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D4_7DDF275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6"/>
  </p:notesMasterIdLst>
  <p:handoutMasterIdLst>
    <p:handoutMasterId r:id="rId7"/>
  </p:handoutMasterIdLst>
  <p:sldIdLst>
    <p:sldId id="724"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 userId="S::md064157@fh-muenster.de::cb2f8acd-f477-4704-9f46-ae480f16722a" providerId="AD"/>
  <p188:author id="{77AE8873-2811-78F8-82A8-DF63D1C62F01}" name="Alessandra Pase" initials="AP" userId="ef751c3440f1cc16"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8652A1"/>
    <a:srgbClr val="0B1430"/>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8B0E7-721F-4AC7-B3C7-E6D157C43002}" v="374" dt="2025-07-21T08:31:07.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5" autoAdjust="0"/>
    <p:restoredTop sz="93475"/>
  </p:normalViewPr>
  <p:slideViewPr>
    <p:cSldViewPr snapToGrid="0">
      <p:cViewPr>
        <p:scale>
          <a:sx n="100" d="100"/>
          <a:sy n="100" d="100"/>
        </p:scale>
        <p:origin x="1332" y="-138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4" d="100"/>
          <a:sy n="74" d="100"/>
        </p:scale>
        <p:origin x="224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omments/modernComment_2D4_7DDF275E.xml><?xml version="1.0" encoding="utf-8"?>
<p188:cmLst xmlns:a="http://schemas.openxmlformats.org/drawingml/2006/main" xmlns:r="http://schemas.openxmlformats.org/officeDocument/2006/relationships" xmlns:p188="http://schemas.microsoft.com/office/powerpoint/2018/8/main">
  <p188:cm id="{7A939E04-3352-4471-99FA-D2670F8070EB}" authorId="{238F0FCD-D612-099E-20F5-1E0464518DD0}" created="2025-07-07T12:17:36.843">
    <ac:txMkLst xmlns:ac="http://schemas.microsoft.com/office/drawing/2013/main/command">
      <pc:docMk xmlns:pc="http://schemas.microsoft.com/office/powerpoint/2013/main/command"/>
      <pc:sldMk xmlns:pc="http://schemas.microsoft.com/office/powerpoint/2013/main/command" cId="2111776606" sldId="724"/>
      <ac:spMk id="8" creationId="{23F8773C-21EA-8234-4AA9-1F3B6D6F2D6D}"/>
      <ac:txMk cp="0">
        <ac:context len="2289" hash="4263311154"/>
      </ac:txMk>
    </ac:txMkLst>
    <p188:pos x="2387405" y="1585861"/>
    <p188:txBody>
      <a:bodyPr/>
      <a:lstStyle/>
      <a:p>
        <a:r>
          <a:rPr lang="en-GB"/>
          <a:t>Link!</a:t>
        </a:r>
      </a:p>
    </p188:txBody>
  </p188:cm>
  <p188:cm id="{BEDD2A21-533B-094C-83CB-C084621CBB02}" authorId="{BABA2931-8F43-5096-02C0-ED0006D6AAAF}" status="resolved" created="2025-07-09T14:03:26.616" complete="100000">
    <ac:txMkLst xmlns:ac="http://schemas.microsoft.com/office/drawing/2013/main/command">
      <pc:docMk xmlns:pc="http://schemas.microsoft.com/office/powerpoint/2013/main/command"/>
      <pc:sldMk xmlns:pc="http://schemas.microsoft.com/office/powerpoint/2013/main/command" cId="2111776606" sldId="724"/>
      <ac:spMk id="8" creationId="{23F8773C-21EA-8234-4AA9-1F3B6D6F2D6D}"/>
      <ac:txMk cp="0">
        <ac:context len="2289" hash="4263311154"/>
      </ac:txMk>
    </ac:txMkLst>
    <p188:pos x="3190293" y="580806"/>
    <p188:txBody>
      <a:bodyPr/>
      <a:lstStyle/>
      <a:p>
        <a:r>
          <a:rPr lang="en-GB"/>
          <a:t>Text for Module 1 &amp; 2 do not fit, e.g., 1 is about the innovation management stages. Please, adapt the modules’ titles to the titles we have in the Teacher’s Guide. Same for the short description”, adapt the text “About the module” that we have in the intro page of each module in the Guide.</a:t>
        </a:r>
      </a:p>
    </p188:txBody>
  </p188:cm>
  <p188:cm id="{7D154D9E-AA29-704C-B4D1-166BB251CC33}" authorId="{BABA2931-8F43-5096-02C0-ED0006D6AAAF}" status="resolved" created="2025-07-09T14:04:05.961" complete="100000">
    <ac:txMkLst xmlns:ac="http://schemas.microsoft.com/office/drawing/2013/main/command">
      <pc:docMk xmlns:pc="http://schemas.microsoft.com/office/powerpoint/2013/main/command"/>
      <pc:sldMk xmlns:pc="http://schemas.microsoft.com/office/powerpoint/2013/main/command" cId="2111776606" sldId="724"/>
      <ac:spMk id="8" creationId="{23F8773C-21EA-8234-4AA9-1F3B6D6F2D6D}"/>
      <ac:txMk cp="1022">
        <ac:context len="2289" hash="4263311154"/>
      </ac:txMk>
    </ac:txMkLst>
    <p188:pos x="5877737" y="580806"/>
    <p188:txBody>
      <a:bodyPr/>
      <a:lstStyle/>
      <a:p>
        <a:r>
          <a:rPr lang="en-GB"/>
          <a:t>But we didn’t mention before that the Modules are divided into weeks, so this info “comes by surprise”. Like this, one could understand that each Module is one week.</a:t>
        </a:r>
      </a:p>
    </p188:txBody>
  </p188:cm>
  <p188:cm id="{AED21A0B-074F-1F43-A244-A29FC599849C}" authorId="{BABA2931-8F43-5096-02C0-ED0006D6AAAF}" status="resolved" created="2025-07-09T14:05:52.320" complete="100000">
    <ac:txMkLst xmlns:ac="http://schemas.microsoft.com/office/drawing/2013/main/command">
      <pc:docMk xmlns:pc="http://schemas.microsoft.com/office/powerpoint/2013/main/command"/>
      <pc:sldMk xmlns:pc="http://schemas.microsoft.com/office/powerpoint/2013/main/command" cId="2111776606" sldId="724"/>
      <ac:spMk id="8" creationId="{23F8773C-21EA-8234-4AA9-1F3B6D6F2D6D}"/>
      <ac:txMk cp="0">
        <ac:context len="2289" hash="4263311154"/>
      </ac:txMk>
    </ac:txMkLst>
    <p188:pos x="4589771" y="1082611"/>
    <p188:txBody>
      <a:bodyPr/>
      <a:lstStyle/>
      <a:p>
        <a:r>
          <a:rPr lang="en-GB"/>
          <a:t>Slide Deck - let’s use the name of the documents consistently (Slide Deck, Teacher’s Guide, Worksheets) so it’s easier to follow/find.</a:t>
        </a:r>
      </a:p>
    </p188:txBody>
  </p188:cm>
  <p188:cm id="{859AEEA6-E316-7940-9E30-EBD9564BFFDE}" authorId="{BABA2931-8F43-5096-02C0-ED0006D6AAAF}" status="resolved" created="2025-07-09T14:06:44.937" complete="100000">
    <ac:txMkLst xmlns:ac="http://schemas.microsoft.com/office/drawing/2013/main/command">
      <pc:docMk xmlns:pc="http://schemas.microsoft.com/office/powerpoint/2013/main/command"/>
      <pc:sldMk xmlns:pc="http://schemas.microsoft.com/office/powerpoint/2013/main/command" cId="2111776606" sldId="724"/>
      <ac:spMk id="8" creationId="{23F8773C-21EA-8234-4AA9-1F3B6D6F2D6D}"/>
      <ac:txMk cp="1692">
        <ac:context len="2289" hash="4263311154"/>
      </ac:txMk>
    </ac:txMkLst>
    <p188:pos x="3931849" y="1918952"/>
    <p188:txBody>
      <a:bodyPr/>
      <a:lstStyle/>
      <a:p>
        <a:r>
          <a:rPr lang="en-GB"/>
          <a:t>Students or Learners? Before (and after) we used learner, so it could be confusing. Let’s be clear and consistent.</a:t>
        </a:r>
      </a:p>
    </p188:txBody>
  </p188:cm>
  <p188:cm id="{78525601-B9C9-5341-B653-1C431078ED37}" authorId="{BABA2931-8F43-5096-02C0-ED0006D6AAAF}" status="resolved" created="2025-07-09T14:07:52.749" complete="100000">
    <ac:txMkLst xmlns:ac="http://schemas.microsoft.com/office/drawing/2013/main/command">
      <pc:docMk xmlns:pc="http://schemas.microsoft.com/office/powerpoint/2013/main/command"/>
      <pc:sldMk xmlns:pc="http://schemas.microsoft.com/office/powerpoint/2013/main/command" cId="2111776606" sldId="724"/>
      <ac:spMk id="10" creationId="{B5030466-A26F-D8D5-7B8E-5A4B0918FCD2}"/>
      <ac:txMk cp="33">
        <ac:context len="488" hash="863563187"/>
      </ac:txMk>
    </ac:txMkLst>
    <p188:pos x="2401748" y="410871"/>
    <p188:txBody>
      <a:bodyPr/>
      <a:lstStyle/>
      <a:p>
        <a:r>
          <a:rPr lang="en-GB"/>
          <a:t>resources</a:t>
        </a:r>
      </a:p>
    </p188:txBody>
  </p188:cm>
  <p188:cm id="{130BB1DA-7F67-AB4D-AA68-91F103A0ACF3}" authorId="{BABA2931-8F43-5096-02C0-ED0006D6AAAF}" status="resolved" created="2025-07-09T14:12:22.707" complete="100000">
    <ac:txMkLst xmlns:ac="http://schemas.microsoft.com/office/drawing/2013/main/command">
      <pc:docMk xmlns:pc="http://schemas.microsoft.com/office/powerpoint/2013/main/command"/>
      <pc:sldMk xmlns:pc="http://schemas.microsoft.com/office/powerpoint/2013/main/command" cId="2111776606" sldId="724"/>
      <ac:spMk id="10" creationId="{B5030466-A26F-D8D5-7B8E-5A4B0918FCD2}"/>
      <ac:txMk cp="85" len="44">
        <ac:context len="488" hash="863563187"/>
      </ac:txMk>
    </ac:txMkLst>
    <p188:pos x="2435201" y="578139"/>
    <p188:txBody>
      <a:bodyPr/>
      <a:lstStyle/>
      <a:p>
        <a:r>
          <a:rPr lang="en-GB"/>
          <a:t>The project focus is “Undergraduate and master's students in logistics”, so HEI/VET students - tertiary. But let’s use “easier words”, like higher education and vocational training.</a:t>
        </a:r>
      </a:p>
    </p188:txBody>
  </p188:cm>
  <p188:cm id="{7479F947-4A40-2644-9E1E-AD2D313BB5EE}" authorId="{BABA2931-8F43-5096-02C0-ED0006D6AAAF}" status="resolved" created="2025-07-09T14:13:21.184" complete="100000">
    <ac:txMkLst xmlns:ac="http://schemas.microsoft.com/office/drawing/2013/main/command">
      <pc:docMk xmlns:pc="http://schemas.microsoft.com/office/powerpoint/2013/main/command"/>
      <pc:sldMk xmlns:pc="http://schemas.microsoft.com/office/powerpoint/2013/main/command" cId="2111776606" sldId="724"/>
      <ac:spMk id="10" creationId="{B5030466-A26F-D8D5-7B8E-5A4B0918FCD2}"/>
      <ac:txMk cp="33">
        <ac:context len="488" hash="863563187"/>
      </ac:txMk>
    </ac:txMkLst>
    <p188:pos x="1760553" y="410871"/>
    <p188:txBody>
      <a:bodyPr/>
      <a:lstStyle/>
      <a:p>
        <a:r>
          <a:rPr lang="en-GB"/>
          <a:t>More focus on the adaptable! Something like that, they can pick and choose as they like, etc.</a:t>
        </a:r>
      </a:p>
    </p188:txBody>
  </p188:cm>
  <p188:cm id="{D70267BC-E649-C747-AE76-0E2D3A82775F}" authorId="{BABA2931-8F43-5096-02C0-ED0006D6AAAF}" status="resolved" created="2025-07-09T14:14:37.548" complete="100000">
    <ac:deMkLst xmlns:ac="http://schemas.microsoft.com/office/drawing/2013/main/command">
      <pc:docMk xmlns:pc="http://schemas.microsoft.com/office/powerpoint/2013/main/command"/>
      <pc:sldMk xmlns:pc="http://schemas.microsoft.com/office/powerpoint/2013/main/command" cId="2111776606" sldId="724"/>
      <ac:spMk id="8" creationId="{23F8773C-21EA-8234-4AA9-1F3B6D6F2D6D}"/>
    </ac:deMkLst>
    <p188:txBody>
      <a:bodyPr/>
      <a:lstStyle/>
      <a:p>
        <a:r>
          <a:rPr lang="en-GB"/>
          <a:t>You don’t need to adapt the text also in the landing page image. We just need to be very clear to Kathryn that she should take the text from here!</a:t>
        </a:r>
      </a:p>
    </p188:txBody>
    <p188:extLst>
      <p:ext xmlns:p="http://schemas.openxmlformats.org/presentationml/2006/main" uri="{57CB4572-C831-44C2-8A1C-0ADB6CCDFE69}">
        <p223:reactions xmlns:p223="http://schemas.microsoft.com/office/powerpoint/2022/03/main">
          <p223:rxn type="👍">
            <p223:instance time="2025-07-14T08:04:46.029" authorId="{238F0FCD-D612-099E-20F5-1E0464518DD0}"/>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10/23/2025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‹N›</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23/10/2025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‹N›</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dirty="0"/>
              <a:t>2023 – 2024</a:t>
            </a:r>
          </a:p>
          <a:p>
            <a:pPr lvl="0"/>
            <a:r>
              <a:rPr lang="en-US" dirty="0"/>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9"/>
            <a:ext cx="7559674" cy="47891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591948" y="629985"/>
            <a:ext cx="6599989" cy="747096"/>
          </a:xfrm>
          <a:prstGeom prst="rect">
            <a:avLst/>
          </a:prstGeom>
        </p:spPr>
        <p:txBody>
          <a:bodyPr>
            <a:noAutofit/>
          </a:bodyPr>
          <a:lstStyle>
            <a:lvl1pPr marL="0" indent="0" algn="l">
              <a:buNone/>
              <a:defRPr sz="30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3" name="Text Placeholder 32">
            <a:extLst>
              <a:ext uri="{FF2B5EF4-FFF2-40B4-BE49-F238E27FC236}">
                <a16:creationId xmlns:a16="http://schemas.microsoft.com/office/drawing/2014/main" id="{F64485E7-EC2E-BE4D-932E-6D72FCF68FD1}"/>
              </a:ext>
            </a:extLst>
          </p:cNvPr>
          <p:cNvSpPr>
            <a:spLocks noGrp="1"/>
          </p:cNvSpPr>
          <p:nvPr>
            <p:ph type="body" sz="quarter" idx="47" hasCustomPrompt="1"/>
          </p:nvPr>
        </p:nvSpPr>
        <p:spPr>
          <a:xfrm>
            <a:off x="584395" y="1631553"/>
            <a:ext cx="6599989" cy="853742"/>
          </a:xfrm>
          <a:prstGeom prst="rect">
            <a:avLst/>
          </a:prstGeom>
        </p:spPr>
        <p:txBody>
          <a:bodyPr>
            <a:noAutofit/>
          </a:bodyPr>
          <a:lstStyle>
            <a:lvl1pPr marL="0" indent="0" algn="l">
              <a:buNone/>
              <a:defRPr sz="18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584395" y="3172408"/>
            <a:ext cx="6599988" cy="2973539"/>
          </a:xfrm>
          <a:prstGeom prst="rect">
            <a:avLst/>
          </a:prstGeom>
        </p:spPr>
        <p:txBody>
          <a:bodyPr numCol="2"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2" name="Slide Number Placeholder 5">
            <a:extLst>
              <a:ext uri="{FF2B5EF4-FFF2-40B4-BE49-F238E27FC236}">
                <a16:creationId xmlns:a16="http://schemas.microsoft.com/office/drawing/2014/main" id="{1A204A3E-FBD9-2141-7B07-58285279CFB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324392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90" y="9985235"/>
            <a:ext cx="3432292" cy="369332"/>
          </a:xfrm>
          <a:prstGeom prst="rect">
            <a:avLst/>
          </a:prstGeom>
          <a:noFill/>
        </p:spPr>
        <p:txBody>
          <a:bodyPr wrap="square">
            <a:spAutoFit/>
          </a:bodyPr>
          <a:lstStyle/>
          <a:p>
            <a:pPr algn="just"/>
            <a:r>
              <a:rPr lang="en-IE" sz="600" b="0" i="0" u="none" strike="noStrike" dirty="0">
                <a:solidFill>
                  <a:srgbClr val="0B3A5B"/>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600" i="0" dirty="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2840525" cy="323165"/>
          </a:xfrm>
          <a:prstGeom prst="rect">
            <a:avLst/>
          </a:prstGeom>
          <a:noFill/>
        </p:spPr>
        <p:txBody>
          <a:bodyPr wrap="square">
            <a:spAutoFit/>
          </a:bodyPr>
          <a:lstStyle/>
          <a:p>
            <a:pPr algn="just"/>
            <a:r>
              <a:rPr lang="en-IE" sz="500" b="0" i="0" u="none" strike="noStrike" dirty="0">
                <a:solidFill>
                  <a:srgbClr val="0B3A5B"/>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dirty="0"/>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dirty="0"/>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791" r:id="rId11"/>
    <p:sldLayoutId id="2147483804" r:id="rId12"/>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2D4_7DDF275E.xml"/><Relationship Id="rId1" Type="http://schemas.openxmlformats.org/officeDocument/2006/relationships/slideLayout" Target="../slideLayouts/slideLayout1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89C5-33B9-7816-4301-EE944711F19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3EF40FB-FC98-8B7D-AA9F-FFD5DD163329}"/>
              </a:ext>
            </a:extLst>
          </p:cNvPr>
          <p:cNvSpPr>
            <a:spLocks noGrp="1"/>
          </p:cNvSpPr>
          <p:nvPr>
            <p:ph type="body" sz="quarter" idx="30"/>
          </p:nvPr>
        </p:nvSpPr>
        <p:spPr/>
        <p:txBody>
          <a:bodyPr/>
          <a:lstStyle/>
          <a:p>
            <a:r>
              <a:rPr lang="it-IT" dirty="0"/>
              <a:t>NAVIGARE TRA LE RISORSE EDUCATIVE APERTE (OER) DI EARTH</a:t>
            </a:r>
            <a:endParaRPr lang="en-US" dirty="0"/>
          </a:p>
        </p:txBody>
      </p:sp>
      <p:sp>
        <p:nvSpPr>
          <p:cNvPr id="7" name="Text Placeholder 6">
            <a:extLst>
              <a:ext uri="{FF2B5EF4-FFF2-40B4-BE49-F238E27FC236}">
                <a16:creationId xmlns:a16="http://schemas.microsoft.com/office/drawing/2014/main" id="{FB77F674-F13C-0B81-BCDB-E649D68985D7}"/>
              </a:ext>
            </a:extLst>
          </p:cNvPr>
          <p:cNvSpPr>
            <a:spLocks noGrp="1"/>
          </p:cNvSpPr>
          <p:nvPr>
            <p:ph type="body" sz="quarter" idx="47"/>
          </p:nvPr>
        </p:nvSpPr>
        <p:spPr>
          <a:xfrm>
            <a:off x="584395" y="1631553"/>
            <a:ext cx="5333805" cy="1067042"/>
          </a:xfrm>
        </p:spPr>
        <p:txBody>
          <a:bodyPr/>
          <a:lstStyle/>
          <a:p>
            <a:r>
              <a:rPr lang="it-IT" dirty="0">
                <a:solidFill>
                  <a:srgbClr val="8652A1"/>
                </a:solidFill>
              </a:rPr>
              <a:t>Come sono strutturate le </a:t>
            </a:r>
            <a:r>
              <a:rPr lang="it-IT" b="1" dirty="0">
                <a:solidFill>
                  <a:srgbClr val="8652A1"/>
                </a:solidFill>
              </a:rPr>
              <a:t>OER EARTH</a:t>
            </a:r>
          </a:p>
          <a:p>
            <a:r>
              <a:rPr lang="it-IT" sz="1100" dirty="0"/>
              <a:t>Le </a:t>
            </a:r>
            <a:r>
              <a:rPr lang="it-IT" sz="1100" b="1" dirty="0"/>
              <a:t>Open Educational Resources (OER) di EARTH </a:t>
            </a:r>
            <a:r>
              <a:rPr lang="it-IT" sz="1100" dirty="0"/>
              <a:t>sono progettate per fornire a educatori e studenti strumenti pratici per esplorare la gestione dell'innovazione e la sostenibilità nella logistica. I materiali sono strutturati in tre moduli progressivi, ognuno dei quali guida gli studenti dai concetti fondamentali all'applicazione pratica.</a:t>
            </a:r>
            <a:endParaRPr lang="en-US" dirty="0"/>
          </a:p>
        </p:txBody>
      </p:sp>
      <p:sp>
        <p:nvSpPr>
          <p:cNvPr id="8" name="Text Placeholder 7">
            <a:extLst>
              <a:ext uri="{FF2B5EF4-FFF2-40B4-BE49-F238E27FC236}">
                <a16:creationId xmlns:a16="http://schemas.microsoft.com/office/drawing/2014/main" id="{23F8773C-21EA-8234-4AA9-1F3B6D6F2D6D}"/>
              </a:ext>
            </a:extLst>
          </p:cNvPr>
          <p:cNvSpPr>
            <a:spLocks noGrp="1"/>
          </p:cNvSpPr>
          <p:nvPr>
            <p:ph type="body" sz="quarter" idx="48"/>
          </p:nvPr>
        </p:nvSpPr>
        <p:spPr>
          <a:xfrm>
            <a:off x="304800" y="2969200"/>
            <a:ext cx="7017721" cy="4700372"/>
          </a:xfrm>
        </p:spPr>
        <p:txBody>
          <a:bodyPr numCol="2"/>
          <a:lstStyle/>
          <a:p>
            <a:pPr algn="just"/>
            <a:r>
              <a:rPr lang="en-GB" b="1" dirty="0" err="1">
                <a:solidFill>
                  <a:srgbClr val="29C5F4"/>
                </a:solidFill>
              </a:rPr>
              <a:t>Struttura</a:t>
            </a:r>
            <a:r>
              <a:rPr lang="en-GB" b="1" dirty="0">
                <a:solidFill>
                  <a:srgbClr val="29C5F4"/>
                </a:solidFill>
              </a:rPr>
              <a:t> a </a:t>
            </a:r>
            <a:r>
              <a:rPr lang="en-GB" b="1" dirty="0" err="1">
                <a:solidFill>
                  <a:srgbClr val="29C5F4"/>
                </a:solidFill>
              </a:rPr>
              <a:t>tre</a:t>
            </a:r>
            <a:r>
              <a:rPr lang="en-GB" b="1" dirty="0">
                <a:solidFill>
                  <a:srgbClr val="29C5F4"/>
                </a:solidFill>
              </a:rPr>
              <a:t> moduli</a:t>
            </a:r>
          </a:p>
          <a:p>
            <a:pPr algn="just"/>
            <a:endParaRPr lang="en-GB" b="1" dirty="0"/>
          </a:p>
          <a:p>
            <a:pPr algn="just"/>
            <a:r>
              <a:rPr lang="it-IT" b="1" dirty="0"/>
              <a:t>Modulo 1: Esercizio di riscaldamento</a:t>
            </a:r>
          </a:p>
          <a:p>
            <a:pPr algn="just"/>
            <a:r>
              <a:rPr lang="it-IT" dirty="0"/>
              <a:t>Introduce i fondamenti della gestione dell'innovazione con particolare attenzione alla logistica. Gli studenti esplorano l'argomento in modo indipendente, guidati da attività di ricerca e istruzioni per approfondire la comprensione</a:t>
            </a:r>
            <a:r>
              <a:rPr lang="en-GB" dirty="0"/>
              <a:t>.</a:t>
            </a:r>
          </a:p>
          <a:p>
            <a:r>
              <a:rPr lang="en-GB" dirty="0"/>
              <a:t>→ Trova le </a:t>
            </a:r>
            <a:r>
              <a:rPr lang="en-GB" dirty="0" err="1"/>
              <a:t>risorse</a:t>
            </a:r>
            <a:r>
              <a:rPr lang="en-GB" dirty="0"/>
              <a:t> </a:t>
            </a:r>
            <a:r>
              <a:rPr lang="en-GB" dirty="0" err="1"/>
              <a:t>corrispondenti</a:t>
            </a:r>
            <a:r>
              <a:rPr lang="en-GB" dirty="0"/>
              <a:t> </a:t>
            </a:r>
            <a:r>
              <a:rPr lang="en-GB" dirty="0">
                <a:solidFill>
                  <a:srgbClr val="29C5F4"/>
                </a:solidFill>
              </a:rPr>
              <a:t>qui</a:t>
            </a:r>
            <a:br>
              <a:rPr lang="en-GB" dirty="0"/>
            </a:br>
            <a:endParaRPr lang="en-GB" dirty="0"/>
          </a:p>
          <a:p>
            <a:pPr algn="just" fontAlgn="base"/>
            <a:r>
              <a:rPr lang="it-IT" b="1" dirty="0"/>
              <a:t>Modulo 2: Gestione dell'innovazione, digitalizzazione e sostenibilità</a:t>
            </a:r>
          </a:p>
          <a:p>
            <a:pPr algn="just" fontAlgn="base"/>
            <a:r>
              <a:rPr lang="it-IT" dirty="0"/>
              <a:t>Presenta come la gestione dell'innovazione può essere effettuata digitalmente e fornisce un elenco curato di strumenti per gestire le innovazioni sostenibili nella logistica. Con istruzioni dettagliate, gli studenti analizzano criticamente questi strumenti e le loro applicazioni pratiche</a:t>
            </a:r>
            <a:r>
              <a:rPr lang="en-GB" dirty="0"/>
              <a:t>.</a:t>
            </a:r>
          </a:p>
          <a:p>
            <a:pPr fontAlgn="base">
              <a:spcAft>
                <a:spcPts val="800"/>
              </a:spcAft>
            </a:pPr>
            <a:r>
              <a:rPr lang="en-GB" dirty="0"/>
              <a:t>→ Trova le </a:t>
            </a:r>
            <a:r>
              <a:rPr lang="en-GB" dirty="0" err="1"/>
              <a:t>risorse</a:t>
            </a:r>
            <a:r>
              <a:rPr lang="en-GB" dirty="0"/>
              <a:t> </a:t>
            </a:r>
            <a:r>
              <a:rPr lang="en-GB" dirty="0" err="1"/>
              <a:t>corrispondenti</a:t>
            </a:r>
            <a:r>
              <a:rPr lang="en-GB" dirty="0"/>
              <a:t> </a:t>
            </a:r>
            <a:r>
              <a:rPr lang="en-GB" dirty="0">
                <a:solidFill>
                  <a:srgbClr val="29C5F4"/>
                </a:solidFill>
              </a:rPr>
              <a:t>qui</a:t>
            </a:r>
          </a:p>
          <a:p>
            <a:pPr algn="just"/>
            <a:r>
              <a:rPr lang="it-IT" b="1" dirty="0"/>
              <a:t>Modulo 3: Sfida nella vita reale</a:t>
            </a:r>
          </a:p>
          <a:p>
            <a:pPr algn="just"/>
            <a:r>
              <a:rPr lang="it-IT" dirty="0"/>
              <a:t>Guida gli studenti attraverso le sei fasi del processo di gestione dell'innovazione utilizzando un caso di studio logistico. Gli studenti utilizzano strumenti digitali in ogni fase per gestire un processo di innovazione sostenibile, dimostrando come gli strumenti supportino l'implementazione della sostenibilità nella logistica</a:t>
            </a:r>
            <a:r>
              <a:rPr lang="en-GB" dirty="0"/>
              <a:t>.</a:t>
            </a:r>
          </a:p>
          <a:p>
            <a:r>
              <a:rPr lang="en-GB" dirty="0"/>
              <a:t>→ Trova le </a:t>
            </a:r>
            <a:r>
              <a:rPr lang="en-GB" dirty="0" err="1"/>
              <a:t>risorse</a:t>
            </a:r>
            <a:r>
              <a:rPr lang="en-GB" dirty="0"/>
              <a:t> </a:t>
            </a:r>
            <a:r>
              <a:rPr lang="en-GB" dirty="0" err="1"/>
              <a:t>corrispondenti</a:t>
            </a:r>
            <a:r>
              <a:rPr lang="en-GB" dirty="0"/>
              <a:t> </a:t>
            </a:r>
            <a:r>
              <a:rPr lang="en-GB" dirty="0">
                <a:solidFill>
                  <a:srgbClr val="29C5F4"/>
                </a:solidFill>
              </a:rPr>
              <a:t>qui</a:t>
            </a:r>
          </a:p>
          <a:p>
            <a:endParaRPr lang="en-GB" dirty="0">
              <a:solidFill>
                <a:srgbClr val="29C5F4"/>
              </a:solidFill>
            </a:endParaRPr>
          </a:p>
          <a:p>
            <a:endParaRPr lang="en-GB" dirty="0">
              <a:solidFill>
                <a:srgbClr val="29C5F4"/>
              </a:solidFill>
            </a:endParaRPr>
          </a:p>
          <a:p>
            <a:endParaRPr lang="en-GB" dirty="0">
              <a:solidFill>
                <a:srgbClr val="29C5F4"/>
              </a:solidFill>
            </a:endParaRPr>
          </a:p>
          <a:p>
            <a:pPr algn="just"/>
            <a:r>
              <a:rPr lang="en-GB" b="1" dirty="0" err="1">
                <a:solidFill>
                  <a:srgbClr val="29C5F4"/>
                </a:solidFill>
              </a:rPr>
              <a:t>Materiali</a:t>
            </a:r>
            <a:r>
              <a:rPr lang="en-GB" b="1" dirty="0">
                <a:solidFill>
                  <a:srgbClr val="29C5F4"/>
                </a:solidFill>
              </a:rPr>
              <a:t> </a:t>
            </a:r>
            <a:r>
              <a:rPr lang="en-GB" b="1" dirty="0" err="1">
                <a:solidFill>
                  <a:srgbClr val="29C5F4"/>
                </a:solidFill>
              </a:rPr>
              <a:t>didattici</a:t>
            </a:r>
            <a:r>
              <a:rPr lang="en-GB" b="1" dirty="0">
                <a:solidFill>
                  <a:srgbClr val="29C5F4"/>
                </a:solidFill>
              </a:rPr>
              <a:t> </a:t>
            </a:r>
            <a:r>
              <a:rPr lang="en-GB" b="1" dirty="0" err="1">
                <a:solidFill>
                  <a:srgbClr val="29C5F4"/>
                </a:solidFill>
              </a:rPr>
              <a:t>settimanali</a:t>
            </a:r>
            <a:endParaRPr lang="en-GB" b="1" dirty="0">
              <a:solidFill>
                <a:srgbClr val="29C5F4"/>
              </a:solidFill>
            </a:endParaRPr>
          </a:p>
          <a:p>
            <a:pPr algn="just"/>
            <a:endParaRPr lang="en-GB" b="1" dirty="0"/>
          </a:p>
          <a:p>
            <a:pPr algn="just"/>
            <a:r>
              <a:rPr lang="it-IT" sz="1050" dirty="0"/>
              <a:t>Ogni modulo viene eseguito nell'arco di diverse settimane ed è supportato da tre risorse principali. Inizia con la Guida per l'insegnante per la pianificazione, quindi usa la presentazione e i fogli di lavoro per fornire e approfondire l'esperienza di apprendimento</a:t>
            </a:r>
            <a:r>
              <a:rPr lang="en-GB" dirty="0"/>
              <a:t>.</a:t>
            </a:r>
          </a:p>
          <a:p>
            <a:pPr algn="just"/>
            <a:endParaRPr lang="en-GB" dirty="0"/>
          </a:p>
          <a:p>
            <a:pPr algn="just"/>
            <a:r>
              <a:rPr lang="en-GB" b="1" dirty="0"/>
              <a:t>Guida per </a:t>
            </a:r>
            <a:r>
              <a:rPr lang="en-GB" b="1" dirty="0" err="1"/>
              <a:t>l'insegnante</a:t>
            </a:r>
            <a:endParaRPr lang="en-GB" b="1" dirty="0"/>
          </a:p>
          <a:p>
            <a:pPr algn="just"/>
            <a:r>
              <a:rPr lang="it-IT" sz="1050" dirty="0"/>
              <a:t>Un manuale completo passo dopo passo per gli insegnanti, con le istruzioni per preparare e facilitare ogni sessione. Include informazioni di base, risultati dell'apprendimento, tempi suggeriti, domande guida e suggerimenti per la moderazione</a:t>
            </a:r>
            <a:r>
              <a:rPr lang="en-GB" dirty="0"/>
              <a:t>.</a:t>
            </a:r>
          </a:p>
          <a:p>
            <a:pPr algn="just"/>
            <a:endParaRPr lang="en-GB" b="1" dirty="0"/>
          </a:p>
          <a:p>
            <a:pPr algn="just"/>
            <a:r>
              <a:rPr lang="en-GB" b="1" dirty="0"/>
              <a:t>Diapositive</a:t>
            </a:r>
          </a:p>
          <a:p>
            <a:pPr algn="just"/>
            <a:r>
              <a:rPr lang="it-IT" sz="1050" dirty="0"/>
              <a:t>Diapositive PowerPoint progettate professionalmente per l'uso in classe, che coprono concetti chiave, casi di studio e spunti di discussione. Alcune diapositive (come le panoramiche introduttive) sono destinate solo alla preparazione dell'insegnante e devono essere rimosse prima della presentazione in classe</a:t>
            </a:r>
            <a:r>
              <a:rPr lang="en-GB" dirty="0"/>
              <a:t>.</a:t>
            </a:r>
          </a:p>
          <a:p>
            <a:pPr algn="just"/>
            <a:endParaRPr lang="en-GB" dirty="0"/>
          </a:p>
          <a:p>
            <a:pPr algn="just"/>
            <a:r>
              <a:rPr lang="en-GB" b="1" dirty="0" err="1"/>
              <a:t>Schede</a:t>
            </a:r>
            <a:r>
              <a:rPr lang="en-GB" b="1" dirty="0"/>
              <a:t> di </a:t>
            </a:r>
            <a:r>
              <a:rPr lang="en-GB" b="1" dirty="0" err="1"/>
              <a:t>lavoro</a:t>
            </a:r>
            <a:endParaRPr lang="en-GB" b="1" dirty="0"/>
          </a:p>
          <a:p>
            <a:pPr algn="just"/>
            <a:r>
              <a:rPr lang="it-IT" sz="1050" dirty="0"/>
              <a:t>Schede di lavoro interattive per guidare gli studenti attraverso attività su misura per l'argomento della sessione. Gli insegnanti dovrebbero adattarli secondo necessità per adattarli ai loro formati delle lezioni ed esigenze degli studenti</a:t>
            </a:r>
            <a:r>
              <a:rPr lang="en-GB" dirty="0"/>
              <a:t>.</a:t>
            </a:r>
          </a:p>
          <a:p>
            <a:pPr algn="just"/>
            <a:endParaRPr lang="en-GB" dirty="0"/>
          </a:p>
          <a:p>
            <a:pPr algn="just"/>
            <a:endParaRPr lang="en-GB" dirty="0"/>
          </a:p>
          <a:p>
            <a:pPr algn="just"/>
            <a:endParaRPr lang="en-GB" dirty="0"/>
          </a:p>
        </p:txBody>
      </p:sp>
      <p:grpSp>
        <p:nvGrpSpPr>
          <p:cNvPr id="13" name="Group 12">
            <a:extLst>
              <a:ext uri="{FF2B5EF4-FFF2-40B4-BE49-F238E27FC236}">
                <a16:creationId xmlns:a16="http://schemas.microsoft.com/office/drawing/2014/main" id="{FE3813F3-B45E-22B4-7EEC-E7FAD2E45384}"/>
              </a:ext>
            </a:extLst>
          </p:cNvPr>
          <p:cNvGrpSpPr/>
          <p:nvPr/>
        </p:nvGrpSpPr>
        <p:grpSpPr>
          <a:xfrm>
            <a:off x="0" y="7671276"/>
            <a:ext cx="4718306" cy="2988246"/>
            <a:chOff x="-2" y="6833062"/>
            <a:chExt cx="5304455" cy="3359472"/>
          </a:xfrm>
        </p:grpSpPr>
        <p:pic>
          <p:nvPicPr>
            <p:cNvPr id="2" name="Picture 1">
              <a:extLst>
                <a:ext uri="{FF2B5EF4-FFF2-40B4-BE49-F238E27FC236}">
                  <a16:creationId xmlns:a16="http://schemas.microsoft.com/office/drawing/2014/main" id="{4B5CE74A-16B6-8F22-0B2C-6A138EF58E2D}"/>
                </a:ext>
              </a:extLst>
            </p:cNvPr>
            <p:cNvPicPr>
              <a:picLocks noChangeAspect="1"/>
            </p:cNvPicPr>
            <p:nvPr/>
          </p:nvPicPr>
          <p:blipFill rotWithShape="1">
            <a:blip r:embed="rId3">
              <a:extLst>
                <a:ext uri="{28A0092B-C50C-407E-A947-70E740481C1C}">
                  <a14:useLocalDpi xmlns:a14="http://schemas.microsoft.com/office/drawing/2010/main"/>
                </a:ext>
              </a:extLst>
            </a:blip>
            <a:srcRect b="20571"/>
            <a:stretch/>
          </p:blipFill>
          <p:spPr>
            <a:xfrm rot="5400000">
              <a:off x="972490" y="5860570"/>
              <a:ext cx="3359472" cy="5304455"/>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pic>
          <p:nvPicPr>
            <p:cNvPr id="5" name="Picture 4">
              <a:extLst>
                <a:ext uri="{FF2B5EF4-FFF2-40B4-BE49-F238E27FC236}">
                  <a16:creationId xmlns:a16="http://schemas.microsoft.com/office/drawing/2014/main" id="{80799928-6968-F9CE-6D7E-8B7507060E03}"/>
                </a:ext>
              </a:extLst>
            </p:cNvPr>
            <p:cNvPicPr>
              <a:picLocks noChangeAspect="1"/>
            </p:cNvPicPr>
            <p:nvPr/>
          </p:nvPicPr>
          <p:blipFill rotWithShape="1">
            <a:blip r:embed="rId4">
              <a:extLst>
                <a:ext uri="{28A0092B-C50C-407E-A947-70E740481C1C}">
                  <a14:useLocalDpi xmlns:a14="http://schemas.microsoft.com/office/drawing/2010/main" val="0"/>
                </a:ext>
              </a:extLst>
            </a:blip>
            <a:srcRect l="16176" t="2359" b="18535"/>
            <a:stretch/>
          </p:blipFill>
          <p:spPr>
            <a:xfrm>
              <a:off x="0" y="7183061"/>
              <a:ext cx="4224527" cy="2657558"/>
            </a:xfrm>
            <a:prstGeom prst="rect">
              <a:avLst/>
            </a:prstGeom>
          </p:spPr>
        </p:pic>
      </p:grpSp>
      <p:sp>
        <p:nvSpPr>
          <p:cNvPr id="3" name="Freeform 2">
            <a:extLst>
              <a:ext uri="{FF2B5EF4-FFF2-40B4-BE49-F238E27FC236}">
                <a16:creationId xmlns:a16="http://schemas.microsoft.com/office/drawing/2014/main" id="{F81E3133-ED74-DA17-C45D-9516D8A19170}"/>
              </a:ext>
            </a:extLst>
          </p:cNvPr>
          <p:cNvSpPr/>
          <p:nvPr/>
        </p:nvSpPr>
        <p:spPr>
          <a:xfrm rot="19295464">
            <a:off x="6038581" y="-1235839"/>
            <a:ext cx="4822343" cy="521343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AF480C0-B582-1E12-FCDD-93786012F9DB}"/>
              </a:ext>
            </a:extLst>
          </p:cNvPr>
          <p:cNvSpPr/>
          <p:nvPr/>
        </p:nvSpPr>
        <p:spPr>
          <a:xfrm rot="2300298">
            <a:off x="6925832" y="707750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10" name="Textfeld 9">
            <a:extLst>
              <a:ext uri="{FF2B5EF4-FFF2-40B4-BE49-F238E27FC236}">
                <a16:creationId xmlns:a16="http://schemas.microsoft.com/office/drawing/2014/main" id="{B5030466-A26F-D8D5-7B8E-5A4B0918FCD2}"/>
              </a:ext>
            </a:extLst>
          </p:cNvPr>
          <p:cNvSpPr txBox="1"/>
          <p:nvPr/>
        </p:nvSpPr>
        <p:spPr>
          <a:xfrm>
            <a:off x="4718306" y="7764163"/>
            <a:ext cx="2473631" cy="2800767"/>
          </a:xfrm>
          <a:prstGeom prst="rect">
            <a:avLst/>
          </a:prstGeom>
          <a:noFill/>
        </p:spPr>
        <p:txBody>
          <a:bodyPr wrap="square" rtlCol="0">
            <a:spAutoFit/>
          </a:bodyPr>
          <a:lstStyle/>
          <a:p>
            <a:pPr algn="just"/>
            <a:r>
              <a:rPr lang="it-IT" sz="1100" dirty="0"/>
              <a:t>Insieme, questi materiali formano un </a:t>
            </a:r>
            <a:r>
              <a:rPr lang="it-IT" sz="1100" b="1" dirty="0"/>
              <a:t>pacchetto di risorse </a:t>
            </a:r>
            <a:r>
              <a:rPr lang="it-IT" sz="1100" dirty="0"/>
              <a:t>flessibile e selezionabile su misura per l'istruzione superiore e la formazione professionale. Che vengano utilizzate in tutto o in parte, e che vengano erogate online, di persona o in un formato ibrido, le </a:t>
            </a:r>
            <a:r>
              <a:rPr lang="it-IT" sz="1100" b="1" dirty="0"/>
              <a:t>OER EARTH</a:t>
            </a:r>
            <a:r>
              <a:rPr lang="it-IT" sz="1100" dirty="0"/>
              <a:t> consentono agli insegnanti di personalizzare il loro approccio selezionando, adattando e combinando gli elementi in base alle esigenze dei loro studenti. Le OER di EARTH sostengono lo sviluppo di </a:t>
            </a:r>
            <a:r>
              <a:rPr lang="it-IT" sz="1100" b="1" dirty="0"/>
              <a:t>innovatori pronti per il futuro e focalizzati sulla sostenibilità</a:t>
            </a:r>
            <a:r>
              <a:rPr lang="it-IT" sz="1100" dirty="0"/>
              <a:t> in diversi contesti educativi.</a:t>
            </a:r>
            <a:endParaRPr lang="en-GB" dirty="0"/>
          </a:p>
        </p:txBody>
      </p:sp>
    </p:spTree>
    <p:extLst>
      <p:ext uri="{BB962C8B-B14F-4D97-AF65-F5344CB8AC3E}">
        <p14:creationId xmlns:p14="http://schemas.microsoft.com/office/powerpoint/2010/main" val="211177660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2CD03-B597-4646-AC81-27A63BD2B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f9fa0-a641-4ce8-babf-d6d527220dcd"/>
    <ds:schemaRef ds:uri="4ebf2230-6fdc-4eb0-8f23-9af151be2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3B5DB9-22BD-41AE-8F4C-7A11BC004AA4}">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4ebf2230-6fdc-4eb0-8f23-9af151be2bf6"/>
    <ds:schemaRef ds:uri="01af9fa0-a641-4ce8-babf-d6d527220dcd"/>
    <ds:schemaRef ds:uri="http://purl.org/dc/terms/"/>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TotalTime>13</TotalTime>
  <Words>497</Words>
  <Application>Microsoft Office PowerPoint</Application>
  <PresentationFormat>Personalizzato</PresentationFormat>
  <Paragraphs>31</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Montserrat</vt:lpstr>
      <vt:lpstr>Office Theme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Alessandra Pase</cp:lastModifiedBy>
  <cp:revision>339</cp:revision>
  <dcterms:created xsi:type="dcterms:W3CDTF">2018-08-04T19:06:08Z</dcterms:created>
  <dcterms:modified xsi:type="dcterms:W3CDTF">2025-10-23T09:52:34Z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