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33"/>
  </p:notesMasterIdLst>
  <p:handoutMasterIdLst>
    <p:handoutMasterId r:id="rId34"/>
  </p:handoutMasterIdLst>
  <p:sldIdLst>
    <p:sldId id="720" r:id="rId5"/>
    <p:sldId id="926" r:id="rId6"/>
    <p:sldId id="699" r:id="rId7"/>
    <p:sldId id="696" r:id="rId8"/>
    <p:sldId id="875" r:id="rId9"/>
    <p:sldId id="964" r:id="rId10"/>
    <p:sldId id="714" r:id="rId11"/>
    <p:sldId id="949" r:id="rId12"/>
    <p:sldId id="959" r:id="rId13"/>
    <p:sldId id="962" r:id="rId14"/>
    <p:sldId id="963" r:id="rId15"/>
    <p:sldId id="878" r:id="rId16"/>
    <p:sldId id="882" r:id="rId17"/>
    <p:sldId id="880" r:id="rId18"/>
    <p:sldId id="896" r:id="rId19"/>
    <p:sldId id="901" r:id="rId20"/>
    <p:sldId id="913" r:id="rId21"/>
    <p:sldId id="900" r:id="rId22"/>
    <p:sldId id="914" r:id="rId23"/>
    <p:sldId id="886" r:id="rId24"/>
    <p:sldId id="945" r:id="rId25"/>
    <p:sldId id="889" r:id="rId26"/>
    <p:sldId id="957" r:id="rId27"/>
    <p:sldId id="955" r:id="rId28"/>
    <p:sldId id="951" r:id="rId29"/>
    <p:sldId id="940" r:id="rId30"/>
    <p:sldId id="941" r:id="rId31"/>
    <p:sldId id="884" r:id="rId3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8652A1"/>
    <a:srgbClr val="0B1430"/>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85"/>
  </p:normalViewPr>
  <p:slideViewPr>
    <p:cSldViewPr snapToGrid="0">
      <p:cViewPr>
        <p:scale>
          <a:sx n="60" d="100"/>
          <a:sy n="60" d="100"/>
        </p:scale>
        <p:origin x="36" y="7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10/30/2025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‹N›</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30/10/2025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a:p>
        </p:txBody>
      </p:sp>
    </p:spTree>
    <p:extLst>
      <p:ext uri="{BB962C8B-B14F-4D97-AF65-F5344CB8AC3E}">
        <p14:creationId xmlns:p14="http://schemas.microsoft.com/office/powerpoint/2010/main" val="652755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a:p>
        </p:txBody>
      </p:sp>
      <p:sp>
        <p:nvSpPr>
          <p:cNvPr id="4" name="Slide Number Placeholder 3"/>
          <p:cNvSpPr>
            <a:spLocks noGrp="1"/>
          </p:cNvSpPr>
          <p:nvPr>
            <p:ph type="sldNum" sz="quarter" idx="5"/>
          </p:nvPr>
        </p:nvSpPr>
        <p:spPr/>
        <p:txBody>
          <a:bodyPr/>
          <a:lstStyle/>
          <a:p>
            <a:fld id="{B00B7772-C904-45C6-B074-7143637CB8A9}" type="slidenum">
              <a:rPr lang="en-IE" smtClean="0"/>
              <a:t>14</a:t>
            </a:fld>
            <a:endParaRPr lang="en-IE"/>
          </a:p>
        </p:txBody>
      </p:sp>
    </p:spTree>
    <p:extLst>
      <p:ext uri="{BB962C8B-B14F-4D97-AF65-F5344CB8AC3E}">
        <p14:creationId xmlns:p14="http://schemas.microsoft.com/office/powerpoint/2010/main" val="110830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15</a:t>
            </a:fld>
            <a:endParaRPr lang="en-IE"/>
          </a:p>
        </p:txBody>
      </p:sp>
    </p:spTree>
    <p:extLst>
      <p:ext uri="{BB962C8B-B14F-4D97-AF65-F5344CB8AC3E}">
        <p14:creationId xmlns:p14="http://schemas.microsoft.com/office/powerpoint/2010/main" val="3411902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1501488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26</a:t>
            </a:fld>
            <a:endParaRPr lang="en-IE"/>
          </a:p>
        </p:txBody>
      </p:sp>
    </p:spTree>
    <p:extLst>
      <p:ext uri="{BB962C8B-B14F-4D97-AF65-F5344CB8AC3E}">
        <p14:creationId xmlns:p14="http://schemas.microsoft.com/office/powerpoint/2010/main" val="35571310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Teacher’s Guide © 2025 by Project EARTH is licensed under CC BY 4.0. To view a copy of this license, visit https://creativecommons.org/licenses/by/4.0/</a:t>
            </a:r>
            <a:endParaRPr lang="en-GB" sz="600">
              <a:solidFill>
                <a:srgbClr val="0B3A5B"/>
              </a:solidFill>
            </a:endParaRP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7" y="4023918"/>
            <a:ext cx="3483428" cy="4237766"/>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Photo Slide 0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3565181" y="3736848"/>
            <a:ext cx="3994494" cy="2688336"/>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3942939" y="570328"/>
            <a:ext cx="3087983" cy="743603"/>
          </a:xfrm>
          <a:prstGeom prst="rect">
            <a:avLst/>
          </a:prstGeom>
        </p:spPr>
        <p:txBody>
          <a:bodyPr>
            <a:noAutofit/>
          </a:bodyPr>
          <a:lstStyle>
            <a:lvl1pPr marL="0" indent="0" algn="l">
              <a:buNone/>
              <a:defRPr sz="30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3935386" y="1571895"/>
            <a:ext cx="3087983" cy="1918453"/>
          </a:xfrm>
          <a:prstGeom prst="rect">
            <a:avLst/>
          </a:prstGeom>
        </p:spPr>
        <p:txBody>
          <a:bodyPr>
            <a:noAutofit/>
          </a:bodyPr>
          <a:lstStyle>
            <a:lvl1pPr marL="0" indent="0" algn="l">
              <a:buNone/>
              <a:defRPr sz="18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3935387" y="6671684"/>
            <a:ext cx="3087982" cy="3391745"/>
          </a:xfrm>
          <a:prstGeom prst="rect">
            <a:avLst/>
          </a:prstGeom>
        </p:spPr>
        <p:txBody>
          <a:bodyPr numCol="1"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3823415" y="4401312"/>
            <a:ext cx="3467401" cy="944594"/>
          </a:xfrm>
          <a:prstGeom prst="rect">
            <a:avLst/>
          </a:prstGeom>
        </p:spPr>
        <p:txBody>
          <a:bodyPr anchor="ctr">
            <a:noAutofit/>
          </a:bodyPr>
          <a:lstStyle>
            <a:lvl1pPr marL="0" indent="0" algn="ctr">
              <a:lnSpc>
                <a:spcPts val="1420"/>
              </a:lnSpc>
              <a:spcBef>
                <a:spcPts val="0"/>
              </a:spcBef>
              <a:buNone/>
              <a:defRPr lang="en-IE" sz="16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quote</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3815648" y="5592406"/>
            <a:ext cx="3467401" cy="586278"/>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Name  </a:t>
            </a:r>
          </a:p>
        </p:txBody>
      </p:sp>
      <p:sp>
        <p:nvSpPr>
          <p:cNvPr id="11" name="Picture Placeholder 3">
            <a:extLst>
              <a:ext uri="{FF2B5EF4-FFF2-40B4-BE49-F238E27FC236}">
                <a16:creationId xmlns:a16="http://schemas.microsoft.com/office/drawing/2014/main" id="{CACF8C6D-0A5D-3F13-1B7C-017B0EC78FF7}"/>
              </a:ext>
            </a:extLst>
          </p:cNvPr>
          <p:cNvSpPr>
            <a:spLocks noGrp="1"/>
          </p:cNvSpPr>
          <p:nvPr>
            <p:ph type="pic" sz="quarter" idx="10"/>
          </p:nvPr>
        </p:nvSpPr>
        <p:spPr>
          <a:xfrm>
            <a:off x="-15531" y="0"/>
            <a:ext cx="3580712" cy="1069181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2" name="Slide Number Placeholder 5">
            <a:extLst>
              <a:ext uri="{FF2B5EF4-FFF2-40B4-BE49-F238E27FC236}">
                <a16:creationId xmlns:a16="http://schemas.microsoft.com/office/drawing/2014/main" id="{982995D4-A02A-950F-C87D-871D21FC7E2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4274456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243929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
        <p:nvSpPr>
          <p:cNvPr id="7" name="TextBox 6">
            <a:extLst>
              <a:ext uri="{FF2B5EF4-FFF2-40B4-BE49-F238E27FC236}">
                <a16:creationId xmlns:a16="http://schemas.microsoft.com/office/drawing/2014/main" id="{19B741BD-DA0F-D338-2B5D-43EAF877E0B4}"/>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8" name="TextBox 7">
            <a:extLst>
              <a:ext uri="{FF2B5EF4-FFF2-40B4-BE49-F238E27FC236}">
                <a16:creationId xmlns:a16="http://schemas.microsoft.com/office/drawing/2014/main" id="{B05EA108-2BDE-08FE-DB41-B25C18BE9EEB}"/>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Teacher’s Guide © 2025 by Project EARTH is licensed under CC BY 4.0. To view a copy of this license, visit https://creativecommons.org/licenses/by/4.0/</a:t>
            </a:r>
            <a:endParaRPr lang="en-GB" sz="600">
              <a:solidFill>
                <a:srgbClr val="0B3A5B"/>
              </a:solidFill>
            </a:endParaRPr>
          </a:p>
        </p:txBody>
      </p:sp>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79837" y="8301286"/>
            <a:ext cx="2840525" cy="400110"/>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31079"/>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751" r:id="rId11"/>
    <p:sldLayoutId id="2147483802" r:id="rId12"/>
    <p:sldLayoutId id="2147483796" r:id="rId13"/>
    <p:sldLayoutId id="2147483791" r:id="rId14"/>
    <p:sldLayoutId id="2147483804" r:id="rId15"/>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slide" Target="slide21.xml"/><Relationship Id="rId4" Type="http://schemas.openxmlformats.org/officeDocument/2006/relationships/hyperlink" Target="https://innovating4earth.eu/starter-kit-and-good-practice-compendiu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slide" Target="slide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slide" Target="slide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hyperlink" Target="https://hbr.org/2017/06/the-4-types-of-innovation-and-the-problems-they-solve?autocomplete=true" TargetMode="External"/><Relationship Id="rId13" Type="http://schemas.openxmlformats.org/officeDocument/2006/relationships/hyperlink" Target="https://advids.co/" TargetMode="External"/><Relationship Id="rId3" Type="http://schemas.openxmlformats.org/officeDocument/2006/relationships/hyperlink" Target="https://www.sciencedirect.com/science/article/pii/S2444569X20300354" TargetMode="External"/><Relationship Id="rId7" Type="http://schemas.openxmlformats.org/officeDocument/2006/relationships/hyperlink" Target="https://www.emerald.com/insight/content/doi/10.1108/ejim-12-2020-0478/full/html?casa_token=OKnsXoL5QXoAAAAA%3AxFIdRfEWz6eEt7SKVws3HH5dSC9SrtpiVPzGUhUBLdFJFJ_kOqjmEL5EUh0khjYopHZXIbux3MQ376rNds0frcoktos4o5sGKXs5LUgUa0TiEu0Cgj8" TargetMode="External"/><Relationship Id="rId12" Type="http://schemas.openxmlformats.org/officeDocument/2006/relationships/hyperlink" Target="https://www.youtube.com/watch?v=r-iETptU7JY" TargetMode="External"/><Relationship Id="rId2" Type="http://schemas.openxmlformats.org/officeDocument/2006/relationships/hyperlink" Target="https://www.innovatingdigitally.eu/audit/" TargetMode="External"/><Relationship Id="rId16" Type="http://schemas.openxmlformats.org/officeDocument/2006/relationships/hyperlink" Target="https://www.youtube.com/watch?v=QoI67VeE3ds" TargetMode="External"/><Relationship Id="rId1" Type="http://schemas.openxmlformats.org/officeDocument/2006/relationships/slideLayout" Target="../slideLayouts/slideLayout7.xml"/><Relationship Id="rId6" Type="http://schemas.openxmlformats.org/officeDocument/2006/relationships/hyperlink" Target="https://www.sciencedirect.com/science/article/pii/S221042242030143X" TargetMode="External"/><Relationship Id="rId11" Type="http://schemas.openxmlformats.org/officeDocument/2006/relationships/hyperlink" Target="https://www.youtube.com/watch?v=pInQN-B9ZaM" TargetMode="External"/><Relationship Id="rId5" Type="http://schemas.openxmlformats.org/officeDocument/2006/relationships/hyperlink" Target="https://hbr.org/2015/12/what-is-disruptive-innovation" TargetMode="External"/><Relationship Id="rId15" Type="http://schemas.openxmlformats.org/officeDocument/2006/relationships/hyperlink" Target="https://www.taylorfrancis.com/search?contributorName=Jennifer%20A.%20Moon&amp;contributorRole=author&amp;redirectFromPDP=true&amp;context=ubx" TargetMode="External"/><Relationship Id="rId10" Type="http://schemas.openxmlformats.org/officeDocument/2006/relationships/hyperlink" Target="https://www.youtube.com/watch?v=o0iz3llVPL8" TargetMode="External"/><Relationship Id="rId4" Type="http://schemas.openxmlformats.org/officeDocument/2006/relationships/hyperlink" Target="https://hbr.org/2018/04/what-40-years-of-research-reveals-about-the-difference-between-disruptive-and-radical-innovation" TargetMode="External"/><Relationship Id="rId9" Type="http://schemas.openxmlformats.org/officeDocument/2006/relationships/hyperlink" Target="https://www.worldscientific.com/doi/abs/10.1142/S1363919618400078" TargetMode="External"/><Relationship Id="rId14" Type="http://schemas.openxmlformats.org/officeDocument/2006/relationships/hyperlink" Target="https://www.taylorfrancis.com/books/mono/10.4324/9780203969212/learning-journals-jennifer-moon"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youtube.com/watch?v=bAARmsv1tms" TargetMode="External"/><Relationship Id="rId13" Type="http://schemas.openxmlformats.org/officeDocument/2006/relationships/hyperlink" Target="https://www.youtube.com/watch?v=4Yd3bq1At2A" TargetMode="External"/><Relationship Id="rId18" Type="http://schemas.openxmlformats.org/officeDocument/2006/relationships/hyperlink" Target="https://www.youtube.com/watch?v=tY8CX0J3ILc" TargetMode="External"/><Relationship Id="rId3" Type="http://schemas.openxmlformats.org/officeDocument/2006/relationships/hyperlink" Target="https://www.youtube.com/watch?v=PJgAOkaUrcw" TargetMode="External"/><Relationship Id="rId21" Type="http://schemas.openxmlformats.org/officeDocument/2006/relationships/hyperlink" Target="https://www.naeyc.org/sites/default/files/globally-shared/downloads/PDFs/accreditation/higher-ed/2020_naeyc_higher_education_peer_reviewer_handbook1.pdf" TargetMode="External"/><Relationship Id="rId7" Type="http://schemas.openxmlformats.org/officeDocument/2006/relationships/hyperlink" Target="https://www.youtube.com/watch?v=9t-_hYjAKww" TargetMode="External"/><Relationship Id="rId12" Type="http://schemas.openxmlformats.org/officeDocument/2006/relationships/hyperlink" Target="https://www.youtube.com/watch?v=whKSAKSMFs8" TargetMode="External"/><Relationship Id="rId17" Type="http://schemas.openxmlformats.org/officeDocument/2006/relationships/hyperlink" Target="https://www.youtube.com/watch?v=LnZd6q-5lg8" TargetMode="External"/><Relationship Id="rId2" Type="http://schemas.openxmlformats.org/officeDocument/2006/relationships/hyperlink" Target="https://www.youtube.com/watch?v=XelAIACgElM" TargetMode="External"/><Relationship Id="rId16" Type="http://schemas.openxmlformats.org/officeDocument/2006/relationships/hyperlink" Target="https://www.open.edu/openlearn/education-development/learning-teach-becoming-reflective-practitioner/content-section-0" TargetMode="External"/><Relationship Id="rId20" Type="http://schemas.openxmlformats.org/officeDocument/2006/relationships/hyperlink" Target="https://www.luc.edu/media/lucedu/clas/Peer%20Review%20in%20Assessment%20and%20Improvement%20an%20Overview%20of%20Five%20Principles%20to%20Promote%20Effective%20Practice.pdf" TargetMode="External"/><Relationship Id="rId1" Type="http://schemas.openxmlformats.org/officeDocument/2006/relationships/slideLayout" Target="../slideLayouts/slideLayout7.xml"/><Relationship Id="rId6" Type="http://schemas.openxmlformats.org/officeDocument/2006/relationships/hyperlink" Target="https://bokcenter.harvard.edu/leading-discussions" TargetMode="External"/><Relationship Id="rId11" Type="http://schemas.openxmlformats.org/officeDocument/2006/relationships/hyperlink" Target="https://www.coursera.org/learn/research-methods" TargetMode="External"/><Relationship Id="rId5" Type="http://schemas.openxmlformats.org/officeDocument/2006/relationships/hyperlink" Target="https://uwaterloo.ca/centre-for-teaching-excellence/catalogs/tip-sheets/facilitating-effective-discussions" TargetMode="External"/><Relationship Id="rId15" Type="http://schemas.openxmlformats.org/officeDocument/2006/relationships/hyperlink" Target="https://reflection.ed.ac.uk/facilitators-toolkit/where-to-start/introduce-reflection/assignment" TargetMode="External"/><Relationship Id="rId10" Type="http://schemas.openxmlformats.org/officeDocument/2006/relationships/hyperlink" Target="https://www.advance-he.ac.uk/knowledge-hub/pedagogic-approaches-developing-students-researchers-within-curriculum-and-beyond" TargetMode="External"/><Relationship Id="rId19" Type="http://schemas.openxmlformats.org/officeDocument/2006/relationships/hyperlink" Target="https://www.valdosta.edu/academics/academic-affairs/documents/resource-guide-for-peer-evaluations-of-teaching.pdf" TargetMode="External"/><Relationship Id="rId4" Type="http://schemas.openxmlformats.org/officeDocument/2006/relationships/hyperlink" Target="https://www.youtube.com/watch?v=ZXbCZsaZBxM" TargetMode="External"/><Relationship Id="rId9" Type="http://schemas.openxmlformats.org/officeDocument/2006/relationships/hyperlink" Target="https://www.youtube.com/watch?v=ivTGBNPp96w" TargetMode="External"/><Relationship Id="rId14" Type="http://schemas.openxmlformats.org/officeDocument/2006/relationships/hyperlink" Target="https://reflection.ed.ac.uk/reflectors-toolkit/producing-reflections/academic-reflections/structure" TargetMode="External"/><Relationship Id="rId22" Type="http://schemas.openxmlformats.org/officeDocument/2006/relationships/hyperlink" Target="https://www.utsystem.edu/sites/default/files/offices/academic-affairs/forms/Final%20Fac%20Eval%20Guidelines.pdf"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youtube.com/watch?v=WS6qHRJC8BY" TargetMode="External"/><Relationship Id="rId13" Type="http://schemas.openxmlformats.org/officeDocument/2006/relationships/hyperlink" Target="https://www.youtube.com/watch?v=VnDcdHNvY5A" TargetMode="External"/><Relationship Id="rId3" Type="http://schemas.openxmlformats.org/officeDocument/2006/relationships/hyperlink" Target="https://www.youtube.com/watch?v=So8aseCO3hY" TargetMode="External"/><Relationship Id="rId7" Type="http://schemas.openxmlformats.org/officeDocument/2006/relationships/hyperlink" Target="https://www.youtube.com/watch?v=sPWRjjj2iok" TargetMode="External"/><Relationship Id="rId12" Type="http://schemas.openxmlformats.org/officeDocument/2006/relationships/hyperlink" Target="https://www.youtube.com/watch?v=z30ezWcRalA" TargetMode="External"/><Relationship Id="rId2" Type="http://schemas.openxmlformats.org/officeDocument/2006/relationships/hyperlink" Target="https://www.youtube.com/watch?v=P2LwuF7zn9c" TargetMode="External"/><Relationship Id="rId1" Type="http://schemas.openxmlformats.org/officeDocument/2006/relationships/slideLayout" Target="../slideLayouts/slideLayout7.xml"/><Relationship Id="rId6" Type="http://schemas.openxmlformats.org/officeDocument/2006/relationships/hyperlink" Target="https://www.coursera.org/learn/public-speaking" TargetMode="External"/><Relationship Id="rId11" Type="http://schemas.openxmlformats.org/officeDocument/2006/relationships/hyperlink" Target="https://cdn.dal.ca/content/dam/dalhousie/pdf/dept/clt/SRI/Guidelines_to_students_on_providing_constructive_feedback.pdf" TargetMode="External"/><Relationship Id="rId5" Type="http://schemas.openxmlformats.org/officeDocument/2006/relationships/hyperlink" Target="https://www.youtube.com/watch?v=V8eLdbKXGzk" TargetMode="External"/><Relationship Id="rId15" Type="http://schemas.openxmlformats.org/officeDocument/2006/relationships/hyperlink" Target="https://scholarworks.gsu.edu/msit_diss/131/" TargetMode="External"/><Relationship Id="rId10" Type="http://schemas.openxmlformats.org/officeDocument/2006/relationships/hyperlink" Target="https://www.personio.com/hr-lexicon/constructive-feedback/" TargetMode="External"/><Relationship Id="rId4" Type="http://schemas.openxmlformats.org/officeDocument/2006/relationships/hyperlink" Target="https://www.youtube.com/watch?v=BktK96pzqVo" TargetMode="External"/><Relationship Id="rId9" Type="http://schemas.openxmlformats.org/officeDocument/2006/relationships/hyperlink" Target="https://www.youtube.com/watch?v=YHBcjsodP6w" TargetMode="External"/><Relationship Id="rId14" Type="http://schemas.openxmlformats.org/officeDocument/2006/relationships/hyperlink" Target="https://www.youtube.com/watch?v=QpPrVtTa3-c"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15.jpeg"/><Relationship Id="rId1" Type="http://schemas.openxmlformats.org/officeDocument/2006/relationships/slideLayout" Target="../slideLayouts/slideLayout15.xml"/><Relationship Id="rId4" Type="http://schemas.openxmlformats.org/officeDocument/2006/relationships/hyperlink" Target="https://www.linkedin.com/company/earth-project-erasmus/posts/?feedView=all"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slide" Target="slide6.xml"/><Relationship Id="rId4" Type="http://schemas.openxmlformats.org/officeDocument/2006/relationships/slide" Target="slide20.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1234"/>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84809" y="6723715"/>
            <a:ext cx="4637058" cy="1332000"/>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171208" y="6802807"/>
            <a:ext cx="4633704" cy="1200329"/>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GUIDA</a:t>
            </a:r>
          </a:p>
          <a:p>
            <a:r>
              <a:rPr lang="en-US" sz="3600" b="1" spc="324" dirty="0">
                <a:solidFill>
                  <a:schemeClr val="bg1"/>
                </a:solidFill>
                <a:latin typeface="Calibri" panose="020F0502020204030204" pitchFamily="34" charset="0"/>
                <a:cs typeface="Calibri" panose="020F0502020204030204" pitchFamily="34" charset="0"/>
              </a:rPr>
              <a:t>PER L'INSEGNANTE</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824250" y="7446400"/>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3" name="Rectangle 76">
            <a:extLst>
              <a:ext uri="{FF2B5EF4-FFF2-40B4-BE49-F238E27FC236}">
                <a16:creationId xmlns:a16="http://schemas.microsoft.com/office/drawing/2014/main" id="{EC02171E-3618-60BF-D1C9-704B24890B32}"/>
              </a:ext>
            </a:extLst>
          </p:cNvPr>
          <p:cNvSpPr/>
          <p:nvPr/>
        </p:nvSpPr>
        <p:spPr>
          <a:xfrm>
            <a:off x="984809" y="8194078"/>
            <a:ext cx="3683444"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5" name="TextBox 75">
            <a:extLst>
              <a:ext uri="{FF2B5EF4-FFF2-40B4-BE49-F238E27FC236}">
                <a16:creationId xmlns:a16="http://schemas.microsoft.com/office/drawing/2014/main" id="{91F30FB0-41F0-ECF5-F6BD-B3792E325DFE}"/>
              </a:ext>
            </a:extLst>
          </p:cNvPr>
          <p:cNvSpPr txBox="1"/>
          <p:nvPr/>
        </p:nvSpPr>
        <p:spPr>
          <a:xfrm>
            <a:off x="1212319" y="8220226"/>
            <a:ext cx="2810706"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MODULO 1 </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FA03C-D088-CB7D-4989-01B0CD96D8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643DD8-0300-924D-8FBC-83CB7FC382C4}"/>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8" name="Freeform 2">
            <a:extLst>
              <a:ext uri="{FF2B5EF4-FFF2-40B4-BE49-F238E27FC236}">
                <a16:creationId xmlns:a16="http://schemas.microsoft.com/office/drawing/2014/main" id="{2CAFC4BA-252E-02D3-3B6F-08EACA4553F1}"/>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00080767-2F68-4128-47DD-AEFDD8D4158E}"/>
              </a:ext>
            </a:extLst>
          </p:cNvPr>
          <p:cNvSpPr txBox="1"/>
          <p:nvPr/>
        </p:nvSpPr>
        <p:spPr>
          <a:xfrm>
            <a:off x="591948" y="2772042"/>
            <a:ext cx="6246174" cy="5186035"/>
          </a:xfrm>
          <a:prstGeom prst="rect">
            <a:avLst/>
          </a:prstGeom>
          <a:noFill/>
        </p:spPr>
        <p:txBody>
          <a:bodyPr wrap="square" lIns="91440" tIns="45720" rIns="91440" bIns="45720" rtlCol="0" anchor="t">
            <a:spAutoFit/>
          </a:bodyPr>
          <a:lstStyle/>
          <a:p>
            <a:pPr algn="just"/>
            <a:r>
              <a:rPr lang="it-IT" sz="1200" b="1" noProof="0" dirty="0">
                <a:solidFill>
                  <a:srgbClr val="29C5F4"/>
                </a:solidFill>
              </a:rPr>
              <a:t>Versione 2: Formato del seminario basato su progetti (multisessione)</a:t>
            </a:r>
            <a:endParaRPr lang="it-IT" sz="1100" b="1" noProof="0" dirty="0"/>
          </a:p>
          <a:p>
            <a:pPr algn="just"/>
            <a:r>
              <a:rPr lang="it-IT" sz="1100" b="1" noProof="0" dirty="0"/>
              <a:t>Focus</a:t>
            </a:r>
            <a:r>
              <a:rPr lang="it-IT" sz="1100" noProof="0" dirty="0"/>
              <a:t>: Ideazione creativa, sostenibilità nella logistica e ricerca nel mondo reale.</a:t>
            </a:r>
            <a:endParaRPr lang="it-IT" sz="1100" noProof="0" dirty="0">
              <a:ea typeface="Calibri"/>
              <a:cs typeface="Calibri"/>
            </a:endParaRPr>
          </a:p>
          <a:p>
            <a:pPr algn="just"/>
            <a:endParaRPr lang="it-IT" sz="1100" noProof="0" dirty="0"/>
          </a:p>
          <a:p>
            <a:pPr algn="just"/>
            <a:r>
              <a:rPr lang="it-IT" sz="1100" b="1" noProof="0" dirty="0"/>
              <a:t>Struttura della sessione:</a:t>
            </a:r>
            <a:endParaRPr lang="it-IT" sz="1100" noProof="0" dirty="0"/>
          </a:p>
          <a:p>
            <a:pPr marL="171450" indent="-171450" algn="just">
              <a:buFont typeface="Wingdings" panose="05000000000000000000" pitchFamily="2" charset="2"/>
              <a:buChar char="q"/>
            </a:pPr>
            <a:r>
              <a:rPr lang="it-IT" sz="1100" noProof="0" dirty="0"/>
              <a:t>Inizia con le </a:t>
            </a:r>
            <a:r>
              <a:rPr lang="it-IT" sz="1100" b="1" noProof="0" dirty="0"/>
              <a:t>Slides di EARTH e i contenuti dello Starter Kit </a:t>
            </a:r>
            <a:r>
              <a:rPr lang="it-IT" sz="1100" noProof="0" dirty="0"/>
              <a:t>per introdurre gli SDG, le sfide della sostenibilità e i concetti di innovazione.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Gli studenti selezionano un caso di studio del mondo reale (ad esempio, da questa Guida per l'insegnante o dal Compendio di buone pratiche di EARTH) e lo esplorano in profondità utilizzando fogli di lavoro strutturati e strumenti di mappatura mentale o di brainstorming (ad esempio, </a:t>
            </a:r>
            <a:r>
              <a:rPr lang="it-IT" sz="1100" noProof="0" dirty="0" err="1"/>
              <a:t>MindMup</a:t>
            </a:r>
            <a:r>
              <a:rPr lang="it-IT" sz="1100" noProof="0" dirty="0"/>
              <a:t>, Miro).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Includi </a:t>
            </a:r>
            <a:r>
              <a:rPr lang="it-IT" sz="1100" b="1" noProof="0" dirty="0"/>
              <a:t>questionari</a:t>
            </a:r>
            <a:r>
              <a:rPr lang="it-IT" sz="1100" noProof="0" dirty="0"/>
              <a:t>, in cui gli studenti hanno l'opportunità di condurre brevi interviste con professionisti utilizzando un modello guidato per raccogliere prospettive esterne.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Usa una </a:t>
            </a:r>
            <a:r>
              <a:rPr lang="it-IT" sz="1100" b="1" noProof="0" dirty="0"/>
              <a:t>sfida di innovazione</a:t>
            </a:r>
            <a:r>
              <a:rPr lang="it-IT" sz="1100" noProof="0" dirty="0"/>
              <a:t>: dall'ideazione (100+ idee) al clustering, alla definizione delle priorità e al perfezionamento del concetto con attività selezionate dai fogli di lavoro o altre metodologie suggerite (ad esempio, How-</a:t>
            </a:r>
            <a:r>
              <a:rPr lang="it-IT" sz="1100" noProof="0" dirty="0" err="1"/>
              <a:t>Now</a:t>
            </a:r>
            <a:r>
              <a:rPr lang="it-IT" sz="1100" noProof="0" dirty="0"/>
              <a:t>-Wow Matrix o altre metodologie simili, come Six Thinking </a:t>
            </a:r>
            <a:r>
              <a:rPr lang="it-IT" sz="1100" noProof="0" dirty="0" err="1"/>
              <a:t>Hats</a:t>
            </a:r>
            <a:r>
              <a:rPr lang="it-IT" sz="1100" noProof="0" dirty="0"/>
              <a:t> for Stage 2).</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Implementa il </a:t>
            </a:r>
            <a:r>
              <a:rPr lang="it-IT" sz="1100" b="1" noProof="0" dirty="0"/>
              <a:t>feedback dei colleghi </a:t>
            </a:r>
            <a:r>
              <a:rPr lang="it-IT" sz="1100" noProof="0" dirty="0"/>
              <a:t>nelle tappe chiave per aiutare a valutare e migliorare le idee selezionate.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L'output finale può includere una </a:t>
            </a:r>
            <a:r>
              <a:rPr lang="it-IT" sz="1100" b="1" noProof="0" dirty="0"/>
              <a:t>presentazione da parte del team </a:t>
            </a:r>
            <a:r>
              <a:rPr lang="it-IT" sz="1100" noProof="0" dirty="0"/>
              <a:t>o una breve </a:t>
            </a:r>
            <a:r>
              <a:rPr lang="it-IT" sz="1100" b="1" noProof="0" dirty="0"/>
              <a:t>relazione</a:t>
            </a:r>
            <a:r>
              <a:rPr lang="it-IT" sz="1100" noProof="0" dirty="0"/>
              <a:t> scritta che riflette sul processo, gli strumenti utilizzati e lo sviluppo dell'idea.</a:t>
            </a:r>
            <a:endParaRPr lang="it-IT" sz="1100" noProof="0" dirty="0">
              <a:ea typeface="Calibri"/>
              <a:cs typeface="Calibri"/>
            </a:endParaRPr>
          </a:p>
          <a:p>
            <a:pPr algn="just"/>
            <a:endParaRPr lang="it-IT" sz="1100" b="1" noProof="0" dirty="0"/>
          </a:p>
          <a:p>
            <a:pPr algn="just"/>
            <a:r>
              <a:rPr lang="it-IT" sz="1100" b="1" noProof="0" dirty="0"/>
              <a:t>Suggerimenti per questo formato: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Aiuta gli studenti a selezionare </a:t>
            </a:r>
            <a:r>
              <a:rPr lang="it-IT" sz="1100" b="1" noProof="0" dirty="0"/>
              <a:t>casi di studio significativi </a:t>
            </a:r>
            <a:r>
              <a:rPr lang="it-IT" sz="1100" noProof="0" dirty="0"/>
              <a:t>e guidali nell'utilizzo di strumenti di mappatura mentale o di brainstorming per approfondire la loro analisi.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Fornisci </a:t>
            </a:r>
            <a:r>
              <a:rPr lang="it-IT" sz="1100" b="1" noProof="0" dirty="0"/>
              <a:t>modelli di intervista strutturati </a:t>
            </a:r>
            <a:r>
              <a:rPr lang="it-IT" sz="1100" noProof="0" dirty="0"/>
              <a:t>per supportare la sensibilizzazione degli studenti e garantire approfondimenti mirati e pertinenti da parte dei professionisti.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Usa </a:t>
            </a:r>
            <a:r>
              <a:rPr lang="it-IT" sz="1100" b="1" noProof="0" dirty="0"/>
              <a:t>metodi di ideazione creativa </a:t>
            </a:r>
            <a:r>
              <a:rPr lang="it-IT" sz="1100" noProof="0" dirty="0"/>
              <a:t>come la matrice How-</a:t>
            </a:r>
            <a:r>
              <a:rPr lang="it-IT" sz="1100" noProof="0" dirty="0" err="1"/>
              <a:t>Now</a:t>
            </a:r>
            <a:r>
              <a:rPr lang="it-IT" sz="1100" noProof="0" dirty="0"/>
              <a:t>-Wow o Six Thinking </a:t>
            </a:r>
            <a:r>
              <a:rPr lang="it-IT" sz="1100" noProof="0" dirty="0" err="1"/>
              <a:t>Hats</a:t>
            </a:r>
            <a:r>
              <a:rPr lang="it-IT" sz="1100" noProof="0" dirty="0"/>
              <a:t> per guidare gli studenti dalla generazione dell'idea al perfezionamento.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Pianifica </a:t>
            </a:r>
            <a:r>
              <a:rPr lang="it-IT" sz="1100" b="1" noProof="0" dirty="0"/>
              <a:t>punti di controllo del feedback tra pari </a:t>
            </a:r>
            <a:r>
              <a:rPr lang="it-IT" sz="1100" noProof="0" dirty="0"/>
              <a:t>per mantenere i progetti in linea con i tempi e incoraggiare il miglioramento collaborativo prima delle presentazioni finali.</a:t>
            </a:r>
            <a:endParaRPr lang="it-IT" sz="1100" noProof="0" dirty="0">
              <a:ea typeface="Calibri"/>
              <a:cs typeface="Calibri"/>
            </a:endParaRPr>
          </a:p>
        </p:txBody>
      </p:sp>
      <p:sp>
        <p:nvSpPr>
          <p:cNvPr id="2" name="Text Placeholder 5">
            <a:extLst>
              <a:ext uri="{FF2B5EF4-FFF2-40B4-BE49-F238E27FC236}">
                <a16:creationId xmlns:a16="http://schemas.microsoft.com/office/drawing/2014/main" id="{C0ED55E2-4C70-ADEF-2415-7C675F11E671}"/>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90000"/>
              </a:lnSpc>
            </a:pPr>
            <a:r>
              <a:rPr lang="en-GB" sz="3000" b="1" dirty="0">
                <a:solidFill>
                  <a:srgbClr val="29C5F4"/>
                </a:solidFill>
                <a:latin typeface="Calibri"/>
                <a:ea typeface="Open Sans"/>
                <a:cs typeface="Calibri"/>
              </a:rPr>
              <a:t>PERSONALIZZARE I MODULI</a:t>
            </a:r>
          </a:p>
          <a:p>
            <a:pPr algn="just">
              <a:lnSpc>
                <a:spcPct val="90000"/>
              </a:lnSpc>
            </a:pP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a:t>
            </a:r>
            <a:endParaRPr lang="en-GB" dirty="0"/>
          </a:p>
          <a:p>
            <a:pPr algn="just"/>
            <a:endParaRPr lang="en-GB" dirty="0"/>
          </a:p>
        </p:txBody>
      </p:sp>
    </p:spTree>
    <p:extLst>
      <p:ext uri="{BB962C8B-B14F-4D97-AF65-F5344CB8AC3E}">
        <p14:creationId xmlns:p14="http://schemas.microsoft.com/office/powerpoint/2010/main" val="1445105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A8FD9-77EE-3F83-4BA2-612F29D77BA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B4C239-08B6-58B7-92D4-3C875CF4CB7E}"/>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8" name="Freeform 2">
            <a:extLst>
              <a:ext uri="{FF2B5EF4-FFF2-40B4-BE49-F238E27FC236}">
                <a16:creationId xmlns:a16="http://schemas.microsoft.com/office/drawing/2014/main" id="{00B496BD-804E-9D08-C470-1ED530CC65F8}"/>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3BD38273-690C-F8D7-3A2C-A5356C24E270}"/>
              </a:ext>
            </a:extLst>
          </p:cNvPr>
          <p:cNvSpPr txBox="1"/>
          <p:nvPr/>
        </p:nvSpPr>
        <p:spPr>
          <a:xfrm>
            <a:off x="591948" y="2352878"/>
            <a:ext cx="6270028" cy="8063746"/>
          </a:xfrm>
          <a:prstGeom prst="rect">
            <a:avLst/>
          </a:prstGeom>
          <a:noFill/>
        </p:spPr>
        <p:txBody>
          <a:bodyPr wrap="square" lIns="91440" tIns="45720" rIns="91440" bIns="45720" rtlCol="0" anchor="t">
            <a:spAutoFit/>
          </a:bodyPr>
          <a:lstStyle/>
          <a:p>
            <a:pPr algn="just"/>
            <a:r>
              <a:rPr lang="it-IT" sz="1200" b="1" noProof="0" dirty="0">
                <a:solidFill>
                  <a:srgbClr val="29C5F4"/>
                </a:solidFill>
              </a:rPr>
              <a:t>Versione 3: Unità di apprendimento – Parte del corso di studio (180 minuti) </a:t>
            </a:r>
            <a:endParaRPr lang="it-IT" sz="1200" b="1" noProof="0" dirty="0">
              <a:solidFill>
                <a:srgbClr val="29C5F4"/>
              </a:solidFill>
              <a:ea typeface="Calibri"/>
              <a:cs typeface="Calibri"/>
            </a:endParaRPr>
          </a:p>
          <a:p>
            <a:pPr algn="just" fontAlgn="base"/>
            <a:r>
              <a:rPr lang="it-IT" sz="1100" b="1" noProof="0" dirty="0"/>
              <a:t>Focus</a:t>
            </a:r>
            <a:r>
              <a:rPr lang="it-IT" sz="1100" noProof="0" dirty="0"/>
              <a:t>: Promuovere l'innovazione per una logistica sostenibile. </a:t>
            </a:r>
            <a:endParaRPr lang="it-IT" sz="1100" noProof="0" dirty="0">
              <a:ea typeface="Calibri"/>
              <a:cs typeface="Calibri"/>
            </a:endParaRPr>
          </a:p>
          <a:p>
            <a:pPr algn="just"/>
            <a:endParaRPr lang="it-IT" sz="1100" noProof="0" dirty="0">
              <a:ea typeface="Calibri"/>
              <a:cs typeface="Calibri"/>
            </a:endParaRPr>
          </a:p>
          <a:p>
            <a:pPr algn="just"/>
            <a:r>
              <a:rPr lang="it-IT" sz="1100" b="1" noProof="0" dirty="0"/>
              <a:t>Struttura della sessione: </a:t>
            </a:r>
            <a:endParaRPr lang="it-IT" sz="1100" b="1" noProof="0" dirty="0">
              <a:ea typeface="Calibri"/>
              <a:cs typeface="Calibri"/>
            </a:endParaRPr>
          </a:p>
          <a:p>
            <a:pPr algn="just"/>
            <a:r>
              <a:rPr lang="it-IT" sz="1100" b="1" dirty="0"/>
              <a:t>Parte 1</a:t>
            </a:r>
            <a:r>
              <a:rPr lang="it-IT" sz="1100" b="1" noProof="0" dirty="0"/>
              <a:t>– Introduzione (30 minuti): </a:t>
            </a:r>
            <a:endParaRPr lang="it-IT" sz="1100" b="1" noProof="0" dirty="0">
              <a:ea typeface="Calibri" panose="020F0502020204030204"/>
              <a:cs typeface="Calibri" panose="020F0502020204030204"/>
            </a:endParaRPr>
          </a:p>
          <a:p>
            <a:pPr marL="171450" indent="-171450" algn="just">
              <a:buFont typeface="Wingdings"/>
              <a:buChar char="q"/>
            </a:pPr>
            <a:r>
              <a:rPr lang="it-IT" sz="1100" b="1" noProof="0" dirty="0"/>
              <a:t>Presentazione</a:t>
            </a:r>
            <a:r>
              <a:rPr lang="it-IT" sz="1100" noProof="0" dirty="0"/>
              <a:t> utilizzando diapositive </a:t>
            </a:r>
            <a:r>
              <a:rPr lang="it-IT" sz="1100" b="1" noProof="0" dirty="0"/>
              <a:t>selezionate</a:t>
            </a:r>
            <a:r>
              <a:rPr lang="it-IT" sz="1100" noProof="0" dirty="0"/>
              <a:t> dai moduli EARTH (1, 2 e 3):</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Spiegare brevemente il concetto di </a:t>
            </a:r>
            <a:r>
              <a:rPr lang="it-IT" sz="1100" b="1" noProof="0" dirty="0"/>
              <a:t>SDG</a:t>
            </a:r>
            <a:r>
              <a:rPr lang="it-IT" sz="1100" noProof="0" dirty="0"/>
              <a:t> e come si applicano alla logistica (ad esempio, riduzione delle emissioni di CO₂ = SDG 13: Azione per il clima).</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Discutere il </a:t>
            </a:r>
            <a:r>
              <a:rPr lang="it-IT" sz="1100" b="1" noProof="0" dirty="0"/>
              <a:t>ruolo dell'innovazione </a:t>
            </a:r>
            <a:r>
              <a:rPr lang="it-IT" sz="1100" noProof="0" dirty="0"/>
              <a:t>nella promozione della sostenibilità e nello sviluppo di </a:t>
            </a:r>
            <a:r>
              <a:rPr lang="it-IT" sz="1100" b="1" noProof="0" dirty="0"/>
              <a:t>pratiche logistiche sostenibili </a:t>
            </a:r>
            <a:r>
              <a:rPr lang="it-IT" sz="1100" noProof="0" dirty="0"/>
              <a:t>(ad esempio, veicoli elettrici, ottimizzazione dei percorsi basati sull'intelligenza artificiale)).</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Presentare </a:t>
            </a:r>
            <a:r>
              <a:rPr lang="it-IT" sz="1100" b="1" noProof="0" dirty="0"/>
              <a:t>esempi reali </a:t>
            </a:r>
            <a:r>
              <a:rPr lang="it-IT" sz="1100" noProof="0" dirty="0"/>
              <a:t>di aziende tratte dal Compendio delle Buone Pratiche di EARTH o dalla Slide Deck/Guida per l'insegnante delle OER che mostrano le </a:t>
            </a:r>
            <a:r>
              <a:rPr lang="it-IT" sz="1100" b="1" noProof="0" dirty="0"/>
              <a:t>pratiche logistiche sostenibili</a:t>
            </a:r>
            <a:r>
              <a:rPr lang="it-IT" sz="1100" noProof="0" dirty="0"/>
              <a:t>.</a:t>
            </a:r>
            <a:endParaRPr lang="it-IT" sz="1100" noProof="0" dirty="0">
              <a:ea typeface="Calibri"/>
              <a:cs typeface="Calibri"/>
            </a:endParaRPr>
          </a:p>
          <a:p>
            <a:pPr algn="just"/>
            <a:r>
              <a:rPr lang="it-IT" sz="1100" b="1" dirty="0"/>
              <a:t>Parte 2</a:t>
            </a:r>
            <a:r>
              <a:rPr lang="it-IT" sz="1100" b="1" noProof="0" dirty="0"/>
              <a:t>– Lavoro di gruppo (70 minuti):</a:t>
            </a:r>
            <a:endParaRPr lang="it-IT" sz="1100" b="1" noProof="0" dirty="0">
              <a:ea typeface="Calibri"/>
              <a:cs typeface="Calibri"/>
            </a:endParaRPr>
          </a:p>
          <a:p>
            <a:pPr marL="171450" indent="-171450" algn="just">
              <a:buFont typeface="Wingdings" panose="05000000000000000000" pitchFamily="2" charset="2"/>
              <a:buChar char="q"/>
            </a:pPr>
            <a:r>
              <a:rPr lang="it-IT" sz="1100" noProof="0" dirty="0"/>
              <a:t>Divisione in gruppi: Gli studenti sono divisi in </a:t>
            </a:r>
            <a:r>
              <a:rPr lang="it-IT" sz="1100" b="1" noProof="0" dirty="0"/>
              <a:t>gruppi da 3 a 5 persone</a:t>
            </a:r>
            <a:r>
              <a:rPr lang="it-IT" sz="1100" noProof="0" dirty="0"/>
              <a:t>.</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Task focus: Ogni gruppo </a:t>
            </a:r>
            <a:r>
              <a:rPr lang="it-IT" sz="1100" b="1" noProof="0" dirty="0"/>
              <a:t>analizza le soluzioni sostenibili implementate nella logistica </a:t>
            </a:r>
            <a:r>
              <a:rPr lang="it-IT" sz="1100" noProof="0" dirty="0"/>
              <a:t>in base alle aziende selezionate (selezionate dal Compendio delle Buone Pratiche EARTH o dalla Presentazione delle OER/Guida per l'insegnante).</a:t>
            </a:r>
            <a:endParaRPr lang="it-IT" sz="1100" noProof="0" dirty="0">
              <a:ea typeface="Calibri"/>
              <a:cs typeface="Calibri"/>
            </a:endParaRPr>
          </a:p>
          <a:p>
            <a:pPr marL="628650" lvl="1" indent="-171450" algn="just">
              <a:buFont typeface="Arial" panose="020B0604020202020204" pitchFamily="34" charset="0"/>
              <a:buChar char="•"/>
            </a:pPr>
            <a:r>
              <a:rPr lang="it-IT" sz="1100" b="1" noProof="0" dirty="0">
                <a:ea typeface="Calibri"/>
                <a:cs typeface="Calibri"/>
              </a:rPr>
              <a:t>Identificare e analizzare </a:t>
            </a:r>
            <a:r>
              <a:rPr lang="it-IT" sz="1100" noProof="0" dirty="0">
                <a:ea typeface="Calibri"/>
                <a:cs typeface="Calibri"/>
              </a:rPr>
              <a:t>le soluzioni applicate per raggiungere gli obiettivi di </a:t>
            </a:r>
            <a:r>
              <a:rPr lang="it-IT" sz="1100" b="1" noProof="0" dirty="0">
                <a:ea typeface="Calibri"/>
                <a:cs typeface="Calibri"/>
              </a:rPr>
              <a:t>sostenibilità</a:t>
            </a:r>
            <a:r>
              <a:rPr lang="it-IT" sz="1100" noProof="0" dirty="0">
                <a:ea typeface="Calibri"/>
                <a:cs typeface="Calibri"/>
              </a:rPr>
              <a:t> (ad esempio, logistica inversa, trasporto a emissioni zero, tracciamento digitale dei pacchi, ottimizzazione del magazzino</a:t>
            </a:r>
            <a:r>
              <a:rPr lang="it-IT" sz="1100" noProof="0" dirty="0"/>
              <a:t>)</a:t>
            </a:r>
            <a:r>
              <a:rPr lang="it-IT" sz="1100" noProof="0" dirty="0">
                <a:cs typeface="Calibri"/>
              </a:rPr>
              <a:t>.</a:t>
            </a:r>
          </a:p>
          <a:p>
            <a:pPr marL="628650" lvl="1" indent="-171450" algn="just">
              <a:buFont typeface="Arial" panose="020B0604020202020204" pitchFamily="34" charset="0"/>
              <a:buChar char="•"/>
            </a:pPr>
            <a:r>
              <a:rPr lang="it-IT" sz="1100" b="1" noProof="0" dirty="0"/>
              <a:t>Individua</a:t>
            </a:r>
            <a:r>
              <a:rPr lang="it-IT" sz="1100" noProof="0" dirty="0"/>
              <a:t> da 1 a 3 obiettivi SDG (ad esempio, SDG 9, SDG 12, SDG 13) supportati dalla </a:t>
            </a:r>
            <a:r>
              <a:rPr lang="it-IT" sz="1100" b="1" noProof="0" dirty="0"/>
              <a:t>soluzione</a:t>
            </a:r>
            <a:r>
              <a:rPr lang="it-IT" sz="1100" noProof="0" dirty="0">
                <a:ea typeface="Calibri"/>
                <a:cs typeface="Calibri"/>
              </a:rPr>
              <a:t>.</a:t>
            </a:r>
          </a:p>
          <a:p>
            <a:pPr marL="628650" lvl="1" indent="-171450" algn="just">
              <a:buFont typeface="Arial" panose="020B0604020202020204" pitchFamily="34" charset="0"/>
              <a:buChar char="•"/>
            </a:pPr>
            <a:r>
              <a:rPr lang="it-IT" sz="1100" b="1" noProof="0" dirty="0">
                <a:ea typeface="Calibri"/>
                <a:cs typeface="Calibri"/>
              </a:rPr>
              <a:t>Determinare</a:t>
            </a:r>
            <a:r>
              <a:rPr lang="it-IT" sz="1100" noProof="0" dirty="0">
                <a:ea typeface="Calibri"/>
                <a:cs typeface="Calibri"/>
              </a:rPr>
              <a:t> se e quali strumenti/metodi di gestione dell'innovazione sono stati utilizzati per gestire l'attuazione delle soluzioni sostenibili.</a:t>
            </a:r>
            <a:endParaRPr lang="it-IT" sz="1100" b="1" noProof="0" dirty="0">
              <a:ea typeface="Calibri"/>
              <a:cs typeface="Calibri"/>
            </a:endParaRPr>
          </a:p>
          <a:p>
            <a:pPr algn="just"/>
            <a:r>
              <a:rPr lang="it-IT" sz="1100" b="1" dirty="0"/>
              <a:t>Parte 3</a:t>
            </a:r>
            <a:r>
              <a:rPr lang="it-IT" sz="1100" b="1" noProof="0" dirty="0"/>
              <a:t>– Presentazioni e Riflessioni (80 minuti):</a:t>
            </a:r>
            <a:endParaRPr lang="it-IT" sz="1100" b="1" noProof="0" dirty="0">
              <a:ea typeface="Calibri"/>
              <a:cs typeface="Calibri"/>
            </a:endParaRPr>
          </a:p>
          <a:p>
            <a:pPr marL="171450" indent="-171450" algn="just">
              <a:buFont typeface="Wingdings" panose="05000000000000000000" pitchFamily="2" charset="2"/>
              <a:buChar char="q"/>
            </a:pPr>
            <a:r>
              <a:rPr lang="it-IT" sz="1100" b="1" noProof="0" dirty="0"/>
              <a:t>Strutturare le informazioni</a:t>
            </a:r>
            <a:r>
              <a:rPr lang="it-IT" sz="1100" noProof="0" dirty="0"/>
              <a:t>: i gruppi preparano un'infografica o una </a:t>
            </a:r>
            <a:r>
              <a:rPr lang="it-IT" sz="1100" b="1" noProof="0" dirty="0"/>
              <a:t>mappa visiva </a:t>
            </a:r>
            <a:r>
              <a:rPr lang="it-IT" sz="1100" noProof="0" dirty="0"/>
              <a:t>utilizzando uno strumento digitale (ad es. Miro, </a:t>
            </a:r>
            <a:r>
              <a:rPr lang="it-IT" sz="1100" noProof="0" dirty="0" err="1"/>
              <a:t>Mural</a:t>
            </a:r>
            <a:r>
              <a:rPr lang="it-IT" sz="1100" noProof="0" dirty="0"/>
              <a:t>, </a:t>
            </a:r>
            <a:r>
              <a:rPr lang="it-IT" sz="1100" noProof="0" dirty="0" err="1"/>
              <a:t>MindMup</a:t>
            </a:r>
            <a:r>
              <a:rPr lang="it-IT" sz="1100" noProof="0" dirty="0"/>
              <a:t>, </a:t>
            </a:r>
            <a:r>
              <a:rPr lang="it-IT" sz="1100" noProof="0" dirty="0" err="1"/>
              <a:t>Canva</a:t>
            </a:r>
            <a:r>
              <a:rPr lang="it-IT" sz="1100" noProof="0" dirty="0">
                <a:ea typeface="Calibri"/>
                <a:cs typeface="Calibri"/>
              </a:rPr>
              <a:t>)</a:t>
            </a:r>
            <a:r>
              <a:rPr lang="it-IT" sz="1100" noProof="0" dirty="0"/>
              <a:t>.</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Brevi presentazioni di gruppo </a:t>
            </a:r>
            <a:r>
              <a:rPr lang="it-IT" sz="1100" noProof="0" dirty="0"/>
              <a:t>(3-5 minuti ciascuna): ogni gruppo condivide i propri risultati.</a:t>
            </a:r>
            <a:endParaRPr lang="it-IT" sz="1100" noProof="0" dirty="0">
              <a:cs typeface="Calibri"/>
            </a:endParaRPr>
          </a:p>
          <a:p>
            <a:pPr marL="171450" indent="-171450" algn="just">
              <a:buFont typeface="Wingdings" panose="05000000000000000000" pitchFamily="2" charset="2"/>
              <a:buChar char="q"/>
            </a:pPr>
            <a:r>
              <a:rPr lang="it-IT" sz="1100" b="1" noProof="0" dirty="0"/>
              <a:t>Riflessione di gruppo</a:t>
            </a:r>
            <a:r>
              <a:rPr lang="it-IT" sz="1100" noProof="0" dirty="0"/>
              <a:t> guidata dalle seguenti domande</a:t>
            </a:r>
            <a:r>
              <a:rPr lang="it-IT" sz="1100" noProof="0" dirty="0">
                <a:ea typeface="Calibri"/>
                <a:cs typeface="Calibri"/>
              </a:rPr>
              <a:t>:</a:t>
            </a:r>
          </a:p>
          <a:p>
            <a:pPr marL="628650" lvl="1" indent="-171450" algn="just">
              <a:buFont typeface="Arial" panose="020B0604020202020204" pitchFamily="34" charset="0"/>
              <a:buChar char="•"/>
            </a:pPr>
            <a:r>
              <a:rPr lang="it-IT" sz="1100" i="1" noProof="0" dirty="0">
                <a:ea typeface="Calibri"/>
                <a:cs typeface="Calibri"/>
              </a:rPr>
              <a:t>Quali </a:t>
            </a:r>
            <a:r>
              <a:rPr lang="it-IT" sz="1100" i="1" noProof="0" dirty="0" err="1">
                <a:ea typeface="Calibri"/>
                <a:cs typeface="Calibri"/>
              </a:rPr>
              <a:t>SDGs</a:t>
            </a:r>
            <a:r>
              <a:rPr lang="it-IT" sz="1100" i="1" noProof="0" dirty="0">
                <a:ea typeface="Calibri"/>
                <a:cs typeface="Calibri"/>
              </a:rPr>
              <a:t> sono supportati dalle aziende di logistica? </a:t>
            </a:r>
          </a:p>
          <a:p>
            <a:pPr marL="628650" lvl="1" indent="-171450" algn="just">
              <a:buFont typeface="Arial" panose="020B0604020202020204" pitchFamily="34" charset="0"/>
              <a:buChar char="•"/>
            </a:pPr>
            <a:r>
              <a:rPr lang="it-IT" sz="1100" i="1" noProof="0" dirty="0"/>
              <a:t>In che modo le aziende di logistica contribuiscono al raggiungimento degli </a:t>
            </a:r>
            <a:r>
              <a:rPr lang="it-IT" sz="1100" i="1" noProof="0" dirty="0" err="1"/>
              <a:t>SDGs</a:t>
            </a:r>
            <a:r>
              <a:rPr lang="it-IT" sz="1100" i="1" noProof="0" dirty="0"/>
              <a:t>?</a:t>
            </a:r>
            <a:endParaRPr lang="it-IT" sz="1100" i="1" noProof="0" dirty="0">
              <a:ea typeface="Calibri"/>
              <a:cs typeface="Calibri"/>
            </a:endParaRPr>
          </a:p>
          <a:p>
            <a:pPr marL="628650" lvl="1" indent="-171450" algn="just">
              <a:buFont typeface="Arial" panose="020B0604020202020204" pitchFamily="34" charset="0"/>
              <a:buChar char="•"/>
            </a:pPr>
            <a:r>
              <a:rPr lang="it-IT" sz="1100" i="1" noProof="0" dirty="0"/>
              <a:t>Quali soluzioni/tipologie di soluzioni sono più adottate e perché?</a:t>
            </a:r>
            <a:endParaRPr lang="it-IT" sz="1100" i="1" noProof="0" dirty="0">
              <a:ea typeface="Calibri"/>
              <a:cs typeface="Calibri"/>
            </a:endParaRPr>
          </a:p>
          <a:p>
            <a:pPr marL="628650" lvl="1" indent="-171450" algn="just">
              <a:buFont typeface="Arial" panose="020B0604020202020204" pitchFamily="34" charset="0"/>
              <a:buChar char="•"/>
            </a:pPr>
            <a:r>
              <a:rPr lang="it-IT" sz="1100" i="1" noProof="0" dirty="0"/>
              <a:t>Sono stati applicati strumenti/metodi di gestione dell'innovazione adeguati durante l'implementazione delle soluzioni?</a:t>
            </a:r>
          </a:p>
          <a:p>
            <a:pPr algn="just"/>
            <a:r>
              <a:rPr lang="it-IT" sz="1100" b="1" dirty="0"/>
              <a:t>Suggerimenti per questo formato:</a:t>
            </a:r>
            <a:endParaRPr lang="it-IT" sz="1100" b="1" noProof="0" dirty="0">
              <a:ea typeface="Calibri"/>
              <a:cs typeface="Calibri"/>
            </a:endParaRPr>
          </a:p>
          <a:p>
            <a:pPr marL="171450" indent="-171450" algn="just">
              <a:buFont typeface="Wingdings" panose="05000000000000000000" pitchFamily="2" charset="2"/>
              <a:buChar char="q"/>
            </a:pPr>
            <a:r>
              <a:rPr lang="it-IT" sz="1100" dirty="0"/>
              <a:t>Se opportuno, questo potrebbe essere diviso in </a:t>
            </a:r>
            <a:r>
              <a:rPr lang="it-IT" sz="1100" b="1" dirty="0"/>
              <a:t>due sezioni di 90 minuti</a:t>
            </a:r>
            <a:r>
              <a:rPr lang="it-IT" sz="1100" dirty="0"/>
              <a:t>, la prima incentrata sull'introduzione e sul lavoro di gruppo, e la seconda sulle presentazioni, la riflessione e una discussione più approfondita.</a:t>
            </a:r>
            <a:endParaRPr lang="it-IT" sz="1100" noProof="0" dirty="0"/>
          </a:p>
          <a:p>
            <a:pPr marL="171450" indent="-171450" algn="just">
              <a:buFont typeface="Wingdings" panose="05000000000000000000" pitchFamily="2" charset="2"/>
              <a:buChar char="q"/>
            </a:pPr>
            <a:r>
              <a:rPr lang="it-IT" sz="1100" dirty="0"/>
              <a:t>Spiega chiaramente gli </a:t>
            </a:r>
            <a:r>
              <a:rPr lang="it-IT" sz="1100" b="1" dirty="0"/>
              <a:t>SDG e fornire esempi concreti </a:t>
            </a:r>
            <a:r>
              <a:rPr lang="it-IT" sz="1100" dirty="0"/>
              <a:t>di come si riferiscono alle soluzioni logistiche (ad esempio, riduzione delle emissioni di CO₂ → SDG 13: Azione per il clima). </a:t>
            </a:r>
            <a:endParaRPr lang="it-IT" sz="1100" noProof="0" dirty="0"/>
          </a:p>
          <a:p>
            <a:pPr marL="171450" indent="-171450" algn="just">
              <a:buFont typeface="Wingdings" panose="05000000000000000000" pitchFamily="2" charset="2"/>
              <a:buChar char="q"/>
            </a:pPr>
            <a:r>
              <a:rPr lang="it-IT" sz="1100" b="1" dirty="0"/>
              <a:t>Definisci in anticipo eventuali termini poco chiari </a:t>
            </a:r>
            <a:r>
              <a:rPr lang="it-IT" sz="1100" dirty="0"/>
              <a:t>o ambigui per garantire chiarezza</a:t>
            </a:r>
            <a:r>
              <a:rPr lang="it-IT" sz="1100" noProof="0" dirty="0"/>
              <a:t>.</a:t>
            </a:r>
          </a:p>
          <a:p>
            <a:pPr marL="171450" indent="-171450" algn="just">
              <a:buFont typeface="Wingdings" panose="05000000000000000000" pitchFamily="2" charset="2"/>
              <a:buChar char="q"/>
            </a:pPr>
            <a:r>
              <a:rPr lang="it-IT" sz="1100" dirty="0"/>
              <a:t>Fornisci agli studenti una </a:t>
            </a:r>
            <a:r>
              <a:rPr lang="it-IT" sz="1100" b="1" dirty="0"/>
              <a:t>guida chiara sull'ambito dell'analisi</a:t>
            </a:r>
            <a:r>
              <a:rPr lang="it-IT" sz="1100" dirty="0"/>
              <a:t>, assicurando che gli studenti si concentrino sulle principali soluzioni sostenibili e sul loro impatto.</a:t>
            </a:r>
            <a:endParaRPr lang="it-IT" sz="1100" noProof="0" dirty="0">
              <a:ea typeface="Calibri"/>
              <a:cs typeface="Calibri"/>
            </a:endParaRPr>
          </a:p>
          <a:p>
            <a:pPr marL="171450" indent="-171450" algn="just">
              <a:buFont typeface="Wingdings" panose="05000000000000000000" pitchFamily="2" charset="2"/>
              <a:buChar char="q"/>
            </a:pPr>
            <a:r>
              <a:rPr lang="it-IT" sz="1100" dirty="0"/>
              <a:t>Supporta gli studenti secondo necessità durante la preparazione di un'infografica/mappa visiva sui </a:t>
            </a:r>
            <a:r>
              <a:rPr lang="it-IT" sz="1100" b="1" dirty="0"/>
              <a:t>problemi tecnici </a:t>
            </a:r>
            <a:r>
              <a:rPr lang="it-IT" sz="1100" dirty="0"/>
              <a:t>durante la creazione e incoraggia la creatività nella progettazione.</a:t>
            </a:r>
            <a:endParaRPr lang="it-IT" sz="1100" noProof="0" dirty="0">
              <a:ea typeface="Calibri"/>
              <a:cs typeface="Calibri"/>
            </a:endParaRPr>
          </a:p>
          <a:p>
            <a:pPr marL="171450" indent="-171450" algn="just">
              <a:buFont typeface="Wingdings" panose="05000000000000000000" pitchFamily="2" charset="2"/>
              <a:buChar char="q"/>
            </a:pPr>
            <a:r>
              <a:rPr lang="it-IT" sz="1100" b="1" dirty="0"/>
              <a:t>Incoraggia gli studenti a pensare in modo critico </a:t>
            </a:r>
            <a:r>
              <a:rPr lang="it-IT" sz="1100" dirty="0"/>
              <a:t>quando valutano la misura in cui una determinata soluzione contribuisce allo sviluppo sostenibile</a:t>
            </a:r>
            <a:r>
              <a:rPr lang="it-IT" sz="1100" noProof="0" dirty="0"/>
              <a:t>.</a:t>
            </a:r>
          </a:p>
        </p:txBody>
      </p:sp>
      <p:sp>
        <p:nvSpPr>
          <p:cNvPr id="3" name="Text Placeholder 5">
            <a:extLst>
              <a:ext uri="{FF2B5EF4-FFF2-40B4-BE49-F238E27FC236}">
                <a16:creationId xmlns:a16="http://schemas.microsoft.com/office/drawing/2014/main" id="{6D77B865-3547-6DB3-75D9-8EE141F46FC6}"/>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90000"/>
              </a:lnSpc>
            </a:pPr>
            <a:r>
              <a:rPr lang="en-GB" sz="3000" b="1" dirty="0">
                <a:solidFill>
                  <a:srgbClr val="29C5F4"/>
                </a:solidFill>
                <a:latin typeface="Calibri"/>
                <a:ea typeface="Open Sans"/>
                <a:cs typeface="Calibri"/>
              </a:rPr>
              <a:t>PERSONALIZZARE I MODULI</a:t>
            </a: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 </a:t>
            </a:r>
            <a:endParaRPr lang="en-GB" dirty="0"/>
          </a:p>
          <a:p>
            <a:pPr algn="just"/>
            <a:endParaRPr lang="en-GB" dirty="0"/>
          </a:p>
          <a:p>
            <a:pPr algn="just"/>
            <a:endParaRPr lang="en-GB" dirty="0"/>
          </a:p>
        </p:txBody>
      </p:sp>
    </p:spTree>
    <p:extLst>
      <p:ext uri="{BB962C8B-B14F-4D97-AF65-F5344CB8AC3E}">
        <p14:creationId xmlns:p14="http://schemas.microsoft.com/office/powerpoint/2010/main" val="3307205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48E1D-A544-C6DC-13C0-5D0E6C1361C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96FA290-CF9A-9609-3598-9AB9EA2B47E3}"/>
              </a:ext>
            </a:extLst>
          </p:cNvPr>
          <p:cNvSpPr>
            <a:spLocks noGrp="1"/>
          </p:cNvSpPr>
          <p:nvPr>
            <p:ph type="body" sz="quarter" idx="14"/>
          </p:nvPr>
        </p:nvSpPr>
        <p:spPr/>
        <p:txBody>
          <a:bodyPr/>
          <a:lstStyle/>
          <a:p>
            <a:r>
              <a:rPr lang="en-US"/>
              <a:t>03</a:t>
            </a:r>
          </a:p>
        </p:txBody>
      </p:sp>
      <p:sp>
        <p:nvSpPr>
          <p:cNvPr id="5" name="Slide Number Placeholder 4">
            <a:extLst>
              <a:ext uri="{FF2B5EF4-FFF2-40B4-BE49-F238E27FC236}">
                <a16:creationId xmlns:a16="http://schemas.microsoft.com/office/drawing/2014/main" id="{C6A19AD9-6B41-E7AF-5C25-75B87DAA010B}"/>
              </a:ext>
            </a:extLst>
          </p:cNvPr>
          <p:cNvSpPr>
            <a:spLocks noGrp="1"/>
          </p:cNvSpPr>
          <p:nvPr>
            <p:ph type="sldNum" sz="quarter" idx="4"/>
          </p:nvPr>
        </p:nvSpPr>
        <p:spPr/>
        <p:txBody>
          <a:bodyPr/>
          <a:lstStyle/>
          <a:p>
            <a:fld id="{9C527BFA-2C0E-4CEC-B6A5-913A56FEF4B4}" type="slidenum">
              <a:rPr lang="fr-CA" smtClean="0"/>
              <a:pPr/>
              <a:t>12</a:t>
            </a:fld>
            <a:endParaRPr lang="fr-CA"/>
          </a:p>
        </p:txBody>
      </p:sp>
      <p:pic>
        <p:nvPicPr>
          <p:cNvPr id="10" name="Picture Placeholder 9">
            <a:extLst>
              <a:ext uri="{FF2B5EF4-FFF2-40B4-BE49-F238E27FC236}">
                <a16:creationId xmlns:a16="http://schemas.microsoft.com/office/drawing/2014/main" id="{F1F0CCD8-D59A-60C5-55D1-20586BEB4D6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893" r="7893"/>
          <a:stretch/>
        </p:blipFill>
        <p:spPr/>
      </p:pic>
      <p:sp>
        <p:nvSpPr>
          <p:cNvPr id="12" name="Rectangle 11">
            <a:extLst>
              <a:ext uri="{FF2B5EF4-FFF2-40B4-BE49-F238E27FC236}">
                <a16:creationId xmlns:a16="http://schemas.microsoft.com/office/drawing/2014/main" id="{F90DFE7F-03FD-D666-0F2F-98B872D14FEF}"/>
              </a:ext>
            </a:extLst>
          </p:cNvPr>
          <p:cNvSpPr/>
          <p:nvPr/>
        </p:nvSpPr>
        <p:spPr>
          <a:xfrm>
            <a:off x="4339680" y="5202222"/>
            <a:ext cx="2237895" cy="5558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D5F92C10-DC4B-91AC-2BEC-9C9387F8F7DF}"/>
              </a:ext>
            </a:extLst>
          </p:cNvPr>
          <p:cNvSpPr txBox="1"/>
          <p:nvPr/>
        </p:nvSpPr>
        <p:spPr>
          <a:xfrm>
            <a:off x="4338123" y="5204104"/>
            <a:ext cx="2304092" cy="553998"/>
          </a:xfrm>
          <a:prstGeom prst="rect">
            <a:avLst/>
          </a:prstGeom>
          <a:noFill/>
        </p:spPr>
        <p:txBody>
          <a:bodyPr wrap="none" lIns="91440" tIns="45720" rIns="91440" bIns="45720" rtlCol="0" anchor="t">
            <a:spAutoFit/>
          </a:bodyPr>
          <a:lstStyle/>
          <a:p>
            <a:r>
              <a:rPr lang="en-US" sz="3000" b="1" spc="324" dirty="0">
                <a:solidFill>
                  <a:srgbClr val="29C5F4"/>
                </a:solidFill>
                <a:latin typeface="Calibri"/>
                <a:ea typeface="Calibri"/>
                <a:cs typeface="Calibri"/>
              </a:rPr>
              <a:t>MODULO 1</a:t>
            </a:r>
          </a:p>
        </p:txBody>
      </p:sp>
      <p:sp>
        <p:nvSpPr>
          <p:cNvPr id="14" name="Freeform 13">
            <a:extLst>
              <a:ext uri="{FF2B5EF4-FFF2-40B4-BE49-F238E27FC236}">
                <a16:creationId xmlns:a16="http://schemas.microsoft.com/office/drawing/2014/main" id="{2BF8A3A5-1756-B20A-3149-D1D5E394BF0A}"/>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52D5E14-8BA0-A83F-D9B4-41F3D72C7B2F}"/>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7C69F697-9D72-6E34-126C-56CFD12E338A}"/>
              </a:ext>
            </a:extLst>
          </p:cNvPr>
          <p:cNvSpPr/>
          <p:nvPr/>
        </p:nvSpPr>
        <p:spPr>
          <a:xfrm>
            <a:off x="1553597" y="6058521"/>
            <a:ext cx="6006078"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12">
            <a:extLst>
              <a:ext uri="{FF2B5EF4-FFF2-40B4-BE49-F238E27FC236}">
                <a16:creationId xmlns:a16="http://schemas.microsoft.com/office/drawing/2014/main" id="{A4095D74-88DB-B00C-4942-6140EC96EA14}"/>
              </a:ext>
            </a:extLst>
          </p:cNvPr>
          <p:cNvSpPr txBox="1"/>
          <p:nvPr/>
        </p:nvSpPr>
        <p:spPr>
          <a:xfrm>
            <a:off x="1493520" y="6016478"/>
            <a:ext cx="6249439" cy="553998"/>
          </a:xfrm>
          <a:prstGeom prst="rect">
            <a:avLst/>
          </a:prstGeom>
          <a:noFill/>
        </p:spPr>
        <p:txBody>
          <a:bodyPr wrap="square" rtlCol="0">
            <a:spAutoFit/>
          </a:bodyPr>
          <a:lstStyle/>
          <a:p>
            <a:r>
              <a:rPr lang="en-US" sz="3000" b="1" spc="324" dirty="0">
                <a:solidFill>
                  <a:srgbClr val="29C5F4"/>
                </a:solidFill>
                <a:latin typeface="Calibri" panose="020F0502020204030204" pitchFamily="34" charset="0"/>
                <a:cs typeface="Calibri" panose="020F0502020204030204" pitchFamily="34" charset="0"/>
              </a:rPr>
              <a:t>ESERCIZIO DI RISCALDAMENTO</a:t>
            </a:r>
          </a:p>
        </p:txBody>
      </p:sp>
    </p:spTree>
    <p:extLst>
      <p:ext uri="{BB962C8B-B14F-4D97-AF65-F5344CB8AC3E}">
        <p14:creationId xmlns:p14="http://schemas.microsoft.com/office/powerpoint/2010/main" val="1071618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B47F3-F2BD-C7C0-71DE-5D3C53E2DB7D}"/>
            </a:ext>
          </a:extLst>
        </p:cNvPr>
        <p:cNvGrpSpPr/>
        <p:nvPr/>
      </p:nvGrpSpPr>
      <p:grpSpPr>
        <a:xfrm>
          <a:off x="0" y="0"/>
          <a:ext cx="0" cy="0"/>
          <a:chOff x="0" y="0"/>
          <a:chExt cx="0" cy="0"/>
        </a:xfrm>
      </p:grpSpPr>
      <p:pic>
        <p:nvPicPr>
          <p:cNvPr id="11" name="Picture Placeholder 17">
            <a:extLst>
              <a:ext uri="{FF2B5EF4-FFF2-40B4-BE49-F238E27FC236}">
                <a16:creationId xmlns:a16="http://schemas.microsoft.com/office/drawing/2014/main" id="{2A380D3A-FB46-BB7A-8372-A65C9D7C495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9071" r="29071"/>
          <a:stretch/>
        </p:blipFill>
        <p:spPr>
          <a:xfrm>
            <a:off x="-15531" y="0"/>
            <a:ext cx="3580712" cy="10691813"/>
          </a:xfrm>
        </p:spPr>
      </p:pic>
      <p:sp>
        <p:nvSpPr>
          <p:cNvPr id="6" name="Text Placeholder 5">
            <a:extLst>
              <a:ext uri="{FF2B5EF4-FFF2-40B4-BE49-F238E27FC236}">
                <a16:creationId xmlns:a16="http://schemas.microsoft.com/office/drawing/2014/main" id="{3592D72C-7D30-2AAD-3D7A-24D7EA36ED04}"/>
              </a:ext>
            </a:extLst>
          </p:cNvPr>
          <p:cNvSpPr>
            <a:spLocks noGrp="1"/>
          </p:cNvSpPr>
          <p:nvPr>
            <p:ph type="body" sz="quarter" idx="30"/>
          </p:nvPr>
        </p:nvSpPr>
        <p:spPr/>
        <p:txBody>
          <a:bodyPr lIns="91440" tIns="45720" rIns="91440" bIns="45720" anchor="t">
            <a:noAutofit/>
          </a:bodyPr>
          <a:lstStyle/>
          <a:p>
            <a:r>
              <a:rPr lang="de-DE" dirty="0">
                <a:latin typeface="Calibri"/>
                <a:ea typeface="Open Sans"/>
                <a:cs typeface="Calibri"/>
              </a:rPr>
              <a:t>PANORAMICA DEL MODULO 1</a:t>
            </a:r>
            <a:endParaRPr lang="en-US" dirty="0"/>
          </a:p>
          <a:p>
            <a:endParaRPr lang="en-US" dirty="0"/>
          </a:p>
        </p:txBody>
      </p:sp>
      <p:sp>
        <p:nvSpPr>
          <p:cNvPr id="7" name="Text Placeholder 6">
            <a:extLst>
              <a:ext uri="{FF2B5EF4-FFF2-40B4-BE49-F238E27FC236}">
                <a16:creationId xmlns:a16="http://schemas.microsoft.com/office/drawing/2014/main" id="{B0E15929-30A8-E726-8687-D2B750A0A604}"/>
              </a:ext>
            </a:extLst>
          </p:cNvPr>
          <p:cNvSpPr>
            <a:spLocks noGrp="1"/>
          </p:cNvSpPr>
          <p:nvPr>
            <p:ph type="body" sz="quarter" idx="47"/>
          </p:nvPr>
        </p:nvSpPr>
        <p:spPr>
          <a:xfrm>
            <a:off x="3876685" y="1640814"/>
            <a:ext cx="3330565" cy="1918453"/>
          </a:xfrm>
        </p:spPr>
        <p:txBody>
          <a:bodyPr lIns="91440" tIns="45720" rIns="91440" bIns="45720" anchor="t">
            <a:noAutofit/>
          </a:bodyPr>
          <a:lstStyle/>
          <a:p>
            <a:pPr algn="just" fontAlgn="base">
              <a:lnSpc>
                <a:spcPts val="1457"/>
              </a:lnSpc>
              <a:spcAft>
                <a:spcPts val="800"/>
              </a:spcAft>
            </a:pPr>
            <a:r>
              <a:rPr lang="it-IT" sz="1100" b="1" noProof="0">
                <a:solidFill>
                  <a:srgbClr val="000000"/>
                </a:solidFill>
              </a:rPr>
              <a:t>Informazioni sul modulo</a:t>
            </a:r>
            <a:r>
              <a:rPr lang="it-IT" sz="1100" b="1" i="0" noProof="0">
                <a:solidFill>
                  <a:srgbClr val="000000"/>
                </a:solidFill>
                <a:effectLst/>
                <a:latin typeface="Calibri" panose="020F0502020204030204" pitchFamily="34" charset="0"/>
              </a:rPr>
              <a:t>:</a:t>
            </a:r>
          </a:p>
          <a:p>
            <a:pPr algn="just" fontAlgn="base">
              <a:lnSpc>
                <a:spcPct val="100000"/>
              </a:lnSpc>
              <a:spcAft>
                <a:spcPts val="800"/>
              </a:spcAft>
            </a:pPr>
            <a:r>
              <a:rPr lang="it-IT" sz="1100" noProof="0" dirty="0">
                <a:latin typeface="Calibri"/>
                <a:ea typeface="Open Sans"/>
                <a:cs typeface="Calibri"/>
              </a:rPr>
              <a:t>Questo modulo introduce gli studenti ai fondamenti del </a:t>
            </a:r>
            <a:r>
              <a:rPr lang="it-IT" sz="1100" b="1" noProof="0" dirty="0">
                <a:latin typeface="Calibri"/>
                <a:ea typeface="Open Sans"/>
                <a:cs typeface="Calibri"/>
              </a:rPr>
              <a:t>management dell'innovazione</a:t>
            </a:r>
            <a:r>
              <a:rPr lang="it-IT" sz="1100" noProof="0" dirty="0">
                <a:latin typeface="Calibri"/>
                <a:ea typeface="Open Sans"/>
                <a:cs typeface="Calibri"/>
              </a:rPr>
              <a:t>, con particolare attenzione alle pratiche logistiche. Gli studenti esploreranno l'argomento in modo indipendente, approfondendo la loro comprensione attraverso ricerche guidate e istruzioni.</a:t>
            </a:r>
          </a:p>
        </p:txBody>
      </p:sp>
      <p:sp>
        <p:nvSpPr>
          <p:cNvPr id="8" name="Text Placeholder 7">
            <a:extLst>
              <a:ext uri="{FF2B5EF4-FFF2-40B4-BE49-F238E27FC236}">
                <a16:creationId xmlns:a16="http://schemas.microsoft.com/office/drawing/2014/main" id="{AB7356B7-6F43-0A17-9AF2-94F5C7F93688}"/>
              </a:ext>
            </a:extLst>
          </p:cNvPr>
          <p:cNvSpPr>
            <a:spLocks noGrp="1"/>
          </p:cNvSpPr>
          <p:nvPr>
            <p:ph type="body" sz="quarter" idx="48"/>
          </p:nvPr>
        </p:nvSpPr>
        <p:spPr>
          <a:xfrm>
            <a:off x="3777685" y="6671684"/>
            <a:ext cx="3426169" cy="3391745"/>
          </a:xfrm>
        </p:spPr>
        <p:txBody>
          <a:bodyPr/>
          <a:lstStyle/>
          <a:p>
            <a:pPr algn="just"/>
            <a:r>
              <a:rPr lang="it-IT" b="1" noProof="0"/>
              <a:t>Durata</a:t>
            </a:r>
            <a:r>
              <a:rPr lang="it-IT" noProof="0"/>
              <a:t>: 3 settimane – Minimo 3 sessioni di 1,5 ore ciascuna, insieme a letture e completamento dei compiti.</a:t>
            </a:r>
          </a:p>
          <a:p>
            <a:pPr algn="just"/>
            <a:endParaRPr lang="it-IT" noProof="0" dirty="0"/>
          </a:p>
          <a:p>
            <a:pPr algn="just"/>
            <a:r>
              <a:rPr lang="it-IT" b="1" noProof="0" dirty="0"/>
              <a:t>Risultati di apprendimento</a:t>
            </a:r>
            <a:r>
              <a:rPr lang="it-IT" noProof="0" dirty="0"/>
              <a:t>:</a:t>
            </a:r>
          </a:p>
          <a:p>
            <a:pPr marL="171450" indent="-171450" algn="just">
              <a:buFont typeface="Wingdings" panose="05000000000000000000" pitchFamily="2" charset="2"/>
              <a:buChar char="q"/>
            </a:pPr>
            <a:r>
              <a:rPr lang="it-IT" noProof="0" dirty="0"/>
              <a:t>Comprendere le sei fasi della gestione dell'innovazione e le relative pratiche nella logistica (Settimana 1).</a:t>
            </a:r>
          </a:p>
          <a:p>
            <a:pPr marL="171450" indent="-171450" algn="just">
              <a:buFont typeface="Wingdings" panose="05000000000000000000" pitchFamily="2" charset="2"/>
              <a:buChar char="q"/>
            </a:pPr>
            <a:r>
              <a:rPr lang="it-IT" noProof="0" dirty="0"/>
              <a:t>Distinguere tra pratiche innovative e non innovative nella logistica (Settimana 2).</a:t>
            </a:r>
          </a:p>
          <a:p>
            <a:pPr marL="171450" indent="-171450" algn="just">
              <a:buFont typeface="Wingdings" panose="05000000000000000000" pitchFamily="2" charset="2"/>
              <a:buChar char="q"/>
            </a:pPr>
            <a:r>
              <a:rPr lang="it-IT" noProof="0" dirty="0"/>
              <a:t>Raccogliere e analizzare informazioni sui problemi logistici in base alle istruzioni fornite (Settimana 2).</a:t>
            </a:r>
          </a:p>
          <a:p>
            <a:pPr marL="171450" indent="-171450" algn="just">
              <a:buFont typeface="Wingdings" panose="05000000000000000000" pitchFamily="2" charset="2"/>
              <a:buChar char="q"/>
            </a:pPr>
            <a:r>
              <a:rPr lang="it-IT" noProof="0" dirty="0"/>
              <a:t>Sviluppare pitch digitali utilizzando le informazioni raccolte (Settimana 3).</a:t>
            </a:r>
          </a:p>
          <a:p>
            <a:pPr algn="just"/>
            <a:endParaRPr lang="it-IT" noProof="0" dirty="0"/>
          </a:p>
          <a:p>
            <a:pPr algn="just"/>
            <a:r>
              <a:rPr lang="it-IT" b="1" noProof="0" dirty="0"/>
              <a:t>Valutazione</a:t>
            </a:r>
            <a:r>
              <a:rPr lang="it-IT" noProof="0" dirty="0"/>
              <a:t>: Partecipazione degli studenti alle discussioni del modulo, feedback di revisione tra pari nella settimana 3 e un riassunto della riflessione inviato tramite un modulo online, inclusi elementi quantitativi e qualitativi.</a:t>
            </a:r>
          </a:p>
        </p:txBody>
      </p:sp>
      <p:sp>
        <p:nvSpPr>
          <p:cNvPr id="9" name="Text Placeholder 8">
            <a:extLst>
              <a:ext uri="{FF2B5EF4-FFF2-40B4-BE49-F238E27FC236}">
                <a16:creationId xmlns:a16="http://schemas.microsoft.com/office/drawing/2014/main" id="{D8510D31-B2F7-9168-66B2-35C82467C0F8}"/>
              </a:ext>
            </a:extLst>
          </p:cNvPr>
          <p:cNvSpPr>
            <a:spLocks noGrp="1"/>
          </p:cNvSpPr>
          <p:nvPr>
            <p:ph type="body" sz="quarter" idx="59"/>
          </p:nvPr>
        </p:nvSpPr>
        <p:spPr>
          <a:xfrm>
            <a:off x="3779837" y="4020128"/>
            <a:ext cx="3580712" cy="2183264"/>
          </a:xfrm>
        </p:spPr>
        <p:txBody>
          <a:bodyPr/>
          <a:lstStyle/>
          <a:p>
            <a:pPr>
              <a:lnSpc>
                <a:spcPts val="2420"/>
              </a:lnSpc>
            </a:pPr>
            <a:r>
              <a:rPr lang="it-IT" sz="2400" dirty="0"/>
              <a:t>INTRODURRE GLI STUDENTI ALLA GESTIONE DELL'INNOVAZIONE NELLA LOGISTICA</a:t>
            </a:r>
            <a:endParaRPr lang="en-US" sz="2400" dirty="0"/>
          </a:p>
          <a:p>
            <a:pPr>
              <a:lnSpc>
                <a:spcPts val="2420"/>
              </a:lnSpc>
            </a:pPr>
            <a:endParaRPr lang="en-US" sz="2400" dirty="0"/>
          </a:p>
        </p:txBody>
      </p:sp>
      <p:sp>
        <p:nvSpPr>
          <p:cNvPr id="4" name="Slide Number Placeholder 3">
            <a:extLst>
              <a:ext uri="{FF2B5EF4-FFF2-40B4-BE49-F238E27FC236}">
                <a16:creationId xmlns:a16="http://schemas.microsoft.com/office/drawing/2014/main" id="{75F7A1B2-C831-B7F5-20A5-198DA53AA2D6}"/>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19" name="Freeform 18">
            <a:extLst>
              <a:ext uri="{FF2B5EF4-FFF2-40B4-BE49-F238E27FC236}">
                <a16:creationId xmlns:a16="http://schemas.microsoft.com/office/drawing/2014/main" id="{8B5579CF-F210-1AE3-B3B6-91C8F46D0FAC}"/>
              </a:ext>
            </a:extLst>
          </p:cNvPr>
          <p:cNvSpPr/>
          <p:nvPr/>
        </p:nvSpPr>
        <p:spPr>
          <a:xfrm rot="12398288">
            <a:off x="-2775720" y="-74519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11CF219-CA03-2337-6E4D-5AF6659B57CF}"/>
              </a:ext>
            </a:extLst>
          </p:cNvPr>
          <p:cNvSpPr/>
          <p:nvPr/>
        </p:nvSpPr>
        <p:spPr>
          <a:xfrm rot="2300298">
            <a:off x="-183876" y="5010676"/>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hteck 1">
            <a:extLst>
              <a:ext uri="{FF2B5EF4-FFF2-40B4-BE49-F238E27FC236}">
                <a16:creationId xmlns:a16="http://schemas.microsoft.com/office/drawing/2014/main" id="{560112D9-A6ED-E493-F7B7-D8BF9494E59E}"/>
              </a:ext>
            </a:extLst>
          </p:cNvPr>
          <p:cNvSpPr/>
          <p:nvPr/>
        </p:nvSpPr>
        <p:spPr>
          <a:xfrm>
            <a:off x="-15531" y="8428776"/>
            <a:ext cx="3274779" cy="2024061"/>
          </a:xfrm>
          <a:prstGeom prst="rect">
            <a:avLst/>
          </a:prstGeom>
          <a:solidFill>
            <a:srgbClr val="8652A1"/>
          </a:solidFill>
          <a:ln>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a:extLst>
              <a:ext uri="{FF2B5EF4-FFF2-40B4-BE49-F238E27FC236}">
                <a16:creationId xmlns:a16="http://schemas.microsoft.com/office/drawing/2014/main" id="{8589B353-88A3-EDF0-6352-E592440694F6}"/>
              </a:ext>
            </a:extLst>
          </p:cNvPr>
          <p:cNvSpPr txBox="1"/>
          <p:nvPr/>
        </p:nvSpPr>
        <p:spPr>
          <a:xfrm>
            <a:off x="240633" y="8548254"/>
            <a:ext cx="2762451" cy="1785104"/>
          </a:xfrm>
          <a:prstGeom prst="rect">
            <a:avLst/>
          </a:prstGeom>
          <a:noFill/>
        </p:spPr>
        <p:txBody>
          <a:bodyPr wrap="square" rtlCol="0">
            <a:spAutoFit/>
          </a:bodyPr>
          <a:lstStyle/>
          <a:p>
            <a:pPr algn="just"/>
            <a:r>
              <a:rPr lang="it-IT" sz="1100" dirty="0">
                <a:solidFill>
                  <a:schemeClr val="bg1"/>
                </a:solidFill>
              </a:rPr>
              <a:t>Per quanto riguarda i </a:t>
            </a:r>
            <a:r>
              <a:rPr lang="it-IT" sz="1100" b="1" dirty="0">
                <a:solidFill>
                  <a:schemeClr val="bg1"/>
                </a:solidFill>
              </a:rPr>
              <a:t>tempi</a:t>
            </a:r>
            <a:r>
              <a:rPr lang="it-IT" sz="1100" dirty="0">
                <a:solidFill>
                  <a:schemeClr val="bg1"/>
                </a:solidFill>
              </a:rPr>
              <a:t>, sii strutturato e dai agli studenti il tempo sufficiente per impegnarsi nelle attività e comprendere i concetti. Per insegnare questo modulo in una sessione di 90 minuti, si consiglia di dedicare circa 60 minuti all'input e alla discussione e 30 minuti alle attività del foglio di lavoro. Assicurati di adattarlo alle esigenze dei tuoi studenti e di comunicare chiaramente il tempo assegnato per le attività.</a:t>
            </a:r>
            <a:endParaRPr lang="en-GB" sz="1100" dirty="0">
              <a:solidFill>
                <a:schemeClr val="bg1"/>
              </a:solidFill>
            </a:endParaRPr>
          </a:p>
        </p:txBody>
      </p:sp>
    </p:spTree>
    <p:extLst>
      <p:ext uri="{BB962C8B-B14F-4D97-AF65-F5344CB8AC3E}">
        <p14:creationId xmlns:p14="http://schemas.microsoft.com/office/powerpoint/2010/main" val="2976594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4F974-2178-681D-8E30-FC41267EDE3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3881C70-FFA8-6367-40F4-BB1F226DFFC1}"/>
              </a:ext>
            </a:extLst>
          </p:cNvPr>
          <p:cNvSpPr>
            <a:spLocks noGrp="1"/>
          </p:cNvSpPr>
          <p:nvPr>
            <p:ph type="body" sz="quarter" idx="48"/>
          </p:nvPr>
        </p:nvSpPr>
        <p:spPr>
          <a:xfrm>
            <a:off x="3465043" y="1439484"/>
            <a:ext cx="3240000" cy="2499439"/>
          </a:xfrm>
        </p:spPr>
        <p:txBody>
          <a:bodyPr lIns="91440" tIns="45720" rIns="91440" bIns="45720" numCol="1" spcCol="288000" anchor="t">
            <a:noAutofit/>
          </a:bodyPr>
          <a:lstStyle/>
          <a:p>
            <a:pPr algn="just"/>
            <a:r>
              <a:rPr lang="it-IT" sz="1600" b="1" noProof="0">
                <a:solidFill>
                  <a:srgbClr val="8652A1"/>
                </a:solidFill>
              </a:rPr>
              <a:t>Attività</a:t>
            </a:r>
          </a:p>
          <a:p>
            <a:pPr algn="just"/>
            <a:endParaRPr lang="it-IT" noProof="0" dirty="0"/>
          </a:p>
          <a:p>
            <a:pPr marL="171450" indent="-171450" algn="just">
              <a:buFont typeface="Wingdings" panose="05000000000000000000" pitchFamily="2" charset="2"/>
              <a:buChar char="q"/>
            </a:pPr>
            <a:r>
              <a:rPr lang="it-IT" noProof="0" dirty="0">
                <a:latin typeface="Calibri"/>
                <a:ea typeface="Open Sans"/>
                <a:cs typeface="Calibri"/>
              </a:rPr>
              <a:t>Gli studenti </a:t>
            </a:r>
            <a:r>
              <a:rPr lang="it-IT" b="1" noProof="0" dirty="0">
                <a:latin typeface="Calibri"/>
                <a:ea typeface="Open Sans"/>
                <a:cs typeface="Calibri"/>
              </a:rPr>
              <a:t>leggono i materiali assegnati</a:t>
            </a:r>
            <a:r>
              <a:rPr lang="it-IT" noProof="0" dirty="0">
                <a:latin typeface="Calibri"/>
                <a:ea typeface="Open Sans"/>
                <a:cs typeface="Calibri"/>
              </a:rPr>
              <a:t> sulla gestione dell'innovazione e i casi di studio logistici dal Compendio di buone pratiche di EARTH, nonché risorse esterne, per prepararsi alla lezione</a:t>
            </a:r>
            <a:r>
              <a:rPr lang="it-IT" noProof="0" dirty="0">
                <a:solidFill>
                  <a:schemeClr val="tx1"/>
                </a:solidFill>
                <a:latin typeface="Calibri"/>
                <a:ea typeface="Open Sans"/>
                <a:cs typeface="Calibri"/>
              </a:rPr>
              <a:t>.</a:t>
            </a:r>
          </a:p>
          <a:p>
            <a:pPr marL="171450" indent="-171450" algn="just">
              <a:buFont typeface="Wingdings" panose="05000000000000000000" pitchFamily="2" charset="2"/>
              <a:buChar char="q"/>
            </a:pPr>
            <a:r>
              <a:rPr lang="it-IT" noProof="0" dirty="0">
                <a:solidFill>
                  <a:schemeClr val="tx1"/>
                </a:solidFill>
                <a:latin typeface="Calibri"/>
                <a:ea typeface="Open Sans"/>
                <a:cs typeface="Calibri"/>
              </a:rPr>
              <a:t>In classe, gli studenti si impegnano in una </a:t>
            </a:r>
            <a:r>
              <a:rPr lang="it-IT" i="1" noProof="0" dirty="0" err="1">
                <a:solidFill>
                  <a:schemeClr val="tx1"/>
                </a:solidFill>
                <a:latin typeface="Calibri"/>
                <a:ea typeface="Open Sans"/>
                <a:cs typeface="Calibri"/>
              </a:rPr>
              <a:t>problem-based</a:t>
            </a:r>
            <a:r>
              <a:rPr lang="it-IT" i="1" noProof="0" dirty="0">
                <a:solidFill>
                  <a:schemeClr val="tx1"/>
                </a:solidFill>
                <a:latin typeface="Calibri"/>
                <a:ea typeface="Open Sans"/>
                <a:cs typeface="Calibri"/>
              </a:rPr>
              <a:t> activity</a:t>
            </a:r>
            <a:r>
              <a:rPr lang="it-IT" noProof="0" dirty="0">
                <a:solidFill>
                  <a:schemeClr val="tx1"/>
                </a:solidFill>
                <a:latin typeface="Calibri"/>
                <a:ea typeface="Open Sans"/>
                <a:cs typeface="Calibri"/>
              </a:rPr>
              <a:t>, discutendo una sfida di sostenibilità nella logistica. Esplorano il modo in cui la gestione dell'innovazione e le sue fasi possono affrontare il problema, applicando le loro conoscenze a scenari del mondo reale come la riduzione delle emissioni o il miglioramento della gestione dei rifiuti.</a:t>
            </a:r>
            <a:endParaRPr lang="it-IT" noProof="0" dirty="0">
              <a:solidFill>
                <a:schemeClr val="tx1"/>
              </a:solidFill>
              <a:ea typeface="Open Sans"/>
              <a:cs typeface="Calibri"/>
            </a:endParaRPr>
          </a:p>
        </p:txBody>
      </p:sp>
      <p:sp>
        <p:nvSpPr>
          <p:cNvPr id="8" name="Text Placeholder 7">
            <a:extLst>
              <a:ext uri="{FF2B5EF4-FFF2-40B4-BE49-F238E27FC236}">
                <a16:creationId xmlns:a16="http://schemas.microsoft.com/office/drawing/2014/main" id="{D868C7EA-494A-638E-4BDF-7BCA3785EB4D}"/>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A5FC7871-79CC-295D-0132-78C298A8967D}"/>
              </a:ext>
            </a:extLst>
          </p:cNvPr>
          <p:cNvSpPr>
            <a:spLocks noGrp="1"/>
          </p:cNvSpPr>
          <p:nvPr>
            <p:ph type="body" sz="quarter" idx="61"/>
          </p:nvPr>
        </p:nvSpPr>
        <p:spPr>
          <a:xfrm>
            <a:off x="-9335" y="304800"/>
            <a:ext cx="7040257" cy="926158"/>
          </a:xfrm>
        </p:spPr>
        <p:txBody>
          <a:bodyPr/>
          <a:lstStyle/>
          <a:p>
            <a:r>
              <a:rPr lang="it-IT" dirty="0"/>
              <a:t>SETTIMANA 1: COMPRENDERE IL MANAGEMENT DELL'INNOVAZIONE</a:t>
            </a:r>
            <a:endParaRPr lang="en-US" dirty="0"/>
          </a:p>
        </p:txBody>
      </p:sp>
      <p:sp>
        <p:nvSpPr>
          <p:cNvPr id="10" name="Text Placeholder 9">
            <a:extLst>
              <a:ext uri="{FF2B5EF4-FFF2-40B4-BE49-F238E27FC236}">
                <a16:creationId xmlns:a16="http://schemas.microsoft.com/office/drawing/2014/main" id="{1AC9E0E4-7B44-88E8-302B-DB6F508F6148}"/>
              </a:ext>
            </a:extLst>
          </p:cNvPr>
          <p:cNvSpPr>
            <a:spLocks noGrp="1"/>
          </p:cNvSpPr>
          <p:nvPr>
            <p:ph type="body" sz="quarter" idx="64"/>
          </p:nvPr>
        </p:nvSpPr>
        <p:spPr>
          <a:xfrm>
            <a:off x="520388" y="1439485"/>
            <a:ext cx="2880000" cy="4549835"/>
          </a:xfrm>
        </p:spPr>
        <p:txBody>
          <a:bodyPr lIns="91440" tIns="45720" rIns="91440" bIns="45720" numCol="1" spcCol="288000" anchor="t">
            <a:noAutofit/>
          </a:bodyPr>
          <a:lstStyle/>
          <a:p>
            <a:pPr algn="just"/>
            <a:r>
              <a:rPr lang="it-IT" sz="1600" b="1" noProof="0">
                <a:solidFill>
                  <a:srgbClr val="8652A1"/>
                </a:solidFill>
              </a:rPr>
              <a:t>Contenuto</a:t>
            </a:r>
          </a:p>
          <a:p>
            <a:pPr algn="just"/>
            <a:endParaRPr lang="it-IT" noProof="0" dirty="0"/>
          </a:p>
          <a:p>
            <a:pPr algn="just"/>
            <a:r>
              <a:rPr lang="it-IT" noProof="0" dirty="0">
                <a:latin typeface="Calibri"/>
                <a:ea typeface="Open Sans"/>
                <a:cs typeface="Calibri"/>
              </a:rPr>
              <a:t>Questa lezione è progettata per introdurre gli studenti al </a:t>
            </a:r>
            <a:r>
              <a:rPr lang="it-IT" b="1" noProof="0" dirty="0">
                <a:latin typeface="Calibri"/>
                <a:ea typeface="Open Sans"/>
                <a:cs typeface="Calibri"/>
              </a:rPr>
              <a:t>concetto di Management dell'innovazione</a:t>
            </a:r>
            <a:r>
              <a:rPr lang="it-IT" noProof="0" dirty="0">
                <a:latin typeface="Calibri"/>
                <a:ea typeface="Open Sans"/>
                <a:cs typeface="Calibri"/>
              </a:rPr>
              <a:t>, con particolare attenzione alle sue sei fasi. Analizzando questo approccio strutturato, la conferenza evidenzierà perché questo quadro è prezioso, perché l'innovazione è essenziale nel settore della logistica e come gli individui e le organizzazioni possono impegnarsi efficacemente nei processi di innovazione. Gli studenti acquisiranno una </a:t>
            </a:r>
            <a:r>
              <a:rPr lang="it-IT" b="1" noProof="0" dirty="0">
                <a:latin typeface="Calibri"/>
                <a:ea typeface="Open Sans"/>
                <a:cs typeface="Calibri"/>
              </a:rPr>
              <a:t>comprensione essenziale di come l'innovazione guidi il progresso e risolva le sfide della logistica, ponendo le basi per un'esplorazione più approfondita nelle fasi future.</a:t>
            </a:r>
            <a:endParaRPr lang="it-IT" sz="700" noProof="0" dirty="0">
              <a:latin typeface="Calibri"/>
              <a:ea typeface="Open Sans"/>
              <a:cs typeface="Calibri"/>
            </a:endParaRPr>
          </a:p>
          <a:p>
            <a:pPr algn="just"/>
            <a:r>
              <a:rPr lang="it-IT" noProof="0" dirty="0"/>
              <a:t>Per incoraggiare l'impegno attivo con l'argomento, gli studenti dovrebbero discutere vari tipi di innovazione supportati da esempi reali del settore logistico tratti dall'attività precedente alla lezione. Questo esercizio li aiuterà a collegare i concetti teorici alle applicazioni pratiche, favorendo una comprensione più profonda dell'argomento.</a:t>
            </a:r>
          </a:p>
          <a:p>
            <a:pPr algn="just"/>
            <a:endParaRPr lang="it-IT" noProof="0" dirty="0"/>
          </a:p>
        </p:txBody>
      </p:sp>
      <p:sp>
        <p:nvSpPr>
          <p:cNvPr id="4" name="Slide Number Placeholder 3">
            <a:extLst>
              <a:ext uri="{FF2B5EF4-FFF2-40B4-BE49-F238E27FC236}">
                <a16:creationId xmlns:a16="http://schemas.microsoft.com/office/drawing/2014/main" id="{ED23E62F-32E2-F966-CA07-E4D25244AD00}"/>
              </a:ext>
            </a:extLst>
          </p:cNvPr>
          <p:cNvSpPr>
            <a:spLocks noGrp="1"/>
          </p:cNvSpPr>
          <p:nvPr>
            <p:ph type="sldNum" sz="quarter" idx="4"/>
          </p:nvPr>
        </p:nvSpPr>
        <p:spPr/>
        <p:txBody>
          <a:bodyPr/>
          <a:lstStyle/>
          <a:p>
            <a:fld id="{9C527BFA-2C0E-4CEC-B6A5-913A56FEF4B4}" type="slidenum">
              <a:rPr lang="fr-CA" smtClean="0"/>
              <a:pPr/>
              <a:t>14</a:t>
            </a:fld>
            <a:endParaRPr lang="fr-CA"/>
          </a:p>
        </p:txBody>
      </p:sp>
      <p:pic>
        <p:nvPicPr>
          <p:cNvPr id="15" name="Picture Placeholder 14">
            <a:extLst>
              <a:ext uri="{FF2B5EF4-FFF2-40B4-BE49-F238E27FC236}">
                <a16:creationId xmlns:a16="http://schemas.microsoft.com/office/drawing/2014/main" id="{200454C9-39F2-903B-B530-F433E03B863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36694" b="36694"/>
          <a:stretch/>
        </p:blipFill>
        <p:spPr/>
      </p:pic>
      <p:graphicFrame>
        <p:nvGraphicFramePr>
          <p:cNvPr id="5" name="Tabelle 4">
            <a:extLst>
              <a:ext uri="{FF2B5EF4-FFF2-40B4-BE49-F238E27FC236}">
                <a16:creationId xmlns:a16="http://schemas.microsoft.com/office/drawing/2014/main" id="{B4A73D65-95F6-34AF-1994-A819D64109D2}"/>
              </a:ext>
            </a:extLst>
          </p:cNvPr>
          <p:cNvGraphicFramePr>
            <a:graphicFrameLocks noGrp="1"/>
          </p:cNvGraphicFramePr>
          <p:nvPr>
            <p:extLst>
              <p:ext uri="{D42A27DB-BD31-4B8C-83A1-F6EECF244321}">
                <p14:modId xmlns:p14="http://schemas.microsoft.com/office/powerpoint/2010/main" val="3593108246"/>
              </p:ext>
            </p:extLst>
          </p:nvPr>
        </p:nvGraphicFramePr>
        <p:xfrm>
          <a:off x="3660084" y="4960481"/>
          <a:ext cx="3186688" cy="2915920"/>
        </p:xfrm>
        <a:graphic>
          <a:graphicData uri="http://schemas.openxmlformats.org/drawingml/2006/table">
            <a:tbl>
              <a:tblPr firstRow="1" bandRow="1"/>
              <a:tblGrid>
                <a:gridCol w="1711769">
                  <a:extLst>
                    <a:ext uri="{9D8B030D-6E8A-4147-A177-3AD203B41FA5}">
                      <a16:colId xmlns:a16="http://schemas.microsoft.com/office/drawing/2014/main" val="3698861540"/>
                    </a:ext>
                  </a:extLst>
                </a:gridCol>
                <a:gridCol w="1474919">
                  <a:extLst>
                    <a:ext uri="{9D8B030D-6E8A-4147-A177-3AD203B41FA5}">
                      <a16:colId xmlns:a16="http://schemas.microsoft.com/office/drawing/2014/main" val="4133591016"/>
                    </a:ext>
                  </a:extLst>
                </a:gridCol>
              </a:tblGrid>
              <a:tr h="370840">
                <a:tc>
                  <a:txBody>
                    <a:bodyPr/>
                    <a:lstStyle/>
                    <a:p>
                      <a:r>
                        <a:rPr lang="de-DE" sz="1100" b="1" dirty="0">
                          <a:solidFill>
                            <a:srgbClr val="29C5F4"/>
                          </a:solidFill>
                          <a:hlinkClick r:id="rId4">
                            <a:extLst>
                              <a:ext uri="{A12FA001-AC4F-418D-AE19-62706E023703}">
                                <ahyp:hlinkClr xmlns:ahyp="http://schemas.microsoft.com/office/drawing/2018/hyperlinkcolor" val="tx"/>
                              </a:ext>
                            </a:extLst>
                          </a:hlinkClick>
                        </a:rPr>
                        <a:t>EARTH Starter Kit</a:t>
                      </a:r>
                      <a:endParaRPr lang="en-GB" sz="1100" b="1"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p. 17-22</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9932220"/>
                  </a:ext>
                </a:extLst>
              </a:tr>
              <a:tr h="370840">
                <a:tc>
                  <a:txBody>
                    <a:bodyPr/>
                    <a:lstStyle/>
                    <a:p>
                      <a:r>
                        <a:rPr lang="de-DE" sz="1100" b="1">
                          <a:solidFill>
                            <a:srgbClr val="29C5F4"/>
                          </a:solidFill>
                          <a:hlinkClick r:id="rId4">
                            <a:extLst>
                              <a:ext uri="{A12FA001-AC4F-418D-AE19-62706E023703}">
                                <ahyp:hlinkClr xmlns:ahyp="http://schemas.microsoft.com/office/drawing/2018/hyperlinkcolor" val="tx"/>
                              </a:ext>
                            </a:extLst>
                          </a:hlinkClick>
                        </a:rPr>
                        <a:t>EARTH </a:t>
                      </a:r>
                      <a:r>
                        <a:rPr lang="de-DE" sz="1100" b="1" err="1">
                          <a:solidFill>
                            <a:srgbClr val="29C5F4"/>
                          </a:solidFill>
                          <a:hlinkClick r:id="rId4">
                            <a:extLst>
                              <a:ext uri="{A12FA001-AC4F-418D-AE19-62706E023703}">
                                <ahyp:hlinkClr xmlns:ahyp="http://schemas.microsoft.com/office/drawing/2018/hyperlinkcolor" val="tx"/>
                              </a:ext>
                            </a:extLst>
                          </a:hlinkClick>
                        </a:rPr>
                        <a:t>Good</a:t>
                      </a:r>
                      <a:r>
                        <a:rPr lang="de-DE" sz="1100" b="1">
                          <a:solidFill>
                            <a:srgbClr val="29C5F4"/>
                          </a:solidFill>
                          <a:hlinkClick r:id="rId4">
                            <a:extLst>
                              <a:ext uri="{A12FA001-AC4F-418D-AE19-62706E023703}">
                                <ahyp:hlinkClr xmlns:ahyp="http://schemas.microsoft.com/office/drawing/2018/hyperlinkcolor" val="tx"/>
                              </a:ext>
                            </a:extLst>
                          </a:hlinkClick>
                        </a:rPr>
                        <a:t> Practice </a:t>
                      </a:r>
                      <a:r>
                        <a:rPr lang="de-DE" sz="1100" b="1" err="1">
                          <a:solidFill>
                            <a:srgbClr val="29C5F4"/>
                          </a:solidFill>
                          <a:hlinkClick r:id="rId4">
                            <a:extLst>
                              <a:ext uri="{A12FA001-AC4F-418D-AE19-62706E023703}">
                                <ahyp:hlinkClr xmlns:ahyp="http://schemas.microsoft.com/office/drawing/2018/hyperlinkcolor" val="tx"/>
                              </a:ext>
                            </a:extLst>
                          </a:hlinkClick>
                        </a:rPr>
                        <a:t>Compendium</a:t>
                      </a:r>
                      <a:endParaRPr lang="en-GB" sz="1100" b="1">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dirty="0">
                          <a:solidFill>
                            <a:schemeClr val="bg1"/>
                          </a:solidFill>
                          <a:latin typeface="+mn-lt"/>
                          <a:ea typeface="Open Sans"/>
                          <a:cs typeface="Calibri"/>
                        </a:rPr>
                        <a:t>e.g., pp. 9-11; 66-69</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2435854"/>
                  </a:ext>
                </a:extLst>
              </a:tr>
              <a:tr h="370840">
                <a:tc>
                  <a:txBody>
                    <a:bodyPr/>
                    <a:lstStyle/>
                    <a:p>
                      <a:r>
                        <a:rPr lang="it-IT" sz="1100" dirty="0">
                          <a:solidFill>
                            <a:schemeClr val="bg1"/>
                          </a:solidFill>
                        </a:rPr>
                        <a:t>Slide Deck: Panoramica e fasi della gestione dell'innovazione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Download PPT</a:t>
                      </a:r>
                      <a:br>
                        <a:rPr lang="de-DE" sz="1100" dirty="0">
                          <a:solidFill>
                            <a:srgbClr val="FFFFFF"/>
                          </a:solidFill>
                        </a:rPr>
                      </a:br>
                      <a:r>
                        <a:rPr lang="de-DE" sz="1100" dirty="0">
                          <a:solidFill>
                            <a:schemeClr val="bg1"/>
                          </a:solidFill>
                        </a:rPr>
                        <a:t>“EARTH – Slide Deck Module 1“ pp. 13-25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a:t>
                      </a:r>
                      <a:br>
                        <a:rPr lang="it-IT" sz="1100" dirty="0">
                          <a:solidFill>
                            <a:schemeClr val="bg1"/>
                          </a:solidFill>
                        </a:rPr>
                      </a:br>
                      <a:r>
                        <a:rPr lang="it-IT" sz="1100" dirty="0">
                          <a:solidFill>
                            <a:schemeClr val="bg1"/>
                          </a:solidFill>
                        </a:rPr>
                        <a:t>Attività prima della lezione e guida sull'attività basata sui problemi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chemeClr val="bg1"/>
                          </a:solidFill>
                        </a:rPr>
                        <a:t>Download PPT </a:t>
                      </a:r>
                    </a:p>
                    <a:p>
                      <a:r>
                        <a:rPr lang="de-DE" sz="1100" dirty="0">
                          <a:solidFill>
                            <a:schemeClr val="bg1"/>
                          </a:solidFill>
                        </a:rPr>
                        <a:t>“EARTH – Worksheets Module 1“</a:t>
                      </a:r>
                    </a:p>
                    <a:p>
                      <a:r>
                        <a:rPr lang="de-DE" sz="1100" dirty="0">
                          <a:solidFill>
                            <a:schemeClr val="bg1"/>
                          </a:solidFill>
                        </a:rPr>
                        <a:t>pp. 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 diversi tipi di innovazione/gestione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5" action="ppaction://hlinksldjump">
                            <a:extLst>
                              <a:ext uri="{A12FA001-AC4F-418D-AE19-62706E023703}">
                                <ahyp:hlinkClr xmlns:ahyp="http://schemas.microsoft.com/office/drawing/2018/hyperlinkcolor" val="tx"/>
                              </a:ext>
                            </a:extLst>
                          </a:hlinkClick>
                        </a:rPr>
                        <a:t>pp. 21-24</a:t>
                      </a:r>
                      <a:endParaRPr lang="en-GB" sz="1100" dirty="0">
                        <a:solidFill>
                          <a:srgbClr val="29C5F4"/>
                        </a:solidFill>
                        <a:hlinkClick r:id="" action="ppaction://noaction">
                          <a:extLst>
                            <a:ext uri="{A12FA001-AC4F-418D-AE19-62706E023703}">
                              <ahyp:hlinkClr xmlns:ahyp="http://schemas.microsoft.com/office/drawing/2018/hyperlinkcolor" val="tx"/>
                            </a:ext>
                          </a:extLst>
                        </a:hlinkClick>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13600"/>
                  </a:ext>
                </a:extLst>
              </a:tr>
            </a:tbl>
          </a:graphicData>
        </a:graphic>
      </p:graphicFrame>
    </p:spTree>
    <p:extLst>
      <p:ext uri="{BB962C8B-B14F-4D97-AF65-F5344CB8AC3E}">
        <p14:creationId xmlns:p14="http://schemas.microsoft.com/office/powerpoint/2010/main" val="746450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CCBB4-55EE-13EE-B1F6-EC56F40C48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C821134-1986-0C94-D90D-64F42412C731}"/>
              </a:ext>
            </a:extLst>
          </p:cNvPr>
          <p:cNvSpPr>
            <a:spLocks noGrp="1"/>
          </p:cNvSpPr>
          <p:nvPr>
            <p:ph type="body" sz="quarter" idx="64"/>
          </p:nvPr>
        </p:nvSpPr>
        <p:spPr>
          <a:xfrm>
            <a:off x="416602" y="1321337"/>
            <a:ext cx="6614320" cy="9354079"/>
          </a:xfrm>
        </p:spPr>
        <p:txBody>
          <a:bodyPr lIns="91440" tIns="45720" rIns="91440" bIns="45720" numCol="2" spcCol="288000" anchor="t">
            <a:noAutofit/>
          </a:bodyPr>
          <a:lstStyle/>
          <a:p>
            <a:r>
              <a:rPr lang="it-IT" sz="1600" b="1" noProof="0" dirty="0">
                <a:solidFill>
                  <a:srgbClr val="8652A1"/>
                </a:solidFill>
                <a:latin typeface="Calibri"/>
                <a:ea typeface="Open Sans"/>
                <a:cs typeface="Calibri"/>
              </a:rPr>
              <a:t>Come introdurre le sei fasi della gestione dell'innovazione</a:t>
            </a:r>
            <a:endParaRPr lang="it-IT" noProof="0" dirty="0"/>
          </a:p>
          <a:p>
            <a:pPr algn="just"/>
            <a:r>
              <a:rPr lang="it-IT" noProof="0" dirty="0">
                <a:latin typeface="Calibri"/>
                <a:ea typeface="Open Sans"/>
                <a:cs typeface="Calibri"/>
              </a:rPr>
              <a:t>Mentre l'approccio e le immagini possono essere adattati alle preferenze didattiche individuali, lo Slide Deck fornito offre un suggerimento strutturato per introdurre le sei fasi della gestione dell'innovazione. Iniziate definendo chiaramente </a:t>
            </a:r>
            <a:r>
              <a:rPr lang="it-IT" b="1" noProof="0" dirty="0">
                <a:latin typeface="Calibri"/>
                <a:ea typeface="Open Sans"/>
                <a:cs typeface="Calibri"/>
              </a:rPr>
              <a:t>cos’è management dell'innovazione</a:t>
            </a:r>
            <a:r>
              <a:rPr lang="it-IT" noProof="0" dirty="0">
                <a:latin typeface="Calibri"/>
                <a:ea typeface="Open Sans"/>
                <a:cs typeface="Calibri"/>
              </a:rPr>
              <a:t>, sottolineando che non si tratta solo di generare nuove idee, ma di gestire sistematicamente il processo dalla generazione dell'idea all'implementazione e alla commercializzazione. Evidenziare </a:t>
            </a:r>
            <a:r>
              <a:rPr lang="it-IT" b="1" noProof="0" dirty="0">
                <a:latin typeface="Calibri"/>
                <a:ea typeface="Open Sans"/>
                <a:cs typeface="Calibri"/>
              </a:rPr>
              <a:t>perché il management dell'innovazione è essenziale</a:t>
            </a:r>
            <a:r>
              <a:rPr lang="it-IT" noProof="0" dirty="0">
                <a:latin typeface="Calibri"/>
                <a:ea typeface="Open Sans"/>
                <a:cs typeface="Calibri"/>
              </a:rPr>
              <a:t>, in particolare nel settore della logistica, dove promuove l'efficienza, la sostenibilità e la competitività in un mercato in rapida evoluzione.</a:t>
            </a:r>
          </a:p>
          <a:p>
            <a:pPr algn="just"/>
            <a:endParaRPr lang="it-IT" noProof="0" dirty="0"/>
          </a:p>
          <a:p>
            <a:pPr algn="just"/>
            <a:r>
              <a:rPr lang="it-IT" noProof="0" dirty="0">
                <a:latin typeface="Calibri"/>
                <a:ea typeface="Open Sans"/>
                <a:cs typeface="Calibri"/>
              </a:rPr>
              <a:t>Per massimizzare il coinvolgimento della classe, assegna </a:t>
            </a:r>
            <a:r>
              <a:rPr lang="it-IT" b="1" noProof="0" dirty="0">
                <a:latin typeface="Calibri"/>
                <a:ea typeface="Open Sans"/>
                <a:cs typeface="Calibri"/>
              </a:rPr>
              <a:t>letture </a:t>
            </a:r>
            <a:r>
              <a:rPr lang="it-IT" b="1" noProof="0" dirty="0" err="1">
                <a:latin typeface="Calibri"/>
                <a:ea typeface="Open Sans"/>
                <a:cs typeface="Calibri"/>
              </a:rPr>
              <a:t>pre</a:t>
            </a:r>
            <a:r>
              <a:rPr lang="it-IT" b="1" noProof="0" dirty="0">
                <a:latin typeface="Calibri"/>
                <a:ea typeface="Open Sans"/>
                <a:cs typeface="Calibri"/>
              </a:rPr>
              <a:t>-lezione</a:t>
            </a:r>
            <a:r>
              <a:rPr lang="it-IT" noProof="0" dirty="0">
                <a:latin typeface="Calibri"/>
                <a:ea typeface="Open Sans"/>
                <a:cs typeface="Calibri"/>
              </a:rPr>
              <a:t>, come quelle dello EARTH Starter Kit (pp. 18-20) o del EARTH Good Practice </a:t>
            </a:r>
            <a:r>
              <a:rPr lang="it-IT" noProof="0" dirty="0" err="1">
                <a:latin typeface="Calibri"/>
                <a:ea typeface="Open Sans"/>
                <a:cs typeface="Calibri"/>
              </a:rPr>
              <a:t>Compendium</a:t>
            </a:r>
            <a:r>
              <a:rPr lang="it-IT" noProof="0" dirty="0">
                <a:latin typeface="Calibri"/>
                <a:ea typeface="Open Sans"/>
                <a:cs typeface="Calibri"/>
              </a:rPr>
              <a:t> (ad esempio, pp. 9-11; 66-69), che forniscono una panoramica dell'innovazione nella logistica. Questo fornirà agli studenti le basi comprensione, consentendo discussioni più ricche. Durante la sessione, utilizza le slide per guidare gli studenti attraverso ogni fase, illustrando il processo con </a:t>
            </a:r>
            <a:r>
              <a:rPr lang="it-IT" b="1" noProof="0" dirty="0">
                <a:latin typeface="Calibri"/>
                <a:ea typeface="Open Sans"/>
                <a:cs typeface="Calibri"/>
              </a:rPr>
              <a:t>esempi pertinenti alla logistica</a:t>
            </a:r>
            <a:r>
              <a:rPr lang="it-IT" noProof="0" dirty="0">
                <a:latin typeface="Calibri"/>
                <a:ea typeface="Open Sans"/>
                <a:cs typeface="Calibri"/>
              </a:rPr>
              <a:t> per meglio contestualizzare la teoria.</a:t>
            </a:r>
          </a:p>
          <a:p>
            <a:pPr algn="just"/>
            <a:endParaRPr lang="it-IT" noProof="0" dirty="0"/>
          </a:p>
          <a:p>
            <a:pPr algn="just"/>
            <a:r>
              <a:rPr lang="it-IT" sz="1600" b="1" noProof="0" dirty="0">
                <a:solidFill>
                  <a:srgbClr val="8652A1"/>
                </a:solidFill>
                <a:latin typeface="Calibri"/>
                <a:ea typeface="Open Sans"/>
                <a:cs typeface="Calibri"/>
              </a:rPr>
              <a:t>Come condurre la discussione</a:t>
            </a:r>
            <a:endParaRPr lang="it-IT" noProof="0" dirty="0"/>
          </a:p>
          <a:p>
            <a:pPr algn="just"/>
            <a:r>
              <a:rPr lang="it-IT" noProof="0" dirty="0">
                <a:latin typeface="Calibri"/>
                <a:ea typeface="Open Sans"/>
                <a:cs typeface="Calibri"/>
              </a:rPr>
              <a:t>La </a:t>
            </a:r>
            <a:r>
              <a:rPr lang="it-IT" b="1" noProof="0" dirty="0">
                <a:latin typeface="Calibri"/>
                <a:ea typeface="Open Sans"/>
                <a:cs typeface="Calibri"/>
              </a:rPr>
              <a:t>discussione</a:t>
            </a:r>
            <a:r>
              <a:rPr lang="it-IT" noProof="0" dirty="0">
                <a:latin typeface="Calibri"/>
                <a:ea typeface="Open Sans"/>
                <a:cs typeface="Calibri"/>
              </a:rPr>
              <a:t> dovrebbe concentrarsi sulla gestione dell'innovazione applicata alla logistica, piuttosto che su discussioni più ampie sulla trasformazione aziendale. Incoraggiare gli studenti a considerare come i processi di innovazione strutturati possono ottimizzare le catene di approvvigionamento, ridurre l'impatto ambientale e affrontare le sfide pratiche nelle operazioni logistiche.</a:t>
            </a:r>
          </a:p>
          <a:p>
            <a:pPr algn="just"/>
            <a:endParaRPr lang="it-IT" noProof="0" dirty="0"/>
          </a:p>
          <a:p>
            <a:pPr algn="just"/>
            <a:r>
              <a:rPr lang="it-IT" noProof="0" dirty="0">
                <a:latin typeface="Calibri"/>
                <a:ea typeface="Open Sans"/>
                <a:cs typeface="Calibri"/>
              </a:rPr>
              <a:t>Vai oltre gli esempi forniti nei casi di studio: usali come punti di partenza, ma sfida gli studenti a pensare in modo critico a come questi concetti si applicano in contesti diversi. Preparati per la </a:t>
            </a:r>
            <a:r>
              <a:rPr lang="it-IT" i="1" noProof="0" dirty="0" err="1">
                <a:latin typeface="Calibri"/>
                <a:ea typeface="Open Sans"/>
                <a:cs typeface="Calibri"/>
              </a:rPr>
              <a:t>problem-based</a:t>
            </a:r>
            <a:r>
              <a:rPr lang="it-IT" i="1" noProof="0" dirty="0">
                <a:latin typeface="Calibri"/>
                <a:ea typeface="Open Sans"/>
                <a:cs typeface="Calibri"/>
              </a:rPr>
              <a:t> activity</a:t>
            </a:r>
            <a:r>
              <a:rPr lang="it-IT" noProof="0" dirty="0">
                <a:latin typeface="Calibri"/>
                <a:ea typeface="Open Sans"/>
                <a:cs typeface="Calibri"/>
              </a:rPr>
              <a:t>, in cui gli studenti esploreranno come le fasi di gestione dell'innovazione contribuiscono a risolvere i problemi di sostenibilità e le sfide operative nella logistica. Chiedi di considerare domande come:</a:t>
            </a:r>
          </a:p>
          <a:p>
            <a:pPr marL="171450" indent="-171450" algn="just">
              <a:buFont typeface="Wingdings" panose="05000000000000000000" pitchFamily="2" charset="2"/>
              <a:buChar char="q"/>
            </a:pPr>
            <a:r>
              <a:rPr lang="it-IT" i="1" noProof="0" dirty="0">
                <a:latin typeface="Calibri"/>
                <a:ea typeface="Open Sans"/>
                <a:cs typeface="Calibri"/>
              </a:rPr>
              <a:t>In che modo ogni fase della gestione dell'innovazione può affrontare le sfide specifiche della sostenibilità?</a:t>
            </a:r>
            <a:endParaRPr lang="it-IT" noProof="0" dirty="0">
              <a:latin typeface="Calibri"/>
              <a:ea typeface="Open Sans"/>
              <a:cs typeface="Calibri"/>
            </a:endParaRPr>
          </a:p>
          <a:p>
            <a:pPr marL="171450" indent="-171450" algn="just">
              <a:buFont typeface="Wingdings" panose="05000000000000000000" pitchFamily="2" charset="2"/>
              <a:buChar char="q"/>
            </a:pPr>
            <a:r>
              <a:rPr lang="it-IT" i="1" noProof="0" dirty="0">
                <a:latin typeface="Calibri"/>
                <a:ea typeface="Open Sans"/>
                <a:cs typeface="Calibri"/>
              </a:rPr>
              <a:t>Quali tipi di innovazione sono più rilevanti nella logistica e in che modo possono migliorare sia l'efficienza operativa che la sostenibilità?</a:t>
            </a:r>
          </a:p>
          <a:p>
            <a:pPr algn="just"/>
            <a:endParaRPr lang="it-IT" noProof="0" dirty="0"/>
          </a:p>
          <a:p>
            <a:pPr algn="just"/>
            <a:r>
              <a:rPr lang="it-IT" sz="1600" b="1" noProof="0" dirty="0">
                <a:solidFill>
                  <a:srgbClr val="8652A1"/>
                </a:solidFill>
                <a:latin typeface="Calibri"/>
                <a:ea typeface="Open Sans"/>
                <a:cs typeface="Calibri"/>
              </a:rPr>
              <a:t>Dove trovare esempi</a:t>
            </a:r>
            <a:endParaRPr lang="it-IT" noProof="0" dirty="0"/>
          </a:p>
          <a:p>
            <a:pPr algn="just"/>
            <a:r>
              <a:rPr lang="it-IT" noProof="0" dirty="0">
                <a:latin typeface="Calibri"/>
                <a:ea typeface="Open Sans"/>
                <a:cs typeface="Calibri"/>
              </a:rPr>
              <a:t>Il </a:t>
            </a:r>
            <a:r>
              <a:rPr lang="it-IT" b="1" noProof="0" dirty="0">
                <a:latin typeface="Calibri"/>
                <a:ea typeface="Open Sans"/>
                <a:cs typeface="Calibri"/>
              </a:rPr>
              <a:t>Compendio delle Buone Pratiche di EARTH </a:t>
            </a:r>
            <a:r>
              <a:rPr lang="it-IT" noProof="0" dirty="0">
                <a:latin typeface="Calibri"/>
                <a:ea typeface="Open Sans"/>
                <a:cs typeface="Calibri"/>
              </a:rPr>
              <a:t>offre eccellenti casi di studio per illustrare i concetti chiave. Due esempi illustrativi sono:</a:t>
            </a:r>
          </a:p>
          <a:p>
            <a:pPr marL="171450" indent="-171450" algn="just">
              <a:buFont typeface="Wingdings" panose="05000000000000000000" pitchFamily="2" charset="2"/>
              <a:buChar char="q"/>
            </a:pPr>
            <a:r>
              <a:rPr lang="it-IT" b="1" noProof="0" dirty="0">
                <a:latin typeface="Calibri"/>
                <a:ea typeface="Open Sans"/>
                <a:cs typeface="Calibri"/>
              </a:rPr>
              <a:t>Amazon</a:t>
            </a:r>
            <a:r>
              <a:rPr lang="it-IT" noProof="0" dirty="0">
                <a:latin typeface="Calibri"/>
                <a:ea typeface="Open Sans"/>
                <a:cs typeface="Calibri"/>
              </a:rPr>
              <a:t> (pp. 9-11): il caso di Amazon evidenzia come progetti strutturati come il "</a:t>
            </a:r>
            <a:r>
              <a:rPr lang="it-IT" noProof="0" dirty="0" err="1">
                <a:latin typeface="Calibri"/>
                <a:ea typeface="Open Sans"/>
                <a:cs typeface="Calibri"/>
              </a:rPr>
              <a:t>Sustainability</a:t>
            </a:r>
            <a:r>
              <a:rPr lang="it-IT" noProof="0" dirty="0">
                <a:latin typeface="Calibri"/>
                <a:ea typeface="Open Sans"/>
                <a:cs typeface="Calibri"/>
              </a:rPr>
              <a:t> Corner" migliorino il riciclo e riducano gli sprechi. Mostra anche come strumenti come Asana e l'intelligenza artificiale supportino obiettivi logistici e climatici efficienti, tra cui i piloti di veicoli elettrici e la riduzione delle emissioni.</a:t>
            </a:r>
          </a:p>
          <a:p>
            <a:pPr marL="171450" indent="-171450" algn="just">
              <a:buFont typeface="Wingdings" panose="05000000000000000000" pitchFamily="2" charset="2"/>
              <a:buChar char="q"/>
            </a:pPr>
            <a:r>
              <a:rPr lang="it-IT" b="1" noProof="0" dirty="0">
                <a:latin typeface="Calibri"/>
                <a:ea typeface="Open Sans"/>
                <a:cs typeface="Calibri"/>
              </a:rPr>
              <a:t>Bumerang </a:t>
            </a:r>
            <a:r>
              <a:rPr lang="it-IT" noProof="0" dirty="0">
                <a:latin typeface="Calibri"/>
                <a:ea typeface="Open Sans"/>
                <a:cs typeface="Calibri"/>
              </a:rPr>
              <a:t>(pp. 69-71): Bumerang sta modernizzando la logistica della catena del freddo con un graduale passaggio alla raccolta dei dati e agli strumenti digitali. Sebbene il suo approccio all'innovazione sia tradizionale, sta adottando misure per migliorare l'efficienza e ridurre il consumo di carburante con i veicoli più recenti.</a:t>
            </a:r>
          </a:p>
          <a:p>
            <a:pPr algn="just"/>
            <a:r>
              <a:rPr lang="it-IT" noProof="0" dirty="0">
                <a:latin typeface="Calibri"/>
                <a:ea typeface="Open Sans"/>
                <a:cs typeface="Calibri"/>
              </a:rPr>
              <a:t>Entrambi i casi offrono spunti diversi su come le aziende di logistica stanno rispondendo alle sfide della sostenibilità attraverso miglioramenti pratici e pratiche operative in evoluzione.</a:t>
            </a:r>
          </a:p>
          <a:p>
            <a:pPr algn="just"/>
            <a:endParaRPr lang="it-IT" noProof="0" dirty="0"/>
          </a:p>
          <a:p>
            <a:r>
              <a:rPr lang="it-IT" sz="1600" b="1" noProof="0" dirty="0">
                <a:solidFill>
                  <a:srgbClr val="8652A1"/>
                </a:solidFill>
                <a:latin typeface="Calibri"/>
                <a:ea typeface="Open Sans"/>
                <a:cs typeface="Calibri"/>
              </a:rPr>
              <a:t>Guidare gli studenti attraverso il foglio di lavoro</a:t>
            </a:r>
            <a:endParaRPr lang="it-IT" noProof="0" dirty="0"/>
          </a:p>
          <a:p>
            <a:pPr algn="just"/>
            <a:r>
              <a:rPr lang="it-IT" noProof="0" dirty="0">
                <a:latin typeface="Calibri"/>
                <a:ea typeface="Open Sans"/>
                <a:cs typeface="Calibri"/>
              </a:rPr>
              <a:t>Inizia definendo aspettative chiare: gli studenti </a:t>
            </a:r>
            <a:r>
              <a:rPr lang="it-IT" b="1" noProof="0" dirty="0">
                <a:latin typeface="Calibri"/>
                <a:ea typeface="Open Sans"/>
                <a:cs typeface="Calibri"/>
              </a:rPr>
              <a:t>analizzeranno un caso di studio </a:t>
            </a:r>
            <a:r>
              <a:rPr lang="it-IT" noProof="0" dirty="0">
                <a:latin typeface="Calibri"/>
                <a:ea typeface="Open Sans"/>
                <a:cs typeface="Calibri"/>
              </a:rPr>
              <a:t>tratto dal Compendio di buone pratiche EARTH per esplorare come le aziende di logistica affrontano le sfide della sostenibilità applicando il concetto di gestione dell'innovazione.</a:t>
            </a:r>
          </a:p>
          <a:p>
            <a:pPr algn="just"/>
            <a:endParaRPr lang="it-IT" noProof="0" dirty="0"/>
          </a:p>
          <a:p>
            <a:pPr algn="just"/>
            <a:r>
              <a:rPr lang="it-IT" b="1" noProof="0" dirty="0">
                <a:latin typeface="Calibri"/>
                <a:ea typeface="Open Sans"/>
                <a:cs typeface="Calibri"/>
              </a:rPr>
              <a:t>Prima della lezione:</a:t>
            </a:r>
          </a:p>
          <a:p>
            <a:pPr algn="just"/>
            <a:r>
              <a:rPr lang="it-IT" noProof="0" dirty="0">
                <a:latin typeface="Calibri"/>
                <a:ea typeface="Open Sans"/>
                <a:cs typeface="Calibri"/>
              </a:rPr>
              <a:t>Assicurati che gli studenti acquisiscano familiarità con il concetto di gestione dell'innovazione e leggano alcuni casi di studio dal Compendio delle buone pratiche.</a:t>
            </a:r>
          </a:p>
          <a:p>
            <a:pPr algn="just"/>
            <a:endParaRPr lang="it-IT" noProof="0" dirty="0"/>
          </a:p>
          <a:p>
            <a:pPr algn="just"/>
            <a:r>
              <a:rPr lang="it-IT" b="1" noProof="0" dirty="0">
                <a:latin typeface="Calibri"/>
                <a:ea typeface="Open Sans"/>
                <a:cs typeface="Calibri"/>
              </a:rPr>
              <a:t>Durante le lezioni:</a:t>
            </a:r>
          </a:p>
          <a:p>
            <a:pPr algn="just"/>
            <a:r>
              <a:rPr lang="it-IT" noProof="0" dirty="0">
                <a:latin typeface="Calibri"/>
                <a:ea typeface="Open Sans"/>
                <a:cs typeface="Calibri"/>
              </a:rPr>
              <a:t>Guidare gli studenti attraverso la Fase 1 (Selezione di un Caso di Studio) assicurandosi che abbiano familiarità con il Compendio delle Buone Pratiche di EARTH. Per la fase 2 (Analisi della sfida), chiedi loro di definire la questione centrale della sostenibilità. Per la fase 3 (Collegare la gestione dell'innovazione), assicurati che gli studenti si concentrino su azioni specifiche in ogni fase. Incoraggia la riflessione nella fase 4 discutendo le lezioni apprese, le sfide affrontate e le applicazioni più ampie alle operazioni logistiche. Mantieni il coinvolgimento degli studenti collegando le informazioni dettagliate con altri casi del mondo reale.</a:t>
            </a:r>
          </a:p>
          <a:p>
            <a:pPr algn="just"/>
            <a:endParaRPr lang="it-IT" noProof="0" dirty="0"/>
          </a:p>
          <a:p>
            <a:pPr algn="just"/>
            <a:r>
              <a:rPr lang="it-IT" noProof="0" dirty="0">
                <a:latin typeface="Calibri"/>
                <a:ea typeface="Open Sans"/>
                <a:cs typeface="Calibri"/>
              </a:rPr>
              <a:t> </a:t>
            </a:r>
          </a:p>
        </p:txBody>
      </p:sp>
      <p:sp>
        <p:nvSpPr>
          <p:cNvPr id="4" name="Slide Number Placeholder 3">
            <a:extLst>
              <a:ext uri="{FF2B5EF4-FFF2-40B4-BE49-F238E27FC236}">
                <a16:creationId xmlns:a16="http://schemas.microsoft.com/office/drawing/2014/main" id="{2109CBF4-C83F-E856-B663-889860267591}"/>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Text Placeholder 6">
            <a:extLst>
              <a:ext uri="{FF2B5EF4-FFF2-40B4-BE49-F238E27FC236}">
                <a16:creationId xmlns:a16="http://schemas.microsoft.com/office/drawing/2014/main" id="{D37EB8AF-6084-906E-ABD5-C5C919219438}"/>
              </a:ext>
            </a:extLst>
          </p:cNvPr>
          <p:cNvSpPr>
            <a:spLocks noGrp="1"/>
          </p:cNvSpPr>
          <p:nvPr>
            <p:ph type="body" sz="quarter" idx="61"/>
          </p:nvPr>
        </p:nvSpPr>
        <p:spPr>
          <a:xfrm>
            <a:off x="-9335" y="304800"/>
            <a:ext cx="7040257" cy="926158"/>
          </a:xfrm>
        </p:spPr>
        <p:txBody>
          <a:bodyPr/>
          <a:lstStyle/>
          <a:p>
            <a:r>
              <a:rPr lang="it-IT" dirty="0"/>
              <a:t>SETTIMANA 1: COMPRENDERE IL MANAGEMENT DELL'INNOVAZIONE</a:t>
            </a:r>
            <a:endParaRPr lang="en-US" dirty="0"/>
          </a:p>
        </p:txBody>
      </p:sp>
    </p:spTree>
    <p:extLst>
      <p:ext uri="{BB962C8B-B14F-4D97-AF65-F5344CB8AC3E}">
        <p14:creationId xmlns:p14="http://schemas.microsoft.com/office/powerpoint/2010/main" val="19505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DC778-D2DE-3D90-8A0C-88B88AC03E5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6CD7625-1F43-0506-5F59-2C80E30A530A}"/>
              </a:ext>
            </a:extLst>
          </p:cNvPr>
          <p:cNvSpPr>
            <a:spLocks noGrp="1"/>
          </p:cNvSpPr>
          <p:nvPr>
            <p:ph type="body" sz="quarter" idx="48"/>
          </p:nvPr>
        </p:nvSpPr>
        <p:spPr>
          <a:xfrm>
            <a:off x="3507932" y="1291615"/>
            <a:ext cx="3462211" cy="2920282"/>
          </a:xfrm>
        </p:spPr>
        <p:txBody>
          <a:bodyPr lIns="91440" tIns="45720" rIns="91440" bIns="45720" numCol="1" spcCol="288000" anchor="t">
            <a:noAutofit/>
          </a:bodyPr>
          <a:lstStyle/>
          <a:p>
            <a:pPr algn="just"/>
            <a:r>
              <a:rPr lang="de-DE" sz="1600" b="1" dirty="0" err="1">
                <a:solidFill>
                  <a:srgbClr val="8652A1"/>
                </a:solidFill>
              </a:rPr>
              <a:t>Attività</a:t>
            </a:r>
            <a:endParaRPr lang="en-GB" sz="1800" b="1" dirty="0">
              <a:solidFill>
                <a:srgbClr val="8652A1"/>
              </a:solidFill>
            </a:endParaRPr>
          </a:p>
          <a:p>
            <a:pPr algn="just"/>
            <a:endParaRPr lang="en-GB" dirty="0"/>
          </a:p>
          <a:p>
            <a:pPr marL="171450" indent="-171450" algn="just">
              <a:buFont typeface="Wingdings" panose="05000000000000000000" pitchFamily="2" charset="2"/>
              <a:buChar char="q"/>
            </a:pPr>
            <a:r>
              <a:rPr lang="it-IT" dirty="0"/>
              <a:t>Gli studenti inizieranno identificando le </a:t>
            </a:r>
            <a:r>
              <a:rPr lang="it-IT" b="1" dirty="0"/>
              <a:t>pratiche di gestione dell'innovazione nella logistica</a:t>
            </a:r>
            <a:r>
              <a:rPr lang="it-IT" dirty="0"/>
              <a:t> sia a livello locale che globale e, se possibile, gli strumenti digitali utilizzati. Ciò sarà ottenuto attraverso interviste con professionisti del settore o ricerche documentali su esempi di logistica sostenibile, consentendo loro di raccogliere informazioni di prima mano</a:t>
            </a:r>
            <a:r>
              <a:rPr lang="en-GB" dirty="0"/>
              <a:t>. </a:t>
            </a:r>
          </a:p>
          <a:p>
            <a:pPr marL="171450" indent="-171450" algn="just">
              <a:buFont typeface="Wingdings" panose="05000000000000000000" pitchFamily="2" charset="2"/>
              <a:buChar char="q"/>
            </a:pPr>
            <a:r>
              <a:rPr lang="it-IT" dirty="0"/>
              <a:t>Sulla base dei loro risultati, redigeranno </a:t>
            </a:r>
            <a:r>
              <a:rPr lang="it-IT" b="1" dirty="0"/>
              <a:t>riassunti iniziali </a:t>
            </a:r>
            <a:r>
              <a:rPr lang="it-IT" dirty="0"/>
              <a:t>della ricerca che serviranno come base per i loro pitch digitali, che possono essere presentati come video o presentazioni animate che mostrano pratiche innovative sostenibili nella logistica</a:t>
            </a:r>
            <a:r>
              <a:rPr lang="en-GB" dirty="0"/>
              <a:t>.</a:t>
            </a:r>
            <a:endParaRPr lang="en-GB" b="1" dirty="0"/>
          </a:p>
          <a:p>
            <a:pPr algn="just"/>
            <a:endParaRPr lang="en-GB" dirty="0"/>
          </a:p>
        </p:txBody>
      </p:sp>
      <p:sp>
        <p:nvSpPr>
          <p:cNvPr id="8" name="Text Placeholder 7">
            <a:extLst>
              <a:ext uri="{FF2B5EF4-FFF2-40B4-BE49-F238E27FC236}">
                <a16:creationId xmlns:a16="http://schemas.microsoft.com/office/drawing/2014/main" id="{056DD398-CC36-4BA3-20A1-105380AAD1B7}"/>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42E67BFA-38D9-F7C5-531B-A0CF41D14351}"/>
              </a:ext>
            </a:extLst>
          </p:cNvPr>
          <p:cNvSpPr>
            <a:spLocks noGrp="1"/>
          </p:cNvSpPr>
          <p:nvPr>
            <p:ph type="body" sz="quarter" idx="61"/>
          </p:nvPr>
        </p:nvSpPr>
        <p:spPr>
          <a:xfrm>
            <a:off x="-9335" y="304800"/>
            <a:ext cx="7040257" cy="926158"/>
          </a:xfrm>
        </p:spPr>
        <p:txBody>
          <a:bodyPr/>
          <a:lstStyle/>
          <a:p>
            <a:r>
              <a:rPr lang="it-IT" dirty="0"/>
              <a:t>SETTIMANA 2: ESPLORARE L'INNOVAZIONE NELLA PRATICA</a:t>
            </a:r>
            <a:endParaRPr lang="en-US" dirty="0"/>
          </a:p>
        </p:txBody>
      </p:sp>
      <p:sp>
        <p:nvSpPr>
          <p:cNvPr id="10" name="Text Placeholder 9">
            <a:extLst>
              <a:ext uri="{FF2B5EF4-FFF2-40B4-BE49-F238E27FC236}">
                <a16:creationId xmlns:a16="http://schemas.microsoft.com/office/drawing/2014/main" id="{208DC466-FCB1-8B7E-6A9A-8CEEA6B37A8A}"/>
              </a:ext>
            </a:extLst>
          </p:cNvPr>
          <p:cNvSpPr>
            <a:spLocks noGrp="1"/>
          </p:cNvSpPr>
          <p:nvPr>
            <p:ph type="body" sz="quarter" idx="64"/>
          </p:nvPr>
        </p:nvSpPr>
        <p:spPr>
          <a:xfrm>
            <a:off x="305159" y="1291615"/>
            <a:ext cx="3119528" cy="5663783"/>
          </a:xfrm>
        </p:spPr>
        <p:txBody>
          <a:bodyPr lIns="91440" tIns="45720" rIns="91440" bIns="45720" numCol="1" spcCol="288000" anchor="t">
            <a:noAutofit/>
          </a:bodyPr>
          <a:lstStyle/>
          <a:p>
            <a:pPr algn="just"/>
            <a:r>
              <a:rPr lang="en-US" sz="1600" b="1" dirty="0" err="1">
                <a:solidFill>
                  <a:srgbClr val="8652A1"/>
                </a:solidFill>
              </a:rPr>
              <a:t>Contenuto</a:t>
            </a:r>
            <a:endParaRPr lang="en-US" sz="1600" b="1" dirty="0">
              <a:solidFill>
                <a:srgbClr val="8652A1"/>
              </a:solidFill>
            </a:endParaRPr>
          </a:p>
          <a:p>
            <a:pPr algn="just"/>
            <a:endParaRPr lang="en-US" dirty="0"/>
          </a:p>
          <a:p>
            <a:pPr algn="just"/>
            <a:r>
              <a:rPr lang="it-IT" dirty="0"/>
              <a:t>Questa lezione ha lo scopo di aiutare gli studenti a distinguere tra </a:t>
            </a:r>
            <a:r>
              <a:rPr lang="it-IT" b="1" dirty="0"/>
              <a:t>pratiche innovative e non innovative </a:t>
            </a:r>
            <a:r>
              <a:rPr lang="it-IT" dirty="0"/>
              <a:t>nella logistica. Inizia discutendo esempi reali, utilizzando la presentazione fornita per illustrare le differenze chiave. Incoraggia gli studenti a riflettere su come l'innovazione viene applicata nella logistica e quali fattori guidano o ostacolano la sua adozione. Quindi, introduci la metodologia per identificare le pratiche di gestione dell'innovazione, utilizzando le informazioni aggiuntive su come guidare e supportare gli studenti. Assicurati che gli studenti comprendano chiaramente i criteri chiave per riconoscere e valutare soluzioni innovative e di successo nella logistica prima di iniziare la propria ricerca</a:t>
            </a:r>
            <a:r>
              <a:rPr lang="en-GB" dirty="0"/>
              <a:t>.</a:t>
            </a:r>
          </a:p>
          <a:p>
            <a:pPr algn="just"/>
            <a:endParaRPr lang="en-GB" sz="700" dirty="0"/>
          </a:p>
          <a:p>
            <a:pPr algn="just"/>
            <a:r>
              <a:rPr lang="it-IT" dirty="0"/>
              <a:t>Gli studenti parteciperanno a una </a:t>
            </a:r>
            <a:r>
              <a:rPr lang="it-IT" i="1" dirty="0" err="1"/>
              <a:t>problem-based</a:t>
            </a:r>
            <a:r>
              <a:rPr lang="it-IT" i="1" dirty="0"/>
              <a:t> activity</a:t>
            </a:r>
            <a:r>
              <a:rPr lang="it-IT" dirty="0"/>
              <a:t>, esplorando le pratiche di management dell'innovazione nella logistica attraverso ricerche documentali o interviste (se il tempo è sufficiente tra le settimane 2 e 3). Guidali nella selezione di aziende e casi di studio pertinenti e nella strutturazione del loro approccio di ricerca utilizzando il foglio di lavoro fornito. Mentre redigono le loro intuizioni di ricerca iniziali, incoraggiali a concentrarsi sull’identificazione di strumenti digitali che supportano il management dell'innovazione. La loro ricerca servirà come base per un pitch digitale, che svilupperanno a casa e presenteranno nella lezione successiva. </a:t>
            </a:r>
            <a:endParaRPr lang="en-US" dirty="0"/>
          </a:p>
        </p:txBody>
      </p:sp>
      <p:sp>
        <p:nvSpPr>
          <p:cNvPr id="4" name="Slide Number Placeholder 3">
            <a:extLst>
              <a:ext uri="{FF2B5EF4-FFF2-40B4-BE49-F238E27FC236}">
                <a16:creationId xmlns:a16="http://schemas.microsoft.com/office/drawing/2014/main" id="{1A1BA189-042B-C16F-BE0A-7C458515D52A}"/>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15" name="Picture Placeholder 14">
            <a:extLst>
              <a:ext uri="{FF2B5EF4-FFF2-40B4-BE49-F238E27FC236}">
                <a16:creationId xmlns:a16="http://schemas.microsoft.com/office/drawing/2014/main" id="{481ECBA2-94A7-A78F-5274-645770778E1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6694" b="36694"/>
          <a:stretch/>
        </p:blipFill>
        <p:spPr/>
      </p:pic>
      <p:graphicFrame>
        <p:nvGraphicFramePr>
          <p:cNvPr id="5" name="Tabelle 4">
            <a:extLst>
              <a:ext uri="{FF2B5EF4-FFF2-40B4-BE49-F238E27FC236}">
                <a16:creationId xmlns:a16="http://schemas.microsoft.com/office/drawing/2014/main" id="{52CBE392-D5DB-0AF7-C30F-86B79BC03578}"/>
              </a:ext>
            </a:extLst>
          </p:cNvPr>
          <p:cNvGraphicFramePr>
            <a:graphicFrameLocks noGrp="1"/>
          </p:cNvGraphicFramePr>
          <p:nvPr>
            <p:extLst>
              <p:ext uri="{D42A27DB-BD31-4B8C-83A1-F6EECF244321}">
                <p14:modId xmlns:p14="http://schemas.microsoft.com/office/powerpoint/2010/main" val="1581601439"/>
              </p:ext>
            </p:extLst>
          </p:nvPr>
        </p:nvGraphicFramePr>
        <p:xfrm>
          <a:off x="3660084" y="4901214"/>
          <a:ext cx="3186000" cy="282448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b="1" dirty="0">
                          <a:solidFill>
                            <a:srgbClr val="29C5F4"/>
                          </a:solidFill>
                          <a:hlinkClick r:id="rId3">
                            <a:extLst>
                              <a:ext uri="{A12FA001-AC4F-418D-AE19-62706E023703}">
                                <ahyp:hlinkClr xmlns:ahyp="http://schemas.microsoft.com/office/drawing/2018/hyperlinkcolor" val="tx"/>
                              </a:ext>
                            </a:extLst>
                          </a:hlinkClick>
                        </a:rPr>
                        <a:t>EARTH Starter Kit</a:t>
                      </a:r>
                      <a:endParaRPr lang="en-GB" sz="1100" b="1"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pp. 17-22</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6170938"/>
                  </a:ext>
                </a:extLst>
              </a:tr>
              <a:tr h="370840">
                <a:tc>
                  <a:txBody>
                    <a:bodyPr/>
                    <a:lstStyle/>
                    <a:p>
                      <a:r>
                        <a:rPr lang="de-DE" sz="1100" dirty="0">
                          <a:solidFill>
                            <a:schemeClr val="bg1"/>
                          </a:solidFill>
                        </a:rPr>
                        <a:t>Slide Deck: </a:t>
                      </a:r>
                      <a:r>
                        <a:rPr lang="it-IT" sz="1100" dirty="0">
                          <a:solidFill>
                            <a:schemeClr val="bg1"/>
                          </a:solidFill>
                        </a:rPr>
                        <a:t>Pratiche innovative e non innovative e introduzione all'attività basata sui problemi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Download PPT</a:t>
                      </a:r>
                      <a:br>
                        <a:rPr lang="de-DE" sz="1100" dirty="0">
                          <a:solidFill>
                            <a:srgbClr val="FFFFFF"/>
                          </a:solidFill>
                        </a:rPr>
                      </a:br>
                      <a:r>
                        <a:rPr lang="de-DE" sz="1100" dirty="0">
                          <a:solidFill>
                            <a:schemeClr val="bg1"/>
                          </a:solidFill>
                        </a:rPr>
                        <a:t>“EARTH – Slide Deck Module 1“ pp. 26-31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 come condurre un colloquio o una ricerca documentale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Download PPT </a:t>
                      </a:r>
                    </a:p>
                    <a:p>
                      <a:r>
                        <a:rPr lang="de-DE" sz="1100" dirty="0">
                          <a:solidFill>
                            <a:schemeClr val="bg1"/>
                          </a:solidFill>
                        </a:rPr>
                        <a:t>“EARTH – Worksheets Module 1“</a:t>
                      </a:r>
                    </a:p>
                    <a:p>
                      <a:r>
                        <a:rPr lang="de-DE" sz="1100" dirty="0">
                          <a:solidFill>
                            <a:schemeClr val="bg1"/>
                          </a:solidFill>
                        </a:rPr>
                        <a:t>pp. 5-11</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4547994"/>
                  </a:ext>
                </a:extLst>
              </a:tr>
              <a:tr h="370840">
                <a:tc>
                  <a:txBody>
                    <a:bodyPr/>
                    <a:lstStyle/>
                    <a:p>
                      <a:r>
                        <a:rPr lang="it-IT" sz="1100" dirty="0">
                          <a:solidFill>
                            <a:schemeClr val="bg1"/>
                          </a:solidFill>
                        </a:rPr>
                        <a:t>Fonti esterne su pratiche innovative e non innovative, pitch digitali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4" action="ppaction://hlinksldjump">
                            <a:extLst>
                              <a:ext uri="{A12FA001-AC4F-418D-AE19-62706E023703}">
                                <ahyp:hlinkClr xmlns:ahyp="http://schemas.microsoft.com/office/drawing/2018/hyperlinkcolor" val="tx"/>
                              </a:ext>
                            </a:extLst>
                          </a:hlinkClick>
                        </a:rPr>
                        <a:t>pp. 21-24</a:t>
                      </a:r>
                      <a:endParaRPr lang="en-GB" sz="1100" dirty="0">
                        <a:solidFill>
                          <a:srgbClr val="29C5F4"/>
                        </a:solidFill>
                        <a:hlinkClick r:id="" action="ppaction://noaction">
                          <a:extLst>
                            <a:ext uri="{A12FA001-AC4F-418D-AE19-62706E023703}">
                              <ahyp:hlinkClr xmlns:ahyp="http://schemas.microsoft.com/office/drawing/2018/hyperlinkcolor" val="tx"/>
                            </a:ext>
                          </a:extLst>
                        </a:hlinkClick>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8274115"/>
                  </a:ext>
                </a:extLst>
              </a:tr>
            </a:tbl>
          </a:graphicData>
        </a:graphic>
      </p:graphicFrame>
    </p:spTree>
    <p:extLst>
      <p:ext uri="{BB962C8B-B14F-4D97-AF65-F5344CB8AC3E}">
        <p14:creationId xmlns:p14="http://schemas.microsoft.com/office/powerpoint/2010/main" val="3204766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74AB1-85CF-982B-5D0A-41BD9E60E98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9ABD8AB-45DC-411E-1140-55B29252F1E4}"/>
              </a:ext>
            </a:extLst>
          </p:cNvPr>
          <p:cNvSpPr>
            <a:spLocks noGrp="1"/>
          </p:cNvSpPr>
          <p:nvPr>
            <p:ph type="body" sz="quarter" idx="64"/>
          </p:nvPr>
        </p:nvSpPr>
        <p:spPr>
          <a:xfrm>
            <a:off x="539837" y="1422400"/>
            <a:ext cx="6480000" cy="8796696"/>
          </a:xfrm>
        </p:spPr>
        <p:txBody>
          <a:bodyPr lIns="91440" tIns="45720" rIns="91440" bIns="45720" numCol="2" spcCol="288000" anchor="t">
            <a:noAutofit/>
          </a:bodyPr>
          <a:lstStyle/>
          <a:p>
            <a:r>
              <a:rPr lang="it-IT" sz="1600" b="1" noProof="0" dirty="0">
                <a:solidFill>
                  <a:srgbClr val="8652A1"/>
                </a:solidFill>
              </a:rPr>
              <a:t>Come guidare e supportare gli studenti durante la ricerca</a:t>
            </a:r>
          </a:p>
          <a:p>
            <a:pPr algn="just"/>
            <a:r>
              <a:rPr lang="it-IT" b="1" noProof="0" dirty="0">
                <a:solidFill>
                  <a:srgbClr val="29C5F4"/>
                </a:solidFill>
              </a:rPr>
              <a:t>Obiettivo:</a:t>
            </a:r>
          </a:p>
          <a:p>
            <a:pPr algn="just"/>
            <a:r>
              <a:rPr lang="it-IT" noProof="0" dirty="0"/>
              <a:t>Gli studenti esploreranno le pratiche di gestione dell'innovazione nella logistica attraverso ricerche documentali o, se il tempo lo consente, interviste con professionisti della logistica. I loro risultati li aiuteranno a esplorare le pratiche di gestione dell'innovazione nella logistica e a identificare gli strumenti digitali che supportano l'innovazione, costituendo la base della loro presentazione digitale.</a:t>
            </a:r>
          </a:p>
          <a:p>
            <a:pPr algn="just"/>
            <a:endParaRPr lang="it-IT" noProof="0" dirty="0"/>
          </a:p>
          <a:p>
            <a:pPr algn="just"/>
            <a:r>
              <a:rPr lang="it-IT" b="1" noProof="0" dirty="0">
                <a:solidFill>
                  <a:srgbClr val="29C5F4"/>
                </a:solidFill>
              </a:rPr>
              <a:t>Step 1: Introduzione dell'innovazione nella logistica</a:t>
            </a:r>
          </a:p>
          <a:p>
            <a:pPr algn="just"/>
            <a:r>
              <a:rPr lang="it-IT" noProof="0" dirty="0"/>
              <a:t>Inizia discutendo esempi reali di innovazione nella logistica utilizzando la presentazione fornita. Incoraggia gli studenti a riflettere su:</a:t>
            </a:r>
          </a:p>
          <a:p>
            <a:pPr marL="171450" indent="-171450" algn="just">
              <a:buFont typeface="Wingdings" panose="05000000000000000000" pitchFamily="2" charset="2"/>
              <a:buChar char="q"/>
            </a:pPr>
            <a:r>
              <a:rPr lang="it-IT" i="1" noProof="0" dirty="0"/>
              <a:t>Cosa rende innovativa una pratica logistica?</a:t>
            </a:r>
          </a:p>
          <a:p>
            <a:pPr marL="171450" indent="-171450" algn="just">
              <a:buFont typeface="Wingdings" panose="05000000000000000000" pitchFamily="2" charset="2"/>
              <a:buChar char="q"/>
            </a:pPr>
            <a:r>
              <a:rPr lang="it-IT" i="1" noProof="0" dirty="0"/>
              <a:t>Quali fattori guidano o ostacolano l'innovazione nella logistica?</a:t>
            </a:r>
          </a:p>
          <a:p>
            <a:pPr marL="171450" indent="-171450" algn="just">
              <a:buFont typeface="Wingdings" panose="05000000000000000000" pitchFamily="2" charset="2"/>
              <a:buChar char="q"/>
            </a:pPr>
            <a:r>
              <a:rPr lang="it-IT" i="1" noProof="0" dirty="0"/>
              <a:t>In che modo gli strumenti digitali contribuiscono all'innovazione della logistica?</a:t>
            </a:r>
          </a:p>
          <a:p>
            <a:pPr algn="just">
              <a:buFont typeface="Arial" panose="020B0604020202020204" pitchFamily="34" charset="0"/>
              <a:buChar char="•"/>
            </a:pPr>
            <a:endParaRPr lang="it-IT" noProof="0" dirty="0"/>
          </a:p>
          <a:p>
            <a:pPr algn="just"/>
            <a:r>
              <a:rPr lang="it-IT" b="1" noProof="0" dirty="0">
                <a:solidFill>
                  <a:srgbClr val="29C5F4"/>
                </a:solidFill>
              </a:rPr>
              <a:t>Step 2: Approccio alla ricerca</a:t>
            </a:r>
          </a:p>
          <a:p>
            <a:pPr algn="just"/>
            <a:r>
              <a:rPr lang="it-IT" noProof="0" dirty="0"/>
              <a:t>Gli studenti condurranno la ricerca attraverso uno di questi metodi</a:t>
            </a:r>
            <a:r>
              <a:rPr lang="it-IT" noProof="0" dirty="0">
                <a:latin typeface="+mn-lt"/>
              </a:rPr>
              <a:t>:</a:t>
            </a:r>
          </a:p>
          <a:p>
            <a:pPr algn="just"/>
            <a:endParaRPr lang="it-IT" noProof="0" dirty="0">
              <a:latin typeface="+mn-lt"/>
            </a:endParaRPr>
          </a:p>
          <a:p>
            <a:pPr marL="228600" indent="-228600" algn="just">
              <a:buFont typeface="+mj-lt"/>
              <a:buAutoNum type="alphaUcPeriod"/>
            </a:pPr>
            <a:r>
              <a:rPr lang="it-IT" b="1" noProof="0" dirty="0">
                <a:latin typeface="+mn-lt"/>
              </a:rPr>
              <a:t>Colloqui (consigliati se le settimane 2 e 3 non sono consecutive):</a:t>
            </a:r>
            <a:endParaRPr lang="it-IT" sz="3200" b="1" noProof="0" dirty="0">
              <a:latin typeface="+mn-lt"/>
            </a:endParaRPr>
          </a:p>
          <a:p>
            <a:pPr marL="171450" indent="-171450" algn="just">
              <a:buFont typeface="Wingdings" panose="05000000000000000000" pitchFamily="2" charset="2"/>
              <a:buChar char="q"/>
            </a:pPr>
            <a:r>
              <a:rPr lang="it-IT" noProof="0" dirty="0">
                <a:latin typeface="+mn-lt"/>
              </a:rPr>
              <a:t>Se c'è tempo tra le lezioni, gli studenti possono condurre interviste con professionisti della logistica per ottenere informazioni di prima mano</a:t>
            </a:r>
            <a:r>
              <a:rPr lang="it-IT" sz="1100" noProof="0" dirty="0">
                <a:latin typeface="+mn-lt"/>
              </a:rPr>
              <a:t>.</a:t>
            </a:r>
          </a:p>
          <a:p>
            <a:pPr marL="171450" indent="-171450" algn="just">
              <a:buFont typeface="Wingdings" panose="05000000000000000000" pitchFamily="2" charset="2"/>
              <a:buChar char="q"/>
            </a:pPr>
            <a:r>
              <a:rPr lang="it-IT" noProof="0" dirty="0">
                <a:latin typeface="+mn-lt"/>
              </a:rPr>
              <a:t>Assicurati che i partner del colloquio firmino il modulo di consenso sul foglio di lavoro.</a:t>
            </a:r>
          </a:p>
          <a:p>
            <a:pPr marL="171450" indent="-171450" algn="just">
              <a:buFont typeface="Wingdings" panose="05000000000000000000" pitchFamily="2" charset="2"/>
              <a:buChar char="q"/>
            </a:pPr>
            <a:r>
              <a:rPr lang="it-IT" noProof="0" dirty="0">
                <a:latin typeface="+mn-lt"/>
              </a:rPr>
              <a:t>Supportare gli studenti nella conduzione di un colloquio strutturato, concentrandosi su</a:t>
            </a:r>
            <a:r>
              <a:rPr lang="it-IT" sz="1100" noProof="0" dirty="0">
                <a:latin typeface="+mn-lt"/>
              </a:rPr>
              <a:t>:</a:t>
            </a:r>
          </a:p>
          <a:p>
            <a:pPr marL="549417" lvl="1" indent="-171450" algn="just">
              <a:buFont typeface="Arial" panose="020B0604020202020204" pitchFamily="34" charset="0"/>
              <a:buChar char="•"/>
            </a:pPr>
            <a:r>
              <a:rPr lang="it-IT" sz="1100" noProof="0" dirty="0">
                <a:latin typeface="+mn-lt"/>
              </a:rPr>
              <a:t>Come l'azienda affronta l'innovazione.</a:t>
            </a:r>
          </a:p>
          <a:p>
            <a:pPr marL="549417" lvl="1" indent="-171450" algn="just">
              <a:buFont typeface="Arial" panose="020B0604020202020204" pitchFamily="34" charset="0"/>
              <a:buChar char="•"/>
            </a:pPr>
            <a:r>
              <a:rPr lang="it-IT" sz="1100" noProof="0" dirty="0">
                <a:latin typeface="+mn-lt"/>
              </a:rPr>
              <a:t>Sfide affrontate e come sono state superate.</a:t>
            </a:r>
          </a:p>
          <a:p>
            <a:pPr marL="549417" lvl="1" indent="-171450" algn="just">
              <a:buFont typeface="Arial" panose="020B0604020202020204" pitchFamily="34" charset="0"/>
              <a:buChar char="•"/>
            </a:pPr>
            <a:r>
              <a:rPr lang="it-IT" sz="1100" noProof="0" dirty="0">
                <a:latin typeface="+mn-lt"/>
              </a:rPr>
              <a:t>Gli strumenti digitali sono utilizzati per supportare la gestione dell'innovazione.</a:t>
            </a:r>
          </a:p>
          <a:p>
            <a:pPr algn="just"/>
            <a:r>
              <a:rPr lang="it-IT" noProof="0" dirty="0"/>
              <a:t>Incoraggia gli studenti a prendere in considerazione la possibilità di contattare partner di intervista che apportino prospettive diverse, come le donne nella logistica, i professionisti delle regioni sottorappresentate o le aziende che operano in mercati non tradizionali. Questo non solo arricchisce la discussione, ma aiuta anche a garantire una comprensione più inclusiva dell'innovazione nella logistica.</a:t>
            </a:r>
          </a:p>
          <a:p>
            <a:pPr algn="just"/>
            <a:endParaRPr lang="it-IT" b="1" noProof="0" dirty="0"/>
          </a:p>
          <a:p>
            <a:pPr marL="228600" indent="-228600" algn="just">
              <a:buFont typeface="+mj-lt"/>
              <a:buAutoNum type="alphaUcPeriod" startAt="2"/>
            </a:pPr>
            <a:r>
              <a:rPr lang="it-IT" b="1" noProof="0" dirty="0">
                <a:latin typeface="+mn-lt"/>
              </a:rPr>
              <a:t>Ricerca documentale:</a:t>
            </a:r>
            <a:endParaRPr lang="it-IT" sz="3200" b="1" noProof="0" dirty="0">
              <a:latin typeface="+mn-lt"/>
            </a:endParaRPr>
          </a:p>
          <a:p>
            <a:pPr marL="171450" indent="-171450" algn="just">
              <a:buFont typeface="Wingdings" panose="05000000000000000000" pitchFamily="2" charset="2"/>
              <a:buChar char="q"/>
            </a:pPr>
            <a:r>
              <a:rPr lang="it-IT" noProof="0" dirty="0">
                <a:latin typeface="+mn-lt"/>
              </a:rPr>
              <a:t>Identificare casi di studio di soluzioni logistiche sostenibili e innovative a livello locale e globale</a:t>
            </a:r>
            <a:r>
              <a:rPr lang="it-IT" sz="1100" noProof="0" dirty="0">
                <a:latin typeface="+mn-lt"/>
              </a:rPr>
              <a:t>.</a:t>
            </a:r>
          </a:p>
          <a:p>
            <a:pPr marL="171450" indent="-171450" algn="just">
              <a:buFont typeface="Wingdings" panose="05000000000000000000" pitchFamily="2" charset="2"/>
              <a:buChar char="q"/>
            </a:pPr>
            <a:r>
              <a:rPr lang="it-IT" noProof="0" dirty="0">
                <a:latin typeface="+mn-lt"/>
              </a:rPr>
              <a:t>Ricerca su come le aziende gestiscono l'innovazione, sul ruolo degli strumenti digitali in questo processo e sul contributo di queste pratiche agli </a:t>
            </a:r>
            <a:r>
              <a:rPr lang="it-IT" noProof="0" dirty="0" err="1">
                <a:latin typeface="+mn-lt"/>
              </a:rPr>
              <a:t>SDGs</a:t>
            </a:r>
            <a:r>
              <a:rPr lang="it-IT" sz="1100" noProof="0" dirty="0">
                <a:latin typeface="+mn-lt"/>
              </a:rPr>
              <a:t>.</a:t>
            </a:r>
          </a:p>
          <a:p>
            <a:pPr marL="171450" indent="-171450" algn="just">
              <a:buFont typeface="Wingdings" panose="05000000000000000000" pitchFamily="2" charset="2"/>
              <a:buChar char="q"/>
            </a:pPr>
            <a:r>
              <a:rPr lang="it-IT" noProof="0" dirty="0">
                <a:latin typeface="+mn-lt"/>
              </a:rPr>
              <a:t>Utilizza fonti credibili come rapporti di settore, articoli accademici e siti Web aziendali</a:t>
            </a:r>
            <a:r>
              <a:rPr lang="it-IT" sz="1100" noProof="0" dirty="0">
                <a:latin typeface="+mn-lt"/>
              </a:rPr>
              <a:t>.</a:t>
            </a:r>
          </a:p>
          <a:p>
            <a:pPr algn="just"/>
            <a:endParaRPr lang="it-IT" b="1" noProof="0" dirty="0"/>
          </a:p>
          <a:p>
            <a:pPr algn="just"/>
            <a:r>
              <a:rPr lang="it-IT" b="1" noProof="0" dirty="0">
                <a:solidFill>
                  <a:srgbClr val="29C5F4"/>
                </a:solidFill>
              </a:rPr>
              <a:t>Step 3: Strutturazione dei risultati della ricerca</a:t>
            </a:r>
          </a:p>
          <a:p>
            <a:pPr algn="just"/>
            <a:r>
              <a:rPr lang="it-IT" noProof="0" dirty="0"/>
              <a:t>Gli studenti devono organizzare la loro ricerca utilizzando il foglio di lavoro fornito. Elementi chiave su cui concentrarsi:</a:t>
            </a:r>
          </a:p>
          <a:p>
            <a:pPr marL="171450" indent="-171450" algn="just">
              <a:buFont typeface="Wingdings" panose="05000000000000000000" pitchFamily="2" charset="2"/>
              <a:buChar char="q"/>
            </a:pPr>
            <a:r>
              <a:rPr lang="it-IT" noProof="0" dirty="0"/>
              <a:t>Nome dell'azienda e settore
Tipo di innovazione (processo, prodotto, servizio, tecnologia, ecc.)
Driver dell'innovazione (domanda di mercato, regolamentazione, obiettivi di sostenibilità, ecc.)
Strumenti digitali utilizzati (se presenti)
Impatto sull'efficienza e la sostenibilità della logistica</a:t>
            </a:r>
          </a:p>
          <a:p>
            <a:pPr algn="just"/>
            <a:endParaRPr lang="it-IT" b="1" noProof="0" dirty="0"/>
          </a:p>
          <a:p>
            <a:pPr algn="just"/>
            <a:r>
              <a:rPr lang="it-IT" b="1" noProof="0" dirty="0">
                <a:solidFill>
                  <a:srgbClr val="29C5F4"/>
                </a:solidFill>
              </a:rPr>
              <a:t>Step 4: </a:t>
            </a:r>
            <a:r>
              <a:rPr lang="it-IT" b="1" noProof="0" dirty="0" err="1">
                <a:solidFill>
                  <a:srgbClr val="29C5F4"/>
                </a:solidFill>
              </a:rPr>
              <a:t>Preparsi</a:t>
            </a:r>
            <a:r>
              <a:rPr lang="it-IT" b="1" noProof="0" dirty="0">
                <a:solidFill>
                  <a:srgbClr val="29C5F4"/>
                </a:solidFill>
              </a:rPr>
              <a:t> per il </a:t>
            </a:r>
            <a:r>
              <a:rPr lang="it-IT" b="1" i="1" noProof="0" dirty="0">
                <a:solidFill>
                  <a:srgbClr val="29C5F4"/>
                </a:solidFill>
              </a:rPr>
              <a:t> Digital Pitch</a:t>
            </a:r>
          </a:p>
          <a:p>
            <a:pPr algn="just"/>
            <a:r>
              <a:rPr lang="it-IT" noProof="0" dirty="0"/>
              <a:t>Gli studenti utilizzeranno i risultati della loro ricerca per creare un </a:t>
            </a:r>
            <a:r>
              <a:rPr lang="it-IT" b="1" noProof="0" dirty="0" err="1"/>
              <a:t>digital</a:t>
            </a:r>
            <a:r>
              <a:rPr lang="it-IT" b="1" noProof="0" dirty="0"/>
              <a:t> pitch</a:t>
            </a:r>
            <a:r>
              <a:rPr lang="it-IT" noProof="0" dirty="0"/>
              <a:t> Presentazione di una pratica logistica innovativa. Questo può essere presentato come:</a:t>
            </a:r>
          </a:p>
          <a:p>
            <a:pPr marL="228600" indent="-228600" algn="just">
              <a:buFont typeface="Wingdings" panose="05000000000000000000" pitchFamily="2" charset="2"/>
              <a:buChar char="q"/>
            </a:pPr>
            <a:r>
              <a:rPr lang="it-IT" noProof="0" dirty="0"/>
              <a:t>Un video di presentazione
Una presentazione animata</a:t>
            </a:r>
          </a:p>
          <a:p>
            <a:pPr algn="just"/>
            <a:r>
              <a:rPr lang="it-IT" noProof="0" dirty="0"/>
              <a:t>Incoraggia gli studenti a concentrarsi sulla chiarezza e sul coinvolgimento visivo.</a:t>
            </a:r>
          </a:p>
          <a:p>
            <a:pPr algn="just"/>
            <a:endParaRPr lang="it-IT" noProof="0" dirty="0"/>
          </a:p>
          <a:p>
            <a:pPr algn="just"/>
            <a:r>
              <a:rPr lang="it-IT" b="1" noProof="0" dirty="0">
                <a:solidFill>
                  <a:srgbClr val="29C5F4"/>
                </a:solidFill>
              </a:rPr>
              <a:t>Ruolo dell'insegnante:</a:t>
            </a:r>
          </a:p>
          <a:p>
            <a:pPr marL="171450" indent="-171450" algn="just">
              <a:buFont typeface="Wingdings" panose="05000000000000000000" pitchFamily="2" charset="2"/>
              <a:buChar char="q"/>
            </a:pPr>
            <a:r>
              <a:rPr lang="it-IT" noProof="0" dirty="0"/>
              <a:t>Chiarire le aspettative della ricerca, garantire l'implementazione della DEI e fornire indicazioni su fonti affidabili.
Assicurati che gli studenti rimangano in pista e aiutali a perfezionare il loro approccio alla ricerca.
Fornire un feedback sui riassunti della ricerca prima che gli studenti sviluppino il loro pitch digitale (se applicabile).</a:t>
            </a:r>
          </a:p>
          <a:p>
            <a:pPr algn="just"/>
            <a:endParaRPr lang="it-IT" noProof="0" dirty="0"/>
          </a:p>
          <a:p>
            <a:pPr algn="just"/>
            <a:r>
              <a:rPr lang="it-IT" noProof="0" dirty="0"/>
              <a:t>Seguendo questo approccio strutturato, gli studenti acquisiranno preziose informazioni sulla gestione dell'innovazione nella logistica e miglioreranno le loro capacità di ricerca, pensiero critico e presentazione.</a:t>
            </a:r>
          </a:p>
          <a:p>
            <a:pPr algn="just"/>
            <a:endParaRPr lang="it-IT" noProof="0" dirty="0"/>
          </a:p>
        </p:txBody>
      </p:sp>
      <p:sp>
        <p:nvSpPr>
          <p:cNvPr id="4" name="Slide Number Placeholder 3">
            <a:extLst>
              <a:ext uri="{FF2B5EF4-FFF2-40B4-BE49-F238E27FC236}">
                <a16:creationId xmlns:a16="http://schemas.microsoft.com/office/drawing/2014/main" id="{1CDF1F70-6A6A-6F63-6E19-B0CA752B9C29}"/>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Text Placeholder 6">
            <a:extLst>
              <a:ext uri="{FF2B5EF4-FFF2-40B4-BE49-F238E27FC236}">
                <a16:creationId xmlns:a16="http://schemas.microsoft.com/office/drawing/2014/main" id="{AE3D8B74-9BB6-6F90-3179-02A704275ACD}"/>
              </a:ext>
            </a:extLst>
          </p:cNvPr>
          <p:cNvSpPr>
            <a:spLocks noGrp="1"/>
          </p:cNvSpPr>
          <p:nvPr>
            <p:ph type="body" sz="quarter" idx="61"/>
          </p:nvPr>
        </p:nvSpPr>
        <p:spPr>
          <a:xfrm>
            <a:off x="-9335" y="304800"/>
            <a:ext cx="7040257" cy="926158"/>
          </a:xfrm>
        </p:spPr>
        <p:txBody>
          <a:bodyPr/>
          <a:lstStyle/>
          <a:p>
            <a:r>
              <a:rPr lang="it-IT" dirty="0"/>
              <a:t>SETTIMANA 2: ESPLORARE L'INNOVAZIONE NELLA PRATICA</a:t>
            </a:r>
            <a:endParaRPr lang="en-US" dirty="0"/>
          </a:p>
        </p:txBody>
      </p:sp>
    </p:spTree>
    <p:extLst>
      <p:ext uri="{BB962C8B-B14F-4D97-AF65-F5344CB8AC3E}">
        <p14:creationId xmlns:p14="http://schemas.microsoft.com/office/powerpoint/2010/main" val="1491451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8D651-054D-4071-A03A-01341AD9A89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E46106B-55CE-C2B1-D457-629256CA9F2B}"/>
              </a:ext>
            </a:extLst>
          </p:cNvPr>
          <p:cNvSpPr>
            <a:spLocks noGrp="1"/>
          </p:cNvSpPr>
          <p:nvPr>
            <p:ph type="body" sz="quarter" idx="48"/>
          </p:nvPr>
        </p:nvSpPr>
        <p:spPr>
          <a:xfrm>
            <a:off x="3510792" y="1398665"/>
            <a:ext cx="3620258" cy="2688305"/>
          </a:xfrm>
        </p:spPr>
        <p:txBody>
          <a:bodyPr lIns="91440" tIns="45720" rIns="91440" bIns="45720" numCol="1" spcCol="288000" anchor="t">
            <a:noAutofit/>
          </a:bodyPr>
          <a:lstStyle/>
          <a:p>
            <a:pPr algn="just"/>
            <a:r>
              <a:rPr lang="it-IT" sz="1600" b="1" noProof="0" dirty="0">
                <a:solidFill>
                  <a:srgbClr val="8652A1"/>
                </a:solidFill>
              </a:rPr>
              <a:t>Attività</a:t>
            </a:r>
          </a:p>
          <a:p>
            <a:pPr algn="just"/>
            <a:endParaRPr lang="it-IT" noProof="0" dirty="0"/>
          </a:p>
          <a:p>
            <a:pPr marL="171450" indent="-171450" algn="just">
              <a:buFont typeface="Wingdings" panose="05000000000000000000" pitchFamily="2" charset="2"/>
              <a:buChar char="q"/>
            </a:pPr>
            <a:r>
              <a:rPr lang="it-IT" noProof="0" dirty="0"/>
              <a:t>Per presentare la loro ricerca, gli studenti presenteranno presentazioni digitali che comunicheranno i loro risultati sulla gestione dell'innovazione nella logistica, includendo potenzialmente il ruolo degli strumenti digitali in questo contesto. Il formato può essere adattato (video, relazione, infografica, presentazione…) in base alle esigenze, alle capacità e alle risorse disponibili degli studenti.
Successivamente, rifletteranno sui loro risultati scrivendo un riassunto che collega la loro ricerca a concetti più ampi nella gestione dell'innovazione. Ciò consente loro di affrontare criticamente l'argomento e di comprendere le implicazioni pratiche dell’ Innovation Management</a:t>
            </a:r>
          </a:p>
        </p:txBody>
      </p:sp>
      <p:sp>
        <p:nvSpPr>
          <p:cNvPr id="8" name="Text Placeholder 7">
            <a:extLst>
              <a:ext uri="{FF2B5EF4-FFF2-40B4-BE49-F238E27FC236}">
                <a16:creationId xmlns:a16="http://schemas.microsoft.com/office/drawing/2014/main" id="{52F1F231-5E17-B13A-1ED4-E1CF45B3E6F5}"/>
              </a:ext>
            </a:extLst>
          </p:cNvPr>
          <p:cNvSpPr>
            <a:spLocks noGrp="1"/>
          </p:cNvSpPr>
          <p:nvPr>
            <p:ph type="body" sz="quarter" idx="62"/>
          </p:nvPr>
        </p:nvSpPr>
        <p:spPr>
          <a:xfrm>
            <a:off x="3660084" y="4198289"/>
            <a:ext cx="3186688" cy="1113187"/>
          </a:xfrm>
        </p:spPr>
        <p:txBody>
          <a:bodyPr/>
          <a:lstStyle/>
          <a:p>
            <a:r>
              <a:rPr lang="en-US" dirty="0"/>
              <a:t>MATERIALI</a:t>
            </a:r>
          </a:p>
        </p:txBody>
      </p:sp>
      <p:sp>
        <p:nvSpPr>
          <p:cNvPr id="7" name="Text Placeholder 6">
            <a:extLst>
              <a:ext uri="{FF2B5EF4-FFF2-40B4-BE49-F238E27FC236}">
                <a16:creationId xmlns:a16="http://schemas.microsoft.com/office/drawing/2014/main" id="{F53AB93E-8BB2-7B55-AD9B-3512ACAA8B01}"/>
              </a:ext>
            </a:extLst>
          </p:cNvPr>
          <p:cNvSpPr>
            <a:spLocks noGrp="1"/>
          </p:cNvSpPr>
          <p:nvPr>
            <p:ph type="body" sz="quarter" idx="61"/>
          </p:nvPr>
        </p:nvSpPr>
        <p:spPr>
          <a:xfrm>
            <a:off x="-9335" y="304800"/>
            <a:ext cx="7040257" cy="926158"/>
          </a:xfrm>
        </p:spPr>
        <p:txBody>
          <a:bodyPr/>
          <a:lstStyle/>
          <a:p>
            <a:r>
              <a:rPr lang="it-IT" dirty="0"/>
              <a:t>SETTIMANA 3: PRESENTAZIONE DI STORIE DIGITALI</a:t>
            </a:r>
            <a:endParaRPr lang="en-US" dirty="0"/>
          </a:p>
        </p:txBody>
      </p:sp>
      <p:sp>
        <p:nvSpPr>
          <p:cNvPr id="10" name="Text Placeholder 9">
            <a:extLst>
              <a:ext uri="{FF2B5EF4-FFF2-40B4-BE49-F238E27FC236}">
                <a16:creationId xmlns:a16="http://schemas.microsoft.com/office/drawing/2014/main" id="{69D83484-9514-7B7F-F8F3-9895BCD5F99C}"/>
              </a:ext>
            </a:extLst>
          </p:cNvPr>
          <p:cNvSpPr>
            <a:spLocks noGrp="1"/>
          </p:cNvSpPr>
          <p:nvPr>
            <p:ph type="body" sz="quarter" idx="64"/>
          </p:nvPr>
        </p:nvSpPr>
        <p:spPr>
          <a:xfrm>
            <a:off x="520387" y="1398665"/>
            <a:ext cx="2915831" cy="6441468"/>
          </a:xfrm>
        </p:spPr>
        <p:txBody>
          <a:bodyPr lIns="91440" tIns="45720" rIns="91440" bIns="45720" numCol="1" spcCol="288000" anchor="t">
            <a:noAutofit/>
          </a:bodyPr>
          <a:lstStyle/>
          <a:p>
            <a:pPr algn="just"/>
            <a:r>
              <a:rPr lang="it-IT" sz="1600" b="1" noProof="0" dirty="0">
                <a:solidFill>
                  <a:srgbClr val="8652A1"/>
                </a:solidFill>
              </a:rPr>
              <a:t>Contenuto</a:t>
            </a:r>
          </a:p>
          <a:p>
            <a:pPr algn="just"/>
            <a:r>
              <a:rPr lang="it-IT" noProof="0" dirty="0"/>
              <a:t> </a:t>
            </a:r>
          </a:p>
          <a:p>
            <a:pPr algn="just"/>
            <a:r>
              <a:rPr lang="it-IT" noProof="0" dirty="0"/>
              <a:t>Questa settimana è dedicata a mostrare i risultati della ricerca degli studenti attraverso presentazioni digitali. Inizia definendo aspettative chiare per le presentazioni e spiegando i criteri di valutazione, che includono chiarezza, pertinenza e attenzione all'innovazione. Incoraggia gli studenti a riflettere su come comunicare efficacemente le loro scoperte, attraverso video, animazioni o un altro formato digitale. Facilita la sessione di presentazione assicurandoti che ogni gruppo abbia l'opportunità di presentare e ricevere feedback costruttivi da colleghi e insegnanti.</a:t>
            </a:r>
          </a:p>
          <a:p>
            <a:pPr algn="just"/>
            <a:endParaRPr lang="it-IT" sz="700" noProof="0" dirty="0"/>
          </a:p>
          <a:p>
            <a:pPr algn="just"/>
            <a:r>
              <a:rPr lang="it-IT" noProof="0" dirty="0"/>
              <a:t>Dopo ogni presentazione, conduci una breve sessione di feedback tra pari in cui gli studenti valutano il lavoro degli altri. Utilizza il foglio di lavoro per guidarli nel fornire un feedback strutturato. </a:t>
            </a:r>
          </a:p>
          <a:p>
            <a:pPr algn="just"/>
            <a:endParaRPr lang="it-IT" sz="700" noProof="0" dirty="0"/>
          </a:p>
          <a:p>
            <a:pPr algn="just"/>
            <a:r>
              <a:rPr lang="it-IT" noProof="0" dirty="0"/>
              <a:t>Per rafforzare l'apprendimento, chiedi agli studenti di scrivere un riassunto che colleghi i loro risultati a concetti più ampi di gestione dell'innovazione. Crea un questionario utilizzando uno strumento di survey a tua scelta, seguendo le istruzioni nella Sezione 04. Questo esercizio darà agli studenti il tempo di riflettere dopo le presentazioni e la revisione tra pari, aiutandoli a consolidare le loro intuizioni e a presentare il loro lavoro come parte della valutazione del modulo.</a:t>
            </a:r>
          </a:p>
        </p:txBody>
      </p:sp>
      <p:sp>
        <p:nvSpPr>
          <p:cNvPr id="4" name="Slide Number Placeholder 3">
            <a:extLst>
              <a:ext uri="{FF2B5EF4-FFF2-40B4-BE49-F238E27FC236}">
                <a16:creationId xmlns:a16="http://schemas.microsoft.com/office/drawing/2014/main" id="{B77CA81E-B8D5-1D4A-85FD-3FC95F3192D0}"/>
              </a:ext>
            </a:extLst>
          </p:cNvPr>
          <p:cNvSpPr>
            <a:spLocks noGrp="1"/>
          </p:cNvSpPr>
          <p:nvPr>
            <p:ph type="sldNum" sz="quarter" idx="4"/>
          </p:nvPr>
        </p:nvSpPr>
        <p:spPr/>
        <p:txBody>
          <a:bodyPr/>
          <a:lstStyle/>
          <a:p>
            <a:fld id="{9C527BFA-2C0E-4CEC-B6A5-913A56FEF4B4}" type="slidenum">
              <a:rPr lang="fr-CA" smtClean="0"/>
              <a:pPr/>
              <a:t>18</a:t>
            </a:fld>
            <a:endParaRPr lang="fr-CA"/>
          </a:p>
        </p:txBody>
      </p:sp>
      <p:pic>
        <p:nvPicPr>
          <p:cNvPr id="15" name="Picture Placeholder 14">
            <a:extLst>
              <a:ext uri="{FF2B5EF4-FFF2-40B4-BE49-F238E27FC236}">
                <a16:creationId xmlns:a16="http://schemas.microsoft.com/office/drawing/2014/main" id="{27605350-DC41-080C-D4C0-5FF558A0B0E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6694" b="36694"/>
          <a:stretch/>
        </p:blipFill>
        <p:spPr/>
      </p:pic>
      <p:graphicFrame>
        <p:nvGraphicFramePr>
          <p:cNvPr id="5" name="Tabelle 4">
            <a:extLst>
              <a:ext uri="{FF2B5EF4-FFF2-40B4-BE49-F238E27FC236}">
                <a16:creationId xmlns:a16="http://schemas.microsoft.com/office/drawing/2014/main" id="{F183F512-5EC5-7AAC-1EB0-010B0B2C8A01}"/>
              </a:ext>
            </a:extLst>
          </p:cNvPr>
          <p:cNvGraphicFramePr>
            <a:graphicFrameLocks noGrp="1"/>
          </p:cNvGraphicFramePr>
          <p:nvPr>
            <p:extLst>
              <p:ext uri="{D42A27DB-BD31-4B8C-83A1-F6EECF244321}">
                <p14:modId xmlns:p14="http://schemas.microsoft.com/office/powerpoint/2010/main" val="1043651638"/>
              </p:ext>
            </p:extLst>
          </p:nvPr>
        </p:nvGraphicFramePr>
        <p:xfrm>
          <a:off x="3660772" y="4800624"/>
          <a:ext cx="3186000" cy="338328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496928">
                <a:tc>
                  <a:txBody>
                    <a:bodyPr/>
                    <a:lstStyle/>
                    <a:p>
                      <a:r>
                        <a:rPr lang="it-IT" sz="1100" dirty="0">
                          <a:solidFill>
                            <a:schemeClr val="bg1"/>
                          </a:solidFill>
                        </a:rPr>
                        <a:t>Slide Deck: presentazioni digitali e feedback tra pari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a:t>
                      </a:r>
                      <a:r>
                        <a:rPr lang="de-DE" sz="1100" dirty="0">
                          <a:solidFill>
                            <a:schemeClr val="bg1"/>
                          </a:solidFill>
                        </a:rPr>
                        <a:t> PPT</a:t>
                      </a:r>
                      <a:br>
                        <a:rPr lang="de-DE" sz="1100" dirty="0">
                          <a:solidFill>
                            <a:srgbClr val="FFFFFF"/>
                          </a:solidFill>
                        </a:rPr>
                      </a:br>
                      <a:r>
                        <a:rPr lang="de-DE" sz="1100" dirty="0">
                          <a:solidFill>
                            <a:schemeClr val="bg1"/>
                          </a:solidFill>
                        </a:rPr>
                        <a:t>“EARTH – Slide Deck Module 1“</a:t>
                      </a:r>
                    </a:p>
                    <a:p>
                      <a:r>
                        <a:rPr lang="de-DE" sz="1100" dirty="0">
                          <a:solidFill>
                            <a:schemeClr val="bg1"/>
                          </a:solidFill>
                        </a:rPr>
                        <a:t>pp. 32-37</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2303189"/>
                  </a:ext>
                </a:extLst>
              </a:tr>
              <a:tr h="370840">
                <a:tc>
                  <a:txBody>
                    <a:bodyPr/>
                    <a:lstStyle/>
                    <a:p>
                      <a:r>
                        <a:rPr lang="it-IT" sz="1100" dirty="0">
                          <a:solidFill>
                            <a:schemeClr val="bg1"/>
                          </a:solidFill>
                        </a:rPr>
                        <a:t>Foglio di lavoro per gli studenti: come creare presentazioni digitali, come fornire un feedback tra pari al pitching e come scrivere il riassunto della riflessione dai risultati del modulo</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a:t>
                      </a:r>
                      <a:r>
                        <a:rPr lang="de-DE" sz="1100" dirty="0">
                          <a:solidFill>
                            <a:schemeClr val="bg1"/>
                          </a:solidFill>
                        </a:rPr>
                        <a:t> PPT“EARTH – Worksheets Module 1“</a:t>
                      </a:r>
                    </a:p>
                    <a:p>
                      <a:r>
                        <a:rPr lang="de-DE" sz="1100" dirty="0">
                          <a:solidFill>
                            <a:schemeClr val="bg1"/>
                          </a:solidFill>
                        </a:rPr>
                        <a:t>pp. 12-14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 riassunti di riflessione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3" action="ppaction://hlinksldjump">
                            <a:extLst>
                              <a:ext uri="{A12FA001-AC4F-418D-AE19-62706E023703}">
                                <ahyp:hlinkClr xmlns:ahyp="http://schemas.microsoft.com/office/drawing/2018/hyperlinkcolor" val="tx"/>
                              </a:ext>
                            </a:extLst>
                          </a:hlinkClick>
                        </a:rPr>
                        <a:t>pp. 21-24</a:t>
                      </a:r>
                      <a:endParaRPr lang="en-GB" sz="1100" dirty="0">
                        <a:solidFill>
                          <a:srgbClr val="29C5F4"/>
                        </a:solidFill>
                        <a:hlinkClick r:id="" action="ppaction://noaction">
                          <a:extLst>
                            <a:ext uri="{A12FA001-AC4F-418D-AE19-62706E023703}">
                              <ahyp:hlinkClr xmlns:ahyp="http://schemas.microsoft.com/office/drawing/2018/hyperlinkcolor" val="tx"/>
                            </a:ext>
                          </a:extLst>
                        </a:hlinkClick>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3386873"/>
                  </a:ext>
                </a:extLst>
              </a:tr>
              <a:tr h="370840">
                <a:tc>
                  <a:txBody>
                    <a:bodyPr/>
                    <a:lstStyle/>
                    <a:p>
                      <a:r>
                        <a:rPr lang="it-IT" sz="1100" dirty="0">
                          <a:solidFill>
                            <a:schemeClr val="bg1"/>
                          </a:solidFill>
                        </a:rPr>
                        <a:t>Istruzioni per il questionario riassuntivo della riflessione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4" action="ppaction://hlinksldjump">
                            <a:extLst>
                              <a:ext uri="{A12FA001-AC4F-418D-AE19-62706E023703}">
                                <ahyp:hlinkClr xmlns:ahyp="http://schemas.microsoft.com/office/drawing/2018/hyperlinkcolor" val="tx"/>
                              </a:ext>
                            </a:extLst>
                          </a:hlinkClick>
                        </a:rPr>
                        <a:t>pp. 25-27</a:t>
                      </a:r>
                      <a:endParaRPr lang="en-GB" sz="1100" dirty="0">
                        <a:solidFill>
                          <a:srgbClr val="29C5F4"/>
                        </a:solidFill>
                        <a:hlinkClick r:id="" action="ppaction://noaction">
                          <a:extLst>
                            <a:ext uri="{A12FA001-AC4F-418D-AE19-62706E023703}">
                              <ahyp:hlinkClr xmlns:ahyp="http://schemas.microsoft.com/office/drawing/2018/hyperlinkcolor" val="tx"/>
                            </a:ext>
                          </a:extLst>
                        </a:hlinkClick>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6202083"/>
                  </a:ext>
                </a:extLst>
              </a:tr>
            </a:tbl>
          </a:graphicData>
        </a:graphic>
      </p:graphicFrame>
    </p:spTree>
    <p:extLst>
      <p:ext uri="{BB962C8B-B14F-4D97-AF65-F5344CB8AC3E}">
        <p14:creationId xmlns:p14="http://schemas.microsoft.com/office/powerpoint/2010/main" val="1524637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94F3E-507C-E066-0207-2BDDB0B3340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5D4EB88-7617-FD11-6EFE-3502CF34D1CF}"/>
              </a:ext>
            </a:extLst>
          </p:cNvPr>
          <p:cNvSpPr>
            <a:spLocks noGrp="1"/>
          </p:cNvSpPr>
          <p:nvPr>
            <p:ph type="body" sz="quarter" idx="64"/>
          </p:nvPr>
        </p:nvSpPr>
        <p:spPr>
          <a:xfrm>
            <a:off x="359837" y="1422399"/>
            <a:ext cx="6840000" cy="9160293"/>
          </a:xfrm>
        </p:spPr>
        <p:txBody>
          <a:bodyPr lIns="91440" tIns="45720" rIns="91440" bIns="45720" numCol="2" spcCol="288000" anchor="t">
            <a:noAutofit/>
          </a:bodyPr>
          <a:lstStyle/>
          <a:p>
            <a:r>
              <a:rPr lang="it-IT" sz="1600" b="1" noProof="0">
                <a:solidFill>
                  <a:srgbClr val="8652A1"/>
                </a:solidFill>
                <a:latin typeface="Calibri"/>
                <a:ea typeface="Open Sans"/>
                <a:cs typeface="Calibri"/>
              </a:rPr>
              <a:t>Come moderare la sessione di presentazione</a:t>
            </a:r>
            <a:endParaRPr lang="it-IT" noProof="0">
              <a:solidFill>
                <a:schemeClr val="tx1"/>
              </a:solidFill>
            </a:endParaRPr>
          </a:p>
          <a:p>
            <a:pPr algn="just"/>
            <a:r>
              <a:rPr lang="it-IT" noProof="0" dirty="0">
                <a:latin typeface="Calibri"/>
                <a:ea typeface="Open Sans"/>
                <a:cs typeface="Calibri"/>
              </a:rPr>
              <a:t>Per garantire una sessione di showcase strutturata e coinvolgente, è fondamentale stabilire aspettative chiare in merito a tempistiche e partecipazione. Ogni gruppo dovrebbe avere 5-7 minuti per presentare il proprio pitch digitale, seguito da una sessione di feedback di 3-5 minuti in cui sia i colleghi che gli insegnanti possono fornire spunti costruttivi. Mantenere la sessione organizzata è fondamentale. Incoraggia gli studenti ad ascoltare attivamente e a prendere appunti durante le presentazioni dei loro coetanei, poiché sarà essenziale nel processo di feedback tra pari.</a:t>
            </a:r>
          </a:p>
          <a:p>
            <a:pPr algn="just"/>
            <a:endParaRPr lang="it-IT" noProof="0" dirty="0"/>
          </a:p>
          <a:p>
            <a:pPr algn="just"/>
            <a:r>
              <a:rPr lang="it-IT" noProof="0" dirty="0">
                <a:latin typeface="Calibri"/>
                <a:ea typeface="Open Sans"/>
                <a:cs typeface="Calibri"/>
              </a:rPr>
              <a:t>Durante le presentazioni, ricorda agli studenti che la loro attenzione dovrebbe essere rivolta a una comunicazione chiara e all'importanza della gestione dell'innovazione, soprattutto nella logistica. Se un gruppo supera il tempo assegnato, invitalo gentilmente a concludere i suoi punti chiave per garantire l'equità e concedere tempo per la discussione. Incoraggiare un ambiente interattivo e di supporto in cui gli studenti si sentano a proprio agio nel condividere le loro intuizioni mantenendo il rispetto per il lavoro dei loro coetanei.</a:t>
            </a:r>
          </a:p>
          <a:p>
            <a:pPr algn="just"/>
            <a:endParaRPr lang="it-IT" noProof="0" dirty="0"/>
          </a:p>
          <a:p>
            <a:pPr algn="just"/>
            <a:r>
              <a:rPr lang="it-IT" noProof="0" dirty="0">
                <a:latin typeface="Calibri"/>
                <a:ea typeface="Open Sans"/>
                <a:cs typeface="Calibri"/>
              </a:rPr>
              <a:t>Per favorire il coinvolgimento, prendi in considerazione l'inclusione di un breve segmento di domande e risposte alla fine di ogni presentazione, consentendo al pubblico di porre domande o richiedere chiarimenti. Ciò contribuirà ad approfondire la comprensione e incoraggerà ulteriori discussioni sulla gestione dell'innovazione.</a:t>
            </a:r>
          </a:p>
          <a:p>
            <a:pPr algn="just"/>
            <a:endParaRPr lang="it-IT" sz="1600" b="1" noProof="0" dirty="0">
              <a:solidFill>
                <a:srgbClr val="8652A1"/>
              </a:solidFill>
            </a:endParaRPr>
          </a:p>
          <a:p>
            <a:r>
              <a:rPr lang="it-IT" sz="1600" b="1" noProof="0" dirty="0">
                <a:solidFill>
                  <a:srgbClr val="8652A1"/>
                </a:solidFill>
                <a:latin typeface="Calibri"/>
                <a:ea typeface="Open Sans"/>
                <a:cs typeface="Calibri"/>
              </a:rPr>
              <a:t>Come guidare il processo di revisione tra pari</a:t>
            </a:r>
            <a:endParaRPr lang="it-IT" sz="1600" b="1" noProof="0" dirty="0">
              <a:solidFill>
                <a:srgbClr val="8652A1"/>
              </a:solidFill>
            </a:endParaRPr>
          </a:p>
          <a:p>
            <a:pPr algn="just"/>
            <a:r>
              <a:rPr lang="it-IT" noProof="0" dirty="0">
                <a:latin typeface="Calibri"/>
                <a:ea typeface="Open Sans"/>
                <a:cs typeface="Calibri"/>
              </a:rPr>
              <a:t>Fornire un </a:t>
            </a:r>
            <a:r>
              <a:rPr lang="it-IT" b="1" noProof="0" dirty="0">
                <a:latin typeface="Calibri"/>
                <a:ea typeface="Open Sans"/>
                <a:cs typeface="Calibri"/>
              </a:rPr>
              <a:t>feedback strutturato e significativo </a:t>
            </a:r>
            <a:r>
              <a:rPr lang="it-IT" noProof="0" dirty="0">
                <a:latin typeface="Calibri"/>
                <a:ea typeface="Open Sans"/>
                <a:cs typeface="Calibri"/>
              </a:rPr>
              <a:t>è una parte essenziale del processo di apprendimento. Durante ogni presentazione, gli studenti dovrebbero valutare i loro pari in base ai seguenti criteri:</a:t>
            </a:r>
          </a:p>
          <a:p>
            <a:pPr algn="just"/>
            <a:endParaRPr lang="it-IT" noProof="0" dirty="0"/>
          </a:p>
          <a:p>
            <a:pPr marL="171450" indent="-171450" algn="just">
              <a:buFont typeface="Wingdings" panose="05000000000000000000" pitchFamily="2" charset="2"/>
              <a:buChar char="q"/>
            </a:pPr>
            <a:r>
              <a:rPr lang="it-IT" b="1" noProof="0" dirty="0">
                <a:latin typeface="Calibri"/>
                <a:ea typeface="Open Sans"/>
                <a:cs typeface="Calibri"/>
              </a:rPr>
              <a:t>Chiarezza del messaggio: </a:t>
            </a:r>
            <a:r>
              <a:rPr lang="it-IT" noProof="0" dirty="0">
                <a:latin typeface="Calibri"/>
                <a:ea typeface="Open Sans"/>
                <a:cs typeface="Calibri"/>
              </a:rPr>
              <a:t>era l'idea principale facile da capire</a:t>
            </a:r>
            <a:r>
              <a:rPr lang="it-IT" i="1" noProof="0" dirty="0">
                <a:latin typeface="Calibri"/>
                <a:ea typeface="Open Sans"/>
                <a:cs typeface="Calibri"/>
              </a:rPr>
              <a:t>?</a:t>
            </a:r>
          </a:p>
          <a:p>
            <a:pPr marL="171450" indent="-171450" algn="just">
              <a:buFont typeface="Wingdings" panose="05000000000000000000" pitchFamily="2" charset="2"/>
              <a:buChar char="q"/>
            </a:pPr>
            <a:r>
              <a:rPr lang="it-IT" b="1" noProof="0" dirty="0">
                <a:latin typeface="Calibri"/>
                <a:ea typeface="Open Sans"/>
                <a:cs typeface="Calibri"/>
              </a:rPr>
              <a:t>Engagement:</a:t>
            </a:r>
            <a:r>
              <a:rPr lang="it-IT" noProof="0" dirty="0">
                <a:latin typeface="Calibri"/>
                <a:ea typeface="Open Sans"/>
                <a:cs typeface="Calibri"/>
              </a:rPr>
              <a:t> </a:t>
            </a:r>
            <a:r>
              <a:rPr lang="it-IT" i="1" noProof="0" dirty="0">
                <a:latin typeface="Calibri"/>
                <a:ea typeface="Open Sans"/>
                <a:cs typeface="Calibri"/>
              </a:rPr>
              <a:t>La presentazione ha mantenuto l'attenzione del pubblico?</a:t>
            </a:r>
          </a:p>
          <a:p>
            <a:pPr marL="171450" indent="-171450" algn="just">
              <a:buFont typeface="Wingdings" panose="05000000000000000000" pitchFamily="2" charset="2"/>
              <a:buChar char="q"/>
            </a:pPr>
            <a:r>
              <a:rPr lang="it-IT" b="1" noProof="0" dirty="0">
                <a:latin typeface="Calibri"/>
                <a:ea typeface="Open Sans"/>
                <a:cs typeface="Calibri"/>
              </a:rPr>
              <a:t>Appeal visivo: </a:t>
            </a:r>
            <a:r>
              <a:rPr lang="it-IT" i="1" noProof="0" dirty="0">
                <a:latin typeface="Calibri"/>
                <a:ea typeface="Open Sans"/>
                <a:cs typeface="Calibri"/>
              </a:rPr>
              <a:t>le immagini e le animazioni sono state efficaci nel trasmettere il messaggio?</a:t>
            </a:r>
          </a:p>
          <a:p>
            <a:pPr marL="171450" indent="-171450" algn="just">
              <a:buFont typeface="Wingdings" panose="05000000000000000000" pitchFamily="2" charset="2"/>
              <a:buChar char="q"/>
            </a:pPr>
            <a:r>
              <a:rPr lang="it-IT" b="1" noProof="0" dirty="0">
                <a:latin typeface="Calibri"/>
                <a:ea typeface="Open Sans"/>
                <a:cs typeface="Calibri"/>
              </a:rPr>
              <a:t>Struttura e flusso: </a:t>
            </a:r>
            <a:r>
              <a:rPr lang="it-IT" i="1" noProof="0" dirty="0">
                <a:latin typeface="Calibri"/>
                <a:ea typeface="Open Sans"/>
                <a:cs typeface="Calibri"/>
              </a:rPr>
              <a:t>la presentazione è stata ben organizzata e facile da seguire?</a:t>
            </a:r>
          </a:p>
          <a:p>
            <a:pPr marL="171450" indent="-171450" algn="just">
              <a:buFont typeface="Wingdings" panose="05000000000000000000" pitchFamily="2" charset="2"/>
              <a:buChar char="q"/>
            </a:pPr>
            <a:r>
              <a:rPr lang="it-IT" b="1" noProof="0" dirty="0">
                <a:latin typeface="Calibri"/>
                <a:ea typeface="Open Sans"/>
                <a:cs typeface="Calibri"/>
              </a:rPr>
              <a:t>Impressione generale: </a:t>
            </a:r>
            <a:r>
              <a:rPr lang="it-IT" i="1" noProof="0" dirty="0">
                <a:latin typeface="Calibri"/>
                <a:ea typeface="Open Sans"/>
                <a:cs typeface="Calibri"/>
              </a:rPr>
              <a:t>cosa ha funzionato bene e cosa potrebbe essere migliorato?</a:t>
            </a:r>
            <a:endParaRPr lang="it-IT" i="1" noProof="0" dirty="0"/>
          </a:p>
          <a:p>
            <a:pPr algn="just"/>
            <a:endParaRPr lang="it-IT" noProof="0" dirty="0"/>
          </a:p>
          <a:p>
            <a:pPr algn="just"/>
            <a:endParaRPr lang="it-IT" noProof="0" dirty="0"/>
          </a:p>
          <a:p>
            <a:pPr algn="just"/>
            <a:endParaRPr lang="it-IT" noProof="0" dirty="0"/>
          </a:p>
          <a:p>
            <a:pPr algn="just"/>
            <a:r>
              <a:rPr lang="it-IT" noProof="0" dirty="0">
                <a:latin typeface="Calibri"/>
                <a:ea typeface="Open Sans"/>
                <a:cs typeface="Calibri"/>
              </a:rPr>
              <a:t>Per aiutare gli studenti a fornire un feedback costruttivo ed equilibrato, incoraggiali a evidenziare almeno un punto di forza e un'area di miglioramento in ogni lancio. Il feedback dovrebbe essere specifico e attuabile, concentrandosi sugli aspetti che possono essere migliorati piuttosto che su commenti vaghi o eccessivamente critici. Il foglio di lavoro strutturato per la valutazione tra pari garantirà la coerenza delle valutazioni e renderà il processo più efficace.</a:t>
            </a:r>
          </a:p>
          <a:p>
            <a:pPr algn="just"/>
            <a:endParaRPr lang="it-IT" sz="1600" b="1" noProof="0" dirty="0">
              <a:solidFill>
                <a:srgbClr val="8652A1"/>
              </a:solidFill>
            </a:endParaRPr>
          </a:p>
          <a:p>
            <a:r>
              <a:rPr lang="it-IT" sz="1600" b="1" noProof="0" dirty="0">
                <a:solidFill>
                  <a:srgbClr val="8652A1"/>
                </a:solidFill>
                <a:latin typeface="Calibri"/>
                <a:ea typeface="Open Sans"/>
                <a:cs typeface="Calibri"/>
              </a:rPr>
              <a:t>Come stabilire aspettative chiare per un riassunto della riflessione</a:t>
            </a:r>
            <a:endParaRPr lang="it-IT" noProof="0" dirty="0"/>
          </a:p>
          <a:p>
            <a:pPr algn="just"/>
            <a:r>
              <a:rPr lang="it-IT" noProof="0" dirty="0">
                <a:latin typeface="Calibri"/>
                <a:ea typeface="Open Sans"/>
                <a:cs typeface="Calibri"/>
              </a:rPr>
              <a:t>Dopo la presentazione, gli studenti completeranno un riassunto della riflessione che collega i risultati della loro ricerca a concetti più ampi di gestione dell'innovazione nella logistica. Questo riassunto non è solo una revisione del proprio discorso, ma un'opportunità per sintetizzare le intuizioni dell'intero modulo. Incoraggia gli studenti a considerare le seguenti domande chiave nelle loro riflessioni:</a:t>
            </a:r>
          </a:p>
          <a:p>
            <a:pPr marL="171450" indent="-171450" algn="just">
              <a:buFont typeface="Wingdings" panose="05000000000000000000" pitchFamily="2" charset="2"/>
              <a:buChar char="q"/>
            </a:pPr>
            <a:r>
              <a:rPr lang="it-IT" i="1" noProof="0" dirty="0">
                <a:latin typeface="Calibri"/>
                <a:ea typeface="Open Sans"/>
                <a:cs typeface="Calibri"/>
              </a:rPr>
              <a:t>Cosa hai imparato sulla gestione dell'innovazione nella logistica dalla tua ricerca e dalle presentazioni? In che modo le sei fasi della gestione dell'innovazione si sono applicate al vostro progetto?</a:t>
            </a:r>
          </a:p>
          <a:p>
            <a:pPr marL="171450" indent="-171450" algn="just">
              <a:buFont typeface="Wingdings" panose="05000000000000000000" pitchFamily="2" charset="2"/>
              <a:buChar char="q"/>
            </a:pPr>
            <a:r>
              <a:rPr lang="it-IT" i="1" noProof="0" dirty="0">
                <a:latin typeface="Calibri"/>
                <a:ea typeface="Open Sans"/>
                <a:cs typeface="Calibri"/>
              </a:rPr>
              <a:t>Cosa distingue una pratica logistica innovativa da una non innovativa? Fornisci esempi basati sulla tua ricerca.</a:t>
            </a:r>
          </a:p>
          <a:p>
            <a:pPr marL="171450" indent="-171450" algn="just">
              <a:buFont typeface="Wingdings" panose="05000000000000000000" pitchFamily="2" charset="2"/>
              <a:buChar char="q"/>
            </a:pPr>
            <a:r>
              <a:rPr lang="it-IT" i="1" noProof="0" dirty="0">
                <a:latin typeface="Calibri"/>
                <a:ea typeface="Open Sans"/>
                <a:cs typeface="Calibri"/>
              </a:rPr>
              <a:t>Come ti sei avvicinato alla raccolta di informazioni per la tua ricerca? Quali sfide hai affrontato e come le hai superate?</a:t>
            </a:r>
          </a:p>
          <a:p>
            <a:pPr marL="171450" indent="-171450" algn="just">
              <a:buFont typeface="Wingdings" panose="05000000000000000000" pitchFamily="2" charset="2"/>
              <a:buChar char="q"/>
            </a:pPr>
            <a:r>
              <a:rPr lang="it-IT" i="1" noProof="0" dirty="0">
                <a:latin typeface="Calibri"/>
                <a:ea typeface="Open Sans"/>
                <a:cs typeface="Calibri"/>
              </a:rPr>
              <a:t>In che modo la tua ricerca ha influenzato lo sviluppo del tuo pitch digitale? Che feedback hai ricevuto e in che modo miglioreresti la tua presentazione se ti venisse data un'altra opportunità?</a:t>
            </a:r>
          </a:p>
          <a:p>
            <a:pPr marL="171450" indent="-171450" algn="just">
              <a:buFont typeface="Wingdings" panose="05000000000000000000" pitchFamily="2" charset="2"/>
              <a:buChar char="q"/>
            </a:pPr>
            <a:r>
              <a:rPr lang="it-IT" i="1" noProof="0" dirty="0">
                <a:latin typeface="Calibri"/>
                <a:ea typeface="Open Sans"/>
                <a:cs typeface="Calibri"/>
              </a:rPr>
              <a:t>Quali sono le implicazioni pratiche delle vostre scoperte? Come si applicano alla logistica sostenibile?</a:t>
            </a:r>
          </a:p>
          <a:p>
            <a:pPr algn="just"/>
            <a:endParaRPr lang="it-IT" noProof="0" dirty="0"/>
          </a:p>
          <a:p>
            <a:pPr algn="just"/>
            <a:r>
              <a:rPr lang="it-IT" noProof="0" dirty="0">
                <a:latin typeface="Calibri"/>
                <a:ea typeface="Open Sans"/>
                <a:cs typeface="Calibri"/>
              </a:rPr>
              <a:t>La riflessione deve essere concisa, ben strutturata e presentata tramite un modulo online come parte della valutazione del modulo. L'insegnante deve creare questo modulo per valutare i risultati di apprendimento individuali (le istruzioni possono essere trovate alle pagine 25-27). Queste domande campione possono essere adattate ai diversi stili di insegnamento e alle esigenze degli studenti e possono essere distribuite tramite uno strumento di indagine preferito. Per garantire un feedback tempestivo e mantenere la pertinenza, si consiglia di avere una scadenza per l'invio entro una settimana dal completamento della settimana 3. </a:t>
            </a:r>
            <a:endParaRPr lang="it-IT" sz="1800" b="1" noProof="0" dirty="0"/>
          </a:p>
        </p:txBody>
      </p:sp>
      <p:sp>
        <p:nvSpPr>
          <p:cNvPr id="4" name="Slide Number Placeholder 3">
            <a:extLst>
              <a:ext uri="{FF2B5EF4-FFF2-40B4-BE49-F238E27FC236}">
                <a16:creationId xmlns:a16="http://schemas.microsoft.com/office/drawing/2014/main" id="{B14BB1D8-FBF0-2712-5FA2-E1929D3857F4}"/>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Text Placeholder 6">
            <a:extLst>
              <a:ext uri="{FF2B5EF4-FFF2-40B4-BE49-F238E27FC236}">
                <a16:creationId xmlns:a16="http://schemas.microsoft.com/office/drawing/2014/main" id="{106E0CA8-567B-B4EF-CC60-08C6A9F8C4B0}"/>
              </a:ext>
            </a:extLst>
          </p:cNvPr>
          <p:cNvSpPr>
            <a:spLocks noGrp="1"/>
          </p:cNvSpPr>
          <p:nvPr>
            <p:ph type="body" sz="quarter" idx="61"/>
          </p:nvPr>
        </p:nvSpPr>
        <p:spPr>
          <a:xfrm>
            <a:off x="-9335" y="304800"/>
            <a:ext cx="7040257" cy="926158"/>
          </a:xfrm>
        </p:spPr>
        <p:txBody>
          <a:bodyPr/>
          <a:lstStyle/>
          <a:p>
            <a:r>
              <a:rPr lang="it-IT" dirty="0"/>
              <a:t>SETTIMANA 3: PRESENTAZIONE DI STORIE DIGITALI</a:t>
            </a:r>
            <a:endParaRPr lang="en-US" dirty="0"/>
          </a:p>
        </p:txBody>
      </p:sp>
    </p:spTree>
    <p:extLst>
      <p:ext uri="{BB962C8B-B14F-4D97-AF65-F5344CB8AC3E}">
        <p14:creationId xmlns:p14="http://schemas.microsoft.com/office/powerpoint/2010/main" val="174186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1133C-5855-F273-CC7F-5A0DABAF67DF}"/>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8D6D0232-B8AF-47E6-4FE8-A6A7311285C0}"/>
              </a:ext>
            </a:extLst>
          </p:cNvPr>
          <p:cNvSpPr/>
          <p:nvPr/>
        </p:nvSpPr>
        <p:spPr>
          <a:xfrm rot="19295464">
            <a:off x="3565209" y="-2414294"/>
            <a:ext cx="6659414" cy="7199490"/>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Slide Number Placeholder 4">
            <a:extLst>
              <a:ext uri="{FF2B5EF4-FFF2-40B4-BE49-F238E27FC236}">
                <a16:creationId xmlns:a16="http://schemas.microsoft.com/office/drawing/2014/main" id="{77A6CF90-C6B4-C6C3-5DB7-297054FB6D40}"/>
              </a:ext>
            </a:extLst>
          </p:cNvPr>
          <p:cNvSpPr>
            <a:spLocks noGrp="1"/>
          </p:cNvSpPr>
          <p:nvPr>
            <p:ph type="sldNum" sz="quarter" idx="4"/>
          </p:nvPr>
        </p:nvSpPr>
        <p:spPr/>
        <p:txBody>
          <a:bodyPr/>
          <a:lstStyle/>
          <a:p>
            <a:fld id="{9C527BFA-2C0E-4CEC-B6A5-913A56FEF4B4}" type="slidenum">
              <a:rPr lang="fr-CA" smtClean="0"/>
              <a:pPr/>
              <a:t>2</a:t>
            </a:fld>
            <a:endParaRPr lang="fr-CA"/>
          </a:p>
        </p:txBody>
      </p:sp>
      <p:sp>
        <p:nvSpPr>
          <p:cNvPr id="14" name="Rectangle 13">
            <a:extLst>
              <a:ext uri="{FF2B5EF4-FFF2-40B4-BE49-F238E27FC236}">
                <a16:creationId xmlns:a16="http://schemas.microsoft.com/office/drawing/2014/main" id="{7499A6F1-F614-27E1-4830-C3D24FB908A3}"/>
              </a:ext>
            </a:extLst>
          </p:cNvPr>
          <p:cNvSpPr/>
          <p:nvPr/>
        </p:nvSpPr>
        <p:spPr>
          <a:xfrm>
            <a:off x="767886" y="1436771"/>
            <a:ext cx="5726800" cy="606296"/>
          </a:xfrm>
          <a:prstGeom prst="rect">
            <a:avLst/>
          </a:prstGeom>
          <a:gradFill>
            <a:gsLst>
              <a:gs pos="0">
                <a:srgbClr val="8551A1"/>
              </a:gs>
              <a:gs pos="4000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 Placeholder 20">
            <a:extLst>
              <a:ext uri="{FF2B5EF4-FFF2-40B4-BE49-F238E27FC236}">
                <a16:creationId xmlns:a16="http://schemas.microsoft.com/office/drawing/2014/main" id="{9A90D9FC-71C9-8FD4-1B06-38D0B099F4C8}"/>
              </a:ext>
            </a:extLst>
          </p:cNvPr>
          <p:cNvSpPr txBox="1">
            <a:spLocks/>
          </p:cNvSpPr>
          <p:nvPr/>
        </p:nvSpPr>
        <p:spPr>
          <a:xfrm>
            <a:off x="767886" y="2454911"/>
            <a:ext cx="3394539" cy="202865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sz="1800" b="1" dirty="0">
                <a:latin typeface="Calibri"/>
                <a:ea typeface="Open Sans"/>
                <a:cs typeface="Calibri"/>
              </a:rPr>
              <a:t>La missione del progetto EARTH (</a:t>
            </a:r>
            <a:r>
              <a:rPr lang="it-IT" sz="1800" b="1" dirty="0" err="1">
                <a:latin typeface="Calibri"/>
                <a:ea typeface="Open Sans"/>
                <a:cs typeface="Calibri"/>
              </a:rPr>
              <a:t>Ethical</a:t>
            </a:r>
            <a:r>
              <a:rPr lang="it-IT" sz="1800" b="1" dirty="0">
                <a:latin typeface="Calibri"/>
                <a:ea typeface="Open Sans"/>
                <a:cs typeface="Calibri"/>
              </a:rPr>
              <a:t> and Responsible </a:t>
            </a:r>
            <a:r>
              <a:rPr lang="it-IT" sz="1800" b="1" dirty="0" err="1">
                <a:latin typeface="Calibri"/>
                <a:ea typeface="Open Sans"/>
                <a:cs typeface="Calibri"/>
              </a:rPr>
              <a:t>Transportation</a:t>
            </a:r>
            <a:r>
              <a:rPr lang="it-IT" sz="1800" b="1" dirty="0">
                <a:latin typeface="Calibri"/>
                <a:ea typeface="Open Sans"/>
                <a:cs typeface="Calibri"/>
              </a:rPr>
              <a:t> and Handling) è quella di migliorare l'attenzione alla sostenibilità della logistica attraverso l'integrazione di approcci digitali alle pratiche di gestione dell'innovazione.</a:t>
            </a:r>
            <a:endParaRPr lang="en-US" sz="1800" b="1" dirty="0">
              <a:latin typeface="Calibri"/>
              <a:ea typeface="Open Sans"/>
              <a:cs typeface="Calibri"/>
            </a:endParaRPr>
          </a:p>
        </p:txBody>
      </p:sp>
      <p:sp>
        <p:nvSpPr>
          <p:cNvPr id="16" name="TextBox 15">
            <a:extLst>
              <a:ext uri="{FF2B5EF4-FFF2-40B4-BE49-F238E27FC236}">
                <a16:creationId xmlns:a16="http://schemas.microsoft.com/office/drawing/2014/main" id="{9AD3CF8F-978E-3FFE-106A-84F34B048E24}"/>
              </a:ext>
            </a:extLst>
          </p:cNvPr>
          <p:cNvSpPr txBox="1"/>
          <p:nvPr/>
        </p:nvSpPr>
        <p:spPr>
          <a:xfrm>
            <a:off x="884176" y="1396736"/>
            <a:ext cx="4135235" cy="553998"/>
          </a:xfrm>
          <a:prstGeom prst="rect">
            <a:avLst/>
          </a:prstGeom>
          <a:noFill/>
        </p:spPr>
        <p:txBody>
          <a:bodyPr wrap="none" rtlCol="0">
            <a:spAutoFit/>
          </a:bodyPr>
          <a:lstStyle/>
          <a:p>
            <a:r>
              <a:rPr lang="en-US" sz="3000" b="1" spc="324" dirty="0">
                <a:solidFill>
                  <a:schemeClr val="bg1"/>
                </a:solidFill>
                <a:latin typeface="Calibri" panose="020F0502020204030204" pitchFamily="34" charset="0"/>
                <a:cs typeface="Calibri" panose="020F0502020204030204" pitchFamily="34" charset="0"/>
              </a:rPr>
              <a:t>IL PROGETTO EARTH</a:t>
            </a:r>
          </a:p>
        </p:txBody>
      </p:sp>
      <p:sp>
        <p:nvSpPr>
          <p:cNvPr id="17" name="Text Placeholder 5">
            <a:extLst>
              <a:ext uri="{FF2B5EF4-FFF2-40B4-BE49-F238E27FC236}">
                <a16:creationId xmlns:a16="http://schemas.microsoft.com/office/drawing/2014/main" id="{EB22FB0A-612D-B3F8-43FA-723BA64F2979}"/>
              </a:ext>
            </a:extLst>
          </p:cNvPr>
          <p:cNvSpPr>
            <a:spLocks noGrp="1"/>
          </p:cNvSpPr>
          <p:nvPr>
            <p:ph type="body" sz="quarter" idx="48"/>
          </p:nvPr>
        </p:nvSpPr>
        <p:spPr>
          <a:xfrm>
            <a:off x="238539" y="5170556"/>
            <a:ext cx="6961298" cy="5294243"/>
          </a:xfrm>
        </p:spPr>
        <p:txBody>
          <a:bodyPr lIns="91440" tIns="45720" rIns="91440" bIns="45720" numCol="2" spcCol="288000" anchor="t">
            <a:noAutofit/>
          </a:bodyPr>
          <a:lstStyle/>
          <a:p>
            <a:pPr algn="just"/>
            <a:r>
              <a:rPr lang="it-IT" sz="1800" b="1" noProof="0" dirty="0">
                <a:solidFill>
                  <a:srgbClr val="29C5F4"/>
                </a:solidFill>
              </a:rPr>
              <a:t>Guida per l'insegnante e OER</a:t>
            </a:r>
            <a:endParaRPr lang="it-IT" noProof="0" dirty="0"/>
          </a:p>
          <a:p>
            <a:pPr algn="just"/>
            <a:r>
              <a:rPr lang="it-IT" noProof="0" dirty="0"/>
              <a:t>La Guida per l'insegnante e le Risorse Educative Aperte (OER) supportano gli insegnanti nell'integrazione della sostenibilità e della gestione dell'innovazione nei programmi di studio della logistica. Queste risorse responsabilizzano gli insegnanti, migliorano l'apprendimento degli studenti e allineano l'istruzione alle esigenze del settore e agli Obiettivi di Sviluppo Sostenibile (SDG).</a:t>
            </a:r>
            <a:endParaRPr lang="it-IT" noProof="0" dirty="0">
              <a:highlight>
                <a:srgbClr val="FFFF00"/>
              </a:highlight>
            </a:endParaRPr>
          </a:p>
          <a:p>
            <a:pPr algn="just"/>
            <a:endParaRPr lang="it-IT" noProof="0" dirty="0">
              <a:highlight>
                <a:srgbClr val="FFFF00"/>
              </a:highlight>
            </a:endParaRPr>
          </a:p>
          <a:p>
            <a:pPr algn="just"/>
            <a:r>
              <a:rPr lang="it-IT" sz="1800" b="1" noProof="0" dirty="0">
                <a:solidFill>
                  <a:srgbClr val="29C5F4"/>
                </a:solidFill>
              </a:rPr>
              <a:t>Scopo della Guida per l'insegnante</a:t>
            </a:r>
            <a:endParaRPr lang="it-IT" noProof="0" dirty="0"/>
          </a:p>
          <a:p>
            <a:pPr algn="just"/>
            <a:r>
              <a:rPr lang="it-IT" noProof="0" dirty="0"/>
              <a:t>La guida fornisce un approccio strutturato all'utilizzo delle OER, offrendo una panoramica dei materiali disponibili e una guida sulla selezione delle risorse più adatte. Fornisce agli insegnanti strategie pedagogiche per migliorare il coinvolgimento degli studenti e massimizzare l'impatto dell'apprendimento incentrato sulla sostenibilità. Spiega inoltre la connessione tra SDG, OER e casi di studio logistici nell'affrontare le sfide globali e le linee guida sulla sostenibilità. Obiettivi di apprendimento chiaramente definiti relativi alla gestione dell'innovazione e agli SDG garantiscono che gli insegnanti possano integrare con sicurezza la gestione dell'innovazione digitalizzata e la sostenibilità nei loro corsi di logistica.</a:t>
            </a:r>
            <a:endParaRPr lang="it-IT" sz="1800" noProof="0" dirty="0"/>
          </a:p>
          <a:p>
            <a:pPr algn="just"/>
            <a:endParaRPr lang="it-IT" sz="1800" noProof="0" dirty="0"/>
          </a:p>
          <a:p>
            <a:pPr algn="just"/>
            <a:r>
              <a:rPr lang="it-IT" sz="1800" b="1" noProof="0" dirty="0">
                <a:solidFill>
                  <a:srgbClr val="29C5F4"/>
                </a:solidFill>
              </a:rPr>
              <a:t>Le OER – Risorse Educative Aperte</a:t>
            </a:r>
          </a:p>
          <a:p>
            <a:pPr algn="just"/>
            <a:endParaRPr lang="it-IT" noProof="0" dirty="0"/>
          </a:p>
          <a:p>
            <a:pPr algn="just"/>
            <a:r>
              <a:rPr lang="it-IT" noProof="0" dirty="0"/>
              <a:t>Le OER del progetto EARTH offrono materiali pratici, interattivi e pronti all'uso, tra cui casi di studio di apprendimento basati su problemi, scenari del mondo reale, fogli di lavoro e contenuti multimediali. Progettate per collegare teoria e pratica, queste risorse favoriscono l'apprendimento pratico e il pensiero critico. Sono disponibili per il download tramite il sito web del progetto. Utilizzando il framework del processo di innovazione, gli studenti esplorano il modo in cui gli strumenti digitali supportano le pratiche di gestione dell'innovazione, implementano gli SDG e acquisiscono una comprensione più profonda della sostenibilità nella logistica.</a:t>
            </a:r>
            <a:endParaRPr lang="it-IT" noProof="0" dirty="0">
              <a:highlight>
                <a:srgbClr val="FFFF00"/>
              </a:highlight>
              <a:latin typeface="Calibri"/>
              <a:ea typeface="Open Sans"/>
              <a:cs typeface="Calibri"/>
            </a:endParaRPr>
          </a:p>
          <a:p>
            <a:pPr algn="just"/>
            <a:r>
              <a:rPr lang="it-IT" sz="1800" b="1" noProof="0" dirty="0">
                <a:solidFill>
                  <a:srgbClr val="29C5F4"/>
                </a:solidFill>
              </a:rPr>
              <a:t>Impatto e benefici</a:t>
            </a:r>
            <a:endParaRPr lang="it-IT" noProof="0" dirty="0"/>
          </a:p>
          <a:p>
            <a:pPr algn="just"/>
            <a:r>
              <a:rPr lang="it-IT" noProof="0" dirty="0"/>
              <a:t>La Guida per l'insegnante e le OER mirano a:</a:t>
            </a:r>
          </a:p>
          <a:p>
            <a:pPr marL="171450" indent="-171450" algn="just">
              <a:buFont typeface="Wingdings" panose="05000000000000000000" pitchFamily="2" charset="2"/>
              <a:buChar char="q"/>
            </a:pPr>
            <a:r>
              <a:rPr lang="it-IT" b="1" noProof="0" dirty="0"/>
              <a:t>Responsabilizzare gli insegnanti: </a:t>
            </a:r>
            <a:r>
              <a:rPr lang="it-IT" noProof="0" dirty="0"/>
              <a:t>gli insegnanti acquisiscono fiducia nell'integrazione degli SDG nella gestione dell'innovazione, supportati da strumenti pratici e orientamenti strutturati.</a:t>
            </a:r>
          </a:p>
          <a:p>
            <a:pPr marL="171450" indent="-171450" algn="just">
              <a:buFont typeface="Wingdings" panose="05000000000000000000" pitchFamily="2" charset="2"/>
              <a:buChar char="q"/>
            </a:pPr>
            <a:r>
              <a:rPr lang="it-IT" b="1" noProof="0" dirty="0"/>
              <a:t>Rendere autonomi gli studenti: </a:t>
            </a:r>
            <a:r>
              <a:rPr lang="it-IT" noProof="0" dirty="0"/>
              <a:t>gli studenti si impegnano attivamente con le sfide logistiche del mondo reale, sviluppando il pensiero critico e le capacità di risoluzione dei problemi.</a:t>
            </a:r>
          </a:p>
          <a:p>
            <a:pPr marL="171450" indent="-171450" algn="just">
              <a:buFont typeface="Wingdings" panose="05000000000000000000" pitchFamily="2" charset="2"/>
              <a:buChar char="q"/>
            </a:pPr>
            <a:r>
              <a:rPr lang="it-IT" b="1" noProof="0" dirty="0"/>
              <a:t>Allineamento istituzionale: </a:t>
            </a:r>
            <a:r>
              <a:rPr lang="it-IT" noProof="0" dirty="0"/>
              <a:t>i curricula si evolvono per allinearsi ai quadri SDG, alle strategie di gestione dell'innovazione e agli obiettivi di sostenibilità del settore.</a:t>
            </a:r>
          </a:p>
          <a:p>
            <a:pPr algn="just"/>
            <a:r>
              <a:rPr lang="it-IT" noProof="0" dirty="0"/>
              <a:t>Adottando strumenti digitali e metodologie didattiche innovative, questa iniziativa supporta la transizione verso un settore logistico più sostenibile e tecnologicamente avanzato.</a:t>
            </a:r>
          </a:p>
          <a:p>
            <a:pPr algn="just"/>
            <a:endParaRPr lang="en-US" dirty="0">
              <a:highlight>
                <a:srgbClr val="FFFF00"/>
              </a:highlight>
              <a:latin typeface="Calibri"/>
              <a:ea typeface="Open Sans"/>
              <a:cs typeface="Calibri"/>
            </a:endParaRPr>
          </a:p>
        </p:txBody>
      </p:sp>
    </p:spTree>
    <p:extLst>
      <p:ext uri="{BB962C8B-B14F-4D97-AF65-F5344CB8AC3E}">
        <p14:creationId xmlns:p14="http://schemas.microsoft.com/office/powerpoint/2010/main" val="2507022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3879-D636-0AC2-637E-FCE4D10E3A1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450C265-90F4-ECA7-5012-64473ECF51CC}"/>
              </a:ext>
            </a:extLst>
          </p:cNvPr>
          <p:cNvSpPr>
            <a:spLocks noGrp="1"/>
          </p:cNvSpPr>
          <p:nvPr>
            <p:ph type="body" sz="quarter" idx="14"/>
          </p:nvPr>
        </p:nvSpPr>
        <p:spPr/>
        <p:txBody>
          <a:bodyPr/>
          <a:lstStyle/>
          <a:p>
            <a:r>
              <a:rPr lang="en-US"/>
              <a:t>04</a:t>
            </a:r>
          </a:p>
        </p:txBody>
      </p:sp>
      <p:sp>
        <p:nvSpPr>
          <p:cNvPr id="5" name="Slide Number Placeholder 4">
            <a:extLst>
              <a:ext uri="{FF2B5EF4-FFF2-40B4-BE49-F238E27FC236}">
                <a16:creationId xmlns:a16="http://schemas.microsoft.com/office/drawing/2014/main" id="{C1713DCA-6A6A-A5C7-5228-1EF570641F29}"/>
              </a:ext>
            </a:extLst>
          </p:cNvPr>
          <p:cNvSpPr>
            <a:spLocks noGrp="1"/>
          </p:cNvSpPr>
          <p:nvPr>
            <p:ph type="sldNum" sz="quarter" idx="4"/>
          </p:nvPr>
        </p:nvSpPr>
        <p:spPr/>
        <p:txBody>
          <a:bodyPr/>
          <a:lstStyle/>
          <a:p>
            <a:fld id="{9C527BFA-2C0E-4CEC-B6A5-913A56FEF4B4}" type="slidenum">
              <a:rPr lang="fr-CA" smtClean="0"/>
              <a:pPr/>
              <a:t>20</a:t>
            </a:fld>
            <a:endParaRPr lang="fr-CA"/>
          </a:p>
        </p:txBody>
      </p:sp>
      <p:pic>
        <p:nvPicPr>
          <p:cNvPr id="10" name="Picture Placeholder 9">
            <a:extLst>
              <a:ext uri="{FF2B5EF4-FFF2-40B4-BE49-F238E27FC236}">
                <a16:creationId xmlns:a16="http://schemas.microsoft.com/office/drawing/2014/main" id="{7C4946FB-FED6-2326-EA61-44F0C9BBD8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39" r="7939"/>
          <a:stretch/>
        </p:blipFill>
        <p:spPr/>
      </p:pic>
      <p:sp>
        <p:nvSpPr>
          <p:cNvPr id="12" name="Rectangle 11">
            <a:extLst>
              <a:ext uri="{FF2B5EF4-FFF2-40B4-BE49-F238E27FC236}">
                <a16:creationId xmlns:a16="http://schemas.microsoft.com/office/drawing/2014/main" id="{F8FE5D7E-A298-BAC7-CF22-A7495FFC4457}"/>
              </a:ext>
            </a:extLst>
          </p:cNvPr>
          <p:cNvSpPr/>
          <p:nvPr/>
        </p:nvSpPr>
        <p:spPr>
          <a:xfrm>
            <a:off x="3730487" y="5203556"/>
            <a:ext cx="2869106" cy="584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FC822BA3-DE89-F08F-B0E6-11D74B8C51D9}"/>
              </a:ext>
            </a:extLst>
          </p:cNvPr>
          <p:cNvSpPr txBox="1"/>
          <p:nvPr/>
        </p:nvSpPr>
        <p:spPr>
          <a:xfrm>
            <a:off x="3943070" y="5234279"/>
            <a:ext cx="1816651"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RISORSE</a:t>
            </a:r>
          </a:p>
        </p:txBody>
      </p:sp>
      <p:sp>
        <p:nvSpPr>
          <p:cNvPr id="14" name="Freeform 13">
            <a:extLst>
              <a:ext uri="{FF2B5EF4-FFF2-40B4-BE49-F238E27FC236}">
                <a16:creationId xmlns:a16="http://schemas.microsoft.com/office/drawing/2014/main" id="{1380E618-86EC-1F9D-6EC1-0C5B3C0B9292}"/>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4DD36BA-E566-F92A-DF04-D68CD4C04295}"/>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AEF8D68C-2A44-8933-EB59-90C7D7387CE7}"/>
              </a:ext>
            </a:extLst>
          </p:cNvPr>
          <p:cNvSpPr/>
          <p:nvPr/>
        </p:nvSpPr>
        <p:spPr>
          <a:xfrm>
            <a:off x="3730487" y="5999610"/>
            <a:ext cx="2847087"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12">
            <a:extLst>
              <a:ext uri="{FF2B5EF4-FFF2-40B4-BE49-F238E27FC236}">
                <a16:creationId xmlns:a16="http://schemas.microsoft.com/office/drawing/2014/main" id="{7A511F05-A18F-45EA-CB54-0AAB2F37493B}"/>
              </a:ext>
            </a:extLst>
          </p:cNvPr>
          <p:cNvSpPr txBox="1"/>
          <p:nvPr/>
        </p:nvSpPr>
        <p:spPr>
          <a:xfrm>
            <a:off x="3943070" y="6025759"/>
            <a:ext cx="2634504"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AGGIUNTIVE</a:t>
            </a:r>
          </a:p>
        </p:txBody>
      </p:sp>
    </p:spTree>
    <p:extLst>
      <p:ext uri="{BB962C8B-B14F-4D97-AF65-F5344CB8AC3E}">
        <p14:creationId xmlns:p14="http://schemas.microsoft.com/office/powerpoint/2010/main" val="1753958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5977-8213-33D4-7B58-C5DA9AAC95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9DA190-35A8-7D70-4DF8-3FD0D7732A99}"/>
              </a:ext>
            </a:extLst>
          </p:cNvPr>
          <p:cNvSpPr>
            <a:spLocks noGrp="1"/>
          </p:cNvSpPr>
          <p:nvPr>
            <p:ph type="body" sz="quarter" idx="14"/>
          </p:nvPr>
        </p:nvSpPr>
        <p:spPr>
          <a:xfrm>
            <a:off x="2923310" y="1663700"/>
            <a:ext cx="4107612" cy="2797463"/>
          </a:xfrm>
        </p:spPr>
        <p:txBody>
          <a:bodyPr/>
          <a:lstStyle/>
          <a:p>
            <a:r>
              <a:rPr lang="de-DE" sz="4800" dirty="0"/>
              <a:t>FONTI</a:t>
            </a:r>
            <a:endParaRPr lang="en-GB" sz="1100" dirty="0"/>
          </a:p>
          <a:p>
            <a:r>
              <a:rPr lang="de-DE" sz="4800" dirty="0"/>
              <a:t>ESTERNE
</a:t>
            </a:r>
            <a:r>
              <a:rPr lang="it-IT" sz="1100" b="0" dirty="0"/>
              <a:t>Per fornire una panoramica completa, le pagine seguenti offrono ulteriori informazioni su argomenti specifici rilevanti per il contenuto di ogni settimana, nonché risorse pedagogiche generali. Gli insegnanti possono utilizzare questo materiale per integrare le loro lezioni, se necessario.</a:t>
            </a:r>
            <a:endParaRPr lang="en-GB" sz="1100" b="0" dirty="0"/>
          </a:p>
        </p:txBody>
      </p:sp>
      <p:sp>
        <p:nvSpPr>
          <p:cNvPr id="3" name="Slide Number Placeholder 2">
            <a:extLst>
              <a:ext uri="{FF2B5EF4-FFF2-40B4-BE49-F238E27FC236}">
                <a16:creationId xmlns:a16="http://schemas.microsoft.com/office/drawing/2014/main" id="{29578820-7FA6-CCB4-D3C4-E80F9C0C7717}"/>
              </a:ext>
            </a:extLst>
          </p:cNvPr>
          <p:cNvSpPr>
            <a:spLocks noGrp="1"/>
          </p:cNvSpPr>
          <p:nvPr>
            <p:ph type="sldNum" sz="quarter" idx="4"/>
          </p:nvPr>
        </p:nvSpPr>
        <p:spPr/>
        <p:txBody>
          <a:bodyPr/>
          <a:lstStyle/>
          <a:p>
            <a:fld id="{9C527BFA-2C0E-4CEC-B6A5-913A56FEF4B4}" type="slidenum">
              <a:rPr lang="fr-CA" smtClean="0"/>
              <a:pPr/>
              <a:t>21</a:t>
            </a:fld>
            <a:endParaRPr lang="fr-CA"/>
          </a:p>
        </p:txBody>
      </p:sp>
      <p:pic>
        <p:nvPicPr>
          <p:cNvPr id="5" name="Picture Placeholder 20">
            <a:extLst>
              <a:ext uri="{FF2B5EF4-FFF2-40B4-BE49-F238E27FC236}">
                <a16:creationId xmlns:a16="http://schemas.microsoft.com/office/drawing/2014/main" id="{9A4527C3-35AC-918F-534E-1B7DC46729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56" r="7956"/>
          <a:stretch/>
        </p:blipFill>
        <p:spPr>
          <a:xfrm>
            <a:off x="0" y="4461163"/>
            <a:ext cx="5514109" cy="4369327"/>
          </a:xfrm>
        </p:spPr>
      </p:pic>
    </p:spTree>
    <p:extLst>
      <p:ext uri="{BB962C8B-B14F-4D97-AF65-F5344CB8AC3E}">
        <p14:creationId xmlns:p14="http://schemas.microsoft.com/office/powerpoint/2010/main" val="2038310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C3501-39DA-3538-98F7-D8C7C3357F3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F93217C-FA9D-8D1F-DD7D-B783634E613D}"/>
              </a:ext>
            </a:extLst>
          </p:cNvPr>
          <p:cNvSpPr>
            <a:spLocks noGrp="1"/>
          </p:cNvSpPr>
          <p:nvPr>
            <p:ph type="body" sz="quarter" idx="64"/>
          </p:nvPr>
        </p:nvSpPr>
        <p:spPr>
          <a:xfrm>
            <a:off x="697281" y="1422400"/>
            <a:ext cx="6076734" cy="8592456"/>
          </a:xfrm>
        </p:spPr>
        <p:txBody>
          <a:bodyPr lIns="91440" tIns="45720" rIns="91440" bIns="45720" numCol="1" spcCol="288000" anchor="t">
            <a:noAutofit/>
          </a:bodyPr>
          <a:lstStyle/>
          <a:p>
            <a:pPr algn="just"/>
            <a:r>
              <a:rPr lang="it-IT" dirty="0">
                <a:latin typeface="Calibri"/>
                <a:ea typeface="Open Sans"/>
                <a:cs typeface="Calibri"/>
              </a:rPr>
              <a:t>Per supportare l'apprendimento e stimolare una riflessione più profonda, gli studenti (e gli insegnanti) sono incoraggiati a consultare le seguenti fonti e risorse esterne</a:t>
            </a:r>
            <a:r>
              <a:rPr lang="en-GB" b="1" dirty="0">
                <a:latin typeface="Calibri"/>
                <a:ea typeface="Open Sans"/>
                <a:cs typeface="Calibri"/>
              </a:rPr>
              <a:t>:</a:t>
            </a:r>
            <a:endParaRPr lang="en-GB" dirty="0">
              <a:latin typeface="Calibri"/>
              <a:ea typeface="Open Sans"/>
              <a:cs typeface="Calibri"/>
            </a:endParaRPr>
          </a:p>
          <a:p>
            <a:pPr algn="just"/>
            <a:endParaRPr lang="en-US" b="1" dirty="0">
              <a:solidFill>
                <a:srgbClr val="8652A1"/>
              </a:solidFill>
              <a:latin typeface="+mn-lt"/>
            </a:endParaRPr>
          </a:p>
          <a:p>
            <a:pPr algn="just"/>
            <a:r>
              <a:rPr lang="it-IT" sz="1600" b="1" dirty="0">
                <a:solidFill>
                  <a:srgbClr val="8652A1"/>
                </a:solidFill>
                <a:latin typeface="+mn-lt"/>
                <a:ea typeface="Open Sans"/>
                <a:cs typeface="Calibri"/>
              </a:rPr>
              <a:t>Settimana 1: Comprendere la gestione dell'innovazione</a:t>
            </a:r>
            <a:endParaRPr lang="en-US" b="1" dirty="0">
              <a:latin typeface="+mn-lt"/>
              <a:ea typeface="Open Sans"/>
              <a:cs typeface="Times New Roman" panose="02020603050405020304" pitchFamily="18" charset="0"/>
            </a:endParaRPr>
          </a:p>
          <a:p>
            <a:pPr algn="just">
              <a:lnSpc>
                <a:spcPct val="150000"/>
              </a:lnSpc>
            </a:pPr>
            <a:r>
              <a:rPr lang="en-US" b="1" dirty="0">
                <a:latin typeface="+mn-lt"/>
                <a:ea typeface="Open Sans"/>
                <a:cs typeface="Times New Roman"/>
              </a:rPr>
              <a:t>Tipi di </a:t>
            </a:r>
            <a:r>
              <a:rPr lang="en-US" b="1" dirty="0" err="1">
                <a:latin typeface="+mn-lt"/>
                <a:ea typeface="Open Sans"/>
                <a:cs typeface="Times New Roman"/>
              </a:rPr>
              <a:t>Innovazione</a:t>
            </a:r>
            <a:endParaRPr lang="en-GB" b="1" dirty="0">
              <a:latin typeface="+mn-lt"/>
              <a:ea typeface="Open Sans"/>
              <a:cs typeface="Times New Roman"/>
            </a:endParaRPr>
          </a:p>
          <a:p>
            <a:pPr marL="171450" indent="-171450" algn="just">
              <a:lnSpc>
                <a:spcPct val="150000"/>
              </a:lnSpc>
              <a:buFont typeface="Wingdings" panose="05000000000000000000" pitchFamily="2" charset="2"/>
              <a:buChar char="q"/>
            </a:pPr>
            <a:r>
              <a:rPr lang="it-IT" dirty="0">
                <a:latin typeface="+mn-lt"/>
                <a:ea typeface="Open Sans"/>
                <a:cs typeface="Calibri"/>
              </a:rPr>
              <a:t>Processi di Innovazione Digitale per i Servizi</a:t>
            </a:r>
            <a:r>
              <a:rPr lang="en-US" dirty="0">
                <a:latin typeface="+mn-lt"/>
                <a:ea typeface="Open Sans"/>
                <a:cs typeface="Calibri"/>
              </a:rPr>
              <a:t>: </a:t>
            </a:r>
            <a:r>
              <a:rPr lang="en-US" dirty="0">
                <a:latin typeface="+mn-lt"/>
                <a:ea typeface="Open Sans"/>
                <a:cs typeface="Calibri"/>
                <a:hlinkClick r:id="rId2"/>
              </a:rPr>
              <a:t>Digital Innovation Project Whitepaper</a:t>
            </a:r>
            <a:endParaRPr lang="en-US" dirty="0">
              <a:latin typeface="+mn-lt"/>
              <a:ea typeface="Open Sans"/>
              <a:cs typeface="Calibri"/>
            </a:endParaRPr>
          </a:p>
          <a:p>
            <a:pPr marL="171450" indent="-171450" algn="just">
              <a:lnSpc>
                <a:spcPct val="150000"/>
              </a:lnSpc>
              <a:buFont typeface="Wingdings" panose="05000000000000000000" pitchFamily="2" charset="2"/>
              <a:buChar char="q"/>
            </a:pPr>
            <a:r>
              <a:rPr lang="en-US" dirty="0" err="1">
                <a:latin typeface="+mn-lt"/>
                <a:ea typeface="Open Sans"/>
                <a:cs typeface="Calibri"/>
              </a:rPr>
              <a:t>Innovazione</a:t>
            </a:r>
            <a:r>
              <a:rPr lang="en-US" dirty="0">
                <a:latin typeface="+mn-lt"/>
                <a:ea typeface="Open Sans"/>
                <a:cs typeface="Calibri"/>
              </a:rPr>
              <a:t> </a:t>
            </a:r>
            <a:r>
              <a:rPr lang="en-US" dirty="0" err="1">
                <a:latin typeface="+mn-lt"/>
                <a:ea typeface="Open Sans"/>
                <a:cs typeface="Calibri"/>
              </a:rPr>
              <a:t>radicale</a:t>
            </a:r>
            <a:r>
              <a:rPr lang="en-US" dirty="0">
                <a:latin typeface="+mn-lt"/>
                <a:ea typeface="Open Sans"/>
                <a:cs typeface="Calibri"/>
              </a:rPr>
              <a:t>: </a:t>
            </a:r>
            <a:r>
              <a:rPr lang="en-US" dirty="0">
                <a:latin typeface="+mn-lt"/>
                <a:ea typeface="Open Sans"/>
                <a:cs typeface="Calibri"/>
                <a:hlinkClick r:id="rId3"/>
              </a:rPr>
              <a:t>Radical innovations: Between established knowledge and future research opportunities</a:t>
            </a:r>
            <a:r>
              <a:rPr lang="en-US" dirty="0">
                <a:latin typeface="+mn-lt"/>
                <a:ea typeface="Open Sans"/>
                <a:cs typeface="Calibri"/>
              </a:rPr>
              <a:t> OR </a:t>
            </a:r>
            <a:r>
              <a:rPr lang="en-GB" dirty="0">
                <a:latin typeface="+mn-lt"/>
                <a:ea typeface="Open Sans"/>
                <a:cs typeface="Calibri"/>
                <a:hlinkClick r:id="rId4"/>
              </a:rPr>
              <a:t>What 40 Years of Research Reveals About the Difference Between Disruptive and Radical Innovation</a:t>
            </a:r>
            <a:endParaRPr lang="en-US" dirty="0">
              <a:latin typeface="+mn-lt"/>
              <a:ea typeface="Open Sans"/>
              <a:cs typeface="Calibri"/>
            </a:endParaRPr>
          </a:p>
          <a:p>
            <a:pPr marL="171450" indent="-171450" algn="just">
              <a:lnSpc>
                <a:spcPct val="150000"/>
              </a:lnSpc>
              <a:buFont typeface="Wingdings" panose="05000000000000000000" pitchFamily="2" charset="2"/>
              <a:buChar char="q"/>
            </a:pPr>
            <a:r>
              <a:rPr lang="en-US" dirty="0" err="1">
                <a:latin typeface="+mn-lt"/>
                <a:ea typeface="Open Sans"/>
                <a:cs typeface="Calibri"/>
              </a:rPr>
              <a:t>Innovazione</a:t>
            </a:r>
            <a:r>
              <a:rPr lang="en-US" dirty="0">
                <a:latin typeface="+mn-lt"/>
                <a:ea typeface="Open Sans"/>
                <a:cs typeface="Calibri"/>
              </a:rPr>
              <a:t> </a:t>
            </a:r>
            <a:r>
              <a:rPr lang="en-US" dirty="0" err="1">
                <a:latin typeface="+mn-lt"/>
                <a:ea typeface="Open Sans"/>
                <a:cs typeface="Calibri"/>
              </a:rPr>
              <a:t>dirompente</a:t>
            </a:r>
            <a:r>
              <a:rPr lang="en-US" dirty="0">
                <a:latin typeface="+mn-lt"/>
                <a:ea typeface="Open Sans"/>
                <a:cs typeface="Calibri"/>
              </a:rPr>
              <a:t>: </a:t>
            </a:r>
            <a:r>
              <a:rPr lang="en-US" dirty="0">
                <a:latin typeface="+mn-lt"/>
                <a:ea typeface="Open Sans"/>
                <a:cs typeface="Calibri"/>
                <a:hlinkClick r:id="rId5"/>
              </a:rPr>
              <a:t>What Is Disruptive Innovation?</a:t>
            </a:r>
            <a:r>
              <a:rPr lang="en-US" dirty="0">
                <a:latin typeface="+mn-lt"/>
                <a:ea typeface="Open Sans"/>
                <a:cs typeface="Calibri"/>
              </a:rPr>
              <a:t> OR </a:t>
            </a:r>
            <a:r>
              <a:rPr lang="en-GB" b="0" i="0" dirty="0">
                <a:solidFill>
                  <a:srgbClr val="1F1F1F"/>
                </a:solidFill>
                <a:effectLst/>
                <a:latin typeface="+mn-lt"/>
                <a:ea typeface="Open Sans"/>
                <a:cs typeface="Calibri"/>
                <a:hlinkClick r:id="rId6"/>
              </a:rPr>
              <a:t>Moving beyond disruptive innovation: A review of disruption in sustainability transitions</a:t>
            </a:r>
            <a:endParaRPr lang="en-US" dirty="0">
              <a:latin typeface="+mn-lt"/>
              <a:ea typeface="Open Sans"/>
              <a:cs typeface="Calibri"/>
            </a:endParaRPr>
          </a:p>
          <a:p>
            <a:pPr marL="171450" indent="-171450" algn="just">
              <a:lnSpc>
                <a:spcPct val="150000"/>
              </a:lnSpc>
              <a:buFont typeface="Wingdings" panose="05000000000000000000" pitchFamily="2" charset="2"/>
              <a:buChar char="q"/>
            </a:pPr>
            <a:r>
              <a:rPr lang="en-US" dirty="0" err="1">
                <a:latin typeface="+mn-lt"/>
                <a:ea typeface="Open Sans"/>
                <a:cs typeface="Calibri"/>
              </a:rPr>
              <a:t>Innovazione</a:t>
            </a:r>
            <a:r>
              <a:rPr lang="en-US" dirty="0">
                <a:latin typeface="+mn-lt"/>
                <a:ea typeface="Open Sans"/>
                <a:cs typeface="Calibri"/>
              </a:rPr>
              <a:t> </a:t>
            </a:r>
            <a:r>
              <a:rPr lang="en-US" dirty="0" err="1">
                <a:latin typeface="+mn-lt"/>
                <a:ea typeface="Open Sans"/>
                <a:cs typeface="Calibri"/>
              </a:rPr>
              <a:t>incrementale</a:t>
            </a:r>
            <a:r>
              <a:rPr lang="en-US" dirty="0">
                <a:latin typeface="+mn-lt"/>
                <a:ea typeface="Open Sans"/>
                <a:cs typeface="Calibri"/>
              </a:rPr>
              <a:t>: </a:t>
            </a:r>
            <a:r>
              <a:rPr lang="en-GB" dirty="0">
                <a:latin typeface="+mn-lt"/>
                <a:ea typeface="Open Sans"/>
                <a:cs typeface="Calibri"/>
                <a:hlinkClick r:id="rId7"/>
              </a:rPr>
              <a:t>Determinants of radical and incremental innovation: the influence of transformational leadership, knowledge sharing and knowledge-centred culture</a:t>
            </a:r>
            <a:endParaRPr lang="en-GB" dirty="0">
              <a:latin typeface="+mn-lt"/>
              <a:ea typeface="Open Sans"/>
              <a:cs typeface="Calibri"/>
            </a:endParaRPr>
          </a:p>
          <a:p>
            <a:pPr marL="171450" indent="-171450" algn="just">
              <a:lnSpc>
                <a:spcPct val="150000"/>
              </a:lnSpc>
              <a:buFont typeface="Wingdings" panose="05000000000000000000" pitchFamily="2" charset="2"/>
              <a:buChar char="q"/>
            </a:pPr>
            <a:r>
              <a:rPr lang="en-US" dirty="0">
                <a:effectLst/>
                <a:latin typeface="+mn-lt"/>
                <a:ea typeface="Aptos" panose="020B0004020202020204" pitchFamily="34" charset="0"/>
                <a:cs typeface="Times New Roman"/>
                <a:hlinkClick r:id="rId8"/>
              </a:rPr>
              <a:t>The Four Types of Innovation and the Problems They Solve</a:t>
            </a:r>
            <a:endParaRPr lang="en-US" dirty="0">
              <a:effectLst/>
              <a:latin typeface="+mn-lt"/>
              <a:ea typeface="Aptos" panose="020B0004020202020204" pitchFamily="34" charset="0"/>
              <a:cs typeface="Times New Roman"/>
            </a:endParaRPr>
          </a:p>
          <a:p>
            <a:pPr algn="just">
              <a:lnSpc>
                <a:spcPct val="150000"/>
              </a:lnSpc>
            </a:pPr>
            <a:endParaRPr lang="en-US" b="1" dirty="0">
              <a:latin typeface="+mn-lt"/>
              <a:ea typeface="Open Sans"/>
              <a:cs typeface="Times New Roman" panose="02020603050405020304" pitchFamily="18" charset="0"/>
            </a:endParaRPr>
          </a:p>
          <a:p>
            <a:pPr algn="just">
              <a:lnSpc>
                <a:spcPct val="150000"/>
              </a:lnSpc>
            </a:pPr>
            <a:r>
              <a:rPr lang="it-IT" b="1" dirty="0">
                <a:latin typeface="+mn-lt"/>
                <a:ea typeface="Open Sans"/>
                <a:cs typeface="Times New Roman"/>
              </a:rPr>
              <a:t>La gestione dell'innovazione e le sei fasi</a:t>
            </a:r>
          </a:p>
          <a:p>
            <a:pPr algn="just">
              <a:lnSpc>
                <a:spcPct val="150000"/>
              </a:lnSpc>
            </a:pPr>
            <a:r>
              <a:rPr lang="tr-TR" dirty="0">
                <a:effectLst/>
                <a:latin typeface="+mn-lt"/>
                <a:ea typeface="Aptos" panose="020B0004020202020204" pitchFamily="34" charset="0"/>
                <a:cs typeface="Times New Roman"/>
                <a:hlinkClick r:id="rId9"/>
              </a:rPr>
              <a:t>Innovation Management Challenges: From Fads To Fundamentals</a:t>
            </a:r>
            <a:endParaRPr lang="de-DE" dirty="0">
              <a:effectLst/>
              <a:latin typeface="+mn-lt"/>
              <a:ea typeface="Aptos" panose="020B0004020202020204" pitchFamily="34" charset="0"/>
              <a:cs typeface="Times New Roman"/>
            </a:endParaRPr>
          </a:p>
          <a:p>
            <a:pPr marL="171450" indent="-171450" algn="just">
              <a:buFont typeface="Wingdings" panose="05000000000000000000" pitchFamily="2" charset="2"/>
              <a:buChar char="q"/>
            </a:pPr>
            <a:endParaRPr lang="de-DE" b="1" dirty="0">
              <a:latin typeface="+mn-lt"/>
              <a:ea typeface="Open Sans"/>
              <a:cs typeface="Times New Roman" panose="02020603050405020304" pitchFamily="18" charset="0"/>
            </a:endParaRPr>
          </a:p>
          <a:p>
            <a:pPr algn="just"/>
            <a:r>
              <a:rPr lang="it-IT" sz="1600" b="1" dirty="0">
                <a:solidFill>
                  <a:srgbClr val="8652A1"/>
                </a:solidFill>
                <a:latin typeface="+mn-lt"/>
                <a:ea typeface="Open Sans"/>
                <a:cs typeface="Calibri"/>
              </a:rPr>
              <a:t>Settimana 2: Esplorare l'innovazione nella pratica</a:t>
            </a:r>
            <a:endParaRPr lang="de-DE" b="1" dirty="0">
              <a:latin typeface="+mn-lt"/>
              <a:ea typeface="Open Sans"/>
              <a:cs typeface="Times New Roman" panose="02020603050405020304" pitchFamily="18" charset="0"/>
            </a:endParaRPr>
          </a:p>
          <a:p>
            <a:pPr algn="just">
              <a:lnSpc>
                <a:spcPct val="150000"/>
              </a:lnSpc>
            </a:pPr>
            <a:r>
              <a:rPr lang="it-IT" b="1" dirty="0">
                <a:latin typeface="+mn-lt"/>
                <a:ea typeface="Open Sans"/>
                <a:cs typeface="Times New Roman"/>
              </a:rPr>
              <a:t>Pratiche innovative e non innovative nella logistica</a:t>
            </a:r>
          </a:p>
          <a:p>
            <a:pPr marL="171450" indent="-171450" algn="just">
              <a:lnSpc>
                <a:spcPct val="150000"/>
              </a:lnSpc>
              <a:buFont typeface="Wingdings" panose="05000000000000000000" pitchFamily="2" charset="2"/>
              <a:buChar char="q"/>
            </a:pPr>
            <a:r>
              <a:rPr lang="tr-TR" dirty="0">
                <a:effectLst/>
                <a:latin typeface="+mn-lt"/>
                <a:ea typeface="Aptos" panose="020B0004020202020204" pitchFamily="34" charset="0"/>
                <a:cs typeface="Times New Roman"/>
                <a:hlinkClick r:id="rId10"/>
              </a:rPr>
              <a:t>A vision on the future of European logistics</a:t>
            </a:r>
            <a:endParaRPr lang="it-IT" dirty="0">
              <a:effectLst/>
              <a:latin typeface="+mn-lt"/>
              <a:ea typeface="Aptos" panose="020B0004020202020204" pitchFamily="34" charset="0"/>
              <a:cs typeface="Times New Roman"/>
            </a:endParaRPr>
          </a:p>
          <a:p>
            <a:pPr marL="171450" indent="-171450" algn="just">
              <a:lnSpc>
                <a:spcPct val="150000"/>
              </a:lnSpc>
              <a:buFont typeface="Wingdings" panose="05000000000000000000" pitchFamily="2" charset="2"/>
              <a:buChar char="q"/>
            </a:pPr>
            <a:r>
              <a:rPr lang="tr-TR" dirty="0">
                <a:ea typeface="Aptos" panose="020B0004020202020204" pitchFamily="34" charset="0"/>
                <a:cs typeface="Times New Roman"/>
                <a:hlinkClick r:id="rId11"/>
              </a:rPr>
              <a:t>The Future of Logistics: Exploring the Latest Trends and Innovations</a:t>
            </a:r>
            <a:endParaRPr lang="de-DE" dirty="0">
              <a:latin typeface="+mn-lt"/>
              <a:ea typeface="Aptos" panose="020B0004020202020204" pitchFamily="34" charset="0"/>
              <a:cs typeface="Times New Roman"/>
            </a:endParaRPr>
          </a:p>
          <a:p>
            <a:pPr algn="just">
              <a:lnSpc>
                <a:spcPct val="150000"/>
              </a:lnSpc>
            </a:pPr>
            <a:endParaRPr lang="de-DE" b="1" dirty="0">
              <a:latin typeface="+mn-lt"/>
              <a:ea typeface="Open Sans"/>
              <a:cs typeface="Times New Roman" panose="02020603050405020304" pitchFamily="18" charset="0"/>
            </a:endParaRPr>
          </a:p>
          <a:p>
            <a:pPr algn="just">
              <a:lnSpc>
                <a:spcPct val="150000"/>
              </a:lnSpc>
            </a:pPr>
            <a:r>
              <a:rPr lang="de-DE" b="1" dirty="0">
                <a:latin typeface="+mn-lt"/>
                <a:ea typeface="Open Sans"/>
                <a:cs typeface="Times New Roman"/>
              </a:rPr>
              <a:t>Digital Pitches</a:t>
            </a:r>
          </a:p>
          <a:p>
            <a:pPr marL="171450" indent="-171450" algn="just">
              <a:lnSpc>
                <a:spcPct val="150000"/>
              </a:lnSpc>
              <a:buFont typeface="Wingdings" panose="05000000000000000000" pitchFamily="2" charset="2"/>
              <a:buChar char="q"/>
            </a:pPr>
            <a:r>
              <a:rPr lang="tr-TR" dirty="0">
                <a:effectLst/>
                <a:latin typeface="+mn-lt"/>
                <a:ea typeface="Aptos" panose="020B0004020202020204" pitchFamily="34" charset="0"/>
                <a:cs typeface="Times New Roman"/>
                <a:hlinkClick r:id="rId12"/>
              </a:rPr>
              <a:t>The Perfect Elevator Pitch - Best Examples and Templates</a:t>
            </a:r>
            <a:endParaRPr lang="de-DE" dirty="0">
              <a:effectLst/>
              <a:latin typeface="+mn-lt"/>
              <a:ea typeface="Aptos" panose="020B0004020202020204" pitchFamily="34" charset="0"/>
              <a:cs typeface="Times New Roman"/>
            </a:endParaRPr>
          </a:p>
          <a:p>
            <a:pPr marL="171450" indent="-171450" algn="just">
              <a:lnSpc>
                <a:spcPct val="150000"/>
              </a:lnSpc>
              <a:buFont typeface="Wingdings" panose="05000000000000000000" pitchFamily="2" charset="2"/>
              <a:buChar char="q"/>
            </a:pPr>
            <a:r>
              <a:rPr lang="de-DE" dirty="0">
                <a:latin typeface="+mn-lt"/>
                <a:ea typeface="Open Sans"/>
                <a:cs typeface="Times New Roman"/>
                <a:hlinkClick r:id="rId13"/>
              </a:rPr>
              <a:t>Pitch Videos</a:t>
            </a:r>
            <a:endParaRPr lang="de-DE" dirty="0">
              <a:latin typeface="+mn-lt"/>
              <a:ea typeface="Open Sans"/>
              <a:cs typeface="Times New Roman"/>
            </a:endParaRPr>
          </a:p>
          <a:p>
            <a:pPr marL="171450" indent="-171450" algn="just">
              <a:buFontTx/>
              <a:buChar char="-"/>
            </a:pPr>
            <a:endParaRPr lang="de-DE" b="1" dirty="0">
              <a:latin typeface="+mn-lt"/>
              <a:ea typeface="Open Sans"/>
              <a:cs typeface="Times New Roman" panose="02020603050405020304" pitchFamily="18" charset="0"/>
            </a:endParaRPr>
          </a:p>
          <a:p>
            <a:pPr algn="just"/>
            <a:r>
              <a:rPr lang="it-IT" sz="1600" b="1" dirty="0">
                <a:solidFill>
                  <a:srgbClr val="8652A1"/>
                </a:solidFill>
                <a:latin typeface="+mn-lt"/>
                <a:ea typeface="Open Sans"/>
                <a:cs typeface="Calibri"/>
              </a:rPr>
              <a:t>Settimana 3: Presentazione di storie digitali</a:t>
            </a:r>
            <a:endParaRPr lang="de-DE" b="1" dirty="0">
              <a:latin typeface="+mn-lt"/>
              <a:ea typeface="Open Sans"/>
              <a:cs typeface="Times New Roman" panose="02020603050405020304" pitchFamily="18" charset="0"/>
            </a:endParaRPr>
          </a:p>
          <a:p>
            <a:pPr algn="just">
              <a:lnSpc>
                <a:spcPct val="150000"/>
              </a:lnSpc>
            </a:pPr>
            <a:r>
              <a:rPr lang="it-IT" b="1" dirty="0">
                <a:latin typeface="+mn-lt"/>
                <a:ea typeface="Open Sans"/>
                <a:cs typeface="Times New Roman"/>
              </a:rPr>
              <a:t>Scrivere un riassunto della riflessione</a:t>
            </a:r>
          </a:p>
          <a:p>
            <a:pPr marL="171450" indent="-171450" algn="just">
              <a:lnSpc>
                <a:spcPct val="150000"/>
              </a:lnSpc>
              <a:buFont typeface="Wingdings" panose="05000000000000000000" pitchFamily="2" charset="2"/>
              <a:buChar char="q"/>
            </a:pPr>
            <a:r>
              <a:rPr lang="en-US" dirty="0">
                <a:effectLst/>
                <a:latin typeface="+mn-lt"/>
                <a:ea typeface="Aptos" panose="020B0004020202020204" pitchFamily="34" charset="0"/>
                <a:cs typeface="Times New Roman"/>
                <a:hlinkClick r:id="rId14"/>
              </a:rPr>
              <a:t>L</a:t>
            </a:r>
            <a:r>
              <a:rPr lang="tr-TR" dirty="0">
                <a:effectLst/>
                <a:latin typeface="+mn-lt"/>
                <a:ea typeface="Aptos" panose="020B0004020202020204" pitchFamily="34" charset="0"/>
                <a:cs typeface="Times New Roman"/>
                <a:hlinkClick r:id="rId14"/>
              </a:rPr>
              <a:t>earning Journals, A Handbook for Reflective Practice and Professional Development </a:t>
            </a:r>
            <a:r>
              <a:rPr lang="tr-TR" i="1" dirty="0">
                <a:effectLst/>
                <a:latin typeface="+mn-lt"/>
                <a:ea typeface="Aptos" panose="020B0004020202020204" pitchFamily="34" charset="0"/>
                <a:cs typeface="Times New Roman"/>
              </a:rPr>
              <a:t>By </a:t>
            </a:r>
            <a:r>
              <a:rPr lang="tr-TR" i="1" u="sng" dirty="0">
                <a:solidFill>
                  <a:srgbClr val="467886"/>
                </a:solidFill>
                <a:effectLst/>
                <a:latin typeface="+mn-lt"/>
                <a:ea typeface="Aptos" panose="020B0004020202020204" pitchFamily="34" charset="0"/>
                <a:cs typeface="Times New Roman"/>
                <a:hlinkClick r:id="rId15"/>
              </a:rPr>
              <a:t>Jennifer A. Moon</a:t>
            </a:r>
            <a:endParaRPr lang="it-IT" i="1" u="sng" dirty="0">
              <a:solidFill>
                <a:srgbClr val="467886"/>
              </a:solidFill>
              <a:effectLst/>
              <a:latin typeface="+mn-lt"/>
              <a:ea typeface="Aptos" panose="020B0004020202020204" pitchFamily="34" charset="0"/>
              <a:cs typeface="Times New Roman"/>
            </a:endParaRPr>
          </a:p>
          <a:p>
            <a:pPr marL="171450" indent="-171450" algn="just">
              <a:lnSpc>
                <a:spcPct val="150000"/>
              </a:lnSpc>
              <a:buFont typeface="Wingdings" panose="05000000000000000000" pitchFamily="2" charset="2"/>
              <a:buChar char="q"/>
            </a:pPr>
            <a:r>
              <a:rPr lang="de-DE" dirty="0" err="1">
                <a:ea typeface="Open Sans"/>
                <a:cs typeface="Times New Roman"/>
                <a:hlinkClick r:id="rId16"/>
              </a:rPr>
              <a:t>Reflective</a:t>
            </a:r>
            <a:r>
              <a:rPr lang="de-DE" dirty="0">
                <a:ea typeface="Open Sans"/>
                <a:cs typeface="Times New Roman"/>
                <a:hlinkClick r:id="rId16"/>
              </a:rPr>
              <a:t> Writing</a:t>
            </a:r>
            <a:endParaRPr lang="de-DE" i="1" u="sng" dirty="0">
              <a:solidFill>
                <a:srgbClr val="467886"/>
              </a:solidFill>
              <a:effectLst/>
              <a:latin typeface="+mn-lt"/>
              <a:ea typeface="Aptos" panose="020B0004020202020204" pitchFamily="34" charset="0"/>
              <a:cs typeface="Times New Roman"/>
            </a:endParaRPr>
          </a:p>
          <a:p>
            <a:pPr algn="just"/>
            <a:endParaRPr lang="de-DE" b="1" i="1" u="sng" dirty="0">
              <a:solidFill>
                <a:srgbClr val="467886"/>
              </a:solidFill>
              <a:latin typeface="+mn-lt"/>
              <a:ea typeface="Open Sans"/>
              <a:cs typeface="Times New Roman" panose="02020603050405020304" pitchFamily="18" charset="0"/>
            </a:endParaRPr>
          </a:p>
        </p:txBody>
      </p:sp>
      <p:sp>
        <p:nvSpPr>
          <p:cNvPr id="4" name="Slide Number Placeholder 3">
            <a:extLst>
              <a:ext uri="{FF2B5EF4-FFF2-40B4-BE49-F238E27FC236}">
                <a16:creationId xmlns:a16="http://schemas.microsoft.com/office/drawing/2014/main" id="{D92A7BA8-A1C3-6406-1247-C6B3D213840A}"/>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7" name="Text Placeholder 6">
            <a:extLst>
              <a:ext uri="{FF2B5EF4-FFF2-40B4-BE49-F238E27FC236}">
                <a16:creationId xmlns:a16="http://schemas.microsoft.com/office/drawing/2014/main" id="{A47328F1-490C-C58F-77BF-02D265EA3338}"/>
              </a:ext>
            </a:extLst>
          </p:cNvPr>
          <p:cNvSpPr>
            <a:spLocks noGrp="1"/>
          </p:cNvSpPr>
          <p:nvPr>
            <p:ph type="body" sz="quarter" idx="61"/>
          </p:nvPr>
        </p:nvSpPr>
        <p:spPr>
          <a:xfrm>
            <a:off x="-9335" y="304800"/>
            <a:ext cx="7040257" cy="926158"/>
          </a:xfrm>
        </p:spPr>
        <p:txBody>
          <a:bodyPr/>
          <a:lstStyle/>
          <a:p>
            <a:r>
              <a:rPr lang="en-US" dirty="0"/>
              <a:t>FONTI ESTERNE</a:t>
            </a:r>
          </a:p>
        </p:txBody>
      </p:sp>
    </p:spTree>
    <p:extLst>
      <p:ext uri="{BB962C8B-B14F-4D97-AF65-F5344CB8AC3E}">
        <p14:creationId xmlns:p14="http://schemas.microsoft.com/office/powerpoint/2010/main" val="1541617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8C1CD-1A0A-F3F3-A166-DB7BBBB0458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793F0D0-3B50-D5C7-23B1-7489473AF824}"/>
              </a:ext>
            </a:extLst>
          </p:cNvPr>
          <p:cNvSpPr>
            <a:spLocks noGrp="1"/>
          </p:cNvSpPr>
          <p:nvPr>
            <p:ph type="body" sz="quarter" idx="64"/>
          </p:nvPr>
        </p:nvSpPr>
        <p:spPr>
          <a:xfrm>
            <a:off x="697281" y="1422399"/>
            <a:ext cx="6076734" cy="8964613"/>
          </a:xfrm>
        </p:spPr>
        <p:txBody>
          <a:bodyPr lIns="91440" tIns="45720" rIns="91440" bIns="45720" numCol="1" spcCol="288000" anchor="t">
            <a:noAutofit/>
          </a:bodyPr>
          <a:lstStyle/>
          <a:p>
            <a:pPr algn="just"/>
            <a:r>
              <a:rPr lang="it-IT" dirty="0"/>
              <a:t>Per gli </a:t>
            </a:r>
            <a:r>
              <a:rPr lang="it-IT" b="1" dirty="0"/>
              <a:t>insegnanti</a:t>
            </a:r>
            <a:r>
              <a:rPr lang="it-IT" dirty="0"/>
              <a:t>: quanto segue fornisce risorse esterne generali per supportare gli aspetti pedagogici del corso, tra cui la conduzione di sessioni di feedback e la facilitazione delle discussioni. Questi materiali sono rilevanti in tutto il modulo e possono migliorare l'efficacia dell'insegnamento.</a:t>
            </a:r>
          </a:p>
          <a:p>
            <a:pPr algn="just"/>
            <a:r>
              <a:rPr lang="en-US" sz="1600" b="1" kern="100" dirty="0">
                <a:solidFill>
                  <a:srgbClr val="8652A1"/>
                </a:solidFill>
                <a:effectLst/>
                <a:latin typeface="+mn-lt"/>
                <a:ea typeface="Times New Roman" panose="02020603050405020304" pitchFamily="18" charset="0"/>
                <a:cs typeface="Times New Roman" panose="02020603050405020304" pitchFamily="18" charset="0"/>
              </a:rPr>
              <a:t>1. </a:t>
            </a:r>
            <a:r>
              <a:rPr lang="it-IT" sz="1600" b="1" kern="100" dirty="0">
                <a:solidFill>
                  <a:srgbClr val="8652A1"/>
                </a:solidFill>
                <a:latin typeface="+mn-lt"/>
                <a:ea typeface="Times New Roman" panose="02020603050405020304" pitchFamily="18" charset="0"/>
                <a:cs typeface="Times New Roman" panose="02020603050405020304" pitchFamily="18" charset="0"/>
              </a:rPr>
              <a:t>Linee guida per moderare la discussione (flusso e riflessione)</a:t>
            </a:r>
            <a:r>
              <a:rPr lang="en-US" kern="100" dirty="0">
                <a:effectLst/>
                <a:latin typeface="+mn-lt"/>
                <a:ea typeface="Aptos" panose="020B0004020202020204" pitchFamily="34" charset="0"/>
                <a:cs typeface="Times New Roman" panose="02020603050405020304" pitchFamily="18" charset="0"/>
                <a:hlinkClick r:id="rId2"/>
              </a:rPr>
              <a:t>Classroom Discussions: Strategies &amp; More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3"/>
              </a:rPr>
              <a:t>Moderate A Panel Discussion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4"/>
              </a:rPr>
              <a:t>Behind The Capsule - How to be a good moderator for a panel - useful tips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5"/>
              </a:rPr>
              <a:t>Facilitating Effective Discussions</a:t>
            </a:r>
            <a:r>
              <a:rPr lang="en-US" kern="100" dirty="0">
                <a:effectLst/>
                <a:latin typeface="+mn-lt"/>
                <a:ea typeface="Aptos" panose="020B0004020202020204" pitchFamily="34" charset="0"/>
                <a:cs typeface="Times New Roman" panose="02020603050405020304" pitchFamily="18" charset="0"/>
              </a:rPr>
              <a:t>" by University of Waterloo Centre for Teaching Excellence   </a:t>
            </a: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6"/>
              </a:rPr>
              <a:t>Leading Discussions</a:t>
            </a:r>
            <a:r>
              <a:rPr lang="en-US" kern="100" dirty="0">
                <a:effectLst/>
                <a:latin typeface="+mn-lt"/>
                <a:ea typeface="Aptos" panose="020B0004020202020204" pitchFamily="34" charset="0"/>
                <a:cs typeface="Times New Roman" panose="02020603050405020304" pitchFamily="18" charset="0"/>
              </a:rPr>
              <a:t>" by Harvard University  </a:t>
            </a:r>
          </a:p>
          <a:p>
            <a:pPr lvl="0" algn="just">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en-US" sz="1600" b="1" kern="100" dirty="0">
                <a:solidFill>
                  <a:srgbClr val="8652A1"/>
                </a:solidFill>
                <a:latin typeface="+mn-lt"/>
                <a:cs typeface="Times New Roman" panose="02020603050405020304" pitchFamily="18" charset="0"/>
              </a:rPr>
              <a:t>2. </a:t>
            </a:r>
            <a:r>
              <a:rPr lang="it-IT" sz="1600" b="1" kern="100" dirty="0">
                <a:solidFill>
                  <a:srgbClr val="8652A1"/>
                </a:solidFill>
                <a:latin typeface="+mn-lt"/>
                <a:cs typeface="Times New Roman" panose="02020603050405020304" pitchFamily="18" charset="0"/>
              </a:rPr>
              <a:t>Guidare gli studenti attraverso la ricerca (interviste e ricerca documentale</a:t>
            </a:r>
            <a:r>
              <a:rPr lang="en-US" sz="1600" b="1" kern="100" dirty="0">
                <a:solidFill>
                  <a:srgbClr val="8652A1"/>
                </a:solidFill>
                <a:latin typeface="+mn-lt"/>
                <a:cs typeface="Times New Roman" panose="02020603050405020304" pitchFamily="18" charset="0"/>
              </a:rPr>
              <a:t>)</a:t>
            </a:r>
            <a:endParaRPr lang="en-GB" b="1" kern="100" dirty="0">
              <a:solidFill>
                <a:schemeClr val="tx1"/>
              </a:solidFill>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7"/>
              </a:rPr>
              <a:t>How to do a research interview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latin typeface="+mn-lt"/>
                <a:ea typeface="Aptos" panose="020B0004020202020204" pitchFamily="34" charset="0"/>
                <a:cs typeface="Times New Roman" panose="02020603050405020304" pitchFamily="18" charset="0"/>
                <a:hlinkClick r:id="rId8"/>
              </a:rPr>
              <a:t>UX Research - Get Started With Qualitative User Research</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9"/>
              </a:rPr>
              <a:t>Semi-structured interviews guidance for novice researchers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0"/>
              </a:rPr>
              <a:t>Pedagogic Approaches to Developing Students as Researchers</a:t>
            </a:r>
            <a:r>
              <a:rPr lang="en-US" kern="100" dirty="0">
                <a:effectLst/>
                <a:latin typeface="+mn-lt"/>
                <a:ea typeface="Aptos" panose="020B0004020202020204" pitchFamily="34" charset="0"/>
                <a:cs typeface="Times New Roman" panose="02020603050405020304" pitchFamily="18" charset="0"/>
              </a:rPr>
              <a:t>" – Advance HE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1"/>
              </a:rPr>
              <a:t>Introduction to Research Methods</a:t>
            </a:r>
            <a:r>
              <a:rPr lang="en-US" kern="100" dirty="0">
                <a:effectLst/>
                <a:latin typeface="+mn-lt"/>
                <a:ea typeface="Aptos" panose="020B0004020202020204" pitchFamily="34" charset="0"/>
                <a:cs typeface="Times New Roman" panose="02020603050405020304" pitchFamily="18" charset="0"/>
              </a:rPr>
              <a:t>" – University of London via Coursera </a:t>
            </a:r>
            <a:endParaRPr lang="en-GB" kern="100" dirty="0">
              <a:latin typeface="+mn-lt"/>
              <a:ea typeface="Aptos" panose="020B0004020202020204" pitchFamily="34" charset="0"/>
              <a:cs typeface="Times New Roman" panose="02020603050405020304" pitchFamily="18" charset="0"/>
            </a:endParaRPr>
          </a:p>
          <a:p>
            <a:pPr lvl="0" algn="just">
              <a:spcAft>
                <a:spcPts val="800"/>
              </a:spcAft>
              <a:tabLst>
                <a:tab pos="457200" algn="l"/>
              </a:tabLst>
            </a:pPr>
            <a:endParaRPr lang="en-GB"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en-US" sz="1600" b="1" kern="100" dirty="0">
                <a:solidFill>
                  <a:srgbClr val="8652A1"/>
                </a:solidFill>
                <a:latin typeface="+mn-lt"/>
                <a:cs typeface="Times New Roman" panose="02020603050405020304" pitchFamily="18" charset="0"/>
              </a:rPr>
              <a:t>3. </a:t>
            </a:r>
            <a:r>
              <a:rPr lang="it-IT" sz="1600" b="1" kern="100" dirty="0">
                <a:solidFill>
                  <a:srgbClr val="8652A1"/>
                </a:solidFill>
                <a:latin typeface="+mn-lt"/>
                <a:cs typeface="Times New Roman" panose="02020603050405020304" pitchFamily="18" charset="0"/>
              </a:rPr>
              <a:t>Linee guida sulla sintesi della riflessione</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2"/>
              </a:rPr>
              <a:t>How To Write a First Class Reflective Essay in 5 Simple Steps</a:t>
            </a:r>
            <a:endParaRPr lang="en-GB"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latin typeface="+mn-lt"/>
                <a:ea typeface="Aptos" panose="020B0004020202020204" pitchFamily="34" charset="0"/>
                <a:cs typeface="Times New Roman" panose="02020603050405020304" pitchFamily="18" charset="0"/>
                <a:hlinkClick r:id="rId13"/>
              </a:rPr>
              <a:t>S</a:t>
            </a:r>
            <a:r>
              <a:rPr lang="en-US" kern="100" dirty="0">
                <a:effectLst/>
                <a:latin typeface="+mn-lt"/>
                <a:ea typeface="Aptos" panose="020B0004020202020204" pitchFamily="34" charset="0"/>
                <a:cs typeface="Times New Roman" panose="02020603050405020304" pitchFamily="18" charset="0"/>
                <a:hlinkClick r:id="rId13"/>
              </a:rPr>
              <a:t>teps to Write a Reflective Essay with Examples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4"/>
              </a:rPr>
              <a:t>Structure of Academic Reflections</a:t>
            </a:r>
            <a:r>
              <a:rPr lang="en-US" kern="100" dirty="0">
                <a:effectLst/>
                <a:latin typeface="+mn-lt"/>
                <a:ea typeface="Aptos" panose="020B0004020202020204" pitchFamily="34" charset="0"/>
                <a:cs typeface="Times New Roman" panose="02020603050405020304" pitchFamily="18" charset="0"/>
              </a:rPr>
              <a:t>" – Reflection Toolkit, University of Edinburgh </a:t>
            </a:r>
            <a:endParaRPr lang="en-GB"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5"/>
              </a:rPr>
              <a:t>Introducing Reflection as an Assignment</a:t>
            </a:r>
            <a:r>
              <a:rPr lang="en-US" kern="100" dirty="0">
                <a:effectLst/>
                <a:latin typeface="+mn-lt"/>
                <a:ea typeface="Aptos" panose="020B0004020202020204" pitchFamily="34" charset="0"/>
                <a:cs typeface="Times New Roman" panose="02020603050405020304" pitchFamily="18" charset="0"/>
              </a:rPr>
              <a:t>" – Reflection Toolkit, University of Edinburgh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6"/>
              </a:rPr>
              <a:t>Learning to Teach: Becoming a Reflective Practitioner</a:t>
            </a:r>
            <a:r>
              <a:rPr lang="en-US" kern="100" dirty="0">
                <a:effectLst/>
                <a:latin typeface="+mn-lt"/>
                <a:ea typeface="Aptos" panose="020B0004020202020204" pitchFamily="34" charset="0"/>
                <a:cs typeface="Times New Roman" panose="02020603050405020304" pitchFamily="18" charset="0"/>
              </a:rPr>
              <a:t>" – </a:t>
            </a:r>
            <a:r>
              <a:rPr lang="en-US" kern="100" dirty="0" err="1">
                <a:effectLst/>
                <a:latin typeface="+mn-lt"/>
                <a:ea typeface="Aptos" panose="020B0004020202020204" pitchFamily="34" charset="0"/>
                <a:cs typeface="Times New Roman" panose="02020603050405020304" pitchFamily="18" charset="0"/>
              </a:rPr>
              <a:t>OpenLearn</a:t>
            </a:r>
            <a:r>
              <a:rPr lang="en-US" kern="100" dirty="0">
                <a:effectLst/>
                <a:latin typeface="+mn-lt"/>
                <a:ea typeface="Aptos" panose="020B0004020202020204" pitchFamily="34" charset="0"/>
                <a:cs typeface="Times New Roman" panose="02020603050405020304" pitchFamily="18" charset="0"/>
              </a:rPr>
              <a:t> by The Open University </a:t>
            </a:r>
          </a:p>
          <a:p>
            <a:pPr lvl="0" algn="just">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en-US" sz="1600" b="1" kern="100" dirty="0">
                <a:solidFill>
                  <a:srgbClr val="8652A1"/>
                </a:solidFill>
                <a:latin typeface="+mn-lt"/>
                <a:cs typeface="Times New Roman" panose="02020603050405020304" pitchFamily="18" charset="0"/>
              </a:rPr>
              <a:t>4. </a:t>
            </a:r>
            <a:r>
              <a:rPr lang="it-IT" sz="1600" b="1" kern="100" dirty="0">
                <a:solidFill>
                  <a:srgbClr val="8652A1"/>
                </a:solidFill>
                <a:latin typeface="+mn-lt"/>
                <a:cs typeface="Times New Roman" panose="02020603050405020304" pitchFamily="18" charset="0"/>
              </a:rPr>
              <a:t>Linee guida sulle revisioni tra pari</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7"/>
              </a:rPr>
              <a:t>How to Peer-Review Like a Pro</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8"/>
              </a:rPr>
              <a:t>No One Writes Alone: Peer Review in the Classroom - A Guide For Students</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9"/>
              </a:rPr>
              <a:t>A Guidebook for Peer Evaluation</a:t>
            </a:r>
            <a:r>
              <a:rPr lang="en-US" kern="100" dirty="0">
                <a:effectLst/>
                <a:latin typeface="+mn-lt"/>
                <a:ea typeface="Aptos" panose="020B0004020202020204" pitchFamily="34" charset="0"/>
                <a:cs typeface="Times New Roman" panose="02020603050405020304" pitchFamily="18" charset="0"/>
              </a:rPr>
              <a:t>" – Valdosta State University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0"/>
              </a:rPr>
              <a:t>Peer Review in Assessment and Improvement: An Overview of Five Principles to Promote Effective Practice</a:t>
            </a:r>
            <a:r>
              <a:rPr lang="en-US" kern="100" dirty="0">
                <a:effectLst/>
                <a:latin typeface="+mn-lt"/>
                <a:ea typeface="Aptos" panose="020B0004020202020204" pitchFamily="34" charset="0"/>
                <a:cs typeface="Times New Roman" panose="02020603050405020304" pitchFamily="18" charset="0"/>
              </a:rPr>
              <a:t>" – Loyola University Chicago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1"/>
              </a:rPr>
              <a:t>Accreditation Peer Review Handbook</a:t>
            </a:r>
            <a:r>
              <a:rPr lang="en-US" kern="100" dirty="0">
                <a:effectLst/>
                <a:latin typeface="+mn-lt"/>
                <a:ea typeface="Aptos" panose="020B0004020202020204" pitchFamily="34" charset="0"/>
                <a:cs typeface="Times New Roman" panose="02020603050405020304" pitchFamily="18" charset="0"/>
              </a:rPr>
              <a:t>" – NAEYC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2"/>
              </a:rPr>
              <a:t>Policies for Evaluating Faculty: Recommendations for Incorporating Peer Review</a:t>
            </a:r>
            <a:r>
              <a:rPr lang="en-US" kern="100" dirty="0">
                <a:effectLst/>
                <a:latin typeface="+mn-lt"/>
                <a:ea typeface="Aptos" panose="020B0004020202020204" pitchFamily="34" charset="0"/>
                <a:cs typeface="Times New Roman" panose="02020603050405020304" pitchFamily="18" charset="0"/>
              </a:rPr>
              <a:t>" – University of Texas System </a:t>
            </a:r>
            <a:endParaRPr lang="en-GB" kern="100" dirty="0">
              <a:effectLst/>
              <a:latin typeface="+mn-lt"/>
              <a:ea typeface="Aptos" panose="020B0004020202020204" pitchFamily="34" charset="0"/>
              <a:cs typeface="Times New Roman" panose="02020603050405020304" pitchFamily="18" charset="0"/>
            </a:endParaRPr>
          </a:p>
          <a:p>
            <a:pPr lvl="0" algn="just">
              <a:spcAft>
                <a:spcPts val="800"/>
              </a:spcAft>
              <a:tabLst>
                <a:tab pos="457200" algn="l"/>
              </a:tabLst>
            </a:pPr>
            <a:endParaRPr lang="en-GB" kern="100" dirty="0">
              <a:effectLst/>
              <a:latin typeface="+mn-lt"/>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7B88B26-D7C7-C07F-A4CD-8E4F3D2E6682}"/>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Text Placeholder 6">
            <a:extLst>
              <a:ext uri="{FF2B5EF4-FFF2-40B4-BE49-F238E27FC236}">
                <a16:creationId xmlns:a16="http://schemas.microsoft.com/office/drawing/2014/main" id="{E3F0C18B-B634-1B6F-02BE-63E13635C51A}"/>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456299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044FB-3296-8575-C087-858BEEBFA94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216D5C6-DF36-A3B0-F77C-0520DBEC3C77}"/>
              </a:ext>
            </a:extLst>
          </p:cNvPr>
          <p:cNvSpPr>
            <a:spLocks noGrp="1"/>
          </p:cNvSpPr>
          <p:nvPr>
            <p:ph type="body" sz="quarter" idx="64"/>
          </p:nvPr>
        </p:nvSpPr>
        <p:spPr>
          <a:xfrm>
            <a:off x="697281" y="1422399"/>
            <a:ext cx="6076734" cy="8964613"/>
          </a:xfrm>
        </p:spPr>
        <p:txBody>
          <a:bodyPr lIns="91440" tIns="45720" rIns="91440" bIns="45720" numCol="1" spcCol="288000" anchor="t">
            <a:noAutofit/>
          </a:bodyPr>
          <a:lstStyle/>
          <a:p>
            <a:pPr>
              <a:spcBef>
                <a:spcPts val="1800"/>
              </a:spcBef>
              <a:spcAft>
                <a:spcPts val="400"/>
              </a:spcAft>
            </a:pPr>
            <a:r>
              <a:rPr lang="en-US" sz="1600" b="1" kern="100" dirty="0">
                <a:solidFill>
                  <a:srgbClr val="8652A1"/>
                </a:solidFill>
                <a:latin typeface="+mn-lt"/>
                <a:cs typeface="Times New Roman" panose="02020603050405020304" pitchFamily="18" charset="0"/>
              </a:rPr>
              <a:t>5. </a:t>
            </a:r>
            <a:r>
              <a:rPr lang="it-IT" sz="1600" b="1" kern="100" dirty="0">
                <a:solidFill>
                  <a:srgbClr val="8652A1"/>
                </a:solidFill>
                <a:latin typeface="+mn-lt"/>
                <a:cs typeface="Times New Roman" panose="02020603050405020304" pitchFamily="18" charset="0"/>
              </a:rPr>
              <a:t>Linee guida su discussione/moderazione delle presentazioni</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2"/>
              </a:rPr>
              <a:t>HOW TO START A PITCH OR PRESENTATION</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3"/>
              </a:rPr>
              <a:t>Become A Better Workshop FACILITATOR In 8 Minutes (Facilitation Technique)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4"/>
              </a:rPr>
              <a:t>Fear of Presenting? How to Give a Great Presentation at Work</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5"/>
              </a:rPr>
              <a:t>Good Presentation VS Bad Presentation</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6"/>
              </a:rPr>
              <a:t>Public Speaking: How to Moderate and Present</a:t>
            </a:r>
            <a:r>
              <a:rPr lang="en-US" kern="100" dirty="0">
                <a:effectLst/>
                <a:latin typeface="+mn-lt"/>
                <a:ea typeface="Aptos" panose="020B0004020202020204" pitchFamily="34" charset="0"/>
                <a:cs typeface="Times New Roman" panose="02020603050405020304" pitchFamily="18" charset="0"/>
              </a:rPr>
              <a:t>" – Coursera, University of Washington </a:t>
            </a:r>
            <a:endParaRPr lang="en-GB" kern="100" dirty="0">
              <a:latin typeface="+mn-lt"/>
              <a:ea typeface="Aptos" panose="020B0004020202020204" pitchFamily="34" charset="0"/>
              <a:cs typeface="Times New Roman" panose="02020603050405020304" pitchFamily="18" charset="0"/>
            </a:endParaRPr>
          </a:p>
          <a:p>
            <a:pPr algn="just">
              <a:spcBef>
                <a:spcPts val="1800"/>
              </a:spcBef>
              <a:spcAft>
                <a:spcPts val="400"/>
              </a:spcAft>
            </a:pPr>
            <a:r>
              <a:rPr lang="en-US" sz="1600" b="1" kern="100" dirty="0">
                <a:solidFill>
                  <a:srgbClr val="8652A1"/>
                </a:solidFill>
                <a:latin typeface="+mn-lt"/>
                <a:cs typeface="Times New Roman" panose="02020603050405020304" pitchFamily="18" charset="0"/>
              </a:rPr>
              <a:t>7. </a:t>
            </a:r>
            <a:r>
              <a:rPr lang="it-IT" sz="1600" b="1" kern="100" dirty="0">
                <a:solidFill>
                  <a:srgbClr val="8652A1"/>
                </a:solidFill>
                <a:latin typeface="+mn-lt"/>
                <a:cs typeface="Times New Roman" panose="02020603050405020304" pitchFamily="18" charset="0"/>
              </a:rPr>
              <a:t>Linee guida su come fornire un feedback costruttivo</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7"/>
              </a:rPr>
              <a:t>How to Give &amp; Get Constructive Feedback</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8"/>
              </a:rPr>
              <a:t>Giving Constructive Feedback in the Workplace</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9"/>
              </a:rPr>
              <a:t>8 EASY Tips on How to Give Constructive Feedback</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0"/>
              </a:rPr>
              <a:t>The 10 Guidelines for Great Constructive Feedback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1"/>
              </a:rPr>
              <a:t>Guidelines to students on providing constructive feedback</a:t>
            </a:r>
            <a:endParaRPr lang="en-US" kern="100" dirty="0">
              <a:latin typeface="+mn-lt"/>
              <a:ea typeface="Aptos" panose="020B0004020202020204" pitchFamily="34" charset="0"/>
              <a:cs typeface="Times New Roman" panose="02020603050405020304" pitchFamily="18" charset="0"/>
            </a:endParaRPr>
          </a:p>
          <a:p>
            <a:pPr lvl="0">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spcAft>
                <a:spcPts val="800"/>
              </a:spcAft>
              <a:tabLst>
                <a:tab pos="457200" algn="l"/>
              </a:tabLst>
            </a:pPr>
            <a:r>
              <a:rPr lang="en-US" sz="1600" b="1" kern="100" dirty="0">
                <a:solidFill>
                  <a:srgbClr val="8652A1"/>
                </a:solidFill>
                <a:latin typeface="+mn-lt"/>
                <a:cs typeface="Times New Roman" panose="02020603050405020304" pitchFamily="18" charset="0"/>
              </a:rPr>
              <a:t>8. </a:t>
            </a:r>
            <a:r>
              <a:rPr lang="it-IT" sz="1600" b="1" kern="100" dirty="0">
                <a:solidFill>
                  <a:srgbClr val="8652A1"/>
                </a:solidFill>
                <a:latin typeface="+mn-lt"/>
                <a:cs typeface="Times New Roman" panose="02020603050405020304" pitchFamily="18" charset="0"/>
              </a:rPr>
              <a:t>Linee guida per completare il feedback finale online</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2"/>
              </a:rPr>
              <a:t>How to Get Customer Feedback Online (6 Best Ways)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3"/>
              </a:rPr>
              <a:t>Online Pedagogy: How &amp; Why to Give Feedback</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4"/>
              </a:rPr>
              <a:t>3 necessary elements to providing effective feedback</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5"/>
              </a:rPr>
              <a:t>The Effectiveness of Emotional Motivational Feedback Messages</a:t>
            </a:r>
            <a:endParaRPr lang="en-GB" kern="100" dirty="0">
              <a:effectLst/>
              <a:latin typeface="+mn-lt"/>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4ACB0F5-2992-0760-DDC4-11E392532DA1}"/>
              </a:ext>
            </a:extLst>
          </p:cNvPr>
          <p:cNvSpPr>
            <a:spLocks noGrp="1"/>
          </p:cNvSpPr>
          <p:nvPr>
            <p:ph type="sldNum" sz="quarter" idx="4"/>
          </p:nvPr>
        </p:nvSpPr>
        <p:spPr/>
        <p:txBody>
          <a:bodyPr/>
          <a:lstStyle/>
          <a:p>
            <a:fld id="{9C527BFA-2C0E-4CEC-B6A5-913A56FEF4B4}" type="slidenum">
              <a:rPr lang="fr-CA" smtClean="0"/>
              <a:pPr/>
              <a:t>24</a:t>
            </a:fld>
            <a:endParaRPr lang="fr-CA"/>
          </a:p>
        </p:txBody>
      </p:sp>
      <p:sp>
        <p:nvSpPr>
          <p:cNvPr id="7" name="Text Placeholder 6">
            <a:extLst>
              <a:ext uri="{FF2B5EF4-FFF2-40B4-BE49-F238E27FC236}">
                <a16:creationId xmlns:a16="http://schemas.microsoft.com/office/drawing/2014/main" id="{0024EBF0-FAF5-0F0D-3269-85CBDD2C4851}"/>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3051494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5977-8213-33D4-7B58-C5DA9AAC95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9DA190-35A8-7D70-4DF8-3FD0D7732A99}"/>
              </a:ext>
            </a:extLst>
          </p:cNvPr>
          <p:cNvSpPr>
            <a:spLocks noGrp="1"/>
          </p:cNvSpPr>
          <p:nvPr>
            <p:ph type="body" sz="quarter" idx="14"/>
          </p:nvPr>
        </p:nvSpPr>
        <p:spPr>
          <a:xfrm>
            <a:off x="2923310" y="1193800"/>
            <a:ext cx="4107612" cy="3267363"/>
          </a:xfrm>
        </p:spPr>
        <p:txBody>
          <a:bodyPr/>
          <a:lstStyle/>
          <a:p>
            <a:r>
              <a:rPr lang="de-DE" sz="4800" dirty="0"/>
              <a:t>LINEE GUIDA PER LA VALUTAZIONE</a:t>
            </a:r>
          </a:p>
          <a:p>
            <a:endParaRPr lang="en-GB" sz="1100" dirty="0"/>
          </a:p>
          <a:p>
            <a:pPr algn="just"/>
            <a:r>
              <a:rPr lang="it-IT" sz="1100" b="0" dirty="0"/>
              <a:t>Di seguito sono riportate le linee guida per la progettazione del modulo di feedback nella settimana 3. Le domande possono essere adattate per adattarsi agli stili di insegnamento individuali. Dopo aver creato il questionario su una piattaforma preferita, l'insegnante può distribuire il link agli studenti.</a:t>
            </a:r>
            <a:endParaRPr lang="en-GB" sz="1100" b="0" dirty="0"/>
          </a:p>
        </p:txBody>
      </p:sp>
      <p:sp>
        <p:nvSpPr>
          <p:cNvPr id="3" name="Slide Number Placeholder 2">
            <a:extLst>
              <a:ext uri="{FF2B5EF4-FFF2-40B4-BE49-F238E27FC236}">
                <a16:creationId xmlns:a16="http://schemas.microsoft.com/office/drawing/2014/main" id="{29578820-7FA6-CCB4-D3C4-E80F9C0C7717}"/>
              </a:ext>
            </a:extLst>
          </p:cNvPr>
          <p:cNvSpPr>
            <a:spLocks noGrp="1"/>
          </p:cNvSpPr>
          <p:nvPr>
            <p:ph type="sldNum" sz="quarter" idx="4"/>
          </p:nvPr>
        </p:nvSpPr>
        <p:spPr/>
        <p:txBody>
          <a:bodyPr/>
          <a:lstStyle/>
          <a:p>
            <a:fld id="{9C527BFA-2C0E-4CEC-B6A5-913A56FEF4B4}" type="slidenum">
              <a:rPr lang="fr-CA" smtClean="0"/>
              <a:pPr/>
              <a:t>25</a:t>
            </a:fld>
            <a:endParaRPr lang="fr-CA"/>
          </a:p>
        </p:txBody>
      </p:sp>
      <p:pic>
        <p:nvPicPr>
          <p:cNvPr id="5" name="Picture Placeholder 20">
            <a:extLst>
              <a:ext uri="{FF2B5EF4-FFF2-40B4-BE49-F238E27FC236}">
                <a16:creationId xmlns:a16="http://schemas.microsoft.com/office/drawing/2014/main" id="{9A4527C3-35AC-918F-534E-1B7DC46729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5" r="7945"/>
          <a:stretch/>
        </p:blipFill>
        <p:spPr>
          <a:xfrm>
            <a:off x="0" y="4461163"/>
            <a:ext cx="5514109" cy="4369327"/>
          </a:xfrm>
        </p:spPr>
      </p:pic>
    </p:spTree>
    <p:extLst>
      <p:ext uri="{BB962C8B-B14F-4D97-AF65-F5344CB8AC3E}">
        <p14:creationId xmlns:p14="http://schemas.microsoft.com/office/powerpoint/2010/main" val="1832261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E7FF4-F4C5-6621-FA35-E63DD5922AE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E020956-E1CA-F836-E610-D0F30288B8BD}"/>
              </a:ext>
            </a:extLst>
          </p:cNvPr>
          <p:cNvSpPr>
            <a:spLocks noGrp="1"/>
          </p:cNvSpPr>
          <p:nvPr>
            <p:ph type="body" sz="quarter" idx="64"/>
          </p:nvPr>
        </p:nvSpPr>
        <p:spPr>
          <a:xfrm>
            <a:off x="741469" y="1334934"/>
            <a:ext cx="6215921" cy="8964613"/>
          </a:xfrm>
        </p:spPr>
        <p:txBody>
          <a:bodyPr lIns="91440" tIns="45720" rIns="91440" bIns="45720" numCol="1" spcCol="288000" anchor="t">
            <a:noAutofit/>
          </a:bodyPr>
          <a:lstStyle/>
          <a:p>
            <a:pPr algn="just"/>
            <a:r>
              <a:rPr lang="it-IT" dirty="0"/>
              <a:t>Il seguente questionario di riflessione è stato progettato per il Modulo 1, Settimana 3. Fornisce un quadro flessibile per valutare l'apprendimento, la partecipazione e l'impegno degli studenti durante il modulo. 
Gli insegnanti possono utilizzare o adattare queste domande in base al proprio stile di insegnamento e alle esigenze degli studenti e implementarle in strumenti di indagine come Google Forms, </a:t>
            </a:r>
            <a:r>
              <a:rPr lang="it-IT" dirty="0" err="1"/>
              <a:t>Qualtrics</a:t>
            </a:r>
            <a:r>
              <a:rPr lang="it-IT" dirty="0"/>
              <a:t>, Microsoft Forms o qualsiasi altra piattaforma preferita. 
Le risposte offriranno preziose informazioni sulla comprensione da parte degli studenti delle sei fasi della gestione dell'innovazione, della gestione dell'innovazione nella logistica e delle pratiche logistiche innovative e non innovative. Inoltre, il questionario incoraggia la riflessione critica su come la ricerca e le presentazioni digitali siano strumenti preziosi da applicare in contesti del mondo reale</a:t>
            </a:r>
            <a:r>
              <a:rPr lang="en-GB" dirty="0"/>
              <a:t>.</a:t>
            </a:r>
            <a:endParaRPr lang="en-GB" b="1" dirty="0"/>
          </a:p>
          <a:p>
            <a:pPr algn="just"/>
            <a:endParaRPr lang="en-GB" dirty="0"/>
          </a:p>
          <a:p>
            <a:pPr algn="just"/>
            <a:r>
              <a:rPr lang="en-GB" b="1" dirty="0" err="1"/>
              <a:t>Utilizzo</a:t>
            </a:r>
            <a:r>
              <a:rPr lang="en-GB" b="1" dirty="0"/>
              <a:t> del </a:t>
            </a:r>
            <a:r>
              <a:rPr lang="en-GB" b="1" dirty="0" err="1"/>
              <a:t>questionario</a:t>
            </a:r>
            <a:r>
              <a:rPr lang="en-GB" b="1" dirty="0"/>
              <a:t>:</a:t>
            </a:r>
          </a:p>
          <a:p>
            <a:pPr marL="171450" indent="-171450" algn="just">
              <a:buFont typeface="Wingdings" panose="05000000000000000000" pitchFamily="2" charset="2"/>
              <a:buChar char="q"/>
            </a:pPr>
            <a:r>
              <a:rPr lang="it-IT" dirty="0"/>
              <a:t>I docenti possono distribuire il questionario in formato digitale o, in alternativa, in formato cartaceo.
Le risposte aiuteranno a valutare la comprensione degli studenti dell'innovazione nella logistica e la loro esperienza con la creazione di pitch digitali.
Le sezioni di revisione tra pari e di riflessione sono particolarmente utili per valutare il grado di coinvolgimento degli studenti con il feedback e il pensiero critico.
Le domande che seguono sono suggerimenti. Gli insegnanti possono selezionare coloro che si applicano meglio alle attività svolte durante il modulo e aggiungere domande per qualsiasi aspetto che potrebbe mancare</a:t>
            </a:r>
            <a:r>
              <a:rPr lang="en-GB" dirty="0"/>
              <a:t>.</a:t>
            </a:r>
          </a:p>
          <a:p>
            <a:pPr algn="just"/>
            <a:endParaRPr lang="en-GB" dirty="0"/>
          </a:p>
          <a:p>
            <a:pPr algn="just"/>
            <a:r>
              <a:rPr lang="en-GB" sz="1600" b="1" dirty="0" err="1">
                <a:solidFill>
                  <a:srgbClr val="8652A1"/>
                </a:solidFill>
              </a:rPr>
              <a:t>Questionario</a:t>
            </a:r>
            <a:r>
              <a:rPr lang="en-GB" sz="1600" b="1" dirty="0">
                <a:solidFill>
                  <a:srgbClr val="8652A1"/>
                </a:solidFill>
              </a:rPr>
              <a:t> </a:t>
            </a:r>
            <a:r>
              <a:rPr lang="en-GB" sz="1600" b="1" dirty="0" err="1">
                <a:solidFill>
                  <a:srgbClr val="8652A1"/>
                </a:solidFill>
              </a:rPr>
              <a:t>riassuntivo</a:t>
            </a:r>
            <a:r>
              <a:rPr lang="en-GB" sz="1600" b="1" dirty="0">
                <a:solidFill>
                  <a:srgbClr val="8652A1"/>
                </a:solidFill>
              </a:rPr>
              <a:t> </a:t>
            </a:r>
            <a:r>
              <a:rPr lang="en-GB" sz="1600" b="1" dirty="0" err="1">
                <a:solidFill>
                  <a:srgbClr val="8652A1"/>
                </a:solidFill>
              </a:rPr>
              <a:t>della</a:t>
            </a:r>
            <a:r>
              <a:rPr lang="en-GB" sz="1600" b="1" dirty="0">
                <a:solidFill>
                  <a:srgbClr val="8652A1"/>
                </a:solidFill>
              </a:rPr>
              <a:t> </a:t>
            </a:r>
            <a:r>
              <a:rPr lang="en-GB" sz="1600" b="1" dirty="0" err="1">
                <a:solidFill>
                  <a:srgbClr val="8652A1"/>
                </a:solidFill>
              </a:rPr>
              <a:t>riflessione</a:t>
            </a:r>
            <a:endParaRPr lang="en-GB" b="1" dirty="0"/>
          </a:p>
          <a:p>
            <a:pPr algn="just"/>
            <a:r>
              <a:rPr lang="it-IT" b="1" dirty="0"/>
              <a:t>Sezione 1: Informazioni generali (facoltativo</a:t>
            </a:r>
            <a:r>
              <a:rPr lang="en-GB" b="1" dirty="0"/>
              <a:t>)</a:t>
            </a:r>
          </a:p>
          <a:p>
            <a:pPr marL="228600" indent="-228600" algn="just">
              <a:buFont typeface="+mj-lt"/>
              <a:buAutoNum type="arabicPeriod"/>
            </a:pPr>
            <a:r>
              <a:rPr lang="en-GB" dirty="0"/>
              <a:t>Nome </a:t>
            </a:r>
            <a:r>
              <a:rPr lang="en-GB" dirty="0" err="1"/>
              <a:t>dello</a:t>
            </a:r>
            <a:r>
              <a:rPr lang="en-GB" dirty="0"/>
              <a:t> </a:t>
            </a:r>
            <a:r>
              <a:rPr lang="en-GB" dirty="0" err="1"/>
              <a:t>studente</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2"/>
            </a:pPr>
            <a:r>
              <a:rPr lang="it-IT" dirty="0"/>
              <a:t>Numero di gruppo (se applicabile)</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algn="just"/>
            <a:endParaRPr lang="en-GB" dirty="0"/>
          </a:p>
          <a:p>
            <a:pPr algn="just"/>
            <a:r>
              <a:rPr lang="it-IT" b="1" dirty="0"/>
              <a:t>Sezione 2: Capire la gestione dell'innovazione</a:t>
            </a:r>
            <a:endParaRPr lang="en-GB" b="1" dirty="0"/>
          </a:p>
          <a:p>
            <a:pPr marL="228600" indent="-228600" algn="just">
              <a:buFont typeface="+mj-lt"/>
              <a:buAutoNum type="arabicPeriod" startAt="3"/>
            </a:pPr>
            <a:r>
              <a:rPr lang="it-IT" dirty="0"/>
              <a:t>Quali sono le sei fasi della gestione dell'innovazione? Elencane quanti ne ricordi</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4"/>
            </a:pPr>
            <a:r>
              <a:rPr lang="it-IT" dirty="0"/>
              <a:t>Come definirebbe l'innovazione nella logistica</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5"/>
            </a:pPr>
            <a:r>
              <a:rPr lang="it-IT" dirty="0"/>
              <a:t>Fornisci un esempio di una pratica innovativa nella logistica che hai studiato e spiega cosa la rende innovativa</a:t>
            </a:r>
            <a:r>
              <a:rPr lang="en-GB" dirty="0"/>
              <a:t>.</a:t>
            </a:r>
          </a:p>
          <a:p>
            <a:pPr algn="just"/>
            <a:r>
              <a:rPr lang="en-GB" i="1" dirty="0">
                <a:solidFill>
                  <a:schemeClr val="bg1">
                    <a:lumMod val="65000"/>
                  </a:schemeClr>
                </a:solidFill>
              </a:rPr>
              <a:t>[campo di testo]</a:t>
            </a:r>
          </a:p>
          <a:p>
            <a:pPr marL="228600" indent="-228600" algn="just">
              <a:buFont typeface="+mj-lt"/>
              <a:buAutoNum type="arabicPeriod" startAt="6"/>
            </a:pPr>
            <a:r>
              <a:rPr lang="it-IT" dirty="0"/>
              <a:t>Quali fasi della gestione dell'innovazione avrebbero potuto essere più rilevanti nell'innovazione logistica che hai ricercato</a:t>
            </a:r>
            <a:r>
              <a:rPr lang="en-GB" dirty="0"/>
              <a:t>?</a:t>
            </a:r>
          </a:p>
          <a:p>
            <a:pPr algn="just"/>
            <a:r>
              <a:rPr lang="en-GB" i="1" dirty="0">
                <a:solidFill>
                  <a:schemeClr val="bg1">
                    <a:lumMod val="65000"/>
                  </a:schemeClr>
                </a:solidFill>
              </a:rPr>
              <a:t>[campo di testo] </a:t>
            </a:r>
          </a:p>
          <a:p>
            <a:pPr marL="228600" indent="-228600" algn="just">
              <a:buFont typeface="+mj-lt"/>
              <a:buAutoNum type="arabicPeriod" startAt="7"/>
            </a:pPr>
            <a:r>
              <a:rPr lang="it-IT" dirty="0"/>
              <a:t>Qual è un esempio di pratica logistica che NON è innovativa? Perché</a:t>
            </a:r>
            <a:r>
              <a:rPr lang="en-GB" dirty="0"/>
              <a:t>?</a:t>
            </a:r>
          </a:p>
          <a:p>
            <a:pPr algn="just"/>
            <a:r>
              <a:rPr lang="en-GB" i="1" dirty="0">
                <a:solidFill>
                  <a:schemeClr val="bg1">
                    <a:lumMod val="65000"/>
                  </a:schemeClr>
                </a:solidFill>
              </a:rPr>
              <a:t>[campo di testo]</a:t>
            </a:r>
          </a:p>
          <a:p>
            <a:pPr algn="just"/>
            <a:endParaRPr lang="en-GB" dirty="0"/>
          </a:p>
          <a:p>
            <a:pPr algn="just"/>
            <a:r>
              <a:rPr lang="it-IT" b="1" dirty="0"/>
              <a:t>Sezione 3a: Esperienza di ricerca – Ricerca documentale</a:t>
            </a:r>
            <a:endParaRPr lang="en-GB" b="1" dirty="0"/>
          </a:p>
          <a:p>
            <a:pPr marL="228600" indent="-228600" algn="just">
              <a:buFont typeface="+mj-lt"/>
              <a:buAutoNum type="arabicPeriod" startAt="8"/>
            </a:pPr>
            <a:r>
              <a:rPr lang="it-IT" dirty="0"/>
              <a:t>Qual è stato l'obiettivo principale della tua ricerca? Descrivi brevemente l'argomento che hai esplorato</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9"/>
            </a:pPr>
            <a:r>
              <a:rPr lang="it-IT" dirty="0"/>
              <a:t>Quali fonti hai utilizzato per la tua ricerca? Seleziona tutte le risposte pertinenti</a:t>
            </a:r>
            <a:r>
              <a:rPr lang="en-GB" dirty="0"/>
              <a:t>.</a:t>
            </a:r>
            <a:endParaRPr lang="en-GB" i="1" dirty="0"/>
          </a:p>
          <a:p>
            <a:pPr algn="just"/>
            <a:r>
              <a:rPr lang="en-GB" i="1" dirty="0">
                <a:solidFill>
                  <a:schemeClr val="bg1">
                    <a:lumMod val="65000"/>
                  </a:schemeClr>
                </a:solidFill>
              </a:rPr>
              <a:t>[</a:t>
            </a:r>
            <a:r>
              <a:rPr lang="it-IT" i="1" dirty="0">
                <a:solidFill>
                  <a:schemeClr val="bg1">
                    <a:lumMod val="65000"/>
                  </a:schemeClr>
                </a:solidFill>
              </a:rPr>
              <a:t>Scelta multipla: Riviste accademiche, Rapporti di settore, Siti web aziendali, Articoli di notizie, Altro (specificare</a:t>
            </a:r>
            <a:r>
              <a:rPr lang="en-GB" i="1" dirty="0">
                <a:solidFill>
                  <a:schemeClr val="bg1">
                    <a:lumMod val="65000"/>
                  </a:schemeClr>
                </a:solidFill>
              </a:rPr>
              <a:t>)]</a:t>
            </a:r>
          </a:p>
          <a:p>
            <a:pPr marL="228600" indent="-228600" algn="just">
              <a:buFont typeface="+mj-lt"/>
              <a:buAutoNum type="arabicPeriod" startAt="10"/>
            </a:pPr>
            <a:r>
              <a:rPr lang="it-IT" dirty="0"/>
              <a:t>Quali sfide hai incontrato durante il tuo processo di ricerca? Seleziona tutte le risposte pertinenti</a:t>
            </a:r>
            <a:r>
              <a:rPr lang="en-GB" dirty="0"/>
              <a:t>.</a:t>
            </a:r>
          </a:p>
          <a:p>
            <a:pPr algn="just"/>
            <a:r>
              <a:rPr lang="en-GB" i="1" dirty="0">
                <a:solidFill>
                  <a:schemeClr val="bg1">
                    <a:lumMod val="65000"/>
                  </a:schemeClr>
                </a:solidFill>
              </a:rPr>
              <a:t>[</a:t>
            </a:r>
            <a:r>
              <a:rPr lang="it-IT" i="1" dirty="0">
                <a:solidFill>
                  <a:schemeClr val="bg1">
                    <a:lumMod val="65000"/>
                  </a:schemeClr>
                </a:solidFill>
              </a:rPr>
              <a:t>Scelta multipla: Difficoltà nel reperimento delle fonti, Informazioni contrastanti, Accesso limitato ai dati, Altro (specificare</a:t>
            </a:r>
            <a:r>
              <a:rPr lang="en-GB" i="1" dirty="0">
                <a:solidFill>
                  <a:schemeClr val="bg1">
                    <a:lumMod val="65000"/>
                  </a:schemeClr>
                </a:solidFill>
              </a:rPr>
              <a:t>)]</a:t>
            </a:r>
          </a:p>
          <a:p>
            <a:pPr marL="228600" indent="-228600" algn="just">
              <a:buFont typeface="+mj-lt"/>
              <a:buAutoNum type="arabicPeriod" startAt="11"/>
            </a:pPr>
            <a:r>
              <a:rPr lang="it-IT" dirty="0"/>
              <a:t>Come hai deciso quali fonti erano affidabili per la tua ricerca</a:t>
            </a:r>
            <a:r>
              <a:rPr lang="en-GB" dirty="0"/>
              <a:t>?</a:t>
            </a:r>
          </a:p>
          <a:p>
            <a:pPr algn="just"/>
            <a:r>
              <a:rPr lang="en-GB" i="1" dirty="0">
                <a:solidFill>
                  <a:schemeClr val="bg1">
                    <a:lumMod val="65000"/>
                  </a:schemeClr>
                </a:solidFill>
              </a:rPr>
              <a:t>[campo di testo]</a:t>
            </a:r>
          </a:p>
          <a:p>
            <a:pPr algn="just"/>
            <a:endParaRPr lang="en-US" dirty="0"/>
          </a:p>
        </p:txBody>
      </p:sp>
      <p:sp>
        <p:nvSpPr>
          <p:cNvPr id="4" name="Slide Number Placeholder 3">
            <a:extLst>
              <a:ext uri="{FF2B5EF4-FFF2-40B4-BE49-F238E27FC236}">
                <a16:creationId xmlns:a16="http://schemas.microsoft.com/office/drawing/2014/main" id="{391F764E-11F5-70D3-3319-021F27EB39B3}"/>
              </a:ext>
            </a:extLst>
          </p:cNvPr>
          <p:cNvSpPr>
            <a:spLocks noGrp="1"/>
          </p:cNvSpPr>
          <p:nvPr>
            <p:ph type="sldNum" sz="quarter" idx="4"/>
          </p:nvPr>
        </p:nvSpPr>
        <p:spPr/>
        <p:txBody>
          <a:bodyPr/>
          <a:lstStyle/>
          <a:p>
            <a:fld id="{9C527BFA-2C0E-4CEC-B6A5-913A56FEF4B4}" type="slidenum">
              <a:rPr lang="fr-CA" smtClean="0"/>
              <a:pPr/>
              <a:t>26</a:t>
            </a:fld>
            <a:endParaRPr lang="fr-CA"/>
          </a:p>
        </p:txBody>
      </p:sp>
      <p:sp>
        <p:nvSpPr>
          <p:cNvPr id="7" name="Text Placeholder 6">
            <a:extLst>
              <a:ext uri="{FF2B5EF4-FFF2-40B4-BE49-F238E27FC236}">
                <a16:creationId xmlns:a16="http://schemas.microsoft.com/office/drawing/2014/main" id="{78FD0C07-746D-AA16-FFA2-10D59DAD8365}"/>
              </a:ext>
            </a:extLst>
          </p:cNvPr>
          <p:cNvSpPr>
            <a:spLocks noGrp="1"/>
          </p:cNvSpPr>
          <p:nvPr>
            <p:ph type="body" sz="quarter" idx="61"/>
          </p:nvPr>
        </p:nvSpPr>
        <p:spPr>
          <a:xfrm>
            <a:off x="-9335" y="304800"/>
            <a:ext cx="7040257" cy="926158"/>
          </a:xfrm>
        </p:spPr>
        <p:txBody>
          <a:bodyPr/>
          <a:lstStyle/>
          <a:p>
            <a:r>
              <a:rPr lang="it-IT" dirty="0"/>
              <a:t>SETTIMANA 3: QUESTIONARIO DI RIFLESSIONE</a:t>
            </a:r>
            <a:endParaRPr lang="en-US" dirty="0"/>
          </a:p>
        </p:txBody>
      </p:sp>
    </p:spTree>
    <p:extLst>
      <p:ext uri="{BB962C8B-B14F-4D97-AF65-F5344CB8AC3E}">
        <p14:creationId xmlns:p14="http://schemas.microsoft.com/office/powerpoint/2010/main" val="3045836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6820B-3EE4-E8DA-ED07-30D070EAC8F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9585415-CB88-0910-24F0-9D037016258C}"/>
              </a:ext>
            </a:extLst>
          </p:cNvPr>
          <p:cNvSpPr>
            <a:spLocks noGrp="1"/>
          </p:cNvSpPr>
          <p:nvPr>
            <p:ph type="body" sz="quarter" idx="64"/>
          </p:nvPr>
        </p:nvSpPr>
        <p:spPr>
          <a:xfrm>
            <a:off x="697281" y="1422399"/>
            <a:ext cx="6076734" cy="8964613"/>
          </a:xfrm>
        </p:spPr>
        <p:txBody>
          <a:bodyPr lIns="91440" tIns="45720" rIns="91440" bIns="45720" numCol="1" spcCol="288000" anchor="t">
            <a:noAutofit/>
          </a:bodyPr>
          <a:lstStyle/>
          <a:p>
            <a:pPr algn="just"/>
            <a:r>
              <a:rPr lang="it-IT" b="1" dirty="0"/>
              <a:t>Sezione 3b: Esperienze di ricerca – Intervista</a:t>
            </a:r>
            <a:endParaRPr lang="en-GB" b="1" dirty="0"/>
          </a:p>
          <a:p>
            <a:pPr marL="228600" indent="-228600" algn="just">
              <a:buFont typeface="+mj-lt"/>
              <a:buAutoNum type="arabicPeriod" startAt="8"/>
            </a:pPr>
            <a:r>
              <a:rPr lang="it-IT" dirty="0"/>
              <a:t>Qual è stato l'obiettivo principale della tua intervista? Descrivi brevemente il ruolo dell'esperto e l'argomento che hai esplorato</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9"/>
            </a:pPr>
            <a:r>
              <a:rPr lang="it-IT" dirty="0"/>
              <a:t>Chi hai intervistato e qual è il suo background professionale</a:t>
            </a:r>
            <a:r>
              <a:rPr lang="en-GB" dirty="0"/>
              <a:t>?</a:t>
            </a:r>
            <a:endParaRPr lang="en-GB" i="1" dirty="0"/>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10"/>
            </a:pPr>
            <a:r>
              <a:rPr lang="it-IT" dirty="0"/>
              <a:t>Quali sfide hai incontrato durante il processo di colloquio? Seleziona tutte le risposte pertinenti</a:t>
            </a:r>
            <a:r>
              <a:rPr lang="en-GB" dirty="0"/>
              <a:t>.</a:t>
            </a:r>
          </a:p>
          <a:p>
            <a:pPr algn="just"/>
            <a:r>
              <a:rPr lang="en-GB" i="1" dirty="0">
                <a:solidFill>
                  <a:schemeClr val="bg1">
                    <a:lumMod val="65000"/>
                  </a:schemeClr>
                </a:solidFill>
              </a:rPr>
              <a:t>[</a:t>
            </a:r>
            <a:r>
              <a:rPr lang="it-IT" dirty="0">
                <a:solidFill>
                  <a:schemeClr val="bg1">
                    <a:lumMod val="65000"/>
                  </a:schemeClr>
                </a:solidFill>
              </a:rPr>
              <a:t>Scelta multipla: difficoltà a programmare l'intervista, profondità limitata delle risposte, problemi di riservatezza dell'intervistato, altro (specificare</a:t>
            </a:r>
            <a:r>
              <a:rPr lang="en-GB" dirty="0">
                <a:solidFill>
                  <a:schemeClr val="bg1">
                    <a:lumMod val="65000"/>
                  </a:schemeClr>
                </a:solidFill>
              </a:rPr>
              <a:t>)]</a:t>
            </a:r>
          </a:p>
          <a:p>
            <a:pPr marL="228600" indent="-228600" algn="just">
              <a:buFont typeface="+mj-lt"/>
              <a:buAutoNum type="arabicPeriod" startAt="11"/>
            </a:pPr>
            <a:r>
              <a:rPr lang="it-IT" dirty="0"/>
              <a:t>In che modo ti sei assicurato che le informazioni fornite dall'esperto fossero credibili e pertinenti per la tua ricerca</a:t>
            </a:r>
            <a:r>
              <a:rPr lang="en-GB" dirty="0"/>
              <a:t>?</a:t>
            </a:r>
          </a:p>
          <a:p>
            <a:pPr algn="just"/>
            <a:r>
              <a:rPr lang="en-GB" i="1" dirty="0">
                <a:solidFill>
                  <a:schemeClr val="bg1">
                    <a:lumMod val="65000"/>
                  </a:schemeClr>
                </a:solidFill>
              </a:rPr>
              <a:t>[campo di testo]</a:t>
            </a:r>
          </a:p>
          <a:p>
            <a:pPr algn="just"/>
            <a:endParaRPr lang="en-GB" b="1" dirty="0"/>
          </a:p>
          <a:p>
            <a:pPr algn="just"/>
            <a:r>
              <a:rPr lang="en-GB" b="1" dirty="0" err="1"/>
              <a:t>Sezione</a:t>
            </a:r>
            <a:r>
              <a:rPr lang="en-GB" b="1" dirty="0"/>
              <a:t> 4: Digital Pitch</a:t>
            </a:r>
          </a:p>
          <a:p>
            <a:pPr marL="228600" indent="-228600" algn="just">
              <a:buFont typeface="+mj-lt"/>
              <a:buAutoNum type="arabicPeriod" startAt="12"/>
            </a:pPr>
            <a:r>
              <a:rPr lang="it-IT" dirty="0"/>
              <a:t>Quanto hai trovato efficaci gli strumenti digitali (ad es. </a:t>
            </a:r>
            <a:r>
              <a:rPr lang="it-IT" dirty="0" err="1"/>
              <a:t>Canva</a:t>
            </a:r>
            <a:r>
              <a:rPr lang="it-IT" dirty="0"/>
              <a:t>, </a:t>
            </a:r>
            <a:r>
              <a:rPr lang="it-IT" dirty="0" err="1"/>
              <a:t>Prezi</a:t>
            </a:r>
            <a:r>
              <a:rPr lang="it-IT" dirty="0"/>
              <a:t>, </a:t>
            </a:r>
            <a:r>
              <a:rPr lang="it-IT" dirty="0" err="1"/>
              <a:t>Powtoon</a:t>
            </a:r>
            <a:r>
              <a:rPr lang="it-IT" dirty="0"/>
              <a:t>) nel presentare i tuoi risultati</a:t>
            </a:r>
            <a:r>
              <a:rPr lang="en-GB" dirty="0"/>
              <a:t>?</a:t>
            </a:r>
          </a:p>
          <a:p>
            <a:pPr algn="just"/>
            <a:r>
              <a:rPr lang="en-GB" i="1" dirty="0">
                <a:solidFill>
                  <a:schemeClr val="bg1">
                    <a:lumMod val="65000"/>
                  </a:schemeClr>
                </a:solidFill>
              </a:rPr>
              <a:t>[</a:t>
            </a:r>
            <a:r>
              <a:rPr lang="it-IT" i="1" dirty="0">
                <a:solidFill>
                  <a:schemeClr val="bg1">
                    <a:lumMod val="65000"/>
                  </a:schemeClr>
                </a:solidFill>
              </a:rPr>
              <a:t>Scala: 1 (Non efficace) – 5 (Molto efficace</a:t>
            </a:r>
            <a:r>
              <a:rPr lang="en-GB" i="1" dirty="0">
                <a:solidFill>
                  <a:schemeClr val="bg1">
                    <a:lumMod val="65000"/>
                  </a:schemeClr>
                </a:solidFill>
              </a:rPr>
              <a:t>)]</a:t>
            </a:r>
          </a:p>
          <a:p>
            <a:pPr marL="228600" indent="-228600" algn="just">
              <a:buFont typeface="+mj-lt"/>
              <a:buAutoNum type="arabicPeriod" startAt="13"/>
            </a:pPr>
            <a:r>
              <a:rPr lang="it-IT" dirty="0"/>
              <a:t>Quale messaggio chiave intendevate trasmettere nella vostra presentazione e come avete assicurato chiarezza e coinvolgimento</a:t>
            </a:r>
            <a:r>
              <a:rPr lang="en-GB" dirty="0"/>
              <a:t>?</a:t>
            </a:r>
          </a:p>
          <a:p>
            <a:pPr algn="just"/>
            <a:r>
              <a:rPr lang="en-GB" i="1" dirty="0">
                <a:solidFill>
                  <a:schemeClr val="bg1">
                    <a:lumMod val="65000"/>
                  </a:schemeClr>
                </a:solidFill>
              </a:rPr>
              <a:t>[campo di testo]</a:t>
            </a:r>
          </a:p>
          <a:p>
            <a:pPr marL="228600" indent="-228600" algn="just">
              <a:buFont typeface="+mj-lt"/>
              <a:buAutoNum type="arabicPeriod" startAt="14"/>
            </a:pPr>
            <a:r>
              <a:rPr lang="it-IT" dirty="0"/>
              <a:t>Quali miglioramenti suggeriresti per i futuri incarichi di pitch digitali</a:t>
            </a:r>
            <a:r>
              <a:rPr lang="en-GB" dirty="0"/>
              <a:t>?</a:t>
            </a:r>
          </a:p>
          <a:p>
            <a:pPr algn="just"/>
            <a:r>
              <a:rPr lang="en-GB" i="1" dirty="0">
                <a:solidFill>
                  <a:schemeClr val="bg1">
                    <a:lumMod val="65000"/>
                  </a:schemeClr>
                </a:solidFill>
              </a:rPr>
              <a:t>[campo di testo]</a:t>
            </a:r>
            <a:endParaRPr lang="en-GB" b="1" dirty="0"/>
          </a:p>
          <a:p>
            <a:pPr algn="just"/>
            <a:endParaRPr lang="en-GB" b="1" dirty="0"/>
          </a:p>
          <a:p>
            <a:pPr algn="just"/>
            <a:r>
              <a:rPr lang="it-IT" b="1" dirty="0"/>
              <a:t>Sezione 5: Revisione dei colleghi ed esperienza di apprendimento</a:t>
            </a:r>
            <a:endParaRPr lang="en-GB" b="1" dirty="0"/>
          </a:p>
          <a:p>
            <a:pPr marL="228600" indent="-228600" algn="just">
              <a:buFont typeface="+mj-lt"/>
              <a:buAutoNum type="arabicPeriod" startAt="15"/>
            </a:pPr>
            <a:r>
              <a:rPr lang="it-IT" dirty="0"/>
              <a:t>Quanto è stato utile il feedback dei colleghi per migliorare la tua comprensione dell'innovazione nella logistica</a:t>
            </a:r>
            <a:r>
              <a:rPr lang="en-GB" dirty="0"/>
              <a:t>?</a:t>
            </a:r>
          </a:p>
          <a:p>
            <a:pPr algn="just"/>
            <a:r>
              <a:rPr lang="en-GB" i="1" dirty="0">
                <a:solidFill>
                  <a:schemeClr val="bg1">
                    <a:lumMod val="65000"/>
                  </a:schemeClr>
                </a:solidFill>
              </a:rPr>
              <a:t>[</a:t>
            </a:r>
            <a:r>
              <a:rPr lang="it-IT" i="1" dirty="0">
                <a:solidFill>
                  <a:schemeClr val="bg1">
                    <a:lumMod val="65000"/>
                  </a:schemeClr>
                </a:solidFill>
              </a:rPr>
              <a:t>Scala: 1 (Non Utile) – 5 (Molto Utile</a:t>
            </a:r>
            <a:r>
              <a:rPr lang="en-GB" i="1" dirty="0">
                <a:solidFill>
                  <a:schemeClr val="bg1">
                    <a:lumMod val="65000"/>
                  </a:schemeClr>
                </a:solidFill>
              </a:rPr>
              <a:t>)]</a:t>
            </a:r>
            <a:endParaRPr lang="en-GB" dirty="0">
              <a:solidFill>
                <a:schemeClr val="bg1">
                  <a:lumMod val="65000"/>
                </a:schemeClr>
              </a:solidFill>
            </a:endParaRPr>
          </a:p>
          <a:p>
            <a:pPr marL="228600" indent="-228600" algn="just">
              <a:buFont typeface="+mj-lt"/>
              <a:buAutoNum type="arabicPeriod" startAt="16"/>
            </a:pPr>
            <a:r>
              <a:rPr lang="it-IT" dirty="0"/>
              <a:t>Qual è stato il feedback più prezioso che hai ricevuto dai tuoi colleghi</a:t>
            </a:r>
            <a:r>
              <a:rPr lang="en-GB" dirty="0"/>
              <a:t>?</a:t>
            </a:r>
          </a:p>
          <a:p>
            <a:pPr algn="just"/>
            <a:r>
              <a:rPr lang="en-GB" i="1" dirty="0">
                <a:solidFill>
                  <a:schemeClr val="bg1">
                    <a:lumMod val="65000"/>
                  </a:schemeClr>
                </a:solidFill>
              </a:rPr>
              <a:t>[campo di testo]</a:t>
            </a:r>
          </a:p>
          <a:p>
            <a:pPr marL="228600" indent="-228600" algn="just">
              <a:buFont typeface="+mj-lt"/>
              <a:buAutoNum type="arabicPeriod" startAt="17"/>
            </a:pPr>
            <a:r>
              <a:rPr lang="it-IT" dirty="0"/>
              <a:t>I casi di studio hanno rappresentato prospettive diverse in modo equo</a:t>
            </a:r>
            <a:r>
              <a:rPr lang="en-GB" dirty="0"/>
              <a:t>?</a:t>
            </a:r>
          </a:p>
          <a:p>
            <a:pPr algn="just"/>
            <a:r>
              <a:rPr lang="en-GB" i="1" dirty="0">
                <a:solidFill>
                  <a:schemeClr val="bg1">
                    <a:lumMod val="65000"/>
                  </a:schemeClr>
                </a:solidFill>
              </a:rPr>
              <a:t>[</a:t>
            </a:r>
            <a:r>
              <a:rPr lang="it-IT" i="1" dirty="0">
                <a:solidFill>
                  <a:schemeClr val="bg1">
                    <a:lumMod val="65000"/>
                  </a:schemeClr>
                </a:solidFill>
              </a:rPr>
              <a:t>Scala: 1 (Fortemente in disaccordo) – 5 (Fortemente d'accordo</a:t>
            </a:r>
            <a:r>
              <a:rPr lang="en-GB" i="1" dirty="0">
                <a:solidFill>
                  <a:schemeClr val="bg1">
                    <a:lumMod val="65000"/>
                  </a:schemeClr>
                </a:solidFill>
              </a:rPr>
              <a:t>)]</a:t>
            </a:r>
          </a:p>
          <a:p>
            <a:pPr marL="228600" indent="-228600" algn="just">
              <a:buFont typeface="+mj-lt"/>
              <a:buAutoNum type="arabicPeriod" startAt="18"/>
            </a:pPr>
            <a:r>
              <a:rPr lang="it-IT" dirty="0"/>
              <a:t>Quali ostacoli hai dovuto affrontare per partecipare pienamente</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algn="just"/>
            <a:endParaRPr lang="en-GB" b="1" dirty="0"/>
          </a:p>
          <a:p>
            <a:pPr algn="just"/>
            <a:r>
              <a:rPr lang="it-IT" b="1" dirty="0"/>
              <a:t>Sezione 6: Riflessione e risultati dell'apprendimento</a:t>
            </a:r>
            <a:endParaRPr lang="en-GB" b="1" dirty="0"/>
          </a:p>
          <a:p>
            <a:pPr marL="228600" indent="-228600" algn="just">
              <a:buFont typeface="+mj-lt"/>
              <a:buAutoNum type="arabicPeriod" startAt="19"/>
            </a:pPr>
            <a:r>
              <a:rPr lang="it-IT" dirty="0"/>
              <a:t>Quali sono i punti chiave della gestione dell'innovazione e delle innovazioni logistiche</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20"/>
            </a:pPr>
            <a:r>
              <a:rPr lang="it-IT" dirty="0"/>
              <a:t>Come puoi applicare ciò che hai imparato alle sfide logistiche del mondo reale</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marL="228600" indent="-228600" algn="just">
              <a:buFont typeface="+mj-lt"/>
              <a:buAutoNum type="arabicPeriod" startAt="21"/>
            </a:pPr>
            <a:r>
              <a:rPr lang="it-IT" dirty="0"/>
              <a:t>Su una scala da 1 a 5, quanto ti senti sicuro nell'identificare e valutare l'innovazione nella logistica dopo questo modulo</a:t>
            </a:r>
            <a:r>
              <a:rPr lang="en-GB" dirty="0"/>
              <a:t>?</a:t>
            </a:r>
          </a:p>
          <a:p>
            <a:pPr algn="just"/>
            <a:r>
              <a:rPr lang="en-GB" i="1" dirty="0">
                <a:solidFill>
                  <a:schemeClr val="bg1">
                    <a:lumMod val="65000"/>
                  </a:schemeClr>
                </a:solidFill>
              </a:rPr>
              <a:t>[</a:t>
            </a:r>
            <a:r>
              <a:rPr lang="it-IT" i="1" dirty="0">
                <a:solidFill>
                  <a:schemeClr val="bg1">
                    <a:lumMod val="65000"/>
                  </a:schemeClr>
                </a:solidFill>
              </a:rPr>
              <a:t>Scala: 1 (Non sicuro) – 5 (Molto sicuro</a:t>
            </a:r>
            <a:r>
              <a:rPr lang="en-GB" i="1" dirty="0">
                <a:solidFill>
                  <a:schemeClr val="bg1">
                    <a:lumMod val="65000"/>
                  </a:schemeClr>
                </a:solidFill>
              </a:rPr>
              <a:t>)]</a:t>
            </a:r>
            <a:endParaRPr lang="en-GB" dirty="0">
              <a:solidFill>
                <a:schemeClr val="bg1">
                  <a:lumMod val="65000"/>
                </a:schemeClr>
              </a:solidFill>
            </a:endParaRPr>
          </a:p>
          <a:p>
            <a:pPr marL="228600" indent="-228600" algn="just">
              <a:buFont typeface="+mj-lt"/>
              <a:buAutoNum type="arabicPeriod" startAt="22"/>
            </a:pPr>
            <a:r>
              <a:rPr lang="it-IT" dirty="0"/>
              <a:t>Cosa avresti voluto vedere in questo modulo</a:t>
            </a:r>
            <a:r>
              <a:rPr lang="en-GB" dirty="0"/>
              <a:t>?</a:t>
            </a:r>
          </a:p>
          <a:p>
            <a:pPr algn="just"/>
            <a:r>
              <a:rPr lang="en-GB" i="1" dirty="0">
                <a:solidFill>
                  <a:schemeClr val="bg1">
                    <a:lumMod val="65000"/>
                  </a:schemeClr>
                </a:solidFill>
              </a:rPr>
              <a:t>[campo di testo]</a:t>
            </a:r>
            <a:endParaRPr lang="en-GB" dirty="0">
              <a:solidFill>
                <a:schemeClr val="bg1">
                  <a:lumMod val="65000"/>
                </a:schemeClr>
              </a:solidFill>
            </a:endParaRPr>
          </a:p>
          <a:p>
            <a:pPr algn="just"/>
            <a:endParaRPr lang="en-US" dirty="0"/>
          </a:p>
          <a:p>
            <a:pPr algn="just"/>
            <a:r>
              <a:rPr lang="en-GB" b="1" dirty="0" err="1">
                <a:solidFill>
                  <a:srgbClr val="29C5F4"/>
                </a:solidFill>
              </a:rPr>
              <a:t>Interpretazione</a:t>
            </a:r>
            <a:r>
              <a:rPr lang="en-GB" b="1" dirty="0">
                <a:solidFill>
                  <a:srgbClr val="29C5F4"/>
                </a:solidFill>
              </a:rPr>
              <a:t> </a:t>
            </a:r>
            <a:r>
              <a:rPr lang="en-GB" b="1" dirty="0" err="1">
                <a:solidFill>
                  <a:srgbClr val="29C5F4"/>
                </a:solidFill>
              </a:rPr>
              <a:t>dei</a:t>
            </a:r>
            <a:r>
              <a:rPr lang="en-GB" b="1" dirty="0">
                <a:solidFill>
                  <a:srgbClr val="29C5F4"/>
                </a:solidFill>
              </a:rPr>
              <a:t> </a:t>
            </a:r>
            <a:r>
              <a:rPr lang="en-GB" b="1" dirty="0" err="1">
                <a:solidFill>
                  <a:srgbClr val="29C5F4"/>
                </a:solidFill>
              </a:rPr>
              <a:t>risultati</a:t>
            </a:r>
            <a:r>
              <a:rPr lang="en-GB" b="1" dirty="0">
                <a:solidFill>
                  <a:srgbClr val="29C5F4"/>
                </a:solidFill>
              </a:rPr>
              <a:t>:</a:t>
            </a:r>
          </a:p>
          <a:p>
            <a:pPr marL="171450" indent="-171450" algn="just">
              <a:buFont typeface="Wingdings" panose="05000000000000000000" pitchFamily="2" charset="2"/>
              <a:buChar char="q"/>
            </a:pPr>
            <a:r>
              <a:rPr lang="en-GB" b="1" dirty="0" err="1"/>
              <a:t>Comprensione</a:t>
            </a:r>
            <a:r>
              <a:rPr lang="en-GB" b="1" dirty="0"/>
              <a:t> e </a:t>
            </a:r>
            <a:r>
              <a:rPr lang="en-GB" b="1" dirty="0" err="1"/>
              <a:t>applicazione</a:t>
            </a:r>
            <a:r>
              <a:rPr lang="en-GB" dirty="0"/>
              <a:t>: </a:t>
            </a:r>
            <a:r>
              <a:rPr lang="it-IT" dirty="0"/>
              <a:t>Valuta quanto bene gli studenti ricordano le sei fasi della gestione dell'innovazione e applica i concetti di innovazione ai casi di studio della logistica</a:t>
            </a:r>
            <a:r>
              <a:rPr lang="en-GB" dirty="0"/>
              <a:t>.</a:t>
            </a:r>
          </a:p>
          <a:p>
            <a:pPr marL="171450" indent="-171450" algn="just">
              <a:buFont typeface="Wingdings" panose="05000000000000000000" pitchFamily="2" charset="2"/>
              <a:buChar char="q"/>
            </a:pPr>
            <a:r>
              <a:rPr lang="en-GB" b="1" dirty="0" err="1"/>
              <a:t>Processo</a:t>
            </a:r>
            <a:r>
              <a:rPr lang="en-GB" b="1" dirty="0"/>
              <a:t> di </a:t>
            </a:r>
            <a:r>
              <a:rPr lang="en-GB" b="1" dirty="0" err="1"/>
              <a:t>ricerca</a:t>
            </a:r>
            <a:r>
              <a:rPr lang="en-GB" b="1" dirty="0"/>
              <a:t>: </a:t>
            </a:r>
            <a:r>
              <a:rPr lang="it-IT" dirty="0"/>
              <a:t>Identificare le sfide nella ricerca documentale o nei colloqui, assicurando che gli studenti sviluppino forti capacità di ricerca e pensiero critico</a:t>
            </a:r>
            <a:r>
              <a:rPr lang="en-GB" dirty="0"/>
              <a:t>.</a:t>
            </a:r>
          </a:p>
          <a:p>
            <a:pPr marL="171450" indent="-171450" algn="just">
              <a:buFont typeface="Wingdings" panose="05000000000000000000" pitchFamily="2" charset="2"/>
              <a:buChar char="q"/>
            </a:pPr>
            <a:r>
              <a:rPr lang="en-GB" b="1" dirty="0"/>
              <a:t>Pitch e </a:t>
            </a:r>
            <a:r>
              <a:rPr lang="en-GB" b="1" dirty="0" err="1"/>
              <a:t>comunicazione</a:t>
            </a:r>
            <a:r>
              <a:rPr lang="en-GB" b="1" dirty="0"/>
              <a:t> </a:t>
            </a:r>
            <a:r>
              <a:rPr lang="en-GB" b="1" dirty="0" err="1"/>
              <a:t>digitale</a:t>
            </a:r>
            <a:r>
              <a:rPr lang="en-GB" b="1" dirty="0"/>
              <a:t>: </a:t>
            </a:r>
            <a:r>
              <a:rPr lang="it-IT" dirty="0"/>
              <a:t>Valutare l'efficacia degli strumenti digitali nel trasmettere i risultati e migliorare l'engagement</a:t>
            </a:r>
            <a:r>
              <a:rPr lang="en-GB" dirty="0"/>
              <a:t>.</a:t>
            </a:r>
          </a:p>
          <a:p>
            <a:pPr marL="171450" indent="-171450" algn="just">
              <a:buFont typeface="Wingdings" panose="05000000000000000000" pitchFamily="2" charset="2"/>
              <a:buChar char="q"/>
            </a:pPr>
            <a:r>
              <a:rPr lang="en-GB" b="1" dirty="0" err="1"/>
              <a:t>Riflessione</a:t>
            </a:r>
            <a:r>
              <a:rPr lang="en-GB" b="1" dirty="0"/>
              <a:t> e </a:t>
            </a:r>
            <a:r>
              <a:rPr lang="en-GB" b="1" dirty="0" err="1"/>
              <a:t>risultati</a:t>
            </a:r>
            <a:r>
              <a:rPr lang="en-GB" b="1" dirty="0"/>
              <a:t> </a:t>
            </a:r>
            <a:r>
              <a:rPr lang="en-GB" b="1" dirty="0" err="1"/>
              <a:t>dell'apprendimento</a:t>
            </a:r>
            <a:r>
              <a:rPr lang="en-GB" b="1" dirty="0"/>
              <a:t>: </a:t>
            </a:r>
            <a:r>
              <a:rPr lang="it-IT" dirty="0"/>
              <a:t>Misurare la fiducia degli studenti nel riconoscere e applicare l'innovazione nella logistica e identificare le aree di miglioramento dei moduli.</a:t>
            </a:r>
            <a:endParaRPr lang="en-US" dirty="0"/>
          </a:p>
        </p:txBody>
      </p:sp>
      <p:sp>
        <p:nvSpPr>
          <p:cNvPr id="4" name="Slide Number Placeholder 3">
            <a:extLst>
              <a:ext uri="{FF2B5EF4-FFF2-40B4-BE49-F238E27FC236}">
                <a16:creationId xmlns:a16="http://schemas.microsoft.com/office/drawing/2014/main" id="{21FB6D75-16F0-50BF-927B-434C5267155E}"/>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Text Placeholder 6">
            <a:extLst>
              <a:ext uri="{FF2B5EF4-FFF2-40B4-BE49-F238E27FC236}">
                <a16:creationId xmlns:a16="http://schemas.microsoft.com/office/drawing/2014/main" id="{B3AEA49D-F091-0D2E-5407-01843988A85B}"/>
              </a:ext>
            </a:extLst>
          </p:cNvPr>
          <p:cNvSpPr>
            <a:spLocks noGrp="1"/>
          </p:cNvSpPr>
          <p:nvPr>
            <p:ph type="body" sz="quarter" idx="61"/>
          </p:nvPr>
        </p:nvSpPr>
        <p:spPr>
          <a:xfrm>
            <a:off x="-9335" y="304800"/>
            <a:ext cx="7040257" cy="926158"/>
          </a:xfrm>
        </p:spPr>
        <p:txBody>
          <a:bodyPr/>
          <a:lstStyle/>
          <a:p>
            <a:r>
              <a:rPr lang="it-IT" dirty="0"/>
              <a:t>SETTIMANA 3: QUESTIONARIO DI RIFLESSIONE</a:t>
            </a:r>
            <a:endParaRPr lang="en-US" dirty="0"/>
          </a:p>
        </p:txBody>
      </p:sp>
    </p:spTree>
    <p:extLst>
      <p:ext uri="{BB962C8B-B14F-4D97-AF65-F5344CB8AC3E}">
        <p14:creationId xmlns:p14="http://schemas.microsoft.com/office/powerpoint/2010/main" val="2490476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9E3B4-5106-5B12-2047-BDFBDEB7A26B}"/>
            </a:ext>
          </a:extLst>
        </p:cNvPr>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1469E386-5A22-A48E-AF15-11FA8113761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37" t="30776" r="19454" b="20126"/>
          <a:stretch/>
        </p:blipFill>
        <p:spPr>
          <a:xfrm>
            <a:off x="-1" y="2059437"/>
            <a:ext cx="7559675" cy="6984750"/>
          </a:xfrm>
        </p:spPr>
      </p:pic>
      <p:sp>
        <p:nvSpPr>
          <p:cNvPr id="6" name="Text Placeholder 5">
            <a:extLst>
              <a:ext uri="{FF2B5EF4-FFF2-40B4-BE49-F238E27FC236}">
                <a16:creationId xmlns:a16="http://schemas.microsoft.com/office/drawing/2014/main" id="{BA218089-86F3-E7FF-85FE-4509AF1CFBC0}"/>
              </a:ext>
            </a:extLst>
          </p:cNvPr>
          <p:cNvSpPr>
            <a:spLocks noGrp="1"/>
          </p:cNvSpPr>
          <p:nvPr>
            <p:ph type="body" sz="quarter" idx="47"/>
          </p:nvPr>
        </p:nvSpPr>
        <p:spPr>
          <a:xfrm>
            <a:off x="497241" y="7903380"/>
            <a:ext cx="3282596" cy="781609"/>
          </a:xfrm>
        </p:spPr>
        <p:txBody>
          <a:bodyPr/>
          <a:lstStyle/>
          <a:p>
            <a:pPr algn="l"/>
            <a:r>
              <a:rPr lang="en-US" sz="2000" b="1"/>
              <a:t>Follow Our Journey</a:t>
            </a:r>
          </a:p>
        </p:txBody>
      </p:sp>
      <p:sp>
        <p:nvSpPr>
          <p:cNvPr id="52" name="Text Placeholder 2">
            <a:extLst>
              <a:ext uri="{FF2B5EF4-FFF2-40B4-BE49-F238E27FC236}">
                <a16:creationId xmlns:a16="http://schemas.microsoft.com/office/drawing/2014/main" id="{F7F9F14E-92B1-FD7A-EE62-F7F873CA9630}"/>
              </a:ext>
            </a:extLst>
          </p:cNvPr>
          <p:cNvSpPr txBox="1">
            <a:spLocks/>
          </p:cNvSpPr>
          <p:nvPr/>
        </p:nvSpPr>
        <p:spPr>
          <a:xfrm rot="16200000">
            <a:off x="4718050" y="7476631"/>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grpSp>
        <p:nvGrpSpPr>
          <p:cNvPr id="15" name="Group 14">
            <a:extLst>
              <a:ext uri="{FF2B5EF4-FFF2-40B4-BE49-F238E27FC236}">
                <a16:creationId xmlns:a16="http://schemas.microsoft.com/office/drawing/2014/main" id="{53861D0A-8D8F-12A9-39FA-B29E2C94A6E7}"/>
              </a:ext>
            </a:extLst>
          </p:cNvPr>
          <p:cNvGrpSpPr/>
          <p:nvPr/>
        </p:nvGrpSpPr>
        <p:grpSpPr>
          <a:xfrm>
            <a:off x="2764844" y="7895239"/>
            <a:ext cx="398945" cy="398945"/>
            <a:chOff x="511833" y="8294185"/>
            <a:chExt cx="398945" cy="398945"/>
          </a:xfrm>
        </p:grpSpPr>
        <p:sp>
          <p:nvSpPr>
            <p:cNvPr id="2" name="TextBox 1">
              <a:extLst>
                <a:ext uri="{FF2B5EF4-FFF2-40B4-BE49-F238E27FC236}">
                  <a16:creationId xmlns:a16="http://schemas.microsoft.com/office/drawing/2014/main" id="{C3517BC9-2FEE-81B8-9B13-A77519134239}"/>
                </a:ext>
              </a:extLst>
            </p:cNvPr>
            <p:cNvSpPr txBox="1"/>
            <p:nvPr/>
          </p:nvSpPr>
          <p:spPr>
            <a:xfrm>
              <a:off x="528461" y="8312781"/>
              <a:ext cx="382317" cy="369332"/>
            </a:xfrm>
            <a:prstGeom prst="rect">
              <a:avLst/>
            </a:prstGeom>
            <a:noFill/>
          </p:spPr>
          <p:txBody>
            <a:bodyPr wrap="square" rtlCol="0">
              <a:spAutoFit/>
            </a:bodyPr>
            <a:lstStyle/>
            <a:p>
              <a:r>
                <a:rPr lang="en-US">
                  <a:solidFill>
                    <a:srgbClr val="0B3A5B"/>
                  </a:solidFill>
                  <a:hlinkClick r:id="rId3">
                    <a:extLst>
                      <a:ext uri="{A12FA001-AC4F-418D-AE19-62706E023703}">
                        <ahyp:hlinkClr xmlns:ahyp="http://schemas.microsoft.com/office/drawing/2018/hyperlinkcolor" val="tx"/>
                      </a:ext>
                    </a:extLst>
                  </a:hlinkClick>
                </a:rPr>
                <a:t>li</a:t>
              </a:r>
              <a:endParaRPr lang="en-US">
                <a:solidFill>
                  <a:srgbClr val="0B3A5B"/>
                </a:solidFill>
              </a:endParaRPr>
            </a:p>
          </p:txBody>
        </p:sp>
        <p:grpSp>
          <p:nvGrpSpPr>
            <p:cNvPr id="40" name="Group 39">
              <a:extLst>
                <a:ext uri="{FF2B5EF4-FFF2-40B4-BE49-F238E27FC236}">
                  <a16:creationId xmlns:a16="http://schemas.microsoft.com/office/drawing/2014/main" id="{D428FCCF-40B3-7212-D092-E202D72162E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1C3957A1-FA67-5C3E-0227-B795669B71EF}"/>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9C5F4"/>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FEDED387-AAEE-FBAB-2B1C-3504C6193F70}"/>
                  </a:ext>
                </a:extLst>
              </p:cNvPr>
              <p:cNvGrpSpPr/>
              <p:nvPr/>
            </p:nvGrpSpPr>
            <p:grpSpPr>
              <a:xfrm>
                <a:off x="3303016" y="4946695"/>
                <a:ext cx="685138" cy="655839"/>
                <a:chOff x="3303016" y="4946695"/>
                <a:chExt cx="685138" cy="655839"/>
              </a:xfrm>
            </p:grpSpPr>
            <p:sp>
              <p:nvSpPr>
                <p:cNvPr id="43" name="Freeform 42">
                  <a:hlinkClick r:id="rId4"/>
                  <a:extLst>
                    <a:ext uri="{FF2B5EF4-FFF2-40B4-BE49-F238E27FC236}">
                      <a16:creationId xmlns:a16="http://schemas.microsoft.com/office/drawing/2014/main" id="{C7FC42AF-FB48-3851-9396-63B9C734EE27}"/>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C54D877-047D-4FC4-5B2A-E4D1ACA8BB6B}"/>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AB22B35-413B-0CF4-D9F5-A9C8C82990F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sp>
        <p:nvSpPr>
          <p:cNvPr id="19" name="Freeform 18">
            <a:extLst>
              <a:ext uri="{FF2B5EF4-FFF2-40B4-BE49-F238E27FC236}">
                <a16:creationId xmlns:a16="http://schemas.microsoft.com/office/drawing/2014/main" id="{16121C58-9063-283E-71F8-EAD369E12A30}"/>
              </a:ext>
            </a:extLst>
          </p:cNvPr>
          <p:cNvSpPr/>
          <p:nvPr/>
        </p:nvSpPr>
        <p:spPr>
          <a:xfrm rot="12697991">
            <a:off x="-2866951" y="399703"/>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B5DD8BA-86C7-3A9D-2F85-FDB887F9CFFD}"/>
              </a:ext>
            </a:extLst>
          </p:cNvPr>
          <p:cNvSpPr/>
          <p:nvPr/>
        </p:nvSpPr>
        <p:spPr>
          <a:xfrm rot="2300298">
            <a:off x="2347952" y="193675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518768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13D50627-26AE-B4DD-2C35-62478DF1487F}"/>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t="32515" b="25173"/>
          <a:stretch>
            <a:fillRect/>
          </a:stretch>
        </p:blipFill>
        <p:spPr>
          <a:xfrm>
            <a:off x="967154" y="673939"/>
            <a:ext cx="6592520" cy="2687329"/>
          </a:xfrm>
        </p:spPr>
      </p:pic>
      <p:sp>
        <p:nvSpPr>
          <p:cNvPr id="6" name="Text Placeholder 5">
            <a:extLst>
              <a:ext uri="{FF2B5EF4-FFF2-40B4-BE49-F238E27FC236}">
                <a16:creationId xmlns:a16="http://schemas.microsoft.com/office/drawing/2014/main" id="{A5725E20-5B16-FE16-E92D-502AB819A5E2}"/>
              </a:ext>
            </a:extLst>
          </p:cNvPr>
          <p:cNvSpPr>
            <a:spLocks noGrp="1"/>
          </p:cNvSpPr>
          <p:nvPr>
            <p:ph type="body" sz="quarter" idx="11"/>
          </p:nvPr>
        </p:nvSpPr>
        <p:spPr/>
        <p:txBody>
          <a:bodyPr/>
          <a:lstStyle/>
          <a:p>
            <a:r>
              <a:rPr lang="en-US"/>
              <a:t>01</a:t>
            </a:r>
          </a:p>
        </p:txBody>
      </p:sp>
      <p:sp>
        <p:nvSpPr>
          <p:cNvPr id="15" name="Text Placeholder 14">
            <a:extLst>
              <a:ext uri="{FF2B5EF4-FFF2-40B4-BE49-F238E27FC236}">
                <a16:creationId xmlns:a16="http://schemas.microsoft.com/office/drawing/2014/main" id="{57F5F4FB-150B-219B-0DAC-1F8EBE50B772}"/>
              </a:ext>
            </a:extLst>
          </p:cNvPr>
          <p:cNvSpPr>
            <a:spLocks noGrp="1"/>
          </p:cNvSpPr>
          <p:nvPr>
            <p:ph type="body" sz="quarter" idx="49"/>
          </p:nvPr>
        </p:nvSpPr>
        <p:spPr>
          <a:xfrm>
            <a:off x="2885487" y="3940576"/>
            <a:ext cx="3816000" cy="292876"/>
          </a:xfrm>
        </p:spPr>
        <p:txBody>
          <a:bodyPr/>
          <a:lstStyle/>
          <a:p>
            <a:r>
              <a:rPr lang="en-US" dirty="0" err="1"/>
              <a:t>Introduzione</a:t>
            </a:r>
            <a:endParaRPr lang="en-US" dirty="0"/>
          </a:p>
        </p:txBody>
      </p:sp>
      <p:sp>
        <p:nvSpPr>
          <p:cNvPr id="7" name="Text Placeholder 6">
            <a:extLst>
              <a:ext uri="{FF2B5EF4-FFF2-40B4-BE49-F238E27FC236}">
                <a16:creationId xmlns:a16="http://schemas.microsoft.com/office/drawing/2014/main" id="{DCB2CF03-9C25-55C9-EFD7-5C9CBDF345B1}"/>
              </a:ext>
            </a:extLst>
          </p:cNvPr>
          <p:cNvSpPr>
            <a:spLocks noGrp="1"/>
          </p:cNvSpPr>
          <p:nvPr>
            <p:ph type="body" sz="quarter" idx="13"/>
          </p:nvPr>
        </p:nvSpPr>
        <p:spPr>
          <a:xfrm>
            <a:off x="2118189" y="4389279"/>
            <a:ext cx="648000" cy="292876"/>
          </a:xfrm>
        </p:spPr>
        <p:txBody>
          <a:bodyPr/>
          <a:lstStyle/>
          <a:p>
            <a:r>
              <a:rPr lang="en-US"/>
              <a:t>02</a:t>
            </a:r>
          </a:p>
        </p:txBody>
      </p:sp>
      <p:sp>
        <p:nvSpPr>
          <p:cNvPr id="8" name="Text Placeholder 7">
            <a:extLst>
              <a:ext uri="{FF2B5EF4-FFF2-40B4-BE49-F238E27FC236}">
                <a16:creationId xmlns:a16="http://schemas.microsoft.com/office/drawing/2014/main" id="{0AE0475B-7B71-E7D7-A1A0-DDB4B88CDB72}"/>
              </a:ext>
            </a:extLst>
          </p:cNvPr>
          <p:cNvSpPr>
            <a:spLocks noGrp="1"/>
          </p:cNvSpPr>
          <p:nvPr>
            <p:ph type="body" sz="quarter" idx="14"/>
          </p:nvPr>
        </p:nvSpPr>
        <p:spPr>
          <a:xfrm>
            <a:off x="2872481" y="4813278"/>
            <a:ext cx="3544003" cy="293549"/>
          </a:xfrm>
        </p:spPr>
        <p:txBody>
          <a:bodyPr/>
          <a:lstStyle/>
          <a:p>
            <a:r>
              <a:rPr lang="it-IT" dirty="0">
                <a:hlinkClick r:id="rId3" action="ppaction://hlinksldjump"/>
              </a:rPr>
              <a:t>Modulo 1 – Esercizio di riscaldamento</a:t>
            </a:r>
            <a:endParaRPr lang="en-US" dirty="0"/>
          </a:p>
        </p:txBody>
      </p:sp>
      <p:sp>
        <p:nvSpPr>
          <p:cNvPr id="9" name="Text Placeholder 8">
            <a:extLst>
              <a:ext uri="{FF2B5EF4-FFF2-40B4-BE49-F238E27FC236}">
                <a16:creationId xmlns:a16="http://schemas.microsoft.com/office/drawing/2014/main" id="{6B123D40-8283-D757-BCC7-02E679F9A671}"/>
              </a:ext>
            </a:extLst>
          </p:cNvPr>
          <p:cNvSpPr>
            <a:spLocks noGrp="1"/>
          </p:cNvSpPr>
          <p:nvPr>
            <p:ph type="body" sz="quarter" idx="15"/>
          </p:nvPr>
        </p:nvSpPr>
        <p:spPr>
          <a:xfrm>
            <a:off x="2118189" y="4848449"/>
            <a:ext cx="648000" cy="292876"/>
          </a:xfrm>
        </p:spPr>
        <p:txBody>
          <a:bodyPr/>
          <a:lstStyle/>
          <a:p>
            <a:r>
              <a:rPr lang="en-US"/>
              <a:t>03</a:t>
            </a:r>
          </a:p>
        </p:txBody>
      </p:sp>
      <p:sp>
        <p:nvSpPr>
          <p:cNvPr id="11" name="Text Placeholder 10">
            <a:extLst>
              <a:ext uri="{FF2B5EF4-FFF2-40B4-BE49-F238E27FC236}">
                <a16:creationId xmlns:a16="http://schemas.microsoft.com/office/drawing/2014/main" id="{67F89B9F-D1D0-3FAC-A7CE-F379D97D5F89}"/>
              </a:ext>
            </a:extLst>
          </p:cNvPr>
          <p:cNvSpPr>
            <a:spLocks noGrp="1"/>
          </p:cNvSpPr>
          <p:nvPr>
            <p:ph type="body" sz="quarter" idx="19"/>
          </p:nvPr>
        </p:nvSpPr>
        <p:spPr>
          <a:xfrm>
            <a:off x="2872480" y="5278138"/>
            <a:ext cx="3764663" cy="292876"/>
          </a:xfrm>
        </p:spPr>
        <p:txBody>
          <a:bodyPr/>
          <a:lstStyle/>
          <a:p>
            <a:r>
              <a:rPr lang="en-US" dirty="0" err="1">
                <a:hlinkClick r:id="rId4" action="ppaction://hlinksldjump"/>
              </a:rPr>
              <a:t>Risorse</a:t>
            </a:r>
            <a:r>
              <a:rPr lang="en-US" dirty="0">
                <a:hlinkClick r:id="rId4" action="ppaction://hlinksldjump"/>
              </a:rPr>
              <a:t> </a:t>
            </a:r>
            <a:r>
              <a:rPr lang="en-US" dirty="0" err="1">
                <a:hlinkClick r:id="rId4" action="ppaction://hlinksldjump"/>
              </a:rPr>
              <a:t>aggiuntive</a:t>
            </a:r>
            <a:endParaRPr lang="en-US" dirty="0"/>
          </a:p>
        </p:txBody>
      </p:sp>
      <p:sp>
        <p:nvSpPr>
          <p:cNvPr id="10" name="Text Placeholder 9">
            <a:extLst>
              <a:ext uri="{FF2B5EF4-FFF2-40B4-BE49-F238E27FC236}">
                <a16:creationId xmlns:a16="http://schemas.microsoft.com/office/drawing/2014/main" id="{7820261F-4B7A-C61D-592E-9ADBA015AE9E}"/>
              </a:ext>
            </a:extLst>
          </p:cNvPr>
          <p:cNvSpPr>
            <a:spLocks noGrp="1"/>
          </p:cNvSpPr>
          <p:nvPr>
            <p:ph type="body" sz="quarter" idx="17"/>
          </p:nvPr>
        </p:nvSpPr>
        <p:spPr>
          <a:xfrm>
            <a:off x="2118189" y="5282134"/>
            <a:ext cx="648000" cy="292876"/>
          </a:xfrm>
        </p:spPr>
        <p:txBody>
          <a:bodyPr/>
          <a:lstStyle/>
          <a:p>
            <a:r>
              <a:rPr lang="en-US"/>
              <a:t>04</a:t>
            </a:r>
          </a:p>
        </p:txBody>
      </p:sp>
      <p:sp>
        <p:nvSpPr>
          <p:cNvPr id="5" name="Slide Number Placeholder 4">
            <a:extLst>
              <a:ext uri="{FF2B5EF4-FFF2-40B4-BE49-F238E27FC236}">
                <a16:creationId xmlns:a16="http://schemas.microsoft.com/office/drawing/2014/main" id="{15286A1D-2740-8A56-E199-3BBA01697FAA}"/>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26" name="Rectangle 25">
            <a:extLst>
              <a:ext uri="{FF2B5EF4-FFF2-40B4-BE49-F238E27FC236}">
                <a16:creationId xmlns:a16="http://schemas.microsoft.com/office/drawing/2014/main" id="{A581CA5D-4107-3EA0-87A1-42D5288497C9}"/>
              </a:ext>
            </a:extLst>
          </p:cNvPr>
          <p:cNvSpPr/>
          <p:nvPr/>
        </p:nvSpPr>
        <p:spPr>
          <a:xfrm>
            <a:off x="475840" y="2258776"/>
            <a:ext cx="2595710" cy="606296"/>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7" name="TextBox 26">
            <a:extLst>
              <a:ext uri="{FF2B5EF4-FFF2-40B4-BE49-F238E27FC236}">
                <a16:creationId xmlns:a16="http://schemas.microsoft.com/office/drawing/2014/main" id="{73050B5B-DA75-ECAB-5A48-330AED56F8D2}"/>
              </a:ext>
            </a:extLst>
          </p:cNvPr>
          <p:cNvSpPr txBox="1"/>
          <p:nvPr/>
        </p:nvSpPr>
        <p:spPr>
          <a:xfrm>
            <a:off x="507473" y="2284925"/>
            <a:ext cx="2595711" cy="553998"/>
          </a:xfrm>
          <a:prstGeom prst="rect">
            <a:avLst/>
          </a:prstGeom>
          <a:noFill/>
        </p:spPr>
        <p:txBody>
          <a:bodyPr wrap="none" rtlCol="0">
            <a:spAutoFit/>
          </a:bodyPr>
          <a:lstStyle/>
          <a:p>
            <a:r>
              <a:rPr lang="en-US" sz="3000" b="1" spc="324" dirty="0">
                <a:solidFill>
                  <a:schemeClr val="bg1"/>
                </a:solidFill>
                <a:latin typeface="Calibri" panose="020F0502020204030204" pitchFamily="34" charset="0"/>
                <a:cs typeface="Calibri" panose="020F0502020204030204" pitchFamily="34" charset="0"/>
              </a:rPr>
              <a:t>CONTENUTO</a:t>
            </a:r>
          </a:p>
        </p:txBody>
      </p:sp>
      <p:cxnSp>
        <p:nvCxnSpPr>
          <p:cNvPr id="28" name="Straight Connector 27">
            <a:extLst>
              <a:ext uri="{FF2B5EF4-FFF2-40B4-BE49-F238E27FC236}">
                <a16:creationId xmlns:a16="http://schemas.microsoft.com/office/drawing/2014/main" id="{893F0B37-28EC-7689-CB57-BBC8DC3C8DF9}"/>
              </a:ext>
            </a:extLst>
          </p:cNvPr>
          <p:cNvCxnSpPr>
            <a:cxnSpLocks/>
          </p:cNvCxnSpPr>
          <p:nvPr/>
        </p:nvCxnSpPr>
        <p:spPr>
          <a:xfrm>
            <a:off x="2193808" y="4310514"/>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9D2641-1A1B-1701-A019-416696C913C6}"/>
              </a:ext>
            </a:extLst>
          </p:cNvPr>
          <p:cNvCxnSpPr>
            <a:cxnSpLocks/>
          </p:cNvCxnSpPr>
          <p:nvPr/>
        </p:nvCxnSpPr>
        <p:spPr>
          <a:xfrm>
            <a:off x="2193808" y="4740973"/>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1B520EF-9941-60EE-AA28-A609B14DB97C}"/>
              </a:ext>
            </a:extLst>
          </p:cNvPr>
          <p:cNvCxnSpPr>
            <a:cxnSpLocks/>
          </p:cNvCxnSpPr>
          <p:nvPr/>
        </p:nvCxnSpPr>
        <p:spPr>
          <a:xfrm>
            <a:off x="2193808" y="5171432"/>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F6095C3-A362-EFD8-E1A8-0471F7349513}"/>
              </a:ext>
            </a:extLst>
          </p:cNvPr>
          <p:cNvCxnSpPr>
            <a:cxnSpLocks/>
          </p:cNvCxnSpPr>
          <p:nvPr/>
        </p:nvCxnSpPr>
        <p:spPr>
          <a:xfrm>
            <a:off x="2193808" y="5658258"/>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sp>
        <p:nvSpPr>
          <p:cNvPr id="20" name="Freeform 19">
            <a:extLst>
              <a:ext uri="{FF2B5EF4-FFF2-40B4-BE49-F238E27FC236}">
                <a16:creationId xmlns:a16="http://schemas.microsoft.com/office/drawing/2014/main" id="{6B77AB61-3116-5BDE-C5D4-585F567E68F3}"/>
              </a:ext>
            </a:extLst>
          </p:cNvPr>
          <p:cNvSpPr/>
          <p:nvPr/>
        </p:nvSpPr>
        <p:spPr>
          <a:xfrm rot="205679">
            <a:off x="6420895" y="-90956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49CAEDC-0A71-FEEE-62CF-3005BBD08B9E}"/>
              </a:ext>
            </a:extLst>
          </p:cNvPr>
          <p:cNvSpPr/>
          <p:nvPr/>
        </p:nvSpPr>
        <p:spPr>
          <a:xfrm rot="2300298">
            <a:off x="5317684" y="2829044"/>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4" name="Text Placeholder 16">
            <a:extLst>
              <a:ext uri="{FF2B5EF4-FFF2-40B4-BE49-F238E27FC236}">
                <a16:creationId xmlns:a16="http://schemas.microsoft.com/office/drawing/2014/main" id="{45ED1341-49D0-190A-8690-25C0091DD35E}"/>
              </a:ext>
            </a:extLst>
          </p:cNvPr>
          <p:cNvSpPr txBox="1">
            <a:spLocks/>
          </p:cNvSpPr>
          <p:nvPr/>
        </p:nvSpPr>
        <p:spPr>
          <a:xfrm>
            <a:off x="2872480" y="4397766"/>
            <a:ext cx="3544003" cy="322511"/>
          </a:xfrm>
          <a:prstGeom prst="rect">
            <a:avLst/>
          </a:prstGeom>
        </p:spPr>
        <p:txBody>
          <a:bodyPr lIns="91440" tIns="45720" rIns="91440" bIns="45720" anchor="ctr">
            <a:noAutofit/>
          </a:bodyPr>
          <a:lstStyle>
            <a:lvl1pPr marL="0" indent="0" algn="l" defTabSz="755934" rtl="0" eaLnBrk="1" latinLnBrk="0" hangingPunct="1">
              <a:lnSpc>
                <a:spcPct val="90000"/>
              </a:lnSpc>
              <a:spcBef>
                <a:spcPts val="827"/>
              </a:spcBef>
              <a:buFont typeface="Arial" panose="020B0604020202020204" pitchFamily="34" charset="0"/>
              <a:buNone/>
              <a:defRPr sz="14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err="1">
                <a:latin typeface="Calibri"/>
                <a:ea typeface="Open Sans"/>
                <a:cs typeface="Calibri"/>
                <a:hlinkClick r:id="rId5" action="ppaction://hlinksldjump"/>
              </a:rPr>
              <a:t>Struttura</a:t>
            </a:r>
            <a:r>
              <a:rPr lang="en-US" dirty="0">
                <a:latin typeface="Calibri"/>
                <a:ea typeface="Open Sans"/>
                <a:cs typeface="Calibri"/>
                <a:hlinkClick r:id="rId5" action="ppaction://hlinksldjump"/>
              </a:rPr>
              <a:t> </a:t>
            </a:r>
            <a:r>
              <a:rPr lang="en-US" dirty="0" err="1">
                <a:latin typeface="Calibri"/>
                <a:ea typeface="Open Sans"/>
                <a:cs typeface="Calibri"/>
                <a:hlinkClick r:id="rId5" action="ppaction://hlinksldjump"/>
              </a:rPr>
              <a:t>dei</a:t>
            </a:r>
            <a:r>
              <a:rPr lang="en-US" dirty="0">
                <a:latin typeface="Calibri"/>
                <a:ea typeface="Open Sans"/>
                <a:cs typeface="Calibri"/>
                <a:hlinkClick r:id="rId5" action="ppaction://hlinksldjump"/>
              </a:rPr>
              <a:t> moduli</a:t>
            </a:r>
            <a:endParaRPr lang="en-US" dirty="0">
              <a:latin typeface="Calibri"/>
              <a:ea typeface="Open Sans"/>
              <a:cs typeface="Calibri"/>
            </a:endParaRPr>
          </a:p>
        </p:txBody>
      </p:sp>
      <p:sp>
        <p:nvSpPr>
          <p:cNvPr id="3" name="TextBox 2">
            <a:extLst>
              <a:ext uri="{FF2B5EF4-FFF2-40B4-BE49-F238E27FC236}">
                <a16:creationId xmlns:a16="http://schemas.microsoft.com/office/drawing/2014/main" id="{720E696C-55C8-4317-CF7E-643F0A8D2588}"/>
              </a:ext>
            </a:extLst>
          </p:cNvPr>
          <p:cNvSpPr txBox="1"/>
          <p:nvPr/>
        </p:nvSpPr>
        <p:spPr>
          <a:xfrm>
            <a:off x="2125522" y="9798843"/>
            <a:ext cx="4568835"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700" i="1" dirty="0">
                <a:solidFill>
                  <a:srgbClr val="0B1430"/>
                </a:solidFill>
              </a:rPr>
              <a:t>This Problem-Based Learning Open Educational Resource, a part of the Erasmus+ Cooperation Partnerships Project “Ethical and Responsible Transportation and Handling”, was </a:t>
            </a:r>
            <a:r>
              <a:rPr lang="en-US" sz="700" i="1" dirty="0" err="1">
                <a:solidFill>
                  <a:srgbClr val="0B1430"/>
                </a:solidFill>
              </a:rPr>
              <a:t>conceptualised</a:t>
            </a:r>
            <a:r>
              <a:rPr lang="en-US" sz="700" i="1" dirty="0">
                <a:solidFill>
                  <a:srgbClr val="0B1430"/>
                </a:solidFill>
              </a:rPr>
              <a:t> and produced by </a:t>
            </a:r>
            <a:r>
              <a:rPr lang="en-US" sz="700" i="1" dirty="0" err="1">
                <a:solidFill>
                  <a:srgbClr val="0B1430"/>
                </a:solidFill>
              </a:rPr>
              <a:t>Maynara</a:t>
            </a:r>
            <a:r>
              <a:rPr lang="en-US" sz="700" i="1" dirty="0">
                <a:solidFill>
                  <a:srgbClr val="0B1430"/>
                </a:solidFill>
              </a:rPr>
              <a:t> Furquim and Paula Schüppenhauer, FH Münster University of Applied Sciences, in collaboration with the EARTH Project Partnership.</a:t>
            </a:r>
            <a:endParaRPr lang="en-US" sz="700" i="1" dirty="0">
              <a:solidFill>
                <a:srgbClr val="0B1430"/>
              </a:solidFill>
              <a:ea typeface="Calibri"/>
              <a:cs typeface="Calibri"/>
            </a:endParaRPr>
          </a:p>
        </p:txBody>
      </p:sp>
    </p:spTree>
    <p:extLst>
      <p:ext uri="{BB962C8B-B14F-4D97-AF65-F5344CB8AC3E}">
        <p14:creationId xmlns:p14="http://schemas.microsoft.com/office/powerpoint/2010/main" val="4205807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8DB5B325-9ADE-998A-5A07-4ACBE909C1F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05" r="7905"/>
          <a:stretch/>
        </p:blipFill>
        <p:spPr>
          <a:xfrm>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12" name="Rectangle 11">
            <a:extLst>
              <a:ext uri="{FF2B5EF4-FFF2-40B4-BE49-F238E27FC236}">
                <a16:creationId xmlns:a16="http://schemas.microsoft.com/office/drawing/2014/main" id="{D0FDCF53-56D1-1663-A5B3-ABD77FD64229}"/>
              </a:ext>
            </a:extLst>
          </p:cNvPr>
          <p:cNvSpPr/>
          <p:nvPr/>
        </p:nvSpPr>
        <p:spPr>
          <a:xfrm>
            <a:off x="3333336" y="5150866"/>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5BFDC317-560A-D808-760D-99156971C149}"/>
              </a:ext>
            </a:extLst>
          </p:cNvPr>
          <p:cNvSpPr txBox="1"/>
          <p:nvPr/>
        </p:nvSpPr>
        <p:spPr>
          <a:xfrm>
            <a:off x="3449626" y="5203163"/>
            <a:ext cx="3207673"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INTRODUZIONE</a:t>
            </a:r>
          </a:p>
        </p:txBody>
      </p:sp>
      <p:sp>
        <p:nvSpPr>
          <p:cNvPr id="14" name="Freeform 13">
            <a:extLst>
              <a:ext uri="{FF2B5EF4-FFF2-40B4-BE49-F238E27FC236}">
                <a16:creationId xmlns:a16="http://schemas.microsoft.com/office/drawing/2014/main" id="{2995CFF9-FA05-60CB-2469-25DA79EDF8C7}"/>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02EBADB-7EC3-A9BE-4074-14E5DC7BEE44}"/>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422414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062CE-B06D-C821-430C-03E73E7FB4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73266F7-133E-EB88-567E-D066E5DF9019}"/>
              </a:ext>
            </a:extLst>
          </p:cNvPr>
          <p:cNvSpPr>
            <a:spLocks noGrp="1"/>
          </p:cNvSpPr>
          <p:nvPr>
            <p:ph type="body" sz="quarter" idx="61"/>
          </p:nvPr>
        </p:nvSpPr>
        <p:spPr/>
        <p:txBody>
          <a:bodyPr/>
          <a:lstStyle/>
          <a:p>
            <a:pPr marL="622300"/>
            <a:r>
              <a:rPr lang="en-US" dirty="0"/>
              <a:t>INTRODUZIONE</a:t>
            </a:r>
          </a:p>
        </p:txBody>
      </p:sp>
      <p:sp>
        <p:nvSpPr>
          <p:cNvPr id="4" name="Slide Number Placeholder 3">
            <a:extLst>
              <a:ext uri="{FF2B5EF4-FFF2-40B4-BE49-F238E27FC236}">
                <a16:creationId xmlns:a16="http://schemas.microsoft.com/office/drawing/2014/main" id="{0F47B098-435A-B2D8-F2C5-78F260A6A81C}"/>
              </a:ext>
            </a:extLst>
          </p:cNvPr>
          <p:cNvSpPr>
            <a:spLocks noGrp="1"/>
          </p:cNvSpPr>
          <p:nvPr>
            <p:ph type="sldNum" sz="quarter" idx="4"/>
          </p:nvPr>
        </p:nvSpPr>
        <p:spPr/>
        <p:txBody>
          <a:bodyPr/>
          <a:lstStyle/>
          <a:p>
            <a:fld id="{9C527BFA-2C0E-4CEC-B6A5-913A56FEF4B4}" type="slidenum">
              <a:rPr lang="fr-CA" smtClean="0"/>
              <a:pPr/>
              <a:t>5</a:t>
            </a:fld>
            <a:endParaRPr lang="fr-CA"/>
          </a:p>
        </p:txBody>
      </p:sp>
      <p:sp>
        <p:nvSpPr>
          <p:cNvPr id="7" name="Text Placeholder 5">
            <a:extLst>
              <a:ext uri="{FF2B5EF4-FFF2-40B4-BE49-F238E27FC236}">
                <a16:creationId xmlns:a16="http://schemas.microsoft.com/office/drawing/2014/main" id="{30484F0B-B23D-D433-6D03-7A921A922C92}"/>
              </a:ext>
            </a:extLst>
          </p:cNvPr>
          <p:cNvSpPr txBox="1">
            <a:spLocks/>
          </p:cNvSpPr>
          <p:nvPr/>
        </p:nvSpPr>
        <p:spPr>
          <a:xfrm>
            <a:off x="601362" y="1751543"/>
            <a:ext cx="6325053" cy="8393484"/>
          </a:xfrm>
          <a:prstGeom prst="rect">
            <a:avLst/>
          </a:prstGeom>
        </p:spPr>
        <p:txBody>
          <a:bodyPr lIns="91440" tIns="45720" rIns="91440" bIns="45720" numCol="2"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sz="1800" b="1" noProof="0" dirty="0">
                <a:solidFill>
                  <a:srgbClr val="8652A1"/>
                </a:solidFill>
              </a:rPr>
              <a:t>Benvenuti nella Guida per l'insegnante della EARTH</a:t>
            </a:r>
            <a:endParaRPr lang="it-IT" b="1" noProof="0" dirty="0"/>
          </a:p>
          <a:p>
            <a:pPr algn="just"/>
            <a:endParaRPr lang="it-IT" noProof="0" dirty="0"/>
          </a:p>
          <a:p>
            <a:pPr algn="just"/>
            <a:r>
              <a:rPr lang="it-IT" noProof="0" dirty="0"/>
              <a:t>Benvenuti nella Guida per l'insegnante di EARTH, progettata per </a:t>
            </a:r>
            <a:r>
              <a:rPr lang="it-IT" b="1" noProof="0" dirty="0"/>
              <a:t>supportare gli insegnanti </a:t>
            </a:r>
            <a:r>
              <a:rPr lang="it-IT" noProof="0" dirty="0"/>
              <a:t>nella fornitura di contenuti coinvolgenti, innovativi e incentrati sulla sostenibilità in un processo di gestione dell'innovazione facilitato digitalmente per la logistica. Questa guida fa parte delle OER EARTH, progettate per fornire agli insegnanti </a:t>
            </a:r>
            <a:r>
              <a:rPr lang="it-IT" b="1" noProof="0" dirty="0"/>
              <a:t>strumenti pratici, casi di studio e metodologie che ispirino gli studenti </a:t>
            </a:r>
            <a:r>
              <a:rPr lang="it-IT" noProof="0" dirty="0"/>
              <a:t>e promuovano il pensiero critico nella logistica sostenibile.</a:t>
            </a:r>
          </a:p>
          <a:p>
            <a:endParaRPr lang="it-IT" sz="1800" b="1" noProof="0" dirty="0">
              <a:solidFill>
                <a:srgbClr val="8652A1"/>
              </a:solidFill>
            </a:endParaRPr>
          </a:p>
          <a:p>
            <a:r>
              <a:rPr lang="it-IT" sz="1800" b="1" noProof="0" dirty="0">
                <a:solidFill>
                  <a:srgbClr val="8652A1"/>
                </a:solidFill>
              </a:rPr>
              <a:t>Perché la logistica sostenibile è importante</a:t>
            </a:r>
            <a:endParaRPr lang="it-IT" b="1" noProof="0" dirty="0"/>
          </a:p>
          <a:p>
            <a:pPr algn="just"/>
            <a:r>
              <a:rPr lang="it-IT" noProof="0" dirty="0">
                <a:latin typeface="Calibri"/>
                <a:ea typeface="Open Sans"/>
                <a:cs typeface="Calibri"/>
              </a:rPr>
              <a:t>La logistica sostenibile svolge un ruolo fondamentale nell'affrontare le sfide ambientali globali, ridurre l'impronta di carbonio e promuovere l'efficienza delle risorse. Questa guida fornisce agli insegnanti gli strumenti per ispirare gli studenti a diventare i </a:t>
            </a:r>
            <a:r>
              <a:rPr lang="it-IT" b="1" noProof="0" dirty="0">
                <a:latin typeface="Calibri"/>
                <a:ea typeface="Open Sans"/>
                <a:cs typeface="Calibri"/>
              </a:rPr>
              <a:t>futuri leader </a:t>
            </a:r>
            <a:r>
              <a:rPr lang="it-IT" noProof="0" dirty="0">
                <a:latin typeface="Calibri"/>
                <a:ea typeface="Open Sans"/>
                <a:cs typeface="Calibri"/>
              </a:rPr>
              <a:t>in grado di promuovere soluzioni innovative e sostenibili nel settore della logistica. Questa guida ha lo scopo di consentire agli insegnanti di tenere lezioni dinamiche che non solo educhino, ma motivino anche gli studenti a pensare in modo critico al ruolo dell'innovazione nel plasmare un futuro più sostenibile.</a:t>
            </a:r>
            <a:endParaRPr lang="it-IT" noProof="0" dirty="0"/>
          </a:p>
          <a:p>
            <a:pPr algn="just"/>
            <a:endParaRPr lang="it-IT" sz="1800" b="1" noProof="0" dirty="0">
              <a:solidFill>
                <a:srgbClr val="8652A1"/>
              </a:solidFill>
              <a:latin typeface="Calibri"/>
              <a:ea typeface="Open Sans"/>
              <a:cs typeface="Calibri"/>
            </a:endParaRPr>
          </a:p>
          <a:p>
            <a:pPr algn="just"/>
            <a:r>
              <a:rPr lang="it-IT" sz="1800" b="1" noProof="0" dirty="0">
                <a:solidFill>
                  <a:srgbClr val="8652A1"/>
                </a:solidFill>
                <a:latin typeface="Calibri"/>
                <a:ea typeface="Open Sans"/>
                <a:cs typeface="Calibri"/>
              </a:rPr>
              <a:t>Scopo della presente guida</a:t>
            </a:r>
            <a:endParaRPr lang="it-IT" b="1" noProof="0" dirty="0"/>
          </a:p>
          <a:p>
            <a:pPr algn="just"/>
            <a:r>
              <a:rPr lang="it-IT" noProof="0" dirty="0"/>
              <a:t>L'obiettivo di questa guida è aiutare gli insegnanti a integrare perfettamente le risorse di EARTH nelle loro lezioni, sia di persona, online o in un formato ibrido. Fornisce un quadro chiaro per la navigazione nel contenuto del corso, la selezione di materiali adatti e l'applicazione delle strategie didattiche consigliate. Progettati per essere flessibili e adattabili, i materiali possono essere adattati a diversi stili di insegnamento ed esigenze della classe piuttosto che essere seguiti rigidamente. Incorporando casi di studio del mondo reale, strumenti digitali e attività di apprendimento basate su problemi, questa guida colma il divario tra teoria e pratica, rendendo l'apprendimento significativo e di impatto.</a:t>
            </a:r>
            <a:endParaRPr lang="it-IT" sz="1800" b="1" noProof="0" dirty="0">
              <a:solidFill>
                <a:srgbClr val="8652A1"/>
              </a:solidFill>
            </a:endParaRPr>
          </a:p>
          <a:p>
            <a:pPr algn="just"/>
            <a:endParaRPr lang="it-IT" sz="1800" b="1" noProof="0" dirty="0">
              <a:solidFill>
                <a:srgbClr val="8652A1"/>
              </a:solidFill>
            </a:endParaRPr>
          </a:p>
          <a:p>
            <a:pPr algn="just"/>
            <a:r>
              <a:rPr lang="it-IT" sz="1800" b="1" noProof="0" dirty="0">
                <a:solidFill>
                  <a:srgbClr val="8652A1"/>
                </a:solidFill>
              </a:rPr>
              <a:t>Cosa aspettarsi</a:t>
            </a:r>
            <a:endParaRPr lang="it-IT" b="1" noProof="0" dirty="0"/>
          </a:p>
          <a:p>
            <a:pPr marL="171450" indent="-171450" algn="just">
              <a:buFont typeface="Wingdings" panose="05000000000000000000" pitchFamily="2" charset="2"/>
              <a:buChar char="§"/>
            </a:pPr>
            <a:r>
              <a:rPr lang="it-IT" b="1" noProof="0" dirty="0">
                <a:solidFill>
                  <a:srgbClr val="29C5F4"/>
                </a:solidFill>
                <a:latin typeface="Calibri"/>
                <a:ea typeface="Open Sans"/>
                <a:cs typeface="Calibri"/>
              </a:rPr>
              <a:t>Struttura del Modulo</a:t>
            </a:r>
          </a:p>
          <a:p>
            <a:pPr algn="just"/>
            <a:r>
              <a:rPr lang="it-IT" noProof="0" dirty="0">
                <a:latin typeface="Calibri"/>
                <a:ea typeface="Open Sans"/>
                <a:cs typeface="Calibri"/>
              </a:rPr>
              <a:t>Questa sezione delinea la struttura dei moduli EARTH, descrivendo in dettaglio i componenti di ciascun modulo – introduzione, esercizi e valutazione – progettati per la flessibilità e l'adattabilità in diversi contesti didattici.</a:t>
            </a:r>
          </a:p>
          <a:p>
            <a:pPr algn="just"/>
            <a:r>
              <a:rPr lang="it-IT" b="1" noProof="0" dirty="0">
                <a:latin typeface="Calibri"/>
                <a:ea typeface="Open Sans"/>
                <a:cs typeface="Calibri"/>
              </a:rPr>
              <a:t>Modulo 1 – Esercizio di riscaldamento</a:t>
            </a:r>
          </a:p>
          <a:p>
            <a:pPr algn="just"/>
            <a:r>
              <a:rPr lang="it-IT" noProof="0" dirty="0">
                <a:latin typeface="Calibri"/>
                <a:ea typeface="Open Sans"/>
                <a:cs typeface="Calibri"/>
              </a:rPr>
              <a:t>Qui viene presentata una panoramica del Modulo 1, focalizzandosi sui fondamenti della gestione dell'innovazione applicata ai contesti logistici.</a:t>
            </a:r>
          </a:p>
          <a:p>
            <a:pPr marL="171450" indent="-171450" algn="just">
              <a:buFont typeface="Wingdings" panose="05000000000000000000" pitchFamily="2" charset="2"/>
              <a:buChar char="§"/>
            </a:pPr>
            <a:endParaRPr lang="it-IT" noProof="0" dirty="0">
              <a:latin typeface="Calibri"/>
              <a:ea typeface="Open Sans"/>
              <a:cs typeface="Calibri"/>
            </a:endParaRPr>
          </a:p>
          <a:p>
            <a:r>
              <a:rPr lang="it-IT" b="1" noProof="0" dirty="0"/>
              <a:t>Modulo 2 – Gestione dell'innovazione, digitalizzazione e sostenibilità</a:t>
            </a:r>
          </a:p>
          <a:p>
            <a:r>
              <a:rPr lang="it-IT" noProof="0" dirty="0"/>
              <a:t>Questa sezione esplora l'applicazione della gestione dell'innovazione, con particolare attenzione all'identificazione delle sfide della sostenibilità e all'applicazione dei processi di gestione dell'innovazione per affrontarle.</a:t>
            </a:r>
          </a:p>
          <a:p>
            <a:pPr algn="just"/>
            <a:r>
              <a:rPr lang="it-IT" b="1" noProof="0" dirty="0">
                <a:latin typeface="Calibri"/>
                <a:ea typeface="Open Sans"/>
                <a:cs typeface="Calibri"/>
              </a:rPr>
              <a:t>Modulo 3 – Sfida nella vita reale</a:t>
            </a:r>
          </a:p>
          <a:p>
            <a:pPr algn="just"/>
            <a:r>
              <a:rPr lang="it-IT" noProof="0" dirty="0">
                <a:latin typeface="Calibri"/>
                <a:ea typeface="Open Sans"/>
                <a:cs typeface="Calibri"/>
              </a:rPr>
              <a:t>Questo modulo si concentra su attività pratiche all'interno delle fasi di gestione dell'innovazione, insegnando agli studenti come utilizzare gli strumenti digitali per implementare soluzioni logistiche innovative e sostenibili.</a:t>
            </a:r>
            <a:endParaRPr lang="it-IT" noProof="0" dirty="0"/>
          </a:p>
          <a:p>
            <a:pPr algn="just"/>
            <a:r>
              <a:rPr lang="it-IT" b="1" noProof="0" dirty="0">
                <a:latin typeface="Calibri"/>
                <a:ea typeface="Open Sans"/>
                <a:cs typeface="Calibri"/>
              </a:rPr>
              <a:t>Le sezioni del modulo </a:t>
            </a:r>
            <a:r>
              <a:rPr lang="it-IT" noProof="0" dirty="0">
                <a:latin typeface="Calibri"/>
                <a:ea typeface="Open Sans"/>
                <a:cs typeface="Calibri"/>
              </a:rPr>
              <a:t>includono descrizioni settimana per settimana, risultati di apprendimento e attività suggerite per coinvolgere gli studenti in discussioni critiche.</a:t>
            </a:r>
          </a:p>
          <a:p>
            <a:pPr marL="171450" indent="-171450" algn="just">
              <a:buFont typeface="Wingdings" panose="05000000000000000000" pitchFamily="2" charset="2"/>
              <a:buChar char="§"/>
            </a:pPr>
            <a:r>
              <a:rPr lang="it-IT" b="1" noProof="0" dirty="0">
                <a:solidFill>
                  <a:srgbClr val="29C5F4"/>
                </a:solidFill>
                <a:latin typeface="Calibri"/>
                <a:ea typeface="Open Sans"/>
                <a:cs typeface="Calibri"/>
              </a:rPr>
              <a:t>Risorse aggiuntive</a:t>
            </a:r>
          </a:p>
          <a:p>
            <a:pPr algn="just"/>
            <a:r>
              <a:rPr lang="it-IT" noProof="0" dirty="0">
                <a:latin typeface="Calibri"/>
                <a:ea typeface="Open Sans"/>
                <a:cs typeface="Calibri"/>
              </a:rPr>
              <a:t>Una raccolta di materiali supplementari, tra cui risorse esterne e casi di studio, progettati per supportare le lezioni e migliorare le discussioni in classe.</a:t>
            </a:r>
          </a:p>
          <a:p>
            <a:pPr algn="just"/>
            <a:r>
              <a:rPr lang="it-IT" noProof="0" dirty="0"/>
              <a:t>Gli insegnanti sono incoraggiati a rivedere e adattare regolarmente i materiali delle OER, tra cui la lingua, le immagini e la selezione dei casi, per aiutare a eliminare i pregiudizi impliciti e garantire che il contenuto delle OER rimanga inclusivo. Il Compendio delle Buone Pratiche di EARTH, ad esempio, sostiene questo aspetto mettendo in evidenza modelli diversi e strategie di innovazione inclusive. L'uso di questi esempi sfida gli stereotipi comuni e amplia la comprensione del settore logistico da parte degli studenti.</a:t>
            </a:r>
            <a:endParaRPr lang="it-IT" noProof="0" dirty="0">
              <a:latin typeface="Calibri"/>
              <a:ea typeface="Open Sans"/>
              <a:cs typeface="Calibri"/>
            </a:endParaRPr>
          </a:p>
        </p:txBody>
      </p:sp>
    </p:spTree>
    <p:extLst>
      <p:ext uri="{BB962C8B-B14F-4D97-AF65-F5344CB8AC3E}">
        <p14:creationId xmlns:p14="http://schemas.microsoft.com/office/powerpoint/2010/main" val="3661134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F6BA6-64A4-8A50-04CC-CE121543554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82362E8-EA8B-9B9F-62B9-1F73F024903C}"/>
              </a:ext>
            </a:extLst>
          </p:cNvPr>
          <p:cNvSpPr>
            <a:spLocks noGrp="1"/>
          </p:cNvSpPr>
          <p:nvPr>
            <p:ph type="body" sz="quarter" idx="14"/>
          </p:nvPr>
        </p:nvSpPr>
        <p:spPr/>
        <p:txBody>
          <a:bodyPr/>
          <a:lstStyle/>
          <a:p>
            <a:r>
              <a:rPr lang="en-US"/>
              <a:t>02</a:t>
            </a:r>
          </a:p>
        </p:txBody>
      </p:sp>
      <p:sp>
        <p:nvSpPr>
          <p:cNvPr id="5" name="Slide Number Placeholder 4">
            <a:extLst>
              <a:ext uri="{FF2B5EF4-FFF2-40B4-BE49-F238E27FC236}">
                <a16:creationId xmlns:a16="http://schemas.microsoft.com/office/drawing/2014/main" id="{70913D73-E9BD-28DF-6D6E-C3595B9761AB}"/>
              </a:ext>
            </a:extLst>
          </p:cNvPr>
          <p:cNvSpPr>
            <a:spLocks noGrp="1"/>
          </p:cNvSpPr>
          <p:nvPr>
            <p:ph type="sldNum" sz="quarter" idx="4"/>
          </p:nvPr>
        </p:nvSpPr>
        <p:spPr/>
        <p:txBody>
          <a:bodyPr/>
          <a:lstStyle/>
          <a:p>
            <a:fld id="{9C527BFA-2C0E-4CEC-B6A5-913A56FEF4B4}" type="slidenum">
              <a:rPr lang="fr-CA" smtClean="0"/>
              <a:pPr/>
              <a:t>6</a:t>
            </a:fld>
            <a:endParaRPr lang="fr-CA"/>
          </a:p>
        </p:txBody>
      </p:sp>
      <p:pic>
        <p:nvPicPr>
          <p:cNvPr id="10" name="Picture Placeholder 9">
            <a:extLst>
              <a:ext uri="{FF2B5EF4-FFF2-40B4-BE49-F238E27FC236}">
                <a16:creationId xmlns:a16="http://schemas.microsoft.com/office/drawing/2014/main" id="{B8F2943C-F14C-ADF9-6259-95DFA4A2390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888" r="7888"/>
          <a:stretch/>
        </p:blipFill>
        <p:spPr/>
      </p:pic>
      <p:sp>
        <p:nvSpPr>
          <p:cNvPr id="12" name="Rectangle 11">
            <a:extLst>
              <a:ext uri="{FF2B5EF4-FFF2-40B4-BE49-F238E27FC236}">
                <a16:creationId xmlns:a16="http://schemas.microsoft.com/office/drawing/2014/main" id="{7C66BF90-FE2F-A472-FF97-2F9E165BC8C1}"/>
              </a:ext>
            </a:extLst>
          </p:cNvPr>
          <p:cNvSpPr/>
          <p:nvPr/>
        </p:nvSpPr>
        <p:spPr>
          <a:xfrm>
            <a:off x="4014654" y="5174204"/>
            <a:ext cx="2562919"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Freeform 13">
            <a:extLst>
              <a:ext uri="{FF2B5EF4-FFF2-40B4-BE49-F238E27FC236}">
                <a16:creationId xmlns:a16="http://schemas.microsoft.com/office/drawing/2014/main" id="{77B0A7F8-62D6-648C-F826-65C5571B2B24}"/>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8AFCBE8B-55B5-007D-71F0-379A57F61AA9}"/>
              </a:ext>
            </a:extLst>
          </p:cNvPr>
          <p:cNvSpPr/>
          <p:nvPr/>
        </p:nvSpPr>
        <p:spPr>
          <a:xfrm>
            <a:off x="4014653" y="5887245"/>
            <a:ext cx="2899423"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6" name="Freeform 15">
            <a:extLst>
              <a:ext uri="{FF2B5EF4-FFF2-40B4-BE49-F238E27FC236}">
                <a16:creationId xmlns:a16="http://schemas.microsoft.com/office/drawing/2014/main" id="{5B1D897B-6DFF-D832-D5A7-0A7D56364BF4}"/>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AF945AD6-996A-D66D-9E76-329287E58CD0}"/>
              </a:ext>
            </a:extLst>
          </p:cNvPr>
          <p:cNvSpPr txBox="1"/>
          <p:nvPr/>
        </p:nvSpPr>
        <p:spPr>
          <a:xfrm>
            <a:off x="4130942" y="5287987"/>
            <a:ext cx="2783134" cy="1169551"/>
          </a:xfrm>
          <a:prstGeom prst="rect">
            <a:avLst/>
          </a:prstGeom>
          <a:noFill/>
        </p:spPr>
        <p:txBody>
          <a:bodyPr wrap="none" lIns="91440" tIns="45720" rIns="91440" bIns="45720" rtlCol="0" anchor="t">
            <a:spAutoFit/>
          </a:bodyPr>
          <a:lstStyle/>
          <a:p>
            <a:pPr>
              <a:lnSpc>
                <a:spcPts val="2400"/>
              </a:lnSpc>
            </a:pPr>
            <a:r>
              <a:rPr lang="en-US" sz="3000" b="1" spc="324" dirty="0">
                <a:solidFill>
                  <a:srgbClr val="29C5F4"/>
                </a:solidFill>
                <a:latin typeface="Calibri"/>
                <a:ea typeface="Calibri"/>
                <a:cs typeface="Calibri"/>
              </a:rPr>
              <a:t>STRUTTURA</a:t>
            </a:r>
            <a:endParaRPr lang="en-US" sz="3000" b="1" spc="324" dirty="0">
              <a:solidFill>
                <a:srgbClr val="29C5F4"/>
              </a:solidFill>
              <a:latin typeface="Calibri" panose="020F0502020204030204" pitchFamily="34" charset="0"/>
              <a:cs typeface="Calibri" panose="020F0502020204030204" pitchFamily="34" charset="0"/>
            </a:endParaRPr>
          </a:p>
          <a:p>
            <a:pPr>
              <a:lnSpc>
                <a:spcPts val="2400"/>
              </a:lnSpc>
            </a:pPr>
            <a:endParaRPr lang="en-US" sz="3000" b="1" spc="324" dirty="0">
              <a:solidFill>
                <a:srgbClr val="29C5F4"/>
              </a:solidFill>
              <a:latin typeface="Calibri" panose="020F0502020204030204" pitchFamily="34" charset="0"/>
              <a:cs typeface="Calibri" panose="020F0502020204030204" pitchFamily="34" charset="0"/>
            </a:endParaRPr>
          </a:p>
          <a:p>
            <a:r>
              <a:rPr lang="en-US" sz="3000" b="1" spc="324" dirty="0">
                <a:solidFill>
                  <a:srgbClr val="29C5F4"/>
                </a:solidFill>
                <a:latin typeface="Calibri" panose="020F0502020204030204" pitchFamily="34" charset="0"/>
                <a:cs typeface="Calibri" panose="020F0502020204030204" pitchFamily="34" charset="0"/>
              </a:rPr>
              <a:t>DEL MODULO</a:t>
            </a:r>
          </a:p>
        </p:txBody>
      </p:sp>
    </p:spTree>
    <p:extLst>
      <p:ext uri="{BB962C8B-B14F-4D97-AF65-F5344CB8AC3E}">
        <p14:creationId xmlns:p14="http://schemas.microsoft.com/office/powerpoint/2010/main" val="211124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ABFCDB-B7CE-A14C-A3F5-778133DF63B1}"/>
              </a:ext>
            </a:extLst>
          </p:cNvPr>
          <p:cNvSpPr>
            <a:spLocks noGrp="1"/>
          </p:cNvSpPr>
          <p:nvPr>
            <p:ph type="body" sz="quarter" idx="30"/>
          </p:nvPr>
        </p:nvSpPr>
        <p:spPr>
          <a:xfrm>
            <a:off x="591947" y="551285"/>
            <a:ext cx="6599989" cy="747096"/>
          </a:xfrm>
        </p:spPr>
        <p:txBody>
          <a:bodyPr lIns="91440" tIns="45720" rIns="91440" bIns="45720" anchor="t">
            <a:noAutofit/>
          </a:bodyPr>
          <a:lstStyle/>
          <a:p>
            <a:r>
              <a:rPr lang="en-US" dirty="0">
                <a:latin typeface="Calibri"/>
                <a:ea typeface="Open Sans"/>
                <a:cs typeface="Calibri"/>
              </a:rPr>
              <a:t>STRUTTURA DEI MODULI</a:t>
            </a:r>
          </a:p>
        </p:txBody>
      </p:sp>
      <p:sp>
        <p:nvSpPr>
          <p:cNvPr id="7" name="Text Placeholder 6">
            <a:extLst>
              <a:ext uri="{FF2B5EF4-FFF2-40B4-BE49-F238E27FC236}">
                <a16:creationId xmlns:a16="http://schemas.microsoft.com/office/drawing/2014/main" id="{CEFCA870-427E-1177-23FA-65ACC035BD61}"/>
              </a:ext>
            </a:extLst>
          </p:cNvPr>
          <p:cNvSpPr>
            <a:spLocks noGrp="1"/>
          </p:cNvSpPr>
          <p:nvPr>
            <p:ph type="body" sz="quarter" idx="47"/>
          </p:nvPr>
        </p:nvSpPr>
        <p:spPr>
          <a:xfrm>
            <a:off x="617228" y="1080137"/>
            <a:ext cx="5331057" cy="1725611"/>
          </a:xfrm>
        </p:spPr>
        <p:txBody>
          <a:bodyPr lIns="91440" tIns="45720" rIns="91440" bIns="45720" anchor="t">
            <a:noAutofit/>
          </a:bodyPr>
          <a:lstStyle/>
          <a:p>
            <a:pPr algn="just">
              <a:lnSpc>
                <a:spcPct val="100000"/>
              </a:lnSpc>
            </a:pPr>
            <a:r>
              <a:rPr lang="it-IT" sz="1100" b="1" dirty="0">
                <a:latin typeface="Calibri"/>
                <a:ea typeface="Open Sans"/>
                <a:cs typeface="Calibri"/>
              </a:rPr>
              <a:t>Le Risorse Educative Aperte (OER) di EARTH </a:t>
            </a:r>
            <a:r>
              <a:rPr lang="it-IT" sz="1100" dirty="0">
                <a:latin typeface="Calibri"/>
                <a:ea typeface="Open Sans"/>
                <a:cs typeface="Calibri"/>
              </a:rPr>
              <a:t>comprendono tre moduli, di lunghezza variabile, che si completano a vicenda. Sebbene sviluppati come un programma coeso, i moduli sono progettati per essere flessibili e adattabili per soddisfare le esigenze specifiche sia degli insegnanti che degli studenti. Ogni modulo può essere implementato in modo indipendente, consentendo agli insegnanti di selezionare i moduli che meglio si allineano alle esigenze e ai requisiti di apprendimento dei loro studenti.
Anche la </a:t>
            </a:r>
            <a:r>
              <a:rPr lang="it-IT" sz="1100" b="1" dirty="0">
                <a:latin typeface="Calibri"/>
                <a:ea typeface="Open Sans"/>
                <a:cs typeface="Calibri"/>
              </a:rPr>
              <a:t>durata</a:t>
            </a:r>
            <a:r>
              <a:rPr lang="it-IT" sz="1100" dirty="0">
                <a:latin typeface="Calibri"/>
                <a:ea typeface="Open Sans"/>
                <a:cs typeface="Calibri"/>
              </a:rPr>
              <a:t> di ogni modulo è </a:t>
            </a:r>
            <a:r>
              <a:rPr lang="it-IT" sz="1100" b="1" dirty="0">
                <a:latin typeface="Calibri"/>
                <a:ea typeface="Open Sans"/>
                <a:cs typeface="Calibri"/>
              </a:rPr>
              <a:t>flessibile</a:t>
            </a:r>
            <a:r>
              <a:rPr lang="it-IT" sz="1100" dirty="0">
                <a:latin typeface="Calibri"/>
                <a:ea typeface="Open Sans"/>
                <a:cs typeface="Calibri"/>
              </a:rPr>
              <a:t>, con la gestione del tempo lasciata alla discrezione dell'insegnante. Sebbene vengano fornite le durate consigliate, alcuni moduli potrebbero avere un carico di lavoro più intenso e potrebbero richiedere un supporto aggiuntivo per gli studenti.</a:t>
            </a:r>
            <a:endParaRPr lang="en-GB" sz="1100" dirty="0">
              <a:latin typeface="Calibri"/>
              <a:ea typeface="Open Sans"/>
              <a:cs typeface="Calibri"/>
            </a:endParaRPr>
          </a:p>
        </p:txBody>
      </p:sp>
      <p:sp>
        <p:nvSpPr>
          <p:cNvPr id="8" name="Text Placeholder 7">
            <a:extLst>
              <a:ext uri="{FF2B5EF4-FFF2-40B4-BE49-F238E27FC236}">
                <a16:creationId xmlns:a16="http://schemas.microsoft.com/office/drawing/2014/main" id="{0886853D-6F4B-07FC-0203-A6EF0C7D15ED}"/>
              </a:ext>
            </a:extLst>
          </p:cNvPr>
          <p:cNvSpPr>
            <a:spLocks noGrp="1"/>
          </p:cNvSpPr>
          <p:nvPr>
            <p:ph type="body" sz="quarter" idx="48"/>
          </p:nvPr>
        </p:nvSpPr>
        <p:spPr>
          <a:xfrm>
            <a:off x="591948" y="3172408"/>
            <a:ext cx="6599988" cy="437114"/>
          </a:xfrm>
        </p:spPr>
        <p:txBody>
          <a:bodyPr numCol="1"/>
          <a:lstStyle/>
          <a:p>
            <a:r>
              <a:rPr lang="it-IT" dirty="0"/>
              <a:t>Ogni modulo contiene un insieme specifico di risorse pertinenti:</a:t>
            </a:r>
            <a:endParaRPr lang="en-US" dirty="0"/>
          </a:p>
        </p:txBody>
      </p:sp>
      <p:sp>
        <p:nvSpPr>
          <p:cNvPr id="4" name="Slide Number Placeholder 3">
            <a:extLst>
              <a:ext uri="{FF2B5EF4-FFF2-40B4-BE49-F238E27FC236}">
                <a16:creationId xmlns:a16="http://schemas.microsoft.com/office/drawing/2014/main" id="{AACBEEC3-6CB7-58CD-685F-5B1B135908A2}"/>
              </a:ext>
            </a:extLst>
          </p:cNvPr>
          <p:cNvSpPr>
            <a:spLocks noGrp="1"/>
          </p:cNvSpPr>
          <p:nvPr>
            <p:ph type="sldNum" sz="quarter" idx="4"/>
          </p:nvPr>
        </p:nvSpPr>
        <p:spPr/>
        <p:txBody>
          <a:bodyPr/>
          <a:lstStyle/>
          <a:p>
            <a:fld id="{9C527BFA-2C0E-4CEC-B6A5-913A56FEF4B4}" type="slidenum">
              <a:rPr lang="fr-CA" smtClean="0"/>
              <a:pPr/>
              <a:t>7</a:t>
            </a:fld>
            <a:endParaRPr lang="fr-CA"/>
          </a:p>
        </p:txBody>
      </p:sp>
      <p:grpSp>
        <p:nvGrpSpPr>
          <p:cNvPr id="13" name="Group 12">
            <a:extLst>
              <a:ext uri="{FF2B5EF4-FFF2-40B4-BE49-F238E27FC236}">
                <a16:creationId xmlns:a16="http://schemas.microsoft.com/office/drawing/2014/main" id="{928B2CBB-0AE2-02AA-96B3-0A20A6BFEDAC}"/>
              </a:ext>
            </a:extLst>
          </p:cNvPr>
          <p:cNvGrpSpPr/>
          <p:nvPr/>
        </p:nvGrpSpPr>
        <p:grpSpPr>
          <a:xfrm>
            <a:off x="0" y="6833060"/>
            <a:ext cx="4718306" cy="2988246"/>
            <a:chOff x="-2" y="6833062"/>
            <a:chExt cx="5304455" cy="3359472"/>
          </a:xfrm>
        </p:grpSpPr>
        <p:pic>
          <p:nvPicPr>
            <p:cNvPr id="2" name="Picture 1">
              <a:extLst>
                <a:ext uri="{FF2B5EF4-FFF2-40B4-BE49-F238E27FC236}">
                  <a16:creationId xmlns:a16="http://schemas.microsoft.com/office/drawing/2014/main" id="{D474F5C6-B818-AC60-11B1-758E410B4F3A}"/>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972490" y="5860570"/>
              <a:ext cx="3359472" cy="5304455"/>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pic>
          <p:nvPicPr>
            <p:cNvPr id="5" name="Picture 4">
              <a:extLst>
                <a:ext uri="{FF2B5EF4-FFF2-40B4-BE49-F238E27FC236}">
                  <a16:creationId xmlns:a16="http://schemas.microsoft.com/office/drawing/2014/main" id="{B2723AB1-0BC0-2869-44F3-6E7C58F6C532}"/>
                </a:ext>
              </a:extLst>
            </p:cNvPr>
            <p:cNvPicPr>
              <a:picLocks noChangeAspect="1"/>
            </p:cNvPicPr>
            <p:nvPr/>
          </p:nvPicPr>
          <p:blipFill rotWithShape="1">
            <a:blip r:embed="rId3">
              <a:extLst>
                <a:ext uri="{28A0092B-C50C-407E-A947-70E740481C1C}">
                  <a14:useLocalDpi xmlns:a14="http://schemas.microsoft.com/office/drawing/2010/main" val="0"/>
                </a:ext>
              </a:extLst>
            </a:blip>
            <a:srcRect l="16176" t="2359" b="18535"/>
            <a:stretch/>
          </p:blipFill>
          <p:spPr>
            <a:xfrm>
              <a:off x="0" y="7183061"/>
              <a:ext cx="4224527" cy="2657558"/>
            </a:xfrm>
            <a:prstGeom prst="rect">
              <a:avLst/>
            </a:prstGeom>
          </p:spPr>
        </p:pic>
      </p:grpSp>
      <p:sp>
        <p:nvSpPr>
          <p:cNvPr id="3" name="Freeform 2">
            <a:extLst>
              <a:ext uri="{FF2B5EF4-FFF2-40B4-BE49-F238E27FC236}">
                <a16:creationId xmlns:a16="http://schemas.microsoft.com/office/drawing/2014/main" id="{4B664DCE-F22B-B1AF-599F-2B211BEB9729}"/>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D5FE3CB-8299-33E3-01B3-6B3DA6DB4CBB}"/>
              </a:ext>
            </a:extLst>
          </p:cNvPr>
          <p:cNvSpPr/>
          <p:nvPr/>
        </p:nvSpPr>
        <p:spPr>
          <a:xfrm rot="2300298">
            <a:off x="6242437" y="701975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0" name="Text Placeholder 7">
            <a:extLst>
              <a:ext uri="{FF2B5EF4-FFF2-40B4-BE49-F238E27FC236}">
                <a16:creationId xmlns:a16="http://schemas.microsoft.com/office/drawing/2014/main" id="{348587DB-E78D-6095-C635-1BC2EC47DC67}"/>
              </a:ext>
            </a:extLst>
          </p:cNvPr>
          <p:cNvSpPr txBox="1">
            <a:spLocks/>
          </p:cNvSpPr>
          <p:nvPr/>
        </p:nvSpPr>
        <p:spPr>
          <a:xfrm>
            <a:off x="1056347" y="3609557"/>
            <a:ext cx="5509210" cy="185386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IT" b="1" dirty="0">
                <a:latin typeface="Calibri"/>
                <a:ea typeface="Open Sans"/>
                <a:cs typeface="Calibri"/>
              </a:rPr>
              <a:t>Introduzione: </a:t>
            </a:r>
            <a:r>
              <a:rPr lang="it-IT" dirty="0">
                <a:latin typeface="Calibri"/>
                <a:ea typeface="Open Sans"/>
                <a:cs typeface="Calibri"/>
              </a:rPr>
              <a:t>Obiettivi di apprendimento chiari, risorse consigliate per la lettura o la visualizzazione prima della sessione, diapositive della sessione (Slide Deck) e materiali su cui lavorare durante la sessione (Fogli di lavoro</a:t>
            </a:r>
            <a:r>
              <a:rPr lang="en-GB" dirty="0">
                <a:latin typeface="Calibri"/>
                <a:ea typeface="Open Sans"/>
                <a:cs typeface="Calibri"/>
              </a:rPr>
              <a:t>).</a:t>
            </a:r>
          </a:p>
          <a:p>
            <a:pPr algn="just"/>
            <a:endParaRPr lang="en-GB" dirty="0"/>
          </a:p>
          <a:p>
            <a:pPr algn="just"/>
            <a:endParaRPr lang="en-GB" dirty="0"/>
          </a:p>
          <a:p>
            <a:pPr algn="just"/>
            <a:r>
              <a:rPr lang="it-IT" b="1" dirty="0">
                <a:latin typeface="Calibri"/>
                <a:ea typeface="Open Sans"/>
                <a:cs typeface="Calibri"/>
              </a:rPr>
              <a:t>Esercizi: </a:t>
            </a:r>
            <a:r>
              <a:rPr lang="it-IT" dirty="0">
                <a:latin typeface="Calibri"/>
                <a:ea typeface="Open Sans"/>
                <a:cs typeface="Calibri"/>
              </a:rPr>
              <a:t>istruzioni dettagliate sia per gli studenti che per gli insegnanti, insieme a esempi, requisiti delle attività, modelli e fogli di lavoro per guidare le attività</a:t>
            </a:r>
            <a:r>
              <a:rPr lang="en-GB" dirty="0">
                <a:latin typeface="Calibri"/>
                <a:ea typeface="Open Sans"/>
                <a:cs typeface="Calibri"/>
              </a:rPr>
              <a:t>.</a:t>
            </a:r>
          </a:p>
          <a:p>
            <a:pPr algn="just"/>
            <a:endParaRPr lang="en-GB" dirty="0"/>
          </a:p>
          <a:p>
            <a:pPr algn="just"/>
            <a:endParaRPr lang="en-GB" dirty="0"/>
          </a:p>
          <a:p>
            <a:pPr algn="just"/>
            <a:r>
              <a:rPr lang="it-IT" b="1" dirty="0">
                <a:latin typeface="Calibri"/>
                <a:ea typeface="Open Sans"/>
                <a:cs typeface="Calibri"/>
              </a:rPr>
              <a:t>Valutazione</a:t>
            </a:r>
            <a:r>
              <a:rPr lang="it-IT" dirty="0">
                <a:latin typeface="Calibri"/>
                <a:ea typeface="Open Sans"/>
                <a:cs typeface="Calibri"/>
              </a:rPr>
              <a:t>: una spiegazione dei criteri di valutazione, insieme a modelli di valutazione (se applicabile) ed eventuali questionari online o strumenti di valutazione simili.</a:t>
            </a:r>
            <a:endParaRPr lang="en-US" dirty="0">
              <a:latin typeface="Calibri"/>
              <a:ea typeface="Open Sans"/>
              <a:cs typeface="Calibri"/>
            </a:endParaRPr>
          </a:p>
        </p:txBody>
      </p:sp>
      <p:sp>
        <p:nvSpPr>
          <p:cNvPr id="11" name="Text Placeholder 5">
            <a:extLst>
              <a:ext uri="{FF2B5EF4-FFF2-40B4-BE49-F238E27FC236}">
                <a16:creationId xmlns:a16="http://schemas.microsoft.com/office/drawing/2014/main" id="{85D4702B-8D52-B9C0-88E3-4FD9CAC7BBB3}"/>
              </a:ext>
            </a:extLst>
          </p:cNvPr>
          <p:cNvSpPr txBox="1">
            <a:spLocks/>
          </p:cNvSpPr>
          <p:nvPr/>
        </p:nvSpPr>
        <p:spPr>
          <a:xfrm>
            <a:off x="606921" y="3503292"/>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1</a:t>
            </a:r>
          </a:p>
        </p:txBody>
      </p:sp>
      <p:sp>
        <p:nvSpPr>
          <p:cNvPr id="12" name="Text Placeholder 5">
            <a:extLst>
              <a:ext uri="{FF2B5EF4-FFF2-40B4-BE49-F238E27FC236}">
                <a16:creationId xmlns:a16="http://schemas.microsoft.com/office/drawing/2014/main" id="{C1141A38-5E9F-AF3B-0E42-FFA17C845162}"/>
              </a:ext>
            </a:extLst>
          </p:cNvPr>
          <p:cNvSpPr txBox="1">
            <a:spLocks/>
          </p:cNvSpPr>
          <p:nvPr/>
        </p:nvSpPr>
        <p:spPr>
          <a:xfrm>
            <a:off x="606921" y="4877803"/>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3</a:t>
            </a:r>
          </a:p>
        </p:txBody>
      </p:sp>
      <p:sp>
        <p:nvSpPr>
          <p:cNvPr id="14" name="Text Placeholder 5">
            <a:extLst>
              <a:ext uri="{FF2B5EF4-FFF2-40B4-BE49-F238E27FC236}">
                <a16:creationId xmlns:a16="http://schemas.microsoft.com/office/drawing/2014/main" id="{5B494128-5A09-FB2B-FA78-6B4FF5CDCC25}"/>
              </a:ext>
            </a:extLst>
          </p:cNvPr>
          <p:cNvSpPr txBox="1">
            <a:spLocks/>
          </p:cNvSpPr>
          <p:nvPr/>
        </p:nvSpPr>
        <p:spPr>
          <a:xfrm>
            <a:off x="591815" y="4192007"/>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2</a:t>
            </a:r>
          </a:p>
        </p:txBody>
      </p:sp>
      <p:sp>
        <p:nvSpPr>
          <p:cNvPr id="15" name="Text Placeholder 7">
            <a:extLst>
              <a:ext uri="{FF2B5EF4-FFF2-40B4-BE49-F238E27FC236}">
                <a16:creationId xmlns:a16="http://schemas.microsoft.com/office/drawing/2014/main" id="{57B6CF4B-8077-FD0A-F990-9A35E3E5C955}"/>
              </a:ext>
            </a:extLst>
          </p:cNvPr>
          <p:cNvSpPr txBox="1">
            <a:spLocks/>
          </p:cNvSpPr>
          <p:nvPr/>
        </p:nvSpPr>
        <p:spPr>
          <a:xfrm>
            <a:off x="617228" y="5568558"/>
            <a:ext cx="6599988" cy="116175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IT" dirty="0">
                <a:latin typeface="Calibri"/>
                <a:ea typeface="Open Sans"/>
                <a:cs typeface="Calibri"/>
              </a:rPr>
              <a:t>Tutti i moduli incorporano attività di apprendimento basate su problemi, in cui gli studenti si impegneranno con problemi del mondo reale in un ambiente collaborativo. Questo approccio migliora il loro pensiero critico e le capacità di risoluzione dei problemi, colmando il divario tra teoria e pratica</a:t>
            </a:r>
            <a:r>
              <a:rPr lang="en-GB" dirty="0">
                <a:latin typeface="Calibri"/>
                <a:ea typeface="Open Sans"/>
                <a:cs typeface="Calibri"/>
              </a:rPr>
              <a:t>.</a:t>
            </a:r>
          </a:p>
          <a:p>
            <a:pPr algn="just"/>
            <a:endParaRPr lang="en-GB" dirty="0"/>
          </a:p>
          <a:p>
            <a:pPr algn="just"/>
            <a:r>
              <a:rPr lang="it-IT" dirty="0">
                <a:latin typeface="Calibri"/>
                <a:ea typeface="Open Sans"/>
                <a:cs typeface="Calibri"/>
              </a:rPr>
              <a:t>La sezione seguente delinea un piano settimanale per il modulo, accompagnato da descrizioni dettagliate per guidarne l'implementazione, che gli insegnanti possono adattare secondo necessità</a:t>
            </a:r>
            <a:r>
              <a:rPr lang="en-GB" dirty="0">
                <a:latin typeface="Calibri"/>
                <a:ea typeface="Open Sans"/>
                <a:cs typeface="Calibri"/>
              </a:rPr>
              <a:t>.</a:t>
            </a:r>
            <a:endParaRPr lang="en-US" dirty="0">
              <a:latin typeface="Calibri"/>
              <a:ea typeface="Open Sans"/>
              <a:cs typeface="Calibri"/>
            </a:endParaRPr>
          </a:p>
        </p:txBody>
      </p:sp>
    </p:spTree>
    <p:extLst>
      <p:ext uri="{BB962C8B-B14F-4D97-AF65-F5344CB8AC3E}">
        <p14:creationId xmlns:p14="http://schemas.microsoft.com/office/powerpoint/2010/main" val="292531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6D2E4-1C15-7A92-F87B-27C045B527A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F22602-2E5E-A54E-F936-1810DF876C79}"/>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Text Placeholder 5">
            <a:extLst>
              <a:ext uri="{FF2B5EF4-FFF2-40B4-BE49-F238E27FC236}">
                <a16:creationId xmlns:a16="http://schemas.microsoft.com/office/drawing/2014/main" id="{FEA0E4A1-455E-053B-6086-5EC0DCFF1BF9}"/>
              </a:ext>
            </a:extLst>
          </p:cNvPr>
          <p:cNvSpPr txBox="1">
            <a:spLocks/>
          </p:cNvSpPr>
          <p:nvPr/>
        </p:nvSpPr>
        <p:spPr>
          <a:xfrm>
            <a:off x="591948" y="581002"/>
            <a:ext cx="5265328" cy="271428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90000"/>
              </a:lnSpc>
            </a:pPr>
            <a:r>
              <a:rPr lang="en-GB" sz="3000" b="1" dirty="0">
                <a:solidFill>
                  <a:srgbClr val="29C5F4"/>
                </a:solidFill>
                <a:latin typeface="Calibri"/>
                <a:ea typeface="Open Sans"/>
                <a:cs typeface="Calibri"/>
              </a:rPr>
              <a:t>PERSONALIZZAZIONE DEI MODULI</a:t>
            </a:r>
            <a:endParaRPr lang="en-GB" dirty="0"/>
          </a:p>
          <a:p>
            <a:pPr>
              <a:lnSpc>
                <a:spcPct val="90000"/>
              </a:lnSpc>
            </a:pPr>
            <a:r>
              <a:rPr lang="it-IT" sz="1600" b="1" dirty="0">
                <a:solidFill>
                  <a:srgbClr val="8652A1"/>
                </a:solidFill>
                <a:latin typeface="Calibri"/>
                <a:ea typeface="Open Sans"/>
                <a:cs typeface="Calibri"/>
              </a:rPr>
              <a:t>Adattare i contenuti al tuo stile di insegnamento</a:t>
            </a:r>
            <a:endParaRPr lang="en-GB" dirty="0"/>
          </a:p>
          <a:p>
            <a:pPr algn="just"/>
            <a:r>
              <a:rPr lang="it-IT" dirty="0"/>
              <a:t>Come accennato, i moduli sono progettati per essere </a:t>
            </a:r>
            <a:r>
              <a:rPr lang="it-IT" b="1" dirty="0"/>
              <a:t>flessibili e adattabili </a:t>
            </a:r>
            <a:r>
              <a:rPr lang="it-IT" dirty="0"/>
              <a:t>a diversi stili di insegnamento, ambienti di apprendimento ed esigenze. Tutti i moduli e le singole settimane al loro interno possono essere utilizzati separatamente: sono necessari solo alcuni adattamenti per garantire che il contenuto sia plausibile e senza aspetti aperti o mancanti. Possono essere erogati da un formato di corso semestrale completo a un corso di 8 ore, un workshop (extracurriculare o in corso) o distribuiti attraverso discussioni in classe: gli insegnanti scelgono</a:t>
            </a:r>
            <a:r>
              <a:rPr lang="en-GB" dirty="0"/>
              <a:t>.</a:t>
            </a:r>
          </a:p>
          <a:p>
            <a:pPr algn="just"/>
            <a:r>
              <a:rPr lang="it-IT" dirty="0"/>
              <a:t>I passaggi presentati di seguito servono come </a:t>
            </a:r>
            <a:r>
              <a:rPr lang="it-IT" b="1" dirty="0"/>
              <a:t>esempi</a:t>
            </a:r>
            <a:r>
              <a:rPr lang="it-IT" dirty="0"/>
              <a:t> di come è possibile adattare il contenuto per soddisfare esigenze specifiche, adattandolo a obiettivi particolari, vincoli di tempo e requisiti degli studenti.</a:t>
            </a:r>
            <a:endParaRPr lang="en-GB" dirty="0"/>
          </a:p>
        </p:txBody>
      </p:sp>
      <p:sp>
        <p:nvSpPr>
          <p:cNvPr id="8" name="Freeform 2">
            <a:extLst>
              <a:ext uri="{FF2B5EF4-FFF2-40B4-BE49-F238E27FC236}">
                <a16:creationId xmlns:a16="http://schemas.microsoft.com/office/drawing/2014/main" id="{4DAC2760-38FF-A601-452E-05572E590751}"/>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D75A4BD3-C993-29D3-21E4-476CF10CAEBB}"/>
              </a:ext>
            </a:extLst>
          </p:cNvPr>
          <p:cNvSpPr txBox="1"/>
          <p:nvPr/>
        </p:nvSpPr>
        <p:spPr>
          <a:xfrm>
            <a:off x="591948" y="3520031"/>
            <a:ext cx="6254125" cy="6863417"/>
          </a:xfrm>
          <a:prstGeom prst="rect">
            <a:avLst/>
          </a:prstGeom>
          <a:noFill/>
        </p:spPr>
        <p:txBody>
          <a:bodyPr wrap="square" rtlCol="0">
            <a:spAutoFit/>
          </a:bodyPr>
          <a:lstStyle/>
          <a:p>
            <a:pPr algn="just">
              <a:spcBef>
                <a:spcPts val="827"/>
              </a:spcBef>
            </a:pPr>
            <a:r>
              <a:rPr lang="it-IT" sz="1100" b="1" noProof="0" dirty="0">
                <a:solidFill>
                  <a:srgbClr val="29C5F4"/>
                </a:solidFill>
              </a:rPr>
              <a:t>Step 1: Definisci I tuoi obiettivi di insegnamento </a:t>
            </a:r>
          </a:p>
          <a:p>
            <a:pPr marL="171450" indent="-171450" algn="just">
              <a:buFont typeface="Wingdings" panose="05000000000000000000" pitchFamily="2" charset="2"/>
              <a:buChar char="q"/>
            </a:pPr>
            <a:r>
              <a:rPr lang="it-IT" sz="1100" b="1" noProof="0" dirty="0"/>
              <a:t>Allinea</a:t>
            </a:r>
            <a:r>
              <a:rPr lang="it-IT" sz="1100" noProof="0" dirty="0"/>
              <a:t> il contenuto del modulo/settimana con gli obiettivi di apprendimento del corso/classe.
</a:t>
            </a:r>
            <a:r>
              <a:rPr lang="it-IT" sz="1100" b="1" noProof="0" dirty="0"/>
              <a:t>Identifica</a:t>
            </a:r>
            <a:r>
              <a:rPr lang="it-IT" sz="1100" noProof="0" dirty="0"/>
              <a:t> quali parti del modulo sono essenziali e quali possono essere modificate o omesse in base al curriculum e agli obiettivi delle classi.
</a:t>
            </a:r>
            <a:r>
              <a:rPr lang="it-IT" sz="1100" b="1" noProof="0" dirty="0"/>
              <a:t>Considera</a:t>
            </a:r>
            <a:r>
              <a:rPr lang="it-IT" sz="1100" noProof="0" dirty="0"/>
              <a:t> come il modulo/settimana supporta quadri educativi o competenze più ampie, in particolare nei principi di diversità, equità e inclusione (DEI).</a:t>
            </a:r>
            <a:endParaRPr lang="it-IT" sz="1100" noProof="0" dirty="0">
              <a:solidFill>
                <a:srgbClr val="29C5F4"/>
              </a:solidFill>
            </a:endParaRPr>
          </a:p>
          <a:p>
            <a:pPr algn="just"/>
            <a:r>
              <a:rPr lang="it-IT" sz="1100" b="1" noProof="0" dirty="0">
                <a:solidFill>
                  <a:srgbClr val="29C5F4"/>
                </a:solidFill>
              </a:rPr>
              <a:t>Step 2: Adatta la Durata del Modulo</a:t>
            </a:r>
          </a:p>
          <a:p>
            <a:pPr marL="171450" indent="-171450" algn="just">
              <a:buFont typeface="Wingdings" panose="05000000000000000000" pitchFamily="2" charset="2"/>
              <a:buChar char="q"/>
            </a:pPr>
            <a:r>
              <a:rPr lang="it-IT" sz="1100" b="1" noProof="0" dirty="0"/>
              <a:t>Regola</a:t>
            </a:r>
            <a:r>
              <a:rPr lang="it-IT" sz="1100" noProof="0" dirty="0"/>
              <a:t> il numero di sessioni o il tempo dedicato a ciascun modulo/attività in base all'orario del corso/lezione.</a:t>
            </a:r>
          </a:p>
          <a:p>
            <a:pPr marL="171450" indent="-171450" algn="just">
              <a:buFont typeface="Wingdings" panose="05000000000000000000" pitchFamily="2" charset="2"/>
              <a:buChar char="q"/>
            </a:pPr>
            <a:r>
              <a:rPr lang="it-IT" sz="1100" b="1" noProof="0" dirty="0"/>
              <a:t>Comprimi o espandi le attività</a:t>
            </a:r>
            <a:r>
              <a:rPr lang="it-IT" sz="1100" noProof="0" dirty="0"/>
              <a:t>; Per le sessioni più brevi, concentrati sugli esercizi di base, mentre per quelle più lunghe, incorpora discussioni approfondite o casi di studio.</a:t>
            </a:r>
          </a:p>
          <a:p>
            <a:pPr marL="171450" indent="-171450" algn="just">
              <a:buFont typeface="Wingdings" panose="05000000000000000000" pitchFamily="2" charset="2"/>
              <a:buChar char="q"/>
            </a:pPr>
            <a:r>
              <a:rPr lang="it-IT" sz="1100" b="1" noProof="0" dirty="0"/>
              <a:t>Offri</a:t>
            </a:r>
            <a:r>
              <a:rPr lang="it-IT" sz="1100" noProof="0" dirty="0"/>
              <a:t> opzioni asincrone, come lezioni preregistrate o letture aggiuntive, per rimanere flessibile (per gli studenti e l'orario del corso/lezione).</a:t>
            </a:r>
          </a:p>
          <a:p>
            <a:pPr algn="just"/>
            <a:endParaRPr lang="it-IT" sz="1100" b="1" noProof="0" dirty="0">
              <a:solidFill>
                <a:srgbClr val="29C5F4"/>
              </a:solidFill>
            </a:endParaRPr>
          </a:p>
          <a:p>
            <a:pPr algn="just"/>
            <a:r>
              <a:rPr lang="it-IT" sz="1100" b="1" noProof="0" dirty="0">
                <a:solidFill>
                  <a:srgbClr val="29C5F4"/>
                </a:solidFill>
              </a:rPr>
              <a:t>Step 3: Personalizza le attività di apprendimento </a:t>
            </a:r>
          </a:p>
          <a:p>
            <a:pPr marL="171450" indent="-171450" algn="just">
              <a:buFont typeface="Wingdings" panose="05000000000000000000" pitchFamily="2" charset="2"/>
              <a:buChar char="q"/>
            </a:pPr>
            <a:r>
              <a:rPr lang="it-IT" sz="1100" b="1" noProof="0" dirty="0"/>
              <a:t>Modifica </a:t>
            </a:r>
            <a:r>
              <a:rPr lang="it-IT" sz="1100" noProof="0" dirty="0"/>
              <a:t>o combina gli esercizi per adattarli a diversi formati di lezione (di persona, online o ibridi) e durate delle sessioni (ad esempio, lezione di 90 minuti, programma di 1 giorno, ecc.)</a:t>
            </a:r>
          </a:p>
          <a:p>
            <a:pPr marL="171450" indent="-171450" algn="just">
              <a:buFont typeface="Wingdings" panose="05000000000000000000" pitchFamily="2" charset="2"/>
              <a:buChar char="q"/>
            </a:pPr>
            <a:r>
              <a:rPr lang="it-IT" sz="1100" b="1" noProof="0" dirty="0"/>
              <a:t>Integra </a:t>
            </a:r>
            <a:r>
              <a:rPr lang="it-IT" sz="1100" noProof="0" dirty="0"/>
              <a:t>tecniche di apprendimento attivo, come discussioni di gruppo, revisioni tra pari o progetti pratici, come fulcro delle attività basate sui problemi.</a:t>
            </a:r>
          </a:p>
          <a:p>
            <a:pPr marL="171450" indent="-171450" algn="just">
              <a:buFont typeface="Wingdings" panose="05000000000000000000" pitchFamily="2" charset="2"/>
              <a:buChar char="q"/>
            </a:pPr>
            <a:r>
              <a:rPr lang="it-IT" sz="1100" b="1" noProof="0" dirty="0"/>
              <a:t>Regola</a:t>
            </a:r>
            <a:r>
              <a:rPr lang="it-IT" sz="1100" noProof="0" dirty="0"/>
              <a:t> i livelli di difficoltà semplificando le attività per gli studenti introduttivi o introducendo elementi complessi di risoluzione dei problemi per gli studenti avanzati.</a:t>
            </a:r>
          </a:p>
          <a:p>
            <a:pPr marL="171450" indent="-171450" algn="just">
              <a:buFont typeface="Wingdings" panose="05000000000000000000" pitchFamily="2" charset="2"/>
              <a:buChar char="q"/>
            </a:pPr>
            <a:r>
              <a:rPr lang="it-IT" sz="1100" b="1" noProof="0" dirty="0"/>
              <a:t>Evidenzia i riferimenti incrociati tra gli argomenti </a:t>
            </a:r>
            <a:r>
              <a:rPr lang="it-IT" sz="1100" noProof="0" dirty="0"/>
              <a:t>e le attività del modulo/settimana con i materiali del corso esistenti per creare un'esperienza di apprendimento senza soluzione di continuità.</a:t>
            </a:r>
          </a:p>
          <a:p>
            <a:pPr marL="171450" indent="-171450" algn="just">
              <a:buFont typeface="Wingdings" panose="05000000000000000000" pitchFamily="2" charset="2"/>
              <a:buChar char="q"/>
            </a:pPr>
            <a:r>
              <a:rPr lang="it-IT" sz="1100" b="1" noProof="0" dirty="0"/>
              <a:t>Rivedi e adatta </a:t>
            </a:r>
            <a:r>
              <a:rPr lang="it-IT" sz="1100" noProof="0" dirty="0"/>
              <a:t>sempre i fogli di lavoro e le diapositive prima di condividerli con gli studenti per assicurarti che siano in linea con la struttura rivista e gli obiettivi di apprendimento.</a:t>
            </a:r>
            <a:endParaRPr lang="it-IT" sz="1100" noProof="0" dirty="0">
              <a:solidFill>
                <a:srgbClr val="29C5F4"/>
              </a:solidFill>
            </a:endParaRPr>
          </a:p>
          <a:p>
            <a:pPr algn="just"/>
            <a:r>
              <a:rPr lang="it-IT" sz="1100" b="1" noProof="0" dirty="0">
                <a:solidFill>
                  <a:srgbClr val="29C5F4"/>
                </a:solidFill>
              </a:rPr>
              <a:t>Step 4: Adatta il metodo di valutazione </a:t>
            </a:r>
          </a:p>
          <a:p>
            <a:pPr marL="171450" indent="-171450" algn="just">
              <a:buFont typeface="Wingdings" panose="05000000000000000000" pitchFamily="2" charset="2"/>
              <a:buChar char="q"/>
            </a:pPr>
            <a:r>
              <a:rPr lang="it-IT" sz="1100" b="1" noProof="0" dirty="0"/>
              <a:t>Adatta</a:t>
            </a:r>
            <a:r>
              <a:rPr lang="it-IT" sz="1100" noProof="0" dirty="0"/>
              <a:t> i metodi di valutazione al tuo sistema di valutazione e alla tua strategia di valutazione.</a:t>
            </a:r>
          </a:p>
          <a:p>
            <a:pPr marL="171450" indent="-171450" algn="just">
              <a:buFont typeface="Wingdings" panose="05000000000000000000" pitchFamily="2" charset="2"/>
              <a:buChar char="q"/>
            </a:pPr>
            <a:r>
              <a:rPr lang="it-IT" sz="1100" b="1" noProof="0" dirty="0"/>
              <a:t>Utilizza</a:t>
            </a:r>
            <a:r>
              <a:rPr lang="it-IT" sz="1100" noProof="0" dirty="0"/>
              <a:t> valutazioni formative (ad esempio, quiz, riflessioni) per un feedback continuo sull'apprendimento.</a:t>
            </a:r>
          </a:p>
          <a:p>
            <a:pPr marL="171450" indent="-171450" algn="just">
              <a:buFont typeface="Wingdings" panose="05000000000000000000" pitchFamily="2" charset="2"/>
              <a:buChar char="q"/>
            </a:pPr>
            <a:r>
              <a:rPr lang="it-IT" sz="1100" b="1" noProof="0" dirty="0"/>
              <a:t>Fornisci</a:t>
            </a:r>
            <a:r>
              <a:rPr lang="it-IT" sz="1100" noProof="0" dirty="0"/>
              <a:t> formati di valutazione flessibili, come relazioni scritte, presentazioni o invii digitali, per adattarsi a diversi stili di apprendimento e garantire l'integrazione DEI.</a:t>
            </a:r>
          </a:p>
          <a:p>
            <a:pPr algn="just"/>
            <a:endParaRPr lang="it-IT" sz="1100" b="1" noProof="0" dirty="0">
              <a:solidFill>
                <a:srgbClr val="29C5F4"/>
              </a:solidFill>
            </a:endParaRPr>
          </a:p>
          <a:p>
            <a:pPr algn="just"/>
            <a:r>
              <a:rPr lang="it-IT" sz="1100" b="1" noProof="0" dirty="0">
                <a:solidFill>
                  <a:srgbClr val="29C5F4"/>
                </a:solidFill>
              </a:rPr>
              <a:t>Step 5: Regola il carico di lavoro in base alle esigenze degli studenti</a:t>
            </a:r>
          </a:p>
          <a:p>
            <a:pPr marL="171450" indent="-171450" algn="just">
              <a:buFont typeface="Wingdings" panose="05000000000000000000" pitchFamily="2" charset="2"/>
              <a:buChar char="q"/>
            </a:pPr>
            <a:r>
              <a:rPr lang="it-IT" sz="1100" b="1" noProof="0" dirty="0"/>
              <a:t>Suddividi</a:t>
            </a:r>
            <a:r>
              <a:rPr lang="it-IT" sz="1100" noProof="0" dirty="0"/>
              <a:t> le attività complesse in passaggi più piccoli e gestibili per un apprendimento e una comprensione graduali.</a:t>
            </a:r>
          </a:p>
          <a:p>
            <a:pPr marL="171450" indent="-171450" algn="just">
              <a:buFont typeface="Wingdings" panose="05000000000000000000" pitchFamily="2" charset="2"/>
              <a:buChar char="q"/>
            </a:pPr>
            <a:r>
              <a:rPr lang="it-IT" sz="1100" b="1" noProof="0" dirty="0"/>
              <a:t>Offri compiti opzionali </a:t>
            </a:r>
            <a:r>
              <a:rPr lang="it-IT" sz="1100" noProof="0" dirty="0"/>
              <a:t>o extra-crediti per gli studenti che desiderano approfondire argomenti specifici.</a:t>
            </a:r>
          </a:p>
          <a:p>
            <a:pPr algn="just"/>
            <a:endParaRPr lang="it-IT" sz="1100" noProof="0" dirty="0"/>
          </a:p>
          <a:p>
            <a:pPr algn="just"/>
            <a:r>
              <a:rPr lang="it-IT" sz="1100" noProof="0" dirty="0"/>
              <a:t>Seguendo questi passaggi, puoi personalizzare i moduli in modo che si allineino al tuo approccio didattico, pur mantenendo la loro struttura di base e la loro efficacia. L'adattabilità è la chiave per promuovere un'esperienza di apprendimento coinvolgente e di grande impatto per gli studenti.</a:t>
            </a:r>
          </a:p>
        </p:txBody>
      </p:sp>
    </p:spTree>
    <p:extLst>
      <p:ext uri="{BB962C8B-B14F-4D97-AF65-F5344CB8AC3E}">
        <p14:creationId xmlns:p14="http://schemas.microsoft.com/office/powerpoint/2010/main" val="321435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10C31-A388-2CFE-117C-01335630C3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2B81C3-12D5-484D-EB43-BCB08F158705}"/>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Text Placeholder 5">
            <a:extLst>
              <a:ext uri="{FF2B5EF4-FFF2-40B4-BE49-F238E27FC236}">
                <a16:creationId xmlns:a16="http://schemas.microsoft.com/office/drawing/2014/main" id="{8EF2FDAA-5AEF-4732-2C01-AECED622AF45}"/>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90000"/>
              </a:lnSpc>
            </a:pPr>
            <a:r>
              <a:rPr lang="en-GB" sz="3000" b="1" dirty="0">
                <a:solidFill>
                  <a:srgbClr val="29C5F4"/>
                </a:solidFill>
                <a:latin typeface="Calibri"/>
                <a:ea typeface="Open Sans"/>
                <a:cs typeface="Calibri"/>
              </a:rPr>
              <a:t>PERSONALIZZARE I MODULI</a:t>
            </a:r>
          </a:p>
          <a:p>
            <a:pPr>
              <a:lnSpc>
                <a:spcPct val="90000"/>
              </a:lnSpc>
            </a:pP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endParaRPr lang="en-GB"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a:t>
            </a:r>
            <a:endParaRPr lang="en-GB" dirty="0"/>
          </a:p>
        </p:txBody>
      </p:sp>
      <p:sp>
        <p:nvSpPr>
          <p:cNvPr id="8" name="Freeform 2">
            <a:extLst>
              <a:ext uri="{FF2B5EF4-FFF2-40B4-BE49-F238E27FC236}">
                <a16:creationId xmlns:a16="http://schemas.microsoft.com/office/drawing/2014/main" id="{B7040040-C761-56C3-B789-99DFF393E937}"/>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E3F6F26D-6A26-8B18-70F6-CCE077AEAED4}"/>
              </a:ext>
            </a:extLst>
          </p:cNvPr>
          <p:cNvSpPr txBox="1"/>
          <p:nvPr/>
        </p:nvSpPr>
        <p:spPr>
          <a:xfrm>
            <a:off x="591947" y="2773617"/>
            <a:ext cx="6254125" cy="5355312"/>
          </a:xfrm>
          <a:prstGeom prst="rect">
            <a:avLst/>
          </a:prstGeom>
          <a:noFill/>
        </p:spPr>
        <p:txBody>
          <a:bodyPr wrap="square" lIns="91440" tIns="45720" rIns="91440" bIns="45720" rtlCol="0" anchor="t">
            <a:spAutoFit/>
          </a:bodyPr>
          <a:lstStyle/>
          <a:p>
            <a:pPr algn="just">
              <a:spcBef>
                <a:spcPts val="827"/>
              </a:spcBef>
            </a:pPr>
            <a:r>
              <a:rPr lang="it-IT" sz="1200" b="1" noProof="0" dirty="0">
                <a:solidFill>
                  <a:srgbClr val="29C5F4"/>
                </a:solidFill>
              </a:rPr>
              <a:t>Versione 1: Workshop interattivo (90-120 minuti)</a:t>
            </a:r>
            <a:endParaRPr lang="it-IT" sz="1100" b="1" noProof="0" dirty="0"/>
          </a:p>
          <a:p>
            <a:pPr algn="just"/>
            <a:r>
              <a:rPr lang="it-IT" sz="1100" b="1" noProof="0" dirty="0"/>
              <a:t>Focus</a:t>
            </a:r>
            <a:r>
              <a:rPr lang="it-IT" sz="1100" noProof="0" dirty="0"/>
              <a:t>: Applicare il processo di innovazione in sei fasi a una sfida di sostenibilità logistica.</a:t>
            </a:r>
            <a:endParaRPr lang="it-IT" sz="1100" noProof="0" dirty="0">
              <a:ea typeface="Calibri"/>
              <a:cs typeface="Calibri"/>
            </a:endParaRPr>
          </a:p>
          <a:p>
            <a:pPr algn="just"/>
            <a:endParaRPr lang="it-IT" sz="1100" noProof="0" dirty="0"/>
          </a:p>
          <a:p>
            <a:pPr algn="just"/>
            <a:r>
              <a:rPr lang="it-IT" sz="1100" b="1" dirty="0"/>
              <a:t>Struttura della sessione</a:t>
            </a:r>
            <a:r>
              <a:rPr lang="it-IT" sz="1100" b="1" noProof="0" dirty="0"/>
              <a:t>:</a:t>
            </a:r>
            <a:endParaRPr lang="it-IT" sz="1100" b="1" noProof="0" dirty="0">
              <a:ea typeface="Calibri"/>
              <a:cs typeface="Calibri"/>
            </a:endParaRPr>
          </a:p>
          <a:p>
            <a:pPr marL="171450" indent="-171450" algn="just">
              <a:buFont typeface="Wingdings" panose="05000000000000000000" pitchFamily="2" charset="2"/>
              <a:buChar char="q"/>
            </a:pPr>
            <a:r>
              <a:rPr lang="it-IT" sz="1100" noProof="0" dirty="0"/>
              <a:t>Inizia con un </a:t>
            </a:r>
            <a:r>
              <a:rPr lang="it-IT" sz="1100" b="1" noProof="0" dirty="0"/>
              <a:t>input di 20 minuti </a:t>
            </a:r>
            <a:r>
              <a:rPr lang="it-IT" sz="1100" noProof="0" dirty="0"/>
              <a:t>utilizzando diapositive condensate dai Moduli 1 e 2 (nozioni di base sull'innovazione, SDG e sostenibilità nella logistica), insieme a una breve introduzione a un caso di studio del mondo reale (ad esempio, da questa Guida per l'insegnante o dal Compendio di buone pratiche EARTH).</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Gli studenti sono divisi in sei gruppi, ognuno dei quali lavora su una fase specifica del processo di innovazione per la sfida del mondo reale presentata.</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Ogni gruppo riceve:</a:t>
            </a:r>
            <a:endParaRPr lang="it-IT" sz="1100" noProof="0" dirty="0">
              <a:ea typeface="Calibri"/>
              <a:cs typeface="Calibri"/>
            </a:endParaRPr>
          </a:p>
          <a:p>
            <a:pPr marL="628650" lvl="1" indent="-171450" algn="just">
              <a:buFont typeface="Arial" panose="020B0604020202020204" pitchFamily="34" charset="0"/>
              <a:buChar char="•"/>
            </a:pPr>
            <a:r>
              <a:rPr lang="it-IT" sz="1100" noProof="0" dirty="0"/>
              <a:t>Un </a:t>
            </a:r>
            <a:r>
              <a:rPr lang="it-IT" sz="1100" b="1" noProof="0" dirty="0"/>
              <a:t>foglio di lavoro </a:t>
            </a:r>
            <a:r>
              <a:rPr lang="it-IT" sz="1100" noProof="0" dirty="0"/>
              <a:t>relativo alla per la loro fase (dal Modulo 3).</a:t>
            </a:r>
            <a:endParaRPr lang="it-IT" sz="1100" noProof="0" dirty="0">
              <a:ea typeface="Calibri"/>
              <a:cs typeface="Calibri"/>
            </a:endParaRPr>
          </a:p>
          <a:p>
            <a:pPr marL="628650" lvl="1" indent="-171450" algn="just">
              <a:buFont typeface="Arial" panose="020B0604020202020204" pitchFamily="34" charset="0"/>
              <a:buChar char="•"/>
            </a:pPr>
            <a:r>
              <a:rPr lang="it-IT" sz="1100" noProof="0" dirty="0"/>
              <a:t>Il </a:t>
            </a:r>
            <a:r>
              <a:rPr lang="it-IT" sz="1100" b="1" noProof="0" dirty="0"/>
              <a:t>case study </a:t>
            </a:r>
            <a:r>
              <a:rPr lang="it-IT" sz="1100" noProof="0" dirty="0"/>
              <a:t>condiviso + un </a:t>
            </a:r>
            <a:r>
              <a:rPr lang="it-IT" sz="1100" b="1" noProof="0" dirty="0"/>
              <a:t>brief aggiuntivo </a:t>
            </a:r>
            <a:r>
              <a:rPr lang="it-IT" sz="1100" noProof="0" dirty="0"/>
              <a:t>contenente informazioni delle fasi precedenti.</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I modelli digitali (</a:t>
            </a:r>
            <a:r>
              <a:rPr lang="it-IT" sz="1100" noProof="0" dirty="0"/>
              <a:t>ad esempio, Miro, </a:t>
            </a:r>
            <a:r>
              <a:rPr lang="it-IT" sz="1100" noProof="0" dirty="0" err="1"/>
              <a:t>Mural</a:t>
            </a:r>
            <a:r>
              <a:rPr lang="it-IT" sz="1100" noProof="0" dirty="0"/>
              <a:t>) vengono utilizzati per organizzare e strutturare visivamente le idee.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 gruppi lavorano in parallelo per 60-70 minuti, applicando la loro fase al caso, con il supporto dell'insegnante o degli insegnanti quando necessario. </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 gruppi preparano e tengono una presentazione di 5 minuti per condividere i loro risultati e le loro esperienze con i loro compagni di classe.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Alle presentazioni segue una breve </a:t>
            </a:r>
            <a:r>
              <a:rPr lang="it-IT" sz="1100" b="1" noProof="0" dirty="0"/>
              <a:t>riflessione</a:t>
            </a:r>
            <a:r>
              <a:rPr lang="it-IT" sz="1100" noProof="0" dirty="0"/>
              <a:t> in classe sul processo e sugli apprendimenti.</a:t>
            </a:r>
            <a:endParaRPr lang="it-IT" sz="1100" noProof="0" dirty="0">
              <a:ea typeface="Calibri"/>
              <a:cs typeface="Calibri"/>
            </a:endParaRPr>
          </a:p>
          <a:p>
            <a:pPr algn="just"/>
            <a:endParaRPr lang="it-IT" sz="1100" noProof="0" dirty="0"/>
          </a:p>
          <a:p>
            <a:pPr algn="just"/>
            <a:r>
              <a:rPr lang="it-IT" sz="1100" b="1" noProof="0" dirty="0"/>
              <a:t>Suggerimenti per questo formato:</a:t>
            </a:r>
            <a:endParaRPr lang="it-IT" sz="1100" noProof="0" dirty="0"/>
          </a:p>
          <a:p>
            <a:pPr marL="171450" indent="-171450" algn="just">
              <a:buFont typeface="Wingdings" panose="05000000000000000000" pitchFamily="2" charset="2"/>
              <a:buChar char="q"/>
            </a:pPr>
            <a:r>
              <a:rPr lang="it-IT" sz="1100" noProof="0" dirty="0"/>
              <a:t>Prenditi del tempo per </a:t>
            </a:r>
            <a:r>
              <a:rPr lang="it-IT" sz="1100" b="1" noProof="0" dirty="0"/>
              <a:t>spiegare</a:t>
            </a:r>
            <a:r>
              <a:rPr lang="it-IT" sz="1100" noProof="0" dirty="0"/>
              <a:t> chiaramente il caso di studio e affrontare eventuali dubbi iniziali.</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Definisci</a:t>
            </a:r>
            <a:r>
              <a:rPr lang="it-IT" sz="1100" noProof="0" dirty="0"/>
              <a:t> in anticipo eventuali </a:t>
            </a:r>
            <a:r>
              <a:rPr lang="it-IT" sz="1100" b="1" noProof="0" dirty="0"/>
              <a:t>termini</a:t>
            </a:r>
            <a:r>
              <a:rPr lang="it-IT" sz="1100" noProof="0" dirty="0"/>
              <a:t> poco chiari o ambigui per garantire chiarezza.</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Fornisci una </a:t>
            </a:r>
            <a:r>
              <a:rPr lang="it-IT" sz="1100" b="1" noProof="0" dirty="0"/>
              <a:t>guida chiara e pratica </a:t>
            </a:r>
            <a:r>
              <a:rPr lang="it-IT" sz="1100" noProof="0" dirty="0"/>
              <a:t>per ogni fase dell'innovazione, in particolare per quelle successive, in modo che gli studenti possano iniziare con sicurezza a metà processo senza dover sviluppare da soli le fasi precedenti.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Supporta gli studenti secondo necessità, in particolare con nuovi metodi e l'uso di strumenti digitali.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Sii </a:t>
            </a:r>
            <a:r>
              <a:rPr lang="it-IT" sz="1100" b="1" noProof="0" dirty="0"/>
              <a:t>flessibile con i tempi</a:t>
            </a:r>
            <a:r>
              <a:rPr lang="it-IT" sz="1100" noProof="0" dirty="0"/>
              <a:t>: alcune attività potrebbero richiedere più tempo del previsto per alcuni studenti, quindi includi un po' di tempo cuscinetto durante la progettazione del workshop.</a:t>
            </a:r>
            <a:endParaRPr lang="it-IT" sz="1100" noProof="0" dirty="0">
              <a:ea typeface="Calibri"/>
              <a:cs typeface="Calibri"/>
            </a:endParaRPr>
          </a:p>
        </p:txBody>
      </p:sp>
    </p:spTree>
    <p:extLst>
      <p:ext uri="{BB962C8B-B14F-4D97-AF65-F5344CB8AC3E}">
        <p14:creationId xmlns:p14="http://schemas.microsoft.com/office/powerpoint/2010/main" val="39522200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9E53B121-F19C-4DB1-8EF3-221425D458E7}">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3B5DB9-22BD-41AE-8F4C-7A11BC004AA4}">
  <ds:schemaRefs>
    <ds:schemaRef ds:uri="http://www.w3.org/XML/1998/namespac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dcmitype/"/>
    <ds:schemaRef ds:uri="http://schemas.openxmlformats.org/package/2006/metadata/core-properties"/>
    <ds:schemaRef ds:uri="4ebf2230-6fdc-4eb0-8f23-9af151be2bf6"/>
    <ds:schemaRef ds:uri="01af9fa0-a641-4ce8-babf-d6d527220dcd"/>
    <ds:schemaRef ds:uri="http://purl.org/dc/terms/"/>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TotalTime>8932</TotalTime>
  <Words>8676</Words>
  <Application>Microsoft Office PowerPoint</Application>
  <PresentationFormat>Personalizzato</PresentationFormat>
  <Paragraphs>560</Paragraphs>
  <Slides>28</Slides>
  <Notes>5</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28</vt:i4>
      </vt:variant>
    </vt:vector>
  </HeadingPairs>
  <TitlesOfParts>
    <vt:vector size="35" baseType="lpstr">
      <vt:lpstr>Aptos</vt:lpstr>
      <vt:lpstr>Arial</vt:lpstr>
      <vt:lpstr>Calibri</vt:lpstr>
      <vt:lpstr>Montserrat</vt:lpstr>
      <vt:lpstr>Open Sans</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Alessandra Pase</cp:lastModifiedBy>
  <cp:revision>31</cp:revision>
  <dcterms:created xsi:type="dcterms:W3CDTF">2018-08-04T19:06:08Z</dcterms:created>
  <dcterms:modified xsi:type="dcterms:W3CDTF">2025-11-05T16:46:57Z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