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4"/>
  </p:sldMasterIdLst>
  <p:notesMasterIdLst>
    <p:notesMasterId r:id="rId19"/>
  </p:notesMasterIdLst>
  <p:handoutMasterIdLst>
    <p:handoutMasterId r:id="rId20"/>
  </p:handoutMasterIdLst>
  <p:sldIdLst>
    <p:sldId id="731" r:id="rId5"/>
    <p:sldId id="727" r:id="rId6"/>
    <p:sldId id="716" r:id="rId7"/>
    <p:sldId id="724" r:id="rId8"/>
    <p:sldId id="725" r:id="rId9"/>
    <p:sldId id="732" r:id="rId10"/>
    <p:sldId id="719" r:id="rId11"/>
    <p:sldId id="720" r:id="rId12"/>
    <p:sldId id="721" r:id="rId13"/>
    <p:sldId id="723" r:id="rId14"/>
    <p:sldId id="722" r:id="rId15"/>
    <p:sldId id="729" r:id="rId16"/>
    <p:sldId id="733" r:id="rId17"/>
    <p:sldId id="717" r:id="rId18"/>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BA2931-8F43-5096-02C0-ED0006D6AAAF}" name="Maynara de Almeida Furquim" initials="MF" userId="S::md064157@fh-muenster.de::cb2f8acd-f477-4704-9f46-ae480f16722a" providerId="AD"/>
  <p188:author id="{BE525AB2-8C28-8EE0-690C-0584E94831AC}" name="Magdalena Malinowska" initials="MM" userId="20517befa3afec24" providerId="Windows Live"/>
  <p188:author id="{238F0FCD-D612-099E-20F5-1E0464518DD0}" name="Paula Schüppenhauer" initials="PS" userId="S::ps286478@fh-muenster.de::53231c67-f842-40ae-9d40-eec1b0ea5f5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ert Özmutaf" initials="MÖ" lastIdx="1" clrIdx="0">
    <p:extLst>
      <p:ext uri="{19B8F6BF-5375-455C-9EA6-DF929625EA0E}">
        <p15:presenceInfo xmlns:p15="http://schemas.microsoft.com/office/powerpoint/2012/main" userId="983aff9ac2a4f3c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B1430"/>
    <a:srgbClr val="29C5F4"/>
    <a:srgbClr val="8652A1"/>
    <a:srgbClr val="6263AD"/>
    <a:srgbClr val="173965"/>
    <a:srgbClr val="3CBEB3"/>
    <a:srgbClr val="0B3A5B"/>
    <a:srgbClr val="FFFFFF"/>
    <a:srgbClr val="88D1DA"/>
    <a:srgbClr val="F266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34"/>
    <p:restoredTop sz="93652" autoAdjust="0"/>
  </p:normalViewPr>
  <p:slideViewPr>
    <p:cSldViewPr snapToGrid="0">
      <p:cViewPr>
        <p:scale>
          <a:sx n="150" d="100"/>
          <a:sy n="150" d="100"/>
        </p:scale>
        <p:origin x="-114" y="-396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C6CDC8-619E-233D-BF93-BFABCA8DB6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FB30605-C2B2-F5DA-585A-60BCB9A1ABA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6BF1530-58CE-1247-8E9D-2BB7672AAD77}" type="datetimeFigureOut">
              <a:rPr lang="en-US" smtClean="0"/>
              <a:t>10/23/2025</a:t>
            </a:fld>
            <a:endParaRPr lang="en-US"/>
          </a:p>
        </p:txBody>
      </p:sp>
      <p:sp>
        <p:nvSpPr>
          <p:cNvPr id="4" name="Footer Placeholder 3">
            <a:extLst>
              <a:ext uri="{FF2B5EF4-FFF2-40B4-BE49-F238E27FC236}">
                <a16:creationId xmlns:a16="http://schemas.microsoft.com/office/drawing/2014/main" id="{37CCDFC0-A136-3C4A-6F8E-2668CF59003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7C0C3D2-F48A-D710-83D1-7E5234455B5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D76A06-98B9-DD40-9F20-DE85D5B70967}" type="slidenum">
              <a:rPr lang="en-US" smtClean="0"/>
              <a:t>‹N›</a:t>
            </a:fld>
            <a:endParaRPr lang="en-US"/>
          </a:p>
        </p:txBody>
      </p:sp>
    </p:spTree>
    <p:extLst>
      <p:ext uri="{BB962C8B-B14F-4D97-AF65-F5344CB8AC3E}">
        <p14:creationId xmlns:p14="http://schemas.microsoft.com/office/powerpoint/2010/main" val="24924742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636793-DFA7-4837-ABEA-97B25FAF0FB4}" type="datetimeFigureOut">
              <a:rPr lang="en-IE" smtClean="0"/>
              <a:t>23/10/2025</a:t>
            </a:fld>
            <a:endParaRPr lang="en-IE"/>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0B7772-C904-45C6-B074-7143637CB8A9}" type="slidenum">
              <a:rPr lang="en-IE" smtClean="0"/>
              <a:t>‹N›</a:t>
            </a:fld>
            <a:endParaRPr lang="en-IE"/>
          </a:p>
        </p:txBody>
      </p:sp>
    </p:spTree>
    <p:extLst>
      <p:ext uri="{BB962C8B-B14F-4D97-AF65-F5344CB8AC3E}">
        <p14:creationId xmlns:p14="http://schemas.microsoft.com/office/powerpoint/2010/main" val="1819429391"/>
      </p:ext>
    </p:extLst>
  </p:cSld>
  <p:clrMap bg1="lt1" tx1="dk1" bg2="lt2" tx2="dk2" accent1="accent1" accent2="accent2" accent3="accent3" accent4="accent4" accent5="accent5" accent6="accent6" hlink="hlink" folHlink="folHlink"/>
  <p:notesStyle>
    <a:lvl1pPr marL="0" algn="l" defTabSz="497708" rtl="0" eaLnBrk="1" latinLnBrk="0" hangingPunct="1">
      <a:defRPr sz="653" kern="1200">
        <a:solidFill>
          <a:schemeClr val="tx1"/>
        </a:solidFill>
        <a:latin typeface="+mn-lt"/>
        <a:ea typeface="+mn-ea"/>
        <a:cs typeface="+mn-cs"/>
      </a:defRPr>
    </a:lvl1pPr>
    <a:lvl2pPr marL="248854" algn="l" defTabSz="497708" rtl="0" eaLnBrk="1" latinLnBrk="0" hangingPunct="1">
      <a:defRPr sz="653" kern="1200">
        <a:solidFill>
          <a:schemeClr val="tx1"/>
        </a:solidFill>
        <a:latin typeface="+mn-lt"/>
        <a:ea typeface="+mn-ea"/>
        <a:cs typeface="+mn-cs"/>
      </a:defRPr>
    </a:lvl2pPr>
    <a:lvl3pPr marL="497708" algn="l" defTabSz="497708" rtl="0" eaLnBrk="1" latinLnBrk="0" hangingPunct="1">
      <a:defRPr sz="653" kern="1200">
        <a:solidFill>
          <a:schemeClr val="tx1"/>
        </a:solidFill>
        <a:latin typeface="+mn-lt"/>
        <a:ea typeface="+mn-ea"/>
        <a:cs typeface="+mn-cs"/>
      </a:defRPr>
    </a:lvl3pPr>
    <a:lvl4pPr marL="746562" algn="l" defTabSz="497708" rtl="0" eaLnBrk="1" latinLnBrk="0" hangingPunct="1">
      <a:defRPr sz="653" kern="1200">
        <a:solidFill>
          <a:schemeClr val="tx1"/>
        </a:solidFill>
        <a:latin typeface="+mn-lt"/>
        <a:ea typeface="+mn-ea"/>
        <a:cs typeface="+mn-cs"/>
      </a:defRPr>
    </a:lvl4pPr>
    <a:lvl5pPr marL="995416" algn="l" defTabSz="497708" rtl="0" eaLnBrk="1" latinLnBrk="0" hangingPunct="1">
      <a:defRPr sz="653" kern="1200">
        <a:solidFill>
          <a:schemeClr val="tx1"/>
        </a:solidFill>
        <a:latin typeface="+mn-lt"/>
        <a:ea typeface="+mn-ea"/>
        <a:cs typeface="+mn-cs"/>
      </a:defRPr>
    </a:lvl5pPr>
    <a:lvl6pPr marL="1244270" algn="l" defTabSz="497708" rtl="0" eaLnBrk="1" latinLnBrk="0" hangingPunct="1">
      <a:defRPr sz="653" kern="1200">
        <a:solidFill>
          <a:schemeClr val="tx1"/>
        </a:solidFill>
        <a:latin typeface="+mn-lt"/>
        <a:ea typeface="+mn-ea"/>
        <a:cs typeface="+mn-cs"/>
      </a:defRPr>
    </a:lvl6pPr>
    <a:lvl7pPr marL="1493124" algn="l" defTabSz="497708" rtl="0" eaLnBrk="1" latinLnBrk="0" hangingPunct="1">
      <a:defRPr sz="653" kern="1200">
        <a:solidFill>
          <a:schemeClr val="tx1"/>
        </a:solidFill>
        <a:latin typeface="+mn-lt"/>
        <a:ea typeface="+mn-ea"/>
        <a:cs typeface="+mn-cs"/>
      </a:defRPr>
    </a:lvl7pPr>
    <a:lvl8pPr marL="1741978" algn="l" defTabSz="497708" rtl="0" eaLnBrk="1" latinLnBrk="0" hangingPunct="1">
      <a:defRPr sz="653" kern="1200">
        <a:solidFill>
          <a:schemeClr val="tx1"/>
        </a:solidFill>
        <a:latin typeface="+mn-lt"/>
        <a:ea typeface="+mn-ea"/>
        <a:cs typeface="+mn-cs"/>
      </a:defRPr>
    </a:lvl8pPr>
    <a:lvl9pPr marL="1990832" algn="l" defTabSz="497708" rtl="0" eaLnBrk="1" latinLnBrk="0" hangingPunct="1">
      <a:defRPr sz="65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t>
            </a:r>
          </a:p>
        </p:txBody>
      </p:sp>
      <p:sp>
        <p:nvSpPr>
          <p:cNvPr id="4" name="Slide Number Placeholder 3"/>
          <p:cNvSpPr>
            <a:spLocks noGrp="1"/>
          </p:cNvSpPr>
          <p:nvPr>
            <p:ph type="sldNum" sz="quarter" idx="5"/>
          </p:nvPr>
        </p:nvSpPr>
        <p:spPr/>
        <p:txBody>
          <a:bodyPr/>
          <a:lstStyle/>
          <a:p>
            <a:fld id="{B00B7772-C904-45C6-B074-7143637CB8A9}" type="slidenum">
              <a:rPr lang="en-IE" smtClean="0"/>
              <a:t>6</a:t>
            </a:fld>
            <a:endParaRPr lang="en-IE"/>
          </a:p>
        </p:txBody>
      </p:sp>
    </p:spTree>
    <p:extLst>
      <p:ext uri="{BB962C8B-B14F-4D97-AF65-F5344CB8AC3E}">
        <p14:creationId xmlns:p14="http://schemas.microsoft.com/office/powerpoint/2010/main" val="794706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B00B7772-C904-45C6-B074-7143637CB8A9}" type="slidenum">
              <a:rPr lang="en-IE" smtClean="0"/>
              <a:t>7</a:t>
            </a:fld>
            <a:endParaRPr lang="en-IE"/>
          </a:p>
        </p:txBody>
      </p:sp>
    </p:spTree>
    <p:extLst>
      <p:ext uri="{BB962C8B-B14F-4D97-AF65-F5344CB8AC3E}">
        <p14:creationId xmlns:p14="http://schemas.microsoft.com/office/powerpoint/2010/main" val="2078728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417580-784C-8E11-433D-B93B07A8725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54C60AD-5C52-0AB1-9036-804B76E0E1E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70A6F1F-EE0D-0851-4FF6-13272C91080E}"/>
              </a:ext>
            </a:extLst>
          </p:cNvPr>
          <p:cNvSpPr>
            <a:spLocks noGrp="1"/>
          </p:cNvSpPr>
          <p:nvPr>
            <p:ph type="body" idx="1"/>
          </p:nvPr>
        </p:nvSpPr>
        <p:spPr/>
        <p:txBody>
          <a:bodyPr/>
          <a:lstStyle/>
          <a:p>
            <a:endParaRPr lang="en-GB"/>
          </a:p>
        </p:txBody>
      </p:sp>
      <p:sp>
        <p:nvSpPr>
          <p:cNvPr id="4" name="Foliennummernplatzhalter 3">
            <a:extLst>
              <a:ext uri="{FF2B5EF4-FFF2-40B4-BE49-F238E27FC236}">
                <a16:creationId xmlns:a16="http://schemas.microsoft.com/office/drawing/2014/main" id="{1B3ED513-B27C-C03A-F6C1-64A512615D1E}"/>
              </a:ext>
            </a:extLst>
          </p:cNvPr>
          <p:cNvSpPr>
            <a:spLocks noGrp="1"/>
          </p:cNvSpPr>
          <p:nvPr>
            <p:ph type="sldNum" sz="quarter" idx="5"/>
          </p:nvPr>
        </p:nvSpPr>
        <p:spPr/>
        <p:txBody>
          <a:bodyPr/>
          <a:lstStyle/>
          <a:p>
            <a:fld id="{B00B7772-C904-45C6-B074-7143637CB8A9}" type="slidenum">
              <a:rPr lang="en-IE" smtClean="0"/>
              <a:t>8</a:t>
            </a:fld>
            <a:endParaRPr lang="en-IE"/>
          </a:p>
        </p:txBody>
      </p:sp>
    </p:spTree>
    <p:extLst>
      <p:ext uri="{BB962C8B-B14F-4D97-AF65-F5344CB8AC3E}">
        <p14:creationId xmlns:p14="http://schemas.microsoft.com/office/powerpoint/2010/main" val="1685910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3C588-E422-C77F-D8DD-CDACFB31A02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B6CC580-E8A9-9655-049E-662AD45ED1E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DF87CEB-FCD4-AC6C-CE53-5F3DD617BD3C}"/>
              </a:ext>
            </a:extLst>
          </p:cNvPr>
          <p:cNvSpPr>
            <a:spLocks noGrp="1"/>
          </p:cNvSpPr>
          <p:nvPr>
            <p:ph type="body" idx="1"/>
          </p:nvPr>
        </p:nvSpPr>
        <p:spPr/>
        <p:txBody>
          <a:bodyPr/>
          <a:lstStyle/>
          <a:p>
            <a:endParaRPr lang="en-GB"/>
          </a:p>
        </p:txBody>
      </p:sp>
      <p:sp>
        <p:nvSpPr>
          <p:cNvPr id="4" name="Foliennummernplatzhalter 3">
            <a:extLst>
              <a:ext uri="{FF2B5EF4-FFF2-40B4-BE49-F238E27FC236}">
                <a16:creationId xmlns:a16="http://schemas.microsoft.com/office/drawing/2014/main" id="{2887C20D-4C87-8ED6-39F6-47B608BC22E4}"/>
              </a:ext>
            </a:extLst>
          </p:cNvPr>
          <p:cNvSpPr>
            <a:spLocks noGrp="1"/>
          </p:cNvSpPr>
          <p:nvPr>
            <p:ph type="sldNum" sz="quarter" idx="5"/>
          </p:nvPr>
        </p:nvSpPr>
        <p:spPr/>
        <p:txBody>
          <a:bodyPr/>
          <a:lstStyle/>
          <a:p>
            <a:fld id="{B00B7772-C904-45C6-B074-7143637CB8A9}" type="slidenum">
              <a:rPr lang="en-IE" smtClean="0"/>
              <a:t>9</a:t>
            </a:fld>
            <a:endParaRPr lang="en-IE"/>
          </a:p>
        </p:txBody>
      </p:sp>
    </p:spTree>
    <p:extLst>
      <p:ext uri="{BB962C8B-B14F-4D97-AF65-F5344CB8AC3E}">
        <p14:creationId xmlns:p14="http://schemas.microsoft.com/office/powerpoint/2010/main" val="289112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ABD759-992D-1F92-2299-EA0D1B8C153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762942E-1940-23D7-8313-80EAD0F885A0}"/>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551C8A0-5610-B8A6-9623-6F87F6C73889}"/>
              </a:ext>
            </a:extLst>
          </p:cNvPr>
          <p:cNvSpPr>
            <a:spLocks noGrp="1"/>
          </p:cNvSpPr>
          <p:nvPr>
            <p:ph type="body" idx="1"/>
          </p:nvPr>
        </p:nvSpPr>
        <p:spPr/>
        <p:txBody>
          <a:bodyPr/>
          <a:lstStyle/>
          <a:p>
            <a:endParaRPr lang="en-GB"/>
          </a:p>
        </p:txBody>
      </p:sp>
      <p:sp>
        <p:nvSpPr>
          <p:cNvPr id="4" name="Foliennummernplatzhalter 3">
            <a:extLst>
              <a:ext uri="{FF2B5EF4-FFF2-40B4-BE49-F238E27FC236}">
                <a16:creationId xmlns:a16="http://schemas.microsoft.com/office/drawing/2014/main" id="{1907CA1D-39C1-3CDD-54BF-141DD2209618}"/>
              </a:ext>
            </a:extLst>
          </p:cNvPr>
          <p:cNvSpPr>
            <a:spLocks noGrp="1"/>
          </p:cNvSpPr>
          <p:nvPr>
            <p:ph type="sldNum" sz="quarter" idx="5"/>
          </p:nvPr>
        </p:nvSpPr>
        <p:spPr/>
        <p:txBody>
          <a:bodyPr/>
          <a:lstStyle/>
          <a:p>
            <a:fld id="{B00B7772-C904-45C6-B074-7143637CB8A9}" type="slidenum">
              <a:rPr lang="en-IE" smtClean="0"/>
              <a:t>11</a:t>
            </a:fld>
            <a:endParaRPr lang="en-IE"/>
          </a:p>
        </p:txBody>
      </p:sp>
    </p:spTree>
    <p:extLst>
      <p:ext uri="{BB962C8B-B14F-4D97-AF65-F5344CB8AC3E}">
        <p14:creationId xmlns:p14="http://schemas.microsoft.com/office/powerpoint/2010/main" val="24369871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01">
    <p:spTree>
      <p:nvGrpSpPr>
        <p:cNvPr id="1" name=""/>
        <p:cNvGrpSpPr/>
        <p:nvPr/>
      </p:nvGrpSpPr>
      <p:grpSpPr>
        <a:xfrm>
          <a:off x="0" y="0"/>
          <a:ext cx="0" cy="0"/>
          <a:chOff x="0" y="0"/>
          <a:chExt cx="0" cy="0"/>
        </a:xfrm>
      </p:grpSpPr>
      <p:grpSp>
        <p:nvGrpSpPr>
          <p:cNvPr id="40" name="Graphic 95">
            <a:extLst>
              <a:ext uri="{FF2B5EF4-FFF2-40B4-BE49-F238E27FC236}">
                <a16:creationId xmlns:a16="http://schemas.microsoft.com/office/drawing/2014/main" id="{E0E644A5-0726-2D74-9444-B2B5701EBB0B}"/>
              </a:ext>
            </a:extLst>
          </p:cNvPr>
          <p:cNvGrpSpPr/>
          <p:nvPr userDrawn="1"/>
        </p:nvGrpSpPr>
        <p:grpSpPr>
          <a:xfrm>
            <a:off x="4159933" y="9923838"/>
            <a:ext cx="1509109" cy="423922"/>
            <a:chOff x="584588" y="9078286"/>
            <a:chExt cx="1509109" cy="423922"/>
          </a:xfrm>
          <a:solidFill>
            <a:srgbClr val="000000"/>
          </a:solidFill>
        </p:grpSpPr>
        <p:sp>
          <p:nvSpPr>
            <p:cNvPr id="41" name="Freeform 40">
              <a:extLst>
                <a:ext uri="{FF2B5EF4-FFF2-40B4-BE49-F238E27FC236}">
                  <a16:creationId xmlns:a16="http://schemas.microsoft.com/office/drawing/2014/main" id="{566B8B2E-F4A9-8A10-4500-81758B0CF5E6}"/>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29C5F4"/>
              </a:solid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0D5B6715-FFB9-0C18-39E8-858735DB8D0E}"/>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29C5F4"/>
              </a:solidFill>
              <a:prstDash val="solid"/>
              <a:miter/>
            </a:ln>
          </p:spPr>
          <p:txBody>
            <a:bodyPr rtlCol="0" anchor="ctr"/>
            <a:lstStyle/>
            <a:p>
              <a:endParaRPr lang="en-US"/>
            </a:p>
          </p:txBody>
        </p:sp>
      </p:grpSp>
      <p:sp>
        <p:nvSpPr>
          <p:cNvPr id="43" name="Text Placeholder 23">
            <a:extLst>
              <a:ext uri="{FF2B5EF4-FFF2-40B4-BE49-F238E27FC236}">
                <a16:creationId xmlns:a16="http://schemas.microsoft.com/office/drawing/2014/main" id="{FCFFF7BC-2D60-0894-85A3-9F3E99401141}"/>
              </a:ext>
            </a:extLst>
          </p:cNvPr>
          <p:cNvSpPr>
            <a:spLocks noGrp="1"/>
          </p:cNvSpPr>
          <p:nvPr>
            <p:ph type="body" sz="quarter" idx="17" hasCustomPrompt="1"/>
          </p:nvPr>
        </p:nvSpPr>
        <p:spPr>
          <a:xfrm>
            <a:off x="4204263" y="9963101"/>
            <a:ext cx="1230818" cy="419205"/>
          </a:xfrm>
          <a:prstGeom prst="rect">
            <a:avLst/>
          </a:prstGeom>
        </p:spPr>
        <p:txBody>
          <a:bodyPr>
            <a:noAutofit/>
          </a:bodyPr>
          <a:lstStyle>
            <a:lvl1pPr marL="0" indent="0" algn="l">
              <a:spcBef>
                <a:spcPts val="0"/>
              </a:spcBef>
              <a:buNone/>
              <a:defRPr sz="1000" b="0" i="0">
                <a:solidFill>
                  <a:srgbClr val="0B1430"/>
                </a:solidFill>
                <a:latin typeface="Calibri" panose="020F0502020204030204" pitchFamily="34" charset="0"/>
                <a:cs typeface="Calibri" panose="020F0502020204030204" pitchFamily="34" charset="0"/>
              </a:defRPr>
            </a:lvl1pPr>
          </a:lstStyle>
          <a:p>
            <a:pPr lvl="0"/>
            <a:r>
              <a:rPr lang="en-US"/>
              <a:t>2023 – 2024</a:t>
            </a:r>
          </a:p>
          <a:p>
            <a:pPr lvl="0"/>
            <a:r>
              <a:rPr lang="en-US"/>
              <a:t>Document Name</a:t>
            </a:r>
          </a:p>
        </p:txBody>
      </p:sp>
      <p:sp>
        <p:nvSpPr>
          <p:cNvPr id="44" name="Text Placeholder 23">
            <a:extLst>
              <a:ext uri="{FF2B5EF4-FFF2-40B4-BE49-F238E27FC236}">
                <a16:creationId xmlns:a16="http://schemas.microsoft.com/office/drawing/2014/main" id="{4FC9217A-9E44-3DC4-8004-1DCF6B17E700}"/>
              </a:ext>
            </a:extLst>
          </p:cNvPr>
          <p:cNvSpPr>
            <a:spLocks noGrp="1"/>
          </p:cNvSpPr>
          <p:nvPr>
            <p:ph type="body" sz="quarter" idx="18" hasCustomPrompt="1"/>
          </p:nvPr>
        </p:nvSpPr>
        <p:spPr>
          <a:xfrm>
            <a:off x="5768530" y="9956571"/>
            <a:ext cx="1509636" cy="391189"/>
          </a:xfrm>
          <a:prstGeom prst="rect">
            <a:avLst/>
          </a:prstGeom>
        </p:spPr>
        <p:txBody>
          <a:bodyPr>
            <a:noAutofit/>
          </a:bodyPr>
          <a:lstStyle>
            <a:lvl1pPr marL="0" indent="0" algn="l">
              <a:spcBef>
                <a:spcPts val="0"/>
              </a:spcBef>
              <a:buNone/>
              <a:defRPr sz="1000" b="0" i="0">
                <a:solidFill>
                  <a:srgbClr val="0B1430"/>
                </a:solidFill>
                <a:latin typeface="Calibri" panose="020F0502020204030204" pitchFamily="34" charset="0"/>
                <a:cs typeface="Calibri" panose="020F0502020204030204" pitchFamily="34" charset="0"/>
              </a:defRPr>
            </a:lvl1pPr>
          </a:lstStyle>
          <a:p>
            <a:pPr lvl="0"/>
            <a:r>
              <a:rPr lang="en-US"/>
              <a:t>By</a:t>
            </a:r>
          </a:p>
          <a:p>
            <a:pPr lvl="0"/>
            <a:r>
              <a:rPr lang="en-US"/>
              <a:t>Partner Name</a:t>
            </a:r>
          </a:p>
        </p:txBody>
      </p:sp>
      <p:pic>
        <p:nvPicPr>
          <p:cNvPr id="8" name="Picture 7">
            <a:extLst>
              <a:ext uri="{FF2B5EF4-FFF2-40B4-BE49-F238E27FC236}">
                <a16:creationId xmlns:a16="http://schemas.microsoft.com/office/drawing/2014/main" id="{7D27BA53-A56F-8D84-4AAD-D7AB7922B4E5}"/>
              </a:ext>
            </a:extLst>
          </p:cNvPr>
          <p:cNvPicPr>
            <a:picLocks noChangeAspect="1"/>
          </p:cNvPicPr>
          <p:nvPr userDrawn="1"/>
        </p:nvPicPr>
        <p:blipFill>
          <a:blip r:embed="rId2"/>
          <a:stretch>
            <a:fillRect/>
          </a:stretch>
        </p:blipFill>
        <p:spPr>
          <a:xfrm>
            <a:off x="584665" y="10001672"/>
            <a:ext cx="1529269" cy="340525"/>
          </a:xfrm>
          <a:prstGeom prst="rect">
            <a:avLst/>
          </a:prstGeom>
        </p:spPr>
      </p:pic>
      <p:sp>
        <p:nvSpPr>
          <p:cNvPr id="15" name="Rectangle 14">
            <a:extLst>
              <a:ext uri="{FF2B5EF4-FFF2-40B4-BE49-F238E27FC236}">
                <a16:creationId xmlns:a16="http://schemas.microsoft.com/office/drawing/2014/main" id="{DC28309D-0161-AA39-0A87-DB9EE095BC61}"/>
              </a:ext>
            </a:extLst>
          </p:cNvPr>
          <p:cNvSpPr/>
          <p:nvPr userDrawn="1"/>
        </p:nvSpPr>
        <p:spPr>
          <a:xfrm>
            <a:off x="-21689" y="6250559"/>
            <a:ext cx="4193871" cy="2979228"/>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pic>
        <p:nvPicPr>
          <p:cNvPr id="3" name="Picture 2">
            <a:extLst>
              <a:ext uri="{FF2B5EF4-FFF2-40B4-BE49-F238E27FC236}">
                <a16:creationId xmlns:a16="http://schemas.microsoft.com/office/drawing/2014/main" id="{0017ADFC-9AC3-6CD3-19E5-CB83C754D10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04263" y="309507"/>
            <a:ext cx="3144686" cy="1633603"/>
          </a:xfrm>
          <a:prstGeom prst="rect">
            <a:avLst/>
          </a:prstGeom>
        </p:spPr>
      </p:pic>
      <p:sp>
        <p:nvSpPr>
          <p:cNvPr id="9" name="Picture Placeholder 8">
            <a:extLst>
              <a:ext uri="{FF2B5EF4-FFF2-40B4-BE49-F238E27FC236}">
                <a16:creationId xmlns:a16="http://schemas.microsoft.com/office/drawing/2014/main" id="{8D7DD7FB-B0DB-C4C9-E5A2-BE3D73498116}"/>
              </a:ext>
            </a:extLst>
          </p:cNvPr>
          <p:cNvSpPr>
            <a:spLocks noGrp="1"/>
          </p:cNvSpPr>
          <p:nvPr>
            <p:ph type="pic" sz="quarter" idx="20"/>
          </p:nvPr>
        </p:nvSpPr>
        <p:spPr>
          <a:xfrm>
            <a:off x="-21689" y="2135348"/>
            <a:ext cx="7581364" cy="6421117"/>
          </a:xfrm>
          <a:custGeom>
            <a:avLst/>
            <a:gdLst>
              <a:gd name="connsiteX0" fmla="*/ 0 w 7581364"/>
              <a:gd name="connsiteY0" fmla="*/ 0 h 6421117"/>
              <a:gd name="connsiteX1" fmla="*/ 7581364 w 7581364"/>
              <a:gd name="connsiteY1" fmla="*/ 0 h 6421117"/>
              <a:gd name="connsiteX2" fmla="*/ 7581364 w 7581364"/>
              <a:gd name="connsiteY2" fmla="*/ 144423 h 6421117"/>
              <a:gd name="connsiteX3" fmla="*/ 7581364 w 7581364"/>
              <a:gd name="connsiteY3" fmla="*/ 6119944 h 6421117"/>
              <a:gd name="connsiteX4" fmla="*/ 7581364 w 7581364"/>
              <a:gd name="connsiteY4" fmla="*/ 6421117 h 6421117"/>
              <a:gd name="connsiteX5" fmla="*/ 4193871 w 7581364"/>
              <a:gd name="connsiteY5" fmla="*/ 6421117 h 6421117"/>
              <a:gd name="connsiteX6" fmla="*/ 4193871 w 7581364"/>
              <a:gd name="connsiteY6" fmla="*/ 6119944 h 6421117"/>
              <a:gd name="connsiteX7" fmla="*/ 4193871 w 7581364"/>
              <a:gd name="connsiteY7" fmla="*/ 4115211 h 6421117"/>
              <a:gd name="connsiteX8" fmla="*/ 0 w 7581364"/>
              <a:gd name="connsiteY8" fmla="*/ 4115211 h 6421117"/>
              <a:gd name="connsiteX9" fmla="*/ 0 w 7581364"/>
              <a:gd name="connsiteY9" fmla="*/ 3814038 h 642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81364" h="6421117">
                <a:moveTo>
                  <a:pt x="0" y="0"/>
                </a:moveTo>
                <a:lnTo>
                  <a:pt x="7581364" y="0"/>
                </a:lnTo>
                <a:lnTo>
                  <a:pt x="7581364" y="144423"/>
                </a:lnTo>
                <a:lnTo>
                  <a:pt x="7581364" y="6119944"/>
                </a:lnTo>
                <a:lnTo>
                  <a:pt x="7581364" y="6421117"/>
                </a:lnTo>
                <a:lnTo>
                  <a:pt x="4193871" y="6421117"/>
                </a:lnTo>
                <a:lnTo>
                  <a:pt x="4193871" y="6119944"/>
                </a:lnTo>
                <a:lnTo>
                  <a:pt x="4193871" y="4115211"/>
                </a:lnTo>
                <a:lnTo>
                  <a:pt x="0" y="4115211"/>
                </a:lnTo>
                <a:lnTo>
                  <a:pt x="0" y="3814038"/>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Tree>
    <p:extLst>
      <p:ext uri="{BB962C8B-B14F-4D97-AF65-F5344CB8AC3E}">
        <p14:creationId xmlns:p14="http://schemas.microsoft.com/office/powerpoint/2010/main" val="1092501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Statement 05">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088C9B4-A1F9-AF40-B9F7-65EEAED2967F}"/>
              </a:ext>
            </a:extLst>
          </p:cNvPr>
          <p:cNvSpPr/>
          <p:nvPr userDrawn="1"/>
        </p:nvSpPr>
        <p:spPr>
          <a:xfrm>
            <a:off x="1888209" y="3577645"/>
            <a:ext cx="3783257" cy="3536523"/>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13" name="Picture Placeholder 12">
            <a:extLst>
              <a:ext uri="{FF2B5EF4-FFF2-40B4-BE49-F238E27FC236}">
                <a16:creationId xmlns:a16="http://schemas.microsoft.com/office/drawing/2014/main" id="{63D4115E-60CA-864E-A2B1-256DD5A70E6E}"/>
              </a:ext>
            </a:extLst>
          </p:cNvPr>
          <p:cNvSpPr>
            <a:spLocks noGrp="1"/>
          </p:cNvSpPr>
          <p:nvPr>
            <p:ph type="pic" sz="quarter" idx="11"/>
          </p:nvPr>
        </p:nvSpPr>
        <p:spPr>
          <a:xfrm>
            <a:off x="0" y="0"/>
            <a:ext cx="7559675" cy="10691813"/>
          </a:xfrm>
          <a:custGeom>
            <a:avLst/>
            <a:gdLst>
              <a:gd name="connsiteX0" fmla="*/ 1888209 w 7559675"/>
              <a:gd name="connsiteY0" fmla="*/ 3577645 h 10691813"/>
              <a:gd name="connsiteX1" fmla="*/ 1888209 w 7559675"/>
              <a:gd name="connsiteY1" fmla="*/ 7114168 h 10691813"/>
              <a:gd name="connsiteX2" fmla="*/ 5671466 w 7559675"/>
              <a:gd name="connsiteY2" fmla="*/ 7114168 h 10691813"/>
              <a:gd name="connsiteX3" fmla="*/ 5671466 w 7559675"/>
              <a:gd name="connsiteY3" fmla="*/ 3577645 h 10691813"/>
              <a:gd name="connsiteX4" fmla="*/ 0 w 7559675"/>
              <a:gd name="connsiteY4" fmla="*/ 0 h 10691813"/>
              <a:gd name="connsiteX5" fmla="*/ 7559675 w 7559675"/>
              <a:gd name="connsiteY5" fmla="*/ 0 h 10691813"/>
              <a:gd name="connsiteX6" fmla="*/ 7559675 w 7559675"/>
              <a:gd name="connsiteY6" fmla="*/ 10691813 h 10691813"/>
              <a:gd name="connsiteX7" fmla="*/ 0 w 7559675"/>
              <a:gd name="connsiteY7" fmla="*/ 10691813 h 1069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59675" h="10691813">
                <a:moveTo>
                  <a:pt x="1888209" y="3577645"/>
                </a:moveTo>
                <a:lnTo>
                  <a:pt x="1888209" y="7114168"/>
                </a:lnTo>
                <a:lnTo>
                  <a:pt x="5671466" y="7114168"/>
                </a:lnTo>
                <a:lnTo>
                  <a:pt x="5671466" y="3577645"/>
                </a:lnTo>
                <a:close/>
                <a:moveTo>
                  <a:pt x="0" y="0"/>
                </a:moveTo>
                <a:lnTo>
                  <a:pt x="7559675" y="0"/>
                </a:lnTo>
                <a:lnTo>
                  <a:pt x="7559675" y="10691813"/>
                </a:lnTo>
                <a:lnTo>
                  <a:pt x="0" y="10691813"/>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7" name="Text Placeholder 32">
            <a:extLst>
              <a:ext uri="{FF2B5EF4-FFF2-40B4-BE49-F238E27FC236}">
                <a16:creationId xmlns:a16="http://schemas.microsoft.com/office/drawing/2014/main" id="{F4140FE7-5CD5-9049-AFE1-082365D6A138}"/>
              </a:ext>
            </a:extLst>
          </p:cNvPr>
          <p:cNvSpPr>
            <a:spLocks noGrp="1"/>
          </p:cNvSpPr>
          <p:nvPr>
            <p:ph type="body" sz="quarter" idx="13" hasCustomPrompt="1"/>
          </p:nvPr>
        </p:nvSpPr>
        <p:spPr>
          <a:xfrm>
            <a:off x="1888209" y="4304643"/>
            <a:ext cx="3783257" cy="1108498"/>
          </a:xfrm>
          <a:prstGeom prst="rect">
            <a:avLst/>
          </a:prstGeom>
        </p:spPr>
        <p:txBody>
          <a:bodyPr>
            <a:noAutofit/>
          </a:bodyPr>
          <a:lstStyle>
            <a:lvl1pPr marL="0" indent="0" algn="ctr">
              <a:lnSpc>
                <a:spcPts val="1980"/>
              </a:lnSpc>
              <a:spcBef>
                <a:spcPts val="0"/>
              </a:spcBef>
              <a:buNone/>
              <a:defRPr sz="19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QUOTE HERE</a:t>
            </a:r>
          </a:p>
          <a:p>
            <a:pPr lvl="0"/>
            <a:endParaRPr lang="en-US"/>
          </a:p>
        </p:txBody>
      </p:sp>
      <p:sp>
        <p:nvSpPr>
          <p:cNvPr id="10" name="Text Placeholder 32">
            <a:extLst>
              <a:ext uri="{FF2B5EF4-FFF2-40B4-BE49-F238E27FC236}">
                <a16:creationId xmlns:a16="http://schemas.microsoft.com/office/drawing/2014/main" id="{3ACBC58C-D900-5786-5257-B15E57B9A2CA}"/>
              </a:ext>
            </a:extLst>
          </p:cNvPr>
          <p:cNvSpPr>
            <a:spLocks noGrp="1"/>
          </p:cNvSpPr>
          <p:nvPr>
            <p:ph type="body" sz="quarter" idx="14" hasCustomPrompt="1"/>
          </p:nvPr>
        </p:nvSpPr>
        <p:spPr>
          <a:xfrm>
            <a:off x="1888208" y="6140139"/>
            <a:ext cx="3783257" cy="508311"/>
          </a:xfrm>
          <a:prstGeom prst="rect">
            <a:avLst/>
          </a:prstGeom>
        </p:spPr>
        <p:txBody>
          <a:bodyPr>
            <a:noAutofit/>
          </a:bodyPr>
          <a:lstStyle>
            <a:lvl1pPr marL="0" indent="0" algn="ctr">
              <a:lnSpc>
                <a:spcPts val="1980"/>
              </a:lnSpc>
              <a:spcBef>
                <a:spcPts val="0"/>
              </a:spcBef>
              <a:buNone/>
              <a:defRPr sz="12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NAME</a:t>
            </a:r>
          </a:p>
          <a:p>
            <a:pPr lvl="0"/>
            <a:endParaRPr lang="en-US"/>
          </a:p>
        </p:txBody>
      </p:sp>
    </p:spTree>
    <p:extLst>
      <p:ext uri="{BB962C8B-B14F-4D97-AF65-F5344CB8AC3E}">
        <p14:creationId xmlns:p14="http://schemas.microsoft.com/office/powerpoint/2010/main" val="258725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Photo Slide 02">
    <p:spTree>
      <p:nvGrpSpPr>
        <p:cNvPr id="1" name=""/>
        <p:cNvGrpSpPr/>
        <p:nvPr/>
      </p:nvGrpSpPr>
      <p:grpSpPr>
        <a:xfrm>
          <a:off x="0" y="0"/>
          <a:ext cx="0" cy="0"/>
          <a:chOff x="0" y="0"/>
          <a:chExt cx="0" cy="0"/>
        </a:xfrm>
      </p:grpSpPr>
      <p:sp>
        <p:nvSpPr>
          <p:cNvPr id="14" name="Picture Placeholder 4">
            <a:extLst>
              <a:ext uri="{FF2B5EF4-FFF2-40B4-BE49-F238E27FC236}">
                <a16:creationId xmlns:a16="http://schemas.microsoft.com/office/drawing/2014/main" id="{AE46E42E-E499-84CF-7DDA-438BAEB4924C}"/>
              </a:ext>
            </a:extLst>
          </p:cNvPr>
          <p:cNvSpPr>
            <a:spLocks noGrp="1"/>
          </p:cNvSpPr>
          <p:nvPr>
            <p:ph type="pic" sz="quarter" idx="12"/>
          </p:nvPr>
        </p:nvSpPr>
        <p:spPr>
          <a:xfrm>
            <a:off x="475926" y="486018"/>
            <a:ext cx="2855103" cy="6872725"/>
          </a:xfrm>
          <a:custGeom>
            <a:avLst/>
            <a:gdLst>
              <a:gd name="connsiteX0" fmla="*/ 0 w 7929031"/>
              <a:gd name="connsiteY0" fmla="*/ 0 h 10623785"/>
              <a:gd name="connsiteX1" fmla="*/ 7929031 w 7929031"/>
              <a:gd name="connsiteY1" fmla="*/ 0 h 10623785"/>
              <a:gd name="connsiteX2" fmla="*/ 7929031 w 7929031"/>
              <a:gd name="connsiteY2" fmla="*/ 10623785 h 10623785"/>
              <a:gd name="connsiteX3" fmla="*/ 0 w 7929031"/>
              <a:gd name="connsiteY3" fmla="*/ 10623785 h 10623785"/>
            </a:gdLst>
            <a:ahLst/>
            <a:cxnLst>
              <a:cxn ang="0">
                <a:pos x="connsiteX0" y="connsiteY0"/>
              </a:cxn>
              <a:cxn ang="0">
                <a:pos x="connsiteX1" y="connsiteY1"/>
              </a:cxn>
              <a:cxn ang="0">
                <a:pos x="connsiteX2" y="connsiteY2"/>
              </a:cxn>
              <a:cxn ang="0">
                <a:pos x="connsiteX3" y="connsiteY3"/>
              </a:cxn>
            </a:cxnLst>
            <a:rect l="l" t="t" r="r" b="b"/>
            <a:pathLst>
              <a:path w="7929031" h="10623785">
                <a:moveTo>
                  <a:pt x="0" y="0"/>
                </a:moveTo>
                <a:lnTo>
                  <a:pt x="7929031" y="0"/>
                </a:lnTo>
                <a:lnTo>
                  <a:pt x="7929031" y="10623785"/>
                </a:lnTo>
                <a:lnTo>
                  <a:pt x="0" y="10623785"/>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4" name="Rectangle 3">
            <a:extLst>
              <a:ext uri="{FF2B5EF4-FFF2-40B4-BE49-F238E27FC236}">
                <a16:creationId xmlns:a16="http://schemas.microsoft.com/office/drawing/2014/main" id="{77CF21C0-7FD9-B862-6BD4-D0EDBC412EA1}"/>
              </a:ext>
            </a:extLst>
          </p:cNvPr>
          <p:cNvSpPr/>
          <p:nvPr userDrawn="1"/>
        </p:nvSpPr>
        <p:spPr>
          <a:xfrm>
            <a:off x="0" y="7549680"/>
            <a:ext cx="6774024" cy="2656115"/>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2">
            <a:extLst>
              <a:ext uri="{FF2B5EF4-FFF2-40B4-BE49-F238E27FC236}">
                <a16:creationId xmlns:a16="http://schemas.microsoft.com/office/drawing/2014/main" id="{7EA15CC7-3C96-C803-0380-B91F8E3179F8}"/>
              </a:ext>
            </a:extLst>
          </p:cNvPr>
          <p:cNvSpPr>
            <a:spLocks noGrp="1"/>
          </p:cNvSpPr>
          <p:nvPr>
            <p:ph type="body" sz="quarter" idx="61" hasCustomPrompt="1"/>
          </p:nvPr>
        </p:nvSpPr>
        <p:spPr>
          <a:xfrm>
            <a:off x="2982686" y="916143"/>
            <a:ext cx="3483429" cy="586086"/>
          </a:xfrm>
          <a:prstGeom prst="rect">
            <a:avLst/>
          </a:prstGeom>
          <a:gradFill>
            <a:gsLst>
              <a:gs pos="0">
                <a:srgbClr val="8551A1"/>
              </a:gs>
              <a:gs pos="35350">
                <a:srgbClr val="6363AC"/>
              </a:gs>
              <a:gs pos="100000">
                <a:srgbClr val="26C4F4"/>
              </a:gs>
            </a:gsLst>
            <a:lin ang="0" scaled="0"/>
          </a:gradFill>
        </p:spPr>
        <p:txBody>
          <a:bodyPr anchor="ctr">
            <a:noAutofit/>
          </a:bodyPr>
          <a:lstStyle>
            <a:lvl1pPr marL="407988" indent="0" algn="l">
              <a:lnSpc>
                <a:spcPts val="3800"/>
              </a:lnSpc>
              <a:spcBef>
                <a:spcPts val="0"/>
              </a:spcBef>
              <a:buNone/>
              <a:tabLst/>
              <a:defRPr sz="30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HEADING</a:t>
            </a:r>
          </a:p>
        </p:txBody>
      </p:sp>
      <p:sp>
        <p:nvSpPr>
          <p:cNvPr id="17" name="Text Placeholder 32">
            <a:extLst>
              <a:ext uri="{FF2B5EF4-FFF2-40B4-BE49-F238E27FC236}">
                <a16:creationId xmlns:a16="http://schemas.microsoft.com/office/drawing/2014/main" id="{DD29B760-D511-B534-9549-6F6C2F176E5F}"/>
              </a:ext>
            </a:extLst>
          </p:cNvPr>
          <p:cNvSpPr>
            <a:spLocks noGrp="1"/>
          </p:cNvSpPr>
          <p:nvPr>
            <p:ph type="body" sz="quarter" idx="48" hasCustomPrompt="1"/>
          </p:nvPr>
        </p:nvSpPr>
        <p:spPr>
          <a:xfrm>
            <a:off x="3490546" y="1932354"/>
            <a:ext cx="2975569" cy="5426389"/>
          </a:xfrm>
          <a:prstGeom prst="rect">
            <a:avLst/>
          </a:prstGeom>
        </p:spPr>
        <p:txBody>
          <a:bodyPr numCol="1" spcCol="288000" anchor="t">
            <a:noAutofit/>
          </a:bodyPr>
          <a:lstStyle>
            <a:lvl1pPr marL="0" indent="0" algn="l">
              <a:lnSpc>
                <a:spcPct val="100000"/>
              </a:lnSpc>
              <a:spcBef>
                <a:spcPts val="0"/>
              </a:spcBef>
              <a:buNone/>
              <a:defRPr sz="1100" b="0" i="0">
                <a:solidFill>
                  <a:srgbClr val="1D4C6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23" name="Text Placeholder 32">
            <a:extLst>
              <a:ext uri="{FF2B5EF4-FFF2-40B4-BE49-F238E27FC236}">
                <a16:creationId xmlns:a16="http://schemas.microsoft.com/office/drawing/2014/main" id="{6A55AF01-462E-D43F-42C7-EE0825567026}"/>
              </a:ext>
            </a:extLst>
          </p:cNvPr>
          <p:cNvSpPr>
            <a:spLocks noGrp="1"/>
          </p:cNvSpPr>
          <p:nvPr>
            <p:ph type="body" sz="quarter" idx="62" hasCustomPrompt="1"/>
          </p:nvPr>
        </p:nvSpPr>
        <p:spPr>
          <a:xfrm>
            <a:off x="650097" y="7863774"/>
            <a:ext cx="2540972" cy="1911895"/>
          </a:xfrm>
          <a:prstGeom prst="rect">
            <a:avLst/>
          </a:prstGeom>
          <a:noFill/>
        </p:spPr>
        <p:txBody>
          <a:bodyPr anchor="t">
            <a:noAutofit/>
          </a:bodyPr>
          <a:lstStyle>
            <a:lvl1pPr marL="20638" indent="0" algn="l">
              <a:lnSpc>
                <a:spcPts val="3800"/>
              </a:lnSpc>
              <a:spcBef>
                <a:spcPts val="0"/>
              </a:spcBef>
              <a:buNone/>
              <a:tabLst/>
              <a:defRPr sz="30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HEADING</a:t>
            </a:r>
          </a:p>
        </p:txBody>
      </p:sp>
      <p:sp>
        <p:nvSpPr>
          <p:cNvPr id="24" name="Text Placeholder 32">
            <a:extLst>
              <a:ext uri="{FF2B5EF4-FFF2-40B4-BE49-F238E27FC236}">
                <a16:creationId xmlns:a16="http://schemas.microsoft.com/office/drawing/2014/main" id="{6314CB48-C099-200B-4341-A0C2B016D7A6}"/>
              </a:ext>
            </a:extLst>
          </p:cNvPr>
          <p:cNvSpPr>
            <a:spLocks noGrp="1"/>
          </p:cNvSpPr>
          <p:nvPr>
            <p:ph type="body" sz="quarter" idx="63" hasCustomPrompt="1"/>
          </p:nvPr>
        </p:nvSpPr>
        <p:spPr>
          <a:xfrm>
            <a:off x="3426150" y="7863774"/>
            <a:ext cx="2975569" cy="1911895"/>
          </a:xfrm>
          <a:prstGeom prst="rect">
            <a:avLst/>
          </a:prstGeom>
        </p:spPr>
        <p:txBody>
          <a:bodyPr numCol="1" spcCol="288000" anchor="t">
            <a:noAutofit/>
          </a:bodyPr>
          <a:lstStyle>
            <a:lvl1pPr marL="0" indent="0" algn="l">
              <a:lnSpc>
                <a:spcPct val="100000"/>
              </a:lnSpc>
              <a:spcBef>
                <a:spcPts val="0"/>
              </a:spcBef>
              <a:buNone/>
              <a:defRPr sz="11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8" name="Slide Number Placeholder 5">
            <a:extLst>
              <a:ext uri="{FF2B5EF4-FFF2-40B4-BE49-F238E27FC236}">
                <a16:creationId xmlns:a16="http://schemas.microsoft.com/office/drawing/2014/main" id="{82CB28A3-6E2A-3E8B-D5E6-3E37EA10B74B}"/>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a:p>
        </p:txBody>
      </p:sp>
    </p:spTree>
    <p:extLst>
      <p:ext uri="{BB962C8B-B14F-4D97-AF65-F5344CB8AC3E}">
        <p14:creationId xmlns:p14="http://schemas.microsoft.com/office/powerpoint/2010/main" val="1699181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inal Slide 01">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13E7E78D-FA00-F8B6-8115-0F327BDFD273}"/>
              </a:ext>
            </a:extLst>
          </p:cNvPr>
          <p:cNvSpPr>
            <a:spLocks noGrp="1"/>
          </p:cNvSpPr>
          <p:nvPr>
            <p:ph type="pic" sz="quarter" idx="10"/>
          </p:nvPr>
        </p:nvSpPr>
        <p:spPr>
          <a:xfrm>
            <a:off x="-1" y="2102381"/>
            <a:ext cx="7559675" cy="7291461"/>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50" name="Text Placeholder 32">
            <a:extLst>
              <a:ext uri="{FF2B5EF4-FFF2-40B4-BE49-F238E27FC236}">
                <a16:creationId xmlns:a16="http://schemas.microsoft.com/office/drawing/2014/main" id="{396F404A-5F51-4BEC-518A-41B5D4998D57}"/>
              </a:ext>
            </a:extLst>
          </p:cNvPr>
          <p:cNvSpPr>
            <a:spLocks noGrp="1"/>
          </p:cNvSpPr>
          <p:nvPr>
            <p:ph type="body" sz="quarter" idx="30" hasCustomPrompt="1"/>
          </p:nvPr>
        </p:nvSpPr>
        <p:spPr>
          <a:xfrm>
            <a:off x="4444372" y="9065038"/>
            <a:ext cx="3115303" cy="536162"/>
          </a:xfrm>
          <a:prstGeom prst="rect">
            <a:avLst/>
          </a:prstGeom>
          <a:solidFill>
            <a:srgbClr val="0B1430"/>
          </a:solidFill>
        </p:spPr>
        <p:txBody>
          <a:bodyPr anchor="ctr">
            <a:noAutofit/>
          </a:bodyPr>
          <a:lstStyle>
            <a:lvl1pPr marL="0" indent="0" algn="ctr">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err="1"/>
              <a:t>www.website.eu</a:t>
            </a:r>
            <a:endParaRPr lang="en-US"/>
          </a:p>
        </p:txBody>
      </p:sp>
      <p:sp>
        <p:nvSpPr>
          <p:cNvPr id="51" name="Text Placeholder 32">
            <a:extLst>
              <a:ext uri="{FF2B5EF4-FFF2-40B4-BE49-F238E27FC236}">
                <a16:creationId xmlns:a16="http://schemas.microsoft.com/office/drawing/2014/main" id="{B8380AE6-F6F8-0F31-1E9D-EC9B04EB4D25}"/>
              </a:ext>
            </a:extLst>
          </p:cNvPr>
          <p:cNvSpPr>
            <a:spLocks noGrp="1"/>
          </p:cNvSpPr>
          <p:nvPr>
            <p:ph type="body" sz="quarter" idx="47" hasCustomPrompt="1"/>
          </p:nvPr>
        </p:nvSpPr>
        <p:spPr>
          <a:xfrm>
            <a:off x="3779836" y="7507964"/>
            <a:ext cx="3282596" cy="781609"/>
          </a:xfrm>
          <a:prstGeom prst="rect">
            <a:avLst/>
          </a:prstGeom>
        </p:spPr>
        <p:txBody>
          <a:bodyPr>
            <a:noAutofit/>
          </a:bodyPr>
          <a:lstStyle>
            <a:lvl1pPr marL="0" indent="0" algn="r">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a:t>Follow our journey</a:t>
            </a:r>
          </a:p>
        </p:txBody>
      </p:sp>
      <p:pic>
        <p:nvPicPr>
          <p:cNvPr id="2" name="Picture 1">
            <a:extLst>
              <a:ext uri="{FF2B5EF4-FFF2-40B4-BE49-F238E27FC236}">
                <a16:creationId xmlns:a16="http://schemas.microsoft.com/office/drawing/2014/main" id="{709C6888-3791-7639-3FCE-A917E457EC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33480" y="309507"/>
            <a:ext cx="3144686" cy="1633603"/>
          </a:xfrm>
          <a:prstGeom prst="rect">
            <a:avLst/>
          </a:prstGeom>
        </p:spPr>
      </p:pic>
      <p:sp>
        <p:nvSpPr>
          <p:cNvPr id="3" name="TextBox 2">
            <a:extLst>
              <a:ext uri="{FF2B5EF4-FFF2-40B4-BE49-F238E27FC236}">
                <a16:creationId xmlns:a16="http://schemas.microsoft.com/office/drawing/2014/main" id="{1E0E82D0-E771-B753-B850-F1FE0E1ADFA5}"/>
              </a:ext>
            </a:extLst>
          </p:cNvPr>
          <p:cNvSpPr txBox="1"/>
          <p:nvPr userDrawn="1"/>
        </p:nvSpPr>
        <p:spPr>
          <a:xfrm>
            <a:off x="2063689" y="9985235"/>
            <a:ext cx="3761377" cy="369332"/>
          </a:xfrm>
          <a:prstGeom prst="rect">
            <a:avLst/>
          </a:prstGeom>
          <a:noFill/>
        </p:spPr>
        <p:txBody>
          <a:bodyPr wrap="square">
            <a:spAutoFit/>
          </a:bodyPr>
          <a:lstStyle/>
          <a:p>
            <a:pPr algn="just"/>
            <a:r>
              <a:rPr lang="en-IE" sz="600" b="0" i="0" u="none" strike="noStrike">
                <a:solidFill>
                  <a:srgbClr val="0B3A5B"/>
                </a:solidFill>
                <a:effectLst/>
                <a:latin typeface="Calibri" panose="020F0502020204030204" pitchFamily="34" charset="0"/>
                <a:cs typeface="Calibri" panose="020F0502020204030204" pitchFamily="34" charset="0"/>
              </a:rPr>
              <a:t>Co-funded by the European Union. Views and opinions expressed are however those of the author or authors only and do not necessarily reflect those of the European Union or the Foundation for the Development of the Education System. Neither the European Union nor the entity providing the grant can be held responsible for them.</a:t>
            </a:r>
            <a:endParaRPr lang="en-US" sz="600" i="0">
              <a:solidFill>
                <a:srgbClr val="0B3A5B"/>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7B579B4A-1D80-4280-B256-AEB2F2C63637}"/>
              </a:ext>
            </a:extLst>
          </p:cNvPr>
          <p:cNvPicPr>
            <a:picLocks noChangeAspect="1"/>
          </p:cNvPicPr>
          <p:nvPr userDrawn="1"/>
        </p:nvPicPr>
        <p:blipFill>
          <a:blip r:embed="rId3"/>
          <a:stretch>
            <a:fillRect/>
          </a:stretch>
        </p:blipFill>
        <p:spPr>
          <a:xfrm>
            <a:off x="525385" y="9990283"/>
            <a:ext cx="1529269" cy="340525"/>
          </a:xfrm>
          <a:prstGeom prst="rect">
            <a:avLst/>
          </a:prstGeom>
        </p:spPr>
      </p:pic>
    </p:spTree>
    <p:extLst>
      <p:ext uri="{BB962C8B-B14F-4D97-AF65-F5344CB8AC3E}">
        <p14:creationId xmlns:p14="http://schemas.microsoft.com/office/powerpoint/2010/main" val="3351791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Cover 0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27BA53-A56F-8D84-4AAD-D7AB7922B4E5}"/>
              </a:ext>
            </a:extLst>
          </p:cNvPr>
          <p:cNvPicPr>
            <a:picLocks noChangeAspect="1"/>
          </p:cNvPicPr>
          <p:nvPr userDrawn="1"/>
        </p:nvPicPr>
        <p:blipFill>
          <a:blip r:embed="rId2"/>
          <a:stretch>
            <a:fillRect/>
          </a:stretch>
        </p:blipFill>
        <p:spPr>
          <a:xfrm>
            <a:off x="584665" y="10001672"/>
            <a:ext cx="1529269" cy="340525"/>
          </a:xfrm>
          <a:prstGeom prst="rect">
            <a:avLst/>
          </a:prstGeom>
        </p:spPr>
      </p:pic>
      <p:sp>
        <p:nvSpPr>
          <p:cNvPr id="15" name="Rectangle 14">
            <a:extLst>
              <a:ext uri="{FF2B5EF4-FFF2-40B4-BE49-F238E27FC236}">
                <a16:creationId xmlns:a16="http://schemas.microsoft.com/office/drawing/2014/main" id="{DC28309D-0161-AA39-0A87-DB9EE095BC61}"/>
              </a:ext>
            </a:extLst>
          </p:cNvPr>
          <p:cNvSpPr/>
          <p:nvPr userDrawn="1"/>
        </p:nvSpPr>
        <p:spPr>
          <a:xfrm>
            <a:off x="-21689" y="6250559"/>
            <a:ext cx="4193871" cy="2979228"/>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pic>
        <p:nvPicPr>
          <p:cNvPr id="3" name="Picture 2">
            <a:extLst>
              <a:ext uri="{FF2B5EF4-FFF2-40B4-BE49-F238E27FC236}">
                <a16:creationId xmlns:a16="http://schemas.microsoft.com/office/drawing/2014/main" id="{0017ADFC-9AC3-6CD3-19E5-CB83C754D10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04263" y="309507"/>
            <a:ext cx="3144686" cy="1633603"/>
          </a:xfrm>
          <a:prstGeom prst="rect">
            <a:avLst/>
          </a:prstGeom>
        </p:spPr>
      </p:pic>
      <p:sp>
        <p:nvSpPr>
          <p:cNvPr id="9" name="Picture Placeholder 8">
            <a:extLst>
              <a:ext uri="{FF2B5EF4-FFF2-40B4-BE49-F238E27FC236}">
                <a16:creationId xmlns:a16="http://schemas.microsoft.com/office/drawing/2014/main" id="{8D7DD7FB-B0DB-C4C9-E5A2-BE3D73498116}"/>
              </a:ext>
            </a:extLst>
          </p:cNvPr>
          <p:cNvSpPr>
            <a:spLocks noGrp="1"/>
          </p:cNvSpPr>
          <p:nvPr>
            <p:ph type="pic" sz="quarter" idx="20"/>
          </p:nvPr>
        </p:nvSpPr>
        <p:spPr>
          <a:xfrm>
            <a:off x="-21689" y="2135348"/>
            <a:ext cx="7581364" cy="6421117"/>
          </a:xfrm>
          <a:custGeom>
            <a:avLst/>
            <a:gdLst>
              <a:gd name="connsiteX0" fmla="*/ 0 w 7581364"/>
              <a:gd name="connsiteY0" fmla="*/ 0 h 6421117"/>
              <a:gd name="connsiteX1" fmla="*/ 7581364 w 7581364"/>
              <a:gd name="connsiteY1" fmla="*/ 0 h 6421117"/>
              <a:gd name="connsiteX2" fmla="*/ 7581364 w 7581364"/>
              <a:gd name="connsiteY2" fmla="*/ 144423 h 6421117"/>
              <a:gd name="connsiteX3" fmla="*/ 7581364 w 7581364"/>
              <a:gd name="connsiteY3" fmla="*/ 6119944 h 6421117"/>
              <a:gd name="connsiteX4" fmla="*/ 7581364 w 7581364"/>
              <a:gd name="connsiteY4" fmla="*/ 6421117 h 6421117"/>
              <a:gd name="connsiteX5" fmla="*/ 4193871 w 7581364"/>
              <a:gd name="connsiteY5" fmla="*/ 6421117 h 6421117"/>
              <a:gd name="connsiteX6" fmla="*/ 4193871 w 7581364"/>
              <a:gd name="connsiteY6" fmla="*/ 6119944 h 6421117"/>
              <a:gd name="connsiteX7" fmla="*/ 4193871 w 7581364"/>
              <a:gd name="connsiteY7" fmla="*/ 4115211 h 6421117"/>
              <a:gd name="connsiteX8" fmla="*/ 0 w 7581364"/>
              <a:gd name="connsiteY8" fmla="*/ 4115211 h 6421117"/>
              <a:gd name="connsiteX9" fmla="*/ 0 w 7581364"/>
              <a:gd name="connsiteY9" fmla="*/ 3814038 h 642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81364" h="6421117">
                <a:moveTo>
                  <a:pt x="0" y="0"/>
                </a:moveTo>
                <a:lnTo>
                  <a:pt x="7581364" y="0"/>
                </a:lnTo>
                <a:lnTo>
                  <a:pt x="7581364" y="144423"/>
                </a:lnTo>
                <a:lnTo>
                  <a:pt x="7581364" y="6119944"/>
                </a:lnTo>
                <a:lnTo>
                  <a:pt x="7581364" y="6421117"/>
                </a:lnTo>
                <a:lnTo>
                  <a:pt x="4193871" y="6421117"/>
                </a:lnTo>
                <a:lnTo>
                  <a:pt x="4193871" y="6119944"/>
                </a:lnTo>
                <a:lnTo>
                  <a:pt x="4193871" y="4115211"/>
                </a:lnTo>
                <a:lnTo>
                  <a:pt x="0" y="4115211"/>
                </a:lnTo>
                <a:lnTo>
                  <a:pt x="0" y="3814038"/>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2" name="TextBox 1">
            <a:extLst>
              <a:ext uri="{FF2B5EF4-FFF2-40B4-BE49-F238E27FC236}">
                <a16:creationId xmlns:a16="http://schemas.microsoft.com/office/drawing/2014/main" id="{92E64B4C-1AC2-4A08-ABFD-AEA252858162}"/>
              </a:ext>
            </a:extLst>
          </p:cNvPr>
          <p:cNvSpPr txBox="1"/>
          <p:nvPr userDrawn="1"/>
        </p:nvSpPr>
        <p:spPr>
          <a:xfrm>
            <a:off x="2186219" y="9828308"/>
            <a:ext cx="4788791" cy="369332"/>
          </a:xfrm>
          <a:prstGeom prst="rect">
            <a:avLst/>
          </a:prstGeom>
          <a:noFill/>
        </p:spPr>
        <p:txBody>
          <a:bodyPr wrap="square">
            <a:spAutoFit/>
          </a:bodyPr>
          <a:lstStyle/>
          <a:p>
            <a:pPr algn="just"/>
            <a:r>
              <a:rPr lang="en-US" sz="600" b="0" i="0" u="none" strike="noStrike">
                <a:solidFill>
                  <a:srgbClr val="0B3A5B"/>
                </a:solidFill>
                <a:effectLst/>
                <a:latin typeface="Calibri" panose="020F0502020204030204" pitchFamily="34" charset="0"/>
                <a:cs typeface="Calibri" panose="020F0502020204030204" pitchFamily="34" charset="0"/>
              </a:rPr>
              <a:t>Co-funded by the European Union. Views and opinions expressed are however those of the author or authors only and do not necessarily reflect those of the European Union or the Foundation for the Development of the Education System. Neither the European Union nor the entity providing the grant can be held responsible for them.</a:t>
            </a:r>
          </a:p>
        </p:txBody>
      </p:sp>
      <p:sp>
        <p:nvSpPr>
          <p:cNvPr id="4" name="TextBox 3">
            <a:extLst>
              <a:ext uri="{FF2B5EF4-FFF2-40B4-BE49-F238E27FC236}">
                <a16:creationId xmlns:a16="http://schemas.microsoft.com/office/drawing/2014/main" id="{83C85BF8-1DAC-393F-A30E-D6213CE9444E}"/>
              </a:ext>
            </a:extLst>
          </p:cNvPr>
          <p:cNvSpPr txBox="1"/>
          <p:nvPr userDrawn="1"/>
        </p:nvSpPr>
        <p:spPr>
          <a:xfrm>
            <a:off x="2186220" y="10197640"/>
            <a:ext cx="4947825" cy="184666"/>
          </a:xfrm>
          <a:prstGeom prst="rect">
            <a:avLst/>
          </a:prstGeom>
          <a:noFill/>
        </p:spPr>
        <p:txBody>
          <a:bodyPr wrap="square">
            <a:spAutoFit/>
          </a:bodyPr>
          <a:lstStyle/>
          <a:p>
            <a:r>
              <a:rPr lang="en-US" sz="600" b="0" i="0">
                <a:solidFill>
                  <a:srgbClr val="0B3A5B"/>
                </a:solidFill>
                <a:effectLst/>
              </a:rPr>
              <a:t>Worksheets © 2025 by Project EARTH is licensed under CC BY 4.0. To view a copy of this license, visit https://</a:t>
            </a:r>
            <a:r>
              <a:rPr lang="en-US" sz="600" b="0" i="0" err="1">
                <a:solidFill>
                  <a:srgbClr val="0B3A5B"/>
                </a:solidFill>
                <a:effectLst/>
              </a:rPr>
              <a:t>creativecommons.org</a:t>
            </a:r>
            <a:r>
              <a:rPr lang="en-US" sz="600" b="0" i="0">
                <a:solidFill>
                  <a:srgbClr val="0B3A5B"/>
                </a:solidFill>
                <a:effectLst/>
              </a:rPr>
              <a:t>/licenses/by/4.0/</a:t>
            </a:r>
            <a:endParaRPr lang="en-GB" sz="600">
              <a:solidFill>
                <a:srgbClr val="0B3A5B"/>
              </a:solidFill>
            </a:endParaRPr>
          </a:p>
        </p:txBody>
      </p:sp>
      <p:sp>
        <p:nvSpPr>
          <p:cNvPr id="6" name="TextBox 5">
            <a:extLst>
              <a:ext uri="{FF2B5EF4-FFF2-40B4-BE49-F238E27FC236}">
                <a16:creationId xmlns:a16="http://schemas.microsoft.com/office/drawing/2014/main" id="{56F2CE51-40C4-DA4F-2CC9-C3EE4488806C}"/>
              </a:ext>
            </a:extLst>
          </p:cNvPr>
          <p:cNvSpPr txBox="1"/>
          <p:nvPr userDrawn="1"/>
        </p:nvSpPr>
        <p:spPr>
          <a:xfrm>
            <a:off x="584664" y="9343671"/>
            <a:ext cx="6390345" cy="276999"/>
          </a:xfrm>
          <a:prstGeom prst="rect">
            <a:avLst/>
          </a:prstGeom>
          <a:noFill/>
        </p:spPr>
        <p:txBody>
          <a:bodyPr wrap="square">
            <a:spAutoFit/>
          </a:bodyPr>
          <a:lstStyle>
            <a:defPPr>
              <a:defRPr lang="en-US"/>
            </a:defPPr>
            <a:lvl1pPr algn="just">
              <a:defRPr sz="600" b="0" i="0" u="none" strike="noStrike">
                <a:solidFill>
                  <a:srgbClr val="0B3A5B"/>
                </a:solidFill>
                <a:effectLst/>
                <a:latin typeface="Calibri" panose="020F0502020204030204" pitchFamily="34" charset="0"/>
                <a:cs typeface="Calibri" panose="020F0502020204030204" pitchFamily="34" charset="0"/>
              </a:defRPr>
            </a:lvl1pPr>
          </a:lstStyle>
          <a:p>
            <a:pPr lvl="0"/>
            <a:r>
              <a:rPr lang="en-US" i="1">
                <a:solidFill>
                  <a:schemeClr val="tx1"/>
                </a:solidFill>
              </a:rPr>
              <a:t>This Problem-Based Learning Open Educational Resource, a part of the Erasmus+ Cooperation Partnerships Project “Ethical and Responsible Transportation and Handling”, was </a:t>
            </a:r>
            <a:r>
              <a:rPr lang="en-US" i="1" err="1">
                <a:solidFill>
                  <a:schemeClr val="tx1"/>
                </a:solidFill>
              </a:rPr>
              <a:t>conceptualised</a:t>
            </a:r>
            <a:r>
              <a:rPr lang="en-US" i="1">
                <a:solidFill>
                  <a:schemeClr val="tx1"/>
                </a:solidFill>
              </a:rPr>
              <a:t> and produced by </a:t>
            </a:r>
            <a:r>
              <a:rPr lang="en-US" i="1" err="1">
                <a:solidFill>
                  <a:schemeClr val="tx1"/>
                </a:solidFill>
              </a:rPr>
              <a:t>Maynara</a:t>
            </a:r>
            <a:r>
              <a:rPr lang="en-US" i="1">
                <a:solidFill>
                  <a:schemeClr val="tx1"/>
                </a:solidFill>
              </a:rPr>
              <a:t> </a:t>
            </a:r>
            <a:r>
              <a:rPr lang="en-US" i="1" err="1">
                <a:solidFill>
                  <a:schemeClr val="tx1"/>
                </a:solidFill>
              </a:rPr>
              <a:t>Furquim</a:t>
            </a:r>
            <a:r>
              <a:rPr lang="en-US" i="1">
                <a:solidFill>
                  <a:schemeClr val="tx1"/>
                </a:solidFill>
              </a:rPr>
              <a:t> and Paula Schüppenhauer, FH Münster University of Applied Sciences, in collaboration with the EARTH Project Partnership.</a:t>
            </a:r>
          </a:p>
        </p:txBody>
      </p:sp>
    </p:spTree>
    <p:extLst>
      <p:ext uri="{BB962C8B-B14F-4D97-AF65-F5344CB8AC3E}">
        <p14:creationId xmlns:p14="http://schemas.microsoft.com/office/powerpoint/2010/main" val="2387541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out/Intro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2B9CACD-95F6-C740-9957-885B4EF0752C}"/>
              </a:ext>
            </a:extLst>
          </p:cNvPr>
          <p:cNvSpPr/>
          <p:nvPr userDrawn="1"/>
        </p:nvSpPr>
        <p:spPr>
          <a:xfrm>
            <a:off x="525586" y="1811867"/>
            <a:ext cx="4912688" cy="8342510"/>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12" name="Picture Placeholder 3">
            <a:extLst>
              <a:ext uri="{FF2B5EF4-FFF2-40B4-BE49-F238E27FC236}">
                <a16:creationId xmlns:a16="http://schemas.microsoft.com/office/drawing/2014/main" id="{1B053317-9B63-0F46-9FAE-76C882544D89}"/>
              </a:ext>
            </a:extLst>
          </p:cNvPr>
          <p:cNvSpPr>
            <a:spLocks noGrp="1"/>
          </p:cNvSpPr>
          <p:nvPr>
            <p:ph type="pic" sz="quarter" idx="10"/>
          </p:nvPr>
        </p:nvSpPr>
        <p:spPr>
          <a:xfrm>
            <a:off x="2926339" y="576179"/>
            <a:ext cx="4107750" cy="5805757"/>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45" name="Text Placeholder 32">
            <a:extLst>
              <a:ext uri="{FF2B5EF4-FFF2-40B4-BE49-F238E27FC236}">
                <a16:creationId xmlns:a16="http://schemas.microsoft.com/office/drawing/2014/main" id="{66785BF5-4C01-4BA0-B7B8-E20F3597AD1E}"/>
              </a:ext>
            </a:extLst>
          </p:cNvPr>
          <p:cNvSpPr>
            <a:spLocks noGrp="1"/>
          </p:cNvSpPr>
          <p:nvPr>
            <p:ph type="body" sz="quarter" idx="47" hasCustomPrompt="1"/>
          </p:nvPr>
        </p:nvSpPr>
        <p:spPr>
          <a:xfrm>
            <a:off x="833868" y="6914471"/>
            <a:ext cx="4184942" cy="795499"/>
          </a:xfrm>
          <a:prstGeom prst="rect">
            <a:avLst/>
          </a:prstGeom>
        </p:spPr>
        <p:txBody>
          <a:bodyPr>
            <a:noAutofit/>
          </a:bodyPr>
          <a:lstStyle>
            <a:lvl1pPr marL="0" indent="0" algn="l">
              <a:buNone/>
              <a:defRPr sz="1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a:t>Sub-Heading</a:t>
            </a:r>
          </a:p>
        </p:txBody>
      </p:sp>
      <p:sp>
        <p:nvSpPr>
          <p:cNvPr id="46" name="Text Placeholder 32">
            <a:extLst>
              <a:ext uri="{FF2B5EF4-FFF2-40B4-BE49-F238E27FC236}">
                <a16:creationId xmlns:a16="http://schemas.microsoft.com/office/drawing/2014/main" id="{59A563F4-B2A2-EB26-7DA9-8BD1D399687D}"/>
              </a:ext>
            </a:extLst>
          </p:cNvPr>
          <p:cNvSpPr>
            <a:spLocks noGrp="1"/>
          </p:cNvSpPr>
          <p:nvPr>
            <p:ph type="body" sz="quarter" idx="48" hasCustomPrompt="1"/>
          </p:nvPr>
        </p:nvSpPr>
        <p:spPr>
          <a:xfrm>
            <a:off x="841421" y="7946577"/>
            <a:ext cx="4179282" cy="1851989"/>
          </a:xfrm>
          <a:prstGeom prst="rect">
            <a:avLst/>
          </a:prstGeom>
        </p:spPr>
        <p:txBody>
          <a:bodyPr numCol="1" spcCol="288000" anchor="t">
            <a:noAutofit/>
          </a:bodyPr>
          <a:lstStyle>
            <a:lvl1pPr marL="0" indent="0" algn="l">
              <a:lnSpc>
                <a:spcPct val="100000"/>
              </a:lnSpc>
              <a:spcBef>
                <a:spcPts val="0"/>
              </a:spcBef>
              <a:buNone/>
              <a:defRPr sz="11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47" name="Slide Number Placeholder 5">
            <a:extLst>
              <a:ext uri="{FF2B5EF4-FFF2-40B4-BE49-F238E27FC236}">
                <a16:creationId xmlns:a16="http://schemas.microsoft.com/office/drawing/2014/main" id="{933E811B-E334-0F7C-96BF-3AF40B7D9255}"/>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a:p>
        </p:txBody>
      </p:sp>
    </p:spTree>
    <p:extLst>
      <p:ext uri="{BB962C8B-B14F-4D97-AF65-F5344CB8AC3E}">
        <p14:creationId xmlns:p14="http://schemas.microsoft.com/office/powerpoint/2010/main" val="3670157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01">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7E9DDA3-5508-124F-B846-4CE77542FE4E}"/>
              </a:ext>
            </a:extLst>
          </p:cNvPr>
          <p:cNvSpPr/>
          <p:nvPr userDrawn="1"/>
        </p:nvSpPr>
        <p:spPr>
          <a:xfrm rot="5400000">
            <a:off x="-4569703" y="4591788"/>
            <a:ext cx="10670783" cy="1529268"/>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solidFill>
                <a:srgbClr val="05203D"/>
              </a:solidFill>
              <a:latin typeface="Calibri" panose="020F0502020204030204" pitchFamily="34" charset="0"/>
              <a:cs typeface="Calibri" panose="020F0502020204030204" pitchFamily="34" charset="0"/>
            </a:endParaRPr>
          </a:p>
        </p:txBody>
      </p:sp>
      <p:sp>
        <p:nvSpPr>
          <p:cNvPr id="106" name="Text Placeholder 32">
            <a:extLst>
              <a:ext uri="{FF2B5EF4-FFF2-40B4-BE49-F238E27FC236}">
                <a16:creationId xmlns:a16="http://schemas.microsoft.com/office/drawing/2014/main" id="{86B01A13-C668-430D-CFC5-265C5B6253D7}"/>
              </a:ext>
            </a:extLst>
          </p:cNvPr>
          <p:cNvSpPr>
            <a:spLocks noGrp="1"/>
          </p:cNvSpPr>
          <p:nvPr>
            <p:ph type="body" sz="quarter" idx="11" hasCustomPrompt="1"/>
          </p:nvPr>
        </p:nvSpPr>
        <p:spPr>
          <a:xfrm>
            <a:off x="2118189" y="3964837"/>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01</a:t>
            </a:r>
            <a:endParaRPr lang="en-US"/>
          </a:p>
        </p:txBody>
      </p:sp>
      <p:sp>
        <p:nvSpPr>
          <p:cNvPr id="107" name="Text Placeholder 32">
            <a:extLst>
              <a:ext uri="{FF2B5EF4-FFF2-40B4-BE49-F238E27FC236}">
                <a16:creationId xmlns:a16="http://schemas.microsoft.com/office/drawing/2014/main" id="{30355578-E745-9BD0-A856-DBEC9CDCF6BA}"/>
              </a:ext>
            </a:extLst>
          </p:cNvPr>
          <p:cNvSpPr>
            <a:spLocks noGrp="1"/>
          </p:cNvSpPr>
          <p:nvPr>
            <p:ph type="body" sz="quarter" idx="49" hasCustomPrompt="1"/>
          </p:nvPr>
        </p:nvSpPr>
        <p:spPr>
          <a:xfrm>
            <a:off x="2656044" y="3964837"/>
            <a:ext cx="3816000" cy="292876"/>
          </a:xfrm>
          <a:prstGeom prst="rect">
            <a:avLst/>
          </a:prstGeom>
        </p:spPr>
        <p:txBody>
          <a:bodyPr anchor="ctr">
            <a:noAutofit/>
          </a:bodyPr>
          <a:lstStyle>
            <a:lvl1pPr marL="0" indent="0" algn="l">
              <a:buNone/>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Introduction</a:t>
            </a:r>
            <a:endParaRPr lang="en-US"/>
          </a:p>
        </p:txBody>
      </p:sp>
      <p:sp>
        <p:nvSpPr>
          <p:cNvPr id="108" name="Text Placeholder 32">
            <a:extLst>
              <a:ext uri="{FF2B5EF4-FFF2-40B4-BE49-F238E27FC236}">
                <a16:creationId xmlns:a16="http://schemas.microsoft.com/office/drawing/2014/main" id="{1483D1AB-5DBE-ED13-C638-D187E00E754A}"/>
              </a:ext>
            </a:extLst>
          </p:cNvPr>
          <p:cNvSpPr>
            <a:spLocks noGrp="1"/>
          </p:cNvSpPr>
          <p:nvPr>
            <p:ph type="body" sz="quarter" idx="13" hasCustomPrompt="1"/>
          </p:nvPr>
        </p:nvSpPr>
        <p:spPr>
          <a:xfrm>
            <a:off x="2118189" y="4440079"/>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02</a:t>
            </a:r>
            <a:endParaRPr lang="en-US"/>
          </a:p>
        </p:txBody>
      </p:sp>
      <p:sp>
        <p:nvSpPr>
          <p:cNvPr id="109" name="Text Placeholder 32">
            <a:extLst>
              <a:ext uri="{FF2B5EF4-FFF2-40B4-BE49-F238E27FC236}">
                <a16:creationId xmlns:a16="http://schemas.microsoft.com/office/drawing/2014/main" id="{0E904D35-974C-377E-0B62-7E1FEA95A52A}"/>
              </a:ext>
            </a:extLst>
          </p:cNvPr>
          <p:cNvSpPr>
            <a:spLocks noGrp="1"/>
          </p:cNvSpPr>
          <p:nvPr>
            <p:ph type="body" sz="quarter" idx="14" hasCustomPrompt="1"/>
          </p:nvPr>
        </p:nvSpPr>
        <p:spPr>
          <a:xfrm>
            <a:off x="2656044" y="4440205"/>
            <a:ext cx="3816000" cy="293549"/>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a:t>About us</a:t>
            </a:r>
            <a:endParaRPr lang="en-US"/>
          </a:p>
        </p:txBody>
      </p:sp>
      <p:sp>
        <p:nvSpPr>
          <p:cNvPr id="110" name="Text Placeholder 32">
            <a:extLst>
              <a:ext uri="{FF2B5EF4-FFF2-40B4-BE49-F238E27FC236}">
                <a16:creationId xmlns:a16="http://schemas.microsoft.com/office/drawing/2014/main" id="{04638117-ED94-CB12-A38B-3D197075E661}"/>
              </a:ext>
            </a:extLst>
          </p:cNvPr>
          <p:cNvSpPr>
            <a:spLocks noGrp="1"/>
          </p:cNvSpPr>
          <p:nvPr>
            <p:ph type="body" sz="quarter" idx="15" hasCustomPrompt="1"/>
          </p:nvPr>
        </p:nvSpPr>
        <p:spPr>
          <a:xfrm>
            <a:off x="2118189" y="4941213"/>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03</a:t>
            </a:r>
            <a:endParaRPr lang="en-US"/>
          </a:p>
        </p:txBody>
      </p:sp>
      <p:sp>
        <p:nvSpPr>
          <p:cNvPr id="111" name="Text Placeholder 32">
            <a:extLst>
              <a:ext uri="{FF2B5EF4-FFF2-40B4-BE49-F238E27FC236}">
                <a16:creationId xmlns:a16="http://schemas.microsoft.com/office/drawing/2014/main" id="{BF7573CD-5D0E-98EF-D198-D00F02C59AC1}"/>
              </a:ext>
            </a:extLst>
          </p:cNvPr>
          <p:cNvSpPr>
            <a:spLocks noGrp="1"/>
          </p:cNvSpPr>
          <p:nvPr>
            <p:ph type="body" sz="quarter" idx="19" hasCustomPrompt="1"/>
          </p:nvPr>
        </p:nvSpPr>
        <p:spPr>
          <a:xfrm>
            <a:off x="2656044" y="4941213"/>
            <a:ext cx="3816000" cy="292876"/>
          </a:xfrm>
          <a:prstGeom prst="rect">
            <a:avLst/>
          </a:prstGeom>
        </p:spPr>
        <p:txBody>
          <a:bodyPr anchor="ctr">
            <a:noAutofit/>
          </a:bodyPr>
          <a:lstStyle>
            <a:lvl1pPr marL="0" indent="0" algn="l">
              <a:buNone/>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The Project</a:t>
            </a:r>
            <a:endParaRPr lang="en-US"/>
          </a:p>
        </p:txBody>
      </p:sp>
      <p:sp>
        <p:nvSpPr>
          <p:cNvPr id="112" name="Text Placeholder 32">
            <a:extLst>
              <a:ext uri="{FF2B5EF4-FFF2-40B4-BE49-F238E27FC236}">
                <a16:creationId xmlns:a16="http://schemas.microsoft.com/office/drawing/2014/main" id="{001CD029-76BF-5267-FCC9-AC374458EC63}"/>
              </a:ext>
            </a:extLst>
          </p:cNvPr>
          <p:cNvSpPr>
            <a:spLocks noGrp="1"/>
          </p:cNvSpPr>
          <p:nvPr>
            <p:ph type="body" sz="quarter" idx="17" hasCustomPrompt="1"/>
          </p:nvPr>
        </p:nvSpPr>
        <p:spPr>
          <a:xfrm>
            <a:off x="2118189" y="5442168"/>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04</a:t>
            </a:r>
            <a:endParaRPr lang="en-US"/>
          </a:p>
        </p:txBody>
      </p:sp>
      <p:sp>
        <p:nvSpPr>
          <p:cNvPr id="113" name="Text Placeholder 32">
            <a:extLst>
              <a:ext uri="{FF2B5EF4-FFF2-40B4-BE49-F238E27FC236}">
                <a16:creationId xmlns:a16="http://schemas.microsoft.com/office/drawing/2014/main" id="{9D496F3A-9EAD-7E5B-7683-3530771E57DB}"/>
              </a:ext>
            </a:extLst>
          </p:cNvPr>
          <p:cNvSpPr>
            <a:spLocks noGrp="1"/>
          </p:cNvSpPr>
          <p:nvPr>
            <p:ph type="body" sz="quarter" idx="20" hasCustomPrompt="1"/>
          </p:nvPr>
        </p:nvSpPr>
        <p:spPr>
          <a:xfrm>
            <a:off x="2656044" y="5442168"/>
            <a:ext cx="3816000" cy="292876"/>
          </a:xfrm>
          <a:prstGeom prst="rect">
            <a:avLst/>
          </a:prstGeom>
        </p:spPr>
        <p:txBody>
          <a:bodyPr anchor="ctr">
            <a:noAutofit/>
          </a:bodyPr>
          <a:lstStyle>
            <a:lvl1pPr marL="0" indent="0" algn="l">
              <a:buNone/>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Gallery</a:t>
            </a:r>
            <a:endParaRPr lang="en-US"/>
          </a:p>
        </p:txBody>
      </p:sp>
      <p:sp>
        <p:nvSpPr>
          <p:cNvPr id="114" name="Text Placeholder 32">
            <a:extLst>
              <a:ext uri="{FF2B5EF4-FFF2-40B4-BE49-F238E27FC236}">
                <a16:creationId xmlns:a16="http://schemas.microsoft.com/office/drawing/2014/main" id="{625508FB-1E5C-3437-B4C8-AF2A4553D848}"/>
              </a:ext>
            </a:extLst>
          </p:cNvPr>
          <p:cNvSpPr>
            <a:spLocks noGrp="1"/>
          </p:cNvSpPr>
          <p:nvPr>
            <p:ph type="body" sz="quarter" idx="21" hasCustomPrompt="1"/>
          </p:nvPr>
        </p:nvSpPr>
        <p:spPr>
          <a:xfrm>
            <a:off x="2118189" y="5943958"/>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05</a:t>
            </a:r>
            <a:endParaRPr lang="en-US"/>
          </a:p>
        </p:txBody>
      </p:sp>
      <p:sp>
        <p:nvSpPr>
          <p:cNvPr id="115" name="Text Placeholder 32">
            <a:extLst>
              <a:ext uri="{FF2B5EF4-FFF2-40B4-BE49-F238E27FC236}">
                <a16:creationId xmlns:a16="http://schemas.microsoft.com/office/drawing/2014/main" id="{021C53BA-EBD7-A22B-1913-D8525ED841B5}"/>
              </a:ext>
            </a:extLst>
          </p:cNvPr>
          <p:cNvSpPr>
            <a:spLocks noGrp="1"/>
          </p:cNvSpPr>
          <p:nvPr>
            <p:ph type="body" sz="quarter" idx="22" hasCustomPrompt="1"/>
          </p:nvPr>
        </p:nvSpPr>
        <p:spPr>
          <a:xfrm>
            <a:off x="2656044" y="5943958"/>
            <a:ext cx="3816000" cy="292876"/>
          </a:xfrm>
          <a:prstGeom prst="rect">
            <a:avLst/>
          </a:prstGeom>
        </p:spPr>
        <p:txBody>
          <a:bodyPr anchor="ctr">
            <a:noAutofit/>
          </a:bodyPr>
          <a:lstStyle>
            <a:lvl1pPr marL="0" indent="0" algn="l">
              <a:buNone/>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Our Team</a:t>
            </a:r>
            <a:endParaRPr lang="en-US"/>
          </a:p>
        </p:txBody>
      </p:sp>
      <p:sp>
        <p:nvSpPr>
          <p:cNvPr id="116" name="Text Placeholder 32">
            <a:extLst>
              <a:ext uri="{FF2B5EF4-FFF2-40B4-BE49-F238E27FC236}">
                <a16:creationId xmlns:a16="http://schemas.microsoft.com/office/drawing/2014/main" id="{73326E23-3F69-8B45-7ADA-61E5806C8AD1}"/>
              </a:ext>
            </a:extLst>
          </p:cNvPr>
          <p:cNvSpPr>
            <a:spLocks noGrp="1"/>
          </p:cNvSpPr>
          <p:nvPr>
            <p:ph type="body" sz="quarter" idx="51" hasCustomPrompt="1"/>
          </p:nvPr>
        </p:nvSpPr>
        <p:spPr>
          <a:xfrm>
            <a:off x="2127829" y="6473154"/>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06</a:t>
            </a:r>
            <a:endParaRPr lang="en-US"/>
          </a:p>
        </p:txBody>
      </p:sp>
      <p:sp>
        <p:nvSpPr>
          <p:cNvPr id="117" name="Text Placeholder 32">
            <a:extLst>
              <a:ext uri="{FF2B5EF4-FFF2-40B4-BE49-F238E27FC236}">
                <a16:creationId xmlns:a16="http://schemas.microsoft.com/office/drawing/2014/main" id="{89786B18-DBC8-6850-DD58-ACA1ACFB09E2}"/>
              </a:ext>
            </a:extLst>
          </p:cNvPr>
          <p:cNvSpPr>
            <a:spLocks noGrp="1"/>
          </p:cNvSpPr>
          <p:nvPr>
            <p:ph type="body" sz="quarter" idx="52" hasCustomPrompt="1"/>
          </p:nvPr>
        </p:nvSpPr>
        <p:spPr>
          <a:xfrm>
            <a:off x="2665684" y="6473154"/>
            <a:ext cx="3816000" cy="292876"/>
          </a:xfrm>
          <a:prstGeom prst="rect">
            <a:avLst/>
          </a:prstGeom>
        </p:spPr>
        <p:txBody>
          <a:bodyPr anchor="ctr">
            <a:noAutofit/>
          </a:bodyPr>
          <a:lstStyle>
            <a:lvl1pPr marL="0" indent="0" algn="l">
              <a:buNone/>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Question and Answers</a:t>
            </a:r>
            <a:endParaRPr lang="en-US"/>
          </a:p>
        </p:txBody>
      </p:sp>
      <p:sp>
        <p:nvSpPr>
          <p:cNvPr id="118" name="Text Placeholder 32">
            <a:extLst>
              <a:ext uri="{FF2B5EF4-FFF2-40B4-BE49-F238E27FC236}">
                <a16:creationId xmlns:a16="http://schemas.microsoft.com/office/drawing/2014/main" id="{5E3514C3-47EA-6B09-C5A8-5B292E47E30C}"/>
              </a:ext>
            </a:extLst>
          </p:cNvPr>
          <p:cNvSpPr>
            <a:spLocks noGrp="1"/>
          </p:cNvSpPr>
          <p:nvPr>
            <p:ph type="body" sz="quarter" idx="53" hasCustomPrompt="1"/>
          </p:nvPr>
        </p:nvSpPr>
        <p:spPr>
          <a:xfrm>
            <a:off x="2127829" y="6963386"/>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07</a:t>
            </a:r>
            <a:endParaRPr lang="en-US"/>
          </a:p>
        </p:txBody>
      </p:sp>
      <p:sp>
        <p:nvSpPr>
          <p:cNvPr id="119" name="Text Placeholder 32">
            <a:extLst>
              <a:ext uri="{FF2B5EF4-FFF2-40B4-BE49-F238E27FC236}">
                <a16:creationId xmlns:a16="http://schemas.microsoft.com/office/drawing/2014/main" id="{5535D7EB-A9E1-30C4-B0DE-D9400C7E67D2}"/>
              </a:ext>
            </a:extLst>
          </p:cNvPr>
          <p:cNvSpPr>
            <a:spLocks noGrp="1"/>
          </p:cNvSpPr>
          <p:nvPr>
            <p:ph type="body" sz="quarter" idx="54" hasCustomPrompt="1"/>
          </p:nvPr>
        </p:nvSpPr>
        <p:spPr>
          <a:xfrm>
            <a:off x="2665684" y="6963386"/>
            <a:ext cx="3816000" cy="292876"/>
          </a:xfrm>
          <a:prstGeom prst="rect">
            <a:avLst/>
          </a:prstGeom>
        </p:spPr>
        <p:txBody>
          <a:bodyPr anchor="ctr">
            <a:noAutofit/>
          </a:bodyPr>
          <a:lstStyle>
            <a:lvl1pPr marL="0" indent="0" algn="l">
              <a:buNone/>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Conclusion</a:t>
            </a:r>
            <a:endParaRPr lang="en-US"/>
          </a:p>
        </p:txBody>
      </p:sp>
      <p:sp>
        <p:nvSpPr>
          <p:cNvPr id="81" name="Slide Number Placeholder 5">
            <a:extLst>
              <a:ext uri="{FF2B5EF4-FFF2-40B4-BE49-F238E27FC236}">
                <a16:creationId xmlns:a16="http://schemas.microsoft.com/office/drawing/2014/main" id="{184564D9-D416-2621-9930-A15549C59F96}"/>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1D4C60"/>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a:p>
        </p:txBody>
      </p:sp>
      <p:sp>
        <p:nvSpPr>
          <p:cNvPr id="4" name="Picture Placeholder 3">
            <a:extLst>
              <a:ext uri="{FF2B5EF4-FFF2-40B4-BE49-F238E27FC236}">
                <a16:creationId xmlns:a16="http://schemas.microsoft.com/office/drawing/2014/main" id="{FB83C495-F66E-E0EB-15A1-2CDA3EF437F8}"/>
              </a:ext>
            </a:extLst>
          </p:cNvPr>
          <p:cNvSpPr>
            <a:spLocks noGrp="1"/>
          </p:cNvSpPr>
          <p:nvPr>
            <p:ph type="pic" sz="quarter" idx="55"/>
          </p:nvPr>
        </p:nvSpPr>
        <p:spPr>
          <a:xfrm>
            <a:off x="967154" y="673939"/>
            <a:ext cx="6592520" cy="268732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5" name="TextBox 4">
            <a:extLst>
              <a:ext uri="{FF2B5EF4-FFF2-40B4-BE49-F238E27FC236}">
                <a16:creationId xmlns:a16="http://schemas.microsoft.com/office/drawing/2014/main" id="{98CBF5BF-1B75-31E6-EBCB-93B45942D0FA}"/>
              </a:ext>
            </a:extLst>
          </p:cNvPr>
          <p:cNvSpPr txBox="1"/>
          <p:nvPr userDrawn="1"/>
        </p:nvSpPr>
        <p:spPr>
          <a:xfrm>
            <a:off x="3741732" y="8340927"/>
            <a:ext cx="3167068" cy="323165"/>
          </a:xfrm>
          <a:prstGeom prst="rect">
            <a:avLst/>
          </a:prstGeom>
          <a:noFill/>
        </p:spPr>
        <p:txBody>
          <a:bodyPr wrap="square">
            <a:spAutoFit/>
          </a:bodyPr>
          <a:lstStyle/>
          <a:p>
            <a:pPr algn="just"/>
            <a:r>
              <a:rPr lang="en-IE" sz="500" b="0" i="0" u="none" strike="noStrike">
                <a:solidFill>
                  <a:srgbClr val="0B3A5B"/>
                </a:solidFill>
                <a:effectLst/>
                <a:latin typeface="Calibri" panose="020F0502020204030204" pitchFamily="34" charset="0"/>
                <a:cs typeface="Calibri" panose="020F0502020204030204" pitchFamily="34" charset="0"/>
              </a:rPr>
              <a:t>Co-funded by the European Union. Views and opinions expressed are however those of the author or authors only and do not necessarily reflect those of the European Union or the Foundation for the Development of the Education System. Neither the European Union nor the entity providing the grant can be held responsible for them.</a:t>
            </a:r>
            <a:endParaRPr lang="en-US" sz="500" i="0">
              <a:solidFill>
                <a:srgbClr val="0B3A5B"/>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9FCF8483-4504-BD30-5D32-A50857385624}"/>
              </a:ext>
            </a:extLst>
          </p:cNvPr>
          <p:cNvPicPr>
            <a:picLocks noChangeAspect="1"/>
          </p:cNvPicPr>
          <p:nvPr userDrawn="1"/>
        </p:nvPicPr>
        <p:blipFill>
          <a:blip r:embed="rId2"/>
          <a:stretch>
            <a:fillRect/>
          </a:stretch>
        </p:blipFill>
        <p:spPr>
          <a:xfrm>
            <a:off x="2118189" y="8345975"/>
            <a:ext cx="1529269" cy="340525"/>
          </a:xfrm>
          <a:prstGeom prst="rect">
            <a:avLst/>
          </a:prstGeom>
        </p:spPr>
      </p:pic>
    </p:spTree>
    <p:extLst>
      <p:ext uri="{BB962C8B-B14F-4D97-AF65-F5344CB8AC3E}">
        <p14:creationId xmlns:p14="http://schemas.microsoft.com/office/powerpoint/2010/main" val="530738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01">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4B89B888-9D5F-5636-924B-426B38D2D12A}"/>
              </a:ext>
            </a:extLst>
          </p:cNvPr>
          <p:cNvSpPr/>
          <p:nvPr userDrawn="1"/>
        </p:nvSpPr>
        <p:spPr>
          <a:xfrm>
            <a:off x="2493818" y="1079845"/>
            <a:ext cx="5069577" cy="5111949"/>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solidFill>
            <a:srgbClr val="0B1430"/>
          </a:solidFill>
          <a:ln w="30808" cap="flat">
            <a:noFill/>
            <a:prstDash val="solid"/>
            <a:miter/>
          </a:ln>
        </p:spPr>
        <p:txBody>
          <a:bodyPr rtlCol="0" anchor="ctr"/>
          <a:lstStyle/>
          <a:p>
            <a:endParaRPr lang="en-US"/>
          </a:p>
        </p:txBody>
      </p:sp>
      <p:sp>
        <p:nvSpPr>
          <p:cNvPr id="57" name="Text Placeholder 3">
            <a:extLst>
              <a:ext uri="{FF2B5EF4-FFF2-40B4-BE49-F238E27FC236}">
                <a16:creationId xmlns:a16="http://schemas.microsoft.com/office/drawing/2014/main" id="{72EE2CF0-D590-9D49-88CE-03DDDC527CE3}"/>
              </a:ext>
            </a:extLst>
          </p:cNvPr>
          <p:cNvSpPr>
            <a:spLocks noGrp="1"/>
          </p:cNvSpPr>
          <p:nvPr>
            <p:ph type="body" sz="quarter" idx="14" hasCustomPrompt="1"/>
          </p:nvPr>
        </p:nvSpPr>
        <p:spPr>
          <a:xfrm>
            <a:off x="2923309" y="1351673"/>
            <a:ext cx="4819651" cy="3109490"/>
          </a:xfrm>
          <a:prstGeom prst="rect">
            <a:avLst/>
          </a:prstGeom>
          <a:effectLst>
            <a:glow rad="127000">
              <a:srgbClr val="414141"/>
            </a:glow>
          </a:effectLst>
        </p:spPr>
        <p:txBody>
          <a:bodyPr>
            <a:noAutofit/>
          </a:bodyPr>
          <a:lstStyle>
            <a:lvl1pPr marL="0" indent="0" algn="l">
              <a:buNone/>
              <a:defRPr sz="13000" b="1">
                <a:solidFill>
                  <a:schemeClr val="bg1"/>
                </a:solidFill>
                <a:latin typeface="Calibri" panose="020F0502020204030204" pitchFamily="34" charset="0"/>
                <a:cs typeface="Calibri" panose="020F0502020204030204" pitchFamily="34" charset="0"/>
              </a:defRPr>
            </a:lvl1pPr>
          </a:lstStyle>
          <a:p>
            <a:pPr lvl="0"/>
            <a:r>
              <a:rPr lang="en-GB"/>
              <a:t>01</a:t>
            </a:r>
            <a:endParaRPr lang="en-US"/>
          </a:p>
        </p:txBody>
      </p:sp>
      <p:sp>
        <p:nvSpPr>
          <p:cNvPr id="9" name="Slide Number Placeholder 5">
            <a:extLst>
              <a:ext uri="{FF2B5EF4-FFF2-40B4-BE49-F238E27FC236}">
                <a16:creationId xmlns:a16="http://schemas.microsoft.com/office/drawing/2014/main" id="{30EFB463-2CCC-6D67-A87C-FCB7F8EFFBBD}"/>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a:p>
        </p:txBody>
      </p:sp>
      <p:sp>
        <p:nvSpPr>
          <p:cNvPr id="4" name="Picture Placeholder 3">
            <a:extLst>
              <a:ext uri="{FF2B5EF4-FFF2-40B4-BE49-F238E27FC236}">
                <a16:creationId xmlns:a16="http://schemas.microsoft.com/office/drawing/2014/main" id="{D2AF183F-B686-C5F1-987B-E4073BCA6A3F}"/>
              </a:ext>
            </a:extLst>
          </p:cNvPr>
          <p:cNvSpPr>
            <a:spLocks noGrp="1"/>
          </p:cNvSpPr>
          <p:nvPr>
            <p:ph type="pic" sz="quarter" idx="10"/>
          </p:nvPr>
        </p:nvSpPr>
        <p:spPr>
          <a:xfrm>
            <a:off x="0" y="4461163"/>
            <a:ext cx="5514109" cy="4369327"/>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Tree>
    <p:extLst>
      <p:ext uri="{BB962C8B-B14F-4D97-AF65-F5344CB8AC3E}">
        <p14:creationId xmlns:p14="http://schemas.microsoft.com/office/powerpoint/2010/main" val="3812456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02">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030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01">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67128AB8-7094-90AC-4A40-4C2808F8F32A}"/>
              </a:ext>
            </a:extLst>
          </p:cNvPr>
          <p:cNvSpPr/>
          <p:nvPr userDrawn="1"/>
        </p:nvSpPr>
        <p:spPr>
          <a:xfrm rot="5400000">
            <a:off x="-6353625" y="4227026"/>
            <a:ext cx="10670783" cy="208027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solidFill>
                <a:srgbClr val="05203D"/>
              </a:solidFill>
              <a:latin typeface="Calibri" panose="020F0502020204030204" pitchFamily="34" charset="0"/>
              <a:cs typeface="Calibri" panose="020F0502020204030204" pitchFamily="34" charset="0"/>
            </a:endParaRPr>
          </a:p>
        </p:txBody>
      </p:sp>
      <p:sp>
        <p:nvSpPr>
          <p:cNvPr id="29" name="Text Placeholder 32">
            <a:extLst>
              <a:ext uri="{FF2B5EF4-FFF2-40B4-BE49-F238E27FC236}">
                <a16:creationId xmlns:a16="http://schemas.microsoft.com/office/drawing/2014/main" id="{B670A47E-CE10-702B-C027-51698412A13E}"/>
              </a:ext>
            </a:extLst>
          </p:cNvPr>
          <p:cNvSpPr>
            <a:spLocks noGrp="1"/>
          </p:cNvSpPr>
          <p:nvPr>
            <p:ph type="body" sz="quarter" idx="64" hasCustomPrompt="1"/>
          </p:nvPr>
        </p:nvSpPr>
        <p:spPr>
          <a:xfrm>
            <a:off x="697281" y="1599143"/>
            <a:ext cx="5682254" cy="8415713"/>
          </a:xfrm>
          <a:prstGeom prst="rect">
            <a:avLst/>
          </a:prstGeom>
          <a:noFill/>
        </p:spPr>
        <p:txBody>
          <a:bodyPr numCol="2" spcCol="288000" anchor="t">
            <a:noAutofit/>
          </a:bodyPr>
          <a:lstStyle>
            <a:lvl1pPr marL="0" indent="0" algn="l">
              <a:lnSpc>
                <a:spcPct val="100000"/>
              </a:lnSpc>
              <a:spcBef>
                <a:spcPts val="0"/>
              </a:spcBef>
              <a:buNone/>
              <a:defRPr sz="1100" b="0" i="0">
                <a:solidFill>
                  <a:srgbClr val="0B3A5B"/>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2" name="Freeform 1">
            <a:extLst>
              <a:ext uri="{FF2B5EF4-FFF2-40B4-BE49-F238E27FC236}">
                <a16:creationId xmlns:a16="http://schemas.microsoft.com/office/drawing/2014/main" id="{698F42D1-97D3-812E-BE2E-F27B31CE2C83}"/>
              </a:ext>
            </a:extLst>
          </p:cNvPr>
          <p:cNvSpPr/>
          <p:nvPr userDrawn="1"/>
        </p:nvSpPr>
        <p:spPr>
          <a:xfrm rot="10800000">
            <a:off x="-30783" y="-1"/>
            <a:ext cx="7596693" cy="10691813"/>
          </a:xfrm>
          <a:custGeom>
            <a:avLst/>
            <a:gdLst>
              <a:gd name="connsiteX0" fmla="*/ 7385206 w 7596693"/>
              <a:gd name="connsiteY0" fmla="*/ 10480325 h 10691813"/>
              <a:gd name="connsiteX1" fmla="*/ 7385206 w 7596693"/>
              <a:gd name="connsiteY1" fmla="*/ 211487 h 10691813"/>
              <a:gd name="connsiteX2" fmla="*/ 3786072 w 7596693"/>
              <a:gd name="connsiteY2" fmla="*/ 211487 h 10691813"/>
              <a:gd name="connsiteX3" fmla="*/ 3786071 w 7596693"/>
              <a:gd name="connsiteY3" fmla="*/ 211487 h 10691813"/>
              <a:gd name="connsiteX4" fmla="*/ 211487 w 7596693"/>
              <a:gd name="connsiteY4" fmla="*/ 211487 h 10691813"/>
              <a:gd name="connsiteX5" fmla="*/ 211487 w 7596693"/>
              <a:gd name="connsiteY5" fmla="*/ 10480325 h 10691813"/>
              <a:gd name="connsiteX6" fmla="*/ 3786071 w 7596693"/>
              <a:gd name="connsiteY6" fmla="*/ 10480325 h 10691813"/>
              <a:gd name="connsiteX7" fmla="*/ 3786072 w 7596693"/>
              <a:gd name="connsiteY7" fmla="*/ 10480325 h 10691813"/>
              <a:gd name="connsiteX8" fmla="*/ 211487 w 7596693"/>
              <a:gd name="connsiteY8" fmla="*/ 10691813 h 10691813"/>
              <a:gd name="connsiteX9" fmla="*/ 0 w 7596693"/>
              <a:gd name="connsiteY9" fmla="*/ 10691813 h 10691813"/>
              <a:gd name="connsiteX10" fmla="*/ 0 w 7596693"/>
              <a:gd name="connsiteY10" fmla="*/ 18350 h 10691813"/>
              <a:gd name="connsiteX11" fmla="*/ 85060 w 7596693"/>
              <a:gd name="connsiteY11" fmla="*/ 18350 h 10691813"/>
              <a:gd name="connsiteX12" fmla="*/ 85060 w 7596693"/>
              <a:gd name="connsiteY12" fmla="*/ 0 h 10691813"/>
              <a:gd name="connsiteX13" fmla="*/ 3786071 w 7596693"/>
              <a:gd name="connsiteY13" fmla="*/ 0 h 10691813"/>
              <a:gd name="connsiteX14" fmla="*/ 3786072 w 7596693"/>
              <a:gd name="connsiteY14" fmla="*/ 0 h 10691813"/>
              <a:gd name="connsiteX15" fmla="*/ 7385206 w 7596693"/>
              <a:gd name="connsiteY15" fmla="*/ 0 h 10691813"/>
              <a:gd name="connsiteX16" fmla="*/ 7487083 w 7596693"/>
              <a:gd name="connsiteY16" fmla="*/ 0 h 10691813"/>
              <a:gd name="connsiteX17" fmla="*/ 7596693 w 7596693"/>
              <a:gd name="connsiteY17" fmla="*/ 0 h 10691813"/>
              <a:gd name="connsiteX18" fmla="*/ 7596693 w 7596693"/>
              <a:gd name="connsiteY18" fmla="*/ 10691812 h 10691813"/>
              <a:gd name="connsiteX19" fmla="*/ 7487082 w 7596693"/>
              <a:gd name="connsiteY19" fmla="*/ 10691812 h 10691813"/>
              <a:gd name="connsiteX20" fmla="*/ 7385206 w 7596693"/>
              <a:gd name="connsiteY20" fmla="*/ 10691812 h 10691813"/>
              <a:gd name="connsiteX21" fmla="*/ 3786072 w 7596693"/>
              <a:gd name="connsiteY21" fmla="*/ 10691812 h 10691813"/>
              <a:gd name="connsiteX22" fmla="*/ 3786071 w 7596693"/>
              <a:gd name="connsiteY22" fmla="*/ 10691812 h 10691813"/>
              <a:gd name="connsiteX23" fmla="*/ 211487 w 7596693"/>
              <a:gd name="connsiteY23" fmla="*/ 10691812 h 1069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96693" h="10691813">
                <a:moveTo>
                  <a:pt x="7385206" y="10480325"/>
                </a:moveTo>
                <a:lnTo>
                  <a:pt x="7385206" y="211487"/>
                </a:lnTo>
                <a:lnTo>
                  <a:pt x="3786072" y="211487"/>
                </a:lnTo>
                <a:lnTo>
                  <a:pt x="3786071" y="211487"/>
                </a:lnTo>
                <a:lnTo>
                  <a:pt x="211487" y="211487"/>
                </a:lnTo>
                <a:lnTo>
                  <a:pt x="211487" y="10480325"/>
                </a:lnTo>
                <a:lnTo>
                  <a:pt x="3786071" y="10480325"/>
                </a:lnTo>
                <a:lnTo>
                  <a:pt x="3786072" y="10480325"/>
                </a:lnTo>
                <a:close/>
                <a:moveTo>
                  <a:pt x="211487" y="10691813"/>
                </a:moveTo>
                <a:lnTo>
                  <a:pt x="0" y="10691813"/>
                </a:lnTo>
                <a:lnTo>
                  <a:pt x="0" y="18350"/>
                </a:lnTo>
                <a:lnTo>
                  <a:pt x="85060" y="18350"/>
                </a:lnTo>
                <a:lnTo>
                  <a:pt x="85060" y="0"/>
                </a:lnTo>
                <a:lnTo>
                  <a:pt x="3786071" y="0"/>
                </a:lnTo>
                <a:lnTo>
                  <a:pt x="3786072" y="0"/>
                </a:lnTo>
                <a:lnTo>
                  <a:pt x="7385206" y="0"/>
                </a:lnTo>
                <a:lnTo>
                  <a:pt x="7487083" y="0"/>
                </a:lnTo>
                <a:lnTo>
                  <a:pt x="7596693" y="0"/>
                </a:lnTo>
                <a:lnTo>
                  <a:pt x="7596693" y="10691812"/>
                </a:lnTo>
                <a:lnTo>
                  <a:pt x="7487082" y="10691812"/>
                </a:lnTo>
                <a:lnTo>
                  <a:pt x="7385206" y="10691812"/>
                </a:lnTo>
                <a:lnTo>
                  <a:pt x="3786072" y="10691812"/>
                </a:lnTo>
                <a:lnTo>
                  <a:pt x="3786071" y="10691812"/>
                </a:lnTo>
                <a:lnTo>
                  <a:pt x="211487" y="10691812"/>
                </a:lnTo>
                <a:close/>
              </a:path>
            </a:pathLst>
          </a:cu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29">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E503E773-055E-3A8F-B7A8-F32583576A20}"/>
              </a:ext>
            </a:extLst>
          </p:cNvPr>
          <p:cNvSpPr/>
          <p:nvPr userDrawn="1"/>
        </p:nvSpPr>
        <p:spPr>
          <a:xfrm>
            <a:off x="7033968" y="89259"/>
            <a:ext cx="369542" cy="10513295"/>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32">
            <a:extLst>
              <a:ext uri="{FF2B5EF4-FFF2-40B4-BE49-F238E27FC236}">
                <a16:creationId xmlns:a16="http://schemas.microsoft.com/office/drawing/2014/main" id="{AF76BD86-5F60-C9DD-DBE6-C425C9182F5A}"/>
              </a:ext>
            </a:extLst>
          </p:cNvPr>
          <p:cNvSpPr>
            <a:spLocks noGrp="1"/>
          </p:cNvSpPr>
          <p:nvPr>
            <p:ph type="body" sz="quarter" idx="61" hasCustomPrompt="1"/>
          </p:nvPr>
        </p:nvSpPr>
        <p:spPr>
          <a:xfrm>
            <a:off x="-9335" y="644872"/>
            <a:ext cx="3483429" cy="586086"/>
          </a:xfrm>
          <a:prstGeom prst="rect">
            <a:avLst/>
          </a:prstGeom>
          <a:gradFill>
            <a:gsLst>
              <a:gs pos="0">
                <a:srgbClr val="8551A1"/>
              </a:gs>
              <a:gs pos="35350">
                <a:srgbClr val="6363AC"/>
              </a:gs>
              <a:gs pos="100000">
                <a:srgbClr val="26C4F4"/>
              </a:gs>
            </a:gsLst>
            <a:lin ang="0" scaled="0"/>
          </a:gradFill>
        </p:spPr>
        <p:txBody>
          <a:bodyPr anchor="ctr">
            <a:noAutofit/>
          </a:bodyPr>
          <a:lstStyle>
            <a:lvl1pPr marL="731838" indent="0" algn="l">
              <a:lnSpc>
                <a:spcPts val="3800"/>
              </a:lnSpc>
              <a:spcBef>
                <a:spcPts val="0"/>
              </a:spcBef>
              <a:buNone/>
              <a:tabLst/>
              <a:defRPr sz="30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HEADING</a:t>
            </a:r>
          </a:p>
        </p:txBody>
      </p:sp>
      <p:sp>
        <p:nvSpPr>
          <p:cNvPr id="12" name="Slide Number Placeholder 5">
            <a:extLst>
              <a:ext uri="{FF2B5EF4-FFF2-40B4-BE49-F238E27FC236}">
                <a16:creationId xmlns:a16="http://schemas.microsoft.com/office/drawing/2014/main" id="{93F71317-5FDE-E6A7-37D6-89EF087B3444}"/>
              </a:ext>
            </a:extLst>
          </p:cNvPr>
          <p:cNvSpPr>
            <a:spLocks noGrp="1"/>
          </p:cNvSpPr>
          <p:nvPr>
            <p:ph type="sldNum" sz="quarter" idx="4"/>
          </p:nvPr>
        </p:nvSpPr>
        <p:spPr>
          <a:xfrm>
            <a:off x="6444560" y="10176900"/>
            <a:ext cx="988834" cy="465822"/>
          </a:xfrm>
          <a:prstGeom prst="rect">
            <a:avLst/>
          </a:prstGeom>
        </p:spPr>
        <p:txBody>
          <a:bodyPr vert="horz" lIns="91440" tIns="45720" rIns="91440" bIns="45720" rtlCol="0" anchor="ctr"/>
          <a:lstStyle>
            <a:lvl1pPr algn="r">
              <a:defRPr sz="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‹N›</a:t>
            </a:fld>
            <a:endParaRPr lang="en-US"/>
          </a:p>
        </p:txBody>
      </p:sp>
      <p:grpSp>
        <p:nvGrpSpPr>
          <p:cNvPr id="4" name="Group 3">
            <a:extLst>
              <a:ext uri="{FF2B5EF4-FFF2-40B4-BE49-F238E27FC236}">
                <a16:creationId xmlns:a16="http://schemas.microsoft.com/office/drawing/2014/main" id="{323D1BA2-EB65-AAD2-6238-3553914F450A}"/>
              </a:ext>
            </a:extLst>
          </p:cNvPr>
          <p:cNvGrpSpPr/>
          <p:nvPr userDrawn="1"/>
        </p:nvGrpSpPr>
        <p:grpSpPr>
          <a:xfrm rot="16200000">
            <a:off x="6256887" y="9217197"/>
            <a:ext cx="2059860" cy="179595"/>
            <a:chOff x="3684958" y="6608690"/>
            <a:chExt cx="2059860" cy="179595"/>
          </a:xfrm>
        </p:grpSpPr>
        <p:pic>
          <p:nvPicPr>
            <p:cNvPr id="5" name="Picture 4">
              <a:extLst>
                <a:ext uri="{FF2B5EF4-FFF2-40B4-BE49-F238E27FC236}">
                  <a16:creationId xmlns:a16="http://schemas.microsoft.com/office/drawing/2014/main" id="{778A077B-4881-A57D-9073-E682AFA09D87}"/>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l="23671" t="58569" r="16067" b="33319"/>
            <a:stretch/>
          </p:blipFill>
          <p:spPr>
            <a:xfrm>
              <a:off x="3849757" y="6632227"/>
              <a:ext cx="1895061" cy="132522"/>
            </a:xfrm>
            <a:prstGeom prst="rect">
              <a:avLst/>
            </a:prstGeom>
          </p:spPr>
        </p:pic>
        <p:pic>
          <p:nvPicPr>
            <p:cNvPr id="6" name="Picture 5">
              <a:extLst>
                <a:ext uri="{FF2B5EF4-FFF2-40B4-BE49-F238E27FC236}">
                  <a16:creationId xmlns:a16="http://schemas.microsoft.com/office/drawing/2014/main" id="{E53512D3-A55E-9C21-D222-057D5123DAE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0983" t="7869" r="7850" b="69418"/>
            <a:stretch/>
          </p:blipFill>
          <p:spPr>
            <a:xfrm rot="7811057">
              <a:off x="3690040" y="6603608"/>
              <a:ext cx="179595" cy="189760"/>
            </a:xfrm>
            <a:prstGeom prst="rect">
              <a:avLst/>
            </a:prstGeom>
          </p:spPr>
        </p:pic>
      </p:grpSp>
    </p:spTree>
    <p:extLst>
      <p:ext uri="{BB962C8B-B14F-4D97-AF65-F5344CB8AC3E}">
        <p14:creationId xmlns:p14="http://schemas.microsoft.com/office/powerpoint/2010/main" val="2545000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ext Slide 02">
    <p:spTree>
      <p:nvGrpSpPr>
        <p:cNvPr id="1" name=""/>
        <p:cNvGrpSpPr/>
        <p:nvPr/>
      </p:nvGrpSpPr>
      <p:grpSpPr>
        <a:xfrm>
          <a:off x="0" y="0"/>
          <a:ext cx="0" cy="0"/>
          <a:chOff x="0" y="0"/>
          <a:chExt cx="0" cy="0"/>
        </a:xfrm>
      </p:grpSpPr>
      <p:sp>
        <p:nvSpPr>
          <p:cNvPr id="18" name="Text Placeholder 32">
            <a:extLst>
              <a:ext uri="{FF2B5EF4-FFF2-40B4-BE49-F238E27FC236}">
                <a16:creationId xmlns:a16="http://schemas.microsoft.com/office/drawing/2014/main" id="{1505DF62-3F5D-08D0-2B9C-F189B1FE8367}"/>
              </a:ext>
            </a:extLst>
          </p:cNvPr>
          <p:cNvSpPr>
            <a:spLocks noGrp="1"/>
          </p:cNvSpPr>
          <p:nvPr>
            <p:ph type="body" sz="quarter" idx="61" hasCustomPrompt="1"/>
          </p:nvPr>
        </p:nvSpPr>
        <p:spPr>
          <a:xfrm>
            <a:off x="-9335" y="644872"/>
            <a:ext cx="3483429" cy="586086"/>
          </a:xfrm>
          <a:prstGeom prst="rect">
            <a:avLst/>
          </a:prstGeom>
          <a:gradFill>
            <a:gsLst>
              <a:gs pos="0">
                <a:srgbClr val="8551A1"/>
              </a:gs>
              <a:gs pos="35350">
                <a:srgbClr val="6363AC"/>
              </a:gs>
              <a:gs pos="100000">
                <a:srgbClr val="26C4F4"/>
              </a:gs>
            </a:gsLst>
            <a:lin ang="0" scaled="0"/>
          </a:gradFill>
        </p:spPr>
        <p:txBody>
          <a:bodyPr anchor="ctr">
            <a:noAutofit/>
          </a:bodyPr>
          <a:lstStyle>
            <a:lvl1pPr marL="731838" indent="0" algn="l">
              <a:lnSpc>
                <a:spcPts val="3800"/>
              </a:lnSpc>
              <a:spcBef>
                <a:spcPts val="0"/>
              </a:spcBef>
              <a:buNone/>
              <a:tabLst/>
              <a:defRPr sz="30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HEADING</a:t>
            </a:r>
          </a:p>
        </p:txBody>
      </p:sp>
      <p:sp>
        <p:nvSpPr>
          <p:cNvPr id="19" name="Text Placeholder 32">
            <a:extLst>
              <a:ext uri="{FF2B5EF4-FFF2-40B4-BE49-F238E27FC236}">
                <a16:creationId xmlns:a16="http://schemas.microsoft.com/office/drawing/2014/main" id="{14F62AE7-7BB4-825A-9462-1AD4FAD7D9CA}"/>
              </a:ext>
            </a:extLst>
          </p:cNvPr>
          <p:cNvSpPr>
            <a:spLocks noGrp="1"/>
          </p:cNvSpPr>
          <p:nvPr>
            <p:ph type="body" sz="quarter" idx="64" hasCustomPrompt="1"/>
          </p:nvPr>
        </p:nvSpPr>
        <p:spPr>
          <a:xfrm>
            <a:off x="697281" y="1599143"/>
            <a:ext cx="6076734" cy="8415713"/>
          </a:xfrm>
          <a:prstGeom prst="rect">
            <a:avLst/>
          </a:prstGeom>
        </p:spPr>
        <p:txBody>
          <a:bodyPr numCol="2" spcCol="288000" anchor="t">
            <a:noAutofit/>
          </a:bodyPr>
          <a:lstStyle>
            <a:lvl1pPr marL="0" indent="0" algn="l">
              <a:lnSpc>
                <a:spcPct val="100000"/>
              </a:lnSpc>
              <a:spcBef>
                <a:spcPts val="0"/>
              </a:spcBef>
              <a:buNone/>
              <a:defRPr sz="11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22" name="Slide Number Placeholder 5">
            <a:extLst>
              <a:ext uri="{FF2B5EF4-FFF2-40B4-BE49-F238E27FC236}">
                <a16:creationId xmlns:a16="http://schemas.microsoft.com/office/drawing/2014/main" id="{D73E2FE7-B1D1-638B-95F5-A4C6BE49BDB9}"/>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a:p>
        </p:txBody>
      </p:sp>
    </p:spTree>
    <p:extLst>
      <p:ext uri="{BB962C8B-B14F-4D97-AF65-F5344CB8AC3E}">
        <p14:creationId xmlns:p14="http://schemas.microsoft.com/office/powerpoint/2010/main" val="3072150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Quote/Statement 03">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4E8932A-A485-43A5-A210-0AAB8AE7DC37}"/>
              </a:ext>
            </a:extLst>
          </p:cNvPr>
          <p:cNvSpPr>
            <a:spLocks noGrp="1"/>
          </p:cNvSpPr>
          <p:nvPr>
            <p:ph type="pic" sz="quarter" idx="10"/>
          </p:nvPr>
        </p:nvSpPr>
        <p:spPr>
          <a:xfrm>
            <a:off x="776964" y="760761"/>
            <a:ext cx="6005748" cy="9170292"/>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22" name="Freeform 21">
            <a:extLst>
              <a:ext uri="{FF2B5EF4-FFF2-40B4-BE49-F238E27FC236}">
                <a16:creationId xmlns:a16="http://schemas.microsoft.com/office/drawing/2014/main" id="{A97A6B7C-6C4D-0938-DE63-7C34C0A12425}"/>
              </a:ext>
            </a:extLst>
          </p:cNvPr>
          <p:cNvSpPr/>
          <p:nvPr userDrawn="1"/>
        </p:nvSpPr>
        <p:spPr>
          <a:xfrm rot="10800000">
            <a:off x="-30783" y="-1"/>
            <a:ext cx="7596693" cy="10691813"/>
          </a:xfrm>
          <a:custGeom>
            <a:avLst/>
            <a:gdLst>
              <a:gd name="connsiteX0" fmla="*/ 7385206 w 7596693"/>
              <a:gd name="connsiteY0" fmla="*/ 10480325 h 10691813"/>
              <a:gd name="connsiteX1" fmla="*/ 7385206 w 7596693"/>
              <a:gd name="connsiteY1" fmla="*/ 211487 h 10691813"/>
              <a:gd name="connsiteX2" fmla="*/ 3786072 w 7596693"/>
              <a:gd name="connsiteY2" fmla="*/ 211487 h 10691813"/>
              <a:gd name="connsiteX3" fmla="*/ 3786071 w 7596693"/>
              <a:gd name="connsiteY3" fmla="*/ 211487 h 10691813"/>
              <a:gd name="connsiteX4" fmla="*/ 211487 w 7596693"/>
              <a:gd name="connsiteY4" fmla="*/ 211487 h 10691813"/>
              <a:gd name="connsiteX5" fmla="*/ 211487 w 7596693"/>
              <a:gd name="connsiteY5" fmla="*/ 10480325 h 10691813"/>
              <a:gd name="connsiteX6" fmla="*/ 3786071 w 7596693"/>
              <a:gd name="connsiteY6" fmla="*/ 10480325 h 10691813"/>
              <a:gd name="connsiteX7" fmla="*/ 3786072 w 7596693"/>
              <a:gd name="connsiteY7" fmla="*/ 10480325 h 10691813"/>
              <a:gd name="connsiteX8" fmla="*/ 211487 w 7596693"/>
              <a:gd name="connsiteY8" fmla="*/ 10691813 h 10691813"/>
              <a:gd name="connsiteX9" fmla="*/ 0 w 7596693"/>
              <a:gd name="connsiteY9" fmla="*/ 10691813 h 10691813"/>
              <a:gd name="connsiteX10" fmla="*/ 0 w 7596693"/>
              <a:gd name="connsiteY10" fmla="*/ 18350 h 10691813"/>
              <a:gd name="connsiteX11" fmla="*/ 85060 w 7596693"/>
              <a:gd name="connsiteY11" fmla="*/ 18350 h 10691813"/>
              <a:gd name="connsiteX12" fmla="*/ 85060 w 7596693"/>
              <a:gd name="connsiteY12" fmla="*/ 0 h 10691813"/>
              <a:gd name="connsiteX13" fmla="*/ 3786071 w 7596693"/>
              <a:gd name="connsiteY13" fmla="*/ 0 h 10691813"/>
              <a:gd name="connsiteX14" fmla="*/ 3786072 w 7596693"/>
              <a:gd name="connsiteY14" fmla="*/ 0 h 10691813"/>
              <a:gd name="connsiteX15" fmla="*/ 7385206 w 7596693"/>
              <a:gd name="connsiteY15" fmla="*/ 0 h 10691813"/>
              <a:gd name="connsiteX16" fmla="*/ 7487083 w 7596693"/>
              <a:gd name="connsiteY16" fmla="*/ 0 h 10691813"/>
              <a:gd name="connsiteX17" fmla="*/ 7596693 w 7596693"/>
              <a:gd name="connsiteY17" fmla="*/ 0 h 10691813"/>
              <a:gd name="connsiteX18" fmla="*/ 7596693 w 7596693"/>
              <a:gd name="connsiteY18" fmla="*/ 10691812 h 10691813"/>
              <a:gd name="connsiteX19" fmla="*/ 7487082 w 7596693"/>
              <a:gd name="connsiteY19" fmla="*/ 10691812 h 10691813"/>
              <a:gd name="connsiteX20" fmla="*/ 7385206 w 7596693"/>
              <a:gd name="connsiteY20" fmla="*/ 10691812 h 10691813"/>
              <a:gd name="connsiteX21" fmla="*/ 3786072 w 7596693"/>
              <a:gd name="connsiteY21" fmla="*/ 10691812 h 10691813"/>
              <a:gd name="connsiteX22" fmla="*/ 3786071 w 7596693"/>
              <a:gd name="connsiteY22" fmla="*/ 10691812 h 10691813"/>
              <a:gd name="connsiteX23" fmla="*/ 211487 w 7596693"/>
              <a:gd name="connsiteY23" fmla="*/ 10691812 h 1069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96693" h="10691813">
                <a:moveTo>
                  <a:pt x="7385206" y="10480325"/>
                </a:moveTo>
                <a:lnTo>
                  <a:pt x="7385206" y="211487"/>
                </a:lnTo>
                <a:lnTo>
                  <a:pt x="3786072" y="211487"/>
                </a:lnTo>
                <a:lnTo>
                  <a:pt x="3786071" y="211487"/>
                </a:lnTo>
                <a:lnTo>
                  <a:pt x="211487" y="211487"/>
                </a:lnTo>
                <a:lnTo>
                  <a:pt x="211487" y="10480325"/>
                </a:lnTo>
                <a:lnTo>
                  <a:pt x="3786071" y="10480325"/>
                </a:lnTo>
                <a:lnTo>
                  <a:pt x="3786072" y="10480325"/>
                </a:lnTo>
                <a:close/>
                <a:moveTo>
                  <a:pt x="211487" y="10691813"/>
                </a:moveTo>
                <a:lnTo>
                  <a:pt x="0" y="10691813"/>
                </a:lnTo>
                <a:lnTo>
                  <a:pt x="0" y="18350"/>
                </a:lnTo>
                <a:lnTo>
                  <a:pt x="85060" y="18350"/>
                </a:lnTo>
                <a:lnTo>
                  <a:pt x="85060" y="0"/>
                </a:lnTo>
                <a:lnTo>
                  <a:pt x="3786071" y="0"/>
                </a:lnTo>
                <a:lnTo>
                  <a:pt x="3786072" y="0"/>
                </a:lnTo>
                <a:lnTo>
                  <a:pt x="7385206" y="0"/>
                </a:lnTo>
                <a:lnTo>
                  <a:pt x="7487083" y="0"/>
                </a:lnTo>
                <a:lnTo>
                  <a:pt x="7596693" y="0"/>
                </a:lnTo>
                <a:lnTo>
                  <a:pt x="7596693" y="10691812"/>
                </a:lnTo>
                <a:lnTo>
                  <a:pt x="7487082" y="10691812"/>
                </a:lnTo>
                <a:lnTo>
                  <a:pt x="7385206" y="10691812"/>
                </a:lnTo>
                <a:lnTo>
                  <a:pt x="3786072" y="10691812"/>
                </a:lnTo>
                <a:lnTo>
                  <a:pt x="3786071" y="10691812"/>
                </a:lnTo>
                <a:lnTo>
                  <a:pt x="211487" y="10691812"/>
                </a:lnTo>
                <a:close/>
              </a:path>
            </a:pathLst>
          </a:cu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29">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16356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Statement 01">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9080A93-BA24-F38B-739F-16FE9DDF3E11}"/>
              </a:ext>
            </a:extLst>
          </p:cNvPr>
          <p:cNvSpPr/>
          <p:nvPr userDrawn="1"/>
        </p:nvSpPr>
        <p:spPr>
          <a:xfrm rot="5400000">
            <a:off x="1225776" y="-1225776"/>
            <a:ext cx="5108448" cy="7560000"/>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solidFill>
                <a:srgbClr val="05203D"/>
              </a:solidFill>
              <a:latin typeface="Calibri" panose="020F0502020204030204" pitchFamily="34" charset="0"/>
              <a:cs typeface="Calibri" panose="020F0502020204030204" pitchFamily="34" charset="0"/>
            </a:endParaRPr>
          </a:p>
        </p:txBody>
      </p:sp>
      <p:sp>
        <p:nvSpPr>
          <p:cNvPr id="18" name="Text Placeholder 32">
            <a:extLst>
              <a:ext uri="{FF2B5EF4-FFF2-40B4-BE49-F238E27FC236}">
                <a16:creationId xmlns:a16="http://schemas.microsoft.com/office/drawing/2014/main" id="{9E177808-669D-283C-7D6E-53FC30C84236}"/>
              </a:ext>
            </a:extLst>
          </p:cNvPr>
          <p:cNvSpPr>
            <a:spLocks noGrp="1"/>
          </p:cNvSpPr>
          <p:nvPr>
            <p:ph type="body" sz="quarter" idx="61" hasCustomPrompt="1"/>
          </p:nvPr>
        </p:nvSpPr>
        <p:spPr>
          <a:xfrm>
            <a:off x="664758" y="993757"/>
            <a:ext cx="4159271" cy="671785"/>
          </a:xfrm>
          <a:prstGeom prst="rect">
            <a:avLst/>
          </a:prstGeom>
          <a:solidFill>
            <a:schemeClr val="bg1"/>
          </a:solidFill>
        </p:spPr>
        <p:txBody>
          <a:bodyPr anchor="ctr">
            <a:noAutofit/>
          </a:bodyPr>
          <a:lstStyle>
            <a:lvl1pPr marL="0" indent="0" algn="l">
              <a:lnSpc>
                <a:spcPts val="3800"/>
              </a:lnSpc>
              <a:spcBef>
                <a:spcPts val="0"/>
              </a:spcBef>
              <a:buNone/>
              <a:defRPr sz="3500" b="1" i="0" spc="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YOUR TEXT HERE</a:t>
            </a:r>
          </a:p>
        </p:txBody>
      </p:sp>
      <p:sp>
        <p:nvSpPr>
          <p:cNvPr id="19" name="Text Placeholder 32">
            <a:extLst>
              <a:ext uri="{FF2B5EF4-FFF2-40B4-BE49-F238E27FC236}">
                <a16:creationId xmlns:a16="http://schemas.microsoft.com/office/drawing/2014/main" id="{150450FD-DF74-4A1E-DAB4-34979C959B90}"/>
              </a:ext>
            </a:extLst>
          </p:cNvPr>
          <p:cNvSpPr>
            <a:spLocks noGrp="1"/>
          </p:cNvSpPr>
          <p:nvPr>
            <p:ph type="body" sz="quarter" idx="62" hasCustomPrompt="1"/>
          </p:nvPr>
        </p:nvSpPr>
        <p:spPr>
          <a:xfrm>
            <a:off x="664759" y="1849054"/>
            <a:ext cx="4159270" cy="671785"/>
          </a:xfrm>
          <a:prstGeom prst="rect">
            <a:avLst/>
          </a:prstGeom>
          <a:solidFill>
            <a:schemeClr val="bg1"/>
          </a:solidFill>
        </p:spPr>
        <p:txBody>
          <a:bodyPr anchor="ctr">
            <a:noAutofit/>
          </a:bodyPr>
          <a:lstStyle>
            <a:lvl1pPr marL="0" indent="0" algn="l">
              <a:lnSpc>
                <a:spcPts val="3800"/>
              </a:lnSpc>
              <a:spcBef>
                <a:spcPts val="0"/>
              </a:spcBef>
              <a:buNone/>
              <a:defRPr sz="3500" b="1" i="0" spc="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YOUR TEXT HERE</a:t>
            </a:r>
          </a:p>
        </p:txBody>
      </p:sp>
      <p:sp>
        <p:nvSpPr>
          <p:cNvPr id="25" name="Text Placeholder 32">
            <a:extLst>
              <a:ext uri="{FF2B5EF4-FFF2-40B4-BE49-F238E27FC236}">
                <a16:creationId xmlns:a16="http://schemas.microsoft.com/office/drawing/2014/main" id="{08C6061D-F5F3-3BE5-67FF-EC4329788DD8}"/>
              </a:ext>
            </a:extLst>
          </p:cNvPr>
          <p:cNvSpPr>
            <a:spLocks noGrp="1"/>
          </p:cNvSpPr>
          <p:nvPr>
            <p:ph type="body" sz="quarter" idx="63" hasCustomPrompt="1"/>
          </p:nvPr>
        </p:nvSpPr>
        <p:spPr>
          <a:xfrm>
            <a:off x="664758" y="2704351"/>
            <a:ext cx="4159269" cy="671785"/>
          </a:xfrm>
          <a:prstGeom prst="rect">
            <a:avLst/>
          </a:prstGeom>
          <a:solidFill>
            <a:schemeClr val="bg1"/>
          </a:solidFill>
        </p:spPr>
        <p:txBody>
          <a:bodyPr anchor="ctr">
            <a:noAutofit/>
          </a:bodyPr>
          <a:lstStyle>
            <a:lvl1pPr marL="0" indent="0" algn="l">
              <a:lnSpc>
                <a:spcPts val="3800"/>
              </a:lnSpc>
              <a:spcBef>
                <a:spcPts val="0"/>
              </a:spcBef>
              <a:buNone/>
              <a:defRPr sz="3500" b="1" i="0" spc="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YOUR TEXT HERE</a:t>
            </a:r>
          </a:p>
        </p:txBody>
      </p:sp>
      <p:sp>
        <p:nvSpPr>
          <p:cNvPr id="31" name="Text Placeholder 32">
            <a:extLst>
              <a:ext uri="{FF2B5EF4-FFF2-40B4-BE49-F238E27FC236}">
                <a16:creationId xmlns:a16="http://schemas.microsoft.com/office/drawing/2014/main" id="{E3828B49-DB6D-4C9E-7FCB-F5B0A3067B37}"/>
              </a:ext>
            </a:extLst>
          </p:cNvPr>
          <p:cNvSpPr>
            <a:spLocks noGrp="1"/>
          </p:cNvSpPr>
          <p:nvPr>
            <p:ph type="body" sz="quarter" idx="48" hasCustomPrompt="1"/>
          </p:nvPr>
        </p:nvSpPr>
        <p:spPr>
          <a:xfrm>
            <a:off x="767886" y="5474208"/>
            <a:ext cx="6010866" cy="4223848"/>
          </a:xfrm>
          <a:prstGeom prst="rect">
            <a:avLst/>
          </a:prstGeom>
        </p:spPr>
        <p:txBody>
          <a:bodyPr numCol="2" spcCol="288000" anchor="t">
            <a:noAutofit/>
          </a:bodyPr>
          <a:lstStyle>
            <a:lvl1pPr marL="0" indent="0" algn="l">
              <a:lnSpc>
                <a:spcPct val="100000"/>
              </a:lnSpc>
              <a:spcBef>
                <a:spcPts val="0"/>
              </a:spcBef>
              <a:buNone/>
              <a:defRPr sz="11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32" name="Slide Number Placeholder 5">
            <a:extLst>
              <a:ext uri="{FF2B5EF4-FFF2-40B4-BE49-F238E27FC236}">
                <a16:creationId xmlns:a16="http://schemas.microsoft.com/office/drawing/2014/main" id="{E144C293-21D9-3400-8609-B087F94CC36A}"/>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a:p>
        </p:txBody>
      </p:sp>
    </p:spTree>
    <p:extLst>
      <p:ext uri="{BB962C8B-B14F-4D97-AF65-F5344CB8AC3E}">
        <p14:creationId xmlns:p14="http://schemas.microsoft.com/office/powerpoint/2010/main" val="1025213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59D3DE8C-EA9F-1512-4604-ACCA95072AB0}"/>
              </a:ext>
            </a:extLst>
          </p:cNvPr>
          <p:cNvSpPr>
            <a:spLocks noGrp="1"/>
          </p:cNvSpPr>
          <p:nvPr>
            <p:ph type="sldNum" sz="quarter" idx="4"/>
          </p:nvPr>
        </p:nvSpPr>
        <p:spPr>
          <a:xfrm>
            <a:off x="6444560" y="10176900"/>
            <a:ext cx="988834" cy="465822"/>
          </a:xfrm>
          <a:prstGeom prst="rect">
            <a:avLst/>
          </a:prstGeom>
        </p:spPr>
        <p:txBody>
          <a:bodyPr vert="horz" lIns="91440" tIns="45720" rIns="91440" bIns="45720" rtlCol="0" anchor="ctr"/>
          <a:lstStyle>
            <a:lvl1pPr algn="r">
              <a:defRPr sz="800" b="0" i="0">
                <a:solidFill>
                  <a:srgbClr val="0B3A5B"/>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‹N›</a:t>
            </a:fld>
            <a:endParaRPr lang="en-US"/>
          </a:p>
        </p:txBody>
      </p:sp>
      <p:grpSp>
        <p:nvGrpSpPr>
          <p:cNvPr id="5" name="Group 4">
            <a:extLst>
              <a:ext uri="{FF2B5EF4-FFF2-40B4-BE49-F238E27FC236}">
                <a16:creationId xmlns:a16="http://schemas.microsoft.com/office/drawing/2014/main" id="{9F628C2E-F487-8B8E-8D36-C865FD932202}"/>
              </a:ext>
            </a:extLst>
          </p:cNvPr>
          <p:cNvGrpSpPr/>
          <p:nvPr userDrawn="1"/>
        </p:nvGrpSpPr>
        <p:grpSpPr>
          <a:xfrm rot="16200000">
            <a:off x="6256887" y="9217197"/>
            <a:ext cx="2059860" cy="179595"/>
            <a:chOff x="3684958" y="6608690"/>
            <a:chExt cx="2059860" cy="179595"/>
          </a:xfrm>
        </p:grpSpPr>
        <p:pic>
          <p:nvPicPr>
            <p:cNvPr id="6" name="Picture 5">
              <a:extLst>
                <a:ext uri="{FF2B5EF4-FFF2-40B4-BE49-F238E27FC236}">
                  <a16:creationId xmlns:a16="http://schemas.microsoft.com/office/drawing/2014/main" id="{8AE3B505-2651-304F-6220-148B54B0795A}"/>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l="23671" t="58569" r="16067" b="33319"/>
            <a:stretch/>
          </p:blipFill>
          <p:spPr>
            <a:xfrm>
              <a:off x="3849757" y="6632227"/>
              <a:ext cx="1895061" cy="132522"/>
            </a:xfrm>
            <a:prstGeom prst="rect">
              <a:avLst/>
            </a:prstGeom>
          </p:spPr>
        </p:pic>
        <p:pic>
          <p:nvPicPr>
            <p:cNvPr id="8" name="Picture 7">
              <a:extLst>
                <a:ext uri="{FF2B5EF4-FFF2-40B4-BE49-F238E27FC236}">
                  <a16:creationId xmlns:a16="http://schemas.microsoft.com/office/drawing/2014/main" id="{669B8E3E-5DC2-7A7D-F565-81265CB5E1C7}"/>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l="80983" t="7869" r="7850" b="69418"/>
            <a:stretch/>
          </p:blipFill>
          <p:spPr>
            <a:xfrm rot="7811057">
              <a:off x="3690040" y="6603608"/>
              <a:ext cx="179595" cy="189760"/>
            </a:xfrm>
            <a:prstGeom prst="rect">
              <a:avLst/>
            </a:prstGeom>
          </p:spPr>
        </p:pic>
      </p:grpSp>
    </p:spTree>
    <p:extLst>
      <p:ext uri="{BB962C8B-B14F-4D97-AF65-F5344CB8AC3E}">
        <p14:creationId xmlns:p14="http://schemas.microsoft.com/office/powerpoint/2010/main" val="2333879095"/>
      </p:ext>
    </p:extLst>
  </p:cSld>
  <p:clrMap bg1="lt1" tx1="dk1" bg2="lt2" tx2="dk2" accent1="accent1" accent2="accent2" accent3="accent3" accent4="accent4" accent5="accent5" accent6="accent6" hlink="hlink" folHlink="folHlink"/>
  <p:sldLayoutIdLst>
    <p:sldLayoutId id="2147483780" r:id="rId1"/>
    <p:sldLayoutId id="2147483760" r:id="rId2"/>
    <p:sldLayoutId id="2147483798" r:id="rId3"/>
    <p:sldLayoutId id="2147483800" r:id="rId4"/>
    <p:sldLayoutId id="2147483805" r:id="rId5"/>
    <p:sldLayoutId id="2147483782" r:id="rId6"/>
    <p:sldLayoutId id="2147483752" r:id="rId7"/>
    <p:sldLayoutId id="2147483786" r:id="rId8"/>
    <p:sldLayoutId id="2147483758" r:id="rId9"/>
    <p:sldLayoutId id="2147483787" r:id="rId10"/>
    <p:sldLayoutId id="2147483802" r:id="rId11"/>
    <p:sldLayoutId id="2147483804" r:id="rId12"/>
    <p:sldLayoutId id="2147483806" r:id="rId13"/>
  </p:sldLayoutIdLst>
  <p:hf hdr="0" ftr="0" dt="0"/>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www.prezi.com/" TargetMode="External"/><Relationship Id="rId2" Type="http://schemas.openxmlformats.org/officeDocument/2006/relationships/hyperlink" Target="http://www.canva.com/" TargetMode="External"/><Relationship Id="rId1" Type="http://schemas.openxmlformats.org/officeDocument/2006/relationships/slideLayout" Target="../slideLayouts/slideLayout7.xml"/><Relationship Id="rId5" Type="http://schemas.openxmlformats.org/officeDocument/2006/relationships/hyperlink" Target="https://youtu.be/r-iETptU7JY?si=_PblyoG032Ab5y87" TargetMode="External"/><Relationship Id="rId4" Type="http://schemas.openxmlformats.org/officeDocument/2006/relationships/hyperlink" Target="http://www.powtoon.co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innovating4earth.eu/starter-kit-and-good-practice-compendium/" TargetMode="External"/><Relationship Id="rId2" Type="http://schemas.openxmlformats.org/officeDocument/2006/relationships/hyperlink" Target="https://www.innovatingdigitally.eu/audit/"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innovatingdigitally.eu/audit/"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innovating4earth.eu/starter-kit-and-good-practice-compendium/"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innovating4earth.eu/starter-kit-and-good-practice-compendium/"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gdpr-info.eu/"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Placeholder 73">
            <a:extLst>
              <a:ext uri="{FF2B5EF4-FFF2-40B4-BE49-F238E27FC236}">
                <a16:creationId xmlns:a16="http://schemas.microsoft.com/office/drawing/2014/main" id="{D8F45730-4E6F-D0B8-7E92-A2AFD79D9ABA}"/>
              </a:ext>
            </a:extLst>
          </p:cNvPr>
          <p:cNvPicPr>
            <a:picLocks noGrp="1" noChangeAspect="1"/>
          </p:cNvPicPr>
          <p:nvPr>
            <p:ph type="pic" sz="quarter" idx="20"/>
          </p:nvPr>
        </p:nvPicPr>
        <p:blipFill rotWithShape="1">
          <a:blip r:embed="rId2">
            <a:extLst>
              <a:ext uri="{28A0092B-C50C-407E-A947-70E740481C1C}">
                <a14:useLocalDpi xmlns:a14="http://schemas.microsoft.com/office/drawing/2010/main" val="0"/>
              </a:ext>
            </a:extLst>
          </a:blip>
          <a:srcRect l="-225" r="21649"/>
          <a:stretch>
            <a:fillRect/>
          </a:stretch>
        </p:blipFill>
        <p:spPr>
          <a:xfrm>
            <a:off x="-21689" y="2135348"/>
            <a:ext cx="7581364" cy="6421117"/>
          </a:xfrm>
        </p:spPr>
      </p:pic>
      <p:sp>
        <p:nvSpPr>
          <p:cNvPr id="20" name="Freeform 19">
            <a:extLst>
              <a:ext uri="{FF2B5EF4-FFF2-40B4-BE49-F238E27FC236}">
                <a16:creationId xmlns:a16="http://schemas.microsoft.com/office/drawing/2014/main" id="{C1BCB7CF-0C4D-A4FD-74C0-AE9B70C1DFAD}"/>
              </a:ext>
            </a:extLst>
          </p:cNvPr>
          <p:cNvSpPr/>
          <p:nvPr/>
        </p:nvSpPr>
        <p:spPr>
          <a:xfrm rot="11124034">
            <a:off x="-3963666" y="1438298"/>
            <a:ext cx="5327283" cy="5759323"/>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0846BF9A-F1E8-40C2-33C5-BBB9DEB0BA27}"/>
              </a:ext>
            </a:extLst>
          </p:cNvPr>
          <p:cNvSpPr/>
          <p:nvPr/>
        </p:nvSpPr>
        <p:spPr>
          <a:xfrm>
            <a:off x="5768530" y="7767530"/>
            <a:ext cx="951659" cy="1006025"/>
          </a:xfrm>
          <a:custGeom>
            <a:avLst/>
            <a:gdLst>
              <a:gd name="connsiteX0" fmla="*/ 122815 w 256549"/>
              <a:gd name="connsiteY0" fmla="*/ 237884 h 271205"/>
              <a:gd name="connsiteX1" fmla="*/ 36337 w 256549"/>
              <a:gd name="connsiteY1" fmla="*/ 262605 h 271205"/>
              <a:gd name="connsiteX2" fmla="*/ 6877 w 256549"/>
              <a:gd name="connsiteY2" fmla="*/ 175131 h 271205"/>
              <a:gd name="connsiteX3" fmla="*/ 92405 w 256549"/>
              <a:gd name="connsiteY3" fmla="*/ 152312 h 271205"/>
              <a:gd name="connsiteX4" fmla="*/ 122815 w 256549"/>
              <a:gd name="connsiteY4" fmla="*/ 237884 h 271205"/>
              <a:gd name="connsiteX5" fmla="*/ 150374 w 256549"/>
              <a:gd name="connsiteY5" fmla="*/ 72444 h 271205"/>
              <a:gd name="connsiteX6" fmla="*/ 83853 w 256549"/>
              <a:gd name="connsiteY6" fmla="*/ 91460 h 271205"/>
              <a:gd name="connsiteX7" fmla="*/ 61045 w 256549"/>
              <a:gd name="connsiteY7" fmla="*/ 23953 h 271205"/>
              <a:gd name="connsiteX8" fmla="*/ 127567 w 256549"/>
              <a:gd name="connsiteY8" fmla="*/ 5888 h 271205"/>
              <a:gd name="connsiteX9" fmla="*/ 150374 w 256549"/>
              <a:gd name="connsiteY9" fmla="*/ 72444 h 271205"/>
              <a:gd name="connsiteX10" fmla="*/ 253958 w 256549"/>
              <a:gd name="connsiteY10" fmla="*/ 102870 h 271205"/>
              <a:gd name="connsiteX11" fmla="*/ 212145 w 256549"/>
              <a:gd name="connsiteY11" fmla="*/ 115230 h 271205"/>
              <a:gd name="connsiteX12" fmla="*/ 197890 w 256549"/>
              <a:gd name="connsiteY12" fmla="*/ 72444 h 271205"/>
              <a:gd name="connsiteX13" fmla="*/ 239703 w 256549"/>
              <a:gd name="connsiteY13" fmla="*/ 61035 h 271205"/>
              <a:gd name="connsiteX14" fmla="*/ 253958 w 256549"/>
              <a:gd name="connsiteY14" fmla="*/ 102870 h 27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6549" h="271205">
                <a:moveTo>
                  <a:pt x="122815" y="237884"/>
                </a:moveTo>
                <a:cubicBezTo>
                  <a:pt x="107610" y="269260"/>
                  <a:pt x="68648" y="280670"/>
                  <a:pt x="36337" y="262605"/>
                </a:cubicBezTo>
                <a:cubicBezTo>
                  <a:pt x="4027" y="245490"/>
                  <a:pt x="-9278" y="205557"/>
                  <a:pt x="6877" y="175131"/>
                </a:cubicBezTo>
                <a:cubicBezTo>
                  <a:pt x="23033" y="144705"/>
                  <a:pt x="61045" y="135197"/>
                  <a:pt x="92405" y="152312"/>
                </a:cubicBezTo>
                <a:cubicBezTo>
                  <a:pt x="124716" y="169426"/>
                  <a:pt x="138020" y="207458"/>
                  <a:pt x="122815" y="237884"/>
                </a:cubicBezTo>
                <a:close/>
                <a:moveTo>
                  <a:pt x="150374" y="72444"/>
                </a:moveTo>
                <a:cubicBezTo>
                  <a:pt x="138020" y="96214"/>
                  <a:pt x="108561" y="104772"/>
                  <a:pt x="83853" y="91460"/>
                </a:cubicBezTo>
                <a:cubicBezTo>
                  <a:pt x="59144" y="78149"/>
                  <a:pt x="48691" y="47723"/>
                  <a:pt x="61045" y="23953"/>
                </a:cubicBezTo>
                <a:cubicBezTo>
                  <a:pt x="73399" y="1134"/>
                  <a:pt x="102859" y="-6472"/>
                  <a:pt x="127567" y="5888"/>
                </a:cubicBezTo>
                <a:cubicBezTo>
                  <a:pt x="152275" y="19199"/>
                  <a:pt x="161778" y="48674"/>
                  <a:pt x="150374" y="72444"/>
                </a:cubicBezTo>
                <a:close/>
                <a:moveTo>
                  <a:pt x="253958" y="102870"/>
                </a:moveTo>
                <a:cubicBezTo>
                  <a:pt x="246356" y="118083"/>
                  <a:pt x="228300" y="123788"/>
                  <a:pt x="212145" y="115230"/>
                </a:cubicBezTo>
                <a:cubicBezTo>
                  <a:pt x="196939" y="106673"/>
                  <a:pt x="190287" y="87657"/>
                  <a:pt x="197890" y="72444"/>
                </a:cubicBezTo>
                <a:cubicBezTo>
                  <a:pt x="205492" y="58182"/>
                  <a:pt x="224498" y="53428"/>
                  <a:pt x="239703" y="61035"/>
                </a:cubicBezTo>
                <a:cubicBezTo>
                  <a:pt x="253958" y="69592"/>
                  <a:pt x="260610" y="88608"/>
                  <a:pt x="253958" y="102870"/>
                </a:cubicBezTo>
                <a:close/>
              </a:path>
            </a:pathLst>
          </a:custGeom>
          <a:gradFill>
            <a:gsLst>
              <a:gs pos="0">
                <a:srgbClr val="8551A1"/>
              </a:gs>
              <a:gs pos="35350">
                <a:srgbClr val="6363AC"/>
              </a:gs>
              <a:gs pos="100000">
                <a:srgbClr val="26C4F4"/>
              </a:gs>
            </a:gsLst>
            <a:lin ang="0" scaled="1"/>
          </a:gradFill>
          <a:ln w="9492" cap="flat">
            <a:noFill/>
            <a:prstDash val="solid"/>
            <a:miter/>
          </a:ln>
        </p:spPr>
        <p:txBody>
          <a:bodyPr rtlCol="0" anchor="ctr"/>
          <a:lstStyle/>
          <a:p>
            <a:endParaRPr lang="en-US"/>
          </a:p>
        </p:txBody>
      </p:sp>
      <p:sp>
        <p:nvSpPr>
          <p:cNvPr id="77" name="Rectangle 76">
            <a:extLst>
              <a:ext uri="{FF2B5EF4-FFF2-40B4-BE49-F238E27FC236}">
                <a16:creationId xmlns:a16="http://schemas.microsoft.com/office/drawing/2014/main" id="{A3B76104-2175-F77B-46C1-46E06BCE9041}"/>
              </a:ext>
            </a:extLst>
          </p:cNvPr>
          <p:cNvSpPr/>
          <p:nvPr/>
        </p:nvSpPr>
        <p:spPr>
          <a:xfrm>
            <a:off x="995162" y="7134869"/>
            <a:ext cx="4773368" cy="650713"/>
          </a:xfrm>
          <a:prstGeom prst="rect">
            <a:avLst/>
          </a:prstGeom>
          <a:gradFill>
            <a:gsLst>
              <a:gs pos="0">
                <a:srgbClr val="8551A1"/>
              </a:gs>
              <a:gs pos="35350">
                <a:srgbClr val="6363AC"/>
              </a:gs>
              <a:gs pos="100000">
                <a:srgbClr val="26C4F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4" name="TextBox 75">
            <a:extLst>
              <a:ext uri="{FF2B5EF4-FFF2-40B4-BE49-F238E27FC236}">
                <a16:creationId xmlns:a16="http://schemas.microsoft.com/office/drawing/2014/main" id="{4C701DF7-13EB-CE04-EA6D-D6075B69D354}"/>
              </a:ext>
            </a:extLst>
          </p:cNvPr>
          <p:cNvSpPr txBox="1"/>
          <p:nvPr/>
        </p:nvSpPr>
        <p:spPr>
          <a:xfrm>
            <a:off x="1108916" y="7171925"/>
            <a:ext cx="4563301" cy="646331"/>
          </a:xfrm>
          <a:prstGeom prst="rect">
            <a:avLst/>
          </a:prstGeom>
          <a:noFill/>
        </p:spPr>
        <p:txBody>
          <a:bodyPr wrap="none" rtlCol="0">
            <a:spAutoFit/>
          </a:bodyPr>
          <a:lstStyle/>
          <a:p>
            <a:r>
              <a:rPr lang="en-US" sz="3600" b="1" spc="324" dirty="0">
                <a:solidFill>
                  <a:schemeClr val="bg1"/>
                </a:solidFill>
                <a:latin typeface="Calibri" panose="020F0502020204030204" pitchFamily="34" charset="0"/>
                <a:cs typeface="Calibri" panose="020F0502020204030204" pitchFamily="34" charset="0"/>
              </a:rPr>
              <a:t>SCHEDE DI LAVORO</a:t>
            </a:r>
          </a:p>
        </p:txBody>
      </p:sp>
      <p:sp>
        <p:nvSpPr>
          <p:cNvPr id="6" name="Text Placeholder 2">
            <a:extLst>
              <a:ext uri="{FF2B5EF4-FFF2-40B4-BE49-F238E27FC236}">
                <a16:creationId xmlns:a16="http://schemas.microsoft.com/office/drawing/2014/main" id="{0E3FF797-1866-105B-2CDD-CCE710032D1F}"/>
              </a:ext>
            </a:extLst>
          </p:cNvPr>
          <p:cNvSpPr txBox="1">
            <a:spLocks/>
          </p:cNvSpPr>
          <p:nvPr/>
        </p:nvSpPr>
        <p:spPr>
          <a:xfrm rot="16200000">
            <a:off x="4799174" y="6892936"/>
            <a:ext cx="3842030" cy="536162"/>
          </a:xfrm>
          <a:prstGeom prst="rect">
            <a:avLst/>
          </a:prstGeom>
          <a:gradFill>
            <a:gsLst>
              <a:gs pos="0">
                <a:srgbClr val="8551A1"/>
              </a:gs>
              <a:gs pos="35350">
                <a:srgbClr val="6363AC"/>
              </a:gs>
              <a:gs pos="100000">
                <a:srgbClr val="26C4F4"/>
              </a:gs>
            </a:gsLst>
            <a:lin ang="0" scaled="0"/>
          </a:gradFill>
        </p:spPr>
        <p:txBody>
          <a:bodyPr lIns="91440" tIns="45720" rIns="91440" bIns="45720" anchor="ctr">
            <a:noAutofit/>
          </a:bodyPr>
          <a:lstStyle>
            <a:lvl1pPr marL="0" indent="0" algn="ctr" defTabSz="755934" rtl="0" eaLnBrk="1" latinLnBrk="0" hangingPunct="1">
              <a:lnSpc>
                <a:spcPct val="90000"/>
              </a:lnSpc>
              <a:spcBef>
                <a:spcPts val="827"/>
              </a:spcBef>
              <a:buFont typeface="Arial" panose="020B0604020202020204" pitchFamily="34" charset="0"/>
              <a:buNone/>
              <a:defRPr sz="20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2400">
                <a:latin typeface="Calibri"/>
                <a:ea typeface="Open Sans"/>
                <a:cs typeface="Calibri"/>
              </a:rPr>
              <a:t>www.</a:t>
            </a:r>
            <a:r>
              <a:rPr lang="en-US" sz="2400" b="1">
                <a:latin typeface="Calibri"/>
                <a:ea typeface="Open Sans"/>
                <a:cs typeface="Calibri"/>
              </a:rPr>
              <a:t>innovating4earth</a:t>
            </a:r>
            <a:r>
              <a:rPr lang="en-US" sz="2400">
                <a:latin typeface="Calibri"/>
                <a:ea typeface="Open Sans"/>
                <a:cs typeface="Calibri"/>
              </a:rPr>
              <a:t>.eu</a:t>
            </a:r>
          </a:p>
        </p:txBody>
      </p:sp>
      <p:sp>
        <p:nvSpPr>
          <p:cNvPr id="2" name="Rectangle 1">
            <a:extLst>
              <a:ext uri="{FF2B5EF4-FFF2-40B4-BE49-F238E27FC236}">
                <a16:creationId xmlns:a16="http://schemas.microsoft.com/office/drawing/2014/main" id="{DD9517F8-1EF9-9A71-D982-8E5807495ACE}"/>
              </a:ext>
            </a:extLst>
          </p:cNvPr>
          <p:cNvSpPr/>
          <p:nvPr/>
        </p:nvSpPr>
        <p:spPr>
          <a:xfrm>
            <a:off x="995163" y="7976524"/>
            <a:ext cx="3276948" cy="698629"/>
          </a:xfrm>
          <a:prstGeom prst="rect">
            <a:avLst/>
          </a:prstGeom>
          <a:gradFill>
            <a:gsLst>
              <a:gs pos="0">
                <a:srgbClr val="8551A1"/>
              </a:gs>
              <a:gs pos="35350">
                <a:srgbClr val="6363AC"/>
              </a:gs>
              <a:gs pos="100000">
                <a:srgbClr val="26C4F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3" name="TextBox 75">
            <a:extLst>
              <a:ext uri="{FF2B5EF4-FFF2-40B4-BE49-F238E27FC236}">
                <a16:creationId xmlns:a16="http://schemas.microsoft.com/office/drawing/2014/main" id="{305787AE-B110-BD07-B5CF-61840A6B3015}"/>
              </a:ext>
            </a:extLst>
          </p:cNvPr>
          <p:cNvSpPr txBox="1"/>
          <p:nvPr/>
        </p:nvSpPr>
        <p:spPr>
          <a:xfrm>
            <a:off x="1222672" y="8002672"/>
            <a:ext cx="2664960" cy="646331"/>
          </a:xfrm>
          <a:prstGeom prst="rect">
            <a:avLst/>
          </a:prstGeom>
          <a:noFill/>
        </p:spPr>
        <p:txBody>
          <a:bodyPr wrap="none" lIns="91440" tIns="45720" rIns="91440" bIns="45720" rtlCol="0" anchor="t">
            <a:spAutoFit/>
          </a:bodyPr>
          <a:lstStyle/>
          <a:p>
            <a:r>
              <a:rPr lang="en-US" sz="3600" b="1" spc="324" dirty="0">
                <a:solidFill>
                  <a:schemeClr val="bg1"/>
                </a:solidFill>
                <a:latin typeface="Calibri"/>
                <a:ea typeface="Calibri"/>
                <a:cs typeface="Calibri"/>
              </a:rPr>
              <a:t>MODULO 1</a:t>
            </a:r>
          </a:p>
        </p:txBody>
      </p:sp>
    </p:spTree>
    <p:extLst>
      <p:ext uri="{BB962C8B-B14F-4D97-AF65-F5344CB8AC3E}">
        <p14:creationId xmlns:p14="http://schemas.microsoft.com/office/powerpoint/2010/main" val="1701862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FFCF79-D7C8-05F6-F166-5B4D748AD22F}"/>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1CBCC3A1-FD6F-9F49-3A1E-8F1561CD7517}"/>
              </a:ext>
            </a:extLst>
          </p:cNvPr>
          <p:cNvSpPr>
            <a:spLocks noGrp="1"/>
          </p:cNvSpPr>
          <p:nvPr>
            <p:ph type="body" sz="quarter" idx="64"/>
          </p:nvPr>
        </p:nvSpPr>
        <p:spPr>
          <a:xfrm>
            <a:off x="697280" y="1599144"/>
            <a:ext cx="6132889" cy="2565532"/>
          </a:xfrm>
        </p:spPr>
        <p:txBody>
          <a:bodyPr numCol="1"/>
          <a:lstStyle/>
          <a:p>
            <a:pPr algn="just"/>
            <a:r>
              <a:rPr lang="en-GB" sz="1800" b="1" dirty="0">
                <a:solidFill>
                  <a:srgbClr val="8652A1"/>
                </a:solidFill>
              </a:rPr>
              <a:t>B. </a:t>
            </a:r>
            <a:r>
              <a:rPr lang="it-IT" sz="1800" b="1" dirty="0">
                <a:solidFill>
                  <a:srgbClr val="8652A1"/>
                </a:solidFill>
              </a:rPr>
              <a:t>Ricerca documentale – Analisi di un caso di studio</a:t>
            </a:r>
            <a:endParaRPr lang="en-GB" sz="1800" b="1" dirty="0">
              <a:solidFill>
                <a:srgbClr val="8652A1"/>
              </a:solidFill>
            </a:endParaRPr>
          </a:p>
          <a:p>
            <a:pPr algn="just"/>
            <a:endParaRPr lang="en-GB" b="1" u="sng" dirty="0"/>
          </a:p>
          <a:p>
            <a:pPr algn="just"/>
            <a:r>
              <a:rPr lang="it-IT" dirty="0"/>
              <a:t>Se non è possibile sostenere un colloquio, è possibile condurre una </a:t>
            </a:r>
            <a:r>
              <a:rPr lang="it-IT" b="1" dirty="0"/>
              <a:t>ricerca documentale </a:t>
            </a:r>
            <a:r>
              <a:rPr lang="it-IT" dirty="0"/>
              <a:t>per indagare sulle pratiche di gestione dell'innovazione nella logistica</a:t>
            </a:r>
            <a:r>
              <a:rPr lang="en-GB" dirty="0"/>
              <a:t>.</a:t>
            </a:r>
          </a:p>
          <a:p>
            <a:pPr algn="just"/>
            <a:endParaRPr lang="en-GB" dirty="0"/>
          </a:p>
          <a:p>
            <a:pPr algn="just"/>
            <a:endParaRPr lang="en-GB" dirty="0"/>
          </a:p>
          <a:p>
            <a:pPr algn="just"/>
            <a:r>
              <a:rPr lang="it-IT" b="1" dirty="0"/>
              <a:t>Come condurre una ricerca documentale</a:t>
            </a:r>
            <a:r>
              <a:rPr lang="en-GB" dirty="0"/>
              <a:t> </a:t>
            </a:r>
          </a:p>
          <a:p>
            <a:pPr algn="just"/>
            <a:r>
              <a:rPr lang="it-IT" dirty="0"/>
              <a:t>Seguire il protocollo strutturato del case study (vedere la tabella nella pagina successiva</a:t>
            </a:r>
            <a:r>
              <a:rPr lang="en-GB" dirty="0"/>
              <a:t>).</a:t>
            </a:r>
          </a:p>
          <a:p>
            <a:pPr algn="just">
              <a:buFont typeface="+mj-lt"/>
              <a:buAutoNum type="arabicPeriod"/>
            </a:pPr>
            <a:r>
              <a:rPr lang="en-GB" dirty="0"/>
              <a:t> </a:t>
            </a:r>
            <a:r>
              <a:rPr lang="it-IT" dirty="0"/>
              <a:t>Utilizzare origini dati esterne, ad esempio</a:t>
            </a:r>
            <a:r>
              <a:rPr lang="en-GB" dirty="0"/>
              <a:t>:</a:t>
            </a:r>
          </a:p>
          <a:p>
            <a:pPr marL="742950" lvl="1" indent="-285750" algn="just">
              <a:buFont typeface="Arial" panose="020B0604020202020204" pitchFamily="34" charset="0"/>
              <a:buChar char="•"/>
            </a:pPr>
            <a:r>
              <a:rPr lang="it-IT" sz="1100" dirty="0">
                <a:latin typeface="+mn-lt"/>
              </a:rPr>
              <a:t>Siti web aziendali
Articoli e rapporti di settore
Approfondimenti sui social media
Blog professionali</a:t>
            </a:r>
            <a:endParaRPr lang="en-GB" sz="1100" dirty="0">
              <a:latin typeface="+mn-lt"/>
            </a:endParaRPr>
          </a:p>
          <a:p>
            <a:pPr algn="just">
              <a:buFont typeface="+mj-lt"/>
              <a:buAutoNum type="arabicPeriod"/>
            </a:pPr>
            <a:r>
              <a:rPr lang="en-GB" dirty="0">
                <a:latin typeface="+mn-lt"/>
              </a:rPr>
              <a:t> </a:t>
            </a:r>
            <a:r>
              <a:rPr lang="it-IT" dirty="0">
                <a:latin typeface="+mn-lt"/>
              </a:rPr>
              <a:t>Estrai citazioni chiave che evidenziano aspetti importanti della gestione dell'innovazione</a:t>
            </a:r>
            <a:r>
              <a:rPr lang="en-GB" dirty="0">
                <a:latin typeface="+mn-lt"/>
              </a:rPr>
              <a:t>.</a:t>
            </a:r>
          </a:p>
          <a:p>
            <a:pPr algn="just"/>
            <a:endParaRPr lang="en-GB" dirty="0">
              <a:latin typeface="+mn-lt"/>
            </a:endParaRPr>
          </a:p>
          <a:p>
            <a:pPr algn="just"/>
            <a:endParaRPr lang="en-GB" b="1" dirty="0">
              <a:latin typeface="+mn-lt"/>
            </a:endParaRPr>
          </a:p>
          <a:p>
            <a:pPr algn="just"/>
            <a:r>
              <a:rPr lang="en-GB" b="1" dirty="0" err="1">
                <a:latin typeface="+mn-lt"/>
              </a:rPr>
              <a:t>Domande</a:t>
            </a:r>
            <a:r>
              <a:rPr lang="en-GB" b="1" dirty="0">
                <a:latin typeface="+mn-lt"/>
              </a:rPr>
              <a:t> </a:t>
            </a:r>
            <a:r>
              <a:rPr lang="en-GB" b="1" dirty="0" err="1">
                <a:latin typeface="+mn-lt"/>
              </a:rPr>
              <a:t>chiave</a:t>
            </a:r>
            <a:r>
              <a:rPr lang="en-GB" b="1" dirty="0">
                <a:latin typeface="+mn-lt"/>
              </a:rPr>
              <a:t> da </a:t>
            </a:r>
            <a:r>
              <a:rPr lang="en-GB" b="1" dirty="0" err="1">
                <a:latin typeface="+mn-lt"/>
              </a:rPr>
              <a:t>affrontare</a:t>
            </a:r>
            <a:endParaRPr lang="en-GB" b="1" dirty="0">
              <a:latin typeface="+mn-lt"/>
            </a:endParaRPr>
          </a:p>
          <a:p>
            <a:pPr algn="just"/>
            <a:r>
              <a:rPr lang="it-IT" dirty="0">
                <a:latin typeface="+mn-lt"/>
              </a:rPr>
              <a:t>Il tuo caso di studio dovrebbe aiutare a rispondere a quanto segue</a:t>
            </a:r>
            <a:r>
              <a:rPr lang="en-GB" dirty="0">
                <a:latin typeface="+mn-lt"/>
              </a:rPr>
              <a:t>:</a:t>
            </a:r>
          </a:p>
          <a:p>
            <a:pPr algn="just">
              <a:buFont typeface="+mj-lt"/>
              <a:buAutoNum type="arabicPeriod"/>
            </a:pPr>
            <a:r>
              <a:rPr lang="en-GB" dirty="0">
                <a:latin typeface="+mn-lt"/>
              </a:rPr>
              <a:t> </a:t>
            </a:r>
            <a:r>
              <a:rPr lang="it-IT" dirty="0">
                <a:latin typeface="+mn-lt"/>
              </a:rPr>
              <a:t>In che modo le aziende di logistica gestiscono l'innovazione</a:t>
            </a:r>
            <a:r>
              <a:rPr lang="en-GB" dirty="0">
                <a:latin typeface="+mn-lt"/>
              </a:rPr>
              <a:t>?</a:t>
            </a:r>
          </a:p>
          <a:p>
            <a:pPr algn="just">
              <a:buFont typeface="+mj-lt"/>
              <a:buAutoNum type="arabicPeriod"/>
            </a:pPr>
            <a:r>
              <a:rPr lang="en-GB" dirty="0">
                <a:latin typeface="+mn-lt"/>
              </a:rPr>
              <a:t> </a:t>
            </a:r>
            <a:r>
              <a:rPr lang="it-IT" dirty="0">
                <a:latin typeface="+mn-lt"/>
              </a:rPr>
              <a:t>Che ruolo giocano gli strumenti e le piattaforme digitali nel processo di gestione dell'innovazione</a:t>
            </a:r>
            <a:r>
              <a:rPr lang="en-GB" dirty="0">
                <a:latin typeface="+mn-lt"/>
              </a:rPr>
              <a:t>?</a:t>
            </a:r>
          </a:p>
          <a:p>
            <a:pPr algn="just">
              <a:buFont typeface="+mj-lt"/>
              <a:buAutoNum type="arabicPeriod"/>
            </a:pPr>
            <a:r>
              <a:rPr lang="en-GB" dirty="0">
                <a:latin typeface="+mn-lt"/>
              </a:rPr>
              <a:t> </a:t>
            </a:r>
            <a:r>
              <a:rPr lang="it-IT" dirty="0">
                <a:latin typeface="+mn-lt"/>
              </a:rPr>
              <a:t>In che modo queste pratiche contribuiscono agli Obiettivi di Sviluppo Sostenibile delle Nazioni Unite (SDG)</a:t>
            </a:r>
            <a:r>
              <a:rPr lang="en-GB" dirty="0">
                <a:latin typeface="+mn-lt"/>
              </a:rPr>
              <a:t>)?</a:t>
            </a:r>
          </a:p>
          <a:p>
            <a:pPr algn="just">
              <a:buFont typeface="+mj-lt"/>
              <a:buAutoNum type="arabicPeriod"/>
            </a:pPr>
            <a:r>
              <a:rPr lang="en-GB" dirty="0">
                <a:latin typeface="+mn-lt"/>
              </a:rPr>
              <a:t> </a:t>
            </a:r>
            <a:r>
              <a:rPr lang="it-IT" dirty="0">
                <a:latin typeface="+mn-lt"/>
              </a:rPr>
              <a:t>Quali differenze esistono tra le aziende che utilizzano e non utilizzano strumenti digitali per la gestione dell'innovazione</a:t>
            </a:r>
            <a:r>
              <a:rPr lang="en-GB" dirty="0">
                <a:latin typeface="+mn-lt"/>
              </a:rPr>
              <a:t>?</a:t>
            </a:r>
          </a:p>
          <a:p>
            <a:pPr algn="just">
              <a:buFont typeface="+mj-lt"/>
              <a:buAutoNum type="arabicPeriod"/>
            </a:pPr>
            <a:r>
              <a:rPr lang="en-GB" dirty="0">
                <a:latin typeface="+mn-lt"/>
              </a:rPr>
              <a:t> </a:t>
            </a:r>
            <a:r>
              <a:rPr lang="it-IT" dirty="0">
                <a:latin typeface="+mn-lt"/>
              </a:rPr>
              <a:t>In quali contesti la digitalizzazione e la sostenibilità sono più importanti nella logistica</a:t>
            </a:r>
            <a:r>
              <a:rPr lang="en-GB" dirty="0">
                <a:latin typeface="+mn-lt"/>
              </a:rPr>
              <a:t>?</a:t>
            </a:r>
          </a:p>
          <a:p>
            <a:pPr marL="742950" lvl="1" indent="-285750" algn="just">
              <a:buFont typeface="Arial" panose="020B0604020202020204" pitchFamily="34" charset="0"/>
              <a:buChar char="•"/>
            </a:pPr>
            <a:r>
              <a:rPr lang="it-IT" sz="1100" dirty="0">
                <a:latin typeface="+mn-lt"/>
              </a:rPr>
              <a:t>Operazioni specifiche?
Dimensioni dell'azienda?
Requisiti normativi?
Tipi di clienti serviti?</a:t>
            </a:r>
            <a:endParaRPr lang="en-GB" b="1" dirty="0">
              <a:latin typeface="+mn-lt"/>
            </a:endParaRPr>
          </a:p>
          <a:p>
            <a:pPr algn="just"/>
            <a:endParaRPr lang="en-GB" b="1" dirty="0">
              <a:latin typeface="+mn-lt"/>
            </a:endParaRPr>
          </a:p>
          <a:p>
            <a:pPr algn="just"/>
            <a:r>
              <a:rPr lang="it-IT" b="1" dirty="0">
                <a:latin typeface="+mn-lt"/>
              </a:rPr>
              <a:t>Formato del caso di studio</a:t>
            </a:r>
          </a:p>
          <a:p>
            <a:pPr algn="just"/>
            <a:r>
              <a:rPr lang="it-IT" dirty="0">
                <a:latin typeface="+mn-lt"/>
              </a:rPr>
              <a:t>I risultati devono essere presentati in un rapporto scritto (strutturato secondo la tabella nella pagina successiva). Usa questo foglio di lavoro come base per la tua ricerca. Nelle settimane successive, applicherai queste informazioni a una sfida della vita reale</a:t>
            </a:r>
            <a:r>
              <a:rPr lang="en-GB" dirty="0">
                <a:latin typeface="+mn-lt"/>
              </a:rPr>
              <a:t>!</a:t>
            </a:r>
          </a:p>
          <a:p>
            <a:pPr algn="just"/>
            <a:endParaRPr lang="de-DE" dirty="0"/>
          </a:p>
        </p:txBody>
      </p:sp>
      <p:sp>
        <p:nvSpPr>
          <p:cNvPr id="4" name="Slide Number Placeholder 3">
            <a:extLst>
              <a:ext uri="{FF2B5EF4-FFF2-40B4-BE49-F238E27FC236}">
                <a16:creationId xmlns:a16="http://schemas.microsoft.com/office/drawing/2014/main" id="{52CDD5B1-5B3F-8A36-2026-1773F4FA0765}"/>
              </a:ext>
            </a:extLst>
          </p:cNvPr>
          <p:cNvSpPr>
            <a:spLocks noGrp="1"/>
          </p:cNvSpPr>
          <p:nvPr>
            <p:ph type="sldNum" sz="quarter" idx="4"/>
          </p:nvPr>
        </p:nvSpPr>
        <p:spPr/>
        <p:txBody>
          <a:bodyPr/>
          <a:lstStyle/>
          <a:p>
            <a:fld id="{9C527BFA-2C0E-4CEC-B6A5-913A56FEF4B4}" type="slidenum">
              <a:rPr lang="fr-CA" smtClean="0"/>
              <a:pPr/>
              <a:t>10</a:t>
            </a:fld>
            <a:endParaRPr lang="fr-CA"/>
          </a:p>
        </p:txBody>
      </p:sp>
      <p:sp>
        <p:nvSpPr>
          <p:cNvPr id="7" name="Freeform 1">
            <a:extLst>
              <a:ext uri="{FF2B5EF4-FFF2-40B4-BE49-F238E27FC236}">
                <a16:creationId xmlns:a16="http://schemas.microsoft.com/office/drawing/2014/main" id="{F7C289DF-6048-9A7B-5474-7D788F197FE8}"/>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BC43D90F-6C3E-F824-163B-16C52B1A919E}"/>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dirty="0">
                <a:latin typeface="Calibri"/>
                <a:ea typeface="Open Sans"/>
                <a:cs typeface="Calibri"/>
              </a:rPr>
              <a:t>ESPLORARE L'INNOVAZIONE NELLA PRATICA</a:t>
            </a:r>
          </a:p>
        </p:txBody>
      </p:sp>
    </p:spTree>
    <p:extLst>
      <p:ext uri="{BB962C8B-B14F-4D97-AF65-F5344CB8AC3E}">
        <p14:creationId xmlns:p14="http://schemas.microsoft.com/office/powerpoint/2010/main" val="408031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845F2-7D8B-BD81-61DE-5C9204906F9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3B1E72C-F614-4740-1B88-20EC9B5AB4F6}"/>
              </a:ext>
            </a:extLst>
          </p:cNvPr>
          <p:cNvSpPr>
            <a:spLocks noGrp="1"/>
          </p:cNvSpPr>
          <p:nvPr>
            <p:ph type="sldNum" sz="quarter" idx="4"/>
          </p:nvPr>
        </p:nvSpPr>
        <p:spPr/>
        <p:txBody>
          <a:bodyPr/>
          <a:lstStyle/>
          <a:p>
            <a:fld id="{9C527BFA-2C0E-4CEC-B6A5-913A56FEF4B4}" type="slidenum">
              <a:rPr lang="fr-CA" smtClean="0"/>
              <a:pPr/>
              <a:t>11</a:t>
            </a:fld>
            <a:endParaRPr lang="fr-CA"/>
          </a:p>
        </p:txBody>
      </p:sp>
      <p:sp>
        <p:nvSpPr>
          <p:cNvPr id="7" name="Freeform 1">
            <a:extLst>
              <a:ext uri="{FF2B5EF4-FFF2-40B4-BE49-F238E27FC236}">
                <a16:creationId xmlns:a16="http://schemas.microsoft.com/office/drawing/2014/main" id="{C6171834-F385-4E13-2CC1-C98F789E3AC8}"/>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BB9F6995-0711-8D6B-05DE-5C737FA47551}"/>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dirty="0">
                <a:latin typeface="Calibri"/>
                <a:ea typeface="Open Sans"/>
                <a:cs typeface="Calibri"/>
              </a:rPr>
              <a:t>ESPLORARE L'INNOVAZIONE NELLA PRATICA</a:t>
            </a:r>
          </a:p>
        </p:txBody>
      </p:sp>
      <p:graphicFrame>
        <p:nvGraphicFramePr>
          <p:cNvPr id="2" name="Tabelle 1">
            <a:extLst>
              <a:ext uri="{FF2B5EF4-FFF2-40B4-BE49-F238E27FC236}">
                <a16:creationId xmlns:a16="http://schemas.microsoft.com/office/drawing/2014/main" id="{494C24AF-F9D8-3F67-034D-9B5DE736EBDF}"/>
              </a:ext>
            </a:extLst>
          </p:cNvPr>
          <p:cNvGraphicFramePr>
            <a:graphicFrameLocks noGrp="1"/>
          </p:cNvGraphicFramePr>
          <p:nvPr>
            <p:extLst>
              <p:ext uri="{D42A27DB-BD31-4B8C-83A1-F6EECF244321}">
                <p14:modId xmlns:p14="http://schemas.microsoft.com/office/powerpoint/2010/main" val="4288500807"/>
              </p:ext>
            </p:extLst>
          </p:nvPr>
        </p:nvGraphicFramePr>
        <p:xfrm>
          <a:off x="156165" y="1459330"/>
          <a:ext cx="6966122" cy="9005470"/>
        </p:xfrm>
        <a:graphic>
          <a:graphicData uri="http://schemas.openxmlformats.org/drawingml/2006/table">
            <a:tbl>
              <a:tblPr>
                <a:tableStyleId>{0505E3EF-67EA-436B-97B2-0124C06EBD24}</a:tableStyleId>
              </a:tblPr>
              <a:tblGrid>
                <a:gridCol w="3380785">
                  <a:extLst>
                    <a:ext uri="{9D8B030D-6E8A-4147-A177-3AD203B41FA5}">
                      <a16:colId xmlns:a16="http://schemas.microsoft.com/office/drawing/2014/main" val="1276324103"/>
                    </a:ext>
                  </a:extLst>
                </a:gridCol>
                <a:gridCol w="3585337">
                  <a:extLst>
                    <a:ext uri="{9D8B030D-6E8A-4147-A177-3AD203B41FA5}">
                      <a16:colId xmlns:a16="http://schemas.microsoft.com/office/drawing/2014/main" val="2088204579"/>
                    </a:ext>
                  </a:extLst>
                </a:gridCol>
              </a:tblGrid>
              <a:tr h="300006">
                <a:tc>
                  <a:txBody>
                    <a:bodyPr/>
                    <a:lstStyle/>
                    <a:p>
                      <a:pPr marL="0" algn="l" defTabSz="755934" rtl="0" eaLnBrk="1" fontAlgn="base" latinLnBrk="0" hangingPunct="1">
                        <a:lnSpc>
                          <a:spcPts val="1295"/>
                        </a:lnSpc>
                        <a:spcAft>
                          <a:spcPts val="300"/>
                        </a:spcAft>
                      </a:pPr>
                      <a:r>
                        <a:rPr lang="en-GB" sz="1100" b="1" kern="1200" dirty="0">
                          <a:solidFill>
                            <a:schemeClr val="bg1"/>
                          </a:solidFill>
                          <a:effectLst/>
                          <a:latin typeface="+mn-lt"/>
                          <a:ea typeface="+mn-ea"/>
                          <a:cs typeface="+mn-cs"/>
                        </a:rPr>
                        <a:t>Nome </a:t>
                      </a:r>
                      <a:r>
                        <a:rPr lang="en-GB" sz="1100" b="1" kern="1200" dirty="0" err="1">
                          <a:solidFill>
                            <a:schemeClr val="bg1"/>
                          </a:solidFill>
                          <a:effectLst/>
                          <a:latin typeface="+mn-lt"/>
                          <a:ea typeface="+mn-ea"/>
                          <a:cs typeface="+mn-cs"/>
                        </a:rPr>
                        <a:t>dell'azienda</a:t>
                      </a:r>
                      <a:endParaRPr lang="en-GB" sz="1100" b="1" kern="1200" dirty="0">
                        <a:solidFill>
                          <a:schemeClr val="bg1"/>
                        </a:solidFill>
                        <a:effectLst/>
                        <a:latin typeface="+mn-lt"/>
                        <a:ea typeface="+mn-ea"/>
                        <a:cs typeface="+mn-cs"/>
                      </a:endParaRPr>
                    </a:p>
                  </a:txBody>
                  <a:tcPr marL="80758" marR="80758" marT="40379" marB="40379">
                    <a:solidFill>
                      <a:srgbClr val="8652A1"/>
                    </a:solidFill>
                  </a:tcPr>
                </a:tc>
                <a:tc>
                  <a:txBody>
                    <a:bodyPr/>
                    <a:lstStyle/>
                    <a:p>
                      <a:pPr algn="just" rtl="0" fontAlgn="base">
                        <a:lnSpc>
                          <a:spcPts val="1295"/>
                        </a:lnSpc>
                      </a:pPr>
                      <a:r>
                        <a:rPr lang="en-GB" sz="1000" b="0">
                          <a:effectLst/>
                        </a:rPr>
                        <a:t> </a:t>
                      </a:r>
                      <a:endParaRPr lang="en-GB" sz="1000" b="0" i="0">
                        <a:effectLst/>
                        <a:latin typeface="Calibri" panose="020F0502020204030204" pitchFamily="34" charset="0"/>
                      </a:endParaRPr>
                    </a:p>
                  </a:txBody>
                  <a:tcPr marL="80758" marR="80758" marT="40379" marB="40379"/>
                </a:tc>
                <a:extLst>
                  <a:ext uri="{0D108BD9-81ED-4DB2-BD59-A6C34878D82A}">
                    <a16:rowId xmlns:a16="http://schemas.microsoft.com/office/drawing/2014/main" val="2043334407"/>
                  </a:ext>
                </a:extLst>
              </a:tr>
              <a:tr h="300006">
                <a:tc>
                  <a:txBody>
                    <a:bodyPr/>
                    <a:lstStyle/>
                    <a:p>
                      <a:pPr marL="0" algn="l" defTabSz="755934" rtl="0" eaLnBrk="1" fontAlgn="base" latinLnBrk="0" hangingPunct="1">
                        <a:lnSpc>
                          <a:spcPts val="1295"/>
                        </a:lnSpc>
                        <a:spcAft>
                          <a:spcPts val="300"/>
                        </a:spcAft>
                      </a:pPr>
                      <a:r>
                        <a:rPr lang="it-IT" sz="1100" b="1" kern="1200" dirty="0">
                          <a:solidFill>
                            <a:schemeClr val="bg1"/>
                          </a:solidFill>
                          <a:effectLst/>
                          <a:latin typeface="+mn-lt"/>
                          <a:ea typeface="+mn-ea"/>
                          <a:cs typeface="+mn-cs"/>
                        </a:rPr>
                        <a:t>Nome e posizione del convenuto</a:t>
                      </a:r>
                      <a:endParaRPr lang="en-GB" sz="1100" b="1" kern="1200" dirty="0">
                        <a:solidFill>
                          <a:schemeClr val="bg1"/>
                        </a:solidFill>
                        <a:effectLst/>
                        <a:latin typeface="+mn-lt"/>
                        <a:ea typeface="+mn-ea"/>
                        <a:cs typeface="+mn-cs"/>
                      </a:endParaRPr>
                    </a:p>
                  </a:txBody>
                  <a:tcPr marL="80758" marR="80758" marT="40379" marB="40379">
                    <a:solidFill>
                      <a:srgbClr val="8652A1"/>
                    </a:solidFill>
                  </a:tcPr>
                </a:tc>
                <a:tc>
                  <a:txBody>
                    <a:bodyPr/>
                    <a:lstStyle/>
                    <a:p>
                      <a:pPr algn="just" rtl="0" fontAlgn="base">
                        <a:lnSpc>
                          <a:spcPts val="1295"/>
                        </a:lnSpc>
                      </a:pPr>
                      <a:endParaRPr lang="en-GB" sz="1000" b="0" i="0">
                        <a:effectLst/>
                        <a:latin typeface="Calibri" panose="020F0502020204030204" pitchFamily="34" charset="0"/>
                      </a:endParaRPr>
                    </a:p>
                  </a:txBody>
                  <a:tcPr marL="80758" marR="80758" marT="40379" marB="40379"/>
                </a:tc>
                <a:extLst>
                  <a:ext uri="{0D108BD9-81ED-4DB2-BD59-A6C34878D82A}">
                    <a16:rowId xmlns:a16="http://schemas.microsoft.com/office/drawing/2014/main" val="1143701221"/>
                  </a:ext>
                </a:extLst>
              </a:tr>
              <a:tr h="300006">
                <a:tc>
                  <a:txBody>
                    <a:bodyPr/>
                    <a:lstStyle/>
                    <a:p>
                      <a:pPr marL="0" algn="l" defTabSz="755934" rtl="0" eaLnBrk="1" fontAlgn="base" latinLnBrk="0" hangingPunct="1">
                        <a:lnSpc>
                          <a:spcPts val="1295"/>
                        </a:lnSpc>
                        <a:spcAft>
                          <a:spcPts val="300"/>
                        </a:spcAft>
                      </a:pPr>
                      <a:r>
                        <a:rPr lang="en-GB" sz="1100" b="1" kern="1200" dirty="0">
                          <a:solidFill>
                            <a:schemeClr val="bg1"/>
                          </a:solidFill>
                          <a:effectLst/>
                          <a:latin typeface="+mn-lt"/>
                          <a:ea typeface="+mn-ea"/>
                          <a:cs typeface="+mn-cs"/>
                        </a:rPr>
                        <a:t>Paese</a:t>
                      </a:r>
                    </a:p>
                  </a:txBody>
                  <a:tcPr marL="80758" marR="80758" marT="40379" marB="40379">
                    <a:solidFill>
                      <a:srgbClr val="8652A1"/>
                    </a:solidFill>
                  </a:tcPr>
                </a:tc>
                <a:tc>
                  <a:txBody>
                    <a:bodyPr/>
                    <a:lstStyle/>
                    <a:p>
                      <a:pPr algn="just" rtl="0" fontAlgn="base">
                        <a:lnSpc>
                          <a:spcPts val="1295"/>
                        </a:lnSpc>
                      </a:pPr>
                      <a:r>
                        <a:rPr lang="en-GB" sz="1000" b="0">
                          <a:effectLst/>
                        </a:rPr>
                        <a:t> </a:t>
                      </a:r>
                      <a:endParaRPr lang="en-GB" sz="1000" b="0" i="0">
                        <a:effectLst/>
                        <a:latin typeface="Calibri" panose="020F0502020204030204" pitchFamily="34" charset="0"/>
                      </a:endParaRPr>
                    </a:p>
                  </a:txBody>
                  <a:tcPr marL="80758" marR="80758" marT="40379" marB="40379"/>
                </a:tc>
                <a:extLst>
                  <a:ext uri="{0D108BD9-81ED-4DB2-BD59-A6C34878D82A}">
                    <a16:rowId xmlns:a16="http://schemas.microsoft.com/office/drawing/2014/main" val="3767990829"/>
                  </a:ext>
                </a:extLst>
              </a:tr>
              <a:tr h="613397">
                <a:tc>
                  <a:txBody>
                    <a:bodyPr/>
                    <a:lstStyle/>
                    <a:p>
                      <a:pPr marL="0" algn="l" defTabSz="755934" rtl="0" eaLnBrk="1" fontAlgn="base" latinLnBrk="0" hangingPunct="1">
                        <a:lnSpc>
                          <a:spcPts val="1295"/>
                        </a:lnSpc>
                        <a:spcAft>
                          <a:spcPts val="300"/>
                        </a:spcAft>
                      </a:pPr>
                      <a:r>
                        <a:rPr lang="en-GB" sz="1100" b="1" kern="1200" dirty="0" err="1">
                          <a:solidFill>
                            <a:schemeClr val="bg1"/>
                          </a:solidFill>
                          <a:effectLst/>
                          <a:latin typeface="+mn-lt"/>
                          <a:ea typeface="+mn-ea"/>
                          <a:cs typeface="+mn-cs"/>
                        </a:rPr>
                        <a:t>Ulteriori</a:t>
                      </a:r>
                      <a:r>
                        <a:rPr lang="en-GB" sz="1100" b="1" kern="1200" dirty="0">
                          <a:solidFill>
                            <a:schemeClr val="bg1"/>
                          </a:solidFill>
                          <a:effectLst/>
                          <a:latin typeface="+mn-lt"/>
                          <a:ea typeface="+mn-ea"/>
                          <a:cs typeface="+mn-cs"/>
                        </a:rPr>
                        <a:t> </a:t>
                      </a:r>
                      <a:r>
                        <a:rPr lang="en-GB" sz="1100" b="1" kern="1200" dirty="0" err="1">
                          <a:solidFill>
                            <a:schemeClr val="bg1"/>
                          </a:solidFill>
                          <a:effectLst/>
                          <a:latin typeface="+mn-lt"/>
                          <a:ea typeface="+mn-ea"/>
                          <a:cs typeface="+mn-cs"/>
                        </a:rPr>
                        <a:t>fonti</a:t>
                      </a:r>
                      <a:r>
                        <a:rPr lang="en-GB" sz="1100" b="1" kern="1200" dirty="0">
                          <a:solidFill>
                            <a:schemeClr val="bg1"/>
                          </a:solidFill>
                          <a:effectLst/>
                          <a:latin typeface="+mn-lt"/>
                          <a:ea typeface="+mn-ea"/>
                          <a:cs typeface="+mn-cs"/>
                        </a:rPr>
                        <a:t> di </a:t>
                      </a:r>
                      <a:r>
                        <a:rPr lang="en-GB" sz="1100" b="1" kern="1200" dirty="0" err="1">
                          <a:solidFill>
                            <a:schemeClr val="bg1"/>
                          </a:solidFill>
                          <a:effectLst/>
                          <a:latin typeface="+mn-lt"/>
                          <a:ea typeface="+mn-ea"/>
                          <a:cs typeface="+mn-cs"/>
                        </a:rPr>
                        <a:t>informazione</a:t>
                      </a:r>
                      <a:endParaRPr lang="en-GB" sz="1100" b="1" kern="1200" dirty="0">
                        <a:solidFill>
                          <a:schemeClr val="bg1"/>
                        </a:solidFill>
                        <a:effectLst/>
                        <a:latin typeface="+mn-lt"/>
                        <a:ea typeface="+mn-ea"/>
                        <a:cs typeface="+mn-cs"/>
                      </a:endParaRPr>
                    </a:p>
                    <a:p>
                      <a:pPr marL="0" algn="l" defTabSz="755934" rtl="0" eaLnBrk="1" fontAlgn="base" latinLnBrk="0" hangingPunct="1">
                        <a:lnSpc>
                          <a:spcPts val="1295"/>
                        </a:lnSpc>
                        <a:spcAft>
                          <a:spcPts val="300"/>
                        </a:spcAft>
                      </a:pPr>
                      <a:r>
                        <a:rPr lang="en-GB" sz="1000" b="0" kern="1200" dirty="0">
                          <a:solidFill>
                            <a:schemeClr val="bg1"/>
                          </a:solidFill>
                          <a:effectLst/>
                          <a:latin typeface="+mn-lt"/>
                          <a:ea typeface="+mn-ea"/>
                          <a:cs typeface="+mn-cs"/>
                        </a:rPr>
                        <a:t>(</a:t>
                      </a:r>
                      <a:r>
                        <a:rPr lang="it-IT" sz="1000" b="0" kern="1200" dirty="0">
                          <a:solidFill>
                            <a:schemeClr val="bg1"/>
                          </a:solidFill>
                          <a:effectLst/>
                          <a:latin typeface="+mn-lt"/>
                          <a:ea typeface="+mn-ea"/>
                          <a:cs typeface="+mn-cs"/>
                        </a:rPr>
                        <a:t>Aggiungi se sono state utilizzate ulteriori fonti di informazioni</a:t>
                      </a:r>
                      <a:r>
                        <a:rPr lang="en-GB" sz="1000" b="0" kern="1200" dirty="0">
                          <a:solidFill>
                            <a:schemeClr val="bg1"/>
                          </a:solidFill>
                          <a:effectLst/>
                          <a:latin typeface="+mn-lt"/>
                          <a:ea typeface="+mn-ea"/>
                          <a:cs typeface="+mn-cs"/>
                        </a:rPr>
                        <a:t>)</a:t>
                      </a:r>
                    </a:p>
                  </a:txBody>
                  <a:tcPr marL="80758" marR="80758" marT="40379" marB="40379">
                    <a:solidFill>
                      <a:srgbClr val="8652A1"/>
                    </a:solidFill>
                  </a:tcPr>
                </a:tc>
                <a:tc>
                  <a:txBody>
                    <a:bodyPr/>
                    <a:lstStyle/>
                    <a:p>
                      <a:pPr marL="0" marR="0" lvl="0" indent="0" algn="just" defTabSz="755934" rtl="0" eaLnBrk="1" fontAlgn="base" latinLnBrk="0" hangingPunct="1">
                        <a:lnSpc>
                          <a:spcPts val="1295"/>
                        </a:lnSpc>
                        <a:spcBef>
                          <a:spcPts val="0"/>
                        </a:spcBef>
                        <a:spcAft>
                          <a:spcPts val="0"/>
                        </a:spcAft>
                        <a:buClrTx/>
                        <a:buSzTx/>
                        <a:buFontTx/>
                        <a:buNone/>
                        <a:tabLst/>
                        <a:defRPr/>
                      </a:pPr>
                      <a:r>
                        <a:rPr lang="it-IT" sz="1000" b="0" i="1" kern="1200" dirty="0">
                          <a:solidFill>
                            <a:schemeClr val="tx1">
                              <a:lumMod val="50000"/>
                              <a:lumOff val="50000"/>
                            </a:schemeClr>
                          </a:solidFill>
                          <a:effectLst/>
                          <a:latin typeface="+mn-lt"/>
                          <a:ea typeface="+mn-ea"/>
                          <a:cs typeface="+mn-cs"/>
                        </a:rPr>
                        <a:t>Includi collegamenti specifici e informazioni sui dati</a:t>
                      </a:r>
                      <a:endParaRPr lang="en-GB" sz="1000" b="0" i="0" dirty="0">
                        <a:solidFill>
                          <a:schemeClr val="tx1">
                            <a:lumMod val="50000"/>
                            <a:lumOff val="50000"/>
                          </a:schemeClr>
                        </a:solidFill>
                        <a:effectLst/>
                      </a:endParaRPr>
                    </a:p>
                  </a:txBody>
                  <a:tcPr marL="80758" marR="80758" marT="40379" marB="40379"/>
                </a:tc>
                <a:extLst>
                  <a:ext uri="{0D108BD9-81ED-4DB2-BD59-A6C34878D82A}">
                    <a16:rowId xmlns:a16="http://schemas.microsoft.com/office/drawing/2014/main" val="2393458169"/>
                  </a:ext>
                </a:extLst>
              </a:tr>
              <a:tr h="1063018">
                <a:tc>
                  <a:txBody>
                    <a:bodyPr/>
                    <a:lstStyle/>
                    <a:p>
                      <a:pPr algn="l" rtl="0" fontAlgn="base">
                        <a:lnSpc>
                          <a:spcPts val="1295"/>
                        </a:lnSpc>
                        <a:spcAft>
                          <a:spcPts val="300"/>
                        </a:spcAft>
                      </a:pPr>
                      <a:r>
                        <a:rPr lang="en-GB" sz="1100" b="1" dirty="0" err="1">
                          <a:solidFill>
                            <a:schemeClr val="bg1"/>
                          </a:solidFill>
                          <a:effectLst/>
                        </a:rPr>
                        <a:t>Descrizione</a:t>
                      </a:r>
                      <a:r>
                        <a:rPr lang="en-GB" sz="1100" b="1" dirty="0">
                          <a:solidFill>
                            <a:schemeClr val="bg1"/>
                          </a:solidFill>
                          <a:effectLst/>
                        </a:rPr>
                        <a:t> </a:t>
                      </a:r>
                      <a:r>
                        <a:rPr lang="en-GB" sz="1100" b="1" dirty="0" err="1">
                          <a:solidFill>
                            <a:schemeClr val="bg1"/>
                          </a:solidFill>
                          <a:effectLst/>
                        </a:rPr>
                        <a:t>dell'Azienda</a:t>
                      </a:r>
                      <a:endParaRPr lang="en-GB" sz="1100" b="1" dirty="0">
                        <a:solidFill>
                          <a:schemeClr val="bg1"/>
                        </a:solidFill>
                        <a:effectLst/>
                      </a:endParaRPr>
                    </a:p>
                    <a:p>
                      <a:pPr algn="l" rtl="0" fontAlgn="base">
                        <a:lnSpc>
                          <a:spcPts val="1295"/>
                        </a:lnSpc>
                        <a:spcAft>
                          <a:spcPts val="300"/>
                        </a:spcAft>
                      </a:pPr>
                      <a:r>
                        <a:rPr lang="it-IT" sz="1000" b="0" dirty="0">
                          <a:solidFill>
                            <a:schemeClr val="bg1"/>
                          </a:solidFill>
                          <a:effectLst/>
                        </a:rPr>
                        <a:t>Qual è il core business dell'azienda? 
Quando e dove è stata fondata l'azienda? 
Quali sono i principali mercati? 
Quanti dipendenti ha e come sono coinvolti nell'azienda?</a:t>
                      </a:r>
                      <a:endParaRPr lang="en-GB" sz="1800" b="0" i="0" dirty="0">
                        <a:solidFill>
                          <a:schemeClr val="bg1"/>
                        </a:solidFill>
                        <a:effectLst/>
                      </a:endParaRPr>
                    </a:p>
                  </a:txBody>
                  <a:tcPr marL="80758" marR="80758" marT="40379" marB="40379">
                    <a:solidFill>
                      <a:srgbClr val="8652A1"/>
                    </a:solidFill>
                  </a:tcPr>
                </a:tc>
                <a:tc>
                  <a:txBody>
                    <a:bodyPr/>
                    <a:lstStyle/>
                    <a:p>
                      <a:pPr algn="just" rtl="0" fontAlgn="base">
                        <a:lnSpc>
                          <a:spcPts val="1295"/>
                        </a:lnSpc>
                      </a:pPr>
                      <a:r>
                        <a:rPr lang="en-GB" sz="1000" b="0" dirty="0">
                          <a:solidFill>
                            <a:schemeClr val="tx1">
                              <a:lumMod val="50000"/>
                              <a:lumOff val="50000"/>
                            </a:schemeClr>
                          </a:solidFill>
                          <a:effectLst/>
                        </a:rPr>
                        <a:t> </a:t>
                      </a:r>
                      <a:r>
                        <a:rPr lang="en-GB" sz="1000" b="0" i="1" dirty="0">
                          <a:solidFill>
                            <a:schemeClr val="tx1">
                              <a:lumMod val="50000"/>
                              <a:lumOff val="50000"/>
                            </a:schemeClr>
                          </a:solidFill>
                          <a:effectLst/>
                        </a:rPr>
                        <a:t>min. 100 parole</a:t>
                      </a:r>
                      <a:endParaRPr lang="en-GB" sz="1000" b="0" i="1" dirty="0">
                        <a:solidFill>
                          <a:schemeClr val="tx1">
                            <a:lumMod val="50000"/>
                            <a:lumOff val="50000"/>
                          </a:schemeClr>
                        </a:solidFill>
                        <a:effectLst/>
                        <a:latin typeface="Calibri" panose="020F0502020204030204" pitchFamily="34" charset="0"/>
                      </a:endParaRPr>
                    </a:p>
                  </a:txBody>
                  <a:tcPr marL="80758" marR="80758" marT="40379" marB="40379"/>
                </a:tc>
                <a:extLst>
                  <a:ext uri="{0D108BD9-81ED-4DB2-BD59-A6C34878D82A}">
                    <a16:rowId xmlns:a16="http://schemas.microsoft.com/office/drawing/2014/main" val="3677958229"/>
                  </a:ext>
                </a:extLst>
              </a:tr>
              <a:tr h="770779">
                <a:tc>
                  <a:txBody>
                    <a:bodyPr/>
                    <a:lstStyle/>
                    <a:p>
                      <a:pPr algn="l" rtl="0" fontAlgn="base">
                        <a:lnSpc>
                          <a:spcPts val="1295"/>
                        </a:lnSpc>
                        <a:spcAft>
                          <a:spcPts val="300"/>
                        </a:spcAft>
                      </a:pPr>
                      <a:r>
                        <a:rPr lang="en-GB" sz="1100" b="1" dirty="0" err="1">
                          <a:solidFill>
                            <a:schemeClr val="bg1"/>
                          </a:solidFill>
                          <a:effectLst/>
                        </a:rPr>
                        <a:t>Principali</a:t>
                      </a:r>
                      <a:r>
                        <a:rPr lang="en-GB" sz="1100" b="1" dirty="0">
                          <a:solidFill>
                            <a:schemeClr val="bg1"/>
                          </a:solidFill>
                          <a:effectLst/>
                        </a:rPr>
                        <a:t> </a:t>
                      </a:r>
                      <a:r>
                        <a:rPr lang="en-GB" sz="1100" b="1" dirty="0" err="1">
                          <a:solidFill>
                            <a:schemeClr val="bg1"/>
                          </a:solidFill>
                          <a:effectLst/>
                        </a:rPr>
                        <a:t>attività</a:t>
                      </a:r>
                      <a:r>
                        <a:rPr lang="en-GB" sz="1100" b="1" dirty="0">
                          <a:solidFill>
                            <a:schemeClr val="bg1"/>
                          </a:solidFill>
                          <a:effectLst/>
                        </a:rPr>
                        <a:t> </a:t>
                      </a:r>
                      <a:r>
                        <a:rPr lang="en-GB" sz="1100" b="1" dirty="0" err="1">
                          <a:solidFill>
                            <a:schemeClr val="bg1"/>
                          </a:solidFill>
                          <a:effectLst/>
                        </a:rPr>
                        <a:t>dell'Azienda</a:t>
                      </a:r>
                      <a:endParaRPr lang="en-GB" sz="1100" b="1" dirty="0">
                        <a:solidFill>
                          <a:schemeClr val="bg1"/>
                        </a:solidFill>
                        <a:effectLst/>
                      </a:endParaRPr>
                    </a:p>
                    <a:p>
                      <a:pPr algn="l" rtl="0" fontAlgn="base">
                        <a:lnSpc>
                          <a:spcPts val="1295"/>
                        </a:lnSpc>
                        <a:spcAft>
                          <a:spcPts val="300"/>
                        </a:spcAft>
                      </a:pPr>
                      <a:r>
                        <a:rPr lang="it-IT" sz="1000" b="0" dirty="0">
                          <a:solidFill>
                            <a:schemeClr val="bg1"/>
                          </a:solidFill>
                          <a:effectLst/>
                        </a:rPr>
                        <a:t>Che tipo di attività logistiche svolge l'azienda? 
Quali sono i clienti?</a:t>
                      </a:r>
                      <a:endParaRPr lang="en-GB" sz="1000" b="0" i="0" dirty="0">
                        <a:solidFill>
                          <a:schemeClr val="bg1"/>
                        </a:solidFill>
                        <a:effectLst/>
                      </a:endParaRPr>
                    </a:p>
                  </a:txBody>
                  <a:tcPr marL="80758" marR="80758" marT="40379" marB="40379">
                    <a:solidFill>
                      <a:srgbClr val="8652A1"/>
                    </a:solidFill>
                  </a:tcPr>
                </a:tc>
                <a:tc>
                  <a:txBody>
                    <a:bodyPr/>
                    <a:lstStyle/>
                    <a:p>
                      <a:pPr algn="just" rtl="0" fontAlgn="base">
                        <a:lnSpc>
                          <a:spcPts val="1295"/>
                        </a:lnSpc>
                      </a:pPr>
                      <a:r>
                        <a:rPr lang="en-GB" sz="1000" b="0" dirty="0">
                          <a:solidFill>
                            <a:schemeClr val="tx1">
                              <a:lumMod val="50000"/>
                              <a:lumOff val="50000"/>
                            </a:schemeClr>
                          </a:solidFill>
                          <a:effectLst/>
                        </a:rPr>
                        <a:t> </a:t>
                      </a:r>
                      <a:r>
                        <a:rPr lang="en-GB" sz="1000" b="0" i="1" dirty="0">
                          <a:solidFill>
                            <a:schemeClr val="tx1">
                              <a:lumMod val="50000"/>
                              <a:lumOff val="50000"/>
                            </a:schemeClr>
                          </a:solidFill>
                          <a:effectLst/>
                        </a:rPr>
                        <a:t>min. 100 parole</a:t>
                      </a:r>
                      <a:endParaRPr lang="en-GB" sz="1000" b="0" i="0" dirty="0">
                        <a:solidFill>
                          <a:schemeClr val="tx1">
                            <a:lumMod val="50000"/>
                            <a:lumOff val="50000"/>
                          </a:schemeClr>
                        </a:solidFill>
                        <a:effectLst/>
                        <a:latin typeface="Calibri" panose="020F0502020204030204" pitchFamily="34" charset="0"/>
                      </a:endParaRPr>
                    </a:p>
                  </a:txBody>
                  <a:tcPr marL="80758" marR="80758" marT="40379" marB="40379"/>
                </a:tc>
                <a:extLst>
                  <a:ext uri="{0D108BD9-81ED-4DB2-BD59-A6C34878D82A}">
                    <a16:rowId xmlns:a16="http://schemas.microsoft.com/office/drawing/2014/main" val="249794079"/>
                  </a:ext>
                </a:extLst>
              </a:tr>
              <a:tr h="613397">
                <a:tc>
                  <a:txBody>
                    <a:bodyPr/>
                    <a:lstStyle/>
                    <a:p>
                      <a:pPr algn="l" rtl="0" fontAlgn="base">
                        <a:lnSpc>
                          <a:spcPts val="1295"/>
                        </a:lnSpc>
                        <a:spcAft>
                          <a:spcPts val="300"/>
                        </a:spcAft>
                      </a:pPr>
                      <a:r>
                        <a:rPr lang="it-IT" sz="1100" b="1" dirty="0">
                          <a:solidFill>
                            <a:schemeClr val="bg1"/>
                          </a:solidFill>
                          <a:effectLst/>
                        </a:rPr>
                        <a:t>Le principali sfide operative dell'azienda</a:t>
                      </a:r>
                    </a:p>
                    <a:p>
                      <a:pPr algn="l" rtl="0" fontAlgn="base">
                        <a:lnSpc>
                          <a:spcPts val="1295"/>
                        </a:lnSpc>
                        <a:spcAft>
                          <a:spcPts val="300"/>
                        </a:spcAft>
                      </a:pPr>
                      <a:r>
                        <a:rPr lang="it-IT" sz="1000" b="0" dirty="0">
                          <a:solidFill>
                            <a:schemeClr val="bg1"/>
                          </a:solidFill>
                          <a:effectLst/>
                        </a:rPr>
                        <a:t>ad esempio, le esigenze del cliente, il contesto giuridico, la forte concorrenza, ecc.</a:t>
                      </a:r>
                      <a:endParaRPr lang="en-GB" sz="1800" b="0" i="0" dirty="0">
                        <a:solidFill>
                          <a:schemeClr val="bg1"/>
                        </a:solidFill>
                        <a:effectLst/>
                      </a:endParaRPr>
                    </a:p>
                  </a:txBody>
                  <a:tcPr marL="80758" marR="80758" marT="40379" marB="40379">
                    <a:solidFill>
                      <a:srgbClr val="8652A1"/>
                    </a:solidFill>
                  </a:tcPr>
                </a:tc>
                <a:tc>
                  <a:txBody>
                    <a:bodyPr/>
                    <a:lstStyle/>
                    <a:p>
                      <a:pPr algn="just" rtl="0" fontAlgn="base">
                        <a:lnSpc>
                          <a:spcPts val="1295"/>
                        </a:lnSpc>
                      </a:pPr>
                      <a:r>
                        <a:rPr lang="en-GB" sz="1000" b="0" dirty="0">
                          <a:solidFill>
                            <a:schemeClr val="tx1">
                              <a:lumMod val="50000"/>
                              <a:lumOff val="50000"/>
                            </a:schemeClr>
                          </a:solidFill>
                          <a:effectLst/>
                        </a:rPr>
                        <a:t> </a:t>
                      </a:r>
                      <a:r>
                        <a:rPr lang="en-GB" sz="1000" b="0" i="1" dirty="0">
                          <a:solidFill>
                            <a:schemeClr val="tx1">
                              <a:lumMod val="50000"/>
                              <a:lumOff val="50000"/>
                            </a:schemeClr>
                          </a:solidFill>
                          <a:effectLst/>
                        </a:rPr>
                        <a:t>min. 100 parole</a:t>
                      </a:r>
                      <a:endParaRPr lang="en-GB" sz="1000" b="0" i="0" dirty="0">
                        <a:solidFill>
                          <a:schemeClr val="tx1">
                            <a:lumMod val="50000"/>
                            <a:lumOff val="50000"/>
                          </a:schemeClr>
                        </a:solidFill>
                        <a:effectLst/>
                        <a:latin typeface="Calibri" panose="020F0502020204030204" pitchFamily="34" charset="0"/>
                      </a:endParaRPr>
                    </a:p>
                  </a:txBody>
                  <a:tcPr marL="80758" marR="80758" marT="40379" marB="40379"/>
                </a:tc>
                <a:extLst>
                  <a:ext uri="{0D108BD9-81ED-4DB2-BD59-A6C34878D82A}">
                    <a16:rowId xmlns:a16="http://schemas.microsoft.com/office/drawing/2014/main" val="3808482149"/>
                  </a:ext>
                </a:extLst>
              </a:tr>
              <a:tr h="1191481">
                <a:tc>
                  <a:txBody>
                    <a:bodyPr/>
                    <a:lstStyle/>
                    <a:p>
                      <a:pPr algn="l" rtl="0" fontAlgn="base">
                        <a:lnSpc>
                          <a:spcPts val="1295"/>
                        </a:lnSpc>
                        <a:spcAft>
                          <a:spcPts val="300"/>
                        </a:spcAft>
                      </a:pPr>
                      <a:r>
                        <a:rPr lang="en-GB" sz="1100" b="1" dirty="0" err="1">
                          <a:solidFill>
                            <a:schemeClr val="bg1"/>
                          </a:solidFill>
                          <a:effectLst/>
                        </a:rPr>
                        <a:t>Attenzione</a:t>
                      </a:r>
                      <a:r>
                        <a:rPr lang="en-GB" sz="1100" b="1" dirty="0">
                          <a:solidFill>
                            <a:schemeClr val="bg1"/>
                          </a:solidFill>
                          <a:effectLst/>
                        </a:rPr>
                        <a:t> </a:t>
                      </a:r>
                      <a:r>
                        <a:rPr lang="en-GB" sz="1100" b="1" dirty="0" err="1">
                          <a:solidFill>
                            <a:schemeClr val="bg1"/>
                          </a:solidFill>
                          <a:effectLst/>
                        </a:rPr>
                        <a:t>all'innovazione</a:t>
                      </a:r>
                      <a:r>
                        <a:rPr lang="en-GB" sz="1100" b="1" dirty="0">
                          <a:solidFill>
                            <a:schemeClr val="bg1"/>
                          </a:solidFill>
                          <a:effectLst/>
                        </a:rPr>
                        <a:t> </a:t>
                      </a:r>
                      <a:r>
                        <a:rPr lang="en-GB" sz="1100" b="1" dirty="0" err="1">
                          <a:solidFill>
                            <a:schemeClr val="bg1"/>
                          </a:solidFill>
                          <a:effectLst/>
                        </a:rPr>
                        <a:t>dell'Azienda</a:t>
                      </a:r>
                      <a:endParaRPr lang="en-GB" sz="1100" b="1" dirty="0">
                        <a:solidFill>
                          <a:schemeClr val="bg1"/>
                        </a:solidFill>
                        <a:effectLst/>
                      </a:endParaRPr>
                    </a:p>
                    <a:p>
                      <a:pPr algn="l" rtl="0" fontAlgn="base">
                        <a:lnSpc>
                          <a:spcPts val="1295"/>
                        </a:lnSpc>
                        <a:spcAft>
                          <a:spcPts val="300"/>
                        </a:spcAft>
                      </a:pPr>
                      <a:r>
                        <a:rPr lang="it-IT" sz="1000" b="0" dirty="0">
                          <a:solidFill>
                            <a:schemeClr val="bg1"/>
                          </a:solidFill>
                          <a:effectLst/>
                        </a:rPr>
                        <a:t>Quali innovazioni ha recentemente sviluppato/adottato l'azienda? Perché? 
Chi guida l'innovazione in azienda? 
Esiste una strategia di innovazione / piano di innovazione / procedure di gestione del portafoglio di innovazione?</a:t>
                      </a:r>
                      <a:endParaRPr lang="en-GB" sz="1000" b="0" i="0" dirty="0">
                        <a:solidFill>
                          <a:schemeClr val="bg1"/>
                        </a:solidFill>
                        <a:effectLst/>
                      </a:endParaRPr>
                    </a:p>
                  </a:txBody>
                  <a:tcPr marL="80758" marR="80758" marT="40379" marB="40379">
                    <a:solidFill>
                      <a:srgbClr val="8652A1"/>
                    </a:solidFill>
                  </a:tcPr>
                </a:tc>
                <a:tc>
                  <a:txBody>
                    <a:bodyPr/>
                    <a:lstStyle/>
                    <a:p>
                      <a:pPr algn="just" rtl="0" fontAlgn="base">
                        <a:lnSpc>
                          <a:spcPts val="1295"/>
                        </a:lnSpc>
                      </a:pPr>
                      <a:r>
                        <a:rPr lang="en-GB" sz="1000" b="0" dirty="0">
                          <a:solidFill>
                            <a:schemeClr val="tx1">
                              <a:lumMod val="50000"/>
                              <a:lumOff val="50000"/>
                            </a:schemeClr>
                          </a:solidFill>
                          <a:effectLst/>
                        </a:rPr>
                        <a:t> </a:t>
                      </a:r>
                      <a:r>
                        <a:rPr lang="en-GB" sz="1000" b="0" i="1" dirty="0">
                          <a:solidFill>
                            <a:schemeClr val="tx1">
                              <a:lumMod val="50000"/>
                              <a:lumOff val="50000"/>
                            </a:schemeClr>
                          </a:solidFill>
                          <a:effectLst/>
                        </a:rPr>
                        <a:t>min. 200 parole</a:t>
                      </a:r>
                      <a:endParaRPr lang="en-GB" sz="1000" b="0" i="0" dirty="0">
                        <a:solidFill>
                          <a:schemeClr val="tx1">
                            <a:lumMod val="50000"/>
                            <a:lumOff val="50000"/>
                          </a:schemeClr>
                        </a:solidFill>
                        <a:effectLst/>
                        <a:latin typeface="Calibri" panose="020F0502020204030204" pitchFamily="34" charset="0"/>
                      </a:endParaRPr>
                    </a:p>
                  </a:txBody>
                  <a:tcPr marL="80758" marR="80758" marT="40379" marB="40379"/>
                </a:tc>
                <a:extLst>
                  <a:ext uri="{0D108BD9-81ED-4DB2-BD59-A6C34878D82A}">
                    <a16:rowId xmlns:a16="http://schemas.microsoft.com/office/drawing/2014/main" val="3317911493"/>
                  </a:ext>
                </a:extLst>
              </a:tr>
              <a:tr h="924934">
                <a:tc>
                  <a:txBody>
                    <a:bodyPr/>
                    <a:lstStyle/>
                    <a:p>
                      <a:pPr algn="l" rtl="0" fontAlgn="base">
                        <a:lnSpc>
                          <a:spcPts val="1295"/>
                        </a:lnSpc>
                        <a:spcAft>
                          <a:spcPts val="300"/>
                        </a:spcAft>
                      </a:pPr>
                      <a:r>
                        <a:rPr lang="it-IT" sz="1100" b="1" dirty="0">
                          <a:solidFill>
                            <a:schemeClr val="bg1"/>
                          </a:solidFill>
                          <a:effectLst/>
                        </a:rPr>
                        <a:t>Sostenibilità focus sui progetti di innovazione</a:t>
                      </a:r>
                      <a:endParaRPr lang="en-GB" sz="1000" b="0" dirty="0">
                        <a:solidFill>
                          <a:schemeClr val="bg1"/>
                        </a:solidFill>
                        <a:effectLst/>
                      </a:endParaRPr>
                    </a:p>
                    <a:p>
                      <a:pPr algn="l" rtl="0" fontAlgn="base">
                        <a:lnSpc>
                          <a:spcPts val="1295"/>
                        </a:lnSpc>
                        <a:spcAft>
                          <a:spcPts val="300"/>
                        </a:spcAft>
                      </a:pPr>
                      <a:r>
                        <a:rPr lang="it-IT" sz="1000" b="0" dirty="0">
                          <a:solidFill>
                            <a:schemeClr val="bg1"/>
                          </a:solidFill>
                          <a:effectLst/>
                        </a:rPr>
                        <a:t>C'è qualcuno dei progetti di innovazione che contribuisce alla sostenibilità (OSS)? Perché? 
Quali degli SDG vengono affrontati?</a:t>
                      </a:r>
                      <a:endParaRPr lang="en-GB" sz="1800" b="0" i="0" dirty="0">
                        <a:solidFill>
                          <a:schemeClr val="bg1"/>
                        </a:solidFill>
                        <a:effectLst/>
                      </a:endParaRPr>
                    </a:p>
                  </a:txBody>
                  <a:tcPr marL="80758" marR="80758" marT="40379" marB="40379">
                    <a:solidFill>
                      <a:srgbClr val="8652A1"/>
                    </a:solidFill>
                  </a:tcPr>
                </a:tc>
                <a:tc>
                  <a:txBody>
                    <a:bodyPr/>
                    <a:lstStyle/>
                    <a:p>
                      <a:pPr algn="just" rtl="0" fontAlgn="base">
                        <a:lnSpc>
                          <a:spcPts val="1295"/>
                        </a:lnSpc>
                      </a:pPr>
                      <a:r>
                        <a:rPr lang="en-GB" sz="1000" b="0" dirty="0">
                          <a:solidFill>
                            <a:schemeClr val="tx1">
                              <a:lumMod val="50000"/>
                              <a:lumOff val="50000"/>
                            </a:schemeClr>
                          </a:solidFill>
                          <a:effectLst/>
                        </a:rPr>
                        <a:t> </a:t>
                      </a:r>
                      <a:r>
                        <a:rPr lang="en-GB" sz="1000" b="0" i="1" dirty="0">
                          <a:solidFill>
                            <a:schemeClr val="tx1">
                              <a:lumMod val="50000"/>
                              <a:lumOff val="50000"/>
                            </a:schemeClr>
                          </a:solidFill>
                          <a:effectLst/>
                        </a:rPr>
                        <a:t>min. 200 parole</a:t>
                      </a:r>
                      <a:endParaRPr lang="en-GB" sz="1000" b="0" i="0" dirty="0">
                        <a:solidFill>
                          <a:schemeClr val="tx1">
                            <a:lumMod val="50000"/>
                            <a:lumOff val="50000"/>
                          </a:schemeClr>
                        </a:solidFill>
                        <a:effectLst/>
                        <a:latin typeface="Calibri" panose="020F0502020204030204" pitchFamily="34" charset="0"/>
                      </a:endParaRPr>
                    </a:p>
                  </a:txBody>
                  <a:tcPr marL="80758" marR="80758" marT="40379" marB="40379"/>
                </a:tc>
                <a:extLst>
                  <a:ext uri="{0D108BD9-81ED-4DB2-BD59-A6C34878D82A}">
                    <a16:rowId xmlns:a16="http://schemas.microsoft.com/office/drawing/2014/main" val="2177903503"/>
                  </a:ext>
                </a:extLst>
              </a:tr>
              <a:tr h="1019613">
                <a:tc>
                  <a:txBody>
                    <a:bodyPr/>
                    <a:lstStyle/>
                    <a:p>
                      <a:pPr algn="l" rtl="0" fontAlgn="base">
                        <a:lnSpc>
                          <a:spcPts val="1295"/>
                        </a:lnSpc>
                        <a:spcAft>
                          <a:spcPts val="300"/>
                        </a:spcAft>
                      </a:pPr>
                      <a:r>
                        <a:rPr lang="en-GB" sz="1200" b="1" i="0" dirty="0" err="1">
                          <a:solidFill>
                            <a:schemeClr val="bg1"/>
                          </a:solidFill>
                          <a:effectLst/>
                          <a:latin typeface="Calibri" panose="020F0502020204030204" pitchFamily="34" charset="0"/>
                        </a:rPr>
                        <a:t>Pratiche</a:t>
                      </a:r>
                      <a:r>
                        <a:rPr lang="en-GB" sz="1200" b="1" i="0" dirty="0">
                          <a:solidFill>
                            <a:schemeClr val="bg1"/>
                          </a:solidFill>
                          <a:effectLst/>
                          <a:latin typeface="Calibri" panose="020F0502020204030204" pitchFamily="34" charset="0"/>
                        </a:rPr>
                        <a:t> di </a:t>
                      </a:r>
                      <a:r>
                        <a:rPr lang="en-GB" sz="1200" b="1" i="0" dirty="0" err="1">
                          <a:solidFill>
                            <a:schemeClr val="bg1"/>
                          </a:solidFill>
                          <a:effectLst/>
                          <a:latin typeface="Calibri" panose="020F0502020204030204" pitchFamily="34" charset="0"/>
                        </a:rPr>
                        <a:t>gestione</a:t>
                      </a:r>
                      <a:r>
                        <a:rPr lang="en-GB" sz="1200" b="1" i="0" dirty="0">
                          <a:solidFill>
                            <a:schemeClr val="bg1"/>
                          </a:solidFill>
                          <a:effectLst/>
                          <a:latin typeface="Calibri" panose="020F0502020204030204" pitchFamily="34" charset="0"/>
                        </a:rPr>
                        <a:t> </a:t>
                      </a:r>
                      <a:r>
                        <a:rPr lang="en-GB" sz="1200" b="1" i="0" dirty="0" err="1">
                          <a:solidFill>
                            <a:schemeClr val="bg1"/>
                          </a:solidFill>
                          <a:effectLst/>
                          <a:latin typeface="Calibri" panose="020F0502020204030204" pitchFamily="34" charset="0"/>
                        </a:rPr>
                        <a:t>dell'innovazione</a:t>
                      </a:r>
                      <a:endParaRPr lang="en-GB" sz="1200" b="1" i="0" dirty="0">
                        <a:solidFill>
                          <a:schemeClr val="bg1"/>
                        </a:solidFill>
                        <a:effectLst/>
                        <a:latin typeface="Calibri" panose="020F0502020204030204" pitchFamily="34" charset="0"/>
                      </a:endParaRPr>
                    </a:p>
                    <a:p>
                      <a:pPr algn="l" rtl="0" fontAlgn="base">
                        <a:lnSpc>
                          <a:spcPts val="1295"/>
                        </a:lnSpc>
                        <a:spcAft>
                          <a:spcPts val="300"/>
                        </a:spcAft>
                      </a:pPr>
                      <a:r>
                        <a:rPr lang="it-IT" sz="1000" b="0" i="0" dirty="0">
                          <a:solidFill>
                            <a:schemeClr val="bg1"/>
                          </a:solidFill>
                          <a:effectLst/>
                          <a:latin typeface="Calibri" panose="020F0502020204030204" pitchFamily="34" charset="0"/>
                        </a:rPr>
                        <a:t>Come gestisce l'azienda il proprio processo di innovazione? 
In che modo queste pratiche di gestione dell'innovazione sono correlate allo schema del processo di innovazione (come definito in questo progetto)?</a:t>
                      </a:r>
                      <a:endParaRPr lang="en-GB" sz="1000" b="0" i="0" dirty="0">
                        <a:solidFill>
                          <a:schemeClr val="bg1"/>
                        </a:solidFill>
                        <a:effectLst/>
                      </a:endParaRPr>
                    </a:p>
                  </a:txBody>
                  <a:tcPr>
                    <a:solidFill>
                      <a:srgbClr val="8652A1"/>
                    </a:solidFill>
                  </a:tcPr>
                </a:tc>
                <a:tc>
                  <a:txBody>
                    <a:bodyPr/>
                    <a:lstStyle/>
                    <a:p>
                      <a:pPr algn="just" rtl="0" fontAlgn="base">
                        <a:lnSpc>
                          <a:spcPts val="1295"/>
                        </a:lnSpc>
                      </a:pPr>
                      <a:r>
                        <a:rPr lang="en-GB" sz="1000" b="0" i="0" dirty="0">
                          <a:solidFill>
                            <a:schemeClr val="tx1">
                              <a:lumMod val="50000"/>
                              <a:lumOff val="50000"/>
                            </a:schemeClr>
                          </a:solidFill>
                          <a:effectLst/>
                          <a:latin typeface="Calibri" panose="020F0502020204030204" pitchFamily="34" charset="0"/>
                        </a:rPr>
                        <a:t> </a:t>
                      </a:r>
                      <a:r>
                        <a:rPr lang="en-GB" sz="1000" b="0" i="1" dirty="0">
                          <a:solidFill>
                            <a:schemeClr val="tx1">
                              <a:lumMod val="50000"/>
                              <a:lumOff val="50000"/>
                            </a:schemeClr>
                          </a:solidFill>
                          <a:effectLst/>
                        </a:rPr>
                        <a:t>min. 300 parole</a:t>
                      </a:r>
                      <a:endParaRPr lang="en-GB" sz="1000" b="0" i="0" dirty="0">
                        <a:solidFill>
                          <a:schemeClr val="tx1">
                            <a:lumMod val="50000"/>
                            <a:lumOff val="50000"/>
                          </a:schemeClr>
                        </a:solidFill>
                        <a:effectLst/>
                        <a:latin typeface="Calibri" panose="020F0502020204030204" pitchFamily="34" charset="0"/>
                      </a:endParaRPr>
                    </a:p>
                  </a:txBody>
                  <a:tcPr/>
                </a:tc>
                <a:extLst>
                  <a:ext uri="{0D108BD9-81ED-4DB2-BD59-A6C34878D82A}">
                    <a16:rowId xmlns:a16="http://schemas.microsoft.com/office/drawing/2014/main" val="3188109520"/>
                  </a:ext>
                </a:extLst>
              </a:tr>
              <a:tr h="1908833">
                <a:tc>
                  <a:txBody>
                    <a:bodyPr/>
                    <a:lstStyle/>
                    <a:p>
                      <a:pPr algn="l" rtl="0" fontAlgn="base">
                        <a:lnSpc>
                          <a:spcPts val="1295"/>
                        </a:lnSpc>
                        <a:spcAft>
                          <a:spcPts val="300"/>
                        </a:spcAft>
                      </a:pPr>
                      <a:r>
                        <a:rPr lang="it-IT" sz="1200" b="1" i="0" dirty="0">
                          <a:solidFill>
                            <a:schemeClr val="bg1"/>
                          </a:solidFill>
                          <a:effectLst/>
                          <a:latin typeface="Calibri" panose="020F0502020204030204" pitchFamily="34" charset="0"/>
                        </a:rPr>
                        <a:t>Digitalizzazione delle pratiche di gestione dell'innovazione</a:t>
                      </a:r>
                    </a:p>
                    <a:p>
                      <a:pPr algn="l" rtl="0" fontAlgn="base">
                        <a:lnSpc>
                          <a:spcPts val="1295"/>
                        </a:lnSpc>
                        <a:spcAft>
                          <a:spcPts val="300"/>
                        </a:spcAft>
                      </a:pPr>
                      <a:r>
                        <a:rPr lang="it-IT" sz="1000" b="0" i="0" dirty="0">
                          <a:solidFill>
                            <a:schemeClr val="bg1"/>
                          </a:solidFill>
                          <a:effectLst/>
                          <a:latin typeface="Calibri" panose="020F0502020204030204" pitchFamily="34" charset="0"/>
                        </a:rPr>
                        <a:t>L'azienda utilizza strumenti/piattaforme digitali per gestire i propri processi di innovazione? Perché sì o perché no? 
Come vengono utilizzati questi strumenti/piattaforme? Chi ha avviato l'utilizzo di questi strumenti/piattaforme? 
Quanto sono stati efficaci gli strumenti/le piattaforme nel facilitare la gestione dell'innovazione? 
Quanto sono stati efficaci gli strumenti/le piattaforme che hanno contribuito all'attenzione alla sostenibilità?</a:t>
                      </a:r>
                      <a:endParaRPr lang="en-GB" sz="1000" b="0" i="0" dirty="0">
                        <a:solidFill>
                          <a:schemeClr val="bg1"/>
                        </a:solidFill>
                        <a:effectLst/>
                      </a:endParaRPr>
                    </a:p>
                  </a:txBody>
                  <a:tcPr>
                    <a:solidFill>
                      <a:srgbClr val="8652A1"/>
                    </a:solidFill>
                  </a:tcPr>
                </a:tc>
                <a:tc>
                  <a:txBody>
                    <a:bodyPr/>
                    <a:lstStyle/>
                    <a:p>
                      <a:pPr algn="just" rtl="0" fontAlgn="base">
                        <a:lnSpc>
                          <a:spcPts val="1295"/>
                        </a:lnSpc>
                      </a:pPr>
                      <a:r>
                        <a:rPr lang="en-GB" sz="1000" b="0" i="0" dirty="0">
                          <a:solidFill>
                            <a:schemeClr val="tx1">
                              <a:lumMod val="50000"/>
                              <a:lumOff val="50000"/>
                            </a:schemeClr>
                          </a:solidFill>
                          <a:effectLst/>
                          <a:latin typeface="Calibri" panose="020F0502020204030204" pitchFamily="34" charset="0"/>
                        </a:rPr>
                        <a:t> </a:t>
                      </a:r>
                      <a:r>
                        <a:rPr lang="en-GB" sz="1000" b="0" i="1" dirty="0">
                          <a:solidFill>
                            <a:schemeClr val="tx1">
                              <a:lumMod val="50000"/>
                              <a:lumOff val="50000"/>
                            </a:schemeClr>
                          </a:solidFill>
                          <a:effectLst/>
                        </a:rPr>
                        <a:t>min. 200 parole</a:t>
                      </a:r>
                      <a:endParaRPr lang="en-GB" sz="1000" b="0" i="0" dirty="0">
                        <a:solidFill>
                          <a:schemeClr val="tx1">
                            <a:lumMod val="50000"/>
                            <a:lumOff val="50000"/>
                          </a:schemeClr>
                        </a:solidFill>
                        <a:effectLst/>
                        <a:latin typeface="Calibri" panose="020F0502020204030204" pitchFamily="34" charset="0"/>
                      </a:endParaRPr>
                    </a:p>
                  </a:txBody>
                  <a:tcPr/>
                </a:tc>
                <a:extLst>
                  <a:ext uri="{0D108BD9-81ED-4DB2-BD59-A6C34878D82A}">
                    <a16:rowId xmlns:a16="http://schemas.microsoft.com/office/drawing/2014/main" val="3774789992"/>
                  </a:ext>
                </a:extLst>
              </a:tr>
            </a:tbl>
          </a:graphicData>
        </a:graphic>
      </p:graphicFrame>
    </p:spTree>
    <p:extLst>
      <p:ext uri="{BB962C8B-B14F-4D97-AF65-F5344CB8AC3E}">
        <p14:creationId xmlns:p14="http://schemas.microsoft.com/office/powerpoint/2010/main" val="706404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B8BE4A-1222-62A3-5BBA-6700B8700C7B}"/>
              </a:ext>
            </a:extLst>
          </p:cNvPr>
          <p:cNvSpPr>
            <a:spLocks noGrp="1"/>
          </p:cNvSpPr>
          <p:nvPr>
            <p:ph type="body" sz="quarter" idx="14"/>
          </p:nvPr>
        </p:nvSpPr>
        <p:spPr>
          <a:xfrm>
            <a:off x="2583859" y="1726323"/>
            <a:ext cx="4819651" cy="3109490"/>
          </a:xfrm>
        </p:spPr>
        <p:txBody>
          <a:bodyPr lIns="91440" tIns="45720" rIns="91440" bIns="45720" anchor="t">
            <a:noAutofit/>
          </a:bodyPr>
          <a:lstStyle/>
          <a:p>
            <a:pPr algn="r"/>
            <a:r>
              <a:rPr lang="en-GB" sz="6600" dirty="0">
                <a:latin typeface="Calibri"/>
                <a:ea typeface="Calibri"/>
                <a:cs typeface="Calibri"/>
              </a:rPr>
              <a:t>SETTIMANA 3</a:t>
            </a:r>
            <a:endParaRPr lang="en-GB" sz="7200" dirty="0">
              <a:latin typeface="Calibri"/>
              <a:ea typeface="Calibri"/>
              <a:cs typeface="Calibri"/>
            </a:endParaRPr>
          </a:p>
        </p:txBody>
      </p:sp>
      <p:sp>
        <p:nvSpPr>
          <p:cNvPr id="3" name="Slide Number Placeholder 2">
            <a:extLst>
              <a:ext uri="{FF2B5EF4-FFF2-40B4-BE49-F238E27FC236}">
                <a16:creationId xmlns:a16="http://schemas.microsoft.com/office/drawing/2014/main" id="{676C92F3-3C6D-200E-07F8-ED045D2C0EF0}"/>
              </a:ext>
            </a:extLst>
          </p:cNvPr>
          <p:cNvSpPr>
            <a:spLocks noGrp="1"/>
          </p:cNvSpPr>
          <p:nvPr>
            <p:ph type="sldNum" sz="quarter" idx="4"/>
          </p:nvPr>
        </p:nvSpPr>
        <p:spPr/>
        <p:txBody>
          <a:bodyPr/>
          <a:lstStyle/>
          <a:p>
            <a:fld id="{9C527BFA-2C0E-4CEC-B6A5-913A56FEF4B4}" type="slidenum">
              <a:rPr lang="fr-CA" smtClean="0"/>
              <a:pPr/>
              <a:t>12</a:t>
            </a:fld>
            <a:endParaRPr lang="fr-CA"/>
          </a:p>
        </p:txBody>
      </p:sp>
      <p:pic>
        <p:nvPicPr>
          <p:cNvPr id="5" name="Picture Placeholder 20">
            <a:extLst>
              <a:ext uri="{FF2B5EF4-FFF2-40B4-BE49-F238E27FC236}">
                <a16:creationId xmlns:a16="http://schemas.microsoft.com/office/drawing/2014/main" id="{8D17AF8D-908C-1EFC-C64F-E6C283F71DC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8022" r="8022"/>
          <a:stretch>
            <a:fillRect/>
          </a:stretch>
        </p:blipFill>
        <p:spPr>
          <a:xfrm>
            <a:off x="0" y="4461163"/>
            <a:ext cx="5514109" cy="4369327"/>
          </a:xfrm>
        </p:spPr>
      </p:pic>
    </p:spTree>
    <p:extLst>
      <p:ext uri="{BB962C8B-B14F-4D97-AF65-F5344CB8AC3E}">
        <p14:creationId xmlns:p14="http://schemas.microsoft.com/office/powerpoint/2010/main" val="592733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3334D0C-38C0-8321-75B5-54FAF2DD03D2}"/>
              </a:ext>
            </a:extLst>
          </p:cNvPr>
          <p:cNvSpPr>
            <a:spLocks noGrp="1"/>
          </p:cNvSpPr>
          <p:nvPr>
            <p:ph type="body" sz="quarter" idx="64"/>
          </p:nvPr>
        </p:nvSpPr>
        <p:spPr>
          <a:xfrm>
            <a:off x="697281" y="1662208"/>
            <a:ext cx="6076734" cy="6669868"/>
          </a:xfrm>
        </p:spPr>
        <p:txBody>
          <a:bodyPr lIns="91440" tIns="45720" rIns="91440" bIns="45720" numCol="1" spcCol="288000" anchor="t">
            <a:noAutofit/>
          </a:bodyPr>
          <a:lstStyle/>
          <a:p>
            <a:pPr algn="just"/>
            <a:r>
              <a:rPr lang="de-DE" sz="1600" b="1" dirty="0" err="1">
                <a:solidFill>
                  <a:srgbClr val="8652A1"/>
                </a:solidFill>
                <a:latin typeface="Calibri"/>
                <a:ea typeface="Open Sans"/>
                <a:cs typeface="Calibri"/>
              </a:rPr>
              <a:t>Step</a:t>
            </a:r>
            <a:r>
              <a:rPr lang="de-DE" sz="1600" b="1" dirty="0">
                <a:solidFill>
                  <a:srgbClr val="8652A1"/>
                </a:solidFill>
                <a:latin typeface="Calibri"/>
                <a:ea typeface="Open Sans"/>
                <a:cs typeface="Calibri"/>
              </a:rPr>
              <a:t> 1: </a:t>
            </a:r>
            <a:r>
              <a:rPr lang="it-IT" sz="1600" b="1" dirty="0">
                <a:solidFill>
                  <a:srgbClr val="8652A1"/>
                </a:solidFill>
                <a:latin typeface="Calibri"/>
                <a:ea typeface="Open Sans"/>
                <a:cs typeface="Calibri"/>
              </a:rPr>
              <a:t>Creazione di un pitch digitale</a:t>
            </a:r>
            <a:endParaRPr lang="de-DE" sz="1600" b="1" dirty="0">
              <a:solidFill>
                <a:srgbClr val="8652A1"/>
              </a:solidFill>
              <a:latin typeface="Calibri"/>
              <a:ea typeface="Open Sans"/>
              <a:cs typeface="Calibri"/>
            </a:endParaRPr>
          </a:p>
          <a:p>
            <a:pPr algn="just"/>
            <a:endParaRPr lang="en-GB" dirty="0"/>
          </a:p>
          <a:p>
            <a:pPr algn="just"/>
            <a:r>
              <a:rPr lang="it-IT" dirty="0">
                <a:latin typeface="Calibri"/>
                <a:ea typeface="Calibri"/>
                <a:cs typeface="Calibri"/>
              </a:rPr>
              <a:t>Un pitch digitale è una presentazione concisa (2-3 minuti) e coinvolgente che comunica efficacemente la tua idea utilizzando strumenti video o di animazione. Dovresti crearlo a casa e condividerlo in classe</a:t>
            </a:r>
            <a:r>
              <a:rPr lang="en-GB" dirty="0">
                <a:latin typeface="Calibri"/>
                <a:ea typeface="Calibri"/>
                <a:cs typeface="Calibri"/>
              </a:rPr>
              <a:t>.</a:t>
            </a:r>
            <a:endParaRPr lang="en-US" dirty="0">
              <a:solidFill>
                <a:srgbClr val="000000"/>
              </a:solidFill>
              <a:ea typeface="Calibri"/>
            </a:endParaRPr>
          </a:p>
          <a:p>
            <a:pPr algn="just"/>
            <a:endParaRPr lang="en-GB" dirty="0">
              <a:solidFill>
                <a:srgbClr val="000000"/>
              </a:solidFill>
              <a:ea typeface="Calibri"/>
            </a:endParaRPr>
          </a:p>
          <a:p>
            <a:pPr algn="just"/>
            <a:r>
              <a:rPr lang="en-GB" sz="1200" b="1" dirty="0" err="1">
                <a:solidFill>
                  <a:srgbClr val="29C5F4"/>
                </a:solidFill>
                <a:latin typeface="Calibri"/>
                <a:ea typeface="Calibri"/>
                <a:cs typeface="Calibri"/>
              </a:rPr>
              <a:t>Strumenti</a:t>
            </a:r>
            <a:r>
              <a:rPr lang="en-GB" sz="1200" b="1" dirty="0">
                <a:solidFill>
                  <a:srgbClr val="29C5F4"/>
                </a:solidFill>
                <a:latin typeface="Calibri"/>
                <a:ea typeface="Calibri"/>
                <a:cs typeface="Calibri"/>
              </a:rPr>
              <a:t> che </a:t>
            </a:r>
            <a:r>
              <a:rPr lang="en-GB" sz="1200" b="1" dirty="0" err="1">
                <a:solidFill>
                  <a:srgbClr val="29C5F4"/>
                </a:solidFill>
                <a:latin typeface="Calibri"/>
                <a:ea typeface="Calibri"/>
                <a:cs typeface="Calibri"/>
              </a:rPr>
              <a:t>puoi</a:t>
            </a:r>
            <a:r>
              <a:rPr lang="en-GB" sz="1200" b="1" dirty="0">
                <a:solidFill>
                  <a:srgbClr val="29C5F4"/>
                </a:solidFill>
                <a:latin typeface="Calibri"/>
                <a:ea typeface="Calibri"/>
                <a:cs typeface="Calibri"/>
              </a:rPr>
              <a:t> </a:t>
            </a:r>
            <a:r>
              <a:rPr lang="en-GB" sz="1200" b="1" dirty="0" err="1">
                <a:solidFill>
                  <a:srgbClr val="29C5F4"/>
                </a:solidFill>
                <a:latin typeface="Calibri"/>
                <a:ea typeface="Calibri"/>
                <a:cs typeface="Calibri"/>
              </a:rPr>
              <a:t>usare</a:t>
            </a:r>
            <a:r>
              <a:rPr lang="en-GB" sz="1200" b="1" dirty="0">
                <a:solidFill>
                  <a:srgbClr val="29C5F4"/>
                </a:solidFill>
                <a:latin typeface="Calibri"/>
                <a:ea typeface="Calibri"/>
                <a:cs typeface="Calibri"/>
              </a:rPr>
              <a:t>:</a:t>
            </a:r>
          </a:p>
          <a:p>
            <a:pPr marL="171450" indent="-171450" algn="just">
              <a:buClr>
                <a:srgbClr val="0B1430"/>
              </a:buClr>
              <a:buFont typeface="Wingdings" panose="05000000000000000000" pitchFamily="2" charset="2"/>
              <a:buChar char="q"/>
            </a:pPr>
            <a:endParaRPr lang="en-US" b="1" dirty="0">
              <a:solidFill>
                <a:srgbClr val="000000"/>
              </a:solidFill>
              <a:latin typeface="Calibri"/>
              <a:ea typeface="Calibri"/>
              <a:cs typeface="Calibri"/>
            </a:endParaRPr>
          </a:p>
          <a:p>
            <a:pPr marL="171450" indent="-171450" algn="just">
              <a:buClr>
                <a:srgbClr val="0B1430"/>
              </a:buClr>
              <a:buFont typeface="Wingdings" panose="05000000000000000000" pitchFamily="2" charset="2"/>
              <a:buChar char="q"/>
            </a:pPr>
            <a:r>
              <a:rPr lang="en-GB" b="1" dirty="0">
                <a:solidFill>
                  <a:srgbClr val="29C5F4"/>
                </a:solidFill>
                <a:latin typeface="Calibri"/>
                <a:ea typeface="Calibri"/>
                <a:cs typeface="Calibri"/>
                <a:hlinkClick r:id="rId2">
                  <a:extLst>
                    <a:ext uri="{A12FA001-AC4F-418D-AE19-62706E023703}">
                      <ahyp:hlinkClr xmlns:ahyp="http://schemas.microsoft.com/office/drawing/2018/hyperlinkcolor" val="tx"/>
                    </a:ext>
                  </a:extLst>
                </a:hlinkClick>
              </a:rPr>
              <a:t>Canva</a:t>
            </a:r>
            <a:r>
              <a:rPr lang="en-GB" dirty="0">
                <a:latin typeface="Calibri"/>
                <a:ea typeface="Calibri"/>
                <a:cs typeface="Calibri"/>
              </a:rPr>
              <a:t> (</a:t>
            </a:r>
            <a:r>
              <a:rPr lang="it-IT" dirty="0">
                <a:latin typeface="Calibri"/>
                <a:ea typeface="Calibri"/>
                <a:cs typeface="Calibri"/>
              </a:rPr>
              <a:t>per semplici presentazioni animate e presentazioni video</a:t>
            </a:r>
            <a:r>
              <a:rPr lang="en-GB" dirty="0">
                <a:latin typeface="Calibri"/>
                <a:ea typeface="Calibri"/>
                <a:cs typeface="Calibri"/>
              </a:rPr>
              <a:t>).</a:t>
            </a:r>
            <a:endParaRPr lang="en-US" dirty="0">
              <a:solidFill>
                <a:srgbClr val="000000"/>
              </a:solidFill>
              <a:latin typeface="Calibri"/>
              <a:ea typeface="Calibri"/>
              <a:cs typeface="Calibri"/>
            </a:endParaRPr>
          </a:p>
          <a:p>
            <a:pPr marL="171450" indent="-171450" algn="just">
              <a:buClr>
                <a:srgbClr val="0B1430"/>
              </a:buClr>
              <a:buFont typeface="Wingdings" panose="05000000000000000000" pitchFamily="2" charset="2"/>
              <a:buChar char="q"/>
            </a:pPr>
            <a:r>
              <a:rPr lang="en-GB" b="1" dirty="0">
                <a:solidFill>
                  <a:srgbClr val="29C5F4"/>
                </a:solidFill>
                <a:latin typeface="Calibri"/>
                <a:ea typeface="Calibri"/>
                <a:cs typeface="Calibri"/>
                <a:hlinkClick r:id="rId3">
                  <a:extLst>
                    <a:ext uri="{A12FA001-AC4F-418D-AE19-62706E023703}">
                      <ahyp:hlinkClr xmlns:ahyp="http://schemas.microsoft.com/office/drawing/2018/hyperlinkcolor" val="tx"/>
                    </a:ext>
                  </a:extLst>
                </a:hlinkClick>
              </a:rPr>
              <a:t>Prezi</a:t>
            </a:r>
            <a:r>
              <a:rPr lang="en-GB" dirty="0">
                <a:latin typeface="Calibri"/>
                <a:ea typeface="Calibri"/>
                <a:cs typeface="Calibri"/>
              </a:rPr>
              <a:t> (</a:t>
            </a:r>
            <a:r>
              <a:rPr lang="it-IT" dirty="0">
                <a:latin typeface="Calibri"/>
                <a:ea typeface="Calibri"/>
                <a:cs typeface="Calibri"/>
              </a:rPr>
              <a:t>per presentazioni dinamiche e zoom</a:t>
            </a:r>
            <a:r>
              <a:rPr lang="en-GB" dirty="0">
                <a:latin typeface="Calibri"/>
                <a:ea typeface="Calibri"/>
                <a:cs typeface="Calibri"/>
              </a:rPr>
              <a:t>).</a:t>
            </a:r>
            <a:endParaRPr lang="en-US" dirty="0">
              <a:solidFill>
                <a:srgbClr val="000000"/>
              </a:solidFill>
              <a:latin typeface="Calibri"/>
              <a:ea typeface="Calibri"/>
              <a:cs typeface="Calibri"/>
            </a:endParaRPr>
          </a:p>
          <a:p>
            <a:pPr marL="171450" indent="-171450" algn="just">
              <a:buClr>
                <a:srgbClr val="0B1430"/>
              </a:buClr>
              <a:buFont typeface="Wingdings" panose="05000000000000000000" pitchFamily="2" charset="2"/>
              <a:buChar char="q"/>
            </a:pPr>
            <a:r>
              <a:rPr lang="en-GB" b="1" dirty="0" err="1">
                <a:solidFill>
                  <a:srgbClr val="29C5F4"/>
                </a:solidFill>
                <a:latin typeface="Calibri"/>
                <a:ea typeface="Calibri"/>
                <a:cs typeface="Calibri"/>
                <a:hlinkClick r:id="rId4">
                  <a:extLst>
                    <a:ext uri="{A12FA001-AC4F-418D-AE19-62706E023703}">
                      <ahyp:hlinkClr xmlns:ahyp="http://schemas.microsoft.com/office/drawing/2018/hyperlinkcolor" val="tx"/>
                    </a:ext>
                  </a:extLst>
                </a:hlinkClick>
              </a:rPr>
              <a:t>Powtoon</a:t>
            </a:r>
            <a:r>
              <a:rPr lang="en-GB" dirty="0">
                <a:latin typeface="Calibri"/>
                <a:ea typeface="Calibri"/>
                <a:cs typeface="Calibri"/>
              </a:rPr>
              <a:t> (per video </a:t>
            </a:r>
            <a:r>
              <a:rPr lang="en-GB" dirty="0" err="1">
                <a:latin typeface="Calibri"/>
                <a:ea typeface="Calibri"/>
                <a:cs typeface="Calibri"/>
              </a:rPr>
              <a:t>esplicativi</a:t>
            </a:r>
            <a:r>
              <a:rPr lang="en-GB" dirty="0">
                <a:latin typeface="Calibri"/>
                <a:ea typeface="Calibri"/>
                <a:cs typeface="Calibri"/>
              </a:rPr>
              <a:t> </a:t>
            </a:r>
            <a:r>
              <a:rPr lang="en-GB" dirty="0" err="1">
                <a:latin typeface="Calibri"/>
                <a:ea typeface="Calibri"/>
                <a:cs typeface="Calibri"/>
              </a:rPr>
              <a:t>animati</a:t>
            </a:r>
            <a:r>
              <a:rPr lang="en-GB" dirty="0">
                <a:latin typeface="Calibri"/>
                <a:ea typeface="Calibri"/>
                <a:cs typeface="Calibri"/>
              </a:rPr>
              <a:t>).</a:t>
            </a:r>
            <a:endParaRPr lang="en-US" dirty="0">
              <a:solidFill>
                <a:srgbClr val="000000"/>
              </a:solidFill>
              <a:latin typeface="Calibri"/>
              <a:ea typeface="Calibri"/>
              <a:cs typeface="Calibri"/>
            </a:endParaRPr>
          </a:p>
          <a:p>
            <a:pPr marL="171450" indent="-171450" algn="just">
              <a:buClr>
                <a:srgbClr val="0B1430"/>
              </a:buClr>
              <a:buFont typeface="Wingdings" panose="05000000000000000000" pitchFamily="2" charset="2"/>
              <a:buChar char="q"/>
            </a:pPr>
            <a:r>
              <a:rPr lang="en-GB" b="1" dirty="0">
                <a:latin typeface="Calibri"/>
                <a:ea typeface="Calibri"/>
                <a:cs typeface="Calibri"/>
              </a:rPr>
              <a:t>PowerPoint</a:t>
            </a:r>
            <a:r>
              <a:rPr lang="en-GB" dirty="0">
                <a:latin typeface="Calibri"/>
                <a:ea typeface="Calibri"/>
                <a:cs typeface="Calibri"/>
              </a:rPr>
              <a:t> (</a:t>
            </a:r>
            <a:r>
              <a:rPr lang="it-IT" dirty="0">
                <a:latin typeface="Calibri"/>
                <a:ea typeface="Calibri"/>
                <a:cs typeface="Calibri"/>
              </a:rPr>
              <a:t>per presentazioni tradizionali basate su diapositive con opzioni di animazione</a:t>
            </a:r>
            <a:r>
              <a:rPr lang="en-GB" dirty="0">
                <a:latin typeface="Calibri"/>
                <a:ea typeface="Calibri"/>
                <a:cs typeface="Calibri"/>
              </a:rPr>
              <a:t>).</a:t>
            </a:r>
            <a:endParaRPr lang="en-US" dirty="0">
              <a:solidFill>
                <a:srgbClr val="000000"/>
              </a:solidFill>
              <a:latin typeface="Calibri"/>
              <a:ea typeface="Calibri"/>
              <a:cs typeface="Calibri"/>
            </a:endParaRPr>
          </a:p>
          <a:p>
            <a:pPr algn="just"/>
            <a:endParaRPr lang="en-GB" dirty="0">
              <a:solidFill>
                <a:srgbClr val="000000"/>
              </a:solidFill>
              <a:ea typeface="Calibri"/>
            </a:endParaRPr>
          </a:p>
          <a:p>
            <a:pPr algn="just"/>
            <a:r>
              <a:rPr lang="en-GB" sz="1200" b="1" dirty="0" err="1">
                <a:solidFill>
                  <a:srgbClr val="29C5F4"/>
                </a:solidFill>
                <a:latin typeface="Calibri"/>
                <a:ea typeface="Calibri"/>
                <a:cs typeface="Calibri"/>
              </a:rPr>
              <a:t>Disposizioni</a:t>
            </a:r>
            <a:r>
              <a:rPr lang="en-GB" sz="1200" b="1" dirty="0">
                <a:solidFill>
                  <a:srgbClr val="29C5F4"/>
                </a:solidFill>
                <a:latin typeface="Calibri"/>
                <a:ea typeface="Calibri"/>
                <a:cs typeface="Calibri"/>
              </a:rPr>
              <a:t>:</a:t>
            </a:r>
          </a:p>
          <a:p>
            <a:pPr algn="just"/>
            <a:endParaRPr lang="en-US" b="1" dirty="0">
              <a:solidFill>
                <a:srgbClr val="000000"/>
              </a:solidFill>
              <a:latin typeface="Calibri"/>
              <a:ea typeface="Calibri"/>
              <a:cs typeface="Calibri"/>
            </a:endParaRPr>
          </a:p>
          <a:p>
            <a:pPr algn="just"/>
            <a:r>
              <a:rPr lang="en-GB" b="1" dirty="0">
                <a:latin typeface="Calibri"/>
                <a:ea typeface="Calibri"/>
                <a:cs typeface="Calibri"/>
              </a:rPr>
              <a:t>1. </a:t>
            </a:r>
            <a:r>
              <a:rPr lang="en-GB" b="1" dirty="0" err="1">
                <a:latin typeface="Calibri"/>
                <a:ea typeface="Calibri"/>
                <a:cs typeface="Calibri"/>
              </a:rPr>
              <a:t>Definisci</a:t>
            </a:r>
            <a:r>
              <a:rPr lang="en-GB" b="1" dirty="0">
                <a:latin typeface="Calibri"/>
                <a:ea typeface="Calibri"/>
                <a:cs typeface="Calibri"/>
              </a:rPr>
              <a:t> il </a:t>
            </a:r>
            <a:r>
              <a:rPr lang="en-GB" b="1" dirty="0" err="1">
                <a:latin typeface="Calibri"/>
                <a:ea typeface="Calibri"/>
                <a:cs typeface="Calibri"/>
              </a:rPr>
              <a:t>tuo</a:t>
            </a:r>
            <a:r>
              <a:rPr lang="en-GB" b="1" dirty="0">
                <a:latin typeface="Calibri"/>
                <a:ea typeface="Calibri"/>
                <a:cs typeface="Calibri"/>
              </a:rPr>
              <a:t> </a:t>
            </a:r>
            <a:r>
              <a:rPr lang="en-GB" b="1" dirty="0" err="1">
                <a:latin typeface="Calibri"/>
                <a:ea typeface="Calibri"/>
                <a:cs typeface="Calibri"/>
              </a:rPr>
              <a:t>messaggio</a:t>
            </a:r>
            <a:endParaRPr lang="en-GB" dirty="0">
              <a:solidFill>
                <a:srgbClr val="000000"/>
              </a:solidFill>
              <a:latin typeface="Calibri"/>
              <a:ea typeface="Calibri"/>
              <a:cs typeface="Calibri"/>
            </a:endParaRPr>
          </a:p>
          <a:p>
            <a:pPr marL="180975" lvl="1" indent="-180975" algn="just">
              <a:buFont typeface="Wingdings,Sans-Serif"/>
              <a:buChar char="q"/>
            </a:pPr>
            <a:r>
              <a:rPr lang="it-IT" sz="1100" dirty="0">
                <a:latin typeface="+mn-lt"/>
              </a:rPr>
              <a:t>Quali informazioni chiave hai ottenuto dal tuo colloquio o dalla tua ricerca documentale?
In che modo questa intuizione si collega alla gestione dell'innovazione e all'innovazione nella logistica?</a:t>
            </a:r>
          </a:p>
          <a:p>
            <a:pPr marL="180975" lvl="1" indent="-180975" algn="just">
              <a:buFont typeface="Wingdings,Sans-Serif"/>
              <a:buChar char="q"/>
            </a:pPr>
            <a:endParaRPr lang="en-US" sz="1100" dirty="0">
              <a:solidFill>
                <a:srgbClr val="000000"/>
              </a:solidFill>
              <a:latin typeface="+mn-lt"/>
              <a:ea typeface="Calibri"/>
              <a:cs typeface="Calibri"/>
            </a:endParaRPr>
          </a:p>
          <a:p>
            <a:pPr algn="just"/>
            <a:r>
              <a:rPr lang="en-GB" b="1" dirty="0">
                <a:latin typeface="+mn-lt"/>
                <a:ea typeface="Calibri"/>
                <a:cs typeface="Calibri"/>
              </a:rPr>
              <a:t>2. </a:t>
            </a:r>
            <a:r>
              <a:rPr lang="it-IT" b="1" dirty="0">
                <a:latin typeface="+mn-lt"/>
                <a:ea typeface="Calibri"/>
                <a:cs typeface="Calibri"/>
              </a:rPr>
              <a:t>Scegli uno strumento e un modello</a:t>
            </a:r>
            <a:endParaRPr lang="en-GB" dirty="0">
              <a:solidFill>
                <a:srgbClr val="000000"/>
              </a:solidFill>
              <a:latin typeface="+mn-lt"/>
              <a:ea typeface="Calibri"/>
              <a:cs typeface="Calibri"/>
            </a:endParaRPr>
          </a:p>
          <a:p>
            <a:pPr marL="180975" lvl="1" indent="-180975" algn="just">
              <a:buFont typeface="Wingdings,Sans-Serif"/>
              <a:buChar char="q"/>
            </a:pPr>
            <a:r>
              <a:rPr lang="it-IT" sz="1100" dirty="0">
                <a:latin typeface="+mn-lt"/>
              </a:rPr>
              <a:t>Seleziona uno strumento che si adatta meglio al tuo stile di presentazione.
Utilizza i modelli integrati per strutturare in modo efficiente il tuo design</a:t>
            </a:r>
            <a:r>
              <a:rPr lang="en-GB" sz="1100" dirty="0">
                <a:latin typeface="+mn-lt"/>
              </a:rPr>
              <a:t>.</a:t>
            </a:r>
          </a:p>
          <a:p>
            <a:pPr marL="0" lvl="1" algn="just"/>
            <a:endParaRPr lang="en-US" sz="1100" dirty="0">
              <a:solidFill>
                <a:srgbClr val="000000"/>
              </a:solidFill>
              <a:latin typeface="+mn-lt"/>
              <a:ea typeface="Calibri"/>
              <a:cs typeface="Calibri"/>
            </a:endParaRPr>
          </a:p>
          <a:p>
            <a:pPr algn="just"/>
            <a:r>
              <a:rPr lang="en-GB" b="1" dirty="0">
                <a:latin typeface="+mn-lt"/>
                <a:ea typeface="Calibri"/>
                <a:cs typeface="Calibri"/>
              </a:rPr>
              <a:t>3. </a:t>
            </a:r>
            <a:r>
              <a:rPr lang="it-IT" b="1" dirty="0">
                <a:latin typeface="+mn-lt"/>
                <a:ea typeface="Calibri"/>
                <a:cs typeface="Calibri"/>
              </a:rPr>
              <a:t>Struttura il tuo Pitch(2-3 minuti max</a:t>
            </a:r>
            <a:r>
              <a:rPr lang="en-GB" b="1" dirty="0">
                <a:latin typeface="+mn-lt"/>
                <a:ea typeface="Calibri"/>
                <a:cs typeface="Calibri"/>
              </a:rPr>
              <a:t>)</a:t>
            </a:r>
            <a:endParaRPr lang="en-GB" dirty="0">
              <a:solidFill>
                <a:srgbClr val="000000"/>
              </a:solidFill>
              <a:latin typeface="+mn-lt"/>
              <a:ea typeface="Calibri"/>
              <a:cs typeface="Calibri"/>
            </a:endParaRPr>
          </a:p>
          <a:p>
            <a:pPr marL="180975" lvl="1" indent="-180975" algn="just">
              <a:buFont typeface="Wingdings,Sans-Serif"/>
              <a:buChar char="q"/>
            </a:pPr>
            <a:r>
              <a:rPr lang="it-IT" sz="1100" dirty="0">
                <a:latin typeface="+mn-lt"/>
              </a:rPr>
              <a:t>Gancio (10-15 secondi): inizia con un'apertura forte (una domanda, una statistica o un'affermazione in grassetto) relativa all'innovazione nella logistica.
Approfondimenti di ricerca (45-60 secondi)</a:t>
            </a:r>
            <a:r>
              <a:rPr lang="en-GB" sz="1100" dirty="0">
                <a:latin typeface="+mn-lt"/>
              </a:rPr>
              <a:t>:</a:t>
            </a:r>
          </a:p>
          <a:p>
            <a:pPr marL="493713" lvl="1" indent="-165100" algn="just">
              <a:buFontTx/>
              <a:buChar char="-"/>
            </a:pPr>
            <a:r>
              <a:rPr lang="it-IT" sz="1100" dirty="0">
                <a:latin typeface="+mn-lt"/>
              </a:rPr>
              <a:t>Se hai condotto un colloquio: quali sono stati i punti chiave dell'esperto? Come affrontano e implementano l'innovazione?
Se hai condotto una ricerca documentale: quali strategie di innovazione ha implementato l'azienda? Quali sfide ha superato? Come ha gestito l'implementazione delle innovazioni</a:t>
            </a:r>
            <a:r>
              <a:rPr lang="en-GB" sz="1100" dirty="0">
                <a:latin typeface="+mn-lt"/>
              </a:rPr>
              <a:t>?</a:t>
            </a:r>
            <a:endParaRPr lang="en-US" sz="1100" dirty="0">
              <a:solidFill>
                <a:srgbClr val="000000"/>
              </a:solidFill>
              <a:latin typeface="+mn-lt"/>
              <a:ea typeface="Calibri"/>
              <a:cs typeface="Calibri"/>
            </a:endParaRPr>
          </a:p>
          <a:p>
            <a:pPr marL="180975" lvl="1" indent="-180975" algn="just">
              <a:buFont typeface="Wingdings,Sans-Serif"/>
              <a:buChar char="q"/>
            </a:pPr>
            <a:r>
              <a:rPr lang="it-IT" sz="1100" dirty="0">
                <a:latin typeface="+mn-lt"/>
              </a:rPr>
              <a:t>Problema e soluzione (30-45 secondi): Evidenzia una sfida specifica nella logistica identificata nella tua ricerca e presenta una soluzione innovativa.
Vantaggi principali (30-45 secondi): Evidenzia i vantaggi più preziosi della soluzione identificata. Quali sono i benefici tangibili dell'innovazione?
Call to Action (10-15 secondi): cosa dovrebbe ottenere il pubblico dalla tua presentazione? Qualche consiglio (ad esempio, visitare un sito web, informazioni aggiuntive, ecc.)?</a:t>
            </a:r>
          </a:p>
          <a:p>
            <a:pPr marL="180975" lvl="1" indent="-180975" algn="just">
              <a:buFont typeface="Wingdings,Sans-Serif"/>
              <a:buChar char="q"/>
            </a:pPr>
            <a:endParaRPr lang="en-US" sz="1100" dirty="0">
              <a:solidFill>
                <a:srgbClr val="000000"/>
              </a:solidFill>
              <a:latin typeface="+mn-lt"/>
              <a:ea typeface="Calibri"/>
              <a:cs typeface="Calibri"/>
            </a:endParaRPr>
          </a:p>
          <a:p>
            <a:pPr algn="just"/>
            <a:r>
              <a:rPr lang="en-GB" b="1" dirty="0">
                <a:latin typeface="+mn-lt"/>
                <a:ea typeface="Calibri"/>
                <a:cs typeface="Calibri"/>
              </a:rPr>
              <a:t>4. </a:t>
            </a:r>
            <a:r>
              <a:rPr lang="it-IT" b="1" dirty="0">
                <a:latin typeface="+mn-lt"/>
                <a:ea typeface="Calibri"/>
                <a:cs typeface="Calibri"/>
              </a:rPr>
              <a:t>Aggiungi elementi visivi e audio</a:t>
            </a:r>
            <a:endParaRPr lang="en-GB" dirty="0">
              <a:solidFill>
                <a:srgbClr val="000000"/>
              </a:solidFill>
              <a:latin typeface="+mn-lt"/>
              <a:ea typeface="Calibri"/>
              <a:cs typeface="Calibri"/>
            </a:endParaRPr>
          </a:p>
          <a:p>
            <a:pPr marL="182245" lvl="1" indent="-182245" algn="just">
              <a:buFont typeface="Wingdings,Sans-Serif"/>
              <a:buChar char="q"/>
            </a:pPr>
            <a:r>
              <a:rPr lang="it-IT" sz="1100" dirty="0">
                <a:latin typeface="+mn-lt"/>
              </a:rPr>
              <a:t>Usa animazioni, transizioni e icone per migliorare il coinvolgimento.
Registra una voce fuori campo o usa la musica di sottofondo per un impatto d'impatto.
Includi grafici, statistiche o brevi citazioni dalla tua ricerca per credibilità</a:t>
            </a:r>
            <a:r>
              <a:rPr lang="en-GB" sz="1100" dirty="0">
                <a:latin typeface="+mn-lt"/>
              </a:rPr>
              <a:t>.</a:t>
            </a:r>
          </a:p>
          <a:p>
            <a:pPr marL="0" lvl="1" algn="just"/>
            <a:endParaRPr lang="en-US" sz="1100" dirty="0">
              <a:solidFill>
                <a:srgbClr val="000000"/>
              </a:solidFill>
              <a:latin typeface="+mn-lt"/>
              <a:ea typeface="Calibri"/>
              <a:cs typeface="Calibri"/>
            </a:endParaRPr>
          </a:p>
          <a:p>
            <a:pPr algn="just"/>
            <a:r>
              <a:rPr lang="en-GB" b="1" dirty="0">
                <a:latin typeface="+mn-lt"/>
                <a:ea typeface="Calibri"/>
                <a:cs typeface="Calibri"/>
              </a:rPr>
              <a:t>5. Esporta e </a:t>
            </a:r>
            <a:r>
              <a:rPr lang="en-GB" b="1" dirty="0" err="1">
                <a:latin typeface="+mn-lt"/>
                <a:ea typeface="Calibri"/>
                <a:cs typeface="Calibri"/>
              </a:rPr>
              <a:t>condividi</a:t>
            </a:r>
            <a:endParaRPr lang="en-GB" dirty="0">
              <a:solidFill>
                <a:srgbClr val="000000"/>
              </a:solidFill>
              <a:latin typeface="+mn-lt"/>
              <a:ea typeface="Calibri"/>
              <a:cs typeface="Calibri"/>
            </a:endParaRPr>
          </a:p>
          <a:p>
            <a:pPr marL="182245" lvl="1" indent="-182245" algn="just">
              <a:buFont typeface="Wingdings,Sans-Serif"/>
              <a:buChar char="q"/>
            </a:pPr>
            <a:r>
              <a:rPr lang="it-IT" sz="1100" dirty="0">
                <a:latin typeface="+mn-lt"/>
              </a:rPr>
              <a:t>Salva la tua presentazione come file video o presentazione interattiva.
Condividi la tua presentazione in classe con i tuoi colleghi e l'insegnante per un feedback</a:t>
            </a:r>
            <a:r>
              <a:rPr lang="en-GB" sz="1100" dirty="0">
                <a:latin typeface="+mn-lt"/>
              </a:rPr>
              <a:t>.</a:t>
            </a:r>
            <a:endParaRPr lang="en-US" sz="1100" dirty="0">
              <a:solidFill>
                <a:srgbClr val="000000"/>
              </a:solidFill>
              <a:latin typeface="+mn-lt"/>
              <a:ea typeface="Calibri"/>
              <a:cs typeface="Calibri"/>
            </a:endParaRPr>
          </a:p>
          <a:p>
            <a:pPr marL="457200" lvl="1" algn="just"/>
            <a:endParaRPr lang="de-DE" sz="1100" dirty="0">
              <a:solidFill>
                <a:srgbClr val="000000"/>
              </a:solidFill>
            </a:endParaRPr>
          </a:p>
          <a:p>
            <a:pPr algn="just"/>
            <a:r>
              <a:rPr lang="it-IT" dirty="0">
                <a:latin typeface="Calibri"/>
                <a:ea typeface="Calibri"/>
                <a:cs typeface="Calibri"/>
              </a:rPr>
              <a:t>Ecco come potrebbe essere un pitch digitale</a:t>
            </a:r>
            <a:r>
              <a:rPr lang="de-DE" dirty="0">
                <a:latin typeface="Calibri"/>
                <a:ea typeface="Calibri"/>
                <a:cs typeface="Calibri"/>
              </a:rPr>
              <a:t>:</a:t>
            </a:r>
            <a:endParaRPr lang="en-US" dirty="0">
              <a:solidFill>
                <a:srgbClr val="000000"/>
              </a:solidFill>
              <a:latin typeface="Calibri"/>
              <a:ea typeface="Calibri"/>
              <a:cs typeface="Calibri"/>
            </a:endParaRPr>
          </a:p>
          <a:p>
            <a:pPr algn="just"/>
            <a:r>
              <a:rPr lang="en-GB" b="1" i="0" dirty="0">
                <a:solidFill>
                  <a:srgbClr val="29C5F4"/>
                </a:solidFill>
                <a:effectLst/>
                <a:latin typeface="+mn-lt"/>
                <a:ea typeface="Calibri"/>
                <a:cs typeface="Calibri"/>
                <a:hlinkClick r:id="rId5">
                  <a:extLst>
                    <a:ext uri="{A12FA001-AC4F-418D-AE19-62706E023703}">
                      <ahyp:hlinkClr xmlns:ahyp="http://schemas.microsoft.com/office/drawing/2018/hyperlinkcolor" val="tx"/>
                    </a:ext>
                  </a:extLst>
                </a:hlinkClick>
              </a:rPr>
              <a:t>The Perfect Elevator Pitch - Best Examples and Templates</a:t>
            </a:r>
            <a:endParaRPr lang="en-US" i="0" dirty="0">
              <a:solidFill>
                <a:srgbClr val="29C5F4"/>
              </a:solidFill>
              <a:effectLst/>
              <a:latin typeface="+mn-lt"/>
              <a:ea typeface="Calibri"/>
              <a:cs typeface="Calibri"/>
              <a:hlinkClick r:id="rId5">
                <a:extLst>
                  <a:ext uri="{A12FA001-AC4F-418D-AE19-62706E023703}">
                    <ahyp:hlinkClr xmlns:ahyp="http://schemas.microsoft.com/office/drawing/2018/hyperlinkcolor" val="tx"/>
                  </a:ext>
                </a:extLst>
              </a:hlinkClick>
            </a:endParaRPr>
          </a:p>
          <a:p>
            <a:pPr algn="just"/>
            <a:endParaRPr lang="en-GB" dirty="0">
              <a:latin typeface="Calibri"/>
              <a:ea typeface="Open Sans"/>
              <a:cs typeface="Calibri"/>
            </a:endParaRPr>
          </a:p>
          <a:p>
            <a:pPr algn="just"/>
            <a:endParaRPr lang="de-DE" dirty="0"/>
          </a:p>
          <a:p>
            <a:pPr algn="just"/>
            <a:endParaRPr lang="de-DE" dirty="0"/>
          </a:p>
          <a:p>
            <a:pPr algn="just"/>
            <a:endParaRPr lang="de-DE" sz="1600" b="1" dirty="0">
              <a:solidFill>
                <a:srgbClr val="8652A1"/>
              </a:solidFill>
            </a:endParaRPr>
          </a:p>
          <a:p>
            <a:pPr algn="just"/>
            <a:endParaRPr lang="de-DE" dirty="0"/>
          </a:p>
          <a:p>
            <a:pPr algn="just"/>
            <a:endParaRPr lang="de-DE" sz="1800" b="1" dirty="0"/>
          </a:p>
          <a:p>
            <a:pPr algn="just"/>
            <a:endParaRPr lang="de-DE" sz="1800" b="1" dirty="0"/>
          </a:p>
          <a:p>
            <a:pPr algn="just"/>
            <a:endParaRPr lang="en-GB" dirty="0"/>
          </a:p>
        </p:txBody>
      </p:sp>
      <p:sp>
        <p:nvSpPr>
          <p:cNvPr id="4" name="Slide Number Placeholder 3">
            <a:extLst>
              <a:ext uri="{FF2B5EF4-FFF2-40B4-BE49-F238E27FC236}">
                <a16:creationId xmlns:a16="http://schemas.microsoft.com/office/drawing/2014/main" id="{1B4748B6-4D1C-BFA7-A525-6A1A868A213B}"/>
              </a:ext>
            </a:extLst>
          </p:cNvPr>
          <p:cNvSpPr>
            <a:spLocks noGrp="1"/>
          </p:cNvSpPr>
          <p:nvPr>
            <p:ph type="sldNum" sz="quarter" idx="4"/>
          </p:nvPr>
        </p:nvSpPr>
        <p:spPr/>
        <p:txBody>
          <a:bodyPr/>
          <a:lstStyle/>
          <a:p>
            <a:fld id="{9C527BFA-2C0E-4CEC-B6A5-913A56FEF4B4}" type="slidenum">
              <a:rPr lang="fr-CA" smtClean="0"/>
              <a:pPr/>
              <a:t>13</a:t>
            </a:fld>
            <a:endParaRPr lang="fr-CA"/>
          </a:p>
        </p:txBody>
      </p:sp>
      <p:sp>
        <p:nvSpPr>
          <p:cNvPr id="7" name="Freeform 1">
            <a:extLst>
              <a:ext uri="{FF2B5EF4-FFF2-40B4-BE49-F238E27FC236}">
                <a16:creationId xmlns:a16="http://schemas.microsoft.com/office/drawing/2014/main" id="{5F1F08D9-9CD0-5097-B7D8-BFA6D242ACC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2A7ADF3F-E517-5EF9-23A8-AE0AF6E7D201}"/>
              </a:ext>
            </a:extLst>
          </p:cNvPr>
          <p:cNvSpPr>
            <a:spLocks noGrp="1"/>
          </p:cNvSpPr>
          <p:nvPr>
            <p:ph type="body" sz="quarter" idx="61"/>
          </p:nvPr>
        </p:nvSpPr>
        <p:spPr>
          <a:xfrm>
            <a:off x="-9335" y="304800"/>
            <a:ext cx="5775135" cy="1117600"/>
          </a:xfrm>
        </p:spPr>
        <p:txBody>
          <a:bodyPr lIns="91440" tIns="45720" rIns="91440" bIns="45720" anchor="ctr">
            <a:noAutofit/>
          </a:bodyPr>
          <a:lstStyle/>
          <a:p>
            <a:pPr marL="731520"/>
            <a:r>
              <a:rPr lang="en-US" dirty="0">
                <a:latin typeface="Calibri"/>
                <a:ea typeface="Open Sans"/>
                <a:cs typeface="Calibri"/>
              </a:rPr>
              <a:t>PRESENTAZIONE DI STORIE DIGITALI</a:t>
            </a:r>
          </a:p>
        </p:txBody>
      </p:sp>
    </p:spTree>
    <p:extLst>
      <p:ext uri="{BB962C8B-B14F-4D97-AF65-F5344CB8AC3E}">
        <p14:creationId xmlns:p14="http://schemas.microsoft.com/office/powerpoint/2010/main" val="1628533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702A5F-2C64-6536-06BF-84290AB5112A}"/>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F12C431E-C8EC-BBAE-BC2B-31DE715904EE}"/>
              </a:ext>
            </a:extLst>
          </p:cNvPr>
          <p:cNvSpPr>
            <a:spLocks noGrp="1"/>
          </p:cNvSpPr>
          <p:nvPr>
            <p:ph type="body" sz="quarter" idx="64"/>
          </p:nvPr>
        </p:nvSpPr>
        <p:spPr>
          <a:xfrm>
            <a:off x="748707" y="1599144"/>
            <a:ext cx="5991024" cy="8442602"/>
          </a:xfrm>
        </p:spPr>
        <p:txBody>
          <a:bodyPr lIns="91440" tIns="45720" rIns="91440" bIns="45720" numCol="1" spcCol="288000" anchor="t">
            <a:noAutofit/>
          </a:bodyPr>
          <a:lstStyle/>
          <a:p>
            <a:endParaRPr lang="de-DE" dirty="0"/>
          </a:p>
          <a:p>
            <a:r>
              <a:rPr lang="de-DE" sz="1600" b="1" dirty="0" err="1">
                <a:solidFill>
                  <a:srgbClr val="8652A1"/>
                </a:solidFill>
                <a:latin typeface="Calibri"/>
                <a:ea typeface="Calibri"/>
                <a:cs typeface="Calibri"/>
              </a:rPr>
              <a:t>Step</a:t>
            </a:r>
            <a:r>
              <a:rPr lang="de-DE" sz="1600" b="1" dirty="0">
                <a:solidFill>
                  <a:srgbClr val="8652A1"/>
                </a:solidFill>
                <a:latin typeface="Calibri"/>
                <a:ea typeface="Calibri"/>
                <a:cs typeface="Calibri"/>
              </a:rPr>
              <a:t> 2: Feedback </a:t>
            </a:r>
            <a:r>
              <a:rPr lang="de-DE" sz="1600" b="1" dirty="0" err="1">
                <a:solidFill>
                  <a:srgbClr val="8652A1"/>
                </a:solidFill>
                <a:latin typeface="Calibri"/>
                <a:ea typeface="Calibri"/>
                <a:cs typeface="Calibri"/>
              </a:rPr>
              <a:t>dei</a:t>
            </a:r>
            <a:r>
              <a:rPr lang="de-DE" sz="1600" b="1" dirty="0">
                <a:solidFill>
                  <a:srgbClr val="8652A1"/>
                </a:solidFill>
                <a:latin typeface="Calibri"/>
                <a:ea typeface="Calibri"/>
                <a:cs typeface="Calibri"/>
              </a:rPr>
              <a:t> </a:t>
            </a:r>
            <a:r>
              <a:rPr lang="de-DE" sz="1600" b="1" dirty="0" err="1">
                <a:solidFill>
                  <a:srgbClr val="8652A1"/>
                </a:solidFill>
                <a:latin typeface="Calibri"/>
                <a:ea typeface="Calibri"/>
                <a:cs typeface="Calibri"/>
              </a:rPr>
              <a:t>colleghi</a:t>
            </a:r>
            <a:endParaRPr lang="en-US" sz="1600" dirty="0">
              <a:solidFill>
                <a:srgbClr val="000000"/>
              </a:solidFill>
              <a:latin typeface="Calibri"/>
              <a:ea typeface="Calibri"/>
              <a:cs typeface="Calibri"/>
            </a:endParaRPr>
          </a:p>
          <a:p>
            <a:endParaRPr lang="de-DE" sz="1200" dirty="0">
              <a:solidFill>
                <a:srgbClr val="000000"/>
              </a:solidFill>
              <a:latin typeface="Calibri"/>
              <a:ea typeface="Calibri"/>
              <a:cs typeface="Calibri"/>
            </a:endParaRPr>
          </a:p>
          <a:p>
            <a:r>
              <a:rPr lang="it-IT" dirty="0">
                <a:latin typeface="Calibri"/>
                <a:ea typeface="Calibri"/>
                <a:cs typeface="Calibri"/>
              </a:rPr>
              <a:t>Dopo aver guardato le presentazioni dei tuoi colleghi, fornisci un feedback costruttivo utilizzando il seguente modello (uno per presentazione</a:t>
            </a:r>
            <a:r>
              <a:rPr lang="en-GB" dirty="0">
                <a:latin typeface="Calibri"/>
                <a:ea typeface="Calibri"/>
                <a:cs typeface="Calibri"/>
              </a:rPr>
              <a:t>).</a:t>
            </a:r>
            <a:endParaRPr lang="en-US" dirty="0">
              <a:solidFill>
                <a:srgbClr val="000000"/>
              </a:solidFill>
              <a:latin typeface="Calibri"/>
              <a:ea typeface="Calibri"/>
              <a:cs typeface="Calibri"/>
            </a:endParaRPr>
          </a:p>
          <a:p>
            <a:r>
              <a:rPr lang="en-GB" b="1" dirty="0">
                <a:latin typeface="Calibri"/>
                <a:ea typeface="Calibri"/>
                <a:cs typeface="Calibri"/>
              </a:rPr>
              <a:t>Consiglio:</a:t>
            </a:r>
            <a:r>
              <a:rPr lang="en-GB" dirty="0">
                <a:latin typeface="Calibri"/>
                <a:ea typeface="Calibri"/>
                <a:cs typeface="Calibri"/>
              </a:rPr>
              <a:t> </a:t>
            </a:r>
            <a:r>
              <a:rPr lang="it-IT" dirty="0">
                <a:latin typeface="Calibri"/>
                <a:ea typeface="Calibri"/>
                <a:cs typeface="Calibri"/>
              </a:rPr>
              <a:t>Fornisci un feedback specifico e di supporto: evidenzia ciò che è stato eccezionale e suggerisci miglioramenti</a:t>
            </a:r>
            <a:r>
              <a:rPr lang="en-GB" dirty="0">
                <a:latin typeface="Calibri"/>
                <a:ea typeface="Calibri"/>
                <a:cs typeface="Calibri"/>
              </a:rPr>
              <a:t>.</a:t>
            </a:r>
            <a:endParaRPr lang="de-DE" dirty="0">
              <a:solidFill>
                <a:srgbClr val="000000"/>
              </a:solidFill>
              <a:latin typeface="Calibri"/>
              <a:ea typeface="Calibri"/>
              <a:cs typeface="Calibri"/>
            </a:endParaRPr>
          </a:p>
          <a:p>
            <a:endParaRPr lang="en-GB" dirty="0">
              <a:latin typeface="Calibri"/>
              <a:ea typeface="Calibri"/>
              <a:cs typeface="Calibri"/>
            </a:endParaRPr>
          </a:p>
          <a:p>
            <a:endParaRPr lang="en-GB" dirty="0">
              <a:latin typeface="Calibri"/>
              <a:ea typeface="Calibri"/>
              <a:cs typeface="Calibri"/>
            </a:endParaRPr>
          </a:p>
          <a:p>
            <a:endParaRPr lang="en-GB" dirty="0">
              <a:latin typeface="Calibri"/>
              <a:ea typeface="Calibri"/>
              <a:cs typeface="Calibri"/>
            </a:endParaRPr>
          </a:p>
          <a:p>
            <a:endParaRPr lang="en-GB" dirty="0">
              <a:latin typeface="Calibri"/>
              <a:ea typeface="Calibri"/>
              <a:cs typeface="Calibri"/>
            </a:endParaRPr>
          </a:p>
          <a:p>
            <a:endParaRPr lang="en-GB" dirty="0">
              <a:latin typeface="Calibri"/>
              <a:ea typeface="Calibri"/>
              <a:cs typeface="Calibri"/>
            </a:endParaRPr>
          </a:p>
          <a:p>
            <a:endParaRPr lang="en-GB" dirty="0">
              <a:latin typeface="Calibri"/>
              <a:ea typeface="Calibri"/>
              <a:cs typeface="Calibri"/>
            </a:endParaRPr>
          </a:p>
          <a:p>
            <a:endParaRPr lang="en-GB" dirty="0">
              <a:latin typeface="Calibri"/>
              <a:ea typeface="Calibri"/>
              <a:cs typeface="Calibri"/>
            </a:endParaRPr>
          </a:p>
          <a:p>
            <a:endParaRPr lang="en-GB" dirty="0">
              <a:latin typeface="Calibri"/>
              <a:ea typeface="Calibri"/>
              <a:cs typeface="Calibri"/>
            </a:endParaRPr>
          </a:p>
          <a:p>
            <a:endParaRPr lang="en-GB" dirty="0">
              <a:latin typeface="Calibri"/>
              <a:ea typeface="Calibri"/>
              <a:cs typeface="Calibri"/>
            </a:endParaRPr>
          </a:p>
          <a:p>
            <a:endParaRPr lang="en-GB" dirty="0">
              <a:latin typeface="Calibri"/>
              <a:ea typeface="Calibri"/>
              <a:cs typeface="Calibri"/>
            </a:endParaRPr>
          </a:p>
          <a:p>
            <a:endParaRPr lang="en-GB" dirty="0">
              <a:latin typeface="Calibri"/>
              <a:ea typeface="Calibri"/>
              <a:cs typeface="Calibri"/>
            </a:endParaRPr>
          </a:p>
          <a:p>
            <a:endParaRPr lang="en-GB" dirty="0">
              <a:latin typeface="Calibri"/>
              <a:ea typeface="Calibri"/>
              <a:cs typeface="Calibri"/>
            </a:endParaRPr>
          </a:p>
          <a:p>
            <a:endParaRPr lang="en-GB" dirty="0">
              <a:latin typeface="Calibri"/>
              <a:ea typeface="Calibri"/>
              <a:cs typeface="Calibri"/>
            </a:endParaRPr>
          </a:p>
          <a:p>
            <a:endParaRPr lang="en-GB" dirty="0">
              <a:latin typeface="Calibri"/>
              <a:ea typeface="Calibri"/>
              <a:cs typeface="Calibri"/>
            </a:endParaRPr>
          </a:p>
          <a:p>
            <a:endParaRPr lang="en-GB" dirty="0">
              <a:latin typeface="Calibri"/>
              <a:ea typeface="Calibri"/>
              <a:cs typeface="Calibri"/>
            </a:endParaRPr>
          </a:p>
          <a:p>
            <a:endParaRPr lang="en-GB" dirty="0">
              <a:latin typeface="Calibri"/>
              <a:ea typeface="Calibri"/>
              <a:cs typeface="Calibri"/>
            </a:endParaRPr>
          </a:p>
          <a:p>
            <a:endParaRPr lang="en-GB" dirty="0">
              <a:latin typeface="Calibri"/>
              <a:ea typeface="Calibri"/>
              <a:cs typeface="Calibri"/>
            </a:endParaRPr>
          </a:p>
          <a:p>
            <a:endParaRPr lang="en-GB" dirty="0">
              <a:latin typeface="Calibri"/>
              <a:ea typeface="Calibri"/>
              <a:cs typeface="Calibri"/>
            </a:endParaRPr>
          </a:p>
          <a:p>
            <a:endParaRPr lang="en-GB" dirty="0">
              <a:latin typeface="Calibri"/>
              <a:ea typeface="Calibri"/>
              <a:cs typeface="Calibri"/>
            </a:endParaRPr>
          </a:p>
          <a:p>
            <a:endParaRPr lang="en-GB" dirty="0">
              <a:latin typeface="Calibri"/>
              <a:ea typeface="Calibri"/>
              <a:cs typeface="Calibri"/>
            </a:endParaRPr>
          </a:p>
          <a:p>
            <a:endParaRPr lang="en-GB" dirty="0">
              <a:latin typeface="Calibri"/>
              <a:ea typeface="Calibri"/>
              <a:cs typeface="Calibri"/>
            </a:endParaRPr>
          </a:p>
          <a:p>
            <a:endParaRPr lang="en-GB" dirty="0">
              <a:latin typeface="Calibri"/>
              <a:ea typeface="Calibri"/>
              <a:cs typeface="Calibri"/>
            </a:endParaRPr>
          </a:p>
          <a:p>
            <a:endParaRPr lang="en-GB" dirty="0">
              <a:latin typeface="Calibri"/>
              <a:ea typeface="Calibri"/>
              <a:cs typeface="Calibri"/>
            </a:endParaRPr>
          </a:p>
          <a:p>
            <a:endParaRPr lang="en-GB" dirty="0">
              <a:latin typeface="Calibri"/>
              <a:ea typeface="Calibri"/>
              <a:cs typeface="Calibri"/>
            </a:endParaRPr>
          </a:p>
          <a:p>
            <a:endParaRPr lang="de-DE" sz="1600" b="1" dirty="0">
              <a:solidFill>
                <a:srgbClr val="8652A1"/>
              </a:solidFill>
              <a:latin typeface="Calibri"/>
              <a:ea typeface="Open Sans"/>
              <a:cs typeface="Calibri"/>
            </a:endParaRPr>
          </a:p>
          <a:p>
            <a:r>
              <a:rPr lang="de-DE" sz="1600" b="1" dirty="0" err="1">
                <a:solidFill>
                  <a:srgbClr val="8652A1"/>
                </a:solidFill>
                <a:latin typeface="Calibri"/>
                <a:ea typeface="Open Sans"/>
                <a:cs typeface="Calibri"/>
              </a:rPr>
              <a:t>Step</a:t>
            </a:r>
            <a:r>
              <a:rPr lang="de-DE" sz="1600" b="1" dirty="0">
                <a:solidFill>
                  <a:srgbClr val="8652A1"/>
                </a:solidFill>
                <a:latin typeface="Calibri"/>
                <a:ea typeface="Open Sans"/>
                <a:cs typeface="Calibri"/>
              </a:rPr>
              <a:t> 3: </a:t>
            </a:r>
            <a:r>
              <a:rPr lang="de-DE" sz="1600" b="1" dirty="0" err="1">
                <a:solidFill>
                  <a:srgbClr val="8652A1"/>
                </a:solidFill>
                <a:latin typeface="Calibri"/>
                <a:ea typeface="Open Sans"/>
                <a:cs typeface="Calibri"/>
              </a:rPr>
              <a:t>Sintesi</a:t>
            </a:r>
            <a:r>
              <a:rPr lang="de-DE" sz="1600" b="1" dirty="0">
                <a:solidFill>
                  <a:srgbClr val="8652A1"/>
                </a:solidFill>
                <a:latin typeface="Calibri"/>
                <a:ea typeface="Open Sans"/>
                <a:cs typeface="Calibri"/>
              </a:rPr>
              <a:t> della </a:t>
            </a:r>
            <a:r>
              <a:rPr lang="de-DE" sz="1600" b="1" dirty="0" err="1">
                <a:solidFill>
                  <a:srgbClr val="8652A1"/>
                </a:solidFill>
                <a:latin typeface="Calibri"/>
                <a:ea typeface="Open Sans"/>
                <a:cs typeface="Calibri"/>
              </a:rPr>
              <a:t>riflessione</a:t>
            </a:r>
            <a:endParaRPr lang="de-DE" sz="1600" b="1" dirty="0">
              <a:solidFill>
                <a:srgbClr val="8652A1"/>
              </a:solidFill>
              <a:latin typeface="Calibri"/>
              <a:ea typeface="Open Sans"/>
              <a:cs typeface="Calibri"/>
            </a:endParaRPr>
          </a:p>
          <a:p>
            <a:endParaRPr lang="de-DE" b="1" dirty="0"/>
          </a:p>
          <a:p>
            <a:r>
              <a:rPr lang="it-IT" dirty="0">
                <a:latin typeface="Calibri"/>
                <a:ea typeface="Open Sans"/>
                <a:cs typeface="Calibri"/>
              </a:rPr>
              <a:t>Dopo aver completato il modulo, scriverai un riassunto della riflessione basato su ciò che hai imparato</a:t>
            </a:r>
            <a:r>
              <a:rPr lang="en-GB" dirty="0">
                <a:latin typeface="Calibri"/>
                <a:ea typeface="Open Sans"/>
                <a:cs typeface="Calibri"/>
              </a:rPr>
              <a:t>.</a:t>
            </a:r>
          </a:p>
          <a:p>
            <a:endParaRPr lang="en-GB" dirty="0"/>
          </a:p>
          <a:p>
            <a:r>
              <a:rPr lang="it-IT" b="1" dirty="0">
                <a:latin typeface="Calibri"/>
                <a:ea typeface="Open Sans"/>
                <a:cs typeface="Calibri"/>
              </a:rPr>
              <a:t>Come inviare la tua riflessione</a:t>
            </a:r>
            <a:r>
              <a:rPr lang="en-GB" b="1" dirty="0">
                <a:latin typeface="Calibri"/>
                <a:ea typeface="Open Sans"/>
                <a:cs typeface="Calibri"/>
              </a:rPr>
              <a:t>:</a:t>
            </a:r>
          </a:p>
          <a:p>
            <a:pPr marL="171450" indent="-171450">
              <a:buFont typeface="Wingdings" panose="020B0604020202020204" pitchFamily="34" charset="0"/>
              <a:buChar char="q"/>
            </a:pPr>
            <a:r>
              <a:rPr lang="it-IT" dirty="0">
                <a:latin typeface="+mn-lt"/>
                <a:ea typeface="Open Sans"/>
                <a:cs typeface="Calibri"/>
              </a:rPr>
              <a:t>Accedi al modulo online (link fornito dal tuo insegnante).
Rispondi al questionario.
Invia la tua riflessione prima della scadenza definita dal tuo insegnante</a:t>
            </a:r>
            <a:r>
              <a:rPr lang="en-GB" dirty="0">
                <a:latin typeface="+mn-lt"/>
                <a:ea typeface="Open Sans"/>
                <a:cs typeface="Calibri"/>
              </a:rPr>
              <a:t>.</a:t>
            </a:r>
          </a:p>
          <a:p>
            <a:endParaRPr lang="de-DE" sz="1800" b="1" dirty="0"/>
          </a:p>
          <a:p>
            <a:endParaRPr lang="de-DE" sz="1800" b="1" dirty="0"/>
          </a:p>
          <a:p>
            <a:endParaRPr lang="en-GB" dirty="0"/>
          </a:p>
        </p:txBody>
      </p:sp>
      <p:sp>
        <p:nvSpPr>
          <p:cNvPr id="4" name="Slide Number Placeholder 3">
            <a:extLst>
              <a:ext uri="{FF2B5EF4-FFF2-40B4-BE49-F238E27FC236}">
                <a16:creationId xmlns:a16="http://schemas.microsoft.com/office/drawing/2014/main" id="{4825D210-CA4A-330D-FD74-B6F994670C2D}"/>
              </a:ext>
            </a:extLst>
          </p:cNvPr>
          <p:cNvSpPr>
            <a:spLocks noGrp="1"/>
          </p:cNvSpPr>
          <p:nvPr>
            <p:ph type="sldNum" sz="quarter" idx="4"/>
          </p:nvPr>
        </p:nvSpPr>
        <p:spPr/>
        <p:txBody>
          <a:bodyPr/>
          <a:lstStyle/>
          <a:p>
            <a:fld id="{9C527BFA-2C0E-4CEC-B6A5-913A56FEF4B4}" type="slidenum">
              <a:rPr lang="fr-CA" smtClean="0"/>
              <a:pPr/>
              <a:t>14</a:t>
            </a:fld>
            <a:endParaRPr lang="fr-CA"/>
          </a:p>
        </p:txBody>
      </p:sp>
      <p:sp>
        <p:nvSpPr>
          <p:cNvPr id="7" name="Freeform 1">
            <a:extLst>
              <a:ext uri="{FF2B5EF4-FFF2-40B4-BE49-F238E27FC236}">
                <a16:creationId xmlns:a16="http://schemas.microsoft.com/office/drawing/2014/main" id="{11C942DE-44AC-3DC9-7172-0EE11E08808E}"/>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BFA87DC5-EB57-DA0B-3F3C-A28A889306B1}"/>
              </a:ext>
            </a:extLst>
          </p:cNvPr>
          <p:cNvSpPr>
            <a:spLocks noGrp="1"/>
          </p:cNvSpPr>
          <p:nvPr>
            <p:ph type="body" sz="quarter" idx="61"/>
          </p:nvPr>
        </p:nvSpPr>
        <p:spPr>
          <a:xfrm>
            <a:off x="-9335" y="304800"/>
            <a:ext cx="5775135" cy="1085850"/>
          </a:xfrm>
        </p:spPr>
        <p:txBody>
          <a:bodyPr lIns="91440" tIns="45720" rIns="91440" bIns="45720" anchor="ctr">
            <a:noAutofit/>
          </a:bodyPr>
          <a:lstStyle/>
          <a:p>
            <a:pPr marL="731520"/>
            <a:r>
              <a:rPr lang="en-US" dirty="0">
                <a:latin typeface="Calibri"/>
                <a:ea typeface="Open Sans"/>
                <a:cs typeface="Calibri"/>
              </a:rPr>
              <a:t>PRESENTAZIONE DI STORIE DIGITALI</a:t>
            </a:r>
          </a:p>
        </p:txBody>
      </p:sp>
      <p:graphicFrame>
        <p:nvGraphicFramePr>
          <p:cNvPr id="2" name="Tabelle 1">
            <a:extLst>
              <a:ext uri="{FF2B5EF4-FFF2-40B4-BE49-F238E27FC236}">
                <a16:creationId xmlns:a16="http://schemas.microsoft.com/office/drawing/2014/main" id="{C4F2C6DE-7A17-E9EB-BE8E-E5D28F5C8425}"/>
              </a:ext>
            </a:extLst>
          </p:cNvPr>
          <p:cNvGraphicFramePr>
            <a:graphicFrameLocks noGrp="1"/>
          </p:cNvGraphicFramePr>
          <p:nvPr>
            <p:extLst>
              <p:ext uri="{D42A27DB-BD31-4B8C-83A1-F6EECF244321}">
                <p14:modId xmlns:p14="http://schemas.microsoft.com/office/powerpoint/2010/main" val="3920394562"/>
              </p:ext>
            </p:extLst>
          </p:nvPr>
        </p:nvGraphicFramePr>
        <p:xfrm>
          <a:off x="746519" y="2960248"/>
          <a:ext cx="5957520" cy="3660124"/>
        </p:xfrm>
        <a:graphic>
          <a:graphicData uri="http://schemas.openxmlformats.org/drawingml/2006/table">
            <a:tbl>
              <a:tblPr firstRow="1" bandRow="1">
                <a:tableStyleId>{F5AB1C69-6EDB-4FF4-983F-18BD219EF322}</a:tableStyleId>
              </a:tblPr>
              <a:tblGrid>
                <a:gridCol w="1190786">
                  <a:extLst>
                    <a:ext uri="{9D8B030D-6E8A-4147-A177-3AD203B41FA5}">
                      <a16:colId xmlns:a16="http://schemas.microsoft.com/office/drawing/2014/main" val="1540514057"/>
                    </a:ext>
                  </a:extLst>
                </a:gridCol>
                <a:gridCol w="1803400">
                  <a:extLst>
                    <a:ext uri="{9D8B030D-6E8A-4147-A177-3AD203B41FA5}">
                      <a16:colId xmlns:a16="http://schemas.microsoft.com/office/drawing/2014/main" val="1685166063"/>
                    </a:ext>
                  </a:extLst>
                </a:gridCol>
                <a:gridCol w="2963334">
                  <a:extLst>
                    <a:ext uri="{9D8B030D-6E8A-4147-A177-3AD203B41FA5}">
                      <a16:colId xmlns:a16="http://schemas.microsoft.com/office/drawing/2014/main" val="2536891538"/>
                    </a:ext>
                  </a:extLst>
                </a:gridCol>
              </a:tblGrid>
              <a:tr h="259304">
                <a:tc gridSpan="2">
                  <a:txBody>
                    <a:bodyPr/>
                    <a:lstStyle/>
                    <a:p>
                      <a:r>
                        <a:rPr lang="en-GB" sz="1100" b="1" dirty="0" err="1"/>
                        <a:t>Criteri</a:t>
                      </a:r>
                      <a:endParaRPr lang="en-GB" sz="1100" dirty="0">
                        <a:latin typeface="+mn-lt"/>
                      </a:endParaRPr>
                    </a:p>
                  </a:txBody>
                  <a:tcPr anchor="ctr">
                    <a:solidFill>
                      <a:srgbClr val="8652A1"/>
                    </a:solidFill>
                  </a:tcPr>
                </a:tc>
                <a:tc hMerge="1">
                  <a:txBody>
                    <a:bodyPr/>
                    <a:lstStyle/>
                    <a:p>
                      <a:endParaRPr lang="en-GB" sz="1100">
                        <a:latin typeface="+mn-lt"/>
                      </a:endParaRPr>
                    </a:p>
                  </a:txBody>
                  <a:tcPr anchor="ctr"/>
                </a:tc>
                <a:tc>
                  <a:txBody>
                    <a:bodyPr/>
                    <a:lstStyle/>
                    <a:p>
                      <a:r>
                        <a:rPr lang="de-DE" sz="1100" dirty="0" err="1"/>
                        <a:t>Commenti</a:t>
                      </a:r>
                      <a:endParaRPr lang="en-GB" sz="1100" dirty="0">
                        <a:latin typeface="+mn-lt"/>
                      </a:endParaRPr>
                    </a:p>
                  </a:txBody>
                  <a:tcPr anchor="ctr">
                    <a:solidFill>
                      <a:srgbClr val="8652A1"/>
                    </a:solidFill>
                  </a:tcPr>
                </a:tc>
                <a:extLst>
                  <a:ext uri="{0D108BD9-81ED-4DB2-BD59-A6C34878D82A}">
                    <a16:rowId xmlns:a16="http://schemas.microsoft.com/office/drawing/2014/main" val="124631548"/>
                  </a:ext>
                </a:extLst>
              </a:tr>
              <a:tr h="680164">
                <a:tc>
                  <a:txBody>
                    <a:bodyPr/>
                    <a:lstStyle/>
                    <a:p>
                      <a:r>
                        <a:rPr lang="en-GB" sz="1100" b="1" dirty="0" err="1"/>
                        <a:t>Chiarezza</a:t>
                      </a:r>
                      <a:r>
                        <a:rPr lang="en-GB" sz="1100" b="1" dirty="0"/>
                        <a:t> del </a:t>
                      </a:r>
                      <a:r>
                        <a:rPr lang="en-GB" sz="1100" b="1" dirty="0" err="1"/>
                        <a:t>messaggio</a:t>
                      </a:r>
                      <a:endParaRPr lang="en-GB" sz="1100" b="1" dirty="0">
                        <a:latin typeface="+mn-lt"/>
                      </a:endParaRPr>
                    </a:p>
                  </a:txBody>
                  <a:tcPr anchor="ctr"/>
                </a:tc>
                <a:tc>
                  <a:txBody>
                    <a:bodyPr/>
                    <a:lstStyle/>
                    <a:p>
                      <a:r>
                        <a:rPr lang="it-IT" sz="1100" i="1" dirty="0"/>
                        <a:t>L'idea principale è stata facile da capire?</a:t>
                      </a:r>
                      <a:endParaRPr lang="en-GB" sz="1100" i="1" dirty="0">
                        <a:latin typeface="+mn-lt"/>
                      </a:endParaRPr>
                    </a:p>
                  </a:txBody>
                  <a:tcPr anchor="ctr"/>
                </a:tc>
                <a:tc>
                  <a:txBody>
                    <a:bodyPr/>
                    <a:lstStyle/>
                    <a:p>
                      <a:endParaRPr lang="en-GB" sz="1100">
                        <a:latin typeface="+mn-lt"/>
                      </a:endParaRPr>
                    </a:p>
                  </a:txBody>
                  <a:tcPr anchor="ctr"/>
                </a:tc>
                <a:extLst>
                  <a:ext uri="{0D108BD9-81ED-4DB2-BD59-A6C34878D82A}">
                    <a16:rowId xmlns:a16="http://schemas.microsoft.com/office/drawing/2014/main" val="2776576869"/>
                  </a:ext>
                </a:extLst>
              </a:tr>
              <a:tr h="680164">
                <a:tc>
                  <a:txBody>
                    <a:bodyPr/>
                    <a:lstStyle/>
                    <a:p>
                      <a:r>
                        <a:rPr lang="en-GB" sz="1100" b="1" dirty="0" err="1"/>
                        <a:t>Ingaggio</a:t>
                      </a:r>
                      <a:endParaRPr lang="en-GB" sz="1100" b="1" dirty="0">
                        <a:latin typeface="+mn-lt"/>
                      </a:endParaRPr>
                    </a:p>
                  </a:txBody>
                  <a:tcPr anchor="ctr"/>
                </a:tc>
                <a:tc>
                  <a:txBody>
                    <a:bodyPr/>
                    <a:lstStyle/>
                    <a:p>
                      <a:r>
                        <a:rPr lang="it-IT" sz="1100" i="1" dirty="0"/>
                        <a:t>Il pitch ha attirato la tua attenzione?</a:t>
                      </a:r>
                      <a:endParaRPr lang="en-GB" sz="1100" i="1" dirty="0">
                        <a:latin typeface="+mn-lt"/>
                      </a:endParaRPr>
                    </a:p>
                  </a:txBody>
                  <a:tcPr anchor="ctr"/>
                </a:tc>
                <a:tc>
                  <a:txBody>
                    <a:bodyPr/>
                    <a:lstStyle/>
                    <a:p>
                      <a:endParaRPr lang="en-GB" sz="1100">
                        <a:latin typeface="+mn-lt"/>
                      </a:endParaRPr>
                    </a:p>
                  </a:txBody>
                  <a:tcPr anchor="ctr"/>
                </a:tc>
                <a:extLst>
                  <a:ext uri="{0D108BD9-81ED-4DB2-BD59-A6C34878D82A}">
                    <a16:rowId xmlns:a16="http://schemas.microsoft.com/office/drawing/2014/main" val="962425498"/>
                  </a:ext>
                </a:extLst>
              </a:tr>
              <a:tr h="680164">
                <a:tc>
                  <a:txBody>
                    <a:bodyPr/>
                    <a:lstStyle/>
                    <a:p>
                      <a:r>
                        <a:rPr lang="en-GB" sz="1100" b="1" dirty="0" err="1"/>
                        <a:t>Fascino</a:t>
                      </a:r>
                      <a:r>
                        <a:rPr lang="en-GB" sz="1100" b="1" dirty="0"/>
                        <a:t> </a:t>
                      </a:r>
                      <a:r>
                        <a:rPr lang="en-GB" sz="1100" b="1" dirty="0" err="1"/>
                        <a:t>visivo</a:t>
                      </a:r>
                      <a:endParaRPr lang="en-GB" sz="1100" b="1" dirty="0">
                        <a:latin typeface="+mn-lt"/>
                      </a:endParaRPr>
                    </a:p>
                  </a:txBody>
                  <a:tcPr anchor="ctr"/>
                </a:tc>
                <a:tc>
                  <a:txBody>
                    <a:bodyPr/>
                    <a:lstStyle/>
                    <a:p>
                      <a:r>
                        <a:rPr lang="it-IT" sz="1100" i="1" dirty="0"/>
                        <a:t>Le immagini e le animazioni sono state efficaci?</a:t>
                      </a:r>
                      <a:endParaRPr lang="en-GB" sz="1100" i="1" dirty="0">
                        <a:latin typeface="+mn-lt"/>
                      </a:endParaRPr>
                    </a:p>
                  </a:txBody>
                  <a:tcPr anchor="ctr"/>
                </a:tc>
                <a:tc>
                  <a:txBody>
                    <a:bodyPr/>
                    <a:lstStyle/>
                    <a:p>
                      <a:endParaRPr lang="en-GB" sz="1100">
                        <a:latin typeface="+mn-lt"/>
                      </a:endParaRPr>
                    </a:p>
                  </a:txBody>
                  <a:tcPr anchor="ctr"/>
                </a:tc>
                <a:extLst>
                  <a:ext uri="{0D108BD9-81ED-4DB2-BD59-A6C34878D82A}">
                    <a16:rowId xmlns:a16="http://schemas.microsoft.com/office/drawing/2014/main" val="328520786"/>
                  </a:ext>
                </a:extLst>
              </a:tr>
              <a:tr h="680164">
                <a:tc>
                  <a:txBody>
                    <a:bodyPr/>
                    <a:lstStyle/>
                    <a:p>
                      <a:r>
                        <a:rPr lang="en-GB" sz="1100" b="1" dirty="0" err="1"/>
                        <a:t>Struttura</a:t>
                      </a:r>
                      <a:r>
                        <a:rPr lang="en-GB" sz="1100" b="1" dirty="0"/>
                        <a:t> e </a:t>
                      </a:r>
                      <a:r>
                        <a:rPr lang="en-GB" sz="1100" b="1" dirty="0" err="1"/>
                        <a:t>flusso</a:t>
                      </a:r>
                      <a:endParaRPr lang="en-GB" sz="1100" b="1" dirty="0">
                        <a:latin typeface="+mn-lt"/>
                      </a:endParaRPr>
                    </a:p>
                  </a:txBody>
                  <a:tcPr anchor="ctr"/>
                </a:tc>
                <a:tc>
                  <a:txBody>
                    <a:bodyPr/>
                    <a:lstStyle/>
                    <a:p>
                      <a:r>
                        <a:rPr lang="it-IT" sz="1100" i="1" dirty="0"/>
                        <a:t>La presentazione è stata ben organizzata?</a:t>
                      </a:r>
                      <a:endParaRPr lang="en-GB" sz="1100" i="1" dirty="0">
                        <a:latin typeface="+mn-lt"/>
                      </a:endParaRPr>
                    </a:p>
                  </a:txBody>
                  <a:tcPr anchor="ctr"/>
                </a:tc>
                <a:tc>
                  <a:txBody>
                    <a:bodyPr/>
                    <a:lstStyle/>
                    <a:p>
                      <a:endParaRPr lang="en-GB" sz="1100">
                        <a:latin typeface="+mn-lt"/>
                      </a:endParaRPr>
                    </a:p>
                  </a:txBody>
                  <a:tcPr anchor="ctr"/>
                </a:tc>
                <a:extLst>
                  <a:ext uri="{0D108BD9-81ED-4DB2-BD59-A6C34878D82A}">
                    <a16:rowId xmlns:a16="http://schemas.microsoft.com/office/drawing/2014/main" val="2684883872"/>
                  </a:ext>
                </a:extLst>
              </a:tr>
              <a:tr h="680164">
                <a:tc>
                  <a:txBody>
                    <a:bodyPr/>
                    <a:lstStyle/>
                    <a:p>
                      <a:r>
                        <a:rPr lang="en-GB" sz="1100" b="1" dirty="0" err="1"/>
                        <a:t>Impressione</a:t>
                      </a:r>
                      <a:r>
                        <a:rPr lang="en-GB" sz="1100" b="1" dirty="0"/>
                        <a:t> generale</a:t>
                      </a:r>
                      <a:endParaRPr lang="en-GB" sz="1100" b="1" dirty="0">
                        <a:latin typeface="+mn-lt"/>
                      </a:endParaRPr>
                    </a:p>
                  </a:txBody>
                  <a:tcPr anchor="ctr"/>
                </a:tc>
                <a:tc>
                  <a:txBody>
                    <a:bodyPr/>
                    <a:lstStyle/>
                    <a:p>
                      <a:r>
                        <a:rPr lang="it-IT" sz="1100" i="1" dirty="0"/>
                        <a:t>Cosa ha funzionato bene? Cosa si potrebbe migliorare?</a:t>
                      </a:r>
                      <a:endParaRPr lang="en-GB" sz="1100" i="1" dirty="0">
                        <a:latin typeface="+mn-lt"/>
                      </a:endParaRPr>
                    </a:p>
                  </a:txBody>
                  <a:tcPr anchor="ctr"/>
                </a:tc>
                <a:tc>
                  <a:txBody>
                    <a:bodyPr/>
                    <a:lstStyle/>
                    <a:p>
                      <a:endParaRPr lang="en-GB" sz="1100" dirty="0">
                        <a:latin typeface="+mn-lt"/>
                      </a:endParaRPr>
                    </a:p>
                  </a:txBody>
                  <a:tcPr anchor="ctr"/>
                </a:tc>
                <a:extLst>
                  <a:ext uri="{0D108BD9-81ED-4DB2-BD59-A6C34878D82A}">
                    <a16:rowId xmlns:a16="http://schemas.microsoft.com/office/drawing/2014/main" val="1535145213"/>
                  </a:ext>
                </a:extLst>
              </a:tr>
            </a:tbl>
          </a:graphicData>
        </a:graphic>
      </p:graphicFrame>
    </p:spTree>
    <p:extLst>
      <p:ext uri="{BB962C8B-B14F-4D97-AF65-F5344CB8AC3E}">
        <p14:creationId xmlns:p14="http://schemas.microsoft.com/office/powerpoint/2010/main" val="279784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B8BE4A-1222-62A3-5BBA-6700B8700C7B}"/>
              </a:ext>
            </a:extLst>
          </p:cNvPr>
          <p:cNvSpPr>
            <a:spLocks noGrp="1"/>
          </p:cNvSpPr>
          <p:nvPr>
            <p:ph type="body" sz="quarter" idx="14"/>
          </p:nvPr>
        </p:nvSpPr>
        <p:spPr>
          <a:xfrm>
            <a:off x="2583859" y="1745982"/>
            <a:ext cx="4819651" cy="3109490"/>
          </a:xfrm>
        </p:spPr>
        <p:txBody>
          <a:bodyPr lIns="91440" tIns="45720" rIns="91440" bIns="45720" anchor="t">
            <a:noAutofit/>
          </a:bodyPr>
          <a:lstStyle/>
          <a:p>
            <a:pPr algn="r"/>
            <a:r>
              <a:rPr lang="en-GB" sz="6600" dirty="0">
                <a:latin typeface="Calibri"/>
                <a:ea typeface="Calibri"/>
                <a:cs typeface="Calibri"/>
              </a:rPr>
              <a:t>SETTIMANA 1</a:t>
            </a:r>
            <a:endParaRPr lang="en-GB" sz="8800" dirty="0">
              <a:latin typeface="Calibri"/>
              <a:ea typeface="Calibri"/>
              <a:cs typeface="Calibri"/>
            </a:endParaRPr>
          </a:p>
        </p:txBody>
      </p:sp>
      <p:sp>
        <p:nvSpPr>
          <p:cNvPr id="3" name="Slide Number Placeholder 2">
            <a:extLst>
              <a:ext uri="{FF2B5EF4-FFF2-40B4-BE49-F238E27FC236}">
                <a16:creationId xmlns:a16="http://schemas.microsoft.com/office/drawing/2014/main" id="{676C92F3-3C6D-200E-07F8-ED045D2C0EF0}"/>
              </a:ext>
            </a:extLst>
          </p:cNvPr>
          <p:cNvSpPr>
            <a:spLocks noGrp="1"/>
          </p:cNvSpPr>
          <p:nvPr>
            <p:ph type="sldNum" sz="quarter" idx="4"/>
          </p:nvPr>
        </p:nvSpPr>
        <p:spPr/>
        <p:txBody>
          <a:bodyPr/>
          <a:lstStyle/>
          <a:p>
            <a:fld id="{9C527BFA-2C0E-4CEC-B6A5-913A56FEF4B4}" type="slidenum">
              <a:rPr lang="fr-CA" smtClean="0"/>
              <a:pPr/>
              <a:t>2</a:t>
            </a:fld>
            <a:endParaRPr lang="fr-CA"/>
          </a:p>
        </p:txBody>
      </p:sp>
      <p:pic>
        <p:nvPicPr>
          <p:cNvPr id="5" name="Picture Placeholder 20">
            <a:extLst>
              <a:ext uri="{FF2B5EF4-FFF2-40B4-BE49-F238E27FC236}">
                <a16:creationId xmlns:a16="http://schemas.microsoft.com/office/drawing/2014/main" id="{4A361129-3B53-46BC-C533-B82A6F352ED6}"/>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8022" r="8022"/>
          <a:stretch>
            <a:fillRect/>
          </a:stretch>
        </p:blipFill>
        <p:spPr>
          <a:xfrm>
            <a:off x="0" y="4461163"/>
            <a:ext cx="5514109" cy="4369327"/>
          </a:xfrm>
        </p:spPr>
      </p:pic>
    </p:spTree>
    <p:extLst>
      <p:ext uri="{BB962C8B-B14F-4D97-AF65-F5344CB8AC3E}">
        <p14:creationId xmlns:p14="http://schemas.microsoft.com/office/powerpoint/2010/main" val="2985895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3334D0C-38C0-8321-75B5-54FAF2DD03D2}"/>
              </a:ext>
            </a:extLst>
          </p:cNvPr>
          <p:cNvSpPr>
            <a:spLocks noGrp="1"/>
          </p:cNvSpPr>
          <p:nvPr>
            <p:ph type="body" sz="quarter" idx="64"/>
          </p:nvPr>
        </p:nvSpPr>
        <p:spPr>
          <a:xfrm>
            <a:off x="697281" y="1807812"/>
            <a:ext cx="6076734" cy="2565532"/>
          </a:xfrm>
        </p:spPr>
        <p:txBody>
          <a:bodyPr lIns="91440" tIns="45720" rIns="91440" bIns="45720" numCol="1" spcCol="288000" anchor="t">
            <a:noAutofit/>
          </a:bodyPr>
          <a:lstStyle/>
          <a:p>
            <a:r>
              <a:rPr lang="en-US" sz="1600" b="1" dirty="0">
                <a:solidFill>
                  <a:srgbClr val="8652A1"/>
                </a:solidFill>
              </a:rPr>
              <a:t>PRIMA DELLA LEZIONE</a:t>
            </a:r>
          </a:p>
          <a:p>
            <a:endParaRPr lang="en-US" dirty="0"/>
          </a:p>
          <a:p>
            <a:pPr marL="171450" indent="-171450" algn="just">
              <a:buFont typeface="Wingdings" panose="05000000000000000000" pitchFamily="2" charset="2"/>
              <a:buChar char="q"/>
            </a:pPr>
            <a:r>
              <a:rPr lang="it-IT" dirty="0">
                <a:latin typeface="Calibri"/>
                <a:ea typeface="Open Sans"/>
                <a:cs typeface="Calibri"/>
              </a:rPr>
              <a:t>Acquisisci familiarità con il concetto di gestione dell'innovazione</a:t>
            </a:r>
            <a:r>
              <a:rPr lang="en-US" dirty="0">
                <a:latin typeface="Calibri"/>
                <a:ea typeface="Open Sans"/>
                <a:cs typeface="Calibri"/>
              </a:rPr>
              <a:t>. </a:t>
            </a:r>
            <a:r>
              <a:rPr lang="en-US" dirty="0" err="1">
                <a:latin typeface="Calibri"/>
                <a:ea typeface="Open Sans"/>
                <a:cs typeface="Calibri"/>
              </a:rPr>
              <a:t>Puoi</a:t>
            </a:r>
            <a:r>
              <a:rPr lang="en-US" dirty="0">
                <a:latin typeface="Calibri"/>
                <a:ea typeface="Open Sans"/>
                <a:cs typeface="Calibri"/>
              </a:rPr>
              <a:t> </a:t>
            </a:r>
            <a:r>
              <a:rPr lang="en-US" dirty="0" err="1">
                <a:latin typeface="Calibri"/>
                <a:ea typeface="Open Sans"/>
                <a:cs typeface="Calibri"/>
              </a:rPr>
              <a:t>leggere</a:t>
            </a:r>
            <a:r>
              <a:rPr lang="en-US" dirty="0">
                <a:latin typeface="Calibri"/>
                <a:ea typeface="Open Sans"/>
                <a:cs typeface="Calibri"/>
              </a:rPr>
              <a:t> il </a:t>
            </a:r>
            <a:r>
              <a:rPr lang="en-US" b="1" dirty="0">
                <a:latin typeface="Calibri"/>
                <a:ea typeface="Open Sans"/>
                <a:cs typeface="Calibri"/>
              </a:rPr>
              <a:t>Digital Innovation Whitepaper &amp; Audit </a:t>
            </a:r>
            <a:r>
              <a:rPr lang="en-US" b="1" dirty="0">
                <a:solidFill>
                  <a:srgbClr val="29C5F4"/>
                </a:solidFill>
                <a:latin typeface="Calibri"/>
                <a:ea typeface="Open Sans"/>
                <a:cs typeface="Calibri"/>
                <a:hlinkClick r:id="rId2">
                  <a:extLst>
                    <a:ext uri="{A12FA001-AC4F-418D-AE19-62706E023703}">
                      <ahyp:hlinkClr xmlns:ahyp="http://schemas.microsoft.com/office/drawing/2018/hyperlinkcolor" val="tx"/>
                    </a:ext>
                  </a:extLst>
                </a:hlinkClick>
              </a:rPr>
              <a:t>QUI</a:t>
            </a:r>
            <a:r>
              <a:rPr lang="en-US" dirty="0">
                <a:latin typeface="Calibri"/>
                <a:ea typeface="Open Sans"/>
                <a:cs typeface="Calibri"/>
              </a:rPr>
              <a:t>. </a:t>
            </a:r>
            <a:r>
              <a:rPr lang="it-IT" dirty="0">
                <a:latin typeface="Calibri"/>
                <a:ea typeface="Open Sans"/>
                <a:cs typeface="Calibri"/>
              </a:rPr>
              <a:t>Inoltre, leggi i casi di studio sull'innovazione logistica nel </a:t>
            </a:r>
            <a:r>
              <a:rPr lang="it-IT" b="1" dirty="0">
                <a:latin typeface="Calibri"/>
                <a:ea typeface="Open Sans"/>
                <a:cs typeface="Calibri"/>
              </a:rPr>
              <a:t>Compendio delle buone pratiche EARTH</a:t>
            </a:r>
            <a:r>
              <a:rPr lang="en-US" b="1" dirty="0">
                <a:latin typeface="Calibri"/>
                <a:ea typeface="Open Sans"/>
                <a:cs typeface="Calibri"/>
              </a:rPr>
              <a:t> </a:t>
            </a:r>
            <a:r>
              <a:rPr lang="en-US" dirty="0">
                <a:latin typeface="Calibri"/>
                <a:ea typeface="Open Sans"/>
                <a:cs typeface="Calibri"/>
              </a:rPr>
              <a:t>(</a:t>
            </a:r>
            <a:r>
              <a:rPr lang="en-US" dirty="0">
                <a:latin typeface="Calibri"/>
                <a:ea typeface="Calibri"/>
                <a:cs typeface="Calibri"/>
              </a:rPr>
              <a:t>e.g., pp. 9-11; 66-69</a:t>
            </a:r>
            <a:r>
              <a:rPr lang="en-US" dirty="0">
                <a:latin typeface="Calibri"/>
                <a:ea typeface="Open Sans"/>
                <a:cs typeface="Calibri"/>
              </a:rPr>
              <a:t>) </a:t>
            </a:r>
            <a:r>
              <a:rPr lang="it-IT" dirty="0">
                <a:latin typeface="Calibri"/>
                <a:ea typeface="Open Sans"/>
                <a:cs typeface="Calibri"/>
              </a:rPr>
              <a:t>e sulla gestione dell'innovazione e la digitalizzazione all'interno della logistica nel</a:t>
            </a:r>
            <a:r>
              <a:rPr lang="en-US" b="1" dirty="0">
                <a:latin typeface="Calibri"/>
                <a:ea typeface="Open Sans"/>
                <a:cs typeface="Calibri"/>
              </a:rPr>
              <a:t>EARTH Starter Kit </a:t>
            </a:r>
            <a:r>
              <a:rPr lang="en-US" dirty="0">
                <a:latin typeface="Calibri"/>
                <a:ea typeface="Open Sans"/>
                <a:cs typeface="Calibri"/>
              </a:rPr>
              <a:t>(pp. 18-20) </a:t>
            </a:r>
            <a:r>
              <a:rPr lang="en-US" b="1" dirty="0">
                <a:solidFill>
                  <a:srgbClr val="29C5F4"/>
                </a:solidFill>
                <a:latin typeface="Calibri"/>
                <a:ea typeface="Open Sans"/>
                <a:cs typeface="Calibri"/>
                <a:hlinkClick r:id="rId3">
                  <a:extLst>
                    <a:ext uri="{A12FA001-AC4F-418D-AE19-62706E023703}">
                      <ahyp:hlinkClr xmlns:ahyp="http://schemas.microsoft.com/office/drawing/2018/hyperlinkcolor" val="tx"/>
                    </a:ext>
                  </a:extLst>
                </a:hlinkClick>
              </a:rPr>
              <a:t>QUI</a:t>
            </a:r>
            <a:r>
              <a:rPr lang="en-US" dirty="0">
                <a:latin typeface="Calibri"/>
                <a:ea typeface="Open Sans"/>
                <a:cs typeface="Calibri"/>
              </a:rPr>
              <a:t>.</a:t>
            </a:r>
          </a:p>
          <a:p>
            <a:endParaRPr lang="en-US" dirty="0"/>
          </a:p>
          <a:p>
            <a:r>
              <a:rPr lang="en-US" sz="1600" b="1" dirty="0">
                <a:solidFill>
                  <a:srgbClr val="8652A1"/>
                </a:solidFill>
              </a:rPr>
              <a:t>DURANTE LE LEZIONI</a:t>
            </a:r>
          </a:p>
          <a:p>
            <a:endParaRPr lang="en-US" dirty="0"/>
          </a:p>
          <a:p>
            <a:pPr algn="just"/>
            <a:r>
              <a:rPr lang="it-IT" dirty="0">
                <a:latin typeface="Calibri"/>
                <a:ea typeface="Open Sans"/>
                <a:cs typeface="Calibri"/>
              </a:rPr>
              <a:t>Hai il compito di esplorare le sfide di sostenibilità affrontate dalle aziende di logistica e identificare come la gestione dell'innovazione può affrontare questi problemi</a:t>
            </a:r>
            <a:r>
              <a:rPr lang="en-GB" dirty="0">
                <a:latin typeface="Calibri"/>
                <a:ea typeface="Open Sans"/>
                <a:cs typeface="Calibri"/>
              </a:rPr>
              <a:t>. </a:t>
            </a:r>
            <a:r>
              <a:rPr lang="en-GB" dirty="0" err="1">
                <a:latin typeface="Calibri"/>
                <a:ea typeface="Open Sans"/>
                <a:cs typeface="Calibri"/>
              </a:rPr>
              <a:t>Usando</a:t>
            </a:r>
            <a:r>
              <a:rPr lang="en-GB" dirty="0">
                <a:latin typeface="Calibri"/>
                <a:ea typeface="Open Sans"/>
                <a:cs typeface="Calibri"/>
              </a:rPr>
              <a:t> </a:t>
            </a:r>
            <a:r>
              <a:rPr lang="en-GB" b="1" dirty="0">
                <a:solidFill>
                  <a:srgbClr val="29C5F4"/>
                </a:solidFill>
                <a:latin typeface="Calibri"/>
                <a:ea typeface="Open Sans"/>
                <a:cs typeface="Calibri"/>
                <a:hlinkClick r:id="rId3">
                  <a:extLst>
                    <a:ext uri="{A12FA001-AC4F-418D-AE19-62706E023703}">
                      <ahyp:hlinkClr xmlns:ahyp="http://schemas.microsoft.com/office/drawing/2018/hyperlinkcolor" val="tx"/>
                    </a:ext>
                  </a:extLst>
                </a:hlinkClick>
              </a:rPr>
              <a:t>EARTH Good Practice Compendium</a:t>
            </a:r>
            <a:r>
              <a:rPr lang="en-GB" dirty="0">
                <a:latin typeface="Calibri"/>
                <a:ea typeface="Open Sans"/>
                <a:cs typeface="Calibri"/>
              </a:rPr>
              <a:t>, </a:t>
            </a:r>
            <a:r>
              <a:rPr lang="it-IT" dirty="0">
                <a:latin typeface="Calibri"/>
                <a:ea typeface="Open Sans"/>
                <a:cs typeface="Calibri"/>
              </a:rPr>
              <a:t>che presenta vari casi di studio (pp. 7-69), valuterai come i processi di innovazione contribuiscono alla sostenibilità nella logistica</a:t>
            </a:r>
            <a:r>
              <a:rPr lang="en-GB" dirty="0">
                <a:latin typeface="Calibri"/>
                <a:ea typeface="Open Sans"/>
                <a:cs typeface="Calibri"/>
              </a:rPr>
              <a:t>. </a:t>
            </a:r>
          </a:p>
          <a:p>
            <a:endParaRPr lang="en-GB" dirty="0"/>
          </a:p>
        </p:txBody>
      </p:sp>
      <p:sp>
        <p:nvSpPr>
          <p:cNvPr id="4" name="Slide Number Placeholder 3">
            <a:extLst>
              <a:ext uri="{FF2B5EF4-FFF2-40B4-BE49-F238E27FC236}">
                <a16:creationId xmlns:a16="http://schemas.microsoft.com/office/drawing/2014/main" id="{1B4748B6-4D1C-BFA7-A525-6A1A868A213B}"/>
              </a:ext>
            </a:extLst>
          </p:cNvPr>
          <p:cNvSpPr>
            <a:spLocks noGrp="1"/>
          </p:cNvSpPr>
          <p:nvPr>
            <p:ph type="sldNum" sz="quarter" idx="4"/>
          </p:nvPr>
        </p:nvSpPr>
        <p:spPr/>
        <p:txBody>
          <a:bodyPr/>
          <a:lstStyle/>
          <a:p>
            <a:fld id="{9C527BFA-2C0E-4CEC-B6A5-913A56FEF4B4}" type="slidenum">
              <a:rPr lang="fr-CA" smtClean="0"/>
              <a:pPr/>
              <a:t>3</a:t>
            </a:fld>
            <a:endParaRPr lang="fr-CA"/>
          </a:p>
        </p:txBody>
      </p:sp>
      <p:sp>
        <p:nvSpPr>
          <p:cNvPr id="7" name="Freeform 1">
            <a:extLst>
              <a:ext uri="{FF2B5EF4-FFF2-40B4-BE49-F238E27FC236}">
                <a16:creationId xmlns:a16="http://schemas.microsoft.com/office/drawing/2014/main" id="{5F1F08D9-9CD0-5097-B7D8-BFA6D242ACC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0" name="Text Placeholder 5">
            <a:extLst>
              <a:ext uri="{FF2B5EF4-FFF2-40B4-BE49-F238E27FC236}">
                <a16:creationId xmlns:a16="http://schemas.microsoft.com/office/drawing/2014/main" id="{170725D7-61E1-AE59-E4DE-4A18AC0A45AB}"/>
              </a:ext>
            </a:extLst>
          </p:cNvPr>
          <p:cNvSpPr txBox="1">
            <a:spLocks/>
          </p:cNvSpPr>
          <p:nvPr/>
        </p:nvSpPr>
        <p:spPr>
          <a:xfrm>
            <a:off x="697281" y="4666374"/>
            <a:ext cx="6076734" cy="5983801"/>
          </a:xfrm>
          <a:prstGeom prst="rect">
            <a:avLst/>
          </a:prstGeom>
        </p:spPr>
        <p:txBody>
          <a:bodyPr lIns="91440" tIns="45720" rIns="91440" bIns="45720"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it-IT" dirty="0"/>
              <a:t>L'attività si concentrerà sulle seguenti </a:t>
            </a:r>
            <a:r>
              <a:rPr lang="it-IT" b="1" dirty="0"/>
              <a:t>fasi di gestione dell'innovazione</a:t>
            </a:r>
            <a:r>
              <a:rPr lang="en-GB" dirty="0"/>
              <a:t>:</a:t>
            </a:r>
          </a:p>
          <a:p>
            <a:endParaRPr lang="en-GB" dirty="0"/>
          </a:p>
          <a:p>
            <a:pPr marL="228600" indent="-228600">
              <a:buAutoNum type="arabicPeriod"/>
            </a:pPr>
            <a:r>
              <a:rPr lang="it-IT" dirty="0"/>
              <a:t>Identificazione delle opportunità di innovazione
Ideazione e gestione delle idee
Sviluppo del concetto
Sviluppo di prodotti/servizi/processi
Test e convalida
Commercializzazione</a:t>
            </a:r>
            <a:endParaRPr lang="en-GB" dirty="0"/>
          </a:p>
          <a:p>
            <a:endParaRPr lang="en-GB" dirty="0"/>
          </a:p>
          <a:p>
            <a:r>
              <a:rPr lang="en-GB" sz="1600" b="1" dirty="0">
                <a:solidFill>
                  <a:srgbClr val="8652A1"/>
                </a:solidFill>
              </a:rPr>
              <a:t>Step 1: </a:t>
            </a:r>
            <a:r>
              <a:rPr lang="it-IT" sz="1600" b="1" dirty="0">
                <a:solidFill>
                  <a:srgbClr val="8652A1"/>
                </a:solidFill>
              </a:rPr>
              <a:t>Seleziona un caso di studio</a:t>
            </a:r>
            <a:endParaRPr lang="en-GB" sz="1600" b="1" dirty="0">
              <a:solidFill>
                <a:srgbClr val="8652A1"/>
              </a:solidFill>
            </a:endParaRPr>
          </a:p>
          <a:p>
            <a:pPr algn="just"/>
            <a:r>
              <a:rPr lang="it-IT" dirty="0">
                <a:latin typeface="Calibri"/>
                <a:ea typeface="Open Sans"/>
                <a:cs typeface="Calibri"/>
              </a:rPr>
              <a:t>Scegli uno dei casi di studio dal</a:t>
            </a:r>
            <a:r>
              <a:rPr lang="en-GB" b="1" dirty="0">
                <a:solidFill>
                  <a:srgbClr val="29C5F4"/>
                </a:solidFill>
                <a:latin typeface="Calibri"/>
                <a:ea typeface="Open Sans"/>
                <a:cs typeface="Calibri"/>
                <a:hlinkClick r:id="rId3">
                  <a:extLst>
                    <a:ext uri="{A12FA001-AC4F-418D-AE19-62706E023703}">
                      <ahyp:hlinkClr xmlns:ahyp="http://schemas.microsoft.com/office/drawing/2018/hyperlinkcolor" val="tx"/>
                    </a:ext>
                  </a:extLst>
                </a:hlinkClick>
              </a:rPr>
              <a:t>EARTH Good Practice Compendium</a:t>
            </a:r>
            <a:r>
              <a:rPr lang="en-GB" dirty="0">
                <a:latin typeface="Calibri"/>
                <a:ea typeface="Open Sans"/>
                <a:cs typeface="Calibri"/>
              </a:rPr>
              <a:t> (pp. 7-69) </a:t>
            </a:r>
            <a:r>
              <a:rPr lang="it-IT" dirty="0">
                <a:latin typeface="Calibri"/>
                <a:ea typeface="Open Sans"/>
                <a:cs typeface="Calibri"/>
              </a:rPr>
              <a:t>che dimostra come un'azienda di logistica stia affrontando le sfide della sostenibilità</a:t>
            </a:r>
            <a:r>
              <a:rPr lang="en-GB" dirty="0">
                <a:latin typeface="Calibri"/>
                <a:ea typeface="Open Sans"/>
                <a:cs typeface="Calibri"/>
              </a:rPr>
              <a:t>.</a:t>
            </a:r>
          </a:p>
          <a:p>
            <a:pPr algn="just"/>
            <a:r>
              <a:rPr lang="it-IT" i="1" dirty="0">
                <a:latin typeface="Calibri"/>
                <a:ea typeface="Open Sans"/>
                <a:cs typeface="Calibri"/>
              </a:rPr>
              <a:t>Esempio: GLS Italia – Piattaforme digitali e veicoli puliti per una consegna sostenibile</a:t>
            </a:r>
            <a:r>
              <a:rPr lang="en-GB" i="1" dirty="0"/>
              <a:t>(pp. 12-14).</a:t>
            </a:r>
          </a:p>
          <a:p>
            <a:endParaRPr lang="en-GB" dirty="0"/>
          </a:p>
          <a:p>
            <a:pPr>
              <a:lnSpc>
                <a:spcPct val="150000"/>
              </a:lnSpc>
            </a:pPr>
            <a:r>
              <a:rPr lang="en-GB" dirty="0"/>
              <a:t>----------------------------------------------------------------------------------------------------------------------------------------------------------------------------------------------------------------------------------------------------------------------------------</a:t>
            </a:r>
          </a:p>
          <a:p>
            <a:endParaRPr lang="en-GB" dirty="0"/>
          </a:p>
          <a:p>
            <a:endParaRPr lang="en-GB" sz="1600" dirty="0">
              <a:solidFill>
                <a:srgbClr val="8652A1"/>
              </a:solidFill>
            </a:endParaRPr>
          </a:p>
          <a:p>
            <a:r>
              <a:rPr lang="en-GB" sz="1600" b="1" dirty="0">
                <a:solidFill>
                  <a:srgbClr val="8652A1"/>
                </a:solidFill>
              </a:rPr>
              <a:t>Step 2: </a:t>
            </a:r>
            <a:r>
              <a:rPr lang="it-IT" sz="1600" b="1" dirty="0">
                <a:solidFill>
                  <a:srgbClr val="8652A1"/>
                </a:solidFill>
              </a:rPr>
              <a:t>Analizza la sfida della sostenibilità</a:t>
            </a:r>
            <a:endParaRPr lang="en-GB" sz="1600" b="1" dirty="0">
              <a:solidFill>
                <a:srgbClr val="8652A1"/>
              </a:solidFill>
            </a:endParaRPr>
          </a:p>
          <a:p>
            <a:r>
              <a:rPr lang="it-IT" dirty="0"/>
              <a:t>Identificare la sfida chiave per la sostenibilità nel caso di studio selezionato</a:t>
            </a:r>
            <a:r>
              <a:rPr lang="en-GB" dirty="0"/>
              <a:t>. </a:t>
            </a:r>
          </a:p>
          <a:p>
            <a:r>
              <a:rPr lang="it-IT" i="1" dirty="0"/>
              <a:t>Esempio: GLS Italia Spa: riduzione delle emissioni di carbonio nelle operazioni di consegna dei pacchi e di deposito mantenendo un'elevata affidabilità del servizio</a:t>
            </a:r>
            <a:r>
              <a:rPr lang="en-GB" i="1" dirty="0"/>
              <a:t>. </a:t>
            </a:r>
          </a:p>
          <a:p>
            <a:endParaRPr lang="en-GB" dirty="0"/>
          </a:p>
          <a:p>
            <a:pPr>
              <a:lnSpc>
                <a:spcPct val="150000"/>
              </a:lnSpc>
            </a:pPr>
            <a:r>
              <a:rPr lang="en-GB" dirty="0"/>
              <a:t>--------------------------------------------------------------------------------------------------------------------------------------------------------------------------------------------------------------------------------------------------------------------------------------------------------------------------------------------------------------------------------------------------------------------------------------------------------------------------------------------------------------------------------------------------------------------</a:t>
            </a:r>
          </a:p>
        </p:txBody>
      </p:sp>
      <p:sp>
        <p:nvSpPr>
          <p:cNvPr id="16" name="Text Placeholder 6">
            <a:extLst>
              <a:ext uri="{FF2B5EF4-FFF2-40B4-BE49-F238E27FC236}">
                <a16:creationId xmlns:a16="http://schemas.microsoft.com/office/drawing/2014/main" id="{2A7ADF3F-E517-5EF9-23A8-AE0AF6E7D201}"/>
              </a:ext>
            </a:extLst>
          </p:cNvPr>
          <p:cNvSpPr>
            <a:spLocks noGrp="1"/>
          </p:cNvSpPr>
          <p:nvPr>
            <p:ph type="body" sz="quarter" idx="61"/>
          </p:nvPr>
        </p:nvSpPr>
        <p:spPr>
          <a:xfrm>
            <a:off x="-9335" y="304800"/>
            <a:ext cx="5775135" cy="926158"/>
          </a:xfrm>
        </p:spPr>
        <p:txBody>
          <a:bodyPr/>
          <a:lstStyle/>
          <a:p>
            <a:r>
              <a:rPr lang="en-US" dirty="0"/>
              <a:t>COMPRENDERE LA GESTIONE DELL'INNOVAZIONE</a:t>
            </a:r>
          </a:p>
        </p:txBody>
      </p:sp>
    </p:spTree>
    <p:extLst>
      <p:ext uri="{BB962C8B-B14F-4D97-AF65-F5344CB8AC3E}">
        <p14:creationId xmlns:p14="http://schemas.microsoft.com/office/powerpoint/2010/main" val="2580362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D6005-393F-EEBC-2EA9-786AE473621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36383E3-D1EE-875F-D3B6-013BEE200BA3}"/>
              </a:ext>
            </a:extLst>
          </p:cNvPr>
          <p:cNvSpPr>
            <a:spLocks noGrp="1"/>
          </p:cNvSpPr>
          <p:nvPr>
            <p:ph type="sldNum" sz="quarter" idx="4"/>
          </p:nvPr>
        </p:nvSpPr>
        <p:spPr/>
        <p:txBody>
          <a:bodyPr/>
          <a:lstStyle/>
          <a:p>
            <a:fld id="{9C527BFA-2C0E-4CEC-B6A5-913A56FEF4B4}" type="slidenum">
              <a:rPr lang="fr-CA" smtClean="0"/>
              <a:pPr/>
              <a:t>4</a:t>
            </a:fld>
            <a:endParaRPr lang="fr-CA"/>
          </a:p>
        </p:txBody>
      </p:sp>
      <p:sp>
        <p:nvSpPr>
          <p:cNvPr id="7" name="Freeform 1">
            <a:extLst>
              <a:ext uri="{FF2B5EF4-FFF2-40B4-BE49-F238E27FC236}">
                <a16:creationId xmlns:a16="http://schemas.microsoft.com/office/drawing/2014/main" id="{36633B38-C944-B023-9668-B69280E0D43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0" name="Text Placeholder 5">
            <a:extLst>
              <a:ext uri="{FF2B5EF4-FFF2-40B4-BE49-F238E27FC236}">
                <a16:creationId xmlns:a16="http://schemas.microsoft.com/office/drawing/2014/main" id="{56351EA3-DCDC-8523-0CD3-6AB534B6969E}"/>
              </a:ext>
            </a:extLst>
          </p:cNvPr>
          <p:cNvSpPr txBox="1">
            <a:spLocks/>
          </p:cNvSpPr>
          <p:nvPr/>
        </p:nvSpPr>
        <p:spPr>
          <a:xfrm>
            <a:off x="618755" y="1617434"/>
            <a:ext cx="6322164" cy="5983801"/>
          </a:xfrm>
          <a:prstGeom prst="rect">
            <a:avLst/>
          </a:prstGeom>
        </p:spPr>
        <p:txBody>
          <a:bodyPr lIns="91440" tIns="45720" rIns="91440" bIns="45720"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sz="1600" b="1" dirty="0">
                <a:solidFill>
                  <a:srgbClr val="8652A1"/>
                </a:solidFill>
              </a:rPr>
              <a:t>Step 3: </a:t>
            </a:r>
            <a:r>
              <a:rPr lang="it-IT" sz="1600" b="1" dirty="0">
                <a:solidFill>
                  <a:srgbClr val="8652A1"/>
                </a:solidFill>
              </a:rPr>
              <a:t>Collegare la gestione dell'innovazione al caso di studio</a:t>
            </a:r>
            <a:endParaRPr lang="en-GB" sz="1600" b="1" dirty="0">
              <a:solidFill>
                <a:srgbClr val="8652A1"/>
              </a:solidFill>
            </a:endParaRPr>
          </a:p>
          <a:p>
            <a:r>
              <a:rPr lang="it-IT" dirty="0"/>
              <a:t>Per ciascuna delle sei fasi, discutere in che modo la gestione dell'innovazione contribuisce a risolvere la sfida della sostenibilità dal caso selezionato in</a:t>
            </a:r>
            <a:r>
              <a:rPr lang="en-GB" b="1" dirty="0"/>
              <a:t>Step 1</a:t>
            </a:r>
            <a:r>
              <a:rPr lang="en-GB" dirty="0"/>
              <a:t>:</a:t>
            </a:r>
          </a:p>
          <a:p>
            <a:endParaRPr lang="en-GB" dirty="0"/>
          </a:p>
          <a:p>
            <a:pPr algn="just"/>
            <a:r>
              <a:rPr lang="en-GB" dirty="0"/>
              <a:t>1. </a:t>
            </a:r>
            <a:r>
              <a:rPr lang="it-IT" dirty="0"/>
              <a:t>Identificazione delle opportunità di innovazione: a quali tendenze o sfide di sostenibilità sta rispondendo l'azienda</a:t>
            </a:r>
            <a:r>
              <a:rPr lang="en-GB" dirty="0"/>
              <a:t>?</a:t>
            </a:r>
          </a:p>
          <a:p>
            <a:endParaRPr lang="en-GB" dirty="0"/>
          </a:p>
          <a:p>
            <a:pPr>
              <a:lnSpc>
                <a:spcPct val="150000"/>
              </a:lnSpc>
              <a:spcAft>
                <a:spcPts val="600"/>
              </a:spcAft>
            </a:pPr>
            <a:r>
              <a:rPr lang="en-GB" dirty="0">
                <a:latin typeface="Calibri"/>
                <a:ea typeface="Open Sans"/>
                <a:cs typeface="Calibri"/>
              </a:rPr>
              <a:t>----------------------------------------------------------------------------------------------------------------------------------------------------------------------------------------------------------------------------------------------------------------------------------------------</a:t>
            </a:r>
            <a:endParaRPr lang="en-GB" dirty="0"/>
          </a:p>
          <a:p>
            <a:pPr algn="just"/>
            <a:r>
              <a:rPr lang="en-GB" dirty="0"/>
              <a:t>2. </a:t>
            </a:r>
            <a:r>
              <a:rPr lang="it-IT" dirty="0"/>
              <a:t>Ideazione e gestione delle idee: in che modo l'azienda ha generato idee per soluzioni sostenibili? Ci sono state collaborazioni interne o esterne?</a:t>
            </a:r>
            <a:endParaRPr lang="en-GB" dirty="0"/>
          </a:p>
          <a:p>
            <a:pPr>
              <a:lnSpc>
                <a:spcPct val="150000"/>
              </a:lnSpc>
              <a:spcAft>
                <a:spcPts val="600"/>
              </a:spcAft>
            </a:pPr>
            <a:r>
              <a:rPr lang="en-GB" dirty="0"/>
              <a:t>----------------------------------------------------------------------------------------------------------------------------------------------------------------------------------------------------------------------------------------------------------------------------------------------</a:t>
            </a:r>
          </a:p>
          <a:p>
            <a:pPr algn="just"/>
            <a:r>
              <a:rPr lang="en-GB" dirty="0"/>
              <a:t>3. </a:t>
            </a:r>
            <a:r>
              <a:rPr lang="it-IT" dirty="0"/>
              <a:t>Sviluppo del concetto: come sono state raffinate le idee in concetti fattibili? Discuti il ruolo degli strumenti digitali, della tecnologia o delle partnership in questa fase</a:t>
            </a:r>
            <a:r>
              <a:rPr lang="en-GB" dirty="0"/>
              <a:t>.</a:t>
            </a:r>
          </a:p>
          <a:p>
            <a:endParaRPr lang="en-GB" dirty="0"/>
          </a:p>
          <a:p>
            <a:pPr>
              <a:lnSpc>
                <a:spcPct val="150000"/>
              </a:lnSpc>
              <a:spcAft>
                <a:spcPts val="600"/>
              </a:spcAft>
            </a:pPr>
            <a:r>
              <a:rPr lang="en-GB" dirty="0"/>
              <a:t>----------------------------------------------------------------------------------------------------------------------------------------------------------------------------------------------------------------------------------------------------------------------------------------------</a:t>
            </a:r>
          </a:p>
          <a:p>
            <a:pPr algn="just"/>
            <a:r>
              <a:rPr lang="en-GB" dirty="0"/>
              <a:t>4. </a:t>
            </a:r>
            <a:r>
              <a:rPr lang="it-IT" dirty="0"/>
              <a:t>Sviluppo di prodotti/servizi/processi: come è stato tradotto il concetto in soluzioni operative? Quali risorse o strategie sono state impiegate per integrare la sostenibilità nella logistica?</a:t>
            </a:r>
            <a:endParaRPr lang="en-GB" dirty="0"/>
          </a:p>
          <a:p>
            <a:pPr>
              <a:lnSpc>
                <a:spcPct val="150000"/>
              </a:lnSpc>
              <a:spcAft>
                <a:spcPts val="600"/>
              </a:spcAft>
            </a:pPr>
            <a:r>
              <a:rPr lang="en-GB" dirty="0"/>
              <a:t>----------------------------------------------------------------------------------------------------------------------------------------------------------------------------------------------------------------------------------------------------------------------------------------------</a:t>
            </a:r>
          </a:p>
          <a:p>
            <a:pPr algn="just"/>
            <a:r>
              <a:rPr lang="en-GB" dirty="0"/>
              <a:t>5. </a:t>
            </a:r>
            <a:r>
              <a:rPr lang="it-IT" dirty="0"/>
              <a:t>Test e convalida: come sono state testate le innovazioni in materia di sostenibilità? Esisteva un programma pilota o una raccolta di dati per valutarne l'efficacia?</a:t>
            </a:r>
            <a:endParaRPr lang="en-GB" dirty="0"/>
          </a:p>
          <a:p>
            <a:pPr>
              <a:lnSpc>
                <a:spcPct val="150000"/>
              </a:lnSpc>
              <a:spcAft>
                <a:spcPts val="600"/>
              </a:spcAft>
            </a:pPr>
            <a:r>
              <a:rPr lang="en-GB" dirty="0"/>
              <a:t>----------------------------------------------------------------------------------------------------------------------------------------------------------------------------------------------------------------------------------------------------------------------------------------------</a:t>
            </a:r>
          </a:p>
          <a:p>
            <a:pPr algn="just"/>
            <a:r>
              <a:rPr lang="en-GB" dirty="0"/>
              <a:t>6. </a:t>
            </a:r>
            <a:r>
              <a:rPr lang="it-IT" dirty="0"/>
              <a:t>Commercializzazione: come è stata scalata e portata sul mercato la soluzione? L'azienda ha incontrato ostacoli nell'adozione o nell'implementazione?</a:t>
            </a:r>
            <a:endParaRPr lang="en-GB" dirty="0"/>
          </a:p>
          <a:p>
            <a:pPr>
              <a:lnSpc>
                <a:spcPct val="150000"/>
              </a:lnSpc>
            </a:pPr>
            <a:r>
              <a:rPr lang="en-GB" dirty="0"/>
              <a:t>----------------------------------------------------------------------------------------------------------------------------------------------------------------------------------------------------------------------------------------------------------------------------------------------</a:t>
            </a:r>
          </a:p>
          <a:p>
            <a:pPr marL="228600" indent="-228600">
              <a:buAutoNum type="arabicPeriod"/>
            </a:pPr>
            <a:endParaRPr lang="en-GB" b="1" dirty="0"/>
          </a:p>
          <a:p>
            <a:r>
              <a:rPr lang="en-GB" sz="1600" b="1" dirty="0">
                <a:solidFill>
                  <a:srgbClr val="8652A1"/>
                </a:solidFill>
              </a:rPr>
              <a:t>Step 4: </a:t>
            </a:r>
            <a:r>
              <a:rPr lang="en-GB" sz="1600" b="1" dirty="0" err="1">
                <a:solidFill>
                  <a:srgbClr val="8652A1"/>
                </a:solidFill>
              </a:rPr>
              <a:t>Riflessione</a:t>
            </a:r>
            <a:endParaRPr lang="en-GB" sz="1600" b="1" dirty="0">
              <a:solidFill>
                <a:srgbClr val="8652A1"/>
              </a:solidFill>
            </a:endParaRPr>
          </a:p>
          <a:p>
            <a:pPr algn="just"/>
            <a:r>
              <a:rPr lang="it-IT" dirty="0"/>
              <a:t>Rifletti su come la gestione dell'innovazione possa svolgere un ruolo chiave nel superare le sfide della sostenibilità nella logistica. Quali lezioni si possono trarre dal caso di studio che possono essere applicate ad altre aziende di logistica?</a:t>
            </a:r>
            <a:endParaRPr lang="en-GB" dirty="0"/>
          </a:p>
          <a:p>
            <a:pPr>
              <a:lnSpc>
                <a:spcPct val="150000"/>
              </a:lnSpc>
            </a:pPr>
            <a:r>
              <a:rPr lang="en-GB" dirty="0"/>
              <a:t>---------------------------------------------------------------------------------------------------------------------------------------------------------------------------------------------------------------------------------------------------------------------------------------------------------------------------------------------------------------------------------------------------------------------------------------------</a:t>
            </a:r>
          </a:p>
          <a:p>
            <a:endParaRPr lang="en-GB" dirty="0"/>
          </a:p>
        </p:txBody>
      </p:sp>
      <p:sp>
        <p:nvSpPr>
          <p:cNvPr id="11" name="Text Placeholder 6">
            <a:extLst>
              <a:ext uri="{FF2B5EF4-FFF2-40B4-BE49-F238E27FC236}">
                <a16:creationId xmlns:a16="http://schemas.microsoft.com/office/drawing/2014/main" id="{DD469A72-D077-A2DE-89B6-F65005B2E854}"/>
              </a:ext>
            </a:extLst>
          </p:cNvPr>
          <p:cNvSpPr>
            <a:spLocks noGrp="1"/>
          </p:cNvSpPr>
          <p:nvPr>
            <p:ph type="body" sz="quarter" idx="61"/>
          </p:nvPr>
        </p:nvSpPr>
        <p:spPr>
          <a:xfrm>
            <a:off x="-9335" y="304800"/>
            <a:ext cx="5775135" cy="926158"/>
          </a:xfrm>
        </p:spPr>
        <p:txBody>
          <a:bodyPr/>
          <a:lstStyle/>
          <a:p>
            <a:r>
              <a:rPr lang="en-US" dirty="0"/>
              <a:t>COMPRENDERE LA GESTIONE DELL'INNOVAZIONE</a:t>
            </a:r>
          </a:p>
        </p:txBody>
      </p:sp>
    </p:spTree>
    <p:extLst>
      <p:ext uri="{BB962C8B-B14F-4D97-AF65-F5344CB8AC3E}">
        <p14:creationId xmlns:p14="http://schemas.microsoft.com/office/powerpoint/2010/main" val="3147586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B8BE4A-1222-62A3-5BBA-6700B8700C7B}"/>
              </a:ext>
            </a:extLst>
          </p:cNvPr>
          <p:cNvSpPr>
            <a:spLocks noGrp="1"/>
          </p:cNvSpPr>
          <p:nvPr>
            <p:ph type="body" sz="quarter" idx="14"/>
          </p:nvPr>
        </p:nvSpPr>
        <p:spPr>
          <a:xfrm>
            <a:off x="2583859" y="1780298"/>
            <a:ext cx="4819651" cy="3109490"/>
          </a:xfrm>
        </p:spPr>
        <p:txBody>
          <a:bodyPr lIns="91440" tIns="45720" rIns="91440" bIns="45720" anchor="t">
            <a:noAutofit/>
          </a:bodyPr>
          <a:lstStyle/>
          <a:p>
            <a:pPr algn="r"/>
            <a:r>
              <a:rPr lang="en-GB" sz="6600" dirty="0">
                <a:latin typeface="Calibri"/>
                <a:ea typeface="Calibri"/>
                <a:cs typeface="Calibri"/>
              </a:rPr>
              <a:t>SETTIMANA 2</a:t>
            </a:r>
            <a:endParaRPr lang="en-GB" sz="7200" dirty="0">
              <a:latin typeface="Calibri"/>
              <a:ea typeface="Calibri"/>
              <a:cs typeface="Calibri"/>
            </a:endParaRPr>
          </a:p>
        </p:txBody>
      </p:sp>
      <p:sp>
        <p:nvSpPr>
          <p:cNvPr id="3" name="Slide Number Placeholder 2">
            <a:extLst>
              <a:ext uri="{FF2B5EF4-FFF2-40B4-BE49-F238E27FC236}">
                <a16:creationId xmlns:a16="http://schemas.microsoft.com/office/drawing/2014/main" id="{676C92F3-3C6D-200E-07F8-ED045D2C0EF0}"/>
              </a:ext>
            </a:extLst>
          </p:cNvPr>
          <p:cNvSpPr>
            <a:spLocks noGrp="1"/>
          </p:cNvSpPr>
          <p:nvPr>
            <p:ph type="sldNum" sz="quarter" idx="4"/>
          </p:nvPr>
        </p:nvSpPr>
        <p:spPr/>
        <p:txBody>
          <a:bodyPr/>
          <a:lstStyle/>
          <a:p>
            <a:fld id="{9C527BFA-2C0E-4CEC-B6A5-913A56FEF4B4}" type="slidenum">
              <a:rPr lang="fr-CA" smtClean="0"/>
              <a:pPr/>
              <a:t>5</a:t>
            </a:fld>
            <a:endParaRPr lang="fr-CA"/>
          </a:p>
        </p:txBody>
      </p:sp>
      <p:pic>
        <p:nvPicPr>
          <p:cNvPr id="5" name="Picture Placeholder 20">
            <a:extLst>
              <a:ext uri="{FF2B5EF4-FFF2-40B4-BE49-F238E27FC236}">
                <a16:creationId xmlns:a16="http://schemas.microsoft.com/office/drawing/2014/main" id="{FC4547A9-518B-5F36-4F64-A2B49600839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8022" r="8022"/>
          <a:stretch>
            <a:fillRect/>
          </a:stretch>
        </p:blipFill>
        <p:spPr>
          <a:xfrm>
            <a:off x="0" y="4461163"/>
            <a:ext cx="5514109" cy="4369327"/>
          </a:xfrm>
        </p:spPr>
      </p:pic>
    </p:spTree>
    <p:extLst>
      <p:ext uri="{BB962C8B-B14F-4D97-AF65-F5344CB8AC3E}">
        <p14:creationId xmlns:p14="http://schemas.microsoft.com/office/powerpoint/2010/main" val="25038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3334D0C-38C0-8321-75B5-54FAF2DD03D2}"/>
              </a:ext>
            </a:extLst>
          </p:cNvPr>
          <p:cNvSpPr>
            <a:spLocks noGrp="1"/>
          </p:cNvSpPr>
          <p:nvPr>
            <p:ph type="body" sz="quarter" idx="64"/>
          </p:nvPr>
        </p:nvSpPr>
        <p:spPr>
          <a:xfrm>
            <a:off x="461226" y="1446436"/>
            <a:ext cx="6637222" cy="3080759"/>
          </a:xfrm>
        </p:spPr>
        <p:txBody>
          <a:bodyPr lIns="91440" tIns="45720" rIns="91440" bIns="45720" numCol="1" spcCol="288000" anchor="t">
            <a:noAutofit/>
          </a:bodyPr>
          <a:lstStyle/>
          <a:p>
            <a:r>
              <a:rPr lang="it-IT" dirty="0">
                <a:latin typeface="Calibri"/>
                <a:ea typeface="Open Sans"/>
                <a:cs typeface="Calibri"/>
              </a:rPr>
              <a:t>In questa attività, </a:t>
            </a:r>
            <a:r>
              <a:rPr lang="it-IT" b="1" dirty="0">
                <a:latin typeface="Calibri"/>
                <a:ea typeface="Open Sans"/>
                <a:cs typeface="Calibri"/>
              </a:rPr>
              <a:t>esplorerai come le aziende di logistica gestiscono l'innovazione</a:t>
            </a:r>
            <a:r>
              <a:rPr lang="it-IT" dirty="0">
                <a:latin typeface="Calibri"/>
                <a:ea typeface="Open Sans"/>
                <a:cs typeface="Calibri"/>
              </a:rPr>
              <a:t>. 
Puoi affrontare questo problema attraverso interviste (A, pp. 6-9) o ricerche documentali</a:t>
            </a:r>
            <a:r>
              <a:rPr lang="en-GB" dirty="0">
                <a:latin typeface="Calibri"/>
                <a:ea typeface="Open Sans"/>
                <a:cs typeface="Calibri"/>
              </a:rPr>
              <a:t>(B, pp. 10-11).</a:t>
            </a:r>
          </a:p>
          <a:p>
            <a:endParaRPr lang="en-GB" b="1" dirty="0"/>
          </a:p>
          <a:p>
            <a:r>
              <a:rPr lang="en-GB" sz="1600" b="1" dirty="0">
                <a:solidFill>
                  <a:srgbClr val="8652A1"/>
                </a:solidFill>
              </a:rPr>
              <a:t>A. </a:t>
            </a:r>
            <a:r>
              <a:rPr lang="it-IT" sz="1600" b="1" dirty="0">
                <a:solidFill>
                  <a:srgbClr val="8652A1"/>
                </a:solidFill>
              </a:rPr>
              <a:t>Intervistare un esperto del settore</a:t>
            </a:r>
            <a:endParaRPr lang="en-GB" b="1" u="sng" dirty="0"/>
          </a:p>
          <a:p>
            <a:pPr algn="just"/>
            <a:r>
              <a:rPr lang="it-IT" dirty="0">
                <a:latin typeface="Calibri"/>
                <a:ea typeface="Open Sans"/>
                <a:cs typeface="Calibri"/>
              </a:rPr>
              <a:t>Un'opzione è quella di intervistare i manager coinvolti nei processi di gestione dell'innovazione nella logistica</a:t>
            </a:r>
            <a:r>
              <a:rPr lang="en-GB" dirty="0">
                <a:latin typeface="Calibri"/>
                <a:ea typeface="Open Sans"/>
                <a:cs typeface="Calibri"/>
              </a:rPr>
              <a:t>. </a:t>
            </a:r>
          </a:p>
          <a:p>
            <a:pPr algn="just"/>
            <a:r>
              <a:rPr lang="en-GB" b="1" dirty="0"/>
              <a:t>Consiglio :</a:t>
            </a:r>
            <a:r>
              <a:rPr lang="en-GB" dirty="0"/>
              <a:t> </a:t>
            </a:r>
            <a:r>
              <a:rPr lang="it-IT" dirty="0"/>
              <a:t>Contatta i partner dell'intervista che apportano prospettive diverse, come le donne in ruoli di innovazione, le aziende delle regioni sottorappresentate o le persone che lavorano in mercati non tradizionali con operazioni logistiche. Ciò amplierà le tue intuizioni e fornirà una visione più diversificata dell'innovazione nella logistica</a:t>
            </a:r>
            <a:r>
              <a:rPr lang="en-GB" dirty="0"/>
              <a:t>.</a:t>
            </a:r>
            <a:endParaRPr lang="en-GB" dirty="0">
              <a:latin typeface="Calibri"/>
              <a:ea typeface="Open Sans"/>
              <a:cs typeface="Calibri"/>
            </a:endParaRPr>
          </a:p>
          <a:p>
            <a:pPr algn="just"/>
            <a:endParaRPr lang="en-GB" b="1" dirty="0">
              <a:latin typeface="Calibri"/>
              <a:ea typeface="Open Sans"/>
              <a:cs typeface="Calibri"/>
            </a:endParaRPr>
          </a:p>
          <a:p>
            <a:pPr algn="just"/>
            <a:r>
              <a:rPr lang="en-GB" b="1" dirty="0">
                <a:latin typeface="Calibri"/>
                <a:ea typeface="Open Sans"/>
                <a:cs typeface="Calibri"/>
              </a:rPr>
              <a:t>Come </a:t>
            </a:r>
            <a:r>
              <a:rPr lang="en-GB" b="1" dirty="0" err="1">
                <a:latin typeface="Calibri"/>
                <a:ea typeface="Open Sans"/>
                <a:cs typeface="Calibri"/>
              </a:rPr>
              <a:t>condurre</a:t>
            </a:r>
            <a:r>
              <a:rPr lang="en-GB" b="1" dirty="0">
                <a:latin typeface="Calibri"/>
                <a:ea typeface="Open Sans"/>
                <a:cs typeface="Calibri"/>
              </a:rPr>
              <a:t> </a:t>
            </a:r>
            <a:r>
              <a:rPr lang="en-GB" b="1" dirty="0" err="1">
                <a:latin typeface="Calibri"/>
                <a:ea typeface="Open Sans"/>
                <a:cs typeface="Calibri"/>
              </a:rPr>
              <a:t>l'intervista</a:t>
            </a:r>
            <a:endParaRPr lang="en-GB" b="1" dirty="0">
              <a:latin typeface="Calibri"/>
              <a:ea typeface="Open Sans"/>
              <a:cs typeface="Calibri"/>
            </a:endParaRPr>
          </a:p>
          <a:p>
            <a:pPr algn="just"/>
            <a:r>
              <a:rPr lang="it-IT" dirty="0"/>
              <a:t>Usa la struttura dell'intervista fornita (vedi sotto, pp. 6-9) per guidare la tua conversazione</a:t>
            </a:r>
            <a:r>
              <a:rPr lang="en-GB" dirty="0"/>
              <a:t>.</a:t>
            </a:r>
          </a:p>
          <a:p>
            <a:pPr marL="228600" indent="-228600" algn="just">
              <a:buFont typeface="+mj-lt"/>
              <a:buAutoNum type="arabicPeriod"/>
            </a:pPr>
            <a:r>
              <a:rPr lang="it-IT" dirty="0"/>
              <a:t>Pianifica una durata di 30-60 minuti</a:t>
            </a:r>
            <a:r>
              <a:rPr lang="en-GB" dirty="0"/>
              <a:t>.</a:t>
            </a:r>
          </a:p>
          <a:p>
            <a:pPr marL="228600" indent="-228600" algn="just">
              <a:buFont typeface="+mj-lt"/>
              <a:buAutoNum type="arabicPeriod"/>
            </a:pPr>
            <a:r>
              <a:rPr lang="it-IT" dirty="0">
                <a:latin typeface="Calibri"/>
                <a:ea typeface="Open Sans"/>
                <a:cs typeface="Calibri"/>
              </a:rPr>
              <a:t>Assicurati che il tuo interlocutore compili il modulo di consenso (p. 9) prima di utilizzare qualsiasi dato</a:t>
            </a:r>
            <a:r>
              <a:rPr lang="en-GB" dirty="0">
                <a:latin typeface="Calibri"/>
                <a:ea typeface="Open Sans"/>
                <a:cs typeface="Calibri"/>
              </a:rPr>
              <a:t>.</a:t>
            </a:r>
          </a:p>
          <a:p>
            <a:pPr marL="228600" indent="-228600" algn="just">
              <a:buFont typeface="+mj-lt"/>
              <a:buAutoNum type="arabicPeriod"/>
            </a:pPr>
            <a:r>
              <a:rPr lang="it-IT" dirty="0"/>
              <a:t>Concentra i tuoi appunti sulle intuizioni chiave riguardanti la gestione dell'innovazione, l'uso di strumenti digitali (ad esempio, Miro, </a:t>
            </a:r>
            <a:r>
              <a:rPr lang="it-IT" dirty="0" err="1"/>
              <a:t>Brightidea</a:t>
            </a:r>
            <a:r>
              <a:rPr lang="it-IT" dirty="0"/>
              <a:t>, ecc.) e gli aspetti di sostenibilità. Se consentito, registra l'intervista per consentire di prendere appunti in modo accurato</a:t>
            </a:r>
            <a:r>
              <a:rPr lang="en-GB" dirty="0"/>
              <a:t>.</a:t>
            </a:r>
          </a:p>
        </p:txBody>
      </p:sp>
      <p:sp>
        <p:nvSpPr>
          <p:cNvPr id="4" name="Slide Number Placeholder 3">
            <a:extLst>
              <a:ext uri="{FF2B5EF4-FFF2-40B4-BE49-F238E27FC236}">
                <a16:creationId xmlns:a16="http://schemas.microsoft.com/office/drawing/2014/main" id="{1B4748B6-4D1C-BFA7-A525-6A1A868A213B}"/>
              </a:ext>
            </a:extLst>
          </p:cNvPr>
          <p:cNvSpPr>
            <a:spLocks noGrp="1"/>
          </p:cNvSpPr>
          <p:nvPr>
            <p:ph type="sldNum" sz="quarter" idx="4"/>
          </p:nvPr>
        </p:nvSpPr>
        <p:spPr/>
        <p:txBody>
          <a:bodyPr/>
          <a:lstStyle/>
          <a:p>
            <a:fld id="{9C527BFA-2C0E-4CEC-B6A5-913A56FEF4B4}" type="slidenum">
              <a:rPr lang="fr-CA" smtClean="0"/>
              <a:pPr/>
              <a:t>6</a:t>
            </a:fld>
            <a:endParaRPr lang="fr-CA"/>
          </a:p>
        </p:txBody>
      </p:sp>
      <p:sp>
        <p:nvSpPr>
          <p:cNvPr id="7" name="Freeform 1">
            <a:extLst>
              <a:ext uri="{FF2B5EF4-FFF2-40B4-BE49-F238E27FC236}">
                <a16:creationId xmlns:a16="http://schemas.microsoft.com/office/drawing/2014/main" id="{5F1F08D9-9CD0-5097-B7D8-BFA6D242ACC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2A7ADF3F-E517-5EF9-23A8-AE0AF6E7D201}"/>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dirty="0">
                <a:latin typeface="Calibri"/>
                <a:ea typeface="Open Sans"/>
                <a:cs typeface="Calibri"/>
              </a:rPr>
              <a:t>ESPLORARE L'INNOVAZIONE NELLA PRATICA</a:t>
            </a:r>
          </a:p>
        </p:txBody>
      </p:sp>
      <p:graphicFrame>
        <p:nvGraphicFramePr>
          <p:cNvPr id="9" name="Tabelle 8">
            <a:extLst>
              <a:ext uri="{FF2B5EF4-FFF2-40B4-BE49-F238E27FC236}">
                <a16:creationId xmlns:a16="http://schemas.microsoft.com/office/drawing/2014/main" id="{9FF3105F-58FC-7F0B-170D-E3BDA68FF811}"/>
              </a:ext>
            </a:extLst>
          </p:cNvPr>
          <p:cNvGraphicFramePr>
            <a:graphicFrameLocks noGrp="1"/>
          </p:cNvGraphicFramePr>
          <p:nvPr>
            <p:extLst>
              <p:ext uri="{D42A27DB-BD31-4B8C-83A1-F6EECF244321}">
                <p14:modId xmlns:p14="http://schemas.microsoft.com/office/powerpoint/2010/main" val="1776157818"/>
              </p:ext>
            </p:extLst>
          </p:nvPr>
        </p:nvGraphicFramePr>
        <p:xfrm>
          <a:off x="461226" y="4527196"/>
          <a:ext cx="6637222" cy="5726984"/>
        </p:xfrm>
        <a:graphic>
          <a:graphicData uri="http://schemas.openxmlformats.org/drawingml/2006/table">
            <a:tbl>
              <a:tblPr firstRow="1" bandRow="1">
                <a:tableStyleId>{F2DE63D5-997A-4646-A377-4702673A728D}</a:tableStyleId>
              </a:tblPr>
              <a:tblGrid>
                <a:gridCol w="1384300">
                  <a:extLst>
                    <a:ext uri="{9D8B030D-6E8A-4147-A177-3AD203B41FA5}">
                      <a16:colId xmlns:a16="http://schemas.microsoft.com/office/drawing/2014/main" val="334924562"/>
                    </a:ext>
                  </a:extLst>
                </a:gridCol>
                <a:gridCol w="5252922">
                  <a:extLst>
                    <a:ext uri="{9D8B030D-6E8A-4147-A177-3AD203B41FA5}">
                      <a16:colId xmlns:a16="http://schemas.microsoft.com/office/drawing/2014/main" val="907551020"/>
                    </a:ext>
                  </a:extLst>
                </a:gridCol>
              </a:tblGrid>
              <a:tr h="259304">
                <a:tc gridSpan="2">
                  <a:txBody>
                    <a:bodyPr/>
                    <a:lstStyle/>
                    <a:p>
                      <a:pPr algn="just" rtl="0" fontAlgn="base">
                        <a:lnSpc>
                          <a:spcPts val="1295"/>
                        </a:lnSpc>
                      </a:pPr>
                      <a:r>
                        <a:rPr lang="it-IT" sz="1000" b="1" dirty="0">
                          <a:effectLst/>
                        </a:rPr>
                        <a:t>Preparare il terreno per l'intervista</a:t>
                      </a:r>
                      <a:endParaRPr lang="en-GB" sz="1000" b="1" i="0" dirty="0">
                        <a:effectLst/>
                      </a:endParaRPr>
                    </a:p>
                  </a:txBody>
                  <a:tcPr>
                    <a:solidFill>
                      <a:srgbClr val="8652A1"/>
                    </a:solidFill>
                  </a:tcPr>
                </a:tc>
                <a:tc hMerge="1">
                  <a:txBody>
                    <a:bodyPr/>
                    <a:lstStyle/>
                    <a:p>
                      <a:endParaRPr lang="en-GB"/>
                    </a:p>
                  </a:txBody>
                  <a:tcPr/>
                </a:tc>
                <a:extLst>
                  <a:ext uri="{0D108BD9-81ED-4DB2-BD59-A6C34878D82A}">
                    <a16:rowId xmlns:a16="http://schemas.microsoft.com/office/drawing/2014/main" val="1227766498"/>
                  </a:ext>
                </a:extLst>
              </a:tr>
              <a:tr h="370840">
                <a:tc>
                  <a:txBody>
                    <a:bodyPr/>
                    <a:lstStyle/>
                    <a:p>
                      <a:pPr algn="l" rtl="0" fontAlgn="base">
                        <a:lnSpc>
                          <a:spcPts val="1295"/>
                        </a:lnSpc>
                      </a:pPr>
                      <a:r>
                        <a:rPr lang="en-GB" sz="1000" b="0" dirty="0">
                          <a:effectLst/>
                        </a:rPr>
                        <a:t>Prima del </a:t>
                      </a:r>
                      <a:r>
                        <a:rPr lang="en-GB" sz="1000" b="0" dirty="0" err="1">
                          <a:effectLst/>
                        </a:rPr>
                        <a:t>colloquio</a:t>
                      </a:r>
                      <a:endParaRPr lang="en-GB" sz="1000" b="0" i="0" dirty="0">
                        <a:effectLst/>
                      </a:endParaRPr>
                    </a:p>
                  </a:txBody>
                  <a:tcPr/>
                </a:tc>
                <a:tc>
                  <a:txBody>
                    <a:bodyPr/>
                    <a:lstStyle/>
                    <a:p>
                      <a:pPr algn="just" rtl="0" fontAlgn="base">
                        <a:lnSpc>
                          <a:spcPct val="100000"/>
                        </a:lnSpc>
                      </a:pPr>
                      <a:r>
                        <a:rPr lang="it-IT" sz="1000" b="0" dirty="0">
                          <a:effectLst/>
                        </a:rPr>
                        <a:t>All'inizio, presentati brevemente e chiarisci l'ambito del colloquio. Scrivi un'e-mail per richiedere un incontro (n) (online), ad esempio, in questo modo: 
"Gentile Sig./Sig.ra. 
Mi chiamo [ ] e sono uno studente di [ ]. Per una lezione/corso/workshop su [ ], sto conducendo un'intervista per esplorare l'innovazione e la sostenibilità nella pratica. [A proposito del progetto sviluppato dall'azienda intervistata, ad esempio: "nel 2023 la tua azienda ha completato un progetto in cui una soluzione di automazione/sostenibilità [ scrivi che ] è stata sviluppata/adottata per la prima volta nel suo contesto specifico [ specificare il contesto ]' ]. 
Il mio compito di classe/corso/workshop mira ad esplorare e descrivere la tua esperienza, raccogliendo un case study per comprendere meglio le caratteristiche dei progetti di innovazione in ambito Logistica e Supply Chain Management. Vorrei farvi alcune domande per descrivere insieme il percorso del progetto, dalla sua ideazione al </a:t>
                      </a:r>
                      <a:r>
                        <a:rPr lang="it-IT" sz="1000" b="0" dirty="0" err="1">
                          <a:effectLst/>
                        </a:rPr>
                        <a:t>rollout</a:t>
                      </a:r>
                      <a:r>
                        <a:rPr lang="it-IT" sz="1000" b="0" dirty="0">
                          <a:effectLst/>
                        </a:rPr>
                        <a:t> della produzione."</a:t>
                      </a:r>
                      <a:r>
                        <a:rPr lang="en-GB" sz="1000" b="0" dirty="0">
                          <a:effectLst/>
                        </a:rPr>
                        <a:t> </a:t>
                      </a:r>
                    </a:p>
                    <a:p>
                      <a:pPr algn="just" rtl="0" fontAlgn="base">
                        <a:lnSpc>
                          <a:spcPct val="100000"/>
                        </a:lnSpc>
                      </a:pPr>
                      <a:r>
                        <a:rPr lang="it-IT" sz="1000" b="0" dirty="0">
                          <a:effectLst/>
                        </a:rPr>
                        <a:t>Assicurati di incontrare la persona giusta, quella che può rispondere alle tue domande. Puoi incontrare più di una persona o condurre ulteriori colloqui all'interno della stessa azienda per raccogliere tutte le informazioni necessarie. È molto importante capire la portata del colloquio prima dell'incontro. 
Per favore, familiarizza con</a:t>
                      </a:r>
                      <a:r>
                        <a:rPr lang="en-GB" sz="1000" b="0" dirty="0">
                          <a:effectLst/>
                        </a:rPr>
                        <a:t>: </a:t>
                      </a:r>
                    </a:p>
                    <a:p>
                      <a:pPr marL="171450" indent="-171450" algn="just" rtl="0" fontAlgn="base">
                        <a:lnSpc>
                          <a:spcPct val="100000"/>
                        </a:lnSpc>
                        <a:buFont typeface="Wingdings" panose="05000000000000000000" pitchFamily="2" charset="2"/>
                        <a:buChar char="q"/>
                      </a:pPr>
                      <a:r>
                        <a:rPr lang="it-IT" sz="1000" b="0" dirty="0">
                          <a:effectLst/>
                        </a:rPr>
                        <a:t>Fasi del processo di gestione dell'innovazione</a:t>
                      </a:r>
                      <a:r>
                        <a:rPr lang="en-GB" sz="1000" b="0" dirty="0">
                          <a:effectLst/>
                        </a:rPr>
                        <a:t>(</a:t>
                      </a:r>
                      <a:r>
                        <a:rPr lang="en-GB" sz="1000" b="1" dirty="0">
                          <a:solidFill>
                            <a:srgbClr val="29C5F4"/>
                          </a:solidFill>
                          <a:effectLst/>
                          <a:hlinkClick r:id="rId3">
                            <a:extLst>
                              <a:ext uri="{A12FA001-AC4F-418D-AE19-62706E023703}">
                                <ahyp:hlinkClr xmlns:ahyp="http://schemas.microsoft.com/office/drawing/2018/hyperlinkcolor" val="tx"/>
                              </a:ext>
                            </a:extLst>
                          </a:hlinkClick>
                        </a:rPr>
                        <a:t>Digital Innovation Whitepaper</a:t>
                      </a:r>
                      <a:r>
                        <a:rPr lang="en-GB" sz="1000" b="0" dirty="0">
                          <a:effectLst/>
                        </a:rPr>
                        <a:t>),  </a:t>
                      </a:r>
                    </a:p>
                    <a:p>
                      <a:pPr marL="171450" indent="-171450" algn="just" rtl="0" fontAlgn="base">
                        <a:lnSpc>
                          <a:spcPct val="100000"/>
                        </a:lnSpc>
                        <a:buFont typeface="Wingdings" panose="05000000000000000000" pitchFamily="2" charset="2"/>
                        <a:buChar char="q"/>
                      </a:pPr>
                      <a:r>
                        <a:rPr lang="en-GB" sz="1000" b="0" dirty="0" err="1">
                          <a:effectLst/>
                        </a:rPr>
                        <a:t>Obiettivi</a:t>
                      </a:r>
                      <a:r>
                        <a:rPr lang="en-GB" sz="1000" b="0" dirty="0">
                          <a:effectLst/>
                        </a:rPr>
                        <a:t> di Sviluppo </a:t>
                      </a:r>
                      <a:r>
                        <a:rPr lang="en-GB" sz="1000" b="0" dirty="0" err="1">
                          <a:effectLst/>
                        </a:rPr>
                        <a:t>Sostenibile</a:t>
                      </a:r>
                      <a:r>
                        <a:rPr lang="en-GB" sz="1000" b="0" dirty="0">
                          <a:effectLst/>
                        </a:rPr>
                        <a:t>(</a:t>
                      </a:r>
                      <a:r>
                        <a:rPr lang="en-GB" sz="1000" b="1" dirty="0">
                          <a:solidFill>
                            <a:srgbClr val="29C5F4"/>
                          </a:solidFill>
                          <a:effectLst/>
                          <a:hlinkClick r:id="rId4">
                            <a:extLst>
                              <a:ext uri="{A12FA001-AC4F-418D-AE19-62706E023703}">
                                <ahyp:hlinkClr xmlns:ahyp="http://schemas.microsoft.com/office/drawing/2018/hyperlinkcolor" val="tx"/>
                              </a:ext>
                            </a:extLst>
                          </a:hlinkClick>
                        </a:rPr>
                        <a:t>EARTH Starter Kit</a:t>
                      </a:r>
                      <a:r>
                        <a:rPr lang="en-GB" sz="1000" b="0" dirty="0">
                          <a:solidFill>
                            <a:schemeClr val="tx1"/>
                          </a:solidFill>
                          <a:effectLst/>
                        </a:rPr>
                        <a:t>,</a:t>
                      </a:r>
                      <a:r>
                        <a:rPr lang="en-GB" sz="1000" b="1" dirty="0">
                          <a:solidFill>
                            <a:srgbClr val="29C5F4"/>
                          </a:solidFill>
                          <a:effectLst/>
                        </a:rPr>
                        <a:t> </a:t>
                      </a:r>
                      <a:r>
                        <a:rPr lang="en-GB" sz="1000" b="0" dirty="0">
                          <a:solidFill>
                            <a:schemeClr val="tx1"/>
                          </a:solidFill>
                          <a:effectLst/>
                        </a:rPr>
                        <a:t>pp. 8-13</a:t>
                      </a:r>
                      <a:r>
                        <a:rPr lang="en-GB" sz="1000" b="0" dirty="0">
                          <a:effectLst/>
                        </a:rPr>
                        <a:t>),  </a:t>
                      </a:r>
                    </a:p>
                    <a:p>
                      <a:pPr marL="171450" indent="-171450" algn="just" rtl="0" fontAlgn="base">
                        <a:lnSpc>
                          <a:spcPct val="100000"/>
                        </a:lnSpc>
                        <a:buFont typeface="Wingdings" panose="05000000000000000000" pitchFamily="2" charset="2"/>
                        <a:buChar char="q"/>
                      </a:pPr>
                      <a:r>
                        <a:rPr lang="it-IT" sz="1000" b="0" dirty="0">
                          <a:effectLst/>
                        </a:rPr>
                        <a:t>Alcuni strumenti/piattaforme digitali per la gestione dell'innovazione</a:t>
                      </a:r>
                      <a:r>
                        <a:rPr lang="en-GB" sz="1000" b="0" dirty="0">
                          <a:effectLst/>
                        </a:rPr>
                        <a:t>(</a:t>
                      </a:r>
                      <a:r>
                        <a:rPr lang="en-GB" sz="1000" b="1" dirty="0">
                          <a:solidFill>
                            <a:srgbClr val="29C5F4"/>
                          </a:solidFill>
                          <a:effectLst/>
                          <a:hlinkClick r:id="rId4">
                            <a:extLst>
                              <a:ext uri="{A12FA001-AC4F-418D-AE19-62706E023703}">
                                <ahyp:hlinkClr xmlns:ahyp="http://schemas.microsoft.com/office/drawing/2018/hyperlinkcolor" val="tx"/>
                              </a:ext>
                            </a:extLst>
                          </a:hlinkClick>
                        </a:rPr>
                        <a:t>EARTH Starter Kit</a:t>
                      </a:r>
                      <a:r>
                        <a:rPr lang="en-GB" sz="1000" b="0" dirty="0">
                          <a:solidFill>
                            <a:schemeClr val="tx1"/>
                          </a:solidFill>
                          <a:effectLst/>
                        </a:rPr>
                        <a:t>, pp. 21-29</a:t>
                      </a:r>
                      <a:r>
                        <a:rPr lang="en-GB" sz="1000" b="0" dirty="0">
                          <a:effectLst/>
                        </a:rPr>
                        <a:t>), </a:t>
                      </a:r>
                    </a:p>
                    <a:p>
                      <a:pPr marL="171450" indent="-171450" algn="just" rtl="0" fontAlgn="base">
                        <a:lnSpc>
                          <a:spcPct val="100000"/>
                        </a:lnSpc>
                        <a:buFont typeface="Wingdings" panose="05000000000000000000" pitchFamily="2" charset="2"/>
                        <a:buChar char="q"/>
                      </a:pPr>
                      <a:r>
                        <a:rPr lang="it-IT" sz="1000" b="0" dirty="0">
                          <a:effectLst/>
                        </a:rPr>
                        <a:t>Questi possono anche essere condivisi con l'intervistato prima dell'incontro</a:t>
                      </a:r>
                      <a:r>
                        <a:rPr lang="en-GB" sz="1000" b="0" dirty="0">
                          <a:effectLst/>
                        </a:rPr>
                        <a:t>.</a:t>
                      </a:r>
                    </a:p>
                    <a:p>
                      <a:pPr algn="just" rtl="0" fontAlgn="base">
                        <a:lnSpc>
                          <a:spcPct val="100000"/>
                        </a:lnSpc>
                      </a:pPr>
                      <a:r>
                        <a:rPr lang="en-GB" sz="1000" b="0" dirty="0">
                          <a:effectLst/>
                        </a:rPr>
                        <a:t> </a:t>
                      </a:r>
                    </a:p>
                    <a:p>
                      <a:pPr algn="just" rtl="0" fontAlgn="base">
                        <a:lnSpc>
                          <a:spcPct val="100000"/>
                        </a:lnSpc>
                      </a:pPr>
                      <a:r>
                        <a:rPr lang="it-IT" sz="1000" b="0" dirty="0">
                          <a:effectLst/>
                        </a:rPr>
                        <a:t>Preparati per la registrazione (audio) e informa il tuo intervistato di questo. Prima dell'incontro, si prega di condividere il modulo di consenso all'intervista (p. 9) con l'interlocutore per informarlo di come verrà utilizzato il contenuto dell'intervista</a:t>
                      </a:r>
                      <a:r>
                        <a:rPr lang="en-GB" sz="1000" b="0" dirty="0">
                          <a:effectLst/>
                        </a:rPr>
                        <a:t>. </a:t>
                      </a:r>
                      <a:endParaRPr lang="en-GB" sz="1000" b="0" i="0" dirty="0">
                        <a:effectLst/>
                      </a:endParaRPr>
                    </a:p>
                  </a:txBody>
                  <a:tcPr/>
                </a:tc>
                <a:extLst>
                  <a:ext uri="{0D108BD9-81ED-4DB2-BD59-A6C34878D82A}">
                    <a16:rowId xmlns:a16="http://schemas.microsoft.com/office/drawing/2014/main" val="1391733905"/>
                  </a:ext>
                </a:extLst>
              </a:tr>
              <a:tr h="255600">
                <a:tc gridSpan="2">
                  <a:txBody>
                    <a:bodyPr/>
                    <a:lstStyle/>
                    <a:p>
                      <a:pPr algn="l" rtl="0" fontAlgn="base">
                        <a:lnSpc>
                          <a:spcPct val="100000"/>
                        </a:lnSpc>
                      </a:pPr>
                      <a:r>
                        <a:rPr lang="en-GB" sz="1000" b="1" kern="1200" dirty="0" err="1">
                          <a:solidFill>
                            <a:schemeClr val="bg1"/>
                          </a:solidFill>
                          <a:effectLst/>
                          <a:latin typeface="+mn-lt"/>
                          <a:ea typeface="+mn-ea"/>
                          <a:cs typeface="+mn-cs"/>
                        </a:rPr>
                        <a:t>Avvio</a:t>
                      </a:r>
                      <a:r>
                        <a:rPr lang="en-GB" sz="1000" b="1" kern="1200" dirty="0">
                          <a:solidFill>
                            <a:schemeClr val="bg1"/>
                          </a:solidFill>
                          <a:effectLst/>
                          <a:latin typeface="+mn-lt"/>
                          <a:ea typeface="+mn-ea"/>
                          <a:cs typeface="+mn-cs"/>
                        </a:rPr>
                        <a:t> di un </a:t>
                      </a:r>
                      <a:r>
                        <a:rPr lang="en-GB" sz="1000" b="1" kern="1200" dirty="0" err="1">
                          <a:solidFill>
                            <a:schemeClr val="bg1"/>
                          </a:solidFill>
                          <a:effectLst/>
                          <a:latin typeface="+mn-lt"/>
                          <a:ea typeface="+mn-ea"/>
                          <a:cs typeface="+mn-cs"/>
                        </a:rPr>
                        <a:t>colloquio</a:t>
                      </a:r>
                      <a:endParaRPr lang="en-GB" sz="1000" b="1" kern="1200" dirty="0">
                        <a:solidFill>
                          <a:schemeClr val="bg1"/>
                        </a:solidFill>
                        <a:effectLst/>
                        <a:latin typeface="+mn-lt"/>
                        <a:ea typeface="+mn-ea"/>
                        <a:cs typeface="+mn-cs"/>
                      </a:endParaRPr>
                    </a:p>
                  </a:txBody>
                  <a:tcPr>
                    <a:solidFill>
                      <a:srgbClr val="8652A1"/>
                    </a:solidFill>
                  </a:tcPr>
                </a:tc>
                <a:tc hMerge="1">
                  <a:txBody>
                    <a:bodyPr/>
                    <a:lstStyle/>
                    <a:p>
                      <a:endParaRPr lang="en-GB"/>
                    </a:p>
                  </a:txBody>
                  <a:tcPr/>
                </a:tc>
                <a:extLst>
                  <a:ext uri="{0D108BD9-81ED-4DB2-BD59-A6C34878D82A}">
                    <a16:rowId xmlns:a16="http://schemas.microsoft.com/office/drawing/2014/main" val="668899930"/>
                  </a:ext>
                </a:extLst>
              </a:tr>
              <a:tr h="370840">
                <a:tc>
                  <a:txBody>
                    <a:bodyPr/>
                    <a:lstStyle/>
                    <a:p>
                      <a:pPr algn="l" rtl="0" fontAlgn="base">
                        <a:lnSpc>
                          <a:spcPts val="1295"/>
                        </a:lnSpc>
                      </a:pPr>
                      <a:r>
                        <a:rPr lang="en-GB" sz="1000" b="0" i="0" dirty="0" err="1">
                          <a:effectLst/>
                          <a:latin typeface="Calibri" panose="020F0502020204030204" pitchFamily="34" charset="0"/>
                        </a:rPr>
                        <a:t>Creare</a:t>
                      </a:r>
                      <a:r>
                        <a:rPr lang="en-GB" sz="1000" b="0" i="0" dirty="0">
                          <a:effectLst/>
                          <a:latin typeface="Calibri" panose="020F0502020204030204" pitchFamily="34" charset="0"/>
                        </a:rPr>
                        <a:t> la </a:t>
                      </a:r>
                      <a:r>
                        <a:rPr lang="en-GB" sz="1000" b="0" i="0" dirty="0" err="1">
                          <a:effectLst/>
                          <a:latin typeface="Calibri" panose="020F0502020204030204" pitchFamily="34" charset="0"/>
                        </a:rPr>
                        <a:t>fase</a:t>
                      </a:r>
                      <a:endParaRPr lang="en-GB" sz="1000" b="0" i="0" dirty="0">
                        <a:effectLst/>
                      </a:endParaRPr>
                    </a:p>
                  </a:txBody>
                  <a:tcPr/>
                </a:tc>
                <a:tc>
                  <a:txBody>
                    <a:bodyPr/>
                    <a:lstStyle/>
                    <a:p>
                      <a:pPr algn="just" rtl="0" fontAlgn="base">
                        <a:lnSpc>
                          <a:spcPct val="100000"/>
                        </a:lnSpc>
                      </a:pPr>
                      <a:r>
                        <a:rPr lang="it-IT" sz="1000" b="0" i="0" dirty="0">
                          <a:effectLst/>
                          <a:latin typeface="Calibri" panose="020F0502020204030204" pitchFamily="34" charset="0"/>
                        </a:rPr>
                        <a:t>Inizia con una breve introduzione alla </a:t>
                      </a:r>
                      <a:r>
                        <a:rPr lang="it-IT" sz="1000" b="1" i="0" dirty="0">
                          <a:effectLst/>
                          <a:latin typeface="Calibri" panose="020F0502020204030204" pitchFamily="34" charset="0"/>
                        </a:rPr>
                        <a:t>tua classe/corso/workshop </a:t>
                      </a:r>
                      <a:r>
                        <a:rPr lang="it-IT" sz="1000" b="0" i="0" dirty="0">
                          <a:effectLst/>
                          <a:latin typeface="Calibri" panose="020F0502020204030204" pitchFamily="34" charset="0"/>
                        </a:rPr>
                        <a:t>e una spiegazione del </a:t>
                      </a:r>
                      <a:r>
                        <a:rPr lang="it-IT" sz="1000" b="1" i="0" dirty="0">
                          <a:effectLst/>
                          <a:latin typeface="Calibri" panose="020F0502020204030204" pitchFamily="34" charset="0"/>
                        </a:rPr>
                        <a:t>consenso al colloquio</a:t>
                      </a:r>
                      <a:r>
                        <a:rPr lang="it-IT" sz="1000" b="0" i="0" dirty="0">
                          <a:effectLst/>
                          <a:latin typeface="Calibri" panose="020F0502020204030204" pitchFamily="34" charset="0"/>
                        </a:rPr>
                        <a:t>, se necessario. Assicurati che sia firmato prima o dopo il colloquio</a:t>
                      </a:r>
                      <a:r>
                        <a:rPr lang="en-GB" sz="1000" b="0" i="0" dirty="0">
                          <a:effectLst/>
                          <a:latin typeface="Calibri" panose="020F0502020204030204" pitchFamily="34" charset="0"/>
                        </a:rPr>
                        <a:t>. </a:t>
                      </a:r>
                      <a:endParaRPr lang="en-GB" sz="1000" b="0" i="0" dirty="0">
                        <a:effectLst/>
                      </a:endParaRPr>
                    </a:p>
                    <a:p>
                      <a:pPr algn="just" rtl="0" fontAlgn="base">
                        <a:lnSpc>
                          <a:spcPct val="100000"/>
                        </a:lnSpc>
                      </a:pPr>
                      <a:r>
                        <a:rPr lang="en-GB" sz="1000" b="0" i="0" dirty="0">
                          <a:effectLst/>
                          <a:latin typeface="Calibri" panose="020F0502020204030204" pitchFamily="34" charset="0"/>
                        </a:rPr>
                        <a:t> </a:t>
                      </a:r>
                      <a:endParaRPr lang="en-GB" sz="1000" b="0" i="0" dirty="0">
                        <a:effectLst/>
                      </a:endParaRPr>
                    </a:p>
                    <a:p>
                      <a:pPr algn="just" rtl="0" fontAlgn="base">
                        <a:lnSpc>
                          <a:spcPct val="100000"/>
                        </a:lnSpc>
                      </a:pPr>
                      <a:r>
                        <a:rPr lang="it-IT" sz="1000" b="0" i="0" dirty="0">
                          <a:effectLst/>
                          <a:latin typeface="Calibri" panose="020F0502020204030204" pitchFamily="34" charset="0"/>
                        </a:rPr>
                        <a:t>È importante non iniziare l'intervista con una domanda ampia e generica, come "Per favore, raccontaci come è iniziato il tuo progetto". Invece, è essenziale attenersi alla struttura, con lo storytelling che segue le fasi del processo descritte di seguito. Nel momento esatto, è fondamentale catturare qualsiasi elemento periferico o eccezionale nella narrazione</a:t>
                      </a:r>
                      <a:r>
                        <a:rPr lang="en-GB" sz="1000" b="0" i="0" dirty="0">
                          <a:effectLst/>
                          <a:latin typeface="Calibri" panose="020F0502020204030204" pitchFamily="34" charset="0"/>
                        </a:rPr>
                        <a:t>. </a:t>
                      </a:r>
                      <a:endParaRPr lang="en-GB" sz="1000" b="0" i="0" dirty="0">
                        <a:effectLst/>
                      </a:endParaRPr>
                    </a:p>
                  </a:txBody>
                  <a:tcPr/>
                </a:tc>
                <a:extLst>
                  <a:ext uri="{0D108BD9-81ED-4DB2-BD59-A6C34878D82A}">
                    <a16:rowId xmlns:a16="http://schemas.microsoft.com/office/drawing/2014/main" val="2183937298"/>
                  </a:ext>
                </a:extLst>
              </a:tr>
            </a:tbl>
          </a:graphicData>
        </a:graphic>
      </p:graphicFrame>
    </p:spTree>
    <p:extLst>
      <p:ext uri="{BB962C8B-B14F-4D97-AF65-F5344CB8AC3E}">
        <p14:creationId xmlns:p14="http://schemas.microsoft.com/office/powerpoint/2010/main" val="610417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2E7A51-C3B6-F972-5A7E-3B1CB3FDAA6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01B068A-12D8-5F68-84E0-9A08E757C4DF}"/>
              </a:ext>
            </a:extLst>
          </p:cNvPr>
          <p:cNvSpPr>
            <a:spLocks noGrp="1"/>
          </p:cNvSpPr>
          <p:nvPr>
            <p:ph type="sldNum" sz="quarter" idx="4"/>
          </p:nvPr>
        </p:nvSpPr>
        <p:spPr/>
        <p:txBody>
          <a:bodyPr/>
          <a:lstStyle/>
          <a:p>
            <a:fld id="{9C527BFA-2C0E-4CEC-B6A5-913A56FEF4B4}" type="slidenum">
              <a:rPr lang="fr-CA" smtClean="0"/>
              <a:pPr/>
              <a:t>7</a:t>
            </a:fld>
            <a:endParaRPr lang="fr-CA"/>
          </a:p>
        </p:txBody>
      </p:sp>
      <p:sp>
        <p:nvSpPr>
          <p:cNvPr id="7" name="Freeform 1">
            <a:extLst>
              <a:ext uri="{FF2B5EF4-FFF2-40B4-BE49-F238E27FC236}">
                <a16:creationId xmlns:a16="http://schemas.microsoft.com/office/drawing/2014/main" id="{843A9574-0538-CF8A-04CA-C6EF19C97E1E}"/>
              </a:ext>
            </a:extLst>
          </p:cNvPr>
          <p:cNvSpPr/>
          <p:nvPr/>
        </p:nvSpPr>
        <p:spPr>
          <a:xfrm rot="19295464">
            <a:off x="5473845" y="-2676436"/>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B119093D-3450-F0B3-7342-CE1F139E2A3F}"/>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dirty="0">
                <a:latin typeface="Calibri"/>
                <a:ea typeface="Open Sans"/>
                <a:cs typeface="Calibri"/>
              </a:rPr>
              <a:t>ESPLORARE L'INNOVAZIONE NELLA PRATICA</a:t>
            </a:r>
          </a:p>
        </p:txBody>
      </p:sp>
      <p:graphicFrame>
        <p:nvGraphicFramePr>
          <p:cNvPr id="9" name="Tabelle 8">
            <a:extLst>
              <a:ext uri="{FF2B5EF4-FFF2-40B4-BE49-F238E27FC236}">
                <a16:creationId xmlns:a16="http://schemas.microsoft.com/office/drawing/2014/main" id="{0E598492-5401-CDE5-A810-94C6BE8A22B4}"/>
              </a:ext>
            </a:extLst>
          </p:cNvPr>
          <p:cNvGraphicFramePr>
            <a:graphicFrameLocks noGrp="1"/>
          </p:cNvGraphicFramePr>
          <p:nvPr>
            <p:extLst>
              <p:ext uri="{D42A27DB-BD31-4B8C-83A1-F6EECF244321}">
                <p14:modId xmlns:p14="http://schemas.microsoft.com/office/powerpoint/2010/main" val="1816984852"/>
              </p:ext>
            </p:extLst>
          </p:nvPr>
        </p:nvGraphicFramePr>
        <p:xfrm>
          <a:off x="393700" y="1562100"/>
          <a:ext cx="6637222" cy="8446143"/>
        </p:xfrm>
        <a:graphic>
          <a:graphicData uri="http://schemas.openxmlformats.org/drawingml/2006/table">
            <a:tbl>
              <a:tblPr firstRow="1" bandRow="1">
                <a:tableStyleId>{F2DE63D5-997A-4646-A377-4702673A728D}</a:tableStyleId>
              </a:tblPr>
              <a:tblGrid>
                <a:gridCol w="1384300">
                  <a:extLst>
                    <a:ext uri="{9D8B030D-6E8A-4147-A177-3AD203B41FA5}">
                      <a16:colId xmlns:a16="http://schemas.microsoft.com/office/drawing/2014/main" val="334924562"/>
                    </a:ext>
                  </a:extLst>
                </a:gridCol>
                <a:gridCol w="5252922">
                  <a:extLst>
                    <a:ext uri="{9D8B030D-6E8A-4147-A177-3AD203B41FA5}">
                      <a16:colId xmlns:a16="http://schemas.microsoft.com/office/drawing/2014/main" val="907551020"/>
                    </a:ext>
                  </a:extLst>
                </a:gridCol>
              </a:tblGrid>
              <a:tr h="255600">
                <a:tc gridSpan="2">
                  <a:txBody>
                    <a:bodyPr/>
                    <a:lstStyle/>
                    <a:p>
                      <a:pPr algn="l" rtl="0" fontAlgn="base">
                        <a:lnSpc>
                          <a:spcPts val="1295"/>
                        </a:lnSpc>
                      </a:pPr>
                      <a:r>
                        <a:rPr lang="en-GB" sz="1000" b="1" i="0" dirty="0" err="1">
                          <a:effectLst/>
                          <a:latin typeface="Calibri" panose="020F0502020204030204" pitchFamily="34" charset="0"/>
                        </a:rPr>
                        <a:t>Domande</a:t>
                      </a:r>
                      <a:r>
                        <a:rPr lang="en-GB" sz="1000" b="1" i="0" dirty="0">
                          <a:effectLst/>
                          <a:latin typeface="Calibri" panose="020F0502020204030204" pitchFamily="34" charset="0"/>
                        </a:rPr>
                        <a:t> del </a:t>
                      </a:r>
                      <a:r>
                        <a:rPr lang="en-GB" sz="1000" b="1" i="0" dirty="0" err="1">
                          <a:effectLst/>
                          <a:latin typeface="Calibri" panose="020F0502020204030204" pitchFamily="34" charset="0"/>
                        </a:rPr>
                        <a:t>colloquio</a:t>
                      </a:r>
                      <a:endParaRPr lang="en-GB" sz="1000" b="1" i="0" dirty="0">
                        <a:effectLst/>
                      </a:endParaRPr>
                    </a:p>
                  </a:txBody>
                  <a:tcPr>
                    <a:solidFill>
                      <a:srgbClr val="8652A1"/>
                    </a:solidFill>
                  </a:tcPr>
                </a:tc>
                <a:tc hMerge="1">
                  <a:txBody>
                    <a:bodyPr/>
                    <a:lstStyle/>
                    <a:p>
                      <a:endParaRPr lang="en-GB"/>
                    </a:p>
                  </a:txBody>
                  <a:tcPr/>
                </a:tc>
                <a:extLst>
                  <a:ext uri="{0D108BD9-81ED-4DB2-BD59-A6C34878D82A}">
                    <a16:rowId xmlns:a16="http://schemas.microsoft.com/office/drawing/2014/main" val="1227766498"/>
                  </a:ext>
                </a:extLst>
              </a:tr>
              <a:tr h="1584000">
                <a:tc>
                  <a:txBody>
                    <a:bodyPr/>
                    <a:lstStyle/>
                    <a:p>
                      <a:pPr algn="l" rtl="0" fontAlgn="base">
                        <a:lnSpc>
                          <a:spcPts val="1295"/>
                        </a:lnSpc>
                      </a:pPr>
                      <a:r>
                        <a:rPr lang="it-IT" sz="1000" b="1" i="0" dirty="0">
                          <a:effectLst/>
                          <a:latin typeface="Calibri" panose="020F0502020204030204" pitchFamily="34" charset="0"/>
                        </a:rPr>
                        <a:t>Attività generali </a:t>
                      </a:r>
                      <a:r>
                        <a:rPr lang="it-IT" sz="1000" b="0" i="0" dirty="0">
                          <a:effectLst/>
                          <a:latin typeface="Calibri" panose="020F0502020204030204" pitchFamily="34" charset="0"/>
                        </a:rPr>
                        <a:t>in logistica, trasporti e gestione della catena di approvvigionamento</a:t>
                      </a:r>
                      <a:endParaRPr lang="en-GB" sz="1000" b="0" i="0" dirty="0">
                        <a:effectLst/>
                      </a:endParaRPr>
                    </a:p>
                  </a:txBody>
                  <a:tcPr/>
                </a:tc>
                <a:tc>
                  <a:txBody>
                    <a:bodyPr/>
                    <a:lstStyle/>
                    <a:p>
                      <a:pPr algn="just" rtl="0" fontAlgn="base">
                        <a:lnSpc>
                          <a:spcPts val="1295"/>
                        </a:lnSpc>
                      </a:pPr>
                      <a:r>
                        <a:rPr lang="it-IT" sz="1000" b="0" i="0" dirty="0">
                          <a:effectLst/>
                          <a:latin typeface="Calibri" panose="020F0502020204030204" pitchFamily="34" charset="0"/>
                        </a:rPr>
                        <a:t>Puoi saltare questa parte se conosci l'azienda o se hai già trovato le informazioni in fonti esterne prima del colloquio. Puoi anche porre alcune delle seguenti domande per integrare le informazioni che già possiedi</a:t>
                      </a:r>
                      <a:r>
                        <a:rPr lang="en-GB" sz="1000" b="0" i="0" dirty="0">
                          <a:effectLst/>
                          <a:latin typeface="Calibri" panose="020F0502020204030204" pitchFamily="34" charset="0"/>
                        </a:rPr>
                        <a:t>. </a:t>
                      </a:r>
                      <a:endParaRPr lang="en-GB" sz="1000" b="0" i="0" dirty="0">
                        <a:effectLst/>
                      </a:endParaRPr>
                    </a:p>
                    <a:p>
                      <a:pPr marL="171450" indent="-171450" algn="just" rtl="0" fontAlgn="base">
                        <a:lnSpc>
                          <a:spcPts val="1295"/>
                        </a:lnSpc>
                        <a:buFont typeface="Wingdings" panose="05000000000000000000" pitchFamily="2" charset="2"/>
                        <a:buChar char="q"/>
                      </a:pPr>
                      <a:r>
                        <a:rPr lang="it-IT" sz="1000" b="1" i="1" dirty="0">
                          <a:effectLst/>
                          <a:latin typeface="Calibri" panose="020F0502020204030204" pitchFamily="34" charset="0"/>
                        </a:rPr>
                        <a:t>Quando e dove è stata fondata l'azienda? 
Qual è il core business dell'azienda? 
Quali sono i principali mercati? 
Quanti dipendenti ha l'azienda e in che modo sono coinvolti nell'azienda?
Che tipo di attività logistiche svolge l'azienda? 
Quali sono i clienti?</a:t>
                      </a:r>
                      <a:endParaRPr lang="en-GB" sz="1000" b="1" i="0" dirty="0">
                        <a:effectLst/>
                      </a:endParaRPr>
                    </a:p>
                  </a:txBody>
                  <a:tcPr/>
                </a:tc>
                <a:extLst>
                  <a:ext uri="{0D108BD9-81ED-4DB2-BD59-A6C34878D82A}">
                    <a16:rowId xmlns:a16="http://schemas.microsoft.com/office/drawing/2014/main" val="1391733905"/>
                  </a:ext>
                </a:extLst>
              </a:tr>
              <a:tr h="495557">
                <a:tc>
                  <a:txBody>
                    <a:bodyPr/>
                    <a:lstStyle/>
                    <a:p>
                      <a:pPr algn="l" rtl="0" fontAlgn="base">
                        <a:lnSpc>
                          <a:spcPts val="1295"/>
                        </a:lnSpc>
                      </a:pPr>
                      <a:r>
                        <a:rPr lang="en-GB" sz="1000" b="1" i="0" dirty="0" err="1">
                          <a:effectLst/>
                          <a:latin typeface="Calibri" panose="020F0502020204030204" pitchFamily="34" charset="0"/>
                        </a:rPr>
                        <a:t>Informazioni</a:t>
                      </a:r>
                      <a:r>
                        <a:rPr lang="en-GB" sz="1000" b="1" i="0" dirty="0">
                          <a:effectLst/>
                          <a:latin typeface="Calibri" panose="020F0502020204030204" pitchFamily="34" charset="0"/>
                        </a:rPr>
                        <a:t> sui </a:t>
                      </a:r>
                      <a:r>
                        <a:rPr lang="en-GB" sz="1000" b="1" i="0" dirty="0" err="1">
                          <a:effectLst/>
                          <a:latin typeface="Calibri" panose="020F0502020204030204" pitchFamily="34" charset="0"/>
                        </a:rPr>
                        <a:t>progetti</a:t>
                      </a:r>
                      <a:r>
                        <a:rPr lang="en-GB" sz="1000" b="1" i="0" dirty="0">
                          <a:effectLst/>
                          <a:latin typeface="Calibri" panose="020F0502020204030204" pitchFamily="34" charset="0"/>
                        </a:rPr>
                        <a:t> </a:t>
                      </a:r>
                      <a:r>
                        <a:rPr lang="en-GB" sz="1000" b="1" i="0" dirty="0" err="1">
                          <a:effectLst/>
                          <a:latin typeface="Calibri" panose="020F0502020204030204" pitchFamily="34" charset="0"/>
                        </a:rPr>
                        <a:t>innovativi</a:t>
                      </a:r>
                      <a:endParaRPr lang="en-GB" sz="1000" b="0" i="0" dirty="0">
                        <a:effectLst/>
                      </a:endParaRPr>
                    </a:p>
                  </a:txBody>
                  <a:tcPr>
                    <a:solidFill>
                      <a:schemeClr val="bg1"/>
                    </a:solidFill>
                  </a:tcPr>
                </a:tc>
                <a:tc>
                  <a:txBody>
                    <a:bodyPr/>
                    <a:lstStyle/>
                    <a:p>
                      <a:pPr algn="just" rtl="0" fontAlgn="base">
                        <a:lnSpc>
                          <a:spcPts val="1295"/>
                        </a:lnSpc>
                      </a:pPr>
                      <a:r>
                        <a:rPr lang="it-IT" sz="1000" b="1" i="1" dirty="0">
                          <a:effectLst/>
                          <a:latin typeface="Calibri" panose="020F0502020204030204" pitchFamily="34" charset="0"/>
                        </a:rPr>
                        <a:t>Di recente avete implementato soluzioni innovative nella vostra organizzazione? Potrebbe descrivere brevemente quali sono state queste soluzioni?</a:t>
                      </a:r>
                      <a:r>
                        <a:rPr lang="en-GB" sz="1000" b="1" i="1" dirty="0">
                          <a:effectLst/>
                          <a:latin typeface="Calibri" panose="020F0502020204030204" pitchFamily="34" charset="0"/>
                        </a:rPr>
                        <a:t>?</a:t>
                      </a:r>
                      <a:r>
                        <a:rPr lang="en-GB" sz="1000" b="1" i="0" dirty="0">
                          <a:effectLst/>
                          <a:latin typeface="Calibri" panose="020F0502020204030204" pitchFamily="34" charset="0"/>
                        </a:rPr>
                        <a:t> </a:t>
                      </a:r>
                      <a:endParaRPr lang="en-GB" sz="1000" b="1" i="0" dirty="0">
                        <a:effectLst/>
                      </a:endParaRPr>
                    </a:p>
                  </a:txBody>
                  <a:tcPr/>
                </a:tc>
                <a:extLst>
                  <a:ext uri="{0D108BD9-81ED-4DB2-BD59-A6C34878D82A}">
                    <a16:rowId xmlns:a16="http://schemas.microsoft.com/office/drawing/2014/main" val="668899930"/>
                  </a:ext>
                </a:extLst>
              </a:tr>
              <a:tr h="1656214">
                <a:tc>
                  <a:txBody>
                    <a:bodyPr/>
                    <a:lstStyle/>
                    <a:p>
                      <a:pPr algn="l" rtl="0" fontAlgn="base">
                        <a:lnSpc>
                          <a:spcPts val="1295"/>
                        </a:lnSpc>
                      </a:pPr>
                      <a:r>
                        <a:rPr lang="it-IT" sz="1000" b="0" i="0" dirty="0">
                          <a:effectLst/>
                          <a:latin typeface="Calibri" panose="020F0502020204030204" pitchFamily="34" charset="0"/>
                        </a:rPr>
                        <a:t>Informazioni sui </a:t>
                      </a:r>
                      <a:r>
                        <a:rPr lang="it-IT" sz="1000" b="1" i="0" dirty="0">
                          <a:effectLst/>
                          <a:latin typeface="Calibri" panose="020F0502020204030204" pitchFamily="34" charset="0"/>
                        </a:rPr>
                        <a:t>progetti di innovazione specifici </a:t>
                      </a:r>
                      <a:r>
                        <a:rPr lang="it-IT" sz="1000" b="0" i="0" dirty="0">
                          <a:effectLst/>
                          <a:latin typeface="Calibri" panose="020F0502020204030204" pitchFamily="34" charset="0"/>
                        </a:rPr>
                        <a:t>(qui dovrebbero essere esplorate in particolare le innovazioni più importanti, le innovazioni recenti e le innovazioni focalizzate sugli SDG)</a:t>
                      </a:r>
                      <a:endParaRPr lang="en-GB" sz="1000" b="0" i="0" dirty="0">
                        <a:effectLst/>
                      </a:endParaRPr>
                    </a:p>
                  </a:txBody>
                  <a:tcPr/>
                </a:tc>
                <a:tc>
                  <a:txBody>
                    <a:bodyPr/>
                    <a:lstStyle/>
                    <a:p>
                      <a:pPr algn="just" rtl="0" fontAlgn="base">
                        <a:lnSpc>
                          <a:spcPts val="1295"/>
                        </a:lnSpc>
                      </a:pPr>
                      <a:r>
                        <a:rPr lang="it-IT" sz="1000" b="1" i="1" dirty="0">
                          <a:effectLst/>
                          <a:latin typeface="Calibri" panose="020F0502020204030204" pitchFamily="34" charset="0"/>
                        </a:rPr>
                        <a:t>Quali sono le principali esigenze o requisiti aziendali che hanno portato la tua azienda ad avviare il progetto [ nome/descrizione del progetto ]?</a:t>
                      </a:r>
                      <a:r>
                        <a:rPr lang="en-GB" sz="1000" b="0" i="0" dirty="0">
                          <a:effectLst/>
                          <a:latin typeface="Calibri" panose="020F0502020204030204" pitchFamily="34" charset="0"/>
                        </a:rPr>
                        <a:t> </a:t>
                      </a:r>
                      <a:endParaRPr lang="en-GB" sz="1000" b="0" i="0" dirty="0">
                        <a:effectLst/>
                      </a:endParaRPr>
                    </a:p>
                    <a:p>
                      <a:pPr algn="just" rtl="0" fontAlgn="base">
                        <a:lnSpc>
                          <a:spcPts val="1295"/>
                        </a:lnSpc>
                      </a:pPr>
                      <a:r>
                        <a:rPr lang="it-IT" sz="1000" b="0" i="0" dirty="0">
                          <a:effectLst/>
                          <a:latin typeface="Calibri" panose="020F0502020204030204" pitchFamily="34" charset="0"/>
                        </a:rPr>
                        <a:t>Alcune delle possibili risposte includono</a:t>
                      </a:r>
                      <a:r>
                        <a:rPr lang="en-GB" sz="1000" b="0" i="0" dirty="0">
                          <a:effectLst/>
                          <a:latin typeface="Calibri" panose="020F0502020204030204" pitchFamily="34" charset="0"/>
                        </a:rPr>
                        <a:t>: </a:t>
                      </a:r>
                      <a:endParaRPr lang="en-GB" sz="1000" b="0" i="0" dirty="0">
                        <a:effectLst/>
                      </a:endParaRPr>
                    </a:p>
                    <a:p>
                      <a:pPr marL="171450" indent="-171450" algn="just" rtl="0" fontAlgn="base">
                        <a:lnSpc>
                          <a:spcPts val="1295"/>
                        </a:lnSpc>
                        <a:buFont typeface="Wingdings" panose="05000000000000000000" pitchFamily="2" charset="2"/>
                        <a:buChar char="q"/>
                      </a:pPr>
                      <a:r>
                        <a:rPr lang="it-IT" sz="1000" b="0" i="0" dirty="0">
                          <a:effectLst/>
                          <a:latin typeface="Calibri" panose="020F0502020204030204" pitchFamily="34" charset="0"/>
                        </a:rPr>
                        <a:t>Ottimizzazione interna/riduzione dei costi 
Pressione da parte dei clienti (esterni o interni) 
Essere migliori dei concorrenti nel stare al passo con l'innovazione tecnologica 
Disponibilità ad essere conformi alle tendenze più avanzate in materia di sostenibilità sociale e ambientale/normative </a:t>
                      </a:r>
                      <a:r>
                        <a:rPr lang="it-IT" sz="1000" b="0" i="0" dirty="0" err="1">
                          <a:effectLst/>
                          <a:latin typeface="Calibri" panose="020F0502020204030204" pitchFamily="34" charset="0"/>
                        </a:rPr>
                        <a:t>normative</a:t>
                      </a:r>
                      <a:r>
                        <a:rPr lang="it-IT" sz="1000" b="0" i="0" dirty="0">
                          <a:effectLst/>
                          <a:latin typeface="Calibri" panose="020F0502020204030204" pitchFamily="34" charset="0"/>
                        </a:rPr>
                        <a:t> orientate all'ambiente </a:t>
                      </a:r>
                    </a:p>
                    <a:p>
                      <a:pPr marL="0" indent="0" algn="just" rtl="0" fontAlgn="base">
                        <a:lnSpc>
                          <a:spcPts val="1295"/>
                        </a:lnSpc>
                        <a:buFont typeface="Wingdings" panose="05000000000000000000" pitchFamily="2" charset="2"/>
                        <a:buNone/>
                      </a:pPr>
                      <a:r>
                        <a:rPr lang="it-IT" sz="1000" b="0" i="0" dirty="0">
                          <a:effectLst/>
                          <a:latin typeface="Calibri" panose="020F0502020204030204" pitchFamily="34" charset="0"/>
                        </a:rPr>
                        <a:t>Se il rispetto delle questioni di sostenibilità è un problema, prova ad approfondire l'argomento e indaga sulla misura in cui gli SDG vengono affrontati</a:t>
                      </a:r>
                      <a:r>
                        <a:rPr lang="en-GB" sz="1000" b="0" i="0" dirty="0">
                          <a:effectLst/>
                          <a:latin typeface="Calibri" panose="020F0502020204030204" pitchFamily="34" charset="0"/>
                        </a:rPr>
                        <a:t>. </a:t>
                      </a:r>
                      <a:endParaRPr lang="en-GB" sz="1000" b="0" i="0" dirty="0">
                        <a:effectLst/>
                      </a:endParaRPr>
                    </a:p>
                    <a:p>
                      <a:pPr algn="just" rtl="0" fontAlgn="base">
                        <a:lnSpc>
                          <a:spcPts val="1295"/>
                        </a:lnSpc>
                      </a:pPr>
                      <a:r>
                        <a:rPr lang="en-GB" sz="1000" b="0" i="0" dirty="0">
                          <a:effectLst/>
                          <a:latin typeface="Calibri" panose="020F0502020204030204" pitchFamily="34" charset="0"/>
                        </a:rPr>
                        <a:t> </a:t>
                      </a:r>
                      <a:endParaRPr lang="en-GB" sz="1000" b="0" i="0" dirty="0">
                        <a:effectLst/>
                      </a:endParaRPr>
                    </a:p>
                    <a:p>
                      <a:pPr algn="just" rtl="0" fontAlgn="base">
                        <a:lnSpc>
                          <a:spcPts val="1295"/>
                        </a:lnSpc>
                      </a:pPr>
                      <a:r>
                        <a:rPr lang="en-GB" sz="1000" b="0" i="0" dirty="0" err="1">
                          <a:effectLst/>
                          <a:latin typeface="Calibri" panose="020F0502020204030204" pitchFamily="34" charset="0"/>
                        </a:rPr>
                        <a:t>Inoltre</a:t>
                      </a:r>
                      <a:r>
                        <a:rPr lang="en-GB" sz="1000" b="0" i="0" dirty="0">
                          <a:effectLst/>
                          <a:latin typeface="Calibri" panose="020F0502020204030204" pitchFamily="34" charset="0"/>
                        </a:rPr>
                        <a:t>: </a:t>
                      </a:r>
                      <a:endParaRPr lang="en-GB" sz="1000" b="0" i="0" dirty="0">
                        <a:effectLst/>
                        <a:latin typeface="+mn-lt"/>
                      </a:endParaRPr>
                    </a:p>
                    <a:p>
                      <a:pPr algn="just" rtl="0" fontAlgn="base">
                        <a:lnSpc>
                          <a:spcPts val="1295"/>
                        </a:lnSpc>
                      </a:pPr>
                      <a:r>
                        <a:rPr lang="it-IT" sz="1000" b="1" i="1" dirty="0">
                          <a:effectLst/>
                          <a:latin typeface="Calibri" panose="020F0502020204030204" pitchFamily="34" charset="0"/>
                        </a:rPr>
                        <a:t>Utilizzate criteri/indicatori per valutare il rispetto degli obiettivi di sostenibilità quando prendete decisioni in materia di innovazione?  
Esistono criteri/indicatori utilizzati per valutare l'impatto ex post sulla sostenibilità?</a:t>
                      </a:r>
                      <a:endParaRPr lang="en-GB" sz="1000" b="1" i="0" dirty="0">
                        <a:effectLst/>
                      </a:endParaRPr>
                    </a:p>
                  </a:txBody>
                  <a:tcPr/>
                </a:tc>
                <a:extLst>
                  <a:ext uri="{0D108BD9-81ED-4DB2-BD59-A6C34878D82A}">
                    <a16:rowId xmlns:a16="http://schemas.microsoft.com/office/drawing/2014/main" val="2183937298"/>
                  </a:ext>
                </a:extLst>
              </a:tr>
              <a:tr h="1656214">
                <a:tc>
                  <a:txBody>
                    <a:bodyPr/>
                    <a:lstStyle/>
                    <a:p>
                      <a:pPr algn="l" rtl="0" fontAlgn="base">
                        <a:lnSpc>
                          <a:spcPts val="1295"/>
                        </a:lnSpc>
                      </a:pPr>
                      <a:r>
                        <a:rPr lang="en-GB" sz="1000" b="1" i="0" dirty="0">
                          <a:effectLst/>
                          <a:latin typeface="Calibri" panose="020F0502020204030204" pitchFamily="34" charset="0"/>
                        </a:rPr>
                        <a:t>Stage 1:</a:t>
                      </a:r>
                      <a:r>
                        <a:rPr lang="en-GB" sz="1000" b="0" i="0" dirty="0">
                          <a:effectLst/>
                          <a:latin typeface="Calibri" panose="020F0502020204030204" pitchFamily="34" charset="0"/>
                        </a:rPr>
                        <a:t> </a:t>
                      </a:r>
                      <a:r>
                        <a:rPr lang="it-IT" sz="1000" b="0" i="0" dirty="0">
                          <a:effectLst/>
                          <a:latin typeface="Calibri" panose="020F0502020204030204" pitchFamily="34" charset="0"/>
                        </a:rPr>
                        <a:t>Identificazione delle opportunità di innovazione</a:t>
                      </a:r>
                      <a:endParaRPr lang="en-GB" sz="1000" b="0" i="0" dirty="0">
                        <a:effectLst/>
                      </a:endParaRPr>
                    </a:p>
                  </a:txBody>
                  <a:tcPr/>
                </a:tc>
                <a:tc>
                  <a:txBody>
                    <a:bodyPr/>
                    <a:lstStyle/>
                    <a:p>
                      <a:pPr algn="just" rtl="0" fontAlgn="base">
                        <a:lnSpc>
                          <a:spcPts val="1295"/>
                        </a:lnSpc>
                      </a:pPr>
                      <a:r>
                        <a:rPr lang="it-IT" sz="1000" b="1" i="1" dirty="0">
                          <a:effectLst/>
                          <a:latin typeface="Calibri" panose="020F0502020204030204" pitchFamily="34" charset="0"/>
                        </a:rPr>
                        <a:t>Come interagisci maggiormente con i tuoi clienti per comprendere più a fondo e raccogliere le loro nuove esigenze</a:t>
                      </a:r>
                      <a:r>
                        <a:rPr lang="en-GB" sz="1000" b="1" i="1" dirty="0">
                          <a:effectLst/>
                          <a:latin typeface="Calibri" panose="020F0502020204030204" pitchFamily="34" charset="0"/>
                        </a:rPr>
                        <a:t>?</a:t>
                      </a:r>
                      <a:r>
                        <a:rPr lang="en-GB" sz="1000" b="1" i="0" dirty="0">
                          <a:effectLst/>
                          <a:latin typeface="Calibri" panose="020F0502020204030204" pitchFamily="34" charset="0"/>
                        </a:rPr>
                        <a:t> </a:t>
                      </a:r>
                      <a:endParaRPr lang="en-GB" sz="1000" b="1" i="0" dirty="0">
                        <a:effectLst/>
                      </a:endParaRPr>
                    </a:p>
                    <a:p>
                      <a:pPr algn="just" rtl="0" fontAlgn="base">
                        <a:lnSpc>
                          <a:spcPts val="1295"/>
                        </a:lnSpc>
                      </a:pPr>
                      <a:endParaRPr lang="en-GB" sz="1000" b="0" i="0" dirty="0">
                        <a:effectLst/>
                        <a:latin typeface="Calibri" panose="020F0502020204030204" pitchFamily="34" charset="0"/>
                      </a:endParaRPr>
                    </a:p>
                    <a:p>
                      <a:pPr algn="just" rtl="0" fontAlgn="base">
                        <a:lnSpc>
                          <a:spcPts val="1295"/>
                        </a:lnSpc>
                      </a:pPr>
                      <a:r>
                        <a:rPr lang="it-IT" sz="1000" b="0" i="0" dirty="0">
                          <a:effectLst/>
                          <a:latin typeface="Calibri" panose="020F0502020204030204" pitchFamily="34" charset="0"/>
                        </a:rPr>
                        <a:t>Alcune delle possibili risposte includono</a:t>
                      </a:r>
                      <a:r>
                        <a:rPr lang="en-GB" sz="1000" b="0" i="0" dirty="0">
                          <a:effectLst/>
                          <a:latin typeface="Calibri" panose="020F0502020204030204" pitchFamily="34" charset="0"/>
                        </a:rPr>
                        <a:t>: </a:t>
                      </a:r>
                      <a:endParaRPr lang="en-GB" sz="1000" b="0" i="0" dirty="0">
                        <a:effectLst/>
                      </a:endParaRPr>
                    </a:p>
                    <a:p>
                      <a:pPr marL="171450" indent="-171450" algn="just" rtl="0" fontAlgn="base">
                        <a:lnSpc>
                          <a:spcPts val="1295"/>
                        </a:lnSpc>
                        <a:buFont typeface="Wingdings" panose="05000000000000000000" pitchFamily="2" charset="2"/>
                        <a:buChar char="q"/>
                      </a:pPr>
                      <a:r>
                        <a:rPr lang="it-IT" sz="1000" b="0" i="0" dirty="0">
                          <a:effectLst/>
                          <a:latin typeface="Calibri" panose="020F0502020204030204" pitchFamily="34" charset="0"/>
                        </a:rPr>
                        <a:t>I clienti informano l'azienda sulle loro esigenze in termini di servizi logistici e integrazione dei processi. 
L'azienda organizza panel/consigli dei clienti. (I membri chiave delle organizzazioni clienti strategicamente importanti sono invitati a riunirsi contemporaneamente in un unico luogo per discutere i problemi con il fornitore di servizi logistici o l'azienda/il team fornitore.) 
L'azienda conduce interviste approfondite con i singoli clienti. 
L'azienda organizza ritiri prolungati per singolo cliente (eventi che includono più elementi all'ordine del giorno al di fuori della riunione di lavoro, come attività di gruppo, team building o uscite volte a soddisfare le esigenze specifiche del cliente e a favorire il coinvolgimento). 
L'azienda organizza riunioni congiunte di pianificazione strategica con i clienti. 
L'azienda si avvale di un contratto con terze parti (docenti universitari o società di ricerche di mercato terze) per lo svolgimento di ricerche sui clienti. 
L'azienda raccoglie informazioni relative ai cambiamenti dei desideri dei clienti legati alla logistica partecipando a riunioni, conferenze di settore e fiere. 
L'azienda monitora il comportamento dei concorrenti osservando i concorrenti che subiscono importanti cambiamenti, monitorando fusioni e acquisizioni e intervistando i nuovi assunti dai concorrenti sui loro ex datori di lavoro</a:t>
                      </a:r>
                      <a:r>
                        <a:rPr lang="en-GB" sz="1000" b="0" i="0" dirty="0">
                          <a:effectLst/>
                          <a:latin typeface="Calibri" panose="020F0502020204030204" pitchFamily="34" charset="0"/>
                        </a:rPr>
                        <a:t>.</a:t>
                      </a:r>
                    </a:p>
                  </a:txBody>
                  <a:tcPr/>
                </a:tc>
                <a:extLst>
                  <a:ext uri="{0D108BD9-81ED-4DB2-BD59-A6C34878D82A}">
                    <a16:rowId xmlns:a16="http://schemas.microsoft.com/office/drawing/2014/main" val="636753290"/>
                  </a:ext>
                </a:extLst>
              </a:tr>
            </a:tbl>
          </a:graphicData>
        </a:graphic>
      </p:graphicFrame>
    </p:spTree>
    <p:extLst>
      <p:ext uri="{BB962C8B-B14F-4D97-AF65-F5344CB8AC3E}">
        <p14:creationId xmlns:p14="http://schemas.microsoft.com/office/powerpoint/2010/main" val="1802711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CD74F-7F87-9792-AD9E-BD490566579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C196298-6391-32C8-7882-9A28D8DFBDCC}"/>
              </a:ext>
            </a:extLst>
          </p:cNvPr>
          <p:cNvSpPr>
            <a:spLocks noGrp="1"/>
          </p:cNvSpPr>
          <p:nvPr>
            <p:ph type="sldNum" sz="quarter" idx="4"/>
          </p:nvPr>
        </p:nvSpPr>
        <p:spPr/>
        <p:txBody>
          <a:bodyPr/>
          <a:lstStyle/>
          <a:p>
            <a:fld id="{9C527BFA-2C0E-4CEC-B6A5-913A56FEF4B4}" type="slidenum">
              <a:rPr lang="fr-CA" smtClean="0"/>
              <a:pPr/>
              <a:t>8</a:t>
            </a:fld>
            <a:endParaRPr lang="fr-CA"/>
          </a:p>
        </p:txBody>
      </p:sp>
      <p:sp>
        <p:nvSpPr>
          <p:cNvPr id="7" name="Freeform 1">
            <a:extLst>
              <a:ext uri="{FF2B5EF4-FFF2-40B4-BE49-F238E27FC236}">
                <a16:creationId xmlns:a16="http://schemas.microsoft.com/office/drawing/2014/main" id="{F519F061-0FA8-DA95-2BAC-4D611F119D5A}"/>
              </a:ext>
            </a:extLst>
          </p:cNvPr>
          <p:cNvSpPr/>
          <p:nvPr/>
        </p:nvSpPr>
        <p:spPr>
          <a:xfrm rot="19295464">
            <a:off x="5224166" y="-2628110"/>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897832B8-D4E3-3663-4EE6-8BAE931BBCC9}"/>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dirty="0">
                <a:latin typeface="Calibri"/>
                <a:ea typeface="Open Sans"/>
                <a:cs typeface="Calibri"/>
              </a:rPr>
              <a:t>ESPLORARE L'INNOVAZIONE NELLA PRATICA</a:t>
            </a:r>
          </a:p>
        </p:txBody>
      </p:sp>
      <p:graphicFrame>
        <p:nvGraphicFramePr>
          <p:cNvPr id="9" name="Tabelle 8">
            <a:extLst>
              <a:ext uri="{FF2B5EF4-FFF2-40B4-BE49-F238E27FC236}">
                <a16:creationId xmlns:a16="http://schemas.microsoft.com/office/drawing/2014/main" id="{D8137C75-FE6F-5966-AC0D-55BF30AA9E9E}"/>
              </a:ext>
            </a:extLst>
          </p:cNvPr>
          <p:cNvGraphicFramePr>
            <a:graphicFrameLocks noGrp="1"/>
          </p:cNvGraphicFramePr>
          <p:nvPr>
            <p:extLst>
              <p:ext uri="{D42A27DB-BD31-4B8C-83A1-F6EECF244321}">
                <p14:modId xmlns:p14="http://schemas.microsoft.com/office/powerpoint/2010/main" val="759386815"/>
              </p:ext>
            </p:extLst>
          </p:nvPr>
        </p:nvGraphicFramePr>
        <p:xfrm>
          <a:off x="393700" y="1643542"/>
          <a:ext cx="6637222" cy="8536671"/>
        </p:xfrm>
        <a:graphic>
          <a:graphicData uri="http://schemas.openxmlformats.org/drawingml/2006/table">
            <a:tbl>
              <a:tblPr firstRow="1" bandRow="1">
                <a:tableStyleId>{F2DE63D5-997A-4646-A377-4702673A728D}</a:tableStyleId>
              </a:tblPr>
              <a:tblGrid>
                <a:gridCol w="1384300">
                  <a:extLst>
                    <a:ext uri="{9D8B030D-6E8A-4147-A177-3AD203B41FA5}">
                      <a16:colId xmlns:a16="http://schemas.microsoft.com/office/drawing/2014/main" val="334924562"/>
                    </a:ext>
                  </a:extLst>
                </a:gridCol>
                <a:gridCol w="5252922">
                  <a:extLst>
                    <a:ext uri="{9D8B030D-6E8A-4147-A177-3AD203B41FA5}">
                      <a16:colId xmlns:a16="http://schemas.microsoft.com/office/drawing/2014/main" val="907551020"/>
                    </a:ext>
                  </a:extLst>
                </a:gridCol>
              </a:tblGrid>
              <a:tr h="255600">
                <a:tc gridSpan="2">
                  <a:txBody>
                    <a:bodyPr/>
                    <a:lstStyle/>
                    <a:p>
                      <a:pPr algn="just" rtl="0" fontAlgn="base">
                        <a:lnSpc>
                          <a:spcPct val="100000"/>
                        </a:lnSpc>
                      </a:pPr>
                      <a:r>
                        <a:rPr lang="en-GB" sz="1000" b="1" i="0" dirty="0" err="1">
                          <a:effectLst/>
                          <a:latin typeface="Calibri" panose="020F0502020204030204" pitchFamily="34" charset="0"/>
                        </a:rPr>
                        <a:t>Domande</a:t>
                      </a:r>
                      <a:r>
                        <a:rPr lang="en-GB" sz="1000" b="1" i="0" dirty="0">
                          <a:effectLst/>
                          <a:latin typeface="Calibri" panose="020F0502020204030204" pitchFamily="34" charset="0"/>
                        </a:rPr>
                        <a:t> del </a:t>
                      </a:r>
                      <a:r>
                        <a:rPr lang="en-GB" sz="1000" b="1" i="0" dirty="0" err="1">
                          <a:effectLst/>
                          <a:latin typeface="Calibri" panose="020F0502020204030204" pitchFamily="34" charset="0"/>
                        </a:rPr>
                        <a:t>colloquio</a:t>
                      </a:r>
                      <a:endParaRPr lang="en-GB" sz="1000" b="1" i="0" dirty="0">
                        <a:effectLst/>
                      </a:endParaRPr>
                    </a:p>
                  </a:txBody>
                  <a:tcPr>
                    <a:solidFill>
                      <a:srgbClr val="8652A1"/>
                    </a:solidFill>
                  </a:tcPr>
                </a:tc>
                <a:tc hMerge="1">
                  <a:txBody>
                    <a:bodyPr/>
                    <a:lstStyle/>
                    <a:p>
                      <a:endParaRPr lang="en-GB"/>
                    </a:p>
                  </a:txBody>
                  <a:tcPr/>
                </a:tc>
                <a:extLst>
                  <a:ext uri="{0D108BD9-81ED-4DB2-BD59-A6C34878D82A}">
                    <a16:rowId xmlns:a16="http://schemas.microsoft.com/office/drawing/2014/main" val="1227766498"/>
                  </a:ext>
                </a:extLst>
              </a:tr>
              <a:tr h="2353622">
                <a:tc>
                  <a:txBody>
                    <a:bodyPr/>
                    <a:lstStyle/>
                    <a:p>
                      <a:pPr algn="l" rtl="0" fontAlgn="base">
                        <a:lnSpc>
                          <a:spcPct val="100000"/>
                        </a:lnSpc>
                      </a:pPr>
                      <a:r>
                        <a:rPr lang="en-GB" sz="1000" b="1" i="0" dirty="0">
                          <a:effectLst/>
                          <a:latin typeface="Calibri" panose="020F0502020204030204" pitchFamily="34" charset="0"/>
                        </a:rPr>
                        <a:t>Stage 1: </a:t>
                      </a:r>
                      <a:r>
                        <a:rPr lang="it-IT" sz="1000" b="0" i="0" dirty="0">
                          <a:effectLst/>
                          <a:latin typeface="Calibri" panose="020F0502020204030204" pitchFamily="34" charset="0"/>
                        </a:rPr>
                        <a:t>Identificazione delle opportunità di innovazione 
(proseguimento)</a:t>
                      </a:r>
                      <a:endParaRPr lang="en-GB" sz="1000" b="0" i="0" dirty="0">
                        <a:effectLst/>
                      </a:endParaRPr>
                    </a:p>
                  </a:txBody>
                  <a:tcPr/>
                </a:tc>
                <a:tc>
                  <a:txBody>
                    <a:bodyPr/>
                    <a:lstStyle/>
                    <a:p>
                      <a:pPr algn="just" rtl="0" fontAlgn="base">
                        <a:lnSpc>
                          <a:spcPct val="100000"/>
                        </a:lnSpc>
                      </a:pPr>
                      <a:r>
                        <a:rPr lang="it-IT" sz="1000" b="1" i="1" dirty="0">
                          <a:effectLst/>
                          <a:latin typeface="Calibri" panose="020F0502020204030204" pitchFamily="34" charset="0"/>
                        </a:rPr>
                        <a:t>Partendo dal presupposto che i clienti interni/esterni hanno spiegato i loro obiettivi e traguardi in evoluzione, quanto è stato difficile trasformare questi obiettivi in una specifica progettazione di servizi logistici?</a:t>
                      </a:r>
                      <a:endParaRPr lang="en-GB" sz="1000" b="1" i="1" dirty="0">
                        <a:effectLst/>
                        <a:latin typeface="Calibri" panose="020F0502020204030204" pitchFamily="34" charset="0"/>
                      </a:endParaRPr>
                    </a:p>
                    <a:p>
                      <a:pPr algn="just" rtl="0" fontAlgn="base">
                        <a:lnSpc>
                          <a:spcPct val="100000"/>
                        </a:lnSpc>
                      </a:pPr>
                      <a:r>
                        <a:rPr lang="it-IT" sz="1000" b="0" i="0" dirty="0">
                          <a:effectLst/>
                          <a:latin typeface="Calibri" panose="020F0502020204030204" pitchFamily="34" charset="0"/>
                        </a:rPr>
                        <a:t>A volte sembra che i manager non parlino la stessa lingua dei loro clienti. Decidi quali informazioni convertire e quali conservare/considerare nella loro forma grezza</a:t>
                      </a:r>
                      <a:r>
                        <a:rPr lang="en-GB" sz="1000" b="0" i="0" dirty="0">
                          <a:effectLst/>
                          <a:latin typeface="Calibri" panose="020F0502020204030204" pitchFamily="34" charset="0"/>
                        </a:rPr>
                        <a:t>.</a:t>
                      </a:r>
                      <a:endParaRPr lang="en-GB" sz="1000" b="0" i="0" dirty="0">
                        <a:effectLst/>
                      </a:endParaRPr>
                    </a:p>
                    <a:p>
                      <a:pPr algn="just" rtl="0" fontAlgn="base">
                        <a:lnSpc>
                          <a:spcPct val="100000"/>
                        </a:lnSpc>
                      </a:pPr>
                      <a:r>
                        <a:rPr lang="en-GB" sz="1000" b="1" i="0" dirty="0">
                          <a:effectLst/>
                          <a:latin typeface="Calibri" panose="020F0502020204030204" pitchFamily="34" charset="0"/>
                        </a:rPr>
                        <a:t> </a:t>
                      </a:r>
                      <a:endParaRPr lang="en-GB" sz="1000" b="1" i="0" dirty="0">
                        <a:effectLst/>
                      </a:endParaRPr>
                    </a:p>
                    <a:p>
                      <a:pPr algn="just" rtl="0" fontAlgn="base">
                        <a:lnSpc>
                          <a:spcPct val="100000"/>
                        </a:lnSpc>
                      </a:pPr>
                      <a:r>
                        <a:rPr lang="it-IT" sz="1000" b="1" i="1" dirty="0">
                          <a:effectLst/>
                          <a:latin typeface="Calibri" panose="020F0502020204030204" pitchFamily="34" charset="0"/>
                        </a:rPr>
                        <a:t>Qual è il vostro approccio per individuare il trend tecnologico più adatto alle vostre esigenze?</a:t>
                      </a:r>
                      <a:endParaRPr lang="en-GB" sz="1000" b="0" i="0" dirty="0">
                        <a:effectLst/>
                        <a:latin typeface="Calibri" panose="020F0502020204030204" pitchFamily="34" charset="0"/>
                      </a:endParaRPr>
                    </a:p>
                    <a:p>
                      <a:pPr algn="just" rtl="0" fontAlgn="base">
                        <a:lnSpc>
                          <a:spcPct val="100000"/>
                        </a:lnSpc>
                      </a:pPr>
                      <a:endParaRPr lang="en-GB" sz="1000" b="0" i="0" dirty="0">
                        <a:effectLst/>
                      </a:endParaRPr>
                    </a:p>
                    <a:p>
                      <a:pPr algn="just" rtl="0" fontAlgn="base">
                        <a:lnSpc>
                          <a:spcPct val="100000"/>
                        </a:lnSpc>
                      </a:pPr>
                      <a:r>
                        <a:rPr lang="it-IT" sz="1000" b="0" i="0" dirty="0">
                          <a:effectLst/>
                          <a:latin typeface="Calibri" panose="020F0502020204030204" pitchFamily="34" charset="0"/>
                        </a:rPr>
                        <a:t>Alcune delle possibili risposte includono</a:t>
                      </a:r>
                      <a:r>
                        <a:rPr lang="en-GB" sz="1000" b="0" i="0" dirty="0">
                          <a:effectLst/>
                          <a:latin typeface="Calibri" panose="020F0502020204030204" pitchFamily="34" charset="0"/>
                        </a:rPr>
                        <a:t>: </a:t>
                      </a:r>
                      <a:endParaRPr lang="en-GB" sz="1000" b="0" i="0" dirty="0">
                        <a:effectLst/>
                      </a:endParaRPr>
                    </a:p>
                    <a:p>
                      <a:pPr marL="171450" indent="-171450" algn="just" rtl="0" fontAlgn="base">
                        <a:lnSpc>
                          <a:spcPct val="100000"/>
                        </a:lnSpc>
                        <a:buFont typeface="Wingdings" panose="05000000000000000000" pitchFamily="2" charset="2"/>
                        <a:buChar char="q"/>
                      </a:pPr>
                      <a:r>
                        <a:rPr lang="it-IT" sz="1000" b="0" i="0" dirty="0">
                          <a:effectLst/>
                          <a:latin typeface="Calibri" panose="020F0502020204030204" pitchFamily="34" charset="0"/>
                        </a:rPr>
                        <a:t>L'azienda ha instaurato una collaborazione con centri di ricerca. 
L'azienda ha instaurato una collaborazione con un gruppo di accademici. 
L'azienda si avvale di servizi di consulenza tecnologica (come Gartner). 
L'azienda raccoglie informazioni relative all'evoluzione delle tecnologie legate alla logistica partecipando a riunioni, conferenze di settore e fiere</a:t>
                      </a:r>
                      <a:r>
                        <a:rPr lang="en-GB" sz="1000" b="0" i="0" dirty="0">
                          <a:effectLst/>
                          <a:latin typeface="Calibri" panose="020F0502020204030204" pitchFamily="34" charset="0"/>
                        </a:rPr>
                        <a:t>. </a:t>
                      </a:r>
                    </a:p>
                  </a:txBody>
                  <a:tcPr/>
                </a:tc>
                <a:extLst>
                  <a:ext uri="{0D108BD9-81ED-4DB2-BD59-A6C34878D82A}">
                    <a16:rowId xmlns:a16="http://schemas.microsoft.com/office/drawing/2014/main" val="1391733905"/>
                  </a:ext>
                </a:extLst>
              </a:tr>
              <a:tr h="731209">
                <a:tc>
                  <a:txBody>
                    <a:bodyPr/>
                    <a:lstStyle/>
                    <a:p>
                      <a:pPr algn="l" rtl="0" fontAlgn="base">
                        <a:lnSpc>
                          <a:spcPct val="100000"/>
                        </a:lnSpc>
                      </a:pPr>
                      <a:r>
                        <a:rPr lang="en-GB" sz="1000" b="1" i="0" dirty="0">
                          <a:effectLst/>
                          <a:latin typeface="Calibri" panose="020F0502020204030204" pitchFamily="34" charset="0"/>
                        </a:rPr>
                        <a:t>Stage 2: </a:t>
                      </a:r>
                      <a:r>
                        <a:rPr lang="it-IT" sz="1000" b="0" i="0" dirty="0">
                          <a:effectLst/>
                          <a:latin typeface="Calibri" panose="020F0502020204030204" pitchFamily="34" charset="0"/>
                        </a:rPr>
                        <a:t>Ideazione e gestione delle idee</a:t>
                      </a:r>
                      <a:endParaRPr lang="en-GB" sz="1000" b="0" i="0" dirty="0">
                        <a:effectLst/>
                      </a:endParaRPr>
                    </a:p>
                  </a:txBody>
                  <a:tcPr>
                    <a:solidFill>
                      <a:schemeClr val="bg1"/>
                    </a:solidFill>
                  </a:tcPr>
                </a:tc>
                <a:tc>
                  <a:txBody>
                    <a:bodyPr/>
                    <a:lstStyle/>
                    <a:p>
                      <a:pPr algn="just" rtl="0" fontAlgn="base">
                        <a:lnSpc>
                          <a:spcPct val="100000"/>
                        </a:lnSpc>
                      </a:pPr>
                      <a:r>
                        <a:rPr lang="it-IT" sz="1000" b="1" i="1" dirty="0">
                          <a:effectLst/>
                          <a:latin typeface="Calibri" panose="020F0502020204030204" pitchFamily="34" charset="0"/>
                        </a:rPr>
                        <a:t>Come sono state valutate le diverse idee, proposte e alternative?  
Chi è stato coinvolto in questo processo? Hai eseguito questo processo internamente o hai ricevuto supporto esterno da consulenti/esperti accademici?</a:t>
                      </a:r>
                      <a:endParaRPr lang="en-GB" sz="1000" b="1" i="0" dirty="0">
                        <a:effectLst/>
                      </a:endParaRPr>
                    </a:p>
                  </a:txBody>
                  <a:tcPr/>
                </a:tc>
                <a:extLst>
                  <a:ext uri="{0D108BD9-81ED-4DB2-BD59-A6C34878D82A}">
                    <a16:rowId xmlns:a16="http://schemas.microsoft.com/office/drawing/2014/main" val="668899930"/>
                  </a:ext>
                </a:extLst>
              </a:tr>
              <a:tr h="936000">
                <a:tc>
                  <a:txBody>
                    <a:bodyPr/>
                    <a:lstStyle/>
                    <a:p>
                      <a:pPr algn="l" rtl="0" fontAlgn="base">
                        <a:lnSpc>
                          <a:spcPct val="100000"/>
                        </a:lnSpc>
                      </a:pPr>
                      <a:r>
                        <a:rPr lang="en-GB" sz="1000" b="1" i="0" dirty="0">
                          <a:effectLst/>
                          <a:latin typeface="Calibri" panose="020F0502020204030204" pitchFamily="34" charset="0"/>
                        </a:rPr>
                        <a:t>Stage 3: </a:t>
                      </a:r>
                      <a:r>
                        <a:rPr lang="en-GB" sz="1000" b="0" i="0" dirty="0">
                          <a:effectLst/>
                          <a:latin typeface="Calibri" panose="020F0502020204030204" pitchFamily="34" charset="0"/>
                        </a:rPr>
                        <a:t>Sviluppo del </a:t>
                      </a:r>
                      <a:r>
                        <a:rPr lang="en-GB" sz="1000" b="0" i="0" dirty="0" err="1">
                          <a:effectLst/>
                          <a:latin typeface="Calibri" panose="020F0502020204030204" pitchFamily="34" charset="0"/>
                        </a:rPr>
                        <a:t>concetto</a:t>
                      </a:r>
                      <a:endParaRPr lang="en-GB" sz="1000" b="0" i="0" dirty="0">
                        <a:effectLst/>
                      </a:endParaRPr>
                    </a:p>
                  </a:txBody>
                  <a:tcPr/>
                </a:tc>
                <a:tc>
                  <a:txBody>
                    <a:bodyPr/>
                    <a:lstStyle/>
                    <a:p>
                      <a:pPr algn="just" rtl="0" fontAlgn="base">
                        <a:lnSpc>
                          <a:spcPct val="100000"/>
                        </a:lnSpc>
                      </a:pPr>
                      <a:r>
                        <a:rPr lang="it-IT" sz="1000" b="1" i="1" dirty="0">
                          <a:effectLst/>
                          <a:latin typeface="Calibri" panose="020F0502020204030204" pitchFamily="34" charset="0"/>
                        </a:rPr>
                        <a:t>Come sono state sviluppate le idee? 
I prototipi o il servizio di campionamento sono stati testati? 
Chi e come è stato coinvolto in questo processo?</a:t>
                      </a:r>
                      <a:endParaRPr lang="en-GB" sz="1000" b="1" i="0" dirty="0">
                        <a:effectLst/>
                      </a:endParaRPr>
                    </a:p>
                  </a:txBody>
                  <a:tcPr/>
                </a:tc>
                <a:extLst>
                  <a:ext uri="{0D108BD9-81ED-4DB2-BD59-A6C34878D82A}">
                    <a16:rowId xmlns:a16="http://schemas.microsoft.com/office/drawing/2014/main" val="2183937298"/>
                  </a:ext>
                </a:extLst>
              </a:tr>
              <a:tr h="756000">
                <a:tc>
                  <a:txBody>
                    <a:bodyPr/>
                    <a:lstStyle/>
                    <a:p>
                      <a:pPr algn="l" rtl="0" fontAlgn="base">
                        <a:lnSpc>
                          <a:spcPct val="100000"/>
                        </a:lnSpc>
                      </a:pPr>
                      <a:r>
                        <a:rPr lang="en-GB" sz="1000" b="1" i="0" dirty="0">
                          <a:effectLst/>
                          <a:latin typeface="Calibri" panose="020F0502020204030204" pitchFamily="34" charset="0"/>
                        </a:rPr>
                        <a:t>Stage 4: </a:t>
                      </a:r>
                      <a:r>
                        <a:rPr lang="it-IT" sz="1000" b="0" i="0" dirty="0">
                          <a:effectLst/>
                          <a:latin typeface="Calibri" panose="020F0502020204030204" pitchFamily="34" charset="0"/>
                        </a:rPr>
                        <a:t>Servizio/Prodotto/
Sviluppo del processo</a:t>
                      </a:r>
                      <a:endParaRPr lang="en-GB" sz="1000" b="0" i="0" dirty="0">
                        <a:effectLst/>
                      </a:endParaRPr>
                    </a:p>
                  </a:txBody>
                  <a:tcPr/>
                </a:tc>
                <a:tc>
                  <a:txBody>
                    <a:bodyPr/>
                    <a:lstStyle/>
                    <a:p>
                      <a:pPr algn="just" rtl="0" fontAlgn="base">
                        <a:lnSpc>
                          <a:spcPct val="100000"/>
                        </a:lnSpc>
                      </a:pPr>
                      <a:r>
                        <a:rPr lang="it-IT" sz="1000" b="1" i="1" dirty="0">
                          <a:effectLst/>
                          <a:latin typeface="Calibri" panose="020F0502020204030204" pitchFamily="34" charset="0"/>
                        </a:rPr>
                        <a:t>Come avete elaborato una stima dei benefici attesi in termini economici e di prestazioni di servizio? 
Come avete stimato il ROI del progetto di innovazione? Qual è stato il ROI effettivo?</a:t>
                      </a:r>
                      <a:endParaRPr lang="en-GB" sz="1000" b="1" i="0" dirty="0">
                        <a:effectLst/>
                      </a:endParaRPr>
                    </a:p>
                  </a:txBody>
                  <a:tcPr/>
                </a:tc>
                <a:extLst>
                  <a:ext uri="{0D108BD9-81ED-4DB2-BD59-A6C34878D82A}">
                    <a16:rowId xmlns:a16="http://schemas.microsoft.com/office/drawing/2014/main" val="636753290"/>
                  </a:ext>
                </a:extLst>
              </a:tr>
              <a:tr h="1866898">
                <a:tc>
                  <a:txBody>
                    <a:bodyPr/>
                    <a:lstStyle/>
                    <a:p>
                      <a:pPr algn="l" rtl="0" fontAlgn="base">
                        <a:lnSpc>
                          <a:spcPct val="100000"/>
                        </a:lnSpc>
                      </a:pPr>
                      <a:r>
                        <a:rPr lang="it-IT" sz="1000" b="1" i="0" dirty="0">
                          <a:effectLst/>
                          <a:latin typeface="Calibri" panose="020F0502020204030204" pitchFamily="34" charset="0"/>
                        </a:rPr>
                        <a:t>Adozione di strumenti </a:t>
                      </a:r>
                      <a:r>
                        <a:rPr lang="it-IT" sz="1000" b="0" i="0" dirty="0">
                          <a:effectLst/>
                          <a:latin typeface="Calibri" panose="020F0502020204030204" pitchFamily="34" charset="0"/>
                        </a:rPr>
                        <a:t>digitali di Innovation Management</a:t>
                      </a:r>
                      <a:endParaRPr lang="en-GB" sz="1000" b="1" i="0" dirty="0">
                        <a:effectLst/>
                      </a:endParaRPr>
                    </a:p>
                  </a:txBody>
                  <a:tcPr/>
                </a:tc>
                <a:tc>
                  <a:txBody>
                    <a:bodyPr/>
                    <a:lstStyle/>
                    <a:p>
                      <a:pPr algn="just" rtl="0" fontAlgn="base">
                        <a:lnSpc>
                          <a:spcPct val="100000"/>
                        </a:lnSpc>
                      </a:pPr>
                      <a:r>
                        <a:rPr lang="it-IT" sz="1000" b="1" i="1" dirty="0">
                          <a:effectLst/>
                          <a:latin typeface="Calibri" panose="020F0502020204030204" pitchFamily="34" charset="0"/>
                        </a:rPr>
                        <a:t>Durante una qualsiasi delle fasi di sviluppo del tuo progetto, tu/il tuo team avete adottato uno strumento informatico per raccogliere idee, valutarle, collaborare, pianificare e controllare il progetto? 
In caso affermativo, quali strumenti informatici sono stati utilizzati? 
Come venivano utilizzati? A quali scopi? Quali attività? 
Come valuterebbe l'utilità degli strumenti nel sostenere il progetto? 
In che modo gli strumenti aiutano a rimanere allineati con i temi della sostenibilità? 
Pensi che gli strumenti informatici possano facilitare in qualche modo il tuo lavoro sul progetto?</a:t>
                      </a:r>
                      <a:endParaRPr lang="en-GB" sz="1000" b="1" i="0" dirty="0">
                        <a:effectLst/>
                      </a:endParaRPr>
                    </a:p>
                  </a:txBody>
                  <a:tcPr/>
                </a:tc>
                <a:extLst>
                  <a:ext uri="{0D108BD9-81ED-4DB2-BD59-A6C34878D82A}">
                    <a16:rowId xmlns:a16="http://schemas.microsoft.com/office/drawing/2014/main" val="1386285977"/>
                  </a:ext>
                </a:extLst>
              </a:tr>
              <a:tr h="1584000">
                <a:tc>
                  <a:txBody>
                    <a:bodyPr/>
                    <a:lstStyle/>
                    <a:p>
                      <a:pPr algn="l" rtl="0" fontAlgn="base">
                        <a:lnSpc>
                          <a:spcPct val="100000"/>
                        </a:lnSpc>
                      </a:pPr>
                      <a:r>
                        <a:rPr lang="en-GB" sz="1000" b="0" i="0" dirty="0">
                          <a:solidFill>
                            <a:sysClr val="windowText" lastClr="000000"/>
                          </a:solidFill>
                          <a:effectLst/>
                          <a:latin typeface="Calibri" panose="020F0502020204030204" pitchFamily="34" charset="0"/>
                        </a:rPr>
                        <a:t>Innovation Management </a:t>
                      </a:r>
                      <a:r>
                        <a:rPr lang="en-GB" sz="1000" b="1" i="0" dirty="0">
                          <a:solidFill>
                            <a:sysClr val="windowText" lastClr="000000"/>
                          </a:solidFill>
                          <a:effectLst/>
                          <a:latin typeface="Calibri" panose="020F0502020204030204" pitchFamily="34" charset="0"/>
                        </a:rPr>
                        <a:t>tools awareness, </a:t>
                      </a:r>
                      <a:r>
                        <a:rPr lang="en-GB" sz="1000" b="0" i="0" dirty="0">
                          <a:solidFill>
                            <a:sysClr val="windowText" lastClr="000000"/>
                          </a:solidFill>
                          <a:effectLst/>
                          <a:latin typeface="Calibri" panose="020F0502020204030204" pitchFamily="34" charset="0"/>
                        </a:rPr>
                        <a:t>and potential assessment </a:t>
                      </a:r>
                      <a:endParaRPr lang="en-GB" sz="1000" b="0" i="0" dirty="0">
                        <a:solidFill>
                          <a:sysClr val="windowText" lastClr="000000"/>
                        </a:solidFill>
                        <a:effectLst/>
                      </a:endParaRPr>
                    </a:p>
                  </a:txBody>
                  <a:tcPr/>
                </a:tc>
                <a:tc>
                  <a:txBody>
                    <a:bodyPr/>
                    <a:lstStyle/>
                    <a:p>
                      <a:pPr algn="just" rtl="0" fontAlgn="base">
                        <a:lnSpc>
                          <a:spcPct val="100000"/>
                        </a:lnSpc>
                      </a:pPr>
                      <a:r>
                        <a:rPr lang="it-IT" sz="1000" b="1" i="1" dirty="0">
                          <a:solidFill>
                            <a:sysClr val="windowText" lastClr="000000"/>
                          </a:solidFill>
                          <a:effectLst/>
                          <a:latin typeface="Calibri" panose="020F0502020204030204" pitchFamily="34" charset="0"/>
                        </a:rPr>
                        <a:t>Conosci qualcuno degli strumenti dedicati alla gestione dell'innovazione?</a:t>
                      </a:r>
                    </a:p>
                    <a:p>
                      <a:pPr algn="just" rtl="0" fontAlgn="base">
                        <a:lnSpc>
                          <a:spcPct val="100000"/>
                        </a:lnSpc>
                      </a:pPr>
                      <a:r>
                        <a:rPr lang="it-IT" sz="1000" b="0" i="0" dirty="0">
                          <a:solidFill>
                            <a:sysClr val="windowText" lastClr="000000"/>
                          </a:solidFill>
                          <a:effectLst/>
                          <a:latin typeface="Calibri" panose="020F0502020204030204" pitchFamily="34" charset="0"/>
                        </a:rPr>
                        <a:t>Dai idee su alcuni degli strumenti</a:t>
                      </a:r>
                      <a:r>
                        <a:rPr lang="en-GB" sz="1000" b="0" i="0" dirty="0">
                          <a:solidFill>
                            <a:sysClr val="windowText" lastClr="000000"/>
                          </a:solidFill>
                          <a:effectLst/>
                          <a:latin typeface="Calibri" panose="020F0502020204030204" pitchFamily="34" charset="0"/>
                        </a:rPr>
                        <a:t>: Miro, Mural, </a:t>
                      </a:r>
                      <a:r>
                        <a:rPr lang="en-GB" sz="1000" b="0" i="0" dirty="0" err="1">
                          <a:solidFill>
                            <a:sysClr val="windowText" lastClr="000000"/>
                          </a:solidFill>
                          <a:effectLst/>
                          <a:latin typeface="Calibri" panose="020F0502020204030204" pitchFamily="34" charset="0"/>
                        </a:rPr>
                        <a:t>MindMup</a:t>
                      </a:r>
                      <a:r>
                        <a:rPr lang="en-GB" sz="1000" b="0" i="0" dirty="0">
                          <a:solidFill>
                            <a:sysClr val="windowText" lastClr="000000"/>
                          </a:solidFill>
                          <a:effectLst/>
                          <a:latin typeface="Calibri" panose="020F0502020204030204" pitchFamily="34" charset="0"/>
                        </a:rPr>
                        <a:t>, Canva, Figma, Brightidea, </a:t>
                      </a:r>
                      <a:r>
                        <a:rPr lang="en-GB" sz="1000" b="0" i="0" dirty="0" err="1">
                          <a:solidFill>
                            <a:sysClr val="windowText" lastClr="000000"/>
                          </a:solidFill>
                          <a:effectLst/>
                          <a:latin typeface="Calibri" panose="020F0502020204030204" pitchFamily="34" charset="0"/>
                        </a:rPr>
                        <a:t>OpenideaL</a:t>
                      </a:r>
                      <a:r>
                        <a:rPr lang="en-GB" sz="1000" b="0" i="0" dirty="0">
                          <a:solidFill>
                            <a:sysClr val="windowText" lastClr="000000"/>
                          </a:solidFill>
                          <a:effectLst/>
                          <a:latin typeface="Calibri" panose="020F0502020204030204" pitchFamily="34" charset="0"/>
                        </a:rPr>
                        <a:t>, Statista, Crunchbase, etc. (more tools on </a:t>
                      </a:r>
                      <a:r>
                        <a:rPr lang="en-GB" sz="1000" b="1" dirty="0">
                          <a:solidFill>
                            <a:srgbClr val="29C5F4"/>
                          </a:solidFill>
                          <a:effectLst/>
                          <a:hlinkClick r:id="rId3">
                            <a:extLst>
                              <a:ext uri="{A12FA001-AC4F-418D-AE19-62706E023703}">
                                <ahyp:hlinkClr xmlns:ahyp="http://schemas.microsoft.com/office/drawing/2018/hyperlinkcolor" val="tx"/>
                              </a:ext>
                            </a:extLst>
                          </a:hlinkClick>
                        </a:rPr>
                        <a:t>EARTH Starter Kit</a:t>
                      </a:r>
                      <a:r>
                        <a:rPr lang="en-GB" sz="1000" b="0" dirty="0">
                          <a:solidFill>
                            <a:schemeClr val="tx1"/>
                          </a:solidFill>
                          <a:effectLst/>
                        </a:rPr>
                        <a:t>,</a:t>
                      </a:r>
                      <a:r>
                        <a:rPr lang="en-GB" sz="1000" b="1" dirty="0">
                          <a:solidFill>
                            <a:srgbClr val="29C5F4"/>
                          </a:solidFill>
                          <a:effectLst/>
                        </a:rPr>
                        <a:t> </a:t>
                      </a:r>
                      <a:r>
                        <a:rPr lang="en-GB" sz="1000" b="0" dirty="0">
                          <a:solidFill>
                            <a:schemeClr val="tx1"/>
                          </a:solidFill>
                          <a:effectLst/>
                        </a:rPr>
                        <a:t>pp. 21-29</a:t>
                      </a:r>
                      <a:r>
                        <a:rPr lang="en-GB" sz="1000" b="0" i="0" dirty="0">
                          <a:solidFill>
                            <a:sysClr val="windowText" lastClr="000000"/>
                          </a:solidFill>
                          <a:effectLst/>
                          <a:latin typeface="Calibri" panose="020F0502020204030204" pitchFamily="34" charset="0"/>
                        </a:rPr>
                        <a:t>). </a:t>
                      </a:r>
                      <a:endParaRPr lang="en-GB" sz="1000" b="0" i="0" dirty="0">
                        <a:solidFill>
                          <a:sysClr val="windowText" lastClr="000000"/>
                        </a:solidFill>
                        <a:effectLst/>
                      </a:endParaRPr>
                    </a:p>
                    <a:p>
                      <a:pPr algn="just" rtl="0" fontAlgn="base">
                        <a:lnSpc>
                          <a:spcPct val="100000"/>
                        </a:lnSpc>
                      </a:pPr>
                      <a:r>
                        <a:rPr lang="en-GB" sz="1000" b="0" i="0" dirty="0">
                          <a:solidFill>
                            <a:sysClr val="windowText" lastClr="000000"/>
                          </a:solidFill>
                          <a:effectLst/>
                          <a:latin typeface="Calibri" panose="020F0502020204030204" pitchFamily="34" charset="0"/>
                        </a:rPr>
                        <a:t> </a:t>
                      </a:r>
                      <a:endParaRPr lang="en-GB" sz="1000" b="0" i="0" dirty="0">
                        <a:solidFill>
                          <a:sysClr val="windowText" lastClr="000000"/>
                        </a:solidFill>
                        <a:effectLst/>
                      </a:endParaRPr>
                    </a:p>
                    <a:p>
                      <a:pPr algn="just" rtl="0" fontAlgn="base">
                        <a:lnSpc>
                          <a:spcPct val="100000"/>
                        </a:lnSpc>
                      </a:pPr>
                      <a:r>
                        <a:rPr lang="it-IT" sz="1000" b="1" i="1" dirty="0">
                          <a:solidFill>
                            <a:sysClr val="windowText" lastClr="000000"/>
                          </a:solidFill>
                          <a:effectLst/>
                          <a:latin typeface="Calibri" panose="020F0502020204030204" pitchFamily="34" charset="0"/>
                        </a:rPr>
                        <a:t>Una volta appresi gli strumenti, pensi che possano aiutare il tuo processo in qualche modo? In che modo? 
Saresti interessato a conoscere le opportunità che gli strumenti informatici offrono per promuovere e controllare le pratiche di gestione dell'innovazione?</a:t>
                      </a:r>
                      <a:endParaRPr lang="en-GB" sz="1000" b="1" i="0" dirty="0">
                        <a:solidFill>
                          <a:sysClr val="windowText" lastClr="000000"/>
                        </a:solidFill>
                        <a:effectLst/>
                      </a:endParaRPr>
                    </a:p>
                  </a:txBody>
                  <a:tcPr/>
                </a:tc>
                <a:extLst>
                  <a:ext uri="{0D108BD9-81ED-4DB2-BD59-A6C34878D82A}">
                    <a16:rowId xmlns:a16="http://schemas.microsoft.com/office/drawing/2014/main" val="895959571"/>
                  </a:ext>
                </a:extLst>
              </a:tr>
            </a:tbl>
          </a:graphicData>
        </a:graphic>
      </p:graphicFrame>
    </p:spTree>
    <p:extLst>
      <p:ext uri="{BB962C8B-B14F-4D97-AF65-F5344CB8AC3E}">
        <p14:creationId xmlns:p14="http://schemas.microsoft.com/office/powerpoint/2010/main" val="3515250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993376-66F5-42BE-F1C1-43CD244F296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B930181-D8C6-5672-29B3-8F489AA37921}"/>
              </a:ext>
            </a:extLst>
          </p:cNvPr>
          <p:cNvSpPr>
            <a:spLocks noGrp="1"/>
          </p:cNvSpPr>
          <p:nvPr>
            <p:ph type="sldNum" sz="quarter" idx="4"/>
          </p:nvPr>
        </p:nvSpPr>
        <p:spPr/>
        <p:txBody>
          <a:bodyPr/>
          <a:lstStyle/>
          <a:p>
            <a:fld id="{9C527BFA-2C0E-4CEC-B6A5-913A56FEF4B4}" type="slidenum">
              <a:rPr lang="fr-CA" smtClean="0"/>
              <a:pPr/>
              <a:t>9</a:t>
            </a:fld>
            <a:endParaRPr lang="fr-CA"/>
          </a:p>
        </p:txBody>
      </p:sp>
      <p:sp>
        <p:nvSpPr>
          <p:cNvPr id="7" name="Freeform 1">
            <a:extLst>
              <a:ext uri="{FF2B5EF4-FFF2-40B4-BE49-F238E27FC236}">
                <a16:creationId xmlns:a16="http://schemas.microsoft.com/office/drawing/2014/main" id="{DE4ED3DA-22F0-1411-240A-70F3B94E6D4E}"/>
              </a:ext>
            </a:extLst>
          </p:cNvPr>
          <p:cNvSpPr/>
          <p:nvPr/>
        </p:nvSpPr>
        <p:spPr>
          <a:xfrm rot="19295464">
            <a:off x="5037872" y="-2705314"/>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7BAE0DAE-1E5F-172E-05AF-540CE6D4B933}"/>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dirty="0">
                <a:latin typeface="Calibri"/>
                <a:ea typeface="Open Sans"/>
                <a:cs typeface="Calibri"/>
              </a:rPr>
              <a:t>ESPLORARE L'INNOVAZIONE NELLA PRATICA</a:t>
            </a:r>
          </a:p>
        </p:txBody>
      </p:sp>
      <p:graphicFrame>
        <p:nvGraphicFramePr>
          <p:cNvPr id="9" name="Tabelle 8">
            <a:extLst>
              <a:ext uri="{FF2B5EF4-FFF2-40B4-BE49-F238E27FC236}">
                <a16:creationId xmlns:a16="http://schemas.microsoft.com/office/drawing/2014/main" id="{65FA99E2-A409-2E0A-6A9E-7D5374F5BDAD}"/>
              </a:ext>
            </a:extLst>
          </p:cNvPr>
          <p:cNvGraphicFramePr>
            <a:graphicFrameLocks noGrp="1"/>
          </p:cNvGraphicFramePr>
          <p:nvPr>
            <p:extLst>
              <p:ext uri="{D42A27DB-BD31-4B8C-83A1-F6EECF244321}">
                <p14:modId xmlns:p14="http://schemas.microsoft.com/office/powerpoint/2010/main" val="3885614722"/>
              </p:ext>
            </p:extLst>
          </p:nvPr>
        </p:nvGraphicFramePr>
        <p:xfrm>
          <a:off x="393700" y="1630576"/>
          <a:ext cx="6637222" cy="7729918"/>
        </p:xfrm>
        <a:graphic>
          <a:graphicData uri="http://schemas.openxmlformats.org/drawingml/2006/table">
            <a:tbl>
              <a:tblPr firstRow="1" bandRow="1">
                <a:tableStyleId>{F2DE63D5-997A-4646-A377-4702673A728D}</a:tableStyleId>
              </a:tblPr>
              <a:tblGrid>
                <a:gridCol w="1384300">
                  <a:extLst>
                    <a:ext uri="{9D8B030D-6E8A-4147-A177-3AD203B41FA5}">
                      <a16:colId xmlns:a16="http://schemas.microsoft.com/office/drawing/2014/main" val="334924562"/>
                    </a:ext>
                  </a:extLst>
                </a:gridCol>
                <a:gridCol w="5252922">
                  <a:extLst>
                    <a:ext uri="{9D8B030D-6E8A-4147-A177-3AD203B41FA5}">
                      <a16:colId xmlns:a16="http://schemas.microsoft.com/office/drawing/2014/main" val="907551020"/>
                    </a:ext>
                  </a:extLst>
                </a:gridCol>
              </a:tblGrid>
              <a:tr h="255600">
                <a:tc gridSpan="2">
                  <a:txBody>
                    <a:bodyPr/>
                    <a:lstStyle/>
                    <a:p>
                      <a:pPr algn="l" rtl="0" fontAlgn="base">
                        <a:lnSpc>
                          <a:spcPts val="1295"/>
                        </a:lnSpc>
                      </a:pPr>
                      <a:r>
                        <a:rPr lang="en-GB" sz="1000" b="1" i="0" dirty="0">
                          <a:solidFill>
                            <a:schemeClr val="bg1"/>
                          </a:solidFill>
                          <a:effectLst/>
                          <a:latin typeface="Calibri" panose="020F0502020204030204" pitchFamily="34" charset="0"/>
                        </a:rPr>
                        <a:t>Chiusura </a:t>
                      </a:r>
                      <a:r>
                        <a:rPr lang="en-GB" sz="1000" b="1" i="0" dirty="0" err="1">
                          <a:solidFill>
                            <a:schemeClr val="bg1"/>
                          </a:solidFill>
                          <a:effectLst/>
                          <a:latin typeface="Calibri" panose="020F0502020204030204" pitchFamily="34" charset="0"/>
                        </a:rPr>
                        <a:t>dell'intervista</a:t>
                      </a:r>
                      <a:endParaRPr lang="en-GB" sz="1000" b="1" i="0" dirty="0">
                        <a:solidFill>
                          <a:schemeClr val="bg1"/>
                        </a:solidFill>
                        <a:effectLst/>
                      </a:endParaRPr>
                    </a:p>
                  </a:txBody>
                  <a:tcPr>
                    <a:solidFill>
                      <a:srgbClr val="8652A1"/>
                    </a:solidFill>
                  </a:tcPr>
                </a:tc>
                <a:tc hMerge="1">
                  <a:txBody>
                    <a:bodyPr/>
                    <a:lstStyle/>
                    <a:p>
                      <a:endParaRPr lang="en-GB"/>
                    </a:p>
                  </a:txBody>
                  <a:tcPr/>
                </a:tc>
                <a:extLst>
                  <a:ext uri="{0D108BD9-81ED-4DB2-BD59-A6C34878D82A}">
                    <a16:rowId xmlns:a16="http://schemas.microsoft.com/office/drawing/2014/main" val="1227766498"/>
                  </a:ext>
                </a:extLst>
              </a:tr>
              <a:tr h="1728000">
                <a:tc>
                  <a:txBody>
                    <a:bodyPr/>
                    <a:lstStyle/>
                    <a:p>
                      <a:pPr algn="l" rtl="0" fontAlgn="base">
                        <a:lnSpc>
                          <a:spcPts val="1295"/>
                        </a:lnSpc>
                      </a:pPr>
                      <a:r>
                        <a:rPr lang="en-GB" sz="1000" b="0" i="0">
                          <a:effectLst/>
                          <a:latin typeface="Calibri" panose="020F0502020204030204" pitchFamily="34" charset="0"/>
                        </a:rPr>
                        <a:t>Ulteriori commenti e ringraziamenti</a:t>
                      </a:r>
                      <a:endParaRPr lang="en-GB" sz="1000" b="0" i="0" dirty="0">
                        <a:effectLst/>
                      </a:endParaRPr>
                    </a:p>
                  </a:txBody>
                  <a:tcPr/>
                </a:tc>
                <a:tc>
                  <a:txBody>
                    <a:bodyPr/>
                    <a:lstStyle/>
                    <a:p>
                      <a:pPr algn="just" rtl="0" fontAlgn="base">
                        <a:lnSpc>
                          <a:spcPct val="200000"/>
                        </a:lnSpc>
                      </a:pPr>
                      <a:r>
                        <a:rPr lang="it-IT" sz="1000" b="1" i="1" dirty="0">
                          <a:effectLst/>
                          <a:latin typeface="Calibri" panose="020F0502020204030204" pitchFamily="34" charset="0"/>
                        </a:rPr>
                        <a:t>C'è qualcos'altro che vorresti aggiungere? 
Ci sono osservazioni che ti vengono in mente dopo il colloquio? 
Hai altri commenti?</a:t>
                      </a:r>
                      <a:r>
                        <a:rPr lang="en-GB" sz="1000" b="0" i="0" dirty="0">
                          <a:effectLst/>
                          <a:latin typeface="Calibri" panose="020F0502020204030204" pitchFamily="34" charset="0"/>
                        </a:rPr>
                        <a:t> </a:t>
                      </a:r>
                    </a:p>
                    <a:p>
                      <a:pPr algn="just" rtl="0" fontAlgn="base">
                        <a:lnSpc>
                          <a:spcPct val="200000"/>
                        </a:lnSpc>
                      </a:pPr>
                      <a:endParaRPr lang="en-GB" sz="1000" b="0" i="0" dirty="0">
                        <a:effectLst/>
                      </a:endParaRPr>
                    </a:p>
                    <a:p>
                      <a:pPr algn="just" rtl="0" fontAlgn="base">
                        <a:lnSpc>
                          <a:spcPts val="1295"/>
                        </a:lnSpc>
                      </a:pPr>
                      <a:r>
                        <a:rPr lang="it-IT" sz="1000" b="0" i="0" dirty="0">
                          <a:effectLst/>
                          <a:latin typeface="Calibri" panose="020F0502020204030204" pitchFamily="34" charset="0"/>
                        </a:rPr>
                        <a:t>L'intervistatore dovrebbe ringraziare per l'intervista e chiedere il consenso all'intervista se non è stata firmata in precedenza</a:t>
                      </a:r>
                      <a:r>
                        <a:rPr lang="en-GB" sz="1000" b="0" i="0" dirty="0">
                          <a:effectLst/>
                          <a:latin typeface="Calibri" panose="020F0502020204030204" pitchFamily="34" charset="0"/>
                        </a:rPr>
                        <a:t>. </a:t>
                      </a:r>
                      <a:endParaRPr lang="en-GB" sz="1000" b="0" i="0" dirty="0">
                        <a:effectLst/>
                      </a:endParaRPr>
                    </a:p>
                  </a:txBody>
                  <a:tcPr/>
                </a:tc>
                <a:extLst>
                  <a:ext uri="{0D108BD9-81ED-4DB2-BD59-A6C34878D82A}">
                    <a16:rowId xmlns:a16="http://schemas.microsoft.com/office/drawing/2014/main" val="1391733905"/>
                  </a:ext>
                </a:extLst>
              </a:tr>
              <a:tr h="255600">
                <a:tc gridSpan="2">
                  <a:txBody>
                    <a:bodyPr/>
                    <a:lstStyle/>
                    <a:p>
                      <a:pPr marL="0" marR="0" lvl="0" indent="0" algn="l" defTabSz="755934" rtl="0" eaLnBrk="1" fontAlgn="base" latinLnBrk="0" hangingPunct="1">
                        <a:lnSpc>
                          <a:spcPts val="1295"/>
                        </a:lnSpc>
                        <a:spcBef>
                          <a:spcPts val="0"/>
                        </a:spcBef>
                        <a:spcAft>
                          <a:spcPts val="0"/>
                        </a:spcAft>
                        <a:buClrTx/>
                        <a:buSzTx/>
                        <a:buFontTx/>
                        <a:buNone/>
                        <a:tabLst/>
                        <a:defRPr/>
                      </a:pPr>
                      <a:r>
                        <a:rPr lang="it-IT" sz="1000" b="1" i="0" dirty="0">
                          <a:solidFill>
                            <a:schemeClr val="bg1"/>
                          </a:solidFill>
                          <a:effectLst/>
                          <a:latin typeface="Calibri" panose="020F0502020204030204" pitchFamily="34" charset="0"/>
                        </a:rPr>
                        <a:t>Modulo di consenso per il colloquio</a:t>
                      </a:r>
                      <a:endParaRPr lang="en-GB" sz="1000" b="1" i="0" dirty="0">
                        <a:solidFill>
                          <a:schemeClr val="bg1"/>
                        </a:solidFill>
                        <a:effectLst/>
                      </a:endParaRPr>
                    </a:p>
                  </a:txBody>
                  <a:tcPr>
                    <a:solidFill>
                      <a:srgbClr val="8652A1"/>
                    </a:solidFill>
                  </a:tcPr>
                </a:tc>
                <a:tc hMerge="1">
                  <a:txBody>
                    <a:bodyPr/>
                    <a:lstStyle/>
                    <a:p>
                      <a:pPr algn="l" rtl="0" fontAlgn="base">
                        <a:lnSpc>
                          <a:spcPts val="1295"/>
                        </a:lnSpc>
                      </a:pPr>
                      <a:endParaRPr lang="en-GB" sz="1600" b="0" i="0">
                        <a:effectLst/>
                      </a:endParaRPr>
                    </a:p>
                  </a:txBody>
                  <a:tcPr>
                    <a:solidFill>
                      <a:srgbClr val="8652A1"/>
                    </a:solidFill>
                  </a:tcPr>
                </a:tc>
                <a:extLst>
                  <a:ext uri="{0D108BD9-81ED-4DB2-BD59-A6C34878D82A}">
                    <a16:rowId xmlns:a16="http://schemas.microsoft.com/office/drawing/2014/main" val="3302837988"/>
                  </a:ext>
                </a:extLst>
              </a:tr>
              <a:tr h="1407600">
                <a:tc gridSpan="2">
                  <a:txBody>
                    <a:bodyPr/>
                    <a:lstStyle/>
                    <a:p>
                      <a:pPr algn="just" rtl="0" fontAlgn="base">
                        <a:lnSpc>
                          <a:spcPts val="1295"/>
                        </a:lnSpc>
                      </a:pPr>
                      <a:r>
                        <a:rPr lang="en-GB" sz="1000" b="1" i="0" dirty="0" err="1">
                          <a:effectLst/>
                        </a:rPr>
                        <a:t>Procedimento</a:t>
                      </a:r>
                      <a:endParaRPr lang="en-GB" sz="1000" b="1" i="0" dirty="0">
                        <a:effectLst/>
                      </a:endParaRPr>
                    </a:p>
                    <a:p>
                      <a:pPr algn="just" rtl="0" fontAlgn="base">
                        <a:lnSpc>
                          <a:spcPts val="1295"/>
                        </a:lnSpc>
                      </a:pPr>
                      <a:r>
                        <a:rPr lang="it-IT" sz="1000" b="0" i="0" dirty="0">
                          <a:effectLst/>
                        </a:rPr>
                        <a:t>Sei invitato a partecipare a un colloquio semi-strutturato. Questa intervista sarà registrata e i risultati saranno utilizzati esclusivamente a scopo didattico. La partecipazione a questa intervista è completamente volontaria. Non c'è alcun obbligo di partecipazione e, qualora scegliessi di farlo, potrai rifiutarti di rispondere a domande specifiche o decidere di ritirarti dal colloquio durante la sua durata</a:t>
                      </a:r>
                      <a:r>
                        <a:rPr lang="en-GB" sz="1000" b="0" i="0" dirty="0">
                          <a:effectLst/>
                        </a:rPr>
                        <a:t>. </a:t>
                      </a:r>
                    </a:p>
                    <a:p>
                      <a:pPr algn="just" rtl="0" fontAlgn="base">
                        <a:lnSpc>
                          <a:spcPts val="1295"/>
                        </a:lnSpc>
                      </a:pPr>
                      <a:r>
                        <a:rPr lang="en-GB" sz="1000" b="1" i="0" dirty="0" err="1">
                          <a:effectLst/>
                        </a:rPr>
                        <a:t>Protezione</a:t>
                      </a:r>
                      <a:r>
                        <a:rPr lang="en-GB" sz="1000" b="1" i="0" dirty="0">
                          <a:effectLst/>
                        </a:rPr>
                        <a:t> </a:t>
                      </a:r>
                      <a:r>
                        <a:rPr lang="en-GB" sz="1000" b="1" i="0" dirty="0" err="1">
                          <a:effectLst/>
                        </a:rPr>
                        <a:t>dei</a:t>
                      </a:r>
                      <a:r>
                        <a:rPr lang="en-GB" sz="1000" b="1" i="0" dirty="0">
                          <a:effectLst/>
                        </a:rPr>
                        <a:t> </a:t>
                      </a:r>
                      <a:r>
                        <a:rPr lang="en-GB" sz="1000" b="1" i="0" dirty="0" err="1">
                          <a:effectLst/>
                        </a:rPr>
                        <a:t>dati</a:t>
                      </a:r>
                      <a:endParaRPr lang="en-GB" sz="1000" b="1" i="0" dirty="0">
                        <a:effectLst/>
                      </a:endParaRPr>
                    </a:p>
                    <a:p>
                      <a:pPr algn="just" rtl="0" fontAlgn="base">
                        <a:lnSpc>
                          <a:spcPts val="1295"/>
                        </a:lnSpc>
                      </a:pPr>
                      <a:r>
                        <a:rPr lang="it-IT" sz="1000" b="0" i="0" dirty="0">
                          <a:effectLst/>
                        </a:rPr>
                        <a:t>Le informazioni fornite contribuiranno alla base di conoscenze del compendio delle buone pratiche. Tutti i dati saranno gestiti nel rispetto delle</a:t>
                      </a:r>
                      <a:r>
                        <a:rPr lang="en-GB" sz="1000" b="1" i="0" dirty="0">
                          <a:solidFill>
                            <a:srgbClr val="29C5F4"/>
                          </a:solidFill>
                          <a:effectLst/>
                          <a:hlinkClick r:id="rId3">
                            <a:extLst>
                              <a:ext uri="{A12FA001-AC4F-418D-AE19-62706E023703}">
                                <ahyp:hlinkClr xmlns:ahyp="http://schemas.microsoft.com/office/drawing/2018/hyperlinkcolor" val="tx"/>
                              </a:ext>
                            </a:extLst>
                          </a:hlinkClick>
                        </a:rPr>
                        <a:t>General Data Protection Regulation (GDPR)</a:t>
                      </a:r>
                      <a:r>
                        <a:rPr lang="en-GB" sz="1000" b="0" i="0" dirty="0">
                          <a:effectLst/>
                        </a:rPr>
                        <a:t>. </a:t>
                      </a:r>
                    </a:p>
                    <a:p>
                      <a:pPr algn="just" rtl="0" fontAlgn="base">
                        <a:lnSpc>
                          <a:spcPts val="1295"/>
                        </a:lnSpc>
                      </a:pPr>
                      <a:r>
                        <a:rPr lang="en-GB" sz="1000" b="1" i="0" dirty="0">
                          <a:effectLst/>
                        </a:rPr>
                        <a:t>Query</a:t>
                      </a:r>
                    </a:p>
                    <a:p>
                      <a:pPr algn="just" rtl="0" fontAlgn="base">
                        <a:lnSpc>
                          <a:spcPts val="1295"/>
                        </a:lnSpc>
                      </a:pPr>
                      <a:r>
                        <a:rPr lang="it-IT" sz="1000" b="0" i="0" dirty="0">
                          <a:effectLst/>
                        </a:rPr>
                        <a:t>In caso di dubbi, si prega di contattare [ aggiungere l'email del professore responsabile dello studente ].</a:t>
                      </a:r>
                      <a:endParaRPr lang="en-GB" sz="1000" b="0" i="0" dirty="0">
                        <a:effectLst/>
                      </a:endParaRPr>
                    </a:p>
                    <a:p>
                      <a:pPr algn="just" rtl="0" fontAlgn="base">
                        <a:lnSpc>
                          <a:spcPts val="1295"/>
                        </a:lnSpc>
                      </a:pPr>
                      <a:endParaRPr lang="en-GB" sz="1000" b="1" i="0" dirty="0">
                        <a:effectLst/>
                      </a:endParaRPr>
                    </a:p>
                    <a:p>
                      <a:pPr algn="just" rtl="0" fontAlgn="base">
                        <a:lnSpc>
                          <a:spcPts val="1295"/>
                        </a:lnSpc>
                      </a:pPr>
                      <a:r>
                        <a:rPr lang="en-GB" sz="1000" b="1" i="0" dirty="0">
                          <a:effectLst/>
                        </a:rPr>
                        <a:t>DICHIARAZIONE</a:t>
                      </a:r>
                    </a:p>
                    <a:p>
                      <a:pPr algn="just" rtl="0" fontAlgn="base">
                        <a:lnSpc>
                          <a:spcPts val="1295"/>
                        </a:lnSpc>
                      </a:pPr>
                      <a:r>
                        <a:rPr lang="it-IT" sz="1000" b="0" i="0" dirty="0">
                          <a:effectLst/>
                        </a:rPr>
                        <a:t>Ho letto questa scheda informativa e ho avuto il tempo di valutare se partecipare a questa intervista. Comprendo che la mia partecipazione è volontaria (è una mia scelta) e che sono libero di ritirarmi dal colloquio in qualsiasi momento senza svantaggi. Pertanto, accetto di partecipare a questa intervista e dichiaro di avere il permesso di menzionare qualsiasi azienda o azienda/organizzazione che potrei essere menzionata in questa intervista.
Con la presente acconsento all'utilizzo di tutti i dati raccolti da me</a:t>
                      </a:r>
                      <a:r>
                        <a:rPr lang="en-GB" sz="1000" b="0" i="0" dirty="0">
                          <a:effectLst/>
                        </a:rPr>
                        <a:t>.</a:t>
                      </a:r>
                    </a:p>
                    <a:p>
                      <a:pPr algn="just" rtl="0" fontAlgn="base">
                        <a:lnSpc>
                          <a:spcPts val="1295"/>
                        </a:lnSpc>
                      </a:pPr>
                      <a:endParaRPr lang="en-GB" sz="1000" b="0" i="0" dirty="0">
                        <a:effectLst/>
                      </a:endParaRPr>
                    </a:p>
                    <a:p>
                      <a:pPr algn="just" rtl="0" fontAlgn="base">
                        <a:lnSpc>
                          <a:spcPts val="1295"/>
                        </a:lnSpc>
                      </a:pPr>
                      <a:endParaRPr lang="en-GB" sz="1000" b="0" i="0" dirty="0">
                        <a:effectLst/>
                      </a:endParaRPr>
                    </a:p>
                    <a:p>
                      <a:pPr algn="just" rtl="0" fontAlgn="base">
                        <a:lnSpc>
                          <a:spcPct val="150000"/>
                        </a:lnSpc>
                      </a:pPr>
                      <a:r>
                        <a:rPr lang="en-GB" sz="1000" b="0" i="0" dirty="0" err="1">
                          <a:effectLst/>
                        </a:rPr>
                        <a:t>Firma</a:t>
                      </a:r>
                      <a:r>
                        <a:rPr lang="en-GB" sz="1000" b="0" i="0" dirty="0">
                          <a:effectLst/>
                        </a:rPr>
                        <a:t>: _____________________________________________________</a:t>
                      </a:r>
                    </a:p>
                    <a:p>
                      <a:pPr marL="0" marR="0" lvl="0" indent="0" algn="just" defTabSz="755934" rtl="0" eaLnBrk="1" fontAlgn="base" latinLnBrk="0" hangingPunct="1">
                        <a:lnSpc>
                          <a:spcPct val="150000"/>
                        </a:lnSpc>
                        <a:spcBef>
                          <a:spcPts val="0"/>
                        </a:spcBef>
                        <a:spcAft>
                          <a:spcPts val="0"/>
                        </a:spcAft>
                        <a:buClrTx/>
                        <a:buSzTx/>
                        <a:buFontTx/>
                        <a:buNone/>
                        <a:tabLst/>
                        <a:defRPr/>
                      </a:pPr>
                      <a:r>
                        <a:rPr lang="en-GB" sz="1000" b="0" i="0" dirty="0">
                          <a:effectLst/>
                        </a:rPr>
                        <a:t>Nome </a:t>
                      </a:r>
                      <a:r>
                        <a:rPr lang="en-GB" sz="1000" b="0" i="0" dirty="0" err="1">
                          <a:effectLst/>
                        </a:rPr>
                        <a:t>dell'intervistato</a:t>
                      </a:r>
                      <a:r>
                        <a:rPr lang="en-GB" sz="1000" b="0" i="0" dirty="0">
                          <a:effectLst/>
                        </a:rPr>
                        <a:t>:  ___________________________________________</a:t>
                      </a:r>
                    </a:p>
                    <a:p>
                      <a:pPr algn="just" rtl="0" fontAlgn="base">
                        <a:lnSpc>
                          <a:spcPct val="150000"/>
                        </a:lnSpc>
                      </a:pPr>
                      <a:r>
                        <a:rPr lang="en-GB" sz="1000" b="0" i="0" dirty="0">
                          <a:effectLst/>
                        </a:rPr>
                        <a:t>Data: _______________________</a:t>
                      </a:r>
                    </a:p>
                    <a:p>
                      <a:pPr algn="just" rtl="0" fontAlgn="base">
                        <a:lnSpc>
                          <a:spcPct val="150000"/>
                        </a:lnSpc>
                      </a:pPr>
                      <a:r>
                        <a:rPr lang="en-GB" sz="1000" b="0" i="0" dirty="0" err="1">
                          <a:effectLst/>
                        </a:rPr>
                        <a:t>Luogo</a:t>
                      </a:r>
                      <a:r>
                        <a:rPr lang="en-GB" sz="1000" b="0" i="0" dirty="0">
                          <a:effectLst/>
                        </a:rPr>
                        <a:t>: _______________________</a:t>
                      </a:r>
                    </a:p>
                    <a:p>
                      <a:pPr algn="just" rtl="0" fontAlgn="base">
                        <a:lnSpc>
                          <a:spcPct val="150000"/>
                        </a:lnSpc>
                      </a:pPr>
                      <a:endParaRPr lang="en-GB" sz="1000" b="0" i="0" dirty="0">
                        <a:effectLst/>
                      </a:endParaRPr>
                    </a:p>
                    <a:p>
                      <a:pPr algn="just" rtl="0" fontAlgn="base">
                        <a:lnSpc>
                          <a:spcPct val="150000"/>
                        </a:lnSpc>
                      </a:pPr>
                      <a:endParaRPr lang="en-GB" sz="1000" b="0" i="0" dirty="0">
                        <a:effectLst/>
                      </a:endParaRPr>
                    </a:p>
                    <a:p>
                      <a:pPr algn="just" rtl="0" fontAlgn="base">
                        <a:lnSpc>
                          <a:spcPct val="150000"/>
                        </a:lnSpc>
                      </a:pPr>
                      <a:r>
                        <a:rPr lang="en-GB" sz="1000" b="0" i="0" dirty="0" err="1">
                          <a:effectLst/>
                        </a:rPr>
                        <a:t>Firma</a:t>
                      </a:r>
                      <a:r>
                        <a:rPr lang="en-GB" sz="1000" b="0" i="0" dirty="0">
                          <a:effectLst/>
                        </a:rPr>
                        <a:t>:  _____________________________________________________			</a:t>
                      </a:r>
                    </a:p>
                    <a:p>
                      <a:pPr marL="0" marR="0" lvl="0" indent="0" algn="just" defTabSz="755934" rtl="0" eaLnBrk="1" fontAlgn="base" latinLnBrk="0" hangingPunct="1">
                        <a:lnSpc>
                          <a:spcPct val="150000"/>
                        </a:lnSpc>
                        <a:spcBef>
                          <a:spcPts val="0"/>
                        </a:spcBef>
                        <a:spcAft>
                          <a:spcPts val="0"/>
                        </a:spcAft>
                        <a:buClrTx/>
                        <a:buSzTx/>
                        <a:buFontTx/>
                        <a:buNone/>
                        <a:tabLst/>
                        <a:defRPr/>
                      </a:pPr>
                      <a:r>
                        <a:rPr lang="en-GB" sz="1000" b="0" i="0" dirty="0">
                          <a:effectLst/>
                        </a:rPr>
                        <a:t>Nome </a:t>
                      </a:r>
                      <a:r>
                        <a:rPr lang="en-GB" sz="1000" b="0" i="0" dirty="0" err="1">
                          <a:effectLst/>
                        </a:rPr>
                        <a:t>dell'intervistatore</a:t>
                      </a:r>
                      <a:r>
                        <a:rPr lang="en-GB" sz="1000" b="0" i="0" dirty="0">
                          <a:effectLst/>
                        </a:rPr>
                        <a:t>: _________________________________________</a:t>
                      </a:r>
                    </a:p>
                    <a:p>
                      <a:pPr algn="just" rtl="0" fontAlgn="base">
                        <a:lnSpc>
                          <a:spcPct val="150000"/>
                        </a:lnSpc>
                      </a:pPr>
                      <a:r>
                        <a:rPr lang="en-GB" sz="1000" b="0" i="0" dirty="0">
                          <a:effectLst/>
                        </a:rPr>
                        <a:t>Data: ______________________</a:t>
                      </a:r>
                    </a:p>
                    <a:p>
                      <a:pPr algn="just" rtl="0" fontAlgn="base">
                        <a:lnSpc>
                          <a:spcPct val="150000"/>
                        </a:lnSpc>
                      </a:pPr>
                      <a:r>
                        <a:rPr lang="en-GB" sz="1000" b="0" i="0" dirty="0" err="1">
                          <a:effectLst/>
                        </a:rPr>
                        <a:t>Luogo</a:t>
                      </a:r>
                      <a:r>
                        <a:rPr lang="en-GB" sz="1000" b="0" i="0" dirty="0">
                          <a:effectLst/>
                        </a:rPr>
                        <a:t>: ______________________</a:t>
                      </a:r>
                    </a:p>
                  </a:txBody>
                  <a:tcPr/>
                </a:tc>
                <a:tc hMerge="1">
                  <a:txBody>
                    <a:bodyPr/>
                    <a:lstStyle/>
                    <a:p>
                      <a:pPr algn="l" rtl="0" fontAlgn="base">
                        <a:lnSpc>
                          <a:spcPts val="1295"/>
                        </a:lnSpc>
                      </a:pPr>
                      <a:endParaRPr lang="en-GB" sz="1600" b="0" i="0">
                        <a:effectLst/>
                      </a:endParaRPr>
                    </a:p>
                  </a:txBody>
                  <a:tcPr/>
                </a:tc>
                <a:extLst>
                  <a:ext uri="{0D108BD9-81ED-4DB2-BD59-A6C34878D82A}">
                    <a16:rowId xmlns:a16="http://schemas.microsoft.com/office/drawing/2014/main" val="3819865320"/>
                  </a:ext>
                </a:extLst>
              </a:tr>
            </a:tbl>
          </a:graphicData>
        </a:graphic>
      </p:graphicFrame>
    </p:spTree>
    <p:extLst>
      <p:ext uri="{BB962C8B-B14F-4D97-AF65-F5344CB8AC3E}">
        <p14:creationId xmlns:p14="http://schemas.microsoft.com/office/powerpoint/2010/main" val="7027302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1af9fa0-a641-4ce8-babf-d6d527220dcd">
      <Terms xmlns="http://schemas.microsoft.com/office/infopath/2007/PartnerControls"/>
    </lcf76f155ced4ddcb4097134ff3c332f>
    <TaxCatchAll xmlns="4ebf2230-6fdc-4eb0-8f23-9af151be2bf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B92712FCC7E824DAF43E355A1479632" ma:contentTypeVersion="13" ma:contentTypeDescription="Create a new document." ma:contentTypeScope="" ma:versionID="eb0c9a51bb5283095ec0cf4e86c917b0">
  <xsd:schema xmlns:xsd="http://www.w3.org/2001/XMLSchema" xmlns:xs="http://www.w3.org/2001/XMLSchema" xmlns:p="http://schemas.microsoft.com/office/2006/metadata/properties" xmlns:ns2="01af9fa0-a641-4ce8-babf-d6d527220dcd" xmlns:ns3="4ebf2230-6fdc-4eb0-8f23-9af151be2bf6" targetNamespace="http://schemas.microsoft.com/office/2006/metadata/properties" ma:root="true" ma:fieldsID="908c1c5a21fa1629f3b3c245fccad5a0" ns2:_="" ns3:_="">
    <xsd:import namespace="01af9fa0-a641-4ce8-babf-d6d527220dcd"/>
    <xsd:import namespace="4ebf2230-6fdc-4eb0-8f23-9af151be2bf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af9fa0-a641-4ce8-babf-d6d527220d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06f3cfd-5b8b-41d1-a8c0-a3c1c084574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bf2230-6fdc-4eb0-8f23-9af151be2bf6"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cfbed3c-d95a-4498-b582-6715fc82435e}" ma:internalName="TaxCatchAll" ma:showField="CatchAllData" ma:web="4ebf2230-6fdc-4eb0-8f23-9af151be2b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3B5DB9-22BD-41AE-8F4C-7A11BC004AA4}">
  <ds:schemaRefs>
    <ds:schemaRef ds:uri="01af9fa0-a641-4ce8-babf-d6d527220dcd"/>
    <ds:schemaRef ds:uri="4ebf2230-6fdc-4eb0-8f23-9af151be2bf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BE107F6-9D6D-4805-A5FD-560F44077DA4}">
  <ds:schemaRefs>
    <ds:schemaRef ds:uri="01af9fa0-a641-4ce8-babf-d6d527220dcd"/>
    <ds:schemaRef ds:uri="4ebf2230-6fdc-4eb0-8f23-9af151be2bf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F7357B2-4F1B-4C32-8E2E-D26828E6326E}">
  <ds:schemaRefs>
    <ds:schemaRef ds:uri="http://schemas.microsoft.com/sharepoint/v3/contenttype/forms"/>
  </ds:schemaRefs>
</ds:datastoreItem>
</file>

<file path=docMetadata/LabelInfo.xml><?xml version="1.0" encoding="utf-8"?>
<clbl:labelList xmlns:clbl="http://schemas.microsoft.com/office/2020/mipLabelMetadata">
  <clbl:label id="{9680ee5b-5369-4269-9c7b-71743b538e30}" enabled="0" method="" siteId="{9680ee5b-5369-4269-9c7b-71743b538e30}" removed="1"/>
</clbl:labelList>
</file>

<file path=docProps/app.xml><?xml version="1.0" encoding="utf-8"?>
<Properties xmlns="http://schemas.openxmlformats.org/officeDocument/2006/extended-properties" xmlns:vt="http://schemas.openxmlformats.org/officeDocument/2006/docPropsVTypes">
  <Template>Office Theme</Template>
  <TotalTime>95</TotalTime>
  <Words>3773</Words>
  <Application>Microsoft Office PowerPoint</Application>
  <PresentationFormat>Personalizzato</PresentationFormat>
  <Paragraphs>312</Paragraphs>
  <Slides>14</Slides>
  <Notes>5</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14</vt:i4>
      </vt:variant>
    </vt:vector>
  </HeadingPairs>
  <TitlesOfParts>
    <vt:vector size="20" baseType="lpstr">
      <vt:lpstr>Arial</vt:lpstr>
      <vt:lpstr>Calibri</vt:lpstr>
      <vt:lpstr>Montserrat</vt:lpstr>
      <vt:lpstr>Wingdings</vt:lpstr>
      <vt:lpstr>Wingdings,Sans-Serif</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Mert Özmutaf</dc:creator>
  <cp:lastModifiedBy>Alessandra Pase</cp:lastModifiedBy>
  <cp:revision>8</cp:revision>
  <dcterms:created xsi:type="dcterms:W3CDTF">2018-08-04T19:06:08Z</dcterms:created>
  <dcterms:modified xsi:type="dcterms:W3CDTF">2025-10-23T11:41:32Z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0x0101009B92712FCC7E824DAF43E355A1479632</vt:lpwstr>
  </property>
  <property fmtid="{D5CDD505-2E9C-101B-9397-08002B2CF9AE}" pid="3" name="MediaServiceImageTags">
    <vt:lpwstr/>
  </property>
</Properties>
</file>