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4"/>
  </p:sldMasterIdLst>
  <p:notesMasterIdLst>
    <p:notesMasterId r:id="rId16"/>
  </p:notesMasterIdLst>
  <p:handoutMasterIdLst>
    <p:handoutMasterId r:id="rId17"/>
  </p:handoutMasterIdLst>
  <p:sldIdLst>
    <p:sldId id="731" r:id="rId5"/>
    <p:sldId id="727" r:id="rId6"/>
    <p:sldId id="739" r:id="rId7"/>
    <p:sldId id="741" r:id="rId8"/>
    <p:sldId id="725" r:id="rId9"/>
    <p:sldId id="716" r:id="rId10"/>
    <p:sldId id="737" r:id="rId11"/>
    <p:sldId id="740" r:id="rId12"/>
    <p:sldId id="729" r:id="rId13"/>
    <p:sldId id="738" r:id="rId14"/>
    <p:sldId id="717" r:id="rId15"/>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BA2931-8F43-5096-02C0-ED0006D6AAAF}" name="Maynara de Almeida Furquim" initials="MF" userId="S::md064157@fh-muenster.de::cb2f8acd-f477-4704-9f46-ae480f16722a" providerId="AD"/>
  <p188:author id="{BE525AB2-8C28-8EE0-690C-0584E94831AC}" name="Magdalena Malinowska" initials="MM" userId="20517befa3afec24" providerId="Windows Live"/>
  <p188:author id="{238F0FCD-D612-099E-20F5-1E0464518DD0}" name="Paula Schüppenhauer" initials="PS" userId="S::ps286478@fh-muenster.de::53231c67-f842-40ae-9d40-eec1b0ea5f5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ert Özmutaf" initials="MÖ" lastIdx="1" clrIdx="0">
    <p:extLst>
      <p:ext uri="{19B8F6BF-5375-455C-9EA6-DF929625EA0E}">
        <p15:presenceInfo xmlns:p15="http://schemas.microsoft.com/office/powerpoint/2012/main" userId="983aff9ac2a4f3c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9C5F4"/>
    <a:srgbClr val="0B1430"/>
    <a:srgbClr val="8652A1"/>
    <a:srgbClr val="6263AD"/>
    <a:srgbClr val="173965"/>
    <a:srgbClr val="3CBEB3"/>
    <a:srgbClr val="0B3A5B"/>
    <a:srgbClr val="FFFFFF"/>
    <a:srgbClr val="88D1DA"/>
    <a:srgbClr val="F266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34"/>
    <p:restoredTop sz="94238" autoAdjust="0"/>
  </p:normalViewPr>
  <p:slideViewPr>
    <p:cSldViewPr snapToGrid="0">
      <p:cViewPr>
        <p:scale>
          <a:sx n="130" d="100"/>
          <a:sy n="130" d="100"/>
        </p:scale>
        <p:origin x="1320" y="-325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BC6CDC8-619E-233D-BF93-BFABCA8DB61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FB30605-C2B2-F5DA-585A-60BCB9A1ABA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6BF1530-58CE-1247-8E9D-2BB7672AAD77}" type="datetimeFigureOut">
              <a:rPr lang="en-US" smtClean="0"/>
              <a:t>10/29/2025</a:t>
            </a:fld>
            <a:endParaRPr lang="en-US"/>
          </a:p>
        </p:txBody>
      </p:sp>
      <p:sp>
        <p:nvSpPr>
          <p:cNvPr id="4" name="Footer Placeholder 3">
            <a:extLst>
              <a:ext uri="{FF2B5EF4-FFF2-40B4-BE49-F238E27FC236}">
                <a16:creationId xmlns:a16="http://schemas.microsoft.com/office/drawing/2014/main" id="{37CCDFC0-A136-3C4A-6F8E-2668CF59003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7C0C3D2-F48A-D710-83D1-7E5234455B5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D76A06-98B9-DD40-9F20-DE85D5B70967}" type="slidenum">
              <a:rPr lang="en-US" smtClean="0"/>
              <a:t>‹N›</a:t>
            </a:fld>
            <a:endParaRPr lang="en-US"/>
          </a:p>
        </p:txBody>
      </p:sp>
    </p:spTree>
    <p:extLst>
      <p:ext uri="{BB962C8B-B14F-4D97-AF65-F5344CB8AC3E}">
        <p14:creationId xmlns:p14="http://schemas.microsoft.com/office/powerpoint/2010/main" val="24924742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636793-DFA7-4837-ABEA-97B25FAF0FB4}" type="datetimeFigureOut">
              <a:rPr lang="en-IE" smtClean="0"/>
              <a:t>29/10/2025</a:t>
            </a:fld>
            <a:endParaRPr lang="en-IE"/>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0B7772-C904-45C6-B074-7143637CB8A9}" type="slidenum">
              <a:rPr lang="en-IE" smtClean="0"/>
              <a:t>‹N›</a:t>
            </a:fld>
            <a:endParaRPr lang="en-IE"/>
          </a:p>
        </p:txBody>
      </p:sp>
    </p:spTree>
    <p:extLst>
      <p:ext uri="{BB962C8B-B14F-4D97-AF65-F5344CB8AC3E}">
        <p14:creationId xmlns:p14="http://schemas.microsoft.com/office/powerpoint/2010/main" val="1819429391"/>
      </p:ext>
    </p:extLst>
  </p:cSld>
  <p:clrMap bg1="lt1" tx1="dk1" bg2="lt2" tx2="dk2" accent1="accent1" accent2="accent2" accent3="accent3" accent4="accent4" accent5="accent5" accent6="accent6" hlink="hlink" folHlink="folHlink"/>
  <p:notesStyle>
    <a:lvl1pPr marL="0" algn="l" defTabSz="497708" rtl="0" eaLnBrk="1" latinLnBrk="0" hangingPunct="1">
      <a:defRPr sz="653" kern="1200">
        <a:solidFill>
          <a:schemeClr val="tx1"/>
        </a:solidFill>
        <a:latin typeface="+mn-lt"/>
        <a:ea typeface="+mn-ea"/>
        <a:cs typeface="+mn-cs"/>
      </a:defRPr>
    </a:lvl1pPr>
    <a:lvl2pPr marL="248854" algn="l" defTabSz="497708" rtl="0" eaLnBrk="1" latinLnBrk="0" hangingPunct="1">
      <a:defRPr sz="653" kern="1200">
        <a:solidFill>
          <a:schemeClr val="tx1"/>
        </a:solidFill>
        <a:latin typeface="+mn-lt"/>
        <a:ea typeface="+mn-ea"/>
        <a:cs typeface="+mn-cs"/>
      </a:defRPr>
    </a:lvl2pPr>
    <a:lvl3pPr marL="497708" algn="l" defTabSz="497708" rtl="0" eaLnBrk="1" latinLnBrk="0" hangingPunct="1">
      <a:defRPr sz="653" kern="1200">
        <a:solidFill>
          <a:schemeClr val="tx1"/>
        </a:solidFill>
        <a:latin typeface="+mn-lt"/>
        <a:ea typeface="+mn-ea"/>
        <a:cs typeface="+mn-cs"/>
      </a:defRPr>
    </a:lvl3pPr>
    <a:lvl4pPr marL="746562" algn="l" defTabSz="497708" rtl="0" eaLnBrk="1" latinLnBrk="0" hangingPunct="1">
      <a:defRPr sz="653" kern="1200">
        <a:solidFill>
          <a:schemeClr val="tx1"/>
        </a:solidFill>
        <a:latin typeface="+mn-lt"/>
        <a:ea typeface="+mn-ea"/>
        <a:cs typeface="+mn-cs"/>
      </a:defRPr>
    </a:lvl4pPr>
    <a:lvl5pPr marL="995416" algn="l" defTabSz="497708" rtl="0" eaLnBrk="1" latinLnBrk="0" hangingPunct="1">
      <a:defRPr sz="653" kern="1200">
        <a:solidFill>
          <a:schemeClr val="tx1"/>
        </a:solidFill>
        <a:latin typeface="+mn-lt"/>
        <a:ea typeface="+mn-ea"/>
        <a:cs typeface="+mn-cs"/>
      </a:defRPr>
    </a:lvl5pPr>
    <a:lvl6pPr marL="1244270" algn="l" defTabSz="497708" rtl="0" eaLnBrk="1" latinLnBrk="0" hangingPunct="1">
      <a:defRPr sz="653" kern="1200">
        <a:solidFill>
          <a:schemeClr val="tx1"/>
        </a:solidFill>
        <a:latin typeface="+mn-lt"/>
        <a:ea typeface="+mn-ea"/>
        <a:cs typeface="+mn-cs"/>
      </a:defRPr>
    </a:lvl6pPr>
    <a:lvl7pPr marL="1493124" algn="l" defTabSz="497708" rtl="0" eaLnBrk="1" latinLnBrk="0" hangingPunct="1">
      <a:defRPr sz="653" kern="1200">
        <a:solidFill>
          <a:schemeClr val="tx1"/>
        </a:solidFill>
        <a:latin typeface="+mn-lt"/>
        <a:ea typeface="+mn-ea"/>
        <a:cs typeface="+mn-cs"/>
      </a:defRPr>
    </a:lvl7pPr>
    <a:lvl8pPr marL="1741978" algn="l" defTabSz="497708" rtl="0" eaLnBrk="1" latinLnBrk="0" hangingPunct="1">
      <a:defRPr sz="653" kern="1200">
        <a:solidFill>
          <a:schemeClr val="tx1"/>
        </a:solidFill>
        <a:latin typeface="+mn-lt"/>
        <a:ea typeface="+mn-ea"/>
        <a:cs typeface="+mn-cs"/>
      </a:defRPr>
    </a:lvl8pPr>
    <a:lvl9pPr marL="1990832" algn="l" defTabSz="497708" rtl="0" eaLnBrk="1" latinLnBrk="0" hangingPunct="1">
      <a:defRPr sz="65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
        <p:nvSpPr>
          <p:cNvPr id="4" name="Foliennummernplatzhalter 3"/>
          <p:cNvSpPr>
            <a:spLocks noGrp="1"/>
          </p:cNvSpPr>
          <p:nvPr>
            <p:ph type="sldNum" sz="quarter" idx="5"/>
          </p:nvPr>
        </p:nvSpPr>
        <p:spPr/>
        <p:txBody>
          <a:bodyPr/>
          <a:lstStyle/>
          <a:p>
            <a:fld id="{B00B7772-C904-45C6-B074-7143637CB8A9}" type="slidenum">
              <a:rPr lang="en-IE" smtClean="0"/>
              <a:t>1</a:t>
            </a:fld>
            <a:endParaRPr lang="en-IE"/>
          </a:p>
        </p:txBody>
      </p:sp>
    </p:spTree>
    <p:extLst>
      <p:ext uri="{BB962C8B-B14F-4D97-AF65-F5344CB8AC3E}">
        <p14:creationId xmlns:p14="http://schemas.microsoft.com/office/powerpoint/2010/main" val="2847519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0B7772-C904-45C6-B074-7143637CB8A9}" type="slidenum">
              <a:rPr lang="en-IE" smtClean="0"/>
              <a:t>6</a:t>
            </a:fld>
            <a:endParaRPr lang="en-IE"/>
          </a:p>
        </p:txBody>
      </p:sp>
    </p:spTree>
    <p:extLst>
      <p:ext uri="{BB962C8B-B14F-4D97-AF65-F5344CB8AC3E}">
        <p14:creationId xmlns:p14="http://schemas.microsoft.com/office/powerpoint/2010/main" val="22764770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grpSp>
        <p:nvGrpSpPr>
          <p:cNvPr id="40" name="Graphic 95">
            <a:extLst>
              <a:ext uri="{FF2B5EF4-FFF2-40B4-BE49-F238E27FC236}">
                <a16:creationId xmlns:a16="http://schemas.microsoft.com/office/drawing/2014/main" id="{E0E644A5-0726-2D74-9444-B2B5701EBB0B}"/>
              </a:ext>
            </a:extLst>
          </p:cNvPr>
          <p:cNvGrpSpPr/>
          <p:nvPr userDrawn="1"/>
        </p:nvGrpSpPr>
        <p:grpSpPr>
          <a:xfrm>
            <a:off x="4159933" y="9923838"/>
            <a:ext cx="1509109" cy="423922"/>
            <a:chOff x="584588" y="9078286"/>
            <a:chExt cx="1509109" cy="423922"/>
          </a:xfrm>
          <a:solidFill>
            <a:srgbClr val="000000"/>
          </a:solidFill>
        </p:grpSpPr>
        <p:sp>
          <p:nvSpPr>
            <p:cNvPr id="41" name="Freeform 40">
              <a:extLst>
                <a:ext uri="{FF2B5EF4-FFF2-40B4-BE49-F238E27FC236}">
                  <a16:creationId xmlns:a16="http://schemas.microsoft.com/office/drawing/2014/main" id="{566B8B2E-F4A9-8A10-4500-81758B0CF5E6}"/>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29C5F4"/>
              </a:solid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0D5B6715-FFB9-0C18-39E8-858735DB8D0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29C5F4"/>
              </a:solidFill>
              <a:prstDash val="solid"/>
              <a:miter/>
            </a:ln>
          </p:spPr>
          <p:txBody>
            <a:bodyPr rtlCol="0" anchor="ctr"/>
            <a:lstStyle/>
            <a:p>
              <a:endParaRPr lang="en-US"/>
            </a:p>
          </p:txBody>
        </p:sp>
      </p:grpSp>
      <p:sp>
        <p:nvSpPr>
          <p:cNvPr id="43" name="Text Placeholder 23">
            <a:extLst>
              <a:ext uri="{FF2B5EF4-FFF2-40B4-BE49-F238E27FC236}">
                <a16:creationId xmlns:a16="http://schemas.microsoft.com/office/drawing/2014/main" id="{FCFFF7BC-2D60-0894-85A3-9F3E99401141}"/>
              </a:ext>
            </a:extLst>
          </p:cNvPr>
          <p:cNvSpPr>
            <a:spLocks noGrp="1"/>
          </p:cNvSpPr>
          <p:nvPr>
            <p:ph type="body" sz="quarter" idx="17" hasCustomPrompt="1"/>
          </p:nvPr>
        </p:nvSpPr>
        <p:spPr>
          <a:xfrm>
            <a:off x="4204263" y="9963101"/>
            <a:ext cx="1230818" cy="419205"/>
          </a:xfrm>
          <a:prstGeom prst="rect">
            <a:avLst/>
          </a:prstGeom>
        </p:spPr>
        <p:txBody>
          <a:bodyPr>
            <a:noAutofit/>
          </a:bodyPr>
          <a:lstStyle>
            <a:lvl1pPr marL="0" indent="0" algn="l">
              <a:spcBef>
                <a:spcPts val="0"/>
              </a:spcBef>
              <a:buNone/>
              <a:defRPr sz="1000" b="0" i="0">
                <a:solidFill>
                  <a:srgbClr val="0B1430"/>
                </a:solidFill>
                <a:latin typeface="Calibri" panose="020F0502020204030204" pitchFamily="34" charset="0"/>
                <a:cs typeface="Calibri" panose="020F0502020204030204" pitchFamily="34" charset="0"/>
              </a:defRPr>
            </a:lvl1pPr>
          </a:lstStyle>
          <a:p>
            <a:pPr lvl="0"/>
            <a:r>
              <a:rPr lang="en-US"/>
              <a:t>2023 – 2024</a:t>
            </a:r>
          </a:p>
          <a:p>
            <a:pPr lvl="0"/>
            <a:r>
              <a:rPr lang="en-US"/>
              <a:t>Document Name</a:t>
            </a:r>
          </a:p>
        </p:txBody>
      </p:sp>
      <p:sp>
        <p:nvSpPr>
          <p:cNvPr id="44" name="Text Placeholder 23">
            <a:extLst>
              <a:ext uri="{FF2B5EF4-FFF2-40B4-BE49-F238E27FC236}">
                <a16:creationId xmlns:a16="http://schemas.microsoft.com/office/drawing/2014/main" id="{4FC9217A-9E44-3DC4-8004-1DCF6B17E700}"/>
              </a:ext>
            </a:extLst>
          </p:cNvPr>
          <p:cNvSpPr>
            <a:spLocks noGrp="1"/>
          </p:cNvSpPr>
          <p:nvPr>
            <p:ph type="body" sz="quarter" idx="18" hasCustomPrompt="1"/>
          </p:nvPr>
        </p:nvSpPr>
        <p:spPr>
          <a:xfrm>
            <a:off x="5768530" y="9956571"/>
            <a:ext cx="1509636" cy="391189"/>
          </a:xfrm>
          <a:prstGeom prst="rect">
            <a:avLst/>
          </a:prstGeom>
        </p:spPr>
        <p:txBody>
          <a:bodyPr>
            <a:noAutofit/>
          </a:bodyPr>
          <a:lstStyle>
            <a:lvl1pPr marL="0" indent="0" algn="l">
              <a:spcBef>
                <a:spcPts val="0"/>
              </a:spcBef>
              <a:buNone/>
              <a:defRPr sz="1000" b="0" i="0">
                <a:solidFill>
                  <a:srgbClr val="0B1430"/>
                </a:solidFill>
                <a:latin typeface="Calibri" panose="020F0502020204030204" pitchFamily="34" charset="0"/>
                <a:cs typeface="Calibri" panose="020F0502020204030204" pitchFamily="34" charset="0"/>
              </a:defRPr>
            </a:lvl1pPr>
          </a:lstStyle>
          <a:p>
            <a:pPr lvl="0"/>
            <a:r>
              <a:rPr lang="en-US"/>
              <a:t>By</a:t>
            </a:r>
          </a:p>
          <a:p>
            <a:pPr lvl="0"/>
            <a:r>
              <a:rPr lang="en-US"/>
              <a:t>Partner Name</a:t>
            </a:r>
          </a:p>
        </p:txBody>
      </p:sp>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5" y="10001672"/>
            <a:ext cx="1529269" cy="340525"/>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21689" y="6250559"/>
            <a:ext cx="4193871" cy="297922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a:extLst>
              <a:ext uri="{FF2B5EF4-FFF2-40B4-BE49-F238E27FC236}">
                <a16:creationId xmlns:a16="http://schemas.microsoft.com/office/drawing/2014/main" id="{0017ADFC-9AC3-6CD3-19E5-CB83C754D10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204263" y="309507"/>
            <a:ext cx="3144686" cy="1633603"/>
          </a:xfrm>
          <a:prstGeom prst="rect">
            <a:avLst/>
          </a:prstGeom>
        </p:spPr>
      </p:pic>
      <p:sp>
        <p:nvSpPr>
          <p:cNvPr id="9" name="Picture Placeholder 8">
            <a:extLst>
              <a:ext uri="{FF2B5EF4-FFF2-40B4-BE49-F238E27FC236}">
                <a16:creationId xmlns:a16="http://schemas.microsoft.com/office/drawing/2014/main" id="{8D7DD7FB-B0DB-C4C9-E5A2-BE3D73498116}"/>
              </a:ext>
            </a:extLst>
          </p:cNvPr>
          <p:cNvSpPr>
            <a:spLocks noGrp="1"/>
          </p:cNvSpPr>
          <p:nvPr>
            <p:ph type="pic" sz="quarter" idx="20"/>
          </p:nvPr>
        </p:nvSpPr>
        <p:spPr>
          <a:xfrm>
            <a:off x="-21689" y="2135348"/>
            <a:ext cx="7581364" cy="6421117"/>
          </a:xfrm>
          <a:custGeom>
            <a:avLst/>
            <a:gdLst>
              <a:gd name="connsiteX0" fmla="*/ 0 w 7581364"/>
              <a:gd name="connsiteY0" fmla="*/ 0 h 6421117"/>
              <a:gd name="connsiteX1" fmla="*/ 7581364 w 7581364"/>
              <a:gd name="connsiteY1" fmla="*/ 0 h 6421117"/>
              <a:gd name="connsiteX2" fmla="*/ 7581364 w 7581364"/>
              <a:gd name="connsiteY2" fmla="*/ 144423 h 6421117"/>
              <a:gd name="connsiteX3" fmla="*/ 7581364 w 7581364"/>
              <a:gd name="connsiteY3" fmla="*/ 6119944 h 6421117"/>
              <a:gd name="connsiteX4" fmla="*/ 7581364 w 7581364"/>
              <a:gd name="connsiteY4" fmla="*/ 6421117 h 6421117"/>
              <a:gd name="connsiteX5" fmla="*/ 4193871 w 7581364"/>
              <a:gd name="connsiteY5" fmla="*/ 6421117 h 6421117"/>
              <a:gd name="connsiteX6" fmla="*/ 4193871 w 7581364"/>
              <a:gd name="connsiteY6" fmla="*/ 6119944 h 6421117"/>
              <a:gd name="connsiteX7" fmla="*/ 4193871 w 7581364"/>
              <a:gd name="connsiteY7" fmla="*/ 4115211 h 6421117"/>
              <a:gd name="connsiteX8" fmla="*/ 0 w 7581364"/>
              <a:gd name="connsiteY8" fmla="*/ 4115211 h 6421117"/>
              <a:gd name="connsiteX9" fmla="*/ 0 w 7581364"/>
              <a:gd name="connsiteY9" fmla="*/ 3814038 h 642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81364" h="6421117">
                <a:moveTo>
                  <a:pt x="0" y="0"/>
                </a:moveTo>
                <a:lnTo>
                  <a:pt x="7581364" y="0"/>
                </a:lnTo>
                <a:lnTo>
                  <a:pt x="7581364" y="144423"/>
                </a:lnTo>
                <a:lnTo>
                  <a:pt x="7581364" y="6119944"/>
                </a:lnTo>
                <a:lnTo>
                  <a:pt x="7581364" y="6421117"/>
                </a:lnTo>
                <a:lnTo>
                  <a:pt x="4193871" y="6421117"/>
                </a:lnTo>
                <a:lnTo>
                  <a:pt x="4193871" y="6119944"/>
                </a:lnTo>
                <a:lnTo>
                  <a:pt x="4193871" y="4115211"/>
                </a:lnTo>
                <a:lnTo>
                  <a:pt x="0" y="4115211"/>
                </a:lnTo>
                <a:lnTo>
                  <a:pt x="0" y="3814038"/>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1092501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Statement 05">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088C9B4-A1F9-AF40-B9F7-65EEAED2967F}"/>
              </a:ext>
            </a:extLst>
          </p:cNvPr>
          <p:cNvSpPr/>
          <p:nvPr userDrawn="1"/>
        </p:nvSpPr>
        <p:spPr>
          <a:xfrm>
            <a:off x="1888209" y="3577645"/>
            <a:ext cx="3783257" cy="3536523"/>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13" name="Picture Placeholder 12">
            <a:extLst>
              <a:ext uri="{FF2B5EF4-FFF2-40B4-BE49-F238E27FC236}">
                <a16:creationId xmlns:a16="http://schemas.microsoft.com/office/drawing/2014/main" id="{63D4115E-60CA-864E-A2B1-256DD5A70E6E}"/>
              </a:ext>
            </a:extLst>
          </p:cNvPr>
          <p:cNvSpPr>
            <a:spLocks noGrp="1"/>
          </p:cNvSpPr>
          <p:nvPr>
            <p:ph type="pic" sz="quarter" idx="11"/>
          </p:nvPr>
        </p:nvSpPr>
        <p:spPr>
          <a:xfrm>
            <a:off x="0" y="0"/>
            <a:ext cx="7559675" cy="10691813"/>
          </a:xfrm>
          <a:custGeom>
            <a:avLst/>
            <a:gdLst>
              <a:gd name="connsiteX0" fmla="*/ 1888209 w 7559675"/>
              <a:gd name="connsiteY0" fmla="*/ 3577645 h 10691813"/>
              <a:gd name="connsiteX1" fmla="*/ 1888209 w 7559675"/>
              <a:gd name="connsiteY1" fmla="*/ 7114168 h 10691813"/>
              <a:gd name="connsiteX2" fmla="*/ 5671466 w 7559675"/>
              <a:gd name="connsiteY2" fmla="*/ 7114168 h 10691813"/>
              <a:gd name="connsiteX3" fmla="*/ 5671466 w 7559675"/>
              <a:gd name="connsiteY3" fmla="*/ 3577645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1888209" y="3577645"/>
                </a:moveTo>
                <a:lnTo>
                  <a:pt x="1888209" y="7114168"/>
                </a:lnTo>
                <a:lnTo>
                  <a:pt x="5671466" y="7114168"/>
                </a:lnTo>
                <a:lnTo>
                  <a:pt x="5671466" y="3577645"/>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32">
            <a:extLst>
              <a:ext uri="{FF2B5EF4-FFF2-40B4-BE49-F238E27FC236}">
                <a16:creationId xmlns:a16="http://schemas.microsoft.com/office/drawing/2014/main" id="{F4140FE7-5CD5-9049-AFE1-082365D6A138}"/>
              </a:ext>
            </a:extLst>
          </p:cNvPr>
          <p:cNvSpPr>
            <a:spLocks noGrp="1"/>
          </p:cNvSpPr>
          <p:nvPr>
            <p:ph type="body" sz="quarter" idx="13" hasCustomPrompt="1"/>
          </p:nvPr>
        </p:nvSpPr>
        <p:spPr>
          <a:xfrm>
            <a:off x="1888209" y="4304643"/>
            <a:ext cx="3783257" cy="1108498"/>
          </a:xfrm>
          <a:prstGeom prst="rect">
            <a:avLst/>
          </a:prstGeom>
        </p:spPr>
        <p:txBody>
          <a:bodyPr>
            <a:noAutofit/>
          </a:bodyPr>
          <a:lstStyle>
            <a:lvl1pPr marL="0" indent="0" algn="ctr">
              <a:lnSpc>
                <a:spcPts val="1980"/>
              </a:lnSpc>
              <a:spcBef>
                <a:spcPts val="0"/>
              </a:spcBef>
              <a:buNone/>
              <a:defRPr sz="19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QUOTE HERE</a:t>
            </a:r>
          </a:p>
          <a:p>
            <a:pPr lvl="0"/>
            <a:endParaRPr lang="en-US"/>
          </a:p>
        </p:txBody>
      </p:sp>
      <p:sp>
        <p:nvSpPr>
          <p:cNvPr id="10" name="Text Placeholder 32">
            <a:extLst>
              <a:ext uri="{FF2B5EF4-FFF2-40B4-BE49-F238E27FC236}">
                <a16:creationId xmlns:a16="http://schemas.microsoft.com/office/drawing/2014/main" id="{3ACBC58C-D900-5786-5257-B15E57B9A2CA}"/>
              </a:ext>
            </a:extLst>
          </p:cNvPr>
          <p:cNvSpPr>
            <a:spLocks noGrp="1"/>
          </p:cNvSpPr>
          <p:nvPr>
            <p:ph type="body" sz="quarter" idx="14" hasCustomPrompt="1"/>
          </p:nvPr>
        </p:nvSpPr>
        <p:spPr>
          <a:xfrm>
            <a:off x="1888208" y="6140139"/>
            <a:ext cx="3783257" cy="508311"/>
          </a:xfrm>
          <a:prstGeom prst="rect">
            <a:avLst/>
          </a:prstGeom>
        </p:spPr>
        <p:txBody>
          <a:bodyPr>
            <a:noAutofit/>
          </a:bodyPr>
          <a:lstStyle>
            <a:lvl1pPr marL="0" indent="0" algn="ctr">
              <a:lnSpc>
                <a:spcPts val="1980"/>
              </a:lnSpc>
              <a:spcBef>
                <a:spcPts val="0"/>
              </a:spcBef>
              <a:buNone/>
              <a:defRPr sz="1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NAME</a:t>
            </a:r>
          </a:p>
          <a:p>
            <a:pPr lvl="0"/>
            <a:endParaRPr lang="en-US"/>
          </a:p>
        </p:txBody>
      </p:sp>
    </p:spTree>
    <p:extLst>
      <p:ext uri="{BB962C8B-B14F-4D97-AF65-F5344CB8AC3E}">
        <p14:creationId xmlns:p14="http://schemas.microsoft.com/office/powerpoint/2010/main" val="2587255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02">
    <p:spTree>
      <p:nvGrpSpPr>
        <p:cNvPr id="1" name=""/>
        <p:cNvGrpSpPr/>
        <p:nvPr/>
      </p:nvGrpSpPr>
      <p:grpSpPr>
        <a:xfrm>
          <a:off x="0" y="0"/>
          <a:ext cx="0" cy="0"/>
          <a:chOff x="0" y="0"/>
          <a:chExt cx="0" cy="0"/>
        </a:xfrm>
      </p:grpSpPr>
      <p:sp>
        <p:nvSpPr>
          <p:cNvPr id="14" name="Picture Placeholder 4">
            <a:extLst>
              <a:ext uri="{FF2B5EF4-FFF2-40B4-BE49-F238E27FC236}">
                <a16:creationId xmlns:a16="http://schemas.microsoft.com/office/drawing/2014/main" id="{AE46E42E-E499-84CF-7DDA-438BAEB4924C}"/>
              </a:ext>
            </a:extLst>
          </p:cNvPr>
          <p:cNvSpPr>
            <a:spLocks noGrp="1"/>
          </p:cNvSpPr>
          <p:nvPr>
            <p:ph type="pic" sz="quarter" idx="12"/>
          </p:nvPr>
        </p:nvSpPr>
        <p:spPr>
          <a:xfrm>
            <a:off x="475926" y="486018"/>
            <a:ext cx="2855103" cy="6872725"/>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 name="Rectangle 3">
            <a:extLst>
              <a:ext uri="{FF2B5EF4-FFF2-40B4-BE49-F238E27FC236}">
                <a16:creationId xmlns:a16="http://schemas.microsoft.com/office/drawing/2014/main" id="{77CF21C0-7FD9-B862-6BD4-D0EDBC412EA1}"/>
              </a:ext>
            </a:extLst>
          </p:cNvPr>
          <p:cNvSpPr/>
          <p:nvPr userDrawn="1"/>
        </p:nvSpPr>
        <p:spPr>
          <a:xfrm>
            <a:off x="0" y="7549680"/>
            <a:ext cx="6774024" cy="2656115"/>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2">
            <a:extLst>
              <a:ext uri="{FF2B5EF4-FFF2-40B4-BE49-F238E27FC236}">
                <a16:creationId xmlns:a16="http://schemas.microsoft.com/office/drawing/2014/main" id="{7EA15CC7-3C96-C803-0380-B91F8E3179F8}"/>
              </a:ext>
            </a:extLst>
          </p:cNvPr>
          <p:cNvSpPr>
            <a:spLocks noGrp="1"/>
          </p:cNvSpPr>
          <p:nvPr>
            <p:ph type="body" sz="quarter" idx="61" hasCustomPrompt="1"/>
          </p:nvPr>
        </p:nvSpPr>
        <p:spPr>
          <a:xfrm>
            <a:off x="2982686" y="916143"/>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40798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3490546" y="1932354"/>
            <a:ext cx="2975569" cy="5426389"/>
          </a:xfrm>
          <a:prstGeom prst="rect">
            <a:avLst/>
          </a:prstGeom>
        </p:spPr>
        <p:txBody>
          <a:bodyPr numCol="1" spcCol="288000" anchor="t">
            <a:noAutofit/>
          </a:bodyPr>
          <a:lstStyle>
            <a:lvl1pPr marL="0" indent="0" algn="l">
              <a:lnSpc>
                <a:spcPct val="100000"/>
              </a:lnSpc>
              <a:spcBef>
                <a:spcPts val="0"/>
              </a:spcBef>
              <a:buNone/>
              <a:defRPr sz="1100" b="0" i="0">
                <a:solidFill>
                  <a:srgbClr val="1D4C6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650097" y="7863774"/>
            <a:ext cx="2540972" cy="1911895"/>
          </a:xfrm>
          <a:prstGeom prst="rect">
            <a:avLst/>
          </a:prstGeom>
          <a:noFill/>
        </p:spPr>
        <p:txBody>
          <a:bodyPr anchor="t">
            <a:noAutofit/>
          </a:bodyPr>
          <a:lstStyle>
            <a:lvl1pPr marL="206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426150" y="7863774"/>
            <a:ext cx="2975569" cy="1911895"/>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8" name="Slide Number Placeholder 5">
            <a:extLst>
              <a:ext uri="{FF2B5EF4-FFF2-40B4-BE49-F238E27FC236}">
                <a16:creationId xmlns:a16="http://schemas.microsoft.com/office/drawing/2014/main" id="{82CB28A3-6E2A-3E8B-D5E6-3E37EA10B74B}"/>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Tree>
    <p:extLst>
      <p:ext uri="{BB962C8B-B14F-4D97-AF65-F5344CB8AC3E}">
        <p14:creationId xmlns:p14="http://schemas.microsoft.com/office/powerpoint/2010/main" val="16991817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Final Slide 01">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13E7E78D-FA00-F8B6-8115-0F327BDFD273}"/>
              </a:ext>
            </a:extLst>
          </p:cNvPr>
          <p:cNvSpPr>
            <a:spLocks noGrp="1"/>
          </p:cNvSpPr>
          <p:nvPr>
            <p:ph type="pic" sz="quarter" idx="10"/>
          </p:nvPr>
        </p:nvSpPr>
        <p:spPr>
          <a:xfrm>
            <a:off x="-1" y="2102381"/>
            <a:ext cx="7559675" cy="7291461"/>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50" name="Text Placeholder 32">
            <a:extLst>
              <a:ext uri="{FF2B5EF4-FFF2-40B4-BE49-F238E27FC236}">
                <a16:creationId xmlns:a16="http://schemas.microsoft.com/office/drawing/2014/main" id="{396F404A-5F51-4BEC-518A-41B5D4998D57}"/>
              </a:ext>
            </a:extLst>
          </p:cNvPr>
          <p:cNvSpPr>
            <a:spLocks noGrp="1"/>
          </p:cNvSpPr>
          <p:nvPr>
            <p:ph type="body" sz="quarter" idx="30" hasCustomPrompt="1"/>
          </p:nvPr>
        </p:nvSpPr>
        <p:spPr>
          <a:xfrm>
            <a:off x="4444372" y="9065038"/>
            <a:ext cx="3115303" cy="536162"/>
          </a:xfrm>
          <a:prstGeom prst="rect">
            <a:avLst/>
          </a:prstGeom>
          <a:solidFill>
            <a:srgbClr val="0B1430"/>
          </a:solidFill>
        </p:spPr>
        <p:txBody>
          <a:bodyPr anchor="ctr">
            <a:noAutofit/>
          </a:bodyPr>
          <a:lstStyle>
            <a:lvl1pPr marL="0" indent="0" algn="ctr">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51" name="Text Placeholder 32">
            <a:extLst>
              <a:ext uri="{FF2B5EF4-FFF2-40B4-BE49-F238E27FC236}">
                <a16:creationId xmlns:a16="http://schemas.microsoft.com/office/drawing/2014/main" id="{B8380AE6-F6F8-0F31-1E9D-EC9B04EB4D25}"/>
              </a:ext>
            </a:extLst>
          </p:cNvPr>
          <p:cNvSpPr>
            <a:spLocks noGrp="1"/>
          </p:cNvSpPr>
          <p:nvPr>
            <p:ph type="body" sz="quarter" idx="47" hasCustomPrompt="1"/>
          </p:nvPr>
        </p:nvSpPr>
        <p:spPr>
          <a:xfrm>
            <a:off x="3779836" y="7507964"/>
            <a:ext cx="3282596" cy="781609"/>
          </a:xfrm>
          <a:prstGeom prst="rect">
            <a:avLst/>
          </a:prstGeom>
        </p:spPr>
        <p:txBody>
          <a:bodyPr>
            <a:noAutofit/>
          </a:bodyPr>
          <a:lstStyle>
            <a:lvl1pPr marL="0" indent="0" algn="r">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Follow our journey</a:t>
            </a:r>
          </a:p>
        </p:txBody>
      </p:sp>
      <p:pic>
        <p:nvPicPr>
          <p:cNvPr id="2" name="Picture 1">
            <a:extLst>
              <a:ext uri="{FF2B5EF4-FFF2-40B4-BE49-F238E27FC236}">
                <a16:creationId xmlns:a16="http://schemas.microsoft.com/office/drawing/2014/main" id="{709C6888-3791-7639-3FCE-A917E457EC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33480" y="309507"/>
            <a:ext cx="3144686" cy="1633603"/>
          </a:xfrm>
          <a:prstGeom prst="rect">
            <a:avLst/>
          </a:prstGeom>
        </p:spPr>
      </p:pic>
      <p:sp>
        <p:nvSpPr>
          <p:cNvPr id="3" name="TextBox 2">
            <a:extLst>
              <a:ext uri="{FF2B5EF4-FFF2-40B4-BE49-F238E27FC236}">
                <a16:creationId xmlns:a16="http://schemas.microsoft.com/office/drawing/2014/main" id="{1E0E82D0-E771-B753-B850-F1FE0E1ADFA5}"/>
              </a:ext>
            </a:extLst>
          </p:cNvPr>
          <p:cNvSpPr txBox="1"/>
          <p:nvPr userDrawn="1"/>
        </p:nvSpPr>
        <p:spPr>
          <a:xfrm>
            <a:off x="2063689" y="9985235"/>
            <a:ext cx="3760335" cy="369332"/>
          </a:xfrm>
          <a:prstGeom prst="rect">
            <a:avLst/>
          </a:prstGeom>
          <a:noFill/>
        </p:spPr>
        <p:txBody>
          <a:bodyPr wrap="square">
            <a:spAutoFit/>
          </a:bodyPr>
          <a:lstStyle/>
          <a:p>
            <a:pPr algn="just"/>
            <a:r>
              <a:rPr lang="en-IE" sz="600" b="0" i="0" u="none" strike="noStrike">
                <a:solidFill>
                  <a:srgbClr val="0B3A5B"/>
                </a:solidFill>
                <a:effectLst/>
                <a:latin typeface="Calibri" panose="020F050202020403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600" i="0">
              <a:solidFill>
                <a:srgbClr val="0B3A5B"/>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7B579B4A-1D80-4280-B256-AEB2F2C63637}"/>
              </a:ext>
            </a:extLst>
          </p:cNvPr>
          <p:cNvPicPr>
            <a:picLocks noChangeAspect="1"/>
          </p:cNvPicPr>
          <p:nvPr userDrawn="1"/>
        </p:nvPicPr>
        <p:blipFill>
          <a:blip r:embed="rId3"/>
          <a:stretch>
            <a:fillRect/>
          </a:stretch>
        </p:blipFill>
        <p:spPr>
          <a:xfrm>
            <a:off x="525385" y="9990283"/>
            <a:ext cx="1529269" cy="340525"/>
          </a:xfrm>
          <a:prstGeom prst="rect">
            <a:avLst/>
          </a:prstGeom>
        </p:spPr>
      </p:pic>
    </p:spTree>
    <p:extLst>
      <p:ext uri="{BB962C8B-B14F-4D97-AF65-F5344CB8AC3E}">
        <p14:creationId xmlns:p14="http://schemas.microsoft.com/office/powerpoint/2010/main" val="33517919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Cover 0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5" y="10001672"/>
            <a:ext cx="1529269" cy="340525"/>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21689" y="6250559"/>
            <a:ext cx="4193871" cy="297922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a:extLst>
              <a:ext uri="{FF2B5EF4-FFF2-40B4-BE49-F238E27FC236}">
                <a16:creationId xmlns:a16="http://schemas.microsoft.com/office/drawing/2014/main" id="{0017ADFC-9AC3-6CD3-19E5-CB83C754D10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204263" y="309507"/>
            <a:ext cx="3144686" cy="1633603"/>
          </a:xfrm>
          <a:prstGeom prst="rect">
            <a:avLst/>
          </a:prstGeom>
        </p:spPr>
      </p:pic>
      <p:sp>
        <p:nvSpPr>
          <p:cNvPr id="9" name="Picture Placeholder 8">
            <a:extLst>
              <a:ext uri="{FF2B5EF4-FFF2-40B4-BE49-F238E27FC236}">
                <a16:creationId xmlns:a16="http://schemas.microsoft.com/office/drawing/2014/main" id="{8D7DD7FB-B0DB-C4C9-E5A2-BE3D73498116}"/>
              </a:ext>
            </a:extLst>
          </p:cNvPr>
          <p:cNvSpPr>
            <a:spLocks noGrp="1"/>
          </p:cNvSpPr>
          <p:nvPr>
            <p:ph type="pic" sz="quarter" idx="20"/>
          </p:nvPr>
        </p:nvSpPr>
        <p:spPr>
          <a:xfrm>
            <a:off x="-21689" y="2135348"/>
            <a:ext cx="7581364" cy="6421117"/>
          </a:xfrm>
          <a:custGeom>
            <a:avLst/>
            <a:gdLst>
              <a:gd name="connsiteX0" fmla="*/ 0 w 7581364"/>
              <a:gd name="connsiteY0" fmla="*/ 0 h 6421117"/>
              <a:gd name="connsiteX1" fmla="*/ 7581364 w 7581364"/>
              <a:gd name="connsiteY1" fmla="*/ 0 h 6421117"/>
              <a:gd name="connsiteX2" fmla="*/ 7581364 w 7581364"/>
              <a:gd name="connsiteY2" fmla="*/ 144423 h 6421117"/>
              <a:gd name="connsiteX3" fmla="*/ 7581364 w 7581364"/>
              <a:gd name="connsiteY3" fmla="*/ 6119944 h 6421117"/>
              <a:gd name="connsiteX4" fmla="*/ 7581364 w 7581364"/>
              <a:gd name="connsiteY4" fmla="*/ 6421117 h 6421117"/>
              <a:gd name="connsiteX5" fmla="*/ 4193871 w 7581364"/>
              <a:gd name="connsiteY5" fmla="*/ 6421117 h 6421117"/>
              <a:gd name="connsiteX6" fmla="*/ 4193871 w 7581364"/>
              <a:gd name="connsiteY6" fmla="*/ 6119944 h 6421117"/>
              <a:gd name="connsiteX7" fmla="*/ 4193871 w 7581364"/>
              <a:gd name="connsiteY7" fmla="*/ 4115211 h 6421117"/>
              <a:gd name="connsiteX8" fmla="*/ 0 w 7581364"/>
              <a:gd name="connsiteY8" fmla="*/ 4115211 h 6421117"/>
              <a:gd name="connsiteX9" fmla="*/ 0 w 7581364"/>
              <a:gd name="connsiteY9" fmla="*/ 3814038 h 642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81364" h="6421117">
                <a:moveTo>
                  <a:pt x="0" y="0"/>
                </a:moveTo>
                <a:lnTo>
                  <a:pt x="7581364" y="0"/>
                </a:lnTo>
                <a:lnTo>
                  <a:pt x="7581364" y="144423"/>
                </a:lnTo>
                <a:lnTo>
                  <a:pt x="7581364" y="6119944"/>
                </a:lnTo>
                <a:lnTo>
                  <a:pt x="7581364" y="6421117"/>
                </a:lnTo>
                <a:lnTo>
                  <a:pt x="4193871" y="6421117"/>
                </a:lnTo>
                <a:lnTo>
                  <a:pt x="4193871" y="6119944"/>
                </a:lnTo>
                <a:lnTo>
                  <a:pt x="4193871" y="4115211"/>
                </a:lnTo>
                <a:lnTo>
                  <a:pt x="0" y="4115211"/>
                </a:lnTo>
                <a:lnTo>
                  <a:pt x="0" y="3814038"/>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TextBox 1">
            <a:extLst>
              <a:ext uri="{FF2B5EF4-FFF2-40B4-BE49-F238E27FC236}">
                <a16:creationId xmlns:a16="http://schemas.microsoft.com/office/drawing/2014/main" id="{92E64B4C-1AC2-4A08-ABFD-AEA252858162}"/>
              </a:ext>
            </a:extLst>
          </p:cNvPr>
          <p:cNvSpPr txBox="1"/>
          <p:nvPr userDrawn="1"/>
        </p:nvSpPr>
        <p:spPr>
          <a:xfrm>
            <a:off x="2186219" y="9828308"/>
            <a:ext cx="4788791" cy="369332"/>
          </a:xfrm>
          <a:prstGeom prst="rect">
            <a:avLst/>
          </a:prstGeom>
          <a:noFill/>
        </p:spPr>
        <p:txBody>
          <a:bodyPr wrap="square">
            <a:spAutoFit/>
          </a:bodyPr>
          <a:lstStyle/>
          <a:p>
            <a:pPr algn="just"/>
            <a:r>
              <a:rPr lang="en-US" sz="600" b="0" i="0" u="none" strike="noStrike">
                <a:solidFill>
                  <a:srgbClr val="0B3A5B"/>
                </a:solidFill>
                <a:effectLst/>
                <a:latin typeface="Calibri" panose="020F050202020403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sp>
        <p:nvSpPr>
          <p:cNvPr id="4" name="TextBox 3">
            <a:extLst>
              <a:ext uri="{FF2B5EF4-FFF2-40B4-BE49-F238E27FC236}">
                <a16:creationId xmlns:a16="http://schemas.microsoft.com/office/drawing/2014/main" id="{83C85BF8-1DAC-393F-A30E-D6213CE9444E}"/>
              </a:ext>
            </a:extLst>
          </p:cNvPr>
          <p:cNvSpPr txBox="1"/>
          <p:nvPr userDrawn="1"/>
        </p:nvSpPr>
        <p:spPr>
          <a:xfrm>
            <a:off x="2186220" y="10197640"/>
            <a:ext cx="4947825" cy="184666"/>
          </a:xfrm>
          <a:prstGeom prst="rect">
            <a:avLst/>
          </a:prstGeom>
          <a:noFill/>
        </p:spPr>
        <p:txBody>
          <a:bodyPr wrap="square">
            <a:spAutoFit/>
          </a:bodyPr>
          <a:lstStyle/>
          <a:p>
            <a:r>
              <a:rPr lang="en-US" sz="600" b="0" i="0">
                <a:solidFill>
                  <a:srgbClr val="0B3A5B"/>
                </a:solidFill>
                <a:effectLst/>
              </a:rPr>
              <a:t>Worksheets © 2025 by Project EARTH is licensed under CC BY 4.0. To view a copy of this license, visit https://</a:t>
            </a:r>
            <a:r>
              <a:rPr lang="en-US" sz="600" b="0" i="0" err="1">
                <a:solidFill>
                  <a:srgbClr val="0B3A5B"/>
                </a:solidFill>
                <a:effectLst/>
              </a:rPr>
              <a:t>creativecommons.org</a:t>
            </a:r>
            <a:r>
              <a:rPr lang="en-US" sz="600" b="0" i="0">
                <a:solidFill>
                  <a:srgbClr val="0B3A5B"/>
                </a:solidFill>
                <a:effectLst/>
              </a:rPr>
              <a:t>/licenses/by/4.0/</a:t>
            </a:r>
            <a:endParaRPr lang="en-GB" sz="600">
              <a:solidFill>
                <a:srgbClr val="0B3A5B"/>
              </a:solidFill>
            </a:endParaRPr>
          </a:p>
        </p:txBody>
      </p:sp>
      <p:sp>
        <p:nvSpPr>
          <p:cNvPr id="6" name="TextBox 5">
            <a:extLst>
              <a:ext uri="{FF2B5EF4-FFF2-40B4-BE49-F238E27FC236}">
                <a16:creationId xmlns:a16="http://schemas.microsoft.com/office/drawing/2014/main" id="{56F2CE51-40C4-DA4F-2CC9-C3EE4488806C}"/>
              </a:ext>
            </a:extLst>
          </p:cNvPr>
          <p:cNvSpPr txBox="1"/>
          <p:nvPr userDrawn="1"/>
        </p:nvSpPr>
        <p:spPr>
          <a:xfrm>
            <a:off x="584664" y="9343671"/>
            <a:ext cx="6390345" cy="276999"/>
          </a:xfrm>
          <a:prstGeom prst="rect">
            <a:avLst/>
          </a:prstGeom>
          <a:noFill/>
        </p:spPr>
        <p:txBody>
          <a:bodyPr wrap="square">
            <a:spAutoFit/>
          </a:bodyPr>
          <a:lstStyle>
            <a:defPPr>
              <a:defRPr lang="en-US"/>
            </a:defPPr>
            <a:lvl1pPr algn="just">
              <a:defRPr sz="600" b="0" i="0" u="none" strike="noStrike">
                <a:solidFill>
                  <a:srgbClr val="0B3A5B"/>
                </a:solidFill>
                <a:effectLst/>
                <a:latin typeface="Calibri" panose="020F0502020204030204" pitchFamily="34" charset="0"/>
                <a:cs typeface="Calibri" panose="020F0502020204030204" pitchFamily="34" charset="0"/>
              </a:defRPr>
            </a:lvl1pPr>
          </a:lstStyle>
          <a:p>
            <a:pPr lvl="0"/>
            <a:r>
              <a:rPr lang="en-US" i="1">
                <a:solidFill>
                  <a:schemeClr val="tx1"/>
                </a:solidFill>
              </a:rPr>
              <a:t>This Problem-Based Learning Open Educational Resource, a part of the Erasmus+ Cooperation Partnerships Project “Ethical and Responsible Transportation and Handling”, was </a:t>
            </a:r>
            <a:r>
              <a:rPr lang="en-US" i="1" err="1">
                <a:solidFill>
                  <a:schemeClr val="tx1"/>
                </a:solidFill>
              </a:rPr>
              <a:t>conceptualised</a:t>
            </a:r>
            <a:r>
              <a:rPr lang="en-US" i="1">
                <a:solidFill>
                  <a:schemeClr val="tx1"/>
                </a:solidFill>
              </a:rPr>
              <a:t> and produced by </a:t>
            </a:r>
            <a:r>
              <a:rPr lang="en-US" i="1" err="1">
                <a:solidFill>
                  <a:schemeClr val="tx1"/>
                </a:solidFill>
              </a:rPr>
              <a:t>Maynara</a:t>
            </a:r>
            <a:r>
              <a:rPr lang="en-US" i="1">
                <a:solidFill>
                  <a:schemeClr val="tx1"/>
                </a:solidFill>
              </a:rPr>
              <a:t> Furquim and Paula Schüppenhauer, FH Münster University of Applied Sciences, in collaboration with the EARTH Project Partnership.</a:t>
            </a:r>
          </a:p>
        </p:txBody>
      </p:sp>
    </p:spTree>
    <p:extLst>
      <p:ext uri="{BB962C8B-B14F-4D97-AF65-F5344CB8AC3E}">
        <p14:creationId xmlns:p14="http://schemas.microsoft.com/office/powerpoint/2010/main" val="23875417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bout/Intro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B9CACD-95F6-C740-9957-885B4EF0752C}"/>
              </a:ext>
            </a:extLst>
          </p:cNvPr>
          <p:cNvSpPr/>
          <p:nvPr userDrawn="1"/>
        </p:nvSpPr>
        <p:spPr>
          <a:xfrm>
            <a:off x="525586" y="1811867"/>
            <a:ext cx="4912688" cy="8342510"/>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12" name="Picture Placeholder 3">
            <a:extLst>
              <a:ext uri="{FF2B5EF4-FFF2-40B4-BE49-F238E27FC236}">
                <a16:creationId xmlns:a16="http://schemas.microsoft.com/office/drawing/2014/main" id="{1B053317-9B63-0F46-9FAE-76C882544D89}"/>
              </a:ext>
            </a:extLst>
          </p:cNvPr>
          <p:cNvSpPr>
            <a:spLocks noGrp="1"/>
          </p:cNvSpPr>
          <p:nvPr>
            <p:ph type="pic" sz="quarter" idx="10"/>
          </p:nvPr>
        </p:nvSpPr>
        <p:spPr>
          <a:xfrm>
            <a:off x="2926339" y="576179"/>
            <a:ext cx="4107750" cy="580575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5" name="Text Placeholder 32">
            <a:extLst>
              <a:ext uri="{FF2B5EF4-FFF2-40B4-BE49-F238E27FC236}">
                <a16:creationId xmlns:a16="http://schemas.microsoft.com/office/drawing/2014/main" id="{66785BF5-4C01-4BA0-B7B8-E20F3597AD1E}"/>
              </a:ext>
            </a:extLst>
          </p:cNvPr>
          <p:cNvSpPr>
            <a:spLocks noGrp="1"/>
          </p:cNvSpPr>
          <p:nvPr>
            <p:ph type="body" sz="quarter" idx="47" hasCustomPrompt="1"/>
          </p:nvPr>
        </p:nvSpPr>
        <p:spPr>
          <a:xfrm>
            <a:off x="833868" y="6914471"/>
            <a:ext cx="4184942" cy="795499"/>
          </a:xfrm>
          <a:prstGeom prst="rect">
            <a:avLst/>
          </a:prstGeom>
        </p:spPr>
        <p:txBody>
          <a:bodyPr>
            <a:noAutofit/>
          </a:bodyPr>
          <a:lstStyle>
            <a:lvl1pPr marL="0" indent="0" algn="l">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Sub-Heading</a:t>
            </a:r>
          </a:p>
        </p:txBody>
      </p:sp>
      <p:sp>
        <p:nvSpPr>
          <p:cNvPr id="46" name="Text Placeholder 32">
            <a:extLst>
              <a:ext uri="{FF2B5EF4-FFF2-40B4-BE49-F238E27FC236}">
                <a16:creationId xmlns:a16="http://schemas.microsoft.com/office/drawing/2014/main" id="{59A563F4-B2A2-EB26-7DA9-8BD1D399687D}"/>
              </a:ext>
            </a:extLst>
          </p:cNvPr>
          <p:cNvSpPr>
            <a:spLocks noGrp="1"/>
          </p:cNvSpPr>
          <p:nvPr>
            <p:ph type="body" sz="quarter" idx="48" hasCustomPrompt="1"/>
          </p:nvPr>
        </p:nvSpPr>
        <p:spPr>
          <a:xfrm>
            <a:off x="841421" y="7946577"/>
            <a:ext cx="4179282" cy="1851989"/>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47" name="Slide Number Placeholder 5">
            <a:extLst>
              <a:ext uri="{FF2B5EF4-FFF2-40B4-BE49-F238E27FC236}">
                <a16:creationId xmlns:a16="http://schemas.microsoft.com/office/drawing/2014/main" id="{933E811B-E334-0F7C-96BF-3AF40B7D9255}"/>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Tree>
    <p:extLst>
      <p:ext uri="{BB962C8B-B14F-4D97-AF65-F5344CB8AC3E}">
        <p14:creationId xmlns:p14="http://schemas.microsoft.com/office/powerpoint/2010/main" val="3670157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01">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7E9DDA3-5508-124F-B846-4CE77542FE4E}"/>
              </a:ext>
            </a:extLst>
          </p:cNvPr>
          <p:cNvSpPr/>
          <p:nvPr userDrawn="1"/>
        </p:nvSpPr>
        <p:spPr>
          <a:xfrm rot="5400000">
            <a:off x="-4569703" y="4591788"/>
            <a:ext cx="10670783" cy="152926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106" name="Text Placeholder 32">
            <a:extLst>
              <a:ext uri="{FF2B5EF4-FFF2-40B4-BE49-F238E27FC236}">
                <a16:creationId xmlns:a16="http://schemas.microsoft.com/office/drawing/2014/main" id="{86B01A13-C668-430D-CFC5-265C5B6253D7}"/>
              </a:ext>
            </a:extLst>
          </p:cNvPr>
          <p:cNvSpPr>
            <a:spLocks noGrp="1"/>
          </p:cNvSpPr>
          <p:nvPr>
            <p:ph type="body" sz="quarter" idx="11" hasCustomPrompt="1"/>
          </p:nvPr>
        </p:nvSpPr>
        <p:spPr>
          <a:xfrm>
            <a:off x="2118189" y="3964837"/>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01</a:t>
            </a:r>
            <a:endParaRPr lang="en-US"/>
          </a:p>
        </p:txBody>
      </p:sp>
      <p:sp>
        <p:nvSpPr>
          <p:cNvPr id="107" name="Text Placeholder 32">
            <a:extLst>
              <a:ext uri="{FF2B5EF4-FFF2-40B4-BE49-F238E27FC236}">
                <a16:creationId xmlns:a16="http://schemas.microsoft.com/office/drawing/2014/main" id="{30355578-E745-9BD0-A856-DBEC9CDCF6BA}"/>
              </a:ext>
            </a:extLst>
          </p:cNvPr>
          <p:cNvSpPr>
            <a:spLocks noGrp="1"/>
          </p:cNvSpPr>
          <p:nvPr>
            <p:ph type="body" sz="quarter" idx="49" hasCustomPrompt="1"/>
          </p:nvPr>
        </p:nvSpPr>
        <p:spPr>
          <a:xfrm>
            <a:off x="2656044" y="3964837"/>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Introduction</a:t>
            </a:r>
            <a:endParaRPr lang="en-US"/>
          </a:p>
        </p:txBody>
      </p:sp>
      <p:sp>
        <p:nvSpPr>
          <p:cNvPr id="108" name="Text Placeholder 32">
            <a:extLst>
              <a:ext uri="{FF2B5EF4-FFF2-40B4-BE49-F238E27FC236}">
                <a16:creationId xmlns:a16="http://schemas.microsoft.com/office/drawing/2014/main" id="{1483D1AB-5DBE-ED13-C638-D187E00E754A}"/>
              </a:ext>
            </a:extLst>
          </p:cNvPr>
          <p:cNvSpPr>
            <a:spLocks noGrp="1"/>
          </p:cNvSpPr>
          <p:nvPr>
            <p:ph type="body" sz="quarter" idx="13" hasCustomPrompt="1"/>
          </p:nvPr>
        </p:nvSpPr>
        <p:spPr>
          <a:xfrm>
            <a:off x="2118189" y="4440079"/>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02</a:t>
            </a:r>
            <a:endParaRPr lang="en-US"/>
          </a:p>
        </p:txBody>
      </p:sp>
      <p:sp>
        <p:nvSpPr>
          <p:cNvPr id="109" name="Text Placeholder 32">
            <a:extLst>
              <a:ext uri="{FF2B5EF4-FFF2-40B4-BE49-F238E27FC236}">
                <a16:creationId xmlns:a16="http://schemas.microsoft.com/office/drawing/2014/main" id="{0E904D35-974C-377E-0B62-7E1FEA95A52A}"/>
              </a:ext>
            </a:extLst>
          </p:cNvPr>
          <p:cNvSpPr>
            <a:spLocks noGrp="1"/>
          </p:cNvSpPr>
          <p:nvPr>
            <p:ph type="body" sz="quarter" idx="14" hasCustomPrompt="1"/>
          </p:nvPr>
        </p:nvSpPr>
        <p:spPr>
          <a:xfrm>
            <a:off x="2656044" y="4440205"/>
            <a:ext cx="3816000" cy="293549"/>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a:t>About us</a:t>
            </a:r>
            <a:endParaRPr lang="en-US"/>
          </a:p>
        </p:txBody>
      </p:sp>
      <p:sp>
        <p:nvSpPr>
          <p:cNvPr id="110" name="Text Placeholder 32">
            <a:extLst>
              <a:ext uri="{FF2B5EF4-FFF2-40B4-BE49-F238E27FC236}">
                <a16:creationId xmlns:a16="http://schemas.microsoft.com/office/drawing/2014/main" id="{04638117-ED94-CB12-A38B-3D197075E661}"/>
              </a:ext>
            </a:extLst>
          </p:cNvPr>
          <p:cNvSpPr>
            <a:spLocks noGrp="1"/>
          </p:cNvSpPr>
          <p:nvPr>
            <p:ph type="body" sz="quarter" idx="15" hasCustomPrompt="1"/>
          </p:nvPr>
        </p:nvSpPr>
        <p:spPr>
          <a:xfrm>
            <a:off x="2118189" y="4941213"/>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03</a:t>
            </a:r>
            <a:endParaRPr lang="en-US"/>
          </a:p>
        </p:txBody>
      </p:sp>
      <p:sp>
        <p:nvSpPr>
          <p:cNvPr id="111" name="Text Placeholder 32">
            <a:extLst>
              <a:ext uri="{FF2B5EF4-FFF2-40B4-BE49-F238E27FC236}">
                <a16:creationId xmlns:a16="http://schemas.microsoft.com/office/drawing/2014/main" id="{BF7573CD-5D0E-98EF-D198-D00F02C59AC1}"/>
              </a:ext>
            </a:extLst>
          </p:cNvPr>
          <p:cNvSpPr>
            <a:spLocks noGrp="1"/>
          </p:cNvSpPr>
          <p:nvPr>
            <p:ph type="body" sz="quarter" idx="19" hasCustomPrompt="1"/>
          </p:nvPr>
        </p:nvSpPr>
        <p:spPr>
          <a:xfrm>
            <a:off x="2656044" y="4941213"/>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The Project</a:t>
            </a:r>
            <a:endParaRPr lang="en-US"/>
          </a:p>
        </p:txBody>
      </p:sp>
      <p:sp>
        <p:nvSpPr>
          <p:cNvPr id="112" name="Text Placeholder 32">
            <a:extLst>
              <a:ext uri="{FF2B5EF4-FFF2-40B4-BE49-F238E27FC236}">
                <a16:creationId xmlns:a16="http://schemas.microsoft.com/office/drawing/2014/main" id="{001CD029-76BF-5267-FCC9-AC374458EC63}"/>
              </a:ext>
            </a:extLst>
          </p:cNvPr>
          <p:cNvSpPr>
            <a:spLocks noGrp="1"/>
          </p:cNvSpPr>
          <p:nvPr>
            <p:ph type="body" sz="quarter" idx="17" hasCustomPrompt="1"/>
          </p:nvPr>
        </p:nvSpPr>
        <p:spPr>
          <a:xfrm>
            <a:off x="2118189" y="5442168"/>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04</a:t>
            </a:r>
            <a:endParaRPr lang="en-US"/>
          </a:p>
        </p:txBody>
      </p:sp>
      <p:sp>
        <p:nvSpPr>
          <p:cNvPr id="113" name="Text Placeholder 32">
            <a:extLst>
              <a:ext uri="{FF2B5EF4-FFF2-40B4-BE49-F238E27FC236}">
                <a16:creationId xmlns:a16="http://schemas.microsoft.com/office/drawing/2014/main" id="{9D496F3A-9EAD-7E5B-7683-3530771E57DB}"/>
              </a:ext>
            </a:extLst>
          </p:cNvPr>
          <p:cNvSpPr>
            <a:spLocks noGrp="1"/>
          </p:cNvSpPr>
          <p:nvPr>
            <p:ph type="body" sz="quarter" idx="20" hasCustomPrompt="1"/>
          </p:nvPr>
        </p:nvSpPr>
        <p:spPr>
          <a:xfrm>
            <a:off x="2656044" y="5442168"/>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Gallery</a:t>
            </a:r>
            <a:endParaRPr lang="en-US"/>
          </a:p>
        </p:txBody>
      </p:sp>
      <p:sp>
        <p:nvSpPr>
          <p:cNvPr id="114" name="Text Placeholder 32">
            <a:extLst>
              <a:ext uri="{FF2B5EF4-FFF2-40B4-BE49-F238E27FC236}">
                <a16:creationId xmlns:a16="http://schemas.microsoft.com/office/drawing/2014/main" id="{625508FB-1E5C-3437-B4C8-AF2A4553D848}"/>
              </a:ext>
            </a:extLst>
          </p:cNvPr>
          <p:cNvSpPr>
            <a:spLocks noGrp="1"/>
          </p:cNvSpPr>
          <p:nvPr>
            <p:ph type="body" sz="quarter" idx="21" hasCustomPrompt="1"/>
          </p:nvPr>
        </p:nvSpPr>
        <p:spPr>
          <a:xfrm>
            <a:off x="2118189" y="5943958"/>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05</a:t>
            </a:r>
            <a:endParaRPr lang="en-US"/>
          </a:p>
        </p:txBody>
      </p:sp>
      <p:sp>
        <p:nvSpPr>
          <p:cNvPr id="115" name="Text Placeholder 32">
            <a:extLst>
              <a:ext uri="{FF2B5EF4-FFF2-40B4-BE49-F238E27FC236}">
                <a16:creationId xmlns:a16="http://schemas.microsoft.com/office/drawing/2014/main" id="{021C53BA-EBD7-A22B-1913-D8525ED841B5}"/>
              </a:ext>
            </a:extLst>
          </p:cNvPr>
          <p:cNvSpPr>
            <a:spLocks noGrp="1"/>
          </p:cNvSpPr>
          <p:nvPr>
            <p:ph type="body" sz="quarter" idx="22" hasCustomPrompt="1"/>
          </p:nvPr>
        </p:nvSpPr>
        <p:spPr>
          <a:xfrm>
            <a:off x="2656044" y="5943958"/>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Our Team</a:t>
            </a:r>
            <a:endParaRPr lang="en-US"/>
          </a:p>
        </p:txBody>
      </p:sp>
      <p:sp>
        <p:nvSpPr>
          <p:cNvPr id="116" name="Text Placeholder 32">
            <a:extLst>
              <a:ext uri="{FF2B5EF4-FFF2-40B4-BE49-F238E27FC236}">
                <a16:creationId xmlns:a16="http://schemas.microsoft.com/office/drawing/2014/main" id="{73326E23-3F69-8B45-7ADA-61E5806C8AD1}"/>
              </a:ext>
            </a:extLst>
          </p:cNvPr>
          <p:cNvSpPr>
            <a:spLocks noGrp="1"/>
          </p:cNvSpPr>
          <p:nvPr>
            <p:ph type="body" sz="quarter" idx="51" hasCustomPrompt="1"/>
          </p:nvPr>
        </p:nvSpPr>
        <p:spPr>
          <a:xfrm>
            <a:off x="2127829" y="6473154"/>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06</a:t>
            </a:r>
            <a:endParaRPr lang="en-US"/>
          </a:p>
        </p:txBody>
      </p:sp>
      <p:sp>
        <p:nvSpPr>
          <p:cNvPr id="117" name="Text Placeholder 32">
            <a:extLst>
              <a:ext uri="{FF2B5EF4-FFF2-40B4-BE49-F238E27FC236}">
                <a16:creationId xmlns:a16="http://schemas.microsoft.com/office/drawing/2014/main" id="{89786B18-DBC8-6850-DD58-ACA1ACFB09E2}"/>
              </a:ext>
            </a:extLst>
          </p:cNvPr>
          <p:cNvSpPr>
            <a:spLocks noGrp="1"/>
          </p:cNvSpPr>
          <p:nvPr>
            <p:ph type="body" sz="quarter" idx="52" hasCustomPrompt="1"/>
          </p:nvPr>
        </p:nvSpPr>
        <p:spPr>
          <a:xfrm>
            <a:off x="2665684" y="6473154"/>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Question and Answers</a:t>
            </a:r>
            <a:endParaRPr lang="en-US"/>
          </a:p>
        </p:txBody>
      </p:sp>
      <p:sp>
        <p:nvSpPr>
          <p:cNvPr id="118" name="Text Placeholder 32">
            <a:extLst>
              <a:ext uri="{FF2B5EF4-FFF2-40B4-BE49-F238E27FC236}">
                <a16:creationId xmlns:a16="http://schemas.microsoft.com/office/drawing/2014/main" id="{5E3514C3-47EA-6B09-C5A8-5B292E47E30C}"/>
              </a:ext>
            </a:extLst>
          </p:cNvPr>
          <p:cNvSpPr>
            <a:spLocks noGrp="1"/>
          </p:cNvSpPr>
          <p:nvPr>
            <p:ph type="body" sz="quarter" idx="53" hasCustomPrompt="1"/>
          </p:nvPr>
        </p:nvSpPr>
        <p:spPr>
          <a:xfrm>
            <a:off x="2127829" y="6963386"/>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07</a:t>
            </a:r>
            <a:endParaRPr lang="en-US"/>
          </a:p>
        </p:txBody>
      </p:sp>
      <p:sp>
        <p:nvSpPr>
          <p:cNvPr id="119" name="Text Placeholder 32">
            <a:extLst>
              <a:ext uri="{FF2B5EF4-FFF2-40B4-BE49-F238E27FC236}">
                <a16:creationId xmlns:a16="http://schemas.microsoft.com/office/drawing/2014/main" id="{5535D7EB-A9E1-30C4-B0DE-D9400C7E67D2}"/>
              </a:ext>
            </a:extLst>
          </p:cNvPr>
          <p:cNvSpPr>
            <a:spLocks noGrp="1"/>
          </p:cNvSpPr>
          <p:nvPr>
            <p:ph type="body" sz="quarter" idx="54" hasCustomPrompt="1"/>
          </p:nvPr>
        </p:nvSpPr>
        <p:spPr>
          <a:xfrm>
            <a:off x="2665684" y="6963386"/>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Conclusion</a:t>
            </a:r>
            <a:endParaRPr lang="en-US"/>
          </a:p>
        </p:txBody>
      </p:sp>
      <p:sp>
        <p:nvSpPr>
          <p:cNvPr id="81" name="Slide Number Placeholder 5">
            <a:extLst>
              <a:ext uri="{FF2B5EF4-FFF2-40B4-BE49-F238E27FC236}">
                <a16:creationId xmlns:a16="http://schemas.microsoft.com/office/drawing/2014/main" id="{184564D9-D416-2621-9930-A15549C59F96}"/>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1D4C60"/>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4" name="Picture Placeholder 3">
            <a:extLst>
              <a:ext uri="{FF2B5EF4-FFF2-40B4-BE49-F238E27FC236}">
                <a16:creationId xmlns:a16="http://schemas.microsoft.com/office/drawing/2014/main" id="{FB83C495-F66E-E0EB-15A1-2CDA3EF437F8}"/>
              </a:ext>
            </a:extLst>
          </p:cNvPr>
          <p:cNvSpPr>
            <a:spLocks noGrp="1"/>
          </p:cNvSpPr>
          <p:nvPr>
            <p:ph type="pic" sz="quarter" idx="55"/>
          </p:nvPr>
        </p:nvSpPr>
        <p:spPr>
          <a:xfrm>
            <a:off x="967154" y="673939"/>
            <a:ext cx="6592520" cy="26873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5" name="TextBox 4">
            <a:extLst>
              <a:ext uri="{FF2B5EF4-FFF2-40B4-BE49-F238E27FC236}">
                <a16:creationId xmlns:a16="http://schemas.microsoft.com/office/drawing/2014/main" id="{98CBF5BF-1B75-31E6-EBCB-93B45942D0FA}"/>
              </a:ext>
            </a:extLst>
          </p:cNvPr>
          <p:cNvSpPr txBox="1"/>
          <p:nvPr userDrawn="1"/>
        </p:nvSpPr>
        <p:spPr>
          <a:xfrm>
            <a:off x="3741732" y="8340927"/>
            <a:ext cx="3165505" cy="323165"/>
          </a:xfrm>
          <a:prstGeom prst="rect">
            <a:avLst/>
          </a:prstGeom>
          <a:noFill/>
        </p:spPr>
        <p:txBody>
          <a:bodyPr wrap="square">
            <a:spAutoFit/>
          </a:bodyPr>
          <a:lstStyle/>
          <a:p>
            <a:pPr algn="just"/>
            <a:r>
              <a:rPr lang="en-IE" sz="500" b="0" i="0" u="none" strike="noStrike">
                <a:solidFill>
                  <a:srgbClr val="0B3A5B"/>
                </a:solidFill>
                <a:effectLst/>
                <a:latin typeface="Calibri" panose="020F050202020403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500" i="0">
              <a:solidFill>
                <a:srgbClr val="0B3A5B"/>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9FCF8483-4504-BD30-5D32-A50857385624}"/>
              </a:ext>
            </a:extLst>
          </p:cNvPr>
          <p:cNvPicPr>
            <a:picLocks noChangeAspect="1"/>
          </p:cNvPicPr>
          <p:nvPr userDrawn="1"/>
        </p:nvPicPr>
        <p:blipFill>
          <a:blip r:embed="rId2"/>
          <a:stretch>
            <a:fillRect/>
          </a:stretch>
        </p:blipFill>
        <p:spPr>
          <a:xfrm>
            <a:off x="2118189" y="8345975"/>
            <a:ext cx="1529269" cy="340525"/>
          </a:xfrm>
          <a:prstGeom prst="rect">
            <a:avLst/>
          </a:prstGeom>
        </p:spPr>
      </p:pic>
    </p:spTree>
    <p:extLst>
      <p:ext uri="{BB962C8B-B14F-4D97-AF65-F5344CB8AC3E}">
        <p14:creationId xmlns:p14="http://schemas.microsoft.com/office/powerpoint/2010/main" val="530738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4B89B888-9D5F-5636-924B-426B38D2D12A}"/>
              </a:ext>
            </a:extLst>
          </p:cNvPr>
          <p:cNvSpPr/>
          <p:nvPr userDrawn="1"/>
        </p:nvSpPr>
        <p:spPr>
          <a:xfrm>
            <a:off x="2493818" y="1079845"/>
            <a:ext cx="5069577" cy="5111949"/>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0B1430"/>
          </a:solidFill>
          <a:ln w="30808" cap="flat">
            <a:noFill/>
            <a:prstDash val="solid"/>
            <a:miter/>
          </a:ln>
        </p:spPr>
        <p:txBody>
          <a:bodyPr rtlCol="0" anchor="ctr"/>
          <a:lstStyle/>
          <a:p>
            <a:endParaRPr lang="en-US"/>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2923309" y="1351673"/>
            <a:ext cx="4819651" cy="3109490"/>
          </a:xfrm>
          <a:prstGeom prst="rect">
            <a:avLst/>
          </a:prstGeom>
          <a:effectLst>
            <a:glow rad="127000">
              <a:srgbClr val="414141"/>
            </a:glow>
          </a:effectLst>
        </p:spPr>
        <p:txBody>
          <a:bodyPr>
            <a:noAutofit/>
          </a:bodyPr>
          <a:lstStyle>
            <a:lvl1pPr marL="0" indent="0" algn="l">
              <a:buNone/>
              <a:defRPr sz="13000" b="1">
                <a:solidFill>
                  <a:schemeClr val="bg1"/>
                </a:solidFill>
                <a:latin typeface="Calibri" panose="020F0502020204030204" pitchFamily="34" charset="0"/>
                <a:cs typeface="Calibri" panose="020F0502020204030204" pitchFamily="34" charset="0"/>
              </a:defRPr>
            </a:lvl1pPr>
          </a:lstStyle>
          <a:p>
            <a:pPr lvl="0"/>
            <a:r>
              <a:rPr lang="en-GB"/>
              <a:t>01</a:t>
            </a:r>
            <a:endParaRPr lang="en-US"/>
          </a:p>
        </p:txBody>
      </p:sp>
      <p:sp>
        <p:nvSpPr>
          <p:cNvPr id="9" name="Slide Number Placeholder 5">
            <a:extLst>
              <a:ext uri="{FF2B5EF4-FFF2-40B4-BE49-F238E27FC236}">
                <a16:creationId xmlns:a16="http://schemas.microsoft.com/office/drawing/2014/main" id="{30EFB463-2CCC-6D67-A87C-FCB7F8EFFBBD}"/>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4" name="Picture Placeholder 3">
            <a:extLst>
              <a:ext uri="{FF2B5EF4-FFF2-40B4-BE49-F238E27FC236}">
                <a16:creationId xmlns:a16="http://schemas.microsoft.com/office/drawing/2014/main" id="{D2AF183F-B686-C5F1-987B-E4073BCA6A3F}"/>
              </a:ext>
            </a:extLst>
          </p:cNvPr>
          <p:cNvSpPr>
            <a:spLocks noGrp="1"/>
          </p:cNvSpPr>
          <p:nvPr>
            <p:ph type="pic" sz="quarter" idx="10"/>
          </p:nvPr>
        </p:nvSpPr>
        <p:spPr>
          <a:xfrm>
            <a:off x="0" y="4461163"/>
            <a:ext cx="5514109" cy="436932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2456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030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7128AB8-7094-90AC-4A40-4C2808F8F32A}"/>
              </a:ext>
            </a:extLst>
          </p:cNvPr>
          <p:cNvSpPr/>
          <p:nvPr userDrawn="1"/>
        </p:nvSpPr>
        <p:spPr>
          <a:xfrm rot="5400000">
            <a:off x="-6353625" y="4227026"/>
            <a:ext cx="10670783" cy="208027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29" name="Text Placeholder 32">
            <a:extLst>
              <a:ext uri="{FF2B5EF4-FFF2-40B4-BE49-F238E27FC236}">
                <a16:creationId xmlns:a16="http://schemas.microsoft.com/office/drawing/2014/main" id="{B670A47E-CE10-702B-C027-51698412A13E}"/>
              </a:ext>
            </a:extLst>
          </p:cNvPr>
          <p:cNvSpPr>
            <a:spLocks noGrp="1"/>
          </p:cNvSpPr>
          <p:nvPr>
            <p:ph type="body" sz="quarter" idx="64" hasCustomPrompt="1"/>
          </p:nvPr>
        </p:nvSpPr>
        <p:spPr>
          <a:xfrm>
            <a:off x="697281" y="1599143"/>
            <a:ext cx="5682254" cy="8415713"/>
          </a:xfrm>
          <a:prstGeom prst="rect">
            <a:avLst/>
          </a:prstGeom>
          <a:noFill/>
        </p:spPr>
        <p:txBody>
          <a:bodyPr numCol="2" spcCol="288000" anchor="t">
            <a:noAutofit/>
          </a:bodyPr>
          <a:lstStyle>
            <a:lvl1pPr marL="0" indent="0" algn="l">
              <a:lnSpc>
                <a:spcPct val="100000"/>
              </a:lnSpc>
              <a:spcBef>
                <a:spcPts val="0"/>
              </a:spcBef>
              <a:buNone/>
              <a:defRPr sz="1100" b="0" i="0">
                <a:solidFill>
                  <a:srgbClr val="0B3A5B"/>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 name="Freeform 1">
            <a:extLst>
              <a:ext uri="{FF2B5EF4-FFF2-40B4-BE49-F238E27FC236}">
                <a16:creationId xmlns:a16="http://schemas.microsoft.com/office/drawing/2014/main" id="{698F42D1-97D3-812E-BE2E-F27B31CE2C83}"/>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E503E773-055E-3A8F-B7A8-F32583576A20}"/>
              </a:ext>
            </a:extLst>
          </p:cNvPr>
          <p:cNvSpPr/>
          <p:nvPr userDrawn="1"/>
        </p:nvSpPr>
        <p:spPr>
          <a:xfrm>
            <a:off x="7033968" y="89259"/>
            <a:ext cx="369542" cy="10513295"/>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32">
            <a:extLst>
              <a:ext uri="{FF2B5EF4-FFF2-40B4-BE49-F238E27FC236}">
                <a16:creationId xmlns:a16="http://schemas.microsoft.com/office/drawing/2014/main" id="{AF76BD86-5F60-C9DD-DBE6-C425C9182F5A}"/>
              </a:ext>
            </a:extLst>
          </p:cNvPr>
          <p:cNvSpPr>
            <a:spLocks noGrp="1"/>
          </p:cNvSpPr>
          <p:nvPr>
            <p:ph type="body" sz="quarter" idx="61" hasCustomPrompt="1"/>
          </p:nvPr>
        </p:nvSpPr>
        <p:spPr>
          <a:xfrm>
            <a:off x="-9335" y="644872"/>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2" name="Slide Number Placeholder 5">
            <a:extLst>
              <a:ext uri="{FF2B5EF4-FFF2-40B4-BE49-F238E27FC236}">
                <a16:creationId xmlns:a16="http://schemas.microsoft.com/office/drawing/2014/main" id="{93F71317-5FDE-E6A7-37D6-89EF087B3444}"/>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‹N›</a:t>
            </a:fld>
            <a:endParaRPr lang="en-US"/>
          </a:p>
        </p:txBody>
      </p:sp>
      <p:grpSp>
        <p:nvGrpSpPr>
          <p:cNvPr id="4" name="Group 3">
            <a:extLst>
              <a:ext uri="{FF2B5EF4-FFF2-40B4-BE49-F238E27FC236}">
                <a16:creationId xmlns:a16="http://schemas.microsoft.com/office/drawing/2014/main" id="{323D1BA2-EB65-AAD2-6238-3553914F450A}"/>
              </a:ext>
            </a:extLst>
          </p:cNvPr>
          <p:cNvGrpSpPr/>
          <p:nvPr userDrawn="1"/>
        </p:nvGrpSpPr>
        <p:grpSpPr>
          <a:xfrm rot="16200000">
            <a:off x="6256887" y="9217197"/>
            <a:ext cx="2059860" cy="179595"/>
            <a:chOff x="3684958" y="6608690"/>
            <a:chExt cx="2059860" cy="179595"/>
          </a:xfrm>
        </p:grpSpPr>
        <p:pic>
          <p:nvPicPr>
            <p:cNvPr id="5" name="Picture 4">
              <a:extLst>
                <a:ext uri="{FF2B5EF4-FFF2-40B4-BE49-F238E27FC236}">
                  <a16:creationId xmlns:a16="http://schemas.microsoft.com/office/drawing/2014/main" id="{778A077B-4881-A57D-9073-E682AFA09D87}"/>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6" name="Picture 5">
              <a:extLst>
                <a:ext uri="{FF2B5EF4-FFF2-40B4-BE49-F238E27FC236}">
                  <a16:creationId xmlns:a16="http://schemas.microsoft.com/office/drawing/2014/main" id="{E53512D3-A55E-9C21-D222-057D5123DAE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2545000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ext Slide 02">
    <p:spTree>
      <p:nvGrpSpPr>
        <p:cNvPr id="1" name=""/>
        <p:cNvGrpSpPr/>
        <p:nvPr/>
      </p:nvGrpSpPr>
      <p:grpSpPr>
        <a:xfrm>
          <a:off x="0" y="0"/>
          <a:ext cx="0" cy="0"/>
          <a:chOff x="0" y="0"/>
          <a:chExt cx="0" cy="0"/>
        </a:xfrm>
      </p:grpSpPr>
      <p:sp>
        <p:nvSpPr>
          <p:cNvPr id="18" name="Text Placeholder 32">
            <a:extLst>
              <a:ext uri="{FF2B5EF4-FFF2-40B4-BE49-F238E27FC236}">
                <a16:creationId xmlns:a16="http://schemas.microsoft.com/office/drawing/2014/main" id="{1505DF62-3F5D-08D0-2B9C-F189B1FE8367}"/>
              </a:ext>
            </a:extLst>
          </p:cNvPr>
          <p:cNvSpPr>
            <a:spLocks noGrp="1"/>
          </p:cNvSpPr>
          <p:nvPr>
            <p:ph type="body" sz="quarter" idx="61" hasCustomPrompt="1"/>
          </p:nvPr>
        </p:nvSpPr>
        <p:spPr>
          <a:xfrm>
            <a:off x="-9335" y="644872"/>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9" name="Text Placeholder 32">
            <a:extLst>
              <a:ext uri="{FF2B5EF4-FFF2-40B4-BE49-F238E27FC236}">
                <a16:creationId xmlns:a16="http://schemas.microsoft.com/office/drawing/2014/main" id="{14F62AE7-7BB4-825A-9462-1AD4FAD7D9CA}"/>
              </a:ext>
            </a:extLst>
          </p:cNvPr>
          <p:cNvSpPr>
            <a:spLocks noGrp="1"/>
          </p:cNvSpPr>
          <p:nvPr>
            <p:ph type="body" sz="quarter" idx="64" hasCustomPrompt="1"/>
          </p:nvPr>
        </p:nvSpPr>
        <p:spPr>
          <a:xfrm>
            <a:off x="697281" y="1599143"/>
            <a:ext cx="6076734" cy="8415713"/>
          </a:xfrm>
          <a:prstGeom prst="rect">
            <a:avLst/>
          </a:prstGeom>
        </p:spPr>
        <p:txBody>
          <a:bodyPr numCol="2" spcCol="288000" anchor="t">
            <a:noAutofit/>
          </a:bodyPr>
          <a:lstStyle>
            <a:lvl1pPr marL="0" indent="0" algn="l">
              <a:lnSpc>
                <a:spcPct val="100000"/>
              </a:lnSpc>
              <a:spcBef>
                <a:spcPts val="0"/>
              </a:spcBef>
              <a:buNone/>
              <a:defRPr sz="11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2" name="Slide Number Placeholder 5">
            <a:extLst>
              <a:ext uri="{FF2B5EF4-FFF2-40B4-BE49-F238E27FC236}">
                <a16:creationId xmlns:a16="http://schemas.microsoft.com/office/drawing/2014/main" id="{D73E2FE7-B1D1-638B-95F5-A4C6BE49BDB9}"/>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Tree>
    <p:extLst>
      <p:ext uri="{BB962C8B-B14F-4D97-AF65-F5344CB8AC3E}">
        <p14:creationId xmlns:p14="http://schemas.microsoft.com/office/powerpoint/2010/main" val="3072150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Quote/Statement 03">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4E8932A-A485-43A5-A210-0AAB8AE7DC37}"/>
              </a:ext>
            </a:extLst>
          </p:cNvPr>
          <p:cNvSpPr>
            <a:spLocks noGrp="1"/>
          </p:cNvSpPr>
          <p:nvPr>
            <p:ph type="pic" sz="quarter" idx="10"/>
          </p:nvPr>
        </p:nvSpPr>
        <p:spPr>
          <a:xfrm>
            <a:off x="776964" y="760761"/>
            <a:ext cx="6005748" cy="91702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2" name="Freeform 21">
            <a:extLst>
              <a:ext uri="{FF2B5EF4-FFF2-40B4-BE49-F238E27FC236}">
                <a16:creationId xmlns:a16="http://schemas.microsoft.com/office/drawing/2014/main" id="{A97A6B7C-6C4D-0938-DE63-7C34C0A12425}"/>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16356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Statement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9080A93-BA24-F38B-739F-16FE9DDF3E11}"/>
              </a:ext>
            </a:extLst>
          </p:cNvPr>
          <p:cNvSpPr/>
          <p:nvPr userDrawn="1"/>
        </p:nvSpPr>
        <p:spPr>
          <a:xfrm rot="5400000">
            <a:off x="1225776" y="-1225776"/>
            <a:ext cx="5108448" cy="7560000"/>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18" name="Text Placeholder 32">
            <a:extLst>
              <a:ext uri="{FF2B5EF4-FFF2-40B4-BE49-F238E27FC236}">
                <a16:creationId xmlns:a16="http://schemas.microsoft.com/office/drawing/2014/main" id="{9E177808-669D-283C-7D6E-53FC30C84236}"/>
              </a:ext>
            </a:extLst>
          </p:cNvPr>
          <p:cNvSpPr>
            <a:spLocks noGrp="1"/>
          </p:cNvSpPr>
          <p:nvPr>
            <p:ph type="body" sz="quarter" idx="61" hasCustomPrompt="1"/>
          </p:nvPr>
        </p:nvSpPr>
        <p:spPr>
          <a:xfrm>
            <a:off x="664758" y="993757"/>
            <a:ext cx="4159271"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19" name="Text Placeholder 32">
            <a:extLst>
              <a:ext uri="{FF2B5EF4-FFF2-40B4-BE49-F238E27FC236}">
                <a16:creationId xmlns:a16="http://schemas.microsoft.com/office/drawing/2014/main" id="{150450FD-DF74-4A1E-DAB4-34979C959B90}"/>
              </a:ext>
            </a:extLst>
          </p:cNvPr>
          <p:cNvSpPr>
            <a:spLocks noGrp="1"/>
          </p:cNvSpPr>
          <p:nvPr>
            <p:ph type="body" sz="quarter" idx="62" hasCustomPrompt="1"/>
          </p:nvPr>
        </p:nvSpPr>
        <p:spPr>
          <a:xfrm>
            <a:off x="664759" y="1849054"/>
            <a:ext cx="4159270"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25" name="Text Placeholder 32">
            <a:extLst>
              <a:ext uri="{FF2B5EF4-FFF2-40B4-BE49-F238E27FC236}">
                <a16:creationId xmlns:a16="http://schemas.microsoft.com/office/drawing/2014/main" id="{08C6061D-F5F3-3BE5-67FF-EC4329788DD8}"/>
              </a:ext>
            </a:extLst>
          </p:cNvPr>
          <p:cNvSpPr>
            <a:spLocks noGrp="1"/>
          </p:cNvSpPr>
          <p:nvPr>
            <p:ph type="body" sz="quarter" idx="63" hasCustomPrompt="1"/>
          </p:nvPr>
        </p:nvSpPr>
        <p:spPr>
          <a:xfrm>
            <a:off x="664758" y="2704351"/>
            <a:ext cx="4159269"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31" name="Text Placeholder 32">
            <a:extLst>
              <a:ext uri="{FF2B5EF4-FFF2-40B4-BE49-F238E27FC236}">
                <a16:creationId xmlns:a16="http://schemas.microsoft.com/office/drawing/2014/main" id="{E3828B49-DB6D-4C9E-7FCB-F5B0A3067B37}"/>
              </a:ext>
            </a:extLst>
          </p:cNvPr>
          <p:cNvSpPr>
            <a:spLocks noGrp="1"/>
          </p:cNvSpPr>
          <p:nvPr>
            <p:ph type="body" sz="quarter" idx="48" hasCustomPrompt="1"/>
          </p:nvPr>
        </p:nvSpPr>
        <p:spPr>
          <a:xfrm>
            <a:off x="767886" y="5474208"/>
            <a:ext cx="6010866" cy="4223848"/>
          </a:xfrm>
          <a:prstGeom prst="rect">
            <a:avLst/>
          </a:prstGeom>
        </p:spPr>
        <p:txBody>
          <a:bodyPr numCol="2" spcCol="288000" anchor="t">
            <a:noAutofit/>
          </a:bodyPr>
          <a:lstStyle>
            <a:lvl1pPr marL="0" indent="0" algn="l">
              <a:lnSpc>
                <a:spcPct val="100000"/>
              </a:lnSpc>
              <a:spcBef>
                <a:spcPts val="0"/>
              </a:spcBef>
              <a:buNone/>
              <a:defRPr sz="11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32" name="Slide Number Placeholder 5">
            <a:extLst>
              <a:ext uri="{FF2B5EF4-FFF2-40B4-BE49-F238E27FC236}">
                <a16:creationId xmlns:a16="http://schemas.microsoft.com/office/drawing/2014/main" id="{E144C293-21D9-3400-8609-B087F94CC36A}"/>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Tree>
    <p:extLst>
      <p:ext uri="{BB962C8B-B14F-4D97-AF65-F5344CB8AC3E}">
        <p14:creationId xmlns:p14="http://schemas.microsoft.com/office/powerpoint/2010/main" val="1025213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59D3DE8C-EA9F-1512-4604-ACCA95072AB0}"/>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rgbClr val="0B3A5B"/>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‹N›</a:t>
            </a:fld>
            <a:endParaRPr lang="en-US"/>
          </a:p>
        </p:txBody>
      </p:sp>
      <p:grpSp>
        <p:nvGrpSpPr>
          <p:cNvPr id="5" name="Group 4">
            <a:extLst>
              <a:ext uri="{FF2B5EF4-FFF2-40B4-BE49-F238E27FC236}">
                <a16:creationId xmlns:a16="http://schemas.microsoft.com/office/drawing/2014/main" id="{9F628C2E-F487-8B8E-8D36-C865FD932202}"/>
              </a:ext>
            </a:extLst>
          </p:cNvPr>
          <p:cNvGrpSpPr/>
          <p:nvPr userDrawn="1"/>
        </p:nvGrpSpPr>
        <p:grpSpPr>
          <a:xfrm rot="16200000">
            <a:off x="6256887" y="9217197"/>
            <a:ext cx="2059860" cy="179595"/>
            <a:chOff x="3684958" y="6608690"/>
            <a:chExt cx="2059860" cy="179595"/>
          </a:xfrm>
        </p:grpSpPr>
        <p:pic>
          <p:nvPicPr>
            <p:cNvPr id="6" name="Picture 5">
              <a:extLst>
                <a:ext uri="{FF2B5EF4-FFF2-40B4-BE49-F238E27FC236}">
                  <a16:creationId xmlns:a16="http://schemas.microsoft.com/office/drawing/2014/main" id="{8AE3B505-2651-304F-6220-148B54B0795A}"/>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8" name="Picture 7">
              <a:extLst>
                <a:ext uri="{FF2B5EF4-FFF2-40B4-BE49-F238E27FC236}">
                  <a16:creationId xmlns:a16="http://schemas.microsoft.com/office/drawing/2014/main" id="{669B8E3E-5DC2-7A7D-F565-81265CB5E1C7}"/>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2333879095"/>
      </p:ext>
    </p:extLst>
  </p:cSld>
  <p:clrMap bg1="lt1" tx1="dk1" bg2="lt2" tx2="dk2" accent1="accent1" accent2="accent2" accent3="accent3" accent4="accent4" accent5="accent5" accent6="accent6" hlink="hlink" folHlink="folHlink"/>
  <p:sldLayoutIdLst>
    <p:sldLayoutId id="2147483780" r:id="rId1"/>
    <p:sldLayoutId id="2147483760" r:id="rId2"/>
    <p:sldLayoutId id="2147483798" r:id="rId3"/>
    <p:sldLayoutId id="2147483800" r:id="rId4"/>
    <p:sldLayoutId id="2147483805" r:id="rId5"/>
    <p:sldLayoutId id="2147483782" r:id="rId6"/>
    <p:sldLayoutId id="2147483752" r:id="rId7"/>
    <p:sldLayoutId id="2147483786" r:id="rId8"/>
    <p:sldLayoutId id="2147483758" r:id="rId9"/>
    <p:sldLayoutId id="2147483787" r:id="rId10"/>
    <p:sldLayoutId id="2147483802" r:id="rId11"/>
    <p:sldLayoutId id="2147483804" r:id="rId12"/>
    <p:sldLayoutId id="2147483806" r:id="rId13"/>
  </p:sldLayoutIdLst>
  <p:hf hdr="0" ftr="0" dt="0"/>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hyperlink" Target="https://innovating4earth.eu/starter-kit-and-good-practice-compendium/" TargetMode="External"/><Relationship Id="rId2" Type="http://schemas.openxmlformats.org/officeDocument/2006/relationships/hyperlink" Target="https://www.innovatingdigitally.eu/audit/"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www.piktochart.com/" TargetMode="External"/><Relationship Id="rId2" Type="http://schemas.openxmlformats.org/officeDocument/2006/relationships/hyperlink" Target="http://www.canva.com/" TargetMode="Externa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hyperlink" Target="https://innovating4earth.eu/starter-kit-and-good-practice-compendium/"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hyperlink" Target="https://innovating4earth.eu/starter-kit-and-good-practice-compendium/"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innovating4earth.eu/starter-kit-and-good-practice-compendium/"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s://innovating4earth.eu/starter-kit-and-good-practice-compendium/"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 name="Picture Placeholder 73">
            <a:extLst>
              <a:ext uri="{FF2B5EF4-FFF2-40B4-BE49-F238E27FC236}">
                <a16:creationId xmlns:a16="http://schemas.microsoft.com/office/drawing/2014/main" id="{D8F45730-4E6F-D0B8-7E92-A2AFD79D9ABA}"/>
              </a:ext>
            </a:extLst>
          </p:cNvPr>
          <p:cNvPicPr>
            <a:picLocks noGrp="1" noChangeAspect="1"/>
          </p:cNvPicPr>
          <p:nvPr>
            <p:ph type="pic" sz="quarter" idx="20"/>
          </p:nvPr>
        </p:nvPicPr>
        <p:blipFill rotWithShape="1">
          <a:blip r:embed="rId3">
            <a:extLst>
              <a:ext uri="{28A0092B-C50C-407E-A947-70E740481C1C}">
                <a14:useLocalDpi xmlns:a14="http://schemas.microsoft.com/office/drawing/2010/main" val="0"/>
              </a:ext>
            </a:extLst>
          </a:blip>
          <a:srcRect l="10681" r="10681"/>
          <a:stretch/>
        </p:blipFill>
        <p:spPr>
          <a:xfrm>
            <a:off x="-21689" y="2135348"/>
            <a:ext cx="7581364" cy="6421117"/>
          </a:xfrm>
        </p:spPr>
      </p:pic>
      <p:sp>
        <p:nvSpPr>
          <p:cNvPr id="20" name="Freeform 19">
            <a:extLst>
              <a:ext uri="{FF2B5EF4-FFF2-40B4-BE49-F238E27FC236}">
                <a16:creationId xmlns:a16="http://schemas.microsoft.com/office/drawing/2014/main" id="{C1BCB7CF-0C4D-A4FD-74C0-AE9B70C1DFAD}"/>
              </a:ext>
            </a:extLst>
          </p:cNvPr>
          <p:cNvSpPr/>
          <p:nvPr/>
        </p:nvSpPr>
        <p:spPr>
          <a:xfrm rot="11124034">
            <a:off x="-3963666" y="1438298"/>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0846BF9A-F1E8-40C2-33C5-BBB9DEB0BA27}"/>
              </a:ext>
            </a:extLst>
          </p:cNvPr>
          <p:cNvSpPr/>
          <p:nvPr/>
        </p:nvSpPr>
        <p:spPr>
          <a:xfrm>
            <a:off x="5768530" y="7767530"/>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77" name="Rectangle 76">
            <a:extLst>
              <a:ext uri="{FF2B5EF4-FFF2-40B4-BE49-F238E27FC236}">
                <a16:creationId xmlns:a16="http://schemas.microsoft.com/office/drawing/2014/main" id="{A3B76104-2175-F77B-46C1-46E06BCE9041}"/>
              </a:ext>
            </a:extLst>
          </p:cNvPr>
          <p:cNvSpPr/>
          <p:nvPr/>
        </p:nvSpPr>
        <p:spPr>
          <a:xfrm>
            <a:off x="995162" y="7134869"/>
            <a:ext cx="4773368" cy="698629"/>
          </a:xfrm>
          <a:prstGeom prst="rect">
            <a:avLst/>
          </a:prstGeom>
          <a:gradFill>
            <a:gsLst>
              <a:gs pos="0">
                <a:srgbClr val="8551A1"/>
              </a:gs>
              <a:gs pos="35350">
                <a:srgbClr val="6363AC"/>
              </a:gs>
              <a:gs pos="100000">
                <a:srgbClr val="26C4F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4" name="TextBox 75">
            <a:extLst>
              <a:ext uri="{FF2B5EF4-FFF2-40B4-BE49-F238E27FC236}">
                <a16:creationId xmlns:a16="http://schemas.microsoft.com/office/drawing/2014/main" id="{4C701DF7-13EB-CE04-EA6D-D6075B69D354}"/>
              </a:ext>
            </a:extLst>
          </p:cNvPr>
          <p:cNvSpPr txBox="1"/>
          <p:nvPr/>
        </p:nvSpPr>
        <p:spPr>
          <a:xfrm>
            <a:off x="1222672" y="7161017"/>
            <a:ext cx="4563301" cy="646331"/>
          </a:xfrm>
          <a:prstGeom prst="rect">
            <a:avLst/>
          </a:prstGeom>
          <a:noFill/>
        </p:spPr>
        <p:txBody>
          <a:bodyPr wrap="none" rtlCol="0">
            <a:spAutoFit/>
          </a:bodyPr>
          <a:lstStyle/>
          <a:p>
            <a:r>
              <a:rPr lang="en-US" sz="3600" b="1" spc="324" dirty="0">
                <a:solidFill>
                  <a:schemeClr val="bg1"/>
                </a:solidFill>
                <a:latin typeface="Calibri" panose="020F0502020204030204" pitchFamily="34" charset="0"/>
                <a:cs typeface="Calibri" panose="020F0502020204030204" pitchFamily="34" charset="0"/>
              </a:rPr>
              <a:t>SCHEDE DI LAVORO</a:t>
            </a:r>
          </a:p>
        </p:txBody>
      </p:sp>
      <p:sp>
        <p:nvSpPr>
          <p:cNvPr id="6" name="Text Placeholder 2">
            <a:extLst>
              <a:ext uri="{FF2B5EF4-FFF2-40B4-BE49-F238E27FC236}">
                <a16:creationId xmlns:a16="http://schemas.microsoft.com/office/drawing/2014/main" id="{0E3FF797-1866-105B-2CDD-CCE710032D1F}"/>
              </a:ext>
            </a:extLst>
          </p:cNvPr>
          <p:cNvSpPr txBox="1">
            <a:spLocks/>
          </p:cNvSpPr>
          <p:nvPr/>
        </p:nvSpPr>
        <p:spPr>
          <a:xfrm rot="16200000">
            <a:off x="4799174" y="6892936"/>
            <a:ext cx="3842030" cy="536162"/>
          </a:xfrm>
          <a:prstGeom prst="rect">
            <a:avLst/>
          </a:prstGeom>
          <a:gradFill>
            <a:gsLst>
              <a:gs pos="0">
                <a:srgbClr val="8551A1"/>
              </a:gs>
              <a:gs pos="35350">
                <a:srgbClr val="6363AC"/>
              </a:gs>
              <a:gs pos="100000">
                <a:srgbClr val="26C4F4"/>
              </a:gs>
            </a:gsLst>
            <a:lin ang="0" scaled="0"/>
          </a:gradFill>
        </p:spPr>
        <p:txBody>
          <a:bodyPr lIns="91440" tIns="45720" rIns="91440" bIns="45720" anchor="ctr">
            <a:noAutofit/>
          </a:bodyPr>
          <a:lstStyle>
            <a:lvl1pPr marL="0" indent="0" algn="ctr" defTabSz="755934" rtl="0" eaLnBrk="1" latinLnBrk="0" hangingPunct="1">
              <a:lnSpc>
                <a:spcPct val="90000"/>
              </a:lnSpc>
              <a:spcBef>
                <a:spcPts val="827"/>
              </a:spcBef>
              <a:buFont typeface="Arial" panose="020B0604020202020204" pitchFamily="34" charset="0"/>
              <a:buNone/>
              <a:defRPr sz="20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400">
                <a:latin typeface="Calibri"/>
                <a:ea typeface="Open Sans"/>
                <a:cs typeface="Calibri"/>
              </a:rPr>
              <a:t>www.</a:t>
            </a:r>
            <a:r>
              <a:rPr lang="en-US" sz="2400" b="1">
                <a:latin typeface="Calibri"/>
                <a:ea typeface="Open Sans"/>
                <a:cs typeface="Calibri"/>
              </a:rPr>
              <a:t>innovating4earth</a:t>
            </a:r>
            <a:r>
              <a:rPr lang="en-US" sz="2400">
                <a:latin typeface="Calibri"/>
                <a:ea typeface="Open Sans"/>
                <a:cs typeface="Calibri"/>
              </a:rPr>
              <a:t>.eu</a:t>
            </a:r>
          </a:p>
        </p:txBody>
      </p:sp>
      <p:sp>
        <p:nvSpPr>
          <p:cNvPr id="2" name="Rectangle 1">
            <a:extLst>
              <a:ext uri="{FF2B5EF4-FFF2-40B4-BE49-F238E27FC236}">
                <a16:creationId xmlns:a16="http://schemas.microsoft.com/office/drawing/2014/main" id="{DD9517F8-1EF9-9A71-D982-8E5807495ACE}"/>
              </a:ext>
            </a:extLst>
          </p:cNvPr>
          <p:cNvSpPr/>
          <p:nvPr/>
        </p:nvSpPr>
        <p:spPr>
          <a:xfrm>
            <a:off x="995163" y="7976524"/>
            <a:ext cx="3276948" cy="698629"/>
          </a:xfrm>
          <a:prstGeom prst="rect">
            <a:avLst/>
          </a:prstGeom>
          <a:gradFill>
            <a:gsLst>
              <a:gs pos="0">
                <a:srgbClr val="8551A1"/>
              </a:gs>
              <a:gs pos="35350">
                <a:srgbClr val="6363AC"/>
              </a:gs>
              <a:gs pos="100000">
                <a:srgbClr val="26C4F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3" name="TextBox 75">
            <a:extLst>
              <a:ext uri="{FF2B5EF4-FFF2-40B4-BE49-F238E27FC236}">
                <a16:creationId xmlns:a16="http://schemas.microsoft.com/office/drawing/2014/main" id="{305787AE-B110-BD07-B5CF-61840A6B3015}"/>
              </a:ext>
            </a:extLst>
          </p:cNvPr>
          <p:cNvSpPr txBox="1"/>
          <p:nvPr/>
        </p:nvSpPr>
        <p:spPr>
          <a:xfrm>
            <a:off x="1222672" y="8002672"/>
            <a:ext cx="2664960" cy="646331"/>
          </a:xfrm>
          <a:prstGeom prst="rect">
            <a:avLst/>
          </a:prstGeom>
          <a:noFill/>
        </p:spPr>
        <p:txBody>
          <a:bodyPr wrap="none" rtlCol="0">
            <a:spAutoFit/>
          </a:bodyPr>
          <a:lstStyle/>
          <a:p>
            <a:r>
              <a:rPr lang="en-US" sz="3600" b="1" spc="324" dirty="0">
                <a:solidFill>
                  <a:schemeClr val="bg1"/>
                </a:solidFill>
                <a:latin typeface="Calibri" panose="020F0502020204030204" pitchFamily="34" charset="0"/>
                <a:cs typeface="Calibri" panose="020F0502020204030204" pitchFamily="34" charset="0"/>
              </a:rPr>
              <a:t>MODULO 2</a:t>
            </a:r>
          </a:p>
        </p:txBody>
      </p:sp>
    </p:spTree>
    <p:extLst>
      <p:ext uri="{BB962C8B-B14F-4D97-AF65-F5344CB8AC3E}">
        <p14:creationId xmlns:p14="http://schemas.microsoft.com/office/powerpoint/2010/main" val="17018625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11836" y="1299754"/>
            <a:ext cx="6480000" cy="2565532"/>
          </a:xfrm>
        </p:spPr>
        <p:txBody>
          <a:bodyPr lIns="91440" tIns="45720" rIns="91440" bIns="45720" numCol="1" spcCol="288000" anchor="t">
            <a:noAutofit/>
          </a:bodyPr>
          <a:lstStyle/>
          <a:p>
            <a:pPr algn="just"/>
            <a:r>
              <a:rPr lang="it-IT" sz="1600" b="1" dirty="0">
                <a:solidFill>
                  <a:srgbClr val="8652A1"/>
                </a:solidFill>
              </a:rPr>
              <a:t>In questa attività, lavorerai in gruppo per</a:t>
            </a:r>
            <a:r>
              <a:rPr lang="en-GB" sz="1600" b="1" dirty="0">
                <a:solidFill>
                  <a:srgbClr val="8652A1"/>
                </a:solidFill>
              </a:rPr>
              <a:t>:</a:t>
            </a:r>
          </a:p>
          <a:p>
            <a:pPr marL="171450" indent="-171450" algn="just">
              <a:buFont typeface="Wingdings" panose="05000000000000000000" pitchFamily="2" charset="2"/>
              <a:buChar char="q"/>
            </a:pPr>
            <a:r>
              <a:rPr lang="it-IT" dirty="0"/>
              <a:t>Seleziona strumenti digitali che supportino la </a:t>
            </a:r>
            <a:r>
              <a:rPr lang="it-IT" b="1" dirty="0"/>
              <a:t>gestione sostenibile dell'innovazione </a:t>
            </a:r>
            <a:r>
              <a:rPr lang="it-IT" dirty="0"/>
              <a:t>nella logistica.
Concentrati su </a:t>
            </a:r>
            <a:r>
              <a:rPr lang="it-IT" b="1" dirty="0"/>
              <a:t>una fase di gestione dell'innovazione </a:t>
            </a:r>
            <a:r>
              <a:rPr lang="it-IT" dirty="0"/>
              <a:t>e analizza gli strumenti pertinenti.
Crea un'</a:t>
            </a:r>
            <a:r>
              <a:rPr lang="it-IT" b="1" dirty="0"/>
              <a:t>infografica</a:t>
            </a:r>
            <a:r>
              <a:rPr lang="it-IT" dirty="0"/>
              <a:t> che mostri come questi strumenti supportano la sostenibilità.
</a:t>
            </a:r>
            <a:r>
              <a:rPr lang="it-IT" b="1" dirty="0"/>
              <a:t>Analizza e confronta </a:t>
            </a:r>
            <a:r>
              <a:rPr lang="it-IT" dirty="0"/>
              <a:t>gli strumenti in base a prezzi, funzionalità e usabilità</a:t>
            </a:r>
            <a:r>
              <a:rPr lang="en-GB" dirty="0"/>
              <a:t>.</a:t>
            </a:r>
          </a:p>
          <a:p>
            <a:pPr algn="just"/>
            <a:endParaRPr lang="en-GB" dirty="0"/>
          </a:p>
          <a:p>
            <a:pPr algn="just"/>
            <a:r>
              <a:rPr lang="it-IT" sz="1600" b="1" dirty="0">
                <a:solidFill>
                  <a:srgbClr val="8652A1"/>
                </a:solidFill>
              </a:rPr>
              <a:t>Passaggio 1: seleziona uno strumento digitale</a:t>
            </a:r>
          </a:p>
          <a:p>
            <a:pPr marL="176213" indent="-176213" algn="just">
              <a:buFont typeface="Wingdings" panose="05000000000000000000" pitchFamily="2" charset="2"/>
              <a:buChar char="q"/>
            </a:pPr>
            <a:r>
              <a:rPr lang="it-IT" b="1" dirty="0"/>
              <a:t>Seleziona</a:t>
            </a:r>
            <a:r>
              <a:rPr lang="it-IT" dirty="0"/>
              <a:t> una fase di gestione dell'innovazione dal </a:t>
            </a:r>
            <a:r>
              <a:rPr lang="en-GB" b="1" u="sng" dirty="0">
                <a:solidFill>
                  <a:srgbClr val="29C5F4"/>
                </a:solidFill>
                <a:hlinkClick r:id="rId2">
                  <a:extLst>
                    <a:ext uri="{A12FA001-AC4F-418D-AE19-62706E023703}">
                      <ahyp:hlinkClr xmlns:ahyp="http://schemas.microsoft.com/office/drawing/2018/hyperlinkcolor" val="tx"/>
                    </a:ext>
                  </a:extLst>
                </a:hlinkClick>
              </a:rPr>
              <a:t>Digital Innovation Whitepaper</a:t>
            </a:r>
            <a:r>
              <a:rPr lang="it-IT" dirty="0"/>
              <a:t>(pp. 7-8), tenendo presente non solo il livello generale del processo (1° livello) ma anche le procedure più dettagliate (2° livello) e le attività specifiche all'interno delle fasi (3° livello</a:t>
            </a:r>
            <a:r>
              <a:rPr lang="en-GB" sz="1100" dirty="0"/>
              <a:t>).</a:t>
            </a:r>
            <a:endParaRPr lang="en-GB" dirty="0"/>
          </a:p>
          <a:p>
            <a:pPr marL="176213" indent="-176213" algn="just">
              <a:buFont typeface="Wingdings" panose="05000000000000000000" pitchFamily="2" charset="2"/>
              <a:buChar char="q"/>
            </a:pPr>
            <a:r>
              <a:rPr lang="it-IT" b="1" dirty="0">
                <a:latin typeface="Calibri"/>
                <a:ea typeface="Open Sans"/>
                <a:cs typeface="Calibri"/>
              </a:rPr>
              <a:t>Scegli almeno due </a:t>
            </a:r>
            <a:r>
              <a:rPr lang="it-IT" dirty="0">
                <a:latin typeface="Calibri"/>
                <a:ea typeface="Open Sans"/>
                <a:cs typeface="Calibri"/>
              </a:rPr>
              <a:t>strumenti pertinenti alla fase di gestione dell'innovazione selezionata </a:t>
            </a:r>
            <a:r>
              <a:rPr lang="it-IT" b="1" dirty="0">
                <a:latin typeface="Calibri"/>
                <a:ea typeface="Open Sans"/>
                <a:cs typeface="Calibri"/>
              </a:rPr>
              <a:t>dall'elenco di strumenti </a:t>
            </a:r>
            <a:r>
              <a:rPr lang="it-IT" dirty="0">
                <a:latin typeface="Calibri"/>
                <a:ea typeface="Open Sans"/>
                <a:cs typeface="Calibri"/>
              </a:rPr>
              <a:t>forniti nello </a:t>
            </a:r>
            <a:r>
              <a:rPr lang="en-GB" b="1" u="sng" dirty="0">
                <a:solidFill>
                  <a:srgbClr val="29C5F4"/>
                </a:solidFill>
                <a:hlinkClick r:id="rId3">
                  <a:extLst>
                    <a:ext uri="{A12FA001-AC4F-418D-AE19-62706E023703}">
                      <ahyp:hlinkClr xmlns:ahyp="http://schemas.microsoft.com/office/drawing/2018/hyperlinkcolor" val="tx"/>
                    </a:ext>
                  </a:extLst>
                </a:hlinkClick>
              </a:rPr>
              <a:t>EARTH Starter Kit</a:t>
            </a:r>
            <a:r>
              <a:rPr lang="en-GB" b="1" u="sng" dirty="0">
                <a:solidFill>
                  <a:srgbClr val="29C5F4"/>
                </a:solidFill>
              </a:rPr>
              <a:t> </a:t>
            </a:r>
            <a:r>
              <a:rPr lang="it-IT" dirty="0">
                <a:latin typeface="Calibri"/>
                <a:ea typeface="Open Sans"/>
                <a:cs typeface="Calibri"/>
              </a:rPr>
              <a:t>(pp. 23-29).
</a:t>
            </a:r>
            <a:r>
              <a:rPr lang="it-IT" b="1" dirty="0">
                <a:latin typeface="Calibri"/>
                <a:ea typeface="Open Sans"/>
                <a:cs typeface="Calibri"/>
              </a:rPr>
              <a:t>Identifica </a:t>
            </a:r>
            <a:r>
              <a:rPr lang="it-IT" dirty="0">
                <a:latin typeface="Calibri"/>
                <a:ea typeface="Open Sans"/>
                <a:cs typeface="Calibri"/>
              </a:rPr>
              <a:t>in che modo questi strumenti aiutano le aziende ad affrontare le sfide della logistica sostenibile (ad esempio, esaminando i siti Web degli strumenti, gli articoli online, ecc.).</a:t>
            </a:r>
          </a:p>
          <a:p>
            <a:pPr marL="176213" indent="-176213" algn="just">
              <a:buFont typeface="Wingdings" panose="05000000000000000000" pitchFamily="2" charset="2"/>
              <a:buChar char="q"/>
            </a:pPr>
            <a:endParaRPr lang="en-GB" dirty="0"/>
          </a:p>
          <a:p>
            <a:pPr algn="just"/>
            <a:r>
              <a:rPr lang="en-GB" b="1" dirty="0" err="1"/>
              <a:t>Esempio</a:t>
            </a:r>
            <a:r>
              <a:rPr lang="en-GB" b="1" dirty="0"/>
              <a:t>:</a:t>
            </a:r>
            <a:r>
              <a:rPr lang="en-GB" dirty="0"/>
              <a:t> </a:t>
            </a:r>
            <a:r>
              <a:rPr lang="it-IT" dirty="0"/>
              <a:t>Fase 3 – Sviluppo del concetto</a:t>
            </a:r>
            <a:endParaRPr lang="en-GB" dirty="0"/>
          </a:p>
          <a:p>
            <a:pPr algn="just"/>
            <a:r>
              <a:rPr lang="it-IT" dirty="0"/>
              <a:t>Strumento 1: Miro (per il brainstorming di concetti per soluzioni sostenibili)
Strumento 2: </a:t>
            </a:r>
            <a:r>
              <a:rPr lang="it-IT" dirty="0" err="1"/>
              <a:t>Trello</a:t>
            </a:r>
            <a:r>
              <a:rPr lang="it-IT" dirty="0"/>
              <a:t> (per la gestione delle attività di sviluppo del concetto)</a:t>
            </a:r>
          </a:p>
          <a:p>
            <a:pPr algn="just"/>
            <a:endParaRPr lang="en-GB" dirty="0"/>
          </a:p>
          <a:p>
            <a:pPr algn="just"/>
            <a:r>
              <a:rPr lang="it-IT" sz="1600" b="1" dirty="0">
                <a:solidFill>
                  <a:srgbClr val="8652A1"/>
                </a:solidFill>
              </a:rPr>
              <a:t>Passaggio 2: confrontare gli strumenti</a:t>
            </a:r>
          </a:p>
          <a:p>
            <a:pPr algn="just"/>
            <a:r>
              <a:rPr lang="it-IT" b="1" dirty="0"/>
              <a:t>Valutare</a:t>
            </a:r>
            <a:r>
              <a:rPr lang="it-IT" dirty="0"/>
              <a:t> gli strumenti selezionati in base alla tabella seguente</a:t>
            </a:r>
            <a:r>
              <a:rPr lang="en-GB" dirty="0"/>
              <a:t>:</a:t>
            </a:r>
          </a:p>
          <a:p>
            <a:pPr algn="just"/>
            <a:endParaRPr lang="en-GB" dirty="0"/>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10</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945561" cy="926158"/>
          </a:xfrm>
        </p:spPr>
        <p:txBody>
          <a:bodyPr lIns="91440" tIns="45720" rIns="91440" bIns="45720" anchor="ctr">
            <a:noAutofit/>
          </a:bodyPr>
          <a:lstStyle/>
          <a:p>
            <a:pPr marL="731520"/>
            <a:r>
              <a:rPr lang="it-IT" dirty="0">
                <a:latin typeface="Calibri"/>
                <a:ea typeface="Open Sans"/>
                <a:cs typeface="Calibri"/>
              </a:rPr>
              <a:t>STRUMENTI DIGITALI PER LA GESTIONE DELL'INNOVAZIONE</a:t>
            </a:r>
            <a:endParaRPr lang="en-US" dirty="0"/>
          </a:p>
        </p:txBody>
      </p:sp>
      <p:graphicFrame>
        <p:nvGraphicFramePr>
          <p:cNvPr id="8" name="Tabelle 7">
            <a:extLst>
              <a:ext uri="{FF2B5EF4-FFF2-40B4-BE49-F238E27FC236}">
                <a16:creationId xmlns:a16="http://schemas.microsoft.com/office/drawing/2014/main" id="{A49BA4D7-A842-5D3D-7D7B-EDD4BD0B4786}"/>
              </a:ext>
            </a:extLst>
          </p:cNvPr>
          <p:cNvGraphicFramePr>
            <a:graphicFrameLocks noGrp="1"/>
          </p:cNvGraphicFramePr>
          <p:nvPr>
            <p:extLst>
              <p:ext uri="{D42A27DB-BD31-4B8C-83A1-F6EECF244321}">
                <p14:modId xmlns:p14="http://schemas.microsoft.com/office/powerpoint/2010/main" val="1981844427"/>
              </p:ext>
            </p:extLst>
          </p:nvPr>
        </p:nvGraphicFramePr>
        <p:xfrm>
          <a:off x="611837" y="5250041"/>
          <a:ext cx="6480000" cy="5118000"/>
        </p:xfrm>
        <a:graphic>
          <a:graphicData uri="http://schemas.openxmlformats.org/drawingml/2006/table">
            <a:tbl>
              <a:tblPr firstRow="1" bandRow="1">
                <a:tableStyleId>{8799B23B-EC83-4686-B30A-512413B5E67A}</a:tableStyleId>
              </a:tblPr>
              <a:tblGrid>
                <a:gridCol w="2700000">
                  <a:extLst>
                    <a:ext uri="{9D8B030D-6E8A-4147-A177-3AD203B41FA5}">
                      <a16:colId xmlns:a16="http://schemas.microsoft.com/office/drawing/2014/main" val="546337762"/>
                    </a:ext>
                  </a:extLst>
                </a:gridCol>
                <a:gridCol w="1260000">
                  <a:extLst>
                    <a:ext uri="{9D8B030D-6E8A-4147-A177-3AD203B41FA5}">
                      <a16:colId xmlns:a16="http://schemas.microsoft.com/office/drawing/2014/main" val="1009009037"/>
                    </a:ext>
                  </a:extLst>
                </a:gridCol>
                <a:gridCol w="1260000">
                  <a:extLst>
                    <a:ext uri="{9D8B030D-6E8A-4147-A177-3AD203B41FA5}">
                      <a16:colId xmlns:a16="http://schemas.microsoft.com/office/drawing/2014/main" val="254807123"/>
                    </a:ext>
                  </a:extLst>
                </a:gridCol>
                <a:gridCol w="1260000">
                  <a:extLst>
                    <a:ext uri="{9D8B030D-6E8A-4147-A177-3AD203B41FA5}">
                      <a16:colId xmlns:a16="http://schemas.microsoft.com/office/drawing/2014/main" val="1766610793"/>
                    </a:ext>
                  </a:extLst>
                </a:gridCol>
              </a:tblGrid>
              <a:tr h="288000">
                <a:tc gridSpan="2">
                  <a:txBody>
                    <a:bodyPr/>
                    <a:lstStyle/>
                    <a:p>
                      <a:r>
                        <a:rPr lang="it-IT" sz="1100" dirty="0">
                          <a:solidFill>
                            <a:schemeClr val="tx1"/>
                          </a:solidFill>
                        </a:rPr>
                        <a:t>Fase selezionata di gestione dell'innovazione</a:t>
                      </a:r>
                      <a:r>
                        <a:rPr lang="en-GB" sz="1100" dirty="0">
                          <a:solidFill>
                            <a:schemeClr val="tx1"/>
                          </a:solidFill>
                        </a:rPr>
                        <a:t>:</a:t>
                      </a:r>
                    </a:p>
                  </a:txBody>
                  <a:tcPr anchor="ctr">
                    <a:solidFill>
                      <a:schemeClr val="bg2"/>
                    </a:solidFill>
                  </a:tcPr>
                </a:tc>
                <a:tc hMerge="1">
                  <a:txBody>
                    <a:bodyPr/>
                    <a:lstStyle/>
                    <a:p>
                      <a:endParaRPr lang="en-GB" sz="1100">
                        <a:solidFill>
                          <a:schemeClr val="bg1"/>
                        </a:solidFill>
                      </a:endParaRPr>
                    </a:p>
                  </a:txBody>
                  <a:tcPr anchor="ctr">
                    <a:solidFill>
                      <a:srgbClr val="8652A1"/>
                    </a:solidFill>
                  </a:tcPr>
                </a:tc>
                <a:tc gridSpan="2">
                  <a:txBody>
                    <a:bodyPr/>
                    <a:lstStyle/>
                    <a:p>
                      <a:endParaRPr lang="en-GB" sz="1100" dirty="0">
                        <a:solidFill>
                          <a:schemeClr val="tx1"/>
                        </a:solidFill>
                      </a:endParaRPr>
                    </a:p>
                  </a:txBody>
                  <a:tcPr anchor="ctr">
                    <a:solidFill>
                      <a:schemeClr val="bg2"/>
                    </a:solidFill>
                  </a:tcPr>
                </a:tc>
                <a:tc hMerge="1">
                  <a:txBody>
                    <a:bodyPr/>
                    <a:lstStyle/>
                    <a:p>
                      <a:endParaRPr lang="de-DE" sz="1100">
                        <a:solidFill>
                          <a:schemeClr val="bg1"/>
                        </a:solidFill>
                      </a:endParaRPr>
                    </a:p>
                  </a:txBody>
                  <a:tcPr anchor="ctr">
                    <a:solidFill>
                      <a:srgbClr val="8652A1"/>
                    </a:solidFill>
                  </a:tcPr>
                </a:tc>
                <a:extLst>
                  <a:ext uri="{0D108BD9-81ED-4DB2-BD59-A6C34878D82A}">
                    <a16:rowId xmlns:a16="http://schemas.microsoft.com/office/drawing/2014/main" val="1007572321"/>
                  </a:ext>
                </a:extLst>
              </a:tr>
              <a:tr h="288000">
                <a:tc>
                  <a:txBody>
                    <a:bodyPr/>
                    <a:lstStyle/>
                    <a:p>
                      <a:r>
                        <a:rPr lang="de-DE" sz="1100" b="1" dirty="0" err="1">
                          <a:solidFill>
                            <a:schemeClr val="bg1"/>
                          </a:solidFill>
                        </a:rPr>
                        <a:t>Criteri</a:t>
                      </a:r>
                      <a:endParaRPr lang="en-GB" sz="1100" b="1" dirty="0">
                        <a:solidFill>
                          <a:schemeClr val="bg1"/>
                        </a:solidFill>
                      </a:endParaRPr>
                    </a:p>
                  </a:txBody>
                  <a:tcPr anchor="ctr">
                    <a:solidFill>
                      <a:srgbClr val="8652A1"/>
                    </a:solidFill>
                  </a:tcPr>
                </a:tc>
                <a:tc>
                  <a:txBody>
                    <a:bodyPr/>
                    <a:lstStyle/>
                    <a:p>
                      <a:r>
                        <a:rPr lang="de-DE" sz="1100" b="1" dirty="0">
                          <a:solidFill>
                            <a:schemeClr val="bg1"/>
                          </a:solidFill>
                        </a:rPr>
                        <a:t>(</a:t>
                      </a:r>
                      <a:r>
                        <a:rPr lang="de-DE" sz="1100" b="1" dirty="0" err="1">
                          <a:solidFill>
                            <a:schemeClr val="bg1"/>
                          </a:solidFill>
                        </a:rPr>
                        <a:t>Strumento</a:t>
                      </a:r>
                      <a:r>
                        <a:rPr lang="de-DE" sz="1100" b="1" dirty="0">
                          <a:solidFill>
                            <a:schemeClr val="bg1"/>
                          </a:solidFill>
                        </a:rPr>
                        <a:t> 1)</a:t>
                      </a:r>
                      <a:endParaRPr lang="en-GB" sz="1100" b="1" dirty="0">
                        <a:solidFill>
                          <a:schemeClr val="bg1"/>
                        </a:solidFill>
                      </a:endParaRPr>
                    </a:p>
                  </a:txBody>
                  <a:tcPr anchor="ctr">
                    <a:solidFill>
                      <a:srgbClr val="8652A1"/>
                    </a:solidFill>
                  </a:tcPr>
                </a:tc>
                <a:tc>
                  <a:txBody>
                    <a:bodyPr/>
                    <a:lstStyle/>
                    <a:p>
                      <a:r>
                        <a:rPr lang="de-DE" sz="1100" b="1" dirty="0">
                          <a:solidFill>
                            <a:schemeClr val="bg1"/>
                          </a:solidFill>
                        </a:rPr>
                        <a:t>(</a:t>
                      </a:r>
                      <a:r>
                        <a:rPr lang="de-DE" sz="1100" b="1" dirty="0" err="1">
                          <a:solidFill>
                            <a:schemeClr val="bg1"/>
                          </a:solidFill>
                        </a:rPr>
                        <a:t>Strumento</a:t>
                      </a:r>
                      <a:r>
                        <a:rPr lang="de-DE" sz="1100" b="1" dirty="0">
                          <a:solidFill>
                            <a:schemeClr val="bg1"/>
                          </a:solidFill>
                        </a:rPr>
                        <a:t> 2)</a:t>
                      </a:r>
                      <a:endParaRPr lang="en-GB" sz="1100" b="1" dirty="0">
                        <a:solidFill>
                          <a:schemeClr val="bg1"/>
                        </a:solidFill>
                      </a:endParaRPr>
                    </a:p>
                  </a:txBody>
                  <a:tcPr anchor="ctr">
                    <a:solidFill>
                      <a:srgbClr val="8652A1"/>
                    </a:solidFill>
                  </a:tcPr>
                </a:tc>
                <a:tc>
                  <a:txBody>
                    <a:bodyPr/>
                    <a:lstStyle/>
                    <a:p>
                      <a:r>
                        <a:rPr lang="de-DE" sz="1100" b="1" dirty="0">
                          <a:solidFill>
                            <a:schemeClr val="bg1"/>
                          </a:solidFill>
                        </a:rPr>
                        <a:t>(</a:t>
                      </a:r>
                      <a:r>
                        <a:rPr lang="de-DE" sz="1100" b="1" dirty="0" err="1">
                          <a:solidFill>
                            <a:schemeClr val="bg1"/>
                          </a:solidFill>
                        </a:rPr>
                        <a:t>Strumento</a:t>
                      </a:r>
                      <a:r>
                        <a:rPr lang="de-DE" sz="1100" b="1" dirty="0">
                          <a:solidFill>
                            <a:schemeClr val="bg1"/>
                          </a:solidFill>
                        </a:rPr>
                        <a:t> 3)</a:t>
                      </a:r>
                    </a:p>
                  </a:txBody>
                  <a:tcPr anchor="ctr">
                    <a:solidFill>
                      <a:srgbClr val="8652A1"/>
                    </a:solidFill>
                  </a:tcPr>
                </a:tc>
                <a:extLst>
                  <a:ext uri="{0D108BD9-81ED-4DB2-BD59-A6C34878D82A}">
                    <a16:rowId xmlns:a16="http://schemas.microsoft.com/office/drawing/2014/main" val="1809768925"/>
                  </a:ext>
                </a:extLst>
              </a:tr>
              <a:tr h="792000">
                <a:tc>
                  <a:txBody>
                    <a:bodyPr/>
                    <a:lstStyle/>
                    <a:p>
                      <a:r>
                        <a:rPr lang="de-DE" sz="1100" b="1" dirty="0" err="1"/>
                        <a:t>Attività</a:t>
                      </a:r>
                      <a:r>
                        <a:rPr lang="de-DE" sz="1100" b="1" dirty="0"/>
                        <a:t> di fase</a:t>
                      </a:r>
                    </a:p>
                    <a:p>
                      <a:r>
                        <a:rPr lang="it-IT" sz="1100" dirty="0"/>
                        <a:t>In quali compiti specifici (3° livello) all'interno della fase selezionata aiuta?</a:t>
                      </a:r>
                      <a:endParaRPr lang="de-DE" sz="1100" dirty="0"/>
                    </a:p>
                  </a:txBody>
                  <a:tcPr/>
                </a:tc>
                <a:tc>
                  <a:txBody>
                    <a:bodyPr/>
                    <a:lstStyle/>
                    <a:p>
                      <a:endParaRPr lang="en-GB" sz="1100" dirty="0"/>
                    </a:p>
                  </a:txBody>
                  <a:tcPr/>
                </a:tc>
                <a:tc>
                  <a:txBody>
                    <a:bodyPr/>
                    <a:lstStyle/>
                    <a:p>
                      <a:endParaRPr lang="en-GB" sz="1100" dirty="0"/>
                    </a:p>
                  </a:txBody>
                  <a:tcPr/>
                </a:tc>
                <a:tc>
                  <a:txBody>
                    <a:bodyPr/>
                    <a:lstStyle/>
                    <a:p>
                      <a:endParaRPr lang="en-GB" sz="1100" dirty="0"/>
                    </a:p>
                  </a:txBody>
                  <a:tcPr/>
                </a:tc>
                <a:extLst>
                  <a:ext uri="{0D108BD9-81ED-4DB2-BD59-A6C34878D82A}">
                    <a16:rowId xmlns:a16="http://schemas.microsoft.com/office/drawing/2014/main" val="3171462017"/>
                  </a:ext>
                </a:extLst>
              </a:tr>
              <a:tr h="792000">
                <a:tc>
                  <a:txBody>
                    <a:bodyPr/>
                    <a:lstStyle/>
                    <a:p>
                      <a:r>
                        <a:rPr lang="it-IT" sz="1100" b="1" dirty="0"/>
                        <a:t>Funzione principale </a:t>
                      </a:r>
                      <a:r>
                        <a:rPr lang="it-IT" sz="1100" b="0" dirty="0"/>
                        <a:t>
Cosa fa lo strumento?
Quali funzioni possono essere utilizzate nella fase selezionata?</a:t>
                      </a:r>
                      <a:endParaRPr lang="de-DE" sz="1100" b="0" dirty="0"/>
                    </a:p>
                  </a:txBody>
                  <a:tcP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1777838811"/>
                  </a:ext>
                </a:extLst>
              </a:tr>
              <a:tr h="540000">
                <a:tc>
                  <a:txBody>
                    <a:bodyPr/>
                    <a:lstStyle/>
                    <a:p>
                      <a:r>
                        <a:rPr lang="it-IT" sz="1100" b="1" dirty="0"/>
                        <a:t>Prezzi</a:t>
                      </a:r>
                      <a:r>
                        <a:rPr lang="it-IT" sz="1100" b="0" dirty="0"/>
                        <a:t> 
Gratis o a pagamento?
Quali sono le differenze tra la versione gratuita e quella a pagamento?</a:t>
                      </a:r>
                      <a:endParaRPr lang="de-DE" sz="1100" b="0" dirty="0"/>
                    </a:p>
                  </a:txBody>
                  <a:tcPr/>
                </a:tc>
                <a:tc>
                  <a:txBody>
                    <a:bodyPr/>
                    <a:lstStyle/>
                    <a:p>
                      <a:endParaRPr lang="en-GB" sz="1100" dirty="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54049784"/>
                  </a:ext>
                </a:extLst>
              </a:tr>
              <a:tr h="648000">
                <a:tc>
                  <a:txBody>
                    <a:bodyPr/>
                    <a:lstStyle/>
                    <a:p>
                      <a:r>
                        <a:rPr lang="it-IT" sz="1100" b="1" dirty="0"/>
                        <a:t>Facilità d'uso </a:t>
                      </a:r>
                      <a:r>
                        <a:rPr lang="it-IT" sz="1100" b="0" dirty="0"/>
                        <a:t>
Facile da usare? 
Ci vuole molto per imparare a usarlo?</a:t>
                      </a:r>
                      <a:endParaRPr lang="en-GB" sz="1100" b="0" dirty="0"/>
                    </a:p>
                  </a:txBody>
                  <a:tcP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2574435232"/>
                  </a:ext>
                </a:extLst>
              </a:tr>
              <a:tr h="648000">
                <a:tc>
                  <a:txBody>
                    <a:bodyPr/>
                    <a:lstStyle/>
                    <a:p>
                      <a:r>
                        <a:rPr lang="it-IT" sz="1100" b="1" dirty="0"/>
                        <a:t>Ideale per </a:t>
                      </a:r>
                      <a:r>
                        <a:rPr lang="it-IT" sz="1100" b="0" dirty="0"/>
                        <a:t>
Quali tipi di aziende/team ne beneficiano maggiormente?</a:t>
                      </a:r>
                      <a:endParaRPr lang="en-GB" sz="1100" b="0" dirty="0"/>
                    </a:p>
                  </a:txBody>
                  <a:tcP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1065201480"/>
                  </a:ext>
                </a:extLst>
              </a:tr>
              <a:tr h="900000">
                <a:tc>
                  <a:txBody>
                    <a:bodyPr/>
                    <a:lstStyle/>
                    <a:p>
                      <a:r>
                        <a:rPr lang="it-IT" sz="1100" b="1" dirty="0"/>
                        <a:t>Supporto alla sostenibilità e all'innovazione</a:t>
                      </a:r>
                      <a:r>
                        <a:rPr lang="it-IT" sz="1100" b="0" dirty="0"/>
                        <a:t>
Ha caratteristiche specifiche per la gestione della sostenibilità e dell'innovazione?</a:t>
                      </a:r>
                      <a:endParaRPr lang="en-GB" sz="1100" b="0" dirty="0"/>
                    </a:p>
                  </a:txBody>
                  <a:tcPr/>
                </a:tc>
                <a:tc>
                  <a:txBody>
                    <a:bodyPr/>
                    <a:lstStyle/>
                    <a:p>
                      <a:endParaRPr lang="en-GB" sz="1100" dirty="0"/>
                    </a:p>
                  </a:txBody>
                  <a:tcPr/>
                </a:tc>
                <a:tc>
                  <a:txBody>
                    <a:bodyPr/>
                    <a:lstStyle/>
                    <a:p>
                      <a:endParaRPr lang="en-GB" sz="1100" dirty="0"/>
                    </a:p>
                  </a:txBody>
                  <a:tcPr/>
                </a:tc>
                <a:tc>
                  <a:txBody>
                    <a:bodyPr/>
                    <a:lstStyle/>
                    <a:p>
                      <a:endParaRPr lang="en-GB" sz="1100" dirty="0"/>
                    </a:p>
                  </a:txBody>
                  <a:tcPr/>
                </a:tc>
                <a:extLst>
                  <a:ext uri="{0D108BD9-81ED-4DB2-BD59-A6C34878D82A}">
                    <a16:rowId xmlns:a16="http://schemas.microsoft.com/office/drawing/2014/main" val="73739589"/>
                  </a:ext>
                </a:extLst>
              </a:tr>
            </a:tbl>
          </a:graphicData>
        </a:graphic>
      </p:graphicFrame>
    </p:spTree>
    <p:extLst>
      <p:ext uri="{BB962C8B-B14F-4D97-AF65-F5344CB8AC3E}">
        <p14:creationId xmlns:p14="http://schemas.microsoft.com/office/powerpoint/2010/main" val="15654191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2B517A-15D7-DD6D-96D0-20DD340E0C7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357A1F0-E176-5A74-84CC-C01FE8A8E007}"/>
              </a:ext>
            </a:extLst>
          </p:cNvPr>
          <p:cNvSpPr>
            <a:spLocks noGrp="1"/>
          </p:cNvSpPr>
          <p:nvPr>
            <p:ph type="sldNum" sz="quarter" idx="4"/>
          </p:nvPr>
        </p:nvSpPr>
        <p:spPr/>
        <p:txBody>
          <a:bodyPr/>
          <a:lstStyle/>
          <a:p>
            <a:fld id="{9C527BFA-2C0E-4CEC-B6A5-913A56FEF4B4}" type="slidenum">
              <a:rPr lang="fr-CA" smtClean="0"/>
              <a:pPr/>
              <a:t>11</a:t>
            </a:fld>
            <a:endParaRPr lang="fr-CA"/>
          </a:p>
        </p:txBody>
      </p:sp>
      <p:sp>
        <p:nvSpPr>
          <p:cNvPr id="7" name="Freeform 1">
            <a:extLst>
              <a:ext uri="{FF2B5EF4-FFF2-40B4-BE49-F238E27FC236}">
                <a16:creationId xmlns:a16="http://schemas.microsoft.com/office/drawing/2014/main" id="{3AC77985-03F5-1530-0F8E-F93FFE77000D}"/>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0FDB2884-7049-219A-3E23-1EFE43B2507E}"/>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it-IT" dirty="0">
                <a:latin typeface="Calibri"/>
                <a:ea typeface="Open Sans"/>
                <a:cs typeface="Calibri"/>
              </a:rPr>
              <a:t>STRUMENTI DIGITALI PER LA GESTIONE DELL'INNOVAZIONE</a:t>
            </a:r>
            <a:endParaRPr lang="en-US" dirty="0"/>
          </a:p>
        </p:txBody>
      </p:sp>
      <p:sp>
        <p:nvSpPr>
          <p:cNvPr id="11" name="Textplatzhalter 10">
            <a:extLst>
              <a:ext uri="{FF2B5EF4-FFF2-40B4-BE49-F238E27FC236}">
                <a16:creationId xmlns:a16="http://schemas.microsoft.com/office/drawing/2014/main" id="{28C7AD86-5080-C093-FE09-0FA1942BF86D}"/>
              </a:ext>
            </a:extLst>
          </p:cNvPr>
          <p:cNvSpPr>
            <a:spLocks noGrp="1"/>
          </p:cNvSpPr>
          <p:nvPr>
            <p:ph type="body" sz="quarter" idx="64"/>
          </p:nvPr>
        </p:nvSpPr>
        <p:spPr>
          <a:xfrm>
            <a:off x="707785" y="1362248"/>
            <a:ext cx="6509431" cy="9220444"/>
          </a:xfrm>
        </p:spPr>
        <p:txBody>
          <a:bodyPr numCol="1"/>
          <a:lstStyle/>
          <a:p>
            <a:pPr algn="just"/>
            <a:r>
              <a:rPr lang="en-GB" sz="1600" b="1" dirty="0">
                <a:solidFill>
                  <a:srgbClr val="8652A1"/>
                </a:solidFill>
              </a:rPr>
              <a:t>Passaggio 3: </a:t>
            </a:r>
            <a:r>
              <a:rPr lang="en-GB" sz="1600" b="1" dirty="0" err="1">
                <a:solidFill>
                  <a:srgbClr val="8652A1"/>
                </a:solidFill>
              </a:rPr>
              <a:t>crea</a:t>
            </a:r>
            <a:r>
              <a:rPr lang="en-GB" sz="1600" b="1" dirty="0">
                <a:solidFill>
                  <a:srgbClr val="8652A1"/>
                </a:solidFill>
              </a:rPr>
              <a:t> </a:t>
            </a:r>
            <a:r>
              <a:rPr lang="en-GB" sz="1600" b="1" dirty="0" err="1">
                <a:solidFill>
                  <a:srgbClr val="8652A1"/>
                </a:solidFill>
              </a:rPr>
              <a:t>un'infografica</a:t>
            </a:r>
            <a:endParaRPr lang="en-GB" sz="1600" b="1" dirty="0">
              <a:solidFill>
                <a:srgbClr val="8652A1"/>
              </a:solidFill>
            </a:endParaRPr>
          </a:p>
          <a:p>
            <a:pPr algn="just"/>
            <a:r>
              <a:rPr lang="it-IT" dirty="0"/>
              <a:t>Usa gli strumenti online per creare la tua infografica, come ad esempio</a:t>
            </a:r>
            <a:r>
              <a:rPr lang="en-GB" dirty="0"/>
              <a:t>:</a:t>
            </a:r>
          </a:p>
          <a:p>
            <a:pPr marL="171450" indent="-171450" algn="just">
              <a:buFont typeface="Wingdings" panose="05000000000000000000" pitchFamily="2" charset="2"/>
              <a:buChar char="q"/>
            </a:pPr>
            <a:r>
              <a:rPr lang="en-GB" b="1" dirty="0">
                <a:solidFill>
                  <a:srgbClr val="29C5F4"/>
                </a:solidFill>
                <a:hlinkClick r:id="rId2">
                  <a:extLst>
                    <a:ext uri="{A12FA001-AC4F-418D-AE19-62706E023703}">
                      <ahyp:hlinkClr xmlns:ahyp="http://schemas.microsoft.com/office/drawing/2018/hyperlinkcolor" val="tx"/>
                    </a:ext>
                  </a:extLst>
                </a:hlinkClick>
              </a:rPr>
              <a:t>Canva</a:t>
            </a:r>
            <a:r>
              <a:rPr lang="en-GB" dirty="0"/>
              <a:t> – </a:t>
            </a:r>
            <a:r>
              <a:rPr lang="it-IT" dirty="0"/>
              <a:t>Modelli gratuiti e facili da usare</a:t>
            </a:r>
            <a:r>
              <a:rPr lang="en-GB" dirty="0"/>
              <a:t>.</a:t>
            </a:r>
          </a:p>
          <a:p>
            <a:pPr marL="171450" indent="-171450" algn="just">
              <a:buFont typeface="Wingdings" panose="05000000000000000000" pitchFamily="2" charset="2"/>
              <a:buChar char="q"/>
            </a:pPr>
            <a:r>
              <a:rPr lang="en-GB" b="1" dirty="0">
                <a:solidFill>
                  <a:srgbClr val="29C5F4"/>
                </a:solidFill>
                <a:hlinkClick r:id="rId3">
                  <a:extLst>
                    <a:ext uri="{A12FA001-AC4F-418D-AE19-62706E023703}">
                      <ahyp:hlinkClr xmlns:ahyp="http://schemas.microsoft.com/office/drawing/2018/hyperlinkcolor" val="tx"/>
                    </a:ext>
                  </a:extLst>
                </a:hlinkClick>
              </a:rPr>
              <a:t>Piktochart</a:t>
            </a:r>
            <a:r>
              <a:rPr lang="en-GB" dirty="0"/>
              <a:t> – Utile per </a:t>
            </a:r>
            <a:r>
              <a:rPr lang="en-GB" dirty="0" err="1"/>
              <a:t>confronti</a:t>
            </a:r>
            <a:r>
              <a:rPr lang="en-GB" dirty="0"/>
              <a:t> </a:t>
            </a:r>
            <a:r>
              <a:rPr lang="en-GB" dirty="0" err="1"/>
              <a:t>visivi</a:t>
            </a:r>
            <a:r>
              <a:rPr lang="en-GB" dirty="0"/>
              <a:t>.</a:t>
            </a:r>
          </a:p>
          <a:p>
            <a:pPr marL="171450" indent="-171450" algn="just">
              <a:buFont typeface="Wingdings" panose="05000000000000000000" pitchFamily="2" charset="2"/>
              <a:buChar char="q"/>
            </a:pPr>
            <a:r>
              <a:rPr lang="en-GB" b="1" dirty="0"/>
              <a:t>PowerPoint</a:t>
            </a:r>
            <a:r>
              <a:rPr lang="en-GB" dirty="0"/>
              <a:t> – </a:t>
            </a:r>
            <a:r>
              <a:rPr lang="it-IT" dirty="0"/>
              <a:t>Design personalizzabile con la funzione </a:t>
            </a:r>
            <a:r>
              <a:rPr lang="it-IT" dirty="0" err="1"/>
              <a:t>SmartArt</a:t>
            </a:r>
            <a:r>
              <a:rPr lang="it-IT" dirty="0"/>
              <a:t> (nel menu "Inserisci"</a:t>
            </a:r>
            <a:r>
              <a:rPr lang="en-GB" dirty="0"/>
              <a:t>”).</a:t>
            </a:r>
          </a:p>
          <a:p>
            <a:pPr algn="just"/>
            <a:endParaRPr lang="en-GB" dirty="0"/>
          </a:p>
          <a:p>
            <a:pPr algn="just"/>
            <a:r>
              <a:rPr lang="it-IT" dirty="0"/>
              <a:t>La tua infografica dovrebbe includere</a:t>
            </a:r>
            <a:r>
              <a:rPr lang="en-GB" dirty="0"/>
              <a:t>:</a:t>
            </a:r>
          </a:p>
          <a:p>
            <a:pPr marL="171450" indent="-171450" algn="just">
              <a:buFont typeface="Wingdings" panose="05000000000000000000" pitchFamily="2" charset="2"/>
              <a:buChar char="q"/>
            </a:pPr>
            <a:r>
              <a:rPr lang="it-IT" b="1" dirty="0"/>
              <a:t>Titolo</a:t>
            </a:r>
            <a:r>
              <a:rPr lang="it-IT" dirty="0"/>
              <a:t>: La fase e gli strumenti di innovazione selezionati.
</a:t>
            </a:r>
            <a:r>
              <a:rPr lang="it-IT" b="1" dirty="0"/>
              <a:t>Caratteristiche principali</a:t>
            </a:r>
            <a:r>
              <a:rPr lang="it-IT" dirty="0"/>
              <a:t>: Descrivi brevemente come funziona ogni strumento.
</a:t>
            </a:r>
            <a:r>
              <a:rPr lang="it-IT" b="1" dirty="0"/>
              <a:t>Tabella di comparazione</a:t>
            </a:r>
            <a:r>
              <a:rPr lang="it-IT" dirty="0"/>
              <a:t>: evidenzia i punti di forza e di debolezza in base ai criteri valutati nella fase 2.
</a:t>
            </a:r>
            <a:r>
              <a:rPr lang="it-IT" b="1" dirty="0"/>
              <a:t>Immagini/Screenshot</a:t>
            </a:r>
            <a:r>
              <a:rPr lang="it-IT" dirty="0"/>
              <a:t>: mostra esempi di come appaiono questi strumenti quando vengono utilizzati con gli screenshot.
</a:t>
            </a:r>
            <a:r>
              <a:rPr lang="it-IT" b="1" dirty="0"/>
              <a:t>Riflessione</a:t>
            </a:r>
            <a:r>
              <a:rPr lang="it-IT" dirty="0"/>
              <a:t>: In che modo questi strumenti aiutano le aziende a implementare/gestire soluzioni logistiche sostenibili?</a:t>
            </a:r>
            <a:endParaRPr lang="en-GB" dirty="0"/>
          </a:p>
          <a:p>
            <a:pPr algn="just"/>
            <a:r>
              <a:rPr lang="it-IT" dirty="0"/>
              <a:t>Ecco come potrebbe apparire un'infografica</a:t>
            </a:r>
            <a:r>
              <a:rPr lang="en-GB" dirty="0"/>
              <a:t>:</a:t>
            </a:r>
          </a:p>
          <a:p>
            <a:pPr algn="just"/>
            <a:endParaRPr lang="en-GB" dirty="0">
              <a:highlight>
                <a:srgbClr val="FFFF00"/>
              </a:highlight>
            </a:endParaRPr>
          </a:p>
          <a:p>
            <a:pPr algn="just"/>
            <a:endParaRPr lang="en-GB" dirty="0">
              <a:highlight>
                <a:srgbClr val="FFFF00"/>
              </a:highlight>
            </a:endParaRPr>
          </a:p>
          <a:p>
            <a:pPr algn="just"/>
            <a:endParaRPr lang="en-GB" dirty="0">
              <a:highlight>
                <a:srgbClr val="FFFF00"/>
              </a:highlight>
            </a:endParaRPr>
          </a:p>
          <a:p>
            <a:pPr algn="just"/>
            <a:endParaRPr lang="en-GB" dirty="0">
              <a:highlight>
                <a:srgbClr val="FFFF00"/>
              </a:highlight>
            </a:endParaRPr>
          </a:p>
          <a:p>
            <a:pPr algn="just"/>
            <a:endParaRPr lang="en-GB" dirty="0">
              <a:highlight>
                <a:srgbClr val="FFFF00"/>
              </a:highlight>
            </a:endParaRPr>
          </a:p>
          <a:p>
            <a:pPr algn="just"/>
            <a:endParaRPr lang="en-GB" dirty="0">
              <a:highlight>
                <a:srgbClr val="FFFF00"/>
              </a:highlight>
            </a:endParaRPr>
          </a:p>
          <a:p>
            <a:pPr algn="just"/>
            <a:endParaRPr lang="en-GB" dirty="0">
              <a:highlight>
                <a:srgbClr val="FFFF00"/>
              </a:highlight>
            </a:endParaRPr>
          </a:p>
          <a:p>
            <a:pPr algn="just"/>
            <a:endParaRPr lang="en-GB" dirty="0">
              <a:highlight>
                <a:srgbClr val="FFFF00"/>
              </a:highlight>
            </a:endParaRPr>
          </a:p>
          <a:p>
            <a:pPr algn="just"/>
            <a:endParaRPr lang="en-GB" dirty="0">
              <a:highlight>
                <a:srgbClr val="FFFF00"/>
              </a:highlight>
            </a:endParaRPr>
          </a:p>
          <a:p>
            <a:pPr algn="just"/>
            <a:endParaRPr lang="en-GB" dirty="0">
              <a:highlight>
                <a:srgbClr val="FFFF00"/>
              </a:highlight>
            </a:endParaRPr>
          </a:p>
          <a:p>
            <a:pPr algn="just"/>
            <a:endParaRPr lang="en-GB" dirty="0">
              <a:highlight>
                <a:srgbClr val="FFFF00"/>
              </a:highlight>
            </a:endParaRPr>
          </a:p>
          <a:p>
            <a:pPr algn="just"/>
            <a:endParaRPr lang="en-GB" dirty="0">
              <a:highlight>
                <a:srgbClr val="FFFF00"/>
              </a:highlight>
            </a:endParaRPr>
          </a:p>
          <a:p>
            <a:pPr algn="just"/>
            <a:endParaRPr lang="en-GB" dirty="0">
              <a:highlight>
                <a:srgbClr val="FFFF00"/>
              </a:highlight>
            </a:endParaRPr>
          </a:p>
          <a:p>
            <a:pPr algn="just"/>
            <a:endParaRPr lang="en-GB" dirty="0">
              <a:highlight>
                <a:srgbClr val="FFFF00"/>
              </a:highlight>
            </a:endParaRPr>
          </a:p>
          <a:p>
            <a:pPr algn="just"/>
            <a:endParaRPr lang="en-GB" dirty="0">
              <a:highlight>
                <a:srgbClr val="FFFF00"/>
              </a:highlight>
            </a:endParaRPr>
          </a:p>
          <a:p>
            <a:pPr algn="just"/>
            <a:endParaRPr lang="en-GB" dirty="0">
              <a:highlight>
                <a:srgbClr val="FFFF00"/>
              </a:highlight>
            </a:endParaRPr>
          </a:p>
          <a:p>
            <a:pPr algn="just"/>
            <a:endParaRPr lang="en-GB" dirty="0">
              <a:highlight>
                <a:srgbClr val="FFFF00"/>
              </a:highlight>
            </a:endParaRPr>
          </a:p>
          <a:p>
            <a:pPr algn="just"/>
            <a:endParaRPr lang="en-GB" dirty="0">
              <a:highlight>
                <a:srgbClr val="FFFF00"/>
              </a:highlight>
            </a:endParaRPr>
          </a:p>
          <a:p>
            <a:pPr algn="just"/>
            <a:endParaRPr lang="en-GB" dirty="0">
              <a:highlight>
                <a:srgbClr val="FFFF00"/>
              </a:highlight>
            </a:endParaRPr>
          </a:p>
          <a:p>
            <a:pPr algn="just"/>
            <a:endParaRPr lang="en-GB" sz="800" b="1" dirty="0">
              <a:solidFill>
                <a:srgbClr val="8652A1"/>
              </a:solidFill>
            </a:endParaRPr>
          </a:p>
          <a:p>
            <a:pPr algn="just"/>
            <a:r>
              <a:rPr lang="it-IT" sz="1600" b="1" dirty="0">
                <a:solidFill>
                  <a:srgbClr val="8652A1"/>
                </a:solidFill>
              </a:rPr>
              <a:t>Passaggio 4: presenta i tuoi risultati</a:t>
            </a:r>
          </a:p>
          <a:p>
            <a:pPr algn="just"/>
            <a:r>
              <a:rPr lang="en-GB" dirty="0"/>
              <a:t>Il </a:t>
            </a:r>
            <a:r>
              <a:rPr lang="en-GB" dirty="0" err="1"/>
              <a:t>tuo</a:t>
            </a:r>
            <a:r>
              <a:rPr lang="en-GB" dirty="0"/>
              <a:t> </a:t>
            </a:r>
            <a:r>
              <a:rPr lang="en-GB" b="1" dirty="0" err="1"/>
              <a:t>gruppo</a:t>
            </a:r>
            <a:r>
              <a:rPr lang="en-GB" dirty="0"/>
              <a:t> </a:t>
            </a:r>
            <a:r>
              <a:rPr lang="en-GB" dirty="0" err="1"/>
              <a:t>dovrà</a:t>
            </a:r>
            <a:r>
              <a:rPr lang="en-GB" dirty="0"/>
              <a:t>:</a:t>
            </a:r>
          </a:p>
          <a:p>
            <a:pPr marL="171450" indent="-171450" algn="just">
              <a:buFont typeface="Wingdings" panose="05000000000000000000" pitchFamily="2" charset="2"/>
              <a:buChar char="q"/>
            </a:pPr>
            <a:r>
              <a:rPr lang="it-IT" b="1" dirty="0"/>
              <a:t>Presentare</a:t>
            </a:r>
            <a:r>
              <a:rPr lang="it-IT" dirty="0"/>
              <a:t> brevemente l'infografica realizzata (3-5 minuti).
</a:t>
            </a:r>
            <a:r>
              <a:rPr lang="it-IT" b="1" dirty="0"/>
              <a:t>Spiegare</a:t>
            </a:r>
            <a:r>
              <a:rPr lang="it-IT" dirty="0"/>
              <a:t> in che modo gli strumenti supportano la gestione dell'innovazione.
</a:t>
            </a:r>
            <a:r>
              <a:rPr lang="it-IT" b="1" dirty="0"/>
              <a:t>Discutere</a:t>
            </a:r>
            <a:r>
              <a:rPr lang="it-IT" dirty="0"/>
              <a:t> la tua riflessione sull'usabilità e l'impatto degli strumenti, in particolare per l'implementazione di una logistica sostenibile</a:t>
            </a:r>
            <a:r>
              <a:rPr lang="en-GB" dirty="0"/>
              <a:t>.</a:t>
            </a:r>
          </a:p>
          <a:p>
            <a:pPr algn="just"/>
            <a:endParaRPr lang="en-GB" b="1" dirty="0"/>
          </a:p>
          <a:p>
            <a:pPr algn="just"/>
            <a:r>
              <a:rPr lang="it-IT" b="1" dirty="0"/>
              <a:t>Preparati</a:t>
            </a:r>
            <a:r>
              <a:rPr lang="it-IT" dirty="0"/>
              <a:t> a discutere quanto segue</a:t>
            </a:r>
            <a:r>
              <a:rPr lang="en-GB" dirty="0"/>
              <a:t>:</a:t>
            </a:r>
          </a:p>
          <a:p>
            <a:pPr marL="165100" indent="-165100" algn="just">
              <a:buFont typeface="Wingdings" panose="05000000000000000000" pitchFamily="2" charset="2"/>
              <a:buChar char="q"/>
            </a:pPr>
            <a:r>
              <a:rPr lang="it-IT" dirty="0"/>
              <a:t>Quale strumento è stato più </a:t>
            </a:r>
            <a:r>
              <a:rPr lang="it-IT" b="1" dirty="0"/>
              <a:t>efficace</a:t>
            </a:r>
            <a:r>
              <a:rPr lang="it-IT" dirty="0"/>
              <a:t> per la fase di innovazione che ti è stata assegnata? Perché?
Avete riscontrato dei </a:t>
            </a:r>
            <a:r>
              <a:rPr lang="it-IT" b="1" dirty="0"/>
              <a:t>limiti</a:t>
            </a:r>
            <a:r>
              <a:rPr lang="it-IT" dirty="0"/>
              <a:t> negli strumenti nell'affrontare le sfide della sostenibilità?
In che modo le aziende potrebbero </a:t>
            </a:r>
            <a:r>
              <a:rPr lang="it-IT" b="1" dirty="0"/>
              <a:t>integrare</a:t>
            </a:r>
            <a:r>
              <a:rPr lang="it-IT" dirty="0"/>
              <a:t> meglio questi strumenti nei loro processi?</a:t>
            </a:r>
          </a:p>
          <a:p>
            <a:pPr algn="just"/>
            <a:endParaRPr lang="en-GB" dirty="0"/>
          </a:p>
          <a:p>
            <a:pPr algn="just"/>
            <a:r>
              <a:rPr lang="it-IT" sz="1600" b="1" dirty="0">
                <a:solidFill>
                  <a:srgbClr val="8652A1"/>
                </a:solidFill>
                <a:latin typeface="Calibri"/>
                <a:ea typeface="Open Sans"/>
                <a:cs typeface="Calibri"/>
              </a:rPr>
              <a:t>Passaggio 5: questionario di valutazione</a:t>
            </a:r>
          </a:p>
          <a:p>
            <a:pPr algn="just"/>
            <a:r>
              <a:rPr lang="it-IT" dirty="0">
                <a:latin typeface="Calibri"/>
                <a:ea typeface="Open Sans"/>
                <a:cs typeface="Calibri"/>
              </a:rPr>
              <a:t>Dopo aver completato il modulo, risponderai a un </a:t>
            </a:r>
            <a:r>
              <a:rPr lang="it-IT" b="1" dirty="0">
                <a:latin typeface="Calibri"/>
                <a:ea typeface="Open Sans"/>
                <a:cs typeface="Calibri"/>
              </a:rPr>
              <a:t>breve questionario di valutazione </a:t>
            </a:r>
            <a:r>
              <a:rPr lang="it-IT" dirty="0">
                <a:latin typeface="Calibri"/>
                <a:ea typeface="Open Sans"/>
                <a:cs typeface="Calibri"/>
              </a:rPr>
              <a:t>quantitativa per valutare ciò che hai </a:t>
            </a:r>
            <a:r>
              <a:rPr lang="it-IT" b="1" dirty="0">
                <a:latin typeface="Calibri"/>
                <a:ea typeface="Open Sans"/>
                <a:cs typeface="Calibri"/>
              </a:rPr>
              <a:t>appreso</a:t>
            </a:r>
            <a:r>
              <a:rPr lang="it-IT" dirty="0">
                <a:latin typeface="Calibri"/>
                <a:ea typeface="Open Sans"/>
                <a:cs typeface="Calibri"/>
              </a:rPr>
              <a:t> sulla gestione dell'innovazione, la digitalizzazione e la sostenibilità</a:t>
            </a:r>
            <a:r>
              <a:rPr lang="en-GB" dirty="0">
                <a:latin typeface="Calibri"/>
                <a:ea typeface="Open Sans"/>
                <a:cs typeface="Calibri"/>
              </a:rPr>
              <a:t>.</a:t>
            </a:r>
          </a:p>
          <a:p>
            <a:pPr marL="177800" indent="-177800" algn="just">
              <a:buFont typeface="Wingdings" pitchFamily="2" charset="2"/>
              <a:buChar char="q"/>
            </a:pPr>
            <a:r>
              <a:rPr lang="it-IT" b="1" dirty="0">
                <a:latin typeface="+mn-lt"/>
                <a:ea typeface="Open Sans"/>
                <a:cs typeface="Calibri"/>
              </a:rPr>
              <a:t>Accedi</a:t>
            </a:r>
            <a:r>
              <a:rPr lang="it-IT" dirty="0">
                <a:latin typeface="+mn-lt"/>
                <a:ea typeface="Open Sans"/>
                <a:cs typeface="Calibri"/>
              </a:rPr>
              <a:t> al modulo online (link fornito dal tuo insegnante).
</a:t>
            </a:r>
            <a:r>
              <a:rPr lang="it-IT" b="1" dirty="0">
                <a:latin typeface="+mn-lt"/>
                <a:ea typeface="Open Sans"/>
                <a:cs typeface="Calibri"/>
              </a:rPr>
              <a:t>Rispondi</a:t>
            </a:r>
            <a:r>
              <a:rPr lang="it-IT" dirty="0">
                <a:latin typeface="+mn-lt"/>
                <a:ea typeface="Open Sans"/>
                <a:cs typeface="Calibri"/>
              </a:rPr>
              <a:t> al questionario.
</a:t>
            </a:r>
            <a:r>
              <a:rPr lang="it-IT" b="1" dirty="0">
                <a:latin typeface="+mn-lt"/>
                <a:ea typeface="Open Sans"/>
                <a:cs typeface="Calibri"/>
              </a:rPr>
              <a:t>Invia</a:t>
            </a:r>
            <a:r>
              <a:rPr lang="it-IT" dirty="0">
                <a:latin typeface="+mn-lt"/>
                <a:ea typeface="Open Sans"/>
                <a:cs typeface="Calibri"/>
              </a:rPr>
              <a:t> le tue risposte prima della scadenza definita dal tuo insegnante</a:t>
            </a:r>
            <a:r>
              <a:rPr lang="en-GB" dirty="0">
                <a:latin typeface="+mn-lt"/>
                <a:ea typeface="Open Sans"/>
                <a:cs typeface="Calibri"/>
              </a:rPr>
              <a:t>.</a:t>
            </a:r>
          </a:p>
          <a:p>
            <a:pPr algn="just"/>
            <a:endParaRPr lang="en-GB" dirty="0"/>
          </a:p>
        </p:txBody>
      </p:sp>
      <p:pic>
        <p:nvPicPr>
          <p:cNvPr id="3" name="Grafik 2">
            <a:extLst>
              <a:ext uri="{FF2B5EF4-FFF2-40B4-BE49-F238E27FC236}">
                <a16:creationId xmlns:a16="http://schemas.microsoft.com/office/drawing/2014/main" id="{9FD2EDA9-D8D8-D5B6-787B-F3A9234E0C99}"/>
              </a:ext>
            </a:extLst>
          </p:cNvPr>
          <p:cNvPicPr>
            <a:picLocks noChangeAspect="1"/>
          </p:cNvPicPr>
          <p:nvPr/>
        </p:nvPicPr>
        <p:blipFill>
          <a:blip r:embed="rId4"/>
          <a:stretch>
            <a:fillRect/>
          </a:stretch>
        </p:blipFill>
        <p:spPr>
          <a:xfrm>
            <a:off x="779047" y="4011682"/>
            <a:ext cx="2796150" cy="3233367"/>
          </a:xfrm>
          <a:prstGeom prst="rect">
            <a:avLst/>
          </a:prstGeom>
        </p:spPr>
      </p:pic>
      <p:pic>
        <p:nvPicPr>
          <p:cNvPr id="6" name="Grafik 5">
            <a:extLst>
              <a:ext uri="{FF2B5EF4-FFF2-40B4-BE49-F238E27FC236}">
                <a16:creationId xmlns:a16="http://schemas.microsoft.com/office/drawing/2014/main" id="{84770F8A-3818-3117-9A90-773C3A1D03BB}"/>
              </a:ext>
            </a:extLst>
          </p:cNvPr>
          <p:cNvPicPr>
            <a:picLocks noChangeAspect="1"/>
          </p:cNvPicPr>
          <p:nvPr/>
        </p:nvPicPr>
        <p:blipFill>
          <a:blip r:embed="rId5"/>
          <a:stretch>
            <a:fillRect/>
          </a:stretch>
        </p:blipFill>
        <p:spPr>
          <a:xfrm>
            <a:off x="3637057" y="4011682"/>
            <a:ext cx="1357404" cy="3233367"/>
          </a:xfrm>
          <a:prstGeom prst="rect">
            <a:avLst/>
          </a:prstGeom>
        </p:spPr>
      </p:pic>
      <p:pic>
        <p:nvPicPr>
          <p:cNvPr id="9" name="Grafik 8">
            <a:extLst>
              <a:ext uri="{FF2B5EF4-FFF2-40B4-BE49-F238E27FC236}">
                <a16:creationId xmlns:a16="http://schemas.microsoft.com/office/drawing/2014/main" id="{9B432033-5E1B-51AA-156D-6D1D81CC7BEE}"/>
              </a:ext>
            </a:extLst>
          </p:cNvPr>
          <p:cNvPicPr>
            <a:picLocks noChangeAspect="1"/>
          </p:cNvPicPr>
          <p:nvPr/>
        </p:nvPicPr>
        <p:blipFill>
          <a:blip r:embed="rId6"/>
          <a:stretch>
            <a:fillRect/>
          </a:stretch>
        </p:blipFill>
        <p:spPr>
          <a:xfrm>
            <a:off x="5041668" y="4011681"/>
            <a:ext cx="1395185" cy="3233367"/>
          </a:xfrm>
          <a:prstGeom prst="rect">
            <a:avLst/>
          </a:prstGeom>
        </p:spPr>
      </p:pic>
    </p:spTree>
    <p:extLst>
      <p:ext uri="{BB962C8B-B14F-4D97-AF65-F5344CB8AC3E}">
        <p14:creationId xmlns:p14="http://schemas.microsoft.com/office/powerpoint/2010/main" val="38189772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a:xfrm>
            <a:off x="2583859" y="1163783"/>
            <a:ext cx="4819651" cy="3109490"/>
          </a:xfrm>
        </p:spPr>
        <p:txBody>
          <a:bodyPr/>
          <a:lstStyle/>
          <a:p>
            <a:pPr algn="r"/>
            <a:r>
              <a:rPr lang="en-GB" sz="7200" dirty="0"/>
              <a:t>SETTIMANA</a:t>
            </a:r>
          </a:p>
          <a:p>
            <a:pPr algn="r"/>
            <a:r>
              <a:rPr lang="en-GB" sz="7200" dirty="0"/>
              <a:t> 4</a:t>
            </a:r>
            <a:endParaRPr lang="en-GB" sz="8800" dirty="0"/>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2</a:t>
            </a:fld>
            <a:endParaRPr lang="fr-CA"/>
          </a:p>
        </p:txBody>
      </p:sp>
      <p:pic>
        <p:nvPicPr>
          <p:cNvPr id="5" name="Picture Placeholder 20">
            <a:extLst>
              <a:ext uri="{FF2B5EF4-FFF2-40B4-BE49-F238E27FC236}">
                <a16:creationId xmlns:a16="http://schemas.microsoft.com/office/drawing/2014/main" id="{4A361129-3B53-46BC-C533-B82A6F352ED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29858951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platzhalter 13">
            <a:extLst>
              <a:ext uri="{FF2B5EF4-FFF2-40B4-BE49-F238E27FC236}">
                <a16:creationId xmlns:a16="http://schemas.microsoft.com/office/drawing/2014/main" id="{BB732263-A37B-E960-3B74-F1309890B685}"/>
              </a:ext>
            </a:extLst>
          </p:cNvPr>
          <p:cNvSpPr>
            <a:spLocks noGrp="1"/>
          </p:cNvSpPr>
          <p:nvPr>
            <p:ph type="body" sz="quarter" idx="64"/>
          </p:nvPr>
        </p:nvSpPr>
        <p:spPr>
          <a:xfrm>
            <a:off x="697281" y="1703167"/>
            <a:ext cx="6076734" cy="8683846"/>
          </a:xfrm>
        </p:spPr>
        <p:txBody>
          <a:bodyPr lIns="91440" tIns="45720" rIns="91440" bIns="45720" numCol="1" spcCol="288000" anchor="t">
            <a:noAutofit/>
          </a:bodyPr>
          <a:lstStyle/>
          <a:p>
            <a:r>
              <a:rPr lang="it-IT" sz="1600" b="1" dirty="0">
                <a:solidFill>
                  <a:srgbClr val="8652A1"/>
                </a:solidFill>
              </a:rPr>
              <a:t>Fase 1: Identificare i problemi e le innovazioni di un'azienda</a:t>
            </a:r>
          </a:p>
          <a:p>
            <a:endParaRPr lang="en-GB" dirty="0"/>
          </a:p>
          <a:p>
            <a:pPr algn="just"/>
            <a:r>
              <a:rPr lang="it-IT" dirty="0"/>
              <a:t>Prima di selezionare gli strumenti digitali, è essenziale comprendere le sfide e le esigenze di innovazione di un'azienda. Scegli un'azienda da analizzare: per trarre ispirazione ed esempi diversi da diversi paesi e settori, controlla il </a:t>
            </a:r>
            <a:r>
              <a:rPr lang="en-GB" b="1" dirty="0">
                <a:solidFill>
                  <a:srgbClr val="29C5F4"/>
                </a:solidFill>
                <a:hlinkClick r:id="rId2">
                  <a:extLst>
                    <a:ext uri="{A12FA001-AC4F-418D-AE19-62706E023703}">
                      <ahyp:hlinkClr xmlns:ahyp="http://schemas.microsoft.com/office/drawing/2018/hyperlinkcolor" val="tx"/>
                    </a:ext>
                  </a:extLst>
                </a:hlinkClick>
              </a:rPr>
              <a:t>EARTH Good Practice Compendium</a:t>
            </a:r>
            <a:r>
              <a:rPr lang="en-GB" dirty="0"/>
              <a:t>.</a:t>
            </a:r>
            <a:endParaRPr lang="en-GB" dirty="0">
              <a:highlight>
                <a:srgbClr val="FFFF00"/>
              </a:highlight>
            </a:endParaRPr>
          </a:p>
          <a:p>
            <a:pPr algn="just"/>
            <a:endParaRPr lang="en-GB" dirty="0"/>
          </a:p>
          <a:p>
            <a:pPr algn="just"/>
            <a:r>
              <a:rPr lang="it-IT" b="1" dirty="0"/>
              <a:t>Come identificare i problemi e le esigenze di innovazione</a:t>
            </a:r>
          </a:p>
          <a:p>
            <a:pPr algn="just"/>
            <a:r>
              <a:rPr lang="it-IT" dirty="0"/>
              <a:t>Utilizzate la seguente lista di controllo per analizzare la situazione dell'azienda</a:t>
            </a:r>
            <a:r>
              <a:rPr lang="en-GB" dirty="0"/>
              <a:t>:</a:t>
            </a:r>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r>
              <a:rPr lang="en-GB" b="1" dirty="0">
                <a:latin typeface="Calibri"/>
                <a:ea typeface="Open Sans"/>
                <a:cs typeface="Calibri"/>
              </a:rPr>
              <a:t>Example:</a:t>
            </a:r>
            <a:r>
              <a:rPr lang="en-GB" dirty="0">
                <a:latin typeface="Calibri"/>
                <a:ea typeface="Open Sans"/>
                <a:cs typeface="Calibri"/>
              </a:rPr>
              <a:t> One logistics company struggles with delivery delays and is exploring AI-driven route optimisation. Meanwhile, </a:t>
            </a:r>
            <a:r>
              <a:rPr lang="en-GB" dirty="0"/>
              <a:t>another logistics provider is dealing with warehouse congestion and is considering an automated inventory management system to improve storage efficiency and order fulfilment.</a:t>
            </a:r>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3</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it-IT" dirty="0">
                <a:latin typeface="Calibri"/>
                <a:ea typeface="Open Sans"/>
                <a:cs typeface="Calibri"/>
              </a:rPr>
              <a:t>LA DIGITALIZZAZIONE NELLA GESTIONE DELL'INNOVAZIONE</a:t>
            </a:r>
            <a:endParaRPr lang="en-US" dirty="0">
              <a:latin typeface="Calibri"/>
              <a:ea typeface="Open Sans"/>
              <a:cs typeface="Calibri"/>
            </a:endParaRPr>
          </a:p>
        </p:txBody>
      </p:sp>
      <p:graphicFrame>
        <p:nvGraphicFramePr>
          <p:cNvPr id="15" name="Tabelle 14">
            <a:extLst>
              <a:ext uri="{FF2B5EF4-FFF2-40B4-BE49-F238E27FC236}">
                <a16:creationId xmlns:a16="http://schemas.microsoft.com/office/drawing/2014/main" id="{27E6CFA3-CE78-73C4-39C7-D15B0A3E3544}"/>
              </a:ext>
            </a:extLst>
          </p:cNvPr>
          <p:cNvGraphicFramePr>
            <a:graphicFrameLocks noGrp="1"/>
          </p:cNvGraphicFramePr>
          <p:nvPr>
            <p:extLst>
              <p:ext uri="{D42A27DB-BD31-4B8C-83A1-F6EECF244321}">
                <p14:modId xmlns:p14="http://schemas.microsoft.com/office/powerpoint/2010/main" val="3733410780"/>
              </p:ext>
            </p:extLst>
          </p:nvPr>
        </p:nvGraphicFramePr>
        <p:xfrm>
          <a:off x="785660" y="3238342"/>
          <a:ext cx="5988356" cy="7162552"/>
        </p:xfrm>
        <a:graphic>
          <a:graphicData uri="http://schemas.openxmlformats.org/drawingml/2006/table">
            <a:tbl>
              <a:tblPr firstRow="1" bandRow="1">
                <a:tableStyleId>{1FECB4D8-DB02-4DC6-A0A2-4F2EBAE1DC90}</a:tableStyleId>
              </a:tblPr>
              <a:tblGrid>
                <a:gridCol w="878040">
                  <a:extLst>
                    <a:ext uri="{9D8B030D-6E8A-4147-A177-3AD203B41FA5}">
                      <a16:colId xmlns:a16="http://schemas.microsoft.com/office/drawing/2014/main" val="2167402619"/>
                    </a:ext>
                  </a:extLst>
                </a:gridCol>
                <a:gridCol w="1765300">
                  <a:extLst>
                    <a:ext uri="{9D8B030D-6E8A-4147-A177-3AD203B41FA5}">
                      <a16:colId xmlns:a16="http://schemas.microsoft.com/office/drawing/2014/main" val="1436939120"/>
                    </a:ext>
                  </a:extLst>
                </a:gridCol>
                <a:gridCol w="3345016">
                  <a:extLst>
                    <a:ext uri="{9D8B030D-6E8A-4147-A177-3AD203B41FA5}">
                      <a16:colId xmlns:a16="http://schemas.microsoft.com/office/drawing/2014/main" val="2490921533"/>
                    </a:ext>
                  </a:extLst>
                </a:gridCol>
              </a:tblGrid>
              <a:tr h="756681">
                <a:tc>
                  <a:txBody>
                    <a:bodyPr/>
                    <a:lstStyle/>
                    <a:p>
                      <a:r>
                        <a:rPr lang="en-GB" sz="1100" b="1" dirty="0" err="1"/>
                        <a:t>Aspetto</a:t>
                      </a:r>
                      <a:endParaRPr lang="en-GB"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652A1"/>
                    </a:solidFill>
                  </a:tcPr>
                </a:tc>
                <a:tc>
                  <a:txBody>
                    <a:bodyPr/>
                    <a:lstStyle/>
                    <a:p>
                      <a:r>
                        <a:rPr lang="en-GB" sz="1100" b="1" dirty="0" err="1"/>
                        <a:t>Domande</a:t>
                      </a:r>
                      <a:r>
                        <a:rPr lang="en-GB" sz="1100" b="1" dirty="0"/>
                        <a:t> </a:t>
                      </a:r>
                      <a:r>
                        <a:rPr lang="en-GB" sz="1100" b="1" dirty="0" err="1"/>
                        <a:t>guida</a:t>
                      </a:r>
                      <a:endParaRPr lang="en-GB"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652A1"/>
                    </a:solidFill>
                  </a:tcPr>
                </a:tc>
                <a:tc>
                  <a:txBody>
                    <a:bodyPr/>
                    <a:lstStyle/>
                    <a:p>
                      <a:r>
                        <a:rPr lang="en-GB" sz="1100" dirty="0" err="1"/>
                        <a:t>L'azienda</a:t>
                      </a:r>
                      <a:r>
                        <a:rPr lang="en-GB" sz="1100" dirty="0"/>
                        <a:t> che </a:t>
                      </a:r>
                      <a:r>
                        <a:rPr lang="en-GB" sz="1100" dirty="0" err="1"/>
                        <a:t>hai</a:t>
                      </a:r>
                      <a:r>
                        <a:rPr lang="en-GB" sz="1100" dirty="0"/>
                        <a:t> </a:t>
                      </a:r>
                      <a:r>
                        <a:rPr lang="en-GB" sz="1100" dirty="0" err="1"/>
                        <a:t>scelto</a:t>
                      </a:r>
                      <a:endParaRPr lang="en-GB"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652A1"/>
                    </a:solidFill>
                  </a:tcPr>
                </a:tc>
                <a:extLst>
                  <a:ext uri="{0D108BD9-81ED-4DB2-BD59-A6C34878D82A}">
                    <a16:rowId xmlns:a16="http://schemas.microsoft.com/office/drawing/2014/main" val="3876875392"/>
                  </a:ext>
                </a:extLst>
              </a:tr>
              <a:tr h="1212762">
                <a:tc>
                  <a:txBody>
                    <a:bodyPr/>
                    <a:lstStyle/>
                    <a:p>
                      <a:r>
                        <a:rPr lang="en-GB" sz="1100" b="1" dirty="0" err="1"/>
                        <a:t>Obiettivo</a:t>
                      </a:r>
                      <a:r>
                        <a:rPr lang="en-GB" sz="1100" b="1" dirty="0"/>
                        <a:t> e </a:t>
                      </a:r>
                      <a:r>
                        <a:rPr lang="en-GB" sz="1100" b="1" dirty="0" err="1"/>
                        <a:t>scopo</a:t>
                      </a:r>
                      <a:endParaRPr lang="en-GB"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sz="1100" i="1" dirty="0"/>
                        <a:t>Qual è la mission e gli obiettivi principali dell'azienda? 
Quali sono i suoi prodotti/servizi chiave?</a:t>
                      </a:r>
                      <a:endParaRPr lang="en-GB" sz="1100" i="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100" i="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52593776"/>
                  </a:ext>
                </a:extLst>
              </a:tr>
              <a:tr h="1896884">
                <a:tc>
                  <a:txBody>
                    <a:bodyPr/>
                    <a:lstStyle/>
                    <a:p>
                      <a:r>
                        <a:rPr lang="en-GB" sz="1100" b="1" dirty="0" err="1"/>
                        <a:t>Sfide</a:t>
                      </a:r>
                      <a:endParaRPr lang="en-GB"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sz="1100" i="1" dirty="0"/>
                        <a:t>Quali sono le maggiori sfide operative o strategiche dell'azienda? (Ad esempio, efficienza, coinvolgimento del cliente, sostenibilità, riduzione dei costi)
Quali sono le sfide regionali specifiche che la tua azienda deve affrontare?</a:t>
                      </a:r>
                      <a:endParaRPr lang="en-GB" sz="1100" i="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100" i="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04229025"/>
                  </a:ext>
                </a:extLst>
              </a:tr>
              <a:tr h="1212762">
                <a:tc>
                  <a:txBody>
                    <a:bodyPr/>
                    <a:lstStyle/>
                    <a:p>
                      <a:r>
                        <a:rPr lang="en-GB" sz="1100" b="1" dirty="0" err="1"/>
                        <a:t>Innovazioni</a:t>
                      </a:r>
                      <a:r>
                        <a:rPr lang="en-GB" sz="1100" b="1" dirty="0"/>
                        <a:t> </a:t>
                      </a:r>
                      <a:r>
                        <a:rPr lang="en-GB" sz="1100" b="1" dirty="0" err="1"/>
                        <a:t>esistenti</a:t>
                      </a:r>
                      <a:endParaRPr lang="en-GB"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sz="1100" i="1" dirty="0"/>
                        <a:t>L'azienda ha introdotto soluzioni innovative? 
Quanto successo hanno avuto?</a:t>
                      </a:r>
                      <a:endParaRPr lang="en-GB" sz="1100" i="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100" i="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53363202"/>
                  </a:ext>
                </a:extLst>
              </a:tr>
              <a:tr h="1212762">
                <a:tc>
                  <a:txBody>
                    <a:bodyPr/>
                    <a:lstStyle/>
                    <a:p>
                      <a:r>
                        <a:rPr lang="en-GB" sz="1100" b="1" dirty="0"/>
                        <a:t>Fasi di </a:t>
                      </a:r>
                      <a:r>
                        <a:rPr lang="en-GB" sz="1100" b="1" dirty="0" err="1"/>
                        <a:t>gestione</a:t>
                      </a:r>
                      <a:r>
                        <a:rPr lang="en-GB" sz="1100" b="1" dirty="0"/>
                        <a:t> </a:t>
                      </a:r>
                      <a:r>
                        <a:rPr lang="en-GB" sz="1100" b="1" dirty="0" err="1"/>
                        <a:t>dell'innovazione</a:t>
                      </a:r>
                      <a:endParaRPr lang="en-GB"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sz="1100" i="1" dirty="0"/>
                        <a:t>In quale fase si trova l'azienda? (ad esempio, generazione, sviluppo, implementazione di idee, ecc.)</a:t>
                      </a:r>
                      <a:endParaRPr lang="en-GB" sz="1100" i="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100" i="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25442162"/>
                  </a:ext>
                </a:extLst>
              </a:tr>
              <a:tr h="870701">
                <a:tc>
                  <a:txBody>
                    <a:bodyPr/>
                    <a:lstStyle/>
                    <a:p>
                      <a:r>
                        <a:rPr lang="en-GB" sz="1100" b="1" dirty="0" err="1"/>
                        <a:t>Tendenze</a:t>
                      </a:r>
                      <a:r>
                        <a:rPr lang="en-GB" sz="1100" b="1" dirty="0"/>
                        <a:t> del </a:t>
                      </a:r>
                      <a:r>
                        <a:rPr lang="en-GB" sz="1100" b="1" dirty="0" err="1"/>
                        <a:t>settore</a:t>
                      </a:r>
                      <a:endParaRPr lang="en-GB"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sz="1100" i="1" dirty="0"/>
                        <a:t>Quali tendenze esterne stanno influenzando l'innovazione in questo settore?</a:t>
                      </a:r>
                      <a:endParaRPr lang="en-GB" sz="1100" i="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100"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24330618"/>
                  </a:ext>
                </a:extLst>
              </a:tr>
            </a:tbl>
          </a:graphicData>
        </a:graphic>
      </p:graphicFrame>
    </p:spTree>
    <p:extLst>
      <p:ext uri="{BB962C8B-B14F-4D97-AF65-F5344CB8AC3E}">
        <p14:creationId xmlns:p14="http://schemas.microsoft.com/office/powerpoint/2010/main" val="13360481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FF968-54D0-01FE-08AE-5D856CBAECF2}"/>
            </a:ext>
          </a:extLst>
        </p:cNvPr>
        <p:cNvGrpSpPr/>
        <p:nvPr/>
      </p:nvGrpSpPr>
      <p:grpSpPr>
        <a:xfrm>
          <a:off x="0" y="0"/>
          <a:ext cx="0" cy="0"/>
          <a:chOff x="0" y="0"/>
          <a:chExt cx="0" cy="0"/>
        </a:xfrm>
      </p:grpSpPr>
      <p:sp>
        <p:nvSpPr>
          <p:cNvPr id="14" name="Textplatzhalter 13">
            <a:extLst>
              <a:ext uri="{FF2B5EF4-FFF2-40B4-BE49-F238E27FC236}">
                <a16:creationId xmlns:a16="http://schemas.microsoft.com/office/drawing/2014/main" id="{096433B9-FF39-279C-D130-D4E47A20D5DE}"/>
              </a:ext>
            </a:extLst>
          </p:cNvPr>
          <p:cNvSpPr>
            <a:spLocks noGrp="1"/>
          </p:cNvSpPr>
          <p:nvPr>
            <p:ph type="body" sz="quarter" idx="64"/>
          </p:nvPr>
        </p:nvSpPr>
        <p:spPr>
          <a:xfrm>
            <a:off x="697281" y="1599143"/>
            <a:ext cx="6076734" cy="8683846"/>
          </a:xfrm>
        </p:spPr>
        <p:txBody>
          <a:bodyPr lIns="91440" tIns="45720" rIns="91440" bIns="45720" numCol="1" spcCol="288000" anchor="t">
            <a:noAutofit/>
          </a:bodyPr>
          <a:lstStyle/>
          <a:p>
            <a:pPr algn="just"/>
            <a:r>
              <a:rPr lang="it-IT" sz="1600" b="1" dirty="0">
                <a:solidFill>
                  <a:srgbClr val="8652A1"/>
                </a:solidFill>
                <a:latin typeface="Calibri"/>
                <a:ea typeface="Open Sans"/>
                <a:cs typeface="Calibri"/>
              </a:rPr>
              <a:t>Fase 2: Identificazione e selezione degli strumenti digitali pertinenti</a:t>
            </a:r>
            <a:endParaRPr lang="en-GB" dirty="0"/>
          </a:p>
          <a:p>
            <a:pPr algn="just"/>
            <a:endParaRPr lang="en-GB" dirty="0"/>
          </a:p>
          <a:p>
            <a:pPr algn="just"/>
            <a:r>
              <a:rPr lang="it-IT" dirty="0"/>
              <a:t>Una volta comprese le esigenze dell'azienda, esplorare gli strumenti digitali che possono supportare il processo di gestione dell'innovazione, come gli strumenti per la generazione, lo sviluppo o l'implementazione delle idee</a:t>
            </a:r>
            <a:r>
              <a:rPr lang="en-GB" dirty="0"/>
              <a:t>.</a:t>
            </a:r>
          </a:p>
          <a:p>
            <a:pPr algn="just"/>
            <a:endParaRPr lang="en-GB" dirty="0"/>
          </a:p>
          <a:p>
            <a:pPr algn="just"/>
            <a:endParaRPr lang="en-GB" dirty="0"/>
          </a:p>
          <a:p>
            <a:pPr algn="just"/>
            <a:r>
              <a:rPr lang="it-IT" b="1" dirty="0">
                <a:latin typeface="Calibri"/>
                <a:ea typeface="Open Sans"/>
                <a:cs typeface="Calibri"/>
              </a:rPr>
              <a:t>Risorse per la ricerca di strumenti digitali</a:t>
            </a:r>
            <a:r>
              <a:rPr lang="en-GB" b="1" dirty="0">
                <a:latin typeface="Calibri"/>
                <a:ea typeface="Open Sans"/>
                <a:cs typeface="Calibri"/>
              </a:rPr>
              <a:t>:</a:t>
            </a:r>
          </a:p>
          <a:p>
            <a:pPr algn="just"/>
            <a:r>
              <a:rPr lang="it-IT" dirty="0"/>
              <a:t>Per supportare il processo di innovazione, dalla generazione dell'idea all'implementazione, prendi in considerazione strumenti che aiutino a gestire, strutturare e accelerare le attività di innovazione. Questi possono includere</a:t>
            </a:r>
            <a:r>
              <a:rPr lang="en-GB" dirty="0"/>
              <a:t>:</a:t>
            </a:r>
          </a:p>
          <a:p>
            <a:pPr marL="171450" indent="-171450" algn="just">
              <a:buFont typeface="Wingdings" panose="05000000000000000000" pitchFamily="2" charset="2"/>
              <a:buChar char="q"/>
            </a:pPr>
            <a:r>
              <a:rPr lang="it-IT" b="1" dirty="0"/>
              <a:t>Strumenti di analisi e previsione </a:t>
            </a:r>
            <a:r>
              <a:rPr lang="it-IT" dirty="0"/>
              <a:t>(ad es. </a:t>
            </a:r>
            <a:r>
              <a:rPr lang="it-IT" b="1" dirty="0"/>
              <a:t>Statista, Power BI, </a:t>
            </a:r>
            <a:r>
              <a:rPr lang="it-IT" b="1" dirty="0" err="1"/>
              <a:t>Crunchbase</a:t>
            </a:r>
            <a:r>
              <a:rPr lang="it-IT" dirty="0"/>
              <a:t>): identifica le tendenze, valuta il potenziale di mercato e supporta decisioni basate sull'evidenza.
</a:t>
            </a:r>
            <a:r>
              <a:rPr lang="it-IT" b="1" dirty="0"/>
              <a:t>Piattaforme di gestione delle idee </a:t>
            </a:r>
            <a:r>
              <a:rPr lang="it-IT" dirty="0"/>
              <a:t>(ad es. </a:t>
            </a:r>
            <a:r>
              <a:rPr lang="it-IT" b="1" dirty="0" err="1"/>
              <a:t>Brightidea</a:t>
            </a:r>
            <a:r>
              <a:rPr lang="it-IT" b="1" dirty="0"/>
              <a:t>, </a:t>
            </a:r>
            <a:r>
              <a:rPr lang="it-IT" b="1" dirty="0" err="1"/>
              <a:t>Qmarkets</a:t>
            </a:r>
            <a:r>
              <a:rPr lang="it-IT" dirty="0"/>
              <a:t>): raccogliere, valutare e dare priorità alle idee di innovazione.
</a:t>
            </a:r>
            <a:r>
              <a:rPr lang="it-IT" b="1" dirty="0"/>
              <a:t>Strumenti di collaborazione </a:t>
            </a:r>
            <a:r>
              <a:rPr lang="it-IT" dirty="0"/>
              <a:t>(ad es. </a:t>
            </a:r>
            <a:r>
              <a:rPr lang="it-IT" b="1" dirty="0"/>
              <a:t>Miro, </a:t>
            </a:r>
            <a:r>
              <a:rPr lang="it-IT" b="1" dirty="0" err="1"/>
              <a:t>Lucidspark</a:t>
            </a:r>
            <a:r>
              <a:rPr lang="it-IT" b="1" dirty="0"/>
              <a:t>, Microsoft Teams</a:t>
            </a:r>
            <a:r>
              <a:rPr lang="it-IT" dirty="0"/>
              <a:t>): supportano il brainstorming, la visualizzazione e l'ideazione tra team.
</a:t>
            </a:r>
            <a:r>
              <a:rPr lang="it-IT" b="1" dirty="0"/>
              <a:t>Strumenti di prototipazione e test </a:t>
            </a:r>
            <a:r>
              <a:rPr lang="it-IT" dirty="0"/>
              <a:t>(ad es. </a:t>
            </a:r>
            <a:r>
              <a:rPr lang="it-IT" b="1" dirty="0" err="1"/>
              <a:t>Figma</a:t>
            </a:r>
            <a:r>
              <a:rPr lang="it-IT" b="1" dirty="0"/>
              <a:t>, </a:t>
            </a:r>
            <a:r>
              <a:rPr lang="it-IT" b="1" dirty="0" err="1"/>
              <a:t>MarvelApp</a:t>
            </a:r>
            <a:r>
              <a:rPr lang="it-IT" dirty="0"/>
              <a:t>): crea e testa concetti in fase iniziale.
</a:t>
            </a:r>
            <a:r>
              <a:rPr lang="it-IT" b="1" dirty="0"/>
              <a:t>Sistemi di gestione dei progetti e della pipeline di innovazione </a:t>
            </a:r>
            <a:r>
              <a:rPr lang="it-IT" dirty="0"/>
              <a:t>(ad es. </a:t>
            </a:r>
            <a:r>
              <a:rPr lang="it-IT" b="1" dirty="0" err="1"/>
              <a:t>Planbox</a:t>
            </a:r>
            <a:r>
              <a:rPr lang="it-IT" b="1" dirty="0"/>
              <a:t>, </a:t>
            </a:r>
            <a:r>
              <a:rPr lang="it-IT" b="1" dirty="0" err="1"/>
              <a:t>ClickUp</a:t>
            </a:r>
            <a:r>
              <a:rPr lang="it-IT" b="1" dirty="0"/>
              <a:t>, </a:t>
            </a:r>
            <a:r>
              <a:rPr lang="it-IT" b="1" dirty="0" err="1"/>
              <a:t>InnovationCloud</a:t>
            </a:r>
            <a:r>
              <a:rPr lang="it-IT" dirty="0"/>
              <a:t>): monitoraggio delle fasi di innovazione e supporto all'esecuzione</a:t>
            </a:r>
            <a:r>
              <a:rPr lang="en-GB" dirty="0"/>
              <a:t>.</a:t>
            </a:r>
          </a:p>
          <a:p>
            <a:pPr algn="just">
              <a:buClr>
                <a:schemeClr val="tx1"/>
              </a:buClr>
            </a:pPr>
            <a:endParaRPr lang="en-GB" b="1" dirty="0">
              <a:latin typeface="Calibri"/>
              <a:ea typeface="Open Sans"/>
              <a:cs typeface="Calibri"/>
            </a:endParaRPr>
          </a:p>
          <a:p>
            <a:pPr algn="just">
              <a:buClr>
                <a:schemeClr val="tx1"/>
              </a:buClr>
            </a:pPr>
            <a:r>
              <a:rPr lang="it-IT" dirty="0"/>
              <a:t>Puoi trovare strumenti digitali attraverso, non esclusivamente, le seguenti risorse</a:t>
            </a:r>
            <a:r>
              <a:rPr lang="en-GB" dirty="0"/>
              <a:t>:</a:t>
            </a:r>
            <a:endParaRPr lang="en-GB" b="1" dirty="0">
              <a:latin typeface="Calibri"/>
              <a:ea typeface="Open Sans"/>
              <a:cs typeface="Calibri"/>
            </a:endParaRPr>
          </a:p>
          <a:p>
            <a:pPr marL="171450" indent="-171450" algn="just">
              <a:buClr>
                <a:schemeClr val="tx1"/>
              </a:buClr>
              <a:buFont typeface="Wingdings" panose="05000000000000000000" pitchFamily="2" charset="2"/>
              <a:buChar char="q"/>
            </a:pPr>
            <a:r>
              <a:rPr lang="it-IT" dirty="0"/>
              <a:t>Ricerche di mercato e rapporti di settore – Esamina gli strumenti di innovazione comunemente utilizzati all'interno di settori simili.
</a:t>
            </a:r>
            <a:r>
              <a:rPr lang="en-GB" b="1" u="sng" dirty="0">
                <a:solidFill>
                  <a:srgbClr val="0563C1"/>
                </a:solidFill>
                <a:hlinkClick r:id="rId2">
                  <a:extLst>
                    <a:ext uri="{A12FA001-AC4F-418D-AE19-62706E023703}">
                      <ahyp:hlinkClr xmlns:ahyp="http://schemas.microsoft.com/office/drawing/2018/hyperlinkcolor" val="tx"/>
                    </a:ext>
                  </a:extLst>
                </a:hlinkClick>
              </a:rPr>
              <a:t> </a:t>
            </a:r>
            <a:r>
              <a:rPr lang="en-GB" b="1" u="sng" dirty="0">
                <a:solidFill>
                  <a:srgbClr val="29C5F4"/>
                </a:solidFill>
                <a:hlinkClick r:id="rId2">
                  <a:extLst>
                    <a:ext uri="{A12FA001-AC4F-418D-AE19-62706E023703}">
                      <ahyp:hlinkClr xmlns:ahyp="http://schemas.microsoft.com/office/drawing/2018/hyperlinkcolor" val="tx"/>
                    </a:ext>
                  </a:extLst>
                </a:hlinkClick>
              </a:rPr>
              <a:t>EARTH Starter Kit</a:t>
            </a:r>
            <a:r>
              <a:rPr lang="en-GB" b="1" u="sng" dirty="0">
                <a:solidFill>
                  <a:srgbClr val="29C5F4"/>
                </a:solidFill>
              </a:rPr>
              <a:t> </a:t>
            </a:r>
            <a:r>
              <a:rPr lang="it-IT" dirty="0"/>
              <a:t>– Visualizza un elenco curato di strumenti digitali allineati con le fasi del processo di innovazione (pp. 23-29), con particolare attenzione alla logistica</a:t>
            </a:r>
            <a:r>
              <a:rPr lang="en-GB" dirty="0"/>
              <a:t>.</a:t>
            </a:r>
          </a:p>
          <a:p>
            <a:pPr algn="just">
              <a:buClr>
                <a:schemeClr val="tx1"/>
              </a:buClr>
            </a:pPr>
            <a:endParaRPr lang="en-GB" dirty="0"/>
          </a:p>
          <a:p>
            <a:pPr algn="just">
              <a:buClr>
                <a:schemeClr val="tx1"/>
              </a:buClr>
            </a:pPr>
            <a:endParaRPr lang="en-GB" dirty="0"/>
          </a:p>
          <a:p>
            <a:pPr algn="just"/>
            <a:r>
              <a:rPr lang="it-IT" b="1" dirty="0"/>
              <a:t>Lista di controllo per la valutazione degli strumenti digitali</a:t>
            </a:r>
            <a:r>
              <a:rPr lang="en-GB" b="1" dirty="0"/>
              <a:t>:</a:t>
            </a:r>
          </a:p>
          <a:p>
            <a:pPr marL="171450" indent="-171450" algn="just">
              <a:buFont typeface="Wingdings" panose="05000000000000000000" pitchFamily="2" charset="2"/>
              <a:buChar char="q"/>
            </a:pPr>
            <a:r>
              <a:rPr lang="it-IT" b="1" dirty="0"/>
              <a:t>Funzionalità</a:t>
            </a:r>
            <a:r>
              <a:rPr lang="it-IT" dirty="0"/>
              <a:t>: supporta una fase specifica dell'innovazione (ad es. generazione, sviluppo, test di idee)?
</a:t>
            </a:r>
            <a:r>
              <a:rPr lang="it-IT" b="1" dirty="0"/>
              <a:t>Facilità di implementazione</a:t>
            </a:r>
            <a:r>
              <a:rPr lang="it-IT" dirty="0"/>
              <a:t>: può essere integrato senza problemi nei sistemi e nei flussi di lavoro attuali?
</a:t>
            </a:r>
            <a:r>
              <a:rPr lang="it-IT" b="1" dirty="0"/>
              <a:t>Costo e ROI</a:t>
            </a:r>
            <a:r>
              <a:rPr lang="it-IT" dirty="0"/>
              <a:t>: è conveniente e il vantaggio giustifica l'investimento?
</a:t>
            </a:r>
            <a:r>
              <a:rPr lang="it-IT" b="1" dirty="0"/>
              <a:t>Scalabilità</a:t>
            </a:r>
            <a:r>
              <a:rPr lang="it-IT" dirty="0"/>
              <a:t>: lo strumento può adattarsi e crescere con le future esigenze di innovazione?
</a:t>
            </a:r>
            <a:r>
              <a:rPr lang="it-IT" b="1" dirty="0"/>
              <a:t>Facilità d'uso</a:t>
            </a:r>
            <a:r>
              <a:rPr lang="it-IT" dirty="0"/>
              <a:t>: i dipendenti lo troveranno intuitivo e facile da usare?</a:t>
            </a:r>
            <a:endParaRPr lang="en-GB" dirty="0">
              <a:latin typeface="Calibri"/>
              <a:ea typeface="Open Sans"/>
              <a:cs typeface="Calibri"/>
            </a:endParaRPr>
          </a:p>
          <a:p>
            <a:pPr algn="just"/>
            <a:endParaRPr lang="en-GB" dirty="0">
              <a:latin typeface="Calibri"/>
              <a:ea typeface="Open Sans"/>
              <a:cs typeface="Calibri"/>
            </a:endParaRPr>
          </a:p>
          <a:p>
            <a:pPr algn="just"/>
            <a:r>
              <a:rPr lang="en-GB" b="1" dirty="0" err="1">
                <a:latin typeface="Calibri"/>
                <a:ea typeface="Open Sans"/>
                <a:cs typeface="Calibri"/>
              </a:rPr>
              <a:t>Selezione</a:t>
            </a:r>
            <a:r>
              <a:rPr lang="en-GB" b="1" dirty="0">
                <a:latin typeface="Calibri"/>
                <a:ea typeface="Open Sans"/>
                <a:cs typeface="Calibri"/>
              </a:rPr>
              <a:t> finale:</a:t>
            </a:r>
          </a:p>
          <a:p>
            <a:pPr algn="just"/>
            <a:r>
              <a:rPr lang="it-IT" dirty="0"/>
              <a:t>Dopo aver valutato diverse opzioni, seleziona lo strumento che meglio si allinea con le sfide e gli obiettivi di innovazione dell'azienda (dallo Step 1).
Esempio: un'azienda di logistica sceglie Miro, una lavagna online collaborativa, perché migliora il brainstorming e la visualizzazione del flusso di lavoro, supportando la fase di ideazione (</a:t>
            </a:r>
            <a:r>
              <a:rPr lang="it-IT" i="1" dirty="0"/>
              <a:t>Fase 2: Ideazione e Gestione delle Idee</a:t>
            </a:r>
            <a:r>
              <a:rPr lang="it-IT" dirty="0"/>
              <a:t>) della gestione dell'innovazione e migliorando il coordinamento del team</a:t>
            </a:r>
            <a:r>
              <a:rPr lang="en-GB" dirty="0"/>
              <a:t>.</a:t>
            </a:r>
            <a:endParaRPr lang="en-GB" dirty="0">
              <a:latin typeface="Calibri"/>
              <a:ea typeface="Open Sans"/>
              <a:cs typeface="Calibri"/>
            </a:endParaRPr>
          </a:p>
        </p:txBody>
      </p:sp>
      <p:sp>
        <p:nvSpPr>
          <p:cNvPr id="4" name="Slide Number Placeholder 3">
            <a:extLst>
              <a:ext uri="{FF2B5EF4-FFF2-40B4-BE49-F238E27FC236}">
                <a16:creationId xmlns:a16="http://schemas.microsoft.com/office/drawing/2014/main" id="{06582C70-DA67-2ED3-75DA-0C7C162E1AF0}"/>
              </a:ext>
            </a:extLst>
          </p:cNvPr>
          <p:cNvSpPr>
            <a:spLocks noGrp="1"/>
          </p:cNvSpPr>
          <p:nvPr>
            <p:ph type="sldNum" sz="quarter" idx="4"/>
          </p:nvPr>
        </p:nvSpPr>
        <p:spPr/>
        <p:txBody>
          <a:bodyPr/>
          <a:lstStyle/>
          <a:p>
            <a:fld id="{9C527BFA-2C0E-4CEC-B6A5-913A56FEF4B4}" type="slidenum">
              <a:rPr lang="fr-CA" smtClean="0"/>
              <a:pPr/>
              <a:t>4</a:t>
            </a:fld>
            <a:endParaRPr lang="fr-CA"/>
          </a:p>
        </p:txBody>
      </p:sp>
      <p:sp>
        <p:nvSpPr>
          <p:cNvPr id="7" name="Freeform 1">
            <a:extLst>
              <a:ext uri="{FF2B5EF4-FFF2-40B4-BE49-F238E27FC236}">
                <a16:creationId xmlns:a16="http://schemas.microsoft.com/office/drawing/2014/main" id="{ABECD88F-748C-DD65-AF02-D8DA73CD435C}"/>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E8BC2DAB-AA9A-4FB3-AAE2-54CCD7EEC4A9}"/>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it-IT" dirty="0">
                <a:latin typeface="Calibri"/>
                <a:ea typeface="Open Sans"/>
                <a:cs typeface="Calibri"/>
              </a:rPr>
              <a:t>LA DIGITALIZZAZIONE NELLA GESTIONE DELL'INNOVAZIONE</a:t>
            </a:r>
            <a:endParaRPr lang="en-US" dirty="0">
              <a:latin typeface="Calibri"/>
              <a:ea typeface="Open Sans"/>
              <a:cs typeface="Calibri"/>
            </a:endParaRPr>
          </a:p>
        </p:txBody>
      </p:sp>
    </p:spTree>
    <p:extLst>
      <p:ext uri="{BB962C8B-B14F-4D97-AF65-F5344CB8AC3E}">
        <p14:creationId xmlns:p14="http://schemas.microsoft.com/office/powerpoint/2010/main" val="12845238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a:xfrm>
            <a:off x="2645013" y="1256258"/>
            <a:ext cx="4819651" cy="3109490"/>
          </a:xfrm>
        </p:spPr>
        <p:txBody>
          <a:bodyPr/>
          <a:lstStyle/>
          <a:p>
            <a:pPr algn="r"/>
            <a:r>
              <a:rPr lang="en-GB" sz="7200" dirty="0"/>
              <a:t>SETTIMANA 5</a:t>
            </a:r>
            <a:endParaRPr lang="en-GB" sz="8800" dirty="0"/>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5</a:t>
            </a:fld>
            <a:endParaRPr lang="fr-CA"/>
          </a:p>
        </p:txBody>
      </p:sp>
      <p:pic>
        <p:nvPicPr>
          <p:cNvPr id="5" name="Picture Placeholder 20">
            <a:extLst>
              <a:ext uri="{FF2B5EF4-FFF2-40B4-BE49-F238E27FC236}">
                <a16:creationId xmlns:a16="http://schemas.microsoft.com/office/drawing/2014/main" id="{FC4547A9-518B-5F36-4F64-A2B49600839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250380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97281" y="1599143"/>
            <a:ext cx="6076734" cy="5667505"/>
          </a:xfrm>
        </p:spPr>
        <p:txBody>
          <a:bodyPr lIns="91440" tIns="45720" rIns="91440" bIns="45720" numCol="1" spcCol="288000" anchor="t">
            <a:noAutofit/>
          </a:bodyPr>
          <a:lstStyle/>
          <a:p>
            <a:pPr algn="just"/>
            <a:r>
              <a:rPr lang="en-US" sz="1600" b="1" dirty="0">
                <a:solidFill>
                  <a:srgbClr val="8652A1"/>
                </a:solidFill>
              </a:rPr>
              <a:t>PRIMA DELLA LEZIONE</a:t>
            </a:r>
          </a:p>
          <a:p>
            <a:pPr marL="171450" indent="-171450" algn="just" fontAlgn="base">
              <a:buFont typeface="Wingdings" pitchFamily="2" charset="2"/>
              <a:buChar char="q"/>
            </a:pPr>
            <a:r>
              <a:rPr lang="it-IT" dirty="0">
                <a:latin typeface="Calibri"/>
                <a:ea typeface="Open Sans"/>
                <a:cs typeface="Calibri"/>
              </a:rPr>
              <a:t>Acquisisci familiarità con il concetto di Obiettivi di Sviluppo Sostenibile (SDG). Puoi esplorarlo sul sito web delle Nazioni Unite </a:t>
            </a:r>
            <a:r>
              <a:rPr lang="en-US" b="1" u="sng" dirty="0">
                <a:solidFill>
                  <a:srgbClr val="29C5F4"/>
                </a:solidFill>
                <a:latin typeface="Calibri"/>
                <a:ea typeface="Open Sans"/>
                <a:cs typeface="Calibri"/>
              </a:rPr>
              <a:t>q</a:t>
            </a:r>
            <a:r>
              <a:rPr lang="en-US" sz="1100" b="1" i="0" u="sng" strike="noStrike" dirty="0">
                <a:solidFill>
                  <a:srgbClr val="29C5F4"/>
                </a:solidFill>
                <a:effectLst/>
                <a:latin typeface="Calibri"/>
                <a:ea typeface="Open Sans"/>
                <a:cs typeface="Calibri"/>
              </a:rPr>
              <a:t>ui</a:t>
            </a:r>
            <a:r>
              <a:rPr lang="en-US" sz="1100" b="0" i="0" u="none" strike="noStrike" dirty="0">
                <a:solidFill>
                  <a:srgbClr val="0B1430"/>
                </a:solidFill>
                <a:effectLst/>
                <a:latin typeface="Calibri"/>
                <a:ea typeface="Open Sans"/>
                <a:cs typeface="Calibri"/>
              </a:rPr>
              <a:t>. </a:t>
            </a:r>
            <a:r>
              <a:rPr lang="it-IT" dirty="0">
                <a:latin typeface="Calibri"/>
                <a:ea typeface="Open Sans"/>
                <a:cs typeface="Calibri"/>
              </a:rPr>
              <a:t>Inoltre, si rimanda agli OSS e al loro collegamento con la logistica nel </a:t>
            </a:r>
            <a:r>
              <a:rPr lang="en-US" sz="1100" b="1" i="0" u="none" strike="noStrike" dirty="0">
                <a:solidFill>
                  <a:srgbClr val="29C5F4"/>
                </a:solidFill>
                <a:effectLst/>
                <a:latin typeface="Calibri"/>
                <a:ea typeface="Open Sans"/>
                <a:cs typeface="Calibri"/>
                <a:hlinkClick r:id="rId3">
                  <a:extLst>
                    <a:ext uri="{A12FA001-AC4F-418D-AE19-62706E023703}">
                      <ahyp:hlinkClr xmlns:ahyp="http://schemas.microsoft.com/office/drawing/2018/hyperlinkcolor" val="tx"/>
                    </a:ext>
                  </a:extLst>
                </a:hlinkClick>
              </a:rPr>
              <a:t>EARTH Starter Kit</a:t>
            </a:r>
            <a:r>
              <a:rPr lang="en-US" dirty="0">
                <a:solidFill>
                  <a:srgbClr val="29C5F4"/>
                </a:solidFill>
                <a:latin typeface="Calibri"/>
                <a:ea typeface="Open Sans"/>
                <a:cs typeface="Calibri"/>
              </a:rPr>
              <a:t> </a:t>
            </a:r>
            <a:r>
              <a:rPr lang="en-US" sz="1100" i="0" strike="noStrike" dirty="0">
                <a:solidFill>
                  <a:schemeClr val="tx1"/>
                </a:solidFill>
                <a:effectLst/>
                <a:latin typeface="Calibri"/>
                <a:ea typeface="Open Sans"/>
                <a:cs typeface="Calibri"/>
              </a:rPr>
              <a:t>(pp. 8-13).</a:t>
            </a:r>
            <a:r>
              <a:rPr lang="en-US" sz="1100" i="0" dirty="0">
                <a:solidFill>
                  <a:schemeClr val="tx1"/>
                </a:solidFill>
                <a:effectLst/>
                <a:latin typeface="Calibri"/>
                <a:ea typeface="Open Sans"/>
                <a:cs typeface="Calibri"/>
              </a:rPr>
              <a:t>​</a:t>
            </a:r>
            <a:endParaRPr lang="en-US" i="0" dirty="0">
              <a:solidFill>
                <a:schemeClr val="tx1"/>
              </a:solidFill>
              <a:effectLst/>
              <a:latin typeface="Calibri"/>
              <a:ea typeface="Open Sans"/>
              <a:cs typeface="Calibri"/>
            </a:endParaRPr>
          </a:p>
          <a:p>
            <a:pPr algn="just" rtl="0" fontAlgn="base"/>
            <a:r>
              <a:rPr lang="en-US" sz="1100" i="0" dirty="0">
                <a:solidFill>
                  <a:srgbClr val="000000"/>
                </a:solidFill>
                <a:effectLst/>
                <a:latin typeface="Calibri" panose="020F0502020204030204" pitchFamily="34" charset="0"/>
              </a:rPr>
              <a:t>​</a:t>
            </a:r>
            <a:endParaRPr lang="en-US" i="0" dirty="0">
              <a:solidFill>
                <a:srgbClr val="000000"/>
              </a:solidFill>
              <a:effectLst/>
              <a:latin typeface="Arial" panose="020B0604020202020204" pitchFamily="34" charset="0"/>
            </a:endParaRPr>
          </a:p>
          <a:p>
            <a:pPr algn="just"/>
            <a:r>
              <a:rPr lang="en-US" sz="1600" b="1" dirty="0">
                <a:solidFill>
                  <a:srgbClr val="8652A1"/>
                </a:solidFill>
              </a:rPr>
              <a:t>DURANTE LE LEZIONI</a:t>
            </a:r>
          </a:p>
          <a:p>
            <a:pPr algn="just"/>
            <a:r>
              <a:rPr lang="it-IT" dirty="0"/>
              <a:t>In questa attività, </a:t>
            </a:r>
            <a:r>
              <a:rPr lang="it-IT" b="1" dirty="0"/>
              <a:t>formerai gruppi </a:t>
            </a:r>
            <a:r>
              <a:rPr lang="it-IT" dirty="0"/>
              <a:t>e analizzerai una </a:t>
            </a:r>
            <a:r>
              <a:rPr lang="it-IT" b="1" dirty="0"/>
              <a:t>sfida di sostenibilità del mondo reale nella logistica</a:t>
            </a:r>
            <a:r>
              <a:rPr lang="it-IT" dirty="0"/>
              <a:t>, identificando potenziali soluzioni e come gestirle all'interno delle fasi del processo di gestione dell'innovazione. Il tuo compito è quello di </a:t>
            </a:r>
            <a:r>
              <a:rPr lang="it-IT" b="1" dirty="0"/>
              <a:t>applicare le intuizioni </a:t>
            </a:r>
            <a:r>
              <a:rPr lang="it-IT" dirty="0"/>
              <a:t>del </a:t>
            </a:r>
            <a:r>
              <a:rPr lang="en-GB" b="1" u="sng" dirty="0">
                <a:solidFill>
                  <a:srgbClr val="29C5F4"/>
                </a:solidFill>
                <a:hlinkClick r:id="rId3">
                  <a:extLst>
                    <a:ext uri="{A12FA001-AC4F-418D-AE19-62706E023703}">
                      <ahyp:hlinkClr xmlns:ahyp="http://schemas.microsoft.com/office/drawing/2018/hyperlinkcolor" val="tx"/>
                    </a:ext>
                  </a:extLst>
                </a:hlinkClick>
              </a:rPr>
              <a:t>EARTH Good Practice Compendium</a:t>
            </a:r>
            <a:r>
              <a:rPr lang="en-GB" b="1" u="sng" dirty="0">
                <a:solidFill>
                  <a:srgbClr val="29C5F4"/>
                </a:solidFill>
              </a:rPr>
              <a:t> </a:t>
            </a:r>
            <a:r>
              <a:rPr lang="it-IT" dirty="0"/>
              <a:t> per collegare la gestione della sostenibilità e dell'innovazione</a:t>
            </a:r>
            <a:r>
              <a:rPr lang="en-GB" dirty="0"/>
              <a:t>.</a:t>
            </a:r>
          </a:p>
          <a:p>
            <a:pPr algn="just"/>
            <a:endParaRPr lang="en-GB" b="1" dirty="0"/>
          </a:p>
          <a:p>
            <a:pPr algn="just"/>
            <a:r>
              <a:rPr lang="en-GB" b="1" dirty="0" err="1"/>
              <a:t>Obiettivi</a:t>
            </a:r>
            <a:r>
              <a:rPr lang="en-GB" b="1" dirty="0"/>
              <a:t>:</a:t>
            </a:r>
          </a:p>
          <a:p>
            <a:pPr marL="171450" indent="-171450" algn="just">
              <a:buFont typeface="Wingdings" panose="05000000000000000000" pitchFamily="2" charset="2"/>
              <a:buChar char="q"/>
            </a:pPr>
            <a:r>
              <a:rPr lang="it-IT" dirty="0"/>
              <a:t>Comprendi le principali sfide della sostenibilità nella logistica.
Applicare le fasi di gestione dell'innovazione alle soluzioni identificate</a:t>
            </a:r>
            <a:r>
              <a:rPr lang="en-GB" dirty="0"/>
              <a:t>.</a:t>
            </a:r>
          </a:p>
          <a:p>
            <a:pPr algn="just"/>
            <a:endParaRPr lang="en-US" dirty="0"/>
          </a:p>
          <a:p>
            <a:pPr algn="just"/>
            <a:r>
              <a:rPr lang="it-IT" sz="1600" b="1" dirty="0">
                <a:solidFill>
                  <a:srgbClr val="8652A1"/>
                </a:solidFill>
              </a:rPr>
              <a:t>Passaggio 1: identificare una sfida per la sostenibilità</a:t>
            </a:r>
          </a:p>
          <a:p>
            <a:pPr algn="just"/>
            <a:r>
              <a:rPr lang="it-IT" dirty="0"/>
              <a:t>Scegli un case study dal </a:t>
            </a:r>
            <a:r>
              <a:rPr lang="en-GB" b="1" dirty="0">
                <a:solidFill>
                  <a:srgbClr val="29C5F4"/>
                </a:solidFill>
                <a:hlinkClick r:id="rId3">
                  <a:extLst>
                    <a:ext uri="{A12FA001-AC4F-418D-AE19-62706E023703}">
                      <ahyp:hlinkClr xmlns:ahyp="http://schemas.microsoft.com/office/drawing/2018/hyperlinkcolor" val="tx"/>
                    </a:ext>
                  </a:extLst>
                </a:hlinkClick>
              </a:rPr>
              <a:t>EARTH Good Practice Compendium</a:t>
            </a:r>
            <a:r>
              <a:rPr lang="en-GB" dirty="0"/>
              <a:t> (pp. 7-69) e </a:t>
            </a:r>
            <a:r>
              <a:rPr lang="en-GB" dirty="0" err="1"/>
              <a:t>riassumi</a:t>
            </a:r>
            <a:r>
              <a:rPr lang="en-GB" dirty="0"/>
              <a:t>:</a:t>
            </a:r>
          </a:p>
          <a:p>
            <a:pPr marL="171450" indent="-171450" algn="just">
              <a:buFont typeface="Wingdings" panose="05000000000000000000" pitchFamily="2" charset="2"/>
              <a:buChar char="q"/>
            </a:pPr>
            <a:r>
              <a:rPr lang="it-IT" dirty="0"/>
              <a:t>La </a:t>
            </a:r>
            <a:r>
              <a:rPr lang="it-IT" b="1" dirty="0"/>
              <a:t>sfida della sostenibilità</a:t>
            </a:r>
            <a:r>
              <a:rPr lang="it-IT" dirty="0"/>
              <a:t>.
</a:t>
            </a:r>
            <a:r>
              <a:rPr lang="it-IT" b="1" dirty="0"/>
              <a:t>L'attuale soluzione </a:t>
            </a:r>
            <a:r>
              <a:rPr lang="it-IT" dirty="0"/>
              <a:t>implementata dall'azienda</a:t>
            </a:r>
            <a:r>
              <a:rPr lang="en-GB" dirty="0"/>
              <a:t>.</a:t>
            </a:r>
          </a:p>
          <a:p>
            <a:pPr marL="171450" indent="-171450" algn="just">
              <a:buFont typeface="Wingdings" panose="05000000000000000000" pitchFamily="2" charset="2"/>
              <a:buChar char="q"/>
            </a:pPr>
            <a:endParaRPr lang="en-GB" dirty="0"/>
          </a:p>
          <a:p>
            <a:pPr algn="just"/>
            <a:r>
              <a:rPr lang="it-IT" dirty="0"/>
              <a:t>L'azienda può affrontare numerose sfide di sostenibilità e implementare soluzioni. Identificali tutti. Può darsi che il caso presenti la sfida ma non la soluzione, o che presenti la soluzione ma non la sfida che viene affrontata. In questi casi, pensa all'aspetto mancante e suggerisci quale potrebbe essere la sfida o la soluzione corrispondente</a:t>
            </a:r>
            <a:r>
              <a:rPr lang="en-GB" dirty="0"/>
              <a:t>.</a:t>
            </a:r>
          </a:p>
          <a:p>
            <a:pPr algn="just"/>
            <a:endParaRPr lang="en-GB" dirty="0"/>
          </a:p>
          <a:p>
            <a:pPr algn="just"/>
            <a:r>
              <a:rPr lang="en-GB" b="1" dirty="0" err="1"/>
              <a:t>Esempio</a:t>
            </a:r>
            <a:r>
              <a:rPr lang="en-GB" b="1" dirty="0"/>
              <a:t>: </a:t>
            </a:r>
          </a:p>
          <a:p>
            <a:pPr algn="just"/>
            <a:r>
              <a:rPr lang="en-GB" dirty="0"/>
              <a:t>GLS Italia Spa – </a:t>
            </a:r>
            <a:r>
              <a:rPr lang="it-IT" dirty="0"/>
              <a:t>Piattaforme digitali e veicoli puliti per una consegna sostenibile</a:t>
            </a:r>
            <a:r>
              <a:rPr lang="en-GB" dirty="0"/>
              <a:t>(</a:t>
            </a:r>
            <a:r>
              <a:rPr lang="en-GB" b="1" dirty="0">
                <a:solidFill>
                  <a:srgbClr val="29C5F4"/>
                </a:solidFill>
                <a:hlinkClick r:id="rId3">
                  <a:extLst>
                    <a:ext uri="{A12FA001-AC4F-418D-AE19-62706E023703}">
                      <ahyp:hlinkClr xmlns:ahyp="http://schemas.microsoft.com/office/drawing/2018/hyperlinkcolor" val="tx"/>
                    </a:ext>
                  </a:extLst>
                </a:hlinkClick>
              </a:rPr>
              <a:t>EARTH Good Practice Compendium</a:t>
            </a:r>
            <a:r>
              <a:rPr lang="en-GB" dirty="0"/>
              <a:t>, pp. 12-14)</a:t>
            </a:r>
          </a:p>
          <a:p>
            <a:pPr algn="just"/>
            <a:r>
              <a:rPr lang="it-IT" dirty="0"/>
              <a:t>GLS Italia Spa, uno dei principali fornitori di servizi logistici in Italia, mira a ridurre le emissioni di carbonio mantenendo al contempo servizi di consegna affidabili. Il loro approccio include</a:t>
            </a:r>
            <a:r>
              <a:rPr lang="en-GB" dirty="0"/>
              <a:t>:</a:t>
            </a:r>
          </a:p>
          <a:p>
            <a:pPr marL="171450" indent="-171450" algn="just">
              <a:buFont typeface="Wingdings" panose="05000000000000000000" pitchFamily="2" charset="2"/>
              <a:buChar char="q"/>
            </a:pPr>
            <a:r>
              <a:rPr lang="it-IT" dirty="0"/>
              <a:t>Investire nei veicoli elettrici e nelle infrastrutture di ricarica.
Installazione di impianti fotovoltaici presso i depositi per alimentare le operazioni.
Utilizzo di piattaforme digitali (ad esempio, </a:t>
            </a:r>
            <a:r>
              <a:rPr lang="it-IT" dirty="0" err="1"/>
              <a:t>ServiceNow</a:t>
            </a:r>
            <a:r>
              <a:rPr lang="it-IT" dirty="0"/>
              <a:t>) per coordinare le iniziative di sostenibilità</a:t>
            </a:r>
            <a:r>
              <a:rPr lang="en-GB" dirty="0"/>
              <a:t>.</a:t>
            </a:r>
          </a:p>
          <a:p>
            <a:pPr algn="just"/>
            <a:endParaRPr lang="en-GB" dirty="0"/>
          </a:p>
          <a:p>
            <a:pPr algn="just"/>
            <a:r>
              <a:rPr lang="it-IT" dirty="0"/>
              <a:t>Completa la tabella seguente per questa attività. La prima linea presenta l'esempio di GLS Italia Spa</a:t>
            </a:r>
            <a:r>
              <a:rPr lang="en-GB" dirty="0"/>
              <a:t>.</a:t>
            </a:r>
          </a:p>
          <a:p>
            <a:pPr algn="just"/>
            <a:endParaRPr lang="en-US" dirty="0"/>
          </a:p>
          <a:p>
            <a:pPr algn="just"/>
            <a:endParaRPr lang="en-US" dirty="0">
              <a:highlight>
                <a:srgbClr val="FFFF00"/>
              </a:highlight>
            </a:endParaRPr>
          </a:p>
          <a:p>
            <a:pPr algn="just"/>
            <a:endParaRPr lang="en-GB" dirty="0"/>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6</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6" y="304800"/>
            <a:ext cx="6473745" cy="1110532"/>
          </a:xfrm>
        </p:spPr>
        <p:txBody>
          <a:bodyPr lIns="91440" tIns="45720" rIns="91440" bIns="45720" anchor="ctr">
            <a:noAutofit/>
          </a:bodyPr>
          <a:lstStyle/>
          <a:p>
            <a:pPr marL="731520"/>
            <a:r>
              <a:rPr lang="it-IT" dirty="0">
                <a:latin typeface="Calibri"/>
                <a:ea typeface="Open Sans"/>
                <a:cs typeface="Calibri"/>
              </a:rPr>
              <a:t>LA SOSTENIBILITÀ NELLA GESTIONE DELL'INNOVAZIONE DIGITALE</a:t>
            </a:r>
            <a:endParaRPr lang="en-US" dirty="0"/>
          </a:p>
        </p:txBody>
      </p:sp>
      <p:graphicFrame>
        <p:nvGraphicFramePr>
          <p:cNvPr id="5" name="Tabelle 4">
            <a:extLst>
              <a:ext uri="{FF2B5EF4-FFF2-40B4-BE49-F238E27FC236}">
                <a16:creationId xmlns:a16="http://schemas.microsoft.com/office/drawing/2014/main" id="{BB608C4B-A73C-E2ED-E40D-CD5C82AA8FD2}"/>
              </a:ext>
            </a:extLst>
          </p:cNvPr>
          <p:cNvGraphicFramePr>
            <a:graphicFrameLocks noGrp="1"/>
          </p:cNvGraphicFramePr>
          <p:nvPr>
            <p:extLst>
              <p:ext uri="{D42A27DB-BD31-4B8C-83A1-F6EECF244321}">
                <p14:modId xmlns:p14="http://schemas.microsoft.com/office/powerpoint/2010/main" val="2885723691"/>
              </p:ext>
            </p:extLst>
          </p:nvPr>
        </p:nvGraphicFramePr>
        <p:xfrm>
          <a:off x="797278" y="7973894"/>
          <a:ext cx="6233644" cy="2427000"/>
        </p:xfrm>
        <a:graphic>
          <a:graphicData uri="http://schemas.openxmlformats.org/drawingml/2006/table">
            <a:tbl>
              <a:tblPr firstRow="1" bandRow="1">
                <a:tableStyleId>{0505E3EF-67EA-436B-97B2-0124C06EBD24}</a:tableStyleId>
              </a:tblPr>
              <a:tblGrid>
                <a:gridCol w="1746537">
                  <a:extLst>
                    <a:ext uri="{9D8B030D-6E8A-4147-A177-3AD203B41FA5}">
                      <a16:colId xmlns:a16="http://schemas.microsoft.com/office/drawing/2014/main" val="2230712578"/>
                    </a:ext>
                  </a:extLst>
                </a:gridCol>
                <a:gridCol w="1898715">
                  <a:extLst>
                    <a:ext uri="{9D8B030D-6E8A-4147-A177-3AD203B41FA5}">
                      <a16:colId xmlns:a16="http://schemas.microsoft.com/office/drawing/2014/main" val="3067635644"/>
                    </a:ext>
                  </a:extLst>
                </a:gridCol>
                <a:gridCol w="2588392">
                  <a:extLst>
                    <a:ext uri="{9D8B030D-6E8A-4147-A177-3AD203B41FA5}">
                      <a16:colId xmlns:a16="http://schemas.microsoft.com/office/drawing/2014/main" val="601866224"/>
                    </a:ext>
                  </a:extLst>
                </a:gridCol>
              </a:tblGrid>
              <a:tr h="288000">
                <a:tc>
                  <a:txBody>
                    <a:bodyPr/>
                    <a:lstStyle/>
                    <a:p>
                      <a:r>
                        <a:rPr lang="de-DE" sz="1100" dirty="0">
                          <a:solidFill>
                            <a:schemeClr val="bg1"/>
                          </a:solidFill>
                        </a:rPr>
                        <a:t>Case Study</a:t>
                      </a:r>
                      <a:endParaRPr lang="en-GB" sz="1100" dirty="0">
                        <a:solidFill>
                          <a:schemeClr val="bg1"/>
                        </a:solidFill>
                      </a:endParaRPr>
                    </a:p>
                  </a:txBody>
                  <a:tcPr anchor="ctr">
                    <a:solidFill>
                      <a:srgbClr val="8652A1"/>
                    </a:solidFill>
                  </a:tcPr>
                </a:tc>
                <a:tc>
                  <a:txBody>
                    <a:bodyPr/>
                    <a:lstStyle/>
                    <a:p>
                      <a:r>
                        <a:rPr lang="de-DE" sz="1100" dirty="0">
                          <a:solidFill>
                            <a:schemeClr val="bg1"/>
                          </a:solidFill>
                        </a:rPr>
                        <a:t>La </a:t>
                      </a:r>
                      <a:r>
                        <a:rPr lang="de-DE" sz="1100" dirty="0" err="1">
                          <a:solidFill>
                            <a:schemeClr val="bg1"/>
                          </a:solidFill>
                        </a:rPr>
                        <a:t>sfida</a:t>
                      </a:r>
                      <a:r>
                        <a:rPr lang="de-DE" sz="1100" dirty="0">
                          <a:solidFill>
                            <a:schemeClr val="bg1"/>
                          </a:solidFill>
                        </a:rPr>
                        <a:t> della </a:t>
                      </a:r>
                      <a:r>
                        <a:rPr lang="de-DE" sz="1100" dirty="0" err="1">
                          <a:solidFill>
                            <a:schemeClr val="bg1"/>
                          </a:solidFill>
                        </a:rPr>
                        <a:t>sostenibilità</a:t>
                      </a:r>
                      <a:endParaRPr lang="en-GB" sz="1100" dirty="0">
                        <a:solidFill>
                          <a:schemeClr val="bg1"/>
                        </a:solidFill>
                      </a:endParaRPr>
                    </a:p>
                  </a:txBody>
                  <a:tcPr anchor="ctr">
                    <a:solidFill>
                      <a:srgbClr val="8652A1"/>
                    </a:solidFill>
                  </a:tcPr>
                </a:tc>
                <a:tc>
                  <a:txBody>
                    <a:bodyPr/>
                    <a:lstStyle/>
                    <a:p>
                      <a:r>
                        <a:rPr lang="de-DE" sz="1100" dirty="0" err="1">
                          <a:solidFill>
                            <a:schemeClr val="bg1"/>
                          </a:solidFill>
                        </a:rPr>
                        <a:t>Soluzione</a:t>
                      </a:r>
                      <a:r>
                        <a:rPr lang="de-DE" sz="1100" dirty="0">
                          <a:solidFill>
                            <a:schemeClr val="bg1"/>
                          </a:solidFill>
                        </a:rPr>
                        <a:t> </a:t>
                      </a:r>
                      <a:r>
                        <a:rPr lang="de-DE" sz="1100" dirty="0" err="1">
                          <a:solidFill>
                            <a:schemeClr val="bg1"/>
                          </a:solidFill>
                        </a:rPr>
                        <a:t>implementata</a:t>
                      </a:r>
                      <a:endParaRPr lang="en-GB" sz="1100" dirty="0">
                        <a:solidFill>
                          <a:schemeClr val="bg1"/>
                        </a:solidFill>
                      </a:endParaRPr>
                    </a:p>
                  </a:txBody>
                  <a:tcPr anchor="ctr">
                    <a:solidFill>
                      <a:srgbClr val="8652A1"/>
                    </a:solidFill>
                  </a:tcPr>
                </a:tc>
                <a:extLst>
                  <a:ext uri="{0D108BD9-81ED-4DB2-BD59-A6C34878D82A}">
                    <a16:rowId xmlns:a16="http://schemas.microsoft.com/office/drawing/2014/main" val="3284209566"/>
                  </a:ext>
                </a:extLst>
              </a:tr>
              <a:tr h="432000">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en-GB" sz="1100" i="1"/>
                        <a:t>GLS Italia Spa</a:t>
                      </a:r>
                    </a:p>
                    <a:p>
                      <a:pPr algn="l"/>
                      <a:endParaRPr lang="en-GB" sz="1100" i="1"/>
                    </a:p>
                  </a:txBody>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it-IT" sz="1100" i="1" dirty="0"/>
                        <a:t>Elevate emissioni di CO₂ nelle consegne urbane</a:t>
                      </a:r>
                      <a:endParaRPr lang="en-GB" sz="1100" i="1" dirty="0"/>
                    </a:p>
                  </a:txBody>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it-IT" sz="1100" i="1" dirty="0"/>
                        <a:t>Veicoli elettrici, energia solare, piattaforma digitale per il coordinamento</a:t>
                      </a:r>
                      <a:endParaRPr lang="en-GB" sz="1100" i="1" dirty="0"/>
                    </a:p>
                  </a:txBody>
                  <a:tcPr/>
                </a:tc>
                <a:extLst>
                  <a:ext uri="{0D108BD9-81ED-4DB2-BD59-A6C34878D82A}">
                    <a16:rowId xmlns:a16="http://schemas.microsoft.com/office/drawing/2014/main" val="1571562240"/>
                  </a:ext>
                </a:extLst>
              </a:tr>
              <a:tr h="426750">
                <a:tc>
                  <a:txBody>
                    <a:bodyPr/>
                    <a:lstStyle/>
                    <a:p>
                      <a:pPr algn="l"/>
                      <a:endParaRPr lang="en-GB"/>
                    </a:p>
                  </a:txBody>
                  <a:tcPr anchor="ctr"/>
                </a:tc>
                <a:tc>
                  <a:txBody>
                    <a:bodyPr/>
                    <a:lstStyle/>
                    <a:p>
                      <a:pPr algn="l"/>
                      <a:endParaRPr lang="en-GB"/>
                    </a:p>
                  </a:txBody>
                  <a:tcPr anchor="ctr"/>
                </a:tc>
                <a:tc>
                  <a:txBody>
                    <a:bodyPr/>
                    <a:lstStyle/>
                    <a:p>
                      <a:pPr algn="l"/>
                      <a:endParaRPr lang="en-GB"/>
                    </a:p>
                  </a:txBody>
                  <a:tcPr anchor="ctr"/>
                </a:tc>
                <a:extLst>
                  <a:ext uri="{0D108BD9-81ED-4DB2-BD59-A6C34878D82A}">
                    <a16:rowId xmlns:a16="http://schemas.microsoft.com/office/drawing/2014/main" val="599155077"/>
                  </a:ext>
                </a:extLst>
              </a:tr>
              <a:tr h="426750">
                <a:tc>
                  <a:txBody>
                    <a:bodyPr/>
                    <a:lstStyle/>
                    <a:p>
                      <a:pPr algn="l"/>
                      <a:endParaRPr lang="en-GB"/>
                    </a:p>
                  </a:txBody>
                  <a:tcPr anchor="ctr"/>
                </a:tc>
                <a:tc>
                  <a:txBody>
                    <a:bodyPr/>
                    <a:lstStyle/>
                    <a:p>
                      <a:pPr algn="l"/>
                      <a:endParaRPr lang="en-GB"/>
                    </a:p>
                  </a:txBody>
                  <a:tcPr anchor="ctr"/>
                </a:tc>
                <a:tc>
                  <a:txBody>
                    <a:bodyPr/>
                    <a:lstStyle/>
                    <a:p>
                      <a:pPr algn="l"/>
                      <a:endParaRPr lang="en-GB"/>
                    </a:p>
                  </a:txBody>
                  <a:tcPr anchor="ctr"/>
                </a:tc>
                <a:extLst>
                  <a:ext uri="{0D108BD9-81ED-4DB2-BD59-A6C34878D82A}">
                    <a16:rowId xmlns:a16="http://schemas.microsoft.com/office/drawing/2014/main" val="894992419"/>
                  </a:ext>
                </a:extLst>
              </a:tr>
              <a:tr h="426750">
                <a:tc>
                  <a:txBody>
                    <a:bodyPr/>
                    <a:lstStyle/>
                    <a:p>
                      <a:pPr algn="l"/>
                      <a:endParaRPr lang="en-GB"/>
                    </a:p>
                  </a:txBody>
                  <a:tcPr anchor="ctr"/>
                </a:tc>
                <a:tc>
                  <a:txBody>
                    <a:bodyPr/>
                    <a:lstStyle/>
                    <a:p>
                      <a:pPr algn="l"/>
                      <a:endParaRPr lang="en-GB"/>
                    </a:p>
                  </a:txBody>
                  <a:tcPr anchor="ctr"/>
                </a:tc>
                <a:tc>
                  <a:txBody>
                    <a:bodyPr/>
                    <a:lstStyle/>
                    <a:p>
                      <a:pPr algn="l"/>
                      <a:endParaRPr lang="en-GB"/>
                    </a:p>
                  </a:txBody>
                  <a:tcPr anchor="ctr"/>
                </a:tc>
                <a:extLst>
                  <a:ext uri="{0D108BD9-81ED-4DB2-BD59-A6C34878D82A}">
                    <a16:rowId xmlns:a16="http://schemas.microsoft.com/office/drawing/2014/main" val="631234213"/>
                  </a:ext>
                </a:extLst>
              </a:tr>
              <a:tr h="426750">
                <a:tc>
                  <a:txBody>
                    <a:bodyPr/>
                    <a:lstStyle/>
                    <a:p>
                      <a:pPr algn="l"/>
                      <a:endParaRPr lang="en-GB"/>
                    </a:p>
                  </a:txBody>
                  <a:tcPr anchor="ctr"/>
                </a:tc>
                <a:tc>
                  <a:txBody>
                    <a:bodyPr/>
                    <a:lstStyle/>
                    <a:p>
                      <a:pPr algn="l"/>
                      <a:endParaRPr lang="en-GB"/>
                    </a:p>
                  </a:txBody>
                  <a:tcPr anchor="ctr"/>
                </a:tc>
                <a:tc>
                  <a:txBody>
                    <a:bodyPr/>
                    <a:lstStyle/>
                    <a:p>
                      <a:pPr algn="l"/>
                      <a:endParaRPr lang="en-GB" dirty="0"/>
                    </a:p>
                  </a:txBody>
                  <a:tcPr anchor="ctr"/>
                </a:tc>
                <a:extLst>
                  <a:ext uri="{0D108BD9-81ED-4DB2-BD59-A6C34878D82A}">
                    <a16:rowId xmlns:a16="http://schemas.microsoft.com/office/drawing/2014/main" val="366041967"/>
                  </a:ext>
                </a:extLst>
              </a:tr>
            </a:tbl>
          </a:graphicData>
        </a:graphic>
      </p:graphicFrame>
    </p:spTree>
    <p:extLst>
      <p:ext uri="{BB962C8B-B14F-4D97-AF65-F5344CB8AC3E}">
        <p14:creationId xmlns:p14="http://schemas.microsoft.com/office/powerpoint/2010/main" val="2580362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12C959-D3DE-1B74-FBAB-772E0FD806B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B8E7CA8-5A56-3258-A732-6598DDBB0D71}"/>
              </a:ext>
            </a:extLst>
          </p:cNvPr>
          <p:cNvSpPr>
            <a:spLocks noGrp="1"/>
          </p:cNvSpPr>
          <p:nvPr>
            <p:ph type="body" sz="quarter" idx="64"/>
          </p:nvPr>
        </p:nvSpPr>
        <p:spPr>
          <a:xfrm>
            <a:off x="587986" y="1635742"/>
            <a:ext cx="6306427" cy="2565532"/>
          </a:xfrm>
        </p:spPr>
        <p:txBody>
          <a:bodyPr lIns="91440" tIns="45720" rIns="91440" bIns="45720" numCol="1" spcCol="288000" anchor="t">
            <a:noAutofit/>
          </a:bodyPr>
          <a:lstStyle/>
          <a:p>
            <a:pPr algn="just"/>
            <a:r>
              <a:rPr lang="it-IT" sz="1600" b="1" dirty="0">
                <a:solidFill>
                  <a:srgbClr val="8652A1"/>
                </a:solidFill>
              </a:rPr>
              <a:t>Passaggio 2: applicare le fasi di gestione dell'innovazione</a:t>
            </a:r>
          </a:p>
          <a:p>
            <a:pPr algn="just"/>
            <a:endParaRPr lang="en-GB" dirty="0"/>
          </a:p>
          <a:p>
            <a:pPr algn="just"/>
            <a:r>
              <a:rPr lang="it-IT" dirty="0">
                <a:latin typeface="Calibri"/>
                <a:ea typeface="Open Sans"/>
                <a:cs typeface="Calibri"/>
              </a:rPr>
              <a:t>Ora, valuta la </a:t>
            </a:r>
            <a:r>
              <a:rPr lang="it-IT" b="1" dirty="0">
                <a:latin typeface="Calibri"/>
                <a:ea typeface="Open Sans"/>
                <a:cs typeface="Calibri"/>
              </a:rPr>
              <a:t>soluzione implementata </a:t>
            </a:r>
            <a:r>
              <a:rPr lang="it-IT" dirty="0">
                <a:latin typeface="Calibri"/>
                <a:ea typeface="Open Sans"/>
                <a:cs typeface="Calibri"/>
              </a:rPr>
              <a:t>e </a:t>
            </a:r>
            <a:r>
              <a:rPr lang="it-IT" b="1" dirty="0">
                <a:latin typeface="Calibri"/>
                <a:ea typeface="Open Sans"/>
                <a:cs typeface="Calibri"/>
              </a:rPr>
              <a:t>suddividila nelle fasi della gestione dell'innovazione</a:t>
            </a:r>
            <a:r>
              <a:rPr lang="it-IT" dirty="0">
                <a:latin typeface="Calibri"/>
                <a:ea typeface="Open Sans"/>
                <a:cs typeface="Calibri"/>
              </a:rPr>
              <a:t>. Il tuo compito è quello di completare la tabella per il case study che hai scelto nel passaggio 1. Se le informazioni non sono disponibili sui materiali del caso nel </a:t>
            </a:r>
            <a:r>
              <a:rPr lang="en-GB" b="1" u="sng" dirty="0">
                <a:solidFill>
                  <a:srgbClr val="29C5F4"/>
                </a:solidFill>
                <a:hlinkClick r:id="rId2">
                  <a:extLst>
                    <a:ext uri="{A12FA001-AC4F-418D-AE19-62706E023703}">
                      <ahyp:hlinkClr xmlns:ahyp="http://schemas.microsoft.com/office/drawing/2018/hyperlinkcolor" val="tx"/>
                    </a:ext>
                  </a:extLst>
                </a:hlinkClick>
              </a:rPr>
              <a:t>EARTH Good Practice Compendium</a:t>
            </a:r>
            <a:r>
              <a:rPr lang="en-GB" b="1" u="sng" dirty="0">
                <a:solidFill>
                  <a:srgbClr val="29C5F4"/>
                </a:solidFill>
              </a:rPr>
              <a:t> </a:t>
            </a:r>
            <a:r>
              <a:rPr lang="it-IT" dirty="0">
                <a:latin typeface="Calibri"/>
                <a:ea typeface="Open Sans"/>
                <a:cs typeface="Calibri"/>
              </a:rPr>
              <a:t>, fai un brainstorming su ciò che l'azienda avrebbe potuto fare nelle varie fasi</a:t>
            </a:r>
            <a:r>
              <a:rPr lang="en-GB" dirty="0">
                <a:latin typeface="Calibri"/>
                <a:ea typeface="Open Sans"/>
                <a:cs typeface="Calibri"/>
              </a:rPr>
              <a:t>.</a:t>
            </a:r>
            <a:endParaRPr lang="en-GB" dirty="0">
              <a:solidFill>
                <a:schemeClr val="tx1"/>
              </a:solidFill>
              <a:latin typeface="Calibri"/>
              <a:ea typeface="Open Sans"/>
              <a:cs typeface="Calibri"/>
            </a:endParaRPr>
          </a:p>
          <a:p>
            <a:pPr algn="just"/>
            <a:endParaRPr lang="en-US" dirty="0">
              <a:highlight>
                <a:srgbClr val="FFFF00"/>
              </a:highlight>
            </a:endParaRPr>
          </a:p>
          <a:p>
            <a:pPr algn="just"/>
            <a:endParaRPr lang="en-GB" dirty="0"/>
          </a:p>
        </p:txBody>
      </p:sp>
      <p:sp>
        <p:nvSpPr>
          <p:cNvPr id="4" name="Slide Number Placeholder 3">
            <a:extLst>
              <a:ext uri="{FF2B5EF4-FFF2-40B4-BE49-F238E27FC236}">
                <a16:creationId xmlns:a16="http://schemas.microsoft.com/office/drawing/2014/main" id="{C6BBA299-15F1-3821-11B4-0F3D3254E008}"/>
              </a:ext>
            </a:extLst>
          </p:cNvPr>
          <p:cNvSpPr>
            <a:spLocks noGrp="1"/>
          </p:cNvSpPr>
          <p:nvPr>
            <p:ph type="sldNum" sz="quarter" idx="4"/>
          </p:nvPr>
        </p:nvSpPr>
        <p:spPr/>
        <p:txBody>
          <a:bodyPr/>
          <a:lstStyle/>
          <a:p>
            <a:fld id="{9C527BFA-2C0E-4CEC-B6A5-913A56FEF4B4}" type="slidenum">
              <a:rPr lang="fr-CA" smtClean="0"/>
              <a:pPr/>
              <a:t>7</a:t>
            </a:fld>
            <a:endParaRPr lang="fr-CA"/>
          </a:p>
        </p:txBody>
      </p:sp>
      <p:sp>
        <p:nvSpPr>
          <p:cNvPr id="7" name="Freeform 1">
            <a:extLst>
              <a:ext uri="{FF2B5EF4-FFF2-40B4-BE49-F238E27FC236}">
                <a16:creationId xmlns:a16="http://schemas.microsoft.com/office/drawing/2014/main" id="{A8C5D090-FFC3-D885-B122-39DF0E281A90}"/>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7F26A81E-6A56-DC28-6378-17AFFCC34BE7}"/>
              </a:ext>
            </a:extLst>
          </p:cNvPr>
          <p:cNvSpPr>
            <a:spLocks noGrp="1"/>
          </p:cNvSpPr>
          <p:nvPr>
            <p:ph type="body" sz="quarter" idx="61"/>
          </p:nvPr>
        </p:nvSpPr>
        <p:spPr>
          <a:xfrm>
            <a:off x="-9335" y="304800"/>
            <a:ext cx="6498625" cy="926158"/>
          </a:xfrm>
        </p:spPr>
        <p:txBody>
          <a:bodyPr lIns="91440" tIns="45720" rIns="91440" bIns="45720" anchor="ctr">
            <a:noAutofit/>
          </a:bodyPr>
          <a:lstStyle/>
          <a:p>
            <a:pPr marL="731520"/>
            <a:r>
              <a:rPr lang="it-IT" dirty="0">
                <a:latin typeface="Calibri"/>
                <a:ea typeface="Open Sans"/>
                <a:cs typeface="Calibri"/>
              </a:rPr>
              <a:t>LA SOSTENIBILITÀ NELLA GESTIONE DELL'INNOVAZIONE DIGITALE</a:t>
            </a:r>
            <a:endParaRPr lang="en-US" dirty="0"/>
          </a:p>
        </p:txBody>
      </p:sp>
      <p:graphicFrame>
        <p:nvGraphicFramePr>
          <p:cNvPr id="5" name="Tabelle 4">
            <a:extLst>
              <a:ext uri="{FF2B5EF4-FFF2-40B4-BE49-F238E27FC236}">
                <a16:creationId xmlns:a16="http://schemas.microsoft.com/office/drawing/2014/main" id="{97AFE63D-E9B0-2F74-1532-4CF9549B49DB}"/>
              </a:ext>
            </a:extLst>
          </p:cNvPr>
          <p:cNvGraphicFramePr>
            <a:graphicFrameLocks noGrp="1"/>
          </p:cNvGraphicFramePr>
          <p:nvPr>
            <p:extLst>
              <p:ext uri="{D42A27DB-BD31-4B8C-83A1-F6EECF244321}">
                <p14:modId xmlns:p14="http://schemas.microsoft.com/office/powerpoint/2010/main" val="4190302332"/>
              </p:ext>
            </p:extLst>
          </p:nvPr>
        </p:nvGraphicFramePr>
        <p:xfrm>
          <a:off x="587985" y="3090578"/>
          <a:ext cx="6306427" cy="6791877"/>
        </p:xfrm>
        <a:graphic>
          <a:graphicData uri="http://schemas.openxmlformats.org/drawingml/2006/table">
            <a:tbl>
              <a:tblPr firstRow="1" bandRow="1">
                <a:tableStyleId>{0505E3EF-67EA-436B-97B2-0124C06EBD24}</a:tableStyleId>
              </a:tblPr>
              <a:tblGrid>
                <a:gridCol w="1454667">
                  <a:extLst>
                    <a:ext uri="{9D8B030D-6E8A-4147-A177-3AD203B41FA5}">
                      <a16:colId xmlns:a16="http://schemas.microsoft.com/office/drawing/2014/main" val="2230712578"/>
                    </a:ext>
                  </a:extLst>
                </a:gridCol>
                <a:gridCol w="1924664">
                  <a:extLst>
                    <a:ext uri="{9D8B030D-6E8A-4147-A177-3AD203B41FA5}">
                      <a16:colId xmlns:a16="http://schemas.microsoft.com/office/drawing/2014/main" val="3067635644"/>
                    </a:ext>
                  </a:extLst>
                </a:gridCol>
                <a:gridCol w="2927096">
                  <a:extLst>
                    <a:ext uri="{9D8B030D-6E8A-4147-A177-3AD203B41FA5}">
                      <a16:colId xmlns:a16="http://schemas.microsoft.com/office/drawing/2014/main" val="601866224"/>
                    </a:ext>
                  </a:extLst>
                </a:gridCol>
              </a:tblGrid>
              <a:tr h="259200">
                <a:tc>
                  <a:txBody>
                    <a:bodyPr/>
                    <a:lstStyle/>
                    <a:p>
                      <a:r>
                        <a:rPr lang="en-GB" sz="1100" b="1" i="0" dirty="0">
                          <a:solidFill>
                            <a:schemeClr val="bg1"/>
                          </a:solidFill>
                        </a:rPr>
                        <a:t>Fasi</a:t>
                      </a:r>
                      <a:endParaRPr lang="en-GB" sz="1100" i="0" dirty="0">
                        <a:solidFill>
                          <a:schemeClr val="bg1"/>
                        </a:solidFill>
                      </a:endParaRPr>
                    </a:p>
                  </a:txBody>
                  <a:tcPr anchor="ctr">
                    <a:solidFill>
                      <a:srgbClr val="8652A1"/>
                    </a:solidFill>
                  </a:tcPr>
                </a:tc>
                <a:tc>
                  <a:txBody>
                    <a:bodyPr/>
                    <a:lstStyle/>
                    <a:p>
                      <a:r>
                        <a:rPr lang="en-GB" sz="1100" i="0">
                          <a:solidFill>
                            <a:schemeClr val="bg1"/>
                          </a:solidFill>
                        </a:rPr>
                        <a:t>GLS Italia Spa Case Study</a:t>
                      </a:r>
                    </a:p>
                  </a:txBody>
                  <a:tcPr anchor="ctr">
                    <a:solidFill>
                      <a:srgbClr val="8652A1"/>
                    </a:solidFill>
                  </a:tcPr>
                </a:tc>
                <a:tc>
                  <a:txBody>
                    <a:bodyPr/>
                    <a:lstStyle/>
                    <a:p>
                      <a:r>
                        <a:rPr lang="de-DE" sz="1100" dirty="0">
                          <a:solidFill>
                            <a:schemeClr val="bg1"/>
                          </a:solidFill>
                        </a:rPr>
                        <a:t>(Il </a:t>
                      </a:r>
                      <a:r>
                        <a:rPr lang="de-DE" sz="1100" dirty="0" err="1">
                          <a:solidFill>
                            <a:schemeClr val="bg1"/>
                          </a:solidFill>
                        </a:rPr>
                        <a:t>tuo</a:t>
                      </a:r>
                      <a:r>
                        <a:rPr lang="de-DE" sz="1100" dirty="0">
                          <a:solidFill>
                            <a:schemeClr val="bg1"/>
                          </a:solidFill>
                        </a:rPr>
                        <a:t> </a:t>
                      </a:r>
                      <a:r>
                        <a:rPr lang="de-DE" sz="1100" dirty="0" err="1">
                          <a:solidFill>
                            <a:schemeClr val="bg1"/>
                          </a:solidFill>
                        </a:rPr>
                        <a:t>caso</a:t>
                      </a:r>
                      <a:r>
                        <a:rPr lang="de-DE" sz="1100" dirty="0">
                          <a:solidFill>
                            <a:schemeClr val="bg1"/>
                          </a:solidFill>
                        </a:rPr>
                        <a:t>)</a:t>
                      </a:r>
                      <a:endParaRPr lang="en-GB" sz="1100" dirty="0">
                        <a:solidFill>
                          <a:schemeClr val="bg1"/>
                        </a:solidFill>
                      </a:endParaRPr>
                    </a:p>
                  </a:txBody>
                  <a:tcPr anchor="ctr">
                    <a:solidFill>
                      <a:srgbClr val="8652A1"/>
                    </a:solidFill>
                  </a:tcPr>
                </a:tc>
                <a:extLst>
                  <a:ext uri="{0D108BD9-81ED-4DB2-BD59-A6C34878D82A}">
                    <a16:rowId xmlns:a16="http://schemas.microsoft.com/office/drawing/2014/main" val="3284209566"/>
                  </a:ext>
                </a:extLst>
              </a:tr>
              <a:tr h="1181593">
                <a:tc>
                  <a:txBody>
                    <a:bodyPr/>
                    <a:lstStyle/>
                    <a:p>
                      <a:r>
                        <a:rPr lang="en-GB" sz="1100" b="1" dirty="0" err="1"/>
                        <a:t>Identificazione</a:t>
                      </a:r>
                      <a:r>
                        <a:rPr lang="en-GB" sz="1100" b="1" dirty="0"/>
                        <a:t> delle </a:t>
                      </a:r>
                      <a:r>
                        <a:rPr lang="en-GB" sz="1100" b="1" dirty="0" err="1"/>
                        <a:t>opportunità</a:t>
                      </a:r>
                      <a:endParaRPr lang="en-GB" sz="1100" b="1" dirty="0"/>
                    </a:p>
                  </a:txBody>
                  <a:tcPr anchor="ctr"/>
                </a:tc>
                <a:tc>
                  <a:txBody>
                    <a:bodyPr/>
                    <a:lstStyle/>
                    <a:p>
                      <a:r>
                        <a:rPr lang="it-IT" sz="1100" i="1" dirty="0"/>
                        <a:t>Ha riconosciuto la necessità di ridurre le emissioni di CO₂ derivanti dalla consegna dei pacchi e dal consumo energetico degli impianti in linea con gli obiettivi di sostenibilità nazionali e le aspettative dei clienti.</a:t>
                      </a:r>
                      <a:endParaRPr lang="en-GB" sz="1100" i="1" dirty="0"/>
                    </a:p>
                  </a:txBody>
                  <a:tcPr anchor="ct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endParaRPr lang="en-GB" sz="1100" dirty="0"/>
                    </a:p>
                  </a:txBody>
                  <a:tcPr anchor="ctr"/>
                </a:tc>
                <a:extLst>
                  <a:ext uri="{0D108BD9-81ED-4DB2-BD59-A6C34878D82A}">
                    <a16:rowId xmlns:a16="http://schemas.microsoft.com/office/drawing/2014/main" val="1571562240"/>
                  </a:ext>
                </a:extLst>
              </a:tr>
              <a:tr h="968519">
                <a:tc>
                  <a:txBody>
                    <a:bodyPr/>
                    <a:lstStyle/>
                    <a:p>
                      <a:r>
                        <a:rPr lang="en-GB" sz="1100" b="1"/>
                        <a:t>Generazione di idee</a:t>
                      </a:r>
                      <a:endParaRPr lang="en-GB" sz="1100" b="1" dirty="0"/>
                    </a:p>
                  </a:txBody>
                  <a:tcPr anchor="ctr"/>
                </a:tc>
                <a:tc>
                  <a:txBody>
                    <a:bodyPr/>
                    <a:lstStyle/>
                    <a:p>
                      <a:r>
                        <a:rPr lang="it-IT" sz="1100" i="1" kern="1200" dirty="0">
                          <a:solidFill>
                            <a:schemeClr val="dk1"/>
                          </a:solidFill>
                          <a:latin typeface="+mn-lt"/>
                          <a:ea typeface="+mn-ea"/>
                          <a:cs typeface="+mn-cs"/>
                        </a:rPr>
                        <a:t>Ha esplorato l'uso di veicoli elettrici, energia rinnovabile (energia solare) e strumenti digitali per coordinare le iniziative ambientali.</a:t>
                      </a:r>
                      <a:endParaRPr lang="en-GB" sz="1100" i="1" kern="1200" dirty="0">
                        <a:solidFill>
                          <a:schemeClr val="dk1"/>
                        </a:solidFill>
                        <a:latin typeface="+mn-lt"/>
                        <a:ea typeface="+mn-ea"/>
                        <a:cs typeface="+mn-cs"/>
                      </a:endParaRPr>
                    </a:p>
                  </a:txBody>
                  <a:tcPr anchor="ctr"/>
                </a:tc>
                <a:tc>
                  <a:txBody>
                    <a:bodyPr/>
                    <a:lstStyle/>
                    <a:p>
                      <a:pPr algn="l"/>
                      <a:endParaRPr lang="en-GB" sz="1100"/>
                    </a:p>
                  </a:txBody>
                  <a:tcPr anchor="ctr"/>
                </a:tc>
                <a:extLst>
                  <a:ext uri="{0D108BD9-81ED-4DB2-BD59-A6C34878D82A}">
                    <a16:rowId xmlns:a16="http://schemas.microsoft.com/office/drawing/2014/main" val="599155077"/>
                  </a:ext>
                </a:extLst>
              </a:tr>
              <a:tr h="968519">
                <a:tc>
                  <a:txBody>
                    <a:bodyPr/>
                    <a:lstStyle/>
                    <a:p>
                      <a:r>
                        <a:rPr lang="en-GB" sz="1100" b="1" dirty="0"/>
                        <a:t>Sviluppo del </a:t>
                      </a:r>
                      <a:r>
                        <a:rPr lang="en-GB" sz="1100" b="1" dirty="0" err="1"/>
                        <a:t>concetto</a:t>
                      </a:r>
                      <a:endParaRPr lang="en-GB" sz="1100" b="1" dirty="0"/>
                    </a:p>
                  </a:txBody>
                  <a:tcPr anchor="ctr"/>
                </a:tc>
                <a:tc>
                  <a:txBody>
                    <a:bodyPr/>
                    <a:lstStyle/>
                    <a:p>
                      <a:r>
                        <a:rPr lang="it-IT" sz="1100" i="1" dirty="0"/>
                        <a:t>Collaborazione con Volvo e altri fornitori per lo sviluppo di soluzioni per veicoli elettrici; mappatura delle installazioni di impianti fotovoltaici nei depositi.</a:t>
                      </a:r>
                      <a:endParaRPr lang="en-GB" sz="1100" i="1" dirty="0"/>
                    </a:p>
                  </a:txBody>
                  <a:tcPr anchor="ctr"/>
                </a:tc>
                <a:tc>
                  <a:txBody>
                    <a:bodyPr/>
                    <a:lstStyle/>
                    <a:p>
                      <a:pPr algn="l"/>
                      <a:endParaRPr lang="en-GB" sz="1100"/>
                    </a:p>
                  </a:txBody>
                  <a:tcPr anchor="ctr"/>
                </a:tc>
                <a:extLst>
                  <a:ext uri="{0D108BD9-81ED-4DB2-BD59-A6C34878D82A}">
                    <a16:rowId xmlns:a16="http://schemas.microsoft.com/office/drawing/2014/main" val="894992419"/>
                  </a:ext>
                </a:extLst>
              </a:tr>
              <a:tr h="968519">
                <a:tc>
                  <a:txBody>
                    <a:bodyPr/>
                    <a:lstStyle/>
                    <a:p>
                      <a:r>
                        <a:rPr lang="it-IT" sz="1100" b="1" dirty="0"/>
                        <a:t>Sviluppo di servizi/prodotti/processi</a:t>
                      </a:r>
                      <a:endParaRPr lang="en-GB" sz="1100" b="1" dirty="0"/>
                    </a:p>
                  </a:txBody>
                  <a:tcPr anchor="ctr"/>
                </a:tc>
                <a:tc>
                  <a:txBody>
                    <a:bodyPr/>
                    <a:lstStyle/>
                    <a:p>
                      <a:r>
                        <a:rPr lang="it-IT" sz="1100" i="1" dirty="0"/>
                        <a:t>Impianti fotovoltaici installati e infrastrutture di ricarica; ha iniziato l'implementazione di furgoni elettrici in regioni selezionate.</a:t>
                      </a:r>
                      <a:endParaRPr lang="en-GB" sz="1100" i="1" dirty="0"/>
                    </a:p>
                  </a:txBody>
                  <a:tcPr anchor="ctr"/>
                </a:tc>
                <a:tc>
                  <a:txBody>
                    <a:bodyPr/>
                    <a:lstStyle/>
                    <a:p>
                      <a:pPr algn="l"/>
                      <a:endParaRPr lang="en-GB" sz="1100"/>
                    </a:p>
                  </a:txBody>
                  <a:tcPr anchor="ctr"/>
                </a:tc>
                <a:extLst>
                  <a:ext uri="{0D108BD9-81ED-4DB2-BD59-A6C34878D82A}">
                    <a16:rowId xmlns:a16="http://schemas.microsoft.com/office/drawing/2014/main" val="4227998937"/>
                  </a:ext>
                </a:extLst>
              </a:tr>
              <a:tr h="968519">
                <a:tc>
                  <a:txBody>
                    <a:bodyPr/>
                    <a:lstStyle/>
                    <a:p>
                      <a:r>
                        <a:rPr lang="de-DE" sz="1100" b="1" dirty="0"/>
                        <a:t>Test e </a:t>
                      </a:r>
                      <a:r>
                        <a:rPr lang="de-DE" sz="1100" b="1" dirty="0" err="1"/>
                        <a:t>convalida</a:t>
                      </a:r>
                      <a:endParaRPr lang="en-GB" sz="1100" b="1" dirty="0"/>
                    </a:p>
                  </a:txBody>
                  <a:tcPr anchor="ctr"/>
                </a:tc>
                <a:tc>
                  <a:txBody>
                    <a:bodyPr/>
                    <a:lstStyle/>
                    <a:p>
                      <a:r>
                        <a:rPr lang="it-IT" sz="1100" i="1" dirty="0"/>
                        <a:t>Monitoraggio delle prestazioni dei veicoli elettrici e dei sistemi energetici in siti pilota per valutare la riduzione delle emissioni e l'affidabilità del servizio.</a:t>
                      </a:r>
                      <a:endParaRPr lang="en-GB" sz="1100" i="1" dirty="0"/>
                    </a:p>
                  </a:txBody>
                  <a:tcPr anchor="ctr"/>
                </a:tc>
                <a:tc>
                  <a:txBody>
                    <a:bodyPr/>
                    <a:lstStyle/>
                    <a:p>
                      <a:pPr algn="l"/>
                      <a:endParaRPr lang="en-GB" sz="1100"/>
                    </a:p>
                  </a:txBody>
                  <a:tcPr anchor="ctr"/>
                </a:tc>
                <a:extLst>
                  <a:ext uri="{0D108BD9-81ED-4DB2-BD59-A6C34878D82A}">
                    <a16:rowId xmlns:a16="http://schemas.microsoft.com/office/drawing/2014/main" val="631234213"/>
                  </a:ext>
                </a:extLst>
              </a:tr>
              <a:tr h="968519">
                <a:tc>
                  <a:txBody>
                    <a:bodyPr/>
                    <a:lstStyle/>
                    <a:p>
                      <a:r>
                        <a:rPr lang="en-GB" sz="1100" b="1" dirty="0" err="1"/>
                        <a:t>Commercializzazione</a:t>
                      </a:r>
                      <a:endParaRPr lang="en-GB" sz="1100" b="1" dirty="0"/>
                    </a:p>
                  </a:txBody>
                  <a:tcPr anchor="ctr"/>
                </a:tc>
                <a:tc>
                  <a:txBody>
                    <a:bodyPr/>
                    <a:lstStyle/>
                    <a:p>
                      <a:r>
                        <a:rPr lang="it-IT" sz="1100" i="1" dirty="0"/>
                        <a:t>Aumento dell'uso di navi alimentate a metanolo verde nelle operazioni di spedizione globali e ampliamento dell'adozione della blockchain.</a:t>
                      </a:r>
                      <a:endParaRPr lang="en-GB" sz="1100" i="1" dirty="0"/>
                    </a:p>
                  </a:txBody>
                  <a:tcPr anchor="ctr"/>
                </a:tc>
                <a:tc>
                  <a:txBody>
                    <a:bodyPr/>
                    <a:lstStyle/>
                    <a:p>
                      <a:pPr algn="l"/>
                      <a:endParaRPr lang="en-GB" sz="1100" dirty="0"/>
                    </a:p>
                  </a:txBody>
                  <a:tcPr anchor="ctr"/>
                </a:tc>
                <a:extLst>
                  <a:ext uri="{0D108BD9-81ED-4DB2-BD59-A6C34878D82A}">
                    <a16:rowId xmlns:a16="http://schemas.microsoft.com/office/drawing/2014/main" val="416507715"/>
                  </a:ext>
                </a:extLst>
              </a:tr>
            </a:tbl>
          </a:graphicData>
        </a:graphic>
      </p:graphicFrame>
    </p:spTree>
    <p:extLst>
      <p:ext uri="{BB962C8B-B14F-4D97-AF65-F5344CB8AC3E}">
        <p14:creationId xmlns:p14="http://schemas.microsoft.com/office/powerpoint/2010/main" val="20233355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DB2CE-790D-62A8-8031-5AD0AF0ED8B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B119F8-C27B-3061-EF38-3D6C1B36464A}"/>
              </a:ext>
            </a:extLst>
          </p:cNvPr>
          <p:cNvSpPr>
            <a:spLocks noGrp="1"/>
          </p:cNvSpPr>
          <p:nvPr>
            <p:ph type="sldNum" sz="quarter" idx="4"/>
          </p:nvPr>
        </p:nvSpPr>
        <p:spPr/>
        <p:txBody>
          <a:bodyPr/>
          <a:lstStyle/>
          <a:p>
            <a:fld id="{9C527BFA-2C0E-4CEC-B6A5-913A56FEF4B4}" type="slidenum">
              <a:rPr lang="fr-CA" smtClean="0"/>
              <a:pPr/>
              <a:t>8</a:t>
            </a:fld>
            <a:endParaRPr lang="fr-CA"/>
          </a:p>
        </p:txBody>
      </p:sp>
      <p:sp>
        <p:nvSpPr>
          <p:cNvPr id="7" name="Freeform 1">
            <a:extLst>
              <a:ext uri="{FF2B5EF4-FFF2-40B4-BE49-F238E27FC236}">
                <a16:creationId xmlns:a16="http://schemas.microsoft.com/office/drawing/2014/main" id="{88F067D5-E578-F759-324E-1BCA30BB6366}"/>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4F10A329-B925-EF81-9F39-3F460F2802B5}"/>
              </a:ext>
            </a:extLst>
          </p:cNvPr>
          <p:cNvSpPr>
            <a:spLocks noGrp="1"/>
          </p:cNvSpPr>
          <p:nvPr>
            <p:ph type="body" sz="quarter" idx="61"/>
          </p:nvPr>
        </p:nvSpPr>
        <p:spPr>
          <a:xfrm>
            <a:off x="-9335" y="304800"/>
            <a:ext cx="6513374" cy="926158"/>
          </a:xfrm>
        </p:spPr>
        <p:txBody>
          <a:bodyPr lIns="91440" tIns="45720" rIns="91440" bIns="45720" anchor="ctr">
            <a:noAutofit/>
          </a:bodyPr>
          <a:lstStyle/>
          <a:p>
            <a:pPr marL="731520"/>
            <a:r>
              <a:rPr lang="it-IT" dirty="0">
                <a:latin typeface="Calibri"/>
                <a:ea typeface="Open Sans"/>
                <a:cs typeface="Calibri"/>
              </a:rPr>
              <a:t>LA SOSTENIBILITÀ NELLA GESTIONE DELL'INNOVAZIONE DIGITALE</a:t>
            </a:r>
            <a:endParaRPr lang="en-US" dirty="0"/>
          </a:p>
        </p:txBody>
      </p:sp>
      <p:sp>
        <p:nvSpPr>
          <p:cNvPr id="2" name="Text Placeholder 5">
            <a:extLst>
              <a:ext uri="{FF2B5EF4-FFF2-40B4-BE49-F238E27FC236}">
                <a16:creationId xmlns:a16="http://schemas.microsoft.com/office/drawing/2014/main" id="{C77E91EA-B87F-B792-18CD-CA412088B409}"/>
              </a:ext>
            </a:extLst>
          </p:cNvPr>
          <p:cNvSpPr txBox="1">
            <a:spLocks/>
          </p:cNvSpPr>
          <p:nvPr/>
        </p:nvSpPr>
        <p:spPr>
          <a:xfrm>
            <a:off x="587986" y="1777159"/>
            <a:ext cx="6296629" cy="2148455"/>
          </a:xfrm>
          <a:prstGeom prst="rect">
            <a:avLst/>
          </a:prstGeom>
        </p:spPr>
        <p:txBody>
          <a:bodyPr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it-IT" sz="1600" b="1" dirty="0">
                <a:solidFill>
                  <a:srgbClr val="8652A1"/>
                </a:solidFill>
              </a:rPr>
              <a:t>Passaggio 3: proporre ulteriori innovazioni</a:t>
            </a:r>
          </a:p>
          <a:p>
            <a:pPr algn="just"/>
            <a:endParaRPr lang="en-GB" dirty="0"/>
          </a:p>
          <a:p>
            <a:pPr algn="just"/>
            <a:r>
              <a:rPr lang="it-IT" dirty="0"/>
              <a:t>Suggerire </a:t>
            </a:r>
            <a:r>
              <a:rPr lang="it-IT" b="1" dirty="0"/>
              <a:t>due idee innovative </a:t>
            </a:r>
            <a:r>
              <a:rPr lang="it-IT" dirty="0"/>
              <a:t>che possono essere </a:t>
            </a:r>
            <a:r>
              <a:rPr lang="it-IT" b="1" dirty="0"/>
              <a:t>gestite attraverso le fasi di innovazione</a:t>
            </a:r>
            <a:r>
              <a:rPr lang="it-IT" dirty="0"/>
              <a:t>, che l'azienda potrebbe implementare per </a:t>
            </a:r>
            <a:r>
              <a:rPr lang="it-IT" b="1" dirty="0"/>
              <a:t>allinearsi ulteriormente agli SDG </a:t>
            </a:r>
            <a:r>
              <a:rPr lang="it-IT" dirty="0"/>
              <a:t>e migliorare i suoi sforzi di sostenibilità nella logistica. Le idee possono essere correlate o meno alla sfida della sostenibilità identificata nella fase 1.       Sii creativo</a:t>
            </a:r>
            <a:r>
              <a:rPr lang="en-GB" dirty="0"/>
              <a:t>!</a:t>
            </a:r>
          </a:p>
          <a:p>
            <a:pPr algn="just"/>
            <a:endParaRPr lang="en-GB" dirty="0"/>
          </a:p>
          <a:p>
            <a:pPr algn="just"/>
            <a:r>
              <a:rPr lang="en-GB" b="1" dirty="0" err="1"/>
              <a:t>Esempio</a:t>
            </a:r>
            <a:r>
              <a:rPr lang="en-GB" b="1" dirty="0"/>
              <a:t> GLS Italia Spa:</a:t>
            </a:r>
            <a:endParaRPr lang="en-GB" dirty="0"/>
          </a:p>
          <a:p>
            <a:pPr marL="171450" indent="-171450" algn="just">
              <a:buFont typeface="Wingdings" panose="05000000000000000000" pitchFamily="2" charset="2"/>
              <a:buChar char="q"/>
            </a:pPr>
            <a:r>
              <a:rPr lang="it-IT" dirty="0"/>
              <a:t>Ottimizzazione del percorso di consegna basata sull'intelligenza artificiale per migliorare l'efficienza energetica e ridurre le emissioni.
Sviluppo di micro-hub urbani alimentati da energia rinnovabile per consentire la consegna dell'ultimo miglio a basse emissioni</a:t>
            </a:r>
            <a:r>
              <a:rPr lang="en-GB" dirty="0"/>
              <a:t>.</a:t>
            </a:r>
          </a:p>
          <a:p>
            <a:pPr algn="just"/>
            <a:endParaRPr lang="en-GB" b="1" dirty="0"/>
          </a:p>
          <a:p>
            <a:pPr algn="just">
              <a:spcAft>
                <a:spcPts val="800"/>
              </a:spcAft>
            </a:pPr>
            <a:r>
              <a:rPr lang="it-IT" dirty="0"/>
              <a:t>Elenca qui le tue due idee di innovazione aggiuntive</a:t>
            </a:r>
            <a:r>
              <a:rPr lang="en-GB" dirty="0"/>
              <a:t>:</a:t>
            </a:r>
          </a:p>
          <a:p>
            <a:pPr algn="just">
              <a:lnSpc>
                <a:spcPct val="150000"/>
              </a:lnSpc>
              <a:spcAft>
                <a:spcPts val="800"/>
              </a:spcAft>
            </a:pPr>
            <a:r>
              <a:rPr lang="en-GB" dirty="0"/>
              <a:t>1.____________________________________________________________________________________________________________________________________________________________________________________________________________________________________________________________________</a:t>
            </a:r>
          </a:p>
          <a:p>
            <a:pPr algn="just">
              <a:lnSpc>
                <a:spcPct val="150000"/>
              </a:lnSpc>
            </a:pPr>
            <a:r>
              <a:rPr lang="en-GB" dirty="0"/>
              <a:t>2._____________________________________________________________________________________________________________________________________________________________________________</a:t>
            </a:r>
          </a:p>
          <a:p>
            <a:pPr algn="just">
              <a:lnSpc>
                <a:spcPct val="150000"/>
              </a:lnSpc>
            </a:pPr>
            <a:r>
              <a:rPr lang="en-GB" dirty="0"/>
              <a:t>_______________________________________________________________________________________</a:t>
            </a:r>
          </a:p>
          <a:p>
            <a:pPr algn="just"/>
            <a:endParaRPr lang="en-GB" dirty="0"/>
          </a:p>
          <a:p>
            <a:pPr algn="just"/>
            <a:endParaRPr lang="en-GB" sz="1600" b="1" dirty="0">
              <a:solidFill>
                <a:srgbClr val="8652A1"/>
              </a:solidFill>
            </a:endParaRPr>
          </a:p>
          <a:p>
            <a:pPr algn="just"/>
            <a:r>
              <a:rPr lang="it-IT" sz="1600" b="1" dirty="0">
                <a:solidFill>
                  <a:srgbClr val="8652A1"/>
                </a:solidFill>
              </a:rPr>
              <a:t>Passaggio 4: discutere i punti chiave</a:t>
            </a:r>
          </a:p>
          <a:p>
            <a:pPr algn="just"/>
            <a:endParaRPr lang="en-GB" b="1" dirty="0"/>
          </a:p>
          <a:p>
            <a:pPr algn="just"/>
            <a:r>
              <a:rPr lang="it-IT" b="1" dirty="0"/>
              <a:t>Discuti i tuoi risultati </a:t>
            </a:r>
            <a:r>
              <a:rPr lang="it-IT" dirty="0"/>
              <a:t>in classe con il tuo insegnante e altri gruppi. Preparati a condividere quanto segue (prendi appunti, se necessario</a:t>
            </a:r>
            <a:r>
              <a:rPr lang="en-GB" dirty="0"/>
              <a:t>):</a:t>
            </a:r>
          </a:p>
          <a:p>
            <a:pPr algn="just"/>
            <a:endParaRPr lang="en-GB" dirty="0"/>
          </a:p>
          <a:p>
            <a:pPr marL="171450" indent="-171450" algn="just">
              <a:buFont typeface="Wingdings" panose="05000000000000000000" pitchFamily="2" charset="2"/>
              <a:buChar char="q"/>
            </a:pPr>
            <a:r>
              <a:rPr lang="it-IT" dirty="0"/>
              <a:t>Quale </a:t>
            </a:r>
            <a:r>
              <a:rPr lang="it-IT" b="1" dirty="0"/>
              <a:t>sfida di sostenibilità </a:t>
            </a:r>
            <a:r>
              <a:rPr lang="it-IT" dirty="0"/>
              <a:t>ha affrontato l'azienda e come si collega agli SDG?
In che modo l'azienda avrebbe potuto strutturare il suo </a:t>
            </a:r>
            <a:r>
              <a:rPr lang="it-IT" b="1" dirty="0"/>
              <a:t>processo di gestione dell'innovazione</a:t>
            </a:r>
            <a:r>
              <a:rPr lang="it-IT" dirty="0"/>
              <a:t> per sviluppare e implementare una soluzione?
Quali </a:t>
            </a:r>
            <a:r>
              <a:rPr lang="it-IT" b="1" dirty="0"/>
              <a:t>strumenti digitali </a:t>
            </a:r>
            <a:r>
              <a:rPr lang="it-IT" dirty="0"/>
              <a:t>per il processo di gestione dell'innovazione hanno sostenuto o potrebbero supportare questa innovazione?
Quali </a:t>
            </a:r>
            <a:r>
              <a:rPr lang="it-IT" b="1" dirty="0"/>
              <a:t>altre soluzioni logistiche sostenibili </a:t>
            </a:r>
            <a:r>
              <a:rPr lang="it-IT" dirty="0"/>
              <a:t>potrebbero migliorare l'approccio dell'azienda?</a:t>
            </a:r>
            <a:endParaRPr lang="en-GB" dirty="0"/>
          </a:p>
        </p:txBody>
      </p:sp>
    </p:spTree>
    <p:extLst>
      <p:ext uri="{BB962C8B-B14F-4D97-AF65-F5344CB8AC3E}">
        <p14:creationId xmlns:p14="http://schemas.microsoft.com/office/powerpoint/2010/main" val="14257610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a:xfrm>
            <a:off x="2635715" y="1211564"/>
            <a:ext cx="4819651" cy="3109490"/>
          </a:xfrm>
        </p:spPr>
        <p:txBody>
          <a:bodyPr/>
          <a:lstStyle/>
          <a:p>
            <a:pPr algn="r"/>
            <a:r>
              <a:rPr lang="en-GB" sz="7200" dirty="0"/>
              <a:t>SETTIMANA 6</a:t>
            </a:r>
            <a:endParaRPr lang="en-GB" sz="8800" dirty="0"/>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9</a:t>
            </a:fld>
            <a:endParaRPr lang="fr-CA"/>
          </a:p>
        </p:txBody>
      </p:sp>
      <p:pic>
        <p:nvPicPr>
          <p:cNvPr id="5" name="Picture Placeholder 20">
            <a:extLst>
              <a:ext uri="{FF2B5EF4-FFF2-40B4-BE49-F238E27FC236}">
                <a16:creationId xmlns:a16="http://schemas.microsoft.com/office/drawing/2014/main" id="{8D17AF8D-908C-1EFC-C64F-E6C283F71DC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59273334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1af9fa0-a641-4ce8-babf-d6d527220dcd">
      <Terms xmlns="http://schemas.microsoft.com/office/infopath/2007/PartnerControls"/>
    </lcf76f155ced4ddcb4097134ff3c332f>
    <TaxCatchAll xmlns="4ebf2230-6fdc-4eb0-8f23-9af151be2bf6"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B92712FCC7E824DAF43E355A1479632" ma:contentTypeVersion="13" ma:contentTypeDescription="Create a new document." ma:contentTypeScope="" ma:versionID="eb0c9a51bb5283095ec0cf4e86c917b0">
  <xsd:schema xmlns:xsd="http://www.w3.org/2001/XMLSchema" xmlns:xs="http://www.w3.org/2001/XMLSchema" xmlns:p="http://schemas.microsoft.com/office/2006/metadata/properties" xmlns:ns2="01af9fa0-a641-4ce8-babf-d6d527220dcd" xmlns:ns3="4ebf2230-6fdc-4eb0-8f23-9af151be2bf6" targetNamespace="http://schemas.microsoft.com/office/2006/metadata/properties" ma:root="true" ma:fieldsID="908c1c5a21fa1629f3b3c245fccad5a0" ns2:_="" ns3:_="">
    <xsd:import namespace="01af9fa0-a641-4ce8-babf-d6d527220dcd"/>
    <xsd:import namespace="4ebf2230-6fdc-4eb0-8f23-9af151be2bf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af9fa0-a641-4ce8-babf-d6d527220d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06f3cfd-5b8b-41d1-a8c0-a3c1c084574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ebf2230-6fdc-4eb0-8f23-9af151be2bf6"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cfbed3c-d95a-4498-b582-6715fc82435e}" ma:internalName="TaxCatchAll" ma:showField="CatchAllData" ma:web="4ebf2230-6fdc-4eb0-8f23-9af151be2bf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F7357B2-4F1B-4C32-8E2E-D26828E6326E}">
  <ds:schemaRefs>
    <ds:schemaRef ds:uri="http://schemas.microsoft.com/sharepoint/v3/contenttype/forms"/>
  </ds:schemaRefs>
</ds:datastoreItem>
</file>

<file path=customXml/itemProps2.xml><?xml version="1.0" encoding="utf-8"?>
<ds:datastoreItem xmlns:ds="http://schemas.openxmlformats.org/officeDocument/2006/customXml" ds:itemID="{E33B5DB9-22BD-41AE-8F4C-7A11BC004AA4}">
  <ds:schemaRefs>
    <ds:schemaRef ds:uri="01af9fa0-a641-4ce8-babf-d6d527220dcd"/>
    <ds:schemaRef ds:uri="4ebf2230-6fdc-4eb0-8f23-9af151be2bf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20E43897-C632-44E8-81C4-1525984A09DC}">
  <ds:schemaRefs>
    <ds:schemaRef ds:uri="01af9fa0-a641-4ce8-babf-d6d527220dcd"/>
    <ds:schemaRef ds:uri="4ebf2230-6fdc-4eb0-8f23-9af151be2bf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67</TotalTime>
  <Words>2268</Words>
  <Application>Microsoft Office PowerPoint</Application>
  <PresentationFormat>Personalizzato</PresentationFormat>
  <Paragraphs>208</Paragraphs>
  <Slides>11</Slides>
  <Notes>2</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11</vt:i4>
      </vt:variant>
    </vt:vector>
  </HeadingPairs>
  <TitlesOfParts>
    <vt:vector size="16" baseType="lpstr">
      <vt:lpstr>Arial</vt:lpstr>
      <vt:lpstr>Calibri</vt:lpstr>
      <vt:lpstr>Montserrat</vt:lpstr>
      <vt:lpstr>Wingdings</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Mert Özmutaf</dc:creator>
  <cp:lastModifiedBy>Alessandra Pase</cp:lastModifiedBy>
  <cp:revision>9</cp:revision>
  <dcterms:created xsi:type="dcterms:W3CDTF">2018-08-04T19:06:08Z</dcterms:created>
  <dcterms:modified xsi:type="dcterms:W3CDTF">2025-10-29T12:09:46Z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0x0101009B92712FCC7E824DAF43E355A1479632</vt:lpwstr>
  </property>
  <property fmtid="{D5CDD505-2E9C-101B-9397-08002B2CF9AE}" pid="3" name="MediaServiceImageTags">
    <vt:lpwstr/>
  </property>
</Properties>
</file>