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6"/>
  </p:notesMasterIdLst>
  <p:handoutMasterIdLst>
    <p:handoutMasterId r:id="rId17"/>
  </p:handoutMasterIdLst>
  <p:sldIdLst>
    <p:sldId id="731" r:id="rId5"/>
    <p:sldId id="727" r:id="rId6"/>
    <p:sldId id="739" r:id="rId7"/>
    <p:sldId id="741" r:id="rId8"/>
    <p:sldId id="725" r:id="rId9"/>
    <p:sldId id="716" r:id="rId10"/>
    <p:sldId id="737" r:id="rId11"/>
    <p:sldId id="740" r:id="rId12"/>
    <p:sldId id="729" r:id="rId13"/>
    <p:sldId id="738" r:id="rId14"/>
    <p:sldId id="717" r:id="rId1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MF"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C5F4"/>
    <a:srgbClr val="0B1430"/>
    <a:srgbClr val="8652A1"/>
    <a:srgbClr val="6263AD"/>
    <a:srgbClr val="173965"/>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238" autoAdjust="0"/>
  </p:normalViewPr>
  <p:slideViewPr>
    <p:cSldViewPr snapToGrid="0">
      <p:cViewPr>
        <p:scale>
          <a:sx n="130" d="100"/>
          <a:sy n="130" d="100"/>
        </p:scale>
        <p:origin x="1320" y="-32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10/29/2025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‹N›</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29/10/2025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‹N›</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0B7772-C904-45C6-B074-7143637CB8A9}" type="slidenum">
              <a:rPr lang="en-IE" smtClean="0"/>
              <a:t>1</a:t>
            </a:fld>
            <a:endParaRPr lang="en-IE"/>
          </a:p>
        </p:txBody>
      </p:sp>
    </p:spTree>
    <p:extLst>
      <p:ext uri="{BB962C8B-B14F-4D97-AF65-F5344CB8AC3E}">
        <p14:creationId xmlns:p14="http://schemas.microsoft.com/office/powerpoint/2010/main" val="28475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6</a:t>
            </a:fld>
            <a:endParaRPr lang="en-IE"/>
          </a:p>
        </p:txBody>
      </p:sp>
    </p:spTree>
    <p:extLst>
      <p:ext uri="{BB962C8B-B14F-4D97-AF65-F5344CB8AC3E}">
        <p14:creationId xmlns:p14="http://schemas.microsoft.com/office/powerpoint/2010/main" val="2276477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89" y="9985235"/>
            <a:ext cx="3760335" cy="369332"/>
          </a:xfrm>
          <a:prstGeom prst="rect">
            <a:avLst/>
          </a:prstGeom>
          <a:noFill/>
        </p:spPr>
        <p:txBody>
          <a:bodyPr wrap="square">
            <a:spAutoFit/>
          </a:bodyPr>
          <a:lstStyle/>
          <a:p>
            <a:pPr algn="just"/>
            <a:r>
              <a:rPr lang="en-IE"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600" i="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184666"/>
          </a:xfrm>
          <a:prstGeom prst="rect">
            <a:avLst/>
          </a:prstGeom>
          <a:noFill/>
        </p:spPr>
        <p:txBody>
          <a:bodyPr wrap="square">
            <a:spAutoFit/>
          </a:bodyPr>
          <a:lstStyle/>
          <a:p>
            <a:r>
              <a:rPr lang="en-US" sz="600" b="0" i="0">
                <a:solidFill>
                  <a:srgbClr val="0B3A5B"/>
                </a:solidFill>
                <a:effectLst/>
              </a:rPr>
              <a:t>Worksheets © 2025 by Project EARTH is licensed under CC BY 4.0. To view a copy of this license, visit https://</a:t>
            </a:r>
            <a:r>
              <a:rPr lang="en-US" sz="600" b="0" i="0" err="1">
                <a:solidFill>
                  <a:srgbClr val="0B3A5B"/>
                </a:solidFill>
                <a:effectLst/>
              </a:rPr>
              <a:t>creativecommons.org</a:t>
            </a:r>
            <a:r>
              <a:rPr lang="en-US" sz="600" b="0" i="0">
                <a:solidFill>
                  <a:srgbClr val="0B3A5B"/>
                </a:solidFill>
                <a:effectLst/>
              </a:rPr>
              <a:t>/licenses/by/4.0/</a:t>
            </a:r>
            <a:endParaRPr lang="en-GB" sz="600">
              <a:solidFill>
                <a:srgbClr val="0B3A5B"/>
              </a:solidFill>
            </a:endParaRPr>
          </a:p>
        </p:txBody>
      </p:sp>
      <p:sp>
        <p:nvSpPr>
          <p:cNvPr id="6" name="TextBox 5">
            <a:extLst>
              <a:ext uri="{FF2B5EF4-FFF2-40B4-BE49-F238E27FC236}">
                <a16:creationId xmlns:a16="http://schemas.microsoft.com/office/drawing/2014/main" id="{56F2CE51-40C4-DA4F-2CC9-C3EE4488806C}"/>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US" i="1">
                <a:solidFill>
                  <a:schemeClr val="tx1"/>
                </a:solidFill>
              </a:rPr>
              <a:t>This Problem-Based Learning Open Educational Resource, a part of the Erasmus+ Cooperation Partnerships Project “Ethical and Responsible Transportation and Handling”, was </a:t>
            </a:r>
            <a:r>
              <a:rPr lang="en-US" i="1" err="1">
                <a:solidFill>
                  <a:schemeClr val="tx1"/>
                </a:solidFill>
              </a:rPr>
              <a:t>conceptualised</a:t>
            </a:r>
            <a:r>
              <a:rPr lang="en-US" i="1">
                <a:solidFill>
                  <a:schemeClr val="tx1"/>
                </a:solidFill>
              </a:rPr>
              <a:t> and produced by </a:t>
            </a:r>
            <a:r>
              <a:rPr lang="en-US" i="1" err="1">
                <a:solidFill>
                  <a:schemeClr val="tx1"/>
                </a:solidFill>
              </a:rPr>
              <a:t>Maynara</a:t>
            </a:r>
            <a:r>
              <a:rPr lang="en-US" i="1">
                <a:solidFill>
                  <a:schemeClr val="tx1"/>
                </a:solidFill>
              </a:rPr>
              <a:t> Furquim and Paula Schüppenhauer, FH Münster University of Applied Sciences, in collaboration with the EARTH Project Partnership.</a:t>
            </a:r>
          </a:p>
        </p:txBody>
      </p:sp>
    </p:spTree>
    <p:extLst>
      <p:ext uri="{BB962C8B-B14F-4D97-AF65-F5344CB8AC3E}">
        <p14:creationId xmlns:p14="http://schemas.microsoft.com/office/powerpoint/2010/main" val="23875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65505" cy="323165"/>
          </a:xfrm>
          <a:prstGeom prst="rect">
            <a:avLst/>
          </a:prstGeom>
          <a:noFill/>
        </p:spPr>
        <p:txBody>
          <a:bodyPr wrap="square">
            <a:spAutoFit/>
          </a:bodyPr>
          <a:lstStyle/>
          <a:p>
            <a:pPr algn="just"/>
            <a:r>
              <a:rPr lang="en-IE" sz="5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500" i="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307215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a:t>
            </a:fld>
            <a:endParaRPr lang="fr-CA"/>
          </a:p>
        </p:txBody>
      </p:sp>
    </p:spTree>
    <p:extLst>
      <p:ext uri="{BB962C8B-B14F-4D97-AF65-F5344CB8AC3E}">
        <p14:creationId xmlns:p14="http://schemas.microsoft.com/office/powerpoint/2010/main" val="10252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52" r:id="rId7"/>
    <p:sldLayoutId id="2147483786" r:id="rId8"/>
    <p:sldLayoutId id="2147483758" r:id="rId9"/>
    <p:sldLayoutId id="2147483787" r:id="rId10"/>
    <p:sldLayoutId id="2147483802" r:id="rId11"/>
    <p:sldLayoutId id="2147483804" r:id="rId12"/>
    <p:sldLayoutId id="2147483806"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www.innovatingdigitally.eu/audi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piktochart.com/" TargetMode="External"/><Relationship Id="rId2" Type="http://schemas.openxmlformats.org/officeDocument/2006/relationships/hyperlink" Target="http://www.canva.com/"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l="10681" r="10681"/>
          <a:stretch/>
        </p:blipFill>
        <p:spPr>
          <a:xfrm>
            <a:off x="-21689" y="213534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477336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222672" y="7161017"/>
            <a:ext cx="4563301"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SCHEDE DI LAVORO</a:t>
            </a:r>
          </a:p>
        </p:txBody>
      </p:sp>
      <p:sp>
        <p:nvSpPr>
          <p:cNvPr id="6" name="Text Placeholder 2">
            <a:extLst>
              <a:ext uri="{FF2B5EF4-FFF2-40B4-BE49-F238E27FC236}">
                <a16:creationId xmlns:a16="http://schemas.microsoft.com/office/drawing/2014/main" id="{0E3FF797-1866-105B-2CDD-CCE710032D1F}"/>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664960"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MODULO 2</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11836" y="1299754"/>
            <a:ext cx="6480000" cy="2565532"/>
          </a:xfrm>
        </p:spPr>
        <p:txBody>
          <a:bodyPr lIns="91440" tIns="45720" rIns="91440" bIns="45720" numCol="1" spcCol="288000" anchor="t">
            <a:noAutofit/>
          </a:bodyPr>
          <a:lstStyle/>
          <a:p>
            <a:pPr algn="just"/>
            <a:r>
              <a:rPr lang="it-IT" sz="1600" b="1" dirty="0">
                <a:solidFill>
                  <a:srgbClr val="8652A1"/>
                </a:solidFill>
              </a:rPr>
              <a:t>In questa attività, lavorerai in gruppo per</a:t>
            </a:r>
            <a:r>
              <a:rPr lang="en-GB" sz="1600" b="1" dirty="0">
                <a:solidFill>
                  <a:srgbClr val="8652A1"/>
                </a:solidFill>
              </a:rPr>
              <a:t>:</a:t>
            </a:r>
          </a:p>
          <a:p>
            <a:pPr marL="171450" indent="-171450" algn="just">
              <a:buFont typeface="Wingdings" panose="05000000000000000000" pitchFamily="2" charset="2"/>
              <a:buChar char="q"/>
            </a:pPr>
            <a:r>
              <a:rPr lang="it-IT" dirty="0"/>
              <a:t>Seleziona strumenti digitali che supportino la </a:t>
            </a:r>
            <a:r>
              <a:rPr lang="it-IT" b="1" dirty="0"/>
              <a:t>gestione sostenibile dell'innovazione </a:t>
            </a:r>
            <a:r>
              <a:rPr lang="it-IT" dirty="0"/>
              <a:t>nella logistica.
Concentrati su </a:t>
            </a:r>
            <a:r>
              <a:rPr lang="it-IT" b="1" dirty="0"/>
              <a:t>una fase di gestione dell'innovazione </a:t>
            </a:r>
            <a:r>
              <a:rPr lang="it-IT" dirty="0"/>
              <a:t>e analizza gli strumenti pertinenti.
Crea un'</a:t>
            </a:r>
            <a:r>
              <a:rPr lang="it-IT" b="1" dirty="0"/>
              <a:t>infografica</a:t>
            </a:r>
            <a:r>
              <a:rPr lang="it-IT" dirty="0"/>
              <a:t> che mostri come questi strumenti supportano la sostenibilità.
</a:t>
            </a:r>
            <a:r>
              <a:rPr lang="it-IT" b="1" dirty="0"/>
              <a:t>Analizza e confronta </a:t>
            </a:r>
            <a:r>
              <a:rPr lang="it-IT" dirty="0"/>
              <a:t>gli strumenti in base a prezzi, funzionalità e usabilità</a:t>
            </a:r>
            <a:r>
              <a:rPr lang="en-GB" dirty="0"/>
              <a:t>.</a:t>
            </a:r>
          </a:p>
          <a:p>
            <a:pPr algn="just"/>
            <a:endParaRPr lang="en-GB" dirty="0"/>
          </a:p>
          <a:p>
            <a:pPr algn="just"/>
            <a:r>
              <a:rPr lang="it-IT" sz="1600" b="1" dirty="0">
                <a:solidFill>
                  <a:srgbClr val="8652A1"/>
                </a:solidFill>
              </a:rPr>
              <a:t>Passaggio 1: seleziona uno strumento digitale</a:t>
            </a:r>
          </a:p>
          <a:p>
            <a:pPr marL="176213" indent="-176213" algn="just">
              <a:buFont typeface="Wingdings" panose="05000000000000000000" pitchFamily="2" charset="2"/>
              <a:buChar char="q"/>
            </a:pPr>
            <a:r>
              <a:rPr lang="it-IT" b="1" dirty="0"/>
              <a:t>Seleziona</a:t>
            </a:r>
            <a:r>
              <a:rPr lang="it-IT" dirty="0"/>
              <a:t> una fase di gestione dell'innovazione dal </a:t>
            </a:r>
            <a:r>
              <a:rPr lang="en-GB" b="1" u="sng" dirty="0">
                <a:solidFill>
                  <a:srgbClr val="29C5F4"/>
                </a:solidFill>
                <a:hlinkClick r:id="rId2">
                  <a:extLst>
                    <a:ext uri="{A12FA001-AC4F-418D-AE19-62706E023703}">
                      <ahyp:hlinkClr xmlns:ahyp="http://schemas.microsoft.com/office/drawing/2018/hyperlinkcolor" val="tx"/>
                    </a:ext>
                  </a:extLst>
                </a:hlinkClick>
              </a:rPr>
              <a:t>Digital Innovation Whitepaper</a:t>
            </a:r>
            <a:r>
              <a:rPr lang="it-IT" dirty="0"/>
              <a:t>(pp. 7-8), tenendo presente non solo il livello generale del processo (1° livello) ma anche le procedure più dettagliate (2° livello) e le attività specifiche all'interno delle fasi (3° livello</a:t>
            </a:r>
            <a:r>
              <a:rPr lang="en-GB" sz="1100" dirty="0"/>
              <a:t>).</a:t>
            </a:r>
            <a:endParaRPr lang="en-GB" dirty="0"/>
          </a:p>
          <a:p>
            <a:pPr marL="176213" indent="-176213" algn="just">
              <a:buFont typeface="Wingdings" panose="05000000000000000000" pitchFamily="2" charset="2"/>
              <a:buChar char="q"/>
            </a:pPr>
            <a:r>
              <a:rPr lang="it-IT" b="1" dirty="0">
                <a:latin typeface="Calibri"/>
                <a:ea typeface="Open Sans"/>
                <a:cs typeface="Calibri"/>
              </a:rPr>
              <a:t>Scegli almeno due </a:t>
            </a:r>
            <a:r>
              <a:rPr lang="it-IT" dirty="0">
                <a:latin typeface="Calibri"/>
                <a:ea typeface="Open Sans"/>
                <a:cs typeface="Calibri"/>
              </a:rPr>
              <a:t>strumenti pertinenti alla fase di gestione dell'innovazione selezionata </a:t>
            </a:r>
            <a:r>
              <a:rPr lang="it-IT" b="1" dirty="0">
                <a:latin typeface="Calibri"/>
                <a:ea typeface="Open Sans"/>
                <a:cs typeface="Calibri"/>
              </a:rPr>
              <a:t>dall'elenco di strumenti </a:t>
            </a:r>
            <a:r>
              <a:rPr lang="it-IT" dirty="0">
                <a:latin typeface="Calibri"/>
                <a:ea typeface="Open Sans"/>
                <a:cs typeface="Calibri"/>
              </a:rPr>
              <a:t>forniti nello </a:t>
            </a:r>
            <a:r>
              <a:rPr lang="en-GB" b="1" u="sng" dirty="0">
                <a:solidFill>
                  <a:srgbClr val="29C5F4"/>
                </a:solidFill>
                <a:hlinkClick r:id="rId3">
                  <a:extLst>
                    <a:ext uri="{A12FA001-AC4F-418D-AE19-62706E023703}">
                      <ahyp:hlinkClr xmlns:ahyp="http://schemas.microsoft.com/office/drawing/2018/hyperlinkcolor" val="tx"/>
                    </a:ext>
                  </a:extLst>
                </a:hlinkClick>
              </a:rPr>
              <a:t>EARTH Starter Kit</a:t>
            </a:r>
            <a:r>
              <a:rPr lang="en-GB" b="1" u="sng" dirty="0">
                <a:solidFill>
                  <a:srgbClr val="29C5F4"/>
                </a:solidFill>
              </a:rPr>
              <a:t> </a:t>
            </a:r>
            <a:r>
              <a:rPr lang="it-IT" dirty="0">
                <a:latin typeface="Calibri"/>
                <a:ea typeface="Open Sans"/>
                <a:cs typeface="Calibri"/>
              </a:rPr>
              <a:t>(pp. 23-29).
</a:t>
            </a:r>
            <a:r>
              <a:rPr lang="it-IT" b="1" dirty="0">
                <a:latin typeface="Calibri"/>
                <a:ea typeface="Open Sans"/>
                <a:cs typeface="Calibri"/>
              </a:rPr>
              <a:t>Identifica </a:t>
            </a:r>
            <a:r>
              <a:rPr lang="it-IT" dirty="0">
                <a:latin typeface="Calibri"/>
                <a:ea typeface="Open Sans"/>
                <a:cs typeface="Calibri"/>
              </a:rPr>
              <a:t>in che modo questi strumenti aiutano le aziende ad affrontare le sfide della logistica sostenibile (ad esempio, esaminando i siti Web degli strumenti, gli articoli online, ecc.).</a:t>
            </a:r>
          </a:p>
          <a:p>
            <a:pPr marL="176213" indent="-176213" algn="just">
              <a:buFont typeface="Wingdings" panose="05000000000000000000" pitchFamily="2" charset="2"/>
              <a:buChar char="q"/>
            </a:pPr>
            <a:endParaRPr lang="en-GB" dirty="0"/>
          </a:p>
          <a:p>
            <a:pPr algn="just"/>
            <a:r>
              <a:rPr lang="en-GB" b="1" dirty="0" err="1"/>
              <a:t>Esempio</a:t>
            </a:r>
            <a:r>
              <a:rPr lang="en-GB" b="1" dirty="0"/>
              <a:t>:</a:t>
            </a:r>
            <a:r>
              <a:rPr lang="en-GB" dirty="0"/>
              <a:t> </a:t>
            </a:r>
            <a:r>
              <a:rPr lang="it-IT" dirty="0"/>
              <a:t>Fase 3 – Sviluppo del concetto</a:t>
            </a:r>
            <a:endParaRPr lang="en-GB" dirty="0"/>
          </a:p>
          <a:p>
            <a:pPr algn="just"/>
            <a:r>
              <a:rPr lang="it-IT" dirty="0"/>
              <a:t>Strumento 1: Miro (per il brainstorming di concetti per soluzioni sostenibili)
Strumento 2: </a:t>
            </a:r>
            <a:r>
              <a:rPr lang="it-IT" dirty="0" err="1"/>
              <a:t>Trello</a:t>
            </a:r>
            <a:r>
              <a:rPr lang="it-IT" dirty="0"/>
              <a:t> (per la gestione delle attività di sviluppo del concetto)</a:t>
            </a:r>
          </a:p>
          <a:p>
            <a:pPr algn="just"/>
            <a:endParaRPr lang="en-GB" dirty="0"/>
          </a:p>
          <a:p>
            <a:pPr algn="just"/>
            <a:r>
              <a:rPr lang="it-IT" sz="1600" b="1" dirty="0">
                <a:solidFill>
                  <a:srgbClr val="8652A1"/>
                </a:solidFill>
              </a:rPr>
              <a:t>Passaggio 2: confrontare gli strumenti</a:t>
            </a:r>
          </a:p>
          <a:p>
            <a:pPr algn="just"/>
            <a:r>
              <a:rPr lang="it-IT" b="1" dirty="0"/>
              <a:t>Valutare</a:t>
            </a:r>
            <a:r>
              <a:rPr lang="it-IT" dirty="0"/>
              <a:t> gli strumenti selezionati in base alla tabella seguente</a:t>
            </a:r>
            <a:r>
              <a:rPr lang="en-GB" dirty="0"/>
              <a:t>:</a:t>
            </a:r>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945561" cy="926158"/>
          </a:xfrm>
        </p:spPr>
        <p:txBody>
          <a:bodyPr lIns="91440" tIns="45720" rIns="91440" bIns="45720" anchor="ctr">
            <a:noAutofit/>
          </a:bodyPr>
          <a:lstStyle/>
          <a:p>
            <a:pPr marL="731520"/>
            <a:r>
              <a:rPr lang="it-IT" dirty="0">
                <a:latin typeface="Calibri"/>
                <a:ea typeface="Open Sans"/>
                <a:cs typeface="Calibri"/>
              </a:rPr>
              <a:t>STRUMENTI DIGITALI PER LA GESTIONE DELL'INNOVAZIONE</a:t>
            </a:r>
            <a:endParaRPr lang="en-US" dirty="0"/>
          </a:p>
        </p:txBody>
      </p:sp>
      <p:graphicFrame>
        <p:nvGraphicFramePr>
          <p:cNvPr id="8" name="Tabelle 7">
            <a:extLst>
              <a:ext uri="{FF2B5EF4-FFF2-40B4-BE49-F238E27FC236}">
                <a16:creationId xmlns:a16="http://schemas.microsoft.com/office/drawing/2014/main" id="{A49BA4D7-A842-5D3D-7D7B-EDD4BD0B4786}"/>
              </a:ext>
            </a:extLst>
          </p:cNvPr>
          <p:cNvGraphicFramePr>
            <a:graphicFrameLocks noGrp="1"/>
          </p:cNvGraphicFramePr>
          <p:nvPr>
            <p:extLst>
              <p:ext uri="{D42A27DB-BD31-4B8C-83A1-F6EECF244321}">
                <p14:modId xmlns:p14="http://schemas.microsoft.com/office/powerpoint/2010/main" val="1981844427"/>
              </p:ext>
            </p:extLst>
          </p:nvPr>
        </p:nvGraphicFramePr>
        <p:xfrm>
          <a:off x="611837" y="5250041"/>
          <a:ext cx="6480000" cy="5118000"/>
        </p:xfrm>
        <a:graphic>
          <a:graphicData uri="http://schemas.openxmlformats.org/drawingml/2006/table">
            <a:tbl>
              <a:tblPr firstRow="1" bandRow="1">
                <a:tableStyleId>{8799B23B-EC83-4686-B30A-512413B5E67A}</a:tableStyleId>
              </a:tblPr>
              <a:tblGrid>
                <a:gridCol w="2700000">
                  <a:extLst>
                    <a:ext uri="{9D8B030D-6E8A-4147-A177-3AD203B41FA5}">
                      <a16:colId xmlns:a16="http://schemas.microsoft.com/office/drawing/2014/main" val="546337762"/>
                    </a:ext>
                  </a:extLst>
                </a:gridCol>
                <a:gridCol w="1260000">
                  <a:extLst>
                    <a:ext uri="{9D8B030D-6E8A-4147-A177-3AD203B41FA5}">
                      <a16:colId xmlns:a16="http://schemas.microsoft.com/office/drawing/2014/main" val="1009009037"/>
                    </a:ext>
                  </a:extLst>
                </a:gridCol>
                <a:gridCol w="1260000">
                  <a:extLst>
                    <a:ext uri="{9D8B030D-6E8A-4147-A177-3AD203B41FA5}">
                      <a16:colId xmlns:a16="http://schemas.microsoft.com/office/drawing/2014/main" val="254807123"/>
                    </a:ext>
                  </a:extLst>
                </a:gridCol>
                <a:gridCol w="1260000">
                  <a:extLst>
                    <a:ext uri="{9D8B030D-6E8A-4147-A177-3AD203B41FA5}">
                      <a16:colId xmlns:a16="http://schemas.microsoft.com/office/drawing/2014/main" val="1766610793"/>
                    </a:ext>
                  </a:extLst>
                </a:gridCol>
              </a:tblGrid>
              <a:tr h="288000">
                <a:tc gridSpan="2">
                  <a:txBody>
                    <a:bodyPr/>
                    <a:lstStyle/>
                    <a:p>
                      <a:r>
                        <a:rPr lang="it-IT" sz="1100" dirty="0">
                          <a:solidFill>
                            <a:schemeClr val="tx1"/>
                          </a:solidFill>
                        </a:rPr>
                        <a:t>Fase selezionata di gestione dell'innovazione</a:t>
                      </a:r>
                      <a:r>
                        <a:rPr lang="en-GB" sz="1100" dirty="0">
                          <a:solidFill>
                            <a:schemeClr val="tx1"/>
                          </a:solidFill>
                        </a:rPr>
                        <a:t>:</a:t>
                      </a:r>
                    </a:p>
                  </a:txBody>
                  <a:tcPr anchor="ctr">
                    <a:solidFill>
                      <a:schemeClr val="bg2"/>
                    </a:solidFill>
                  </a:tcPr>
                </a:tc>
                <a:tc hMerge="1">
                  <a:txBody>
                    <a:bodyPr/>
                    <a:lstStyle/>
                    <a:p>
                      <a:endParaRPr lang="en-GB" sz="1100">
                        <a:solidFill>
                          <a:schemeClr val="bg1"/>
                        </a:solidFill>
                      </a:endParaRPr>
                    </a:p>
                  </a:txBody>
                  <a:tcPr anchor="ctr">
                    <a:solidFill>
                      <a:srgbClr val="8652A1"/>
                    </a:solidFill>
                  </a:tcPr>
                </a:tc>
                <a:tc gridSpan="2">
                  <a:txBody>
                    <a:bodyPr/>
                    <a:lstStyle/>
                    <a:p>
                      <a:endParaRPr lang="en-GB" sz="1100" dirty="0">
                        <a:solidFill>
                          <a:schemeClr val="tx1"/>
                        </a:solidFill>
                      </a:endParaRPr>
                    </a:p>
                  </a:txBody>
                  <a:tcPr anchor="ctr">
                    <a:solidFill>
                      <a:schemeClr val="bg2"/>
                    </a:solidFill>
                  </a:tcPr>
                </a:tc>
                <a:tc hMerge="1">
                  <a:txBody>
                    <a:bodyPr/>
                    <a:lstStyle/>
                    <a:p>
                      <a:endParaRPr lang="de-DE" sz="1100">
                        <a:solidFill>
                          <a:schemeClr val="bg1"/>
                        </a:solidFill>
                      </a:endParaRPr>
                    </a:p>
                  </a:txBody>
                  <a:tcPr anchor="ctr">
                    <a:solidFill>
                      <a:srgbClr val="8652A1"/>
                    </a:solidFill>
                  </a:tcPr>
                </a:tc>
                <a:extLst>
                  <a:ext uri="{0D108BD9-81ED-4DB2-BD59-A6C34878D82A}">
                    <a16:rowId xmlns:a16="http://schemas.microsoft.com/office/drawing/2014/main" val="1007572321"/>
                  </a:ext>
                </a:extLst>
              </a:tr>
              <a:tr h="288000">
                <a:tc>
                  <a:txBody>
                    <a:bodyPr/>
                    <a:lstStyle/>
                    <a:p>
                      <a:r>
                        <a:rPr lang="de-DE" sz="1100" b="1" dirty="0" err="1">
                          <a:solidFill>
                            <a:schemeClr val="bg1"/>
                          </a:solidFill>
                        </a:rPr>
                        <a:t>Criteri</a:t>
                      </a:r>
                      <a:endParaRPr lang="en-GB" sz="1100" b="1" dirty="0">
                        <a:solidFill>
                          <a:schemeClr val="bg1"/>
                        </a:solidFill>
                      </a:endParaRPr>
                    </a:p>
                  </a:txBody>
                  <a:tcPr anchor="ctr">
                    <a:solidFill>
                      <a:srgbClr val="8652A1"/>
                    </a:solidFill>
                  </a:tcPr>
                </a:tc>
                <a:tc>
                  <a:txBody>
                    <a:bodyPr/>
                    <a:lstStyle/>
                    <a:p>
                      <a:r>
                        <a:rPr lang="de-DE" sz="1100" b="1" dirty="0">
                          <a:solidFill>
                            <a:schemeClr val="bg1"/>
                          </a:solidFill>
                        </a:rPr>
                        <a:t>(</a:t>
                      </a:r>
                      <a:r>
                        <a:rPr lang="de-DE" sz="1100" b="1" dirty="0" err="1">
                          <a:solidFill>
                            <a:schemeClr val="bg1"/>
                          </a:solidFill>
                        </a:rPr>
                        <a:t>Strumento</a:t>
                      </a:r>
                      <a:r>
                        <a:rPr lang="de-DE" sz="1100" b="1" dirty="0">
                          <a:solidFill>
                            <a:schemeClr val="bg1"/>
                          </a:solidFill>
                        </a:rPr>
                        <a:t> 1)</a:t>
                      </a:r>
                      <a:endParaRPr lang="en-GB" sz="1100" b="1" dirty="0">
                        <a:solidFill>
                          <a:schemeClr val="bg1"/>
                        </a:solidFill>
                      </a:endParaRPr>
                    </a:p>
                  </a:txBody>
                  <a:tcPr anchor="ctr">
                    <a:solidFill>
                      <a:srgbClr val="8652A1"/>
                    </a:solidFill>
                  </a:tcPr>
                </a:tc>
                <a:tc>
                  <a:txBody>
                    <a:bodyPr/>
                    <a:lstStyle/>
                    <a:p>
                      <a:r>
                        <a:rPr lang="de-DE" sz="1100" b="1" dirty="0">
                          <a:solidFill>
                            <a:schemeClr val="bg1"/>
                          </a:solidFill>
                        </a:rPr>
                        <a:t>(</a:t>
                      </a:r>
                      <a:r>
                        <a:rPr lang="de-DE" sz="1100" b="1" dirty="0" err="1">
                          <a:solidFill>
                            <a:schemeClr val="bg1"/>
                          </a:solidFill>
                        </a:rPr>
                        <a:t>Strumento</a:t>
                      </a:r>
                      <a:r>
                        <a:rPr lang="de-DE" sz="1100" b="1" dirty="0">
                          <a:solidFill>
                            <a:schemeClr val="bg1"/>
                          </a:solidFill>
                        </a:rPr>
                        <a:t> 2)</a:t>
                      </a:r>
                      <a:endParaRPr lang="en-GB" sz="1100" b="1" dirty="0">
                        <a:solidFill>
                          <a:schemeClr val="bg1"/>
                        </a:solidFill>
                      </a:endParaRPr>
                    </a:p>
                  </a:txBody>
                  <a:tcPr anchor="ctr">
                    <a:solidFill>
                      <a:srgbClr val="8652A1"/>
                    </a:solidFill>
                  </a:tcPr>
                </a:tc>
                <a:tc>
                  <a:txBody>
                    <a:bodyPr/>
                    <a:lstStyle/>
                    <a:p>
                      <a:r>
                        <a:rPr lang="de-DE" sz="1100" b="1" dirty="0">
                          <a:solidFill>
                            <a:schemeClr val="bg1"/>
                          </a:solidFill>
                        </a:rPr>
                        <a:t>(</a:t>
                      </a:r>
                      <a:r>
                        <a:rPr lang="de-DE" sz="1100" b="1" dirty="0" err="1">
                          <a:solidFill>
                            <a:schemeClr val="bg1"/>
                          </a:solidFill>
                        </a:rPr>
                        <a:t>Strumento</a:t>
                      </a:r>
                      <a:r>
                        <a:rPr lang="de-DE" sz="1100" b="1" dirty="0">
                          <a:solidFill>
                            <a:schemeClr val="bg1"/>
                          </a:solidFill>
                        </a:rPr>
                        <a:t> 3)</a:t>
                      </a:r>
                    </a:p>
                  </a:txBody>
                  <a:tcPr anchor="ctr">
                    <a:solidFill>
                      <a:srgbClr val="8652A1"/>
                    </a:solidFill>
                  </a:tcPr>
                </a:tc>
                <a:extLst>
                  <a:ext uri="{0D108BD9-81ED-4DB2-BD59-A6C34878D82A}">
                    <a16:rowId xmlns:a16="http://schemas.microsoft.com/office/drawing/2014/main" val="1809768925"/>
                  </a:ext>
                </a:extLst>
              </a:tr>
              <a:tr h="792000">
                <a:tc>
                  <a:txBody>
                    <a:bodyPr/>
                    <a:lstStyle/>
                    <a:p>
                      <a:r>
                        <a:rPr lang="de-DE" sz="1100" b="1" dirty="0" err="1"/>
                        <a:t>Attività</a:t>
                      </a:r>
                      <a:r>
                        <a:rPr lang="de-DE" sz="1100" b="1" dirty="0"/>
                        <a:t> di fase</a:t>
                      </a:r>
                    </a:p>
                    <a:p>
                      <a:r>
                        <a:rPr lang="it-IT" sz="1100" dirty="0"/>
                        <a:t>In quali compiti specifici (3° livello) all'interno della fase selezionata aiuta?</a:t>
                      </a:r>
                      <a:endParaRPr lang="de-DE"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3171462017"/>
                  </a:ext>
                </a:extLst>
              </a:tr>
              <a:tr h="792000">
                <a:tc>
                  <a:txBody>
                    <a:bodyPr/>
                    <a:lstStyle/>
                    <a:p>
                      <a:r>
                        <a:rPr lang="it-IT" sz="1100" b="1" dirty="0"/>
                        <a:t>Funzione principale </a:t>
                      </a:r>
                      <a:r>
                        <a:rPr lang="it-IT" sz="1100" b="0" dirty="0"/>
                        <a:t>
Cosa fa lo strumento?
Quali funzioni possono essere utilizzate nella fase selezionata?</a:t>
                      </a:r>
                      <a:endParaRPr lang="de-DE" sz="1100" b="0" dirty="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777838811"/>
                  </a:ext>
                </a:extLst>
              </a:tr>
              <a:tr h="540000">
                <a:tc>
                  <a:txBody>
                    <a:bodyPr/>
                    <a:lstStyle/>
                    <a:p>
                      <a:r>
                        <a:rPr lang="it-IT" sz="1100" b="1" dirty="0"/>
                        <a:t>Prezzi</a:t>
                      </a:r>
                      <a:r>
                        <a:rPr lang="it-IT" sz="1100" b="0" dirty="0"/>
                        <a:t> 
Gratis o a pagamento?
Quali sono le differenze tra la versione gratuita e quella a pagamento?</a:t>
                      </a:r>
                      <a:endParaRPr lang="de-DE" sz="1100" b="0" dirty="0"/>
                    </a:p>
                  </a:txBody>
                  <a:tcPr/>
                </a:tc>
                <a:tc>
                  <a:txBody>
                    <a:bodyPr/>
                    <a:lstStyle/>
                    <a:p>
                      <a:endParaRPr lang="en-GB" sz="1100" dirty="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54049784"/>
                  </a:ext>
                </a:extLst>
              </a:tr>
              <a:tr h="648000">
                <a:tc>
                  <a:txBody>
                    <a:bodyPr/>
                    <a:lstStyle/>
                    <a:p>
                      <a:r>
                        <a:rPr lang="it-IT" sz="1100" b="1" dirty="0"/>
                        <a:t>Facilità d'uso </a:t>
                      </a:r>
                      <a:r>
                        <a:rPr lang="it-IT" sz="1100" b="0" dirty="0"/>
                        <a:t>
Facile da usare? 
Ci vuole molto per imparare a usarlo?</a:t>
                      </a:r>
                      <a:endParaRPr lang="en-GB" sz="1100" b="0" dirty="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574435232"/>
                  </a:ext>
                </a:extLst>
              </a:tr>
              <a:tr h="648000">
                <a:tc>
                  <a:txBody>
                    <a:bodyPr/>
                    <a:lstStyle/>
                    <a:p>
                      <a:r>
                        <a:rPr lang="it-IT" sz="1100" b="1" dirty="0"/>
                        <a:t>Ideale per </a:t>
                      </a:r>
                      <a:r>
                        <a:rPr lang="it-IT" sz="1100" b="0" dirty="0"/>
                        <a:t>
Quali tipi di aziende/team ne beneficiano maggiormente?</a:t>
                      </a:r>
                      <a:endParaRPr lang="en-GB" sz="1100" b="0" dirty="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065201480"/>
                  </a:ext>
                </a:extLst>
              </a:tr>
              <a:tr h="900000">
                <a:tc>
                  <a:txBody>
                    <a:bodyPr/>
                    <a:lstStyle/>
                    <a:p>
                      <a:r>
                        <a:rPr lang="it-IT" sz="1100" b="1" dirty="0"/>
                        <a:t>Supporto alla sostenibilità e all'innovazione</a:t>
                      </a:r>
                      <a:r>
                        <a:rPr lang="it-IT" sz="1100" b="0" dirty="0"/>
                        <a:t>
Ha caratteristiche specifiche per la gestione della sostenibilità e dell'innovazione?</a:t>
                      </a:r>
                      <a:endParaRPr lang="en-GB" sz="1100" b="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73739589"/>
                  </a:ext>
                </a:extLst>
              </a:tr>
            </a:tbl>
          </a:graphicData>
        </a:graphic>
      </p:graphicFrame>
    </p:spTree>
    <p:extLst>
      <p:ext uri="{BB962C8B-B14F-4D97-AF65-F5344CB8AC3E}">
        <p14:creationId xmlns:p14="http://schemas.microsoft.com/office/powerpoint/2010/main" val="156541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B517A-15D7-DD6D-96D0-20DD340E0C7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57A1F0-E176-5A74-84CC-C01FE8A8E007}"/>
              </a:ext>
            </a:extLst>
          </p:cNvPr>
          <p:cNvSpPr>
            <a:spLocks noGrp="1"/>
          </p:cNvSpPr>
          <p:nvPr>
            <p:ph type="sldNum" sz="quarter" idx="4"/>
          </p:nvPr>
        </p:nvSpPr>
        <p:spPr/>
        <p:txBody>
          <a:bodyPr/>
          <a:lstStyle/>
          <a:p>
            <a:fld id="{9C527BFA-2C0E-4CEC-B6A5-913A56FEF4B4}" type="slidenum">
              <a:rPr lang="fr-CA" smtClean="0"/>
              <a:pPr/>
              <a:t>11</a:t>
            </a:fld>
            <a:endParaRPr lang="fr-CA"/>
          </a:p>
        </p:txBody>
      </p:sp>
      <p:sp>
        <p:nvSpPr>
          <p:cNvPr id="7" name="Freeform 1">
            <a:extLst>
              <a:ext uri="{FF2B5EF4-FFF2-40B4-BE49-F238E27FC236}">
                <a16:creationId xmlns:a16="http://schemas.microsoft.com/office/drawing/2014/main" id="{3AC77985-03F5-1530-0F8E-F93FFE77000D}"/>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0FDB2884-7049-219A-3E23-1EFE43B2507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IT" dirty="0">
                <a:latin typeface="Calibri"/>
                <a:ea typeface="Open Sans"/>
                <a:cs typeface="Calibri"/>
              </a:rPr>
              <a:t>STRUMENTI DIGITALI PER LA GESTIONE DELL'INNOVAZIONE</a:t>
            </a:r>
            <a:endParaRPr lang="en-US" dirty="0"/>
          </a:p>
        </p:txBody>
      </p:sp>
      <p:sp>
        <p:nvSpPr>
          <p:cNvPr id="11" name="Textplatzhalter 10">
            <a:extLst>
              <a:ext uri="{FF2B5EF4-FFF2-40B4-BE49-F238E27FC236}">
                <a16:creationId xmlns:a16="http://schemas.microsoft.com/office/drawing/2014/main" id="{28C7AD86-5080-C093-FE09-0FA1942BF86D}"/>
              </a:ext>
            </a:extLst>
          </p:cNvPr>
          <p:cNvSpPr>
            <a:spLocks noGrp="1"/>
          </p:cNvSpPr>
          <p:nvPr>
            <p:ph type="body" sz="quarter" idx="64"/>
          </p:nvPr>
        </p:nvSpPr>
        <p:spPr>
          <a:xfrm>
            <a:off x="707785" y="1362248"/>
            <a:ext cx="6509431" cy="9220444"/>
          </a:xfrm>
        </p:spPr>
        <p:txBody>
          <a:bodyPr numCol="1"/>
          <a:lstStyle/>
          <a:p>
            <a:pPr algn="just"/>
            <a:r>
              <a:rPr lang="en-GB" sz="1600" b="1" dirty="0">
                <a:solidFill>
                  <a:srgbClr val="8652A1"/>
                </a:solidFill>
              </a:rPr>
              <a:t>Passaggio 3: </a:t>
            </a:r>
            <a:r>
              <a:rPr lang="en-GB" sz="1600" b="1" dirty="0" err="1">
                <a:solidFill>
                  <a:srgbClr val="8652A1"/>
                </a:solidFill>
              </a:rPr>
              <a:t>crea</a:t>
            </a:r>
            <a:r>
              <a:rPr lang="en-GB" sz="1600" b="1" dirty="0">
                <a:solidFill>
                  <a:srgbClr val="8652A1"/>
                </a:solidFill>
              </a:rPr>
              <a:t> </a:t>
            </a:r>
            <a:r>
              <a:rPr lang="en-GB" sz="1600" b="1" dirty="0" err="1">
                <a:solidFill>
                  <a:srgbClr val="8652A1"/>
                </a:solidFill>
              </a:rPr>
              <a:t>un'infografica</a:t>
            </a:r>
            <a:endParaRPr lang="en-GB" sz="1600" b="1" dirty="0">
              <a:solidFill>
                <a:srgbClr val="8652A1"/>
              </a:solidFill>
            </a:endParaRPr>
          </a:p>
          <a:p>
            <a:pPr algn="just"/>
            <a:r>
              <a:rPr lang="it-IT" dirty="0"/>
              <a:t>Usa gli strumenti online per creare la tua infografica, come ad esempio</a:t>
            </a:r>
            <a:r>
              <a:rPr lang="en-GB" dirty="0"/>
              <a:t>:</a:t>
            </a:r>
          </a:p>
          <a:p>
            <a:pPr marL="171450" indent="-171450" algn="just">
              <a:buFont typeface="Wingdings" panose="05000000000000000000" pitchFamily="2" charset="2"/>
              <a:buChar char="q"/>
            </a:pPr>
            <a:r>
              <a:rPr lang="en-GB" b="1" dirty="0">
                <a:solidFill>
                  <a:srgbClr val="29C5F4"/>
                </a:solidFill>
                <a:hlinkClick r:id="rId2">
                  <a:extLst>
                    <a:ext uri="{A12FA001-AC4F-418D-AE19-62706E023703}">
                      <ahyp:hlinkClr xmlns:ahyp="http://schemas.microsoft.com/office/drawing/2018/hyperlinkcolor" val="tx"/>
                    </a:ext>
                  </a:extLst>
                </a:hlinkClick>
              </a:rPr>
              <a:t>Canva</a:t>
            </a:r>
            <a:r>
              <a:rPr lang="en-GB" dirty="0"/>
              <a:t> – </a:t>
            </a:r>
            <a:r>
              <a:rPr lang="it-IT" dirty="0"/>
              <a:t>Modelli gratuiti e facili da usare</a:t>
            </a:r>
            <a:r>
              <a:rPr lang="en-GB" dirty="0"/>
              <a:t>.</a:t>
            </a:r>
          </a:p>
          <a:p>
            <a:pPr marL="171450" indent="-171450" algn="just">
              <a:buFont typeface="Wingdings" panose="05000000000000000000" pitchFamily="2" charset="2"/>
              <a:buChar char="q"/>
            </a:pPr>
            <a:r>
              <a:rPr lang="en-GB" b="1" dirty="0">
                <a:solidFill>
                  <a:srgbClr val="29C5F4"/>
                </a:solidFill>
                <a:hlinkClick r:id="rId3">
                  <a:extLst>
                    <a:ext uri="{A12FA001-AC4F-418D-AE19-62706E023703}">
                      <ahyp:hlinkClr xmlns:ahyp="http://schemas.microsoft.com/office/drawing/2018/hyperlinkcolor" val="tx"/>
                    </a:ext>
                  </a:extLst>
                </a:hlinkClick>
              </a:rPr>
              <a:t>Piktochart</a:t>
            </a:r>
            <a:r>
              <a:rPr lang="en-GB" dirty="0"/>
              <a:t> – Utile per </a:t>
            </a:r>
            <a:r>
              <a:rPr lang="en-GB" dirty="0" err="1"/>
              <a:t>confronti</a:t>
            </a:r>
            <a:r>
              <a:rPr lang="en-GB" dirty="0"/>
              <a:t> </a:t>
            </a:r>
            <a:r>
              <a:rPr lang="en-GB" dirty="0" err="1"/>
              <a:t>visivi</a:t>
            </a:r>
            <a:r>
              <a:rPr lang="en-GB" dirty="0"/>
              <a:t>.</a:t>
            </a:r>
          </a:p>
          <a:p>
            <a:pPr marL="171450" indent="-171450" algn="just">
              <a:buFont typeface="Wingdings" panose="05000000000000000000" pitchFamily="2" charset="2"/>
              <a:buChar char="q"/>
            </a:pPr>
            <a:r>
              <a:rPr lang="en-GB" b="1" dirty="0"/>
              <a:t>PowerPoint</a:t>
            </a:r>
            <a:r>
              <a:rPr lang="en-GB" dirty="0"/>
              <a:t> – </a:t>
            </a:r>
            <a:r>
              <a:rPr lang="it-IT" dirty="0"/>
              <a:t>Design personalizzabile con la funzione </a:t>
            </a:r>
            <a:r>
              <a:rPr lang="it-IT" dirty="0" err="1"/>
              <a:t>SmartArt</a:t>
            </a:r>
            <a:r>
              <a:rPr lang="it-IT" dirty="0"/>
              <a:t> (nel menu "Inserisci"</a:t>
            </a:r>
            <a:r>
              <a:rPr lang="en-GB" dirty="0"/>
              <a:t>”).</a:t>
            </a:r>
          </a:p>
          <a:p>
            <a:pPr algn="just"/>
            <a:endParaRPr lang="en-GB" dirty="0"/>
          </a:p>
          <a:p>
            <a:pPr algn="just"/>
            <a:r>
              <a:rPr lang="it-IT" dirty="0"/>
              <a:t>La tua infografica dovrebbe includere</a:t>
            </a:r>
            <a:r>
              <a:rPr lang="en-GB" dirty="0"/>
              <a:t>:</a:t>
            </a:r>
          </a:p>
          <a:p>
            <a:pPr marL="171450" indent="-171450" algn="just">
              <a:buFont typeface="Wingdings" panose="05000000000000000000" pitchFamily="2" charset="2"/>
              <a:buChar char="q"/>
            </a:pPr>
            <a:r>
              <a:rPr lang="it-IT" b="1" dirty="0"/>
              <a:t>Titolo</a:t>
            </a:r>
            <a:r>
              <a:rPr lang="it-IT" dirty="0"/>
              <a:t>: La fase e gli strumenti di innovazione selezionati.
</a:t>
            </a:r>
            <a:r>
              <a:rPr lang="it-IT" b="1" dirty="0"/>
              <a:t>Caratteristiche principali</a:t>
            </a:r>
            <a:r>
              <a:rPr lang="it-IT" dirty="0"/>
              <a:t>: Descrivi brevemente come funziona ogni strumento.
</a:t>
            </a:r>
            <a:r>
              <a:rPr lang="it-IT" b="1" dirty="0"/>
              <a:t>Tabella di comparazione</a:t>
            </a:r>
            <a:r>
              <a:rPr lang="it-IT" dirty="0"/>
              <a:t>: evidenzia i punti di forza e di debolezza in base ai criteri valutati nella fase 2.
</a:t>
            </a:r>
            <a:r>
              <a:rPr lang="it-IT" b="1" dirty="0"/>
              <a:t>Immagini/Screenshot</a:t>
            </a:r>
            <a:r>
              <a:rPr lang="it-IT" dirty="0"/>
              <a:t>: mostra esempi di come appaiono questi strumenti quando vengono utilizzati con gli screenshot.
</a:t>
            </a:r>
            <a:r>
              <a:rPr lang="it-IT" b="1" dirty="0"/>
              <a:t>Riflessione</a:t>
            </a:r>
            <a:r>
              <a:rPr lang="it-IT" dirty="0"/>
              <a:t>: In che modo questi strumenti aiutano le aziende a implementare/gestire soluzioni logistiche sostenibili?</a:t>
            </a:r>
            <a:endParaRPr lang="en-GB" dirty="0"/>
          </a:p>
          <a:p>
            <a:pPr algn="just"/>
            <a:r>
              <a:rPr lang="it-IT" dirty="0"/>
              <a:t>Ecco come potrebbe apparire un'infografica</a:t>
            </a:r>
            <a:r>
              <a:rPr lang="en-GB" dirty="0"/>
              <a:t>:</a:t>
            </a: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sz="800" b="1" dirty="0">
              <a:solidFill>
                <a:srgbClr val="8652A1"/>
              </a:solidFill>
            </a:endParaRPr>
          </a:p>
          <a:p>
            <a:pPr algn="just"/>
            <a:r>
              <a:rPr lang="it-IT" sz="1600" b="1" dirty="0">
                <a:solidFill>
                  <a:srgbClr val="8652A1"/>
                </a:solidFill>
              </a:rPr>
              <a:t>Passaggio 4: presenta i tuoi risultati</a:t>
            </a:r>
          </a:p>
          <a:p>
            <a:pPr algn="just"/>
            <a:r>
              <a:rPr lang="en-GB" dirty="0"/>
              <a:t>Il </a:t>
            </a:r>
            <a:r>
              <a:rPr lang="en-GB" dirty="0" err="1"/>
              <a:t>tuo</a:t>
            </a:r>
            <a:r>
              <a:rPr lang="en-GB" dirty="0"/>
              <a:t> </a:t>
            </a:r>
            <a:r>
              <a:rPr lang="en-GB" b="1" dirty="0" err="1"/>
              <a:t>gruppo</a:t>
            </a:r>
            <a:r>
              <a:rPr lang="en-GB" dirty="0"/>
              <a:t> </a:t>
            </a:r>
            <a:r>
              <a:rPr lang="en-GB" dirty="0" err="1"/>
              <a:t>dovrà</a:t>
            </a:r>
            <a:r>
              <a:rPr lang="en-GB" dirty="0"/>
              <a:t>:</a:t>
            </a:r>
          </a:p>
          <a:p>
            <a:pPr marL="171450" indent="-171450" algn="just">
              <a:buFont typeface="Wingdings" panose="05000000000000000000" pitchFamily="2" charset="2"/>
              <a:buChar char="q"/>
            </a:pPr>
            <a:r>
              <a:rPr lang="it-IT" b="1" dirty="0"/>
              <a:t>Presentare</a:t>
            </a:r>
            <a:r>
              <a:rPr lang="it-IT" dirty="0"/>
              <a:t> brevemente l'infografica realizzata (3-5 minuti).
</a:t>
            </a:r>
            <a:r>
              <a:rPr lang="it-IT" b="1" dirty="0"/>
              <a:t>Spiegare</a:t>
            </a:r>
            <a:r>
              <a:rPr lang="it-IT" dirty="0"/>
              <a:t> in che modo gli strumenti supportano la gestione dell'innovazione.
</a:t>
            </a:r>
            <a:r>
              <a:rPr lang="it-IT" b="1" dirty="0"/>
              <a:t>Discutere</a:t>
            </a:r>
            <a:r>
              <a:rPr lang="it-IT" dirty="0"/>
              <a:t> la tua riflessione sull'usabilità e l'impatto degli strumenti, in particolare per l'implementazione di una logistica sostenibile</a:t>
            </a:r>
            <a:r>
              <a:rPr lang="en-GB" dirty="0"/>
              <a:t>.</a:t>
            </a:r>
          </a:p>
          <a:p>
            <a:pPr algn="just"/>
            <a:endParaRPr lang="en-GB" b="1" dirty="0"/>
          </a:p>
          <a:p>
            <a:pPr algn="just"/>
            <a:r>
              <a:rPr lang="it-IT" b="1" dirty="0"/>
              <a:t>Preparati</a:t>
            </a:r>
            <a:r>
              <a:rPr lang="it-IT" dirty="0"/>
              <a:t> a discutere quanto segue</a:t>
            </a:r>
            <a:r>
              <a:rPr lang="en-GB" dirty="0"/>
              <a:t>:</a:t>
            </a:r>
          </a:p>
          <a:p>
            <a:pPr marL="165100" indent="-165100" algn="just">
              <a:buFont typeface="Wingdings" panose="05000000000000000000" pitchFamily="2" charset="2"/>
              <a:buChar char="q"/>
            </a:pPr>
            <a:r>
              <a:rPr lang="it-IT" dirty="0"/>
              <a:t>Quale strumento è stato più </a:t>
            </a:r>
            <a:r>
              <a:rPr lang="it-IT" b="1" dirty="0"/>
              <a:t>efficace</a:t>
            </a:r>
            <a:r>
              <a:rPr lang="it-IT" dirty="0"/>
              <a:t> per la fase di innovazione che ti è stata assegnata? Perché?
Avete riscontrato dei </a:t>
            </a:r>
            <a:r>
              <a:rPr lang="it-IT" b="1" dirty="0"/>
              <a:t>limiti</a:t>
            </a:r>
            <a:r>
              <a:rPr lang="it-IT" dirty="0"/>
              <a:t> negli strumenti nell'affrontare le sfide della sostenibilità?
In che modo le aziende potrebbero </a:t>
            </a:r>
            <a:r>
              <a:rPr lang="it-IT" b="1" dirty="0"/>
              <a:t>integrare</a:t>
            </a:r>
            <a:r>
              <a:rPr lang="it-IT" dirty="0"/>
              <a:t> meglio questi strumenti nei loro processi?</a:t>
            </a:r>
          </a:p>
          <a:p>
            <a:pPr algn="just"/>
            <a:endParaRPr lang="en-GB" dirty="0"/>
          </a:p>
          <a:p>
            <a:pPr algn="just"/>
            <a:r>
              <a:rPr lang="it-IT" sz="1600" b="1" dirty="0">
                <a:solidFill>
                  <a:srgbClr val="8652A1"/>
                </a:solidFill>
                <a:latin typeface="Calibri"/>
                <a:ea typeface="Open Sans"/>
                <a:cs typeface="Calibri"/>
              </a:rPr>
              <a:t>Passaggio 5: questionario di valutazione</a:t>
            </a:r>
          </a:p>
          <a:p>
            <a:pPr algn="just"/>
            <a:r>
              <a:rPr lang="it-IT" dirty="0">
                <a:latin typeface="Calibri"/>
                <a:ea typeface="Open Sans"/>
                <a:cs typeface="Calibri"/>
              </a:rPr>
              <a:t>Dopo aver completato il modulo, risponderai a un </a:t>
            </a:r>
            <a:r>
              <a:rPr lang="it-IT" b="1" dirty="0">
                <a:latin typeface="Calibri"/>
                <a:ea typeface="Open Sans"/>
                <a:cs typeface="Calibri"/>
              </a:rPr>
              <a:t>breve questionario di valutazione </a:t>
            </a:r>
            <a:r>
              <a:rPr lang="it-IT" dirty="0">
                <a:latin typeface="Calibri"/>
                <a:ea typeface="Open Sans"/>
                <a:cs typeface="Calibri"/>
              </a:rPr>
              <a:t>quantitativa per valutare ciò che hai </a:t>
            </a:r>
            <a:r>
              <a:rPr lang="it-IT" b="1" dirty="0">
                <a:latin typeface="Calibri"/>
                <a:ea typeface="Open Sans"/>
                <a:cs typeface="Calibri"/>
              </a:rPr>
              <a:t>appreso</a:t>
            </a:r>
            <a:r>
              <a:rPr lang="it-IT" dirty="0">
                <a:latin typeface="Calibri"/>
                <a:ea typeface="Open Sans"/>
                <a:cs typeface="Calibri"/>
              </a:rPr>
              <a:t> sulla gestione dell'innovazione, la digitalizzazione e la sostenibilità</a:t>
            </a:r>
            <a:r>
              <a:rPr lang="en-GB" dirty="0">
                <a:latin typeface="Calibri"/>
                <a:ea typeface="Open Sans"/>
                <a:cs typeface="Calibri"/>
              </a:rPr>
              <a:t>.</a:t>
            </a:r>
          </a:p>
          <a:p>
            <a:pPr marL="177800" indent="-177800" algn="just">
              <a:buFont typeface="Wingdings" pitchFamily="2" charset="2"/>
              <a:buChar char="q"/>
            </a:pPr>
            <a:r>
              <a:rPr lang="it-IT" b="1" dirty="0">
                <a:latin typeface="+mn-lt"/>
                <a:ea typeface="Open Sans"/>
                <a:cs typeface="Calibri"/>
              </a:rPr>
              <a:t>Accedi</a:t>
            </a:r>
            <a:r>
              <a:rPr lang="it-IT" dirty="0">
                <a:latin typeface="+mn-lt"/>
                <a:ea typeface="Open Sans"/>
                <a:cs typeface="Calibri"/>
              </a:rPr>
              <a:t> al modulo online (link fornito dal tuo insegnante).
</a:t>
            </a:r>
            <a:r>
              <a:rPr lang="it-IT" b="1" dirty="0">
                <a:latin typeface="+mn-lt"/>
                <a:ea typeface="Open Sans"/>
                <a:cs typeface="Calibri"/>
              </a:rPr>
              <a:t>Rispondi</a:t>
            </a:r>
            <a:r>
              <a:rPr lang="it-IT" dirty="0">
                <a:latin typeface="+mn-lt"/>
                <a:ea typeface="Open Sans"/>
                <a:cs typeface="Calibri"/>
              </a:rPr>
              <a:t> al questionario.
</a:t>
            </a:r>
            <a:r>
              <a:rPr lang="it-IT" b="1" dirty="0">
                <a:latin typeface="+mn-lt"/>
                <a:ea typeface="Open Sans"/>
                <a:cs typeface="Calibri"/>
              </a:rPr>
              <a:t>Invia</a:t>
            </a:r>
            <a:r>
              <a:rPr lang="it-IT" dirty="0">
                <a:latin typeface="+mn-lt"/>
                <a:ea typeface="Open Sans"/>
                <a:cs typeface="Calibri"/>
              </a:rPr>
              <a:t> le tue risposte prima della scadenza definita dal tuo insegnante</a:t>
            </a:r>
            <a:r>
              <a:rPr lang="en-GB" dirty="0">
                <a:latin typeface="+mn-lt"/>
                <a:ea typeface="Open Sans"/>
                <a:cs typeface="Calibri"/>
              </a:rPr>
              <a:t>.</a:t>
            </a:r>
          </a:p>
          <a:p>
            <a:pPr algn="just"/>
            <a:endParaRPr lang="en-GB" dirty="0"/>
          </a:p>
        </p:txBody>
      </p:sp>
      <p:pic>
        <p:nvPicPr>
          <p:cNvPr id="3" name="Grafik 2">
            <a:extLst>
              <a:ext uri="{FF2B5EF4-FFF2-40B4-BE49-F238E27FC236}">
                <a16:creationId xmlns:a16="http://schemas.microsoft.com/office/drawing/2014/main" id="{9FD2EDA9-D8D8-D5B6-787B-F3A9234E0C99}"/>
              </a:ext>
            </a:extLst>
          </p:cNvPr>
          <p:cNvPicPr>
            <a:picLocks noChangeAspect="1"/>
          </p:cNvPicPr>
          <p:nvPr/>
        </p:nvPicPr>
        <p:blipFill>
          <a:blip r:embed="rId4"/>
          <a:stretch>
            <a:fillRect/>
          </a:stretch>
        </p:blipFill>
        <p:spPr>
          <a:xfrm>
            <a:off x="779047" y="4011682"/>
            <a:ext cx="2796150" cy="3233367"/>
          </a:xfrm>
          <a:prstGeom prst="rect">
            <a:avLst/>
          </a:prstGeom>
        </p:spPr>
      </p:pic>
      <p:pic>
        <p:nvPicPr>
          <p:cNvPr id="6" name="Grafik 5">
            <a:extLst>
              <a:ext uri="{FF2B5EF4-FFF2-40B4-BE49-F238E27FC236}">
                <a16:creationId xmlns:a16="http://schemas.microsoft.com/office/drawing/2014/main" id="{84770F8A-3818-3117-9A90-773C3A1D03BB}"/>
              </a:ext>
            </a:extLst>
          </p:cNvPr>
          <p:cNvPicPr>
            <a:picLocks noChangeAspect="1"/>
          </p:cNvPicPr>
          <p:nvPr/>
        </p:nvPicPr>
        <p:blipFill>
          <a:blip r:embed="rId5"/>
          <a:stretch>
            <a:fillRect/>
          </a:stretch>
        </p:blipFill>
        <p:spPr>
          <a:xfrm>
            <a:off x="3637057" y="4011682"/>
            <a:ext cx="1357404" cy="3233367"/>
          </a:xfrm>
          <a:prstGeom prst="rect">
            <a:avLst/>
          </a:prstGeom>
        </p:spPr>
      </p:pic>
      <p:pic>
        <p:nvPicPr>
          <p:cNvPr id="9" name="Grafik 8">
            <a:extLst>
              <a:ext uri="{FF2B5EF4-FFF2-40B4-BE49-F238E27FC236}">
                <a16:creationId xmlns:a16="http://schemas.microsoft.com/office/drawing/2014/main" id="{9B432033-5E1B-51AA-156D-6D1D81CC7BEE}"/>
              </a:ext>
            </a:extLst>
          </p:cNvPr>
          <p:cNvPicPr>
            <a:picLocks noChangeAspect="1"/>
          </p:cNvPicPr>
          <p:nvPr/>
        </p:nvPicPr>
        <p:blipFill>
          <a:blip r:embed="rId6"/>
          <a:stretch>
            <a:fillRect/>
          </a:stretch>
        </p:blipFill>
        <p:spPr>
          <a:xfrm>
            <a:off x="5041668" y="4011681"/>
            <a:ext cx="1395185" cy="3233367"/>
          </a:xfrm>
          <a:prstGeom prst="rect">
            <a:avLst/>
          </a:prstGeom>
        </p:spPr>
      </p:pic>
    </p:spTree>
    <p:extLst>
      <p:ext uri="{BB962C8B-B14F-4D97-AF65-F5344CB8AC3E}">
        <p14:creationId xmlns:p14="http://schemas.microsoft.com/office/powerpoint/2010/main" val="381897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583859" y="1163783"/>
            <a:ext cx="4819651" cy="3109490"/>
          </a:xfrm>
        </p:spPr>
        <p:txBody>
          <a:bodyPr/>
          <a:lstStyle/>
          <a:p>
            <a:pPr algn="r"/>
            <a:r>
              <a:rPr lang="en-GB" sz="7200" dirty="0"/>
              <a:t>SETTIMANA</a:t>
            </a:r>
          </a:p>
          <a:p>
            <a:pPr algn="r"/>
            <a:r>
              <a:rPr lang="en-GB" sz="7200" dirty="0"/>
              <a:t> 4</a:t>
            </a:r>
            <a:endParaRPr lang="en-GB" sz="8800" dirty="0"/>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BB732263-A37B-E960-3B74-F1309890B685}"/>
              </a:ext>
            </a:extLst>
          </p:cNvPr>
          <p:cNvSpPr>
            <a:spLocks noGrp="1"/>
          </p:cNvSpPr>
          <p:nvPr>
            <p:ph type="body" sz="quarter" idx="64"/>
          </p:nvPr>
        </p:nvSpPr>
        <p:spPr>
          <a:xfrm>
            <a:off x="697281" y="1703167"/>
            <a:ext cx="6076734" cy="8683846"/>
          </a:xfrm>
        </p:spPr>
        <p:txBody>
          <a:bodyPr lIns="91440" tIns="45720" rIns="91440" bIns="45720" numCol="1" spcCol="288000" anchor="t">
            <a:noAutofit/>
          </a:bodyPr>
          <a:lstStyle/>
          <a:p>
            <a:r>
              <a:rPr lang="it-IT" sz="1600" b="1" dirty="0">
                <a:solidFill>
                  <a:srgbClr val="8652A1"/>
                </a:solidFill>
              </a:rPr>
              <a:t>Fase 1: Identificare i problemi e le innovazioni di un'azienda</a:t>
            </a:r>
          </a:p>
          <a:p>
            <a:endParaRPr lang="en-GB" dirty="0"/>
          </a:p>
          <a:p>
            <a:pPr algn="just"/>
            <a:r>
              <a:rPr lang="it-IT" dirty="0"/>
              <a:t>Prima di selezionare gli strumenti digitali, è essenziale comprendere le sfide e le esigenze di innovazione di un'azienda. Scegli un'azienda da analizzare: per trarre ispirazione ed esempi diversi da diversi paesi e settori, controlla il </a:t>
            </a:r>
            <a:r>
              <a:rPr lang="en-GB" b="1" dirty="0">
                <a:solidFill>
                  <a:srgbClr val="29C5F4"/>
                </a:solidFill>
                <a:hlinkClick r:id="rId2">
                  <a:extLst>
                    <a:ext uri="{A12FA001-AC4F-418D-AE19-62706E023703}">
                      <ahyp:hlinkClr xmlns:ahyp="http://schemas.microsoft.com/office/drawing/2018/hyperlinkcolor" val="tx"/>
                    </a:ext>
                  </a:extLst>
                </a:hlinkClick>
              </a:rPr>
              <a:t>EARTH Good Practice Compendium</a:t>
            </a:r>
            <a:r>
              <a:rPr lang="en-GB" dirty="0"/>
              <a:t>.</a:t>
            </a:r>
            <a:endParaRPr lang="en-GB" dirty="0">
              <a:highlight>
                <a:srgbClr val="FFFF00"/>
              </a:highlight>
            </a:endParaRPr>
          </a:p>
          <a:p>
            <a:pPr algn="just"/>
            <a:endParaRPr lang="en-GB" dirty="0"/>
          </a:p>
          <a:p>
            <a:pPr algn="just"/>
            <a:r>
              <a:rPr lang="it-IT" b="1" dirty="0"/>
              <a:t>Come identificare i problemi e le esigenze di innovazione</a:t>
            </a:r>
          </a:p>
          <a:p>
            <a:pPr algn="just"/>
            <a:r>
              <a:rPr lang="it-IT" dirty="0"/>
              <a:t>Utilizzate la seguente lista di controllo per analizzare la situazione dell'azienda</a:t>
            </a:r>
            <a:r>
              <a:rPr lang="en-GB" dirty="0"/>
              <a: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b="1" dirty="0">
                <a:latin typeface="Calibri"/>
                <a:ea typeface="Open Sans"/>
                <a:cs typeface="Calibri"/>
              </a:rPr>
              <a:t>Example:</a:t>
            </a:r>
            <a:r>
              <a:rPr lang="en-GB" dirty="0">
                <a:latin typeface="Calibri"/>
                <a:ea typeface="Open Sans"/>
                <a:cs typeface="Calibri"/>
              </a:rPr>
              <a:t> One logistics company struggles with delivery delays and is exploring AI-driven route optimisation. Meanwhile, </a:t>
            </a:r>
            <a:r>
              <a:rPr lang="en-GB" dirty="0"/>
              <a:t>another logistics provider is dealing with warehouse congestion and is considering an automated inventory management system to improve storage efficiency and order fulfilment.</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IT" dirty="0">
                <a:latin typeface="Calibri"/>
                <a:ea typeface="Open Sans"/>
                <a:cs typeface="Calibri"/>
              </a:rPr>
              <a:t>LA DIGITALIZZAZIONE NELLA GESTIONE DELL'INNOVAZIONE</a:t>
            </a:r>
            <a:endParaRPr lang="en-US" dirty="0">
              <a:latin typeface="Calibri"/>
              <a:ea typeface="Open Sans"/>
              <a:cs typeface="Calibri"/>
            </a:endParaRPr>
          </a:p>
        </p:txBody>
      </p:sp>
      <p:graphicFrame>
        <p:nvGraphicFramePr>
          <p:cNvPr id="15" name="Tabelle 14">
            <a:extLst>
              <a:ext uri="{FF2B5EF4-FFF2-40B4-BE49-F238E27FC236}">
                <a16:creationId xmlns:a16="http://schemas.microsoft.com/office/drawing/2014/main" id="{27E6CFA3-CE78-73C4-39C7-D15B0A3E3544}"/>
              </a:ext>
            </a:extLst>
          </p:cNvPr>
          <p:cNvGraphicFramePr>
            <a:graphicFrameLocks noGrp="1"/>
          </p:cNvGraphicFramePr>
          <p:nvPr>
            <p:extLst>
              <p:ext uri="{D42A27DB-BD31-4B8C-83A1-F6EECF244321}">
                <p14:modId xmlns:p14="http://schemas.microsoft.com/office/powerpoint/2010/main" val="3733410780"/>
              </p:ext>
            </p:extLst>
          </p:nvPr>
        </p:nvGraphicFramePr>
        <p:xfrm>
          <a:off x="785660" y="3238342"/>
          <a:ext cx="5988356" cy="7162552"/>
        </p:xfrm>
        <a:graphic>
          <a:graphicData uri="http://schemas.openxmlformats.org/drawingml/2006/table">
            <a:tbl>
              <a:tblPr firstRow="1" bandRow="1">
                <a:tableStyleId>{1FECB4D8-DB02-4DC6-A0A2-4F2EBAE1DC90}</a:tableStyleId>
              </a:tblPr>
              <a:tblGrid>
                <a:gridCol w="878040">
                  <a:extLst>
                    <a:ext uri="{9D8B030D-6E8A-4147-A177-3AD203B41FA5}">
                      <a16:colId xmlns:a16="http://schemas.microsoft.com/office/drawing/2014/main" val="2167402619"/>
                    </a:ext>
                  </a:extLst>
                </a:gridCol>
                <a:gridCol w="1765300">
                  <a:extLst>
                    <a:ext uri="{9D8B030D-6E8A-4147-A177-3AD203B41FA5}">
                      <a16:colId xmlns:a16="http://schemas.microsoft.com/office/drawing/2014/main" val="1436939120"/>
                    </a:ext>
                  </a:extLst>
                </a:gridCol>
                <a:gridCol w="3345016">
                  <a:extLst>
                    <a:ext uri="{9D8B030D-6E8A-4147-A177-3AD203B41FA5}">
                      <a16:colId xmlns:a16="http://schemas.microsoft.com/office/drawing/2014/main" val="2490921533"/>
                    </a:ext>
                  </a:extLst>
                </a:gridCol>
              </a:tblGrid>
              <a:tr h="756681">
                <a:tc>
                  <a:txBody>
                    <a:bodyPr/>
                    <a:lstStyle/>
                    <a:p>
                      <a:r>
                        <a:rPr lang="en-GB" sz="1100" b="1" dirty="0" err="1"/>
                        <a:t>Aspetto</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tc>
                  <a:txBody>
                    <a:bodyPr/>
                    <a:lstStyle/>
                    <a:p>
                      <a:r>
                        <a:rPr lang="en-GB" sz="1100" b="1" dirty="0" err="1"/>
                        <a:t>Domande</a:t>
                      </a:r>
                      <a:r>
                        <a:rPr lang="en-GB" sz="1100" b="1" dirty="0"/>
                        <a:t> </a:t>
                      </a:r>
                      <a:r>
                        <a:rPr lang="en-GB" sz="1100" b="1" dirty="0" err="1"/>
                        <a:t>guida</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tc>
                  <a:txBody>
                    <a:bodyPr/>
                    <a:lstStyle/>
                    <a:p>
                      <a:r>
                        <a:rPr lang="en-GB" sz="1100" dirty="0" err="1"/>
                        <a:t>L'azienda</a:t>
                      </a:r>
                      <a:r>
                        <a:rPr lang="en-GB" sz="1100" dirty="0"/>
                        <a:t> che </a:t>
                      </a:r>
                      <a:r>
                        <a:rPr lang="en-GB" sz="1100" dirty="0" err="1"/>
                        <a:t>hai</a:t>
                      </a:r>
                      <a:r>
                        <a:rPr lang="en-GB" sz="1100" dirty="0"/>
                        <a:t> </a:t>
                      </a:r>
                      <a:r>
                        <a:rPr lang="en-GB" sz="1100" dirty="0" err="1"/>
                        <a:t>scelto</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extLst>
                  <a:ext uri="{0D108BD9-81ED-4DB2-BD59-A6C34878D82A}">
                    <a16:rowId xmlns:a16="http://schemas.microsoft.com/office/drawing/2014/main" val="3876875392"/>
                  </a:ext>
                </a:extLst>
              </a:tr>
              <a:tr h="1212762">
                <a:tc>
                  <a:txBody>
                    <a:bodyPr/>
                    <a:lstStyle/>
                    <a:p>
                      <a:r>
                        <a:rPr lang="en-GB" sz="1100" b="1" dirty="0" err="1"/>
                        <a:t>Obiettivo</a:t>
                      </a:r>
                      <a:r>
                        <a:rPr lang="en-GB" sz="1100" b="1" dirty="0"/>
                        <a:t> e </a:t>
                      </a:r>
                      <a:r>
                        <a:rPr lang="en-GB" sz="1100" b="1" dirty="0" err="1"/>
                        <a:t>scopo</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i="1" dirty="0"/>
                        <a:t>Qual è la mission e gli obiettivi principali dell'azienda? 
Quali sono i suoi prodotti/servizi chiave?</a:t>
                      </a:r>
                      <a:endParaRPr lang="en-GB" sz="11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593776"/>
                  </a:ext>
                </a:extLst>
              </a:tr>
              <a:tr h="1896884">
                <a:tc>
                  <a:txBody>
                    <a:bodyPr/>
                    <a:lstStyle/>
                    <a:p>
                      <a:r>
                        <a:rPr lang="en-GB" sz="1100" b="1" dirty="0" err="1"/>
                        <a:t>Sfide</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i="1" dirty="0"/>
                        <a:t>Quali sono le maggiori sfide operative o strategiche dell'azienda? (Ad esempio, efficienza, coinvolgimento del cliente, sostenibilità, riduzione dei costi)
Quali sono le sfide regionali specifiche che la tua azienda deve affrontare?</a:t>
                      </a:r>
                      <a:endParaRPr lang="en-GB" sz="11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229025"/>
                  </a:ext>
                </a:extLst>
              </a:tr>
              <a:tr h="1212762">
                <a:tc>
                  <a:txBody>
                    <a:bodyPr/>
                    <a:lstStyle/>
                    <a:p>
                      <a:r>
                        <a:rPr lang="en-GB" sz="1100" b="1" dirty="0" err="1"/>
                        <a:t>Innovazioni</a:t>
                      </a:r>
                      <a:r>
                        <a:rPr lang="en-GB" sz="1100" b="1" dirty="0"/>
                        <a:t> </a:t>
                      </a:r>
                      <a:r>
                        <a:rPr lang="en-GB" sz="1100" b="1" dirty="0" err="1"/>
                        <a:t>esistenti</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i="1" dirty="0"/>
                        <a:t>L'azienda ha introdotto soluzioni innovative? 
Quanto successo hanno avuto?</a:t>
                      </a:r>
                      <a:endParaRPr lang="en-GB" sz="11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363202"/>
                  </a:ext>
                </a:extLst>
              </a:tr>
              <a:tr h="1212762">
                <a:tc>
                  <a:txBody>
                    <a:bodyPr/>
                    <a:lstStyle/>
                    <a:p>
                      <a:r>
                        <a:rPr lang="en-GB" sz="1100" b="1" dirty="0"/>
                        <a:t>Fasi di </a:t>
                      </a:r>
                      <a:r>
                        <a:rPr lang="en-GB" sz="1100" b="1" dirty="0" err="1"/>
                        <a:t>gestione</a:t>
                      </a:r>
                      <a:r>
                        <a:rPr lang="en-GB" sz="1100" b="1" dirty="0"/>
                        <a:t> </a:t>
                      </a:r>
                      <a:r>
                        <a:rPr lang="en-GB" sz="1100" b="1" dirty="0" err="1"/>
                        <a:t>dell'innovazione</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i="1" dirty="0"/>
                        <a:t>In quale fase si trova l'azienda? (ad esempio, generazione, sviluppo, implementazione di idee, ecc.)</a:t>
                      </a:r>
                      <a:endParaRPr lang="en-GB" sz="11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42162"/>
                  </a:ext>
                </a:extLst>
              </a:tr>
              <a:tr h="870701">
                <a:tc>
                  <a:txBody>
                    <a:bodyPr/>
                    <a:lstStyle/>
                    <a:p>
                      <a:r>
                        <a:rPr lang="en-GB" sz="1100" b="1" dirty="0" err="1"/>
                        <a:t>Tendenze</a:t>
                      </a:r>
                      <a:r>
                        <a:rPr lang="en-GB" sz="1100" b="1" dirty="0"/>
                        <a:t> del </a:t>
                      </a:r>
                      <a:r>
                        <a:rPr lang="en-GB" sz="1100" b="1" dirty="0" err="1"/>
                        <a:t>settore</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100" i="1" dirty="0"/>
                        <a:t>Quali tendenze esterne stanno influenzando l'innovazione in questo settore?</a:t>
                      </a:r>
                      <a:endParaRPr lang="en-GB" sz="11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4330618"/>
                  </a:ext>
                </a:extLst>
              </a:tr>
            </a:tbl>
          </a:graphicData>
        </a:graphic>
      </p:graphicFrame>
    </p:spTree>
    <p:extLst>
      <p:ext uri="{BB962C8B-B14F-4D97-AF65-F5344CB8AC3E}">
        <p14:creationId xmlns:p14="http://schemas.microsoft.com/office/powerpoint/2010/main" val="133604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FF968-54D0-01FE-08AE-5D856CBAECF2}"/>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096433B9-FF39-279C-D130-D4E47A20D5DE}"/>
              </a:ext>
            </a:extLst>
          </p:cNvPr>
          <p:cNvSpPr>
            <a:spLocks noGrp="1"/>
          </p:cNvSpPr>
          <p:nvPr>
            <p:ph type="body" sz="quarter" idx="64"/>
          </p:nvPr>
        </p:nvSpPr>
        <p:spPr>
          <a:xfrm>
            <a:off x="697281" y="1599143"/>
            <a:ext cx="6076734" cy="8683846"/>
          </a:xfrm>
        </p:spPr>
        <p:txBody>
          <a:bodyPr lIns="91440" tIns="45720" rIns="91440" bIns="45720" numCol="1" spcCol="288000" anchor="t">
            <a:noAutofit/>
          </a:bodyPr>
          <a:lstStyle/>
          <a:p>
            <a:pPr algn="just"/>
            <a:r>
              <a:rPr lang="it-IT" sz="1600" b="1" dirty="0">
                <a:solidFill>
                  <a:srgbClr val="8652A1"/>
                </a:solidFill>
                <a:latin typeface="Calibri"/>
                <a:ea typeface="Open Sans"/>
                <a:cs typeface="Calibri"/>
              </a:rPr>
              <a:t>Fase 2: Identificazione e selezione degli strumenti digitali pertinenti</a:t>
            </a:r>
            <a:endParaRPr lang="en-GB" dirty="0"/>
          </a:p>
          <a:p>
            <a:pPr algn="just"/>
            <a:endParaRPr lang="en-GB" dirty="0"/>
          </a:p>
          <a:p>
            <a:pPr algn="just"/>
            <a:r>
              <a:rPr lang="it-IT" dirty="0"/>
              <a:t>Una volta comprese le esigenze dell'azienda, esplorare gli strumenti digitali che possono supportare il processo di gestione dell'innovazione, come gli strumenti per la generazione, lo sviluppo o l'implementazione delle idee</a:t>
            </a:r>
            <a:r>
              <a:rPr lang="en-GB" dirty="0"/>
              <a:t>.</a:t>
            </a:r>
          </a:p>
          <a:p>
            <a:pPr algn="just"/>
            <a:endParaRPr lang="en-GB" dirty="0"/>
          </a:p>
          <a:p>
            <a:pPr algn="just"/>
            <a:endParaRPr lang="en-GB" dirty="0"/>
          </a:p>
          <a:p>
            <a:pPr algn="just"/>
            <a:r>
              <a:rPr lang="it-IT" b="1" dirty="0">
                <a:latin typeface="Calibri"/>
                <a:ea typeface="Open Sans"/>
                <a:cs typeface="Calibri"/>
              </a:rPr>
              <a:t>Risorse per la ricerca di strumenti digitali</a:t>
            </a:r>
            <a:r>
              <a:rPr lang="en-GB" b="1" dirty="0">
                <a:latin typeface="Calibri"/>
                <a:ea typeface="Open Sans"/>
                <a:cs typeface="Calibri"/>
              </a:rPr>
              <a:t>:</a:t>
            </a:r>
          </a:p>
          <a:p>
            <a:pPr algn="just"/>
            <a:r>
              <a:rPr lang="it-IT" dirty="0"/>
              <a:t>Per supportare il processo di innovazione, dalla generazione dell'idea all'implementazione, prendi in considerazione strumenti che aiutino a gestire, strutturare e accelerare le attività di innovazione. Questi possono includere</a:t>
            </a:r>
            <a:r>
              <a:rPr lang="en-GB" dirty="0"/>
              <a:t>:</a:t>
            </a:r>
          </a:p>
          <a:p>
            <a:pPr marL="171450" indent="-171450" algn="just">
              <a:buFont typeface="Wingdings" panose="05000000000000000000" pitchFamily="2" charset="2"/>
              <a:buChar char="q"/>
            </a:pPr>
            <a:r>
              <a:rPr lang="it-IT" b="1" dirty="0"/>
              <a:t>Strumenti di analisi e previsione </a:t>
            </a:r>
            <a:r>
              <a:rPr lang="it-IT" dirty="0"/>
              <a:t>(ad es. </a:t>
            </a:r>
            <a:r>
              <a:rPr lang="it-IT" b="1" dirty="0"/>
              <a:t>Statista, Power BI, </a:t>
            </a:r>
            <a:r>
              <a:rPr lang="it-IT" b="1" dirty="0" err="1"/>
              <a:t>Crunchbase</a:t>
            </a:r>
            <a:r>
              <a:rPr lang="it-IT" dirty="0"/>
              <a:t>): identifica le tendenze, valuta il potenziale di mercato e supporta decisioni basate sull'evidenza.
</a:t>
            </a:r>
            <a:r>
              <a:rPr lang="it-IT" b="1" dirty="0"/>
              <a:t>Piattaforme di gestione delle idee </a:t>
            </a:r>
            <a:r>
              <a:rPr lang="it-IT" dirty="0"/>
              <a:t>(ad es. </a:t>
            </a:r>
            <a:r>
              <a:rPr lang="it-IT" b="1" dirty="0" err="1"/>
              <a:t>Brightidea</a:t>
            </a:r>
            <a:r>
              <a:rPr lang="it-IT" b="1" dirty="0"/>
              <a:t>, </a:t>
            </a:r>
            <a:r>
              <a:rPr lang="it-IT" b="1" dirty="0" err="1"/>
              <a:t>Qmarkets</a:t>
            </a:r>
            <a:r>
              <a:rPr lang="it-IT" dirty="0"/>
              <a:t>): raccogliere, valutare e dare priorità alle idee di innovazione.
</a:t>
            </a:r>
            <a:r>
              <a:rPr lang="it-IT" b="1" dirty="0"/>
              <a:t>Strumenti di collaborazione </a:t>
            </a:r>
            <a:r>
              <a:rPr lang="it-IT" dirty="0"/>
              <a:t>(ad es. </a:t>
            </a:r>
            <a:r>
              <a:rPr lang="it-IT" b="1" dirty="0"/>
              <a:t>Miro, </a:t>
            </a:r>
            <a:r>
              <a:rPr lang="it-IT" b="1" dirty="0" err="1"/>
              <a:t>Lucidspark</a:t>
            </a:r>
            <a:r>
              <a:rPr lang="it-IT" b="1" dirty="0"/>
              <a:t>, Microsoft Teams</a:t>
            </a:r>
            <a:r>
              <a:rPr lang="it-IT" dirty="0"/>
              <a:t>): supportano il brainstorming, la visualizzazione e l'ideazione tra team.
</a:t>
            </a:r>
            <a:r>
              <a:rPr lang="it-IT" b="1" dirty="0"/>
              <a:t>Strumenti di prototipazione e test </a:t>
            </a:r>
            <a:r>
              <a:rPr lang="it-IT" dirty="0"/>
              <a:t>(ad es. </a:t>
            </a:r>
            <a:r>
              <a:rPr lang="it-IT" b="1" dirty="0" err="1"/>
              <a:t>Figma</a:t>
            </a:r>
            <a:r>
              <a:rPr lang="it-IT" b="1" dirty="0"/>
              <a:t>, </a:t>
            </a:r>
            <a:r>
              <a:rPr lang="it-IT" b="1" dirty="0" err="1"/>
              <a:t>MarvelApp</a:t>
            </a:r>
            <a:r>
              <a:rPr lang="it-IT" dirty="0"/>
              <a:t>): crea e testa concetti in fase iniziale.
</a:t>
            </a:r>
            <a:r>
              <a:rPr lang="it-IT" b="1" dirty="0"/>
              <a:t>Sistemi di gestione dei progetti e della pipeline di innovazione </a:t>
            </a:r>
            <a:r>
              <a:rPr lang="it-IT" dirty="0"/>
              <a:t>(ad es. </a:t>
            </a:r>
            <a:r>
              <a:rPr lang="it-IT" b="1" dirty="0" err="1"/>
              <a:t>Planbox</a:t>
            </a:r>
            <a:r>
              <a:rPr lang="it-IT" b="1" dirty="0"/>
              <a:t>, </a:t>
            </a:r>
            <a:r>
              <a:rPr lang="it-IT" b="1" dirty="0" err="1"/>
              <a:t>ClickUp</a:t>
            </a:r>
            <a:r>
              <a:rPr lang="it-IT" b="1" dirty="0"/>
              <a:t>, </a:t>
            </a:r>
            <a:r>
              <a:rPr lang="it-IT" b="1" dirty="0" err="1"/>
              <a:t>InnovationCloud</a:t>
            </a:r>
            <a:r>
              <a:rPr lang="it-IT" dirty="0"/>
              <a:t>): monitoraggio delle fasi di innovazione e supporto all'esecuzione</a:t>
            </a:r>
            <a:r>
              <a:rPr lang="en-GB" dirty="0"/>
              <a:t>.</a:t>
            </a:r>
          </a:p>
          <a:p>
            <a:pPr algn="just">
              <a:buClr>
                <a:schemeClr val="tx1"/>
              </a:buClr>
            </a:pPr>
            <a:endParaRPr lang="en-GB" b="1" dirty="0">
              <a:latin typeface="Calibri"/>
              <a:ea typeface="Open Sans"/>
              <a:cs typeface="Calibri"/>
            </a:endParaRPr>
          </a:p>
          <a:p>
            <a:pPr algn="just">
              <a:buClr>
                <a:schemeClr val="tx1"/>
              </a:buClr>
            </a:pPr>
            <a:r>
              <a:rPr lang="it-IT" dirty="0"/>
              <a:t>Puoi trovare strumenti digitali attraverso, non esclusivamente, le seguenti risorse</a:t>
            </a:r>
            <a:r>
              <a:rPr lang="en-GB" dirty="0"/>
              <a:t>:</a:t>
            </a:r>
            <a:endParaRPr lang="en-GB" b="1" dirty="0">
              <a:latin typeface="Calibri"/>
              <a:ea typeface="Open Sans"/>
              <a:cs typeface="Calibri"/>
            </a:endParaRPr>
          </a:p>
          <a:p>
            <a:pPr marL="171450" indent="-171450" algn="just">
              <a:buClr>
                <a:schemeClr val="tx1"/>
              </a:buClr>
              <a:buFont typeface="Wingdings" panose="05000000000000000000" pitchFamily="2" charset="2"/>
              <a:buChar char="q"/>
            </a:pPr>
            <a:r>
              <a:rPr lang="it-IT" dirty="0"/>
              <a:t>Ricerche di mercato e rapporti di settore – Esamina gli strumenti di innovazione comunemente utilizzati all'interno di settori simili.
</a:t>
            </a:r>
            <a:r>
              <a:rPr lang="en-GB" b="1" u="sng" dirty="0">
                <a:solidFill>
                  <a:srgbClr val="0563C1"/>
                </a:solidFill>
                <a:hlinkClick r:id="rId2">
                  <a:extLst>
                    <a:ext uri="{A12FA001-AC4F-418D-AE19-62706E023703}">
                      <ahyp:hlinkClr xmlns:ahyp="http://schemas.microsoft.com/office/drawing/2018/hyperlinkcolor" val="tx"/>
                    </a:ext>
                  </a:extLst>
                </a:hlinkClick>
              </a:rPr>
              <a:t> </a:t>
            </a:r>
            <a:r>
              <a:rPr lang="en-GB" b="1" u="sng" dirty="0">
                <a:solidFill>
                  <a:srgbClr val="29C5F4"/>
                </a:solidFill>
                <a:hlinkClick r:id="rId2">
                  <a:extLst>
                    <a:ext uri="{A12FA001-AC4F-418D-AE19-62706E023703}">
                      <ahyp:hlinkClr xmlns:ahyp="http://schemas.microsoft.com/office/drawing/2018/hyperlinkcolor" val="tx"/>
                    </a:ext>
                  </a:extLst>
                </a:hlinkClick>
              </a:rPr>
              <a:t>EARTH Starter Kit</a:t>
            </a:r>
            <a:r>
              <a:rPr lang="en-GB" b="1" u="sng" dirty="0">
                <a:solidFill>
                  <a:srgbClr val="29C5F4"/>
                </a:solidFill>
              </a:rPr>
              <a:t> </a:t>
            </a:r>
            <a:r>
              <a:rPr lang="it-IT" dirty="0"/>
              <a:t>– Visualizza un elenco curato di strumenti digitali allineati con le fasi del processo di innovazione (pp. 23-29), con particolare attenzione alla logistica</a:t>
            </a:r>
            <a:r>
              <a:rPr lang="en-GB" dirty="0"/>
              <a:t>.</a:t>
            </a:r>
          </a:p>
          <a:p>
            <a:pPr algn="just">
              <a:buClr>
                <a:schemeClr val="tx1"/>
              </a:buClr>
            </a:pPr>
            <a:endParaRPr lang="en-GB" dirty="0"/>
          </a:p>
          <a:p>
            <a:pPr algn="just">
              <a:buClr>
                <a:schemeClr val="tx1"/>
              </a:buClr>
            </a:pPr>
            <a:endParaRPr lang="en-GB" dirty="0"/>
          </a:p>
          <a:p>
            <a:pPr algn="just"/>
            <a:r>
              <a:rPr lang="it-IT" b="1" dirty="0"/>
              <a:t>Lista di controllo per la valutazione degli strumenti digitali</a:t>
            </a:r>
            <a:r>
              <a:rPr lang="en-GB" b="1" dirty="0"/>
              <a:t>:</a:t>
            </a:r>
          </a:p>
          <a:p>
            <a:pPr marL="171450" indent="-171450" algn="just">
              <a:buFont typeface="Wingdings" panose="05000000000000000000" pitchFamily="2" charset="2"/>
              <a:buChar char="q"/>
            </a:pPr>
            <a:r>
              <a:rPr lang="it-IT" b="1" dirty="0"/>
              <a:t>Funzionalità</a:t>
            </a:r>
            <a:r>
              <a:rPr lang="it-IT" dirty="0"/>
              <a:t>: supporta una fase specifica dell'innovazione (ad es. generazione, sviluppo, test di idee)?
</a:t>
            </a:r>
            <a:r>
              <a:rPr lang="it-IT" b="1" dirty="0"/>
              <a:t>Facilità di implementazione</a:t>
            </a:r>
            <a:r>
              <a:rPr lang="it-IT" dirty="0"/>
              <a:t>: può essere integrato senza problemi nei sistemi e nei flussi di lavoro attuali?
</a:t>
            </a:r>
            <a:r>
              <a:rPr lang="it-IT" b="1" dirty="0"/>
              <a:t>Costo e ROI</a:t>
            </a:r>
            <a:r>
              <a:rPr lang="it-IT" dirty="0"/>
              <a:t>: è conveniente e il vantaggio giustifica l'investimento?
</a:t>
            </a:r>
            <a:r>
              <a:rPr lang="it-IT" b="1" dirty="0"/>
              <a:t>Scalabilità</a:t>
            </a:r>
            <a:r>
              <a:rPr lang="it-IT" dirty="0"/>
              <a:t>: lo strumento può adattarsi e crescere con le future esigenze di innovazione?
</a:t>
            </a:r>
            <a:r>
              <a:rPr lang="it-IT" b="1" dirty="0"/>
              <a:t>Facilità d'uso</a:t>
            </a:r>
            <a:r>
              <a:rPr lang="it-IT" dirty="0"/>
              <a:t>: i dipendenti lo troveranno intuitivo e facile da usare?</a:t>
            </a:r>
            <a:endParaRPr lang="en-GB" dirty="0">
              <a:latin typeface="Calibri"/>
              <a:ea typeface="Open Sans"/>
              <a:cs typeface="Calibri"/>
            </a:endParaRPr>
          </a:p>
          <a:p>
            <a:pPr algn="just"/>
            <a:endParaRPr lang="en-GB" dirty="0">
              <a:latin typeface="Calibri"/>
              <a:ea typeface="Open Sans"/>
              <a:cs typeface="Calibri"/>
            </a:endParaRPr>
          </a:p>
          <a:p>
            <a:pPr algn="just"/>
            <a:r>
              <a:rPr lang="en-GB" b="1" dirty="0" err="1">
                <a:latin typeface="Calibri"/>
                <a:ea typeface="Open Sans"/>
                <a:cs typeface="Calibri"/>
              </a:rPr>
              <a:t>Selezione</a:t>
            </a:r>
            <a:r>
              <a:rPr lang="en-GB" b="1" dirty="0">
                <a:latin typeface="Calibri"/>
                <a:ea typeface="Open Sans"/>
                <a:cs typeface="Calibri"/>
              </a:rPr>
              <a:t> finale:</a:t>
            </a:r>
          </a:p>
          <a:p>
            <a:pPr algn="just"/>
            <a:r>
              <a:rPr lang="it-IT" dirty="0"/>
              <a:t>Dopo aver valutato diverse opzioni, seleziona lo strumento che meglio si allinea con le sfide e gli obiettivi di innovazione dell'azienda (dallo Step 1).
Esempio: un'azienda di logistica sceglie Miro, una lavagna online collaborativa, perché migliora il brainstorming e la visualizzazione del flusso di lavoro, supportando la fase di ideazione (</a:t>
            </a:r>
            <a:r>
              <a:rPr lang="it-IT" i="1" dirty="0"/>
              <a:t>Fase 2: Ideazione e Gestione delle Idee</a:t>
            </a:r>
            <a:r>
              <a:rPr lang="it-IT" dirty="0"/>
              <a:t>) della gestione dell'innovazione e migliorando il coordinamento del team</a:t>
            </a:r>
            <a:r>
              <a:rPr lang="en-GB" dirty="0"/>
              <a:t>.</a:t>
            </a:r>
            <a:endParaRPr lang="en-GB" dirty="0">
              <a:latin typeface="Calibri"/>
              <a:ea typeface="Open Sans"/>
              <a:cs typeface="Calibri"/>
            </a:endParaRPr>
          </a:p>
        </p:txBody>
      </p:sp>
      <p:sp>
        <p:nvSpPr>
          <p:cNvPr id="4" name="Slide Number Placeholder 3">
            <a:extLst>
              <a:ext uri="{FF2B5EF4-FFF2-40B4-BE49-F238E27FC236}">
                <a16:creationId xmlns:a16="http://schemas.microsoft.com/office/drawing/2014/main" id="{06582C70-DA67-2ED3-75DA-0C7C162E1AF0}"/>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ABECD88F-748C-DD65-AF02-D8DA73CD435C}"/>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BC2DAB-AA9A-4FB3-AAE2-54CCD7EEC4A9}"/>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it-IT" dirty="0">
                <a:latin typeface="Calibri"/>
                <a:ea typeface="Open Sans"/>
                <a:cs typeface="Calibri"/>
              </a:rPr>
              <a:t>LA DIGITALIZZAZIONE NELLA GESTIONE DELL'INNOVAZIONE</a:t>
            </a:r>
            <a:endParaRPr lang="en-US" dirty="0">
              <a:latin typeface="Calibri"/>
              <a:ea typeface="Open Sans"/>
              <a:cs typeface="Calibri"/>
            </a:endParaRPr>
          </a:p>
        </p:txBody>
      </p:sp>
    </p:spTree>
    <p:extLst>
      <p:ext uri="{BB962C8B-B14F-4D97-AF65-F5344CB8AC3E}">
        <p14:creationId xmlns:p14="http://schemas.microsoft.com/office/powerpoint/2010/main" val="128452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645013" y="1256258"/>
            <a:ext cx="4819651" cy="3109490"/>
          </a:xfrm>
        </p:spPr>
        <p:txBody>
          <a:bodyPr/>
          <a:lstStyle/>
          <a:p>
            <a:pPr algn="r"/>
            <a:r>
              <a:rPr lang="en-GB" sz="7200" dirty="0"/>
              <a:t>SETTIMANA 5</a:t>
            </a:r>
            <a:endParaRPr lang="en-GB" sz="8800" dirty="0"/>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076734" cy="5667505"/>
          </a:xfrm>
        </p:spPr>
        <p:txBody>
          <a:bodyPr lIns="91440" tIns="45720" rIns="91440" bIns="45720" numCol="1" spcCol="288000" anchor="t">
            <a:noAutofit/>
          </a:bodyPr>
          <a:lstStyle/>
          <a:p>
            <a:pPr algn="just"/>
            <a:r>
              <a:rPr lang="en-US" sz="1600" b="1" dirty="0">
                <a:solidFill>
                  <a:srgbClr val="8652A1"/>
                </a:solidFill>
              </a:rPr>
              <a:t>PRIMA DELLA LEZIONE</a:t>
            </a:r>
          </a:p>
          <a:p>
            <a:pPr marL="171450" indent="-171450" algn="just" fontAlgn="base">
              <a:buFont typeface="Wingdings" pitchFamily="2" charset="2"/>
              <a:buChar char="q"/>
            </a:pPr>
            <a:r>
              <a:rPr lang="it-IT" dirty="0">
                <a:latin typeface="Calibri"/>
                <a:ea typeface="Open Sans"/>
                <a:cs typeface="Calibri"/>
              </a:rPr>
              <a:t>Acquisisci familiarità con il concetto di Obiettivi di Sviluppo Sostenibile (SDG). Puoi esplorarlo sul sito web delle Nazioni Unite </a:t>
            </a:r>
            <a:r>
              <a:rPr lang="en-US" b="1" u="sng" dirty="0">
                <a:solidFill>
                  <a:srgbClr val="29C5F4"/>
                </a:solidFill>
                <a:latin typeface="Calibri"/>
                <a:ea typeface="Open Sans"/>
                <a:cs typeface="Calibri"/>
              </a:rPr>
              <a:t>q</a:t>
            </a:r>
            <a:r>
              <a:rPr lang="en-US" sz="1100" b="1" i="0" u="sng" strike="noStrike" dirty="0">
                <a:solidFill>
                  <a:srgbClr val="29C5F4"/>
                </a:solidFill>
                <a:effectLst/>
                <a:latin typeface="Calibri"/>
                <a:ea typeface="Open Sans"/>
                <a:cs typeface="Calibri"/>
              </a:rPr>
              <a:t>ui</a:t>
            </a:r>
            <a:r>
              <a:rPr lang="en-US" sz="1100" b="0" i="0" u="none" strike="noStrike" dirty="0">
                <a:solidFill>
                  <a:srgbClr val="0B1430"/>
                </a:solidFill>
                <a:effectLst/>
                <a:latin typeface="Calibri"/>
                <a:ea typeface="Open Sans"/>
                <a:cs typeface="Calibri"/>
              </a:rPr>
              <a:t>. </a:t>
            </a:r>
            <a:r>
              <a:rPr lang="it-IT" dirty="0">
                <a:latin typeface="Calibri"/>
                <a:ea typeface="Open Sans"/>
                <a:cs typeface="Calibri"/>
              </a:rPr>
              <a:t>Inoltre, si rimanda agli OSS e al loro collegamento con la logistica nel </a:t>
            </a:r>
            <a:r>
              <a:rPr lang="en-US" sz="1100" b="1" i="0" u="none" strike="noStrike" dirty="0">
                <a:solidFill>
                  <a:srgbClr val="29C5F4"/>
                </a:solidFill>
                <a:effectLst/>
                <a:latin typeface="Calibri"/>
                <a:ea typeface="Open Sans"/>
                <a:cs typeface="Calibri"/>
                <a:hlinkClick r:id="rId3">
                  <a:extLst>
                    <a:ext uri="{A12FA001-AC4F-418D-AE19-62706E023703}">
                      <ahyp:hlinkClr xmlns:ahyp="http://schemas.microsoft.com/office/drawing/2018/hyperlinkcolor" val="tx"/>
                    </a:ext>
                  </a:extLst>
                </a:hlinkClick>
              </a:rPr>
              <a:t>EARTH Starter Kit</a:t>
            </a:r>
            <a:r>
              <a:rPr lang="en-US" dirty="0">
                <a:solidFill>
                  <a:srgbClr val="29C5F4"/>
                </a:solidFill>
                <a:latin typeface="Calibri"/>
                <a:ea typeface="Open Sans"/>
                <a:cs typeface="Calibri"/>
              </a:rPr>
              <a:t> </a:t>
            </a:r>
            <a:r>
              <a:rPr lang="en-US" sz="1100" i="0" strike="noStrike" dirty="0">
                <a:solidFill>
                  <a:schemeClr val="tx1"/>
                </a:solidFill>
                <a:effectLst/>
                <a:latin typeface="Calibri"/>
                <a:ea typeface="Open Sans"/>
                <a:cs typeface="Calibri"/>
              </a:rPr>
              <a:t>(pp. 8-13).</a:t>
            </a:r>
            <a:r>
              <a:rPr lang="en-US" sz="1100" i="0" dirty="0">
                <a:solidFill>
                  <a:schemeClr val="tx1"/>
                </a:solidFill>
                <a:effectLst/>
                <a:latin typeface="Calibri"/>
                <a:ea typeface="Open Sans"/>
                <a:cs typeface="Calibri"/>
              </a:rPr>
              <a:t>​</a:t>
            </a:r>
            <a:endParaRPr lang="en-US" i="0" dirty="0">
              <a:solidFill>
                <a:schemeClr val="tx1"/>
              </a:solidFill>
              <a:effectLst/>
              <a:latin typeface="Calibri"/>
              <a:ea typeface="Open Sans"/>
              <a:cs typeface="Calibri"/>
            </a:endParaRPr>
          </a:p>
          <a:p>
            <a:pPr algn="just" rtl="0" fontAlgn="base"/>
            <a:r>
              <a:rPr lang="en-US" sz="1100" i="0" dirty="0">
                <a:solidFill>
                  <a:srgbClr val="000000"/>
                </a:solidFill>
                <a:effectLst/>
                <a:latin typeface="Calibri" panose="020F0502020204030204" pitchFamily="34" charset="0"/>
              </a:rPr>
              <a:t>​</a:t>
            </a:r>
            <a:endParaRPr lang="en-US" i="0" dirty="0">
              <a:solidFill>
                <a:srgbClr val="000000"/>
              </a:solidFill>
              <a:effectLst/>
              <a:latin typeface="Arial" panose="020B0604020202020204" pitchFamily="34" charset="0"/>
            </a:endParaRPr>
          </a:p>
          <a:p>
            <a:pPr algn="just"/>
            <a:r>
              <a:rPr lang="en-US" sz="1600" b="1" dirty="0">
                <a:solidFill>
                  <a:srgbClr val="8652A1"/>
                </a:solidFill>
              </a:rPr>
              <a:t>DURANTE LE LEZIONI</a:t>
            </a:r>
          </a:p>
          <a:p>
            <a:pPr algn="just"/>
            <a:r>
              <a:rPr lang="it-IT" dirty="0"/>
              <a:t>In questa attività, </a:t>
            </a:r>
            <a:r>
              <a:rPr lang="it-IT" b="1" dirty="0"/>
              <a:t>formerai gruppi </a:t>
            </a:r>
            <a:r>
              <a:rPr lang="it-IT" dirty="0"/>
              <a:t>e analizzerai una </a:t>
            </a:r>
            <a:r>
              <a:rPr lang="it-IT" b="1" dirty="0"/>
              <a:t>sfida di sostenibilità del mondo reale nella logistica</a:t>
            </a:r>
            <a:r>
              <a:rPr lang="it-IT" dirty="0"/>
              <a:t>, identificando potenziali soluzioni e come gestirle all'interno delle fasi del processo di gestione dell'innovazione. Il tuo compito è quello di </a:t>
            </a:r>
            <a:r>
              <a:rPr lang="it-IT" b="1" dirty="0"/>
              <a:t>applicare le intuizioni </a:t>
            </a:r>
            <a:r>
              <a:rPr lang="it-IT" dirty="0"/>
              <a:t>del </a:t>
            </a:r>
            <a:r>
              <a:rPr lang="en-GB" b="1" u="sng" dirty="0">
                <a:solidFill>
                  <a:srgbClr val="29C5F4"/>
                </a:solidFill>
                <a:hlinkClick r:id="rId3">
                  <a:extLst>
                    <a:ext uri="{A12FA001-AC4F-418D-AE19-62706E023703}">
                      <ahyp:hlinkClr xmlns:ahyp="http://schemas.microsoft.com/office/drawing/2018/hyperlinkcolor" val="tx"/>
                    </a:ext>
                  </a:extLst>
                </a:hlinkClick>
              </a:rPr>
              <a:t>EARTH Good Practice Compendium</a:t>
            </a:r>
            <a:r>
              <a:rPr lang="en-GB" b="1" u="sng" dirty="0">
                <a:solidFill>
                  <a:srgbClr val="29C5F4"/>
                </a:solidFill>
              </a:rPr>
              <a:t> </a:t>
            </a:r>
            <a:r>
              <a:rPr lang="it-IT" dirty="0"/>
              <a:t> per collegare la gestione della sostenibilità e dell'innovazione</a:t>
            </a:r>
            <a:r>
              <a:rPr lang="en-GB" dirty="0"/>
              <a:t>.</a:t>
            </a:r>
          </a:p>
          <a:p>
            <a:pPr algn="just"/>
            <a:endParaRPr lang="en-GB" b="1" dirty="0"/>
          </a:p>
          <a:p>
            <a:pPr algn="just"/>
            <a:r>
              <a:rPr lang="en-GB" b="1" dirty="0" err="1"/>
              <a:t>Obiettivi</a:t>
            </a:r>
            <a:r>
              <a:rPr lang="en-GB" b="1" dirty="0"/>
              <a:t>:</a:t>
            </a:r>
          </a:p>
          <a:p>
            <a:pPr marL="171450" indent="-171450" algn="just">
              <a:buFont typeface="Wingdings" panose="05000000000000000000" pitchFamily="2" charset="2"/>
              <a:buChar char="q"/>
            </a:pPr>
            <a:r>
              <a:rPr lang="it-IT" dirty="0"/>
              <a:t>Comprendi le principali sfide della sostenibilità nella logistica.
Applicare le fasi di gestione dell'innovazione alle soluzioni identificate</a:t>
            </a:r>
            <a:r>
              <a:rPr lang="en-GB" dirty="0"/>
              <a:t>.</a:t>
            </a:r>
          </a:p>
          <a:p>
            <a:pPr algn="just"/>
            <a:endParaRPr lang="en-US" dirty="0"/>
          </a:p>
          <a:p>
            <a:pPr algn="just"/>
            <a:r>
              <a:rPr lang="it-IT" sz="1600" b="1" dirty="0">
                <a:solidFill>
                  <a:srgbClr val="8652A1"/>
                </a:solidFill>
              </a:rPr>
              <a:t>Passaggio 1: identificare una sfida per la sostenibilità</a:t>
            </a:r>
          </a:p>
          <a:p>
            <a:pPr algn="just"/>
            <a:r>
              <a:rPr lang="it-IT" dirty="0"/>
              <a:t>Scegli un case study dal </a:t>
            </a:r>
            <a:r>
              <a:rPr lang="en-GB" b="1" dirty="0">
                <a:solidFill>
                  <a:srgbClr val="29C5F4"/>
                </a:solidFill>
                <a:hlinkClick r:id="rId3">
                  <a:extLst>
                    <a:ext uri="{A12FA001-AC4F-418D-AE19-62706E023703}">
                      <ahyp:hlinkClr xmlns:ahyp="http://schemas.microsoft.com/office/drawing/2018/hyperlinkcolor" val="tx"/>
                    </a:ext>
                  </a:extLst>
                </a:hlinkClick>
              </a:rPr>
              <a:t>EARTH Good Practice Compendium</a:t>
            </a:r>
            <a:r>
              <a:rPr lang="en-GB" dirty="0"/>
              <a:t> (pp. 7-69) e </a:t>
            </a:r>
            <a:r>
              <a:rPr lang="en-GB" dirty="0" err="1"/>
              <a:t>riassumi</a:t>
            </a:r>
            <a:r>
              <a:rPr lang="en-GB" dirty="0"/>
              <a:t>:</a:t>
            </a:r>
          </a:p>
          <a:p>
            <a:pPr marL="171450" indent="-171450" algn="just">
              <a:buFont typeface="Wingdings" panose="05000000000000000000" pitchFamily="2" charset="2"/>
              <a:buChar char="q"/>
            </a:pPr>
            <a:r>
              <a:rPr lang="it-IT" dirty="0"/>
              <a:t>La </a:t>
            </a:r>
            <a:r>
              <a:rPr lang="it-IT" b="1" dirty="0"/>
              <a:t>sfida della sostenibilità</a:t>
            </a:r>
            <a:r>
              <a:rPr lang="it-IT" dirty="0"/>
              <a:t>.
</a:t>
            </a:r>
            <a:r>
              <a:rPr lang="it-IT" b="1" dirty="0"/>
              <a:t>L'attuale soluzione </a:t>
            </a:r>
            <a:r>
              <a:rPr lang="it-IT" dirty="0"/>
              <a:t>implementata dall'azienda</a:t>
            </a:r>
            <a:r>
              <a:rPr lang="en-GB" dirty="0"/>
              <a:t>.</a:t>
            </a:r>
          </a:p>
          <a:p>
            <a:pPr marL="171450" indent="-171450" algn="just">
              <a:buFont typeface="Wingdings" panose="05000000000000000000" pitchFamily="2" charset="2"/>
              <a:buChar char="q"/>
            </a:pPr>
            <a:endParaRPr lang="en-GB" dirty="0"/>
          </a:p>
          <a:p>
            <a:pPr algn="just"/>
            <a:r>
              <a:rPr lang="it-IT" dirty="0"/>
              <a:t>L'azienda può affrontare numerose sfide di sostenibilità e implementare soluzioni. Identificali tutti. Può darsi che il caso presenti la sfida ma non la soluzione, o che presenti la soluzione ma non la sfida che viene affrontata. In questi casi, pensa all'aspetto mancante e suggerisci quale potrebbe essere la sfida o la soluzione corrispondente</a:t>
            </a:r>
            <a:r>
              <a:rPr lang="en-GB" dirty="0"/>
              <a:t>.</a:t>
            </a:r>
          </a:p>
          <a:p>
            <a:pPr algn="just"/>
            <a:endParaRPr lang="en-GB" dirty="0"/>
          </a:p>
          <a:p>
            <a:pPr algn="just"/>
            <a:r>
              <a:rPr lang="en-GB" b="1" dirty="0" err="1"/>
              <a:t>Esempio</a:t>
            </a:r>
            <a:r>
              <a:rPr lang="en-GB" b="1" dirty="0"/>
              <a:t>: </a:t>
            </a:r>
          </a:p>
          <a:p>
            <a:pPr algn="just"/>
            <a:r>
              <a:rPr lang="en-GB" dirty="0"/>
              <a:t>GLS Italia Spa – </a:t>
            </a:r>
            <a:r>
              <a:rPr lang="it-IT" dirty="0"/>
              <a:t>Piattaforme digitali e veicoli puliti per una consegna sostenibile</a:t>
            </a:r>
            <a:r>
              <a:rPr lang="en-GB" dirty="0"/>
              <a:t>(</a:t>
            </a:r>
            <a:r>
              <a:rPr lang="en-GB" b="1" dirty="0">
                <a:solidFill>
                  <a:srgbClr val="29C5F4"/>
                </a:solidFill>
                <a:hlinkClick r:id="rId3">
                  <a:extLst>
                    <a:ext uri="{A12FA001-AC4F-418D-AE19-62706E023703}">
                      <ahyp:hlinkClr xmlns:ahyp="http://schemas.microsoft.com/office/drawing/2018/hyperlinkcolor" val="tx"/>
                    </a:ext>
                  </a:extLst>
                </a:hlinkClick>
              </a:rPr>
              <a:t>EARTH Good Practice Compendium</a:t>
            </a:r>
            <a:r>
              <a:rPr lang="en-GB" dirty="0"/>
              <a:t>, pp. 12-14)</a:t>
            </a:r>
          </a:p>
          <a:p>
            <a:pPr algn="just"/>
            <a:r>
              <a:rPr lang="it-IT" dirty="0"/>
              <a:t>GLS Italia Spa, uno dei principali fornitori di servizi logistici in Italia, mira a ridurre le emissioni di carbonio mantenendo al contempo servizi di consegna affidabili. Il loro approccio include</a:t>
            </a:r>
            <a:r>
              <a:rPr lang="en-GB" dirty="0"/>
              <a:t>:</a:t>
            </a:r>
          </a:p>
          <a:p>
            <a:pPr marL="171450" indent="-171450" algn="just">
              <a:buFont typeface="Wingdings" panose="05000000000000000000" pitchFamily="2" charset="2"/>
              <a:buChar char="q"/>
            </a:pPr>
            <a:r>
              <a:rPr lang="it-IT" dirty="0"/>
              <a:t>Investire nei veicoli elettrici e nelle infrastrutture di ricarica.
Installazione di impianti fotovoltaici presso i depositi per alimentare le operazioni.
Utilizzo di piattaforme digitali (ad esempio, </a:t>
            </a:r>
            <a:r>
              <a:rPr lang="it-IT" dirty="0" err="1"/>
              <a:t>ServiceNow</a:t>
            </a:r>
            <a:r>
              <a:rPr lang="it-IT" dirty="0"/>
              <a:t>) per coordinare le iniziative di sostenibilità</a:t>
            </a:r>
            <a:r>
              <a:rPr lang="en-GB" dirty="0"/>
              <a:t>.</a:t>
            </a:r>
          </a:p>
          <a:p>
            <a:pPr algn="just"/>
            <a:endParaRPr lang="en-GB" dirty="0"/>
          </a:p>
          <a:p>
            <a:pPr algn="just"/>
            <a:r>
              <a:rPr lang="it-IT" dirty="0"/>
              <a:t>Completa la tabella seguente per questa attività. La prima linea presenta l'esempio di GLS Italia Spa</a:t>
            </a:r>
            <a:r>
              <a:rPr lang="en-GB" dirty="0"/>
              <a:t>.</a:t>
            </a:r>
          </a:p>
          <a:p>
            <a:pPr algn="just"/>
            <a:endParaRPr lang="en-US" dirty="0"/>
          </a:p>
          <a:p>
            <a:pPr algn="just"/>
            <a:endParaRPr lang="en-US" dirty="0">
              <a:highlight>
                <a:srgbClr val="FFFF00"/>
              </a:highlight>
            </a:endParaRPr>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6" y="304800"/>
            <a:ext cx="6473745" cy="1110532"/>
          </a:xfrm>
        </p:spPr>
        <p:txBody>
          <a:bodyPr lIns="91440" tIns="45720" rIns="91440" bIns="45720" anchor="ctr">
            <a:noAutofit/>
          </a:bodyPr>
          <a:lstStyle/>
          <a:p>
            <a:pPr marL="731520"/>
            <a:r>
              <a:rPr lang="it-IT" dirty="0">
                <a:latin typeface="Calibri"/>
                <a:ea typeface="Open Sans"/>
                <a:cs typeface="Calibri"/>
              </a:rPr>
              <a:t>LA SOSTENIBILITÀ NELLA GESTIONE DELL'INNOVAZIONE DIGITALE</a:t>
            </a:r>
            <a:endParaRPr lang="en-US" dirty="0"/>
          </a:p>
        </p:txBody>
      </p:sp>
      <p:graphicFrame>
        <p:nvGraphicFramePr>
          <p:cNvPr id="5" name="Tabelle 4">
            <a:extLst>
              <a:ext uri="{FF2B5EF4-FFF2-40B4-BE49-F238E27FC236}">
                <a16:creationId xmlns:a16="http://schemas.microsoft.com/office/drawing/2014/main" id="{BB608C4B-A73C-E2ED-E40D-CD5C82AA8FD2}"/>
              </a:ext>
            </a:extLst>
          </p:cNvPr>
          <p:cNvGraphicFramePr>
            <a:graphicFrameLocks noGrp="1"/>
          </p:cNvGraphicFramePr>
          <p:nvPr>
            <p:extLst>
              <p:ext uri="{D42A27DB-BD31-4B8C-83A1-F6EECF244321}">
                <p14:modId xmlns:p14="http://schemas.microsoft.com/office/powerpoint/2010/main" val="2885723691"/>
              </p:ext>
            </p:extLst>
          </p:nvPr>
        </p:nvGraphicFramePr>
        <p:xfrm>
          <a:off x="797278" y="7973894"/>
          <a:ext cx="6233644" cy="2427000"/>
        </p:xfrm>
        <a:graphic>
          <a:graphicData uri="http://schemas.openxmlformats.org/drawingml/2006/table">
            <a:tbl>
              <a:tblPr firstRow="1" bandRow="1">
                <a:tableStyleId>{0505E3EF-67EA-436B-97B2-0124C06EBD24}</a:tableStyleId>
              </a:tblPr>
              <a:tblGrid>
                <a:gridCol w="1746537">
                  <a:extLst>
                    <a:ext uri="{9D8B030D-6E8A-4147-A177-3AD203B41FA5}">
                      <a16:colId xmlns:a16="http://schemas.microsoft.com/office/drawing/2014/main" val="2230712578"/>
                    </a:ext>
                  </a:extLst>
                </a:gridCol>
                <a:gridCol w="1898715">
                  <a:extLst>
                    <a:ext uri="{9D8B030D-6E8A-4147-A177-3AD203B41FA5}">
                      <a16:colId xmlns:a16="http://schemas.microsoft.com/office/drawing/2014/main" val="3067635644"/>
                    </a:ext>
                  </a:extLst>
                </a:gridCol>
                <a:gridCol w="2588392">
                  <a:extLst>
                    <a:ext uri="{9D8B030D-6E8A-4147-A177-3AD203B41FA5}">
                      <a16:colId xmlns:a16="http://schemas.microsoft.com/office/drawing/2014/main" val="601866224"/>
                    </a:ext>
                  </a:extLst>
                </a:gridCol>
              </a:tblGrid>
              <a:tr h="288000">
                <a:tc>
                  <a:txBody>
                    <a:bodyPr/>
                    <a:lstStyle/>
                    <a:p>
                      <a:r>
                        <a:rPr lang="de-DE" sz="1100" dirty="0">
                          <a:solidFill>
                            <a:schemeClr val="bg1"/>
                          </a:solidFill>
                        </a:rPr>
                        <a:t>Case Study</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La </a:t>
                      </a:r>
                      <a:r>
                        <a:rPr lang="de-DE" sz="1100" dirty="0" err="1">
                          <a:solidFill>
                            <a:schemeClr val="bg1"/>
                          </a:solidFill>
                        </a:rPr>
                        <a:t>sfida</a:t>
                      </a:r>
                      <a:r>
                        <a:rPr lang="de-DE" sz="1100" dirty="0">
                          <a:solidFill>
                            <a:schemeClr val="bg1"/>
                          </a:solidFill>
                        </a:rPr>
                        <a:t> della </a:t>
                      </a:r>
                      <a:r>
                        <a:rPr lang="de-DE" sz="1100" dirty="0" err="1">
                          <a:solidFill>
                            <a:schemeClr val="bg1"/>
                          </a:solidFill>
                        </a:rPr>
                        <a:t>sostenibilità</a:t>
                      </a:r>
                      <a:endParaRPr lang="en-GB" sz="1100" dirty="0">
                        <a:solidFill>
                          <a:schemeClr val="bg1"/>
                        </a:solidFill>
                      </a:endParaRPr>
                    </a:p>
                  </a:txBody>
                  <a:tcPr anchor="ctr">
                    <a:solidFill>
                      <a:srgbClr val="8652A1"/>
                    </a:solidFill>
                  </a:tcPr>
                </a:tc>
                <a:tc>
                  <a:txBody>
                    <a:bodyPr/>
                    <a:lstStyle/>
                    <a:p>
                      <a:r>
                        <a:rPr lang="de-DE" sz="1100" dirty="0" err="1">
                          <a:solidFill>
                            <a:schemeClr val="bg1"/>
                          </a:solidFill>
                        </a:rPr>
                        <a:t>Soluzione</a:t>
                      </a:r>
                      <a:r>
                        <a:rPr lang="de-DE" sz="1100" dirty="0">
                          <a:solidFill>
                            <a:schemeClr val="bg1"/>
                          </a:solidFill>
                        </a:rPr>
                        <a:t> </a:t>
                      </a:r>
                      <a:r>
                        <a:rPr lang="de-DE" sz="1100" dirty="0" err="1">
                          <a:solidFill>
                            <a:schemeClr val="bg1"/>
                          </a:solidFill>
                        </a:rPr>
                        <a:t>implementata</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3284209566"/>
                  </a:ext>
                </a:extLst>
              </a:tr>
              <a:tr h="432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i="1"/>
                        <a:t>GLS Italia Spa</a:t>
                      </a:r>
                    </a:p>
                    <a:p>
                      <a:pPr algn="l"/>
                      <a:endParaRPr lang="en-GB" sz="1100" i="1"/>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IT" sz="1100" i="1" dirty="0"/>
                        <a:t>Elevate emissioni di CO₂ nelle consegne urbane</a:t>
                      </a:r>
                      <a:endParaRPr lang="en-GB" sz="1100" i="1" dirty="0"/>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it-IT" sz="1100" i="1" dirty="0"/>
                        <a:t>Veicoli elettrici, energia solare, piattaforma digitale per il coordinamento</a:t>
                      </a:r>
                      <a:endParaRPr lang="en-GB" sz="1100" i="1" dirty="0"/>
                    </a:p>
                  </a:txBody>
                  <a:tcPr/>
                </a:tc>
                <a:extLst>
                  <a:ext uri="{0D108BD9-81ED-4DB2-BD59-A6C34878D82A}">
                    <a16:rowId xmlns:a16="http://schemas.microsoft.com/office/drawing/2014/main" val="1571562240"/>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599155077"/>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894992419"/>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631234213"/>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dirty="0"/>
                    </a:p>
                  </a:txBody>
                  <a:tcPr anchor="ctr"/>
                </a:tc>
                <a:extLst>
                  <a:ext uri="{0D108BD9-81ED-4DB2-BD59-A6C34878D82A}">
                    <a16:rowId xmlns:a16="http://schemas.microsoft.com/office/drawing/2014/main" val="366041967"/>
                  </a:ext>
                </a:extLst>
              </a:tr>
            </a:tbl>
          </a:graphicData>
        </a:graphic>
      </p:graphicFrame>
    </p:spTree>
    <p:extLst>
      <p:ext uri="{BB962C8B-B14F-4D97-AF65-F5344CB8AC3E}">
        <p14:creationId xmlns:p14="http://schemas.microsoft.com/office/powerpoint/2010/main" val="2580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2C959-D3DE-1B74-FBAB-772E0FD80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B8E7CA8-5A56-3258-A732-6598DDBB0D71}"/>
              </a:ext>
            </a:extLst>
          </p:cNvPr>
          <p:cNvSpPr>
            <a:spLocks noGrp="1"/>
          </p:cNvSpPr>
          <p:nvPr>
            <p:ph type="body" sz="quarter" idx="64"/>
          </p:nvPr>
        </p:nvSpPr>
        <p:spPr>
          <a:xfrm>
            <a:off x="587986" y="1635742"/>
            <a:ext cx="6306427" cy="2565532"/>
          </a:xfrm>
        </p:spPr>
        <p:txBody>
          <a:bodyPr lIns="91440" tIns="45720" rIns="91440" bIns="45720" numCol="1" spcCol="288000" anchor="t">
            <a:noAutofit/>
          </a:bodyPr>
          <a:lstStyle/>
          <a:p>
            <a:pPr algn="just"/>
            <a:r>
              <a:rPr lang="it-IT" sz="1600" b="1" dirty="0">
                <a:solidFill>
                  <a:srgbClr val="8652A1"/>
                </a:solidFill>
              </a:rPr>
              <a:t>Passaggio 2: applicare le fasi di gestione dell'innovazione</a:t>
            </a:r>
          </a:p>
          <a:p>
            <a:pPr algn="just"/>
            <a:endParaRPr lang="en-GB" dirty="0"/>
          </a:p>
          <a:p>
            <a:pPr algn="just"/>
            <a:r>
              <a:rPr lang="it-IT" dirty="0">
                <a:latin typeface="Calibri"/>
                <a:ea typeface="Open Sans"/>
                <a:cs typeface="Calibri"/>
              </a:rPr>
              <a:t>Ora, valuta la </a:t>
            </a:r>
            <a:r>
              <a:rPr lang="it-IT" b="1" dirty="0">
                <a:latin typeface="Calibri"/>
                <a:ea typeface="Open Sans"/>
                <a:cs typeface="Calibri"/>
              </a:rPr>
              <a:t>soluzione implementata </a:t>
            </a:r>
            <a:r>
              <a:rPr lang="it-IT" dirty="0">
                <a:latin typeface="Calibri"/>
                <a:ea typeface="Open Sans"/>
                <a:cs typeface="Calibri"/>
              </a:rPr>
              <a:t>e </a:t>
            </a:r>
            <a:r>
              <a:rPr lang="it-IT" b="1" dirty="0">
                <a:latin typeface="Calibri"/>
                <a:ea typeface="Open Sans"/>
                <a:cs typeface="Calibri"/>
              </a:rPr>
              <a:t>suddividila nelle fasi della gestione dell'innovazione</a:t>
            </a:r>
            <a:r>
              <a:rPr lang="it-IT" dirty="0">
                <a:latin typeface="Calibri"/>
                <a:ea typeface="Open Sans"/>
                <a:cs typeface="Calibri"/>
              </a:rPr>
              <a:t>. Il tuo compito è quello di completare la tabella per il case study che hai scelto nel passaggio 1. Se le informazioni non sono disponibili sui materiali del caso nel </a:t>
            </a:r>
            <a:r>
              <a:rPr lang="en-GB" b="1" u="sng" dirty="0">
                <a:solidFill>
                  <a:srgbClr val="29C5F4"/>
                </a:solidFill>
                <a:hlinkClick r:id="rId2">
                  <a:extLst>
                    <a:ext uri="{A12FA001-AC4F-418D-AE19-62706E023703}">
                      <ahyp:hlinkClr xmlns:ahyp="http://schemas.microsoft.com/office/drawing/2018/hyperlinkcolor" val="tx"/>
                    </a:ext>
                  </a:extLst>
                </a:hlinkClick>
              </a:rPr>
              <a:t>EARTH Good Practice Compendium</a:t>
            </a:r>
            <a:r>
              <a:rPr lang="en-GB" b="1" u="sng" dirty="0">
                <a:solidFill>
                  <a:srgbClr val="29C5F4"/>
                </a:solidFill>
              </a:rPr>
              <a:t> </a:t>
            </a:r>
            <a:r>
              <a:rPr lang="it-IT" dirty="0">
                <a:latin typeface="Calibri"/>
                <a:ea typeface="Open Sans"/>
                <a:cs typeface="Calibri"/>
              </a:rPr>
              <a:t>, fai un brainstorming su ciò che l'azienda avrebbe potuto fare nelle varie fasi</a:t>
            </a:r>
            <a:r>
              <a:rPr lang="en-GB" dirty="0">
                <a:latin typeface="Calibri"/>
                <a:ea typeface="Open Sans"/>
                <a:cs typeface="Calibri"/>
              </a:rPr>
              <a:t>.</a:t>
            </a:r>
            <a:endParaRPr lang="en-GB" dirty="0">
              <a:solidFill>
                <a:schemeClr val="tx1"/>
              </a:solidFill>
              <a:latin typeface="Calibri"/>
              <a:ea typeface="Open Sans"/>
              <a:cs typeface="Calibri"/>
            </a:endParaRPr>
          </a:p>
          <a:p>
            <a:pPr algn="just"/>
            <a:endParaRPr lang="en-US" dirty="0">
              <a:highlight>
                <a:srgbClr val="FFFF00"/>
              </a:highlight>
            </a:endParaRPr>
          </a:p>
          <a:p>
            <a:pPr algn="just"/>
            <a:endParaRPr lang="en-GB" dirty="0"/>
          </a:p>
        </p:txBody>
      </p:sp>
      <p:sp>
        <p:nvSpPr>
          <p:cNvPr id="4" name="Slide Number Placeholder 3">
            <a:extLst>
              <a:ext uri="{FF2B5EF4-FFF2-40B4-BE49-F238E27FC236}">
                <a16:creationId xmlns:a16="http://schemas.microsoft.com/office/drawing/2014/main" id="{C6BBA299-15F1-3821-11B4-0F3D3254E008}"/>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A8C5D090-FFC3-D885-B122-39DF0E281A9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F26A81E-6A56-DC28-6378-17AFFCC34BE7}"/>
              </a:ext>
            </a:extLst>
          </p:cNvPr>
          <p:cNvSpPr>
            <a:spLocks noGrp="1"/>
          </p:cNvSpPr>
          <p:nvPr>
            <p:ph type="body" sz="quarter" idx="61"/>
          </p:nvPr>
        </p:nvSpPr>
        <p:spPr>
          <a:xfrm>
            <a:off x="-9335" y="304800"/>
            <a:ext cx="6498625" cy="926158"/>
          </a:xfrm>
        </p:spPr>
        <p:txBody>
          <a:bodyPr lIns="91440" tIns="45720" rIns="91440" bIns="45720" anchor="ctr">
            <a:noAutofit/>
          </a:bodyPr>
          <a:lstStyle/>
          <a:p>
            <a:pPr marL="731520"/>
            <a:r>
              <a:rPr lang="it-IT" dirty="0">
                <a:latin typeface="Calibri"/>
                <a:ea typeface="Open Sans"/>
                <a:cs typeface="Calibri"/>
              </a:rPr>
              <a:t>LA SOSTENIBILITÀ NELLA GESTIONE DELL'INNOVAZIONE DIGITALE</a:t>
            </a:r>
            <a:endParaRPr lang="en-US" dirty="0"/>
          </a:p>
        </p:txBody>
      </p:sp>
      <p:graphicFrame>
        <p:nvGraphicFramePr>
          <p:cNvPr id="5" name="Tabelle 4">
            <a:extLst>
              <a:ext uri="{FF2B5EF4-FFF2-40B4-BE49-F238E27FC236}">
                <a16:creationId xmlns:a16="http://schemas.microsoft.com/office/drawing/2014/main" id="{97AFE63D-E9B0-2F74-1532-4CF9549B49DB}"/>
              </a:ext>
            </a:extLst>
          </p:cNvPr>
          <p:cNvGraphicFramePr>
            <a:graphicFrameLocks noGrp="1"/>
          </p:cNvGraphicFramePr>
          <p:nvPr>
            <p:extLst>
              <p:ext uri="{D42A27DB-BD31-4B8C-83A1-F6EECF244321}">
                <p14:modId xmlns:p14="http://schemas.microsoft.com/office/powerpoint/2010/main" val="4190302332"/>
              </p:ext>
            </p:extLst>
          </p:nvPr>
        </p:nvGraphicFramePr>
        <p:xfrm>
          <a:off x="587985" y="3090578"/>
          <a:ext cx="6306427" cy="6791877"/>
        </p:xfrm>
        <a:graphic>
          <a:graphicData uri="http://schemas.openxmlformats.org/drawingml/2006/table">
            <a:tbl>
              <a:tblPr firstRow="1" bandRow="1">
                <a:tableStyleId>{0505E3EF-67EA-436B-97B2-0124C06EBD24}</a:tableStyleId>
              </a:tblPr>
              <a:tblGrid>
                <a:gridCol w="1454667">
                  <a:extLst>
                    <a:ext uri="{9D8B030D-6E8A-4147-A177-3AD203B41FA5}">
                      <a16:colId xmlns:a16="http://schemas.microsoft.com/office/drawing/2014/main" val="2230712578"/>
                    </a:ext>
                  </a:extLst>
                </a:gridCol>
                <a:gridCol w="1924664">
                  <a:extLst>
                    <a:ext uri="{9D8B030D-6E8A-4147-A177-3AD203B41FA5}">
                      <a16:colId xmlns:a16="http://schemas.microsoft.com/office/drawing/2014/main" val="3067635644"/>
                    </a:ext>
                  </a:extLst>
                </a:gridCol>
                <a:gridCol w="2927096">
                  <a:extLst>
                    <a:ext uri="{9D8B030D-6E8A-4147-A177-3AD203B41FA5}">
                      <a16:colId xmlns:a16="http://schemas.microsoft.com/office/drawing/2014/main" val="601866224"/>
                    </a:ext>
                  </a:extLst>
                </a:gridCol>
              </a:tblGrid>
              <a:tr h="259200">
                <a:tc>
                  <a:txBody>
                    <a:bodyPr/>
                    <a:lstStyle/>
                    <a:p>
                      <a:r>
                        <a:rPr lang="en-GB" sz="1100" b="1" i="0" dirty="0">
                          <a:solidFill>
                            <a:schemeClr val="bg1"/>
                          </a:solidFill>
                        </a:rPr>
                        <a:t>Fasi</a:t>
                      </a:r>
                      <a:endParaRPr lang="en-GB" sz="1100" i="0" dirty="0">
                        <a:solidFill>
                          <a:schemeClr val="bg1"/>
                        </a:solidFill>
                      </a:endParaRPr>
                    </a:p>
                  </a:txBody>
                  <a:tcPr anchor="ctr">
                    <a:solidFill>
                      <a:srgbClr val="8652A1"/>
                    </a:solidFill>
                  </a:tcPr>
                </a:tc>
                <a:tc>
                  <a:txBody>
                    <a:bodyPr/>
                    <a:lstStyle/>
                    <a:p>
                      <a:r>
                        <a:rPr lang="en-GB" sz="1100" i="0">
                          <a:solidFill>
                            <a:schemeClr val="bg1"/>
                          </a:solidFill>
                        </a:rPr>
                        <a:t>GLS Italia Spa Case Study</a:t>
                      </a:r>
                    </a:p>
                  </a:txBody>
                  <a:tcPr anchor="ctr">
                    <a:solidFill>
                      <a:srgbClr val="8652A1"/>
                    </a:solidFill>
                  </a:tcPr>
                </a:tc>
                <a:tc>
                  <a:txBody>
                    <a:bodyPr/>
                    <a:lstStyle/>
                    <a:p>
                      <a:r>
                        <a:rPr lang="de-DE" sz="1100" dirty="0">
                          <a:solidFill>
                            <a:schemeClr val="bg1"/>
                          </a:solidFill>
                        </a:rPr>
                        <a:t>(Il </a:t>
                      </a:r>
                      <a:r>
                        <a:rPr lang="de-DE" sz="1100" dirty="0" err="1">
                          <a:solidFill>
                            <a:schemeClr val="bg1"/>
                          </a:solidFill>
                        </a:rPr>
                        <a:t>tuo</a:t>
                      </a:r>
                      <a:r>
                        <a:rPr lang="de-DE" sz="1100" dirty="0">
                          <a:solidFill>
                            <a:schemeClr val="bg1"/>
                          </a:solidFill>
                        </a:rPr>
                        <a:t> </a:t>
                      </a:r>
                      <a:r>
                        <a:rPr lang="de-DE" sz="1100" dirty="0" err="1">
                          <a:solidFill>
                            <a:schemeClr val="bg1"/>
                          </a:solidFill>
                        </a:rPr>
                        <a:t>caso</a:t>
                      </a:r>
                      <a:r>
                        <a:rPr lang="de-DE" sz="1100" dirty="0">
                          <a:solidFill>
                            <a:schemeClr val="bg1"/>
                          </a:solidFill>
                        </a:rPr>
                        <a:t>)</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3284209566"/>
                  </a:ext>
                </a:extLst>
              </a:tr>
              <a:tr h="1181593">
                <a:tc>
                  <a:txBody>
                    <a:bodyPr/>
                    <a:lstStyle/>
                    <a:p>
                      <a:r>
                        <a:rPr lang="en-GB" sz="1100" b="1" dirty="0" err="1"/>
                        <a:t>Identificazione</a:t>
                      </a:r>
                      <a:r>
                        <a:rPr lang="en-GB" sz="1100" b="1" dirty="0"/>
                        <a:t> delle </a:t>
                      </a:r>
                      <a:r>
                        <a:rPr lang="en-GB" sz="1100" b="1" dirty="0" err="1"/>
                        <a:t>opportunità</a:t>
                      </a:r>
                      <a:endParaRPr lang="en-GB" sz="1100" b="1" dirty="0"/>
                    </a:p>
                  </a:txBody>
                  <a:tcPr anchor="ctr"/>
                </a:tc>
                <a:tc>
                  <a:txBody>
                    <a:bodyPr/>
                    <a:lstStyle/>
                    <a:p>
                      <a:r>
                        <a:rPr lang="it-IT" sz="1100" i="1" dirty="0"/>
                        <a:t>Ha riconosciuto la necessità di ridurre le emissioni di CO₂ derivanti dalla consegna dei pacchi e dal consumo energetico degli impianti in linea con gli obiettivi di sostenibilità nazionali e le aspettative dei clienti.</a:t>
                      </a:r>
                      <a:endParaRPr lang="en-GB" sz="1100" i="1" dirty="0"/>
                    </a:p>
                  </a:txBody>
                  <a:tcPr anchor="ct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GB" sz="1100" dirty="0"/>
                    </a:p>
                  </a:txBody>
                  <a:tcPr anchor="ctr"/>
                </a:tc>
                <a:extLst>
                  <a:ext uri="{0D108BD9-81ED-4DB2-BD59-A6C34878D82A}">
                    <a16:rowId xmlns:a16="http://schemas.microsoft.com/office/drawing/2014/main" val="1571562240"/>
                  </a:ext>
                </a:extLst>
              </a:tr>
              <a:tr h="968519">
                <a:tc>
                  <a:txBody>
                    <a:bodyPr/>
                    <a:lstStyle/>
                    <a:p>
                      <a:r>
                        <a:rPr lang="en-GB" sz="1100" b="1"/>
                        <a:t>Generazione di idee</a:t>
                      </a:r>
                      <a:endParaRPr lang="en-GB" sz="1100" b="1" dirty="0"/>
                    </a:p>
                  </a:txBody>
                  <a:tcPr anchor="ctr"/>
                </a:tc>
                <a:tc>
                  <a:txBody>
                    <a:bodyPr/>
                    <a:lstStyle/>
                    <a:p>
                      <a:r>
                        <a:rPr lang="it-IT" sz="1100" i="1" kern="1200" dirty="0">
                          <a:solidFill>
                            <a:schemeClr val="dk1"/>
                          </a:solidFill>
                          <a:latin typeface="+mn-lt"/>
                          <a:ea typeface="+mn-ea"/>
                          <a:cs typeface="+mn-cs"/>
                        </a:rPr>
                        <a:t>Ha esplorato l'uso di veicoli elettrici, energia rinnovabile (energia solare) e strumenti digitali per coordinare le iniziative ambientali.</a:t>
                      </a:r>
                      <a:endParaRPr lang="en-GB" sz="1100" i="1" kern="1200" dirty="0">
                        <a:solidFill>
                          <a:schemeClr val="dk1"/>
                        </a:solidFill>
                        <a:latin typeface="+mn-lt"/>
                        <a:ea typeface="+mn-ea"/>
                        <a:cs typeface="+mn-cs"/>
                      </a:endParaRPr>
                    </a:p>
                  </a:txBody>
                  <a:tcPr anchor="ctr"/>
                </a:tc>
                <a:tc>
                  <a:txBody>
                    <a:bodyPr/>
                    <a:lstStyle/>
                    <a:p>
                      <a:pPr algn="l"/>
                      <a:endParaRPr lang="en-GB" sz="1100"/>
                    </a:p>
                  </a:txBody>
                  <a:tcPr anchor="ctr"/>
                </a:tc>
                <a:extLst>
                  <a:ext uri="{0D108BD9-81ED-4DB2-BD59-A6C34878D82A}">
                    <a16:rowId xmlns:a16="http://schemas.microsoft.com/office/drawing/2014/main" val="599155077"/>
                  </a:ext>
                </a:extLst>
              </a:tr>
              <a:tr h="968519">
                <a:tc>
                  <a:txBody>
                    <a:bodyPr/>
                    <a:lstStyle/>
                    <a:p>
                      <a:r>
                        <a:rPr lang="en-GB" sz="1100" b="1" dirty="0"/>
                        <a:t>Sviluppo del </a:t>
                      </a:r>
                      <a:r>
                        <a:rPr lang="en-GB" sz="1100" b="1" dirty="0" err="1"/>
                        <a:t>concetto</a:t>
                      </a:r>
                      <a:endParaRPr lang="en-GB" sz="1100" b="1" dirty="0"/>
                    </a:p>
                  </a:txBody>
                  <a:tcPr anchor="ctr"/>
                </a:tc>
                <a:tc>
                  <a:txBody>
                    <a:bodyPr/>
                    <a:lstStyle/>
                    <a:p>
                      <a:r>
                        <a:rPr lang="it-IT" sz="1100" i="1" dirty="0"/>
                        <a:t>Collaborazione con Volvo e altri fornitori per lo sviluppo di soluzioni per veicoli elettrici; mappatura delle installazioni di impianti fotovoltaici nei depositi.</a:t>
                      </a:r>
                      <a:endParaRPr lang="en-GB" sz="1100" i="1" dirty="0"/>
                    </a:p>
                  </a:txBody>
                  <a:tcPr anchor="ctr"/>
                </a:tc>
                <a:tc>
                  <a:txBody>
                    <a:bodyPr/>
                    <a:lstStyle/>
                    <a:p>
                      <a:pPr algn="l"/>
                      <a:endParaRPr lang="en-GB" sz="1100"/>
                    </a:p>
                  </a:txBody>
                  <a:tcPr anchor="ctr"/>
                </a:tc>
                <a:extLst>
                  <a:ext uri="{0D108BD9-81ED-4DB2-BD59-A6C34878D82A}">
                    <a16:rowId xmlns:a16="http://schemas.microsoft.com/office/drawing/2014/main" val="894992419"/>
                  </a:ext>
                </a:extLst>
              </a:tr>
              <a:tr h="968519">
                <a:tc>
                  <a:txBody>
                    <a:bodyPr/>
                    <a:lstStyle/>
                    <a:p>
                      <a:r>
                        <a:rPr lang="it-IT" sz="1100" b="1" dirty="0"/>
                        <a:t>Sviluppo di servizi/prodotti/processi</a:t>
                      </a:r>
                      <a:endParaRPr lang="en-GB" sz="1100" b="1" dirty="0"/>
                    </a:p>
                  </a:txBody>
                  <a:tcPr anchor="ctr"/>
                </a:tc>
                <a:tc>
                  <a:txBody>
                    <a:bodyPr/>
                    <a:lstStyle/>
                    <a:p>
                      <a:r>
                        <a:rPr lang="it-IT" sz="1100" i="1" dirty="0"/>
                        <a:t>Impianti fotovoltaici installati e infrastrutture di ricarica; ha iniziato l'implementazione di furgoni elettrici in regioni selezionate.</a:t>
                      </a:r>
                      <a:endParaRPr lang="en-GB" sz="1100" i="1" dirty="0"/>
                    </a:p>
                  </a:txBody>
                  <a:tcPr anchor="ctr"/>
                </a:tc>
                <a:tc>
                  <a:txBody>
                    <a:bodyPr/>
                    <a:lstStyle/>
                    <a:p>
                      <a:pPr algn="l"/>
                      <a:endParaRPr lang="en-GB" sz="1100"/>
                    </a:p>
                  </a:txBody>
                  <a:tcPr anchor="ctr"/>
                </a:tc>
                <a:extLst>
                  <a:ext uri="{0D108BD9-81ED-4DB2-BD59-A6C34878D82A}">
                    <a16:rowId xmlns:a16="http://schemas.microsoft.com/office/drawing/2014/main" val="4227998937"/>
                  </a:ext>
                </a:extLst>
              </a:tr>
              <a:tr h="968519">
                <a:tc>
                  <a:txBody>
                    <a:bodyPr/>
                    <a:lstStyle/>
                    <a:p>
                      <a:r>
                        <a:rPr lang="de-DE" sz="1100" b="1" dirty="0"/>
                        <a:t>Test e </a:t>
                      </a:r>
                      <a:r>
                        <a:rPr lang="de-DE" sz="1100" b="1" dirty="0" err="1"/>
                        <a:t>convalida</a:t>
                      </a:r>
                      <a:endParaRPr lang="en-GB" sz="1100" b="1" dirty="0"/>
                    </a:p>
                  </a:txBody>
                  <a:tcPr anchor="ctr"/>
                </a:tc>
                <a:tc>
                  <a:txBody>
                    <a:bodyPr/>
                    <a:lstStyle/>
                    <a:p>
                      <a:r>
                        <a:rPr lang="it-IT" sz="1100" i="1" dirty="0"/>
                        <a:t>Monitoraggio delle prestazioni dei veicoli elettrici e dei sistemi energetici in siti pilota per valutare la riduzione delle emissioni e l'affidabilità del servizio.</a:t>
                      </a:r>
                      <a:endParaRPr lang="en-GB" sz="1100" i="1" dirty="0"/>
                    </a:p>
                  </a:txBody>
                  <a:tcPr anchor="ctr"/>
                </a:tc>
                <a:tc>
                  <a:txBody>
                    <a:bodyPr/>
                    <a:lstStyle/>
                    <a:p>
                      <a:pPr algn="l"/>
                      <a:endParaRPr lang="en-GB" sz="1100"/>
                    </a:p>
                  </a:txBody>
                  <a:tcPr anchor="ctr"/>
                </a:tc>
                <a:extLst>
                  <a:ext uri="{0D108BD9-81ED-4DB2-BD59-A6C34878D82A}">
                    <a16:rowId xmlns:a16="http://schemas.microsoft.com/office/drawing/2014/main" val="631234213"/>
                  </a:ext>
                </a:extLst>
              </a:tr>
              <a:tr h="968519">
                <a:tc>
                  <a:txBody>
                    <a:bodyPr/>
                    <a:lstStyle/>
                    <a:p>
                      <a:r>
                        <a:rPr lang="en-GB" sz="1100" b="1" dirty="0" err="1"/>
                        <a:t>Commercializzazione</a:t>
                      </a:r>
                      <a:endParaRPr lang="en-GB" sz="1100" b="1" dirty="0"/>
                    </a:p>
                  </a:txBody>
                  <a:tcPr anchor="ctr"/>
                </a:tc>
                <a:tc>
                  <a:txBody>
                    <a:bodyPr/>
                    <a:lstStyle/>
                    <a:p>
                      <a:r>
                        <a:rPr lang="it-IT" sz="1100" i="1" dirty="0"/>
                        <a:t>Aumento dell'uso di navi alimentate a metanolo verde nelle operazioni di spedizione globali e ampliamento dell'adozione della blockchain.</a:t>
                      </a:r>
                      <a:endParaRPr lang="en-GB" sz="1100" i="1" dirty="0"/>
                    </a:p>
                  </a:txBody>
                  <a:tcPr anchor="ctr"/>
                </a:tc>
                <a:tc>
                  <a:txBody>
                    <a:bodyPr/>
                    <a:lstStyle/>
                    <a:p>
                      <a:pPr algn="l"/>
                      <a:endParaRPr lang="en-GB" sz="1100" dirty="0"/>
                    </a:p>
                  </a:txBody>
                  <a:tcPr anchor="ctr"/>
                </a:tc>
                <a:extLst>
                  <a:ext uri="{0D108BD9-81ED-4DB2-BD59-A6C34878D82A}">
                    <a16:rowId xmlns:a16="http://schemas.microsoft.com/office/drawing/2014/main" val="416507715"/>
                  </a:ext>
                </a:extLst>
              </a:tr>
            </a:tbl>
          </a:graphicData>
        </a:graphic>
      </p:graphicFrame>
    </p:spTree>
    <p:extLst>
      <p:ext uri="{BB962C8B-B14F-4D97-AF65-F5344CB8AC3E}">
        <p14:creationId xmlns:p14="http://schemas.microsoft.com/office/powerpoint/2010/main" val="202333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DB2CE-790D-62A8-8031-5AD0AF0ED8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B119F8-C27B-3061-EF38-3D6C1B36464A}"/>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88F067D5-E578-F759-324E-1BCA30BB6366}"/>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4F10A329-B925-EF81-9F39-3F460F2802B5}"/>
              </a:ext>
            </a:extLst>
          </p:cNvPr>
          <p:cNvSpPr>
            <a:spLocks noGrp="1"/>
          </p:cNvSpPr>
          <p:nvPr>
            <p:ph type="body" sz="quarter" idx="61"/>
          </p:nvPr>
        </p:nvSpPr>
        <p:spPr>
          <a:xfrm>
            <a:off x="-9335" y="304800"/>
            <a:ext cx="6513374" cy="926158"/>
          </a:xfrm>
        </p:spPr>
        <p:txBody>
          <a:bodyPr lIns="91440" tIns="45720" rIns="91440" bIns="45720" anchor="ctr">
            <a:noAutofit/>
          </a:bodyPr>
          <a:lstStyle/>
          <a:p>
            <a:pPr marL="731520"/>
            <a:r>
              <a:rPr lang="it-IT" dirty="0">
                <a:latin typeface="Calibri"/>
                <a:ea typeface="Open Sans"/>
                <a:cs typeface="Calibri"/>
              </a:rPr>
              <a:t>LA SOSTENIBILITÀ NELLA GESTIONE DELL'INNOVAZIONE DIGITALE</a:t>
            </a:r>
            <a:endParaRPr lang="en-US" dirty="0"/>
          </a:p>
        </p:txBody>
      </p:sp>
      <p:sp>
        <p:nvSpPr>
          <p:cNvPr id="2" name="Text Placeholder 5">
            <a:extLst>
              <a:ext uri="{FF2B5EF4-FFF2-40B4-BE49-F238E27FC236}">
                <a16:creationId xmlns:a16="http://schemas.microsoft.com/office/drawing/2014/main" id="{C77E91EA-B87F-B792-18CD-CA412088B409}"/>
              </a:ext>
            </a:extLst>
          </p:cNvPr>
          <p:cNvSpPr txBox="1">
            <a:spLocks/>
          </p:cNvSpPr>
          <p:nvPr/>
        </p:nvSpPr>
        <p:spPr>
          <a:xfrm>
            <a:off x="587986" y="1777159"/>
            <a:ext cx="6296629" cy="2148455"/>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it-IT" sz="1600" b="1" dirty="0">
                <a:solidFill>
                  <a:srgbClr val="8652A1"/>
                </a:solidFill>
              </a:rPr>
              <a:t>Passaggio 3: proporre ulteriori innovazioni</a:t>
            </a:r>
          </a:p>
          <a:p>
            <a:pPr algn="just"/>
            <a:endParaRPr lang="en-GB" dirty="0"/>
          </a:p>
          <a:p>
            <a:pPr algn="just"/>
            <a:r>
              <a:rPr lang="it-IT" dirty="0"/>
              <a:t>Suggerire </a:t>
            </a:r>
            <a:r>
              <a:rPr lang="it-IT" b="1" dirty="0"/>
              <a:t>due idee innovative </a:t>
            </a:r>
            <a:r>
              <a:rPr lang="it-IT" dirty="0"/>
              <a:t>che possono essere </a:t>
            </a:r>
            <a:r>
              <a:rPr lang="it-IT" b="1" dirty="0"/>
              <a:t>gestite attraverso le fasi di innovazione</a:t>
            </a:r>
            <a:r>
              <a:rPr lang="it-IT" dirty="0"/>
              <a:t>, che l'azienda potrebbe implementare per </a:t>
            </a:r>
            <a:r>
              <a:rPr lang="it-IT" b="1" dirty="0"/>
              <a:t>allinearsi ulteriormente agli SDG </a:t>
            </a:r>
            <a:r>
              <a:rPr lang="it-IT" dirty="0"/>
              <a:t>e migliorare i suoi sforzi di sostenibilità nella logistica. Le idee possono essere correlate o meno alla sfida della sostenibilità identificata nella fase 1.       Sii creativo</a:t>
            </a:r>
            <a:r>
              <a:rPr lang="en-GB" dirty="0"/>
              <a:t>!</a:t>
            </a:r>
          </a:p>
          <a:p>
            <a:pPr algn="just"/>
            <a:endParaRPr lang="en-GB" dirty="0"/>
          </a:p>
          <a:p>
            <a:pPr algn="just"/>
            <a:r>
              <a:rPr lang="en-GB" b="1" dirty="0" err="1"/>
              <a:t>Esempio</a:t>
            </a:r>
            <a:r>
              <a:rPr lang="en-GB" b="1" dirty="0"/>
              <a:t> GLS Italia Spa:</a:t>
            </a:r>
            <a:endParaRPr lang="en-GB" dirty="0"/>
          </a:p>
          <a:p>
            <a:pPr marL="171450" indent="-171450" algn="just">
              <a:buFont typeface="Wingdings" panose="05000000000000000000" pitchFamily="2" charset="2"/>
              <a:buChar char="q"/>
            </a:pPr>
            <a:r>
              <a:rPr lang="it-IT" dirty="0"/>
              <a:t>Ottimizzazione del percorso di consegna basata sull'intelligenza artificiale per migliorare l'efficienza energetica e ridurre le emissioni.
Sviluppo di micro-hub urbani alimentati da energia rinnovabile per consentire la consegna dell'ultimo miglio a basse emissioni</a:t>
            </a:r>
            <a:r>
              <a:rPr lang="en-GB" dirty="0"/>
              <a:t>.</a:t>
            </a:r>
          </a:p>
          <a:p>
            <a:pPr algn="just"/>
            <a:endParaRPr lang="en-GB" b="1" dirty="0"/>
          </a:p>
          <a:p>
            <a:pPr algn="just">
              <a:spcAft>
                <a:spcPts val="800"/>
              </a:spcAft>
            </a:pPr>
            <a:r>
              <a:rPr lang="it-IT" dirty="0"/>
              <a:t>Elenca qui le tue due idee di innovazione aggiuntive</a:t>
            </a:r>
            <a:r>
              <a:rPr lang="en-GB" dirty="0"/>
              <a:t>:</a:t>
            </a:r>
          </a:p>
          <a:p>
            <a:pPr algn="just">
              <a:lnSpc>
                <a:spcPct val="150000"/>
              </a:lnSpc>
              <a:spcAft>
                <a:spcPts val="800"/>
              </a:spcAft>
            </a:pPr>
            <a:r>
              <a:rPr lang="en-GB" dirty="0"/>
              <a:t>1.____________________________________________________________________________________________________________________________________________________________________________________________________________________________________________________________________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a:lnSpc>
                <a:spcPct val="150000"/>
              </a:lnSpc>
            </a:pPr>
            <a:r>
              <a:rPr lang="en-GB" dirty="0"/>
              <a:t>2._____________________________________________________________________________________________________________________________________________________________________________</a:t>
            </a:r>
          </a:p>
          <a:p>
            <a:pPr algn="just">
              <a:lnSpc>
                <a:spcPct val="150000"/>
              </a:lnSpc>
            </a:pPr>
            <a:r>
              <a:rPr lang="en-GB" dirty="0"/>
              <a:t>_______________________________________________________________________________________</a:t>
            </a:r>
          </a:p>
          <a:p>
            <a:pPr algn="just"/>
            <a:endParaRPr lang="en-GB" dirty="0"/>
          </a:p>
          <a:p>
            <a:pPr algn="just"/>
            <a:endParaRPr lang="en-GB" sz="1600" b="1" dirty="0">
              <a:solidFill>
                <a:srgbClr val="8652A1"/>
              </a:solidFill>
            </a:endParaRPr>
          </a:p>
          <a:p>
            <a:pPr algn="just"/>
            <a:r>
              <a:rPr lang="it-IT" sz="1600" b="1" dirty="0">
                <a:solidFill>
                  <a:srgbClr val="8652A1"/>
                </a:solidFill>
              </a:rPr>
              <a:t>Passaggio 4: discutere i punti chiave</a:t>
            </a:r>
          </a:p>
          <a:p>
            <a:pPr algn="just"/>
            <a:endParaRPr lang="en-GB" b="1" dirty="0"/>
          </a:p>
          <a:p>
            <a:pPr algn="just"/>
            <a:r>
              <a:rPr lang="it-IT" b="1" dirty="0"/>
              <a:t>Discuti i tuoi risultati </a:t>
            </a:r>
            <a:r>
              <a:rPr lang="it-IT" dirty="0"/>
              <a:t>in classe con il tuo insegnante e altri gruppi. Preparati a condividere quanto segue (prendi appunti, se necessario</a:t>
            </a:r>
            <a:r>
              <a:rPr lang="en-GB" dirty="0"/>
              <a:t>):</a:t>
            </a:r>
          </a:p>
          <a:p>
            <a:pPr algn="just"/>
            <a:endParaRPr lang="en-GB" dirty="0"/>
          </a:p>
          <a:p>
            <a:pPr marL="171450" indent="-171450" algn="just">
              <a:buFont typeface="Wingdings" panose="05000000000000000000" pitchFamily="2" charset="2"/>
              <a:buChar char="q"/>
            </a:pPr>
            <a:r>
              <a:rPr lang="it-IT" dirty="0"/>
              <a:t>Quale </a:t>
            </a:r>
            <a:r>
              <a:rPr lang="it-IT" b="1" dirty="0"/>
              <a:t>sfida di sostenibilità </a:t>
            </a:r>
            <a:r>
              <a:rPr lang="it-IT" dirty="0"/>
              <a:t>ha affrontato l'azienda e come si collega agli SDG?
In che modo l'azienda avrebbe potuto strutturare il suo </a:t>
            </a:r>
            <a:r>
              <a:rPr lang="it-IT" b="1" dirty="0"/>
              <a:t>processo di gestione dell'innovazione</a:t>
            </a:r>
            <a:r>
              <a:rPr lang="it-IT" dirty="0"/>
              <a:t> per sviluppare e implementare una soluzione?
Quali </a:t>
            </a:r>
            <a:r>
              <a:rPr lang="it-IT" b="1" dirty="0"/>
              <a:t>strumenti digitali </a:t>
            </a:r>
            <a:r>
              <a:rPr lang="it-IT" dirty="0"/>
              <a:t>per il processo di gestione dell'innovazione hanno sostenuto o potrebbero supportare questa innovazione?
Quali </a:t>
            </a:r>
            <a:r>
              <a:rPr lang="it-IT" b="1" dirty="0"/>
              <a:t>altre soluzioni logistiche sostenibili </a:t>
            </a:r>
            <a:r>
              <a:rPr lang="it-IT" dirty="0"/>
              <a:t>potrebbero migliorare l'approccio dell'azienda?</a:t>
            </a:r>
            <a:endParaRPr lang="en-GB" dirty="0"/>
          </a:p>
        </p:txBody>
      </p:sp>
    </p:spTree>
    <p:extLst>
      <p:ext uri="{BB962C8B-B14F-4D97-AF65-F5344CB8AC3E}">
        <p14:creationId xmlns:p14="http://schemas.microsoft.com/office/powerpoint/2010/main" val="142576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a:xfrm>
            <a:off x="2635715" y="1211564"/>
            <a:ext cx="4819651" cy="3109490"/>
          </a:xfrm>
        </p:spPr>
        <p:txBody>
          <a:bodyPr/>
          <a:lstStyle/>
          <a:p>
            <a:pPr algn="r"/>
            <a:r>
              <a:rPr lang="en-GB" sz="7200" dirty="0"/>
              <a:t>SETTIMANA 6</a:t>
            </a:r>
            <a:endParaRPr lang="en-GB" sz="8800" dirty="0"/>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9</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7357B2-4F1B-4C32-8E2E-D26828E6326E}">
  <ds:schemaRefs>
    <ds:schemaRef ds:uri="http://schemas.microsoft.com/sharepoint/v3/contenttype/forms"/>
  </ds:schemaRefs>
</ds:datastoreItem>
</file>

<file path=customXml/itemProps2.xml><?xml version="1.0" encoding="utf-8"?>
<ds:datastoreItem xmlns:ds="http://schemas.openxmlformats.org/officeDocument/2006/customXml" ds:itemID="{E33B5DB9-22BD-41AE-8F4C-7A11BC004AA4}">
  <ds:schemaRefs>
    <ds:schemaRef ds:uri="01af9fa0-a641-4ce8-babf-d6d527220dcd"/>
    <ds:schemaRef ds:uri="4ebf2230-6fdc-4eb0-8f23-9af151be2b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0E43897-C632-44E8-81C4-1525984A09DC}">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2268</Words>
  <Application>Microsoft Office PowerPoint</Application>
  <PresentationFormat>Personalizzato</PresentationFormat>
  <Paragraphs>208</Paragraphs>
  <Slides>11</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Montserrat</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Alessandra Pase</cp:lastModifiedBy>
  <cp:revision>9</cp:revision>
  <dcterms:created xsi:type="dcterms:W3CDTF">2018-08-04T19:06:08Z</dcterms:created>
  <dcterms:modified xsi:type="dcterms:W3CDTF">2025-10-29T12:09:46Z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