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45"/>
  </p:notesMasterIdLst>
  <p:handoutMasterIdLst>
    <p:handoutMasterId r:id="rId46"/>
  </p:handoutMasterIdLst>
  <p:sldIdLst>
    <p:sldId id="731" r:id="rId5"/>
    <p:sldId id="727" r:id="rId6"/>
    <p:sldId id="759" r:id="rId7"/>
    <p:sldId id="762" r:id="rId8"/>
    <p:sldId id="725" r:id="rId9"/>
    <p:sldId id="716" r:id="rId10"/>
    <p:sldId id="776" r:id="rId11"/>
    <p:sldId id="777" r:id="rId12"/>
    <p:sldId id="765" r:id="rId13"/>
    <p:sldId id="766" r:id="rId14"/>
    <p:sldId id="729" r:id="rId15"/>
    <p:sldId id="778" r:id="rId16"/>
    <p:sldId id="779" r:id="rId17"/>
    <p:sldId id="767" r:id="rId18"/>
    <p:sldId id="768" r:id="rId19"/>
    <p:sldId id="732" r:id="rId20"/>
    <p:sldId id="893" r:id="rId21"/>
    <p:sldId id="894" r:id="rId22"/>
    <p:sldId id="895" r:id="rId23"/>
    <p:sldId id="769" r:id="rId24"/>
    <p:sldId id="733" r:id="rId25"/>
    <p:sldId id="745" r:id="rId26"/>
    <p:sldId id="746" r:id="rId27"/>
    <p:sldId id="899" r:id="rId28"/>
    <p:sldId id="770" r:id="rId29"/>
    <p:sldId id="734" r:id="rId30"/>
    <p:sldId id="900" r:id="rId31"/>
    <p:sldId id="743" r:id="rId32"/>
    <p:sldId id="744" r:id="rId33"/>
    <p:sldId id="735" r:id="rId34"/>
    <p:sldId id="901" r:id="rId35"/>
    <p:sldId id="771" r:id="rId36"/>
    <p:sldId id="718" r:id="rId37"/>
    <p:sldId id="772" r:id="rId38"/>
    <p:sldId id="736" r:id="rId39"/>
    <p:sldId id="738" r:id="rId40"/>
    <p:sldId id="773" r:id="rId41"/>
    <p:sldId id="737" r:id="rId42"/>
    <p:sldId id="774" r:id="rId43"/>
    <p:sldId id="775" r:id="rId4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652A1"/>
    <a:srgbClr val="29C5F4"/>
    <a:srgbClr val="173965"/>
    <a:srgbClr val="0B1430"/>
    <a:srgbClr val="6263AD"/>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p:scale>
          <a:sx n="110" d="100"/>
          <a:sy n="110" d="100"/>
        </p:scale>
        <p:origin x="1944" y="-178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11/6/2025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‹N›</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06/11/2025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
              <a:t>Fare clic per modificare gli stili del testo master</a:t>
            </a:r>
          </a:p>
          <a:p>
            <a:pPr lvl="1"/>
            <a:r>
              <a:rPr lang="it"/>
              <a:t>Secondo livello</a:t>
            </a:r>
          </a:p>
          <a:p>
            <a:pPr lvl="2"/>
            <a:r>
              <a:rPr lang="it"/>
              <a:t>Terzo livello</a:t>
            </a:r>
          </a:p>
          <a:p>
            <a:pPr lvl="3"/>
            <a:r>
              <a:rPr lang="it"/>
              <a:t>Quarto livello</a:t>
            </a:r>
          </a:p>
          <a:p>
            <a:pPr lvl="4"/>
            <a:r>
              <a:rPr lang="it"/>
              <a:t>Quinto livello</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‹N›</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24054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17</a:t>
            </a:fld>
            <a:endParaRPr lang="en-IE"/>
          </a:p>
        </p:txBody>
      </p:sp>
    </p:spTree>
    <p:extLst>
      <p:ext uri="{BB962C8B-B14F-4D97-AF65-F5344CB8AC3E}">
        <p14:creationId xmlns:p14="http://schemas.microsoft.com/office/powerpoint/2010/main" val="22933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18</a:t>
            </a:fld>
            <a:endParaRPr lang="en-IE"/>
          </a:p>
        </p:txBody>
      </p:sp>
    </p:spTree>
    <p:extLst>
      <p:ext uri="{BB962C8B-B14F-4D97-AF65-F5344CB8AC3E}">
        <p14:creationId xmlns:p14="http://schemas.microsoft.com/office/powerpoint/2010/main" val="21957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19</a:t>
            </a:fld>
            <a:endParaRPr lang="en-IE"/>
          </a:p>
        </p:txBody>
      </p:sp>
    </p:spTree>
    <p:extLst>
      <p:ext uri="{BB962C8B-B14F-4D97-AF65-F5344CB8AC3E}">
        <p14:creationId xmlns:p14="http://schemas.microsoft.com/office/powerpoint/2010/main" val="186958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22</a:t>
            </a:fld>
            <a:endParaRPr lang="en-IE"/>
          </a:p>
        </p:txBody>
      </p:sp>
    </p:spTree>
    <p:extLst>
      <p:ext uri="{BB962C8B-B14F-4D97-AF65-F5344CB8AC3E}">
        <p14:creationId xmlns:p14="http://schemas.microsoft.com/office/powerpoint/2010/main" val="405888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23</a:t>
            </a:fld>
            <a:endParaRPr lang="en-IE"/>
          </a:p>
        </p:txBody>
      </p:sp>
    </p:spTree>
    <p:extLst>
      <p:ext uri="{BB962C8B-B14F-4D97-AF65-F5344CB8AC3E}">
        <p14:creationId xmlns:p14="http://schemas.microsoft.com/office/powerpoint/2010/main" val="2794219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it"/>
              <a:t>2023 – 2024</a:t>
            </a:r>
          </a:p>
          <a:p>
            <a:pPr lvl="0"/>
            <a:r>
              <a:rPr lang="it"/>
              <a:t>Nome documento</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it"/>
              <a:t>Presso</a:t>
            </a:r>
          </a:p>
          <a:p>
            <a:pPr lvl="0"/>
            <a:r>
              <a:rPr lang="it"/>
              <a:t>Nome del partner</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it"/>
              <a:t>Trascina qui la tua immagine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it"/>
              <a:t>Trascina qui la tua immagine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INTESTAZIONE</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a:t>Clicca per digitare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INTESTAZIONE</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a:t>Clicca per digitare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it"/>
              <a:t>Trascina qui la tua immagine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a:t>Segui il nostro viaggio</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90" y="9985235"/>
            <a:ext cx="3759936" cy="369332"/>
          </a:xfrm>
          <a:prstGeom prst="rect">
            <a:avLst/>
          </a:prstGeom>
          <a:noFill/>
        </p:spPr>
        <p:txBody>
          <a:bodyPr wrap="square">
            <a:spAutoFit/>
          </a:bodyPr>
          <a:lstStyle/>
          <a:p>
            <a:pPr algn="just"/>
            <a:r>
              <a:rPr lang="it" sz="600" b="0" i="0" u="none" strike="noStrike">
                <a:solidFill>
                  <a:srgbClr val="0B3A5B"/>
                </a:solidFill>
                <a:effectLst/>
                <a:latin typeface="Calibri" panose="020F0502020204030204" pitchFamily="34" charset="0"/>
                <a:cs typeface="Calibri" panose="020F0502020204030204" pitchFamily="34" charset="0"/>
              </a:rPr>
              <a:t>Co-finanziato dall'Unione Europea. I punti di vista e le opinioni espressi sono tuttavia solo quelli dell'autore o degli autori e non riflettono necessariamente quelli dell'Unione Europea o della Fondazione per lo Sviluppo del Sistema Educativo. Né l'Unione Europea né l'ente erogatore della sovvenzione possono essere ritenuti responsabili per essi.</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it"/>
              <a:t>Trascina qui la tua immagine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it" sz="600" b="0" i="0" u="none" strike="noStrike">
                <a:solidFill>
                  <a:srgbClr val="0B3A5B"/>
                </a:solidFill>
                <a:effectLst/>
                <a:latin typeface="Calibri" panose="020F0502020204030204" pitchFamily="34" charset="0"/>
                <a:cs typeface="Calibri" panose="020F0502020204030204" pitchFamily="34" charset="0"/>
              </a:rPr>
              <a:t>Co-finanziato dall'Unione Europea. I punti di vista e le opinioni espressi sono tuttavia solo quelli dell'autore o degli autori e non riflettono necessariamente quelli dell'Unione Europea o della Fondazione per lo Sviluppo del Sistema Educativo. Né l'Unione Europea né l'ente erogatore della sovvenzione possono essere ritenuti responsabili per essi.</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184666"/>
          </a:xfrm>
          <a:prstGeom prst="rect">
            <a:avLst/>
          </a:prstGeom>
          <a:noFill/>
        </p:spPr>
        <p:txBody>
          <a:bodyPr wrap="square">
            <a:spAutoFit/>
          </a:bodyPr>
          <a:lstStyle/>
          <a:p>
            <a:r>
              <a:rPr lang="it" sz="600" b="0" i="0">
                <a:solidFill>
                  <a:srgbClr val="0B3A5B"/>
                </a:solidFill>
                <a:effectLst/>
              </a:rPr>
              <a:t>Fogli © di lavoro 2025 di Project EARTH è sotto licenza CC BY 4.0. Per visualizzare una copia di questa licenza, visitare il https://creativecommons.org/licenses/by/4.0/</a:t>
            </a:r>
            <a:endParaRPr lang="en-GB" sz="600">
              <a:solidFill>
                <a:srgbClr val="0B3A5B"/>
              </a:solidFill>
            </a:endParaRPr>
          </a:p>
        </p:txBody>
      </p:sp>
      <p:sp>
        <p:nvSpPr>
          <p:cNvPr id="5" name="TextBox 4">
            <a:extLst>
              <a:ext uri="{FF2B5EF4-FFF2-40B4-BE49-F238E27FC236}">
                <a16:creationId xmlns:a16="http://schemas.microsoft.com/office/drawing/2014/main" id="{682B7D0C-5DBC-6EEC-5A7D-C3820BDF8249}"/>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it" i="1">
                <a:solidFill>
                  <a:schemeClr val="tx1"/>
                </a:solidFill>
              </a:rPr>
              <a:t>Questa risorsa educativa aperta per l'apprendimento basato sui problemi, che fa parte del progetto Erasmus+ Cooperation Partnerships "Ethical and Responsible Transportation and Handling", è stata ideata e prodotta da Maynara Furquim e Paula Schüppenhauer, dell'Università di Scienze Applicate FH di Münster, in collaborazione con il partenariato del progetto EARTH.</a:t>
            </a:r>
          </a:p>
        </p:txBody>
      </p:sp>
    </p:spTree>
    <p:extLst>
      <p:ext uri="{BB962C8B-B14F-4D97-AF65-F5344CB8AC3E}">
        <p14:creationId xmlns:p14="http://schemas.microsoft.com/office/powerpoint/2010/main" val="238754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INTESTAZIONE</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a:t>Clicca per digitare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368318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it"/>
              <a:t>Trascina qui la tua immagine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a:t>Sottovoce</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a:t>Clicca per digitare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Introduzione</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it"/>
              <a:t>Chi Siamo</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Il Progetto</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Galleria</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Il nostro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Domande e risposte</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Conclusione</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it"/>
              <a:t>Trascina qui la tua immagine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58421" cy="323165"/>
          </a:xfrm>
          <a:prstGeom prst="rect">
            <a:avLst/>
          </a:prstGeom>
          <a:noFill/>
        </p:spPr>
        <p:txBody>
          <a:bodyPr wrap="square">
            <a:spAutoFit/>
          </a:bodyPr>
          <a:lstStyle/>
          <a:p>
            <a:pPr algn="just"/>
            <a:r>
              <a:rPr lang="it" sz="500" b="0" i="0" u="none" strike="noStrike">
                <a:solidFill>
                  <a:srgbClr val="0B3A5B"/>
                </a:solidFill>
                <a:effectLst/>
                <a:latin typeface="Calibri" panose="020F0502020204030204" pitchFamily="34" charset="0"/>
                <a:cs typeface="Calibri" panose="020F0502020204030204" pitchFamily="34" charset="0"/>
              </a:rPr>
              <a:t>Co-finanziato dall'Unione Europea. I punti di vista e le opinioni espressi sono tuttavia solo quelli dell'autore o degli autori e non riflettono necessariamente quelli dell'Unione Europea o della Fondazione per lo Sviluppo del Sistema Educativo. Né l'Unione Europea né l'ente erogatore della sovvenzione possono essere ritenuti responsabili per essi.</a:t>
            </a:r>
            <a:endParaRPr lang="en-US" sz="500" i="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it"/>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it"/>
              <a:t>Trascina qui la tua immagine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a:t>Clicca per digitare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INTESTAZIONE</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it"/>
              <a:t>Trascina qui la tua immagine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IL TUO TESTO QUI</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IL TUO TESTO QUI</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it"/>
              <a:t>IL TUO TESTO QUI</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a:t>Clicca per digitare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102521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it"/>
              <a:t>Trascina qui la tua immagine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a:t>CITA QUI</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it"/>
              <a:t>NOME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86" r:id="rId7"/>
    <p:sldLayoutId id="2147483758" r:id="rId8"/>
    <p:sldLayoutId id="2147483787" r:id="rId9"/>
    <p:sldLayoutId id="2147483802" r:id="rId10"/>
    <p:sldLayoutId id="2147483804" r:id="rId11"/>
    <p:sldLayoutId id="2147483806" r:id="rId12"/>
    <p:sldLayoutId id="2147483807"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elp.miro.com/hc/en-us"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iro.com/templates/mind-map-basic/"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miro.com/templates/how-now-wow-matrix/"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indmeister.com/" TargetMode="Externa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support.mindmeister.com/hc/en-us" TargetMode="Externa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fa.uni-leipzig.de/fileadmin/Fakult&#228;t_Wifa/Sept_Center/Dateien/Publications/iN4iN_Fuzzy_Front_End_Innovation_Englishbook_download_Dornberger_Suvelza.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www.nngroup.com/articles/service-blueprints-defini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ural.co/templates/service-blueprin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miro.com/templates/service-blueprint-templa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cribd.com/document/191700424/A-Business-is-a-Value-Delivery-Syste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le-shift.co/wp-content/tools/Le%20Shift%20-%20value%20proposition%20template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canva.com/help/" TargetMode="External"/><Relationship Id="rId7" Type="http://schemas.openxmlformats.org/officeDocument/2006/relationships/image" Target="../media/image31.png"/><Relationship Id="rId2" Type="http://schemas.openxmlformats.org/officeDocument/2006/relationships/hyperlink" Target="http://www.canva.com/" TargetMode="Externa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miro.com/templates/moscow-matri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va.com/prototypes/template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help.milanote.com/en/" TargetMode="External"/><Relationship Id="rId7" Type="http://schemas.openxmlformats.org/officeDocument/2006/relationships/image" Target="../media/image38.png"/><Relationship Id="rId2" Type="http://schemas.openxmlformats.org/officeDocument/2006/relationships/hyperlink" Target="http://www.milanote.com/"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qualtrics.com/" TargetMode="External"/><Relationship Id="rId2" Type="http://schemas.openxmlformats.org/officeDocument/2006/relationships/hyperlink" Target="https://docs.google.com/forms/u/0/" TargetMode="External"/><Relationship Id="rId1" Type="http://schemas.openxmlformats.org/officeDocument/2006/relationships/slideLayout" Target="../slideLayouts/slideLayout13.xml"/><Relationship Id="rId4" Type="http://schemas.openxmlformats.org/officeDocument/2006/relationships/hyperlink" Target="http://www.forms.office.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ocs.google.com/forms" TargetMode="Externa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support.google.com/a/users/answer/9991170?hl=e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http://www.trello.com/" TargetMode="Externa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trello.com/en/guide" TargetMode="External"/><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hdm-stuttgart.de/wib/projekte/forschung/cinema_toolset/4_example/downloads/A4_Context_Canvas.pdf" TargetMode="External"/><Relationship Id="rId2" Type="http://schemas.openxmlformats.org/officeDocument/2006/relationships/hyperlink" Target="https://www.youtube.com/watch?v=SAAVuSdSZ3A&amp;t=7s"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bVN6EYql6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miro.com/templates/jobs-to-be-don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miro.com/"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4853" t="19940" r="32422" b="371"/>
          <a:stretch/>
        </p:blipFill>
        <p:spPr>
          <a:xfrm>
            <a:off x="-21689" y="214042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477336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4563301" cy="646331"/>
          </a:xfrm>
          <a:prstGeom prst="rect">
            <a:avLst/>
          </a:prstGeom>
          <a:noFill/>
        </p:spPr>
        <p:txBody>
          <a:bodyPr wrap="none" rtlCol="0">
            <a:spAutoFit/>
          </a:bodyPr>
          <a:lstStyle/>
          <a:p>
            <a:r>
              <a:rPr lang="it" sz="3600" b="1" spc="324">
                <a:solidFill>
                  <a:schemeClr val="bg1"/>
                </a:solidFill>
                <a:latin typeface="Calibri" panose="020F0502020204030204" pitchFamily="34" charset="0"/>
                <a:cs typeface="Calibri" panose="020F0502020204030204" pitchFamily="34" charset="0"/>
              </a:rPr>
              <a:t>SCHEDE DI LAVORO</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664960" cy="646331"/>
          </a:xfrm>
          <a:prstGeom prst="rect">
            <a:avLst/>
          </a:prstGeom>
          <a:noFill/>
        </p:spPr>
        <p:txBody>
          <a:bodyPr wrap="none" rtlCol="0">
            <a:spAutoFit/>
          </a:bodyPr>
          <a:lstStyle/>
          <a:p>
            <a:r>
              <a:rPr lang="it" sz="3600" b="1" spc="324">
                <a:solidFill>
                  <a:schemeClr val="bg1"/>
                </a:solidFill>
                <a:latin typeface="Calibri" panose="020F0502020204030204" pitchFamily="34" charset="0"/>
                <a:cs typeface="Calibri" panose="020F0502020204030204" pitchFamily="34" charset="0"/>
              </a:rPr>
              <a:t>MODULO 3</a:t>
            </a:r>
          </a:p>
        </p:txBody>
      </p:sp>
      <p:sp>
        <p:nvSpPr>
          <p:cNvPr id="5" name="Text Placeholder 2">
            <a:extLst>
              <a:ext uri="{FF2B5EF4-FFF2-40B4-BE49-F238E27FC236}">
                <a16:creationId xmlns:a16="http://schemas.microsoft.com/office/drawing/2014/main" id="{4C4D8991-49CC-D78A-8B52-D8A514EF4EDE}"/>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it" sz="2400">
                <a:latin typeface="Calibri"/>
                <a:ea typeface="Open Sans"/>
                <a:cs typeface="Calibri"/>
              </a:rPr>
              <a:t>www.</a:t>
            </a:r>
            <a:r>
              <a:rPr lang="it" sz="2400" b="1">
                <a:latin typeface="Calibri"/>
                <a:ea typeface="Open Sans"/>
                <a:cs typeface="Calibri"/>
              </a:rPr>
              <a:t>innovating4earth.eu</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F0EC-18C5-A103-E912-62634660BA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9565D1-2269-F143-FAF4-54FB1CCCD0FA}"/>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5214537D-5392-CE2E-1E68-8D4B1A288B9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CC9ED4D0-FCCD-B5D6-17C9-2991E0AA90CB}"/>
              </a:ext>
            </a:extLst>
          </p:cNvPr>
          <p:cNvSpPr txBox="1">
            <a:spLocks/>
          </p:cNvSpPr>
          <p:nvPr/>
        </p:nvSpPr>
        <p:spPr>
          <a:xfrm>
            <a:off x="658780" y="1425816"/>
            <a:ext cx="6076734" cy="874797"/>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it" sz="1600" b="1" err="1">
                <a:solidFill>
                  <a:srgbClr val="8652A1"/>
                </a:solidFill>
              </a:rPr>
              <a:t>Istruzioni: Come usare Miro</a:t>
            </a:r>
          </a:p>
          <a:p>
            <a:endParaRPr lang="en-GB" sz="1800" b="1"/>
          </a:p>
          <a:p>
            <a:r>
              <a:rPr lang="it"/>
              <a:t>7. La barra laterale sinistra include gli strumenti per la modifica e la creazione della bacheca.</a:t>
            </a:r>
          </a:p>
          <a:p>
            <a:endParaRPr lang="en-GB"/>
          </a:p>
          <a:p>
            <a:endParaRPr lang="en-GB"/>
          </a:p>
          <a:p>
            <a:r>
              <a:rPr lang="en-GB"/>
              <a:t>                 </a:t>
            </a:r>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endParaRPr lang="en-GB"/>
          </a:p>
          <a:p>
            <a:endParaRPr lang="en-GB"/>
          </a:p>
        </p:txBody>
      </p:sp>
      <p:sp>
        <p:nvSpPr>
          <p:cNvPr id="11" name="Text Placeholder 6">
            <a:extLst>
              <a:ext uri="{FF2B5EF4-FFF2-40B4-BE49-F238E27FC236}">
                <a16:creationId xmlns:a16="http://schemas.microsoft.com/office/drawing/2014/main" id="{5BC4BDDE-6D2F-D287-4C8A-1C5746A35881}"/>
              </a:ext>
            </a:extLst>
          </p:cNvPr>
          <p:cNvSpPr>
            <a:spLocks noGrp="1"/>
          </p:cNvSpPr>
          <p:nvPr>
            <p:ph type="body" sz="quarter" idx="61"/>
          </p:nvPr>
        </p:nvSpPr>
        <p:spPr>
          <a:xfrm>
            <a:off x="-9335" y="304800"/>
            <a:ext cx="5775135" cy="926158"/>
          </a:xfrm>
        </p:spPr>
        <p:txBody>
          <a:bodyPr/>
          <a:lstStyle/>
          <a:p>
            <a:r>
              <a:rPr lang="it"/>
              <a:t>FASE 1 - IDENTIFICAZIONE DELLE OPPORTUNITÀ</a:t>
            </a:r>
            <a:endParaRPr lang="en-US"/>
          </a:p>
        </p:txBody>
      </p:sp>
      <p:pic>
        <p:nvPicPr>
          <p:cNvPr id="3" name="Grafik 2">
            <a:extLst>
              <a:ext uri="{FF2B5EF4-FFF2-40B4-BE49-F238E27FC236}">
                <a16:creationId xmlns:a16="http://schemas.microsoft.com/office/drawing/2014/main" id="{D0B1B7C4-5C22-9738-470B-8642BF60A590}"/>
              </a:ext>
            </a:extLst>
          </p:cNvPr>
          <p:cNvPicPr>
            <a:picLocks noChangeAspect="1"/>
          </p:cNvPicPr>
          <p:nvPr/>
        </p:nvPicPr>
        <p:blipFill>
          <a:blip r:embed="rId2"/>
          <a:stretch>
            <a:fillRect/>
          </a:stretch>
        </p:blipFill>
        <p:spPr>
          <a:xfrm>
            <a:off x="658780" y="2300612"/>
            <a:ext cx="678953" cy="5154199"/>
          </a:xfrm>
          <a:prstGeom prst="rect">
            <a:avLst/>
          </a:prstGeom>
        </p:spPr>
      </p:pic>
      <p:sp>
        <p:nvSpPr>
          <p:cNvPr id="9" name="Textfeld 8">
            <a:extLst>
              <a:ext uri="{FF2B5EF4-FFF2-40B4-BE49-F238E27FC236}">
                <a16:creationId xmlns:a16="http://schemas.microsoft.com/office/drawing/2014/main" id="{51AD4B80-2DE7-4138-8836-8867AAD9328A}"/>
              </a:ext>
            </a:extLst>
          </p:cNvPr>
          <p:cNvSpPr txBox="1"/>
          <p:nvPr/>
        </p:nvSpPr>
        <p:spPr>
          <a:xfrm>
            <a:off x="1337733" y="2300613"/>
            <a:ext cx="6065777" cy="5224507"/>
          </a:xfrm>
          <a:prstGeom prst="rect">
            <a:avLst/>
          </a:prstGeom>
          <a:noFill/>
        </p:spPr>
        <p:txBody>
          <a:bodyPr wrap="square" rtlCol="0">
            <a:spAutoFit/>
          </a:bodyPr>
          <a:lstStyle/>
          <a:p>
            <a:endParaRPr lang="en-GB" sz="1100"/>
          </a:p>
          <a:p>
            <a:r>
              <a:rPr lang="it" sz="1100"/>
              <a:t>Quando questa freccia è selezionata, puoi usare il mouse per spostarti nella tua posizione preferita sul tabellone tramite trascinamento della selezione.</a:t>
            </a:r>
          </a:p>
          <a:p>
            <a:endParaRPr lang="en-GB" sz="1100"/>
          </a:p>
          <a:p>
            <a:r>
              <a:rPr lang="it" sz="1100"/>
              <a:t>Questo strumento ti consente di esplorare i modelli.</a:t>
            </a:r>
          </a:p>
          <a:p>
            <a:endParaRPr lang="en-GB" sz="1100"/>
          </a:p>
          <a:p>
            <a:r>
              <a:rPr lang="it" sz="1100"/>
              <a:t>In questo modo è possibile trascinare e rilasciare note adesive di più colori sulla lavagna su cui è possibile scrivere del testo o inserire un'immagine. Con "Visualizza modelli", puoi visualizzare le combinazioni di note adesive suggerite. </a:t>
            </a:r>
          </a:p>
          <a:p>
            <a:endParaRPr lang="en-GB" sz="1100"/>
          </a:p>
          <a:p>
            <a:r>
              <a:rPr lang="it" sz="1100"/>
              <a:t>Questo ti dà la possibilità di aggiungere un campo di testo alla bacheca.</a:t>
            </a:r>
          </a:p>
          <a:p>
            <a:endParaRPr lang="en-GB" sz="800"/>
          </a:p>
          <a:p>
            <a:endParaRPr lang="en-GB" sz="1050"/>
          </a:p>
          <a:p>
            <a:r>
              <a:rPr lang="it" sz="1100"/>
              <a:t>Questo strumento ti dà la possibilità di aggiungere forme come cerchi o frecce sul tabellone per una migliore visualizzazione.</a:t>
            </a:r>
          </a:p>
          <a:p>
            <a:endParaRPr lang="en-GB" sz="1100"/>
          </a:p>
          <a:p>
            <a:r>
              <a:rPr lang="it" sz="1100"/>
              <a:t>Con lo strumento Immagine a mano libera, puoi disegnare sulla lavagna con varie opzioni di matita.</a:t>
            </a:r>
          </a:p>
          <a:p>
            <a:endParaRPr lang="en-GB" sz="1100"/>
          </a:p>
          <a:p>
            <a:endParaRPr lang="en-GB" sz="1100"/>
          </a:p>
          <a:p>
            <a:r>
              <a:rPr lang="it" sz="1100"/>
              <a:t>Questo strumento ti aiuta a determinare le dimensioni della tua scheda.</a:t>
            </a:r>
          </a:p>
          <a:p>
            <a:endParaRPr lang="en-GB" sz="1100"/>
          </a:p>
          <a:p>
            <a:endParaRPr lang="en-GB" sz="1100"/>
          </a:p>
          <a:p>
            <a:r>
              <a:rPr lang="it" sz="1100"/>
              <a:t>Ulteriori strumenti possono essere trovati qui, tra cui l'incorporamento di tabelle, mappe mentali o sondaggi.</a:t>
            </a:r>
          </a:p>
          <a:p>
            <a:endParaRPr lang="en-GB" sz="1100"/>
          </a:p>
          <a:p>
            <a:endParaRPr lang="en-GB" sz="1100"/>
          </a:p>
          <a:p>
            <a:endParaRPr lang="en-GB" sz="1100"/>
          </a:p>
          <a:p>
            <a:endParaRPr lang="en-GB" sz="1100"/>
          </a:p>
          <a:p>
            <a:r>
              <a:rPr lang="it" sz="1100"/>
              <a:t>Con queste frecce, puoi annullare/ripetere un'azione.</a:t>
            </a:r>
          </a:p>
          <a:p>
            <a:endParaRPr lang="en-GB"/>
          </a:p>
        </p:txBody>
      </p:sp>
      <p:sp>
        <p:nvSpPr>
          <p:cNvPr id="13" name="Text Placeholder 5">
            <a:extLst>
              <a:ext uri="{FF2B5EF4-FFF2-40B4-BE49-F238E27FC236}">
                <a16:creationId xmlns:a16="http://schemas.microsoft.com/office/drawing/2014/main" id="{E6F2314C-F6EB-4019-9D3B-BCF9040BC332}"/>
              </a:ext>
            </a:extLst>
          </p:cNvPr>
          <p:cNvSpPr txBox="1">
            <a:spLocks/>
          </p:cNvSpPr>
          <p:nvPr/>
        </p:nvSpPr>
        <p:spPr>
          <a:xfrm>
            <a:off x="658780" y="7443848"/>
            <a:ext cx="6076734" cy="2394419"/>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de-DE" sz="1600" b="1"/>
          </a:p>
          <a:p>
            <a:r>
              <a:rPr lang="it" sz="1600" b="1">
                <a:solidFill>
                  <a:srgbClr val="8652A1"/>
                </a:solidFill>
              </a:rPr>
              <a:t>In sostanza…</a:t>
            </a:r>
          </a:p>
          <a:p>
            <a:endParaRPr lang="en-GB"/>
          </a:p>
          <a:p>
            <a:pPr algn="just"/>
            <a:r>
              <a:rPr lang="it"/>
              <a:t>Miro è un ottimo strumento di collaborazione, soprattutto nelle prime fasi del processo di innovazione, come l'identificazione delle opportunità. La sua funzione di collaborazione in tempo reale consente ai team di fare brainstorming di idee senza problemi, indipendentemente dalla posizione. L'area di disegno infinita offre la flessibilità di mappare visivamente intuizioni, tendenze e punti deboli, favorendo la creatività e l'ideazione strutturata. Con post-it, mappe mentali e framework come SWOT o mappe dell'empatia, i team possono cogliere e organizzare in modo efficiente le opportunità. Inoltre, le integrazioni con strumenti come Slack, Microsoft Teams e Jira assicurano che le informazioni fluiscano senza intoppi nelle fasi di sviluppo successive, rendendo Miro una potente piattaforma per l'innovazione.</a:t>
            </a:r>
          </a:p>
          <a:p>
            <a:endParaRPr lang="en-GB"/>
          </a:p>
          <a:p>
            <a:r>
              <a:rPr lang="it">
                <a:solidFill>
                  <a:schemeClr val="tx1"/>
                </a:solidFill>
                <a:ea typeface="Calibri" panose="020F0502020204030204" pitchFamily="34" charset="0"/>
                <a:cs typeface="Times New Roman" panose="02020603050405020304" pitchFamily="18" charset="0"/>
              </a:rPr>
              <a:t>Per ulteriori domande, visitare il sito </a:t>
            </a:r>
            <a:r>
              <a:rPr lang="it" b="1">
                <a:solidFill>
                  <a:srgbClr val="29C5F4"/>
                </a:solidFill>
                <a:hlinkClick r:id="rId3">
                  <a:extLst>
                    <a:ext uri="{A12FA001-AC4F-418D-AE19-62706E023703}">
                      <ahyp:hlinkClr xmlns:ahyp="http://schemas.microsoft.com/office/drawing/2018/hyperlinkcolor" val="tx"/>
                    </a:ext>
                  </a:extLst>
                </a:hlinkClick>
              </a:rPr>
              <a:t>Miro Help Centre</a:t>
            </a:r>
            <a:r>
              <a:rPr lang="it"/>
              <a:t>.</a:t>
            </a:r>
            <a:endParaRPr lang="de-DE"/>
          </a:p>
          <a:p>
            <a:endParaRPr lang="de-DE"/>
          </a:p>
          <a:p>
            <a:pPr marL="228600" indent="-228600">
              <a:buAutoNum type="arabicPeriod"/>
            </a:pPr>
            <a:endParaRPr lang="de-DE"/>
          </a:p>
          <a:p>
            <a:pPr marL="228600" indent="-228600">
              <a:buAutoNum type="arabicPeriod"/>
            </a:pPr>
            <a:endParaRPr lang="de-DE"/>
          </a:p>
          <a:p>
            <a:pPr marL="228600" indent="-228600">
              <a:buAutoNum type="arabicPeriod"/>
            </a:pPr>
            <a:endParaRPr lang="de-DE"/>
          </a:p>
          <a:p>
            <a:pPr marL="228600" indent="-228600">
              <a:buAutoNum type="arabicPeriod"/>
            </a:pPr>
            <a:endParaRPr lang="de-DE"/>
          </a:p>
          <a:p>
            <a:endParaRPr lang="de-DE"/>
          </a:p>
          <a:p>
            <a:endParaRPr lang="de-DE"/>
          </a:p>
        </p:txBody>
      </p:sp>
    </p:spTree>
    <p:extLst>
      <p:ext uri="{BB962C8B-B14F-4D97-AF65-F5344CB8AC3E}">
        <p14:creationId xmlns:p14="http://schemas.microsoft.com/office/powerpoint/2010/main" val="257321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643089" y="1233686"/>
            <a:ext cx="4819651" cy="3109490"/>
          </a:xfrm>
        </p:spPr>
        <p:txBody>
          <a:bodyPr/>
          <a:lstStyle/>
          <a:p>
            <a:pPr algn="r"/>
            <a:r>
              <a:rPr lang="it" sz="7200"/>
              <a:t>SETTIMANA 9</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11</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741470" y="1599144"/>
            <a:ext cx="6076734" cy="7789405"/>
          </a:xfrm>
        </p:spPr>
        <p:txBody>
          <a:bodyPr lIns="91440" tIns="45720" rIns="91440" bIns="45720" numCol="1" spcCol="288000" anchor="t">
            <a:noAutofit/>
          </a:bodyPr>
          <a:lstStyle/>
          <a:p>
            <a:r>
              <a:rPr lang="it" sz="1600" b="1">
                <a:solidFill>
                  <a:srgbClr val="8652A1"/>
                </a:solidFill>
                <a:cs typeface="Times New Roman" panose="02020603050405020304" pitchFamily="18" charset="0"/>
              </a:rPr>
              <a:t>Passaggio 1: metodo di brainwriting</a:t>
            </a:r>
            <a:endParaRPr lang="en-GB">
              <a:highlight>
                <a:srgbClr val="FFFF00"/>
              </a:highlight>
            </a:endParaRPr>
          </a:p>
          <a:p>
            <a:pPr>
              <a:spcBef>
                <a:spcPts val="195"/>
              </a:spcBef>
              <a:tabLst>
                <a:tab pos="450215" algn="l"/>
              </a:tabLst>
            </a:pPr>
            <a:endParaRPr lang="en-GB">
              <a:latin typeface="Calibri"/>
              <a:ea typeface="Open Sans"/>
              <a:cs typeface="Calibri"/>
            </a:endParaRPr>
          </a:p>
          <a:p>
            <a:pPr algn="just">
              <a:spcBef>
                <a:spcPts val="195"/>
              </a:spcBef>
              <a:tabLst>
                <a:tab pos="450215" algn="l"/>
              </a:tabLst>
            </a:pPr>
            <a:r>
              <a:rPr lang="it">
                <a:solidFill>
                  <a:schemeClr val="tx1"/>
                </a:solidFill>
                <a:latin typeface="Calibri"/>
                <a:ea typeface="Open Sans"/>
                <a:cs typeface="Calibri"/>
              </a:rPr>
              <a:t>Fai un brainstorming di idee attraverso il metodo Brainwriting. Questa tecnica può alleviare due delle maggiori insidie del brainstorming: la conversazione sbilanciata e l'effetto di ancoraggio, assicurando che tutti contribuiscano ed eliminando il pregiudizio verso la prima idea.</a:t>
            </a:r>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pPr>
              <a:spcBef>
                <a:spcPts val="195"/>
              </a:spcBef>
              <a:tabLst>
                <a:tab pos="450215" algn="l"/>
              </a:tabLst>
            </a:pPr>
            <a:endParaRPr lang="en-GB"/>
          </a:p>
          <a:p>
            <a:endParaRPr lang="en-GB" sz="400"/>
          </a:p>
          <a:p>
            <a:pPr algn="just"/>
            <a:r>
              <a:rPr lang="it" b="1"/>
              <a:t>Round 1 (10 minuti): </a:t>
            </a:r>
            <a:r>
              <a:rPr lang="it"/>
              <a:t>Ogni membro del gruppo scrive tre idee relative all'argomento del brainstorming.
</a:t>
            </a:r>
            <a:r>
              <a:rPr lang="it" b="1"/>
              <a:t>Turno 2-3 (5 minuti per turno): </a:t>
            </a:r>
            <a:r>
              <a:rPr lang="it"/>
              <a:t>(tanti giri quanti sono necessari per adattarsi al numero di studenti del gruppo.) Ogni persona passa le proprie idee a un altro membro del gruppo, che poi si baserà su di esse, aggiungendo punti elenco secondo necessità. Dopodiché, tutti esamineranno nuovamente le idee fino a quando tutti i partecipanti al gruppo non avranno aggiunto punti elenco a ciascuna di esse.
</a:t>
            </a:r>
            <a:r>
              <a:rPr lang="it" b="1"/>
              <a:t>Round 4 (10 minuti): </a:t>
            </a:r>
            <a:r>
              <a:rPr lang="it"/>
              <a:t>Una volta che tutti hanno contribuito a ciascuna delle idee, discuti eventuali punti poco chiari e condividi ciò che ti piace/non ti piace di ogni idea</a:t>
            </a:r>
            <a:r>
              <a:rPr lang="it">
                <a:latin typeface="Calibri"/>
                <a:ea typeface="Open Sans"/>
                <a:cs typeface="Calibri"/>
              </a:rPr>
              <a:t>.</a:t>
            </a:r>
          </a:p>
          <a:p>
            <a:pPr>
              <a:spcBef>
                <a:spcPts val="195"/>
              </a:spcBef>
              <a:tabLst>
                <a:tab pos="450215" algn="l"/>
              </a:tabLst>
            </a:pPr>
            <a:endParaRPr lang="en-GB"/>
          </a:p>
          <a:p>
            <a:pPr>
              <a:spcBef>
                <a:spcPts val="195"/>
              </a:spcBef>
              <a:tabLst>
                <a:tab pos="450215" algn="l"/>
              </a:tabLst>
            </a:pPr>
            <a:endParaRPr lang="en-GB"/>
          </a:p>
          <a:p>
            <a:pPr algn="just"/>
            <a:r>
              <a:rPr lang="it">
                <a:latin typeface="Calibri"/>
                <a:ea typeface="Open Sans"/>
                <a:cs typeface="Calibri"/>
              </a:rPr>
              <a:t>È possibile utilizzare il </a:t>
            </a:r>
            <a:r>
              <a:rPr lang="it" b="1">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Miro Brainwriting template</a:t>
            </a:r>
            <a:r>
              <a:rPr lang="it">
                <a:latin typeface="Calibri"/>
                <a:ea typeface="Open Sans"/>
                <a:cs typeface="Calibri"/>
              </a:rPr>
              <a:t> o </a:t>
            </a:r>
            <a:r>
              <a:rPr lang="it"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Miro Mindmap template</a:t>
            </a:r>
            <a:r>
              <a:rPr lang="it">
                <a:latin typeface="Calibri"/>
                <a:ea typeface="Open Sans"/>
                <a:cs typeface="Calibri"/>
              </a:rPr>
              <a:t> (clicca su "Usa modello" e accedi per iniziare a lavorare), oppure puoi selezionare un altro strumento pertinente, come Lucidspark, MindMeister, Bluescape o MindMup per creare un framework di brainwriting. </a:t>
            </a:r>
          </a:p>
          <a:p>
            <a:pPr algn="just"/>
            <a:endParaRPr lang="en-GB">
              <a:latin typeface="Calibri"/>
              <a:ea typeface="Open Sans"/>
              <a:cs typeface="Calibri"/>
            </a:endParaRPr>
          </a:p>
          <a:p>
            <a:pPr algn="just"/>
            <a:r>
              <a:rPr lang="it">
                <a:latin typeface="Calibri"/>
                <a:ea typeface="Open Sans"/>
                <a:cs typeface="Calibri"/>
              </a:rPr>
              <a:t>Per istruzioni su </a:t>
            </a:r>
            <a:r>
              <a:rPr lang="it" b="1">
                <a:latin typeface="Calibri"/>
                <a:ea typeface="Open Sans"/>
                <a:cs typeface="Calibri"/>
              </a:rPr>
              <a:t>come utilizzare MindMeister</a:t>
            </a:r>
            <a:r>
              <a:rPr lang="it">
                <a:latin typeface="Calibri"/>
                <a:ea typeface="Open Sans"/>
                <a:cs typeface="Calibri"/>
              </a:rPr>
              <a:t>, dai un'occhiata alle pagine 14-15 di questo documento. </a:t>
            </a:r>
          </a:p>
          <a:p>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12</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2 – IDEAZIONE E GESTIONE DELLE IDEE</a:t>
            </a:r>
            <a:endParaRPr lang="en-US"/>
          </a:p>
        </p:txBody>
      </p:sp>
      <p:pic>
        <p:nvPicPr>
          <p:cNvPr id="12" name="Picture 11" descr="Un grafico di un gruppo di quadrati colorati&#10;&#10;Descrizione generata automaticamente">
            <a:extLst>
              <a:ext uri="{FF2B5EF4-FFF2-40B4-BE49-F238E27FC236}">
                <a16:creationId xmlns:a16="http://schemas.microsoft.com/office/drawing/2014/main" id="{75126E39-9BFC-35A4-AFAF-1D5F0B30B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70" y="2821192"/>
            <a:ext cx="6076734" cy="2905925"/>
          </a:xfrm>
          <a:prstGeom prst="rect">
            <a:avLst/>
          </a:prstGeom>
        </p:spPr>
      </p:pic>
    </p:spTree>
    <p:extLst>
      <p:ext uri="{BB962C8B-B14F-4D97-AF65-F5344CB8AC3E}">
        <p14:creationId xmlns:p14="http://schemas.microsoft.com/office/powerpoint/2010/main" val="341427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EB1F-1E90-1F92-F9DF-2BB25DBB949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246919A-2C69-DD98-03D1-9BAE9C17E5F5}"/>
              </a:ext>
            </a:extLst>
          </p:cNvPr>
          <p:cNvSpPr>
            <a:spLocks noGrp="1"/>
          </p:cNvSpPr>
          <p:nvPr>
            <p:ph type="body" sz="quarter" idx="64"/>
          </p:nvPr>
        </p:nvSpPr>
        <p:spPr>
          <a:xfrm>
            <a:off x="741470" y="1599145"/>
            <a:ext cx="6076734" cy="2185456"/>
          </a:xfrm>
        </p:spPr>
        <p:txBody>
          <a:bodyPr lIns="91440" tIns="45720" rIns="91440" bIns="45720" numCol="1" spcCol="288000" anchor="t">
            <a:noAutofit/>
          </a:bodyPr>
          <a:lstStyle/>
          <a:p>
            <a:pPr marL="171450" indent="-171450">
              <a:buFont typeface="Wingdings" panose="05000000000000000000" pitchFamily="2" charset="2"/>
              <a:buChar char="è"/>
            </a:pPr>
            <a:endParaRPr lang="de-DE">
              <a:latin typeface="Calibri"/>
              <a:ea typeface="Calibri"/>
              <a:cs typeface="Calibri"/>
            </a:endParaRPr>
          </a:p>
          <a:p>
            <a:r>
              <a:rPr lang="it" sz="1600" b="1">
                <a:solidFill>
                  <a:srgbClr val="8652A1"/>
                </a:solidFill>
                <a:cs typeface="Times New Roman" panose="02020603050405020304" pitchFamily="18" charset="0"/>
              </a:rPr>
              <a:t>Passaggio 2: Matrice How-Now-Wow</a:t>
            </a:r>
            <a:endParaRPr lang="en-GB" sz="1600" b="1">
              <a:solidFill>
                <a:srgbClr val="8652A1"/>
              </a:solidFill>
              <a:highlight>
                <a:srgbClr val="FFFF00"/>
              </a:highlight>
              <a:cs typeface="Times New Roman" panose="02020603050405020304" pitchFamily="18" charset="0"/>
            </a:endParaRPr>
          </a:p>
          <a:p>
            <a:pPr algn="just"/>
            <a:endParaRPr lang="en-GB">
              <a:solidFill>
                <a:schemeClr val="tx1"/>
              </a:solidFill>
            </a:endParaRPr>
          </a:p>
          <a:p>
            <a:pPr algn="just"/>
            <a:r>
              <a:rPr lang="it">
                <a:solidFill>
                  <a:schemeClr val="tx1"/>
                </a:solidFill>
              </a:rPr>
              <a:t>Una matrice How-Now-Wow è un metodo di selezione delle idee utilizzato per scoprire le idee migliori. La matrice classifica le idee in base al loro livello di novità (idee incrementali o dirompenti) e alla facilità di implementazione (facile o difficile) e ha quattro quadranti</a:t>
            </a:r>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GB"/>
          </a:p>
          <a:p>
            <a:pPr marL="171450" indent="-171450">
              <a:buFont typeface="Wingdings" panose="05000000000000000000" pitchFamily="2" charset="2"/>
              <a:buChar char="q"/>
            </a:pPr>
            <a:endParaRPr lang="en-GB"/>
          </a:p>
          <a:p>
            <a:pPr marL="171450" indent="-171450">
              <a:buFont typeface="Wingdings" panose="05000000000000000000" pitchFamily="2" charset="2"/>
              <a:buChar char="q"/>
            </a:pPr>
            <a:endParaRPr lang="en-GB"/>
          </a:p>
          <a:p>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it">
                <a:solidFill>
                  <a:schemeClr val="tx1"/>
                </a:solidFill>
                <a:ea typeface="Calibri" panose="020F0502020204030204" pitchFamily="34" charset="0"/>
                <a:cs typeface="Times New Roman" panose="02020603050405020304" pitchFamily="18" charset="0"/>
              </a:rPr>
              <a:t>Giallo: Come Idee – Idee originali, impossibili da realizzare. Questo quadrante rappresenta idee innovative ma difficili da realizzare, quindi non ancora realizzabili; Tuttavia, potrebbe valere la pena considerarli come obiettivi futuri.
Blu: Idee ora – Idee normali, facili da realizzare. Questo quadrante rappresenta idee non originali che sono familiari, facili da implementare e che hanno dimostrato di funzionare bene. Queste idee si traducono in output incrementali.
Green: Wow Ideas – Idee originali, facili da realizzare. Questo quadrante rappresenta le nuove idee che sono facili da implementare all'interno della realtà attuale e le idee eseguibili che possono essere realizzate. Cerca di formare il maggior numero possibile di idee in questa categoria</a:t>
            </a:r>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lgn="just">
              <a:buFont typeface="Wingdings" panose="05000000000000000000" pitchFamily="2" charset="2"/>
              <a:buChar char="q"/>
            </a:pPr>
            <a:endParaRPr lang="en-GB">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a:p>
            <a:endParaRPr lang="en-US">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B3AD6F-BF9A-6294-B559-868F26303A15}"/>
              </a:ext>
            </a:extLst>
          </p:cNvPr>
          <p:cNvSpPr>
            <a:spLocks noGrp="1"/>
          </p:cNvSpPr>
          <p:nvPr>
            <p:ph type="sldNum" sz="quarter" idx="4"/>
          </p:nvPr>
        </p:nvSpPr>
        <p:spPr/>
        <p:txBody>
          <a:bodyPr/>
          <a:lstStyle/>
          <a:p>
            <a:fld id="{9C527BFA-2C0E-4CEC-B6A5-913A56FEF4B4}" type="slidenum">
              <a:rPr lang="fr-CA" smtClean="0"/>
              <a:pPr/>
              <a:t>13</a:t>
            </a:fld>
            <a:endParaRPr lang="fr-CA"/>
          </a:p>
        </p:txBody>
      </p:sp>
      <p:sp>
        <p:nvSpPr>
          <p:cNvPr id="7" name="Freeform 1">
            <a:extLst>
              <a:ext uri="{FF2B5EF4-FFF2-40B4-BE49-F238E27FC236}">
                <a16:creationId xmlns:a16="http://schemas.microsoft.com/office/drawing/2014/main" id="{CA4F67B5-7D62-8A0A-BB26-C43D047BD11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BE85D1-2D2A-905C-87E2-CAD2531E1CC6}"/>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2 – IDEAZIONE E GESTIONE DELLE IDEE</a:t>
            </a:r>
            <a:endParaRPr lang="en-US"/>
          </a:p>
        </p:txBody>
      </p:sp>
      <p:sp>
        <p:nvSpPr>
          <p:cNvPr id="2" name="Text Placeholder 5">
            <a:extLst>
              <a:ext uri="{FF2B5EF4-FFF2-40B4-BE49-F238E27FC236}">
                <a16:creationId xmlns:a16="http://schemas.microsoft.com/office/drawing/2014/main" id="{D345C205-CFA6-FEC9-12DA-A72602B4C53C}"/>
              </a:ext>
            </a:extLst>
          </p:cNvPr>
          <p:cNvSpPr txBox="1">
            <a:spLocks/>
          </p:cNvSpPr>
          <p:nvPr/>
        </p:nvSpPr>
        <p:spPr>
          <a:xfrm>
            <a:off x="741468" y="7365076"/>
            <a:ext cx="6076734" cy="1986741"/>
          </a:xfrm>
          <a:prstGeom prst="rect">
            <a:avLst/>
          </a:prstGeom>
          <a:ln w="28575">
            <a:solidFill>
              <a:srgbClr val="8652A1"/>
            </a:solidFill>
            <a:prstDash val="sysDot"/>
          </a:ln>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it" b="1">
                <a:solidFill>
                  <a:schemeClr val="tx1"/>
                </a:solidFill>
                <a:ea typeface="Calibri" panose="020F0502020204030204" pitchFamily="34" charset="0"/>
              </a:rPr>
              <a:t>Come si usa una matrice How-Now-Wow</a:t>
            </a:r>
            <a:r>
              <a:rPr lang="it" sz="1100" b="1">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gn="just"/>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sz="1050" b="1">
                <a:solidFill>
                  <a:schemeClr val="tx1"/>
                </a:solidFill>
              </a:rPr>
              <a:t>Fase 1</a:t>
            </a:r>
            <a:r>
              <a:rPr lang="it" sz="1050">
                <a:solidFill>
                  <a:schemeClr val="tx1"/>
                </a:solidFill>
              </a:rPr>
              <a:t>: Elenca tutte le idee e le opportunità.
</a:t>
            </a:r>
            <a:r>
              <a:rPr lang="it" sz="1050" b="1">
                <a:solidFill>
                  <a:schemeClr val="tx1"/>
                </a:solidFill>
              </a:rPr>
              <a:t>Fase 2</a:t>
            </a:r>
            <a:r>
              <a:rPr lang="it" sz="1050">
                <a:solidFill>
                  <a:schemeClr val="tx1"/>
                </a:solidFill>
              </a:rPr>
              <a:t>: Ogni membro del gruppo riceve 3 punti adesivi di ogni colore (3 blu, 3 gialli e 3 verdi).
</a:t>
            </a:r>
            <a:r>
              <a:rPr lang="it" sz="1050" b="1">
                <a:solidFill>
                  <a:schemeClr val="tx1"/>
                </a:solidFill>
              </a:rPr>
              <a:t>Fase 3</a:t>
            </a:r>
            <a:r>
              <a:rPr lang="it" sz="1050">
                <a:solidFill>
                  <a:schemeClr val="tx1"/>
                </a:solidFill>
              </a:rPr>
              <a:t>: Ogni membro del gruppo deve votare per le prime tre idee di ogni categoria. Lo faranno posizionando un pallino colorato sui post-it delle idee che scelgono.
</a:t>
            </a:r>
            <a:r>
              <a:rPr lang="it" sz="1050" b="1">
                <a:solidFill>
                  <a:schemeClr val="tx1"/>
                </a:solidFill>
              </a:rPr>
              <a:t>Fase 4</a:t>
            </a:r>
            <a:r>
              <a:rPr lang="it" sz="1050">
                <a:solidFill>
                  <a:schemeClr val="tx1"/>
                </a:solidFill>
              </a:rPr>
              <a:t>: Una volta completata la votazione, conta i punti in ogni idea. L'idea con il maggior numero di punti di un particolare colore è classificata sotto quel colore. Se c'è un pareggio, ad esempio punti blu = punti verdi, l'idea viene classificata come blu. Se i punti giallo e verde sono legati, l'idea viene classificata come verde.
</a:t>
            </a:r>
            <a:r>
              <a:rPr lang="it" sz="1050" b="1">
                <a:solidFill>
                  <a:schemeClr val="tx1"/>
                </a:solidFill>
              </a:rPr>
              <a:t>Fase 5</a:t>
            </a:r>
            <a:r>
              <a:rPr lang="it" sz="1050">
                <a:solidFill>
                  <a:schemeClr val="tx1"/>
                </a:solidFill>
              </a:rPr>
              <a:t>: Ora hai una serie di idee "Wow" (verdi) su cui lavorare ulteriormente. Inoltre, raccogli le idee blu per una rapida implementazione e le idee gialle per il monitoraggio futuro.</a:t>
            </a:r>
          </a:p>
          <a:p>
            <a:pPr algn="just"/>
            <a:endParaRPr lang="en-GB">
              <a:solidFill>
                <a:schemeClr val="tx1"/>
              </a:solidFill>
            </a:endParaRPr>
          </a:p>
          <a:p>
            <a:pPr algn="just"/>
            <a:endParaRPr lang="en-GB">
              <a:solidFill>
                <a:schemeClr val="tx1"/>
              </a:solidFill>
            </a:endParaRPr>
          </a:p>
          <a:p>
            <a:r>
              <a:rPr lang="it">
                <a:latin typeface="Calibri"/>
                <a:ea typeface="Open Sans"/>
                <a:cs typeface="Calibri"/>
              </a:rPr>
              <a:t>È possibile utilizzare il </a:t>
            </a:r>
            <a:r>
              <a:rPr lang="it" b="1">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Miro </a:t>
            </a:r>
            <a:r>
              <a:rPr lang="it" b="1" u="sng">
                <a:solidFill>
                  <a:srgbClr val="29C5F4"/>
                </a:solidFill>
                <a:latin typeface="Calibri"/>
                <a:ea typeface="Calibri"/>
                <a:cs typeface="Times New Roman"/>
                <a:hlinkClick r:id="rId3">
                  <a:extLst>
                    <a:ext uri="{A12FA001-AC4F-418D-AE19-62706E023703}">
                      <ahyp:hlinkClr xmlns:ahyp="http://schemas.microsoft.com/office/drawing/2018/hyperlinkcolor" val="tx"/>
                    </a:ext>
                  </a:extLst>
                </a:hlinkClick>
              </a:rPr>
              <a:t>How-Now-Wow Matrix</a:t>
            </a:r>
            <a:r>
              <a:rPr lang="it">
                <a:latin typeface="Calibri"/>
                <a:ea typeface="Open Sans"/>
                <a:cs typeface="Calibri"/>
              </a:rPr>
              <a:t> (clicca su "Usa modello" e accedi per iniziare a lavorare), oppure puoi selezionare un altro strumento pertinente, come Lucidspark, MindMeister, Bluescape o MindMup per creare una matrice How-Now-Wow (o un altro metodo di selezione/prioritizzazione delle idee). </a:t>
            </a:r>
          </a:p>
          <a:p>
            <a:endParaRPr lang="en-GB">
              <a:latin typeface="Calibri"/>
              <a:ea typeface="Open Sans"/>
              <a:cs typeface="Calibri"/>
            </a:endParaRPr>
          </a:p>
          <a:p>
            <a:r>
              <a:rPr lang="it"/>
              <a:t>Per istruzioni su </a:t>
            </a:r>
            <a:r>
              <a:rPr lang="it" b="1"/>
              <a:t>come utilizzare MindMeister</a:t>
            </a:r>
            <a:r>
              <a:rPr lang="it"/>
              <a:t>, dai un'occhiata alle pagine 14-15 di questo documento. </a:t>
            </a:r>
            <a:endParaRPr lang="en-GB">
              <a:solidFill>
                <a:schemeClr val="tx1"/>
              </a:solidFill>
            </a:endParaRPr>
          </a:p>
          <a:p>
            <a:pPr algn="just"/>
            <a:endParaRPr lang="en-GB" sz="1100">
              <a:effectLst/>
              <a:latin typeface="Calibri"/>
              <a:ea typeface="Calibri"/>
              <a:cs typeface="Calibri"/>
            </a:endParaRPr>
          </a:p>
        </p:txBody>
      </p:sp>
      <p:pic>
        <p:nvPicPr>
          <p:cNvPr id="1026" name="Picture 2">
            <a:extLst>
              <a:ext uri="{FF2B5EF4-FFF2-40B4-BE49-F238E27FC236}">
                <a16:creationId xmlns:a16="http://schemas.microsoft.com/office/drawing/2014/main" id="{DA198051-234F-89FD-29E2-6D3B17F87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180" y="2858017"/>
            <a:ext cx="539730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2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5A16-1419-E51A-7F0D-448BF796FD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6463362-FEEF-C5D3-B2D2-E4F405D0DF41}"/>
              </a:ext>
            </a:extLst>
          </p:cNvPr>
          <p:cNvSpPr>
            <a:spLocks noGrp="1"/>
          </p:cNvSpPr>
          <p:nvPr>
            <p:ph type="body" sz="quarter" idx="64"/>
          </p:nvPr>
        </p:nvSpPr>
        <p:spPr>
          <a:xfrm>
            <a:off x="741470" y="1599145"/>
            <a:ext cx="6076734" cy="1286124"/>
          </a:xfrm>
        </p:spPr>
        <p:txBody>
          <a:bodyPr numCol="1"/>
          <a:lstStyle/>
          <a:p>
            <a:pPr algn="just"/>
            <a:r>
              <a:rPr lang="it" sz="1600" b="1" dirty="0">
                <a:solidFill>
                  <a:srgbClr val="8652A1"/>
                </a:solidFill>
                <a:ea typeface="Calibri" panose="020F0502020204030204" pitchFamily="34" charset="0"/>
                <a:cs typeface="Times New Roman" panose="02020603050405020304" pitchFamily="18" charset="0"/>
              </a:rPr>
              <a:t>Istruzioni – Come usare MindMeister</a:t>
            </a:r>
            <a:endParaRPr lang="en-US" sz="1600" b="1" dirty="0">
              <a:solidFill>
                <a:srgbClr val="8652A1"/>
              </a:solidFill>
              <a:ea typeface="Calibri" panose="020F0502020204030204" pitchFamily="34" charset="0"/>
              <a:cs typeface="Times New Roman" panose="02020603050405020304" pitchFamily="18" charset="0"/>
            </a:endParaRPr>
          </a:p>
          <a:p>
            <a:pPr algn="just"/>
            <a:endParaRPr lang="en-US" sz="1600" b="1" dirty="0">
              <a:solidFill>
                <a:srgbClr val="8652A1"/>
              </a:solidFill>
              <a:ea typeface="Calibri" panose="020F0502020204030204" pitchFamily="34" charset="0"/>
              <a:cs typeface="Times New Roman" panose="02020603050405020304" pitchFamily="18" charset="0"/>
            </a:endParaRPr>
          </a:p>
          <a:p>
            <a:pPr marL="342900" indent="-342900" algn="just">
              <a:buAutoNum type="arabicPeriod"/>
            </a:pPr>
            <a:r>
              <a:rPr lang="it" dirty="0">
                <a:solidFill>
                  <a:schemeClr val="tx1"/>
                </a:solidFill>
                <a:ea typeface="Calibri" panose="020F0502020204030204" pitchFamily="34" charset="0"/>
                <a:cs typeface="Times New Roman" panose="02020603050405020304" pitchFamily="18" charset="0"/>
              </a:rPr>
              <a:t>Vai al sito web di MindMeister sul tuo browser</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it" b="1" dirty="0">
                <a:solidFill>
                  <a:srgbClr val="29C5F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http://www.mindmeister.com/</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dirty="0">
                <a:solidFill>
                  <a:schemeClr val="tx1"/>
                </a:solidFill>
                <a:ea typeface="Calibri" panose="020F0502020204030204" pitchFamily="34" charset="0"/>
                <a:cs typeface="Times New Roman" panose="02020603050405020304" pitchFamily="18" charset="0"/>
              </a:rPr>
              <a:t>e crea un account o accedi</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buAutoNum type="arabicPeriod"/>
            </a:pPr>
            <a:r>
              <a:rPr lang="it" dirty="0">
                <a:solidFill>
                  <a:schemeClr val="tx1"/>
                </a:solidFill>
                <a:ea typeface="Calibri" panose="020F0502020204030204" pitchFamily="34" charset="0"/>
                <a:cs typeface="Times New Roman" panose="02020603050405020304" pitchFamily="18" charset="0"/>
              </a:rPr>
              <a:t>Crea una nuova mappa selezionando "Mappa vuota" o un modello come "Mappa mentale" nella home page.</a:t>
            </a: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it" dirty="0">
                <a:solidFill>
                  <a:schemeClr val="tx1"/>
                </a:solidFill>
                <a:ea typeface="Calibri" panose="020F0502020204030204" pitchFamily="34" charset="0"/>
                <a:cs typeface="Times New Roman" panose="02020603050405020304" pitchFamily="18" charset="0"/>
              </a:rPr>
              <a:t>Un elemento della mappa mentale sarà simile a questo: se fai clic sul testo/al centro di esso, puoi scrivere, modificare e raccogliere argomenti per la mappa mentale.</a:t>
            </a: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it" dirty="0">
                <a:solidFill>
                  <a:schemeClr val="tx1"/>
                </a:solidFill>
                <a:ea typeface="Calibri" panose="020F0502020204030204" pitchFamily="34" charset="0"/>
                <a:cs typeface="Times New Roman" panose="02020603050405020304" pitchFamily="18" charset="0"/>
              </a:rPr>
              <a:t>Se fai clic sul cerchio in basso a destra, arriverai a un menu: </a:t>
            </a: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dirty="0">
                <a:solidFill>
                  <a:schemeClr val="tx1"/>
                </a:solidFill>
                <a:ea typeface="Calibri" panose="020F0502020204030204" pitchFamily="34" charset="0"/>
                <a:cs typeface="Times New Roman" panose="02020603050405020304" pitchFamily="18" charset="0"/>
              </a:rPr>
              <a:t>             Qui puoi collegare le attività agli elementi: assegna compiti e date di scadenza a determinati membri del team.</a:t>
            </a:r>
          </a:p>
          <a:p>
            <a:pPr algn="just"/>
            <a:endParaRPr lang="en-US" sz="300"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dirty="0">
                <a:solidFill>
                  <a:schemeClr val="tx1"/>
                </a:solidFill>
                <a:ea typeface="Calibri" panose="020F0502020204030204" pitchFamily="34" charset="0"/>
                <a:cs typeface="Times New Roman" panose="02020603050405020304" pitchFamily="18" charset="0"/>
              </a:rPr>
              <a:t>Qui puoi collegare due elementi tra loro</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dirty="0">
                <a:solidFill>
                  <a:schemeClr val="tx1"/>
                </a:solidFill>
                <a:ea typeface="Calibri" panose="020F0502020204030204" pitchFamily="34" charset="0"/>
                <a:cs typeface="Times New Roman" panose="02020603050405020304" pitchFamily="18" charset="0"/>
              </a:rPr>
              <a:t>Aggiungere un commento a un elemento</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dirty="0">
                <a:solidFill>
                  <a:schemeClr val="tx1"/>
                </a:solidFill>
                <a:ea typeface="Calibri" panose="020F0502020204030204" pitchFamily="34" charset="0"/>
                <a:cs typeface="Times New Roman" panose="02020603050405020304" pitchFamily="18" charset="0"/>
              </a:rPr>
              <a:t>Aggiungere una nota a un elemento</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r>
              <a:rPr lang="en-US" dirty="0">
                <a:solidFill>
                  <a:schemeClr val="tx1"/>
                </a:solidFill>
                <a:ea typeface="Calibri" panose="020F0502020204030204" pitchFamily="34" charset="0"/>
                <a:cs typeface="Times New Roman" panose="02020603050405020304" pitchFamily="18" charset="0"/>
              </a:rPr>
              <a:t> </a:t>
            </a:r>
          </a:p>
          <a:p>
            <a:pPr algn="just"/>
            <a:r>
              <a:rPr lang="it" dirty="0">
                <a:solidFill>
                  <a:schemeClr val="tx1"/>
                </a:solidFill>
                <a:ea typeface="Calibri" panose="020F0502020204030204" pitchFamily="34" charset="0"/>
                <a:cs typeface="Times New Roman" panose="02020603050405020304" pitchFamily="18" charset="0"/>
              </a:rPr>
              <a:t>             Aggiungere contenuti multimediali, ad esempio video o immagini, a un elemento.</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it" dirty="0">
                <a:solidFill>
                  <a:schemeClr val="tx1"/>
                </a:solidFill>
                <a:ea typeface="Calibri" panose="020F0502020204030204" pitchFamily="34" charset="0"/>
                <a:cs typeface="Times New Roman" panose="02020603050405020304" pitchFamily="18" charset="0"/>
              </a:rPr>
              <a:t>             Aggiungere un allegato a un elemento.</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it" dirty="0">
                <a:solidFill>
                  <a:schemeClr val="tx1"/>
                </a:solidFill>
                <a:ea typeface="Calibri" panose="020F0502020204030204" pitchFamily="34" charset="0"/>
                <a:cs typeface="Times New Roman" panose="02020603050405020304" pitchFamily="18" charset="0"/>
              </a:rPr>
              <a:t>             Aggiungere un'icona/emoji a un elemento.</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it" dirty="0">
                <a:solidFill>
                  <a:schemeClr val="tx1"/>
                </a:solidFill>
                <a:ea typeface="Calibri" panose="020F0502020204030204" pitchFamily="34" charset="0"/>
                <a:cs typeface="Times New Roman" panose="02020603050405020304" pitchFamily="18" charset="0"/>
              </a:rPr>
              <a:t>             Aggiungere un collegamento a un elemento.</a:t>
            </a:r>
          </a:p>
        </p:txBody>
      </p:sp>
      <p:sp>
        <p:nvSpPr>
          <p:cNvPr id="4" name="Slide Number Placeholder 3">
            <a:extLst>
              <a:ext uri="{FF2B5EF4-FFF2-40B4-BE49-F238E27FC236}">
                <a16:creationId xmlns:a16="http://schemas.microsoft.com/office/drawing/2014/main" id="{572C19A3-CDC4-2543-A0AB-4223B4A51433}"/>
              </a:ext>
            </a:extLst>
          </p:cNvPr>
          <p:cNvSpPr>
            <a:spLocks noGrp="1"/>
          </p:cNvSpPr>
          <p:nvPr>
            <p:ph type="sldNum" sz="quarter" idx="4"/>
          </p:nvPr>
        </p:nvSpPr>
        <p:spPr/>
        <p:txBody>
          <a:bodyPr/>
          <a:lstStyle/>
          <a:p>
            <a:fld id="{9C527BFA-2C0E-4CEC-B6A5-913A56FEF4B4}" type="slidenum">
              <a:rPr lang="fr-CA" smtClean="0"/>
              <a:pPr/>
              <a:t>14</a:t>
            </a:fld>
            <a:endParaRPr lang="fr-CA"/>
          </a:p>
        </p:txBody>
      </p:sp>
      <p:sp>
        <p:nvSpPr>
          <p:cNvPr id="7" name="Freeform 1">
            <a:extLst>
              <a:ext uri="{FF2B5EF4-FFF2-40B4-BE49-F238E27FC236}">
                <a16:creationId xmlns:a16="http://schemas.microsoft.com/office/drawing/2014/main" id="{A6628C1A-6C28-1B83-5752-61F8DE1FC17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2712149-BE50-93F8-B888-4F41CD4CAA7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2 – IDEAZIONE E GESTIONE DELLE IDEE</a:t>
            </a:r>
            <a:endParaRPr lang="en-US"/>
          </a:p>
        </p:txBody>
      </p:sp>
      <p:pic>
        <p:nvPicPr>
          <p:cNvPr id="3" name="Grafik 2">
            <a:extLst>
              <a:ext uri="{FF2B5EF4-FFF2-40B4-BE49-F238E27FC236}">
                <a16:creationId xmlns:a16="http://schemas.microsoft.com/office/drawing/2014/main" id="{84011B5C-F135-2DA8-0C33-A74BFB8C7BF1}"/>
              </a:ext>
            </a:extLst>
          </p:cNvPr>
          <p:cNvPicPr>
            <a:picLocks noChangeAspect="1"/>
          </p:cNvPicPr>
          <p:nvPr/>
        </p:nvPicPr>
        <p:blipFill>
          <a:blip r:embed="rId3"/>
          <a:stretch>
            <a:fillRect/>
          </a:stretch>
        </p:blipFill>
        <p:spPr>
          <a:xfrm>
            <a:off x="1097859" y="2885269"/>
            <a:ext cx="4540941" cy="2320723"/>
          </a:xfrm>
          <a:prstGeom prst="rect">
            <a:avLst/>
          </a:prstGeom>
        </p:spPr>
      </p:pic>
      <p:pic>
        <p:nvPicPr>
          <p:cNvPr id="8" name="Grafik 7">
            <a:extLst>
              <a:ext uri="{FF2B5EF4-FFF2-40B4-BE49-F238E27FC236}">
                <a16:creationId xmlns:a16="http://schemas.microsoft.com/office/drawing/2014/main" id="{4EA008E1-11B4-661D-4D6E-4387F1C463D9}"/>
              </a:ext>
            </a:extLst>
          </p:cNvPr>
          <p:cNvPicPr>
            <a:picLocks noChangeAspect="1"/>
          </p:cNvPicPr>
          <p:nvPr/>
        </p:nvPicPr>
        <p:blipFill>
          <a:blip r:embed="rId4"/>
          <a:stretch>
            <a:fillRect/>
          </a:stretch>
        </p:blipFill>
        <p:spPr>
          <a:xfrm>
            <a:off x="3620984" y="2933393"/>
            <a:ext cx="1486107" cy="314369"/>
          </a:xfrm>
          <a:prstGeom prst="rect">
            <a:avLst/>
          </a:prstGeom>
        </p:spPr>
      </p:pic>
      <p:pic>
        <p:nvPicPr>
          <p:cNvPr id="10" name="Grafik 9">
            <a:extLst>
              <a:ext uri="{FF2B5EF4-FFF2-40B4-BE49-F238E27FC236}">
                <a16:creationId xmlns:a16="http://schemas.microsoft.com/office/drawing/2014/main" id="{39476FAA-5653-6287-6AC2-4F991F38D40B}"/>
              </a:ext>
            </a:extLst>
          </p:cNvPr>
          <p:cNvPicPr>
            <a:picLocks noChangeAspect="1"/>
          </p:cNvPicPr>
          <p:nvPr/>
        </p:nvPicPr>
        <p:blipFill>
          <a:blip r:embed="rId5"/>
          <a:srcRect t="32070" b="19252"/>
          <a:stretch/>
        </p:blipFill>
        <p:spPr>
          <a:xfrm>
            <a:off x="1097859" y="5699188"/>
            <a:ext cx="4373723" cy="599327"/>
          </a:xfrm>
          <a:prstGeom prst="rect">
            <a:avLst/>
          </a:prstGeom>
        </p:spPr>
      </p:pic>
      <p:pic>
        <p:nvPicPr>
          <p:cNvPr id="12" name="Grafik 11">
            <a:extLst>
              <a:ext uri="{FF2B5EF4-FFF2-40B4-BE49-F238E27FC236}">
                <a16:creationId xmlns:a16="http://schemas.microsoft.com/office/drawing/2014/main" id="{9F02F1E1-A629-905C-EBE1-CAE838242484}"/>
              </a:ext>
            </a:extLst>
          </p:cNvPr>
          <p:cNvPicPr>
            <a:picLocks noChangeAspect="1"/>
          </p:cNvPicPr>
          <p:nvPr/>
        </p:nvPicPr>
        <p:blipFill>
          <a:blip r:embed="rId6"/>
          <a:stretch>
            <a:fillRect/>
          </a:stretch>
        </p:blipFill>
        <p:spPr>
          <a:xfrm>
            <a:off x="1097859" y="6500482"/>
            <a:ext cx="4187456" cy="1117252"/>
          </a:xfrm>
          <a:prstGeom prst="rect">
            <a:avLst/>
          </a:prstGeom>
        </p:spPr>
      </p:pic>
      <p:pic>
        <p:nvPicPr>
          <p:cNvPr id="14" name="Grafik 13">
            <a:extLst>
              <a:ext uri="{FF2B5EF4-FFF2-40B4-BE49-F238E27FC236}">
                <a16:creationId xmlns:a16="http://schemas.microsoft.com/office/drawing/2014/main" id="{79BBB89B-D216-2D9D-D540-6505B38F2A5C}"/>
              </a:ext>
            </a:extLst>
          </p:cNvPr>
          <p:cNvPicPr>
            <a:picLocks noChangeAspect="1"/>
          </p:cNvPicPr>
          <p:nvPr/>
        </p:nvPicPr>
        <p:blipFill>
          <a:blip r:embed="rId6"/>
          <a:srcRect l="2247" t="6833" r="54536" b="66749"/>
          <a:stretch/>
        </p:blipFill>
        <p:spPr>
          <a:xfrm rot="5400000">
            <a:off x="-495944" y="8814094"/>
            <a:ext cx="2944579" cy="506699"/>
          </a:xfrm>
          <a:prstGeom prst="rect">
            <a:avLst/>
          </a:prstGeom>
        </p:spPr>
      </p:pic>
      <p:grpSp>
        <p:nvGrpSpPr>
          <p:cNvPr id="2" name="Group 1">
            <a:extLst>
              <a:ext uri="{FF2B5EF4-FFF2-40B4-BE49-F238E27FC236}">
                <a16:creationId xmlns:a16="http://schemas.microsoft.com/office/drawing/2014/main" id="{7DAEB634-5A6E-3A52-4026-863DE3FC44AE}"/>
              </a:ext>
            </a:extLst>
          </p:cNvPr>
          <p:cNvGrpSpPr/>
          <p:nvPr/>
        </p:nvGrpSpPr>
        <p:grpSpPr>
          <a:xfrm>
            <a:off x="1229695" y="7492921"/>
            <a:ext cx="5232121" cy="2944579"/>
            <a:chOff x="1229695" y="8075621"/>
            <a:chExt cx="5232121" cy="2057400"/>
          </a:xfrm>
        </p:grpSpPr>
        <p:cxnSp>
          <p:nvCxnSpPr>
            <p:cNvPr id="17" name="Gerader Verbinder 16">
              <a:extLst>
                <a:ext uri="{FF2B5EF4-FFF2-40B4-BE49-F238E27FC236}">
                  <a16:creationId xmlns:a16="http://schemas.microsoft.com/office/drawing/2014/main" id="{CCB6F5E7-AA9C-9088-E6D4-B33D5A30E340}"/>
                </a:ext>
              </a:extLst>
            </p:cNvPr>
            <p:cNvCxnSpPr/>
            <p:nvPr/>
          </p:nvCxnSpPr>
          <p:spPr>
            <a:xfrm>
              <a:off x="1229695" y="80756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4061E6E-3E53-26D8-AC92-ADD05D41CD17}"/>
                </a:ext>
              </a:extLst>
            </p:cNvPr>
            <p:cNvCxnSpPr/>
            <p:nvPr/>
          </p:nvCxnSpPr>
          <p:spPr>
            <a:xfrm>
              <a:off x="1229695" y="846508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C498281-7C07-C346-DFD4-534CB39CED68}"/>
                </a:ext>
              </a:extLst>
            </p:cNvPr>
            <p:cNvCxnSpPr/>
            <p:nvPr/>
          </p:nvCxnSpPr>
          <p:spPr>
            <a:xfrm>
              <a:off x="1229695" y="882915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651B38E-BA38-9426-75F3-399C87C01CC2}"/>
                </a:ext>
              </a:extLst>
            </p:cNvPr>
            <p:cNvCxnSpPr/>
            <p:nvPr/>
          </p:nvCxnSpPr>
          <p:spPr>
            <a:xfrm>
              <a:off x="1229695" y="9159355"/>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3849519-F2C9-C2B0-589A-07394B0AEA75}"/>
                </a:ext>
              </a:extLst>
            </p:cNvPr>
            <p:cNvCxnSpPr/>
            <p:nvPr/>
          </p:nvCxnSpPr>
          <p:spPr>
            <a:xfrm>
              <a:off x="1229695" y="9498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45804DE-5697-6DC0-A9BA-C1570982B104}"/>
                </a:ext>
              </a:extLst>
            </p:cNvPr>
            <p:cNvCxnSpPr/>
            <p:nvPr/>
          </p:nvCxnSpPr>
          <p:spPr>
            <a:xfrm>
              <a:off x="1229695" y="98028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3DB09C3-ACC8-B7AF-B51C-5727A33A3D36}"/>
                </a:ext>
              </a:extLst>
            </p:cNvPr>
            <p:cNvCxnSpPr/>
            <p:nvPr/>
          </p:nvCxnSpPr>
          <p:spPr>
            <a:xfrm>
              <a:off x="1229695" y="10133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47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2FAB-51D8-02F1-1A2F-504B77E56BC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5742B8E-F812-9C62-2406-2BC17255E394}"/>
              </a:ext>
            </a:extLst>
          </p:cNvPr>
          <p:cNvSpPr>
            <a:spLocks noGrp="1"/>
          </p:cNvSpPr>
          <p:nvPr>
            <p:ph type="body" sz="quarter" idx="64"/>
          </p:nvPr>
        </p:nvSpPr>
        <p:spPr>
          <a:xfrm>
            <a:off x="741470" y="1599145"/>
            <a:ext cx="6076734" cy="2185456"/>
          </a:xfrm>
        </p:spPr>
        <p:txBody>
          <a:bodyPr numCol="1"/>
          <a:lstStyle/>
          <a:p>
            <a:pPr algn="just"/>
            <a:r>
              <a:rPr lang="it" sz="1600" b="1" err="1">
                <a:solidFill>
                  <a:srgbClr val="8652A1"/>
                </a:solidFill>
                <a:ea typeface="Calibri" panose="020F0502020204030204" pitchFamily="34" charset="0"/>
                <a:cs typeface="Times New Roman" panose="02020603050405020304" pitchFamily="18" charset="0"/>
              </a:rPr>
              <a:t>Istruzioni – Come usare MindMeister</a:t>
            </a:r>
            <a:endParaRPr lang="en-US" sz="1600" b="1">
              <a:solidFill>
                <a:srgbClr val="8652A1"/>
              </a:solidFill>
              <a:ea typeface="Calibri" panose="020F0502020204030204" pitchFamily="34" charset="0"/>
              <a:cs typeface="Times New Roman" panose="02020603050405020304" pitchFamily="18" charset="0"/>
            </a:endParaRPr>
          </a:p>
          <a:p>
            <a:pPr algn="just"/>
            <a:r>
              <a:rPr lang="it">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it">
                <a:solidFill>
                  <a:schemeClr val="bg1">
                    <a:lumMod val="65000"/>
                  </a:schemeClr>
                </a:solidFill>
                <a:ea typeface="Calibri" panose="020F0502020204030204" pitchFamily="34" charset="0"/>
                <a:cs typeface="Times New Roman" panose="02020603050405020304" pitchFamily="18" charset="0"/>
              </a:rPr>
              <a:t>Continuazione della barra dei menu dalla pagina precedente</a:t>
            </a:r>
            <a:r>
              <a:rPr lang="it">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US">
              <a:solidFill>
                <a:schemeClr val="tx1"/>
              </a:solidFill>
              <a:ea typeface="Calibri" panose="020F0502020204030204" pitchFamily="34" charset="0"/>
              <a:cs typeface="Times New Roman" panose="02020603050405020304" pitchFamily="18" charset="0"/>
            </a:endParaRPr>
          </a:p>
          <a:p>
            <a:pPr algn="just"/>
            <a:r>
              <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it">
                <a:solidFill>
                  <a:schemeClr val="tx1"/>
                </a:solidFill>
                <a:ea typeface="Calibri" panose="020F0502020204030204" pitchFamily="34" charset="0"/>
                <a:cs typeface="Times New Roman" panose="02020603050405020304" pitchFamily="18" charset="0"/>
              </a:rPr>
              <a:t>Allinea automaticamente gli elementi della tua mappa mentale</a:t>
            </a:r>
            <a:endParaRPr lang="en-US">
              <a:solidFill>
                <a:schemeClr val="tx1"/>
              </a:solidFill>
              <a:ea typeface="Calibri" panose="020F0502020204030204" pitchFamily="34" charset="0"/>
              <a:cs typeface="Times New Roman" panose="02020603050405020304" pitchFamily="18" charset="0"/>
            </a:endParaRPr>
          </a:p>
          <a:p>
            <a:pPr algn="just"/>
            <a:endParaRPr lang="en-US" sz="600">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a:solidFill>
                  <a:schemeClr val="tx1"/>
                </a:solidFill>
                <a:ea typeface="Calibri" panose="020F0502020204030204" pitchFamily="34" charset="0"/>
                <a:cs typeface="Times New Roman" panose="02020603050405020304" pitchFamily="18" charset="0"/>
              </a:rPr>
              <a:t>Cambia lo stile del tuo elemento: scegli forme, bordi e linee diverse</a:t>
            </a:r>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a:solidFill>
                  <a:schemeClr val="tx1"/>
                </a:solidFill>
                <a:ea typeface="Calibri" panose="020F0502020204030204" pitchFamily="34" charset="0"/>
                <a:cs typeface="Times New Roman" panose="02020603050405020304" pitchFamily="18" charset="0"/>
              </a:rPr>
              <a:t>Modificare lo stile del testo dell'elemento</a:t>
            </a:r>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r>
              <a:rPr lang="it">
                <a:solidFill>
                  <a:schemeClr val="tx1"/>
                </a:solidFill>
                <a:ea typeface="Calibri" panose="020F0502020204030204" pitchFamily="34" charset="0"/>
                <a:cs typeface="Times New Roman" panose="02020603050405020304" pitchFamily="18" charset="0"/>
              </a:rPr>
              <a:t>Aggiungere un nuovo elemento figlio all'argomento</a:t>
            </a:r>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a:t>
            </a:r>
            <a:r>
              <a:rPr lang="it">
                <a:solidFill>
                  <a:schemeClr val="tx1"/>
                </a:solidFill>
                <a:ea typeface="Calibri" panose="020F0502020204030204" pitchFamily="34" charset="0"/>
                <a:cs typeface="Times New Roman" panose="02020603050405020304" pitchFamily="18" charset="0"/>
              </a:rPr>
              <a:t>Sul lato destro, hai le seguenti opzioni di menu</a:t>
            </a:r>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sz="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a:solidFill>
                  <a:schemeClr val="tx1"/>
                </a:solidFill>
                <a:ea typeface="Calibri" panose="020F0502020204030204" pitchFamily="34" charset="0"/>
                <a:cs typeface="Times New Roman" panose="02020603050405020304" pitchFamily="18" charset="0"/>
              </a:rPr>
              <a:t>     Aggiungere un nuovo argomento mobile</a:t>
            </a:r>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a:solidFill>
                  <a:schemeClr val="tx1"/>
                </a:solidFill>
                <a:ea typeface="Calibri" panose="020F0502020204030204" pitchFamily="34" charset="0"/>
                <a:cs typeface="Times New Roman" panose="02020603050405020304" pitchFamily="18" charset="0"/>
              </a:rPr>
              <a:t>   Modificare il layout degli elementi</a:t>
            </a:r>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r>
              <a:rPr lang="it">
                <a:solidFill>
                  <a:schemeClr val="tx1"/>
                </a:solidFill>
                <a:ea typeface="Calibri" panose="020F0502020204030204" pitchFamily="34" charset="0"/>
                <a:cs typeface="Times New Roman" panose="02020603050405020304" pitchFamily="18" charset="0"/>
              </a:rPr>
              <a:t>    Cambia il tema della tua mappa mentale</a:t>
            </a:r>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500">
              <a:solidFill>
                <a:schemeClr val="tx1"/>
              </a:solidFill>
              <a:ea typeface="Calibri" panose="020F0502020204030204" pitchFamily="34" charset="0"/>
              <a:cs typeface="Times New Roman" panose="02020603050405020304" pitchFamily="18" charset="0"/>
            </a:endParaRPr>
          </a:p>
          <a:p>
            <a:pPr algn="just"/>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err="1">
                <a:solidFill>
                  <a:schemeClr val="tx1"/>
                </a:solidFill>
                <a:ea typeface="Calibri" panose="020F0502020204030204" pitchFamily="34" charset="0"/>
                <a:cs typeface="Times New Roman" panose="02020603050405020304" pitchFamily="18" charset="0"/>
              </a:rPr>
              <a:t>Disfare</a:t>
            </a:r>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err="1">
                <a:solidFill>
                  <a:schemeClr val="tx1"/>
                </a:solidFill>
                <a:ea typeface="Calibri" panose="020F0502020204030204" pitchFamily="34" charset="0"/>
                <a:cs typeface="Times New Roman" panose="02020603050405020304" pitchFamily="18" charset="0"/>
              </a:rPr>
              <a:t>Rifare</a:t>
            </a:r>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a:solidFill>
                  <a:schemeClr val="tx1"/>
                </a:solidFill>
                <a:ea typeface="Calibri" panose="020F0502020204030204" pitchFamily="34" charset="0"/>
                <a:cs typeface="Times New Roman" panose="02020603050405020304" pitchFamily="18" charset="0"/>
              </a:rPr>
              <a:t>6. Per aggiungere collaboratori alla tua mappa mentale, fai clic su "Condividi" nell'angolo in alto a destra.</a:t>
            </a:r>
          </a:p>
          <a:p>
            <a:pPr algn="just"/>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Aggiungi membri registrati a MindMeister tramite e-mail o nome utente</a:t>
            </a:r>
          </a:p>
          <a:p>
            <a:pPr algn="just"/>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a:solidFill>
                  <a:schemeClr val="tx1"/>
                </a:solidFill>
                <a:ea typeface="Calibri" panose="020F0502020204030204" pitchFamily="34" charset="0"/>
                <a:cs typeface="Times New Roman" panose="02020603050405020304" pitchFamily="18" charset="0"/>
              </a:rPr>
              <a:t>   </a:t>
            </a:r>
          </a:p>
          <a:p>
            <a:pPr marL="95250" algn="just"/>
            <a:r>
              <a:rPr lang="it">
                <a:solidFill>
                  <a:schemeClr val="tx1"/>
                </a:solidFill>
                <a:ea typeface="Calibri" panose="020F0502020204030204" pitchFamily="34" charset="0"/>
                <a:cs typeface="Times New Roman" panose="02020603050405020304" pitchFamily="18" charset="0"/>
              </a:rPr>
              <a:t> Oppure: condividi un link con l'impostazione del ruolo desiderata</a:t>
            </a:r>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cs typeface="Times New Roman" panose="02020603050405020304" pitchFamily="18" charset="0"/>
            </a:endParaRPr>
          </a:p>
          <a:p>
            <a:pPr algn="just"/>
            <a:r>
              <a:rPr lang="it">
                <a:solidFill>
                  <a:schemeClr val="tx1"/>
                </a:solidFill>
                <a:ea typeface="Calibri" panose="020F0502020204030204" pitchFamily="34" charset="0"/>
                <a:cs typeface="Times New Roman" panose="02020603050405020304" pitchFamily="18" charset="0"/>
              </a:rPr>
              <a:t>Per ulteriori domande, visitare il sito </a:t>
            </a:r>
            <a:r>
              <a:rPr lang="it" b="1" err="1">
                <a:solidFill>
                  <a:srgbClr val="29C5F4"/>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MindMeister Help Centre</a:t>
            </a:r>
            <a:r>
              <a:rPr lang="it">
                <a:solidFill>
                  <a:schemeClr val="tx1"/>
                </a:solidFill>
                <a:ea typeface="Calibri" panose="020F0502020204030204" pitchFamily="34" charset="0"/>
                <a:cs typeface="Times New Roman" panose="02020603050405020304" pitchFamily="18" charset="0"/>
              </a:rPr>
              <a:t>.</a:t>
            </a:r>
          </a:p>
          <a:p>
            <a:pPr algn="just"/>
            <a:r>
              <a:rPr lang="en-US">
                <a:solidFill>
                  <a:schemeClr val="tx1"/>
                </a:solidFill>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DC2BC1BB-E85D-35A9-91BA-BA0D6597355A}"/>
              </a:ext>
            </a:extLst>
          </p:cNvPr>
          <p:cNvSpPr>
            <a:spLocks noGrp="1"/>
          </p:cNvSpPr>
          <p:nvPr>
            <p:ph type="sldNum" sz="quarter" idx="4"/>
          </p:nvPr>
        </p:nvSpPr>
        <p:spPr/>
        <p:txBody>
          <a:bodyPr/>
          <a:lstStyle/>
          <a:p>
            <a:fld id="{9C527BFA-2C0E-4CEC-B6A5-913A56FEF4B4}" type="slidenum">
              <a:rPr lang="fr-CA" smtClean="0"/>
              <a:pPr/>
              <a:t>15</a:t>
            </a:fld>
            <a:endParaRPr lang="fr-CA"/>
          </a:p>
        </p:txBody>
      </p:sp>
      <p:sp>
        <p:nvSpPr>
          <p:cNvPr id="7" name="Freeform 1">
            <a:extLst>
              <a:ext uri="{FF2B5EF4-FFF2-40B4-BE49-F238E27FC236}">
                <a16:creationId xmlns:a16="http://schemas.microsoft.com/office/drawing/2014/main" id="{99958781-D5C1-F9B4-6F03-44BE21D8DCB9}"/>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0417FE23-B764-98F1-8672-BC05ECF12EAF}"/>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2 – IDEAZIONE E GESTIONE DELLE IDEE</a:t>
            </a:r>
            <a:endParaRPr lang="en-US"/>
          </a:p>
        </p:txBody>
      </p:sp>
      <p:cxnSp>
        <p:nvCxnSpPr>
          <p:cNvPr id="18" name="Gerader Verbinder 17">
            <a:extLst>
              <a:ext uri="{FF2B5EF4-FFF2-40B4-BE49-F238E27FC236}">
                <a16:creationId xmlns:a16="http://schemas.microsoft.com/office/drawing/2014/main" id="{A6A381D9-3FC2-0369-99F6-DF5C985B97F0}"/>
              </a:ext>
            </a:extLst>
          </p:cNvPr>
          <p:cNvCxnSpPr/>
          <p:nvPr/>
        </p:nvCxnSpPr>
        <p:spPr>
          <a:xfrm>
            <a:off x="918457" y="3716867"/>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E5E912C-6DE4-004B-BE27-6819ABA9FE1D}"/>
              </a:ext>
            </a:extLst>
          </p:cNvPr>
          <p:cNvCxnSpPr/>
          <p:nvPr/>
        </p:nvCxnSpPr>
        <p:spPr>
          <a:xfrm>
            <a:off x="741470" y="3412066"/>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2385249C-2625-CBF8-F236-89D40E1C147D}"/>
              </a:ext>
            </a:extLst>
          </p:cNvPr>
          <p:cNvCxnSpPr/>
          <p:nvPr/>
        </p:nvCxnSpPr>
        <p:spPr>
          <a:xfrm>
            <a:off x="606003" y="29887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9FE8135B-EF0D-CCEB-2994-B490AA749DC2}"/>
              </a:ext>
            </a:extLst>
          </p:cNvPr>
          <p:cNvPicPr>
            <a:picLocks noChangeAspect="1"/>
          </p:cNvPicPr>
          <p:nvPr/>
        </p:nvPicPr>
        <p:blipFill>
          <a:blip r:embed="rId3"/>
          <a:stretch>
            <a:fillRect/>
          </a:stretch>
        </p:blipFill>
        <p:spPr>
          <a:xfrm rot="5400000">
            <a:off x="-431111" y="2885065"/>
            <a:ext cx="2137336" cy="411026"/>
          </a:xfrm>
          <a:prstGeom prst="rect">
            <a:avLst/>
          </a:prstGeom>
        </p:spPr>
      </p:pic>
      <p:pic>
        <p:nvPicPr>
          <p:cNvPr id="11" name="Grafik 10">
            <a:extLst>
              <a:ext uri="{FF2B5EF4-FFF2-40B4-BE49-F238E27FC236}">
                <a16:creationId xmlns:a16="http://schemas.microsoft.com/office/drawing/2014/main" id="{85A0C5CA-4623-D1AE-1D81-FA6A64E72ED7}"/>
              </a:ext>
            </a:extLst>
          </p:cNvPr>
          <p:cNvPicPr>
            <a:picLocks noChangeAspect="1"/>
          </p:cNvPicPr>
          <p:nvPr/>
        </p:nvPicPr>
        <p:blipFill>
          <a:blip r:embed="rId4"/>
          <a:stretch>
            <a:fillRect/>
          </a:stretch>
        </p:blipFill>
        <p:spPr>
          <a:xfrm>
            <a:off x="5669091" y="2216477"/>
            <a:ext cx="1271828" cy="1872923"/>
          </a:xfrm>
          <a:prstGeom prst="rect">
            <a:avLst/>
          </a:prstGeom>
        </p:spPr>
      </p:pic>
      <p:pic>
        <p:nvPicPr>
          <p:cNvPr id="15" name="Grafik 14">
            <a:extLst>
              <a:ext uri="{FF2B5EF4-FFF2-40B4-BE49-F238E27FC236}">
                <a16:creationId xmlns:a16="http://schemas.microsoft.com/office/drawing/2014/main" id="{0D81BBE7-2B8B-8F08-A273-4C5D8B7F0144}"/>
              </a:ext>
            </a:extLst>
          </p:cNvPr>
          <p:cNvPicPr>
            <a:picLocks noChangeAspect="1"/>
          </p:cNvPicPr>
          <p:nvPr/>
        </p:nvPicPr>
        <p:blipFill>
          <a:blip r:embed="rId5"/>
          <a:stretch>
            <a:fillRect/>
          </a:stretch>
        </p:blipFill>
        <p:spPr>
          <a:xfrm>
            <a:off x="256030" y="4556858"/>
            <a:ext cx="658768" cy="1894742"/>
          </a:xfrm>
          <a:prstGeom prst="rect">
            <a:avLst/>
          </a:prstGeom>
        </p:spPr>
      </p:pic>
      <p:cxnSp>
        <p:nvCxnSpPr>
          <p:cNvPr id="24" name="Gerader Verbinder 23">
            <a:extLst>
              <a:ext uri="{FF2B5EF4-FFF2-40B4-BE49-F238E27FC236}">
                <a16:creationId xmlns:a16="http://schemas.microsoft.com/office/drawing/2014/main" id="{AB7C9CFD-1B45-B865-AAFF-13BE43DB13D6}"/>
              </a:ext>
            </a:extLst>
          </p:cNvPr>
          <p:cNvCxnSpPr/>
          <p:nvPr/>
        </p:nvCxnSpPr>
        <p:spPr>
          <a:xfrm>
            <a:off x="843070" y="496146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F1196F9-2AF6-7B3A-4DAE-49F218B8C8CB}"/>
              </a:ext>
            </a:extLst>
          </p:cNvPr>
          <p:cNvCxnSpPr/>
          <p:nvPr/>
        </p:nvCxnSpPr>
        <p:spPr>
          <a:xfrm>
            <a:off x="843070" y="5278173"/>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17333A1-5ABF-C45E-9E08-F86D853E6DB5}"/>
              </a:ext>
            </a:extLst>
          </p:cNvPr>
          <p:cNvCxnSpPr/>
          <p:nvPr/>
        </p:nvCxnSpPr>
        <p:spPr>
          <a:xfrm>
            <a:off x="843070" y="566420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2C8EA76-2B0B-B5DE-A5B8-42D7490D55C6}"/>
              </a:ext>
            </a:extLst>
          </p:cNvPr>
          <p:cNvCxnSpPr/>
          <p:nvPr/>
        </p:nvCxnSpPr>
        <p:spPr>
          <a:xfrm>
            <a:off x="843070" y="60621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73D7AE86-9A71-A743-CA9C-C405871EA3DA}"/>
              </a:ext>
            </a:extLst>
          </p:cNvPr>
          <p:cNvPicPr>
            <a:picLocks noChangeAspect="1"/>
          </p:cNvPicPr>
          <p:nvPr/>
        </p:nvPicPr>
        <p:blipFill>
          <a:blip r:embed="rId6"/>
          <a:stretch>
            <a:fillRect/>
          </a:stretch>
        </p:blipFill>
        <p:spPr>
          <a:xfrm>
            <a:off x="843070" y="7075989"/>
            <a:ext cx="1835244" cy="552478"/>
          </a:xfrm>
          <a:prstGeom prst="rect">
            <a:avLst/>
          </a:prstGeom>
        </p:spPr>
      </p:pic>
      <p:pic>
        <p:nvPicPr>
          <p:cNvPr id="33" name="Grafik 32">
            <a:extLst>
              <a:ext uri="{FF2B5EF4-FFF2-40B4-BE49-F238E27FC236}">
                <a16:creationId xmlns:a16="http://schemas.microsoft.com/office/drawing/2014/main" id="{1635F84D-A490-9AE3-BB7A-F7BD0FD6925F}"/>
              </a:ext>
            </a:extLst>
          </p:cNvPr>
          <p:cNvPicPr>
            <a:picLocks noChangeAspect="1"/>
          </p:cNvPicPr>
          <p:nvPr/>
        </p:nvPicPr>
        <p:blipFill>
          <a:blip r:embed="rId7"/>
          <a:stretch>
            <a:fillRect/>
          </a:stretch>
        </p:blipFill>
        <p:spPr>
          <a:xfrm>
            <a:off x="900973" y="7680735"/>
            <a:ext cx="3673147" cy="995625"/>
          </a:xfrm>
          <a:prstGeom prst="rect">
            <a:avLst/>
          </a:prstGeom>
        </p:spPr>
      </p:pic>
      <p:pic>
        <p:nvPicPr>
          <p:cNvPr id="35" name="Grafik 34">
            <a:extLst>
              <a:ext uri="{FF2B5EF4-FFF2-40B4-BE49-F238E27FC236}">
                <a16:creationId xmlns:a16="http://schemas.microsoft.com/office/drawing/2014/main" id="{CAADE5D2-1A95-7A3C-545B-CEC8D8BE751F}"/>
              </a:ext>
            </a:extLst>
          </p:cNvPr>
          <p:cNvPicPr>
            <a:picLocks noChangeAspect="1"/>
          </p:cNvPicPr>
          <p:nvPr/>
        </p:nvPicPr>
        <p:blipFill>
          <a:blip r:embed="rId8"/>
          <a:stretch>
            <a:fillRect/>
          </a:stretch>
        </p:blipFill>
        <p:spPr>
          <a:xfrm>
            <a:off x="914798" y="9247067"/>
            <a:ext cx="3861787" cy="561438"/>
          </a:xfrm>
          <a:prstGeom prst="rect">
            <a:avLst/>
          </a:prstGeom>
        </p:spPr>
      </p:pic>
      <p:cxnSp>
        <p:nvCxnSpPr>
          <p:cNvPr id="3" name="Gerade Verbindung mit Pfeil 2">
            <a:extLst>
              <a:ext uri="{FF2B5EF4-FFF2-40B4-BE49-F238E27FC236}">
                <a16:creationId xmlns:a16="http://schemas.microsoft.com/office/drawing/2014/main" id="{1EF56C9A-9C88-AEA0-4884-C13C22180D19}"/>
              </a:ext>
            </a:extLst>
          </p:cNvPr>
          <p:cNvCxnSpPr>
            <a:cxnSpLocks/>
          </p:cNvCxnSpPr>
          <p:nvPr/>
        </p:nvCxnSpPr>
        <p:spPr>
          <a:xfrm flipV="1">
            <a:off x="5359400" y="2991514"/>
            <a:ext cx="309691" cy="60161"/>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03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635715" y="1218937"/>
            <a:ext cx="4819651" cy="3109490"/>
          </a:xfrm>
        </p:spPr>
        <p:txBody>
          <a:bodyPr/>
          <a:lstStyle/>
          <a:p>
            <a:pPr algn="r"/>
            <a:r>
              <a:rPr lang="it" sz="7200"/>
              <a:t>SETTIMANA 10</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16</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33044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545690" y="1502936"/>
            <a:ext cx="6485232" cy="6012561"/>
          </a:xfrm>
        </p:spPr>
        <p:txBody>
          <a:bodyPr numCol="1"/>
          <a:lstStyle/>
          <a:p>
            <a:pPr algn="just">
              <a:spcBef>
                <a:spcPts val="195"/>
              </a:spcBef>
              <a:tabLst>
                <a:tab pos="450215" algn="l"/>
              </a:tabLst>
            </a:pPr>
            <a:r>
              <a:rPr lang="it" dirty="0">
                <a:solidFill>
                  <a:schemeClr val="tx1"/>
                </a:solidFill>
                <a:ea typeface="Calibri" panose="020F0502020204030204" pitchFamily="34" charset="0"/>
                <a:cs typeface="Times New Roman" panose="02020603050405020304" pitchFamily="18" charset="0"/>
              </a:rPr>
              <a:t>Una volta che un'idea innovativa è stata valutata e selezionata nella Fase 2, il concetto di
Il servizio o il processo deve essere definito</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195"/>
              </a:spcBef>
              <a:tabLst>
                <a:tab pos="450215" algn="l"/>
              </a:tabLst>
            </a:pPr>
            <a:r>
              <a:rPr lang="it" dirty="0">
                <a:solidFill>
                  <a:schemeClr val="tx1"/>
                </a:solidFill>
                <a:ea typeface="Calibri" panose="020F0502020204030204" pitchFamily="34" charset="0"/>
                <a:cs typeface="Times New Roman" panose="02020603050405020304" pitchFamily="18" charset="0"/>
              </a:rPr>
              <a:t>Secondo</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dirty="0">
                <a:solidFill>
                  <a:srgbClr val="000000"/>
                </a:solidFill>
                <a:ea typeface="Calibri" panose="020F0502020204030204" pitchFamily="34" charset="0"/>
                <a:cs typeface="Times New Roman" panose="02020603050405020304" pitchFamily="18" charset="0"/>
              </a:rPr>
              <a:t> </a:t>
            </a:r>
            <a:r>
              <a:rPr lang="it" b="1" dirty="0">
                <a:solidFill>
                  <a:srgbClr val="29C5F4"/>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Dornberger &amp; Suvelza (2012)</a:t>
            </a:r>
            <a:r>
              <a:rPr lang="it" dirty="0">
                <a:solidFill>
                  <a:srgbClr val="000000"/>
                </a:solidFill>
                <a:ea typeface="Calibri" panose="020F0502020204030204" pitchFamily="34" charset="0"/>
                <a:cs typeface="Times New Roman" panose="02020603050405020304" pitchFamily="18" charset="0"/>
              </a:rPr>
              <a:t>, La definizione del concetto deve essere 
</a:t>
            </a:r>
            <a:r>
              <a:rPr lang="it" b="1" dirty="0">
                <a:solidFill>
                  <a:schemeClr val="tx1"/>
                </a:solidFill>
                <a:ea typeface="Calibri" panose="020F0502020204030204" pitchFamily="34" charset="0"/>
                <a:cs typeface="Times New Roman" panose="02020603050405020304" pitchFamily="18" charset="0"/>
              </a:rPr>
              <a:t>Rispondi alle domande </a:t>
            </a:r>
            <a:r>
              <a:rPr lang="it" dirty="0">
                <a:solidFill>
                  <a:schemeClr val="tx1"/>
                </a:solidFill>
                <a:ea typeface="Calibri" panose="020F0502020204030204" pitchFamily="34" charset="0"/>
                <a:cs typeface="Times New Roman" panose="02020603050405020304" pitchFamily="18" charset="0"/>
              </a:rPr>
              <a:t>seguenti</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E" sz="800" b="1" dirty="0">
              <a:solidFill>
                <a:srgbClr val="8652A1"/>
              </a:solidFill>
              <a:ea typeface="Calibri" panose="020F0502020204030204" pitchFamily="34" charset="0"/>
              <a:cs typeface="Arial" panose="020B0604020202020204" pitchFamily="34" charset="0"/>
            </a:endParaRPr>
          </a:p>
          <a:p>
            <a:pPr algn="just"/>
            <a:r>
              <a:rPr lang="it" sz="1600" b="1" dirty="0">
                <a:solidFill>
                  <a:srgbClr val="8652A1"/>
                </a:solidFill>
                <a:ea typeface="Calibri" panose="020F0502020204030204" pitchFamily="34" charset="0"/>
                <a:cs typeface="Arial" panose="020B0604020202020204" pitchFamily="34" charset="0"/>
              </a:rPr>
              <a:t>Step</a:t>
            </a:r>
            <a:r>
              <a:rPr lang="it"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1: </a:t>
            </a:r>
            <a:r>
              <a:rPr lang="it" sz="1600" b="1" dirty="0">
                <a:solidFill>
                  <a:srgbClr val="8652A1"/>
                </a:solidFill>
                <a:ea typeface="Calibri" panose="020F0502020204030204" pitchFamily="34" charset="0"/>
                <a:cs typeface="Arial" panose="020B0604020202020204" pitchFamily="34" charset="0"/>
              </a:rPr>
              <a:t>Generazione di un concetto</a:t>
            </a:r>
            <a:endParaRPr lang="en-IE"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endParaRPr lang="en-GB" sz="105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spcBef>
                <a:spcPts val="195"/>
              </a:spcBef>
              <a:tabLst>
                <a:tab pos="450215" algn="l"/>
              </a:tabLst>
            </a:pPr>
            <a:r>
              <a:rPr lang="it" dirty="0">
                <a:solidFill>
                  <a:schemeClr val="tx1"/>
                </a:solidFill>
                <a:ea typeface="Calibri" panose="020F0502020204030204" pitchFamily="34" charset="0"/>
                <a:cs typeface="Times New Roman" panose="02020603050405020304" pitchFamily="18" charset="0"/>
              </a:rPr>
              <a:t>Lo strumento Service Blueprinting aiuta a generare concetti di potenziali servizi innovativi. Un Service Blueprint è una rappresentazione visiva che mappa le connessioni tra i vari elementi del servizio, come persone, strumenti (sia fisici che digitali) e processi, che interagiscono nei punti di contatto chiave durante il percorso del cliente (</a:t>
            </a:r>
            <a:r>
              <a:rPr lang="it" b="1" dirty="0">
                <a:solidFill>
                  <a:srgbClr val="29C5F4"/>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Gibbons, 2017</a:t>
            </a:r>
            <a:r>
              <a:rPr lang="it" b="1" dirty="0">
                <a:solidFill>
                  <a:schemeClr val="tx1"/>
                </a:solidFill>
                <a:ea typeface="Calibri" panose="020F0502020204030204" pitchFamily="34" charset="0"/>
                <a:cs typeface="Times New Roman" panose="02020603050405020304" pitchFamily="18" charset="0"/>
              </a:rPr>
              <a:t>)</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 dirty="0">
                <a:solidFill>
                  <a:schemeClr val="tx1"/>
                </a:solidFill>
                <a:ea typeface="Calibri" panose="020F0502020204030204" pitchFamily="34" charset="0"/>
                <a:cs typeface="Times New Roman" panose="02020603050405020304" pitchFamily="18" charset="0"/>
              </a:rPr>
              <a:t>Le seguenti dimensioni possono descrivere Service Blueprinting per i nuovi servizi</a:t>
            </a: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195"/>
              </a:spcBef>
              <a:buFont typeface="+mj-lt"/>
              <a:buAutoNum type="arabicPeriod"/>
              <a:tabLst>
                <a:tab pos="450215" algn="l"/>
              </a:tabLst>
            </a:pPr>
            <a:r>
              <a:rPr lang="it" b="1" dirty="0">
                <a:solidFill>
                  <a:srgbClr val="8652A1"/>
                </a:solidFill>
                <a:ea typeface="Calibri" panose="020F0502020204030204" pitchFamily="34" charset="0"/>
                <a:cs typeface="Times New Roman" panose="02020603050405020304" pitchFamily="18" charset="0"/>
              </a:rPr>
              <a:t>Esperienza: </a:t>
            </a:r>
            <a:r>
              <a:rPr lang="it" dirty="0">
                <a:solidFill>
                  <a:schemeClr val="tx1"/>
                </a:solidFill>
                <a:ea typeface="Calibri" panose="020F0502020204030204" pitchFamily="34" charset="0"/>
                <a:cs typeface="Times New Roman" panose="02020603050405020304" pitchFamily="18" charset="0"/>
              </a:rPr>
              <a:t>comprendere ciò che i clienti provano in ogni fase del loro percorso, concentrandosi su emozioni, azioni e percezioni</a:t>
            </a:r>
            <a:r>
              <a:rPr lang="it" b="1" dirty="0">
                <a:solidFill>
                  <a:srgbClr val="8652A1"/>
                </a:solidFill>
                <a:ea typeface="Calibri" panose="020F0502020204030204" pitchFamily="34" charset="0"/>
                <a:cs typeface="Times New Roman" panose="02020603050405020304" pitchFamily="18" charset="0"/>
              </a:rPr>
              <a:t>.
Interazioni: </a:t>
            </a:r>
            <a:r>
              <a:rPr lang="it" dirty="0">
                <a:solidFill>
                  <a:schemeClr val="tx1"/>
                </a:solidFill>
                <a:ea typeface="Calibri" panose="020F0502020204030204" pitchFamily="34" charset="0"/>
                <a:cs typeface="Times New Roman" panose="02020603050405020304" pitchFamily="18" charset="0"/>
              </a:rPr>
              <a:t>identifica le persone, i luoghi e le cose con cui i clienti interagiscono durante l'esperienza di servizio, sia direttamente che indirettamente</a:t>
            </a:r>
            <a:r>
              <a:rPr lang="it" b="1" dirty="0">
                <a:solidFill>
                  <a:srgbClr val="8652A1"/>
                </a:solidFill>
                <a:ea typeface="Calibri" panose="020F0502020204030204" pitchFamily="34" charset="0"/>
                <a:cs typeface="Times New Roman" panose="02020603050405020304" pitchFamily="18" charset="0"/>
              </a:rPr>
              <a:t>.
Dietro le quinte: </a:t>
            </a:r>
            <a:r>
              <a:rPr lang="it" dirty="0">
                <a:solidFill>
                  <a:schemeClr val="tx1"/>
                </a:solidFill>
                <a:ea typeface="Calibri" panose="020F0502020204030204" pitchFamily="34" charset="0"/>
                <a:cs typeface="Times New Roman" panose="02020603050405020304" pitchFamily="18" charset="0"/>
              </a:rPr>
              <a:t>riconoscere i processi interni e le azioni dei dipendenti che supportano ogni fase dell'esperienza del cliente, anche se non visibili al cliente</a:t>
            </a:r>
            <a:r>
              <a:rPr lang="it" b="1" dirty="0">
                <a:solidFill>
                  <a:srgbClr val="8652A1"/>
                </a:solidFill>
                <a:ea typeface="Calibri" panose="020F0502020204030204" pitchFamily="34" charset="0"/>
                <a:cs typeface="Times New Roman" panose="02020603050405020304" pitchFamily="18" charset="0"/>
              </a:rPr>
              <a:t>.
Invogliare: </a:t>
            </a:r>
            <a:r>
              <a:rPr lang="it" dirty="0">
                <a:solidFill>
                  <a:schemeClr val="tx1"/>
                </a:solidFill>
                <a:ea typeface="Calibri" panose="020F0502020204030204" pitchFamily="34" charset="0"/>
                <a:cs typeface="Times New Roman" panose="02020603050405020304" pitchFamily="18" charset="0"/>
              </a:rPr>
              <a:t>guida i clienti a conoscere il tuo servizio attraverso marketing mirato, promozioni o passaparola</a:t>
            </a:r>
            <a:r>
              <a:rPr lang="it" b="1" dirty="0">
                <a:solidFill>
                  <a:srgbClr val="8652A1"/>
                </a:solidFill>
                <a:ea typeface="Calibri" panose="020F0502020204030204" pitchFamily="34" charset="0"/>
                <a:cs typeface="Times New Roman" panose="02020603050405020304" pitchFamily="18" charset="0"/>
              </a:rPr>
              <a:t>.
Invio: </a:t>
            </a:r>
            <a:r>
              <a:rPr lang="it" dirty="0">
                <a:solidFill>
                  <a:schemeClr val="tx1"/>
                </a:solidFill>
                <a:ea typeface="Calibri" panose="020F0502020204030204" pitchFamily="34" charset="0"/>
                <a:cs typeface="Times New Roman" panose="02020603050405020304" pitchFamily="18" charset="0"/>
              </a:rPr>
              <a:t>incoraggia i clienti a esplorare le tue offerte di servizi, navigando in un sito Web o entrando in uno spazio fisico</a:t>
            </a:r>
            <a:r>
              <a:rPr lang="it" b="1" dirty="0">
                <a:solidFill>
                  <a:srgbClr val="8652A1"/>
                </a:solidFill>
                <a:ea typeface="Calibri" panose="020F0502020204030204" pitchFamily="34" charset="0"/>
                <a:cs typeface="Times New Roman" panose="02020603050405020304" pitchFamily="18" charset="0"/>
              </a:rPr>
              <a:t>.
Coinvolgi: </a:t>
            </a:r>
            <a:r>
              <a:rPr lang="it" dirty="0">
                <a:solidFill>
                  <a:schemeClr val="tx1"/>
                </a:solidFill>
                <a:ea typeface="Calibri" panose="020F0502020204030204" pitchFamily="34" charset="0"/>
                <a:cs typeface="Times New Roman" panose="02020603050405020304" pitchFamily="18" charset="0"/>
              </a:rPr>
              <a:t>assicurati che i clienti utilizzino attivamente il servizio, interagendo con gli strumenti, le piattaforme o i rappresentanti disponibili</a:t>
            </a:r>
            <a:r>
              <a:rPr lang="it" b="1" dirty="0">
                <a:solidFill>
                  <a:srgbClr val="8652A1"/>
                </a:solidFill>
                <a:ea typeface="Calibri" panose="020F0502020204030204" pitchFamily="34" charset="0"/>
                <a:cs typeface="Times New Roman" panose="02020603050405020304" pitchFamily="18" charset="0"/>
              </a:rPr>
              <a:t>.
Uscita: </a:t>
            </a:r>
            <a:r>
              <a:rPr lang="it" dirty="0">
                <a:solidFill>
                  <a:schemeClr val="tx1"/>
                </a:solidFill>
                <a:ea typeface="Calibri" panose="020F0502020204030204" pitchFamily="34" charset="0"/>
                <a:cs typeface="Times New Roman" panose="02020603050405020304" pitchFamily="18" charset="0"/>
              </a:rPr>
              <a:t>supporta i clienti mentre completano la loro esperienza di servizio, fornendo opzioni per il feedback o le azioni finali</a:t>
            </a:r>
            <a:r>
              <a:rPr lang="it" b="1" dirty="0">
                <a:solidFill>
                  <a:srgbClr val="8652A1"/>
                </a:solidFill>
                <a:ea typeface="Calibri" panose="020F0502020204030204" pitchFamily="34" charset="0"/>
                <a:cs typeface="Times New Roman" panose="02020603050405020304" pitchFamily="18" charset="0"/>
              </a:rPr>
              <a:t>.
Estendere: </a:t>
            </a:r>
            <a:r>
              <a:rPr lang="it" dirty="0">
                <a:solidFill>
                  <a:schemeClr val="tx1"/>
                </a:solidFill>
                <a:ea typeface="Calibri" panose="020F0502020204030204" pitchFamily="34" charset="0"/>
                <a:cs typeface="Times New Roman" panose="02020603050405020304" pitchFamily="18" charset="0"/>
              </a:rPr>
              <a:t>promuovere un coinvolgimento continuo spingendo i clienti a tornare, a segnalare altri o a partecipare ad attività di follow-up.</a:t>
            </a:r>
          </a:p>
          <a:p>
            <a:pPr marL="342900" indent="-342900" algn="just">
              <a:spcBef>
                <a:spcPts val="195"/>
              </a:spcBef>
              <a:buFont typeface="+mj-lt"/>
              <a:buAutoNum type="arabicPeriod"/>
              <a:tabLst>
                <a:tab pos="450215" algn="l"/>
              </a:tabLst>
            </a:pPr>
            <a:endParaRPr lang="en-GB" sz="1050" dirty="0">
              <a:solidFill>
                <a:srgbClr val="0B3A5B"/>
              </a:solidFill>
              <a:ea typeface="Calibri" panose="020F0502020204030204" pitchFamily="34" charset="0"/>
              <a:cs typeface="Times New Roman" panose="02020603050405020304" pitchFamily="18" charset="0"/>
            </a:endParaRPr>
          </a:p>
          <a:p>
            <a:pPr marL="342900" lvl="0" indent="-342900" algn="just">
              <a:spcBef>
                <a:spcPts val="195"/>
              </a:spcBef>
              <a:buFont typeface="+mj-lt"/>
              <a:buAutoNum type="arabicPeriod"/>
              <a:tabLst>
                <a:tab pos="450215" algn="l"/>
              </a:tabLst>
            </a:pPr>
            <a:endParaRPr lang="en-GB" sz="1050"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17</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3 – SVILUPPO DEL CONCETTO</a:t>
            </a:r>
            <a:endParaRPr lang="en-US"/>
          </a:p>
        </p:txBody>
      </p:sp>
      <p:sp>
        <p:nvSpPr>
          <p:cNvPr id="10" name="TextBox 9">
            <a:extLst>
              <a:ext uri="{FF2B5EF4-FFF2-40B4-BE49-F238E27FC236}">
                <a16:creationId xmlns:a16="http://schemas.microsoft.com/office/drawing/2014/main" id="{65DBEAF1-679C-03B7-92FC-FD5975E87543}"/>
              </a:ext>
            </a:extLst>
          </p:cNvPr>
          <p:cNvSpPr txBox="1"/>
          <p:nvPr/>
        </p:nvSpPr>
        <p:spPr>
          <a:xfrm>
            <a:off x="660732" y="2308793"/>
            <a:ext cx="6238209" cy="1015663"/>
          </a:xfrm>
          <a:prstGeom prst="rect">
            <a:avLst/>
          </a:prstGeom>
          <a:noFill/>
        </p:spPr>
        <p:txBody>
          <a:bodyPr wrap="square" numCol="2">
            <a:spAutoFit/>
          </a:bodyPr>
          <a:lstStyle/>
          <a:p>
            <a:pPr marL="182563" lvl="0" indent="-182563">
              <a:spcBef>
                <a:spcPts val="195"/>
              </a:spcBef>
              <a:buFont typeface="Wingdings" panose="05000000000000000000" pitchFamily="2" charset="2"/>
              <a:buChar char="q"/>
              <a:tabLst>
                <a:tab pos="449263" algn="l"/>
              </a:tabLst>
            </a:pPr>
            <a:r>
              <a:rPr lang="it" sz="1100">
                <a:latin typeface="Calibri" panose="020F0502020204030204" pitchFamily="34" charset="0"/>
                <a:ea typeface="Calibri" panose="020F0502020204030204" pitchFamily="34" charset="0"/>
                <a:cs typeface="Times New Roman" panose="02020603050405020304" pitchFamily="18" charset="0"/>
              </a:rPr>
              <a:t>Qual è il processo o il servizio?
Quale bisogno o desiderio deve soddisfare il processo o il servizio?
Chi è il destinatario del processo o del servizio?</a:t>
            </a:r>
          </a:p>
          <a:p>
            <a:pPr lvl="0">
              <a:spcBef>
                <a:spcPts val="195"/>
              </a:spcBef>
              <a:tabLst>
                <a:tab pos="449263" algn="l"/>
              </a:tabLs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it" sz="1100">
                <a:latin typeface="Calibri" panose="020F0502020204030204" pitchFamily="34" charset="0"/>
                <a:ea typeface="Calibri" panose="020F0502020204030204" pitchFamily="34" charset="0"/>
                <a:cs typeface="Times New Roman" panose="02020603050405020304" pitchFamily="18" charset="0"/>
              </a:rPr>
              <a:t>In che modo il processo o il servizio è diverso dai concorrenti?
Come viene generato il processo o il servizio?
Quali sono le parti o i componenti di un processo o di un servizio?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6858B0E2-486B-65DE-0544-D1FF36AEAFD6}"/>
              </a:ext>
            </a:extLst>
          </p:cNvPr>
          <p:cNvPicPr>
            <a:picLocks noChangeAspect="1"/>
          </p:cNvPicPr>
          <p:nvPr/>
        </p:nvPicPr>
        <p:blipFill>
          <a:blip r:embed="rId5"/>
          <a:stretch>
            <a:fillRect/>
          </a:stretch>
        </p:blipFill>
        <p:spPr>
          <a:xfrm>
            <a:off x="832015" y="7576504"/>
            <a:ext cx="5895641" cy="3064377"/>
          </a:xfrm>
          <a:prstGeom prst="rect">
            <a:avLst/>
          </a:prstGeom>
        </p:spPr>
      </p:pic>
    </p:spTree>
    <p:extLst>
      <p:ext uri="{BB962C8B-B14F-4D97-AF65-F5344CB8AC3E}">
        <p14:creationId xmlns:p14="http://schemas.microsoft.com/office/powerpoint/2010/main" val="297793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11D5-1E0D-060D-8A3C-0E4BE588E0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C400E-B713-E5F4-2A23-4A0AC49BD638}"/>
              </a:ext>
            </a:extLst>
          </p:cNvPr>
          <p:cNvSpPr>
            <a:spLocks noGrp="1"/>
          </p:cNvSpPr>
          <p:nvPr>
            <p:ph type="sldNum" sz="quarter" idx="4"/>
          </p:nvPr>
        </p:nvSpPr>
        <p:spPr/>
        <p:txBody>
          <a:bodyPr/>
          <a:lstStyle/>
          <a:p>
            <a:fld id="{9C527BFA-2C0E-4CEC-B6A5-913A56FEF4B4}" type="slidenum">
              <a:rPr lang="fr-CA" smtClean="0"/>
              <a:pPr/>
              <a:t>18</a:t>
            </a:fld>
            <a:endParaRPr lang="fr-CA"/>
          </a:p>
        </p:txBody>
      </p:sp>
      <p:sp>
        <p:nvSpPr>
          <p:cNvPr id="7" name="Freeform 1">
            <a:extLst>
              <a:ext uri="{FF2B5EF4-FFF2-40B4-BE49-F238E27FC236}">
                <a16:creationId xmlns:a16="http://schemas.microsoft.com/office/drawing/2014/main" id="{6A745C43-8DFB-183B-CF9C-FE954641FE8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AA944407-9B5A-B67A-6D2F-4AFB3C4F62D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3 – SVILUPPO DEL CONCETTO</a:t>
            </a:r>
            <a:endParaRPr lang="en-US"/>
          </a:p>
        </p:txBody>
      </p:sp>
      <p:sp>
        <p:nvSpPr>
          <p:cNvPr id="2" name="Text Placeholder 5">
            <a:extLst>
              <a:ext uri="{FF2B5EF4-FFF2-40B4-BE49-F238E27FC236}">
                <a16:creationId xmlns:a16="http://schemas.microsoft.com/office/drawing/2014/main" id="{E18AD878-124C-8138-123C-E0F5E7BC81CC}"/>
              </a:ext>
            </a:extLst>
          </p:cNvPr>
          <p:cNvSpPr txBox="1">
            <a:spLocks/>
          </p:cNvSpPr>
          <p:nvPr/>
        </p:nvSpPr>
        <p:spPr>
          <a:xfrm>
            <a:off x="413216" y="1678723"/>
            <a:ext cx="6730779" cy="8540373"/>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it" sz="1600" b="1">
                <a:solidFill>
                  <a:srgbClr val="8652A1"/>
                </a:solidFill>
                <a:ea typeface="Calibri" panose="020F0502020204030204" pitchFamily="34" charset="0"/>
                <a:cs typeface="Arial" panose="020B0604020202020204" pitchFamily="34" charset="0"/>
              </a:rPr>
              <a:t>Come creare un diagramma Service Blueprint</a:t>
            </a:r>
            <a:endParaRPr lang="it-IT" sz="1600" b="1">
              <a:solidFill>
                <a:srgbClr val="8652A1"/>
              </a:solidFill>
              <a:ea typeface="Calibri" panose="020F0502020204030204" pitchFamily="34" charset="0"/>
              <a:cs typeface="Arial" panose="020B0604020202020204" pitchFamily="34" charset="0"/>
            </a:endParaRPr>
          </a:p>
          <a:p>
            <a:pPr algn="just"/>
            <a:endParaRPr lang="en-GB" b="1">
              <a:ea typeface="Calibri" panose="020F0502020204030204" pitchFamily="34" charset="0"/>
              <a:cs typeface="Times New Roman" panose="02020603050405020304" pitchFamily="18" charset="0"/>
            </a:endParaRPr>
          </a:p>
          <a:p>
            <a:pPr algn="just"/>
            <a:r>
              <a:rPr lang="it" b="1">
                <a:solidFill>
                  <a:schemeClr val="tx1"/>
                </a:solidFill>
                <a:effectLst/>
                <a:latin typeface="Calibri" panose="020F0502020204030204" pitchFamily="34" charset="0"/>
                <a:ea typeface="Calibri" panose="020F0502020204030204" pitchFamily="34" charset="0"/>
                <a:cs typeface="Calibri" panose="020F0502020204030204" pitchFamily="34" charset="0"/>
              </a:rPr>
              <a:t>1: </a:t>
            </a:r>
            <a:r>
              <a:rPr lang="it" b="1">
                <a:solidFill>
                  <a:schemeClr val="tx1"/>
                </a:solidFill>
                <a:ea typeface="Calibri" panose="020F0502020204030204" pitchFamily="34" charset="0"/>
              </a:rPr>
              <a:t>Identificare il processo da progettare</a:t>
            </a:r>
            <a:endParaRPr lang="en-GB" b="1">
              <a:solidFill>
                <a:schemeClr val="tx1"/>
              </a:solidFill>
              <a:ea typeface="Calibri" panose="020F0502020204030204" pitchFamily="34" charset="0"/>
              <a:cs typeface="Times New Roman" panose="02020603050405020304" pitchFamily="18" charset="0"/>
            </a:endParaRPr>
          </a:p>
          <a:p>
            <a:pPr algn="just"/>
            <a:r>
              <a:rPr lang="it">
                <a:solidFill>
                  <a:schemeClr val="tx1"/>
                </a:solidFill>
                <a:latin typeface="Calibri"/>
                <a:ea typeface="Calibri"/>
                <a:cs typeface="Calibri"/>
              </a:rPr>
              <a:t>È necessario determinare il concetto di processi di servizio. Innanzitutto, identificare tutte le attività chiave coinvolte nella creazione e nell'erogazione del processo di servizio. Pensa alle domande: </a:t>
            </a:r>
            <a:r>
              <a:rPr lang="it" i="1">
                <a:solidFill>
                  <a:schemeClr val="tx1"/>
                </a:solidFill>
                <a:latin typeface="Calibri"/>
                <a:ea typeface="Calibri"/>
                <a:cs typeface="Calibri"/>
              </a:rPr>
              <a:t>Qual è il servizio? e Quale bisogno o desiderio deve soddisfare il servizio?</a:t>
            </a:r>
          </a:p>
          <a:p>
            <a:pPr algn="just"/>
            <a:endParaRPr lang="en-GB" i="1">
              <a:solidFill>
                <a:schemeClr val="tx1"/>
              </a:solidFill>
              <a:effectLst/>
              <a:latin typeface="Calibri"/>
              <a:ea typeface="Calibri"/>
              <a:cs typeface="Calibri"/>
            </a:endParaRPr>
          </a:p>
          <a:p>
            <a:pPr marL="6350" algn="just">
              <a:lnSpc>
                <a:spcPct val="107000"/>
              </a:lnSpc>
            </a:pPr>
            <a:r>
              <a:rPr lang="it" b="1">
                <a:solidFill>
                  <a:schemeClr val="tx1"/>
                </a:solidFill>
                <a:effectLst/>
                <a:latin typeface="Calibri" panose="020F0502020204030204" pitchFamily="34" charset="0"/>
                <a:ea typeface="Calibri" panose="020F0502020204030204" pitchFamily="34" charset="0"/>
                <a:cs typeface="Calibri" panose="020F0502020204030204" pitchFamily="34" charset="0"/>
              </a:rPr>
              <a:t>2: </a:t>
            </a:r>
            <a:r>
              <a:rPr lang="it" b="1">
                <a:solidFill>
                  <a:schemeClr val="tx1"/>
                </a:solidFill>
                <a:ea typeface="Calibri" panose="020F0502020204030204" pitchFamily="34" charset="0"/>
              </a:rPr>
              <a:t>Identificare il cliente o il segmento di clienti</a:t>
            </a:r>
            <a:endParaRPr lang="en-GB"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it">
                <a:solidFill>
                  <a:schemeClr val="tx1"/>
                </a:solidFill>
                <a:latin typeface="Calibri"/>
                <a:ea typeface="Calibri"/>
                <a:cs typeface="Calibri"/>
              </a:rPr>
              <a:t>L'identificazione dei segmenti di clientela comporta la suddivisione dei clienti in gruppi distinti che condividono tratti simili (ad esempio, personalità, interessi, abitudini) e/o caratteristiche (ad esempio, dati demografici, settore, reddito)). </a:t>
            </a:r>
          </a:p>
          <a:p>
            <a:pPr marL="6350" algn="just">
              <a:lnSpc>
                <a:spcPct val="107000"/>
              </a:lnSpc>
            </a:pPr>
            <a:r>
              <a:rPr lang="it" i="1">
                <a:solidFill>
                  <a:schemeClr val="tx1"/>
                </a:solidFill>
                <a:latin typeface="Calibri"/>
                <a:ea typeface="Calibri"/>
                <a:cs typeface="Calibri"/>
              </a:rPr>
              <a:t>Ora devi determinare il tuo cliente (segmento). Devi rispondere: chi è il target del prodotto o del servizio? Tieni presente che i clienti possono anche essere interni all'azienda, come i dipendenti della logistica. </a:t>
            </a:r>
            <a:endParaRPr lang="en-GB" i="1">
              <a:solidFill>
                <a:schemeClr val="tx1"/>
              </a:solidFill>
              <a:effectLst/>
              <a:latin typeface="Calibri"/>
              <a:ea typeface="Calibri"/>
              <a:cs typeface="Calibri"/>
            </a:endParaRPr>
          </a:p>
          <a:p>
            <a:pPr marL="6350" algn="just">
              <a:lnSpc>
                <a:spcPct val="107000"/>
              </a:lnSpc>
            </a:pP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it" b="1">
                <a:solidFill>
                  <a:schemeClr val="tx1"/>
                </a:solidFill>
                <a:effectLst/>
                <a:latin typeface="Calibri" panose="020F0502020204030204" pitchFamily="34" charset="0"/>
                <a:ea typeface="Calibri" panose="020F0502020204030204" pitchFamily="34" charset="0"/>
                <a:cs typeface="Calibri" panose="020F0502020204030204" pitchFamily="34" charset="0"/>
              </a:rPr>
              <a:t>3: </a:t>
            </a:r>
            <a:r>
              <a:rPr lang="it" b="1">
                <a:solidFill>
                  <a:schemeClr val="tx1"/>
                </a:solidFill>
                <a:ea typeface="Calibri" panose="020F0502020204030204" pitchFamily="34" charset="0"/>
              </a:rPr>
              <a:t>Mappare il processo dal punto di vista del cliente</a:t>
            </a:r>
            <a:endParaRPr lang="en-GB"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it">
                <a:solidFill>
                  <a:schemeClr val="tx1"/>
                </a:solidFill>
                <a:ea typeface="Calibri" panose="020F0502020204030204" pitchFamily="34" charset="0"/>
              </a:rPr>
              <a:t>Per raggiungere un determinato obiettivo, è necessario determinare i passaggi, le scelte, le attività e/o le interazioni che i clienti eseguono durante l'interazione con un servizio</a:t>
            </a:r>
            <a:r>
              <a:rPr lang="it">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6350" algn="just">
              <a:lnSpc>
                <a:spcPct val="107000"/>
              </a:lnSpc>
            </a:pPr>
            <a:r>
              <a:rPr lang="it" i="1">
                <a:solidFill>
                  <a:schemeClr val="tx1"/>
                </a:solidFill>
                <a:latin typeface="Calibri"/>
                <a:ea typeface="Calibri"/>
                <a:cs typeface="Calibri"/>
              </a:rPr>
              <a:t>Pensa al processo come a una sequenza di azioni che il cliente intraprende, dal primo punto di contatto al completamento del suo obiettivo. Ad esempio, se l'obiettivo è effettuare un acquisto, mappa tutto ciò che il cliente fa, dalla navigazione al checkout.</a:t>
            </a:r>
          </a:p>
          <a:p>
            <a:pPr marL="6350" algn="just">
              <a:lnSpc>
                <a:spcPct val="107000"/>
              </a:lnSpc>
            </a:pPr>
            <a:endParaRPr lang="en-GB" i="1">
              <a:solidFill>
                <a:schemeClr val="tx1"/>
              </a:solidFill>
              <a:latin typeface="Calibri"/>
              <a:ea typeface="Calibri"/>
              <a:cs typeface="Calibri"/>
            </a:endParaRPr>
          </a:p>
          <a:p>
            <a:pPr marL="6350" algn="just">
              <a:lnSpc>
                <a:spcPct val="107000"/>
              </a:lnSpc>
            </a:pPr>
            <a:r>
              <a:rPr lang="it" b="1">
                <a:solidFill>
                  <a:schemeClr val="tx1"/>
                </a:solidFill>
                <a:effectLst/>
                <a:latin typeface="Calibri" panose="020F0502020204030204" pitchFamily="34" charset="0"/>
                <a:ea typeface="Calibri" panose="020F0502020204030204" pitchFamily="34" charset="0"/>
                <a:cs typeface="Calibri" panose="020F0502020204030204" pitchFamily="34" charset="0"/>
              </a:rPr>
              <a:t>4: </a:t>
            </a:r>
            <a:r>
              <a:rPr lang="it" b="1">
                <a:solidFill>
                  <a:schemeClr val="tx1"/>
                </a:solidFill>
                <a:ea typeface="Calibri" panose="020F0502020204030204" pitchFamily="34" charset="0"/>
              </a:rPr>
              <a:t>Mappare le azioni dei dipendenti di contatto sul frontstage e sul backstage</a:t>
            </a:r>
            <a:endParaRPr lang="en-GB"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it">
                <a:solidFill>
                  <a:schemeClr val="tx1"/>
                </a:solidFill>
                <a:ea typeface="Calibri" panose="020F0502020204030204" pitchFamily="34" charset="0"/>
              </a:rPr>
              <a:t>Le azioni di prima fase si riferiscono alle interazioni visibili dei dipendenti di contatto e comprendono le azioni che si verificano in presenza del cliente. Le azioni di backstage si riferiscono al contatto invisibile con le azioni dei dipendenti, comprese le interazioni non visibili con il cliente, come le telefonate e altre attività che i dipendenti svolgono nel backstage per supportare le attività di frontstage</a:t>
            </a:r>
            <a:r>
              <a:rPr lang="it">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spcAft>
                <a:spcPts val="800"/>
              </a:spcAft>
            </a:pPr>
            <a:r>
              <a:rPr lang="it" i="1">
                <a:solidFill>
                  <a:schemeClr val="tx1"/>
                </a:solidFill>
                <a:ea typeface="Calibri" panose="020F0502020204030204" pitchFamily="34" charset="0"/>
              </a:rPr>
              <a:t>Ora, nel modello fornito, mappa le azioni: Cosa fanno i dipendenti in prima linea quando incontrano i clienti faccia a faccia (sotto "Interazioni")?  Dopo questo passaggio, continua a mappare le azioni "Dietro le quinte"</a:t>
            </a:r>
            <a:r>
              <a:rPr lang="it" i="1">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6350" algn="just">
              <a:lnSpc>
                <a:spcPct val="107000"/>
              </a:lnSpc>
              <a:spcAft>
                <a:spcPts val="800"/>
              </a:spcAft>
            </a:pPr>
            <a:endParaRPr lang="en-US" i="1">
              <a:solidFill>
                <a:schemeClr val="tx1"/>
              </a:solidFill>
              <a:ea typeface="Calibri" panose="020F0502020204030204" pitchFamily="34" charset="0"/>
            </a:endParaRPr>
          </a:p>
          <a:p>
            <a:pPr algn="just"/>
            <a:r>
              <a:rPr lang="it">
                <a:latin typeface="Calibri"/>
                <a:ea typeface="Calibri"/>
                <a:cs typeface="Calibri"/>
              </a:rPr>
              <a:t>È possibile utilizzare il </a:t>
            </a:r>
            <a:r>
              <a:rPr lang="it" b="1" u="sng">
                <a:solidFill>
                  <a:srgbClr val="29C5F4"/>
                </a:solidFill>
                <a:latin typeface="Calibri"/>
                <a:ea typeface="Calibri"/>
                <a:cs typeface="Calibri"/>
                <a:hlinkClick r:id="rId3">
                  <a:extLst>
                    <a:ext uri="{A12FA001-AC4F-418D-AE19-62706E023703}">
                      <ahyp:hlinkClr xmlns:ahyp="http://schemas.microsoft.com/office/drawing/2018/hyperlinkcolor" val="tx"/>
                    </a:ext>
                  </a:extLst>
                </a:hlinkClick>
              </a:rPr>
              <a:t>Mural Service Blueprint template</a:t>
            </a:r>
            <a:r>
              <a:rPr lang="it">
                <a:latin typeface="Calibri"/>
                <a:ea typeface="Calibri"/>
                <a:cs typeface="Calibri"/>
              </a:rPr>
              <a:t> (clicca su "Inizia da questo modello" ed effettua il login per iniziare a lavorare), oppure il </a:t>
            </a:r>
            <a:r>
              <a:rPr lang="it" b="1" u="sng">
                <a:solidFill>
                  <a:srgbClr val="29C5F4"/>
                </a:solidFill>
                <a:latin typeface="Calibri"/>
                <a:ea typeface="Calibri"/>
                <a:cs typeface="Calibri"/>
                <a:hlinkClick r:id="rId4">
                  <a:extLst>
                    <a:ext uri="{A12FA001-AC4F-418D-AE19-62706E023703}">
                      <ahyp:hlinkClr xmlns:ahyp="http://schemas.microsoft.com/office/drawing/2018/hyperlinkcolor" val="tx"/>
                    </a:ext>
                  </a:extLst>
                </a:hlinkClick>
              </a:rPr>
              <a:t>Miro Service Blueprinting template</a:t>
            </a:r>
            <a:r>
              <a:rPr lang="it">
                <a:latin typeface="Calibri"/>
                <a:ea typeface="Open Sans"/>
                <a:cs typeface="Calibri"/>
              </a:rPr>
              <a:t> (fare clic su "Usa modello" e accedere per iniziare a lavorare), oppure è possibile selezionare un altro strumento pertinente, come Canva, Sketch, Bluescape o Lucidspark per creare un diagramma di blueprinting del servizio.</a:t>
            </a:r>
          </a:p>
          <a:p>
            <a:pPr algn="just"/>
            <a:endParaRPr lang="en-GB">
              <a:latin typeface="Calibri"/>
              <a:ea typeface="Calibri"/>
              <a:cs typeface="Calibri"/>
            </a:endParaRPr>
          </a:p>
          <a:p>
            <a:pPr algn="just" fontAlgn="base"/>
            <a:r>
              <a:rPr lang="it">
                <a:latin typeface="Calibri"/>
                <a:ea typeface="Open Sans"/>
                <a:cs typeface="Calibri"/>
              </a:rPr>
              <a:t>Per istruzioni su </a:t>
            </a:r>
            <a:r>
              <a:rPr lang="it" b="1">
                <a:latin typeface="Calibri"/>
                <a:ea typeface="Open Sans"/>
                <a:cs typeface="Calibri"/>
              </a:rPr>
              <a:t>come utilizzare Canva</a:t>
            </a:r>
            <a:r>
              <a:rPr lang="it">
                <a:latin typeface="Calibri"/>
                <a:ea typeface="Open Sans"/>
                <a:cs typeface="Calibri"/>
              </a:rPr>
              <a:t>, dai un'occhiata a pagina 20 di questo documento. </a:t>
            </a:r>
            <a:endParaRPr lang="en-US">
              <a:solidFill>
                <a:srgbClr val="000000"/>
              </a:solidFill>
              <a:latin typeface="Calibri"/>
              <a:ea typeface="Open Sans"/>
              <a:cs typeface="Calibri"/>
            </a:endParaRPr>
          </a:p>
          <a:p>
            <a:pPr marL="6350" algn="just">
              <a:lnSpc>
                <a:spcPct val="107000"/>
              </a:lnSpc>
              <a:spcAft>
                <a:spcPts val="800"/>
              </a:spcAft>
            </a:pPr>
            <a:endParaRPr lang="en-US" i="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06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69433-605B-0686-8832-6739982554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AA307-A7EE-FF97-88BB-C1CB528DCD09}"/>
              </a:ext>
            </a:extLst>
          </p:cNvPr>
          <p:cNvSpPr>
            <a:spLocks noGrp="1"/>
          </p:cNvSpPr>
          <p:nvPr>
            <p:ph type="sldNum" sz="quarter" idx="4"/>
          </p:nvPr>
        </p:nvSpPr>
        <p:spPr/>
        <p:txBody>
          <a:bodyPr/>
          <a:lstStyle/>
          <a:p>
            <a:fld id="{9C527BFA-2C0E-4CEC-B6A5-913A56FEF4B4}" type="slidenum">
              <a:rPr lang="fr-CA" smtClean="0"/>
              <a:pPr/>
              <a:t>19</a:t>
            </a:fld>
            <a:endParaRPr lang="fr-CA"/>
          </a:p>
        </p:txBody>
      </p:sp>
      <p:sp>
        <p:nvSpPr>
          <p:cNvPr id="7" name="Freeform 1">
            <a:extLst>
              <a:ext uri="{FF2B5EF4-FFF2-40B4-BE49-F238E27FC236}">
                <a16:creationId xmlns:a16="http://schemas.microsoft.com/office/drawing/2014/main" id="{1674EB14-44A5-5AA6-37E1-38CBED7F6D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0A08D34-C922-C6A0-3BB4-E2905AA82DD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3 – SVILUPPO DEL CONCETTO</a:t>
            </a:r>
            <a:endParaRPr lang="en-US"/>
          </a:p>
        </p:txBody>
      </p:sp>
      <p:sp>
        <p:nvSpPr>
          <p:cNvPr id="5" name="Text Placeholder 5">
            <a:extLst>
              <a:ext uri="{FF2B5EF4-FFF2-40B4-BE49-F238E27FC236}">
                <a16:creationId xmlns:a16="http://schemas.microsoft.com/office/drawing/2014/main" id="{097D70F8-B839-F17B-215C-C24FAC8F2B0B}"/>
              </a:ext>
            </a:extLst>
          </p:cNvPr>
          <p:cNvSpPr txBox="1">
            <a:spLocks/>
          </p:cNvSpPr>
          <p:nvPr/>
        </p:nvSpPr>
        <p:spPr>
          <a:xfrm>
            <a:off x="480148" y="1649933"/>
            <a:ext cx="6322164" cy="1440645"/>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lnSpc>
                <a:spcPct val="115000"/>
              </a:lnSpc>
            </a:pPr>
            <a:r>
              <a:rPr lang="it" sz="1600" b="1">
                <a:solidFill>
                  <a:srgbClr val="8652A1"/>
                </a:solidFill>
                <a:ea typeface="Calibri" panose="020F0502020204030204" pitchFamily="34" charset="0"/>
                <a:cs typeface="Arial" panose="020B0604020202020204" pitchFamily="34" charset="0"/>
              </a:rPr>
              <a:t>Step</a:t>
            </a:r>
            <a:r>
              <a:rPr lang="it" sz="1600" b="1">
                <a:solidFill>
                  <a:srgbClr val="8652A1"/>
                </a:solidFill>
                <a:effectLst/>
                <a:latin typeface="Calibri" panose="020F0502020204030204" pitchFamily="34" charset="0"/>
                <a:ea typeface="Calibri" panose="020F0502020204030204" pitchFamily="34" charset="0"/>
                <a:cs typeface="Arial" panose="020B0604020202020204" pitchFamily="34" charset="0"/>
              </a:rPr>
              <a:t> 2: </a:t>
            </a:r>
            <a:r>
              <a:rPr lang="it" sz="1600" b="1">
                <a:solidFill>
                  <a:srgbClr val="8652A1"/>
                </a:solidFill>
                <a:ea typeface="Calibri" panose="020F0502020204030204" pitchFamily="34" charset="0"/>
                <a:cs typeface="Arial" panose="020B0604020202020204" pitchFamily="34" charset="0"/>
              </a:rPr>
              <a:t>Descrivere i concetti – Proposta di valore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it">
                <a:solidFill>
                  <a:schemeClr val="tx1"/>
                </a:solidFill>
                <a:ea typeface="Calibri" panose="020F0502020204030204" pitchFamily="34" charset="0"/>
              </a:rPr>
              <a:t>La proposta di valore è definita come "</a:t>
            </a:r>
            <a:r>
              <a:rPr lang="it" i="1">
                <a:solidFill>
                  <a:schemeClr val="tx1"/>
                </a:solidFill>
                <a:ea typeface="Calibri" panose="020F0502020204030204" pitchFamily="34" charset="0"/>
              </a:rPr>
              <a:t>una dichiarazione chiara e semplice dei benefici, sia tangibili che intangibili, che l'azienda fornirà, insieme al prezzo approssimativo che addebiterà a ciascun segmento di clienti per tali vantaggi</a:t>
            </a:r>
            <a:r>
              <a:rPr lang="it" i="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it" sz="1100">
                <a:effectLst/>
                <a:latin typeface="Calibri" panose="020F0502020204030204" pitchFamily="34" charset="0"/>
                <a:ea typeface="Calibri" panose="020F0502020204030204" pitchFamily="34" charset="0"/>
                <a:cs typeface="Calibri" panose="020F0502020204030204" pitchFamily="34" charset="0"/>
              </a:rPr>
              <a:t>(</a:t>
            </a:r>
            <a:r>
              <a:rPr lang="it" sz="1100" b="1">
                <a:solidFill>
                  <a:srgbClr val="29C5F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Lanning and Michaels, 1988</a:t>
            </a:r>
            <a:r>
              <a:rPr lang="it" sz="1100">
                <a:effectLst/>
                <a:latin typeface="Calibri" panose="020F0502020204030204" pitchFamily="34" charset="0"/>
                <a:ea typeface="Calibri" panose="020F0502020204030204" pitchFamily="34" charset="0"/>
                <a:cs typeface="Calibri" panose="020F0502020204030204" pitchFamily="34" charset="0"/>
              </a:rPr>
              <a:t>)</a:t>
            </a:r>
            <a:r>
              <a:rPr lang="it">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a:solidFill>
                  <a:schemeClr val="tx1"/>
                </a:solidFill>
                <a:ea typeface="Calibri" panose="020F0502020204030204" pitchFamily="34" charset="0"/>
              </a:rPr>
              <a:t>È possibile utilizzare i seguenti modelli per formulare la proposta di valore per il concetto</a:t>
            </a:r>
            <a:r>
              <a:rPr lang="it" sz="1100">
                <a:effectLst/>
                <a:latin typeface="Calibri" panose="020F0502020204030204" pitchFamily="34" charset="0"/>
                <a:ea typeface="Calibri" panose="020F0502020204030204" pitchFamily="34" charset="0"/>
                <a:cs typeface="Calibri" panose="020F0502020204030204" pitchFamily="34" charset="0"/>
              </a:rPr>
              <a:t>(</a:t>
            </a:r>
            <a:r>
              <a:rPr lang="it" sz="1100" b="1">
                <a:solidFill>
                  <a:srgbClr val="29C5F4"/>
                </a:solidFill>
                <a:effectLst/>
                <a:ea typeface="Calibri" panose="020F0502020204030204" pitchFamily="34" charset="0"/>
                <a:hlinkClick r:id="rId4">
                  <a:extLst>
                    <a:ext uri="{A12FA001-AC4F-418D-AE19-62706E023703}">
                      <ahyp:hlinkClr xmlns:ahyp="http://schemas.microsoft.com/office/drawing/2018/hyperlinkcolor" val="tx"/>
                    </a:ext>
                  </a:extLst>
                </a:hlinkClick>
              </a:rPr>
              <a:t>Gronsund, 2011</a:t>
            </a:r>
            <a:r>
              <a:rPr lang="it" sz="1100">
                <a:effectLst/>
                <a:latin typeface="Calibri" panose="020F0502020204030204" pitchFamily="34" charset="0"/>
                <a:ea typeface="Calibri" panose="020F0502020204030204" pitchFamily="34" charset="0"/>
                <a:cs typeface="Calibri" panose="020F0502020204030204" pitchFamily="34" charset="0"/>
              </a:rPr>
              <a:t>)</a:t>
            </a:r>
            <a:r>
              <a:rPr lang="it">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US" sz="1050">
              <a:ea typeface="Calibri" panose="020F0502020204030204" pitchFamily="34" charset="0"/>
            </a:endParaRPr>
          </a:p>
          <a:p>
            <a:pPr algn="just"/>
            <a:endParaRPr lang="en-US" sz="105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a:ea typeface="Calibri" panose="020F0502020204030204" pitchFamily="34" charset="0"/>
            </a:endParaRPr>
          </a:p>
          <a:p>
            <a:pPr algn="just"/>
            <a:endParaRPr lang="en-US" sz="105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a:ea typeface="Calibri" panose="020F0502020204030204" pitchFamily="34" charset="0"/>
            </a:endParaRPr>
          </a:p>
          <a:p>
            <a:pPr algn="just"/>
            <a:endParaRPr lang="en-US" sz="105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a:ea typeface="Calibri" panose="020F0502020204030204" pitchFamily="34" charset="0"/>
            </a:endParaRPr>
          </a:p>
          <a:p>
            <a:pPr algn="just"/>
            <a:endParaRPr lang="en-US" sz="105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a:ea typeface="Calibri" panose="020F0502020204030204" pitchFamily="34" charset="0"/>
            </a:endParaRPr>
          </a:p>
          <a:p>
            <a:pPr algn="just"/>
            <a:endParaRPr lang="en-US" sz="105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a:ea typeface="Calibri" panose="020F0502020204030204" pitchFamily="34" charset="0"/>
            </a:endParaRPr>
          </a:p>
          <a:p>
            <a:pPr algn="just"/>
            <a:endParaRPr lang="en-US" sz="105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a:ea typeface="Calibri" panose="020F0502020204030204" pitchFamily="34" charset="0"/>
            </a:endParaRPr>
          </a:p>
          <a:p>
            <a:pPr algn="just"/>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a:ea typeface="Calibri" panose="020F0502020204030204" pitchFamily="34" charset="0"/>
              <a:cs typeface="Times New Roman" panose="02020603050405020304" pitchFamily="18" charset="0"/>
            </a:endParaRPr>
          </a:p>
          <a:p>
            <a:pPr algn="just"/>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a:ea typeface="Calibri" panose="020F0502020204030204" pitchFamily="34" charset="0"/>
              <a:cs typeface="Times New Roman" panose="02020603050405020304" pitchFamily="18" charset="0"/>
            </a:endParaRPr>
          </a:p>
          <a:p>
            <a:pPr algn="just"/>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a:ea typeface="Calibri" panose="020F0502020204030204" pitchFamily="34" charset="0"/>
              <a:cs typeface="Times New Roman" panose="02020603050405020304" pitchFamily="18" charset="0"/>
            </a:endParaRPr>
          </a:p>
          <a:p>
            <a:pPr algn="just"/>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a:ea typeface="Calibri" panose="020F0502020204030204" pitchFamily="34" charset="0"/>
              <a:cs typeface="Times New Roman" panose="02020603050405020304" pitchFamily="18" charset="0"/>
            </a:endParaRPr>
          </a:p>
          <a:p>
            <a:pPr algn="just"/>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a:ea typeface="Calibri" panose="020F0502020204030204" pitchFamily="34" charset="0"/>
              <a:cs typeface="Times New Roman" panose="02020603050405020304" pitchFamily="18" charset="0"/>
            </a:endParaRPr>
          </a:p>
          <a:p>
            <a:pPr algn="just"/>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a:ea typeface="Calibri" panose="020F0502020204030204" pitchFamily="34" charset="0"/>
              <a:cs typeface="Times New Roman" panose="02020603050405020304" pitchFamily="18" charset="0"/>
            </a:endParaRPr>
          </a:p>
          <a:p>
            <a:pPr algn="just">
              <a:lnSpc>
                <a:spcPct val="115000"/>
              </a:lnSpc>
            </a:pPr>
            <a:endParaRPr lang="en-IE" sz="1050" b="1">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sz="1600">
              <a:latin typeface="Calibri"/>
              <a:ea typeface="Calibri"/>
              <a:cs typeface="Calibri"/>
            </a:endParaRPr>
          </a:p>
          <a:p>
            <a:pPr algn="just"/>
            <a:endParaRPr lang="en-GB" sz="1600">
              <a:latin typeface="Calibri"/>
              <a:ea typeface="Calibri"/>
              <a:cs typeface="Calibri"/>
            </a:endParaRPr>
          </a:p>
          <a:p>
            <a:pPr algn="just"/>
            <a:endParaRPr lang="en-US" sz="1050">
              <a:latin typeface="Calibri"/>
              <a:ea typeface="Calibri"/>
              <a:cs typeface="Times New Roman"/>
            </a:endParaRPr>
          </a:p>
          <a:p>
            <a:pPr algn="just"/>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a:latin typeface="Calibri"/>
              <a:ea typeface="Calibri"/>
              <a:cs typeface="Calibri"/>
            </a:endParaRPr>
          </a:p>
          <a:p>
            <a:pPr algn="just"/>
            <a:r>
              <a:rPr lang="it">
                <a:latin typeface="Calibri"/>
                <a:ea typeface="Calibri"/>
                <a:cs typeface="Calibri"/>
              </a:rPr>
              <a:t>È possibile selezionare uno strumento pertinente, come Canva, Sketch, Bluescape o Lucidspark, per creare un diagramma di progettazione del servizio.</a:t>
            </a:r>
          </a:p>
          <a:p>
            <a:pPr algn="just"/>
            <a:endParaRPr lang="en-GB">
              <a:latin typeface="Calibri"/>
              <a:ea typeface="Calibri"/>
              <a:cs typeface="Calibri"/>
            </a:endParaRPr>
          </a:p>
          <a:p>
            <a:pPr algn="just" fontAlgn="base"/>
            <a:r>
              <a:rPr lang="it">
                <a:latin typeface="Calibri"/>
                <a:ea typeface="Open Sans"/>
                <a:cs typeface="Calibri"/>
              </a:rPr>
              <a:t>Per istruzioni su </a:t>
            </a:r>
            <a:r>
              <a:rPr lang="it" b="1">
                <a:latin typeface="Calibri"/>
                <a:ea typeface="Open Sans"/>
                <a:cs typeface="Calibri"/>
              </a:rPr>
              <a:t>come utilizzare Canva</a:t>
            </a:r>
            <a:r>
              <a:rPr lang="it">
                <a:latin typeface="Calibri"/>
                <a:ea typeface="Open Sans"/>
                <a:cs typeface="Calibri"/>
              </a:rPr>
              <a:t>, dai un'occhiata a pagina 20 di questo documento. </a:t>
            </a:r>
            <a:endParaRPr lang="en-US">
              <a:solidFill>
                <a:srgbClr val="000000"/>
              </a:solidFill>
              <a:latin typeface="Calibri"/>
              <a:ea typeface="Open Sans"/>
              <a:cs typeface="Calibri"/>
            </a:endParaRPr>
          </a:p>
          <a:p>
            <a:pPr algn="just"/>
            <a:endParaRPr lang="en-GB" sz="105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a:p>
        </p:txBody>
      </p:sp>
      <p:sp>
        <p:nvSpPr>
          <p:cNvPr id="20" name="Text Placeholder 5">
            <a:extLst>
              <a:ext uri="{FF2B5EF4-FFF2-40B4-BE49-F238E27FC236}">
                <a16:creationId xmlns:a16="http://schemas.microsoft.com/office/drawing/2014/main" id="{F7B944E9-006B-2D10-41BD-4DCCBFE67C59}"/>
              </a:ext>
            </a:extLst>
          </p:cNvPr>
          <p:cNvSpPr txBox="1">
            <a:spLocks/>
          </p:cNvSpPr>
          <p:nvPr/>
        </p:nvSpPr>
        <p:spPr>
          <a:xfrm>
            <a:off x="417090" y="3066409"/>
            <a:ext cx="6448284" cy="1606402"/>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it" b="1">
                <a:solidFill>
                  <a:srgbClr val="8652A1"/>
                </a:solidFill>
                <a:ea typeface="Calibri" panose="020F0502020204030204" pitchFamily="34" charset="0"/>
              </a:rPr>
              <a:t>Dichiarazione di Geoff Moore sulla proposta di valore</a:t>
            </a:r>
            <a:endParaRPr lang="en-GB" b="1">
              <a:effectLst/>
              <a:latin typeface="Calibri" panose="020F0502020204030204" pitchFamily="34" charset="0"/>
              <a:ea typeface="Calibri" panose="020F0502020204030204" pitchFamily="34" charset="0"/>
              <a:cs typeface="Calibri" panose="020F0502020204030204" pitchFamily="34" charset="0"/>
            </a:endParaRPr>
          </a:p>
          <a:p>
            <a:pPr algn="just"/>
            <a:r>
              <a:rPr lang="it" b="1">
                <a:solidFill>
                  <a:srgbClr val="8652A1"/>
                </a:solidFill>
                <a:ea typeface="Calibri" panose="020F0502020204030204" pitchFamily="34" charset="0"/>
              </a:rPr>
              <a:t>Per</a:t>
            </a:r>
            <a:r>
              <a:rPr lang="it" b="1">
                <a:solidFill>
                  <a:schemeClr val="tx1"/>
                </a:solidFill>
                <a:ea typeface="Calibri" panose="020F0502020204030204" pitchFamily="34" charset="0"/>
              </a:rPr>
              <a:t> (cliente target) </a:t>
            </a:r>
            <a:r>
              <a:rPr lang="it" b="1">
                <a:solidFill>
                  <a:srgbClr val="8652A1"/>
                </a:solidFill>
                <a:ea typeface="Calibri" panose="020F0502020204030204" pitchFamily="34" charset="0"/>
              </a:rPr>
              <a:t>che</a:t>
            </a:r>
            <a:r>
              <a:rPr lang="it" b="1">
                <a:solidFill>
                  <a:schemeClr val="tx1"/>
                </a:solidFill>
                <a:ea typeface="Calibri" panose="020F0502020204030204" pitchFamily="34" charset="0"/>
              </a:rPr>
              <a:t> (dichiarazione della necessità o dell'opportunità) </a:t>
            </a:r>
            <a:r>
              <a:rPr lang="it" b="1">
                <a:solidFill>
                  <a:srgbClr val="8652A1"/>
                </a:solidFill>
                <a:ea typeface="Calibri" panose="020F0502020204030204" pitchFamily="34" charset="0"/>
              </a:rPr>
              <a:t>il nostro </a:t>
            </a:r>
            <a:r>
              <a:rPr lang="it" b="1">
                <a:solidFill>
                  <a:schemeClr val="tx1"/>
                </a:solidFill>
                <a:ea typeface="Calibri" panose="020F0502020204030204" pitchFamily="34" charset="0"/>
              </a:rPr>
              <a:t>(nome del prodotto/servizio/processo) </a:t>
            </a:r>
            <a:r>
              <a:rPr lang="it" b="1">
                <a:solidFill>
                  <a:srgbClr val="8652A1"/>
                </a:solidFill>
                <a:ea typeface="Calibri" panose="020F0502020204030204" pitchFamily="34" charset="0"/>
              </a:rPr>
              <a:t>è </a:t>
            </a:r>
            <a:r>
              <a:rPr lang="it" b="1">
                <a:solidFill>
                  <a:schemeClr val="tx1"/>
                </a:solidFill>
                <a:ea typeface="Calibri" panose="020F0502020204030204" pitchFamily="34" charset="0"/>
              </a:rPr>
              <a:t>(prodotto/servizio/categoria di processo/descrizione) </a:t>
            </a:r>
            <a:r>
              <a:rPr lang="it" b="1">
                <a:solidFill>
                  <a:srgbClr val="8652A1"/>
                </a:solidFill>
                <a:ea typeface="Calibri" panose="020F0502020204030204" pitchFamily="34" charset="0"/>
              </a:rPr>
              <a:t>che</a:t>
            </a:r>
            <a:r>
              <a:rPr lang="it" b="1">
                <a:solidFill>
                  <a:schemeClr val="tx1"/>
                </a:solidFill>
                <a:ea typeface="Calibri" panose="020F0502020204030204" pitchFamily="34" charset="0"/>
              </a:rPr>
              <a:t> (dichiarazione del vantaggio).</a:t>
            </a:r>
          </a:p>
          <a:p>
            <a:pPr algn="just"/>
            <a:endParaRPr lang="en-GB"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a:solidFill>
                  <a:schemeClr val="tx1"/>
                </a:solidFill>
                <a:ea typeface="Calibri" panose="020F0502020204030204" pitchFamily="34" charset="0"/>
                <a:cs typeface="Times New Roman" panose="02020603050405020304" pitchFamily="18" charset="0"/>
              </a:rPr>
              <a:t>Esempio: 
Per i marketer non tecnici che faticano a trovare il ritorno sull'investimento nei social media, il nostro prodotto è un software di analisi basato sul Web che traduce le metriche di coinvolgimento in metriche di guadagno utilizzabili.</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5">
            <a:extLst>
              <a:ext uri="{FF2B5EF4-FFF2-40B4-BE49-F238E27FC236}">
                <a16:creationId xmlns:a16="http://schemas.microsoft.com/office/drawing/2014/main" id="{C501D249-7D31-4671-F2C1-8F02D1766E48}"/>
              </a:ext>
            </a:extLst>
          </p:cNvPr>
          <p:cNvSpPr txBox="1">
            <a:spLocks/>
          </p:cNvSpPr>
          <p:nvPr/>
        </p:nvSpPr>
        <p:spPr>
          <a:xfrm>
            <a:off x="417089" y="4746697"/>
            <a:ext cx="6448283" cy="1786838"/>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it" b="1">
                <a:solidFill>
                  <a:schemeClr val="tx1"/>
                </a:solidFill>
                <a:ea typeface="Calibri" panose="020F0502020204030204" pitchFamily="34" charset="0"/>
              </a:rPr>
              <a:t>PERCHÉ</a:t>
            </a:r>
            <a:r>
              <a:rPr lang="it" b="1">
                <a:solidFill>
                  <a:srgbClr val="8652A1"/>
                </a:solidFill>
                <a:ea typeface="Calibri" panose="020F0502020204030204" pitchFamily="34" charset="0"/>
              </a:rPr>
              <a:t> di Simon Sinek</a:t>
            </a:r>
          </a:p>
          <a:p>
            <a:pPr algn="ctr"/>
            <a:endParaRPr lang="en-GB" b="1">
              <a:effectLst/>
              <a:latin typeface="Calibri" panose="020F0502020204030204" pitchFamily="34" charset="0"/>
              <a:ea typeface="Calibri" panose="020F0502020204030204" pitchFamily="34" charset="0"/>
              <a:cs typeface="Calibri" panose="020F0502020204030204" pitchFamily="34" charset="0"/>
            </a:endParaRPr>
          </a:p>
          <a:p>
            <a:pPr algn="just"/>
            <a:r>
              <a:rPr lang="it" b="1" err="1">
                <a:solidFill>
                  <a:srgbClr val="8652A1"/>
                </a:solidFill>
                <a:ea typeface="Calibri" panose="020F0502020204030204" pitchFamily="34" charset="0"/>
              </a:rPr>
              <a:t>Perché</a:t>
            </a:r>
            <a:r>
              <a:rPr lang="it"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it"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a:t>
            </a:r>
            <a:r>
              <a:rPr lang="it"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it" b="1">
                <a:solidFill>
                  <a:srgbClr val="8652A1"/>
                </a:solidFill>
                <a:ea typeface="Calibri" panose="020F0502020204030204" pitchFamily="34" charset="0"/>
              </a:rPr>
              <a:t>Come:</a:t>
            </a:r>
            <a:r>
              <a:rPr lang="it"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it"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a:t>
            </a:r>
            <a:r>
              <a:rPr lang="it" b="1">
                <a:solidFill>
                  <a:srgbClr val="0B3A5B"/>
                </a:solidFill>
                <a:effectLst/>
                <a:latin typeface="Calibri" panose="020F0502020204030204" pitchFamily="34" charset="0"/>
                <a:ea typeface="Calibri" panose="020F0502020204030204" pitchFamily="34" charset="0"/>
                <a:cs typeface="Calibri" panose="020F0502020204030204" pitchFamily="34" charset="0"/>
              </a:rPr>
              <a:t>_</a:t>
            </a:r>
            <a:r>
              <a:rPr lang="it" b="1">
                <a:solidFill>
                  <a:srgbClr val="8652A1"/>
                </a:solidFill>
                <a:ea typeface="Calibri" panose="020F0502020204030204" pitchFamily="34" charset="0"/>
              </a:rPr>
              <a:t>  Che cosa:</a:t>
            </a:r>
            <a:r>
              <a:rPr lang="it"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it"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a:t>
            </a:r>
            <a:endParaRPr lang="en-GB" b="1">
              <a:solidFill>
                <a:schemeClr val="tx1"/>
              </a:solidFill>
              <a:ea typeface="Calibri" panose="020F0502020204030204" pitchFamily="34" charset="0"/>
            </a:endParaRPr>
          </a:p>
          <a:p>
            <a:pPr algn="just"/>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err="1">
                <a:solidFill>
                  <a:schemeClr val="tx1"/>
                </a:solidFill>
                <a:ea typeface="Calibri" panose="020F0502020204030204" pitchFamily="34" charset="0"/>
                <a:cs typeface="Times New Roman" panose="02020603050405020304" pitchFamily="18" charset="0"/>
              </a:rPr>
              <a:t>Esempio: </a:t>
            </a:r>
          </a:p>
          <a:p>
            <a:pPr algn="just"/>
            <a:r>
              <a:rPr lang="it" sz="1050">
                <a:solidFill>
                  <a:srgbClr val="8652A1"/>
                </a:solidFill>
                <a:ea typeface="Calibri" panose="020F0502020204030204" pitchFamily="34" charset="0"/>
                <a:cs typeface="Times New Roman" panose="02020603050405020304" pitchFamily="18" charset="0"/>
              </a:rPr>
              <a:t>Perché</a:t>
            </a:r>
            <a:r>
              <a:rPr lang="it" sz="1050">
                <a:solidFill>
                  <a:schemeClr val="tx1"/>
                </a:solidFill>
                <a:ea typeface="Calibri" panose="020F0502020204030204" pitchFamily="34" charset="0"/>
                <a:cs typeface="Times New Roman" panose="02020603050405020304" pitchFamily="18" charset="0"/>
              </a:rPr>
              <a:t>: In tutto ciò che facciamo, crediamo nella necessità di sfidare lo status quo. Crediamo nel pensare in modo diverso.
</a:t>
            </a:r>
            <a:r>
              <a:rPr lang="it" sz="1050">
                <a:solidFill>
                  <a:srgbClr val="8652A1"/>
                </a:solidFill>
                <a:ea typeface="Calibri" panose="020F0502020204030204" pitchFamily="34" charset="0"/>
                <a:cs typeface="Times New Roman" panose="02020603050405020304" pitchFamily="18" charset="0"/>
              </a:rPr>
              <a:t>Come</a:t>
            </a:r>
            <a:r>
              <a:rPr lang="it" sz="1050">
                <a:solidFill>
                  <a:schemeClr val="tx1"/>
                </a:solidFill>
                <a:ea typeface="Calibri" panose="020F0502020204030204" pitchFamily="34" charset="0"/>
                <a:cs typeface="Times New Roman" panose="02020603050405020304" pitchFamily="18" charset="0"/>
              </a:rPr>
              <a:t>: il modo in cui sfidiamo lo status quo è rendere i nostri prodotti ben progettati, semplici da usare e facili da usare.
</a:t>
            </a:r>
            <a:r>
              <a:rPr lang="it" sz="1050">
                <a:solidFill>
                  <a:srgbClr val="8652A1"/>
                </a:solidFill>
                <a:ea typeface="Calibri" panose="020F0502020204030204" pitchFamily="34" charset="0"/>
                <a:cs typeface="Times New Roman" panose="02020603050405020304" pitchFamily="18" charset="0"/>
              </a:rPr>
              <a:t>Cosa</a:t>
            </a:r>
            <a:r>
              <a:rPr lang="it" sz="1050">
                <a:solidFill>
                  <a:schemeClr val="tx1"/>
                </a:solidFill>
                <a:ea typeface="Calibri" panose="020F0502020204030204" pitchFamily="34" charset="0"/>
                <a:cs typeface="Times New Roman" panose="02020603050405020304" pitchFamily="18" charset="0"/>
              </a:rPr>
              <a:t>: Ci capita di fare computer.</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5">
            <a:extLst>
              <a:ext uri="{FF2B5EF4-FFF2-40B4-BE49-F238E27FC236}">
                <a16:creationId xmlns:a16="http://schemas.microsoft.com/office/drawing/2014/main" id="{C72E9AAA-83E2-0AC8-59F6-6EB9F55943CE}"/>
              </a:ext>
            </a:extLst>
          </p:cNvPr>
          <p:cNvSpPr txBox="1">
            <a:spLocks/>
          </p:cNvSpPr>
          <p:nvPr/>
        </p:nvSpPr>
        <p:spPr>
          <a:xfrm>
            <a:off x="417089" y="6606317"/>
            <a:ext cx="6448282" cy="1496925"/>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it" b="1" dirty="0">
                <a:solidFill>
                  <a:schemeClr val="tx1"/>
                </a:solidFill>
              </a:rPr>
              <a:t>Job-to-be-Done</a:t>
            </a:r>
            <a:r>
              <a:rPr lang="it" dirty="0">
                <a:solidFill>
                  <a:schemeClr val="tx1"/>
                </a:solidFill>
              </a:rPr>
              <a:t> </a:t>
            </a:r>
            <a:r>
              <a:rPr lang="it" b="1" dirty="0">
                <a:solidFill>
                  <a:srgbClr val="8652A1"/>
                </a:solidFill>
                <a:ea typeface="Calibri" panose="020F0502020204030204" pitchFamily="34" charset="0"/>
              </a:rPr>
              <a:t>di Clay Christensen</a:t>
            </a:r>
          </a:p>
          <a:p>
            <a:pPr algn="ctr"/>
            <a:endParaRPr lang="en-GB" b="1" dirty="0">
              <a:effectLst/>
              <a:latin typeface="Calibri" panose="020F0502020204030204" pitchFamily="34" charset="0"/>
              <a:ea typeface="Calibri" panose="020F0502020204030204" pitchFamily="34" charset="0"/>
              <a:cs typeface="Calibri" panose="020F0502020204030204" pitchFamily="34" charset="0"/>
            </a:endParaRPr>
          </a:p>
          <a:p>
            <a:pPr algn="just"/>
            <a:r>
              <a:rPr lang="it" b="1" dirty="0">
                <a:solidFill>
                  <a:srgbClr val="8652A1"/>
                </a:solidFill>
                <a:ea typeface="Calibri" panose="020F0502020204030204" pitchFamily="34" charset="0"/>
              </a:rPr>
              <a:t>Verbo d'azione</a:t>
            </a:r>
            <a:r>
              <a:rPr lang="it"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a:t>
            </a:r>
            <a:r>
              <a:rPr lang="it"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_________  </a:t>
            </a:r>
            <a:r>
              <a:rPr lang="it" b="1" dirty="0">
                <a:solidFill>
                  <a:srgbClr val="8652A1"/>
                </a:solidFill>
                <a:ea typeface="Calibri" panose="020F0502020204030204" pitchFamily="34" charset="0"/>
              </a:rPr>
              <a:t>Oggetto dell'azione:</a:t>
            </a:r>
            <a:r>
              <a:rPr lang="it"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it"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a:t>
            </a:r>
            <a:r>
              <a:rPr lang="it" b="1" dirty="0">
                <a:solidFill>
                  <a:schemeClr val="tx1"/>
                </a:solidFill>
                <a:ea typeface="Calibri" panose="020F0502020204030204" pitchFamily="34" charset="0"/>
              </a:rPr>
              <a:t> </a:t>
            </a:r>
            <a:r>
              <a:rPr lang="it" b="1" dirty="0">
                <a:solidFill>
                  <a:srgbClr val="0B3A5B"/>
                </a:solidFill>
                <a:ea typeface="Calibri" panose="020F0502020204030204" pitchFamily="34" charset="0"/>
              </a:rPr>
              <a:t> </a:t>
            </a:r>
            <a:r>
              <a:rPr lang="it" b="1" dirty="0">
                <a:solidFill>
                  <a:srgbClr val="8652A1"/>
                </a:solidFill>
                <a:ea typeface="Calibri" panose="020F0502020204030204" pitchFamily="34" charset="0"/>
              </a:rPr>
              <a:t>Identificatore di contesto:</a:t>
            </a:r>
            <a:r>
              <a:rPr lang="it"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it"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a:t>
            </a:r>
            <a:endParaRPr lang="en-GB" b="1" dirty="0">
              <a:solidFill>
                <a:schemeClr val="tx1"/>
              </a:solidFill>
              <a:ea typeface="Calibri" panose="020F0502020204030204" pitchFamily="34" charset="0"/>
            </a:endParaRPr>
          </a:p>
          <a:p>
            <a:pPr algn="just"/>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dirty="0">
                <a:solidFill>
                  <a:schemeClr val="tx1"/>
                </a:solidFill>
                <a:ea typeface="Calibri" panose="020F0502020204030204" pitchFamily="34" charset="0"/>
                <a:cs typeface="Times New Roman" panose="02020603050405020304" pitchFamily="18" charset="0"/>
              </a:rPr>
              <a:t>Esempi:</a:t>
            </a:r>
          </a:p>
          <a:p>
            <a:pPr algn="just"/>
            <a:r>
              <a:rPr lang="it" dirty="0">
                <a:solidFill>
                  <a:schemeClr val="tx1"/>
                </a:solidFill>
                <a:ea typeface="Calibri" panose="020F0502020204030204" pitchFamily="34" charset="0"/>
                <a:cs typeface="Times New Roman" panose="02020603050405020304" pitchFamily="18" charset="0"/>
              </a:rPr>
              <a:t>"Gestisci le finanze personali a casa." (Mint.com)
"Conservare ricordi divertenti." (Funsaver di Kodak)
"Ascolta la musica mentre fai jogging". (iPod)</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solidFill>
                <a:schemeClr val="tx1"/>
              </a:solidFill>
              <a:ea typeface="Calibri" panose="020F0502020204030204" pitchFamily="34" charset="0"/>
              <a:cs typeface="Times New Roman" panose="02020603050405020304" pitchFamily="18" charset="0"/>
            </a:endParaRPr>
          </a:p>
          <a:p>
            <a:pPr algn="just"/>
            <a:endParaRPr lang="en-GB" dirty="0">
              <a:solidFill>
                <a:schemeClr val="tx1"/>
              </a:solidFill>
              <a:ea typeface="Calibri" panose="020F0502020204030204" pitchFamily="34" charset="0"/>
              <a:cs typeface="Times New Roman" panose="02020603050405020304" pitchFamily="18" charset="0"/>
            </a:endParaRPr>
          </a:p>
          <a:p>
            <a:pPr algn="just"/>
            <a:endParaRPr lang="en-GB" dirty="0">
              <a:solidFill>
                <a:schemeClr val="tx1"/>
              </a:solidFill>
              <a:ea typeface="Calibri" panose="020F0502020204030204" pitchFamily="34" charset="0"/>
              <a:cs typeface="Times New Roman" panose="02020603050405020304" pitchFamily="18" charset="0"/>
            </a:endParaRPr>
          </a:p>
          <a:p>
            <a:pPr algn="just"/>
            <a:endParaRPr lang="en-GB" dirty="0">
              <a:solidFill>
                <a:schemeClr val="tx1"/>
              </a:solidFill>
              <a:ea typeface="Calibri" panose="020F0502020204030204" pitchFamily="34" charset="0"/>
              <a:cs typeface="Times New Roman" panose="02020603050405020304" pitchFamily="18" charset="0"/>
            </a:endParaRPr>
          </a:p>
          <a:p>
            <a:pPr algn="just"/>
            <a:endParaRPr lang="en-GB" dirty="0">
              <a:solidFill>
                <a:schemeClr val="tx1"/>
              </a:solidFill>
              <a:ea typeface="Calibri" panose="020F0502020204030204" pitchFamily="34" charset="0"/>
              <a:cs typeface="Times New Roman" panose="02020603050405020304" pitchFamily="18" charset="0"/>
            </a:endParaRPr>
          </a:p>
          <a:p>
            <a:pPr algn="just"/>
            <a:endParaRPr lang="en-GB" dirty="0">
              <a:solidFill>
                <a:schemeClr val="tx1"/>
              </a:solidFill>
              <a:ea typeface="Calibri" panose="020F0502020204030204" pitchFamily="34" charset="0"/>
              <a:cs typeface="Times New Roman" panose="02020603050405020304" pitchFamily="18" charset="0"/>
            </a:endParaRPr>
          </a:p>
          <a:p>
            <a:pPr algn="just"/>
            <a:endParaRPr lang="en-GB" dirty="0">
              <a:solidFill>
                <a:schemeClr val="tx1"/>
              </a:solidFill>
              <a:ea typeface="Calibri" panose="020F0502020204030204" pitchFamily="34" charset="0"/>
              <a:cs typeface="Times New Roman" panose="02020603050405020304" pitchFamily="18" charset="0"/>
            </a:endParaRP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11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583859" y="1251465"/>
            <a:ext cx="4819651" cy="3109490"/>
          </a:xfrm>
        </p:spPr>
        <p:txBody>
          <a:bodyPr/>
          <a:lstStyle/>
          <a:p>
            <a:pPr algn="r"/>
            <a:r>
              <a:rPr lang="it" sz="7200"/>
              <a:t>SETTIMANA 7</a:t>
            </a:r>
            <a:endParaRPr lang="en-GB" sz="8800"/>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4C29A-8085-10E4-70F4-DAE743087B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00E0E4-ECD7-E1E0-039E-9DD3FF17AA83}"/>
              </a:ext>
            </a:extLst>
          </p:cNvPr>
          <p:cNvSpPr>
            <a:spLocks noGrp="1"/>
          </p:cNvSpPr>
          <p:nvPr>
            <p:ph type="sldNum" sz="quarter" idx="4"/>
          </p:nvPr>
        </p:nvSpPr>
        <p:spPr/>
        <p:txBody>
          <a:bodyPr/>
          <a:lstStyle/>
          <a:p>
            <a:fld id="{9C527BFA-2C0E-4CEC-B6A5-913A56FEF4B4}" type="slidenum">
              <a:rPr lang="fr-CA" smtClean="0"/>
              <a:pPr/>
              <a:t>20</a:t>
            </a:fld>
            <a:endParaRPr lang="fr-CA"/>
          </a:p>
        </p:txBody>
      </p:sp>
      <p:sp>
        <p:nvSpPr>
          <p:cNvPr id="7" name="Freeform 1">
            <a:extLst>
              <a:ext uri="{FF2B5EF4-FFF2-40B4-BE49-F238E27FC236}">
                <a16:creationId xmlns:a16="http://schemas.microsoft.com/office/drawing/2014/main" id="{9E79532F-2EE4-F93C-D85C-B71BE8A6030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9A2BAC2-B320-0083-6F29-C813A7C12CB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3 – SVILUPPO DEL CONCETTO</a:t>
            </a:r>
            <a:endParaRPr lang="en-US"/>
          </a:p>
        </p:txBody>
      </p:sp>
      <p:sp>
        <p:nvSpPr>
          <p:cNvPr id="2" name="Text Placeholder 5">
            <a:extLst>
              <a:ext uri="{FF2B5EF4-FFF2-40B4-BE49-F238E27FC236}">
                <a16:creationId xmlns:a16="http://schemas.microsoft.com/office/drawing/2014/main" id="{38DAA2E2-AE71-911A-7DC7-347605781087}"/>
              </a:ext>
            </a:extLst>
          </p:cNvPr>
          <p:cNvSpPr txBox="1">
            <a:spLocks/>
          </p:cNvSpPr>
          <p:nvPr/>
        </p:nvSpPr>
        <p:spPr>
          <a:xfrm>
            <a:off x="697281" y="1390554"/>
            <a:ext cx="6076734" cy="7493448"/>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15000"/>
              </a:lnSpc>
            </a:pPr>
            <a:r>
              <a:rPr lang="it" sz="1600" b="1" err="1">
                <a:solidFill>
                  <a:srgbClr val="8652A1"/>
                </a:solidFill>
                <a:ea typeface="Calibri" panose="020F0502020204030204" pitchFamily="34" charset="0"/>
                <a:cs typeface="Arial" panose="020B0604020202020204" pitchFamily="34" charset="0"/>
              </a:rPr>
              <a:t>Istruzioni - Come usare Canva</a:t>
            </a:r>
          </a:p>
          <a:p>
            <a:pPr>
              <a:lnSpc>
                <a:spcPct val="115000"/>
              </a:lnSpc>
            </a:pPr>
            <a:endParaRPr lang="en-IE" b="1">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it" err="1">
                <a:solidFill>
                  <a:schemeClr val="tx1"/>
                </a:solidFill>
                <a:ea typeface="Calibri" panose="020F0502020204030204" pitchFamily="34" charset="0"/>
                <a:cs typeface="Arial" panose="020B0604020202020204" pitchFamily="34" charset="0"/>
              </a:rPr>
              <a:t>Accedi o registrati su </a:t>
            </a:r>
            <a:r>
              <a:rPr lang="it" b="1">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Canva</a:t>
            </a:r>
            <a:r>
              <a:rPr lang="it">
                <a:solidFill>
                  <a:schemeClr val="tx1"/>
                </a:solidFill>
                <a:ea typeface="Calibri" panose="020F0502020204030204" pitchFamily="34" charset="0"/>
                <a:cs typeface="Arial" panose="020B0604020202020204" pitchFamily="34" charset="0"/>
              </a:rPr>
              <a:t>.</a:t>
            </a:r>
          </a:p>
          <a:p>
            <a:pPr marL="228600" indent="-228600">
              <a:lnSpc>
                <a:spcPct val="115000"/>
              </a:lnSpc>
              <a:buAutoNum type="arabicPeriod"/>
            </a:pPr>
            <a:r>
              <a:rPr lang="it">
                <a:solidFill>
                  <a:schemeClr val="tx1"/>
                </a:solidFill>
                <a:ea typeface="Calibri" panose="020F0502020204030204" pitchFamily="34" charset="0"/>
                <a:cs typeface="Arial" panose="020B0604020202020204" pitchFamily="34" charset="0"/>
              </a:rPr>
              <a:t>Per iniziare un nuovo progetto, fai clic su "+ Crea un design" nell'angolo in alto a sinistra della home page</a:t>
            </a:r>
            <a:r>
              <a:rPr lang="it">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it">
                <a:solidFill>
                  <a:schemeClr val="tx1"/>
                </a:solidFill>
                <a:ea typeface="Calibri" panose="020F0502020204030204" pitchFamily="34" charset="0"/>
                <a:cs typeface="Arial" panose="020B0604020202020204" pitchFamily="34" charset="0"/>
              </a:rPr>
              <a:t>Decidi un formato per il tuo progetto, ad esempio una presentazione o un poster e selezionalo dai suggerimenti o dalla barra a sinistra</a:t>
            </a:r>
            <a:r>
              <a:rPr lang="it">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it">
                <a:solidFill>
                  <a:schemeClr val="tx1"/>
                </a:solidFill>
                <a:ea typeface="Calibri" panose="020F0502020204030204" pitchFamily="34" charset="0"/>
                <a:cs typeface="Arial" panose="020B0604020202020204" pitchFamily="34" charset="0"/>
              </a:rPr>
              <a:t>Una volta avviato il progetto, questi sono gli strumenti selezionabili sul lato sinistro:</a:t>
            </a: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it">
                <a:solidFill>
                  <a:schemeClr val="tx1"/>
                </a:solidFill>
                <a:ea typeface="Calibri" panose="020F0502020204030204" pitchFamily="34" charset="0"/>
                <a:cs typeface="Arial" panose="020B0604020202020204" pitchFamily="34" charset="0"/>
              </a:rPr>
              <a:t>Cliccando su "File" in alto a sinistra, si ottengono diverse opzioni per il documento del progetto stesso, tra cui il download, le impostazioni e la posizione del file.</a:t>
            </a: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it">
                <a:solidFill>
                  <a:schemeClr val="tx1"/>
                </a:solidFill>
                <a:ea typeface="Calibri" panose="020F0502020204030204" pitchFamily="34" charset="0"/>
                <a:cs typeface="Arial" panose="020B0604020202020204" pitchFamily="34" charset="0"/>
              </a:rPr>
              <a:t>Il menu in alto a destra ti offre gli strumenti più importanti (da sinistra a destra):</a:t>
            </a:r>
            <a:br>
              <a:rPr lang="en-GB">
                <a:solidFill>
                  <a:schemeClr val="tx1"/>
                </a:solidFill>
                <a:ea typeface="Calibri" panose="020F0502020204030204" pitchFamily="34" charset="0"/>
                <a:cs typeface="Arial" panose="020B0604020202020204" pitchFamily="34" charset="0"/>
              </a:rPr>
            </a:br>
            <a:br>
              <a:rPr lang="en-GB">
                <a:solidFill>
                  <a:schemeClr val="tx1"/>
                </a:solidFill>
                <a:ea typeface="Calibri" panose="020F0502020204030204" pitchFamily="34" charset="0"/>
                <a:cs typeface="Arial" panose="020B0604020202020204" pitchFamily="34" charset="0"/>
              </a:rPr>
            </a:br>
            <a:br>
              <a:rPr lang="en-GB">
                <a:solidFill>
                  <a:schemeClr val="tx1"/>
                </a:solidFill>
                <a:ea typeface="Calibri" panose="020F0502020204030204" pitchFamily="34" charset="0"/>
                <a:cs typeface="Arial" panose="020B0604020202020204" pitchFamily="34" charset="0"/>
              </a:rPr>
            </a:br>
            <a:endParaRPr lang="en-GB">
              <a:solidFill>
                <a:schemeClr val="tx1"/>
              </a:solidFill>
              <a:ea typeface="Calibri" panose="020F0502020204030204" pitchFamily="34" charset="0"/>
              <a:cs typeface="Arial" panose="020B0604020202020204" pitchFamily="34" charset="0"/>
            </a:endParaRPr>
          </a:p>
          <a:p>
            <a:pPr marL="171450" indent="-171450">
              <a:lnSpc>
                <a:spcPct val="115000"/>
              </a:lnSpc>
              <a:buFont typeface="Wingdings" pitchFamily="2" charset="2"/>
              <a:buChar char="q"/>
            </a:pPr>
            <a:r>
              <a:rPr lang="it">
                <a:solidFill>
                  <a:schemeClr val="tx1"/>
                </a:solidFill>
                <a:ea typeface="Calibri" panose="020F0502020204030204" pitchFamily="34" charset="0"/>
                <a:cs typeface="Arial" panose="020B0604020202020204" pitchFamily="34" charset="0"/>
              </a:rPr>
              <a:t>Vedere l'analisi per il progetto.
Visualizza i commenti sul documento.
Presenta la presentazione in diverse modalità.
Condividi il progetto: qui puoi invitare i collaboratori con le autorizzazioni desiderate o scaricare.</a:t>
            </a:r>
          </a:p>
          <a:p>
            <a:pPr>
              <a:lnSpc>
                <a:spcPct val="115000"/>
              </a:lnSpc>
            </a:pPr>
            <a:endParaRPr lang="en-GB">
              <a:solidFill>
                <a:schemeClr val="tx1"/>
              </a:solidFill>
              <a:ea typeface="Calibri" panose="020F0502020204030204" pitchFamily="34" charset="0"/>
              <a:cs typeface="Arial" panose="020B0604020202020204" pitchFamily="34" charset="0"/>
            </a:endParaRPr>
          </a:p>
          <a:p>
            <a:pPr>
              <a:lnSpc>
                <a:spcPct val="115000"/>
              </a:lnSpc>
            </a:pPr>
            <a:r>
              <a:rPr lang="it">
                <a:solidFill>
                  <a:schemeClr val="tx1"/>
                </a:solidFill>
                <a:ea typeface="Calibri" panose="020F0502020204030204" pitchFamily="34" charset="0"/>
                <a:cs typeface="Arial" panose="020B0604020202020204" pitchFamily="34" charset="0"/>
              </a:rPr>
              <a:t>Per ulteriori domande, visita il sito </a:t>
            </a:r>
            <a:r>
              <a:rPr lang="it" b="1">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Canva Help Centre</a:t>
            </a:r>
            <a:r>
              <a:rPr lang="it">
                <a:solidFill>
                  <a:schemeClr val="tx1"/>
                </a:solidFill>
                <a:ea typeface="Calibri" panose="020F0502020204030204" pitchFamily="34" charset="0"/>
                <a:cs typeface="Arial" panose="020B0604020202020204" pitchFamily="34" charset="0"/>
              </a:rPr>
              <a:t>.</a:t>
            </a:r>
            <a:endParaRPr lang="en-GB">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pic>
        <p:nvPicPr>
          <p:cNvPr id="5" name="Grafik 4">
            <a:extLst>
              <a:ext uri="{FF2B5EF4-FFF2-40B4-BE49-F238E27FC236}">
                <a16:creationId xmlns:a16="http://schemas.microsoft.com/office/drawing/2014/main" id="{2DFD7B94-62CA-2BF7-DBEB-4C874FCE40F1}"/>
              </a:ext>
            </a:extLst>
          </p:cNvPr>
          <p:cNvPicPr>
            <a:picLocks noChangeAspect="1"/>
          </p:cNvPicPr>
          <p:nvPr/>
        </p:nvPicPr>
        <p:blipFill>
          <a:blip r:embed="rId4"/>
          <a:stretch>
            <a:fillRect/>
          </a:stretch>
        </p:blipFill>
        <p:spPr>
          <a:xfrm>
            <a:off x="992966" y="2329391"/>
            <a:ext cx="1784570" cy="875606"/>
          </a:xfrm>
          <a:prstGeom prst="rect">
            <a:avLst/>
          </a:prstGeom>
        </p:spPr>
      </p:pic>
      <p:pic>
        <p:nvPicPr>
          <p:cNvPr id="10" name="Grafik 9">
            <a:extLst>
              <a:ext uri="{FF2B5EF4-FFF2-40B4-BE49-F238E27FC236}">
                <a16:creationId xmlns:a16="http://schemas.microsoft.com/office/drawing/2014/main" id="{6DB09C5D-9976-176B-9A7C-5C8B75B9A8B9}"/>
              </a:ext>
            </a:extLst>
          </p:cNvPr>
          <p:cNvPicPr>
            <a:picLocks noChangeAspect="1"/>
          </p:cNvPicPr>
          <p:nvPr/>
        </p:nvPicPr>
        <p:blipFill>
          <a:blip r:embed="rId5"/>
          <a:stretch>
            <a:fillRect/>
          </a:stretch>
        </p:blipFill>
        <p:spPr>
          <a:xfrm>
            <a:off x="1016816" y="3669832"/>
            <a:ext cx="3837157" cy="1101097"/>
          </a:xfrm>
          <a:prstGeom prst="rect">
            <a:avLst/>
          </a:prstGeom>
        </p:spPr>
      </p:pic>
      <p:pic>
        <p:nvPicPr>
          <p:cNvPr id="12" name="Grafik 11">
            <a:extLst>
              <a:ext uri="{FF2B5EF4-FFF2-40B4-BE49-F238E27FC236}">
                <a16:creationId xmlns:a16="http://schemas.microsoft.com/office/drawing/2014/main" id="{643A2A35-352C-B4BD-BFBB-B751CAFD7E1E}"/>
              </a:ext>
            </a:extLst>
          </p:cNvPr>
          <p:cNvPicPr>
            <a:picLocks noChangeAspect="1"/>
          </p:cNvPicPr>
          <p:nvPr/>
        </p:nvPicPr>
        <p:blipFill>
          <a:blip r:embed="rId6"/>
          <a:stretch>
            <a:fillRect/>
          </a:stretch>
        </p:blipFill>
        <p:spPr>
          <a:xfrm>
            <a:off x="1004603" y="5006644"/>
            <a:ext cx="373347" cy="2641082"/>
          </a:xfrm>
          <a:prstGeom prst="rect">
            <a:avLst/>
          </a:prstGeom>
        </p:spPr>
      </p:pic>
      <p:pic>
        <p:nvPicPr>
          <p:cNvPr id="14" name="Grafik 13">
            <a:extLst>
              <a:ext uri="{FF2B5EF4-FFF2-40B4-BE49-F238E27FC236}">
                <a16:creationId xmlns:a16="http://schemas.microsoft.com/office/drawing/2014/main" id="{E4497F0F-5DA0-404E-07AB-90BF753C30BD}"/>
              </a:ext>
            </a:extLst>
          </p:cNvPr>
          <p:cNvPicPr>
            <a:picLocks noChangeAspect="1"/>
          </p:cNvPicPr>
          <p:nvPr/>
        </p:nvPicPr>
        <p:blipFill>
          <a:blip r:embed="rId7"/>
          <a:stretch>
            <a:fillRect/>
          </a:stretch>
        </p:blipFill>
        <p:spPr>
          <a:xfrm>
            <a:off x="3818913" y="5022728"/>
            <a:ext cx="467636" cy="2641082"/>
          </a:xfrm>
          <a:prstGeom prst="rect">
            <a:avLst/>
          </a:prstGeom>
        </p:spPr>
      </p:pic>
      <p:sp>
        <p:nvSpPr>
          <p:cNvPr id="15" name="Textfeld 14">
            <a:extLst>
              <a:ext uri="{FF2B5EF4-FFF2-40B4-BE49-F238E27FC236}">
                <a16:creationId xmlns:a16="http://schemas.microsoft.com/office/drawing/2014/main" id="{9BC4FE03-2A17-A78D-7B62-4BF184DBDD87}"/>
              </a:ext>
            </a:extLst>
          </p:cNvPr>
          <p:cNvSpPr txBox="1"/>
          <p:nvPr/>
        </p:nvSpPr>
        <p:spPr>
          <a:xfrm>
            <a:off x="1371380" y="5065997"/>
            <a:ext cx="2504344" cy="2569934"/>
          </a:xfrm>
          <a:prstGeom prst="rect">
            <a:avLst/>
          </a:prstGeom>
          <a:noFill/>
        </p:spPr>
        <p:txBody>
          <a:bodyPr wrap="square" rtlCol="0">
            <a:spAutoFit/>
          </a:bodyPr>
          <a:lstStyle/>
          <a:p>
            <a:r>
              <a:rPr lang="it" sz="900"/>
              <a:t>Cambia il modello, il layout o lo stile del tuo progetto.</a:t>
            </a:r>
          </a:p>
          <a:p>
            <a:endParaRPr lang="en-GB" sz="900"/>
          </a:p>
          <a:p>
            <a:r>
              <a:rPr lang="it" sz="900"/>
              <a:t>Aggiungi elementi come grafica o forme al tuo progetto (cerca le cose tramite la barra di ricerca).</a:t>
            </a:r>
          </a:p>
          <a:p>
            <a:endParaRPr lang="en-GB" sz="900"/>
          </a:p>
          <a:p>
            <a:r>
              <a:rPr lang="it" sz="900"/>
              <a:t>Aggiungere una casella di testo.</a:t>
            </a:r>
          </a:p>
          <a:p>
            <a:endParaRPr lang="en-GB" sz="900"/>
          </a:p>
          <a:p>
            <a:endParaRPr lang="en-GB" sz="900"/>
          </a:p>
          <a:p>
            <a:r>
              <a:rPr lang="it" sz="900"/>
              <a:t>Usa elementi brandizzati (versione a pagamento).</a:t>
            </a:r>
          </a:p>
          <a:p>
            <a:endParaRPr lang="en-GB" sz="900"/>
          </a:p>
          <a:p>
            <a:endParaRPr lang="en-GB" sz="800"/>
          </a:p>
          <a:p>
            <a:r>
              <a:rPr lang="it" sz="900"/>
              <a:t>Caricare i file che si desidera aggiungere al progetto.</a:t>
            </a:r>
          </a:p>
          <a:p>
            <a:endParaRPr lang="en-GB" sz="900"/>
          </a:p>
          <a:p>
            <a:r>
              <a:rPr lang="it" sz="900"/>
              <a:t>Disegna, aggiungi forme o note adesive, testi o tabelle.</a:t>
            </a:r>
          </a:p>
        </p:txBody>
      </p:sp>
      <p:sp>
        <p:nvSpPr>
          <p:cNvPr id="17" name="Textfeld 16">
            <a:extLst>
              <a:ext uri="{FF2B5EF4-FFF2-40B4-BE49-F238E27FC236}">
                <a16:creationId xmlns:a16="http://schemas.microsoft.com/office/drawing/2014/main" id="{997C51DB-5584-4CF8-AF8D-529A1B34CA87}"/>
              </a:ext>
            </a:extLst>
          </p:cNvPr>
          <p:cNvSpPr txBox="1"/>
          <p:nvPr/>
        </p:nvSpPr>
        <p:spPr>
          <a:xfrm>
            <a:off x="4278110" y="5065997"/>
            <a:ext cx="2504344" cy="2446824"/>
          </a:xfrm>
          <a:prstGeom prst="rect">
            <a:avLst/>
          </a:prstGeom>
          <a:noFill/>
        </p:spPr>
        <p:txBody>
          <a:bodyPr wrap="square" rtlCol="0">
            <a:spAutoFit/>
          </a:bodyPr>
          <a:lstStyle/>
          <a:p>
            <a:r>
              <a:rPr lang="it" sz="900"/>
              <a:t>Passa a un altro progetto sul tuo account Canva.</a:t>
            </a:r>
          </a:p>
          <a:p>
            <a:endParaRPr lang="en-GB" sz="700"/>
          </a:p>
          <a:p>
            <a:endParaRPr lang="en-GB" sz="700"/>
          </a:p>
          <a:p>
            <a:endParaRPr lang="en-GB" sz="800"/>
          </a:p>
          <a:p>
            <a:r>
              <a:rPr lang="it" sz="900"/>
              <a:t>Collega Canva a diverse app per includere grafici, musica o traduzione.</a:t>
            </a:r>
          </a:p>
          <a:p>
            <a:endParaRPr lang="en-GB" sz="900"/>
          </a:p>
          <a:p>
            <a:endParaRPr lang="en-GB" sz="900"/>
          </a:p>
          <a:p>
            <a:endParaRPr lang="en-GB" sz="900"/>
          </a:p>
          <a:p>
            <a:r>
              <a:rPr lang="it" sz="900"/>
              <a:t>Aggiungi immagini, grafica o video generati dall'intelligenza artificiale.</a:t>
            </a:r>
          </a:p>
          <a:p>
            <a:endParaRPr lang="en-GB" sz="900"/>
          </a:p>
          <a:p>
            <a:endParaRPr lang="en-GB" sz="900"/>
          </a:p>
          <a:p>
            <a:r>
              <a:rPr lang="it" sz="900"/>
              <a:t>Cambia lo sfondo del tuo progetto.</a:t>
            </a:r>
          </a:p>
          <a:p>
            <a:endParaRPr lang="en-GB" sz="800"/>
          </a:p>
          <a:p>
            <a:endParaRPr lang="en-GB" sz="600"/>
          </a:p>
          <a:p>
            <a:endParaRPr lang="en-GB" sz="900"/>
          </a:p>
          <a:p>
            <a:r>
              <a:rPr lang="it" sz="900" err="1"/>
              <a:t>Includi un grafico.</a:t>
            </a:r>
          </a:p>
        </p:txBody>
      </p:sp>
      <p:pic>
        <p:nvPicPr>
          <p:cNvPr id="19" name="Grafik 18">
            <a:extLst>
              <a:ext uri="{FF2B5EF4-FFF2-40B4-BE49-F238E27FC236}">
                <a16:creationId xmlns:a16="http://schemas.microsoft.com/office/drawing/2014/main" id="{1AE994CD-8496-C591-8CB7-F4A0151D6242}"/>
              </a:ext>
            </a:extLst>
          </p:cNvPr>
          <p:cNvPicPr>
            <a:picLocks noChangeAspect="1"/>
          </p:cNvPicPr>
          <p:nvPr/>
        </p:nvPicPr>
        <p:blipFill>
          <a:blip r:embed="rId8"/>
          <a:srcRect t="1" b="87462"/>
          <a:stretch/>
        </p:blipFill>
        <p:spPr>
          <a:xfrm>
            <a:off x="992966" y="8112561"/>
            <a:ext cx="2863997" cy="598705"/>
          </a:xfrm>
          <a:prstGeom prst="rect">
            <a:avLst/>
          </a:prstGeom>
        </p:spPr>
      </p:pic>
      <p:pic>
        <p:nvPicPr>
          <p:cNvPr id="21" name="Grafik 20">
            <a:extLst>
              <a:ext uri="{FF2B5EF4-FFF2-40B4-BE49-F238E27FC236}">
                <a16:creationId xmlns:a16="http://schemas.microsoft.com/office/drawing/2014/main" id="{125ABD33-AE7F-0312-2345-4EF2F3DCA76E}"/>
              </a:ext>
            </a:extLst>
          </p:cNvPr>
          <p:cNvPicPr>
            <a:picLocks noChangeAspect="1"/>
          </p:cNvPicPr>
          <p:nvPr/>
        </p:nvPicPr>
        <p:blipFill>
          <a:blip r:embed="rId9"/>
          <a:stretch>
            <a:fillRect/>
          </a:stretch>
        </p:blipFill>
        <p:spPr>
          <a:xfrm>
            <a:off x="1004603" y="8894626"/>
            <a:ext cx="2602197" cy="496783"/>
          </a:xfrm>
          <a:prstGeom prst="rect">
            <a:avLst/>
          </a:prstGeom>
        </p:spPr>
      </p:pic>
    </p:spTree>
    <p:extLst>
      <p:ext uri="{BB962C8B-B14F-4D97-AF65-F5344CB8AC3E}">
        <p14:creationId xmlns:p14="http://schemas.microsoft.com/office/powerpoint/2010/main" val="225188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643089" y="1226311"/>
            <a:ext cx="4819651" cy="3109490"/>
          </a:xfrm>
        </p:spPr>
        <p:txBody>
          <a:bodyPr/>
          <a:lstStyle/>
          <a:p>
            <a:pPr algn="r"/>
            <a:r>
              <a:rPr lang="it" sz="7200"/>
              <a:t>SETTIMANA 11</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21</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60737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663368"/>
            <a:ext cx="6076734" cy="5148672"/>
          </a:xfrm>
        </p:spPr>
        <p:txBody>
          <a:bodyPr lIns="91440" tIns="45720" rIns="91440" bIns="45720" numCol="1" spcCol="288000" anchor="t">
            <a:noAutofit/>
          </a:bodyPr>
          <a:lstStyle/>
          <a:p>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Come quarta fase del processo, si svolge la fase di sviluppo (dei servizi). Sono</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 stabilite esplicitamente fasi di processo rilevanti per l'innovazione (dei servizi), che sono</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l'implementazione delle modifiche dopo aver testato il concetto, la sperimentazione e/o</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simulazione delle idee implementate, lo sviluppo di diversi elementi di servizio/prodotto, nonché la preparazione per la convalida dell'innovazione. In questa fase, le attività di implementazione e integrazione come lo sviluppo del software sarebbero al centro dell'attenzione, le attività di progettazione, molti cicli di prototipazione e lo sviluppo di un servizio pilota. Le attività di validazione vengono preparate per la fase successiva, come la pianificazione dei test di usabilità.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dirty="0">
                <a:solidFill>
                  <a:schemeClr val="tx1"/>
                </a:solidFill>
                <a:effectLst/>
                <a:latin typeface="Calibri"/>
                <a:ea typeface="Calibri"/>
                <a:cs typeface="Times New Roman"/>
              </a:rPr>
              <a:t>(Digitale) La prototipazione costituisce un elemento importante nella fase. Un prototipo digitale è un mockup di un prodotto/servizio/processo che fornisce a te, ai tuoi stakeholder e agli utenti un'idea iniziale di come apparirà o funzionerà il software. Soprattutto, è un primo passo verso il rilascio sul mercato di un prodotto o di una funzionalità che soddisfi le esigenze degli utenti e i tuoi obiettivi. Permette di testare (con utenti, stakeholder e investitori) il concetto generale per il progetto. Un prototipo non ha alcuna ingegneria alle spalle, con poche o nessuna funzionalità funzionante o dati reali. Il prototipo è spesso una parte frontale, una visualizzazione interattiva o un trailer cliccabile del prodotto/servizio/processo: un mezzo per testare e convalidare l'aspetto e l'atmosfera decisi fino a quel momento e il concetto principale.</a:t>
            </a:r>
            <a:endParaRPr lang="en-GB" dirty="0">
              <a:solidFill>
                <a:schemeClr val="tx1"/>
              </a:solidFill>
              <a:effectLst/>
              <a:latin typeface="Calibri"/>
              <a:ea typeface="Calibri"/>
              <a:cs typeface="Times New Roman"/>
            </a:endParaRPr>
          </a:p>
          <a:p>
            <a:endParaRPr lang="en-US" dirty="0">
              <a:solidFill>
                <a:schemeClr val="tx1"/>
              </a:solidFill>
              <a:latin typeface="Calibri"/>
              <a:ea typeface="Calibri"/>
              <a:cs typeface="Times New Roman"/>
            </a:endParaRPr>
          </a:p>
          <a:p>
            <a:pPr algn="just"/>
            <a:r>
              <a:rPr lang="it" dirty="0">
                <a:solidFill>
                  <a:schemeClr val="tx1"/>
                </a:solidFill>
                <a:effectLst/>
                <a:latin typeface="Calibri"/>
                <a:ea typeface="Calibri"/>
                <a:cs typeface="Times New Roman"/>
              </a:rPr>
              <a:t>In circostanze normali, un prototipo digitale richiede solitamente da 1 a 2 settimane per essere costruito e risponde a diverse esigenze aziendali, tra cui il test e la raccolta dei dati, l'ideazione e la visualizzazione. Nell'ambito di questo corso, tuttavia, ci impegneremo in una forma di prototipazione rapida pressurizzata.</a:t>
            </a:r>
            <a:endParaRPr lang="en-GB" dirty="0">
              <a:solidFill>
                <a:schemeClr val="tx1"/>
              </a:solidFill>
              <a:effectLst/>
              <a:latin typeface="Calibri"/>
              <a:ea typeface="Calibri"/>
              <a:cs typeface="Times New Roman"/>
            </a:endParaRPr>
          </a:p>
          <a:p>
            <a:pPr>
              <a:lnSpc>
                <a:spcPct val="115000"/>
              </a:lnSpc>
            </a:pPr>
            <a:endParaRPr lang="en-GB"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it" sz="1600" b="1" dirty="0">
                <a:solidFill>
                  <a:srgbClr val="8652A1"/>
                </a:solidFill>
                <a:ea typeface="Calibri" panose="020F0502020204030204" pitchFamily="34" charset="0"/>
                <a:cs typeface="Arial" panose="020B0604020202020204" pitchFamily="34" charset="0"/>
              </a:rPr>
              <a:t>Passaggio </a:t>
            </a:r>
            <a:r>
              <a:rPr lang="it"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1: metodo MoSCoW</a:t>
            </a:r>
            <a:endParaRPr lang="en-GB"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it"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Rifletti sul testo e sulle informazioni fornite e progetta un diagramma di flusso di progettazione del servizio per il nuovo servizio, prodotto o processo dell'azienda. Per questo, devi rispondere:</a:t>
            </a:r>
            <a:r>
              <a:rPr lang="it" dirty="0">
                <a:solidFill>
                  <a:schemeClr val="tx1"/>
                </a:solidFill>
                <a:ea typeface="Calibri" panose="020F0502020204030204" pitchFamily="34" charset="0"/>
                <a:cs typeface="Times New Roman" panose="02020603050405020304" pitchFamily="18" charset="0"/>
              </a:rPr>
              <a:t> </a:t>
            </a:r>
            <a:r>
              <a:rPr lang="it"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quali sono gli elementi fondamentali del tuo nuovo prodotto/servizio/processo? </a:t>
            </a:r>
          </a:p>
          <a:p>
            <a:r>
              <a:rPr lang="it" dirty="0">
                <a:solidFill>
                  <a:schemeClr val="tx1"/>
                </a:solidFill>
                <a:effectLst/>
                <a:latin typeface="Calibri"/>
                <a:ea typeface="Calibri"/>
                <a:cs typeface="Times New Roman"/>
              </a:rPr>
              <a:t>L'acronimo MoSCoW rappresenta quattro categorie di iniziative: must-have, should-have, could-have e won't-have o won't have in questo momento. Alcune aziende usano anche la "W" in MoSCoW per significare "desiderio".</a:t>
            </a:r>
          </a:p>
          <a:p>
            <a:endParaRPr lang="en-US" dirty="0">
              <a:solidFill>
                <a:schemeClr val="tx1"/>
              </a:solidFill>
              <a:latin typeface="Calibri"/>
              <a:ea typeface="Calibri"/>
              <a:cs typeface="Times New Roman"/>
            </a:endParaRPr>
          </a:p>
          <a:p>
            <a:endParaRPr lang="en-US" dirty="0">
              <a:solidFill>
                <a:schemeClr val="tx1"/>
              </a:solidFill>
              <a:effectLst/>
              <a:latin typeface="Calibri"/>
              <a:ea typeface="Calibri"/>
              <a:cs typeface="Times New Roman"/>
            </a:endParaRPr>
          </a:p>
          <a:p>
            <a:pPr lvl="0">
              <a:lnSpc>
                <a:spcPct val="107000"/>
              </a:lnSpc>
              <a:spcAft>
                <a:spcPts val="800"/>
              </a:spcAft>
            </a:pPr>
            <a:endParaRPr lang="en-US" dirty="0">
              <a:solidFill>
                <a:schemeClr val="tx1"/>
              </a:solidFill>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rtl="0" fontAlgn="base"/>
            <a:r>
              <a:rPr lang="it" b="0" i="0" u="none" strike="noStrike" dirty="0">
                <a:solidFill>
                  <a:srgbClr val="0B1430"/>
                </a:solidFill>
                <a:effectLst/>
                <a:latin typeface="Calibri"/>
                <a:ea typeface="Open Sans"/>
                <a:cs typeface="Calibri"/>
              </a:rPr>
              <a:t>È possibile utilizzare il </a:t>
            </a:r>
            <a:r>
              <a:rPr lang="it" b="1" i="0" u="sng" strike="noStrike" dirty="0">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modello Miro MoSCoW Matrix</a:t>
            </a:r>
            <a:r>
              <a:rPr lang="it" b="0" i="0" u="none" strike="noStrike" dirty="0">
                <a:solidFill>
                  <a:srgbClr val="0B1430"/>
                </a:solidFill>
                <a:effectLst/>
                <a:latin typeface="Calibri"/>
                <a:ea typeface="Open Sans"/>
                <a:cs typeface="Calibri"/>
              </a:rPr>
              <a:t> (fare clic su "Usa modello" ed effettuare l'accesso per iniziare a lavorare), oppure è possibile selezionare un altro strumento pertinente, come Sketch, Milanote o Lucidchart, per creare un diagramma MoSCoW.</a:t>
            </a:r>
            <a:r>
              <a:rPr lang="it" b="0" i="0" dirty="0">
                <a:solidFill>
                  <a:srgbClr val="000000"/>
                </a:solidFill>
                <a:effectLst/>
                <a:latin typeface="Calibri"/>
                <a:ea typeface="Open Sans"/>
                <a:cs typeface="Calibri"/>
              </a:rPr>
              <a:t>​</a:t>
            </a:r>
          </a:p>
          <a:p>
            <a:pPr algn="l" rtl="0" fontAlgn="base"/>
            <a:endParaRPr lang="en-US" b="0" i="0" dirty="0">
              <a:solidFill>
                <a:srgbClr val="000000"/>
              </a:solidFill>
              <a:effectLst/>
              <a:latin typeface="Calibri"/>
              <a:ea typeface="Open Sans"/>
              <a:cs typeface="Calibri"/>
            </a:endParaRPr>
          </a:p>
          <a:p>
            <a:pPr algn="just" rtl="0" fontAlgn="base"/>
            <a:r>
              <a:rPr lang="it" b="0" i="0" u="none" strike="noStrike" dirty="0">
                <a:solidFill>
                  <a:srgbClr val="0B1430"/>
                </a:solidFill>
                <a:effectLst/>
                <a:latin typeface="Calibri" panose="020F0502020204030204" pitchFamily="34" charset="0"/>
              </a:rPr>
              <a:t>Per istruzioni su </a:t>
            </a:r>
            <a:r>
              <a:rPr lang="it" b="1" i="0" u="none" strike="noStrike" dirty="0">
                <a:solidFill>
                  <a:srgbClr val="0B1430"/>
                </a:solidFill>
                <a:effectLst/>
                <a:latin typeface="Calibri" panose="020F0502020204030204" pitchFamily="34" charset="0"/>
              </a:rPr>
              <a:t>come utilizzare Milanote</a:t>
            </a:r>
            <a:r>
              <a:rPr lang="it" b="0" i="0" u="none" strike="noStrike" dirty="0">
                <a:solidFill>
                  <a:srgbClr val="0B1430"/>
                </a:solidFill>
                <a:effectLst/>
                <a:latin typeface="Calibri" panose="020F0502020204030204" pitchFamily="34" charset="0"/>
              </a:rPr>
              <a:t>, consulta pagina 25 di questo </a:t>
            </a:r>
            <a:r>
              <a:rPr lang="it" dirty="0"/>
              <a:t>documento</a:t>
            </a:r>
            <a:r>
              <a:rPr lang="it" b="0" i="0" u="none" strike="noStrike" dirty="0">
                <a:solidFill>
                  <a:srgbClr val="0B1430"/>
                </a:solidFill>
                <a:effectLst/>
                <a:latin typeface="Calibri" panose="020F0502020204030204" pitchFamily="34" charset="0"/>
              </a:rPr>
              <a:t>. </a:t>
            </a:r>
            <a:endParaRPr lang="en-GB" u="sng" dirty="0">
              <a:solidFill>
                <a:srgbClr val="0563C1"/>
              </a:solidFill>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22</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4 – SVILUPPO DEL SERVIZIO</a:t>
            </a:r>
            <a:endParaRPr lang="en-US"/>
          </a:p>
        </p:txBody>
      </p:sp>
      <p:sp>
        <p:nvSpPr>
          <p:cNvPr id="5" name="Rechteck 4">
            <a:extLst>
              <a:ext uri="{FF2B5EF4-FFF2-40B4-BE49-F238E27FC236}">
                <a16:creationId xmlns:a16="http://schemas.microsoft.com/office/drawing/2014/main" id="{09A007FC-5607-8A09-7455-8A42C0B98F40}"/>
              </a:ext>
            </a:extLst>
          </p:cNvPr>
          <p:cNvSpPr/>
          <p:nvPr/>
        </p:nvSpPr>
        <p:spPr>
          <a:xfrm>
            <a:off x="645487" y="7322491"/>
            <a:ext cx="1440000" cy="1238035"/>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marL="0" lvl="0" indent="0" algn="ctr" defTabSz="311150">
              <a:lnSpc>
                <a:spcPct val="90000"/>
              </a:lnSpc>
              <a:spcBef>
                <a:spcPct val="0"/>
              </a:spcBef>
              <a:spcAft>
                <a:spcPct val="35000"/>
              </a:spcAft>
              <a:buNone/>
            </a:pPr>
            <a:r>
              <a:rPr lang="it" sz="900" b="1" kern="1200" dirty="0"/>
              <a:t>M = MUST HAVE:</a:t>
            </a:r>
            <a:r>
              <a:rPr lang="it" sz="900" kern="1200" dirty="0"/>
              <a:t> </a:t>
            </a:r>
            <a:br>
              <a:rPr lang="en-GB" sz="900" dirty="0"/>
            </a:br>
            <a:r>
              <a:rPr lang="it" sz="900" kern="1200" dirty="0"/>
              <a:t>esigenze di prodotto/servizio non negoziabili che sono obbligatorie per il funzionamento del prodotto</a:t>
            </a:r>
            <a:endParaRPr lang="en-NL" sz="900" kern="1200" dirty="0"/>
          </a:p>
        </p:txBody>
      </p:sp>
      <p:sp>
        <p:nvSpPr>
          <p:cNvPr id="11" name="Rechteck 10">
            <a:extLst>
              <a:ext uri="{FF2B5EF4-FFF2-40B4-BE49-F238E27FC236}">
                <a16:creationId xmlns:a16="http://schemas.microsoft.com/office/drawing/2014/main" id="{11A4C77C-2732-AD72-7682-01D001F9B565}"/>
              </a:ext>
            </a:extLst>
          </p:cNvPr>
          <p:cNvSpPr/>
          <p:nvPr/>
        </p:nvSpPr>
        <p:spPr>
          <a:xfrm>
            <a:off x="2244617" y="7322491"/>
            <a:ext cx="1440000" cy="1238035"/>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r>
              <a:rPr lang="it" sz="900" b="1" kern="1200"/>
              <a:t>S = DOVREBBE AVERE: </a:t>
            </a:r>
            <a:br>
              <a:rPr lang="en-GB" sz="900" kern="1200"/>
            </a:br>
            <a:r>
              <a:rPr lang="it" sz="900" kern="1200"/>
              <a:t>aspetti importanti che non sono vitali ma aggiungono un valore significativo al tuo prodotto</a:t>
            </a:r>
            <a:endParaRPr lang="en-GB" sz="900"/>
          </a:p>
        </p:txBody>
      </p:sp>
      <p:sp>
        <p:nvSpPr>
          <p:cNvPr id="14" name="Rechteck 13">
            <a:extLst>
              <a:ext uri="{FF2B5EF4-FFF2-40B4-BE49-F238E27FC236}">
                <a16:creationId xmlns:a16="http://schemas.microsoft.com/office/drawing/2014/main" id="{C6A11029-1E45-DF0E-7EA7-56D7EA574E74}"/>
              </a:ext>
            </a:extLst>
          </p:cNvPr>
          <p:cNvSpPr/>
          <p:nvPr/>
        </p:nvSpPr>
        <p:spPr>
          <a:xfrm>
            <a:off x="3843747" y="7322489"/>
            <a:ext cx="1440000" cy="1238035"/>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lvl="0" indent="0" algn="ctr" defTabSz="311150">
              <a:lnSpc>
                <a:spcPct val="90000"/>
              </a:lnSpc>
              <a:spcBef>
                <a:spcPct val="0"/>
              </a:spcBef>
              <a:spcAft>
                <a:spcPct val="35000"/>
              </a:spcAft>
              <a:buNone/>
            </a:pPr>
            <a:r>
              <a:rPr lang="it" sz="900" b="1" kern="1200"/>
              <a:t>C = POTREBBE AVERE:</a:t>
            </a:r>
            <a:r>
              <a:rPr lang="it" sz="900" kern="1200"/>
              <a:t> </a:t>
            </a:r>
            <a:br>
              <a:rPr lang="en-GB" sz="900" kern="1200"/>
            </a:br>
            <a:r>
              <a:rPr lang="it" sz="900" kern="1200"/>
              <a:t>bello avere aspetti che avranno un piccolo impatto se lasciati fuori</a:t>
            </a:r>
            <a:endParaRPr lang="en-NL" sz="900" kern="1200"/>
          </a:p>
        </p:txBody>
      </p:sp>
      <p:sp>
        <p:nvSpPr>
          <p:cNvPr id="18" name="Rechteck 17">
            <a:extLst>
              <a:ext uri="{FF2B5EF4-FFF2-40B4-BE49-F238E27FC236}">
                <a16:creationId xmlns:a16="http://schemas.microsoft.com/office/drawing/2014/main" id="{77110672-A262-5344-865D-D42496F8F5F8}"/>
              </a:ext>
            </a:extLst>
          </p:cNvPr>
          <p:cNvSpPr/>
          <p:nvPr/>
        </p:nvSpPr>
        <p:spPr>
          <a:xfrm>
            <a:off x="5442876" y="7322490"/>
            <a:ext cx="1440000" cy="1238035"/>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r>
              <a:rPr lang="it" sz="900" b="1" kern="1200"/>
              <a:t>W = NON AVRÒ </a:t>
            </a:r>
            <a:br>
              <a:rPr lang="en-GB" sz="900" b="1" kern="1200"/>
            </a:br>
            <a:r>
              <a:rPr lang="it" sz="900" b="1" kern="1200"/>
              <a:t>MA VORRÀ AVERE:</a:t>
            </a:r>
            <a:r>
              <a:rPr lang="it" sz="900" kern="1200"/>
              <a:t> </a:t>
            </a:r>
            <a:br>
              <a:rPr lang="en-GB" sz="900" kern="1200"/>
            </a:br>
            <a:r>
              <a:rPr lang="it" sz="900" kern="1200"/>
              <a:t>ASPETTI CHE NON SONO PRIORITARI PER QUESTO SPECIFICO ARCO TEMPORALE (MA POTREBBERO ESSERE AGGIUNTI IN SEGUITO)</a:t>
            </a:r>
            <a:endParaRPr lang="en-GB" sz="900"/>
          </a:p>
        </p:txBody>
      </p:sp>
    </p:spTree>
    <p:extLst>
      <p:ext uri="{BB962C8B-B14F-4D97-AF65-F5344CB8AC3E}">
        <p14:creationId xmlns:p14="http://schemas.microsoft.com/office/powerpoint/2010/main" val="190431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0B65-B1BC-892E-89F2-2FAA69CF4D9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7F0F812-4FBF-38EC-7632-DD8240A4BCF1}"/>
              </a:ext>
            </a:extLst>
          </p:cNvPr>
          <p:cNvSpPr>
            <a:spLocks noGrp="1"/>
          </p:cNvSpPr>
          <p:nvPr>
            <p:ph type="body" sz="quarter" idx="64"/>
          </p:nvPr>
        </p:nvSpPr>
        <p:spPr>
          <a:xfrm>
            <a:off x="697281" y="1599144"/>
            <a:ext cx="6076734" cy="2565532"/>
          </a:xfrm>
        </p:spPr>
        <p:txBody>
          <a:bodyPr numCol="1"/>
          <a:lstStyle/>
          <a:p>
            <a:pPr algn="just">
              <a:lnSpc>
                <a:spcPct val="115000"/>
              </a:lnSpc>
            </a:pPr>
            <a:r>
              <a:rPr lang="it" sz="1600" b="1">
                <a:solidFill>
                  <a:srgbClr val="8652A1"/>
                </a:solidFill>
                <a:ea typeface="Calibri" panose="020F0502020204030204" pitchFamily="34" charset="0"/>
                <a:cs typeface="Arial" panose="020B0604020202020204" pitchFamily="34" charset="0"/>
              </a:rPr>
              <a:t>Passaggio</a:t>
            </a:r>
            <a:r>
              <a:rPr lang="it" sz="1600" b="1">
                <a:solidFill>
                  <a:srgbClr val="8652A1"/>
                </a:solidFill>
                <a:effectLst/>
                <a:latin typeface="Calibri" panose="020F0502020204030204" pitchFamily="34" charset="0"/>
                <a:ea typeface="Calibri" panose="020F0502020204030204" pitchFamily="34" charset="0"/>
                <a:cs typeface="Arial" panose="020B0604020202020204" pitchFamily="34" charset="0"/>
              </a:rPr>
              <a:t> 2: progettazione del prototipo</a:t>
            </a:r>
            <a:endParaRPr lang="en-IE" sz="1600" b="1">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endParaRPr lang="en-GB"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lgn="just">
              <a:buSzPts val="1100"/>
              <a:buFont typeface="Wingdings" pitchFamily="2" charset="2"/>
              <a:buChar char="q"/>
            </a:pPr>
            <a:r>
              <a:rPr lang="it">
                <a:solidFill>
                  <a:srgbClr val="2B2B2B"/>
                </a:solidFill>
                <a:effectLst/>
                <a:latin typeface="Calibri" panose="020F0502020204030204" pitchFamily="34" charset="0"/>
                <a:ea typeface="Times New Roman" panose="02020603050405020304" pitchFamily="18" charset="0"/>
                <a:cs typeface="Calibri" panose="020F0502020204030204" pitchFamily="34" charset="0"/>
              </a:rPr>
              <a:t>Visita la seguente pagina su Canva: </a:t>
            </a:r>
            <a:r>
              <a:rPr lang="it" b="1">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modelli di prototipi gratuiti e personalizzabili</a:t>
            </a:r>
            <a:r>
              <a:rPr lang="it">
                <a:effectLst/>
                <a:latin typeface="Calibri" panose="020F0502020204030204" pitchFamily="34" charset="0"/>
                <a:ea typeface="Calibri" panose="020F0502020204030204" pitchFamily="34" charset="0"/>
                <a:cs typeface="Calibri" panose="020F0502020204030204" pitchFamily="34" charset="0"/>
              </a:rPr>
              <a:t>.</a:t>
            </a:r>
          </a:p>
          <a:p>
            <a:pPr marL="171450" lvl="0" indent="-171450" algn="just">
              <a:buSzPts val="1100"/>
              <a:buFont typeface="Wingdings" pitchFamily="2" charset="2"/>
              <a:buChar char="q"/>
            </a:pPr>
            <a:r>
              <a:rPr lang="it">
                <a:effectLst/>
                <a:latin typeface="Calibri" panose="020F0502020204030204" pitchFamily="34" charset="0"/>
                <a:ea typeface="Calibri" panose="020F0502020204030204" pitchFamily="34" charset="0"/>
                <a:cs typeface="Calibri" panose="020F0502020204030204" pitchFamily="34" charset="0"/>
              </a:rPr>
              <a:t>Prenditi un paio di minuti per </a:t>
            </a:r>
            <a:r>
              <a:rPr lang="it" b="1">
                <a:effectLst/>
                <a:latin typeface="Calibri" panose="020F0502020204030204" pitchFamily="34" charset="0"/>
                <a:ea typeface="Calibri" panose="020F0502020204030204" pitchFamily="34" charset="0"/>
                <a:cs typeface="Calibri" panose="020F0502020204030204" pitchFamily="34" charset="0"/>
              </a:rPr>
              <a:t>esplorare</a:t>
            </a:r>
            <a:r>
              <a:rPr lang="it">
                <a:effectLst/>
                <a:latin typeface="Calibri" panose="020F0502020204030204" pitchFamily="34" charset="0"/>
                <a:ea typeface="Calibri" panose="020F0502020204030204" pitchFamily="34" charset="0"/>
                <a:cs typeface="Calibri" panose="020F0502020204030204" pitchFamily="34" charset="0"/>
              </a:rPr>
              <a:t> alcuni dei modelli.</a:t>
            </a:r>
          </a:p>
          <a:p>
            <a:pPr marL="171450" indent="-171450" algn="just">
              <a:buSzPts val="1100"/>
              <a:buFont typeface="Wingdings" pitchFamily="2" charset="2"/>
              <a:buChar char="q"/>
            </a:pPr>
            <a:r>
              <a:rPr lang="it">
                <a:effectLst/>
                <a:latin typeface="Calibri" panose="020F0502020204030204" pitchFamily="34" charset="0"/>
                <a:ea typeface="Calibri" panose="020F0502020204030204" pitchFamily="34" charset="0"/>
                <a:cs typeface="Calibri" panose="020F0502020204030204" pitchFamily="34" charset="0"/>
              </a:rPr>
              <a:t>Nel </a:t>
            </a:r>
            <a:r>
              <a:rPr lang="it">
                <a:solidFill>
                  <a:srgbClr val="2B2B2B"/>
                </a:solidFill>
              </a:rPr>
              <a:t>tuo team, discuti di come tali modelli potrebbero aiutarti a progettare il tuo prototipo per la tua soluzione logistica sostenibile (servizio o processo). </a:t>
            </a:r>
          </a:p>
          <a:p>
            <a:pPr marL="171450" indent="-171450" algn="just">
              <a:buSzPts val="1100"/>
              <a:buFont typeface="Wingdings" pitchFamily="2" charset="2"/>
              <a:buChar char="q"/>
            </a:pPr>
            <a:r>
              <a:rPr lang="it">
                <a:solidFill>
                  <a:srgbClr val="2B2B2B"/>
                </a:solidFill>
              </a:rPr>
              <a:t>Scegli fino a 3 modelli e </a:t>
            </a:r>
            <a:r>
              <a:rPr lang="it" b="1">
                <a:solidFill>
                  <a:srgbClr val="2B2B2B"/>
                </a:solidFill>
              </a:rPr>
              <a:t>progetta diverse versioni del tuo prototipo </a:t>
            </a:r>
            <a:r>
              <a:rPr lang="it">
                <a:solidFill>
                  <a:srgbClr val="2B2B2B"/>
                </a:solidFill>
              </a:rPr>
              <a:t>: lavoraci sopra fino a quando il tuo gruppo non ha una versione testabile per la fase successiva (concentrati sul dare vita alle tue idee visivamente, anche se non è perfetto).</a:t>
            </a:r>
          </a:p>
          <a:p>
            <a:pPr marL="171450" indent="-171450" algn="just">
              <a:buSzPts val="1100"/>
              <a:buFont typeface="Wingdings" pitchFamily="2" charset="2"/>
              <a:buChar char="q"/>
            </a:pPr>
            <a:r>
              <a:rPr lang="it">
                <a:solidFill>
                  <a:srgbClr val="2B2B2B"/>
                </a:solidFill>
              </a:rPr>
              <a:t>Conserva tutte le versioni dei prototipi per la documentazione del progetto e successivamente presentale agli altri team e discuti il tuo processo.</a:t>
            </a: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a:buSzPts val="1100"/>
            </a:pPr>
            <a:endParaRPr lang="en-US">
              <a:solidFill>
                <a:srgbClr val="2B2B2B"/>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D778EC-330E-9499-9848-7E4D152AC2B6}"/>
              </a:ext>
            </a:extLst>
          </p:cNvPr>
          <p:cNvSpPr>
            <a:spLocks noGrp="1"/>
          </p:cNvSpPr>
          <p:nvPr>
            <p:ph type="sldNum" sz="quarter" idx="4"/>
          </p:nvPr>
        </p:nvSpPr>
        <p:spPr/>
        <p:txBody>
          <a:bodyPr/>
          <a:lstStyle/>
          <a:p>
            <a:fld id="{9C527BFA-2C0E-4CEC-B6A5-913A56FEF4B4}" type="slidenum">
              <a:rPr lang="fr-CA" smtClean="0"/>
              <a:pPr/>
              <a:t>23</a:t>
            </a:fld>
            <a:endParaRPr lang="fr-CA"/>
          </a:p>
        </p:txBody>
      </p:sp>
      <p:sp>
        <p:nvSpPr>
          <p:cNvPr id="7" name="Freeform 1">
            <a:extLst>
              <a:ext uri="{FF2B5EF4-FFF2-40B4-BE49-F238E27FC236}">
                <a16:creationId xmlns:a16="http://schemas.microsoft.com/office/drawing/2014/main" id="{06BB3D3D-9FD6-A62E-D0E1-5343BB2BCC1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CA6144F-9A04-62C0-D03E-56B100CEAA28}"/>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4 – SVILUPPO DEL SERVIZIO</a:t>
            </a:r>
            <a:endParaRPr lang="en-US"/>
          </a:p>
        </p:txBody>
      </p:sp>
      <p:pic>
        <p:nvPicPr>
          <p:cNvPr id="10" name="Picture 9" descr="Uno screenshot di un computer&#10;&#10;Descrizione generata automaticamente">
            <a:extLst>
              <a:ext uri="{FF2B5EF4-FFF2-40B4-BE49-F238E27FC236}">
                <a16:creationId xmlns:a16="http://schemas.microsoft.com/office/drawing/2014/main" id="{8DCEB3CD-32E6-6B06-8542-7D0CCF60EEA0}"/>
              </a:ext>
            </a:extLst>
          </p:cNvPr>
          <p:cNvPicPr>
            <a:picLocks noChangeAspect="1"/>
          </p:cNvPicPr>
          <p:nvPr/>
        </p:nvPicPr>
        <p:blipFill rotWithShape="1">
          <a:blip r:embed="rId4">
            <a:extLst>
              <a:ext uri="{28A0092B-C50C-407E-A947-70E740481C1C}">
                <a14:useLocalDpi xmlns:a14="http://schemas.microsoft.com/office/drawing/2010/main" val="0"/>
              </a:ext>
            </a:extLst>
          </a:blip>
          <a:srcRect t="12509" r="496"/>
          <a:stretch/>
        </p:blipFill>
        <p:spPr>
          <a:xfrm>
            <a:off x="697281" y="3852663"/>
            <a:ext cx="6080136" cy="3472123"/>
          </a:xfrm>
          <a:prstGeom prst="rect">
            <a:avLst/>
          </a:prstGeom>
        </p:spPr>
      </p:pic>
    </p:spTree>
    <p:extLst>
      <p:ext uri="{BB962C8B-B14F-4D97-AF65-F5344CB8AC3E}">
        <p14:creationId xmlns:p14="http://schemas.microsoft.com/office/powerpoint/2010/main" val="322978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9CDC-C719-A3EB-4555-63D157D6905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6FF7AA5-C0D3-66F5-10B0-A6D190600BF6}"/>
              </a:ext>
            </a:extLst>
          </p:cNvPr>
          <p:cNvSpPr>
            <a:spLocks noGrp="1"/>
          </p:cNvSpPr>
          <p:nvPr>
            <p:ph type="body" sz="quarter" idx="64"/>
          </p:nvPr>
        </p:nvSpPr>
        <p:spPr>
          <a:xfrm>
            <a:off x="679864" y="1497976"/>
            <a:ext cx="6076734" cy="7695859"/>
          </a:xfrm>
        </p:spPr>
        <p:txBody>
          <a:bodyPr lIns="91440" tIns="45720" rIns="91440" bIns="45720" numCol="1" spcCol="288000" anchor="t">
            <a:noAutofit/>
          </a:bodyPr>
          <a:lstStyle/>
          <a:p>
            <a:pPr algn="just">
              <a:lnSpc>
                <a:spcPct val="115000"/>
              </a:lnSpc>
            </a:pPr>
            <a:r>
              <a:rPr lang="it" sz="1400" b="1" dirty="0">
                <a:solidFill>
                  <a:srgbClr val="8652A1"/>
                </a:solidFill>
                <a:ea typeface="Calibri" panose="020F0502020204030204" pitchFamily="34" charset="0"/>
                <a:cs typeface="Arial" panose="020B0604020202020204" pitchFamily="34" charset="0"/>
              </a:rPr>
              <a:t>Passaggio 3: scenari Curveball</a:t>
            </a:r>
            <a:endParaRPr lang="en-IE" sz="1400" b="1" dirty="0">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en-GB" sz="1050" b="1" dirty="0">
              <a:solidFill>
                <a:srgbClr val="0B3A5B"/>
              </a:solidFill>
              <a:ea typeface="Calibri" panose="020F0502020204030204" pitchFamily="34" charset="0"/>
              <a:cs typeface="Arial" panose="020B0604020202020204" pitchFamily="34" charset="0"/>
            </a:endParaRPr>
          </a:p>
          <a:p>
            <a:pPr algn="just"/>
            <a:r>
              <a:rPr lang="it" sz="1050" dirty="0">
                <a:solidFill>
                  <a:schemeClr val="tx1"/>
                </a:solidFill>
              </a:rPr>
              <a:t>Nel processo di gestione dell'innovazione, le sfide inaspettate, spesso definite </a:t>
            </a:r>
            <a:r>
              <a:rPr lang="it" sz="1050" i="1" dirty="0">
                <a:solidFill>
                  <a:schemeClr val="tx1"/>
                </a:solidFill>
              </a:rPr>
              <a:t>scenari curvi, </a:t>
            </a:r>
            <a:r>
              <a:rPr lang="it" sz="1050" dirty="0">
                <a:solidFill>
                  <a:schemeClr val="tx1"/>
                </a:solidFill>
              </a:rPr>
              <a:t>possono emergere in qualsiasi fase, dalla generazione dell'idea all'implementazione. Questi scenari rappresentano </a:t>
            </a:r>
            <a:r>
              <a:rPr lang="it" sz="1050" b="1" dirty="0">
                <a:solidFill>
                  <a:schemeClr val="tx1"/>
                </a:solidFill>
              </a:rPr>
              <a:t>eventi imprevisti o interruzioni </a:t>
            </a:r>
            <a:r>
              <a:rPr lang="it" sz="1050" dirty="0">
                <a:solidFill>
                  <a:schemeClr val="tx1"/>
                </a:solidFill>
              </a:rPr>
              <a:t>che possono minacciare il successo, la scalabilità o la sostenibilità di un'innovazione. Che si tratti di un improvviso cambiamento della domanda del mercato, di modifiche normative, di interruzioni della catena di approvvigionamento o di resistenza degli utenti, una gestione efficace dell'innovazione richiede che i team anticipino e rispondano a questi rischi con agilità e creatività. </a:t>
            </a:r>
            <a:r>
              <a:rPr lang="it" sz="1050" b="1" dirty="0">
                <a:solidFill>
                  <a:schemeClr val="tx1"/>
                </a:solidFill>
              </a:rPr>
              <a:t>L'esplorazione di scenari a palla curva </a:t>
            </a:r>
            <a:r>
              <a:rPr lang="it" sz="1050" dirty="0">
                <a:solidFill>
                  <a:schemeClr val="tx1"/>
                </a:solidFill>
              </a:rPr>
              <a:t>aiuta i team a creare resilienza e sviluppare strategie proattive per salvaguardare la loro soluzione in contesti reali.</a:t>
            </a:r>
          </a:p>
          <a:p>
            <a:pPr algn="just"/>
            <a:endParaRPr lang="de-DE" sz="1050" dirty="0">
              <a:solidFill>
                <a:schemeClr val="tx1"/>
              </a:solidFill>
              <a:effectLst/>
              <a:latin typeface="Calibri"/>
              <a:ea typeface="Calibri"/>
              <a:cs typeface="Times New Roman"/>
            </a:endParaRPr>
          </a:p>
          <a:p>
            <a:pPr algn="just"/>
            <a:r>
              <a:rPr lang="it" sz="1050" dirty="0"/>
              <a:t>Scegli </a:t>
            </a:r>
            <a:r>
              <a:rPr lang="it" sz="1050" b="1" dirty="0"/>
              <a:t>uno</a:t>
            </a:r>
            <a:r>
              <a:rPr lang="it" sz="1050" dirty="0"/>
              <a:t> degli scenari più complessi di seguito e considera le sfide e le opportunità che introduce. Usa le </a:t>
            </a:r>
            <a:r>
              <a:rPr lang="it" sz="1050" b="1" dirty="0"/>
              <a:t>domande guida </a:t>
            </a:r>
            <a:r>
              <a:rPr lang="it" sz="1050" dirty="0"/>
              <a:t>per esplorarne le implicazioni e ripensare il tuo prototipo dal passaggio 2. Concentrati sul rafforzamento dei punti di forza principali della tua soluzione, sull'aumento della sua adattabilità e sulla risoluzione di eventuali vulnerabilità che emergono. Identificare le strategie per gestire o mitigare i rischi associati. Se il tempo lo consente, sentiti libero di esplorare ulteriori scenari per una prospettiva più ampia.</a:t>
            </a:r>
          </a:p>
          <a:p>
            <a:pPr algn="just"/>
            <a:endParaRPr lang="en-GB"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it" sz="1050" b="1" dirty="0">
                <a:solidFill>
                  <a:schemeClr val="tx1"/>
                </a:solidFill>
              </a:rPr>
              <a:t>Violazione della sicurezza informatica: </a:t>
            </a:r>
            <a:r>
              <a:rPr lang="it" sz="1050" dirty="0">
                <a:solidFill>
                  <a:schemeClr val="tx1"/>
                </a:solidFill>
              </a:rPr>
              <a:t>una fuga di dati o un attacco ransomware interrompe le operazioni di logistica digitale.</a:t>
            </a:r>
          </a:p>
          <a:p>
            <a:pPr marL="606567" lvl="1" indent="-228600">
              <a:buFont typeface="Wingdings" panose="05000000000000000000" pitchFamily="2" charset="2"/>
              <a:buChar char="q"/>
            </a:pPr>
            <a:r>
              <a:rPr lang="it" sz="1050" dirty="0">
                <a:solidFill>
                  <a:schemeClr val="tx1"/>
                </a:solidFill>
                <a:latin typeface="+mn-lt"/>
              </a:rPr>
              <a:t>Quali tipi di dati sono più vulnerabili nella tua soluzione e come possono essere protetti?</a:t>
            </a:r>
          </a:p>
          <a:p>
            <a:pPr marL="606567" lvl="1" indent="-228600">
              <a:buFont typeface="Wingdings" panose="05000000000000000000" pitchFamily="2" charset="2"/>
              <a:buChar char="q"/>
            </a:pPr>
            <a:r>
              <a:rPr lang="it" sz="1050" dirty="0">
                <a:solidFill>
                  <a:schemeClr val="tx1"/>
                </a:solidFill>
                <a:latin typeface="+mn-lt"/>
              </a:rPr>
              <a:t>In che modo un incidente di sicurezza informatica influirebbe sulla fiducia e sulle operazioni e come è possibile rispondere rapidamente?</a:t>
            </a:r>
          </a:p>
          <a:p>
            <a:pPr marL="228600" indent="-228600">
              <a:buFont typeface="+mj-lt"/>
              <a:buAutoNum type="arabicPeriod"/>
            </a:pPr>
            <a:r>
              <a:rPr lang="it" sz="1050" b="1" dirty="0">
                <a:solidFill>
                  <a:schemeClr val="tx1"/>
                </a:solidFill>
              </a:rPr>
              <a:t>Interruzione della catena di approvvigionamento: </a:t>
            </a:r>
            <a:r>
              <a:rPr lang="it" sz="1050" dirty="0">
                <a:solidFill>
                  <a:schemeClr val="tx1"/>
                </a:solidFill>
              </a:rPr>
              <a:t>i componenti critici o i pezzi di ricambio non sono disponibili a causa di tensioni geopolitiche o disastri naturali.</a:t>
            </a:r>
          </a:p>
          <a:p>
            <a:pPr marL="606567" lvl="1" indent="-228600">
              <a:buFont typeface="Wingdings" panose="05000000000000000000" pitchFamily="2" charset="2"/>
              <a:buChar char="q"/>
            </a:pPr>
            <a:r>
              <a:rPr lang="it" sz="1050" dirty="0">
                <a:solidFill>
                  <a:schemeClr val="tx1"/>
                </a:solidFill>
                <a:latin typeface="+mn-lt"/>
              </a:rPr>
              <a:t>Quali parti della tua soluzione si basano su fornitori esterni o componenti globali?</a:t>
            </a:r>
          </a:p>
          <a:p>
            <a:pPr marL="606567" lvl="1" indent="-228600">
              <a:buFont typeface="Wingdings" panose="05000000000000000000" pitchFamily="2" charset="2"/>
              <a:buChar char="q"/>
            </a:pPr>
            <a:r>
              <a:rPr lang="it" sz="1050" dirty="0">
                <a:solidFill>
                  <a:schemeClr val="tx1"/>
                </a:solidFill>
                <a:latin typeface="+mn-lt"/>
              </a:rPr>
              <a:t>Quali alternative o riprogettazioni potrebbero ridurre la dipendenza dalle catene di approvvigionamento vulnerabili?</a:t>
            </a:r>
          </a:p>
          <a:p>
            <a:pPr marL="228600" indent="-228600">
              <a:buFont typeface="+mj-lt"/>
              <a:buAutoNum type="arabicPeriod"/>
            </a:pPr>
            <a:r>
              <a:rPr lang="it" sz="1050" b="1" dirty="0">
                <a:solidFill>
                  <a:schemeClr val="tx1"/>
                </a:solidFill>
              </a:rPr>
              <a:t>Rifiuto da parte dell'utente: </a:t>
            </a:r>
            <a:r>
              <a:rPr lang="it" sz="1050" dirty="0">
                <a:solidFill>
                  <a:schemeClr val="tx1"/>
                </a:solidFill>
              </a:rPr>
              <a:t>i clienti o i partner si oppongono all'adozione dell'innovazione a causa di complessità, problemi di fiducia o barriere culturali.</a:t>
            </a:r>
          </a:p>
          <a:p>
            <a:pPr marL="606567" lvl="1" indent="-228600">
              <a:buFont typeface="Wingdings" panose="05000000000000000000" pitchFamily="2" charset="2"/>
              <a:buChar char="q"/>
            </a:pPr>
            <a:r>
              <a:rPr lang="it" sz="1050" dirty="0">
                <a:solidFill>
                  <a:schemeClr val="tx1"/>
                </a:solidFill>
                <a:latin typeface="+mn-lt"/>
              </a:rPr>
              <a:t>Cosa potrebbe rendere difficile l'adozione o l'attendibilità della tua soluzione dal punto di vista dell'utente?</a:t>
            </a:r>
          </a:p>
          <a:p>
            <a:pPr marL="606567" lvl="1" indent="-228600">
              <a:buFont typeface="Wingdings" panose="05000000000000000000" pitchFamily="2" charset="2"/>
              <a:buChar char="q"/>
            </a:pPr>
            <a:r>
              <a:rPr lang="it" sz="1050" dirty="0">
                <a:solidFill>
                  <a:schemeClr val="tx1"/>
                </a:solidFill>
                <a:latin typeface="+mn-lt"/>
              </a:rPr>
              <a:t>Come potresti semplificare o riposizionare la tua soluzione per aumentare l'accettazione?</a:t>
            </a:r>
          </a:p>
          <a:p>
            <a:pPr marL="228600" indent="-228600">
              <a:buFont typeface="+mj-lt"/>
              <a:buAutoNum type="arabicPeriod"/>
            </a:pPr>
            <a:r>
              <a:rPr lang="it" sz="1050" b="1" dirty="0">
                <a:solidFill>
                  <a:schemeClr val="tx1"/>
                </a:solidFill>
              </a:rPr>
              <a:t>Interruzione di corrente: </a:t>
            </a:r>
            <a:r>
              <a:rPr lang="it" sz="1050" dirty="0">
                <a:solidFill>
                  <a:schemeClr val="tx1"/>
                </a:solidFill>
              </a:rPr>
              <a:t>un blackout disabilita i sistemi critici negli hub chiave senza backup immediato.</a:t>
            </a:r>
          </a:p>
          <a:p>
            <a:pPr marL="606567" lvl="1" indent="-228600">
              <a:buFont typeface="Wingdings" panose="05000000000000000000" pitchFamily="2" charset="2"/>
              <a:buChar char="q"/>
            </a:pPr>
            <a:r>
              <a:rPr lang="it" sz="1050" dirty="0">
                <a:solidFill>
                  <a:schemeClr val="tx1"/>
                </a:solidFill>
                <a:latin typeface="+mn-lt"/>
              </a:rPr>
              <a:t>Quali parti del sistema verrebbero interrotte da un'interruzione di corrente?</a:t>
            </a:r>
          </a:p>
          <a:p>
            <a:pPr marL="606567" lvl="1" indent="-228600">
              <a:buFont typeface="Wingdings" panose="05000000000000000000" pitchFamily="2" charset="2"/>
              <a:buChar char="q"/>
            </a:pPr>
            <a:r>
              <a:rPr lang="it" sz="1050" dirty="0">
                <a:solidFill>
                  <a:schemeClr val="tx1"/>
                </a:solidFill>
                <a:latin typeface="+mn-lt"/>
              </a:rPr>
              <a:t>Quali sistemi di backup o alternative manuali potresti introdurre?</a:t>
            </a:r>
          </a:p>
          <a:p>
            <a:pPr marL="228600" indent="-228600">
              <a:buFont typeface="+mj-lt"/>
              <a:buAutoNum type="arabicPeriod"/>
            </a:pPr>
            <a:r>
              <a:rPr lang="it" sz="1050" b="1" dirty="0">
                <a:solidFill>
                  <a:schemeClr val="tx1"/>
                </a:solidFill>
              </a:rPr>
              <a:t>Condizioni meteorologiche estreme: </a:t>
            </a:r>
            <a:r>
              <a:rPr lang="it" sz="1050" dirty="0">
                <a:solidFill>
                  <a:schemeClr val="tx1"/>
                </a:solidFill>
              </a:rPr>
              <a:t>inondazioni, ondate di calore o tempeste danneggiano le infrastrutture o ritardano le operazioni.</a:t>
            </a:r>
          </a:p>
          <a:p>
            <a:pPr marL="606567" lvl="1" indent="-228600">
              <a:buFont typeface="Wingdings" panose="05000000000000000000" pitchFamily="2" charset="2"/>
              <a:buChar char="q"/>
            </a:pPr>
            <a:r>
              <a:rPr lang="it" sz="1050" dirty="0">
                <a:solidFill>
                  <a:schemeClr val="tx1"/>
                </a:solidFill>
                <a:latin typeface="+mn-lt"/>
              </a:rPr>
              <a:t>Quanto è esposta la vostra innovazione alle interruzioni legate alle condizioni meteorologiche?</a:t>
            </a:r>
          </a:p>
          <a:p>
            <a:pPr marL="606567" lvl="1" indent="-228600">
              <a:buFont typeface="Wingdings" panose="05000000000000000000" pitchFamily="2" charset="2"/>
              <a:buChar char="q"/>
            </a:pPr>
            <a:r>
              <a:rPr lang="it" sz="1050" dirty="0">
                <a:solidFill>
                  <a:schemeClr val="tx1"/>
                </a:solidFill>
                <a:latin typeface="+mn-lt"/>
              </a:rPr>
              <a:t>Quali modifiche alla progettazione o ai processi potrebbero migliorare la resilienza climatica?</a:t>
            </a:r>
          </a:p>
          <a:p>
            <a:pPr marL="228600" indent="-228600">
              <a:buFont typeface="+mj-lt"/>
              <a:buAutoNum type="arabicPeriod"/>
            </a:pPr>
            <a:r>
              <a:rPr lang="it" sz="1050" b="1" dirty="0">
                <a:solidFill>
                  <a:schemeClr val="tx1"/>
                </a:solidFill>
              </a:rPr>
              <a:t>Perdita di connettività: </a:t>
            </a:r>
            <a:r>
              <a:rPr lang="it" sz="1050" dirty="0">
                <a:solidFill>
                  <a:schemeClr val="tx1"/>
                </a:solidFill>
              </a:rPr>
              <a:t>un'interruzione della rete mobile o satellitare interrompe gli strumenti di tracciamento e comunicazione.</a:t>
            </a:r>
          </a:p>
          <a:p>
            <a:pPr marL="606567" lvl="1" indent="-228600">
              <a:buFont typeface="Wingdings" panose="05000000000000000000" pitchFamily="2" charset="2"/>
              <a:buChar char="q"/>
            </a:pPr>
            <a:r>
              <a:rPr lang="it" sz="1050" dirty="0">
                <a:solidFill>
                  <a:schemeClr val="tx1"/>
                </a:solidFill>
                <a:latin typeface="+mn-lt"/>
              </a:rPr>
              <a:t>Cosa succede se le tue funzionalità digitali smettono temporaneamente di funzionare?</a:t>
            </a:r>
          </a:p>
          <a:p>
            <a:pPr marL="606567" lvl="1" indent="-228600">
              <a:buFont typeface="Wingdings" panose="05000000000000000000" pitchFamily="2" charset="2"/>
              <a:buChar char="q"/>
            </a:pPr>
            <a:r>
              <a:rPr lang="it" sz="1050" dirty="0">
                <a:solidFill>
                  <a:schemeClr val="tx1"/>
                </a:solidFill>
                <a:latin typeface="+mn-lt"/>
              </a:rPr>
              <a:t>In che modo la tua soluzione può continuare a funzionare o fornire valore senza connettività?</a:t>
            </a:r>
          </a:p>
          <a:p>
            <a:pPr marL="228600" indent="-228600">
              <a:buFont typeface="+mj-lt"/>
              <a:buAutoNum type="arabicPeriod"/>
            </a:pPr>
            <a:r>
              <a:rPr lang="it" sz="1050" b="1" dirty="0">
                <a:solidFill>
                  <a:schemeClr val="tx1"/>
                </a:solidFill>
              </a:rPr>
              <a:t>Sciopero dei lavoratori: </a:t>
            </a:r>
            <a:r>
              <a:rPr lang="it" sz="1050" dirty="0">
                <a:solidFill>
                  <a:schemeClr val="tx1"/>
                </a:solidFill>
              </a:rPr>
              <a:t>i lavoratori protestano contro l'innovazione, citando l'insicurezza del lavoro o problemi di sicurezza.</a:t>
            </a:r>
          </a:p>
          <a:p>
            <a:pPr marL="606567" lvl="1" indent="-228600">
              <a:buFont typeface="Wingdings" panose="05000000000000000000" pitchFamily="2" charset="2"/>
              <a:buChar char="q"/>
            </a:pPr>
            <a:r>
              <a:rPr lang="it" sz="1050" dirty="0">
                <a:solidFill>
                  <a:schemeClr val="tx1"/>
                </a:solidFill>
                <a:latin typeface="+mn-lt"/>
              </a:rPr>
              <a:t>In che modo i lavoratori potrebbero percepire la tua innovazione, come una minaccia o un vantaggio?</a:t>
            </a:r>
          </a:p>
          <a:p>
            <a:pPr marL="606567" lvl="1" indent="-228600">
              <a:buFont typeface="Wingdings" panose="05000000000000000000" pitchFamily="2" charset="2"/>
              <a:buChar char="q"/>
            </a:pPr>
            <a:r>
              <a:rPr lang="it" sz="1050" dirty="0">
                <a:solidFill>
                  <a:schemeClr val="tx1"/>
                </a:solidFill>
                <a:latin typeface="+mn-lt"/>
              </a:rPr>
              <a:t>Quali misure potresti adottare per coinvolgere il personale e co-creare la soluzione?</a:t>
            </a:r>
          </a:p>
          <a:p>
            <a:pPr marL="228600" indent="-228600">
              <a:buFont typeface="+mj-lt"/>
              <a:buAutoNum type="arabicPeriod"/>
            </a:pPr>
            <a:r>
              <a:rPr lang="it" sz="1050" b="1" dirty="0">
                <a:solidFill>
                  <a:schemeClr val="tx1"/>
                </a:solidFill>
              </a:rPr>
              <a:t>Uso improprio da parte del cliente: </a:t>
            </a:r>
            <a:r>
              <a:rPr lang="it" sz="1050" dirty="0">
                <a:solidFill>
                  <a:schemeClr val="tx1"/>
                </a:solidFill>
              </a:rPr>
              <a:t>gli utenti finali sfruttano o danneggiano il sistema in modi imprevisti, con conseguente aumento delle chiamate di assistenza e tempi di inattività.</a:t>
            </a:r>
          </a:p>
          <a:p>
            <a:pPr marL="606567" lvl="1" indent="-228600">
              <a:buFont typeface="Wingdings" panose="05000000000000000000" pitchFamily="2" charset="2"/>
              <a:buChar char="q"/>
            </a:pPr>
            <a:r>
              <a:rPr lang="it" sz="1050" dirty="0">
                <a:solidFill>
                  <a:schemeClr val="tx1"/>
                </a:solidFill>
                <a:latin typeface="+mn-lt"/>
              </a:rPr>
              <a:t>In che modo gli utenti potrebbero abusare della tua soluzione, intenzionalmente o meno?</a:t>
            </a:r>
          </a:p>
          <a:p>
            <a:pPr marL="606567" lvl="1" indent="-228600">
              <a:buFont typeface="Wingdings" panose="05000000000000000000" pitchFamily="2" charset="2"/>
              <a:buChar char="q"/>
            </a:pPr>
            <a:r>
              <a:rPr lang="it" sz="1050" dirty="0">
                <a:solidFill>
                  <a:schemeClr val="tx1"/>
                </a:solidFill>
                <a:latin typeface="+mn-lt"/>
              </a:rPr>
              <a:t>Quali funzionalità o sistemi di supporto potrebbero prevenire o gestire questo uso improprio?</a:t>
            </a:r>
          </a:p>
        </p:txBody>
      </p:sp>
      <p:sp>
        <p:nvSpPr>
          <p:cNvPr id="4" name="Slide Number Placeholder 3">
            <a:extLst>
              <a:ext uri="{FF2B5EF4-FFF2-40B4-BE49-F238E27FC236}">
                <a16:creationId xmlns:a16="http://schemas.microsoft.com/office/drawing/2014/main" id="{805A8356-1651-8B58-5D22-FCC6158E679E}"/>
              </a:ext>
            </a:extLst>
          </p:cNvPr>
          <p:cNvSpPr>
            <a:spLocks noGrp="1"/>
          </p:cNvSpPr>
          <p:nvPr>
            <p:ph type="sldNum" sz="quarter" idx="4"/>
          </p:nvPr>
        </p:nvSpPr>
        <p:spPr/>
        <p:txBody>
          <a:bodyPr/>
          <a:lstStyle/>
          <a:p>
            <a:fld id="{9C527BFA-2C0E-4CEC-B6A5-913A56FEF4B4}" type="slidenum">
              <a:rPr lang="fr-CA" smtClean="0"/>
              <a:pPr/>
              <a:t>24</a:t>
            </a:fld>
            <a:endParaRPr lang="fr-CA"/>
          </a:p>
        </p:txBody>
      </p:sp>
      <p:sp>
        <p:nvSpPr>
          <p:cNvPr id="7" name="Freeform 1">
            <a:extLst>
              <a:ext uri="{FF2B5EF4-FFF2-40B4-BE49-F238E27FC236}">
                <a16:creationId xmlns:a16="http://schemas.microsoft.com/office/drawing/2014/main" id="{D7DE9D3A-EDD2-C857-B888-0AC6807AE7C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F72CE99-1E85-FD5F-5F71-D2C70E46826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4 – SVILUPPO DEL SERVIZIO</a:t>
            </a:r>
            <a:endParaRPr lang="en-US"/>
          </a:p>
        </p:txBody>
      </p:sp>
    </p:spTree>
    <p:extLst>
      <p:ext uri="{BB962C8B-B14F-4D97-AF65-F5344CB8AC3E}">
        <p14:creationId xmlns:p14="http://schemas.microsoft.com/office/powerpoint/2010/main" val="195358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F834-BB28-38D9-36CB-020F818990B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A0123E7-FF47-6F6D-EC30-8FFC73AC0655}"/>
              </a:ext>
            </a:extLst>
          </p:cNvPr>
          <p:cNvSpPr>
            <a:spLocks noGrp="1"/>
          </p:cNvSpPr>
          <p:nvPr>
            <p:ph type="body" sz="quarter" idx="64"/>
          </p:nvPr>
        </p:nvSpPr>
        <p:spPr>
          <a:xfrm>
            <a:off x="697281" y="1599144"/>
            <a:ext cx="6076734" cy="2565532"/>
          </a:xfrm>
        </p:spPr>
        <p:txBody>
          <a:bodyPr numCol="1"/>
          <a:lstStyle/>
          <a:p>
            <a:pPr>
              <a:lnSpc>
                <a:spcPct val="115000"/>
              </a:lnSpc>
            </a:pPr>
            <a:r>
              <a:rPr lang="it" sz="1600" b="1">
                <a:solidFill>
                  <a:srgbClr val="8652A1"/>
                </a:solidFill>
                <a:ea typeface="Calibri" panose="020F0502020204030204" pitchFamily="34" charset="0"/>
                <a:cs typeface="Arial" panose="020B0604020202020204" pitchFamily="34" charset="0"/>
              </a:rPr>
              <a:t>Istruzioni – Come usare Milanote</a:t>
            </a:r>
            <a:endParaRPr lang="en-IE" sz="1600" b="1">
              <a:solidFill>
                <a:srgbClr val="8652A1"/>
              </a:solidFill>
              <a:ea typeface="Calibri" panose="020F0502020204030204" pitchFamily="34" charset="0"/>
              <a:cs typeface="Arial" panose="020B0604020202020204" pitchFamily="34" charset="0"/>
            </a:endParaRPr>
          </a:p>
          <a:p>
            <a:pPr>
              <a:lnSpc>
                <a:spcPct val="115000"/>
              </a:lnSpc>
            </a:pPr>
            <a:endParaRPr lang="en-IE" sz="1600" b="1">
              <a:solidFill>
                <a:srgbClr val="8652A1"/>
              </a:solidFill>
              <a:ea typeface="Calibri" panose="020F0502020204030204" pitchFamily="34" charset="0"/>
              <a:cs typeface="Arial" panose="020B0604020202020204" pitchFamily="34" charset="0"/>
            </a:endParaRPr>
          </a:p>
          <a:p>
            <a:pPr marL="228600" indent="-228600">
              <a:lnSpc>
                <a:spcPct val="115000"/>
              </a:lnSpc>
              <a:buAutoNum type="arabicPeriod"/>
            </a:pPr>
            <a:r>
              <a:rPr lang="it">
                <a:solidFill>
                  <a:schemeClr val="tx1"/>
                </a:solidFill>
                <a:ea typeface="Calibri" panose="020F0502020204030204" pitchFamily="34" charset="0"/>
                <a:cs typeface="Arial" panose="020B0604020202020204" pitchFamily="34" charset="0"/>
              </a:rPr>
              <a:t>Accedi o registrati a </a:t>
            </a:r>
            <a:r>
              <a:rPr lang="it" b="1">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Milanote</a:t>
            </a:r>
            <a:r>
              <a:rPr lang="it">
                <a:solidFill>
                  <a:schemeClr val="tx1"/>
                </a:solidFill>
                <a:ea typeface="Calibri" panose="020F0502020204030204" pitchFamily="34" charset="0"/>
                <a:cs typeface="Arial" panose="020B0604020202020204" pitchFamily="34" charset="0"/>
              </a:rPr>
              <a:t>.</a:t>
            </a:r>
          </a:p>
          <a:p>
            <a:pPr marL="228600" indent="-228600">
              <a:lnSpc>
                <a:spcPct val="115000"/>
              </a:lnSpc>
              <a:buAutoNum type="arabicPeriod"/>
            </a:pPr>
            <a:r>
              <a:rPr lang="it">
                <a:solidFill>
                  <a:schemeClr val="tx1"/>
                </a:solidFill>
                <a:ea typeface="Calibri" panose="020F0502020204030204" pitchFamily="34" charset="0"/>
                <a:cs typeface="Arial" panose="020B0604020202020204" pitchFamily="34" charset="0"/>
              </a:rPr>
              <a:t>Per creare una nuova bacheca, fai clic su "Bacheca" nella barra laterale e trascinala sullo spazio vuoto. Una volta che è sul grande spazio, hai la possibilità di dare un nome alla scheda.</a:t>
            </a: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it">
                <a:solidFill>
                  <a:schemeClr val="tx1"/>
                </a:solidFill>
                <a:ea typeface="Calibri" panose="020F0502020204030204" pitchFamily="34" charset="0"/>
                <a:cs typeface="Arial" panose="020B0604020202020204" pitchFamily="34" charset="0"/>
              </a:rPr>
              <a:t>Fai doppio clic sulla bacheca per aprirla: la barra laterale ti offre diverse opzioni per creare il contenuto della tua bacheca. Queste opzioni funzionano anche con un principio di trascinamento della selezione.</a:t>
            </a: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it">
                <a:solidFill>
                  <a:schemeClr val="tx1"/>
                </a:solidFill>
                <a:ea typeface="Calibri" panose="020F0502020204030204" pitchFamily="34" charset="0"/>
                <a:cs typeface="Arial" panose="020B0604020202020204" pitchFamily="34" charset="0"/>
              </a:rPr>
              <a:t>In alto a destra, puoi condividere la bacheca con i collaboratori, esportare il tuo progetto in pdf o png e modificare lo zoom.</a:t>
            </a:r>
          </a:p>
          <a:p>
            <a:pPr>
              <a:lnSpc>
                <a:spcPct val="115000"/>
              </a:lnSpc>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a:lnSpc>
                <a:spcPct val="115000"/>
              </a:lnSpc>
            </a:pPr>
            <a:endParaRPr lang="en-IE">
              <a:solidFill>
                <a:schemeClr val="tx1"/>
              </a:solidFill>
              <a:ea typeface="Calibri" panose="020F0502020204030204" pitchFamily="34" charset="0"/>
              <a:cs typeface="Arial" panose="020B0604020202020204" pitchFamily="34" charset="0"/>
            </a:endParaRPr>
          </a:p>
          <a:p>
            <a:pPr>
              <a:lnSpc>
                <a:spcPct val="115000"/>
              </a:lnSpc>
            </a:pPr>
            <a:endParaRPr lang="en-IE">
              <a:solidFill>
                <a:schemeClr val="tx1"/>
              </a:solidFill>
              <a:ea typeface="Calibri" panose="020F0502020204030204" pitchFamily="34" charset="0"/>
              <a:cs typeface="Arial" panose="020B0604020202020204" pitchFamily="34" charset="0"/>
            </a:endParaRPr>
          </a:p>
          <a:p>
            <a:pPr>
              <a:lnSpc>
                <a:spcPct val="115000"/>
              </a:lnSpc>
            </a:pPr>
            <a:r>
              <a:rPr lang="it">
                <a:solidFill>
                  <a:schemeClr val="tx1"/>
                </a:solidFill>
                <a:ea typeface="Calibri" panose="020F0502020204030204" pitchFamily="34" charset="0"/>
                <a:cs typeface="Arial" panose="020B0604020202020204" pitchFamily="34" charset="0"/>
              </a:rPr>
              <a:t>Per ulteriore assistenza, visita il </a:t>
            </a:r>
            <a:r>
              <a:rPr lang="it" b="1">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Centro assistenza Milanote</a:t>
            </a:r>
            <a:r>
              <a:rPr lang="it">
                <a:solidFill>
                  <a:schemeClr val="tx1"/>
                </a:solidFill>
                <a:ea typeface="Calibri" panose="020F050202020403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1A30D3DE-D85D-20FE-E80B-A5DAAC8DAD0A}"/>
              </a:ext>
            </a:extLst>
          </p:cNvPr>
          <p:cNvSpPr>
            <a:spLocks noGrp="1"/>
          </p:cNvSpPr>
          <p:nvPr>
            <p:ph type="sldNum" sz="quarter" idx="4"/>
          </p:nvPr>
        </p:nvSpPr>
        <p:spPr/>
        <p:txBody>
          <a:bodyPr/>
          <a:lstStyle/>
          <a:p>
            <a:fld id="{9C527BFA-2C0E-4CEC-B6A5-913A56FEF4B4}" type="slidenum">
              <a:rPr lang="fr-CA" smtClean="0"/>
              <a:pPr/>
              <a:t>25</a:t>
            </a:fld>
            <a:endParaRPr lang="fr-CA"/>
          </a:p>
        </p:txBody>
      </p:sp>
      <p:sp>
        <p:nvSpPr>
          <p:cNvPr id="7" name="Freeform 1">
            <a:extLst>
              <a:ext uri="{FF2B5EF4-FFF2-40B4-BE49-F238E27FC236}">
                <a16:creationId xmlns:a16="http://schemas.microsoft.com/office/drawing/2014/main" id="{6EA7DEF0-AFEC-B6F1-C5C5-EC3500618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257739F-940F-9F83-5E8A-92BB58CCF936}"/>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4 – SVILUPPO DEL SERVIZIO</a:t>
            </a:r>
            <a:endParaRPr lang="en-US"/>
          </a:p>
        </p:txBody>
      </p:sp>
      <p:pic>
        <p:nvPicPr>
          <p:cNvPr id="3" name="Grafik 2">
            <a:extLst>
              <a:ext uri="{FF2B5EF4-FFF2-40B4-BE49-F238E27FC236}">
                <a16:creationId xmlns:a16="http://schemas.microsoft.com/office/drawing/2014/main" id="{186FD588-249F-D63B-DFEC-F35CA71923D6}"/>
              </a:ext>
            </a:extLst>
          </p:cNvPr>
          <p:cNvPicPr>
            <a:picLocks noChangeAspect="1"/>
          </p:cNvPicPr>
          <p:nvPr/>
        </p:nvPicPr>
        <p:blipFill>
          <a:blip r:embed="rId4"/>
          <a:stretch>
            <a:fillRect/>
          </a:stretch>
        </p:blipFill>
        <p:spPr>
          <a:xfrm>
            <a:off x="1002770" y="2847138"/>
            <a:ext cx="1410231" cy="661945"/>
          </a:xfrm>
          <a:prstGeom prst="rect">
            <a:avLst/>
          </a:prstGeom>
        </p:spPr>
      </p:pic>
      <p:pic>
        <p:nvPicPr>
          <p:cNvPr id="8" name="Grafik 7">
            <a:extLst>
              <a:ext uri="{FF2B5EF4-FFF2-40B4-BE49-F238E27FC236}">
                <a16:creationId xmlns:a16="http://schemas.microsoft.com/office/drawing/2014/main" id="{9D93DA47-8920-C599-973E-A2B667BB76DC}"/>
              </a:ext>
            </a:extLst>
          </p:cNvPr>
          <p:cNvPicPr>
            <a:picLocks noChangeAspect="1"/>
          </p:cNvPicPr>
          <p:nvPr/>
        </p:nvPicPr>
        <p:blipFill>
          <a:blip r:embed="rId5"/>
          <a:stretch>
            <a:fillRect/>
          </a:stretch>
        </p:blipFill>
        <p:spPr>
          <a:xfrm>
            <a:off x="1000037" y="4164676"/>
            <a:ext cx="399470" cy="3130734"/>
          </a:xfrm>
          <a:prstGeom prst="rect">
            <a:avLst/>
          </a:prstGeom>
        </p:spPr>
      </p:pic>
      <p:sp>
        <p:nvSpPr>
          <p:cNvPr id="9" name="Textfeld 8">
            <a:extLst>
              <a:ext uri="{FF2B5EF4-FFF2-40B4-BE49-F238E27FC236}">
                <a16:creationId xmlns:a16="http://schemas.microsoft.com/office/drawing/2014/main" id="{D58D609F-3419-AC2F-76FB-5C6E27C42FE6}"/>
              </a:ext>
            </a:extLst>
          </p:cNvPr>
          <p:cNvSpPr txBox="1"/>
          <p:nvPr/>
        </p:nvSpPr>
        <p:spPr>
          <a:xfrm>
            <a:off x="1437899" y="4081881"/>
            <a:ext cx="3508569" cy="3247043"/>
          </a:xfrm>
          <a:prstGeom prst="rect">
            <a:avLst/>
          </a:prstGeom>
          <a:noFill/>
        </p:spPr>
        <p:txBody>
          <a:bodyPr wrap="square" rtlCol="0">
            <a:spAutoFit/>
          </a:bodyPr>
          <a:lstStyle/>
          <a:p>
            <a:r>
              <a:rPr lang="it" sz="1100" dirty="0"/>
              <a:t>Una nota ti dà la possibilità di aggiungere del testo alla tua bacheca.</a:t>
            </a:r>
          </a:p>
          <a:p>
            <a:endParaRPr lang="en-GB" sz="900" dirty="0"/>
          </a:p>
          <a:p>
            <a:r>
              <a:rPr lang="it" sz="1100" dirty="0"/>
              <a:t>Aggiungi un link alla tua bacheca.</a:t>
            </a:r>
          </a:p>
          <a:p>
            <a:endParaRPr lang="en-GB" sz="1100" dirty="0"/>
          </a:p>
          <a:p>
            <a:r>
              <a:rPr lang="it" sz="1100" dirty="0"/>
              <a:t>Aggiungi una nuova sottoscheda (apri con un doppio clic).</a:t>
            </a:r>
          </a:p>
          <a:p>
            <a:endParaRPr lang="en-GB" sz="1100" dirty="0"/>
          </a:p>
          <a:p>
            <a:r>
              <a:rPr lang="it" sz="1100" dirty="0"/>
              <a:t>Opzioni avanzate da aggiungere alla tua bacheca.</a:t>
            </a:r>
          </a:p>
          <a:p>
            <a:endParaRPr lang="en-GB" sz="1100" dirty="0"/>
          </a:p>
          <a:p>
            <a:r>
              <a:rPr lang="it" sz="1100" dirty="0"/>
              <a:t>Aggiungi un'immagine alla tua bacheca.</a:t>
            </a:r>
          </a:p>
          <a:p>
            <a:endParaRPr lang="en-GB" sz="500" dirty="0"/>
          </a:p>
          <a:p>
            <a:endParaRPr lang="en-GB" sz="500" dirty="0"/>
          </a:p>
          <a:p>
            <a:r>
              <a:rPr lang="it" sz="1100" dirty="0"/>
              <a:t>Carica un file o un'immagine da aggiungere alla tua bacheca.</a:t>
            </a:r>
          </a:p>
          <a:p>
            <a:endParaRPr lang="en-GB" sz="200" dirty="0"/>
          </a:p>
          <a:p>
            <a:endParaRPr lang="en-GB" sz="400" dirty="0"/>
          </a:p>
          <a:p>
            <a:r>
              <a:rPr lang="it" sz="1100" dirty="0"/>
              <a:t>Disegna sulla tua lavagna.</a:t>
            </a:r>
          </a:p>
          <a:p>
            <a:endParaRPr lang="en-GB" sz="1100" dirty="0"/>
          </a:p>
          <a:p>
            <a:endParaRPr lang="en-GB" sz="1100" dirty="0"/>
          </a:p>
          <a:p>
            <a:endParaRPr lang="en-GB" sz="800" dirty="0"/>
          </a:p>
          <a:p>
            <a:r>
              <a:rPr lang="it" sz="1100" dirty="0"/>
              <a:t>Elimina alcuni elementi dal tabellone.</a:t>
            </a:r>
          </a:p>
        </p:txBody>
      </p:sp>
      <p:pic>
        <p:nvPicPr>
          <p:cNvPr id="11" name="Grafik 10">
            <a:extLst>
              <a:ext uri="{FF2B5EF4-FFF2-40B4-BE49-F238E27FC236}">
                <a16:creationId xmlns:a16="http://schemas.microsoft.com/office/drawing/2014/main" id="{8D6A48C9-49EC-CE67-E7E8-4D5121F13786}"/>
              </a:ext>
            </a:extLst>
          </p:cNvPr>
          <p:cNvPicPr>
            <a:picLocks noChangeAspect="1"/>
          </p:cNvPicPr>
          <p:nvPr/>
        </p:nvPicPr>
        <p:blipFill>
          <a:blip r:embed="rId6"/>
          <a:stretch>
            <a:fillRect/>
          </a:stretch>
        </p:blipFill>
        <p:spPr>
          <a:xfrm>
            <a:off x="5088051" y="4518399"/>
            <a:ext cx="2129165" cy="1762068"/>
          </a:xfrm>
          <a:prstGeom prst="rect">
            <a:avLst/>
          </a:prstGeom>
        </p:spPr>
      </p:pic>
      <p:cxnSp>
        <p:nvCxnSpPr>
          <p:cNvPr id="13" name="Gerade Verbindung mit Pfeil 12">
            <a:extLst>
              <a:ext uri="{FF2B5EF4-FFF2-40B4-BE49-F238E27FC236}">
                <a16:creationId xmlns:a16="http://schemas.microsoft.com/office/drawing/2014/main" id="{2294D2A8-4CB6-DDEF-2959-B57DAF16BEF5}"/>
              </a:ext>
            </a:extLst>
          </p:cNvPr>
          <p:cNvCxnSpPr/>
          <p:nvPr/>
        </p:nvCxnSpPr>
        <p:spPr>
          <a:xfrm>
            <a:off x="3928118" y="5218127"/>
            <a:ext cx="1159933" cy="0"/>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B50BA60B-8CB8-9EC9-B065-CC6899D09473}"/>
              </a:ext>
            </a:extLst>
          </p:cNvPr>
          <p:cNvPicPr>
            <a:picLocks noChangeAspect="1"/>
          </p:cNvPicPr>
          <p:nvPr/>
        </p:nvPicPr>
        <p:blipFill>
          <a:blip r:embed="rId7"/>
          <a:stretch>
            <a:fillRect/>
          </a:stretch>
        </p:blipFill>
        <p:spPr>
          <a:xfrm>
            <a:off x="1000037" y="7901722"/>
            <a:ext cx="2705478" cy="352474"/>
          </a:xfrm>
          <a:prstGeom prst="rect">
            <a:avLst/>
          </a:prstGeom>
        </p:spPr>
      </p:pic>
    </p:spTree>
    <p:extLst>
      <p:ext uri="{BB962C8B-B14F-4D97-AF65-F5344CB8AC3E}">
        <p14:creationId xmlns:p14="http://schemas.microsoft.com/office/powerpoint/2010/main" val="272939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583859" y="1194918"/>
            <a:ext cx="4819651" cy="3109490"/>
          </a:xfrm>
        </p:spPr>
        <p:txBody>
          <a:bodyPr/>
          <a:lstStyle/>
          <a:p>
            <a:pPr algn="r"/>
            <a:r>
              <a:rPr lang="it" sz="7200" dirty="0"/>
              <a:t>SETTIMANA 12</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26</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439353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322164" cy="8293719"/>
          </a:xfrm>
        </p:spPr>
        <p:txBody>
          <a:bodyPr lIns="91440" tIns="45720" rIns="91440" bIns="45720" numCol="1" spcCol="288000" anchor="t">
            <a:noAutofit/>
          </a:bodyPr>
          <a:lstStyle/>
          <a:p>
            <a:pPr algn="just">
              <a:lnSpc>
                <a:spcPct val="115000"/>
              </a:lnSpc>
            </a:pPr>
            <a:r>
              <a:rPr lang="it" sz="1600" b="1">
                <a:solidFill>
                  <a:srgbClr val="8652A1"/>
                </a:solidFill>
                <a:ea typeface="Calibri" panose="020F0502020204030204" pitchFamily="34" charset="0"/>
                <a:cs typeface="Arial" panose="020B0604020202020204" pitchFamily="34" charset="0"/>
              </a:rPr>
              <a:t>Passaggio 1: progettazione del test di usabilità</a:t>
            </a:r>
            <a:endParaRPr lang="en-IE" sz="1600" b="1">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en-GB" b="1">
              <a:solidFill>
                <a:srgbClr val="000000"/>
              </a:solidFill>
              <a:ea typeface="Calibri" panose="020F0502020204030204" pitchFamily="34" charset="0"/>
              <a:cs typeface="Arial" panose="020B0604020202020204" pitchFamily="34" charset="0"/>
            </a:endParaRPr>
          </a:p>
          <a:p>
            <a:pPr algn="just"/>
            <a:r>
              <a:rPr lang="it">
                <a:solidFill>
                  <a:schemeClr val="tx1"/>
                </a:solidFill>
                <a:effectLst/>
                <a:latin typeface="Calibri"/>
                <a:ea typeface="Calibri"/>
                <a:cs typeface="Times New Roman"/>
              </a:rPr>
              <a:t>Progetta un test di </a:t>
            </a:r>
            <a:r>
              <a:rPr lang="it" b="1">
                <a:solidFill>
                  <a:schemeClr val="tx1"/>
                </a:solidFill>
                <a:effectLst/>
                <a:latin typeface="Calibri"/>
                <a:ea typeface="Calibri"/>
                <a:cs typeface="Times New Roman"/>
              </a:rPr>
              <a:t> usabilità su piccola scala </a:t>
            </a:r>
            <a:r>
              <a:rPr lang="it">
                <a:solidFill>
                  <a:schemeClr val="tx1"/>
                </a:solidFill>
                <a:effectLst/>
                <a:latin typeface="Calibri"/>
                <a:ea typeface="Calibri"/>
                <a:cs typeface="Times New Roman"/>
              </a:rPr>
              <a:t>(in classe) per dimostrare che la soluzione di logistica sostenibile è funzionale e può essere implementata efficacemente in uno scenario di vita reale. Rispondi alle seguenti domande:</a:t>
            </a:r>
            <a:endParaRPr lang="en-GB">
              <a:solidFill>
                <a:schemeClr val="tx1"/>
              </a:solidFill>
              <a:effectLst/>
              <a:latin typeface="Calibri"/>
              <a:ea typeface="Calibri"/>
              <a:cs typeface="Times New Roman"/>
            </a:endParaRPr>
          </a:p>
          <a:p>
            <a:pPr algn="just"/>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Problemi su cui vuoi concentrarti: </a:t>
            </a:r>
          </a:p>
          <a:p>
            <a:pPr marL="182245" indent="-182245" algn="just">
              <a:buFont typeface="Wingdings" pitchFamily="2" charset="2"/>
              <a:buChar char="q"/>
            </a:pPr>
            <a:r>
              <a:rPr lang="it">
                <a:solidFill>
                  <a:schemeClr val="tx1"/>
                </a:solidFill>
                <a:ea typeface="Calibri" panose="020F0502020204030204" pitchFamily="34" charset="0"/>
                <a:cs typeface="Times New Roman" panose="02020603050405020304" pitchFamily="18" charset="0"/>
              </a:rPr>
              <a:t>Qual</a:t>
            </a:r>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 lo scopo del test?</a:t>
            </a:r>
            <a:endParaRPr lang="en-GB">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Quali compiti possono aiutarti a trovare queste risposte?</a:t>
            </a:r>
            <a:endParaRPr lang="en-US">
              <a:solidFill>
                <a:schemeClr val="tx1"/>
              </a:solidFill>
              <a:effectLst/>
              <a:ea typeface="Calibri" panose="020F0502020204030204" pitchFamily="34" charset="0"/>
              <a:cs typeface="Times New Roman" panose="02020603050405020304" pitchFamily="18" charset="0"/>
            </a:endParaRPr>
          </a:p>
          <a:p>
            <a:pPr algn="just"/>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it"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Domande che vuoi porre: </a:t>
            </a:r>
          </a:p>
          <a:p>
            <a:pPr marL="182245" indent="-182245" algn="just">
              <a:buFont typeface="Wingdings" pitchFamily="2" charset="2"/>
              <a:buChar char="q"/>
            </a:pPr>
            <a:r>
              <a:rPr lang="it">
                <a:solidFill>
                  <a:schemeClr val="tx1"/>
                </a:solidFill>
                <a:ea typeface="Calibri" panose="020F0502020204030204" pitchFamily="34" charset="0"/>
                <a:cs typeface="Times New Roman" panose="02020603050405020304" pitchFamily="18" charset="0"/>
              </a:rPr>
              <a:t>Quali</a:t>
            </a:r>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sono le domande specifiche che vuoi porre agli utenti sulla soluzione? </a:t>
            </a:r>
            <a:endParaRPr lang="en-US">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Cosa stai cercando di scoprire?</a:t>
            </a:r>
            <a:endParaRPr lang="en-US">
              <a:solidFill>
                <a:schemeClr val="tx1"/>
              </a:solidFill>
              <a:effectLst/>
              <a:ea typeface="Calibri" panose="020F0502020204030204" pitchFamily="34" charset="0"/>
              <a:cs typeface="Times New Roman" panose="02020603050405020304" pitchFamily="18" charset="0"/>
            </a:endParaRPr>
          </a:p>
          <a:p>
            <a:pPr marL="225425" indent="-225425" algn="just">
              <a:buFont typeface="Wingdings" pitchFamily="2" charset="2"/>
              <a:buChar char="q"/>
            </a:pPr>
            <a:endParaRPr lang="en-US">
              <a:solidFill>
                <a:schemeClr val="tx1"/>
              </a:solidFill>
              <a:ea typeface="Calibri" panose="020F0502020204030204" pitchFamily="34" charset="0"/>
              <a:cs typeface="Times New Roman" panose="02020603050405020304" pitchFamily="18" charset="0"/>
            </a:endParaRPr>
          </a:p>
          <a:p>
            <a:pPr algn="just"/>
            <a:r>
              <a:rPr lang="it" b="1">
                <a:solidFill>
                  <a:schemeClr val="tx1"/>
                </a:solidFill>
                <a:ea typeface="Calibri" panose="020F0502020204030204" pitchFamily="34" charset="0"/>
                <a:cs typeface="Times New Roman" panose="02020603050405020304" pitchFamily="18" charset="0"/>
              </a:rPr>
              <a:t>Se il test dovesse svolgersi nella vita reale:</a:t>
            </a:r>
            <a:endParaRPr lang="en-GB"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 tipo di utenti dovrebbero partecipare al test? Vai oltre i dati demografici e considera gli interessi, il legame che hanno con l'azienda e le loro abitudini.</a:t>
            </a:r>
            <a:endParaRPr lang="en-GB">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Come si possono reclutare i partecipanti in base al gruppo definito sopra?</a:t>
            </a:r>
          </a:p>
          <a:p>
            <a:pPr marL="182245" indent="-182245" algn="just">
              <a:buFont typeface="Wingdings" pitchFamily="2" charset="2"/>
              <a:buChar char="q"/>
            </a:pPr>
            <a:r>
              <a:rPr lang="it">
                <a:solidFill>
                  <a:schemeClr val="tx1"/>
                </a:solidFill>
                <a:ea typeface="Calibri" panose="020F0502020204030204" pitchFamily="34" charset="0"/>
                <a:cs typeface="Times New Roman" panose="02020603050405020304" pitchFamily="18" charset="0"/>
              </a:rPr>
              <a:t>Quali strumenti utilizzeresti per condurre questo test di usabilità?</a:t>
            </a:r>
          </a:p>
          <a:p>
            <a:pPr marL="182245" indent="-182245" algn="just">
              <a:buFont typeface="Wingdings" pitchFamily="2" charset="2"/>
              <a:buChar char="q"/>
            </a:pPr>
            <a:r>
              <a:rPr lang="it">
                <a:solidFill>
                  <a:schemeClr val="tx1"/>
                </a:solidFill>
                <a:ea typeface="Calibri" panose="020F0502020204030204" pitchFamily="34" charset="0"/>
                <a:cs typeface="Times New Roman" panose="02020603050405020304" pitchFamily="18" charset="0"/>
              </a:rPr>
              <a:t>Come raccoglieresti e analizzeresti il feedback?</a:t>
            </a:r>
            <a:endParaRPr lang="en-US">
              <a:solidFill>
                <a:schemeClr val="tx1"/>
              </a:solidFill>
              <a:ea typeface="Calibri" panose="020F0502020204030204" pitchFamily="34" charset="0"/>
            </a:endParaRPr>
          </a:p>
          <a:p>
            <a:pPr algn="just"/>
            <a:endParaRPr lang="en-US">
              <a:ea typeface="Calibri" panose="020F0502020204030204" pitchFamily="34" charset="0"/>
            </a:endParaRPr>
          </a:p>
          <a:p>
            <a:pPr algn="just">
              <a:lnSpc>
                <a:spcPct val="115000"/>
              </a:lnSpc>
            </a:pPr>
            <a:r>
              <a:rPr lang="it" sz="1600" b="1">
                <a:solidFill>
                  <a:srgbClr val="8652A1"/>
                </a:solidFill>
                <a:ea typeface="Calibri" panose="020F0502020204030204" pitchFamily="34" charset="0"/>
                <a:cs typeface="Arial" panose="020B0604020202020204" pitchFamily="34" charset="0"/>
              </a:rPr>
              <a:t>Passaggio 2: sondaggio online</a:t>
            </a:r>
            <a:endParaRPr lang="en-GB" sz="1600" b="1">
              <a:solidFill>
                <a:srgbClr val="8652A1"/>
              </a:solidFill>
              <a:highlight>
                <a:srgbClr val="FFFF00"/>
              </a:highlight>
              <a:ea typeface="Calibri" panose="020F0502020204030204" pitchFamily="34" charset="0"/>
              <a:cs typeface="Arial" panose="020B0604020202020204" pitchFamily="34" charset="0"/>
            </a:endParaRPr>
          </a:p>
          <a:p>
            <a:pPr algn="just"/>
            <a:endParaRPr lang="en-GB">
              <a:ea typeface="Calibri" panose="020F0502020204030204" pitchFamily="34" charset="0"/>
              <a:cs typeface="Times New Roman" panose="02020603050405020304" pitchFamily="18" charset="0"/>
            </a:endParaRPr>
          </a:p>
          <a:p>
            <a:pPr algn="just"/>
            <a:r>
              <a:rPr lang="it">
                <a:solidFill>
                  <a:schemeClr val="tx1"/>
                </a:solidFill>
                <a:ea typeface="Calibri" panose="020F0502020204030204" pitchFamily="34" charset="0"/>
              </a:rPr>
              <a:t>Il test di usabilità che hai progettato sopra dovrebbe svolgersi online per creare un sondaggio online. </a:t>
            </a:r>
          </a:p>
          <a:p>
            <a:pPr algn="just"/>
            <a:r>
              <a:rPr lang="it">
                <a:solidFill>
                  <a:schemeClr val="tx1"/>
                </a:solidFill>
                <a:ea typeface="Calibri" panose="020F0502020204030204" pitchFamily="34" charset="0"/>
              </a:rPr>
              <a:t>Utilizza uno strumento digitale per sviluppare un breve sondaggio che ti aiuti a trovare le risposte alle domande che hai definito nel passaggio 1. Tieni a mente i seguenti suggerimenti:</a:t>
            </a:r>
            <a:endParaRPr lang="en-GB">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it">
                <a:solidFill>
                  <a:schemeClr val="tx1"/>
                </a:solidFill>
                <a:ea typeface="Calibri" panose="020F0502020204030204" pitchFamily="34" charset="0"/>
              </a:rPr>
              <a:t>Le domande devono essere facili da capire e a cui rispondere.</a:t>
            </a:r>
            <a:endParaRPr lang="en-GB">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it">
                <a:solidFill>
                  <a:schemeClr val="tx1"/>
                </a:solidFill>
                <a:ea typeface="Calibri" panose="020F0502020204030204" pitchFamily="34" charset="0"/>
              </a:rPr>
              <a:t>Raggruppa le domande per argomento.</a:t>
            </a:r>
            <a:endParaRPr lang="en-GB">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it">
                <a:solidFill>
                  <a:schemeClr val="tx1"/>
                </a:solidFill>
                <a:ea typeface="Calibri" panose="020F0502020204030204" pitchFamily="34" charset="0"/>
              </a:rPr>
              <a:t>Poni domande delicate alla fine.</a:t>
            </a:r>
            <a:endParaRPr lang="en-GB">
              <a:solidFill>
                <a:schemeClr val="tx1"/>
              </a:solidFill>
              <a:ea typeface="Calibri" panose="020F0502020204030204" pitchFamily="34" charset="0"/>
              <a:cs typeface="Times New Roman" panose="02020603050405020304" pitchFamily="18" charset="0"/>
            </a:endParaRPr>
          </a:p>
          <a:p>
            <a:pPr algn="just"/>
            <a:endParaRPr lang="en-US">
              <a:solidFill>
                <a:schemeClr val="tx1"/>
              </a:solidFill>
              <a:ea typeface="Calibri" panose="020F0502020204030204" pitchFamily="34" charset="0"/>
            </a:endParaRPr>
          </a:p>
          <a:p>
            <a:pPr algn="just" fontAlgn="base"/>
            <a:r>
              <a:rPr lang="it">
                <a:solidFill>
                  <a:schemeClr val="tx1"/>
                </a:solidFill>
                <a:latin typeface="Calibri"/>
                <a:ea typeface="Open Sans"/>
                <a:cs typeface="Calibri"/>
              </a:rPr>
              <a:t>Puoi utilizzare </a:t>
            </a:r>
            <a:r>
              <a:rPr lang="it" b="1">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Google Forms</a:t>
            </a:r>
            <a:r>
              <a:rPr lang="it" b="1">
                <a:solidFill>
                  <a:srgbClr val="29C5F4"/>
                </a:solidFill>
                <a:latin typeface="Calibri"/>
                <a:ea typeface="Open Sans"/>
                <a:cs typeface="Calibri"/>
              </a:rPr>
              <a:t> </a:t>
            </a:r>
            <a:r>
              <a:rPr lang="it">
                <a:solidFill>
                  <a:schemeClr val="tx1"/>
                </a:solidFill>
                <a:latin typeface="Calibri"/>
                <a:ea typeface="Open Sans"/>
                <a:cs typeface="Calibri"/>
              </a:rPr>
              <a:t>(per istruzioni su come utilizzarlo, dai un'occhiata alle pagine 28-29 di questo documento), oppure puoi selezionare un altro strumento pertinente, come</a:t>
            </a:r>
            <a:r>
              <a:rPr lang="it">
                <a:solidFill>
                  <a:schemeClr val="tx1"/>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it"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Qualtrics</a:t>
            </a:r>
            <a:r>
              <a:rPr lang="it">
                <a:solidFill>
                  <a:srgbClr val="29C5F4"/>
                </a:solidFill>
                <a:latin typeface="Calibri"/>
                <a:ea typeface="Open Sans"/>
                <a:cs typeface="Calibri"/>
              </a:rPr>
              <a:t>, </a:t>
            </a:r>
            <a:r>
              <a:rPr lang="it" b="1">
                <a:solidFill>
                  <a:srgbClr val="29C5F4"/>
                </a:solidFill>
                <a:latin typeface="Calibri"/>
                <a:ea typeface="Open Sans"/>
                <a:cs typeface="Calibri"/>
                <a:hlinkClick r:id="rId4">
                  <a:extLst>
                    <a:ext uri="{A12FA001-AC4F-418D-AE19-62706E023703}">
                      <ahyp:hlinkClr xmlns:ahyp="http://schemas.microsoft.com/office/drawing/2018/hyperlinkcolor" val="tx"/>
                    </a:ext>
                  </a:extLst>
                </a:hlinkClick>
              </a:rPr>
              <a:t>Microsoft Forms </a:t>
            </a:r>
            <a:r>
              <a:rPr lang="it">
                <a:solidFill>
                  <a:schemeClr val="tx1"/>
                </a:solidFill>
                <a:latin typeface="Calibri"/>
                <a:ea typeface="Open Sans"/>
                <a:cs typeface="Calibri"/>
              </a:rPr>
              <a:t>o qualsiasi altra piattaforma preferita per creare la tua indagine di test.</a:t>
            </a:r>
          </a:p>
          <a:p>
            <a:pPr algn="just" fontAlgn="base"/>
            <a:endParaRPr lang="en-GB">
              <a:solidFill>
                <a:schemeClr val="tx1"/>
              </a:solidFill>
              <a:latin typeface="Calibri"/>
              <a:ea typeface="Open Sans"/>
              <a:cs typeface="Calibri"/>
            </a:endParaRPr>
          </a:p>
          <a:p>
            <a:pPr algn="just"/>
            <a:r>
              <a:rPr lang="it" sz="1600" b="1">
                <a:solidFill>
                  <a:srgbClr val="8652A1"/>
                </a:solidFill>
                <a:ea typeface="Calibri" panose="020F0502020204030204" pitchFamily="34" charset="0"/>
                <a:cs typeface="Arial" panose="020B0604020202020204" pitchFamily="34" charset="0"/>
              </a:rPr>
              <a:t>Passaggio 3: analizzare i dati raccolti</a:t>
            </a:r>
          </a:p>
          <a:p>
            <a:pPr algn="just"/>
            <a:endParaRPr lang="en-GB"/>
          </a:p>
          <a:p>
            <a:pPr algn="just"/>
            <a:r>
              <a:rPr lang="it"/>
              <a:t>Una volta che la tua indagine ha raccolto risposte sufficienti, raccogli e organizza i dati per l'analisi. Concentrati sull'identificazione delle informazioni chiave e delle aree di miglioramento della tua </a:t>
            </a:r>
            <a:r>
              <a:rPr lang="it">
                <a:solidFill>
                  <a:schemeClr val="tx1"/>
                </a:solidFill>
                <a:effectLst/>
                <a:latin typeface="Calibri"/>
                <a:ea typeface="Calibri"/>
                <a:cs typeface="Times New Roman"/>
              </a:rPr>
              <a:t>soluzione logistica sostenibile</a:t>
            </a:r>
            <a:r>
              <a:rPr lang="it"/>
              <a:t>.</a:t>
            </a:r>
          </a:p>
          <a:p>
            <a:pPr algn="just"/>
            <a:endParaRPr lang="en-GB"/>
          </a:p>
          <a:p>
            <a:pPr algn="just"/>
            <a:r>
              <a:rPr lang="it"/>
              <a:t>Visualizza i risultati per renderli facili da interpretare, ad esempio utilizzando grafici, grafici o infografiche. Scegli un formato che comunichi chiaramente i risultati più importanti al tuo team.</a:t>
            </a:r>
          </a:p>
          <a:p>
            <a:pPr algn="just"/>
            <a:endParaRPr lang="en-GB"/>
          </a:p>
          <a:p>
            <a:pPr algn="just"/>
            <a:r>
              <a:rPr lang="it"/>
              <a:t>Puoi utilizzare strumenti come </a:t>
            </a:r>
            <a:r>
              <a:rPr lang="it" b="1">
                <a:solidFill>
                  <a:srgbClr val="29C5F4"/>
                </a:solidFill>
                <a:hlinkClick r:id="rId2">
                  <a:extLst>
                    <a:ext uri="{A12FA001-AC4F-418D-AE19-62706E023703}">
                      <ahyp:hlinkClr xmlns:ahyp="http://schemas.microsoft.com/office/drawing/2018/hyperlinkcolor" val="tx"/>
                    </a:ext>
                  </a:extLst>
                </a:hlinkClick>
              </a:rPr>
              <a:t>Google Forms</a:t>
            </a:r>
            <a:r>
              <a:rPr lang="it"/>
              <a:t>, </a:t>
            </a:r>
            <a:r>
              <a:rPr lang="it"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Qualtrics</a:t>
            </a:r>
            <a:r>
              <a:rPr lang="it">
                <a:solidFill>
                  <a:srgbClr val="29C5F4"/>
                </a:solidFill>
                <a:latin typeface="Calibri"/>
                <a:ea typeface="Open Sans"/>
                <a:cs typeface="Calibri"/>
              </a:rPr>
              <a:t>, </a:t>
            </a:r>
            <a:r>
              <a:rPr lang="it" b="1">
                <a:solidFill>
                  <a:srgbClr val="29C5F4"/>
                </a:solidFill>
                <a:latin typeface="Calibri"/>
                <a:ea typeface="Open Sans"/>
                <a:cs typeface="Calibri"/>
                <a:hlinkClick r:id="rId4">
                  <a:extLst>
                    <a:ext uri="{A12FA001-AC4F-418D-AE19-62706E023703}">
                      <ahyp:hlinkClr xmlns:ahyp="http://schemas.microsoft.com/office/drawing/2018/hyperlinkcolor" val="tx"/>
                    </a:ext>
                  </a:extLst>
                </a:hlinkClick>
              </a:rPr>
              <a:t>Microsoft Forms </a:t>
            </a:r>
            <a:r>
              <a:rPr lang="it"/>
              <a:t>o qualsiasi altra piattaforma di sondaggi che preferisci, molti dei quali includono funzionalità di visualizzazione integrate. In alternativa, puoi esportare i dati in Excel, Fogli Google o in uno strumento di visualizzazione dei dati (come Canva, Tableau o Flourish) per ottenere immagini più personalizzate.</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27</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5 – TEST E CONVALIDA DEL SERVIZIO PILOTA</a:t>
            </a:r>
            <a:endParaRPr lang="en-US"/>
          </a:p>
        </p:txBody>
      </p:sp>
    </p:spTree>
    <p:extLst>
      <p:ext uri="{BB962C8B-B14F-4D97-AF65-F5344CB8AC3E}">
        <p14:creationId xmlns:p14="http://schemas.microsoft.com/office/powerpoint/2010/main" val="211505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E29A-A4F5-7D20-1117-EEC0EB473B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C93ED3C-74CD-D212-12BB-F318CE9111CB}"/>
              </a:ext>
            </a:extLst>
          </p:cNvPr>
          <p:cNvSpPr>
            <a:spLocks noGrp="1"/>
          </p:cNvSpPr>
          <p:nvPr>
            <p:ph type="body" sz="quarter" idx="64"/>
          </p:nvPr>
        </p:nvSpPr>
        <p:spPr>
          <a:xfrm>
            <a:off x="697281" y="1599143"/>
            <a:ext cx="6076734" cy="2799601"/>
          </a:xfrm>
        </p:spPr>
        <p:txBody>
          <a:bodyPr lIns="91440" tIns="45720" rIns="91440" bIns="45720" numCol="1" spcCol="288000" anchor="t">
            <a:noAutofit/>
          </a:bodyPr>
          <a:lstStyle/>
          <a:p>
            <a:pPr marR="243840" algn="just">
              <a:lnSpc>
                <a:spcPct val="115000"/>
              </a:lnSpc>
              <a:spcBef>
                <a:spcPts val="1200"/>
              </a:spcBef>
              <a:tabLst>
                <a:tab pos="450215" algn="l"/>
              </a:tabLst>
            </a:pPr>
            <a:r>
              <a:rPr lang="it" sz="1600" b="1">
                <a:solidFill>
                  <a:srgbClr val="8652A1"/>
                </a:solidFill>
                <a:ea typeface="Calibri" panose="020F0502020204030204" pitchFamily="34" charset="0"/>
                <a:cs typeface="Arial" panose="020B0604020202020204" pitchFamily="34" charset="0"/>
              </a:rPr>
              <a:t>Istruzioni - Come utilizzare Google Forms</a:t>
            </a:r>
          </a:p>
          <a:p>
            <a:pPr marL="228600" marR="243840" indent="-228600" algn="just">
              <a:lnSpc>
                <a:spcPct val="115000"/>
              </a:lnSpc>
              <a:spcBef>
                <a:spcPts val="1200"/>
              </a:spcBef>
              <a:buAutoNum type="arabicPeriod"/>
              <a:tabLst>
                <a:tab pos="450215" algn="l"/>
              </a:tabLst>
            </a:pPr>
            <a:r>
              <a:rPr lang="it">
                <a:solidFill>
                  <a:schemeClr val="tx1"/>
                </a:solidFill>
                <a:latin typeface="Calibri"/>
                <a:ea typeface="Calibri"/>
                <a:cs typeface="Arial"/>
              </a:rPr>
              <a:t>Apri </a:t>
            </a:r>
            <a:r>
              <a:rPr lang="it" b="1">
                <a:solidFill>
                  <a:srgbClr val="29C5F4"/>
                </a:solidFill>
                <a:latin typeface="Calibri"/>
                <a:ea typeface="Calibri"/>
                <a:cs typeface="Arial"/>
                <a:hlinkClick r:id="rId2">
                  <a:extLst>
                    <a:ext uri="{A12FA001-AC4F-418D-AE19-62706E023703}">
                      <ahyp:hlinkClr xmlns:ahyp="http://schemas.microsoft.com/office/drawing/2018/hyperlinkcolor" val="tx"/>
                    </a:ext>
                  </a:extLst>
                </a:hlinkClick>
              </a:rPr>
              <a:t>Moduli</a:t>
            </a:r>
            <a:r>
              <a:rPr lang="it">
                <a:solidFill>
                  <a:srgbClr val="0563C1"/>
                </a:solidFill>
                <a:latin typeface="Calibri"/>
                <a:ea typeface="Calibri"/>
                <a:cs typeface="Arial"/>
                <a:hlinkClick r:id="rId2">
                  <a:extLst>
                    <a:ext uri="{A12FA001-AC4F-418D-AE19-62706E023703}">
                      <ahyp:hlinkClr xmlns:ahyp="http://schemas.microsoft.com/office/drawing/2018/hyperlinkcolor" val="tx"/>
                    </a:ext>
                  </a:extLst>
                </a:hlinkClick>
              </a:rPr>
              <a:t>  Google </a:t>
            </a:r>
            <a:r>
              <a:rPr lang="it">
                <a:solidFill>
                  <a:schemeClr val="tx1"/>
                </a:solidFill>
                <a:latin typeface="Calibri"/>
                <a:ea typeface="Calibri"/>
                <a:cs typeface="Arial"/>
              </a:rPr>
              <a:t>e registrati/accedi.</a:t>
            </a:r>
          </a:p>
          <a:p>
            <a:pPr marL="228600" marR="243840" indent="-228600" algn="just">
              <a:lnSpc>
                <a:spcPct val="115000"/>
              </a:lnSpc>
              <a:spcBef>
                <a:spcPts val="1200"/>
              </a:spcBef>
              <a:buAutoNum type="arabicPeriod"/>
              <a:tabLst>
                <a:tab pos="450215" algn="l"/>
              </a:tabLst>
            </a:pPr>
            <a:r>
              <a:rPr lang="it">
                <a:solidFill>
                  <a:schemeClr val="tx1"/>
                </a:solidFill>
                <a:ea typeface="Calibri" panose="020F0502020204030204" pitchFamily="34" charset="0"/>
                <a:cs typeface="Arial" panose="020B0604020202020204" pitchFamily="34" charset="0"/>
              </a:rPr>
              <a:t>Crea un nuovo questionario facendo clic su "+" o seleziona un modello.</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it">
                <a:solidFill>
                  <a:schemeClr val="tx1"/>
                </a:solidFill>
                <a:ea typeface="Calibri" panose="020F0502020204030204" pitchFamily="34" charset="0"/>
                <a:cs typeface="Arial" panose="020B0604020202020204" pitchFamily="34" charset="0"/>
              </a:rPr>
              <a:t>Ora puoi dare un nome al tuo modulo, dargli una descrizione e aggiungere/modificare le domande. Per le domande, puoi scegliere tra scelta multipla, risposta scritta, casella di controllo o molte altre: scegli quella che si adatta meglio ai tuoi scopi.</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it">
                <a:solidFill>
                  <a:schemeClr val="tx1"/>
                </a:solidFill>
                <a:ea typeface="Calibri" panose="020F0502020204030204" pitchFamily="34" charset="0"/>
                <a:cs typeface="Arial" panose="020B0604020202020204" pitchFamily="34" charset="0"/>
              </a:rPr>
              <a:t>Il menu in alto a destra ti offre diverse opzioni per il tuo modulo:</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it">
                <a:solidFill>
                  <a:schemeClr val="tx1"/>
                </a:solidFill>
                <a:ea typeface="Calibri" panose="020F0502020204030204" pitchFamily="34" charset="0"/>
                <a:cs typeface="Arial" panose="020B0604020202020204" pitchFamily="34" charset="0"/>
              </a:rPr>
              <a:t>Una volta inviato il questionario e le persone hanno risposto, puoi visualizzare le risposte qui.</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US">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353DF99-A353-3151-1CA4-A08D31FDE158}"/>
              </a:ext>
            </a:extLst>
          </p:cNvPr>
          <p:cNvSpPr>
            <a:spLocks noGrp="1"/>
          </p:cNvSpPr>
          <p:nvPr>
            <p:ph type="sldNum" sz="quarter" idx="4"/>
          </p:nvPr>
        </p:nvSpPr>
        <p:spPr/>
        <p:txBody>
          <a:bodyPr/>
          <a:lstStyle/>
          <a:p>
            <a:fld id="{9C527BFA-2C0E-4CEC-B6A5-913A56FEF4B4}" type="slidenum">
              <a:rPr lang="fr-CA" smtClean="0"/>
              <a:pPr/>
              <a:t>28</a:t>
            </a:fld>
            <a:endParaRPr lang="fr-CA"/>
          </a:p>
        </p:txBody>
      </p:sp>
      <p:sp>
        <p:nvSpPr>
          <p:cNvPr id="7" name="Freeform 1">
            <a:extLst>
              <a:ext uri="{FF2B5EF4-FFF2-40B4-BE49-F238E27FC236}">
                <a16:creationId xmlns:a16="http://schemas.microsoft.com/office/drawing/2014/main" id="{C194A248-6C63-B2EF-2A72-1B7344F0E1B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ADB42B6-A29A-416F-DA99-B19096D97517}"/>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5 – TEST E CONVALIDA DEL SERVIZIO PILOTA</a:t>
            </a:r>
            <a:endParaRPr lang="en-US"/>
          </a:p>
        </p:txBody>
      </p:sp>
      <p:pic>
        <p:nvPicPr>
          <p:cNvPr id="3" name="Grafik 2">
            <a:extLst>
              <a:ext uri="{FF2B5EF4-FFF2-40B4-BE49-F238E27FC236}">
                <a16:creationId xmlns:a16="http://schemas.microsoft.com/office/drawing/2014/main" id="{0DCA5264-127E-EDD1-48BF-2131ADCD05E9}"/>
              </a:ext>
            </a:extLst>
          </p:cNvPr>
          <p:cNvPicPr>
            <a:picLocks noChangeAspect="1"/>
          </p:cNvPicPr>
          <p:nvPr/>
        </p:nvPicPr>
        <p:blipFill>
          <a:blip r:embed="rId3"/>
          <a:stretch>
            <a:fillRect/>
          </a:stretch>
        </p:blipFill>
        <p:spPr>
          <a:xfrm>
            <a:off x="939466" y="2648401"/>
            <a:ext cx="866062" cy="1040499"/>
          </a:xfrm>
          <a:prstGeom prst="rect">
            <a:avLst/>
          </a:prstGeom>
        </p:spPr>
      </p:pic>
      <p:pic>
        <p:nvPicPr>
          <p:cNvPr id="8" name="Grafik 7">
            <a:extLst>
              <a:ext uri="{FF2B5EF4-FFF2-40B4-BE49-F238E27FC236}">
                <a16:creationId xmlns:a16="http://schemas.microsoft.com/office/drawing/2014/main" id="{FC974072-A38B-A4C2-B436-660AAA96E010}"/>
              </a:ext>
            </a:extLst>
          </p:cNvPr>
          <p:cNvPicPr>
            <a:picLocks noChangeAspect="1"/>
          </p:cNvPicPr>
          <p:nvPr/>
        </p:nvPicPr>
        <p:blipFill>
          <a:blip r:embed="rId4"/>
          <a:stretch>
            <a:fillRect/>
          </a:stretch>
        </p:blipFill>
        <p:spPr>
          <a:xfrm>
            <a:off x="939466" y="4485144"/>
            <a:ext cx="3118281" cy="1721524"/>
          </a:xfrm>
          <a:prstGeom prst="rect">
            <a:avLst/>
          </a:prstGeom>
        </p:spPr>
      </p:pic>
      <p:pic>
        <p:nvPicPr>
          <p:cNvPr id="10" name="Grafik 9">
            <a:extLst>
              <a:ext uri="{FF2B5EF4-FFF2-40B4-BE49-F238E27FC236}">
                <a16:creationId xmlns:a16="http://schemas.microsoft.com/office/drawing/2014/main" id="{46841BF4-7254-0320-263A-C5F5D4815654}"/>
              </a:ext>
            </a:extLst>
          </p:cNvPr>
          <p:cNvPicPr>
            <a:picLocks noChangeAspect="1"/>
          </p:cNvPicPr>
          <p:nvPr/>
        </p:nvPicPr>
        <p:blipFill>
          <a:blip r:embed="rId5"/>
          <a:stretch>
            <a:fillRect/>
          </a:stretch>
        </p:blipFill>
        <p:spPr>
          <a:xfrm rot="16200000">
            <a:off x="-253031" y="7710067"/>
            <a:ext cx="2729613" cy="344615"/>
          </a:xfrm>
          <a:prstGeom prst="rect">
            <a:avLst/>
          </a:prstGeom>
        </p:spPr>
      </p:pic>
      <p:sp>
        <p:nvSpPr>
          <p:cNvPr id="11" name="Textfeld 10">
            <a:extLst>
              <a:ext uri="{FF2B5EF4-FFF2-40B4-BE49-F238E27FC236}">
                <a16:creationId xmlns:a16="http://schemas.microsoft.com/office/drawing/2014/main" id="{784F7A14-FAEE-B5FC-1AC1-25FB62A5D55F}"/>
              </a:ext>
            </a:extLst>
          </p:cNvPr>
          <p:cNvSpPr txBox="1"/>
          <p:nvPr/>
        </p:nvSpPr>
        <p:spPr>
          <a:xfrm>
            <a:off x="1261955" y="6657503"/>
            <a:ext cx="4947386" cy="2631490"/>
          </a:xfrm>
          <a:prstGeom prst="rect">
            <a:avLst/>
          </a:prstGeom>
          <a:noFill/>
        </p:spPr>
        <p:txBody>
          <a:bodyPr wrap="square" rtlCol="0">
            <a:spAutoFit/>
          </a:bodyPr>
          <a:lstStyle/>
          <a:p>
            <a:r>
              <a:rPr lang="it" sz="1100"/>
              <a:t>Qui puoi pubblicare il tuo modulo, sia per chiunque abbia un link sia per invitare account Google specifici</a:t>
            </a:r>
            <a:endParaRPr lang="de-DE" sz="1100"/>
          </a:p>
          <a:p>
            <a:endParaRPr lang="de-DE" sz="1100"/>
          </a:p>
          <a:p>
            <a:endParaRPr lang="de-DE" sz="1100"/>
          </a:p>
          <a:p>
            <a:r>
              <a:rPr lang="it" sz="1100"/>
              <a:t>Qui puoi aggiungere membri del team con cui collaborare al tuo modulo Google</a:t>
            </a:r>
          </a:p>
          <a:p>
            <a:endParaRPr lang="de-DE" sz="1100"/>
          </a:p>
          <a:p>
            <a:r>
              <a:rPr lang="it" sz="1100"/>
              <a:t>Qui puoi copiare il link al tuo modulo per invitare i collaboratori</a:t>
            </a:r>
          </a:p>
          <a:p>
            <a:endParaRPr lang="en-GB" sz="1100"/>
          </a:p>
          <a:p>
            <a:r>
              <a:rPr lang="it" sz="1100"/>
              <a:t>Rifare</a:t>
            </a:r>
          </a:p>
          <a:p>
            <a:endParaRPr lang="en-GB" sz="1100"/>
          </a:p>
          <a:p>
            <a:r>
              <a:rPr lang="it" sz="1100"/>
              <a:t>Disfare</a:t>
            </a:r>
          </a:p>
          <a:p>
            <a:endParaRPr lang="en-GB" sz="1100"/>
          </a:p>
          <a:p>
            <a:r>
              <a:rPr lang="it" sz="1100"/>
              <a:t>Visualizzare un'anteprima del modulo</a:t>
            </a:r>
          </a:p>
          <a:p>
            <a:endParaRPr lang="en-GB" sz="1100"/>
          </a:p>
          <a:p>
            <a:r>
              <a:rPr lang="it" sz="1100"/>
              <a:t>Modificare l'aspetto del modulo</a:t>
            </a:r>
            <a:endParaRPr lang="de-DE" sz="1100"/>
          </a:p>
        </p:txBody>
      </p:sp>
      <p:pic>
        <p:nvPicPr>
          <p:cNvPr id="13" name="Grafik 12">
            <a:extLst>
              <a:ext uri="{FF2B5EF4-FFF2-40B4-BE49-F238E27FC236}">
                <a16:creationId xmlns:a16="http://schemas.microsoft.com/office/drawing/2014/main" id="{18876F97-E683-B269-347B-0C3E5BBCDCE1}"/>
              </a:ext>
            </a:extLst>
          </p:cNvPr>
          <p:cNvPicPr>
            <a:picLocks noChangeAspect="1"/>
          </p:cNvPicPr>
          <p:nvPr/>
        </p:nvPicPr>
        <p:blipFill>
          <a:blip r:embed="rId6"/>
          <a:stretch>
            <a:fillRect/>
          </a:stretch>
        </p:blipFill>
        <p:spPr>
          <a:xfrm>
            <a:off x="1028565" y="9860075"/>
            <a:ext cx="2629035" cy="463574"/>
          </a:xfrm>
          <a:prstGeom prst="rect">
            <a:avLst/>
          </a:prstGeom>
        </p:spPr>
      </p:pic>
    </p:spTree>
    <p:extLst>
      <p:ext uri="{BB962C8B-B14F-4D97-AF65-F5344CB8AC3E}">
        <p14:creationId xmlns:p14="http://schemas.microsoft.com/office/powerpoint/2010/main" val="223258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453C-BBB4-F828-ACD1-AACE3E7CD4F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1A0204-E9FD-0254-D895-CACE90951475}"/>
              </a:ext>
            </a:extLst>
          </p:cNvPr>
          <p:cNvSpPr>
            <a:spLocks noGrp="1"/>
          </p:cNvSpPr>
          <p:nvPr>
            <p:ph type="body" sz="quarter" idx="64"/>
          </p:nvPr>
        </p:nvSpPr>
        <p:spPr>
          <a:xfrm>
            <a:off x="697281" y="1599143"/>
            <a:ext cx="6076734" cy="6374105"/>
          </a:xfrm>
        </p:spPr>
        <p:txBody>
          <a:bodyPr lIns="91440" tIns="45720" rIns="91440" bIns="45720" numCol="1" spcCol="288000" anchor="t">
            <a:noAutofit/>
          </a:bodyPr>
          <a:lstStyle/>
          <a:p>
            <a:pPr marR="243840" algn="just">
              <a:lnSpc>
                <a:spcPct val="115000"/>
              </a:lnSpc>
              <a:spcBef>
                <a:spcPts val="1200"/>
              </a:spcBef>
              <a:tabLst>
                <a:tab pos="450215" algn="l"/>
              </a:tabLst>
            </a:pPr>
            <a:r>
              <a:rPr lang="it" sz="1600" b="1">
                <a:solidFill>
                  <a:srgbClr val="8652A1"/>
                </a:solidFill>
                <a:ea typeface="Calibri" panose="020F0502020204030204" pitchFamily="34" charset="0"/>
                <a:cs typeface="Arial" panose="020B0604020202020204" pitchFamily="34" charset="0"/>
              </a:rPr>
              <a:t>Istruzioni - Come utilizzare Google Forms</a:t>
            </a:r>
          </a:p>
          <a:p>
            <a:pPr marL="228600" marR="243840" indent="-228600" algn="just">
              <a:lnSpc>
                <a:spcPct val="115000"/>
              </a:lnSpc>
              <a:spcBef>
                <a:spcPts val="1200"/>
              </a:spcBef>
              <a:buFont typeface="+mj-lt"/>
              <a:buAutoNum type="arabicPeriod" startAt="6"/>
              <a:tabLst>
                <a:tab pos="450215" algn="l"/>
              </a:tabLst>
            </a:pPr>
            <a:r>
              <a:rPr lang="it">
                <a:solidFill>
                  <a:schemeClr val="tx1"/>
                </a:solidFill>
                <a:latin typeface="Calibri"/>
                <a:ea typeface="Calibri"/>
                <a:cs typeface="Arial"/>
              </a:rPr>
              <a:t>Nella sezione delle impostazioni, è possibile modificare, ad esempio, il modo in cui le risposte vengono raccolte o presentate e impostare le impostazioni predefinite del modulo o della domanda.</a:t>
            </a:r>
          </a:p>
          <a:p>
            <a:pPr marL="228600" marR="243840" indent="-228600" algn="just">
              <a:lnSpc>
                <a:spcPct val="115000"/>
              </a:lnSpc>
              <a:spcBef>
                <a:spcPts val="1200"/>
              </a:spcBef>
              <a:buFont typeface="+mj-lt"/>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Font typeface="+mj-lt"/>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R="243840" algn="just">
              <a:lnSpc>
                <a:spcPct val="115000"/>
              </a:lnSpc>
              <a:spcBef>
                <a:spcPts val="1200"/>
              </a:spcBef>
              <a:tabLst>
                <a:tab pos="450215" algn="l"/>
              </a:tabLst>
            </a:pPr>
            <a:r>
              <a:rPr lang="it">
                <a:solidFill>
                  <a:schemeClr val="tx1"/>
                </a:solidFill>
                <a:ea typeface="Calibri" panose="020F0502020204030204" pitchFamily="34" charset="0"/>
                <a:cs typeface="Arial" panose="020B0604020202020204" pitchFamily="34" charset="0"/>
              </a:rPr>
              <a:t>Per ulteriore assistenza, visita il </a:t>
            </a:r>
            <a:r>
              <a:rPr lang="it" b="1">
                <a:solidFill>
                  <a:srgbClr val="29C5F4"/>
                </a:solidFill>
                <a:latin typeface="Calibri"/>
                <a:ea typeface="Calibri"/>
                <a:cs typeface="Arial"/>
                <a:hlinkClick r:id="rId2">
                  <a:extLst>
                    <a:ext uri="{A12FA001-AC4F-418D-AE19-62706E023703}">
                      <ahyp:hlinkClr xmlns:ahyp="http://schemas.microsoft.com/office/drawing/2018/hyperlinkcolor" val="tx"/>
                    </a:ext>
                  </a:extLst>
                </a:hlinkClick>
              </a:rPr>
              <a:t>Centro didattico di Google Workspace</a:t>
            </a:r>
            <a:r>
              <a:rPr lang="it">
                <a:solidFill>
                  <a:schemeClr val="tx1"/>
                </a:solidFill>
                <a:latin typeface="Calibri"/>
                <a:ea typeface="Calibri"/>
                <a:cs typeface="Arial"/>
              </a:rPr>
              <a:t>.</a:t>
            </a:r>
          </a:p>
          <a:p>
            <a:pPr marR="243840" algn="just">
              <a:lnSpc>
                <a:spcPct val="115000"/>
              </a:lnSpc>
              <a:spcBef>
                <a:spcPts val="1200"/>
              </a:spcBef>
              <a:tabLst>
                <a:tab pos="450215" algn="l"/>
              </a:tabLst>
            </a:pPr>
            <a:r>
              <a:rPr lang="it" sz="1600" b="1">
                <a:solidFill>
                  <a:srgbClr val="8652A1"/>
                </a:solidFill>
                <a:ea typeface="Calibri" panose="020F0502020204030204" pitchFamily="34" charset="0"/>
                <a:cs typeface="Arial" panose="020B0604020202020204" pitchFamily="34" charset="0"/>
              </a:rPr>
              <a:t>Esempi di domande</a:t>
            </a:r>
          </a:p>
          <a:p>
            <a:pPr marR="243840" algn="just">
              <a:lnSpc>
                <a:spcPct val="115000"/>
              </a:lnSpc>
              <a:spcBef>
                <a:spcPts val="1200"/>
              </a:spcBef>
              <a:tabLst>
                <a:tab pos="450215" algn="l"/>
              </a:tabLst>
            </a:pPr>
            <a:r>
              <a:rPr lang="it">
                <a:solidFill>
                  <a:schemeClr val="tx1"/>
                </a:solidFill>
                <a:ea typeface="Calibri" panose="020F0502020204030204" pitchFamily="34" charset="0"/>
                <a:cs typeface="Arial" panose="020B0604020202020204" pitchFamily="34" charset="0"/>
              </a:rPr>
              <a:t>Ecco alcuni esempi di quali tipi di domande e risposte puoi raccogliere con il tuo modulo online. Si prega di prestare attenzione all'applicabilità delle domande allo scenario e alla soluzione. </a:t>
            </a:r>
          </a:p>
          <a:p>
            <a:endParaRPr lang="en-GB" b="1"/>
          </a:p>
          <a:p>
            <a:r>
              <a:rPr lang="it" b="1"/>
              <a:t>Usabilità ed esperienza generali</a:t>
            </a:r>
          </a:p>
          <a:p>
            <a:pPr marL="182245" indent="-182245">
              <a:buFont typeface="Wingdings" panose="05000000000000000000" pitchFamily="2" charset="2"/>
              <a:buChar char="q"/>
            </a:pPr>
            <a:r>
              <a:rPr lang="it"/>
              <a:t>Quanto è stato facile usare la soluzione? </a:t>
            </a:r>
            <a:r>
              <a:rPr lang="it" i="1"/>
              <a:t>(Scala: da 1 - Molto difficile a 5 - Molto facile)</a:t>
            </a:r>
            <a:endParaRPr lang="en-GB"/>
          </a:p>
          <a:p>
            <a:pPr marL="182245" indent="-182245">
              <a:buFont typeface="Wingdings" panose="05000000000000000000" pitchFamily="2" charset="2"/>
              <a:buChar char="q"/>
            </a:pPr>
            <a:r>
              <a:rPr lang="it"/>
              <a:t>C'erano funzionalità che sembravano confuse o non necessarie? </a:t>
            </a:r>
            <a:r>
              <a:rPr lang="it" i="1"/>
              <a:t>(A tempo indeterminato)</a:t>
            </a:r>
            <a:endParaRPr lang="en-GB"/>
          </a:p>
          <a:p>
            <a:pPr marL="182245" indent="-182245">
              <a:buFont typeface="Wingdings" panose="05000000000000000000" pitchFamily="2" charset="2"/>
              <a:buChar char="q"/>
            </a:pPr>
            <a:r>
              <a:rPr lang="it"/>
              <a:t>Quanto è stata intuitiva la navigazione all'interno della soluzione? </a:t>
            </a:r>
            <a:r>
              <a:rPr lang="it" i="1"/>
              <a:t>(Scala: da 1 - Non intuitivo a 5 - Molto intuitivo)</a:t>
            </a:r>
            <a:endParaRPr lang="en-GB"/>
          </a:p>
          <a:p>
            <a:pPr marL="182245" indent="-182245"/>
            <a:endParaRPr lang="en-GB" b="1"/>
          </a:p>
          <a:p>
            <a:pPr marL="182245" indent="-182245"/>
            <a:r>
              <a:rPr lang="it" b="1"/>
              <a:t>Efficacia e funzionalità</a:t>
            </a:r>
          </a:p>
          <a:p>
            <a:pPr marL="182245" indent="-182245">
              <a:buFont typeface="Wingdings" panose="05000000000000000000" pitchFamily="2" charset="2"/>
              <a:buChar char="q"/>
            </a:pPr>
            <a:r>
              <a:rPr lang="it"/>
              <a:t>La soluzione ha affrontato efficacemente la sfida logistica per cui è stata progettata? </a:t>
            </a:r>
            <a:r>
              <a:rPr lang="it" i="1"/>
              <a:t>(Sì/No, con un'opzione per spiegare)</a:t>
            </a:r>
            <a:endParaRPr lang="en-GB"/>
          </a:p>
          <a:p>
            <a:pPr marL="182245" indent="-182245">
              <a:buFont typeface="Wingdings" panose="05000000000000000000" pitchFamily="2" charset="2"/>
              <a:buChar char="q"/>
            </a:pPr>
            <a:r>
              <a:rPr lang="it"/>
              <a:t>Quali caratteristiche della soluzione hanno funzionato bene? </a:t>
            </a:r>
            <a:r>
              <a:rPr lang="it" i="1"/>
              <a:t>(Scelta multipla: velocità, facilità d'uso, design, impatto sulla sostenibilità, ecc.)</a:t>
            </a:r>
            <a:endParaRPr lang="en-GB"/>
          </a:p>
          <a:p>
            <a:pPr marL="182245" indent="-182245">
              <a:buFont typeface="Wingdings" panose="05000000000000000000" pitchFamily="2" charset="2"/>
              <a:buChar char="q"/>
            </a:pPr>
            <a:r>
              <a:rPr lang="it"/>
              <a:t>Ci sono stati problemi tecnici o bug? </a:t>
            </a:r>
            <a:r>
              <a:rPr lang="it" i="1"/>
              <a:t>(Sì/No, con un'opzione per descrivere il problema)</a:t>
            </a:r>
            <a:endParaRPr lang="en-GB"/>
          </a:p>
          <a:p>
            <a:pPr marL="182245" indent="-182245"/>
            <a:endParaRPr lang="en-GB" b="1"/>
          </a:p>
          <a:p>
            <a:pPr marL="182245" indent="-182245"/>
            <a:r>
              <a:rPr lang="it" b="1"/>
              <a:t>Sostenibilità e impatto</a:t>
            </a:r>
          </a:p>
          <a:p>
            <a:pPr marL="182245" indent="-182245">
              <a:buFont typeface="Wingdings" panose="05000000000000000000" pitchFamily="2" charset="2"/>
              <a:buChar char="q"/>
            </a:pPr>
            <a:r>
              <a:rPr lang="it"/>
              <a:t>In che modo questa soluzione è in linea con gli obiettivi di sostenibilità? </a:t>
            </a:r>
            <a:r>
              <a:rPr lang="it" i="1"/>
              <a:t>(Scala: 1 - Per niente a 5 - Completamente allineato con gli SDG)</a:t>
            </a:r>
            <a:endParaRPr lang="en-GB"/>
          </a:p>
          <a:p>
            <a:pPr marL="182245" indent="-182245">
              <a:buFont typeface="Wingdings" panose="05000000000000000000" pitchFamily="2" charset="2"/>
              <a:buChar char="q"/>
            </a:pPr>
            <a:r>
              <a:rPr lang="it"/>
              <a:t>Pensi che questa soluzione possa contribuire a rendere le operazioni logistiche più sostenibili? </a:t>
            </a:r>
            <a:r>
              <a:rPr lang="it" i="1"/>
              <a:t>(Sì/No, con un'opzione per spiegare)</a:t>
            </a:r>
            <a:endParaRPr lang="en-GB"/>
          </a:p>
          <a:p>
            <a:pPr marL="182245" indent="-182245"/>
            <a:endParaRPr lang="en-GB" b="1"/>
          </a:p>
          <a:p>
            <a:pPr marL="182245" indent="-182245"/>
            <a:r>
              <a:rPr lang="it" b="1"/>
              <a:t>Feedback e suggerimenti degli utenti</a:t>
            </a:r>
          </a:p>
          <a:p>
            <a:pPr marL="182245" indent="-182245">
              <a:buFont typeface="Wingdings" panose="05000000000000000000" pitchFamily="2" charset="2"/>
              <a:buChar char="q"/>
            </a:pPr>
            <a:r>
              <a:rPr lang="it"/>
              <a:t>Quali miglioramenti suggeriresti per questa soluzione? </a:t>
            </a:r>
            <a:r>
              <a:rPr lang="it" i="1"/>
              <a:t>(A tempo indeterminato)</a:t>
            </a:r>
            <a:endParaRPr lang="en-GB"/>
          </a:p>
          <a:p>
            <a:pPr marL="182245" indent="-182245">
              <a:buFont typeface="Wingdings" panose="05000000000000000000" pitchFamily="2" charset="2"/>
              <a:buChar char="q"/>
            </a:pPr>
            <a:r>
              <a:rPr lang="it"/>
              <a:t>Consiglieresti questa soluzione ad altri operatori delle operazioni logistiche? </a:t>
            </a:r>
            <a:r>
              <a:rPr lang="it" i="1"/>
              <a:t>(Sì/No, con un'opzione per spiegare perché o perché no)</a:t>
            </a:r>
            <a:endParaRPr lang="en-GB"/>
          </a:p>
          <a:p>
            <a:pPr marL="228600" marR="243840" indent="-228600" algn="just">
              <a:lnSpc>
                <a:spcPct val="115000"/>
              </a:lnSpc>
              <a:spcBef>
                <a:spcPts val="1200"/>
              </a:spcBef>
              <a:buFont typeface="+mj-lt"/>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US">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13D878-13FF-B999-A313-35E3A16FACDD}"/>
              </a:ext>
            </a:extLst>
          </p:cNvPr>
          <p:cNvSpPr>
            <a:spLocks noGrp="1"/>
          </p:cNvSpPr>
          <p:nvPr>
            <p:ph type="sldNum" sz="quarter" idx="4"/>
          </p:nvPr>
        </p:nvSpPr>
        <p:spPr/>
        <p:txBody>
          <a:bodyPr/>
          <a:lstStyle/>
          <a:p>
            <a:fld id="{9C527BFA-2C0E-4CEC-B6A5-913A56FEF4B4}" type="slidenum">
              <a:rPr lang="fr-CA" smtClean="0"/>
              <a:pPr/>
              <a:t>29</a:t>
            </a:fld>
            <a:endParaRPr lang="fr-CA"/>
          </a:p>
        </p:txBody>
      </p:sp>
      <p:sp>
        <p:nvSpPr>
          <p:cNvPr id="7" name="Freeform 1">
            <a:extLst>
              <a:ext uri="{FF2B5EF4-FFF2-40B4-BE49-F238E27FC236}">
                <a16:creationId xmlns:a16="http://schemas.microsoft.com/office/drawing/2014/main" id="{35CCD3F5-0E24-E1FB-4981-166CD27CE7D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749F73E-F872-50E4-CD60-1216F6573AD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5 – TEST E CONVALIDA DEL SERVIZIO PILOTA</a:t>
            </a:r>
            <a:endParaRPr lang="en-US"/>
          </a:p>
        </p:txBody>
      </p:sp>
      <p:pic>
        <p:nvPicPr>
          <p:cNvPr id="5" name="Grafik 4">
            <a:extLst>
              <a:ext uri="{FF2B5EF4-FFF2-40B4-BE49-F238E27FC236}">
                <a16:creationId xmlns:a16="http://schemas.microsoft.com/office/drawing/2014/main" id="{D003548F-199B-583D-4AB4-12FB05C05D14}"/>
              </a:ext>
            </a:extLst>
          </p:cNvPr>
          <p:cNvPicPr>
            <a:picLocks noChangeAspect="1"/>
          </p:cNvPicPr>
          <p:nvPr/>
        </p:nvPicPr>
        <p:blipFill>
          <a:blip r:embed="rId3"/>
          <a:stretch>
            <a:fillRect/>
          </a:stretch>
        </p:blipFill>
        <p:spPr>
          <a:xfrm>
            <a:off x="947855" y="2474596"/>
            <a:ext cx="2787793" cy="615982"/>
          </a:xfrm>
          <a:prstGeom prst="rect">
            <a:avLst/>
          </a:prstGeom>
        </p:spPr>
      </p:pic>
    </p:spTree>
    <p:extLst>
      <p:ext uri="{BB962C8B-B14F-4D97-AF65-F5344CB8AC3E}">
        <p14:creationId xmlns:p14="http://schemas.microsoft.com/office/powerpoint/2010/main" val="161687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283583"/>
            <a:ext cx="6076734" cy="2565532"/>
          </a:xfrm>
        </p:spPr>
        <p:txBody>
          <a:bodyPr numCol="1"/>
          <a:lstStyle/>
          <a:p>
            <a:pPr algn="just"/>
            <a:r>
              <a:rPr lang="it" sz="1600" b="1">
                <a:solidFill>
                  <a:srgbClr val="8652A1"/>
                </a:solidFill>
              </a:rPr>
              <a:t>In questa attività:</a:t>
            </a:r>
          </a:p>
          <a:p>
            <a:pPr marL="171450" indent="-171450" algn="just">
              <a:buFont typeface="Wingdings" panose="05000000000000000000" pitchFamily="2" charset="2"/>
              <a:buChar char="q"/>
            </a:pPr>
            <a:r>
              <a:rPr lang="it"/>
              <a:t>Identifica una </a:t>
            </a:r>
            <a:r>
              <a:rPr lang="it" b="1"/>
              <a:t>sfida logistica sostenibile </a:t>
            </a:r>
            <a:r>
              <a:rPr lang="it"/>
              <a:t>per l'azienda assegnata (presentato dal tuo insegnante in classe).
</a:t>
            </a:r>
            <a:r>
              <a:rPr lang="it" b="1"/>
              <a:t>Collega la sfida agli SDG </a:t>
            </a:r>
            <a:r>
              <a:rPr lang="it"/>
              <a:t>pertinenti (per saperne di più, clicca qui).
Ricerca </a:t>
            </a:r>
            <a:r>
              <a:rPr lang="it" b="1"/>
              <a:t>pratiche logistiche innovative e strumenti digitali </a:t>
            </a:r>
            <a:r>
              <a:rPr lang="it"/>
              <a:t>per supportare l'implementazione dell'innovazione.
Definisci i tuoi </a:t>
            </a:r>
            <a:r>
              <a:rPr lang="it" b="1"/>
              <a:t>obiettivi</a:t>
            </a:r>
            <a:r>
              <a:rPr lang="it"/>
              <a:t> per guidare il tuo progetto nelle settimane successive.</a:t>
            </a:r>
          </a:p>
          <a:p>
            <a:pPr algn="just"/>
            <a:endParaRPr lang="en-GB"/>
          </a:p>
          <a:p>
            <a:pPr algn="just"/>
            <a:r>
              <a:rPr lang="it" sz="1600" b="1">
                <a:solidFill>
                  <a:srgbClr val="8652A1"/>
                </a:solidFill>
              </a:rPr>
              <a:t>Passaggio 1: identificare una sfida per la logistica sostenibile</a:t>
            </a:r>
          </a:p>
          <a:p>
            <a:pPr algn="just"/>
            <a:endParaRPr lang="en-GB" b="1"/>
          </a:p>
          <a:p>
            <a:pPr algn="just"/>
            <a:r>
              <a:rPr lang="it" b="1"/>
              <a:t>1. Analizzare le operazioni logistiche dell'azienda.</a:t>
            </a:r>
            <a:r>
              <a:rPr lang="it"/>
              <a:t> Considera le aree chiave delle operazioni logistiche, come il trasporto, lo stoccaggio, la gestione della catena di approvvigionamento e la consegna dell'ultimo miglio.</a:t>
            </a:r>
          </a:p>
          <a:p>
            <a:pPr algn="just"/>
            <a:endParaRPr lang="en-GB"/>
          </a:p>
          <a:p>
            <a:pPr algn="just"/>
            <a:r>
              <a:rPr lang="it" b="1"/>
              <a:t>2. Identificare le sfide di sostenibilità che l'azienda può affrontare e collegarle agli SDG corrispondenti</a:t>
            </a:r>
            <a:r>
              <a:rPr lang="it"/>
              <a:t>. Pensa in modo critico e creativo e identifica il maggior numero possibile di sfide. Esempi:</a:t>
            </a:r>
          </a:p>
          <a:p>
            <a:pPr marL="171450" indent="-171450" algn="just">
              <a:buFont typeface="Wingdings" panose="05000000000000000000" pitchFamily="2" charset="2"/>
              <a:buChar char="q"/>
            </a:pPr>
            <a:r>
              <a:rPr lang="it"/>
              <a:t>Emissioni di carbonio derivanti dai trasporti (SDG 13: Azione per il clima).
Pianificazione inefficiente dei percorsi che porta a un consumo eccessivo di carburante (SDG 9: Industria, innovazione e infrastrutture).
Elevata produzione di rifiuti negli imballaggi (SDG 12: Consumo e produzione responsabili).
Mancanza di integrazione digitale per l'efficienza della catena di approvvigionamento (SDG 8: Lavoro dignitoso e crescita economica).</a:t>
            </a:r>
          </a:p>
          <a:p>
            <a:pPr algn="just"/>
            <a:endParaRPr lang="en-GB" b="1"/>
          </a:p>
          <a:p>
            <a:pPr algn="just"/>
            <a:r>
              <a:rPr lang="it" b="1"/>
              <a:t>3. </a:t>
            </a:r>
            <a:r>
              <a:rPr lang="it"/>
              <a:t>Ricerca le pratiche logistiche sostenibili esistenti nel settore relative alle sfide di sostenibilità identificate e agli SDG. Utilizza fonti come il </a:t>
            </a:r>
            <a:r>
              <a:rPr lang="it" b="1">
                <a:solidFill>
                  <a:srgbClr val="29C5F4"/>
                </a:solidFill>
                <a:hlinkClick r:id="rId2">
                  <a:extLst>
                    <a:ext uri="{A12FA001-AC4F-418D-AE19-62706E023703}">
                      <ahyp:hlinkClr xmlns:ahyp="http://schemas.microsoft.com/office/drawing/2018/hyperlinkcolor" val="tx"/>
                    </a:ext>
                  </a:extLst>
                </a:hlinkClick>
              </a:rPr>
              <a:t>EARTH Starter Kit &amp; Good Practice Compendium</a:t>
            </a:r>
            <a:r>
              <a:rPr lang="it"/>
              <a:t> o cerca casi di studio esterni attraverso la ricerca documentale. </a:t>
            </a:r>
          </a:p>
          <a:p>
            <a:pPr algn="just"/>
            <a:endParaRPr lang="en-GB"/>
          </a:p>
          <a:p>
            <a:pPr algn="just"/>
            <a:r>
              <a:rPr lang="it" b="1"/>
              <a:t>4. Compila la tabella sottostante per l'azienda selezionata. </a:t>
            </a:r>
          </a:p>
          <a:p>
            <a:pPr algn="just"/>
            <a:r>
              <a:rPr lang="it"/>
              <a:t>La prima riga della tabella fornisce un esempio casuale di come compilare la tabella.</a:t>
            </a:r>
          </a:p>
          <a:p>
            <a:pPr algn="just"/>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5122912" y="-2870882"/>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INTRODUZIONE ALLA SFIDA</a:t>
            </a:r>
            <a:endParaRPr lang="en-US"/>
          </a:p>
        </p:txBody>
      </p:sp>
      <p:graphicFrame>
        <p:nvGraphicFramePr>
          <p:cNvPr id="20" name="Tabelle 19">
            <a:extLst>
              <a:ext uri="{FF2B5EF4-FFF2-40B4-BE49-F238E27FC236}">
                <a16:creationId xmlns:a16="http://schemas.microsoft.com/office/drawing/2014/main" id="{EE90E8C2-A665-703B-7BA4-ADAE752DD682}"/>
              </a:ext>
            </a:extLst>
          </p:cNvPr>
          <p:cNvGraphicFramePr>
            <a:graphicFrameLocks noGrp="1"/>
          </p:cNvGraphicFramePr>
          <p:nvPr>
            <p:extLst>
              <p:ext uri="{D42A27DB-BD31-4B8C-83A1-F6EECF244321}">
                <p14:modId xmlns:p14="http://schemas.microsoft.com/office/powerpoint/2010/main" val="2304377441"/>
              </p:ext>
            </p:extLst>
          </p:nvPr>
        </p:nvGraphicFramePr>
        <p:xfrm>
          <a:off x="798015" y="6678906"/>
          <a:ext cx="5976000" cy="3816400"/>
        </p:xfrm>
        <a:graphic>
          <a:graphicData uri="http://schemas.openxmlformats.org/drawingml/2006/table">
            <a:tbl>
              <a:tblPr firstRow="1" bandRow="1">
                <a:tableStyleId>{8799B23B-EC83-4686-B30A-512413B5E67A}</a:tableStyleId>
              </a:tblPr>
              <a:tblGrid>
                <a:gridCol w="1188000">
                  <a:extLst>
                    <a:ext uri="{9D8B030D-6E8A-4147-A177-3AD203B41FA5}">
                      <a16:colId xmlns:a16="http://schemas.microsoft.com/office/drawing/2014/main" val="3823298646"/>
                    </a:ext>
                  </a:extLst>
                </a:gridCol>
                <a:gridCol w="1656000">
                  <a:extLst>
                    <a:ext uri="{9D8B030D-6E8A-4147-A177-3AD203B41FA5}">
                      <a16:colId xmlns:a16="http://schemas.microsoft.com/office/drawing/2014/main" val="3508772080"/>
                    </a:ext>
                  </a:extLst>
                </a:gridCol>
                <a:gridCol w="1296000">
                  <a:extLst>
                    <a:ext uri="{9D8B030D-6E8A-4147-A177-3AD203B41FA5}">
                      <a16:colId xmlns:a16="http://schemas.microsoft.com/office/drawing/2014/main" val="3572352552"/>
                    </a:ext>
                  </a:extLst>
                </a:gridCol>
                <a:gridCol w="1836000">
                  <a:extLst>
                    <a:ext uri="{9D8B030D-6E8A-4147-A177-3AD203B41FA5}">
                      <a16:colId xmlns:a16="http://schemas.microsoft.com/office/drawing/2014/main" val="952224947"/>
                    </a:ext>
                  </a:extLst>
                </a:gridCol>
              </a:tblGrid>
              <a:tr h="232944">
                <a:tc>
                  <a:txBody>
                    <a:bodyPr/>
                    <a:lstStyle/>
                    <a:p>
                      <a:r>
                        <a:rPr lang="it" sz="1100">
                          <a:solidFill>
                            <a:schemeClr val="bg1"/>
                          </a:solidFill>
                        </a:rPr>
                        <a:t>Società</a:t>
                      </a:r>
                      <a:endParaRPr lang="en-GB" sz="1100">
                        <a:solidFill>
                          <a:schemeClr val="bg1"/>
                        </a:solidFill>
                      </a:endParaRPr>
                    </a:p>
                  </a:txBody>
                  <a:tcPr anchor="ctr">
                    <a:solidFill>
                      <a:srgbClr val="8652A1"/>
                    </a:solidFill>
                  </a:tcPr>
                </a:tc>
                <a:tc>
                  <a:txBody>
                    <a:bodyPr/>
                    <a:lstStyle/>
                    <a:p>
                      <a:r>
                        <a:rPr lang="it" sz="1100" noProof="0">
                          <a:solidFill>
                            <a:schemeClr val="bg1"/>
                          </a:solidFill>
                        </a:rPr>
                        <a:t>Sfida logistica</a:t>
                      </a:r>
                      <a:endParaRPr lang="en-GB" sz="1100">
                        <a:solidFill>
                          <a:schemeClr val="bg1"/>
                        </a:solidFill>
                      </a:endParaRPr>
                    </a:p>
                  </a:txBody>
                  <a:tcPr anchor="ctr">
                    <a:solidFill>
                      <a:srgbClr val="8652A1"/>
                    </a:solidFill>
                  </a:tcPr>
                </a:tc>
                <a:tc>
                  <a:txBody>
                    <a:bodyPr/>
                    <a:lstStyle/>
                    <a:p>
                      <a:r>
                        <a:rPr lang="it" sz="1100">
                          <a:solidFill>
                            <a:schemeClr val="bg1"/>
                          </a:solidFill>
                        </a:rPr>
                        <a:t>SDG rilevanti</a:t>
                      </a:r>
                      <a:endParaRPr lang="en-GB" sz="1100">
                        <a:solidFill>
                          <a:schemeClr val="bg1"/>
                        </a:solidFill>
                      </a:endParaRPr>
                    </a:p>
                  </a:txBody>
                  <a:tcPr anchor="ctr">
                    <a:solidFill>
                      <a:srgbClr val="8652A1"/>
                    </a:solidFill>
                  </a:tcPr>
                </a:tc>
                <a:tc>
                  <a:txBody>
                    <a:bodyPr/>
                    <a:lstStyle/>
                    <a:p>
                      <a:r>
                        <a:rPr lang="it" sz="1100">
                          <a:solidFill>
                            <a:schemeClr val="bg1"/>
                          </a:solidFill>
                        </a:rPr>
                        <a:t>Pratiche di settore</a:t>
                      </a:r>
                      <a:endParaRPr lang="en-GB" sz="1100">
                        <a:solidFill>
                          <a:schemeClr val="bg1"/>
                        </a:solidFill>
                      </a:endParaRPr>
                    </a:p>
                  </a:txBody>
                  <a:tcPr anchor="ctr">
                    <a:solidFill>
                      <a:srgbClr val="8652A1"/>
                    </a:solidFill>
                  </a:tcPr>
                </a:tc>
                <a:extLst>
                  <a:ext uri="{0D108BD9-81ED-4DB2-BD59-A6C34878D82A}">
                    <a16:rowId xmlns:a16="http://schemas.microsoft.com/office/drawing/2014/main" val="3727444309"/>
                  </a:ext>
                </a:extLst>
              </a:tr>
              <a:tr h="679846">
                <a:tc>
                  <a:txBody>
                    <a:bodyPr/>
                    <a:lstStyle/>
                    <a:p>
                      <a:r>
                        <a:rPr lang="it" sz="1100" i="1"/>
                        <a:t>Logistica XYZ</a:t>
                      </a:r>
                    </a:p>
                  </a:txBody>
                  <a:tcPr anchor="ctr"/>
                </a:tc>
                <a:tc>
                  <a:txBody>
                    <a:bodyPr/>
                    <a:lstStyle/>
                    <a:p>
                      <a:r>
                        <a:rPr lang="it" sz="1100" i="1"/>
                        <a:t>Elevato consumo di carburante nella flotta di consegna</a:t>
                      </a:r>
                    </a:p>
                  </a:txBody>
                  <a:tcPr anchor="ctr"/>
                </a:tc>
                <a:tc>
                  <a:txBody>
                    <a:bodyPr/>
                    <a:lstStyle/>
                    <a:p>
                      <a:r>
                        <a:rPr lang="it" sz="1100" i="1"/>
                        <a:t>SDG 13: Azione per il clima</a:t>
                      </a:r>
                    </a:p>
                  </a:txBody>
                  <a:tcPr anchor="ctr"/>
                </a:tc>
                <a:tc>
                  <a:txBody>
                    <a:bodyPr/>
                    <a:lstStyle/>
                    <a:p>
                      <a:r>
                        <a:rPr lang="it" sz="1100" i="1"/>
                        <a:t>Utilizzo di veicoli elettrici, ottimizzazione dei percorsi basata sull'intelligenza artificiale</a:t>
                      </a:r>
                    </a:p>
                  </a:txBody>
                  <a:tcPr anchor="ctr"/>
                </a:tc>
                <a:extLst>
                  <a:ext uri="{0D108BD9-81ED-4DB2-BD59-A6C34878D82A}">
                    <a16:rowId xmlns:a16="http://schemas.microsoft.com/office/drawing/2014/main" val="1400622244"/>
                  </a:ext>
                </a:extLst>
              </a:tr>
              <a:tr h="349415">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19785756"/>
                  </a:ext>
                </a:extLst>
              </a:tr>
              <a:tr h="349415">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563495558"/>
                  </a:ext>
                </a:extLst>
              </a:tr>
              <a:tr h="349415">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072737054"/>
                  </a:ext>
                </a:extLst>
              </a:tr>
              <a:tr h="349415">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883715029"/>
                  </a:ext>
                </a:extLst>
              </a:tr>
              <a:tr h="349415">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4065759447"/>
                  </a:ext>
                </a:extLst>
              </a:tr>
              <a:tr h="349415">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820730887"/>
                  </a:ext>
                </a:extLst>
              </a:tr>
              <a:tr h="349415">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91796341"/>
                  </a:ext>
                </a:extLst>
              </a:tr>
              <a:tr h="349415">
                <a:tc>
                  <a:txBody>
                    <a:bodyPr/>
                    <a:lstStyle/>
                    <a:p>
                      <a:endParaRPr lang="en-GB" sz="1100"/>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1043110704"/>
                  </a:ext>
                </a:extLst>
              </a:tr>
            </a:tbl>
          </a:graphicData>
        </a:graphic>
      </p:graphicFrame>
    </p:spTree>
    <p:extLst>
      <p:ext uri="{BB962C8B-B14F-4D97-AF65-F5344CB8AC3E}">
        <p14:creationId xmlns:p14="http://schemas.microsoft.com/office/powerpoint/2010/main" val="1264205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583859" y="1203628"/>
            <a:ext cx="4819651" cy="3109490"/>
          </a:xfrm>
        </p:spPr>
        <p:txBody>
          <a:bodyPr/>
          <a:lstStyle/>
          <a:p>
            <a:pPr algn="r"/>
            <a:r>
              <a:rPr lang="it" sz="7200" dirty="0"/>
              <a:t>SETTIMANA 13</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30</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93617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4"/>
            <a:ext cx="6076734" cy="2565532"/>
          </a:xfrm>
        </p:spPr>
        <p:txBody>
          <a:bodyPr numCol="1"/>
          <a:lstStyle/>
          <a:p>
            <a:pPr algn="just"/>
            <a:r>
              <a:rPr lang="it" sz="1600" b="1" dirty="0">
                <a:solidFill>
                  <a:srgbClr val="8652A1"/>
                </a:solidFill>
                <a:latin typeface="+mn-lt"/>
              </a:rPr>
              <a:t>Fase 1: Il tuo piano di commercializzazione/implementazione </a:t>
            </a:r>
            <a:endParaRPr lang="en-GB" sz="1600" b="1" dirty="0">
              <a:solidFill>
                <a:srgbClr val="8652A1"/>
              </a:solidFill>
              <a:highlight>
                <a:srgbClr val="FFFF00"/>
              </a:highlight>
              <a:latin typeface="+mn-lt"/>
            </a:endParaRPr>
          </a:p>
          <a:p>
            <a:pPr algn="just"/>
            <a:endParaRPr lang="en-GB" dirty="0">
              <a:latin typeface="+mn-lt"/>
            </a:endParaRPr>
          </a:p>
          <a:p>
            <a:pPr algn="just"/>
            <a:r>
              <a:rPr lang="it" dirty="0">
                <a:solidFill>
                  <a:schemeClr val="tx1"/>
                </a:solidFill>
                <a:latin typeface="+mn-lt"/>
              </a:rPr>
              <a:t>Prima di lanciare la tua soluzione sostenibile, considera quanto segue:</a:t>
            </a:r>
          </a:p>
          <a:p>
            <a:pPr algn="just"/>
            <a:endParaRPr lang="en-GB" dirty="0">
              <a:solidFill>
                <a:schemeClr val="tx1"/>
              </a:solidFill>
              <a:latin typeface="+mn-lt"/>
            </a:endParaRPr>
          </a:p>
          <a:p>
            <a:pPr algn="just">
              <a:buFont typeface="+mj-lt"/>
              <a:buAutoNum type="arabicPeriod"/>
            </a:pPr>
            <a:r>
              <a:rPr lang="it" b="1" dirty="0">
                <a:solidFill>
                  <a:schemeClr val="tx1"/>
                </a:solidFill>
                <a:latin typeface="+mn-lt"/>
              </a:rPr>
              <a:t> Mercato di riferimento e stakeholder</a:t>
            </a:r>
          </a:p>
          <a:p>
            <a:pPr marL="177800" lvl="1" indent="-171450" algn="just">
              <a:lnSpc>
                <a:spcPct val="100000"/>
              </a:lnSpc>
              <a:buFont typeface="Wingdings" pitchFamily="2" charset="2"/>
              <a:buChar char="q"/>
            </a:pPr>
            <a:r>
              <a:rPr lang="it" sz="1100" dirty="0">
                <a:solidFill>
                  <a:schemeClr val="tx1"/>
                </a:solidFill>
                <a:latin typeface="+mn-lt"/>
              </a:rPr>
              <a:t>Chi utilizzerà questa soluzione (ad esempio, società di logistica, fornitori, rivenditori, clienti)?</a:t>
            </a:r>
          </a:p>
          <a:p>
            <a:pPr marL="177800" lvl="1" indent="-171450" algn="just">
              <a:lnSpc>
                <a:spcPct val="100000"/>
              </a:lnSpc>
              <a:buFont typeface="Wingdings" pitchFamily="2" charset="2"/>
              <a:buChar char="q"/>
            </a:pPr>
            <a:r>
              <a:rPr lang="it" sz="1100" dirty="0">
                <a:solidFill>
                  <a:schemeClr val="tx1"/>
                </a:solidFill>
                <a:latin typeface="+mn-lt"/>
              </a:rPr>
              <a:t>Quali tipi di luoghi (ad es. villaggi rurali, eventi temporanei, zone post-disastro) sono più adatti per l'implementazione iniziale?</a:t>
            </a:r>
          </a:p>
          <a:p>
            <a:pPr marL="177800" lvl="1" indent="-171450" algn="just">
              <a:lnSpc>
                <a:spcPct val="100000"/>
              </a:lnSpc>
              <a:buFont typeface="Wingdings" pitchFamily="2" charset="2"/>
              <a:buChar char="q"/>
            </a:pPr>
            <a:r>
              <a:rPr lang="it" sz="1100" dirty="0">
                <a:solidFill>
                  <a:schemeClr val="tx1"/>
                </a:solidFill>
                <a:latin typeface="+mn-lt"/>
              </a:rPr>
              <a:t>Quali parti interessate (ad es. partner esterni, autorità locali, comunità) devono essere coinvolte nell'attuazione (ad es. pianificazione, autorizzazioni, sensibilizzazione)?</a:t>
            </a:r>
          </a:p>
          <a:p>
            <a:pPr marL="6350" lvl="1" algn="just">
              <a:lnSpc>
                <a:spcPct val="100000"/>
              </a:lnSpc>
            </a:pPr>
            <a:endParaRPr lang="en-GB" sz="1100" dirty="0">
              <a:solidFill>
                <a:schemeClr val="tx1"/>
              </a:solidFill>
              <a:latin typeface="+mn-lt"/>
            </a:endParaRPr>
          </a:p>
          <a:p>
            <a:pPr algn="just"/>
            <a:r>
              <a:rPr lang="it" b="1" dirty="0">
                <a:solidFill>
                  <a:schemeClr val="tx1"/>
                </a:solidFill>
                <a:latin typeface="+mn-lt"/>
              </a:rPr>
              <a:t>2. Strategia di attuazione</a:t>
            </a:r>
          </a:p>
          <a:p>
            <a:pPr marL="179388" lvl="1" indent="-179388" algn="just">
              <a:lnSpc>
                <a:spcPct val="100000"/>
              </a:lnSpc>
              <a:buFont typeface="Wingdings" panose="05000000000000000000" pitchFamily="2" charset="2"/>
              <a:buChar char="q"/>
            </a:pPr>
            <a:r>
              <a:rPr lang="it" sz="1100" dirty="0">
                <a:solidFill>
                  <a:schemeClr val="tx1"/>
                </a:solidFill>
                <a:latin typeface="+mn-lt"/>
              </a:rPr>
              <a:t>In che modo la soluzione sarà integrata nelle operazioni logistiche esistenti?</a:t>
            </a:r>
          </a:p>
          <a:p>
            <a:pPr marL="179388" lvl="1" indent="-179388" algn="just">
              <a:lnSpc>
                <a:spcPct val="100000"/>
              </a:lnSpc>
              <a:buFont typeface="Wingdings" panose="05000000000000000000" pitchFamily="2" charset="2"/>
              <a:buChar char="q"/>
            </a:pPr>
            <a:r>
              <a:rPr lang="it" sz="1100" dirty="0">
                <a:solidFill>
                  <a:schemeClr val="tx1"/>
                </a:solidFill>
                <a:latin typeface="+mn-lt"/>
              </a:rPr>
              <a:t>Quali risorse (ad esempio, tecnologia, personale, finanziamenti) sono necessarie?</a:t>
            </a:r>
          </a:p>
          <a:p>
            <a:pPr marL="179388" lvl="1" indent="-179388" algn="just">
              <a:lnSpc>
                <a:spcPct val="100000"/>
              </a:lnSpc>
              <a:buFont typeface="Wingdings" panose="05000000000000000000" pitchFamily="2" charset="2"/>
              <a:buChar char="q"/>
            </a:pPr>
            <a:endParaRPr lang="en-GB" sz="1100" dirty="0">
              <a:solidFill>
                <a:schemeClr val="tx1"/>
              </a:solidFill>
              <a:latin typeface="+mn-lt"/>
            </a:endParaRPr>
          </a:p>
          <a:p>
            <a:pPr algn="just"/>
            <a:r>
              <a:rPr lang="it" b="1" dirty="0">
                <a:solidFill>
                  <a:schemeClr val="tx1"/>
                </a:solidFill>
                <a:latin typeface="+mn-lt"/>
              </a:rPr>
              <a:t>3. Sostenibilità e allineamento agli SDG</a:t>
            </a:r>
          </a:p>
          <a:p>
            <a:pPr marL="200025" lvl="1" indent="-200025" algn="just">
              <a:lnSpc>
                <a:spcPct val="100000"/>
              </a:lnSpc>
              <a:buFont typeface="Wingdings" panose="05000000000000000000" pitchFamily="2" charset="2"/>
              <a:buChar char="q"/>
            </a:pPr>
            <a:r>
              <a:rPr lang="it" sz="1100" dirty="0">
                <a:solidFill>
                  <a:schemeClr val="tx1"/>
                </a:solidFill>
                <a:latin typeface="+mn-lt"/>
              </a:rPr>
              <a:t>In che modo la tua soluzione contribuisce a specifici SDG?</a:t>
            </a:r>
          </a:p>
          <a:p>
            <a:pPr marL="200025" lvl="1" indent="-200025" algn="just">
              <a:lnSpc>
                <a:spcPct val="100000"/>
              </a:lnSpc>
              <a:buFont typeface="Wingdings" panose="05000000000000000000" pitchFamily="2" charset="2"/>
              <a:buChar char="q"/>
            </a:pPr>
            <a:r>
              <a:rPr lang="it" sz="1100" dirty="0">
                <a:solidFill>
                  <a:schemeClr val="tx1"/>
                </a:solidFill>
                <a:latin typeface="+mn-lt"/>
              </a:rPr>
              <a:t>Quali vantaggi misurabili in termini di sostenibilità offre?</a:t>
            </a:r>
          </a:p>
          <a:p>
            <a:pPr marL="200025" lvl="1" indent="-200025" algn="just">
              <a:lnSpc>
                <a:spcPct val="100000"/>
              </a:lnSpc>
              <a:buFont typeface="Wingdings" panose="05000000000000000000" pitchFamily="2" charset="2"/>
              <a:buChar char="q"/>
            </a:pPr>
            <a:endParaRPr lang="en-GB" sz="1100" dirty="0">
              <a:solidFill>
                <a:schemeClr val="tx1"/>
              </a:solidFill>
              <a:latin typeface="+mn-lt"/>
            </a:endParaRPr>
          </a:p>
          <a:p>
            <a:pPr algn="just"/>
            <a:r>
              <a:rPr lang="it" b="1" dirty="0">
                <a:solidFill>
                  <a:schemeClr val="tx1"/>
                </a:solidFill>
                <a:latin typeface="+mn-lt"/>
              </a:rPr>
              <a:t>4. Cronologia e tappe fondamentali</a:t>
            </a:r>
          </a:p>
          <a:p>
            <a:pPr marL="192088" lvl="1" indent="-192088" algn="just">
              <a:lnSpc>
                <a:spcPct val="100000"/>
              </a:lnSpc>
              <a:buFont typeface="Wingdings" panose="05000000000000000000" pitchFamily="2" charset="2"/>
              <a:buChar char="q"/>
            </a:pPr>
            <a:r>
              <a:rPr lang="it" sz="1100" dirty="0">
                <a:solidFill>
                  <a:schemeClr val="tx1"/>
                </a:solidFill>
                <a:latin typeface="+mn-lt"/>
              </a:rPr>
              <a:t>Quali sono i passaggi critici per il lancio della soluzione?</a:t>
            </a:r>
          </a:p>
          <a:p>
            <a:pPr marL="192088" lvl="1" indent="-192088" algn="just">
              <a:lnSpc>
                <a:spcPct val="100000"/>
              </a:lnSpc>
              <a:buFont typeface="Wingdings" panose="05000000000000000000" pitchFamily="2" charset="2"/>
              <a:buChar char="q"/>
            </a:pPr>
            <a:r>
              <a:rPr lang="it" sz="1100" dirty="0">
                <a:solidFill>
                  <a:schemeClr val="tx1"/>
                </a:solidFill>
                <a:latin typeface="+mn-lt"/>
              </a:rPr>
              <a:t>Qual è il periodo di tempo stimato per ogni fase?</a:t>
            </a:r>
          </a:p>
          <a:p>
            <a:pPr marL="192088" lvl="1" indent="-192088" algn="just">
              <a:lnSpc>
                <a:spcPct val="100000"/>
              </a:lnSpc>
              <a:buFont typeface="Wingdings" panose="05000000000000000000" pitchFamily="2" charset="2"/>
              <a:buChar char="q"/>
            </a:pPr>
            <a:r>
              <a:rPr lang="it" sz="1100" dirty="0">
                <a:solidFill>
                  <a:schemeClr val="tx1"/>
                </a:solidFill>
                <a:latin typeface="+mn-lt"/>
              </a:rPr>
              <a:t>Quali dati dovrebbero essere raccolti per valutare l'impatto, l'efficienza dei costi e la soddisfazione del cliente del progetto pilota?</a:t>
            </a:r>
          </a:p>
          <a:p>
            <a:pPr marL="192088" lvl="1" indent="-192088" algn="just">
              <a:lnSpc>
                <a:spcPct val="100000"/>
              </a:lnSpc>
              <a:buFont typeface="Wingdings" panose="05000000000000000000" pitchFamily="2" charset="2"/>
              <a:buChar char="q"/>
            </a:pPr>
            <a:endParaRPr lang="en-GB" sz="1100" dirty="0">
              <a:solidFill>
                <a:schemeClr val="tx1"/>
              </a:solidFill>
              <a:latin typeface="+mn-lt"/>
            </a:endParaRPr>
          </a:p>
          <a:p>
            <a:pPr algn="just"/>
            <a:r>
              <a:rPr lang="it" b="1" dirty="0">
                <a:solidFill>
                  <a:schemeClr val="tx1"/>
                </a:solidFill>
                <a:latin typeface="+mn-lt"/>
              </a:rPr>
              <a:t>5. Valutazione del rischio e strategie di mitigazione</a:t>
            </a:r>
          </a:p>
          <a:p>
            <a:pPr marL="227013" lvl="1" indent="-220663" algn="just">
              <a:lnSpc>
                <a:spcPct val="100000"/>
              </a:lnSpc>
              <a:buFont typeface="Wingdings" panose="05000000000000000000" pitchFamily="2" charset="2"/>
              <a:buChar char="q"/>
            </a:pPr>
            <a:r>
              <a:rPr lang="it" sz="1100" dirty="0">
                <a:solidFill>
                  <a:schemeClr val="tx1"/>
                </a:solidFill>
                <a:latin typeface="+mn-lt"/>
              </a:rPr>
              <a:t>Quali potenziali rischi potrebbero sorgere (ad esempio, tecnici, finanziari, normativi)?</a:t>
            </a:r>
          </a:p>
          <a:p>
            <a:pPr marL="227013" lvl="1" indent="-220663" algn="just">
              <a:lnSpc>
                <a:spcPct val="100000"/>
              </a:lnSpc>
              <a:buFont typeface="Wingdings" panose="05000000000000000000" pitchFamily="2" charset="2"/>
              <a:buChar char="q"/>
            </a:pPr>
            <a:r>
              <a:rPr lang="it" sz="1100" dirty="0">
                <a:solidFill>
                  <a:schemeClr val="tx1"/>
                </a:solidFill>
                <a:latin typeface="+mn-lt"/>
              </a:rPr>
              <a:t>Come affronterete questi rischi?</a:t>
            </a:r>
          </a:p>
          <a:p>
            <a:pPr marL="6350" lvl="1" algn="just">
              <a:lnSpc>
                <a:spcPct val="100000"/>
              </a:lnSpc>
            </a:pPr>
            <a:endParaRPr lang="en-GB" sz="600" dirty="0">
              <a:solidFill>
                <a:schemeClr val="tx1"/>
              </a:solidFill>
              <a:latin typeface="+mn-lt"/>
            </a:endParaRPr>
          </a:p>
          <a:p>
            <a:pPr marL="6350" lvl="1" algn="just">
              <a:lnSpc>
                <a:spcPct val="100000"/>
              </a:lnSpc>
            </a:pPr>
            <a:r>
              <a:rPr lang="it" sz="1100" dirty="0">
                <a:solidFill>
                  <a:schemeClr val="tx1"/>
                </a:solidFill>
                <a:latin typeface="+mn-lt"/>
              </a:rPr>
              <a:t>Compila la tabella sottostante per il tuo progetto: </a:t>
            </a:r>
          </a:p>
          <a:p>
            <a:pPr marL="6350" lvl="1" algn="just">
              <a:lnSpc>
                <a:spcPct val="100000"/>
              </a:lnSpc>
            </a:pPr>
            <a:endParaRPr lang="en-GB" sz="1100" dirty="0">
              <a:solidFill>
                <a:schemeClr val="tx1"/>
              </a:solidFill>
              <a:latin typeface="+mn-lt"/>
            </a:endParaRPr>
          </a:p>
          <a:p>
            <a:pPr marL="6350" lvl="1" algn="just">
              <a:lnSpc>
                <a:spcPct val="100000"/>
              </a:lnSpc>
            </a:pPr>
            <a:endParaRPr lang="en-GB" sz="1100" dirty="0">
              <a:solidFill>
                <a:srgbClr val="0B3A5B"/>
              </a:solidFill>
              <a:latin typeface="+mn-lt"/>
            </a:endParaRP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31</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6 - LANCIO</a:t>
            </a:r>
            <a:endParaRPr lang="en-US"/>
          </a:p>
        </p:txBody>
      </p:sp>
      <p:graphicFrame>
        <p:nvGraphicFramePr>
          <p:cNvPr id="2" name="Tabelle 1">
            <a:extLst>
              <a:ext uri="{FF2B5EF4-FFF2-40B4-BE49-F238E27FC236}">
                <a16:creationId xmlns:a16="http://schemas.microsoft.com/office/drawing/2014/main" id="{0D1CCFA9-B48D-8BB2-A39E-6BA1D0047500}"/>
              </a:ext>
            </a:extLst>
          </p:cNvPr>
          <p:cNvGraphicFramePr>
            <a:graphicFrameLocks noGrp="1"/>
          </p:cNvGraphicFramePr>
          <p:nvPr>
            <p:extLst>
              <p:ext uri="{D42A27DB-BD31-4B8C-83A1-F6EECF244321}">
                <p14:modId xmlns:p14="http://schemas.microsoft.com/office/powerpoint/2010/main" val="1793167306"/>
              </p:ext>
            </p:extLst>
          </p:nvPr>
        </p:nvGraphicFramePr>
        <p:xfrm>
          <a:off x="802745" y="7731612"/>
          <a:ext cx="5954184" cy="2851080"/>
        </p:xfrm>
        <a:graphic>
          <a:graphicData uri="http://schemas.openxmlformats.org/drawingml/2006/table">
            <a:tbl>
              <a:tblPr firstRow="1" bandRow="1">
                <a:tableStyleId>{8799B23B-EC83-4686-B30A-512413B5E67A}</a:tableStyleId>
              </a:tblPr>
              <a:tblGrid>
                <a:gridCol w="1497693">
                  <a:extLst>
                    <a:ext uri="{9D8B030D-6E8A-4147-A177-3AD203B41FA5}">
                      <a16:colId xmlns:a16="http://schemas.microsoft.com/office/drawing/2014/main" val="3426241204"/>
                    </a:ext>
                  </a:extLst>
                </a:gridCol>
                <a:gridCol w="4456491">
                  <a:extLst>
                    <a:ext uri="{9D8B030D-6E8A-4147-A177-3AD203B41FA5}">
                      <a16:colId xmlns:a16="http://schemas.microsoft.com/office/drawing/2014/main" val="1228730591"/>
                    </a:ext>
                  </a:extLst>
                </a:gridCol>
              </a:tblGrid>
              <a:tr h="233667">
                <a:tc>
                  <a:txBody>
                    <a:bodyPr/>
                    <a:lstStyle/>
                    <a:p>
                      <a:r>
                        <a:rPr lang="it" sz="1100" err="1">
                          <a:solidFill>
                            <a:schemeClr val="bg1"/>
                          </a:solidFill>
                        </a:rPr>
                        <a:t>Aspetto</a:t>
                      </a:r>
                      <a:endParaRPr lang="en-GB" sz="1100">
                        <a:solidFill>
                          <a:schemeClr val="bg1"/>
                        </a:solidFill>
                      </a:endParaRPr>
                    </a:p>
                  </a:txBody>
                  <a:tcPr anchor="ctr">
                    <a:solidFill>
                      <a:srgbClr val="8652A1"/>
                    </a:solidFill>
                  </a:tcPr>
                </a:tc>
                <a:tc>
                  <a:txBody>
                    <a:bodyPr/>
                    <a:lstStyle/>
                    <a:p>
                      <a:r>
                        <a:rPr lang="it" sz="1100">
                          <a:solidFill>
                            <a:schemeClr val="bg1"/>
                          </a:solidFill>
                        </a:rPr>
                        <a:t>Dettagli</a:t>
                      </a:r>
                      <a:endParaRPr lang="en-GB" sz="1100">
                        <a:solidFill>
                          <a:schemeClr val="bg1"/>
                        </a:solidFill>
                      </a:endParaRPr>
                    </a:p>
                  </a:txBody>
                  <a:tcPr anchor="ctr">
                    <a:solidFill>
                      <a:srgbClr val="8652A1"/>
                    </a:solidFill>
                  </a:tcPr>
                </a:tc>
                <a:extLst>
                  <a:ext uri="{0D108BD9-81ED-4DB2-BD59-A6C34878D82A}">
                    <a16:rowId xmlns:a16="http://schemas.microsoft.com/office/drawing/2014/main" val="1485219402"/>
                  </a:ext>
                </a:extLst>
              </a:tr>
              <a:tr h="432000">
                <a:tc>
                  <a:txBody>
                    <a:bodyPr/>
                    <a:lstStyle/>
                    <a:p>
                      <a:r>
                        <a:rPr lang="it" sz="1100"/>
                        <a:t>Nome soluzione</a:t>
                      </a:r>
                      <a:endParaRPr lang="en-GB" sz="1100"/>
                    </a:p>
                  </a:txBody>
                  <a:tcPr anchor="ctr"/>
                </a:tc>
                <a:tc>
                  <a:txBody>
                    <a:bodyPr/>
                    <a:lstStyle/>
                    <a:p>
                      <a:endParaRPr lang="en-GB" sz="1100"/>
                    </a:p>
                  </a:txBody>
                  <a:tcPr/>
                </a:tc>
                <a:extLst>
                  <a:ext uri="{0D108BD9-81ED-4DB2-BD59-A6C34878D82A}">
                    <a16:rowId xmlns:a16="http://schemas.microsoft.com/office/drawing/2014/main" val="2898962991"/>
                  </a:ext>
                </a:extLst>
              </a:tr>
              <a:tr h="432000">
                <a:tc>
                  <a:txBody>
                    <a:bodyPr/>
                    <a:lstStyle/>
                    <a:p>
                      <a:r>
                        <a:rPr lang="it" sz="1100"/>
                        <a:t>Mercato di riferimento e stakeholder</a:t>
                      </a:r>
                    </a:p>
                  </a:txBody>
                  <a:tcPr anchor="ctr"/>
                </a:tc>
                <a:tc>
                  <a:txBody>
                    <a:bodyPr/>
                    <a:lstStyle/>
                    <a:p>
                      <a:endParaRPr lang="en-GB" sz="1100"/>
                    </a:p>
                  </a:txBody>
                  <a:tcPr/>
                </a:tc>
                <a:extLst>
                  <a:ext uri="{0D108BD9-81ED-4DB2-BD59-A6C34878D82A}">
                    <a16:rowId xmlns:a16="http://schemas.microsoft.com/office/drawing/2014/main" val="93096413"/>
                  </a:ext>
                </a:extLst>
              </a:tr>
              <a:tr h="432000">
                <a:tc>
                  <a:txBody>
                    <a:bodyPr/>
                    <a:lstStyle/>
                    <a:p>
                      <a:r>
                        <a:rPr lang="it" sz="1100"/>
                        <a:t>Strategia di attuazione</a:t>
                      </a:r>
                      <a:endParaRPr lang="en-GB" sz="1100"/>
                    </a:p>
                  </a:txBody>
                  <a:tcPr anchor="ctr"/>
                </a:tc>
                <a:tc>
                  <a:txBody>
                    <a:bodyPr/>
                    <a:lstStyle/>
                    <a:p>
                      <a:endParaRPr lang="en-GB" sz="1100"/>
                    </a:p>
                  </a:txBody>
                  <a:tcPr/>
                </a:tc>
                <a:extLst>
                  <a:ext uri="{0D108BD9-81ED-4DB2-BD59-A6C34878D82A}">
                    <a16:rowId xmlns:a16="http://schemas.microsoft.com/office/drawing/2014/main" val="2282027654"/>
                  </a:ext>
                </a:extLst>
              </a:tr>
              <a:tr h="432000">
                <a:tc>
                  <a:txBody>
                    <a:bodyPr/>
                    <a:lstStyle/>
                    <a:p>
                      <a:r>
                        <a:rPr lang="it" sz="1100"/>
                        <a:t>Allineamento SDGs</a:t>
                      </a:r>
                      <a:endParaRPr lang="en-GB" sz="1100"/>
                    </a:p>
                  </a:txBody>
                  <a:tcPr anchor="ctr"/>
                </a:tc>
                <a:tc>
                  <a:txBody>
                    <a:bodyPr/>
                    <a:lstStyle/>
                    <a:p>
                      <a:endParaRPr lang="en-GB" sz="1100"/>
                    </a:p>
                  </a:txBody>
                  <a:tcPr/>
                </a:tc>
                <a:extLst>
                  <a:ext uri="{0D108BD9-81ED-4DB2-BD59-A6C34878D82A}">
                    <a16:rowId xmlns:a16="http://schemas.microsoft.com/office/drawing/2014/main" val="2024022080"/>
                  </a:ext>
                </a:extLst>
              </a:tr>
              <a:tr h="432000">
                <a:tc>
                  <a:txBody>
                    <a:bodyPr/>
                    <a:lstStyle/>
                    <a:p>
                      <a:r>
                        <a:rPr lang="it" sz="1100"/>
                        <a:t>Tappe fondamentali</a:t>
                      </a:r>
                      <a:endParaRPr lang="en-GB" sz="1100"/>
                    </a:p>
                  </a:txBody>
                  <a:tcPr anchor="ctr"/>
                </a:tc>
                <a:tc>
                  <a:txBody>
                    <a:bodyPr/>
                    <a:lstStyle/>
                    <a:p>
                      <a:endParaRPr lang="en-GB" sz="1100"/>
                    </a:p>
                  </a:txBody>
                  <a:tcPr/>
                </a:tc>
                <a:extLst>
                  <a:ext uri="{0D108BD9-81ED-4DB2-BD59-A6C34878D82A}">
                    <a16:rowId xmlns:a16="http://schemas.microsoft.com/office/drawing/2014/main" val="4261780044"/>
                  </a:ext>
                </a:extLst>
              </a:tr>
              <a:tr h="432000">
                <a:tc>
                  <a:txBody>
                    <a:bodyPr/>
                    <a:lstStyle/>
                    <a:p>
                      <a:r>
                        <a:rPr lang="it" sz="1100" err="1"/>
                        <a:t>Rischi e mitigazione</a:t>
                      </a:r>
                      <a:endParaRPr lang="en-GB" sz="1100"/>
                    </a:p>
                  </a:txBody>
                  <a:tcPr anchor="ctr"/>
                </a:tc>
                <a:tc>
                  <a:txBody>
                    <a:bodyPr/>
                    <a:lstStyle/>
                    <a:p>
                      <a:endParaRPr lang="en-GB" sz="1100" dirty="0"/>
                    </a:p>
                  </a:txBody>
                  <a:tcPr/>
                </a:tc>
                <a:extLst>
                  <a:ext uri="{0D108BD9-81ED-4DB2-BD59-A6C34878D82A}">
                    <a16:rowId xmlns:a16="http://schemas.microsoft.com/office/drawing/2014/main" val="1644330470"/>
                  </a:ext>
                </a:extLst>
              </a:tr>
            </a:tbl>
          </a:graphicData>
        </a:graphic>
      </p:graphicFrame>
    </p:spTree>
    <p:extLst>
      <p:ext uri="{BB962C8B-B14F-4D97-AF65-F5344CB8AC3E}">
        <p14:creationId xmlns:p14="http://schemas.microsoft.com/office/powerpoint/2010/main" val="392889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9798-E099-FE00-6F06-F809EB0A551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3389068-DE9D-3E4F-8508-6675D757CA2D}"/>
              </a:ext>
            </a:extLst>
          </p:cNvPr>
          <p:cNvSpPr>
            <a:spLocks noGrp="1"/>
          </p:cNvSpPr>
          <p:nvPr>
            <p:ph type="body" sz="quarter" idx="64"/>
          </p:nvPr>
        </p:nvSpPr>
        <p:spPr>
          <a:xfrm>
            <a:off x="697281" y="1599143"/>
            <a:ext cx="6076734" cy="8267233"/>
          </a:xfrm>
        </p:spPr>
        <p:txBody>
          <a:bodyPr lIns="91440" tIns="45720" rIns="91440" bIns="45720" numCol="1" spcCol="288000" anchor="t">
            <a:noAutofit/>
          </a:bodyPr>
          <a:lstStyle/>
          <a:p>
            <a:pPr algn="just"/>
            <a:r>
              <a:rPr lang="it" sz="1600" b="1">
                <a:solidFill>
                  <a:srgbClr val="8652A1"/>
                </a:solidFill>
              </a:rPr>
              <a:t>Passaggio 2: sviluppo del piano di lancio</a:t>
            </a:r>
          </a:p>
          <a:p>
            <a:pPr algn="just"/>
            <a:endParaRPr lang="en-GB">
              <a:highlight>
                <a:srgbClr val="FFFF00"/>
              </a:highlight>
              <a:latin typeface="+mn-lt"/>
            </a:endParaRPr>
          </a:p>
          <a:p>
            <a:pPr algn="just" rtl="0" fontAlgn="base"/>
            <a:r>
              <a:rPr lang="it" b="0" i="0" u="none" strike="noStrike">
                <a:solidFill>
                  <a:srgbClr val="0B1430"/>
                </a:solidFill>
                <a:effectLst/>
                <a:latin typeface="Calibri"/>
                <a:ea typeface="Open Sans"/>
                <a:cs typeface="Calibri"/>
              </a:rPr>
              <a:t>Scegliuno </a:t>
            </a:r>
            <a:r>
              <a:rPr lang="it" b="1" i="0" u="none" strike="noStrike">
                <a:solidFill>
                  <a:srgbClr val="0B1430"/>
                </a:solidFill>
                <a:effectLst/>
                <a:latin typeface="Calibri"/>
                <a:ea typeface="Open Sans"/>
                <a:cs typeface="Calibri"/>
              </a:rPr>
              <a:t>strumento digitale</a:t>
            </a:r>
            <a:r>
              <a:rPr lang="it" b="0" i="0" u="none" strike="noStrike">
                <a:solidFill>
                  <a:srgbClr val="0B1430"/>
                </a:solidFill>
                <a:effectLst/>
                <a:latin typeface="Calibri"/>
                <a:ea typeface="Open Sans"/>
                <a:cs typeface="Calibri"/>
              </a:rPr>
              <a:t> pertinente, come </a:t>
            </a:r>
            <a:r>
              <a:rPr lang="it">
                <a:latin typeface="Calibri"/>
                <a:ea typeface="Open Sans"/>
                <a:cs typeface="Calibri"/>
              </a:rPr>
              <a:t>Trello, Planbox, Planview Split, ClickUp, Asana, Monday.com o edison365 per strutturare il tuo piano di lancio.</a:t>
            </a:r>
            <a:endParaRPr lang="en-US" b="0" i="0">
              <a:solidFill>
                <a:srgbClr val="000000"/>
              </a:solidFill>
              <a:effectLst/>
              <a:latin typeface="Calibri"/>
              <a:ea typeface="Open Sans"/>
              <a:cs typeface="Calibri"/>
            </a:endParaRPr>
          </a:p>
          <a:p>
            <a:pPr algn="just" rtl="0" fontAlgn="base"/>
            <a:r>
              <a:rPr lang="it" b="0" i="0" u="none" strike="noStrike">
                <a:solidFill>
                  <a:srgbClr val="0B1430"/>
                </a:solidFill>
                <a:effectLst/>
                <a:latin typeface="Calibri"/>
                <a:ea typeface="Open Sans"/>
                <a:cs typeface="Calibri"/>
              </a:rPr>
              <a:t>Per istruzioni su </a:t>
            </a:r>
            <a:r>
              <a:rPr lang="it" b="1" i="0" u="none" strike="noStrike">
                <a:solidFill>
                  <a:srgbClr val="0B1430"/>
                </a:solidFill>
                <a:effectLst/>
                <a:latin typeface="Calibri"/>
                <a:ea typeface="Open Sans"/>
                <a:cs typeface="Calibri"/>
              </a:rPr>
              <a:t>come utilizzare Trello</a:t>
            </a:r>
            <a:r>
              <a:rPr lang="it" b="0" i="0" u="none" strike="noStrike">
                <a:solidFill>
                  <a:srgbClr val="0B1430"/>
                </a:solidFill>
                <a:effectLst/>
                <a:latin typeface="Calibri"/>
                <a:ea typeface="Open Sans"/>
                <a:cs typeface="Calibri"/>
              </a:rPr>
              <a:t>, dai un'occhiata alle pagine </a:t>
            </a:r>
            <a:r>
              <a:rPr lang="it">
                <a:latin typeface="Calibri"/>
                <a:ea typeface="Open Sans"/>
                <a:cs typeface="Calibri"/>
              </a:rPr>
              <a:t>33-34</a:t>
            </a:r>
            <a:r>
              <a:rPr lang="it" b="0" i="0" u="none" strike="noStrike">
                <a:solidFill>
                  <a:srgbClr val="0B1430"/>
                </a:solidFill>
                <a:effectLst/>
                <a:latin typeface="Calibri"/>
                <a:ea typeface="Open Sans"/>
                <a:cs typeface="Calibri"/>
              </a:rPr>
              <a:t> di questo documento. </a:t>
            </a:r>
            <a:r>
              <a:rPr lang="it" b="0" i="0">
                <a:solidFill>
                  <a:srgbClr val="000000"/>
                </a:solidFill>
                <a:effectLst/>
                <a:latin typeface="Calibri"/>
                <a:ea typeface="Open Sans"/>
                <a:cs typeface="Calibri"/>
              </a:rPr>
              <a:t>​</a:t>
            </a:r>
            <a:endParaRPr lang="en-GB">
              <a:latin typeface="Calibri"/>
              <a:ea typeface="Open Sans"/>
              <a:cs typeface="Calibri"/>
            </a:endParaRPr>
          </a:p>
          <a:p>
            <a:pPr algn="just"/>
            <a:endParaRPr lang="en-GB">
              <a:highlight>
                <a:srgbClr val="FFFF00"/>
              </a:highlight>
            </a:endParaRPr>
          </a:p>
          <a:p>
            <a:pPr algn="just"/>
            <a:r>
              <a:rPr lang="it"/>
              <a:t>Segui questi passaggi nello strumento selezionato:</a:t>
            </a:r>
          </a:p>
          <a:p>
            <a:pPr marL="171450" indent="-171450" algn="just">
              <a:buFont typeface="Wingdings" panose="05000000000000000000" pitchFamily="2" charset="2"/>
              <a:buChar char="q"/>
            </a:pPr>
            <a:r>
              <a:rPr lang="it"/>
              <a:t>Configura un' </a:t>
            </a:r>
            <a:r>
              <a:rPr lang="it" b="1"/>
              <a:t>area di lavoro</a:t>
            </a:r>
            <a:r>
              <a:rPr lang="it"/>
              <a:t> per il tuo piano d'azione.</a:t>
            </a:r>
          </a:p>
          <a:p>
            <a:pPr marL="171450" indent="-171450" algn="just">
              <a:buFont typeface="Wingdings" panose="05000000000000000000" pitchFamily="2" charset="2"/>
              <a:buChar char="q"/>
            </a:pPr>
            <a:r>
              <a:rPr lang="it" b="1"/>
              <a:t>Suddividi il lancio in fasi</a:t>
            </a:r>
            <a:r>
              <a:rPr lang="it"/>
              <a:t>: identifica le fasi chiave, come la preparazione, il test, l'implementazione e il follow-up (nota: queste fasi sono suggerimenti; sentiti libero di crearne di tuoi).</a:t>
            </a:r>
            <a:r>
              <a:rPr lang="it" b="1">
                <a:solidFill>
                  <a:schemeClr val="tx1"/>
                </a:solidFill>
              </a:rPr>
              <a:t> </a:t>
            </a:r>
            <a:r>
              <a:rPr lang="it">
                <a:solidFill>
                  <a:schemeClr val="tx1"/>
                </a:solidFill>
              </a:rPr>
              <a:t>Assicurarsi che le fasi siano in linea con gli elementi chiave di implementazione discussi nella fase 1 (ad esempio, mercato di riferimento, parti interessate, risorse e rischi).</a:t>
            </a:r>
          </a:p>
          <a:p>
            <a:pPr marL="171450" indent="-171450" algn="just">
              <a:buFont typeface="Wingdings" panose="05000000000000000000" pitchFamily="2" charset="2"/>
              <a:buChar char="q"/>
            </a:pPr>
            <a:r>
              <a:rPr lang="it" b="1">
                <a:solidFill>
                  <a:schemeClr val="tx1"/>
                </a:solidFill>
              </a:rPr>
              <a:t>Definisci attività</a:t>
            </a:r>
            <a:r>
              <a:rPr lang="it">
                <a:solidFill>
                  <a:schemeClr val="tx1"/>
                </a:solidFill>
              </a:rPr>
              <a:t>: elenca attività specifiche in ogni fase. Considera le attività descritte nel passaggio 1 e traducile in passaggi attuabili per ogni fase. Queste attività potrebbero includere cose come l'identificazione delle parti interessate, la protezione delle risorse, il test della soluzione in sedi pilota, l'interazione con partner o autorità, ecc.</a:t>
            </a:r>
            <a:endParaRPr lang="en-GB"/>
          </a:p>
          <a:p>
            <a:pPr marL="171450" indent="-171450" algn="just">
              <a:buFont typeface="Wingdings" panose="05000000000000000000" pitchFamily="2" charset="2"/>
              <a:buChar char="q"/>
            </a:pPr>
            <a:r>
              <a:rPr lang="it"/>
              <a:t>Assegna </a:t>
            </a:r>
            <a:r>
              <a:rPr lang="it" b="1"/>
              <a:t>le responsabilità</a:t>
            </a:r>
            <a:r>
              <a:rPr lang="it"/>
              <a:t> ai membri del team.</a:t>
            </a:r>
          </a:p>
          <a:p>
            <a:pPr marL="171450" indent="-171450" algn="just">
              <a:buFont typeface="Wingdings" panose="05000000000000000000" pitchFamily="2" charset="2"/>
              <a:buChar char="q"/>
            </a:pPr>
            <a:r>
              <a:rPr lang="it"/>
              <a:t>Imposta </a:t>
            </a:r>
            <a:r>
              <a:rPr lang="it" b="1"/>
              <a:t>le tempistiche</a:t>
            </a:r>
            <a:r>
              <a:rPr lang="it"/>
              <a:t> e  le </a:t>
            </a:r>
            <a:r>
              <a:rPr lang="it" b="1"/>
              <a:t>tappe chiave: </a:t>
            </a:r>
            <a:r>
              <a:rPr lang="it">
                <a:solidFill>
                  <a:schemeClr val="tx1"/>
                </a:solidFill>
              </a:rPr>
              <a:t>aggiungi durate fittizie ma realistiche e team responsabili per ogni attività in base alle informazioni raccolte nel passaggio 1. Includi le tappe fondamentali (ad esempio, "progetto pilota completato", "giorno di lancio") che riflettano le fasi principali della tua strategia di commercializzazione e implementazione. Assicurati che il grafico consenta flessibilità nel modo in cui vengono assegnate le durate e le responsabilità del team, consentendo ai team di adattare il piano alle condizioni del mondo reale secondo necessità.</a:t>
            </a:r>
            <a:endParaRPr lang="en-GB" b="1"/>
          </a:p>
          <a:p>
            <a:pPr marL="171450" indent="-171450" algn="just">
              <a:buFont typeface="Wingdings" panose="05000000000000000000" pitchFamily="2" charset="2"/>
              <a:buChar char="q"/>
            </a:pPr>
            <a:r>
              <a:rPr lang="it"/>
              <a:t>Aggiungi </a:t>
            </a:r>
            <a:r>
              <a:rPr lang="it" b="1"/>
              <a:t>elementi di tracciamento </a:t>
            </a:r>
            <a:r>
              <a:rPr lang="it"/>
              <a:t>(ad esempio, indicatori di avanzamento, gestione del rischio).</a:t>
            </a:r>
          </a:p>
          <a:p>
            <a:pPr marL="171450" indent="-171450" algn="just">
              <a:buFont typeface="Wingdings" panose="05000000000000000000" pitchFamily="2" charset="2"/>
              <a:buChar char="q"/>
            </a:pPr>
            <a:endParaRPr lang="en-GB"/>
          </a:p>
          <a:p>
            <a:pPr algn="just"/>
            <a:r>
              <a:rPr lang="it">
                <a:solidFill>
                  <a:schemeClr val="tx1"/>
                </a:solidFill>
              </a:rPr>
              <a:t>Ecco </a:t>
            </a:r>
            <a:r>
              <a:rPr lang="it" sz="1100" err="1">
                <a:solidFill>
                  <a:schemeClr val="tx1"/>
                </a:solidFill>
              </a:rPr>
              <a:t>un esempio di come potrebbe apparire un piano di lancio:</a:t>
            </a:r>
            <a:endParaRPr lang="en-GB" sz="1100">
              <a:solidFill>
                <a:schemeClr val="tx1"/>
              </a:solidFill>
            </a:endParaRPr>
          </a:p>
          <a:p>
            <a:pPr algn="just"/>
            <a:endParaRPr lang="en-GB"/>
          </a:p>
          <a:p>
            <a:pPr algn="just"/>
            <a:endParaRPr lang="en-GB" sz="1600">
              <a:highlight>
                <a:srgbClr val="FFFF00"/>
              </a:highlight>
            </a:endParaRPr>
          </a:p>
          <a:p>
            <a:pPr algn="just"/>
            <a:endParaRPr lang="en-GB" sz="1600" b="1">
              <a:solidFill>
                <a:srgbClr val="8652A1"/>
              </a:solidFill>
              <a:latin typeface="Calibri"/>
              <a:ea typeface="Open Sans"/>
              <a:cs typeface="Calibri"/>
            </a:endParaRPr>
          </a:p>
          <a:p>
            <a:pPr algn="just"/>
            <a:endParaRPr lang="en-GB" sz="1600" b="1">
              <a:solidFill>
                <a:srgbClr val="8652A1"/>
              </a:solidFill>
              <a:latin typeface="Calibri"/>
              <a:ea typeface="Open Sans"/>
              <a:cs typeface="Calibri"/>
            </a:endParaRPr>
          </a:p>
          <a:p>
            <a:pPr algn="just"/>
            <a:endParaRPr lang="en-GB" sz="1600" b="1">
              <a:solidFill>
                <a:srgbClr val="8652A1"/>
              </a:solidFill>
              <a:latin typeface="Calibri"/>
              <a:ea typeface="Open Sans"/>
              <a:cs typeface="Calibri"/>
            </a:endParaRPr>
          </a:p>
          <a:p>
            <a:pPr algn="just"/>
            <a:endParaRPr lang="en-GB" sz="1600" b="1">
              <a:solidFill>
                <a:srgbClr val="8652A1"/>
              </a:solidFill>
              <a:latin typeface="Calibri"/>
              <a:ea typeface="Open Sans"/>
              <a:cs typeface="Calibri"/>
            </a:endParaRPr>
          </a:p>
          <a:p>
            <a:pPr algn="just"/>
            <a:endParaRPr lang="en-GB" sz="1600" b="1">
              <a:solidFill>
                <a:srgbClr val="8652A1"/>
              </a:solidFill>
              <a:latin typeface="Calibri"/>
              <a:ea typeface="Open Sans"/>
              <a:cs typeface="Calibri"/>
            </a:endParaRPr>
          </a:p>
          <a:p>
            <a:pPr algn="just"/>
            <a:endParaRPr lang="en-GB" sz="1600" b="1">
              <a:solidFill>
                <a:srgbClr val="8652A1"/>
              </a:solidFill>
              <a:latin typeface="Calibri"/>
              <a:ea typeface="Open Sans"/>
              <a:cs typeface="Calibri"/>
            </a:endParaRPr>
          </a:p>
          <a:p>
            <a:pPr algn="just"/>
            <a:endParaRPr lang="en-GB" sz="1600" b="1">
              <a:solidFill>
                <a:srgbClr val="8652A1"/>
              </a:solidFill>
              <a:latin typeface="Calibri"/>
              <a:ea typeface="Open Sans"/>
              <a:cs typeface="Calibri"/>
            </a:endParaRPr>
          </a:p>
          <a:p>
            <a:pPr algn="just"/>
            <a:endParaRPr lang="en-GB" sz="1600" b="1">
              <a:solidFill>
                <a:srgbClr val="8652A1"/>
              </a:solidFill>
              <a:latin typeface="Calibri"/>
              <a:ea typeface="Open Sans"/>
              <a:cs typeface="Calibri"/>
            </a:endParaRPr>
          </a:p>
          <a:p>
            <a:pPr algn="just"/>
            <a:endParaRPr lang="en-GB" sz="1600" b="1">
              <a:solidFill>
                <a:srgbClr val="8652A1"/>
              </a:solidFill>
              <a:latin typeface="Calibri"/>
              <a:ea typeface="Open Sans"/>
              <a:cs typeface="Calibri"/>
            </a:endParaRPr>
          </a:p>
          <a:p>
            <a:pPr algn="just"/>
            <a:endParaRPr lang="en-GB" b="1">
              <a:solidFill>
                <a:srgbClr val="8652A1"/>
              </a:solidFill>
              <a:latin typeface="Calibri"/>
              <a:ea typeface="Open Sans"/>
              <a:cs typeface="Calibri"/>
            </a:endParaRPr>
          </a:p>
          <a:p>
            <a:pPr algn="just"/>
            <a:endParaRPr lang="en-GB" sz="400" b="1">
              <a:solidFill>
                <a:srgbClr val="8652A1"/>
              </a:solidFill>
              <a:latin typeface="Calibri"/>
              <a:ea typeface="Open Sans"/>
              <a:cs typeface="Calibri"/>
            </a:endParaRPr>
          </a:p>
          <a:p>
            <a:pPr marL="171450" indent="-171450" algn="just">
              <a:buFont typeface="Wingdings" panose="05000000000000000000" pitchFamily="2" charset="2"/>
              <a:buChar char="q"/>
            </a:pPr>
            <a:r>
              <a:rPr lang="it">
                <a:latin typeface="Calibri"/>
                <a:ea typeface="Open Sans"/>
                <a:cs typeface="Calibri"/>
              </a:rPr>
              <a:t>Prepara un </a:t>
            </a:r>
            <a:r>
              <a:rPr lang="it" b="1">
                <a:latin typeface="Calibri"/>
                <a:ea typeface="Open Sans"/>
                <a:cs typeface="Calibri"/>
              </a:rPr>
              <a:t>breve riassunto </a:t>
            </a:r>
            <a:r>
              <a:rPr lang="it">
                <a:latin typeface="Calibri"/>
                <a:ea typeface="Open Sans"/>
                <a:cs typeface="Calibri"/>
              </a:rPr>
              <a:t>del tuo piano di lancio utilizzando lo strumento selezionato.</a:t>
            </a:r>
          </a:p>
          <a:p>
            <a:pPr marL="171450" indent="-171450" algn="just">
              <a:buFont typeface="Wingdings" panose="05000000000000000000" pitchFamily="2" charset="2"/>
              <a:buChar char="q"/>
            </a:pPr>
            <a:r>
              <a:rPr lang="it"/>
              <a:t>Mostrate come lo </a:t>
            </a:r>
            <a:r>
              <a:rPr lang="it" b="1"/>
              <a:t>strumento digitale </a:t>
            </a:r>
            <a:r>
              <a:rPr lang="it"/>
              <a:t>supporta il processo di commercializzazione.</a:t>
            </a:r>
          </a:p>
          <a:p>
            <a:pPr marL="171450" indent="-171450" algn="just">
              <a:buFont typeface="Wingdings" panose="05000000000000000000" pitchFamily="2" charset="2"/>
              <a:buChar char="q"/>
            </a:pPr>
            <a:r>
              <a:rPr lang="it"/>
              <a:t>Garantire  l</a:t>
            </a:r>
            <a:r>
              <a:rPr lang="it" b="1"/>
              <a:t>'allineamento</a:t>
            </a:r>
            <a:r>
              <a:rPr lang="it"/>
              <a:t> con le priorità di sostenibilità e gli SDG.</a:t>
            </a:r>
          </a:p>
          <a:p>
            <a:pPr algn="just"/>
            <a:endParaRPr lang="en-GB" sz="1600">
              <a:highlight>
                <a:srgbClr val="FFFF00"/>
              </a:highlight>
            </a:endParaRPr>
          </a:p>
          <a:p>
            <a:pPr algn="just"/>
            <a:r>
              <a:rPr lang="it" sz="1600" b="1">
                <a:solidFill>
                  <a:srgbClr val="8652A1"/>
                </a:solidFill>
              </a:rPr>
              <a:t>Domande di riflessione</a:t>
            </a:r>
          </a:p>
          <a:p>
            <a:pPr marL="171450" indent="-171450" algn="just">
              <a:buFont typeface="Wingdings" panose="05000000000000000000" pitchFamily="2" charset="2"/>
              <a:buChar char="q"/>
            </a:pPr>
            <a:r>
              <a:rPr lang="it"/>
              <a:t>In che modo il vostro piano garantisce un'implementazione senza problemi della soluzione?</a:t>
            </a:r>
          </a:p>
          <a:p>
            <a:pPr marL="171450" indent="-171450" algn="just">
              <a:buFont typeface="Wingdings" panose="05000000000000000000" pitchFamily="2" charset="2"/>
              <a:buChar char="q"/>
            </a:pPr>
            <a:r>
              <a:rPr lang="it"/>
              <a:t>Quali sfide potrebbero sorgere durante la commercializzazione?</a:t>
            </a:r>
          </a:p>
          <a:p>
            <a:pPr marL="171450" indent="-171450" algn="just">
              <a:buFont typeface="Wingdings" panose="05000000000000000000" pitchFamily="2" charset="2"/>
              <a:buChar char="q"/>
            </a:pPr>
            <a:r>
              <a:rPr lang="it"/>
              <a:t>In che modo lo strumento digitale migliora la pianificazione e l'esecuzione?</a:t>
            </a:r>
          </a:p>
          <a:p>
            <a:pPr algn="just"/>
            <a:endParaRPr lang="en-GB">
              <a:highlight>
                <a:srgbClr val="FFFF00"/>
              </a:highlight>
            </a:endParaRPr>
          </a:p>
        </p:txBody>
      </p:sp>
      <p:sp>
        <p:nvSpPr>
          <p:cNvPr id="4" name="Slide Number Placeholder 3">
            <a:extLst>
              <a:ext uri="{FF2B5EF4-FFF2-40B4-BE49-F238E27FC236}">
                <a16:creationId xmlns:a16="http://schemas.microsoft.com/office/drawing/2014/main" id="{4D3ABEA7-53F8-A883-3873-F22C182A5F83}"/>
              </a:ext>
            </a:extLst>
          </p:cNvPr>
          <p:cNvSpPr>
            <a:spLocks noGrp="1"/>
          </p:cNvSpPr>
          <p:nvPr>
            <p:ph type="sldNum" sz="quarter" idx="4"/>
          </p:nvPr>
        </p:nvSpPr>
        <p:spPr/>
        <p:txBody>
          <a:bodyPr/>
          <a:lstStyle/>
          <a:p>
            <a:fld id="{9C527BFA-2C0E-4CEC-B6A5-913A56FEF4B4}" type="slidenum">
              <a:rPr lang="fr-CA" smtClean="0"/>
              <a:pPr/>
              <a:t>32</a:t>
            </a:fld>
            <a:endParaRPr lang="fr-CA"/>
          </a:p>
        </p:txBody>
      </p:sp>
      <p:sp>
        <p:nvSpPr>
          <p:cNvPr id="7" name="Freeform 1">
            <a:extLst>
              <a:ext uri="{FF2B5EF4-FFF2-40B4-BE49-F238E27FC236}">
                <a16:creationId xmlns:a16="http://schemas.microsoft.com/office/drawing/2014/main" id="{F39555A5-8500-B23E-E316-8EC0DDAC0BA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F71C2A1-2851-8130-45BB-D1860ACB672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6 - LANCIO</a:t>
            </a:r>
            <a:endParaRPr lang="en-US"/>
          </a:p>
        </p:txBody>
      </p:sp>
      <p:pic>
        <p:nvPicPr>
          <p:cNvPr id="2" name="Picture 2" descr="Modelli ed esempi di piani di lancio - Reforge">
            <a:extLst>
              <a:ext uri="{FF2B5EF4-FFF2-40B4-BE49-F238E27FC236}">
                <a16:creationId xmlns:a16="http://schemas.microsoft.com/office/drawing/2014/main" id="{7D344898-7CA3-B59A-FCD1-9C67E39A2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88" y="6205219"/>
            <a:ext cx="4632719" cy="260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96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E08DC-65AD-A145-D571-6B561700BDA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A8E01E9-9537-959C-DB10-31D7FAA302F3}"/>
              </a:ext>
            </a:extLst>
          </p:cNvPr>
          <p:cNvSpPr>
            <a:spLocks noGrp="1"/>
          </p:cNvSpPr>
          <p:nvPr>
            <p:ph type="body" sz="quarter" idx="64"/>
          </p:nvPr>
        </p:nvSpPr>
        <p:spPr>
          <a:xfrm>
            <a:off x="697281" y="1599144"/>
            <a:ext cx="6076734" cy="6206946"/>
          </a:xfrm>
        </p:spPr>
        <p:txBody>
          <a:bodyPr lIns="91440" tIns="45720" rIns="91440" bIns="45720" numCol="1" spcCol="288000" anchor="t">
            <a:noAutofit/>
          </a:bodyPr>
          <a:lstStyle/>
          <a:p>
            <a:r>
              <a:rPr lang="it" sz="1600" b="1">
                <a:solidFill>
                  <a:srgbClr val="8652A1"/>
                </a:solidFill>
              </a:rPr>
              <a:t>Istruzioni</a:t>
            </a:r>
            <a:r>
              <a:rPr lang="it" sz="1600" b="1" err="1">
                <a:solidFill>
                  <a:srgbClr val="8652A1"/>
                </a:solidFill>
              </a:rPr>
              <a:t>– Come usare Trello</a:t>
            </a:r>
          </a:p>
          <a:p>
            <a:endParaRPr lang="en-GB" sz="1600" b="1">
              <a:solidFill>
                <a:srgbClr val="8652A1"/>
              </a:solidFill>
            </a:endParaRPr>
          </a:p>
          <a:p>
            <a:pPr marL="228600" indent="-228600">
              <a:buAutoNum type="arabicPeriod"/>
            </a:pPr>
            <a:r>
              <a:rPr lang="it">
                <a:solidFill>
                  <a:schemeClr val="tx1"/>
                </a:solidFill>
                <a:latin typeface="Calibri"/>
                <a:ea typeface="Open Sans"/>
                <a:cs typeface="Calibri"/>
              </a:rPr>
              <a:t>Vai su </a:t>
            </a:r>
            <a:r>
              <a:rPr lang="it" b="1">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Trello</a:t>
            </a:r>
            <a:r>
              <a:rPr lang="it">
                <a:solidFill>
                  <a:schemeClr val="tx1"/>
                </a:solidFill>
                <a:latin typeface="Calibri"/>
                <a:ea typeface="Open Sans"/>
                <a:cs typeface="Calibri"/>
              </a:rPr>
              <a:t> e registrati/accedi</a:t>
            </a:r>
          </a:p>
          <a:p>
            <a:pPr marL="228600" indent="-228600">
              <a:buAutoNum type="arabicPeriod"/>
            </a:pPr>
            <a:r>
              <a:rPr lang="it">
                <a:solidFill>
                  <a:schemeClr val="tx1"/>
                </a:solidFill>
              </a:rPr>
              <a:t>Per iniziare con una nuova bacheca, fai clic su "+" nel menu in alto o scegli uno dei modelli nella home page.</a:t>
            </a: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r>
              <a:rPr lang="it">
                <a:solidFill>
                  <a:schemeClr val="tx1"/>
                </a:solidFill>
                <a:latin typeface="Calibri"/>
                <a:ea typeface="Open Sans"/>
                <a:cs typeface="Calibri"/>
              </a:rPr>
              <a:t>Personalizza la tua bacheca con un'impostazione di sfondo, titolo e visibilità (controllando chi può vedere e modificare una bacheca).</a:t>
            </a: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r>
              <a:rPr lang="it">
                <a:solidFill>
                  <a:schemeClr val="tx1"/>
                </a:solidFill>
              </a:rPr>
              <a:t>In alto a destra, puoi trovare l'opzione per condividere la bacheca con i membri del team e per aprire un'ampia selezione di impostazioni.</a:t>
            </a: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endParaRPr lang="en-GB">
              <a:solidFill>
                <a:schemeClr val="tx1"/>
              </a:solidFill>
            </a:endParaRPr>
          </a:p>
          <a:p>
            <a:pPr marL="171450"/>
            <a:r>
              <a:rPr lang="it">
                <a:solidFill>
                  <a:schemeClr val="tx1"/>
                </a:solidFill>
                <a:latin typeface="Calibri"/>
                <a:ea typeface="Open Sans"/>
                <a:cs typeface="Calibri"/>
              </a:rPr>
              <a:t>Per condividere, digita l'indirizzo e-mail o il nome del membro del team su Trello e mantieni l'impostazione di visibilità su "Membro".</a:t>
            </a: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Font typeface="Arial" panose="020B0604020202020204" pitchFamily="34" charset="0"/>
              <a:buChar char="•"/>
            </a:pPr>
            <a:endParaRPr lang="en-GB">
              <a:solidFill>
                <a:schemeClr val="tx1"/>
              </a:solidFill>
            </a:endParaRPr>
          </a:p>
          <a:p>
            <a:pPr indent="171450"/>
            <a:r>
              <a:rPr lang="it">
                <a:solidFill>
                  <a:schemeClr val="tx1"/>
                </a:solidFill>
              </a:rPr>
              <a:t>Il menu offre le seguenti opzioni: </a:t>
            </a: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endParaRPr lang="en-GB">
              <a:solidFill>
                <a:schemeClr val="tx1"/>
              </a:solidFill>
            </a:endParaRPr>
          </a:p>
        </p:txBody>
      </p:sp>
      <p:sp>
        <p:nvSpPr>
          <p:cNvPr id="4" name="Slide Number Placeholder 3">
            <a:extLst>
              <a:ext uri="{FF2B5EF4-FFF2-40B4-BE49-F238E27FC236}">
                <a16:creationId xmlns:a16="http://schemas.microsoft.com/office/drawing/2014/main" id="{52F5320C-6484-6B99-15CB-3DCE24B54530}"/>
              </a:ext>
            </a:extLst>
          </p:cNvPr>
          <p:cNvSpPr>
            <a:spLocks noGrp="1"/>
          </p:cNvSpPr>
          <p:nvPr>
            <p:ph type="sldNum" sz="quarter" idx="4"/>
          </p:nvPr>
        </p:nvSpPr>
        <p:spPr/>
        <p:txBody>
          <a:bodyPr/>
          <a:lstStyle/>
          <a:p>
            <a:fld id="{9C527BFA-2C0E-4CEC-B6A5-913A56FEF4B4}" type="slidenum">
              <a:rPr lang="fr-CA" smtClean="0"/>
              <a:pPr/>
              <a:t>33</a:t>
            </a:fld>
            <a:endParaRPr lang="fr-CA"/>
          </a:p>
        </p:txBody>
      </p:sp>
      <p:sp>
        <p:nvSpPr>
          <p:cNvPr id="7" name="Freeform 1">
            <a:extLst>
              <a:ext uri="{FF2B5EF4-FFF2-40B4-BE49-F238E27FC236}">
                <a16:creationId xmlns:a16="http://schemas.microsoft.com/office/drawing/2014/main" id="{9590E085-1201-0FEA-B0A7-2F937EE287E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55C7019-2620-660F-0687-D5B76F9CF66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6 - LANCIO</a:t>
            </a:r>
            <a:endParaRPr lang="en-US"/>
          </a:p>
        </p:txBody>
      </p:sp>
      <p:pic>
        <p:nvPicPr>
          <p:cNvPr id="8" name="Grafik 7">
            <a:extLst>
              <a:ext uri="{FF2B5EF4-FFF2-40B4-BE49-F238E27FC236}">
                <a16:creationId xmlns:a16="http://schemas.microsoft.com/office/drawing/2014/main" id="{2F4C2F41-DDB3-C053-9156-AF2DA46D2481}"/>
              </a:ext>
            </a:extLst>
          </p:cNvPr>
          <p:cNvPicPr>
            <a:picLocks noChangeAspect="1"/>
          </p:cNvPicPr>
          <p:nvPr/>
        </p:nvPicPr>
        <p:blipFill>
          <a:blip r:embed="rId3"/>
          <a:stretch>
            <a:fillRect/>
          </a:stretch>
        </p:blipFill>
        <p:spPr>
          <a:xfrm>
            <a:off x="984250" y="2657165"/>
            <a:ext cx="4873625" cy="1046662"/>
          </a:xfrm>
          <a:prstGeom prst="rect">
            <a:avLst/>
          </a:prstGeom>
        </p:spPr>
      </p:pic>
      <p:pic>
        <p:nvPicPr>
          <p:cNvPr id="10" name="Grafik 9">
            <a:extLst>
              <a:ext uri="{FF2B5EF4-FFF2-40B4-BE49-F238E27FC236}">
                <a16:creationId xmlns:a16="http://schemas.microsoft.com/office/drawing/2014/main" id="{0F6AC3EA-5766-47E4-BFCF-4FEBBD2FD914}"/>
              </a:ext>
            </a:extLst>
          </p:cNvPr>
          <p:cNvPicPr>
            <a:picLocks noChangeAspect="1"/>
          </p:cNvPicPr>
          <p:nvPr/>
        </p:nvPicPr>
        <p:blipFill>
          <a:blip r:embed="rId4"/>
          <a:srcRect b="44536"/>
          <a:stretch/>
        </p:blipFill>
        <p:spPr>
          <a:xfrm>
            <a:off x="984250" y="4164677"/>
            <a:ext cx="1405121" cy="1181230"/>
          </a:xfrm>
          <a:prstGeom prst="rect">
            <a:avLst/>
          </a:prstGeom>
        </p:spPr>
      </p:pic>
      <p:pic>
        <p:nvPicPr>
          <p:cNvPr id="13" name="Grafik 12">
            <a:extLst>
              <a:ext uri="{FF2B5EF4-FFF2-40B4-BE49-F238E27FC236}">
                <a16:creationId xmlns:a16="http://schemas.microsoft.com/office/drawing/2014/main" id="{4A7C4FA7-75A0-95B0-93E5-E6AC47F3D33D}"/>
              </a:ext>
            </a:extLst>
          </p:cNvPr>
          <p:cNvPicPr>
            <a:picLocks noChangeAspect="1"/>
          </p:cNvPicPr>
          <p:nvPr/>
        </p:nvPicPr>
        <p:blipFill>
          <a:blip r:embed="rId4"/>
          <a:srcRect t="62657"/>
          <a:stretch/>
        </p:blipFill>
        <p:spPr>
          <a:xfrm>
            <a:off x="2474011" y="4164676"/>
            <a:ext cx="1405121" cy="795311"/>
          </a:xfrm>
          <a:prstGeom prst="rect">
            <a:avLst/>
          </a:prstGeom>
        </p:spPr>
      </p:pic>
      <p:pic>
        <p:nvPicPr>
          <p:cNvPr id="15" name="Grafik 14">
            <a:extLst>
              <a:ext uri="{FF2B5EF4-FFF2-40B4-BE49-F238E27FC236}">
                <a16:creationId xmlns:a16="http://schemas.microsoft.com/office/drawing/2014/main" id="{3733129C-ADAA-167E-623E-AE0638FFF018}"/>
              </a:ext>
            </a:extLst>
          </p:cNvPr>
          <p:cNvPicPr>
            <a:picLocks noChangeAspect="1"/>
          </p:cNvPicPr>
          <p:nvPr/>
        </p:nvPicPr>
        <p:blipFill>
          <a:blip r:embed="rId5"/>
          <a:srcRect t="12917" b="11113"/>
          <a:stretch/>
        </p:blipFill>
        <p:spPr>
          <a:xfrm>
            <a:off x="984250" y="5906950"/>
            <a:ext cx="1106647" cy="387350"/>
          </a:xfrm>
          <a:prstGeom prst="rect">
            <a:avLst/>
          </a:prstGeom>
        </p:spPr>
      </p:pic>
      <p:pic>
        <p:nvPicPr>
          <p:cNvPr id="18" name="Grafik 17">
            <a:extLst>
              <a:ext uri="{FF2B5EF4-FFF2-40B4-BE49-F238E27FC236}">
                <a16:creationId xmlns:a16="http://schemas.microsoft.com/office/drawing/2014/main" id="{7A1A74DE-92C1-A7BC-A259-B2D2F9463B90}"/>
              </a:ext>
            </a:extLst>
          </p:cNvPr>
          <p:cNvPicPr>
            <a:picLocks noChangeAspect="1"/>
          </p:cNvPicPr>
          <p:nvPr/>
        </p:nvPicPr>
        <p:blipFill>
          <a:blip r:embed="rId6"/>
          <a:stretch>
            <a:fillRect/>
          </a:stretch>
        </p:blipFill>
        <p:spPr>
          <a:xfrm>
            <a:off x="916082" y="6674644"/>
            <a:ext cx="2566002" cy="795311"/>
          </a:xfrm>
          <a:prstGeom prst="rect">
            <a:avLst/>
          </a:prstGeom>
        </p:spPr>
      </p:pic>
      <p:pic>
        <p:nvPicPr>
          <p:cNvPr id="20" name="Grafik 19">
            <a:extLst>
              <a:ext uri="{FF2B5EF4-FFF2-40B4-BE49-F238E27FC236}">
                <a16:creationId xmlns:a16="http://schemas.microsoft.com/office/drawing/2014/main" id="{1F650E91-66FF-E2B7-34B1-B0EFC9C385C4}"/>
              </a:ext>
            </a:extLst>
          </p:cNvPr>
          <p:cNvPicPr>
            <a:picLocks noChangeAspect="1"/>
          </p:cNvPicPr>
          <p:nvPr/>
        </p:nvPicPr>
        <p:blipFill>
          <a:blip r:embed="rId7"/>
          <a:srcRect l="2593" t="2367" b="15073"/>
          <a:stretch/>
        </p:blipFill>
        <p:spPr>
          <a:xfrm>
            <a:off x="916082" y="7803114"/>
            <a:ext cx="2099209" cy="2642571"/>
          </a:xfrm>
          <a:prstGeom prst="rect">
            <a:avLst/>
          </a:prstGeom>
        </p:spPr>
      </p:pic>
      <p:pic>
        <p:nvPicPr>
          <p:cNvPr id="22" name="Grafik 21">
            <a:extLst>
              <a:ext uri="{FF2B5EF4-FFF2-40B4-BE49-F238E27FC236}">
                <a16:creationId xmlns:a16="http://schemas.microsoft.com/office/drawing/2014/main" id="{2BF346D4-5A06-E3C5-3046-63C193CF8D59}"/>
              </a:ext>
            </a:extLst>
          </p:cNvPr>
          <p:cNvPicPr>
            <a:picLocks noChangeAspect="1"/>
          </p:cNvPicPr>
          <p:nvPr/>
        </p:nvPicPr>
        <p:blipFill>
          <a:blip r:embed="rId8"/>
          <a:stretch>
            <a:fillRect/>
          </a:stretch>
        </p:blipFill>
        <p:spPr>
          <a:xfrm>
            <a:off x="3176571" y="8162133"/>
            <a:ext cx="2352576" cy="2200639"/>
          </a:xfrm>
          <a:prstGeom prst="rect">
            <a:avLst/>
          </a:prstGeom>
        </p:spPr>
      </p:pic>
    </p:spTree>
    <p:extLst>
      <p:ext uri="{BB962C8B-B14F-4D97-AF65-F5344CB8AC3E}">
        <p14:creationId xmlns:p14="http://schemas.microsoft.com/office/powerpoint/2010/main" val="1004643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3948-8BB2-408C-214D-58B58D60B21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DB7EBAC-5E26-4150-6D72-9837DD85179B}"/>
              </a:ext>
            </a:extLst>
          </p:cNvPr>
          <p:cNvSpPr>
            <a:spLocks noGrp="1"/>
          </p:cNvSpPr>
          <p:nvPr>
            <p:ph type="body" sz="quarter" idx="64"/>
          </p:nvPr>
        </p:nvSpPr>
        <p:spPr>
          <a:xfrm>
            <a:off x="697281" y="1599144"/>
            <a:ext cx="6076734" cy="4734338"/>
          </a:xfrm>
        </p:spPr>
        <p:txBody>
          <a:bodyPr numCol="1"/>
          <a:lstStyle/>
          <a:p>
            <a:r>
              <a:rPr lang="it" sz="1600" b="1">
                <a:solidFill>
                  <a:srgbClr val="8652A1"/>
                </a:solidFill>
              </a:rPr>
              <a:t>Istruzioni – Come usare Trello</a:t>
            </a:r>
          </a:p>
          <a:p>
            <a:endParaRPr lang="en-GB" sz="1600" b="1">
              <a:solidFill>
                <a:srgbClr val="8652A1"/>
              </a:solidFill>
            </a:endParaRPr>
          </a:p>
          <a:p>
            <a:pPr marL="228600" indent="-228600">
              <a:buFont typeface="+mj-lt"/>
              <a:buAutoNum type="arabicPeriod" startAt="5"/>
            </a:pPr>
            <a:r>
              <a:rPr lang="it">
                <a:solidFill>
                  <a:schemeClr val="tx1"/>
                </a:solidFill>
              </a:rPr>
              <a:t>Il menu in alto a sinistra ti dà la possibilità di rinominare la bacheca (cliccando sul suo titolo), avviare una bacheca (per aggiungerla ai tuoi preferiti) o visualizzare e modificare la visibilità della bacheca.</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it">
                <a:solidFill>
                  <a:schemeClr val="tx1"/>
                </a:solidFill>
              </a:rPr>
              <a:t>Fai clic su "Aggiungi un acceso" per riempire la tua bacheca.</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it">
                <a:solidFill>
                  <a:schemeClr val="tx1"/>
                </a:solidFill>
              </a:rPr>
              <a:t>Dopo aver nominato la tua lista, puoi aggiungere carte alla tua lista facendo clic su "Aggiungi una carta". Facendo clic sui tre punti a destra, puoi modificare, spostare e copiare un elenco.</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it">
                <a:solidFill>
                  <a:schemeClr val="tx1"/>
                </a:solidFill>
              </a:rPr>
              <a:t>Dopo aver aggiunto e nominato una carta, puoi passarci sopra con il mouse e fare clic sul pulsante a destra per modificarla.</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it">
                <a:solidFill>
                  <a:schemeClr val="tx1"/>
                </a:solidFill>
              </a:rPr>
              <a:t>La modifica della scheda offre le seguenti opzioni:</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endParaRPr lang="en-GB" sz="700">
              <a:solidFill>
                <a:schemeClr val="tx1"/>
              </a:solidFill>
            </a:endParaRPr>
          </a:p>
          <a:p>
            <a:pPr marL="228600" indent="-228600">
              <a:buFont typeface="+mj-lt"/>
              <a:buAutoNum type="arabicPeriod" startAt="5"/>
            </a:pPr>
            <a:r>
              <a:rPr lang="it">
                <a:solidFill>
                  <a:schemeClr val="tx1"/>
                </a:solidFill>
              </a:rPr>
              <a:t>Fai clic su "Apri carta" per visualizzare i dettagli:</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endParaRPr lang="en-GB">
              <a:solidFill>
                <a:schemeClr val="tx1"/>
              </a:solidFill>
            </a:endParaRPr>
          </a:p>
        </p:txBody>
      </p:sp>
      <p:sp>
        <p:nvSpPr>
          <p:cNvPr id="4" name="Slide Number Placeholder 3">
            <a:extLst>
              <a:ext uri="{FF2B5EF4-FFF2-40B4-BE49-F238E27FC236}">
                <a16:creationId xmlns:a16="http://schemas.microsoft.com/office/drawing/2014/main" id="{7974C10A-38FB-776F-ADB9-BFD0D563C14D}"/>
              </a:ext>
            </a:extLst>
          </p:cNvPr>
          <p:cNvSpPr>
            <a:spLocks noGrp="1"/>
          </p:cNvSpPr>
          <p:nvPr>
            <p:ph type="sldNum" sz="quarter" idx="4"/>
          </p:nvPr>
        </p:nvSpPr>
        <p:spPr/>
        <p:txBody>
          <a:bodyPr/>
          <a:lstStyle/>
          <a:p>
            <a:fld id="{9C527BFA-2C0E-4CEC-B6A5-913A56FEF4B4}" type="slidenum">
              <a:rPr lang="fr-CA" smtClean="0"/>
              <a:pPr/>
              <a:t>34</a:t>
            </a:fld>
            <a:endParaRPr lang="fr-CA"/>
          </a:p>
        </p:txBody>
      </p:sp>
      <p:sp>
        <p:nvSpPr>
          <p:cNvPr id="7" name="Freeform 1">
            <a:extLst>
              <a:ext uri="{FF2B5EF4-FFF2-40B4-BE49-F238E27FC236}">
                <a16:creationId xmlns:a16="http://schemas.microsoft.com/office/drawing/2014/main" id="{D7A4DBAD-5BD1-F8A0-D9C0-FC7B78D0A83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D3657089-97D3-61F3-823D-D342BB92866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FASE 6 - LANCIO</a:t>
            </a:r>
            <a:endParaRPr lang="en-US"/>
          </a:p>
        </p:txBody>
      </p:sp>
      <p:pic>
        <p:nvPicPr>
          <p:cNvPr id="3" name="Grafik 2">
            <a:extLst>
              <a:ext uri="{FF2B5EF4-FFF2-40B4-BE49-F238E27FC236}">
                <a16:creationId xmlns:a16="http://schemas.microsoft.com/office/drawing/2014/main" id="{0E1C2DD4-5A0C-3565-2903-A9F73F0BB1AE}"/>
              </a:ext>
            </a:extLst>
          </p:cNvPr>
          <p:cNvPicPr>
            <a:picLocks noChangeAspect="1"/>
          </p:cNvPicPr>
          <p:nvPr/>
        </p:nvPicPr>
        <p:blipFill>
          <a:blip r:embed="rId2"/>
          <a:srcRect b="58292"/>
          <a:stretch/>
        </p:blipFill>
        <p:spPr>
          <a:xfrm>
            <a:off x="967892" y="2527535"/>
            <a:ext cx="3000994" cy="469666"/>
          </a:xfrm>
          <a:prstGeom prst="rect">
            <a:avLst/>
          </a:prstGeom>
        </p:spPr>
      </p:pic>
      <p:pic>
        <p:nvPicPr>
          <p:cNvPr id="9" name="Grafik 8">
            <a:extLst>
              <a:ext uri="{FF2B5EF4-FFF2-40B4-BE49-F238E27FC236}">
                <a16:creationId xmlns:a16="http://schemas.microsoft.com/office/drawing/2014/main" id="{DB801BC5-C721-0D32-975F-0ABB951B3C88}"/>
              </a:ext>
            </a:extLst>
          </p:cNvPr>
          <p:cNvPicPr>
            <a:picLocks noChangeAspect="1"/>
          </p:cNvPicPr>
          <p:nvPr/>
        </p:nvPicPr>
        <p:blipFill>
          <a:blip r:embed="rId2"/>
          <a:srcRect t="41922"/>
          <a:stretch/>
        </p:blipFill>
        <p:spPr>
          <a:xfrm>
            <a:off x="967892" y="3365387"/>
            <a:ext cx="2500661" cy="544975"/>
          </a:xfrm>
          <a:prstGeom prst="rect">
            <a:avLst/>
          </a:prstGeom>
        </p:spPr>
      </p:pic>
      <p:pic>
        <p:nvPicPr>
          <p:cNvPr id="12" name="Grafik 11">
            <a:extLst>
              <a:ext uri="{FF2B5EF4-FFF2-40B4-BE49-F238E27FC236}">
                <a16:creationId xmlns:a16="http://schemas.microsoft.com/office/drawing/2014/main" id="{A9476944-0CFC-D0D5-D148-48A6978DD945}"/>
              </a:ext>
            </a:extLst>
          </p:cNvPr>
          <p:cNvPicPr>
            <a:picLocks noChangeAspect="1"/>
          </p:cNvPicPr>
          <p:nvPr/>
        </p:nvPicPr>
        <p:blipFill>
          <a:blip r:embed="rId3"/>
          <a:stretch>
            <a:fillRect/>
          </a:stretch>
        </p:blipFill>
        <p:spPr>
          <a:xfrm>
            <a:off x="967892" y="4369066"/>
            <a:ext cx="2052924" cy="724001"/>
          </a:xfrm>
          <a:prstGeom prst="rect">
            <a:avLst/>
          </a:prstGeom>
        </p:spPr>
      </p:pic>
      <p:pic>
        <p:nvPicPr>
          <p:cNvPr id="17" name="Grafik 16">
            <a:extLst>
              <a:ext uri="{FF2B5EF4-FFF2-40B4-BE49-F238E27FC236}">
                <a16:creationId xmlns:a16="http://schemas.microsoft.com/office/drawing/2014/main" id="{B14BE45D-DC06-CF52-3413-6B93A1FE78FD}"/>
              </a:ext>
            </a:extLst>
          </p:cNvPr>
          <p:cNvPicPr>
            <a:picLocks noChangeAspect="1"/>
          </p:cNvPicPr>
          <p:nvPr/>
        </p:nvPicPr>
        <p:blipFill>
          <a:blip r:embed="rId4"/>
          <a:stretch>
            <a:fillRect/>
          </a:stretch>
        </p:blipFill>
        <p:spPr>
          <a:xfrm>
            <a:off x="967892" y="5311714"/>
            <a:ext cx="2500661" cy="623637"/>
          </a:xfrm>
          <a:prstGeom prst="rect">
            <a:avLst/>
          </a:prstGeom>
        </p:spPr>
      </p:pic>
      <p:pic>
        <p:nvPicPr>
          <p:cNvPr id="21" name="Grafik 20">
            <a:extLst>
              <a:ext uri="{FF2B5EF4-FFF2-40B4-BE49-F238E27FC236}">
                <a16:creationId xmlns:a16="http://schemas.microsoft.com/office/drawing/2014/main" id="{4FC4237E-FD36-2E34-1C64-96B53D8EB9B6}"/>
              </a:ext>
            </a:extLst>
          </p:cNvPr>
          <p:cNvPicPr>
            <a:picLocks noChangeAspect="1"/>
          </p:cNvPicPr>
          <p:nvPr/>
        </p:nvPicPr>
        <p:blipFill>
          <a:blip r:embed="rId5"/>
          <a:srcRect b="68826"/>
          <a:stretch/>
        </p:blipFill>
        <p:spPr>
          <a:xfrm>
            <a:off x="992389" y="6392609"/>
            <a:ext cx="1476000" cy="1000503"/>
          </a:xfrm>
          <a:prstGeom prst="rect">
            <a:avLst/>
          </a:prstGeom>
        </p:spPr>
      </p:pic>
      <p:pic>
        <p:nvPicPr>
          <p:cNvPr id="23" name="Grafik 22">
            <a:extLst>
              <a:ext uri="{FF2B5EF4-FFF2-40B4-BE49-F238E27FC236}">
                <a16:creationId xmlns:a16="http://schemas.microsoft.com/office/drawing/2014/main" id="{20572C58-5A2F-F127-2EF6-D009493B38AB}"/>
              </a:ext>
            </a:extLst>
          </p:cNvPr>
          <p:cNvPicPr>
            <a:picLocks noChangeAspect="1"/>
          </p:cNvPicPr>
          <p:nvPr/>
        </p:nvPicPr>
        <p:blipFill>
          <a:blip r:embed="rId5"/>
          <a:srcRect t="31174" b="40181"/>
          <a:stretch/>
        </p:blipFill>
        <p:spPr>
          <a:xfrm>
            <a:off x="2644133" y="6422672"/>
            <a:ext cx="1476000" cy="919364"/>
          </a:xfrm>
          <a:prstGeom prst="rect">
            <a:avLst/>
          </a:prstGeom>
        </p:spPr>
      </p:pic>
      <p:pic>
        <p:nvPicPr>
          <p:cNvPr id="24" name="Grafik 23">
            <a:extLst>
              <a:ext uri="{FF2B5EF4-FFF2-40B4-BE49-F238E27FC236}">
                <a16:creationId xmlns:a16="http://schemas.microsoft.com/office/drawing/2014/main" id="{DC2FBF86-4579-7F84-9495-798B87113E8D}"/>
              </a:ext>
            </a:extLst>
          </p:cNvPr>
          <p:cNvPicPr>
            <a:picLocks noChangeAspect="1"/>
          </p:cNvPicPr>
          <p:nvPr/>
        </p:nvPicPr>
        <p:blipFill>
          <a:blip r:embed="rId5"/>
          <a:srcRect t="59269"/>
          <a:stretch/>
        </p:blipFill>
        <p:spPr>
          <a:xfrm>
            <a:off x="4417798" y="6269235"/>
            <a:ext cx="1503960" cy="1332000"/>
          </a:xfrm>
          <a:prstGeom prst="rect">
            <a:avLst/>
          </a:prstGeom>
        </p:spPr>
      </p:pic>
      <p:pic>
        <p:nvPicPr>
          <p:cNvPr id="26" name="Grafik 25">
            <a:extLst>
              <a:ext uri="{FF2B5EF4-FFF2-40B4-BE49-F238E27FC236}">
                <a16:creationId xmlns:a16="http://schemas.microsoft.com/office/drawing/2014/main" id="{C100EB64-71E9-4D7B-6E59-C423968AB9C1}"/>
              </a:ext>
            </a:extLst>
          </p:cNvPr>
          <p:cNvPicPr>
            <a:picLocks noChangeAspect="1"/>
          </p:cNvPicPr>
          <p:nvPr/>
        </p:nvPicPr>
        <p:blipFill>
          <a:blip r:embed="rId6"/>
          <a:stretch>
            <a:fillRect/>
          </a:stretch>
        </p:blipFill>
        <p:spPr>
          <a:xfrm>
            <a:off x="967892" y="8107733"/>
            <a:ext cx="3327986" cy="2316255"/>
          </a:xfrm>
          <a:prstGeom prst="rect">
            <a:avLst/>
          </a:prstGeom>
        </p:spPr>
      </p:pic>
      <p:sp>
        <p:nvSpPr>
          <p:cNvPr id="27" name="Textfeld 26">
            <a:extLst>
              <a:ext uri="{FF2B5EF4-FFF2-40B4-BE49-F238E27FC236}">
                <a16:creationId xmlns:a16="http://schemas.microsoft.com/office/drawing/2014/main" id="{5250C96B-446C-AD2D-33E0-4D5AF81A0F95}"/>
              </a:ext>
            </a:extLst>
          </p:cNvPr>
          <p:cNvSpPr txBox="1"/>
          <p:nvPr/>
        </p:nvSpPr>
        <p:spPr>
          <a:xfrm>
            <a:off x="4782700" y="7881242"/>
            <a:ext cx="1966200" cy="2462213"/>
          </a:xfrm>
          <a:prstGeom prst="rect">
            <a:avLst/>
          </a:prstGeom>
          <a:noFill/>
        </p:spPr>
        <p:txBody>
          <a:bodyPr wrap="square" rtlCol="0">
            <a:spAutoFit/>
          </a:bodyPr>
          <a:lstStyle/>
          <a:p>
            <a:pPr algn="just"/>
            <a:r>
              <a:rPr lang="it" sz="1100"/>
              <a:t>Qui puoi apportare modifiche come l'assegnazione di una scheda a un membro del team, l'impostazione di una data di scadenza per la scheda, l'aggiunta di commenti/allegati/etichette e la modifica degli aspetti visivi della scheda.</a:t>
            </a:r>
          </a:p>
          <a:p>
            <a:pPr algn="just"/>
            <a:endParaRPr lang="en-GB" sz="1100"/>
          </a:p>
          <a:p>
            <a:pPr algn="just"/>
            <a:r>
              <a:rPr lang="it" sz="1100"/>
              <a:t>Non dimenticare di salvare le modifiche!</a:t>
            </a:r>
          </a:p>
          <a:p>
            <a:pPr algn="just"/>
            <a:endParaRPr lang="en-GB" sz="1100"/>
          </a:p>
          <a:p>
            <a:pPr algn="just"/>
            <a:endParaRPr lang="en-GB" sz="1100"/>
          </a:p>
          <a:p>
            <a:pPr algn="just"/>
            <a:r>
              <a:rPr lang="it" sz="1100">
                <a:solidFill>
                  <a:schemeClr val="tx1"/>
                </a:solidFill>
                <a:ea typeface="Calibri" panose="020F0502020204030204" pitchFamily="34" charset="0"/>
                <a:cs typeface="Arial" panose="020B0604020202020204" pitchFamily="34" charset="0"/>
              </a:rPr>
              <a:t>Per ulteriore assistenza, visita la Guida di </a:t>
            </a:r>
            <a:r>
              <a:rPr lang="it" sz="1100" b="1">
                <a:solidFill>
                  <a:srgbClr val="29C5F4"/>
                </a:solidFill>
                <a:hlinkClick r:id="rId7">
                  <a:extLst>
                    <a:ext uri="{A12FA001-AC4F-418D-AE19-62706E023703}">
                      <ahyp:hlinkClr xmlns:ahyp="http://schemas.microsoft.com/office/drawing/2018/hyperlinkcolor" val="tx"/>
                    </a:ext>
                  </a:extLst>
                </a:hlinkClick>
              </a:rPr>
              <a:t>Trello</a:t>
            </a:r>
            <a:r>
              <a:rPr lang="it" sz="1100"/>
              <a:t>.</a:t>
            </a:r>
          </a:p>
        </p:txBody>
      </p:sp>
    </p:spTree>
    <p:extLst>
      <p:ext uri="{BB962C8B-B14F-4D97-AF65-F5344CB8AC3E}">
        <p14:creationId xmlns:p14="http://schemas.microsoft.com/office/powerpoint/2010/main" val="1144829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583859" y="1221044"/>
            <a:ext cx="4819651" cy="3109490"/>
          </a:xfrm>
        </p:spPr>
        <p:txBody>
          <a:bodyPr/>
          <a:lstStyle/>
          <a:p>
            <a:pPr algn="r"/>
            <a:r>
              <a:rPr lang="it" sz="7200" dirty="0"/>
              <a:t>SETTIMANA 14</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748209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616077"/>
            <a:ext cx="6076734" cy="2565532"/>
          </a:xfrm>
        </p:spPr>
        <p:txBody>
          <a:bodyPr lIns="91440" tIns="45720" rIns="91440" bIns="45720" numCol="1" spcCol="288000" anchor="t">
            <a:noAutofit/>
          </a:bodyPr>
          <a:lstStyle/>
          <a:p>
            <a:pPr algn="just"/>
            <a:r>
              <a:rPr lang="it" sz="1600" b="1">
                <a:solidFill>
                  <a:srgbClr val="8652A1"/>
                </a:solidFill>
                <a:latin typeface="Calibri"/>
                <a:ea typeface="Open Sans"/>
                <a:cs typeface="Calibri"/>
              </a:rPr>
              <a:t>Questo foglio di lavoro guida l'utente in:</a:t>
            </a:r>
          </a:p>
          <a:p>
            <a:pPr marL="171450" indent="-171450" algn="just">
              <a:buFont typeface="Wingdings" panose="05000000000000000000" pitchFamily="2" charset="2"/>
              <a:buChar char="q"/>
            </a:pPr>
            <a:r>
              <a:rPr lang="it"/>
              <a:t>Strutturare un </a:t>
            </a:r>
            <a:r>
              <a:rPr lang="it" b="1"/>
              <a:t>pitch in stile consulenza</a:t>
            </a:r>
            <a:r>
              <a:rPr lang="it"/>
              <a:t> per la presentazione finale.</a:t>
            </a:r>
          </a:p>
          <a:p>
            <a:pPr marL="171450" indent="-171450" algn="just">
              <a:buFont typeface="Wingdings" panose="05000000000000000000" pitchFamily="2" charset="2"/>
              <a:buChar char="q"/>
            </a:pPr>
            <a:r>
              <a:rPr lang="it"/>
              <a:t>Evidenziando in che modo la tua soluzione è correlata alla </a:t>
            </a:r>
            <a:r>
              <a:rPr lang="it" b="1"/>
              <a:t>logistica sostenibile e agli SDG</a:t>
            </a:r>
            <a:r>
              <a:rPr lang="it"/>
              <a:t>.</a:t>
            </a:r>
          </a:p>
          <a:p>
            <a:pPr marL="171450" indent="-171450" algn="just">
              <a:buFont typeface="Wingdings" panose="05000000000000000000" pitchFamily="2" charset="2"/>
              <a:buChar char="q"/>
            </a:pPr>
            <a:r>
              <a:rPr lang="it"/>
              <a:t>Presentare in modo chiaro il processo di </a:t>
            </a:r>
            <a:r>
              <a:rPr lang="it" b="1"/>
              <a:t>gestione dell'innovazione e gli strumenti digitali</a:t>
            </a:r>
            <a:r>
              <a:rPr lang="it"/>
              <a:t>.</a:t>
            </a:r>
          </a:p>
          <a:p>
            <a:pPr marL="171450" indent="-171450" algn="just">
              <a:buFont typeface="Wingdings" panose="05000000000000000000" pitchFamily="2" charset="2"/>
              <a:buChar char="q"/>
            </a:pPr>
            <a:r>
              <a:rPr lang="it"/>
              <a:t>Fornire </a:t>
            </a:r>
            <a:r>
              <a:rPr lang="it" b="1"/>
              <a:t>un feedback costruttivo tra pari</a:t>
            </a:r>
            <a:r>
              <a:rPr lang="it"/>
              <a:t> utilizzando un modello di valutazione strutturato.</a:t>
            </a:r>
          </a:p>
          <a:p>
            <a:pPr algn="just"/>
            <a:endParaRPr lang="en-GB" b="1"/>
          </a:p>
          <a:p>
            <a:pPr algn="just"/>
            <a:r>
              <a:rPr lang="it" sz="1600" b="1">
                <a:solidFill>
                  <a:srgbClr val="8652A1"/>
                </a:solidFill>
                <a:latin typeface="Calibri"/>
                <a:ea typeface="Open Sans"/>
                <a:cs typeface="Calibri"/>
              </a:rPr>
              <a:t>Prima della lezione: strutturare la presentazione di tipo consulenziale</a:t>
            </a:r>
            <a:endParaRPr lang="en-GB" sz="1600" b="1">
              <a:solidFill>
                <a:srgbClr val="8652A1"/>
              </a:solidFill>
            </a:endParaRPr>
          </a:p>
          <a:p>
            <a:pPr algn="just"/>
            <a:r>
              <a:rPr lang="it"/>
              <a:t>La tua presentazione (10-15 minuti) dovrebbe essere chiara, persuasiva e orientata alla soluzione, come se stessi facendo consulenza per una vera azienda. Segui questa struttura:</a:t>
            </a:r>
          </a:p>
          <a:p>
            <a:pPr algn="just"/>
            <a:endParaRPr lang="en-GB"/>
          </a:p>
          <a:p>
            <a:pPr algn="just"/>
            <a:r>
              <a:rPr lang="it" b="1"/>
              <a:t>1. Introduzione (1-2 minuti)</a:t>
            </a:r>
          </a:p>
          <a:p>
            <a:pPr marL="171450" indent="-171450" algn="just">
              <a:buFont typeface="Wingdings" panose="05000000000000000000" pitchFamily="2" charset="2"/>
              <a:buChar char="q"/>
            </a:pPr>
            <a:r>
              <a:rPr lang="it"/>
              <a:t>Presenta brevemente la tua </a:t>
            </a:r>
            <a:r>
              <a:rPr lang="it" b="1"/>
              <a:t>azienda e la sua sfida logistica</a:t>
            </a:r>
            <a:r>
              <a:rPr lang="it"/>
              <a:t>.</a:t>
            </a:r>
          </a:p>
          <a:p>
            <a:pPr marL="171450" indent="-171450" algn="just">
              <a:buFont typeface="Wingdings" panose="05000000000000000000" pitchFamily="2" charset="2"/>
              <a:buChar char="q"/>
            </a:pPr>
            <a:r>
              <a:rPr lang="it"/>
              <a:t>Indicare gli </a:t>
            </a:r>
            <a:r>
              <a:rPr lang="it" b="1"/>
              <a:t>SDG pertinenti</a:t>
            </a:r>
            <a:r>
              <a:rPr lang="it"/>
              <a:t> legati al problema.</a:t>
            </a:r>
          </a:p>
          <a:p>
            <a:pPr marL="171450" indent="-171450" algn="just">
              <a:buFont typeface="Wingdings" panose="05000000000000000000" pitchFamily="2" charset="2"/>
              <a:buChar char="q"/>
            </a:pPr>
            <a:r>
              <a:rPr lang="it"/>
              <a:t>Delinea la </a:t>
            </a:r>
            <a:r>
              <a:rPr lang="it" b="1"/>
              <a:t>soluzione</a:t>
            </a:r>
            <a:r>
              <a:rPr lang="it"/>
              <a:t> proposta  in una frase.</a:t>
            </a:r>
          </a:p>
          <a:p>
            <a:pPr algn="just"/>
            <a:endParaRPr lang="en-GB"/>
          </a:p>
          <a:p>
            <a:pPr algn="just"/>
            <a:r>
              <a:rPr lang="it" b="1"/>
              <a:t>2. Processo di gestione dell'innovazione (6-9 minuti)</a:t>
            </a:r>
          </a:p>
          <a:p>
            <a:pPr algn="just"/>
            <a:r>
              <a:rPr lang="it"/>
              <a:t>Spiega come il tuo team ha applicato il processo di gestione dell' </a:t>
            </a:r>
            <a:r>
              <a:rPr lang="it" b="1"/>
              <a:t>innovazione in sei fasi</a:t>
            </a:r>
            <a:r>
              <a:rPr lang="it"/>
              <a:t>. È possibile utilizzare la tabella seguente per risolvere questo problema:</a:t>
            </a:r>
          </a:p>
          <a:p>
            <a:pPr algn="just"/>
            <a:endParaRPr lang="en-GB"/>
          </a:p>
          <a:p>
            <a:pPr algn="just"/>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PRESENTAZIONI FINALI E DISCUSSIONI</a:t>
            </a:r>
            <a:endParaRPr lang="en-US"/>
          </a:p>
        </p:txBody>
      </p:sp>
      <p:graphicFrame>
        <p:nvGraphicFramePr>
          <p:cNvPr id="2" name="Tabelle 1">
            <a:extLst>
              <a:ext uri="{FF2B5EF4-FFF2-40B4-BE49-F238E27FC236}">
                <a16:creationId xmlns:a16="http://schemas.microsoft.com/office/drawing/2014/main" id="{2AADE1CD-3455-93B7-375A-AB3F3FE86AF7}"/>
              </a:ext>
            </a:extLst>
          </p:cNvPr>
          <p:cNvGraphicFramePr>
            <a:graphicFrameLocks noGrp="1"/>
          </p:cNvGraphicFramePr>
          <p:nvPr>
            <p:extLst>
              <p:ext uri="{D42A27DB-BD31-4B8C-83A1-F6EECF244321}">
                <p14:modId xmlns:p14="http://schemas.microsoft.com/office/powerpoint/2010/main" val="3977964128"/>
              </p:ext>
            </p:extLst>
          </p:nvPr>
        </p:nvGraphicFramePr>
        <p:xfrm>
          <a:off x="697282" y="4914353"/>
          <a:ext cx="6333640" cy="3991080"/>
        </p:xfrm>
        <a:graphic>
          <a:graphicData uri="http://schemas.openxmlformats.org/drawingml/2006/table">
            <a:tbl>
              <a:tblPr firstRow="1" bandRow="1">
                <a:tableStyleId>{8799B23B-EC83-4686-B30A-512413B5E67A}</a:tableStyleId>
              </a:tblPr>
              <a:tblGrid>
                <a:gridCol w="1401484">
                  <a:extLst>
                    <a:ext uri="{9D8B030D-6E8A-4147-A177-3AD203B41FA5}">
                      <a16:colId xmlns:a16="http://schemas.microsoft.com/office/drawing/2014/main" val="1833162277"/>
                    </a:ext>
                  </a:extLst>
                </a:gridCol>
                <a:gridCol w="1765336">
                  <a:extLst>
                    <a:ext uri="{9D8B030D-6E8A-4147-A177-3AD203B41FA5}">
                      <a16:colId xmlns:a16="http://schemas.microsoft.com/office/drawing/2014/main" val="2334726549"/>
                    </a:ext>
                  </a:extLst>
                </a:gridCol>
                <a:gridCol w="1583410">
                  <a:extLst>
                    <a:ext uri="{9D8B030D-6E8A-4147-A177-3AD203B41FA5}">
                      <a16:colId xmlns:a16="http://schemas.microsoft.com/office/drawing/2014/main" val="2750898573"/>
                    </a:ext>
                  </a:extLst>
                </a:gridCol>
                <a:gridCol w="1583410">
                  <a:extLst>
                    <a:ext uri="{9D8B030D-6E8A-4147-A177-3AD203B41FA5}">
                      <a16:colId xmlns:a16="http://schemas.microsoft.com/office/drawing/2014/main" val="826357063"/>
                    </a:ext>
                  </a:extLst>
                </a:gridCol>
              </a:tblGrid>
              <a:tr h="288000">
                <a:tc>
                  <a:txBody>
                    <a:bodyPr/>
                    <a:lstStyle/>
                    <a:p>
                      <a:r>
                        <a:rPr lang="it" sz="1100">
                          <a:solidFill>
                            <a:schemeClr val="bg1"/>
                          </a:solidFill>
                        </a:rPr>
                        <a:t>Palco</a:t>
                      </a:r>
                      <a:endParaRPr lang="en-GB" sz="1100">
                        <a:solidFill>
                          <a:schemeClr val="bg1"/>
                        </a:solidFill>
                      </a:endParaRPr>
                    </a:p>
                  </a:txBody>
                  <a:tcPr anchor="ctr">
                    <a:solidFill>
                      <a:srgbClr val="8652A1"/>
                    </a:solidFill>
                  </a:tcPr>
                </a:tc>
                <a:tc>
                  <a:txBody>
                    <a:bodyPr/>
                    <a:lstStyle/>
                    <a:p>
                      <a:r>
                        <a:rPr lang="it" sz="1100">
                          <a:solidFill>
                            <a:schemeClr val="bg1"/>
                          </a:solidFill>
                        </a:rPr>
                        <a:t>Azioni chiave intraprese</a:t>
                      </a:r>
                      <a:endParaRPr lang="en-GB" sz="1100">
                        <a:solidFill>
                          <a:schemeClr val="bg1"/>
                        </a:solidFill>
                      </a:endParaRPr>
                    </a:p>
                  </a:txBody>
                  <a:tcPr anchor="ctr">
                    <a:solidFill>
                      <a:srgbClr val="8652A1"/>
                    </a:solidFill>
                  </a:tcPr>
                </a:tc>
                <a:tc>
                  <a:txBody>
                    <a:bodyPr/>
                    <a:lstStyle/>
                    <a:p>
                      <a:r>
                        <a:rPr lang="it" sz="1100">
                          <a:solidFill>
                            <a:schemeClr val="bg1"/>
                          </a:solidFill>
                        </a:rPr>
                        <a:t>Strumenti digitali utilizzati</a:t>
                      </a:r>
                      <a:endParaRPr lang="en-GB" sz="1100">
                        <a:solidFill>
                          <a:schemeClr val="bg1"/>
                        </a:solidFill>
                      </a:endParaRPr>
                    </a:p>
                  </a:txBody>
                  <a:tcPr anchor="ctr">
                    <a:solidFill>
                      <a:srgbClr val="8652A1"/>
                    </a:solidFill>
                  </a:tcPr>
                </a:tc>
                <a:tc>
                  <a:txBody>
                    <a:bodyPr/>
                    <a:lstStyle/>
                    <a:p>
                      <a:r>
                        <a:rPr lang="it" sz="1100">
                          <a:solidFill>
                            <a:schemeClr val="bg1"/>
                          </a:solidFill>
                        </a:rPr>
                        <a:t>Impatto sulla sostenibilità</a:t>
                      </a:r>
                      <a:endParaRPr lang="en-GB" sz="1100">
                        <a:solidFill>
                          <a:schemeClr val="bg1"/>
                        </a:solidFill>
                      </a:endParaRPr>
                    </a:p>
                  </a:txBody>
                  <a:tcPr anchor="ctr">
                    <a:solidFill>
                      <a:srgbClr val="8652A1"/>
                    </a:solidFill>
                  </a:tcPr>
                </a:tc>
                <a:extLst>
                  <a:ext uri="{0D108BD9-81ED-4DB2-BD59-A6C34878D82A}">
                    <a16:rowId xmlns:a16="http://schemas.microsoft.com/office/drawing/2014/main" val="872849028"/>
                  </a:ext>
                </a:extLst>
              </a:tr>
              <a:tr h="594000">
                <a:tc>
                  <a:txBody>
                    <a:bodyPr/>
                    <a:lstStyle/>
                    <a:p>
                      <a:r>
                        <a:rPr lang="it" sz="1100" err="1"/>
                        <a:t>Identificazione delle opportunità</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03375667"/>
                  </a:ext>
                </a:extLst>
              </a:tr>
              <a:tr h="594000">
                <a:tc>
                  <a:txBody>
                    <a:bodyPr/>
                    <a:lstStyle/>
                    <a:p>
                      <a:r>
                        <a:rPr lang="it" sz="1100"/>
                        <a:t>Ideazione e gestione delle idee</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402782029"/>
                  </a:ext>
                </a:extLst>
              </a:tr>
              <a:tr h="594000">
                <a:tc>
                  <a:txBody>
                    <a:bodyPr/>
                    <a:lstStyle/>
                    <a:p>
                      <a:r>
                        <a:rPr lang="it" sz="1100"/>
                        <a:t>Sviluppo del concetto</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077393126"/>
                  </a:ext>
                </a:extLst>
              </a:tr>
              <a:tr h="594000">
                <a:tc>
                  <a:txBody>
                    <a:bodyPr/>
                    <a:lstStyle/>
                    <a:p>
                      <a:r>
                        <a:rPr lang="it" sz="1100"/>
                        <a:t>Sviluppo di servizi/prodotti/processi</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063335515"/>
                  </a:ext>
                </a:extLst>
              </a:tr>
              <a:tr h="594000">
                <a:tc>
                  <a:txBody>
                    <a:bodyPr/>
                    <a:lstStyle/>
                    <a:p>
                      <a:r>
                        <a:rPr lang="it" sz="1100" err="1"/>
                        <a:t>Test e convalida</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57004759"/>
                  </a:ext>
                </a:extLst>
              </a:tr>
              <a:tr h="594000">
                <a:tc>
                  <a:txBody>
                    <a:bodyPr/>
                    <a:lstStyle/>
                    <a:p>
                      <a:r>
                        <a:rPr lang="it" sz="1100"/>
                        <a:t>Lanciare</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1717474236"/>
                  </a:ext>
                </a:extLst>
              </a:tr>
            </a:tbl>
          </a:graphicData>
        </a:graphic>
      </p:graphicFrame>
      <p:sp>
        <p:nvSpPr>
          <p:cNvPr id="3" name="Text Placeholder 5">
            <a:extLst>
              <a:ext uri="{FF2B5EF4-FFF2-40B4-BE49-F238E27FC236}">
                <a16:creationId xmlns:a16="http://schemas.microsoft.com/office/drawing/2014/main" id="{5C38590C-0BB0-0A4F-E33D-44C55511E4AB}"/>
              </a:ext>
            </a:extLst>
          </p:cNvPr>
          <p:cNvSpPr txBox="1">
            <a:spLocks/>
          </p:cNvSpPr>
          <p:nvPr/>
        </p:nvSpPr>
        <p:spPr>
          <a:xfrm>
            <a:off x="697281" y="8766713"/>
            <a:ext cx="6076734" cy="167198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endParaRPr lang="en-GB" b="1">
              <a:latin typeface="Calibri"/>
              <a:ea typeface="Open Sans"/>
              <a:cs typeface="Calibri"/>
            </a:endParaRPr>
          </a:p>
          <a:p>
            <a:pPr algn="just"/>
            <a:r>
              <a:rPr lang="it" b="1">
                <a:latin typeface="Calibri"/>
                <a:ea typeface="Open Sans"/>
                <a:cs typeface="Calibri"/>
              </a:rPr>
              <a:t>3. Impatto della soluzione e punti chiave (2-3 minuti)</a:t>
            </a:r>
            <a:endParaRPr lang="en-GB">
              <a:latin typeface="Calibri"/>
              <a:ea typeface="Open Sans"/>
              <a:cs typeface="Calibri"/>
            </a:endParaRPr>
          </a:p>
          <a:p>
            <a:pPr marL="171450" indent="-171450" algn="just">
              <a:buFont typeface="Wingdings" panose="05000000000000000000" pitchFamily="2" charset="2"/>
              <a:buChar char="q"/>
            </a:pPr>
            <a:r>
              <a:rPr lang="it"/>
              <a:t>Riassumi i </a:t>
            </a:r>
            <a:r>
              <a:rPr lang="it" b="1"/>
              <a:t>vantaggi</a:t>
            </a:r>
            <a:r>
              <a:rPr lang="it"/>
              <a:t> della tua soluzione per una logistica sostenibile.</a:t>
            </a:r>
          </a:p>
          <a:p>
            <a:pPr marL="171450" indent="-171450" algn="just">
              <a:buFont typeface="Wingdings" panose="05000000000000000000" pitchFamily="2" charset="2"/>
              <a:buChar char="q"/>
            </a:pPr>
            <a:r>
              <a:rPr lang="it"/>
              <a:t>Affronta </a:t>
            </a:r>
            <a:r>
              <a:rPr lang="it" b="1"/>
              <a:t>le potenziali sfide</a:t>
            </a:r>
            <a:r>
              <a:rPr lang="it"/>
              <a:t> e il modo in cui potrebbero essere mitigate.</a:t>
            </a:r>
          </a:p>
          <a:p>
            <a:pPr marL="171450" indent="-171450" algn="just">
              <a:buFont typeface="Wingdings" panose="05000000000000000000" pitchFamily="2" charset="2"/>
              <a:buChar char="q"/>
            </a:pPr>
            <a:r>
              <a:rPr lang="it"/>
              <a:t>Fornire </a:t>
            </a:r>
            <a:r>
              <a:rPr lang="it" b="1"/>
              <a:t>i passaggi successivi</a:t>
            </a:r>
            <a:r>
              <a:rPr lang="it"/>
              <a:t> per l'implementazione in un ambiente reale.</a:t>
            </a:r>
          </a:p>
          <a:p>
            <a:pPr algn="just"/>
            <a:endParaRPr lang="en-GB"/>
          </a:p>
          <a:p>
            <a:pPr algn="just"/>
            <a:r>
              <a:rPr lang="it" b="1"/>
              <a:t>4. Conclusione e invito all'azione (1 minuto)</a:t>
            </a:r>
          </a:p>
          <a:p>
            <a:pPr marL="171450" indent="-171450" algn="just">
              <a:buFont typeface="Wingdings" panose="05000000000000000000" pitchFamily="2" charset="2"/>
              <a:buChar char="q"/>
            </a:pPr>
            <a:r>
              <a:rPr lang="it"/>
              <a:t>Rafforza il motivo per cui la tua soluzione è </a:t>
            </a:r>
            <a:r>
              <a:rPr lang="it" b="1"/>
              <a:t>innovativa, sostenibile e fattibile</a:t>
            </a:r>
            <a:r>
              <a:rPr lang="it"/>
              <a:t>.</a:t>
            </a:r>
          </a:p>
          <a:p>
            <a:pPr marL="171450" indent="-171450" algn="just">
              <a:buFont typeface="Wingdings" panose="05000000000000000000" pitchFamily="2" charset="2"/>
              <a:buChar char="q"/>
            </a:pPr>
            <a:r>
              <a:rPr lang="it"/>
              <a:t>Termina con una </a:t>
            </a:r>
            <a:r>
              <a:rPr lang="it" b="1"/>
              <a:t>chiara raccomandazione</a:t>
            </a:r>
            <a:r>
              <a:rPr lang="it"/>
              <a:t> per i prossimi passi dell'azienda.</a:t>
            </a:r>
          </a:p>
        </p:txBody>
      </p:sp>
    </p:spTree>
    <p:extLst>
      <p:ext uri="{BB962C8B-B14F-4D97-AF65-F5344CB8AC3E}">
        <p14:creationId xmlns:p14="http://schemas.microsoft.com/office/powerpoint/2010/main" val="208458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28A30-9B80-6E53-4C51-3C17F2E2DB7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BCD013F-0697-2194-D090-4DFF09495B6B}"/>
              </a:ext>
            </a:extLst>
          </p:cNvPr>
          <p:cNvSpPr>
            <a:spLocks noGrp="1"/>
          </p:cNvSpPr>
          <p:nvPr>
            <p:ph type="body" sz="quarter" idx="64"/>
          </p:nvPr>
        </p:nvSpPr>
        <p:spPr>
          <a:xfrm>
            <a:off x="697281" y="1599144"/>
            <a:ext cx="6076734" cy="2565532"/>
          </a:xfrm>
        </p:spPr>
        <p:txBody>
          <a:bodyPr numCol="1"/>
          <a:lstStyle/>
          <a:p>
            <a:pPr algn="just"/>
            <a:r>
              <a:rPr lang="it" sz="1600" b="1">
                <a:solidFill>
                  <a:srgbClr val="8652A1"/>
                </a:solidFill>
              </a:rPr>
              <a:t>In classe: fornire feedback tra pari</a:t>
            </a:r>
          </a:p>
          <a:p>
            <a:pPr algn="just"/>
            <a:r>
              <a:rPr lang="it"/>
              <a:t>Ogni gruppo valuterà </a:t>
            </a:r>
            <a:r>
              <a:rPr lang="it" b="1"/>
              <a:t>altre due presentazioni</a:t>
            </a:r>
            <a:r>
              <a:rPr lang="it"/>
              <a:t> utilizzando il modello sottostante.</a:t>
            </a:r>
          </a:p>
        </p:txBody>
      </p:sp>
      <p:sp>
        <p:nvSpPr>
          <p:cNvPr id="4" name="Slide Number Placeholder 3">
            <a:extLst>
              <a:ext uri="{FF2B5EF4-FFF2-40B4-BE49-F238E27FC236}">
                <a16:creationId xmlns:a16="http://schemas.microsoft.com/office/drawing/2014/main" id="{C0CC156C-EF3D-9E3A-AD23-603484C32216}"/>
              </a:ext>
            </a:extLst>
          </p:cNvPr>
          <p:cNvSpPr>
            <a:spLocks noGrp="1"/>
          </p:cNvSpPr>
          <p:nvPr>
            <p:ph type="sldNum" sz="quarter" idx="4"/>
          </p:nvPr>
        </p:nvSpPr>
        <p:spPr/>
        <p:txBody>
          <a:bodyPr/>
          <a:lstStyle/>
          <a:p>
            <a:fld id="{9C527BFA-2C0E-4CEC-B6A5-913A56FEF4B4}" type="slidenum">
              <a:rPr lang="fr-CA" smtClean="0"/>
              <a:pPr/>
              <a:t>37</a:t>
            </a:fld>
            <a:endParaRPr lang="fr-CA"/>
          </a:p>
        </p:txBody>
      </p:sp>
      <p:sp>
        <p:nvSpPr>
          <p:cNvPr id="7" name="Freeform 1">
            <a:extLst>
              <a:ext uri="{FF2B5EF4-FFF2-40B4-BE49-F238E27FC236}">
                <a16:creationId xmlns:a16="http://schemas.microsoft.com/office/drawing/2014/main" id="{86455C75-9187-2C5B-9D42-B5B04C8C241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A1DEA65-1E88-EACF-5957-C6614B5AFA40}"/>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PRESENTAZIONI FINALI E DISCUSSIONI</a:t>
            </a:r>
            <a:endParaRPr lang="en-US"/>
          </a:p>
        </p:txBody>
      </p:sp>
      <p:graphicFrame>
        <p:nvGraphicFramePr>
          <p:cNvPr id="2" name="Tabelle 1">
            <a:extLst>
              <a:ext uri="{FF2B5EF4-FFF2-40B4-BE49-F238E27FC236}">
                <a16:creationId xmlns:a16="http://schemas.microsoft.com/office/drawing/2014/main" id="{1CBFE661-2082-5A4B-D61C-94153AFF019B}"/>
              </a:ext>
            </a:extLst>
          </p:cNvPr>
          <p:cNvGraphicFramePr>
            <a:graphicFrameLocks noGrp="1"/>
          </p:cNvGraphicFramePr>
          <p:nvPr>
            <p:extLst>
              <p:ext uri="{D42A27DB-BD31-4B8C-83A1-F6EECF244321}">
                <p14:modId xmlns:p14="http://schemas.microsoft.com/office/powerpoint/2010/main" val="2018495819"/>
              </p:ext>
            </p:extLst>
          </p:nvPr>
        </p:nvGraphicFramePr>
        <p:xfrm>
          <a:off x="622965" y="2119804"/>
          <a:ext cx="6264001" cy="3845560"/>
        </p:xfrm>
        <a:graphic>
          <a:graphicData uri="http://schemas.openxmlformats.org/drawingml/2006/table">
            <a:tbl>
              <a:tblPr firstRow="1" bandRow="1">
                <a:tableStyleId>{8799B23B-EC83-4686-B30A-512413B5E67A}</a:tableStyleId>
              </a:tblPr>
              <a:tblGrid>
                <a:gridCol w="906546">
                  <a:extLst>
                    <a:ext uri="{9D8B030D-6E8A-4147-A177-3AD203B41FA5}">
                      <a16:colId xmlns:a16="http://schemas.microsoft.com/office/drawing/2014/main" val="1833162277"/>
                    </a:ext>
                  </a:extLst>
                </a:gridCol>
                <a:gridCol w="1071491">
                  <a:extLst>
                    <a:ext uri="{9D8B030D-6E8A-4147-A177-3AD203B41FA5}">
                      <a16:colId xmlns:a16="http://schemas.microsoft.com/office/drawing/2014/main" val="2334726549"/>
                    </a:ext>
                  </a:extLst>
                </a:gridCol>
                <a:gridCol w="1071491">
                  <a:extLst>
                    <a:ext uri="{9D8B030D-6E8A-4147-A177-3AD203B41FA5}">
                      <a16:colId xmlns:a16="http://schemas.microsoft.com/office/drawing/2014/main" val="2750898573"/>
                    </a:ext>
                  </a:extLst>
                </a:gridCol>
                <a:gridCol w="1071491">
                  <a:extLst>
                    <a:ext uri="{9D8B030D-6E8A-4147-A177-3AD203B41FA5}">
                      <a16:colId xmlns:a16="http://schemas.microsoft.com/office/drawing/2014/main" val="826357063"/>
                    </a:ext>
                  </a:extLst>
                </a:gridCol>
                <a:gridCol w="1071491">
                  <a:extLst>
                    <a:ext uri="{9D8B030D-6E8A-4147-A177-3AD203B41FA5}">
                      <a16:colId xmlns:a16="http://schemas.microsoft.com/office/drawing/2014/main" val="1337700197"/>
                    </a:ext>
                  </a:extLst>
                </a:gridCol>
                <a:gridCol w="1071491">
                  <a:extLst>
                    <a:ext uri="{9D8B030D-6E8A-4147-A177-3AD203B41FA5}">
                      <a16:colId xmlns:a16="http://schemas.microsoft.com/office/drawing/2014/main" val="3973335458"/>
                    </a:ext>
                  </a:extLst>
                </a:gridCol>
              </a:tblGrid>
              <a:tr h="370840">
                <a:tc>
                  <a:txBody>
                    <a:bodyPr/>
                    <a:lstStyle/>
                    <a:p>
                      <a:r>
                        <a:rPr lang="it" sz="900" err="1">
                          <a:solidFill>
                            <a:schemeClr val="bg1"/>
                          </a:solidFill>
                        </a:rPr>
                        <a:t>Criteri</a:t>
                      </a:r>
                      <a:endParaRPr lang="en-GB" sz="900">
                        <a:solidFill>
                          <a:schemeClr val="bg1"/>
                        </a:solidFill>
                      </a:endParaRPr>
                    </a:p>
                  </a:txBody>
                  <a:tcPr anchor="ctr">
                    <a:solidFill>
                      <a:srgbClr val="8652A1"/>
                    </a:solidFill>
                  </a:tcPr>
                </a:tc>
                <a:tc>
                  <a:txBody>
                    <a:bodyPr/>
                    <a:lstStyle/>
                    <a:p>
                      <a:r>
                        <a:rPr lang="it" sz="900" err="1">
                          <a:solidFill>
                            <a:schemeClr val="bg1"/>
                          </a:solidFill>
                        </a:rPr>
                        <a:t>Eccellente (5)</a:t>
                      </a:r>
                      <a:endParaRPr lang="en-GB" sz="900">
                        <a:solidFill>
                          <a:schemeClr val="bg1"/>
                        </a:solidFill>
                      </a:endParaRPr>
                    </a:p>
                  </a:txBody>
                  <a:tcPr anchor="ctr">
                    <a:solidFill>
                      <a:srgbClr val="8652A1"/>
                    </a:solidFill>
                  </a:tcPr>
                </a:tc>
                <a:tc>
                  <a:txBody>
                    <a:bodyPr/>
                    <a:lstStyle/>
                    <a:p>
                      <a:r>
                        <a:rPr lang="it" sz="900" err="1">
                          <a:solidFill>
                            <a:schemeClr val="bg1"/>
                          </a:solidFill>
                        </a:rPr>
                        <a:t>Buono (4)</a:t>
                      </a:r>
                      <a:endParaRPr lang="en-GB" sz="900">
                        <a:solidFill>
                          <a:schemeClr val="bg1"/>
                        </a:solidFill>
                      </a:endParaRPr>
                    </a:p>
                  </a:txBody>
                  <a:tcPr anchor="ctr">
                    <a:solidFill>
                      <a:srgbClr val="8652A1"/>
                    </a:solidFill>
                  </a:tcPr>
                </a:tc>
                <a:tc>
                  <a:txBody>
                    <a:bodyPr/>
                    <a:lstStyle/>
                    <a:p>
                      <a:r>
                        <a:rPr lang="it" sz="900" err="1">
                          <a:solidFill>
                            <a:schemeClr val="bg1"/>
                          </a:solidFill>
                        </a:rPr>
                        <a:t>Soddisfacente (3)</a:t>
                      </a:r>
                      <a:endParaRPr lang="en-GB" sz="900">
                        <a:solidFill>
                          <a:schemeClr val="bg1"/>
                        </a:solidFill>
                      </a:endParaRPr>
                    </a:p>
                  </a:txBody>
                  <a:tcPr anchor="ctr">
                    <a:solidFill>
                      <a:srgbClr val="8652A1"/>
                    </a:solidFill>
                  </a:tcPr>
                </a:tc>
                <a:tc>
                  <a:txBody>
                    <a:bodyPr/>
                    <a:lstStyle/>
                    <a:p>
                      <a:r>
                        <a:rPr lang="it" sz="900">
                          <a:solidFill>
                            <a:schemeClr val="bg1"/>
                          </a:solidFill>
                        </a:rPr>
                        <a:t>Necessita di miglioramenti (2)</a:t>
                      </a:r>
                      <a:endParaRPr lang="en-GB" sz="900">
                        <a:solidFill>
                          <a:schemeClr val="bg1"/>
                        </a:solidFill>
                      </a:endParaRPr>
                    </a:p>
                  </a:txBody>
                  <a:tcPr anchor="ctr">
                    <a:solidFill>
                      <a:srgbClr val="8652A1"/>
                    </a:solidFill>
                  </a:tcPr>
                </a:tc>
                <a:tc>
                  <a:txBody>
                    <a:bodyPr/>
                    <a:lstStyle/>
                    <a:p>
                      <a:r>
                        <a:rPr lang="it" sz="900">
                          <a:solidFill>
                            <a:schemeClr val="bg1"/>
                          </a:solidFill>
                        </a:rPr>
                        <a:t>Non soddisfacente (1)</a:t>
                      </a:r>
                      <a:endParaRPr lang="en-GB" sz="900">
                        <a:solidFill>
                          <a:schemeClr val="bg1"/>
                        </a:solidFill>
                      </a:endParaRPr>
                    </a:p>
                  </a:txBody>
                  <a:tcPr anchor="ctr">
                    <a:solidFill>
                      <a:srgbClr val="8652A1"/>
                    </a:solidFill>
                  </a:tcPr>
                </a:tc>
                <a:extLst>
                  <a:ext uri="{0D108BD9-81ED-4DB2-BD59-A6C34878D82A}">
                    <a16:rowId xmlns:a16="http://schemas.microsoft.com/office/drawing/2014/main" val="872849028"/>
                  </a:ext>
                </a:extLst>
              </a:tr>
              <a:tr h="360000">
                <a:tc>
                  <a:txBody>
                    <a:bodyPr/>
                    <a:lstStyle/>
                    <a:p>
                      <a:r>
                        <a:rPr lang="it" sz="900"/>
                        <a:t>Chiarezza e struttura</a:t>
                      </a:r>
                      <a:endParaRPr lang="en-GB" sz="900"/>
                    </a:p>
                  </a:txBody>
                  <a:tcPr anchor="ctr"/>
                </a:tc>
                <a:tc>
                  <a:txBody>
                    <a:bodyPr/>
                    <a:lstStyle/>
                    <a:p>
                      <a:r>
                        <a:rPr lang="it" sz="900"/>
                        <a:t>Flusso logico e ben strutturato</a:t>
                      </a:r>
                      <a:endParaRPr lang="en-GB" sz="900"/>
                    </a:p>
                  </a:txBody>
                  <a:tcPr anchor="ctr"/>
                </a:tc>
                <a:tc>
                  <a:txBody>
                    <a:bodyPr/>
                    <a:lstStyle/>
                    <a:p>
                      <a:r>
                        <a:rPr lang="it" sz="900" err="1"/>
                        <a:t>Per lo più chiare, piccole lacune</a:t>
                      </a:r>
                      <a:endParaRPr lang="en-GB" sz="900"/>
                    </a:p>
                  </a:txBody>
                  <a:tcPr anchor="ctr"/>
                </a:tc>
                <a:tc>
                  <a:txBody>
                    <a:bodyPr/>
                    <a:lstStyle/>
                    <a:p>
                      <a:r>
                        <a:rPr lang="it" sz="900" err="1"/>
                        <a:t>Alcuni punti non sono chiari</a:t>
                      </a:r>
                      <a:endParaRPr lang="en-GB" sz="900"/>
                    </a:p>
                  </a:txBody>
                  <a:tcPr anchor="ctr"/>
                </a:tc>
                <a:tc>
                  <a:txBody>
                    <a:bodyPr/>
                    <a:lstStyle/>
                    <a:p>
                      <a:r>
                        <a:rPr lang="it" sz="900"/>
                        <a:t>Manca di organizzazione</a:t>
                      </a:r>
                      <a:endParaRPr lang="en-GB" sz="900"/>
                    </a:p>
                  </a:txBody>
                  <a:tcPr anchor="ctr"/>
                </a:tc>
                <a:tc>
                  <a:txBody>
                    <a:bodyPr/>
                    <a:lstStyle/>
                    <a:p>
                      <a:r>
                        <a:rPr lang="it" sz="900" err="1"/>
                        <a:t>Disorganizzato, difficile da seguire</a:t>
                      </a:r>
                      <a:endParaRPr lang="en-GB" sz="900"/>
                    </a:p>
                  </a:txBody>
                  <a:tcPr anchor="ctr"/>
                </a:tc>
                <a:extLst>
                  <a:ext uri="{0D108BD9-81ED-4DB2-BD59-A6C34878D82A}">
                    <a16:rowId xmlns:a16="http://schemas.microsoft.com/office/drawing/2014/main" val="2903375667"/>
                  </a:ext>
                </a:extLst>
              </a:tr>
              <a:tr h="360000">
                <a:tc>
                  <a:txBody>
                    <a:bodyPr/>
                    <a:lstStyle/>
                    <a:p>
                      <a:r>
                        <a:rPr lang="it" sz="900"/>
                        <a:t>Approccio innovativo e sostenibile</a:t>
                      </a:r>
                      <a:endParaRPr lang="en-GB" sz="900"/>
                    </a:p>
                  </a:txBody>
                  <a:tcPr anchor="ctr"/>
                </a:tc>
                <a:tc>
                  <a:txBody>
                    <a:bodyPr/>
                    <a:lstStyle/>
                    <a:p>
                      <a:r>
                        <a:rPr lang="it" sz="900" err="1"/>
                        <a:t>Altamente creativo, forte impatto sulla sostenibilità</a:t>
                      </a:r>
                      <a:endParaRPr lang="en-GB" sz="900"/>
                    </a:p>
                  </a:txBody>
                  <a:tcPr anchor="ctr"/>
                </a:tc>
                <a:tc>
                  <a:txBody>
                    <a:bodyPr/>
                    <a:lstStyle/>
                    <a:p>
                      <a:r>
                        <a:rPr lang="it" sz="900" dirty="0"/>
                        <a:t>Qualcosa di innovativo, sostenibilità integrata</a:t>
                      </a:r>
                      <a:endParaRPr lang="en-GB" sz="900" dirty="0"/>
                    </a:p>
                  </a:txBody>
                  <a:tcPr anchor="ctr"/>
                </a:tc>
                <a:tc>
                  <a:txBody>
                    <a:bodyPr/>
                    <a:lstStyle/>
                    <a:p>
                      <a:r>
                        <a:rPr lang="it" sz="900"/>
                        <a:t>Innovazione moderata, sostenibilità considerata</a:t>
                      </a:r>
                      <a:endParaRPr lang="en-GB" sz="900"/>
                    </a:p>
                  </a:txBody>
                  <a:tcPr anchor="ctr"/>
                </a:tc>
                <a:tc>
                  <a:txBody>
                    <a:bodyPr/>
                    <a:lstStyle/>
                    <a:p>
                      <a:r>
                        <a:rPr lang="it" sz="900"/>
                        <a:t>Manca di innovazione o attenzione alla sostenibilità</a:t>
                      </a:r>
                      <a:endParaRPr lang="en-GB" sz="900"/>
                    </a:p>
                  </a:txBody>
                  <a:tcPr anchor="ctr"/>
                </a:tc>
                <a:tc>
                  <a:txBody>
                    <a:bodyPr/>
                    <a:lstStyle/>
                    <a:p>
                      <a:r>
                        <a:rPr lang="it" sz="900" err="1"/>
                        <a:t>Nessuna innovazione o attenzione alla sostenibilità, manca di originalità</a:t>
                      </a:r>
                      <a:endParaRPr lang="en-GB" sz="900"/>
                    </a:p>
                  </a:txBody>
                  <a:tcPr anchor="ctr"/>
                </a:tc>
                <a:extLst>
                  <a:ext uri="{0D108BD9-81ED-4DB2-BD59-A6C34878D82A}">
                    <a16:rowId xmlns:a16="http://schemas.microsoft.com/office/drawing/2014/main" val="2402782029"/>
                  </a:ext>
                </a:extLst>
              </a:tr>
              <a:tr h="360000">
                <a:tc>
                  <a:txBody>
                    <a:bodyPr/>
                    <a:lstStyle/>
                    <a:p>
                      <a:r>
                        <a:rPr lang="it" sz="900"/>
                        <a:t>Utilizzo di strumenti digitali</a:t>
                      </a:r>
                      <a:endParaRPr lang="en-GB" sz="900"/>
                    </a:p>
                  </a:txBody>
                  <a:tcPr anchor="ctr"/>
                </a:tc>
                <a:tc>
                  <a:txBody>
                    <a:bodyPr/>
                    <a:lstStyle/>
                    <a:p>
                      <a:r>
                        <a:rPr lang="it" sz="900"/>
                        <a:t>Strumenti ben integrati, processo di supporto chiaro</a:t>
                      </a:r>
                      <a:endParaRPr lang="en-GB" sz="900"/>
                    </a:p>
                  </a:txBody>
                  <a:tcPr anchor="ctr"/>
                </a:tc>
                <a:tc>
                  <a:txBody>
                    <a:bodyPr/>
                    <a:lstStyle/>
                    <a:p>
                      <a:r>
                        <a:rPr lang="it" sz="900"/>
                        <a:t>Strumenti utilizzati in modo efficace, piccole lacune</a:t>
                      </a:r>
                      <a:endParaRPr lang="en-GB" sz="900"/>
                    </a:p>
                  </a:txBody>
                  <a:tcPr anchor="ctr"/>
                </a:tc>
                <a:tc>
                  <a:txBody>
                    <a:bodyPr/>
                    <a:lstStyle/>
                    <a:p>
                      <a:r>
                        <a:rPr lang="it" sz="900"/>
                        <a:t>Strumenti inclusi ma non ben applicati</a:t>
                      </a:r>
                      <a:endParaRPr lang="en-GB" sz="900"/>
                    </a:p>
                  </a:txBody>
                  <a:tcPr anchor="ctr"/>
                </a:tc>
                <a:tc>
                  <a:txBody>
                    <a:bodyPr/>
                    <a:lstStyle/>
                    <a:p>
                      <a:r>
                        <a:rPr lang="it" sz="900"/>
                        <a:t>Strumenti mancanti o di rilevanza poco chiara</a:t>
                      </a:r>
                      <a:endParaRPr lang="en-GB" sz="900"/>
                    </a:p>
                  </a:txBody>
                  <a:tcPr anchor="ctr"/>
                </a:tc>
                <a:tc>
                  <a:txBody>
                    <a:bodyPr/>
                    <a:lstStyle/>
                    <a:p>
                      <a:r>
                        <a:rPr lang="it" sz="900" err="1"/>
                        <a:t>Non vengono utilizzati strumenti digitali pertinenti</a:t>
                      </a:r>
                      <a:endParaRPr lang="en-GB" sz="900"/>
                    </a:p>
                  </a:txBody>
                  <a:tcPr anchor="ctr"/>
                </a:tc>
                <a:extLst>
                  <a:ext uri="{0D108BD9-81ED-4DB2-BD59-A6C34878D82A}">
                    <a16:rowId xmlns:a16="http://schemas.microsoft.com/office/drawing/2014/main" val="2077393126"/>
                  </a:ext>
                </a:extLst>
              </a:tr>
              <a:tr h="360000">
                <a:tc>
                  <a:txBody>
                    <a:bodyPr/>
                    <a:lstStyle/>
                    <a:p>
                      <a:r>
                        <a:rPr lang="it" sz="900"/>
                        <a:t>Coinvolgimento e consegna</a:t>
                      </a:r>
                      <a:endParaRPr lang="en-GB" sz="900"/>
                    </a:p>
                  </a:txBody>
                  <a:tcPr anchor="ctr"/>
                </a:tc>
                <a:tc>
                  <a:txBody>
                    <a:bodyPr/>
                    <a:lstStyle/>
                    <a:p>
                      <a:r>
                        <a:rPr lang="it" sz="900" err="1"/>
                        <a:t>Immagini sicure, coinvolgenti e chiare </a:t>
                      </a:r>
                      <a:endParaRPr lang="en-GB" sz="900"/>
                    </a:p>
                  </a:txBody>
                  <a:tcPr anchor="ctr"/>
                </a:tc>
                <a:tc>
                  <a:txBody>
                    <a:bodyPr/>
                    <a:lstStyle/>
                    <a:p>
                      <a:r>
                        <a:rPr lang="it" sz="900" err="1"/>
                        <a:t>Per lo più fiducioso, buona grafica</a:t>
                      </a:r>
                      <a:endParaRPr lang="en-GB" sz="900"/>
                    </a:p>
                  </a:txBody>
                  <a:tcPr anchor="ctr"/>
                </a:tc>
                <a:tc>
                  <a:txBody>
                    <a:bodyPr/>
                    <a:lstStyle/>
                    <a:p>
                      <a:r>
                        <a:rPr lang="it" sz="900" err="1"/>
                        <a:t>Alcuni problemi di coinvolgimento, immagini di base</a:t>
                      </a:r>
                      <a:endParaRPr lang="en-GB" sz="900"/>
                    </a:p>
                  </a:txBody>
                  <a:tcPr anchor="ctr"/>
                </a:tc>
                <a:tc>
                  <a:txBody>
                    <a:bodyPr/>
                    <a:lstStyle/>
                    <a:p>
                      <a:r>
                        <a:rPr lang="it" sz="900"/>
                        <a:t>Manca di coinvolgimento, immagini poco chiare</a:t>
                      </a:r>
                      <a:endParaRPr lang="en-GB" sz="900"/>
                    </a:p>
                  </a:txBody>
                  <a:tcPr anchor="ctr"/>
                </a:tc>
                <a:tc>
                  <a:txBody>
                    <a:bodyPr/>
                    <a:lstStyle/>
                    <a:p>
                      <a:r>
                        <a:rPr lang="it" sz="900"/>
                        <a:t>Non coinvolgente, difficile da capire, immagini scadenti</a:t>
                      </a:r>
                      <a:endParaRPr lang="en-GB" sz="900"/>
                    </a:p>
                  </a:txBody>
                  <a:tcPr anchor="ctr"/>
                </a:tc>
                <a:extLst>
                  <a:ext uri="{0D108BD9-81ED-4DB2-BD59-A6C34878D82A}">
                    <a16:rowId xmlns:a16="http://schemas.microsoft.com/office/drawing/2014/main" val="3063335515"/>
                  </a:ext>
                </a:extLst>
              </a:tr>
              <a:tr h="360000">
                <a:tc>
                  <a:txBody>
                    <a:bodyPr/>
                    <a:lstStyle/>
                    <a:p>
                      <a:r>
                        <a:rPr lang="it" sz="900"/>
                        <a:t>Grembiule</a:t>
                      </a:r>
                      <a:endParaRPr lang="en-GB" sz="900"/>
                    </a:p>
                  </a:txBody>
                  <a:tcPr anchor="ctr"/>
                </a:tc>
                <a:tc>
                  <a:txBody>
                    <a:bodyPr/>
                    <a:lstStyle/>
                    <a:p>
                      <a:r>
                        <a:rPr lang="it" sz="900"/>
                        <a:t>Presentazione eccezionale con un forte impatto, ben eseguita in tutti i settori</a:t>
                      </a:r>
                    </a:p>
                  </a:txBody>
                  <a:tcPr anchor="ctr"/>
                </a:tc>
                <a:tc>
                  <a:txBody>
                    <a:bodyPr/>
                    <a:lstStyle/>
                    <a:p>
                      <a:r>
                        <a:rPr lang="it" sz="900" dirty="0"/>
                        <a:t>Ottime prestazioni con piccoli punti deboli</a:t>
                      </a:r>
                    </a:p>
                  </a:txBody>
                  <a:tcPr anchor="ctr"/>
                </a:tc>
                <a:tc>
                  <a:txBody>
                    <a:bodyPr/>
                    <a:lstStyle/>
                    <a:p>
                      <a:r>
                        <a:rPr lang="it" sz="900"/>
                        <a:t>Competente ma con notevoli lacune nell'esecuzione</a:t>
                      </a:r>
                    </a:p>
                  </a:txBody>
                  <a:tcPr anchor="ctr"/>
                </a:tc>
                <a:tc>
                  <a:txBody>
                    <a:bodyPr/>
                    <a:lstStyle/>
                    <a:p>
                      <a:r>
                        <a:rPr lang="it" sz="900"/>
                        <a:t>Esecuzione debole, elementi chiave mancanti</a:t>
                      </a:r>
                    </a:p>
                  </a:txBody>
                  <a:tcPr anchor="ctr"/>
                </a:tc>
                <a:tc>
                  <a:txBody>
                    <a:bodyPr/>
                    <a:lstStyle/>
                    <a:p>
                      <a:r>
                        <a:rPr lang="it" sz="900" dirty="0"/>
                        <a:t>Sforzo minimo, manca di componenti chiave, non soddisfa le aspettative</a:t>
                      </a:r>
                    </a:p>
                  </a:txBody>
                  <a:tcPr anchor="ctr"/>
                </a:tc>
                <a:extLst>
                  <a:ext uri="{0D108BD9-81ED-4DB2-BD59-A6C34878D82A}">
                    <a16:rowId xmlns:a16="http://schemas.microsoft.com/office/drawing/2014/main" val="3268598343"/>
                  </a:ext>
                </a:extLst>
              </a:tr>
            </a:tbl>
          </a:graphicData>
        </a:graphic>
      </p:graphicFrame>
      <p:sp>
        <p:nvSpPr>
          <p:cNvPr id="3" name="Text Placeholder 5">
            <a:extLst>
              <a:ext uri="{FF2B5EF4-FFF2-40B4-BE49-F238E27FC236}">
                <a16:creationId xmlns:a16="http://schemas.microsoft.com/office/drawing/2014/main" id="{8D8346A6-A9AE-C191-CDE3-1B64DE638EA3}"/>
              </a:ext>
            </a:extLst>
          </p:cNvPr>
          <p:cNvSpPr txBox="1">
            <a:spLocks/>
          </p:cNvSpPr>
          <p:nvPr/>
        </p:nvSpPr>
        <p:spPr>
          <a:xfrm>
            <a:off x="622966" y="9318701"/>
            <a:ext cx="6308702" cy="1263991"/>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it" dirty="0"/>
              <a:t>Dopo aver assegnato un punteggio, fornisci </a:t>
            </a:r>
            <a:r>
              <a:rPr lang="it" b="1" dirty="0"/>
              <a:t>un punto di forza</a:t>
            </a:r>
            <a:r>
              <a:rPr lang="it" dirty="0"/>
              <a:t> e </a:t>
            </a:r>
            <a:r>
              <a:rPr lang="it" b="1" dirty="0"/>
              <a:t>un suggerimento per il miglioramento</a:t>
            </a:r>
            <a:r>
              <a:rPr lang="it" dirty="0"/>
              <a:t> nella casella dei commenti per il maggior numero possibile di criteri.</a:t>
            </a:r>
          </a:p>
          <a:p>
            <a:pPr algn="just"/>
            <a:endParaRPr lang="en-GB" dirty="0"/>
          </a:p>
          <a:p>
            <a:pPr algn="just"/>
            <a:r>
              <a:rPr lang="it" sz="1600" b="1" dirty="0">
                <a:solidFill>
                  <a:srgbClr val="8652A1"/>
                </a:solidFill>
              </a:rPr>
              <a:t>Presentazione e discussione</a:t>
            </a:r>
          </a:p>
          <a:p>
            <a:pPr marL="171450" indent="-171450" algn="just">
              <a:buFont typeface="Wingdings" panose="05000000000000000000" pitchFamily="2" charset="2"/>
              <a:buChar char="q"/>
            </a:pPr>
            <a:r>
              <a:rPr lang="it" dirty="0"/>
              <a:t>Invia i moduli  di </a:t>
            </a:r>
            <a:r>
              <a:rPr lang="it" b="1" dirty="0"/>
              <a:t>feedback dei tuoi colleghi</a:t>
            </a:r>
            <a:r>
              <a:rPr lang="it" dirty="0"/>
              <a:t> all'insegnante.</a:t>
            </a:r>
          </a:p>
          <a:p>
            <a:pPr marL="171450" indent="-171450" algn="just">
              <a:buFont typeface="Wingdings" panose="05000000000000000000" pitchFamily="2" charset="2"/>
              <a:buChar char="q"/>
            </a:pPr>
            <a:r>
              <a:rPr lang="it" dirty="0"/>
              <a:t>Preparati a discutere  le </a:t>
            </a:r>
            <a:r>
              <a:rPr lang="it" b="1" dirty="0"/>
              <a:t>intuizioni chiave e le best practice</a:t>
            </a:r>
            <a:r>
              <a:rPr lang="it" dirty="0"/>
              <a:t> emerse dalle presentazioni.</a:t>
            </a:r>
          </a:p>
          <a:p>
            <a:pPr algn="just"/>
            <a:endParaRPr lang="en-GB" dirty="0"/>
          </a:p>
        </p:txBody>
      </p:sp>
      <p:graphicFrame>
        <p:nvGraphicFramePr>
          <p:cNvPr id="5" name="Tabelle 4">
            <a:extLst>
              <a:ext uri="{FF2B5EF4-FFF2-40B4-BE49-F238E27FC236}">
                <a16:creationId xmlns:a16="http://schemas.microsoft.com/office/drawing/2014/main" id="{CB3A433D-4190-1E82-3A50-E91E6A8B7BB2}"/>
              </a:ext>
            </a:extLst>
          </p:cNvPr>
          <p:cNvGraphicFramePr>
            <a:graphicFrameLocks noGrp="1"/>
          </p:cNvGraphicFramePr>
          <p:nvPr>
            <p:extLst>
              <p:ext uri="{D42A27DB-BD31-4B8C-83A1-F6EECF244321}">
                <p14:modId xmlns:p14="http://schemas.microsoft.com/office/powerpoint/2010/main" val="3223800824"/>
              </p:ext>
            </p:extLst>
          </p:nvPr>
        </p:nvGraphicFramePr>
        <p:xfrm>
          <a:off x="628007" y="6089637"/>
          <a:ext cx="3060000" cy="3229064"/>
        </p:xfrm>
        <a:graphic>
          <a:graphicData uri="http://schemas.openxmlformats.org/drawingml/2006/table">
            <a:tbl>
              <a:tblPr firstRow="1" bandRow="1">
                <a:tableStyleId>{8799B23B-EC83-4686-B30A-512413B5E67A}</a:tableStyleId>
              </a:tblPr>
              <a:tblGrid>
                <a:gridCol w="1260000">
                  <a:extLst>
                    <a:ext uri="{9D8B030D-6E8A-4147-A177-3AD203B41FA5}">
                      <a16:colId xmlns:a16="http://schemas.microsoft.com/office/drawing/2014/main" val="1833162277"/>
                    </a:ext>
                  </a:extLst>
                </a:gridCol>
                <a:gridCol w="540000">
                  <a:extLst>
                    <a:ext uri="{9D8B030D-6E8A-4147-A177-3AD203B41FA5}">
                      <a16:colId xmlns:a16="http://schemas.microsoft.com/office/drawing/2014/main" val="2334726549"/>
                    </a:ext>
                  </a:extLst>
                </a:gridCol>
                <a:gridCol w="1260000">
                  <a:extLst>
                    <a:ext uri="{9D8B030D-6E8A-4147-A177-3AD203B41FA5}">
                      <a16:colId xmlns:a16="http://schemas.microsoft.com/office/drawing/2014/main" val="2750898573"/>
                    </a:ext>
                  </a:extLst>
                </a:gridCol>
              </a:tblGrid>
              <a:tr h="417799">
                <a:tc>
                  <a:txBody>
                    <a:bodyPr/>
                    <a:lstStyle/>
                    <a:p>
                      <a:r>
                        <a:rPr lang="it" sz="1100" dirty="0">
                          <a:solidFill>
                            <a:schemeClr val="bg1"/>
                          </a:solidFill>
                        </a:rPr>
                        <a:t>Gruppo 1</a:t>
                      </a:r>
                      <a:endParaRPr lang="en-GB" sz="1100" dirty="0">
                        <a:solidFill>
                          <a:schemeClr val="bg1"/>
                        </a:solidFill>
                      </a:endParaRPr>
                    </a:p>
                  </a:txBody>
                  <a:tcPr anchor="ctr">
                    <a:solidFill>
                      <a:srgbClr val="8652A1"/>
                    </a:solidFill>
                  </a:tcPr>
                </a:tc>
                <a:tc>
                  <a:txBody>
                    <a:bodyPr/>
                    <a:lstStyle/>
                    <a:p>
                      <a:r>
                        <a:rPr lang="it" sz="1100" dirty="0">
                          <a:solidFill>
                            <a:schemeClr val="bg1"/>
                          </a:solidFill>
                        </a:rPr>
                        <a:t>Punti (1-5)</a:t>
                      </a:r>
                      <a:endParaRPr lang="en-GB" sz="1100" dirty="0">
                        <a:solidFill>
                          <a:schemeClr val="bg1"/>
                        </a:solidFill>
                      </a:endParaRPr>
                    </a:p>
                  </a:txBody>
                  <a:tcPr anchor="ctr">
                    <a:solidFill>
                      <a:srgbClr val="8652A1"/>
                    </a:solidFill>
                  </a:tcPr>
                </a:tc>
                <a:tc>
                  <a:txBody>
                    <a:bodyPr/>
                    <a:lstStyle/>
                    <a:p>
                      <a:r>
                        <a:rPr lang="it" sz="1100" dirty="0">
                          <a:solidFill>
                            <a:schemeClr val="bg1"/>
                          </a:solidFill>
                        </a:rPr>
                        <a:t>Commenti</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872849028"/>
                  </a:ext>
                </a:extLst>
              </a:tr>
              <a:tr h="551449">
                <a:tc>
                  <a:txBody>
                    <a:bodyPr/>
                    <a:lstStyle/>
                    <a:p>
                      <a:r>
                        <a:rPr lang="it" sz="1100"/>
                        <a:t>Chiarezza e struttura</a:t>
                      </a:r>
                      <a:endParaRPr lang="en-GB" sz="1100"/>
                    </a:p>
                  </a:txBody>
                  <a:tcPr anchor="ctr"/>
                </a:tc>
                <a:tc>
                  <a:txBody>
                    <a:bodyPr/>
                    <a:lstStyle/>
                    <a:p>
                      <a:endParaRPr lang="en-GB" sz="1100"/>
                    </a:p>
                  </a:txBody>
                  <a:tcPr anchor="ctr"/>
                </a:tc>
                <a:tc>
                  <a:txBody>
                    <a:bodyPr/>
                    <a:lstStyle/>
                    <a:p>
                      <a:endParaRPr lang="en-GB" sz="1100" dirty="0"/>
                    </a:p>
                  </a:txBody>
                  <a:tcPr anchor="ctr"/>
                </a:tc>
                <a:extLst>
                  <a:ext uri="{0D108BD9-81ED-4DB2-BD59-A6C34878D82A}">
                    <a16:rowId xmlns:a16="http://schemas.microsoft.com/office/drawing/2014/main" val="2903375667"/>
                  </a:ext>
                </a:extLst>
              </a:tr>
              <a:tr h="768089">
                <a:tc>
                  <a:txBody>
                    <a:bodyPr/>
                    <a:lstStyle/>
                    <a:p>
                      <a:r>
                        <a:rPr lang="it" sz="1100"/>
                        <a:t>Approccio innovativo e sostenibile</a:t>
                      </a:r>
                      <a:endParaRPr lang="en-GB" sz="1100"/>
                    </a:p>
                  </a:txBody>
                  <a:tcPr anchor="ctr"/>
                </a:tc>
                <a:tc>
                  <a:txBody>
                    <a:bodyPr/>
                    <a:lstStyle/>
                    <a:p>
                      <a:endParaRPr lang="en-GB" sz="1100" dirty="0"/>
                    </a:p>
                  </a:txBody>
                  <a:tcPr anchor="ctr"/>
                </a:tc>
                <a:tc>
                  <a:txBody>
                    <a:bodyPr/>
                    <a:lstStyle/>
                    <a:p>
                      <a:endParaRPr lang="en-GB" sz="1100"/>
                    </a:p>
                  </a:txBody>
                  <a:tcPr anchor="ctr"/>
                </a:tc>
                <a:extLst>
                  <a:ext uri="{0D108BD9-81ED-4DB2-BD59-A6C34878D82A}">
                    <a16:rowId xmlns:a16="http://schemas.microsoft.com/office/drawing/2014/main" val="2402782029"/>
                  </a:ext>
                </a:extLst>
              </a:tr>
              <a:tr h="551449">
                <a:tc>
                  <a:txBody>
                    <a:bodyPr/>
                    <a:lstStyle/>
                    <a:p>
                      <a:r>
                        <a:rPr lang="it" sz="1100"/>
                        <a:t>Utilizzo di strumenti digitali</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077393126"/>
                  </a:ext>
                </a:extLst>
              </a:tr>
              <a:tr h="551449">
                <a:tc>
                  <a:txBody>
                    <a:bodyPr/>
                    <a:lstStyle/>
                    <a:p>
                      <a:r>
                        <a:rPr lang="it" sz="1100"/>
                        <a:t>Coinvolgimento e consegna</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3063335515"/>
                  </a:ext>
                </a:extLst>
              </a:tr>
              <a:tr h="379908">
                <a:tc>
                  <a:txBody>
                    <a:bodyPr/>
                    <a:lstStyle/>
                    <a:p>
                      <a:r>
                        <a:rPr lang="it" sz="1100"/>
                        <a:t>Grembiule</a:t>
                      </a:r>
                      <a:endParaRPr lang="en-GB" sz="1100"/>
                    </a:p>
                  </a:txBody>
                  <a:tcPr anchor="ctr"/>
                </a:tc>
                <a:tc>
                  <a:txBody>
                    <a:bodyPr/>
                    <a:lstStyle/>
                    <a:p>
                      <a:endParaRPr lang="en-GB" sz="1100" dirty="0"/>
                    </a:p>
                  </a:txBody>
                  <a:tcPr anchor="ctr"/>
                </a:tc>
                <a:tc>
                  <a:txBody>
                    <a:bodyPr/>
                    <a:lstStyle/>
                    <a:p>
                      <a:endParaRPr lang="en-GB" sz="1100" dirty="0"/>
                    </a:p>
                  </a:txBody>
                  <a:tcPr anchor="ctr"/>
                </a:tc>
                <a:extLst>
                  <a:ext uri="{0D108BD9-81ED-4DB2-BD59-A6C34878D82A}">
                    <a16:rowId xmlns:a16="http://schemas.microsoft.com/office/drawing/2014/main" val="4115647227"/>
                  </a:ext>
                </a:extLst>
              </a:tr>
            </a:tbl>
          </a:graphicData>
        </a:graphic>
      </p:graphicFrame>
      <p:graphicFrame>
        <p:nvGraphicFramePr>
          <p:cNvPr id="8" name="Tabelle 7">
            <a:extLst>
              <a:ext uri="{FF2B5EF4-FFF2-40B4-BE49-F238E27FC236}">
                <a16:creationId xmlns:a16="http://schemas.microsoft.com/office/drawing/2014/main" id="{6492D38C-056D-2473-CE83-562E78330E15}"/>
              </a:ext>
            </a:extLst>
          </p:cNvPr>
          <p:cNvGraphicFramePr>
            <a:graphicFrameLocks noGrp="1"/>
          </p:cNvGraphicFramePr>
          <p:nvPr>
            <p:extLst>
              <p:ext uri="{D42A27DB-BD31-4B8C-83A1-F6EECF244321}">
                <p14:modId xmlns:p14="http://schemas.microsoft.com/office/powerpoint/2010/main" val="564894551"/>
              </p:ext>
            </p:extLst>
          </p:nvPr>
        </p:nvGraphicFramePr>
        <p:xfrm>
          <a:off x="3871668" y="6113629"/>
          <a:ext cx="3060000" cy="3181080"/>
        </p:xfrm>
        <a:graphic>
          <a:graphicData uri="http://schemas.openxmlformats.org/drawingml/2006/table">
            <a:tbl>
              <a:tblPr firstRow="1" bandRow="1">
                <a:tableStyleId>{8799B23B-EC83-4686-B30A-512413B5E67A}</a:tableStyleId>
              </a:tblPr>
              <a:tblGrid>
                <a:gridCol w="1260000">
                  <a:extLst>
                    <a:ext uri="{9D8B030D-6E8A-4147-A177-3AD203B41FA5}">
                      <a16:colId xmlns:a16="http://schemas.microsoft.com/office/drawing/2014/main" val="1833162277"/>
                    </a:ext>
                  </a:extLst>
                </a:gridCol>
                <a:gridCol w="540000">
                  <a:extLst>
                    <a:ext uri="{9D8B030D-6E8A-4147-A177-3AD203B41FA5}">
                      <a16:colId xmlns:a16="http://schemas.microsoft.com/office/drawing/2014/main" val="2334726549"/>
                    </a:ext>
                  </a:extLst>
                </a:gridCol>
                <a:gridCol w="1260000">
                  <a:extLst>
                    <a:ext uri="{9D8B030D-6E8A-4147-A177-3AD203B41FA5}">
                      <a16:colId xmlns:a16="http://schemas.microsoft.com/office/drawing/2014/main" val="2750898573"/>
                    </a:ext>
                  </a:extLst>
                </a:gridCol>
              </a:tblGrid>
              <a:tr h="370840">
                <a:tc>
                  <a:txBody>
                    <a:bodyPr/>
                    <a:lstStyle/>
                    <a:p>
                      <a:r>
                        <a:rPr lang="it" sz="1100" dirty="0">
                          <a:solidFill>
                            <a:schemeClr val="bg1"/>
                          </a:solidFill>
                        </a:rPr>
                        <a:t>Gruppo 2</a:t>
                      </a:r>
                      <a:endParaRPr lang="en-GB" sz="1100" dirty="0">
                        <a:solidFill>
                          <a:schemeClr val="bg1"/>
                        </a:solidFill>
                      </a:endParaRPr>
                    </a:p>
                  </a:txBody>
                  <a:tcPr anchor="ctr">
                    <a:solidFill>
                      <a:srgbClr val="8652A1"/>
                    </a:solidFill>
                  </a:tcPr>
                </a:tc>
                <a:tc>
                  <a:txBody>
                    <a:bodyPr/>
                    <a:lstStyle/>
                    <a:p>
                      <a:r>
                        <a:rPr lang="it" sz="1100" dirty="0">
                          <a:solidFill>
                            <a:schemeClr val="bg1"/>
                          </a:solidFill>
                        </a:rPr>
                        <a:t>Punti (1-5)</a:t>
                      </a:r>
                      <a:endParaRPr lang="en-GB" sz="1100" dirty="0">
                        <a:solidFill>
                          <a:schemeClr val="bg1"/>
                        </a:solidFill>
                      </a:endParaRPr>
                    </a:p>
                  </a:txBody>
                  <a:tcPr anchor="ctr">
                    <a:solidFill>
                      <a:srgbClr val="8652A1"/>
                    </a:solidFill>
                  </a:tcPr>
                </a:tc>
                <a:tc>
                  <a:txBody>
                    <a:bodyPr/>
                    <a:lstStyle/>
                    <a:p>
                      <a:r>
                        <a:rPr lang="it" sz="1100" dirty="0">
                          <a:solidFill>
                            <a:schemeClr val="bg1"/>
                          </a:solidFill>
                        </a:rPr>
                        <a:t>Commenti</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872849028"/>
                  </a:ext>
                </a:extLst>
              </a:tr>
              <a:tr h="540000">
                <a:tc>
                  <a:txBody>
                    <a:bodyPr/>
                    <a:lstStyle/>
                    <a:p>
                      <a:r>
                        <a:rPr lang="it" sz="1100"/>
                        <a:t>Chiarezza e struttura</a:t>
                      </a:r>
                      <a:endParaRPr lang="en-GB" sz="1100"/>
                    </a:p>
                  </a:txBody>
                  <a:tcPr anchor="ctr"/>
                </a:tc>
                <a:tc>
                  <a:txBody>
                    <a:bodyPr/>
                    <a:lstStyle/>
                    <a:p>
                      <a:endParaRPr lang="en-GB" sz="1100"/>
                    </a:p>
                  </a:txBody>
                  <a:tcPr anchor="ctr"/>
                </a:tc>
                <a:tc>
                  <a:txBody>
                    <a:bodyPr/>
                    <a:lstStyle/>
                    <a:p>
                      <a:endParaRPr lang="en-GB" sz="1100" dirty="0"/>
                    </a:p>
                  </a:txBody>
                  <a:tcPr anchor="ctr"/>
                </a:tc>
                <a:extLst>
                  <a:ext uri="{0D108BD9-81ED-4DB2-BD59-A6C34878D82A}">
                    <a16:rowId xmlns:a16="http://schemas.microsoft.com/office/drawing/2014/main" val="2903375667"/>
                  </a:ext>
                </a:extLst>
              </a:tr>
              <a:tr h="540000">
                <a:tc>
                  <a:txBody>
                    <a:bodyPr/>
                    <a:lstStyle/>
                    <a:p>
                      <a:r>
                        <a:rPr lang="it" sz="1100"/>
                        <a:t>Approccio innovativo e sostenibile</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402782029"/>
                  </a:ext>
                </a:extLst>
              </a:tr>
              <a:tr h="540000">
                <a:tc>
                  <a:txBody>
                    <a:bodyPr/>
                    <a:lstStyle/>
                    <a:p>
                      <a:r>
                        <a:rPr lang="it" sz="1100"/>
                        <a:t>Utilizzo di strumenti digitali</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077393126"/>
                  </a:ext>
                </a:extLst>
              </a:tr>
              <a:tr h="540000">
                <a:tc>
                  <a:txBody>
                    <a:bodyPr/>
                    <a:lstStyle/>
                    <a:p>
                      <a:r>
                        <a:rPr lang="it" sz="1100"/>
                        <a:t>Coinvolgimento e consegna</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3063335515"/>
                  </a:ext>
                </a:extLst>
              </a:tr>
              <a:tr h="540000">
                <a:tc>
                  <a:txBody>
                    <a:bodyPr/>
                    <a:lstStyle/>
                    <a:p>
                      <a:r>
                        <a:rPr lang="it" sz="1100"/>
                        <a:t>Grembiule</a:t>
                      </a:r>
                      <a:endParaRPr lang="en-GB" sz="1100"/>
                    </a:p>
                  </a:txBody>
                  <a:tcPr anchor="ctr"/>
                </a:tc>
                <a:tc>
                  <a:txBody>
                    <a:bodyPr/>
                    <a:lstStyle/>
                    <a:p>
                      <a:endParaRPr lang="en-GB" sz="1100"/>
                    </a:p>
                  </a:txBody>
                  <a:tcPr anchor="ctr"/>
                </a:tc>
                <a:tc>
                  <a:txBody>
                    <a:bodyPr/>
                    <a:lstStyle/>
                    <a:p>
                      <a:endParaRPr lang="en-GB" sz="1100" dirty="0"/>
                    </a:p>
                  </a:txBody>
                  <a:tcPr anchor="ctr"/>
                </a:tc>
                <a:extLst>
                  <a:ext uri="{0D108BD9-81ED-4DB2-BD59-A6C34878D82A}">
                    <a16:rowId xmlns:a16="http://schemas.microsoft.com/office/drawing/2014/main" val="4115647227"/>
                  </a:ext>
                </a:extLst>
              </a:tr>
            </a:tbl>
          </a:graphicData>
        </a:graphic>
      </p:graphicFrame>
    </p:spTree>
    <p:extLst>
      <p:ext uri="{BB962C8B-B14F-4D97-AF65-F5344CB8AC3E}">
        <p14:creationId xmlns:p14="http://schemas.microsoft.com/office/powerpoint/2010/main" val="418837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653343" y="1238461"/>
            <a:ext cx="4819651" cy="3109490"/>
          </a:xfrm>
        </p:spPr>
        <p:txBody>
          <a:bodyPr/>
          <a:lstStyle/>
          <a:p>
            <a:pPr algn="r"/>
            <a:r>
              <a:rPr lang="it" sz="7200" dirty="0"/>
              <a:t>SETTIMANA 15</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38</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521853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741470" y="1807812"/>
            <a:ext cx="6076734" cy="2565532"/>
          </a:xfrm>
        </p:spPr>
        <p:txBody>
          <a:bodyPr numCol="1"/>
          <a:lstStyle/>
          <a:p>
            <a:pPr algn="just"/>
            <a:r>
              <a:rPr lang="it" sz="1600" b="1" dirty="0">
                <a:solidFill>
                  <a:srgbClr val="8652A1"/>
                </a:solidFill>
              </a:rPr>
              <a:t>PRIMA DELLA LEZIONE</a:t>
            </a:r>
          </a:p>
          <a:p>
            <a:pPr algn="just"/>
            <a:r>
              <a:rPr lang="it" dirty="0">
                <a:solidFill>
                  <a:schemeClr val="tx1"/>
                </a:solidFill>
              </a:rPr>
              <a:t>Prima dell'ultima lezione, invia una riflessione sul modulo in un formato blog riflessivo.</a:t>
            </a:r>
          </a:p>
          <a:p>
            <a:pPr algn="just"/>
            <a:endParaRPr lang="en-GB" dirty="0">
              <a:solidFill>
                <a:schemeClr val="tx1"/>
              </a:solidFill>
            </a:endParaRPr>
          </a:p>
          <a:p>
            <a:pPr algn="just"/>
            <a:r>
              <a:rPr lang="it" dirty="0">
                <a:solidFill>
                  <a:schemeClr val="tx1"/>
                </a:solidFill>
              </a:rPr>
              <a:t>Questo foglio di lavoro ti guiderà nella scrittura di un blog strutturato e riflessivo su:</a:t>
            </a:r>
          </a:p>
          <a:p>
            <a:pPr marL="171450" indent="-171450" algn="just">
              <a:buFont typeface="Wingdings" panose="05000000000000000000" pitchFamily="2" charset="2"/>
              <a:buChar char="q"/>
            </a:pPr>
            <a:r>
              <a:rPr lang="it" dirty="0"/>
              <a:t>La </a:t>
            </a:r>
            <a:r>
              <a:rPr lang="it" b="1" dirty="0"/>
              <a:t>digitalizzazione delle pratiche di gestione dell'innovazione</a:t>
            </a:r>
            <a:r>
              <a:rPr lang="it" dirty="0"/>
              <a:t>.</a:t>
            </a:r>
          </a:p>
          <a:p>
            <a:pPr marL="171450" indent="-171450" algn="just">
              <a:buFont typeface="Wingdings" panose="05000000000000000000" pitchFamily="2" charset="2"/>
              <a:buChar char="q"/>
            </a:pPr>
            <a:r>
              <a:rPr lang="it" dirty="0"/>
              <a:t>Il suo </a:t>
            </a:r>
            <a:r>
              <a:rPr lang="it" b="1" dirty="0"/>
              <a:t>impatto sulla logistica sostenibile</a:t>
            </a:r>
            <a:r>
              <a:rPr lang="it" dirty="0"/>
              <a:t> e sugli </a:t>
            </a:r>
            <a:r>
              <a:rPr lang="it" b="1" dirty="0"/>
              <a:t>SDGs</a:t>
            </a:r>
            <a:r>
              <a:rPr lang="it" dirty="0"/>
              <a:t>.</a:t>
            </a:r>
          </a:p>
          <a:p>
            <a:pPr marL="171450" indent="-171450" algn="just">
              <a:buFont typeface="Wingdings" panose="05000000000000000000" pitchFamily="2" charset="2"/>
              <a:buChar char="q"/>
            </a:pPr>
            <a:r>
              <a:rPr lang="it" b="1" dirty="0"/>
              <a:t>Lezioni apprese </a:t>
            </a:r>
            <a:r>
              <a:rPr lang="it" dirty="0"/>
              <a:t>durante il modulo.</a:t>
            </a:r>
          </a:p>
          <a:p>
            <a:pPr algn="just"/>
            <a:endParaRPr lang="en-GB" dirty="0"/>
          </a:p>
          <a:p>
            <a:pPr algn="just"/>
            <a:r>
              <a:rPr lang="it" dirty="0"/>
              <a:t>La tua riflessione dovrebbe essere </a:t>
            </a:r>
            <a:r>
              <a:rPr lang="it" b="1" dirty="0"/>
              <a:t>analitica e personale</a:t>
            </a:r>
            <a:r>
              <a:rPr lang="it" dirty="0"/>
              <a:t>, dimostrando come si è evoluta la tua comprensione. Questi blog saranno poi discussi in classe per riflettere sulle lezioni apprese.</a:t>
            </a:r>
          </a:p>
          <a:p>
            <a:pPr algn="just"/>
            <a:endParaRPr lang="en-GB" sz="1600" b="1" dirty="0">
              <a:solidFill>
                <a:srgbClr val="8652A1"/>
              </a:solidFill>
            </a:endParaRPr>
          </a:p>
          <a:p>
            <a:pPr algn="just"/>
            <a:r>
              <a:rPr lang="it" sz="1600" b="1" dirty="0">
                <a:solidFill>
                  <a:srgbClr val="8652A1"/>
                </a:solidFill>
              </a:rPr>
              <a:t>Passaggio 1: strutturare il tuo blog riflessivo</a:t>
            </a:r>
          </a:p>
          <a:p>
            <a:pPr algn="just"/>
            <a:endParaRPr lang="en-GB" b="1" dirty="0"/>
          </a:p>
          <a:p>
            <a:pPr algn="just"/>
            <a:r>
              <a:rPr lang="it" b="1" dirty="0"/>
              <a:t>1. Introduzione (150-200 parole)</a:t>
            </a:r>
          </a:p>
          <a:p>
            <a:pPr marL="171450" indent="-171450" algn="just">
              <a:buFont typeface="Wingdings" panose="05000000000000000000" pitchFamily="2" charset="2"/>
              <a:buChar char="q"/>
            </a:pPr>
            <a:r>
              <a:rPr lang="it" dirty="0"/>
              <a:t>Introduci brevemente i </a:t>
            </a:r>
            <a:r>
              <a:rPr lang="it" b="1" dirty="0"/>
              <a:t>temi chiave</a:t>
            </a:r>
            <a:r>
              <a:rPr lang="it" dirty="0"/>
              <a:t> della tua riflessione (digitalizzazione, gestione dell'innovazione e sostenibilità).</a:t>
            </a:r>
          </a:p>
          <a:p>
            <a:pPr marL="171450" indent="-171450" algn="just">
              <a:buFont typeface="Wingdings" panose="05000000000000000000" pitchFamily="2" charset="2"/>
              <a:buChar char="q"/>
            </a:pPr>
            <a:r>
              <a:rPr lang="it" dirty="0"/>
              <a:t>Indica </a:t>
            </a:r>
            <a:r>
              <a:rPr lang="it" b="1" dirty="0"/>
              <a:t>la tua prospettiva iniziale</a:t>
            </a:r>
            <a:r>
              <a:rPr lang="it" dirty="0"/>
              <a:t> prima di iniziare il modulo.</a:t>
            </a:r>
          </a:p>
          <a:p>
            <a:pPr marL="171450" indent="-171450" algn="just">
              <a:buFont typeface="Wingdings" panose="05000000000000000000" pitchFamily="2" charset="2"/>
              <a:buChar char="q"/>
            </a:pPr>
            <a:r>
              <a:rPr lang="it" dirty="0"/>
              <a:t>Menziona </a:t>
            </a:r>
            <a:r>
              <a:rPr lang="it" b="1" dirty="0"/>
              <a:t>una domanda o una sfida chiave</a:t>
            </a:r>
            <a:r>
              <a:rPr lang="it" dirty="0"/>
              <a:t> che hai esplorato.</a:t>
            </a:r>
          </a:p>
          <a:p>
            <a:pPr algn="just"/>
            <a:endParaRPr lang="en-GB" b="1" dirty="0"/>
          </a:p>
          <a:p>
            <a:pPr algn="just"/>
            <a:r>
              <a:rPr lang="it" b="1" dirty="0"/>
              <a:t>2. Riflessione principale (500-600 parole)</a:t>
            </a:r>
          </a:p>
          <a:p>
            <a:pPr algn="just"/>
            <a:r>
              <a:rPr lang="it" dirty="0"/>
              <a:t>Rifletti sulle seguenti domande:</a:t>
            </a:r>
          </a:p>
          <a:p>
            <a:pPr marL="6350" lvl="1" algn="just"/>
            <a:r>
              <a:rPr lang="it" sz="1100" b="1" dirty="0">
                <a:latin typeface="+mn-lt"/>
              </a:rPr>
              <a:t>A. Digitalizzazione nella gestione dell'innovazione</a:t>
            </a:r>
          </a:p>
          <a:p>
            <a:pPr marL="177800" lvl="1" indent="-171450" algn="just">
              <a:buFont typeface="Wingdings" panose="05000000000000000000" pitchFamily="2" charset="2"/>
              <a:buChar char="q"/>
              <a:tabLst>
                <a:tab pos="350838" algn="l"/>
              </a:tabLst>
            </a:pPr>
            <a:r>
              <a:rPr lang="it" sz="1100" dirty="0">
                <a:latin typeface="+mn-lt"/>
              </a:rPr>
              <a:t>In che modo gli strumenti digitali hanno influenzato </a:t>
            </a:r>
            <a:r>
              <a:rPr lang="it" sz="1100" b="1" dirty="0">
                <a:latin typeface="+mn-lt"/>
              </a:rPr>
              <a:t>ogni fase del processo di gestione dell'innovazione</a:t>
            </a:r>
            <a:r>
              <a:rPr lang="it" sz="1100" dirty="0">
                <a:latin typeface="+mn-lt"/>
              </a:rPr>
              <a:t>?</a:t>
            </a:r>
          </a:p>
          <a:p>
            <a:pPr marL="177800" lvl="1" indent="-171450" algn="just">
              <a:buFont typeface="Wingdings" panose="05000000000000000000" pitchFamily="2" charset="2"/>
              <a:buChar char="q"/>
              <a:tabLst>
                <a:tab pos="350838" algn="l"/>
              </a:tabLst>
            </a:pPr>
            <a:r>
              <a:rPr lang="it" sz="1100" dirty="0">
                <a:latin typeface="+mn-lt"/>
              </a:rPr>
              <a:t>Quali </a:t>
            </a:r>
            <a:r>
              <a:rPr lang="it" sz="1100" b="1" dirty="0">
                <a:latin typeface="+mn-lt"/>
              </a:rPr>
              <a:t>strumenti digitali</a:t>
            </a:r>
            <a:r>
              <a:rPr lang="it" sz="1100" dirty="0">
                <a:latin typeface="+mn-lt"/>
              </a:rPr>
              <a:t> hai trovato più efficaci? Perché?</a:t>
            </a:r>
          </a:p>
          <a:p>
            <a:pPr marL="177800" lvl="1" indent="-171450" algn="just">
              <a:buFont typeface="Wingdings" panose="05000000000000000000" pitchFamily="2" charset="2"/>
              <a:buChar char="q"/>
              <a:tabLst>
                <a:tab pos="350838" algn="l"/>
              </a:tabLst>
            </a:pPr>
            <a:r>
              <a:rPr lang="it" sz="1100" dirty="0">
                <a:latin typeface="+mn-lt"/>
              </a:rPr>
              <a:t>La digitalizzazione ha creato </a:t>
            </a:r>
            <a:r>
              <a:rPr lang="it" sz="1100" b="1" dirty="0">
                <a:latin typeface="+mn-lt"/>
              </a:rPr>
              <a:t>sfide o limitazioni</a:t>
            </a:r>
            <a:r>
              <a:rPr lang="it" sz="1100" dirty="0">
                <a:latin typeface="+mn-lt"/>
              </a:rPr>
              <a:t>?</a:t>
            </a:r>
          </a:p>
          <a:p>
            <a:pPr marL="6350" lvl="1" algn="just"/>
            <a:r>
              <a:rPr lang="it" sz="1100" b="1" dirty="0">
                <a:latin typeface="+mn-lt"/>
              </a:rPr>
              <a:t>B. Logistica sostenibile e SDGs</a:t>
            </a:r>
          </a:p>
          <a:p>
            <a:pPr marL="177800" lvl="1" indent="-171450" algn="just">
              <a:buFont typeface="Wingdings" panose="05000000000000000000" pitchFamily="2" charset="2"/>
              <a:buChar char="q"/>
            </a:pPr>
            <a:r>
              <a:rPr lang="it" sz="1100" dirty="0">
                <a:latin typeface="+mn-lt"/>
              </a:rPr>
              <a:t>In che modo la digitalizzazione </a:t>
            </a:r>
            <a:r>
              <a:rPr lang="it" sz="1100" b="1" dirty="0">
                <a:latin typeface="+mn-lt"/>
              </a:rPr>
              <a:t>contribuisce a una logistica sostenibile</a:t>
            </a:r>
            <a:r>
              <a:rPr lang="it" sz="1100" dirty="0">
                <a:latin typeface="+mn-lt"/>
              </a:rPr>
              <a:t>?</a:t>
            </a:r>
          </a:p>
          <a:p>
            <a:pPr marL="177800" lvl="1" indent="-171450" algn="just">
              <a:buFont typeface="Wingdings" panose="05000000000000000000" pitchFamily="2" charset="2"/>
              <a:buChar char="q"/>
            </a:pPr>
            <a:r>
              <a:rPr lang="it" sz="1100" dirty="0">
                <a:latin typeface="+mn-lt"/>
              </a:rPr>
              <a:t>Quali </a:t>
            </a:r>
            <a:r>
              <a:rPr lang="it" sz="1100" b="1" dirty="0">
                <a:latin typeface="+mn-lt"/>
              </a:rPr>
              <a:t>SDG</a:t>
            </a:r>
            <a:r>
              <a:rPr lang="it" sz="1100" dirty="0">
                <a:latin typeface="+mn-lt"/>
              </a:rPr>
              <a:t> sono stati più rilevanti per il tuo caso di studio?</a:t>
            </a:r>
          </a:p>
          <a:p>
            <a:pPr marL="177800" lvl="1" indent="-171450" algn="just">
              <a:buFont typeface="Wingdings" panose="05000000000000000000" pitchFamily="2" charset="2"/>
              <a:buChar char="q"/>
            </a:pPr>
            <a:r>
              <a:rPr lang="it" sz="1100" dirty="0">
                <a:latin typeface="+mn-lt"/>
              </a:rPr>
              <a:t>In che modo le aziende possono bilanciare </a:t>
            </a:r>
            <a:r>
              <a:rPr lang="it" sz="1100" b="1" dirty="0">
                <a:latin typeface="+mn-lt"/>
              </a:rPr>
              <a:t>innovazione, trasformazione digitale e obiettivi di sostenibilità</a:t>
            </a:r>
            <a:r>
              <a:rPr lang="it" sz="1100" dirty="0">
                <a:latin typeface="+mn-lt"/>
              </a:rPr>
              <a:t>?</a:t>
            </a:r>
          </a:p>
          <a:p>
            <a:pPr marL="6350" lvl="1" algn="just"/>
            <a:r>
              <a:rPr lang="it" sz="1100" b="1" dirty="0">
                <a:latin typeface="+mn-lt"/>
              </a:rPr>
              <a:t>C. Lezioni apprese e crescita personale</a:t>
            </a:r>
          </a:p>
          <a:p>
            <a:pPr marL="177800" lvl="1" indent="-171450" algn="just">
              <a:buFont typeface="Wingdings" panose="05000000000000000000" pitchFamily="2" charset="2"/>
              <a:buChar char="q"/>
            </a:pPr>
            <a:r>
              <a:rPr lang="it" sz="1100" dirty="0">
                <a:latin typeface="+mn-lt"/>
              </a:rPr>
              <a:t>Qual è stato il tuo più grande </a:t>
            </a:r>
            <a:r>
              <a:rPr lang="it" sz="1100" b="1" dirty="0">
                <a:latin typeface="+mn-lt"/>
              </a:rPr>
              <a:t>insegnamento</a:t>
            </a:r>
            <a:r>
              <a:rPr lang="it" sz="1100" dirty="0">
                <a:latin typeface="+mn-lt"/>
              </a:rPr>
              <a:t> dal modulo?</a:t>
            </a:r>
          </a:p>
          <a:p>
            <a:pPr marL="177800" lvl="1" indent="-171450" algn="just">
              <a:buFont typeface="Wingdings" panose="05000000000000000000" pitchFamily="2" charset="2"/>
              <a:buChar char="q"/>
            </a:pPr>
            <a:r>
              <a:rPr lang="it" sz="1100" dirty="0">
                <a:latin typeface="+mn-lt"/>
              </a:rPr>
              <a:t>Come è cambiata la tua </a:t>
            </a:r>
            <a:r>
              <a:rPr lang="it" sz="1100" b="1" dirty="0">
                <a:latin typeface="+mn-lt"/>
              </a:rPr>
              <a:t>comprensione della gestione dell'innovazione</a:t>
            </a:r>
            <a:r>
              <a:rPr lang="it" sz="1100" dirty="0">
                <a:latin typeface="+mn-lt"/>
              </a:rPr>
              <a:t> ?</a:t>
            </a:r>
          </a:p>
          <a:p>
            <a:pPr marL="177800" lvl="1" indent="-171450" algn="just">
              <a:buFont typeface="Wingdings" panose="05000000000000000000" pitchFamily="2" charset="2"/>
              <a:buChar char="q"/>
            </a:pPr>
            <a:r>
              <a:rPr lang="it" sz="1100" dirty="0">
                <a:latin typeface="+mn-lt"/>
              </a:rPr>
              <a:t>Quali </a:t>
            </a:r>
            <a:r>
              <a:rPr lang="it" sz="1100" b="1" dirty="0">
                <a:latin typeface="+mn-lt"/>
              </a:rPr>
              <a:t>competenze o conoscenze</a:t>
            </a:r>
            <a:r>
              <a:rPr lang="it" sz="1100" dirty="0">
                <a:latin typeface="+mn-lt"/>
              </a:rPr>
              <a:t> applicherai in futuro?</a:t>
            </a:r>
          </a:p>
          <a:p>
            <a:pPr algn="just"/>
            <a:endParaRPr lang="en-GB" b="1" dirty="0"/>
          </a:p>
          <a:p>
            <a:pPr algn="just"/>
            <a:r>
              <a:rPr lang="it" b="1" dirty="0"/>
              <a:t>3. Conclusione (150-200 parole)</a:t>
            </a:r>
          </a:p>
          <a:p>
            <a:pPr marL="171450" indent="-171450" algn="just">
              <a:buFont typeface="Wingdings" panose="05000000000000000000" pitchFamily="2" charset="2"/>
              <a:buChar char="q"/>
            </a:pPr>
            <a:r>
              <a:rPr lang="it" dirty="0"/>
              <a:t>Riassumi le tue </a:t>
            </a:r>
            <a:r>
              <a:rPr lang="it" b="1" dirty="0"/>
              <a:t>principali indiscrezioni</a:t>
            </a:r>
            <a:r>
              <a:rPr lang="it" dirty="0"/>
              <a:t>.</a:t>
            </a:r>
          </a:p>
          <a:p>
            <a:pPr marL="171450" indent="-171450" algn="just">
              <a:buFont typeface="Wingdings" panose="05000000000000000000" pitchFamily="2" charset="2"/>
              <a:buChar char="q"/>
            </a:pPr>
            <a:r>
              <a:rPr lang="it" dirty="0"/>
              <a:t>Fornire </a:t>
            </a:r>
            <a:r>
              <a:rPr lang="it" b="1" dirty="0"/>
              <a:t>una raccomandazione</a:t>
            </a:r>
            <a:r>
              <a:rPr lang="it" dirty="0"/>
              <a:t> per migliorare la gestione dell'innovazione digitale nella logistica.</a:t>
            </a:r>
          </a:p>
          <a:p>
            <a:pPr marL="171450" indent="-171450" algn="just">
              <a:buFont typeface="Wingdings" panose="05000000000000000000" pitchFamily="2" charset="2"/>
              <a:buChar char="q"/>
            </a:pPr>
            <a:r>
              <a:rPr lang="it" dirty="0"/>
              <a:t>Rifletti su come questo modulo </a:t>
            </a:r>
            <a:r>
              <a:rPr lang="it" b="1" dirty="0"/>
              <a:t>ha influenzato la tua carriera o i tuoi interessi accademici</a:t>
            </a:r>
            <a:r>
              <a:rPr lang="it" dirty="0"/>
              <a:t>.</a:t>
            </a:r>
          </a:p>
          <a:p>
            <a:pPr algn="just"/>
            <a:endParaRPr lang="en-GB" sz="1600" b="1" dirty="0">
              <a:solidFill>
                <a:srgbClr val="8652A1"/>
              </a:solidFill>
            </a:endParaRPr>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39</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799"/>
            <a:ext cx="5765701" cy="1393371"/>
          </a:xfrm>
        </p:spPr>
        <p:txBody>
          <a:bodyPr lIns="91440" tIns="45720" rIns="91440" bIns="45720" anchor="ctr">
            <a:noAutofit/>
          </a:bodyPr>
          <a:lstStyle/>
          <a:p>
            <a:pPr marL="731520"/>
            <a:r>
              <a:rPr lang="it" dirty="0">
                <a:latin typeface="Calibri"/>
                <a:ea typeface="Open Sans"/>
                <a:cs typeface="Calibri"/>
              </a:rPr>
              <a:t>RIFLESSIONI E APPRENDIMENTO CONCLUSIONE</a:t>
            </a:r>
            <a:endParaRPr lang="en-US" dirty="0"/>
          </a:p>
        </p:txBody>
      </p:sp>
    </p:spTree>
    <p:extLst>
      <p:ext uri="{BB962C8B-B14F-4D97-AF65-F5344CB8AC3E}">
        <p14:creationId xmlns:p14="http://schemas.microsoft.com/office/powerpoint/2010/main" val="41391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DE29-E811-695C-42C8-B258B666810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9A15F68-8A59-36D3-76D6-C21D1F616D5E}"/>
              </a:ext>
            </a:extLst>
          </p:cNvPr>
          <p:cNvSpPr>
            <a:spLocks noGrp="1"/>
          </p:cNvSpPr>
          <p:nvPr>
            <p:ph type="body" sz="quarter" idx="64"/>
          </p:nvPr>
        </p:nvSpPr>
        <p:spPr>
          <a:xfrm>
            <a:off x="714400" y="1533173"/>
            <a:ext cx="6076734" cy="2565532"/>
          </a:xfrm>
        </p:spPr>
        <p:txBody>
          <a:bodyPr numCol="1"/>
          <a:lstStyle/>
          <a:p>
            <a:pPr algn="just"/>
            <a:r>
              <a:rPr lang="it" sz="1600" b="1">
                <a:solidFill>
                  <a:srgbClr val="8652A1"/>
                </a:solidFill>
              </a:rPr>
              <a:t>Fase 2: Ricerca di strumenti digitali per l'innovazione</a:t>
            </a:r>
          </a:p>
          <a:p>
            <a:pPr algn="just"/>
            <a:endParaRPr lang="en-GB"/>
          </a:p>
          <a:p>
            <a:pPr algn="just"/>
            <a:r>
              <a:rPr lang="it"/>
              <a:t>Identificare due o più strumenti digitali che potrebbero aiutare a gestire l'implementazione di soluzioni innovative e sostenibili su misura per il contesto della tua azienda (dallo Step 1).</a:t>
            </a:r>
          </a:p>
          <a:p>
            <a:pPr algn="just"/>
            <a:endParaRPr lang="en-GB"/>
          </a:p>
          <a:p>
            <a:pPr algn="just"/>
            <a:r>
              <a:rPr lang="it"/>
              <a:t>È possibile fare riferimento al  </a:t>
            </a:r>
            <a:r>
              <a:rPr lang="it" b="1">
                <a:solidFill>
                  <a:srgbClr val="29C5F4"/>
                </a:solidFill>
                <a:hlinkClick r:id="rId2">
                  <a:extLst>
                    <a:ext uri="{A12FA001-AC4F-418D-AE19-62706E023703}">
                      <ahyp:hlinkClr xmlns:ahyp="http://schemas.microsoft.com/office/drawing/2018/hyperlinkcolor" val="tx"/>
                    </a:ext>
                  </a:extLst>
                </a:hlinkClick>
              </a:rPr>
              <a:t>EARTH Starter Kit</a:t>
            </a:r>
            <a:r>
              <a:rPr lang="it" b="1">
                <a:solidFill>
                  <a:srgbClr val="29C5F4"/>
                </a:solidFill>
              </a:rPr>
              <a:t> </a:t>
            </a:r>
            <a:r>
              <a:rPr lang="it"/>
              <a:t>(pp. 21-29) per idee sugli strumenti per ogni fase o cercare in modo indipendente strumenti aggiuntivi per ogni fase. Ricorda, gli strumenti dovrebbero essere rilevanti per la tua azienda. Scegli in modo intelligente, poiché dovrai usarli nelle prossime sessioni.</a:t>
            </a:r>
          </a:p>
          <a:p>
            <a:pPr algn="just"/>
            <a:endParaRPr lang="en-GB"/>
          </a:p>
          <a:p>
            <a:pPr algn="just"/>
            <a:endParaRPr lang="en-GB"/>
          </a:p>
        </p:txBody>
      </p:sp>
      <p:sp>
        <p:nvSpPr>
          <p:cNvPr id="4" name="Slide Number Placeholder 3">
            <a:extLst>
              <a:ext uri="{FF2B5EF4-FFF2-40B4-BE49-F238E27FC236}">
                <a16:creationId xmlns:a16="http://schemas.microsoft.com/office/drawing/2014/main" id="{FA0E5B8C-78AB-2569-0401-67688F79D9B9}"/>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79126C99-2EA4-3E02-ACB7-D0A306EC03E4}"/>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7D3004D-A5D4-9736-6EF4-570DCE9D5B5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
                <a:latin typeface="Calibri"/>
                <a:ea typeface="Open Sans"/>
                <a:cs typeface="Calibri"/>
              </a:rPr>
              <a:t>INTRODUZIONE ALLA SFIDA</a:t>
            </a:r>
            <a:endParaRPr lang="en-US"/>
          </a:p>
        </p:txBody>
      </p:sp>
      <p:graphicFrame>
        <p:nvGraphicFramePr>
          <p:cNvPr id="20" name="Tabelle 19">
            <a:extLst>
              <a:ext uri="{FF2B5EF4-FFF2-40B4-BE49-F238E27FC236}">
                <a16:creationId xmlns:a16="http://schemas.microsoft.com/office/drawing/2014/main" id="{3FD08B11-7667-11D8-E6AE-87343328326E}"/>
              </a:ext>
            </a:extLst>
          </p:cNvPr>
          <p:cNvGraphicFramePr>
            <a:graphicFrameLocks noGrp="1"/>
          </p:cNvGraphicFramePr>
          <p:nvPr>
            <p:extLst>
              <p:ext uri="{D42A27DB-BD31-4B8C-83A1-F6EECF244321}">
                <p14:modId xmlns:p14="http://schemas.microsoft.com/office/powerpoint/2010/main" val="1041569965"/>
              </p:ext>
            </p:extLst>
          </p:nvPr>
        </p:nvGraphicFramePr>
        <p:xfrm>
          <a:off x="741470" y="3247212"/>
          <a:ext cx="6076734" cy="2664000"/>
        </p:xfrm>
        <a:graphic>
          <a:graphicData uri="http://schemas.openxmlformats.org/drawingml/2006/table">
            <a:tbl>
              <a:tblPr firstRow="1" bandRow="1">
                <a:tableStyleId>{8799B23B-EC83-4686-B30A-512413B5E67A}</a:tableStyleId>
              </a:tblPr>
              <a:tblGrid>
                <a:gridCol w="2689060">
                  <a:extLst>
                    <a:ext uri="{9D8B030D-6E8A-4147-A177-3AD203B41FA5}">
                      <a16:colId xmlns:a16="http://schemas.microsoft.com/office/drawing/2014/main" val="3823298646"/>
                    </a:ext>
                  </a:extLst>
                </a:gridCol>
                <a:gridCol w="3387674">
                  <a:extLst>
                    <a:ext uri="{9D8B030D-6E8A-4147-A177-3AD203B41FA5}">
                      <a16:colId xmlns:a16="http://schemas.microsoft.com/office/drawing/2014/main" val="3508772080"/>
                    </a:ext>
                  </a:extLst>
                </a:gridCol>
              </a:tblGrid>
              <a:tr h="288000">
                <a:tc>
                  <a:txBody>
                    <a:bodyPr/>
                    <a:lstStyle/>
                    <a:p>
                      <a:r>
                        <a:rPr lang="it" sz="1100">
                          <a:solidFill>
                            <a:schemeClr val="bg1"/>
                          </a:solidFill>
                        </a:rPr>
                        <a:t>Fase di gestione dell'innovazione</a:t>
                      </a:r>
                      <a:endParaRPr lang="en-GB" sz="1100">
                        <a:solidFill>
                          <a:schemeClr val="bg1"/>
                        </a:solidFill>
                      </a:endParaRPr>
                    </a:p>
                  </a:txBody>
                  <a:tcPr anchor="ctr">
                    <a:solidFill>
                      <a:srgbClr val="8652A1"/>
                    </a:solidFill>
                  </a:tcPr>
                </a:tc>
                <a:tc>
                  <a:txBody>
                    <a:bodyPr/>
                    <a:lstStyle/>
                    <a:p>
                      <a:r>
                        <a:rPr lang="it" sz="1100" err="1">
                          <a:solidFill>
                            <a:schemeClr val="bg1"/>
                          </a:solidFill>
                        </a:rPr>
                        <a:t>Strumenti digitali</a:t>
                      </a:r>
                      <a:endParaRPr lang="en-GB" sz="1100">
                        <a:solidFill>
                          <a:schemeClr val="bg1"/>
                        </a:solidFill>
                      </a:endParaRPr>
                    </a:p>
                  </a:txBody>
                  <a:tcPr anchor="ctr">
                    <a:solidFill>
                      <a:srgbClr val="8652A1"/>
                    </a:solidFill>
                  </a:tcPr>
                </a:tc>
                <a:extLst>
                  <a:ext uri="{0D108BD9-81ED-4DB2-BD59-A6C34878D82A}">
                    <a16:rowId xmlns:a16="http://schemas.microsoft.com/office/drawing/2014/main" val="3727444309"/>
                  </a:ext>
                </a:extLst>
              </a:tr>
              <a:tr h="396000">
                <a:tc>
                  <a:txBody>
                    <a:bodyPr/>
                    <a:lstStyle/>
                    <a:p>
                      <a:r>
                        <a:rPr lang="it" sz="1100" b="1"/>
                        <a:t>Fase 1 – Identificazione dell'opportunità</a:t>
                      </a:r>
                      <a:endParaRPr lang="en-GB" sz="1100" b="1"/>
                    </a:p>
                  </a:txBody>
                  <a:tcPr/>
                </a:tc>
                <a:tc>
                  <a:txBody>
                    <a:bodyPr/>
                    <a:lstStyle/>
                    <a:p>
                      <a:endParaRPr lang="en-GB" sz="1100"/>
                    </a:p>
                  </a:txBody>
                  <a:tcPr anchor="ctr"/>
                </a:tc>
                <a:extLst>
                  <a:ext uri="{0D108BD9-81ED-4DB2-BD59-A6C34878D82A}">
                    <a16:rowId xmlns:a16="http://schemas.microsoft.com/office/drawing/2014/main" val="1400622244"/>
                  </a:ext>
                </a:extLst>
              </a:tr>
              <a:tr h="396000">
                <a:tc>
                  <a:txBody>
                    <a:bodyPr/>
                    <a:lstStyle/>
                    <a:p>
                      <a:r>
                        <a:rPr lang="it" sz="1100" b="1"/>
                        <a:t>Fase 2 – Ideazione e gestione delle idee</a:t>
                      </a:r>
                      <a:endParaRPr lang="en-GB" sz="1100" b="1"/>
                    </a:p>
                  </a:txBody>
                  <a:tcPr/>
                </a:tc>
                <a:tc>
                  <a:txBody>
                    <a:bodyPr/>
                    <a:lstStyle/>
                    <a:p>
                      <a:endParaRPr lang="en-GB" sz="1100"/>
                    </a:p>
                  </a:txBody>
                  <a:tcPr/>
                </a:tc>
                <a:extLst>
                  <a:ext uri="{0D108BD9-81ED-4DB2-BD59-A6C34878D82A}">
                    <a16:rowId xmlns:a16="http://schemas.microsoft.com/office/drawing/2014/main" val="2919785756"/>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 sz="1100" b="1"/>
                        <a:t>Fase 3 – Sviluppo del concetto</a:t>
                      </a:r>
                      <a:endParaRPr lang="en-GB" sz="1100" b="1"/>
                    </a:p>
                  </a:txBody>
                  <a:tcPr/>
                </a:tc>
                <a:tc>
                  <a:txBody>
                    <a:bodyPr/>
                    <a:lstStyle/>
                    <a:p>
                      <a:endParaRPr lang="en-GB" sz="1100"/>
                    </a:p>
                  </a:txBody>
                  <a:tcPr/>
                </a:tc>
                <a:extLst>
                  <a:ext uri="{0D108BD9-81ED-4DB2-BD59-A6C34878D82A}">
                    <a16:rowId xmlns:a16="http://schemas.microsoft.com/office/drawing/2014/main" val="563495558"/>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 sz="1100" b="1"/>
                        <a:t>Fase 4 – Sviluppo del servizio</a:t>
                      </a:r>
                      <a:endParaRPr lang="en-GB" sz="1100" b="1"/>
                    </a:p>
                  </a:txBody>
                  <a:tcPr/>
                </a:tc>
                <a:tc>
                  <a:txBody>
                    <a:bodyPr/>
                    <a:lstStyle/>
                    <a:p>
                      <a:endParaRPr lang="en-GB" sz="1100"/>
                    </a:p>
                  </a:txBody>
                  <a:tcPr/>
                </a:tc>
                <a:extLst>
                  <a:ext uri="{0D108BD9-81ED-4DB2-BD59-A6C34878D82A}">
                    <a16:rowId xmlns:a16="http://schemas.microsoft.com/office/drawing/2014/main" val="2072737054"/>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 sz="1100" b="1"/>
                        <a:t>Fase 5 – Test e convalida</a:t>
                      </a:r>
                      <a:endParaRPr lang="en-GB" sz="1100" b="1"/>
                    </a:p>
                  </a:txBody>
                  <a:tcPr/>
                </a:tc>
                <a:tc>
                  <a:txBody>
                    <a:bodyPr/>
                    <a:lstStyle/>
                    <a:p>
                      <a:endParaRPr lang="en-GB" sz="1100"/>
                    </a:p>
                  </a:txBody>
                  <a:tcPr/>
                </a:tc>
                <a:extLst>
                  <a:ext uri="{0D108BD9-81ED-4DB2-BD59-A6C34878D82A}">
                    <a16:rowId xmlns:a16="http://schemas.microsoft.com/office/drawing/2014/main" val="3462390300"/>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 sz="1100" b="1"/>
                        <a:t>Fase 6 – Lancio</a:t>
                      </a:r>
                    </a:p>
                  </a:txBody>
                  <a:tcPr/>
                </a:tc>
                <a:tc>
                  <a:txBody>
                    <a:bodyPr/>
                    <a:lstStyle/>
                    <a:p>
                      <a:endParaRPr lang="en-GB" sz="1100"/>
                    </a:p>
                  </a:txBody>
                  <a:tcPr/>
                </a:tc>
                <a:extLst>
                  <a:ext uri="{0D108BD9-81ED-4DB2-BD59-A6C34878D82A}">
                    <a16:rowId xmlns:a16="http://schemas.microsoft.com/office/drawing/2014/main" val="1058085496"/>
                  </a:ext>
                </a:extLst>
              </a:tr>
            </a:tbl>
          </a:graphicData>
        </a:graphic>
      </p:graphicFrame>
      <p:sp>
        <p:nvSpPr>
          <p:cNvPr id="2" name="Text Placeholder 5">
            <a:extLst>
              <a:ext uri="{FF2B5EF4-FFF2-40B4-BE49-F238E27FC236}">
                <a16:creationId xmlns:a16="http://schemas.microsoft.com/office/drawing/2014/main" id="{9CEAFA49-1362-06A8-F819-09646481BF6F}"/>
              </a:ext>
            </a:extLst>
          </p:cNvPr>
          <p:cNvSpPr txBox="1">
            <a:spLocks/>
          </p:cNvSpPr>
          <p:nvPr/>
        </p:nvSpPr>
        <p:spPr>
          <a:xfrm>
            <a:off x="697281" y="6130834"/>
            <a:ext cx="6110973" cy="4412851"/>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it" sz="1600" b="1">
                <a:solidFill>
                  <a:srgbClr val="8652A1"/>
                </a:solidFill>
              </a:rPr>
              <a:t>Fase 3: definisci i tuoi obiettivi per la sfida</a:t>
            </a:r>
          </a:p>
          <a:p>
            <a:pPr algn="just"/>
            <a:endParaRPr lang="en-GB"/>
          </a:p>
          <a:p>
            <a:pPr algn="just"/>
            <a:r>
              <a:rPr lang="it"/>
              <a:t>Ora che hai esplorato gli strumenti digitali e le fasi dell'innovazione, è il momento di definire i tuoi obiettivi specifici per la sfida logistica. Rifletti sul problema logistico e sugli SDG che vuoi affrontare (dai passaggi 1, 4) e considera in che modo gli strumenti digitali scelti supporteranno ogni fase del processo di innovazione. Quando hai finito, condividi i tuoi obiettivi con il tuo insegnante per ottenere feedback e allineamento.</a:t>
            </a:r>
          </a:p>
          <a:p>
            <a:pPr algn="just"/>
            <a:endParaRPr lang="en-GB"/>
          </a:p>
          <a:p>
            <a:pPr algn="just"/>
            <a:endParaRPr lang="en-GB"/>
          </a:p>
          <a:p>
            <a:pPr algn="just"/>
            <a:endParaRPr lang="en-GB"/>
          </a:p>
          <a:p>
            <a:pPr algn="just"/>
            <a:endParaRPr lang="en-GB"/>
          </a:p>
        </p:txBody>
      </p:sp>
      <p:graphicFrame>
        <p:nvGraphicFramePr>
          <p:cNvPr id="3" name="Tabelle 2">
            <a:extLst>
              <a:ext uri="{FF2B5EF4-FFF2-40B4-BE49-F238E27FC236}">
                <a16:creationId xmlns:a16="http://schemas.microsoft.com/office/drawing/2014/main" id="{16AA44AB-4B8E-D0B2-33AD-C84AD33248CB}"/>
              </a:ext>
            </a:extLst>
          </p:cNvPr>
          <p:cNvGraphicFramePr>
            <a:graphicFrameLocks noGrp="1"/>
          </p:cNvGraphicFramePr>
          <p:nvPr>
            <p:extLst>
              <p:ext uri="{D42A27DB-BD31-4B8C-83A1-F6EECF244321}">
                <p14:modId xmlns:p14="http://schemas.microsoft.com/office/powerpoint/2010/main" val="3563834355"/>
              </p:ext>
            </p:extLst>
          </p:nvPr>
        </p:nvGraphicFramePr>
        <p:xfrm>
          <a:off x="751421" y="7601235"/>
          <a:ext cx="6076734" cy="2791608"/>
        </p:xfrm>
        <a:graphic>
          <a:graphicData uri="http://schemas.openxmlformats.org/drawingml/2006/table">
            <a:tbl>
              <a:tblPr firstRow="1" bandRow="1">
                <a:tableStyleId>{8799B23B-EC83-4686-B30A-512413B5E67A}</a:tableStyleId>
              </a:tblPr>
              <a:tblGrid>
                <a:gridCol w="3176145">
                  <a:extLst>
                    <a:ext uri="{9D8B030D-6E8A-4147-A177-3AD203B41FA5}">
                      <a16:colId xmlns:a16="http://schemas.microsoft.com/office/drawing/2014/main" val="3823298646"/>
                    </a:ext>
                  </a:extLst>
                </a:gridCol>
                <a:gridCol w="2900589">
                  <a:extLst>
                    <a:ext uri="{9D8B030D-6E8A-4147-A177-3AD203B41FA5}">
                      <a16:colId xmlns:a16="http://schemas.microsoft.com/office/drawing/2014/main" val="1223302062"/>
                    </a:ext>
                  </a:extLst>
                </a:gridCol>
              </a:tblGrid>
              <a:tr h="253253">
                <a:tc gridSpan="2">
                  <a:txBody>
                    <a:bodyPr/>
                    <a:lstStyle/>
                    <a:p>
                      <a:pPr algn="ctr"/>
                      <a:r>
                        <a:rPr lang="it" sz="1100">
                          <a:solidFill>
                            <a:schemeClr val="bg1"/>
                          </a:solidFill>
                        </a:rPr>
                        <a:t>OBIETTIVI</a:t>
                      </a:r>
                      <a:endParaRPr lang="en-GB" sz="1100">
                        <a:solidFill>
                          <a:schemeClr val="bg1"/>
                        </a:solidFill>
                      </a:endParaRPr>
                    </a:p>
                  </a:txBody>
                  <a:tcPr anchor="ctr">
                    <a:solidFill>
                      <a:srgbClr val="8652A1"/>
                    </a:solidFill>
                  </a:tcPr>
                </a:tc>
                <a:tc hMerge="1">
                  <a:txBody>
                    <a:bodyPr/>
                    <a:lstStyle/>
                    <a:p>
                      <a:endParaRPr/>
                    </a:p>
                  </a:txBody>
                  <a:tcPr anchor="ctr">
                    <a:solidFill>
                      <a:srgbClr val="8652A1"/>
                    </a:solidFill>
                  </a:tcPr>
                </a:tc>
                <a:extLst>
                  <a:ext uri="{0D108BD9-81ED-4DB2-BD59-A6C34878D82A}">
                    <a16:rowId xmlns:a16="http://schemas.microsoft.com/office/drawing/2014/main" val="3727444309"/>
                  </a:ext>
                </a:extLst>
              </a:tr>
              <a:tr h="633132">
                <a:tc>
                  <a:txBody>
                    <a:bodyPr/>
                    <a:lstStyle/>
                    <a:p>
                      <a:pPr marL="0" indent="0">
                        <a:buFont typeface="Wingdings" panose="05000000000000000000" pitchFamily="2" charset="2"/>
                        <a:buNone/>
                      </a:pPr>
                      <a:r>
                        <a:rPr lang="it" sz="1100" i="0"/>
                        <a:t>Quale sfida logistica dell'azienda e SDG (dal passaggio 1) vuoi affrontare?</a:t>
                      </a:r>
                    </a:p>
                  </a:txBody>
                  <a:tcPr anchor="ctr"/>
                </a:tc>
                <a:tc>
                  <a:txBody>
                    <a:bodyPr/>
                    <a:lstStyle/>
                    <a:p>
                      <a:pPr marL="0" indent="0">
                        <a:buFont typeface="Wingdings" panose="05000000000000000000" pitchFamily="2" charset="2"/>
                        <a:buNone/>
                      </a:pPr>
                      <a:endParaRPr lang="en-GB" sz="1100"/>
                    </a:p>
                  </a:txBody>
                  <a:tcPr anchor="ctr"/>
                </a:tc>
                <a:extLst>
                  <a:ext uri="{0D108BD9-81ED-4DB2-BD59-A6C34878D82A}">
                    <a16:rowId xmlns:a16="http://schemas.microsoft.com/office/drawing/2014/main" val="1400622244"/>
                  </a:ext>
                </a:extLst>
              </a:tr>
              <a:tr h="633132">
                <a:tc>
                  <a:txBody>
                    <a:bodyPr/>
                    <a:lstStyle/>
                    <a:p>
                      <a:pPr marL="0" indent="0">
                        <a:buFont typeface="Wingdings" panose="05000000000000000000" pitchFamily="2" charset="2"/>
                        <a:buNone/>
                      </a:pPr>
                      <a:r>
                        <a:rPr lang="it" sz="1100" i="0"/>
                        <a:t>Quali strumenti digitali (dalla fase 2) saranno utilizzati in ogni fase del processo di gestione dell'innovazione?</a:t>
                      </a:r>
                    </a:p>
                  </a:txBody>
                  <a:tcPr anchor="ctr"/>
                </a:tc>
                <a:tc>
                  <a:txBody>
                    <a:bodyPr/>
                    <a:lstStyle/>
                    <a:p>
                      <a:pPr marL="0" indent="0">
                        <a:buFont typeface="Wingdings" panose="05000000000000000000" pitchFamily="2" charset="2"/>
                        <a:buNone/>
                      </a:pPr>
                      <a:endParaRPr lang="en-GB" sz="1100"/>
                    </a:p>
                  </a:txBody>
                  <a:tcPr/>
                </a:tc>
                <a:extLst>
                  <a:ext uri="{0D108BD9-81ED-4DB2-BD59-A6C34878D82A}">
                    <a16:rowId xmlns:a16="http://schemas.microsoft.com/office/drawing/2014/main" val="2919785756"/>
                  </a:ext>
                </a:extLst>
              </a:tr>
              <a:tr h="633132">
                <a:tc>
                  <a:txBody>
                    <a:bodyPr/>
                    <a:lstStyle/>
                    <a:p>
                      <a:pPr marL="0" indent="0">
                        <a:buFont typeface="Wingdings" panose="05000000000000000000" pitchFamily="2" charset="2"/>
                        <a:buNone/>
                      </a:pPr>
                      <a:r>
                        <a:rPr lang="it" sz="1100" i="0"/>
                        <a:t>Quale risultato si vuole ottenere (ad esempio, soluzione finale, miglioramento dei processi aziendali, allineamento agli SDG)?</a:t>
                      </a:r>
                      <a:endParaRPr lang="en-GB" sz="1100" i="0"/>
                    </a:p>
                  </a:txBody>
                  <a:tcPr anchor="ctr"/>
                </a:tc>
                <a:tc>
                  <a:txBody>
                    <a:bodyPr/>
                    <a:lstStyle/>
                    <a:p>
                      <a:pPr marL="0" indent="0">
                        <a:buFont typeface="Wingdings" panose="05000000000000000000" pitchFamily="2" charset="2"/>
                        <a:buNone/>
                      </a:pPr>
                      <a:endParaRPr lang="en-GB" sz="1100"/>
                    </a:p>
                  </a:txBody>
                  <a:tcPr/>
                </a:tc>
                <a:extLst>
                  <a:ext uri="{0D108BD9-81ED-4DB2-BD59-A6C34878D82A}">
                    <a16:rowId xmlns:a16="http://schemas.microsoft.com/office/drawing/2014/main" val="563495558"/>
                  </a:ext>
                </a:extLst>
              </a:tr>
              <a:tr h="633132">
                <a:tc>
                  <a:txBody>
                    <a:bodyPr/>
                    <a:lstStyle/>
                    <a:p>
                      <a:pPr marL="0" indent="0">
                        <a:buFont typeface="Wingdings" panose="05000000000000000000" pitchFamily="2" charset="2"/>
                        <a:buNone/>
                      </a:pPr>
                      <a:r>
                        <a:rPr lang="it" sz="1100" i="0"/>
                        <a:t>Come si può misurare il successo della soluzione (ad esempio, riduzione delle emissioni, risparmio sui costi, aumento dell'efficienza)?</a:t>
                      </a:r>
                      <a:endParaRPr lang="en-GB" sz="1100" i="0"/>
                    </a:p>
                  </a:txBody>
                  <a:tcPr anchor="ctr"/>
                </a:tc>
                <a:tc>
                  <a:txBody>
                    <a:bodyPr/>
                    <a:lstStyle/>
                    <a:p>
                      <a:pPr marL="0" indent="0">
                        <a:buFont typeface="Wingdings" panose="05000000000000000000" pitchFamily="2" charset="2"/>
                        <a:buNone/>
                      </a:pPr>
                      <a:endParaRPr lang="en-GB" sz="1100"/>
                    </a:p>
                  </a:txBody>
                  <a:tcPr/>
                </a:tc>
                <a:extLst>
                  <a:ext uri="{0D108BD9-81ED-4DB2-BD59-A6C34878D82A}">
                    <a16:rowId xmlns:a16="http://schemas.microsoft.com/office/drawing/2014/main" val="2072737054"/>
                  </a:ext>
                </a:extLst>
              </a:tr>
            </a:tbl>
          </a:graphicData>
        </a:graphic>
      </p:graphicFrame>
    </p:spTree>
    <p:extLst>
      <p:ext uri="{BB962C8B-B14F-4D97-AF65-F5344CB8AC3E}">
        <p14:creationId xmlns:p14="http://schemas.microsoft.com/office/powerpoint/2010/main" val="2199123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5D368-9056-D2C5-47D6-B594871B1ED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C98B801-D6F2-ECD9-9B3C-4DFC4F1E1CC7}"/>
              </a:ext>
            </a:extLst>
          </p:cNvPr>
          <p:cNvSpPr>
            <a:spLocks noGrp="1"/>
          </p:cNvSpPr>
          <p:nvPr>
            <p:ph type="body" sz="quarter" idx="64"/>
          </p:nvPr>
        </p:nvSpPr>
        <p:spPr>
          <a:xfrm>
            <a:off x="697281" y="1599144"/>
            <a:ext cx="6076734" cy="6854574"/>
          </a:xfrm>
        </p:spPr>
        <p:txBody>
          <a:bodyPr numCol="1"/>
          <a:lstStyle/>
          <a:p>
            <a:pPr algn="just"/>
            <a:r>
              <a:rPr lang="it" sz="1600" b="1" dirty="0">
                <a:solidFill>
                  <a:srgbClr val="8652A1"/>
                </a:solidFill>
              </a:rPr>
              <a:t>Passaggio 2: formattazione e invio del blog</a:t>
            </a:r>
          </a:p>
          <a:p>
            <a:pPr algn="just"/>
            <a:endParaRPr lang="en-GB" b="1" dirty="0">
              <a:solidFill>
                <a:srgbClr val="8652A1"/>
              </a:solidFill>
            </a:endParaRPr>
          </a:p>
          <a:p>
            <a:pPr marL="171450" indent="-171450" algn="just">
              <a:buFont typeface="Wingdings" panose="05000000000000000000" pitchFamily="2" charset="2"/>
              <a:buChar char="q"/>
            </a:pPr>
            <a:r>
              <a:rPr lang="it" dirty="0"/>
              <a:t>Scrivi in un  formato </a:t>
            </a:r>
            <a:r>
              <a:rPr lang="it" b="1" dirty="0"/>
              <a:t>in stile blog</a:t>
            </a:r>
            <a:r>
              <a:rPr lang="it" dirty="0"/>
              <a:t>, il che significa coinvolgente, chiaro e riflessivo.</a:t>
            </a:r>
          </a:p>
          <a:p>
            <a:pPr marL="171450" indent="-171450" algn="just">
              <a:buFont typeface="Wingdings" panose="05000000000000000000" pitchFamily="2" charset="2"/>
              <a:buChar char="q"/>
            </a:pPr>
            <a:r>
              <a:rPr lang="it"/>
              <a:t>Usa </a:t>
            </a:r>
            <a:r>
              <a:rPr lang="it" b="1"/>
              <a:t>titoli e sottotitoli</a:t>
            </a:r>
            <a:r>
              <a:rPr lang="it"/>
              <a:t> per strutturare la tua riflessione.</a:t>
            </a:r>
          </a:p>
          <a:p>
            <a:pPr marL="171450" indent="-171450" algn="just">
              <a:buFont typeface="Wingdings" panose="05000000000000000000" pitchFamily="2" charset="2"/>
              <a:buChar char="q"/>
            </a:pPr>
            <a:r>
              <a:rPr lang="it" dirty="0"/>
              <a:t>Includi </a:t>
            </a:r>
            <a:r>
              <a:rPr lang="it" b="1" dirty="0"/>
              <a:t>esempi tratti dal modulo</a:t>
            </a:r>
            <a:r>
              <a:rPr lang="it" dirty="0"/>
              <a:t> (casi di studio, strumenti o discussioni).</a:t>
            </a:r>
          </a:p>
          <a:p>
            <a:pPr algn="just"/>
            <a:endParaRPr lang="en-GB" dirty="0"/>
          </a:p>
          <a:p>
            <a:pPr algn="just"/>
            <a:r>
              <a:rPr lang="it" dirty="0"/>
              <a:t>Il tuo blog riflessivo è un'opportunità per valutare criticamente </a:t>
            </a:r>
            <a:r>
              <a:rPr lang="it" b="1" dirty="0"/>
              <a:t>ciò che hai imparato</a:t>
            </a:r>
            <a:r>
              <a:rPr lang="it" dirty="0"/>
              <a:t> e come si applica alle </a:t>
            </a:r>
            <a:r>
              <a:rPr lang="it" b="1" dirty="0"/>
              <a:t>sfide logistiche del mondo reale</a:t>
            </a:r>
            <a:r>
              <a:rPr lang="it" dirty="0"/>
              <a:t>. Sii riflessivo, specifico e analitico nella tua riflessione.</a:t>
            </a:r>
          </a:p>
          <a:p>
            <a:pPr algn="just"/>
            <a:endParaRPr lang="en-GB" sz="1600" b="1" dirty="0">
              <a:solidFill>
                <a:srgbClr val="8652A1"/>
              </a:solidFill>
              <a:latin typeface="Calibri"/>
              <a:ea typeface="Open Sans"/>
              <a:cs typeface="Calibri"/>
            </a:endParaRPr>
          </a:p>
          <a:p>
            <a:pPr algn="just"/>
            <a:r>
              <a:rPr lang="it" b="1" dirty="0">
                <a:latin typeface="+mn-lt"/>
                <a:ea typeface="Open Sans"/>
                <a:cs typeface="Calibri"/>
              </a:rPr>
              <a:t>Come inviare il tuo blog riflessivo:</a:t>
            </a:r>
          </a:p>
          <a:p>
            <a:pPr marL="171450" indent="-171450" algn="just">
              <a:buFont typeface="Wingdings" pitchFamily="2" charset="2"/>
              <a:buChar char="q"/>
            </a:pPr>
            <a:r>
              <a:rPr lang="it" b="1" dirty="0">
                <a:latin typeface="+mn-lt"/>
                <a:ea typeface="Open Sans"/>
                <a:cs typeface="Calibri"/>
              </a:rPr>
              <a:t>Accedi</a:t>
            </a:r>
            <a:r>
              <a:rPr lang="it" dirty="0">
                <a:latin typeface="+mn-lt"/>
                <a:ea typeface="Open Sans"/>
                <a:cs typeface="Calibri"/>
              </a:rPr>
              <a:t> al modulo online (link fornito dal tuo insegnante).</a:t>
            </a:r>
          </a:p>
          <a:p>
            <a:pPr marL="171450" indent="-171450" algn="just">
              <a:buFont typeface="Wingdings" pitchFamily="2" charset="2"/>
              <a:buChar char="q"/>
            </a:pPr>
            <a:r>
              <a:rPr lang="it" b="1" dirty="0">
                <a:latin typeface="+mn-lt"/>
                <a:ea typeface="Open Sans"/>
                <a:cs typeface="Calibri"/>
              </a:rPr>
              <a:t>Carica</a:t>
            </a:r>
            <a:r>
              <a:rPr lang="it" dirty="0">
                <a:latin typeface="+mn-lt"/>
                <a:ea typeface="Open Sans"/>
                <a:cs typeface="Calibri"/>
              </a:rPr>
              <a:t> il testo del tuo blog, strutturato come indicato nel passaggio 1.</a:t>
            </a:r>
          </a:p>
          <a:p>
            <a:pPr marL="171450" indent="-171450" algn="just">
              <a:buFont typeface="Wingdings" pitchFamily="2" charset="2"/>
              <a:buChar char="q"/>
            </a:pPr>
            <a:r>
              <a:rPr lang="it" b="1" dirty="0">
                <a:latin typeface="+mn-lt"/>
                <a:ea typeface="Open Sans"/>
                <a:cs typeface="Calibri"/>
              </a:rPr>
              <a:t>Invia</a:t>
            </a:r>
            <a:r>
              <a:rPr lang="it" dirty="0">
                <a:latin typeface="+mn-lt"/>
                <a:ea typeface="Open Sans"/>
                <a:cs typeface="Calibri"/>
              </a:rPr>
              <a:t> la tua riflessione </a:t>
            </a:r>
            <a:r>
              <a:rPr lang="it" b="1" dirty="0">
                <a:latin typeface="+mn-lt"/>
                <a:ea typeface="Open Sans"/>
                <a:cs typeface="Calibri"/>
              </a:rPr>
              <a:t>prima </a:t>
            </a:r>
            <a:r>
              <a:rPr lang="it" dirty="0">
                <a:latin typeface="+mn-lt"/>
                <a:ea typeface="Open Sans"/>
                <a:cs typeface="Calibri"/>
              </a:rPr>
              <a:t>della lezione finale, come definito dal tuo insegnante.</a:t>
            </a:r>
          </a:p>
          <a:p>
            <a:pPr algn="just"/>
            <a:endParaRPr lang="en-GB" sz="1600" b="1" dirty="0">
              <a:solidFill>
                <a:srgbClr val="8652A1"/>
              </a:solidFill>
              <a:latin typeface="Calibri"/>
              <a:ea typeface="Open Sans"/>
              <a:cs typeface="Calibri"/>
            </a:endParaRPr>
          </a:p>
          <a:p>
            <a:pPr algn="just"/>
            <a:r>
              <a:rPr lang="it" sz="1600" b="1" dirty="0">
                <a:solidFill>
                  <a:srgbClr val="8652A1"/>
                </a:solidFill>
                <a:latin typeface="Calibri"/>
                <a:ea typeface="Open Sans"/>
                <a:cs typeface="Calibri"/>
              </a:rPr>
              <a:t>Passaggio 3: discussione in classe</a:t>
            </a:r>
          </a:p>
          <a:p>
            <a:pPr algn="just"/>
            <a:r>
              <a:rPr lang="it" dirty="0">
                <a:solidFill>
                  <a:schemeClr val="tx1"/>
                </a:solidFill>
                <a:latin typeface="Calibri"/>
                <a:ea typeface="Open Sans"/>
                <a:cs typeface="Calibri"/>
              </a:rPr>
              <a:t>Durante la tua lezione finale, ti impegnerai in una discussione per </a:t>
            </a:r>
            <a:r>
              <a:rPr lang="it" b="1" dirty="0">
                <a:solidFill>
                  <a:schemeClr val="tx1"/>
                </a:solidFill>
                <a:latin typeface="Calibri"/>
                <a:ea typeface="Open Sans"/>
                <a:cs typeface="Calibri"/>
              </a:rPr>
              <a:t>condividere le intuizioni chiave </a:t>
            </a:r>
            <a:r>
              <a:rPr lang="it" dirty="0">
                <a:solidFill>
                  <a:schemeClr val="tx1"/>
                </a:solidFill>
                <a:latin typeface="Calibri"/>
                <a:ea typeface="Open Sans"/>
                <a:cs typeface="Calibri"/>
              </a:rPr>
              <a:t>del tuo blog riflessivo, sottolineando come le tue prospettive sulla </a:t>
            </a:r>
            <a:r>
              <a:rPr lang="it" b="1" dirty="0">
                <a:solidFill>
                  <a:schemeClr val="tx1"/>
                </a:solidFill>
                <a:latin typeface="Calibri"/>
                <a:ea typeface="Open Sans"/>
                <a:cs typeface="Calibri"/>
              </a:rPr>
              <a:t>digitalizzazione delle pratiche di gestione dell'innovazione</a:t>
            </a:r>
            <a:r>
              <a:rPr lang="it" dirty="0">
                <a:solidFill>
                  <a:schemeClr val="tx1"/>
                </a:solidFill>
                <a:latin typeface="Calibri"/>
                <a:ea typeface="Open Sans"/>
                <a:cs typeface="Calibri"/>
              </a:rPr>
              <a:t>,  sulla </a:t>
            </a:r>
            <a:r>
              <a:rPr lang="it" b="1" dirty="0">
                <a:solidFill>
                  <a:schemeClr val="tx1"/>
                </a:solidFill>
                <a:latin typeface="Calibri"/>
                <a:ea typeface="Open Sans"/>
                <a:cs typeface="Calibri"/>
              </a:rPr>
              <a:t>logistica sostenibile</a:t>
            </a:r>
            <a:r>
              <a:rPr lang="it" dirty="0">
                <a:solidFill>
                  <a:schemeClr val="tx1"/>
                </a:solidFill>
                <a:latin typeface="Calibri"/>
                <a:ea typeface="Open Sans"/>
                <a:cs typeface="Calibri"/>
              </a:rPr>
              <a:t> e </a:t>
            </a:r>
            <a:r>
              <a:rPr lang="it" b="1" dirty="0">
                <a:solidFill>
                  <a:schemeClr val="tx1"/>
                </a:solidFill>
                <a:latin typeface="Calibri"/>
                <a:ea typeface="Open Sans"/>
                <a:cs typeface="Calibri"/>
              </a:rPr>
              <a:t>sugli SDG si</a:t>
            </a:r>
            <a:r>
              <a:rPr lang="it" dirty="0">
                <a:solidFill>
                  <a:schemeClr val="tx1"/>
                </a:solidFill>
                <a:latin typeface="Calibri"/>
                <a:ea typeface="Open Sans"/>
                <a:cs typeface="Calibri"/>
              </a:rPr>
              <a:t> siano evolute nel corso del modulo.</a:t>
            </a:r>
          </a:p>
          <a:p>
            <a:pPr algn="just"/>
            <a:endParaRPr lang="en-GB" dirty="0">
              <a:solidFill>
                <a:schemeClr val="tx1"/>
              </a:solidFill>
              <a:latin typeface="Calibri"/>
              <a:ea typeface="Open Sans"/>
              <a:cs typeface="Calibri"/>
            </a:endParaRPr>
          </a:p>
          <a:p>
            <a:pPr algn="just"/>
            <a:r>
              <a:rPr lang="it" dirty="0">
                <a:solidFill>
                  <a:schemeClr val="tx1"/>
                </a:solidFill>
                <a:latin typeface="Calibri"/>
                <a:ea typeface="Open Sans"/>
                <a:cs typeface="Calibri"/>
              </a:rPr>
              <a:t>Preparati a discutere, in particolare:</a:t>
            </a:r>
          </a:p>
          <a:p>
            <a:pPr marL="171450" indent="-171450" algn="just" rtl="0" fontAlgn="base">
              <a:buFont typeface="Wingdings" pitchFamily="2" charset="2"/>
              <a:buChar char="q"/>
            </a:pPr>
            <a:r>
              <a:rPr lang="it" dirty="0"/>
              <a:t>Come</a:t>
            </a:r>
            <a:r>
              <a:rPr lang="it" b="0" i="0" u="none" strike="noStrike" dirty="0">
                <a:solidFill>
                  <a:srgbClr val="0B1430"/>
                </a:solidFill>
                <a:effectLst/>
                <a:latin typeface="Calibri" panose="020F0502020204030204" pitchFamily="34" charset="0"/>
              </a:rPr>
              <a:t> </a:t>
            </a:r>
            <a:r>
              <a:rPr lang="it" b="1" i="0" u="none" strike="noStrike" dirty="0">
                <a:solidFill>
                  <a:srgbClr val="0B1430"/>
                </a:solidFill>
                <a:effectLst/>
                <a:latin typeface="Calibri" panose="020F0502020204030204" pitchFamily="34" charset="0"/>
              </a:rPr>
              <a:t>gli strumenti digitali </a:t>
            </a:r>
            <a:r>
              <a:rPr lang="it" b="0" i="0" u="none" strike="noStrike" dirty="0">
                <a:solidFill>
                  <a:srgbClr val="0B1430"/>
                </a:solidFill>
                <a:effectLst/>
                <a:latin typeface="Calibri" panose="020F0502020204030204" pitchFamily="34" charset="0"/>
              </a:rPr>
              <a:t>supportano le diverse </a:t>
            </a:r>
            <a:r>
              <a:rPr lang="it" b="1" i="0" u="none" strike="noStrike" dirty="0">
                <a:solidFill>
                  <a:srgbClr val="0B1430"/>
                </a:solidFill>
                <a:effectLst/>
                <a:latin typeface="Calibri" panose="020F0502020204030204" pitchFamily="34" charset="0"/>
              </a:rPr>
              <a:t>fasi </a:t>
            </a:r>
            <a:r>
              <a:rPr lang="it" b="0" i="0" u="none" strike="noStrike" dirty="0">
                <a:solidFill>
                  <a:srgbClr val="0B1430"/>
                </a:solidFill>
                <a:effectLst/>
                <a:latin typeface="Calibri" panose="020F0502020204030204" pitchFamily="34" charset="0"/>
              </a:rPr>
              <a:t>del processo di gestione dell'innovazione e quali strumenti sono stati più efficaci. </a:t>
            </a:r>
          </a:p>
          <a:p>
            <a:pPr marL="171450" indent="-171450" algn="just" rtl="0" fontAlgn="base">
              <a:buFont typeface="Wingdings" pitchFamily="2" charset="2"/>
              <a:buChar char="q"/>
            </a:pPr>
            <a:r>
              <a:rPr lang="it" dirty="0"/>
              <a:t>In che modo questo si collega</a:t>
            </a:r>
            <a:r>
              <a:rPr lang="it" b="0" i="0" u="none" strike="noStrike" dirty="0">
                <a:solidFill>
                  <a:srgbClr val="0B1430"/>
                </a:solidFill>
                <a:effectLst/>
                <a:latin typeface="Calibri" panose="020F0502020204030204" pitchFamily="34" charset="0"/>
              </a:rPr>
              <a:t>alla </a:t>
            </a:r>
            <a:r>
              <a:rPr lang="it" b="1" i="0" u="none" strike="noStrike" dirty="0">
                <a:solidFill>
                  <a:srgbClr val="0B1430"/>
                </a:solidFill>
                <a:effectLst/>
                <a:latin typeface="Calibri" panose="020F0502020204030204" pitchFamily="34" charset="0"/>
              </a:rPr>
              <a:t>logistica sostenibile </a:t>
            </a:r>
            <a:r>
              <a:rPr lang="it" b="0" i="0" u="none" strike="noStrike" dirty="0">
                <a:solidFill>
                  <a:srgbClr val="0B1430"/>
                </a:solidFill>
                <a:effectLst/>
                <a:latin typeface="Calibri" panose="020F0502020204030204" pitchFamily="34" charset="0"/>
              </a:rPr>
              <a:t>e agli </a:t>
            </a:r>
            <a:r>
              <a:rPr lang="it" b="1" i="0" u="none" strike="noStrike" dirty="0">
                <a:solidFill>
                  <a:srgbClr val="0B1430"/>
                </a:solidFill>
                <a:effectLst/>
                <a:latin typeface="Calibri" panose="020F0502020204030204" pitchFamily="34" charset="0"/>
              </a:rPr>
              <a:t>SDG</a:t>
            </a:r>
            <a:r>
              <a:rPr lang="it" b="0" i="0" u="none" strike="noStrike" dirty="0">
                <a:solidFill>
                  <a:srgbClr val="0B1430"/>
                </a:solidFill>
                <a:effectLst/>
                <a:latin typeface="Calibri" panose="020F0502020204030204" pitchFamily="34" charset="0"/>
              </a:rPr>
              <a:t>, in che modo migliora la sostenibilità e quali SDG sono stati affrontati.</a:t>
            </a:r>
          </a:p>
          <a:p>
            <a:pPr marL="171450" indent="-171450" algn="just" rtl="0" fontAlgn="base">
              <a:buFont typeface="Wingdings" pitchFamily="2" charset="2"/>
              <a:buChar char="q"/>
            </a:pPr>
            <a:r>
              <a:rPr lang="it" dirty="0"/>
              <a:t>Le</a:t>
            </a:r>
            <a:r>
              <a:rPr lang="it" b="0" i="0" u="none" strike="noStrike" dirty="0">
                <a:solidFill>
                  <a:srgbClr val="0B1430"/>
                </a:solidFill>
                <a:effectLst/>
                <a:latin typeface="Calibri" panose="020F0502020204030204" pitchFamily="34" charset="0"/>
              </a:rPr>
              <a:t>aziende </a:t>
            </a:r>
            <a:r>
              <a:rPr lang="it" b="1" i="0" u="none" strike="noStrike" dirty="0">
                <a:solidFill>
                  <a:srgbClr val="0B1430"/>
                </a:solidFill>
                <a:effectLst/>
                <a:latin typeface="Calibri" panose="020F0502020204030204" pitchFamily="34" charset="0"/>
              </a:rPr>
              <a:t>bilanciano obiettivi di innovazione e sostenibilità </a:t>
            </a:r>
            <a:r>
              <a:rPr lang="it" b="0" i="0" u="none" strike="noStrike" dirty="0">
                <a:solidFill>
                  <a:srgbClr val="0B1430"/>
                </a:solidFill>
                <a:effectLst/>
                <a:latin typeface="Calibri" panose="020F0502020204030204" pitchFamily="34" charset="0"/>
              </a:rPr>
              <a:t>.</a:t>
            </a:r>
            <a:r>
              <a:rPr lang="it"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171450" indent="-171450" algn="just" fontAlgn="base">
              <a:buFont typeface="Wingdings" pitchFamily="2" charset="2"/>
              <a:buChar char="q"/>
            </a:pPr>
            <a:r>
              <a:rPr lang="it" dirty="0">
                <a:solidFill>
                  <a:srgbClr val="000000"/>
                </a:solidFill>
              </a:rPr>
              <a:t>Come sono andati </a:t>
            </a:r>
            <a:r>
              <a:rPr lang="it" b="1" dirty="0">
                <a:solidFill>
                  <a:srgbClr val="000000"/>
                </a:solidFill>
              </a:rPr>
              <a:t>il lavoro di squadra e lo sviluppo dei progetti.</a:t>
            </a:r>
            <a:endParaRPr lang="en-GB" b="0" i="0" u="none" strike="noStrike" dirty="0">
              <a:solidFill>
                <a:srgbClr val="0B1430"/>
              </a:solidFill>
              <a:effectLst/>
              <a:latin typeface="Calibri" panose="020F0502020204030204" pitchFamily="34" charset="0"/>
            </a:endParaRPr>
          </a:p>
          <a:p>
            <a:pPr marL="171450" indent="-171450" algn="just" rtl="0" fontAlgn="base">
              <a:buFont typeface="Wingdings" pitchFamily="2" charset="2"/>
              <a:buChar char="q"/>
            </a:pPr>
            <a:r>
              <a:rPr lang="it" b="0" i="0" u="none" strike="noStrike" dirty="0">
                <a:solidFill>
                  <a:srgbClr val="0B1430"/>
                </a:solidFill>
                <a:effectLst/>
                <a:latin typeface="Calibri" panose="020F0502020204030204" pitchFamily="34" charset="0"/>
              </a:rPr>
              <a:t>Come prevedi di applicare le </a:t>
            </a:r>
            <a:r>
              <a:rPr lang="it" b="1" i="0" u="none" strike="noStrike" dirty="0">
                <a:solidFill>
                  <a:srgbClr val="0B1430"/>
                </a:solidFill>
                <a:effectLst/>
                <a:latin typeface="Calibri" panose="020F0502020204030204" pitchFamily="34" charset="0"/>
              </a:rPr>
              <a:t>competenze e le conoscenze </a:t>
            </a:r>
            <a:r>
              <a:rPr lang="it" i="0" u="none" strike="noStrike" dirty="0">
                <a:solidFill>
                  <a:srgbClr val="0B1430"/>
                </a:solidFill>
                <a:effectLst/>
                <a:latin typeface="Calibri" panose="020F0502020204030204" pitchFamily="34" charset="0"/>
              </a:rPr>
              <a:t>che hai acquisito in futuro.</a:t>
            </a:r>
            <a:r>
              <a:rPr lang="it" i="0" dirty="0">
                <a:solidFill>
                  <a:srgbClr val="000000"/>
                </a:solidFill>
                <a:effectLst/>
                <a:latin typeface="Calibri" panose="020F0502020204030204" pitchFamily="34" charset="0"/>
              </a:rPr>
              <a:t>​</a:t>
            </a:r>
          </a:p>
          <a:p>
            <a:pPr algn="just"/>
            <a:endParaRPr lang="en-GB" sz="1600" b="1" dirty="0">
              <a:solidFill>
                <a:srgbClr val="8652A1"/>
              </a:solidFill>
              <a:latin typeface="Calibri"/>
              <a:ea typeface="Open Sans"/>
              <a:cs typeface="Calibri"/>
            </a:endParaRPr>
          </a:p>
          <a:p>
            <a:pPr algn="just"/>
            <a:r>
              <a:rPr lang="it" sz="1600" b="1" dirty="0">
                <a:solidFill>
                  <a:srgbClr val="8652A1"/>
                </a:solidFill>
                <a:latin typeface="Calibri"/>
                <a:ea typeface="Open Sans"/>
                <a:cs typeface="Calibri"/>
              </a:rPr>
              <a:t>Passaggio 4: feedback finale</a:t>
            </a:r>
          </a:p>
          <a:p>
            <a:pPr algn="just"/>
            <a:r>
              <a:rPr lang="it" dirty="0">
                <a:latin typeface="+mn-lt"/>
                <a:ea typeface="Open Sans"/>
                <a:cs typeface="Calibri"/>
              </a:rPr>
              <a:t>​</a:t>
            </a:r>
          </a:p>
          <a:p>
            <a:pPr algn="just"/>
            <a:r>
              <a:rPr lang="it" dirty="0">
                <a:latin typeface="+mn-lt"/>
                <a:ea typeface="Open Sans"/>
                <a:cs typeface="Calibri"/>
              </a:rPr>
              <a:t>Dopo aver completato il modulo, risponderai a un </a:t>
            </a:r>
            <a:r>
              <a:rPr lang="it" b="1" dirty="0">
                <a:latin typeface="+mn-lt"/>
                <a:ea typeface="Open Sans"/>
                <a:cs typeface="Calibri"/>
              </a:rPr>
              <a:t>breve questionario di valutazione quantitativa </a:t>
            </a:r>
            <a:r>
              <a:rPr lang="it" dirty="0">
                <a:latin typeface="+mn-lt"/>
                <a:ea typeface="Open Sans"/>
                <a:cs typeface="Calibri"/>
              </a:rPr>
              <a:t>per valutare ciò che hai imparato durante la tua sfida nella vita reale.</a:t>
            </a:r>
          </a:p>
          <a:p>
            <a:pPr algn="just"/>
            <a:r>
              <a:rPr lang="it" dirty="0">
                <a:latin typeface="+mn-lt"/>
                <a:ea typeface="Open Sans"/>
                <a:cs typeface="Calibri"/>
              </a:rPr>
              <a:t>​</a:t>
            </a:r>
          </a:p>
          <a:p>
            <a:pPr marL="171450" indent="-171450" algn="just">
              <a:buFont typeface="Wingdings" pitchFamily="2" charset="2"/>
              <a:buChar char="q"/>
            </a:pPr>
            <a:r>
              <a:rPr lang="it" b="1" dirty="0">
                <a:latin typeface="+mn-lt"/>
                <a:ea typeface="Open Sans"/>
                <a:cs typeface="Calibri"/>
              </a:rPr>
              <a:t>Accedi</a:t>
            </a:r>
            <a:r>
              <a:rPr lang="it" dirty="0">
                <a:latin typeface="+mn-lt"/>
                <a:ea typeface="Open Sans"/>
                <a:cs typeface="Calibri"/>
              </a:rPr>
              <a:t> al modulo online (link fornito dal tuo insegnante).</a:t>
            </a:r>
          </a:p>
          <a:p>
            <a:pPr marL="171450" indent="-171450" algn="just">
              <a:buFont typeface="Wingdings" pitchFamily="2" charset="2"/>
              <a:buChar char="q"/>
            </a:pPr>
            <a:r>
              <a:rPr lang="it" b="1" dirty="0">
                <a:latin typeface="+mn-lt"/>
                <a:ea typeface="Open Sans"/>
                <a:cs typeface="Calibri"/>
              </a:rPr>
              <a:t>Rispondi</a:t>
            </a:r>
            <a:r>
              <a:rPr lang="it" dirty="0">
                <a:latin typeface="+mn-lt"/>
                <a:ea typeface="Open Sans"/>
                <a:cs typeface="Calibri"/>
              </a:rPr>
              <a:t> al questionario.</a:t>
            </a:r>
          </a:p>
          <a:p>
            <a:pPr marL="171450" indent="-171450" algn="just">
              <a:buFont typeface="Wingdings" pitchFamily="2" charset="2"/>
              <a:buChar char="q"/>
            </a:pPr>
            <a:r>
              <a:rPr lang="it" b="1" dirty="0">
                <a:latin typeface="+mn-lt"/>
                <a:ea typeface="Open Sans"/>
                <a:cs typeface="Calibri"/>
              </a:rPr>
              <a:t>Invia</a:t>
            </a:r>
            <a:r>
              <a:rPr lang="it" dirty="0">
                <a:latin typeface="+mn-lt"/>
                <a:ea typeface="Open Sans"/>
                <a:cs typeface="Calibri"/>
              </a:rPr>
              <a:t> le tue risposte prima della scadenza definita dal tuo insegnante.</a:t>
            </a:r>
          </a:p>
          <a:p>
            <a:pPr marL="228600" indent="-228600" algn="just">
              <a:buFont typeface="+mj-lt"/>
              <a:buAutoNum type="arabicPeriod"/>
            </a:pPr>
            <a:endParaRPr lang="en-GB" dirty="0">
              <a:latin typeface="+mn-lt"/>
              <a:ea typeface="Open Sans"/>
              <a:cs typeface="Calibri"/>
            </a:endParaRPr>
          </a:p>
          <a:p>
            <a:pPr algn="just"/>
            <a:endParaRPr lang="en-GB" sz="1600" b="1" dirty="0">
              <a:solidFill>
                <a:schemeClr val="tx1"/>
              </a:solidFill>
            </a:endParaRPr>
          </a:p>
          <a:p>
            <a:pPr algn="just"/>
            <a:endParaRPr lang="en-GB" sz="1600" b="1" dirty="0">
              <a:solidFill>
                <a:schemeClr val="tx1"/>
              </a:solidFill>
            </a:endParaRPr>
          </a:p>
          <a:p>
            <a:pPr algn="just"/>
            <a:endParaRPr lang="en-GB" dirty="0"/>
          </a:p>
        </p:txBody>
      </p:sp>
      <p:sp>
        <p:nvSpPr>
          <p:cNvPr id="4" name="Slide Number Placeholder 3">
            <a:extLst>
              <a:ext uri="{FF2B5EF4-FFF2-40B4-BE49-F238E27FC236}">
                <a16:creationId xmlns:a16="http://schemas.microsoft.com/office/drawing/2014/main" id="{154C9ECD-94F0-E41C-8742-1802E6165C66}"/>
              </a:ext>
            </a:extLst>
          </p:cNvPr>
          <p:cNvSpPr>
            <a:spLocks noGrp="1"/>
          </p:cNvSpPr>
          <p:nvPr>
            <p:ph type="sldNum" sz="quarter" idx="4"/>
          </p:nvPr>
        </p:nvSpPr>
        <p:spPr/>
        <p:txBody>
          <a:bodyPr/>
          <a:lstStyle/>
          <a:p>
            <a:fld id="{9C527BFA-2C0E-4CEC-B6A5-913A56FEF4B4}" type="slidenum">
              <a:rPr lang="fr-CA" smtClean="0"/>
              <a:pPr/>
              <a:t>40</a:t>
            </a:fld>
            <a:endParaRPr lang="fr-CA"/>
          </a:p>
        </p:txBody>
      </p:sp>
      <p:sp>
        <p:nvSpPr>
          <p:cNvPr id="7" name="Freeform 1">
            <a:extLst>
              <a:ext uri="{FF2B5EF4-FFF2-40B4-BE49-F238E27FC236}">
                <a16:creationId xmlns:a16="http://schemas.microsoft.com/office/drawing/2014/main" id="{FD659F52-C6EA-9305-7AC8-AF17DF6FA91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F375A2-D789-652B-F025-540823A1FAA2}"/>
              </a:ext>
            </a:extLst>
          </p:cNvPr>
          <p:cNvSpPr>
            <a:spLocks noGrp="1"/>
          </p:cNvSpPr>
          <p:nvPr>
            <p:ph type="body" sz="quarter" idx="61"/>
          </p:nvPr>
        </p:nvSpPr>
        <p:spPr>
          <a:xfrm>
            <a:off x="-9335" y="304800"/>
            <a:ext cx="5775135" cy="1294344"/>
          </a:xfrm>
        </p:spPr>
        <p:txBody>
          <a:bodyPr lIns="91440" tIns="45720" rIns="91440" bIns="45720" anchor="ctr">
            <a:noAutofit/>
          </a:bodyPr>
          <a:lstStyle/>
          <a:p>
            <a:pPr marL="731520"/>
            <a:r>
              <a:rPr lang="it" dirty="0">
                <a:latin typeface="Calibri"/>
                <a:ea typeface="Open Sans"/>
                <a:cs typeface="Calibri"/>
              </a:rPr>
              <a:t>RIFLESSIONI E APPRENDIMENTO CONCLUSIONE</a:t>
            </a:r>
            <a:endParaRPr lang="en-US" dirty="0"/>
          </a:p>
        </p:txBody>
      </p:sp>
    </p:spTree>
    <p:extLst>
      <p:ext uri="{BB962C8B-B14F-4D97-AF65-F5344CB8AC3E}">
        <p14:creationId xmlns:p14="http://schemas.microsoft.com/office/powerpoint/2010/main" val="203699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583859" y="1229753"/>
            <a:ext cx="4819651" cy="3109490"/>
          </a:xfrm>
        </p:spPr>
        <p:txBody>
          <a:bodyPr/>
          <a:lstStyle/>
          <a:p>
            <a:pPr algn="r"/>
            <a:r>
              <a:rPr lang="it" sz="7200"/>
              <a:t>SETTIMANA 8</a:t>
            </a:r>
            <a:endParaRPr lang="en-GB" sz="8000"/>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170725D7-61E1-AE59-E4DE-4A18AC0A45AB}"/>
              </a:ext>
            </a:extLst>
          </p:cNvPr>
          <p:cNvSpPr txBox="1">
            <a:spLocks/>
          </p:cNvSpPr>
          <p:nvPr/>
        </p:nvSpPr>
        <p:spPr>
          <a:xfrm>
            <a:off x="697281" y="1599145"/>
            <a:ext cx="6076734" cy="878786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it" sz="1600" b="1">
                <a:solidFill>
                  <a:srgbClr val="8652A1"/>
                </a:solidFill>
              </a:rPr>
              <a:t>Step 1: Mappa contestuale Canvas</a:t>
            </a:r>
            <a:endParaRPr lang="en-GB" sz="1600" b="1">
              <a:solidFill>
                <a:srgbClr val="8652A1"/>
              </a:solidFill>
              <a:highlight>
                <a:srgbClr val="FFFF00"/>
              </a:highlight>
            </a:endParaRPr>
          </a:p>
          <a:p>
            <a:endParaRPr lang="en-GB"/>
          </a:p>
          <a:p>
            <a:pPr algn="just">
              <a:spcBef>
                <a:spcPts val="600"/>
              </a:spcBef>
            </a:pPr>
            <a:r>
              <a:rPr lang="it">
                <a:solidFill>
                  <a:srgbClr val="0B3A5B"/>
                </a:solidFill>
                <a:latin typeface="Calibri"/>
                <a:ea typeface="Calibri"/>
                <a:cs typeface="Times New Roman"/>
              </a:rPr>
              <a:t>Identifica le opportunità per le operazioni logistiche sostenibili dell'azienda scelta. Considera le seguenti aree e identifica le 3 principali minacce e opportunità. Puoi guardare il </a:t>
            </a:r>
            <a:r>
              <a:rPr lang="it" b="1" u="sng">
                <a:solidFill>
                  <a:srgbClr val="29C5F4"/>
                </a:solidFill>
                <a:effectLst/>
                <a:latin typeface="Calibri"/>
                <a:ea typeface="Calibri"/>
                <a:cs typeface="Calibri"/>
                <a:hlinkClick r:id="rId2">
                  <a:extLst>
                    <a:ext uri="{A12FA001-AC4F-418D-AE19-62706E023703}">
                      <ahyp:hlinkClr xmlns:ahyp="http://schemas.microsoft.com/office/drawing/2018/hyperlinkcolor" val="tx"/>
                    </a:ext>
                  </a:extLst>
                </a:hlinkClick>
              </a:rPr>
              <a:t>Context Map Canvas</a:t>
            </a:r>
            <a:r>
              <a:rPr lang="it">
                <a:solidFill>
                  <a:srgbClr val="29C5F4"/>
                </a:solidFill>
                <a:effectLst/>
                <a:latin typeface="Calibri"/>
                <a:ea typeface="Calibri"/>
                <a:cs typeface="Calibri"/>
              </a:rPr>
              <a:t> </a:t>
            </a:r>
            <a:r>
              <a:rPr lang="it">
                <a:solidFill>
                  <a:schemeClr val="tx1"/>
                </a:solidFill>
                <a:latin typeface="Calibri"/>
                <a:ea typeface="Calibri"/>
                <a:cs typeface="Calibri"/>
              </a:rPr>
              <a:t>per comprendere meglio la tela presentata di seguito. Discuti e completa il Canvas con il tuo gruppo.</a:t>
            </a: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latin typeface="Calibri"/>
              <a:ea typeface="Calibri"/>
              <a:cs typeface="Calibri"/>
            </a:endParaRPr>
          </a:p>
          <a:p>
            <a:pPr>
              <a:spcBef>
                <a:spcPts val="600"/>
              </a:spcBef>
            </a:pPr>
            <a:endParaRPr lang="en-GB">
              <a:ea typeface="Calibri"/>
            </a:endParaRPr>
          </a:p>
          <a:p>
            <a:pPr>
              <a:spcBef>
                <a:spcPts val="600"/>
              </a:spcBef>
            </a:pPr>
            <a:endParaRPr lang="en-GB" sz="100">
              <a:ea typeface="Calibri" panose="020F0502020204030204" pitchFamily="34" charset="0"/>
              <a:cs typeface="Times New Roman" panose="02020603050405020304" pitchFamily="18" charset="0"/>
            </a:endParaRPr>
          </a:p>
          <a:p>
            <a:pPr algn="just">
              <a:spcBef>
                <a:spcPts val="600"/>
              </a:spcBef>
            </a:pPr>
            <a:r>
              <a:rPr lang="it">
                <a:solidFill>
                  <a:schemeClr val="tx1"/>
                </a:solidFill>
                <a:ea typeface="Calibri" panose="020F0502020204030204" pitchFamily="34" charset="0"/>
                <a:cs typeface="Times New Roman" panose="02020603050405020304" pitchFamily="18" charset="0"/>
              </a:rPr>
              <a:t>Di seguito è riportata la panoramica del Context Map Canvas </a:t>
            </a:r>
            <a:r>
              <a:rPr lang="it">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600"/>
              </a:spcBef>
            </a:pPr>
            <a:endParaRPr lang="en-GB" sz="30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it" b="1">
                <a:solidFill>
                  <a:srgbClr val="8652A1"/>
                </a:solidFill>
                <a:ea typeface="Calibri" panose="020F0502020204030204" pitchFamily="34" charset="0"/>
              </a:rPr>
              <a:t>LA TUA AZIENDA</a:t>
            </a:r>
            <a:r>
              <a:rPr lang="it">
                <a:solidFill>
                  <a:schemeClr val="tx1"/>
                </a:solidFill>
                <a:ea typeface="Calibri" panose="020F0502020204030204" pitchFamily="34" charset="0"/>
              </a:rPr>
              <a:t>: L'azienda o l'organizzazione si trova al centro dell'immagine.
</a:t>
            </a:r>
            <a:r>
              <a:rPr lang="it" b="1">
                <a:solidFill>
                  <a:srgbClr val="8652A1"/>
                </a:solidFill>
                <a:ea typeface="Calibri" panose="020F0502020204030204" pitchFamily="34" charset="0"/>
              </a:rPr>
              <a:t>TENDENZE DEMOGRAFICHE</a:t>
            </a:r>
            <a:r>
              <a:rPr lang="it">
                <a:solidFill>
                  <a:schemeClr val="tx1"/>
                </a:solidFill>
                <a:ea typeface="Calibri" panose="020F0502020204030204" pitchFamily="34" charset="0"/>
              </a:rPr>
              <a:t>: Cerca dati su dati demografici, livelli di istruzione e situazione occupazionale. Quali sono i cambiamenti significativi in queste aree? 
Quali politiche, regole e regolamenti pensi verranno applicati nel (prossimo) futuro? Cosa sta facendo il governo? Ci sono nuove tasse?
</a:t>
            </a:r>
            <a:r>
              <a:rPr lang="it" b="1">
                <a:solidFill>
                  <a:srgbClr val="8652A1"/>
                </a:solidFill>
                <a:ea typeface="Calibri" panose="020F0502020204030204" pitchFamily="34" charset="0"/>
              </a:rPr>
              <a:t>ECONOMIA &amp; AMBIENTE</a:t>
            </a:r>
            <a:r>
              <a:rPr lang="it">
                <a:solidFill>
                  <a:schemeClr val="tx1"/>
                </a:solidFill>
                <a:ea typeface="Calibri" panose="020F0502020204030204" pitchFamily="34" charset="0"/>
              </a:rPr>
              <a:t>: Cosa sta succedendo nell'economia? E cosa sta succedendo nell'ambiente più ampio? Ci sono tendenze economiche che avranno un impatto sul business? Pensi che il cambiamento climatico avrà un impatto?
</a:t>
            </a:r>
            <a:r>
              <a:rPr lang="it" b="1">
                <a:solidFill>
                  <a:srgbClr val="8652A1"/>
                </a:solidFill>
                <a:ea typeface="Calibri" panose="020F0502020204030204" pitchFamily="34" charset="0"/>
              </a:rPr>
              <a:t>COMPETIZIONE</a:t>
            </a:r>
            <a:r>
              <a:rPr lang="it">
                <a:solidFill>
                  <a:schemeClr val="tx1"/>
                </a:solidFill>
                <a:ea typeface="Calibri" panose="020F0502020204030204" pitchFamily="34" charset="0"/>
              </a:rPr>
              <a:t>: E la competizione? Prenditi il tempo per trovare la concorrenza inaspettata. Ci sono nuovi ingressi? Concorrenza proveniente da fonti inaspettate?
</a:t>
            </a:r>
            <a:r>
              <a:rPr lang="it" b="1">
                <a:solidFill>
                  <a:srgbClr val="8652A1"/>
                </a:solidFill>
                <a:ea typeface="Calibri" panose="020F0502020204030204" pitchFamily="34" charset="0"/>
              </a:rPr>
              <a:t>TENDENZE TECNOLOGICHE</a:t>
            </a:r>
            <a:r>
              <a:rPr lang="it">
                <a:solidFill>
                  <a:schemeClr val="tx1"/>
                </a:solidFill>
                <a:ea typeface="Calibri" panose="020F0502020204030204" pitchFamily="34" charset="0"/>
              </a:rPr>
              <a:t>: Quali nuove tendenze tecnologiche vede emergere che avranno un impatto sul business?
</a:t>
            </a:r>
            <a:r>
              <a:rPr lang="it" b="1">
                <a:solidFill>
                  <a:srgbClr val="8652A1"/>
                </a:solidFill>
                <a:ea typeface="Calibri" panose="020F0502020204030204" pitchFamily="34" charset="0"/>
              </a:rPr>
              <a:t>ESIGENZE DEL CLIENTE</a:t>
            </a:r>
            <a:r>
              <a:rPr lang="it">
                <a:solidFill>
                  <a:schemeClr val="tx1"/>
                </a:solidFill>
                <a:ea typeface="Calibri" panose="020F0502020204030204" pitchFamily="34" charset="0"/>
              </a:rPr>
              <a:t>: Come cambieranno le esigenze del cliente in futuro? Vedi nuove tendenze? Osservate cambiamenti significativi nel comportamento dei clienti? Ci sono nuove tendenze che stanno diventando mainstream?
</a:t>
            </a:r>
            <a:r>
              <a:rPr lang="it" b="1">
                <a:solidFill>
                  <a:srgbClr val="8652A1"/>
                </a:solidFill>
                <a:ea typeface="Calibri" panose="020F0502020204030204" pitchFamily="34" charset="0"/>
              </a:rPr>
              <a:t>INCERTEZZE</a:t>
            </a:r>
            <a:r>
              <a:rPr lang="it">
                <a:solidFill>
                  <a:schemeClr val="tx1"/>
                </a:solidFill>
                <a:ea typeface="Calibri" panose="020F0502020204030204" pitchFamily="34" charset="0"/>
              </a:rPr>
              <a:t>: Vede delle incertezze essenziali? Cose che potenzialmente hanno un impatto enorme, ma non è chiaro come o quando</a:t>
            </a:r>
            <a:r>
              <a:rPr lang="it">
                <a:solidFill>
                  <a:schemeClr val="tx1"/>
                </a:solidFill>
                <a:effectLst/>
                <a:latin typeface="Calibri"/>
                <a:ea typeface="Calibri"/>
                <a:cs typeface="Calibri"/>
              </a:rPr>
              <a:t>.</a:t>
            </a:r>
          </a:p>
          <a:p>
            <a:pPr lvl="0" algn="just">
              <a:lnSpc>
                <a:spcPct val="107000"/>
              </a:lnSpc>
              <a:buClr>
                <a:srgbClr val="8652A1"/>
              </a:buClr>
            </a:pPr>
            <a:endParaRPr lang="en-GB">
              <a:solidFill>
                <a:schemeClr val="tx1"/>
              </a:solidFill>
              <a:latin typeface="Calibri"/>
              <a:ea typeface="Calibri"/>
              <a:cs typeface="Calibri"/>
            </a:endParaRPr>
          </a:p>
          <a:p>
            <a:pPr algn="just"/>
            <a:r>
              <a:rPr lang="it">
                <a:ea typeface="Calibri" panose="020F0502020204030204" pitchFamily="34" charset="0"/>
              </a:rPr>
              <a:t>È possibile scaricare il </a:t>
            </a:r>
            <a:r>
              <a:rPr lang="it" b="1" u="sng">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Context Map Canvas</a:t>
            </a:r>
            <a:r>
              <a:rPr lang="it" b="1" u="sng">
                <a:solidFill>
                  <a:srgbClr val="29C5F4"/>
                </a:solidFill>
                <a:ea typeface="Calibri" panose="020F0502020204030204" pitchFamily="34" charset="0"/>
              </a:rPr>
              <a:t> here</a:t>
            </a:r>
            <a:r>
              <a:rPr lang="it">
                <a:ea typeface="Calibri" panose="020F0502020204030204" pitchFamily="34" charset="0"/>
                <a:cs typeface="Times New Roman" panose="02020603050405020304" pitchFamily="18" charset="0"/>
              </a:rPr>
              <a:t>. Seleziona uno strumento digitale per lavorare su di esso, come ad esempioMiro, Edraw, Trello, ClickUp, Lucidchart, Simplemind, MindMeister, or Mindjet</a:t>
            </a:r>
            <a:r>
              <a:rPr lang="it" sz="400"/>
              <a:t>. </a:t>
            </a:r>
          </a:p>
          <a:p>
            <a:pPr algn="just"/>
            <a:endParaRPr lang="en-GB" sz="400"/>
          </a:p>
          <a:p>
            <a:pPr algn="just"/>
            <a:r>
              <a:rPr lang="it">
                <a:latin typeface="Calibri"/>
                <a:ea typeface="Open Sans"/>
                <a:cs typeface="Times New Roman"/>
              </a:rPr>
              <a:t>Per istruzioni su </a:t>
            </a:r>
            <a:r>
              <a:rPr lang="it" b="1">
                <a:latin typeface="Calibri"/>
                <a:ea typeface="Open Sans"/>
                <a:cs typeface="Times New Roman"/>
              </a:rPr>
              <a:t>come utilizzare Miro</a:t>
            </a:r>
            <a:r>
              <a:rPr lang="it">
                <a:latin typeface="Calibri"/>
                <a:ea typeface="Open Sans"/>
                <a:cs typeface="Times New Roman"/>
              </a:rPr>
              <a:t>, dai un'occhiata alle pagine 9-10 di questo documento.</a:t>
            </a:r>
          </a:p>
          <a:p>
            <a:pPr lvl="0" algn="just">
              <a:lnSpc>
                <a:spcPct val="107000"/>
              </a:lnSpc>
              <a:spcAft>
                <a:spcPts val="800"/>
              </a:spcAft>
              <a:buClr>
                <a:srgbClr val="8652A1"/>
              </a:buClr>
            </a:pPr>
            <a:endParaRPr lang="en-GB">
              <a:solidFill>
                <a:schemeClr val="tx1"/>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8549" y="304800"/>
            <a:ext cx="5775135" cy="926158"/>
          </a:xfrm>
        </p:spPr>
        <p:txBody>
          <a:bodyPr/>
          <a:lstStyle/>
          <a:p>
            <a:r>
              <a:rPr lang="it"/>
              <a:t>FASE 1 - IDENTIFICAZIONE DELLE OPPORTUNITÀ</a:t>
            </a:r>
          </a:p>
        </p:txBody>
      </p:sp>
      <p:grpSp>
        <p:nvGrpSpPr>
          <p:cNvPr id="20" name="Group 19">
            <a:extLst>
              <a:ext uri="{FF2B5EF4-FFF2-40B4-BE49-F238E27FC236}">
                <a16:creationId xmlns:a16="http://schemas.microsoft.com/office/drawing/2014/main" id="{7DB3C017-0177-FBE2-FC3A-2B506D3E1A46}"/>
              </a:ext>
            </a:extLst>
          </p:cNvPr>
          <p:cNvGrpSpPr/>
          <p:nvPr/>
        </p:nvGrpSpPr>
        <p:grpSpPr>
          <a:xfrm>
            <a:off x="1388287" y="2729630"/>
            <a:ext cx="4783100" cy="3384000"/>
            <a:chOff x="1388287" y="2713004"/>
            <a:chExt cx="4783100" cy="3384000"/>
          </a:xfrm>
        </p:grpSpPr>
        <p:pic>
          <p:nvPicPr>
            <p:cNvPr id="5" name="Picture 4" descr="La mappa di un'azienda&#10;&#10;Descrizione generata automaticamente">
              <a:extLst>
                <a:ext uri="{FF2B5EF4-FFF2-40B4-BE49-F238E27FC236}">
                  <a16:creationId xmlns:a16="http://schemas.microsoft.com/office/drawing/2014/main" id="{B6EE68F2-7C6A-4F01-F422-8CCB0296E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287" y="2713004"/>
              <a:ext cx="4783100" cy="3384000"/>
            </a:xfrm>
            <a:prstGeom prst="rect">
              <a:avLst/>
            </a:prstGeom>
          </p:spPr>
        </p:pic>
        <p:sp>
          <p:nvSpPr>
            <p:cNvPr id="8" name="Oval 7">
              <a:extLst>
                <a:ext uri="{FF2B5EF4-FFF2-40B4-BE49-F238E27FC236}">
                  <a16:creationId xmlns:a16="http://schemas.microsoft.com/office/drawing/2014/main" id="{2DB5FFF9-D33D-BFB9-54D0-3FDE50B65E07}"/>
                </a:ext>
              </a:extLst>
            </p:cNvPr>
            <p:cNvSpPr/>
            <p:nvPr/>
          </p:nvSpPr>
          <p:spPr>
            <a:xfrm>
              <a:off x="3640052" y="444982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 sz="1100"/>
                <a:t>1</a:t>
              </a:r>
              <a:endParaRPr lang="en-GB" sz="1600"/>
            </a:p>
          </p:txBody>
        </p:sp>
        <p:sp>
          <p:nvSpPr>
            <p:cNvPr id="11" name="Oval 10">
              <a:extLst>
                <a:ext uri="{FF2B5EF4-FFF2-40B4-BE49-F238E27FC236}">
                  <a16:creationId xmlns:a16="http://schemas.microsoft.com/office/drawing/2014/main" id="{47A818E8-6F39-5493-43B3-60F0A466AD02}"/>
                </a:ext>
              </a:extLst>
            </p:cNvPr>
            <p:cNvSpPr/>
            <p:nvPr/>
          </p:nvSpPr>
          <p:spPr>
            <a:xfrm>
              <a:off x="1880525"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 sz="1100"/>
                <a:t>2</a:t>
              </a:r>
              <a:endParaRPr lang="en-GB" sz="1600"/>
            </a:p>
          </p:txBody>
        </p:sp>
        <p:sp>
          <p:nvSpPr>
            <p:cNvPr id="12" name="Oval 11">
              <a:extLst>
                <a:ext uri="{FF2B5EF4-FFF2-40B4-BE49-F238E27FC236}">
                  <a16:creationId xmlns:a16="http://schemas.microsoft.com/office/drawing/2014/main" id="{44A07181-DC13-142D-7927-CFD87B36CCBE}"/>
                </a:ext>
              </a:extLst>
            </p:cNvPr>
            <p:cNvSpPr/>
            <p:nvPr/>
          </p:nvSpPr>
          <p:spPr>
            <a:xfrm>
              <a:off x="2986117"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 sz="1100"/>
                <a:t>3</a:t>
              </a:r>
              <a:endParaRPr lang="en-GB" sz="1600"/>
            </a:p>
          </p:txBody>
        </p:sp>
        <p:sp>
          <p:nvSpPr>
            <p:cNvPr id="13" name="Oval 12">
              <a:extLst>
                <a:ext uri="{FF2B5EF4-FFF2-40B4-BE49-F238E27FC236}">
                  <a16:creationId xmlns:a16="http://schemas.microsoft.com/office/drawing/2014/main" id="{BC73E567-43FA-FB47-EE0A-C49DD27335CA}"/>
                </a:ext>
              </a:extLst>
            </p:cNvPr>
            <p:cNvSpPr/>
            <p:nvPr/>
          </p:nvSpPr>
          <p:spPr>
            <a:xfrm>
              <a:off x="4091709"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 sz="1100"/>
                <a:t>4</a:t>
              </a:r>
              <a:endParaRPr lang="en-GB" sz="1600"/>
            </a:p>
          </p:txBody>
        </p:sp>
        <p:sp>
          <p:nvSpPr>
            <p:cNvPr id="14" name="Oval 13">
              <a:extLst>
                <a:ext uri="{FF2B5EF4-FFF2-40B4-BE49-F238E27FC236}">
                  <a16:creationId xmlns:a16="http://schemas.microsoft.com/office/drawing/2014/main" id="{6063ED3C-6A7B-A5AA-7526-F0B66BE1D7C7}"/>
                </a:ext>
              </a:extLst>
            </p:cNvPr>
            <p:cNvSpPr/>
            <p:nvPr/>
          </p:nvSpPr>
          <p:spPr>
            <a:xfrm>
              <a:off x="5197301"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 sz="1100"/>
                <a:t>5</a:t>
              </a:r>
              <a:endParaRPr lang="en-GB" sz="1600"/>
            </a:p>
          </p:txBody>
        </p:sp>
        <p:sp>
          <p:nvSpPr>
            <p:cNvPr id="15" name="Oval 14">
              <a:extLst>
                <a:ext uri="{FF2B5EF4-FFF2-40B4-BE49-F238E27FC236}">
                  <a16:creationId xmlns:a16="http://schemas.microsoft.com/office/drawing/2014/main" id="{AA4417CC-5E87-1EB3-520D-8F1F363E6301}"/>
                </a:ext>
              </a:extLst>
            </p:cNvPr>
            <p:cNvSpPr/>
            <p:nvPr/>
          </p:nvSpPr>
          <p:spPr>
            <a:xfrm>
              <a:off x="2071717"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 sz="1100"/>
                <a:t>6</a:t>
              </a:r>
              <a:endParaRPr lang="en-GB" sz="1600"/>
            </a:p>
          </p:txBody>
        </p:sp>
        <p:sp>
          <p:nvSpPr>
            <p:cNvPr id="18" name="Oval 17">
              <a:extLst>
                <a:ext uri="{FF2B5EF4-FFF2-40B4-BE49-F238E27FC236}">
                  <a16:creationId xmlns:a16="http://schemas.microsoft.com/office/drawing/2014/main" id="{9BE38EFA-0A51-3656-DB62-CBE56263D9D3}"/>
                </a:ext>
              </a:extLst>
            </p:cNvPr>
            <p:cNvSpPr/>
            <p:nvPr/>
          </p:nvSpPr>
          <p:spPr>
            <a:xfrm>
              <a:off x="3730105"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 sz="1100"/>
                <a:t>7</a:t>
              </a:r>
              <a:endParaRPr lang="en-GB" sz="1600"/>
            </a:p>
          </p:txBody>
        </p:sp>
        <p:sp>
          <p:nvSpPr>
            <p:cNvPr id="19" name="Oval 18">
              <a:extLst>
                <a:ext uri="{FF2B5EF4-FFF2-40B4-BE49-F238E27FC236}">
                  <a16:creationId xmlns:a16="http://schemas.microsoft.com/office/drawing/2014/main" id="{C7C8D05F-8BDC-0212-E342-A4B530C1BF69}"/>
                </a:ext>
              </a:extLst>
            </p:cNvPr>
            <p:cNvSpPr/>
            <p:nvPr/>
          </p:nvSpPr>
          <p:spPr>
            <a:xfrm>
              <a:off x="5388493"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 sz="1100"/>
                <a:t>8</a:t>
              </a:r>
              <a:endParaRPr lang="en-GB" sz="1600"/>
            </a:p>
          </p:txBody>
        </p:sp>
      </p:grpSp>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2242-CFB1-AABB-A55C-F67461D39B80}"/>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id="{8B477C55-6526-CCDD-1C59-92C4858AF646}"/>
              </a:ext>
            </a:extLst>
          </p:cNvPr>
          <p:cNvSpPr txBox="1">
            <a:spLocks/>
          </p:cNvSpPr>
          <p:nvPr/>
        </p:nvSpPr>
        <p:spPr>
          <a:xfrm>
            <a:off x="443198" y="1429410"/>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it" sz="1600" b="1" dirty="0">
                <a:solidFill>
                  <a:srgbClr val="8652A1"/>
                </a:solidFill>
              </a:rPr>
              <a:t>Passaggio 2: Job-to-be-Done (JTBD) framework </a:t>
            </a:r>
            <a:endParaRPr lang="en-GB" sz="1600" b="1" dirty="0">
              <a:solidFill>
                <a:srgbClr val="8652A1"/>
              </a:solidFill>
              <a:highlight>
                <a:srgbClr val="FFFF00"/>
              </a:highlight>
            </a:endParaRPr>
          </a:p>
          <a:p>
            <a:pPr algn="just"/>
            <a:endParaRPr lang="en-GB" dirty="0">
              <a:solidFill>
                <a:srgbClr val="0B3A5B"/>
              </a:solidFill>
            </a:endParaRPr>
          </a:p>
          <a:p>
            <a:pPr algn="just"/>
            <a:r>
              <a:rPr lang="it" dirty="0">
                <a:solidFill>
                  <a:schemeClr val="tx1"/>
                </a:solidFill>
              </a:rPr>
              <a:t>Il </a:t>
            </a:r>
            <a:r>
              <a:rPr lang="it" i="1" dirty="0">
                <a:solidFill>
                  <a:schemeClr val="tx1"/>
                </a:solidFill>
              </a:rPr>
              <a:t>Job-to-be-Done (JTBD) framework</a:t>
            </a:r>
            <a:r>
              <a:rPr lang="it" dirty="0">
                <a:solidFill>
                  <a:schemeClr val="tx1"/>
                </a:solidFill>
              </a:rPr>
              <a:t> è un metodo di innovazione centrato sul cliente che trasforma il 
Fondamenti del pensiero dei lavori da fare in una pratica di innovazione. Questo framework consente alle aziende di identificare le esigenze dei clienti e di scomporre un lavoro che i clienti stanno cercando di svolgere in fasi specifiche del processo. La mappa risultante fornisce una struttura che consente, per la prima volta, di catturare tutte le esigenze del cliente e di identificare sistematicamente le opportunità di crescita. </a:t>
            </a:r>
          </a:p>
          <a:p>
            <a:pPr algn="just"/>
            <a:endParaRPr lang="en-GB" dirty="0">
              <a:solidFill>
                <a:schemeClr val="tx1"/>
              </a:solidFill>
            </a:endParaRPr>
          </a:p>
          <a:p>
            <a:pPr algn="just"/>
            <a:r>
              <a:rPr lang="it" dirty="0">
                <a:solidFill>
                  <a:schemeClr val="tx1"/>
                </a:solidFill>
              </a:rPr>
              <a:t>In questo passaggio, sfrutta le opportunità note (dal passaggio 1) utilizzando il metodo JTBD. Guarda il video </a:t>
            </a:r>
            <a:r>
              <a:rPr lang="it" b="1" u="sng" dirty="0">
                <a:solidFill>
                  <a:srgbClr val="29C5F4"/>
                </a:solidFill>
                <a:effectLst/>
                <a:latin typeface="Calibri"/>
                <a:ea typeface="Calibri"/>
                <a:cs typeface="Times New Roman"/>
                <a:hlinkClick r:id="rId3">
                  <a:extLst>
                    <a:ext uri="{A12FA001-AC4F-418D-AE19-62706E023703}">
                      <ahyp:hlinkClr xmlns:ahyp="http://schemas.microsoft.com/office/drawing/2018/hyperlinkcolor" val="tx"/>
                    </a:ext>
                  </a:extLst>
                </a:hlinkClick>
              </a:rPr>
              <a:t>Job-to-be-Done with examples</a:t>
            </a:r>
            <a:r>
              <a:rPr lang="it" dirty="0">
                <a:solidFill>
                  <a:srgbClr val="29C5F4"/>
                </a:solidFill>
              </a:rPr>
              <a:t> </a:t>
            </a:r>
            <a:r>
              <a:rPr lang="it" dirty="0">
                <a:solidFill>
                  <a:schemeClr val="tx1"/>
                </a:solidFill>
              </a:rPr>
              <a:t>sulla teoria per familiarizzare con il framework. Dopo aver visto il video, immagina un cliente ideale e identifica i diversi lavori che possono essere svolti con prodotti/servizi. Separa i tuoi risultati in tre sottocomponenti: aspetti funzionali del lavoro, aspetti emotivi del lavoro (personali) e aspetti emotivi del lavoro (sociali).</a:t>
            </a:r>
            <a:endParaRPr lang="en-US" dirty="0">
              <a:solidFill>
                <a:schemeClr val="tx1"/>
              </a:solidFill>
              <a:latin typeface="Calibri"/>
              <a:ea typeface="Calibri"/>
              <a:cs typeface="Times New Roman"/>
            </a:endParaRPr>
          </a:p>
          <a:p>
            <a:pPr algn="just"/>
            <a:endParaRPr lang="en-US" dirty="0">
              <a:solidFill>
                <a:srgbClr val="0B3A5B"/>
              </a:solidFill>
              <a:effectLst/>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solidFill>
                <a:srgbClr val="0B3A5B"/>
              </a:solidFill>
              <a:effectLst/>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GB" sz="500" b="1" dirty="0">
              <a:latin typeface="+mn-lt"/>
              <a:ea typeface="Calibri" panose="020F0502020204030204" pitchFamily="34" charset="0"/>
              <a:cs typeface="Times New Roman" panose="02020603050405020304" pitchFamily="18" charset="0"/>
            </a:endParaRPr>
          </a:p>
          <a:p>
            <a:pPr algn="just"/>
            <a:endParaRPr lang="en-GB" sz="500" b="1" dirty="0">
              <a:solidFill>
                <a:srgbClr val="0B1430"/>
              </a:solidFill>
              <a:effectLst/>
              <a:latin typeface="+mn-lt"/>
              <a:ea typeface="Calibri" panose="020F0502020204030204" pitchFamily="34" charset="0"/>
              <a:cs typeface="Times New Roman" panose="02020603050405020304" pitchFamily="18" charset="0"/>
            </a:endParaRPr>
          </a:p>
          <a:p>
            <a:pPr algn="just"/>
            <a:r>
              <a:rPr lang="it" dirty="0">
                <a:solidFill>
                  <a:schemeClr val="tx1"/>
                </a:solidFill>
                <a:latin typeface="+mn-lt"/>
                <a:ea typeface="Calibri"/>
                <a:cs typeface="Times New Roman"/>
              </a:rPr>
              <a:t>"Job" è l'abbreviazione di CIÒ che un individuo cerca di realizzare in una data circostanza. Le circostanze sono più importanti delle caratteristiche del cliente, degli attributi del prodotto, delle nuove tecnologie o delle tendenze. I lavori non riguardano mai solo la funzione, ma hanno potenti dimensioni sociali ed emotive. Le buone innovazioni risolvono problemi che in precedenza avevano solo soluzioni inadeguate, o nessuna soluzione.</a:t>
            </a:r>
          </a:p>
          <a:p>
            <a:pPr algn="just"/>
            <a:endParaRPr lang="en-GB" dirty="0">
              <a:solidFill>
                <a:schemeClr val="tx1"/>
              </a:solidFill>
              <a:latin typeface="+mn-lt"/>
              <a:ea typeface="Calibri"/>
              <a:cs typeface="Times New Roman"/>
            </a:endParaRPr>
          </a:p>
          <a:p>
            <a:pPr algn="just"/>
            <a:r>
              <a:rPr lang="it" dirty="0">
                <a:solidFill>
                  <a:schemeClr val="tx1"/>
                </a:solidFill>
                <a:latin typeface="+mn-lt"/>
                <a:ea typeface="Calibri" panose="020F0502020204030204" pitchFamily="34" charset="0"/>
                <a:cs typeface="Times New Roman" panose="02020603050405020304" pitchFamily="18" charset="0"/>
              </a:rPr>
              <a:t>È possibile acquisire informazioni dettagliate con il modello JTBD separando i risultati in tre processi:</a:t>
            </a:r>
          </a:p>
          <a:p>
            <a:pPr algn="just"/>
            <a:endParaRPr lang="en-GB" dirty="0">
              <a:solidFill>
                <a:schemeClr val="tx1"/>
              </a:solidFill>
              <a:latin typeface="+mn-lt"/>
              <a:ea typeface="Calibri"/>
              <a:cs typeface="Times New Roman"/>
            </a:endParaRPr>
          </a:p>
          <a:p>
            <a:pPr algn="just"/>
            <a:r>
              <a:rPr lang="it" b="1" dirty="0">
                <a:solidFill>
                  <a:schemeClr val="tx1"/>
                </a:solidFill>
                <a:latin typeface="+mn-lt"/>
                <a:ea typeface="Calibri" panose="020F0502020204030204" pitchFamily="34" charset="0"/>
                <a:cs typeface="Times New Roman" panose="02020603050405020304" pitchFamily="18" charset="0"/>
              </a:rPr>
              <a:t>1. Aspetti funzionali</a:t>
            </a:r>
            <a:endParaRPr lang="en-GB" sz="1100" dirty="0">
              <a:solidFill>
                <a:schemeClr val="tx1"/>
              </a:solidFill>
              <a:effectLst/>
              <a:latin typeface="+mn-lt"/>
              <a:ea typeface="Calibri"/>
              <a:cs typeface="Times New Roman"/>
            </a:endParaRPr>
          </a:p>
          <a:p>
            <a:pPr marL="171450" indent="-171450" algn="just">
              <a:buFont typeface="Wingdings" pitchFamily="2" charset="2"/>
              <a:buChar char="q"/>
            </a:pPr>
            <a:r>
              <a:rPr lang="it" dirty="0">
                <a:solidFill>
                  <a:schemeClr val="tx1"/>
                </a:solidFill>
                <a:latin typeface="+mn-lt"/>
                <a:ea typeface="Calibri" panose="020F0502020204030204" pitchFamily="34" charset="0"/>
                <a:cs typeface="Times New Roman" panose="02020603050405020304" pitchFamily="18" charset="0"/>
              </a:rPr>
              <a:t>Sono obiettivi che le persone si sforzano di raggiungere, che possono essere misurati dalla velocità e dalla precisione. I lavori funzionali sono indipendenti da qualsiasi soluzione che potrebbero utilizzare.
Esempio: perché i clienti acquistano un iPhone? Chiamare e inviare messaggi alle persone, avere un computer tascabile sempre al proprio fianco.</a:t>
            </a:r>
          </a:p>
          <a:p>
            <a:pPr algn="just"/>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r>
              <a:rPr lang="it" sz="1100" b="1" dirty="0">
                <a:solidFill>
                  <a:schemeClr val="tx1"/>
                </a:solidFill>
                <a:effectLst/>
                <a:latin typeface="+mn-lt"/>
                <a:ea typeface="Calibri" panose="020F0502020204030204" pitchFamily="34" charset="0"/>
                <a:cs typeface="Times New Roman" panose="02020603050405020304" pitchFamily="18" charset="0"/>
              </a:rPr>
              <a:t>2</a:t>
            </a:r>
            <a:r>
              <a:rPr lang="it" b="1" dirty="0">
                <a:solidFill>
                  <a:schemeClr val="tx1"/>
                </a:solidFill>
                <a:latin typeface="+mn-lt"/>
                <a:ea typeface="Calibri" panose="020F0502020204030204" pitchFamily="34" charset="0"/>
                <a:cs typeface="Times New Roman" panose="02020603050405020304" pitchFamily="18" charset="0"/>
              </a:rPr>
              <a:t>.</a:t>
            </a:r>
            <a:r>
              <a:rPr lang="it" sz="1100" b="1" dirty="0">
                <a:solidFill>
                  <a:schemeClr val="tx1"/>
                </a:solidFill>
                <a:effectLst/>
                <a:latin typeface="+mn-lt"/>
                <a:ea typeface="Calibri" panose="020F0502020204030204" pitchFamily="34" charset="0"/>
                <a:cs typeface="Times New Roman" panose="02020603050405020304" pitchFamily="18" charset="0"/>
              </a:rPr>
              <a:t> </a:t>
            </a:r>
            <a:r>
              <a:rPr lang="it" b="1" dirty="0">
                <a:solidFill>
                  <a:schemeClr val="tx1"/>
                </a:solidFill>
                <a:latin typeface="+mn-lt"/>
                <a:ea typeface="Calibri" panose="020F0502020204030204" pitchFamily="34" charset="0"/>
                <a:cs typeface="Times New Roman" panose="02020603050405020304" pitchFamily="18" charset="0"/>
              </a:rPr>
              <a:t>Aspetti emotivi: dimensione sociale</a:t>
            </a:r>
            <a:endParaRPr lang="en-GB" sz="1100" b="1"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it" dirty="0">
                <a:solidFill>
                  <a:schemeClr val="tx1"/>
                </a:solidFill>
                <a:latin typeface="+mn-lt"/>
                <a:ea typeface="Calibri" panose="020F0502020204030204" pitchFamily="34" charset="0"/>
                <a:cs typeface="Times New Roman" panose="02020603050405020304" pitchFamily="18" charset="0"/>
              </a:rPr>
              <a:t>Concentrandosi su come i clienti vogliono essere percepiti dagli altri durante l'esecuzione di un lavoro.
Esempio: perché i clienti acquistano un iPhone? Essere visti come una persona esperta di tecnologia.</a:t>
            </a:r>
          </a:p>
          <a:p>
            <a:pPr algn="just"/>
            <a:endParaRPr lang="en-GB" sz="1100" dirty="0">
              <a:solidFill>
                <a:schemeClr val="tx1"/>
              </a:solidFill>
              <a:effectLst/>
              <a:latin typeface="+mn-lt"/>
              <a:ea typeface="Calibri"/>
              <a:cs typeface="Times New Roman"/>
            </a:endParaRPr>
          </a:p>
          <a:p>
            <a:pPr algn="just"/>
            <a:r>
              <a:rPr lang="it" sz="1100" b="1" dirty="0">
                <a:solidFill>
                  <a:schemeClr val="tx1"/>
                </a:solidFill>
                <a:effectLst/>
                <a:latin typeface="+mn-lt"/>
                <a:ea typeface="Calibri" panose="020F0502020204030204" pitchFamily="34" charset="0"/>
                <a:cs typeface="Times New Roman" panose="02020603050405020304" pitchFamily="18" charset="0"/>
              </a:rPr>
              <a:t>3</a:t>
            </a:r>
            <a:r>
              <a:rPr lang="it" b="1" dirty="0">
                <a:solidFill>
                  <a:schemeClr val="tx1"/>
                </a:solidFill>
                <a:latin typeface="+mn-lt"/>
                <a:ea typeface="Calibri" panose="020F0502020204030204" pitchFamily="34" charset="0"/>
                <a:cs typeface="Times New Roman" panose="02020603050405020304" pitchFamily="18" charset="0"/>
              </a:rPr>
              <a:t>.</a:t>
            </a:r>
            <a:r>
              <a:rPr lang="it" sz="1100" b="1" dirty="0">
                <a:solidFill>
                  <a:schemeClr val="tx1"/>
                </a:solidFill>
                <a:effectLst/>
                <a:latin typeface="+mn-lt"/>
                <a:ea typeface="Calibri" panose="020F0502020204030204" pitchFamily="34" charset="0"/>
                <a:cs typeface="Times New Roman" panose="02020603050405020304" pitchFamily="18" charset="0"/>
              </a:rPr>
              <a:t> </a:t>
            </a:r>
            <a:r>
              <a:rPr lang="it" b="1" dirty="0">
                <a:solidFill>
                  <a:schemeClr val="tx1"/>
                </a:solidFill>
                <a:latin typeface="+mn-lt"/>
                <a:ea typeface="Calibri" panose="020F0502020204030204" pitchFamily="34" charset="0"/>
                <a:cs typeface="Times New Roman" panose="02020603050405020304" pitchFamily="18" charset="0"/>
              </a:rPr>
              <a:t>Aspetti emotivi: dimensione personale</a:t>
            </a:r>
            <a:endParaRPr lang="en-GB" sz="1100" b="1"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it" dirty="0">
                <a:solidFill>
                  <a:schemeClr val="tx1"/>
                </a:solidFill>
                <a:latin typeface="+mn-lt"/>
                <a:ea typeface="Calibri" panose="020F0502020204030204" pitchFamily="34" charset="0"/>
                <a:cs typeface="Times New Roman" panose="02020603050405020304" pitchFamily="18" charset="0"/>
              </a:rPr>
              <a:t>Come i tuoi clienti vogliono sentirsi ed essere percepiti durante l'esecuzione del lavoro funzionale.
Esempio: perché i clienti acquistano un iPhone? Facile da usare, connettività con altri prodotti Apple.</a:t>
            </a:r>
          </a:p>
          <a:p>
            <a:pPr marL="171450" indent="-171450" algn="just">
              <a:buFont typeface="Wingdings" pitchFamily="2" charset="2"/>
              <a:buChar char="q"/>
            </a:pP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r>
              <a:rPr lang="it" dirty="0">
                <a:latin typeface="Calibri"/>
                <a:ea typeface="Calibri"/>
                <a:cs typeface="Times New Roman"/>
              </a:rPr>
              <a:t>È possibile utilizzare il </a:t>
            </a:r>
            <a:r>
              <a:rPr lang="it" b="1" u="sng" dirty="0">
                <a:solidFill>
                  <a:srgbClr val="29C5F4"/>
                </a:solidFill>
                <a:latin typeface="Calibri"/>
                <a:ea typeface="Calibri"/>
                <a:cs typeface="Times New Roman"/>
                <a:hlinkClick r:id="rId4">
                  <a:extLst>
                    <a:ext uri="{A12FA001-AC4F-418D-AE19-62706E023703}">
                      <ahyp:hlinkClr xmlns:ahyp="http://schemas.microsoft.com/office/drawing/2018/hyperlinkcolor" val="tx"/>
                    </a:ext>
                  </a:extLst>
                </a:hlinkClick>
              </a:rPr>
              <a:t>template from Miro</a:t>
            </a:r>
            <a:r>
              <a:rPr lang="it" b="1" dirty="0">
                <a:solidFill>
                  <a:srgbClr val="29C5F4"/>
                </a:solidFill>
                <a:latin typeface="Calibri"/>
                <a:ea typeface="Calibri"/>
                <a:cs typeface="Times New Roman"/>
              </a:rPr>
              <a:t> </a:t>
            </a:r>
            <a:r>
              <a:rPr lang="it" dirty="0">
                <a:latin typeface="Calibri"/>
                <a:ea typeface="Calibri"/>
                <a:cs typeface="Times New Roman"/>
              </a:rPr>
              <a:t>(fare clic su "Usa modello" e accedere per iniziare a lavorare), oppure è possibile selezionare un altro strumento pertinente per eseguire questa attività, come Edraw, Lucidchart, Simplemind, MindMeister o Mindjet. </a:t>
            </a:r>
          </a:p>
          <a:p>
            <a:pPr algn="just"/>
            <a:endParaRPr lang="en-GB" sz="400" dirty="0">
              <a:latin typeface="Calibri"/>
              <a:ea typeface="Open Sans"/>
              <a:cs typeface="Times New Roman"/>
            </a:endParaRPr>
          </a:p>
          <a:p>
            <a:pPr algn="just"/>
            <a:r>
              <a:rPr lang="it" dirty="0">
                <a:latin typeface="Calibri"/>
                <a:ea typeface="Open Sans"/>
                <a:cs typeface="Times New Roman"/>
              </a:rPr>
              <a:t>Per istruzioni su </a:t>
            </a:r>
            <a:r>
              <a:rPr lang="it" b="1" dirty="0">
                <a:latin typeface="Calibri"/>
                <a:ea typeface="Open Sans"/>
                <a:cs typeface="Times New Roman"/>
              </a:rPr>
              <a:t>come utilizzare Miro</a:t>
            </a:r>
            <a:r>
              <a:rPr lang="it" dirty="0">
                <a:latin typeface="Calibri"/>
                <a:ea typeface="Open Sans"/>
                <a:cs typeface="Times New Roman"/>
              </a:rPr>
              <a:t>, dai un'occhiata alle pagine 9-10 di questo documento.</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endParaRPr lang="de-DE" dirty="0">
              <a:solidFill>
                <a:srgbClr val="0B3A5B"/>
              </a:solidFill>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6141BE8-BBF0-1530-DF0C-2DDED2B22DD8}"/>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931AD237-D9AC-5DE8-34AE-C27C4687AAC1}"/>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507DFAF-6598-4DE9-2365-567BC7D8BD23}"/>
              </a:ext>
            </a:extLst>
          </p:cNvPr>
          <p:cNvSpPr>
            <a:spLocks noGrp="1"/>
          </p:cNvSpPr>
          <p:nvPr>
            <p:ph type="body" sz="quarter" idx="61"/>
          </p:nvPr>
        </p:nvSpPr>
        <p:spPr>
          <a:xfrm>
            <a:off x="-9335" y="304800"/>
            <a:ext cx="5775135" cy="926158"/>
          </a:xfrm>
        </p:spPr>
        <p:txBody>
          <a:bodyPr/>
          <a:lstStyle/>
          <a:p>
            <a:r>
              <a:rPr lang="it"/>
              <a:t>FASE 1 - IDENTIFICAZIONE DELLE OPPORTUNITÀ</a:t>
            </a:r>
            <a:endParaRPr lang="en-US"/>
          </a:p>
        </p:txBody>
      </p:sp>
      <p:pic>
        <p:nvPicPr>
          <p:cNvPr id="6" name="Grafik 5">
            <a:extLst>
              <a:ext uri="{FF2B5EF4-FFF2-40B4-BE49-F238E27FC236}">
                <a16:creationId xmlns:a16="http://schemas.microsoft.com/office/drawing/2014/main" id="{93EFE8E3-B8FD-DE0D-08E0-C034CD8E72B4}"/>
              </a:ext>
            </a:extLst>
          </p:cNvPr>
          <p:cNvPicPr>
            <a:picLocks noChangeAspect="1"/>
          </p:cNvPicPr>
          <p:nvPr/>
        </p:nvPicPr>
        <p:blipFill>
          <a:blip r:embed="rId5"/>
          <a:stretch>
            <a:fillRect/>
          </a:stretch>
        </p:blipFill>
        <p:spPr>
          <a:xfrm>
            <a:off x="2226891" y="3707068"/>
            <a:ext cx="3105891" cy="2224433"/>
          </a:xfrm>
          <a:prstGeom prst="rect">
            <a:avLst/>
          </a:prstGeom>
        </p:spPr>
      </p:pic>
    </p:spTree>
    <p:extLst>
      <p:ext uri="{BB962C8B-B14F-4D97-AF65-F5344CB8AC3E}">
        <p14:creationId xmlns:p14="http://schemas.microsoft.com/office/powerpoint/2010/main" val="333434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D0FB5-0104-DB46-F242-EEE727505387}"/>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id="{EBF1052F-6DE6-4DFB-99EE-D487B3E2B537}"/>
              </a:ext>
            </a:extLst>
          </p:cNvPr>
          <p:cNvSpPr txBox="1">
            <a:spLocks/>
          </p:cNvSpPr>
          <p:nvPr/>
        </p:nvSpPr>
        <p:spPr>
          <a:xfrm>
            <a:off x="443199" y="1495778"/>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it" sz="1600" b="1">
                <a:solidFill>
                  <a:srgbClr val="8652A1"/>
                </a:solidFill>
              </a:rPr>
              <a:t>Step 3: Applicazione Jobs-To-Be-Done</a:t>
            </a:r>
            <a:endParaRPr lang="en-GB" sz="1600" b="1">
              <a:solidFill>
                <a:srgbClr val="8652A1"/>
              </a:solidFill>
              <a:highlight>
                <a:srgbClr val="FFFF00"/>
              </a:highlight>
            </a:endParaRPr>
          </a:p>
          <a:p>
            <a:pPr algn="just"/>
            <a:endParaRPr lang="en-GB">
              <a:solidFill>
                <a:srgbClr val="0B3A5B"/>
              </a:solidFill>
            </a:endParaRPr>
          </a:p>
          <a:p>
            <a:pPr algn="just"/>
            <a:r>
              <a:rPr lang="it">
                <a:solidFill>
                  <a:schemeClr val="tx1"/>
                </a:solidFill>
              </a:rPr>
              <a:t>Costruisci sui lavori identificati e trasformali in storie utente. Applicare la teoria JTBD 
Creazione di storie utente nel formato seguente</a:t>
            </a:r>
            <a:r>
              <a:rPr lang="it">
                <a:solidFill>
                  <a:schemeClr val="tx1"/>
                </a:solidFill>
                <a:latin typeface="Calibri"/>
                <a:ea typeface="Calibri"/>
                <a:cs typeface="Times New Roman"/>
              </a:rPr>
              <a:t>:</a:t>
            </a:r>
          </a:p>
          <a:p>
            <a:pPr algn="just"/>
            <a:endParaRPr lang="en-GB">
              <a:solidFill>
                <a:schemeClr val="tx1"/>
              </a:solidFill>
              <a:latin typeface="Calibri"/>
              <a:ea typeface="Calibri"/>
              <a:cs typeface="Times New Roman"/>
            </a:endParaRPr>
          </a:p>
          <a:p>
            <a:pPr algn="just"/>
            <a:endParaRPr lang="en-GB">
              <a:solidFill>
                <a:schemeClr val="tx1"/>
              </a:solidFill>
              <a:latin typeface="Calibri"/>
              <a:ea typeface="Calibri"/>
              <a:cs typeface="Times New Roman"/>
            </a:endParaRPr>
          </a:p>
          <a:p>
            <a:pPr algn="just"/>
            <a:endParaRPr lang="en-GB">
              <a:solidFill>
                <a:schemeClr val="tx1"/>
              </a:solidFill>
              <a:latin typeface="Calibri"/>
              <a:ea typeface="Calibri"/>
              <a:cs typeface="Times New Roman"/>
            </a:endParaRPr>
          </a:p>
          <a:p>
            <a:pPr algn="just"/>
            <a:endParaRPr lang="en-GB">
              <a:solidFill>
                <a:schemeClr val="tx1"/>
              </a:solidFill>
              <a:latin typeface="Calibri"/>
              <a:ea typeface="Calibri"/>
              <a:cs typeface="Times New Roman"/>
            </a:endParaRPr>
          </a:p>
          <a:p>
            <a:pPr algn="just"/>
            <a:endParaRPr lang="en-GB">
              <a:solidFill>
                <a:schemeClr val="tx1"/>
              </a:solidFill>
              <a:latin typeface="Calibri"/>
              <a:ea typeface="Calibri"/>
              <a:cs typeface="Times New Roman"/>
            </a:endParaRPr>
          </a:p>
          <a:p>
            <a:pPr algn="just"/>
            <a:endParaRPr lang="en-GB">
              <a:solidFill>
                <a:schemeClr val="tx1"/>
              </a:solidFill>
              <a:latin typeface="Calibri"/>
              <a:ea typeface="Calibri"/>
              <a:cs typeface="Times New Roman"/>
            </a:endParaRPr>
          </a:p>
          <a:p>
            <a:pPr algn="just"/>
            <a:endParaRPr lang="de-DE">
              <a:solidFill>
                <a:schemeClr val="tx1"/>
              </a:solidFill>
              <a:latin typeface="+mn-lt"/>
              <a:ea typeface="Calibri" panose="020F0502020204030204" pitchFamily="34" charset="0"/>
              <a:cs typeface="Times New Roman" panose="02020603050405020304" pitchFamily="18" charset="0"/>
            </a:endParaRPr>
          </a:p>
          <a:p>
            <a:pPr algn="just"/>
            <a:endParaRPr lang="de-DE">
              <a:solidFill>
                <a:schemeClr val="tx1"/>
              </a:solidFill>
              <a:latin typeface="+mn-lt"/>
              <a:ea typeface="Calibri" panose="020F0502020204030204" pitchFamily="34" charset="0"/>
              <a:cs typeface="Times New Roman" panose="02020603050405020304" pitchFamily="18" charset="0"/>
            </a:endParaRPr>
          </a:p>
          <a:p>
            <a:pPr algn="just"/>
            <a:endParaRPr lang="de-DE">
              <a:solidFill>
                <a:schemeClr val="tx1"/>
              </a:solidFill>
              <a:latin typeface="+mn-lt"/>
              <a:ea typeface="Calibri" panose="020F0502020204030204" pitchFamily="34" charset="0"/>
              <a:cs typeface="Times New Roman" panose="02020603050405020304" pitchFamily="18" charset="0"/>
            </a:endParaRPr>
          </a:p>
          <a:p>
            <a:pPr algn="just"/>
            <a:endParaRPr lang="de-DE">
              <a:solidFill>
                <a:schemeClr val="tx1"/>
              </a:solidFill>
              <a:latin typeface="+mn-lt"/>
              <a:ea typeface="Calibri" panose="020F0502020204030204" pitchFamily="34" charset="0"/>
              <a:cs typeface="Times New Roman" panose="02020603050405020304" pitchFamily="18" charset="0"/>
            </a:endParaRPr>
          </a:p>
          <a:p>
            <a:pPr algn="just"/>
            <a:endParaRPr lang="de-DE">
              <a:solidFill>
                <a:schemeClr val="tx1"/>
              </a:solidFill>
              <a:latin typeface="+mn-lt"/>
              <a:ea typeface="Calibri" panose="020F0502020204030204" pitchFamily="34" charset="0"/>
              <a:cs typeface="Times New Roman" panose="02020603050405020304" pitchFamily="18" charset="0"/>
            </a:endParaRPr>
          </a:p>
          <a:p>
            <a:pPr algn="just"/>
            <a:endParaRPr lang="de-DE">
              <a:solidFill>
                <a:schemeClr val="tx1"/>
              </a:solidFill>
              <a:latin typeface="+mn-lt"/>
              <a:ea typeface="Calibri" panose="020F0502020204030204" pitchFamily="34" charset="0"/>
              <a:cs typeface="Times New Roman" panose="02020603050405020304" pitchFamily="18" charset="0"/>
            </a:endParaRPr>
          </a:p>
          <a:p>
            <a:pPr algn="just"/>
            <a:endParaRPr lang="de-DE">
              <a:solidFill>
                <a:schemeClr val="tx1"/>
              </a:solidFill>
              <a:latin typeface="+mn-lt"/>
              <a:ea typeface="Calibri" panose="020F0502020204030204" pitchFamily="34" charset="0"/>
              <a:cs typeface="Times New Roman" panose="02020603050405020304" pitchFamily="18" charset="0"/>
            </a:endParaRPr>
          </a:p>
          <a:p>
            <a:pPr algn="just"/>
            <a:r>
              <a:rPr lang="it" b="1" err="1">
                <a:solidFill>
                  <a:schemeClr val="tx1"/>
                </a:solidFill>
                <a:latin typeface="+mn-lt"/>
                <a:ea typeface="Calibri" panose="020F0502020204030204" pitchFamily="34" charset="0"/>
                <a:cs typeface="Times New Roman" panose="02020603050405020304" pitchFamily="18" charset="0"/>
              </a:rPr>
              <a:t>Esempi:</a:t>
            </a:r>
          </a:p>
          <a:p>
            <a:pPr marL="171450" indent="-171450" algn="just">
              <a:buFont typeface="Wingdings" pitchFamily="2" charset="2"/>
              <a:buChar char="q"/>
            </a:pPr>
            <a:r>
              <a:rPr lang="it">
                <a:solidFill>
                  <a:schemeClr val="tx1"/>
                </a:solidFill>
              </a:rPr>
              <a:t>"[Quando vado al lavoro] [voglio conoscere tutte le mie opzioni di trasporto] [in modo da poter rimanere flessibile]"
"[Quando esco di casa la mattina] [voglio essere informato su possibili ingorghi] [in modo da arrivare in tempo]"
"[Quando vado a fare la spesa] [voglio comprare verdure regionali] [in modo da sostenere la gente del posto e sentirmi bene con me stessa]"</a:t>
            </a:r>
            <a:endParaRPr lang="en-GB">
              <a:solidFill>
                <a:schemeClr val="tx1"/>
              </a:solidFill>
              <a:latin typeface="+mn-lt"/>
              <a:ea typeface="Calibri" panose="020F0502020204030204" pitchFamily="34" charset="0"/>
              <a:cs typeface="Times New Roman" panose="02020603050405020304" pitchFamily="18" charset="0"/>
            </a:endParaRPr>
          </a:p>
          <a:p>
            <a:pPr algn="just"/>
            <a:endParaRPr lang="en-GB">
              <a:solidFill>
                <a:schemeClr val="tx1"/>
              </a:solidFill>
              <a:latin typeface="+mn-lt"/>
              <a:ea typeface="Calibri" panose="020F0502020204030204" pitchFamily="34" charset="0"/>
              <a:cs typeface="Times New Roman" panose="02020603050405020304" pitchFamily="18" charset="0"/>
            </a:endParaRPr>
          </a:p>
          <a:p>
            <a:pPr algn="just"/>
            <a:r>
              <a:rPr lang="it">
                <a:latin typeface="Calibri"/>
                <a:ea typeface="Calibri"/>
                <a:cs typeface="Times New Roman"/>
              </a:rPr>
              <a:t>È possibile selezionare uno strumento pertinente per eseguire questa attività, come Miro, Edraw, Trello, ClickUp, Lucidchart, Simplemind, MindMeister o Mindjet. </a:t>
            </a:r>
          </a:p>
          <a:p>
            <a:pPr algn="just"/>
            <a:endParaRPr lang="en-GB">
              <a:latin typeface="Calibri"/>
              <a:ea typeface="Open Sans"/>
              <a:cs typeface="Times New Roman"/>
            </a:endParaRPr>
          </a:p>
          <a:p>
            <a:pPr algn="just"/>
            <a:r>
              <a:rPr lang="it">
                <a:latin typeface="Calibri"/>
                <a:ea typeface="Open Sans"/>
                <a:cs typeface="Times New Roman"/>
              </a:rPr>
              <a:t>Per istruzioni su </a:t>
            </a:r>
            <a:r>
              <a:rPr lang="it" b="1">
                <a:latin typeface="Calibri"/>
                <a:ea typeface="Open Sans"/>
                <a:cs typeface="Times New Roman"/>
              </a:rPr>
              <a:t>come utilizzare Miro</a:t>
            </a:r>
            <a:r>
              <a:rPr lang="it">
                <a:latin typeface="Calibri"/>
                <a:ea typeface="Open Sans"/>
                <a:cs typeface="Times New Roman"/>
              </a:rPr>
              <a:t>, dai un'occhiata alle pagine 9-10 di questo documento.</a:t>
            </a:r>
            <a:endParaRPr lang="en-GB" sz="800">
              <a:solidFill>
                <a:schemeClr val="tx1"/>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897450-DDEF-9481-3A6D-1101E884F353}"/>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829D331C-64C2-A015-DAA0-53604BFA6AB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CF50BB41-4A03-34B6-443A-6AF476EC2498}"/>
              </a:ext>
            </a:extLst>
          </p:cNvPr>
          <p:cNvSpPr>
            <a:spLocks noGrp="1"/>
          </p:cNvSpPr>
          <p:nvPr>
            <p:ph type="body" sz="quarter" idx="61"/>
          </p:nvPr>
        </p:nvSpPr>
        <p:spPr>
          <a:xfrm>
            <a:off x="-9335" y="304800"/>
            <a:ext cx="5775135" cy="926158"/>
          </a:xfrm>
        </p:spPr>
        <p:txBody>
          <a:bodyPr/>
          <a:lstStyle/>
          <a:p>
            <a:r>
              <a:rPr lang="it"/>
              <a:t>FASE 1 - IDENTIFICAZIONE DELLE OPPORTUNITÀ</a:t>
            </a:r>
          </a:p>
        </p:txBody>
      </p:sp>
      <p:pic>
        <p:nvPicPr>
          <p:cNvPr id="6" name="Picture 15">
            <a:extLst>
              <a:ext uri="{FF2B5EF4-FFF2-40B4-BE49-F238E27FC236}">
                <a16:creationId xmlns:a16="http://schemas.microsoft.com/office/drawing/2014/main" id="{E5122679-73AF-7D1F-BC42-8456972B2F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752" y="2409666"/>
            <a:ext cx="6502170" cy="1891464"/>
          </a:xfrm>
          <a:prstGeom prst="rect">
            <a:avLst/>
          </a:prstGeom>
          <a:noFill/>
          <a:ln>
            <a:noFill/>
          </a:ln>
        </p:spPr>
      </p:pic>
    </p:spTree>
    <p:extLst>
      <p:ext uri="{BB962C8B-B14F-4D97-AF65-F5344CB8AC3E}">
        <p14:creationId xmlns:p14="http://schemas.microsoft.com/office/powerpoint/2010/main" val="180083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2480-6C50-38AA-10E0-01CC68F48C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8FD3C3-247F-2B10-F4CB-670A7AE60FA3}"/>
              </a:ext>
            </a:extLst>
          </p:cNvPr>
          <p:cNvSpPr>
            <a:spLocks noGrp="1"/>
          </p:cNvSpPr>
          <p:nvPr>
            <p:ph type="sldNum" sz="quarter" idx="4"/>
          </p:nvPr>
        </p:nvSpPr>
        <p:spPr/>
        <p:txBody>
          <a:bodyPr/>
          <a:lstStyle/>
          <a:p>
            <a:fld id="{9C527BFA-2C0E-4CEC-B6A5-913A56FEF4B4}" type="slidenum">
              <a:rPr lang="fr-CA" smtClean="0"/>
              <a:pPr/>
              <a:t>9</a:t>
            </a:fld>
            <a:endParaRPr lang="fr-CA"/>
          </a:p>
        </p:txBody>
      </p:sp>
      <p:sp>
        <p:nvSpPr>
          <p:cNvPr id="7" name="Freeform 1">
            <a:extLst>
              <a:ext uri="{FF2B5EF4-FFF2-40B4-BE49-F238E27FC236}">
                <a16:creationId xmlns:a16="http://schemas.microsoft.com/office/drawing/2014/main" id="{CEE6C84F-AACC-3C81-51D3-5C446843BEA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C569D03A-E4D9-C383-8F3B-FC78B2401215}"/>
              </a:ext>
            </a:extLst>
          </p:cNvPr>
          <p:cNvSpPr txBox="1">
            <a:spLocks/>
          </p:cNvSpPr>
          <p:nvPr/>
        </p:nvSpPr>
        <p:spPr>
          <a:xfrm>
            <a:off x="658779" y="1425816"/>
            <a:ext cx="6169723"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it" sz="1600" b="1" err="1">
                <a:solidFill>
                  <a:srgbClr val="8652A1"/>
                </a:solidFill>
              </a:rPr>
              <a:t>Istruzioni: Come usare Miro</a:t>
            </a:r>
          </a:p>
          <a:p>
            <a:endParaRPr lang="en-GB" sz="1800" b="1"/>
          </a:p>
          <a:p>
            <a:pPr marL="228600" indent="-228600">
              <a:buAutoNum type="arabicPeriod"/>
            </a:pPr>
            <a:r>
              <a:rPr lang="it"/>
              <a:t>Vai alla pagina web di Miro sul tuo browser– </a:t>
            </a:r>
            <a:r>
              <a:rPr lang="it" b="1">
                <a:solidFill>
                  <a:srgbClr val="29C5F4"/>
                </a:solidFill>
                <a:hlinkClick r:id="rId2">
                  <a:extLst>
                    <a:ext uri="{A12FA001-AC4F-418D-AE19-62706E023703}">
                      <ahyp:hlinkClr xmlns:ahyp="http://schemas.microsoft.com/office/drawing/2018/hyperlinkcolor" val="tx"/>
                    </a:ext>
                  </a:extLst>
                </a:hlinkClick>
              </a:rPr>
              <a:t>www.miro.com</a:t>
            </a:r>
            <a:r>
              <a:rPr lang="it">
                <a:solidFill>
                  <a:schemeClr val="tx1"/>
                </a:solidFill>
              </a:rPr>
              <a:t>.</a:t>
            </a:r>
          </a:p>
          <a:p>
            <a:pPr marL="228600" indent="-228600">
              <a:buAutoNum type="arabicPeriod"/>
            </a:pPr>
            <a:r>
              <a:rPr lang="it"/>
              <a:t>Registrati o accedi con le tue credenziali.</a:t>
            </a:r>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r>
              <a:rPr lang="it">
                <a:latin typeface="Calibri"/>
                <a:ea typeface="Open Sans"/>
                <a:cs typeface="Calibri"/>
              </a:rPr>
              <a:t>Per iniziare, fai clic su "+ Crea nuovo" e poi su "Bacheca" o su "Esplora modelli" (in alternativa, puoi fare clic sul link di un modello nelle attività sopra).</a:t>
            </a:r>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r>
              <a:rPr lang="it"/>
              <a:t>Il menu in alto ti offre opzioni per nominare la scheda, scegliere un'icona e alcune impostazioni generali per la scheda stessa.</a:t>
            </a:r>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r>
              <a:rPr lang="it"/>
              <a:t>Il menu in alto a destra ti offre opzioni per la collaborazione, come votare, commentare, reagire, guardare/registrare tracce di discussione e condividere la bacheca. Ora puoi invitare direttamente le persone o puoi condividere il link per l'intera bacheca: puoi modificare le autorizzazioni per gli inviti scegliendo un'opzione dal menu a discesa.</a:t>
            </a:r>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r>
              <a:rPr lang="it"/>
              <a:t>In basso a destra, puoi trovare un menu che include strumenti per ingrandire e rimpicciolire la lavagna, nonché un pulsante per l'aiuto, incluso il centro assistenza e ulteriori suggerimenti per l'utilizzo di Miro.</a:t>
            </a:r>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endParaRPr lang="en-GB"/>
          </a:p>
          <a:p>
            <a:endParaRPr lang="en-GB"/>
          </a:p>
        </p:txBody>
      </p:sp>
      <p:sp>
        <p:nvSpPr>
          <p:cNvPr id="11" name="Text Placeholder 6">
            <a:extLst>
              <a:ext uri="{FF2B5EF4-FFF2-40B4-BE49-F238E27FC236}">
                <a16:creationId xmlns:a16="http://schemas.microsoft.com/office/drawing/2014/main" id="{1CA7D31B-3E13-8586-D456-8A445D74711B}"/>
              </a:ext>
            </a:extLst>
          </p:cNvPr>
          <p:cNvSpPr>
            <a:spLocks noGrp="1"/>
          </p:cNvSpPr>
          <p:nvPr>
            <p:ph type="body" sz="quarter" idx="61"/>
          </p:nvPr>
        </p:nvSpPr>
        <p:spPr>
          <a:xfrm>
            <a:off x="-9335" y="304800"/>
            <a:ext cx="5775135" cy="926158"/>
          </a:xfrm>
        </p:spPr>
        <p:txBody>
          <a:bodyPr/>
          <a:lstStyle/>
          <a:p>
            <a:r>
              <a:rPr lang="it"/>
              <a:t>FASE 1 - IDENTIFICAZIONE DELLE OPPORTUNITÀ</a:t>
            </a:r>
            <a:endParaRPr lang="en-US"/>
          </a:p>
        </p:txBody>
      </p:sp>
      <p:pic>
        <p:nvPicPr>
          <p:cNvPr id="5" name="Grafik 4">
            <a:extLst>
              <a:ext uri="{FF2B5EF4-FFF2-40B4-BE49-F238E27FC236}">
                <a16:creationId xmlns:a16="http://schemas.microsoft.com/office/drawing/2014/main" id="{3798EFD9-1EF1-F196-A702-8A69FDA81F22}"/>
              </a:ext>
            </a:extLst>
          </p:cNvPr>
          <p:cNvPicPr>
            <a:picLocks noChangeAspect="1"/>
          </p:cNvPicPr>
          <p:nvPr/>
        </p:nvPicPr>
        <p:blipFill>
          <a:blip r:embed="rId3"/>
          <a:stretch>
            <a:fillRect/>
          </a:stretch>
        </p:blipFill>
        <p:spPr>
          <a:xfrm>
            <a:off x="981778" y="2383042"/>
            <a:ext cx="5274644" cy="424958"/>
          </a:xfrm>
          <a:prstGeom prst="rect">
            <a:avLst/>
          </a:prstGeom>
        </p:spPr>
      </p:pic>
      <p:pic>
        <p:nvPicPr>
          <p:cNvPr id="8" name="Grafik 7">
            <a:extLst>
              <a:ext uri="{FF2B5EF4-FFF2-40B4-BE49-F238E27FC236}">
                <a16:creationId xmlns:a16="http://schemas.microsoft.com/office/drawing/2014/main" id="{0784A193-576E-B210-1AFE-F1F386AAE2B4}"/>
              </a:ext>
            </a:extLst>
          </p:cNvPr>
          <p:cNvPicPr>
            <a:picLocks noChangeAspect="1"/>
          </p:cNvPicPr>
          <p:nvPr/>
        </p:nvPicPr>
        <p:blipFill>
          <a:blip r:embed="rId4"/>
          <a:stretch>
            <a:fillRect/>
          </a:stretch>
        </p:blipFill>
        <p:spPr>
          <a:xfrm>
            <a:off x="981778" y="3208319"/>
            <a:ext cx="5274644" cy="1290040"/>
          </a:xfrm>
          <a:prstGeom prst="rect">
            <a:avLst/>
          </a:prstGeom>
        </p:spPr>
      </p:pic>
      <p:pic>
        <p:nvPicPr>
          <p:cNvPr id="12" name="Grafik 11">
            <a:extLst>
              <a:ext uri="{FF2B5EF4-FFF2-40B4-BE49-F238E27FC236}">
                <a16:creationId xmlns:a16="http://schemas.microsoft.com/office/drawing/2014/main" id="{3C990EAC-C0C2-023B-70B9-1756E65334E4}"/>
              </a:ext>
            </a:extLst>
          </p:cNvPr>
          <p:cNvPicPr>
            <a:picLocks noChangeAspect="1"/>
          </p:cNvPicPr>
          <p:nvPr/>
        </p:nvPicPr>
        <p:blipFill>
          <a:blip r:embed="rId5"/>
          <a:stretch>
            <a:fillRect/>
          </a:stretch>
        </p:blipFill>
        <p:spPr>
          <a:xfrm>
            <a:off x="981778" y="4912187"/>
            <a:ext cx="1684420" cy="336120"/>
          </a:xfrm>
          <a:prstGeom prst="rect">
            <a:avLst/>
          </a:prstGeom>
        </p:spPr>
      </p:pic>
      <p:pic>
        <p:nvPicPr>
          <p:cNvPr id="18" name="Grafik 17">
            <a:extLst>
              <a:ext uri="{FF2B5EF4-FFF2-40B4-BE49-F238E27FC236}">
                <a16:creationId xmlns:a16="http://schemas.microsoft.com/office/drawing/2014/main" id="{DA32F4D2-0757-311F-DB24-37CC90169402}"/>
              </a:ext>
            </a:extLst>
          </p:cNvPr>
          <p:cNvPicPr>
            <a:picLocks noChangeAspect="1"/>
          </p:cNvPicPr>
          <p:nvPr/>
        </p:nvPicPr>
        <p:blipFill>
          <a:blip r:embed="rId6"/>
          <a:stretch>
            <a:fillRect/>
          </a:stretch>
        </p:blipFill>
        <p:spPr>
          <a:xfrm>
            <a:off x="981778" y="6328207"/>
            <a:ext cx="2551984" cy="370384"/>
          </a:xfrm>
          <a:prstGeom prst="rect">
            <a:avLst/>
          </a:prstGeom>
        </p:spPr>
      </p:pic>
      <p:pic>
        <p:nvPicPr>
          <p:cNvPr id="20" name="Grafik 19">
            <a:extLst>
              <a:ext uri="{FF2B5EF4-FFF2-40B4-BE49-F238E27FC236}">
                <a16:creationId xmlns:a16="http://schemas.microsoft.com/office/drawing/2014/main" id="{91DF332E-A66B-036F-AFA6-A18A0473BDA1}"/>
              </a:ext>
            </a:extLst>
          </p:cNvPr>
          <p:cNvPicPr>
            <a:picLocks noChangeAspect="1"/>
          </p:cNvPicPr>
          <p:nvPr/>
        </p:nvPicPr>
        <p:blipFill>
          <a:blip r:embed="rId7"/>
          <a:stretch>
            <a:fillRect/>
          </a:stretch>
        </p:blipFill>
        <p:spPr>
          <a:xfrm>
            <a:off x="4194763" y="6075401"/>
            <a:ext cx="2061659" cy="1572857"/>
          </a:xfrm>
          <a:prstGeom prst="rect">
            <a:avLst/>
          </a:prstGeom>
        </p:spPr>
      </p:pic>
      <p:pic>
        <p:nvPicPr>
          <p:cNvPr id="22" name="Grafik 21">
            <a:extLst>
              <a:ext uri="{FF2B5EF4-FFF2-40B4-BE49-F238E27FC236}">
                <a16:creationId xmlns:a16="http://schemas.microsoft.com/office/drawing/2014/main" id="{37872ABE-9ED9-1A29-C672-61F465501562}"/>
              </a:ext>
            </a:extLst>
          </p:cNvPr>
          <p:cNvPicPr>
            <a:picLocks noChangeAspect="1"/>
          </p:cNvPicPr>
          <p:nvPr/>
        </p:nvPicPr>
        <p:blipFill>
          <a:blip r:embed="rId8"/>
          <a:stretch>
            <a:fillRect/>
          </a:stretch>
        </p:blipFill>
        <p:spPr>
          <a:xfrm>
            <a:off x="981778" y="8192936"/>
            <a:ext cx="1608147" cy="2001538"/>
          </a:xfrm>
          <a:prstGeom prst="rect">
            <a:avLst/>
          </a:prstGeom>
        </p:spPr>
      </p:pic>
    </p:spTree>
    <p:extLst>
      <p:ext uri="{BB962C8B-B14F-4D97-AF65-F5344CB8AC3E}">
        <p14:creationId xmlns:p14="http://schemas.microsoft.com/office/powerpoint/2010/main" val="2675896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628AB-7BC9-46AD-9550-3E231409262F}">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3B5DB9-22BD-41AE-8F4C-7A11BC004AA4}">
  <ds:schemaRefs>
    <ds:schemaRef ds:uri="01af9fa0-a641-4ce8-babf-d6d527220dcd"/>
    <ds:schemaRef ds:uri="4ebf2230-6fdc-4eb0-8f23-9af151be2b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F7357B2-4F1B-4C32-8E2E-D26828E63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9517</Words>
  <Application>Microsoft Office PowerPoint</Application>
  <PresentationFormat>Personalizzato</PresentationFormat>
  <Paragraphs>1230</Paragraphs>
  <Slides>40</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40</vt:i4>
      </vt:variant>
    </vt:vector>
  </HeadingPairs>
  <TitlesOfParts>
    <vt:vector size="47" baseType="lpstr">
      <vt:lpstr>Arial</vt:lpstr>
      <vt:lpstr>Calibri</vt:lpstr>
      <vt:lpstr>Montserrat</vt:lpstr>
      <vt:lpstr>Segoe UI</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Alessandra Pase</cp:lastModifiedBy>
  <cp:revision>7</cp:revision>
  <dcterms:modified xsi:type="dcterms:W3CDTF">2025-11-06T00:11:03Z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