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4"/>
  </p:sldMasterIdLst>
  <p:notesMasterIdLst>
    <p:notesMasterId r:id="rId52"/>
  </p:notesMasterIdLst>
  <p:handoutMasterIdLst>
    <p:handoutMasterId r:id="rId53"/>
  </p:handoutMasterIdLst>
  <p:sldIdLst>
    <p:sldId id="720" r:id="rId5"/>
    <p:sldId id="926" r:id="rId6"/>
    <p:sldId id="699" r:id="rId7"/>
    <p:sldId id="696" r:id="rId8"/>
    <p:sldId id="875" r:id="rId9"/>
    <p:sldId id="978" r:id="rId10"/>
    <p:sldId id="714" r:id="rId11"/>
    <p:sldId id="949" r:id="rId12"/>
    <p:sldId id="959" r:id="rId13"/>
    <p:sldId id="979" r:id="rId14"/>
    <p:sldId id="963" r:id="rId15"/>
    <p:sldId id="893" r:id="rId16"/>
    <p:sldId id="899" r:id="rId17"/>
    <p:sldId id="892" r:id="rId18"/>
    <p:sldId id="918" r:id="rId19"/>
    <p:sldId id="905" r:id="rId20"/>
    <p:sldId id="894" r:id="rId21"/>
    <p:sldId id="930" r:id="rId22"/>
    <p:sldId id="919" r:id="rId23"/>
    <p:sldId id="931" r:id="rId24"/>
    <p:sldId id="920" r:id="rId25"/>
    <p:sldId id="932" r:id="rId26"/>
    <p:sldId id="921" r:id="rId27"/>
    <p:sldId id="933" r:id="rId28"/>
    <p:sldId id="922" r:id="rId29"/>
    <p:sldId id="934" r:id="rId30"/>
    <p:sldId id="923" r:id="rId31"/>
    <p:sldId id="911" r:id="rId32"/>
    <p:sldId id="924" r:id="rId33"/>
    <p:sldId id="936" r:id="rId34"/>
    <p:sldId id="925" r:id="rId35"/>
    <p:sldId id="886" r:id="rId36"/>
    <p:sldId id="945" r:id="rId37"/>
    <p:sldId id="956" r:id="rId38"/>
    <p:sldId id="970" r:id="rId39"/>
    <p:sldId id="971" r:id="rId40"/>
    <p:sldId id="950" r:id="rId41"/>
    <p:sldId id="890" r:id="rId42"/>
    <p:sldId id="937" r:id="rId43"/>
    <p:sldId id="938" r:id="rId44"/>
    <p:sldId id="939" r:id="rId45"/>
    <p:sldId id="961" r:id="rId46"/>
    <p:sldId id="951" r:id="rId47"/>
    <p:sldId id="942" r:id="rId48"/>
    <p:sldId id="953" r:id="rId49"/>
    <p:sldId id="962" r:id="rId50"/>
    <p:sldId id="967" r:id="rId51"/>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ABA2931-8F43-5096-02C0-ED0006D6AAAF}" name="Maynara de Almeida Furquim" initials="MF" userId="S::md064157@fh-muenster.de::cb2f8acd-f477-4704-9f46-ae480f16722a" providerId="AD"/>
  <p188:author id="{BE525AB2-8C28-8EE0-690C-0584E94831AC}" name="Magdalena Malinowska" initials="MM" userId="20517befa3afec24" providerId="Windows Live"/>
  <p188:author id="{238F0FCD-D612-099E-20F5-1E0464518DD0}" name="Paula Schüppenhauer" initials="PS" userId="S::ps286478@fh-muenster.de::53231c67-f842-40ae-9d40-eec1b0ea5f5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ert Özmutaf" initials="MÖ" lastIdx="1" clrIdx="0">
    <p:extLst>
      <p:ext uri="{19B8F6BF-5375-455C-9EA6-DF929625EA0E}">
        <p15:presenceInfo xmlns:p15="http://schemas.microsoft.com/office/powerpoint/2012/main" userId="983aff9ac2a4f3c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652A1"/>
    <a:srgbClr val="29C5F4"/>
    <a:srgbClr val="0B1430"/>
    <a:srgbClr val="6263AD"/>
    <a:srgbClr val="173965"/>
    <a:srgbClr val="3CBEB3"/>
    <a:srgbClr val="0B3A5B"/>
    <a:srgbClr val="FFFFFF"/>
    <a:srgbClr val="88D1DA"/>
    <a:srgbClr val="F266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6973" autoAdjust="0"/>
  </p:normalViewPr>
  <p:slideViewPr>
    <p:cSldViewPr snapToGrid="0">
      <p:cViewPr>
        <p:scale>
          <a:sx n="110" d="100"/>
          <a:sy n="110" d="100"/>
        </p:scale>
        <p:origin x="-336" y="-6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C6CDC8-619E-233D-BF93-BFABCA8DB6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FB30605-C2B2-F5DA-585A-60BCB9A1AB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6BF1530-58CE-1247-8E9D-2BB7672AAD77}" type="datetimeFigureOut">
              <a:rPr lang="en-US" smtClean="0"/>
              <a:t>10/30/2025</a:t>
            </a:fld>
            <a:endParaRPr lang="en-US"/>
          </a:p>
        </p:txBody>
      </p:sp>
      <p:sp>
        <p:nvSpPr>
          <p:cNvPr id="4" name="Footer Placeholder 3">
            <a:extLst>
              <a:ext uri="{FF2B5EF4-FFF2-40B4-BE49-F238E27FC236}">
                <a16:creationId xmlns:a16="http://schemas.microsoft.com/office/drawing/2014/main" id="{37CCDFC0-A136-3C4A-6F8E-2668CF59003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7C0C3D2-F48A-D710-83D1-7E5234455B5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D76A06-98B9-DD40-9F20-DE85D5B70967}" type="slidenum">
              <a:rPr lang="en-US" smtClean="0"/>
              <a:t>‹N›</a:t>
            </a:fld>
            <a:endParaRPr lang="en-US"/>
          </a:p>
        </p:txBody>
      </p:sp>
    </p:spTree>
    <p:extLst>
      <p:ext uri="{BB962C8B-B14F-4D97-AF65-F5344CB8AC3E}">
        <p14:creationId xmlns:p14="http://schemas.microsoft.com/office/powerpoint/2010/main" val="24924742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636793-DFA7-4837-ABEA-97B25FAF0FB4}" type="datetimeFigureOut">
              <a:rPr lang="en-IE" smtClean="0"/>
              <a:t>30/10/2025</a:t>
            </a:fld>
            <a:endParaRPr lang="en-IE"/>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0B7772-C904-45C6-B074-7143637CB8A9}" type="slidenum">
              <a:rPr lang="en-IE" smtClean="0"/>
              <a:t>‹N›</a:t>
            </a:fld>
            <a:endParaRPr lang="en-IE"/>
          </a:p>
        </p:txBody>
      </p:sp>
    </p:spTree>
    <p:extLst>
      <p:ext uri="{BB962C8B-B14F-4D97-AF65-F5344CB8AC3E}">
        <p14:creationId xmlns:p14="http://schemas.microsoft.com/office/powerpoint/2010/main" val="1819429391"/>
      </p:ext>
    </p:extLst>
  </p:cSld>
  <p:clrMap bg1="lt1" tx1="dk1" bg2="lt2" tx2="dk2" accent1="accent1" accent2="accent2" accent3="accent3" accent4="accent4" accent5="accent5" accent6="accent6" hlink="hlink" folHlink="folHlink"/>
  <p:notesStyle>
    <a:lvl1pPr marL="0" algn="l" defTabSz="497708" rtl="0" eaLnBrk="1" latinLnBrk="0" hangingPunct="1">
      <a:defRPr sz="653" kern="1200">
        <a:solidFill>
          <a:schemeClr val="tx1"/>
        </a:solidFill>
        <a:latin typeface="+mn-lt"/>
        <a:ea typeface="+mn-ea"/>
        <a:cs typeface="+mn-cs"/>
      </a:defRPr>
    </a:lvl1pPr>
    <a:lvl2pPr marL="248854" algn="l" defTabSz="497708" rtl="0" eaLnBrk="1" latinLnBrk="0" hangingPunct="1">
      <a:defRPr sz="653" kern="1200">
        <a:solidFill>
          <a:schemeClr val="tx1"/>
        </a:solidFill>
        <a:latin typeface="+mn-lt"/>
        <a:ea typeface="+mn-ea"/>
        <a:cs typeface="+mn-cs"/>
      </a:defRPr>
    </a:lvl2pPr>
    <a:lvl3pPr marL="497708" algn="l" defTabSz="497708" rtl="0" eaLnBrk="1" latinLnBrk="0" hangingPunct="1">
      <a:defRPr sz="653" kern="1200">
        <a:solidFill>
          <a:schemeClr val="tx1"/>
        </a:solidFill>
        <a:latin typeface="+mn-lt"/>
        <a:ea typeface="+mn-ea"/>
        <a:cs typeface="+mn-cs"/>
      </a:defRPr>
    </a:lvl3pPr>
    <a:lvl4pPr marL="746562" algn="l" defTabSz="497708" rtl="0" eaLnBrk="1" latinLnBrk="0" hangingPunct="1">
      <a:defRPr sz="653" kern="1200">
        <a:solidFill>
          <a:schemeClr val="tx1"/>
        </a:solidFill>
        <a:latin typeface="+mn-lt"/>
        <a:ea typeface="+mn-ea"/>
        <a:cs typeface="+mn-cs"/>
      </a:defRPr>
    </a:lvl4pPr>
    <a:lvl5pPr marL="995416" algn="l" defTabSz="497708" rtl="0" eaLnBrk="1" latinLnBrk="0" hangingPunct="1">
      <a:defRPr sz="653" kern="1200">
        <a:solidFill>
          <a:schemeClr val="tx1"/>
        </a:solidFill>
        <a:latin typeface="+mn-lt"/>
        <a:ea typeface="+mn-ea"/>
        <a:cs typeface="+mn-cs"/>
      </a:defRPr>
    </a:lvl5pPr>
    <a:lvl6pPr marL="1244270" algn="l" defTabSz="497708" rtl="0" eaLnBrk="1" latinLnBrk="0" hangingPunct="1">
      <a:defRPr sz="653" kern="1200">
        <a:solidFill>
          <a:schemeClr val="tx1"/>
        </a:solidFill>
        <a:latin typeface="+mn-lt"/>
        <a:ea typeface="+mn-ea"/>
        <a:cs typeface="+mn-cs"/>
      </a:defRPr>
    </a:lvl6pPr>
    <a:lvl7pPr marL="1493124" algn="l" defTabSz="497708" rtl="0" eaLnBrk="1" latinLnBrk="0" hangingPunct="1">
      <a:defRPr sz="653" kern="1200">
        <a:solidFill>
          <a:schemeClr val="tx1"/>
        </a:solidFill>
        <a:latin typeface="+mn-lt"/>
        <a:ea typeface="+mn-ea"/>
        <a:cs typeface="+mn-cs"/>
      </a:defRPr>
    </a:lvl7pPr>
    <a:lvl8pPr marL="1741978" algn="l" defTabSz="497708" rtl="0" eaLnBrk="1" latinLnBrk="0" hangingPunct="1">
      <a:defRPr sz="653" kern="1200">
        <a:solidFill>
          <a:schemeClr val="tx1"/>
        </a:solidFill>
        <a:latin typeface="+mn-lt"/>
        <a:ea typeface="+mn-ea"/>
        <a:cs typeface="+mn-cs"/>
      </a:defRPr>
    </a:lvl8pPr>
    <a:lvl9pPr marL="1990832" algn="l" defTabSz="497708" rtl="0" eaLnBrk="1" latinLnBrk="0" hangingPunct="1">
      <a:defRPr sz="65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00B7772-C904-45C6-B074-7143637CB8A9}" type="slidenum">
              <a:rPr lang="en-IE" smtClean="0"/>
              <a:t>2</a:t>
            </a:fld>
            <a:endParaRPr lang="en-IE"/>
          </a:p>
        </p:txBody>
      </p:sp>
    </p:spTree>
    <p:extLst>
      <p:ext uri="{BB962C8B-B14F-4D97-AF65-F5344CB8AC3E}">
        <p14:creationId xmlns:p14="http://schemas.microsoft.com/office/powerpoint/2010/main" val="652755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00B7772-C904-45C6-B074-7143637CB8A9}" type="slidenum">
              <a:rPr lang="en-IE" smtClean="0"/>
              <a:t>15</a:t>
            </a:fld>
            <a:endParaRPr lang="en-IE"/>
          </a:p>
        </p:txBody>
      </p:sp>
    </p:spTree>
    <p:extLst>
      <p:ext uri="{BB962C8B-B14F-4D97-AF65-F5344CB8AC3E}">
        <p14:creationId xmlns:p14="http://schemas.microsoft.com/office/powerpoint/2010/main" val="1789061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00B7772-C904-45C6-B074-7143637CB8A9}" type="slidenum">
              <a:rPr lang="en-IE" smtClean="0"/>
              <a:t>17</a:t>
            </a:fld>
            <a:endParaRPr lang="en-IE"/>
          </a:p>
        </p:txBody>
      </p:sp>
    </p:spTree>
    <p:extLst>
      <p:ext uri="{BB962C8B-B14F-4D97-AF65-F5344CB8AC3E}">
        <p14:creationId xmlns:p14="http://schemas.microsoft.com/office/powerpoint/2010/main" val="411766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00B7772-C904-45C6-B074-7143637CB8A9}" type="slidenum">
              <a:rPr lang="en-IE" smtClean="0"/>
              <a:t>44</a:t>
            </a:fld>
            <a:endParaRPr lang="en-IE"/>
          </a:p>
        </p:txBody>
      </p:sp>
    </p:spTree>
    <p:extLst>
      <p:ext uri="{BB962C8B-B14F-4D97-AF65-F5344CB8AC3E}">
        <p14:creationId xmlns:p14="http://schemas.microsoft.com/office/powerpoint/2010/main" val="36638081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27BA53-A56F-8D84-4AAD-D7AB7922B4E5}"/>
              </a:ext>
            </a:extLst>
          </p:cNvPr>
          <p:cNvPicPr>
            <a:picLocks noChangeAspect="1"/>
          </p:cNvPicPr>
          <p:nvPr userDrawn="1"/>
        </p:nvPicPr>
        <p:blipFill>
          <a:blip r:embed="rId2"/>
          <a:stretch>
            <a:fillRect/>
          </a:stretch>
        </p:blipFill>
        <p:spPr>
          <a:xfrm>
            <a:off x="584665" y="10001672"/>
            <a:ext cx="1529269" cy="340525"/>
          </a:xfrm>
          <a:prstGeom prst="rect">
            <a:avLst/>
          </a:prstGeom>
        </p:spPr>
      </p:pic>
      <p:sp>
        <p:nvSpPr>
          <p:cNvPr id="15" name="Rectangle 14">
            <a:extLst>
              <a:ext uri="{FF2B5EF4-FFF2-40B4-BE49-F238E27FC236}">
                <a16:creationId xmlns:a16="http://schemas.microsoft.com/office/drawing/2014/main" id="{DC28309D-0161-AA39-0A87-DB9EE095BC61}"/>
              </a:ext>
            </a:extLst>
          </p:cNvPr>
          <p:cNvSpPr/>
          <p:nvPr userDrawn="1"/>
        </p:nvSpPr>
        <p:spPr>
          <a:xfrm>
            <a:off x="-21689" y="6250559"/>
            <a:ext cx="4193871" cy="2979228"/>
          </a:xfrm>
          <a:prstGeom prst="rect">
            <a:avLst/>
          </a:prstGeom>
          <a:solidFill>
            <a:srgbClr val="0B143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pic>
        <p:nvPicPr>
          <p:cNvPr id="3" name="Picture 2">
            <a:extLst>
              <a:ext uri="{FF2B5EF4-FFF2-40B4-BE49-F238E27FC236}">
                <a16:creationId xmlns:a16="http://schemas.microsoft.com/office/drawing/2014/main" id="{0017ADFC-9AC3-6CD3-19E5-CB83C754D1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04263" y="309507"/>
            <a:ext cx="3144686" cy="1633603"/>
          </a:xfrm>
          <a:prstGeom prst="rect">
            <a:avLst/>
          </a:prstGeom>
        </p:spPr>
      </p:pic>
      <p:sp>
        <p:nvSpPr>
          <p:cNvPr id="9" name="Picture Placeholder 8">
            <a:extLst>
              <a:ext uri="{FF2B5EF4-FFF2-40B4-BE49-F238E27FC236}">
                <a16:creationId xmlns:a16="http://schemas.microsoft.com/office/drawing/2014/main" id="{8D7DD7FB-B0DB-C4C9-E5A2-BE3D73498116}"/>
              </a:ext>
            </a:extLst>
          </p:cNvPr>
          <p:cNvSpPr>
            <a:spLocks noGrp="1"/>
          </p:cNvSpPr>
          <p:nvPr>
            <p:ph type="pic" sz="quarter" idx="20"/>
          </p:nvPr>
        </p:nvSpPr>
        <p:spPr>
          <a:xfrm>
            <a:off x="-21689" y="2135348"/>
            <a:ext cx="7581364" cy="6421117"/>
          </a:xfrm>
          <a:custGeom>
            <a:avLst/>
            <a:gdLst>
              <a:gd name="connsiteX0" fmla="*/ 0 w 7581364"/>
              <a:gd name="connsiteY0" fmla="*/ 0 h 6421117"/>
              <a:gd name="connsiteX1" fmla="*/ 7581364 w 7581364"/>
              <a:gd name="connsiteY1" fmla="*/ 0 h 6421117"/>
              <a:gd name="connsiteX2" fmla="*/ 7581364 w 7581364"/>
              <a:gd name="connsiteY2" fmla="*/ 144423 h 6421117"/>
              <a:gd name="connsiteX3" fmla="*/ 7581364 w 7581364"/>
              <a:gd name="connsiteY3" fmla="*/ 6119944 h 6421117"/>
              <a:gd name="connsiteX4" fmla="*/ 7581364 w 7581364"/>
              <a:gd name="connsiteY4" fmla="*/ 6421117 h 6421117"/>
              <a:gd name="connsiteX5" fmla="*/ 4193871 w 7581364"/>
              <a:gd name="connsiteY5" fmla="*/ 6421117 h 6421117"/>
              <a:gd name="connsiteX6" fmla="*/ 4193871 w 7581364"/>
              <a:gd name="connsiteY6" fmla="*/ 6119944 h 6421117"/>
              <a:gd name="connsiteX7" fmla="*/ 4193871 w 7581364"/>
              <a:gd name="connsiteY7" fmla="*/ 4115211 h 6421117"/>
              <a:gd name="connsiteX8" fmla="*/ 0 w 7581364"/>
              <a:gd name="connsiteY8" fmla="*/ 4115211 h 6421117"/>
              <a:gd name="connsiteX9" fmla="*/ 0 w 7581364"/>
              <a:gd name="connsiteY9" fmla="*/ 3814038 h 642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81364" h="6421117">
                <a:moveTo>
                  <a:pt x="0" y="0"/>
                </a:moveTo>
                <a:lnTo>
                  <a:pt x="7581364" y="0"/>
                </a:lnTo>
                <a:lnTo>
                  <a:pt x="7581364" y="144423"/>
                </a:lnTo>
                <a:lnTo>
                  <a:pt x="7581364" y="6119944"/>
                </a:lnTo>
                <a:lnTo>
                  <a:pt x="7581364" y="6421117"/>
                </a:lnTo>
                <a:lnTo>
                  <a:pt x="4193871" y="6421117"/>
                </a:lnTo>
                <a:lnTo>
                  <a:pt x="4193871" y="6119944"/>
                </a:lnTo>
                <a:lnTo>
                  <a:pt x="4193871" y="4115211"/>
                </a:lnTo>
                <a:lnTo>
                  <a:pt x="0" y="4115211"/>
                </a:lnTo>
                <a:lnTo>
                  <a:pt x="0" y="3814038"/>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2" name="TextBox 1">
            <a:extLst>
              <a:ext uri="{FF2B5EF4-FFF2-40B4-BE49-F238E27FC236}">
                <a16:creationId xmlns:a16="http://schemas.microsoft.com/office/drawing/2014/main" id="{92E64B4C-1AC2-4A08-ABFD-AEA252858162}"/>
              </a:ext>
            </a:extLst>
          </p:cNvPr>
          <p:cNvSpPr txBox="1"/>
          <p:nvPr userDrawn="1"/>
        </p:nvSpPr>
        <p:spPr>
          <a:xfrm>
            <a:off x="2186219" y="9828308"/>
            <a:ext cx="4788791" cy="369332"/>
          </a:xfrm>
          <a:prstGeom prst="rect">
            <a:avLst/>
          </a:prstGeom>
          <a:noFill/>
        </p:spPr>
        <p:txBody>
          <a:bodyPr wrap="square">
            <a:spAutoFit/>
          </a:bodyPr>
          <a:lstStyle/>
          <a:p>
            <a:pPr algn="just"/>
            <a:r>
              <a:rPr lang="en-US" sz="600" b="0" i="0" u="none" strike="noStrike">
                <a:solidFill>
                  <a:srgbClr val="0B3A5B"/>
                </a:solidFill>
                <a:effectLst/>
                <a:latin typeface="Calibri" panose="020F050202020403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p>
        </p:txBody>
      </p:sp>
      <p:sp>
        <p:nvSpPr>
          <p:cNvPr id="4" name="TextBox 3">
            <a:extLst>
              <a:ext uri="{FF2B5EF4-FFF2-40B4-BE49-F238E27FC236}">
                <a16:creationId xmlns:a16="http://schemas.microsoft.com/office/drawing/2014/main" id="{83C85BF8-1DAC-393F-A30E-D6213CE9444E}"/>
              </a:ext>
            </a:extLst>
          </p:cNvPr>
          <p:cNvSpPr txBox="1"/>
          <p:nvPr userDrawn="1"/>
        </p:nvSpPr>
        <p:spPr>
          <a:xfrm>
            <a:off x="2186220" y="10197640"/>
            <a:ext cx="4947825" cy="184666"/>
          </a:xfrm>
          <a:prstGeom prst="rect">
            <a:avLst/>
          </a:prstGeom>
          <a:noFill/>
        </p:spPr>
        <p:txBody>
          <a:bodyPr wrap="square">
            <a:spAutoFit/>
          </a:bodyPr>
          <a:lstStyle/>
          <a:p>
            <a:r>
              <a:rPr lang="en-US" sz="600" b="0" i="0">
                <a:solidFill>
                  <a:srgbClr val="0B3A5B"/>
                </a:solidFill>
                <a:effectLst/>
              </a:rPr>
              <a:t>Teacher’s Guide © 2025 by Project EARTH is licensed under CC BY 4.0. To view a copy of this license, visit https://creativecommons.org/licenses/by/4.0/</a:t>
            </a:r>
            <a:endParaRPr lang="en-GB" sz="600">
              <a:solidFill>
                <a:srgbClr val="0B3A5B"/>
              </a:solidFill>
            </a:endParaRPr>
          </a:p>
        </p:txBody>
      </p:sp>
    </p:spTree>
    <p:extLst>
      <p:ext uri="{BB962C8B-B14F-4D97-AF65-F5344CB8AC3E}">
        <p14:creationId xmlns:p14="http://schemas.microsoft.com/office/powerpoint/2010/main" val="1092501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Statement 05">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088C9B4-A1F9-AF40-B9F7-65EEAED2967F}"/>
              </a:ext>
            </a:extLst>
          </p:cNvPr>
          <p:cNvSpPr/>
          <p:nvPr userDrawn="1"/>
        </p:nvSpPr>
        <p:spPr>
          <a:xfrm>
            <a:off x="1888209" y="3577645"/>
            <a:ext cx="3783257" cy="3536523"/>
          </a:xfrm>
          <a:prstGeom prst="rect">
            <a:avLst/>
          </a:prstGeom>
          <a:solidFill>
            <a:srgbClr val="0B1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13" name="Picture Placeholder 12">
            <a:extLst>
              <a:ext uri="{FF2B5EF4-FFF2-40B4-BE49-F238E27FC236}">
                <a16:creationId xmlns:a16="http://schemas.microsoft.com/office/drawing/2014/main" id="{63D4115E-60CA-864E-A2B1-256DD5A70E6E}"/>
              </a:ext>
            </a:extLst>
          </p:cNvPr>
          <p:cNvSpPr>
            <a:spLocks noGrp="1"/>
          </p:cNvSpPr>
          <p:nvPr>
            <p:ph type="pic" sz="quarter" idx="11"/>
          </p:nvPr>
        </p:nvSpPr>
        <p:spPr>
          <a:xfrm>
            <a:off x="0" y="0"/>
            <a:ext cx="7559675" cy="10691813"/>
          </a:xfrm>
          <a:custGeom>
            <a:avLst/>
            <a:gdLst>
              <a:gd name="connsiteX0" fmla="*/ 1888209 w 7559675"/>
              <a:gd name="connsiteY0" fmla="*/ 3577645 h 10691813"/>
              <a:gd name="connsiteX1" fmla="*/ 1888209 w 7559675"/>
              <a:gd name="connsiteY1" fmla="*/ 7114168 h 10691813"/>
              <a:gd name="connsiteX2" fmla="*/ 5671466 w 7559675"/>
              <a:gd name="connsiteY2" fmla="*/ 7114168 h 10691813"/>
              <a:gd name="connsiteX3" fmla="*/ 5671466 w 7559675"/>
              <a:gd name="connsiteY3" fmla="*/ 3577645 h 10691813"/>
              <a:gd name="connsiteX4" fmla="*/ 0 w 7559675"/>
              <a:gd name="connsiteY4" fmla="*/ 0 h 10691813"/>
              <a:gd name="connsiteX5" fmla="*/ 7559675 w 7559675"/>
              <a:gd name="connsiteY5" fmla="*/ 0 h 10691813"/>
              <a:gd name="connsiteX6" fmla="*/ 7559675 w 7559675"/>
              <a:gd name="connsiteY6" fmla="*/ 10691813 h 10691813"/>
              <a:gd name="connsiteX7" fmla="*/ 0 w 7559675"/>
              <a:gd name="connsiteY7" fmla="*/ 10691813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10691813">
                <a:moveTo>
                  <a:pt x="1888209" y="3577645"/>
                </a:moveTo>
                <a:lnTo>
                  <a:pt x="1888209" y="7114168"/>
                </a:lnTo>
                <a:lnTo>
                  <a:pt x="5671466" y="7114168"/>
                </a:lnTo>
                <a:lnTo>
                  <a:pt x="5671466" y="3577645"/>
                </a:lnTo>
                <a:close/>
                <a:moveTo>
                  <a:pt x="0" y="0"/>
                </a:moveTo>
                <a:lnTo>
                  <a:pt x="7559675" y="0"/>
                </a:lnTo>
                <a:lnTo>
                  <a:pt x="7559675" y="10691813"/>
                </a:lnTo>
                <a:lnTo>
                  <a:pt x="0" y="10691813"/>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7" name="Text Placeholder 32">
            <a:extLst>
              <a:ext uri="{FF2B5EF4-FFF2-40B4-BE49-F238E27FC236}">
                <a16:creationId xmlns:a16="http://schemas.microsoft.com/office/drawing/2014/main" id="{F4140FE7-5CD5-9049-AFE1-082365D6A138}"/>
              </a:ext>
            </a:extLst>
          </p:cNvPr>
          <p:cNvSpPr>
            <a:spLocks noGrp="1"/>
          </p:cNvSpPr>
          <p:nvPr>
            <p:ph type="body" sz="quarter" idx="13" hasCustomPrompt="1"/>
          </p:nvPr>
        </p:nvSpPr>
        <p:spPr>
          <a:xfrm>
            <a:off x="1888209" y="4304643"/>
            <a:ext cx="3783257" cy="1108498"/>
          </a:xfrm>
          <a:prstGeom prst="rect">
            <a:avLst/>
          </a:prstGeom>
        </p:spPr>
        <p:txBody>
          <a:bodyPr>
            <a:noAutofit/>
          </a:bodyPr>
          <a:lstStyle>
            <a:lvl1pPr marL="0" indent="0" algn="ctr">
              <a:lnSpc>
                <a:spcPts val="1980"/>
              </a:lnSpc>
              <a:spcBef>
                <a:spcPts val="0"/>
              </a:spcBef>
              <a:buNone/>
              <a:defRPr sz="19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QUOTE HERE</a:t>
            </a:r>
          </a:p>
          <a:p>
            <a:pPr lvl="0"/>
            <a:endParaRPr lang="en-US"/>
          </a:p>
        </p:txBody>
      </p:sp>
      <p:sp>
        <p:nvSpPr>
          <p:cNvPr id="10" name="Text Placeholder 32">
            <a:extLst>
              <a:ext uri="{FF2B5EF4-FFF2-40B4-BE49-F238E27FC236}">
                <a16:creationId xmlns:a16="http://schemas.microsoft.com/office/drawing/2014/main" id="{3ACBC58C-D900-5786-5257-B15E57B9A2CA}"/>
              </a:ext>
            </a:extLst>
          </p:cNvPr>
          <p:cNvSpPr>
            <a:spLocks noGrp="1"/>
          </p:cNvSpPr>
          <p:nvPr>
            <p:ph type="body" sz="quarter" idx="14" hasCustomPrompt="1"/>
          </p:nvPr>
        </p:nvSpPr>
        <p:spPr>
          <a:xfrm>
            <a:off x="1888208" y="6140139"/>
            <a:ext cx="3783257" cy="508311"/>
          </a:xfrm>
          <a:prstGeom prst="rect">
            <a:avLst/>
          </a:prstGeom>
        </p:spPr>
        <p:txBody>
          <a:bodyPr>
            <a:noAutofit/>
          </a:bodyPr>
          <a:lstStyle>
            <a:lvl1pPr marL="0" indent="0" algn="ctr">
              <a:lnSpc>
                <a:spcPts val="1980"/>
              </a:lnSpc>
              <a:spcBef>
                <a:spcPts val="0"/>
              </a:spcBef>
              <a:buNone/>
              <a:defRPr sz="12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NAME</a:t>
            </a:r>
          </a:p>
          <a:p>
            <a:pPr lvl="0"/>
            <a:endParaRPr lang="en-US"/>
          </a:p>
        </p:txBody>
      </p:sp>
    </p:spTree>
    <p:extLst>
      <p:ext uri="{BB962C8B-B14F-4D97-AF65-F5344CB8AC3E}">
        <p14:creationId xmlns:p14="http://schemas.microsoft.com/office/powerpoint/2010/main" val="258725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xt/Photo Slide 01">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8404BD2-07DA-75BC-A400-9E1939378D4F}"/>
              </a:ext>
            </a:extLst>
          </p:cNvPr>
          <p:cNvSpPr/>
          <p:nvPr userDrawn="1"/>
        </p:nvSpPr>
        <p:spPr>
          <a:xfrm>
            <a:off x="3490547" y="4023918"/>
            <a:ext cx="3483428" cy="4237766"/>
          </a:xfrm>
          <a:prstGeom prst="rect">
            <a:avLst/>
          </a:prstGeom>
          <a:solidFill>
            <a:srgbClr val="0B1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8">
            <a:extLst>
              <a:ext uri="{FF2B5EF4-FFF2-40B4-BE49-F238E27FC236}">
                <a16:creationId xmlns:a16="http://schemas.microsoft.com/office/drawing/2014/main" id="{D23A43AA-660E-CE62-5935-84C767531FC9}"/>
              </a:ext>
            </a:extLst>
          </p:cNvPr>
          <p:cNvSpPr>
            <a:spLocks noGrp="1"/>
          </p:cNvSpPr>
          <p:nvPr>
            <p:ph type="pic" sz="quarter" idx="12"/>
          </p:nvPr>
        </p:nvSpPr>
        <p:spPr>
          <a:xfrm>
            <a:off x="0" y="7020713"/>
            <a:ext cx="7559675" cy="3026228"/>
          </a:xfrm>
          <a:custGeom>
            <a:avLst/>
            <a:gdLst>
              <a:gd name="connsiteX0" fmla="*/ 0 w 7559675"/>
              <a:gd name="connsiteY0" fmla="*/ 0 h 3026228"/>
              <a:gd name="connsiteX1" fmla="*/ 3490547 w 7559675"/>
              <a:gd name="connsiteY1" fmla="*/ 0 h 3026228"/>
              <a:gd name="connsiteX2" fmla="*/ 3490547 w 7559675"/>
              <a:gd name="connsiteY2" fmla="*/ 1240971 h 3026228"/>
              <a:gd name="connsiteX3" fmla="*/ 6973975 w 7559675"/>
              <a:gd name="connsiteY3" fmla="*/ 1240971 h 3026228"/>
              <a:gd name="connsiteX4" fmla="*/ 6973975 w 7559675"/>
              <a:gd name="connsiteY4" fmla="*/ 0 h 3026228"/>
              <a:gd name="connsiteX5" fmla="*/ 7559675 w 7559675"/>
              <a:gd name="connsiteY5" fmla="*/ 0 h 3026228"/>
              <a:gd name="connsiteX6" fmla="*/ 7559675 w 7559675"/>
              <a:gd name="connsiteY6" fmla="*/ 3026228 h 3026228"/>
              <a:gd name="connsiteX7" fmla="*/ 0 w 7559675"/>
              <a:gd name="connsiteY7" fmla="*/ 3026228 h 302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3026228">
                <a:moveTo>
                  <a:pt x="0" y="0"/>
                </a:moveTo>
                <a:lnTo>
                  <a:pt x="3490547" y="0"/>
                </a:lnTo>
                <a:lnTo>
                  <a:pt x="3490547" y="1240971"/>
                </a:lnTo>
                <a:lnTo>
                  <a:pt x="6973975" y="1240971"/>
                </a:lnTo>
                <a:lnTo>
                  <a:pt x="6973975" y="0"/>
                </a:lnTo>
                <a:lnTo>
                  <a:pt x="7559675" y="0"/>
                </a:lnTo>
                <a:lnTo>
                  <a:pt x="7559675" y="3026228"/>
                </a:lnTo>
                <a:lnTo>
                  <a:pt x="0" y="3026228"/>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17" name="Text Placeholder 32">
            <a:extLst>
              <a:ext uri="{FF2B5EF4-FFF2-40B4-BE49-F238E27FC236}">
                <a16:creationId xmlns:a16="http://schemas.microsoft.com/office/drawing/2014/main" id="{DD29B760-D511-B534-9549-6F6C2F176E5F}"/>
              </a:ext>
            </a:extLst>
          </p:cNvPr>
          <p:cNvSpPr>
            <a:spLocks noGrp="1"/>
          </p:cNvSpPr>
          <p:nvPr>
            <p:ph type="body" sz="quarter" idx="48" hasCustomPrompt="1"/>
          </p:nvPr>
        </p:nvSpPr>
        <p:spPr>
          <a:xfrm>
            <a:off x="520387" y="4023920"/>
            <a:ext cx="2697768" cy="2917260"/>
          </a:xfrm>
          <a:prstGeom prst="rect">
            <a:avLst/>
          </a:prstGeom>
        </p:spPr>
        <p:txBody>
          <a:bodyPr numCol="1" spcCol="288000" anchor="t">
            <a:noAutofit/>
          </a:bodyPr>
          <a:lstStyle>
            <a:lvl1pPr marL="0" indent="0" algn="l">
              <a:lnSpc>
                <a:spcPct val="100000"/>
              </a:lnSpc>
              <a:spcBef>
                <a:spcPts val="0"/>
              </a:spcBef>
              <a:buNone/>
              <a:defRPr sz="1100" b="0" i="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a:t>
            </a:r>
            <a:endParaRPr lang="en-US"/>
          </a:p>
        </p:txBody>
      </p:sp>
      <p:sp>
        <p:nvSpPr>
          <p:cNvPr id="23" name="Text Placeholder 32">
            <a:extLst>
              <a:ext uri="{FF2B5EF4-FFF2-40B4-BE49-F238E27FC236}">
                <a16:creationId xmlns:a16="http://schemas.microsoft.com/office/drawing/2014/main" id="{6A55AF01-462E-D43F-42C7-EE0825567026}"/>
              </a:ext>
            </a:extLst>
          </p:cNvPr>
          <p:cNvSpPr>
            <a:spLocks noGrp="1"/>
          </p:cNvSpPr>
          <p:nvPr>
            <p:ph type="body" sz="quarter" idx="62" hasCustomPrompt="1"/>
          </p:nvPr>
        </p:nvSpPr>
        <p:spPr>
          <a:xfrm>
            <a:off x="3844234" y="4382276"/>
            <a:ext cx="2680932" cy="1008955"/>
          </a:xfrm>
          <a:prstGeom prst="rect">
            <a:avLst/>
          </a:prstGeom>
          <a:noFill/>
        </p:spPr>
        <p:txBody>
          <a:bodyPr anchor="t">
            <a:noAutofit/>
          </a:bodyPr>
          <a:lstStyle>
            <a:lvl1pPr marL="20638"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a:t>HEADING</a:t>
            </a:r>
          </a:p>
        </p:txBody>
      </p:sp>
      <p:sp>
        <p:nvSpPr>
          <p:cNvPr id="24" name="Text Placeholder 32">
            <a:extLst>
              <a:ext uri="{FF2B5EF4-FFF2-40B4-BE49-F238E27FC236}">
                <a16:creationId xmlns:a16="http://schemas.microsoft.com/office/drawing/2014/main" id="{6314CB48-C099-200B-4341-A0C2B016D7A6}"/>
              </a:ext>
            </a:extLst>
          </p:cNvPr>
          <p:cNvSpPr>
            <a:spLocks noGrp="1"/>
          </p:cNvSpPr>
          <p:nvPr>
            <p:ph type="body" sz="quarter" idx="63" hasCustomPrompt="1"/>
          </p:nvPr>
        </p:nvSpPr>
        <p:spPr>
          <a:xfrm>
            <a:off x="3844234" y="5768348"/>
            <a:ext cx="2680932" cy="1911895"/>
          </a:xfrm>
          <a:prstGeom prst="rect">
            <a:avLst/>
          </a:prstGeo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a:t>
            </a:r>
            <a:endParaRPr lang="en-US"/>
          </a:p>
        </p:txBody>
      </p:sp>
      <p:sp>
        <p:nvSpPr>
          <p:cNvPr id="25" name="Text Placeholder 32">
            <a:extLst>
              <a:ext uri="{FF2B5EF4-FFF2-40B4-BE49-F238E27FC236}">
                <a16:creationId xmlns:a16="http://schemas.microsoft.com/office/drawing/2014/main" id="{FFD65A5B-7905-7BEE-E804-A29D8B11E119}"/>
              </a:ext>
            </a:extLst>
          </p:cNvPr>
          <p:cNvSpPr>
            <a:spLocks noGrp="1"/>
          </p:cNvSpPr>
          <p:nvPr>
            <p:ph type="body" sz="quarter" idx="61" hasCustomPrompt="1"/>
          </p:nvPr>
        </p:nvSpPr>
        <p:spPr>
          <a:xfrm>
            <a:off x="-9335" y="644872"/>
            <a:ext cx="3483429" cy="586086"/>
          </a:xfrm>
          <a:prstGeom prst="rect">
            <a:avLst/>
          </a:prstGeom>
          <a:gradFill>
            <a:gsLst>
              <a:gs pos="0">
                <a:srgbClr val="8551A1"/>
              </a:gs>
              <a:gs pos="35350">
                <a:srgbClr val="6363AC"/>
              </a:gs>
              <a:gs pos="100000">
                <a:srgbClr val="26C4F4"/>
              </a:gs>
            </a:gsLst>
            <a:lin ang="0" scaled="0"/>
          </a:gradFill>
        </p:spPr>
        <p:txBody>
          <a:bodyPr anchor="ctr">
            <a:noAutofit/>
          </a:bodyPr>
          <a:lstStyle>
            <a:lvl1pPr marL="536575"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a:t>HEADING</a:t>
            </a:r>
          </a:p>
        </p:txBody>
      </p:sp>
      <p:sp>
        <p:nvSpPr>
          <p:cNvPr id="26" name="Text Placeholder 32">
            <a:extLst>
              <a:ext uri="{FF2B5EF4-FFF2-40B4-BE49-F238E27FC236}">
                <a16:creationId xmlns:a16="http://schemas.microsoft.com/office/drawing/2014/main" id="{33F8C995-A6BB-A44A-9CCA-8930C2CE1EFD}"/>
              </a:ext>
            </a:extLst>
          </p:cNvPr>
          <p:cNvSpPr>
            <a:spLocks noGrp="1"/>
          </p:cNvSpPr>
          <p:nvPr>
            <p:ph type="body" sz="quarter" idx="64" hasCustomPrompt="1"/>
          </p:nvPr>
        </p:nvSpPr>
        <p:spPr>
          <a:xfrm>
            <a:off x="520387" y="1599143"/>
            <a:ext cx="6388275" cy="2024507"/>
          </a:xfrm>
          <a:prstGeom prst="rect">
            <a:avLst/>
          </a:prstGeom>
        </p:spPr>
        <p:txBody>
          <a:bodyPr numCol="2" spcCol="288000" anchor="t">
            <a:noAutofit/>
          </a:bodyPr>
          <a:lstStyle>
            <a:lvl1pPr marL="0" indent="0" algn="l">
              <a:lnSpc>
                <a:spcPct val="100000"/>
              </a:lnSpc>
              <a:spcBef>
                <a:spcPts val="0"/>
              </a:spcBef>
              <a:buNone/>
              <a:defRPr sz="1100" b="0" i="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a:t>
            </a:r>
            <a:endParaRPr lang="en-US"/>
          </a:p>
        </p:txBody>
      </p:sp>
      <p:sp>
        <p:nvSpPr>
          <p:cNvPr id="31" name="Slide Number Placeholder 5">
            <a:extLst>
              <a:ext uri="{FF2B5EF4-FFF2-40B4-BE49-F238E27FC236}">
                <a16:creationId xmlns:a16="http://schemas.microsoft.com/office/drawing/2014/main" id="{124AD362-E5C6-82B3-AE0A-221A8D1E3745}"/>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Tree>
    <p:extLst>
      <p:ext uri="{BB962C8B-B14F-4D97-AF65-F5344CB8AC3E}">
        <p14:creationId xmlns:p14="http://schemas.microsoft.com/office/powerpoint/2010/main" val="1015410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Photo Slide 02">
    <p:spTree>
      <p:nvGrpSpPr>
        <p:cNvPr id="1" name=""/>
        <p:cNvGrpSpPr/>
        <p:nvPr/>
      </p:nvGrpSpPr>
      <p:grpSpPr>
        <a:xfrm>
          <a:off x="0" y="0"/>
          <a:ext cx="0" cy="0"/>
          <a:chOff x="0" y="0"/>
          <a:chExt cx="0" cy="0"/>
        </a:xfrm>
      </p:grpSpPr>
      <p:sp>
        <p:nvSpPr>
          <p:cNvPr id="14" name="Picture Placeholder 4">
            <a:extLst>
              <a:ext uri="{FF2B5EF4-FFF2-40B4-BE49-F238E27FC236}">
                <a16:creationId xmlns:a16="http://schemas.microsoft.com/office/drawing/2014/main" id="{AE46E42E-E499-84CF-7DDA-438BAEB4924C}"/>
              </a:ext>
            </a:extLst>
          </p:cNvPr>
          <p:cNvSpPr>
            <a:spLocks noGrp="1"/>
          </p:cNvSpPr>
          <p:nvPr>
            <p:ph type="pic" sz="quarter" idx="12"/>
          </p:nvPr>
        </p:nvSpPr>
        <p:spPr>
          <a:xfrm>
            <a:off x="475926" y="486018"/>
            <a:ext cx="2855103" cy="6872725"/>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4" name="Rectangle 3">
            <a:extLst>
              <a:ext uri="{FF2B5EF4-FFF2-40B4-BE49-F238E27FC236}">
                <a16:creationId xmlns:a16="http://schemas.microsoft.com/office/drawing/2014/main" id="{77CF21C0-7FD9-B862-6BD4-D0EDBC412EA1}"/>
              </a:ext>
            </a:extLst>
          </p:cNvPr>
          <p:cNvSpPr/>
          <p:nvPr userDrawn="1"/>
        </p:nvSpPr>
        <p:spPr>
          <a:xfrm>
            <a:off x="0" y="7549680"/>
            <a:ext cx="6774024" cy="2656115"/>
          </a:xfrm>
          <a:prstGeom prst="rect">
            <a:avLst/>
          </a:prstGeom>
          <a:solidFill>
            <a:srgbClr val="0B1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2">
            <a:extLst>
              <a:ext uri="{FF2B5EF4-FFF2-40B4-BE49-F238E27FC236}">
                <a16:creationId xmlns:a16="http://schemas.microsoft.com/office/drawing/2014/main" id="{7EA15CC7-3C96-C803-0380-B91F8E3179F8}"/>
              </a:ext>
            </a:extLst>
          </p:cNvPr>
          <p:cNvSpPr>
            <a:spLocks noGrp="1"/>
          </p:cNvSpPr>
          <p:nvPr>
            <p:ph type="body" sz="quarter" idx="61" hasCustomPrompt="1"/>
          </p:nvPr>
        </p:nvSpPr>
        <p:spPr>
          <a:xfrm>
            <a:off x="2982686" y="916143"/>
            <a:ext cx="3483429" cy="586086"/>
          </a:xfrm>
          <a:prstGeom prst="rect">
            <a:avLst/>
          </a:prstGeom>
          <a:gradFill>
            <a:gsLst>
              <a:gs pos="0">
                <a:srgbClr val="8551A1"/>
              </a:gs>
              <a:gs pos="35350">
                <a:srgbClr val="6363AC"/>
              </a:gs>
              <a:gs pos="100000">
                <a:srgbClr val="26C4F4"/>
              </a:gs>
            </a:gsLst>
            <a:lin ang="0" scaled="0"/>
          </a:gradFill>
        </p:spPr>
        <p:txBody>
          <a:bodyPr anchor="ctr">
            <a:noAutofit/>
          </a:bodyPr>
          <a:lstStyle>
            <a:lvl1pPr marL="407988"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a:t>HEADING</a:t>
            </a:r>
          </a:p>
        </p:txBody>
      </p:sp>
      <p:sp>
        <p:nvSpPr>
          <p:cNvPr id="17" name="Text Placeholder 32">
            <a:extLst>
              <a:ext uri="{FF2B5EF4-FFF2-40B4-BE49-F238E27FC236}">
                <a16:creationId xmlns:a16="http://schemas.microsoft.com/office/drawing/2014/main" id="{DD29B760-D511-B534-9549-6F6C2F176E5F}"/>
              </a:ext>
            </a:extLst>
          </p:cNvPr>
          <p:cNvSpPr>
            <a:spLocks noGrp="1"/>
          </p:cNvSpPr>
          <p:nvPr>
            <p:ph type="body" sz="quarter" idx="48" hasCustomPrompt="1"/>
          </p:nvPr>
        </p:nvSpPr>
        <p:spPr>
          <a:xfrm>
            <a:off x="3490546" y="1932354"/>
            <a:ext cx="2975569" cy="5426389"/>
          </a:xfrm>
          <a:prstGeom prst="rect">
            <a:avLst/>
          </a:prstGeom>
        </p:spPr>
        <p:txBody>
          <a:bodyPr numCol="1" spcCol="288000" anchor="t">
            <a:noAutofit/>
          </a:bodyPr>
          <a:lstStyle>
            <a:lvl1pPr marL="0" indent="0" algn="l">
              <a:lnSpc>
                <a:spcPct val="100000"/>
              </a:lnSpc>
              <a:spcBef>
                <a:spcPts val="0"/>
              </a:spcBef>
              <a:buNone/>
              <a:defRPr sz="1100" b="0" i="0">
                <a:solidFill>
                  <a:srgbClr val="1D4C6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a:t>
            </a:r>
            <a:endParaRPr lang="en-US"/>
          </a:p>
        </p:txBody>
      </p:sp>
      <p:sp>
        <p:nvSpPr>
          <p:cNvPr id="23" name="Text Placeholder 32">
            <a:extLst>
              <a:ext uri="{FF2B5EF4-FFF2-40B4-BE49-F238E27FC236}">
                <a16:creationId xmlns:a16="http://schemas.microsoft.com/office/drawing/2014/main" id="{6A55AF01-462E-D43F-42C7-EE0825567026}"/>
              </a:ext>
            </a:extLst>
          </p:cNvPr>
          <p:cNvSpPr>
            <a:spLocks noGrp="1"/>
          </p:cNvSpPr>
          <p:nvPr>
            <p:ph type="body" sz="quarter" idx="62" hasCustomPrompt="1"/>
          </p:nvPr>
        </p:nvSpPr>
        <p:spPr>
          <a:xfrm>
            <a:off x="650097" y="7863774"/>
            <a:ext cx="2540972" cy="1911895"/>
          </a:xfrm>
          <a:prstGeom prst="rect">
            <a:avLst/>
          </a:prstGeom>
          <a:noFill/>
        </p:spPr>
        <p:txBody>
          <a:bodyPr anchor="t">
            <a:noAutofit/>
          </a:bodyPr>
          <a:lstStyle>
            <a:lvl1pPr marL="20638"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a:t>HEADING</a:t>
            </a:r>
          </a:p>
        </p:txBody>
      </p:sp>
      <p:sp>
        <p:nvSpPr>
          <p:cNvPr id="24" name="Text Placeholder 32">
            <a:extLst>
              <a:ext uri="{FF2B5EF4-FFF2-40B4-BE49-F238E27FC236}">
                <a16:creationId xmlns:a16="http://schemas.microsoft.com/office/drawing/2014/main" id="{6314CB48-C099-200B-4341-A0C2B016D7A6}"/>
              </a:ext>
            </a:extLst>
          </p:cNvPr>
          <p:cNvSpPr>
            <a:spLocks noGrp="1"/>
          </p:cNvSpPr>
          <p:nvPr>
            <p:ph type="body" sz="quarter" idx="63" hasCustomPrompt="1"/>
          </p:nvPr>
        </p:nvSpPr>
        <p:spPr>
          <a:xfrm>
            <a:off x="3426150" y="7863774"/>
            <a:ext cx="2975569" cy="1911895"/>
          </a:xfrm>
          <a:prstGeom prst="rect">
            <a:avLst/>
          </a:prstGeo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a:t>
            </a:r>
            <a:endParaRPr lang="en-US"/>
          </a:p>
        </p:txBody>
      </p:sp>
      <p:sp>
        <p:nvSpPr>
          <p:cNvPr id="8" name="Slide Number Placeholder 5">
            <a:extLst>
              <a:ext uri="{FF2B5EF4-FFF2-40B4-BE49-F238E27FC236}">
                <a16:creationId xmlns:a16="http://schemas.microsoft.com/office/drawing/2014/main" id="{82CB28A3-6E2A-3E8B-D5E6-3E37EA10B74B}"/>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Tree>
    <p:extLst>
      <p:ext uri="{BB962C8B-B14F-4D97-AF65-F5344CB8AC3E}">
        <p14:creationId xmlns:p14="http://schemas.microsoft.com/office/powerpoint/2010/main" val="1699181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Photo Slide 0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FF4E90-CAF7-C349-BC29-8DF1364581D5}"/>
              </a:ext>
            </a:extLst>
          </p:cNvPr>
          <p:cNvSpPr/>
          <p:nvPr userDrawn="1"/>
        </p:nvSpPr>
        <p:spPr>
          <a:xfrm>
            <a:off x="3565181" y="3736848"/>
            <a:ext cx="3994494" cy="2688336"/>
          </a:xfrm>
          <a:prstGeom prst="rect">
            <a:avLst/>
          </a:prstGeom>
          <a:solidFill>
            <a:srgbClr val="0B1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3942939" y="570328"/>
            <a:ext cx="3087983" cy="743603"/>
          </a:xfrm>
          <a:prstGeom prst="rect">
            <a:avLst/>
          </a:prstGeom>
        </p:spPr>
        <p:txBody>
          <a:bodyPr>
            <a:noAutofit/>
          </a:bodyPr>
          <a:lstStyle>
            <a:lvl1pPr marL="0" indent="0" algn="l">
              <a:buNone/>
              <a:defRPr sz="3000" b="1" i="0">
                <a:solidFill>
                  <a:srgbClr val="29C5F4"/>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19" name="Text Placeholder 32">
            <a:extLst>
              <a:ext uri="{FF2B5EF4-FFF2-40B4-BE49-F238E27FC236}">
                <a16:creationId xmlns:a16="http://schemas.microsoft.com/office/drawing/2014/main" id="{2C78D526-B6DE-DA4C-91E4-9D76111A908A}"/>
              </a:ext>
            </a:extLst>
          </p:cNvPr>
          <p:cNvSpPr>
            <a:spLocks noGrp="1"/>
          </p:cNvSpPr>
          <p:nvPr>
            <p:ph type="body" sz="quarter" idx="47" hasCustomPrompt="1"/>
          </p:nvPr>
        </p:nvSpPr>
        <p:spPr>
          <a:xfrm>
            <a:off x="3935386" y="1571895"/>
            <a:ext cx="3087983" cy="1918453"/>
          </a:xfrm>
          <a:prstGeom prst="rect">
            <a:avLst/>
          </a:prstGeom>
        </p:spPr>
        <p:txBody>
          <a:bodyPr>
            <a:noAutofit/>
          </a:bodyPr>
          <a:lstStyle>
            <a:lvl1pPr marL="0" indent="0" algn="l">
              <a:buNone/>
              <a:defRPr sz="1800" b="0" i="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Sub-Heading</a:t>
            </a:r>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3935387" y="6671684"/>
            <a:ext cx="3087982" cy="3391745"/>
          </a:xfrm>
          <a:prstGeom prst="rect">
            <a:avLst/>
          </a:prstGeom>
        </p:spPr>
        <p:txBody>
          <a:bodyPr numCol="1" spcCol="288000" anchor="t">
            <a:noAutofit/>
          </a:bodyPr>
          <a:lstStyle>
            <a:lvl1pPr marL="0" indent="0" algn="l">
              <a:lnSpc>
                <a:spcPct val="100000"/>
              </a:lnSpc>
              <a:spcBef>
                <a:spcPts val="0"/>
              </a:spcBef>
              <a:buNone/>
              <a:defRPr sz="1100" b="0" i="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a:t>
            </a:r>
            <a:endParaRPr lang="en-US"/>
          </a:p>
        </p:txBody>
      </p:sp>
      <p:sp>
        <p:nvSpPr>
          <p:cNvPr id="24" name="Text Placeholder 32">
            <a:extLst>
              <a:ext uri="{FF2B5EF4-FFF2-40B4-BE49-F238E27FC236}">
                <a16:creationId xmlns:a16="http://schemas.microsoft.com/office/drawing/2014/main" id="{204EDC3B-74E6-8E46-B5A2-358513680BDC}"/>
              </a:ext>
            </a:extLst>
          </p:cNvPr>
          <p:cNvSpPr>
            <a:spLocks noGrp="1"/>
          </p:cNvSpPr>
          <p:nvPr>
            <p:ph type="body" sz="quarter" idx="59" hasCustomPrompt="1"/>
          </p:nvPr>
        </p:nvSpPr>
        <p:spPr>
          <a:xfrm>
            <a:off x="3823415" y="4401312"/>
            <a:ext cx="3467401" cy="944594"/>
          </a:xfrm>
          <a:prstGeom prst="rect">
            <a:avLst/>
          </a:prstGeom>
        </p:spPr>
        <p:txBody>
          <a:bodyPr anchor="ctr">
            <a:noAutofit/>
          </a:bodyPr>
          <a:lstStyle>
            <a:lvl1pPr marL="0" indent="0" algn="ctr">
              <a:lnSpc>
                <a:spcPts val="1420"/>
              </a:lnSpc>
              <a:spcBef>
                <a:spcPts val="0"/>
              </a:spcBef>
              <a:buNone/>
              <a:defRPr lang="en-IE" sz="1600" b="1" i="0"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quote</a:t>
            </a:r>
          </a:p>
        </p:txBody>
      </p:sp>
      <p:sp>
        <p:nvSpPr>
          <p:cNvPr id="26" name="Text Placeholder 32">
            <a:extLst>
              <a:ext uri="{FF2B5EF4-FFF2-40B4-BE49-F238E27FC236}">
                <a16:creationId xmlns:a16="http://schemas.microsoft.com/office/drawing/2014/main" id="{AD00E009-E7A9-4641-A119-039049639940}"/>
              </a:ext>
            </a:extLst>
          </p:cNvPr>
          <p:cNvSpPr>
            <a:spLocks noGrp="1"/>
          </p:cNvSpPr>
          <p:nvPr>
            <p:ph type="body" sz="quarter" idx="61" hasCustomPrompt="1"/>
          </p:nvPr>
        </p:nvSpPr>
        <p:spPr>
          <a:xfrm>
            <a:off x="3815648" y="5592406"/>
            <a:ext cx="3467401" cy="586278"/>
          </a:xfrm>
          <a:prstGeom prst="rect">
            <a:avLst/>
          </a:prstGeom>
        </p:spPr>
        <p:txBody>
          <a:bodyPr anchor="b">
            <a:noAutofit/>
          </a:bodyPr>
          <a:lstStyle>
            <a:lvl1pPr marL="0" indent="0" algn="ctr">
              <a:lnSpc>
                <a:spcPts val="1420"/>
              </a:lnSpc>
              <a:spcBef>
                <a:spcPts val="0"/>
              </a:spcBef>
              <a:buNone/>
              <a:defRPr lang="en-IE" sz="1200" b="1" i="0"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Name  </a:t>
            </a:r>
          </a:p>
        </p:txBody>
      </p:sp>
      <p:sp>
        <p:nvSpPr>
          <p:cNvPr id="11" name="Picture Placeholder 3">
            <a:extLst>
              <a:ext uri="{FF2B5EF4-FFF2-40B4-BE49-F238E27FC236}">
                <a16:creationId xmlns:a16="http://schemas.microsoft.com/office/drawing/2014/main" id="{CACF8C6D-0A5D-3F13-1B7C-017B0EC78FF7}"/>
              </a:ext>
            </a:extLst>
          </p:cNvPr>
          <p:cNvSpPr>
            <a:spLocks noGrp="1"/>
          </p:cNvSpPr>
          <p:nvPr>
            <p:ph type="pic" sz="quarter" idx="10"/>
          </p:nvPr>
        </p:nvSpPr>
        <p:spPr>
          <a:xfrm>
            <a:off x="-15531" y="0"/>
            <a:ext cx="3580712" cy="10691813"/>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12" name="Slide Number Placeholder 5">
            <a:extLst>
              <a:ext uri="{FF2B5EF4-FFF2-40B4-BE49-F238E27FC236}">
                <a16:creationId xmlns:a16="http://schemas.microsoft.com/office/drawing/2014/main" id="{982995D4-A02A-950F-C87D-871D21FC7E2D}"/>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Tree>
    <p:extLst>
      <p:ext uri="{BB962C8B-B14F-4D97-AF65-F5344CB8AC3E}">
        <p14:creationId xmlns:p14="http://schemas.microsoft.com/office/powerpoint/2010/main" val="4274456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0" y="2940629"/>
            <a:ext cx="7559674" cy="4789100"/>
          </a:xfrm>
          <a:prstGeom prst="rect">
            <a:avLst/>
          </a:prstGeom>
          <a:solidFill>
            <a:srgbClr val="0B1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591948" y="629985"/>
            <a:ext cx="6599989" cy="747096"/>
          </a:xfrm>
          <a:prstGeom prst="rect">
            <a:avLst/>
          </a:prstGeom>
        </p:spPr>
        <p:txBody>
          <a:bodyPr>
            <a:noAutofit/>
          </a:bodyPr>
          <a:lstStyle>
            <a:lvl1pPr marL="0" indent="0" algn="l">
              <a:buNone/>
              <a:defRPr sz="3000" b="1" i="0">
                <a:solidFill>
                  <a:srgbClr val="29C5F4"/>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23" name="Text Placeholder 32">
            <a:extLst>
              <a:ext uri="{FF2B5EF4-FFF2-40B4-BE49-F238E27FC236}">
                <a16:creationId xmlns:a16="http://schemas.microsoft.com/office/drawing/2014/main" id="{F64485E7-EC2E-BE4D-932E-6D72FCF68FD1}"/>
              </a:ext>
            </a:extLst>
          </p:cNvPr>
          <p:cNvSpPr>
            <a:spLocks noGrp="1"/>
          </p:cNvSpPr>
          <p:nvPr>
            <p:ph type="body" sz="quarter" idx="47" hasCustomPrompt="1"/>
          </p:nvPr>
        </p:nvSpPr>
        <p:spPr>
          <a:xfrm>
            <a:off x="584395" y="1631553"/>
            <a:ext cx="6599989" cy="853742"/>
          </a:xfrm>
          <a:prstGeom prst="rect">
            <a:avLst/>
          </a:prstGeom>
        </p:spPr>
        <p:txBody>
          <a:bodyPr>
            <a:noAutofit/>
          </a:bodyPr>
          <a:lstStyle>
            <a:lvl1pPr marL="0" indent="0" algn="l">
              <a:buNone/>
              <a:defRPr sz="1800" b="0" i="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Sub-Heading</a:t>
            </a:r>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584395" y="3172408"/>
            <a:ext cx="6599988" cy="2973539"/>
          </a:xfrm>
          <a:prstGeom prst="rect">
            <a:avLst/>
          </a:prstGeom>
        </p:spPr>
        <p:txBody>
          <a:bodyPr numCol="2"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a:t>
            </a:r>
            <a:endParaRPr lang="en-US"/>
          </a:p>
        </p:txBody>
      </p:sp>
      <p:sp>
        <p:nvSpPr>
          <p:cNvPr id="12" name="Slide Number Placeholder 5">
            <a:extLst>
              <a:ext uri="{FF2B5EF4-FFF2-40B4-BE49-F238E27FC236}">
                <a16:creationId xmlns:a16="http://schemas.microsoft.com/office/drawing/2014/main" id="{1A204A3E-FBD9-2141-7B07-58285279CFBB}"/>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Tree>
    <p:extLst>
      <p:ext uri="{BB962C8B-B14F-4D97-AF65-F5344CB8AC3E}">
        <p14:creationId xmlns:p14="http://schemas.microsoft.com/office/powerpoint/2010/main" val="3243929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inal Slide 01">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13E7E78D-FA00-F8B6-8115-0F327BDFD273}"/>
              </a:ext>
            </a:extLst>
          </p:cNvPr>
          <p:cNvSpPr>
            <a:spLocks noGrp="1"/>
          </p:cNvSpPr>
          <p:nvPr>
            <p:ph type="pic" sz="quarter" idx="10"/>
          </p:nvPr>
        </p:nvSpPr>
        <p:spPr>
          <a:xfrm>
            <a:off x="-1" y="2102381"/>
            <a:ext cx="7559675" cy="7291461"/>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50" name="Text Placeholder 32">
            <a:extLst>
              <a:ext uri="{FF2B5EF4-FFF2-40B4-BE49-F238E27FC236}">
                <a16:creationId xmlns:a16="http://schemas.microsoft.com/office/drawing/2014/main" id="{396F404A-5F51-4BEC-518A-41B5D4998D57}"/>
              </a:ext>
            </a:extLst>
          </p:cNvPr>
          <p:cNvSpPr>
            <a:spLocks noGrp="1"/>
          </p:cNvSpPr>
          <p:nvPr>
            <p:ph type="body" sz="quarter" idx="30" hasCustomPrompt="1"/>
          </p:nvPr>
        </p:nvSpPr>
        <p:spPr>
          <a:xfrm>
            <a:off x="4444372" y="9065038"/>
            <a:ext cx="3115303" cy="536162"/>
          </a:xfrm>
          <a:prstGeom prst="rect">
            <a:avLst/>
          </a:prstGeom>
          <a:solidFill>
            <a:srgbClr val="0B1430"/>
          </a:solidFill>
        </p:spPr>
        <p:txBody>
          <a:bodyPr anchor="ctr">
            <a:noAutofit/>
          </a:bodyPr>
          <a:lstStyle>
            <a:lvl1pPr marL="0" indent="0" algn="ctr">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err="1"/>
              <a:t>www.website.eu</a:t>
            </a:r>
            <a:endParaRPr lang="en-US"/>
          </a:p>
        </p:txBody>
      </p:sp>
      <p:sp>
        <p:nvSpPr>
          <p:cNvPr id="51" name="Text Placeholder 32">
            <a:extLst>
              <a:ext uri="{FF2B5EF4-FFF2-40B4-BE49-F238E27FC236}">
                <a16:creationId xmlns:a16="http://schemas.microsoft.com/office/drawing/2014/main" id="{B8380AE6-F6F8-0F31-1E9D-EC9B04EB4D25}"/>
              </a:ext>
            </a:extLst>
          </p:cNvPr>
          <p:cNvSpPr>
            <a:spLocks noGrp="1"/>
          </p:cNvSpPr>
          <p:nvPr>
            <p:ph type="body" sz="quarter" idx="47" hasCustomPrompt="1"/>
          </p:nvPr>
        </p:nvSpPr>
        <p:spPr>
          <a:xfrm>
            <a:off x="3779836" y="7507964"/>
            <a:ext cx="3282596" cy="781609"/>
          </a:xfrm>
          <a:prstGeom prst="rect">
            <a:avLst/>
          </a:prstGeom>
        </p:spPr>
        <p:txBody>
          <a:bodyPr>
            <a:noAutofit/>
          </a:bodyPr>
          <a:lstStyle>
            <a:lvl1pPr marL="0" indent="0" algn="r">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Follow our journey</a:t>
            </a:r>
          </a:p>
        </p:txBody>
      </p:sp>
      <p:pic>
        <p:nvPicPr>
          <p:cNvPr id="2" name="Picture 1">
            <a:extLst>
              <a:ext uri="{FF2B5EF4-FFF2-40B4-BE49-F238E27FC236}">
                <a16:creationId xmlns:a16="http://schemas.microsoft.com/office/drawing/2014/main" id="{709C6888-3791-7639-3FCE-A917E457EC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3480" y="309507"/>
            <a:ext cx="3144686" cy="1633603"/>
          </a:xfrm>
          <a:prstGeom prst="rect">
            <a:avLst/>
          </a:prstGeom>
        </p:spPr>
      </p:pic>
      <p:pic>
        <p:nvPicPr>
          <p:cNvPr id="4" name="Picture 3">
            <a:extLst>
              <a:ext uri="{FF2B5EF4-FFF2-40B4-BE49-F238E27FC236}">
                <a16:creationId xmlns:a16="http://schemas.microsoft.com/office/drawing/2014/main" id="{7B579B4A-1D80-4280-B256-AEB2F2C63637}"/>
              </a:ext>
            </a:extLst>
          </p:cNvPr>
          <p:cNvPicPr>
            <a:picLocks noChangeAspect="1"/>
          </p:cNvPicPr>
          <p:nvPr userDrawn="1"/>
        </p:nvPicPr>
        <p:blipFill>
          <a:blip r:embed="rId3"/>
          <a:stretch>
            <a:fillRect/>
          </a:stretch>
        </p:blipFill>
        <p:spPr>
          <a:xfrm>
            <a:off x="525385" y="9990283"/>
            <a:ext cx="1529269" cy="340525"/>
          </a:xfrm>
          <a:prstGeom prst="rect">
            <a:avLst/>
          </a:prstGeom>
        </p:spPr>
      </p:pic>
      <p:sp>
        <p:nvSpPr>
          <p:cNvPr id="7" name="TextBox 6">
            <a:extLst>
              <a:ext uri="{FF2B5EF4-FFF2-40B4-BE49-F238E27FC236}">
                <a16:creationId xmlns:a16="http://schemas.microsoft.com/office/drawing/2014/main" id="{19B741BD-DA0F-D338-2B5D-43EAF877E0B4}"/>
              </a:ext>
            </a:extLst>
          </p:cNvPr>
          <p:cNvSpPr txBox="1"/>
          <p:nvPr userDrawn="1"/>
        </p:nvSpPr>
        <p:spPr>
          <a:xfrm>
            <a:off x="2186219" y="9828308"/>
            <a:ext cx="4788791" cy="369332"/>
          </a:xfrm>
          <a:prstGeom prst="rect">
            <a:avLst/>
          </a:prstGeom>
          <a:noFill/>
        </p:spPr>
        <p:txBody>
          <a:bodyPr wrap="square">
            <a:spAutoFit/>
          </a:bodyPr>
          <a:lstStyle/>
          <a:p>
            <a:pPr algn="just"/>
            <a:r>
              <a:rPr lang="en-US" sz="600" b="0" i="0" u="none" strike="noStrike">
                <a:solidFill>
                  <a:srgbClr val="0B3A5B"/>
                </a:solidFill>
                <a:effectLst/>
                <a:latin typeface="Calibri" panose="020F050202020403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p>
        </p:txBody>
      </p:sp>
      <p:sp>
        <p:nvSpPr>
          <p:cNvPr id="8" name="TextBox 7">
            <a:extLst>
              <a:ext uri="{FF2B5EF4-FFF2-40B4-BE49-F238E27FC236}">
                <a16:creationId xmlns:a16="http://schemas.microsoft.com/office/drawing/2014/main" id="{B05EA108-2BDE-08FE-DB41-B25C18BE9EEB}"/>
              </a:ext>
            </a:extLst>
          </p:cNvPr>
          <p:cNvSpPr txBox="1"/>
          <p:nvPr userDrawn="1"/>
        </p:nvSpPr>
        <p:spPr>
          <a:xfrm>
            <a:off x="2186220" y="10197640"/>
            <a:ext cx="4947825" cy="184666"/>
          </a:xfrm>
          <a:prstGeom prst="rect">
            <a:avLst/>
          </a:prstGeom>
          <a:noFill/>
        </p:spPr>
        <p:txBody>
          <a:bodyPr wrap="square">
            <a:spAutoFit/>
          </a:bodyPr>
          <a:lstStyle/>
          <a:p>
            <a:r>
              <a:rPr lang="en-US" sz="600" b="0" i="0">
                <a:solidFill>
                  <a:srgbClr val="0B3A5B"/>
                </a:solidFill>
                <a:effectLst/>
              </a:rPr>
              <a:t>Teacher’s Guide © 2025 by Project EARTH is licensed under CC BY 4.0. To view a copy of this license, visit https://creativecommons.org/licenses/by/4.0/</a:t>
            </a:r>
            <a:endParaRPr lang="en-GB" sz="600">
              <a:solidFill>
                <a:srgbClr val="0B3A5B"/>
              </a:solidFill>
            </a:endParaRPr>
          </a:p>
        </p:txBody>
      </p:sp>
    </p:spTree>
    <p:extLst>
      <p:ext uri="{BB962C8B-B14F-4D97-AF65-F5344CB8AC3E}">
        <p14:creationId xmlns:p14="http://schemas.microsoft.com/office/powerpoint/2010/main" val="3351791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Intro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B9CACD-95F6-C740-9957-885B4EF0752C}"/>
              </a:ext>
            </a:extLst>
          </p:cNvPr>
          <p:cNvSpPr/>
          <p:nvPr userDrawn="1"/>
        </p:nvSpPr>
        <p:spPr>
          <a:xfrm>
            <a:off x="525586" y="1811867"/>
            <a:ext cx="4912688" cy="8342510"/>
          </a:xfrm>
          <a:prstGeom prst="rect">
            <a:avLst/>
          </a:prstGeom>
          <a:solidFill>
            <a:srgbClr val="0B1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12" name="Picture Placeholder 3">
            <a:extLst>
              <a:ext uri="{FF2B5EF4-FFF2-40B4-BE49-F238E27FC236}">
                <a16:creationId xmlns:a16="http://schemas.microsoft.com/office/drawing/2014/main" id="{1B053317-9B63-0F46-9FAE-76C882544D89}"/>
              </a:ext>
            </a:extLst>
          </p:cNvPr>
          <p:cNvSpPr>
            <a:spLocks noGrp="1"/>
          </p:cNvSpPr>
          <p:nvPr>
            <p:ph type="pic" sz="quarter" idx="10"/>
          </p:nvPr>
        </p:nvSpPr>
        <p:spPr>
          <a:xfrm>
            <a:off x="2926339" y="576179"/>
            <a:ext cx="4107750" cy="5805757"/>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45" name="Text Placeholder 32">
            <a:extLst>
              <a:ext uri="{FF2B5EF4-FFF2-40B4-BE49-F238E27FC236}">
                <a16:creationId xmlns:a16="http://schemas.microsoft.com/office/drawing/2014/main" id="{66785BF5-4C01-4BA0-B7B8-E20F3597AD1E}"/>
              </a:ext>
            </a:extLst>
          </p:cNvPr>
          <p:cNvSpPr>
            <a:spLocks noGrp="1"/>
          </p:cNvSpPr>
          <p:nvPr>
            <p:ph type="body" sz="quarter" idx="47" hasCustomPrompt="1"/>
          </p:nvPr>
        </p:nvSpPr>
        <p:spPr>
          <a:xfrm>
            <a:off x="833868" y="6914471"/>
            <a:ext cx="4184942" cy="795499"/>
          </a:xfrm>
          <a:prstGeom prst="rect">
            <a:avLst/>
          </a:prstGeom>
        </p:spPr>
        <p:txBody>
          <a:bodyPr>
            <a:noAutofit/>
          </a:bodyPr>
          <a:lstStyle>
            <a:lvl1pPr marL="0" indent="0" algn="l">
              <a:buNone/>
              <a:defRPr sz="1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Sub-Heading</a:t>
            </a:r>
          </a:p>
        </p:txBody>
      </p:sp>
      <p:sp>
        <p:nvSpPr>
          <p:cNvPr id="46" name="Text Placeholder 32">
            <a:extLst>
              <a:ext uri="{FF2B5EF4-FFF2-40B4-BE49-F238E27FC236}">
                <a16:creationId xmlns:a16="http://schemas.microsoft.com/office/drawing/2014/main" id="{59A563F4-B2A2-EB26-7DA9-8BD1D399687D}"/>
              </a:ext>
            </a:extLst>
          </p:cNvPr>
          <p:cNvSpPr>
            <a:spLocks noGrp="1"/>
          </p:cNvSpPr>
          <p:nvPr>
            <p:ph type="body" sz="quarter" idx="48" hasCustomPrompt="1"/>
          </p:nvPr>
        </p:nvSpPr>
        <p:spPr>
          <a:xfrm>
            <a:off x="841421" y="7946577"/>
            <a:ext cx="4179282" cy="1851989"/>
          </a:xfrm>
          <a:prstGeom prst="rect">
            <a:avLst/>
          </a:prstGeo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a:t>
            </a:r>
            <a:endParaRPr lang="en-US"/>
          </a:p>
        </p:txBody>
      </p:sp>
      <p:sp>
        <p:nvSpPr>
          <p:cNvPr id="47" name="Slide Number Placeholder 5">
            <a:extLst>
              <a:ext uri="{FF2B5EF4-FFF2-40B4-BE49-F238E27FC236}">
                <a16:creationId xmlns:a16="http://schemas.microsoft.com/office/drawing/2014/main" id="{933E811B-E334-0F7C-96BF-3AF40B7D9255}"/>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Tree>
    <p:extLst>
      <p:ext uri="{BB962C8B-B14F-4D97-AF65-F5344CB8AC3E}">
        <p14:creationId xmlns:p14="http://schemas.microsoft.com/office/powerpoint/2010/main" val="3670157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01">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7E9DDA3-5508-124F-B846-4CE77542FE4E}"/>
              </a:ext>
            </a:extLst>
          </p:cNvPr>
          <p:cNvSpPr/>
          <p:nvPr userDrawn="1"/>
        </p:nvSpPr>
        <p:spPr>
          <a:xfrm rot="5400000">
            <a:off x="-4569703" y="4591788"/>
            <a:ext cx="10670783" cy="1529268"/>
          </a:xfrm>
          <a:prstGeom prst="rect">
            <a:avLst/>
          </a:prstGeom>
          <a:solidFill>
            <a:srgbClr val="0B1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solidFill>
                <a:srgbClr val="05203D"/>
              </a:solidFill>
              <a:latin typeface="Calibri" panose="020F0502020204030204" pitchFamily="34" charset="0"/>
              <a:cs typeface="Calibri" panose="020F0502020204030204" pitchFamily="34" charset="0"/>
            </a:endParaRPr>
          </a:p>
        </p:txBody>
      </p:sp>
      <p:sp>
        <p:nvSpPr>
          <p:cNvPr id="106" name="Text Placeholder 32">
            <a:extLst>
              <a:ext uri="{FF2B5EF4-FFF2-40B4-BE49-F238E27FC236}">
                <a16:creationId xmlns:a16="http://schemas.microsoft.com/office/drawing/2014/main" id="{86B01A13-C668-430D-CFC5-265C5B6253D7}"/>
              </a:ext>
            </a:extLst>
          </p:cNvPr>
          <p:cNvSpPr>
            <a:spLocks noGrp="1"/>
          </p:cNvSpPr>
          <p:nvPr>
            <p:ph type="body" sz="quarter" idx="11" hasCustomPrompt="1"/>
          </p:nvPr>
        </p:nvSpPr>
        <p:spPr>
          <a:xfrm>
            <a:off x="2118189" y="3964837"/>
            <a:ext cx="648000" cy="292876"/>
          </a:xfrm>
          <a:prstGeom prst="rect">
            <a:avLst/>
          </a:prstGeom>
        </p:spPr>
        <p:txBody>
          <a:bodyPr anchor="ctr">
            <a:noAutofit/>
          </a:bodyPr>
          <a:lstStyle>
            <a:lvl1pPr marL="0" indent="0" algn="l">
              <a:buNone/>
              <a:defRPr sz="2200" b="1" i="0">
                <a:solidFill>
                  <a:srgbClr val="29C5F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01</a:t>
            </a:r>
            <a:endParaRPr lang="en-US"/>
          </a:p>
        </p:txBody>
      </p:sp>
      <p:sp>
        <p:nvSpPr>
          <p:cNvPr id="107" name="Text Placeholder 32">
            <a:extLst>
              <a:ext uri="{FF2B5EF4-FFF2-40B4-BE49-F238E27FC236}">
                <a16:creationId xmlns:a16="http://schemas.microsoft.com/office/drawing/2014/main" id="{30355578-E745-9BD0-A856-DBEC9CDCF6BA}"/>
              </a:ext>
            </a:extLst>
          </p:cNvPr>
          <p:cNvSpPr>
            <a:spLocks noGrp="1"/>
          </p:cNvSpPr>
          <p:nvPr>
            <p:ph type="body" sz="quarter" idx="49" hasCustomPrompt="1"/>
          </p:nvPr>
        </p:nvSpPr>
        <p:spPr>
          <a:xfrm>
            <a:off x="2656044" y="3964837"/>
            <a:ext cx="3816000" cy="292876"/>
          </a:xfrm>
          <a:prstGeom prst="rect">
            <a:avLst/>
          </a:prstGeom>
        </p:spPr>
        <p:txBody>
          <a:bodyPr anchor="ctr">
            <a:noAutofit/>
          </a:bodyPr>
          <a:lstStyle>
            <a:lvl1pPr marL="0" indent="0" algn="l">
              <a:buNone/>
              <a:defRPr sz="1400" b="0" i="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Introduction</a:t>
            </a:r>
            <a:endParaRPr lang="en-US"/>
          </a:p>
        </p:txBody>
      </p:sp>
      <p:sp>
        <p:nvSpPr>
          <p:cNvPr id="108" name="Text Placeholder 32">
            <a:extLst>
              <a:ext uri="{FF2B5EF4-FFF2-40B4-BE49-F238E27FC236}">
                <a16:creationId xmlns:a16="http://schemas.microsoft.com/office/drawing/2014/main" id="{1483D1AB-5DBE-ED13-C638-D187E00E754A}"/>
              </a:ext>
            </a:extLst>
          </p:cNvPr>
          <p:cNvSpPr>
            <a:spLocks noGrp="1"/>
          </p:cNvSpPr>
          <p:nvPr>
            <p:ph type="body" sz="quarter" idx="13" hasCustomPrompt="1"/>
          </p:nvPr>
        </p:nvSpPr>
        <p:spPr>
          <a:xfrm>
            <a:off x="2118189" y="4440079"/>
            <a:ext cx="648000" cy="292876"/>
          </a:xfrm>
          <a:prstGeom prst="rect">
            <a:avLst/>
          </a:prstGeom>
        </p:spPr>
        <p:txBody>
          <a:bodyPr anchor="ctr">
            <a:noAutofit/>
          </a:bodyPr>
          <a:lstStyle>
            <a:lvl1pPr marL="0" indent="0" algn="l">
              <a:buNone/>
              <a:defRPr sz="2200" b="1" i="0">
                <a:solidFill>
                  <a:srgbClr val="29C5F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02</a:t>
            </a:r>
            <a:endParaRPr lang="en-US"/>
          </a:p>
        </p:txBody>
      </p:sp>
      <p:sp>
        <p:nvSpPr>
          <p:cNvPr id="109" name="Text Placeholder 32">
            <a:extLst>
              <a:ext uri="{FF2B5EF4-FFF2-40B4-BE49-F238E27FC236}">
                <a16:creationId xmlns:a16="http://schemas.microsoft.com/office/drawing/2014/main" id="{0E904D35-974C-377E-0B62-7E1FEA95A52A}"/>
              </a:ext>
            </a:extLst>
          </p:cNvPr>
          <p:cNvSpPr>
            <a:spLocks noGrp="1"/>
          </p:cNvSpPr>
          <p:nvPr>
            <p:ph type="body" sz="quarter" idx="14" hasCustomPrompt="1"/>
          </p:nvPr>
        </p:nvSpPr>
        <p:spPr>
          <a:xfrm>
            <a:off x="2656044" y="4440205"/>
            <a:ext cx="3816000" cy="293549"/>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a:t>About us</a:t>
            </a:r>
            <a:endParaRPr lang="en-US"/>
          </a:p>
        </p:txBody>
      </p:sp>
      <p:sp>
        <p:nvSpPr>
          <p:cNvPr id="110" name="Text Placeholder 32">
            <a:extLst>
              <a:ext uri="{FF2B5EF4-FFF2-40B4-BE49-F238E27FC236}">
                <a16:creationId xmlns:a16="http://schemas.microsoft.com/office/drawing/2014/main" id="{04638117-ED94-CB12-A38B-3D197075E661}"/>
              </a:ext>
            </a:extLst>
          </p:cNvPr>
          <p:cNvSpPr>
            <a:spLocks noGrp="1"/>
          </p:cNvSpPr>
          <p:nvPr>
            <p:ph type="body" sz="quarter" idx="15" hasCustomPrompt="1"/>
          </p:nvPr>
        </p:nvSpPr>
        <p:spPr>
          <a:xfrm>
            <a:off x="2118189" y="4941213"/>
            <a:ext cx="648000" cy="292876"/>
          </a:xfrm>
          <a:prstGeom prst="rect">
            <a:avLst/>
          </a:prstGeom>
        </p:spPr>
        <p:txBody>
          <a:bodyPr anchor="ctr">
            <a:noAutofit/>
          </a:bodyPr>
          <a:lstStyle>
            <a:lvl1pPr marL="0" indent="0" algn="l">
              <a:buNone/>
              <a:defRPr sz="2200" b="1" i="0">
                <a:solidFill>
                  <a:srgbClr val="29C5F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03</a:t>
            </a:r>
            <a:endParaRPr lang="en-US"/>
          </a:p>
        </p:txBody>
      </p:sp>
      <p:sp>
        <p:nvSpPr>
          <p:cNvPr id="111" name="Text Placeholder 32">
            <a:extLst>
              <a:ext uri="{FF2B5EF4-FFF2-40B4-BE49-F238E27FC236}">
                <a16:creationId xmlns:a16="http://schemas.microsoft.com/office/drawing/2014/main" id="{BF7573CD-5D0E-98EF-D198-D00F02C59AC1}"/>
              </a:ext>
            </a:extLst>
          </p:cNvPr>
          <p:cNvSpPr>
            <a:spLocks noGrp="1"/>
          </p:cNvSpPr>
          <p:nvPr>
            <p:ph type="body" sz="quarter" idx="19" hasCustomPrompt="1"/>
          </p:nvPr>
        </p:nvSpPr>
        <p:spPr>
          <a:xfrm>
            <a:off x="2656044" y="4941213"/>
            <a:ext cx="3816000" cy="292876"/>
          </a:xfrm>
          <a:prstGeom prst="rect">
            <a:avLst/>
          </a:prstGeom>
        </p:spPr>
        <p:txBody>
          <a:bodyPr anchor="ctr">
            <a:noAutofit/>
          </a:bodyPr>
          <a:lstStyle>
            <a:lvl1pPr marL="0" indent="0" algn="l">
              <a:buNone/>
              <a:defRPr sz="1400" b="0" i="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The Project</a:t>
            </a:r>
            <a:endParaRPr lang="en-US"/>
          </a:p>
        </p:txBody>
      </p:sp>
      <p:sp>
        <p:nvSpPr>
          <p:cNvPr id="112" name="Text Placeholder 32">
            <a:extLst>
              <a:ext uri="{FF2B5EF4-FFF2-40B4-BE49-F238E27FC236}">
                <a16:creationId xmlns:a16="http://schemas.microsoft.com/office/drawing/2014/main" id="{001CD029-76BF-5267-FCC9-AC374458EC63}"/>
              </a:ext>
            </a:extLst>
          </p:cNvPr>
          <p:cNvSpPr>
            <a:spLocks noGrp="1"/>
          </p:cNvSpPr>
          <p:nvPr>
            <p:ph type="body" sz="quarter" idx="17" hasCustomPrompt="1"/>
          </p:nvPr>
        </p:nvSpPr>
        <p:spPr>
          <a:xfrm>
            <a:off x="2118189" y="5442168"/>
            <a:ext cx="648000" cy="292876"/>
          </a:xfrm>
          <a:prstGeom prst="rect">
            <a:avLst/>
          </a:prstGeom>
        </p:spPr>
        <p:txBody>
          <a:bodyPr anchor="ctr">
            <a:noAutofit/>
          </a:bodyPr>
          <a:lstStyle>
            <a:lvl1pPr marL="0" indent="0" algn="l">
              <a:buNone/>
              <a:defRPr sz="2200" b="1" i="0">
                <a:solidFill>
                  <a:srgbClr val="29C5F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04</a:t>
            </a:r>
            <a:endParaRPr lang="en-US"/>
          </a:p>
        </p:txBody>
      </p:sp>
      <p:sp>
        <p:nvSpPr>
          <p:cNvPr id="113" name="Text Placeholder 32">
            <a:extLst>
              <a:ext uri="{FF2B5EF4-FFF2-40B4-BE49-F238E27FC236}">
                <a16:creationId xmlns:a16="http://schemas.microsoft.com/office/drawing/2014/main" id="{9D496F3A-9EAD-7E5B-7683-3530771E57DB}"/>
              </a:ext>
            </a:extLst>
          </p:cNvPr>
          <p:cNvSpPr>
            <a:spLocks noGrp="1"/>
          </p:cNvSpPr>
          <p:nvPr>
            <p:ph type="body" sz="quarter" idx="20" hasCustomPrompt="1"/>
          </p:nvPr>
        </p:nvSpPr>
        <p:spPr>
          <a:xfrm>
            <a:off x="2656044" y="5442168"/>
            <a:ext cx="3816000" cy="292876"/>
          </a:xfrm>
          <a:prstGeom prst="rect">
            <a:avLst/>
          </a:prstGeom>
        </p:spPr>
        <p:txBody>
          <a:bodyPr anchor="ctr">
            <a:noAutofit/>
          </a:bodyPr>
          <a:lstStyle>
            <a:lvl1pPr marL="0" indent="0" algn="l">
              <a:buNone/>
              <a:defRPr sz="1400" b="0" i="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Gallery</a:t>
            </a:r>
            <a:endParaRPr lang="en-US"/>
          </a:p>
        </p:txBody>
      </p:sp>
      <p:sp>
        <p:nvSpPr>
          <p:cNvPr id="114" name="Text Placeholder 32">
            <a:extLst>
              <a:ext uri="{FF2B5EF4-FFF2-40B4-BE49-F238E27FC236}">
                <a16:creationId xmlns:a16="http://schemas.microsoft.com/office/drawing/2014/main" id="{625508FB-1E5C-3437-B4C8-AF2A4553D848}"/>
              </a:ext>
            </a:extLst>
          </p:cNvPr>
          <p:cNvSpPr>
            <a:spLocks noGrp="1"/>
          </p:cNvSpPr>
          <p:nvPr>
            <p:ph type="body" sz="quarter" idx="21" hasCustomPrompt="1"/>
          </p:nvPr>
        </p:nvSpPr>
        <p:spPr>
          <a:xfrm>
            <a:off x="2118189" y="5943958"/>
            <a:ext cx="648000" cy="292876"/>
          </a:xfrm>
          <a:prstGeom prst="rect">
            <a:avLst/>
          </a:prstGeom>
        </p:spPr>
        <p:txBody>
          <a:bodyPr anchor="ctr">
            <a:noAutofit/>
          </a:bodyPr>
          <a:lstStyle>
            <a:lvl1pPr marL="0" indent="0" algn="l">
              <a:buNone/>
              <a:defRPr sz="2200" b="1" i="0">
                <a:solidFill>
                  <a:srgbClr val="29C5F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05</a:t>
            </a:r>
            <a:endParaRPr lang="en-US"/>
          </a:p>
        </p:txBody>
      </p:sp>
      <p:sp>
        <p:nvSpPr>
          <p:cNvPr id="115" name="Text Placeholder 32">
            <a:extLst>
              <a:ext uri="{FF2B5EF4-FFF2-40B4-BE49-F238E27FC236}">
                <a16:creationId xmlns:a16="http://schemas.microsoft.com/office/drawing/2014/main" id="{021C53BA-EBD7-A22B-1913-D8525ED841B5}"/>
              </a:ext>
            </a:extLst>
          </p:cNvPr>
          <p:cNvSpPr>
            <a:spLocks noGrp="1"/>
          </p:cNvSpPr>
          <p:nvPr>
            <p:ph type="body" sz="quarter" idx="22" hasCustomPrompt="1"/>
          </p:nvPr>
        </p:nvSpPr>
        <p:spPr>
          <a:xfrm>
            <a:off x="2656044" y="5943958"/>
            <a:ext cx="3816000" cy="292876"/>
          </a:xfrm>
          <a:prstGeom prst="rect">
            <a:avLst/>
          </a:prstGeom>
        </p:spPr>
        <p:txBody>
          <a:bodyPr anchor="ctr">
            <a:noAutofit/>
          </a:bodyPr>
          <a:lstStyle>
            <a:lvl1pPr marL="0" indent="0" algn="l">
              <a:buNone/>
              <a:defRPr sz="1400" b="0" i="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Our Team</a:t>
            </a:r>
            <a:endParaRPr lang="en-US"/>
          </a:p>
        </p:txBody>
      </p:sp>
      <p:sp>
        <p:nvSpPr>
          <p:cNvPr id="116" name="Text Placeholder 32">
            <a:extLst>
              <a:ext uri="{FF2B5EF4-FFF2-40B4-BE49-F238E27FC236}">
                <a16:creationId xmlns:a16="http://schemas.microsoft.com/office/drawing/2014/main" id="{73326E23-3F69-8B45-7ADA-61E5806C8AD1}"/>
              </a:ext>
            </a:extLst>
          </p:cNvPr>
          <p:cNvSpPr>
            <a:spLocks noGrp="1"/>
          </p:cNvSpPr>
          <p:nvPr>
            <p:ph type="body" sz="quarter" idx="51" hasCustomPrompt="1"/>
          </p:nvPr>
        </p:nvSpPr>
        <p:spPr>
          <a:xfrm>
            <a:off x="2127829" y="6473154"/>
            <a:ext cx="648000" cy="292876"/>
          </a:xfrm>
          <a:prstGeom prst="rect">
            <a:avLst/>
          </a:prstGeom>
        </p:spPr>
        <p:txBody>
          <a:bodyPr anchor="ctr">
            <a:noAutofit/>
          </a:bodyPr>
          <a:lstStyle>
            <a:lvl1pPr marL="0" indent="0" algn="l">
              <a:buNone/>
              <a:defRPr sz="2200" b="1" i="0">
                <a:solidFill>
                  <a:srgbClr val="29C5F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06</a:t>
            </a:r>
            <a:endParaRPr lang="en-US"/>
          </a:p>
        </p:txBody>
      </p:sp>
      <p:sp>
        <p:nvSpPr>
          <p:cNvPr id="117" name="Text Placeholder 32">
            <a:extLst>
              <a:ext uri="{FF2B5EF4-FFF2-40B4-BE49-F238E27FC236}">
                <a16:creationId xmlns:a16="http://schemas.microsoft.com/office/drawing/2014/main" id="{89786B18-DBC8-6850-DD58-ACA1ACFB09E2}"/>
              </a:ext>
            </a:extLst>
          </p:cNvPr>
          <p:cNvSpPr>
            <a:spLocks noGrp="1"/>
          </p:cNvSpPr>
          <p:nvPr>
            <p:ph type="body" sz="quarter" idx="52" hasCustomPrompt="1"/>
          </p:nvPr>
        </p:nvSpPr>
        <p:spPr>
          <a:xfrm>
            <a:off x="2665684" y="6473154"/>
            <a:ext cx="3816000" cy="292876"/>
          </a:xfrm>
          <a:prstGeom prst="rect">
            <a:avLst/>
          </a:prstGeom>
        </p:spPr>
        <p:txBody>
          <a:bodyPr anchor="ctr">
            <a:noAutofit/>
          </a:bodyPr>
          <a:lstStyle>
            <a:lvl1pPr marL="0" indent="0" algn="l">
              <a:buNone/>
              <a:defRPr sz="1400" b="0" i="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Question and Answers</a:t>
            </a:r>
            <a:endParaRPr lang="en-US"/>
          </a:p>
        </p:txBody>
      </p:sp>
      <p:sp>
        <p:nvSpPr>
          <p:cNvPr id="118" name="Text Placeholder 32">
            <a:extLst>
              <a:ext uri="{FF2B5EF4-FFF2-40B4-BE49-F238E27FC236}">
                <a16:creationId xmlns:a16="http://schemas.microsoft.com/office/drawing/2014/main" id="{5E3514C3-47EA-6B09-C5A8-5B292E47E30C}"/>
              </a:ext>
            </a:extLst>
          </p:cNvPr>
          <p:cNvSpPr>
            <a:spLocks noGrp="1"/>
          </p:cNvSpPr>
          <p:nvPr>
            <p:ph type="body" sz="quarter" idx="53" hasCustomPrompt="1"/>
          </p:nvPr>
        </p:nvSpPr>
        <p:spPr>
          <a:xfrm>
            <a:off x="2127829" y="6963386"/>
            <a:ext cx="648000" cy="292876"/>
          </a:xfrm>
          <a:prstGeom prst="rect">
            <a:avLst/>
          </a:prstGeom>
        </p:spPr>
        <p:txBody>
          <a:bodyPr anchor="ctr">
            <a:noAutofit/>
          </a:bodyPr>
          <a:lstStyle>
            <a:lvl1pPr marL="0" indent="0" algn="l">
              <a:buNone/>
              <a:defRPr sz="2200" b="1" i="0">
                <a:solidFill>
                  <a:srgbClr val="29C5F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07</a:t>
            </a:r>
            <a:endParaRPr lang="en-US"/>
          </a:p>
        </p:txBody>
      </p:sp>
      <p:sp>
        <p:nvSpPr>
          <p:cNvPr id="119" name="Text Placeholder 32">
            <a:extLst>
              <a:ext uri="{FF2B5EF4-FFF2-40B4-BE49-F238E27FC236}">
                <a16:creationId xmlns:a16="http://schemas.microsoft.com/office/drawing/2014/main" id="{5535D7EB-A9E1-30C4-B0DE-D9400C7E67D2}"/>
              </a:ext>
            </a:extLst>
          </p:cNvPr>
          <p:cNvSpPr>
            <a:spLocks noGrp="1"/>
          </p:cNvSpPr>
          <p:nvPr>
            <p:ph type="body" sz="quarter" idx="54" hasCustomPrompt="1"/>
          </p:nvPr>
        </p:nvSpPr>
        <p:spPr>
          <a:xfrm>
            <a:off x="2665684" y="6963386"/>
            <a:ext cx="3816000" cy="292876"/>
          </a:xfrm>
          <a:prstGeom prst="rect">
            <a:avLst/>
          </a:prstGeom>
        </p:spPr>
        <p:txBody>
          <a:bodyPr anchor="ctr">
            <a:noAutofit/>
          </a:bodyPr>
          <a:lstStyle>
            <a:lvl1pPr marL="0" indent="0" algn="l">
              <a:buNone/>
              <a:defRPr sz="1400" b="0" i="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Conclusion</a:t>
            </a:r>
            <a:endParaRPr lang="en-US"/>
          </a:p>
        </p:txBody>
      </p:sp>
      <p:sp>
        <p:nvSpPr>
          <p:cNvPr id="81" name="Slide Number Placeholder 5">
            <a:extLst>
              <a:ext uri="{FF2B5EF4-FFF2-40B4-BE49-F238E27FC236}">
                <a16:creationId xmlns:a16="http://schemas.microsoft.com/office/drawing/2014/main" id="{184564D9-D416-2621-9930-A15549C59F96}"/>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1D4C60"/>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4" name="Picture Placeholder 3">
            <a:extLst>
              <a:ext uri="{FF2B5EF4-FFF2-40B4-BE49-F238E27FC236}">
                <a16:creationId xmlns:a16="http://schemas.microsoft.com/office/drawing/2014/main" id="{FB83C495-F66E-E0EB-15A1-2CDA3EF437F8}"/>
              </a:ext>
            </a:extLst>
          </p:cNvPr>
          <p:cNvSpPr>
            <a:spLocks noGrp="1"/>
          </p:cNvSpPr>
          <p:nvPr>
            <p:ph type="pic" sz="quarter" idx="55"/>
          </p:nvPr>
        </p:nvSpPr>
        <p:spPr>
          <a:xfrm>
            <a:off x="967154" y="673939"/>
            <a:ext cx="6592520" cy="26873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5" name="TextBox 4">
            <a:extLst>
              <a:ext uri="{FF2B5EF4-FFF2-40B4-BE49-F238E27FC236}">
                <a16:creationId xmlns:a16="http://schemas.microsoft.com/office/drawing/2014/main" id="{98CBF5BF-1B75-31E6-EBCB-93B45942D0FA}"/>
              </a:ext>
            </a:extLst>
          </p:cNvPr>
          <p:cNvSpPr txBox="1"/>
          <p:nvPr userDrawn="1"/>
        </p:nvSpPr>
        <p:spPr>
          <a:xfrm>
            <a:off x="3779837" y="8301286"/>
            <a:ext cx="2840525" cy="400110"/>
          </a:xfrm>
          <a:prstGeom prst="rect">
            <a:avLst/>
          </a:prstGeom>
          <a:noFill/>
        </p:spPr>
        <p:txBody>
          <a:bodyPr wrap="square">
            <a:spAutoFit/>
          </a:bodyPr>
          <a:lstStyle/>
          <a:p>
            <a:pPr algn="just"/>
            <a:r>
              <a:rPr lang="en-IE" sz="500" b="0" i="0" u="none" strike="noStrike">
                <a:solidFill>
                  <a:srgbClr val="0B3A5B"/>
                </a:solidFill>
                <a:effectLst/>
                <a:latin typeface="Calibri" panose="020F050202020403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p>
        </p:txBody>
      </p:sp>
      <p:pic>
        <p:nvPicPr>
          <p:cNvPr id="6" name="Picture 5">
            <a:extLst>
              <a:ext uri="{FF2B5EF4-FFF2-40B4-BE49-F238E27FC236}">
                <a16:creationId xmlns:a16="http://schemas.microsoft.com/office/drawing/2014/main" id="{9FCF8483-4504-BD30-5D32-A50857385624}"/>
              </a:ext>
            </a:extLst>
          </p:cNvPr>
          <p:cNvPicPr>
            <a:picLocks noChangeAspect="1"/>
          </p:cNvPicPr>
          <p:nvPr userDrawn="1"/>
        </p:nvPicPr>
        <p:blipFill>
          <a:blip r:embed="rId2"/>
          <a:stretch>
            <a:fillRect/>
          </a:stretch>
        </p:blipFill>
        <p:spPr>
          <a:xfrm>
            <a:off x="2118189" y="8331079"/>
            <a:ext cx="1529269" cy="340525"/>
          </a:xfrm>
          <a:prstGeom prst="rect">
            <a:avLst/>
          </a:prstGeom>
        </p:spPr>
      </p:pic>
    </p:spTree>
    <p:extLst>
      <p:ext uri="{BB962C8B-B14F-4D97-AF65-F5344CB8AC3E}">
        <p14:creationId xmlns:p14="http://schemas.microsoft.com/office/powerpoint/2010/main" val="530738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4B89B888-9D5F-5636-924B-426B38D2D12A}"/>
              </a:ext>
            </a:extLst>
          </p:cNvPr>
          <p:cNvSpPr/>
          <p:nvPr userDrawn="1"/>
        </p:nvSpPr>
        <p:spPr>
          <a:xfrm>
            <a:off x="2493818" y="1079845"/>
            <a:ext cx="5069577" cy="5111949"/>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0B1430"/>
          </a:solidFill>
          <a:ln w="30808" cap="flat">
            <a:noFill/>
            <a:prstDash val="solid"/>
            <a:miter/>
          </a:ln>
        </p:spPr>
        <p:txBody>
          <a:bodyPr rtlCol="0" anchor="ctr"/>
          <a:lstStyle/>
          <a:p>
            <a:endParaRPr lang="en-US"/>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2923309" y="1351673"/>
            <a:ext cx="4819651" cy="3109490"/>
          </a:xfrm>
          <a:prstGeom prst="rect">
            <a:avLst/>
          </a:prstGeom>
          <a:effectLst>
            <a:glow rad="127000">
              <a:srgbClr val="414141"/>
            </a:glow>
          </a:effectLst>
        </p:spPr>
        <p:txBody>
          <a:bodyPr>
            <a:noAutofit/>
          </a:bodyPr>
          <a:lstStyle>
            <a:lvl1pPr marL="0" indent="0" algn="l">
              <a:buNone/>
              <a:defRPr sz="13000" b="1">
                <a:solidFill>
                  <a:schemeClr val="bg1"/>
                </a:solidFill>
                <a:latin typeface="Calibri" panose="020F0502020204030204" pitchFamily="34" charset="0"/>
                <a:cs typeface="Calibri" panose="020F0502020204030204" pitchFamily="34" charset="0"/>
              </a:defRPr>
            </a:lvl1pPr>
          </a:lstStyle>
          <a:p>
            <a:pPr lvl="0"/>
            <a:r>
              <a:rPr lang="en-GB"/>
              <a:t>01</a:t>
            </a:r>
            <a:endParaRPr lang="en-US"/>
          </a:p>
        </p:txBody>
      </p:sp>
      <p:sp>
        <p:nvSpPr>
          <p:cNvPr id="9" name="Slide Number Placeholder 5">
            <a:extLst>
              <a:ext uri="{FF2B5EF4-FFF2-40B4-BE49-F238E27FC236}">
                <a16:creationId xmlns:a16="http://schemas.microsoft.com/office/drawing/2014/main" id="{30EFB463-2CCC-6D67-A87C-FCB7F8EFFBBD}"/>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4" name="Picture Placeholder 3">
            <a:extLst>
              <a:ext uri="{FF2B5EF4-FFF2-40B4-BE49-F238E27FC236}">
                <a16:creationId xmlns:a16="http://schemas.microsoft.com/office/drawing/2014/main" id="{D2AF183F-B686-C5F1-987B-E4073BCA6A3F}"/>
              </a:ext>
            </a:extLst>
          </p:cNvPr>
          <p:cNvSpPr>
            <a:spLocks noGrp="1"/>
          </p:cNvSpPr>
          <p:nvPr>
            <p:ph type="pic" sz="quarter" idx="10"/>
          </p:nvPr>
        </p:nvSpPr>
        <p:spPr>
          <a:xfrm>
            <a:off x="0" y="4461163"/>
            <a:ext cx="5514109" cy="4369327"/>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a:p>
          <a:p>
            <a:r>
              <a:rPr lang="en-US"/>
              <a:t>Drag Your Image Here</a:t>
            </a:r>
          </a:p>
        </p:txBody>
      </p:sp>
    </p:spTree>
    <p:extLst>
      <p:ext uri="{BB962C8B-B14F-4D97-AF65-F5344CB8AC3E}">
        <p14:creationId xmlns:p14="http://schemas.microsoft.com/office/powerpoint/2010/main" val="3812456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30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01">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7128AB8-7094-90AC-4A40-4C2808F8F32A}"/>
              </a:ext>
            </a:extLst>
          </p:cNvPr>
          <p:cNvSpPr/>
          <p:nvPr userDrawn="1"/>
        </p:nvSpPr>
        <p:spPr>
          <a:xfrm rot="5400000">
            <a:off x="-6353625" y="4227026"/>
            <a:ext cx="10670783" cy="208027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solidFill>
                <a:srgbClr val="05203D"/>
              </a:solidFill>
              <a:latin typeface="Calibri" panose="020F0502020204030204" pitchFamily="34" charset="0"/>
              <a:cs typeface="Calibri" panose="020F0502020204030204" pitchFamily="34" charset="0"/>
            </a:endParaRPr>
          </a:p>
        </p:txBody>
      </p:sp>
      <p:sp>
        <p:nvSpPr>
          <p:cNvPr id="29" name="Text Placeholder 32">
            <a:extLst>
              <a:ext uri="{FF2B5EF4-FFF2-40B4-BE49-F238E27FC236}">
                <a16:creationId xmlns:a16="http://schemas.microsoft.com/office/drawing/2014/main" id="{B670A47E-CE10-702B-C027-51698412A13E}"/>
              </a:ext>
            </a:extLst>
          </p:cNvPr>
          <p:cNvSpPr>
            <a:spLocks noGrp="1"/>
          </p:cNvSpPr>
          <p:nvPr>
            <p:ph type="body" sz="quarter" idx="64" hasCustomPrompt="1"/>
          </p:nvPr>
        </p:nvSpPr>
        <p:spPr>
          <a:xfrm>
            <a:off x="697281" y="1599143"/>
            <a:ext cx="5682254" cy="8415713"/>
          </a:xfrm>
          <a:prstGeom prst="rect">
            <a:avLst/>
          </a:prstGeom>
          <a:noFill/>
        </p:spPr>
        <p:txBody>
          <a:bodyPr numCol="2" spcCol="288000" anchor="t">
            <a:noAutofit/>
          </a:bodyPr>
          <a:lstStyle>
            <a:lvl1pPr marL="0" indent="0" algn="l">
              <a:lnSpc>
                <a:spcPct val="100000"/>
              </a:lnSpc>
              <a:spcBef>
                <a:spcPts val="0"/>
              </a:spcBef>
              <a:buNone/>
              <a:defRPr sz="1100" b="0" i="0">
                <a:solidFill>
                  <a:srgbClr val="0B3A5B"/>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a:t>
            </a:r>
            <a:endParaRPr lang="en-US"/>
          </a:p>
        </p:txBody>
      </p:sp>
      <p:sp>
        <p:nvSpPr>
          <p:cNvPr id="2" name="Freeform 1">
            <a:extLst>
              <a:ext uri="{FF2B5EF4-FFF2-40B4-BE49-F238E27FC236}">
                <a16:creationId xmlns:a16="http://schemas.microsoft.com/office/drawing/2014/main" id="{698F42D1-97D3-812E-BE2E-F27B31CE2C83}"/>
              </a:ext>
            </a:extLst>
          </p:cNvPr>
          <p:cNvSpPr/>
          <p:nvPr userDrawn="1"/>
        </p:nvSpPr>
        <p:spPr>
          <a:xfrm rot="10800000">
            <a:off x="-30783" y="-1"/>
            <a:ext cx="7596693" cy="10691813"/>
          </a:xfrm>
          <a:custGeom>
            <a:avLst/>
            <a:gdLst>
              <a:gd name="connsiteX0" fmla="*/ 7385206 w 7596693"/>
              <a:gd name="connsiteY0" fmla="*/ 10480325 h 10691813"/>
              <a:gd name="connsiteX1" fmla="*/ 7385206 w 7596693"/>
              <a:gd name="connsiteY1" fmla="*/ 211487 h 10691813"/>
              <a:gd name="connsiteX2" fmla="*/ 3786072 w 7596693"/>
              <a:gd name="connsiteY2" fmla="*/ 211487 h 10691813"/>
              <a:gd name="connsiteX3" fmla="*/ 3786071 w 7596693"/>
              <a:gd name="connsiteY3" fmla="*/ 211487 h 10691813"/>
              <a:gd name="connsiteX4" fmla="*/ 211487 w 7596693"/>
              <a:gd name="connsiteY4" fmla="*/ 211487 h 10691813"/>
              <a:gd name="connsiteX5" fmla="*/ 211487 w 7596693"/>
              <a:gd name="connsiteY5" fmla="*/ 10480325 h 10691813"/>
              <a:gd name="connsiteX6" fmla="*/ 3786071 w 7596693"/>
              <a:gd name="connsiteY6" fmla="*/ 10480325 h 10691813"/>
              <a:gd name="connsiteX7" fmla="*/ 3786072 w 7596693"/>
              <a:gd name="connsiteY7" fmla="*/ 10480325 h 10691813"/>
              <a:gd name="connsiteX8" fmla="*/ 211487 w 7596693"/>
              <a:gd name="connsiteY8" fmla="*/ 10691813 h 10691813"/>
              <a:gd name="connsiteX9" fmla="*/ 0 w 7596693"/>
              <a:gd name="connsiteY9" fmla="*/ 10691813 h 10691813"/>
              <a:gd name="connsiteX10" fmla="*/ 0 w 7596693"/>
              <a:gd name="connsiteY10" fmla="*/ 18350 h 10691813"/>
              <a:gd name="connsiteX11" fmla="*/ 85060 w 7596693"/>
              <a:gd name="connsiteY11" fmla="*/ 18350 h 10691813"/>
              <a:gd name="connsiteX12" fmla="*/ 85060 w 7596693"/>
              <a:gd name="connsiteY12" fmla="*/ 0 h 10691813"/>
              <a:gd name="connsiteX13" fmla="*/ 3786071 w 7596693"/>
              <a:gd name="connsiteY13" fmla="*/ 0 h 10691813"/>
              <a:gd name="connsiteX14" fmla="*/ 3786072 w 7596693"/>
              <a:gd name="connsiteY14" fmla="*/ 0 h 10691813"/>
              <a:gd name="connsiteX15" fmla="*/ 7385206 w 7596693"/>
              <a:gd name="connsiteY15" fmla="*/ 0 h 10691813"/>
              <a:gd name="connsiteX16" fmla="*/ 7487083 w 7596693"/>
              <a:gd name="connsiteY16" fmla="*/ 0 h 10691813"/>
              <a:gd name="connsiteX17" fmla="*/ 7596693 w 7596693"/>
              <a:gd name="connsiteY17" fmla="*/ 0 h 10691813"/>
              <a:gd name="connsiteX18" fmla="*/ 7596693 w 7596693"/>
              <a:gd name="connsiteY18" fmla="*/ 10691812 h 10691813"/>
              <a:gd name="connsiteX19" fmla="*/ 7487082 w 7596693"/>
              <a:gd name="connsiteY19" fmla="*/ 10691812 h 10691813"/>
              <a:gd name="connsiteX20" fmla="*/ 7385206 w 7596693"/>
              <a:gd name="connsiteY20" fmla="*/ 10691812 h 10691813"/>
              <a:gd name="connsiteX21" fmla="*/ 3786072 w 7596693"/>
              <a:gd name="connsiteY21" fmla="*/ 10691812 h 10691813"/>
              <a:gd name="connsiteX22" fmla="*/ 3786071 w 7596693"/>
              <a:gd name="connsiteY22" fmla="*/ 10691812 h 10691813"/>
              <a:gd name="connsiteX23" fmla="*/ 211487 w 7596693"/>
              <a:gd name="connsiteY23" fmla="*/ 10691812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96693" h="10691813">
                <a:moveTo>
                  <a:pt x="7385206" y="10480325"/>
                </a:moveTo>
                <a:lnTo>
                  <a:pt x="7385206" y="211487"/>
                </a:lnTo>
                <a:lnTo>
                  <a:pt x="3786072" y="211487"/>
                </a:lnTo>
                <a:lnTo>
                  <a:pt x="3786071" y="211487"/>
                </a:lnTo>
                <a:lnTo>
                  <a:pt x="211487" y="211487"/>
                </a:lnTo>
                <a:lnTo>
                  <a:pt x="211487" y="10480325"/>
                </a:lnTo>
                <a:lnTo>
                  <a:pt x="3786071" y="10480325"/>
                </a:lnTo>
                <a:lnTo>
                  <a:pt x="3786072" y="10480325"/>
                </a:lnTo>
                <a:close/>
                <a:moveTo>
                  <a:pt x="211487" y="10691813"/>
                </a:moveTo>
                <a:lnTo>
                  <a:pt x="0" y="10691813"/>
                </a:lnTo>
                <a:lnTo>
                  <a:pt x="0" y="18350"/>
                </a:lnTo>
                <a:lnTo>
                  <a:pt x="85060" y="18350"/>
                </a:lnTo>
                <a:lnTo>
                  <a:pt x="85060" y="0"/>
                </a:lnTo>
                <a:lnTo>
                  <a:pt x="3786071" y="0"/>
                </a:lnTo>
                <a:lnTo>
                  <a:pt x="3786072" y="0"/>
                </a:lnTo>
                <a:lnTo>
                  <a:pt x="7385206" y="0"/>
                </a:lnTo>
                <a:lnTo>
                  <a:pt x="7487083" y="0"/>
                </a:lnTo>
                <a:lnTo>
                  <a:pt x="7596693" y="0"/>
                </a:lnTo>
                <a:lnTo>
                  <a:pt x="7596693" y="10691812"/>
                </a:lnTo>
                <a:lnTo>
                  <a:pt x="7487082" y="10691812"/>
                </a:lnTo>
                <a:lnTo>
                  <a:pt x="7385206" y="10691812"/>
                </a:lnTo>
                <a:lnTo>
                  <a:pt x="3786072" y="10691812"/>
                </a:lnTo>
                <a:lnTo>
                  <a:pt x="3786071" y="10691812"/>
                </a:lnTo>
                <a:lnTo>
                  <a:pt x="211487" y="10691812"/>
                </a:lnTo>
                <a:close/>
              </a:path>
            </a:pathLst>
          </a:custGeom>
          <a:solidFill>
            <a:srgbClr val="0B14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29">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E503E773-055E-3A8F-B7A8-F32583576A20}"/>
              </a:ext>
            </a:extLst>
          </p:cNvPr>
          <p:cNvSpPr/>
          <p:nvPr userDrawn="1"/>
        </p:nvSpPr>
        <p:spPr>
          <a:xfrm>
            <a:off x="7033968" y="89259"/>
            <a:ext cx="369542" cy="10513295"/>
          </a:xfrm>
          <a:prstGeom prst="rect">
            <a:avLst/>
          </a:prstGeom>
          <a:solidFill>
            <a:srgbClr val="0B1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32">
            <a:extLst>
              <a:ext uri="{FF2B5EF4-FFF2-40B4-BE49-F238E27FC236}">
                <a16:creationId xmlns:a16="http://schemas.microsoft.com/office/drawing/2014/main" id="{AF76BD86-5F60-C9DD-DBE6-C425C9182F5A}"/>
              </a:ext>
            </a:extLst>
          </p:cNvPr>
          <p:cNvSpPr>
            <a:spLocks noGrp="1"/>
          </p:cNvSpPr>
          <p:nvPr>
            <p:ph type="body" sz="quarter" idx="61" hasCustomPrompt="1"/>
          </p:nvPr>
        </p:nvSpPr>
        <p:spPr>
          <a:xfrm>
            <a:off x="-9335" y="644872"/>
            <a:ext cx="3483429" cy="586086"/>
          </a:xfrm>
          <a:prstGeom prst="rect">
            <a:avLst/>
          </a:prstGeom>
          <a:gradFill>
            <a:gsLst>
              <a:gs pos="0">
                <a:srgbClr val="8551A1"/>
              </a:gs>
              <a:gs pos="35350">
                <a:srgbClr val="6363AC"/>
              </a:gs>
              <a:gs pos="100000">
                <a:srgbClr val="26C4F4"/>
              </a:gs>
            </a:gsLst>
            <a:lin ang="0" scaled="0"/>
          </a:gradFill>
        </p:spPr>
        <p:txBody>
          <a:bodyPr anchor="ctr">
            <a:noAutofit/>
          </a:bodyPr>
          <a:lstStyle>
            <a:lvl1pPr marL="731838"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a:t>HEADING</a:t>
            </a:r>
          </a:p>
        </p:txBody>
      </p:sp>
      <p:sp>
        <p:nvSpPr>
          <p:cNvPr id="12" name="Slide Number Placeholder 5">
            <a:extLst>
              <a:ext uri="{FF2B5EF4-FFF2-40B4-BE49-F238E27FC236}">
                <a16:creationId xmlns:a16="http://schemas.microsoft.com/office/drawing/2014/main" id="{93F71317-5FDE-E6A7-37D6-89EF087B3444}"/>
              </a:ext>
            </a:extLst>
          </p:cNvPr>
          <p:cNvSpPr>
            <a:spLocks noGrp="1"/>
          </p:cNvSpPr>
          <p:nvPr>
            <p:ph type="sldNum" sz="quarter" idx="4"/>
          </p:nvPr>
        </p:nvSpPr>
        <p:spPr>
          <a:xfrm>
            <a:off x="6444560" y="10176900"/>
            <a:ext cx="988834" cy="465822"/>
          </a:xfrm>
          <a:prstGeom prst="rect">
            <a:avLst/>
          </a:prstGeom>
        </p:spPr>
        <p:txBody>
          <a:bodyPr vert="horz" lIns="91440" tIns="45720" rIns="91440" bIns="45720" rtlCol="0" anchor="ctr"/>
          <a:lstStyle>
            <a:lvl1pPr algn="r">
              <a:defRPr sz="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a:p>
        </p:txBody>
      </p:sp>
      <p:grpSp>
        <p:nvGrpSpPr>
          <p:cNvPr id="4" name="Group 3">
            <a:extLst>
              <a:ext uri="{FF2B5EF4-FFF2-40B4-BE49-F238E27FC236}">
                <a16:creationId xmlns:a16="http://schemas.microsoft.com/office/drawing/2014/main" id="{323D1BA2-EB65-AAD2-6238-3553914F450A}"/>
              </a:ext>
            </a:extLst>
          </p:cNvPr>
          <p:cNvGrpSpPr/>
          <p:nvPr userDrawn="1"/>
        </p:nvGrpSpPr>
        <p:grpSpPr>
          <a:xfrm rot="16200000">
            <a:off x="6256887" y="9217197"/>
            <a:ext cx="2059860" cy="179595"/>
            <a:chOff x="3684958" y="6608690"/>
            <a:chExt cx="2059860" cy="179595"/>
          </a:xfrm>
        </p:grpSpPr>
        <p:pic>
          <p:nvPicPr>
            <p:cNvPr id="5" name="Picture 4">
              <a:extLst>
                <a:ext uri="{FF2B5EF4-FFF2-40B4-BE49-F238E27FC236}">
                  <a16:creationId xmlns:a16="http://schemas.microsoft.com/office/drawing/2014/main" id="{778A077B-4881-A57D-9073-E682AFA09D87}"/>
                </a:ext>
              </a:extLst>
            </p:cNvPr>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l="23671" t="58569" r="16067" b="33319"/>
            <a:stretch/>
          </p:blipFill>
          <p:spPr>
            <a:xfrm>
              <a:off x="3849757" y="6632227"/>
              <a:ext cx="1895061" cy="132522"/>
            </a:xfrm>
            <a:prstGeom prst="rect">
              <a:avLst/>
            </a:prstGeom>
          </p:spPr>
        </p:pic>
        <p:pic>
          <p:nvPicPr>
            <p:cNvPr id="6" name="Picture 5">
              <a:extLst>
                <a:ext uri="{FF2B5EF4-FFF2-40B4-BE49-F238E27FC236}">
                  <a16:creationId xmlns:a16="http://schemas.microsoft.com/office/drawing/2014/main" id="{E53512D3-A55E-9C21-D222-057D5123DA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983" t="7869" r="7850" b="69418"/>
            <a:stretch/>
          </p:blipFill>
          <p:spPr>
            <a:xfrm rot="7811057">
              <a:off x="3690040" y="6603608"/>
              <a:ext cx="179595" cy="189760"/>
            </a:xfrm>
            <a:prstGeom prst="rect">
              <a:avLst/>
            </a:prstGeom>
          </p:spPr>
        </p:pic>
      </p:grpSp>
    </p:spTree>
    <p:extLst>
      <p:ext uri="{BB962C8B-B14F-4D97-AF65-F5344CB8AC3E}">
        <p14:creationId xmlns:p14="http://schemas.microsoft.com/office/powerpoint/2010/main" val="2545000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Slide 02">
    <p:spTree>
      <p:nvGrpSpPr>
        <p:cNvPr id="1" name=""/>
        <p:cNvGrpSpPr/>
        <p:nvPr/>
      </p:nvGrpSpPr>
      <p:grpSpPr>
        <a:xfrm>
          <a:off x="0" y="0"/>
          <a:ext cx="0" cy="0"/>
          <a:chOff x="0" y="0"/>
          <a:chExt cx="0" cy="0"/>
        </a:xfrm>
      </p:grpSpPr>
      <p:sp>
        <p:nvSpPr>
          <p:cNvPr id="18" name="Text Placeholder 32">
            <a:extLst>
              <a:ext uri="{FF2B5EF4-FFF2-40B4-BE49-F238E27FC236}">
                <a16:creationId xmlns:a16="http://schemas.microsoft.com/office/drawing/2014/main" id="{1505DF62-3F5D-08D0-2B9C-F189B1FE8367}"/>
              </a:ext>
            </a:extLst>
          </p:cNvPr>
          <p:cNvSpPr>
            <a:spLocks noGrp="1"/>
          </p:cNvSpPr>
          <p:nvPr>
            <p:ph type="body" sz="quarter" idx="61" hasCustomPrompt="1"/>
          </p:nvPr>
        </p:nvSpPr>
        <p:spPr>
          <a:xfrm>
            <a:off x="-9335" y="644872"/>
            <a:ext cx="3483429" cy="586086"/>
          </a:xfrm>
          <a:prstGeom prst="rect">
            <a:avLst/>
          </a:prstGeom>
          <a:gradFill>
            <a:gsLst>
              <a:gs pos="0">
                <a:srgbClr val="8551A1"/>
              </a:gs>
              <a:gs pos="35350">
                <a:srgbClr val="6363AC"/>
              </a:gs>
              <a:gs pos="100000">
                <a:srgbClr val="26C4F4"/>
              </a:gs>
            </a:gsLst>
            <a:lin ang="0" scaled="0"/>
          </a:gradFill>
        </p:spPr>
        <p:txBody>
          <a:bodyPr anchor="ctr">
            <a:noAutofit/>
          </a:bodyPr>
          <a:lstStyle>
            <a:lvl1pPr marL="731838"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a:t>HEADING</a:t>
            </a:r>
          </a:p>
        </p:txBody>
      </p:sp>
      <p:sp>
        <p:nvSpPr>
          <p:cNvPr id="19" name="Text Placeholder 32">
            <a:extLst>
              <a:ext uri="{FF2B5EF4-FFF2-40B4-BE49-F238E27FC236}">
                <a16:creationId xmlns:a16="http://schemas.microsoft.com/office/drawing/2014/main" id="{14F62AE7-7BB4-825A-9462-1AD4FAD7D9CA}"/>
              </a:ext>
            </a:extLst>
          </p:cNvPr>
          <p:cNvSpPr>
            <a:spLocks noGrp="1"/>
          </p:cNvSpPr>
          <p:nvPr>
            <p:ph type="body" sz="quarter" idx="64" hasCustomPrompt="1"/>
          </p:nvPr>
        </p:nvSpPr>
        <p:spPr>
          <a:xfrm>
            <a:off x="697281" y="1599143"/>
            <a:ext cx="6076734" cy="8415713"/>
          </a:xfrm>
          <a:prstGeom prst="rect">
            <a:avLst/>
          </a:prstGeom>
        </p:spPr>
        <p:txBody>
          <a:bodyPr numCol="2" spcCol="288000" anchor="t">
            <a:noAutofit/>
          </a:bodyPr>
          <a:lstStyle>
            <a:lvl1pPr marL="0" indent="0" algn="l">
              <a:lnSpc>
                <a:spcPct val="100000"/>
              </a:lnSpc>
              <a:spcBef>
                <a:spcPts val="0"/>
              </a:spcBef>
              <a:buNone/>
              <a:defRPr sz="1100" b="0" i="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a:t>
            </a:r>
            <a:endParaRPr lang="en-US"/>
          </a:p>
        </p:txBody>
      </p:sp>
      <p:sp>
        <p:nvSpPr>
          <p:cNvPr id="22" name="Slide Number Placeholder 5">
            <a:extLst>
              <a:ext uri="{FF2B5EF4-FFF2-40B4-BE49-F238E27FC236}">
                <a16:creationId xmlns:a16="http://schemas.microsoft.com/office/drawing/2014/main" id="{D73E2FE7-B1D1-638B-95F5-A4C6BE49BDB9}"/>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Tree>
    <p:extLst>
      <p:ext uri="{BB962C8B-B14F-4D97-AF65-F5344CB8AC3E}">
        <p14:creationId xmlns:p14="http://schemas.microsoft.com/office/powerpoint/2010/main" val="3072150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ote/Statement 0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4E8932A-A485-43A5-A210-0AAB8AE7DC37}"/>
              </a:ext>
            </a:extLst>
          </p:cNvPr>
          <p:cNvSpPr>
            <a:spLocks noGrp="1"/>
          </p:cNvSpPr>
          <p:nvPr>
            <p:ph type="pic" sz="quarter" idx="10"/>
          </p:nvPr>
        </p:nvSpPr>
        <p:spPr>
          <a:xfrm>
            <a:off x="776964" y="760761"/>
            <a:ext cx="6005748" cy="917029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22" name="Freeform 21">
            <a:extLst>
              <a:ext uri="{FF2B5EF4-FFF2-40B4-BE49-F238E27FC236}">
                <a16:creationId xmlns:a16="http://schemas.microsoft.com/office/drawing/2014/main" id="{A97A6B7C-6C4D-0938-DE63-7C34C0A12425}"/>
              </a:ext>
            </a:extLst>
          </p:cNvPr>
          <p:cNvSpPr/>
          <p:nvPr userDrawn="1"/>
        </p:nvSpPr>
        <p:spPr>
          <a:xfrm rot="10800000">
            <a:off x="-30783" y="-1"/>
            <a:ext cx="7596693" cy="10691813"/>
          </a:xfrm>
          <a:custGeom>
            <a:avLst/>
            <a:gdLst>
              <a:gd name="connsiteX0" fmla="*/ 7385206 w 7596693"/>
              <a:gd name="connsiteY0" fmla="*/ 10480325 h 10691813"/>
              <a:gd name="connsiteX1" fmla="*/ 7385206 w 7596693"/>
              <a:gd name="connsiteY1" fmla="*/ 211487 h 10691813"/>
              <a:gd name="connsiteX2" fmla="*/ 3786072 w 7596693"/>
              <a:gd name="connsiteY2" fmla="*/ 211487 h 10691813"/>
              <a:gd name="connsiteX3" fmla="*/ 3786071 w 7596693"/>
              <a:gd name="connsiteY3" fmla="*/ 211487 h 10691813"/>
              <a:gd name="connsiteX4" fmla="*/ 211487 w 7596693"/>
              <a:gd name="connsiteY4" fmla="*/ 211487 h 10691813"/>
              <a:gd name="connsiteX5" fmla="*/ 211487 w 7596693"/>
              <a:gd name="connsiteY5" fmla="*/ 10480325 h 10691813"/>
              <a:gd name="connsiteX6" fmla="*/ 3786071 w 7596693"/>
              <a:gd name="connsiteY6" fmla="*/ 10480325 h 10691813"/>
              <a:gd name="connsiteX7" fmla="*/ 3786072 w 7596693"/>
              <a:gd name="connsiteY7" fmla="*/ 10480325 h 10691813"/>
              <a:gd name="connsiteX8" fmla="*/ 211487 w 7596693"/>
              <a:gd name="connsiteY8" fmla="*/ 10691813 h 10691813"/>
              <a:gd name="connsiteX9" fmla="*/ 0 w 7596693"/>
              <a:gd name="connsiteY9" fmla="*/ 10691813 h 10691813"/>
              <a:gd name="connsiteX10" fmla="*/ 0 w 7596693"/>
              <a:gd name="connsiteY10" fmla="*/ 18350 h 10691813"/>
              <a:gd name="connsiteX11" fmla="*/ 85060 w 7596693"/>
              <a:gd name="connsiteY11" fmla="*/ 18350 h 10691813"/>
              <a:gd name="connsiteX12" fmla="*/ 85060 w 7596693"/>
              <a:gd name="connsiteY12" fmla="*/ 0 h 10691813"/>
              <a:gd name="connsiteX13" fmla="*/ 3786071 w 7596693"/>
              <a:gd name="connsiteY13" fmla="*/ 0 h 10691813"/>
              <a:gd name="connsiteX14" fmla="*/ 3786072 w 7596693"/>
              <a:gd name="connsiteY14" fmla="*/ 0 h 10691813"/>
              <a:gd name="connsiteX15" fmla="*/ 7385206 w 7596693"/>
              <a:gd name="connsiteY15" fmla="*/ 0 h 10691813"/>
              <a:gd name="connsiteX16" fmla="*/ 7487083 w 7596693"/>
              <a:gd name="connsiteY16" fmla="*/ 0 h 10691813"/>
              <a:gd name="connsiteX17" fmla="*/ 7596693 w 7596693"/>
              <a:gd name="connsiteY17" fmla="*/ 0 h 10691813"/>
              <a:gd name="connsiteX18" fmla="*/ 7596693 w 7596693"/>
              <a:gd name="connsiteY18" fmla="*/ 10691812 h 10691813"/>
              <a:gd name="connsiteX19" fmla="*/ 7487082 w 7596693"/>
              <a:gd name="connsiteY19" fmla="*/ 10691812 h 10691813"/>
              <a:gd name="connsiteX20" fmla="*/ 7385206 w 7596693"/>
              <a:gd name="connsiteY20" fmla="*/ 10691812 h 10691813"/>
              <a:gd name="connsiteX21" fmla="*/ 3786072 w 7596693"/>
              <a:gd name="connsiteY21" fmla="*/ 10691812 h 10691813"/>
              <a:gd name="connsiteX22" fmla="*/ 3786071 w 7596693"/>
              <a:gd name="connsiteY22" fmla="*/ 10691812 h 10691813"/>
              <a:gd name="connsiteX23" fmla="*/ 211487 w 7596693"/>
              <a:gd name="connsiteY23" fmla="*/ 10691812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96693" h="10691813">
                <a:moveTo>
                  <a:pt x="7385206" y="10480325"/>
                </a:moveTo>
                <a:lnTo>
                  <a:pt x="7385206" y="211487"/>
                </a:lnTo>
                <a:lnTo>
                  <a:pt x="3786072" y="211487"/>
                </a:lnTo>
                <a:lnTo>
                  <a:pt x="3786071" y="211487"/>
                </a:lnTo>
                <a:lnTo>
                  <a:pt x="211487" y="211487"/>
                </a:lnTo>
                <a:lnTo>
                  <a:pt x="211487" y="10480325"/>
                </a:lnTo>
                <a:lnTo>
                  <a:pt x="3786071" y="10480325"/>
                </a:lnTo>
                <a:lnTo>
                  <a:pt x="3786072" y="10480325"/>
                </a:lnTo>
                <a:close/>
                <a:moveTo>
                  <a:pt x="211487" y="10691813"/>
                </a:moveTo>
                <a:lnTo>
                  <a:pt x="0" y="10691813"/>
                </a:lnTo>
                <a:lnTo>
                  <a:pt x="0" y="18350"/>
                </a:lnTo>
                <a:lnTo>
                  <a:pt x="85060" y="18350"/>
                </a:lnTo>
                <a:lnTo>
                  <a:pt x="85060" y="0"/>
                </a:lnTo>
                <a:lnTo>
                  <a:pt x="3786071" y="0"/>
                </a:lnTo>
                <a:lnTo>
                  <a:pt x="3786072" y="0"/>
                </a:lnTo>
                <a:lnTo>
                  <a:pt x="7385206" y="0"/>
                </a:lnTo>
                <a:lnTo>
                  <a:pt x="7487083" y="0"/>
                </a:lnTo>
                <a:lnTo>
                  <a:pt x="7596693" y="0"/>
                </a:lnTo>
                <a:lnTo>
                  <a:pt x="7596693" y="10691812"/>
                </a:lnTo>
                <a:lnTo>
                  <a:pt x="7487082" y="10691812"/>
                </a:lnTo>
                <a:lnTo>
                  <a:pt x="7385206" y="10691812"/>
                </a:lnTo>
                <a:lnTo>
                  <a:pt x="3786072" y="10691812"/>
                </a:lnTo>
                <a:lnTo>
                  <a:pt x="3786071" y="10691812"/>
                </a:lnTo>
                <a:lnTo>
                  <a:pt x="211487" y="10691812"/>
                </a:lnTo>
                <a:close/>
              </a:path>
            </a:pathLst>
          </a:custGeom>
          <a:solidFill>
            <a:srgbClr val="0B14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29">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6356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Statement 0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9080A93-BA24-F38B-739F-16FE9DDF3E11}"/>
              </a:ext>
            </a:extLst>
          </p:cNvPr>
          <p:cNvSpPr/>
          <p:nvPr userDrawn="1"/>
        </p:nvSpPr>
        <p:spPr>
          <a:xfrm rot="5400000">
            <a:off x="1225776" y="-1225776"/>
            <a:ext cx="5108448" cy="7560000"/>
          </a:xfrm>
          <a:prstGeom prst="rect">
            <a:avLst/>
          </a:prstGeom>
          <a:solidFill>
            <a:srgbClr val="0B1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solidFill>
                <a:srgbClr val="05203D"/>
              </a:solidFill>
              <a:latin typeface="Calibri" panose="020F0502020204030204" pitchFamily="34" charset="0"/>
              <a:cs typeface="Calibri" panose="020F0502020204030204" pitchFamily="34" charset="0"/>
            </a:endParaRPr>
          </a:p>
        </p:txBody>
      </p:sp>
      <p:sp>
        <p:nvSpPr>
          <p:cNvPr id="18" name="Text Placeholder 32">
            <a:extLst>
              <a:ext uri="{FF2B5EF4-FFF2-40B4-BE49-F238E27FC236}">
                <a16:creationId xmlns:a16="http://schemas.microsoft.com/office/drawing/2014/main" id="{9E177808-669D-283C-7D6E-53FC30C84236}"/>
              </a:ext>
            </a:extLst>
          </p:cNvPr>
          <p:cNvSpPr>
            <a:spLocks noGrp="1"/>
          </p:cNvSpPr>
          <p:nvPr>
            <p:ph type="body" sz="quarter" idx="61" hasCustomPrompt="1"/>
          </p:nvPr>
        </p:nvSpPr>
        <p:spPr>
          <a:xfrm>
            <a:off x="664758" y="993757"/>
            <a:ext cx="4159271" cy="671785"/>
          </a:xfrm>
          <a:prstGeom prst="rect">
            <a:avLst/>
          </a:prstGeom>
          <a:solidFill>
            <a:schemeClr val="bg1"/>
          </a:solidFill>
        </p:spPr>
        <p:txBody>
          <a:bodyPr anchor="ctr">
            <a:noAutofit/>
          </a:bodyPr>
          <a:lstStyle>
            <a:lvl1pPr marL="0" indent="0" algn="l">
              <a:lnSpc>
                <a:spcPts val="3800"/>
              </a:lnSpc>
              <a:spcBef>
                <a:spcPts val="0"/>
              </a:spcBef>
              <a:buNone/>
              <a:defRPr sz="3500" b="1" i="0" spc="0">
                <a:solidFill>
                  <a:srgbClr val="29C5F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a:t>YOUR TEXT HERE</a:t>
            </a:r>
          </a:p>
        </p:txBody>
      </p:sp>
      <p:sp>
        <p:nvSpPr>
          <p:cNvPr id="19" name="Text Placeholder 32">
            <a:extLst>
              <a:ext uri="{FF2B5EF4-FFF2-40B4-BE49-F238E27FC236}">
                <a16:creationId xmlns:a16="http://schemas.microsoft.com/office/drawing/2014/main" id="{150450FD-DF74-4A1E-DAB4-34979C959B90}"/>
              </a:ext>
            </a:extLst>
          </p:cNvPr>
          <p:cNvSpPr>
            <a:spLocks noGrp="1"/>
          </p:cNvSpPr>
          <p:nvPr>
            <p:ph type="body" sz="quarter" idx="62" hasCustomPrompt="1"/>
          </p:nvPr>
        </p:nvSpPr>
        <p:spPr>
          <a:xfrm>
            <a:off x="664759" y="1849054"/>
            <a:ext cx="4159270" cy="671785"/>
          </a:xfrm>
          <a:prstGeom prst="rect">
            <a:avLst/>
          </a:prstGeom>
          <a:solidFill>
            <a:schemeClr val="bg1"/>
          </a:solidFill>
        </p:spPr>
        <p:txBody>
          <a:bodyPr anchor="ctr">
            <a:noAutofit/>
          </a:bodyPr>
          <a:lstStyle>
            <a:lvl1pPr marL="0" indent="0" algn="l">
              <a:lnSpc>
                <a:spcPts val="3800"/>
              </a:lnSpc>
              <a:spcBef>
                <a:spcPts val="0"/>
              </a:spcBef>
              <a:buNone/>
              <a:defRPr sz="3500" b="1" i="0" spc="0">
                <a:solidFill>
                  <a:srgbClr val="29C5F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a:t>YOUR TEXT HERE</a:t>
            </a:r>
          </a:p>
        </p:txBody>
      </p:sp>
      <p:sp>
        <p:nvSpPr>
          <p:cNvPr id="25" name="Text Placeholder 32">
            <a:extLst>
              <a:ext uri="{FF2B5EF4-FFF2-40B4-BE49-F238E27FC236}">
                <a16:creationId xmlns:a16="http://schemas.microsoft.com/office/drawing/2014/main" id="{08C6061D-F5F3-3BE5-67FF-EC4329788DD8}"/>
              </a:ext>
            </a:extLst>
          </p:cNvPr>
          <p:cNvSpPr>
            <a:spLocks noGrp="1"/>
          </p:cNvSpPr>
          <p:nvPr>
            <p:ph type="body" sz="quarter" idx="63" hasCustomPrompt="1"/>
          </p:nvPr>
        </p:nvSpPr>
        <p:spPr>
          <a:xfrm>
            <a:off x="664758" y="2704351"/>
            <a:ext cx="4159269" cy="671785"/>
          </a:xfrm>
          <a:prstGeom prst="rect">
            <a:avLst/>
          </a:prstGeom>
          <a:solidFill>
            <a:schemeClr val="bg1"/>
          </a:solidFill>
        </p:spPr>
        <p:txBody>
          <a:bodyPr anchor="ctr">
            <a:noAutofit/>
          </a:bodyPr>
          <a:lstStyle>
            <a:lvl1pPr marL="0" indent="0" algn="l">
              <a:lnSpc>
                <a:spcPts val="3800"/>
              </a:lnSpc>
              <a:spcBef>
                <a:spcPts val="0"/>
              </a:spcBef>
              <a:buNone/>
              <a:defRPr sz="3500" b="1" i="0" spc="0">
                <a:solidFill>
                  <a:srgbClr val="29C5F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a:t>YOUR TEXT HERE</a:t>
            </a:r>
          </a:p>
        </p:txBody>
      </p:sp>
      <p:sp>
        <p:nvSpPr>
          <p:cNvPr id="31" name="Text Placeholder 32">
            <a:extLst>
              <a:ext uri="{FF2B5EF4-FFF2-40B4-BE49-F238E27FC236}">
                <a16:creationId xmlns:a16="http://schemas.microsoft.com/office/drawing/2014/main" id="{E3828B49-DB6D-4C9E-7FCB-F5B0A3067B37}"/>
              </a:ext>
            </a:extLst>
          </p:cNvPr>
          <p:cNvSpPr>
            <a:spLocks noGrp="1"/>
          </p:cNvSpPr>
          <p:nvPr>
            <p:ph type="body" sz="quarter" idx="48" hasCustomPrompt="1"/>
          </p:nvPr>
        </p:nvSpPr>
        <p:spPr>
          <a:xfrm>
            <a:off x="767886" y="5474208"/>
            <a:ext cx="6010866" cy="4223848"/>
          </a:xfrm>
          <a:prstGeom prst="rect">
            <a:avLst/>
          </a:prstGeom>
        </p:spPr>
        <p:txBody>
          <a:bodyPr numCol="2" spcCol="288000" anchor="t">
            <a:noAutofit/>
          </a:bodyPr>
          <a:lstStyle>
            <a:lvl1pPr marL="0" indent="0" algn="l">
              <a:lnSpc>
                <a:spcPct val="100000"/>
              </a:lnSpc>
              <a:spcBef>
                <a:spcPts val="0"/>
              </a:spcBef>
              <a:buNone/>
              <a:defRPr sz="1100" b="0" i="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a:t>
            </a:r>
            <a:endParaRPr lang="en-US"/>
          </a:p>
        </p:txBody>
      </p:sp>
      <p:sp>
        <p:nvSpPr>
          <p:cNvPr id="32" name="Slide Number Placeholder 5">
            <a:extLst>
              <a:ext uri="{FF2B5EF4-FFF2-40B4-BE49-F238E27FC236}">
                <a16:creationId xmlns:a16="http://schemas.microsoft.com/office/drawing/2014/main" id="{E144C293-21D9-3400-8609-B087F94CC36A}"/>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Tree>
    <p:extLst>
      <p:ext uri="{BB962C8B-B14F-4D97-AF65-F5344CB8AC3E}">
        <p14:creationId xmlns:p14="http://schemas.microsoft.com/office/powerpoint/2010/main" val="1025213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9D3DE8C-EA9F-1512-4604-ACCA95072AB0}"/>
              </a:ext>
            </a:extLst>
          </p:cNvPr>
          <p:cNvSpPr>
            <a:spLocks noGrp="1"/>
          </p:cNvSpPr>
          <p:nvPr>
            <p:ph type="sldNum" sz="quarter" idx="4"/>
          </p:nvPr>
        </p:nvSpPr>
        <p:spPr>
          <a:xfrm>
            <a:off x="6444560" y="10176900"/>
            <a:ext cx="988834" cy="465822"/>
          </a:xfrm>
          <a:prstGeom prst="rect">
            <a:avLst/>
          </a:prstGeom>
        </p:spPr>
        <p:txBody>
          <a:bodyPr vert="horz" lIns="91440" tIns="45720" rIns="91440" bIns="45720" rtlCol="0" anchor="ctr"/>
          <a:lstStyle>
            <a:lvl1pPr algn="r">
              <a:defRPr sz="800" b="0" i="0">
                <a:solidFill>
                  <a:srgbClr val="0B3A5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a:p>
        </p:txBody>
      </p:sp>
      <p:grpSp>
        <p:nvGrpSpPr>
          <p:cNvPr id="5" name="Group 4">
            <a:extLst>
              <a:ext uri="{FF2B5EF4-FFF2-40B4-BE49-F238E27FC236}">
                <a16:creationId xmlns:a16="http://schemas.microsoft.com/office/drawing/2014/main" id="{9F628C2E-F487-8B8E-8D36-C865FD932202}"/>
              </a:ext>
            </a:extLst>
          </p:cNvPr>
          <p:cNvGrpSpPr/>
          <p:nvPr userDrawn="1"/>
        </p:nvGrpSpPr>
        <p:grpSpPr>
          <a:xfrm rot="16200000">
            <a:off x="6256887" y="9217197"/>
            <a:ext cx="2059860" cy="179595"/>
            <a:chOff x="3684958" y="6608690"/>
            <a:chExt cx="2059860" cy="179595"/>
          </a:xfrm>
        </p:grpSpPr>
        <p:pic>
          <p:nvPicPr>
            <p:cNvPr id="6" name="Picture 5">
              <a:extLst>
                <a:ext uri="{FF2B5EF4-FFF2-40B4-BE49-F238E27FC236}">
                  <a16:creationId xmlns:a16="http://schemas.microsoft.com/office/drawing/2014/main" id="{8AE3B505-2651-304F-6220-148B54B0795A}"/>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l="23671" t="58569" r="16067" b="33319"/>
            <a:stretch/>
          </p:blipFill>
          <p:spPr>
            <a:xfrm>
              <a:off x="3849757" y="6632227"/>
              <a:ext cx="1895061" cy="132522"/>
            </a:xfrm>
            <a:prstGeom prst="rect">
              <a:avLst/>
            </a:prstGeom>
          </p:spPr>
        </p:pic>
        <p:pic>
          <p:nvPicPr>
            <p:cNvPr id="8" name="Picture 7">
              <a:extLst>
                <a:ext uri="{FF2B5EF4-FFF2-40B4-BE49-F238E27FC236}">
                  <a16:creationId xmlns:a16="http://schemas.microsoft.com/office/drawing/2014/main" id="{669B8E3E-5DC2-7A7D-F565-81265CB5E1C7}"/>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l="80983" t="7869" r="7850" b="69418"/>
            <a:stretch/>
          </p:blipFill>
          <p:spPr>
            <a:xfrm rot="7811057">
              <a:off x="3690040" y="6603608"/>
              <a:ext cx="179595" cy="189760"/>
            </a:xfrm>
            <a:prstGeom prst="rect">
              <a:avLst/>
            </a:prstGeom>
          </p:spPr>
        </p:pic>
      </p:grpSp>
    </p:spTree>
    <p:extLst>
      <p:ext uri="{BB962C8B-B14F-4D97-AF65-F5344CB8AC3E}">
        <p14:creationId xmlns:p14="http://schemas.microsoft.com/office/powerpoint/2010/main" val="2333879095"/>
      </p:ext>
    </p:extLst>
  </p:cSld>
  <p:clrMap bg1="lt1" tx1="dk1" bg2="lt2" tx2="dk2" accent1="accent1" accent2="accent2" accent3="accent3" accent4="accent4" accent5="accent5" accent6="accent6" hlink="hlink" folHlink="folHlink"/>
  <p:sldLayoutIdLst>
    <p:sldLayoutId id="2147483780" r:id="rId1"/>
    <p:sldLayoutId id="2147483760" r:id="rId2"/>
    <p:sldLayoutId id="2147483798" r:id="rId3"/>
    <p:sldLayoutId id="2147483800" r:id="rId4"/>
    <p:sldLayoutId id="2147483805" r:id="rId5"/>
    <p:sldLayoutId id="2147483782" r:id="rId6"/>
    <p:sldLayoutId id="2147483752" r:id="rId7"/>
    <p:sldLayoutId id="2147483786" r:id="rId8"/>
    <p:sldLayoutId id="2147483758" r:id="rId9"/>
    <p:sldLayoutId id="2147483787" r:id="rId10"/>
    <p:sldLayoutId id="2147483751" r:id="rId11"/>
    <p:sldLayoutId id="2147483802" r:id="rId12"/>
    <p:sldLayoutId id="2147483796" r:id="rId13"/>
    <p:sldLayoutId id="2147483791" r:id="rId14"/>
    <p:sldLayoutId id="2147483804" r:id="rId15"/>
  </p:sldLayoutIdLst>
  <p:hf hdr="0" ftr="0" dt="0"/>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11.jpeg"/><Relationship Id="rId1" Type="http://schemas.openxmlformats.org/officeDocument/2006/relationships/slideLayout" Target="../slideLayouts/slideLayout11.xml"/><Relationship Id="rId4" Type="http://schemas.openxmlformats.org/officeDocument/2006/relationships/slide" Target="slide37.xml"/></Relationships>
</file>

<file path=ppt/slides/_rels/slide15.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hyperlink" Target="https://innovating4earth.eu/starter-kit-and-good-practice-compendium/"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www.hdm-stuttgart.de/wib/projekte/forschung/cinema_toolset/4_example/downloads/A4_Context_Canvas.pdf" TargetMode="External"/></Relationships>
</file>

<file path=ppt/slides/_rels/slide18.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hyperlink" Target="https://miro.com/templates/brainwriting/" TargetMode="External"/><Relationship Id="rId7" Type="http://schemas.openxmlformats.org/officeDocument/2006/relationships/hyperlink" Target="https://miro.com/" TargetMode="External"/><Relationship Id="rId2" Type="http://schemas.openxmlformats.org/officeDocument/2006/relationships/hyperlink" Target="https://innovating4earth.eu/starter-kit-and-good-practice-compendium/" TargetMode="External"/><Relationship Id="rId1" Type="http://schemas.openxmlformats.org/officeDocument/2006/relationships/slideLayout" Target="../slideLayouts/slideLayout7.xml"/><Relationship Id="rId6" Type="http://schemas.openxmlformats.org/officeDocument/2006/relationships/hyperlink" Target="https://www.mindmeister.com/" TargetMode="External"/><Relationship Id="rId5" Type="http://schemas.openxmlformats.org/officeDocument/2006/relationships/hyperlink" Target="https://miro.com/templates/how-now-wow-matrix/" TargetMode="External"/><Relationship Id="rId4" Type="http://schemas.openxmlformats.org/officeDocument/2006/relationships/hyperlink" Target="https://miro.com/templates/mind-map-basic/"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hyperlink" Target="https://www.mural.co/templates/service-blueprint" TargetMode="External"/><Relationship Id="rId2" Type="http://schemas.openxmlformats.org/officeDocument/2006/relationships/hyperlink" Target="https://innovating4earth.eu/starter-kit-and-good-practice-compendium/" TargetMode="External"/><Relationship Id="rId1" Type="http://schemas.openxmlformats.org/officeDocument/2006/relationships/slideLayout" Target="../slideLayouts/slideLayout7.xml"/><Relationship Id="rId6" Type="http://schemas.openxmlformats.org/officeDocument/2006/relationships/hyperlink" Target="https://miro.com/" TargetMode="External"/><Relationship Id="rId5" Type="http://schemas.openxmlformats.org/officeDocument/2006/relationships/hyperlink" Target="https://www.canva.com/" TargetMode="External"/><Relationship Id="rId4" Type="http://schemas.openxmlformats.org/officeDocument/2006/relationships/hyperlink" Target="https://miro.com/templates/service-blueprint-template/" TargetMode="External"/></Relationships>
</file>

<file path=ppt/slides/_rels/slide22.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hyperlink" Target="https://miro.com/templates/moscow-matrix/" TargetMode="External"/><Relationship Id="rId2" Type="http://schemas.openxmlformats.org/officeDocument/2006/relationships/hyperlink" Target="https://innovating4earth.eu/starter-kit-and-good-practice-compendium/"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hyperlink" Target="https://docs.google.com/forms/" TargetMode="External"/><Relationship Id="rId2" Type="http://schemas.openxmlformats.org/officeDocument/2006/relationships/hyperlink" Target="https://innovating4earth.eu/starter-kit-and-good-practice-compendium/"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hyperlink" Target="https://innovating4earth.eu/starter-kit-and-good-practice-compendium/"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slide" Target="slide4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4.jpeg"/><Relationship Id="rId1" Type="http://schemas.openxmlformats.org/officeDocument/2006/relationships/slideLayout" Target="../slideLayouts/slideLayout3.xml"/><Relationship Id="rId5" Type="http://schemas.openxmlformats.org/officeDocument/2006/relationships/slide" Target="slide6.xml"/><Relationship Id="rId4" Type="http://schemas.openxmlformats.org/officeDocument/2006/relationships/slide" Target="slide32.xml"/></Relationships>
</file>

<file path=ppt/slides/_rels/slide30.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11.jpeg"/><Relationship Id="rId1" Type="http://schemas.openxmlformats.org/officeDocument/2006/relationships/slideLayout" Target="../slideLayouts/slideLayout11.xml"/><Relationship Id="rId4" Type="http://schemas.openxmlformats.org/officeDocument/2006/relationships/slide" Target="slide4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hyperlink" Target="https://www.atlassian.com/team-playbook/plays/5-whys" TargetMode="External"/><Relationship Id="rId13" Type="http://schemas.openxmlformats.org/officeDocument/2006/relationships/hyperlink" Target="https://www.youtube.com/watch?v=YXQWfTPQoSg" TargetMode="External"/><Relationship Id="rId3" Type="http://schemas.openxmlformats.org/officeDocument/2006/relationships/hyperlink" Target="https://www.youtube.com/watch?v=Stc0beAxavY" TargetMode="External"/><Relationship Id="rId7" Type="http://schemas.openxmlformats.org/officeDocument/2006/relationships/hyperlink" Target="https://lucid.co/blog/what-is-a-concept-map" TargetMode="External"/><Relationship Id="rId12" Type="http://schemas.openxmlformats.org/officeDocument/2006/relationships/hyperlink" Target="https://growenterprise.co.uk/2018/11/26/a-road-map-for-commercialization-of-a-business-concept/" TargetMode="External"/><Relationship Id="rId2" Type="http://schemas.openxmlformats.org/officeDocument/2006/relationships/hyperlink" Target="https://creately.com/guides/how-to-write-an-action-plan/" TargetMode="External"/><Relationship Id="rId1" Type="http://schemas.openxmlformats.org/officeDocument/2006/relationships/slideLayout" Target="../slideLayouts/slideLayout7.xml"/><Relationship Id="rId6" Type="http://schemas.openxmlformats.org/officeDocument/2006/relationships/hyperlink" Target="https://thedecisionlab.com/reference-guide/philosophy/scamper" TargetMode="External"/><Relationship Id="rId11" Type="http://schemas.openxmlformats.org/officeDocument/2006/relationships/hyperlink" Target="https://www.youtube.com/watch?v=lGAK_jCpbb8" TargetMode="External"/><Relationship Id="rId5" Type="http://schemas.openxmlformats.org/officeDocument/2006/relationships/hyperlink" Target="https://www.youtube.com/watch?v=d3OypR39klY" TargetMode="External"/><Relationship Id="rId10" Type="http://schemas.openxmlformats.org/officeDocument/2006/relationships/hyperlink" Target="https://www.debonogroup.com/services/core-programs/six-thinking-hats/" TargetMode="External"/><Relationship Id="rId4" Type="http://schemas.openxmlformats.org/officeDocument/2006/relationships/hyperlink" Target="https://app.mural.co/template/94238f11-00b5-42c7-8374-b3dd7c7c0b76/ae150568-42bf-46cc-b205-2f4ba1bdb4ca" TargetMode="External"/><Relationship Id="rId9" Type="http://schemas.openxmlformats.org/officeDocument/2006/relationships/hyperlink" Target="https://www.productplan.com/glossary/opportunity-solution-tree/" TargetMode="External"/><Relationship Id="rId14" Type="http://schemas.openxmlformats.org/officeDocument/2006/relationships/hyperlink" Target="https://umaine.edu/computingcoursematerials/wp-content/uploads/sites/511/2016/11/BlogGuide.pdf"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www.youtube.com/watch?v=bAARmsv1tms" TargetMode="External"/><Relationship Id="rId13" Type="http://schemas.openxmlformats.org/officeDocument/2006/relationships/hyperlink" Target="https://www.youtube.com/watch?v=4Yd3bq1At2A" TargetMode="External"/><Relationship Id="rId18" Type="http://schemas.openxmlformats.org/officeDocument/2006/relationships/hyperlink" Target="https://www.youtube.com/watch?v=tY8CX0J3ILc" TargetMode="External"/><Relationship Id="rId3" Type="http://schemas.openxmlformats.org/officeDocument/2006/relationships/hyperlink" Target="https://www.youtube.com/watch?v=PJgAOkaUrcw" TargetMode="External"/><Relationship Id="rId21" Type="http://schemas.openxmlformats.org/officeDocument/2006/relationships/hyperlink" Target="https://www.naeyc.org/sites/default/files/globally-shared/downloads/PDFs/accreditation/higher-ed/2020_naeyc_higher_education_peer_reviewer_handbook1.pdf" TargetMode="External"/><Relationship Id="rId7" Type="http://schemas.openxmlformats.org/officeDocument/2006/relationships/hyperlink" Target="https://www.youtube.com/watch?v=9t-_hYjAKww" TargetMode="External"/><Relationship Id="rId12" Type="http://schemas.openxmlformats.org/officeDocument/2006/relationships/hyperlink" Target="https://www.youtube.com/watch?v=whKSAKSMFs8" TargetMode="External"/><Relationship Id="rId17" Type="http://schemas.openxmlformats.org/officeDocument/2006/relationships/hyperlink" Target="https://www.youtube.com/watch?v=LnZd6q-5lg8" TargetMode="External"/><Relationship Id="rId2" Type="http://schemas.openxmlformats.org/officeDocument/2006/relationships/hyperlink" Target="https://www.youtube.com/watch?v=XelAIACgElM" TargetMode="External"/><Relationship Id="rId16" Type="http://schemas.openxmlformats.org/officeDocument/2006/relationships/hyperlink" Target="https://www.open.edu/openlearn/education-development/learning-teach-becoming-reflective-practitioner/content-section-0" TargetMode="External"/><Relationship Id="rId20" Type="http://schemas.openxmlformats.org/officeDocument/2006/relationships/hyperlink" Target="https://www.luc.edu/media/lucedu/clas/Peer%20Review%20in%20Assessment%20and%20Improvement%20an%20Overview%20of%20Five%20Principles%20to%20Promote%20Effective%20Practice.pdf" TargetMode="External"/><Relationship Id="rId1" Type="http://schemas.openxmlformats.org/officeDocument/2006/relationships/slideLayout" Target="../slideLayouts/slideLayout7.xml"/><Relationship Id="rId6" Type="http://schemas.openxmlformats.org/officeDocument/2006/relationships/hyperlink" Target="https://bokcenter.harvard.edu/leading-discussions" TargetMode="External"/><Relationship Id="rId11" Type="http://schemas.openxmlformats.org/officeDocument/2006/relationships/hyperlink" Target="https://www.coursera.org/learn/research-methods" TargetMode="External"/><Relationship Id="rId5" Type="http://schemas.openxmlformats.org/officeDocument/2006/relationships/hyperlink" Target="https://uwaterloo.ca/centre-for-teaching-excellence/catalogs/tip-sheets/facilitating-effective-discussions" TargetMode="External"/><Relationship Id="rId15" Type="http://schemas.openxmlformats.org/officeDocument/2006/relationships/hyperlink" Target="https://reflection.ed.ac.uk/facilitators-toolkit/where-to-start/introduce-reflection/assignment" TargetMode="External"/><Relationship Id="rId10" Type="http://schemas.openxmlformats.org/officeDocument/2006/relationships/hyperlink" Target="https://www.advance-he.ac.uk/knowledge-hub/pedagogic-approaches-developing-students-researchers-within-curriculum-and-beyond" TargetMode="External"/><Relationship Id="rId19" Type="http://schemas.openxmlformats.org/officeDocument/2006/relationships/hyperlink" Target="https://www.valdosta.edu/academics/academic-affairs/documents/resource-guide-for-peer-evaluations-of-teaching.pdf" TargetMode="External"/><Relationship Id="rId4" Type="http://schemas.openxmlformats.org/officeDocument/2006/relationships/hyperlink" Target="https://www.youtube.com/watch?v=ZXbCZsaZBxM" TargetMode="External"/><Relationship Id="rId9" Type="http://schemas.openxmlformats.org/officeDocument/2006/relationships/hyperlink" Target="https://www.youtube.com/watch?v=ivTGBNPp96w" TargetMode="External"/><Relationship Id="rId14" Type="http://schemas.openxmlformats.org/officeDocument/2006/relationships/hyperlink" Target="https://reflection.ed.ac.uk/reflectors-toolkit/producing-reflections/academic-reflections/structure" TargetMode="External"/><Relationship Id="rId22" Type="http://schemas.openxmlformats.org/officeDocument/2006/relationships/hyperlink" Target="https://www.utsystem.edu/sites/default/files/offices/academic-affairs/forms/Final%20Fac%20Eval%20Guidelines.pdf"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www.youtube.com/watch?v=WS6qHRJC8BY" TargetMode="External"/><Relationship Id="rId13" Type="http://schemas.openxmlformats.org/officeDocument/2006/relationships/hyperlink" Target="https://www.youtube.com/watch?v=VnDcdHNvY5A" TargetMode="External"/><Relationship Id="rId3" Type="http://schemas.openxmlformats.org/officeDocument/2006/relationships/hyperlink" Target="https://www.youtube.com/watch?v=So8aseCO3hY" TargetMode="External"/><Relationship Id="rId7" Type="http://schemas.openxmlformats.org/officeDocument/2006/relationships/hyperlink" Target="https://www.youtube.com/watch?v=sPWRjjj2iok" TargetMode="External"/><Relationship Id="rId12" Type="http://schemas.openxmlformats.org/officeDocument/2006/relationships/hyperlink" Target="https://www.youtube.com/watch?v=z30ezWcRalA" TargetMode="External"/><Relationship Id="rId2" Type="http://schemas.openxmlformats.org/officeDocument/2006/relationships/hyperlink" Target="https://www.youtube.com/watch?v=P2LwuF7zn9c" TargetMode="External"/><Relationship Id="rId1" Type="http://schemas.openxmlformats.org/officeDocument/2006/relationships/slideLayout" Target="../slideLayouts/slideLayout7.xml"/><Relationship Id="rId6" Type="http://schemas.openxmlformats.org/officeDocument/2006/relationships/hyperlink" Target="https://www.coursera.org/learn/public-speaking" TargetMode="External"/><Relationship Id="rId11" Type="http://schemas.openxmlformats.org/officeDocument/2006/relationships/hyperlink" Target="https://cdn.dal.ca/content/dam/dalhousie/pdf/dept/clt/SRI/Guidelines_to_students_on_providing_constructive_feedback.pdf" TargetMode="External"/><Relationship Id="rId5" Type="http://schemas.openxmlformats.org/officeDocument/2006/relationships/hyperlink" Target="https://www.youtube.com/watch?v=V8eLdbKXGzk" TargetMode="External"/><Relationship Id="rId15" Type="http://schemas.openxmlformats.org/officeDocument/2006/relationships/hyperlink" Target="https://scholarworks.gsu.edu/msit_diss/131/" TargetMode="External"/><Relationship Id="rId10" Type="http://schemas.openxmlformats.org/officeDocument/2006/relationships/hyperlink" Target="https://www.personio.com/hr-lexicon/constructive-feedback/" TargetMode="External"/><Relationship Id="rId4" Type="http://schemas.openxmlformats.org/officeDocument/2006/relationships/hyperlink" Target="https://www.youtube.com/watch?v=BktK96pzqVo" TargetMode="External"/><Relationship Id="rId9" Type="http://schemas.openxmlformats.org/officeDocument/2006/relationships/hyperlink" Target="https://www.youtube.com/watch?v=YHBcjsodP6w" TargetMode="External"/><Relationship Id="rId14" Type="http://schemas.openxmlformats.org/officeDocument/2006/relationships/hyperlink" Target="https://www.youtube.com/watch?v=QpPrVtTa3-c"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hyperlink" Target="https://clickup.com/pl/blog/38028/idea-management-software" TargetMode="Externa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hyperlink" Target="https://youtu.be/iYH7jExleM4?si=g_4gHKgM4_axq7cd" TargetMode="External"/><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hyperlink" Target="https://clickup.com/pl/blog/38028/idea-management-software" TargetMode="Externa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hyperlink" Target="https://youtu.be/xvumiNYvOlo?si=lW59Xgp8nJyuxI3E" TargetMode="Externa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hyperlink" Target="https://clickup.com/pl/blog/38028/idea-management-software" TargetMode="Externa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hyperlink" Target="https://youtu.be/-tKaGL39qmE?si=KavYmZkS0uBoa6OJ" TargetMode="External"/><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5.png"/><Relationship Id="rId7" Type="http://schemas.openxmlformats.org/officeDocument/2006/relationships/image" Target="../media/image27.png"/><Relationship Id="rId2" Type="http://schemas.openxmlformats.org/officeDocument/2006/relationships/hyperlink" Target="https://clickup.com/pl/blog/38028/idea-management-software" TargetMode="External"/><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hyperlink" Target="https://www.youtube.com/watch?v=DzaN15_NxBQ" TargetMode="External"/><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0.png"/><Relationship Id="rId2" Type="http://schemas.openxmlformats.org/officeDocument/2006/relationships/hyperlink" Target="https://clickup.com/pl/blog/38028/idea-management-software" TargetMode="External"/><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hyperlink" Target="https://www.youtube.com/watch?v=_NTuLuhGLWw" TargetMode="External"/><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hyperlink" Target="https://docs.google.com/forms"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hyperlink" Target="http://www.forms.office.com/" TargetMode="External"/><Relationship Id="rId4" Type="http://schemas.openxmlformats.org/officeDocument/2006/relationships/hyperlink" Target="http://www.qualtrics.com/"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s://www.linkedin.com/company/cooperation-in-education-gateway" TargetMode="External"/><Relationship Id="rId2" Type="http://schemas.openxmlformats.org/officeDocument/2006/relationships/image" Target="../media/image32.jpeg"/><Relationship Id="rId1" Type="http://schemas.openxmlformats.org/officeDocument/2006/relationships/slideLayout" Target="../slideLayouts/slideLayout15.xml"/><Relationship Id="rId4" Type="http://schemas.openxmlformats.org/officeDocument/2006/relationships/hyperlink" Target="https://www.linkedin.com/company/earth-project-erasmus/posts/?feedView=al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Placeholder 73">
            <a:extLst>
              <a:ext uri="{FF2B5EF4-FFF2-40B4-BE49-F238E27FC236}">
                <a16:creationId xmlns:a16="http://schemas.microsoft.com/office/drawing/2014/main" id="{D8F45730-4E6F-D0B8-7E92-A2AFD79D9ABA}"/>
              </a:ext>
            </a:extLst>
          </p:cNvPr>
          <p:cNvPicPr>
            <a:picLocks noGrp="1" noChangeAspect="1"/>
          </p:cNvPicPr>
          <p:nvPr>
            <p:ph type="pic" sz="quarter" idx="20"/>
          </p:nvPr>
        </p:nvPicPr>
        <p:blipFill rotWithShape="1">
          <a:blip r:embed="rId2">
            <a:extLst>
              <a:ext uri="{28A0092B-C50C-407E-A947-70E740481C1C}">
                <a14:useLocalDpi xmlns:a14="http://schemas.microsoft.com/office/drawing/2010/main" val="0"/>
              </a:ext>
            </a:extLst>
          </a:blip>
          <a:srcRect l="19941" r="1293"/>
          <a:stretch>
            <a:fillRect/>
          </a:stretch>
        </p:blipFill>
        <p:spPr>
          <a:xfrm>
            <a:off x="-21689" y="2135348"/>
            <a:ext cx="7581364" cy="6421117"/>
          </a:xfrm>
        </p:spPr>
      </p:pic>
      <p:sp>
        <p:nvSpPr>
          <p:cNvPr id="20" name="Freeform 19">
            <a:extLst>
              <a:ext uri="{FF2B5EF4-FFF2-40B4-BE49-F238E27FC236}">
                <a16:creationId xmlns:a16="http://schemas.microsoft.com/office/drawing/2014/main" id="{C1BCB7CF-0C4D-A4FD-74C0-AE9B70C1DFAD}"/>
              </a:ext>
            </a:extLst>
          </p:cNvPr>
          <p:cNvSpPr/>
          <p:nvPr/>
        </p:nvSpPr>
        <p:spPr>
          <a:xfrm rot="11124034">
            <a:off x="-3963666" y="1438298"/>
            <a:ext cx="5327283" cy="575932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0846BF9A-F1E8-40C2-33C5-BBB9DEB0BA27}"/>
              </a:ext>
            </a:extLst>
          </p:cNvPr>
          <p:cNvSpPr/>
          <p:nvPr/>
        </p:nvSpPr>
        <p:spPr>
          <a:xfrm>
            <a:off x="5768530" y="7767530"/>
            <a:ext cx="951659" cy="1006025"/>
          </a:xfrm>
          <a:custGeom>
            <a:avLst/>
            <a:gdLst>
              <a:gd name="connsiteX0" fmla="*/ 122815 w 256549"/>
              <a:gd name="connsiteY0" fmla="*/ 237884 h 271205"/>
              <a:gd name="connsiteX1" fmla="*/ 36337 w 256549"/>
              <a:gd name="connsiteY1" fmla="*/ 262605 h 271205"/>
              <a:gd name="connsiteX2" fmla="*/ 6877 w 256549"/>
              <a:gd name="connsiteY2" fmla="*/ 175131 h 271205"/>
              <a:gd name="connsiteX3" fmla="*/ 92405 w 256549"/>
              <a:gd name="connsiteY3" fmla="*/ 152312 h 271205"/>
              <a:gd name="connsiteX4" fmla="*/ 122815 w 256549"/>
              <a:gd name="connsiteY4" fmla="*/ 237884 h 271205"/>
              <a:gd name="connsiteX5" fmla="*/ 150374 w 256549"/>
              <a:gd name="connsiteY5" fmla="*/ 72444 h 271205"/>
              <a:gd name="connsiteX6" fmla="*/ 83853 w 256549"/>
              <a:gd name="connsiteY6" fmla="*/ 91460 h 271205"/>
              <a:gd name="connsiteX7" fmla="*/ 61045 w 256549"/>
              <a:gd name="connsiteY7" fmla="*/ 23953 h 271205"/>
              <a:gd name="connsiteX8" fmla="*/ 127567 w 256549"/>
              <a:gd name="connsiteY8" fmla="*/ 5888 h 271205"/>
              <a:gd name="connsiteX9" fmla="*/ 150374 w 256549"/>
              <a:gd name="connsiteY9" fmla="*/ 72444 h 271205"/>
              <a:gd name="connsiteX10" fmla="*/ 253958 w 256549"/>
              <a:gd name="connsiteY10" fmla="*/ 102870 h 271205"/>
              <a:gd name="connsiteX11" fmla="*/ 212145 w 256549"/>
              <a:gd name="connsiteY11" fmla="*/ 115230 h 271205"/>
              <a:gd name="connsiteX12" fmla="*/ 197890 w 256549"/>
              <a:gd name="connsiteY12" fmla="*/ 72444 h 271205"/>
              <a:gd name="connsiteX13" fmla="*/ 239703 w 256549"/>
              <a:gd name="connsiteY13" fmla="*/ 61035 h 271205"/>
              <a:gd name="connsiteX14" fmla="*/ 253958 w 256549"/>
              <a:gd name="connsiteY14" fmla="*/ 102870 h 27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549" h="271205">
                <a:moveTo>
                  <a:pt x="122815" y="237884"/>
                </a:moveTo>
                <a:cubicBezTo>
                  <a:pt x="107610" y="269260"/>
                  <a:pt x="68648" y="280670"/>
                  <a:pt x="36337" y="262605"/>
                </a:cubicBezTo>
                <a:cubicBezTo>
                  <a:pt x="4027" y="245490"/>
                  <a:pt x="-9278" y="205557"/>
                  <a:pt x="6877" y="175131"/>
                </a:cubicBezTo>
                <a:cubicBezTo>
                  <a:pt x="23033" y="144705"/>
                  <a:pt x="61045" y="135197"/>
                  <a:pt x="92405" y="152312"/>
                </a:cubicBezTo>
                <a:cubicBezTo>
                  <a:pt x="124716" y="169426"/>
                  <a:pt x="138020" y="207458"/>
                  <a:pt x="122815" y="237884"/>
                </a:cubicBezTo>
                <a:close/>
                <a:moveTo>
                  <a:pt x="150374" y="72444"/>
                </a:moveTo>
                <a:cubicBezTo>
                  <a:pt x="138020" y="96214"/>
                  <a:pt x="108561" y="104772"/>
                  <a:pt x="83853" y="91460"/>
                </a:cubicBezTo>
                <a:cubicBezTo>
                  <a:pt x="59144" y="78149"/>
                  <a:pt x="48691" y="47723"/>
                  <a:pt x="61045" y="23953"/>
                </a:cubicBezTo>
                <a:cubicBezTo>
                  <a:pt x="73399" y="1134"/>
                  <a:pt x="102859" y="-6472"/>
                  <a:pt x="127567" y="5888"/>
                </a:cubicBezTo>
                <a:cubicBezTo>
                  <a:pt x="152275" y="19199"/>
                  <a:pt x="161778" y="48674"/>
                  <a:pt x="150374" y="72444"/>
                </a:cubicBezTo>
                <a:close/>
                <a:moveTo>
                  <a:pt x="253958" y="102870"/>
                </a:moveTo>
                <a:cubicBezTo>
                  <a:pt x="246356" y="118083"/>
                  <a:pt x="228300" y="123788"/>
                  <a:pt x="212145" y="115230"/>
                </a:cubicBezTo>
                <a:cubicBezTo>
                  <a:pt x="196939" y="106673"/>
                  <a:pt x="190287" y="87657"/>
                  <a:pt x="197890" y="72444"/>
                </a:cubicBezTo>
                <a:cubicBezTo>
                  <a:pt x="205492" y="58182"/>
                  <a:pt x="224498" y="53428"/>
                  <a:pt x="239703" y="61035"/>
                </a:cubicBezTo>
                <a:cubicBezTo>
                  <a:pt x="253958" y="69592"/>
                  <a:pt x="260610" y="88608"/>
                  <a:pt x="253958" y="102870"/>
                </a:cubicBezTo>
                <a:close/>
              </a:path>
            </a:pathLst>
          </a:custGeom>
          <a:gradFill>
            <a:gsLst>
              <a:gs pos="0">
                <a:srgbClr val="8551A1"/>
              </a:gs>
              <a:gs pos="35350">
                <a:srgbClr val="6363AC"/>
              </a:gs>
              <a:gs pos="100000">
                <a:srgbClr val="26C4F4"/>
              </a:gs>
            </a:gsLst>
            <a:lin ang="0" scaled="1"/>
          </a:gradFill>
          <a:ln w="9492" cap="flat">
            <a:noFill/>
            <a:prstDash val="solid"/>
            <a:miter/>
          </a:ln>
        </p:spPr>
        <p:txBody>
          <a:bodyPr rtlCol="0" anchor="ctr"/>
          <a:lstStyle/>
          <a:p>
            <a:endParaRPr lang="en-US"/>
          </a:p>
        </p:txBody>
      </p:sp>
      <p:sp>
        <p:nvSpPr>
          <p:cNvPr id="77" name="Rectangle 76">
            <a:extLst>
              <a:ext uri="{FF2B5EF4-FFF2-40B4-BE49-F238E27FC236}">
                <a16:creationId xmlns:a16="http://schemas.microsoft.com/office/drawing/2014/main" id="{A3B76104-2175-F77B-46C1-46E06BCE9041}"/>
              </a:ext>
            </a:extLst>
          </p:cNvPr>
          <p:cNvSpPr/>
          <p:nvPr/>
        </p:nvSpPr>
        <p:spPr>
          <a:xfrm>
            <a:off x="984809" y="6748818"/>
            <a:ext cx="4637058" cy="1333047"/>
          </a:xfrm>
          <a:prstGeom prst="rect">
            <a:avLst/>
          </a:prstGeom>
          <a:gradFill>
            <a:gsLst>
              <a:gs pos="0">
                <a:srgbClr val="8551A1"/>
              </a:gs>
              <a:gs pos="35350">
                <a:srgbClr val="6363AC"/>
              </a:gs>
              <a:gs pos="100000">
                <a:srgbClr val="26C4F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4" name="TextBox 75">
            <a:extLst>
              <a:ext uri="{FF2B5EF4-FFF2-40B4-BE49-F238E27FC236}">
                <a16:creationId xmlns:a16="http://schemas.microsoft.com/office/drawing/2014/main" id="{4C701DF7-13EB-CE04-EA6D-D6075B69D354}"/>
              </a:ext>
            </a:extLst>
          </p:cNvPr>
          <p:cNvSpPr txBox="1"/>
          <p:nvPr/>
        </p:nvSpPr>
        <p:spPr>
          <a:xfrm>
            <a:off x="1212319" y="6835371"/>
            <a:ext cx="4302460" cy="1200329"/>
          </a:xfrm>
          <a:prstGeom prst="rect">
            <a:avLst/>
          </a:prstGeom>
          <a:noFill/>
        </p:spPr>
        <p:txBody>
          <a:bodyPr wrap="none" rtlCol="0">
            <a:spAutoFit/>
          </a:bodyPr>
          <a:lstStyle/>
          <a:p>
            <a:r>
              <a:rPr lang="en-US" sz="3600" b="1" spc="324" dirty="0">
                <a:solidFill>
                  <a:schemeClr val="bg1"/>
                </a:solidFill>
                <a:latin typeface="Calibri" panose="020F0502020204030204" pitchFamily="34" charset="0"/>
                <a:cs typeface="Calibri" panose="020F0502020204030204" pitchFamily="34" charset="0"/>
              </a:rPr>
              <a:t>GUIDA</a:t>
            </a:r>
          </a:p>
          <a:p>
            <a:r>
              <a:rPr lang="en-US" sz="3600" b="1" spc="324" dirty="0">
                <a:solidFill>
                  <a:schemeClr val="bg1"/>
                </a:solidFill>
                <a:latin typeface="Calibri" panose="020F0502020204030204" pitchFamily="34" charset="0"/>
                <a:cs typeface="Calibri" panose="020F0502020204030204" pitchFamily="34" charset="0"/>
              </a:rPr>
              <a:t>DELL’INSEGNANTE</a:t>
            </a:r>
          </a:p>
        </p:txBody>
      </p:sp>
      <p:sp>
        <p:nvSpPr>
          <p:cNvPr id="6" name="Text Placeholder 2">
            <a:extLst>
              <a:ext uri="{FF2B5EF4-FFF2-40B4-BE49-F238E27FC236}">
                <a16:creationId xmlns:a16="http://schemas.microsoft.com/office/drawing/2014/main" id="{0E3FF797-1866-105B-2CDD-CCE710032D1F}"/>
              </a:ext>
            </a:extLst>
          </p:cNvPr>
          <p:cNvSpPr txBox="1">
            <a:spLocks/>
          </p:cNvSpPr>
          <p:nvPr/>
        </p:nvSpPr>
        <p:spPr>
          <a:xfrm rot="16200000">
            <a:off x="4824250" y="7446400"/>
            <a:ext cx="3842030" cy="536162"/>
          </a:xfrm>
          <a:prstGeom prst="rect">
            <a:avLst/>
          </a:prstGeom>
          <a:gradFill>
            <a:gsLst>
              <a:gs pos="0">
                <a:srgbClr val="8551A1"/>
              </a:gs>
              <a:gs pos="35350">
                <a:srgbClr val="6363AC"/>
              </a:gs>
              <a:gs pos="100000">
                <a:srgbClr val="26C4F4"/>
              </a:gs>
            </a:gsLst>
            <a:lin ang="0" scaled="0"/>
          </a:gradFill>
        </p:spPr>
        <p:txBody>
          <a:bodyPr lIns="91440" tIns="45720" rIns="91440" bIns="45720" anchor="ctr">
            <a:noAutofit/>
          </a:bodyPr>
          <a:lstStyle>
            <a:lvl1pPr marL="0" indent="0" algn="ctr" defTabSz="755934" rtl="0" eaLnBrk="1" latinLnBrk="0" hangingPunct="1">
              <a:lnSpc>
                <a:spcPct val="90000"/>
              </a:lnSpc>
              <a:spcBef>
                <a:spcPts val="827"/>
              </a:spcBef>
              <a:buFont typeface="Arial" panose="020B0604020202020204" pitchFamily="34" charset="0"/>
              <a:buNone/>
              <a:defRPr sz="20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2400">
                <a:latin typeface="Calibri"/>
                <a:ea typeface="Open Sans"/>
                <a:cs typeface="Calibri"/>
              </a:rPr>
              <a:t>www.</a:t>
            </a:r>
            <a:r>
              <a:rPr lang="en-US" sz="2400" b="1">
                <a:latin typeface="Calibri"/>
                <a:ea typeface="Open Sans"/>
                <a:cs typeface="Calibri"/>
              </a:rPr>
              <a:t>innovating4earth</a:t>
            </a:r>
            <a:r>
              <a:rPr lang="en-US" sz="2400">
                <a:latin typeface="Calibri"/>
                <a:ea typeface="Open Sans"/>
                <a:cs typeface="Calibri"/>
              </a:rPr>
              <a:t>.eu</a:t>
            </a:r>
          </a:p>
        </p:txBody>
      </p:sp>
      <p:sp>
        <p:nvSpPr>
          <p:cNvPr id="3" name="Rectangle 76">
            <a:extLst>
              <a:ext uri="{FF2B5EF4-FFF2-40B4-BE49-F238E27FC236}">
                <a16:creationId xmlns:a16="http://schemas.microsoft.com/office/drawing/2014/main" id="{EC02171E-3618-60BF-D1C9-704B24890B32}"/>
              </a:ext>
            </a:extLst>
          </p:cNvPr>
          <p:cNvSpPr/>
          <p:nvPr/>
        </p:nvSpPr>
        <p:spPr>
          <a:xfrm>
            <a:off x="984809" y="8194078"/>
            <a:ext cx="3783134" cy="698629"/>
          </a:xfrm>
          <a:prstGeom prst="rect">
            <a:avLst/>
          </a:prstGeom>
          <a:gradFill>
            <a:gsLst>
              <a:gs pos="0">
                <a:srgbClr val="8551A1"/>
              </a:gs>
              <a:gs pos="35350">
                <a:srgbClr val="6363AC"/>
              </a:gs>
              <a:gs pos="100000">
                <a:srgbClr val="26C4F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5" name="TextBox 75">
            <a:extLst>
              <a:ext uri="{FF2B5EF4-FFF2-40B4-BE49-F238E27FC236}">
                <a16:creationId xmlns:a16="http://schemas.microsoft.com/office/drawing/2014/main" id="{91F30FB0-41F0-ECF5-F6BD-B3792E325DFE}"/>
              </a:ext>
            </a:extLst>
          </p:cNvPr>
          <p:cNvSpPr txBox="1"/>
          <p:nvPr/>
        </p:nvSpPr>
        <p:spPr>
          <a:xfrm>
            <a:off x="1212319" y="8220226"/>
            <a:ext cx="2730684" cy="646331"/>
          </a:xfrm>
          <a:prstGeom prst="rect">
            <a:avLst/>
          </a:prstGeom>
          <a:noFill/>
        </p:spPr>
        <p:txBody>
          <a:bodyPr wrap="none" rtlCol="0">
            <a:spAutoFit/>
          </a:bodyPr>
          <a:lstStyle/>
          <a:p>
            <a:r>
              <a:rPr lang="en-US" sz="3600" b="1" spc="324">
                <a:solidFill>
                  <a:schemeClr val="bg1"/>
                </a:solidFill>
                <a:latin typeface="Calibri" panose="020F0502020204030204" pitchFamily="34" charset="0"/>
                <a:cs typeface="Calibri" panose="020F0502020204030204" pitchFamily="34" charset="0"/>
              </a:rPr>
              <a:t>MODULE 3 </a:t>
            </a:r>
          </a:p>
        </p:txBody>
      </p:sp>
    </p:spTree>
    <p:extLst>
      <p:ext uri="{BB962C8B-B14F-4D97-AF65-F5344CB8AC3E}">
        <p14:creationId xmlns:p14="http://schemas.microsoft.com/office/powerpoint/2010/main" val="1701862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FA03C-D088-CB7D-4989-01B0CD96D8E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A643DD8-0300-924D-8FBC-83CB7FC382C4}"/>
              </a:ext>
            </a:extLst>
          </p:cNvPr>
          <p:cNvSpPr>
            <a:spLocks noGrp="1"/>
          </p:cNvSpPr>
          <p:nvPr>
            <p:ph type="sldNum" sz="quarter" idx="4"/>
          </p:nvPr>
        </p:nvSpPr>
        <p:spPr/>
        <p:txBody>
          <a:bodyPr/>
          <a:lstStyle/>
          <a:p>
            <a:fld id="{9C527BFA-2C0E-4CEC-B6A5-913A56FEF4B4}" type="slidenum">
              <a:rPr lang="fr-CA" smtClean="0"/>
              <a:pPr/>
              <a:t>10</a:t>
            </a:fld>
            <a:endParaRPr lang="fr-CA"/>
          </a:p>
        </p:txBody>
      </p:sp>
      <p:sp>
        <p:nvSpPr>
          <p:cNvPr id="8" name="Freeform 2">
            <a:extLst>
              <a:ext uri="{FF2B5EF4-FFF2-40B4-BE49-F238E27FC236}">
                <a16:creationId xmlns:a16="http://schemas.microsoft.com/office/drawing/2014/main" id="{2CAFC4BA-252E-02D3-3B6F-08EACA4553F1}"/>
              </a:ext>
            </a:extLst>
          </p:cNvPr>
          <p:cNvSpPr/>
          <p:nvPr/>
        </p:nvSpPr>
        <p:spPr>
          <a:xfrm rot="19295464">
            <a:off x="6038581" y="-668569"/>
            <a:ext cx="4822343" cy="521343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9" name="Textfeld 8">
            <a:extLst>
              <a:ext uri="{FF2B5EF4-FFF2-40B4-BE49-F238E27FC236}">
                <a16:creationId xmlns:a16="http://schemas.microsoft.com/office/drawing/2014/main" id="{00080767-2F68-4128-47DD-AEFDD8D4158E}"/>
              </a:ext>
            </a:extLst>
          </p:cNvPr>
          <p:cNvSpPr txBox="1"/>
          <p:nvPr/>
        </p:nvSpPr>
        <p:spPr>
          <a:xfrm>
            <a:off x="591948" y="2772042"/>
            <a:ext cx="6246174" cy="5186035"/>
          </a:xfrm>
          <a:prstGeom prst="rect">
            <a:avLst/>
          </a:prstGeom>
          <a:noFill/>
        </p:spPr>
        <p:txBody>
          <a:bodyPr wrap="square" lIns="91440" tIns="45720" rIns="91440" bIns="45720" rtlCol="0" anchor="t">
            <a:spAutoFit/>
          </a:bodyPr>
          <a:lstStyle/>
          <a:p>
            <a:pPr algn="just"/>
            <a:r>
              <a:rPr lang="it-IT" sz="1200" b="1" noProof="0" dirty="0">
                <a:solidFill>
                  <a:srgbClr val="29C5F4"/>
                </a:solidFill>
              </a:rPr>
              <a:t>Versione 2: Formato del seminario basato su progetti (multisessione)</a:t>
            </a:r>
            <a:endParaRPr lang="it-IT" sz="1100" b="1" noProof="0" dirty="0"/>
          </a:p>
          <a:p>
            <a:pPr algn="just"/>
            <a:r>
              <a:rPr lang="it-IT" sz="1100" b="1" noProof="0" dirty="0"/>
              <a:t>Focus</a:t>
            </a:r>
            <a:r>
              <a:rPr lang="it-IT" sz="1100" noProof="0" dirty="0"/>
              <a:t>: Ideazione creativa, sostenibilità nella logistica e ricerca nel mondo reale.</a:t>
            </a:r>
            <a:endParaRPr lang="it-IT" sz="1100" noProof="0" dirty="0">
              <a:ea typeface="Calibri"/>
              <a:cs typeface="Calibri"/>
            </a:endParaRPr>
          </a:p>
          <a:p>
            <a:pPr algn="just"/>
            <a:endParaRPr lang="it-IT" sz="1100" noProof="0" dirty="0"/>
          </a:p>
          <a:p>
            <a:pPr algn="just"/>
            <a:r>
              <a:rPr lang="it-IT" sz="1100" b="1" noProof="0" dirty="0"/>
              <a:t>Struttura della sessione:</a:t>
            </a:r>
            <a:endParaRPr lang="it-IT" sz="1100" noProof="0" dirty="0"/>
          </a:p>
          <a:p>
            <a:pPr marL="171450" indent="-171450" algn="just">
              <a:buFont typeface="Wingdings" panose="05000000000000000000" pitchFamily="2" charset="2"/>
              <a:buChar char="q"/>
            </a:pPr>
            <a:r>
              <a:rPr lang="it-IT" sz="1100" noProof="0" dirty="0"/>
              <a:t>Inizia con le </a:t>
            </a:r>
            <a:r>
              <a:rPr lang="it-IT" sz="1100" b="1" noProof="0" dirty="0"/>
              <a:t>Slides di EARTH e i contenuti dello Starter Kit </a:t>
            </a:r>
            <a:r>
              <a:rPr lang="it-IT" sz="1100" noProof="0" dirty="0"/>
              <a:t>per introdurre gli SDG, le sfide della sostenibilità e i concetti di innovazione.</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Gli studenti selezionano un caso di studio del mondo reale (ad esempio, da questa Guida per l'insegnante o dal Compendio di buone pratiche di EARTH) e lo esplorano in profondità utilizzando fogli di lavoro strutturati e strumenti di mappatura mentale o di brainstorming (ad esempio, </a:t>
            </a:r>
            <a:r>
              <a:rPr lang="it-IT" sz="1100" noProof="0" dirty="0" err="1"/>
              <a:t>MindMup</a:t>
            </a:r>
            <a:r>
              <a:rPr lang="it-IT" sz="1100" noProof="0" dirty="0"/>
              <a:t>, Miro).</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Includi </a:t>
            </a:r>
            <a:r>
              <a:rPr lang="it-IT" sz="1100" b="1" noProof="0" dirty="0"/>
              <a:t>questionari</a:t>
            </a:r>
            <a:r>
              <a:rPr lang="it-IT" sz="1100" noProof="0" dirty="0"/>
              <a:t>, in cui gli studenti hanno l'opportunità di condurre brevi interviste con professionisti utilizzando un modello guidato per raccogliere prospettive esterne.</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Usa una </a:t>
            </a:r>
            <a:r>
              <a:rPr lang="it-IT" sz="1100" b="1" noProof="0" dirty="0"/>
              <a:t>sfida di innovazione</a:t>
            </a:r>
            <a:r>
              <a:rPr lang="it-IT" sz="1100" noProof="0" dirty="0"/>
              <a:t>: dall'ideazione (100+ idee) al clustering, alla definizione delle priorità e al perfezionamento del concetto con attività selezionate dai fogli di lavoro o altre metodologie suggerite (ad esempio, How-</a:t>
            </a:r>
            <a:r>
              <a:rPr lang="it-IT" sz="1100" noProof="0" dirty="0" err="1"/>
              <a:t>Now</a:t>
            </a:r>
            <a:r>
              <a:rPr lang="it-IT" sz="1100" noProof="0" dirty="0"/>
              <a:t>-Wow Matrix o altre metodologie simili, come Six Thinking </a:t>
            </a:r>
            <a:r>
              <a:rPr lang="it-IT" sz="1100" noProof="0" dirty="0" err="1"/>
              <a:t>Hats</a:t>
            </a:r>
            <a:r>
              <a:rPr lang="it-IT" sz="1100" noProof="0" dirty="0"/>
              <a:t> for Stage 2).</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Implementa il </a:t>
            </a:r>
            <a:r>
              <a:rPr lang="it-IT" sz="1100" b="1" noProof="0" dirty="0"/>
              <a:t>feedback dei colleghi </a:t>
            </a:r>
            <a:r>
              <a:rPr lang="it-IT" sz="1100" noProof="0" dirty="0"/>
              <a:t>nelle tappe chiave per aiutare a valutare e migliorare le idee selezionate.</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L'output finale può includere una </a:t>
            </a:r>
            <a:r>
              <a:rPr lang="it-IT" sz="1100" b="1" noProof="0" dirty="0"/>
              <a:t>presentazione da parte del team </a:t>
            </a:r>
            <a:r>
              <a:rPr lang="it-IT" sz="1100" noProof="0" dirty="0"/>
              <a:t>o una breve </a:t>
            </a:r>
            <a:r>
              <a:rPr lang="it-IT" sz="1100" b="1" noProof="0" dirty="0"/>
              <a:t>relazione</a:t>
            </a:r>
            <a:r>
              <a:rPr lang="it-IT" sz="1100" noProof="0" dirty="0"/>
              <a:t> scritta che riflette sul processo, gli strumenti utilizzati e lo sviluppo dell'idea.</a:t>
            </a:r>
            <a:endParaRPr lang="it-IT" sz="1100" noProof="0" dirty="0">
              <a:ea typeface="Calibri"/>
              <a:cs typeface="Calibri"/>
            </a:endParaRPr>
          </a:p>
          <a:p>
            <a:pPr algn="just"/>
            <a:endParaRPr lang="it-IT" sz="1100" b="1" noProof="0" dirty="0"/>
          </a:p>
          <a:p>
            <a:pPr algn="just"/>
            <a:r>
              <a:rPr lang="it-IT" sz="1100" b="1" noProof="0" dirty="0"/>
              <a:t>Suggerimenti per questo formato:</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Aiuta gli studenti a selezionare </a:t>
            </a:r>
            <a:r>
              <a:rPr lang="it-IT" sz="1100" b="1" noProof="0" dirty="0"/>
              <a:t>casi di studio significativi </a:t>
            </a:r>
            <a:r>
              <a:rPr lang="it-IT" sz="1100" noProof="0" dirty="0"/>
              <a:t>e guidali nell'utilizzo di strumenti di mappatura mentale o di brainstorming per approfondire la loro analisi.</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Fornisci </a:t>
            </a:r>
            <a:r>
              <a:rPr lang="it-IT" sz="1100" b="1" noProof="0" dirty="0"/>
              <a:t>modelli di intervista strutturati </a:t>
            </a:r>
            <a:r>
              <a:rPr lang="it-IT" sz="1100" noProof="0" dirty="0"/>
              <a:t>per supportare la sensibilizzazione degli studenti e garantire approfondimenti mirati e pertinenti da parte dei professionisti.</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Usa </a:t>
            </a:r>
            <a:r>
              <a:rPr lang="it-IT" sz="1100" b="1" noProof="0" dirty="0"/>
              <a:t>metodi di ideazione creativa </a:t>
            </a:r>
            <a:r>
              <a:rPr lang="it-IT" sz="1100" noProof="0" dirty="0"/>
              <a:t>come la matrice How-</a:t>
            </a:r>
            <a:r>
              <a:rPr lang="it-IT" sz="1100" noProof="0" dirty="0" err="1"/>
              <a:t>Now</a:t>
            </a:r>
            <a:r>
              <a:rPr lang="it-IT" sz="1100" noProof="0" dirty="0"/>
              <a:t>-Wow o Six Thinking </a:t>
            </a:r>
            <a:r>
              <a:rPr lang="it-IT" sz="1100" noProof="0" dirty="0" err="1"/>
              <a:t>Hats</a:t>
            </a:r>
            <a:r>
              <a:rPr lang="it-IT" sz="1100" noProof="0" dirty="0"/>
              <a:t> per guidare gli studenti dalla generazione dell'idea al perfezionamento.</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Pianifica </a:t>
            </a:r>
            <a:r>
              <a:rPr lang="it-IT" sz="1100" b="1" noProof="0" dirty="0"/>
              <a:t>punti di controllo del feedback tra pari </a:t>
            </a:r>
            <a:r>
              <a:rPr lang="it-IT" sz="1100" noProof="0" dirty="0"/>
              <a:t>per mantenere i progetti in linea con i tempi e incoraggiare il miglioramento collaborativo prima delle presentazioni finali.</a:t>
            </a:r>
            <a:endParaRPr lang="it-IT" sz="1100" noProof="0" dirty="0">
              <a:ea typeface="Calibri"/>
              <a:cs typeface="Calibri"/>
            </a:endParaRPr>
          </a:p>
        </p:txBody>
      </p:sp>
      <p:sp>
        <p:nvSpPr>
          <p:cNvPr id="2" name="Text Placeholder 5">
            <a:extLst>
              <a:ext uri="{FF2B5EF4-FFF2-40B4-BE49-F238E27FC236}">
                <a16:creationId xmlns:a16="http://schemas.microsoft.com/office/drawing/2014/main" id="{C0ED55E2-4C70-ADEF-2415-7C675F11E671}"/>
              </a:ext>
            </a:extLst>
          </p:cNvPr>
          <p:cNvSpPr txBox="1">
            <a:spLocks/>
          </p:cNvSpPr>
          <p:nvPr/>
        </p:nvSpPr>
        <p:spPr>
          <a:xfrm>
            <a:off x="591948" y="646920"/>
            <a:ext cx="5265328" cy="1705958"/>
          </a:xfrm>
          <a:prstGeom prst="rect">
            <a:avLst/>
          </a:prstGeom>
        </p:spPr>
        <p:txBody>
          <a:bodyPr lIns="91440" tIns="45720" rIns="91440" bIns="45720" numCol="1" spcCol="288000" anchor="t">
            <a:noAutofit/>
          </a:bodyPr>
          <a:lstStyle>
            <a:lvl1pPr marL="0" indent="0" algn="l" defTabSz="755934" rtl="0" eaLnBrk="1" latinLnBrk="0" hangingPunct="1">
              <a:lnSpc>
                <a:spcPct val="100000"/>
              </a:lnSpc>
              <a:spcBef>
                <a:spcPts val="0"/>
              </a:spcBef>
              <a:buFont typeface="Arial" panose="020B0604020202020204" pitchFamily="34" charset="0"/>
              <a:buNone/>
              <a:defRPr sz="1100" b="0" i="0" kern="120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lnSpc>
                <a:spcPct val="90000"/>
              </a:lnSpc>
            </a:pPr>
            <a:r>
              <a:rPr lang="en-GB" sz="3000" b="1" dirty="0">
                <a:solidFill>
                  <a:srgbClr val="29C5F4"/>
                </a:solidFill>
                <a:latin typeface="Calibri"/>
                <a:ea typeface="Open Sans"/>
                <a:cs typeface="Calibri"/>
              </a:rPr>
              <a:t>PERSONALIZZARE I MODULI</a:t>
            </a:r>
          </a:p>
          <a:p>
            <a:pPr algn="just">
              <a:lnSpc>
                <a:spcPct val="90000"/>
              </a:lnSpc>
            </a:pPr>
            <a:endParaRPr lang="en-GB" dirty="0"/>
          </a:p>
          <a:p>
            <a:pPr algn="just">
              <a:lnSpc>
                <a:spcPct val="90000"/>
              </a:lnSpc>
            </a:pPr>
            <a:r>
              <a:rPr lang="en-GB" sz="1600" b="1" dirty="0" err="1">
                <a:solidFill>
                  <a:srgbClr val="8652A1"/>
                </a:solidFill>
                <a:latin typeface="Calibri"/>
                <a:ea typeface="Open Sans"/>
                <a:cs typeface="Calibri"/>
              </a:rPr>
              <a:t>Esempi</a:t>
            </a:r>
            <a:r>
              <a:rPr lang="en-GB" sz="1600" b="1" dirty="0">
                <a:solidFill>
                  <a:srgbClr val="8652A1"/>
                </a:solidFill>
                <a:latin typeface="Calibri"/>
                <a:ea typeface="Open Sans"/>
                <a:cs typeface="Calibri"/>
              </a:rPr>
              <a:t> di </a:t>
            </a:r>
            <a:r>
              <a:rPr lang="en-GB" sz="1600" b="1" dirty="0" err="1">
                <a:solidFill>
                  <a:srgbClr val="8652A1"/>
                </a:solidFill>
                <a:latin typeface="Calibri"/>
                <a:ea typeface="Open Sans"/>
                <a:cs typeface="Calibri"/>
              </a:rPr>
              <a:t>adattamento</a:t>
            </a:r>
            <a:endParaRPr lang="en-GB" sz="1600" dirty="0"/>
          </a:p>
          <a:p>
            <a:pPr algn="just"/>
            <a:r>
              <a:rPr lang="it-IT" dirty="0"/>
              <a:t>Le Risorse di EARTH sono progettate per essere </a:t>
            </a:r>
            <a:r>
              <a:rPr lang="it-IT" b="1" dirty="0"/>
              <a:t>flessibili</a:t>
            </a:r>
            <a:r>
              <a:rPr lang="it-IT" dirty="0"/>
              <a:t> e alcuni insegnanti le hanno già applicate in vari modi, dai workshop in classe alle lezioni dell'intero semestre. Di seguito sono riportati alcuni esempi di implementazione che dimostrano come i materiali possano essere adattati a vari formati di insegnamento, obiettivi di apprendimento e tempistiche.</a:t>
            </a:r>
            <a:endParaRPr lang="en-GB" dirty="0"/>
          </a:p>
          <a:p>
            <a:pPr algn="just"/>
            <a:endParaRPr lang="en-GB" dirty="0"/>
          </a:p>
        </p:txBody>
      </p:sp>
    </p:spTree>
    <p:extLst>
      <p:ext uri="{BB962C8B-B14F-4D97-AF65-F5344CB8AC3E}">
        <p14:creationId xmlns:p14="http://schemas.microsoft.com/office/powerpoint/2010/main" val="378036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A8FD9-77EE-3F83-4BA2-612F29D77BA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B4C239-08B6-58B7-92D4-3C875CF4CB7E}"/>
              </a:ext>
            </a:extLst>
          </p:cNvPr>
          <p:cNvSpPr>
            <a:spLocks noGrp="1"/>
          </p:cNvSpPr>
          <p:nvPr>
            <p:ph type="sldNum" sz="quarter" idx="4"/>
          </p:nvPr>
        </p:nvSpPr>
        <p:spPr/>
        <p:txBody>
          <a:bodyPr/>
          <a:lstStyle/>
          <a:p>
            <a:fld id="{9C527BFA-2C0E-4CEC-B6A5-913A56FEF4B4}" type="slidenum">
              <a:rPr lang="fr-CA" smtClean="0"/>
              <a:pPr/>
              <a:t>11</a:t>
            </a:fld>
            <a:endParaRPr lang="fr-CA"/>
          </a:p>
        </p:txBody>
      </p:sp>
      <p:sp>
        <p:nvSpPr>
          <p:cNvPr id="8" name="Freeform 2">
            <a:extLst>
              <a:ext uri="{FF2B5EF4-FFF2-40B4-BE49-F238E27FC236}">
                <a16:creationId xmlns:a16="http://schemas.microsoft.com/office/drawing/2014/main" id="{00B496BD-804E-9D08-C470-1ED530CC65F8}"/>
              </a:ext>
            </a:extLst>
          </p:cNvPr>
          <p:cNvSpPr/>
          <p:nvPr/>
        </p:nvSpPr>
        <p:spPr>
          <a:xfrm rot="19295464">
            <a:off x="6038581" y="-668569"/>
            <a:ext cx="4822343" cy="521343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9" name="Textfeld 8">
            <a:extLst>
              <a:ext uri="{FF2B5EF4-FFF2-40B4-BE49-F238E27FC236}">
                <a16:creationId xmlns:a16="http://schemas.microsoft.com/office/drawing/2014/main" id="{3BD38273-690C-F8D7-3A2C-A5356C24E270}"/>
              </a:ext>
            </a:extLst>
          </p:cNvPr>
          <p:cNvSpPr txBox="1"/>
          <p:nvPr/>
        </p:nvSpPr>
        <p:spPr>
          <a:xfrm>
            <a:off x="591948" y="2352878"/>
            <a:ext cx="6270028" cy="8063746"/>
          </a:xfrm>
          <a:prstGeom prst="rect">
            <a:avLst/>
          </a:prstGeom>
          <a:noFill/>
        </p:spPr>
        <p:txBody>
          <a:bodyPr wrap="square" lIns="91440" tIns="45720" rIns="91440" bIns="45720" rtlCol="0" anchor="t">
            <a:spAutoFit/>
          </a:bodyPr>
          <a:lstStyle/>
          <a:p>
            <a:pPr algn="just"/>
            <a:r>
              <a:rPr lang="it-IT" sz="1200" b="1" noProof="0" dirty="0">
                <a:solidFill>
                  <a:srgbClr val="29C5F4"/>
                </a:solidFill>
              </a:rPr>
              <a:t>Versione 3: Unità di apprendimento – Parte del corso di studio (180 minuti) </a:t>
            </a:r>
            <a:endParaRPr lang="it-IT" sz="1200" b="1" noProof="0" dirty="0">
              <a:solidFill>
                <a:srgbClr val="29C5F4"/>
              </a:solidFill>
              <a:ea typeface="Calibri"/>
              <a:cs typeface="Calibri"/>
            </a:endParaRPr>
          </a:p>
          <a:p>
            <a:pPr algn="just" fontAlgn="base"/>
            <a:r>
              <a:rPr lang="it-IT" sz="1100" b="1" noProof="0" dirty="0"/>
              <a:t>Focus</a:t>
            </a:r>
            <a:r>
              <a:rPr lang="it-IT" sz="1100" noProof="0" dirty="0"/>
              <a:t>: Promuovere l'innovazione per una logistica sostenibile. </a:t>
            </a:r>
            <a:endParaRPr lang="it-IT" sz="1100" noProof="0" dirty="0">
              <a:ea typeface="Calibri"/>
              <a:cs typeface="Calibri"/>
            </a:endParaRPr>
          </a:p>
          <a:p>
            <a:pPr algn="just"/>
            <a:endParaRPr lang="it-IT" sz="1100" noProof="0" dirty="0">
              <a:ea typeface="Calibri"/>
              <a:cs typeface="Calibri"/>
            </a:endParaRPr>
          </a:p>
          <a:p>
            <a:pPr algn="just"/>
            <a:r>
              <a:rPr lang="it-IT" sz="1100" b="1" noProof="0" dirty="0"/>
              <a:t>Struttura della sessione: </a:t>
            </a:r>
            <a:endParaRPr lang="it-IT" sz="1100" b="1" noProof="0" dirty="0">
              <a:ea typeface="Calibri"/>
              <a:cs typeface="Calibri"/>
            </a:endParaRPr>
          </a:p>
          <a:p>
            <a:pPr algn="just"/>
            <a:r>
              <a:rPr lang="it-IT" sz="1100" b="1" dirty="0"/>
              <a:t>Parte 1</a:t>
            </a:r>
            <a:r>
              <a:rPr lang="it-IT" sz="1100" b="1" noProof="0" dirty="0"/>
              <a:t>– Introduzione (30 minuti): </a:t>
            </a:r>
            <a:endParaRPr lang="it-IT" sz="1100" b="1" noProof="0" dirty="0">
              <a:ea typeface="Calibri" panose="020F0502020204030204"/>
              <a:cs typeface="Calibri" panose="020F0502020204030204"/>
            </a:endParaRPr>
          </a:p>
          <a:p>
            <a:pPr marL="171450" indent="-171450" algn="just">
              <a:buFont typeface="Wingdings"/>
              <a:buChar char="q"/>
            </a:pPr>
            <a:r>
              <a:rPr lang="it-IT" sz="1100" b="1" noProof="0" dirty="0"/>
              <a:t>Presentazione</a:t>
            </a:r>
            <a:r>
              <a:rPr lang="it-IT" sz="1100" noProof="0" dirty="0"/>
              <a:t> utilizzando diapositive </a:t>
            </a:r>
            <a:r>
              <a:rPr lang="it-IT" sz="1100" b="1" noProof="0" dirty="0"/>
              <a:t>selezionate</a:t>
            </a:r>
            <a:r>
              <a:rPr lang="it-IT" sz="1100" noProof="0" dirty="0"/>
              <a:t> dai moduli EARTH (1, 2 e 3):</a:t>
            </a:r>
            <a:endParaRPr lang="it-IT" sz="1100" noProof="0" dirty="0">
              <a:ea typeface="Calibri"/>
              <a:cs typeface="Calibri"/>
            </a:endParaRPr>
          </a:p>
          <a:p>
            <a:pPr marL="628650" lvl="1" indent="-171450" algn="just">
              <a:buFont typeface="Arial" panose="05000000000000000000" pitchFamily="2" charset="2"/>
              <a:buChar char="•"/>
            </a:pPr>
            <a:r>
              <a:rPr lang="it-IT" sz="1100" noProof="0" dirty="0"/>
              <a:t>Spiegare brevemente il concetto di </a:t>
            </a:r>
            <a:r>
              <a:rPr lang="it-IT" sz="1100" b="1" noProof="0" dirty="0"/>
              <a:t>SDG</a:t>
            </a:r>
            <a:r>
              <a:rPr lang="it-IT" sz="1100" noProof="0" dirty="0"/>
              <a:t> e come si applicano alla logistica (ad esempio, riduzione delle emissioni di CO₂ = SDG 13: Azione per il clima).</a:t>
            </a:r>
            <a:endParaRPr lang="it-IT" sz="1100" noProof="0" dirty="0">
              <a:ea typeface="Calibri"/>
              <a:cs typeface="Calibri"/>
            </a:endParaRPr>
          </a:p>
          <a:p>
            <a:pPr marL="628650" lvl="1" indent="-171450" algn="just">
              <a:buFont typeface="Arial" panose="05000000000000000000" pitchFamily="2" charset="2"/>
              <a:buChar char="•"/>
            </a:pPr>
            <a:r>
              <a:rPr lang="it-IT" sz="1100" noProof="0" dirty="0"/>
              <a:t>Discutere il </a:t>
            </a:r>
            <a:r>
              <a:rPr lang="it-IT" sz="1100" b="1" noProof="0" dirty="0"/>
              <a:t>ruolo dell'innovazione </a:t>
            </a:r>
            <a:r>
              <a:rPr lang="it-IT" sz="1100" noProof="0" dirty="0"/>
              <a:t>nella promozione della sostenibilità e nello sviluppo di </a:t>
            </a:r>
            <a:r>
              <a:rPr lang="it-IT" sz="1100" b="1" noProof="0" dirty="0"/>
              <a:t>pratiche logistiche sostenibili </a:t>
            </a:r>
            <a:r>
              <a:rPr lang="it-IT" sz="1100" noProof="0" dirty="0"/>
              <a:t>(ad esempio, veicoli elettrici, ottimizzazione dei percorsi basati sull'intelligenza artificiale)).</a:t>
            </a:r>
            <a:endParaRPr lang="it-IT" sz="1100" noProof="0" dirty="0">
              <a:ea typeface="Calibri"/>
              <a:cs typeface="Calibri"/>
            </a:endParaRPr>
          </a:p>
          <a:p>
            <a:pPr marL="628650" lvl="1" indent="-171450" algn="just">
              <a:buFont typeface="Arial" panose="05000000000000000000" pitchFamily="2" charset="2"/>
              <a:buChar char="•"/>
            </a:pPr>
            <a:r>
              <a:rPr lang="it-IT" sz="1100" noProof="0" dirty="0"/>
              <a:t>Presentare </a:t>
            </a:r>
            <a:r>
              <a:rPr lang="it-IT" sz="1100" b="1" noProof="0" dirty="0"/>
              <a:t>esempi reali </a:t>
            </a:r>
            <a:r>
              <a:rPr lang="it-IT" sz="1100" noProof="0" dirty="0"/>
              <a:t>di aziende tratte dal Compendio delle Buone Pratiche di EARTH o dalla Slide Deck/Guida per l'insegnante delle OER che mostrano le </a:t>
            </a:r>
            <a:r>
              <a:rPr lang="it-IT" sz="1100" b="1" noProof="0" dirty="0"/>
              <a:t>pratiche logistiche sostenibili</a:t>
            </a:r>
            <a:r>
              <a:rPr lang="it-IT" sz="1100" noProof="0" dirty="0"/>
              <a:t>.</a:t>
            </a:r>
            <a:endParaRPr lang="it-IT" sz="1100" noProof="0" dirty="0">
              <a:ea typeface="Calibri"/>
              <a:cs typeface="Calibri"/>
            </a:endParaRPr>
          </a:p>
          <a:p>
            <a:pPr algn="just"/>
            <a:r>
              <a:rPr lang="it-IT" sz="1100" b="1" dirty="0"/>
              <a:t>Parte 2</a:t>
            </a:r>
            <a:r>
              <a:rPr lang="it-IT" sz="1100" b="1" noProof="0" dirty="0"/>
              <a:t>– Lavoro di gruppo (70 minuti):</a:t>
            </a:r>
            <a:endParaRPr lang="it-IT" sz="1100" b="1" noProof="0" dirty="0">
              <a:ea typeface="Calibri"/>
              <a:cs typeface="Calibri"/>
            </a:endParaRPr>
          </a:p>
          <a:p>
            <a:pPr marL="171450" indent="-171450" algn="just">
              <a:buFont typeface="Wingdings" panose="05000000000000000000" pitchFamily="2" charset="2"/>
              <a:buChar char="q"/>
            </a:pPr>
            <a:r>
              <a:rPr lang="it-IT" sz="1100" noProof="0" dirty="0"/>
              <a:t>Divisione in gruppi: Gli studenti sono divisi in </a:t>
            </a:r>
            <a:r>
              <a:rPr lang="it-IT" sz="1100" b="1" noProof="0" dirty="0"/>
              <a:t>gruppi da 3 a 5 persone</a:t>
            </a:r>
            <a:r>
              <a:rPr lang="it-IT" sz="1100" noProof="0" dirty="0"/>
              <a:t>.</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Task focus: Ogni gruppo </a:t>
            </a:r>
            <a:r>
              <a:rPr lang="it-IT" sz="1100" b="1" noProof="0" dirty="0"/>
              <a:t>analizza le soluzioni sostenibili implementate nella logistica </a:t>
            </a:r>
            <a:r>
              <a:rPr lang="it-IT" sz="1100" noProof="0" dirty="0"/>
              <a:t>in base alle aziende selezionate (selezionate dal Compendio delle Buone Pratiche EARTH o dalla Presentazione delle OER/Guida per l'insegnante).</a:t>
            </a:r>
            <a:endParaRPr lang="it-IT" sz="1100" noProof="0" dirty="0">
              <a:ea typeface="Calibri"/>
              <a:cs typeface="Calibri"/>
            </a:endParaRPr>
          </a:p>
          <a:p>
            <a:pPr marL="628650" lvl="1" indent="-171450" algn="just">
              <a:buFont typeface="Arial" panose="020B0604020202020204" pitchFamily="34" charset="0"/>
              <a:buChar char="•"/>
            </a:pPr>
            <a:r>
              <a:rPr lang="it-IT" sz="1100" b="1" noProof="0" dirty="0">
                <a:ea typeface="Calibri"/>
                <a:cs typeface="Calibri"/>
              </a:rPr>
              <a:t>Identificare e analizzare </a:t>
            </a:r>
            <a:r>
              <a:rPr lang="it-IT" sz="1100" noProof="0" dirty="0">
                <a:ea typeface="Calibri"/>
                <a:cs typeface="Calibri"/>
              </a:rPr>
              <a:t>le soluzioni applicate per raggiungere gli obiettivi di </a:t>
            </a:r>
            <a:r>
              <a:rPr lang="it-IT" sz="1100" b="1" noProof="0" dirty="0">
                <a:ea typeface="Calibri"/>
                <a:cs typeface="Calibri"/>
              </a:rPr>
              <a:t>sostenibilità</a:t>
            </a:r>
            <a:r>
              <a:rPr lang="it-IT" sz="1100" noProof="0" dirty="0">
                <a:ea typeface="Calibri"/>
                <a:cs typeface="Calibri"/>
              </a:rPr>
              <a:t> (ad esempio, logistica inversa, trasporto a emissioni zero, tracciamento digitale dei pacchi, ottimizzazione del magazzino</a:t>
            </a:r>
            <a:r>
              <a:rPr lang="it-IT" sz="1100" noProof="0" dirty="0"/>
              <a:t>)</a:t>
            </a:r>
            <a:r>
              <a:rPr lang="it-IT" sz="1100" noProof="0" dirty="0">
                <a:cs typeface="Calibri"/>
              </a:rPr>
              <a:t>.</a:t>
            </a:r>
          </a:p>
          <a:p>
            <a:pPr marL="628650" lvl="1" indent="-171450" algn="just">
              <a:buFont typeface="Arial" panose="020B0604020202020204" pitchFamily="34" charset="0"/>
              <a:buChar char="•"/>
            </a:pPr>
            <a:r>
              <a:rPr lang="it-IT" sz="1100" b="1" noProof="0" dirty="0"/>
              <a:t>Individua</a:t>
            </a:r>
            <a:r>
              <a:rPr lang="it-IT" sz="1100" noProof="0" dirty="0"/>
              <a:t> da 1 a 3 obiettivi SDG (ad esempio, SDG 9, SDG 12, SDG 13) supportati dalla </a:t>
            </a:r>
            <a:r>
              <a:rPr lang="it-IT" sz="1100" b="1" noProof="0" dirty="0"/>
              <a:t>soluzione</a:t>
            </a:r>
            <a:r>
              <a:rPr lang="it-IT" sz="1100" noProof="0" dirty="0">
                <a:ea typeface="Calibri"/>
                <a:cs typeface="Calibri"/>
              </a:rPr>
              <a:t>.</a:t>
            </a:r>
          </a:p>
          <a:p>
            <a:pPr marL="628650" lvl="1" indent="-171450" algn="just">
              <a:buFont typeface="Arial" panose="020B0604020202020204" pitchFamily="34" charset="0"/>
              <a:buChar char="•"/>
            </a:pPr>
            <a:r>
              <a:rPr lang="it-IT" sz="1100" b="1" noProof="0" dirty="0">
                <a:ea typeface="Calibri"/>
                <a:cs typeface="Calibri"/>
              </a:rPr>
              <a:t>Determinare</a:t>
            </a:r>
            <a:r>
              <a:rPr lang="it-IT" sz="1100" noProof="0" dirty="0">
                <a:ea typeface="Calibri"/>
                <a:cs typeface="Calibri"/>
              </a:rPr>
              <a:t> se e quali strumenti/metodi di gestione dell'innovazione sono stati utilizzati per gestire l'attuazione delle soluzioni sostenibili.</a:t>
            </a:r>
            <a:endParaRPr lang="it-IT" sz="1100" b="1" noProof="0" dirty="0">
              <a:ea typeface="Calibri"/>
              <a:cs typeface="Calibri"/>
            </a:endParaRPr>
          </a:p>
          <a:p>
            <a:pPr algn="just"/>
            <a:r>
              <a:rPr lang="it-IT" sz="1100" b="1" dirty="0"/>
              <a:t>Parte 3</a:t>
            </a:r>
            <a:r>
              <a:rPr lang="it-IT" sz="1100" b="1" noProof="0" dirty="0"/>
              <a:t>– Presentazioni e Riflessioni (80 minuti):</a:t>
            </a:r>
            <a:endParaRPr lang="it-IT" sz="1100" b="1" noProof="0" dirty="0">
              <a:ea typeface="Calibri"/>
              <a:cs typeface="Calibri"/>
            </a:endParaRPr>
          </a:p>
          <a:p>
            <a:pPr marL="171450" indent="-171450" algn="just">
              <a:buFont typeface="Wingdings" panose="05000000000000000000" pitchFamily="2" charset="2"/>
              <a:buChar char="q"/>
            </a:pPr>
            <a:r>
              <a:rPr lang="it-IT" sz="1100" b="1" noProof="0" dirty="0"/>
              <a:t>Strutturare le informazioni</a:t>
            </a:r>
            <a:r>
              <a:rPr lang="it-IT" sz="1100" noProof="0" dirty="0"/>
              <a:t>: i gruppi preparano un'infografica o una </a:t>
            </a:r>
            <a:r>
              <a:rPr lang="it-IT" sz="1100" b="1" noProof="0" dirty="0"/>
              <a:t>mappa visiva </a:t>
            </a:r>
            <a:r>
              <a:rPr lang="it-IT" sz="1100" noProof="0" dirty="0"/>
              <a:t>utilizzando uno strumento digitale (ad es. Miro, </a:t>
            </a:r>
            <a:r>
              <a:rPr lang="it-IT" sz="1100" noProof="0" dirty="0" err="1"/>
              <a:t>Mural</a:t>
            </a:r>
            <a:r>
              <a:rPr lang="it-IT" sz="1100" noProof="0" dirty="0"/>
              <a:t>, </a:t>
            </a:r>
            <a:r>
              <a:rPr lang="it-IT" sz="1100" noProof="0" dirty="0" err="1"/>
              <a:t>MindMup</a:t>
            </a:r>
            <a:r>
              <a:rPr lang="it-IT" sz="1100" noProof="0" dirty="0"/>
              <a:t>, </a:t>
            </a:r>
            <a:r>
              <a:rPr lang="it-IT" sz="1100" noProof="0" dirty="0" err="1"/>
              <a:t>Canva</a:t>
            </a:r>
            <a:r>
              <a:rPr lang="it-IT" sz="1100" noProof="0" dirty="0">
                <a:ea typeface="Calibri"/>
                <a:cs typeface="Calibri"/>
              </a:rPr>
              <a:t>)</a:t>
            </a:r>
            <a:r>
              <a:rPr lang="it-IT" sz="1100" noProof="0" dirty="0"/>
              <a:t>.</a:t>
            </a:r>
            <a:endParaRPr lang="it-IT" sz="1100" noProof="0" dirty="0">
              <a:ea typeface="Calibri"/>
              <a:cs typeface="Calibri"/>
            </a:endParaRPr>
          </a:p>
          <a:p>
            <a:pPr marL="171450" indent="-171450" algn="just">
              <a:buFont typeface="Wingdings" panose="05000000000000000000" pitchFamily="2" charset="2"/>
              <a:buChar char="q"/>
            </a:pPr>
            <a:r>
              <a:rPr lang="it-IT" sz="1100" b="1" noProof="0" dirty="0"/>
              <a:t>Brevi presentazioni di gruppo </a:t>
            </a:r>
            <a:r>
              <a:rPr lang="it-IT" sz="1100" noProof="0" dirty="0"/>
              <a:t>(3-5 minuti ciascuna): ogni gruppo condivide i propri risultati.</a:t>
            </a:r>
            <a:endParaRPr lang="it-IT" sz="1100" noProof="0" dirty="0">
              <a:cs typeface="Calibri"/>
            </a:endParaRPr>
          </a:p>
          <a:p>
            <a:pPr marL="171450" indent="-171450" algn="just">
              <a:buFont typeface="Wingdings" panose="05000000000000000000" pitchFamily="2" charset="2"/>
              <a:buChar char="q"/>
            </a:pPr>
            <a:r>
              <a:rPr lang="it-IT" sz="1100" b="1" noProof="0" dirty="0"/>
              <a:t>Riflessione di gruppo</a:t>
            </a:r>
            <a:r>
              <a:rPr lang="it-IT" sz="1100" noProof="0" dirty="0"/>
              <a:t> guidata dalle seguenti domande</a:t>
            </a:r>
            <a:r>
              <a:rPr lang="it-IT" sz="1100" noProof="0" dirty="0">
                <a:ea typeface="Calibri"/>
                <a:cs typeface="Calibri"/>
              </a:rPr>
              <a:t>:</a:t>
            </a:r>
          </a:p>
          <a:p>
            <a:pPr marL="628650" lvl="1" indent="-171450" algn="just">
              <a:buFont typeface="Arial" panose="020B0604020202020204" pitchFamily="34" charset="0"/>
              <a:buChar char="•"/>
            </a:pPr>
            <a:r>
              <a:rPr lang="it-IT" sz="1100" i="1" noProof="0" dirty="0">
                <a:ea typeface="Calibri"/>
                <a:cs typeface="Calibri"/>
              </a:rPr>
              <a:t>Quali </a:t>
            </a:r>
            <a:r>
              <a:rPr lang="it-IT" sz="1100" i="1" noProof="0" dirty="0" err="1">
                <a:ea typeface="Calibri"/>
                <a:cs typeface="Calibri"/>
              </a:rPr>
              <a:t>SDGs</a:t>
            </a:r>
            <a:r>
              <a:rPr lang="it-IT" sz="1100" i="1" noProof="0" dirty="0">
                <a:ea typeface="Calibri"/>
                <a:cs typeface="Calibri"/>
              </a:rPr>
              <a:t> sono supportati dalle aziende di logistica? </a:t>
            </a:r>
          </a:p>
          <a:p>
            <a:pPr marL="628650" lvl="1" indent="-171450" algn="just">
              <a:buFont typeface="Arial" panose="020B0604020202020204" pitchFamily="34" charset="0"/>
              <a:buChar char="•"/>
            </a:pPr>
            <a:r>
              <a:rPr lang="it-IT" sz="1100" i="1" noProof="0" dirty="0"/>
              <a:t>In che modo le aziende di logistica contribuiscono al raggiungimento degli </a:t>
            </a:r>
            <a:r>
              <a:rPr lang="it-IT" sz="1100" i="1" noProof="0" dirty="0" err="1"/>
              <a:t>SDGs</a:t>
            </a:r>
            <a:r>
              <a:rPr lang="it-IT" sz="1100" i="1" noProof="0" dirty="0"/>
              <a:t>?</a:t>
            </a:r>
            <a:endParaRPr lang="it-IT" sz="1100" i="1" noProof="0" dirty="0">
              <a:ea typeface="Calibri"/>
              <a:cs typeface="Calibri"/>
            </a:endParaRPr>
          </a:p>
          <a:p>
            <a:pPr marL="628650" lvl="1" indent="-171450" algn="just">
              <a:buFont typeface="Arial" panose="020B0604020202020204" pitchFamily="34" charset="0"/>
              <a:buChar char="•"/>
            </a:pPr>
            <a:r>
              <a:rPr lang="it-IT" sz="1100" i="1" noProof="0" dirty="0"/>
              <a:t>Quali soluzioni/tipologie di soluzioni sono più adottate e perché?</a:t>
            </a:r>
            <a:endParaRPr lang="it-IT" sz="1100" i="1" noProof="0" dirty="0">
              <a:ea typeface="Calibri"/>
              <a:cs typeface="Calibri"/>
            </a:endParaRPr>
          </a:p>
          <a:p>
            <a:pPr marL="628650" lvl="1" indent="-171450" algn="just">
              <a:buFont typeface="Arial" panose="020B0604020202020204" pitchFamily="34" charset="0"/>
              <a:buChar char="•"/>
            </a:pPr>
            <a:r>
              <a:rPr lang="it-IT" sz="1100" i="1" noProof="0" dirty="0"/>
              <a:t>Sono stati applicati strumenti/metodi di gestione dell'innovazione adeguati durante l'implementazione delle soluzioni?</a:t>
            </a:r>
          </a:p>
          <a:p>
            <a:pPr algn="just"/>
            <a:r>
              <a:rPr lang="it-IT" sz="1100" b="1" dirty="0"/>
              <a:t>Suggerimenti per questo formato:</a:t>
            </a:r>
            <a:endParaRPr lang="it-IT" sz="1100" b="1" noProof="0" dirty="0">
              <a:ea typeface="Calibri"/>
              <a:cs typeface="Calibri"/>
            </a:endParaRPr>
          </a:p>
          <a:p>
            <a:pPr marL="171450" indent="-171450" algn="just">
              <a:buFont typeface="Wingdings" panose="05000000000000000000" pitchFamily="2" charset="2"/>
              <a:buChar char="q"/>
            </a:pPr>
            <a:r>
              <a:rPr lang="it-IT" sz="1100" dirty="0"/>
              <a:t>Se opportuno, questo potrebbe essere diviso in </a:t>
            </a:r>
            <a:r>
              <a:rPr lang="it-IT" sz="1100" b="1" dirty="0"/>
              <a:t>due sezioni di 90 minuti</a:t>
            </a:r>
            <a:r>
              <a:rPr lang="it-IT" sz="1100" dirty="0"/>
              <a:t>, la prima incentrata sull'introduzione e sul lavoro di gruppo, e la seconda sulle presentazioni, la riflessione e una discussione più approfondita.</a:t>
            </a:r>
            <a:endParaRPr lang="it-IT" sz="1100" noProof="0" dirty="0"/>
          </a:p>
          <a:p>
            <a:pPr marL="171450" indent="-171450" algn="just">
              <a:buFont typeface="Wingdings" panose="05000000000000000000" pitchFamily="2" charset="2"/>
              <a:buChar char="q"/>
            </a:pPr>
            <a:r>
              <a:rPr lang="it-IT" sz="1100" dirty="0"/>
              <a:t>Spiega chiaramente gli </a:t>
            </a:r>
            <a:r>
              <a:rPr lang="it-IT" sz="1100" b="1" dirty="0"/>
              <a:t>SDG e fornire esempi concreti </a:t>
            </a:r>
            <a:r>
              <a:rPr lang="it-IT" sz="1100" dirty="0"/>
              <a:t>di come si riferiscono alle soluzioni logistiche (ad esempio, riduzione delle emissioni di CO₂ → SDG 13: Azione per il clima). </a:t>
            </a:r>
            <a:endParaRPr lang="it-IT" sz="1100" noProof="0" dirty="0"/>
          </a:p>
          <a:p>
            <a:pPr marL="171450" indent="-171450" algn="just">
              <a:buFont typeface="Wingdings" panose="05000000000000000000" pitchFamily="2" charset="2"/>
              <a:buChar char="q"/>
            </a:pPr>
            <a:r>
              <a:rPr lang="it-IT" sz="1100" b="1" dirty="0"/>
              <a:t>Definisci in anticipo eventuali termini poco chiari </a:t>
            </a:r>
            <a:r>
              <a:rPr lang="it-IT" sz="1100" dirty="0"/>
              <a:t>o ambigui per garantire chiarezza</a:t>
            </a:r>
            <a:r>
              <a:rPr lang="it-IT" sz="1100" noProof="0" dirty="0"/>
              <a:t>.</a:t>
            </a:r>
          </a:p>
          <a:p>
            <a:pPr marL="171450" indent="-171450" algn="just">
              <a:buFont typeface="Wingdings" panose="05000000000000000000" pitchFamily="2" charset="2"/>
              <a:buChar char="q"/>
            </a:pPr>
            <a:r>
              <a:rPr lang="it-IT" sz="1100" dirty="0"/>
              <a:t>Fornisci agli studenti una </a:t>
            </a:r>
            <a:r>
              <a:rPr lang="it-IT" sz="1100" b="1" dirty="0"/>
              <a:t>guida chiara sull'ambito dell'analisi</a:t>
            </a:r>
            <a:r>
              <a:rPr lang="it-IT" sz="1100" dirty="0"/>
              <a:t>, assicurando che gli studenti si concentrino sulle principali soluzioni sostenibili e sul loro impatto.</a:t>
            </a:r>
            <a:endParaRPr lang="it-IT" sz="1100" noProof="0" dirty="0">
              <a:ea typeface="Calibri"/>
              <a:cs typeface="Calibri"/>
            </a:endParaRPr>
          </a:p>
          <a:p>
            <a:pPr marL="171450" indent="-171450" algn="just">
              <a:buFont typeface="Wingdings" panose="05000000000000000000" pitchFamily="2" charset="2"/>
              <a:buChar char="q"/>
            </a:pPr>
            <a:r>
              <a:rPr lang="it-IT" sz="1100" dirty="0"/>
              <a:t>Supporta gli studenti secondo necessità durante la preparazione di un'infografica/mappa visiva sui </a:t>
            </a:r>
            <a:r>
              <a:rPr lang="it-IT" sz="1100" b="1" dirty="0"/>
              <a:t>problemi tecnici </a:t>
            </a:r>
            <a:r>
              <a:rPr lang="it-IT" sz="1100" dirty="0"/>
              <a:t>durante la creazione e incoraggia la creatività nella progettazione.</a:t>
            </a:r>
            <a:endParaRPr lang="it-IT" sz="1100" noProof="0" dirty="0">
              <a:ea typeface="Calibri"/>
              <a:cs typeface="Calibri"/>
            </a:endParaRPr>
          </a:p>
          <a:p>
            <a:pPr marL="171450" indent="-171450" algn="just">
              <a:buFont typeface="Wingdings" panose="05000000000000000000" pitchFamily="2" charset="2"/>
              <a:buChar char="q"/>
            </a:pPr>
            <a:r>
              <a:rPr lang="it-IT" sz="1100" b="1" dirty="0"/>
              <a:t>Incoraggia gli studenti a pensare in modo critico </a:t>
            </a:r>
            <a:r>
              <a:rPr lang="it-IT" sz="1100" dirty="0"/>
              <a:t>quando valutano la misura in cui una determinata soluzione contribuisce allo sviluppo sostenibile</a:t>
            </a:r>
            <a:r>
              <a:rPr lang="it-IT" sz="1100" noProof="0" dirty="0"/>
              <a:t>.</a:t>
            </a:r>
          </a:p>
        </p:txBody>
      </p:sp>
      <p:sp>
        <p:nvSpPr>
          <p:cNvPr id="3" name="Text Placeholder 5">
            <a:extLst>
              <a:ext uri="{FF2B5EF4-FFF2-40B4-BE49-F238E27FC236}">
                <a16:creationId xmlns:a16="http://schemas.microsoft.com/office/drawing/2014/main" id="{6D77B865-3547-6DB3-75D9-8EE141F46FC6}"/>
              </a:ext>
            </a:extLst>
          </p:cNvPr>
          <p:cNvSpPr txBox="1">
            <a:spLocks/>
          </p:cNvSpPr>
          <p:nvPr/>
        </p:nvSpPr>
        <p:spPr>
          <a:xfrm>
            <a:off x="591948" y="646920"/>
            <a:ext cx="5265328" cy="1705958"/>
          </a:xfrm>
          <a:prstGeom prst="rect">
            <a:avLst/>
          </a:prstGeom>
        </p:spPr>
        <p:txBody>
          <a:bodyPr lIns="91440" tIns="45720" rIns="91440" bIns="45720" numCol="1" spcCol="288000" anchor="t">
            <a:noAutofit/>
          </a:bodyPr>
          <a:lstStyle>
            <a:lvl1pPr marL="0" indent="0" algn="l" defTabSz="755934" rtl="0" eaLnBrk="1" latinLnBrk="0" hangingPunct="1">
              <a:lnSpc>
                <a:spcPct val="100000"/>
              </a:lnSpc>
              <a:spcBef>
                <a:spcPts val="0"/>
              </a:spcBef>
              <a:buFont typeface="Arial" panose="020B0604020202020204" pitchFamily="34" charset="0"/>
              <a:buNone/>
              <a:defRPr sz="1100" b="0" i="0" kern="120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lnSpc>
                <a:spcPct val="90000"/>
              </a:lnSpc>
            </a:pPr>
            <a:r>
              <a:rPr lang="en-GB" sz="3000" b="1" dirty="0">
                <a:solidFill>
                  <a:srgbClr val="29C5F4"/>
                </a:solidFill>
                <a:latin typeface="Calibri"/>
                <a:ea typeface="Open Sans"/>
                <a:cs typeface="Calibri"/>
              </a:rPr>
              <a:t>PERSONALIZZARE I MODULI</a:t>
            </a:r>
            <a:endParaRPr lang="en-GB" dirty="0"/>
          </a:p>
          <a:p>
            <a:pPr algn="just">
              <a:lnSpc>
                <a:spcPct val="90000"/>
              </a:lnSpc>
            </a:pPr>
            <a:r>
              <a:rPr lang="en-GB" sz="1600" b="1" dirty="0" err="1">
                <a:solidFill>
                  <a:srgbClr val="8652A1"/>
                </a:solidFill>
                <a:latin typeface="Calibri"/>
                <a:ea typeface="Open Sans"/>
                <a:cs typeface="Calibri"/>
              </a:rPr>
              <a:t>Esempi</a:t>
            </a:r>
            <a:r>
              <a:rPr lang="en-GB" sz="1600" b="1" dirty="0">
                <a:solidFill>
                  <a:srgbClr val="8652A1"/>
                </a:solidFill>
                <a:latin typeface="Calibri"/>
                <a:ea typeface="Open Sans"/>
                <a:cs typeface="Calibri"/>
              </a:rPr>
              <a:t> di </a:t>
            </a:r>
            <a:r>
              <a:rPr lang="en-GB" sz="1600" b="1" dirty="0" err="1">
                <a:solidFill>
                  <a:srgbClr val="8652A1"/>
                </a:solidFill>
                <a:latin typeface="Calibri"/>
                <a:ea typeface="Open Sans"/>
                <a:cs typeface="Calibri"/>
              </a:rPr>
              <a:t>adattamento</a:t>
            </a:r>
            <a:endParaRPr lang="en-GB" sz="1600" dirty="0"/>
          </a:p>
          <a:p>
            <a:pPr algn="just"/>
            <a:r>
              <a:rPr lang="it-IT" dirty="0"/>
              <a:t>Le Risorse di EARTH sono progettate per essere </a:t>
            </a:r>
            <a:r>
              <a:rPr lang="it-IT" b="1" dirty="0"/>
              <a:t>flessibili</a:t>
            </a:r>
            <a:r>
              <a:rPr lang="it-IT" dirty="0"/>
              <a:t> e alcuni insegnanti le hanno già applicate in vari modi, dai workshop in classe alle lezioni dell'intero semestre. Di seguito sono riportati alcuni esempi di implementazione che dimostrano come i materiali possano essere adattati a vari formati di insegnamento, obiettivi di apprendimento e tempistiche </a:t>
            </a:r>
            <a:endParaRPr lang="en-GB" dirty="0"/>
          </a:p>
          <a:p>
            <a:pPr algn="just"/>
            <a:endParaRPr lang="en-GB" dirty="0"/>
          </a:p>
          <a:p>
            <a:pPr algn="just"/>
            <a:endParaRPr lang="en-GB" dirty="0"/>
          </a:p>
        </p:txBody>
      </p:sp>
    </p:spTree>
    <p:extLst>
      <p:ext uri="{BB962C8B-B14F-4D97-AF65-F5344CB8AC3E}">
        <p14:creationId xmlns:p14="http://schemas.microsoft.com/office/powerpoint/2010/main" val="3307205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B3545-37FA-DB33-C516-E37307330A2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0D41C7AC-6544-B34A-ABEA-4927C00D8786}"/>
              </a:ext>
            </a:extLst>
          </p:cNvPr>
          <p:cNvSpPr>
            <a:spLocks noGrp="1"/>
          </p:cNvSpPr>
          <p:nvPr>
            <p:ph type="body" sz="quarter" idx="14"/>
          </p:nvPr>
        </p:nvSpPr>
        <p:spPr/>
        <p:txBody>
          <a:bodyPr/>
          <a:lstStyle/>
          <a:p>
            <a:r>
              <a:rPr lang="en-US"/>
              <a:t>03</a:t>
            </a:r>
          </a:p>
        </p:txBody>
      </p:sp>
      <p:sp>
        <p:nvSpPr>
          <p:cNvPr id="5" name="Slide Number Placeholder 4">
            <a:extLst>
              <a:ext uri="{FF2B5EF4-FFF2-40B4-BE49-F238E27FC236}">
                <a16:creationId xmlns:a16="http://schemas.microsoft.com/office/drawing/2014/main" id="{119A6E5F-552C-364E-B485-F8E066E80351}"/>
              </a:ext>
            </a:extLst>
          </p:cNvPr>
          <p:cNvSpPr>
            <a:spLocks noGrp="1"/>
          </p:cNvSpPr>
          <p:nvPr>
            <p:ph type="sldNum" sz="quarter" idx="4"/>
          </p:nvPr>
        </p:nvSpPr>
        <p:spPr/>
        <p:txBody>
          <a:bodyPr/>
          <a:lstStyle/>
          <a:p>
            <a:fld id="{9C527BFA-2C0E-4CEC-B6A5-913A56FEF4B4}" type="slidenum">
              <a:rPr lang="fr-CA" smtClean="0"/>
              <a:pPr/>
              <a:t>12</a:t>
            </a:fld>
            <a:endParaRPr lang="fr-CA"/>
          </a:p>
        </p:txBody>
      </p:sp>
      <p:pic>
        <p:nvPicPr>
          <p:cNvPr id="10" name="Picture Placeholder 9">
            <a:extLst>
              <a:ext uri="{FF2B5EF4-FFF2-40B4-BE49-F238E27FC236}">
                <a16:creationId xmlns:a16="http://schemas.microsoft.com/office/drawing/2014/main" id="{0E852517-6A0F-9B6C-65CB-D9838A736B5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945" r="7945"/>
          <a:stretch/>
        </p:blipFill>
        <p:spPr/>
      </p:pic>
      <p:sp>
        <p:nvSpPr>
          <p:cNvPr id="12" name="Rectangle 11">
            <a:extLst>
              <a:ext uri="{FF2B5EF4-FFF2-40B4-BE49-F238E27FC236}">
                <a16:creationId xmlns:a16="http://schemas.microsoft.com/office/drawing/2014/main" id="{9CF10590-FF30-9577-480A-88C022D51718}"/>
              </a:ext>
            </a:extLst>
          </p:cNvPr>
          <p:cNvSpPr/>
          <p:nvPr/>
        </p:nvSpPr>
        <p:spPr>
          <a:xfrm>
            <a:off x="4153191" y="3802352"/>
            <a:ext cx="2374959" cy="550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3" name="TextBox 12">
            <a:extLst>
              <a:ext uri="{FF2B5EF4-FFF2-40B4-BE49-F238E27FC236}">
                <a16:creationId xmlns:a16="http://schemas.microsoft.com/office/drawing/2014/main" id="{479B65C8-9222-3073-0DED-8E6575C7BEB7}"/>
              </a:ext>
            </a:extLst>
          </p:cNvPr>
          <p:cNvSpPr txBox="1"/>
          <p:nvPr/>
        </p:nvSpPr>
        <p:spPr>
          <a:xfrm>
            <a:off x="4153191" y="3813909"/>
            <a:ext cx="2333969" cy="553998"/>
          </a:xfrm>
          <a:prstGeom prst="rect">
            <a:avLst/>
          </a:prstGeom>
          <a:noFill/>
        </p:spPr>
        <p:txBody>
          <a:bodyPr wrap="square" lIns="91440" tIns="45720" rIns="91440" bIns="45720" rtlCol="0" anchor="t">
            <a:spAutoFit/>
          </a:bodyPr>
          <a:lstStyle/>
          <a:p>
            <a:r>
              <a:rPr lang="en-US" sz="3000" b="1" spc="324" dirty="0">
                <a:solidFill>
                  <a:srgbClr val="29C5F4"/>
                </a:solidFill>
                <a:ea typeface="Calibri"/>
                <a:cs typeface="Calibri"/>
              </a:rPr>
              <a:t>MODULO 3</a:t>
            </a:r>
            <a:endParaRPr lang="en-US" dirty="0"/>
          </a:p>
        </p:txBody>
      </p:sp>
      <p:sp>
        <p:nvSpPr>
          <p:cNvPr id="14" name="Freeform 13">
            <a:extLst>
              <a:ext uri="{FF2B5EF4-FFF2-40B4-BE49-F238E27FC236}">
                <a16:creationId xmlns:a16="http://schemas.microsoft.com/office/drawing/2014/main" id="{1726DB14-AA10-E80F-7A5D-CD1A53944D66}"/>
              </a:ext>
            </a:extLst>
          </p:cNvPr>
          <p:cNvSpPr/>
          <p:nvPr/>
        </p:nvSpPr>
        <p:spPr>
          <a:xfrm rot="19295464">
            <a:off x="5357263" y="-801414"/>
            <a:ext cx="4822343" cy="521343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782723A-3385-6C72-BE1E-5AC5ED0D68CE}"/>
              </a:ext>
            </a:extLst>
          </p:cNvPr>
          <p:cNvSpPr/>
          <p:nvPr/>
        </p:nvSpPr>
        <p:spPr>
          <a:xfrm rot="2300298">
            <a:off x="6741386" y="5900083"/>
            <a:ext cx="951659" cy="1006025"/>
          </a:xfrm>
          <a:custGeom>
            <a:avLst/>
            <a:gdLst>
              <a:gd name="connsiteX0" fmla="*/ 122815 w 256549"/>
              <a:gd name="connsiteY0" fmla="*/ 237884 h 271205"/>
              <a:gd name="connsiteX1" fmla="*/ 36337 w 256549"/>
              <a:gd name="connsiteY1" fmla="*/ 262605 h 271205"/>
              <a:gd name="connsiteX2" fmla="*/ 6877 w 256549"/>
              <a:gd name="connsiteY2" fmla="*/ 175131 h 271205"/>
              <a:gd name="connsiteX3" fmla="*/ 92405 w 256549"/>
              <a:gd name="connsiteY3" fmla="*/ 152312 h 271205"/>
              <a:gd name="connsiteX4" fmla="*/ 122815 w 256549"/>
              <a:gd name="connsiteY4" fmla="*/ 237884 h 271205"/>
              <a:gd name="connsiteX5" fmla="*/ 150374 w 256549"/>
              <a:gd name="connsiteY5" fmla="*/ 72444 h 271205"/>
              <a:gd name="connsiteX6" fmla="*/ 83853 w 256549"/>
              <a:gd name="connsiteY6" fmla="*/ 91460 h 271205"/>
              <a:gd name="connsiteX7" fmla="*/ 61045 w 256549"/>
              <a:gd name="connsiteY7" fmla="*/ 23953 h 271205"/>
              <a:gd name="connsiteX8" fmla="*/ 127567 w 256549"/>
              <a:gd name="connsiteY8" fmla="*/ 5888 h 271205"/>
              <a:gd name="connsiteX9" fmla="*/ 150374 w 256549"/>
              <a:gd name="connsiteY9" fmla="*/ 72444 h 271205"/>
              <a:gd name="connsiteX10" fmla="*/ 253958 w 256549"/>
              <a:gd name="connsiteY10" fmla="*/ 102870 h 271205"/>
              <a:gd name="connsiteX11" fmla="*/ 212145 w 256549"/>
              <a:gd name="connsiteY11" fmla="*/ 115230 h 271205"/>
              <a:gd name="connsiteX12" fmla="*/ 197890 w 256549"/>
              <a:gd name="connsiteY12" fmla="*/ 72444 h 271205"/>
              <a:gd name="connsiteX13" fmla="*/ 239703 w 256549"/>
              <a:gd name="connsiteY13" fmla="*/ 61035 h 271205"/>
              <a:gd name="connsiteX14" fmla="*/ 253958 w 256549"/>
              <a:gd name="connsiteY14" fmla="*/ 102870 h 27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549" h="271205">
                <a:moveTo>
                  <a:pt x="122815" y="237884"/>
                </a:moveTo>
                <a:cubicBezTo>
                  <a:pt x="107610" y="269260"/>
                  <a:pt x="68648" y="280670"/>
                  <a:pt x="36337" y="262605"/>
                </a:cubicBezTo>
                <a:cubicBezTo>
                  <a:pt x="4027" y="245490"/>
                  <a:pt x="-9278" y="205557"/>
                  <a:pt x="6877" y="175131"/>
                </a:cubicBezTo>
                <a:cubicBezTo>
                  <a:pt x="23033" y="144705"/>
                  <a:pt x="61045" y="135197"/>
                  <a:pt x="92405" y="152312"/>
                </a:cubicBezTo>
                <a:cubicBezTo>
                  <a:pt x="124716" y="169426"/>
                  <a:pt x="138020" y="207458"/>
                  <a:pt x="122815" y="237884"/>
                </a:cubicBezTo>
                <a:close/>
                <a:moveTo>
                  <a:pt x="150374" y="72444"/>
                </a:moveTo>
                <a:cubicBezTo>
                  <a:pt x="138020" y="96214"/>
                  <a:pt x="108561" y="104772"/>
                  <a:pt x="83853" y="91460"/>
                </a:cubicBezTo>
                <a:cubicBezTo>
                  <a:pt x="59144" y="78149"/>
                  <a:pt x="48691" y="47723"/>
                  <a:pt x="61045" y="23953"/>
                </a:cubicBezTo>
                <a:cubicBezTo>
                  <a:pt x="73399" y="1134"/>
                  <a:pt x="102859" y="-6472"/>
                  <a:pt x="127567" y="5888"/>
                </a:cubicBezTo>
                <a:cubicBezTo>
                  <a:pt x="152275" y="19199"/>
                  <a:pt x="161778" y="48674"/>
                  <a:pt x="150374" y="72444"/>
                </a:cubicBezTo>
                <a:close/>
                <a:moveTo>
                  <a:pt x="253958" y="102870"/>
                </a:moveTo>
                <a:cubicBezTo>
                  <a:pt x="246356" y="118083"/>
                  <a:pt x="228300" y="123788"/>
                  <a:pt x="212145" y="115230"/>
                </a:cubicBezTo>
                <a:cubicBezTo>
                  <a:pt x="196939" y="106673"/>
                  <a:pt x="190287" y="87657"/>
                  <a:pt x="197890" y="72444"/>
                </a:cubicBezTo>
                <a:cubicBezTo>
                  <a:pt x="205492" y="58182"/>
                  <a:pt x="224498" y="53428"/>
                  <a:pt x="239703" y="61035"/>
                </a:cubicBezTo>
                <a:cubicBezTo>
                  <a:pt x="253958" y="69592"/>
                  <a:pt x="260610" y="88608"/>
                  <a:pt x="253958" y="102870"/>
                </a:cubicBezTo>
                <a:close/>
              </a:path>
            </a:pathLst>
          </a:custGeom>
          <a:gradFill>
            <a:gsLst>
              <a:gs pos="0">
                <a:srgbClr val="8551A1"/>
              </a:gs>
              <a:gs pos="35350">
                <a:srgbClr val="6363AC"/>
              </a:gs>
              <a:gs pos="100000">
                <a:srgbClr val="26C4F4"/>
              </a:gs>
            </a:gsLst>
            <a:lin ang="0" scaled="1"/>
          </a:gradFill>
          <a:ln w="9492" cap="flat">
            <a:noFill/>
            <a:prstDash val="solid"/>
            <a:miter/>
          </a:ln>
        </p:spPr>
        <p:txBody>
          <a:bodyPr rtlCol="0" anchor="ctr"/>
          <a:lstStyle/>
          <a:p>
            <a:endParaRPr lang="en-US"/>
          </a:p>
        </p:txBody>
      </p:sp>
      <p:sp>
        <p:nvSpPr>
          <p:cNvPr id="2" name="Rectangle 11">
            <a:extLst>
              <a:ext uri="{FF2B5EF4-FFF2-40B4-BE49-F238E27FC236}">
                <a16:creationId xmlns:a16="http://schemas.microsoft.com/office/drawing/2014/main" id="{53275518-455F-72E4-D1B0-EB9E3AD439F7}"/>
              </a:ext>
            </a:extLst>
          </p:cNvPr>
          <p:cNvSpPr/>
          <p:nvPr/>
        </p:nvSpPr>
        <p:spPr>
          <a:xfrm>
            <a:off x="1519201" y="4610952"/>
            <a:ext cx="5008949" cy="561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3" name="TextBox 12">
            <a:extLst>
              <a:ext uri="{FF2B5EF4-FFF2-40B4-BE49-F238E27FC236}">
                <a16:creationId xmlns:a16="http://schemas.microsoft.com/office/drawing/2014/main" id="{21457B9E-15C4-F724-F330-F0D11A955D9A}"/>
              </a:ext>
            </a:extLst>
          </p:cNvPr>
          <p:cNvSpPr txBox="1"/>
          <p:nvPr/>
        </p:nvSpPr>
        <p:spPr>
          <a:xfrm>
            <a:off x="1519201" y="4626535"/>
            <a:ext cx="5008949" cy="553998"/>
          </a:xfrm>
          <a:prstGeom prst="rect">
            <a:avLst/>
          </a:prstGeom>
          <a:noFill/>
        </p:spPr>
        <p:txBody>
          <a:bodyPr wrap="square" lIns="91440" tIns="45720" rIns="91440" bIns="45720" rtlCol="0" anchor="t">
            <a:spAutoFit/>
          </a:bodyPr>
          <a:lstStyle/>
          <a:p>
            <a:r>
              <a:rPr lang="en-US" sz="3000" b="1" spc="324" dirty="0">
                <a:solidFill>
                  <a:srgbClr val="29C5F4"/>
                </a:solidFill>
                <a:ea typeface="Calibri"/>
                <a:cs typeface="Calibri"/>
              </a:rPr>
              <a:t>SFIDA NELLA VITA REALE</a:t>
            </a:r>
            <a:endParaRPr lang="en-US" sz="3000" b="1" spc="324" dirty="0">
              <a:solidFill>
                <a:srgbClr val="29C5F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85548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DE1F1-2404-45EA-B849-AF93CBDD95F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E073269-D333-43C2-BCE0-F684151DC389}"/>
              </a:ext>
            </a:extLst>
          </p:cNvPr>
          <p:cNvSpPr>
            <a:spLocks noGrp="1"/>
          </p:cNvSpPr>
          <p:nvPr>
            <p:ph type="body" sz="quarter" idx="30"/>
          </p:nvPr>
        </p:nvSpPr>
        <p:spPr/>
        <p:txBody>
          <a:bodyPr lIns="91440" tIns="45720" rIns="91440" bIns="45720" anchor="t">
            <a:noAutofit/>
          </a:bodyPr>
          <a:lstStyle/>
          <a:p>
            <a:r>
              <a:rPr lang="de-DE" dirty="0">
                <a:latin typeface="Calibri"/>
                <a:ea typeface="Open Sans"/>
                <a:cs typeface="Calibri"/>
              </a:rPr>
              <a:t>PANORAMICA DEL MODULO 3</a:t>
            </a:r>
            <a:endParaRPr lang="en-US" dirty="0"/>
          </a:p>
          <a:p>
            <a:endParaRPr lang="en-US" dirty="0"/>
          </a:p>
        </p:txBody>
      </p:sp>
      <p:sp>
        <p:nvSpPr>
          <p:cNvPr id="7" name="Text Placeholder 6">
            <a:extLst>
              <a:ext uri="{FF2B5EF4-FFF2-40B4-BE49-F238E27FC236}">
                <a16:creationId xmlns:a16="http://schemas.microsoft.com/office/drawing/2014/main" id="{BEDD3470-8955-FE1B-F5B4-D9EFFBDB2E39}"/>
              </a:ext>
            </a:extLst>
          </p:cNvPr>
          <p:cNvSpPr>
            <a:spLocks noGrp="1"/>
          </p:cNvSpPr>
          <p:nvPr>
            <p:ph type="body" sz="quarter" idx="47"/>
          </p:nvPr>
        </p:nvSpPr>
        <p:spPr>
          <a:xfrm>
            <a:off x="3930295" y="1480132"/>
            <a:ext cx="3113269" cy="1918453"/>
          </a:xfrm>
        </p:spPr>
        <p:txBody>
          <a:bodyPr lIns="91440" tIns="45720" rIns="91440" bIns="45720" anchor="t">
            <a:noAutofit/>
          </a:bodyPr>
          <a:lstStyle/>
          <a:p>
            <a:pPr algn="just" fontAlgn="base">
              <a:lnSpc>
                <a:spcPct val="100000"/>
              </a:lnSpc>
              <a:spcAft>
                <a:spcPts val="800"/>
              </a:spcAft>
            </a:pPr>
            <a:r>
              <a:rPr lang="it-IT" sz="1100" b="1" dirty="0">
                <a:solidFill>
                  <a:srgbClr val="000000"/>
                </a:solidFill>
              </a:rPr>
              <a:t>Informazioni sul modulo:
</a:t>
            </a:r>
            <a:r>
              <a:rPr lang="it-IT" sz="1100" dirty="0">
                <a:solidFill>
                  <a:srgbClr val="000000"/>
                </a:solidFill>
              </a:rPr>
              <a:t>Questo modulo guida gli studenti attraverso le sei fasi del </a:t>
            </a:r>
            <a:r>
              <a:rPr lang="it-IT" sz="1100" b="1" dirty="0">
                <a:solidFill>
                  <a:srgbClr val="000000"/>
                </a:solidFill>
              </a:rPr>
              <a:t>processo di gestione dell'innovazione</a:t>
            </a:r>
            <a:r>
              <a:rPr lang="it-IT" sz="1100" dirty="0">
                <a:solidFill>
                  <a:srgbClr val="000000"/>
                </a:solidFill>
              </a:rPr>
              <a:t>, concentrandosi sulla logistica sostenibile. Gli studenti lavoreranno su un caso di studio utilizzando strumenti digitali per ogni fase di innovazione su misura per le aziende selezionate. Consiglieranno strumenti digitali pertinenti e dimostreranno come supportano l'implementazione della sostenibilità nelle operazioni logistiche</a:t>
            </a:r>
            <a:r>
              <a:rPr lang="it-IT" sz="1100" b="1" dirty="0">
                <a:solidFill>
                  <a:srgbClr val="000000"/>
                </a:solidFill>
              </a:rPr>
              <a:t>.</a:t>
            </a:r>
            <a:endParaRPr lang="en-US" sz="1100" dirty="0">
              <a:latin typeface="Calibri"/>
              <a:ea typeface="Open Sans"/>
              <a:cs typeface="Calibri"/>
            </a:endParaRPr>
          </a:p>
        </p:txBody>
      </p:sp>
      <p:sp>
        <p:nvSpPr>
          <p:cNvPr id="8" name="Text Placeholder 7">
            <a:extLst>
              <a:ext uri="{FF2B5EF4-FFF2-40B4-BE49-F238E27FC236}">
                <a16:creationId xmlns:a16="http://schemas.microsoft.com/office/drawing/2014/main" id="{EA5334BE-BF89-7095-D636-2620BE48AFF6}"/>
              </a:ext>
            </a:extLst>
          </p:cNvPr>
          <p:cNvSpPr>
            <a:spLocks noGrp="1"/>
          </p:cNvSpPr>
          <p:nvPr>
            <p:ph type="body" sz="quarter" idx="48"/>
          </p:nvPr>
        </p:nvSpPr>
        <p:spPr>
          <a:xfrm>
            <a:off x="3935386" y="6671684"/>
            <a:ext cx="3208363" cy="3391745"/>
          </a:xfrm>
        </p:spPr>
        <p:txBody>
          <a:bodyPr lIns="91440" tIns="45720" rIns="91440" bIns="45720" numCol="1" spcCol="288000" anchor="t">
            <a:noAutofit/>
          </a:bodyPr>
          <a:lstStyle/>
          <a:p>
            <a:pPr algn="just"/>
            <a:r>
              <a:rPr lang="en-GB" b="1" dirty="0" err="1"/>
              <a:t>Durata</a:t>
            </a:r>
            <a:r>
              <a:rPr lang="en-GB" dirty="0"/>
              <a:t>: </a:t>
            </a:r>
            <a:r>
              <a:rPr lang="it-IT" dirty="0"/>
              <a:t>9 settimane – Minimo 9 sessioni di 1,5 ore ciascuna, insieme a letture e completamento delle attività</a:t>
            </a:r>
            <a:r>
              <a:rPr lang="en-GB" dirty="0"/>
              <a:t>.</a:t>
            </a:r>
          </a:p>
          <a:p>
            <a:pPr algn="just"/>
            <a:r>
              <a:rPr lang="it-IT" b="1" dirty="0">
                <a:latin typeface="Calibri"/>
                <a:ea typeface="Open Sans"/>
                <a:cs typeface="Calibri"/>
              </a:rPr>
              <a:t>Risultati di apprendimento (settimane da 7 a 15)</a:t>
            </a:r>
            <a:r>
              <a:rPr lang="en-GB" b="1" dirty="0">
                <a:latin typeface="Calibri"/>
                <a:ea typeface="Open Sans"/>
                <a:cs typeface="Calibri"/>
              </a:rPr>
              <a:t>)</a:t>
            </a:r>
            <a:r>
              <a:rPr lang="en-GB" dirty="0">
                <a:latin typeface="Calibri"/>
                <a:ea typeface="Open Sans"/>
                <a:cs typeface="Calibri"/>
              </a:rPr>
              <a:t>:</a:t>
            </a:r>
          </a:p>
          <a:p>
            <a:pPr marL="171450" indent="-171450" algn="just">
              <a:buFont typeface="Wingdings" panose="05000000000000000000" pitchFamily="2" charset="2"/>
              <a:buChar char="q"/>
            </a:pPr>
            <a:r>
              <a:rPr lang="it-IT" dirty="0"/>
              <a:t>Gestire sistematicamente lo sviluppo dell'innovazione utilizzando il processo di innovazione in sei fasi
Applicare strumenti digitali per sostenere e migliorare lo sviluppo dell'innovazione
Dare priorità e affrontare le questioni di sostenibilità attraverso attività innovative nel settore della logistica
Identificare le opportunità per implementare strategie digitali nella logistica sostenibile</a:t>
            </a:r>
            <a:endParaRPr lang="en-GB" dirty="0"/>
          </a:p>
          <a:p>
            <a:pPr algn="just"/>
            <a:r>
              <a:rPr lang="en-GB" b="1" dirty="0" err="1"/>
              <a:t>Valutazione</a:t>
            </a:r>
            <a:r>
              <a:rPr lang="en-GB" dirty="0"/>
              <a:t>: </a:t>
            </a:r>
            <a:r>
              <a:rPr lang="it-IT" dirty="0"/>
              <a:t>Le prestazioni degli studenti saranno valutate attraverso la partecipazione attiva alle attività del modulo, il feedback costruttivo dei pari sulla presentazione finale, i blog riflessivi che catturano le lezioni chiave apprese e il feedback quantitativo finale raccolto tramite un questionario online per valutare il raggiungimento dei risultati di apprendimento</a:t>
            </a:r>
            <a:r>
              <a:rPr lang="en-GB" dirty="0"/>
              <a:t>.</a:t>
            </a:r>
          </a:p>
        </p:txBody>
      </p:sp>
      <p:sp>
        <p:nvSpPr>
          <p:cNvPr id="9" name="Text Placeholder 8">
            <a:extLst>
              <a:ext uri="{FF2B5EF4-FFF2-40B4-BE49-F238E27FC236}">
                <a16:creationId xmlns:a16="http://schemas.microsoft.com/office/drawing/2014/main" id="{DFC8996A-B261-A30C-85E0-3CF4B054DFD0}"/>
              </a:ext>
            </a:extLst>
          </p:cNvPr>
          <p:cNvSpPr>
            <a:spLocks noGrp="1"/>
          </p:cNvSpPr>
          <p:nvPr>
            <p:ph type="body" sz="quarter" idx="59"/>
          </p:nvPr>
        </p:nvSpPr>
        <p:spPr>
          <a:xfrm>
            <a:off x="3907688" y="4646756"/>
            <a:ext cx="3467401" cy="944594"/>
          </a:xfrm>
        </p:spPr>
        <p:txBody>
          <a:bodyPr/>
          <a:lstStyle/>
          <a:p>
            <a:pPr>
              <a:lnSpc>
                <a:spcPts val="2420"/>
              </a:lnSpc>
            </a:pPr>
            <a:r>
              <a:rPr lang="it-IT" sz="2400" dirty="0"/>
              <a:t>APPLICARE IL MODELLO DI GESTIONE DELL'INNOVAZIONE IN SEI FASI A UNA SFIDA LOGISTICA REALE</a:t>
            </a:r>
            <a:endParaRPr lang="en-US" sz="2400" dirty="0"/>
          </a:p>
        </p:txBody>
      </p:sp>
      <p:sp>
        <p:nvSpPr>
          <p:cNvPr id="4" name="Slide Number Placeholder 3">
            <a:extLst>
              <a:ext uri="{FF2B5EF4-FFF2-40B4-BE49-F238E27FC236}">
                <a16:creationId xmlns:a16="http://schemas.microsoft.com/office/drawing/2014/main" id="{73452314-A606-92A0-7A78-F733E402C642}"/>
              </a:ext>
            </a:extLst>
          </p:cNvPr>
          <p:cNvSpPr>
            <a:spLocks noGrp="1"/>
          </p:cNvSpPr>
          <p:nvPr>
            <p:ph type="sldNum" sz="quarter" idx="4"/>
          </p:nvPr>
        </p:nvSpPr>
        <p:spPr/>
        <p:txBody>
          <a:bodyPr/>
          <a:lstStyle/>
          <a:p>
            <a:fld id="{9C527BFA-2C0E-4CEC-B6A5-913A56FEF4B4}" type="slidenum">
              <a:rPr lang="fr-CA" smtClean="0"/>
              <a:pPr/>
              <a:t>13</a:t>
            </a:fld>
            <a:endParaRPr lang="fr-CA"/>
          </a:p>
        </p:txBody>
      </p:sp>
      <p:pic>
        <p:nvPicPr>
          <p:cNvPr id="18" name="Picture Placeholder 17">
            <a:extLst>
              <a:ext uri="{FF2B5EF4-FFF2-40B4-BE49-F238E27FC236}">
                <a16:creationId xmlns:a16="http://schemas.microsoft.com/office/drawing/2014/main" id="{7CE1D101-7E37-694D-A8DA-09D89D6B3AF2}"/>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9790" r="10630"/>
          <a:stretch>
            <a:fillRect/>
          </a:stretch>
        </p:blipFill>
        <p:spPr>
          <a:xfrm>
            <a:off x="-15531" y="0"/>
            <a:ext cx="3580712" cy="10691813"/>
          </a:xfrm>
        </p:spPr>
      </p:pic>
      <p:sp>
        <p:nvSpPr>
          <p:cNvPr id="19" name="Freeform 18">
            <a:extLst>
              <a:ext uri="{FF2B5EF4-FFF2-40B4-BE49-F238E27FC236}">
                <a16:creationId xmlns:a16="http://schemas.microsoft.com/office/drawing/2014/main" id="{77FB442C-4154-053F-EDA4-778673FA2DC0}"/>
              </a:ext>
            </a:extLst>
          </p:cNvPr>
          <p:cNvSpPr/>
          <p:nvPr/>
        </p:nvSpPr>
        <p:spPr>
          <a:xfrm rot="12398288">
            <a:off x="-2775720" y="-745199"/>
            <a:ext cx="4822343" cy="521343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E5F4440-23A4-70EB-4A6F-6E2573264DD5}"/>
              </a:ext>
            </a:extLst>
          </p:cNvPr>
          <p:cNvSpPr/>
          <p:nvPr/>
        </p:nvSpPr>
        <p:spPr>
          <a:xfrm rot="2300298">
            <a:off x="-183876" y="5010676"/>
            <a:ext cx="951659" cy="1006025"/>
          </a:xfrm>
          <a:custGeom>
            <a:avLst/>
            <a:gdLst>
              <a:gd name="connsiteX0" fmla="*/ 122815 w 256549"/>
              <a:gd name="connsiteY0" fmla="*/ 237884 h 271205"/>
              <a:gd name="connsiteX1" fmla="*/ 36337 w 256549"/>
              <a:gd name="connsiteY1" fmla="*/ 262605 h 271205"/>
              <a:gd name="connsiteX2" fmla="*/ 6877 w 256549"/>
              <a:gd name="connsiteY2" fmla="*/ 175131 h 271205"/>
              <a:gd name="connsiteX3" fmla="*/ 92405 w 256549"/>
              <a:gd name="connsiteY3" fmla="*/ 152312 h 271205"/>
              <a:gd name="connsiteX4" fmla="*/ 122815 w 256549"/>
              <a:gd name="connsiteY4" fmla="*/ 237884 h 271205"/>
              <a:gd name="connsiteX5" fmla="*/ 150374 w 256549"/>
              <a:gd name="connsiteY5" fmla="*/ 72444 h 271205"/>
              <a:gd name="connsiteX6" fmla="*/ 83853 w 256549"/>
              <a:gd name="connsiteY6" fmla="*/ 91460 h 271205"/>
              <a:gd name="connsiteX7" fmla="*/ 61045 w 256549"/>
              <a:gd name="connsiteY7" fmla="*/ 23953 h 271205"/>
              <a:gd name="connsiteX8" fmla="*/ 127567 w 256549"/>
              <a:gd name="connsiteY8" fmla="*/ 5888 h 271205"/>
              <a:gd name="connsiteX9" fmla="*/ 150374 w 256549"/>
              <a:gd name="connsiteY9" fmla="*/ 72444 h 271205"/>
              <a:gd name="connsiteX10" fmla="*/ 253958 w 256549"/>
              <a:gd name="connsiteY10" fmla="*/ 102870 h 271205"/>
              <a:gd name="connsiteX11" fmla="*/ 212145 w 256549"/>
              <a:gd name="connsiteY11" fmla="*/ 115230 h 271205"/>
              <a:gd name="connsiteX12" fmla="*/ 197890 w 256549"/>
              <a:gd name="connsiteY12" fmla="*/ 72444 h 271205"/>
              <a:gd name="connsiteX13" fmla="*/ 239703 w 256549"/>
              <a:gd name="connsiteY13" fmla="*/ 61035 h 271205"/>
              <a:gd name="connsiteX14" fmla="*/ 253958 w 256549"/>
              <a:gd name="connsiteY14" fmla="*/ 102870 h 27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549" h="271205">
                <a:moveTo>
                  <a:pt x="122815" y="237884"/>
                </a:moveTo>
                <a:cubicBezTo>
                  <a:pt x="107610" y="269260"/>
                  <a:pt x="68648" y="280670"/>
                  <a:pt x="36337" y="262605"/>
                </a:cubicBezTo>
                <a:cubicBezTo>
                  <a:pt x="4027" y="245490"/>
                  <a:pt x="-9278" y="205557"/>
                  <a:pt x="6877" y="175131"/>
                </a:cubicBezTo>
                <a:cubicBezTo>
                  <a:pt x="23033" y="144705"/>
                  <a:pt x="61045" y="135197"/>
                  <a:pt x="92405" y="152312"/>
                </a:cubicBezTo>
                <a:cubicBezTo>
                  <a:pt x="124716" y="169426"/>
                  <a:pt x="138020" y="207458"/>
                  <a:pt x="122815" y="237884"/>
                </a:cubicBezTo>
                <a:close/>
                <a:moveTo>
                  <a:pt x="150374" y="72444"/>
                </a:moveTo>
                <a:cubicBezTo>
                  <a:pt x="138020" y="96214"/>
                  <a:pt x="108561" y="104772"/>
                  <a:pt x="83853" y="91460"/>
                </a:cubicBezTo>
                <a:cubicBezTo>
                  <a:pt x="59144" y="78149"/>
                  <a:pt x="48691" y="47723"/>
                  <a:pt x="61045" y="23953"/>
                </a:cubicBezTo>
                <a:cubicBezTo>
                  <a:pt x="73399" y="1134"/>
                  <a:pt x="102859" y="-6472"/>
                  <a:pt x="127567" y="5888"/>
                </a:cubicBezTo>
                <a:cubicBezTo>
                  <a:pt x="152275" y="19199"/>
                  <a:pt x="161778" y="48674"/>
                  <a:pt x="150374" y="72444"/>
                </a:cubicBezTo>
                <a:close/>
                <a:moveTo>
                  <a:pt x="253958" y="102870"/>
                </a:moveTo>
                <a:cubicBezTo>
                  <a:pt x="246356" y="118083"/>
                  <a:pt x="228300" y="123788"/>
                  <a:pt x="212145" y="115230"/>
                </a:cubicBezTo>
                <a:cubicBezTo>
                  <a:pt x="196939" y="106673"/>
                  <a:pt x="190287" y="87657"/>
                  <a:pt x="197890" y="72444"/>
                </a:cubicBezTo>
                <a:cubicBezTo>
                  <a:pt x="205492" y="58182"/>
                  <a:pt x="224498" y="53428"/>
                  <a:pt x="239703" y="61035"/>
                </a:cubicBezTo>
                <a:cubicBezTo>
                  <a:pt x="253958" y="69592"/>
                  <a:pt x="260610" y="88608"/>
                  <a:pt x="253958" y="102870"/>
                </a:cubicBezTo>
                <a:close/>
              </a:path>
            </a:pathLst>
          </a:custGeom>
          <a:gradFill>
            <a:gsLst>
              <a:gs pos="0">
                <a:srgbClr val="8551A1"/>
              </a:gs>
              <a:gs pos="35350">
                <a:srgbClr val="6363AC"/>
              </a:gs>
              <a:gs pos="100000">
                <a:srgbClr val="26C4F4"/>
              </a:gs>
            </a:gsLst>
            <a:lin ang="0" scaled="1"/>
          </a:gradFill>
          <a:ln w="9492" cap="flat">
            <a:noFill/>
            <a:prstDash val="solid"/>
            <a:miter/>
          </a:ln>
        </p:spPr>
        <p:txBody>
          <a:bodyPr rtlCol="0" anchor="ctr"/>
          <a:lstStyle/>
          <a:p>
            <a:endParaRPr lang="en-US"/>
          </a:p>
        </p:txBody>
      </p:sp>
      <p:sp>
        <p:nvSpPr>
          <p:cNvPr id="13" name="Rechteck 1">
            <a:extLst>
              <a:ext uri="{FF2B5EF4-FFF2-40B4-BE49-F238E27FC236}">
                <a16:creationId xmlns:a16="http://schemas.microsoft.com/office/drawing/2014/main" id="{B5CA2528-9AFE-6596-C69A-0535BA423168}"/>
              </a:ext>
            </a:extLst>
          </p:cNvPr>
          <p:cNvSpPr/>
          <p:nvPr/>
        </p:nvSpPr>
        <p:spPr>
          <a:xfrm>
            <a:off x="-15531" y="8428776"/>
            <a:ext cx="3274779" cy="2024061"/>
          </a:xfrm>
          <a:prstGeom prst="rect">
            <a:avLst/>
          </a:prstGeom>
          <a:solidFill>
            <a:srgbClr val="8652A1"/>
          </a:solidFill>
          <a:ln>
            <a:solidFill>
              <a:srgbClr val="8652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feld 2">
            <a:extLst>
              <a:ext uri="{FF2B5EF4-FFF2-40B4-BE49-F238E27FC236}">
                <a16:creationId xmlns:a16="http://schemas.microsoft.com/office/drawing/2014/main" id="{C9CBCE48-D1A4-2A1C-A4B2-5F1CEF579120}"/>
              </a:ext>
            </a:extLst>
          </p:cNvPr>
          <p:cNvSpPr txBox="1"/>
          <p:nvPr/>
        </p:nvSpPr>
        <p:spPr>
          <a:xfrm>
            <a:off x="240633" y="8548254"/>
            <a:ext cx="2762451" cy="1785104"/>
          </a:xfrm>
          <a:prstGeom prst="rect">
            <a:avLst/>
          </a:prstGeom>
          <a:noFill/>
        </p:spPr>
        <p:txBody>
          <a:bodyPr wrap="square" rtlCol="0">
            <a:spAutoFit/>
          </a:bodyPr>
          <a:lstStyle/>
          <a:p>
            <a:pPr algn="just"/>
            <a:r>
              <a:rPr lang="it-IT" sz="1100" dirty="0">
                <a:solidFill>
                  <a:schemeClr val="bg1"/>
                </a:solidFill>
              </a:rPr>
              <a:t>Per quanto riguarda i tempi, sii strutturato e dai agli studenti il tempo sufficiente per impegnarsi nelle attività e comprendere i concetti. Per insegnare questo modulo in una sessione di 90 minuti, si consiglia di dedicare circa 30 minuti all'input e alla discussione e 60 minuti alle attività del foglio di lavoro. Assicurati di adattarlo alle esigenze dei tuoi studenti e di comunicare chiaramente il tempo assegnato per le attività</a:t>
            </a:r>
            <a:r>
              <a:rPr lang="en-GB" sz="1100" dirty="0">
                <a:solidFill>
                  <a:schemeClr val="bg1"/>
                </a:solidFill>
              </a:rPr>
              <a:t>.</a:t>
            </a:r>
          </a:p>
        </p:txBody>
      </p:sp>
    </p:spTree>
    <p:extLst>
      <p:ext uri="{BB962C8B-B14F-4D97-AF65-F5344CB8AC3E}">
        <p14:creationId xmlns:p14="http://schemas.microsoft.com/office/powerpoint/2010/main" val="3615459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B92A1-6252-3166-1BA7-2F75A309DE45}"/>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8388904D-B4F3-590E-CC9D-B4559D894850}"/>
              </a:ext>
            </a:extLst>
          </p:cNvPr>
          <p:cNvSpPr>
            <a:spLocks noGrp="1"/>
          </p:cNvSpPr>
          <p:nvPr>
            <p:ph type="body" sz="quarter" idx="48"/>
          </p:nvPr>
        </p:nvSpPr>
        <p:spPr>
          <a:xfrm>
            <a:off x="3585437" y="1344235"/>
            <a:ext cx="3335979" cy="2917260"/>
          </a:xfrm>
        </p:spPr>
        <p:txBody>
          <a:bodyPr lIns="91440" tIns="45720" rIns="91440" bIns="45720" numCol="1" spcCol="288000" anchor="t">
            <a:noAutofit/>
          </a:bodyPr>
          <a:lstStyle/>
          <a:p>
            <a:pPr algn="just"/>
            <a:r>
              <a:rPr lang="de-DE" sz="1800" b="1" dirty="0" err="1">
                <a:solidFill>
                  <a:srgbClr val="8652A1"/>
                </a:solidFill>
              </a:rPr>
              <a:t>Attività</a:t>
            </a:r>
            <a:endParaRPr lang="de-DE" sz="1800" b="1" dirty="0">
              <a:solidFill>
                <a:srgbClr val="8652A1"/>
              </a:solidFill>
            </a:endParaRPr>
          </a:p>
          <a:p>
            <a:pPr algn="just"/>
            <a:endParaRPr lang="en-GB" dirty="0"/>
          </a:p>
          <a:p>
            <a:pPr marL="171450" indent="-171450" algn="just">
              <a:buFont typeface="Wingdings" panose="05000000000000000000" pitchFamily="2" charset="2"/>
              <a:buChar char="q"/>
            </a:pPr>
            <a:r>
              <a:rPr lang="it-IT" dirty="0"/>
              <a:t>Gli studenti identificano una </a:t>
            </a:r>
            <a:r>
              <a:rPr lang="it-IT" b="1" dirty="0"/>
              <a:t>sfida di logistica sostenibile</a:t>
            </a:r>
            <a:r>
              <a:rPr lang="it-IT" dirty="0"/>
              <a:t> per un'azienda selezionata e </a:t>
            </a:r>
            <a:r>
              <a:rPr lang="it-IT" b="1" dirty="0"/>
              <a:t>ricercano SDG,</a:t>
            </a:r>
            <a:r>
              <a:rPr lang="it-IT" dirty="0"/>
              <a:t> pratiche innovative e strumenti digitali per supportare la gestione dell'innovazione.
Prima di pianificare, fornisci agli studenti una </a:t>
            </a:r>
            <a:r>
              <a:rPr lang="it-IT" b="1" dirty="0"/>
              <a:t>tempistica</a:t>
            </a:r>
            <a:r>
              <a:rPr lang="it-IT" dirty="0"/>
              <a:t> (suggerita: 6 settimane, una per fase di innovazione, secondo la struttura del foglio di lavoro) per aiutarli a organizzare il loro lavoro.
Gli studenti completano la tabella degli obiettivi per </a:t>
            </a:r>
            <a:r>
              <a:rPr lang="it-IT" b="1" dirty="0"/>
              <a:t>definire il focus della sfida</a:t>
            </a:r>
            <a:r>
              <a:rPr lang="it-IT" dirty="0"/>
              <a:t>, gli strumenti digitali, i risultati desiderati e i criteri di successo.</a:t>
            </a:r>
            <a:endParaRPr lang="en-GB" dirty="0"/>
          </a:p>
        </p:txBody>
      </p:sp>
      <p:sp>
        <p:nvSpPr>
          <p:cNvPr id="8" name="Text Placeholder 7">
            <a:extLst>
              <a:ext uri="{FF2B5EF4-FFF2-40B4-BE49-F238E27FC236}">
                <a16:creationId xmlns:a16="http://schemas.microsoft.com/office/drawing/2014/main" id="{AA1F76B8-DA7D-48DE-2292-434AE9D3ED5C}"/>
              </a:ext>
            </a:extLst>
          </p:cNvPr>
          <p:cNvSpPr>
            <a:spLocks noGrp="1"/>
          </p:cNvSpPr>
          <p:nvPr>
            <p:ph type="body" sz="quarter" idx="62"/>
          </p:nvPr>
        </p:nvSpPr>
        <p:spPr>
          <a:xfrm>
            <a:off x="3660084" y="4302521"/>
            <a:ext cx="3186688" cy="1008955"/>
          </a:xfrm>
        </p:spPr>
        <p:txBody>
          <a:bodyPr/>
          <a:lstStyle/>
          <a:p>
            <a:r>
              <a:rPr lang="en-US" dirty="0"/>
              <a:t>MATERIALI</a:t>
            </a:r>
          </a:p>
        </p:txBody>
      </p:sp>
      <p:sp>
        <p:nvSpPr>
          <p:cNvPr id="7" name="Text Placeholder 6">
            <a:extLst>
              <a:ext uri="{FF2B5EF4-FFF2-40B4-BE49-F238E27FC236}">
                <a16:creationId xmlns:a16="http://schemas.microsoft.com/office/drawing/2014/main" id="{EDFA9F4B-313D-0AEB-6D54-D7BAF3970D75}"/>
              </a:ext>
            </a:extLst>
          </p:cNvPr>
          <p:cNvSpPr>
            <a:spLocks noGrp="1"/>
          </p:cNvSpPr>
          <p:nvPr>
            <p:ph type="body" sz="quarter" idx="61"/>
          </p:nvPr>
        </p:nvSpPr>
        <p:spPr>
          <a:xfrm>
            <a:off x="-9335" y="304800"/>
            <a:ext cx="7040257" cy="926158"/>
          </a:xfrm>
        </p:spPr>
        <p:txBody>
          <a:bodyPr/>
          <a:lstStyle/>
          <a:p>
            <a:r>
              <a:rPr lang="it-IT" dirty="0"/>
              <a:t>SETTIMANA 7: INTRODUZIONE ALLA SFIDA</a:t>
            </a:r>
            <a:endParaRPr lang="en-US" dirty="0"/>
          </a:p>
        </p:txBody>
      </p:sp>
      <p:sp>
        <p:nvSpPr>
          <p:cNvPr id="4" name="Slide Number Placeholder 3">
            <a:extLst>
              <a:ext uri="{FF2B5EF4-FFF2-40B4-BE49-F238E27FC236}">
                <a16:creationId xmlns:a16="http://schemas.microsoft.com/office/drawing/2014/main" id="{A39D1B68-7D0B-C56E-6EC7-C1895DC77F30}"/>
              </a:ext>
            </a:extLst>
          </p:cNvPr>
          <p:cNvSpPr>
            <a:spLocks noGrp="1"/>
          </p:cNvSpPr>
          <p:nvPr>
            <p:ph type="sldNum" sz="quarter" idx="4"/>
          </p:nvPr>
        </p:nvSpPr>
        <p:spPr/>
        <p:txBody>
          <a:bodyPr/>
          <a:lstStyle/>
          <a:p>
            <a:fld id="{9C527BFA-2C0E-4CEC-B6A5-913A56FEF4B4}" type="slidenum">
              <a:rPr lang="fr-CA" smtClean="0"/>
              <a:pPr/>
              <a:t>14</a:t>
            </a:fld>
            <a:endParaRPr lang="fr-CA"/>
          </a:p>
        </p:txBody>
      </p:sp>
      <p:pic>
        <p:nvPicPr>
          <p:cNvPr id="15" name="Picture Placeholder 14">
            <a:extLst>
              <a:ext uri="{FF2B5EF4-FFF2-40B4-BE49-F238E27FC236}">
                <a16:creationId xmlns:a16="http://schemas.microsoft.com/office/drawing/2014/main" id="{0B406344-8A07-16BC-7A70-2026FEFAC3C3}"/>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23" t="5739" r="-123" b="34239"/>
          <a:stretch>
            <a:fillRect/>
          </a:stretch>
        </p:blipFill>
        <p:spPr>
          <a:xfrm>
            <a:off x="0" y="7020713"/>
            <a:ext cx="7559675" cy="3026228"/>
          </a:xfrm>
        </p:spPr>
      </p:pic>
      <p:graphicFrame>
        <p:nvGraphicFramePr>
          <p:cNvPr id="5" name="Tabelle 4">
            <a:extLst>
              <a:ext uri="{FF2B5EF4-FFF2-40B4-BE49-F238E27FC236}">
                <a16:creationId xmlns:a16="http://schemas.microsoft.com/office/drawing/2014/main" id="{DEA98263-C016-5A92-1FB3-9E45747FC49F}"/>
              </a:ext>
            </a:extLst>
          </p:cNvPr>
          <p:cNvGraphicFramePr>
            <a:graphicFrameLocks noGrp="1"/>
          </p:cNvGraphicFramePr>
          <p:nvPr>
            <p:extLst>
              <p:ext uri="{D42A27DB-BD31-4B8C-83A1-F6EECF244321}">
                <p14:modId xmlns:p14="http://schemas.microsoft.com/office/powerpoint/2010/main" val="3859723527"/>
              </p:ext>
            </p:extLst>
          </p:nvPr>
        </p:nvGraphicFramePr>
        <p:xfrm>
          <a:off x="3660427" y="4943480"/>
          <a:ext cx="3186000" cy="3215640"/>
        </p:xfrm>
        <a:graphic>
          <a:graphicData uri="http://schemas.openxmlformats.org/drawingml/2006/table">
            <a:tbl>
              <a:tblPr firstRow="1" bandRow="1"/>
              <a:tblGrid>
                <a:gridCol w="1710000">
                  <a:extLst>
                    <a:ext uri="{9D8B030D-6E8A-4147-A177-3AD203B41FA5}">
                      <a16:colId xmlns:a16="http://schemas.microsoft.com/office/drawing/2014/main" val="3698861540"/>
                    </a:ext>
                  </a:extLst>
                </a:gridCol>
                <a:gridCol w="1476000">
                  <a:extLst>
                    <a:ext uri="{9D8B030D-6E8A-4147-A177-3AD203B41FA5}">
                      <a16:colId xmlns:a16="http://schemas.microsoft.com/office/drawing/2014/main" val="4133591016"/>
                    </a:ext>
                  </a:extLst>
                </a:gridCol>
              </a:tblGrid>
              <a:tr h="370840">
                <a:tc>
                  <a:txBody>
                    <a:bodyPr/>
                    <a:lstStyle/>
                    <a:p>
                      <a:r>
                        <a:rPr lang="de-DE" sz="1100" dirty="0">
                          <a:solidFill>
                            <a:schemeClr val="bg1"/>
                          </a:solidFill>
                        </a:rPr>
                        <a:t>Slide Deck: </a:t>
                      </a:r>
                      <a:r>
                        <a:rPr lang="it-IT" sz="1100" dirty="0">
                          <a:solidFill>
                            <a:schemeClr val="bg1"/>
                          </a:solidFill>
                        </a:rPr>
                        <a:t>Presentazione alle aziende per il case study e le potenziali problematiche logistiche</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100" dirty="0" err="1">
                          <a:solidFill>
                            <a:schemeClr val="bg1"/>
                          </a:solidFill>
                        </a:rPr>
                        <a:t>Scaricare</a:t>
                      </a:r>
                      <a:r>
                        <a:rPr lang="de-DE" sz="1100" dirty="0">
                          <a:solidFill>
                            <a:schemeClr val="bg1"/>
                          </a:solidFill>
                        </a:rPr>
                        <a:t> PPT</a:t>
                      </a:r>
                      <a:br>
                        <a:rPr lang="de-DE" sz="1100" dirty="0">
                          <a:solidFill>
                            <a:srgbClr val="FFFFFF"/>
                          </a:solidFill>
                        </a:rPr>
                      </a:br>
                      <a:r>
                        <a:rPr lang="de-DE" sz="1100" dirty="0">
                          <a:solidFill>
                            <a:schemeClr val="bg1"/>
                          </a:solidFill>
                        </a:rPr>
                        <a:t>“EARTH – Slide Deck Module 3“</a:t>
                      </a:r>
                    </a:p>
                    <a:p>
                      <a:r>
                        <a:rPr lang="de-DE" sz="1100" dirty="0">
                          <a:solidFill>
                            <a:schemeClr val="bg1"/>
                          </a:solidFill>
                        </a:rPr>
                        <a:t>pp. 13-25</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5225681"/>
                  </a:ext>
                </a:extLst>
              </a:tr>
              <a:tr h="370840">
                <a:tc>
                  <a:txBody>
                    <a:bodyPr/>
                    <a:lstStyle/>
                    <a:p>
                      <a:r>
                        <a:rPr lang="it-IT" sz="1100" dirty="0">
                          <a:solidFill>
                            <a:schemeClr val="bg1"/>
                          </a:solidFill>
                        </a:rPr>
                        <a:t>Foglio di lavoro per gli studenti:
Come identificare un problema di logistica sostenibile e istruzioni per la creazione di un piano d'azione</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100" dirty="0" err="1">
                          <a:solidFill>
                            <a:schemeClr val="bg1"/>
                          </a:solidFill>
                        </a:rPr>
                        <a:t>Scaricare</a:t>
                      </a:r>
                      <a:r>
                        <a:rPr lang="de-DE" sz="1100" dirty="0">
                          <a:solidFill>
                            <a:schemeClr val="bg1"/>
                          </a:solidFill>
                        </a:rPr>
                        <a:t> PPT </a:t>
                      </a:r>
                    </a:p>
                    <a:p>
                      <a:r>
                        <a:rPr lang="de-DE" sz="1100" dirty="0">
                          <a:solidFill>
                            <a:schemeClr val="bg1"/>
                          </a:solidFill>
                        </a:rPr>
                        <a:t>“EARTH – Worksheets Module 3“</a:t>
                      </a:r>
                    </a:p>
                    <a:p>
                      <a:r>
                        <a:rPr lang="de-DE" sz="1100" dirty="0">
                          <a:solidFill>
                            <a:schemeClr val="bg1"/>
                          </a:solidFill>
                        </a:rPr>
                        <a:t>pp. 2-4</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25490817"/>
                  </a:ext>
                </a:extLst>
              </a:tr>
              <a:tr h="370840">
                <a:tc>
                  <a:txBody>
                    <a:bodyPr/>
                    <a:lstStyle/>
                    <a:p>
                      <a:r>
                        <a:rPr lang="it-IT" sz="1100" dirty="0">
                          <a:solidFill>
                            <a:schemeClr val="bg1"/>
                          </a:solidFill>
                        </a:rPr>
                        <a:t>Fonti esterne su piani d'azione e metodi pedagogici</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100" dirty="0">
                          <a:solidFill>
                            <a:srgbClr val="29C5F4"/>
                          </a:solidFill>
                          <a:hlinkClick r:id="rId3" action="ppaction://hlinksldjump">
                            <a:extLst>
                              <a:ext uri="{A12FA001-AC4F-418D-AE19-62706E023703}">
                                <ahyp:hlinkClr xmlns:ahyp="http://schemas.microsoft.com/office/drawing/2018/hyperlinkcolor" val="tx"/>
                              </a:ext>
                            </a:extLst>
                          </a:hlinkClick>
                        </a:rPr>
                        <a:t>pp. 33-36</a:t>
                      </a:r>
                      <a:endParaRPr lang="en-GB" sz="1100" dirty="0">
                        <a:solidFill>
                          <a:srgbClr val="29C5F4"/>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737332"/>
                  </a:ext>
                </a:extLst>
              </a:tr>
              <a:tr h="370840">
                <a:tc>
                  <a:txBody>
                    <a:bodyPr/>
                    <a:lstStyle/>
                    <a:p>
                      <a:r>
                        <a:rPr lang="it-IT" sz="1100" dirty="0">
                          <a:solidFill>
                            <a:schemeClr val="bg1"/>
                          </a:solidFill>
                        </a:rPr>
                        <a:t>Cinque aziende del mondo reale da utilizzare come caso di studio</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100" dirty="0">
                          <a:solidFill>
                            <a:srgbClr val="29C5F4"/>
                          </a:solidFill>
                          <a:hlinkClick r:id="rId4" action="ppaction://hlinksldjump">
                            <a:extLst>
                              <a:ext uri="{A12FA001-AC4F-418D-AE19-62706E023703}">
                                <ahyp:hlinkClr xmlns:ahyp="http://schemas.microsoft.com/office/drawing/2018/hyperlinkcolor" val="tx"/>
                              </a:ext>
                            </a:extLst>
                          </a:hlinkClick>
                        </a:rPr>
                        <a:t>pp. 37-42</a:t>
                      </a:r>
                      <a:endParaRPr lang="en-GB" sz="1100" dirty="0">
                        <a:solidFill>
                          <a:srgbClr val="29C5F4"/>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9216110"/>
                  </a:ext>
                </a:extLst>
              </a:tr>
            </a:tbl>
          </a:graphicData>
        </a:graphic>
      </p:graphicFrame>
      <p:sp>
        <p:nvSpPr>
          <p:cNvPr id="10" name="Text Placeholder 9">
            <a:extLst>
              <a:ext uri="{FF2B5EF4-FFF2-40B4-BE49-F238E27FC236}">
                <a16:creationId xmlns:a16="http://schemas.microsoft.com/office/drawing/2014/main" id="{C239EE6A-9E25-89ED-3BA4-8BA922F7FB94}"/>
              </a:ext>
            </a:extLst>
          </p:cNvPr>
          <p:cNvSpPr>
            <a:spLocks noGrp="1"/>
          </p:cNvSpPr>
          <p:nvPr>
            <p:ph type="body" sz="quarter" idx="64"/>
          </p:nvPr>
        </p:nvSpPr>
        <p:spPr>
          <a:xfrm>
            <a:off x="352425" y="1344235"/>
            <a:ext cx="3091693" cy="6723439"/>
          </a:xfrm>
        </p:spPr>
        <p:txBody>
          <a:bodyPr lIns="91440" tIns="45720" rIns="91440" bIns="45720" numCol="1" spcCol="288000" anchor="t">
            <a:noAutofit/>
          </a:bodyPr>
          <a:lstStyle/>
          <a:p>
            <a:pPr algn="just"/>
            <a:r>
              <a:rPr lang="en-US" sz="1800" b="1" dirty="0" err="1">
                <a:solidFill>
                  <a:srgbClr val="8652A1"/>
                </a:solidFill>
                <a:latin typeface="Calibri"/>
                <a:ea typeface="Open Sans"/>
                <a:cs typeface="Calibri"/>
              </a:rPr>
              <a:t>Contenuto</a:t>
            </a:r>
            <a:endParaRPr lang="en-US" dirty="0"/>
          </a:p>
          <a:p>
            <a:pPr algn="just"/>
            <a:r>
              <a:rPr lang="it-IT" dirty="0">
                <a:latin typeface="Calibri"/>
                <a:ea typeface="Open Sans"/>
                <a:cs typeface="Calibri"/>
              </a:rPr>
              <a:t>Questa sessione segna l'inizio di una </a:t>
            </a:r>
            <a:r>
              <a:rPr lang="it-IT" b="1" dirty="0">
                <a:latin typeface="Calibri"/>
                <a:ea typeface="Open Sans"/>
                <a:cs typeface="Calibri"/>
              </a:rPr>
              <a:t>sfida a lungo termine</a:t>
            </a:r>
            <a:r>
              <a:rPr lang="it-IT" dirty="0">
                <a:latin typeface="Calibri"/>
                <a:ea typeface="Open Sans"/>
                <a:cs typeface="Calibri"/>
              </a:rPr>
              <a:t> in cui gli studenti svilupperanno </a:t>
            </a:r>
            <a:r>
              <a:rPr lang="it-IT" b="1" dirty="0">
                <a:latin typeface="Calibri"/>
                <a:ea typeface="Open Sans"/>
                <a:cs typeface="Calibri"/>
              </a:rPr>
              <a:t>casi di studio </a:t>
            </a:r>
            <a:r>
              <a:rPr lang="it-IT" dirty="0">
                <a:latin typeface="Calibri"/>
                <a:ea typeface="Open Sans"/>
                <a:cs typeface="Calibri"/>
              </a:rPr>
              <a:t>sulla </a:t>
            </a:r>
            <a:r>
              <a:rPr lang="it-IT" b="1" dirty="0">
                <a:latin typeface="Calibri"/>
                <a:ea typeface="Open Sans"/>
                <a:cs typeface="Calibri"/>
              </a:rPr>
              <a:t>logistica sostenibile </a:t>
            </a:r>
            <a:r>
              <a:rPr lang="it-IT" dirty="0">
                <a:latin typeface="Calibri"/>
                <a:ea typeface="Open Sans"/>
                <a:cs typeface="Calibri"/>
              </a:rPr>
              <a:t>utilizzando il </a:t>
            </a:r>
            <a:r>
              <a:rPr lang="it-IT" b="1" dirty="0">
                <a:latin typeface="Calibri"/>
                <a:ea typeface="Open Sans"/>
                <a:cs typeface="Calibri"/>
              </a:rPr>
              <a:t>processo di gestione dell'innovazione</a:t>
            </a:r>
            <a:r>
              <a:rPr lang="en-GB" dirty="0">
                <a:latin typeface="Calibri"/>
                <a:ea typeface="Open Sans"/>
                <a:cs typeface="Calibri"/>
              </a:rPr>
              <a:t>. </a:t>
            </a:r>
          </a:p>
          <a:p>
            <a:pPr algn="just"/>
            <a:endParaRPr lang="en-GB" dirty="0">
              <a:latin typeface="Calibri"/>
              <a:ea typeface="Open Sans"/>
              <a:cs typeface="Calibri"/>
            </a:endParaRPr>
          </a:p>
          <a:p>
            <a:pPr algn="just"/>
            <a:r>
              <a:rPr lang="it-IT" dirty="0"/>
              <a:t>Inizia presentando </a:t>
            </a:r>
            <a:r>
              <a:rPr lang="it-IT" b="1" dirty="0"/>
              <a:t>un'azienda del mondo reale </a:t>
            </a:r>
            <a:r>
              <a:rPr lang="it-IT" dirty="0"/>
              <a:t>con cui gli studenti lavoreranno nelle prossime sessioni: uno dei cinque casi di studio di questa guida (pp. 37-42), un'azienda identificata attraverso la ricerca del Modulo 1 o qualsiasi altra azienda rilevante (regionale). I casi – DHL, Unilever, H&amp;M, Tesla e HAVI – abbracciano settori diversi ma condividono l'attenzione per le </a:t>
            </a:r>
            <a:r>
              <a:rPr lang="it-IT" b="1" dirty="0"/>
              <a:t>sfide della logistica e della sostenibilità</a:t>
            </a:r>
            <a:r>
              <a:rPr lang="it-IT" dirty="0"/>
              <a:t>. Gli studenti dovrebbero analizzare le operazioni logistiche, i problemi di sostenibilità e il ruolo degli strumenti digitali, piuttosto che le strategie aziendali più ampie. Se possibile, </a:t>
            </a:r>
            <a:r>
              <a:rPr lang="it-IT" b="1" dirty="0"/>
              <a:t>prendi in considerazione l'idea </a:t>
            </a:r>
            <a:r>
              <a:rPr lang="it-IT" dirty="0"/>
              <a:t>di invitare un rappresentante di un'azienda a parlare alla classe e presentare il loro caso in prima persona, aggiungendo </a:t>
            </a:r>
            <a:r>
              <a:rPr lang="it-IT" b="1" dirty="0"/>
              <a:t>autenticità e visione del mondo reale all'esperienza di apprendimento</a:t>
            </a:r>
            <a:r>
              <a:rPr lang="en-GB" dirty="0"/>
              <a:t>.</a:t>
            </a:r>
            <a:endParaRPr lang="en-GB" dirty="0">
              <a:latin typeface="Calibri"/>
              <a:ea typeface="Open Sans"/>
              <a:cs typeface="Calibri"/>
            </a:endParaRPr>
          </a:p>
          <a:p>
            <a:pPr algn="just"/>
            <a:endParaRPr lang="en-GB" dirty="0">
              <a:latin typeface="Calibri"/>
              <a:ea typeface="Open Sans"/>
              <a:cs typeface="Calibri"/>
            </a:endParaRPr>
          </a:p>
          <a:p>
            <a:pPr algn="just"/>
            <a:r>
              <a:rPr lang="it-IT" dirty="0"/>
              <a:t>Dopo aver presentato l'azienda, condurre una discussione sulle sfide logistiche, collegandole agli SDG (ad es. 9, 12, 13). Chiedi agli studenti di identificare questioni chiave, come le emissioni di carbonio e le inefficienze, esplorare soluzioni digitali e considerare i compromessi tra profitto, efficienza e sostenibilità per informare il loro piano d'azione.</a:t>
            </a:r>
            <a:endParaRPr lang="en-GB" dirty="0">
              <a:latin typeface="Calibri"/>
              <a:ea typeface="Open Sans"/>
              <a:cs typeface="Calibri"/>
            </a:endParaRPr>
          </a:p>
        </p:txBody>
      </p:sp>
    </p:spTree>
    <p:extLst>
      <p:ext uri="{BB962C8B-B14F-4D97-AF65-F5344CB8AC3E}">
        <p14:creationId xmlns:p14="http://schemas.microsoft.com/office/powerpoint/2010/main" val="4040302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DB051-EA8B-DE88-12B2-5F41FD3AA179}"/>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E3921703-A82A-357A-C7B4-CCFED100B960}"/>
              </a:ext>
            </a:extLst>
          </p:cNvPr>
          <p:cNvSpPr>
            <a:spLocks noGrp="1"/>
          </p:cNvSpPr>
          <p:nvPr>
            <p:ph type="body" sz="quarter" idx="64"/>
          </p:nvPr>
        </p:nvSpPr>
        <p:spPr>
          <a:xfrm>
            <a:off x="249210" y="1230958"/>
            <a:ext cx="6781712" cy="9269413"/>
          </a:xfrm>
        </p:spPr>
        <p:txBody>
          <a:bodyPr lIns="91440" tIns="45720" rIns="91440" bIns="45720" numCol="2" spcCol="288000" anchor="t">
            <a:noAutofit/>
          </a:bodyPr>
          <a:lstStyle/>
          <a:p>
            <a:r>
              <a:rPr lang="en-US" sz="1400" b="1" dirty="0">
                <a:solidFill>
                  <a:srgbClr val="8652A1"/>
                </a:solidFill>
                <a:latin typeface="Calibri"/>
                <a:ea typeface="Open Sans"/>
                <a:cs typeface="Calibri"/>
              </a:rPr>
              <a:t>Casi di studio - </a:t>
            </a:r>
            <a:r>
              <a:rPr lang="en-US" sz="1400" b="1" dirty="0" err="1">
                <a:solidFill>
                  <a:srgbClr val="8652A1"/>
                </a:solidFill>
                <a:latin typeface="Calibri"/>
                <a:ea typeface="Open Sans"/>
                <a:cs typeface="Calibri"/>
              </a:rPr>
              <a:t>Suggerimenti</a:t>
            </a:r>
            <a:endParaRPr lang="en-US" sz="1600" b="1" u="sng" dirty="0"/>
          </a:p>
          <a:p>
            <a:pPr algn="just"/>
            <a:r>
              <a:rPr lang="en-GB" sz="1050" dirty="0"/>
              <a:t>Su </a:t>
            </a:r>
            <a:r>
              <a:rPr lang="en-GB" sz="1050" b="1" dirty="0">
                <a:solidFill>
                  <a:srgbClr val="29C5F4"/>
                </a:solidFill>
                <a:hlinkClick r:id="rId3" action="ppaction://hlinksldjump">
                  <a:extLst>
                    <a:ext uri="{A12FA001-AC4F-418D-AE19-62706E023703}">
                      <ahyp:hlinkClr xmlns:ahyp="http://schemas.microsoft.com/office/drawing/2018/hyperlinkcolor" val="tx"/>
                    </a:ext>
                  </a:extLst>
                </a:hlinkClick>
              </a:rPr>
              <a:t>pages 37-42</a:t>
            </a:r>
            <a:r>
              <a:rPr lang="en-GB" sz="1050" b="1" dirty="0">
                <a:solidFill>
                  <a:srgbClr val="29C5F4"/>
                </a:solidFill>
              </a:rPr>
              <a:t> </a:t>
            </a:r>
            <a:r>
              <a:rPr lang="it-IT" sz="1050" dirty="0"/>
              <a:t>Di questa guida, troverai cinque casi di studio con </a:t>
            </a:r>
            <a:r>
              <a:rPr lang="pt-BR" sz="1050" b="1" dirty="0"/>
              <a:t>DHL, Unilever, H&amp;M, Tesla e HAVI</a:t>
            </a:r>
            <a:r>
              <a:rPr lang="it-IT" sz="1050" dirty="0"/>
              <a:t>. Questi casi di studio (o qualsiasi altro che l'insegnante ritenga adeguato) possono essere integrati nell'attività basata sui problemi di questa settimana, consentendo agli studenti di sviluppare il proprio caso di studio sulla </a:t>
            </a:r>
            <a:r>
              <a:rPr lang="it-IT" sz="1050" b="1" dirty="0"/>
              <a:t>logistica sostenibile</a:t>
            </a:r>
            <a:r>
              <a:rPr lang="en-GB" sz="1050" dirty="0"/>
              <a:t>. </a:t>
            </a:r>
            <a:r>
              <a:rPr lang="it-IT" sz="1050" dirty="0"/>
              <a:t>Seleziona un'azienda che funga da base per le attività dei moduli successivi, guidando gli studenti nella loro esplorazione della </a:t>
            </a:r>
            <a:r>
              <a:rPr lang="it-IT" sz="1050" b="1" dirty="0"/>
              <a:t>gestione dell'innovazione e degli strumenti digitali</a:t>
            </a:r>
            <a:r>
              <a:rPr lang="it-IT" sz="1050" dirty="0"/>
              <a:t>. Assicurati di spiegare tutti i termini chiave, soprattutto quando lavori con gruppi di studenti internazionali, per garantire l'accessibilità e la comprensione condivisa tra diversi background</a:t>
            </a:r>
            <a:r>
              <a:rPr lang="en-GB" sz="1050" dirty="0"/>
              <a:t>.</a:t>
            </a:r>
          </a:p>
          <a:p>
            <a:pPr algn="just"/>
            <a:endParaRPr lang="en-GB" sz="900" dirty="0"/>
          </a:p>
          <a:p>
            <a:pPr algn="just"/>
            <a:r>
              <a:rPr lang="it-IT" sz="1050" dirty="0"/>
              <a:t>Per aiutare gli studenti a identificare le </a:t>
            </a:r>
            <a:r>
              <a:rPr lang="it-IT" sz="1050" b="1" dirty="0"/>
              <a:t>sfide logistiche </a:t>
            </a:r>
            <a:r>
              <a:rPr lang="it-IT" sz="1050" dirty="0"/>
              <a:t>rilevanti relative alla </a:t>
            </a:r>
            <a:r>
              <a:rPr lang="it-IT" sz="1050" b="1" dirty="0"/>
              <a:t>sostenibilità</a:t>
            </a:r>
            <a:r>
              <a:rPr lang="it-IT" sz="1050" dirty="0"/>
              <a:t> e agli </a:t>
            </a:r>
            <a:r>
              <a:rPr lang="it-IT" sz="1050" b="1" dirty="0"/>
              <a:t>SDG</a:t>
            </a:r>
            <a:r>
              <a:rPr lang="it-IT" sz="1050" dirty="0"/>
              <a:t>, utilizza i seguenti suggerimenti per facilitare la discussione</a:t>
            </a:r>
            <a:r>
              <a:rPr lang="en-GB" sz="1050" dirty="0"/>
              <a:t>:</a:t>
            </a:r>
          </a:p>
          <a:p>
            <a:pPr algn="just"/>
            <a:endParaRPr lang="en-US" sz="900" dirty="0"/>
          </a:p>
          <a:p>
            <a:pPr marL="171450" indent="-171450" algn="just">
              <a:buFont typeface="Wingdings" panose="05000000000000000000" pitchFamily="2" charset="2"/>
              <a:buChar char="q"/>
            </a:pPr>
            <a:r>
              <a:rPr lang="en-GB" sz="1050" b="1" dirty="0"/>
              <a:t>DHL</a:t>
            </a:r>
            <a:r>
              <a:rPr lang="en-GB" sz="1050" dirty="0"/>
              <a:t> </a:t>
            </a:r>
            <a:r>
              <a:rPr lang="it-IT" sz="1050" dirty="0"/>
              <a:t>sta espandendo le sue iniziative </a:t>
            </a:r>
            <a:r>
              <a:rPr lang="it-IT" sz="1050" b="1" dirty="0" err="1"/>
              <a:t>GoGreen</a:t>
            </a:r>
            <a:r>
              <a:rPr lang="it-IT" sz="1050" dirty="0"/>
              <a:t>, tra cui il trasporto marittimo a emissioni zero e le flotte di consegna elettriche. Quali sfide potrebbero sorgere quando si scalano queste </a:t>
            </a:r>
            <a:r>
              <a:rPr lang="it-IT" sz="1050" b="1" dirty="0"/>
              <a:t>soluzioni in diverse regioni con infrastrutture e normative diverse</a:t>
            </a:r>
            <a:r>
              <a:rPr lang="en-GB" sz="1050" dirty="0"/>
              <a:t>?</a:t>
            </a:r>
          </a:p>
          <a:p>
            <a:pPr marL="171450" indent="-171450" algn="just">
              <a:buFont typeface="Wingdings" panose="05000000000000000000" pitchFamily="2" charset="2"/>
              <a:buChar char="q"/>
            </a:pPr>
            <a:r>
              <a:rPr lang="en-GB" sz="1050" b="1" dirty="0"/>
              <a:t>Unilever</a:t>
            </a:r>
            <a:r>
              <a:rPr lang="en-GB" sz="1050" dirty="0"/>
              <a:t> </a:t>
            </a:r>
            <a:r>
              <a:rPr lang="it-IT" sz="1050" dirty="0"/>
              <a:t>Integra la </a:t>
            </a:r>
            <a:r>
              <a:rPr lang="it-IT" sz="1050" b="1" dirty="0"/>
              <a:t>tecnologia blockchain </a:t>
            </a:r>
            <a:r>
              <a:rPr lang="it-IT" sz="1050" dirty="0"/>
              <a:t>per migliorare la trasparenza della catena di approvvigionamento e l'approvvigionamento etico. Quali sono i potenziali ostacoli (ad esempio, costi, adozione, cooperazione con i fornitori) che potrebbero ostacolare l'efficacia di questa </a:t>
            </a:r>
            <a:r>
              <a:rPr lang="it-IT" sz="1050" b="1" dirty="0"/>
              <a:t>innovazione digitale </a:t>
            </a:r>
            <a:r>
              <a:rPr lang="it-IT" sz="1050" dirty="0"/>
              <a:t>nel rendere la logistica più sostenibile</a:t>
            </a:r>
            <a:r>
              <a:rPr lang="en-GB" sz="1050" dirty="0"/>
              <a:t>?</a:t>
            </a:r>
          </a:p>
          <a:p>
            <a:pPr marL="171450" indent="-171450" algn="just">
              <a:buFont typeface="Wingdings" panose="05000000000000000000" pitchFamily="2" charset="2"/>
              <a:buChar char="q"/>
            </a:pPr>
            <a:r>
              <a:rPr lang="en-GB" sz="1050" b="1" dirty="0"/>
              <a:t>H&amp;M</a:t>
            </a:r>
            <a:r>
              <a:rPr lang="en-GB" sz="1050" dirty="0"/>
              <a:t> </a:t>
            </a:r>
            <a:r>
              <a:rPr lang="it-IT" sz="1050" dirty="0"/>
              <a:t>si impegna per il </a:t>
            </a:r>
            <a:r>
              <a:rPr lang="it-IT" sz="1050" b="1" dirty="0"/>
              <a:t>riciclaggio a circuito chiuso e l'approvvigionamento sostenibile dei tessuti</a:t>
            </a:r>
            <a:r>
              <a:rPr lang="it-IT" sz="1050" dirty="0"/>
              <a:t>. In che modo le operazioni logistiche possono supportare questo obiettivo mantenendo </a:t>
            </a:r>
            <a:r>
              <a:rPr lang="it-IT" sz="1050" b="1" dirty="0"/>
              <a:t>cicli di produzione rapidi e riducendo al minimo le emissioni dei trasporti</a:t>
            </a:r>
            <a:r>
              <a:rPr lang="en-GB" sz="1050" dirty="0"/>
              <a:t>?</a:t>
            </a:r>
          </a:p>
          <a:p>
            <a:pPr marL="171450" indent="-171450" algn="just">
              <a:buFont typeface="Wingdings" panose="05000000000000000000" pitchFamily="2" charset="2"/>
              <a:buChar char="q"/>
            </a:pPr>
            <a:r>
              <a:rPr lang="it-IT" sz="1050" dirty="0"/>
              <a:t>Il modello di vendita diretta al consumatore di </a:t>
            </a:r>
            <a:r>
              <a:rPr lang="it-IT" sz="1050" b="1" dirty="0"/>
              <a:t>Tesla</a:t>
            </a:r>
            <a:r>
              <a:rPr lang="it-IT" sz="1050" dirty="0"/>
              <a:t> elimina i concessionari tradizionali, richiedendo all'azienda di gestire le </a:t>
            </a:r>
            <a:r>
              <a:rPr lang="it-IT" sz="1050" b="1" dirty="0"/>
              <a:t>consegne dei veicoli in modo indipendente</a:t>
            </a:r>
            <a:r>
              <a:rPr lang="it-IT" sz="1050" dirty="0"/>
              <a:t>. Quali sono le sfide logistiche e di sostenibilità della </a:t>
            </a:r>
            <a:r>
              <a:rPr lang="it-IT" sz="1050" b="1" dirty="0"/>
              <a:t>consegna efficiente dei veicoli elettrici riducendo al contempo l'impronta di carbonio</a:t>
            </a:r>
            <a:r>
              <a:rPr lang="en-GB" sz="1050" dirty="0"/>
              <a:t>?</a:t>
            </a:r>
          </a:p>
          <a:p>
            <a:pPr marL="171450" indent="-171450" algn="just">
              <a:buFont typeface="Wingdings" panose="05000000000000000000" pitchFamily="2" charset="2"/>
              <a:buChar char="q"/>
            </a:pPr>
            <a:r>
              <a:rPr lang="it-IT" sz="1050" dirty="0"/>
              <a:t>In che modo </a:t>
            </a:r>
            <a:r>
              <a:rPr lang="it-IT" sz="1050" b="1" dirty="0"/>
              <a:t>l'ottimizzazione dei percorsi basata sull'intelligenza artificiale </a:t>
            </a:r>
            <a:r>
              <a:rPr lang="it-IT" sz="1050" dirty="0"/>
              <a:t>può aiutare le aziende di logistica come DHL a ridurre le emissioni e quali ostacoli (ad esempio, </a:t>
            </a:r>
            <a:r>
              <a:rPr lang="it-IT" sz="1050" b="1" dirty="0"/>
              <a:t>costi, complessità di implementazione, problemi di sicurezza dei dati</a:t>
            </a:r>
            <a:r>
              <a:rPr lang="it-IT" sz="1050" dirty="0"/>
              <a:t>) potrebbero impedire un'adozione diffusa</a:t>
            </a:r>
            <a:r>
              <a:rPr lang="en-GB" sz="1050" dirty="0"/>
              <a:t>?</a:t>
            </a:r>
          </a:p>
          <a:p>
            <a:pPr marL="171450" indent="-171450" algn="just">
              <a:buFont typeface="Wingdings" panose="05000000000000000000" pitchFamily="2" charset="2"/>
              <a:buChar char="q"/>
            </a:pPr>
            <a:r>
              <a:rPr lang="it-IT" sz="1050" dirty="0"/>
              <a:t>Molte aziende stanno passando a carburanti alternativi (ad esempio, biocarburanti, idrogeno, veicoli elettrici) per ridurre le emissioni di carbonio. Quali sono le sfide logistiche e </a:t>
            </a:r>
            <a:r>
              <a:rPr lang="it-IT" sz="1050" dirty="0" err="1"/>
              <a:t>tecnologicheper</a:t>
            </a:r>
            <a:r>
              <a:rPr lang="it-IT" sz="1050" dirty="0"/>
              <a:t> scalare queste fonti di carburante per le operazioni della catena di approvvigionamento</a:t>
            </a:r>
            <a:r>
              <a:rPr lang="en-GB" sz="1050" dirty="0"/>
              <a:t>?</a:t>
            </a:r>
          </a:p>
          <a:p>
            <a:pPr marL="171450" indent="-171450" algn="just">
              <a:buFont typeface="Wingdings" panose="05000000000000000000" pitchFamily="2" charset="2"/>
              <a:buChar char="q"/>
            </a:pPr>
            <a:r>
              <a:rPr lang="it-IT" sz="1050" b="1" dirty="0"/>
              <a:t>HAVI</a:t>
            </a:r>
            <a:r>
              <a:rPr lang="it-IT" sz="1050" dirty="0"/>
              <a:t> collabora con McDonald's per implementare soluzioni logistiche sostenibili, come </a:t>
            </a:r>
            <a:r>
              <a:rPr lang="it-IT" sz="1050" b="1" dirty="0"/>
              <a:t>l'ottimizzazione dei percorsi di consegna e la riduzione dei rifiuti di imballaggio.</a:t>
            </a:r>
            <a:r>
              <a:rPr lang="it-IT" sz="1050" dirty="0"/>
              <a:t> Quali sfide potrebbe affrontare HAVI nell'allineare gli </a:t>
            </a:r>
            <a:r>
              <a:rPr lang="it-IT" sz="1050" b="1" dirty="0"/>
              <a:t>sforzi di sostenibilità in più mercati</a:t>
            </a:r>
            <a:r>
              <a:rPr lang="it-IT" sz="1050" dirty="0"/>
              <a:t>, soddisfacendo al contempo le esigenze operative di un cliente globale</a:t>
            </a:r>
            <a:r>
              <a:rPr lang="en-GB" sz="1050" dirty="0"/>
              <a:t>?</a:t>
            </a:r>
          </a:p>
          <a:p>
            <a:pPr algn="just"/>
            <a:endParaRPr lang="en-US" sz="1000" b="1" dirty="0">
              <a:solidFill>
                <a:srgbClr val="8652A1"/>
              </a:solidFill>
              <a:latin typeface="Calibri"/>
              <a:ea typeface="Open Sans"/>
              <a:cs typeface="Calibri"/>
            </a:endParaRPr>
          </a:p>
          <a:p>
            <a:r>
              <a:rPr lang="it-IT" sz="1400" b="1" dirty="0">
                <a:solidFill>
                  <a:srgbClr val="8652A1"/>
                </a:solidFill>
                <a:latin typeface="Calibri"/>
                <a:ea typeface="Open Sans"/>
                <a:cs typeface="Calibri"/>
              </a:rPr>
              <a:t>Guidare gli studenti nell'identificare le difficoltà</a:t>
            </a:r>
            <a:endParaRPr lang="en-GB" sz="1050" dirty="0"/>
          </a:p>
          <a:p>
            <a:pPr algn="just"/>
            <a:r>
              <a:rPr lang="it-IT" sz="1050" dirty="0"/>
              <a:t>Per garantire che gli studenti si concentrino su </a:t>
            </a:r>
            <a:r>
              <a:rPr lang="it-IT" sz="1050" b="1" dirty="0"/>
              <a:t>sfide logistiche realistiche e di impatto</a:t>
            </a:r>
            <a:r>
              <a:rPr lang="it-IT" sz="1050" dirty="0"/>
              <a:t>, guidali attraverso un processo di identificazione strutturato</a:t>
            </a:r>
            <a:r>
              <a:rPr lang="en-GB" sz="1050" dirty="0"/>
              <a:t>:</a:t>
            </a:r>
          </a:p>
          <a:p>
            <a:pPr marL="171450" indent="-171450" algn="just">
              <a:buFont typeface="Wingdings" panose="05000000000000000000" pitchFamily="2" charset="2"/>
              <a:buChar char="q"/>
            </a:pPr>
            <a:r>
              <a:rPr lang="it-IT" sz="1050" b="1" dirty="0"/>
              <a:t>Comprendere le operazioni dell'azienda </a:t>
            </a:r>
            <a:r>
              <a:rPr lang="it-IT" sz="1050" dirty="0"/>
              <a:t>- Chiedi agli studenti di analizzare la rete logistica dell'azienda selezionata, considerando i processi di trasporto, magazzinaggio, gestione dell'inventario e catena di approvvigionamento.
</a:t>
            </a:r>
            <a:r>
              <a:rPr lang="it-IT" sz="1050" b="1" dirty="0"/>
              <a:t>Collegamento agli obiettivi di sostenibilità </a:t>
            </a:r>
            <a:r>
              <a:rPr lang="it-IT" sz="1050" dirty="0"/>
              <a:t>– Incoraggia gli studenti a mappare in che modo le operazioni logistiche dell'azienda prescelta si allineano con gli SDG pertinenti (ad esempio, SDG 9: Industria, innovazione e infrastrutture; SDG 12: Consumo e produzione responsabili; SDG 13: Azione per il clima).
</a:t>
            </a:r>
            <a:r>
              <a:rPr lang="it-IT" sz="1050" b="1" dirty="0"/>
              <a:t>Identificare le sfide principali </a:t>
            </a:r>
            <a:r>
              <a:rPr lang="it-IT" sz="1050" dirty="0"/>
              <a:t>– Chiedi agli studenti di individuare le principali sfide di sostenibilità all'interno della logistica della loro azienda, come le emissioni di carbonio, le inefficienze della catena di approvvigionamento, l'approvvigionamento dei materiali o la conformità normativa.
</a:t>
            </a:r>
            <a:r>
              <a:rPr lang="it-IT" sz="1050" b="1" dirty="0"/>
              <a:t>Esplorare potenziali soluzioni </a:t>
            </a:r>
            <a:r>
              <a:rPr lang="it-IT" sz="1050" dirty="0"/>
              <a:t>– Chiedi agli studenti di identificare soluzioni logistiche innovative in atto e considerare come gli strumenti digitali possono supportare nella gestione dell'implementazione dell'innovazione</a:t>
            </a:r>
            <a:r>
              <a:rPr lang="en-GB" sz="1050" dirty="0"/>
              <a:t>.</a:t>
            </a:r>
          </a:p>
          <a:p>
            <a:pPr marL="171450" indent="-171450" algn="just">
              <a:buFont typeface="Wingdings" panose="05000000000000000000" pitchFamily="2" charset="2"/>
              <a:buChar char="q"/>
            </a:pPr>
            <a:endParaRPr lang="en-GB" sz="1050" b="1" dirty="0"/>
          </a:p>
          <a:p>
            <a:pPr algn="just"/>
            <a:r>
              <a:rPr lang="it-IT" sz="1050" dirty="0"/>
              <a:t>Incoraggia gli studenti a pensare in modo critico ai </a:t>
            </a:r>
            <a:r>
              <a:rPr lang="it-IT" sz="1050" b="1" dirty="0"/>
              <a:t>compromessi</a:t>
            </a:r>
            <a:r>
              <a:rPr lang="it-IT" sz="1050" dirty="0"/>
              <a:t> che le aziende devono fare quando bilanciano </a:t>
            </a:r>
            <a:r>
              <a:rPr lang="it-IT" sz="1050" b="1" dirty="0"/>
              <a:t>redditività, efficienza e sostenibilità</a:t>
            </a:r>
            <a:r>
              <a:rPr lang="it-IT" sz="1050" dirty="0"/>
              <a:t>. Dopo aver identificato le principali </a:t>
            </a:r>
            <a:r>
              <a:rPr lang="it-IT" sz="1050" b="1" dirty="0"/>
              <a:t>sfide logistiche </a:t>
            </a:r>
            <a:r>
              <a:rPr lang="it-IT" sz="1050" dirty="0"/>
              <a:t>e aver esplorato le potenziali </a:t>
            </a:r>
            <a:r>
              <a:rPr lang="it-IT" sz="1050" b="1" dirty="0"/>
              <a:t>soluzioni</a:t>
            </a:r>
            <a:r>
              <a:rPr lang="it-IT" sz="1050" dirty="0"/>
              <a:t>, gli studenti dovrebbero definire </a:t>
            </a:r>
            <a:r>
              <a:rPr lang="it-IT" sz="1050" b="1" dirty="0"/>
              <a:t>obiettivi chiari e specifici </a:t>
            </a:r>
            <a:r>
              <a:rPr lang="it-IT" sz="1050" dirty="0"/>
              <a:t>per guidare il loro progetto. Questi obiettivi dovrebbero essere in linea con il processo di </a:t>
            </a:r>
            <a:r>
              <a:rPr lang="it-IT" sz="1050" b="1" dirty="0"/>
              <a:t>gestione dell'innovazione, riflettere gli SDG selezionati e considerare la fattibilità, i potenziali ostacoli e l'impatto</a:t>
            </a:r>
            <a:r>
              <a:rPr lang="it-IT" sz="1050" dirty="0"/>
              <a:t>. Gli insegnanti possono aiutare a perfezionare le idee degli studenti incoraggiando la concentrazione e la chiarezza, assicurando che gli </a:t>
            </a:r>
            <a:r>
              <a:rPr lang="it-IT" sz="1050" b="1" dirty="0"/>
              <a:t>obiettivi siano realistici e fortemente connessi al contesto logistico</a:t>
            </a:r>
            <a:r>
              <a:rPr lang="en-GB" sz="1050" dirty="0"/>
              <a:t>.</a:t>
            </a:r>
          </a:p>
          <a:p>
            <a:pPr algn="just"/>
            <a:endParaRPr lang="en-GB" sz="1050" dirty="0"/>
          </a:p>
          <a:p>
            <a:pPr algn="just"/>
            <a:r>
              <a:rPr lang="it-IT" sz="1050" dirty="0"/>
              <a:t>Fornire un </a:t>
            </a:r>
            <a:r>
              <a:rPr lang="it-IT" sz="1050" b="1" dirty="0"/>
              <a:t>feedback all'inizio del processo </a:t>
            </a:r>
            <a:r>
              <a:rPr lang="it-IT" sz="1050" dirty="0"/>
              <a:t>aiuterà a garantire che le loro strategie siano pratiche e attuabili, gettando solide basi per le settimane successive</a:t>
            </a:r>
            <a:r>
              <a:rPr lang="en-GB" sz="1050" dirty="0"/>
              <a:t>.</a:t>
            </a:r>
            <a:endParaRPr lang="en-US" sz="1050" b="1" dirty="0"/>
          </a:p>
        </p:txBody>
      </p:sp>
      <p:sp>
        <p:nvSpPr>
          <p:cNvPr id="4" name="Slide Number Placeholder 3">
            <a:extLst>
              <a:ext uri="{FF2B5EF4-FFF2-40B4-BE49-F238E27FC236}">
                <a16:creationId xmlns:a16="http://schemas.microsoft.com/office/drawing/2014/main" id="{58DDAAC5-5057-1D78-8066-D7ED0315876F}"/>
              </a:ext>
            </a:extLst>
          </p:cNvPr>
          <p:cNvSpPr>
            <a:spLocks noGrp="1"/>
          </p:cNvSpPr>
          <p:nvPr>
            <p:ph type="sldNum" sz="quarter" idx="4"/>
          </p:nvPr>
        </p:nvSpPr>
        <p:spPr/>
        <p:txBody>
          <a:bodyPr/>
          <a:lstStyle/>
          <a:p>
            <a:fld id="{9C527BFA-2C0E-4CEC-B6A5-913A56FEF4B4}" type="slidenum">
              <a:rPr lang="fr-CA" smtClean="0"/>
              <a:pPr/>
              <a:t>15</a:t>
            </a:fld>
            <a:endParaRPr lang="fr-CA"/>
          </a:p>
        </p:txBody>
      </p:sp>
      <p:sp>
        <p:nvSpPr>
          <p:cNvPr id="7" name="Text Placeholder 6">
            <a:extLst>
              <a:ext uri="{FF2B5EF4-FFF2-40B4-BE49-F238E27FC236}">
                <a16:creationId xmlns:a16="http://schemas.microsoft.com/office/drawing/2014/main" id="{704A4E83-4913-0359-05B4-3654E2F7DEAC}"/>
              </a:ext>
            </a:extLst>
          </p:cNvPr>
          <p:cNvSpPr>
            <a:spLocks noGrp="1"/>
          </p:cNvSpPr>
          <p:nvPr>
            <p:ph type="body" sz="quarter" idx="61"/>
          </p:nvPr>
        </p:nvSpPr>
        <p:spPr>
          <a:xfrm>
            <a:off x="-9335" y="304800"/>
            <a:ext cx="7040257" cy="926158"/>
          </a:xfrm>
        </p:spPr>
        <p:txBody>
          <a:bodyPr/>
          <a:lstStyle/>
          <a:p>
            <a:r>
              <a:rPr lang="it-IT" dirty="0"/>
              <a:t>SETTIMANA 7: INTRODUZIONE ALLA SFIDA</a:t>
            </a:r>
            <a:endParaRPr lang="en-US" dirty="0"/>
          </a:p>
        </p:txBody>
      </p:sp>
    </p:spTree>
    <p:extLst>
      <p:ext uri="{BB962C8B-B14F-4D97-AF65-F5344CB8AC3E}">
        <p14:creationId xmlns:p14="http://schemas.microsoft.com/office/powerpoint/2010/main" val="3788642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5E687-2498-1FF3-9424-2D97FBBB2E4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0D46E58-00D4-75C8-F3E1-D22319E36A83}"/>
              </a:ext>
            </a:extLst>
          </p:cNvPr>
          <p:cNvSpPr>
            <a:spLocks noGrp="1"/>
          </p:cNvSpPr>
          <p:nvPr>
            <p:ph type="body" sz="quarter" idx="48"/>
          </p:nvPr>
        </p:nvSpPr>
        <p:spPr>
          <a:xfrm>
            <a:off x="3551296" y="1259135"/>
            <a:ext cx="3403575" cy="2917260"/>
          </a:xfrm>
        </p:spPr>
        <p:txBody>
          <a:bodyPr lIns="91440" tIns="45720" rIns="91440" bIns="45720" numCol="1" spcCol="288000" anchor="t">
            <a:noAutofit/>
          </a:bodyPr>
          <a:lstStyle/>
          <a:p>
            <a:pPr algn="just"/>
            <a:r>
              <a:rPr lang="de-DE" sz="1800" b="1" dirty="0" err="1">
                <a:solidFill>
                  <a:srgbClr val="8652A1"/>
                </a:solidFill>
              </a:rPr>
              <a:t>Attività</a:t>
            </a:r>
            <a:endParaRPr lang="en-GB" dirty="0"/>
          </a:p>
          <a:p>
            <a:pPr marL="171450" indent="-171450" algn="just">
              <a:buFont typeface="Wingdings" panose="05000000000000000000" pitchFamily="2" charset="2"/>
              <a:buChar char="q"/>
            </a:pPr>
            <a:r>
              <a:rPr lang="it-IT" dirty="0">
                <a:latin typeface="Calibri"/>
                <a:ea typeface="Open Sans"/>
                <a:cs typeface="Calibri"/>
              </a:rPr>
              <a:t>In classe, gli studenti si impegnano in </a:t>
            </a:r>
            <a:r>
              <a:rPr lang="it-IT" b="1" dirty="0">
                <a:latin typeface="Calibri"/>
                <a:ea typeface="Open Sans"/>
                <a:cs typeface="Calibri"/>
              </a:rPr>
              <a:t>un'attività basata su problemi</a:t>
            </a:r>
            <a:r>
              <a:rPr lang="it-IT" dirty="0">
                <a:latin typeface="Calibri"/>
                <a:ea typeface="Open Sans"/>
                <a:cs typeface="Calibri"/>
              </a:rPr>
              <a:t> in cui lavorano in gruppo per identificare le sfide di sostenibilità all'interno delle operazioni logistiche. 
Ogni gruppo farà un </a:t>
            </a:r>
            <a:r>
              <a:rPr lang="it-IT" b="1" dirty="0">
                <a:latin typeface="Calibri"/>
                <a:ea typeface="Open Sans"/>
                <a:cs typeface="Calibri"/>
              </a:rPr>
              <a:t>brainstorming</a:t>
            </a:r>
            <a:r>
              <a:rPr lang="it-IT" dirty="0">
                <a:latin typeface="Calibri"/>
                <a:ea typeface="Open Sans"/>
                <a:cs typeface="Calibri"/>
              </a:rPr>
              <a:t> su come affrontare le sfide dell'azienda selezionata dalla settimana 7 e sceglierà uno strumento digitale pertinente per supportare la fase 1 del loro processo di gestione dell'innovazione (una raccomandazione viene fatta sul foglio di lavoro della settimana). Utilizzando questo strumento, gli studenti analizzeranno l'azienda, identificheranno le opportunità di sostenibilità ed elencheranno possibili soluzioni innovative e sostenibili</a:t>
            </a:r>
            <a:r>
              <a:rPr lang="en-GB" dirty="0">
                <a:latin typeface="Calibri"/>
                <a:ea typeface="Open Sans"/>
                <a:cs typeface="Calibri"/>
              </a:rPr>
              <a:t>.</a:t>
            </a:r>
            <a:endParaRPr lang="en-US" dirty="0">
              <a:latin typeface="Calibri"/>
              <a:ea typeface="Open Sans"/>
              <a:cs typeface="Calibri"/>
            </a:endParaRPr>
          </a:p>
        </p:txBody>
      </p:sp>
      <p:sp>
        <p:nvSpPr>
          <p:cNvPr id="8" name="Text Placeholder 7">
            <a:extLst>
              <a:ext uri="{FF2B5EF4-FFF2-40B4-BE49-F238E27FC236}">
                <a16:creationId xmlns:a16="http://schemas.microsoft.com/office/drawing/2014/main" id="{6837DBDC-12CB-630D-2D4F-4833C50C36D4}"/>
              </a:ext>
            </a:extLst>
          </p:cNvPr>
          <p:cNvSpPr>
            <a:spLocks noGrp="1"/>
          </p:cNvSpPr>
          <p:nvPr>
            <p:ph type="body" sz="quarter" idx="62"/>
          </p:nvPr>
        </p:nvSpPr>
        <p:spPr>
          <a:xfrm>
            <a:off x="3660084" y="4302521"/>
            <a:ext cx="3186688" cy="1008955"/>
          </a:xfrm>
        </p:spPr>
        <p:txBody>
          <a:bodyPr/>
          <a:lstStyle/>
          <a:p>
            <a:r>
              <a:rPr lang="en-US" dirty="0"/>
              <a:t>MATERIALI</a:t>
            </a:r>
          </a:p>
        </p:txBody>
      </p:sp>
      <p:sp>
        <p:nvSpPr>
          <p:cNvPr id="7" name="Text Placeholder 6">
            <a:extLst>
              <a:ext uri="{FF2B5EF4-FFF2-40B4-BE49-F238E27FC236}">
                <a16:creationId xmlns:a16="http://schemas.microsoft.com/office/drawing/2014/main" id="{1476A827-5B72-998C-B32F-E73888AE77EA}"/>
              </a:ext>
            </a:extLst>
          </p:cNvPr>
          <p:cNvSpPr>
            <a:spLocks noGrp="1"/>
          </p:cNvSpPr>
          <p:nvPr>
            <p:ph type="body" sz="quarter" idx="61"/>
          </p:nvPr>
        </p:nvSpPr>
        <p:spPr>
          <a:xfrm>
            <a:off x="-9335" y="304800"/>
            <a:ext cx="7040257" cy="926158"/>
          </a:xfrm>
        </p:spPr>
        <p:txBody>
          <a:bodyPr/>
          <a:lstStyle/>
          <a:p>
            <a:r>
              <a:rPr lang="it-IT" dirty="0"/>
              <a:t>SETTIMANA 8: FASE 1 – IDENTIFICAZIONE DELL'OPPORTUNITÀ</a:t>
            </a:r>
            <a:endParaRPr lang="en-US" dirty="0"/>
          </a:p>
        </p:txBody>
      </p:sp>
      <p:sp>
        <p:nvSpPr>
          <p:cNvPr id="10" name="Text Placeholder 9">
            <a:extLst>
              <a:ext uri="{FF2B5EF4-FFF2-40B4-BE49-F238E27FC236}">
                <a16:creationId xmlns:a16="http://schemas.microsoft.com/office/drawing/2014/main" id="{D66E1862-E4E7-C82F-2DD3-9901521211AA}"/>
              </a:ext>
            </a:extLst>
          </p:cNvPr>
          <p:cNvSpPr>
            <a:spLocks noGrp="1"/>
          </p:cNvSpPr>
          <p:nvPr>
            <p:ph type="body" sz="quarter" idx="64"/>
          </p:nvPr>
        </p:nvSpPr>
        <p:spPr>
          <a:xfrm>
            <a:off x="361950" y="1259135"/>
            <a:ext cx="2981287" cy="2504902"/>
          </a:xfrm>
        </p:spPr>
        <p:txBody>
          <a:bodyPr lIns="91440" tIns="45720" rIns="91440" bIns="45720" numCol="1" spcCol="288000" anchor="t">
            <a:noAutofit/>
          </a:bodyPr>
          <a:lstStyle/>
          <a:p>
            <a:pPr algn="just"/>
            <a:r>
              <a:rPr lang="en-US" sz="1800" b="1" dirty="0" err="1">
                <a:solidFill>
                  <a:srgbClr val="8652A1"/>
                </a:solidFill>
              </a:rPr>
              <a:t>Contenuto</a:t>
            </a:r>
            <a:endParaRPr lang="en-US" dirty="0"/>
          </a:p>
          <a:p>
            <a:pPr algn="just"/>
            <a:r>
              <a:rPr lang="it-IT" dirty="0">
                <a:latin typeface="Calibri"/>
                <a:ea typeface="Open Sans"/>
                <a:cs typeface="Calibri"/>
              </a:rPr>
              <a:t>Questa sessione si concentra sulla </a:t>
            </a:r>
            <a:r>
              <a:rPr lang="it-IT" b="1" dirty="0">
                <a:latin typeface="Calibri"/>
                <a:ea typeface="Open Sans"/>
                <a:cs typeface="Calibri"/>
              </a:rPr>
              <a:t>Fase 1: Identificazione delle opportunità di innovazione</a:t>
            </a:r>
            <a:r>
              <a:rPr lang="it-IT" dirty="0">
                <a:latin typeface="Calibri"/>
                <a:ea typeface="Open Sans"/>
                <a:cs typeface="Calibri"/>
              </a:rPr>
              <a:t> all'interno del modello di gestione dell'innovazione in sei fasi. L'obiettivo è quello di aiutare gli studenti a capire come individuare sistematicamente le opportunità che possono portare a soluzioni innovative, in particolare nel contesto della logistica sostenibile. Sottolineare che questa fase è la base dell'intero processo di innovazione: senza identificare le giuste opportunità, le fasi successive non possono essere eseguite in modo efficace</a:t>
            </a:r>
            <a:r>
              <a:rPr lang="en-GB" dirty="0">
                <a:latin typeface="Calibri"/>
                <a:ea typeface="Open Sans"/>
                <a:cs typeface="Calibri"/>
              </a:rPr>
              <a:t>.</a:t>
            </a:r>
          </a:p>
          <a:p>
            <a:pPr algn="just"/>
            <a:endParaRPr lang="en-GB" sz="800" dirty="0"/>
          </a:p>
          <a:p>
            <a:pPr algn="just"/>
            <a:r>
              <a:rPr lang="it-IT" dirty="0"/>
              <a:t>Inizia la sessione chiarendo lo scopo della Fase 1. Implica il riconoscimento di </a:t>
            </a:r>
            <a:r>
              <a:rPr lang="it-IT" b="1" dirty="0"/>
              <a:t>lacune, tendenze e sfide all'interno delle operazioni logistiche </a:t>
            </a:r>
            <a:r>
              <a:rPr lang="it-IT" dirty="0"/>
              <a:t>in cui l'innovazione sostenibile può creare valore. Evidenziare che l'identificazione delle opportunità non riguarda solo l'individuazione dei problemi esistenti, ma anche l'anticipazione delle esigenze future, l'esplorazione delle tecnologie emergenti e l'identificazione delle aree di miglioramento in termini di efficienza, sostenibilità e integrazione digitale</a:t>
            </a:r>
            <a:r>
              <a:rPr lang="en-GB" dirty="0"/>
              <a:t>.</a:t>
            </a:r>
          </a:p>
          <a:p>
            <a:pPr algn="just"/>
            <a:endParaRPr lang="en-GB" sz="800" dirty="0"/>
          </a:p>
          <a:p>
            <a:pPr algn="just"/>
            <a:r>
              <a:rPr lang="it-IT" dirty="0"/>
              <a:t>Incoraggia gli studenti a pensare in modo critico a </a:t>
            </a:r>
            <a:r>
              <a:rPr lang="it-IT" b="1" dirty="0"/>
              <a:t>come e quali strumenti digitali possono supportare questa fase </a:t>
            </a:r>
            <a:r>
              <a:rPr lang="it-IT" dirty="0"/>
              <a:t>e a selezionare uno strumento digitale pertinente per svolgere le attività del foglio di lavoro</a:t>
            </a:r>
            <a:r>
              <a:rPr lang="en-GB" dirty="0"/>
              <a:t>.</a:t>
            </a:r>
          </a:p>
        </p:txBody>
      </p:sp>
      <p:sp>
        <p:nvSpPr>
          <p:cNvPr id="4" name="Slide Number Placeholder 3">
            <a:extLst>
              <a:ext uri="{FF2B5EF4-FFF2-40B4-BE49-F238E27FC236}">
                <a16:creationId xmlns:a16="http://schemas.microsoft.com/office/drawing/2014/main" id="{A7682153-7337-3E82-6F9C-0C37C84BCF81}"/>
              </a:ext>
            </a:extLst>
          </p:cNvPr>
          <p:cNvSpPr>
            <a:spLocks noGrp="1"/>
          </p:cNvSpPr>
          <p:nvPr>
            <p:ph type="sldNum" sz="quarter" idx="4"/>
          </p:nvPr>
        </p:nvSpPr>
        <p:spPr/>
        <p:txBody>
          <a:bodyPr/>
          <a:lstStyle/>
          <a:p>
            <a:fld id="{9C527BFA-2C0E-4CEC-B6A5-913A56FEF4B4}" type="slidenum">
              <a:rPr lang="fr-CA" smtClean="0"/>
              <a:pPr/>
              <a:t>16</a:t>
            </a:fld>
            <a:endParaRPr lang="fr-CA"/>
          </a:p>
        </p:txBody>
      </p:sp>
      <p:pic>
        <p:nvPicPr>
          <p:cNvPr id="15" name="Picture Placeholder 14">
            <a:extLst>
              <a:ext uri="{FF2B5EF4-FFF2-40B4-BE49-F238E27FC236}">
                <a16:creationId xmlns:a16="http://schemas.microsoft.com/office/drawing/2014/main" id="{222D83DE-8DC2-AA77-0DE5-89C857B6A030}"/>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23" t="8234" r="-123" b="31744"/>
          <a:stretch>
            <a:fillRect/>
          </a:stretch>
        </p:blipFill>
        <p:spPr>
          <a:xfrm>
            <a:off x="0" y="7020713"/>
            <a:ext cx="7559675" cy="3026228"/>
          </a:xfrm>
        </p:spPr>
      </p:pic>
      <p:graphicFrame>
        <p:nvGraphicFramePr>
          <p:cNvPr id="5" name="Tabelle 4">
            <a:extLst>
              <a:ext uri="{FF2B5EF4-FFF2-40B4-BE49-F238E27FC236}">
                <a16:creationId xmlns:a16="http://schemas.microsoft.com/office/drawing/2014/main" id="{2FC4B1B9-B743-9726-4624-852E8B7790BA}"/>
              </a:ext>
            </a:extLst>
          </p:cNvPr>
          <p:cNvGraphicFramePr>
            <a:graphicFrameLocks noGrp="1"/>
          </p:cNvGraphicFramePr>
          <p:nvPr>
            <p:extLst>
              <p:ext uri="{D42A27DB-BD31-4B8C-83A1-F6EECF244321}">
                <p14:modId xmlns:p14="http://schemas.microsoft.com/office/powerpoint/2010/main" val="1248233402"/>
              </p:ext>
            </p:extLst>
          </p:nvPr>
        </p:nvGraphicFramePr>
        <p:xfrm>
          <a:off x="3660084" y="4971102"/>
          <a:ext cx="3186000" cy="2286000"/>
        </p:xfrm>
        <a:graphic>
          <a:graphicData uri="http://schemas.openxmlformats.org/drawingml/2006/table">
            <a:tbl>
              <a:tblPr firstRow="1" bandRow="1"/>
              <a:tblGrid>
                <a:gridCol w="1710000">
                  <a:extLst>
                    <a:ext uri="{9D8B030D-6E8A-4147-A177-3AD203B41FA5}">
                      <a16:colId xmlns:a16="http://schemas.microsoft.com/office/drawing/2014/main" val="3698861540"/>
                    </a:ext>
                  </a:extLst>
                </a:gridCol>
                <a:gridCol w="1476000">
                  <a:extLst>
                    <a:ext uri="{9D8B030D-6E8A-4147-A177-3AD203B41FA5}">
                      <a16:colId xmlns:a16="http://schemas.microsoft.com/office/drawing/2014/main" val="4133591016"/>
                    </a:ext>
                  </a:extLst>
                </a:gridCol>
              </a:tblGrid>
              <a:tr h="370840">
                <a:tc>
                  <a:txBody>
                    <a:bodyPr/>
                    <a:lstStyle/>
                    <a:p>
                      <a:r>
                        <a:rPr lang="de-DE" sz="1100" dirty="0">
                          <a:solidFill>
                            <a:schemeClr val="bg1"/>
                          </a:solidFill>
                        </a:rPr>
                        <a:t>Slide Deck: </a:t>
                      </a:r>
                      <a:r>
                        <a:rPr lang="it-IT" sz="1100" dirty="0">
                          <a:solidFill>
                            <a:schemeClr val="bg1"/>
                          </a:solidFill>
                        </a:rPr>
                        <a:t>Attività pratica all'interno dell'azienda selezionata per lo sviluppo di casi di studio collegati alla Fase 1</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100" dirty="0" err="1">
                          <a:solidFill>
                            <a:schemeClr val="bg1"/>
                          </a:solidFill>
                        </a:rPr>
                        <a:t>ScaricarePPT</a:t>
                      </a:r>
                      <a:br>
                        <a:rPr lang="de-DE" sz="1100" dirty="0">
                          <a:solidFill>
                            <a:srgbClr val="FFFFFF"/>
                          </a:solidFill>
                        </a:rPr>
                      </a:br>
                      <a:r>
                        <a:rPr lang="de-DE" sz="1100" dirty="0">
                          <a:solidFill>
                            <a:schemeClr val="bg1"/>
                          </a:solidFill>
                        </a:rPr>
                        <a:t>“EARTH – Slide Deck Module 3“</a:t>
                      </a:r>
                    </a:p>
                    <a:p>
                      <a:r>
                        <a:rPr lang="de-DE" sz="1100" dirty="0">
                          <a:solidFill>
                            <a:schemeClr val="bg1"/>
                          </a:solidFill>
                        </a:rPr>
                        <a:t>pp. 26-33</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5225681"/>
                  </a:ext>
                </a:extLst>
              </a:tr>
              <a:tr h="370840">
                <a:tc>
                  <a:txBody>
                    <a:bodyPr/>
                    <a:lstStyle/>
                    <a:p>
                      <a:r>
                        <a:rPr lang="it-IT" sz="1100" dirty="0">
                          <a:solidFill>
                            <a:schemeClr val="bg1"/>
                          </a:solidFill>
                        </a:rPr>
                        <a:t>Foglio di lavoro per gli studenti: applicare la Fase 1 a un caso di studio e come utilizzare gli strumenti corrispondenti</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100" dirty="0">
                          <a:solidFill>
                            <a:schemeClr val="bg1"/>
                          </a:solidFill>
                        </a:rPr>
                        <a:t>Download PPT </a:t>
                      </a:r>
                    </a:p>
                    <a:p>
                      <a:r>
                        <a:rPr lang="de-DE" sz="1100" dirty="0">
                          <a:solidFill>
                            <a:schemeClr val="bg1"/>
                          </a:solidFill>
                        </a:rPr>
                        <a:t>“EARTH – Worksheets Module 3“</a:t>
                      </a:r>
                    </a:p>
                    <a:p>
                      <a:r>
                        <a:rPr lang="de-DE" sz="1100" dirty="0">
                          <a:solidFill>
                            <a:schemeClr val="bg1"/>
                          </a:solidFill>
                        </a:rPr>
                        <a:t>pp. 5-10</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25490817"/>
                  </a:ext>
                </a:extLst>
              </a:tr>
              <a:tr h="370840">
                <a:tc>
                  <a:txBody>
                    <a:bodyPr/>
                    <a:lstStyle/>
                    <a:p>
                      <a:r>
                        <a:rPr lang="it-IT" sz="1100" dirty="0">
                          <a:solidFill>
                            <a:schemeClr val="bg1"/>
                          </a:solidFill>
                        </a:rPr>
                        <a:t>Fonti esterne sui metodi pedagogici</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de-DE" sz="1100" b="0" i="0" u="none" strike="noStrike" noProof="0" dirty="0">
                          <a:solidFill>
                            <a:srgbClr val="29C5F4"/>
                          </a:solidFill>
                          <a:latin typeface="Calibri"/>
                          <a:hlinkClick r:id="rId3" action="ppaction://hlinksldjump">
                            <a:extLst>
                              <a:ext uri="{A12FA001-AC4F-418D-AE19-62706E023703}">
                                <ahyp:hlinkClr xmlns:ahyp="http://schemas.microsoft.com/office/drawing/2018/hyperlinkcolor" val="tx"/>
                              </a:ext>
                            </a:extLst>
                          </a:hlinkClick>
                        </a:rPr>
                        <a:t>pp. 33-36</a:t>
                      </a:r>
                      <a:endParaRPr lang="en-US" dirty="0">
                        <a:solidFill>
                          <a:srgbClr val="29C5F4"/>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6730651"/>
                  </a:ext>
                </a:extLst>
              </a:tr>
            </a:tbl>
          </a:graphicData>
        </a:graphic>
      </p:graphicFrame>
    </p:spTree>
    <p:extLst>
      <p:ext uri="{BB962C8B-B14F-4D97-AF65-F5344CB8AC3E}">
        <p14:creationId xmlns:p14="http://schemas.microsoft.com/office/powerpoint/2010/main" val="1032096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3AEC0-DB16-F10C-536D-DE4515881E41}"/>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501D555F-2A8F-4303-EE17-7AB83959F930}"/>
              </a:ext>
            </a:extLst>
          </p:cNvPr>
          <p:cNvSpPr>
            <a:spLocks noGrp="1"/>
          </p:cNvSpPr>
          <p:nvPr>
            <p:ph type="body" sz="quarter" idx="64"/>
          </p:nvPr>
        </p:nvSpPr>
        <p:spPr>
          <a:xfrm>
            <a:off x="295276" y="1422400"/>
            <a:ext cx="6724562" cy="8964613"/>
          </a:xfrm>
        </p:spPr>
        <p:txBody>
          <a:bodyPr lIns="91440" tIns="45720" rIns="91440" bIns="45720" numCol="2" spcCol="288000" anchor="t">
            <a:noAutofit/>
          </a:bodyPr>
          <a:lstStyle/>
          <a:p>
            <a:r>
              <a:rPr lang="it-IT" sz="1400" b="1" dirty="0">
                <a:solidFill>
                  <a:srgbClr val="8652A1"/>
                </a:solidFill>
                <a:latin typeface="Calibri"/>
                <a:ea typeface="Open Sans"/>
                <a:cs typeface="Calibri"/>
              </a:rPr>
              <a:t>Come condurre l'attività basata sui problemi</a:t>
            </a:r>
            <a:endParaRPr lang="en-US" sz="1050" dirty="0"/>
          </a:p>
          <a:p>
            <a:pPr algn="just"/>
            <a:r>
              <a:rPr lang="it-IT" sz="1050" dirty="0">
                <a:latin typeface="Calibri"/>
                <a:ea typeface="Open Sans"/>
                <a:cs typeface="Calibri"/>
              </a:rPr>
              <a:t>Garantire che gli studenti si </a:t>
            </a:r>
            <a:r>
              <a:rPr lang="it-IT" sz="1050" b="1" dirty="0">
                <a:latin typeface="Calibri"/>
                <a:ea typeface="Open Sans"/>
                <a:cs typeface="Calibri"/>
              </a:rPr>
              <a:t>impegnino attivamente nel processo di identificazione delle opportunità di innovazione</a:t>
            </a:r>
            <a:r>
              <a:rPr lang="it-IT" sz="1050" dirty="0">
                <a:latin typeface="Calibri"/>
                <a:ea typeface="Open Sans"/>
                <a:cs typeface="Calibri"/>
              </a:rPr>
              <a:t> è fondamentale per selezionare uno </a:t>
            </a:r>
            <a:r>
              <a:rPr lang="it-IT" sz="1050" b="1" dirty="0">
                <a:latin typeface="Calibri"/>
                <a:ea typeface="Open Sans"/>
                <a:cs typeface="Calibri"/>
              </a:rPr>
              <a:t>strumento digitale pertinente </a:t>
            </a:r>
            <a:r>
              <a:rPr lang="it-IT" sz="1050" dirty="0">
                <a:latin typeface="Calibri"/>
                <a:ea typeface="Open Sans"/>
                <a:cs typeface="Calibri"/>
              </a:rPr>
              <a:t>per affrontare le sfide logistiche del mondo reale. L'attività di questa settimana dovrebbe guidare gli studenti a esplorare come migliorare la sostenibilità e l'efficienza operativa nella logistica, utilizzando strumenti digitali per facilitare questa implementazione. Incoraggiarli a pensare in modo critico alle complessità della gestione dell'innovazione nel caso di studio selezionato</a:t>
            </a:r>
            <a:r>
              <a:rPr lang="en-GB" sz="1050" dirty="0">
                <a:latin typeface="Calibri"/>
                <a:ea typeface="Open Sans"/>
                <a:cs typeface="Calibri"/>
              </a:rPr>
              <a:t>.</a:t>
            </a:r>
          </a:p>
          <a:p>
            <a:pPr algn="just"/>
            <a:endParaRPr lang="en-GB" sz="1050" dirty="0"/>
          </a:p>
          <a:p>
            <a:pPr algn="just"/>
            <a:r>
              <a:rPr lang="it-IT" sz="1050" dirty="0"/>
              <a:t>Nel caso in cui gli studenti abbiano difficoltà a collegare gli strumenti digitali con le sfide della logistica, prendi in considerazione questi suggerimenti</a:t>
            </a:r>
            <a:r>
              <a:rPr lang="en-GB" sz="1050" dirty="0"/>
              <a:t>:</a:t>
            </a:r>
          </a:p>
          <a:p>
            <a:pPr algn="just"/>
            <a:endParaRPr lang="en-GB" sz="1050" dirty="0"/>
          </a:p>
          <a:p>
            <a:pPr marL="171450" indent="-171450" algn="just">
              <a:buFont typeface="Wingdings" panose="05000000000000000000" pitchFamily="2" charset="2"/>
              <a:buChar char="q"/>
            </a:pPr>
            <a:r>
              <a:rPr lang="it-IT" sz="1050" i="1" dirty="0"/>
              <a:t>Quali sono le principali sfide di sostenibilità nelle operazioni logistiche dell'azienda selezionata</a:t>
            </a:r>
            <a:r>
              <a:rPr lang="en-GB" sz="1050" i="1" dirty="0"/>
              <a:t>?</a:t>
            </a:r>
          </a:p>
          <a:p>
            <a:pPr marL="171450" indent="-171450" algn="just">
              <a:buFont typeface="Wingdings" panose="05000000000000000000" pitchFamily="2" charset="2"/>
              <a:buChar char="q"/>
            </a:pPr>
            <a:r>
              <a:rPr lang="it-IT" sz="1050" i="1" dirty="0"/>
              <a:t>In che modo le informazioni basate sui dati possono supportare un migliore processo decisionale nella gestione dell'innovazione</a:t>
            </a:r>
            <a:r>
              <a:rPr lang="en-GB" sz="1050" i="1" dirty="0"/>
              <a:t>?</a:t>
            </a:r>
          </a:p>
          <a:p>
            <a:pPr marL="171450" indent="-171450" algn="just">
              <a:buFont typeface="Wingdings" panose="05000000000000000000" pitchFamily="2" charset="2"/>
              <a:buChar char="q"/>
            </a:pPr>
            <a:r>
              <a:rPr lang="it-IT" sz="1050" i="1" dirty="0">
                <a:latin typeface="Calibri"/>
                <a:ea typeface="Open Sans"/>
                <a:cs typeface="Calibri"/>
              </a:rPr>
              <a:t>Quali strumenti digitali dello </a:t>
            </a:r>
            <a:r>
              <a:rPr lang="de-DE" sz="1050" b="1" i="1" u="sng" dirty="0">
                <a:hlinkClick r:id="rId3"/>
              </a:rPr>
              <a:t>EARTH Starter Kit</a:t>
            </a:r>
            <a:r>
              <a:rPr lang="de-DE" sz="1050" b="1" i="1" u="sng" dirty="0"/>
              <a:t> </a:t>
            </a:r>
            <a:r>
              <a:rPr lang="it-IT" sz="1050" i="1" dirty="0">
                <a:latin typeface="Calibri"/>
                <a:ea typeface="Open Sans"/>
                <a:cs typeface="Calibri"/>
              </a:rPr>
              <a:t>possono aiutare a identificare le opportunità di innovazione e perché</a:t>
            </a:r>
            <a:r>
              <a:rPr lang="en-GB" sz="1050" i="1" dirty="0">
                <a:latin typeface="Calibri"/>
                <a:ea typeface="Open Sans"/>
                <a:cs typeface="Calibri"/>
              </a:rPr>
              <a:t>?</a:t>
            </a:r>
          </a:p>
          <a:p>
            <a:pPr marL="171450" indent="-171450" algn="just">
              <a:buFont typeface="Wingdings" panose="05000000000000000000" pitchFamily="2" charset="2"/>
              <a:buChar char="q"/>
            </a:pPr>
            <a:r>
              <a:rPr lang="it-IT" sz="1050" i="1" dirty="0"/>
              <a:t>Quali tendenze nella logistica (ad esempio, automazione, intelligenza artificiale, catene di approvvigionamento ecologiche) potrebbero creare opportunità di innovazione?
In che modo uno strumento digitale può aiutare le aziende a identificare opportunità che altrimenti potrebbero trascurare?
Riesci a pensare a un esempio in cui un'azienda ha individuato con successo un'opportunità di innovazione in anticipo? Qual è stato il risultato?
Che ruolo gioca la sostenibilità nell'innovazione logistica e in che modo le aziende possono trasformare le sfide ambientali in opportunità</a:t>
            </a:r>
            <a:r>
              <a:rPr lang="en-GB" sz="1050" i="1" dirty="0">
                <a:latin typeface="Calibri"/>
                <a:ea typeface="Open Sans"/>
                <a:cs typeface="Calibri"/>
              </a:rPr>
              <a:t>?</a:t>
            </a:r>
          </a:p>
          <a:p>
            <a:pPr algn="just"/>
            <a:endParaRPr lang="en-GB" sz="1050" dirty="0"/>
          </a:p>
          <a:p>
            <a:pPr algn="just"/>
            <a:r>
              <a:rPr lang="en-GB" sz="1400" b="1" dirty="0">
                <a:solidFill>
                  <a:srgbClr val="8652A1"/>
                </a:solidFill>
                <a:latin typeface="Calibri"/>
                <a:ea typeface="Open Sans"/>
                <a:cs typeface="Calibri"/>
              </a:rPr>
              <a:t>Quali </a:t>
            </a:r>
            <a:r>
              <a:rPr lang="en-GB" sz="1400" b="1" dirty="0" err="1">
                <a:solidFill>
                  <a:srgbClr val="8652A1"/>
                </a:solidFill>
                <a:latin typeface="Calibri"/>
                <a:ea typeface="Open Sans"/>
                <a:cs typeface="Calibri"/>
              </a:rPr>
              <a:t>strumenti</a:t>
            </a:r>
            <a:r>
              <a:rPr lang="en-GB" sz="1400" b="1" dirty="0">
                <a:solidFill>
                  <a:srgbClr val="8652A1"/>
                </a:solidFill>
                <a:latin typeface="Calibri"/>
                <a:ea typeface="Open Sans"/>
                <a:cs typeface="Calibri"/>
              </a:rPr>
              <a:t> </a:t>
            </a:r>
            <a:r>
              <a:rPr lang="en-GB" sz="1400" b="1" dirty="0" err="1">
                <a:solidFill>
                  <a:srgbClr val="8652A1"/>
                </a:solidFill>
                <a:latin typeface="Calibri"/>
                <a:ea typeface="Open Sans"/>
                <a:cs typeface="Calibri"/>
              </a:rPr>
              <a:t>digitali</a:t>
            </a:r>
            <a:r>
              <a:rPr lang="en-GB" sz="1400" b="1" dirty="0">
                <a:solidFill>
                  <a:srgbClr val="8652A1"/>
                </a:solidFill>
                <a:latin typeface="Calibri"/>
                <a:ea typeface="Open Sans"/>
                <a:cs typeface="Calibri"/>
              </a:rPr>
              <a:t> </a:t>
            </a:r>
            <a:r>
              <a:rPr lang="en-GB" sz="1400" b="1" dirty="0" err="1">
                <a:solidFill>
                  <a:srgbClr val="8652A1"/>
                </a:solidFill>
                <a:latin typeface="Calibri"/>
                <a:ea typeface="Open Sans"/>
                <a:cs typeface="Calibri"/>
              </a:rPr>
              <a:t>utilizzare</a:t>
            </a:r>
            <a:endParaRPr lang="en-GB" sz="1050" dirty="0"/>
          </a:p>
          <a:p>
            <a:pPr algn="just"/>
            <a:r>
              <a:rPr lang="it-IT" sz="1050" dirty="0">
                <a:latin typeface="Calibri"/>
                <a:ea typeface="Open Sans"/>
                <a:cs typeface="Calibri"/>
              </a:rPr>
              <a:t>Per supportare la </a:t>
            </a:r>
            <a:r>
              <a:rPr lang="it-IT" sz="1050" b="1" dirty="0">
                <a:latin typeface="Calibri"/>
                <a:ea typeface="Open Sans"/>
                <a:cs typeface="Calibri"/>
              </a:rPr>
              <a:t>Fase 1: Identificazione delle opportunità</a:t>
            </a:r>
            <a:r>
              <a:rPr lang="it-IT" sz="1050" dirty="0">
                <a:latin typeface="Calibri"/>
                <a:ea typeface="Open Sans"/>
                <a:cs typeface="Calibri"/>
              </a:rPr>
              <a:t>, vari strumenti digitali possono aiutare gli studenti ad analizzare le sfide logistiche e identificare soluzioni innovative. Per un elenco completo, fare riferimento alle pagine 21-23 del </a:t>
            </a:r>
            <a:r>
              <a:rPr lang="de-DE" sz="1050" b="1" dirty="0">
                <a:solidFill>
                  <a:srgbClr val="29C5F4"/>
                </a:solidFill>
                <a:hlinkClick r:id="rId3">
                  <a:extLst>
                    <a:ext uri="{A12FA001-AC4F-418D-AE19-62706E023703}">
                      <ahyp:hlinkClr xmlns:ahyp="http://schemas.microsoft.com/office/drawing/2018/hyperlinkcolor" val="tx"/>
                    </a:ext>
                  </a:extLst>
                </a:hlinkClick>
              </a:rPr>
              <a:t>EARTH Starter Kit</a:t>
            </a:r>
            <a:r>
              <a:rPr lang="de-DE" sz="1050" dirty="0">
                <a:solidFill>
                  <a:schemeClr val="tx1"/>
                </a:solidFill>
              </a:rPr>
              <a:t>.</a:t>
            </a:r>
            <a:endParaRPr lang="en-GB" sz="1050" dirty="0">
              <a:solidFill>
                <a:schemeClr val="tx1"/>
              </a:solidFill>
            </a:endParaRPr>
          </a:p>
          <a:p>
            <a:pPr algn="just"/>
            <a:endParaRPr lang="en-GB" sz="1050" b="1" dirty="0"/>
          </a:p>
          <a:p>
            <a:pPr algn="just"/>
            <a:r>
              <a:rPr lang="en-GB" sz="1050" b="1" dirty="0" err="1"/>
              <a:t>Strumenti</a:t>
            </a:r>
            <a:r>
              <a:rPr lang="en-GB" sz="1050" b="1" dirty="0"/>
              <a:t> </a:t>
            </a:r>
            <a:r>
              <a:rPr lang="en-GB" sz="1050" b="1" dirty="0" err="1"/>
              <a:t>gratuiti</a:t>
            </a:r>
            <a:r>
              <a:rPr lang="en-GB" sz="1050" b="1" dirty="0"/>
              <a:t>:</a:t>
            </a:r>
            <a:endParaRPr lang="en-GB" sz="1050" dirty="0"/>
          </a:p>
          <a:p>
            <a:pPr marL="171450" indent="-171450" algn="just">
              <a:buFont typeface="Wingdings" panose="05000000000000000000" pitchFamily="2" charset="2"/>
              <a:buChar char="q"/>
            </a:pPr>
            <a:r>
              <a:rPr lang="it-IT" sz="1050" b="1" dirty="0" err="1"/>
              <a:t>Innolitics</a:t>
            </a:r>
            <a:r>
              <a:rPr lang="it-IT" sz="1050" dirty="0"/>
              <a:t> – Aiuta ad analizzare le tendenze della logistica e a valutare le opportunità di innovazione.
</a:t>
            </a:r>
            <a:r>
              <a:rPr lang="it-IT" sz="1050" b="1" dirty="0" err="1"/>
              <a:t>Qmarket</a:t>
            </a:r>
            <a:r>
              <a:rPr lang="it-IT" sz="1050" dirty="0" err="1"/>
              <a:t>s</a:t>
            </a:r>
            <a:r>
              <a:rPr lang="it-IT" sz="1050" dirty="0"/>
              <a:t> – Facilita la raccolta delle idee e la gestione collaborativa dell'innovazione.
</a:t>
            </a:r>
            <a:r>
              <a:rPr lang="it-IT" sz="1050" b="1" dirty="0" err="1"/>
              <a:t>Brightidea</a:t>
            </a:r>
            <a:r>
              <a:rPr lang="it-IT" sz="1050" dirty="0"/>
              <a:t> – Supporta il brainstorming strutturato e la mappatura delle opportunità</a:t>
            </a:r>
            <a:r>
              <a:rPr lang="en-GB" sz="1050" dirty="0"/>
              <a:t>.</a:t>
            </a:r>
          </a:p>
          <a:p>
            <a:pPr marL="171450" indent="-171450" algn="just">
              <a:buFont typeface="Wingdings" panose="05000000000000000000" pitchFamily="2" charset="2"/>
              <a:buChar char="q"/>
            </a:pPr>
            <a:r>
              <a:rPr lang="it-IT" sz="1050" b="1" dirty="0" err="1"/>
              <a:t>Bluescape</a:t>
            </a:r>
            <a:r>
              <a:rPr lang="it-IT" sz="1050" dirty="0"/>
              <a:t> – Uno strumento di collaborazione visiva per mappare le sfide e sviluppare strategie di innovazione.
</a:t>
            </a:r>
            <a:r>
              <a:rPr lang="it-IT" sz="1050" b="1" dirty="0"/>
              <a:t>Coda</a:t>
            </a:r>
            <a:r>
              <a:rPr lang="it-IT" sz="1050" dirty="0"/>
              <a:t> – Consente ai team di creare flussi di lavoro strutturati per l'innovazione con documenti e database incorporati.
</a:t>
            </a:r>
            <a:r>
              <a:rPr lang="it-IT" sz="1050" b="1" dirty="0" err="1"/>
              <a:t>Mindjet</a:t>
            </a:r>
            <a:r>
              <a:rPr lang="it-IT" sz="1050" dirty="0"/>
              <a:t> – Uno strumento di mappatura mentale utile per organizzare idee e fare brainstorming su soluzioni logistiche</a:t>
            </a:r>
            <a:r>
              <a:rPr lang="en-GB" sz="1050" dirty="0"/>
              <a:t>.</a:t>
            </a:r>
          </a:p>
          <a:p>
            <a:pPr algn="just"/>
            <a:endParaRPr lang="en-GB" sz="1050" b="1" dirty="0">
              <a:latin typeface="Calibri"/>
              <a:ea typeface="Open Sans"/>
              <a:cs typeface="Calibri"/>
            </a:endParaRPr>
          </a:p>
          <a:p>
            <a:pPr algn="just"/>
            <a:r>
              <a:rPr lang="it-IT" sz="1050" b="1" dirty="0">
                <a:latin typeface="Calibri"/>
                <a:ea typeface="Open Sans"/>
                <a:cs typeface="Calibri"/>
              </a:rPr>
              <a:t>Strumenti a pagamento (possono essere disponibili tramite licenza istituzionale</a:t>
            </a:r>
            <a:r>
              <a:rPr lang="en-GB" sz="1050" b="1" dirty="0">
                <a:latin typeface="Calibri"/>
                <a:ea typeface="Open Sans"/>
                <a:cs typeface="Calibri"/>
              </a:rPr>
              <a:t>):</a:t>
            </a:r>
            <a:endParaRPr lang="en-GB" sz="1050" dirty="0">
              <a:latin typeface="Calibri"/>
              <a:ea typeface="Open Sans"/>
              <a:cs typeface="Calibri"/>
            </a:endParaRPr>
          </a:p>
          <a:p>
            <a:pPr marL="171450" indent="-171450" algn="just">
              <a:buFont typeface="Wingdings" panose="05000000000000000000" pitchFamily="2" charset="2"/>
              <a:buChar char="q"/>
            </a:pPr>
            <a:r>
              <a:rPr lang="it-IT" sz="1050" b="1" dirty="0"/>
              <a:t>Tableau e Power BI </a:t>
            </a:r>
            <a:r>
              <a:rPr lang="it-IT" sz="1050" dirty="0"/>
              <a:t>– Strumenti di analisi avanzati per visualizzare i dati logistici e identificare le tendenze.
</a:t>
            </a:r>
            <a:r>
              <a:rPr lang="it-IT" sz="1050" b="1" dirty="0"/>
              <a:t>Statista</a:t>
            </a:r>
            <a:r>
              <a:rPr lang="it-IT" sz="1050" dirty="0"/>
              <a:t> – Fornisce dati di mercato completi e approfondimenti sul settore della logistica.
</a:t>
            </a:r>
            <a:r>
              <a:rPr lang="it-IT" sz="1050" b="1" dirty="0"/>
              <a:t>Innovation Cast </a:t>
            </a:r>
            <a:r>
              <a:rPr lang="it-IT" sz="1050" dirty="0"/>
              <a:t>– Una piattaforma strutturata di gestione dell'innovazione per il monitoraggio e l'implementazione delle idee</a:t>
            </a:r>
            <a:r>
              <a:rPr lang="en-GB" sz="1050" dirty="0"/>
              <a:t>.</a:t>
            </a:r>
          </a:p>
          <a:p>
            <a:pPr algn="just"/>
            <a:endParaRPr lang="en-GB" sz="1050" dirty="0">
              <a:highlight>
                <a:srgbClr val="FFFF00"/>
              </a:highlight>
            </a:endParaRPr>
          </a:p>
          <a:p>
            <a:r>
              <a:rPr lang="it-IT" sz="1400" b="1" dirty="0">
                <a:solidFill>
                  <a:srgbClr val="8652A1"/>
                </a:solidFill>
              </a:rPr>
              <a:t>Guidare gli studenti attraverso il foglio di lavoro</a:t>
            </a:r>
            <a:endParaRPr lang="en-GB" sz="1050" dirty="0"/>
          </a:p>
          <a:p>
            <a:pPr algn="just"/>
            <a:r>
              <a:rPr lang="it-IT" sz="1050" dirty="0">
                <a:latin typeface="Calibri"/>
                <a:ea typeface="Open Sans"/>
                <a:cs typeface="Calibri"/>
              </a:rPr>
              <a:t>Per il </a:t>
            </a:r>
            <a:r>
              <a:rPr lang="it-IT" sz="1050" b="1" dirty="0" err="1">
                <a:latin typeface="Calibri"/>
                <a:ea typeface="Open Sans"/>
                <a:cs typeface="Calibri"/>
              </a:rPr>
              <a:t>Context</a:t>
            </a:r>
            <a:r>
              <a:rPr lang="it-IT" sz="1050" b="1" dirty="0">
                <a:latin typeface="Calibri"/>
                <a:ea typeface="Open Sans"/>
                <a:cs typeface="Calibri"/>
              </a:rPr>
              <a:t> </a:t>
            </a:r>
            <a:r>
              <a:rPr lang="it-IT" sz="1050" b="1" dirty="0" err="1">
                <a:latin typeface="Calibri"/>
                <a:ea typeface="Open Sans"/>
                <a:cs typeface="Calibri"/>
              </a:rPr>
              <a:t>Map</a:t>
            </a:r>
            <a:r>
              <a:rPr lang="it-IT" sz="1050" b="1" dirty="0">
                <a:latin typeface="Calibri"/>
                <a:ea typeface="Open Sans"/>
                <a:cs typeface="Calibri"/>
              </a:rPr>
              <a:t> Canvas </a:t>
            </a:r>
            <a:r>
              <a:rPr lang="it-IT" sz="1050" dirty="0">
                <a:latin typeface="Calibri"/>
                <a:ea typeface="Open Sans"/>
                <a:cs typeface="Calibri"/>
              </a:rPr>
              <a:t>(</a:t>
            </a:r>
            <a:r>
              <a:rPr lang="en-GB" sz="1050" b="1" dirty="0" err="1">
                <a:solidFill>
                  <a:srgbClr val="29C5F4"/>
                </a:solidFill>
                <a:latin typeface="Calibri"/>
                <a:ea typeface="Open Sans"/>
                <a:cs typeface="Calibri"/>
                <a:hlinkClick r:id="rId4"/>
              </a:rPr>
              <a:t>scaricabile</a:t>
            </a:r>
            <a:r>
              <a:rPr lang="en-GB" sz="1050" b="1" dirty="0">
                <a:solidFill>
                  <a:srgbClr val="29C5F4"/>
                </a:solidFill>
                <a:latin typeface="Calibri"/>
                <a:ea typeface="Open Sans"/>
                <a:cs typeface="Calibri"/>
                <a:hlinkClick r:id="rId4"/>
              </a:rPr>
              <a:t> qui</a:t>
            </a:r>
            <a:r>
              <a:rPr lang="it-IT" sz="1050" dirty="0">
                <a:latin typeface="Calibri"/>
                <a:ea typeface="Open Sans"/>
                <a:cs typeface="Calibri"/>
              </a:rPr>
              <a:t>), guida gli studenti nell'identificazione delle principali minacce e opportunità che influenzano la logistica sostenibile per l'azienda selezionata. </a:t>
            </a:r>
            <a:r>
              <a:rPr lang="it-IT" sz="1050" b="1" dirty="0">
                <a:latin typeface="Calibri"/>
                <a:ea typeface="Open Sans"/>
                <a:cs typeface="Calibri"/>
              </a:rPr>
              <a:t>Incoraggiali a esplorare fattori esterni </a:t>
            </a:r>
            <a:r>
              <a:rPr lang="it-IT" sz="1050" dirty="0">
                <a:latin typeface="Calibri"/>
                <a:ea typeface="Open Sans"/>
                <a:cs typeface="Calibri"/>
              </a:rPr>
              <a:t>come tendenze demografiche, normative, cambiamenti economici, concorrenza, tecnologia, esigenze dei clienti e incertezze. Gli studenti dovrebbero evidenziare le </a:t>
            </a:r>
            <a:r>
              <a:rPr lang="it-IT" sz="1050" b="1" dirty="0">
                <a:latin typeface="Calibri"/>
                <a:ea typeface="Open Sans"/>
                <a:cs typeface="Calibri"/>
              </a:rPr>
              <a:t>tre principali minacce e opportunità </a:t>
            </a:r>
            <a:r>
              <a:rPr lang="it-IT" sz="1050" dirty="0">
                <a:latin typeface="Calibri"/>
                <a:ea typeface="Open Sans"/>
                <a:cs typeface="Calibri"/>
              </a:rPr>
              <a:t>in base alla loro ricerca. </a:t>
            </a:r>
            <a:r>
              <a:rPr lang="it-IT" sz="1050" b="1" dirty="0">
                <a:latin typeface="Calibri"/>
                <a:ea typeface="Open Sans"/>
                <a:cs typeface="Calibri"/>
              </a:rPr>
              <a:t>Supporta</a:t>
            </a:r>
            <a:r>
              <a:rPr lang="it-IT" sz="1050" dirty="0">
                <a:latin typeface="Calibri"/>
                <a:ea typeface="Open Sans"/>
                <a:cs typeface="Calibri"/>
              </a:rPr>
              <a:t> la loro analisi stimolando discussioni su come questi fattori influenzano l'innovazione e la sostenibilità della logistica. Una volta che hanno mappato le intuizioni chiave, </a:t>
            </a:r>
            <a:r>
              <a:rPr lang="it-IT" sz="1050" b="1" dirty="0">
                <a:latin typeface="Calibri"/>
                <a:ea typeface="Open Sans"/>
                <a:cs typeface="Calibri"/>
              </a:rPr>
              <a:t>aiutali </a:t>
            </a:r>
            <a:r>
              <a:rPr lang="it-IT" sz="1050" dirty="0">
                <a:latin typeface="Calibri"/>
                <a:ea typeface="Open Sans"/>
                <a:cs typeface="Calibri"/>
              </a:rPr>
              <a:t>a dare priorità a quelli più critici prima di proporre risposte strategiche</a:t>
            </a:r>
            <a:r>
              <a:rPr lang="en-GB" sz="1050" dirty="0"/>
              <a:t>.</a:t>
            </a:r>
          </a:p>
          <a:p>
            <a:pPr algn="just"/>
            <a:endParaRPr lang="en-GB" sz="1050" dirty="0">
              <a:latin typeface="Calibri"/>
              <a:ea typeface="Open Sans"/>
              <a:cs typeface="Calibri"/>
            </a:endParaRPr>
          </a:p>
          <a:p>
            <a:pPr algn="just"/>
            <a:r>
              <a:rPr lang="it-IT" sz="1050" dirty="0">
                <a:latin typeface="Calibri"/>
                <a:ea typeface="Open Sans"/>
                <a:cs typeface="Calibri"/>
              </a:rPr>
              <a:t>Nel </a:t>
            </a:r>
            <a:r>
              <a:rPr lang="it-IT" sz="1050" b="1" dirty="0">
                <a:latin typeface="Calibri"/>
                <a:ea typeface="Open Sans"/>
                <a:cs typeface="Calibri"/>
              </a:rPr>
              <a:t>quadro dei lavori da fare </a:t>
            </a:r>
            <a:r>
              <a:rPr lang="it-IT" sz="1050" dirty="0">
                <a:latin typeface="Calibri"/>
                <a:ea typeface="Open Sans"/>
                <a:cs typeface="Calibri"/>
              </a:rPr>
              <a:t>(ad esempio, su Miro), guida gli studenti nella definizione delle esigenze logistiche insoddisfatte utilizzando il processo in</a:t>
            </a:r>
            <a:r>
              <a:rPr lang="it-IT" sz="1050" b="1" dirty="0">
                <a:latin typeface="Calibri"/>
                <a:ea typeface="Open Sans"/>
                <a:cs typeface="Calibri"/>
              </a:rPr>
              <a:t> tre aspetti:</a:t>
            </a:r>
            <a:r>
              <a:rPr lang="it-IT" sz="1050" dirty="0">
                <a:latin typeface="Calibri"/>
                <a:ea typeface="Open Sans"/>
                <a:cs typeface="Calibri"/>
              </a:rPr>
              <a:t> </a:t>
            </a:r>
            <a:r>
              <a:rPr lang="it-IT" sz="1050" b="1" dirty="0">
                <a:latin typeface="Calibri"/>
                <a:ea typeface="Open Sans"/>
                <a:cs typeface="Calibri"/>
              </a:rPr>
              <a:t>creazione della domanda </a:t>
            </a:r>
            <a:r>
              <a:rPr lang="it-IT" sz="1050" dirty="0">
                <a:latin typeface="Calibri"/>
                <a:ea typeface="Open Sans"/>
                <a:cs typeface="Calibri"/>
              </a:rPr>
              <a:t>(identificazione delle sfide), </a:t>
            </a:r>
            <a:r>
              <a:rPr lang="it-IT" sz="1050" b="1" dirty="0">
                <a:latin typeface="Calibri"/>
                <a:ea typeface="Open Sans"/>
                <a:cs typeface="Calibri"/>
              </a:rPr>
              <a:t>progresso desiderato </a:t>
            </a:r>
            <a:r>
              <a:rPr lang="it-IT" sz="1050" dirty="0">
                <a:latin typeface="Calibri"/>
                <a:ea typeface="Open Sans"/>
                <a:cs typeface="Calibri"/>
              </a:rPr>
              <a:t>(creazione di una dichiarazione di lavoro da svolgere) e </a:t>
            </a:r>
            <a:r>
              <a:rPr lang="it-IT" sz="1050" b="1" dirty="0">
                <a:latin typeface="Calibri"/>
                <a:ea typeface="Open Sans"/>
                <a:cs typeface="Calibri"/>
              </a:rPr>
              <a:t>assunzione</a:t>
            </a:r>
            <a:r>
              <a:rPr lang="it-IT" sz="1050" dirty="0">
                <a:latin typeface="Calibri"/>
                <a:ea typeface="Open Sans"/>
                <a:cs typeface="Calibri"/>
              </a:rPr>
              <a:t> (valutazione delle soluzioni). Facilita le discussioni sul motivo per cui le aziende adottano o rifiutano le innovazioni logistiche e chiedi agli studenti di creare storie utente che illustrino le </a:t>
            </a:r>
            <a:r>
              <a:rPr lang="it-IT" sz="1050" b="1" dirty="0">
                <a:latin typeface="Calibri"/>
                <a:ea typeface="Open Sans"/>
                <a:cs typeface="Calibri"/>
              </a:rPr>
              <a:t>motivazioni aziendali</a:t>
            </a:r>
            <a:r>
              <a:rPr lang="it-IT" sz="1050" dirty="0">
                <a:latin typeface="Calibri"/>
                <a:ea typeface="Open Sans"/>
                <a:cs typeface="Calibri"/>
              </a:rPr>
              <a:t>. Mantieni un elevato coinvolgimento collegando le informazioni agli esempi del mondo reale e supportando l'uso di Miro o di altri strumenti digitali</a:t>
            </a:r>
            <a:r>
              <a:rPr lang="en-GB" sz="1050" dirty="0"/>
              <a:t>.</a:t>
            </a:r>
            <a:endParaRPr lang="en-GB" sz="1600" b="1" dirty="0"/>
          </a:p>
        </p:txBody>
      </p:sp>
      <p:sp>
        <p:nvSpPr>
          <p:cNvPr id="4" name="Slide Number Placeholder 3">
            <a:extLst>
              <a:ext uri="{FF2B5EF4-FFF2-40B4-BE49-F238E27FC236}">
                <a16:creationId xmlns:a16="http://schemas.microsoft.com/office/drawing/2014/main" id="{505ED546-30BD-DACB-C6B8-6155844A0501}"/>
              </a:ext>
            </a:extLst>
          </p:cNvPr>
          <p:cNvSpPr>
            <a:spLocks noGrp="1"/>
          </p:cNvSpPr>
          <p:nvPr>
            <p:ph type="sldNum" sz="quarter" idx="4"/>
          </p:nvPr>
        </p:nvSpPr>
        <p:spPr/>
        <p:txBody>
          <a:bodyPr/>
          <a:lstStyle/>
          <a:p>
            <a:fld id="{9C527BFA-2C0E-4CEC-B6A5-913A56FEF4B4}" type="slidenum">
              <a:rPr lang="fr-CA" smtClean="0"/>
              <a:pPr/>
              <a:t>17</a:t>
            </a:fld>
            <a:endParaRPr lang="fr-CA"/>
          </a:p>
        </p:txBody>
      </p:sp>
      <p:sp>
        <p:nvSpPr>
          <p:cNvPr id="7" name="Text Placeholder 6">
            <a:extLst>
              <a:ext uri="{FF2B5EF4-FFF2-40B4-BE49-F238E27FC236}">
                <a16:creationId xmlns:a16="http://schemas.microsoft.com/office/drawing/2014/main" id="{ED762C42-E1BA-0A8A-F073-D4D4B78D1F57}"/>
              </a:ext>
            </a:extLst>
          </p:cNvPr>
          <p:cNvSpPr>
            <a:spLocks noGrp="1"/>
          </p:cNvSpPr>
          <p:nvPr>
            <p:ph type="body" sz="quarter" idx="61"/>
          </p:nvPr>
        </p:nvSpPr>
        <p:spPr>
          <a:xfrm>
            <a:off x="-9335" y="304800"/>
            <a:ext cx="7040257" cy="926158"/>
          </a:xfrm>
        </p:spPr>
        <p:txBody>
          <a:bodyPr/>
          <a:lstStyle/>
          <a:p>
            <a:r>
              <a:rPr lang="it-IT" dirty="0"/>
              <a:t>SETTIMANA 8: FASE 1 – IDENTIFICAZIONE DELL'OPPORTUNITÀ</a:t>
            </a:r>
            <a:endParaRPr lang="en-US" dirty="0"/>
          </a:p>
        </p:txBody>
      </p:sp>
    </p:spTree>
    <p:extLst>
      <p:ext uri="{BB962C8B-B14F-4D97-AF65-F5344CB8AC3E}">
        <p14:creationId xmlns:p14="http://schemas.microsoft.com/office/powerpoint/2010/main" val="907023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0F4FD-7AFF-D357-A38D-0EBB21B48C41}"/>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EA8D8C9-68F1-A3F6-F359-946D19E905BF}"/>
              </a:ext>
            </a:extLst>
          </p:cNvPr>
          <p:cNvSpPr>
            <a:spLocks noGrp="1"/>
          </p:cNvSpPr>
          <p:nvPr>
            <p:ph type="body" sz="quarter" idx="48"/>
          </p:nvPr>
        </p:nvSpPr>
        <p:spPr>
          <a:xfrm>
            <a:off x="3494490" y="1251067"/>
            <a:ext cx="3517188" cy="2917260"/>
          </a:xfrm>
        </p:spPr>
        <p:txBody>
          <a:bodyPr lIns="91440" tIns="45720" rIns="91440" bIns="45720" numCol="1" spcCol="288000" anchor="t">
            <a:noAutofit/>
          </a:bodyPr>
          <a:lstStyle/>
          <a:p>
            <a:pPr algn="just"/>
            <a:r>
              <a:rPr lang="de-DE" sz="1800" b="1" dirty="0" err="1">
                <a:solidFill>
                  <a:srgbClr val="8652A1"/>
                </a:solidFill>
              </a:rPr>
              <a:t>Attività</a:t>
            </a:r>
            <a:endParaRPr lang="en-GB" dirty="0"/>
          </a:p>
          <a:p>
            <a:pPr marL="171450" indent="-171450" algn="just">
              <a:buFont typeface="Wingdings" panose="05000000000000000000" pitchFamily="2" charset="2"/>
              <a:buChar char="q"/>
            </a:pPr>
            <a:r>
              <a:rPr lang="it-IT" dirty="0"/>
              <a:t>In classe, i gruppi di studenti </a:t>
            </a:r>
            <a:r>
              <a:rPr lang="it-IT" b="1" dirty="0"/>
              <a:t>genereranno, valuteranno e daranno priorità </a:t>
            </a:r>
            <a:r>
              <a:rPr lang="it-IT" dirty="0"/>
              <a:t>alle idee per affrontare la sfida della logistica sostenibile identificata nella Fase 1. Dovrebbero selezionare uno </a:t>
            </a:r>
            <a:r>
              <a:rPr lang="it-IT" b="1" dirty="0"/>
              <a:t>strumento digitale </a:t>
            </a:r>
            <a:r>
              <a:rPr lang="it-IT" dirty="0"/>
              <a:t>per supportare la fase 2 del processo di innovazione e applicarlo per guidare la loro ideazione.
Mentre il foglio di lavoro suggerisce di utilizzare la matrice How-</a:t>
            </a:r>
            <a:r>
              <a:rPr lang="it-IT" dirty="0" err="1"/>
              <a:t>Now</a:t>
            </a:r>
            <a:r>
              <a:rPr lang="it-IT" dirty="0"/>
              <a:t>-Wow, l'insegnante può anche scegliere tra altri metodi </a:t>
            </a:r>
            <a:r>
              <a:rPr lang="it-IT" dirty="0" err="1"/>
              <a:t>strutturatiper</a:t>
            </a:r>
            <a:r>
              <a:rPr lang="it-IT" dirty="0"/>
              <a:t> valutare e perfezionare le idee. Le alternative includono SCAMPER, le mappe concettuali, i 5 perché, gli alberi delle soluzioni di opportunità o la tecnica dei 6 cappelli pensanti. Le istruzioni per ciascuno di questi metodi sono fornite nelle risorse aggiuntive</a:t>
            </a:r>
            <a:r>
              <a:rPr lang="en-GB" dirty="0"/>
              <a:t>.</a:t>
            </a:r>
            <a:endParaRPr lang="en-US" dirty="0"/>
          </a:p>
        </p:txBody>
      </p:sp>
      <p:sp>
        <p:nvSpPr>
          <p:cNvPr id="8" name="Text Placeholder 7">
            <a:extLst>
              <a:ext uri="{FF2B5EF4-FFF2-40B4-BE49-F238E27FC236}">
                <a16:creationId xmlns:a16="http://schemas.microsoft.com/office/drawing/2014/main" id="{1193D518-84F6-2214-3A14-3BE5F7EC6CA3}"/>
              </a:ext>
            </a:extLst>
          </p:cNvPr>
          <p:cNvSpPr>
            <a:spLocks noGrp="1"/>
          </p:cNvSpPr>
          <p:nvPr>
            <p:ph type="body" sz="quarter" idx="62"/>
          </p:nvPr>
        </p:nvSpPr>
        <p:spPr>
          <a:xfrm>
            <a:off x="3660084" y="4302521"/>
            <a:ext cx="3186688" cy="1008955"/>
          </a:xfrm>
        </p:spPr>
        <p:txBody>
          <a:bodyPr/>
          <a:lstStyle/>
          <a:p>
            <a:r>
              <a:rPr lang="en-US" dirty="0"/>
              <a:t>MATERIALI</a:t>
            </a:r>
          </a:p>
        </p:txBody>
      </p:sp>
      <p:sp>
        <p:nvSpPr>
          <p:cNvPr id="7" name="Text Placeholder 6">
            <a:extLst>
              <a:ext uri="{FF2B5EF4-FFF2-40B4-BE49-F238E27FC236}">
                <a16:creationId xmlns:a16="http://schemas.microsoft.com/office/drawing/2014/main" id="{C697704C-5956-04EE-DCC1-242BB0EE39FE}"/>
              </a:ext>
            </a:extLst>
          </p:cNvPr>
          <p:cNvSpPr>
            <a:spLocks noGrp="1"/>
          </p:cNvSpPr>
          <p:nvPr>
            <p:ph type="body" sz="quarter" idx="61"/>
          </p:nvPr>
        </p:nvSpPr>
        <p:spPr>
          <a:xfrm>
            <a:off x="-9335" y="304800"/>
            <a:ext cx="7040257" cy="926158"/>
          </a:xfrm>
        </p:spPr>
        <p:txBody>
          <a:bodyPr lIns="91440" tIns="45720" rIns="91440" bIns="45720" anchor="ctr">
            <a:noAutofit/>
          </a:bodyPr>
          <a:lstStyle/>
          <a:p>
            <a:r>
              <a:rPr lang="it-IT" dirty="0">
                <a:latin typeface="Calibri"/>
                <a:ea typeface="Open Sans"/>
                <a:cs typeface="Calibri"/>
              </a:rPr>
              <a:t>SETTIMANA 9: FASE 2 – IDEAZIONE E GESTIONE DELLE IDEE</a:t>
            </a:r>
            <a:endParaRPr lang="en-US" dirty="0">
              <a:latin typeface="Calibri"/>
              <a:ea typeface="Open Sans"/>
              <a:cs typeface="Calibri"/>
            </a:endParaRPr>
          </a:p>
        </p:txBody>
      </p:sp>
      <p:sp>
        <p:nvSpPr>
          <p:cNvPr id="10" name="Text Placeholder 9">
            <a:extLst>
              <a:ext uri="{FF2B5EF4-FFF2-40B4-BE49-F238E27FC236}">
                <a16:creationId xmlns:a16="http://schemas.microsoft.com/office/drawing/2014/main" id="{C12FE6C1-B891-86BF-17E4-E952E3336E52}"/>
              </a:ext>
            </a:extLst>
          </p:cNvPr>
          <p:cNvSpPr>
            <a:spLocks noGrp="1"/>
          </p:cNvSpPr>
          <p:nvPr>
            <p:ph type="body" sz="quarter" idx="64"/>
          </p:nvPr>
        </p:nvSpPr>
        <p:spPr>
          <a:xfrm>
            <a:off x="461176" y="1251067"/>
            <a:ext cx="2966821" cy="2504902"/>
          </a:xfrm>
        </p:spPr>
        <p:txBody>
          <a:bodyPr lIns="91440" tIns="45720" rIns="91440" bIns="45720" numCol="1" spcCol="288000" anchor="t">
            <a:noAutofit/>
          </a:bodyPr>
          <a:lstStyle/>
          <a:p>
            <a:pPr algn="just"/>
            <a:r>
              <a:rPr lang="en-US" sz="1800" b="1" dirty="0" err="1">
                <a:solidFill>
                  <a:srgbClr val="8652A1"/>
                </a:solidFill>
              </a:rPr>
              <a:t>Contenuto</a:t>
            </a:r>
            <a:endParaRPr lang="en-US" dirty="0"/>
          </a:p>
          <a:p>
            <a:pPr algn="just"/>
            <a:r>
              <a:rPr lang="it-IT" dirty="0"/>
              <a:t>Questa settimana si concentra sulla </a:t>
            </a:r>
            <a:r>
              <a:rPr lang="it-IT" b="1" dirty="0"/>
              <a:t>Fase 2: Ideazione e gestione delle idee</a:t>
            </a:r>
            <a:r>
              <a:rPr lang="it-IT" dirty="0"/>
              <a:t>, in cui gli studenti trasformano le opportunità identificate (dalla Fase 1) in idee strutturate. L'accento è posto sul </a:t>
            </a:r>
            <a:r>
              <a:rPr lang="it-IT" b="1" dirty="0"/>
              <a:t>pensiero creativo e sul brainstorming strutturato</a:t>
            </a:r>
            <a:r>
              <a:rPr lang="it-IT" dirty="0"/>
              <a:t>, utilizzando strumenti digitali per facilitare la generazione di idee. Sebbene la creatività sia essenziale, l'ideazione dovrebbe essere guidata da </a:t>
            </a:r>
            <a:r>
              <a:rPr lang="it-IT" b="1" dirty="0"/>
              <a:t>criteri chiari</a:t>
            </a:r>
            <a:r>
              <a:rPr lang="it-IT" dirty="0"/>
              <a:t> come la fattibilità, l'impatto sulla sostenibilità e l'allineamento con gli SDG. Incoraggia gli studenti a esplorare più prospettive, assicurandoti che le idee affrontino una </a:t>
            </a:r>
            <a:r>
              <a:rPr lang="it-IT" b="1" dirty="0"/>
              <a:t>sfida del mondo reale </a:t>
            </a:r>
            <a:r>
              <a:rPr lang="it-IT" dirty="0"/>
              <a:t>nella logistica sostenibile</a:t>
            </a:r>
            <a:r>
              <a:rPr lang="en-GB" dirty="0"/>
              <a:t>.</a:t>
            </a:r>
          </a:p>
          <a:p>
            <a:pPr algn="just"/>
            <a:endParaRPr lang="en-GB" sz="500" dirty="0"/>
          </a:p>
          <a:p>
            <a:pPr algn="just"/>
            <a:r>
              <a:rPr lang="it-IT" dirty="0"/>
              <a:t>Inizia con una </a:t>
            </a:r>
            <a:r>
              <a:rPr lang="it-IT" b="1" dirty="0"/>
              <a:t>discussione pratica di gruppo </a:t>
            </a:r>
            <a:r>
              <a:rPr lang="it-IT" dirty="0"/>
              <a:t>in cui gli studenti valutano in che modo le opportunità identificate (Fase 1) si </a:t>
            </a:r>
            <a:r>
              <a:rPr lang="it-IT" b="1" dirty="0"/>
              <a:t>allineano con gli SDG</a:t>
            </a:r>
            <a:r>
              <a:rPr lang="it-IT" dirty="0"/>
              <a:t> e selezionano uno </a:t>
            </a:r>
            <a:r>
              <a:rPr lang="it-IT" b="1" dirty="0"/>
              <a:t>strumento digitale</a:t>
            </a:r>
            <a:r>
              <a:rPr lang="it-IT" dirty="0"/>
              <a:t> pertinente per il processo di ideazione (Fase 2). L'attività basata sul problema richiederà loro di utilizzare lo strumento selezionato per generare, valutare e dare priorità alle loro idee. </a:t>
            </a:r>
            <a:r>
              <a:rPr lang="it-IT" b="1" dirty="0"/>
              <a:t>Presta attenzione a come gli studenti bilanciano la creatività aperta con la valutazione strutturata</a:t>
            </a:r>
            <a:r>
              <a:rPr lang="it-IT" dirty="0"/>
              <a:t>, assicurandoti che le loro idee rimangano pratiche e attuabili. Incoraggiateli a documentare i loro processi di pensiero, poiché questo sarà essenziale nelle fasi successive, quando i concetti dovranno essere perfezionati e testati</a:t>
            </a:r>
            <a:r>
              <a:rPr lang="en-GB" dirty="0"/>
              <a:t>.</a:t>
            </a:r>
          </a:p>
        </p:txBody>
      </p:sp>
      <p:sp>
        <p:nvSpPr>
          <p:cNvPr id="4" name="Slide Number Placeholder 3">
            <a:extLst>
              <a:ext uri="{FF2B5EF4-FFF2-40B4-BE49-F238E27FC236}">
                <a16:creationId xmlns:a16="http://schemas.microsoft.com/office/drawing/2014/main" id="{6181858F-0E7A-BA3E-14A7-2C33FBEC7914}"/>
              </a:ext>
            </a:extLst>
          </p:cNvPr>
          <p:cNvSpPr>
            <a:spLocks noGrp="1"/>
          </p:cNvSpPr>
          <p:nvPr>
            <p:ph type="sldNum" sz="quarter" idx="4"/>
          </p:nvPr>
        </p:nvSpPr>
        <p:spPr/>
        <p:txBody>
          <a:bodyPr/>
          <a:lstStyle/>
          <a:p>
            <a:fld id="{9C527BFA-2C0E-4CEC-B6A5-913A56FEF4B4}" type="slidenum">
              <a:rPr lang="fr-CA" smtClean="0"/>
              <a:pPr/>
              <a:t>18</a:t>
            </a:fld>
            <a:endParaRPr lang="fr-CA"/>
          </a:p>
        </p:txBody>
      </p:sp>
      <p:pic>
        <p:nvPicPr>
          <p:cNvPr id="15" name="Picture Placeholder 14">
            <a:extLst>
              <a:ext uri="{FF2B5EF4-FFF2-40B4-BE49-F238E27FC236}">
                <a16:creationId xmlns:a16="http://schemas.microsoft.com/office/drawing/2014/main" id="{A55DC9DB-691C-DE04-6C26-23466418FAD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4230" b="35748"/>
          <a:stretch>
            <a:fillRect/>
          </a:stretch>
        </p:blipFill>
        <p:spPr>
          <a:xfrm>
            <a:off x="0" y="7020713"/>
            <a:ext cx="7559675" cy="3026228"/>
          </a:xfrm>
        </p:spPr>
      </p:pic>
      <p:graphicFrame>
        <p:nvGraphicFramePr>
          <p:cNvPr id="2" name="Tabelle 1">
            <a:extLst>
              <a:ext uri="{FF2B5EF4-FFF2-40B4-BE49-F238E27FC236}">
                <a16:creationId xmlns:a16="http://schemas.microsoft.com/office/drawing/2014/main" id="{3191A855-A895-F636-C02E-9B16AA8E319F}"/>
              </a:ext>
            </a:extLst>
          </p:cNvPr>
          <p:cNvGraphicFramePr>
            <a:graphicFrameLocks noGrp="1"/>
          </p:cNvGraphicFramePr>
          <p:nvPr>
            <p:extLst>
              <p:ext uri="{D42A27DB-BD31-4B8C-83A1-F6EECF244321}">
                <p14:modId xmlns:p14="http://schemas.microsoft.com/office/powerpoint/2010/main" val="2890489104"/>
              </p:ext>
            </p:extLst>
          </p:nvPr>
        </p:nvGraphicFramePr>
        <p:xfrm>
          <a:off x="3660084" y="4971102"/>
          <a:ext cx="3186000" cy="2286000"/>
        </p:xfrm>
        <a:graphic>
          <a:graphicData uri="http://schemas.openxmlformats.org/drawingml/2006/table">
            <a:tbl>
              <a:tblPr firstRow="1" bandRow="1"/>
              <a:tblGrid>
                <a:gridCol w="1710000">
                  <a:extLst>
                    <a:ext uri="{9D8B030D-6E8A-4147-A177-3AD203B41FA5}">
                      <a16:colId xmlns:a16="http://schemas.microsoft.com/office/drawing/2014/main" val="3698861540"/>
                    </a:ext>
                  </a:extLst>
                </a:gridCol>
                <a:gridCol w="1476000">
                  <a:extLst>
                    <a:ext uri="{9D8B030D-6E8A-4147-A177-3AD203B41FA5}">
                      <a16:colId xmlns:a16="http://schemas.microsoft.com/office/drawing/2014/main" val="4133591016"/>
                    </a:ext>
                  </a:extLst>
                </a:gridCol>
              </a:tblGrid>
              <a:tr h="370840">
                <a:tc>
                  <a:txBody>
                    <a:bodyPr/>
                    <a:lstStyle/>
                    <a:p>
                      <a:r>
                        <a:rPr lang="de-DE" sz="1100" dirty="0">
                          <a:solidFill>
                            <a:schemeClr val="bg1"/>
                          </a:solidFill>
                        </a:rPr>
                        <a:t>Slide Deck: </a:t>
                      </a:r>
                      <a:r>
                        <a:rPr lang="it-IT" sz="1100" dirty="0">
                          <a:solidFill>
                            <a:schemeClr val="bg1"/>
                          </a:solidFill>
                        </a:rPr>
                        <a:t>Discussione pratica all'interno dell'azienda selezionata per lo sviluppo di casi di studio collegati alla Fase 2</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100" dirty="0" err="1">
                          <a:solidFill>
                            <a:schemeClr val="bg1"/>
                          </a:solidFill>
                        </a:rPr>
                        <a:t>Scaricare</a:t>
                      </a:r>
                      <a:r>
                        <a:rPr lang="de-DE" sz="1100" dirty="0">
                          <a:solidFill>
                            <a:schemeClr val="bg1"/>
                          </a:solidFill>
                        </a:rPr>
                        <a:t> PPT</a:t>
                      </a:r>
                      <a:br>
                        <a:rPr lang="de-DE" sz="1100" dirty="0">
                          <a:solidFill>
                            <a:srgbClr val="FFFFFF"/>
                          </a:solidFill>
                        </a:rPr>
                      </a:br>
                      <a:r>
                        <a:rPr lang="de-DE" sz="1100" dirty="0">
                          <a:solidFill>
                            <a:schemeClr val="bg1"/>
                          </a:solidFill>
                        </a:rPr>
                        <a:t>“EARTH – Slide Deck Module 3“</a:t>
                      </a:r>
                    </a:p>
                    <a:p>
                      <a:r>
                        <a:rPr lang="de-DE" sz="1100" dirty="0">
                          <a:solidFill>
                            <a:schemeClr val="bg1"/>
                          </a:solidFill>
                        </a:rPr>
                        <a:t>pp. 34-41</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5225681"/>
                  </a:ext>
                </a:extLst>
              </a:tr>
              <a:tr h="370840">
                <a:tc>
                  <a:txBody>
                    <a:bodyPr/>
                    <a:lstStyle/>
                    <a:p>
                      <a:r>
                        <a:rPr lang="it-IT" sz="1100" dirty="0">
                          <a:solidFill>
                            <a:schemeClr val="bg1"/>
                          </a:solidFill>
                        </a:rPr>
                        <a:t>Foglio di lavoro per gli studenti: applicare la Fase 2 a un caso di studio e come utilizzare gli strumenti corrispondenti</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100" dirty="0" err="1">
                          <a:solidFill>
                            <a:schemeClr val="bg1"/>
                          </a:solidFill>
                        </a:rPr>
                        <a:t>Scaricare</a:t>
                      </a:r>
                      <a:r>
                        <a:rPr lang="de-DE" sz="1100" dirty="0">
                          <a:solidFill>
                            <a:schemeClr val="bg1"/>
                          </a:solidFill>
                        </a:rPr>
                        <a:t> PPT </a:t>
                      </a:r>
                    </a:p>
                    <a:p>
                      <a:r>
                        <a:rPr lang="de-DE" sz="1100" dirty="0">
                          <a:solidFill>
                            <a:schemeClr val="bg1"/>
                          </a:solidFill>
                        </a:rPr>
                        <a:t>“EARTH – Worksheets Module 3“</a:t>
                      </a:r>
                    </a:p>
                    <a:p>
                      <a:r>
                        <a:rPr lang="de-DE" sz="1100" dirty="0">
                          <a:solidFill>
                            <a:schemeClr val="bg1"/>
                          </a:solidFill>
                        </a:rPr>
                        <a:t>pp. 11-15</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25490817"/>
                  </a:ext>
                </a:extLst>
              </a:tr>
              <a:tr h="370840">
                <a:tc>
                  <a:txBody>
                    <a:bodyPr/>
                    <a:lstStyle/>
                    <a:p>
                      <a:r>
                        <a:rPr lang="it-IT" sz="1100" dirty="0">
                          <a:solidFill>
                            <a:schemeClr val="bg1"/>
                          </a:solidFill>
                        </a:rPr>
                        <a:t>Fonti esterne sui metodi pedagogici</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de-DE" sz="1100" b="0" i="0" u="none" strike="noStrike" noProof="0" dirty="0">
                          <a:solidFill>
                            <a:srgbClr val="29C5F4"/>
                          </a:solidFill>
                          <a:latin typeface="Calibri"/>
                          <a:hlinkClick r:id="rId3" action="ppaction://hlinksldjump">
                            <a:extLst>
                              <a:ext uri="{A12FA001-AC4F-418D-AE19-62706E023703}">
                                <ahyp:hlinkClr xmlns:ahyp="http://schemas.microsoft.com/office/drawing/2018/hyperlinkcolor" val="tx"/>
                              </a:ext>
                            </a:extLst>
                          </a:hlinkClick>
                        </a:rPr>
                        <a:t>pp. 33-36</a:t>
                      </a:r>
                      <a:endParaRPr lang="en-US" dirty="0">
                        <a:solidFill>
                          <a:srgbClr val="29C5F4"/>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4549386"/>
                  </a:ext>
                </a:extLst>
              </a:tr>
            </a:tbl>
          </a:graphicData>
        </a:graphic>
      </p:graphicFrame>
    </p:spTree>
    <p:extLst>
      <p:ext uri="{BB962C8B-B14F-4D97-AF65-F5344CB8AC3E}">
        <p14:creationId xmlns:p14="http://schemas.microsoft.com/office/powerpoint/2010/main" val="1954614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89D20-FD4F-47A8-0E3D-578C70C660B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C9FA1E2-1DB9-1674-EBAC-2A032EB9BF17}"/>
              </a:ext>
            </a:extLst>
          </p:cNvPr>
          <p:cNvSpPr>
            <a:spLocks noGrp="1"/>
          </p:cNvSpPr>
          <p:nvPr>
            <p:ph type="body" sz="quarter" idx="64"/>
          </p:nvPr>
        </p:nvSpPr>
        <p:spPr>
          <a:xfrm>
            <a:off x="539837" y="1422400"/>
            <a:ext cx="6480000" cy="8669618"/>
          </a:xfrm>
        </p:spPr>
        <p:txBody>
          <a:bodyPr lIns="91440" tIns="45720" rIns="91440" bIns="45720" numCol="2" spcCol="288000" anchor="t">
            <a:noAutofit/>
          </a:bodyPr>
          <a:lstStyle/>
          <a:p>
            <a:r>
              <a:rPr lang="it-IT" sz="1400" b="1" dirty="0">
                <a:solidFill>
                  <a:srgbClr val="8652A1"/>
                </a:solidFill>
                <a:latin typeface="Calibri"/>
                <a:ea typeface="Open Sans"/>
                <a:cs typeface="Calibri"/>
              </a:rPr>
              <a:t>Come condurre l'attività basata sui problemi</a:t>
            </a:r>
            <a:endParaRPr lang="en-US" sz="1050" b="1" dirty="0">
              <a:solidFill>
                <a:srgbClr val="8652A1"/>
              </a:solidFill>
              <a:latin typeface="Calibri"/>
              <a:ea typeface="Open Sans"/>
              <a:cs typeface="Calibri"/>
            </a:endParaRPr>
          </a:p>
          <a:p>
            <a:pPr algn="just"/>
            <a:r>
              <a:rPr lang="it-IT" sz="1050" dirty="0"/>
              <a:t>Per guidare il lavoro produttivo nella </a:t>
            </a:r>
            <a:r>
              <a:rPr lang="it-IT" sz="1050" b="1" dirty="0"/>
              <a:t>Fase 2: Ideazione e gestione delle idee</a:t>
            </a:r>
            <a:r>
              <a:rPr lang="it-IT" sz="1050" dirty="0"/>
              <a:t>, gli insegnanti dovrebbero spingere gli studenti a </a:t>
            </a:r>
            <a:r>
              <a:rPr lang="it-IT" sz="1050" b="1" dirty="0"/>
              <a:t>fare brainstorming </a:t>
            </a:r>
            <a:r>
              <a:rPr lang="it-IT" sz="1050" dirty="0"/>
              <a:t>su soluzioni creative per la loro </a:t>
            </a:r>
            <a:r>
              <a:rPr lang="it-IT" sz="1050" b="1" dirty="0"/>
              <a:t>sfida di logistica sostenibile</a:t>
            </a:r>
            <a:r>
              <a:rPr lang="it-IT" sz="1050" dirty="0"/>
              <a:t> e discutere le opportunità identificate (Fase 1) in linea con gli SDG</a:t>
            </a:r>
            <a:r>
              <a:rPr lang="en-GB" sz="1050" dirty="0"/>
              <a:t>. </a:t>
            </a:r>
          </a:p>
          <a:p>
            <a:pPr algn="just"/>
            <a:endParaRPr lang="en-GB" sz="1050" dirty="0"/>
          </a:p>
          <a:p>
            <a:pPr algn="just"/>
            <a:r>
              <a:rPr lang="it-IT" sz="1050" dirty="0"/>
              <a:t>Inizia incoraggiando il </a:t>
            </a:r>
            <a:r>
              <a:rPr lang="it-IT" sz="1050" b="1" dirty="0"/>
              <a:t>pensiero divergente</a:t>
            </a:r>
            <a:r>
              <a:rPr lang="it-IT" sz="1050" dirty="0"/>
              <a:t> con suggerimenti come</a:t>
            </a:r>
            <a:r>
              <a:rPr lang="en-GB" sz="1050" dirty="0"/>
              <a:t>: </a:t>
            </a:r>
            <a:r>
              <a:rPr lang="it-IT" sz="1050" i="1" dirty="0"/>
              <a:t>Su quali SDG dovremmo concentrarci? Quali sono tutte le possibilità per affrontare la sfida/opportunità individuata</a:t>
            </a:r>
            <a:r>
              <a:rPr lang="en-GB" sz="1050" i="1" dirty="0"/>
              <a:t>? </a:t>
            </a:r>
          </a:p>
          <a:p>
            <a:pPr algn="just"/>
            <a:endParaRPr lang="en-GB" sz="1050" dirty="0"/>
          </a:p>
          <a:p>
            <a:pPr algn="just"/>
            <a:r>
              <a:rPr lang="it-IT" sz="1050" dirty="0"/>
              <a:t>Quindi, facilita </a:t>
            </a:r>
            <a:r>
              <a:rPr lang="it-IT" sz="1050" b="1" dirty="0"/>
              <a:t>un'ideazione e una valutazione strutturate</a:t>
            </a:r>
            <a:r>
              <a:rPr lang="it-IT" sz="1050" dirty="0"/>
              <a:t> in cui gli studenti utilizzano uno </a:t>
            </a:r>
            <a:r>
              <a:rPr lang="it-IT" sz="1050" b="1" dirty="0"/>
              <a:t>strumento digitale</a:t>
            </a:r>
            <a:r>
              <a:rPr lang="it-IT" sz="1050" dirty="0"/>
              <a:t> per creare e valutare idee in base alla </a:t>
            </a:r>
            <a:r>
              <a:rPr lang="it-IT" sz="1050" b="1" dirty="0"/>
              <a:t>fattibilità, all'impatto e al potenziale di innovazione</a:t>
            </a:r>
            <a:r>
              <a:rPr lang="it-IT" sz="1050" dirty="0"/>
              <a:t>, chiedendo</a:t>
            </a:r>
            <a:r>
              <a:rPr lang="en-GB" sz="1050" dirty="0"/>
              <a:t>: </a:t>
            </a:r>
            <a:r>
              <a:rPr lang="it-IT" sz="1050" i="1" dirty="0"/>
              <a:t>Quali idee sono più pratiche date le risorse attuali? Quali idee hanno il più alto impatto sulla sostenibilità</a:t>
            </a:r>
            <a:r>
              <a:rPr lang="en-GB" sz="1050" i="1" dirty="0"/>
              <a:t>?</a:t>
            </a:r>
            <a:r>
              <a:rPr lang="en-GB" sz="1050" dirty="0"/>
              <a:t> </a:t>
            </a:r>
          </a:p>
          <a:p>
            <a:pPr algn="just"/>
            <a:endParaRPr lang="en-GB" sz="1050" dirty="0"/>
          </a:p>
          <a:p>
            <a:pPr algn="just"/>
            <a:r>
              <a:rPr lang="it-IT" sz="1050" dirty="0"/>
              <a:t>Guidarli attraverso un </a:t>
            </a:r>
            <a:r>
              <a:rPr lang="it-IT" sz="1050" b="1" dirty="0"/>
              <a:t>processo di definizione delle priorità</a:t>
            </a:r>
            <a:r>
              <a:rPr lang="it-IT" sz="1050" dirty="0"/>
              <a:t>, aiutandoli a selezionare le idee più promettenti considerando</a:t>
            </a:r>
            <a:r>
              <a:rPr lang="en-GB" sz="1050" dirty="0"/>
              <a:t>: </a:t>
            </a:r>
            <a:r>
              <a:rPr lang="it-IT" sz="1050" i="1" dirty="0"/>
              <a:t>Quali sfide potrebbero sorgere nell'attuazione</a:t>
            </a:r>
            <a:r>
              <a:rPr lang="en-GB" sz="1050" i="1" dirty="0"/>
              <a:t>?</a:t>
            </a:r>
            <a:r>
              <a:rPr lang="en-GB" sz="1050" dirty="0"/>
              <a:t> </a:t>
            </a:r>
          </a:p>
          <a:p>
            <a:pPr algn="just"/>
            <a:endParaRPr lang="en-GB" sz="1050" dirty="0"/>
          </a:p>
          <a:p>
            <a:pPr algn="just"/>
            <a:r>
              <a:rPr lang="it-IT" sz="1050" dirty="0"/>
              <a:t>Concludi chiedendo ai gruppi di </a:t>
            </a:r>
            <a:r>
              <a:rPr lang="it-IT" sz="1050" b="1" dirty="0"/>
              <a:t>presentare le loro idee principali</a:t>
            </a:r>
            <a:r>
              <a:rPr lang="it-IT" sz="1050" dirty="0"/>
              <a:t>, impegnarsi in </a:t>
            </a:r>
            <a:r>
              <a:rPr lang="it-IT" sz="1050" b="1" dirty="0"/>
              <a:t>discussioni tra colleghi </a:t>
            </a:r>
            <a:r>
              <a:rPr lang="it-IT" sz="1050" dirty="0"/>
              <a:t>e perfezionarle in base al feedback, promuovendo un </a:t>
            </a:r>
            <a:r>
              <a:rPr lang="it-IT" sz="1050" b="1" dirty="0"/>
              <a:t>processo di ideazione collaborativo e iterativo</a:t>
            </a:r>
            <a:r>
              <a:rPr lang="en-GB" sz="1050" b="1" dirty="0"/>
              <a:t>.</a:t>
            </a:r>
            <a:endParaRPr lang="en-US" sz="1050" b="1" dirty="0">
              <a:solidFill>
                <a:srgbClr val="8652A1"/>
              </a:solidFill>
              <a:latin typeface="Calibri"/>
              <a:ea typeface="Open Sans"/>
              <a:cs typeface="Calibri"/>
            </a:endParaRPr>
          </a:p>
          <a:p>
            <a:pPr algn="just"/>
            <a:endParaRPr lang="en-US" sz="1400" b="1" dirty="0">
              <a:solidFill>
                <a:srgbClr val="8652A1"/>
              </a:solidFill>
              <a:latin typeface="Calibri"/>
              <a:ea typeface="Open Sans"/>
              <a:cs typeface="Calibri"/>
            </a:endParaRPr>
          </a:p>
          <a:p>
            <a:r>
              <a:rPr lang="en-GB" sz="1400" b="1" dirty="0">
                <a:solidFill>
                  <a:srgbClr val="8652A1"/>
                </a:solidFill>
                <a:latin typeface="Calibri"/>
                <a:ea typeface="Open Sans"/>
                <a:cs typeface="Calibri"/>
              </a:rPr>
              <a:t>Quali </a:t>
            </a:r>
            <a:r>
              <a:rPr lang="en-GB" sz="1400" b="1" dirty="0" err="1">
                <a:solidFill>
                  <a:srgbClr val="8652A1"/>
                </a:solidFill>
                <a:latin typeface="Calibri"/>
                <a:ea typeface="Open Sans"/>
                <a:cs typeface="Calibri"/>
              </a:rPr>
              <a:t>strumenti</a:t>
            </a:r>
            <a:r>
              <a:rPr lang="en-GB" sz="1400" b="1" dirty="0">
                <a:solidFill>
                  <a:srgbClr val="8652A1"/>
                </a:solidFill>
                <a:latin typeface="Calibri"/>
                <a:ea typeface="Open Sans"/>
                <a:cs typeface="Calibri"/>
              </a:rPr>
              <a:t> </a:t>
            </a:r>
            <a:r>
              <a:rPr lang="en-GB" sz="1400" b="1" dirty="0" err="1">
                <a:solidFill>
                  <a:srgbClr val="8652A1"/>
                </a:solidFill>
                <a:latin typeface="Calibri"/>
                <a:ea typeface="Open Sans"/>
                <a:cs typeface="Calibri"/>
              </a:rPr>
              <a:t>digitali</a:t>
            </a:r>
            <a:r>
              <a:rPr lang="en-GB" sz="1400" b="1" dirty="0">
                <a:solidFill>
                  <a:srgbClr val="8652A1"/>
                </a:solidFill>
                <a:latin typeface="Calibri"/>
                <a:ea typeface="Open Sans"/>
                <a:cs typeface="Calibri"/>
              </a:rPr>
              <a:t> </a:t>
            </a:r>
            <a:r>
              <a:rPr lang="en-GB" sz="1400" b="1" dirty="0" err="1">
                <a:solidFill>
                  <a:srgbClr val="8652A1"/>
                </a:solidFill>
                <a:latin typeface="Calibri"/>
                <a:ea typeface="Open Sans"/>
                <a:cs typeface="Calibri"/>
              </a:rPr>
              <a:t>utilizzare</a:t>
            </a:r>
            <a:endParaRPr lang="en-GB" sz="1050" b="1" dirty="0">
              <a:solidFill>
                <a:srgbClr val="8652A1"/>
              </a:solidFill>
              <a:latin typeface="Calibri"/>
              <a:ea typeface="Open Sans"/>
              <a:cs typeface="Calibri"/>
            </a:endParaRPr>
          </a:p>
          <a:p>
            <a:pPr algn="just"/>
            <a:r>
              <a:rPr lang="it-IT" sz="1050" dirty="0">
                <a:latin typeface="Calibri"/>
                <a:ea typeface="Open Sans"/>
                <a:cs typeface="Calibri"/>
              </a:rPr>
              <a:t>Per supportare la </a:t>
            </a:r>
            <a:r>
              <a:rPr lang="it-IT" sz="1050" b="1" dirty="0">
                <a:latin typeface="Calibri"/>
                <a:ea typeface="Open Sans"/>
                <a:cs typeface="Calibri"/>
              </a:rPr>
              <a:t>Fase 2: Ideazione e gestione delle idee</a:t>
            </a:r>
            <a:r>
              <a:rPr lang="it-IT" sz="1050" dirty="0">
                <a:latin typeface="Calibri"/>
                <a:ea typeface="Open Sans"/>
                <a:cs typeface="Calibri"/>
              </a:rPr>
              <a:t>, vari strumenti digitali possono aiutare gli studenti ad analizzare le sfide logistiche e identificare soluzioni innovative. Per un elenco completo, fare riferimento alle pagine 21-23 del </a:t>
            </a:r>
            <a:r>
              <a:rPr lang="de-DE" sz="1050" b="1" dirty="0">
                <a:solidFill>
                  <a:srgbClr val="29C5F4"/>
                </a:solidFill>
                <a:hlinkClick r:id="rId2">
                  <a:extLst>
                    <a:ext uri="{A12FA001-AC4F-418D-AE19-62706E023703}">
                      <ahyp:hlinkClr xmlns:ahyp="http://schemas.microsoft.com/office/drawing/2018/hyperlinkcolor" val="tx"/>
                    </a:ext>
                  </a:extLst>
                </a:hlinkClick>
              </a:rPr>
              <a:t>EARTH Starter Kit</a:t>
            </a:r>
            <a:r>
              <a:rPr lang="en-GB" sz="1050" dirty="0">
                <a:latin typeface="Calibri"/>
                <a:ea typeface="Open Sans"/>
                <a:cs typeface="Calibri"/>
              </a:rPr>
              <a:t>.</a:t>
            </a:r>
          </a:p>
          <a:p>
            <a:pPr algn="just"/>
            <a:endParaRPr lang="en-GB" sz="1050" b="1" dirty="0">
              <a:solidFill>
                <a:srgbClr val="8652A1"/>
              </a:solidFill>
              <a:latin typeface="Calibri"/>
              <a:ea typeface="Open Sans"/>
              <a:cs typeface="Calibri"/>
            </a:endParaRPr>
          </a:p>
          <a:p>
            <a:pPr algn="just"/>
            <a:r>
              <a:rPr lang="en-GB" sz="1050" b="1" dirty="0" err="1"/>
              <a:t>Strumenti</a:t>
            </a:r>
            <a:r>
              <a:rPr lang="en-GB" sz="1050" b="1" dirty="0"/>
              <a:t> </a:t>
            </a:r>
            <a:r>
              <a:rPr lang="en-GB" sz="1050" b="1" dirty="0" err="1"/>
              <a:t>gratuiti</a:t>
            </a:r>
            <a:r>
              <a:rPr lang="en-GB" sz="1050" b="1" dirty="0"/>
              <a:t>:</a:t>
            </a:r>
            <a:endParaRPr lang="en-GB" sz="1050" dirty="0"/>
          </a:p>
          <a:p>
            <a:pPr marL="171450" indent="-171450" algn="just">
              <a:buFont typeface="Wingdings" panose="05000000000000000000" pitchFamily="2" charset="2"/>
              <a:buChar char="q"/>
            </a:pPr>
            <a:r>
              <a:rPr lang="it-IT" sz="1050" b="1" dirty="0" err="1"/>
              <a:t>MindMeister</a:t>
            </a:r>
            <a:r>
              <a:rPr lang="it-IT" sz="1050" dirty="0"/>
              <a:t> – Uno strumento di mappatura mentale per organizzare ed espandere le idee.
</a:t>
            </a:r>
            <a:r>
              <a:rPr lang="it-IT" sz="1050" b="1" dirty="0" err="1"/>
              <a:t>Lucidspark</a:t>
            </a:r>
            <a:r>
              <a:rPr lang="it-IT" sz="1050" dirty="0"/>
              <a:t> – Supporta il brainstorming visivo e la collaborazione in team.
</a:t>
            </a:r>
            <a:r>
              <a:rPr lang="it-IT" sz="1050" b="1" dirty="0" err="1"/>
              <a:t>InnovationCloud</a:t>
            </a:r>
            <a:r>
              <a:rPr lang="it-IT" sz="1050" dirty="0"/>
              <a:t> – Una piattaforma per la gestione dei flussi di lavoro di ideazione (versione gratuita limitata</a:t>
            </a:r>
            <a:r>
              <a:rPr lang="en-GB" sz="1050" dirty="0"/>
              <a:t>).</a:t>
            </a:r>
          </a:p>
          <a:p>
            <a:pPr algn="just"/>
            <a:endParaRPr lang="en-GB" sz="1050" b="1" dirty="0"/>
          </a:p>
          <a:p>
            <a:pPr algn="just"/>
            <a:endParaRPr lang="en-GB" sz="1050" b="1" dirty="0"/>
          </a:p>
          <a:p>
            <a:pPr algn="just"/>
            <a:r>
              <a:rPr lang="it-IT" sz="1050" b="1" dirty="0"/>
              <a:t>Strumenti a pagamento (possono essere disponibili tramite licenza istituzionale</a:t>
            </a:r>
            <a:r>
              <a:rPr lang="en-GB" sz="1050" b="1" dirty="0"/>
              <a:t>):</a:t>
            </a:r>
            <a:endParaRPr lang="en-GB" sz="1050" dirty="0"/>
          </a:p>
          <a:p>
            <a:pPr marL="171450" indent="-171450" algn="just">
              <a:buFont typeface="Wingdings" panose="05000000000000000000" pitchFamily="2" charset="2"/>
              <a:buChar char="q"/>
            </a:pPr>
            <a:r>
              <a:rPr lang="en-GB" sz="1050" b="1" dirty="0"/>
              <a:t>Brightidea, </a:t>
            </a:r>
            <a:r>
              <a:rPr lang="en-GB" sz="1050" b="1" dirty="0" err="1"/>
              <a:t>Braineet</a:t>
            </a:r>
            <a:r>
              <a:rPr lang="en-GB" sz="1050" b="1" dirty="0"/>
              <a:t>, </a:t>
            </a:r>
            <a:r>
              <a:rPr lang="en-GB" sz="1050" b="1" dirty="0" err="1"/>
              <a:t>Ideawake</a:t>
            </a:r>
            <a:r>
              <a:rPr lang="en-GB" sz="1050" b="1" dirty="0"/>
              <a:t>, </a:t>
            </a:r>
            <a:r>
              <a:rPr lang="en-GB" sz="1050" b="1" dirty="0" err="1"/>
              <a:t>Ideanote</a:t>
            </a:r>
            <a:r>
              <a:rPr lang="en-GB" sz="1050" b="1" dirty="0"/>
              <a:t>, Idea Drop, </a:t>
            </a:r>
            <a:r>
              <a:rPr lang="en-GB" sz="1050" b="1" dirty="0" err="1"/>
              <a:t>Codigital</a:t>
            </a:r>
            <a:r>
              <a:rPr lang="en-GB" sz="1050" b="1" dirty="0"/>
              <a:t>, </a:t>
            </a:r>
            <a:r>
              <a:rPr lang="en-GB" sz="1050" b="1" dirty="0" err="1"/>
              <a:t>Qmarkets</a:t>
            </a:r>
            <a:r>
              <a:rPr lang="en-GB" sz="1050" dirty="0"/>
              <a:t> – </a:t>
            </a:r>
            <a:r>
              <a:rPr lang="it-IT" sz="1050" dirty="0"/>
              <a:t>Piattaforme per la raccolta, la valutazione e la gestione strutturata delle idee</a:t>
            </a:r>
            <a:r>
              <a:rPr lang="en-GB" sz="1050" dirty="0"/>
              <a:t>.</a:t>
            </a:r>
          </a:p>
          <a:p>
            <a:pPr algn="just"/>
            <a:endParaRPr lang="en-GB" sz="1400" b="1" dirty="0">
              <a:solidFill>
                <a:srgbClr val="8652A1"/>
              </a:solidFill>
            </a:endParaRPr>
          </a:p>
          <a:p>
            <a:r>
              <a:rPr lang="it-IT" sz="1400" b="1" dirty="0">
                <a:solidFill>
                  <a:srgbClr val="8652A1"/>
                </a:solidFill>
              </a:rPr>
              <a:t>Guidare gli studenti attraverso il foglio di lavoro</a:t>
            </a:r>
            <a:endParaRPr lang="en-US" sz="1050" b="1" u="sng" dirty="0"/>
          </a:p>
          <a:p>
            <a:pPr algn="just"/>
            <a:r>
              <a:rPr lang="it-IT" sz="1050" dirty="0"/>
              <a:t>Per guidare gli studenti attraverso questo foglio di lavoro, inizia introducendo il </a:t>
            </a:r>
            <a:r>
              <a:rPr lang="it-IT" sz="1050" b="1" dirty="0"/>
              <a:t>metodo di </a:t>
            </a:r>
            <a:r>
              <a:rPr lang="it-IT" sz="1050" b="1" dirty="0" err="1"/>
              <a:t>Brainwriting</a:t>
            </a:r>
            <a:r>
              <a:rPr lang="it-IT" sz="1050" b="1" dirty="0"/>
              <a:t> </a:t>
            </a:r>
            <a:r>
              <a:rPr lang="it-IT" sz="1050" dirty="0"/>
              <a:t>e spiegando il suo scopo nel generare un'ampia gamma di idee senza voci dominanti che influenzano il processo. Chiedi a ogni studente di </a:t>
            </a:r>
            <a:r>
              <a:rPr lang="it-IT" sz="1050" b="1" dirty="0"/>
              <a:t>scrivere tre idee </a:t>
            </a:r>
            <a:r>
              <a:rPr lang="en-GB" sz="1050" dirty="0"/>
              <a:t>(e.g., on a </a:t>
            </a:r>
            <a:r>
              <a:rPr lang="en-GB" sz="1050" b="1" i="0" u="sng" strike="noStrike" dirty="0">
                <a:solidFill>
                  <a:srgbClr val="29C5F4"/>
                </a:solidFill>
                <a:effectLst/>
                <a:latin typeface="Calibri" panose="020F0502020204030204" pitchFamily="34" charset="0"/>
                <a:hlinkClick r:id="rId3">
                  <a:extLst>
                    <a:ext uri="{A12FA001-AC4F-418D-AE19-62706E023703}">
                      <ahyp:hlinkClr xmlns:ahyp="http://schemas.microsoft.com/office/drawing/2018/hyperlinkcolor" val="tx"/>
                    </a:ext>
                  </a:extLst>
                </a:hlinkClick>
              </a:rPr>
              <a:t>Miro Brainwriting template</a:t>
            </a:r>
            <a:r>
              <a:rPr lang="en-GB" sz="1050" b="1" i="0" u="none" strike="noStrike" dirty="0">
                <a:solidFill>
                  <a:srgbClr val="29C5F4"/>
                </a:solidFill>
                <a:effectLst/>
                <a:latin typeface="Calibri" panose="020F0502020204030204" pitchFamily="34" charset="0"/>
              </a:rPr>
              <a:t> </a:t>
            </a:r>
            <a:r>
              <a:rPr lang="en-GB" sz="1050" i="0" u="none" strike="noStrike" dirty="0">
                <a:solidFill>
                  <a:schemeClr val="tx1"/>
                </a:solidFill>
                <a:effectLst/>
                <a:latin typeface="Calibri" panose="020F0502020204030204" pitchFamily="34" charset="0"/>
              </a:rPr>
              <a:t>or</a:t>
            </a:r>
            <a:r>
              <a:rPr lang="en-GB" sz="1050" b="1" i="0" u="none" strike="noStrike" dirty="0">
                <a:solidFill>
                  <a:srgbClr val="29C5F4"/>
                </a:solidFill>
                <a:effectLst/>
                <a:latin typeface="Calibri" panose="020F0502020204030204" pitchFamily="34" charset="0"/>
              </a:rPr>
              <a:t> </a:t>
            </a:r>
            <a:r>
              <a:rPr lang="en-GB" sz="1050" b="1" i="0" u="sng" strike="noStrike" dirty="0">
                <a:solidFill>
                  <a:srgbClr val="29C5F4"/>
                </a:solidFill>
                <a:effectLst/>
                <a:latin typeface="Calibri" panose="020F0502020204030204" pitchFamily="34" charset="0"/>
                <a:hlinkClick r:id="rId4">
                  <a:extLst>
                    <a:ext uri="{A12FA001-AC4F-418D-AE19-62706E023703}">
                      <ahyp:hlinkClr xmlns:ahyp="http://schemas.microsoft.com/office/drawing/2018/hyperlinkcolor" val="tx"/>
                    </a:ext>
                  </a:extLst>
                </a:hlinkClick>
              </a:rPr>
              <a:t>Miro </a:t>
            </a:r>
            <a:r>
              <a:rPr lang="en-GB" sz="1050" b="1" i="0" u="sng" strike="noStrike" dirty="0" err="1">
                <a:solidFill>
                  <a:srgbClr val="29C5F4"/>
                </a:solidFill>
                <a:effectLst/>
                <a:latin typeface="Calibri" panose="020F0502020204030204" pitchFamily="34" charset="0"/>
                <a:hlinkClick r:id="rId4">
                  <a:extLst>
                    <a:ext uri="{A12FA001-AC4F-418D-AE19-62706E023703}">
                      <ahyp:hlinkClr xmlns:ahyp="http://schemas.microsoft.com/office/drawing/2018/hyperlinkcolor" val="tx"/>
                    </a:ext>
                  </a:extLst>
                </a:hlinkClick>
              </a:rPr>
              <a:t>Mindmap</a:t>
            </a:r>
            <a:r>
              <a:rPr lang="en-GB" sz="1050" b="1" i="0" u="sng" strike="noStrike" dirty="0">
                <a:solidFill>
                  <a:srgbClr val="29C5F4"/>
                </a:solidFill>
                <a:effectLst/>
                <a:latin typeface="Calibri" panose="020F0502020204030204" pitchFamily="34" charset="0"/>
                <a:hlinkClick r:id="rId4">
                  <a:extLst>
                    <a:ext uri="{A12FA001-AC4F-418D-AE19-62706E023703}">
                      <ahyp:hlinkClr xmlns:ahyp="http://schemas.microsoft.com/office/drawing/2018/hyperlinkcolor" val="tx"/>
                    </a:ext>
                  </a:extLst>
                </a:hlinkClick>
              </a:rPr>
              <a:t> template</a:t>
            </a:r>
            <a:r>
              <a:rPr lang="it-IT" sz="1050" dirty="0"/>
              <a:t>) relativi all'argomento, quindi </a:t>
            </a:r>
            <a:r>
              <a:rPr lang="it-IT" sz="1050" b="1" dirty="0"/>
              <a:t>passarli a un altro membro del gruppo</a:t>
            </a:r>
            <a:r>
              <a:rPr lang="it-IT" sz="1050" dirty="0"/>
              <a:t>. Ogni studente si basa sulle idee che riceve aggiungendo punti elenco</a:t>
            </a:r>
            <a:r>
              <a:rPr lang="en-GB" sz="1050" dirty="0"/>
              <a:t>. </a:t>
            </a:r>
            <a:r>
              <a:rPr lang="it-IT" sz="1050" dirty="0"/>
              <a:t>Questo continua fino a quando ogni membro del gruppo non ha ampliato tutte le idee. Una volta completate, gli studenti </a:t>
            </a:r>
            <a:r>
              <a:rPr lang="it-IT" sz="1050" b="1" dirty="0"/>
              <a:t>organizzano le idee e discutono quali spiccano </a:t>
            </a:r>
            <a:r>
              <a:rPr lang="it-IT" sz="1050" dirty="0"/>
              <a:t>(compito successivo</a:t>
            </a:r>
            <a:r>
              <a:rPr lang="en-GB" sz="1050" dirty="0"/>
              <a:t>).</a:t>
            </a:r>
          </a:p>
          <a:p>
            <a:pPr algn="just"/>
            <a:endParaRPr lang="en-GB" sz="1050" dirty="0"/>
          </a:p>
          <a:p>
            <a:pPr algn="just"/>
            <a:r>
              <a:rPr lang="en-GB" sz="1050" dirty="0" err="1"/>
              <a:t>Quindi</a:t>
            </a:r>
            <a:r>
              <a:rPr lang="en-GB" sz="1050" dirty="0"/>
              <a:t>, </a:t>
            </a:r>
            <a:r>
              <a:rPr lang="en-GB" sz="1050" dirty="0" err="1"/>
              <a:t>introduci</a:t>
            </a:r>
            <a:r>
              <a:rPr lang="en-GB" sz="1050" dirty="0"/>
              <a:t> il </a:t>
            </a:r>
            <a:r>
              <a:rPr lang="en-GB" sz="1050" b="1" dirty="0"/>
              <a:t>How-Now-Wow matrix </a:t>
            </a:r>
            <a:r>
              <a:rPr lang="en-GB" sz="1050" dirty="0"/>
              <a:t>(e.g., </a:t>
            </a:r>
            <a:r>
              <a:rPr lang="en-GB" sz="1050" b="1" i="0" u="sng" strike="noStrike" dirty="0">
                <a:solidFill>
                  <a:srgbClr val="29C5F4"/>
                </a:solidFill>
                <a:effectLst/>
                <a:latin typeface="Calibri" panose="020F0502020204030204" pitchFamily="34" charset="0"/>
                <a:hlinkClick r:id="rId3">
                  <a:extLst>
                    <a:ext uri="{A12FA001-AC4F-418D-AE19-62706E023703}">
                      <ahyp:hlinkClr xmlns:ahyp="http://schemas.microsoft.com/office/drawing/2018/hyperlinkcolor" val="tx"/>
                    </a:ext>
                  </a:extLst>
                </a:hlinkClick>
              </a:rPr>
              <a:t>Miro </a:t>
            </a:r>
            <a:r>
              <a:rPr lang="en-US" sz="1050" b="1" i="0" u="sng" strike="noStrike" dirty="0">
                <a:solidFill>
                  <a:srgbClr val="29C5F4"/>
                </a:solidFill>
                <a:effectLst/>
                <a:latin typeface="Calibri" panose="020F0502020204030204" pitchFamily="34" charset="0"/>
                <a:hlinkClick r:id="rId5">
                  <a:extLst>
                    <a:ext uri="{A12FA001-AC4F-418D-AE19-62706E023703}">
                      <ahyp:hlinkClr xmlns:ahyp="http://schemas.microsoft.com/office/drawing/2018/hyperlinkcolor" val="tx"/>
                    </a:ext>
                  </a:extLst>
                </a:hlinkClick>
              </a:rPr>
              <a:t>How-Now-Wow Matrix</a:t>
            </a:r>
            <a:r>
              <a:rPr lang="en-GB" sz="1050" dirty="0"/>
              <a:t>) </a:t>
            </a:r>
            <a:r>
              <a:rPr lang="it-IT" sz="1050" dirty="0"/>
              <a:t>o un altro </a:t>
            </a:r>
            <a:r>
              <a:rPr lang="it-IT" sz="1050" b="1" dirty="0"/>
              <a:t>metodo strutturato </a:t>
            </a:r>
            <a:r>
              <a:rPr lang="it-IT" sz="1050" dirty="0"/>
              <a:t>per valutare e affinare le idee</a:t>
            </a:r>
            <a:r>
              <a:rPr lang="en-GB" sz="1050" dirty="0"/>
              <a:t>(e.g., SCAMPER, </a:t>
            </a:r>
            <a:r>
              <a:rPr lang="it-IT" sz="1050" dirty="0"/>
              <a:t>Mappe concettuali, i 5 perché, gli alberi delle soluzioni di opportunità o la tecnica dei 6 cappelli pensanti</a:t>
            </a:r>
            <a:r>
              <a:rPr lang="en-GB" sz="1050" dirty="0"/>
              <a:t>) </a:t>
            </a:r>
            <a:r>
              <a:rPr lang="it-IT" sz="1050" dirty="0"/>
              <a:t>come strumento per valutare e categorizzare le idee in base </a:t>
            </a:r>
            <a:r>
              <a:rPr lang="it-IT" sz="1050" b="1" dirty="0"/>
              <a:t>all'originalità e alla fattibilità</a:t>
            </a:r>
            <a:r>
              <a:rPr lang="en-GB" sz="1050" dirty="0"/>
              <a:t>. </a:t>
            </a:r>
            <a:r>
              <a:rPr lang="it-IT" sz="1050" dirty="0"/>
              <a:t>All'interno della matrice How-</a:t>
            </a:r>
            <a:r>
              <a:rPr lang="it-IT" sz="1050" dirty="0" err="1"/>
              <a:t>Now</a:t>
            </a:r>
            <a:r>
              <a:rPr lang="it-IT" sz="1050" dirty="0"/>
              <a:t>-Wow, gli studenti </a:t>
            </a:r>
            <a:r>
              <a:rPr lang="it-IT" sz="1050" b="1" dirty="0"/>
              <a:t>elencano le loro idee </a:t>
            </a:r>
            <a:r>
              <a:rPr lang="it-IT" sz="1050" dirty="0"/>
              <a:t>e </a:t>
            </a:r>
            <a:r>
              <a:rPr lang="it-IT" sz="1050" b="1" dirty="0"/>
              <a:t>votano utilizzando tre punti colorati</a:t>
            </a:r>
            <a:r>
              <a:rPr lang="it-IT" sz="1050" dirty="0"/>
              <a:t>: blu per le idee facili da implementare, giallo per quelle innovative ma difficili e verde per idee originali e fattibili.</a:t>
            </a:r>
            <a:r>
              <a:rPr lang="en-GB" sz="1050" dirty="0"/>
              <a:t> </a:t>
            </a:r>
            <a:r>
              <a:rPr lang="it-IT" sz="1050" dirty="0"/>
              <a:t>Una volta completate le votazioni, </a:t>
            </a:r>
            <a:r>
              <a:rPr lang="it-IT" sz="1050" b="1" dirty="0"/>
              <a:t>conta i punti e categorizza le idee</a:t>
            </a:r>
            <a:r>
              <a:rPr lang="it-IT" sz="1050" dirty="0"/>
              <a:t> di conseguenza. Il gruppo discute quindi i risultati, concentrandosi sulle idee Wow per un ulteriore sviluppo nella Fase 3, raccogliendo le idee </a:t>
            </a:r>
            <a:r>
              <a:rPr lang="it-IT" sz="1050" dirty="0" err="1"/>
              <a:t>Now</a:t>
            </a:r>
            <a:r>
              <a:rPr lang="it-IT" sz="1050" dirty="0"/>
              <a:t> per l'implementazione immediata e le idee How come possibilità a lungo termine</a:t>
            </a:r>
            <a:r>
              <a:rPr lang="en-GB" sz="1050" dirty="0"/>
              <a:t>.</a:t>
            </a:r>
          </a:p>
          <a:p>
            <a:pPr algn="just"/>
            <a:endParaRPr lang="en-GB" sz="1050" dirty="0"/>
          </a:p>
          <a:p>
            <a:pPr algn="just"/>
            <a:r>
              <a:rPr lang="it-IT" sz="1050" dirty="0"/>
              <a:t>Incoraggia gli studenti a </a:t>
            </a:r>
            <a:r>
              <a:rPr lang="it-IT" sz="1050" b="1" dirty="0"/>
              <a:t>riflettere sulle loro scelte </a:t>
            </a:r>
            <a:r>
              <a:rPr lang="it-IT" sz="1050" dirty="0"/>
              <a:t>e a utilizzare strumenti come</a:t>
            </a:r>
            <a:r>
              <a:rPr lang="en-GB" sz="1050" b="1" dirty="0" err="1">
                <a:solidFill>
                  <a:srgbClr val="29C5F4"/>
                </a:solidFill>
                <a:hlinkClick r:id="rId6">
                  <a:extLst>
                    <a:ext uri="{A12FA001-AC4F-418D-AE19-62706E023703}">
                      <ahyp:hlinkClr xmlns:ahyp="http://schemas.microsoft.com/office/drawing/2018/hyperlinkcolor" val="tx"/>
                    </a:ext>
                  </a:extLst>
                </a:hlinkClick>
              </a:rPr>
              <a:t>MindMeister</a:t>
            </a:r>
            <a:r>
              <a:rPr lang="en-GB" sz="1050" dirty="0"/>
              <a:t>,</a:t>
            </a:r>
            <a:r>
              <a:rPr lang="en-GB" sz="1050" b="1" dirty="0"/>
              <a:t> </a:t>
            </a:r>
            <a:r>
              <a:rPr lang="en-GB" sz="1050" b="1" dirty="0">
                <a:solidFill>
                  <a:srgbClr val="29C5F4"/>
                </a:solidFill>
                <a:hlinkClick r:id="rId7">
                  <a:extLst>
                    <a:ext uri="{A12FA001-AC4F-418D-AE19-62706E023703}">
                      <ahyp:hlinkClr xmlns:ahyp="http://schemas.microsoft.com/office/drawing/2018/hyperlinkcolor" val="tx"/>
                    </a:ext>
                  </a:extLst>
                </a:hlinkClick>
              </a:rPr>
              <a:t>Miro</a:t>
            </a:r>
            <a:r>
              <a:rPr lang="en-GB" sz="1050" dirty="0"/>
              <a:t>, </a:t>
            </a:r>
            <a:r>
              <a:rPr lang="it-IT" sz="1050" dirty="0"/>
              <a:t>o </a:t>
            </a:r>
            <a:r>
              <a:rPr lang="it-IT" sz="1050" b="1" dirty="0"/>
              <a:t>grafici fisici</a:t>
            </a:r>
            <a:r>
              <a:rPr lang="it-IT" sz="1050" dirty="0"/>
              <a:t> per visualizzare i loro risultati</a:t>
            </a:r>
            <a:r>
              <a:rPr lang="en-GB" sz="1050" dirty="0"/>
              <a:t>. </a:t>
            </a:r>
            <a:r>
              <a:rPr lang="it-IT" sz="1050" dirty="0"/>
              <a:t>Il </a:t>
            </a:r>
            <a:r>
              <a:rPr lang="it-IT" sz="1050" b="1" dirty="0"/>
              <a:t>passo finale </a:t>
            </a:r>
            <a:r>
              <a:rPr lang="it-IT" sz="1050" dirty="0"/>
              <a:t>consiste nel selezionare le idee attuabili, considerando le risorse disponibili e l'impatto potenziale, da sviluppare nella Fase 3</a:t>
            </a:r>
            <a:r>
              <a:rPr lang="en-GB" sz="1050" dirty="0"/>
              <a:t>.</a:t>
            </a:r>
          </a:p>
          <a:p>
            <a:pPr algn="just"/>
            <a:endParaRPr lang="en-US" sz="1800" b="1" dirty="0"/>
          </a:p>
        </p:txBody>
      </p:sp>
      <p:sp>
        <p:nvSpPr>
          <p:cNvPr id="4" name="Slide Number Placeholder 3">
            <a:extLst>
              <a:ext uri="{FF2B5EF4-FFF2-40B4-BE49-F238E27FC236}">
                <a16:creationId xmlns:a16="http://schemas.microsoft.com/office/drawing/2014/main" id="{1F2DEF73-4A5D-FE33-CD58-2437FED93ED7}"/>
              </a:ext>
            </a:extLst>
          </p:cNvPr>
          <p:cNvSpPr>
            <a:spLocks noGrp="1"/>
          </p:cNvSpPr>
          <p:nvPr>
            <p:ph type="sldNum" sz="quarter" idx="4"/>
          </p:nvPr>
        </p:nvSpPr>
        <p:spPr/>
        <p:txBody>
          <a:bodyPr/>
          <a:lstStyle/>
          <a:p>
            <a:fld id="{9C527BFA-2C0E-4CEC-B6A5-913A56FEF4B4}" type="slidenum">
              <a:rPr lang="fr-CA" smtClean="0"/>
              <a:pPr/>
              <a:t>19</a:t>
            </a:fld>
            <a:endParaRPr lang="fr-CA"/>
          </a:p>
        </p:txBody>
      </p:sp>
      <p:sp>
        <p:nvSpPr>
          <p:cNvPr id="7" name="Text Placeholder 6">
            <a:extLst>
              <a:ext uri="{FF2B5EF4-FFF2-40B4-BE49-F238E27FC236}">
                <a16:creationId xmlns:a16="http://schemas.microsoft.com/office/drawing/2014/main" id="{A9A47117-B319-4A7D-D452-51C807EE54E6}"/>
              </a:ext>
            </a:extLst>
          </p:cNvPr>
          <p:cNvSpPr>
            <a:spLocks noGrp="1"/>
          </p:cNvSpPr>
          <p:nvPr>
            <p:ph type="body" sz="quarter" idx="61"/>
          </p:nvPr>
        </p:nvSpPr>
        <p:spPr>
          <a:xfrm>
            <a:off x="-9335" y="304800"/>
            <a:ext cx="7040257" cy="926158"/>
          </a:xfrm>
        </p:spPr>
        <p:txBody>
          <a:bodyPr lIns="91440" tIns="45720" rIns="91440" bIns="45720" anchor="ctr">
            <a:noAutofit/>
          </a:bodyPr>
          <a:lstStyle/>
          <a:p>
            <a:r>
              <a:rPr lang="it-IT" dirty="0">
                <a:latin typeface="Calibri"/>
                <a:ea typeface="Open Sans"/>
                <a:cs typeface="Calibri"/>
              </a:rPr>
              <a:t>SETTIMANA 9: FASE 2 – IDEAZIONE E GESTIONE DELLE IDEE</a:t>
            </a:r>
            <a:endParaRPr lang="en-US" dirty="0">
              <a:latin typeface="Calibri"/>
              <a:ea typeface="Open Sans"/>
              <a:cs typeface="Calibri"/>
            </a:endParaRPr>
          </a:p>
        </p:txBody>
      </p:sp>
    </p:spTree>
    <p:extLst>
      <p:ext uri="{BB962C8B-B14F-4D97-AF65-F5344CB8AC3E}">
        <p14:creationId xmlns:p14="http://schemas.microsoft.com/office/powerpoint/2010/main" val="1544494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1133C-5855-F273-CC7F-5A0DABAF67DF}"/>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8D6D0232-B8AF-47E6-4FE8-A6A7311285C0}"/>
              </a:ext>
            </a:extLst>
          </p:cNvPr>
          <p:cNvSpPr/>
          <p:nvPr/>
        </p:nvSpPr>
        <p:spPr>
          <a:xfrm rot="19295464">
            <a:off x="3565209" y="-2414294"/>
            <a:ext cx="6659414" cy="7199490"/>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5" name="Slide Number Placeholder 4">
            <a:extLst>
              <a:ext uri="{FF2B5EF4-FFF2-40B4-BE49-F238E27FC236}">
                <a16:creationId xmlns:a16="http://schemas.microsoft.com/office/drawing/2014/main" id="{77A6CF90-C6B4-C6C3-5DB7-297054FB6D40}"/>
              </a:ext>
            </a:extLst>
          </p:cNvPr>
          <p:cNvSpPr>
            <a:spLocks noGrp="1"/>
          </p:cNvSpPr>
          <p:nvPr>
            <p:ph type="sldNum" sz="quarter" idx="4"/>
          </p:nvPr>
        </p:nvSpPr>
        <p:spPr/>
        <p:txBody>
          <a:bodyPr/>
          <a:lstStyle/>
          <a:p>
            <a:fld id="{9C527BFA-2C0E-4CEC-B6A5-913A56FEF4B4}" type="slidenum">
              <a:rPr lang="fr-CA" smtClean="0"/>
              <a:pPr/>
              <a:t>2</a:t>
            </a:fld>
            <a:endParaRPr lang="fr-CA"/>
          </a:p>
        </p:txBody>
      </p:sp>
      <p:sp>
        <p:nvSpPr>
          <p:cNvPr id="14" name="Rectangle 13">
            <a:extLst>
              <a:ext uri="{FF2B5EF4-FFF2-40B4-BE49-F238E27FC236}">
                <a16:creationId xmlns:a16="http://schemas.microsoft.com/office/drawing/2014/main" id="{7499A6F1-F614-27E1-4830-C3D24FB908A3}"/>
              </a:ext>
            </a:extLst>
          </p:cNvPr>
          <p:cNvSpPr/>
          <p:nvPr/>
        </p:nvSpPr>
        <p:spPr>
          <a:xfrm>
            <a:off x="767886" y="1436771"/>
            <a:ext cx="5726800" cy="606296"/>
          </a:xfrm>
          <a:prstGeom prst="rect">
            <a:avLst/>
          </a:prstGeom>
          <a:gradFill>
            <a:gsLst>
              <a:gs pos="0">
                <a:srgbClr val="8551A1"/>
              </a:gs>
              <a:gs pos="40000">
                <a:srgbClr val="6363AC"/>
              </a:gs>
              <a:gs pos="100000">
                <a:srgbClr val="26C4F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5" name="Text Placeholder 20">
            <a:extLst>
              <a:ext uri="{FF2B5EF4-FFF2-40B4-BE49-F238E27FC236}">
                <a16:creationId xmlns:a16="http://schemas.microsoft.com/office/drawing/2014/main" id="{9A90D9FC-71C9-8FD4-1B06-38D0B099F4C8}"/>
              </a:ext>
            </a:extLst>
          </p:cNvPr>
          <p:cNvSpPr txBox="1">
            <a:spLocks/>
          </p:cNvSpPr>
          <p:nvPr/>
        </p:nvSpPr>
        <p:spPr>
          <a:xfrm>
            <a:off x="767886" y="2454911"/>
            <a:ext cx="3394539" cy="2028656"/>
          </a:xfrm>
          <a:prstGeom prst="rect">
            <a:avLst/>
          </a:prstGeom>
        </p:spPr>
        <p:txBody>
          <a:bodyPr lIns="91440" tIns="45720" rIns="91440" bIns="45720" numCol="1" spcCol="288000" anchor="t">
            <a:noAutofit/>
          </a:bodyPr>
          <a:lstStyle>
            <a:lvl1pPr marL="0" indent="0" algn="l" defTabSz="755934"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it-IT" sz="1800" b="1" dirty="0">
                <a:latin typeface="Calibri"/>
                <a:ea typeface="Open Sans"/>
                <a:cs typeface="Calibri"/>
              </a:rPr>
              <a:t>La missione del progetto EARTH (</a:t>
            </a:r>
            <a:r>
              <a:rPr lang="it-IT" sz="1800" b="1" dirty="0" err="1">
                <a:latin typeface="Calibri"/>
                <a:ea typeface="Open Sans"/>
                <a:cs typeface="Calibri"/>
              </a:rPr>
              <a:t>Ethical</a:t>
            </a:r>
            <a:r>
              <a:rPr lang="it-IT" sz="1800" b="1" dirty="0">
                <a:latin typeface="Calibri"/>
                <a:ea typeface="Open Sans"/>
                <a:cs typeface="Calibri"/>
              </a:rPr>
              <a:t> and Responsible </a:t>
            </a:r>
            <a:r>
              <a:rPr lang="it-IT" sz="1800" b="1" dirty="0" err="1">
                <a:latin typeface="Calibri"/>
                <a:ea typeface="Open Sans"/>
                <a:cs typeface="Calibri"/>
              </a:rPr>
              <a:t>Transportation</a:t>
            </a:r>
            <a:r>
              <a:rPr lang="it-IT" sz="1800" b="1" dirty="0">
                <a:latin typeface="Calibri"/>
                <a:ea typeface="Open Sans"/>
                <a:cs typeface="Calibri"/>
              </a:rPr>
              <a:t> and Handling) è quella di migliorare l'attenzione alla sostenibilità della logistica attraverso l'integrazione di approcci digitali alle pratiche di gestione dell'innovazione.</a:t>
            </a:r>
            <a:endParaRPr lang="en-US" sz="1800" b="1" dirty="0">
              <a:latin typeface="Calibri"/>
              <a:ea typeface="Open Sans"/>
              <a:cs typeface="Calibri"/>
            </a:endParaRPr>
          </a:p>
        </p:txBody>
      </p:sp>
      <p:sp>
        <p:nvSpPr>
          <p:cNvPr id="16" name="TextBox 15">
            <a:extLst>
              <a:ext uri="{FF2B5EF4-FFF2-40B4-BE49-F238E27FC236}">
                <a16:creationId xmlns:a16="http://schemas.microsoft.com/office/drawing/2014/main" id="{9AD3CF8F-978E-3FFE-106A-84F34B048E24}"/>
              </a:ext>
            </a:extLst>
          </p:cNvPr>
          <p:cNvSpPr txBox="1"/>
          <p:nvPr/>
        </p:nvSpPr>
        <p:spPr>
          <a:xfrm>
            <a:off x="884176" y="1396736"/>
            <a:ext cx="4135235" cy="553998"/>
          </a:xfrm>
          <a:prstGeom prst="rect">
            <a:avLst/>
          </a:prstGeom>
          <a:noFill/>
        </p:spPr>
        <p:txBody>
          <a:bodyPr wrap="none" rtlCol="0">
            <a:spAutoFit/>
          </a:bodyPr>
          <a:lstStyle/>
          <a:p>
            <a:r>
              <a:rPr lang="en-US" sz="3000" b="1" spc="324" dirty="0">
                <a:solidFill>
                  <a:schemeClr val="bg1"/>
                </a:solidFill>
                <a:latin typeface="Calibri" panose="020F0502020204030204" pitchFamily="34" charset="0"/>
                <a:cs typeface="Calibri" panose="020F0502020204030204" pitchFamily="34" charset="0"/>
              </a:rPr>
              <a:t>IL PROGETTO EARTH</a:t>
            </a:r>
          </a:p>
        </p:txBody>
      </p:sp>
      <p:sp>
        <p:nvSpPr>
          <p:cNvPr id="17" name="Text Placeholder 5">
            <a:extLst>
              <a:ext uri="{FF2B5EF4-FFF2-40B4-BE49-F238E27FC236}">
                <a16:creationId xmlns:a16="http://schemas.microsoft.com/office/drawing/2014/main" id="{EB22FB0A-612D-B3F8-43FA-723BA64F2979}"/>
              </a:ext>
            </a:extLst>
          </p:cNvPr>
          <p:cNvSpPr>
            <a:spLocks noGrp="1"/>
          </p:cNvSpPr>
          <p:nvPr>
            <p:ph type="body" sz="quarter" idx="48"/>
          </p:nvPr>
        </p:nvSpPr>
        <p:spPr>
          <a:xfrm>
            <a:off x="238539" y="5170556"/>
            <a:ext cx="6961298" cy="5294243"/>
          </a:xfrm>
        </p:spPr>
        <p:txBody>
          <a:bodyPr lIns="91440" tIns="45720" rIns="91440" bIns="45720" numCol="2" spcCol="288000" anchor="t">
            <a:noAutofit/>
          </a:bodyPr>
          <a:lstStyle/>
          <a:p>
            <a:pPr algn="just"/>
            <a:r>
              <a:rPr lang="it-IT" sz="1800" b="1" noProof="0" dirty="0">
                <a:solidFill>
                  <a:srgbClr val="29C5F4"/>
                </a:solidFill>
              </a:rPr>
              <a:t>Guida per l'insegnante e OER</a:t>
            </a:r>
            <a:endParaRPr lang="it-IT" noProof="0" dirty="0"/>
          </a:p>
          <a:p>
            <a:pPr algn="just"/>
            <a:r>
              <a:rPr lang="it-IT" noProof="0" dirty="0"/>
              <a:t>La Guida per l'insegnante e le Risorse Educative Aperte (OER) supportano gli insegnanti nell'integrazione della sostenibilità e della gestione dell'innovazione nei programmi di studio della logistica. Queste risorse responsabilizzano gli insegnanti, migliorano l'apprendimento degli studenti e allineano l'istruzione alle esigenze del settore e agli Obiettivi di Sviluppo Sostenibile (SDG).</a:t>
            </a:r>
            <a:endParaRPr lang="it-IT" noProof="0" dirty="0">
              <a:highlight>
                <a:srgbClr val="FFFF00"/>
              </a:highlight>
            </a:endParaRPr>
          </a:p>
          <a:p>
            <a:pPr algn="just"/>
            <a:endParaRPr lang="it-IT" noProof="0" dirty="0">
              <a:highlight>
                <a:srgbClr val="FFFF00"/>
              </a:highlight>
            </a:endParaRPr>
          </a:p>
          <a:p>
            <a:pPr algn="just"/>
            <a:r>
              <a:rPr lang="it-IT" sz="1800" b="1" noProof="0" dirty="0">
                <a:solidFill>
                  <a:srgbClr val="29C5F4"/>
                </a:solidFill>
              </a:rPr>
              <a:t>Scopo della Guida per l'insegnante</a:t>
            </a:r>
            <a:endParaRPr lang="it-IT" noProof="0" dirty="0"/>
          </a:p>
          <a:p>
            <a:pPr algn="just"/>
            <a:r>
              <a:rPr lang="it-IT" noProof="0" dirty="0"/>
              <a:t>La guida fornisce un approccio strutturato all'utilizzo delle OER, offrendo una panoramica dei materiali disponibili e una guida sulla selezione delle risorse più adatte. Fornisce agli insegnanti strategie pedagogiche per migliorare il coinvolgimento degli studenti e massimizzare l'impatto dell'apprendimento incentrato sulla sostenibilità. Spiega inoltre la connessione tra SDG, OER e casi di studio logistici nell'affrontare le sfide globali e le linee guida sulla sostenibilità. Obiettivi di apprendimento chiaramente definiti relativi alla gestione dell'innovazione e agli SDG garantiscono che gli insegnanti possano integrare con sicurezza la gestione dell'innovazione digitalizzata e la sostenibilità nei loro corsi di logistica.</a:t>
            </a:r>
            <a:endParaRPr lang="it-IT" sz="1800" noProof="0" dirty="0"/>
          </a:p>
          <a:p>
            <a:pPr algn="just"/>
            <a:endParaRPr lang="it-IT" sz="1800" noProof="0" dirty="0"/>
          </a:p>
          <a:p>
            <a:pPr algn="just"/>
            <a:r>
              <a:rPr lang="it-IT" sz="1800" b="1" noProof="0" dirty="0">
                <a:solidFill>
                  <a:srgbClr val="29C5F4"/>
                </a:solidFill>
              </a:rPr>
              <a:t>Le OER – Risorse Educative Aperte</a:t>
            </a:r>
          </a:p>
          <a:p>
            <a:pPr algn="just"/>
            <a:endParaRPr lang="it-IT" noProof="0" dirty="0"/>
          </a:p>
          <a:p>
            <a:pPr algn="just"/>
            <a:r>
              <a:rPr lang="it-IT" noProof="0" dirty="0"/>
              <a:t>Le OER del progetto EARTH offrono materiali pratici, interattivi e pronti all'uso, tra cui casi di studio di apprendimento basati su problemi, scenari del mondo reale, fogli di lavoro e contenuti multimediali. Progettate per collegare teoria e pratica, queste risorse favoriscono l'apprendimento pratico e il pensiero critico. Sono disponibili per il download tramite il sito web del progetto. Utilizzando il framework del processo di innovazione, gli studenti esplorano il modo in cui gli strumenti digitali supportano le pratiche di gestione dell'innovazione, implementano gli SDG e acquisiscono una comprensione più profonda della sostenibilità nella logistica.</a:t>
            </a:r>
            <a:endParaRPr lang="it-IT" noProof="0" dirty="0">
              <a:highlight>
                <a:srgbClr val="FFFF00"/>
              </a:highlight>
              <a:latin typeface="Calibri"/>
              <a:ea typeface="Open Sans"/>
              <a:cs typeface="Calibri"/>
            </a:endParaRPr>
          </a:p>
          <a:p>
            <a:pPr algn="just"/>
            <a:r>
              <a:rPr lang="it-IT" sz="1800" b="1" noProof="0" dirty="0">
                <a:solidFill>
                  <a:srgbClr val="29C5F4"/>
                </a:solidFill>
              </a:rPr>
              <a:t>Impatto e benefici</a:t>
            </a:r>
            <a:endParaRPr lang="it-IT" noProof="0" dirty="0"/>
          </a:p>
          <a:p>
            <a:pPr algn="just"/>
            <a:r>
              <a:rPr lang="it-IT" noProof="0" dirty="0"/>
              <a:t>La Guida per l'insegnante e le OER mirano a:</a:t>
            </a:r>
          </a:p>
          <a:p>
            <a:pPr marL="171450" indent="-171450" algn="just">
              <a:buFont typeface="Wingdings" panose="05000000000000000000" pitchFamily="2" charset="2"/>
              <a:buChar char="q"/>
            </a:pPr>
            <a:r>
              <a:rPr lang="it-IT" b="1" noProof="0" dirty="0"/>
              <a:t>Responsabilizzare gli insegnanti: </a:t>
            </a:r>
            <a:r>
              <a:rPr lang="it-IT" noProof="0" dirty="0"/>
              <a:t>gli insegnanti acquisiscono fiducia nell'integrazione degli SDG nella gestione dell'innovazione, supportati da strumenti pratici e orientamenti strutturati.</a:t>
            </a:r>
          </a:p>
          <a:p>
            <a:pPr marL="171450" indent="-171450" algn="just">
              <a:buFont typeface="Wingdings" panose="05000000000000000000" pitchFamily="2" charset="2"/>
              <a:buChar char="q"/>
            </a:pPr>
            <a:r>
              <a:rPr lang="it-IT" b="1" noProof="0" dirty="0"/>
              <a:t>Rendere autonomi gli studenti: </a:t>
            </a:r>
            <a:r>
              <a:rPr lang="it-IT" noProof="0" dirty="0"/>
              <a:t>gli studenti si impegnano attivamente con le sfide logistiche del mondo reale, sviluppando il pensiero critico e le capacità di risoluzione dei problemi.</a:t>
            </a:r>
          </a:p>
          <a:p>
            <a:pPr marL="171450" indent="-171450" algn="just">
              <a:buFont typeface="Wingdings" panose="05000000000000000000" pitchFamily="2" charset="2"/>
              <a:buChar char="q"/>
            </a:pPr>
            <a:r>
              <a:rPr lang="it-IT" b="1" noProof="0" dirty="0"/>
              <a:t>Allineamento istituzionale: </a:t>
            </a:r>
            <a:r>
              <a:rPr lang="it-IT" noProof="0" dirty="0"/>
              <a:t>i curricula si evolvono per allinearsi ai quadri SDG, alle strategie di gestione dell'innovazione e agli obiettivi di sostenibilità del settore.</a:t>
            </a:r>
          </a:p>
          <a:p>
            <a:pPr algn="just"/>
            <a:r>
              <a:rPr lang="it-IT" noProof="0" dirty="0"/>
              <a:t>Adottando strumenti digitali e metodologie didattiche innovative, questa iniziativa supporta la transizione verso un settore logistico più sostenibile e tecnologicamente avanzato.</a:t>
            </a:r>
          </a:p>
          <a:p>
            <a:pPr algn="just"/>
            <a:endParaRPr lang="en-US" dirty="0">
              <a:highlight>
                <a:srgbClr val="FFFF00"/>
              </a:highlight>
              <a:latin typeface="Calibri"/>
              <a:ea typeface="Open Sans"/>
              <a:cs typeface="Calibri"/>
            </a:endParaRPr>
          </a:p>
        </p:txBody>
      </p:sp>
    </p:spTree>
    <p:extLst>
      <p:ext uri="{BB962C8B-B14F-4D97-AF65-F5344CB8AC3E}">
        <p14:creationId xmlns:p14="http://schemas.microsoft.com/office/powerpoint/2010/main" val="25070228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D6F64-6DD0-B7F4-23BE-AC8A6F8226C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0CF4F5A9-2865-36EA-E8D2-F7A5520B97A4}"/>
              </a:ext>
            </a:extLst>
          </p:cNvPr>
          <p:cNvSpPr>
            <a:spLocks noGrp="1"/>
          </p:cNvSpPr>
          <p:nvPr>
            <p:ph type="body" sz="quarter" idx="48"/>
          </p:nvPr>
        </p:nvSpPr>
        <p:spPr>
          <a:xfrm>
            <a:off x="3510793" y="1251067"/>
            <a:ext cx="3335979" cy="2917260"/>
          </a:xfrm>
        </p:spPr>
        <p:txBody>
          <a:bodyPr lIns="91440" tIns="45720" rIns="91440" bIns="45720" numCol="1" spcCol="288000" anchor="t">
            <a:noAutofit/>
          </a:bodyPr>
          <a:lstStyle/>
          <a:p>
            <a:pPr algn="just"/>
            <a:r>
              <a:rPr lang="de-DE" sz="1800" b="1" dirty="0" err="1">
                <a:solidFill>
                  <a:srgbClr val="8652A1"/>
                </a:solidFill>
              </a:rPr>
              <a:t>Attività</a:t>
            </a:r>
            <a:endParaRPr lang="en-GB" dirty="0"/>
          </a:p>
          <a:p>
            <a:pPr marL="171450" indent="-171450" algn="just">
              <a:buFont typeface="Wingdings" panose="05000000000000000000" pitchFamily="2" charset="2"/>
              <a:buChar char="q"/>
            </a:pPr>
            <a:r>
              <a:rPr lang="it-IT" b="1" dirty="0"/>
              <a:t>Dopo aver generato potenziali soluzioni </a:t>
            </a:r>
            <a:r>
              <a:rPr lang="it-IT" dirty="0"/>
              <a:t>alla sfida della logistica sostenibile dell'azienda selezionata (Fase 2), gli studenti </a:t>
            </a:r>
            <a:r>
              <a:rPr lang="it-IT" b="1" dirty="0"/>
              <a:t>passeranno alla Fase 3</a:t>
            </a:r>
            <a:r>
              <a:rPr lang="it-IT" dirty="0"/>
              <a:t>, dove svilupperanno, descriveranno e perfezioneranno ulteriormente i loro concetti scegliendo uno </a:t>
            </a:r>
            <a:r>
              <a:rPr lang="it-IT" b="1" dirty="0"/>
              <a:t>strumento digitale pertinente </a:t>
            </a:r>
            <a:r>
              <a:rPr lang="it-IT" dirty="0"/>
              <a:t>per supportare la Fase 3 del loro processo di gestione dell'innovazione (una raccomandazione viene fatta sul foglio di lavoro della settimana). 
Utilizzando questo strumento, gli studenti selezioneranno </a:t>
            </a:r>
            <a:r>
              <a:rPr lang="it-IT" b="1" dirty="0"/>
              <a:t>l'opzione più praticabile </a:t>
            </a:r>
            <a:r>
              <a:rPr lang="it-IT" dirty="0"/>
              <a:t>per l'implementazione alla fine dell'attività in classe, pronta per le fasi successive</a:t>
            </a:r>
            <a:r>
              <a:rPr lang="en-GB" dirty="0"/>
              <a:t>.</a:t>
            </a:r>
          </a:p>
          <a:p>
            <a:pPr algn="just"/>
            <a:endParaRPr lang="en-GB" dirty="0"/>
          </a:p>
        </p:txBody>
      </p:sp>
      <p:sp>
        <p:nvSpPr>
          <p:cNvPr id="8" name="Text Placeholder 7">
            <a:extLst>
              <a:ext uri="{FF2B5EF4-FFF2-40B4-BE49-F238E27FC236}">
                <a16:creationId xmlns:a16="http://schemas.microsoft.com/office/drawing/2014/main" id="{7B2BCF50-1DAB-15A5-E138-BB931787119A}"/>
              </a:ext>
            </a:extLst>
          </p:cNvPr>
          <p:cNvSpPr>
            <a:spLocks noGrp="1"/>
          </p:cNvSpPr>
          <p:nvPr>
            <p:ph type="body" sz="quarter" idx="62"/>
          </p:nvPr>
        </p:nvSpPr>
        <p:spPr>
          <a:xfrm>
            <a:off x="3660084" y="4302521"/>
            <a:ext cx="3186688" cy="1008955"/>
          </a:xfrm>
        </p:spPr>
        <p:txBody>
          <a:bodyPr/>
          <a:lstStyle/>
          <a:p>
            <a:r>
              <a:rPr lang="en-US" dirty="0"/>
              <a:t>MATERIALI</a:t>
            </a:r>
          </a:p>
        </p:txBody>
      </p:sp>
      <p:sp>
        <p:nvSpPr>
          <p:cNvPr id="7" name="Text Placeholder 6">
            <a:extLst>
              <a:ext uri="{FF2B5EF4-FFF2-40B4-BE49-F238E27FC236}">
                <a16:creationId xmlns:a16="http://schemas.microsoft.com/office/drawing/2014/main" id="{81E45096-5EE4-D407-23C1-A8462E8B0B19}"/>
              </a:ext>
            </a:extLst>
          </p:cNvPr>
          <p:cNvSpPr>
            <a:spLocks noGrp="1"/>
          </p:cNvSpPr>
          <p:nvPr>
            <p:ph type="body" sz="quarter" idx="61"/>
          </p:nvPr>
        </p:nvSpPr>
        <p:spPr>
          <a:xfrm>
            <a:off x="-9335" y="304800"/>
            <a:ext cx="7040257" cy="926158"/>
          </a:xfrm>
        </p:spPr>
        <p:txBody>
          <a:bodyPr/>
          <a:lstStyle/>
          <a:p>
            <a:r>
              <a:rPr lang="it-IT" dirty="0"/>
              <a:t>SETTIMANA 10: FASE 3 – SVILUPPO DEL CONCETTO</a:t>
            </a:r>
            <a:endParaRPr lang="en-US" dirty="0"/>
          </a:p>
        </p:txBody>
      </p:sp>
      <p:sp>
        <p:nvSpPr>
          <p:cNvPr id="10" name="Text Placeholder 9">
            <a:extLst>
              <a:ext uri="{FF2B5EF4-FFF2-40B4-BE49-F238E27FC236}">
                <a16:creationId xmlns:a16="http://schemas.microsoft.com/office/drawing/2014/main" id="{DB09BC4E-9DAD-1D75-26CD-DBD055F6E063}"/>
              </a:ext>
            </a:extLst>
          </p:cNvPr>
          <p:cNvSpPr>
            <a:spLocks noGrp="1"/>
          </p:cNvSpPr>
          <p:nvPr>
            <p:ph type="body" sz="quarter" idx="64"/>
          </p:nvPr>
        </p:nvSpPr>
        <p:spPr>
          <a:xfrm>
            <a:off x="390832" y="1254599"/>
            <a:ext cx="3045314" cy="5409072"/>
          </a:xfrm>
        </p:spPr>
        <p:txBody>
          <a:bodyPr lIns="91440" tIns="45720" rIns="91440" bIns="45720" numCol="1" spcCol="288000" anchor="t">
            <a:noAutofit/>
          </a:bodyPr>
          <a:lstStyle/>
          <a:p>
            <a:pPr algn="just"/>
            <a:r>
              <a:rPr lang="en-US" sz="1800" b="1" dirty="0" err="1">
                <a:solidFill>
                  <a:srgbClr val="8652A1"/>
                </a:solidFill>
              </a:rPr>
              <a:t>Contenuto</a:t>
            </a:r>
            <a:endParaRPr lang="en-US" dirty="0"/>
          </a:p>
          <a:p>
            <a:pPr algn="just"/>
            <a:r>
              <a:rPr lang="it-IT" dirty="0"/>
              <a:t>In questa fase, gli studenti perfezioneranno le idee selezionate (Fase 2) in concetti strutturati con chiare proposte di valore</a:t>
            </a:r>
            <a:r>
              <a:rPr lang="en-GB" dirty="0"/>
              <a:t>. </a:t>
            </a:r>
            <a:r>
              <a:rPr lang="it-IT" dirty="0"/>
              <a:t>Questo passaggio colma il divario tra idee grezze e soluzioni concrete concentrandosi sulla </a:t>
            </a:r>
            <a:r>
              <a:rPr lang="it-IT" b="1" dirty="0"/>
              <a:t>definizione dello scopo, dei benefici, della fattibilità e dell'impatto potenziale</a:t>
            </a:r>
            <a:r>
              <a:rPr lang="it-IT" dirty="0"/>
              <a:t> di ciascun concetto</a:t>
            </a:r>
            <a:r>
              <a:rPr lang="en-GB" dirty="0"/>
              <a:t>. </a:t>
            </a:r>
            <a:r>
              <a:rPr lang="it-IT" dirty="0"/>
              <a:t>Incoraggiare gli studenti a valutare criticamente in che modo i loro concetti contribuiscono alla </a:t>
            </a:r>
            <a:r>
              <a:rPr lang="it-IT" b="1" dirty="0"/>
              <a:t>logistica sostenibile </a:t>
            </a:r>
            <a:r>
              <a:rPr lang="it-IT" dirty="0"/>
              <a:t>e al loro allineamento con gli </a:t>
            </a:r>
            <a:r>
              <a:rPr lang="it-IT" b="1" dirty="0"/>
              <a:t>SDG</a:t>
            </a:r>
            <a:r>
              <a:rPr lang="en-GB" dirty="0"/>
              <a:t>. </a:t>
            </a:r>
            <a:r>
              <a:rPr lang="it-IT" dirty="0"/>
              <a:t>L'obiettivo è quello di passare da ampie possibilità a un concetto ben definito che possa essere ulteriormente sviluppato nelle fasi successive.</a:t>
            </a:r>
          </a:p>
          <a:p>
            <a:pPr algn="just"/>
            <a:r>
              <a:rPr lang="it-IT" dirty="0"/>
              <a:t>
La discussione pratica richiederà agli studenti di condividere in che modo le </a:t>
            </a:r>
            <a:r>
              <a:rPr lang="it-IT" b="1" dirty="0"/>
              <a:t>loro idee contribuiscono agli obiettivi di sostenibilità</a:t>
            </a:r>
            <a:r>
              <a:rPr lang="it-IT" dirty="0"/>
              <a:t> e di scegliere uno </a:t>
            </a:r>
            <a:r>
              <a:rPr lang="it-IT" b="1" dirty="0"/>
              <a:t>strumento digitale </a:t>
            </a:r>
            <a:r>
              <a:rPr lang="it-IT" dirty="0"/>
              <a:t>che possa aiutare a sviluppare e documentare i loro concetti. Nell'attività basata su problemi, gli studenti descriveranno i loro concetti in dettaglio, considerando </a:t>
            </a:r>
            <a:r>
              <a:rPr lang="it-IT" b="1" dirty="0"/>
              <a:t>fattori</a:t>
            </a:r>
            <a:r>
              <a:rPr lang="it-IT" dirty="0"/>
              <a:t> come la </a:t>
            </a:r>
            <a:r>
              <a:rPr lang="it-IT" b="1" dirty="0"/>
              <a:t>domanda del mercato, la fattibilità tecnologica e le sfide di implementazione</a:t>
            </a:r>
            <a:r>
              <a:rPr lang="it-IT" dirty="0"/>
              <a:t>, e quindi ne selezioneranno uno per muoversi lungo il processo di gestione dell'innovazione. </a:t>
            </a:r>
            <a:r>
              <a:rPr lang="it-IT" b="1" dirty="0"/>
              <a:t>Presta attenzione </a:t>
            </a:r>
            <a:r>
              <a:rPr lang="it-IT" dirty="0"/>
              <a:t>se gli studenti articolano chiaramente in che modo il loro concetto affronta l'opportunità identificata nella Fase 1 e se utilizzano efficacemente lo strumento digitale per strutturare i loro concetti.</a:t>
            </a:r>
            <a:endParaRPr lang="en-US" dirty="0"/>
          </a:p>
        </p:txBody>
      </p:sp>
      <p:sp>
        <p:nvSpPr>
          <p:cNvPr id="4" name="Slide Number Placeholder 3">
            <a:extLst>
              <a:ext uri="{FF2B5EF4-FFF2-40B4-BE49-F238E27FC236}">
                <a16:creationId xmlns:a16="http://schemas.microsoft.com/office/drawing/2014/main" id="{7511EE38-5CFF-0847-D863-0100527ADD49}"/>
              </a:ext>
            </a:extLst>
          </p:cNvPr>
          <p:cNvSpPr>
            <a:spLocks noGrp="1"/>
          </p:cNvSpPr>
          <p:nvPr>
            <p:ph type="sldNum" sz="quarter" idx="4"/>
          </p:nvPr>
        </p:nvSpPr>
        <p:spPr/>
        <p:txBody>
          <a:bodyPr/>
          <a:lstStyle/>
          <a:p>
            <a:fld id="{9C527BFA-2C0E-4CEC-B6A5-913A56FEF4B4}" type="slidenum">
              <a:rPr lang="fr-CA" smtClean="0"/>
              <a:pPr/>
              <a:t>20</a:t>
            </a:fld>
            <a:endParaRPr lang="fr-CA"/>
          </a:p>
        </p:txBody>
      </p:sp>
      <p:pic>
        <p:nvPicPr>
          <p:cNvPr id="15" name="Picture Placeholder 14">
            <a:extLst>
              <a:ext uri="{FF2B5EF4-FFF2-40B4-BE49-F238E27FC236}">
                <a16:creationId xmlns:a16="http://schemas.microsoft.com/office/drawing/2014/main" id="{6B008B27-6859-173D-E2A3-580DFE4502AE}"/>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23" t="3414" r="-123" b="36564"/>
          <a:stretch>
            <a:fillRect/>
          </a:stretch>
        </p:blipFill>
        <p:spPr>
          <a:xfrm>
            <a:off x="0" y="7020713"/>
            <a:ext cx="7559675" cy="3026228"/>
          </a:xfrm>
        </p:spPr>
      </p:pic>
      <p:graphicFrame>
        <p:nvGraphicFramePr>
          <p:cNvPr id="2" name="Tabelle 1">
            <a:extLst>
              <a:ext uri="{FF2B5EF4-FFF2-40B4-BE49-F238E27FC236}">
                <a16:creationId xmlns:a16="http://schemas.microsoft.com/office/drawing/2014/main" id="{23010DF4-614C-2407-0186-EDAC34288E90}"/>
              </a:ext>
            </a:extLst>
          </p:cNvPr>
          <p:cNvGraphicFramePr>
            <a:graphicFrameLocks noGrp="1"/>
          </p:cNvGraphicFramePr>
          <p:nvPr>
            <p:extLst>
              <p:ext uri="{D42A27DB-BD31-4B8C-83A1-F6EECF244321}">
                <p14:modId xmlns:p14="http://schemas.microsoft.com/office/powerpoint/2010/main" val="2486383477"/>
              </p:ext>
            </p:extLst>
          </p:nvPr>
        </p:nvGraphicFramePr>
        <p:xfrm>
          <a:off x="3660084" y="4971102"/>
          <a:ext cx="3186000" cy="2286000"/>
        </p:xfrm>
        <a:graphic>
          <a:graphicData uri="http://schemas.openxmlformats.org/drawingml/2006/table">
            <a:tbl>
              <a:tblPr firstRow="1" bandRow="1"/>
              <a:tblGrid>
                <a:gridCol w="1710000">
                  <a:extLst>
                    <a:ext uri="{9D8B030D-6E8A-4147-A177-3AD203B41FA5}">
                      <a16:colId xmlns:a16="http://schemas.microsoft.com/office/drawing/2014/main" val="3698861540"/>
                    </a:ext>
                  </a:extLst>
                </a:gridCol>
                <a:gridCol w="1476000">
                  <a:extLst>
                    <a:ext uri="{9D8B030D-6E8A-4147-A177-3AD203B41FA5}">
                      <a16:colId xmlns:a16="http://schemas.microsoft.com/office/drawing/2014/main" val="4133591016"/>
                    </a:ext>
                  </a:extLst>
                </a:gridCol>
              </a:tblGrid>
              <a:tr h="405231">
                <a:tc>
                  <a:txBody>
                    <a:bodyPr/>
                    <a:lstStyle/>
                    <a:p>
                      <a:r>
                        <a:rPr lang="de-DE" sz="1100" dirty="0">
                          <a:solidFill>
                            <a:schemeClr val="bg1"/>
                          </a:solidFill>
                        </a:rPr>
                        <a:t>Slide Deck: </a:t>
                      </a:r>
                      <a:r>
                        <a:rPr lang="it-IT" sz="1100" dirty="0">
                          <a:solidFill>
                            <a:schemeClr val="bg1"/>
                          </a:solidFill>
                        </a:rPr>
                        <a:t>Discussione pratica all'interno dell'azienda selezionata per lo sviluppo del caso di studio con collegamento alla Fase 3</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100" dirty="0" err="1">
                          <a:solidFill>
                            <a:schemeClr val="bg1"/>
                          </a:solidFill>
                        </a:rPr>
                        <a:t>Scaricare</a:t>
                      </a:r>
                      <a:r>
                        <a:rPr lang="de-DE" sz="1100" dirty="0">
                          <a:solidFill>
                            <a:schemeClr val="bg1"/>
                          </a:solidFill>
                        </a:rPr>
                        <a:t> PPT</a:t>
                      </a:r>
                      <a:br>
                        <a:rPr lang="de-DE" sz="1100" dirty="0">
                          <a:solidFill>
                            <a:srgbClr val="FFFFFF"/>
                          </a:solidFill>
                        </a:rPr>
                      </a:br>
                      <a:r>
                        <a:rPr lang="de-DE" sz="1100" dirty="0">
                          <a:solidFill>
                            <a:schemeClr val="bg1"/>
                          </a:solidFill>
                        </a:rPr>
                        <a:t>“EARTH – Slide Deck Module 3“</a:t>
                      </a:r>
                    </a:p>
                    <a:p>
                      <a:r>
                        <a:rPr lang="de-DE" sz="1100" dirty="0">
                          <a:solidFill>
                            <a:schemeClr val="bg1"/>
                          </a:solidFill>
                        </a:rPr>
                        <a:t>pp. 42-48</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5225681"/>
                  </a:ext>
                </a:extLst>
              </a:tr>
              <a:tr h="370840">
                <a:tc>
                  <a:txBody>
                    <a:bodyPr/>
                    <a:lstStyle/>
                    <a:p>
                      <a:r>
                        <a:rPr lang="de-DE" sz="1100">
                          <a:solidFill>
                            <a:schemeClr val="bg1"/>
                          </a:solidFill>
                        </a:rPr>
                        <a:t>Worksheet for students: apply Stage 3 to a case study and how to use corresponding tools</a:t>
                      </a:r>
                      <a:endParaRPr lang="en-GB" sz="1100" err="1">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100" dirty="0">
                          <a:solidFill>
                            <a:schemeClr val="bg1"/>
                          </a:solidFill>
                        </a:rPr>
                        <a:t>Download PPT </a:t>
                      </a:r>
                    </a:p>
                    <a:p>
                      <a:r>
                        <a:rPr lang="de-DE" sz="1100" dirty="0">
                          <a:solidFill>
                            <a:schemeClr val="bg1"/>
                          </a:solidFill>
                        </a:rPr>
                        <a:t>“EARTH – Worksheets Module 3“</a:t>
                      </a:r>
                    </a:p>
                    <a:p>
                      <a:r>
                        <a:rPr lang="de-DE" sz="1100" dirty="0">
                          <a:solidFill>
                            <a:schemeClr val="bg1"/>
                          </a:solidFill>
                        </a:rPr>
                        <a:t>pp. 16-20</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25490817"/>
                  </a:ext>
                </a:extLst>
              </a:tr>
              <a:tr h="370840">
                <a:tc>
                  <a:txBody>
                    <a:bodyPr/>
                    <a:lstStyle/>
                    <a:p>
                      <a:r>
                        <a:rPr lang="de-DE" sz="1100">
                          <a:solidFill>
                            <a:schemeClr val="bg1"/>
                          </a:solidFill>
                        </a:rPr>
                        <a:t>External Sources on </a:t>
                      </a:r>
                      <a:r>
                        <a:rPr lang="de-DE" sz="1100" err="1">
                          <a:solidFill>
                            <a:schemeClr val="bg1"/>
                          </a:solidFill>
                        </a:rPr>
                        <a:t>pedagogical</a:t>
                      </a:r>
                      <a:r>
                        <a:rPr lang="de-DE" sz="1100">
                          <a:solidFill>
                            <a:schemeClr val="bg1"/>
                          </a:solidFill>
                        </a:rPr>
                        <a:t> </a:t>
                      </a:r>
                      <a:r>
                        <a:rPr lang="de-DE" sz="1100" err="1">
                          <a:solidFill>
                            <a:schemeClr val="bg1"/>
                          </a:solidFill>
                        </a:rPr>
                        <a:t>methods</a:t>
                      </a:r>
                      <a:endParaRPr lang="en-GB" sz="110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de-DE" sz="1100" b="0" i="0" u="none" strike="noStrike" noProof="0" dirty="0">
                          <a:solidFill>
                            <a:srgbClr val="29C5F4"/>
                          </a:solidFill>
                          <a:latin typeface="Calibri"/>
                          <a:hlinkClick r:id="rId3" action="ppaction://hlinksldjump">
                            <a:extLst>
                              <a:ext uri="{A12FA001-AC4F-418D-AE19-62706E023703}">
                                <ahyp:hlinkClr xmlns:ahyp="http://schemas.microsoft.com/office/drawing/2018/hyperlinkcolor" val="tx"/>
                              </a:ext>
                            </a:extLst>
                          </a:hlinkClick>
                        </a:rPr>
                        <a:t>pp. 33-36</a:t>
                      </a:r>
                      <a:endParaRPr lang="en-US" dirty="0">
                        <a:solidFill>
                          <a:srgbClr val="29C5F4"/>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320474"/>
                  </a:ext>
                </a:extLst>
              </a:tr>
            </a:tbl>
          </a:graphicData>
        </a:graphic>
      </p:graphicFrame>
    </p:spTree>
    <p:extLst>
      <p:ext uri="{BB962C8B-B14F-4D97-AF65-F5344CB8AC3E}">
        <p14:creationId xmlns:p14="http://schemas.microsoft.com/office/powerpoint/2010/main" val="617244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FF17B-7BDC-7141-F602-C37240C922C6}"/>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B6798B2F-8C14-D025-5BB9-C442C40E6B06}"/>
              </a:ext>
            </a:extLst>
          </p:cNvPr>
          <p:cNvSpPr>
            <a:spLocks noGrp="1"/>
          </p:cNvSpPr>
          <p:nvPr>
            <p:ph type="body" sz="quarter" idx="64"/>
          </p:nvPr>
        </p:nvSpPr>
        <p:spPr>
          <a:xfrm>
            <a:off x="381663" y="1334935"/>
            <a:ext cx="6638174" cy="8592456"/>
          </a:xfrm>
        </p:spPr>
        <p:txBody>
          <a:bodyPr lIns="91440" tIns="45720" rIns="91440" bIns="45720" numCol="2" spcCol="288000" anchor="t">
            <a:noAutofit/>
          </a:bodyPr>
          <a:lstStyle/>
          <a:p>
            <a:r>
              <a:rPr lang="it-IT" sz="1600" b="1" dirty="0">
                <a:solidFill>
                  <a:srgbClr val="8652A1"/>
                </a:solidFill>
                <a:latin typeface="Calibri"/>
                <a:ea typeface="Open Sans"/>
                <a:cs typeface="Calibri"/>
              </a:rPr>
              <a:t>Come condurre l'attività basata sui problemi</a:t>
            </a:r>
            <a:endParaRPr lang="en-US" b="1" dirty="0">
              <a:solidFill>
                <a:srgbClr val="8652A1"/>
              </a:solidFill>
              <a:latin typeface="Calibri"/>
              <a:ea typeface="Open Sans"/>
              <a:cs typeface="Calibri"/>
            </a:endParaRPr>
          </a:p>
          <a:p>
            <a:pPr algn="just"/>
            <a:r>
              <a:rPr lang="it-IT" dirty="0"/>
              <a:t>Per facilitare un flusso di lavoro efficace nella </a:t>
            </a:r>
            <a:r>
              <a:rPr lang="it-IT" b="1" dirty="0"/>
              <a:t>Fase 3: Sviluppo del concetto</a:t>
            </a:r>
            <a:r>
              <a:rPr lang="it-IT" dirty="0"/>
              <a:t>, gli insegnanti dovrebbero incoraggiare gli studenti ad analizzare criticamente in che modo le loro idee della Fase 2 contribuiscono agli </a:t>
            </a:r>
            <a:r>
              <a:rPr lang="it-IT" b="1" dirty="0"/>
              <a:t>SDG</a:t>
            </a:r>
            <a:r>
              <a:rPr lang="it-IT" dirty="0"/>
              <a:t> e a perfezionarle in </a:t>
            </a:r>
            <a:r>
              <a:rPr lang="it-IT" b="1" dirty="0"/>
              <a:t>concetti praticabili</a:t>
            </a:r>
            <a:r>
              <a:rPr lang="en-GB" dirty="0"/>
              <a:t>. </a:t>
            </a:r>
          </a:p>
          <a:p>
            <a:pPr algn="just"/>
            <a:endParaRPr lang="en-GB" dirty="0"/>
          </a:p>
          <a:p>
            <a:pPr algn="just"/>
            <a:r>
              <a:rPr lang="it-IT" dirty="0"/>
              <a:t>Inizia spingendo gli studenti a </a:t>
            </a:r>
            <a:r>
              <a:rPr lang="it-IT" b="1" dirty="0"/>
              <a:t>giustificare la loro selezione di idee </a:t>
            </a:r>
            <a:r>
              <a:rPr lang="it-IT" dirty="0"/>
              <a:t>in base all'impatto sulla sostenibilità, alla fattibilità e al potenziale di innovazione. Quindi, guidali attraverso il processo di </a:t>
            </a:r>
            <a:r>
              <a:rPr lang="it-IT" b="1" dirty="0"/>
              <a:t>generazione, descrizione e selezione del concetto</a:t>
            </a:r>
            <a:r>
              <a:rPr lang="it-IT" dirty="0"/>
              <a:t> utilizzando il foglio di lavoro, assicurandoti che il concetto sia in linea con la loro </a:t>
            </a:r>
            <a:r>
              <a:rPr lang="it-IT" b="1" dirty="0"/>
              <a:t>sfida di logistica sostenibile</a:t>
            </a:r>
            <a:r>
              <a:rPr lang="en-GB" dirty="0"/>
              <a:t>. </a:t>
            </a:r>
          </a:p>
          <a:p>
            <a:pPr algn="just"/>
            <a:endParaRPr lang="en-GB" dirty="0"/>
          </a:p>
          <a:p>
            <a:pPr algn="just"/>
            <a:r>
              <a:rPr lang="it-IT" dirty="0"/>
              <a:t>Incoraggiare i gruppi a esplorare prospettive diverse, mettere in discussione le ipotesi e sfruttare gli strumenti digitali</a:t>
            </a:r>
            <a:r>
              <a:rPr lang="de-DE" sz="1100" b="1" dirty="0">
                <a:solidFill>
                  <a:srgbClr val="29C5F4"/>
                </a:solidFill>
                <a:hlinkClick r:id="rId2">
                  <a:extLst>
                    <a:ext uri="{A12FA001-AC4F-418D-AE19-62706E023703}">
                      <ahyp:hlinkClr xmlns:ahyp="http://schemas.microsoft.com/office/drawing/2018/hyperlinkcolor" val="tx"/>
                    </a:ext>
                  </a:extLst>
                </a:hlinkClick>
              </a:rPr>
              <a:t>EARTH Starter Kit</a:t>
            </a:r>
            <a:r>
              <a:rPr lang="en-GB" dirty="0"/>
              <a:t> </a:t>
            </a:r>
            <a:r>
              <a:rPr lang="it-IT" dirty="0"/>
              <a:t>per visualizzare e strutturare i loro concetti. Concludi chiedendo a ogni gruppo di selezionare il proprio concetto raffinato e ricevere un breve </a:t>
            </a:r>
            <a:r>
              <a:rPr lang="it-IT" b="1" dirty="0"/>
              <a:t>feedback dell'insegnante</a:t>
            </a:r>
            <a:r>
              <a:rPr lang="it-IT" dirty="0"/>
              <a:t>, favorendo un processo di sviluppo collaborativo e iterativo</a:t>
            </a:r>
            <a:r>
              <a:rPr lang="en-GB" dirty="0"/>
              <a:t>.</a:t>
            </a:r>
            <a:endParaRPr lang="en-US" b="1" dirty="0">
              <a:solidFill>
                <a:srgbClr val="8652A1"/>
              </a:solidFill>
              <a:latin typeface="Calibri"/>
              <a:ea typeface="Open Sans"/>
              <a:cs typeface="Calibri"/>
            </a:endParaRPr>
          </a:p>
          <a:p>
            <a:pPr algn="just"/>
            <a:endParaRPr lang="en-US" sz="1600" b="1" dirty="0">
              <a:solidFill>
                <a:srgbClr val="8652A1"/>
              </a:solidFill>
              <a:latin typeface="Calibri"/>
              <a:ea typeface="Open Sans"/>
              <a:cs typeface="Calibri"/>
            </a:endParaRPr>
          </a:p>
          <a:p>
            <a:r>
              <a:rPr lang="en-GB" sz="1600" b="1" dirty="0">
                <a:solidFill>
                  <a:srgbClr val="8652A1"/>
                </a:solidFill>
                <a:latin typeface="Calibri"/>
                <a:ea typeface="Open Sans"/>
                <a:cs typeface="Calibri"/>
              </a:rPr>
              <a:t>Quali </a:t>
            </a:r>
            <a:r>
              <a:rPr lang="en-GB" sz="1600" b="1" dirty="0" err="1">
                <a:solidFill>
                  <a:srgbClr val="8652A1"/>
                </a:solidFill>
                <a:latin typeface="Calibri"/>
                <a:ea typeface="Open Sans"/>
                <a:cs typeface="Calibri"/>
              </a:rPr>
              <a:t>strumenti</a:t>
            </a:r>
            <a:r>
              <a:rPr lang="en-GB" sz="1600" b="1" dirty="0">
                <a:solidFill>
                  <a:srgbClr val="8652A1"/>
                </a:solidFill>
                <a:latin typeface="Calibri"/>
                <a:ea typeface="Open Sans"/>
                <a:cs typeface="Calibri"/>
              </a:rPr>
              <a:t> </a:t>
            </a:r>
            <a:r>
              <a:rPr lang="en-GB" sz="1600" b="1" dirty="0" err="1">
                <a:solidFill>
                  <a:srgbClr val="8652A1"/>
                </a:solidFill>
                <a:latin typeface="Calibri"/>
                <a:ea typeface="Open Sans"/>
                <a:cs typeface="Calibri"/>
              </a:rPr>
              <a:t>digitali</a:t>
            </a:r>
            <a:r>
              <a:rPr lang="en-GB" sz="1600" b="1" dirty="0">
                <a:solidFill>
                  <a:srgbClr val="8652A1"/>
                </a:solidFill>
                <a:latin typeface="Calibri"/>
                <a:ea typeface="Open Sans"/>
                <a:cs typeface="Calibri"/>
              </a:rPr>
              <a:t> </a:t>
            </a:r>
            <a:r>
              <a:rPr lang="en-GB" sz="1600" b="1" dirty="0" err="1">
                <a:solidFill>
                  <a:srgbClr val="8652A1"/>
                </a:solidFill>
                <a:latin typeface="Calibri"/>
                <a:ea typeface="Open Sans"/>
                <a:cs typeface="Calibri"/>
              </a:rPr>
              <a:t>utilizzare</a:t>
            </a:r>
            <a:endParaRPr lang="en-GB" sz="1600" dirty="0">
              <a:latin typeface="Calibri"/>
              <a:ea typeface="Open Sans"/>
              <a:cs typeface="Calibri"/>
            </a:endParaRPr>
          </a:p>
          <a:p>
            <a:pPr algn="just"/>
            <a:r>
              <a:rPr lang="it-IT" dirty="0">
                <a:latin typeface="Calibri"/>
                <a:ea typeface="Open Sans"/>
                <a:cs typeface="Calibri"/>
              </a:rPr>
              <a:t>Per supportare la </a:t>
            </a:r>
            <a:r>
              <a:rPr lang="it-IT" b="1" dirty="0">
                <a:latin typeface="Calibri"/>
                <a:ea typeface="Open Sans"/>
                <a:cs typeface="Calibri"/>
              </a:rPr>
              <a:t>Fase 3: Sviluppo del concetto</a:t>
            </a:r>
            <a:r>
              <a:rPr lang="it-IT" dirty="0">
                <a:latin typeface="Calibri"/>
                <a:ea typeface="Open Sans"/>
                <a:cs typeface="Calibri"/>
              </a:rPr>
              <a:t>, vari strumenti digitali possono aiutare gli studenti ad analizzare le sfide logistiche e identificare soluzioni innovative. Per un elenco completo, fare riferimento alle pagine 21-23 della</a:t>
            </a:r>
            <a:r>
              <a:rPr lang="en-GB" dirty="0">
                <a:latin typeface="Calibri"/>
                <a:ea typeface="Open Sans"/>
                <a:cs typeface="Calibri"/>
              </a:rPr>
              <a:t> </a:t>
            </a:r>
            <a:r>
              <a:rPr lang="de-DE" sz="1100" b="1" dirty="0">
                <a:solidFill>
                  <a:srgbClr val="29C5F4"/>
                </a:solidFill>
                <a:hlinkClick r:id="rId2">
                  <a:extLst>
                    <a:ext uri="{A12FA001-AC4F-418D-AE19-62706E023703}">
                      <ahyp:hlinkClr xmlns:ahyp="http://schemas.microsoft.com/office/drawing/2018/hyperlinkcolor" val="tx"/>
                    </a:ext>
                  </a:extLst>
                </a:hlinkClick>
              </a:rPr>
              <a:t>EARTH Starter Kit</a:t>
            </a:r>
            <a:r>
              <a:rPr lang="en-GB" dirty="0">
                <a:latin typeface="Calibri"/>
                <a:ea typeface="Open Sans"/>
                <a:cs typeface="Calibri"/>
              </a:rPr>
              <a:t>.</a:t>
            </a:r>
          </a:p>
          <a:p>
            <a:pPr algn="just"/>
            <a:endParaRPr lang="en-GB" dirty="0">
              <a:latin typeface="Calibri"/>
              <a:ea typeface="Open Sans"/>
              <a:cs typeface="Calibri"/>
            </a:endParaRPr>
          </a:p>
          <a:p>
            <a:pPr algn="just"/>
            <a:r>
              <a:rPr lang="en-GB" b="1" dirty="0" err="1"/>
              <a:t>Strumenti</a:t>
            </a:r>
            <a:r>
              <a:rPr lang="en-GB" b="1" dirty="0"/>
              <a:t> </a:t>
            </a:r>
            <a:r>
              <a:rPr lang="en-GB" b="1" dirty="0" err="1"/>
              <a:t>gratuiti</a:t>
            </a:r>
            <a:r>
              <a:rPr lang="en-GB" b="1" dirty="0"/>
              <a:t>:</a:t>
            </a:r>
            <a:endParaRPr lang="en-GB" dirty="0"/>
          </a:p>
          <a:p>
            <a:pPr marL="171450" indent="-171450" algn="just">
              <a:buFont typeface="Wingdings" panose="05000000000000000000" pitchFamily="2" charset="2"/>
              <a:buChar char="q"/>
            </a:pPr>
            <a:r>
              <a:rPr lang="en-GB" b="1" dirty="0"/>
              <a:t>Canva</a:t>
            </a:r>
            <a:r>
              <a:rPr lang="en-GB" dirty="0"/>
              <a:t> – </a:t>
            </a:r>
            <a:r>
              <a:rPr lang="it-IT" dirty="0"/>
              <a:t>Uno strumento di progettazione intuitivo per lo sviluppo di immagini concettuali</a:t>
            </a:r>
            <a:r>
              <a:rPr lang="en-GB" dirty="0"/>
              <a:t>.</a:t>
            </a:r>
          </a:p>
          <a:p>
            <a:pPr marL="171450" indent="-171450" algn="just">
              <a:buFont typeface="Wingdings" panose="05000000000000000000" pitchFamily="2" charset="2"/>
              <a:buChar char="q"/>
            </a:pPr>
            <a:r>
              <a:rPr lang="en-GB" b="1" dirty="0" err="1"/>
              <a:t>Lucidspark</a:t>
            </a:r>
            <a:r>
              <a:rPr lang="en-GB" dirty="0"/>
              <a:t> – </a:t>
            </a:r>
            <a:r>
              <a:rPr lang="it-IT" dirty="0"/>
              <a:t>Aiuta i team a mappare visivamente e perfezionare i concetti</a:t>
            </a:r>
            <a:r>
              <a:rPr lang="en-GB" dirty="0"/>
              <a:t>.</a:t>
            </a:r>
          </a:p>
          <a:p>
            <a:pPr marL="171450" indent="-171450" algn="just">
              <a:buFont typeface="Wingdings" panose="05000000000000000000" pitchFamily="2" charset="2"/>
              <a:buChar char="q"/>
            </a:pPr>
            <a:r>
              <a:rPr lang="en-GB" b="1" dirty="0" err="1"/>
              <a:t>ClickUp</a:t>
            </a:r>
            <a:r>
              <a:rPr lang="en-GB" b="1" dirty="0"/>
              <a:t>, Monday.com, Asana</a:t>
            </a:r>
            <a:r>
              <a:rPr lang="en-GB" dirty="0"/>
              <a:t> – </a:t>
            </a:r>
            <a:r>
              <a:rPr lang="it-IT" dirty="0"/>
              <a:t>Offri funzionalità gratuite di gestione dei progetti con limitazioni</a:t>
            </a:r>
            <a:r>
              <a:rPr lang="en-GB" dirty="0"/>
              <a:t>.</a:t>
            </a:r>
          </a:p>
          <a:p>
            <a:pPr algn="just"/>
            <a:endParaRPr lang="en-GB" b="1" dirty="0"/>
          </a:p>
          <a:p>
            <a:pPr algn="just"/>
            <a:r>
              <a:rPr lang="it-IT" b="1" dirty="0"/>
              <a:t>Strumenti a pagamento (possono essere disponibili tramite licenza istituzionale</a:t>
            </a:r>
            <a:r>
              <a:rPr lang="en-GB" b="1" dirty="0"/>
              <a:t>):</a:t>
            </a:r>
            <a:endParaRPr lang="en-GB" dirty="0"/>
          </a:p>
          <a:p>
            <a:pPr marL="171450" indent="-171450" algn="just">
              <a:buFont typeface="Wingdings" panose="05000000000000000000" pitchFamily="2" charset="2"/>
              <a:buChar char="q"/>
            </a:pPr>
            <a:r>
              <a:rPr lang="en-GB" b="1" dirty="0" err="1"/>
              <a:t>MarvelApp</a:t>
            </a:r>
            <a:r>
              <a:rPr lang="en-GB" b="1" dirty="0"/>
              <a:t>, Figma, Adobe XD, Sketch</a:t>
            </a:r>
            <a:r>
              <a:rPr lang="en-GB" dirty="0"/>
              <a:t> – </a:t>
            </a:r>
            <a:r>
              <a:rPr lang="it-IT" dirty="0"/>
              <a:t>Strumenti professionali per la prototipazione e la progettazione di interfacce</a:t>
            </a:r>
            <a:r>
              <a:rPr lang="en-GB" dirty="0"/>
              <a:t>.</a:t>
            </a:r>
          </a:p>
          <a:p>
            <a:pPr marL="171450" indent="-171450" algn="just">
              <a:buFont typeface="Wingdings" panose="05000000000000000000" pitchFamily="2" charset="2"/>
              <a:buChar char="q"/>
            </a:pPr>
            <a:r>
              <a:rPr lang="en-GB" b="1" dirty="0" err="1"/>
              <a:t>InnovationCloud</a:t>
            </a:r>
            <a:r>
              <a:rPr lang="en-GB" dirty="0"/>
              <a:t> – </a:t>
            </a:r>
            <a:r>
              <a:rPr lang="it-IT" dirty="0"/>
              <a:t>Supporta la collaborazione strutturata per lo sviluppo del concetto</a:t>
            </a:r>
            <a:r>
              <a:rPr lang="en-GB" dirty="0"/>
              <a:t>.</a:t>
            </a:r>
          </a:p>
          <a:p>
            <a:pPr algn="just"/>
            <a:endParaRPr lang="en-GB" dirty="0"/>
          </a:p>
          <a:p>
            <a:r>
              <a:rPr lang="it-IT" sz="1600" b="1" dirty="0">
                <a:solidFill>
                  <a:srgbClr val="8652A1"/>
                </a:solidFill>
              </a:rPr>
              <a:t>Guidare gli studenti attraverso il foglio di lavoro</a:t>
            </a:r>
            <a:endParaRPr lang="en-GB" b="1" dirty="0">
              <a:solidFill>
                <a:srgbClr val="8652A1"/>
              </a:solidFill>
            </a:endParaRPr>
          </a:p>
          <a:p>
            <a:pPr algn="just"/>
            <a:r>
              <a:rPr lang="it-IT" dirty="0"/>
              <a:t>Per guidare gli studenti attraverso il foglio di lavoro, inizia spiegando che </a:t>
            </a:r>
            <a:r>
              <a:rPr lang="it-IT" b="1" dirty="0"/>
              <a:t>definiranno e svilupperanno un concetto</a:t>
            </a:r>
            <a:r>
              <a:rPr lang="it-IT" dirty="0"/>
              <a:t> per un prodotto, un servizio o un processo innovativo</a:t>
            </a:r>
            <a:r>
              <a:rPr lang="en-GB" dirty="0"/>
              <a:t>.</a:t>
            </a:r>
          </a:p>
          <a:p>
            <a:pPr algn="just"/>
            <a:endParaRPr lang="en-GB" dirty="0"/>
          </a:p>
          <a:p>
            <a:pPr algn="just"/>
            <a:r>
              <a:rPr lang="it-IT" dirty="0"/>
              <a:t>Per </a:t>
            </a:r>
            <a:r>
              <a:rPr lang="it-IT" b="1" dirty="0"/>
              <a:t>generare un concetto</a:t>
            </a:r>
            <a:r>
              <a:rPr lang="it-IT" dirty="0"/>
              <a:t>, gli studenti utilizzeranno lo strumento </a:t>
            </a:r>
            <a:r>
              <a:rPr lang="it-IT" b="1" dirty="0"/>
              <a:t>Service </a:t>
            </a:r>
            <a:r>
              <a:rPr lang="it-IT" b="1" dirty="0" err="1"/>
              <a:t>Blueprinting</a:t>
            </a:r>
            <a:r>
              <a:rPr lang="it-IT" b="1" dirty="0"/>
              <a:t> </a:t>
            </a:r>
            <a:r>
              <a:rPr lang="it-IT" dirty="0"/>
              <a:t>per strutturare le loro idee. Dovrebbero identificare le azioni dei clienti, le azioni dei dipendenti in prima e dietro le quinte e i processi di supporto</a:t>
            </a:r>
            <a:r>
              <a:rPr lang="en-GB" dirty="0"/>
              <a:t>. </a:t>
            </a:r>
            <a:r>
              <a:rPr lang="en-GB" dirty="0" err="1"/>
              <a:t>Utilizzando</a:t>
            </a:r>
            <a:r>
              <a:rPr lang="en-GB" dirty="0"/>
              <a:t> </a:t>
            </a:r>
            <a:r>
              <a:rPr lang="en-GB" b="1" i="0" u="sng" strike="noStrike" dirty="0">
                <a:solidFill>
                  <a:srgbClr val="29C5F4"/>
                </a:solidFill>
                <a:effectLst/>
                <a:latin typeface="Calibri" panose="020F0502020204030204" pitchFamily="34" charset="0"/>
                <a:hlinkClick r:id="rId3">
                  <a:extLst>
                    <a:ext uri="{A12FA001-AC4F-418D-AE19-62706E023703}">
                      <ahyp:hlinkClr xmlns:ahyp="http://schemas.microsoft.com/office/drawing/2018/hyperlinkcolor" val="tx"/>
                    </a:ext>
                  </a:extLst>
                </a:hlinkClick>
              </a:rPr>
              <a:t>Mural Service Blueprint template</a:t>
            </a:r>
            <a:r>
              <a:rPr lang="en-GB" sz="1100" dirty="0">
                <a:ea typeface="Calibri" panose="020F0502020204030204" pitchFamily="34" charset="0"/>
              </a:rPr>
              <a:t> o</a:t>
            </a:r>
            <a:r>
              <a:rPr lang="en-GB" b="1" dirty="0"/>
              <a:t> </a:t>
            </a:r>
            <a:r>
              <a:rPr lang="en-GB" b="1" i="0" u="sng" strike="noStrike" dirty="0">
                <a:solidFill>
                  <a:srgbClr val="29C5F4"/>
                </a:solidFill>
                <a:effectLst/>
                <a:latin typeface="Calibri" panose="020F0502020204030204" pitchFamily="34" charset="0"/>
                <a:hlinkClick r:id="rId4">
                  <a:extLst>
                    <a:ext uri="{A12FA001-AC4F-418D-AE19-62706E023703}">
                      <ahyp:hlinkClr xmlns:ahyp="http://schemas.microsoft.com/office/drawing/2018/hyperlinkcolor" val="tx"/>
                    </a:ext>
                  </a:extLst>
                </a:hlinkClick>
              </a:rPr>
              <a:t>Miro Service Blueprinting template</a:t>
            </a:r>
            <a:r>
              <a:rPr lang="en-GB" dirty="0"/>
              <a:t>,</a:t>
            </a:r>
            <a:r>
              <a:rPr lang="en-GB" b="1" dirty="0"/>
              <a:t> </a:t>
            </a:r>
            <a:r>
              <a:rPr lang="it-IT" dirty="0"/>
              <a:t>mapperanno ogni fase, assicurandosi che tutte le interazioni e le dipendenze siano chiaramente delineate. Il progetto deve includere prove fisiche, come ricevute, siti Web o vetrine, per convalidare le interazioni con i clienti (se applicabile)</a:t>
            </a:r>
            <a:r>
              <a:rPr lang="en-GB" dirty="0"/>
              <a:t>.</a:t>
            </a:r>
          </a:p>
          <a:p>
            <a:pPr algn="just"/>
            <a:endParaRPr lang="en-GB" dirty="0"/>
          </a:p>
          <a:p>
            <a:pPr algn="just"/>
            <a:r>
              <a:rPr lang="it-IT" dirty="0"/>
              <a:t>Per </a:t>
            </a:r>
            <a:r>
              <a:rPr lang="it-IT" b="1" dirty="0"/>
              <a:t>descrivere il concetto</a:t>
            </a:r>
            <a:r>
              <a:rPr lang="it-IT" dirty="0"/>
              <a:t>, gli studenti creeranno una </a:t>
            </a:r>
            <a:r>
              <a:rPr lang="it-IT" b="1" dirty="0"/>
              <a:t>dichiarazione di proposta di valore </a:t>
            </a:r>
            <a:r>
              <a:rPr lang="it-IT" dirty="0"/>
              <a:t>utilizzando uno dei modelli forniti nel foglio di lavoro, come quelli basati sui framework di Geoff Moore, Simon </a:t>
            </a:r>
            <a:r>
              <a:rPr lang="it-IT" dirty="0" err="1"/>
              <a:t>Sinek</a:t>
            </a:r>
            <a:r>
              <a:rPr lang="it-IT" dirty="0"/>
              <a:t> o Clay Christensen</a:t>
            </a:r>
            <a:r>
              <a:rPr lang="en-GB" dirty="0"/>
              <a:t>. </a:t>
            </a:r>
            <a:r>
              <a:rPr lang="it-IT" dirty="0"/>
              <a:t>Devono definire il problema che il loro prodotto risolve, il cliente target e ciò che lo rende unico</a:t>
            </a:r>
            <a:r>
              <a:rPr lang="en-GB" dirty="0"/>
              <a:t>. </a:t>
            </a:r>
            <a:r>
              <a:rPr lang="it-IT" dirty="0"/>
              <a:t>La dichiarazione deve essere </a:t>
            </a:r>
            <a:r>
              <a:rPr lang="it-IT" b="1" dirty="0"/>
              <a:t>concisa e in linea con i valori fondamentali dell'azienda</a:t>
            </a:r>
            <a:r>
              <a:rPr lang="en-GB" dirty="0"/>
              <a:t>. </a:t>
            </a:r>
            <a:r>
              <a:rPr lang="it-IT" dirty="0"/>
              <a:t>Gli studenti dovrebbero essere incoraggiati a considerare le </a:t>
            </a:r>
            <a:r>
              <a:rPr lang="it-IT" b="1" dirty="0"/>
              <a:t>diverse esigenze dei clienti </a:t>
            </a:r>
            <a:r>
              <a:rPr lang="it-IT" dirty="0"/>
              <a:t>e garantire che la proposta di valore sia </a:t>
            </a:r>
            <a:r>
              <a:rPr lang="it-IT" b="1" dirty="0"/>
              <a:t>inclusiva e accessibile </a:t>
            </a:r>
            <a:r>
              <a:rPr lang="it-IT" dirty="0"/>
              <a:t>a diversi gruppi di utenti</a:t>
            </a:r>
            <a:r>
              <a:rPr lang="en-GB" dirty="0"/>
              <a:t>.</a:t>
            </a:r>
          </a:p>
          <a:p>
            <a:pPr algn="just"/>
            <a:endParaRPr lang="en-GB" dirty="0"/>
          </a:p>
          <a:p>
            <a:pPr algn="just"/>
            <a:r>
              <a:rPr lang="it-IT" dirty="0"/>
              <a:t>Incoraggia gli studenti a </a:t>
            </a:r>
            <a:r>
              <a:rPr lang="it-IT" b="1" dirty="0"/>
              <a:t>riflettere sul loro concetto </a:t>
            </a:r>
            <a:r>
              <a:rPr lang="it-IT" dirty="0"/>
              <a:t>e a visualizzare i loro risultati utilizzando</a:t>
            </a:r>
            <a:r>
              <a:rPr lang="en-GB" b="1" dirty="0">
                <a:solidFill>
                  <a:srgbClr val="29C5F4"/>
                </a:solidFill>
                <a:hlinkClick r:id="rId5">
                  <a:extLst>
                    <a:ext uri="{A12FA001-AC4F-418D-AE19-62706E023703}">
                      <ahyp:hlinkClr xmlns:ahyp="http://schemas.microsoft.com/office/drawing/2018/hyperlinkcolor" val="tx"/>
                    </a:ext>
                  </a:extLst>
                </a:hlinkClick>
              </a:rPr>
              <a:t>Canva</a:t>
            </a:r>
            <a:r>
              <a:rPr lang="en-GB" dirty="0"/>
              <a:t>,</a:t>
            </a:r>
            <a:r>
              <a:rPr lang="en-GB" b="1" dirty="0"/>
              <a:t> </a:t>
            </a:r>
            <a:r>
              <a:rPr lang="en-GB" b="1" dirty="0">
                <a:solidFill>
                  <a:srgbClr val="29C5F4"/>
                </a:solidFill>
                <a:hlinkClick r:id="rId6">
                  <a:extLst>
                    <a:ext uri="{A12FA001-AC4F-418D-AE19-62706E023703}">
                      <ahyp:hlinkClr xmlns:ahyp="http://schemas.microsoft.com/office/drawing/2018/hyperlinkcolor" val="tx"/>
                    </a:ext>
                  </a:extLst>
                </a:hlinkClick>
              </a:rPr>
              <a:t>Miro</a:t>
            </a:r>
            <a:r>
              <a:rPr lang="en-GB" dirty="0"/>
              <a:t>, o </a:t>
            </a:r>
            <a:r>
              <a:rPr lang="en-GB" b="1" dirty="0" err="1"/>
              <a:t>altri</a:t>
            </a:r>
            <a:r>
              <a:rPr lang="en-GB" b="1" dirty="0"/>
              <a:t> </a:t>
            </a:r>
            <a:r>
              <a:rPr lang="en-GB" b="1" dirty="0" err="1"/>
              <a:t>strumenti</a:t>
            </a:r>
            <a:r>
              <a:rPr lang="en-GB" b="1" dirty="0"/>
              <a:t> </a:t>
            </a:r>
            <a:r>
              <a:rPr lang="en-GB" b="1" dirty="0" err="1"/>
              <a:t>digitali</a:t>
            </a:r>
            <a:r>
              <a:rPr lang="en-GB" dirty="0"/>
              <a:t>. </a:t>
            </a:r>
            <a:r>
              <a:rPr lang="it-IT" dirty="0"/>
              <a:t>L'obiettivo finale è quello di perfezionare un </a:t>
            </a:r>
            <a:r>
              <a:rPr lang="it-IT" b="1" dirty="0"/>
              <a:t>concetto attuabile </a:t>
            </a:r>
            <a:r>
              <a:rPr lang="it-IT" dirty="0"/>
              <a:t>che sia in linea con la sfida della sostenibilità identificata. Questo concetto sarà ulteriormente sviluppato nella Fase 4</a:t>
            </a:r>
            <a:r>
              <a:rPr lang="en-GB" dirty="0"/>
              <a:t>.</a:t>
            </a:r>
          </a:p>
          <a:p>
            <a:pPr algn="just"/>
            <a:endParaRPr lang="en-US" sz="1800" b="1" dirty="0"/>
          </a:p>
          <a:p>
            <a:pPr algn="just"/>
            <a:endParaRPr lang="en-US" sz="1800" b="1" dirty="0"/>
          </a:p>
        </p:txBody>
      </p:sp>
      <p:sp>
        <p:nvSpPr>
          <p:cNvPr id="4" name="Slide Number Placeholder 3">
            <a:extLst>
              <a:ext uri="{FF2B5EF4-FFF2-40B4-BE49-F238E27FC236}">
                <a16:creationId xmlns:a16="http://schemas.microsoft.com/office/drawing/2014/main" id="{9D2B7A49-7E71-FF01-B89C-43CABDC9A538}"/>
              </a:ext>
            </a:extLst>
          </p:cNvPr>
          <p:cNvSpPr>
            <a:spLocks noGrp="1"/>
          </p:cNvSpPr>
          <p:nvPr>
            <p:ph type="sldNum" sz="quarter" idx="4"/>
          </p:nvPr>
        </p:nvSpPr>
        <p:spPr/>
        <p:txBody>
          <a:bodyPr/>
          <a:lstStyle/>
          <a:p>
            <a:fld id="{9C527BFA-2C0E-4CEC-B6A5-913A56FEF4B4}" type="slidenum">
              <a:rPr lang="fr-CA" smtClean="0"/>
              <a:pPr/>
              <a:t>21</a:t>
            </a:fld>
            <a:endParaRPr lang="fr-CA"/>
          </a:p>
        </p:txBody>
      </p:sp>
      <p:sp>
        <p:nvSpPr>
          <p:cNvPr id="7" name="Text Placeholder 6">
            <a:extLst>
              <a:ext uri="{FF2B5EF4-FFF2-40B4-BE49-F238E27FC236}">
                <a16:creationId xmlns:a16="http://schemas.microsoft.com/office/drawing/2014/main" id="{BE252BA9-3B15-E5EF-DB68-A79AC6B74C79}"/>
              </a:ext>
            </a:extLst>
          </p:cNvPr>
          <p:cNvSpPr>
            <a:spLocks noGrp="1"/>
          </p:cNvSpPr>
          <p:nvPr>
            <p:ph type="body" sz="quarter" idx="61"/>
          </p:nvPr>
        </p:nvSpPr>
        <p:spPr>
          <a:xfrm>
            <a:off x="-9335" y="304800"/>
            <a:ext cx="7040257" cy="926158"/>
          </a:xfrm>
        </p:spPr>
        <p:txBody>
          <a:bodyPr/>
          <a:lstStyle/>
          <a:p>
            <a:r>
              <a:rPr lang="it-IT" dirty="0"/>
              <a:t>SETTIMANA 10: FASE 3 – SVILUPPO DEL CONCETTO</a:t>
            </a:r>
            <a:endParaRPr lang="en-US" dirty="0"/>
          </a:p>
        </p:txBody>
      </p:sp>
    </p:spTree>
    <p:extLst>
      <p:ext uri="{BB962C8B-B14F-4D97-AF65-F5344CB8AC3E}">
        <p14:creationId xmlns:p14="http://schemas.microsoft.com/office/powerpoint/2010/main" val="1381097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FE88D-EB84-2277-F55E-73F13E6346C5}"/>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EE924DA-3025-123E-481A-7B2F623D7440}"/>
              </a:ext>
            </a:extLst>
          </p:cNvPr>
          <p:cNvSpPr>
            <a:spLocks noGrp="1"/>
          </p:cNvSpPr>
          <p:nvPr>
            <p:ph type="body" sz="quarter" idx="48"/>
          </p:nvPr>
        </p:nvSpPr>
        <p:spPr>
          <a:xfrm>
            <a:off x="3518470" y="1230958"/>
            <a:ext cx="3613577" cy="2550054"/>
          </a:xfrm>
        </p:spPr>
        <p:txBody>
          <a:bodyPr lIns="91440" tIns="45720" rIns="91440" bIns="45720" numCol="1" spcCol="288000" anchor="t">
            <a:noAutofit/>
          </a:bodyPr>
          <a:lstStyle/>
          <a:p>
            <a:pPr algn="just"/>
            <a:r>
              <a:rPr lang="de-DE" sz="1800" b="1" dirty="0" err="1">
                <a:solidFill>
                  <a:srgbClr val="8652A1"/>
                </a:solidFill>
              </a:rPr>
              <a:t>Attività</a:t>
            </a:r>
            <a:endParaRPr lang="en-GB" dirty="0"/>
          </a:p>
          <a:p>
            <a:pPr marL="171450" indent="-171450" algn="just">
              <a:buFont typeface="Wingdings" panose="05000000000000000000" pitchFamily="2" charset="2"/>
              <a:buChar char="q"/>
            </a:pPr>
            <a:r>
              <a:rPr lang="it-IT" dirty="0"/>
              <a:t>In classe, i gruppi di studenti </a:t>
            </a:r>
            <a:r>
              <a:rPr lang="it-IT" b="1" dirty="0"/>
              <a:t>creeranno i loro prototipi </a:t>
            </a:r>
            <a:r>
              <a:rPr lang="it-IT" dirty="0"/>
              <a:t>sulla base del concetto sviluppato e selezionato nella Fase 3. Dovrebbero scegliere uno strumento digitale pertinente per supportare la fase 4 del loro processo di gestione dell'innovazione (una raccomandazione viene fatta sul foglio di lavoro della settimana). 
Man mano che le loro </a:t>
            </a:r>
            <a:r>
              <a:rPr lang="it-IT" b="1" dirty="0"/>
              <a:t>soluzioni innovative e sostenibili </a:t>
            </a:r>
            <a:r>
              <a:rPr lang="it-IT" dirty="0"/>
              <a:t>prendono forma, agli studenti sarà richiesto di </a:t>
            </a:r>
            <a:r>
              <a:rPr lang="it-IT" b="1" dirty="0"/>
              <a:t>adattare i loro prototipi</a:t>
            </a:r>
            <a:r>
              <a:rPr lang="it-IT" dirty="0"/>
              <a:t> per rispondere a </a:t>
            </a:r>
            <a:r>
              <a:rPr lang="it-IT" b="1" dirty="0"/>
              <a:t>scenari "curvi", </a:t>
            </a:r>
            <a:r>
              <a:rPr lang="it-IT" dirty="0"/>
              <a:t>mantenendo l'allineamento con gli SDG e le opportunità identificate. Questo processo iterativo li aiuterà a perfezionare le loro soluzioni, garantendo che rimangano efficaci e sostenibili</a:t>
            </a:r>
            <a:r>
              <a:rPr lang="en-GB" dirty="0"/>
              <a:t>e.</a:t>
            </a:r>
          </a:p>
        </p:txBody>
      </p:sp>
      <p:sp>
        <p:nvSpPr>
          <p:cNvPr id="8" name="Text Placeholder 7">
            <a:extLst>
              <a:ext uri="{FF2B5EF4-FFF2-40B4-BE49-F238E27FC236}">
                <a16:creationId xmlns:a16="http://schemas.microsoft.com/office/drawing/2014/main" id="{4F7F3DDC-CAD8-66C1-9069-0DBB4167FBE1}"/>
              </a:ext>
            </a:extLst>
          </p:cNvPr>
          <p:cNvSpPr>
            <a:spLocks noGrp="1"/>
          </p:cNvSpPr>
          <p:nvPr>
            <p:ph type="body" sz="quarter" idx="62"/>
          </p:nvPr>
        </p:nvSpPr>
        <p:spPr>
          <a:xfrm>
            <a:off x="3660084" y="4302521"/>
            <a:ext cx="3186688" cy="1008955"/>
          </a:xfrm>
        </p:spPr>
        <p:txBody>
          <a:bodyPr/>
          <a:lstStyle/>
          <a:p>
            <a:r>
              <a:rPr lang="en-US" dirty="0"/>
              <a:t>MATERIALI</a:t>
            </a:r>
          </a:p>
        </p:txBody>
      </p:sp>
      <p:sp>
        <p:nvSpPr>
          <p:cNvPr id="7" name="Text Placeholder 6">
            <a:extLst>
              <a:ext uri="{FF2B5EF4-FFF2-40B4-BE49-F238E27FC236}">
                <a16:creationId xmlns:a16="http://schemas.microsoft.com/office/drawing/2014/main" id="{940FECBC-A7DF-1949-CA5C-2C0F09716C91}"/>
              </a:ext>
            </a:extLst>
          </p:cNvPr>
          <p:cNvSpPr>
            <a:spLocks noGrp="1"/>
          </p:cNvSpPr>
          <p:nvPr>
            <p:ph type="body" sz="quarter" idx="61"/>
          </p:nvPr>
        </p:nvSpPr>
        <p:spPr>
          <a:xfrm>
            <a:off x="-9335" y="304800"/>
            <a:ext cx="7141382" cy="926158"/>
          </a:xfrm>
        </p:spPr>
        <p:txBody>
          <a:bodyPr/>
          <a:lstStyle/>
          <a:p>
            <a:r>
              <a:rPr lang="it-IT" dirty="0"/>
              <a:t>SETTIMANA 11: FASE 4 – SVILUPPO DEL SERVICE</a:t>
            </a:r>
            <a:endParaRPr lang="en-US" dirty="0"/>
          </a:p>
        </p:txBody>
      </p:sp>
      <p:sp>
        <p:nvSpPr>
          <p:cNvPr id="10" name="Text Placeholder 9">
            <a:extLst>
              <a:ext uri="{FF2B5EF4-FFF2-40B4-BE49-F238E27FC236}">
                <a16:creationId xmlns:a16="http://schemas.microsoft.com/office/drawing/2014/main" id="{1E9DF5B8-F661-F273-E116-DA1FA4466E77}"/>
              </a:ext>
            </a:extLst>
          </p:cNvPr>
          <p:cNvSpPr>
            <a:spLocks noGrp="1"/>
          </p:cNvSpPr>
          <p:nvPr>
            <p:ph type="body" sz="quarter" idx="64"/>
          </p:nvPr>
        </p:nvSpPr>
        <p:spPr>
          <a:xfrm>
            <a:off x="331095" y="1229463"/>
            <a:ext cx="3186688" cy="5791249"/>
          </a:xfrm>
        </p:spPr>
        <p:txBody>
          <a:bodyPr lIns="91440" tIns="45720" rIns="91440" bIns="45720" numCol="1" spcCol="288000" anchor="t">
            <a:noAutofit/>
          </a:bodyPr>
          <a:lstStyle/>
          <a:p>
            <a:pPr algn="just"/>
            <a:r>
              <a:rPr lang="en-US" sz="1800" b="1" dirty="0" err="1">
                <a:solidFill>
                  <a:srgbClr val="8652A1"/>
                </a:solidFill>
              </a:rPr>
              <a:t>Contenuto</a:t>
            </a:r>
            <a:endParaRPr lang="en-US" dirty="0"/>
          </a:p>
          <a:p>
            <a:pPr algn="just"/>
            <a:r>
              <a:rPr lang="it-IT" dirty="0"/>
              <a:t>In questa sessione, gli studenti prenderanno i concetti sviluppati e creeranno </a:t>
            </a:r>
            <a:r>
              <a:rPr lang="it-IT" b="1" dirty="0"/>
              <a:t>prototipi a bassa fedeltà</a:t>
            </a:r>
            <a:r>
              <a:rPr lang="en-GB" dirty="0"/>
              <a:t>. </a:t>
            </a:r>
            <a:r>
              <a:rPr lang="it-IT" dirty="0"/>
              <a:t>L'obiettivo di questa fase è quello di passare da soluzioni teoriche </a:t>
            </a:r>
            <a:r>
              <a:rPr lang="it-IT" b="1" dirty="0"/>
              <a:t>a rappresentazioni tangibili</a:t>
            </a:r>
            <a:r>
              <a:rPr lang="it-IT" dirty="0"/>
              <a:t> che possano essere testate e perfezionate</a:t>
            </a:r>
            <a:r>
              <a:rPr lang="en-GB" dirty="0"/>
              <a:t>. </a:t>
            </a:r>
            <a:r>
              <a:rPr lang="it-IT" dirty="0"/>
              <a:t>La prototipazione consente l'identificazione precoce dei difetti e delle aree di miglioramento, rendendola un passaggio cruciale prima dello sviluppo su larga scala. Incoraggia gli studenti a </a:t>
            </a:r>
            <a:r>
              <a:rPr lang="it-IT" b="1" dirty="0"/>
              <a:t>concentrarsi sull'usabilità</a:t>
            </a:r>
            <a:r>
              <a:rPr lang="it-IT" dirty="0"/>
              <a:t>, sulla fattibilità e su quanto bene il loro prototipo </a:t>
            </a:r>
            <a:r>
              <a:rPr lang="it-IT" b="1" dirty="0"/>
              <a:t>affronta la sfida della logistica sostenibile</a:t>
            </a:r>
            <a:r>
              <a:rPr lang="it-IT" dirty="0"/>
              <a:t>.</a:t>
            </a:r>
            <a:endParaRPr lang="en-GB" b="1" dirty="0"/>
          </a:p>
          <a:p>
            <a:pPr algn="just"/>
            <a:endParaRPr lang="en-GB" dirty="0"/>
          </a:p>
          <a:p>
            <a:pPr algn="just"/>
            <a:r>
              <a:rPr lang="it-IT" dirty="0"/>
              <a:t>Durante </a:t>
            </a:r>
            <a:r>
              <a:rPr lang="it-IT" b="1" dirty="0"/>
              <a:t>l'attività pratica</a:t>
            </a:r>
            <a:r>
              <a:rPr lang="it-IT" dirty="0"/>
              <a:t>, gli studenti </a:t>
            </a:r>
            <a:r>
              <a:rPr lang="it-IT" b="1" dirty="0"/>
              <a:t>creeranno prototipi</a:t>
            </a:r>
            <a:r>
              <a:rPr lang="it-IT" dirty="0"/>
              <a:t> selezionando uno strumento digitale che può aiutare nello sviluppo di modelli, assicurando che i loro progetti riflettano le proposte di valore fondamentali dei loro concetti</a:t>
            </a:r>
            <a:r>
              <a:rPr lang="en-GB" dirty="0"/>
              <a:t>. </a:t>
            </a:r>
            <a:r>
              <a:rPr lang="it-IT" b="1" dirty="0"/>
              <a:t>L'attività basata sui problem</a:t>
            </a:r>
            <a:r>
              <a:rPr lang="it-IT" dirty="0"/>
              <a:t>i introduce una sfida: uno </a:t>
            </a:r>
            <a:r>
              <a:rPr lang="it-IT" b="1" dirty="0"/>
              <a:t>scenario "a palla curva"</a:t>
            </a:r>
            <a:r>
              <a:rPr lang="it-IT" dirty="0"/>
              <a:t> che rappresenta fattori esterni imprevisti (ad esempio, cambiamenti normativi, interruzioni della catena di approvvigionamento o rischi ambientali). Presta attenzione a come gli studenti adattano le loro soluzioni in risposta a queste sfide, poiché la </a:t>
            </a:r>
            <a:r>
              <a:rPr lang="it-IT" b="1" dirty="0"/>
              <a:t>flessibilità e la resilienza </a:t>
            </a:r>
            <a:r>
              <a:rPr lang="it-IT" dirty="0"/>
              <a:t>sono aspetti chiave per un'innovazione di successo</a:t>
            </a:r>
            <a:r>
              <a:rPr lang="en-GB" dirty="0"/>
              <a:t>. </a:t>
            </a:r>
            <a:r>
              <a:rPr lang="it-IT" dirty="0"/>
              <a:t>Incoraggiali a documentare il loro processo decisionale, poiché queste intuizioni potrebbero essere preziose nelle fasi successive. Se il tempo è limitato, </a:t>
            </a:r>
            <a:r>
              <a:rPr lang="it-IT" b="1" dirty="0"/>
              <a:t>l'attività di </a:t>
            </a:r>
            <a:r>
              <a:rPr lang="it-IT" b="1" dirty="0" err="1"/>
              <a:t>curveball</a:t>
            </a:r>
            <a:r>
              <a:rPr lang="it-IT" b="1" dirty="0"/>
              <a:t> </a:t>
            </a:r>
            <a:r>
              <a:rPr lang="it-IT" dirty="0"/>
              <a:t>può essere integrata nella fase di indagine online per semplificare il processo senza perdere il suo valore riflessivo.</a:t>
            </a:r>
            <a:endParaRPr lang="en-US" dirty="0"/>
          </a:p>
        </p:txBody>
      </p:sp>
      <p:sp>
        <p:nvSpPr>
          <p:cNvPr id="4" name="Slide Number Placeholder 3">
            <a:extLst>
              <a:ext uri="{FF2B5EF4-FFF2-40B4-BE49-F238E27FC236}">
                <a16:creationId xmlns:a16="http://schemas.microsoft.com/office/drawing/2014/main" id="{3F0CC483-4DB5-4900-7B6F-FF4BEB6B6384}"/>
              </a:ext>
            </a:extLst>
          </p:cNvPr>
          <p:cNvSpPr>
            <a:spLocks noGrp="1"/>
          </p:cNvSpPr>
          <p:nvPr>
            <p:ph type="sldNum" sz="quarter" idx="4"/>
          </p:nvPr>
        </p:nvSpPr>
        <p:spPr/>
        <p:txBody>
          <a:bodyPr/>
          <a:lstStyle/>
          <a:p>
            <a:fld id="{9C527BFA-2C0E-4CEC-B6A5-913A56FEF4B4}" type="slidenum">
              <a:rPr lang="fr-CA" smtClean="0"/>
              <a:pPr/>
              <a:t>22</a:t>
            </a:fld>
            <a:endParaRPr lang="fr-CA"/>
          </a:p>
        </p:txBody>
      </p:sp>
      <p:pic>
        <p:nvPicPr>
          <p:cNvPr id="15" name="Picture Placeholder 14">
            <a:extLst>
              <a:ext uri="{FF2B5EF4-FFF2-40B4-BE49-F238E27FC236}">
                <a16:creationId xmlns:a16="http://schemas.microsoft.com/office/drawing/2014/main" id="{A57F4092-F93E-6CC9-55FC-8D519550EA0C}"/>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5739" b="34239"/>
          <a:stretch>
            <a:fillRect/>
          </a:stretch>
        </p:blipFill>
        <p:spPr>
          <a:xfrm>
            <a:off x="0" y="7020713"/>
            <a:ext cx="7559675" cy="3026228"/>
          </a:xfrm>
        </p:spPr>
      </p:pic>
      <p:graphicFrame>
        <p:nvGraphicFramePr>
          <p:cNvPr id="2" name="Tabelle 1">
            <a:extLst>
              <a:ext uri="{FF2B5EF4-FFF2-40B4-BE49-F238E27FC236}">
                <a16:creationId xmlns:a16="http://schemas.microsoft.com/office/drawing/2014/main" id="{96A6B631-5839-3BE0-4046-411450863401}"/>
              </a:ext>
            </a:extLst>
          </p:cNvPr>
          <p:cNvGraphicFramePr>
            <a:graphicFrameLocks noGrp="1"/>
          </p:cNvGraphicFramePr>
          <p:nvPr>
            <p:extLst>
              <p:ext uri="{D42A27DB-BD31-4B8C-83A1-F6EECF244321}">
                <p14:modId xmlns:p14="http://schemas.microsoft.com/office/powerpoint/2010/main" val="266148974"/>
              </p:ext>
            </p:extLst>
          </p:nvPr>
        </p:nvGraphicFramePr>
        <p:xfrm>
          <a:off x="3660084" y="4971102"/>
          <a:ext cx="3186000" cy="2453640"/>
        </p:xfrm>
        <a:graphic>
          <a:graphicData uri="http://schemas.openxmlformats.org/drawingml/2006/table">
            <a:tbl>
              <a:tblPr firstRow="1" bandRow="1"/>
              <a:tblGrid>
                <a:gridCol w="1710000">
                  <a:extLst>
                    <a:ext uri="{9D8B030D-6E8A-4147-A177-3AD203B41FA5}">
                      <a16:colId xmlns:a16="http://schemas.microsoft.com/office/drawing/2014/main" val="3698861540"/>
                    </a:ext>
                  </a:extLst>
                </a:gridCol>
                <a:gridCol w="1476000">
                  <a:extLst>
                    <a:ext uri="{9D8B030D-6E8A-4147-A177-3AD203B41FA5}">
                      <a16:colId xmlns:a16="http://schemas.microsoft.com/office/drawing/2014/main" val="4133591016"/>
                    </a:ext>
                  </a:extLst>
                </a:gridCol>
              </a:tblGrid>
              <a:tr h="370840">
                <a:tc>
                  <a:txBody>
                    <a:bodyPr/>
                    <a:lstStyle/>
                    <a:p>
                      <a:r>
                        <a:rPr lang="de-DE" sz="1100" dirty="0">
                          <a:solidFill>
                            <a:schemeClr val="bg1"/>
                          </a:solidFill>
                        </a:rPr>
                        <a:t>Slide Deck: </a:t>
                      </a:r>
                      <a:r>
                        <a:rPr lang="it-IT" sz="1100" dirty="0">
                          <a:solidFill>
                            <a:schemeClr val="bg1"/>
                          </a:solidFill>
                        </a:rPr>
                        <a:t>Introduzione degli scenari curvi all'interno della realtà aziendale del case study selezionato</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100" dirty="0" err="1">
                          <a:solidFill>
                            <a:schemeClr val="bg1"/>
                          </a:solidFill>
                        </a:rPr>
                        <a:t>Scaricare</a:t>
                      </a:r>
                      <a:r>
                        <a:rPr lang="de-DE" sz="1100" dirty="0">
                          <a:solidFill>
                            <a:schemeClr val="bg1"/>
                          </a:solidFill>
                        </a:rPr>
                        <a:t> PPT</a:t>
                      </a:r>
                      <a:br>
                        <a:rPr lang="de-DE" sz="1100" dirty="0">
                          <a:solidFill>
                            <a:srgbClr val="FFFFFF"/>
                          </a:solidFill>
                        </a:rPr>
                      </a:br>
                      <a:r>
                        <a:rPr lang="de-DE" sz="1100" dirty="0">
                          <a:solidFill>
                            <a:schemeClr val="bg1"/>
                          </a:solidFill>
                        </a:rPr>
                        <a:t>“EARTH – Slide Deck Module 3“</a:t>
                      </a:r>
                    </a:p>
                    <a:p>
                      <a:r>
                        <a:rPr lang="de-DE" sz="1100" dirty="0">
                          <a:solidFill>
                            <a:schemeClr val="bg1"/>
                          </a:solidFill>
                        </a:rPr>
                        <a:t>pp. 49-56</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5225681"/>
                  </a:ext>
                </a:extLst>
              </a:tr>
              <a:tr h="370840">
                <a:tc>
                  <a:txBody>
                    <a:bodyPr/>
                    <a:lstStyle/>
                    <a:p>
                      <a:r>
                        <a:rPr lang="it-IT" sz="1100" dirty="0">
                          <a:solidFill>
                            <a:schemeClr val="bg1"/>
                          </a:solidFill>
                        </a:rPr>
                        <a:t>Foglio di lavoro per gli studenti: applicare la Fase 4 a un caso di studio e come utilizzare gli strumenti corrispondenti</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100" dirty="0" err="1">
                          <a:solidFill>
                            <a:schemeClr val="bg1"/>
                          </a:solidFill>
                        </a:rPr>
                        <a:t>Scaricare</a:t>
                      </a:r>
                      <a:r>
                        <a:rPr lang="de-DE" sz="1100" dirty="0">
                          <a:solidFill>
                            <a:schemeClr val="bg1"/>
                          </a:solidFill>
                        </a:rPr>
                        <a:t> PPT </a:t>
                      </a:r>
                    </a:p>
                    <a:p>
                      <a:r>
                        <a:rPr lang="de-DE" sz="1100" dirty="0">
                          <a:solidFill>
                            <a:schemeClr val="bg1"/>
                          </a:solidFill>
                        </a:rPr>
                        <a:t>“EARTH – Worksheets Module 3“</a:t>
                      </a:r>
                    </a:p>
                    <a:p>
                      <a:r>
                        <a:rPr lang="de-DE" sz="1100" dirty="0">
                          <a:solidFill>
                            <a:schemeClr val="bg1"/>
                          </a:solidFill>
                        </a:rPr>
                        <a:t>pp. 21-25</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25490817"/>
                  </a:ext>
                </a:extLst>
              </a:tr>
              <a:tr h="370840">
                <a:tc>
                  <a:txBody>
                    <a:bodyPr/>
                    <a:lstStyle/>
                    <a:p>
                      <a:r>
                        <a:rPr lang="it-IT" sz="1100" dirty="0">
                          <a:solidFill>
                            <a:schemeClr val="bg1"/>
                          </a:solidFill>
                        </a:rPr>
                        <a:t>Fonti esterne su sfide inaspettate e metodi pedagogici</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de-DE" sz="1100" b="0" i="0" u="none" strike="noStrike" noProof="0" dirty="0">
                          <a:solidFill>
                            <a:srgbClr val="29C5F4"/>
                          </a:solidFill>
                          <a:latin typeface="Calibri"/>
                          <a:hlinkClick r:id="rId3" action="ppaction://hlinksldjump">
                            <a:extLst>
                              <a:ext uri="{A12FA001-AC4F-418D-AE19-62706E023703}">
                                <ahyp:hlinkClr xmlns:ahyp="http://schemas.microsoft.com/office/drawing/2018/hyperlinkcolor" val="tx"/>
                              </a:ext>
                            </a:extLst>
                          </a:hlinkClick>
                        </a:rPr>
                        <a:t>pp. 33-36</a:t>
                      </a:r>
                      <a:endParaRPr lang="en-US" dirty="0">
                        <a:solidFill>
                          <a:srgbClr val="29C5F4"/>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9997868"/>
                  </a:ext>
                </a:extLst>
              </a:tr>
            </a:tbl>
          </a:graphicData>
        </a:graphic>
      </p:graphicFrame>
    </p:spTree>
    <p:extLst>
      <p:ext uri="{BB962C8B-B14F-4D97-AF65-F5344CB8AC3E}">
        <p14:creationId xmlns:p14="http://schemas.microsoft.com/office/powerpoint/2010/main" val="354745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D1028-48BA-C724-6836-29DADBF87BF6}"/>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866CAE59-6426-E65B-D69B-1B06AE29D11E}"/>
              </a:ext>
            </a:extLst>
          </p:cNvPr>
          <p:cNvSpPr>
            <a:spLocks noGrp="1"/>
          </p:cNvSpPr>
          <p:nvPr>
            <p:ph type="body" sz="quarter" idx="64"/>
          </p:nvPr>
        </p:nvSpPr>
        <p:spPr>
          <a:xfrm>
            <a:off x="310101" y="1240601"/>
            <a:ext cx="6814268" cy="9160293"/>
          </a:xfrm>
        </p:spPr>
        <p:txBody>
          <a:bodyPr lIns="91440" tIns="45720" rIns="91440" bIns="45720" numCol="2" spcCol="288000" anchor="t">
            <a:noAutofit/>
          </a:bodyPr>
          <a:lstStyle/>
          <a:p>
            <a:r>
              <a:rPr lang="en-US" sz="1600" b="1" dirty="0" err="1">
                <a:solidFill>
                  <a:srgbClr val="8652A1"/>
                </a:solidFill>
                <a:latin typeface="Calibri"/>
                <a:ea typeface="Open Sans"/>
                <a:cs typeface="Calibri"/>
              </a:rPr>
              <a:t>Possibili</a:t>
            </a:r>
            <a:r>
              <a:rPr lang="en-US" sz="1600" b="1" dirty="0">
                <a:solidFill>
                  <a:srgbClr val="8652A1"/>
                </a:solidFill>
                <a:latin typeface="Calibri"/>
                <a:ea typeface="Open Sans"/>
                <a:cs typeface="Calibri"/>
              </a:rPr>
              <a:t> </a:t>
            </a:r>
            <a:r>
              <a:rPr lang="en-US" sz="1600" b="1" dirty="0" err="1">
                <a:solidFill>
                  <a:srgbClr val="8652A1"/>
                </a:solidFill>
                <a:latin typeface="Calibri"/>
                <a:ea typeface="Open Sans"/>
                <a:cs typeface="Calibri"/>
              </a:rPr>
              <a:t>scenari</a:t>
            </a:r>
            <a:r>
              <a:rPr lang="en-US" sz="1600" b="1" dirty="0">
                <a:solidFill>
                  <a:srgbClr val="8652A1"/>
                </a:solidFill>
                <a:latin typeface="Calibri"/>
                <a:ea typeface="Open Sans"/>
                <a:cs typeface="Calibri"/>
              </a:rPr>
              <a:t> di Curveball</a:t>
            </a:r>
            <a:endParaRPr lang="en-GB" dirty="0"/>
          </a:p>
          <a:p>
            <a:pPr algn="just">
              <a:spcAft>
                <a:spcPts val="600"/>
              </a:spcAft>
            </a:pPr>
            <a:r>
              <a:rPr lang="it-IT" sz="1050" dirty="0">
                <a:latin typeface="Calibri"/>
                <a:ea typeface="Open Sans"/>
                <a:cs typeface="Calibri"/>
              </a:rPr>
              <a:t>Durante la fase di prototipazione, gli studenti devono essere preparati ad adattare le loro soluzioni a </a:t>
            </a:r>
            <a:r>
              <a:rPr lang="it-IT" sz="1050" b="1" dirty="0">
                <a:latin typeface="Calibri"/>
                <a:ea typeface="Open Sans"/>
                <a:cs typeface="Calibri"/>
              </a:rPr>
              <a:t>scenari inaspettati </a:t>
            </a:r>
            <a:r>
              <a:rPr lang="it-IT" sz="1050" dirty="0">
                <a:latin typeface="Calibri"/>
                <a:ea typeface="Open Sans"/>
                <a:cs typeface="Calibri"/>
              </a:rPr>
              <a:t>che mettano alla prova la flessibilità e la resilienza delle loro innovazioni (dopo che è stato generato un primo prototipo). Queste sfide riflettono </a:t>
            </a:r>
            <a:r>
              <a:rPr lang="it-IT" sz="1050" b="1" dirty="0">
                <a:latin typeface="Calibri"/>
                <a:ea typeface="Open Sans"/>
                <a:cs typeface="Calibri"/>
              </a:rPr>
              <a:t>le interruzioni del mondo reale </a:t>
            </a:r>
            <a:r>
              <a:rPr lang="it-IT" sz="1050" dirty="0">
                <a:latin typeface="Calibri"/>
                <a:ea typeface="Open Sans"/>
                <a:cs typeface="Calibri"/>
              </a:rPr>
              <a:t>che le aziende devono affrontare frequentemente, richiedendo ai team di pensare in modo critico e adattare di conseguenza le proprie strategie logistiche. 
Ad esempio, una </a:t>
            </a:r>
            <a:r>
              <a:rPr lang="it-IT" sz="1050" b="1" dirty="0">
                <a:latin typeface="Calibri"/>
                <a:ea typeface="Open Sans"/>
                <a:cs typeface="Calibri"/>
              </a:rPr>
              <a:t>modifica normativa </a:t>
            </a:r>
            <a:r>
              <a:rPr lang="it-IT" sz="1050" dirty="0">
                <a:latin typeface="Calibri"/>
                <a:ea typeface="Open Sans"/>
                <a:cs typeface="Calibri"/>
              </a:rPr>
              <a:t>potrebbe introdurre leggi ambientali più severe, limitando l'uso di determinati materiali o richiedendo nuove certificazioni: in che modo gli studenti ridisegneranno il loro prototipo per rimanere conformi? Se la </a:t>
            </a:r>
            <a:r>
              <a:rPr lang="it-IT" sz="1050" b="1" dirty="0">
                <a:latin typeface="Calibri"/>
                <a:ea typeface="Open Sans"/>
                <a:cs typeface="Calibri"/>
              </a:rPr>
              <a:t>tecnologia chiave </a:t>
            </a:r>
            <a:r>
              <a:rPr lang="it-IT" sz="1050" dirty="0">
                <a:latin typeface="Calibri"/>
                <a:ea typeface="Open Sans"/>
                <a:cs typeface="Calibri"/>
              </a:rPr>
              <a:t>della loro soluzione diventa non disponibile o obsoleta, possono modificare il loro approccio mantenendo l'innovazione? Se le </a:t>
            </a:r>
            <a:r>
              <a:rPr lang="it-IT" sz="1050" b="1" dirty="0">
                <a:latin typeface="Calibri"/>
                <a:ea typeface="Open Sans"/>
                <a:cs typeface="Calibri"/>
              </a:rPr>
              <a:t>preferenze dei clienti </a:t>
            </a:r>
            <a:r>
              <a:rPr lang="it-IT" sz="1050" dirty="0">
                <a:latin typeface="Calibri"/>
                <a:ea typeface="Open Sans"/>
                <a:cs typeface="Calibri"/>
              </a:rPr>
              <a:t>si spostano verso una diversa priorità di sostenibilità, come la riduzione dei rifiuti anziché delle emissioni, come possono adattare il loro prototipo per allinearsi meglio a queste aspettative? L'obiettivo è che gli studenti pensino in modo critico a </a:t>
            </a:r>
            <a:r>
              <a:rPr lang="it-IT" sz="1050" b="1" dirty="0">
                <a:latin typeface="Calibri"/>
                <a:ea typeface="Open Sans"/>
                <a:cs typeface="Calibri"/>
              </a:rPr>
              <a:t>come perfezionare la loro soluzione di fronte a vincoli imprevisti</a:t>
            </a:r>
            <a:r>
              <a:rPr lang="it-IT" sz="1050" dirty="0">
                <a:latin typeface="Calibri"/>
                <a:ea typeface="Open Sans"/>
                <a:cs typeface="Calibri"/>
              </a:rPr>
              <a:t>.
Altre sfide potrebbero includere </a:t>
            </a:r>
            <a:r>
              <a:rPr lang="it-IT" sz="1050" b="1" dirty="0">
                <a:latin typeface="Calibri"/>
                <a:ea typeface="Open Sans"/>
                <a:cs typeface="Calibri"/>
              </a:rPr>
              <a:t>guasti tecnologici </a:t>
            </a:r>
            <a:r>
              <a:rPr lang="it-IT" sz="1050" dirty="0">
                <a:latin typeface="Calibri"/>
                <a:ea typeface="Open Sans"/>
                <a:cs typeface="Calibri"/>
              </a:rPr>
              <a:t>(ad esempio, malfunzionamenti del software che interessano i sistemi automatizzati) o </a:t>
            </a:r>
            <a:r>
              <a:rPr lang="it-IT" sz="1050" b="1" dirty="0">
                <a:latin typeface="Calibri"/>
                <a:ea typeface="Open Sans"/>
                <a:cs typeface="Calibri"/>
              </a:rPr>
              <a:t>cambiamenti nella domanda dei consumatori</a:t>
            </a:r>
            <a:r>
              <a:rPr lang="it-IT" sz="1050" dirty="0">
                <a:latin typeface="Calibri"/>
                <a:ea typeface="Open Sans"/>
                <a:cs typeface="Calibri"/>
              </a:rPr>
              <a:t> (ad esempio, un'improvvisa preferenza per imballaggi ecologici). Affrontando queste sfide inaspettate, gli studenti perfezioneranno le loro soluzioni, assicurandosi che rimangano </a:t>
            </a:r>
            <a:r>
              <a:rPr lang="it-IT" sz="1050" b="1" dirty="0">
                <a:latin typeface="Calibri"/>
                <a:ea typeface="Open Sans"/>
                <a:cs typeface="Calibri"/>
              </a:rPr>
              <a:t>pratiche, adattabili e allineate con gli SDG</a:t>
            </a:r>
            <a:r>
              <a:rPr lang="it-IT" dirty="0">
                <a:latin typeface="Calibri"/>
                <a:ea typeface="Open Sans"/>
                <a:cs typeface="Calibri"/>
              </a:rPr>
              <a:t>.</a:t>
            </a:r>
            <a:endParaRPr lang="en-US" b="1" dirty="0">
              <a:solidFill>
                <a:srgbClr val="8652A1"/>
              </a:solidFill>
              <a:latin typeface="Calibri"/>
              <a:ea typeface="Open Sans"/>
              <a:cs typeface="Calibri"/>
            </a:endParaRPr>
          </a:p>
          <a:p>
            <a:pPr algn="just"/>
            <a:r>
              <a:rPr lang="en-GB" sz="1600" b="1" dirty="0">
                <a:solidFill>
                  <a:srgbClr val="8652A1"/>
                </a:solidFill>
                <a:latin typeface="Calibri"/>
                <a:ea typeface="Open Sans"/>
                <a:cs typeface="Calibri"/>
              </a:rPr>
              <a:t>Quali </a:t>
            </a:r>
            <a:r>
              <a:rPr lang="en-GB" sz="1600" b="1" dirty="0" err="1">
                <a:solidFill>
                  <a:srgbClr val="8652A1"/>
                </a:solidFill>
                <a:latin typeface="Calibri"/>
                <a:ea typeface="Open Sans"/>
                <a:cs typeface="Calibri"/>
              </a:rPr>
              <a:t>strumenti</a:t>
            </a:r>
            <a:r>
              <a:rPr lang="en-GB" sz="1600" b="1" dirty="0">
                <a:solidFill>
                  <a:srgbClr val="8652A1"/>
                </a:solidFill>
                <a:latin typeface="Calibri"/>
                <a:ea typeface="Open Sans"/>
                <a:cs typeface="Calibri"/>
              </a:rPr>
              <a:t> </a:t>
            </a:r>
            <a:r>
              <a:rPr lang="en-GB" sz="1600" b="1" dirty="0" err="1">
                <a:solidFill>
                  <a:srgbClr val="8652A1"/>
                </a:solidFill>
                <a:latin typeface="Calibri"/>
                <a:ea typeface="Open Sans"/>
                <a:cs typeface="Calibri"/>
              </a:rPr>
              <a:t>digitali</a:t>
            </a:r>
            <a:r>
              <a:rPr lang="en-GB" sz="1600" b="1" dirty="0">
                <a:solidFill>
                  <a:srgbClr val="8652A1"/>
                </a:solidFill>
                <a:latin typeface="Calibri"/>
                <a:ea typeface="Open Sans"/>
                <a:cs typeface="Calibri"/>
              </a:rPr>
              <a:t> </a:t>
            </a:r>
            <a:r>
              <a:rPr lang="en-GB" sz="1600" b="1" dirty="0" err="1">
                <a:solidFill>
                  <a:srgbClr val="8652A1"/>
                </a:solidFill>
                <a:latin typeface="Calibri"/>
                <a:ea typeface="Open Sans"/>
                <a:cs typeface="Calibri"/>
              </a:rPr>
              <a:t>utilizzare</a:t>
            </a:r>
            <a:endParaRPr lang="en-GB" b="1" dirty="0">
              <a:solidFill>
                <a:srgbClr val="8652A1"/>
              </a:solidFill>
              <a:latin typeface="Calibri"/>
              <a:ea typeface="Open Sans"/>
              <a:cs typeface="Calibri"/>
            </a:endParaRPr>
          </a:p>
          <a:p>
            <a:pPr algn="just">
              <a:spcAft>
                <a:spcPts val="600"/>
              </a:spcAft>
            </a:pPr>
            <a:r>
              <a:rPr lang="it-IT" sz="1050" dirty="0">
                <a:latin typeface="Calibri"/>
                <a:ea typeface="Open Sans"/>
                <a:cs typeface="Calibri"/>
              </a:rPr>
              <a:t>Per supportare la </a:t>
            </a:r>
            <a:r>
              <a:rPr lang="it-IT" sz="1050" b="1" dirty="0">
                <a:latin typeface="Calibri"/>
                <a:ea typeface="Open Sans"/>
                <a:cs typeface="Calibri"/>
              </a:rPr>
              <a:t>Fase 4: Sviluppo dei servizi</a:t>
            </a:r>
            <a:r>
              <a:rPr lang="it-IT" sz="1050" dirty="0">
                <a:latin typeface="Calibri"/>
                <a:ea typeface="Open Sans"/>
                <a:cs typeface="Calibri"/>
              </a:rPr>
              <a:t>, vari strumenti digitali possono aiutare gli studenti ad analizzare le sfide logistiche e identificare soluzioni innovative. Per un elenco completo, fare riferimento alle pagine 21-23 della</a:t>
            </a:r>
            <a:r>
              <a:rPr lang="en-GB" sz="1050" dirty="0">
                <a:latin typeface="Calibri"/>
                <a:ea typeface="Open Sans"/>
                <a:cs typeface="Calibri"/>
              </a:rPr>
              <a:t> </a:t>
            </a:r>
            <a:r>
              <a:rPr lang="de-DE" sz="1050" b="1" dirty="0">
                <a:solidFill>
                  <a:srgbClr val="29C5F4"/>
                </a:solidFill>
                <a:latin typeface="Calibri"/>
                <a:ea typeface="Open Sans"/>
                <a:cs typeface="Calibri"/>
                <a:hlinkClick r:id="rId2">
                  <a:extLst>
                    <a:ext uri="{A12FA001-AC4F-418D-AE19-62706E023703}">
                      <ahyp:hlinkClr xmlns:ahyp="http://schemas.microsoft.com/office/drawing/2018/hyperlinkcolor" val="tx"/>
                    </a:ext>
                  </a:extLst>
                </a:hlinkClick>
              </a:rPr>
              <a:t>EARTH Starter Kit</a:t>
            </a:r>
            <a:r>
              <a:rPr lang="en-GB" sz="1050" dirty="0">
                <a:latin typeface="Calibri"/>
                <a:ea typeface="Open Sans"/>
                <a:cs typeface="Calibri"/>
              </a:rPr>
              <a:t>.</a:t>
            </a:r>
          </a:p>
          <a:p>
            <a:pPr algn="just">
              <a:spcAft>
                <a:spcPts val="600"/>
              </a:spcAft>
            </a:pPr>
            <a:r>
              <a:rPr lang="en-GB" sz="1050" b="1" dirty="0" err="1">
                <a:latin typeface="Calibri"/>
                <a:ea typeface="Open Sans"/>
                <a:cs typeface="Calibri"/>
              </a:rPr>
              <a:t>Strumenti</a:t>
            </a:r>
            <a:r>
              <a:rPr lang="en-GB" sz="1050" b="1" dirty="0">
                <a:latin typeface="Calibri"/>
                <a:ea typeface="Open Sans"/>
                <a:cs typeface="Calibri"/>
              </a:rPr>
              <a:t> </a:t>
            </a:r>
            <a:r>
              <a:rPr lang="en-GB" sz="1050" b="1" dirty="0" err="1">
                <a:latin typeface="Calibri"/>
                <a:ea typeface="Open Sans"/>
                <a:cs typeface="Calibri"/>
              </a:rPr>
              <a:t>gratuiti</a:t>
            </a:r>
            <a:r>
              <a:rPr lang="en-GB" sz="1050" b="1" dirty="0">
                <a:latin typeface="Calibri"/>
                <a:ea typeface="Open Sans"/>
                <a:cs typeface="Calibri"/>
              </a:rPr>
              <a:t>:</a:t>
            </a:r>
            <a:endParaRPr lang="en-GB" sz="1050" dirty="0">
              <a:latin typeface="Calibri"/>
              <a:ea typeface="Open Sans"/>
              <a:cs typeface="Calibri"/>
            </a:endParaRPr>
          </a:p>
          <a:p>
            <a:pPr marL="171450" indent="-171450" algn="just">
              <a:spcAft>
                <a:spcPts val="600"/>
              </a:spcAft>
              <a:buFont typeface="Wingdings" panose="05000000000000000000" pitchFamily="2" charset="2"/>
              <a:buChar char="q"/>
            </a:pPr>
            <a:r>
              <a:rPr lang="en-GB" sz="1050" b="1" dirty="0">
                <a:latin typeface="Calibri"/>
                <a:ea typeface="Open Sans"/>
                <a:cs typeface="Calibri"/>
              </a:rPr>
              <a:t>Notion, Figma o Canva </a:t>
            </a:r>
            <a:r>
              <a:rPr lang="en-GB" sz="1050" dirty="0">
                <a:latin typeface="Calibri"/>
                <a:ea typeface="Open Sans"/>
                <a:cs typeface="Calibri"/>
              </a:rPr>
              <a:t>– </a:t>
            </a:r>
            <a:r>
              <a:rPr lang="it-IT" sz="1050" dirty="0">
                <a:latin typeface="Calibri"/>
                <a:ea typeface="Open Sans"/>
                <a:cs typeface="Calibri"/>
              </a:rPr>
              <a:t>Strumenti di collaborazione e documentazione per l'organizzazione dei flussi di lavoro di sviluppo e la progettazione di prototipi (bozze)</a:t>
            </a:r>
            <a:r>
              <a:rPr lang="en-GB" sz="1050" dirty="0">
                <a:latin typeface="Calibri"/>
                <a:ea typeface="Open Sans"/>
                <a:cs typeface="Calibri"/>
              </a:rPr>
              <a:t>. </a:t>
            </a:r>
          </a:p>
          <a:p>
            <a:pPr algn="just">
              <a:spcAft>
                <a:spcPts val="600"/>
              </a:spcAft>
            </a:pPr>
            <a:r>
              <a:rPr lang="it-IT" sz="1050" b="1" dirty="0">
                <a:latin typeface="Calibri"/>
                <a:ea typeface="Open Sans"/>
                <a:cs typeface="Calibri"/>
              </a:rPr>
              <a:t>Strumenti a pagamento (possono essere disponibili tramite licenza istituzionale</a:t>
            </a:r>
            <a:r>
              <a:rPr lang="en-GB" sz="1050" b="1" dirty="0">
                <a:latin typeface="Calibri"/>
                <a:ea typeface="Open Sans"/>
                <a:cs typeface="Calibri"/>
              </a:rPr>
              <a:t>):</a:t>
            </a:r>
            <a:endParaRPr lang="en-GB" sz="1050" dirty="0">
              <a:latin typeface="Calibri"/>
              <a:ea typeface="Open Sans"/>
              <a:cs typeface="Calibri"/>
            </a:endParaRPr>
          </a:p>
          <a:p>
            <a:pPr marL="171450" indent="-171450" algn="just">
              <a:spcAft>
                <a:spcPts val="600"/>
              </a:spcAft>
              <a:buFont typeface="Wingdings" panose="05000000000000000000" pitchFamily="2" charset="2"/>
              <a:buChar char="q"/>
            </a:pPr>
            <a:r>
              <a:rPr lang="en-GB" sz="1050" b="1" dirty="0" err="1">
                <a:latin typeface="Calibri"/>
                <a:ea typeface="Open Sans"/>
                <a:cs typeface="Calibri"/>
              </a:rPr>
              <a:t>MarvelApp</a:t>
            </a:r>
            <a:r>
              <a:rPr lang="en-GB" sz="1050" b="1" dirty="0">
                <a:latin typeface="Calibri"/>
                <a:ea typeface="Open Sans"/>
                <a:cs typeface="Calibri"/>
              </a:rPr>
              <a:t>, Adobe XD, Figma, Sketch</a:t>
            </a:r>
            <a:r>
              <a:rPr lang="en-GB" sz="1050" dirty="0">
                <a:latin typeface="Calibri"/>
                <a:ea typeface="Open Sans"/>
                <a:cs typeface="Calibri"/>
              </a:rPr>
              <a:t> – </a:t>
            </a:r>
            <a:r>
              <a:rPr lang="it-IT" sz="1050" dirty="0">
                <a:latin typeface="Calibri"/>
                <a:ea typeface="Open Sans"/>
                <a:cs typeface="Calibri"/>
              </a:rPr>
              <a:t>Strumenti di prototipazione per trasformare i concetti in prodotti tangibili</a:t>
            </a:r>
            <a:r>
              <a:rPr lang="en-GB" sz="1050" dirty="0">
                <a:latin typeface="Calibri"/>
                <a:ea typeface="Open Sans"/>
                <a:cs typeface="Calibri"/>
              </a:rPr>
              <a:t>.</a:t>
            </a:r>
          </a:p>
          <a:p>
            <a:pPr marL="171450" indent="-171450" algn="just">
              <a:spcAft>
                <a:spcPts val="600"/>
              </a:spcAft>
              <a:buFont typeface="Wingdings" panose="05000000000000000000" pitchFamily="2" charset="2"/>
              <a:buChar char="q"/>
            </a:pPr>
            <a:r>
              <a:rPr lang="en-GB" sz="1050" b="1" dirty="0">
                <a:latin typeface="Calibri"/>
                <a:ea typeface="Open Sans"/>
                <a:cs typeface="Calibri"/>
              </a:rPr>
              <a:t>Brightidea, </a:t>
            </a:r>
            <a:r>
              <a:rPr lang="en-GB" sz="1050" b="1" dirty="0" err="1">
                <a:latin typeface="Calibri"/>
                <a:ea typeface="Open Sans"/>
                <a:cs typeface="Calibri"/>
              </a:rPr>
              <a:t>Braineet</a:t>
            </a:r>
            <a:r>
              <a:rPr lang="en-GB" sz="1050" b="1" dirty="0">
                <a:latin typeface="Calibri"/>
                <a:ea typeface="Open Sans"/>
                <a:cs typeface="Calibri"/>
              </a:rPr>
              <a:t>, Canny</a:t>
            </a:r>
            <a:r>
              <a:rPr lang="en-GB" sz="1050" dirty="0">
                <a:latin typeface="Calibri"/>
                <a:ea typeface="Open Sans"/>
                <a:cs typeface="Calibri"/>
              </a:rPr>
              <a:t> – </a:t>
            </a:r>
            <a:r>
              <a:rPr lang="it-IT" sz="1050" dirty="0">
                <a:latin typeface="Calibri"/>
                <a:ea typeface="Open Sans"/>
                <a:cs typeface="Calibri"/>
              </a:rPr>
              <a:t>Assisti nella raccolta del feedback degli stakeholder e nella definizione delle priorità delle funzionalità</a:t>
            </a:r>
            <a:r>
              <a:rPr lang="en-GB" sz="1050" dirty="0">
                <a:latin typeface="Calibri"/>
                <a:ea typeface="Open Sans"/>
                <a:cs typeface="Calibri"/>
              </a:rPr>
              <a:t>.</a:t>
            </a:r>
          </a:p>
          <a:p>
            <a:pPr marL="171450" indent="-171450" algn="just">
              <a:buFont typeface="Wingdings" panose="05000000000000000000" pitchFamily="2" charset="2"/>
              <a:buChar char="q"/>
            </a:pPr>
            <a:r>
              <a:rPr lang="en-GB" sz="1050" b="1" dirty="0" err="1">
                <a:latin typeface="Calibri"/>
                <a:ea typeface="Open Sans"/>
                <a:cs typeface="Calibri"/>
              </a:rPr>
              <a:t>InnovationCloud</a:t>
            </a:r>
            <a:r>
              <a:rPr lang="en-GB" sz="1050" dirty="0">
                <a:latin typeface="Calibri"/>
                <a:ea typeface="Open Sans"/>
                <a:cs typeface="Calibri"/>
              </a:rPr>
              <a:t> – </a:t>
            </a:r>
            <a:r>
              <a:rPr lang="it-IT" sz="1050" dirty="0">
                <a:latin typeface="Calibri"/>
                <a:ea typeface="Open Sans"/>
                <a:cs typeface="Calibri"/>
              </a:rPr>
              <a:t>Supporta lo sviluppo e l'iterazione strutturati del prodotto</a:t>
            </a:r>
            <a:r>
              <a:rPr lang="en-GB" dirty="0">
                <a:latin typeface="Calibri"/>
                <a:ea typeface="Open Sans"/>
                <a:cs typeface="Calibri"/>
              </a:rPr>
              <a:t>.</a:t>
            </a:r>
          </a:p>
          <a:p>
            <a:pPr algn="just"/>
            <a:endParaRPr lang="en-GB" b="1" dirty="0">
              <a:solidFill>
                <a:srgbClr val="8652A1"/>
              </a:solidFill>
              <a:latin typeface="Calibri"/>
              <a:ea typeface="Open Sans"/>
              <a:cs typeface="Calibri"/>
            </a:endParaRPr>
          </a:p>
          <a:p>
            <a:r>
              <a:rPr lang="it-IT" sz="1600" b="1" dirty="0">
                <a:solidFill>
                  <a:srgbClr val="8652A1"/>
                </a:solidFill>
                <a:latin typeface="Calibri"/>
                <a:ea typeface="Open Sans"/>
                <a:cs typeface="Calibri"/>
              </a:rPr>
              <a:t>Guidare gli studenti attraverso il foglio di lavoro</a:t>
            </a:r>
            <a:endParaRPr lang="en-GB" b="1" dirty="0">
              <a:solidFill>
                <a:srgbClr val="8652A1"/>
              </a:solidFill>
            </a:endParaRPr>
          </a:p>
          <a:p>
            <a:pPr algn="just">
              <a:spcAft>
                <a:spcPts val="600"/>
              </a:spcAft>
            </a:pPr>
            <a:r>
              <a:rPr lang="it-IT" sz="1050" dirty="0">
                <a:latin typeface="Calibri"/>
                <a:ea typeface="Open Sans"/>
                <a:cs typeface="Calibri"/>
              </a:rPr>
              <a:t>Nel foglio di lavoro, gli studenti si concentreranno sullo </a:t>
            </a:r>
            <a:r>
              <a:rPr lang="it-IT" sz="1050" b="1" dirty="0">
                <a:latin typeface="Calibri"/>
                <a:ea typeface="Open Sans"/>
                <a:cs typeface="Calibri"/>
              </a:rPr>
              <a:t>sviluppo del servizio</a:t>
            </a:r>
            <a:r>
              <a:rPr lang="it-IT" sz="1050" dirty="0">
                <a:latin typeface="Calibri"/>
                <a:ea typeface="Open Sans"/>
                <a:cs typeface="Calibri"/>
              </a:rPr>
              <a:t>, </a:t>
            </a:r>
            <a:r>
              <a:rPr lang="it-IT" sz="1050" dirty="0" err="1">
                <a:latin typeface="Calibri"/>
                <a:ea typeface="Open Sans"/>
                <a:cs typeface="Calibri"/>
              </a:rPr>
              <a:t>prototipando</a:t>
            </a:r>
            <a:r>
              <a:rPr lang="it-IT" sz="1050" dirty="0">
                <a:latin typeface="Calibri"/>
                <a:ea typeface="Open Sans"/>
                <a:cs typeface="Calibri"/>
              </a:rPr>
              <a:t> il loro concetto. In circostanze normali, un prototipo digitale richiede solitamente da 1 a 2 settimane per essere costruito. Nell'ambito di questo corso, tuttavia, verrà svolto sotto forma di </a:t>
            </a:r>
            <a:r>
              <a:rPr lang="it-IT" sz="1050" b="1" dirty="0">
                <a:latin typeface="Calibri"/>
                <a:ea typeface="Open Sans"/>
                <a:cs typeface="Calibri"/>
              </a:rPr>
              <a:t>prototipazione rapida pressurizzata</a:t>
            </a:r>
            <a:r>
              <a:rPr lang="en-GB" sz="1050" dirty="0">
                <a:latin typeface="Calibri"/>
                <a:ea typeface="Open Sans"/>
                <a:cs typeface="Calibri"/>
              </a:rPr>
              <a:t>.​</a:t>
            </a:r>
          </a:p>
          <a:p>
            <a:pPr algn="just">
              <a:spcAft>
                <a:spcPts val="600"/>
              </a:spcAft>
            </a:pPr>
            <a:r>
              <a:rPr lang="it-IT" sz="1050" dirty="0">
                <a:latin typeface="Calibri"/>
                <a:ea typeface="Open Sans"/>
                <a:cs typeface="Calibri"/>
              </a:rPr>
              <a:t>Utilizza il metodo </a:t>
            </a:r>
            <a:r>
              <a:rPr lang="it-IT" sz="1050" dirty="0" err="1">
                <a:latin typeface="Calibri"/>
                <a:ea typeface="Open Sans"/>
                <a:cs typeface="Calibri"/>
              </a:rPr>
              <a:t>MoSCoW</a:t>
            </a:r>
            <a:r>
              <a:rPr lang="it-IT" sz="1050" dirty="0">
                <a:latin typeface="Calibri"/>
                <a:ea typeface="Open Sans"/>
                <a:cs typeface="Calibri"/>
              </a:rPr>
              <a:t> per guidare gli studenti nella progettazione di un diagramma di flusso del progetto di servizio per il loro nuovo prodotto, servizio o processo. Utilizzando il metodo di definizione delle priorità del </a:t>
            </a:r>
            <a:r>
              <a:rPr lang="it-IT" sz="1050" dirty="0" err="1">
                <a:latin typeface="Calibri"/>
                <a:ea typeface="Open Sans"/>
                <a:cs typeface="Calibri"/>
              </a:rPr>
              <a:t>MoSCoW</a:t>
            </a:r>
            <a:r>
              <a:rPr lang="it-IT" sz="1050" dirty="0">
                <a:latin typeface="Calibri"/>
                <a:ea typeface="Open Sans"/>
                <a:cs typeface="Calibri"/>
              </a:rPr>
              <a:t>, classificheranno gli elementi principali in quattro gruppi</a:t>
            </a:r>
            <a:r>
              <a:rPr lang="en-GB" sz="1050" dirty="0">
                <a:latin typeface="Calibri"/>
                <a:ea typeface="Open Sans"/>
                <a:cs typeface="Calibri"/>
              </a:rPr>
              <a:t>:</a:t>
            </a:r>
          </a:p>
          <a:p>
            <a:pPr marL="171450" indent="-171450" algn="just">
              <a:buFont typeface="Wingdings" panose="05000000000000000000" pitchFamily="2" charset="2"/>
              <a:buChar char="q"/>
            </a:pPr>
            <a:r>
              <a:rPr lang="en-GB" sz="1050" b="1" dirty="0">
                <a:latin typeface="Calibri"/>
                <a:ea typeface="Open Sans"/>
                <a:cs typeface="Calibri"/>
              </a:rPr>
              <a:t>Must-have</a:t>
            </a:r>
            <a:r>
              <a:rPr lang="en-GB" sz="1050" dirty="0">
                <a:latin typeface="Calibri"/>
                <a:ea typeface="Open Sans"/>
                <a:cs typeface="Calibri"/>
              </a:rPr>
              <a:t> – </a:t>
            </a:r>
            <a:r>
              <a:rPr lang="it-IT" sz="1050" dirty="0">
                <a:latin typeface="Calibri"/>
                <a:ea typeface="Open Sans"/>
                <a:cs typeface="Calibri"/>
              </a:rPr>
              <a:t>Caratteristiche essenziali necessarie per il funzionamento del prodotto/servizio</a:t>
            </a:r>
            <a:r>
              <a:rPr lang="en-GB" sz="1050" dirty="0">
                <a:latin typeface="Calibri"/>
                <a:ea typeface="Open Sans"/>
                <a:cs typeface="Calibri"/>
              </a:rPr>
              <a:t>.</a:t>
            </a:r>
          </a:p>
          <a:p>
            <a:pPr marL="171450" indent="-171450" algn="just">
              <a:buFont typeface="Wingdings" panose="05000000000000000000" pitchFamily="2" charset="2"/>
              <a:buChar char="q"/>
            </a:pPr>
            <a:r>
              <a:rPr lang="en-GB" sz="1050" b="1" dirty="0">
                <a:latin typeface="Calibri"/>
                <a:ea typeface="Open Sans"/>
                <a:cs typeface="Calibri"/>
              </a:rPr>
              <a:t>Should-have</a:t>
            </a:r>
            <a:r>
              <a:rPr lang="en-GB" sz="1050" dirty="0">
                <a:latin typeface="Calibri"/>
                <a:ea typeface="Open Sans"/>
                <a:cs typeface="Calibri"/>
              </a:rPr>
              <a:t> – </a:t>
            </a:r>
            <a:r>
              <a:rPr lang="it-IT" sz="1050" dirty="0">
                <a:latin typeface="Calibri"/>
                <a:ea typeface="Open Sans"/>
                <a:cs typeface="Calibri"/>
              </a:rPr>
              <a:t>Funzionalità importanti ma non critiche che migliorano l'esperienza</a:t>
            </a:r>
            <a:r>
              <a:rPr lang="en-GB" sz="1050" dirty="0">
                <a:latin typeface="Calibri"/>
                <a:ea typeface="Open Sans"/>
                <a:cs typeface="Calibri"/>
              </a:rPr>
              <a:t>.</a:t>
            </a:r>
          </a:p>
          <a:p>
            <a:pPr marL="171450" indent="-171450" algn="just">
              <a:buFont typeface="Wingdings" panose="05000000000000000000" pitchFamily="2" charset="2"/>
              <a:buChar char="q"/>
            </a:pPr>
            <a:r>
              <a:rPr lang="en-GB" sz="1050" b="1" dirty="0">
                <a:latin typeface="Calibri"/>
                <a:ea typeface="Open Sans"/>
                <a:cs typeface="Calibri"/>
              </a:rPr>
              <a:t>Could-have</a:t>
            </a:r>
            <a:r>
              <a:rPr lang="en-GB" sz="1050" dirty="0">
                <a:latin typeface="Calibri"/>
                <a:ea typeface="Open Sans"/>
                <a:cs typeface="Calibri"/>
              </a:rPr>
              <a:t> – </a:t>
            </a:r>
            <a:r>
              <a:rPr lang="it-IT" sz="1050" dirty="0">
                <a:latin typeface="Calibri"/>
                <a:ea typeface="Open Sans"/>
                <a:cs typeface="Calibri"/>
              </a:rPr>
              <a:t>Funzioni utili che aggiungono valore ma non sono necessarie</a:t>
            </a:r>
            <a:r>
              <a:rPr lang="en-GB" sz="1050" dirty="0">
                <a:latin typeface="Calibri"/>
                <a:ea typeface="Open Sans"/>
                <a:cs typeface="Calibri"/>
              </a:rPr>
              <a:t>.</a:t>
            </a:r>
          </a:p>
          <a:p>
            <a:pPr marL="171450" indent="-171450" algn="just">
              <a:buFont typeface="Wingdings" panose="05000000000000000000" pitchFamily="2" charset="2"/>
              <a:buChar char="q"/>
            </a:pPr>
            <a:r>
              <a:rPr lang="en-GB" sz="1050" b="1" dirty="0">
                <a:latin typeface="Calibri"/>
                <a:ea typeface="Open Sans"/>
                <a:cs typeface="Calibri"/>
              </a:rPr>
              <a:t>Won’t-have</a:t>
            </a:r>
            <a:r>
              <a:rPr lang="en-GB" sz="1050" dirty="0">
                <a:latin typeface="Calibri"/>
                <a:ea typeface="Open Sans"/>
                <a:cs typeface="Calibri"/>
              </a:rPr>
              <a:t> – </a:t>
            </a:r>
            <a:r>
              <a:rPr lang="it-IT" sz="1050" dirty="0">
                <a:latin typeface="Calibri"/>
                <a:ea typeface="Open Sans"/>
                <a:cs typeface="Calibri"/>
              </a:rPr>
              <a:t>Funzionalità che non sono una priorità in questa fase</a:t>
            </a:r>
            <a:r>
              <a:rPr lang="en-GB" sz="1050" dirty="0">
                <a:latin typeface="Calibri"/>
                <a:ea typeface="Open Sans"/>
                <a:cs typeface="Calibri"/>
              </a:rPr>
              <a:t>.</a:t>
            </a:r>
          </a:p>
          <a:p>
            <a:pPr algn="just">
              <a:spcAft>
                <a:spcPts val="600"/>
              </a:spcAft>
            </a:pPr>
            <a:r>
              <a:rPr lang="it-IT" sz="1050" dirty="0">
                <a:latin typeface="Calibri"/>
                <a:ea typeface="Open Sans"/>
                <a:cs typeface="Calibri"/>
              </a:rPr>
              <a:t>Gli studenti possono utilizzare il </a:t>
            </a:r>
            <a:r>
              <a:rPr lang="en-GB" sz="1050" b="1" i="0" u="sng" strike="noStrike" dirty="0">
                <a:solidFill>
                  <a:srgbClr val="29C5F4"/>
                </a:solidFill>
                <a:effectLst/>
                <a:latin typeface="Calibri"/>
                <a:ea typeface="Open Sans"/>
                <a:cs typeface="Calibri"/>
                <a:hlinkClick r:id="rId3">
                  <a:extLst>
                    <a:ext uri="{A12FA001-AC4F-418D-AE19-62706E023703}">
                      <ahyp:hlinkClr xmlns:ahyp="http://schemas.microsoft.com/office/drawing/2018/hyperlinkcolor" val="tx"/>
                    </a:ext>
                  </a:extLst>
                </a:hlinkClick>
              </a:rPr>
              <a:t>Miro </a:t>
            </a:r>
            <a:r>
              <a:rPr lang="en-GB" sz="1050" b="1" i="0" u="sng" strike="noStrike" dirty="0" err="1">
                <a:solidFill>
                  <a:srgbClr val="29C5F4"/>
                </a:solidFill>
                <a:effectLst/>
                <a:latin typeface="Calibri"/>
                <a:ea typeface="Open Sans"/>
                <a:cs typeface="Calibri"/>
                <a:hlinkClick r:id="rId3">
                  <a:extLst>
                    <a:ext uri="{A12FA001-AC4F-418D-AE19-62706E023703}">
                      <ahyp:hlinkClr xmlns:ahyp="http://schemas.microsoft.com/office/drawing/2018/hyperlinkcolor" val="tx"/>
                    </a:ext>
                  </a:extLst>
                </a:hlinkClick>
              </a:rPr>
              <a:t>MoSCoW</a:t>
            </a:r>
            <a:r>
              <a:rPr lang="en-GB" sz="1050" b="1" i="0" u="sng" strike="noStrike" dirty="0">
                <a:solidFill>
                  <a:srgbClr val="29C5F4"/>
                </a:solidFill>
                <a:effectLst/>
                <a:latin typeface="Calibri"/>
                <a:ea typeface="Open Sans"/>
                <a:cs typeface="Calibri"/>
                <a:hlinkClick r:id="rId3">
                  <a:extLst>
                    <a:ext uri="{A12FA001-AC4F-418D-AE19-62706E023703}">
                      <ahyp:hlinkClr xmlns:ahyp="http://schemas.microsoft.com/office/drawing/2018/hyperlinkcolor" val="tx"/>
                    </a:ext>
                  </a:extLst>
                </a:hlinkClick>
              </a:rPr>
              <a:t> Matrix template</a:t>
            </a:r>
            <a:r>
              <a:rPr lang="en-GB" sz="1050" dirty="0">
                <a:latin typeface="Calibri"/>
                <a:ea typeface="Open Sans"/>
                <a:cs typeface="Calibri"/>
              </a:rPr>
              <a:t> </a:t>
            </a:r>
            <a:r>
              <a:rPr lang="it-IT" sz="1050" dirty="0">
                <a:latin typeface="Calibri"/>
                <a:ea typeface="Open Sans"/>
                <a:cs typeface="Calibri"/>
              </a:rPr>
              <a:t>per creare il loro diagramma, assicurandosi che definiscano chiaramente su quali caratteristiche concentrarsi per prime</a:t>
            </a:r>
            <a:r>
              <a:rPr lang="en-GB" sz="1050" dirty="0">
                <a:latin typeface="Calibri"/>
                <a:ea typeface="Open Sans"/>
                <a:cs typeface="Calibri"/>
              </a:rPr>
              <a:t>.</a:t>
            </a:r>
          </a:p>
          <a:p>
            <a:pPr algn="just">
              <a:spcAft>
                <a:spcPts val="600"/>
              </a:spcAft>
            </a:pPr>
            <a:r>
              <a:rPr lang="it-IT" sz="1050" dirty="0">
                <a:latin typeface="Calibri"/>
                <a:ea typeface="Open Sans"/>
                <a:cs typeface="Calibri"/>
              </a:rPr>
              <a:t>Quindi, gli studenti passano alla </a:t>
            </a:r>
            <a:r>
              <a:rPr lang="it-IT" sz="1050" b="1" dirty="0">
                <a:latin typeface="Calibri"/>
                <a:ea typeface="Open Sans"/>
                <a:cs typeface="Calibri"/>
              </a:rPr>
              <a:t>progettazione di prototipi</a:t>
            </a:r>
            <a:r>
              <a:rPr lang="it-IT" sz="1050" dirty="0">
                <a:latin typeface="Calibri"/>
                <a:ea typeface="Open Sans"/>
                <a:cs typeface="Calibri"/>
              </a:rPr>
              <a:t>, dove possono esplorare </a:t>
            </a:r>
            <a:r>
              <a:rPr lang="it-IT" sz="1050" b="1" u="sng" dirty="0">
                <a:solidFill>
                  <a:srgbClr val="29C5F4"/>
                </a:solidFill>
                <a:latin typeface="Calibri"/>
                <a:ea typeface="Open Sans"/>
                <a:cs typeface="Calibri"/>
              </a:rPr>
              <a:t>Modelli di prototipi gratuiti e personalizzabili su </a:t>
            </a:r>
            <a:r>
              <a:rPr lang="en-GB" sz="1050" b="1" i="0" u="sng" strike="noStrike" dirty="0">
                <a:solidFill>
                  <a:srgbClr val="29C5F4"/>
                </a:solidFill>
                <a:effectLst/>
                <a:latin typeface="Calibri"/>
                <a:ea typeface="Open Sans"/>
                <a:cs typeface="Calibri"/>
              </a:rPr>
              <a:t>Canva</a:t>
            </a:r>
            <a:r>
              <a:rPr lang="en-GB" sz="1050" dirty="0">
                <a:latin typeface="Calibri"/>
                <a:ea typeface="Open Sans"/>
                <a:cs typeface="Calibri"/>
              </a:rPr>
              <a:t>, </a:t>
            </a:r>
            <a:r>
              <a:rPr lang="it-IT" sz="1050" dirty="0">
                <a:latin typeface="Calibri"/>
                <a:ea typeface="Open Sans"/>
                <a:cs typeface="Calibri"/>
              </a:rPr>
              <a:t>selezionando e sviluppando tre che rappresentino al meglio la loro visione. Dovrebbero lavorarci fino a quando non emergerà una </a:t>
            </a:r>
            <a:r>
              <a:rPr lang="it-IT" sz="1050" b="1" dirty="0">
                <a:latin typeface="Calibri"/>
                <a:ea typeface="Open Sans"/>
                <a:cs typeface="Calibri"/>
              </a:rPr>
              <a:t>versione testabile </a:t>
            </a:r>
            <a:r>
              <a:rPr lang="it-IT" sz="1050" dirty="0">
                <a:latin typeface="Calibri"/>
                <a:ea typeface="Open Sans"/>
                <a:cs typeface="Calibri"/>
              </a:rPr>
              <a:t>per la fase successiva</a:t>
            </a:r>
            <a:r>
              <a:rPr lang="en-GB" sz="1050" dirty="0">
                <a:latin typeface="Calibri"/>
                <a:ea typeface="Open Sans"/>
                <a:cs typeface="Calibri"/>
              </a:rPr>
              <a:t>.​</a:t>
            </a:r>
            <a:endParaRPr lang="en-GB" sz="1050" dirty="0"/>
          </a:p>
          <a:p>
            <a:pPr algn="just">
              <a:spcAft>
                <a:spcPts val="600"/>
              </a:spcAft>
            </a:pPr>
            <a:r>
              <a:rPr lang="it-IT" sz="1050" dirty="0">
                <a:latin typeface="Calibri"/>
                <a:ea typeface="Open Sans"/>
                <a:cs typeface="Calibri"/>
              </a:rPr>
              <a:t>Dopo aver completato il prototipo iniziale, gli studenti ne testeranno la resilienza rispondendo a uno </a:t>
            </a:r>
            <a:r>
              <a:rPr lang="it-IT" sz="1050" b="1" dirty="0">
                <a:latin typeface="Calibri"/>
                <a:ea typeface="Open Sans"/>
                <a:cs typeface="Calibri"/>
              </a:rPr>
              <a:t>scenario curvo</a:t>
            </a:r>
            <a:r>
              <a:rPr lang="it-IT" sz="1050" dirty="0">
                <a:latin typeface="Calibri"/>
                <a:ea typeface="Open Sans"/>
                <a:cs typeface="Calibri"/>
              </a:rPr>
              <a:t>, una sfida inaspettata come un'interruzione della catena di approvvigionamento o condizioni meteorologiche estreme. Ogni team selezionerà </a:t>
            </a:r>
            <a:r>
              <a:rPr lang="it-IT" sz="1050" b="1" dirty="0">
                <a:latin typeface="Calibri"/>
                <a:ea typeface="Open Sans"/>
                <a:cs typeface="Calibri"/>
              </a:rPr>
              <a:t>uno</a:t>
            </a:r>
            <a:r>
              <a:rPr lang="it-IT" sz="1050" dirty="0">
                <a:latin typeface="Calibri"/>
                <a:ea typeface="Open Sans"/>
                <a:cs typeface="Calibri"/>
              </a:rPr>
              <a:t> scenario dall'elenco fornito e ne valuterà l'impatto sul proprio concetto. Dovrebbero quindi </a:t>
            </a:r>
            <a:r>
              <a:rPr lang="it-IT" sz="1050" b="1" dirty="0">
                <a:latin typeface="Calibri"/>
                <a:ea typeface="Open Sans"/>
                <a:cs typeface="Calibri"/>
              </a:rPr>
              <a:t>adattare</a:t>
            </a:r>
            <a:r>
              <a:rPr lang="it-IT" sz="1050" dirty="0">
                <a:latin typeface="Calibri"/>
                <a:ea typeface="Open Sans"/>
                <a:cs typeface="Calibri"/>
              </a:rPr>
              <a:t> il loro prototipo per rafforzarne l'</a:t>
            </a:r>
            <a:r>
              <a:rPr lang="it-IT" sz="1050" b="1" dirty="0">
                <a:latin typeface="Calibri"/>
                <a:ea typeface="Open Sans"/>
                <a:cs typeface="Calibri"/>
              </a:rPr>
              <a:t>adattabilità</a:t>
            </a:r>
            <a:r>
              <a:rPr lang="it-IT" sz="1050" dirty="0">
                <a:latin typeface="Calibri"/>
                <a:ea typeface="Open Sans"/>
                <a:cs typeface="Calibri"/>
              </a:rPr>
              <a:t>, affrontare le vulnerabilità e garantire che rimanga praticabile sotto le pressioni del mondo reale</a:t>
            </a:r>
            <a:r>
              <a:rPr lang="en-GB" sz="1050" dirty="0">
                <a:latin typeface="Calibri"/>
                <a:ea typeface="Open Sans"/>
                <a:cs typeface="Calibri"/>
              </a:rPr>
              <a:t>.</a:t>
            </a:r>
            <a:endParaRPr lang="en-GB" sz="1050" dirty="0"/>
          </a:p>
          <a:p>
            <a:pPr algn="just">
              <a:spcAft>
                <a:spcPts val="600"/>
              </a:spcAft>
            </a:pPr>
            <a:r>
              <a:rPr lang="it-IT" sz="1050" dirty="0">
                <a:latin typeface="Calibri"/>
                <a:ea typeface="Open Sans"/>
                <a:cs typeface="Calibri"/>
              </a:rPr>
              <a:t>Incoraggia gli studenti a </a:t>
            </a:r>
            <a:r>
              <a:rPr lang="it-IT" sz="1050" b="1" dirty="0">
                <a:latin typeface="Calibri"/>
                <a:ea typeface="Open Sans"/>
                <a:cs typeface="Calibri"/>
              </a:rPr>
              <a:t>concentrarsi sulla prototipazione rapida</a:t>
            </a:r>
            <a:r>
              <a:rPr lang="it-IT" sz="1050" dirty="0">
                <a:latin typeface="Calibri"/>
                <a:ea typeface="Open Sans"/>
                <a:cs typeface="Calibri"/>
              </a:rPr>
              <a:t>, dando priorità alle esigenze degli utenti e agli obiettivi aziendali. L'output finale dovrebbe essere un </a:t>
            </a:r>
            <a:r>
              <a:rPr lang="it-IT" sz="1050" b="1" dirty="0">
                <a:latin typeface="Calibri"/>
                <a:ea typeface="Open Sans"/>
                <a:cs typeface="Calibri"/>
              </a:rPr>
              <a:t>prototipo chiaramente visivo e testabile</a:t>
            </a:r>
            <a:r>
              <a:rPr lang="it-IT" sz="1050" dirty="0">
                <a:latin typeface="Calibri"/>
                <a:ea typeface="Open Sans"/>
                <a:cs typeface="Calibri"/>
              </a:rPr>
              <a:t> che rifletta il loro </a:t>
            </a:r>
            <a:r>
              <a:rPr lang="it-IT" sz="1050" b="1" dirty="0">
                <a:latin typeface="Calibri"/>
                <a:ea typeface="Open Sans"/>
                <a:cs typeface="Calibri"/>
              </a:rPr>
              <a:t>concetto di base</a:t>
            </a:r>
            <a:r>
              <a:rPr lang="it-IT" sz="1050" dirty="0">
                <a:latin typeface="Calibri"/>
                <a:ea typeface="Open Sans"/>
                <a:cs typeface="Calibri"/>
              </a:rPr>
              <a:t>, affronti una specifica sfida logistica e sia </a:t>
            </a:r>
            <a:r>
              <a:rPr lang="it-IT" sz="1050" b="1" dirty="0">
                <a:latin typeface="Calibri"/>
                <a:ea typeface="Open Sans"/>
                <a:cs typeface="Calibri"/>
              </a:rPr>
              <a:t>pronto per il feedback </a:t>
            </a:r>
            <a:r>
              <a:rPr lang="it-IT" sz="1050" dirty="0">
                <a:latin typeface="Calibri"/>
                <a:ea typeface="Open Sans"/>
                <a:cs typeface="Calibri"/>
              </a:rPr>
              <a:t>nella fase successiva</a:t>
            </a:r>
            <a:r>
              <a:rPr lang="en-GB" dirty="0">
                <a:latin typeface="Calibri"/>
                <a:ea typeface="Open Sans"/>
                <a:cs typeface="Calibri"/>
              </a:rPr>
              <a:t>.</a:t>
            </a:r>
            <a:endParaRPr lang="en-US" sz="1800" b="1" dirty="0">
              <a:latin typeface="Calibri"/>
              <a:ea typeface="Open Sans"/>
              <a:cs typeface="Calibri"/>
            </a:endParaRPr>
          </a:p>
        </p:txBody>
      </p:sp>
      <p:sp>
        <p:nvSpPr>
          <p:cNvPr id="4" name="Slide Number Placeholder 3">
            <a:extLst>
              <a:ext uri="{FF2B5EF4-FFF2-40B4-BE49-F238E27FC236}">
                <a16:creationId xmlns:a16="http://schemas.microsoft.com/office/drawing/2014/main" id="{AF61F6E4-BD1E-C50F-3FE6-F8302C3F9782}"/>
              </a:ext>
            </a:extLst>
          </p:cNvPr>
          <p:cNvSpPr>
            <a:spLocks noGrp="1"/>
          </p:cNvSpPr>
          <p:nvPr>
            <p:ph type="sldNum" sz="quarter" idx="4"/>
          </p:nvPr>
        </p:nvSpPr>
        <p:spPr/>
        <p:txBody>
          <a:bodyPr/>
          <a:lstStyle/>
          <a:p>
            <a:fld id="{9C527BFA-2C0E-4CEC-B6A5-913A56FEF4B4}" type="slidenum">
              <a:rPr lang="fr-CA" smtClean="0"/>
              <a:pPr/>
              <a:t>23</a:t>
            </a:fld>
            <a:endParaRPr lang="fr-CA"/>
          </a:p>
        </p:txBody>
      </p:sp>
      <p:sp>
        <p:nvSpPr>
          <p:cNvPr id="7" name="Text Placeholder 6">
            <a:extLst>
              <a:ext uri="{FF2B5EF4-FFF2-40B4-BE49-F238E27FC236}">
                <a16:creationId xmlns:a16="http://schemas.microsoft.com/office/drawing/2014/main" id="{7D56853A-42A6-67C9-A9A3-1160E2ACEA06}"/>
              </a:ext>
            </a:extLst>
          </p:cNvPr>
          <p:cNvSpPr>
            <a:spLocks noGrp="1"/>
          </p:cNvSpPr>
          <p:nvPr>
            <p:ph type="body" sz="quarter" idx="61"/>
          </p:nvPr>
        </p:nvSpPr>
        <p:spPr>
          <a:xfrm>
            <a:off x="-9335" y="304800"/>
            <a:ext cx="7040257" cy="926158"/>
          </a:xfrm>
        </p:spPr>
        <p:txBody>
          <a:bodyPr/>
          <a:lstStyle/>
          <a:p>
            <a:r>
              <a:rPr lang="it-IT" dirty="0"/>
              <a:t>SETTIMANA 11: FASE 4 – SVILUPPO DEL SERVICE</a:t>
            </a:r>
            <a:endParaRPr lang="en-US" dirty="0"/>
          </a:p>
        </p:txBody>
      </p:sp>
    </p:spTree>
    <p:extLst>
      <p:ext uri="{BB962C8B-B14F-4D97-AF65-F5344CB8AC3E}">
        <p14:creationId xmlns:p14="http://schemas.microsoft.com/office/powerpoint/2010/main" val="2564585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D50B5-8CDD-0C80-F818-83A23D7F5FF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A440244-EDF0-D954-0284-7562B12C8FD6}"/>
              </a:ext>
            </a:extLst>
          </p:cNvPr>
          <p:cNvSpPr>
            <a:spLocks noGrp="1"/>
          </p:cNvSpPr>
          <p:nvPr>
            <p:ph type="body" sz="quarter" idx="48"/>
          </p:nvPr>
        </p:nvSpPr>
        <p:spPr>
          <a:xfrm>
            <a:off x="3510792" y="1344069"/>
            <a:ext cx="3520130" cy="2917260"/>
          </a:xfrm>
        </p:spPr>
        <p:txBody>
          <a:bodyPr lIns="91440" tIns="45720" rIns="91440" bIns="45720" numCol="1" spcCol="288000" anchor="t">
            <a:noAutofit/>
          </a:bodyPr>
          <a:lstStyle/>
          <a:p>
            <a:pPr algn="just"/>
            <a:r>
              <a:rPr lang="de-DE" sz="1800" b="1" dirty="0" err="1">
                <a:solidFill>
                  <a:srgbClr val="8652A1"/>
                </a:solidFill>
              </a:rPr>
              <a:t>Attività</a:t>
            </a:r>
            <a:endParaRPr lang="en-GB" dirty="0"/>
          </a:p>
          <a:p>
            <a:pPr marL="171450" indent="-171450" algn="just">
              <a:buFont typeface="Wingdings" panose="05000000000000000000" pitchFamily="2" charset="2"/>
              <a:buChar char="q"/>
            </a:pPr>
            <a:r>
              <a:rPr lang="it-IT" dirty="0">
                <a:latin typeface="Calibri"/>
                <a:ea typeface="Open Sans"/>
                <a:cs typeface="Calibri"/>
              </a:rPr>
              <a:t>In classe, i gruppi di studenti </a:t>
            </a:r>
            <a:r>
              <a:rPr lang="it-IT" b="1" dirty="0">
                <a:latin typeface="Calibri"/>
                <a:ea typeface="Open Sans"/>
                <a:cs typeface="Calibri"/>
              </a:rPr>
              <a:t>raccoglieranno feedback strutturati </a:t>
            </a:r>
            <a:r>
              <a:rPr lang="it-IT" dirty="0">
                <a:latin typeface="Calibri"/>
                <a:ea typeface="Open Sans"/>
                <a:cs typeface="Calibri"/>
              </a:rPr>
              <a:t>da colleghi e insegnanti utilizzando uno strumento digitale pertinente per supportare la fase 5 del loro processo di gestione dell'innovazione (una raccomandazione viene fatta sul foglio di lavoro della settimana). 
</a:t>
            </a:r>
            <a:r>
              <a:rPr lang="it-IT" b="1" dirty="0">
                <a:latin typeface="Calibri"/>
                <a:ea typeface="Open Sans"/>
                <a:cs typeface="Calibri"/>
              </a:rPr>
              <a:t>Valuteranno</a:t>
            </a:r>
            <a:r>
              <a:rPr lang="it-IT" dirty="0">
                <a:latin typeface="Calibri"/>
                <a:ea typeface="Open Sans"/>
                <a:cs typeface="Calibri"/>
              </a:rPr>
              <a:t> le risposte per identificare le lacune nelle loro soluzioni e rifletteranno su quanto bene i loro prototipi </a:t>
            </a:r>
            <a:r>
              <a:rPr lang="it-IT" b="1" dirty="0">
                <a:latin typeface="Calibri"/>
                <a:ea typeface="Open Sans"/>
                <a:cs typeface="Calibri"/>
              </a:rPr>
              <a:t>rispondano alle esigenze degli utenti</a:t>
            </a:r>
            <a:r>
              <a:rPr lang="it-IT" dirty="0">
                <a:latin typeface="Calibri"/>
                <a:ea typeface="Open Sans"/>
                <a:cs typeface="Calibri"/>
              </a:rPr>
              <a:t>. Gli studenti dovrebbero concentrarsi sulla </a:t>
            </a:r>
            <a:r>
              <a:rPr lang="it-IT" b="1" dirty="0">
                <a:latin typeface="Calibri"/>
                <a:ea typeface="Open Sans"/>
                <a:cs typeface="Calibri"/>
              </a:rPr>
              <a:t>documentazione</a:t>
            </a:r>
            <a:r>
              <a:rPr lang="it-IT" dirty="0">
                <a:latin typeface="Calibri"/>
                <a:ea typeface="Open Sans"/>
                <a:cs typeface="Calibri"/>
              </a:rPr>
              <a:t> del feedback e sulla delineazione di potenziali miglioramenti, dimostrando la loro capacità di </a:t>
            </a:r>
            <a:r>
              <a:rPr lang="it-IT" b="1" dirty="0">
                <a:latin typeface="Calibri"/>
                <a:ea typeface="Open Sans"/>
                <a:cs typeface="Calibri"/>
              </a:rPr>
              <a:t>valutare criticamente e rafforzare il loro concetto</a:t>
            </a:r>
            <a:r>
              <a:rPr lang="en-GB" dirty="0">
                <a:latin typeface="Calibri"/>
                <a:ea typeface="Open Sans"/>
                <a:cs typeface="Calibri"/>
              </a:rPr>
              <a:t>.</a:t>
            </a:r>
          </a:p>
          <a:p>
            <a:pPr algn="just"/>
            <a:endParaRPr lang="en-GB" dirty="0"/>
          </a:p>
        </p:txBody>
      </p:sp>
      <p:sp>
        <p:nvSpPr>
          <p:cNvPr id="8" name="Text Placeholder 7">
            <a:extLst>
              <a:ext uri="{FF2B5EF4-FFF2-40B4-BE49-F238E27FC236}">
                <a16:creationId xmlns:a16="http://schemas.microsoft.com/office/drawing/2014/main" id="{3139C875-0A55-D91F-D30E-E51F7D6EB624}"/>
              </a:ext>
            </a:extLst>
          </p:cNvPr>
          <p:cNvSpPr>
            <a:spLocks noGrp="1"/>
          </p:cNvSpPr>
          <p:nvPr>
            <p:ph type="body" sz="quarter" idx="62"/>
          </p:nvPr>
        </p:nvSpPr>
        <p:spPr>
          <a:xfrm>
            <a:off x="3660084" y="4302521"/>
            <a:ext cx="3186688" cy="1008955"/>
          </a:xfrm>
        </p:spPr>
        <p:txBody>
          <a:bodyPr/>
          <a:lstStyle/>
          <a:p>
            <a:r>
              <a:rPr lang="en-US" dirty="0"/>
              <a:t>MATERIALI</a:t>
            </a:r>
          </a:p>
        </p:txBody>
      </p:sp>
      <p:sp>
        <p:nvSpPr>
          <p:cNvPr id="7" name="Text Placeholder 6">
            <a:extLst>
              <a:ext uri="{FF2B5EF4-FFF2-40B4-BE49-F238E27FC236}">
                <a16:creationId xmlns:a16="http://schemas.microsoft.com/office/drawing/2014/main" id="{AE173D33-9E9C-74AE-BB63-A0B66B27497F}"/>
              </a:ext>
            </a:extLst>
          </p:cNvPr>
          <p:cNvSpPr>
            <a:spLocks noGrp="1"/>
          </p:cNvSpPr>
          <p:nvPr>
            <p:ph type="body" sz="quarter" idx="61"/>
          </p:nvPr>
        </p:nvSpPr>
        <p:spPr>
          <a:xfrm>
            <a:off x="-9335" y="304800"/>
            <a:ext cx="7040257" cy="926158"/>
          </a:xfrm>
        </p:spPr>
        <p:txBody>
          <a:bodyPr/>
          <a:lstStyle/>
          <a:p>
            <a:r>
              <a:rPr lang="it-IT" dirty="0"/>
              <a:t>SETTIMANA 12: FASE 5 – TEST E CONVALIDA DEL SERVIZIO PILOTA</a:t>
            </a:r>
            <a:endParaRPr lang="en-US" dirty="0"/>
          </a:p>
        </p:txBody>
      </p:sp>
      <p:sp>
        <p:nvSpPr>
          <p:cNvPr id="10" name="Text Placeholder 9">
            <a:extLst>
              <a:ext uri="{FF2B5EF4-FFF2-40B4-BE49-F238E27FC236}">
                <a16:creationId xmlns:a16="http://schemas.microsoft.com/office/drawing/2014/main" id="{A564D520-806E-6153-35D3-26BAF91EF858}"/>
              </a:ext>
            </a:extLst>
          </p:cNvPr>
          <p:cNvSpPr>
            <a:spLocks noGrp="1"/>
          </p:cNvSpPr>
          <p:nvPr>
            <p:ph type="body" sz="quarter" idx="64"/>
          </p:nvPr>
        </p:nvSpPr>
        <p:spPr>
          <a:xfrm>
            <a:off x="520387" y="1344068"/>
            <a:ext cx="2881437" cy="4792213"/>
          </a:xfrm>
        </p:spPr>
        <p:txBody>
          <a:bodyPr lIns="91440" tIns="45720" rIns="91440" bIns="45720" numCol="1" spcCol="288000" anchor="t">
            <a:noAutofit/>
          </a:bodyPr>
          <a:lstStyle/>
          <a:p>
            <a:pPr algn="just"/>
            <a:r>
              <a:rPr lang="en-US" sz="1800" b="1" dirty="0" err="1">
                <a:solidFill>
                  <a:srgbClr val="8652A1"/>
                </a:solidFill>
                <a:latin typeface="Calibri"/>
                <a:ea typeface="Open Sans"/>
                <a:cs typeface="Calibri"/>
              </a:rPr>
              <a:t>Contenuto</a:t>
            </a:r>
            <a:endParaRPr lang="en-US" dirty="0"/>
          </a:p>
          <a:p>
            <a:pPr algn="just">
              <a:spcAft>
                <a:spcPts val="600"/>
              </a:spcAft>
            </a:pPr>
            <a:r>
              <a:rPr lang="it-IT" dirty="0">
                <a:latin typeface="Calibri"/>
                <a:ea typeface="Open Sans"/>
                <a:cs typeface="Calibri"/>
              </a:rPr>
              <a:t>Questa fase è dedicata al </a:t>
            </a:r>
            <a:r>
              <a:rPr lang="it-IT" b="1" dirty="0">
                <a:latin typeface="Calibri"/>
                <a:ea typeface="Open Sans"/>
                <a:cs typeface="Calibri"/>
              </a:rPr>
              <a:t>collaudo dei prototipi </a:t>
            </a:r>
            <a:r>
              <a:rPr lang="it-IT" dirty="0">
                <a:latin typeface="Calibri"/>
                <a:ea typeface="Open Sans"/>
                <a:cs typeface="Calibri"/>
              </a:rPr>
              <a:t>sviluppati nella Fase 4, per garantire che possano funzionare come previsto e soddisfare le esigenze degli utenti previsti. L'attenzione si concentra sulla raccolta di </a:t>
            </a:r>
            <a:r>
              <a:rPr lang="it-IT" b="1" dirty="0">
                <a:latin typeface="Calibri"/>
                <a:ea typeface="Open Sans"/>
                <a:cs typeface="Calibri"/>
              </a:rPr>
              <a:t>feedback strutturati </a:t>
            </a:r>
            <a:r>
              <a:rPr lang="it-IT" dirty="0">
                <a:latin typeface="Calibri"/>
                <a:ea typeface="Open Sans"/>
                <a:cs typeface="Calibri"/>
              </a:rPr>
              <a:t>e sull'analisi dei risultati dei test. Incoraggiare gli studenti ad affrontare i test in modo sistematico, considerando l'usabilità, l'efficienza e l'allineamento con gli obiettivi di sostenibilità.
</a:t>
            </a:r>
            <a:r>
              <a:rPr lang="it-IT" b="1" dirty="0">
                <a:latin typeface="Calibri"/>
                <a:ea typeface="Open Sans"/>
                <a:cs typeface="Calibri"/>
              </a:rPr>
              <a:t>Nell'attività pratica</a:t>
            </a:r>
            <a:r>
              <a:rPr lang="it-IT" dirty="0">
                <a:latin typeface="Calibri"/>
                <a:ea typeface="Open Sans"/>
                <a:cs typeface="Calibri"/>
              </a:rPr>
              <a:t>, gli studenti </a:t>
            </a:r>
            <a:r>
              <a:rPr lang="it-IT" b="1" dirty="0">
                <a:latin typeface="Calibri"/>
                <a:ea typeface="Open Sans"/>
                <a:cs typeface="Calibri"/>
              </a:rPr>
              <a:t>testeranno i loro prototipi </a:t>
            </a:r>
            <a:r>
              <a:rPr lang="it-IT" dirty="0">
                <a:latin typeface="Calibri"/>
                <a:ea typeface="Open Sans"/>
                <a:cs typeface="Calibri"/>
              </a:rPr>
              <a:t>su piccola scala, coinvolgendo </a:t>
            </a:r>
            <a:r>
              <a:rPr lang="it-IT" b="1" dirty="0">
                <a:latin typeface="Calibri"/>
                <a:ea typeface="Open Sans"/>
                <a:cs typeface="Calibri"/>
              </a:rPr>
              <a:t>colleghi e insegnanti </a:t>
            </a:r>
            <a:r>
              <a:rPr lang="it-IT" dirty="0">
                <a:latin typeface="Calibri"/>
                <a:ea typeface="Open Sans"/>
                <a:cs typeface="Calibri"/>
              </a:rPr>
              <a:t>nel processo. </a:t>
            </a:r>
            <a:r>
              <a:rPr lang="it-IT" b="1" dirty="0">
                <a:latin typeface="Calibri"/>
                <a:ea typeface="Open Sans"/>
                <a:cs typeface="Calibri"/>
              </a:rPr>
              <a:t>L'apprendimento basato sui problemi </a:t>
            </a:r>
            <a:r>
              <a:rPr lang="it-IT" dirty="0">
                <a:latin typeface="Calibri"/>
                <a:ea typeface="Open Sans"/>
                <a:cs typeface="Calibri"/>
              </a:rPr>
              <a:t>comporta la raccolta di </a:t>
            </a:r>
            <a:r>
              <a:rPr lang="it-IT" b="1" dirty="0">
                <a:latin typeface="Calibri"/>
                <a:ea typeface="Open Sans"/>
                <a:cs typeface="Calibri"/>
              </a:rPr>
              <a:t>feedback strutturati</a:t>
            </a:r>
            <a:r>
              <a:rPr lang="it-IT" dirty="0">
                <a:latin typeface="Calibri"/>
                <a:ea typeface="Open Sans"/>
                <a:cs typeface="Calibri"/>
              </a:rPr>
              <a:t>, l'identificazione delle lacune, l'anticipazione dei potenziali rischi e l'iterazione delle soluzioni per creare un prototipo rivisto. Presta attenzione a come gli studenti conducono i loro test: stanno utilizzando metriche appropriate? Sono aperti a critiche costruttive? Incoraggiali a </a:t>
            </a:r>
            <a:r>
              <a:rPr lang="it-IT" b="1" dirty="0">
                <a:latin typeface="Calibri"/>
                <a:ea typeface="Open Sans"/>
                <a:cs typeface="Calibri"/>
              </a:rPr>
              <a:t>documentare accuratamente il feedback</a:t>
            </a:r>
            <a:r>
              <a:rPr lang="it-IT" dirty="0">
                <a:latin typeface="Calibri"/>
                <a:ea typeface="Open Sans"/>
                <a:cs typeface="Calibri"/>
              </a:rPr>
              <a:t>, in quanto fornisce </a:t>
            </a:r>
            <a:r>
              <a:rPr lang="it-IT" b="1" dirty="0">
                <a:latin typeface="Calibri"/>
                <a:ea typeface="Open Sans"/>
                <a:cs typeface="Calibri"/>
              </a:rPr>
              <a:t>preziose informazioni </a:t>
            </a:r>
            <a:r>
              <a:rPr lang="it-IT" dirty="0">
                <a:latin typeface="Calibri"/>
                <a:ea typeface="Open Sans"/>
                <a:cs typeface="Calibri"/>
              </a:rPr>
              <a:t>sui punti di forza e di debolezza del loro prototipo e supporta una riflessione e una valutazione più chiare nelle attività successive</a:t>
            </a:r>
            <a:r>
              <a:rPr lang="en-GB" dirty="0">
                <a:latin typeface="Calibri"/>
                <a:ea typeface="Open Sans"/>
                <a:cs typeface="Calibri"/>
              </a:rPr>
              <a:t>.</a:t>
            </a:r>
          </a:p>
        </p:txBody>
      </p:sp>
      <p:sp>
        <p:nvSpPr>
          <p:cNvPr id="4" name="Slide Number Placeholder 3">
            <a:extLst>
              <a:ext uri="{FF2B5EF4-FFF2-40B4-BE49-F238E27FC236}">
                <a16:creationId xmlns:a16="http://schemas.microsoft.com/office/drawing/2014/main" id="{A61CA540-1F4F-2565-A61F-F6397F9D9DCF}"/>
              </a:ext>
            </a:extLst>
          </p:cNvPr>
          <p:cNvSpPr>
            <a:spLocks noGrp="1"/>
          </p:cNvSpPr>
          <p:nvPr>
            <p:ph type="sldNum" sz="quarter" idx="4"/>
          </p:nvPr>
        </p:nvSpPr>
        <p:spPr/>
        <p:txBody>
          <a:bodyPr/>
          <a:lstStyle/>
          <a:p>
            <a:fld id="{9C527BFA-2C0E-4CEC-B6A5-913A56FEF4B4}" type="slidenum">
              <a:rPr lang="fr-CA" smtClean="0"/>
              <a:pPr/>
              <a:t>24</a:t>
            </a:fld>
            <a:endParaRPr lang="fr-CA"/>
          </a:p>
        </p:txBody>
      </p:sp>
      <p:pic>
        <p:nvPicPr>
          <p:cNvPr id="15" name="Picture Placeholder 14">
            <a:extLst>
              <a:ext uri="{FF2B5EF4-FFF2-40B4-BE49-F238E27FC236}">
                <a16:creationId xmlns:a16="http://schemas.microsoft.com/office/drawing/2014/main" id="{13C417F4-D3FF-946B-6A78-F955CCC859DB}"/>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464" b="36514"/>
          <a:stretch>
            <a:fillRect/>
          </a:stretch>
        </p:blipFill>
        <p:spPr>
          <a:xfrm>
            <a:off x="0" y="7020713"/>
            <a:ext cx="7559675" cy="3026228"/>
          </a:xfrm>
        </p:spPr>
      </p:pic>
      <p:graphicFrame>
        <p:nvGraphicFramePr>
          <p:cNvPr id="2" name="Tabelle 1">
            <a:extLst>
              <a:ext uri="{FF2B5EF4-FFF2-40B4-BE49-F238E27FC236}">
                <a16:creationId xmlns:a16="http://schemas.microsoft.com/office/drawing/2014/main" id="{E339A7F9-D884-CB8F-F747-1833EF1DD025}"/>
              </a:ext>
            </a:extLst>
          </p:cNvPr>
          <p:cNvGraphicFramePr>
            <a:graphicFrameLocks noGrp="1"/>
          </p:cNvGraphicFramePr>
          <p:nvPr>
            <p:extLst>
              <p:ext uri="{D42A27DB-BD31-4B8C-83A1-F6EECF244321}">
                <p14:modId xmlns:p14="http://schemas.microsoft.com/office/powerpoint/2010/main" val="1055814552"/>
              </p:ext>
            </p:extLst>
          </p:nvPr>
        </p:nvGraphicFramePr>
        <p:xfrm>
          <a:off x="3660084" y="4971102"/>
          <a:ext cx="3186000" cy="2286000"/>
        </p:xfrm>
        <a:graphic>
          <a:graphicData uri="http://schemas.openxmlformats.org/drawingml/2006/table">
            <a:tbl>
              <a:tblPr firstRow="1" bandRow="1"/>
              <a:tblGrid>
                <a:gridCol w="1710000">
                  <a:extLst>
                    <a:ext uri="{9D8B030D-6E8A-4147-A177-3AD203B41FA5}">
                      <a16:colId xmlns:a16="http://schemas.microsoft.com/office/drawing/2014/main" val="3698861540"/>
                    </a:ext>
                  </a:extLst>
                </a:gridCol>
                <a:gridCol w="1476000">
                  <a:extLst>
                    <a:ext uri="{9D8B030D-6E8A-4147-A177-3AD203B41FA5}">
                      <a16:colId xmlns:a16="http://schemas.microsoft.com/office/drawing/2014/main" val="4133591016"/>
                    </a:ext>
                  </a:extLst>
                </a:gridCol>
              </a:tblGrid>
              <a:tr h="370840">
                <a:tc>
                  <a:txBody>
                    <a:bodyPr/>
                    <a:lstStyle/>
                    <a:p>
                      <a:r>
                        <a:rPr lang="de-DE" sz="1100" dirty="0">
                          <a:solidFill>
                            <a:schemeClr val="bg1"/>
                          </a:solidFill>
                        </a:rPr>
                        <a:t>Slide Deck: </a:t>
                      </a:r>
                      <a:r>
                        <a:rPr lang="it-IT" sz="1100" dirty="0">
                          <a:solidFill>
                            <a:schemeClr val="bg1"/>
                          </a:solidFill>
                        </a:rPr>
                        <a:t>Test pratici e convalida all'interno dello scenario più vicino alla realtà per l'azienda selezionata</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100" dirty="0" err="1">
                          <a:solidFill>
                            <a:schemeClr val="bg1"/>
                          </a:solidFill>
                        </a:rPr>
                        <a:t>Scaricare</a:t>
                      </a:r>
                      <a:r>
                        <a:rPr lang="de-DE" sz="1100" dirty="0">
                          <a:solidFill>
                            <a:schemeClr val="bg1"/>
                          </a:solidFill>
                        </a:rPr>
                        <a:t> PPT </a:t>
                      </a:r>
                    </a:p>
                    <a:p>
                      <a:r>
                        <a:rPr lang="de-DE" sz="1100" dirty="0">
                          <a:solidFill>
                            <a:schemeClr val="bg1"/>
                          </a:solidFill>
                        </a:rPr>
                        <a:t>“EARTH – Slide Deck Module 3“</a:t>
                      </a:r>
                    </a:p>
                    <a:p>
                      <a:r>
                        <a:rPr lang="de-DE" sz="1100" dirty="0">
                          <a:solidFill>
                            <a:schemeClr val="bg1"/>
                          </a:solidFill>
                        </a:rPr>
                        <a:t>pp. 57-63</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5225681"/>
                  </a:ext>
                </a:extLst>
              </a:tr>
              <a:tr h="370840">
                <a:tc>
                  <a:txBody>
                    <a:bodyPr/>
                    <a:lstStyle/>
                    <a:p>
                      <a:r>
                        <a:rPr lang="it-IT" sz="1100" dirty="0">
                          <a:solidFill>
                            <a:schemeClr val="bg1"/>
                          </a:solidFill>
                        </a:rPr>
                        <a:t>Foglio di lavoro per gli studenti: applicare la Fase 5 a un caso di studio e come utilizzare gli strumenti corrispondenti</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100" dirty="0" err="1">
                          <a:solidFill>
                            <a:schemeClr val="bg1"/>
                          </a:solidFill>
                        </a:rPr>
                        <a:t>Scaricare</a:t>
                      </a:r>
                      <a:r>
                        <a:rPr lang="de-DE" sz="1100" dirty="0">
                          <a:solidFill>
                            <a:schemeClr val="bg1"/>
                          </a:solidFill>
                        </a:rPr>
                        <a:t> PPT </a:t>
                      </a:r>
                    </a:p>
                    <a:p>
                      <a:r>
                        <a:rPr lang="de-DE" sz="1100" dirty="0">
                          <a:solidFill>
                            <a:schemeClr val="bg1"/>
                          </a:solidFill>
                        </a:rPr>
                        <a:t>“EARTH – Worksheets Module 3“</a:t>
                      </a:r>
                    </a:p>
                    <a:p>
                      <a:r>
                        <a:rPr lang="de-DE" sz="1100" dirty="0">
                          <a:solidFill>
                            <a:schemeClr val="bg1"/>
                          </a:solidFill>
                        </a:rPr>
                        <a:t>pp. 26-29</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25490817"/>
                  </a:ext>
                </a:extLst>
              </a:tr>
              <a:tr h="370840">
                <a:tc>
                  <a:txBody>
                    <a:bodyPr/>
                    <a:lstStyle/>
                    <a:p>
                      <a:r>
                        <a:rPr lang="it-IT" sz="1100" dirty="0">
                          <a:solidFill>
                            <a:schemeClr val="bg1"/>
                          </a:solidFill>
                        </a:rPr>
                        <a:t>Fonti esterne sui metodi pedagogici</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de-DE" sz="1100" b="0" i="0" u="none" strike="noStrike" noProof="0" dirty="0">
                          <a:solidFill>
                            <a:srgbClr val="29C5F4"/>
                          </a:solidFill>
                          <a:latin typeface="Calibri"/>
                          <a:hlinkClick r:id="rId3" action="ppaction://hlinksldjump">
                            <a:extLst>
                              <a:ext uri="{A12FA001-AC4F-418D-AE19-62706E023703}">
                                <ahyp:hlinkClr xmlns:ahyp="http://schemas.microsoft.com/office/drawing/2018/hyperlinkcolor" val="tx"/>
                              </a:ext>
                            </a:extLst>
                          </a:hlinkClick>
                        </a:rPr>
                        <a:t>pp. 33-36</a:t>
                      </a:r>
                      <a:endParaRPr lang="en-US" dirty="0">
                        <a:solidFill>
                          <a:srgbClr val="29C5F4"/>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9855801"/>
                  </a:ext>
                </a:extLst>
              </a:tr>
            </a:tbl>
          </a:graphicData>
        </a:graphic>
      </p:graphicFrame>
    </p:spTree>
    <p:extLst>
      <p:ext uri="{BB962C8B-B14F-4D97-AF65-F5344CB8AC3E}">
        <p14:creationId xmlns:p14="http://schemas.microsoft.com/office/powerpoint/2010/main" val="11590185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E431A-833D-C323-2710-135ABE40EC69}"/>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565431C-1AC1-F59B-2C81-6373A236A597}"/>
              </a:ext>
            </a:extLst>
          </p:cNvPr>
          <p:cNvSpPr>
            <a:spLocks noGrp="1"/>
          </p:cNvSpPr>
          <p:nvPr>
            <p:ph type="body" sz="quarter" idx="64"/>
          </p:nvPr>
        </p:nvSpPr>
        <p:spPr>
          <a:xfrm>
            <a:off x="539837" y="1422400"/>
            <a:ext cx="6480000" cy="8317948"/>
          </a:xfrm>
        </p:spPr>
        <p:txBody>
          <a:bodyPr lIns="91440" tIns="45720" rIns="91440" bIns="45720" numCol="2" spcCol="288000" anchor="t">
            <a:noAutofit/>
          </a:bodyPr>
          <a:lstStyle/>
          <a:p>
            <a:r>
              <a:rPr lang="it-IT" sz="1600" b="1" dirty="0">
                <a:solidFill>
                  <a:srgbClr val="8652A1"/>
                </a:solidFill>
                <a:latin typeface="Calibri"/>
                <a:ea typeface="Open Sans"/>
                <a:cs typeface="Calibri"/>
              </a:rPr>
              <a:t>Come condurre un processo di test e convalida</a:t>
            </a:r>
            <a:endParaRPr lang="en-US" b="1" dirty="0">
              <a:solidFill>
                <a:srgbClr val="8652A1"/>
              </a:solidFill>
              <a:latin typeface="Calibri"/>
              <a:ea typeface="Open Sans"/>
              <a:cs typeface="Calibri"/>
            </a:endParaRPr>
          </a:p>
          <a:p>
            <a:pPr algn="just"/>
            <a:r>
              <a:rPr lang="it-IT" dirty="0">
                <a:latin typeface="Calibri"/>
                <a:ea typeface="Open Sans"/>
                <a:cs typeface="Calibri"/>
              </a:rPr>
              <a:t>Gli studenti condurranno un </a:t>
            </a:r>
            <a:r>
              <a:rPr lang="it-IT" b="1" dirty="0">
                <a:latin typeface="Calibri"/>
                <a:ea typeface="Open Sans"/>
                <a:cs typeface="Calibri"/>
              </a:rPr>
              <a:t>test di usabilità su piccola scala</a:t>
            </a:r>
            <a:r>
              <a:rPr lang="it-IT" dirty="0">
                <a:latin typeface="Calibri"/>
                <a:ea typeface="Open Sans"/>
                <a:cs typeface="Calibri"/>
              </a:rPr>
              <a:t> in classe, definendo gli aspetti della loro soluzione che necessitano di valutazione e sviluppando domande chiave. I gruppi testeranno i prototipi degli altri, simulando l'uso nel mondo reale, e documenteranno il feedback. Per questo, gli studenti creeranno un </a:t>
            </a:r>
            <a:r>
              <a:rPr lang="it-IT" b="1" dirty="0">
                <a:latin typeface="Calibri"/>
                <a:ea typeface="Open Sans"/>
                <a:cs typeface="Calibri"/>
              </a:rPr>
              <a:t>sondaggio online </a:t>
            </a:r>
            <a:r>
              <a:rPr lang="it-IT" dirty="0">
                <a:latin typeface="Calibri"/>
                <a:ea typeface="Open Sans"/>
                <a:cs typeface="Calibri"/>
              </a:rPr>
              <a:t>utilizzando Google Forms o un altro strumento per raccogliere informazioni sull'usabilità e l'efficacia. Dopo aver esaminato le risposte, riassumeranno i risultati chiave e documenteranno il feedback in un formato chiaro, evidenziando temi ricorrenti, punti di forza e aree di miglioramento.
Sottolineare l'importanza di allineare i risultati con le </a:t>
            </a:r>
            <a:r>
              <a:rPr lang="it-IT" b="1" dirty="0">
                <a:latin typeface="Calibri"/>
                <a:ea typeface="Open Sans"/>
                <a:cs typeface="Calibri"/>
              </a:rPr>
              <a:t>sfide logistiche del mondo reale </a:t>
            </a:r>
            <a:r>
              <a:rPr lang="it-IT" dirty="0">
                <a:latin typeface="Calibri"/>
                <a:ea typeface="Open Sans"/>
                <a:cs typeface="Calibri"/>
              </a:rPr>
              <a:t>e le </a:t>
            </a:r>
            <a:r>
              <a:rPr lang="it-IT" b="1" dirty="0">
                <a:latin typeface="Calibri"/>
                <a:ea typeface="Open Sans"/>
                <a:cs typeface="Calibri"/>
              </a:rPr>
              <a:t>priorità di sostenibilità e gli SDG </a:t>
            </a:r>
            <a:r>
              <a:rPr lang="it-IT" dirty="0">
                <a:latin typeface="Calibri"/>
                <a:ea typeface="Open Sans"/>
                <a:cs typeface="Calibri"/>
              </a:rPr>
              <a:t>per migliorare la loro soluzione finale prima del lancio</a:t>
            </a:r>
            <a:r>
              <a:rPr lang="en-GB" dirty="0">
                <a:latin typeface="Calibri"/>
                <a:ea typeface="Open Sans"/>
                <a:cs typeface="Calibri"/>
              </a:rPr>
              <a:t>.</a:t>
            </a:r>
            <a:endParaRPr lang="en-US" b="1" dirty="0">
              <a:solidFill>
                <a:srgbClr val="8652A1"/>
              </a:solidFill>
              <a:latin typeface="Calibri"/>
              <a:ea typeface="Open Sans"/>
              <a:cs typeface="Calibri"/>
            </a:endParaRPr>
          </a:p>
          <a:p>
            <a:pPr algn="just"/>
            <a:endParaRPr lang="en-US" sz="1600" b="1" dirty="0">
              <a:solidFill>
                <a:srgbClr val="8652A1"/>
              </a:solidFill>
              <a:latin typeface="Calibri"/>
              <a:ea typeface="Open Sans"/>
              <a:cs typeface="Calibri"/>
            </a:endParaRPr>
          </a:p>
          <a:p>
            <a:r>
              <a:rPr lang="en-GB" sz="1600" b="1" dirty="0">
                <a:solidFill>
                  <a:srgbClr val="8652A1"/>
                </a:solidFill>
                <a:latin typeface="Calibri"/>
                <a:ea typeface="Open Sans"/>
                <a:cs typeface="Calibri"/>
              </a:rPr>
              <a:t>Quali </a:t>
            </a:r>
            <a:r>
              <a:rPr lang="en-GB" sz="1600" b="1" dirty="0" err="1">
                <a:solidFill>
                  <a:srgbClr val="8652A1"/>
                </a:solidFill>
                <a:latin typeface="Calibri"/>
                <a:ea typeface="Open Sans"/>
                <a:cs typeface="Calibri"/>
              </a:rPr>
              <a:t>strumenti</a:t>
            </a:r>
            <a:r>
              <a:rPr lang="en-GB" sz="1600" b="1" dirty="0">
                <a:solidFill>
                  <a:srgbClr val="8652A1"/>
                </a:solidFill>
                <a:latin typeface="Calibri"/>
                <a:ea typeface="Open Sans"/>
                <a:cs typeface="Calibri"/>
              </a:rPr>
              <a:t> </a:t>
            </a:r>
            <a:r>
              <a:rPr lang="en-GB" sz="1600" b="1" dirty="0" err="1">
                <a:solidFill>
                  <a:srgbClr val="8652A1"/>
                </a:solidFill>
                <a:latin typeface="Calibri"/>
                <a:ea typeface="Open Sans"/>
                <a:cs typeface="Calibri"/>
              </a:rPr>
              <a:t>digitali</a:t>
            </a:r>
            <a:r>
              <a:rPr lang="en-GB" sz="1600" b="1" dirty="0">
                <a:solidFill>
                  <a:srgbClr val="8652A1"/>
                </a:solidFill>
                <a:latin typeface="Calibri"/>
                <a:ea typeface="Open Sans"/>
                <a:cs typeface="Calibri"/>
              </a:rPr>
              <a:t> </a:t>
            </a:r>
            <a:r>
              <a:rPr lang="en-GB" sz="1600" b="1" dirty="0" err="1">
                <a:solidFill>
                  <a:srgbClr val="8652A1"/>
                </a:solidFill>
                <a:latin typeface="Calibri"/>
                <a:ea typeface="Open Sans"/>
                <a:cs typeface="Calibri"/>
              </a:rPr>
              <a:t>utilizzare</a:t>
            </a:r>
            <a:endParaRPr lang="en-GB" sz="1600" dirty="0">
              <a:latin typeface="Calibri"/>
              <a:ea typeface="Open Sans"/>
              <a:cs typeface="Calibri"/>
            </a:endParaRPr>
          </a:p>
          <a:p>
            <a:pPr algn="just"/>
            <a:r>
              <a:rPr lang="it-IT" dirty="0">
                <a:latin typeface="Calibri"/>
                <a:ea typeface="Open Sans"/>
                <a:cs typeface="Calibri"/>
              </a:rPr>
              <a:t>Per supportare la </a:t>
            </a:r>
            <a:r>
              <a:rPr lang="it-IT" b="1" dirty="0">
                <a:latin typeface="Calibri"/>
                <a:ea typeface="Open Sans"/>
                <a:cs typeface="Calibri"/>
              </a:rPr>
              <a:t>Fase 5: Test e convalida</a:t>
            </a:r>
            <a:r>
              <a:rPr lang="it-IT" dirty="0">
                <a:latin typeface="Calibri"/>
                <a:ea typeface="Open Sans"/>
                <a:cs typeface="Calibri"/>
              </a:rPr>
              <a:t>, vari strumenti digitali possono aiutare gli studenti ad analizzare le sfide logistiche e identificare soluzioni innovative. Per un elenco completo, fare riferimento alle pagine 21-23 del </a:t>
            </a:r>
            <a:r>
              <a:rPr lang="de-DE" sz="1100" b="1" dirty="0">
                <a:solidFill>
                  <a:srgbClr val="29C5F4"/>
                </a:solidFill>
                <a:latin typeface="Calibri"/>
                <a:ea typeface="Open Sans"/>
                <a:cs typeface="Calibri"/>
                <a:hlinkClick r:id="rId2">
                  <a:extLst>
                    <a:ext uri="{A12FA001-AC4F-418D-AE19-62706E023703}">
                      <ahyp:hlinkClr xmlns:ahyp="http://schemas.microsoft.com/office/drawing/2018/hyperlinkcolor" val="tx"/>
                    </a:ext>
                  </a:extLst>
                </a:hlinkClick>
              </a:rPr>
              <a:t>EARTH Starter Kit</a:t>
            </a:r>
            <a:r>
              <a:rPr lang="en-GB" dirty="0">
                <a:latin typeface="Calibri"/>
                <a:ea typeface="Open Sans"/>
                <a:cs typeface="Calibri"/>
              </a:rPr>
              <a:t>.</a:t>
            </a:r>
          </a:p>
          <a:p>
            <a:pPr algn="just"/>
            <a:endParaRPr lang="en-GB" b="1" dirty="0">
              <a:solidFill>
                <a:srgbClr val="8652A1"/>
              </a:solidFill>
              <a:latin typeface="Calibri"/>
              <a:ea typeface="Open Sans"/>
              <a:cs typeface="Calibri"/>
            </a:endParaRPr>
          </a:p>
          <a:p>
            <a:pPr algn="just"/>
            <a:r>
              <a:rPr lang="en-GB" b="1" dirty="0" err="1">
                <a:latin typeface="Calibri"/>
                <a:ea typeface="Open Sans"/>
                <a:cs typeface="Calibri"/>
              </a:rPr>
              <a:t>Strumenti</a:t>
            </a:r>
            <a:r>
              <a:rPr lang="en-GB" b="1" dirty="0">
                <a:latin typeface="Calibri"/>
                <a:ea typeface="Open Sans"/>
                <a:cs typeface="Calibri"/>
              </a:rPr>
              <a:t> </a:t>
            </a:r>
            <a:r>
              <a:rPr lang="en-GB" b="1" dirty="0" err="1">
                <a:latin typeface="Calibri"/>
                <a:ea typeface="Open Sans"/>
                <a:cs typeface="Calibri"/>
              </a:rPr>
              <a:t>gratuiti</a:t>
            </a:r>
            <a:r>
              <a:rPr lang="en-GB" b="1" dirty="0">
                <a:latin typeface="Calibri"/>
                <a:ea typeface="Open Sans"/>
                <a:cs typeface="Calibri"/>
              </a:rPr>
              <a:t>:</a:t>
            </a:r>
            <a:endParaRPr lang="en-GB" dirty="0">
              <a:latin typeface="Calibri"/>
              <a:ea typeface="Open Sans"/>
              <a:cs typeface="Calibri"/>
            </a:endParaRPr>
          </a:p>
          <a:p>
            <a:pPr marL="171450" indent="-171450" algn="just">
              <a:buFont typeface="Wingdings" panose="05000000000000000000" pitchFamily="2" charset="2"/>
              <a:buChar char="q"/>
            </a:pPr>
            <a:r>
              <a:rPr lang="en-GB" b="1" dirty="0" err="1">
                <a:latin typeface="Calibri"/>
                <a:ea typeface="Open Sans"/>
                <a:cs typeface="Calibri"/>
              </a:rPr>
              <a:t>Lucidspark</a:t>
            </a:r>
            <a:r>
              <a:rPr lang="en-GB" dirty="0">
                <a:latin typeface="Calibri"/>
                <a:ea typeface="Open Sans"/>
                <a:cs typeface="Calibri"/>
              </a:rPr>
              <a:t> – </a:t>
            </a:r>
            <a:r>
              <a:rPr lang="it-IT" dirty="0">
                <a:latin typeface="Calibri"/>
                <a:ea typeface="Open Sans"/>
                <a:cs typeface="Calibri"/>
              </a:rPr>
              <a:t>Consente ai team di collaborare alle strategie di test</a:t>
            </a:r>
            <a:r>
              <a:rPr lang="en-GB" dirty="0">
                <a:latin typeface="Calibri"/>
                <a:ea typeface="Open Sans"/>
                <a:cs typeface="Calibri"/>
              </a:rPr>
              <a:t>.</a:t>
            </a:r>
          </a:p>
          <a:p>
            <a:pPr marL="171450" indent="-171450" algn="just">
              <a:buFont typeface="Wingdings" panose="05000000000000000000" pitchFamily="2" charset="2"/>
              <a:buChar char="q"/>
            </a:pPr>
            <a:r>
              <a:rPr lang="en-GB" b="1" dirty="0">
                <a:latin typeface="Calibri"/>
                <a:ea typeface="Open Sans"/>
                <a:cs typeface="Calibri"/>
              </a:rPr>
              <a:t>Google Forms, Microsoft Forms </a:t>
            </a:r>
            <a:r>
              <a:rPr lang="en-GB" dirty="0">
                <a:latin typeface="Calibri"/>
                <a:ea typeface="Open Sans"/>
                <a:cs typeface="Calibri"/>
              </a:rPr>
              <a:t>– </a:t>
            </a:r>
            <a:r>
              <a:rPr lang="it-IT" dirty="0">
                <a:latin typeface="Calibri"/>
                <a:ea typeface="Open Sans"/>
                <a:cs typeface="Calibri"/>
              </a:rPr>
              <a:t>Strumenti semplici per la creazione e la distribuzione di sondaggi tra gli utenti per raccogliere feedback in modo efficiente</a:t>
            </a:r>
            <a:r>
              <a:rPr lang="en-GB" dirty="0">
                <a:latin typeface="Calibri"/>
                <a:ea typeface="Open Sans"/>
                <a:cs typeface="Calibri"/>
              </a:rPr>
              <a:t>.</a:t>
            </a:r>
          </a:p>
          <a:p>
            <a:pPr algn="just"/>
            <a:endParaRPr lang="en-GB" b="1" dirty="0"/>
          </a:p>
          <a:p>
            <a:pPr algn="just"/>
            <a:r>
              <a:rPr lang="it-IT" b="1" dirty="0">
                <a:latin typeface="Calibri"/>
                <a:ea typeface="Open Sans"/>
                <a:cs typeface="Calibri"/>
              </a:rPr>
              <a:t>Strumenti a pagamento (possono essere disponibili tramite licenza istituzionale</a:t>
            </a:r>
            <a:r>
              <a:rPr lang="en-GB" b="1" dirty="0">
                <a:latin typeface="Calibri"/>
                <a:ea typeface="Open Sans"/>
                <a:cs typeface="Calibri"/>
              </a:rPr>
              <a:t>):</a:t>
            </a:r>
            <a:endParaRPr lang="en-GB" dirty="0">
              <a:latin typeface="Calibri"/>
              <a:ea typeface="Open Sans"/>
              <a:cs typeface="Calibri"/>
            </a:endParaRPr>
          </a:p>
          <a:p>
            <a:pPr marL="171450" indent="-171450" algn="just">
              <a:buFont typeface="Wingdings" panose="05000000000000000000" pitchFamily="2" charset="2"/>
              <a:buChar char="q"/>
            </a:pPr>
            <a:r>
              <a:rPr lang="en-GB" b="1" dirty="0" err="1">
                <a:latin typeface="Calibri"/>
                <a:ea typeface="Open Sans"/>
                <a:cs typeface="Calibri"/>
              </a:rPr>
              <a:t>Ideanote</a:t>
            </a:r>
            <a:r>
              <a:rPr lang="en-GB" b="1" dirty="0">
                <a:latin typeface="Calibri"/>
                <a:ea typeface="Open Sans"/>
                <a:cs typeface="Calibri"/>
              </a:rPr>
              <a:t>, Idea Drop, </a:t>
            </a:r>
            <a:r>
              <a:rPr lang="en-GB" b="1" dirty="0" err="1">
                <a:latin typeface="Calibri"/>
                <a:ea typeface="Open Sans"/>
                <a:cs typeface="Calibri"/>
              </a:rPr>
              <a:t>Braineet</a:t>
            </a:r>
            <a:r>
              <a:rPr lang="en-GB" b="1" dirty="0">
                <a:latin typeface="Calibri"/>
                <a:ea typeface="Open Sans"/>
                <a:cs typeface="Calibri"/>
              </a:rPr>
              <a:t>, </a:t>
            </a:r>
            <a:r>
              <a:rPr lang="en-GB" b="1" dirty="0" err="1">
                <a:latin typeface="Calibri"/>
                <a:ea typeface="Open Sans"/>
                <a:cs typeface="Calibri"/>
              </a:rPr>
              <a:t>Productboard</a:t>
            </a:r>
            <a:r>
              <a:rPr lang="en-GB" dirty="0">
                <a:latin typeface="Calibri"/>
                <a:ea typeface="Open Sans"/>
                <a:cs typeface="Calibri"/>
              </a:rPr>
              <a:t> – </a:t>
            </a:r>
            <a:r>
              <a:rPr lang="it-IT" dirty="0">
                <a:latin typeface="Calibri"/>
                <a:ea typeface="Open Sans"/>
                <a:cs typeface="Calibri"/>
              </a:rPr>
              <a:t>Piattaforme per la raccolta dei feedback degli utenti e la validazione delle soluzioni</a:t>
            </a:r>
            <a:r>
              <a:rPr lang="en-GB" dirty="0">
                <a:latin typeface="Calibri"/>
                <a:ea typeface="Open Sans"/>
                <a:cs typeface="Calibri"/>
              </a:rPr>
              <a:t>.</a:t>
            </a:r>
          </a:p>
          <a:p>
            <a:pPr marL="171450" indent="-171450" algn="just">
              <a:buFont typeface="Wingdings" panose="05000000000000000000" pitchFamily="2" charset="2"/>
              <a:buChar char="q"/>
            </a:pPr>
            <a:r>
              <a:rPr lang="en-GB" b="1" dirty="0">
                <a:latin typeface="Calibri"/>
                <a:ea typeface="Open Sans"/>
                <a:cs typeface="Calibri"/>
              </a:rPr>
              <a:t>Brightidea, </a:t>
            </a:r>
            <a:r>
              <a:rPr lang="en-GB" b="1" dirty="0" err="1">
                <a:latin typeface="Calibri"/>
                <a:ea typeface="Open Sans"/>
                <a:cs typeface="Calibri"/>
              </a:rPr>
              <a:t>Planbox</a:t>
            </a:r>
            <a:r>
              <a:rPr lang="en-GB" dirty="0">
                <a:latin typeface="Calibri"/>
                <a:ea typeface="Open Sans"/>
                <a:cs typeface="Calibri"/>
              </a:rPr>
              <a:t> – </a:t>
            </a:r>
            <a:r>
              <a:rPr lang="it-IT" dirty="0">
                <a:latin typeface="Calibri"/>
                <a:ea typeface="Open Sans"/>
                <a:cs typeface="Calibri"/>
              </a:rPr>
              <a:t>Aiuta a strutturare le fasi di test e a monitorare l'avanzamento della convalida</a:t>
            </a:r>
            <a:r>
              <a:rPr lang="en-GB" dirty="0">
                <a:latin typeface="Calibri"/>
                <a:ea typeface="Open Sans"/>
                <a:cs typeface="Calibri"/>
              </a:rPr>
              <a:t>.</a:t>
            </a:r>
          </a:p>
          <a:p>
            <a:pPr marL="171450" indent="-171450" algn="just">
              <a:buFont typeface="Wingdings" panose="05000000000000000000" pitchFamily="2" charset="2"/>
              <a:buChar char="q"/>
            </a:pPr>
            <a:r>
              <a:rPr lang="en-GB" b="1" dirty="0">
                <a:latin typeface="Calibri"/>
                <a:ea typeface="Open Sans"/>
                <a:cs typeface="Calibri"/>
              </a:rPr>
              <a:t>Tableau &amp; Power BI</a:t>
            </a:r>
            <a:r>
              <a:rPr lang="en-GB" dirty="0">
                <a:latin typeface="Calibri"/>
                <a:ea typeface="Open Sans"/>
                <a:cs typeface="Calibri"/>
              </a:rPr>
              <a:t> – </a:t>
            </a:r>
            <a:r>
              <a:rPr lang="it-IT" dirty="0">
                <a:latin typeface="Calibri"/>
                <a:ea typeface="Open Sans"/>
                <a:cs typeface="Calibri"/>
              </a:rPr>
              <a:t>Strumenti di analisi avanzati per valutare le prestazioni e prendere decisioni basate sui dati</a:t>
            </a:r>
            <a:r>
              <a:rPr lang="en-GB" dirty="0">
                <a:latin typeface="Calibri"/>
                <a:ea typeface="Open Sans"/>
                <a:cs typeface="Calibri"/>
              </a:rPr>
              <a:t>.</a:t>
            </a:r>
          </a:p>
          <a:p>
            <a:pPr algn="just"/>
            <a:endParaRPr lang="en-GB" dirty="0">
              <a:latin typeface="Calibri"/>
              <a:ea typeface="Open Sans"/>
              <a:cs typeface="Calibri"/>
            </a:endParaRPr>
          </a:p>
          <a:p>
            <a:pPr algn="just"/>
            <a:endParaRPr lang="en-GB" dirty="0">
              <a:latin typeface="Calibri"/>
              <a:ea typeface="Open Sans"/>
              <a:cs typeface="Calibri"/>
            </a:endParaRPr>
          </a:p>
          <a:p>
            <a:pPr algn="just"/>
            <a:endParaRPr lang="en-GB" dirty="0">
              <a:latin typeface="Calibri"/>
              <a:ea typeface="Open Sans"/>
              <a:cs typeface="Calibri"/>
            </a:endParaRPr>
          </a:p>
          <a:p>
            <a:r>
              <a:rPr lang="it-IT" sz="1600" b="1" dirty="0">
                <a:solidFill>
                  <a:srgbClr val="8652A1"/>
                </a:solidFill>
                <a:latin typeface="Calibri"/>
                <a:ea typeface="Open Sans"/>
                <a:cs typeface="Calibri"/>
              </a:rPr>
              <a:t>Guidare gli studenti attraverso il foglio di lavoro</a:t>
            </a:r>
            <a:endParaRPr lang="en-GB" b="1" dirty="0">
              <a:solidFill>
                <a:srgbClr val="8652A1"/>
              </a:solidFill>
            </a:endParaRPr>
          </a:p>
          <a:p>
            <a:pPr algn="just"/>
            <a:r>
              <a:rPr lang="it-IT" dirty="0">
                <a:latin typeface="Calibri"/>
                <a:ea typeface="Open Sans"/>
                <a:cs typeface="Calibri"/>
              </a:rPr>
              <a:t>Nel foglio di lavoro, gli studenti si concentreranno </a:t>
            </a:r>
            <a:r>
              <a:rPr lang="it-IT" b="1" dirty="0">
                <a:latin typeface="Calibri"/>
                <a:ea typeface="Open Sans"/>
                <a:cs typeface="Calibri"/>
              </a:rPr>
              <a:t>sul test e sulla convalida </a:t>
            </a:r>
            <a:r>
              <a:rPr lang="it-IT" dirty="0">
                <a:latin typeface="Calibri"/>
                <a:ea typeface="Open Sans"/>
                <a:cs typeface="Calibri"/>
              </a:rPr>
              <a:t>di un servizio pilota per raccogliere il </a:t>
            </a:r>
            <a:r>
              <a:rPr lang="it-IT" b="1" dirty="0">
                <a:latin typeface="Calibri"/>
                <a:ea typeface="Open Sans"/>
                <a:cs typeface="Calibri"/>
              </a:rPr>
              <a:t>feedback</a:t>
            </a:r>
            <a:r>
              <a:rPr lang="it-IT" dirty="0">
                <a:latin typeface="Calibri"/>
                <a:ea typeface="Open Sans"/>
                <a:cs typeface="Calibri"/>
              </a:rPr>
              <a:t> degli utenti e valutare in che modo la loro soluzione soddisfa le esigenze degli utenti, si allinea con gli obiettivi di sostenibilità e si comporta in condizioni reali</a:t>
            </a:r>
            <a:r>
              <a:rPr lang="en-GB" dirty="0">
                <a:latin typeface="Calibri"/>
                <a:ea typeface="Open Sans"/>
                <a:cs typeface="Calibri"/>
              </a:rPr>
              <a:t>.</a:t>
            </a:r>
          </a:p>
          <a:p>
            <a:pPr algn="just"/>
            <a:endParaRPr lang="en-GB" dirty="0"/>
          </a:p>
          <a:p>
            <a:pPr algn="just"/>
            <a:r>
              <a:rPr lang="it-IT" dirty="0"/>
              <a:t>Gli studenti inizieranno progettando un test di </a:t>
            </a:r>
            <a:r>
              <a:rPr lang="it-IT" b="1" dirty="0"/>
              <a:t>usabilità</a:t>
            </a:r>
            <a:r>
              <a:rPr lang="it-IT" dirty="0"/>
              <a:t> per sperimentare e dimostrare che la soluzione di logistica sostenibile (un nuovo prodotto/servizio/processo) è </a:t>
            </a:r>
            <a:r>
              <a:rPr lang="it-IT" b="1" dirty="0"/>
              <a:t>funzionale</a:t>
            </a:r>
            <a:r>
              <a:rPr lang="it-IT" dirty="0"/>
              <a:t> e può essere </a:t>
            </a:r>
            <a:r>
              <a:rPr lang="it-IT" b="1" dirty="0"/>
              <a:t>implementata</a:t>
            </a:r>
            <a:r>
              <a:rPr lang="it-IT" dirty="0"/>
              <a:t> in uno scenario di vita reale. Devono definire</a:t>
            </a:r>
            <a:r>
              <a:rPr lang="en-GB" dirty="0"/>
              <a:t>:</a:t>
            </a:r>
          </a:p>
          <a:p>
            <a:pPr marL="171450" indent="-171450" algn="just">
              <a:buFont typeface="Wingdings" panose="05000000000000000000" pitchFamily="2" charset="2"/>
              <a:buChar char="q"/>
            </a:pPr>
            <a:r>
              <a:rPr lang="en-GB" b="1" dirty="0"/>
              <a:t>Lo </a:t>
            </a:r>
            <a:r>
              <a:rPr lang="en-GB" b="1" dirty="0" err="1"/>
              <a:t>scopo</a:t>
            </a:r>
            <a:r>
              <a:rPr lang="en-GB" b="1" dirty="0"/>
              <a:t> del test</a:t>
            </a:r>
            <a:r>
              <a:rPr lang="en-GB" dirty="0"/>
              <a:t>– Quali </a:t>
            </a:r>
            <a:r>
              <a:rPr lang="en-GB" dirty="0" err="1"/>
              <a:t>problemi</a:t>
            </a:r>
            <a:r>
              <a:rPr lang="en-GB" dirty="0"/>
              <a:t> </a:t>
            </a:r>
            <a:r>
              <a:rPr lang="en-GB" dirty="0" err="1"/>
              <a:t>stanno</a:t>
            </a:r>
            <a:r>
              <a:rPr lang="en-GB" dirty="0"/>
              <a:t> </a:t>
            </a:r>
            <a:r>
              <a:rPr lang="en-GB" dirty="0" err="1"/>
              <a:t>indagando</a:t>
            </a:r>
            <a:r>
              <a:rPr lang="en-GB" dirty="0"/>
              <a:t>.</a:t>
            </a:r>
          </a:p>
          <a:p>
            <a:pPr marL="171450" indent="-171450" algn="just">
              <a:buFont typeface="Wingdings" panose="05000000000000000000" pitchFamily="2" charset="2"/>
              <a:buChar char="q"/>
            </a:pPr>
            <a:r>
              <a:rPr lang="en-GB" b="1" dirty="0" err="1"/>
              <a:t>Attività</a:t>
            </a:r>
            <a:r>
              <a:rPr lang="en-GB" b="1" dirty="0"/>
              <a:t> di test</a:t>
            </a:r>
            <a:r>
              <a:rPr lang="en-GB" dirty="0"/>
              <a:t>– </a:t>
            </a:r>
            <a:r>
              <a:rPr lang="it-IT" dirty="0"/>
              <a:t>Azioni specifiche che gli utenti completeranno per valutare il servizio</a:t>
            </a:r>
            <a:r>
              <a:rPr lang="en-GB" dirty="0"/>
              <a:t>.</a:t>
            </a:r>
          </a:p>
          <a:p>
            <a:pPr marL="171450" indent="-171450" algn="just">
              <a:buFont typeface="Wingdings" panose="05000000000000000000" pitchFamily="2" charset="2"/>
              <a:buChar char="q"/>
            </a:pPr>
            <a:r>
              <a:rPr lang="en-GB" b="1" dirty="0" err="1"/>
              <a:t>Domande</a:t>
            </a:r>
            <a:r>
              <a:rPr lang="en-GB" b="1" dirty="0"/>
              <a:t> </a:t>
            </a:r>
            <a:r>
              <a:rPr lang="en-GB" b="1" dirty="0" err="1"/>
              <a:t>chiave</a:t>
            </a:r>
            <a:r>
              <a:rPr lang="en-GB" dirty="0"/>
              <a:t>– </a:t>
            </a:r>
            <a:r>
              <a:rPr lang="it-IT" dirty="0"/>
              <a:t>Di quali informazioni hanno bisogno dagli utenti</a:t>
            </a:r>
            <a:r>
              <a:rPr lang="en-GB" dirty="0"/>
              <a:t>.</a:t>
            </a:r>
          </a:p>
          <a:p>
            <a:pPr algn="just"/>
            <a:r>
              <a:rPr lang="it-IT" dirty="0">
                <a:latin typeface="Calibri"/>
                <a:ea typeface="Open Sans"/>
                <a:cs typeface="Calibri"/>
              </a:rPr>
              <a:t>Gli studenti dovrebbero anche </a:t>
            </a:r>
            <a:r>
              <a:rPr lang="it-IT" b="1" dirty="0">
                <a:latin typeface="Calibri"/>
                <a:ea typeface="Open Sans"/>
                <a:cs typeface="Calibri"/>
              </a:rPr>
              <a:t>pensare ipoteticamente</a:t>
            </a:r>
            <a:r>
              <a:rPr lang="it-IT" dirty="0">
                <a:latin typeface="Calibri"/>
                <a:ea typeface="Open Sans"/>
                <a:cs typeface="Calibri"/>
              </a:rPr>
              <a:t>, come se il test si svolgesse nella vita reale, e valutare</a:t>
            </a:r>
            <a:r>
              <a:rPr lang="en-US" dirty="0">
                <a:latin typeface="Calibri"/>
                <a:ea typeface="Calibri"/>
                <a:cs typeface="Times New Roman"/>
              </a:rPr>
              <a:t>:</a:t>
            </a:r>
            <a:endParaRPr lang="en-GB" dirty="0">
              <a:latin typeface="Calibri"/>
              <a:ea typeface="Calibri"/>
              <a:cs typeface="Times New Roman"/>
            </a:endParaRPr>
          </a:p>
          <a:p>
            <a:pPr marL="171450" indent="-171450" algn="just">
              <a:buFont typeface="Wingdings" panose="05000000000000000000" pitchFamily="2" charset="2"/>
              <a:buChar char="q"/>
            </a:pPr>
            <a:r>
              <a:rPr lang="en-GB" b="1" dirty="0" err="1"/>
              <a:t>Profilo</a:t>
            </a:r>
            <a:r>
              <a:rPr lang="en-GB" b="1" dirty="0"/>
              <a:t> </a:t>
            </a:r>
            <a:r>
              <a:rPr lang="en-GB" b="1" dirty="0" err="1"/>
              <a:t>utente</a:t>
            </a:r>
            <a:r>
              <a:rPr lang="en-GB" dirty="0"/>
              <a:t>– </a:t>
            </a:r>
            <a:r>
              <a:rPr lang="it-IT" dirty="0"/>
              <a:t>Il tipo di partecipanti necessari, considerando i loro interessi, le loro abitudini e il loro legame con l'azienda</a:t>
            </a:r>
            <a:r>
              <a:rPr lang="en-GB" dirty="0"/>
              <a:t>.</a:t>
            </a:r>
          </a:p>
          <a:p>
            <a:pPr marL="171450" indent="-171450" algn="just">
              <a:buFont typeface="Wingdings" panose="05000000000000000000" pitchFamily="2" charset="2"/>
              <a:buChar char="q"/>
            </a:pPr>
            <a:r>
              <a:rPr lang="en-GB" b="1" dirty="0" err="1"/>
              <a:t>Strategia</a:t>
            </a:r>
            <a:r>
              <a:rPr lang="en-GB" b="1" dirty="0"/>
              <a:t> di </a:t>
            </a:r>
            <a:r>
              <a:rPr lang="en-GB" b="1" dirty="0" err="1"/>
              <a:t>reclutamento</a:t>
            </a:r>
            <a:r>
              <a:rPr lang="en-GB" dirty="0"/>
              <a:t>– </a:t>
            </a:r>
            <a:r>
              <a:rPr lang="it-IT" dirty="0"/>
              <a:t>Come troveranno e selezioneranno i partecipanti</a:t>
            </a:r>
            <a:r>
              <a:rPr lang="en-GB" dirty="0"/>
              <a:t>.</a:t>
            </a:r>
          </a:p>
          <a:p>
            <a:pPr algn="just"/>
            <a:endParaRPr lang="en-GB" b="1" dirty="0"/>
          </a:p>
          <a:p>
            <a:pPr algn="just"/>
            <a:r>
              <a:rPr lang="it-IT" dirty="0">
                <a:latin typeface="Calibri"/>
                <a:ea typeface="Open Sans"/>
                <a:cs typeface="Calibri"/>
              </a:rPr>
              <a:t>Successivamente, gli studenti creeranno un </a:t>
            </a:r>
            <a:r>
              <a:rPr lang="it-IT" b="1" dirty="0">
                <a:latin typeface="Calibri"/>
                <a:ea typeface="Open Sans"/>
                <a:cs typeface="Calibri"/>
              </a:rPr>
              <a:t>sondaggio online </a:t>
            </a:r>
            <a:r>
              <a:rPr lang="it-IT" dirty="0">
                <a:latin typeface="Calibri"/>
                <a:ea typeface="Open Sans"/>
                <a:cs typeface="Calibri"/>
              </a:rPr>
              <a:t>per raccogliere feedback strutturati da colleghi e insegnanti utilizzando</a:t>
            </a:r>
            <a:r>
              <a:rPr lang="en-GB" b="1" dirty="0">
                <a:solidFill>
                  <a:srgbClr val="29C5F4"/>
                </a:solidFill>
                <a:latin typeface="Calibri"/>
                <a:ea typeface="Open Sans"/>
                <a:cs typeface="Calibri"/>
                <a:hlinkClick r:id="rId3">
                  <a:extLst>
                    <a:ext uri="{A12FA001-AC4F-418D-AE19-62706E023703}">
                      <ahyp:hlinkClr xmlns:ahyp="http://schemas.microsoft.com/office/drawing/2018/hyperlinkcolor" val="tx"/>
                    </a:ext>
                  </a:extLst>
                </a:hlinkClick>
              </a:rPr>
              <a:t>Google Forms</a:t>
            </a:r>
            <a:r>
              <a:rPr lang="en-GB" dirty="0">
                <a:latin typeface="Calibri"/>
                <a:ea typeface="Open Sans"/>
                <a:cs typeface="Calibri"/>
              </a:rPr>
              <a:t> </a:t>
            </a:r>
            <a:r>
              <a:rPr lang="it-IT" dirty="0">
                <a:latin typeface="Calibri"/>
                <a:ea typeface="Open Sans"/>
                <a:cs typeface="Calibri"/>
              </a:rPr>
              <a:t>o un altro strumento per creare il loro sondaggio di test. L'indagine dovrebbe basarsi sulla prova di usabilità e dovrebbe</a:t>
            </a:r>
            <a:r>
              <a:rPr lang="en-GB" dirty="0">
                <a:latin typeface="Calibri"/>
                <a:ea typeface="Open Sans"/>
                <a:cs typeface="Calibri"/>
              </a:rPr>
              <a:t>:</a:t>
            </a:r>
          </a:p>
          <a:p>
            <a:pPr marL="171450" indent="-171450" algn="just">
              <a:buFont typeface="Wingdings" panose="05000000000000000000" pitchFamily="2" charset="2"/>
              <a:buChar char="q"/>
            </a:pPr>
            <a:r>
              <a:rPr lang="it-IT" dirty="0"/>
              <a:t>Usa domande </a:t>
            </a:r>
            <a:r>
              <a:rPr lang="it-IT" b="1" dirty="0"/>
              <a:t>chiare e concise</a:t>
            </a:r>
            <a:r>
              <a:rPr lang="it-IT" dirty="0"/>
              <a:t>.
</a:t>
            </a:r>
            <a:r>
              <a:rPr lang="it-IT" b="1" dirty="0"/>
              <a:t>Raggruppa le domande </a:t>
            </a:r>
            <a:r>
              <a:rPr lang="it-IT" dirty="0"/>
              <a:t>per argomento per una migliore organizzazione.
Metti le </a:t>
            </a:r>
            <a:r>
              <a:rPr lang="it-IT" b="1" dirty="0"/>
              <a:t>domande sensibili </a:t>
            </a:r>
            <a:r>
              <a:rPr lang="it-IT" dirty="0"/>
              <a:t>alla fine</a:t>
            </a:r>
            <a:r>
              <a:rPr lang="en-GB" dirty="0"/>
              <a:t>.</a:t>
            </a:r>
          </a:p>
          <a:p>
            <a:pPr algn="just"/>
            <a:endParaRPr lang="en-GB" dirty="0"/>
          </a:p>
          <a:p>
            <a:pPr algn="just"/>
            <a:r>
              <a:rPr lang="it-IT" dirty="0"/>
              <a:t>Incoraggia gli studenti ad </a:t>
            </a:r>
            <a:r>
              <a:rPr lang="it-IT" b="1" dirty="0"/>
              <a:t>analizzare le risposte in modo critico</a:t>
            </a:r>
            <a:r>
              <a:rPr lang="it-IT" dirty="0"/>
              <a:t>, assicurandoti che raccolgano informazioni significative per perfezionare i loro prototipi. L'obiettivo è </a:t>
            </a:r>
            <a:r>
              <a:rPr lang="it-IT" b="1" dirty="0"/>
              <a:t>convalidare la soluzione pilota in base al feedback degli utenti reali </a:t>
            </a:r>
            <a:r>
              <a:rPr lang="it-IT" dirty="0"/>
              <a:t>prima di procedere</a:t>
            </a:r>
            <a:r>
              <a:rPr lang="en-GB" dirty="0"/>
              <a:t>.</a:t>
            </a:r>
          </a:p>
          <a:p>
            <a:pPr algn="just"/>
            <a:endParaRPr lang="en-US" sz="1800" b="1" dirty="0"/>
          </a:p>
          <a:p>
            <a:pPr algn="just"/>
            <a:endParaRPr lang="en-US" sz="1800" b="1" dirty="0"/>
          </a:p>
        </p:txBody>
      </p:sp>
      <p:sp>
        <p:nvSpPr>
          <p:cNvPr id="4" name="Slide Number Placeholder 3">
            <a:extLst>
              <a:ext uri="{FF2B5EF4-FFF2-40B4-BE49-F238E27FC236}">
                <a16:creationId xmlns:a16="http://schemas.microsoft.com/office/drawing/2014/main" id="{6DAFC433-F759-4CE4-DA1F-2D368C060478}"/>
              </a:ext>
            </a:extLst>
          </p:cNvPr>
          <p:cNvSpPr>
            <a:spLocks noGrp="1"/>
          </p:cNvSpPr>
          <p:nvPr>
            <p:ph type="sldNum" sz="quarter" idx="4"/>
          </p:nvPr>
        </p:nvSpPr>
        <p:spPr/>
        <p:txBody>
          <a:bodyPr/>
          <a:lstStyle/>
          <a:p>
            <a:fld id="{9C527BFA-2C0E-4CEC-B6A5-913A56FEF4B4}" type="slidenum">
              <a:rPr lang="fr-CA" smtClean="0"/>
              <a:pPr/>
              <a:t>25</a:t>
            </a:fld>
            <a:endParaRPr lang="fr-CA"/>
          </a:p>
        </p:txBody>
      </p:sp>
      <p:sp>
        <p:nvSpPr>
          <p:cNvPr id="7" name="Text Placeholder 6">
            <a:extLst>
              <a:ext uri="{FF2B5EF4-FFF2-40B4-BE49-F238E27FC236}">
                <a16:creationId xmlns:a16="http://schemas.microsoft.com/office/drawing/2014/main" id="{4BA4F695-292B-8FB3-39D9-F389F2438D01}"/>
              </a:ext>
            </a:extLst>
          </p:cNvPr>
          <p:cNvSpPr>
            <a:spLocks noGrp="1"/>
          </p:cNvSpPr>
          <p:nvPr>
            <p:ph type="body" sz="quarter" idx="61"/>
          </p:nvPr>
        </p:nvSpPr>
        <p:spPr>
          <a:xfrm>
            <a:off x="-9335" y="304800"/>
            <a:ext cx="7040257" cy="926158"/>
          </a:xfrm>
        </p:spPr>
        <p:txBody>
          <a:bodyPr/>
          <a:lstStyle/>
          <a:p>
            <a:r>
              <a:rPr lang="it-IT" dirty="0"/>
              <a:t>SETTIMANA 12: FASE 5 – TEST E CONVALIDA DEL SERVIZIO PILOTA</a:t>
            </a:r>
            <a:endParaRPr lang="en-US" dirty="0"/>
          </a:p>
        </p:txBody>
      </p:sp>
    </p:spTree>
    <p:extLst>
      <p:ext uri="{BB962C8B-B14F-4D97-AF65-F5344CB8AC3E}">
        <p14:creationId xmlns:p14="http://schemas.microsoft.com/office/powerpoint/2010/main" val="30095747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DED9D-54B9-FF58-6068-003237E43C11}"/>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0FEA5A02-2D74-64C0-966A-940FE0FEEBD5}"/>
              </a:ext>
            </a:extLst>
          </p:cNvPr>
          <p:cNvSpPr>
            <a:spLocks noGrp="1"/>
          </p:cNvSpPr>
          <p:nvPr>
            <p:ph type="body" sz="quarter" idx="48"/>
          </p:nvPr>
        </p:nvSpPr>
        <p:spPr>
          <a:xfrm>
            <a:off x="3510792" y="1439486"/>
            <a:ext cx="3335979" cy="2917260"/>
          </a:xfrm>
        </p:spPr>
        <p:txBody>
          <a:bodyPr lIns="91440" tIns="45720" rIns="91440" bIns="45720" numCol="1" spcCol="288000" anchor="t">
            <a:noAutofit/>
          </a:bodyPr>
          <a:lstStyle/>
          <a:p>
            <a:pPr algn="just"/>
            <a:r>
              <a:rPr lang="de-DE" sz="1800" b="1" dirty="0" err="1">
                <a:solidFill>
                  <a:srgbClr val="8652A1"/>
                </a:solidFill>
              </a:rPr>
              <a:t>Attività</a:t>
            </a:r>
            <a:endParaRPr lang="en-GB" dirty="0"/>
          </a:p>
          <a:p>
            <a:pPr marL="171450" indent="-171450">
              <a:spcAft>
                <a:spcPts val="600"/>
              </a:spcAft>
              <a:buFont typeface="Wingdings" panose="05000000000000000000" pitchFamily="2" charset="2"/>
              <a:buChar char="q"/>
            </a:pPr>
            <a:r>
              <a:rPr lang="it-IT" dirty="0"/>
              <a:t>Gli studenti creeranno un </a:t>
            </a:r>
            <a:r>
              <a:rPr lang="it-IT" b="1" dirty="0"/>
              <a:t>piano di implementazione </a:t>
            </a:r>
            <a:r>
              <a:rPr lang="it-IT" dirty="0"/>
              <a:t>che delinea come la loro soluzione sarà integrata nelle operazioni logistiche. Ciò include l'identificazione degli utenti target, delle risorse necessarie, delle tappe chiave e dei potenziali rischi.
Svilupperanno quindi un </a:t>
            </a:r>
            <a:r>
              <a:rPr lang="it-IT" b="1" dirty="0"/>
              <a:t>piano di lancio finale </a:t>
            </a:r>
            <a:r>
              <a:rPr lang="it-IT" dirty="0"/>
              <a:t>utilizzando uno strumento digitale consigliato, mostrando come la loro soluzione affronta </a:t>
            </a:r>
            <a:r>
              <a:rPr lang="it-IT" b="1" dirty="0"/>
              <a:t>la sfida della sostenibilità </a:t>
            </a:r>
            <a:r>
              <a:rPr lang="it-IT" dirty="0"/>
              <a:t>identificata nella Fase 1 e contribuisce agli </a:t>
            </a:r>
            <a:r>
              <a:rPr lang="it-IT" b="1" dirty="0"/>
              <a:t>SDG</a:t>
            </a:r>
            <a:r>
              <a:rPr lang="it-IT" dirty="0"/>
              <a:t> pertinenti.</a:t>
            </a:r>
            <a:endParaRPr lang="en-GB" b="1" dirty="0"/>
          </a:p>
        </p:txBody>
      </p:sp>
      <p:sp>
        <p:nvSpPr>
          <p:cNvPr id="8" name="Text Placeholder 7">
            <a:extLst>
              <a:ext uri="{FF2B5EF4-FFF2-40B4-BE49-F238E27FC236}">
                <a16:creationId xmlns:a16="http://schemas.microsoft.com/office/drawing/2014/main" id="{332246E6-89F0-8180-BF27-754D5DF28A77}"/>
              </a:ext>
            </a:extLst>
          </p:cNvPr>
          <p:cNvSpPr>
            <a:spLocks noGrp="1"/>
          </p:cNvSpPr>
          <p:nvPr>
            <p:ph type="body" sz="quarter" idx="62"/>
          </p:nvPr>
        </p:nvSpPr>
        <p:spPr>
          <a:xfrm>
            <a:off x="3660084" y="4302521"/>
            <a:ext cx="3186688" cy="1008955"/>
          </a:xfrm>
        </p:spPr>
        <p:txBody>
          <a:bodyPr/>
          <a:lstStyle/>
          <a:p>
            <a:r>
              <a:rPr lang="en-US" dirty="0"/>
              <a:t>MATERIALI</a:t>
            </a:r>
          </a:p>
        </p:txBody>
      </p:sp>
      <p:sp>
        <p:nvSpPr>
          <p:cNvPr id="7" name="Text Placeholder 6">
            <a:extLst>
              <a:ext uri="{FF2B5EF4-FFF2-40B4-BE49-F238E27FC236}">
                <a16:creationId xmlns:a16="http://schemas.microsoft.com/office/drawing/2014/main" id="{5D227058-5664-8F7D-26A9-E1438574F868}"/>
              </a:ext>
            </a:extLst>
          </p:cNvPr>
          <p:cNvSpPr>
            <a:spLocks noGrp="1"/>
          </p:cNvSpPr>
          <p:nvPr>
            <p:ph type="body" sz="quarter" idx="61"/>
          </p:nvPr>
        </p:nvSpPr>
        <p:spPr>
          <a:xfrm>
            <a:off x="-9335" y="304800"/>
            <a:ext cx="7040257" cy="926158"/>
          </a:xfrm>
        </p:spPr>
        <p:txBody>
          <a:bodyPr/>
          <a:lstStyle/>
          <a:p>
            <a:r>
              <a:rPr lang="it-IT" dirty="0"/>
              <a:t>SETTIMANA 13: FASE 6 - LANCIO</a:t>
            </a:r>
            <a:endParaRPr lang="en-US" dirty="0"/>
          </a:p>
        </p:txBody>
      </p:sp>
      <p:sp>
        <p:nvSpPr>
          <p:cNvPr id="10" name="Text Placeholder 9">
            <a:extLst>
              <a:ext uri="{FF2B5EF4-FFF2-40B4-BE49-F238E27FC236}">
                <a16:creationId xmlns:a16="http://schemas.microsoft.com/office/drawing/2014/main" id="{025727B1-A1B0-EC96-17BC-C19BEA0475A0}"/>
              </a:ext>
            </a:extLst>
          </p:cNvPr>
          <p:cNvSpPr>
            <a:spLocks noGrp="1"/>
          </p:cNvSpPr>
          <p:nvPr>
            <p:ph type="body" sz="quarter" idx="64"/>
          </p:nvPr>
        </p:nvSpPr>
        <p:spPr>
          <a:xfrm>
            <a:off x="520387" y="1439486"/>
            <a:ext cx="2880000" cy="2504902"/>
          </a:xfrm>
        </p:spPr>
        <p:txBody>
          <a:bodyPr lIns="91440" tIns="45720" rIns="91440" bIns="45720" numCol="1" spcCol="288000" anchor="t">
            <a:noAutofit/>
          </a:bodyPr>
          <a:lstStyle/>
          <a:p>
            <a:pPr algn="just"/>
            <a:r>
              <a:rPr lang="en-US" sz="1800" b="1" dirty="0" err="1">
                <a:solidFill>
                  <a:srgbClr val="8652A1"/>
                </a:solidFill>
              </a:rPr>
              <a:t>Contenuto</a:t>
            </a:r>
            <a:endParaRPr lang="en-US" dirty="0"/>
          </a:p>
          <a:p>
            <a:pPr algn="just">
              <a:spcAft>
                <a:spcPts val="600"/>
              </a:spcAft>
            </a:pPr>
            <a:r>
              <a:rPr lang="it-IT" dirty="0"/>
              <a:t>Questa sessione si concentra sulla preparazione degli studenti per la fase finale della gestione dell'innovazione: </a:t>
            </a:r>
            <a:r>
              <a:rPr lang="it-IT" b="1" dirty="0"/>
              <a:t>il lancio della loro soluzione sostenibile</a:t>
            </a:r>
            <a:r>
              <a:rPr lang="it-IT" dirty="0"/>
              <a:t>. L'accento è posto sullo sviluppo di un chiaro </a:t>
            </a:r>
            <a:r>
              <a:rPr lang="it-IT" b="1" dirty="0"/>
              <a:t>piano di commercializzazione o implementazione </a:t>
            </a:r>
            <a:r>
              <a:rPr lang="it-IT" dirty="0"/>
              <a:t>che delinei il modo in cui la loro soluzione verrà introdotta nel mercato o in un contesto organizzativo. Gli studenti struttureranno il loro piano considerando </a:t>
            </a:r>
            <a:r>
              <a:rPr lang="it-IT" b="1" dirty="0"/>
              <a:t>aspetti chiave </a:t>
            </a:r>
            <a:r>
              <a:rPr lang="it-IT" dirty="0"/>
              <a:t>come il mercato di riferimento e le parti interessate, la strategia di implementazione, l'impatto sulla sostenibilità, la tempistica, le tappe fondamentali e la valutazione del rischio.
</a:t>
            </a:r>
            <a:r>
              <a:rPr lang="it-IT" b="1" dirty="0"/>
              <a:t>L'attività pratica </a:t>
            </a:r>
            <a:r>
              <a:rPr lang="it-IT" dirty="0"/>
              <a:t>prevede la stesura di un'</a:t>
            </a:r>
            <a:r>
              <a:rPr lang="it-IT" b="1" dirty="0"/>
              <a:t>implementazione</a:t>
            </a:r>
            <a:r>
              <a:rPr lang="it-IT" dirty="0"/>
              <a:t> e di un </a:t>
            </a:r>
            <a:r>
              <a:rPr lang="it-IT" b="1" dirty="0"/>
              <a:t>piano di lancio </a:t>
            </a:r>
            <a:r>
              <a:rPr lang="it-IT" dirty="0"/>
              <a:t>utilizzando uno strumento digitale, in cui gli studenti suddivideranno i compiti, assegneranno responsabilità, fisseranno traguardi e monitoreranno i progressi. Presta attenzione al fatto che i loro piani siano </a:t>
            </a:r>
            <a:r>
              <a:rPr lang="it-IT" b="1" dirty="0"/>
              <a:t>realistici e completi</a:t>
            </a:r>
            <a:r>
              <a:rPr lang="it-IT" dirty="0"/>
              <a:t>: prevedono potenziali sfide? Gli studenti hanno identificato i partner, le risorse o le condizioni necessarie per avere successo? Incoraggiare gli studenti a concentrarsi sul </a:t>
            </a:r>
            <a:r>
              <a:rPr lang="it-IT" b="1" dirty="0"/>
              <a:t>lancio iniziale</a:t>
            </a:r>
            <a:r>
              <a:rPr lang="it-IT" dirty="0"/>
              <a:t>, ma anche a considerare la fattibilità, la scalabilità e l'impatto a lungo termine</a:t>
            </a:r>
            <a:r>
              <a:rPr lang="en-GB" dirty="0"/>
              <a:t>.</a:t>
            </a:r>
          </a:p>
        </p:txBody>
      </p:sp>
      <p:sp>
        <p:nvSpPr>
          <p:cNvPr id="4" name="Slide Number Placeholder 3">
            <a:extLst>
              <a:ext uri="{FF2B5EF4-FFF2-40B4-BE49-F238E27FC236}">
                <a16:creationId xmlns:a16="http://schemas.microsoft.com/office/drawing/2014/main" id="{47EE2349-C9AD-835E-0C52-41AF42E32298}"/>
              </a:ext>
            </a:extLst>
          </p:cNvPr>
          <p:cNvSpPr>
            <a:spLocks noGrp="1"/>
          </p:cNvSpPr>
          <p:nvPr>
            <p:ph type="sldNum" sz="quarter" idx="4"/>
          </p:nvPr>
        </p:nvSpPr>
        <p:spPr/>
        <p:txBody>
          <a:bodyPr/>
          <a:lstStyle/>
          <a:p>
            <a:fld id="{9C527BFA-2C0E-4CEC-B6A5-913A56FEF4B4}" type="slidenum">
              <a:rPr lang="fr-CA" smtClean="0"/>
              <a:pPr/>
              <a:t>26</a:t>
            </a:fld>
            <a:endParaRPr lang="fr-CA"/>
          </a:p>
        </p:txBody>
      </p:sp>
      <p:pic>
        <p:nvPicPr>
          <p:cNvPr id="15" name="Picture Placeholder 14">
            <a:extLst>
              <a:ext uri="{FF2B5EF4-FFF2-40B4-BE49-F238E27FC236}">
                <a16:creationId xmlns:a16="http://schemas.microsoft.com/office/drawing/2014/main" id="{609B0C6F-3ED0-BCE8-38C2-3D263C596EF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23" t="4230" r="-123" b="35748"/>
          <a:stretch>
            <a:fillRect/>
          </a:stretch>
        </p:blipFill>
        <p:spPr>
          <a:xfrm>
            <a:off x="0" y="7020713"/>
            <a:ext cx="7559675" cy="3026228"/>
          </a:xfrm>
        </p:spPr>
      </p:pic>
      <p:graphicFrame>
        <p:nvGraphicFramePr>
          <p:cNvPr id="2" name="Tabelle 1">
            <a:extLst>
              <a:ext uri="{FF2B5EF4-FFF2-40B4-BE49-F238E27FC236}">
                <a16:creationId xmlns:a16="http://schemas.microsoft.com/office/drawing/2014/main" id="{C2427BC5-489F-A49B-1F07-D9200679B5A6}"/>
              </a:ext>
            </a:extLst>
          </p:cNvPr>
          <p:cNvGraphicFramePr>
            <a:graphicFrameLocks noGrp="1"/>
          </p:cNvGraphicFramePr>
          <p:nvPr>
            <p:extLst>
              <p:ext uri="{D42A27DB-BD31-4B8C-83A1-F6EECF244321}">
                <p14:modId xmlns:p14="http://schemas.microsoft.com/office/powerpoint/2010/main" val="4002400897"/>
              </p:ext>
            </p:extLst>
          </p:nvPr>
        </p:nvGraphicFramePr>
        <p:xfrm>
          <a:off x="3660084" y="4971102"/>
          <a:ext cx="3186000" cy="2788920"/>
        </p:xfrm>
        <a:graphic>
          <a:graphicData uri="http://schemas.openxmlformats.org/drawingml/2006/table">
            <a:tbl>
              <a:tblPr firstRow="1" bandRow="1"/>
              <a:tblGrid>
                <a:gridCol w="1710000">
                  <a:extLst>
                    <a:ext uri="{9D8B030D-6E8A-4147-A177-3AD203B41FA5}">
                      <a16:colId xmlns:a16="http://schemas.microsoft.com/office/drawing/2014/main" val="3698861540"/>
                    </a:ext>
                  </a:extLst>
                </a:gridCol>
                <a:gridCol w="1476000">
                  <a:extLst>
                    <a:ext uri="{9D8B030D-6E8A-4147-A177-3AD203B41FA5}">
                      <a16:colId xmlns:a16="http://schemas.microsoft.com/office/drawing/2014/main" val="4133591016"/>
                    </a:ext>
                  </a:extLst>
                </a:gridCol>
              </a:tblGrid>
              <a:tr h="370840">
                <a:tc>
                  <a:txBody>
                    <a:bodyPr/>
                    <a:lstStyle/>
                    <a:p>
                      <a:r>
                        <a:rPr lang="de-DE" sz="1100" dirty="0">
                          <a:solidFill>
                            <a:schemeClr val="bg1"/>
                          </a:solidFill>
                        </a:rPr>
                        <a:t>Slide Deck: </a:t>
                      </a:r>
                      <a:r>
                        <a:rPr lang="it-IT" sz="1100" dirty="0">
                          <a:solidFill>
                            <a:schemeClr val="bg1"/>
                          </a:solidFill>
                        </a:rPr>
                        <a:t>Introduzione allo sviluppo del piano d'azione all'interno dell'azienda selezionata per lo studio del caso e per la presentazione e il feedback finale</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100" dirty="0" err="1">
                          <a:solidFill>
                            <a:schemeClr val="bg1"/>
                          </a:solidFill>
                        </a:rPr>
                        <a:t>Scaricare</a:t>
                      </a:r>
                      <a:r>
                        <a:rPr lang="de-DE" sz="1100" dirty="0">
                          <a:solidFill>
                            <a:schemeClr val="bg1"/>
                          </a:solidFill>
                        </a:rPr>
                        <a:t> PPT </a:t>
                      </a:r>
                    </a:p>
                    <a:p>
                      <a:r>
                        <a:rPr lang="de-DE" sz="1100" dirty="0">
                          <a:solidFill>
                            <a:schemeClr val="bg1"/>
                          </a:solidFill>
                        </a:rPr>
                        <a:t>“EARTH – Slide Deck Module 3“</a:t>
                      </a:r>
                    </a:p>
                    <a:p>
                      <a:r>
                        <a:rPr lang="de-DE" sz="1100" dirty="0">
                          <a:solidFill>
                            <a:schemeClr val="bg1"/>
                          </a:solidFill>
                        </a:rPr>
                        <a:t>pp. 64-71</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5225681"/>
                  </a:ext>
                </a:extLst>
              </a:tr>
              <a:tr h="370840">
                <a:tc>
                  <a:txBody>
                    <a:bodyPr/>
                    <a:lstStyle/>
                    <a:p>
                      <a:r>
                        <a:rPr lang="it-IT" sz="1100" dirty="0">
                          <a:solidFill>
                            <a:schemeClr val="bg1"/>
                          </a:solidFill>
                        </a:rPr>
                        <a:t>Foglio di lavoro per gli studenti: applicare la Fase 6 a un caso di studio e come utilizzare gli strumenti corrispondenti</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100" dirty="0" err="1">
                          <a:solidFill>
                            <a:schemeClr val="bg1"/>
                          </a:solidFill>
                        </a:rPr>
                        <a:t>Scaricare</a:t>
                      </a:r>
                      <a:r>
                        <a:rPr lang="de-DE" sz="1100" dirty="0">
                          <a:solidFill>
                            <a:schemeClr val="bg1"/>
                          </a:solidFill>
                        </a:rPr>
                        <a:t> PPT </a:t>
                      </a:r>
                    </a:p>
                    <a:p>
                      <a:r>
                        <a:rPr lang="de-DE" sz="1100" dirty="0">
                          <a:solidFill>
                            <a:schemeClr val="bg1"/>
                          </a:solidFill>
                        </a:rPr>
                        <a:t>“EARTH – Worksheets Module 3“</a:t>
                      </a:r>
                    </a:p>
                    <a:p>
                      <a:r>
                        <a:rPr lang="de-DE" sz="1100" dirty="0">
                          <a:solidFill>
                            <a:schemeClr val="bg1"/>
                          </a:solidFill>
                        </a:rPr>
                        <a:t>pp. 30-34</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25490817"/>
                  </a:ext>
                </a:extLst>
              </a:tr>
              <a:tr h="370840">
                <a:tc>
                  <a:txBody>
                    <a:bodyPr/>
                    <a:lstStyle/>
                    <a:p>
                      <a:r>
                        <a:rPr lang="it-IT" sz="1100" dirty="0">
                          <a:solidFill>
                            <a:schemeClr val="bg1"/>
                          </a:solidFill>
                        </a:rPr>
                        <a:t>Fonti esterne sui piani di commercializzazione e sui metodi pedagogici</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de-DE" sz="1100" b="0" i="0" u="none" strike="noStrike" noProof="0" dirty="0">
                          <a:solidFill>
                            <a:srgbClr val="29C5F4"/>
                          </a:solidFill>
                          <a:latin typeface="Calibri"/>
                          <a:hlinkClick r:id="rId3" action="ppaction://hlinksldjump">
                            <a:extLst>
                              <a:ext uri="{A12FA001-AC4F-418D-AE19-62706E023703}">
                                <ahyp:hlinkClr xmlns:ahyp="http://schemas.microsoft.com/office/drawing/2018/hyperlinkcolor" val="tx"/>
                              </a:ext>
                            </a:extLst>
                          </a:hlinkClick>
                        </a:rPr>
                        <a:t>pp. 33-36</a:t>
                      </a:r>
                      <a:endParaRPr lang="en-US" dirty="0">
                        <a:solidFill>
                          <a:srgbClr val="29C5F4"/>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74134530"/>
                  </a:ext>
                </a:extLst>
              </a:tr>
            </a:tbl>
          </a:graphicData>
        </a:graphic>
      </p:graphicFrame>
    </p:spTree>
    <p:extLst>
      <p:ext uri="{BB962C8B-B14F-4D97-AF65-F5344CB8AC3E}">
        <p14:creationId xmlns:p14="http://schemas.microsoft.com/office/powerpoint/2010/main" val="35178320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5AB53-6578-13E8-FDB7-FF0FFCFAE639}"/>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9A9D314F-EC69-028F-9179-1EB0DDB9CFA5}"/>
              </a:ext>
            </a:extLst>
          </p:cNvPr>
          <p:cNvSpPr>
            <a:spLocks noGrp="1"/>
          </p:cNvSpPr>
          <p:nvPr>
            <p:ph type="body" sz="quarter" idx="64"/>
          </p:nvPr>
        </p:nvSpPr>
        <p:spPr>
          <a:xfrm>
            <a:off x="539837" y="1422400"/>
            <a:ext cx="6480000" cy="8796696"/>
          </a:xfrm>
        </p:spPr>
        <p:txBody>
          <a:bodyPr lIns="91440" tIns="45720" rIns="91440" bIns="45720" numCol="2" spcCol="288000" anchor="t">
            <a:noAutofit/>
          </a:bodyPr>
          <a:lstStyle/>
          <a:p>
            <a:r>
              <a:rPr lang="it-IT" sz="1600" b="1" dirty="0">
                <a:solidFill>
                  <a:srgbClr val="8652A1"/>
                </a:solidFill>
                <a:latin typeface="Calibri"/>
                <a:ea typeface="Open Sans"/>
                <a:cs typeface="Calibri"/>
              </a:rPr>
              <a:t>Come preparare un piano di lancio</a:t>
            </a:r>
          </a:p>
          <a:p>
            <a:endParaRPr lang="en-US" b="1" dirty="0">
              <a:solidFill>
                <a:srgbClr val="8652A1"/>
              </a:solidFill>
              <a:latin typeface="Calibri"/>
              <a:ea typeface="Open Sans"/>
              <a:cs typeface="Calibri"/>
            </a:endParaRPr>
          </a:p>
          <a:p>
            <a:pPr algn="just"/>
            <a:r>
              <a:rPr lang="it-IT" dirty="0">
                <a:latin typeface="Calibri"/>
                <a:ea typeface="Open Sans"/>
                <a:cs typeface="Calibri"/>
              </a:rPr>
              <a:t>Gli insegnanti dovrebbero guidare gli studenti nello sviluppo di </a:t>
            </a:r>
            <a:r>
              <a:rPr lang="it-IT" b="1" dirty="0">
                <a:latin typeface="Calibri"/>
                <a:ea typeface="Open Sans"/>
                <a:cs typeface="Calibri"/>
              </a:rPr>
              <a:t>un piano di lancio strutturato e strategico </a:t>
            </a:r>
            <a:r>
              <a:rPr lang="it-IT" dirty="0">
                <a:latin typeface="Calibri"/>
                <a:ea typeface="Open Sans"/>
                <a:cs typeface="Calibri"/>
              </a:rPr>
              <a:t>per la commercializzazione o l'implementazione della loro soluzione sostenibile. Il piano dovrebbe delineare passaggi chiari, identificare le parti interessate responsabili, specificare le risorse chiave, stabilire scadenze e includere valutazioni dei rischi. Incoraggiare gli studenti ad allineare le loro strategie con gli </a:t>
            </a:r>
            <a:r>
              <a:rPr lang="it-IT" b="1" dirty="0">
                <a:latin typeface="Calibri"/>
                <a:ea typeface="Open Sans"/>
                <a:cs typeface="Calibri"/>
              </a:rPr>
              <a:t>obiettivi di sostenibilità</a:t>
            </a:r>
            <a:r>
              <a:rPr lang="it-IT" dirty="0">
                <a:latin typeface="Calibri"/>
                <a:ea typeface="Open Sans"/>
                <a:cs typeface="Calibri"/>
              </a:rPr>
              <a:t>, in particolare gli SDG, e </a:t>
            </a:r>
            <a:r>
              <a:rPr lang="it-IT" b="1" dirty="0">
                <a:latin typeface="Calibri"/>
                <a:ea typeface="Open Sans"/>
                <a:cs typeface="Calibri"/>
              </a:rPr>
              <a:t>garantire la fattibilità</a:t>
            </a:r>
            <a:r>
              <a:rPr lang="it-IT" dirty="0">
                <a:latin typeface="Calibri"/>
                <a:ea typeface="Open Sans"/>
                <a:cs typeface="Calibri"/>
              </a:rPr>
              <a:t> attraverso l'uso di strumenti digitali appropriati. Il foglio di lavoro fornito e </a:t>
            </a:r>
            <a:r>
              <a:rPr lang="de-DE" sz="1100" b="1" dirty="0">
                <a:solidFill>
                  <a:srgbClr val="29C5F4"/>
                </a:solidFill>
                <a:latin typeface="Calibri"/>
                <a:ea typeface="Open Sans"/>
                <a:cs typeface="Calibri"/>
                <a:hlinkClick r:id="rId2">
                  <a:extLst>
                    <a:ext uri="{A12FA001-AC4F-418D-AE19-62706E023703}">
                      <ahyp:hlinkClr xmlns:ahyp="http://schemas.microsoft.com/office/drawing/2018/hyperlinkcolor" val="tx"/>
                    </a:ext>
                  </a:extLst>
                </a:hlinkClick>
              </a:rPr>
              <a:t>EARTH Starter Kit</a:t>
            </a:r>
            <a:r>
              <a:rPr lang="en-GB" dirty="0">
                <a:latin typeface="Calibri"/>
                <a:ea typeface="Open Sans"/>
                <a:cs typeface="Calibri"/>
              </a:rPr>
              <a:t> </a:t>
            </a:r>
            <a:r>
              <a:rPr lang="it-IT" dirty="0">
                <a:latin typeface="Calibri"/>
                <a:ea typeface="Open Sans"/>
                <a:cs typeface="Calibri"/>
              </a:rPr>
              <a:t>aiuteranno a semplificare questo processo</a:t>
            </a:r>
            <a:r>
              <a:rPr lang="en-GB" dirty="0">
                <a:latin typeface="Calibri"/>
                <a:ea typeface="Open Sans"/>
                <a:cs typeface="Calibri"/>
              </a:rPr>
              <a:t>.</a:t>
            </a:r>
            <a:endParaRPr lang="en-US" b="1" dirty="0">
              <a:solidFill>
                <a:srgbClr val="8652A1"/>
              </a:solidFill>
              <a:latin typeface="Calibri"/>
              <a:ea typeface="Open Sans"/>
              <a:cs typeface="Calibri"/>
            </a:endParaRPr>
          </a:p>
          <a:p>
            <a:pPr algn="just"/>
            <a:endParaRPr lang="en-US" b="1" dirty="0">
              <a:solidFill>
                <a:srgbClr val="8652A1"/>
              </a:solidFill>
              <a:latin typeface="Calibri"/>
              <a:ea typeface="Open Sans"/>
              <a:cs typeface="Calibri"/>
            </a:endParaRPr>
          </a:p>
          <a:p>
            <a:r>
              <a:rPr lang="en-GB" sz="1600" b="1" dirty="0">
                <a:solidFill>
                  <a:srgbClr val="8652A1"/>
                </a:solidFill>
                <a:latin typeface="Calibri"/>
                <a:ea typeface="Open Sans"/>
                <a:cs typeface="Calibri"/>
              </a:rPr>
              <a:t>Quali </a:t>
            </a:r>
            <a:r>
              <a:rPr lang="en-GB" sz="1600" b="1" dirty="0" err="1">
                <a:solidFill>
                  <a:srgbClr val="8652A1"/>
                </a:solidFill>
                <a:latin typeface="Calibri"/>
                <a:ea typeface="Open Sans"/>
                <a:cs typeface="Calibri"/>
              </a:rPr>
              <a:t>strumenti</a:t>
            </a:r>
            <a:r>
              <a:rPr lang="en-GB" sz="1600" b="1" dirty="0">
                <a:solidFill>
                  <a:srgbClr val="8652A1"/>
                </a:solidFill>
                <a:latin typeface="Calibri"/>
                <a:ea typeface="Open Sans"/>
                <a:cs typeface="Calibri"/>
              </a:rPr>
              <a:t> </a:t>
            </a:r>
            <a:r>
              <a:rPr lang="en-GB" sz="1600" b="1" dirty="0" err="1">
                <a:solidFill>
                  <a:srgbClr val="8652A1"/>
                </a:solidFill>
                <a:latin typeface="Calibri"/>
                <a:ea typeface="Open Sans"/>
                <a:cs typeface="Calibri"/>
              </a:rPr>
              <a:t>digitali</a:t>
            </a:r>
            <a:r>
              <a:rPr lang="en-GB" sz="1600" b="1" dirty="0">
                <a:solidFill>
                  <a:srgbClr val="8652A1"/>
                </a:solidFill>
                <a:latin typeface="Calibri"/>
                <a:ea typeface="Open Sans"/>
                <a:cs typeface="Calibri"/>
              </a:rPr>
              <a:t> </a:t>
            </a:r>
            <a:r>
              <a:rPr lang="en-GB" sz="1600" b="1" dirty="0" err="1">
                <a:solidFill>
                  <a:srgbClr val="8652A1"/>
                </a:solidFill>
                <a:latin typeface="Calibri"/>
                <a:ea typeface="Open Sans"/>
                <a:cs typeface="Calibri"/>
              </a:rPr>
              <a:t>utilizzare</a:t>
            </a:r>
            <a:endParaRPr lang="en-GB" sz="1600" b="1" dirty="0">
              <a:solidFill>
                <a:srgbClr val="8652A1"/>
              </a:solidFill>
              <a:latin typeface="Calibri"/>
              <a:ea typeface="Open Sans"/>
              <a:cs typeface="Calibri"/>
            </a:endParaRPr>
          </a:p>
          <a:p>
            <a:endParaRPr lang="en-GB" sz="1050" b="1" dirty="0">
              <a:solidFill>
                <a:srgbClr val="8652A1"/>
              </a:solidFill>
              <a:latin typeface="Calibri"/>
              <a:ea typeface="Open Sans"/>
              <a:cs typeface="Calibri"/>
            </a:endParaRPr>
          </a:p>
          <a:p>
            <a:pPr algn="just"/>
            <a:r>
              <a:rPr lang="it-IT" dirty="0">
                <a:latin typeface="Calibri"/>
                <a:ea typeface="Open Sans"/>
                <a:cs typeface="Calibri"/>
              </a:rPr>
              <a:t>Per supportare la </a:t>
            </a:r>
            <a:r>
              <a:rPr lang="it-IT" b="1" dirty="0">
                <a:latin typeface="Calibri"/>
                <a:ea typeface="Open Sans"/>
                <a:cs typeface="Calibri"/>
              </a:rPr>
              <a:t>Fase 6: Lancio</a:t>
            </a:r>
            <a:r>
              <a:rPr lang="it-IT" dirty="0">
                <a:latin typeface="Calibri"/>
                <a:ea typeface="Open Sans"/>
                <a:cs typeface="Calibri"/>
              </a:rPr>
              <a:t>, vari strumenti digitali possono aiutare gli studenti ad analizzare le sfide logistiche e identificare soluzioni innovative. Per un elenco completo, fare riferimento alle pagine 21-23 del</a:t>
            </a:r>
            <a:r>
              <a:rPr lang="en-GB" dirty="0">
                <a:latin typeface="Calibri"/>
                <a:ea typeface="Open Sans"/>
                <a:cs typeface="Calibri"/>
              </a:rPr>
              <a:t> </a:t>
            </a:r>
            <a:r>
              <a:rPr lang="de-DE" sz="1100" b="1" dirty="0">
                <a:solidFill>
                  <a:srgbClr val="29C5F4"/>
                </a:solidFill>
                <a:latin typeface="Calibri"/>
                <a:ea typeface="Open Sans"/>
                <a:cs typeface="Calibri"/>
                <a:hlinkClick r:id="rId2">
                  <a:extLst>
                    <a:ext uri="{A12FA001-AC4F-418D-AE19-62706E023703}">
                      <ahyp:hlinkClr xmlns:ahyp="http://schemas.microsoft.com/office/drawing/2018/hyperlinkcolor" val="tx"/>
                    </a:ext>
                  </a:extLst>
                </a:hlinkClick>
              </a:rPr>
              <a:t>EARTH Starter Kit</a:t>
            </a:r>
            <a:r>
              <a:rPr lang="en-GB" dirty="0">
                <a:latin typeface="Calibri"/>
                <a:ea typeface="Open Sans"/>
                <a:cs typeface="Calibri"/>
              </a:rPr>
              <a:t>.</a:t>
            </a:r>
          </a:p>
          <a:p>
            <a:pPr algn="just"/>
            <a:endParaRPr lang="en-GB" dirty="0">
              <a:latin typeface="Calibri"/>
              <a:ea typeface="Open Sans"/>
              <a:cs typeface="Calibri"/>
            </a:endParaRPr>
          </a:p>
          <a:p>
            <a:pPr algn="just"/>
            <a:r>
              <a:rPr lang="en-GB" b="1" dirty="0" err="1"/>
              <a:t>Strumenti</a:t>
            </a:r>
            <a:r>
              <a:rPr lang="en-GB" b="1" dirty="0"/>
              <a:t> </a:t>
            </a:r>
            <a:r>
              <a:rPr lang="en-GB" b="1" dirty="0" err="1"/>
              <a:t>gratuiti</a:t>
            </a:r>
            <a:r>
              <a:rPr lang="en-GB" b="1" dirty="0"/>
              <a:t>:</a:t>
            </a:r>
            <a:endParaRPr lang="en-GB" dirty="0"/>
          </a:p>
          <a:p>
            <a:pPr marL="171450" indent="-171450" algn="just">
              <a:buFont typeface="Wingdings" panose="05000000000000000000" pitchFamily="2" charset="2"/>
              <a:buChar char="q"/>
            </a:pPr>
            <a:r>
              <a:rPr lang="en-GB" b="1" dirty="0">
                <a:latin typeface="Calibri"/>
                <a:ea typeface="Open Sans"/>
                <a:cs typeface="Calibri"/>
              </a:rPr>
              <a:t>Notion, Coda, </a:t>
            </a:r>
            <a:r>
              <a:rPr lang="en-GB" b="1" dirty="0" err="1">
                <a:latin typeface="Calibri"/>
                <a:ea typeface="Calibri"/>
                <a:cs typeface="Calibri"/>
              </a:rPr>
              <a:t>Lucidspark</a:t>
            </a:r>
            <a:r>
              <a:rPr lang="en-GB" b="1" dirty="0">
                <a:latin typeface="Calibri"/>
                <a:ea typeface="Calibri"/>
                <a:cs typeface="Calibri"/>
              </a:rPr>
              <a:t>, </a:t>
            </a:r>
            <a:r>
              <a:rPr lang="en-GB" b="1" dirty="0">
                <a:latin typeface="Calibri"/>
                <a:ea typeface="Open Sans"/>
                <a:cs typeface="Calibri"/>
              </a:rPr>
              <a:t>Trello</a:t>
            </a:r>
            <a:r>
              <a:rPr lang="en-GB" dirty="0">
                <a:latin typeface="Calibri"/>
                <a:ea typeface="Open Sans"/>
                <a:cs typeface="Calibri"/>
              </a:rPr>
              <a:t> – </a:t>
            </a:r>
            <a:r>
              <a:rPr lang="it-IT" dirty="0">
                <a:latin typeface="Calibri"/>
                <a:ea typeface="Open Sans"/>
                <a:cs typeface="Calibri"/>
              </a:rPr>
              <a:t>Aiuta a organizzare i piani di commercializzazione e la documentazione</a:t>
            </a:r>
            <a:r>
              <a:rPr lang="en-GB" dirty="0">
                <a:latin typeface="Calibri"/>
                <a:ea typeface="Open Sans"/>
                <a:cs typeface="Calibri"/>
              </a:rPr>
              <a:t>.</a:t>
            </a:r>
          </a:p>
          <a:p>
            <a:pPr algn="just"/>
            <a:endParaRPr lang="en-GB" b="1" dirty="0"/>
          </a:p>
          <a:p>
            <a:pPr algn="just"/>
            <a:r>
              <a:rPr lang="it-IT" b="1" dirty="0"/>
              <a:t>Strumenti a pagamento (possono essere disponibili tramite licenza istituzionale</a:t>
            </a:r>
            <a:r>
              <a:rPr lang="en-GB" b="1" dirty="0"/>
              <a:t>):</a:t>
            </a:r>
            <a:endParaRPr lang="en-GB" dirty="0"/>
          </a:p>
          <a:p>
            <a:pPr marL="171450" indent="-171450" algn="just">
              <a:buFont typeface="Wingdings" panose="05000000000000000000" pitchFamily="2" charset="2"/>
              <a:buChar char="q"/>
            </a:pPr>
            <a:r>
              <a:rPr lang="en-GB" b="1" dirty="0">
                <a:latin typeface="Calibri"/>
                <a:ea typeface="Open Sans"/>
                <a:cs typeface="Calibri"/>
              </a:rPr>
              <a:t>edison365, </a:t>
            </a:r>
            <a:r>
              <a:rPr lang="en-GB" b="1" dirty="0" err="1">
                <a:latin typeface="Calibri"/>
                <a:ea typeface="Open Sans"/>
                <a:cs typeface="Calibri"/>
              </a:rPr>
              <a:t>Planbox</a:t>
            </a:r>
            <a:r>
              <a:rPr lang="en-GB" b="1" dirty="0">
                <a:latin typeface="Calibri"/>
                <a:ea typeface="Open Sans"/>
                <a:cs typeface="Calibri"/>
              </a:rPr>
              <a:t>, </a:t>
            </a:r>
            <a:r>
              <a:rPr lang="en-GB" b="1" dirty="0" err="1">
                <a:latin typeface="Calibri"/>
                <a:ea typeface="Open Sans"/>
                <a:cs typeface="Calibri"/>
              </a:rPr>
              <a:t>ClickUp</a:t>
            </a:r>
            <a:r>
              <a:rPr lang="en-GB" b="1" dirty="0">
                <a:latin typeface="Calibri"/>
                <a:ea typeface="Open Sans"/>
                <a:cs typeface="Calibri"/>
              </a:rPr>
              <a:t>, Monday.com, Asana</a:t>
            </a:r>
            <a:r>
              <a:rPr lang="en-GB" dirty="0">
                <a:latin typeface="Calibri"/>
                <a:ea typeface="Open Sans"/>
                <a:cs typeface="Calibri"/>
              </a:rPr>
              <a:t> – </a:t>
            </a:r>
            <a:r>
              <a:rPr lang="it-IT" dirty="0">
                <a:latin typeface="Calibri"/>
                <a:ea typeface="Open Sans"/>
                <a:cs typeface="Calibri"/>
              </a:rPr>
              <a:t>Strumenti di gestione dei progetti per scalare le innovazioni</a:t>
            </a:r>
            <a:r>
              <a:rPr lang="en-GB" dirty="0">
                <a:latin typeface="Calibri"/>
                <a:ea typeface="Open Sans"/>
                <a:cs typeface="Calibri"/>
              </a:rPr>
              <a:t>.</a:t>
            </a:r>
          </a:p>
          <a:p>
            <a:pPr marL="171450" indent="-171450" algn="just">
              <a:buFont typeface="Wingdings" panose="05000000000000000000" pitchFamily="2" charset="2"/>
              <a:buChar char="q"/>
            </a:pPr>
            <a:r>
              <a:rPr lang="en-GB" b="1" dirty="0">
                <a:latin typeface="Calibri"/>
                <a:ea typeface="Open Sans"/>
                <a:cs typeface="Calibri"/>
              </a:rPr>
              <a:t>Brightidea, Planview </a:t>
            </a:r>
            <a:r>
              <a:rPr lang="en-GB" b="1" dirty="0" err="1">
                <a:latin typeface="Calibri"/>
                <a:ea typeface="Open Sans"/>
                <a:cs typeface="Calibri"/>
              </a:rPr>
              <a:t>Spigit</a:t>
            </a:r>
            <a:r>
              <a:rPr lang="en-GB" dirty="0">
                <a:latin typeface="Calibri"/>
                <a:ea typeface="Open Sans"/>
                <a:cs typeface="Calibri"/>
              </a:rPr>
              <a:t> – </a:t>
            </a:r>
            <a:r>
              <a:rPr lang="it-IT" dirty="0">
                <a:latin typeface="Calibri"/>
                <a:ea typeface="Open Sans"/>
                <a:cs typeface="Calibri"/>
              </a:rPr>
              <a:t>Supportare la strategia di commercializzazione e la scalabilità dell'innovazione</a:t>
            </a:r>
            <a:r>
              <a:rPr lang="en-GB" dirty="0">
                <a:latin typeface="Calibri"/>
                <a:ea typeface="Open Sans"/>
                <a:cs typeface="Calibri"/>
              </a:rPr>
              <a:t>.</a:t>
            </a:r>
          </a:p>
          <a:p>
            <a:pPr marL="171450" indent="-171450" algn="just">
              <a:buFont typeface="Wingdings" panose="05000000000000000000" pitchFamily="2" charset="2"/>
              <a:buChar char="q"/>
            </a:pPr>
            <a:r>
              <a:rPr lang="en-GB" b="1" dirty="0"/>
              <a:t>Confluence</a:t>
            </a:r>
            <a:r>
              <a:rPr lang="en-GB" dirty="0"/>
              <a:t> – </a:t>
            </a:r>
            <a:r>
              <a:rPr lang="it-IT" dirty="0"/>
              <a:t>Una piattaforma di documentazione e condivisione delle conoscenze per la pianificazione strategica</a:t>
            </a:r>
            <a:r>
              <a:rPr lang="en-GB" dirty="0"/>
              <a:t>.</a:t>
            </a:r>
          </a:p>
          <a:p>
            <a:pPr algn="just"/>
            <a:endParaRPr lang="en-GB" sz="1600" b="1" dirty="0">
              <a:solidFill>
                <a:srgbClr val="8652A1"/>
              </a:solidFill>
              <a:latin typeface="Calibri"/>
              <a:ea typeface="Open Sans"/>
              <a:cs typeface="Calibri"/>
            </a:endParaRPr>
          </a:p>
          <a:p>
            <a:r>
              <a:rPr lang="it-IT" sz="1600" b="1" dirty="0">
                <a:solidFill>
                  <a:srgbClr val="8652A1"/>
                </a:solidFill>
              </a:rPr>
              <a:t>Guidare gli studenti attraverso il foglio di lavoro</a:t>
            </a:r>
          </a:p>
          <a:p>
            <a:endParaRPr lang="en-US" b="1" dirty="0"/>
          </a:p>
          <a:p>
            <a:pPr algn="just"/>
            <a:r>
              <a:rPr lang="it-IT" dirty="0">
                <a:latin typeface="Calibri"/>
                <a:ea typeface="Open Sans"/>
                <a:cs typeface="Calibri"/>
              </a:rPr>
              <a:t>Il foglio di lavoro aiuterà gli studenti a sviluppare un </a:t>
            </a:r>
            <a:r>
              <a:rPr lang="it-IT" b="1" dirty="0">
                <a:latin typeface="Calibri"/>
                <a:ea typeface="Open Sans"/>
                <a:cs typeface="Calibri"/>
              </a:rPr>
              <a:t>piano di commercializzazione, implementazione o lancio </a:t>
            </a:r>
            <a:r>
              <a:rPr lang="it-IT" dirty="0">
                <a:latin typeface="Calibri"/>
                <a:ea typeface="Open Sans"/>
                <a:cs typeface="Calibri"/>
              </a:rPr>
              <a:t>per lanciare la loro </a:t>
            </a:r>
            <a:r>
              <a:rPr lang="it-IT" b="1" dirty="0">
                <a:latin typeface="Calibri"/>
                <a:ea typeface="Open Sans"/>
                <a:cs typeface="Calibri"/>
              </a:rPr>
              <a:t>soluzione di logistica sostenibile</a:t>
            </a:r>
            <a:r>
              <a:rPr lang="it-IT" dirty="0">
                <a:latin typeface="Calibri"/>
                <a:ea typeface="Open Sans"/>
                <a:cs typeface="Calibri"/>
              </a:rPr>
              <a:t>, garantendo l'allineamento con gli </a:t>
            </a:r>
            <a:r>
              <a:rPr lang="it-IT" b="1" dirty="0">
                <a:latin typeface="Calibri"/>
                <a:ea typeface="Open Sans"/>
                <a:cs typeface="Calibri"/>
              </a:rPr>
              <a:t>SDG</a:t>
            </a:r>
            <a:r>
              <a:rPr lang="en-GB" dirty="0">
                <a:latin typeface="Calibri"/>
                <a:ea typeface="Open Sans"/>
                <a:cs typeface="Calibri"/>
              </a:rPr>
              <a:t>.</a:t>
            </a:r>
          </a:p>
          <a:p>
            <a:pPr algn="just"/>
            <a:endParaRPr lang="en-GB" dirty="0"/>
          </a:p>
          <a:p>
            <a:pPr algn="just"/>
            <a:r>
              <a:rPr lang="it-IT" dirty="0"/>
              <a:t>In primo luogo, gli studenti </a:t>
            </a:r>
            <a:r>
              <a:rPr lang="it-IT" b="1" dirty="0"/>
              <a:t>definiranno il piano di commercializzazione/implementazione</a:t>
            </a:r>
            <a:r>
              <a:rPr lang="it-IT" dirty="0"/>
              <a:t>, delineando la loro strategia di lancio, considerando</a:t>
            </a:r>
            <a:r>
              <a:rPr lang="en-GB" dirty="0"/>
              <a:t>:</a:t>
            </a:r>
          </a:p>
          <a:p>
            <a:pPr marL="171450" indent="-171450" algn="just">
              <a:buFont typeface="Wingdings" panose="05000000000000000000" pitchFamily="2" charset="2"/>
              <a:buChar char="q"/>
            </a:pPr>
            <a:r>
              <a:rPr lang="it-IT" b="1" dirty="0">
                <a:latin typeface="Calibri"/>
                <a:ea typeface="Open Sans"/>
                <a:cs typeface="Calibri"/>
              </a:rPr>
              <a:t>Mercato di riferimento e stakeholder</a:t>
            </a:r>
            <a:r>
              <a:rPr lang="en-GB" dirty="0">
                <a:latin typeface="Calibri"/>
                <a:ea typeface="Open Sans"/>
                <a:cs typeface="Calibri"/>
              </a:rPr>
              <a:t>– </a:t>
            </a:r>
            <a:r>
              <a:rPr lang="it-IT" dirty="0">
                <a:latin typeface="Calibri"/>
                <a:ea typeface="Open Sans"/>
                <a:cs typeface="Calibri"/>
              </a:rPr>
              <a:t>Chi utilizzerà la soluzione e sono i principali stakeholder</a:t>
            </a:r>
            <a:r>
              <a:rPr lang="en-GB" dirty="0">
                <a:latin typeface="Calibri"/>
                <a:ea typeface="Open Sans"/>
                <a:cs typeface="Calibri"/>
              </a:rPr>
              <a:t>.</a:t>
            </a:r>
          </a:p>
          <a:p>
            <a:pPr marL="171450" indent="-171450" algn="just">
              <a:buFont typeface="Wingdings" panose="05000000000000000000" pitchFamily="2" charset="2"/>
              <a:buChar char="q"/>
            </a:pPr>
            <a:r>
              <a:rPr lang="en-GB" b="1" dirty="0" err="1"/>
              <a:t>Strategia</a:t>
            </a:r>
            <a:r>
              <a:rPr lang="en-GB" b="1" dirty="0"/>
              <a:t> di </a:t>
            </a:r>
            <a:r>
              <a:rPr lang="en-GB" b="1" dirty="0" err="1"/>
              <a:t>attuazione</a:t>
            </a:r>
            <a:r>
              <a:rPr lang="en-GB" dirty="0"/>
              <a:t>– </a:t>
            </a:r>
            <a:r>
              <a:rPr lang="it-IT" dirty="0"/>
              <a:t>Come la soluzione si integra nelle operazioni logistiche e nelle risorse necessarie</a:t>
            </a:r>
            <a:r>
              <a:rPr lang="en-GB" dirty="0"/>
              <a:t>.</a:t>
            </a:r>
          </a:p>
          <a:p>
            <a:pPr marL="171450" indent="-171450" algn="just">
              <a:buFont typeface="Wingdings" panose="05000000000000000000" pitchFamily="2" charset="2"/>
              <a:buChar char="q"/>
            </a:pPr>
            <a:r>
              <a:rPr lang="it-IT" b="1" dirty="0"/>
              <a:t>Sostenibilità e allineamento agli SDG</a:t>
            </a:r>
            <a:r>
              <a:rPr lang="en-GB" dirty="0"/>
              <a:t>– </a:t>
            </a:r>
            <a:r>
              <a:rPr lang="it-IT" dirty="0"/>
              <a:t>Contributo agli SDG e benefici misurabili per la sostenibilità</a:t>
            </a:r>
            <a:r>
              <a:rPr lang="en-GB" dirty="0"/>
              <a:t>.</a:t>
            </a:r>
          </a:p>
          <a:p>
            <a:pPr marL="171450" indent="-171450" algn="just">
              <a:buFont typeface="Wingdings" panose="05000000000000000000" pitchFamily="2" charset="2"/>
              <a:buChar char="q"/>
            </a:pPr>
            <a:r>
              <a:rPr lang="en-GB" b="1" dirty="0"/>
              <a:t>Timeline e </a:t>
            </a:r>
            <a:r>
              <a:rPr lang="en-GB" b="1" dirty="0" err="1"/>
              <a:t>pietre</a:t>
            </a:r>
            <a:r>
              <a:rPr lang="en-GB" b="1" dirty="0"/>
              <a:t> </a:t>
            </a:r>
            <a:r>
              <a:rPr lang="en-GB" b="1" dirty="0" err="1"/>
              <a:t>miliari</a:t>
            </a:r>
            <a:r>
              <a:rPr lang="en-GB" dirty="0"/>
              <a:t>– </a:t>
            </a:r>
            <a:r>
              <a:rPr lang="it-IT" dirty="0"/>
              <a:t>Passaggi chiave e tempistiche per il lancio</a:t>
            </a:r>
            <a:r>
              <a:rPr lang="en-GB" dirty="0"/>
              <a:t>.</a:t>
            </a:r>
          </a:p>
          <a:p>
            <a:pPr marL="171450" indent="-171450" algn="just">
              <a:buFont typeface="Wingdings" panose="05000000000000000000" pitchFamily="2" charset="2"/>
              <a:buChar char="q"/>
            </a:pPr>
            <a:r>
              <a:rPr lang="en-GB" b="1" dirty="0" err="1"/>
              <a:t>Valutazione</a:t>
            </a:r>
            <a:r>
              <a:rPr lang="en-GB" b="1" dirty="0"/>
              <a:t> del </a:t>
            </a:r>
            <a:r>
              <a:rPr lang="en-GB" b="1" dirty="0" err="1"/>
              <a:t>rischio</a:t>
            </a:r>
            <a:r>
              <a:rPr lang="en-GB" dirty="0"/>
              <a:t>– </a:t>
            </a:r>
            <a:r>
              <a:rPr lang="it-IT" dirty="0"/>
              <a:t>Potenziali rischi e strategie di mitigazione</a:t>
            </a:r>
            <a:r>
              <a:rPr lang="en-GB" dirty="0"/>
              <a:t>.</a:t>
            </a:r>
          </a:p>
          <a:p>
            <a:pPr algn="just"/>
            <a:r>
              <a:rPr lang="it-IT" dirty="0"/>
              <a:t>Gli studenti riassumeranno questi aspetti in una tabella sul foglio di lavoro</a:t>
            </a:r>
            <a:r>
              <a:rPr lang="en-GB" dirty="0"/>
              <a:t>.</a:t>
            </a:r>
          </a:p>
          <a:p>
            <a:pPr algn="just"/>
            <a:endParaRPr lang="en-GB" b="1" dirty="0"/>
          </a:p>
          <a:p>
            <a:pPr algn="just"/>
            <a:r>
              <a:rPr lang="it-IT" dirty="0">
                <a:latin typeface="Calibri"/>
                <a:ea typeface="Open Sans"/>
                <a:cs typeface="Calibri"/>
              </a:rPr>
              <a:t>Quindi, gli studenti </a:t>
            </a:r>
            <a:r>
              <a:rPr lang="it-IT" b="1" dirty="0">
                <a:latin typeface="Calibri"/>
                <a:ea typeface="Open Sans"/>
                <a:cs typeface="Calibri"/>
              </a:rPr>
              <a:t>svilupperanno</a:t>
            </a:r>
            <a:r>
              <a:rPr lang="it-IT" dirty="0">
                <a:latin typeface="Calibri"/>
                <a:ea typeface="Open Sans"/>
                <a:cs typeface="Calibri"/>
              </a:rPr>
              <a:t> il piano di lancio </a:t>
            </a:r>
            <a:r>
              <a:rPr lang="it-IT" b="1" dirty="0">
                <a:latin typeface="Calibri"/>
                <a:ea typeface="Open Sans"/>
                <a:cs typeface="Calibri"/>
              </a:rPr>
              <a:t>utilizzando uno strumento digitale</a:t>
            </a:r>
            <a:r>
              <a:rPr lang="it-IT" dirty="0">
                <a:latin typeface="Calibri"/>
                <a:ea typeface="Open Sans"/>
                <a:cs typeface="Calibri"/>
              </a:rPr>
              <a:t>, come </a:t>
            </a:r>
            <a:r>
              <a:rPr lang="it-IT" dirty="0" err="1">
                <a:latin typeface="Calibri"/>
                <a:ea typeface="Open Sans"/>
                <a:cs typeface="Calibri"/>
              </a:rPr>
              <a:t>Trello</a:t>
            </a:r>
            <a:r>
              <a:rPr lang="it-IT" dirty="0">
                <a:latin typeface="Calibri"/>
                <a:ea typeface="Open Sans"/>
                <a:cs typeface="Calibri"/>
              </a:rPr>
              <a:t>, </a:t>
            </a:r>
            <a:r>
              <a:rPr lang="it-IT" dirty="0" err="1">
                <a:latin typeface="Calibri"/>
                <a:ea typeface="Open Sans"/>
                <a:cs typeface="Calibri"/>
              </a:rPr>
              <a:t>ClickUp</a:t>
            </a:r>
            <a:r>
              <a:rPr lang="it-IT" dirty="0">
                <a:latin typeface="Calibri"/>
                <a:ea typeface="Open Sans"/>
                <a:cs typeface="Calibri"/>
              </a:rPr>
              <a:t> o Asana,</a:t>
            </a:r>
            <a:r>
              <a:rPr lang="en-GB" dirty="0">
                <a:latin typeface="Calibri"/>
                <a:ea typeface="Open Sans"/>
                <a:cs typeface="Calibri"/>
              </a:rPr>
              <a:t>:</a:t>
            </a:r>
          </a:p>
          <a:p>
            <a:pPr marL="171450" indent="-171450" algn="just">
              <a:buFont typeface="Wingdings" panose="05000000000000000000" pitchFamily="2" charset="2"/>
              <a:buChar char="q"/>
            </a:pPr>
            <a:r>
              <a:rPr lang="it-IT" dirty="0"/>
              <a:t>Impostazione di un'area di lavoro.
Fasi di suddivisione (ad esempio, preparazione, test, implementazione).
Assegnazione delle responsabilità.
Impostazione di tempistiche e pietre miliari.
Aggiunta di elementi di tracciamento</a:t>
            </a:r>
            <a:r>
              <a:rPr lang="en-GB" dirty="0"/>
              <a:t>.</a:t>
            </a:r>
          </a:p>
          <a:p>
            <a:pPr algn="just"/>
            <a:endParaRPr lang="en-GB" dirty="0"/>
          </a:p>
          <a:p>
            <a:pPr algn="just"/>
            <a:r>
              <a:rPr lang="it-IT" dirty="0"/>
              <a:t>Infine, gli studenti </a:t>
            </a:r>
            <a:r>
              <a:rPr lang="it-IT" b="1" dirty="0"/>
              <a:t>finalizzeranno il loro piano </a:t>
            </a:r>
            <a:r>
              <a:rPr lang="it-IT" dirty="0"/>
              <a:t>per garantirlo</a:t>
            </a:r>
            <a:r>
              <a:rPr lang="en-GB" dirty="0"/>
              <a:t>:</a:t>
            </a:r>
          </a:p>
          <a:p>
            <a:pPr marL="171450" indent="-171450" algn="just">
              <a:buFont typeface="Wingdings" panose="05000000000000000000" pitchFamily="2" charset="2"/>
              <a:buChar char="q"/>
            </a:pPr>
            <a:r>
              <a:rPr lang="it-IT" dirty="0"/>
              <a:t>Delinea chiaramente la commercializzazione.
Si allinea agli SDG.
È pronto per la presentazione</a:t>
            </a:r>
            <a:r>
              <a:rPr lang="en-GB" dirty="0"/>
              <a:t>.</a:t>
            </a:r>
          </a:p>
          <a:p>
            <a:pPr algn="just"/>
            <a:endParaRPr lang="en-GB" dirty="0"/>
          </a:p>
          <a:p>
            <a:pPr algn="just"/>
            <a:r>
              <a:rPr lang="it-IT" dirty="0"/>
              <a:t>Incoraggia gli studenti a </a:t>
            </a:r>
            <a:r>
              <a:rPr lang="it-IT" b="1" dirty="0"/>
              <a:t>pensare in modo critico </a:t>
            </a:r>
            <a:r>
              <a:rPr lang="it-IT" dirty="0"/>
              <a:t>ai rischi di esecuzione, al coinvolgimento delle parti interessate e all'impatto sulla sostenibilità mentre rendono il loro </a:t>
            </a:r>
            <a:r>
              <a:rPr lang="it-IT" b="1" dirty="0"/>
              <a:t>piano attuabile</a:t>
            </a:r>
            <a:r>
              <a:rPr lang="en-GB" dirty="0"/>
              <a:t>.</a:t>
            </a:r>
          </a:p>
          <a:p>
            <a:pPr algn="just"/>
            <a:endParaRPr lang="en-GB" dirty="0"/>
          </a:p>
          <a:p>
            <a:r>
              <a:rPr lang="it-IT" sz="1600" b="1" dirty="0">
                <a:solidFill>
                  <a:srgbClr val="8652A1"/>
                </a:solidFill>
                <a:latin typeface="Calibri"/>
                <a:ea typeface="Open Sans"/>
                <a:cs typeface="Calibri"/>
              </a:rPr>
              <a:t>Preparazione per i prossimi passi</a:t>
            </a:r>
          </a:p>
          <a:p>
            <a:endParaRPr lang="en-GB" dirty="0"/>
          </a:p>
          <a:p>
            <a:pPr algn="just"/>
            <a:r>
              <a:rPr lang="it-IT" dirty="0">
                <a:latin typeface="Calibri"/>
                <a:ea typeface="Open Sans"/>
                <a:cs typeface="Calibri"/>
              </a:rPr>
              <a:t>In preparazione per le prossime settimane, gli insegnanti dovrebbero assicurarsi che gli studenti abbiano </a:t>
            </a:r>
            <a:r>
              <a:rPr lang="it-IT" b="1" dirty="0">
                <a:latin typeface="Calibri"/>
                <a:ea typeface="Open Sans"/>
                <a:cs typeface="Calibri"/>
              </a:rPr>
              <a:t>finalizzato le loro soluzioni</a:t>
            </a:r>
            <a:r>
              <a:rPr lang="it-IT" dirty="0">
                <a:latin typeface="Calibri"/>
                <a:ea typeface="Open Sans"/>
                <a:cs typeface="Calibri"/>
              </a:rPr>
              <a:t>, integrato tutti i feedback e preparato il loro piano d'azione. La sessione successiva sarà dedicata alle </a:t>
            </a:r>
            <a:r>
              <a:rPr lang="it-IT" b="1" dirty="0">
                <a:latin typeface="Calibri"/>
                <a:ea typeface="Open Sans"/>
                <a:cs typeface="Calibri"/>
              </a:rPr>
              <a:t>presentazioni finali</a:t>
            </a:r>
            <a:r>
              <a:rPr lang="it-IT" dirty="0">
                <a:latin typeface="Calibri"/>
                <a:ea typeface="Open Sans"/>
                <a:cs typeface="Calibri"/>
              </a:rPr>
              <a:t>, in cui gli studenti presenteranno le loro soluzioni e condivideranno il processo che hanno seguito per le fasi di gestione dell'innovazione. I docenti devono informare gli studenti sulla presentazione</a:t>
            </a:r>
            <a:r>
              <a:rPr lang="en-GB" dirty="0">
                <a:latin typeface="Calibri"/>
                <a:ea typeface="Open Sans"/>
                <a:cs typeface="Calibri"/>
              </a:rPr>
              <a:t>.</a:t>
            </a:r>
          </a:p>
          <a:p>
            <a:pPr algn="just"/>
            <a:endParaRPr lang="en-GB" dirty="0"/>
          </a:p>
        </p:txBody>
      </p:sp>
      <p:sp>
        <p:nvSpPr>
          <p:cNvPr id="4" name="Slide Number Placeholder 3">
            <a:extLst>
              <a:ext uri="{FF2B5EF4-FFF2-40B4-BE49-F238E27FC236}">
                <a16:creationId xmlns:a16="http://schemas.microsoft.com/office/drawing/2014/main" id="{0835947A-43D7-E72D-9824-3CACBF63C81F}"/>
              </a:ext>
            </a:extLst>
          </p:cNvPr>
          <p:cNvSpPr>
            <a:spLocks noGrp="1"/>
          </p:cNvSpPr>
          <p:nvPr>
            <p:ph type="sldNum" sz="quarter" idx="4"/>
          </p:nvPr>
        </p:nvSpPr>
        <p:spPr/>
        <p:txBody>
          <a:bodyPr/>
          <a:lstStyle/>
          <a:p>
            <a:fld id="{9C527BFA-2C0E-4CEC-B6A5-913A56FEF4B4}" type="slidenum">
              <a:rPr lang="fr-CA" smtClean="0"/>
              <a:pPr/>
              <a:t>27</a:t>
            </a:fld>
            <a:endParaRPr lang="fr-CA"/>
          </a:p>
        </p:txBody>
      </p:sp>
      <p:sp>
        <p:nvSpPr>
          <p:cNvPr id="7" name="Text Placeholder 6">
            <a:extLst>
              <a:ext uri="{FF2B5EF4-FFF2-40B4-BE49-F238E27FC236}">
                <a16:creationId xmlns:a16="http://schemas.microsoft.com/office/drawing/2014/main" id="{6226382F-35FB-8CCC-BF9F-4BD554EAD408}"/>
              </a:ext>
            </a:extLst>
          </p:cNvPr>
          <p:cNvSpPr>
            <a:spLocks noGrp="1"/>
          </p:cNvSpPr>
          <p:nvPr>
            <p:ph type="body" sz="quarter" idx="61"/>
          </p:nvPr>
        </p:nvSpPr>
        <p:spPr>
          <a:xfrm>
            <a:off x="-9335" y="304800"/>
            <a:ext cx="7040257" cy="926158"/>
          </a:xfrm>
        </p:spPr>
        <p:txBody>
          <a:bodyPr/>
          <a:lstStyle/>
          <a:p>
            <a:r>
              <a:rPr lang="it-IT" dirty="0"/>
              <a:t>SETTIMANA 13: FASE 6 - LANCIO</a:t>
            </a:r>
            <a:endParaRPr lang="en-US" dirty="0"/>
          </a:p>
        </p:txBody>
      </p:sp>
    </p:spTree>
    <p:extLst>
      <p:ext uri="{BB962C8B-B14F-4D97-AF65-F5344CB8AC3E}">
        <p14:creationId xmlns:p14="http://schemas.microsoft.com/office/powerpoint/2010/main" val="20723487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99406-11D5-8AFD-ECA3-BCFC4BA38C7B}"/>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3F893E74-0820-0D37-022A-8509AD44D2B2}"/>
              </a:ext>
            </a:extLst>
          </p:cNvPr>
          <p:cNvSpPr>
            <a:spLocks noGrp="1"/>
          </p:cNvSpPr>
          <p:nvPr>
            <p:ph type="body" sz="quarter" idx="48"/>
          </p:nvPr>
        </p:nvSpPr>
        <p:spPr>
          <a:xfrm>
            <a:off x="3493019" y="1265386"/>
            <a:ext cx="3520129" cy="2917260"/>
          </a:xfrm>
        </p:spPr>
        <p:txBody>
          <a:bodyPr lIns="91440" tIns="45720" rIns="91440" bIns="45720" numCol="1" spcCol="288000" anchor="t">
            <a:noAutofit/>
          </a:bodyPr>
          <a:lstStyle/>
          <a:p>
            <a:pPr algn="just"/>
            <a:r>
              <a:rPr lang="de-DE" sz="1800" b="1" dirty="0" err="1">
                <a:solidFill>
                  <a:srgbClr val="8652A1"/>
                </a:solidFill>
              </a:rPr>
              <a:t>Attività</a:t>
            </a:r>
            <a:endParaRPr lang="de-DE" sz="1800" b="1" dirty="0">
              <a:solidFill>
                <a:srgbClr val="8652A1"/>
              </a:solidFill>
            </a:endParaRPr>
          </a:p>
          <a:p>
            <a:pPr algn="just"/>
            <a:endParaRPr lang="en-GB" dirty="0"/>
          </a:p>
          <a:p>
            <a:pPr marL="171450" indent="-171450" algn="just">
              <a:buFont typeface="Wingdings" panose="05000000000000000000" pitchFamily="2" charset="2"/>
              <a:buChar char="q"/>
            </a:pPr>
            <a:r>
              <a:rPr lang="it-IT" dirty="0">
                <a:latin typeface="Calibri"/>
                <a:ea typeface="Open Sans"/>
                <a:cs typeface="Calibri"/>
              </a:rPr>
              <a:t>Gli studenti sono tenuti a </a:t>
            </a:r>
            <a:r>
              <a:rPr lang="it-IT" b="1" dirty="0">
                <a:latin typeface="Calibri"/>
                <a:ea typeface="Open Sans"/>
                <a:cs typeface="Calibri"/>
              </a:rPr>
              <a:t>preparare</a:t>
            </a:r>
            <a:r>
              <a:rPr lang="it-IT" dirty="0">
                <a:latin typeface="Calibri"/>
                <a:ea typeface="Open Sans"/>
                <a:cs typeface="Calibri"/>
              </a:rPr>
              <a:t> le loro presentazioni a casa prima della sessione di presentazione.
I gruppi </a:t>
            </a:r>
            <a:r>
              <a:rPr lang="it-IT" b="1" dirty="0">
                <a:latin typeface="Calibri"/>
                <a:ea typeface="Open Sans"/>
                <a:cs typeface="Calibri"/>
              </a:rPr>
              <a:t>presenteranno quindi le loro soluzioni finali </a:t>
            </a:r>
            <a:r>
              <a:rPr lang="it-IT" dirty="0">
                <a:latin typeface="Calibri"/>
                <a:ea typeface="Open Sans"/>
                <a:cs typeface="Calibri"/>
              </a:rPr>
              <a:t>in un formato di consulenza, mostrando come le loro innovazioni affrontano le sfide della logistica sostenibile e come hanno applicato il processo di gestione dell'innovazione in sei fasi con strumenti digitali. 
Nell'ambito di una </a:t>
            </a:r>
            <a:r>
              <a:rPr lang="it-IT" b="1" dirty="0">
                <a:latin typeface="Calibri"/>
                <a:ea typeface="Open Sans"/>
                <a:cs typeface="Calibri"/>
              </a:rPr>
              <a:t>revisione tra pari</a:t>
            </a:r>
            <a:r>
              <a:rPr lang="it-IT" dirty="0">
                <a:latin typeface="Calibri"/>
                <a:ea typeface="Open Sans"/>
                <a:cs typeface="Calibri"/>
              </a:rPr>
              <a:t>, i gruppi forniranno un </a:t>
            </a:r>
            <a:r>
              <a:rPr lang="it-IT" b="1" dirty="0">
                <a:latin typeface="Calibri"/>
                <a:ea typeface="Open Sans"/>
                <a:cs typeface="Calibri"/>
              </a:rPr>
              <a:t>feedback</a:t>
            </a:r>
            <a:r>
              <a:rPr lang="it-IT" dirty="0">
                <a:latin typeface="Calibri"/>
                <a:ea typeface="Open Sans"/>
                <a:cs typeface="Calibri"/>
              </a:rPr>
              <a:t> sulle reciproche presentazioni in classe, valutando la chiarezza, la fattibilità, l'innovazione e l'efficacia degli strumenti, aiutando ad affinare il pensiero critico e le capacità di valutazione</a:t>
            </a:r>
            <a:r>
              <a:rPr lang="en-GB" dirty="0"/>
              <a:t>.</a:t>
            </a:r>
          </a:p>
        </p:txBody>
      </p:sp>
      <p:sp>
        <p:nvSpPr>
          <p:cNvPr id="8" name="Text Placeholder 7">
            <a:extLst>
              <a:ext uri="{FF2B5EF4-FFF2-40B4-BE49-F238E27FC236}">
                <a16:creationId xmlns:a16="http://schemas.microsoft.com/office/drawing/2014/main" id="{5C8BFE9D-A7BA-CB1C-BB5A-486FEADB00E0}"/>
              </a:ext>
            </a:extLst>
          </p:cNvPr>
          <p:cNvSpPr>
            <a:spLocks noGrp="1"/>
          </p:cNvSpPr>
          <p:nvPr>
            <p:ph type="body" sz="quarter" idx="62"/>
          </p:nvPr>
        </p:nvSpPr>
        <p:spPr>
          <a:xfrm>
            <a:off x="3660084" y="4302521"/>
            <a:ext cx="3186688" cy="1008955"/>
          </a:xfrm>
        </p:spPr>
        <p:txBody>
          <a:bodyPr/>
          <a:lstStyle/>
          <a:p>
            <a:r>
              <a:rPr lang="en-US" dirty="0"/>
              <a:t>MATERIALI</a:t>
            </a:r>
          </a:p>
        </p:txBody>
      </p:sp>
      <p:sp>
        <p:nvSpPr>
          <p:cNvPr id="7" name="Text Placeholder 6">
            <a:extLst>
              <a:ext uri="{FF2B5EF4-FFF2-40B4-BE49-F238E27FC236}">
                <a16:creationId xmlns:a16="http://schemas.microsoft.com/office/drawing/2014/main" id="{4CFEC21D-E70C-91BD-236A-4D0E83D18ECD}"/>
              </a:ext>
            </a:extLst>
          </p:cNvPr>
          <p:cNvSpPr>
            <a:spLocks noGrp="1"/>
          </p:cNvSpPr>
          <p:nvPr>
            <p:ph type="body" sz="quarter" idx="61"/>
          </p:nvPr>
        </p:nvSpPr>
        <p:spPr>
          <a:xfrm>
            <a:off x="-9335" y="304800"/>
            <a:ext cx="7040257" cy="926158"/>
          </a:xfrm>
        </p:spPr>
        <p:txBody>
          <a:bodyPr/>
          <a:lstStyle/>
          <a:p>
            <a:r>
              <a:rPr lang="it-IT" dirty="0"/>
              <a:t>SETTIMANA 14: PRESENTAZIONE FINALE E DISCUSSIONI</a:t>
            </a:r>
            <a:endParaRPr lang="en-US" dirty="0"/>
          </a:p>
        </p:txBody>
      </p:sp>
      <p:sp>
        <p:nvSpPr>
          <p:cNvPr id="10" name="Text Placeholder 9">
            <a:extLst>
              <a:ext uri="{FF2B5EF4-FFF2-40B4-BE49-F238E27FC236}">
                <a16:creationId xmlns:a16="http://schemas.microsoft.com/office/drawing/2014/main" id="{13B43032-BFF5-CCCB-D055-580CA163A933}"/>
              </a:ext>
            </a:extLst>
          </p:cNvPr>
          <p:cNvSpPr>
            <a:spLocks noGrp="1"/>
          </p:cNvSpPr>
          <p:nvPr>
            <p:ph type="body" sz="quarter" idx="64"/>
          </p:nvPr>
        </p:nvSpPr>
        <p:spPr>
          <a:xfrm>
            <a:off x="446643" y="1265386"/>
            <a:ext cx="2880000" cy="4197226"/>
          </a:xfrm>
        </p:spPr>
        <p:txBody>
          <a:bodyPr lIns="91440" tIns="45720" rIns="91440" bIns="45720" numCol="1" spcCol="288000" anchor="t">
            <a:noAutofit/>
          </a:bodyPr>
          <a:lstStyle/>
          <a:p>
            <a:pPr algn="just"/>
            <a:r>
              <a:rPr lang="en-US" sz="1800" b="1" dirty="0" err="1">
                <a:solidFill>
                  <a:srgbClr val="8652A1"/>
                </a:solidFill>
              </a:rPr>
              <a:t>Contenuto</a:t>
            </a:r>
            <a:endParaRPr lang="en-US" sz="1800" b="1" dirty="0">
              <a:solidFill>
                <a:srgbClr val="8652A1"/>
              </a:solidFill>
            </a:endParaRPr>
          </a:p>
          <a:p>
            <a:pPr algn="just"/>
            <a:endParaRPr lang="en-US" dirty="0"/>
          </a:p>
          <a:p>
            <a:pPr algn="just">
              <a:spcAft>
                <a:spcPts val="600"/>
              </a:spcAft>
            </a:pPr>
            <a:r>
              <a:rPr lang="it-IT" dirty="0"/>
              <a:t>Questa sessione è </a:t>
            </a:r>
            <a:r>
              <a:rPr lang="it-IT" b="1" dirty="0"/>
              <a:t>dedicata alla vetrina finale del case study</a:t>
            </a:r>
            <a:r>
              <a:rPr lang="it-IT" dirty="0"/>
              <a:t>, in cui gli studenti presentano il loro lavoro alla classe. Inizia delineando </a:t>
            </a:r>
            <a:r>
              <a:rPr lang="it-IT" b="1" dirty="0"/>
              <a:t>i criteri di valutazione</a:t>
            </a:r>
            <a:r>
              <a:rPr lang="it-IT" dirty="0"/>
              <a:t>, che possono includere l'impatto dell'innovazione, la fattibilità, l'utilizzo degli strumenti digitali e l'allineamento alla sostenibilità.
Gli studenti dovrebbero </a:t>
            </a:r>
            <a:r>
              <a:rPr lang="it-IT" b="1" dirty="0"/>
              <a:t>preparare</a:t>
            </a:r>
            <a:r>
              <a:rPr lang="it-IT" dirty="0"/>
              <a:t> le loro presentazioni finali a casa prima della lezione. Durante la </a:t>
            </a:r>
            <a:r>
              <a:rPr lang="it-IT" b="1" dirty="0"/>
              <a:t>sessione di presentazione</a:t>
            </a:r>
            <a:r>
              <a:rPr lang="it-IT" dirty="0"/>
              <a:t>, ogni gruppo presenterà il proprio caso di studio e la soluzione finale (10-15 minuti) e risponderà alle domande di colleghi e insegnanti (5-10 minuti). Incoraggiare un </a:t>
            </a:r>
            <a:r>
              <a:rPr lang="it-IT" b="1" dirty="0"/>
              <a:t>processo di revisione tra pari costruttivo</a:t>
            </a:r>
            <a:r>
              <a:rPr lang="it-IT" dirty="0"/>
              <a:t>, in cui gli studenti forniscono un feedback strutturato sulle reciproche presentazioni.
Dopo le presentazioni, facilita una </a:t>
            </a:r>
            <a:r>
              <a:rPr lang="it-IT" b="1" dirty="0"/>
              <a:t>discussione</a:t>
            </a:r>
            <a:r>
              <a:rPr lang="it-IT" dirty="0"/>
              <a:t> sui punti chiave dei progetti, riflettendo sulle </a:t>
            </a:r>
            <a:r>
              <a:rPr lang="it-IT" b="1" dirty="0"/>
              <a:t>sfide comuni, sulle strategie di successo e sull'analisi incrociata </a:t>
            </a:r>
            <a:r>
              <a:rPr lang="it-IT" dirty="0"/>
              <a:t>delle soluzioni e dell'utilizzo degli strumenti digitali. Incoraggia gli studenti a considerare come possono </a:t>
            </a:r>
            <a:r>
              <a:rPr lang="it-IT" b="1" dirty="0"/>
              <a:t>applicare le loro conoscenze </a:t>
            </a:r>
            <a:r>
              <a:rPr lang="it-IT" dirty="0"/>
              <a:t>alle innovazioni sostenibili del mondo reale nella logistica</a:t>
            </a:r>
            <a:r>
              <a:rPr lang="en-GB" dirty="0"/>
              <a:t>.</a:t>
            </a:r>
          </a:p>
          <a:p>
            <a:pPr algn="just"/>
            <a:endParaRPr lang="en-US" dirty="0"/>
          </a:p>
        </p:txBody>
      </p:sp>
      <p:sp>
        <p:nvSpPr>
          <p:cNvPr id="4" name="Slide Number Placeholder 3">
            <a:extLst>
              <a:ext uri="{FF2B5EF4-FFF2-40B4-BE49-F238E27FC236}">
                <a16:creationId xmlns:a16="http://schemas.microsoft.com/office/drawing/2014/main" id="{F1805B81-E71D-9257-A037-91736E8492A4}"/>
              </a:ext>
            </a:extLst>
          </p:cNvPr>
          <p:cNvSpPr>
            <a:spLocks noGrp="1"/>
          </p:cNvSpPr>
          <p:nvPr>
            <p:ph type="sldNum" sz="quarter" idx="4"/>
          </p:nvPr>
        </p:nvSpPr>
        <p:spPr/>
        <p:txBody>
          <a:bodyPr/>
          <a:lstStyle/>
          <a:p>
            <a:fld id="{9C527BFA-2C0E-4CEC-B6A5-913A56FEF4B4}" type="slidenum">
              <a:rPr lang="fr-CA" smtClean="0"/>
              <a:pPr/>
              <a:t>28</a:t>
            </a:fld>
            <a:endParaRPr lang="fr-CA"/>
          </a:p>
        </p:txBody>
      </p:sp>
      <p:pic>
        <p:nvPicPr>
          <p:cNvPr id="15" name="Picture Placeholder 14">
            <a:extLst>
              <a:ext uri="{FF2B5EF4-FFF2-40B4-BE49-F238E27FC236}">
                <a16:creationId xmlns:a16="http://schemas.microsoft.com/office/drawing/2014/main" id="{F4383C86-7524-E9B5-AC84-135F1ECAEF66}"/>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181" b="38797"/>
          <a:stretch>
            <a:fillRect/>
          </a:stretch>
        </p:blipFill>
        <p:spPr>
          <a:xfrm>
            <a:off x="0" y="7020713"/>
            <a:ext cx="7559675" cy="3026228"/>
          </a:xfrm>
        </p:spPr>
      </p:pic>
      <p:graphicFrame>
        <p:nvGraphicFramePr>
          <p:cNvPr id="2" name="Tabelle 1">
            <a:extLst>
              <a:ext uri="{FF2B5EF4-FFF2-40B4-BE49-F238E27FC236}">
                <a16:creationId xmlns:a16="http://schemas.microsoft.com/office/drawing/2014/main" id="{C3D155B7-DA07-58A8-17B6-2AAE4CBB8CF0}"/>
              </a:ext>
            </a:extLst>
          </p:cNvPr>
          <p:cNvGraphicFramePr>
            <a:graphicFrameLocks noGrp="1"/>
          </p:cNvGraphicFramePr>
          <p:nvPr>
            <p:extLst>
              <p:ext uri="{D42A27DB-BD31-4B8C-83A1-F6EECF244321}">
                <p14:modId xmlns:p14="http://schemas.microsoft.com/office/powerpoint/2010/main" val="1220207622"/>
              </p:ext>
            </p:extLst>
          </p:nvPr>
        </p:nvGraphicFramePr>
        <p:xfrm>
          <a:off x="3660084" y="4971102"/>
          <a:ext cx="3186000" cy="2621280"/>
        </p:xfrm>
        <a:graphic>
          <a:graphicData uri="http://schemas.openxmlformats.org/drawingml/2006/table">
            <a:tbl>
              <a:tblPr firstRow="1" bandRow="1"/>
              <a:tblGrid>
                <a:gridCol w="1710000">
                  <a:extLst>
                    <a:ext uri="{9D8B030D-6E8A-4147-A177-3AD203B41FA5}">
                      <a16:colId xmlns:a16="http://schemas.microsoft.com/office/drawing/2014/main" val="3698861540"/>
                    </a:ext>
                  </a:extLst>
                </a:gridCol>
                <a:gridCol w="1476000">
                  <a:extLst>
                    <a:ext uri="{9D8B030D-6E8A-4147-A177-3AD203B41FA5}">
                      <a16:colId xmlns:a16="http://schemas.microsoft.com/office/drawing/2014/main" val="4133591016"/>
                    </a:ext>
                  </a:extLst>
                </a:gridCol>
              </a:tblGrid>
              <a:tr h="370840">
                <a:tc>
                  <a:txBody>
                    <a:bodyPr/>
                    <a:lstStyle/>
                    <a:p>
                      <a:r>
                        <a:rPr lang="de-DE" sz="1100" dirty="0">
                          <a:solidFill>
                            <a:schemeClr val="bg1"/>
                          </a:solidFill>
                        </a:rPr>
                        <a:t>Slide Deck: </a:t>
                      </a:r>
                      <a:r>
                        <a:rPr lang="de-DE" sz="1100" dirty="0" err="1">
                          <a:solidFill>
                            <a:schemeClr val="bg1"/>
                          </a:solidFill>
                        </a:rPr>
                        <a:t>Presentazione</a:t>
                      </a:r>
                      <a:r>
                        <a:rPr lang="de-DE" sz="1100" dirty="0">
                          <a:solidFill>
                            <a:schemeClr val="bg1"/>
                          </a:solidFill>
                        </a:rPr>
                        <a:t> </a:t>
                      </a:r>
                      <a:r>
                        <a:rPr lang="de-DE" sz="1100" dirty="0" err="1">
                          <a:solidFill>
                            <a:schemeClr val="bg1"/>
                          </a:solidFill>
                        </a:rPr>
                        <a:t>dei</a:t>
                      </a:r>
                      <a:r>
                        <a:rPr lang="de-DE" sz="1100" dirty="0">
                          <a:solidFill>
                            <a:schemeClr val="bg1"/>
                          </a:solidFill>
                        </a:rPr>
                        <a:t> </a:t>
                      </a:r>
                      <a:r>
                        <a:rPr lang="de-DE" sz="1100" dirty="0" err="1">
                          <a:solidFill>
                            <a:schemeClr val="bg1"/>
                          </a:solidFill>
                        </a:rPr>
                        <a:t>risultati</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100" dirty="0" err="1">
                          <a:solidFill>
                            <a:schemeClr val="bg1"/>
                          </a:solidFill>
                        </a:rPr>
                        <a:t>Scaricare</a:t>
                      </a:r>
                      <a:r>
                        <a:rPr lang="de-DE" sz="1100" dirty="0">
                          <a:solidFill>
                            <a:schemeClr val="bg1"/>
                          </a:solidFill>
                        </a:rPr>
                        <a:t> PPT </a:t>
                      </a:r>
                    </a:p>
                    <a:p>
                      <a:r>
                        <a:rPr lang="de-DE" sz="1100" dirty="0">
                          <a:solidFill>
                            <a:schemeClr val="bg1"/>
                          </a:solidFill>
                        </a:rPr>
                        <a:t>“EARTH – Slide Deck Module 3“</a:t>
                      </a:r>
                    </a:p>
                    <a:p>
                      <a:r>
                        <a:rPr lang="de-DE" sz="1100" dirty="0">
                          <a:solidFill>
                            <a:schemeClr val="bg1"/>
                          </a:solidFill>
                        </a:rPr>
                        <a:t>pp. 72-76</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6759381"/>
                  </a:ext>
                </a:extLst>
              </a:tr>
              <a:tr h="370840">
                <a:tc>
                  <a:txBody>
                    <a:bodyPr/>
                    <a:lstStyle/>
                    <a:p>
                      <a:r>
                        <a:rPr lang="it-IT" sz="1100" dirty="0">
                          <a:solidFill>
                            <a:schemeClr val="bg1"/>
                          </a:solidFill>
                        </a:rPr>
                        <a:t>Foglio di lavoro per gli studenti: come presentare una presentazione di tipo "consulenza" e istruzioni su come fornire un feedback tra pari alle presentazioni</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100" dirty="0" err="1">
                          <a:solidFill>
                            <a:schemeClr val="bg1"/>
                          </a:solidFill>
                        </a:rPr>
                        <a:t>Scaricare</a:t>
                      </a:r>
                      <a:r>
                        <a:rPr lang="de-DE" sz="1100" dirty="0">
                          <a:solidFill>
                            <a:schemeClr val="bg1"/>
                          </a:solidFill>
                        </a:rPr>
                        <a:t> PPT</a:t>
                      </a:r>
                    </a:p>
                    <a:p>
                      <a:r>
                        <a:rPr lang="de-DE" sz="1100" dirty="0">
                          <a:solidFill>
                            <a:schemeClr val="bg1"/>
                          </a:solidFill>
                        </a:rPr>
                        <a:t>“EARTH – Worksheets Module 3“</a:t>
                      </a:r>
                    </a:p>
                    <a:p>
                      <a:r>
                        <a:rPr lang="de-DE" sz="1100" dirty="0">
                          <a:solidFill>
                            <a:schemeClr val="bg1"/>
                          </a:solidFill>
                        </a:rPr>
                        <a:t>pp. 35-37</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25490817"/>
                  </a:ext>
                </a:extLst>
              </a:tr>
              <a:tr h="370840">
                <a:tc>
                  <a:txBody>
                    <a:bodyPr/>
                    <a:lstStyle/>
                    <a:p>
                      <a:r>
                        <a:rPr lang="it-IT" sz="1100" dirty="0">
                          <a:solidFill>
                            <a:schemeClr val="bg1"/>
                          </a:solidFill>
                        </a:rPr>
                        <a:t>Fonti esterne su presentazioni e metodi pedagogici</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de-DE" sz="1100" b="0" i="0" u="none" strike="noStrike" noProof="0" dirty="0">
                          <a:solidFill>
                            <a:srgbClr val="29C5F4"/>
                          </a:solidFill>
                          <a:latin typeface="Calibri"/>
                          <a:hlinkClick r:id="rId3" action="ppaction://hlinksldjump">
                            <a:extLst>
                              <a:ext uri="{A12FA001-AC4F-418D-AE19-62706E023703}">
                                <ahyp:hlinkClr xmlns:ahyp="http://schemas.microsoft.com/office/drawing/2018/hyperlinkcolor" val="tx"/>
                              </a:ext>
                            </a:extLst>
                          </a:hlinkClick>
                        </a:rPr>
                        <a:t>pp. 33-36</a:t>
                      </a:r>
                      <a:endParaRPr lang="en-US" dirty="0">
                        <a:solidFill>
                          <a:srgbClr val="29C5F4"/>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66024496"/>
                  </a:ext>
                </a:extLst>
              </a:tr>
            </a:tbl>
          </a:graphicData>
        </a:graphic>
      </p:graphicFrame>
    </p:spTree>
    <p:extLst>
      <p:ext uri="{BB962C8B-B14F-4D97-AF65-F5344CB8AC3E}">
        <p14:creationId xmlns:p14="http://schemas.microsoft.com/office/powerpoint/2010/main" val="24786962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89913-1935-3ABD-E881-439D8C635975}"/>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83CB42B8-2089-2C0D-37D7-0F33B819626D}"/>
              </a:ext>
            </a:extLst>
          </p:cNvPr>
          <p:cNvSpPr>
            <a:spLocks noGrp="1"/>
          </p:cNvSpPr>
          <p:nvPr>
            <p:ph type="body" sz="quarter" idx="64"/>
          </p:nvPr>
        </p:nvSpPr>
        <p:spPr>
          <a:xfrm>
            <a:off x="539837" y="1422400"/>
            <a:ext cx="6480000" cy="6481197"/>
          </a:xfrm>
        </p:spPr>
        <p:txBody>
          <a:bodyPr lIns="91440" tIns="45720" rIns="91440" bIns="45720" numCol="2" spcCol="288000" anchor="t">
            <a:noAutofit/>
          </a:bodyPr>
          <a:lstStyle/>
          <a:p>
            <a:r>
              <a:rPr lang="it-IT" sz="1600" b="1" dirty="0">
                <a:solidFill>
                  <a:srgbClr val="8652A1"/>
                </a:solidFill>
              </a:rPr>
              <a:t>Come moderare la discussione e le presentazioni</a:t>
            </a:r>
          </a:p>
          <a:p>
            <a:endParaRPr lang="en-US" b="1" dirty="0">
              <a:solidFill>
                <a:srgbClr val="8652A1"/>
              </a:solidFill>
            </a:endParaRPr>
          </a:p>
          <a:p>
            <a:pPr algn="just"/>
            <a:r>
              <a:rPr lang="it-IT" dirty="0"/>
              <a:t>Inizia </a:t>
            </a:r>
            <a:r>
              <a:rPr lang="it-IT" b="1" dirty="0"/>
              <a:t>preparando il terreno </a:t>
            </a:r>
            <a:r>
              <a:rPr lang="it-IT" dirty="0"/>
              <a:t>per le presentazioni finali. Sottolinea che gli studenti dovrebbero affrontare la loro presentazione in un </a:t>
            </a:r>
            <a:r>
              <a:rPr lang="it-IT" b="1" dirty="0"/>
              <a:t>formato di tipo consulenziale</a:t>
            </a:r>
            <a:r>
              <a:rPr lang="it-IT" dirty="0"/>
              <a:t>, collegando chiaramente le loro soluzioni agli </a:t>
            </a:r>
            <a:r>
              <a:rPr lang="it-IT" b="1" dirty="0"/>
              <a:t>SDG </a:t>
            </a:r>
            <a:r>
              <a:rPr lang="it-IT" dirty="0"/>
              <a:t>e sottolineando il loro impatto sulla </a:t>
            </a:r>
            <a:r>
              <a:rPr lang="it-IT" b="1" dirty="0"/>
              <a:t>logistica sostenibile</a:t>
            </a:r>
            <a:r>
              <a:rPr lang="it-IT" dirty="0"/>
              <a:t>. Assicurati che gli studenti strutturino le loro presentazioni in modo efficace, coprendo il loro </a:t>
            </a:r>
            <a:r>
              <a:rPr lang="it-IT" b="1" dirty="0"/>
              <a:t>processo di gestione dell'innovazione e gli strumenti digitali utilizzati in ogni fase</a:t>
            </a:r>
            <a:r>
              <a:rPr lang="en-GB" dirty="0"/>
              <a:t>.</a:t>
            </a:r>
          </a:p>
          <a:p>
            <a:pPr algn="just"/>
            <a:endParaRPr lang="en-GB" dirty="0"/>
          </a:p>
          <a:p>
            <a:pPr algn="just"/>
            <a:r>
              <a:rPr lang="it-IT" dirty="0"/>
              <a:t>Dopo ogni presentazione, facilita una </a:t>
            </a:r>
            <a:r>
              <a:rPr lang="it-IT" b="1" dirty="0"/>
              <a:t>breve discussione</a:t>
            </a:r>
            <a:r>
              <a:rPr lang="it-IT" dirty="0"/>
              <a:t> in cui gli studenti possono rispondere a </a:t>
            </a:r>
            <a:r>
              <a:rPr lang="it-IT" b="1" dirty="0"/>
              <a:t>domande di chiarimento</a:t>
            </a:r>
            <a:r>
              <a:rPr lang="it-IT" dirty="0"/>
              <a:t> e </a:t>
            </a:r>
            <a:r>
              <a:rPr lang="it-IT" b="1" dirty="0"/>
              <a:t>difendere il loro approccio</a:t>
            </a:r>
            <a:r>
              <a:rPr lang="it-IT" dirty="0"/>
              <a:t>. Evidenzia le </a:t>
            </a:r>
            <a:r>
              <a:rPr lang="it-IT" b="1" dirty="0"/>
              <a:t>best practice</a:t>
            </a:r>
            <a:r>
              <a:rPr lang="it-IT" dirty="0"/>
              <a:t>, incoraggia il dibattito costruttivo e assicurati che il feedback rimanga </a:t>
            </a:r>
            <a:r>
              <a:rPr lang="it-IT" b="1" dirty="0"/>
              <a:t>incentrato sulla soluzione</a:t>
            </a:r>
            <a:r>
              <a:rPr lang="en-GB" dirty="0"/>
              <a:t>.</a:t>
            </a:r>
          </a:p>
          <a:p>
            <a:pPr algn="just"/>
            <a:endParaRPr lang="en-GB" dirty="0"/>
          </a:p>
          <a:p>
            <a:pPr algn="just"/>
            <a:r>
              <a:rPr lang="en-GB" dirty="0" err="1"/>
              <a:t>Guidare</a:t>
            </a:r>
            <a:r>
              <a:rPr lang="en-GB" dirty="0"/>
              <a:t> le </a:t>
            </a:r>
            <a:r>
              <a:rPr lang="en-GB" dirty="0" err="1"/>
              <a:t>discussioni</a:t>
            </a:r>
            <a:r>
              <a:rPr lang="en-GB" dirty="0"/>
              <a:t> </a:t>
            </a:r>
            <a:r>
              <a:rPr lang="en-GB" dirty="0" err="1"/>
              <a:t>chiedendo</a:t>
            </a:r>
            <a:r>
              <a:rPr lang="en-GB" dirty="0"/>
              <a:t>:</a:t>
            </a:r>
          </a:p>
          <a:p>
            <a:pPr marL="171450" indent="-171450" algn="just">
              <a:buFont typeface="Wingdings" panose="05000000000000000000" pitchFamily="2" charset="2"/>
              <a:buChar char="q"/>
            </a:pPr>
            <a:r>
              <a:rPr lang="it-IT" i="1" dirty="0"/>
              <a:t>In che modo la soluzione proposta affronta efficacemente la sfida logistica?
Quali SDG sono più colpiti e in che modo?
In che modo gli strumenti digitali hanno migliorato il processo di gestione dell'innovazione?
Quali sono state le sfide principali nell'attuazione e come sono state affrontate?
Quanto è fattibile questa soluzione in un ambiente aziendale reale</a:t>
            </a:r>
            <a:r>
              <a:rPr lang="en-GB" i="1" dirty="0"/>
              <a:t>?</a:t>
            </a:r>
          </a:p>
          <a:p>
            <a:pPr algn="just"/>
            <a:endParaRPr lang="en-US" b="1" dirty="0">
              <a:solidFill>
                <a:srgbClr val="8652A1"/>
              </a:solidFill>
            </a:endParaRPr>
          </a:p>
          <a:p>
            <a:pPr algn="just"/>
            <a:r>
              <a:rPr lang="it-IT" dirty="0"/>
              <a:t>Incoraggiare </a:t>
            </a:r>
            <a:r>
              <a:rPr lang="it-IT" b="1" dirty="0"/>
              <a:t>l'impegno</a:t>
            </a:r>
            <a:r>
              <a:rPr lang="it-IT" dirty="0"/>
              <a:t> e il </a:t>
            </a:r>
            <a:r>
              <a:rPr lang="it-IT" b="1" dirty="0"/>
              <a:t>pensiero critico </a:t>
            </a:r>
            <a:r>
              <a:rPr lang="it-IT" dirty="0"/>
              <a:t>spingendo i gruppi non solo a presentare il loro lavoro, ma anche a </a:t>
            </a:r>
            <a:r>
              <a:rPr lang="it-IT" b="1" dirty="0"/>
              <a:t>riflettere</a:t>
            </a:r>
            <a:r>
              <a:rPr lang="it-IT" dirty="0"/>
              <a:t> su come il loro approccio differisce dagli altri</a:t>
            </a:r>
            <a:r>
              <a:rPr lang="en-GB" dirty="0"/>
              <a:t>. </a:t>
            </a:r>
          </a:p>
          <a:p>
            <a:r>
              <a:rPr lang="it-IT" sz="1600" b="1" dirty="0">
                <a:solidFill>
                  <a:srgbClr val="8652A1"/>
                </a:solidFill>
              </a:rPr>
              <a:t>Come guidare gli studenti nel processo di revisione tra pari</a:t>
            </a:r>
          </a:p>
          <a:p>
            <a:endParaRPr lang="en-US" b="1" dirty="0"/>
          </a:p>
          <a:p>
            <a:pPr algn="just"/>
            <a:r>
              <a:rPr lang="it-IT" dirty="0"/>
              <a:t>Il processo di revisione inter </a:t>
            </a:r>
            <a:r>
              <a:rPr lang="it-IT" dirty="0" err="1"/>
              <a:t>pares</a:t>
            </a:r>
            <a:r>
              <a:rPr lang="it-IT" dirty="0"/>
              <a:t> dovrebbe essere </a:t>
            </a:r>
            <a:r>
              <a:rPr lang="it-IT" b="1" dirty="0"/>
              <a:t>strutturato e costruttivo</a:t>
            </a:r>
            <a:r>
              <a:rPr lang="it-IT" dirty="0"/>
              <a:t>, concentrandosi sulla chiarezza, l'innovazione, la sostenibilità e l'uso efficace degli strumenti digitali. Utilizzare il modello di </a:t>
            </a:r>
            <a:r>
              <a:rPr lang="it-IT" b="1" dirty="0"/>
              <a:t>feedback tra pari </a:t>
            </a:r>
            <a:r>
              <a:rPr lang="it-IT" dirty="0"/>
              <a:t>(disponibile nel foglio di lavoro; un modello alternativo è fornito a </a:t>
            </a:r>
            <a:r>
              <a:rPr lang="en-GB" dirty="0">
                <a:solidFill>
                  <a:srgbClr val="29C5F4"/>
                </a:solidFill>
                <a:hlinkClick r:id="rId2" action="ppaction://hlinksldjump">
                  <a:extLst>
                    <a:ext uri="{A12FA001-AC4F-418D-AE19-62706E023703}">
                      <ahyp:hlinkClr xmlns:ahyp="http://schemas.microsoft.com/office/drawing/2018/hyperlinkcolor" val="tx"/>
                    </a:ext>
                  </a:extLst>
                </a:hlinkClick>
              </a:rPr>
              <a:t>page 46 </a:t>
            </a:r>
            <a:r>
              <a:rPr lang="it-IT" dirty="0"/>
              <a:t>di questo documento) e istruire gli studenti a valutare almeno altre due presentazioni</a:t>
            </a:r>
            <a:r>
              <a:rPr lang="en-GB" dirty="0"/>
              <a:t>.</a:t>
            </a:r>
          </a:p>
          <a:p>
            <a:pPr algn="just"/>
            <a:endParaRPr lang="en-GB" dirty="0"/>
          </a:p>
          <a:p>
            <a:pPr algn="just"/>
            <a:r>
              <a:rPr lang="it-IT" dirty="0"/>
              <a:t>Aree chiave per il feedback</a:t>
            </a:r>
            <a:r>
              <a:rPr lang="en-GB" dirty="0"/>
              <a:t>:</a:t>
            </a:r>
          </a:p>
          <a:p>
            <a:pPr marL="171450" indent="-171450" algn="just">
              <a:buFont typeface="Wingdings" panose="05000000000000000000" pitchFamily="2" charset="2"/>
              <a:buChar char="q"/>
            </a:pPr>
            <a:r>
              <a:rPr lang="it-IT" b="1" dirty="0"/>
              <a:t>Chiarezza e consegna</a:t>
            </a:r>
            <a:r>
              <a:rPr lang="it-IT" dirty="0"/>
              <a:t>: il problema e la soluzione sono stati presentati in modo chiaro e coinvolgente?
</a:t>
            </a:r>
            <a:r>
              <a:rPr lang="it-IT" b="1" dirty="0"/>
              <a:t>Approccio all'innovazione e alla sostenibilità</a:t>
            </a:r>
            <a:r>
              <a:rPr lang="it-IT" dirty="0"/>
              <a:t>: la soluzione ha offerto un approccio unico e praticabile alla logistica sostenibile?
</a:t>
            </a:r>
            <a:r>
              <a:rPr lang="it-IT" b="1" dirty="0"/>
              <a:t>Applicazione del processo di gestione dell'innovazione</a:t>
            </a:r>
            <a:r>
              <a:rPr lang="it-IT" dirty="0"/>
              <a:t>: quanto sono state applicate efficacemente le sei fasi?
</a:t>
            </a:r>
            <a:r>
              <a:rPr lang="it-IT" b="1" dirty="0"/>
              <a:t>Uso degli strumenti digitali</a:t>
            </a:r>
            <a:r>
              <a:rPr lang="it-IT" dirty="0"/>
              <a:t>: gli strumenti digitali sono stati sfruttati in modo efficace in ogni fase del processo?
</a:t>
            </a:r>
            <a:r>
              <a:rPr lang="it-IT" b="1" dirty="0"/>
              <a:t>Incoraggia</a:t>
            </a:r>
            <a:r>
              <a:rPr lang="it-IT" dirty="0"/>
              <a:t> gli studenti a fornire un punto di forza chiave e un'area di miglioramento per ogni presentazione</a:t>
            </a:r>
            <a:r>
              <a:rPr lang="en-GB" dirty="0"/>
              <a:t>. </a:t>
            </a:r>
          </a:p>
          <a:p>
            <a:pPr algn="just"/>
            <a:endParaRPr lang="en-GB" dirty="0"/>
          </a:p>
          <a:p>
            <a:pPr algn="just"/>
            <a:r>
              <a:rPr lang="it-IT" dirty="0"/>
              <a:t>Dopo che gli studenti hanno inviato il loro feedback, facilita una </a:t>
            </a:r>
            <a:r>
              <a:rPr lang="it-IT" b="1" dirty="0"/>
              <a:t>discussione conclusiva </a:t>
            </a:r>
            <a:r>
              <a:rPr lang="it-IT" dirty="0"/>
              <a:t>in cui i gruppi condividono approfondimenti sui punti di forza comuni e sulle aree di miglioramento osservate nelle presentazioni</a:t>
            </a:r>
            <a:r>
              <a:rPr lang="en-GB" dirty="0"/>
              <a:t>.</a:t>
            </a:r>
          </a:p>
          <a:p>
            <a:pPr algn="just"/>
            <a:endParaRPr lang="en-US" sz="1800" b="1" dirty="0"/>
          </a:p>
        </p:txBody>
      </p:sp>
      <p:sp>
        <p:nvSpPr>
          <p:cNvPr id="4" name="Slide Number Placeholder 3">
            <a:extLst>
              <a:ext uri="{FF2B5EF4-FFF2-40B4-BE49-F238E27FC236}">
                <a16:creationId xmlns:a16="http://schemas.microsoft.com/office/drawing/2014/main" id="{08F04D8C-2F39-8491-C83C-49CB76329C3E}"/>
              </a:ext>
            </a:extLst>
          </p:cNvPr>
          <p:cNvSpPr>
            <a:spLocks noGrp="1"/>
          </p:cNvSpPr>
          <p:nvPr>
            <p:ph type="sldNum" sz="quarter" idx="4"/>
          </p:nvPr>
        </p:nvSpPr>
        <p:spPr/>
        <p:txBody>
          <a:bodyPr/>
          <a:lstStyle/>
          <a:p>
            <a:fld id="{9C527BFA-2C0E-4CEC-B6A5-913A56FEF4B4}" type="slidenum">
              <a:rPr lang="fr-CA" smtClean="0"/>
              <a:pPr/>
              <a:t>29</a:t>
            </a:fld>
            <a:endParaRPr lang="fr-CA"/>
          </a:p>
        </p:txBody>
      </p:sp>
      <p:sp>
        <p:nvSpPr>
          <p:cNvPr id="7" name="Text Placeholder 6">
            <a:extLst>
              <a:ext uri="{FF2B5EF4-FFF2-40B4-BE49-F238E27FC236}">
                <a16:creationId xmlns:a16="http://schemas.microsoft.com/office/drawing/2014/main" id="{04AFBA70-1B0C-012C-8181-B1E2A8BFF7C6}"/>
              </a:ext>
            </a:extLst>
          </p:cNvPr>
          <p:cNvSpPr>
            <a:spLocks noGrp="1"/>
          </p:cNvSpPr>
          <p:nvPr>
            <p:ph type="body" sz="quarter" idx="61"/>
          </p:nvPr>
        </p:nvSpPr>
        <p:spPr>
          <a:xfrm>
            <a:off x="-9335" y="304800"/>
            <a:ext cx="7040257" cy="926158"/>
          </a:xfrm>
        </p:spPr>
        <p:txBody>
          <a:bodyPr/>
          <a:lstStyle/>
          <a:p>
            <a:r>
              <a:rPr lang="it-IT" dirty="0"/>
              <a:t>SETTIMANA 14: PRESENTAZIONE FINALE E DISCUSSIONI</a:t>
            </a:r>
            <a:endParaRPr lang="en-US" dirty="0"/>
          </a:p>
        </p:txBody>
      </p:sp>
    </p:spTree>
    <p:extLst>
      <p:ext uri="{BB962C8B-B14F-4D97-AF65-F5344CB8AC3E}">
        <p14:creationId xmlns:p14="http://schemas.microsoft.com/office/powerpoint/2010/main" val="1540977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13D50627-26AE-B4DD-2C35-62478DF1487F}"/>
              </a:ext>
            </a:extLst>
          </p:cNvPr>
          <p:cNvPicPr>
            <a:picLocks noGrp="1" noChangeAspect="1"/>
          </p:cNvPicPr>
          <p:nvPr>
            <p:ph type="pic" sz="quarter" idx="55"/>
          </p:nvPr>
        </p:nvPicPr>
        <p:blipFill>
          <a:blip r:embed="rId2">
            <a:extLst>
              <a:ext uri="{28A0092B-C50C-407E-A947-70E740481C1C}">
                <a14:useLocalDpi xmlns:a14="http://schemas.microsoft.com/office/drawing/2010/main" val="0"/>
              </a:ext>
            </a:extLst>
          </a:blip>
          <a:srcRect l="85" t="33890" r="-85" b="23798"/>
          <a:stretch>
            <a:fillRect/>
          </a:stretch>
        </p:blipFill>
        <p:spPr>
          <a:xfrm>
            <a:off x="967154" y="673939"/>
            <a:ext cx="6592520" cy="2687329"/>
          </a:xfrm>
        </p:spPr>
      </p:pic>
      <p:sp>
        <p:nvSpPr>
          <p:cNvPr id="6" name="Text Placeholder 5">
            <a:extLst>
              <a:ext uri="{FF2B5EF4-FFF2-40B4-BE49-F238E27FC236}">
                <a16:creationId xmlns:a16="http://schemas.microsoft.com/office/drawing/2014/main" id="{A5725E20-5B16-FE16-E92D-502AB819A5E2}"/>
              </a:ext>
            </a:extLst>
          </p:cNvPr>
          <p:cNvSpPr>
            <a:spLocks noGrp="1"/>
          </p:cNvSpPr>
          <p:nvPr>
            <p:ph type="body" sz="quarter" idx="11"/>
          </p:nvPr>
        </p:nvSpPr>
        <p:spPr/>
        <p:txBody>
          <a:bodyPr/>
          <a:lstStyle/>
          <a:p>
            <a:r>
              <a:rPr lang="en-US"/>
              <a:t>01</a:t>
            </a:r>
          </a:p>
        </p:txBody>
      </p:sp>
      <p:sp>
        <p:nvSpPr>
          <p:cNvPr id="15" name="Text Placeholder 14">
            <a:extLst>
              <a:ext uri="{FF2B5EF4-FFF2-40B4-BE49-F238E27FC236}">
                <a16:creationId xmlns:a16="http://schemas.microsoft.com/office/drawing/2014/main" id="{57F5F4FB-150B-219B-0DAC-1F8EBE50B772}"/>
              </a:ext>
            </a:extLst>
          </p:cNvPr>
          <p:cNvSpPr>
            <a:spLocks noGrp="1"/>
          </p:cNvSpPr>
          <p:nvPr>
            <p:ph type="body" sz="quarter" idx="49"/>
          </p:nvPr>
        </p:nvSpPr>
        <p:spPr>
          <a:xfrm>
            <a:off x="2885487" y="3940576"/>
            <a:ext cx="3816000" cy="292876"/>
          </a:xfrm>
        </p:spPr>
        <p:txBody>
          <a:bodyPr/>
          <a:lstStyle/>
          <a:p>
            <a:r>
              <a:rPr lang="en-US" dirty="0"/>
              <a:t>Introduzione</a:t>
            </a:r>
          </a:p>
        </p:txBody>
      </p:sp>
      <p:sp>
        <p:nvSpPr>
          <p:cNvPr id="7" name="Text Placeholder 6">
            <a:extLst>
              <a:ext uri="{FF2B5EF4-FFF2-40B4-BE49-F238E27FC236}">
                <a16:creationId xmlns:a16="http://schemas.microsoft.com/office/drawing/2014/main" id="{DCB2CF03-9C25-55C9-EFD7-5C9CBDF345B1}"/>
              </a:ext>
            </a:extLst>
          </p:cNvPr>
          <p:cNvSpPr>
            <a:spLocks noGrp="1"/>
          </p:cNvSpPr>
          <p:nvPr>
            <p:ph type="body" sz="quarter" idx="13"/>
          </p:nvPr>
        </p:nvSpPr>
        <p:spPr>
          <a:xfrm>
            <a:off x="2118189" y="4389279"/>
            <a:ext cx="648000" cy="292876"/>
          </a:xfrm>
        </p:spPr>
        <p:txBody>
          <a:bodyPr/>
          <a:lstStyle/>
          <a:p>
            <a:r>
              <a:rPr lang="en-US"/>
              <a:t>02</a:t>
            </a:r>
          </a:p>
        </p:txBody>
      </p:sp>
      <p:sp>
        <p:nvSpPr>
          <p:cNvPr id="8" name="Text Placeholder 7">
            <a:extLst>
              <a:ext uri="{FF2B5EF4-FFF2-40B4-BE49-F238E27FC236}">
                <a16:creationId xmlns:a16="http://schemas.microsoft.com/office/drawing/2014/main" id="{0AE0475B-7B71-E7D7-A1A0-DDB4B88CDB72}"/>
              </a:ext>
            </a:extLst>
          </p:cNvPr>
          <p:cNvSpPr>
            <a:spLocks noGrp="1"/>
          </p:cNvSpPr>
          <p:nvPr>
            <p:ph type="body" sz="quarter" idx="14"/>
          </p:nvPr>
        </p:nvSpPr>
        <p:spPr>
          <a:xfrm>
            <a:off x="2872481" y="4813278"/>
            <a:ext cx="3544003" cy="293549"/>
          </a:xfrm>
        </p:spPr>
        <p:txBody>
          <a:bodyPr/>
          <a:lstStyle/>
          <a:p>
            <a:r>
              <a:rPr lang="it-IT" dirty="0">
                <a:hlinkClick r:id="rId3" action="ppaction://hlinksldjump"/>
              </a:rPr>
              <a:t>Modulo 3 – La sfida della vita reale</a:t>
            </a:r>
            <a:endParaRPr lang="en-US" dirty="0"/>
          </a:p>
        </p:txBody>
      </p:sp>
      <p:sp>
        <p:nvSpPr>
          <p:cNvPr id="9" name="Text Placeholder 8">
            <a:extLst>
              <a:ext uri="{FF2B5EF4-FFF2-40B4-BE49-F238E27FC236}">
                <a16:creationId xmlns:a16="http://schemas.microsoft.com/office/drawing/2014/main" id="{6B123D40-8283-D757-BCC7-02E679F9A671}"/>
              </a:ext>
            </a:extLst>
          </p:cNvPr>
          <p:cNvSpPr>
            <a:spLocks noGrp="1"/>
          </p:cNvSpPr>
          <p:nvPr>
            <p:ph type="body" sz="quarter" idx="15"/>
          </p:nvPr>
        </p:nvSpPr>
        <p:spPr>
          <a:xfrm>
            <a:off x="2118189" y="4848449"/>
            <a:ext cx="648000" cy="292876"/>
          </a:xfrm>
        </p:spPr>
        <p:txBody>
          <a:bodyPr/>
          <a:lstStyle/>
          <a:p>
            <a:r>
              <a:rPr lang="en-US"/>
              <a:t>03</a:t>
            </a:r>
          </a:p>
        </p:txBody>
      </p:sp>
      <p:sp>
        <p:nvSpPr>
          <p:cNvPr id="11" name="Text Placeholder 10">
            <a:extLst>
              <a:ext uri="{FF2B5EF4-FFF2-40B4-BE49-F238E27FC236}">
                <a16:creationId xmlns:a16="http://schemas.microsoft.com/office/drawing/2014/main" id="{67F89B9F-D1D0-3FAC-A7CE-F379D97D5F89}"/>
              </a:ext>
            </a:extLst>
          </p:cNvPr>
          <p:cNvSpPr>
            <a:spLocks noGrp="1"/>
          </p:cNvSpPr>
          <p:nvPr>
            <p:ph type="body" sz="quarter" idx="19"/>
          </p:nvPr>
        </p:nvSpPr>
        <p:spPr>
          <a:xfrm>
            <a:off x="2872480" y="5278138"/>
            <a:ext cx="3764663" cy="292876"/>
          </a:xfrm>
        </p:spPr>
        <p:txBody>
          <a:bodyPr/>
          <a:lstStyle/>
          <a:p>
            <a:r>
              <a:rPr lang="en-US" dirty="0" err="1">
                <a:hlinkClick r:id="rId4" action="ppaction://hlinksldjump"/>
              </a:rPr>
              <a:t>Risorse</a:t>
            </a:r>
            <a:r>
              <a:rPr lang="en-US" dirty="0">
                <a:hlinkClick r:id="rId4" action="ppaction://hlinksldjump"/>
              </a:rPr>
              <a:t> </a:t>
            </a:r>
            <a:r>
              <a:rPr lang="en-US" dirty="0" err="1">
                <a:hlinkClick r:id="rId4" action="ppaction://hlinksldjump"/>
              </a:rPr>
              <a:t>aggiuntive</a:t>
            </a:r>
            <a:endParaRPr lang="en-US" dirty="0"/>
          </a:p>
        </p:txBody>
      </p:sp>
      <p:sp>
        <p:nvSpPr>
          <p:cNvPr id="10" name="Text Placeholder 9">
            <a:extLst>
              <a:ext uri="{FF2B5EF4-FFF2-40B4-BE49-F238E27FC236}">
                <a16:creationId xmlns:a16="http://schemas.microsoft.com/office/drawing/2014/main" id="{7820261F-4B7A-C61D-592E-9ADBA015AE9E}"/>
              </a:ext>
            </a:extLst>
          </p:cNvPr>
          <p:cNvSpPr>
            <a:spLocks noGrp="1"/>
          </p:cNvSpPr>
          <p:nvPr>
            <p:ph type="body" sz="quarter" idx="17"/>
          </p:nvPr>
        </p:nvSpPr>
        <p:spPr>
          <a:xfrm>
            <a:off x="2118189" y="5282134"/>
            <a:ext cx="648000" cy="292876"/>
          </a:xfrm>
        </p:spPr>
        <p:txBody>
          <a:bodyPr/>
          <a:lstStyle/>
          <a:p>
            <a:r>
              <a:rPr lang="en-US"/>
              <a:t>04</a:t>
            </a:r>
          </a:p>
        </p:txBody>
      </p:sp>
      <p:sp>
        <p:nvSpPr>
          <p:cNvPr id="5" name="Slide Number Placeholder 4">
            <a:extLst>
              <a:ext uri="{FF2B5EF4-FFF2-40B4-BE49-F238E27FC236}">
                <a16:creationId xmlns:a16="http://schemas.microsoft.com/office/drawing/2014/main" id="{15286A1D-2740-8A56-E199-3BBA01697FAA}"/>
              </a:ext>
            </a:extLst>
          </p:cNvPr>
          <p:cNvSpPr>
            <a:spLocks noGrp="1"/>
          </p:cNvSpPr>
          <p:nvPr>
            <p:ph type="sldNum" sz="quarter" idx="4"/>
          </p:nvPr>
        </p:nvSpPr>
        <p:spPr/>
        <p:txBody>
          <a:bodyPr/>
          <a:lstStyle/>
          <a:p>
            <a:fld id="{9C527BFA-2C0E-4CEC-B6A5-913A56FEF4B4}" type="slidenum">
              <a:rPr lang="fr-CA" smtClean="0"/>
              <a:pPr/>
              <a:t>3</a:t>
            </a:fld>
            <a:endParaRPr lang="fr-CA"/>
          </a:p>
        </p:txBody>
      </p:sp>
      <p:sp>
        <p:nvSpPr>
          <p:cNvPr id="26" name="Rectangle 25">
            <a:extLst>
              <a:ext uri="{FF2B5EF4-FFF2-40B4-BE49-F238E27FC236}">
                <a16:creationId xmlns:a16="http://schemas.microsoft.com/office/drawing/2014/main" id="{A581CA5D-4107-3EA0-87A1-42D5288497C9}"/>
              </a:ext>
            </a:extLst>
          </p:cNvPr>
          <p:cNvSpPr/>
          <p:nvPr/>
        </p:nvSpPr>
        <p:spPr>
          <a:xfrm>
            <a:off x="472449" y="2251692"/>
            <a:ext cx="2735972" cy="606296"/>
          </a:xfrm>
          <a:prstGeom prst="rect">
            <a:avLst/>
          </a:prstGeom>
          <a:gradFill>
            <a:gsLst>
              <a:gs pos="0">
                <a:srgbClr val="8551A1"/>
              </a:gs>
              <a:gs pos="35350">
                <a:srgbClr val="6363AC"/>
              </a:gs>
              <a:gs pos="100000">
                <a:srgbClr val="26C4F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27" name="TextBox 26">
            <a:extLst>
              <a:ext uri="{FF2B5EF4-FFF2-40B4-BE49-F238E27FC236}">
                <a16:creationId xmlns:a16="http://schemas.microsoft.com/office/drawing/2014/main" id="{73050B5B-DA75-ECAB-5A48-330AED56F8D2}"/>
              </a:ext>
            </a:extLst>
          </p:cNvPr>
          <p:cNvSpPr txBox="1"/>
          <p:nvPr/>
        </p:nvSpPr>
        <p:spPr>
          <a:xfrm>
            <a:off x="553291" y="2242220"/>
            <a:ext cx="2595711" cy="553998"/>
          </a:xfrm>
          <a:prstGeom prst="rect">
            <a:avLst/>
          </a:prstGeom>
          <a:noFill/>
        </p:spPr>
        <p:txBody>
          <a:bodyPr wrap="none" rtlCol="0">
            <a:spAutoFit/>
          </a:bodyPr>
          <a:lstStyle/>
          <a:p>
            <a:r>
              <a:rPr lang="en-US" sz="3000" b="1" spc="324" dirty="0">
                <a:solidFill>
                  <a:schemeClr val="bg1"/>
                </a:solidFill>
                <a:latin typeface="Calibri" panose="020F0502020204030204" pitchFamily="34" charset="0"/>
                <a:cs typeface="Calibri" panose="020F0502020204030204" pitchFamily="34" charset="0"/>
              </a:rPr>
              <a:t>CONTENUTO</a:t>
            </a:r>
          </a:p>
        </p:txBody>
      </p:sp>
      <p:cxnSp>
        <p:nvCxnSpPr>
          <p:cNvPr id="28" name="Straight Connector 27">
            <a:extLst>
              <a:ext uri="{FF2B5EF4-FFF2-40B4-BE49-F238E27FC236}">
                <a16:creationId xmlns:a16="http://schemas.microsoft.com/office/drawing/2014/main" id="{893F0B37-28EC-7689-CB57-BBC8DC3C8DF9}"/>
              </a:ext>
            </a:extLst>
          </p:cNvPr>
          <p:cNvCxnSpPr>
            <a:cxnSpLocks/>
          </p:cNvCxnSpPr>
          <p:nvPr/>
        </p:nvCxnSpPr>
        <p:spPr>
          <a:xfrm>
            <a:off x="2193808" y="4310514"/>
            <a:ext cx="4392000" cy="0"/>
          </a:xfrm>
          <a:prstGeom prst="line">
            <a:avLst/>
          </a:prstGeom>
          <a:ln w="12700">
            <a:solidFill>
              <a:srgbClr val="0B3A5B"/>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A9D2641-1A1B-1701-A019-416696C913C6}"/>
              </a:ext>
            </a:extLst>
          </p:cNvPr>
          <p:cNvCxnSpPr>
            <a:cxnSpLocks/>
          </p:cNvCxnSpPr>
          <p:nvPr/>
        </p:nvCxnSpPr>
        <p:spPr>
          <a:xfrm>
            <a:off x="2193808" y="4740973"/>
            <a:ext cx="4392000" cy="0"/>
          </a:xfrm>
          <a:prstGeom prst="line">
            <a:avLst/>
          </a:prstGeom>
          <a:ln w="12700">
            <a:solidFill>
              <a:srgbClr val="0B3A5B"/>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1B520EF-9941-60EE-AA28-A609B14DB97C}"/>
              </a:ext>
            </a:extLst>
          </p:cNvPr>
          <p:cNvCxnSpPr>
            <a:cxnSpLocks/>
          </p:cNvCxnSpPr>
          <p:nvPr/>
        </p:nvCxnSpPr>
        <p:spPr>
          <a:xfrm>
            <a:off x="2193808" y="5171432"/>
            <a:ext cx="4392000" cy="0"/>
          </a:xfrm>
          <a:prstGeom prst="line">
            <a:avLst/>
          </a:prstGeom>
          <a:ln w="12700">
            <a:solidFill>
              <a:srgbClr val="0B3A5B"/>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F6095C3-A362-EFD8-E1A8-0471F7349513}"/>
              </a:ext>
            </a:extLst>
          </p:cNvPr>
          <p:cNvCxnSpPr>
            <a:cxnSpLocks/>
          </p:cNvCxnSpPr>
          <p:nvPr/>
        </p:nvCxnSpPr>
        <p:spPr>
          <a:xfrm>
            <a:off x="2193808" y="5658258"/>
            <a:ext cx="4392000" cy="0"/>
          </a:xfrm>
          <a:prstGeom prst="line">
            <a:avLst/>
          </a:prstGeom>
          <a:ln w="12700">
            <a:solidFill>
              <a:srgbClr val="0B3A5B"/>
            </a:solidFill>
            <a:prstDash val="sysDot"/>
          </a:ln>
        </p:spPr>
        <p:style>
          <a:lnRef idx="1">
            <a:schemeClr val="accent1"/>
          </a:lnRef>
          <a:fillRef idx="0">
            <a:schemeClr val="accent1"/>
          </a:fillRef>
          <a:effectRef idx="0">
            <a:schemeClr val="accent1"/>
          </a:effectRef>
          <a:fontRef idx="minor">
            <a:schemeClr val="tx1"/>
          </a:fontRef>
        </p:style>
      </p:cxnSp>
      <p:sp>
        <p:nvSpPr>
          <p:cNvPr id="20" name="Freeform 19">
            <a:extLst>
              <a:ext uri="{FF2B5EF4-FFF2-40B4-BE49-F238E27FC236}">
                <a16:creationId xmlns:a16="http://schemas.microsoft.com/office/drawing/2014/main" id="{6B77AB61-3116-5BDE-C5D4-585F567E68F3}"/>
              </a:ext>
            </a:extLst>
          </p:cNvPr>
          <p:cNvSpPr/>
          <p:nvPr/>
        </p:nvSpPr>
        <p:spPr>
          <a:xfrm rot="205679">
            <a:off x="6420895" y="-909566"/>
            <a:ext cx="4822343" cy="521343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49CAEDC-0A71-FEEE-62CF-3005BBD08B9E}"/>
              </a:ext>
            </a:extLst>
          </p:cNvPr>
          <p:cNvSpPr/>
          <p:nvPr/>
        </p:nvSpPr>
        <p:spPr>
          <a:xfrm rot="2300298">
            <a:off x="5317684" y="2829044"/>
            <a:ext cx="951659" cy="1006025"/>
          </a:xfrm>
          <a:custGeom>
            <a:avLst/>
            <a:gdLst>
              <a:gd name="connsiteX0" fmla="*/ 122815 w 256549"/>
              <a:gd name="connsiteY0" fmla="*/ 237884 h 271205"/>
              <a:gd name="connsiteX1" fmla="*/ 36337 w 256549"/>
              <a:gd name="connsiteY1" fmla="*/ 262605 h 271205"/>
              <a:gd name="connsiteX2" fmla="*/ 6877 w 256549"/>
              <a:gd name="connsiteY2" fmla="*/ 175131 h 271205"/>
              <a:gd name="connsiteX3" fmla="*/ 92405 w 256549"/>
              <a:gd name="connsiteY3" fmla="*/ 152312 h 271205"/>
              <a:gd name="connsiteX4" fmla="*/ 122815 w 256549"/>
              <a:gd name="connsiteY4" fmla="*/ 237884 h 271205"/>
              <a:gd name="connsiteX5" fmla="*/ 150374 w 256549"/>
              <a:gd name="connsiteY5" fmla="*/ 72444 h 271205"/>
              <a:gd name="connsiteX6" fmla="*/ 83853 w 256549"/>
              <a:gd name="connsiteY6" fmla="*/ 91460 h 271205"/>
              <a:gd name="connsiteX7" fmla="*/ 61045 w 256549"/>
              <a:gd name="connsiteY7" fmla="*/ 23953 h 271205"/>
              <a:gd name="connsiteX8" fmla="*/ 127567 w 256549"/>
              <a:gd name="connsiteY8" fmla="*/ 5888 h 271205"/>
              <a:gd name="connsiteX9" fmla="*/ 150374 w 256549"/>
              <a:gd name="connsiteY9" fmla="*/ 72444 h 271205"/>
              <a:gd name="connsiteX10" fmla="*/ 253958 w 256549"/>
              <a:gd name="connsiteY10" fmla="*/ 102870 h 271205"/>
              <a:gd name="connsiteX11" fmla="*/ 212145 w 256549"/>
              <a:gd name="connsiteY11" fmla="*/ 115230 h 271205"/>
              <a:gd name="connsiteX12" fmla="*/ 197890 w 256549"/>
              <a:gd name="connsiteY12" fmla="*/ 72444 h 271205"/>
              <a:gd name="connsiteX13" fmla="*/ 239703 w 256549"/>
              <a:gd name="connsiteY13" fmla="*/ 61035 h 271205"/>
              <a:gd name="connsiteX14" fmla="*/ 253958 w 256549"/>
              <a:gd name="connsiteY14" fmla="*/ 102870 h 27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549" h="271205">
                <a:moveTo>
                  <a:pt x="122815" y="237884"/>
                </a:moveTo>
                <a:cubicBezTo>
                  <a:pt x="107610" y="269260"/>
                  <a:pt x="68648" y="280670"/>
                  <a:pt x="36337" y="262605"/>
                </a:cubicBezTo>
                <a:cubicBezTo>
                  <a:pt x="4027" y="245490"/>
                  <a:pt x="-9278" y="205557"/>
                  <a:pt x="6877" y="175131"/>
                </a:cubicBezTo>
                <a:cubicBezTo>
                  <a:pt x="23033" y="144705"/>
                  <a:pt x="61045" y="135197"/>
                  <a:pt x="92405" y="152312"/>
                </a:cubicBezTo>
                <a:cubicBezTo>
                  <a:pt x="124716" y="169426"/>
                  <a:pt x="138020" y="207458"/>
                  <a:pt x="122815" y="237884"/>
                </a:cubicBezTo>
                <a:close/>
                <a:moveTo>
                  <a:pt x="150374" y="72444"/>
                </a:moveTo>
                <a:cubicBezTo>
                  <a:pt x="138020" y="96214"/>
                  <a:pt x="108561" y="104772"/>
                  <a:pt x="83853" y="91460"/>
                </a:cubicBezTo>
                <a:cubicBezTo>
                  <a:pt x="59144" y="78149"/>
                  <a:pt x="48691" y="47723"/>
                  <a:pt x="61045" y="23953"/>
                </a:cubicBezTo>
                <a:cubicBezTo>
                  <a:pt x="73399" y="1134"/>
                  <a:pt x="102859" y="-6472"/>
                  <a:pt x="127567" y="5888"/>
                </a:cubicBezTo>
                <a:cubicBezTo>
                  <a:pt x="152275" y="19199"/>
                  <a:pt x="161778" y="48674"/>
                  <a:pt x="150374" y="72444"/>
                </a:cubicBezTo>
                <a:close/>
                <a:moveTo>
                  <a:pt x="253958" y="102870"/>
                </a:moveTo>
                <a:cubicBezTo>
                  <a:pt x="246356" y="118083"/>
                  <a:pt x="228300" y="123788"/>
                  <a:pt x="212145" y="115230"/>
                </a:cubicBezTo>
                <a:cubicBezTo>
                  <a:pt x="196939" y="106673"/>
                  <a:pt x="190287" y="87657"/>
                  <a:pt x="197890" y="72444"/>
                </a:cubicBezTo>
                <a:cubicBezTo>
                  <a:pt x="205492" y="58182"/>
                  <a:pt x="224498" y="53428"/>
                  <a:pt x="239703" y="61035"/>
                </a:cubicBezTo>
                <a:cubicBezTo>
                  <a:pt x="253958" y="69592"/>
                  <a:pt x="260610" y="88608"/>
                  <a:pt x="253958" y="102870"/>
                </a:cubicBezTo>
                <a:close/>
              </a:path>
            </a:pathLst>
          </a:custGeom>
          <a:gradFill>
            <a:gsLst>
              <a:gs pos="0">
                <a:srgbClr val="8551A1"/>
              </a:gs>
              <a:gs pos="35350">
                <a:srgbClr val="6363AC"/>
              </a:gs>
              <a:gs pos="100000">
                <a:srgbClr val="26C4F4"/>
              </a:gs>
            </a:gsLst>
            <a:lin ang="0" scaled="1"/>
          </a:gradFill>
          <a:ln w="9492" cap="flat">
            <a:noFill/>
            <a:prstDash val="solid"/>
            <a:miter/>
          </a:ln>
        </p:spPr>
        <p:txBody>
          <a:bodyPr rtlCol="0" anchor="ctr"/>
          <a:lstStyle/>
          <a:p>
            <a:endParaRPr lang="en-US"/>
          </a:p>
        </p:txBody>
      </p:sp>
      <p:sp>
        <p:nvSpPr>
          <p:cNvPr id="4" name="Text Placeholder 16">
            <a:extLst>
              <a:ext uri="{FF2B5EF4-FFF2-40B4-BE49-F238E27FC236}">
                <a16:creationId xmlns:a16="http://schemas.microsoft.com/office/drawing/2014/main" id="{45ED1341-49D0-190A-8690-25C0091DD35E}"/>
              </a:ext>
            </a:extLst>
          </p:cNvPr>
          <p:cNvSpPr txBox="1">
            <a:spLocks/>
          </p:cNvSpPr>
          <p:nvPr/>
        </p:nvSpPr>
        <p:spPr>
          <a:xfrm>
            <a:off x="2872480" y="4397766"/>
            <a:ext cx="3544003" cy="292876"/>
          </a:xfrm>
          <a:prstGeom prst="rect">
            <a:avLst/>
          </a:prstGeom>
        </p:spPr>
        <p:txBody>
          <a:bodyPr lIns="91440" tIns="45720" rIns="91440" bIns="45720" anchor="ctr">
            <a:noAutofit/>
          </a:bodyPr>
          <a:lstStyle>
            <a:lvl1pPr marL="0" indent="0" algn="l" defTabSz="755934" rtl="0" eaLnBrk="1" latinLnBrk="0" hangingPunct="1">
              <a:lnSpc>
                <a:spcPct val="90000"/>
              </a:lnSpc>
              <a:spcBef>
                <a:spcPts val="827"/>
              </a:spcBef>
              <a:buFont typeface="Arial" panose="020B0604020202020204" pitchFamily="34" charset="0"/>
              <a:buNone/>
              <a:defRPr sz="1400" b="0" i="0" kern="120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err="1">
                <a:latin typeface="Calibri"/>
                <a:ea typeface="Open Sans"/>
                <a:cs typeface="Calibri"/>
                <a:hlinkClick r:id="rId5" action="ppaction://hlinksldjump"/>
              </a:rPr>
              <a:t>Struttura</a:t>
            </a:r>
            <a:r>
              <a:rPr lang="en-US" dirty="0">
                <a:latin typeface="Calibri"/>
                <a:ea typeface="Open Sans"/>
                <a:cs typeface="Calibri"/>
                <a:hlinkClick r:id="rId5" action="ppaction://hlinksldjump"/>
              </a:rPr>
              <a:t> </a:t>
            </a:r>
            <a:r>
              <a:rPr lang="en-US" dirty="0" err="1">
                <a:latin typeface="Calibri"/>
                <a:ea typeface="Open Sans"/>
                <a:cs typeface="Calibri"/>
                <a:hlinkClick r:id="rId5" action="ppaction://hlinksldjump"/>
              </a:rPr>
              <a:t>dei</a:t>
            </a:r>
            <a:r>
              <a:rPr lang="en-US" dirty="0">
                <a:latin typeface="Calibri"/>
                <a:ea typeface="Open Sans"/>
                <a:cs typeface="Calibri"/>
                <a:hlinkClick r:id="rId5" action="ppaction://hlinksldjump"/>
              </a:rPr>
              <a:t> Moduli</a:t>
            </a:r>
            <a:endParaRPr lang="en-US" dirty="0">
              <a:latin typeface="Calibri"/>
              <a:ea typeface="Open Sans"/>
              <a:cs typeface="Calibri"/>
            </a:endParaRPr>
          </a:p>
        </p:txBody>
      </p:sp>
      <p:sp>
        <p:nvSpPr>
          <p:cNvPr id="3" name="TextBox 2">
            <a:extLst>
              <a:ext uri="{FF2B5EF4-FFF2-40B4-BE49-F238E27FC236}">
                <a16:creationId xmlns:a16="http://schemas.microsoft.com/office/drawing/2014/main" id="{720E696C-55C8-4317-CF7E-643F0A8D2588}"/>
              </a:ext>
            </a:extLst>
          </p:cNvPr>
          <p:cNvSpPr txBox="1"/>
          <p:nvPr/>
        </p:nvSpPr>
        <p:spPr>
          <a:xfrm>
            <a:off x="2125522" y="9798843"/>
            <a:ext cx="4568835"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700" i="1" dirty="0">
                <a:solidFill>
                  <a:srgbClr val="0B1430"/>
                </a:solidFill>
              </a:rPr>
              <a:t>This Problem-Based Learning Open Educational Resource, a part of the Erasmus+ Cooperation Partnerships Project “Ethical and Responsible Transportation and Handling”, was </a:t>
            </a:r>
            <a:r>
              <a:rPr lang="en-US" sz="700" i="1" dirty="0" err="1">
                <a:solidFill>
                  <a:srgbClr val="0B1430"/>
                </a:solidFill>
              </a:rPr>
              <a:t>conceptualised</a:t>
            </a:r>
            <a:r>
              <a:rPr lang="en-US" sz="700" i="1" dirty="0">
                <a:solidFill>
                  <a:srgbClr val="0B1430"/>
                </a:solidFill>
              </a:rPr>
              <a:t> and produced by </a:t>
            </a:r>
            <a:r>
              <a:rPr lang="en-US" sz="700" i="1" dirty="0" err="1">
                <a:solidFill>
                  <a:srgbClr val="0B1430"/>
                </a:solidFill>
              </a:rPr>
              <a:t>Maynara</a:t>
            </a:r>
            <a:r>
              <a:rPr lang="en-US" sz="700" i="1" dirty="0">
                <a:solidFill>
                  <a:srgbClr val="0B1430"/>
                </a:solidFill>
              </a:rPr>
              <a:t> Furquim and Paula Schüppenhauer, FH Münster University of Applied Sciences, in collaboration with the EARTH Project Partnership.</a:t>
            </a:r>
            <a:endParaRPr lang="en-US" sz="700" i="1" dirty="0">
              <a:solidFill>
                <a:srgbClr val="0B1430"/>
              </a:solidFill>
              <a:ea typeface="Calibri"/>
              <a:cs typeface="Calibri"/>
            </a:endParaRPr>
          </a:p>
        </p:txBody>
      </p:sp>
    </p:spTree>
    <p:extLst>
      <p:ext uri="{BB962C8B-B14F-4D97-AF65-F5344CB8AC3E}">
        <p14:creationId xmlns:p14="http://schemas.microsoft.com/office/powerpoint/2010/main" val="42058071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F7A0A-6A26-90B6-60CC-F44AD6B2CE6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DF69CC2-5DB4-A728-EEA1-B7C2B8269861}"/>
              </a:ext>
            </a:extLst>
          </p:cNvPr>
          <p:cNvSpPr>
            <a:spLocks noGrp="1"/>
          </p:cNvSpPr>
          <p:nvPr>
            <p:ph type="body" sz="quarter" idx="48"/>
          </p:nvPr>
        </p:nvSpPr>
        <p:spPr>
          <a:xfrm>
            <a:off x="3488836" y="1239208"/>
            <a:ext cx="3528496" cy="2917260"/>
          </a:xfrm>
        </p:spPr>
        <p:txBody>
          <a:bodyPr lIns="91440" tIns="45720" rIns="91440" bIns="45720" numCol="1" spcCol="288000" anchor="t">
            <a:noAutofit/>
          </a:bodyPr>
          <a:lstStyle/>
          <a:p>
            <a:pPr algn="just"/>
            <a:r>
              <a:rPr lang="de-DE" sz="1800" b="1" dirty="0" err="1">
                <a:solidFill>
                  <a:srgbClr val="8652A1"/>
                </a:solidFill>
              </a:rPr>
              <a:t>Attività</a:t>
            </a:r>
            <a:endParaRPr lang="en-GB" dirty="0"/>
          </a:p>
          <a:p>
            <a:pPr marL="171450" indent="-171450" algn="just">
              <a:buFont typeface="Wingdings" panose="05000000000000000000" pitchFamily="2" charset="2"/>
              <a:buChar char="q"/>
            </a:pPr>
            <a:r>
              <a:rPr lang="it-IT" dirty="0"/>
              <a:t>Per completare il processo di apprendimento, gli studenti presenteranno </a:t>
            </a:r>
            <a:r>
              <a:rPr lang="it-IT" b="1" dirty="0"/>
              <a:t>blog riflessivi </a:t>
            </a:r>
            <a:r>
              <a:rPr lang="it-IT" dirty="0"/>
              <a:t>che descrivono in dettaglio le loro esperienze, intuizioni e punti chiave del progetto. Devono scriverlo e consegnarlo prima della lezione attraverso un modulo online che deve essere creato dall'insegnante.
Usa le intuizioni riflessive del blog per portare avanti una </a:t>
            </a:r>
            <a:r>
              <a:rPr lang="it-IT" b="1" dirty="0"/>
              <a:t>discussione in classe </a:t>
            </a:r>
            <a:r>
              <a:rPr lang="it-IT" dirty="0"/>
              <a:t>sugli apprendimenti degli studenti.
Dopo la discussione, gli studenti compileranno anche un </a:t>
            </a:r>
            <a:r>
              <a:rPr lang="it-IT" b="1" dirty="0"/>
              <a:t>modulo di feedback finale </a:t>
            </a:r>
            <a:r>
              <a:rPr lang="it-IT" dirty="0"/>
              <a:t>per fornire le loro opinioni sulla struttura del modulo, sulle attività e sui risultati dell'apprendimento. Gli insegnanti devono creare questo questionario con le istruzioni fornite</a:t>
            </a:r>
            <a:r>
              <a:rPr lang="en-GB" dirty="0"/>
              <a:t>.</a:t>
            </a:r>
          </a:p>
        </p:txBody>
      </p:sp>
      <p:sp>
        <p:nvSpPr>
          <p:cNvPr id="8" name="Text Placeholder 7">
            <a:extLst>
              <a:ext uri="{FF2B5EF4-FFF2-40B4-BE49-F238E27FC236}">
                <a16:creationId xmlns:a16="http://schemas.microsoft.com/office/drawing/2014/main" id="{07350D40-BEC7-2FD7-E919-88C98D43BCAF}"/>
              </a:ext>
            </a:extLst>
          </p:cNvPr>
          <p:cNvSpPr>
            <a:spLocks noGrp="1"/>
          </p:cNvSpPr>
          <p:nvPr>
            <p:ph type="body" sz="quarter" idx="62"/>
          </p:nvPr>
        </p:nvSpPr>
        <p:spPr>
          <a:xfrm>
            <a:off x="3660084" y="4302521"/>
            <a:ext cx="3186688" cy="1008955"/>
          </a:xfrm>
        </p:spPr>
        <p:txBody>
          <a:bodyPr/>
          <a:lstStyle/>
          <a:p>
            <a:r>
              <a:rPr lang="en-US" dirty="0"/>
              <a:t>MATERIALI</a:t>
            </a:r>
          </a:p>
        </p:txBody>
      </p:sp>
      <p:sp>
        <p:nvSpPr>
          <p:cNvPr id="7" name="Text Placeholder 6">
            <a:extLst>
              <a:ext uri="{FF2B5EF4-FFF2-40B4-BE49-F238E27FC236}">
                <a16:creationId xmlns:a16="http://schemas.microsoft.com/office/drawing/2014/main" id="{25B6B3B6-B90A-4D9D-19CD-C01329303CF2}"/>
              </a:ext>
            </a:extLst>
          </p:cNvPr>
          <p:cNvSpPr>
            <a:spLocks noGrp="1"/>
          </p:cNvSpPr>
          <p:nvPr>
            <p:ph type="body" sz="quarter" idx="61"/>
          </p:nvPr>
        </p:nvSpPr>
        <p:spPr>
          <a:xfrm>
            <a:off x="-9335" y="304800"/>
            <a:ext cx="7040257" cy="926158"/>
          </a:xfrm>
        </p:spPr>
        <p:txBody>
          <a:bodyPr/>
          <a:lstStyle/>
          <a:p>
            <a:r>
              <a:rPr lang="it-IT" dirty="0"/>
              <a:t>SETTIMANA 15: RIFLESSIONE E CONCLUSIONE DELL'APPRENDIMENTO</a:t>
            </a:r>
            <a:endParaRPr lang="en-US" dirty="0"/>
          </a:p>
        </p:txBody>
      </p:sp>
      <p:sp>
        <p:nvSpPr>
          <p:cNvPr id="10" name="Text Placeholder 9">
            <a:extLst>
              <a:ext uri="{FF2B5EF4-FFF2-40B4-BE49-F238E27FC236}">
                <a16:creationId xmlns:a16="http://schemas.microsoft.com/office/drawing/2014/main" id="{D581A9A4-34B8-8774-6F65-E330F3ADFA5E}"/>
              </a:ext>
            </a:extLst>
          </p:cNvPr>
          <p:cNvSpPr>
            <a:spLocks noGrp="1"/>
          </p:cNvSpPr>
          <p:nvPr>
            <p:ph type="body" sz="quarter" idx="64"/>
          </p:nvPr>
        </p:nvSpPr>
        <p:spPr>
          <a:xfrm>
            <a:off x="405517" y="1239208"/>
            <a:ext cx="3016826" cy="4589355"/>
          </a:xfrm>
        </p:spPr>
        <p:txBody>
          <a:bodyPr lIns="91440" tIns="45720" rIns="91440" bIns="45720" numCol="1" spcCol="288000" anchor="t">
            <a:noAutofit/>
          </a:bodyPr>
          <a:lstStyle/>
          <a:p>
            <a:pPr algn="just"/>
            <a:r>
              <a:rPr lang="en-US" sz="1600" b="1" dirty="0" err="1">
                <a:solidFill>
                  <a:srgbClr val="8652A1"/>
                </a:solidFill>
              </a:rPr>
              <a:t>Contenuto</a:t>
            </a:r>
            <a:endParaRPr lang="en-US" sz="1600" b="1" dirty="0">
              <a:solidFill>
                <a:srgbClr val="8652A1"/>
              </a:solidFill>
            </a:endParaRPr>
          </a:p>
          <a:p>
            <a:pPr algn="just"/>
            <a:endParaRPr lang="en-US" dirty="0"/>
          </a:p>
          <a:p>
            <a:pPr algn="just">
              <a:spcAft>
                <a:spcPts val="600"/>
              </a:spcAft>
            </a:pPr>
            <a:r>
              <a:rPr lang="it-IT" dirty="0"/>
              <a:t>La sessione finale è dedicata alla </a:t>
            </a:r>
            <a:r>
              <a:rPr lang="it-IT" b="1" dirty="0"/>
              <a:t>riflessione</a:t>
            </a:r>
            <a:r>
              <a:rPr lang="it-IT" dirty="0"/>
              <a:t> e al </a:t>
            </a:r>
            <a:r>
              <a:rPr lang="it-IT" b="1" dirty="0"/>
              <a:t>consolidamento degli insegnamenti chiave </a:t>
            </a:r>
            <a:r>
              <a:rPr lang="it-IT" dirty="0"/>
              <a:t>delle sessioni passate. Inizia chiedendo agli studenti, individualmente, di scrivere e inviare un </a:t>
            </a:r>
            <a:r>
              <a:rPr lang="it-IT" b="1" dirty="0"/>
              <a:t>blog riflessivo</a:t>
            </a:r>
            <a:r>
              <a:rPr lang="it-IT" dirty="0"/>
              <a:t> prima della lezione. Sulla base di ciò, organizza una </a:t>
            </a:r>
            <a:r>
              <a:rPr lang="it-IT" b="1" dirty="0"/>
              <a:t>discussione interattiva </a:t>
            </a:r>
            <a:r>
              <a:rPr lang="it-IT" dirty="0"/>
              <a:t>in classe, in cui gli studenti condividono le loro </a:t>
            </a:r>
            <a:r>
              <a:rPr lang="it-IT" b="1" dirty="0"/>
              <a:t>principali intuizioni</a:t>
            </a:r>
            <a:r>
              <a:rPr lang="it-IT" dirty="0"/>
              <a:t>, le sfide che hanno affrontato e come si sono evolute le loro prospettive sulla logistica sostenibile e sulla gestione dell'innovazione (digitalizzazione).
</a:t>
            </a:r>
            <a:r>
              <a:rPr lang="it-IT" b="1" dirty="0"/>
              <a:t>Nell'attività basata su problemi</a:t>
            </a:r>
            <a:r>
              <a:rPr lang="it-IT" dirty="0"/>
              <a:t>, gli studenti scriveranno una breve </a:t>
            </a:r>
            <a:r>
              <a:rPr lang="it-IT" b="1" dirty="0"/>
              <a:t>relazione di riflessione</a:t>
            </a:r>
            <a:r>
              <a:rPr lang="it-IT" dirty="0"/>
              <a:t>, riassumendo la loro </a:t>
            </a:r>
            <a:r>
              <a:rPr lang="it-IT" b="1" dirty="0"/>
              <a:t>crescita personale e accademica</a:t>
            </a:r>
            <a:r>
              <a:rPr lang="it-IT" dirty="0"/>
              <a:t> durante il modulo/corso. Incoraggiali a pensare a come possono applicare le loro conoscenze in </a:t>
            </a:r>
            <a:r>
              <a:rPr lang="it-IT" b="1" dirty="0"/>
              <a:t>futuri contesti accademici o professionali,</a:t>
            </a:r>
            <a:r>
              <a:rPr lang="it-IT" dirty="0"/>
              <a:t> nonché all'importanza di integrare la logistica sostenibile e gli SDG. In classe, dopo aver discusso quanto appreso, gli studenti forniranno il loro </a:t>
            </a:r>
            <a:r>
              <a:rPr lang="it-IT" b="1" dirty="0"/>
              <a:t>feedback finale </a:t>
            </a:r>
            <a:r>
              <a:rPr lang="it-IT" dirty="0"/>
              <a:t>attraverso un questionario online.</a:t>
            </a:r>
            <a:endParaRPr lang="en-GB" dirty="0"/>
          </a:p>
        </p:txBody>
      </p:sp>
      <p:sp>
        <p:nvSpPr>
          <p:cNvPr id="4" name="Slide Number Placeholder 3">
            <a:extLst>
              <a:ext uri="{FF2B5EF4-FFF2-40B4-BE49-F238E27FC236}">
                <a16:creationId xmlns:a16="http://schemas.microsoft.com/office/drawing/2014/main" id="{CA0693DF-9F66-5FFF-DB4A-870FAFBF5AD4}"/>
              </a:ext>
            </a:extLst>
          </p:cNvPr>
          <p:cNvSpPr>
            <a:spLocks noGrp="1"/>
          </p:cNvSpPr>
          <p:nvPr>
            <p:ph type="sldNum" sz="quarter" idx="4"/>
          </p:nvPr>
        </p:nvSpPr>
        <p:spPr/>
        <p:txBody>
          <a:bodyPr/>
          <a:lstStyle/>
          <a:p>
            <a:fld id="{9C527BFA-2C0E-4CEC-B6A5-913A56FEF4B4}" type="slidenum">
              <a:rPr lang="fr-CA" smtClean="0"/>
              <a:pPr/>
              <a:t>30</a:t>
            </a:fld>
            <a:endParaRPr lang="fr-CA"/>
          </a:p>
        </p:txBody>
      </p:sp>
      <p:pic>
        <p:nvPicPr>
          <p:cNvPr id="15" name="Picture Placeholder 14">
            <a:extLst>
              <a:ext uri="{FF2B5EF4-FFF2-40B4-BE49-F238E27FC236}">
                <a16:creationId xmlns:a16="http://schemas.microsoft.com/office/drawing/2014/main" id="{47BC6531-E6BD-C5D4-7393-E7B0D314A2AE}"/>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196" b="36782"/>
          <a:stretch>
            <a:fillRect/>
          </a:stretch>
        </p:blipFill>
        <p:spPr>
          <a:xfrm>
            <a:off x="0" y="7020713"/>
            <a:ext cx="7559675" cy="3026228"/>
          </a:xfrm>
        </p:spPr>
      </p:pic>
      <p:graphicFrame>
        <p:nvGraphicFramePr>
          <p:cNvPr id="2" name="Tabelle 1">
            <a:extLst>
              <a:ext uri="{FF2B5EF4-FFF2-40B4-BE49-F238E27FC236}">
                <a16:creationId xmlns:a16="http://schemas.microsoft.com/office/drawing/2014/main" id="{42F888A8-61EE-A07E-1D49-DEA07833BD85}"/>
              </a:ext>
            </a:extLst>
          </p:cNvPr>
          <p:cNvGraphicFramePr>
            <a:graphicFrameLocks noGrp="1"/>
          </p:cNvGraphicFramePr>
          <p:nvPr>
            <p:extLst>
              <p:ext uri="{D42A27DB-BD31-4B8C-83A1-F6EECF244321}">
                <p14:modId xmlns:p14="http://schemas.microsoft.com/office/powerpoint/2010/main" val="2484087054"/>
              </p:ext>
            </p:extLst>
          </p:nvPr>
        </p:nvGraphicFramePr>
        <p:xfrm>
          <a:off x="3660084" y="4971102"/>
          <a:ext cx="3186000" cy="2545080"/>
        </p:xfrm>
        <a:graphic>
          <a:graphicData uri="http://schemas.openxmlformats.org/drawingml/2006/table">
            <a:tbl>
              <a:tblPr firstRow="1" bandRow="1"/>
              <a:tblGrid>
                <a:gridCol w="1710000">
                  <a:extLst>
                    <a:ext uri="{9D8B030D-6E8A-4147-A177-3AD203B41FA5}">
                      <a16:colId xmlns:a16="http://schemas.microsoft.com/office/drawing/2014/main" val="3698861540"/>
                    </a:ext>
                  </a:extLst>
                </a:gridCol>
                <a:gridCol w="1476000">
                  <a:extLst>
                    <a:ext uri="{9D8B030D-6E8A-4147-A177-3AD203B41FA5}">
                      <a16:colId xmlns:a16="http://schemas.microsoft.com/office/drawing/2014/main" val="4133591016"/>
                    </a:ext>
                  </a:extLst>
                </a:gridCol>
              </a:tblGrid>
              <a:tr h="370840">
                <a:tc>
                  <a:txBody>
                    <a:bodyPr/>
                    <a:lstStyle/>
                    <a:p>
                      <a:r>
                        <a:rPr lang="de-DE" sz="1100" dirty="0">
                          <a:solidFill>
                            <a:schemeClr val="bg1"/>
                          </a:solidFill>
                        </a:rPr>
                        <a:t>Slide Deck: </a:t>
                      </a:r>
                      <a:r>
                        <a:rPr lang="de-DE" sz="1100" dirty="0" err="1">
                          <a:solidFill>
                            <a:schemeClr val="bg1"/>
                          </a:solidFill>
                        </a:rPr>
                        <a:t>Riflettere</a:t>
                      </a:r>
                      <a:r>
                        <a:rPr lang="de-DE" sz="1100" dirty="0">
                          <a:solidFill>
                            <a:schemeClr val="bg1"/>
                          </a:solidFill>
                        </a:rPr>
                        <a:t> sul corso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100" dirty="0" err="1">
                          <a:solidFill>
                            <a:schemeClr val="bg1"/>
                          </a:solidFill>
                        </a:rPr>
                        <a:t>Scaricare</a:t>
                      </a:r>
                      <a:r>
                        <a:rPr lang="de-DE" sz="1100" dirty="0">
                          <a:solidFill>
                            <a:schemeClr val="bg1"/>
                          </a:solidFill>
                        </a:rPr>
                        <a:t> PPT</a:t>
                      </a:r>
                    </a:p>
                    <a:p>
                      <a:r>
                        <a:rPr lang="de-DE" sz="1100" dirty="0">
                          <a:solidFill>
                            <a:schemeClr val="bg1"/>
                          </a:solidFill>
                        </a:rPr>
                        <a:t>“EARTH – Slide Deck Module 3“</a:t>
                      </a:r>
                    </a:p>
                    <a:p>
                      <a:r>
                        <a:rPr lang="de-DE" sz="1100" dirty="0">
                          <a:solidFill>
                            <a:schemeClr val="bg1"/>
                          </a:solidFill>
                        </a:rPr>
                        <a:t>pp. 77-82</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2111024"/>
                  </a:ext>
                </a:extLst>
              </a:tr>
              <a:tr h="370840">
                <a:tc>
                  <a:txBody>
                    <a:bodyPr/>
                    <a:lstStyle/>
                    <a:p>
                      <a:r>
                        <a:rPr lang="it-IT" sz="1100" dirty="0">
                          <a:solidFill>
                            <a:schemeClr val="bg1"/>
                          </a:solidFill>
                        </a:rPr>
                        <a:t>Foglio di lavoro per gli studenti: istruzioni ed esempi su come tenere il blog riflessivo</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100" dirty="0" err="1">
                          <a:solidFill>
                            <a:schemeClr val="bg1"/>
                          </a:solidFill>
                        </a:rPr>
                        <a:t>Scaricare</a:t>
                      </a:r>
                      <a:r>
                        <a:rPr lang="de-DE" sz="1100" dirty="0">
                          <a:solidFill>
                            <a:schemeClr val="bg1"/>
                          </a:solidFill>
                        </a:rPr>
                        <a:t> PPT</a:t>
                      </a:r>
                    </a:p>
                    <a:p>
                      <a:r>
                        <a:rPr lang="de-DE" sz="1100" dirty="0">
                          <a:solidFill>
                            <a:schemeClr val="bg1"/>
                          </a:solidFill>
                        </a:rPr>
                        <a:t>“EARTH – Worksheets Module 3“</a:t>
                      </a:r>
                    </a:p>
                    <a:p>
                      <a:r>
                        <a:rPr lang="de-DE" sz="1100" dirty="0">
                          <a:solidFill>
                            <a:schemeClr val="bg1"/>
                          </a:solidFill>
                        </a:rPr>
                        <a:t>pp. 38-40</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25490817"/>
                  </a:ext>
                </a:extLst>
              </a:tr>
              <a:tr h="370840">
                <a:tc>
                  <a:txBody>
                    <a:bodyPr/>
                    <a:lstStyle/>
                    <a:p>
                      <a:r>
                        <a:rPr lang="it-IT" sz="1100" dirty="0">
                          <a:solidFill>
                            <a:schemeClr val="bg1"/>
                          </a:solidFill>
                        </a:rPr>
                        <a:t>Fonti esterne su blog riflessivi e metodi pedagogici</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de-DE" sz="1100" b="0" i="0" u="none" strike="noStrike" noProof="0" dirty="0">
                          <a:solidFill>
                            <a:srgbClr val="29C5F4"/>
                          </a:solidFill>
                          <a:latin typeface="Calibri"/>
                          <a:hlinkClick r:id="rId3" action="ppaction://hlinksldjump">
                            <a:extLst>
                              <a:ext uri="{A12FA001-AC4F-418D-AE19-62706E023703}">
                                <ahyp:hlinkClr xmlns:ahyp="http://schemas.microsoft.com/office/drawing/2018/hyperlinkcolor" val="tx"/>
                              </a:ext>
                            </a:extLst>
                          </a:hlinkClick>
                        </a:rPr>
                        <a:t>pp. 33-36</a:t>
                      </a:r>
                      <a:endParaRPr lang="en-US" dirty="0">
                        <a:solidFill>
                          <a:srgbClr val="29C5F4"/>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8555014"/>
                  </a:ext>
                </a:extLst>
              </a:tr>
              <a:tr h="370840">
                <a:tc>
                  <a:txBody>
                    <a:bodyPr/>
                    <a:lstStyle/>
                    <a:p>
                      <a:r>
                        <a:rPr lang="it-IT" sz="1100" dirty="0">
                          <a:solidFill>
                            <a:schemeClr val="bg1"/>
                          </a:solidFill>
                        </a:rPr>
                        <a:t>Istruzioni per il modulo di feedback finale</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100" dirty="0">
                          <a:solidFill>
                            <a:srgbClr val="29C5F4"/>
                          </a:solidFill>
                          <a:hlinkClick r:id="rId4" action="ppaction://hlinksldjump">
                            <a:extLst>
                              <a:ext uri="{A12FA001-AC4F-418D-AE19-62706E023703}">
                                <ahyp:hlinkClr xmlns:ahyp="http://schemas.microsoft.com/office/drawing/2018/hyperlinkcolor" val="tx"/>
                              </a:ext>
                            </a:extLst>
                          </a:hlinkClick>
                        </a:rPr>
                        <a:t>pp. 43-46</a:t>
                      </a:r>
                      <a:endParaRPr lang="en-GB" sz="1100" dirty="0">
                        <a:solidFill>
                          <a:srgbClr val="29C5F4"/>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4012355"/>
                  </a:ext>
                </a:extLst>
              </a:tr>
            </a:tbl>
          </a:graphicData>
        </a:graphic>
      </p:graphicFrame>
    </p:spTree>
    <p:extLst>
      <p:ext uri="{BB962C8B-B14F-4D97-AF65-F5344CB8AC3E}">
        <p14:creationId xmlns:p14="http://schemas.microsoft.com/office/powerpoint/2010/main" val="25408675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D8F76-DD32-A5E0-9A38-C432D685E308}"/>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D573CB1-7DA0-32CF-6010-9D0A55D7B73C}"/>
              </a:ext>
            </a:extLst>
          </p:cNvPr>
          <p:cNvSpPr>
            <a:spLocks noGrp="1"/>
          </p:cNvSpPr>
          <p:nvPr>
            <p:ph type="body" sz="quarter" idx="64"/>
          </p:nvPr>
        </p:nvSpPr>
        <p:spPr>
          <a:xfrm>
            <a:off x="539837" y="1422400"/>
            <a:ext cx="6480000" cy="8592456"/>
          </a:xfrm>
        </p:spPr>
        <p:txBody>
          <a:bodyPr lIns="91440" tIns="45720" rIns="91440" bIns="45720" numCol="2" spcCol="288000" anchor="t">
            <a:noAutofit/>
          </a:bodyPr>
          <a:lstStyle/>
          <a:p>
            <a:r>
              <a:rPr lang="it-IT" sz="1600" b="1" dirty="0">
                <a:solidFill>
                  <a:srgbClr val="8652A1"/>
                </a:solidFill>
              </a:rPr>
              <a:t>Come moderare la discussione di riflessione</a:t>
            </a:r>
            <a:endParaRPr lang="en-US" sz="1600" b="1" dirty="0">
              <a:solidFill>
                <a:srgbClr val="8652A1"/>
              </a:solidFill>
            </a:endParaRPr>
          </a:p>
          <a:p>
            <a:pPr algn="just">
              <a:spcAft>
                <a:spcPts val="600"/>
              </a:spcAft>
            </a:pPr>
            <a:r>
              <a:rPr lang="it-IT" dirty="0"/>
              <a:t>Inizia riassumendo i </a:t>
            </a:r>
            <a:r>
              <a:rPr lang="it-IT" b="1" dirty="0"/>
              <a:t>temi chiave </a:t>
            </a:r>
            <a:r>
              <a:rPr lang="it-IT" dirty="0"/>
              <a:t>del modulo: digitalizzazione delle pratiche di gestione dell'innovazione, logistica sostenibile e SDG. Chiedi a un paio di studenti (idealmente almeno uno per ogni gruppo) di condividere le </a:t>
            </a:r>
            <a:r>
              <a:rPr lang="it-IT" b="1" dirty="0"/>
              <a:t>intuizioni chiave </a:t>
            </a:r>
            <a:r>
              <a:rPr lang="it-IT" dirty="0"/>
              <a:t>dei loro </a:t>
            </a:r>
            <a:r>
              <a:rPr lang="it-IT" b="1" dirty="0"/>
              <a:t>blog riflessivi </a:t>
            </a:r>
            <a:r>
              <a:rPr lang="it-IT" dirty="0"/>
              <a:t>scritti e inviati prima della lezione, sottolineando come le loro prospettive si sono evolute durante il corso.
Incoraggiare la discussione sulla </a:t>
            </a:r>
            <a:r>
              <a:rPr lang="it-IT" b="1" dirty="0"/>
              <a:t>digitalizzazione nella gestione dell'innovazione</a:t>
            </a:r>
            <a:r>
              <a:rPr lang="it-IT" dirty="0"/>
              <a:t>, esaminando in che modo gli </a:t>
            </a:r>
            <a:r>
              <a:rPr lang="it-IT" b="1" dirty="0"/>
              <a:t>strumenti digitali </a:t>
            </a:r>
            <a:r>
              <a:rPr lang="it-IT" dirty="0"/>
              <a:t>supportano le diverse </a:t>
            </a:r>
            <a:r>
              <a:rPr lang="it-IT" b="1" dirty="0"/>
              <a:t>fasi </a:t>
            </a:r>
            <a:r>
              <a:rPr lang="it-IT" dirty="0"/>
              <a:t>del processo di gestione dell'innovazione, quali strumenti sono più efficaci e le sfide introdotte dalla digitalizzazione. Collega questo alla </a:t>
            </a:r>
            <a:r>
              <a:rPr lang="it-IT" b="1" dirty="0"/>
              <a:t>logistica sostenibile e agli SDG</a:t>
            </a:r>
            <a:r>
              <a:rPr lang="it-IT" dirty="0"/>
              <a:t>, discutendo di come migliora la sostenibilità, quali SDG sono stati più rilevanti e come le aziende bilanciano gli obiettivi di innovazione e sostenibilità.
Incoraggia una riflessione più profonda chiedendo agli studenti quali sono i loro </a:t>
            </a:r>
            <a:r>
              <a:rPr lang="it-IT" b="1" dirty="0"/>
              <a:t>principali insegnamenti</a:t>
            </a:r>
            <a:r>
              <a:rPr lang="it-IT" dirty="0"/>
              <a:t>, come si è evoluta la loro </a:t>
            </a:r>
            <a:r>
              <a:rPr lang="it-IT" b="1" dirty="0"/>
              <a:t>comprensione della gestione dell'innovazione </a:t>
            </a:r>
            <a:r>
              <a:rPr lang="it-IT" dirty="0"/>
              <a:t>e quali </a:t>
            </a:r>
            <a:r>
              <a:rPr lang="it-IT" b="1" dirty="0"/>
              <a:t>competenze e conoscenze intendono applicare in futuro</a:t>
            </a:r>
            <a:r>
              <a:rPr lang="en-GB" dirty="0"/>
              <a:t>.</a:t>
            </a:r>
          </a:p>
          <a:p>
            <a:r>
              <a:rPr lang="it-IT" sz="1600" b="1" dirty="0">
                <a:solidFill>
                  <a:srgbClr val="8652A1"/>
                </a:solidFill>
              </a:rPr>
              <a:t>Come aiutare gli studenti a valutare i risultati dell'apprendimento</a:t>
            </a:r>
            <a:endParaRPr lang="en-GB" dirty="0"/>
          </a:p>
          <a:p>
            <a:pPr algn="just"/>
            <a:r>
              <a:rPr lang="it-IT" dirty="0"/>
              <a:t>Per garantire che gli studenti riflettano sui loro progressi di apprendimento e collegarli agli obiettivi chiave del modulo, incoraggiali a valutare la loro esperienza in base ai seguenti aspetti</a:t>
            </a:r>
            <a:r>
              <a:rPr lang="en-GB" dirty="0"/>
              <a:t>:</a:t>
            </a:r>
          </a:p>
          <a:p>
            <a:pPr algn="just"/>
            <a:endParaRPr lang="en-GB" b="1" dirty="0"/>
          </a:p>
          <a:p>
            <a:pPr marL="171450" indent="-171450" algn="just">
              <a:buFont typeface="Wingdings" panose="05000000000000000000" pitchFamily="2" charset="2"/>
              <a:buChar char="q"/>
            </a:pPr>
            <a:r>
              <a:rPr lang="it-IT" b="1" dirty="0"/>
              <a:t>Valutazione del lavoro di squadra e dello sviluppo del progetto</a:t>
            </a:r>
            <a:r>
              <a:rPr lang="it-IT" dirty="0"/>
              <a:t>: chiedi agli studenti di riflettere sulla loro collaborazione di gruppo durante il modulo. Con quale efficacia hanno gestito il processo di sviluppo dell'innovazione come team? Quali sfide hanno dovuto affrontare e come le hanno superate? In che modo il lavoro di squadra ha influito sulla qualità e sulla fattibilità della soluzione finale?
</a:t>
            </a:r>
            <a:r>
              <a:rPr lang="it-IT" b="1" dirty="0"/>
              <a:t>Valutazione del processo di innovazione e degli strumenti digitali</a:t>
            </a:r>
            <a:r>
              <a:rPr lang="it-IT" dirty="0"/>
              <a:t>: guidare gli studenti nell'analisi critica di come hanno applicato gli strumenti digitali nelle diverse fasi del processo di innovazione. Hanno utilizzato gli strumenti in modo strategico per supportare il processo decisionale, i test e il perfezionamento? In che modo la digitalizzazione ha aiutato a gestire l'innovazione e a migliorare la loro soluzione logistica?
</a:t>
            </a:r>
            <a:r>
              <a:rPr lang="it-IT" b="1" dirty="0"/>
              <a:t>Dare priorità alla sostenibilità nell'innovazione logistica</a:t>
            </a:r>
            <a:r>
              <a:rPr lang="it-IT" dirty="0"/>
              <a:t>: incoraggiare gli studenti a riflettere su come hanno identificato e affrontato i problemi di sostenibilità nella logistica. Hanno allineato la loro soluzione con specifici SDG? Quali sfide hanno dovuto affrontare nel bilanciare gli obiettivi di innovazione, efficienza e sostenibilità?
</a:t>
            </a:r>
            <a:r>
              <a:rPr lang="it-IT" b="1" dirty="0"/>
              <a:t>Riconoscere le opportunità per le strategie digitali</a:t>
            </a:r>
            <a:r>
              <a:rPr lang="it-IT" dirty="0"/>
              <a:t>: chiedi agli studenti di considerare in che modo il loro lavoro li ha aiutati a identificare le opportunità per implementare strategie digitali nella logistica sostenibile. Quali informazioni sono state ottenute in merito alla scalabilità, alla fattibilità e all'applicazione nel mondo reale? In che modo il loro approccio potrebbe essere adattato o ampliato in diversi contesti logistici?
</a:t>
            </a:r>
            <a:r>
              <a:rPr lang="it-IT" b="1" dirty="0"/>
              <a:t>Crescita personale e professionale</a:t>
            </a:r>
            <a:r>
              <a:rPr lang="it-IT" dirty="0"/>
              <a:t>: chiedi agli studenti di identificare le competenze o le conoscenze specifiche acquisite durante il modulo. Come è cambiata la loro prospettiva sulla digitalizzazione nella gestione dell'innovazione? Come pensano di applicare questi apprendimenti nelle loro future attività accademiche o professionali</a:t>
            </a:r>
            <a:r>
              <a:rPr lang="en-GB" dirty="0"/>
              <a:t>?</a:t>
            </a:r>
          </a:p>
          <a:p>
            <a:pPr algn="just"/>
            <a:endParaRPr lang="en-GB" dirty="0"/>
          </a:p>
          <a:p>
            <a:pPr algn="just">
              <a:spcAft>
                <a:spcPts val="600"/>
              </a:spcAft>
            </a:pPr>
            <a:r>
              <a:rPr lang="it-IT" dirty="0"/>
              <a:t>Seguendo questi suggerimenti, gli insegnanti possono aiutare gli studenti a valutare criticamente i loro progressi, garantendo una conclusione significativa e riflessiva del processo di apprendimento.
Dopo questo giro di discussione, distribuisci il </a:t>
            </a:r>
            <a:r>
              <a:rPr lang="it-IT" b="1" dirty="0"/>
              <a:t>modulo di feedback finale </a:t>
            </a:r>
            <a:r>
              <a:rPr lang="it-IT" dirty="0"/>
              <a:t>tramite un questionario online per valutare l'esperienza di apprendimento complessiva degli studenti. Questo modulo deve essere creato e distribuito dall'insegnante su una piattaforma di indagine preferita insieme alle linee guida alle pagine 43-46. Per garantire un feedback tempestivo e mantenere la pertinenza, si suggerisce di fissare una scadenza per la presentazione della riflessione </a:t>
            </a:r>
            <a:r>
              <a:rPr lang="it-IT" b="1" dirty="0"/>
              <a:t>entro una settimana </a:t>
            </a:r>
            <a:r>
              <a:rPr lang="it-IT" dirty="0"/>
              <a:t>dal completamento della settimana 15</a:t>
            </a:r>
            <a:r>
              <a:rPr lang="en-GB" dirty="0"/>
              <a:t>. </a:t>
            </a:r>
          </a:p>
          <a:p>
            <a:pPr algn="just"/>
            <a:endParaRPr lang="en-GB" dirty="0"/>
          </a:p>
        </p:txBody>
      </p:sp>
      <p:sp>
        <p:nvSpPr>
          <p:cNvPr id="4" name="Slide Number Placeholder 3">
            <a:extLst>
              <a:ext uri="{FF2B5EF4-FFF2-40B4-BE49-F238E27FC236}">
                <a16:creationId xmlns:a16="http://schemas.microsoft.com/office/drawing/2014/main" id="{CB986ED8-B3FC-24E1-5305-C1E122600275}"/>
              </a:ext>
            </a:extLst>
          </p:cNvPr>
          <p:cNvSpPr>
            <a:spLocks noGrp="1"/>
          </p:cNvSpPr>
          <p:nvPr>
            <p:ph type="sldNum" sz="quarter" idx="4"/>
          </p:nvPr>
        </p:nvSpPr>
        <p:spPr/>
        <p:txBody>
          <a:bodyPr/>
          <a:lstStyle/>
          <a:p>
            <a:fld id="{9C527BFA-2C0E-4CEC-B6A5-913A56FEF4B4}" type="slidenum">
              <a:rPr lang="fr-CA" smtClean="0"/>
              <a:pPr/>
              <a:t>31</a:t>
            </a:fld>
            <a:endParaRPr lang="fr-CA"/>
          </a:p>
        </p:txBody>
      </p:sp>
      <p:sp>
        <p:nvSpPr>
          <p:cNvPr id="7" name="Text Placeholder 6">
            <a:extLst>
              <a:ext uri="{FF2B5EF4-FFF2-40B4-BE49-F238E27FC236}">
                <a16:creationId xmlns:a16="http://schemas.microsoft.com/office/drawing/2014/main" id="{12B722F6-71C1-214A-E06C-8DA30340BD5F}"/>
              </a:ext>
            </a:extLst>
          </p:cNvPr>
          <p:cNvSpPr>
            <a:spLocks noGrp="1"/>
          </p:cNvSpPr>
          <p:nvPr>
            <p:ph type="body" sz="quarter" idx="61"/>
          </p:nvPr>
        </p:nvSpPr>
        <p:spPr>
          <a:xfrm>
            <a:off x="-9335" y="304800"/>
            <a:ext cx="7040257" cy="926158"/>
          </a:xfrm>
        </p:spPr>
        <p:txBody>
          <a:bodyPr/>
          <a:lstStyle/>
          <a:p>
            <a:r>
              <a:rPr lang="it-IT" dirty="0"/>
              <a:t>SETTIMANA 15: RIFLESSIONE E CONCLUSIONE DELL'APPRENDIMENTO</a:t>
            </a:r>
            <a:endParaRPr lang="en-US" dirty="0"/>
          </a:p>
        </p:txBody>
      </p:sp>
    </p:spTree>
    <p:extLst>
      <p:ext uri="{BB962C8B-B14F-4D97-AF65-F5344CB8AC3E}">
        <p14:creationId xmlns:p14="http://schemas.microsoft.com/office/powerpoint/2010/main" val="38339295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83879-D636-0AC2-637E-FCE4D10E3A10}"/>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E450C265-90F4-ECA7-5012-64473ECF51CC}"/>
              </a:ext>
            </a:extLst>
          </p:cNvPr>
          <p:cNvSpPr>
            <a:spLocks noGrp="1"/>
          </p:cNvSpPr>
          <p:nvPr>
            <p:ph type="body" sz="quarter" idx="14"/>
          </p:nvPr>
        </p:nvSpPr>
        <p:spPr/>
        <p:txBody>
          <a:bodyPr/>
          <a:lstStyle/>
          <a:p>
            <a:r>
              <a:rPr lang="en-US"/>
              <a:t>04</a:t>
            </a:r>
          </a:p>
        </p:txBody>
      </p:sp>
      <p:sp>
        <p:nvSpPr>
          <p:cNvPr id="5" name="Slide Number Placeholder 4">
            <a:extLst>
              <a:ext uri="{FF2B5EF4-FFF2-40B4-BE49-F238E27FC236}">
                <a16:creationId xmlns:a16="http://schemas.microsoft.com/office/drawing/2014/main" id="{C1713DCA-6A6A-A5C7-5228-1EF570641F29}"/>
              </a:ext>
            </a:extLst>
          </p:cNvPr>
          <p:cNvSpPr>
            <a:spLocks noGrp="1"/>
          </p:cNvSpPr>
          <p:nvPr>
            <p:ph type="sldNum" sz="quarter" idx="4"/>
          </p:nvPr>
        </p:nvSpPr>
        <p:spPr/>
        <p:txBody>
          <a:bodyPr/>
          <a:lstStyle/>
          <a:p>
            <a:fld id="{9C527BFA-2C0E-4CEC-B6A5-913A56FEF4B4}" type="slidenum">
              <a:rPr lang="fr-CA" smtClean="0"/>
              <a:pPr/>
              <a:t>32</a:t>
            </a:fld>
            <a:endParaRPr lang="fr-CA"/>
          </a:p>
        </p:txBody>
      </p:sp>
      <p:pic>
        <p:nvPicPr>
          <p:cNvPr id="10" name="Picture Placeholder 9">
            <a:extLst>
              <a:ext uri="{FF2B5EF4-FFF2-40B4-BE49-F238E27FC236}">
                <a16:creationId xmlns:a16="http://schemas.microsoft.com/office/drawing/2014/main" id="{7C4946FB-FED6-2326-EA61-44F0C9BBD89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939" r="7939"/>
          <a:stretch/>
        </p:blipFill>
        <p:spPr/>
      </p:pic>
      <p:sp>
        <p:nvSpPr>
          <p:cNvPr id="12" name="Rectangle 11">
            <a:extLst>
              <a:ext uri="{FF2B5EF4-FFF2-40B4-BE49-F238E27FC236}">
                <a16:creationId xmlns:a16="http://schemas.microsoft.com/office/drawing/2014/main" id="{F8FE5D7E-A298-BAC7-CF22-A7495FFC4457}"/>
              </a:ext>
            </a:extLst>
          </p:cNvPr>
          <p:cNvSpPr/>
          <p:nvPr/>
        </p:nvSpPr>
        <p:spPr>
          <a:xfrm>
            <a:off x="3970619" y="5203556"/>
            <a:ext cx="2628974" cy="584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3" name="TextBox 12">
            <a:extLst>
              <a:ext uri="{FF2B5EF4-FFF2-40B4-BE49-F238E27FC236}">
                <a16:creationId xmlns:a16="http://schemas.microsoft.com/office/drawing/2014/main" id="{FC822BA3-DE89-F08F-B0E6-11D74B8C51D9}"/>
              </a:ext>
            </a:extLst>
          </p:cNvPr>
          <p:cNvSpPr txBox="1"/>
          <p:nvPr/>
        </p:nvSpPr>
        <p:spPr>
          <a:xfrm>
            <a:off x="4452569" y="5203556"/>
            <a:ext cx="1816651" cy="553998"/>
          </a:xfrm>
          <a:prstGeom prst="rect">
            <a:avLst/>
          </a:prstGeom>
          <a:noFill/>
        </p:spPr>
        <p:txBody>
          <a:bodyPr wrap="none" rtlCol="0">
            <a:spAutoFit/>
          </a:bodyPr>
          <a:lstStyle/>
          <a:p>
            <a:r>
              <a:rPr lang="en-US" sz="3000" b="1" spc="324" dirty="0">
                <a:solidFill>
                  <a:srgbClr val="29C5F4"/>
                </a:solidFill>
                <a:latin typeface="Calibri" panose="020F0502020204030204" pitchFamily="34" charset="0"/>
                <a:cs typeface="Calibri" panose="020F0502020204030204" pitchFamily="34" charset="0"/>
              </a:rPr>
              <a:t>RISORSE</a:t>
            </a:r>
          </a:p>
        </p:txBody>
      </p:sp>
      <p:sp>
        <p:nvSpPr>
          <p:cNvPr id="14" name="Freeform 13">
            <a:extLst>
              <a:ext uri="{FF2B5EF4-FFF2-40B4-BE49-F238E27FC236}">
                <a16:creationId xmlns:a16="http://schemas.microsoft.com/office/drawing/2014/main" id="{1380E618-86EC-1F9D-6EC1-0C5B3C0B9292}"/>
              </a:ext>
            </a:extLst>
          </p:cNvPr>
          <p:cNvSpPr/>
          <p:nvPr/>
        </p:nvSpPr>
        <p:spPr>
          <a:xfrm rot="19295464">
            <a:off x="5357263" y="-801414"/>
            <a:ext cx="4822343" cy="521343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4DD36BA-E566-F92A-DF04-D68CD4C04295}"/>
              </a:ext>
            </a:extLst>
          </p:cNvPr>
          <p:cNvSpPr/>
          <p:nvPr/>
        </p:nvSpPr>
        <p:spPr>
          <a:xfrm rot="2300298">
            <a:off x="6741386" y="5900083"/>
            <a:ext cx="951659" cy="1006025"/>
          </a:xfrm>
          <a:custGeom>
            <a:avLst/>
            <a:gdLst>
              <a:gd name="connsiteX0" fmla="*/ 122815 w 256549"/>
              <a:gd name="connsiteY0" fmla="*/ 237884 h 271205"/>
              <a:gd name="connsiteX1" fmla="*/ 36337 w 256549"/>
              <a:gd name="connsiteY1" fmla="*/ 262605 h 271205"/>
              <a:gd name="connsiteX2" fmla="*/ 6877 w 256549"/>
              <a:gd name="connsiteY2" fmla="*/ 175131 h 271205"/>
              <a:gd name="connsiteX3" fmla="*/ 92405 w 256549"/>
              <a:gd name="connsiteY3" fmla="*/ 152312 h 271205"/>
              <a:gd name="connsiteX4" fmla="*/ 122815 w 256549"/>
              <a:gd name="connsiteY4" fmla="*/ 237884 h 271205"/>
              <a:gd name="connsiteX5" fmla="*/ 150374 w 256549"/>
              <a:gd name="connsiteY5" fmla="*/ 72444 h 271205"/>
              <a:gd name="connsiteX6" fmla="*/ 83853 w 256549"/>
              <a:gd name="connsiteY6" fmla="*/ 91460 h 271205"/>
              <a:gd name="connsiteX7" fmla="*/ 61045 w 256549"/>
              <a:gd name="connsiteY7" fmla="*/ 23953 h 271205"/>
              <a:gd name="connsiteX8" fmla="*/ 127567 w 256549"/>
              <a:gd name="connsiteY8" fmla="*/ 5888 h 271205"/>
              <a:gd name="connsiteX9" fmla="*/ 150374 w 256549"/>
              <a:gd name="connsiteY9" fmla="*/ 72444 h 271205"/>
              <a:gd name="connsiteX10" fmla="*/ 253958 w 256549"/>
              <a:gd name="connsiteY10" fmla="*/ 102870 h 271205"/>
              <a:gd name="connsiteX11" fmla="*/ 212145 w 256549"/>
              <a:gd name="connsiteY11" fmla="*/ 115230 h 271205"/>
              <a:gd name="connsiteX12" fmla="*/ 197890 w 256549"/>
              <a:gd name="connsiteY12" fmla="*/ 72444 h 271205"/>
              <a:gd name="connsiteX13" fmla="*/ 239703 w 256549"/>
              <a:gd name="connsiteY13" fmla="*/ 61035 h 271205"/>
              <a:gd name="connsiteX14" fmla="*/ 253958 w 256549"/>
              <a:gd name="connsiteY14" fmla="*/ 102870 h 27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549" h="271205">
                <a:moveTo>
                  <a:pt x="122815" y="237884"/>
                </a:moveTo>
                <a:cubicBezTo>
                  <a:pt x="107610" y="269260"/>
                  <a:pt x="68648" y="280670"/>
                  <a:pt x="36337" y="262605"/>
                </a:cubicBezTo>
                <a:cubicBezTo>
                  <a:pt x="4027" y="245490"/>
                  <a:pt x="-9278" y="205557"/>
                  <a:pt x="6877" y="175131"/>
                </a:cubicBezTo>
                <a:cubicBezTo>
                  <a:pt x="23033" y="144705"/>
                  <a:pt x="61045" y="135197"/>
                  <a:pt x="92405" y="152312"/>
                </a:cubicBezTo>
                <a:cubicBezTo>
                  <a:pt x="124716" y="169426"/>
                  <a:pt x="138020" y="207458"/>
                  <a:pt x="122815" y="237884"/>
                </a:cubicBezTo>
                <a:close/>
                <a:moveTo>
                  <a:pt x="150374" y="72444"/>
                </a:moveTo>
                <a:cubicBezTo>
                  <a:pt x="138020" y="96214"/>
                  <a:pt x="108561" y="104772"/>
                  <a:pt x="83853" y="91460"/>
                </a:cubicBezTo>
                <a:cubicBezTo>
                  <a:pt x="59144" y="78149"/>
                  <a:pt x="48691" y="47723"/>
                  <a:pt x="61045" y="23953"/>
                </a:cubicBezTo>
                <a:cubicBezTo>
                  <a:pt x="73399" y="1134"/>
                  <a:pt x="102859" y="-6472"/>
                  <a:pt x="127567" y="5888"/>
                </a:cubicBezTo>
                <a:cubicBezTo>
                  <a:pt x="152275" y="19199"/>
                  <a:pt x="161778" y="48674"/>
                  <a:pt x="150374" y="72444"/>
                </a:cubicBezTo>
                <a:close/>
                <a:moveTo>
                  <a:pt x="253958" y="102870"/>
                </a:moveTo>
                <a:cubicBezTo>
                  <a:pt x="246356" y="118083"/>
                  <a:pt x="228300" y="123788"/>
                  <a:pt x="212145" y="115230"/>
                </a:cubicBezTo>
                <a:cubicBezTo>
                  <a:pt x="196939" y="106673"/>
                  <a:pt x="190287" y="87657"/>
                  <a:pt x="197890" y="72444"/>
                </a:cubicBezTo>
                <a:cubicBezTo>
                  <a:pt x="205492" y="58182"/>
                  <a:pt x="224498" y="53428"/>
                  <a:pt x="239703" y="61035"/>
                </a:cubicBezTo>
                <a:cubicBezTo>
                  <a:pt x="253958" y="69592"/>
                  <a:pt x="260610" y="88608"/>
                  <a:pt x="253958" y="102870"/>
                </a:cubicBezTo>
                <a:close/>
              </a:path>
            </a:pathLst>
          </a:custGeom>
          <a:gradFill>
            <a:gsLst>
              <a:gs pos="0">
                <a:srgbClr val="8551A1"/>
              </a:gs>
              <a:gs pos="35350">
                <a:srgbClr val="6363AC"/>
              </a:gs>
              <a:gs pos="100000">
                <a:srgbClr val="26C4F4"/>
              </a:gs>
            </a:gsLst>
            <a:lin ang="0" scaled="1"/>
          </a:gradFill>
          <a:ln w="9492" cap="flat">
            <a:noFill/>
            <a:prstDash val="solid"/>
            <a:miter/>
          </a:ln>
        </p:spPr>
        <p:txBody>
          <a:bodyPr rtlCol="0" anchor="ctr"/>
          <a:lstStyle/>
          <a:p>
            <a:endParaRPr lang="en-US"/>
          </a:p>
        </p:txBody>
      </p:sp>
      <p:sp>
        <p:nvSpPr>
          <p:cNvPr id="2" name="Rectangle 11">
            <a:extLst>
              <a:ext uri="{FF2B5EF4-FFF2-40B4-BE49-F238E27FC236}">
                <a16:creationId xmlns:a16="http://schemas.microsoft.com/office/drawing/2014/main" id="{AEF8D68C-2A44-8933-EB59-90C7D7387CE7}"/>
              </a:ext>
            </a:extLst>
          </p:cNvPr>
          <p:cNvSpPr/>
          <p:nvPr/>
        </p:nvSpPr>
        <p:spPr>
          <a:xfrm>
            <a:off x="3970619" y="5999610"/>
            <a:ext cx="2606955" cy="606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3" name="TextBox 12">
            <a:extLst>
              <a:ext uri="{FF2B5EF4-FFF2-40B4-BE49-F238E27FC236}">
                <a16:creationId xmlns:a16="http://schemas.microsoft.com/office/drawing/2014/main" id="{7A511F05-A18F-45EA-CB54-0AAB2F37493B}"/>
              </a:ext>
            </a:extLst>
          </p:cNvPr>
          <p:cNvSpPr txBox="1"/>
          <p:nvPr/>
        </p:nvSpPr>
        <p:spPr>
          <a:xfrm>
            <a:off x="4043642" y="6025759"/>
            <a:ext cx="2634504" cy="553998"/>
          </a:xfrm>
          <a:prstGeom prst="rect">
            <a:avLst/>
          </a:prstGeom>
          <a:noFill/>
        </p:spPr>
        <p:txBody>
          <a:bodyPr wrap="none" rtlCol="0">
            <a:spAutoFit/>
          </a:bodyPr>
          <a:lstStyle/>
          <a:p>
            <a:r>
              <a:rPr lang="en-US" sz="3000" b="1" spc="324" dirty="0">
                <a:solidFill>
                  <a:srgbClr val="29C5F4"/>
                </a:solidFill>
                <a:latin typeface="Calibri" panose="020F0502020204030204" pitchFamily="34" charset="0"/>
                <a:cs typeface="Calibri" panose="020F0502020204030204" pitchFamily="34" charset="0"/>
              </a:rPr>
              <a:t>AGGIUNTIVE</a:t>
            </a:r>
          </a:p>
        </p:txBody>
      </p:sp>
    </p:spTree>
    <p:extLst>
      <p:ext uri="{BB962C8B-B14F-4D97-AF65-F5344CB8AC3E}">
        <p14:creationId xmlns:p14="http://schemas.microsoft.com/office/powerpoint/2010/main" val="17539587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15977-8213-33D4-7B58-C5DA9AAC95E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F9DA190-35A8-7D70-4DF8-3FD0D7732A99}"/>
              </a:ext>
            </a:extLst>
          </p:cNvPr>
          <p:cNvSpPr>
            <a:spLocks noGrp="1"/>
          </p:cNvSpPr>
          <p:nvPr>
            <p:ph type="body" sz="quarter" idx="14"/>
          </p:nvPr>
        </p:nvSpPr>
        <p:spPr>
          <a:xfrm>
            <a:off x="2923310" y="1663700"/>
            <a:ext cx="4107612" cy="2797463"/>
          </a:xfrm>
        </p:spPr>
        <p:txBody>
          <a:bodyPr/>
          <a:lstStyle/>
          <a:p>
            <a:r>
              <a:rPr lang="de-DE" sz="4800" dirty="0"/>
              <a:t>RISORSE</a:t>
            </a:r>
          </a:p>
          <a:p>
            <a:r>
              <a:rPr lang="de-DE" sz="4800" dirty="0"/>
              <a:t>ESTERNE</a:t>
            </a:r>
          </a:p>
          <a:p>
            <a:endParaRPr lang="en-GB" sz="1100" dirty="0"/>
          </a:p>
          <a:p>
            <a:pPr algn="just"/>
            <a:r>
              <a:rPr lang="it-IT" sz="1100" b="0" dirty="0">
                <a:solidFill>
                  <a:srgbClr val="FFFFFF"/>
                </a:solidFill>
              </a:rPr>
              <a:t>Per fornire una panoramica completa, le pagine seguenti offrono ulteriori informazioni su argomenti specifici rilevanti per il contenuto di ogni settimana, nonché risorse pedagogiche generali. Gli insegnanti possono utilizzare questo materiale per integrare le loro lezioni, se necessario</a:t>
            </a:r>
            <a:r>
              <a:rPr lang="en-GB" sz="1100" b="0" i="0" u="none" strike="noStrike" dirty="0">
                <a:solidFill>
                  <a:srgbClr val="FFFFFF"/>
                </a:solidFill>
                <a:effectLst/>
                <a:latin typeface="Calibri" panose="020F0502020204030204" pitchFamily="34" charset="0"/>
              </a:rPr>
              <a:t>.</a:t>
            </a:r>
            <a:r>
              <a:rPr lang="en-GB" sz="1100" b="0" i="0" dirty="0">
                <a:solidFill>
                  <a:srgbClr val="000000"/>
                </a:solidFill>
                <a:effectLst/>
                <a:latin typeface="Calibri" panose="020F0502020204030204" pitchFamily="34" charset="0"/>
              </a:rPr>
              <a:t>​</a:t>
            </a:r>
            <a:endParaRPr lang="en-GB" sz="1100" b="0" dirty="0"/>
          </a:p>
        </p:txBody>
      </p:sp>
      <p:sp>
        <p:nvSpPr>
          <p:cNvPr id="3" name="Slide Number Placeholder 2">
            <a:extLst>
              <a:ext uri="{FF2B5EF4-FFF2-40B4-BE49-F238E27FC236}">
                <a16:creationId xmlns:a16="http://schemas.microsoft.com/office/drawing/2014/main" id="{29578820-7FA6-CCB4-D3C4-E80F9C0C7717}"/>
              </a:ext>
            </a:extLst>
          </p:cNvPr>
          <p:cNvSpPr>
            <a:spLocks noGrp="1"/>
          </p:cNvSpPr>
          <p:nvPr>
            <p:ph type="sldNum" sz="quarter" idx="4"/>
          </p:nvPr>
        </p:nvSpPr>
        <p:spPr/>
        <p:txBody>
          <a:bodyPr/>
          <a:lstStyle/>
          <a:p>
            <a:fld id="{9C527BFA-2C0E-4CEC-B6A5-913A56FEF4B4}" type="slidenum">
              <a:rPr lang="fr-CA" smtClean="0"/>
              <a:pPr/>
              <a:t>33</a:t>
            </a:fld>
            <a:endParaRPr lang="fr-CA"/>
          </a:p>
        </p:txBody>
      </p:sp>
      <p:pic>
        <p:nvPicPr>
          <p:cNvPr id="5" name="Picture Placeholder 20">
            <a:extLst>
              <a:ext uri="{FF2B5EF4-FFF2-40B4-BE49-F238E27FC236}">
                <a16:creationId xmlns:a16="http://schemas.microsoft.com/office/drawing/2014/main" id="{9A4527C3-35AC-918F-534E-1B7DC46729C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956" r="7956"/>
          <a:stretch/>
        </p:blipFill>
        <p:spPr>
          <a:xfrm>
            <a:off x="0" y="4461163"/>
            <a:ext cx="5514109" cy="4369327"/>
          </a:xfrm>
        </p:spPr>
      </p:pic>
    </p:spTree>
    <p:extLst>
      <p:ext uri="{BB962C8B-B14F-4D97-AF65-F5344CB8AC3E}">
        <p14:creationId xmlns:p14="http://schemas.microsoft.com/office/powerpoint/2010/main" val="20383104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437D7-E31D-8628-D5EE-A4735F58231E}"/>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E1B95664-46B6-6A67-105B-94D62EF2B1BF}"/>
              </a:ext>
            </a:extLst>
          </p:cNvPr>
          <p:cNvSpPr>
            <a:spLocks noGrp="1"/>
          </p:cNvSpPr>
          <p:nvPr>
            <p:ph type="body" sz="quarter" idx="64"/>
          </p:nvPr>
        </p:nvSpPr>
        <p:spPr>
          <a:xfrm>
            <a:off x="741470" y="1342887"/>
            <a:ext cx="6076734" cy="8592456"/>
          </a:xfrm>
        </p:spPr>
        <p:txBody>
          <a:bodyPr lIns="91440" tIns="45720" rIns="91440" bIns="45720" numCol="1" spcCol="288000" anchor="t">
            <a:noAutofit/>
          </a:bodyPr>
          <a:lstStyle/>
          <a:p>
            <a:r>
              <a:rPr lang="it-IT" dirty="0">
                <a:latin typeface="Calibri"/>
                <a:ea typeface="Open Sans"/>
                <a:cs typeface="Calibri"/>
              </a:rPr>
              <a:t>Per supportare l'apprendimento e stimolare una riflessione più profonda, gli studenti (e gli insegnanti) sono incoraggiati a consultare le seguenti </a:t>
            </a:r>
            <a:r>
              <a:rPr lang="it-IT" b="1" dirty="0">
                <a:latin typeface="Calibri"/>
                <a:ea typeface="Open Sans"/>
                <a:cs typeface="Calibri"/>
              </a:rPr>
              <a:t>risorse esterne</a:t>
            </a:r>
            <a:r>
              <a:rPr lang="en-GB" b="1" dirty="0">
                <a:latin typeface="Calibri"/>
                <a:ea typeface="Open Sans"/>
                <a:cs typeface="Calibri"/>
              </a:rPr>
              <a:t>:</a:t>
            </a:r>
            <a:endParaRPr lang="en-GB" dirty="0">
              <a:latin typeface="Calibri"/>
              <a:ea typeface="Open Sans"/>
              <a:cs typeface="Calibri"/>
            </a:endParaRPr>
          </a:p>
          <a:p>
            <a:endParaRPr lang="en-US" b="1" dirty="0">
              <a:solidFill>
                <a:srgbClr val="8652A1"/>
              </a:solidFill>
            </a:endParaRPr>
          </a:p>
          <a:p>
            <a:r>
              <a:rPr lang="it-IT" sz="1600" b="1" dirty="0">
                <a:solidFill>
                  <a:srgbClr val="8652A1"/>
                </a:solidFill>
              </a:rPr>
              <a:t>Settimana 7: Introduzione alla sfida</a:t>
            </a:r>
          </a:p>
          <a:p>
            <a:r>
              <a:rPr lang="it-IT" b="1" dirty="0">
                <a:ea typeface="Open Sans"/>
              </a:rPr>
              <a:t>Come creare un piano d'azione</a:t>
            </a:r>
          </a:p>
          <a:p>
            <a:r>
              <a:rPr lang="en-US" dirty="0">
                <a:latin typeface="Calibri"/>
                <a:ea typeface="Open Sans"/>
                <a:cs typeface="Calibri"/>
                <a:hlinkClick r:id="rId2"/>
              </a:rPr>
              <a:t>How to write an action plan</a:t>
            </a:r>
            <a:endParaRPr lang="en-US" dirty="0">
              <a:latin typeface="Calibri"/>
              <a:ea typeface="Open Sans"/>
              <a:cs typeface="Calibri"/>
            </a:endParaRPr>
          </a:p>
          <a:p>
            <a:endParaRPr lang="en-US" sz="1600" b="1" dirty="0">
              <a:solidFill>
                <a:srgbClr val="8652A1"/>
              </a:solidFill>
            </a:endParaRPr>
          </a:p>
          <a:p>
            <a:pPr>
              <a:lnSpc>
                <a:spcPct val="150000"/>
              </a:lnSpc>
            </a:pPr>
            <a:r>
              <a:rPr lang="it-IT" sz="1600" b="1" dirty="0">
                <a:solidFill>
                  <a:srgbClr val="8652A1"/>
                </a:solidFill>
              </a:rPr>
              <a:t>Settimana 8: Fase 1 – Identificazione delle opportunità</a:t>
            </a:r>
            <a:endParaRPr lang="en-US" sz="1600" b="1" dirty="0">
              <a:solidFill>
                <a:srgbClr val="8652A1"/>
              </a:solidFill>
            </a:endParaRPr>
          </a:p>
          <a:p>
            <a:pPr>
              <a:lnSpc>
                <a:spcPct val="150000"/>
              </a:lnSpc>
            </a:pPr>
            <a:r>
              <a:rPr lang="en-US" b="1" dirty="0" err="1">
                <a:ea typeface="Open Sans"/>
              </a:rPr>
              <a:t>Lavori</a:t>
            </a:r>
            <a:r>
              <a:rPr lang="en-US" b="1" dirty="0">
                <a:ea typeface="Open Sans"/>
              </a:rPr>
              <a:t> da fare</a:t>
            </a:r>
          </a:p>
          <a:p>
            <a:pPr>
              <a:lnSpc>
                <a:spcPct val="150000"/>
              </a:lnSpc>
            </a:pPr>
            <a:r>
              <a:rPr lang="en-GB" dirty="0">
                <a:latin typeface="Calibri"/>
                <a:ea typeface="Open Sans"/>
                <a:cs typeface="Calibri"/>
                <a:hlinkClick r:id="rId3"/>
              </a:rPr>
              <a:t>Jobs to be Done Theory from Harvard Business School professor and disruptive innovation expert Clayton Christensen</a:t>
            </a:r>
          </a:p>
          <a:p>
            <a:r>
              <a:rPr lang="en-GB" dirty="0">
                <a:ea typeface="Open Sans"/>
                <a:hlinkClick r:id="rId3"/>
              </a:rPr>
              <a:t> </a:t>
            </a:r>
            <a:endParaRPr lang="en-GB" dirty="0">
              <a:ea typeface="Open Sans"/>
            </a:endParaRPr>
          </a:p>
          <a:p>
            <a:pPr>
              <a:lnSpc>
                <a:spcPct val="150000"/>
              </a:lnSpc>
            </a:pPr>
            <a:r>
              <a:rPr lang="it-IT" sz="1600" b="1" dirty="0">
                <a:solidFill>
                  <a:srgbClr val="8652A1"/>
                </a:solidFill>
                <a:ea typeface="Open Sans"/>
              </a:rPr>
              <a:t>Settimana 9: Fase 2 – Ideazione e gestione dell'idea</a:t>
            </a:r>
            <a:endParaRPr lang="en-GB" sz="1600" b="1" dirty="0">
              <a:solidFill>
                <a:srgbClr val="8652A1"/>
              </a:solidFill>
              <a:ea typeface="Open Sans"/>
            </a:endParaRPr>
          </a:p>
          <a:p>
            <a:pPr>
              <a:lnSpc>
                <a:spcPct val="150000"/>
              </a:lnSpc>
            </a:pPr>
            <a:r>
              <a:rPr lang="en-GB" b="1" dirty="0">
                <a:ea typeface="Open Sans"/>
              </a:rPr>
              <a:t>Brainwriting method</a:t>
            </a:r>
          </a:p>
          <a:p>
            <a:pPr marL="171450" indent="-171450">
              <a:lnSpc>
                <a:spcPct val="150000"/>
              </a:lnSpc>
              <a:buFont typeface="Wingdings" panose="05000000000000000000" pitchFamily="2" charset="2"/>
              <a:buChar char="q"/>
            </a:pPr>
            <a:r>
              <a:rPr lang="en-GB" dirty="0">
                <a:latin typeface="Calibri"/>
                <a:ea typeface="Open Sans"/>
                <a:cs typeface="Calibri"/>
                <a:hlinkClick r:id="rId4"/>
              </a:rPr>
              <a:t>Mural Template</a:t>
            </a:r>
            <a:endParaRPr lang="en-GB" dirty="0">
              <a:latin typeface="Calibri"/>
              <a:ea typeface="Open Sans"/>
              <a:cs typeface="Calibri"/>
            </a:endParaRPr>
          </a:p>
          <a:p>
            <a:pPr marL="171450" indent="-171450">
              <a:lnSpc>
                <a:spcPct val="150000"/>
              </a:lnSpc>
              <a:buFont typeface="Wingdings" panose="05000000000000000000" pitchFamily="2" charset="2"/>
              <a:buChar char="q"/>
            </a:pPr>
            <a:r>
              <a:rPr lang="en-GB" dirty="0">
                <a:latin typeface="Calibri"/>
                <a:ea typeface="Open Sans"/>
                <a:cs typeface="Calibri"/>
                <a:hlinkClick r:id="rId5"/>
              </a:rPr>
              <a:t>Brainwriting Technique</a:t>
            </a:r>
            <a:endParaRPr lang="en-GB" dirty="0">
              <a:latin typeface="Calibri"/>
              <a:ea typeface="Open Sans"/>
              <a:cs typeface="Calibri"/>
            </a:endParaRPr>
          </a:p>
          <a:p>
            <a:pPr>
              <a:lnSpc>
                <a:spcPct val="150000"/>
              </a:lnSpc>
            </a:pPr>
            <a:r>
              <a:rPr lang="en-US" b="1" dirty="0">
                <a:ea typeface="Open Sans"/>
              </a:rPr>
              <a:t>Idea Selection/Refinement Methods</a:t>
            </a:r>
          </a:p>
          <a:p>
            <a:pPr marL="171450" indent="-171450">
              <a:lnSpc>
                <a:spcPct val="150000"/>
              </a:lnSpc>
              <a:buFont typeface="Wingdings" panose="05000000000000000000" pitchFamily="2" charset="2"/>
              <a:buChar char="q"/>
            </a:pPr>
            <a:r>
              <a:rPr lang="en-US" dirty="0">
                <a:latin typeface="Calibri"/>
                <a:ea typeface="Open Sans"/>
                <a:cs typeface="Calibri"/>
                <a:hlinkClick r:id="rId6"/>
              </a:rPr>
              <a:t>SCAMPER</a:t>
            </a:r>
            <a:endParaRPr lang="en-US" dirty="0">
              <a:latin typeface="Calibri"/>
              <a:ea typeface="Open Sans"/>
              <a:cs typeface="Calibri"/>
            </a:endParaRPr>
          </a:p>
          <a:p>
            <a:pPr marL="171450" indent="-171450">
              <a:lnSpc>
                <a:spcPct val="150000"/>
              </a:lnSpc>
              <a:buFont typeface="Wingdings" panose="05000000000000000000" pitchFamily="2" charset="2"/>
              <a:buChar char="q"/>
            </a:pPr>
            <a:r>
              <a:rPr lang="en-US" dirty="0">
                <a:latin typeface="Calibri"/>
                <a:ea typeface="Open Sans"/>
                <a:cs typeface="Calibri"/>
                <a:hlinkClick r:id="rId7"/>
              </a:rPr>
              <a:t>Concept Maps</a:t>
            </a:r>
            <a:endParaRPr lang="en-US" dirty="0">
              <a:latin typeface="Calibri"/>
              <a:ea typeface="Open Sans"/>
              <a:cs typeface="Calibri"/>
            </a:endParaRPr>
          </a:p>
          <a:p>
            <a:pPr marL="171450" indent="-171450">
              <a:lnSpc>
                <a:spcPct val="150000"/>
              </a:lnSpc>
              <a:buFont typeface="Wingdings" panose="05000000000000000000" pitchFamily="2" charset="2"/>
              <a:buChar char="q"/>
            </a:pPr>
            <a:r>
              <a:rPr lang="en-US" dirty="0">
                <a:latin typeface="Calibri"/>
                <a:ea typeface="Open Sans"/>
                <a:cs typeface="Calibri"/>
                <a:hlinkClick r:id="rId8"/>
              </a:rPr>
              <a:t>5 Whys</a:t>
            </a:r>
            <a:endParaRPr lang="en-US" dirty="0">
              <a:latin typeface="Calibri"/>
              <a:ea typeface="Open Sans"/>
              <a:cs typeface="Calibri"/>
            </a:endParaRPr>
          </a:p>
          <a:p>
            <a:pPr marL="171450" indent="-171450">
              <a:lnSpc>
                <a:spcPct val="150000"/>
              </a:lnSpc>
              <a:buFont typeface="Wingdings" panose="05000000000000000000" pitchFamily="2" charset="2"/>
              <a:buChar char="q"/>
            </a:pPr>
            <a:r>
              <a:rPr lang="en-US" dirty="0">
                <a:latin typeface="Calibri"/>
                <a:ea typeface="Open Sans"/>
                <a:cs typeface="Calibri"/>
                <a:hlinkClick r:id="rId9"/>
              </a:rPr>
              <a:t>Opportunity Solution Trees</a:t>
            </a:r>
            <a:endParaRPr lang="en-US" dirty="0">
              <a:latin typeface="Calibri"/>
              <a:ea typeface="Open Sans"/>
              <a:cs typeface="Calibri"/>
            </a:endParaRPr>
          </a:p>
          <a:p>
            <a:pPr marL="171450" indent="-171450">
              <a:lnSpc>
                <a:spcPct val="150000"/>
              </a:lnSpc>
              <a:buFont typeface="Wingdings" panose="05000000000000000000" pitchFamily="2" charset="2"/>
              <a:buChar char="q"/>
            </a:pPr>
            <a:r>
              <a:rPr lang="en-US" dirty="0">
                <a:latin typeface="Calibri"/>
                <a:ea typeface="Open Sans"/>
                <a:cs typeface="Calibri"/>
                <a:hlinkClick r:id="rId10"/>
              </a:rPr>
              <a:t>6 Thinking Hats</a:t>
            </a:r>
            <a:endParaRPr lang="en-US" b="1" dirty="0">
              <a:ea typeface="Open Sans"/>
            </a:endParaRPr>
          </a:p>
          <a:p>
            <a:endParaRPr lang="en-US" b="1" dirty="0">
              <a:ea typeface="Open Sans"/>
            </a:endParaRPr>
          </a:p>
          <a:p>
            <a:r>
              <a:rPr lang="it-IT" sz="1600" b="1" dirty="0">
                <a:solidFill>
                  <a:srgbClr val="8652A1"/>
                </a:solidFill>
              </a:rPr>
              <a:t>Settimana 11: Fase 4 – Sviluppo del servizio</a:t>
            </a:r>
            <a:endParaRPr lang="en-US" sz="1600" b="1" dirty="0">
              <a:solidFill>
                <a:srgbClr val="8652A1"/>
              </a:solidFill>
            </a:endParaRPr>
          </a:p>
          <a:p>
            <a:pPr>
              <a:lnSpc>
                <a:spcPct val="150000"/>
              </a:lnSpc>
            </a:pPr>
            <a:r>
              <a:rPr lang="en-US" b="1" dirty="0">
                <a:ea typeface="Open Sans"/>
              </a:rPr>
              <a:t>Challenges affecting the implementation of sustainable innovation and SDGs</a:t>
            </a:r>
          </a:p>
          <a:p>
            <a:pPr marL="171450" indent="-171450">
              <a:lnSpc>
                <a:spcPct val="150000"/>
              </a:lnSpc>
              <a:buFont typeface="Wingdings" panose="05000000000000000000" pitchFamily="2" charset="2"/>
              <a:buChar char="q"/>
            </a:pPr>
            <a:r>
              <a:rPr lang="tr-TR" dirty="0">
                <a:effectLst/>
                <a:latin typeface="Calibri"/>
                <a:ea typeface="Aptos" panose="020B0004020202020204" pitchFamily="34" charset="0"/>
                <a:cs typeface="Calibri"/>
                <a:hlinkClick r:id="rId11"/>
              </a:rPr>
              <a:t>Innovation Management Systems and the S</a:t>
            </a:r>
            <a:r>
              <a:rPr lang="en-US" dirty="0">
                <a:effectLst/>
                <a:latin typeface="Calibri"/>
                <a:ea typeface="Aptos" panose="020B0004020202020204" pitchFamily="34" charset="0"/>
                <a:cs typeface="Calibri"/>
                <a:hlinkClick r:id="rId11"/>
              </a:rPr>
              <a:t>DGs  - </a:t>
            </a:r>
            <a:r>
              <a:rPr lang="en-US" u="none" strike="noStrike" dirty="0">
                <a:solidFill>
                  <a:srgbClr val="467886"/>
                </a:solidFill>
                <a:effectLst/>
                <a:latin typeface="Calibri"/>
                <a:ea typeface="Aptos" panose="020B0004020202020204" pitchFamily="34" charset="0"/>
                <a:cs typeface="Calibri"/>
                <a:hlinkClick r:id="rId11"/>
              </a:rPr>
              <a:t>Asian Productivity Organisation</a:t>
            </a:r>
            <a:endParaRPr lang="en-US" u="none" strike="noStrike" dirty="0">
              <a:solidFill>
                <a:srgbClr val="467886"/>
              </a:solidFill>
              <a:effectLst/>
              <a:latin typeface="Calibri"/>
              <a:ea typeface="Aptos" panose="020B0004020202020204" pitchFamily="34" charset="0"/>
              <a:cs typeface="Calibri"/>
            </a:endParaRPr>
          </a:p>
          <a:p>
            <a:pPr marL="285750" indent="-285750">
              <a:buFontTx/>
              <a:buChar char="-"/>
            </a:pPr>
            <a:endParaRPr lang="en-US" b="1" dirty="0">
              <a:solidFill>
                <a:srgbClr val="467886"/>
              </a:solidFill>
              <a:ea typeface="Open Sans"/>
            </a:endParaRPr>
          </a:p>
          <a:p>
            <a:r>
              <a:rPr lang="it-IT" sz="1600" b="1" dirty="0">
                <a:solidFill>
                  <a:srgbClr val="8652A1"/>
                </a:solidFill>
              </a:rPr>
              <a:t>Settimana 13: Passaggio 6 – Lancio</a:t>
            </a:r>
          </a:p>
          <a:p>
            <a:r>
              <a:rPr lang="en-US" b="1" dirty="0">
                <a:solidFill>
                  <a:schemeClr val="tx1"/>
                </a:solidFill>
                <a:ea typeface="Open Sans"/>
              </a:rPr>
              <a:t>Creating a </a:t>
            </a:r>
            <a:r>
              <a:rPr lang="en-US" b="1" dirty="0" err="1">
                <a:solidFill>
                  <a:schemeClr val="tx1"/>
                </a:solidFill>
                <a:ea typeface="Open Sans"/>
              </a:rPr>
              <a:t>commercialisation</a:t>
            </a:r>
            <a:r>
              <a:rPr lang="en-US" b="1" dirty="0">
                <a:solidFill>
                  <a:schemeClr val="tx1"/>
                </a:solidFill>
                <a:ea typeface="Open Sans"/>
              </a:rPr>
              <a:t>/implementation plan</a:t>
            </a:r>
          </a:p>
          <a:p>
            <a:pPr marL="171450" indent="-171450">
              <a:lnSpc>
                <a:spcPct val="150000"/>
              </a:lnSpc>
              <a:buFont typeface="Wingdings" panose="05000000000000000000" pitchFamily="2" charset="2"/>
              <a:buChar char="q"/>
            </a:pPr>
            <a:r>
              <a:rPr lang="en-US" dirty="0">
                <a:solidFill>
                  <a:schemeClr val="tx1"/>
                </a:solidFill>
                <a:latin typeface="Calibri"/>
                <a:ea typeface="Open Sans"/>
                <a:cs typeface="Calibri"/>
                <a:hlinkClick r:id="rId12">
                  <a:extLst>
                    <a:ext uri="{A12FA001-AC4F-418D-AE19-62706E023703}">
                      <ahyp:hlinkClr xmlns:ahyp="http://schemas.microsoft.com/office/drawing/2018/hyperlinkcolor" val="tx"/>
                    </a:ext>
                  </a:extLst>
                </a:hlinkClick>
              </a:rPr>
              <a:t>A road map for </a:t>
            </a:r>
            <a:r>
              <a:rPr lang="en-US" dirty="0" err="1">
                <a:solidFill>
                  <a:schemeClr val="tx1"/>
                </a:solidFill>
                <a:latin typeface="Calibri"/>
                <a:ea typeface="Open Sans"/>
                <a:cs typeface="Calibri"/>
                <a:hlinkClick r:id="rId12">
                  <a:extLst>
                    <a:ext uri="{A12FA001-AC4F-418D-AE19-62706E023703}">
                      <ahyp:hlinkClr xmlns:ahyp="http://schemas.microsoft.com/office/drawing/2018/hyperlinkcolor" val="tx"/>
                    </a:ext>
                  </a:extLst>
                </a:hlinkClick>
              </a:rPr>
              <a:t>commercialisation</a:t>
            </a:r>
            <a:r>
              <a:rPr lang="en-US" dirty="0">
                <a:solidFill>
                  <a:schemeClr val="tx1"/>
                </a:solidFill>
                <a:latin typeface="Calibri"/>
                <a:ea typeface="Open Sans"/>
                <a:cs typeface="Calibri"/>
                <a:hlinkClick r:id="rId12">
                  <a:extLst>
                    <a:ext uri="{A12FA001-AC4F-418D-AE19-62706E023703}">
                      <ahyp:hlinkClr xmlns:ahyp="http://schemas.microsoft.com/office/drawing/2018/hyperlinkcolor" val="tx"/>
                    </a:ext>
                  </a:extLst>
                </a:hlinkClick>
              </a:rPr>
              <a:t> of a business concept</a:t>
            </a:r>
            <a:endParaRPr lang="en-GB" dirty="0">
              <a:solidFill>
                <a:schemeClr val="tx1"/>
              </a:solidFill>
              <a:latin typeface="Calibri"/>
              <a:ea typeface="Open Sans"/>
              <a:cs typeface="Calibri"/>
            </a:endParaRPr>
          </a:p>
          <a:p>
            <a:pPr marL="285750" indent="-285750">
              <a:buFontTx/>
              <a:buChar char="-"/>
            </a:pPr>
            <a:endParaRPr lang="en-US" b="1" dirty="0">
              <a:ea typeface="Open Sans"/>
            </a:endParaRPr>
          </a:p>
          <a:p>
            <a:r>
              <a:rPr lang="it-IT" sz="1600" b="1" dirty="0">
                <a:solidFill>
                  <a:srgbClr val="8652A1"/>
                </a:solidFill>
              </a:rPr>
              <a:t>Settimana 14: Presentazioni finali e discussioni</a:t>
            </a:r>
            <a:endParaRPr lang="en-US" sz="1600" b="1" dirty="0">
              <a:solidFill>
                <a:srgbClr val="8652A1"/>
              </a:solidFill>
            </a:endParaRPr>
          </a:p>
          <a:p>
            <a:pPr>
              <a:lnSpc>
                <a:spcPct val="150000"/>
              </a:lnSpc>
            </a:pPr>
            <a:r>
              <a:rPr lang="en-US" b="1" dirty="0">
                <a:ea typeface="Open Sans"/>
              </a:rPr>
              <a:t>Delivering a “consulting-type” presentation</a:t>
            </a:r>
          </a:p>
          <a:p>
            <a:pPr marL="171450" indent="-171450">
              <a:lnSpc>
                <a:spcPct val="150000"/>
              </a:lnSpc>
              <a:buFont typeface="Wingdings" panose="05000000000000000000" pitchFamily="2" charset="2"/>
              <a:buChar char="q"/>
            </a:pPr>
            <a:r>
              <a:rPr lang="en-US" dirty="0">
                <a:effectLst/>
                <a:latin typeface="Calibri"/>
                <a:ea typeface="Aptos" panose="020B0004020202020204" pitchFamily="34" charset="0"/>
                <a:cs typeface="Calibri"/>
                <a:hlinkClick r:id="rId13"/>
              </a:rPr>
              <a:t>How to Deliver a Powerful Consulting Presentation" (McKinsey)</a:t>
            </a:r>
            <a:endParaRPr lang="en-US" b="1" dirty="0">
              <a:effectLst/>
              <a:ea typeface="Aptos" panose="020B0004020202020204" pitchFamily="34" charset="0"/>
            </a:endParaRPr>
          </a:p>
          <a:p>
            <a:pPr marL="285750" indent="-285750">
              <a:buFontTx/>
              <a:buChar char="-"/>
            </a:pPr>
            <a:endParaRPr lang="en-US" b="1" dirty="0">
              <a:ea typeface="Open Sans"/>
            </a:endParaRPr>
          </a:p>
          <a:p>
            <a:r>
              <a:rPr lang="it-IT" sz="1600" b="1" dirty="0">
                <a:solidFill>
                  <a:srgbClr val="8652A1"/>
                </a:solidFill>
              </a:rPr>
              <a:t>Settimana 15: Riflessione e conclusione dell'apprendimento</a:t>
            </a:r>
            <a:endParaRPr lang="en-US" sz="1600" b="1" dirty="0">
              <a:solidFill>
                <a:srgbClr val="8652A1"/>
              </a:solidFill>
            </a:endParaRPr>
          </a:p>
          <a:p>
            <a:pPr>
              <a:lnSpc>
                <a:spcPct val="150000"/>
              </a:lnSpc>
            </a:pPr>
            <a:r>
              <a:rPr lang="en-US" b="1" dirty="0">
                <a:ea typeface="Open Sans"/>
              </a:rPr>
              <a:t>Writing a reflective blog</a:t>
            </a:r>
          </a:p>
          <a:p>
            <a:pPr marL="171450" indent="-171450">
              <a:lnSpc>
                <a:spcPct val="150000"/>
              </a:lnSpc>
              <a:buFont typeface="Wingdings" panose="05000000000000000000" pitchFamily="2" charset="2"/>
              <a:buChar char="q"/>
            </a:pPr>
            <a:r>
              <a:rPr lang="en-US" dirty="0">
                <a:latin typeface="Calibri"/>
                <a:ea typeface="Open Sans"/>
                <a:cs typeface="Calibri"/>
                <a:hlinkClick r:id="rId14"/>
              </a:rPr>
              <a:t>Blog Guide by the University of Maine</a:t>
            </a:r>
            <a:endParaRPr lang="en-US" b="1" dirty="0">
              <a:ea typeface="Open Sans"/>
            </a:endParaRPr>
          </a:p>
          <a:p>
            <a:pPr marL="171450" indent="-171450">
              <a:buFont typeface="Wingdings" panose="05000000000000000000" pitchFamily="2" charset="2"/>
              <a:buChar char="q"/>
            </a:pPr>
            <a:endParaRPr lang="en-US" dirty="0"/>
          </a:p>
        </p:txBody>
      </p:sp>
      <p:sp>
        <p:nvSpPr>
          <p:cNvPr id="4" name="Slide Number Placeholder 3">
            <a:extLst>
              <a:ext uri="{FF2B5EF4-FFF2-40B4-BE49-F238E27FC236}">
                <a16:creationId xmlns:a16="http://schemas.microsoft.com/office/drawing/2014/main" id="{550B51A1-89F8-B450-87EC-20C860096237}"/>
              </a:ext>
            </a:extLst>
          </p:cNvPr>
          <p:cNvSpPr>
            <a:spLocks noGrp="1"/>
          </p:cNvSpPr>
          <p:nvPr>
            <p:ph type="sldNum" sz="quarter" idx="4"/>
          </p:nvPr>
        </p:nvSpPr>
        <p:spPr/>
        <p:txBody>
          <a:bodyPr/>
          <a:lstStyle/>
          <a:p>
            <a:fld id="{9C527BFA-2C0E-4CEC-B6A5-913A56FEF4B4}" type="slidenum">
              <a:rPr lang="fr-CA" smtClean="0"/>
              <a:pPr/>
              <a:t>34</a:t>
            </a:fld>
            <a:endParaRPr lang="fr-CA"/>
          </a:p>
        </p:txBody>
      </p:sp>
      <p:sp>
        <p:nvSpPr>
          <p:cNvPr id="7" name="Text Placeholder 6">
            <a:extLst>
              <a:ext uri="{FF2B5EF4-FFF2-40B4-BE49-F238E27FC236}">
                <a16:creationId xmlns:a16="http://schemas.microsoft.com/office/drawing/2014/main" id="{B2A23D91-B2B6-4C8F-942F-0251A9B93351}"/>
              </a:ext>
            </a:extLst>
          </p:cNvPr>
          <p:cNvSpPr>
            <a:spLocks noGrp="1"/>
          </p:cNvSpPr>
          <p:nvPr>
            <p:ph type="body" sz="quarter" idx="61"/>
          </p:nvPr>
        </p:nvSpPr>
        <p:spPr>
          <a:xfrm>
            <a:off x="-9335" y="304800"/>
            <a:ext cx="7040257" cy="926158"/>
          </a:xfrm>
        </p:spPr>
        <p:txBody>
          <a:bodyPr/>
          <a:lstStyle/>
          <a:p>
            <a:r>
              <a:rPr lang="en-US" dirty="0"/>
              <a:t>RISORSE ESTERNE</a:t>
            </a:r>
          </a:p>
        </p:txBody>
      </p:sp>
    </p:spTree>
    <p:extLst>
      <p:ext uri="{BB962C8B-B14F-4D97-AF65-F5344CB8AC3E}">
        <p14:creationId xmlns:p14="http://schemas.microsoft.com/office/powerpoint/2010/main" val="4154530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8C1CD-1A0A-F3F3-A166-DB7BBBB04580}"/>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C793F0D0-3B50-D5C7-23B1-7489473AF824}"/>
              </a:ext>
            </a:extLst>
          </p:cNvPr>
          <p:cNvSpPr>
            <a:spLocks noGrp="1"/>
          </p:cNvSpPr>
          <p:nvPr>
            <p:ph type="body" sz="quarter" idx="64"/>
          </p:nvPr>
        </p:nvSpPr>
        <p:spPr>
          <a:xfrm>
            <a:off x="697281" y="1422399"/>
            <a:ext cx="6076734" cy="8964613"/>
          </a:xfrm>
        </p:spPr>
        <p:txBody>
          <a:bodyPr lIns="91440" tIns="45720" rIns="91440" bIns="45720" numCol="1" spcCol="288000" anchor="t">
            <a:noAutofit/>
          </a:bodyPr>
          <a:lstStyle/>
          <a:p>
            <a:pPr algn="just"/>
            <a:r>
              <a:rPr lang="it-IT" dirty="0"/>
              <a:t>Per gli insegnanti: quanto segue fornisce risorse esterne generali per supportare gli aspetti pedagogici del corso, tra cui la conduzione di sessioni di feedback e la facilitazione delle discussioni. Questi materiali sono rilevanti in tutto il modulo e possono migliorare l'efficacia dell'insegnamento</a:t>
            </a:r>
            <a:r>
              <a:rPr lang="en-GB" dirty="0"/>
              <a:t>.</a:t>
            </a:r>
          </a:p>
          <a:p>
            <a:pPr algn="just">
              <a:spcBef>
                <a:spcPts val="1800"/>
              </a:spcBef>
              <a:spcAft>
                <a:spcPts val="400"/>
              </a:spcAft>
            </a:pPr>
            <a:r>
              <a:rPr lang="en-US" sz="1600" b="1" kern="100" dirty="0">
                <a:solidFill>
                  <a:srgbClr val="8652A1"/>
                </a:solidFill>
                <a:effectLst/>
                <a:latin typeface="+mn-lt"/>
                <a:ea typeface="Times New Roman" panose="02020603050405020304" pitchFamily="18" charset="0"/>
                <a:cs typeface="Times New Roman" panose="02020603050405020304" pitchFamily="18" charset="0"/>
              </a:rPr>
              <a:t>1. </a:t>
            </a:r>
            <a:r>
              <a:rPr lang="it-IT" sz="1600" b="1" kern="100" dirty="0">
                <a:solidFill>
                  <a:srgbClr val="8652A1"/>
                </a:solidFill>
                <a:latin typeface="+mn-lt"/>
                <a:ea typeface="Times New Roman" panose="02020603050405020304" pitchFamily="18" charset="0"/>
                <a:cs typeface="Times New Roman" panose="02020603050405020304" pitchFamily="18" charset="0"/>
              </a:rPr>
              <a:t>Linee guida per moderare la discussione (flusso e riflessione</a:t>
            </a:r>
            <a:r>
              <a:rPr lang="en-US" sz="1600" b="1" kern="100" dirty="0">
                <a:solidFill>
                  <a:srgbClr val="8652A1"/>
                </a:solidFill>
                <a:effectLst/>
                <a:latin typeface="+mn-lt"/>
                <a:ea typeface="Times New Roman" panose="02020603050405020304" pitchFamily="18" charset="0"/>
                <a:cs typeface="Times New Roman" panose="02020603050405020304" pitchFamily="18" charset="0"/>
              </a:rPr>
              <a:t>)</a:t>
            </a:r>
            <a:r>
              <a:rPr lang="en-US" sz="1600" b="1" kern="100" dirty="0">
                <a:solidFill>
                  <a:srgbClr val="8652A1"/>
                </a:solidFill>
                <a:effectLst/>
                <a:latin typeface="+mn-lt"/>
                <a:ea typeface="Aptos" panose="020B0004020202020204" pitchFamily="34" charset="0"/>
                <a:cs typeface="Times New Roman" panose="02020603050405020304" pitchFamily="18" charset="0"/>
              </a:rPr>
              <a:t> </a:t>
            </a:r>
            <a:endParaRPr lang="en-GB" b="1" kern="100" dirty="0">
              <a:effectLst/>
              <a:latin typeface="+mn-lt"/>
              <a:ea typeface="Aptos" panose="020B0004020202020204" pitchFamily="34" charset="0"/>
              <a:cs typeface="Times New Roman" panose="02020603050405020304" pitchFamily="18" charset="0"/>
            </a:endParaRPr>
          </a:p>
          <a:p>
            <a:pPr marL="342900" lvl="0" indent="-342900" algn="just">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2"/>
              </a:rPr>
              <a:t>Classroom Discussions: Strategies &amp; More </a:t>
            </a:r>
            <a:endParaRPr lang="en-US" kern="100" dirty="0">
              <a:effectLst/>
              <a:latin typeface="+mn-lt"/>
              <a:ea typeface="Aptos" panose="020B0004020202020204" pitchFamily="34" charset="0"/>
              <a:cs typeface="Times New Roman" panose="02020603050405020304" pitchFamily="18" charset="0"/>
            </a:endParaRPr>
          </a:p>
          <a:p>
            <a:pPr marL="342900" lvl="0" indent="-342900" algn="just">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3"/>
              </a:rPr>
              <a:t>Moderate A Panel Discussion </a:t>
            </a:r>
            <a:endParaRPr lang="en-US" kern="100" dirty="0">
              <a:effectLst/>
              <a:latin typeface="+mn-lt"/>
              <a:ea typeface="Aptos" panose="020B0004020202020204" pitchFamily="34" charset="0"/>
              <a:cs typeface="Times New Roman" panose="02020603050405020304" pitchFamily="18" charset="0"/>
            </a:endParaRPr>
          </a:p>
          <a:p>
            <a:pPr marL="342900" lvl="0" indent="-342900" algn="just">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4"/>
              </a:rPr>
              <a:t>Behind The Capsule - How to be a good moderator for a panel - useful tips </a:t>
            </a:r>
            <a:endParaRPr lang="en-GB" b="1" kern="100" dirty="0">
              <a:effectLst/>
              <a:latin typeface="+mn-lt"/>
              <a:ea typeface="Aptos" panose="020B0004020202020204" pitchFamily="34" charset="0"/>
              <a:cs typeface="Times New Roman" panose="02020603050405020304" pitchFamily="18" charset="0"/>
            </a:endParaRPr>
          </a:p>
          <a:p>
            <a:pPr marL="342900" lvl="0" indent="-342900" algn="just">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rPr>
              <a:t>"</a:t>
            </a:r>
            <a:r>
              <a:rPr lang="en-US" kern="100" dirty="0">
                <a:effectLst/>
                <a:latin typeface="+mn-lt"/>
                <a:ea typeface="Aptos" panose="020B0004020202020204" pitchFamily="34" charset="0"/>
                <a:cs typeface="Times New Roman" panose="02020603050405020304" pitchFamily="18" charset="0"/>
                <a:hlinkClick r:id="rId5"/>
              </a:rPr>
              <a:t>Facilitating Effective Discussions</a:t>
            </a:r>
            <a:r>
              <a:rPr lang="en-US" kern="100" dirty="0">
                <a:effectLst/>
                <a:latin typeface="+mn-lt"/>
                <a:ea typeface="Aptos" panose="020B0004020202020204" pitchFamily="34" charset="0"/>
                <a:cs typeface="Times New Roman" panose="02020603050405020304" pitchFamily="18" charset="0"/>
              </a:rPr>
              <a:t>" by University of Waterloo Centre for Teaching Excellence   </a:t>
            </a:r>
          </a:p>
          <a:p>
            <a:pPr marL="342900" lvl="0" indent="-342900" algn="just">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rPr>
              <a:t>"</a:t>
            </a:r>
            <a:r>
              <a:rPr lang="en-US" kern="100" dirty="0">
                <a:effectLst/>
                <a:latin typeface="+mn-lt"/>
                <a:ea typeface="Aptos" panose="020B0004020202020204" pitchFamily="34" charset="0"/>
                <a:cs typeface="Times New Roman" panose="02020603050405020304" pitchFamily="18" charset="0"/>
                <a:hlinkClick r:id="rId6"/>
              </a:rPr>
              <a:t>Leading Discussions</a:t>
            </a:r>
            <a:r>
              <a:rPr lang="en-US" kern="100" dirty="0">
                <a:effectLst/>
                <a:latin typeface="+mn-lt"/>
                <a:ea typeface="Aptos" panose="020B0004020202020204" pitchFamily="34" charset="0"/>
                <a:cs typeface="Times New Roman" panose="02020603050405020304" pitchFamily="18" charset="0"/>
              </a:rPr>
              <a:t>" by Harvard University  </a:t>
            </a:r>
          </a:p>
          <a:p>
            <a:pPr lvl="0" algn="just">
              <a:spcAft>
                <a:spcPts val="800"/>
              </a:spcAft>
              <a:tabLst>
                <a:tab pos="457200" algn="l"/>
              </a:tabLst>
            </a:pPr>
            <a:endParaRPr lang="en-US" b="1" kern="100" dirty="0">
              <a:solidFill>
                <a:srgbClr val="8652A1"/>
              </a:solidFill>
              <a:latin typeface="+mn-lt"/>
              <a:cs typeface="Times New Roman" panose="02020603050405020304" pitchFamily="18" charset="0"/>
            </a:endParaRPr>
          </a:p>
          <a:p>
            <a:pPr lvl="0" algn="just">
              <a:spcAft>
                <a:spcPts val="800"/>
              </a:spcAft>
              <a:tabLst>
                <a:tab pos="457200" algn="l"/>
              </a:tabLst>
            </a:pPr>
            <a:r>
              <a:rPr lang="en-US" sz="1600" b="1" kern="100" dirty="0">
                <a:solidFill>
                  <a:srgbClr val="8652A1"/>
                </a:solidFill>
                <a:latin typeface="+mn-lt"/>
                <a:cs typeface="Times New Roman" panose="02020603050405020304" pitchFamily="18" charset="0"/>
              </a:rPr>
              <a:t>2. </a:t>
            </a:r>
            <a:r>
              <a:rPr lang="it-IT" sz="1600" b="1" kern="100" dirty="0">
                <a:solidFill>
                  <a:srgbClr val="8652A1"/>
                </a:solidFill>
                <a:latin typeface="+mn-lt"/>
                <a:cs typeface="Times New Roman" panose="02020603050405020304" pitchFamily="18" charset="0"/>
              </a:rPr>
              <a:t>Guidare gli studenti attraverso la ricerca (interviste e ricerca documentale</a:t>
            </a:r>
            <a:r>
              <a:rPr lang="en-US" sz="1600" b="1" kern="100" dirty="0">
                <a:solidFill>
                  <a:srgbClr val="8652A1"/>
                </a:solidFill>
                <a:latin typeface="+mn-lt"/>
                <a:cs typeface="Times New Roman" panose="02020603050405020304" pitchFamily="18" charset="0"/>
              </a:rPr>
              <a:t>)</a:t>
            </a:r>
            <a:endParaRPr lang="en-GB" b="1" kern="100" dirty="0">
              <a:solidFill>
                <a:schemeClr val="tx1"/>
              </a:solidFill>
              <a:effectLst/>
              <a:latin typeface="+mn-lt"/>
              <a:ea typeface="Aptos" panose="020B0004020202020204" pitchFamily="34" charset="0"/>
              <a:cs typeface="Times New Roman" panose="02020603050405020304" pitchFamily="18" charset="0"/>
            </a:endParaRPr>
          </a:p>
          <a:p>
            <a:pPr marL="342900" lvl="0" indent="-342900" algn="just">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7"/>
              </a:rPr>
              <a:t>How to do a research interview </a:t>
            </a:r>
            <a:endParaRPr lang="en-US" kern="100" dirty="0">
              <a:effectLst/>
              <a:latin typeface="+mn-lt"/>
              <a:ea typeface="Aptos" panose="020B0004020202020204" pitchFamily="34" charset="0"/>
              <a:cs typeface="Times New Roman" panose="02020603050405020304" pitchFamily="18" charset="0"/>
            </a:endParaRPr>
          </a:p>
          <a:p>
            <a:pPr marL="342900" lvl="0" indent="-342900" algn="just">
              <a:spcAft>
                <a:spcPts val="800"/>
              </a:spcAft>
              <a:buFont typeface="Wingdings" panose="05000000000000000000" pitchFamily="2" charset="2"/>
              <a:buChar char="q"/>
              <a:tabLst>
                <a:tab pos="457200" algn="l"/>
              </a:tabLst>
            </a:pPr>
            <a:r>
              <a:rPr lang="en-US" kern="100" dirty="0">
                <a:latin typeface="+mn-lt"/>
                <a:ea typeface="Aptos" panose="020B0004020202020204" pitchFamily="34" charset="0"/>
                <a:cs typeface="Times New Roman" panose="02020603050405020304" pitchFamily="18" charset="0"/>
                <a:hlinkClick r:id="rId8"/>
              </a:rPr>
              <a:t>UX Research - Get Started With Qualitative User Research</a:t>
            </a:r>
            <a:endParaRPr lang="en-US" kern="100" dirty="0">
              <a:effectLst/>
              <a:latin typeface="+mn-lt"/>
              <a:ea typeface="Aptos" panose="020B0004020202020204" pitchFamily="34" charset="0"/>
              <a:cs typeface="Times New Roman" panose="02020603050405020304" pitchFamily="18" charset="0"/>
            </a:endParaRPr>
          </a:p>
          <a:p>
            <a:pPr marL="342900" lvl="0" indent="-342900" algn="just">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9"/>
              </a:rPr>
              <a:t>Semi-structured interviews guidance for novice researchers </a:t>
            </a:r>
            <a:endParaRPr lang="en-GB" b="1" kern="100" dirty="0">
              <a:effectLst/>
              <a:latin typeface="+mn-lt"/>
              <a:ea typeface="Aptos" panose="020B0004020202020204" pitchFamily="34" charset="0"/>
              <a:cs typeface="Times New Roman" panose="02020603050405020304" pitchFamily="18" charset="0"/>
            </a:endParaRPr>
          </a:p>
          <a:p>
            <a:pPr marL="342900" lvl="0" indent="-342900" algn="just">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rPr>
              <a:t>"</a:t>
            </a:r>
            <a:r>
              <a:rPr lang="en-US" kern="100" dirty="0">
                <a:effectLst/>
                <a:latin typeface="+mn-lt"/>
                <a:ea typeface="Aptos" panose="020B0004020202020204" pitchFamily="34" charset="0"/>
                <a:cs typeface="Times New Roman" panose="02020603050405020304" pitchFamily="18" charset="0"/>
                <a:hlinkClick r:id="rId10"/>
              </a:rPr>
              <a:t>Pedagogic Approaches to Developing Students as Researchers</a:t>
            </a:r>
            <a:r>
              <a:rPr lang="en-US" kern="100" dirty="0">
                <a:effectLst/>
                <a:latin typeface="+mn-lt"/>
                <a:ea typeface="Aptos" panose="020B0004020202020204" pitchFamily="34" charset="0"/>
                <a:cs typeface="Times New Roman" panose="02020603050405020304" pitchFamily="18" charset="0"/>
              </a:rPr>
              <a:t>" – Advance HE </a:t>
            </a:r>
            <a:endParaRPr lang="en-GB" b="1" kern="100" dirty="0">
              <a:effectLst/>
              <a:latin typeface="+mn-lt"/>
              <a:ea typeface="Aptos" panose="020B0004020202020204" pitchFamily="34" charset="0"/>
              <a:cs typeface="Times New Roman" panose="02020603050405020304" pitchFamily="18" charset="0"/>
            </a:endParaRPr>
          </a:p>
          <a:p>
            <a:pPr marL="342900" lvl="0" indent="-342900" algn="just">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rPr>
              <a:t>"</a:t>
            </a:r>
            <a:r>
              <a:rPr lang="en-US" kern="100" dirty="0">
                <a:effectLst/>
                <a:latin typeface="+mn-lt"/>
                <a:ea typeface="Aptos" panose="020B0004020202020204" pitchFamily="34" charset="0"/>
                <a:cs typeface="Times New Roman" panose="02020603050405020304" pitchFamily="18" charset="0"/>
                <a:hlinkClick r:id="rId11"/>
              </a:rPr>
              <a:t>Introduction to Research Methods</a:t>
            </a:r>
            <a:r>
              <a:rPr lang="en-US" kern="100" dirty="0">
                <a:effectLst/>
                <a:latin typeface="+mn-lt"/>
                <a:ea typeface="Aptos" panose="020B0004020202020204" pitchFamily="34" charset="0"/>
                <a:cs typeface="Times New Roman" panose="02020603050405020304" pitchFamily="18" charset="0"/>
              </a:rPr>
              <a:t>" – University of London via Coursera </a:t>
            </a:r>
            <a:endParaRPr lang="en-GB" kern="100" dirty="0">
              <a:latin typeface="+mn-lt"/>
              <a:ea typeface="Aptos" panose="020B0004020202020204" pitchFamily="34" charset="0"/>
              <a:cs typeface="Times New Roman" panose="02020603050405020304" pitchFamily="18" charset="0"/>
            </a:endParaRPr>
          </a:p>
          <a:p>
            <a:pPr lvl="0" algn="just">
              <a:spcAft>
                <a:spcPts val="800"/>
              </a:spcAft>
              <a:tabLst>
                <a:tab pos="457200" algn="l"/>
              </a:tabLst>
            </a:pPr>
            <a:endParaRPr lang="en-GB" b="1" kern="100" dirty="0">
              <a:solidFill>
                <a:srgbClr val="8652A1"/>
              </a:solidFill>
              <a:latin typeface="+mn-lt"/>
              <a:cs typeface="Times New Roman" panose="02020603050405020304" pitchFamily="18" charset="0"/>
            </a:endParaRPr>
          </a:p>
          <a:p>
            <a:pPr lvl="0" algn="just">
              <a:spcAft>
                <a:spcPts val="800"/>
              </a:spcAft>
              <a:tabLst>
                <a:tab pos="457200" algn="l"/>
              </a:tabLst>
            </a:pPr>
            <a:r>
              <a:rPr lang="en-US" sz="1600" b="1" kern="100" dirty="0">
                <a:solidFill>
                  <a:srgbClr val="8652A1"/>
                </a:solidFill>
                <a:latin typeface="+mn-lt"/>
                <a:cs typeface="Times New Roman" panose="02020603050405020304" pitchFamily="18" charset="0"/>
              </a:rPr>
              <a:t>3. </a:t>
            </a:r>
            <a:r>
              <a:rPr lang="it-IT" sz="1600" b="1" dirty="0">
                <a:solidFill>
                  <a:srgbClr val="8652A1"/>
                </a:solidFill>
                <a:latin typeface="+mn-lt"/>
              </a:rPr>
              <a:t>Linee guida sulla sintesi della riflessione</a:t>
            </a:r>
            <a:endParaRPr lang="en-GB" sz="1600" b="1" kern="100" dirty="0">
              <a:solidFill>
                <a:srgbClr val="8652A1"/>
              </a:solidFill>
              <a:effectLst/>
              <a:latin typeface="+mn-lt"/>
              <a:ea typeface="Aptos" panose="020B0004020202020204" pitchFamily="34" charset="0"/>
              <a:cs typeface="Times New Roman" panose="02020603050405020304" pitchFamily="18" charset="0"/>
            </a:endParaRPr>
          </a:p>
          <a:p>
            <a:pPr marL="342900" lvl="0" indent="-342900" algn="just">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12"/>
              </a:rPr>
              <a:t>How To Write a First Class Reflective Essay in 5 Simple Steps</a:t>
            </a:r>
            <a:endParaRPr lang="en-GB" kern="100" dirty="0">
              <a:effectLst/>
              <a:latin typeface="+mn-lt"/>
              <a:ea typeface="Aptos" panose="020B0004020202020204" pitchFamily="34" charset="0"/>
              <a:cs typeface="Times New Roman" panose="02020603050405020304" pitchFamily="18" charset="0"/>
            </a:endParaRPr>
          </a:p>
          <a:p>
            <a:pPr marL="342900" lvl="0" indent="-342900" algn="just">
              <a:spcAft>
                <a:spcPts val="800"/>
              </a:spcAft>
              <a:buFont typeface="Wingdings" panose="05000000000000000000" pitchFamily="2" charset="2"/>
              <a:buChar char="q"/>
              <a:tabLst>
                <a:tab pos="457200" algn="l"/>
              </a:tabLst>
            </a:pPr>
            <a:r>
              <a:rPr lang="en-US" kern="100" dirty="0">
                <a:latin typeface="+mn-lt"/>
                <a:ea typeface="Aptos" panose="020B0004020202020204" pitchFamily="34" charset="0"/>
                <a:cs typeface="Times New Roman" panose="02020603050405020304" pitchFamily="18" charset="0"/>
                <a:hlinkClick r:id="rId13"/>
              </a:rPr>
              <a:t>S</a:t>
            </a:r>
            <a:r>
              <a:rPr lang="en-US" kern="100" dirty="0">
                <a:effectLst/>
                <a:latin typeface="+mn-lt"/>
                <a:ea typeface="Aptos" panose="020B0004020202020204" pitchFamily="34" charset="0"/>
                <a:cs typeface="Times New Roman" panose="02020603050405020304" pitchFamily="18" charset="0"/>
                <a:hlinkClick r:id="rId13"/>
              </a:rPr>
              <a:t>teps to Write a Reflective Essay with Examples </a:t>
            </a:r>
            <a:endParaRPr lang="en-GB" b="1" kern="100" dirty="0">
              <a:effectLst/>
              <a:latin typeface="+mn-lt"/>
              <a:ea typeface="Aptos" panose="020B0004020202020204" pitchFamily="34" charset="0"/>
              <a:cs typeface="Times New Roman" panose="02020603050405020304" pitchFamily="18" charset="0"/>
            </a:endParaRPr>
          </a:p>
          <a:p>
            <a:pPr marL="342900" lvl="0" indent="-342900" algn="just">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rPr>
              <a:t>"</a:t>
            </a:r>
            <a:r>
              <a:rPr lang="en-US" kern="100" dirty="0">
                <a:effectLst/>
                <a:latin typeface="+mn-lt"/>
                <a:ea typeface="Aptos" panose="020B0004020202020204" pitchFamily="34" charset="0"/>
                <a:cs typeface="Times New Roman" panose="02020603050405020304" pitchFamily="18" charset="0"/>
                <a:hlinkClick r:id="rId14"/>
              </a:rPr>
              <a:t>Structure of Academic Reflections</a:t>
            </a:r>
            <a:r>
              <a:rPr lang="en-US" kern="100" dirty="0">
                <a:effectLst/>
                <a:latin typeface="+mn-lt"/>
                <a:ea typeface="Aptos" panose="020B0004020202020204" pitchFamily="34" charset="0"/>
                <a:cs typeface="Times New Roman" panose="02020603050405020304" pitchFamily="18" charset="0"/>
              </a:rPr>
              <a:t>" – Reflection Toolkit, University of Edinburgh </a:t>
            </a:r>
            <a:endParaRPr lang="en-GB" kern="100" dirty="0">
              <a:effectLst/>
              <a:latin typeface="+mn-lt"/>
              <a:ea typeface="Aptos" panose="020B0004020202020204" pitchFamily="34" charset="0"/>
              <a:cs typeface="Times New Roman" panose="02020603050405020304" pitchFamily="18" charset="0"/>
            </a:endParaRPr>
          </a:p>
          <a:p>
            <a:pPr marL="342900" lvl="0" indent="-342900" algn="just">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rPr>
              <a:t>"</a:t>
            </a:r>
            <a:r>
              <a:rPr lang="en-US" kern="100" dirty="0">
                <a:effectLst/>
                <a:latin typeface="+mn-lt"/>
                <a:ea typeface="Aptos" panose="020B0004020202020204" pitchFamily="34" charset="0"/>
                <a:cs typeface="Times New Roman" panose="02020603050405020304" pitchFamily="18" charset="0"/>
                <a:hlinkClick r:id="rId15"/>
              </a:rPr>
              <a:t>Introducing Reflection as an Assignment</a:t>
            </a:r>
            <a:r>
              <a:rPr lang="en-US" kern="100" dirty="0">
                <a:effectLst/>
                <a:latin typeface="+mn-lt"/>
                <a:ea typeface="Aptos" panose="020B0004020202020204" pitchFamily="34" charset="0"/>
                <a:cs typeface="Times New Roman" panose="02020603050405020304" pitchFamily="18" charset="0"/>
              </a:rPr>
              <a:t>" – Reflection Toolkit, University of Edinburgh </a:t>
            </a:r>
            <a:endParaRPr lang="en-GB" b="1" kern="100" dirty="0">
              <a:effectLst/>
              <a:latin typeface="+mn-lt"/>
              <a:ea typeface="Aptos" panose="020B0004020202020204" pitchFamily="34" charset="0"/>
              <a:cs typeface="Times New Roman" panose="02020603050405020304" pitchFamily="18" charset="0"/>
            </a:endParaRPr>
          </a:p>
          <a:p>
            <a:pPr marL="342900" lvl="0" indent="-342900" algn="just">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rPr>
              <a:t>"</a:t>
            </a:r>
            <a:r>
              <a:rPr lang="en-US" kern="100" dirty="0">
                <a:effectLst/>
                <a:latin typeface="+mn-lt"/>
                <a:ea typeface="Aptos" panose="020B0004020202020204" pitchFamily="34" charset="0"/>
                <a:cs typeface="Times New Roman" panose="02020603050405020304" pitchFamily="18" charset="0"/>
                <a:hlinkClick r:id="rId16"/>
              </a:rPr>
              <a:t>Learning to Teach: Becoming a Reflective Practitioner</a:t>
            </a:r>
            <a:r>
              <a:rPr lang="en-US" kern="100" dirty="0">
                <a:effectLst/>
                <a:latin typeface="+mn-lt"/>
                <a:ea typeface="Aptos" panose="020B0004020202020204" pitchFamily="34" charset="0"/>
                <a:cs typeface="Times New Roman" panose="02020603050405020304" pitchFamily="18" charset="0"/>
              </a:rPr>
              <a:t>" – </a:t>
            </a:r>
            <a:r>
              <a:rPr lang="en-US" kern="100" dirty="0" err="1">
                <a:effectLst/>
                <a:latin typeface="+mn-lt"/>
                <a:ea typeface="Aptos" panose="020B0004020202020204" pitchFamily="34" charset="0"/>
                <a:cs typeface="Times New Roman" panose="02020603050405020304" pitchFamily="18" charset="0"/>
              </a:rPr>
              <a:t>OpenLearn</a:t>
            </a:r>
            <a:r>
              <a:rPr lang="en-US" kern="100" dirty="0">
                <a:effectLst/>
                <a:latin typeface="+mn-lt"/>
                <a:ea typeface="Aptos" panose="020B0004020202020204" pitchFamily="34" charset="0"/>
                <a:cs typeface="Times New Roman" panose="02020603050405020304" pitchFamily="18" charset="0"/>
              </a:rPr>
              <a:t> by The Open University </a:t>
            </a:r>
          </a:p>
          <a:p>
            <a:pPr lvl="0" algn="just">
              <a:spcAft>
                <a:spcPts val="800"/>
              </a:spcAft>
              <a:tabLst>
                <a:tab pos="457200" algn="l"/>
              </a:tabLst>
            </a:pPr>
            <a:endParaRPr lang="en-US" b="1" kern="100" dirty="0">
              <a:solidFill>
                <a:srgbClr val="8652A1"/>
              </a:solidFill>
              <a:latin typeface="+mn-lt"/>
              <a:cs typeface="Times New Roman" panose="02020603050405020304" pitchFamily="18" charset="0"/>
            </a:endParaRPr>
          </a:p>
          <a:p>
            <a:pPr lvl="0" algn="just">
              <a:spcAft>
                <a:spcPts val="800"/>
              </a:spcAft>
              <a:tabLst>
                <a:tab pos="457200" algn="l"/>
              </a:tabLst>
            </a:pPr>
            <a:r>
              <a:rPr lang="en-US" sz="1600" b="1" kern="100" dirty="0">
                <a:solidFill>
                  <a:srgbClr val="8652A1"/>
                </a:solidFill>
                <a:latin typeface="+mn-lt"/>
                <a:cs typeface="Times New Roman" panose="02020603050405020304" pitchFamily="18" charset="0"/>
              </a:rPr>
              <a:t>4. </a:t>
            </a:r>
            <a:r>
              <a:rPr lang="it-IT" sz="1600" b="1" kern="100" dirty="0">
                <a:solidFill>
                  <a:srgbClr val="8652A1"/>
                </a:solidFill>
                <a:latin typeface="+mn-lt"/>
                <a:cs typeface="Times New Roman" panose="02020603050405020304" pitchFamily="18" charset="0"/>
              </a:rPr>
              <a:t>Linee guida sulle revisioni tra colleghi</a:t>
            </a:r>
            <a:endParaRPr lang="en-GB" b="1"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17"/>
              </a:rPr>
              <a:t>How to Peer-Review Like a Pro</a:t>
            </a:r>
            <a:endParaRPr lang="en-US"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18"/>
              </a:rPr>
              <a:t>No One Writes Alone: Peer Review in the Classroom - A Guide For Students</a:t>
            </a:r>
            <a:endParaRPr lang="en-GB" b="1"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rPr>
              <a:t>"</a:t>
            </a:r>
            <a:r>
              <a:rPr lang="en-US" kern="100" dirty="0">
                <a:effectLst/>
                <a:latin typeface="+mn-lt"/>
                <a:ea typeface="Aptos" panose="020B0004020202020204" pitchFamily="34" charset="0"/>
                <a:cs typeface="Times New Roman" panose="02020603050405020304" pitchFamily="18" charset="0"/>
                <a:hlinkClick r:id="rId19"/>
              </a:rPr>
              <a:t>A Guidebook for Peer Evaluation</a:t>
            </a:r>
            <a:r>
              <a:rPr lang="en-US" kern="100" dirty="0">
                <a:effectLst/>
                <a:latin typeface="+mn-lt"/>
                <a:ea typeface="Aptos" panose="020B0004020202020204" pitchFamily="34" charset="0"/>
                <a:cs typeface="Times New Roman" panose="02020603050405020304" pitchFamily="18" charset="0"/>
              </a:rPr>
              <a:t>" – Valdosta State University </a:t>
            </a:r>
            <a:endParaRPr lang="en-GB"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rPr>
              <a:t>"</a:t>
            </a:r>
            <a:r>
              <a:rPr lang="en-US" kern="100" dirty="0">
                <a:effectLst/>
                <a:latin typeface="+mn-lt"/>
                <a:ea typeface="Aptos" panose="020B0004020202020204" pitchFamily="34" charset="0"/>
                <a:cs typeface="Times New Roman" panose="02020603050405020304" pitchFamily="18" charset="0"/>
                <a:hlinkClick r:id="rId20"/>
              </a:rPr>
              <a:t>Peer Review in Assessment and Improvement: An Overview of Five Principles to Promote Effective Practice</a:t>
            </a:r>
            <a:r>
              <a:rPr lang="en-US" kern="100" dirty="0">
                <a:effectLst/>
                <a:latin typeface="+mn-lt"/>
                <a:ea typeface="Aptos" panose="020B0004020202020204" pitchFamily="34" charset="0"/>
                <a:cs typeface="Times New Roman" panose="02020603050405020304" pitchFamily="18" charset="0"/>
              </a:rPr>
              <a:t>" – Loyola University Chicago </a:t>
            </a:r>
            <a:endParaRPr lang="en-GB"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rPr>
              <a:t>"</a:t>
            </a:r>
            <a:r>
              <a:rPr lang="en-US" kern="100" dirty="0">
                <a:effectLst/>
                <a:latin typeface="+mn-lt"/>
                <a:ea typeface="Aptos" panose="020B0004020202020204" pitchFamily="34" charset="0"/>
                <a:cs typeface="Times New Roman" panose="02020603050405020304" pitchFamily="18" charset="0"/>
                <a:hlinkClick r:id="rId21"/>
              </a:rPr>
              <a:t>Accreditation Peer Review Handbook</a:t>
            </a:r>
            <a:r>
              <a:rPr lang="en-US" kern="100" dirty="0">
                <a:effectLst/>
                <a:latin typeface="+mn-lt"/>
                <a:ea typeface="Aptos" panose="020B0004020202020204" pitchFamily="34" charset="0"/>
                <a:cs typeface="Times New Roman" panose="02020603050405020304" pitchFamily="18" charset="0"/>
              </a:rPr>
              <a:t>" – NAEYC </a:t>
            </a:r>
            <a:endParaRPr lang="en-GB"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rPr>
              <a:t>"</a:t>
            </a:r>
            <a:r>
              <a:rPr lang="en-US" kern="100" dirty="0">
                <a:effectLst/>
                <a:latin typeface="+mn-lt"/>
                <a:ea typeface="Aptos" panose="020B0004020202020204" pitchFamily="34" charset="0"/>
                <a:cs typeface="Times New Roman" panose="02020603050405020304" pitchFamily="18" charset="0"/>
                <a:hlinkClick r:id="rId22"/>
              </a:rPr>
              <a:t>Policies for Evaluating Faculty: Recommendations for Incorporating Peer Review</a:t>
            </a:r>
            <a:r>
              <a:rPr lang="en-US" kern="100" dirty="0">
                <a:effectLst/>
                <a:latin typeface="+mn-lt"/>
                <a:ea typeface="Aptos" panose="020B0004020202020204" pitchFamily="34" charset="0"/>
                <a:cs typeface="Times New Roman" panose="02020603050405020304" pitchFamily="18" charset="0"/>
              </a:rPr>
              <a:t>" – University of Texas System </a:t>
            </a:r>
            <a:endParaRPr lang="en-GB" kern="100" dirty="0">
              <a:effectLst/>
              <a:latin typeface="+mn-lt"/>
              <a:ea typeface="Aptos" panose="020B0004020202020204" pitchFamily="34" charset="0"/>
              <a:cs typeface="Times New Roman" panose="02020603050405020304" pitchFamily="18" charset="0"/>
            </a:endParaRPr>
          </a:p>
          <a:p>
            <a:pPr lvl="0" algn="just">
              <a:spcAft>
                <a:spcPts val="800"/>
              </a:spcAft>
              <a:tabLst>
                <a:tab pos="457200" algn="l"/>
              </a:tabLst>
            </a:pPr>
            <a:endParaRPr lang="en-GB" kern="100" dirty="0">
              <a:effectLst/>
              <a:latin typeface="+mn-lt"/>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7B88B26-D7C7-C07F-A4CD-8E4F3D2E6682}"/>
              </a:ext>
            </a:extLst>
          </p:cNvPr>
          <p:cNvSpPr>
            <a:spLocks noGrp="1"/>
          </p:cNvSpPr>
          <p:nvPr>
            <p:ph type="sldNum" sz="quarter" idx="4"/>
          </p:nvPr>
        </p:nvSpPr>
        <p:spPr/>
        <p:txBody>
          <a:bodyPr/>
          <a:lstStyle/>
          <a:p>
            <a:fld id="{9C527BFA-2C0E-4CEC-B6A5-913A56FEF4B4}" type="slidenum">
              <a:rPr lang="fr-CA" smtClean="0"/>
              <a:pPr/>
              <a:t>35</a:t>
            </a:fld>
            <a:endParaRPr lang="fr-CA"/>
          </a:p>
        </p:txBody>
      </p:sp>
      <p:sp>
        <p:nvSpPr>
          <p:cNvPr id="7" name="Text Placeholder 6">
            <a:extLst>
              <a:ext uri="{FF2B5EF4-FFF2-40B4-BE49-F238E27FC236}">
                <a16:creationId xmlns:a16="http://schemas.microsoft.com/office/drawing/2014/main" id="{E3F0C18B-B634-1B6F-02BE-63E13635C51A}"/>
              </a:ext>
            </a:extLst>
          </p:cNvPr>
          <p:cNvSpPr>
            <a:spLocks noGrp="1"/>
          </p:cNvSpPr>
          <p:nvPr>
            <p:ph type="body" sz="quarter" idx="61"/>
          </p:nvPr>
        </p:nvSpPr>
        <p:spPr>
          <a:xfrm>
            <a:off x="-9335" y="304800"/>
            <a:ext cx="7040257" cy="926158"/>
          </a:xfrm>
        </p:spPr>
        <p:txBody>
          <a:bodyPr/>
          <a:lstStyle/>
          <a:p>
            <a:r>
              <a:rPr lang="en-US" dirty="0"/>
              <a:t>RISORSE ESTERNE</a:t>
            </a:r>
          </a:p>
        </p:txBody>
      </p:sp>
    </p:spTree>
    <p:extLst>
      <p:ext uri="{BB962C8B-B14F-4D97-AF65-F5344CB8AC3E}">
        <p14:creationId xmlns:p14="http://schemas.microsoft.com/office/powerpoint/2010/main" val="4562994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044FB-3296-8575-C087-858BEEBFA949}"/>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216D5C6-DF36-A3B0-F77C-0520DBEC3C77}"/>
              </a:ext>
            </a:extLst>
          </p:cNvPr>
          <p:cNvSpPr>
            <a:spLocks noGrp="1"/>
          </p:cNvSpPr>
          <p:nvPr>
            <p:ph type="body" sz="quarter" idx="64"/>
          </p:nvPr>
        </p:nvSpPr>
        <p:spPr>
          <a:xfrm>
            <a:off x="697281" y="1422399"/>
            <a:ext cx="6076734" cy="8964613"/>
          </a:xfrm>
        </p:spPr>
        <p:txBody>
          <a:bodyPr lIns="91440" tIns="45720" rIns="91440" bIns="45720" numCol="1" spcCol="288000" anchor="t">
            <a:noAutofit/>
          </a:bodyPr>
          <a:lstStyle/>
          <a:p>
            <a:pPr algn="just">
              <a:spcBef>
                <a:spcPts val="1800"/>
              </a:spcBef>
              <a:spcAft>
                <a:spcPts val="400"/>
              </a:spcAft>
            </a:pPr>
            <a:r>
              <a:rPr lang="en-US" sz="1600" b="1" kern="100" dirty="0">
                <a:solidFill>
                  <a:srgbClr val="8652A1"/>
                </a:solidFill>
                <a:latin typeface="+mn-lt"/>
                <a:cs typeface="Times New Roman" panose="02020603050405020304" pitchFamily="18" charset="0"/>
              </a:rPr>
              <a:t>5. </a:t>
            </a:r>
            <a:r>
              <a:rPr lang="it-IT" sz="1600" b="1" kern="100" dirty="0">
                <a:solidFill>
                  <a:srgbClr val="8652A1"/>
                </a:solidFill>
                <a:latin typeface="+mn-lt"/>
                <a:cs typeface="Times New Roman" panose="02020603050405020304" pitchFamily="18" charset="0"/>
              </a:rPr>
              <a:t>Linee guida su attesa/moderazione delle presentazioni/presentazione</a:t>
            </a:r>
            <a:endParaRPr lang="en-GB" b="1"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2"/>
              </a:rPr>
              <a:t>HOW TO START A PITCH OR PRESENTATION</a:t>
            </a:r>
            <a:endParaRPr lang="en-GB"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3"/>
              </a:rPr>
              <a:t>Become A Better Workshop FACILITATOR In 8 Minutes (Facilitation Technique) </a:t>
            </a:r>
            <a:endParaRPr lang="en-US"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4"/>
              </a:rPr>
              <a:t>Fear of Presenting? How to Give a Great Presentation at Work</a:t>
            </a:r>
            <a:endParaRPr lang="en-US"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5"/>
              </a:rPr>
              <a:t>Good Presentation VS Bad Presentation</a:t>
            </a:r>
            <a:endParaRPr lang="en-GB" b="1"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rPr>
              <a:t>"</a:t>
            </a:r>
            <a:r>
              <a:rPr lang="en-US" kern="100" dirty="0">
                <a:effectLst/>
                <a:latin typeface="+mn-lt"/>
                <a:ea typeface="Aptos" panose="020B0004020202020204" pitchFamily="34" charset="0"/>
                <a:cs typeface="Times New Roman" panose="02020603050405020304" pitchFamily="18" charset="0"/>
                <a:hlinkClick r:id="rId6"/>
              </a:rPr>
              <a:t>Public Speaking: How to Moderate and Present</a:t>
            </a:r>
            <a:r>
              <a:rPr lang="en-US" kern="100" dirty="0">
                <a:effectLst/>
                <a:latin typeface="+mn-lt"/>
                <a:ea typeface="Aptos" panose="020B0004020202020204" pitchFamily="34" charset="0"/>
                <a:cs typeface="Times New Roman" panose="02020603050405020304" pitchFamily="18" charset="0"/>
              </a:rPr>
              <a:t>" – Coursera, University of Washington </a:t>
            </a:r>
            <a:endParaRPr lang="en-GB" kern="100" dirty="0">
              <a:latin typeface="+mn-lt"/>
              <a:ea typeface="Aptos" panose="020B0004020202020204" pitchFamily="34" charset="0"/>
              <a:cs typeface="Times New Roman" panose="02020603050405020304" pitchFamily="18" charset="0"/>
            </a:endParaRPr>
          </a:p>
          <a:p>
            <a:pPr algn="just">
              <a:spcBef>
                <a:spcPts val="1800"/>
              </a:spcBef>
              <a:spcAft>
                <a:spcPts val="400"/>
              </a:spcAft>
            </a:pPr>
            <a:r>
              <a:rPr lang="en-US" sz="1600" b="1" kern="100" dirty="0">
                <a:solidFill>
                  <a:srgbClr val="8652A1"/>
                </a:solidFill>
                <a:latin typeface="+mn-lt"/>
                <a:cs typeface="Times New Roman" panose="02020603050405020304" pitchFamily="18" charset="0"/>
              </a:rPr>
              <a:t>7. </a:t>
            </a:r>
            <a:r>
              <a:rPr lang="it-IT" sz="1600" b="1" kern="100" dirty="0">
                <a:solidFill>
                  <a:srgbClr val="8652A1"/>
                </a:solidFill>
                <a:latin typeface="+mn-lt"/>
                <a:cs typeface="Times New Roman" panose="02020603050405020304" pitchFamily="18" charset="0"/>
              </a:rPr>
              <a:t>Linee guida su come fornire un feedback costruttivo</a:t>
            </a:r>
            <a:endParaRPr lang="en-GB" b="1"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7"/>
              </a:rPr>
              <a:t>How to Give &amp; Get Constructive Feedback</a:t>
            </a:r>
            <a:endParaRPr lang="en-GB"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8"/>
              </a:rPr>
              <a:t>Giving Constructive Feedback in the Workplace</a:t>
            </a:r>
            <a:endParaRPr lang="en-US"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9"/>
              </a:rPr>
              <a:t>8 EASY Tips on How to Give Constructive Feedback</a:t>
            </a:r>
            <a:endParaRPr lang="en-GB" b="1"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10"/>
              </a:rPr>
              <a:t>The 10 Guidelines for Great Constructive Feedback </a:t>
            </a:r>
            <a:endParaRPr lang="en-US"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11"/>
              </a:rPr>
              <a:t>Guidelines to students on providing constructive feedback</a:t>
            </a:r>
            <a:endParaRPr lang="en-US" kern="100" dirty="0">
              <a:latin typeface="+mn-lt"/>
              <a:ea typeface="Aptos" panose="020B0004020202020204" pitchFamily="34" charset="0"/>
              <a:cs typeface="Times New Roman" panose="02020603050405020304" pitchFamily="18" charset="0"/>
            </a:endParaRPr>
          </a:p>
          <a:p>
            <a:pPr lvl="0">
              <a:spcAft>
                <a:spcPts val="800"/>
              </a:spcAft>
              <a:tabLst>
                <a:tab pos="457200" algn="l"/>
              </a:tabLst>
            </a:pPr>
            <a:endParaRPr lang="en-US" b="1" kern="100" dirty="0">
              <a:solidFill>
                <a:srgbClr val="8652A1"/>
              </a:solidFill>
              <a:latin typeface="+mn-lt"/>
              <a:cs typeface="Times New Roman" panose="02020603050405020304" pitchFamily="18" charset="0"/>
            </a:endParaRPr>
          </a:p>
          <a:p>
            <a:pPr lvl="0">
              <a:spcAft>
                <a:spcPts val="800"/>
              </a:spcAft>
              <a:tabLst>
                <a:tab pos="457200" algn="l"/>
              </a:tabLst>
            </a:pPr>
            <a:r>
              <a:rPr lang="en-US" sz="1600" b="1" kern="100" dirty="0">
                <a:solidFill>
                  <a:srgbClr val="8652A1"/>
                </a:solidFill>
                <a:latin typeface="+mn-lt"/>
                <a:cs typeface="Times New Roman" panose="02020603050405020304" pitchFamily="18" charset="0"/>
              </a:rPr>
              <a:t>8. </a:t>
            </a:r>
            <a:r>
              <a:rPr lang="it-IT" sz="1600" b="1" kern="100" dirty="0">
                <a:solidFill>
                  <a:srgbClr val="8652A1"/>
                </a:solidFill>
                <a:latin typeface="+mn-lt"/>
                <a:cs typeface="Times New Roman" panose="02020603050405020304" pitchFamily="18" charset="0"/>
              </a:rPr>
              <a:t>Linee guida per completare il feedback finale online</a:t>
            </a:r>
            <a:endParaRPr lang="en-GB" b="1"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12"/>
              </a:rPr>
              <a:t>How to Get Customer Feedback Online (6 Best Ways) </a:t>
            </a:r>
            <a:endParaRPr lang="en-US"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13"/>
              </a:rPr>
              <a:t>Online Pedagogy: How &amp; Why to Give Feedback</a:t>
            </a:r>
            <a:endParaRPr lang="en-GB"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14"/>
              </a:rPr>
              <a:t>3 necessary elements to providing effective feedback</a:t>
            </a:r>
            <a:endParaRPr lang="en-GB" b="1"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15"/>
              </a:rPr>
              <a:t>The Effectiveness of Emotional Motivational Feedback Messages</a:t>
            </a:r>
            <a:endParaRPr lang="en-GB" kern="100" dirty="0">
              <a:effectLst/>
              <a:latin typeface="+mn-lt"/>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4ACB0F5-2992-0760-DDC4-11E392532DA1}"/>
              </a:ext>
            </a:extLst>
          </p:cNvPr>
          <p:cNvSpPr>
            <a:spLocks noGrp="1"/>
          </p:cNvSpPr>
          <p:nvPr>
            <p:ph type="sldNum" sz="quarter" idx="4"/>
          </p:nvPr>
        </p:nvSpPr>
        <p:spPr/>
        <p:txBody>
          <a:bodyPr/>
          <a:lstStyle/>
          <a:p>
            <a:fld id="{9C527BFA-2C0E-4CEC-B6A5-913A56FEF4B4}" type="slidenum">
              <a:rPr lang="fr-CA" smtClean="0"/>
              <a:pPr/>
              <a:t>36</a:t>
            </a:fld>
            <a:endParaRPr lang="fr-CA"/>
          </a:p>
        </p:txBody>
      </p:sp>
      <p:sp>
        <p:nvSpPr>
          <p:cNvPr id="7" name="Text Placeholder 6">
            <a:extLst>
              <a:ext uri="{FF2B5EF4-FFF2-40B4-BE49-F238E27FC236}">
                <a16:creationId xmlns:a16="http://schemas.microsoft.com/office/drawing/2014/main" id="{0024EBF0-FAF5-0F0D-3269-85CBDD2C4851}"/>
              </a:ext>
            </a:extLst>
          </p:cNvPr>
          <p:cNvSpPr>
            <a:spLocks noGrp="1"/>
          </p:cNvSpPr>
          <p:nvPr>
            <p:ph type="body" sz="quarter" idx="61"/>
          </p:nvPr>
        </p:nvSpPr>
        <p:spPr>
          <a:xfrm>
            <a:off x="-9335" y="304800"/>
            <a:ext cx="7040257" cy="926158"/>
          </a:xfrm>
        </p:spPr>
        <p:txBody>
          <a:bodyPr/>
          <a:lstStyle/>
          <a:p>
            <a:r>
              <a:rPr lang="en-US" dirty="0"/>
              <a:t>RISORSE ESTERNE</a:t>
            </a:r>
          </a:p>
        </p:txBody>
      </p:sp>
    </p:spTree>
    <p:extLst>
      <p:ext uri="{BB962C8B-B14F-4D97-AF65-F5344CB8AC3E}">
        <p14:creationId xmlns:p14="http://schemas.microsoft.com/office/powerpoint/2010/main" val="30514942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15977-8213-33D4-7B58-C5DA9AAC95E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F9DA190-35A8-7D70-4DF8-3FD0D7732A99}"/>
              </a:ext>
            </a:extLst>
          </p:cNvPr>
          <p:cNvSpPr>
            <a:spLocks noGrp="1"/>
          </p:cNvSpPr>
          <p:nvPr>
            <p:ph type="body" sz="quarter" idx="14"/>
          </p:nvPr>
        </p:nvSpPr>
        <p:spPr>
          <a:xfrm>
            <a:off x="2923310" y="1663700"/>
            <a:ext cx="4107612" cy="2797463"/>
          </a:xfrm>
        </p:spPr>
        <p:txBody>
          <a:bodyPr/>
          <a:lstStyle/>
          <a:p>
            <a:r>
              <a:rPr lang="de-DE" sz="4800" dirty="0"/>
              <a:t>CASI DI</a:t>
            </a:r>
          </a:p>
          <a:p>
            <a:r>
              <a:rPr lang="de-DE" sz="4800" dirty="0"/>
              <a:t>STUDIO</a:t>
            </a:r>
          </a:p>
          <a:p>
            <a:endParaRPr lang="en-GB" sz="1100" dirty="0"/>
          </a:p>
          <a:p>
            <a:pPr algn="just"/>
            <a:r>
              <a:rPr lang="it-IT" sz="1100" b="0" dirty="0"/>
              <a:t>Questa sezione presenta casi di studio di cinque aziende – DHL, H&amp;M, Unilever, Tesla e HAVI – che possono essere utilizzati per le attività basate sui problemi del Modulo 3. In alternativa, gli insegnanti possono selezionare casi di studio dal proprio materiale didattico o scegliere aziende pertinenti della loro regione</a:t>
            </a:r>
            <a:r>
              <a:rPr lang="en-GB" sz="1100" b="0" dirty="0"/>
              <a:t>.</a:t>
            </a:r>
          </a:p>
        </p:txBody>
      </p:sp>
      <p:sp>
        <p:nvSpPr>
          <p:cNvPr id="3" name="Slide Number Placeholder 2">
            <a:extLst>
              <a:ext uri="{FF2B5EF4-FFF2-40B4-BE49-F238E27FC236}">
                <a16:creationId xmlns:a16="http://schemas.microsoft.com/office/drawing/2014/main" id="{29578820-7FA6-CCB4-D3C4-E80F9C0C7717}"/>
              </a:ext>
            </a:extLst>
          </p:cNvPr>
          <p:cNvSpPr>
            <a:spLocks noGrp="1"/>
          </p:cNvSpPr>
          <p:nvPr>
            <p:ph type="sldNum" sz="quarter" idx="4"/>
          </p:nvPr>
        </p:nvSpPr>
        <p:spPr/>
        <p:txBody>
          <a:bodyPr/>
          <a:lstStyle/>
          <a:p>
            <a:fld id="{9C527BFA-2C0E-4CEC-B6A5-913A56FEF4B4}" type="slidenum">
              <a:rPr lang="fr-CA" smtClean="0"/>
              <a:pPr/>
              <a:t>37</a:t>
            </a:fld>
            <a:endParaRPr lang="fr-CA"/>
          </a:p>
        </p:txBody>
      </p:sp>
      <p:pic>
        <p:nvPicPr>
          <p:cNvPr id="5" name="Picture Placeholder 20">
            <a:extLst>
              <a:ext uri="{FF2B5EF4-FFF2-40B4-BE49-F238E27FC236}">
                <a16:creationId xmlns:a16="http://schemas.microsoft.com/office/drawing/2014/main" id="{9A4527C3-35AC-918F-534E-1B7DC46729C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022" r="8022"/>
          <a:stretch>
            <a:fillRect/>
          </a:stretch>
        </p:blipFill>
        <p:spPr>
          <a:xfrm>
            <a:off x="0" y="4461163"/>
            <a:ext cx="5514109" cy="4369327"/>
          </a:xfrm>
        </p:spPr>
      </p:pic>
    </p:spTree>
    <p:extLst>
      <p:ext uri="{BB962C8B-B14F-4D97-AF65-F5344CB8AC3E}">
        <p14:creationId xmlns:p14="http://schemas.microsoft.com/office/powerpoint/2010/main" val="6589797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6486A-E07A-DAA5-76A2-E03A81EFCB4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D6204F6-C637-1DBE-9663-D2D4236A6F16}"/>
              </a:ext>
            </a:extLst>
          </p:cNvPr>
          <p:cNvSpPr>
            <a:spLocks noGrp="1"/>
          </p:cNvSpPr>
          <p:nvPr>
            <p:ph type="body" sz="quarter" idx="61"/>
          </p:nvPr>
        </p:nvSpPr>
        <p:spPr>
          <a:xfrm>
            <a:off x="-28124" y="644872"/>
            <a:ext cx="3923588" cy="586086"/>
          </a:xfrm>
        </p:spPr>
        <p:txBody>
          <a:bodyPr/>
          <a:lstStyle/>
          <a:p>
            <a:r>
              <a:rPr lang="en-US" dirty="0"/>
              <a:t>CASE STUDY: DHL</a:t>
            </a:r>
          </a:p>
        </p:txBody>
      </p:sp>
      <p:sp>
        <p:nvSpPr>
          <p:cNvPr id="6" name="Text Placeholder 5">
            <a:extLst>
              <a:ext uri="{FF2B5EF4-FFF2-40B4-BE49-F238E27FC236}">
                <a16:creationId xmlns:a16="http://schemas.microsoft.com/office/drawing/2014/main" id="{354DE168-7418-FB33-5DE9-275E49F3CE5B}"/>
              </a:ext>
            </a:extLst>
          </p:cNvPr>
          <p:cNvSpPr>
            <a:spLocks noGrp="1"/>
          </p:cNvSpPr>
          <p:nvPr>
            <p:ph type="body" sz="quarter" idx="64"/>
          </p:nvPr>
        </p:nvSpPr>
        <p:spPr>
          <a:xfrm>
            <a:off x="697281" y="1599143"/>
            <a:ext cx="5682254" cy="8783898"/>
          </a:xfrm>
        </p:spPr>
        <p:txBody>
          <a:bodyPr/>
          <a:lstStyle/>
          <a:p>
            <a:r>
              <a:rPr lang="it-IT" sz="1800" b="1" dirty="0">
                <a:solidFill>
                  <a:srgbClr val="8652A1"/>
                </a:solidFill>
              </a:rPr>
              <a:t>Pionieristica della trasformazione digitale nelle supply chain</a:t>
            </a:r>
          </a:p>
          <a:p>
            <a:endParaRPr lang="en-GB" sz="1800" b="1" dirty="0"/>
          </a:p>
          <a:p>
            <a:pPr algn="just">
              <a:spcAft>
                <a:spcPts val="600"/>
              </a:spcAft>
            </a:pPr>
            <a:r>
              <a:rPr lang="it-IT" sz="1050" dirty="0"/>
              <a:t>DHL è una delle </a:t>
            </a:r>
            <a:r>
              <a:rPr lang="it-IT" sz="1050" b="1" dirty="0"/>
              <a:t>principali società di logistica e gestione della supply chain al mondo</a:t>
            </a:r>
            <a:r>
              <a:rPr lang="it-IT" sz="1050" dirty="0"/>
              <a:t>, specializzata in spedizioni internazionali, servizi di corriere e trasporto merci. Come parte del gruppo Deutsche Post DHL, opera in più di 220 paesi e territori, fornendo servizi completi che coprono l'intera catena di fornitura. Questi includono la consegna di pacchi, i servizi espressi, la spedizione di merci (per via aerea, marittima, stradale e ferroviaria), il magazzinaggio, la distribuzione e soluzioni specializzate per la gestione della catena di approvvigionamento su misura per diversi settori come la vendita al dettaglio, </a:t>
            </a:r>
            <a:r>
              <a:rPr lang="it-IT" sz="1050" dirty="0" err="1"/>
              <a:t>l'automotive</a:t>
            </a:r>
            <a:r>
              <a:rPr lang="it-IT" sz="1050" dirty="0"/>
              <a:t>, la sanità e la tecnologia.
In Europa, DHL svolge un ruolo cruciale nel facilitare il </a:t>
            </a:r>
            <a:r>
              <a:rPr lang="it-IT" sz="1050" b="1" dirty="0"/>
              <a:t>commercio transfrontaliero</a:t>
            </a:r>
            <a:r>
              <a:rPr lang="it-IT" sz="1050" dirty="0"/>
              <a:t>, supportando la circolazione senza soluzione di continuità delle merci in tutto il continente. Con una presenza strategica nei principali mercati europei e una vasta rete di trasporti, DHL garantisce soluzioni logistiche rapide, affidabili e flessibili. Le sue operazioni coprono tutte le fasi della catena di approvvigionamento, dalla logistica in entrata e dalla gestione </a:t>
            </a:r>
            <a:r>
              <a:rPr lang="it-IT" sz="1050" b="1" dirty="0"/>
              <a:t>dell'inventario allo stoccaggio, all'evasione degli ordini e alla consegna dell'ultimo miglio</a:t>
            </a:r>
            <a:r>
              <a:rPr lang="it-IT" sz="1050" dirty="0"/>
              <a:t>. L'esperienza dell'azienda nel navigare nel complesso panorama normativo europeo e nelle diverse procedure doganali sottolinea la sua capacità di gestire in modo efficiente la logistica transfrontaliera.
I servizi di logistica integrata di DHL consentono alle aziende di </a:t>
            </a:r>
            <a:r>
              <a:rPr lang="it-IT" sz="1050" b="1" dirty="0"/>
              <a:t>semplificare le catene di approvvigionamento, migliorare l'efficienza operativa e ottimizzare l'inventario</a:t>
            </a:r>
            <a:r>
              <a:rPr lang="it-IT" sz="1050" dirty="0"/>
              <a:t>. I suoi servizi di trasporto merci garantiscono un trasporto tempestivo, mentre la sua consulenza sulla catena di approvvigionamento supporta le aziende nello sviluppo di strategie logistiche efficaci. Nota per la sua affidabilità, velocità e flessibilità, DHL si adatta continuamente alle mutevoli condizioni del mercato e alle richieste dei clienti, rendendola un partner di fiducia per le aziende che desiderano migliorare le loro operazioni logistiche in tutta Europa e oltre. 
Oltre alle sue ampie capacità logistiche, DHL collabora a stretto contatto con le aziende per </a:t>
            </a:r>
            <a:r>
              <a:rPr lang="it-IT" sz="1050" b="1" dirty="0"/>
              <a:t>sviluppare soluzioni personalizzate per la supply chain </a:t>
            </a:r>
            <a:r>
              <a:rPr lang="it-IT" sz="1050" dirty="0"/>
              <a:t>che migliorino l'efficienza e supportino la crescita. La combinazione di una rete globale e di competenze locali consente all'azienda di affrontare diverse sfide operative, dalla gestione delle fluttuazioni stagionali della domanda alla garanzia di un ingresso agevole in nuovi mercati. Questa capacità di fornire soluzioni logistiche end-to-end su misura posiziona DHL come partner chiave per le aziende che cercano di ottimizzare le loro catene di approvvigionamento e mantenere un vantaggio competitivo nel dinamico mercato europeo.
DHL è anche </a:t>
            </a:r>
            <a:r>
              <a:rPr lang="it-IT" sz="1050" b="1" dirty="0"/>
              <a:t>leader nella sostenibilità</a:t>
            </a:r>
            <a:r>
              <a:rPr lang="it-IT" sz="1050" dirty="0"/>
              <a:t>, integrando la logistica ecologica nelle sue operazioni per ridurre l'impatto ambientale. L'azienda si è impegnata a raggiungere le </a:t>
            </a:r>
            <a:r>
              <a:rPr lang="it-IT" sz="1050" b="1" dirty="0"/>
              <a:t>emissioni nette zero entro il 2050 </a:t>
            </a:r>
            <a:r>
              <a:rPr lang="it-IT" sz="1050" dirty="0"/>
              <a:t>attraverso iniziative come l'uso di veicoli elettrici per le consegne, carburanti alternativi e opzioni di spedizione a zero emissioni di carbonio. Il programma </a:t>
            </a:r>
            <a:r>
              <a:rPr lang="it-IT" sz="1050" dirty="0" err="1"/>
              <a:t>GoGreen</a:t>
            </a:r>
            <a:r>
              <a:rPr lang="it-IT" sz="1050" dirty="0"/>
              <a:t> di DHL si concentra sull'efficienza energetica, sul packaging sostenibile e sulle soluzioni ecologiche per la supply chain, aiutando le aziende a ridurre la loro impronta di carbonio mantenendo al contempo efficienti le operazioni logistiche</a:t>
            </a:r>
            <a:r>
              <a:rPr lang="en-GB" dirty="0"/>
              <a:t>.</a:t>
            </a:r>
          </a:p>
          <a:p>
            <a:pPr algn="just"/>
            <a:endParaRPr lang="en-US" dirty="0"/>
          </a:p>
        </p:txBody>
      </p:sp>
      <p:pic>
        <p:nvPicPr>
          <p:cNvPr id="2" name="Picture 6" descr="A hand holding a cell phone&#10;&#10;Description automatically generated">
            <a:hlinkClick r:id="rId2"/>
            <a:extLst>
              <a:ext uri="{FF2B5EF4-FFF2-40B4-BE49-F238E27FC236}">
                <a16:creationId xmlns:a16="http://schemas.microsoft.com/office/drawing/2014/main" id="{E6843C0C-B92C-61F1-6A7C-7DFA09673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672010" y="7631563"/>
            <a:ext cx="2751478" cy="2751478"/>
          </a:xfrm>
          <a:prstGeom prst="rect">
            <a:avLst/>
          </a:prstGeom>
        </p:spPr>
      </p:pic>
      <p:pic>
        <p:nvPicPr>
          <p:cNvPr id="4" name="Picture 10" descr="A black background with a black square&#10;&#10;Description automatically generated with medium confidence">
            <a:extLst>
              <a:ext uri="{FF2B5EF4-FFF2-40B4-BE49-F238E27FC236}">
                <a16:creationId xmlns:a16="http://schemas.microsoft.com/office/drawing/2014/main" id="{DAE195AD-7D1E-F785-E579-76CB296E7B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36507" flipV="1">
            <a:off x="4464617" y="8530899"/>
            <a:ext cx="630310" cy="630310"/>
          </a:xfrm>
          <a:prstGeom prst="rect">
            <a:avLst/>
          </a:prstGeom>
        </p:spPr>
      </p:pic>
      <p:sp>
        <p:nvSpPr>
          <p:cNvPr id="7" name="Textfeld 6">
            <a:extLst>
              <a:ext uri="{FF2B5EF4-FFF2-40B4-BE49-F238E27FC236}">
                <a16:creationId xmlns:a16="http://schemas.microsoft.com/office/drawing/2014/main" id="{A1D73840-FCEC-8F62-9CDA-2129C1DA8320}"/>
              </a:ext>
            </a:extLst>
          </p:cNvPr>
          <p:cNvSpPr txBox="1"/>
          <p:nvPr/>
        </p:nvSpPr>
        <p:spPr>
          <a:xfrm>
            <a:off x="3895464" y="7604187"/>
            <a:ext cx="1207030" cy="1107996"/>
          </a:xfrm>
          <a:prstGeom prst="rect">
            <a:avLst/>
          </a:prstGeom>
          <a:noFill/>
        </p:spPr>
        <p:txBody>
          <a:bodyPr wrap="square" rtlCol="0">
            <a:spAutoFit/>
          </a:bodyPr>
          <a:lstStyle/>
          <a:p>
            <a:pPr algn="ctr"/>
            <a:r>
              <a:rPr lang="de-DE" sz="1100" b="1" dirty="0">
                <a:solidFill>
                  <a:srgbClr val="0B3A5B"/>
                </a:solidFill>
                <a:latin typeface="Calibri" panose="020F0502020204030204" pitchFamily="34" charset="0"/>
                <a:ea typeface="Open Sans" panose="020B0606030504020204" pitchFamily="34" charset="0"/>
                <a:cs typeface="Calibri" panose="020F0502020204030204" pitchFamily="34" charset="0"/>
              </a:rPr>
              <a:t>Guarda: </a:t>
            </a:r>
            <a:r>
              <a:rPr lang="de-DE" sz="1100" b="1" dirty="0">
                <a:solidFill>
                  <a:srgbClr val="29C5F4"/>
                </a:solidFill>
                <a:latin typeface="Calibri" panose="020F0502020204030204" pitchFamily="34" charset="0"/>
                <a:ea typeface="Open Sans" panose="020B060603050402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DHL Supply Chain Iberia: Innovation, Excellence, </a:t>
            </a:r>
            <a:r>
              <a:rPr lang="de-DE" sz="1100" b="1" dirty="0" err="1">
                <a:solidFill>
                  <a:srgbClr val="29C5F4"/>
                </a:solidFill>
                <a:latin typeface="Calibri" panose="020F0502020204030204" pitchFamily="34" charset="0"/>
                <a:ea typeface="Open Sans" panose="020B060603050402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Sustainability</a:t>
            </a:r>
            <a:endParaRPr lang="en-GB" sz="1100" b="1" dirty="0">
              <a:solidFill>
                <a:srgbClr val="29C5F4"/>
              </a:solidFill>
              <a:latin typeface="Calibri" panose="020F0502020204030204" pitchFamily="34" charset="0"/>
              <a:ea typeface="Open Sans" panose="020B0606030504020204" pitchFamily="34" charset="0"/>
              <a:cs typeface="Calibri" panose="020F0502020204030204" pitchFamily="34" charset="0"/>
            </a:endParaRPr>
          </a:p>
        </p:txBody>
      </p:sp>
      <p:pic>
        <p:nvPicPr>
          <p:cNvPr id="9" name="Grafik 8" descr="Ein Bild, das Muster, Quadrat, Pixel, Design enthält.&#10;&#10;Automatisch generierte Beschreibung">
            <a:extLst>
              <a:ext uri="{FF2B5EF4-FFF2-40B4-BE49-F238E27FC236}">
                <a16:creationId xmlns:a16="http://schemas.microsoft.com/office/drawing/2014/main" id="{BA1D48A3-99EC-39CE-29A9-A538545816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2304" y="8229361"/>
            <a:ext cx="863309" cy="863309"/>
          </a:xfrm>
          <a:prstGeom prst="rect">
            <a:avLst/>
          </a:prstGeom>
        </p:spPr>
      </p:pic>
      <p:pic>
        <p:nvPicPr>
          <p:cNvPr id="8" name="Grafik 10">
            <a:extLst>
              <a:ext uri="{FF2B5EF4-FFF2-40B4-BE49-F238E27FC236}">
                <a16:creationId xmlns:a16="http://schemas.microsoft.com/office/drawing/2014/main" id="{D4008951-F681-99DD-C2A1-F7AC70F4369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38351" y="254877"/>
            <a:ext cx="2141184" cy="1366076"/>
          </a:xfrm>
          <a:prstGeom prst="rect">
            <a:avLst/>
          </a:prstGeom>
        </p:spPr>
      </p:pic>
    </p:spTree>
    <p:extLst>
      <p:ext uri="{BB962C8B-B14F-4D97-AF65-F5344CB8AC3E}">
        <p14:creationId xmlns:p14="http://schemas.microsoft.com/office/powerpoint/2010/main" val="41481833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1DA60-F20A-B229-3308-F4DDA772922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A80D006-9659-9090-CEAB-9283609D162E}"/>
              </a:ext>
            </a:extLst>
          </p:cNvPr>
          <p:cNvSpPr>
            <a:spLocks noGrp="1"/>
          </p:cNvSpPr>
          <p:nvPr>
            <p:ph type="body" sz="quarter" idx="61"/>
          </p:nvPr>
        </p:nvSpPr>
        <p:spPr>
          <a:xfrm>
            <a:off x="-28124" y="644872"/>
            <a:ext cx="4870090" cy="586086"/>
          </a:xfrm>
        </p:spPr>
        <p:txBody>
          <a:bodyPr/>
          <a:lstStyle/>
          <a:p>
            <a:r>
              <a:rPr lang="en-US"/>
              <a:t>CASE STUDY: UNILEVER</a:t>
            </a:r>
          </a:p>
        </p:txBody>
      </p:sp>
      <p:sp>
        <p:nvSpPr>
          <p:cNvPr id="6" name="Text Placeholder 5">
            <a:extLst>
              <a:ext uri="{FF2B5EF4-FFF2-40B4-BE49-F238E27FC236}">
                <a16:creationId xmlns:a16="http://schemas.microsoft.com/office/drawing/2014/main" id="{C41AEE7A-8470-18FB-1E15-600D93D38A5B}"/>
              </a:ext>
            </a:extLst>
          </p:cNvPr>
          <p:cNvSpPr>
            <a:spLocks noGrp="1"/>
          </p:cNvSpPr>
          <p:nvPr>
            <p:ph type="body" sz="quarter" idx="64"/>
          </p:nvPr>
        </p:nvSpPr>
        <p:spPr>
          <a:xfrm>
            <a:off x="697281" y="1599144"/>
            <a:ext cx="5682254" cy="7408158"/>
          </a:xfrm>
        </p:spPr>
        <p:txBody>
          <a:bodyPr/>
          <a:lstStyle/>
          <a:p>
            <a:r>
              <a:rPr lang="it-IT" sz="1800" b="1" dirty="0">
                <a:solidFill>
                  <a:srgbClr val="8652A1"/>
                </a:solidFill>
              </a:rPr>
              <a:t>Ottimizzazione delle supply chain globali</a:t>
            </a:r>
          </a:p>
          <a:p>
            <a:endParaRPr lang="en-GB" dirty="0"/>
          </a:p>
          <a:p>
            <a:pPr algn="just">
              <a:spcAft>
                <a:spcPts val="600"/>
              </a:spcAft>
            </a:pPr>
            <a:r>
              <a:rPr lang="it-IT" dirty="0"/>
              <a:t>Unilever è una delle </a:t>
            </a:r>
            <a:r>
              <a:rPr lang="it-IT" b="1" dirty="0"/>
              <a:t>più grandi aziende di beni di consumo al mondo</a:t>
            </a:r>
            <a:r>
              <a:rPr lang="it-IT" dirty="0"/>
              <a:t>, che opera in oltre 190 paesi con un portafoglio diversificato di marchi nei settori alimentare, bevande, cura della casa e cura della persona. L'azienda gestisce una catena di approvvigionamento vasta e complessa che collega migliaia di fornitori, produttori e distributori per garantire la consegna senza interruzioni dei prodotti a milioni di consumatori. Le </a:t>
            </a:r>
            <a:r>
              <a:rPr lang="it-IT" b="1" dirty="0"/>
              <a:t>operazioni logistiche </a:t>
            </a:r>
            <a:r>
              <a:rPr lang="it-IT" dirty="0"/>
              <a:t>di Unilever sono altamente ottimizzate e incorporano </a:t>
            </a:r>
            <a:r>
              <a:rPr lang="it-IT" b="1" dirty="0"/>
              <a:t>tecnologie digitali avanzate </a:t>
            </a:r>
            <a:r>
              <a:rPr lang="it-IT" dirty="0"/>
              <a:t>per migliorare l'efficienza, ridurre i costi e garantire consegne puntuali.
In Europa, Unilever utilizza centri di distribuzione </a:t>
            </a:r>
            <a:r>
              <a:rPr lang="it-IT" b="1" dirty="0"/>
              <a:t>posizionati strategicamente </a:t>
            </a:r>
            <a:r>
              <a:rPr lang="it-IT" dirty="0"/>
              <a:t>per mantenere una supply chain reattiva e agile. L'azienda integra la previsione della domanda basata sull'intelligenza artificiale, il magazzino automatizzato e la tecnologia blockchain per monitorare le interazioni con i fornitori e migliorare la trasparenza. Queste innovazioni consentono a Unilever di </a:t>
            </a:r>
            <a:r>
              <a:rPr lang="it-IT" b="1" dirty="0"/>
              <a:t>adattarsi alle fluttuazioni della domanda dei consumatori</a:t>
            </a:r>
            <a:r>
              <a:rPr lang="it-IT" dirty="0"/>
              <a:t>, riducendo al minimo gli sprechi e ottimizzando i livelli di inventario. La sua sofisticata </a:t>
            </a:r>
            <a:r>
              <a:rPr lang="it-IT" b="1" dirty="0"/>
              <a:t>rete logistica </a:t>
            </a:r>
            <a:r>
              <a:rPr lang="it-IT" dirty="0"/>
              <a:t>comprende diverse modalità di trasporto, tra cui trasporto stradale, ferroviario, marittimo e aereo, garantendo che i prodotti raggiungano rivenditori e consumatori in modo efficiente. Unilever collabora a stretto contatto con fornitori di servizi logistici di terze parti e distributori locali per soddisfare i diversi requisiti normativi e doganali dell'Europa, facilitando il commercio transfrontaliero senza soluzione di continuità.
L'azienda ha inoltre effettuato investimenti significativi nella </a:t>
            </a:r>
            <a:r>
              <a:rPr lang="it-IT" b="1" dirty="0"/>
              <a:t>sostenibilità della catena di approvvigionamento</a:t>
            </a:r>
            <a:r>
              <a:rPr lang="it-IT" dirty="0"/>
              <a:t>, con l'obiettivo di raggiungere </a:t>
            </a:r>
            <a:r>
              <a:rPr lang="it-IT" b="1" dirty="0"/>
              <a:t>emissioni nette zero </a:t>
            </a:r>
            <a:r>
              <a:rPr lang="it-IT" dirty="0"/>
              <a:t>in tutta la sua catena del valore entro il 2030. Iniziative come il </a:t>
            </a:r>
            <a:r>
              <a:rPr lang="it-IT" b="1" dirty="0"/>
              <a:t>trasporto ecologico, i siti di produzione a zero emissioni di carbonio e l'uso di imballaggi sostenibili </a:t>
            </a:r>
            <a:r>
              <a:rPr lang="it-IT" dirty="0"/>
              <a:t>contribuiscono a ridurre l'impronta ambientale di Unilever. L'azienda ha implementato </a:t>
            </a:r>
            <a:r>
              <a:rPr lang="it-IT" b="1" dirty="0"/>
              <a:t>sistemi di tracciamento digitale</a:t>
            </a:r>
            <a:r>
              <a:rPr lang="it-IT" dirty="0"/>
              <a:t> per monitorare e ottimizzare i consumi energetici, investendo anche in </a:t>
            </a:r>
            <a:r>
              <a:rPr lang="it-IT" b="1" dirty="0"/>
              <a:t>iniziative di economia circolare </a:t>
            </a:r>
            <a:r>
              <a:rPr lang="it-IT" dirty="0"/>
              <a:t>che riducono gli sprechi. 
Tuttavia, Unilever deve affrontare </a:t>
            </a:r>
            <a:r>
              <a:rPr lang="it-IT" b="1" dirty="0"/>
              <a:t>sfide</a:t>
            </a:r>
            <a:r>
              <a:rPr lang="it-IT" dirty="0"/>
              <a:t> come la fluttuazione dei costi delle materie prime, le incertezze commerciali geopolitiche e la garanzia del rispetto degli standard di approvvigionamento etico da parte dei fornitori. Inoltre, la crescente domanda di ingredienti </a:t>
            </a:r>
            <a:r>
              <a:rPr lang="it-IT" b="1" dirty="0"/>
              <a:t>sostenibili e di provenienza locale </a:t>
            </a:r>
            <a:r>
              <a:rPr lang="it-IT" dirty="0"/>
              <a:t>mette sotto pressione l'azienda affinché evolva continuamente le proprie strategie logistiche e di approvvigionamento.</a:t>
            </a:r>
            <a:endParaRPr lang="en-US" sz="1100" b="1" dirty="0">
              <a:ea typeface="Calibri"/>
              <a:cs typeface="Calibri"/>
            </a:endParaRPr>
          </a:p>
        </p:txBody>
      </p:sp>
      <p:pic>
        <p:nvPicPr>
          <p:cNvPr id="2" name="Picture 6" descr="A hand holding a cell phone&#10;&#10;Description automatically generated">
            <a:hlinkClick r:id="rId2"/>
            <a:extLst>
              <a:ext uri="{FF2B5EF4-FFF2-40B4-BE49-F238E27FC236}">
                <a16:creationId xmlns:a16="http://schemas.microsoft.com/office/drawing/2014/main" id="{E5AC9879-7229-FEDC-1215-D9CC2929D1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672010" y="7631563"/>
            <a:ext cx="2751478" cy="2751478"/>
          </a:xfrm>
          <a:prstGeom prst="rect">
            <a:avLst/>
          </a:prstGeom>
        </p:spPr>
      </p:pic>
      <p:pic>
        <p:nvPicPr>
          <p:cNvPr id="4" name="Picture 10" descr="A black background with a black square&#10;&#10;Description automatically generated with medium confidence">
            <a:extLst>
              <a:ext uri="{FF2B5EF4-FFF2-40B4-BE49-F238E27FC236}">
                <a16:creationId xmlns:a16="http://schemas.microsoft.com/office/drawing/2014/main" id="{518D8320-A8BC-2C50-DD9B-1FA433CC5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36507" flipV="1">
            <a:off x="4464617" y="8315313"/>
            <a:ext cx="630310" cy="630310"/>
          </a:xfrm>
          <a:prstGeom prst="rect">
            <a:avLst/>
          </a:prstGeom>
        </p:spPr>
      </p:pic>
      <p:sp>
        <p:nvSpPr>
          <p:cNvPr id="7" name="Textfeld 6">
            <a:extLst>
              <a:ext uri="{FF2B5EF4-FFF2-40B4-BE49-F238E27FC236}">
                <a16:creationId xmlns:a16="http://schemas.microsoft.com/office/drawing/2014/main" id="{501717D7-A172-E062-DEE1-15108C36A548}"/>
              </a:ext>
            </a:extLst>
          </p:cNvPr>
          <p:cNvSpPr txBox="1"/>
          <p:nvPr/>
        </p:nvSpPr>
        <p:spPr>
          <a:xfrm>
            <a:off x="3895464" y="7388601"/>
            <a:ext cx="1207030" cy="938719"/>
          </a:xfrm>
          <a:prstGeom prst="rect">
            <a:avLst/>
          </a:prstGeom>
          <a:noFill/>
        </p:spPr>
        <p:txBody>
          <a:bodyPr wrap="square" rtlCol="0">
            <a:spAutoFit/>
          </a:bodyPr>
          <a:lstStyle/>
          <a:p>
            <a:pPr algn="ctr"/>
            <a:r>
              <a:rPr lang="de-DE" sz="1100" b="1" dirty="0">
                <a:solidFill>
                  <a:srgbClr val="0B3A5B"/>
                </a:solidFill>
                <a:latin typeface="Calibri" panose="020F0502020204030204" pitchFamily="34" charset="0"/>
                <a:ea typeface="Open Sans" panose="020B0606030504020204" pitchFamily="34" charset="0"/>
                <a:cs typeface="Calibri" panose="020F0502020204030204" pitchFamily="34" charset="0"/>
              </a:rPr>
              <a:t>Guarda: </a:t>
            </a:r>
            <a:r>
              <a:rPr lang="de-DE" sz="1100" b="1" dirty="0" err="1">
                <a:solidFill>
                  <a:srgbClr val="29C5F4"/>
                </a:solidFill>
                <a:latin typeface="Calibri" panose="020F0502020204030204" pitchFamily="34" charset="0"/>
                <a:ea typeface="Open Sans" panose="020B060603050402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Unilever‘s</a:t>
            </a:r>
            <a:r>
              <a:rPr lang="de-DE" sz="1100" b="1" dirty="0">
                <a:solidFill>
                  <a:srgbClr val="29C5F4"/>
                </a:solidFill>
                <a:latin typeface="Calibri" panose="020F0502020204030204" pitchFamily="34" charset="0"/>
                <a:ea typeface="Open Sans" panose="020B060603050402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 Supply Chain Reboot: Zero100 Case Study</a:t>
            </a:r>
            <a:endParaRPr lang="en-GB" sz="1100" b="1" dirty="0">
              <a:solidFill>
                <a:srgbClr val="29C5F4"/>
              </a:solidFill>
              <a:latin typeface="Calibri" panose="020F0502020204030204" pitchFamily="34" charset="0"/>
              <a:ea typeface="Open Sans" panose="020B0606030504020204" pitchFamily="34" charset="0"/>
              <a:cs typeface="Calibri" panose="020F0502020204030204" pitchFamily="34" charset="0"/>
            </a:endParaRPr>
          </a:p>
        </p:txBody>
      </p:sp>
      <p:pic>
        <p:nvPicPr>
          <p:cNvPr id="9" name="Grafik 8">
            <a:extLst>
              <a:ext uri="{FF2B5EF4-FFF2-40B4-BE49-F238E27FC236}">
                <a16:creationId xmlns:a16="http://schemas.microsoft.com/office/drawing/2014/main" id="{FF03A1F1-7F85-386D-6072-6A33CF666D5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282304" y="8229361"/>
            <a:ext cx="863309" cy="863309"/>
          </a:xfrm>
          <a:prstGeom prst="rect">
            <a:avLst/>
          </a:prstGeom>
        </p:spPr>
      </p:pic>
      <p:pic>
        <p:nvPicPr>
          <p:cNvPr id="3" name="Grafik 7">
            <a:extLst>
              <a:ext uri="{FF2B5EF4-FFF2-40B4-BE49-F238E27FC236}">
                <a16:creationId xmlns:a16="http://schemas.microsoft.com/office/drawing/2014/main" id="{4FC46DF7-B8E5-9D01-36EA-E78C9AA81D8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102494" y="344223"/>
            <a:ext cx="1187384" cy="1187384"/>
          </a:xfrm>
          <a:prstGeom prst="rect">
            <a:avLst/>
          </a:prstGeom>
        </p:spPr>
      </p:pic>
    </p:spTree>
    <p:extLst>
      <p:ext uri="{BB962C8B-B14F-4D97-AF65-F5344CB8AC3E}">
        <p14:creationId xmlns:p14="http://schemas.microsoft.com/office/powerpoint/2010/main" val="3763407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8DB5B325-9ADE-998A-5A07-4ACBE909C1F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905" r="7905"/>
          <a:stretch/>
        </p:blipFill>
        <p:spPr>
          <a:xfrm>
            <a:off x="0" y="4461163"/>
            <a:ext cx="5514109" cy="4369327"/>
          </a:xfrm>
        </p:spPr>
      </p:pic>
      <p:sp>
        <p:nvSpPr>
          <p:cNvPr id="6" name="Text Placeholder 5">
            <a:extLst>
              <a:ext uri="{FF2B5EF4-FFF2-40B4-BE49-F238E27FC236}">
                <a16:creationId xmlns:a16="http://schemas.microsoft.com/office/drawing/2014/main" id="{498EA03B-B05E-2CBD-81D3-1A743A59F4C5}"/>
              </a:ext>
            </a:extLst>
          </p:cNvPr>
          <p:cNvSpPr>
            <a:spLocks noGrp="1"/>
          </p:cNvSpPr>
          <p:nvPr>
            <p:ph type="body" sz="quarter" idx="14"/>
          </p:nvPr>
        </p:nvSpPr>
        <p:spPr/>
        <p:txBody>
          <a:bodyPr/>
          <a:lstStyle/>
          <a:p>
            <a:r>
              <a:rPr lang="en-US"/>
              <a:t>01</a:t>
            </a:r>
          </a:p>
        </p:txBody>
      </p:sp>
      <p:sp>
        <p:nvSpPr>
          <p:cNvPr id="5" name="Slide Number Placeholder 4">
            <a:extLst>
              <a:ext uri="{FF2B5EF4-FFF2-40B4-BE49-F238E27FC236}">
                <a16:creationId xmlns:a16="http://schemas.microsoft.com/office/drawing/2014/main" id="{6014431D-0563-7599-3DDC-D2056B39658C}"/>
              </a:ext>
            </a:extLst>
          </p:cNvPr>
          <p:cNvSpPr>
            <a:spLocks noGrp="1"/>
          </p:cNvSpPr>
          <p:nvPr>
            <p:ph type="sldNum" sz="quarter" idx="4"/>
          </p:nvPr>
        </p:nvSpPr>
        <p:spPr/>
        <p:txBody>
          <a:bodyPr/>
          <a:lstStyle/>
          <a:p>
            <a:fld id="{9C527BFA-2C0E-4CEC-B6A5-913A56FEF4B4}" type="slidenum">
              <a:rPr lang="fr-CA" smtClean="0"/>
              <a:pPr/>
              <a:t>4</a:t>
            </a:fld>
            <a:endParaRPr lang="fr-CA"/>
          </a:p>
        </p:txBody>
      </p:sp>
      <p:sp>
        <p:nvSpPr>
          <p:cNvPr id="12" name="Rectangle 11">
            <a:extLst>
              <a:ext uri="{FF2B5EF4-FFF2-40B4-BE49-F238E27FC236}">
                <a16:creationId xmlns:a16="http://schemas.microsoft.com/office/drawing/2014/main" id="{D0FDCF53-56D1-1663-A5B3-ABD77FD64229}"/>
              </a:ext>
            </a:extLst>
          </p:cNvPr>
          <p:cNvSpPr/>
          <p:nvPr/>
        </p:nvSpPr>
        <p:spPr>
          <a:xfrm>
            <a:off x="3333336" y="5150866"/>
            <a:ext cx="3374911" cy="606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3" name="TextBox 12">
            <a:extLst>
              <a:ext uri="{FF2B5EF4-FFF2-40B4-BE49-F238E27FC236}">
                <a16:creationId xmlns:a16="http://schemas.microsoft.com/office/drawing/2014/main" id="{5BFDC317-560A-D808-760D-99156971C149}"/>
              </a:ext>
            </a:extLst>
          </p:cNvPr>
          <p:cNvSpPr txBox="1"/>
          <p:nvPr/>
        </p:nvSpPr>
        <p:spPr>
          <a:xfrm>
            <a:off x="3449626" y="5203163"/>
            <a:ext cx="3183372" cy="553998"/>
          </a:xfrm>
          <a:prstGeom prst="rect">
            <a:avLst/>
          </a:prstGeom>
          <a:noFill/>
        </p:spPr>
        <p:txBody>
          <a:bodyPr wrap="none" rtlCol="0">
            <a:spAutoFit/>
          </a:bodyPr>
          <a:lstStyle/>
          <a:p>
            <a:r>
              <a:rPr lang="en-US" sz="3000" b="1" spc="324" dirty="0">
                <a:solidFill>
                  <a:srgbClr val="29C5F4"/>
                </a:solidFill>
                <a:latin typeface="Calibri" panose="020F0502020204030204" pitchFamily="34" charset="0"/>
                <a:cs typeface="Calibri" panose="020F0502020204030204" pitchFamily="34" charset="0"/>
              </a:rPr>
              <a:t>INTRODUZIONE</a:t>
            </a:r>
          </a:p>
        </p:txBody>
      </p:sp>
      <p:sp>
        <p:nvSpPr>
          <p:cNvPr id="14" name="Freeform 13">
            <a:extLst>
              <a:ext uri="{FF2B5EF4-FFF2-40B4-BE49-F238E27FC236}">
                <a16:creationId xmlns:a16="http://schemas.microsoft.com/office/drawing/2014/main" id="{2995CFF9-FA05-60CB-2469-25DA79EDF8C7}"/>
              </a:ext>
            </a:extLst>
          </p:cNvPr>
          <p:cNvSpPr/>
          <p:nvPr/>
        </p:nvSpPr>
        <p:spPr>
          <a:xfrm rot="19295464">
            <a:off x="5357263" y="-801414"/>
            <a:ext cx="4822343" cy="521343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02EBADB-7EC3-A9BE-4074-14E5DC7BEE44}"/>
              </a:ext>
            </a:extLst>
          </p:cNvPr>
          <p:cNvSpPr/>
          <p:nvPr/>
        </p:nvSpPr>
        <p:spPr>
          <a:xfrm rot="2300298">
            <a:off x="6741386" y="5900083"/>
            <a:ext cx="951659" cy="1006025"/>
          </a:xfrm>
          <a:custGeom>
            <a:avLst/>
            <a:gdLst>
              <a:gd name="connsiteX0" fmla="*/ 122815 w 256549"/>
              <a:gd name="connsiteY0" fmla="*/ 237884 h 271205"/>
              <a:gd name="connsiteX1" fmla="*/ 36337 w 256549"/>
              <a:gd name="connsiteY1" fmla="*/ 262605 h 271205"/>
              <a:gd name="connsiteX2" fmla="*/ 6877 w 256549"/>
              <a:gd name="connsiteY2" fmla="*/ 175131 h 271205"/>
              <a:gd name="connsiteX3" fmla="*/ 92405 w 256549"/>
              <a:gd name="connsiteY3" fmla="*/ 152312 h 271205"/>
              <a:gd name="connsiteX4" fmla="*/ 122815 w 256549"/>
              <a:gd name="connsiteY4" fmla="*/ 237884 h 271205"/>
              <a:gd name="connsiteX5" fmla="*/ 150374 w 256549"/>
              <a:gd name="connsiteY5" fmla="*/ 72444 h 271205"/>
              <a:gd name="connsiteX6" fmla="*/ 83853 w 256549"/>
              <a:gd name="connsiteY6" fmla="*/ 91460 h 271205"/>
              <a:gd name="connsiteX7" fmla="*/ 61045 w 256549"/>
              <a:gd name="connsiteY7" fmla="*/ 23953 h 271205"/>
              <a:gd name="connsiteX8" fmla="*/ 127567 w 256549"/>
              <a:gd name="connsiteY8" fmla="*/ 5888 h 271205"/>
              <a:gd name="connsiteX9" fmla="*/ 150374 w 256549"/>
              <a:gd name="connsiteY9" fmla="*/ 72444 h 271205"/>
              <a:gd name="connsiteX10" fmla="*/ 253958 w 256549"/>
              <a:gd name="connsiteY10" fmla="*/ 102870 h 271205"/>
              <a:gd name="connsiteX11" fmla="*/ 212145 w 256549"/>
              <a:gd name="connsiteY11" fmla="*/ 115230 h 271205"/>
              <a:gd name="connsiteX12" fmla="*/ 197890 w 256549"/>
              <a:gd name="connsiteY12" fmla="*/ 72444 h 271205"/>
              <a:gd name="connsiteX13" fmla="*/ 239703 w 256549"/>
              <a:gd name="connsiteY13" fmla="*/ 61035 h 271205"/>
              <a:gd name="connsiteX14" fmla="*/ 253958 w 256549"/>
              <a:gd name="connsiteY14" fmla="*/ 102870 h 27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549" h="271205">
                <a:moveTo>
                  <a:pt x="122815" y="237884"/>
                </a:moveTo>
                <a:cubicBezTo>
                  <a:pt x="107610" y="269260"/>
                  <a:pt x="68648" y="280670"/>
                  <a:pt x="36337" y="262605"/>
                </a:cubicBezTo>
                <a:cubicBezTo>
                  <a:pt x="4027" y="245490"/>
                  <a:pt x="-9278" y="205557"/>
                  <a:pt x="6877" y="175131"/>
                </a:cubicBezTo>
                <a:cubicBezTo>
                  <a:pt x="23033" y="144705"/>
                  <a:pt x="61045" y="135197"/>
                  <a:pt x="92405" y="152312"/>
                </a:cubicBezTo>
                <a:cubicBezTo>
                  <a:pt x="124716" y="169426"/>
                  <a:pt x="138020" y="207458"/>
                  <a:pt x="122815" y="237884"/>
                </a:cubicBezTo>
                <a:close/>
                <a:moveTo>
                  <a:pt x="150374" y="72444"/>
                </a:moveTo>
                <a:cubicBezTo>
                  <a:pt x="138020" y="96214"/>
                  <a:pt x="108561" y="104772"/>
                  <a:pt x="83853" y="91460"/>
                </a:cubicBezTo>
                <a:cubicBezTo>
                  <a:pt x="59144" y="78149"/>
                  <a:pt x="48691" y="47723"/>
                  <a:pt x="61045" y="23953"/>
                </a:cubicBezTo>
                <a:cubicBezTo>
                  <a:pt x="73399" y="1134"/>
                  <a:pt x="102859" y="-6472"/>
                  <a:pt x="127567" y="5888"/>
                </a:cubicBezTo>
                <a:cubicBezTo>
                  <a:pt x="152275" y="19199"/>
                  <a:pt x="161778" y="48674"/>
                  <a:pt x="150374" y="72444"/>
                </a:cubicBezTo>
                <a:close/>
                <a:moveTo>
                  <a:pt x="253958" y="102870"/>
                </a:moveTo>
                <a:cubicBezTo>
                  <a:pt x="246356" y="118083"/>
                  <a:pt x="228300" y="123788"/>
                  <a:pt x="212145" y="115230"/>
                </a:cubicBezTo>
                <a:cubicBezTo>
                  <a:pt x="196939" y="106673"/>
                  <a:pt x="190287" y="87657"/>
                  <a:pt x="197890" y="72444"/>
                </a:cubicBezTo>
                <a:cubicBezTo>
                  <a:pt x="205492" y="58182"/>
                  <a:pt x="224498" y="53428"/>
                  <a:pt x="239703" y="61035"/>
                </a:cubicBezTo>
                <a:cubicBezTo>
                  <a:pt x="253958" y="69592"/>
                  <a:pt x="260610" y="88608"/>
                  <a:pt x="253958" y="102870"/>
                </a:cubicBezTo>
                <a:close/>
              </a:path>
            </a:pathLst>
          </a:custGeom>
          <a:gradFill>
            <a:gsLst>
              <a:gs pos="0">
                <a:srgbClr val="8551A1"/>
              </a:gs>
              <a:gs pos="35350">
                <a:srgbClr val="6363AC"/>
              </a:gs>
              <a:gs pos="100000">
                <a:srgbClr val="26C4F4"/>
              </a:gs>
            </a:gsLst>
            <a:lin ang="0" scaled="1"/>
          </a:gradFill>
          <a:ln w="9492" cap="flat">
            <a:noFill/>
            <a:prstDash val="solid"/>
            <a:miter/>
          </a:ln>
        </p:spPr>
        <p:txBody>
          <a:bodyPr rtlCol="0" anchor="ctr"/>
          <a:lstStyle/>
          <a:p>
            <a:endParaRPr lang="en-US"/>
          </a:p>
        </p:txBody>
      </p:sp>
    </p:spTree>
    <p:extLst>
      <p:ext uri="{BB962C8B-B14F-4D97-AF65-F5344CB8AC3E}">
        <p14:creationId xmlns:p14="http://schemas.microsoft.com/office/powerpoint/2010/main" val="42241424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61DAC-2612-02E3-80B9-07487280EF73}"/>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45FDBF3-FF88-2CFC-20EA-4EF69DED2783}"/>
              </a:ext>
            </a:extLst>
          </p:cNvPr>
          <p:cNvSpPr>
            <a:spLocks noGrp="1"/>
          </p:cNvSpPr>
          <p:nvPr>
            <p:ph type="body" sz="quarter" idx="61"/>
          </p:nvPr>
        </p:nvSpPr>
        <p:spPr>
          <a:xfrm>
            <a:off x="-28125" y="644872"/>
            <a:ext cx="4286615" cy="586086"/>
          </a:xfrm>
        </p:spPr>
        <p:txBody>
          <a:bodyPr/>
          <a:lstStyle/>
          <a:p>
            <a:r>
              <a:rPr lang="en-US"/>
              <a:t>CASE STUDY: H&amp;M</a:t>
            </a:r>
          </a:p>
        </p:txBody>
      </p:sp>
      <p:sp>
        <p:nvSpPr>
          <p:cNvPr id="6" name="Text Placeholder 5">
            <a:extLst>
              <a:ext uri="{FF2B5EF4-FFF2-40B4-BE49-F238E27FC236}">
                <a16:creationId xmlns:a16="http://schemas.microsoft.com/office/drawing/2014/main" id="{301A8F89-AD41-91F2-093A-37ED004DE0C9}"/>
              </a:ext>
            </a:extLst>
          </p:cNvPr>
          <p:cNvSpPr>
            <a:spLocks noGrp="1"/>
          </p:cNvSpPr>
          <p:nvPr>
            <p:ph type="body" sz="quarter" idx="64"/>
          </p:nvPr>
        </p:nvSpPr>
        <p:spPr>
          <a:xfrm>
            <a:off x="697281" y="1599144"/>
            <a:ext cx="5682254" cy="6728176"/>
          </a:xfrm>
        </p:spPr>
        <p:txBody>
          <a:bodyPr/>
          <a:lstStyle/>
          <a:p>
            <a:r>
              <a:rPr lang="it-IT" sz="1800" b="1" dirty="0">
                <a:solidFill>
                  <a:srgbClr val="8652A1"/>
                </a:solidFill>
              </a:rPr>
              <a:t>Migliorare la logistica nel fast fashion</a:t>
            </a:r>
          </a:p>
          <a:p>
            <a:endParaRPr lang="en-GB" dirty="0"/>
          </a:p>
          <a:p>
            <a:pPr algn="just">
              <a:spcAft>
                <a:spcPts val="600"/>
              </a:spcAft>
            </a:pPr>
            <a:r>
              <a:rPr lang="it-IT" dirty="0"/>
              <a:t>H&amp;M è uno dei </a:t>
            </a:r>
            <a:r>
              <a:rPr lang="it-IT" b="1" dirty="0"/>
              <a:t>più grandi rivenditori di moda al mondo</a:t>
            </a:r>
            <a:r>
              <a:rPr lang="it-IT" dirty="0"/>
              <a:t>, riconosciuto per la sua vasta presenza globale e il suo modello di business nel fast fashion. L'azienda opera in più di 70 paesi e gestisce una complessa rete logistica per garantire che i suoi </a:t>
            </a:r>
            <a:r>
              <a:rPr lang="it-IT" b="1" dirty="0"/>
              <a:t>negozi e canali di e-commerce</a:t>
            </a:r>
            <a:r>
              <a:rPr lang="it-IT" dirty="0"/>
              <a:t> rimangano riforniti di abbigliamento alla moda e a prezzi accessibili. </a:t>
            </a:r>
            <a:r>
              <a:rPr lang="it-IT" b="1" dirty="0"/>
              <a:t>L'efficienza della logistica di H&amp;M </a:t>
            </a:r>
            <a:r>
              <a:rPr lang="it-IT" dirty="0"/>
              <a:t>è fondamentale per mantenere la velocità e la flessibilità necessarie nel settore del fast fashion.
In Europa, H&amp;M posiziona strategicamente i </a:t>
            </a:r>
            <a:r>
              <a:rPr lang="it-IT" b="1" dirty="0"/>
              <a:t>centri di distribuzione </a:t>
            </a:r>
            <a:r>
              <a:rPr lang="it-IT" dirty="0"/>
              <a:t>vicino ai mercati chiave, sfruttando i </a:t>
            </a:r>
            <a:r>
              <a:rPr lang="it-IT" b="1" dirty="0"/>
              <a:t>sistemi di smistamento automatizzati</a:t>
            </a:r>
            <a:r>
              <a:rPr lang="it-IT" dirty="0"/>
              <a:t> e la </a:t>
            </a:r>
            <a:r>
              <a:rPr lang="it-IT" b="1" dirty="0"/>
              <a:t>pianificazione logistica basata sull'intelligenza artificiale </a:t>
            </a:r>
            <a:r>
              <a:rPr lang="it-IT" dirty="0"/>
              <a:t>per semplificare la distribuzione. Utilizzando il monitoraggio dell'inventario in tempo reale, l'analisi predittiva e la previsione della domanda basata sui dati, H&amp;M può regolare i </a:t>
            </a:r>
            <a:r>
              <a:rPr lang="it-IT" b="1" dirty="0"/>
              <a:t>livelli delle scorte in modo dinamico ed evitare un eccesso di produzione</a:t>
            </a:r>
            <a:r>
              <a:rPr lang="it-IT" dirty="0"/>
              <a:t>. L'infrastruttura logistica dell'azienda </a:t>
            </a:r>
            <a:r>
              <a:rPr lang="it-IT" b="1" dirty="0"/>
              <a:t>comprende hub di distribuzione regionali </a:t>
            </a:r>
            <a:r>
              <a:rPr lang="it-IT" dirty="0"/>
              <a:t>che fungono da nodi chiave sia per il rifornimento dei negozi fisici che per l'evasione degli ordini di e-commerce, </a:t>
            </a:r>
            <a:r>
              <a:rPr lang="it-IT" b="1" dirty="0"/>
              <a:t>garantendo tempi di consegna rapidi in tutto il continente</a:t>
            </a:r>
            <a:r>
              <a:rPr lang="it-IT" dirty="0"/>
              <a:t>. La capacità di H&amp;M di bilanciare il trasporto di rinfuse a costi contenuti con la necessità di consegne rapide dell'ultimo miglio gioca un ruolo fondamentale </a:t>
            </a:r>
            <a:r>
              <a:rPr lang="it-IT" b="1" dirty="0"/>
              <a:t>nell'efficienza della sua catena di approvvigionamento</a:t>
            </a:r>
            <a:r>
              <a:rPr lang="it-IT" dirty="0"/>
              <a:t>.
La sostenibilità è una priorità fondamentale per H&amp;M, che lavora attivamente per </a:t>
            </a:r>
            <a:r>
              <a:rPr lang="it-IT" b="1" dirty="0"/>
              <a:t>ridurre l'impatto ambientale della sua catena di approvvigionamento </a:t>
            </a:r>
            <a:r>
              <a:rPr lang="it-IT" dirty="0"/>
              <a:t>attraverso l'uso di metodi di trasporto alternativi, imballaggi a basso impatto e programmi di riciclaggio a ciclo chiuso. L'azienda si è impegnata a diventare </a:t>
            </a:r>
            <a:r>
              <a:rPr lang="it-IT" b="1" dirty="0"/>
              <a:t>climaticamente positiva entro il 2040</a:t>
            </a:r>
            <a:r>
              <a:rPr lang="it-IT" dirty="0"/>
              <a:t> e ha introdotto varie iniziative, come la </a:t>
            </a:r>
            <a:r>
              <a:rPr lang="it-IT" b="1" dirty="0"/>
              <a:t>riduzione del consumo di acqua </a:t>
            </a:r>
            <a:r>
              <a:rPr lang="it-IT" dirty="0"/>
              <a:t>nella produzione tessile e </a:t>
            </a:r>
            <a:r>
              <a:rPr lang="it-IT" b="1" dirty="0"/>
              <a:t>l'approvvigionamento di materiali sostenibili</a:t>
            </a:r>
            <a:r>
              <a:rPr lang="it-IT" dirty="0"/>
              <a:t>. 
Tuttavia, il </a:t>
            </a:r>
            <a:r>
              <a:rPr lang="it-IT" b="1" dirty="0"/>
              <a:t>modello di fast fashion </a:t>
            </a:r>
            <a:r>
              <a:rPr lang="it-IT" dirty="0"/>
              <a:t>presenta intrinsecamente </a:t>
            </a:r>
            <a:r>
              <a:rPr lang="it-IT" b="1" dirty="0"/>
              <a:t>sfide</a:t>
            </a:r>
            <a:r>
              <a:rPr lang="it-IT" dirty="0"/>
              <a:t> per raggiungere la piena sostenibilità, poiché gli alti tassi di turnover e i frequenti lanci di prodotti richiedono </a:t>
            </a:r>
            <a:r>
              <a:rPr lang="it-IT" b="1" dirty="0"/>
              <a:t>costanti adeguamenti logistici</a:t>
            </a:r>
            <a:r>
              <a:rPr lang="it-IT" dirty="0"/>
              <a:t>. Inoltre, H&amp;M deve affrontare sfide operative legate al </a:t>
            </a:r>
            <a:r>
              <a:rPr lang="it-IT" b="1" dirty="0"/>
              <a:t>bilanciamento della gestione dell'inventario just-in-time </a:t>
            </a:r>
            <a:r>
              <a:rPr lang="it-IT" dirty="0"/>
              <a:t>con fluttuazioni imprevedibili delle tendenze della moda e del comportamento dei consumatori, che possono creare inefficienze nello stoccaggio e nella distribuzione.</a:t>
            </a:r>
            <a:endParaRPr lang="en-GB" sz="1100" dirty="0"/>
          </a:p>
        </p:txBody>
      </p:sp>
      <p:pic>
        <p:nvPicPr>
          <p:cNvPr id="2" name="Picture 6" descr="A hand holding a cell phone&#10;&#10;Description automatically generated">
            <a:hlinkClick r:id="rId2"/>
            <a:extLst>
              <a:ext uri="{FF2B5EF4-FFF2-40B4-BE49-F238E27FC236}">
                <a16:creationId xmlns:a16="http://schemas.microsoft.com/office/drawing/2014/main" id="{7E8985F5-7962-D813-FCF5-445A1C4733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672010" y="7631563"/>
            <a:ext cx="2751478" cy="2751478"/>
          </a:xfrm>
          <a:prstGeom prst="rect">
            <a:avLst/>
          </a:prstGeom>
        </p:spPr>
      </p:pic>
      <p:pic>
        <p:nvPicPr>
          <p:cNvPr id="4" name="Picture 10" descr="A black background with a black square&#10;&#10;Description automatically generated with medium confidence">
            <a:extLst>
              <a:ext uri="{FF2B5EF4-FFF2-40B4-BE49-F238E27FC236}">
                <a16:creationId xmlns:a16="http://schemas.microsoft.com/office/drawing/2014/main" id="{61D62AC7-4A01-0F32-F059-BCF6AD6859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36507" flipV="1">
            <a:off x="4464617" y="8315313"/>
            <a:ext cx="630310" cy="630310"/>
          </a:xfrm>
          <a:prstGeom prst="rect">
            <a:avLst/>
          </a:prstGeom>
        </p:spPr>
      </p:pic>
      <p:sp>
        <p:nvSpPr>
          <p:cNvPr id="7" name="Textfeld 6">
            <a:extLst>
              <a:ext uri="{FF2B5EF4-FFF2-40B4-BE49-F238E27FC236}">
                <a16:creationId xmlns:a16="http://schemas.microsoft.com/office/drawing/2014/main" id="{225EED95-8A3A-4865-0C67-A4F21D769841}"/>
              </a:ext>
            </a:extLst>
          </p:cNvPr>
          <p:cNvSpPr txBox="1"/>
          <p:nvPr/>
        </p:nvSpPr>
        <p:spPr>
          <a:xfrm>
            <a:off x="3895464" y="7388601"/>
            <a:ext cx="1207030" cy="938719"/>
          </a:xfrm>
          <a:prstGeom prst="rect">
            <a:avLst/>
          </a:prstGeom>
          <a:noFill/>
        </p:spPr>
        <p:txBody>
          <a:bodyPr wrap="square" rtlCol="0">
            <a:spAutoFit/>
          </a:bodyPr>
          <a:lstStyle/>
          <a:p>
            <a:pPr algn="ctr"/>
            <a:r>
              <a:rPr lang="de-DE" sz="1100" b="1" dirty="0">
                <a:solidFill>
                  <a:srgbClr val="0B3A5B"/>
                </a:solidFill>
                <a:latin typeface="Calibri" panose="020F0502020204030204" pitchFamily="34" charset="0"/>
                <a:ea typeface="Open Sans" panose="020B0606030504020204" pitchFamily="34" charset="0"/>
                <a:cs typeface="Calibri" panose="020F0502020204030204" pitchFamily="34" charset="0"/>
              </a:rPr>
              <a:t>Guarda:</a:t>
            </a:r>
            <a:br>
              <a:rPr lang="de-DE" sz="1100" b="1" dirty="0">
                <a:solidFill>
                  <a:srgbClr val="0B3A5B"/>
                </a:solidFill>
                <a:latin typeface="Calibri" panose="020F0502020204030204" pitchFamily="34" charset="0"/>
                <a:ea typeface="Open Sans" panose="020B0606030504020204" pitchFamily="34" charset="0"/>
                <a:cs typeface="Calibri" panose="020F0502020204030204" pitchFamily="34" charset="0"/>
              </a:rPr>
            </a:br>
            <a:r>
              <a:rPr lang="de-DE" sz="1100" b="1" dirty="0">
                <a:solidFill>
                  <a:srgbClr val="29C5F4"/>
                </a:solidFill>
                <a:latin typeface="Calibri" panose="020F0502020204030204" pitchFamily="34" charset="0"/>
                <a:ea typeface="Open Sans" panose="020B060603050402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H&amp;M </a:t>
            </a:r>
            <a:r>
              <a:rPr lang="de-DE" sz="1100" b="1" dirty="0" err="1">
                <a:solidFill>
                  <a:srgbClr val="29C5F4"/>
                </a:solidFill>
                <a:latin typeface="Calibri" panose="020F0502020204030204" pitchFamily="34" charset="0"/>
                <a:ea typeface="Open Sans" panose="020B060603050402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Reduces</a:t>
            </a:r>
            <a:r>
              <a:rPr lang="de-DE" sz="1100" b="1" dirty="0">
                <a:solidFill>
                  <a:srgbClr val="29C5F4"/>
                </a:solidFill>
                <a:latin typeface="Calibri" panose="020F0502020204030204" pitchFamily="34" charset="0"/>
                <a:ea typeface="Open Sans" panose="020B060603050402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 Carbon Footprint </a:t>
            </a:r>
            <a:r>
              <a:rPr lang="de-DE" sz="1100" b="1" dirty="0" err="1">
                <a:solidFill>
                  <a:srgbClr val="29C5F4"/>
                </a:solidFill>
                <a:latin typeface="Calibri" panose="020F0502020204030204" pitchFamily="34" charset="0"/>
                <a:ea typeface="Open Sans" panose="020B060603050402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through</a:t>
            </a:r>
            <a:r>
              <a:rPr lang="de-DE" sz="1100" b="1" dirty="0">
                <a:solidFill>
                  <a:srgbClr val="29C5F4"/>
                </a:solidFill>
                <a:latin typeface="Calibri" panose="020F0502020204030204" pitchFamily="34" charset="0"/>
                <a:ea typeface="Open Sans" panose="020B060603050402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 Maersk Eco </a:t>
            </a:r>
            <a:r>
              <a:rPr lang="de-DE" sz="1100" b="1" dirty="0" err="1">
                <a:solidFill>
                  <a:srgbClr val="29C5F4"/>
                </a:solidFill>
                <a:latin typeface="Calibri" panose="020F0502020204030204" pitchFamily="34" charset="0"/>
                <a:ea typeface="Open Sans" panose="020B060603050402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Delivery</a:t>
            </a:r>
            <a:endParaRPr lang="en-GB" sz="1100" b="1" dirty="0">
              <a:solidFill>
                <a:srgbClr val="29C5F4"/>
              </a:solidFill>
              <a:latin typeface="Calibri" panose="020F0502020204030204" pitchFamily="34" charset="0"/>
              <a:ea typeface="Open Sans" panose="020B0606030504020204" pitchFamily="34" charset="0"/>
              <a:cs typeface="Calibri" panose="020F0502020204030204" pitchFamily="34" charset="0"/>
            </a:endParaRPr>
          </a:p>
        </p:txBody>
      </p:sp>
      <p:pic>
        <p:nvPicPr>
          <p:cNvPr id="9" name="Grafik 8">
            <a:extLst>
              <a:ext uri="{FF2B5EF4-FFF2-40B4-BE49-F238E27FC236}">
                <a16:creationId xmlns:a16="http://schemas.microsoft.com/office/drawing/2014/main" id="{D52485C1-0115-1A2E-D415-2A2F4E42FF9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282304" y="8229361"/>
            <a:ext cx="863309" cy="863309"/>
          </a:xfrm>
          <a:prstGeom prst="rect">
            <a:avLst/>
          </a:prstGeom>
        </p:spPr>
      </p:pic>
      <p:pic>
        <p:nvPicPr>
          <p:cNvPr id="3" name="Grafik 8">
            <a:extLst>
              <a:ext uri="{FF2B5EF4-FFF2-40B4-BE49-F238E27FC236}">
                <a16:creationId xmlns:a16="http://schemas.microsoft.com/office/drawing/2014/main" id="{35D9C310-D4F2-EFF8-7813-7DE35C161CE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672010" y="509566"/>
            <a:ext cx="1268053" cy="856697"/>
          </a:xfrm>
          <a:prstGeom prst="rect">
            <a:avLst/>
          </a:prstGeom>
        </p:spPr>
      </p:pic>
    </p:spTree>
    <p:extLst>
      <p:ext uri="{BB962C8B-B14F-4D97-AF65-F5344CB8AC3E}">
        <p14:creationId xmlns:p14="http://schemas.microsoft.com/office/powerpoint/2010/main" val="13973887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4D769-D613-85A2-84C8-1C935C3DA1F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91F38D43-1373-5E0C-273D-C8F0839BD4F3}"/>
              </a:ext>
            </a:extLst>
          </p:cNvPr>
          <p:cNvSpPr>
            <a:spLocks noGrp="1"/>
          </p:cNvSpPr>
          <p:nvPr>
            <p:ph type="body" sz="quarter" idx="61"/>
          </p:nvPr>
        </p:nvSpPr>
        <p:spPr>
          <a:xfrm>
            <a:off x="-28125" y="644872"/>
            <a:ext cx="4356285" cy="586086"/>
          </a:xfrm>
        </p:spPr>
        <p:txBody>
          <a:bodyPr/>
          <a:lstStyle/>
          <a:p>
            <a:r>
              <a:rPr lang="en-US"/>
              <a:t>CASE STUDY: TESLA</a:t>
            </a:r>
          </a:p>
        </p:txBody>
      </p:sp>
      <p:sp>
        <p:nvSpPr>
          <p:cNvPr id="6" name="Text Placeholder 5">
            <a:extLst>
              <a:ext uri="{FF2B5EF4-FFF2-40B4-BE49-F238E27FC236}">
                <a16:creationId xmlns:a16="http://schemas.microsoft.com/office/drawing/2014/main" id="{0EA753FE-FA11-1496-9DC2-E2FD45C6AB05}"/>
              </a:ext>
            </a:extLst>
          </p:cNvPr>
          <p:cNvSpPr>
            <a:spLocks noGrp="1"/>
          </p:cNvSpPr>
          <p:nvPr>
            <p:ph type="body" sz="quarter" idx="64"/>
          </p:nvPr>
        </p:nvSpPr>
        <p:spPr>
          <a:xfrm>
            <a:off x="697281" y="1599143"/>
            <a:ext cx="5682254" cy="7735688"/>
          </a:xfrm>
        </p:spPr>
        <p:txBody>
          <a:bodyPr/>
          <a:lstStyle/>
          <a:p>
            <a:r>
              <a:rPr lang="it-IT" sz="1800" b="1" dirty="0">
                <a:solidFill>
                  <a:srgbClr val="8652A1"/>
                </a:solidFill>
              </a:rPr>
              <a:t>Superare le complessità della supply chain nell'industria automobilistica</a:t>
            </a:r>
          </a:p>
          <a:p>
            <a:endParaRPr lang="en-GB" dirty="0"/>
          </a:p>
          <a:p>
            <a:pPr algn="just">
              <a:spcAft>
                <a:spcPts val="600"/>
              </a:spcAft>
            </a:pPr>
            <a:r>
              <a:rPr lang="it-IT" dirty="0"/>
              <a:t>Tesla è </a:t>
            </a:r>
            <a:r>
              <a:rPr lang="it-IT" b="1" dirty="0"/>
              <a:t>un produttore leader di veicoli elettrici</a:t>
            </a:r>
            <a:r>
              <a:rPr lang="it-IT" dirty="0"/>
              <a:t>, rinomato per la sua innovazione nella tecnologia automobilistica e l'impegno per la sostenibilità. L'azienda ha rivoluzionato l'industria automobilistica integrando nelle sue operazioni la tecnologia delle </a:t>
            </a:r>
            <a:r>
              <a:rPr lang="it-IT" b="1" dirty="0"/>
              <a:t>batterie all'avanguardia, le capacità di guida autonoma e le soluzioni di energia rinnovabile</a:t>
            </a:r>
            <a:r>
              <a:rPr lang="it-IT" dirty="0"/>
              <a:t>. La rete logistica di Tesla è parte integrante del suo successo, in quanto deve gestire </a:t>
            </a:r>
            <a:r>
              <a:rPr lang="it-IT" b="1" dirty="0"/>
              <a:t>complesse operazioni della catena di approvvigionamento </a:t>
            </a:r>
            <a:r>
              <a:rPr lang="it-IT" dirty="0"/>
              <a:t>in più continenti per reperire materiali critici, produrre veicoli e consegnarli in modo efficiente ai clienti.
In Europa, Tesla ha rafforzato le sue capacità logistiche attraverso la </a:t>
            </a:r>
            <a:r>
              <a:rPr lang="it-IT" b="1" dirty="0"/>
              <a:t>creazione della </a:t>
            </a:r>
            <a:r>
              <a:rPr lang="it-IT" b="1" dirty="0" err="1"/>
              <a:t>Gigafactory</a:t>
            </a:r>
            <a:r>
              <a:rPr lang="it-IT" b="1" dirty="0"/>
              <a:t> di Berlino</a:t>
            </a:r>
            <a:r>
              <a:rPr lang="it-IT" dirty="0"/>
              <a:t>, riducendo la dipendenza dal trasporto a lunga distanza e migliorando l'efficienza produttiva. </a:t>
            </a:r>
            <a:r>
              <a:rPr lang="it-IT" b="1" dirty="0"/>
              <a:t>Localizzando la produzione</a:t>
            </a:r>
            <a:r>
              <a:rPr lang="it-IT" dirty="0"/>
              <a:t>, Tesla ha ridotto significativamente i tempi di consegna e i costi di trasporto, consentendole di scalare le proprie operazioni nel mercato europeo in </a:t>
            </a:r>
            <a:r>
              <a:rPr lang="it-IT" b="1" dirty="0"/>
              <a:t>modo più efficace</a:t>
            </a:r>
            <a:r>
              <a:rPr lang="it-IT" dirty="0"/>
              <a:t>. L'azienda </a:t>
            </a:r>
            <a:r>
              <a:rPr lang="it-IT" b="1" dirty="0"/>
              <a:t>utilizza l'analisi della catena di approvvigionamento basata sull'intelligenza artificiale, l'ottimizzazione dei percorsi in tempo reale e le pratiche di produzione just-in-time </a:t>
            </a:r>
            <a:r>
              <a:rPr lang="it-IT" dirty="0"/>
              <a:t>per mitigare le interruzioni della catena di approvvigionamento e migliorare la velocità di consegna. </a:t>
            </a:r>
            <a:r>
              <a:rPr lang="it-IT" b="1" dirty="0"/>
              <a:t>L'approccio verticalmente integrato di Tesla</a:t>
            </a:r>
            <a:r>
              <a:rPr lang="it-IT" dirty="0"/>
              <a:t>, che include la produzione interna di batterie e la distribuzione diretta dei veicoli, le consente di mantenere un </a:t>
            </a:r>
            <a:r>
              <a:rPr lang="it-IT" b="1" dirty="0"/>
              <a:t>controllo più stretto </a:t>
            </a:r>
            <a:r>
              <a:rPr lang="it-IT" dirty="0"/>
              <a:t>sulla sua catena di approvvigionamento rispetto alle case automobilistiche tradizionali.
Tesla dà inoltre priorità alla </a:t>
            </a:r>
            <a:r>
              <a:rPr lang="it-IT" b="1" dirty="0"/>
              <a:t>sostenibilità </a:t>
            </a:r>
            <a:r>
              <a:rPr lang="it-IT" dirty="0"/>
              <a:t>acquistando materiali localmente, investendo in metodi di produzione efficienti dal punto di vista energetico e sviluppando programmi di riciclaggio delle batterie per ridurre al </a:t>
            </a:r>
            <a:r>
              <a:rPr lang="it-IT" b="1" dirty="0"/>
              <a:t>minimo l'impatto ambientale</a:t>
            </a:r>
            <a:r>
              <a:rPr lang="it-IT" dirty="0"/>
              <a:t>. L'azienda ha implementato </a:t>
            </a:r>
            <a:r>
              <a:rPr lang="it-IT" b="1" dirty="0"/>
              <a:t>fonti di energia rinnovabile </a:t>
            </a:r>
            <a:r>
              <a:rPr lang="it-IT" dirty="0"/>
              <a:t>nelle sue </a:t>
            </a:r>
            <a:r>
              <a:rPr lang="it-IT" dirty="0" err="1"/>
              <a:t>Gigafactory</a:t>
            </a:r>
            <a:r>
              <a:rPr lang="it-IT" dirty="0"/>
              <a:t> e lavora continuamente </a:t>
            </a:r>
            <a:r>
              <a:rPr lang="it-IT" b="1" dirty="0"/>
              <a:t>per ridurre la sua dipendenza dai metalli </a:t>
            </a:r>
            <a:r>
              <a:rPr lang="it-IT" dirty="0"/>
              <a:t>delle terre rare nella produzione di batterie. 
Tuttavia, Tesla deve affrontare </a:t>
            </a:r>
            <a:r>
              <a:rPr lang="it-IT" b="1" dirty="0"/>
              <a:t>sfide logistiche</a:t>
            </a:r>
            <a:r>
              <a:rPr lang="it-IT" dirty="0"/>
              <a:t>, tra cui la carenza di semiconduttori, le fluttuazioni dei prezzi delle materie prime e la necessità di un ulteriore sviluppo delle infrastrutture per supportare la sua crescente presenza sul mercato. Il </a:t>
            </a:r>
            <a:r>
              <a:rPr lang="it-IT" b="1" dirty="0"/>
              <a:t>modello direct-to-consumer </a:t>
            </a:r>
            <a:r>
              <a:rPr lang="it-IT" dirty="0"/>
              <a:t>dell'azienda, sebbene innovativo, presenta ulteriori complessità logistiche, in quanto Tesla deve gestire </a:t>
            </a:r>
            <a:r>
              <a:rPr lang="it-IT" b="1" dirty="0"/>
              <a:t>le proprie operazioni di consegna </a:t>
            </a:r>
            <a:r>
              <a:rPr lang="it-IT" dirty="0"/>
              <a:t>dei veicoli piuttosto che affidarsi a concessionari di terze parti. Nonostante questi ostacoli, Tesla continua ad andare avanti, perfezionando le sue operazioni logistiche per supportare i suoi ambiziosi piani di crescita in Europa e oltre.</a:t>
            </a:r>
            <a:endParaRPr lang="en-US" dirty="0"/>
          </a:p>
        </p:txBody>
      </p:sp>
      <p:pic>
        <p:nvPicPr>
          <p:cNvPr id="2" name="Picture 6" descr="A hand holding a cell phone&#10;&#10;Description automatically generated">
            <a:hlinkClick r:id="rId2"/>
            <a:extLst>
              <a:ext uri="{FF2B5EF4-FFF2-40B4-BE49-F238E27FC236}">
                <a16:creationId xmlns:a16="http://schemas.microsoft.com/office/drawing/2014/main" id="{59443B50-7ABA-40D6-F25E-9343F5047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672010" y="7631563"/>
            <a:ext cx="2751478" cy="2751478"/>
          </a:xfrm>
          <a:prstGeom prst="rect">
            <a:avLst/>
          </a:prstGeom>
        </p:spPr>
      </p:pic>
      <p:pic>
        <p:nvPicPr>
          <p:cNvPr id="4" name="Picture 10" descr="A black background with a black square&#10;&#10;Description automatically generated with medium confidence">
            <a:extLst>
              <a:ext uri="{FF2B5EF4-FFF2-40B4-BE49-F238E27FC236}">
                <a16:creationId xmlns:a16="http://schemas.microsoft.com/office/drawing/2014/main" id="{21F351C9-D71E-B730-6CF7-54A13F5E9E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968321" flipV="1">
            <a:off x="4464617" y="8510044"/>
            <a:ext cx="630310" cy="630310"/>
          </a:xfrm>
          <a:prstGeom prst="rect">
            <a:avLst/>
          </a:prstGeom>
        </p:spPr>
      </p:pic>
      <p:sp>
        <p:nvSpPr>
          <p:cNvPr id="7" name="Textfeld 6">
            <a:extLst>
              <a:ext uri="{FF2B5EF4-FFF2-40B4-BE49-F238E27FC236}">
                <a16:creationId xmlns:a16="http://schemas.microsoft.com/office/drawing/2014/main" id="{791C295A-1EF8-C92D-44F8-C3576964C81E}"/>
              </a:ext>
            </a:extLst>
          </p:cNvPr>
          <p:cNvSpPr txBox="1"/>
          <p:nvPr/>
        </p:nvSpPr>
        <p:spPr>
          <a:xfrm>
            <a:off x="3940738" y="7769460"/>
            <a:ext cx="1207030" cy="938719"/>
          </a:xfrm>
          <a:prstGeom prst="rect">
            <a:avLst/>
          </a:prstGeom>
          <a:noFill/>
        </p:spPr>
        <p:txBody>
          <a:bodyPr wrap="square" rtlCol="0">
            <a:spAutoFit/>
          </a:bodyPr>
          <a:lstStyle/>
          <a:p>
            <a:pPr algn="ctr"/>
            <a:r>
              <a:rPr lang="de-DE" sz="1100" b="1" dirty="0">
                <a:solidFill>
                  <a:srgbClr val="0B3A5B"/>
                </a:solidFill>
                <a:latin typeface="Calibri" panose="020F0502020204030204" pitchFamily="34" charset="0"/>
                <a:ea typeface="Open Sans" panose="020B0606030504020204" pitchFamily="34" charset="0"/>
                <a:cs typeface="Calibri" panose="020F0502020204030204" pitchFamily="34" charset="0"/>
              </a:rPr>
              <a:t>Guarda:</a:t>
            </a:r>
            <a:br>
              <a:rPr lang="de-DE" sz="1100" b="1" dirty="0">
                <a:solidFill>
                  <a:srgbClr val="0B3A5B"/>
                </a:solidFill>
                <a:latin typeface="Calibri" panose="020F0502020204030204" pitchFamily="34" charset="0"/>
                <a:ea typeface="Open Sans" panose="020B0606030504020204" pitchFamily="34" charset="0"/>
                <a:cs typeface="Calibri" panose="020F0502020204030204" pitchFamily="34" charset="0"/>
              </a:rPr>
            </a:br>
            <a:r>
              <a:rPr lang="en-GB" sz="1100" b="1" dirty="0">
                <a:solidFill>
                  <a:srgbClr val="29C5F4"/>
                </a:solidFill>
                <a:latin typeface="Calibri" panose="020F0502020204030204" pitchFamily="34" charset="0"/>
                <a:ea typeface="Open Sans" panose="020B060603050402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The Incredible Logistics Of The Tesla Gigafactory!</a:t>
            </a:r>
            <a:endParaRPr lang="en-GB" sz="1100" b="1" dirty="0">
              <a:solidFill>
                <a:srgbClr val="29C5F4"/>
              </a:solidFill>
              <a:latin typeface="Calibri" panose="020F0502020204030204" pitchFamily="34" charset="0"/>
              <a:ea typeface="Open Sans" panose="020B0606030504020204" pitchFamily="34" charset="0"/>
              <a:cs typeface="Calibri" panose="020F0502020204030204" pitchFamily="34" charset="0"/>
            </a:endParaRPr>
          </a:p>
        </p:txBody>
      </p:sp>
      <p:pic>
        <p:nvPicPr>
          <p:cNvPr id="9" name="Grafik 8">
            <a:extLst>
              <a:ext uri="{FF2B5EF4-FFF2-40B4-BE49-F238E27FC236}">
                <a16:creationId xmlns:a16="http://schemas.microsoft.com/office/drawing/2014/main" id="{6BCC1E7A-5B94-2FAB-1D87-7FCD3EBDFA8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282304" y="8229361"/>
            <a:ext cx="863309" cy="863309"/>
          </a:xfrm>
          <a:prstGeom prst="rect">
            <a:avLst/>
          </a:prstGeom>
        </p:spPr>
      </p:pic>
      <p:pic>
        <p:nvPicPr>
          <p:cNvPr id="3" name="Grafik 6">
            <a:extLst>
              <a:ext uri="{FF2B5EF4-FFF2-40B4-BE49-F238E27FC236}">
                <a16:creationId xmlns:a16="http://schemas.microsoft.com/office/drawing/2014/main" id="{8A702E2B-D4DC-7D2D-2775-C5A3CD7D750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109135" y="395361"/>
            <a:ext cx="752301" cy="1087769"/>
          </a:xfrm>
          <a:prstGeom prst="rect">
            <a:avLst/>
          </a:prstGeom>
        </p:spPr>
      </p:pic>
    </p:spTree>
    <p:extLst>
      <p:ext uri="{BB962C8B-B14F-4D97-AF65-F5344CB8AC3E}">
        <p14:creationId xmlns:p14="http://schemas.microsoft.com/office/powerpoint/2010/main" val="42106042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005DB-6E4A-062A-1AEF-41C8BFEF77A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EB140EE-87DC-A143-CA7E-93273E832A8A}"/>
              </a:ext>
            </a:extLst>
          </p:cNvPr>
          <p:cNvSpPr>
            <a:spLocks noGrp="1"/>
          </p:cNvSpPr>
          <p:nvPr>
            <p:ph type="body" sz="quarter" idx="61"/>
          </p:nvPr>
        </p:nvSpPr>
        <p:spPr>
          <a:xfrm>
            <a:off x="-28125" y="644872"/>
            <a:ext cx="4286615" cy="586086"/>
          </a:xfrm>
        </p:spPr>
        <p:txBody>
          <a:bodyPr/>
          <a:lstStyle/>
          <a:p>
            <a:r>
              <a:rPr lang="en-US"/>
              <a:t>CASE STUDY: HAVI</a:t>
            </a:r>
          </a:p>
        </p:txBody>
      </p:sp>
      <p:sp>
        <p:nvSpPr>
          <p:cNvPr id="6" name="Text Placeholder 5">
            <a:extLst>
              <a:ext uri="{FF2B5EF4-FFF2-40B4-BE49-F238E27FC236}">
                <a16:creationId xmlns:a16="http://schemas.microsoft.com/office/drawing/2014/main" id="{C276E26A-BFA8-273B-E75B-3844F022908A}"/>
              </a:ext>
            </a:extLst>
          </p:cNvPr>
          <p:cNvSpPr>
            <a:spLocks noGrp="1"/>
          </p:cNvSpPr>
          <p:nvPr>
            <p:ph type="body" sz="quarter" idx="64"/>
          </p:nvPr>
        </p:nvSpPr>
        <p:spPr>
          <a:xfrm>
            <a:off x="697281" y="1599143"/>
            <a:ext cx="5682254" cy="8165059"/>
          </a:xfrm>
        </p:spPr>
        <p:txBody>
          <a:bodyPr/>
          <a:lstStyle/>
          <a:p>
            <a:pPr algn="just"/>
            <a:r>
              <a:rPr lang="it-IT" sz="1800" b="1" dirty="0">
                <a:solidFill>
                  <a:srgbClr val="8652A1"/>
                </a:solidFill>
              </a:rPr>
              <a:t>Promuovere l'innovazione sostenibile della supply chain nella logistica alimentare</a:t>
            </a:r>
          </a:p>
          <a:p>
            <a:pPr algn="just"/>
            <a:endParaRPr lang="en-GB" dirty="0"/>
          </a:p>
          <a:p>
            <a:pPr marL="72000" algn="just">
              <a:spcAft>
                <a:spcPts val="600"/>
              </a:spcAft>
            </a:pPr>
            <a:r>
              <a:rPr lang="it-IT" b="1" dirty="0"/>
              <a:t>HAVI</a:t>
            </a:r>
            <a:r>
              <a:rPr lang="it-IT" dirty="0"/>
              <a:t> è un fornitore globale di soluzioni per la supply chain specializzato nel </a:t>
            </a:r>
            <a:r>
              <a:rPr lang="it-IT" b="1" dirty="0"/>
              <a:t>settore della ristorazione</a:t>
            </a:r>
            <a:r>
              <a:rPr lang="it-IT" dirty="0"/>
              <a:t>. </a:t>
            </a:r>
            <a:r>
              <a:rPr lang="it-IT" b="1" dirty="0"/>
              <a:t>Operando in oltre 100 paesi</a:t>
            </a:r>
            <a:r>
              <a:rPr lang="it-IT" dirty="0"/>
              <a:t>, l'azienda supporta i principali marchi, tra cui McDonald's, con servizi integrati di </a:t>
            </a:r>
            <a:r>
              <a:rPr lang="it-IT" b="1" dirty="0"/>
              <a:t>logistica, imballaggio e analisi</a:t>
            </a:r>
            <a:r>
              <a:rPr lang="it-IT" dirty="0"/>
              <a:t>. Dal magazzino a temperatura controllata e dalla previsione della domanda in tempo reale alla consegna dell'ultimo miglio, le soluzioni end-to-end di HAVI </a:t>
            </a:r>
            <a:r>
              <a:rPr lang="it-IT" b="1" dirty="0"/>
              <a:t>garantiscono la freschezza, la sicurezza e la disponibilità dei prodotti in diversi mercat</a:t>
            </a:r>
            <a:r>
              <a:rPr lang="it-IT" dirty="0"/>
              <a:t>i.
In Europa, HAVI si concentra sulla </a:t>
            </a:r>
            <a:r>
              <a:rPr lang="it-IT" b="1" dirty="0"/>
              <a:t>creazione di catene di approvvigionamento efficienti </a:t>
            </a:r>
            <a:r>
              <a:rPr lang="it-IT" dirty="0"/>
              <a:t>e </a:t>
            </a:r>
            <a:r>
              <a:rPr lang="it-IT" b="1" dirty="0"/>
              <a:t>reattive</a:t>
            </a:r>
            <a:r>
              <a:rPr lang="it-IT" dirty="0"/>
              <a:t> su misura per le esigenze delle reti di ristoranti a servizio rapido (QSR). Combinando la </a:t>
            </a:r>
            <a:r>
              <a:rPr lang="it-IT" b="1" dirty="0"/>
              <a:t>pianificazione logistica basata sull'intelligenza artificiale</a:t>
            </a:r>
            <a:r>
              <a:rPr lang="it-IT" dirty="0"/>
              <a:t>, l'ottimizzazione dei percorsi e le tecnologie della </a:t>
            </a:r>
            <a:r>
              <a:rPr lang="it-IT" b="1" dirty="0"/>
              <a:t>catena del freddo</a:t>
            </a:r>
            <a:r>
              <a:rPr lang="it-IT" dirty="0"/>
              <a:t>, HAVI è in grado di fornire consegne just-in-time mantenendo un'elevata qualità del servizio. La sua rete di centri di </a:t>
            </a:r>
            <a:r>
              <a:rPr lang="it-IT" b="1" dirty="0"/>
              <a:t>distribuzione regionali e flotte di consegna locali</a:t>
            </a:r>
            <a:r>
              <a:rPr lang="it-IT" dirty="0"/>
              <a:t> supporta </a:t>
            </a:r>
            <a:r>
              <a:rPr lang="it-IT" b="1" dirty="0"/>
              <a:t>la flessibilità e la scalabilità</a:t>
            </a:r>
            <a:r>
              <a:rPr lang="it-IT" dirty="0"/>
              <a:t> in ambienti normativi complessi.
Per rafforzare la </a:t>
            </a:r>
            <a:r>
              <a:rPr lang="it-IT" b="1" dirty="0"/>
              <a:t>collaborazione con i partner</a:t>
            </a:r>
            <a:r>
              <a:rPr lang="it-IT" dirty="0"/>
              <a:t> e aumentare </a:t>
            </a:r>
            <a:r>
              <a:rPr lang="it-IT" b="1" dirty="0"/>
              <a:t>l'agilità</a:t>
            </a:r>
            <a:r>
              <a:rPr lang="it-IT" dirty="0"/>
              <a:t>, HAVI ha migrato le sue operazioni B2B ad </a:t>
            </a:r>
            <a:r>
              <a:rPr lang="it-IT" dirty="0" err="1"/>
              <a:t>Axway</a:t>
            </a:r>
            <a:r>
              <a:rPr lang="it-IT" dirty="0"/>
              <a:t> Cloud Managed Services. </a:t>
            </a:r>
            <a:r>
              <a:rPr lang="it-IT" b="1" dirty="0"/>
              <a:t>Questa infrastruttura basata su API</a:t>
            </a:r>
            <a:r>
              <a:rPr lang="it-IT" dirty="0"/>
              <a:t> e basata su cloud consente uno </a:t>
            </a:r>
            <a:r>
              <a:rPr lang="it-IT" b="1" dirty="0"/>
              <a:t>scambio di dati sicuro e in tempo reale </a:t>
            </a:r>
            <a:r>
              <a:rPr lang="it-IT" dirty="0"/>
              <a:t>con centinaia di fornitori e distributori. La piattaforma consente un </a:t>
            </a:r>
            <a:r>
              <a:rPr lang="it-IT" dirty="0" err="1"/>
              <a:t>onboarding</a:t>
            </a:r>
            <a:r>
              <a:rPr lang="it-IT" dirty="0"/>
              <a:t> più rapido dei partner, fornisce una migliore visibilità delle transazioni e migliora la reattività alle interruzioni, aiutando la supply chain di HAVI ad adattarsi rapidamente alle </a:t>
            </a:r>
            <a:r>
              <a:rPr lang="it-IT" b="1" dirty="0"/>
              <a:t>esigenze dinamiche della ristorazione</a:t>
            </a:r>
            <a:r>
              <a:rPr lang="it-IT" dirty="0"/>
              <a:t>.
La </a:t>
            </a:r>
            <a:r>
              <a:rPr lang="it-IT" b="1" dirty="0"/>
              <a:t>sostenibilità</a:t>
            </a:r>
            <a:r>
              <a:rPr lang="it-IT" dirty="0"/>
              <a:t> è parte integrante della strategia logistica di HAVI. L'azienda sta riducendo attivamente la propria </a:t>
            </a:r>
            <a:r>
              <a:rPr lang="it-IT" b="1" dirty="0"/>
              <a:t>impronta ambientale</a:t>
            </a:r>
            <a:r>
              <a:rPr lang="it-IT" dirty="0"/>
              <a:t> attraverso l'uso di flotte di consegna a </a:t>
            </a:r>
            <a:r>
              <a:rPr lang="it-IT" b="1" dirty="0"/>
              <a:t>basse emissioni, magazzini alimentati a energia rinnovabile e iniziative di imballaggio sostenibili</a:t>
            </a:r>
            <a:r>
              <a:rPr lang="it-IT" dirty="0"/>
              <a:t>. La sua partnership a lungo termine con McDonald's ha prodotto risultati come programmi di guida ecologica, ottimizzazione dei percorsi per il risparmio di carburante e materiali di consegna riutilizzabili. HAVI è anche coinvolta </a:t>
            </a:r>
            <a:r>
              <a:rPr lang="it-IT" b="1" dirty="0"/>
              <a:t>in programmi pilota </a:t>
            </a:r>
            <a:r>
              <a:rPr lang="it-IT" dirty="0"/>
              <a:t>che esplorano </a:t>
            </a:r>
            <a:r>
              <a:rPr lang="it-IT" b="1" dirty="0"/>
              <a:t>l'idrogeno e le tecnologie dei veicoli elettrici </a:t>
            </a:r>
            <a:r>
              <a:rPr lang="it-IT" dirty="0"/>
              <a:t>come parte della sua tabella di marcia per la riduzione delle emissioni.
Nonostante </a:t>
            </a:r>
            <a:r>
              <a:rPr lang="it-IT" b="1" dirty="0"/>
              <a:t>le sfide in corso </a:t>
            </a:r>
            <a:r>
              <a:rPr lang="it-IT" dirty="0"/>
              <a:t>come la conformità alla temperatura, le pressioni sui costi e le restrizioni alle consegne urbane, HAVI continua a guidare </a:t>
            </a:r>
            <a:r>
              <a:rPr lang="it-IT" b="1" dirty="0"/>
              <a:t>l'innovazione digitale</a:t>
            </a:r>
            <a:r>
              <a:rPr lang="it-IT" dirty="0"/>
              <a:t> e </a:t>
            </a:r>
            <a:r>
              <a:rPr lang="it-IT" b="1" dirty="0"/>
              <a:t>la sostenibilità</a:t>
            </a:r>
            <a:r>
              <a:rPr lang="it-IT" dirty="0"/>
              <a:t>. Integrando sistemi basati su cloud, ottimizzazione basata sui dati e best practice ambientali, HAVI si posiziona come </a:t>
            </a:r>
            <a:r>
              <a:rPr lang="it-IT" b="1" dirty="0"/>
              <a:t>partner chiave </a:t>
            </a:r>
            <a:r>
              <a:rPr lang="it-IT" dirty="0"/>
              <a:t>per i marchi di ristorazione che mirano a costruire </a:t>
            </a:r>
            <a:r>
              <a:rPr lang="it-IT" b="1" dirty="0"/>
              <a:t>catene di approvvigionamento più intelligenti ed ecologiche</a:t>
            </a:r>
            <a:r>
              <a:rPr lang="it-IT" dirty="0"/>
              <a:t> in tutta Europa e oltre.</a:t>
            </a:r>
            <a:endParaRPr lang="en-US" dirty="0"/>
          </a:p>
          <a:p>
            <a:pPr algn="just"/>
            <a:endParaRPr lang="en-US" dirty="0"/>
          </a:p>
        </p:txBody>
      </p:sp>
      <p:pic>
        <p:nvPicPr>
          <p:cNvPr id="2" name="Picture 6" descr="A hand holding a cell phone&#10;&#10;Description automatically generated">
            <a:hlinkClick r:id="rId2"/>
            <a:extLst>
              <a:ext uri="{FF2B5EF4-FFF2-40B4-BE49-F238E27FC236}">
                <a16:creationId xmlns:a16="http://schemas.microsoft.com/office/drawing/2014/main" id="{AB50F5DF-093F-4808-A005-3CDEA823A7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672010" y="7631563"/>
            <a:ext cx="2751478" cy="2751478"/>
          </a:xfrm>
          <a:prstGeom prst="rect">
            <a:avLst/>
          </a:prstGeom>
        </p:spPr>
      </p:pic>
      <p:pic>
        <p:nvPicPr>
          <p:cNvPr id="4" name="Picture 10" descr="A black background with a black square&#10;&#10;Description automatically generated with medium confidence">
            <a:extLst>
              <a:ext uri="{FF2B5EF4-FFF2-40B4-BE49-F238E27FC236}">
                <a16:creationId xmlns:a16="http://schemas.microsoft.com/office/drawing/2014/main" id="{C1135430-6343-C302-4F5E-9CEE19DFF1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36507" flipV="1">
            <a:off x="4464617" y="8315313"/>
            <a:ext cx="630310" cy="630310"/>
          </a:xfrm>
          <a:prstGeom prst="rect">
            <a:avLst/>
          </a:prstGeom>
        </p:spPr>
      </p:pic>
      <p:sp>
        <p:nvSpPr>
          <p:cNvPr id="7" name="Textfeld 6">
            <a:extLst>
              <a:ext uri="{FF2B5EF4-FFF2-40B4-BE49-F238E27FC236}">
                <a16:creationId xmlns:a16="http://schemas.microsoft.com/office/drawing/2014/main" id="{83DA42D5-8E53-D307-019B-D41C13A4EAF7}"/>
              </a:ext>
            </a:extLst>
          </p:cNvPr>
          <p:cNvSpPr txBox="1"/>
          <p:nvPr/>
        </p:nvSpPr>
        <p:spPr>
          <a:xfrm>
            <a:off x="3730390" y="7194848"/>
            <a:ext cx="1376769" cy="1277273"/>
          </a:xfrm>
          <a:prstGeom prst="rect">
            <a:avLst/>
          </a:prstGeom>
          <a:noFill/>
        </p:spPr>
        <p:txBody>
          <a:bodyPr wrap="square" rtlCol="0">
            <a:spAutoFit/>
          </a:bodyPr>
          <a:lstStyle/>
          <a:p>
            <a:pPr algn="ctr"/>
            <a:r>
              <a:rPr lang="de-DE" sz="1100" b="1" dirty="0">
                <a:solidFill>
                  <a:srgbClr val="0B3A5B"/>
                </a:solidFill>
                <a:latin typeface="Calibri" panose="020F0502020204030204" pitchFamily="34" charset="0"/>
                <a:ea typeface="Open Sans" panose="020B0606030504020204" pitchFamily="34" charset="0"/>
                <a:cs typeface="Calibri" panose="020F0502020204030204" pitchFamily="34" charset="0"/>
              </a:rPr>
              <a:t>Guarda:</a:t>
            </a:r>
            <a:br>
              <a:rPr lang="de-DE" sz="1100" b="1" dirty="0">
                <a:solidFill>
                  <a:srgbClr val="0B3A5B"/>
                </a:solidFill>
                <a:latin typeface="Calibri" panose="020F0502020204030204" pitchFamily="34" charset="0"/>
                <a:ea typeface="Open Sans" panose="020B0606030504020204" pitchFamily="34" charset="0"/>
                <a:cs typeface="Calibri" panose="020F0502020204030204" pitchFamily="34" charset="0"/>
              </a:rPr>
            </a:br>
            <a:r>
              <a:rPr lang="en-GB" sz="1100" b="1" dirty="0">
                <a:solidFill>
                  <a:srgbClr val="29C5F4"/>
                </a:solidFill>
                <a:hlinkClick r:id="rId5">
                  <a:extLst>
                    <a:ext uri="{A12FA001-AC4F-418D-AE19-62706E023703}">
                      <ahyp:hlinkClr xmlns:ahyp="http://schemas.microsoft.com/office/drawing/2018/hyperlinkcolor" val="tx"/>
                    </a:ext>
                  </a:extLst>
                </a:hlinkClick>
              </a:rPr>
              <a:t>HAVI Supply Chain Ensures Global Logistics with B2B Integration in Axway Cloud Managed Services</a:t>
            </a:r>
            <a:endParaRPr lang="en-GB" sz="1100" b="1" dirty="0">
              <a:solidFill>
                <a:srgbClr val="29C5F4"/>
              </a:solidFill>
            </a:endParaRPr>
          </a:p>
        </p:txBody>
      </p:sp>
      <p:pic>
        <p:nvPicPr>
          <p:cNvPr id="9" name="Grafik 8">
            <a:extLst>
              <a:ext uri="{FF2B5EF4-FFF2-40B4-BE49-F238E27FC236}">
                <a16:creationId xmlns:a16="http://schemas.microsoft.com/office/drawing/2014/main" id="{3B7302FC-139A-9E3F-382B-682F6B795F0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282304" y="8229361"/>
            <a:ext cx="863309" cy="863309"/>
          </a:xfrm>
          <a:prstGeom prst="rect">
            <a:avLst/>
          </a:prstGeom>
        </p:spPr>
      </p:pic>
      <p:pic>
        <p:nvPicPr>
          <p:cNvPr id="3" name="Picture 2" descr="HAVI Logistics GmbH">
            <a:extLst>
              <a:ext uri="{FF2B5EF4-FFF2-40B4-BE49-F238E27FC236}">
                <a16:creationId xmlns:a16="http://schemas.microsoft.com/office/drawing/2014/main" id="{B7AC2B50-D723-B22C-1CDC-5119F58D18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7743" y="442640"/>
            <a:ext cx="1761792" cy="990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7909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15977-8213-33D4-7B58-C5DA9AAC95E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F9DA190-35A8-7D70-4DF8-3FD0D7732A99}"/>
              </a:ext>
            </a:extLst>
          </p:cNvPr>
          <p:cNvSpPr>
            <a:spLocks noGrp="1"/>
          </p:cNvSpPr>
          <p:nvPr>
            <p:ph type="body" sz="quarter" idx="14"/>
          </p:nvPr>
        </p:nvSpPr>
        <p:spPr>
          <a:xfrm>
            <a:off x="2859698" y="1186622"/>
            <a:ext cx="4171223" cy="2797463"/>
          </a:xfrm>
        </p:spPr>
        <p:txBody>
          <a:bodyPr lIns="91440" tIns="45720" rIns="91440" bIns="45720" anchor="t">
            <a:noAutofit/>
          </a:bodyPr>
          <a:lstStyle/>
          <a:p>
            <a:r>
              <a:rPr lang="de-DE" sz="4800" dirty="0"/>
              <a:t>LINEE GUIDA PER LA VALUTAZIONE</a:t>
            </a:r>
          </a:p>
          <a:p>
            <a:endParaRPr lang="en-GB" sz="1100" dirty="0"/>
          </a:p>
          <a:p>
            <a:pPr algn="just"/>
            <a:r>
              <a:rPr lang="it-IT" sz="1100" b="0" dirty="0">
                <a:latin typeface="Calibri"/>
                <a:ea typeface="Calibri"/>
                <a:cs typeface="Calibri"/>
              </a:rPr>
              <a:t>Di seguito è riportata una linea guida per la progettazione del modulo di feedback nella settimana 15. Le domande possono essere adattate per adattarsi agli stili di insegnamento individuali. Dopo aver creato il questionario su una piattaforma preferita, il docente può distribuire il link agli studenti</a:t>
            </a:r>
            <a:r>
              <a:rPr lang="en-GB" sz="1100" b="0" dirty="0">
                <a:latin typeface="Calibri"/>
                <a:ea typeface="Calibri"/>
                <a:cs typeface="Calibri"/>
              </a:rPr>
              <a:t>.</a:t>
            </a:r>
          </a:p>
        </p:txBody>
      </p:sp>
      <p:sp>
        <p:nvSpPr>
          <p:cNvPr id="3" name="Slide Number Placeholder 2">
            <a:extLst>
              <a:ext uri="{FF2B5EF4-FFF2-40B4-BE49-F238E27FC236}">
                <a16:creationId xmlns:a16="http://schemas.microsoft.com/office/drawing/2014/main" id="{29578820-7FA6-CCB4-D3C4-E80F9C0C7717}"/>
              </a:ext>
            </a:extLst>
          </p:cNvPr>
          <p:cNvSpPr>
            <a:spLocks noGrp="1"/>
          </p:cNvSpPr>
          <p:nvPr>
            <p:ph type="sldNum" sz="quarter" idx="4"/>
          </p:nvPr>
        </p:nvSpPr>
        <p:spPr/>
        <p:txBody>
          <a:bodyPr/>
          <a:lstStyle/>
          <a:p>
            <a:fld id="{9C527BFA-2C0E-4CEC-B6A5-913A56FEF4B4}" type="slidenum">
              <a:rPr lang="fr-CA" smtClean="0"/>
              <a:pPr/>
              <a:t>43</a:t>
            </a:fld>
            <a:endParaRPr lang="fr-CA"/>
          </a:p>
        </p:txBody>
      </p:sp>
      <p:pic>
        <p:nvPicPr>
          <p:cNvPr id="5" name="Picture Placeholder 20">
            <a:extLst>
              <a:ext uri="{FF2B5EF4-FFF2-40B4-BE49-F238E27FC236}">
                <a16:creationId xmlns:a16="http://schemas.microsoft.com/office/drawing/2014/main" id="{9A4527C3-35AC-918F-534E-1B7DC46729C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945" r="7945"/>
          <a:stretch/>
        </p:blipFill>
        <p:spPr>
          <a:xfrm>
            <a:off x="0" y="4461163"/>
            <a:ext cx="5514109" cy="4369327"/>
          </a:xfrm>
        </p:spPr>
      </p:pic>
    </p:spTree>
    <p:extLst>
      <p:ext uri="{BB962C8B-B14F-4D97-AF65-F5344CB8AC3E}">
        <p14:creationId xmlns:p14="http://schemas.microsoft.com/office/powerpoint/2010/main" val="18322610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06F84-F67D-3B9B-7409-7E43644D478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5E7743F3-D7A4-76B2-8E04-C229F55DFA54}"/>
              </a:ext>
            </a:extLst>
          </p:cNvPr>
          <p:cNvSpPr>
            <a:spLocks noGrp="1"/>
          </p:cNvSpPr>
          <p:nvPr>
            <p:ph type="body" sz="quarter" idx="64"/>
          </p:nvPr>
        </p:nvSpPr>
        <p:spPr>
          <a:xfrm>
            <a:off x="741470" y="1626640"/>
            <a:ext cx="6076734" cy="8592456"/>
          </a:xfrm>
        </p:spPr>
        <p:txBody>
          <a:bodyPr lIns="91440" tIns="45720" rIns="91440" bIns="45720" numCol="1" spcCol="288000" anchor="t">
            <a:noAutofit/>
          </a:bodyPr>
          <a:lstStyle/>
          <a:p>
            <a:pPr algn="just"/>
            <a:r>
              <a:rPr lang="it-IT" dirty="0"/>
              <a:t>Il seguente questionario di riflessione è stato progettato per il </a:t>
            </a:r>
            <a:r>
              <a:rPr lang="it-IT" b="1" dirty="0"/>
              <a:t>Modulo 3</a:t>
            </a:r>
            <a:r>
              <a:rPr lang="it-IT" dirty="0"/>
              <a:t>, Settimana 15. Fornisce un quadro flessibile per valutare l'apprendimento, la partecipazione e l'impegno degli studenti durante il modulo</a:t>
            </a:r>
            <a:r>
              <a:rPr lang="en-GB" dirty="0"/>
              <a:t>.</a:t>
            </a:r>
          </a:p>
          <a:p>
            <a:pPr algn="just"/>
            <a:endParaRPr lang="en-GB" dirty="0"/>
          </a:p>
          <a:p>
            <a:pPr algn="just"/>
            <a:r>
              <a:rPr lang="it-IT" dirty="0"/>
              <a:t>Gli insegnanti possono </a:t>
            </a:r>
            <a:r>
              <a:rPr lang="it-IT" b="1" dirty="0"/>
              <a:t>utilizzare o adattare queste domande </a:t>
            </a:r>
            <a:r>
              <a:rPr lang="it-IT" dirty="0"/>
              <a:t>in base al proprio stile di insegnamento e alle esigenze degli studenti e implementarle in strumenti di indagine come</a:t>
            </a:r>
            <a:r>
              <a:rPr lang="en-GB" b="1" dirty="0">
                <a:solidFill>
                  <a:srgbClr val="29C5F4"/>
                </a:solidFill>
                <a:hlinkClick r:id="rId3">
                  <a:extLst>
                    <a:ext uri="{A12FA001-AC4F-418D-AE19-62706E023703}">
                      <ahyp:hlinkClr xmlns:ahyp="http://schemas.microsoft.com/office/drawing/2018/hyperlinkcolor" val="tx"/>
                    </a:ext>
                  </a:extLst>
                </a:hlinkClick>
              </a:rPr>
              <a:t>Google Forms</a:t>
            </a:r>
            <a:r>
              <a:rPr lang="en-GB" dirty="0"/>
              <a:t>, </a:t>
            </a:r>
            <a:r>
              <a:rPr lang="en-GB" b="1" dirty="0">
                <a:solidFill>
                  <a:srgbClr val="29C5F4"/>
                </a:solidFill>
                <a:hlinkClick r:id="rId4">
                  <a:extLst>
                    <a:ext uri="{A12FA001-AC4F-418D-AE19-62706E023703}">
                      <ahyp:hlinkClr xmlns:ahyp="http://schemas.microsoft.com/office/drawing/2018/hyperlinkcolor" val="tx"/>
                    </a:ext>
                  </a:extLst>
                </a:hlinkClick>
              </a:rPr>
              <a:t>Qualtrics</a:t>
            </a:r>
            <a:r>
              <a:rPr lang="en-GB" dirty="0"/>
              <a:t>, </a:t>
            </a:r>
            <a:r>
              <a:rPr lang="en-GB" b="1" dirty="0">
                <a:solidFill>
                  <a:srgbClr val="29C5F4"/>
                </a:solidFill>
                <a:hlinkClick r:id="rId5">
                  <a:extLst>
                    <a:ext uri="{A12FA001-AC4F-418D-AE19-62706E023703}">
                      <ahyp:hlinkClr xmlns:ahyp="http://schemas.microsoft.com/office/drawing/2018/hyperlinkcolor" val="tx"/>
                    </a:ext>
                  </a:extLst>
                </a:hlinkClick>
              </a:rPr>
              <a:t>Microsoft Forms</a:t>
            </a:r>
            <a:r>
              <a:rPr lang="en-GB" dirty="0"/>
              <a:t>, </a:t>
            </a:r>
            <a:r>
              <a:rPr lang="it-IT" dirty="0"/>
              <a:t>o qualsiasi altra piattaforma preferita</a:t>
            </a:r>
            <a:r>
              <a:rPr lang="en-GB" dirty="0"/>
              <a:t>. </a:t>
            </a:r>
            <a:endParaRPr lang="en-GB" b="1" dirty="0"/>
          </a:p>
          <a:p>
            <a:pPr algn="just"/>
            <a:endParaRPr lang="en-GB" dirty="0"/>
          </a:p>
          <a:p>
            <a:pPr algn="just"/>
            <a:r>
              <a:rPr lang="it-IT" dirty="0"/>
              <a:t>Le risposte aiuteranno a </a:t>
            </a:r>
            <a:r>
              <a:rPr lang="it-IT" b="1" dirty="0"/>
              <a:t>valutare</a:t>
            </a:r>
            <a:r>
              <a:rPr lang="it-IT" dirty="0"/>
              <a:t> quanto bene gli studenti abbiano compreso e applicato il processo di gestione dell'innovazione in sei fasi, gli strumenti digitali e i principi di sostenibilità nella logistica</a:t>
            </a:r>
            <a:r>
              <a:rPr lang="en-GB" dirty="0"/>
              <a:t>.</a:t>
            </a:r>
          </a:p>
          <a:p>
            <a:pPr algn="just"/>
            <a:endParaRPr lang="en-GB" dirty="0"/>
          </a:p>
          <a:p>
            <a:pPr algn="just"/>
            <a:r>
              <a:rPr lang="en-GB" b="1" dirty="0" err="1"/>
              <a:t>Utilizzo</a:t>
            </a:r>
            <a:r>
              <a:rPr lang="en-GB" b="1" dirty="0"/>
              <a:t> del </a:t>
            </a:r>
            <a:r>
              <a:rPr lang="en-GB" b="1" dirty="0" err="1"/>
              <a:t>questionario</a:t>
            </a:r>
            <a:r>
              <a:rPr lang="en-GB" b="1" dirty="0"/>
              <a:t>:</a:t>
            </a:r>
          </a:p>
          <a:p>
            <a:pPr marL="171450" indent="-171450" algn="just">
              <a:buFont typeface="Wingdings" panose="05000000000000000000" pitchFamily="2" charset="2"/>
              <a:buChar char="q"/>
            </a:pPr>
            <a:r>
              <a:rPr lang="it-IT" dirty="0"/>
              <a:t>I docenti possono </a:t>
            </a:r>
            <a:r>
              <a:rPr lang="it-IT" b="1" dirty="0"/>
              <a:t>distribuire</a:t>
            </a:r>
            <a:r>
              <a:rPr lang="it-IT" dirty="0"/>
              <a:t> il questionario in formato digitale o, in alternativa, in formato cartaceo.
Le risposte aiuteranno a </a:t>
            </a:r>
            <a:r>
              <a:rPr lang="it-IT" b="1" dirty="0"/>
              <a:t>valutare</a:t>
            </a:r>
            <a:r>
              <a:rPr lang="it-IT" dirty="0"/>
              <a:t> l'applicazione sistematica degli strumenti digitali da parte degli studenti nel processo di gestione dell'innovazione in sei fasi mentre lavorano su una sfida logistica reale, nonché la loro comprensione delle priorità e degli indirizzi di sostenibilità nelle attività logistiche.
Le </a:t>
            </a:r>
            <a:r>
              <a:rPr lang="it-IT" b="1" dirty="0"/>
              <a:t>sezioni di revisione tra pari e di riflessione </a:t>
            </a:r>
            <a:r>
              <a:rPr lang="it-IT" dirty="0"/>
              <a:t>sono particolarmente utili per valutare il grado di coinvolgimento degli studenti con il feedback e il pensiero critico. 
Le domande che seguono sono </a:t>
            </a:r>
            <a:r>
              <a:rPr lang="it-IT" b="1" dirty="0"/>
              <a:t>suggerimenti</a:t>
            </a:r>
            <a:r>
              <a:rPr lang="it-IT" dirty="0"/>
              <a:t>. Gli insegnanti possono selezionare coloro che si applicano meglio alle attività svolte durante il modulo e aggiungere domande per qualsiasi aspetto che potrebbe mancare</a:t>
            </a:r>
            <a:r>
              <a:rPr lang="en-GB" dirty="0"/>
              <a:t>.</a:t>
            </a:r>
          </a:p>
          <a:p>
            <a:pPr algn="just"/>
            <a:endParaRPr lang="en-US" dirty="0">
              <a:solidFill>
                <a:srgbClr val="8652A1"/>
              </a:solidFill>
            </a:endParaRPr>
          </a:p>
          <a:p>
            <a:pPr algn="just"/>
            <a:r>
              <a:rPr lang="it-IT" sz="1600" b="1" dirty="0">
                <a:solidFill>
                  <a:srgbClr val="8652A1"/>
                </a:solidFill>
              </a:rPr>
              <a:t>Questionario di feedback finale per gli studenti</a:t>
            </a:r>
            <a:endParaRPr lang="en-GB" sz="1600" dirty="0">
              <a:solidFill>
                <a:srgbClr val="8652A1"/>
              </a:solidFill>
            </a:endParaRPr>
          </a:p>
          <a:p>
            <a:pPr algn="just"/>
            <a:endParaRPr lang="en-GB" b="1" dirty="0"/>
          </a:p>
          <a:p>
            <a:pPr algn="just"/>
            <a:r>
              <a:rPr lang="it-IT" b="1" dirty="0"/>
              <a:t>Sezione 1: Informazioni generali (facoltativo</a:t>
            </a:r>
            <a:r>
              <a:rPr lang="en-GB" b="1" dirty="0"/>
              <a:t>)</a:t>
            </a:r>
          </a:p>
          <a:p>
            <a:pPr marL="228600" indent="-228600" algn="just">
              <a:buFont typeface="+mj-lt"/>
              <a:buAutoNum type="arabicPeriod"/>
            </a:pPr>
            <a:r>
              <a:rPr lang="en-GB" dirty="0"/>
              <a:t>Nome </a:t>
            </a:r>
            <a:r>
              <a:rPr lang="en-GB" dirty="0" err="1"/>
              <a:t>dello</a:t>
            </a:r>
            <a:r>
              <a:rPr lang="en-GB" dirty="0"/>
              <a:t> </a:t>
            </a:r>
            <a:r>
              <a:rPr lang="en-GB" dirty="0" err="1"/>
              <a:t>studente</a:t>
            </a:r>
            <a:r>
              <a:rPr lang="en-GB" dirty="0"/>
              <a:t>:</a:t>
            </a:r>
          </a:p>
          <a:p>
            <a:pPr algn="just"/>
            <a:r>
              <a:rPr lang="en-GB" i="1" dirty="0">
                <a:solidFill>
                  <a:schemeClr val="bg1">
                    <a:lumMod val="65000"/>
                  </a:schemeClr>
                </a:solidFill>
              </a:rPr>
              <a:t>[</a:t>
            </a:r>
            <a:r>
              <a:rPr lang="en-GB" i="1" dirty="0" err="1">
                <a:solidFill>
                  <a:schemeClr val="bg1">
                    <a:lumMod val="65000"/>
                  </a:schemeClr>
                </a:solidFill>
              </a:rPr>
              <a:t>Apri</a:t>
            </a:r>
            <a:r>
              <a:rPr lang="en-GB" i="1" dirty="0">
                <a:solidFill>
                  <a:schemeClr val="bg1">
                    <a:lumMod val="65000"/>
                  </a:schemeClr>
                </a:solidFill>
              </a:rPr>
              <a:t> campo di testo]</a:t>
            </a:r>
            <a:endParaRPr lang="en-GB" dirty="0">
              <a:solidFill>
                <a:schemeClr val="bg1">
                  <a:lumMod val="65000"/>
                </a:schemeClr>
              </a:solidFill>
            </a:endParaRPr>
          </a:p>
          <a:p>
            <a:pPr marL="228600" indent="-228600" algn="just">
              <a:buFont typeface="+mj-lt"/>
              <a:buAutoNum type="arabicPeriod" startAt="2"/>
            </a:pPr>
            <a:r>
              <a:rPr lang="it-IT" dirty="0"/>
              <a:t>Numero di gruppo (se applicabile</a:t>
            </a:r>
            <a:r>
              <a:rPr lang="en-GB" dirty="0"/>
              <a:t>):</a:t>
            </a:r>
          </a:p>
          <a:p>
            <a:pPr algn="just"/>
            <a:r>
              <a:rPr lang="en-GB" i="1" dirty="0">
                <a:solidFill>
                  <a:schemeClr val="bg1">
                    <a:lumMod val="65000"/>
                  </a:schemeClr>
                </a:solidFill>
              </a:rPr>
              <a:t>[</a:t>
            </a:r>
            <a:r>
              <a:rPr lang="en-GB" i="1" dirty="0" err="1">
                <a:solidFill>
                  <a:schemeClr val="bg1">
                    <a:lumMod val="65000"/>
                  </a:schemeClr>
                </a:solidFill>
              </a:rPr>
              <a:t>Apri</a:t>
            </a:r>
            <a:r>
              <a:rPr lang="en-GB" i="1" dirty="0">
                <a:solidFill>
                  <a:schemeClr val="bg1">
                    <a:lumMod val="65000"/>
                  </a:schemeClr>
                </a:solidFill>
              </a:rPr>
              <a:t> campo di testo]</a:t>
            </a:r>
            <a:endParaRPr lang="en-GB" dirty="0">
              <a:solidFill>
                <a:schemeClr val="bg1">
                  <a:lumMod val="65000"/>
                </a:schemeClr>
              </a:solidFill>
            </a:endParaRPr>
          </a:p>
          <a:p>
            <a:pPr algn="just"/>
            <a:endParaRPr lang="en-GB" b="1" dirty="0"/>
          </a:p>
          <a:p>
            <a:pPr algn="just"/>
            <a:r>
              <a:rPr lang="it-IT" b="1" dirty="0"/>
              <a:t>Sezione 2: Esperienza di apprendimento complessiva</a:t>
            </a:r>
            <a:endParaRPr lang="en-GB" dirty="0"/>
          </a:p>
          <a:p>
            <a:pPr marL="228600" indent="-228600" algn="just">
              <a:buFont typeface="+mj-lt"/>
              <a:buAutoNum type="arabicPeriod" startAt="3"/>
            </a:pPr>
            <a:r>
              <a:rPr lang="it-IT" dirty="0"/>
              <a:t>Come valuteresti la tua comprensione del processo di gestione dell'innovazione in sei fasi PRIMA di questo modulo</a:t>
            </a:r>
            <a:r>
              <a:rPr lang="en-GB" dirty="0"/>
              <a:t>? </a:t>
            </a:r>
          </a:p>
          <a:p>
            <a:pPr algn="just"/>
            <a:r>
              <a:rPr lang="en-GB" i="1" dirty="0">
                <a:solidFill>
                  <a:schemeClr val="bg1">
                    <a:lumMod val="65000"/>
                  </a:schemeClr>
                </a:solidFill>
              </a:rPr>
              <a:t>[</a:t>
            </a:r>
            <a:r>
              <a:rPr lang="it-IT" i="1" dirty="0">
                <a:solidFill>
                  <a:schemeClr val="bg1">
                    <a:lumMod val="65000"/>
                  </a:schemeClr>
                </a:solidFill>
              </a:rPr>
              <a:t>Scala: 1 (Nessuna comprensione) – 5 (Livello esperto</a:t>
            </a:r>
            <a:r>
              <a:rPr lang="en-GB" i="1" dirty="0">
                <a:solidFill>
                  <a:schemeClr val="bg1">
                    <a:lumMod val="65000"/>
                  </a:schemeClr>
                </a:solidFill>
              </a:rPr>
              <a:t>)]</a:t>
            </a:r>
          </a:p>
          <a:p>
            <a:pPr marL="228600" indent="-228600" algn="just">
              <a:buFont typeface="+mj-lt"/>
              <a:buAutoNum type="arabicPeriod" startAt="4"/>
            </a:pPr>
            <a:r>
              <a:rPr lang="it-IT" dirty="0"/>
              <a:t>Come valuteresti la tua comprensione del processo di gestione dell'innovazione in sei fasi DOPO questo modulo</a:t>
            </a:r>
            <a:r>
              <a:rPr lang="en-GB" dirty="0"/>
              <a:t>? </a:t>
            </a:r>
          </a:p>
          <a:p>
            <a:pPr algn="just"/>
            <a:r>
              <a:rPr lang="en-GB" i="1" dirty="0">
                <a:solidFill>
                  <a:schemeClr val="bg1">
                    <a:lumMod val="65000"/>
                  </a:schemeClr>
                </a:solidFill>
              </a:rPr>
              <a:t>[</a:t>
            </a:r>
            <a:r>
              <a:rPr lang="it-IT" i="1" dirty="0">
                <a:solidFill>
                  <a:schemeClr val="bg1">
                    <a:lumMod val="65000"/>
                  </a:schemeClr>
                </a:solidFill>
              </a:rPr>
              <a:t>Scala: 1 (Nessuna comprensione) – 5 (Livello esperto</a:t>
            </a:r>
            <a:r>
              <a:rPr lang="en-GB" i="1" dirty="0">
                <a:solidFill>
                  <a:schemeClr val="bg1">
                    <a:lumMod val="65000"/>
                  </a:schemeClr>
                </a:solidFill>
              </a:rPr>
              <a:t>)]</a:t>
            </a:r>
            <a:endParaRPr lang="en-GB" dirty="0">
              <a:solidFill>
                <a:schemeClr val="bg1">
                  <a:lumMod val="65000"/>
                </a:schemeClr>
              </a:solidFill>
            </a:endParaRPr>
          </a:p>
          <a:p>
            <a:pPr marL="228600" indent="-228600" algn="just">
              <a:buFont typeface="+mj-lt"/>
              <a:buAutoNum type="arabicPeriod" startAt="5"/>
            </a:pPr>
            <a:r>
              <a:rPr lang="it-IT" dirty="0"/>
              <a:t>Quanto sei sicuro nell'applicare gli strumenti digitali alla gestione dell'innovazione nella logistica</a:t>
            </a:r>
            <a:r>
              <a:rPr lang="en-GB" dirty="0"/>
              <a:t>? </a:t>
            </a:r>
          </a:p>
          <a:p>
            <a:pPr algn="just"/>
            <a:r>
              <a:rPr lang="en-GB" i="1" dirty="0">
                <a:solidFill>
                  <a:schemeClr val="bg1">
                    <a:lumMod val="65000"/>
                  </a:schemeClr>
                </a:solidFill>
              </a:rPr>
              <a:t>[</a:t>
            </a:r>
            <a:r>
              <a:rPr lang="it-IT" i="1" dirty="0">
                <a:solidFill>
                  <a:schemeClr val="bg1">
                    <a:lumMod val="65000"/>
                  </a:schemeClr>
                </a:solidFill>
              </a:rPr>
              <a:t>Scala: 1 (Non sicuro) – 5 (Molto sicuro</a:t>
            </a:r>
            <a:r>
              <a:rPr lang="en-GB" i="1" dirty="0">
                <a:solidFill>
                  <a:schemeClr val="bg1">
                    <a:lumMod val="65000"/>
                  </a:schemeClr>
                </a:solidFill>
              </a:rPr>
              <a:t>)]</a:t>
            </a:r>
            <a:endParaRPr lang="en-GB" dirty="0">
              <a:solidFill>
                <a:schemeClr val="bg1">
                  <a:lumMod val="65000"/>
                </a:schemeClr>
              </a:solidFill>
            </a:endParaRPr>
          </a:p>
          <a:p>
            <a:pPr marL="228600" indent="-228600" algn="just">
              <a:buFont typeface="+mj-lt"/>
              <a:buAutoNum type="arabicPeriod" startAt="6"/>
            </a:pPr>
            <a:r>
              <a:rPr lang="it-IT" dirty="0"/>
              <a:t>In che modo questo modulo ti ha aiutato a comprendere il ruolo della sostenibilità e degli SDG nell'innovazione logistica</a:t>
            </a:r>
            <a:r>
              <a:rPr lang="en-GB" dirty="0"/>
              <a:t>? </a:t>
            </a:r>
          </a:p>
          <a:p>
            <a:pPr algn="just"/>
            <a:r>
              <a:rPr lang="en-GB" i="1" dirty="0">
                <a:solidFill>
                  <a:schemeClr val="bg1">
                    <a:lumMod val="65000"/>
                  </a:schemeClr>
                </a:solidFill>
              </a:rPr>
              <a:t>[</a:t>
            </a:r>
            <a:r>
              <a:rPr lang="it-IT" i="1" dirty="0">
                <a:solidFill>
                  <a:schemeClr val="bg1">
                    <a:lumMod val="65000"/>
                  </a:schemeClr>
                </a:solidFill>
              </a:rPr>
              <a:t>Scala: 1 (per niente) – 5 (molto</a:t>
            </a:r>
            <a:r>
              <a:rPr lang="en-GB" i="1" dirty="0">
                <a:solidFill>
                  <a:schemeClr val="bg1">
                    <a:lumMod val="65000"/>
                  </a:schemeClr>
                </a:solidFill>
              </a:rPr>
              <a:t>)]</a:t>
            </a:r>
            <a:endParaRPr lang="en-GB" dirty="0">
              <a:solidFill>
                <a:schemeClr val="bg1">
                  <a:lumMod val="65000"/>
                </a:schemeClr>
              </a:solidFill>
            </a:endParaRPr>
          </a:p>
          <a:p>
            <a:pPr algn="just"/>
            <a:endParaRPr lang="en-GB" dirty="0"/>
          </a:p>
          <a:p>
            <a:pPr algn="just"/>
            <a:r>
              <a:rPr lang="it-IT" b="1" dirty="0"/>
              <a:t>Sezione 3: Applicazione delle conoscenze</a:t>
            </a:r>
            <a:endParaRPr lang="en-GB" dirty="0"/>
          </a:p>
          <a:p>
            <a:pPr marL="228600" indent="-228600" algn="just">
              <a:buFont typeface="+mj-lt"/>
              <a:buAutoNum type="arabicPeriod" startAt="7"/>
            </a:pPr>
            <a:r>
              <a:rPr lang="it-IT" dirty="0"/>
              <a:t>L'efficacia dell'integrazione degli strumenti digitali in ogni fase del processo di innovazione</a:t>
            </a:r>
            <a:r>
              <a:rPr lang="en-GB" dirty="0"/>
              <a:t>?</a:t>
            </a:r>
          </a:p>
          <a:p>
            <a:pPr algn="just"/>
            <a:r>
              <a:rPr lang="en-GB" i="1" dirty="0">
                <a:solidFill>
                  <a:schemeClr val="bg1">
                    <a:lumMod val="65000"/>
                  </a:schemeClr>
                </a:solidFill>
              </a:rPr>
              <a:t>[</a:t>
            </a:r>
            <a:r>
              <a:rPr lang="it-IT" i="1" dirty="0">
                <a:solidFill>
                  <a:schemeClr val="bg1">
                    <a:lumMod val="65000"/>
                  </a:schemeClr>
                </a:solidFill>
              </a:rPr>
              <a:t>Scala: 1 (non efficace) – 5 (molto efficace</a:t>
            </a:r>
            <a:r>
              <a:rPr lang="en-GB" i="1" dirty="0">
                <a:solidFill>
                  <a:schemeClr val="bg1">
                    <a:lumMod val="65000"/>
                  </a:schemeClr>
                </a:solidFill>
              </a:rPr>
              <a:t>)]</a:t>
            </a:r>
            <a:endParaRPr lang="en-GB" dirty="0">
              <a:solidFill>
                <a:schemeClr val="bg1">
                  <a:lumMod val="65000"/>
                </a:schemeClr>
              </a:solidFill>
            </a:endParaRPr>
          </a:p>
          <a:p>
            <a:pPr marL="228600" indent="-228600" algn="just">
              <a:buFont typeface="+mj-lt"/>
              <a:buAutoNum type="arabicPeriod" startAt="8"/>
            </a:pPr>
            <a:r>
              <a:rPr lang="it-IT" dirty="0"/>
              <a:t>In che modo il tuo progetto finale ha affrontato la sostenibilità nella logistica</a:t>
            </a:r>
            <a:r>
              <a:rPr lang="en-GB" dirty="0"/>
              <a:t>? </a:t>
            </a:r>
          </a:p>
          <a:p>
            <a:pPr algn="just"/>
            <a:r>
              <a:rPr lang="en-GB" i="1" dirty="0">
                <a:solidFill>
                  <a:schemeClr val="bg1">
                    <a:lumMod val="65000"/>
                  </a:schemeClr>
                </a:solidFill>
              </a:rPr>
              <a:t>[</a:t>
            </a:r>
            <a:r>
              <a:rPr lang="it-IT" i="1" dirty="0">
                <a:solidFill>
                  <a:schemeClr val="bg1">
                    <a:lumMod val="65000"/>
                  </a:schemeClr>
                </a:solidFill>
              </a:rPr>
              <a:t>Scala: 1 (per niente) – 5 (molto bene</a:t>
            </a:r>
            <a:r>
              <a:rPr lang="en-GB" i="1" dirty="0">
                <a:solidFill>
                  <a:schemeClr val="bg1">
                    <a:lumMod val="65000"/>
                  </a:schemeClr>
                </a:solidFill>
              </a:rPr>
              <a:t>)]</a:t>
            </a:r>
          </a:p>
          <a:p>
            <a:pPr marL="228600" indent="-228600" algn="just">
              <a:buFont typeface="+mj-lt"/>
              <a:buAutoNum type="arabicPeriod" startAt="7"/>
            </a:pPr>
            <a:endParaRPr lang="en-GB" i="1" dirty="0">
              <a:solidFill>
                <a:schemeClr val="bg1">
                  <a:lumMod val="65000"/>
                </a:schemeClr>
              </a:solidFill>
            </a:endParaRPr>
          </a:p>
          <a:p>
            <a:pPr algn="just"/>
            <a:endParaRPr lang="en-GB" dirty="0">
              <a:solidFill>
                <a:schemeClr val="bg1">
                  <a:lumMod val="65000"/>
                </a:schemeClr>
              </a:solidFill>
            </a:endParaRPr>
          </a:p>
          <a:p>
            <a:pPr algn="just"/>
            <a:endParaRPr lang="en-GB" dirty="0"/>
          </a:p>
        </p:txBody>
      </p:sp>
      <p:sp>
        <p:nvSpPr>
          <p:cNvPr id="4" name="Slide Number Placeholder 3">
            <a:extLst>
              <a:ext uri="{FF2B5EF4-FFF2-40B4-BE49-F238E27FC236}">
                <a16:creationId xmlns:a16="http://schemas.microsoft.com/office/drawing/2014/main" id="{7F133D4B-D336-8179-3A9F-E2BBEFD6B196}"/>
              </a:ext>
            </a:extLst>
          </p:cNvPr>
          <p:cNvSpPr>
            <a:spLocks noGrp="1"/>
          </p:cNvSpPr>
          <p:nvPr>
            <p:ph type="sldNum" sz="quarter" idx="4"/>
          </p:nvPr>
        </p:nvSpPr>
        <p:spPr/>
        <p:txBody>
          <a:bodyPr/>
          <a:lstStyle/>
          <a:p>
            <a:fld id="{9C527BFA-2C0E-4CEC-B6A5-913A56FEF4B4}" type="slidenum">
              <a:rPr lang="fr-CA" smtClean="0"/>
              <a:pPr/>
              <a:t>44</a:t>
            </a:fld>
            <a:endParaRPr lang="fr-CA"/>
          </a:p>
        </p:txBody>
      </p:sp>
      <p:sp>
        <p:nvSpPr>
          <p:cNvPr id="7" name="Text Placeholder 6">
            <a:extLst>
              <a:ext uri="{FF2B5EF4-FFF2-40B4-BE49-F238E27FC236}">
                <a16:creationId xmlns:a16="http://schemas.microsoft.com/office/drawing/2014/main" id="{9E9E6282-F4EE-DF39-6B90-E1F6460BF5CF}"/>
              </a:ext>
            </a:extLst>
          </p:cNvPr>
          <p:cNvSpPr>
            <a:spLocks noGrp="1"/>
          </p:cNvSpPr>
          <p:nvPr>
            <p:ph type="body" sz="quarter" idx="61"/>
          </p:nvPr>
        </p:nvSpPr>
        <p:spPr>
          <a:xfrm>
            <a:off x="-9335" y="304800"/>
            <a:ext cx="7040257" cy="926158"/>
          </a:xfrm>
        </p:spPr>
        <p:txBody>
          <a:bodyPr/>
          <a:lstStyle/>
          <a:p>
            <a:r>
              <a:rPr lang="it-IT" dirty="0"/>
              <a:t>SETTIMANA 15: MODULO DI FEEDBACK FINALE</a:t>
            </a:r>
            <a:endParaRPr lang="en-US" dirty="0"/>
          </a:p>
        </p:txBody>
      </p:sp>
    </p:spTree>
    <p:extLst>
      <p:ext uri="{BB962C8B-B14F-4D97-AF65-F5344CB8AC3E}">
        <p14:creationId xmlns:p14="http://schemas.microsoft.com/office/powerpoint/2010/main" val="35757580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27BB9-0C96-81BB-2350-478CA9D5381E}"/>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E27C7E55-E437-721C-DDA7-2F4C6C9D40CC}"/>
              </a:ext>
            </a:extLst>
          </p:cNvPr>
          <p:cNvSpPr>
            <a:spLocks noGrp="1"/>
          </p:cNvSpPr>
          <p:nvPr>
            <p:ph type="body" sz="quarter" idx="64"/>
          </p:nvPr>
        </p:nvSpPr>
        <p:spPr>
          <a:xfrm>
            <a:off x="741470" y="1718491"/>
            <a:ext cx="6076734" cy="8592456"/>
          </a:xfrm>
        </p:spPr>
        <p:txBody>
          <a:bodyPr lIns="91440" tIns="45720" rIns="91440" bIns="45720" numCol="1" spcCol="288000" anchor="t">
            <a:noAutofit/>
          </a:bodyPr>
          <a:lstStyle/>
          <a:p>
            <a:pPr algn="just"/>
            <a:r>
              <a:rPr lang="it-IT" b="1" dirty="0"/>
              <a:t>Sezione 4: Utilizzo degli strumenti digitali</a:t>
            </a:r>
            <a:endParaRPr lang="en-GB" b="1" dirty="0"/>
          </a:p>
          <a:p>
            <a:pPr marL="228600" indent="-228600" algn="just">
              <a:buFont typeface="+mj-lt"/>
              <a:buAutoNum type="arabicPeriod" startAt="9"/>
            </a:pPr>
            <a:r>
              <a:rPr lang="it-IT" dirty="0"/>
              <a:t>Quanto sono stati efficaci gli strumenti digitali nell'aiutarti a gestire l'innovazione</a:t>
            </a:r>
            <a:r>
              <a:rPr lang="en-GB" dirty="0"/>
              <a:t>? </a:t>
            </a:r>
          </a:p>
          <a:p>
            <a:pPr algn="just"/>
            <a:r>
              <a:rPr lang="en-GB" dirty="0">
                <a:solidFill>
                  <a:schemeClr val="bg1">
                    <a:lumMod val="65000"/>
                  </a:schemeClr>
                </a:solidFill>
              </a:rPr>
              <a:t>[</a:t>
            </a:r>
            <a:r>
              <a:rPr lang="it-IT" dirty="0">
                <a:solidFill>
                  <a:schemeClr val="bg1">
                    <a:lumMod val="65000"/>
                  </a:schemeClr>
                </a:solidFill>
              </a:rPr>
              <a:t>Scala: 1 (Non efficace) - 5 (Molto efficace</a:t>
            </a:r>
            <a:r>
              <a:rPr lang="en-GB" dirty="0">
                <a:solidFill>
                  <a:schemeClr val="bg1">
                    <a:lumMod val="65000"/>
                  </a:schemeClr>
                </a:solidFill>
              </a:rPr>
              <a:t>)]</a:t>
            </a:r>
          </a:p>
          <a:p>
            <a:pPr marL="228600" indent="-228600" algn="just">
              <a:buFont typeface="+mj-lt"/>
              <a:buAutoNum type="arabicPeriod" startAt="10"/>
            </a:pPr>
            <a:r>
              <a:rPr lang="it-IT" dirty="0"/>
              <a:t>Quale fase del processo di innovazione ha beneficiato maggiormente degli strumenti digitali</a:t>
            </a:r>
            <a:r>
              <a:rPr lang="en-GB" dirty="0"/>
              <a:t>? </a:t>
            </a:r>
          </a:p>
          <a:p>
            <a:pPr algn="just"/>
            <a:r>
              <a:rPr lang="en-GB" i="1" dirty="0">
                <a:solidFill>
                  <a:schemeClr val="bg1">
                    <a:lumMod val="65000"/>
                  </a:schemeClr>
                </a:solidFill>
              </a:rPr>
              <a:t>[</a:t>
            </a:r>
            <a:r>
              <a:rPr lang="en-GB" i="1" dirty="0" err="1">
                <a:solidFill>
                  <a:schemeClr val="bg1">
                    <a:lumMod val="65000"/>
                  </a:schemeClr>
                </a:solidFill>
              </a:rPr>
              <a:t>Selezione</a:t>
            </a:r>
            <a:r>
              <a:rPr lang="en-GB" i="1" dirty="0">
                <a:solidFill>
                  <a:schemeClr val="bg1">
                    <a:lumMod val="65000"/>
                  </a:schemeClr>
                </a:solidFill>
              </a:rPr>
              <a:t> a </a:t>
            </a:r>
            <a:r>
              <a:rPr lang="en-GB" i="1" dirty="0" err="1">
                <a:solidFill>
                  <a:schemeClr val="bg1">
                    <a:lumMod val="65000"/>
                  </a:schemeClr>
                </a:solidFill>
              </a:rPr>
              <a:t>scelta</a:t>
            </a:r>
            <a:r>
              <a:rPr lang="en-GB" i="1" dirty="0">
                <a:solidFill>
                  <a:schemeClr val="bg1">
                    <a:lumMod val="65000"/>
                  </a:schemeClr>
                </a:solidFill>
              </a:rPr>
              <a:t> </a:t>
            </a:r>
            <a:r>
              <a:rPr lang="en-GB" i="1" dirty="0" err="1">
                <a:solidFill>
                  <a:schemeClr val="bg1">
                    <a:lumMod val="65000"/>
                  </a:schemeClr>
                </a:solidFill>
              </a:rPr>
              <a:t>singola</a:t>
            </a:r>
            <a:r>
              <a:rPr lang="en-GB" i="1" dirty="0">
                <a:solidFill>
                  <a:schemeClr val="bg1">
                    <a:lumMod val="65000"/>
                  </a:schemeClr>
                </a:solidFill>
              </a:rPr>
              <a:t>]</a:t>
            </a:r>
          </a:p>
          <a:p>
            <a:pPr marL="228600" indent="-228600" algn="just">
              <a:buFont typeface="+mj-lt"/>
              <a:buAutoNum type="arabicPeriod" startAt="11"/>
            </a:pPr>
            <a:r>
              <a:rPr lang="it-IT" dirty="0"/>
              <a:t>Perché, secondo te, questa fase ha beneficiato maggiormente</a:t>
            </a:r>
            <a:r>
              <a:rPr lang="en-GB" dirty="0"/>
              <a:t>?</a:t>
            </a:r>
          </a:p>
          <a:p>
            <a:pPr algn="just"/>
            <a:r>
              <a:rPr lang="en-GB" i="1" dirty="0">
                <a:solidFill>
                  <a:schemeClr val="bg1">
                    <a:lumMod val="65000"/>
                  </a:schemeClr>
                </a:solidFill>
              </a:rPr>
              <a:t>[</a:t>
            </a:r>
            <a:r>
              <a:rPr lang="en-GB" i="1" dirty="0" err="1">
                <a:solidFill>
                  <a:schemeClr val="bg1">
                    <a:lumMod val="65000"/>
                  </a:schemeClr>
                </a:solidFill>
              </a:rPr>
              <a:t>Apri</a:t>
            </a:r>
            <a:r>
              <a:rPr lang="en-GB" i="1" dirty="0">
                <a:solidFill>
                  <a:schemeClr val="bg1">
                    <a:lumMod val="65000"/>
                  </a:schemeClr>
                </a:solidFill>
              </a:rPr>
              <a:t> campo di testo]</a:t>
            </a:r>
          </a:p>
          <a:p>
            <a:pPr algn="just"/>
            <a:endParaRPr lang="en-GB" b="1" dirty="0"/>
          </a:p>
          <a:p>
            <a:pPr algn="just"/>
            <a:r>
              <a:rPr lang="it-IT" b="1" dirty="0"/>
              <a:t>Sezione 5: Sostenibilità e SDG</a:t>
            </a:r>
            <a:endParaRPr lang="en-GB" b="1" dirty="0"/>
          </a:p>
          <a:p>
            <a:pPr marL="228600" indent="-228600" algn="just">
              <a:buFont typeface="+mj-lt"/>
              <a:buAutoNum type="arabicPeriod" startAt="12"/>
            </a:pPr>
            <a:r>
              <a:rPr lang="it-IT" dirty="0"/>
              <a:t>Quanto bene comprendi la connessione tra gestione dell'innovazione e sostenibilità dopo aver completato questo modulo</a:t>
            </a:r>
            <a:r>
              <a:rPr lang="en-GB" dirty="0"/>
              <a:t>? </a:t>
            </a:r>
          </a:p>
          <a:p>
            <a:pPr algn="just"/>
            <a:r>
              <a:rPr lang="en-GB" dirty="0">
                <a:solidFill>
                  <a:schemeClr val="bg1">
                    <a:lumMod val="65000"/>
                  </a:schemeClr>
                </a:solidFill>
              </a:rPr>
              <a:t>[</a:t>
            </a:r>
            <a:r>
              <a:rPr lang="it-IT" dirty="0">
                <a:solidFill>
                  <a:schemeClr val="bg1">
                    <a:lumMod val="65000"/>
                  </a:schemeClr>
                </a:solidFill>
              </a:rPr>
              <a:t>Scala: 1 (Nessuna comprensione) - 5 (Comprensione forte</a:t>
            </a:r>
            <a:r>
              <a:rPr lang="en-GB" dirty="0">
                <a:solidFill>
                  <a:schemeClr val="bg1">
                    <a:lumMod val="65000"/>
                  </a:schemeClr>
                </a:solidFill>
              </a:rPr>
              <a:t>)]</a:t>
            </a:r>
          </a:p>
          <a:p>
            <a:pPr marL="228600" indent="-228600" algn="just">
              <a:buFont typeface="+mj-lt"/>
              <a:buAutoNum type="arabicPeriod" startAt="13"/>
            </a:pPr>
            <a:r>
              <a:rPr lang="en-GB" dirty="0"/>
              <a:t> </a:t>
            </a:r>
            <a:r>
              <a:rPr lang="it-IT" dirty="0"/>
              <a:t>Questo modulo ha modificato la tua prospettiva sulle sfide della sostenibilità nella logistica</a:t>
            </a:r>
            <a:r>
              <a:rPr lang="en-GB" dirty="0"/>
              <a:t>? </a:t>
            </a:r>
          </a:p>
          <a:p>
            <a:pPr algn="just"/>
            <a:r>
              <a:rPr lang="en-GB" i="1" dirty="0">
                <a:solidFill>
                  <a:schemeClr val="bg1">
                    <a:lumMod val="65000"/>
                  </a:schemeClr>
                </a:solidFill>
              </a:rPr>
              <a:t>[</a:t>
            </a:r>
            <a:r>
              <a:rPr lang="en-GB" i="1" dirty="0" err="1">
                <a:solidFill>
                  <a:schemeClr val="bg1">
                    <a:lumMod val="65000"/>
                  </a:schemeClr>
                </a:solidFill>
              </a:rPr>
              <a:t>Sì</a:t>
            </a:r>
            <a:r>
              <a:rPr lang="en-GB" i="1" dirty="0">
                <a:solidFill>
                  <a:schemeClr val="bg1">
                    <a:lumMod val="65000"/>
                  </a:schemeClr>
                </a:solidFill>
              </a:rPr>
              <a:t>/No]</a:t>
            </a:r>
            <a:endParaRPr lang="en-GB" dirty="0"/>
          </a:p>
          <a:p>
            <a:pPr algn="just"/>
            <a:endParaRPr lang="en-GB" b="1" dirty="0"/>
          </a:p>
          <a:p>
            <a:pPr algn="just"/>
            <a:r>
              <a:rPr lang="it-IT" b="1" dirty="0"/>
              <a:t>Sezione 6: Lavoro di gruppo ed esperienza di apprendimento</a:t>
            </a:r>
            <a:endParaRPr lang="en-GB" dirty="0"/>
          </a:p>
          <a:p>
            <a:pPr marL="228600" indent="-228600" algn="just">
              <a:buFont typeface="+mj-lt"/>
              <a:buAutoNum type="arabicPeriod" startAt="14"/>
            </a:pPr>
            <a:r>
              <a:rPr lang="it-IT" dirty="0"/>
              <a:t>Come valuteresti la collaborazione e il lavoro di squadra del tuo gruppo durante il modulo</a:t>
            </a:r>
            <a:r>
              <a:rPr lang="en-GB" dirty="0"/>
              <a:t>? </a:t>
            </a:r>
          </a:p>
          <a:p>
            <a:pPr algn="just"/>
            <a:r>
              <a:rPr lang="en-GB" i="1" dirty="0">
                <a:solidFill>
                  <a:schemeClr val="bg1">
                    <a:lumMod val="65000"/>
                  </a:schemeClr>
                </a:solidFill>
              </a:rPr>
              <a:t>[</a:t>
            </a:r>
            <a:r>
              <a:rPr lang="it-IT" i="1" dirty="0">
                <a:solidFill>
                  <a:schemeClr val="bg1">
                    <a:lumMod val="65000"/>
                  </a:schemeClr>
                </a:solidFill>
              </a:rPr>
              <a:t>Scala: 1 (Scarso) – 5 (Eccellente</a:t>
            </a:r>
            <a:r>
              <a:rPr lang="en-GB" i="1" dirty="0">
                <a:solidFill>
                  <a:schemeClr val="bg1">
                    <a:lumMod val="65000"/>
                  </a:schemeClr>
                </a:solidFill>
              </a:rPr>
              <a:t>)]</a:t>
            </a:r>
          </a:p>
          <a:p>
            <a:pPr marL="228600" indent="-228600" algn="just">
              <a:buFont typeface="+mj-lt"/>
              <a:buAutoNum type="arabicPeriod" startAt="15"/>
            </a:pPr>
            <a:r>
              <a:rPr lang="it-IT" dirty="0"/>
              <a:t>I casi di studio hanno rappresentato prospettive diverse in modo equo</a:t>
            </a:r>
            <a:r>
              <a:rPr lang="en-GB" dirty="0"/>
              <a:t>?</a:t>
            </a:r>
          </a:p>
          <a:p>
            <a:pPr algn="just"/>
            <a:r>
              <a:rPr lang="en-GB" i="1" dirty="0">
                <a:solidFill>
                  <a:schemeClr val="bg1">
                    <a:lumMod val="65000"/>
                  </a:schemeClr>
                </a:solidFill>
              </a:rPr>
              <a:t>[</a:t>
            </a:r>
            <a:r>
              <a:rPr lang="it-IT" i="1" dirty="0">
                <a:solidFill>
                  <a:schemeClr val="bg1">
                    <a:lumMod val="65000"/>
                  </a:schemeClr>
                </a:solidFill>
              </a:rPr>
              <a:t>Scala: 1 (Fortemente in disaccordo) – 5 (Fortemente d'accordo</a:t>
            </a:r>
            <a:r>
              <a:rPr lang="en-GB" i="1" dirty="0">
                <a:solidFill>
                  <a:schemeClr val="bg1">
                    <a:lumMod val="65000"/>
                  </a:schemeClr>
                </a:solidFill>
              </a:rPr>
              <a:t>)]</a:t>
            </a:r>
          </a:p>
          <a:p>
            <a:pPr marL="228600" indent="-228600" algn="just">
              <a:buFont typeface="+mj-lt"/>
              <a:buAutoNum type="arabicPeriod" startAt="16"/>
            </a:pPr>
            <a:r>
              <a:rPr lang="it-IT" dirty="0"/>
              <a:t>Quali ostacoli hai dovuto affrontare per partecipare pienamente</a:t>
            </a:r>
            <a:r>
              <a:rPr lang="en-GB" dirty="0"/>
              <a:t>?</a:t>
            </a:r>
          </a:p>
          <a:p>
            <a:pPr algn="just"/>
            <a:r>
              <a:rPr lang="en-GB" i="1" dirty="0">
                <a:solidFill>
                  <a:schemeClr val="bg1">
                    <a:lumMod val="65000"/>
                  </a:schemeClr>
                </a:solidFill>
              </a:rPr>
              <a:t>[</a:t>
            </a:r>
            <a:r>
              <a:rPr lang="en-GB" i="1" dirty="0" err="1">
                <a:solidFill>
                  <a:schemeClr val="bg1">
                    <a:lumMod val="65000"/>
                  </a:schemeClr>
                </a:solidFill>
              </a:rPr>
              <a:t>Apri</a:t>
            </a:r>
            <a:r>
              <a:rPr lang="en-GB" i="1" dirty="0">
                <a:solidFill>
                  <a:schemeClr val="bg1">
                    <a:lumMod val="65000"/>
                  </a:schemeClr>
                </a:solidFill>
              </a:rPr>
              <a:t> campo di testo]</a:t>
            </a:r>
            <a:endParaRPr lang="en-GB" dirty="0">
              <a:solidFill>
                <a:schemeClr val="bg1">
                  <a:lumMod val="65000"/>
                </a:schemeClr>
              </a:solidFill>
            </a:endParaRPr>
          </a:p>
          <a:p>
            <a:pPr algn="just"/>
            <a:endParaRPr lang="en-GB" dirty="0"/>
          </a:p>
          <a:p>
            <a:pPr algn="just"/>
            <a:r>
              <a:rPr lang="en-GB" b="1" dirty="0" err="1"/>
              <a:t>Sezione</a:t>
            </a:r>
            <a:r>
              <a:rPr lang="en-GB" b="1" dirty="0"/>
              <a:t> 7: </a:t>
            </a:r>
            <a:r>
              <a:rPr lang="en-GB" b="1" dirty="0" err="1"/>
              <a:t>Riflessioni</a:t>
            </a:r>
            <a:r>
              <a:rPr lang="en-GB" b="1" dirty="0"/>
              <a:t> </a:t>
            </a:r>
            <a:r>
              <a:rPr lang="en-GB" b="1" dirty="0" err="1"/>
              <a:t>finali</a:t>
            </a:r>
            <a:endParaRPr lang="en-GB" dirty="0"/>
          </a:p>
          <a:p>
            <a:pPr marL="228600" indent="-228600" algn="just">
              <a:buFont typeface="+mj-lt"/>
              <a:buAutoNum type="arabicPeriod" startAt="17"/>
            </a:pPr>
            <a:r>
              <a:rPr lang="it-IT" dirty="0"/>
              <a:t>Cosa avresti voluto vedere in questo modulo</a:t>
            </a:r>
            <a:r>
              <a:rPr lang="en-GB" dirty="0"/>
              <a:t>?</a:t>
            </a:r>
          </a:p>
          <a:p>
            <a:pPr algn="just"/>
            <a:r>
              <a:rPr lang="en-GB" i="1" dirty="0">
                <a:solidFill>
                  <a:schemeClr val="bg1">
                    <a:lumMod val="65000"/>
                  </a:schemeClr>
                </a:solidFill>
              </a:rPr>
              <a:t>[</a:t>
            </a:r>
            <a:r>
              <a:rPr lang="en-GB" i="1" dirty="0" err="1">
                <a:solidFill>
                  <a:schemeClr val="bg1">
                    <a:lumMod val="65000"/>
                  </a:schemeClr>
                </a:solidFill>
              </a:rPr>
              <a:t>Apri</a:t>
            </a:r>
            <a:r>
              <a:rPr lang="en-GB" i="1" dirty="0">
                <a:solidFill>
                  <a:schemeClr val="bg1">
                    <a:lumMod val="65000"/>
                  </a:schemeClr>
                </a:solidFill>
              </a:rPr>
              <a:t> campo di testo]</a:t>
            </a:r>
            <a:endParaRPr lang="en-GB" dirty="0">
              <a:solidFill>
                <a:schemeClr val="bg1">
                  <a:lumMod val="65000"/>
                </a:schemeClr>
              </a:solidFill>
            </a:endParaRPr>
          </a:p>
          <a:p>
            <a:pPr algn="just"/>
            <a:endParaRPr lang="en-GB" i="1" dirty="0">
              <a:solidFill>
                <a:schemeClr val="bg1">
                  <a:lumMod val="65000"/>
                </a:schemeClr>
              </a:solidFill>
            </a:endParaRPr>
          </a:p>
          <a:p>
            <a:pPr algn="just"/>
            <a:endParaRPr lang="en-GB" b="1" dirty="0"/>
          </a:p>
          <a:p>
            <a:pPr algn="just"/>
            <a:r>
              <a:rPr lang="en-GB" b="1" dirty="0" err="1">
                <a:solidFill>
                  <a:srgbClr val="29C5F4"/>
                </a:solidFill>
              </a:rPr>
              <a:t>Interpretazione</a:t>
            </a:r>
            <a:r>
              <a:rPr lang="en-GB" b="1" dirty="0">
                <a:solidFill>
                  <a:srgbClr val="29C5F4"/>
                </a:solidFill>
              </a:rPr>
              <a:t> </a:t>
            </a:r>
            <a:r>
              <a:rPr lang="en-GB" b="1" dirty="0" err="1">
                <a:solidFill>
                  <a:srgbClr val="29C5F4"/>
                </a:solidFill>
              </a:rPr>
              <a:t>dei</a:t>
            </a:r>
            <a:r>
              <a:rPr lang="en-GB" b="1" dirty="0">
                <a:solidFill>
                  <a:srgbClr val="29C5F4"/>
                </a:solidFill>
              </a:rPr>
              <a:t> </a:t>
            </a:r>
            <a:r>
              <a:rPr lang="en-GB" b="1" dirty="0" err="1">
                <a:solidFill>
                  <a:srgbClr val="29C5F4"/>
                </a:solidFill>
              </a:rPr>
              <a:t>risultati</a:t>
            </a:r>
            <a:r>
              <a:rPr lang="en-GB" b="1" dirty="0">
                <a:solidFill>
                  <a:srgbClr val="29C5F4"/>
                </a:solidFill>
              </a:rPr>
              <a:t>:</a:t>
            </a:r>
          </a:p>
          <a:p>
            <a:pPr marL="171450" indent="-171450" algn="just">
              <a:buFont typeface="Wingdings" panose="05000000000000000000" pitchFamily="2" charset="2"/>
              <a:buChar char="q"/>
            </a:pPr>
            <a:r>
              <a:rPr lang="it-IT" b="1" dirty="0"/>
              <a:t>Progressi nell'apprendimento</a:t>
            </a:r>
            <a:r>
              <a:rPr lang="it-IT" dirty="0"/>
              <a:t>: confronta la comprensione degli studenti sulla gestione dell'innovazione prima e dopo il modulo. Un aumento significativo indica un apprendimento efficace, mentre un piccolo cambiamento può suggerire aree che necessitano di rinforzo.
</a:t>
            </a:r>
            <a:r>
              <a:rPr lang="it-IT" b="1" dirty="0"/>
              <a:t>Integrazione degli strumenti digitali</a:t>
            </a:r>
            <a:r>
              <a:rPr lang="it-IT" dirty="0"/>
              <a:t>: esamina le valutazioni di affidabilità ed efficacia per gli strumenti digitali. Punteggi bassi possono indicare la necessità di più pratica </a:t>
            </a:r>
            <a:r>
              <a:rPr lang="it-IT" dirty="0" err="1"/>
              <a:t>pratica</a:t>
            </a:r>
            <a:r>
              <a:rPr lang="it-IT" dirty="0"/>
              <a:t>. La fase che beneficia maggiormente degli strumenti digitali può evidenziare dove hanno avuto un impatto maggiore.
</a:t>
            </a:r>
            <a:r>
              <a:rPr lang="it-IT" b="1" dirty="0"/>
              <a:t>Sostenibilità e </a:t>
            </a:r>
            <a:r>
              <a:rPr lang="it-IT" b="1" dirty="0" err="1"/>
              <a:t>SDGs</a:t>
            </a:r>
            <a:r>
              <a:rPr lang="it-IT" dirty="0"/>
              <a:t>: se molti studenti ritengono che il modulo non abbia influenzato la loro percezione della sostenibilità, prendete in considerazione la possibilità di rafforzare le applicazioni reali degli SDG in casi di studio e discussioni.
</a:t>
            </a:r>
            <a:r>
              <a:rPr lang="it-IT" b="1" dirty="0"/>
              <a:t>Collaborazione e miglioramenti</a:t>
            </a:r>
            <a:r>
              <a:rPr lang="it-IT" dirty="0"/>
              <a:t>: utilizza le valutazioni del lavoro di squadra e le riflessioni finali per identificare le sfide nel lavoro di gruppo o nella struttura dei moduli. Le risposte a testo aperto possono informare le modifiche per migliorare il coinvolgimento e la chiarezza.</a:t>
            </a:r>
            <a:endParaRPr lang="en-GB" dirty="0"/>
          </a:p>
        </p:txBody>
      </p:sp>
      <p:sp>
        <p:nvSpPr>
          <p:cNvPr id="4" name="Slide Number Placeholder 3">
            <a:extLst>
              <a:ext uri="{FF2B5EF4-FFF2-40B4-BE49-F238E27FC236}">
                <a16:creationId xmlns:a16="http://schemas.microsoft.com/office/drawing/2014/main" id="{A0040C0A-3A82-412E-403F-76AC773D3058}"/>
              </a:ext>
            </a:extLst>
          </p:cNvPr>
          <p:cNvSpPr>
            <a:spLocks noGrp="1"/>
          </p:cNvSpPr>
          <p:nvPr>
            <p:ph type="sldNum" sz="quarter" idx="4"/>
          </p:nvPr>
        </p:nvSpPr>
        <p:spPr/>
        <p:txBody>
          <a:bodyPr/>
          <a:lstStyle/>
          <a:p>
            <a:fld id="{9C527BFA-2C0E-4CEC-B6A5-913A56FEF4B4}" type="slidenum">
              <a:rPr lang="fr-CA" smtClean="0"/>
              <a:pPr/>
              <a:t>45</a:t>
            </a:fld>
            <a:endParaRPr lang="fr-CA"/>
          </a:p>
        </p:txBody>
      </p:sp>
      <p:sp>
        <p:nvSpPr>
          <p:cNvPr id="7" name="Text Placeholder 6">
            <a:extLst>
              <a:ext uri="{FF2B5EF4-FFF2-40B4-BE49-F238E27FC236}">
                <a16:creationId xmlns:a16="http://schemas.microsoft.com/office/drawing/2014/main" id="{EAA21EDE-886B-0A0B-329A-ABF41BD42F94}"/>
              </a:ext>
            </a:extLst>
          </p:cNvPr>
          <p:cNvSpPr>
            <a:spLocks noGrp="1"/>
          </p:cNvSpPr>
          <p:nvPr>
            <p:ph type="body" sz="quarter" idx="61"/>
          </p:nvPr>
        </p:nvSpPr>
        <p:spPr>
          <a:xfrm>
            <a:off x="-9335" y="304800"/>
            <a:ext cx="7040257" cy="926158"/>
          </a:xfrm>
        </p:spPr>
        <p:txBody>
          <a:bodyPr/>
          <a:lstStyle/>
          <a:p>
            <a:r>
              <a:rPr lang="it-IT" dirty="0"/>
              <a:t>SETTIMANA 15: MODULO DI FEEDBACK FINALE</a:t>
            </a:r>
            <a:endParaRPr lang="en-US" dirty="0"/>
          </a:p>
        </p:txBody>
      </p:sp>
    </p:spTree>
    <p:extLst>
      <p:ext uri="{BB962C8B-B14F-4D97-AF65-F5344CB8AC3E}">
        <p14:creationId xmlns:p14="http://schemas.microsoft.com/office/powerpoint/2010/main" val="16062559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CF502-F742-E93F-3467-03A7334857A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C56C7851-69DE-13F6-2043-2B66F470AA09}"/>
              </a:ext>
            </a:extLst>
          </p:cNvPr>
          <p:cNvSpPr>
            <a:spLocks noGrp="1"/>
          </p:cNvSpPr>
          <p:nvPr>
            <p:ph type="body" sz="quarter" idx="64"/>
          </p:nvPr>
        </p:nvSpPr>
        <p:spPr>
          <a:xfrm>
            <a:off x="697281" y="1527285"/>
            <a:ext cx="6076734" cy="8592456"/>
          </a:xfrm>
        </p:spPr>
        <p:txBody>
          <a:bodyPr lIns="91440" tIns="45720" rIns="91440" bIns="45720" numCol="1" spcCol="288000" anchor="t">
            <a:noAutofit/>
          </a:bodyPr>
          <a:lstStyle/>
          <a:p>
            <a:pPr algn="just"/>
            <a:r>
              <a:rPr lang="it-IT" dirty="0"/>
              <a:t>Il feedback tra colleghi, come utilizzato nella </a:t>
            </a:r>
            <a:r>
              <a:rPr lang="it-IT" b="1" dirty="0"/>
              <a:t>Settimana 14 – Fase 2</a:t>
            </a:r>
            <a:r>
              <a:rPr lang="it-IT" dirty="0"/>
              <a:t>, può essere adattato a seconda della </a:t>
            </a:r>
            <a:r>
              <a:rPr lang="it-IT" b="1" dirty="0"/>
              <a:t>fase</a:t>
            </a:r>
            <a:r>
              <a:rPr lang="it-IT" dirty="0"/>
              <a:t> del processo di innovazione su cui ti stai concentrando con i tuoi studenti. Ad esempio, se stai attualmente lavorando alla </a:t>
            </a:r>
            <a:r>
              <a:rPr lang="it-IT" b="1" dirty="0"/>
              <a:t>Fase 2 </a:t>
            </a:r>
            <a:r>
              <a:rPr lang="it-IT" dirty="0"/>
              <a:t>(generazione dell'idea), puoi utilizzare il seguente modello di feedback</a:t>
            </a:r>
            <a:r>
              <a:rPr lang="en-GB" dirty="0"/>
              <a:t>:</a:t>
            </a:r>
          </a:p>
          <a:p>
            <a:pPr algn="just"/>
            <a:endParaRPr lang="en-GB" dirty="0"/>
          </a:p>
          <a:p>
            <a:pPr algn="just"/>
            <a:endParaRPr lang="en-GB" dirty="0"/>
          </a:p>
          <a:p>
            <a:pPr algn="just"/>
            <a:endParaRPr lang="en-GB" dirty="0"/>
          </a:p>
          <a:p>
            <a:pPr algn="just"/>
            <a:endParaRPr lang="en-GB" dirty="0"/>
          </a:p>
          <a:p>
            <a:pPr algn="just"/>
            <a:endParaRPr lang="en-GB" dirty="0"/>
          </a:p>
          <a:p>
            <a:pPr algn="just"/>
            <a:endParaRPr lang="en-GB" dirty="0"/>
          </a:p>
          <a:p>
            <a:pPr algn="just"/>
            <a:endParaRPr lang="en-GB" dirty="0"/>
          </a:p>
          <a:p>
            <a:pPr algn="just"/>
            <a:endParaRPr lang="en-GB" dirty="0"/>
          </a:p>
          <a:p>
            <a:pPr algn="just"/>
            <a:endParaRPr lang="en-GB" dirty="0"/>
          </a:p>
          <a:p>
            <a:pPr algn="just"/>
            <a:endParaRPr lang="en-GB" dirty="0"/>
          </a:p>
          <a:p>
            <a:pPr algn="just"/>
            <a:endParaRPr lang="en-GB" dirty="0"/>
          </a:p>
          <a:p>
            <a:pPr algn="just"/>
            <a:endParaRPr lang="en-GB" dirty="0"/>
          </a:p>
          <a:p>
            <a:pPr algn="just"/>
            <a:endParaRPr lang="en-GB" dirty="0"/>
          </a:p>
          <a:p>
            <a:pPr algn="just"/>
            <a:endParaRPr lang="en-GB" dirty="0"/>
          </a:p>
          <a:p>
            <a:pPr algn="just"/>
            <a:r>
              <a:rPr lang="it-IT" dirty="0"/>
              <a:t>Questo modello può anche essere adattato per le </a:t>
            </a:r>
            <a:r>
              <a:rPr lang="it-IT" b="1" dirty="0"/>
              <a:t>fasi successive</a:t>
            </a:r>
            <a:r>
              <a:rPr lang="it-IT" dirty="0"/>
              <a:t>, come la </a:t>
            </a:r>
            <a:r>
              <a:rPr lang="it-IT" b="1" dirty="0"/>
              <a:t>fase 3</a:t>
            </a:r>
            <a:r>
              <a:rPr lang="it-IT" dirty="0"/>
              <a:t> (ad esempio lo sviluppo e la valutazione della qualità del concetto), o ampliato con </a:t>
            </a:r>
            <a:r>
              <a:rPr lang="it-IT" b="1" dirty="0"/>
              <a:t>criteri aggiuntivi</a:t>
            </a:r>
            <a:r>
              <a:rPr lang="it-IT" dirty="0"/>
              <a:t>, tra cui</a:t>
            </a:r>
            <a:r>
              <a:rPr lang="en-GB" dirty="0"/>
              <a:t>:</a:t>
            </a:r>
          </a:p>
          <a:p>
            <a:pPr algn="just"/>
            <a:endParaRPr lang="en-GB" dirty="0"/>
          </a:p>
          <a:p>
            <a:pPr marL="171450" indent="-171450" algn="just">
              <a:buFont typeface="Wingdings" panose="05000000000000000000" pitchFamily="2" charset="2"/>
              <a:buChar char="q"/>
            </a:pPr>
            <a:r>
              <a:rPr lang="it-IT" b="1" dirty="0"/>
              <a:t>Fattibilità</a:t>
            </a:r>
            <a:r>
              <a:rPr lang="it-IT" dirty="0"/>
              <a:t> – Quanto è realistica l'idea in termini di implementazione, budget e tempistiche?
</a:t>
            </a:r>
            <a:r>
              <a:rPr lang="it-IT" b="1" dirty="0"/>
              <a:t>Scalabilità - </a:t>
            </a:r>
            <a:r>
              <a:rPr lang="it-IT" dirty="0"/>
              <a:t> il concetto può essere ampliato oltre il contesto o il mercato iniziale?
</a:t>
            </a:r>
            <a:r>
              <a:rPr lang="it-IT" b="1" dirty="0"/>
              <a:t>Impatto</a:t>
            </a:r>
            <a:r>
              <a:rPr lang="it-IT" dirty="0"/>
              <a:t> - quale potenziale valore sociale, ambientale o economico offre la soluzione?
</a:t>
            </a:r>
            <a:r>
              <a:rPr lang="it-IT" b="1" dirty="0"/>
              <a:t>Allineamento alla sostenibilità -</a:t>
            </a:r>
            <a:r>
              <a:rPr lang="it-IT" dirty="0"/>
              <a:t> in che misura supporta gli SDG pertinenti o i risultati a lungo termine</a:t>
            </a:r>
            <a:r>
              <a:rPr lang="en-GB" dirty="0"/>
              <a:t>?</a:t>
            </a:r>
          </a:p>
          <a:p>
            <a:pPr algn="just"/>
            <a:endParaRPr lang="en-GB" dirty="0"/>
          </a:p>
        </p:txBody>
      </p:sp>
      <p:sp>
        <p:nvSpPr>
          <p:cNvPr id="4" name="Slide Number Placeholder 3">
            <a:extLst>
              <a:ext uri="{FF2B5EF4-FFF2-40B4-BE49-F238E27FC236}">
                <a16:creationId xmlns:a16="http://schemas.microsoft.com/office/drawing/2014/main" id="{C507E416-BB2B-CBBA-B683-DC5D89C9F3E9}"/>
              </a:ext>
            </a:extLst>
          </p:cNvPr>
          <p:cNvSpPr>
            <a:spLocks noGrp="1"/>
          </p:cNvSpPr>
          <p:nvPr>
            <p:ph type="sldNum" sz="quarter" idx="4"/>
          </p:nvPr>
        </p:nvSpPr>
        <p:spPr/>
        <p:txBody>
          <a:bodyPr/>
          <a:lstStyle/>
          <a:p>
            <a:fld id="{9C527BFA-2C0E-4CEC-B6A5-913A56FEF4B4}" type="slidenum">
              <a:rPr lang="fr-CA" smtClean="0"/>
              <a:pPr/>
              <a:t>46</a:t>
            </a:fld>
            <a:endParaRPr lang="fr-CA"/>
          </a:p>
        </p:txBody>
      </p:sp>
      <p:sp>
        <p:nvSpPr>
          <p:cNvPr id="7" name="Text Placeholder 6">
            <a:extLst>
              <a:ext uri="{FF2B5EF4-FFF2-40B4-BE49-F238E27FC236}">
                <a16:creationId xmlns:a16="http://schemas.microsoft.com/office/drawing/2014/main" id="{47AD3C31-9B5A-1996-5B51-99D6B3E88FFB}"/>
              </a:ext>
            </a:extLst>
          </p:cNvPr>
          <p:cNvSpPr>
            <a:spLocks noGrp="1"/>
          </p:cNvSpPr>
          <p:nvPr>
            <p:ph type="body" sz="quarter" idx="61"/>
          </p:nvPr>
        </p:nvSpPr>
        <p:spPr>
          <a:xfrm>
            <a:off x="-9335" y="304800"/>
            <a:ext cx="7040257" cy="926158"/>
          </a:xfrm>
        </p:spPr>
        <p:txBody>
          <a:bodyPr/>
          <a:lstStyle/>
          <a:p>
            <a:r>
              <a:rPr lang="it-IT" dirty="0"/>
              <a:t>ADATTAMENTI DEL FEEDBACK TRA COLLEGHI</a:t>
            </a:r>
            <a:endParaRPr lang="en-US" dirty="0"/>
          </a:p>
        </p:txBody>
      </p:sp>
      <p:graphicFrame>
        <p:nvGraphicFramePr>
          <p:cNvPr id="2" name="Tabelle 1">
            <a:extLst>
              <a:ext uri="{FF2B5EF4-FFF2-40B4-BE49-F238E27FC236}">
                <a16:creationId xmlns:a16="http://schemas.microsoft.com/office/drawing/2014/main" id="{5A1CBD2E-DA2B-A182-5A81-3D6D44EA5118}"/>
              </a:ext>
            </a:extLst>
          </p:cNvPr>
          <p:cNvGraphicFramePr>
            <a:graphicFrameLocks noGrp="1"/>
          </p:cNvGraphicFramePr>
          <p:nvPr>
            <p:extLst>
              <p:ext uri="{D42A27DB-BD31-4B8C-83A1-F6EECF244321}">
                <p14:modId xmlns:p14="http://schemas.microsoft.com/office/powerpoint/2010/main" val="1315949952"/>
              </p:ext>
            </p:extLst>
          </p:nvPr>
        </p:nvGraphicFramePr>
        <p:xfrm>
          <a:off x="697281" y="2389436"/>
          <a:ext cx="6080400" cy="2042160"/>
        </p:xfrm>
        <a:graphic>
          <a:graphicData uri="http://schemas.openxmlformats.org/drawingml/2006/table">
            <a:tbl>
              <a:tblPr firstRow="1" bandRow="1">
                <a:tableStyleId>{8799B23B-EC83-4686-B30A-512413B5E67A}</a:tableStyleId>
              </a:tblPr>
              <a:tblGrid>
                <a:gridCol w="1821600">
                  <a:extLst>
                    <a:ext uri="{9D8B030D-6E8A-4147-A177-3AD203B41FA5}">
                      <a16:colId xmlns:a16="http://schemas.microsoft.com/office/drawing/2014/main" val="3426241204"/>
                    </a:ext>
                  </a:extLst>
                </a:gridCol>
                <a:gridCol w="4258800">
                  <a:extLst>
                    <a:ext uri="{9D8B030D-6E8A-4147-A177-3AD203B41FA5}">
                      <a16:colId xmlns:a16="http://schemas.microsoft.com/office/drawing/2014/main" val="1228730591"/>
                    </a:ext>
                  </a:extLst>
                </a:gridCol>
              </a:tblGrid>
              <a:tr h="257726">
                <a:tc>
                  <a:txBody>
                    <a:bodyPr/>
                    <a:lstStyle/>
                    <a:p>
                      <a:pPr algn="ctr"/>
                      <a:r>
                        <a:rPr lang="de-DE" sz="1100" dirty="0" err="1">
                          <a:solidFill>
                            <a:schemeClr val="bg1"/>
                          </a:solidFill>
                        </a:rPr>
                        <a:t>Criteri</a:t>
                      </a:r>
                      <a:r>
                        <a:rPr lang="de-DE" sz="1100" dirty="0">
                          <a:solidFill>
                            <a:schemeClr val="bg1"/>
                          </a:solidFill>
                        </a:rPr>
                        <a:t> di </a:t>
                      </a:r>
                      <a:r>
                        <a:rPr lang="de-DE" sz="1100" dirty="0" err="1">
                          <a:solidFill>
                            <a:schemeClr val="bg1"/>
                          </a:solidFill>
                        </a:rPr>
                        <a:t>valutazione</a:t>
                      </a:r>
                      <a:endParaRPr lang="en-GB" sz="1100" dirty="0">
                        <a:solidFill>
                          <a:schemeClr val="bg1"/>
                        </a:solidFill>
                      </a:endParaRPr>
                    </a:p>
                  </a:txBody>
                  <a:tcPr anchor="ctr">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8652A1"/>
                    </a:solidFill>
                  </a:tcPr>
                </a:tc>
                <a:tc>
                  <a:txBody>
                    <a:bodyPr/>
                    <a:lstStyle/>
                    <a:p>
                      <a:pPr algn="ctr"/>
                      <a:r>
                        <a:rPr lang="de-DE" sz="1100" dirty="0" err="1">
                          <a:solidFill>
                            <a:schemeClr val="bg1"/>
                          </a:solidFill>
                        </a:rPr>
                        <a:t>Spiegazione</a:t>
                      </a:r>
                      <a:endParaRPr lang="en-GB" sz="1100" dirty="0">
                        <a:solidFill>
                          <a:schemeClr val="bg1"/>
                        </a:solidFill>
                      </a:endParaRPr>
                    </a:p>
                  </a:txBody>
                  <a:tcPr anchor="ctr">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8652A1"/>
                    </a:solidFill>
                  </a:tcPr>
                </a:tc>
                <a:extLst>
                  <a:ext uri="{0D108BD9-81ED-4DB2-BD59-A6C34878D82A}">
                    <a16:rowId xmlns:a16="http://schemas.microsoft.com/office/drawing/2014/main" val="1485219402"/>
                  </a:ext>
                </a:extLst>
              </a:tr>
              <a:tr h="424490">
                <a:tc>
                  <a:txBody>
                    <a:bodyPr/>
                    <a:lstStyle/>
                    <a:p>
                      <a:pPr algn="ctr"/>
                      <a:r>
                        <a:rPr lang="de-DE" sz="1100" dirty="0" err="1"/>
                        <a:t>Qualità</a:t>
                      </a:r>
                      <a:r>
                        <a:rPr lang="de-DE" sz="1100" dirty="0"/>
                        <a:t> delle </a:t>
                      </a:r>
                      <a:r>
                        <a:rPr lang="de-DE" sz="1100" dirty="0" err="1"/>
                        <a:t>idee</a:t>
                      </a:r>
                      <a:endParaRPr lang="en-GB" sz="1100" dirty="0"/>
                    </a:p>
                  </a:txBody>
                  <a:tcPr>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algn="ctr"/>
                      <a:r>
                        <a:rPr lang="it-IT" sz="1100" b="0" i="0" kern="1200" dirty="0">
                          <a:solidFill>
                            <a:schemeClr val="tx1"/>
                          </a:solidFill>
                          <a:effectLst/>
                          <a:latin typeface="+mn-lt"/>
                          <a:ea typeface="+mn-ea"/>
                          <a:cs typeface="+mn-cs"/>
                        </a:rPr>
                        <a:t>Con quale precisione le idee sono definite e 
quanto sono flessibili e innovativi</a:t>
                      </a:r>
                      <a:endParaRPr lang="en-GB" sz="1100" dirty="0"/>
                    </a:p>
                  </a:txBody>
                  <a:tcPr>
                    <a:lnL w="12700" cmpd="sng">
                      <a:noFill/>
                    </a:lnL>
                    <a:lnR w="12700" cmpd="sng">
                      <a:noFill/>
                    </a:lnR>
                    <a:lnT w="254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98962991"/>
                  </a:ext>
                </a:extLst>
              </a:tr>
              <a:tr h="591254">
                <a:tc>
                  <a:txBody>
                    <a:bodyPr/>
                    <a:lstStyle/>
                    <a:p>
                      <a:pPr algn="ctr"/>
                      <a:r>
                        <a:rPr lang="de-DE" sz="1100" dirty="0" err="1"/>
                        <a:t>Logica</a:t>
                      </a:r>
                      <a:r>
                        <a:rPr lang="de-DE" sz="1100" dirty="0"/>
                        <a:t> delle </a:t>
                      </a:r>
                      <a:r>
                        <a:rPr lang="de-DE" sz="1100" dirty="0" err="1"/>
                        <a:t>idee</a:t>
                      </a:r>
                      <a:endParaRPr lang="de-DE" sz="1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it-IT" sz="1100" b="0" i="0" kern="1200" dirty="0">
                          <a:solidFill>
                            <a:schemeClr val="tx1"/>
                          </a:solidFill>
                          <a:effectLst/>
                          <a:latin typeface="+mn-lt"/>
                          <a:ea typeface="+mn-ea"/>
                          <a:cs typeface="+mn-cs"/>
                        </a:rPr>
                        <a:t>In che modo le idee supportano l'attuazione della strategia aziendale; 
come si conformano alle tendenze attuali e ai problemi reali; 
e in che modo contribuiscono agli SDG</a:t>
                      </a:r>
                      <a:endParaRPr lang="en-GB" sz="1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3096413"/>
                  </a:ext>
                </a:extLst>
              </a:tr>
              <a:tr h="758018">
                <a:tc>
                  <a:txBody>
                    <a:bodyPr/>
                    <a:lstStyle/>
                    <a:p>
                      <a:pPr algn="ctr"/>
                      <a:r>
                        <a:rPr lang="it-IT" sz="1100" dirty="0"/>
                        <a:t>Credibilità e approccio collaborativo del team</a:t>
                      </a:r>
                      <a:endParaRPr lang="de-DE" sz="1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it-IT" sz="1100" b="0" i="0" kern="1200" dirty="0">
                          <a:solidFill>
                            <a:schemeClr val="tx1"/>
                          </a:solidFill>
                          <a:effectLst/>
                          <a:latin typeface="+mn-lt"/>
                          <a:ea typeface="+mn-ea"/>
                          <a:cs typeface="+mn-cs"/>
                        </a:rPr>
                        <a:t>Quanto può essere considerato affidabile il team;
e la sua flessibilità nella presentazione delle informazioni, nella ricezione 
feedback e perfezionamento delle sue dichiarazioni</a:t>
                      </a:r>
                      <a:endParaRPr lang="en-GB" sz="1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32935103"/>
                  </a:ext>
                </a:extLst>
              </a:tr>
            </a:tbl>
          </a:graphicData>
        </a:graphic>
      </p:graphicFrame>
    </p:spTree>
    <p:extLst>
      <p:ext uri="{BB962C8B-B14F-4D97-AF65-F5344CB8AC3E}">
        <p14:creationId xmlns:p14="http://schemas.microsoft.com/office/powerpoint/2010/main" val="32946154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9E3B4-5106-5B12-2047-BDFBDEB7A26B}"/>
            </a:ext>
          </a:extLst>
        </p:cNvPr>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1469E386-5A22-A48E-AF15-11FA8113761A}"/>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837" t="30776" r="19454" b="20126"/>
          <a:stretch/>
        </p:blipFill>
        <p:spPr>
          <a:xfrm>
            <a:off x="-1" y="2059437"/>
            <a:ext cx="7559675" cy="6984750"/>
          </a:xfrm>
        </p:spPr>
      </p:pic>
      <p:sp>
        <p:nvSpPr>
          <p:cNvPr id="6" name="Text Placeholder 5">
            <a:extLst>
              <a:ext uri="{FF2B5EF4-FFF2-40B4-BE49-F238E27FC236}">
                <a16:creationId xmlns:a16="http://schemas.microsoft.com/office/drawing/2014/main" id="{BA218089-86F3-E7FF-85FE-4509AF1CFBC0}"/>
              </a:ext>
            </a:extLst>
          </p:cNvPr>
          <p:cNvSpPr>
            <a:spLocks noGrp="1"/>
          </p:cNvSpPr>
          <p:nvPr>
            <p:ph type="body" sz="quarter" idx="47"/>
          </p:nvPr>
        </p:nvSpPr>
        <p:spPr>
          <a:xfrm>
            <a:off x="497241" y="7903380"/>
            <a:ext cx="3282596" cy="781609"/>
          </a:xfrm>
        </p:spPr>
        <p:txBody>
          <a:bodyPr/>
          <a:lstStyle/>
          <a:p>
            <a:pPr algn="l"/>
            <a:r>
              <a:rPr lang="en-US" sz="2000" b="1"/>
              <a:t>Follow Our Journey</a:t>
            </a:r>
          </a:p>
        </p:txBody>
      </p:sp>
      <p:sp>
        <p:nvSpPr>
          <p:cNvPr id="52" name="Text Placeholder 2">
            <a:extLst>
              <a:ext uri="{FF2B5EF4-FFF2-40B4-BE49-F238E27FC236}">
                <a16:creationId xmlns:a16="http://schemas.microsoft.com/office/drawing/2014/main" id="{F7F9F14E-92B1-FD7A-EE62-F7F873CA9630}"/>
              </a:ext>
            </a:extLst>
          </p:cNvPr>
          <p:cNvSpPr txBox="1">
            <a:spLocks/>
          </p:cNvSpPr>
          <p:nvPr/>
        </p:nvSpPr>
        <p:spPr>
          <a:xfrm rot="16200000">
            <a:off x="4718050" y="7476631"/>
            <a:ext cx="3842030" cy="536162"/>
          </a:xfrm>
          <a:prstGeom prst="rect">
            <a:avLst/>
          </a:prstGeom>
          <a:gradFill>
            <a:gsLst>
              <a:gs pos="0">
                <a:srgbClr val="8551A1"/>
              </a:gs>
              <a:gs pos="35350">
                <a:srgbClr val="6363AC"/>
              </a:gs>
              <a:gs pos="100000">
                <a:srgbClr val="26C4F4"/>
              </a:gs>
            </a:gsLst>
            <a:lin ang="0" scaled="0"/>
          </a:gradFill>
        </p:spPr>
        <p:txBody>
          <a:bodyPr lIns="91440" tIns="45720" rIns="91440" bIns="45720" anchor="ctr">
            <a:noAutofit/>
          </a:bodyPr>
          <a:lstStyle>
            <a:lvl1pPr marL="0" indent="0" algn="ctr" defTabSz="755934" rtl="0" eaLnBrk="1" latinLnBrk="0" hangingPunct="1">
              <a:lnSpc>
                <a:spcPct val="90000"/>
              </a:lnSpc>
              <a:spcBef>
                <a:spcPts val="827"/>
              </a:spcBef>
              <a:buFont typeface="Arial" panose="020B0604020202020204" pitchFamily="34" charset="0"/>
              <a:buNone/>
              <a:defRPr sz="20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2400">
                <a:latin typeface="Calibri"/>
                <a:ea typeface="Open Sans"/>
                <a:cs typeface="Calibri"/>
              </a:rPr>
              <a:t>www.</a:t>
            </a:r>
            <a:r>
              <a:rPr lang="en-US" sz="2400" b="1">
                <a:latin typeface="Calibri"/>
                <a:ea typeface="Open Sans"/>
                <a:cs typeface="Calibri"/>
              </a:rPr>
              <a:t>innovating4earth</a:t>
            </a:r>
            <a:r>
              <a:rPr lang="en-US" sz="2400">
                <a:latin typeface="Calibri"/>
                <a:ea typeface="Open Sans"/>
                <a:cs typeface="Calibri"/>
              </a:rPr>
              <a:t>.eu</a:t>
            </a:r>
          </a:p>
        </p:txBody>
      </p:sp>
      <p:grpSp>
        <p:nvGrpSpPr>
          <p:cNvPr id="15" name="Group 14">
            <a:extLst>
              <a:ext uri="{FF2B5EF4-FFF2-40B4-BE49-F238E27FC236}">
                <a16:creationId xmlns:a16="http://schemas.microsoft.com/office/drawing/2014/main" id="{53861D0A-8D8F-12A9-39FA-B29E2C94A6E7}"/>
              </a:ext>
            </a:extLst>
          </p:cNvPr>
          <p:cNvGrpSpPr/>
          <p:nvPr/>
        </p:nvGrpSpPr>
        <p:grpSpPr>
          <a:xfrm>
            <a:off x="2764844" y="7895239"/>
            <a:ext cx="398945" cy="398945"/>
            <a:chOff x="511833" y="8294185"/>
            <a:chExt cx="398945" cy="398945"/>
          </a:xfrm>
        </p:grpSpPr>
        <p:sp>
          <p:nvSpPr>
            <p:cNvPr id="2" name="TextBox 1">
              <a:extLst>
                <a:ext uri="{FF2B5EF4-FFF2-40B4-BE49-F238E27FC236}">
                  <a16:creationId xmlns:a16="http://schemas.microsoft.com/office/drawing/2014/main" id="{C3517BC9-2FEE-81B8-9B13-A77519134239}"/>
                </a:ext>
              </a:extLst>
            </p:cNvPr>
            <p:cNvSpPr txBox="1"/>
            <p:nvPr/>
          </p:nvSpPr>
          <p:spPr>
            <a:xfrm>
              <a:off x="528461" y="8312781"/>
              <a:ext cx="382317" cy="369332"/>
            </a:xfrm>
            <a:prstGeom prst="rect">
              <a:avLst/>
            </a:prstGeom>
            <a:noFill/>
          </p:spPr>
          <p:txBody>
            <a:bodyPr wrap="square" rtlCol="0">
              <a:spAutoFit/>
            </a:bodyPr>
            <a:lstStyle/>
            <a:p>
              <a:r>
                <a:rPr lang="en-US">
                  <a:solidFill>
                    <a:srgbClr val="0B3A5B"/>
                  </a:solidFill>
                  <a:hlinkClick r:id="rId3">
                    <a:extLst>
                      <a:ext uri="{A12FA001-AC4F-418D-AE19-62706E023703}">
                        <ahyp:hlinkClr xmlns:ahyp="http://schemas.microsoft.com/office/drawing/2018/hyperlinkcolor" val="tx"/>
                      </a:ext>
                    </a:extLst>
                  </a:hlinkClick>
                </a:rPr>
                <a:t>li</a:t>
              </a:r>
              <a:endParaRPr lang="en-US">
                <a:solidFill>
                  <a:srgbClr val="0B3A5B"/>
                </a:solidFill>
              </a:endParaRPr>
            </a:p>
          </p:txBody>
        </p:sp>
        <p:grpSp>
          <p:nvGrpSpPr>
            <p:cNvPr id="40" name="Group 39">
              <a:extLst>
                <a:ext uri="{FF2B5EF4-FFF2-40B4-BE49-F238E27FC236}">
                  <a16:creationId xmlns:a16="http://schemas.microsoft.com/office/drawing/2014/main" id="{D428FCCF-40B3-7212-D092-E202D72162E9}"/>
                </a:ext>
              </a:extLst>
            </p:cNvPr>
            <p:cNvGrpSpPr/>
            <p:nvPr/>
          </p:nvGrpSpPr>
          <p:grpSpPr>
            <a:xfrm>
              <a:off x="511833" y="8294185"/>
              <a:ext cx="398945" cy="398945"/>
              <a:chOff x="3094393" y="4759136"/>
              <a:chExt cx="1074283" cy="1074282"/>
            </a:xfrm>
          </p:grpSpPr>
          <p:sp>
            <p:nvSpPr>
              <p:cNvPr id="41" name="Freeform 40">
                <a:extLst>
                  <a:ext uri="{FF2B5EF4-FFF2-40B4-BE49-F238E27FC236}">
                    <a16:creationId xmlns:a16="http://schemas.microsoft.com/office/drawing/2014/main" id="{1C3957A1-FA67-5C3E-0227-B795669B71EF}"/>
                  </a:ext>
                </a:extLst>
              </p:cNvPr>
              <p:cNvSpPr/>
              <p:nvPr/>
            </p:nvSpPr>
            <p:spPr>
              <a:xfrm>
                <a:off x="3094393" y="4759136"/>
                <a:ext cx="1074283" cy="1074282"/>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9C5F4"/>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42" name="Group 41">
                <a:extLst>
                  <a:ext uri="{FF2B5EF4-FFF2-40B4-BE49-F238E27FC236}">
                    <a16:creationId xmlns:a16="http://schemas.microsoft.com/office/drawing/2014/main" id="{FEDED387-AAEE-FBAB-2B1C-3504C6193F70}"/>
                  </a:ext>
                </a:extLst>
              </p:cNvPr>
              <p:cNvGrpSpPr/>
              <p:nvPr/>
            </p:nvGrpSpPr>
            <p:grpSpPr>
              <a:xfrm>
                <a:off x="3303016" y="4946695"/>
                <a:ext cx="685138" cy="655839"/>
                <a:chOff x="3303016" y="4946695"/>
                <a:chExt cx="685138" cy="655839"/>
              </a:xfrm>
            </p:grpSpPr>
            <p:sp>
              <p:nvSpPr>
                <p:cNvPr id="43" name="Freeform 42">
                  <a:hlinkClick r:id="rId4"/>
                  <a:extLst>
                    <a:ext uri="{FF2B5EF4-FFF2-40B4-BE49-F238E27FC236}">
                      <a16:creationId xmlns:a16="http://schemas.microsoft.com/office/drawing/2014/main" id="{C7FC42AF-FB48-3851-9396-63B9C734EE27}"/>
                    </a:ext>
                  </a:extLst>
                </p:cNvPr>
                <p:cNvSpPr/>
                <p:nvPr/>
              </p:nvSpPr>
              <p:spPr>
                <a:xfrm>
                  <a:off x="3540109" y="5149321"/>
                  <a:ext cx="448045" cy="453213"/>
                </a:xfrm>
                <a:custGeom>
                  <a:avLst/>
                  <a:gdLst>
                    <a:gd name="connsiteX0" fmla="*/ 0 w 448045"/>
                    <a:gd name="connsiteY0" fmla="*/ 452676 h 453212"/>
                    <a:gd name="connsiteX1" fmla="*/ 0 w 448045"/>
                    <a:gd name="connsiteY1" fmla="*/ 10629 h 453212"/>
                    <a:gd name="connsiteX2" fmla="*/ 146311 w 448045"/>
                    <a:gd name="connsiteY2" fmla="*/ 10629 h 453212"/>
                    <a:gd name="connsiteX3" fmla="*/ 146311 w 448045"/>
                    <a:gd name="connsiteY3" fmla="*/ 72248 h 453212"/>
                    <a:gd name="connsiteX4" fmla="*/ 146847 w 448045"/>
                    <a:gd name="connsiteY4" fmla="*/ 72248 h 453212"/>
                    <a:gd name="connsiteX5" fmla="*/ 148455 w 448045"/>
                    <a:gd name="connsiteY5" fmla="*/ 70104 h 453212"/>
                    <a:gd name="connsiteX6" fmla="*/ 191330 w 448045"/>
                    <a:gd name="connsiteY6" fmla="*/ 24560 h 453212"/>
                    <a:gd name="connsiteX7" fmla="*/ 255107 w 448045"/>
                    <a:gd name="connsiteY7" fmla="*/ 1520 h 453212"/>
                    <a:gd name="connsiteX8" fmla="*/ 337642 w 448045"/>
                    <a:gd name="connsiteY8" fmla="*/ 9021 h 453212"/>
                    <a:gd name="connsiteX9" fmla="*/ 428751 w 448045"/>
                    <a:gd name="connsiteY9" fmla="*/ 93680 h 453212"/>
                    <a:gd name="connsiteX10" fmla="*/ 446437 w 448045"/>
                    <a:gd name="connsiteY10" fmla="*/ 163872 h 453212"/>
                    <a:gd name="connsiteX11" fmla="*/ 448045 w 448045"/>
                    <a:gd name="connsiteY11" fmla="*/ 204594 h 453212"/>
                    <a:gd name="connsiteX12" fmla="*/ 448045 w 448045"/>
                    <a:gd name="connsiteY12" fmla="*/ 449461 h 453212"/>
                    <a:gd name="connsiteX13" fmla="*/ 448045 w 448045"/>
                    <a:gd name="connsiteY13" fmla="*/ 453212 h 453212"/>
                    <a:gd name="connsiteX14" fmla="*/ 301198 w 448045"/>
                    <a:gd name="connsiteY14" fmla="*/ 453212 h 453212"/>
                    <a:gd name="connsiteX15" fmla="*/ 301198 w 448045"/>
                    <a:gd name="connsiteY15" fmla="*/ 449461 h 453212"/>
                    <a:gd name="connsiteX16" fmla="*/ 301198 w 448045"/>
                    <a:gd name="connsiteY16" fmla="*/ 214239 h 453212"/>
                    <a:gd name="connsiteX17" fmla="*/ 291551 w 448045"/>
                    <a:gd name="connsiteY17" fmla="*/ 159050 h 453212"/>
                    <a:gd name="connsiteX18" fmla="*/ 232598 w 448045"/>
                    <a:gd name="connsiteY18" fmla="*/ 117256 h 453212"/>
                    <a:gd name="connsiteX19" fmla="*/ 152743 w 448045"/>
                    <a:gd name="connsiteY19" fmla="*/ 167087 h 453212"/>
                    <a:gd name="connsiteX20" fmla="*/ 146311 w 448045"/>
                    <a:gd name="connsiteY20" fmla="*/ 204058 h 453212"/>
                    <a:gd name="connsiteX21" fmla="*/ 146311 w 448045"/>
                    <a:gd name="connsiteY21" fmla="*/ 449461 h 453212"/>
                    <a:gd name="connsiteX22" fmla="*/ 146311 w 448045"/>
                    <a:gd name="connsiteY22" fmla="*/ 453212 h 453212"/>
                    <a:gd name="connsiteX23" fmla="*/ 0 w 448045"/>
                    <a:gd name="connsiteY23" fmla="*/ 452676 h 4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45" h="453212">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bg1"/>
                </a:solidFill>
                <a:ln w="5347"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C54D877-047D-4FC4-5B2A-E4D1ACA8BB6B}"/>
                    </a:ext>
                  </a:extLst>
                </p:cNvPr>
                <p:cNvSpPr/>
                <p:nvPr/>
              </p:nvSpPr>
              <p:spPr>
                <a:xfrm>
                  <a:off x="3311799" y="5159950"/>
                  <a:ext cx="146847" cy="442047"/>
                </a:xfrm>
                <a:custGeom>
                  <a:avLst/>
                  <a:gdLst>
                    <a:gd name="connsiteX0" fmla="*/ 146847 w 146847"/>
                    <a:gd name="connsiteY0" fmla="*/ 0 h 442047"/>
                    <a:gd name="connsiteX1" fmla="*/ 146847 w 146847"/>
                    <a:gd name="connsiteY1" fmla="*/ 442048 h 442047"/>
                    <a:gd name="connsiteX2" fmla="*/ 0 w 146847"/>
                    <a:gd name="connsiteY2" fmla="*/ 442048 h 442047"/>
                    <a:gd name="connsiteX3" fmla="*/ 0 w 146847"/>
                    <a:gd name="connsiteY3" fmla="*/ 0 h 442047"/>
                    <a:gd name="connsiteX4" fmla="*/ 146847 w 146847"/>
                    <a:gd name="connsiteY4" fmla="*/ 0 h 44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47" h="4420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bg1"/>
                </a:solidFill>
                <a:ln w="5347"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AB22B35-413B-0CF4-D9F5-A9C8C82990F2}"/>
                    </a:ext>
                  </a:extLst>
                </p:cNvPr>
                <p:cNvSpPr/>
                <p:nvPr/>
              </p:nvSpPr>
              <p:spPr>
                <a:xfrm>
                  <a:off x="3303016" y="4946695"/>
                  <a:ext cx="165330" cy="153521"/>
                </a:xfrm>
                <a:custGeom>
                  <a:avLst/>
                  <a:gdLst>
                    <a:gd name="connsiteX0" fmla="*/ 83279 w 165330"/>
                    <a:gd name="connsiteY0" fmla="*/ 0 h 153521"/>
                    <a:gd name="connsiteX1" fmla="*/ 122938 w 165330"/>
                    <a:gd name="connsiteY1" fmla="*/ 8573 h 153521"/>
                    <a:gd name="connsiteX2" fmla="*/ 164741 w 165330"/>
                    <a:gd name="connsiteY2" fmla="*/ 68584 h 153521"/>
                    <a:gd name="connsiteX3" fmla="*/ 144912 w 165330"/>
                    <a:gd name="connsiteY3" fmla="*/ 129132 h 153521"/>
                    <a:gd name="connsiteX4" fmla="*/ 101500 w 165330"/>
                    <a:gd name="connsiteY4" fmla="*/ 151636 h 153521"/>
                    <a:gd name="connsiteX5" fmla="*/ 42011 w 165330"/>
                    <a:gd name="connsiteY5" fmla="*/ 144670 h 153521"/>
                    <a:gd name="connsiteX6" fmla="*/ 208 w 165330"/>
                    <a:gd name="connsiteY6" fmla="*/ 71264 h 153521"/>
                    <a:gd name="connsiteX7" fmla="*/ 65057 w 165330"/>
                    <a:gd name="connsiteY7" fmla="*/ 1608 h 153521"/>
                    <a:gd name="connsiteX8" fmla="*/ 83279 w 165330"/>
                    <a:gd name="connsiteY8" fmla="*/ 0 h 1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30" h="153521">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bg1"/>
                </a:solidFill>
                <a:ln w="5347" cap="flat">
                  <a:noFill/>
                  <a:prstDash val="solid"/>
                  <a:miter/>
                </a:ln>
              </p:spPr>
              <p:txBody>
                <a:bodyPr rtlCol="0" anchor="ctr"/>
                <a:lstStyle/>
                <a:p>
                  <a:endParaRPr lang="en-US"/>
                </a:p>
              </p:txBody>
            </p:sp>
          </p:grpSp>
        </p:grpSp>
      </p:grpSp>
      <p:sp>
        <p:nvSpPr>
          <p:cNvPr id="19" name="Freeform 18">
            <a:extLst>
              <a:ext uri="{FF2B5EF4-FFF2-40B4-BE49-F238E27FC236}">
                <a16:creationId xmlns:a16="http://schemas.microsoft.com/office/drawing/2014/main" id="{16121C58-9063-283E-71F8-EAD369E12A30}"/>
              </a:ext>
            </a:extLst>
          </p:cNvPr>
          <p:cNvSpPr/>
          <p:nvPr/>
        </p:nvSpPr>
        <p:spPr>
          <a:xfrm rot="12697991">
            <a:off x="-2866951" y="399703"/>
            <a:ext cx="4822343" cy="521343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B5DD8BA-86C7-3A9D-2F85-FDB887F9CFFD}"/>
              </a:ext>
            </a:extLst>
          </p:cNvPr>
          <p:cNvSpPr/>
          <p:nvPr/>
        </p:nvSpPr>
        <p:spPr>
          <a:xfrm rot="2300298">
            <a:off x="2347952" y="1936757"/>
            <a:ext cx="951659" cy="1006025"/>
          </a:xfrm>
          <a:custGeom>
            <a:avLst/>
            <a:gdLst>
              <a:gd name="connsiteX0" fmla="*/ 122815 w 256549"/>
              <a:gd name="connsiteY0" fmla="*/ 237884 h 271205"/>
              <a:gd name="connsiteX1" fmla="*/ 36337 w 256549"/>
              <a:gd name="connsiteY1" fmla="*/ 262605 h 271205"/>
              <a:gd name="connsiteX2" fmla="*/ 6877 w 256549"/>
              <a:gd name="connsiteY2" fmla="*/ 175131 h 271205"/>
              <a:gd name="connsiteX3" fmla="*/ 92405 w 256549"/>
              <a:gd name="connsiteY3" fmla="*/ 152312 h 271205"/>
              <a:gd name="connsiteX4" fmla="*/ 122815 w 256549"/>
              <a:gd name="connsiteY4" fmla="*/ 237884 h 271205"/>
              <a:gd name="connsiteX5" fmla="*/ 150374 w 256549"/>
              <a:gd name="connsiteY5" fmla="*/ 72444 h 271205"/>
              <a:gd name="connsiteX6" fmla="*/ 83853 w 256549"/>
              <a:gd name="connsiteY6" fmla="*/ 91460 h 271205"/>
              <a:gd name="connsiteX7" fmla="*/ 61045 w 256549"/>
              <a:gd name="connsiteY7" fmla="*/ 23953 h 271205"/>
              <a:gd name="connsiteX8" fmla="*/ 127567 w 256549"/>
              <a:gd name="connsiteY8" fmla="*/ 5888 h 271205"/>
              <a:gd name="connsiteX9" fmla="*/ 150374 w 256549"/>
              <a:gd name="connsiteY9" fmla="*/ 72444 h 271205"/>
              <a:gd name="connsiteX10" fmla="*/ 253958 w 256549"/>
              <a:gd name="connsiteY10" fmla="*/ 102870 h 271205"/>
              <a:gd name="connsiteX11" fmla="*/ 212145 w 256549"/>
              <a:gd name="connsiteY11" fmla="*/ 115230 h 271205"/>
              <a:gd name="connsiteX12" fmla="*/ 197890 w 256549"/>
              <a:gd name="connsiteY12" fmla="*/ 72444 h 271205"/>
              <a:gd name="connsiteX13" fmla="*/ 239703 w 256549"/>
              <a:gd name="connsiteY13" fmla="*/ 61035 h 271205"/>
              <a:gd name="connsiteX14" fmla="*/ 253958 w 256549"/>
              <a:gd name="connsiteY14" fmla="*/ 102870 h 27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549" h="271205">
                <a:moveTo>
                  <a:pt x="122815" y="237884"/>
                </a:moveTo>
                <a:cubicBezTo>
                  <a:pt x="107610" y="269260"/>
                  <a:pt x="68648" y="280670"/>
                  <a:pt x="36337" y="262605"/>
                </a:cubicBezTo>
                <a:cubicBezTo>
                  <a:pt x="4027" y="245490"/>
                  <a:pt x="-9278" y="205557"/>
                  <a:pt x="6877" y="175131"/>
                </a:cubicBezTo>
                <a:cubicBezTo>
                  <a:pt x="23033" y="144705"/>
                  <a:pt x="61045" y="135197"/>
                  <a:pt x="92405" y="152312"/>
                </a:cubicBezTo>
                <a:cubicBezTo>
                  <a:pt x="124716" y="169426"/>
                  <a:pt x="138020" y="207458"/>
                  <a:pt x="122815" y="237884"/>
                </a:cubicBezTo>
                <a:close/>
                <a:moveTo>
                  <a:pt x="150374" y="72444"/>
                </a:moveTo>
                <a:cubicBezTo>
                  <a:pt x="138020" y="96214"/>
                  <a:pt x="108561" y="104772"/>
                  <a:pt x="83853" y="91460"/>
                </a:cubicBezTo>
                <a:cubicBezTo>
                  <a:pt x="59144" y="78149"/>
                  <a:pt x="48691" y="47723"/>
                  <a:pt x="61045" y="23953"/>
                </a:cubicBezTo>
                <a:cubicBezTo>
                  <a:pt x="73399" y="1134"/>
                  <a:pt x="102859" y="-6472"/>
                  <a:pt x="127567" y="5888"/>
                </a:cubicBezTo>
                <a:cubicBezTo>
                  <a:pt x="152275" y="19199"/>
                  <a:pt x="161778" y="48674"/>
                  <a:pt x="150374" y="72444"/>
                </a:cubicBezTo>
                <a:close/>
                <a:moveTo>
                  <a:pt x="253958" y="102870"/>
                </a:moveTo>
                <a:cubicBezTo>
                  <a:pt x="246356" y="118083"/>
                  <a:pt x="228300" y="123788"/>
                  <a:pt x="212145" y="115230"/>
                </a:cubicBezTo>
                <a:cubicBezTo>
                  <a:pt x="196939" y="106673"/>
                  <a:pt x="190287" y="87657"/>
                  <a:pt x="197890" y="72444"/>
                </a:cubicBezTo>
                <a:cubicBezTo>
                  <a:pt x="205492" y="58182"/>
                  <a:pt x="224498" y="53428"/>
                  <a:pt x="239703" y="61035"/>
                </a:cubicBezTo>
                <a:cubicBezTo>
                  <a:pt x="253958" y="69592"/>
                  <a:pt x="260610" y="88608"/>
                  <a:pt x="253958" y="102870"/>
                </a:cubicBezTo>
                <a:close/>
              </a:path>
            </a:pathLst>
          </a:custGeom>
          <a:gradFill>
            <a:gsLst>
              <a:gs pos="0">
                <a:srgbClr val="8551A1"/>
              </a:gs>
              <a:gs pos="35350">
                <a:srgbClr val="6363AC"/>
              </a:gs>
              <a:gs pos="100000">
                <a:srgbClr val="26C4F4"/>
              </a:gs>
            </a:gsLst>
            <a:lin ang="0" scaled="1"/>
          </a:gradFill>
          <a:ln w="9492" cap="flat">
            <a:noFill/>
            <a:prstDash val="solid"/>
            <a:miter/>
          </a:ln>
        </p:spPr>
        <p:txBody>
          <a:bodyPr rtlCol="0" anchor="ctr"/>
          <a:lstStyle/>
          <a:p>
            <a:endParaRPr lang="en-US"/>
          </a:p>
        </p:txBody>
      </p:sp>
    </p:spTree>
    <p:extLst>
      <p:ext uri="{BB962C8B-B14F-4D97-AF65-F5344CB8AC3E}">
        <p14:creationId xmlns:p14="http://schemas.microsoft.com/office/powerpoint/2010/main" val="3085046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062CE-B06D-C821-430C-03E73E7FB46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73266F7-133E-EB88-567E-D066E5DF9019}"/>
              </a:ext>
            </a:extLst>
          </p:cNvPr>
          <p:cNvSpPr>
            <a:spLocks noGrp="1"/>
          </p:cNvSpPr>
          <p:nvPr>
            <p:ph type="body" sz="quarter" idx="61"/>
          </p:nvPr>
        </p:nvSpPr>
        <p:spPr/>
        <p:txBody>
          <a:bodyPr/>
          <a:lstStyle/>
          <a:p>
            <a:pPr marL="622300"/>
            <a:r>
              <a:rPr lang="en-US" dirty="0"/>
              <a:t>INTRODUZIONE</a:t>
            </a:r>
          </a:p>
        </p:txBody>
      </p:sp>
      <p:sp>
        <p:nvSpPr>
          <p:cNvPr id="4" name="Slide Number Placeholder 3">
            <a:extLst>
              <a:ext uri="{FF2B5EF4-FFF2-40B4-BE49-F238E27FC236}">
                <a16:creationId xmlns:a16="http://schemas.microsoft.com/office/drawing/2014/main" id="{0F47B098-435A-B2D8-F2C5-78F260A6A81C}"/>
              </a:ext>
            </a:extLst>
          </p:cNvPr>
          <p:cNvSpPr>
            <a:spLocks noGrp="1"/>
          </p:cNvSpPr>
          <p:nvPr>
            <p:ph type="sldNum" sz="quarter" idx="4"/>
          </p:nvPr>
        </p:nvSpPr>
        <p:spPr/>
        <p:txBody>
          <a:bodyPr/>
          <a:lstStyle/>
          <a:p>
            <a:fld id="{9C527BFA-2C0E-4CEC-B6A5-913A56FEF4B4}" type="slidenum">
              <a:rPr lang="fr-CA" smtClean="0"/>
              <a:pPr/>
              <a:t>5</a:t>
            </a:fld>
            <a:endParaRPr lang="fr-CA"/>
          </a:p>
        </p:txBody>
      </p:sp>
      <p:sp>
        <p:nvSpPr>
          <p:cNvPr id="7" name="Text Placeholder 5">
            <a:extLst>
              <a:ext uri="{FF2B5EF4-FFF2-40B4-BE49-F238E27FC236}">
                <a16:creationId xmlns:a16="http://schemas.microsoft.com/office/drawing/2014/main" id="{30484F0B-B23D-D433-6D03-7A921A922C92}"/>
              </a:ext>
            </a:extLst>
          </p:cNvPr>
          <p:cNvSpPr txBox="1">
            <a:spLocks/>
          </p:cNvSpPr>
          <p:nvPr/>
        </p:nvSpPr>
        <p:spPr>
          <a:xfrm>
            <a:off x="601362" y="1751543"/>
            <a:ext cx="6325053" cy="8393484"/>
          </a:xfrm>
          <a:prstGeom prst="rect">
            <a:avLst/>
          </a:prstGeom>
        </p:spPr>
        <p:txBody>
          <a:bodyPr lIns="91440" tIns="45720" rIns="91440" bIns="45720" numCol="2" spcCol="288000" anchor="t">
            <a:noAutofit/>
          </a:bodyPr>
          <a:lstStyle>
            <a:lvl1pPr marL="0" indent="0" algn="l" defTabSz="755934" rtl="0" eaLnBrk="1" latinLnBrk="0" hangingPunct="1">
              <a:lnSpc>
                <a:spcPct val="100000"/>
              </a:lnSpc>
              <a:spcBef>
                <a:spcPts val="0"/>
              </a:spcBef>
              <a:buFont typeface="Arial" panose="020B0604020202020204" pitchFamily="34" charset="0"/>
              <a:buNone/>
              <a:defRPr sz="1100" b="0" i="0" kern="120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it-IT" sz="1800" b="1" noProof="0" dirty="0">
                <a:solidFill>
                  <a:srgbClr val="8652A1"/>
                </a:solidFill>
              </a:rPr>
              <a:t>Benvenuti nella Guida per l'insegnante della EARTH</a:t>
            </a:r>
            <a:endParaRPr lang="it-IT" b="1" noProof="0" dirty="0"/>
          </a:p>
          <a:p>
            <a:pPr algn="just"/>
            <a:endParaRPr lang="it-IT" noProof="0" dirty="0"/>
          </a:p>
          <a:p>
            <a:pPr algn="just"/>
            <a:r>
              <a:rPr lang="it-IT" noProof="0" dirty="0"/>
              <a:t>Benvenuti nella Guida per l'insegnante di EARTH, progettata per </a:t>
            </a:r>
            <a:r>
              <a:rPr lang="it-IT" b="1" noProof="0" dirty="0"/>
              <a:t>supportare gli insegnanti </a:t>
            </a:r>
            <a:r>
              <a:rPr lang="it-IT" noProof="0" dirty="0"/>
              <a:t>nella fornitura di contenuti coinvolgenti, innovativi e incentrati sulla sostenibilità in un processo di gestione dell'innovazione facilitato digitalmente per la logistica. Questa guida fa parte delle OER EARTH, progettate per fornire agli insegnanti </a:t>
            </a:r>
            <a:r>
              <a:rPr lang="it-IT" b="1" noProof="0" dirty="0"/>
              <a:t>strumenti pratici, casi di studio e metodologie che ispirino gli studenti </a:t>
            </a:r>
            <a:r>
              <a:rPr lang="it-IT" noProof="0" dirty="0"/>
              <a:t>e promuovano il pensiero critico nella logistica sostenibile.</a:t>
            </a:r>
          </a:p>
          <a:p>
            <a:endParaRPr lang="it-IT" sz="1800" b="1" noProof="0" dirty="0">
              <a:solidFill>
                <a:srgbClr val="8652A1"/>
              </a:solidFill>
            </a:endParaRPr>
          </a:p>
          <a:p>
            <a:r>
              <a:rPr lang="it-IT" sz="1800" b="1" noProof="0" dirty="0">
                <a:solidFill>
                  <a:srgbClr val="8652A1"/>
                </a:solidFill>
              </a:rPr>
              <a:t>Perché la logistica sostenibile è importante</a:t>
            </a:r>
            <a:endParaRPr lang="it-IT" b="1" noProof="0" dirty="0"/>
          </a:p>
          <a:p>
            <a:pPr algn="just"/>
            <a:r>
              <a:rPr lang="it-IT" noProof="0" dirty="0">
                <a:latin typeface="Calibri"/>
                <a:ea typeface="Open Sans"/>
                <a:cs typeface="Calibri"/>
              </a:rPr>
              <a:t>La logistica sostenibile svolge un ruolo fondamentale nell'affrontare le sfide ambientali globali, ridurre l'impronta di carbonio e promuovere l'efficienza delle risorse. Questa guida fornisce agli insegnanti gli strumenti per ispirare gli studenti a diventare i </a:t>
            </a:r>
            <a:r>
              <a:rPr lang="it-IT" b="1" noProof="0" dirty="0">
                <a:latin typeface="Calibri"/>
                <a:ea typeface="Open Sans"/>
                <a:cs typeface="Calibri"/>
              </a:rPr>
              <a:t>futuri leader </a:t>
            </a:r>
            <a:r>
              <a:rPr lang="it-IT" noProof="0" dirty="0">
                <a:latin typeface="Calibri"/>
                <a:ea typeface="Open Sans"/>
                <a:cs typeface="Calibri"/>
              </a:rPr>
              <a:t>in grado di promuovere soluzioni innovative e sostenibili nel settore della logistica. Questa guida ha lo scopo di consentire agli insegnanti di tenere lezioni dinamiche che non solo educhino, ma motivino anche gli studenti a pensare in modo critico al ruolo dell'innovazione nel plasmare un futuro più sostenibile.</a:t>
            </a:r>
            <a:endParaRPr lang="it-IT" noProof="0" dirty="0"/>
          </a:p>
          <a:p>
            <a:pPr algn="just"/>
            <a:endParaRPr lang="it-IT" sz="1800" b="1" noProof="0" dirty="0">
              <a:solidFill>
                <a:srgbClr val="8652A1"/>
              </a:solidFill>
              <a:latin typeface="Calibri"/>
              <a:ea typeface="Open Sans"/>
              <a:cs typeface="Calibri"/>
            </a:endParaRPr>
          </a:p>
          <a:p>
            <a:pPr algn="just"/>
            <a:r>
              <a:rPr lang="it-IT" sz="1800" b="1" noProof="0" dirty="0">
                <a:solidFill>
                  <a:srgbClr val="8652A1"/>
                </a:solidFill>
                <a:latin typeface="Calibri"/>
                <a:ea typeface="Open Sans"/>
                <a:cs typeface="Calibri"/>
              </a:rPr>
              <a:t>Scopo della presente guida</a:t>
            </a:r>
            <a:endParaRPr lang="it-IT" b="1" noProof="0" dirty="0"/>
          </a:p>
          <a:p>
            <a:pPr algn="just"/>
            <a:r>
              <a:rPr lang="it-IT" noProof="0" dirty="0"/>
              <a:t>L'obiettivo di questa guida è aiutare gli insegnanti a integrare perfettamente le risorse di EARTH nelle loro lezioni, sia di persona, online o in un formato ibrido. Fornisce un quadro chiaro per la navigazione nel contenuto del corso, la selezione di materiali adatti e l'applicazione delle strategie didattiche consigliate. Progettati per essere flessibili e adattabili, i materiali possono essere adattati a diversi stili di insegnamento ed esigenze della classe piuttosto che essere seguiti rigidamente. Incorporando casi di studio del mondo reale, strumenti digitali e attività di apprendimento basate su problemi, questa guida colma il divario tra teoria e pratica, rendendo l'apprendimento significativo e di impatto.</a:t>
            </a:r>
            <a:endParaRPr lang="it-IT" sz="1800" b="1" noProof="0" dirty="0">
              <a:solidFill>
                <a:srgbClr val="8652A1"/>
              </a:solidFill>
            </a:endParaRPr>
          </a:p>
          <a:p>
            <a:pPr algn="just"/>
            <a:endParaRPr lang="it-IT" sz="1800" b="1" noProof="0" dirty="0">
              <a:solidFill>
                <a:srgbClr val="8652A1"/>
              </a:solidFill>
            </a:endParaRPr>
          </a:p>
          <a:p>
            <a:pPr algn="just"/>
            <a:r>
              <a:rPr lang="it-IT" sz="1800" b="1" noProof="0" dirty="0">
                <a:solidFill>
                  <a:srgbClr val="8652A1"/>
                </a:solidFill>
              </a:rPr>
              <a:t>Cosa aspettarsi</a:t>
            </a:r>
            <a:endParaRPr lang="it-IT" b="1" noProof="0" dirty="0"/>
          </a:p>
          <a:p>
            <a:pPr marL="171450" indent="-171450" algn="just">
              <a:buFont typeface="Wingdings" panose="05000000000000000000" pitchFamily="2" charset="2"/>
              <a:buChar char="§"/>
            </a:pPr>
            <a:r>
              <a:rPr lang="it-IT" b="1" noProof="0" dirty="0">
                <a:solidFill>
                  <a:srgbClr val="29C5F4"/>
                </a:solidFill>
                <a:latin typeface="Calibri"/>
                <a:ea typeface="Open Sans"/>
                <a:cs typeface="Calibri"/>
              </a:rPr>
              <a:t>Struttura del Modulo</a:t>
            </a:r>
          </a:p>
          <a:p>
            <a:pPr algn="just"/>
            <a:r>
              <a:rPr lang="it-IT" noProof="0" dirty="0">
                <a:latin typeface="Calibri"/>
                <a:ea typeface="Open Sans"/>
                <a:cs typeface="Calibri"/>
              </a:rPr>
              <a:t>Questa sezione delinea la struttura dei moduli EARTH, descrivendo in dettaglio i componenti di ciascun modulo – introduzione, esercizi e valutazione – progettati per la flessibilità e l'adattabilità in diversi contesti didattici.</a:t>
            </a:r>
          </a:p>
          <a:p>
            <a:pPr algn="just"/>
            <a:r>
              <a:rPr lang="it-IT" b="1" noProof="0" dirty="0">
                <a:latin typeface="Calibri"/>
                <a:ea typeface="Open Sans"/>
                <a:cs typeface="Calibri"/>
              </a:rPr>
              <a:t>Modulo 1 – Esercizio di riscaldamento</a:t>
            </a:r>
          </a:p>
          <a:p>
            <a:pPr algn="just"/>
            <a:r>
              <a:rPr lang="it-IT" noProof="0" dirty="0">
                <a:latin typeface="Calibri"/>
                <a:ea typeface="Open Sans"/>
                <a:cs typeface="Calibri"/>
              </a:rPr>
              <a:t>Qui viene presentata una panoramica del Modulo 1, focalizzandosi sui fondamenti della gestione dell'innovazione applicata ai contesti logistici.</a:t>
            </a:r>
          </a:p>
          <a:p>
            <a:pPr marL="171450" indent="-171450" algn="just">
              <a:buFont typeface="Wingdings" panose="05000000000000000000" pitchFamily="2" charset="2"/>
              <a:buChar char="§"/>
            </a:pPr>
            <a:endParaRPr lang="it-IT" noProof="0" dirty="0">
              <a:latin typeface="Calibri"/>
              <a:ea typeface="Open Sans"/>
              <a:cs typeface="Calibri"/>
            </a:endParaRPr>
          </a:p>
          <a:p>
            <a:r>
              <a:rPr lang="it-IT" b="1" noProof="0" dirty="0"/>
              <a:t>Modulo 2 – Gestione dell'innovazione, digitalizzazione e sostenibilità</a:t>
            </a:r>
          </a:p>
          <a:p>
            <a:r>
              <a:rPr lang="it-IT" noProof="0" dirty="0"/>
              <a:t>Questa sezione esplora l'applicazione della gestione dell'innovazione, con particolare attenzione all'identificazione delle sfide della sostenibilità e all'applicazione dei processi di gestione dell'innovazione per affrontarle.</a:t>
            </a:r>
          </a:p>
          <a:p>
            <a:pPr algn="just"/>
            <a:r>
              <a:rPr lang="it-IT" b="1" noProof="0" dirty="0">
                <a:latin typeface="Calibri"/>
                <a:ea typeface="Open Sans"/>
                <a:cs typeface="Calibri"/>
              </a:rPr>
              <a:t>Modulo 3 – Sfida nella vita reale</a:t>
            </a:r>
          </a:p>
          <a:p>
            <a:pPr algn="just"/>
            <a:r>
              <a:rPr lang="it-IT" noProof="0" dirty="0">
                <a:latin typeface="Calibri"/>
                <a:ea typeface="Open Sans"/>
                <a:cs typeface="Calibri"/>
              </a:rPr>
              <a:t>Questo modulo si concentra su attività pratiche all'interno delle fasi di gestione dell'innovazione, insegnando agli studenti come utilizzare gli strumenti digitali per implementare soluzioni logistiche innovative e sostenibili.</a:t>
            </a:r>
            <a:endParaRPr lang="it-IT" noProof="0" dirty="0"/>
          </a:p>
          <a:p>
            <a:pPr algn="just"/>
            <a:r>
              <a:rPr lang="it-IT" b="1" noProof="0" dirty="0">
                <a:latin typeface="Calibri"/>
                <a:ea typeface="Open Sans"/>
                <a:cs typeface="Calibri"/>
              </a:rPr>
              <a:t>Le sezioni del modulo </a:t>
            </a:r>
            <a:r>
              <a:rPr lang="it-IT" noProof="0" dirty="0">
                <a:latin typeface="Calibri"/>
                <a:ea typeface="Open Sans"/>
                <a:cs typeface="Calibri"/>
              </a:rPr>
              <a:t>includono descrizioni settimana per settimana, risultati di apprendimento e attività suggerite per coinvolgere gli studenti in discussioni critiche.</a:t>
            </a:r>
          </a:p>
          <a:p>
            <a:pPr marL="171450" indent="-171450" algn="just">
              <a:buFont typeface="Wingdings" panose="05000000000000000000" pitchFamily="2" charset="2"/>
              <a:buChar char="§"/>
            </a:pPr>
            <a:r>
              <a:rPr lang="it-IT" b="1" noProof="0" dirty="0">
                <a:solidFill>
                  <a:srgbClr val="29C5F4"/>
                </a:solidFill>
                <a:latin typeface="Calibri"/>
                <a:ea typeface="Open Sans"/>
                <a:cs typeface="Calibri"/>
              </a:rPr>
              <a:t>Risorse aggiuntive</a:t>
            </a:r>
          </a:p>
          <a:p>
            <a:pPr algn="just"/>
            <a:r>
              <a:rPr lang="it-IT" noProof="0" dirty="0">
                <a:latin typeface="Calibri"/>
                <a:ea typeface="Open Sans"/>
                <a:cs typeface="Calibri"/>
              </a:rPr>
              <a:t>Una raccolta di materiali supplementari, tra cui risorse esterne e casi di studio, progettati per supportare le lezioni e migliorare le discussioni in classe.</a:t>
            </a:r>
          </a:p>
          <a:p>
            <a:pPr algn="just"/>
            <a:r>
              <a:rPr lang="it-IT" noProof="0" dirty="0"/>
              <a:t>Gli insegnanti sono incoraggiati a rivedere e adattare regolarmente i materiali delle OER, tra cui la lingua, le immagini e la selezione dei casi, per aiutare a eliminare i pregiudizi impliciti e garantire che il contenuto delle OER rimanga inclusivo. Il Compendio delle Buone Pratiche di EARTH, ad esempio, sostiene questo aspetto mettendo in evidenza modelli diversi e strategie di innovazione inclusive. L'uso di questi esempi sfida gli stereotipi comuni e amplia la comprensione del settore logistico da parte degli studenti.</a:t>
            </a:r>
            <a:endParaRPr lang="it-IT" noProof="0" dirty="0">
              <a:latin typeface="Calibri"/>
              <a:ea typeface="Open Sans"/>
              <a:cs typeface="Calibri"/>
            </a:endParaRPr>
          </a:p>
        </p:txBody>
      </p:sp>
    </p:spTree>
    <p:extLst>
      <p:ext uri="{BB962C8B-B14F-4D97-AF65-F5344CB8AC3E}">
        <p14:creationId xmlns:p14="http://schemas.microsoft.com/office/powerpoint/2010/main" val="3661134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F6BA6-64A4-8A50-04CC-CE1215435548}"/>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82362E8-EA8B-9B9F-62B9-1F73F024903C}"/>
              </a:ext>
            </a:extLst>
          </p:cNvPr>
          <p:cNvSpPr>
            <a:spLocks noGrp="1"/>
          </p:cNvSpPr>
          <p:nvPr>
            <p:ph type="body" sz="quarter" idx="14"/>
          </p:nvPr>
        </p:nvSpPr>
        <p:spPr/>
        <p:txBody>
          <a:bodyPr/>
          <a:lstStyle/>
          <a:p>
            <a:r>
              <a:rPr lang="en-US"/>
              <a:t>02</a:t>
            </a:r>
          </a:p>
        </p:txBody>
      </p:sp>
      <p:sp>
        <p:nvSpPr>
          <p:cNvPr id="5" name="Slide Number Placeholder 4">
            <a:extLst>
              <a:ext uri="{FF2B5EF4-FFF2-40B4-BE49-F238E27FC236}">
                <a16:creationId xmlns:a16="http://schemas.microsoft.com/office/drawing/2014/main" id="{70913D73-E9BD-28DF-6D6E-C3595B9761AB}"/>
              </a:ext>
            </a:extLst>
          </p:cNvPr>
          <p:cNvSpPr>
            <a:spLocks noGrp="1"/>
          </p:cNvSpPr>
          <p:nvPr>
            <p:ph type="sldNum" sz="quarter" idx="4"/>
          </p:nvPr>
        </p:nvSpPr>
        <p:spPr/>
        <p:txBody>
          <a:bodyPr/>
          <a:lstStyle/>
          <a:p>
            <a:fld id="{9C527BFA-2C0E-4CEC-B6A5-913A56FEF4B4}" type="slidenum">
              <a:rPr lang="fr-CA" smtClean="0"/>
              <a:pPr/>
              <a:t>6</a:t>
            </a:fld>
            <a:endParaRPr lang="fr-CA"/>
          </a:p>
        </p:txBody>
      </p:sp>
      <p:pic>
        <p:nvPicPr>
          <p:cNvPr id="10" name="Picture Placeholder 9">
            <a:extLst>
              <a:ext uri="{FF2B5EF4-FFF2-40B4-BE49-F238E27FC236}">
                <a16:creationId xmlns:a16="http://schemas.microsoft.com/office/drawing/2014/main" id="{B8F2943C-F14C-ADF9-6259-95DFA4A2390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888" r="7888"/>
          <a:stretch/>
        </p:blipFill>
        <p:spPr/>
      </p:pic>
      <p:sp>
        <p:nvSpPr>
          <p:cNvPr id="12" name="Rectangle 11">
            <a:extLst>
              <a:ext uri="{FF2B5EF4-FFF2-40B4-BE49-F238E27FC236}">
                <a16:creationId xmlns:a16="http://schemas.microsoft.com/office/drawing/2014/main" id="{7C66BF90-FE2F-A472-FF97-2F9E165BC8C1}"/>
              </a:ext>
            </a:extLst>
          </p:cNvPr>
          <p:cNvSpPr/>
          <p:nvPr/>
        </p:nvSpPr>
        <p:spPr>
          <a:xfrm>
            <a:off x="4014654" y="5174204"/>
            <a:ext cx="2562919" cy="606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4" name="Freeform 13">
            <a:extLst>
              <a:ext uri="{FF2B5EF4-FFF2-40B4-BE49-F238E27FC236}">
                <a16:creationId xmlns:a16="http://schemas.microsoft.com/office/drawing/2014/main" id="{77B0A7F8-62D6-648C-F826-65C5571B2B24}"/>
              </a:ext>
            </a:extLst>
          </p:cNvPr>
          <p:cNvSpPr/>
          <p:nvPr/>
        </p:nvSpPr>
        <p:spPr>
          <a:xfrm rot="19295464">
            <a:off x="5357263" y="-801414"/>
            <a:ext cx="4822343" cy="521343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2" name="Rectangle 11">
            <a:extLst>
              <a:ext uri="{FF2B5EF4-FFF2-40B4-BE49-F238E27FC236}">
                <a16:creationId xmlns:a16="http://schemas.microsoft.com/office/drawing/2014/main" id="{8AFCBE8B-55B5-007D-71F0-379A57F61AA9}"/>
              </a:ext>
            </a:extLst>
          </p:cNvPr>
          <p:cNvSpPr/>
          <p:nvPr/>
        </p:nvSpPr>
        <p:spPr>
          <a:xfrm>
            <a:off x="4014653" y="5887245"/>
            <a:ext cx="2899423" cy="606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6" name="Freeform 15">
            <a:extLst>
              <a:ext uri="{FF2B5EF4-FFF2-40B4-BE49-F238E27FC236}">
                <a16:creationId xmlns:a16="http://schemas.microsoft.com/office/drawing/2014/main" id="{5B1D897B-6DFF-D832-D5A7-0A7D56364BF4}"/>
              </a:ext>
            </a:extLst>
          </p:cNvPr>
          <p:cNvSpPr/>
          <p:nvPr/>
        </p:nvSpPr>
        <p:spPr>
          <a:xfrm rot="2300298">
            <a:off x="6741386" y="5900083"/>
            <a:ext cx="951659" cy="1006025"/>
          </a:xfrm>
          <a:custGeom>
            <a:avLst/>
            <a:gdLst>
              <a:gd name="connsiteX0" fmla="*/ 122815 w 256549"/>
              <a:gd name="connsiteY0" fmla="*/ 237884 h 271205"/>
              <a:gd name="connsiteX1" fmla="*/ 36337 w 256549"/>
              <a:gd name="connsiteY1" fmla="*/ 262605 h 271205"/>
              <a:gd name="connsiteX2" fmla="*/ 6877 w 256549"/>
              <a:gd name="connsiteY2" fmla="*/ 175131 h 271205"/>
              <a:gd name="connsiteX3" fmla="*/ 92405 w 256549"/>
              <a:gd name="connsiteY3" fmla="*/ 152312 h 271205"/>
              <a:gd name="connsiteX4" fmla="*/ 122815 w 256549"/>
              <a:gd name="connsiteY4" fmla="*/ 237884 h 271205"/>
              <a:gd name="connsiteX5" fmla="*/ 150374 w 256549"/>
              <a:gd name="connsiteY5" fmla="*/ 72444 h 271205"/>
              <a:gd name="connsiteX6" fmla="*/ 83853 w 256549"/>
              <a:gd name="connsiteY6" fmla="*/ 91460 h 271205"/>
              <a:gd name="connsiteX7" fmla="*/ 61045 w 256549"/>
              <a:gd name="connsiteY7" fmla="*/ 23953 h 271205"/>
              <a:gd name="connsiteX8" fmla="*/ 127567 w 256549"/>
              <a:gd name="connsiteY8" fmla="*/ 5888 h 271205"/>
              <a:gd name="connsiteX9" fmla="*/ 150374 w 256549"/>
              <a:gd name="connsiteY9" fmla="*/ 72444 h 271205"/>
              <a:gd name="connsiteX10" fmla="*/ 253958 w 256549"/>
              <a:gd name="connsiteY10" fmla="*/ 102870 h 271205"/>
              <a:gd name="connsiteX11" fmla="*/ 212145 w 256549"/>
              <a:gd name="connsiteY11" fmla="*/ 115230 h 271205"/>
              <a:gd name="connsiteX12" fmla="*/ 197890 w 256549"/>
              <a:gd name="connsiteY12" fmla="*/ 72444 h 271205"/>
              <a:gd name="connsiteX13" fmla="*/ 239703 w 256549"/>
              <a:gd name="connsiteY13" fmla="*/ 61035 h 271205"/>
              <a:gd name="connsiteX14" fmla="*/ 253958 w 256549"/>
              <a:gd name="connsiteY14" fmla="*/ 102870 h 27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549" h="271205">
                <a:moveTo>
                  <a:pt x="122815" y="237884"/>
                </a:moveTo>
                <a:cubicBezTo>
                  <a:pt x="107610" y="269260"/>
                  <a:pt x="68648" y="280670"/>
                  <a:pt x="36337" y="262605"/>
                </a:cubicBezTo>
                <a:cubicBezTo>
                  <a:pt x="4027" y="245490"/>
                  <a:pt x="-9278" y="205557"/>
                  <a:pt x="6877" y="175131"/>
                </a:cubicBezTo>
                <a:cubicBezTo>
                  <a:pt x="23033" y="144705"/>
                  <a:pt x="61045" y="135197"/>
                  <a:pt x="92405" y="152312"/>
                </a:cubicBezTo>
                <a:cubicBezTo>
                  <a:pt x="124716" y="169426"/>
                  <a:pt x="138020" y="207458"/>
                  <a:pt x="122815" y="237884"/>
                </a:cubicBezTo>
                <a:close/>
                <a:moveTo>
                  <a:pt x="150374" y="72444"/>
                </a:moveTo>
                <a:cubicBezTo>
                  <a:pt x="138020" y="96214"/>
                  <a:pt x="108561" y="104772"/>
                  <a:pt x="83853" y="91460"/>
                </a:cubicBezTo>
                <a:cubicBezTo>
                  <a:pt x="59144" y="78149"/>
                  <a:pt x="48691" y="47723"/>
                  <a:pt x="61045" y="23953"/>
                </a:cubicBezTo>
                <a:cubicBezTo>
                  <a:pt x="73399" y="1134"/>
                  <a:pt x="102859" y="-6472"/>
                  <a:pt x="127567" y="5888"/>
                </a:cubicBezTo>
                <a:cubicBezTo>
                  <a:pt x="152275" y="19199"/>
                  <a:pt x="161778" y="48674"/>
                  <a:pt x="150374" y="72444"/>
                </a:cubicBezTo>
                <a:close/>
                <a:moveTo>
                  <a:pt x="253958" y="102870"/>
                </a:moveTo>
                <a:cubicBezTo>
                  <a:pt x="246356" y="118083"/>
                  <a:pt x="228300" y="123788"/>
                  <a:pt x="212145" y="115230"/>
                </a:cubicBezTo>
                <a:cubicBezTo>
                  <a:pt x="196939" y="106673"/>
                  <a:pt x="190287" y="87657"/>
                  <a:pt x="197890" y="72444"/>
                </a:cubicBezTo>
                <a:cubicBezTo>
                  <a:pt x="205492" y="58182"/>
                  <a:pt x="224498" y="53428"/>
                  <a:pt x="239703" y="61035"/>
                </a:cubicBezTo>
                <a:cubicBezTo>
                  <a:pt x="253958" y="69592"/>
                  <a:pt x="260610" y="88608"/>
                  <a:pt x="253958" y="102870"/>
                </a:cubicBezTo>
                <a:close/>
              </a:path>
            </a:pathLst>
          </a:custGeom>
          <a:gradFill>
            <a:gsLst>
              <a:gs pos="0">
                <a:srgbClr val="8551A1"/>
              </a:gs>
              <a:gs pos="35350">
                <a:srgbClr val="6363AC"/>
              </a:gs>
              <a:gs pos="100000">
                <a:srgbClr val="26C4F4"/>
              </a:gs>
            </a:gsLst>
            <a:lin ang="0" scaled="1"/>
          </a:gradFill>
          <a:ln w="9492" cap="flat">
            <a:noFill/>
            <a:prstDash val="solid"/>
            <a:miter/>
          </a:ln>
        </p:spPr>
        <p:txBody>
          <a:bodyPr rtlCol="0" anchor="ctr"/>
          <a:lstStyle/>
          <a:p>
            <a:endParaRPr lang="en-US"/>
          </a:p>
        </p:txBody>
      </p:sp>
      <p:sp>
        <p:nvSpPr>
          <p:cNvPr id="13" name="TextBox 12">
            <a:extLst>
              <a:ext uri="{FF2B5EF4-FFF2-40B4-BE49-F238E27FC236}">
                <a16:creationId xmlns:a16="http://schemas.microsoft.com/office/drawing/2014/main" id="{AF945AD6-996A-D66D-9E76-329287E58CD0}"/>
              </a:ext>
            </a:extLst>
          </p:cNvPr>
          <p:cNvSpPr txBox="1"/>
          <p:nvPr/>
        </p:nvSpPr>
        <p:spPr>
          <a:xfrm>
            <a:off x="4130942" y="5287987"/>
            <a:ext cx="2783134" cy="1169551"/>
          </a:xfrm>
          <a:prstGeom prst="rect">
            <a:avLst/>
          </a:prstGeom>
          <a:noFill/>
        </p:spPr>
        <p:txBody>
          <a:bodyPr wrap="none" lIns="91440" tIns="45720" rIns="91440" bIns="45720" rtlCol="0" anchor="t">
            <a:spAutoFit/>
          </a:bodyPr>
          <a:lstStyle/>
          <a:p>
            <a:pPr>
              <a:lnSpc>
                <a:spcPts val="2400"/>
              </a:lnSpc>
            </a:pPr>
            <a:r>
              <a:rPr lang="en-US" sz="3000" b="1" spc="324" dirty="0">
                <a:solidFill>
                  <a:srgbClr val="29C5F4"/>
                </a:solidFill>
                <a:latin typeface="Calibri"/>
                <a:ea typeface="Calibri"/>
                <a:cs typeface="Calibri"/>
              </a:rPr>
              <a:t>STRUTTURA</a:t>
            </a:r>
            <a:endParaRPr lang="en-US" sz="3000" b="1" spc="324" dirty="0">
              <a:solidFill>
                <a:srgbClr val="29C5F4"/>
              </a:solidFill>
              <a:latin typeface="Calibri" panose="020F0502020204030204" pitchFamily="34" charset="0"/>
              <a:cs typeface="Calibri" panose="020F0502020204030204" pitchFamily="34" charset="0"/>
            </a:endParaRPr>
          </a:p>
          <a:p>
            <a:pPr>
              <a:lnSpc>
                <a:spcPts val="2400"/>
              </a:lnSpc>
            </a:pPr>
            <a:endParaRPr lang="en-US" sz="3000" b="1" spc="324" dirty="0">
              <a:solidFill>
                <a:srgbClr val="29C5F4"/>
              </a:solidFill>
              <a:latin typeface="Calibri" panose="020F0502020204030204" pitchFamily="34" charset="0"/>
              <a:cs typeface="Calibri" panose="020F0502020204030204" pitchFamily="34" charset="0"/>
            </a:endParaRPr>
          </a:p>
          <a:p>
            <a:r>
              <a:rPr lang="en-US" sz="3000" b="1" spc="324" dirty="0">
                <a:solidFill>
                  <a:srgbClr val="29C5F4"/>
                </a:solidFill>
                <a:latin typeface="Calibri" panose="020F0502020204030204" pitchFamily="34" charset="0"/>
                <a:cs typeface="Calibri" panose="020F0502020204030204" pitchFamily="34" charset="0"/>
              </a:rPr>
              <a:t>DEL MODULO</a:t>
            </a:r>
          </a:p>
        </p:txBody>
      </p:sp>
    </p:spTree>
    <p:extLst>
      <p:ext uri="{BB962C8B-B14F-4D97-AF65-F5344CB8AC3E}">
        <p14:creationId xmlns:p14="http://schemas.microsoft.com/office/powerpoint/2010/main" val="2844679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DABFCDB-B7CE-A14C-A3F5-778133DF63B1}"/>
              </a:ext>
            </a:extLst>
          </p:cNvPr>
          <p:cNvSpPr>
            <a:spLocks noGrp="1"/>
          </p:cNvSpPr>
          <p:nvPr>
            <p:ph type="body" sz="quarter" idx="30"/>
          </p:nvPr>
        </p:nvSpPr>
        <p:spPr>
          <a:xfrm>
            <a:off x="591947" y="551285"/>
            <a:ext cx="6599989" cy="747096"/>
          </a:xfrm>
        </p:spPr>
        <p:txBody>
          <a:bodyPr lIns="91440" tIns="45720" rIns="91440" bIns="45720" anchor="t">
            <a:noAutofit/>
          </a:bodyPr>
          <a:lstStyle/>
          <a:p>
            <a:r>
              <a:rPr lang="en-US" dirty="0">
                <a:latin typeface="Calibri"/>
                <a:ea typeface="Open Sans"/>
                <a:cs typeface="Calibri"/>
              </a:rPr>
              <a:t>STRUTTURA DEI MODULI</a:t>
            </a:r>
          </a:p>
        </p:txBody>
      </p:sp>
      <p:sp>
        <p:nvSpPr>
          <p:cNvPr id="7" name="Text Placeholder 6">
            <a:extLst>
              <a:ext uri="{FF2B5EF4-FFF2-40B4-BE49-F238E27FC236}">
                <a16:creationId xmlns:a16="http://schemas.microsoft.com/office/drawing/2014/main" id="{CEFCA870-427E-1177-23FA-65ACC035BD61}"/>
              </a:ext>
            </a:extLst>
          </p:cNvPr>
          <p:cNvSpPr>
            <a:spLocks noGrp="1"/>
          </p:cNvSpPr>
          <p:nvPr>
            <p:ph type="body" sz="quarter" idx="47"/>
          </p:nvPr>
        </p:nvSpPr>
        <p:spPr>
          <a:xfrm>
            <a:off x="617228" y="1080137"/>
            <a:ext cx="5331057" cy="1725611"/>
          </a:xfrm>
        </p:spPr>
        <p:txBody>
          <a:bodyPr lIns="91440" tIns="45720" rIns="91440" bIns="45720" anchor="t">
            <a:noAutofit/>
          </a:bodyPr>
          <a:lstStyle/>
          <a:p>
            <a:pPr algn="just">
              <a:lnSpc>
                <a:spcPct val="100000"/>
              </a:lnSpc>
            </a:pPr>
            <a:r>
              <a:rPr lang="it-IT" sz="1100" b="1" dirty="0">
                <a:latin typeface="Calibri"/>
                <a:ea typeface="Open Sans"/>
                <a:cs typeface="Calibri"/>
              </a:rPr>
              <a:t>Le Risorse Educative Aperte (OER) di EARTH </a:t>
            </a:r>
            <a:r>
              <a:rPr lang="it-IT" sz="1100" dirty="0">
                <a:latin typeface="Calibri"/>
                <a:ea typeface="Open Sans"/>
                <a:cs typeface="Calibri"/>
              </a:rPr>
              <a:t>comprendono tre moduli, di lunghezza variabile, che si completano a vicenda. Sebbene sviluppati come un programma coeso, i moduli sono progettati per essere flessibili e adattabili per soddisfare le esigenze specifiche sia degli insegnanti che degli studenti. Ogni modulo può essere implementato in modo indipendente, consentendo agli insegnanti di selezionare i moduli che meglio si allineano alle esigenze e ai requisiti di apprendimento dei loro studenti.
Anche la </a:t>
            </a:r>
            <a:r>
              <a:rPr lang="it-IT" sz="1100" b="1" dirty="0">
                <a:latin typeface="Calibri"/>
                <a:ea typeface="Open Sans"/>
                <a:cs typeface="Calibri"/>
              </a:rPr>
              <a:t>durata</a:t>
            </a:r>
            <a:r>
              <a:rPr lang="it-IT" sz="1100" dirty="0">
                <a:latin typeface="Calibri"/>
                <a:ea typeface="Open Sans"/>
                <a:cs typeface="Calibri"/>
              </a:rPr>
              <a:t> di ogni modulo è </a:t>
            </a:r>
            <a:r>
              <a:rPr lang="it-IT" sz="1100" b="1" dirty="0">
                <a:latin typeface="Calibri"/>
                <a:ea typeface="Open Sans"/>
                <a:cs typeface="Calibri"/>
              </a:rPr>
              <a:t>flessibile</a:t>
            </a:r>
            <a:r>
              <a:rPr lang="it-IT" sz="1100" dirty="0">
                <a:latin typeface="Calibri"/>
                <a:ea typeface="Open Sans"/>
                <a:cs typeface="Calibri"/>
              </a:rPr>
              <a:t>, con la gestione del tempo lasciata alla discrezione dell'insegnante. Sebbene vengano fornite le durate consigliate, alcuni moduli potrebbero avere un carico di lavoro più intenso e potrebbero richiedere un supporto aggiuntivo per gli studenti.</a:t>
            </a:r>
            <a:endParaRPr lang="en-GB" sz="1100" dirty="0">
              <a:latin typeface="Calibri"/>
              <a:ea typeface="Open Sans"/>
              <a:cs typeface="Calibri"/>
            </a:endParaRPr>
          </a:p>
        </p:txBody>
      </p:sp>
      <p:sp>
        <p:nvSpPr>
          <p:cNvPr id="8" name="Text Placeholder 7">
            <a:extLst>
              <a:ext uri="{FF2B5EF4-FFF2-40B4-BE49-F238E27FC236}">
                <a16:creationId xmlns:a16="http://schemas.microsoft.com/office/drawing/2014/main" id="{0886853D-6F4B-07FC-0203-A6EF0C7D15ED}"/>
              </a:ext>
            </a:extLst>
          </p:cNvPr>
          <p:cNvSpPr>
            <a:spLocks noGrp="1"/>
          </p:cNvSpPr>
          <p:nvPr>
            <p:ph type="body" sz="quarter" idx="48"/>
          </p:nvPr>
        </p:nvSpPr>
        <p:spPr>
          <a:xfrm>
            <a:off x="591948" y="3172408"/>
            <a:ext cx="6599988" cy="437114"/>
          </a:xfrm>
        </p:spPr>
        <p:txBody>
          <a:bodyPr numCol="1"/>
          <a:lstStyle/>
          <a:p>
            <a:r>
              <a:rPr lang="it-IT" dirty="0"/>
              <a:t>Ogni modulo contiene un insieme specifico di risorse pertinenti:</a:t>
            </a:r>
            <a:endParaRPr lang="en-US" dirty="0"/>
          </a:p>
        </p:txBody>
      </p:sp>
      <p:sp>
        <p:nvSpPr>
          <p:cNvPr id="4" name="Slide Number Placeholder 3">
            <a:extLst>
              <a:ext uri="{FF2B5EF4-FFF2-40B4-BE49-F238E27FC236}">
                <a16:creationId xmlns:a16="http://schemas.microsoft.com/office/drawing/2014/main" id="{AACBEEC3-6CB7-58CD-685F-5B1B135908A2}"/>
              </a:ext>
            </a:extLst>
          </p:cNvPr>
          <p:cNvSpPr>
            <a:spLocks noGrp="1"/>
          </p:cNvSpPr>
          <p:nvPr>
            <p:ph type="sldNum" sz="quarter" idx="4"/>
          </p:nvPr>
        </p:nvSpPr>
        <p:spPr/>
        <p:txBody>
          <a:bodyPr/>
          <a:lstStyle/>
          <a:p>
            <a:fld id="{9C527BFA-2C0E-4CEC-B6A5-913A56FEF4B4}" type="slidenum">
              <a:rPr lang="fr-CA" smtClean="0"/>
              <a:pPr/>
              <a:t>7</a:t>
            </a:fld>
            <a:endParaRPr lang="fr-CA"/>
          </a:p>
        </p:txBody>
      </p:sp>
      <p:grpSp>
        <p:nvGrpSpPr>
          <p:cNvPr id="13" name="Group 12">
            <a:extLst>
              <a:ext uri="{FF2B5EF4-FFF2-40B4-BE49-F238E27FC236}">
                <a16:creationId xmlns:a16="http://schemas.microsoft.com/office/drawing/2014/main" id="{928B2CBB-0AE2-02AA-96B3-0A20A6BFEDAC}"/>
              </a:ext>
            </a:extLst>
          </p:cNvPr>
          <p:cNvGrpSpPr/>
          <p:nvPr/>
        </p:nvGrpSpPr>
        <p:grpSpPr>
          <a:xfrm>
            <a:off x="0" y="6833060"/>
            <a:ext cx="4718306" cy="2988246"/>
            <a:chOff x="-2" y="6833062"/>
            <a:chExt cx="5304455" cy="3359472"/>
          </a:xfrm>
        </p:grpSpPr>
        <p:pic>
          <p:nvPicPr>
            <p:cNvPr id="2" name="Picture 1">
              <a:extLst>
                <a:ext uri="{FF2B5EF4-FFF2-40B4-BE49-F238E27FC236}">
                  <a16:creationId xmlns:a16="http://schemas.microsoft.com/office/drawing/2014/main" id="{D474F5C6-B818-AC60-11B1-758E410B4F3A}"/>
                </a:ext>
              </a:extLst>
            </p:cNvPr>
            <p:cNvPicPr>
              <a:picLocks noChangeAspect="1"/>
            </p:cNvPicPr>
            <p:nvPr/>
          </p:nvPicPr>
          <p:blipFill rotWithShape="1">
            <a:blip r:embed="rId2">
              <a:extLst>
                <a:ext uri="{28A0092B-C50C-407E-A947-70E740481C1C}">
                  <a14:useLocalDpi xmlns:a14="http://schemas.microsoft.com/office/drawing/2010/main"/>
                </a:ext>
              </a:extLst>
            </a:blip>
            <a:srcRect b="20571"/>
            <a:stretch/>
          </p:blipFill>
          <p:spPr>
            <a:xfrm rot="5400000">
              <a:off x="972490" y="5860570"/>
              <a:ext cx="3359472" cy="5304455"/>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pic>
          <p:nvPicPr>
            <p:cNvPr id="5" name="Picture 4">
              <a:extLst>
                <a:ext uri="{FF2B5EF4-FFF2-40B4-BE49-F238E27FC236}">
                  <a16:creationId xmlns:a16="http://schemas.microsoft.com/office/drawing/2014/main" id="{B2723AB1-0BC0-2869-44F3-6E7C58F6C532}"/>
                </a:ext>
              </a:extLst>
            </p:cNvPr>
            <p:cNvPicPr>
              <a:picLocks noChangeAspect="1"/>
            </p:cNvPicPr>
            <p:nvPr/>
          </p:nvPicPr>
          <p:blipFill rotWithShape="1">
            <a:blip r:embed="rId3">
              <a:extLst>
                <a:ext uri="{28A0092B-C50C-407E-A947-70E740481C1C}">
                  <a14:useLocalDpi xmlns:a14="http://schemas.microsoft.com/office/drawing/2010/main" val="0"/>
                </a:ext>
              </a:extLst>
            </a:blip>
            <a:srcRect l="16176" t="2359" b="18535"/>
            <a:stretch/>
          </p:blipFill>
          <p:spPr>
            <a:xfrm>
              <a:off x="0" y="7183061"/>
              <a:ext cx="4224527" cy="2657558"/>
            </a:xfrm>
            <a:prstGeom prst="rect">
              <a:avLst/>
            </a:prstGeom>
          </p:spPr>
        </p:pic>
      </p:grpSp>
      <p:sp>
        <p:nvSpPr>
          <p:cNvPr id="3" name="Freeform 2">
            <a:extLst>
              <a:ext uri="{FF2B5EF4-FFF2-40B4-BE49-F238E27FC236}">
                <a16:creationId xmlns:a16="http://schemas.microsoft.com/office/drawing/2014/main" id="{4B664DCE-F22B-B1AF-599F-2B211BEB9729}"/>
              </a:ext>
            </a:extLst>
          </p:cNvPr>
          <p:cNvSpPr/>
          <p:nvPr/>
        </p:nvSpPr>
        <p:spPr>
          <a:xfrm rot="19295464">
            <a:off x="6038581" y="-668569"/>
            <a:ext cx="4822343" cy="521343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6D5FE3CB-8299-33E3-01B3-6B3DA6DB4CBB}"/>
              </a:ext>
            </a:extLst>
          </p:cNvPr>
          <p:cNvSpPr/>
          <p:nvPr/>
        </p:nvSpPr>
        <p:spPr>
          <a:xfrm rot="2300298">
            <a:off x="6242437" y="7019750"/>
            <a:ext cx="951659" cy="1006025"/>
          </a:xfrm>
          <a:custGeom>
            <a:avLst/>
            <a:gdLst>
              <a:gd name="connsiteX0" fmla="*/ 122815 w 256549"/>
              <a:gd name="connsiteY0" fmla="*/ 237884 h 271205"/>
              <a:gd name="connsiteX1" fmla="*/ 36337 w 256549"/>
              <a:gd name="connsiteY1" fmla="*/ 262605 h 271205"/>
              <a:gd name="connsiteX2" fmla="*/ 6877 w 256549"/>
              <a:gd name="connsiteY2" fmla="*/ 175131 h 271205"/>
              <a:gd name="connsiteX3" fmla="*/ 92405 w 256549"/>
              <a:gd name="connsiteY3" fmla="*/ 152312 h 271205"/>
              <a:gd name="connsiteX4" fmla="*/ 122815 w 256549"/>
              <a:gd name="connsiteY4" fmla="*/ 237884 h 271205"/>
              <a:gd name="connsiteX5" fmla="*/ 150374 w 256549"/>
              <a:gd name="connsiteY5" fmla="*/ 72444 h 271205"/>
              <a:gd name="connsiteX6" fmla="*/ 83853 w 256549"/>
              <a:gd name="connsiteY6" fmla="*/ 91460 h 271205"/>
              <a:gd name="connsiteX7" fmla="*/ 61045 w 256549"/>
              <a:gd name="connsiteY7" fmla="*/ 23953 h 271205"/>
              <a:gd name="connsiteX8" fmla="*/ 127567 w 256549"/>
              <a:gd name="connsiteY8" fmla="*/ 5888 h 271205"/>
              <a:gd name="connsiteX9" fmla="*/ 150374 w 256549"/>
              <a:gd name="connsiteY9" fmla="*/ 72444 h 271205"/>
              <a:gd name="connsiteX10" fmla="*/ 253958 w 256549"/>
              <a:gd name="connsiteY10" fmla="*/ 102870 h 271205"/>
              <a:gd name="connsiteX11" fmla="*/ 212145 w 256549"/>
              <a:gd name="connsiteY11" fmla="*/ 115230 h 271205"/>
              <a:gd name="connsiteX12" fmla="*/ 197890 w 256549"/>
              <a:gd name="connsiteY12" fmla="*/ 72444 h 271205"/>
              <a:gd name="connsiteX13" fmla="*/ 239703 w 256549"/>
              <a:gd name="connsiteY13" fmla="*/ 61035 h 271205"/>
              <a:gd name="connsiteX14" fmla="*/ 253958 w 256549"/>
              <a:gd name="connsiteY14" fmla="*/ 102870 h 27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549" h="271205">
                <a:moveTo>
                  <a:pt x="122815" y="237884"/>
                </a:moveTo>
                <a:cubicBezTo>
                  <a:pt x="107610" y="269260"/>
                  <a:pt x="68648" y="280670"/>
                  <a:pt x="36337" y="262605"/>
                </a:cubicBezTo>
                <a:cubicBezTo>
                  <a:pt x="4027" y="245490"/>
                  <a:pt x="-9278" y="205557"/>
                  <a:pt x="6877" y="175131"/>
                </a:cubicBezTo>
                <a:cubicBezTo>
                  <a:pt x="23033" y="144705"/>
                  <a:pt x="61045" y="135197"/>
                  <a:pt x="92405" y="152312"/>
                </a:cubicBezTo>
                <a:cubicBezTo>
                  <a:pt x="124716" y="169426"/>
                  <a:pt x="138020" y="207458"/>
                  <a:pt x="122815" y="237884"/>
                </a:cubicBezTo>
                <a:close/>
                <a:moveTo>
                  <a:pt x="150374" y="72444"/>
                </a:moveTo>
                <a:cubicBezTo>
                  <a:pt x="138020" y="96214"/>
                  <a:pt x="108561" y="104772"/>
                  <a:pt x="83853" y="91460"/>
                </a:cubicBezTo>
                <a:cubicBezTo>
                  <a:pt x="59144" y="78149"/>
                  <a:pt x="48691" y="47723"/>
                  <a:pt x="61045" y="23953"/>
                </a:cubicBezTo>
                <a:cubicBezTo>
                  <a:pt x="73399" y="1134"/>
                  <a:pt x="102859" y="-6472"/>
                  <a:pt x="127567" y="5888"/>
                </a:cubicBezTo>
                <a:cubicBezTo>
                  <a:pt x="152275" y="19199"/>
                  <a:pt x="161778" y="48674"/>
                  <a:pt x="150374" y="72444"/>
                </a:cubicBezTo>
                <a:close/>
                <a:moveTo>
                  <a:pt x="253958" y="102870"/>
                </a:moveTo>
                <a:cubicBezTo>
                  <a:pt x="246356" y="118083"/>
                  <a:pt x="228300" y="123788"/>
                  <a:pt x="212145" y="115230"/>
                </a:cubicBezTo>
                <a:cubicBezTo>
                  <a:pt x="196939" y="106673"/>
                  <a:pt x="190287" y="87657"/>
                  <a:pt x="197890" y="72444"/>
                </a:cubicBezTo>
                <a:cubicBezTo>
                  <a:pt x="205492" y="58182"/>
                  <a:pt x="224498" y="53428"/>
                  <a:pt x="239703" y="61035"/>
                </a:cubicBezTo>
                <a:cubicBezTo>
                  <a:pt x="253958" y="69592"/>
                  <a:pt x="260610" y="88608"/>
                  <a:pt x="253958" y="102870"/>
                </a:cubicBezTo>
                <a:close/>
              </a:path>
            </a:pathLst>
          </a:custGeom>
          <a:gradFill>
            <a:gsLst>
              <a:gs pos="0">
                <a:srgbClr val="8551A1"/>
              </a:gs>
              <a:gs pos="35350">
                <a:srgbClr val="6363AC"/>
              </a:gs>
              <a:gs pos="100000">
                <a:srgbClr val="26C4F4"/>
              </a:gs>
            </a:gsLst>
            <a:lin ang="0" scaled="1"/>
          </a:gradFill>
          <a:ln w="9492" cap="flat">
            <a:noFill/>
            <a:prstDash val="solid"/>
            <a:miter/>
          </a:ln>
        </p:spPr>
        <p:txBody>
          <a:bodyPr rtlCol="0" anchor="ctr"/>
          <a:lstStyle/>
          <a:p>
            <a:endParaRPr lang="en-US"/>
          </a:p>
        </p:txBody>
      </p:sp>
      <p:sp>
        <p:nvSpPr>
          <p:cNvPr id="10" name="Text Placeholder 7">
            <a:extLst>
              <a:ext uri="{FF2B5EF4-FFF2-40B4-BE49-F238E27FC236}">
                <a16:creationId xmlns:a16="http://schemas.microsoft.com/office/drawing/2014/main" id="{348587DB-E78D-6095-C635-1BC2EC47DC67}"/>
              </a:ext>
            </a:extLst>
          </p:cNvPr>
          <p:cNvSpPr txBox="1">
            <a:spLocks/>
          </p:cNvSpPr>
          <p:nvPr/>
        </p:nvSpPr>
        <p:spPr>
          <a:xfrm>
            <a:off x="1056347" y="3609557"/>
            <a:ext cx="5509210" cy="1853861"/>
          </a:xfrm>
          <a:prstGeom prst="rect">
            <a:avLst/>
          </a:prstGeom>
        </p:spPr>
        <p:txBody>
          <a:bodyPr lIns="91440" tIns="45720" rIns="91440" bIns="45720" numCol="1" spcCol="288000" anchor="t">
            <a:noAutofit/>
          </a:bodyPr>
          <a:lstStyle>
            <a:lvl1pPr marL="0" indent="0" algn="l" defTabSz="755934"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r>
              <a:rPr lang="it-IT" b="1" dirty="0">
                <a:latin typeface="Calibri"/>
                <a:ea typeface="Open Sans"/>
                <a:cs typeface="Calibri"/>
              </a:rPr>
              <a:t>Introduzione: </a:t>
            </a:r>
            <a:r>
              <a:rPr lang="it-IT" dirty="0">
                <a:latin typeface="Calibri"/>
                <a:ea typeface="Open Sans"/>
                <a:cs typeface="Calibri"/>
              </a:rPr>
              <a:t>Obiettivi di apprendimento chiari, risorse consigliate per la lettura o la visualizzazione prima della sessione, diapositive della sessione (Slide Deck) e materiali su cui lavorare durante la sessione (Fogli di lavoro</a:t>
            </a:r>
            <a:r>
              <a:rPr lang="en-GB" dirty="0">
                <a:latin typeface="Calibri"/>
                <a:ea typeface="Open Sans"/>
                <a:cs typeface="Calibri"/>
              </a:rPr>
              <a:t>).</a:t>
            </a:r>
          </a:p>
          <a:p>
            <a:pPr algn="just"/>
            <a:endParaRPr lang="en-GB" dirty="0"/>
          </a:p>
          <a:p>
            <a:pPr algn="just"/>
            <a:endParaRPr lang="en-GB" dirty="0"/>
          </a:p>
          <a:p>
            <a:pPr algn="just"/>
            <a:r>
              <a:rPr lang="it-IT" b="1" dirty="0">
                <a:latin typeface="Calibri"/>
                <a:ea typeface="Open Sans"/>
                <a:cs typeface="Calibri"/>
              </a:rPr>
              <a:t>Esercizi: </a:t>
            </a:r>
            <a:r>
              <a:rPr lang="it-IT" dirty="0">
                <a:latin typeface="Calibri"/>
                <a:ea typeface="Open Sans"/>
                <a:cs typeface="Calibri"/>
              </a:rPr>
              <a:t>istruzioni dettagliate sia per gli studenti che per gli insegnanti, insieme a esempi, requisiti delle attività, modelli e fogli di lavoro per guidare le attività</a:t>
            </a:r>
            <a:r>
              <a:rPr lang="en-GB" dirty="0">
                <a:latin typeface="Calibri"/>
                <a:ea typeface="Open Sans"/>
                <a:cs typeface="Calibri"/>
              </a:rPr>
              <a:t>.</a:t>
            </a:r>
          </a:p>
          <a:p>
            <a:pPr algn="just"/>
            <a:endParaRPr lang="en-GB" dirty="0"/>
          </a:p>
          <a:p>
            <a:pPr algn="just"/>
            <a:endParaRPr lang="en-GB" dirty="0"/>
          </a:p>
          <a:p>
            <a:pPr algn="just"/>
            <a:r>
              <a:rPr lang="it-IT" b="1" dirty="0">
                <a:latin typeface="Calibri"/>
                <a:ea typeface="Open Sans"/>
                <a:cs typeface="Calibri"/>
              </a:rPr>
              <a:t>Valutazione</a:t>
            </a:r>
            <a:r>
              <a:rPr lang="it-IT" dirty="0">
                <a:latin typeface="Calibri"/>
                <a:ea typeface="Open Sans"/>
                <a:cs typeface="Calibri"/>
              </a:rPr>
              <a:t>: una spiegazione dei criteri di valutazione, insieme a modelli di valutazione (se applicabile) ed eventuali questionari online o strumenti di valutazione simili.</a:t>
            </a:r>
            <a:endParaRPr lang="en-US" dirty="0">
              <a:latin typeface="Calibri"/>
              <a:ea typeface="Open Sans"/>
              <a:cs typeface="Calibri"/>
            </a:endParaRPr>
          </a:p>
        </p:txBody>
      </p:sp>
      <p:sp>
        <p:nvSpPr>
          <p:cNvPr id="11" name="Text Placeholder 5">
            <a:extLst>
              <a:ext uri="{FF2B5EF4-FFF2-40B4-BE49-F238E27FC236}">
                <a16:creationId xmlns:a16="http://schemas.microsoft.com/office/drawing/2014/main" id="{85D4702B-8D52-B9C0-88E3-4FD9CAC7BBB3}"/>
              </a:ext>
            </a:extLst>
          </p:cNvPr>
          <p:cNvSpPr txBox="1">
            <a:spLocks/>
          </p:cNvSpPr>
          <p:nvPr/>
        </p:nvSpPr>
        <p:spPr>
          <a:xfrm>
            <a:off x="606921" y="3503292"/>
            <a:ext cx="457006" cy="627150"/>
          </a:xfrm>
          <a:prstGeom prst="rect">
            <a:avLst/>
          </a:prstGeom>
        </p:spPr>
        <p:txBody>
          <a:bodyPr>
            <a:noAutofit/>
          </a:bodyPr>
          <a:lstStyle>
            <a:lvl1pPr marL="0" indent="0" algn="l" defTabSz="755934" rtl="0" eaLnBrk="1" latinLnBrk="0" hangingPunct="1">
              <a:lnSpc>
                <a:spcPct val="90000"/>
              </a:lnSpc>
              <a:spcBef>
                <a:spcPts val="827"/>
              </a:spcBef>
              <a:buFont typeface="Arial" panose="020B0604020202020204" pitchFamily="34" charset="0"/>
              <a:buNone/>
              <a:defRPr sz="3000" b="1" i="0" kern="1200">
                <a:solidFill>
                  <a:srgbClr val="29C5F4"/>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4000"/>
              </a:lnSpc>
            </a:pPr>
            <a:r>
              <a:rPr lang="en-US"/>
              <a:t>1</a:t>
            </a:r>
          </a:p>
        </p:txBody>
      </p:sp>
      <p:sp>
        <p:nvSpPr>
          <p:cNvPr id="12" name="Text Placeholder 5">
            <a:extLst>
              <a:ext uri="{FF2B5EF4-FFF2-40B4-BE49-F238E27FC236}">
                <a16:creationId xmlns:a16="http://schemas.microsoft.com/office/drawing/2014/main" id="{C1141A38-5E9F-AF3B-0E42-FFA17C845162}"/>
              </a:ext>
            </a:extLst>
          </p:cNvPr>
          <p:cNvSpPr txBox="1">
            <a:spLocks/>
          </p:cNvSpPr>
          <p:nvPr/>
        </p:nvSpPr>
        <p:spPr>
          <a:xfrm>
            <a:off x="606921" y="4877803"/>
            <a:ext cx="457006" cy="627150"/>
          </a:xfrm>
          <a:prstGeom prst="rect">
            <a:avLst/>
          </a:prstGeom>
        </p:spPr>
        <p:txBody>
          <a:bodyPr>
            <a:noAutofit/>
          </a:bodyPr>
          <a:lstStyle>
            <a:lvl1pPr marL="0" indent="0" algn="l" defTabSz="755934" rtl="0" eaLnBrk="1" latinLnBrk="0" hangingPunct="1">
              <a:lnSpc>
                <a:spcPct val="90000"/>
              </a:lnSpc>
              <a:spcBef>
                <a:spcPts val="827"/>
              </a:spcBef>
              <a:buFont typeface="Arial" panose="020B0604020202020204" pitchFamily="34" charset="0"/>
              <a:buNone/>
              <a:defRPr sz="3000" b="1" i="0" kern="1200">
                <a:solidFill>
                  <a:srgbClr val="29C5F4"/>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4000"/>
              </a:lnSpc>
            </a:pPr>
            <a:r>
              <a:rPr lang="en-US"/>
              <a:t>3</a:t>
            </a:r>
          </a:p>
        </p:txBody>
      </p:sp>
      <p:sp>
        <p:nvSpPr>
          <p:cNvPr id="14" name="Text Placeholder 5">
            <a:extLst>
              <a:ext uri="{FF2B5EF4-FFF2-40B4-BE49-F238E27FC236}">
                <a16:creationId xmlns:a16="http://schemas.microsoft.com/office/drawing/2014/main" id="{5B494128-5A09-FB2B-FA78-6B4FF5CDCC25}"/>
              </a:ext>
            </a:extLst>
          </p:cNvPr>
          <p:cNvSpPr txBox="1">
            <a:spLocks/>
          </p:cNvSpPr>
          <p:nvPr/>
        </p:nvSpPr>
        <p:spPr>
          <a:xfrm>
            <a:off x="591815" y="4192007"/>
            <a:ext cx="457006" cy="627150"/>
          </a:xfrm>
          <a:prstGeom prst="rect">
            <a:avLst/>
          </a:prstGeom>
        </p:spPr>
        <p:txBody>
          <a:bodyPr>
            <a:noAutofit/>
          </a:bodyPr>
          <a:lstStyle>
            <a:lvl1pPr marL="0" indent="0" algn="l" defTabSz="755934" rtl="0" eaLnBrk="1" latinLnBrk="0" hangingPunct="1">
              <a:lnSpc>
                <a:spcPct val="90000"/>
              </a:lnSpc>
              <a:spcBef>
                <a:spcPts val="827"/>
              </a:spcBef>
              <a:buFont typeface="Arial" panose="020B0604020202020204" pitchFamily="34" charset="0"/>
              <a:buNone/>
              <a:defRPr sz="3000" b="1" i="0" kern="1200">
                <a:solidFill>
                  <a:srgbClr val="29C5F4"/>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4000"/>
              </a:lnSpc>
            </a:pPr>
            <a:r>
              <a:rPr lang="en-US"/>
              <a:t>2</a:t>
            </a:r>
          </a:p>
        </p:txBody>
      </p:sp>
      <p:sp>
        <p:nvSpPr>
          <p:cNvPr id="15" name="Text Placeholder 7">
            <a:extLst>
              <a:ext uri="{FF2B5EF4-FFF2-40B4-BE49-F238E27FC236}">
                <a16:creationId xmlns:a16="http://schemas.microsoft.com/office/drawing/2014/main" id="{57B6CF4B-8077-FD0A-F990-9A35E3E5C955}"/>
              </a:ext>
            </a:extLst>
          </p:cNvPr>
          <p:cNvSpPr txBox="1">
            <a:spLocks/>
          </p:cNvSpPr>
          <p:nvPr/>
        </p:nvSpPr>
        <p:spPr>
          <a:xfrm>
            <a:off x="617228" y="5568558"/>
            <a:ext cx="6599988" cy="1161756"/>
          </a:xfrm>
          <a:prstGeom prst="rect">
            <a:avLst/>
          </a:prstGeom>
        </p:spPr>
        <p:txBody>
          <a:bodyPr lIns="91440" tIns="45720" rIns="91440" bIns="45720" numCol="1" spcCol="288000" anchor="t">
            <a:noAutofit/>
          </a:bodyPr>
          <a:lstStyle>
            <a:lvl1pPr marL="0" indent="0" algn="l" defTabSz="755934"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r>
              <a:rPr lang="it-IT" dirty="0">
                <a:latin typeface="Calibri"/>
                <a:ea typeface="Open Sans"/>
                <a:cs typeface="Calibri"/>
              </a:rPr>
              <a:t>Tutti i moduli incorporano attività di apprendimento basate su problemi, in cui gli studenti si impegneranno con problemi del mondo reale in un ambiente collaborativo. Questo approccio migliora il loro pensiero critico e le capacità di risoluzione dei problemi, colmando il divario tra teoria e pratica</a:t>
            </a:r>
            <a:r>
              <a:rPr lang="en-GB" dirty="0">
                <a:latin typeface="Calibri"/>
                <a:ea typeface="Open Sans"/>
                <a:cs typeface="Calibri"/>
              </a:rPr>
              <a:t>.</a:t>
            </a:r>
          </a:p>
          <a:p>
            <a:pPr algn="just"/>
            <a:endParaRPr lang="en-GB" dirty="0"/>
          </a:p>
          <a:p>
            <a:pPr algn="just"/>
            <a:r>
              <a:rPr lang="it-IT" dirty="0">
                <a:latin typeface="Calibri"/>
                <a:ea typeface="Open Sans"/>
                <a:cs typeface="Calibri"/>
              </a:rPr>
              <a:t>La sezione seguente delinea un piano settimanale per il modulo, accompagnato da descrizioni dettagliate per guidarne l'implementazione, che gli insegnanti possono adattare secondo necessità</a:t>
            </a:r>
            <a:r>
              <a:rPr lang="en-GB" dirty="0">
                <a:latin typeface="Calibri"/>
                <a:ea typeface="Open Sans"/>
                <a:cs typeface="Calibri"/>
              </a:rPr>
              <a:t>.</a:t>
            </a:r>
            <a:endParaRPr lang="en-US" dirty="0">
              <a:latin typeface="Calibri"/>
              <a:ea typeface="Open Sans"/>
              <a:cs typeface="Calibri"/>
            </a:endParaRPr>
          </a:p>
        </p:txBody>
      </p:sp>
    </p:spTree>
    <p:extLst>
      <p:ext uri="{BB962C8B-B14F-4D97-AF65-F5344CB8AC3E}">
        <p14:creationId xmlns:p14="http://schemas.microsoft.com/office/powerpoint/2010/main" val="2925313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6D2E4-1C15-7A92-F87B-27C045B527A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F22602-2E5E-A54E-F936-1810DF876C79}"/>
              </a:ext>
            </a:extLst>
          </p:cNvPr>
          <p:cNvSpPr>
            <a:spLocks noGrp="1"/>
          </p:cNvSpPr>
          <p:nvPr>
            <p:ph type="sldNum" sz="quarter" idx="4"/>
          </p:nvPr>
        </p:nvSpPr>
        <p:spPr/>
        <p:txBody>
          <a:bodyPr/>
          <a:lstStyle/>
          <a:p>
            <a:fld id="{9C527BFA-2C0E-4CEC-B6A5-913A56FEF4B4}" type="slidenum">
              <a:rPr lang="fr-CA" smtClean="0"/>
              <a:pPr/>
              <a:t>8</a:t>
            </a:fld>
            <a:endParaRPr lang="fr-CA"/>
          </a:p>
        </p:txBody>
      </p:sp>
      <p:sp>
        <p:nvSpPr>
          <p:cNvPr id="7" name="Text Placeholder 5">
            <a:extLst>
              <a:ext uri="{FF2B5EF4-FFF2-40B4-BE49-F238E27FC236}">
                <a16:creationId xmlns:a16="http://schemas.microsoft.com/office/drawing/2014/main" id="{FEA0E4A1-455E-053B-6086-5EC0DCFF1BF9}"/>
              </a:ext>
            </a:extLst>
          </p:cNvPr>
          <p:cNvSpPr txBox="1">
            <a:spLocks/>
          </p:cNvSpPr>
          <p:nvPr/>
        </p:nvSpPr>
        <p:spPr>
          <a:xfrm>
            <a:off x="591948" y="581002"/>
            <a:ext cx="5265328" cy="2714289"/>
          </a:xfrm>
          <a:prstGeom prst="rect">
            <a:avLst/>
          </a:prstGeom>
        </p:spPr>
        <p:txBody>
          <a:bodyPr lIns="91440" tIns="45720" rIns="91440" bIns="45720" numCol="1" spcCol="288000" anchor="t">
            <a:noAutofit/>
          </a:bodyPr>
          <a:lstStyle>
            <a:lvl1pPr marL="0" indent="0" algn="l" defTabSz="755934" rtl="0" eaLnBrk="1" latinLnBrk="0" hangingPunct="1">
              <a:lnSpc>
                <a:spcPct val="100000"/>
              </a:lnSpc>
              <a:spcBef>
                <a:spcPts val="0"/>
              </a:spcBef>
              <a:buFont typeface="Arial" panose="020B0604020202020204" pitchFamily="34" charset="0"/>
              <a:buNone/>
              <a:defRPr sz="1100" b="0" i="0" kern="120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90000"/>
              </a:lnSpc>
            </a:pPr>
            <a:r>
              <a:rPr lang="en-GB" sz="3000" b="1" dirty="0">
                <a:solidFill>
                  <a:srgbClr val="29C5F4"/>
                </a:solidFill>
                <a:latin typeface="Calibri"/>
                <a:ea typeface="Open Sans"/>
                <a:cs typeface="Calibri"/>
              </a:rPr>
              <a:t>PERSONALIZZAZIONE DEI MODULI</a:t>
            </a:r>
            <a:endParaRPr lang="en-GB" dirty="0"/>
          </a:p>
          <a:p>
            <a:pPr>
              <a:lnSpc>
                <a:spcPct val="90000"/>
              </a:lnSpc>
            </a:pPr>
            <a:r>
              <a:rPr lang="it-IT" sz="1600" b="1" dirty="0">
                <a:solidFill>
                  <a:srgbClr val="8652A1"/>
                </a:solidFill>
                <a:latin typeface="Calibri"/>
                <a:ea typeface="Open Sans"/>
                <a:cs typeface="Calibri"/>
              </a:rPr>
              <a:t>Adattare i contenuti al tuo stile di insegnamento</a:t>
            </a:r>
            <a:endParaRPr lang="en-GB" dirty="0"/>
          </a:p>
          <a:p>
            <a:pPr algn="just"/>
            <a:r>
              <a:rPr lang="it-IT" dirty="0"/>
              <a:t>Come accennato, i moduli sono progettati per essere </a:t>
            </a:r>
            <a:r>
              <a:rPr lang="it-IT" b="1" dirty="0"/>
              <a:t>flessibili e adattabili </a:t>
            </a:r>
            <a:r>
              <a:rPr lang="it-IT" dirty="0"/>
              <a:t>a diversi stili di insegnamento, ambienti di apprendimento ed esigenze. Tutti i moduli e le singole settimane al loro interno possono essere utilizzati separatamente: sono necessari solo alcuni adattamenti per garantire che il contenuto sia plausibile e senza aspetti aperti o mancanti. Possono essere erogati da un formato di corso semestrale completo a un corso di 8 ore, un workshop (extracurriculare o in corso) o distribuiti attraverso discussioni in classe: gli insegnanti scelgono</a:t>
            </a:r>
            <a:r>
              <a:rPr lang="en-GB" dirty="0"/>
              <a:t>.</a:t>
            </a:r>
          </a:p>
          <a:p>
            <a:pPr algn="just"/>
            <a:r>
              <a:rPr lang="it-IT" dirty="0"/>
              <a:t>I passaggi presentati di seguito servono come </a:t>
            </a:r>
            <a:r>
              <a:rPr lang="it-IT" b="1" dirty="0"/>
              <a:t>esempi</a:t>
            </a:r>
            <a:r>
              <a:rPr lang="it-IT" dirty="0"/>
              <a:t> di come è possibile adattare il contenuto per soddisfare esigenze specifiche, adattandolo a obiettivi particolari, vincoli di tempo e requisiti degli studenti.</a:t>
            </a:r>
            <a:endParaRPr lang="en-GB" dirty="0"/>
          </a:p>
        </p:txBody>
      </p:sp>
      <p:sp>
        <p:nvSpPr>
          <p:cNvPr id="8" name="Freeform 2">
            <a:extLst>
              <a:ext uri="{FF2B5EF4-FFF2-40B4-BE49-F238E27FC236}">
                <a16:creationId xmlns:a16="http://schemas.microsoft.com/office/drawing/2014/main" id="{4DAC2760-38FF-A601-452E-05572E590751}"/>
              </a:ext>
            </a:extLst>
          </p:cNvPr>
          <p:cNvSpPr/>
          <p:nvPr/>
        </p:nvSpPr>
        <p:spPr>
          <a:xfrm rot="19295464">
            <a:off x="6038581" y="-668569"/>
            <a:ext cx="4822343" cy="521343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9" name="Textfeld 8">
            <a:extLst>
              <a:ext uri="{FF2B5EF4-FFF2-40B4-BE49-F238E27FC236}">
                <a16:creationId xmlns:a16="http://schemas.microsoft.com/office/drawing/2014/main" id="{D75A4BD3-C993-29D3-21E4-476CF10CAEBB}"/>
              </a:ext>
            </a:extLst>
          </p:cNvPr>
          <p:cNvSpPr txBox="1"/>
          <p:nvPr/>
        </p:nvSpPr>
        <p:spPr>
          <a:xfrm>
            <a:off x="591948" y="3520031"/>
            <a:ext cx="6254125" cy="6863417"/>
          </a:xfrm>
          <a:prstGeom prst="rect">
            <a:avLst/>
          </a:prstGeom>
          <a:noFill/>
        </p:spPr>
        <p:txBody>
          <a:bodyPr wrap="square" rtlCol="0">
            <a:spAutoFit/>
          </a:bodyPr>
          <a:lstStyle/>
          <a:p>
            <a:pPr algn="just">
              <a:spcBef>
                <a:spcPts val="827"/>
              </a:spcBef>
            </a:pPr>
            <a:r>
              <a:rPr lang="it-IT" sz="1100" b="1" noProof="0" dirty="0">
                <a:solidFill>
                  <a:srgbClr val="29C5F4"/>
                </a:solidFill>
              </a:rPr>
              <a:t>Step 1: Definisci I tuoi obiettivi di insegnamento </a:t>
            </a:r>
          </a:p>
          <a:p>
            <a:pPr marL="171450" indent="-171450" algn="just">
              <a:buFont typeface="Wingdings" panose="05000000000000000000" pitchFamily="2" charset="2"/>
              <a:buChar char="q"/>
            </a:pPr>
            <a:r>
              <a:rPr lang="it-IT" sz="1100" b="1" noProof="0" dirty="0"/>
              <a:t>Allinea</a:t>
            </a:r>
            <a:r>
              <a:rPr lang="it-IT" sz="1100" noProof="0" dirty="0"/>
              <a:t> il contenuto del modulo/settimana con gli obiettivi di apprendimento del corso/classe.
</a:t>
            </a:r>
            <a:r>
              <a:rPr lang="it-IT" sz="1100" b="1" noProof="0" dirty="0"/>
              <a:t>Identifica</a:t>
            </a:r>
            <a:r>
              <a:rPr lang="it-IT" sz="1100" noProof="0" dirty="0"/>
              <a:t> quali parti del modulo sono essenziali e quali possono essere modificate o omesse in base al curriculum e agli obiettivi delle classi.
</a:t>
            </a:r>
            <a:r>
              <a:rPr lang="it-IT" sz="1100" b="1" noProof="0" dirty="0"/>
              <a:t>Considera</a:t>
            </a:r>
            <a:r>
              <a:rPr lang="it-IT" sz="1100" noProof="0" dirty="0"/>
              <a:t> come il modulo/settimana supporta quadri educativi o competenze più ampie, in particolare nei principi di diversità, equità e inclusione (DEI).</a:t>
            </a:r>
            <a:endParaRPr lang="it-IT" sz="1100" noProof="0" dirty="0">
              <a:solidFill>
                <a:srgbClr val="29C5F4"/>
              </a:solidFill>
            </a:endParaRPr>
          </a:p>
          <a:p>
            <a:pPr algn="just"/>
            <a:r>
              <a:rPr lang="it-IT" sz="1100" b="1" noProof="0" dirty="0">
                <a:solidFill>
                  <a:srgbClr val="29C5F4"/>
                </a:solidFill>
              </a:rPr>
              <a:t>Step 2: Adatta la Durata del Modulo</a:t>
            </a:r>
          </a:p>
          <a:p>
            <a:pPr marL="171450" indent="-171450" algn="just">
              <a:buFont typeface="Wingdings" panose="05000000000000000000" pitchFamily="2" charset="2"/>
              <a:buChar char="q"/>
            </a:pPr>
            <a:r>
              <a:rPr lang="it-IT" sz="1100" b="1" noProof="0" dirty="0"/>
              <a:t>Regola</a:t>
            </a:r>
            <a:r>
              <a:rPr lang="it-IT" sz="1100" noProof="0" dirty="0"/>
              <a:t> il numero di sessioni o il tempo dedicato a ciascun modulo/attività in base all'orario del corso/lezione.</a:t>
            </a:r>
          </a:p>
          <a:p>
            <a:pPr marL="171450" indent="-171450" algn="just">
              <a:buFont typeface="Wingdings" panose="05000000000000000000" pitchFamily="2" charset="2"/>
              <a:buChar char="q"/>
            </a:pPr>
            <a:r>
              <a:rPr lang="it-IT" sz="1100" b="1" noProof="0" dirty="0"/>
              <a:t>Comprimi o espandi le attività</a:t>
            </a:r>
            <a:r>
              <a:rPr lang="it-IT" sz="1100" noProof="0" dirty="0"/>
              <a:t>; Per le sessioni più brevi, concentrati sugli esercizi di base, mentre per quelle più lunghe, incorpora discussioni approfondite o casi di studio.</a:t>
            </a:r>
          </a:p>
          <a:p>
            <a:pPr marL="171450" indent="-171450" algn="just">
              <a:buFont typeface="Wingdings" panose="05000000000000000000" pitchFamily="2" charset="2"/>
              <a:buChar char="q"/>
            </a:pPr>
            <a:r>
              <a:rPr lang="it-IT" sz="1100" b="1" noProof="0" dirty="0"/>
              <a:t>Offri</a:t>
            </a:r>
            <a:r>
              <a:rPr lang="it-IT" sz="1100" noProof="0" dirty="0"/>
              <a:t> opzioni asincrone, come lezioni preregistrate o letture aggiuntive, per rimanere flessibile (per gli studenti e l'orario del corso/lezione).</a:t>
            </a:r>
          </a:p>
          <a:p>
            <a:pPr algn="just"/>
            <a:endParaRPr lang="it-IT" sz="1100" b="1" noProof="0" dirty="0">
              <a:solidFill>
                <a:srgbClr val="29C5F4"/>
              </a:solidFill>
            </a:endParaRPr>
          </a:p>
          <a:p>
            <a:pPr algn="just"/>
            <a:r>
              <a:rPr lang="it-IT" sz="1100" b="1" noProof="0" dirty="0">
                <a:solidFill>
                  <a:srgbClr val="29C5F4"/>
                </a:solidFill>
              </a:rPr>
              <a:t>Step 3: Personalizza le attività di apprendimento </a:t>
            </a:r>
          </a:p>
          <a:p>
            <a:pPr marL="171450" indent="-171450" algn="just">
              <a:buFont typeface="Wingdings" panose="05000000000000000000" pitchFamily="2" charset="2"/>
              <a:buChar char="q"/>
            </a:pPr>
            <a:r>
              <a:rPr lang="it-IT" sz="1100" b="1" noProof="0" dirty="0"/>
              <a:t>Modifica </a:t>
            </a:r>
            <a:r>
              <a:rPr lang="it-IT" sz="1100" noProof="0" dirty="0"/>
              <a:t>o combina gli esercizi per adattarli a diversi formati di lezione (di persona, online o ibridi) e durate delle sessioni (ad esempio, lezione di 90 minuti, programma di 1 giorno, ecc.)</a:t>
            </a:r>
          </a:p>
          <a:p>
            <a:pPr marL="171450" indent="-171450" algn="just">
              <a:buFont typeface="Wingdings" panose="05000000000000000000" pitchFamily="2" charset="2"/>
              <a:buChar char="q"/>
            </a:pPr>
            <a:r>
              <a:rPr lang="it-IT" sz="1100" b="1" noProof="0" dirty="0"/>
              <a:t>Integra </a:t>
            </a:r>
            <a:r>
              <a:rPr lang="it-IT" sz="1100" noProof="0" dirty="0"/>
              <a:t>tecniche di apprendimento attivo, come discussioni di gruppo, revisioni tra pari o progetti pratici, come fulcro delle attività basate sui problemi.</a:t>
            </a:r>
          </a:p>
          <a:p>
            <a:pPr marL="171450" indent="-171450" algn="just">
              <a:buFont typeface="Wingdings" panose="05000000000000000000" pitchFamily="2" charset="2"/>
              <a:buChar char="q"/>
            </a:pPr>
            <a:r>
              <a:rPr lang="it-IT" sz="1100" b="1" noProof="0" dirty="0"/>
              <a:t>Regola</a:t>
            </a:r>
            <a:r>
              <a:rPr lang="it-IT" sz="1100" noProof="0" dirty="0"/>
              <a:t> i livelli di difficoltà semplificando le attività per gli studenti introduttivi o introducendo elementi complessi di risoluzione dei problemi per gli studenti avanzati.</a:t>
            </a:r>
          </a:p>
          <a:p>
            <a:pPr marL="171450" indent="-171450" algn="just">
              <a:buFont typeface="Wingdings" panose="05000000000000000000" pitchFamily="2" charset="2"/>
              <a:buChar char="q"/>
            </a:pPr>
            <a:r>
              <a:rPr lang="it-IT" sz="1100" b="1" noProof="0" dirty="0"/>
              <a:t>Evidenzia i riferimenti incrociati tra gli argomenti </a:t>
            </a:r>
            <a:r>
              <a:rPr lang="it-IT" sz="1100" noProof="0" dirty="0"/>
              <a:t>e le attività del modulo/settimana con i materiali del corso esistenti per creare un'esperienza di apprendimento senza soluzione di continuità.</a:t>
            </a:r>
          </a:p>
          <a:p>
            <a:pPr marL="171450" indent="-171450" algn="just">
              <a:buFont typeface="Wingdings" panose="05000000000000000000" pitchFamily="2" charset="2"/>
              <a:buChar char="q"/>
            </a:pPr>
            <a:r>
              <a:rPr lang="it-IT" sz="1100" b="1" noProof="0" dirty="0"/>
              <a:t>Rivedi e adatta </a:t>
            </a:r>
            <a:r>
              <a:rPr lang="it-IT" sz="1100" noProof="0" dirty="0"/>
              <a:t>sempre i fogli di lavoro e le diapositive prima di condividerli con gli studenti per assicurarti che siano in linea con la struttura rivista e gli obiettivi di apprendimento.</a:t>
            </a:r>
            <a:endParaRPr lang="it-IT" sz="1100" noProof="0" dirty="0">
              <a:solidFill>
                <a:srgbClr val="29C5F4"/>
              </a:solidFill>
            </a:endParaRPr>
          </a:p>
          <a:p>
            <a:pPr algn="just"/>
            <a:r>
              <a:rPr lang="it-IT" sz="1100" b="1" noProof="0" dirty="0">
                <a:solidFill>
                  <a:srgbClr val="29C5F4"/>
                </a:solidFill>
              </a:rPr>
              <a:t>Step 4: Adatta il metodo di valutazione </a:t>
            </a:r>
          </a:p>
          <a:p>
            <a:pPr marL="171450" indent="-171450" algn="just">
              <a:buFont typeface="Wingdings" panose="05000000000000000000" pitchFamily="2" charset="2"/>
              <a:buChar char="q"/>
            </a:pPr>
            <a:r>
              <a:rPr lang="it-IT" sz="1100" b="1" noProof="0" dirty="0"/>
              <a:t>Adatta</a:t>
            </a:r>
            <a:r>
              <a:rPr lang="it-IT" sz="1100" noProof="0" dirty="0"/>
              <a:t> i metodi di valutazione al tuo sistema di valutazione e alla tua strategia di valutazione.</a:t>
            </a:r>
          </a:p>
          <a:p>
            <a:pPr marL="171450" indent="-171450" algn="just">
              <a:buFont typeface="Wingdings" panose="05000000000000000000" pitchFamily="2" charset="2"/>
              <a:buChar char="q"/>
            </a:pPr>
            <a:r>
              <a:rPr lang="it-IT" sz="1100" b="1" noProof="0" dirty="0"/>
              <a:t>Utilizza</a:t>
            </a:r>
            <a:r>
              <a:rPr lang="it-IT" sz="1100" noProof="0" dirty="0"/>
              <a:t> valutazioni formative (ad esempio, quiz, riflessioni) per un feedback continuo sull'apprendimento.</a:t>
            </a:r>
          </a:p>
          <a:p>
            <a:pPr marL="171450" indent="-171450" algn="just">
              <a:buFont typeface="Wingdings" panose="05000000000000000000" pitchFamily="2" charset="2"/>
              <a:buChar char="q"/>
            </a:pPr>
            <a:r>
              <a:rPr lang="it-IT" sz="1100" b="1" noProof="0" dirty="0"/>
              <a:t>Fornisci</a:t>
            </a:r>
            <a:r>
              <a:rPr lang="it-IT" sz="1100" noProof="0" dirty="0"/>
              <a:t> formati di valutazione flessibili, come relazioni scritte, presentazioni o invii digitali, per adattarsi a diversi stili di apprendimento e garantire l'integrazione DEI.</a:t>
            </a:r>
          </a:p>
          <a:p>
            <a:pPr algn="just"/>
            <a:endParaRPr lang="it-IT" sz="1100" b="1" noProof="0" dirty="0">
              <a:solidFill>
                <a:srgbClr val="29C5F4"/>
              </a:solidFill>
            </a:endParaRPr>
          </a:p>
          <a:p>
            <a:pPr algn="just"/>
            <a:r>
              <a:rPr lang="it-IT" sz="1100" b="1" noProof="0" dirty="0">
                <a:solidFill>
                  <a:srgbClr val="29C5F4"/>
                </a:solidFill>
              </a:rPr>
              <a:t>Step 5: Regola il carico di lavoro in base alle esigenze degli studenti</a:t>
            </a:r>
          </a:p>
          <a:p>
            <a:pPr marL="171450" indent="-171450" algn="just">
              <a:buFont typeface="Wingdings" panose="05000000000000000000" pitchFamily="2" charset="2"/>
              <a:buChar char="q"/>
            </a:pPr>
            <a:r>
              <a:rPr lang="it-IT" sz="1100" b="1" noProof="0" dirty="0"/>
              <a:t>Suddividi</a:t>
            </a:r>
            <a:r>
              <a:rPr lang="it-IT" sz="1100" noProof="0" dirty="0"/>
              <a:t> le attività complesse in passaggi più piccoli e gestibili per un apprendimento e una comprensione graduali.</a:t>
            </a:r>
          </a:p>
          <a:p>
            <a:pPr marL="171450" indent="-171450" algn="just">
              <a:buFont typeface="Wingdings" panose="05000000000000000000" pitchFamily="2" charset="2"/>
              <a:buChar char="q"/>
            </a:pPr>
            <a:r>
              <a:rPr lang="it-IT" sz="1100" b="1" noProof="0" dirty="0"/>
              <a:t>Offri compiti opzionali </a:t>
            </a:r>
            <a:r>
              <a:rPr lang="it-IT" sz="1100" noProof="0" dirty="0"/>
              <a:t>o extra-crediti per gli studenti che desiderano approfondire argomenti specifici.</a:t>
            </a:r>
          </a:p>
          <a:p>
            <a:pPr algn="just"/>
            <a:endParaRPr lang="it-IT" sz="1100" noProof="0" dirty="0"/>
          </a:p>
          <a:p>
            <a:pPr algn="just"/>
            <a:r>
              <a:rPr lang="it-IT" sz="1100" noProof="0" dirty="0"/>
              <a:t>Seguendo questi passaggi, puoi personalizzare i moduli in modo che si allineino al tuo approccio didattico, pur mantenendo la loro struttura di base e la loro efficacia. L'adattabilità è la chiave per promuovere un'esperienza di apprendimento coinvolgente e di grande impatto per gli studenti.</a:t>
            </a:r>
          </a:p>
        </p:txBody>
      </p:sp>
    </p:spTree>
    <p:extLst>
      <p:ext uri="{BB962C8B-B14F-4D97-AF65-F5344CB8AC3E}">
        <p14:creationId xmlns:p14="http://schemas.microsoft.com/office/powerpoint/2010/main" val="3214357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10C31-A388-2CFE-117C-01335630C32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2B81C3-12D5-484D-EB43-BCB08F158705}"/>
              </a:ext>
            </a:extLst>
          </p:cNvPr>
          <p:cNvSpPr>
            <a:spLocks noGrp="1"/>
          </p:cNvSpPr>
          <p:nvPr>
            <p:ph type="sldNum" sz="quarter" idx="4"/>
          </p:nvPr>
        </p:nvSpPr>
        <p:spPr/>
        <p:txBody>
          <a:bodyPr/>
          <a:lstStyle/>
          <a:p>
            <a:fld id="{9C527BFA-2C0E-4CEC-B6A5-913A56FEF4B4}" type="slidenum">
              <a:rPr lang="fr-CA" smtClean="0"/>
              <a:pPr/>
              <a:t>9</a:t>
            </a:fld>
            <a:endParaRPr lang="fr-CA"/>
          </a:p>
        </p:txBody>
      </p:sp>
      <p:sp>
        <p:nvSpPr>
          <p:cNvPr id="7" name="Text Placeholder 5">
            <a:extLst>
              <a:ext uri="{FF2B5EF4-FFF2-40B4-BE49-F238E27FC236}">
                <a16:creationId xmlns:a16="http://schemas.microsoft.com/office/drawing/2014/main" id="{8EF2FDAA-5AEF-4732-2C01-AECED622AF45}"/>
              </a:ext>
            </a:extLst>
          </p:cNvPr>
          <p:cNvSpPr txBox="1">
            <a:spLocks/>
          </p:cNvSpPr>
          <p:nvPr/>
        </p:nvSpPr>
        <p:spPr>
          <a:xfrm>
            <a:off x="591948" y="646920"/>
            <a:ext cx="5265328" cy="1705958"/>
          </a:xfrm>
          <a:prstGeom prst="rect">
            <a:avLst/>
          </a:prstGeom>
        </p:spPr>
        <p:txBody>
          <a:bodyPr lIns="91440" tIns="45720" rIns="91440" bIns="45720" numCol="1" spcCol="288000" anchor="t">
            <a:noAutofit/>
          </a:bodyPr>
          <a:lstStyle>
            <a:lvl1pPr marL="0" indent="0" algn="l" defTabSz="755934" rtl="0" eaLnBrk="1" latinLnBrk="0" hangingPunct="1">
              <a:lnSpc>
                <a:spcPct val="100000"/>
              </a:lnSpc>
              <a:spcBef>
                <a:spcPts val="0"/>
              </a:spcBef>
              <a:buFont typeface="Arial" panose="020B0604020202020204" pitchFamily="34" charset="0"/>
              <a:buNone/>
              <a:defRPr sz="1100" b="0" i="0" kern="120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90000"/>
              </a:lnSpc>
            </a:pPr>
            <a:r>
              <a:rPr lang="en-GB" sz="3000" b="1" dirty="0">
                <a:solidFill>
                  <a:srgbClr val="29C5F4"/>
                </a:solidFill>
                <a:latin typeface="Calibri"/>
                <a:ea typeface="Open Sans"/>
                <a:cs typeface="Calibri"/>
              </a:rPr>
              <a:t>PERSONALIZZARE I MODULI</a:t>
            </a:r>
          </a:p>
          <a:p>
            <a:pPr>
              <a:lnSpc>
                <a:spcPct val="90000"/>
              </a:lnSpc>
            </a:pPr>
            <a:endParaRPr lang="en-GB" dirty="0"/>
          </a:p>
          <a:p>
            <a:pPr algn="just">
              <a:lnSpc>
                <a:spcPct val="90000"/>
              </a:lnSpc>
            </a:pPr>
            <a:r>
              <a:rPr lang="en-GB" sz="1600" b="1" dirty="0" err="1">
                <a:solidFill>
                  <a:srgbClr val="8652A1"/>
                </a:solidFill>
                <a:latin typeface="Calibri"/>
                <a:ea typeface="Open Sans"/>
                <a:cs typeface="Calibri"/>
              </a:rPr>
              <a:t>Esempi</a:t>
            </a:r>
            <a:r>
              <a:rPr lang="en-GB" sz="1600" b="1" dirty="0">
                <a:solidFill>
                  <a:srgbClr val="8652A1"/>
                </a:solidFill>
                <a:latin typeface="Calibri"/>
                <a:ea typeface="Open Sans"/>
                <a:cs typeface="Calibri"/>
              </a:rPr>
              <a:t> di </a:t>
            </a:r>
            <a:r>
              <a:rPr lang="en-GB" sz="1600" b="1" dirty="0" err="1">
                <a:solidFill>
                  <a:srgbClr val="8652A1"/>
                </a:solidFill>
                <a:latin typeface="Calibri"/>
                <a:ea typeface="Open Sans"/>
                <a:cs typeface="Calibri"/>
              </a:rPr>
              <a:t>adattamento</a:t>
            </a:r>
            <a:endParaRPr lang="en-GB" sz="1600" dirty="0"/>
          </a:p>
          <a:p>
            <a:pPr algn="just"/>
            <a:endParaRPr lang="en-GB" dirty="0"/>
          </a:p>
          <a:p>
            <a:pPr algn="just"/>
            <a:r>
              <a:rPr lang="it-IT" dirty="0"/>
              <a:t>Le Risorse di EARTH sono progettate per essere </a:t>
            </a:r>
            <a:r>
              <a:rPr lang="it-IT" b="1" dirty="0"/>
              <a:t>flessibili</a:t>
            </a:r>
            <a:r>
              <a:rPr lang="it-IT" dirty="0"/>
              <a:t> e alcuni insegnanti le hanno già applicate in vari modi, dai workshop in classe alle lezioni dell'intero semestre. Di seguito sono riportati alcuni esempi di implementazione che dimostrano come i materiali possano essere adattati a vari formati di insegnamento, obiettivi di apprendimento e tempistiche.</a:t>
            </a:r>
            <a:endParaRPr lang="en-GB" dirty="0"/>
          </a:p>
        </p:txBody>
      </p:sp>
      <p:sp>
        <p:nvSpPr>
          <p:cNvPr id="8" name="Freeform 2">
            <a:extLst>
              <a:ext uri="{FF2B5EF4-FFF2-40B4-BE49-F238E27FC236}">
                <a16:creationId xmlns:a16="http://schemas.microsoft.com/office/drawing/2014/main" id="{B7040040-C761-56C3-B789-99DFF393E937}"/>
              </a:ext>
            </a:extLst>
          </p:cNvPr>
          <p:cNvSpPr/>
          <p:nvPr/>
        </p:nvSpPr>
        <p:spPr>
          <a:xfrm rot="19295464">
            <a:off x="6038581" y="-668569"/>
            <a:ext cx="4822343" cy="521343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9" name="Textfeld 8">
            <a:extLst>
              <a:ext uri="{FF2B5EF4-FFF2-40B4-BE49-F238E27FC236}">
                <a16:creationId xmlns:a16="http://schemas.microsoft.com/office/drawing/2014/main" id="{E3F6F26D-6A26-8B18-70F6-CCE077AEAED4}"/>
              </a:ext>
            </a:extLst>
          </p:cNvPr>
          <p:cNvSpPr txBox="1"/>
          <p:nvPr/>
        </p:nvSpPr>
        <p:spPr>
          <a:xfrm>
            <a:off x="591947" y="2773617"/>
            <a:ext cx="6254125" cy="5355312"/>
          </a:xfrm>
          <a:prstGeom prst="rect">
            <a:avLst/>
          </a:prstGeom>
          <a:noFill/>
        </p:spPr>
        <p:txBody>
          <a:bodyPr wrap="square" lIns="91440" tIns="45720" rIns="91440" bIns="45720" rtlCol="0" anchor="t">
            <a:spAutoFit/>
          </a:bodyPr>
          <a:lstStyle/>
          <a:p>
            <a:pPr algn="just">
              <a:spcBef>
                <a:spcPts val="827"/>
              </a:spcBef>
            </a:pPr>
            <a:r>
              <a:rPr lang="it-IT" sz="1200" b="1" noProof="0" dirty="0">
                <a:solidFill>
                  <a:srgbClr val="29C5F4"/>
                </a:solidFill>
              </a:rPr>
              <a:t>Versione 1: Workshop interattivo (90-120 minuti)</a:t>
            </a:r>
            <a:endParaRPr lang="it-IT" sz="1100" b="1" noProof="0" dirty="0"/>
          </a:p>
          <a:p>
            <a:pPr algn="just"/>
            <a:r>
              <a:rPr lang="it-IT" sz="1100" b="1" noProof="0" dirty="0"/>
              <a:t>Focus</a:t>
            </a:r>
            <a:r>
              <a:rPr lang="it-IT" sz="1100" noProof="0" dirty="0"/>
              <a:t>: Applicare il processo di innovazione in sei fasi a una sfida di sostenibilità logistica.</a:t>
            </a:r>
            <a:endParaRPr lang="it-IT" sz="1100" noProof="0" dirty="0">
              <a:ea typeface="Calibri"/>
              <a:cs typeface="Calibri"/>
            </a:endParaRPr>
          </a:p>
          <a:p>
            <a:pPr algn="just"/>
            <a:endParaRPr lang="it-IT" sz="1100" noProof="0" dirty="0"/>
          </a:p>
          <a:p>
            <a:pPr algn="just"/>
            <a:r>
              <a:rPr lang="it-IT" sz="1100" b="1" dirty="0"/>
              <a:t>Struttura della sessione</a:t>
            </a:r>
            <a:r>
              <a:rPr lang="it-IT" sz="1100" b="1" noProof="0" dirty="0"/>
              <a:t>:</a:t>
            </a:r>
            <a:endParaRPr lang="it-IT" sz="1100" b="1" noProof="0" dirty="0">
              <a:ea typeface="Calibri"/>
              <a:cs typeface="Calibri"/>
            </a:endParaRPr>
          </a:p>
          <a:p>
            <a:pPr marL="171450" indent="-171450" algn="just">
              <a:buFont typeface="Wingdings" panose="05000000000000000000" pitchFamily="2" charset="2"/>
              <a:buChar char="q"/>
            </a:pPr>
            <a:r>
              <a:rPr lang="it-IT" sz="1100" noProof="0" dirty="0"/>
              <a:t>Inizia con un </a:t>
            </a:r>
            <a:r>
              <a:rPr lang="it-IT" sz="1100" b="1" noProof="0" dirty="0"/>
              <a:t>input di 20 minuti </a:t>
            </a:r>
            <a:r>
              <a:rPr lang="it-IT" sz="1100" noProof="0" dirty="0"/>
              <a:t>utilizzando diapositive condensate dai Moduli 1 e 2 (nozioni di base sull'innovazione, SDG e sostenibilità nella logistica), insieme a una breve introduzione a un caso di studio del mondo reale (ad esempio, da questa Guida per l'insegnante o dal Compendio di buone pratiche EARTH).</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Gli studenti sono divisi in sei gruppi, ognuno dei quali lavora su una fase specifica del processo di innovazione per la sfida del mondo reale presentata.</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Ogni gruppo riceve:</a:t>
            </a:r>
            <a:endParaRPr lang="it-IT" sz="1100" noProof="0" dirty="0">
              <a:ea typeface="Calibri"/>
              <a:cs typeface="Calibri"/>
            </a:endParaRPr>
          </a:p>
          <a:p>
            <a:pPr marL="628650" lvl="1" indent="-171450" algn="just">
              <a:buFont typeface="Arial" panose="020B0604020202020204" pitchFamily="34" charset="0"/>
              <a:buChar char="•"/>
            </a:pPr>
            <a:r>
              <a:rPr lang="it-IT" sz="1100" noProof="0" dirty="0"/>
              <a:t>Un </a:t>
            </a:r>
            <a:r>
              <a:rPr lang="it-IT" sz="1100" b="1" noProof="0" dirty="0"/>
              <a:t>foglio di lavoro </a:t>
            </a:r>
            <a:r>
              <a:rPr lang="it-IT" sz="1100" noProof="0" dirty="0"/>
              <a:t>relativo alla per la loro fase (dal Modulo 3).</a:t>
            </a:r>
            <a:endParaRPr lang="it-IT" sz="1100" noProof="0" dirty="0">
              <a:ea typeface="Calibri"/>
              <a:cs typeface="Calibri"/>
            </a:endParaRPr>
          </a:p>
          <a:p>
            <a:pPr marL="628650" lvl="1" indent="-171450" algn="just">
              <a:buFont typeface="Arial" panose="020B0604020202020204" pitchFamily="34" charset="0"/>
              <a:buChar char="•"/>
            </a:pPr>
            <a:r>
              <a:rPr lang="it-IT" sz="1100" noProof="0" dirty="0"/>
              <a:t>Il </a:t>
            </a:r>
            <a:r>
              <a:rPr lang="it-IT" sz="1100" b="1" noProof="0" dirty="0"/>
              <a:t>case study </a:t>
            </a:r>
            <a:r>
              <a:rPr lang="it-IT" sz="1100" noProof="0" dirty="0"/>
              <a:t>condiviso + un </a:t>
            </a:r>
            <a:r>
              <a:rPr lang="it-IT" sz="1100" b="1" noProof="0" dirty="0"/>
              <a:t>brief aggiuntivo </a:t>
            </a:r>
            <a:r>
              <a:rPr lang="it-IT" sz="1100" noProof="0" dirty="0"/>
              <a:t>contenente informazioni delle fasi precedenti.</a:t>
            </a:r>
            <a:endParaRPr lang="it-IT" sz="1100" noProof="0" dirty="0">
              <a:ea typeface="Calibri"/>
              <a:cs typeface="Calibri"/>
            </a:endParaRPr>
          </a:p>
          <a:p>
            <a:pPr marL="171450" indent="-171450" algn="just">
              <a:buFont typeface="Wingdings" panose="05000000000000000000" pitchFamily="2" charset="2"/>
              <a:buChar char="q"/>
            </a:pPr>
            <a:r>
              <a:rPr lang="it-IT" sz="1100" b="1" noProof="0" dirty="0"/>
              <a:t>I modelli digitali (</a:t>
            </a:r>
            <a:r>
              <a:rPr lang="it-IT" sz="1100" noProof="0" dirty="0"/>
              <a:t>ad esempio, Miro, </a:t>
            </a:r>
            <a:r>
              <a:rPr lang="it-IT" sz="1100" noProof="0" dirty="0" err="1"/>
              <a:t>Mural</a:t>
            </a:r>
            <a:r>
              <a:rPr lang="it-IT" sz="1100" noProof="0" dirty="0"/>
              <a:t>) vengono utilizzati per organizzare e strutturare visivamente le idee.</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I gruppi lavorano in parallelo per 60-70 minuti, applicando la loro fase al caso, con il supporto dell'insegnante o degli insegnanti quando necessario. </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I gruppi preparano e tengono una presentazione di 5 minuti per condividere i loro risultati e le loro esperienze con i loro compagni di classe.</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Alle presentazioni segue una breve </a:t>
            </a:r>
            <a:r>
              <a:rPr lang="it-IT" sz="1100" b="1" noProof="0" dirty="0"/>
              <a:t>riflessione</a:t>
            </a:r>
            <a:r>
              <a:rPr lang="it-IT" sz="1100" noProof="0" dirty="0"/>
              <a:t> in classe sul processo e sugli apprendimenti.</a:t>
            </a:r>
            <a:endParaRPr lang="it-IT" sz="1100" noProof="0" dirty="0">
              <a:ea typeface="Calibri"/>
              <a:cs typeface="Calibri"/>
            </a:endParaRPr>
          </a:p>
          <a:p>
            <a:pPr algn="just"/>
            <a:endParaRPr lang="it-IT" sz="1100" noProof="0" dirty="0"/>
          </a:p>
          <a:p>
            <a:pPr algn="just"/>
            <a:r>
              <a:rPr lang="it-IT" sz="1100" b="1" noProof="0" dirty="0"/>
              <a:t>Suggerimenti per questo formato:</a:t>
            </a:r>
            <a:endParaRPr lang="it-IT" sz="1100" noProof="0" dirty="0"/>
          </a:p>
          <a:p>
            <a:pPr marL="171450" indent="-171450" algn="just">
              <a:buFont typeface="Wingdings" panose="05000000000000000000" pitchFamily="2" charset="2"/>
              <a:buChar char="q"/>
            </a:pPr>
            <a:r>
              <a:rPr lang="it-IT" sz="1100" noProof="0" dirty="0"/>
              <a:t>Prenditi del tempo per </a:t>
            </a:r>
            <a:r>
              <a:rPr lang="it-IT" sz="1100" b="1" noProof="0" dirty="0"/>
              <a:t>spiegare</a:t>
            </a:r>
            <a:r>
              <a:rPr lang="it-IT" sz="1100" noProof="0" dirty="0"/>
              <a:t> chiaramente il caso di studio e affrontare eventuali dubbi iniziali.</a:t>
            </a:r>
            <a:endParaRPr lang="it-IT" sz="1100" noProof="0" dirty="0">
              <a:ea typeface="Calibri"/>
              <a:cs typeface="Calibri"/>
            </a:endParaRPr>
          </a:p>
          <a:p>
            <a:pPr marL="171450" indent="-171450" algn="just">
              <a:buFont typeface="Wingdings" panose="05000000000000000000" pitchFamily="2" charset="2"/>
              <a:buChar char="q"/>
            </a:pPr>
            <a:r>
              <a:rPr lang="it-IT" sz="1100" b="1" noProof="0" dirty="0"/>
              <a:t>Definisci</a:t>
            </a:r>
            <a:r>
              <a:rPr lang="it-IT" sz="1100" noProof="0" dirty="0"/>
              <a:t> in anticipo eventuali </a:t>
            </a:r>
            <a:r>
              <a:rPr lang="it-IT" sz="1100" b="1" noProof="0" dirty="0"/>
              <a:t>termini</a:t>
            </a:r>
            <a:r>
              <a:rPr lang="it-IT" sz="1100" noProof="0" dirty="0"/>
              <a:t> poco chiari o ambigui per garantire chiarezza.</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Fornisci una </a:t>
            </a:r>
            <a:r>
              <a:rPr lang="it-IT" sz="1100" b="1" noProof="0" dirty="0"/>
              <a:t>guida chiara e pratica </a:t>
            </a:r>
            <a:r>
              <a:rPr lang="it-IT" sz="1100" noProof="0" dirty="0"/>
              <a:t>per ogni fase dell'innovazione, in particolare per quelle successive, in modo che gli studenti possano iniziare con sicurezza a metà processo senza dover sviluppare da soli le fasi precedenti.</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Supporta gli studenti secondo necessità, in particolare con nuovi metodi e l'uso di strumenti digitali.</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Sii </a:t>
            </a:r>
            <a:r>
              <a:rPr lang="it-IT" sz="1100" b="1" noProof="0" dirty="0"/>
              <a:t>flessibile con i tempi</a:t>
            </a:r>
            <a:r>
              <a:rPr lang="it-IT" sz="1100" noProof="0" dirty="0"/>
              <a:t>: alcune attività potrebbero richiedere più tempo del previsto per alcuni studenti, quindi includi un po' di tempo cuscinetto durante la progettazione del workshop.</a:t>
            </a:r>
            <a:endParaRPr lang="it-IT" sz="1100" noProof="0" dirty="0">
              <a:ea typeface="Calibri"/>
              <a:cs typeface="Calibri"/>
            </a:endParaRPr>
          </a:p>
        </p:txBody>
      </p:sp>
    </p:spTree>
    <p:extLst>
      <p:ext uri="{BB962C8B-B14F-4D97-AF65-F5344CB8AC3E}">
        <p14:creationId xmlns:p14="http://schemas.microsoft.com/office/powerpoint/2010/main" val="395222006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B92712FCC7E824DAF43E355A1479632" ma:contentTypeVersion="14" ma:contentTypeDescription="Create a new document." ma:contentTypeScope="" ma:versionID="bcfc4342c7a298ed8c784c74a40d22ef">
  <xsd:schema xmlns:xsd="http://www.w3.org/2001/XMLSchema" xmlns:xs="http://www.w3.org/2001/XMLSchema" xmlns:p="http://schemas.microsoft.com/office/2006/metadata/properties" xmlns:ns2="01af9fa0-a641-4ce8-babf-d6d527220dcd" xmlns:ns3="4ebf2230-6fdc-4eb0-8f23-9af151be2bf6" targetNamespace="http://schemas.microsoft.com/office/2006/metadata/properties" ma:root="true" ma:fieldsID="a3d9c1195349697a569f8f64b644b13d" ns2:_="" ns3:_="">
    <xsd:import namespace="01af9fa0-a641-4ce8-babf-d6d527220dcd"/>
    <xsd:import namespace="4ebf2230-6fdc-4eb0-8f23-9af151be2bf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af9fa0-a641-4ce8-babf-d6d527220d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06f3cfd-5b8b-41d1-a8c0-a3c1c084574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ebf2230-6fdc-4eb0-8f23-9af151be2bf6"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cfbed3c-d95a-4498-b582-6715fc82435e}" ma:internalName="TaxCatchAll" ma:showField="CatchAllData" ma:web="4ebf2230-6fdc-4eb0-8f23-9af151be2b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1af9fa0-a641-4ce8-babf-d6d527220dcd">
      <Terms xmlns="http://schemas.microsoft.com/office/infopath/2007/PartnerControls"/>
    </lcf76f155ced4ddcb4097134ff3c332f>
    <TaxCatchAll xmlns="4ebf2230-6fdc-4eb0-8f23-9af151be2bf6" xsi:nil="true"/>
  </documentManagement>
</p:properties>
</file>

<file path=customXml/itemProps1.xml><?xml version="1.0" encoding="utf-8"?>
<ds:datastoreItem xmlns:ds="http://schemas.openxmlformats.org/officeDocument/2006/customXml" ds:itemID="{0B2814BC-58C3-4EFB-954F-191489E56297}">
  <ds:schemaRefs>
    <ds:schemaRef ds:uri="01af9fa0-a641-4ce8-babf-d6d527220dcd"/>
    <ds:schemaRef ds:uri="4ebf2230-6fdc-4eb0-8f23-9af151be2bf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F7357B2-4F1B-4C32-8E2E-D26828E6326E}">
  <ds:schemaRefs>
    <ds:schemaRef ds:uri="http://schemas.microsoft.com/sharepoint/v3/contenttype/forms"/>
  </ds:schemaRefs>
</ds:datastoreItem>
</file>

<file path=customXml/itemProps3.xml><?xml version="1.0" encoding="utf-8"?>
<ds:datastoreItem xmlns:ds="http://schemas.openxmlformats.org/officeDocument/2006/customXml" ds:itemID="{E33B5DB9-22BD-41AE-8F4C-7A11BC004AA4}">
  <ds:schemaRefs>
    <ds:schemaRef ds:uri="http://purl.org/dc/elements/1.1/"/>
    <ds:schemaRef ds:uri="http://purl.org/dc/dcmitype/"/>
    <ds:schemaRef ds:uri="http://www.w3.org/XML/1998/namespace"/>
    <ds:schemaRef ds:uri="http://schemas.microsoft.com/office/infopath/2007/PartnerControls"/>
    <ds:schemaRef ds:uri="http://schemas.microsoft.com/office/2006/documentManagement/types"/>
    <ds:schemaRef ds:uri="01af9fa0-a641-4ce8-babf-d6d527220dcd"/>
    <ds:schemaRef ds:uri="http://purl.org/dc/terms/"/>
    <ds:schemaRef ds:uri="http://schemas.openxmlformats.org/package/2006/metadata/core-properties"/>
    <ds:schemaRef ds:uri="4ebf2230-6fdc-4eb0-8f23-9af151be2bf6"/>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8921</TotalTime>
  <Words>17254</Words>
  <Application>Microsoft Office PowerPoint</Application>
  <PresentationFormat>Personalizzato</PresentationFormat>
  <Paragraphs>843</Paragraphs>
  <Slides>47</Slides>
  <Notes>4</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47</vt:i4>
      </vt:variant>
    </vt:vector>
  </HeadingPairs>
  <TitlesOfParts>
    <vt:vector size="54" baseType="lpstr">
      <vt:lpstr>Aptos</vt:lpstr>
      <vt:lpstr>Arial</vt:lpstr>
      <vt:lpstr>Calibri</vt:lpstr>
      <vt:lpstr>Montserrat</vt:lpstr>
      <vt:lpstr>Open Sans</vt:lpstr>
      <vt:lpstr>Wingdings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Mert Özmutaf</dc:creator>
  <cp:lastModifiedBy>Alessandra Pase</cp:lastModifiedBy>
  <cp:revision>23</cp:revision>
  <dcterms:created xsi:type="dcterms:W3CDTF">2018-08-04T19:06:08Z</dcterms:created>
  <dcterms:modified xsi:type="dcterms:W3CDTF">2025-11-05T19:19:27Z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0x0101009B92712FCC7E824DAF43E355A1479632</vt:lpwstr>
  </property>
  <property fmtid="{D5CDD505-2E9C-101B-9397-08002B2CF9AE}" pid="3" name="MediaServiceImageTags">
    <vt:lpwstr/>
  </property>
</Properties>
</file>