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38" r:id="rId4"/>
  </p:sldMasterIdLst>
  <p:notesMasterIdLst>
    <p:notesMasterId r:id="rId52"/>
  </p:notesMasterIdLst>
  <p:handoutMasterIdLst>
    <p:handoutMasterId r:id="rId53"/>
  </p:handoutMasterIdLst>
  <p:sldIdLst>
    <p:sldId id="720" r:id="rId5"/>
    <p:sldId id="926" r:id="rId6"/>
    <p:sldId id="699" r:id="rId7"/>
    <p:sldId id="696" r:id="rId8"/>
    <p:sldId id="875" r:id="rId9"/>
    <p:sldId id="978" r:id="rId10"/>
    <p:sldId id="714" r:id="rId11"/>
    <p:sldId id="949" r:id="rId12"/>
    <p:sldId id="959" r:id="rId13"/>
    <p:sldId id="979" r:id="rId14"/>
    <p:sldId id="963" r:id="rId15"/>
    <p:sldId id="893" r:id="rId16"/>
    <p:sldId id="899" r:id="rId17"/>
    <p:sldId id="892" r:id="rId18"/>
    <p:sldId id="918" r:id="rId19"/>
    <p:sldId id="905" r:id="rId20"/>
    <p:sldId id="894" r:id="rId21"/>
    <p:sldId id="930" r:id="rId22"/>
    <p:sldId id="919" r:id="rId23"/>
    <p:sldId id="931" r:id="rId24"/>
    <p:sldId id="920" r:id="rId25"/>
    <p:sldId id="932" r:id="rId26"/>
    <p:sldId id="921" r:id="rId27"/>
    <p:sldId id="933" r:id="rId28"/>
    <p:sldId id="922" r:id="rId29"/>
    <p:sldId id="934" r:id="rId30"/>
    <p:sldId id="923" r:id="rId31"/>
    <p:sldId id="911" r:id="rId32"/>
    <p:sldId id="924" r:id="rId33"/>
    <p:sldId id="936" r:id="rId34"/>
    <p:sldId id="925" r:id="rId35"/>
    <p:sldId id="886" r:id="rId36"/>
    <p:sldId id="945" r:id="rId37"/>
    <p:sldId id="956" r:id="rId38"/>
    <p:sldId id="970" r:id="rId39"/>
    <p:sldId id="971" r:id="rId40"/>
    <p:sldId id="950" r:id="rId41"/>
    <p:sldId id="890" r:id="rId42"/>
    <p:sldId id="937" r:id="rId43"/>
    <p:sldId id="938" r:id="rId44"/>
    <p:sldId id="939" r:id="rId45"/>
    <p:sldId id="961" r:id="rId46"/>
    <p:sldId id="951" r:id="rId47"/>
    <p:sldId id="942" r:id="rId48"/>
    <p:sldId id="953" r:id="rId49"/>
    <p:sldId id="962" r:id="rId50"/>
    <p:sldId id="967" r:id="rId51"/>
  </p:sldIdLst>
  <p:sldSz cx="7559675" cy="1069181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BABA2931-8F43-5096-02C0-ED0006D6AAAF}" name="Maynara de Almeida Furquim" initials="MF" userId="S::md064157@fh-muenster.de::cb2f8acd-f477-4704-9f46-ae480f16722a" providerId="AD"/>
  <p188:author id="{BE525AB2-8C28-8EE0-690C-0584E94831AC}" name="Magdalena Malinowska" initials="MM" userId="20517befa3afec24" providerId="Windows Live"/>
  <p188:author id="{238F0FCD-D612-099E-20F5-1E0464518DD0}" name="Paula Schüppenhauer" initials="PS" userId="S::ps286478@fh-muenster.de::53231c67-f842-40ae-9d40-eec1b0ea5f50"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Mert Özmutaf" initials="MÖ" lastIdx="1" clrIdx="0">
    <p:extLst>
      <p:ext uri="{19B8F6BF-5375-455C-9EA6-DF929625EA0E}">
        <p15:presenceInfo xmlns:p15="http://schemas.microsoft.com/office/powerpoint/2012/main" userId="983aff9ac2a4f3c9"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8652A1"/>
    <a:srgbClr val="29C5F4"/>
    <a:srgbClr val="0B1430"/>
    <a:srgbClr val="6263AD"/>
    <a:srgbClr val="173965"/>
    <a:srgbClr val="3CBEB3"/>
    <a:srgbClr val="0B3A5B"/>
    <a:srgbClr val="FFFFFF"/>
    <a:srgbClr val="88D1DA"/>
    <a:srgbClr val="F2665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Keine Formatvorlage, kein Raster">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9D7B26C5-4107-4FEC-AEDC-1716B250A1EF}" styleName="Helle Formatvorlag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11"/>
    <p:restoredTop sz="96973" autoAdjust="0"/>
  </p:normalViewPr>
  <p:slideViewPr>
    <p:cSldViewPr snapToGrid="0">
      <p:cViewPr>
        <p:scale>
          <a:sx n="110" d="100"/>
          <a:sy n="110" d="100"/>
        </p:scale>
        <p:origin x="-336" y="-684"/>
      </p:cViewPr>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slide" Target="slides/slide46.xml"/><Relationship Id="rId55" Type="http://schemas.openxmlformats.org/officeDocument/2006/relationships/presProps" Target="presProp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handoutMaster" Target="handoutMasters/handoutMaster1.xml"/><Relationship Id="rId58" Type="http://schemas.openxmlformats.org/officeDocument/2006/relationships/tableStyles" Target="tableStyles.xml"/><Relationship Id="rId5" Type="http://schemas.openxmlformats.org/officeDocument/2006/relationships/slide" Target="slides/slide1.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viewProps" Target="viewProps.xml"/><Relationship Id="rId8" Type="http://schemas.openxmlformats.org/officeDocument/2006/relationships/slide" Target="slides/slide4.xml"/><Relationship Id="rId51" Type="http://schemas.openxmlformats.org/officeDocument/2006/relationships/slide" Target="slides/slide47.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microsoft.com/office/2018/10/relationships/authors" Target="authors.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commentAuthors" Target="commentAuthors.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theme" Target="theme/theme1.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notesMaster" Target="notesMasters/notes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DBC6CDC8-619E-233D-BF93-BFABCA8DB612}"/>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BFB30605-C2B2-F5DA-585A-60BCB9A1ABA2}"/>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66BF1530-58CE-1247-8E9D-2BB7672AAD77}" type="datetimeFigureOut">
              <a:rPr lang="en-US" smtClean="0"/>
              <a:t>10/30/2025</a:t>
            </a:fld>
            <a:endParaRPr lang="en-US"/>
          </a:p>
        </p:txBody>
      </p:sp>
      <p:sp>
        <p:nvSpPr>
          <p:cNvPr id="4" name="Footer Placeholder 3">
            <a:extLst>
              <a:ext uri="{FF2B5EF4-FFF2-40B4-BE49-F238E27FC236}">
                <a16:creationId xmlns:a16="http://schemas.microsoft.com/office/drawing/2014/main" id="{37CCDFC0-A136-3C4A-6F8E-2668CF59003F}"/>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F7C0C3D2-F48A-D710-83D1-7E5234455B53}"/>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A0D76A06-98B9-DD40-9F20-DE85D5B70967}" type="slidenum">
              <a:rPr lang="en-US" smtClean="0"/>
              <a:t>‹N›</a:t>
            </a:fld>
            <a:endParaRPr lang="en-US"/>
          </a:p>
        </p:txBody>
      </p:sp>
    </p:spTree>
    <p:extLst>
      <p:ext uri="{BB962C8B-B14F-4D97-AF65-F5344CB8AC3E}">
        <p14:creationId xmlns:p14="http://schemas.microsoft.com/office/powerpoint/2010/main" val="249247422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IE"/>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7636793-DFA7-4837-ABEA-97B25FAF0FB4}" type="datetimeFigureOut">
              <a:rPr lang="en-IE" smtClean="0"/>
              <a:t>30/10/2025</a:t>
            </a:fld>
            <a:endParaRPr lang="en-IE"/>
          </a:p>
        </p:txBody>
      </p:sp>
      <p:sp>
        <p:nvSpPr>
          <p:cNvPr id="4" name="Slide Image Placeholder 3"/>
          <p:cNvSpPr>
            <a:spLocks noGrp="1" noRot="1" noChangeAspect="1"/>
          </p:cNvSpPr>
          <p:nvPr>
            <p:ph type="sldImg" idx="2"/>
          </p:nvPr>
        </p:nvSpPr>
        <p:spPr>
          <a:xfrm>
            <a:off x="2338388" y="1143000"/>
            <a:ext cx="2181225" cy="3086100"/>
          </a:xfrm>
          <a:prstGeom prst="rect">
            <a:avLst/>
          </a:prstGeom>
          <a:noFill/>
          <a:ln w="12700">
            <a:solidFill>
              <a:prstClr val="black"/>
            </a:solidFill>
          </a:ln>
        </p:spPr>
        <p:txBody>
          <a:bodyPr vert="horz" lIns="91440" tIns="45720" rIns="91440" bIns="45720" rtlCol="0" anchor="ctr"/>
          <a:lstStyle/>
          <a:p>
            <a:endParaRPr lang="en-IE"/>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IE"/>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00B7772-C904-45C6-B074-7143637CB8A9}" type="slidenum">
              <a:rPr lang="en-IE" smtClean="0"/>
              <a:t>‹N›</a:t>
            </a:fld>
            <a:endParaRPr lang="en-IE"/>
          </a:p>
        </p:txBody>
      </p:sp>
    </p:spTree>
    <p:extLst>
      <p:ext uri="{BB962C8B-B14F-4D97-AF65-F5344CB8AC3E}">
        <p14:creationId xmlns:p14="http://schemas.microsoft.com/office/powerpoint/2010/main" val="1819429391"/>
      </p:ext>
    </p:extLst>
  </p:cSld>
  <p:clrMap bg1="lt1" tx1="dk1" bg2="lt2" tx2="dk2" accent1="accent1" accent2="accent2" accent3="accent3" accent4="accent4" accent5="accent5" accent6="accent6" hlink="hlink" folHlink="folHlink"/>
  <p:notesStyle>
    <a:lvl1pPr marL="0" algn="l" defTabSz="497708" rtl="0" eaLnBrk="1" latinLnBrk="0" hangingPunct="1">
      <a:defRPr sz="653" kern="1200">
        <a:solidFill>
          <a:schemeClr val="tx1"/>
        </a:solidFill>
        <a:latin typeface="+mn-lt"/>
        <a:ea typeface="+mn-ea"/>
        <a:cs typeface="+mn-cs"/>
      </a:defRPr>
    </a:lvl1pPr>
    <a:lvl2pPr marL="248854" algn="l" defTabSz="497708" rtl="0" eaLnBrk="1" latinLnBrk="0" hangingPunct="1">
      <a:defRPr sz="653" kern="1200">
        <a:solidFill>
          <a:schemeClr val="tx1"/>
        </a:solidFill>
        <a:latin typeface="+mn-lt"/>
        <a:ea typeface="+mn-ea"/>
        <a:cs typeface="+mn-cs"/>
      </a:defRPr>
    </a:lvl2pPr>
    <a:lvl3pPr marL="497708" algn="l" defTabSz="497708" rtl="0" eaLnBrk="1" latinLnBrk="0" hangingPunct="1">
      <a:defRPr sz="653" kern="1200">
        <a:solidFill>
          <a:schemeClr val="tx1"/>
        </a:solidFill>
        <a:latin typeface="+mn-lt"/>
        <a:ea typeface="+mn-ea"/>
        <a:cs typeface="+mn-cs"/>
      </a:defRPr>
    </a:lvl3pPr>
    <a:lvl4pPr marL="746562" algn="l" defTabSz="497708" rtl="0" eaLnBrk="1" latinLnBrk="0" hangingPunct="1">
      <a:defRPr sz="653" kern="1200">
        <a:solidFill>
          <a:schemeClr val="tx1"/>
        </a:solidFill>
        <a:latin typeface="+mn-lt"/>
        <a:ea typeface="+mn-ea"/>
        <a:cs typeface="+mn-cs"/>
      </a:defRPr>
    </a:lvl4pPr>
    <a:lvl5pPr marL="995416" algn="l" defTabSz="497708" rtl="0" eaLnBrk="1" latinLnBrk="0" hangingPunct="1">
      <a:defRPr sz="653" kern="1200">
        <a:solidFill>
          <a:schemeClr val="tx1"/>
        </a:solidFill>
        <a:latin typeface="+mn-lt"/>
        <a:ea typeface="+mn-ea"/>
        <a:cs typeface="+mn-cs"/>
      </a:defRPr>
    </a:lvl5pPr>
    <a:lvl6pPr marL="1244270" algn="l" defTabSz="497708" rtl="0" eaLnBrk="1" latinLnBrk="0" hangingPunct="1">
      <a:defRPr sz="653" kern="1200">
        <a:solidFill>
          <a:schemeClr val="tx1"/>
        </a:solidFill>
        <a:latin typeface="+mn-lt"/>
        <a:ea typeface="+mn-ea"/>
        <a:cs typeface="+mn-cs"/>
      </a:defRPr>
    </a:lvl6pPr>
    <a:lvl7pPr marL="1493124" algn="l" defTabSz="497708" rtl="0" eaLnBrk="1" latinLnBrk="0" hangingPunct="1">
      <a:defRPr sz="653" kern="1200">
        <a:solidFill>
          <a:schemeClr val="tx1"/>
        </a:solidFill>
        <a:latin typeface="+mn-lt"/>
        <a:ea typeface="+mn-ea"/>
        <a:cs typeface="+mn-cs"/>
      </a:defRPr>
    </a:lvl7pPr>
    <a:lvl8pPr marL="1741978" algn="l" defTabSz="497708" rtl="0" eaLnBrk="1" latinLnBrk="0" hangingPunct="1">
      <a:defRPr sz="653" kern="1200">
        <a:solidFill>
          <a:schemeClr val="tx1"/>
        </a:solidFill>
        <a:latin typeface="+mn-lt"/>
        <a:ea typeface="+mn-ea"/>
        <a:cs typeface="+mn-cs"/>
      </a:defRPr>
    </a:lvl8pPr>
    <a:lvl9pPr marL="1990832" algn="l" defTabSz="497708" rtl="0" eaLnBrk="1" latinLnBrk="0" hangingPunct="1">
      <a:defRPr sz="653"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B00B7772-C904-45C6-B074-7143637CB8A9}" type="slidenum">
              <a:rPr lang="en-IE" smtClean="0"/>
              <a:t>2</a:t>
            </a:fld>
            <a:endParaRPr lang="en-IE"/>
          </a:p>
        </p:txBody>
      </p:sp>
    </p:spTree>
    <p:extLst>
      <p:ext uri="{BB962C8B-B14F-4D97-AF65-F5344CB8AC3E}">
        <p14:creationId xmlns:p14="http://schemas.microsoft.com/office/powerpoint/2010/main" val="65275583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B00B7772-C904-45C6-B074-7143637CB8A9}" type="slidenum">
              <a:rPr lang="en-IE" smtClean="0"/>
              <a:t>15</a:t>
            </a:fld>
            <a:endParaRPr lang="en-IE"/>
          </a:p>
        </p:txBody>
      </p:sp>
    </p:spTree>
    <p:extLst>
      <p:ext uri="{BB962C8B-B14F-4D97-AF65-F5344CB8AC3E}">
        <p14:creationId xmlns:p14="http://schemas.microsoft.com/office/powerpoint/2010/main" val="178906137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B00B7772-C904-45C6-B074-7143637CB8A9}" type="slidenum">
              <a:rPr lang="en-IE" smtClean="0"/>
              <a:t>17</a:t>
            </a:fld>
            <a:endParaRPr lang="en-IE"/>
          </a:p>
        </p:txBody>
      </p:sp>
    </p:spTree>
    <p:extLst>
      <p:ext uri="{BB962C8B-B14F-4D97-AF65-F5344CB8AC3E}">
        <p14:creationId xmlns:p14="http://schemas.microsoft.com/office/powerpoint/2010/main" val="41176671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B00B7772-C904-45C6-B074-7143637CB8A9}" type="slidenum">
              <a:rPr lang="en-IE" smtClean="0"/>
              <a:t>44</a:t>
            </a:fld>
            <a:endParaRPr lang="en-IE"/>
          </a:p>
        </p:txBody>
      </p:sp>
    </p:spTree>
    <p:extLst>
      <p:ext uri="{BB962C8B-B14F-4D97-AF65-F5344CB8AC3E}">
        <p14:creationId xmlns:p14="http://schemas.microsoft.com/office/powerpoint/2010/main" val="3663808184"/>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Cover 01">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7D27BA53-A56F-8D84-4AAD-D7AB7922B4E5}"/>
              </a:ext>
            </a:extLst>
          </p:cNvPr>
          <p:cNvPicPr>
            <a:picLocks noChangeAspect="1"/>
          </p:cNvPicPr>
          <p:nvPr userDrawn="1"/>
        </p:nvPicPr>
        <p:blipFill>
          <a:blip r:embed="rId2"/>
          <a:stretch>
            <a:fillRect/>
          </a:stretch>
        </p:blipFill>
        <p:spPr>
          <a:xfrm>
            <a:off x="584665" y="10001672"/>
            <a:ext cx="1529269" cy="340525"/>
          </a:xfrm>
          <a:prstGeom prst="rect">
            <a:avLst/>
          </a:prstGeom>
        </p:spPr>
      </p:pic>
      <p:sp>
        <p:nvSpPr>
          <p:cNvPr id="15" name="Rectangle 14">
            <a:extLst>
              <a:ext uri="{FF2B5EF4-FFF2-40B4-BE49-F238E27FC236}">
                <a16:creationId xmlns:a16="http://schemas.microsoft.com/office/drawing/2014/main" id="{DC28309D-0161-AA39-0A87-DB9EE095BC61}"/>
              </a:ext>
            </a:extLst>
          </p:cNvPr>
          <p:cNvSpPr/>
          <p:nvPr userDrawn="1"/>
        </p:nvSpPr>
        <p:spPr>
          <a:xfrm>
            <a:off x="-21689" y="6250559"/>
            <a:ext cx="4193871" cy="2979228"/>
          </a:xfrm>
          <a:prstGeom prst="rect">
            <a:avLst/>
          </a:prstGeom>
          <a:solidFill>
            <a:srgbClr val="0B143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49347" tIns="24673" rIns="49347" bIns="24673" numCol="1" spcCol="0" rtlCol="0" fromWordArt="0" anchor="ctr" anchorCtr="0" forceAA="0" compatLnSpc="1">
            <a:prstTxWarp prst="textNoShape">
              <a:avLst/>
            </a:prstTxWarp>
            <a:noAutofit/>
          </a:bodyPr>
          <a:lstStyle/>
          <a:p>
            <a:endParaRPr lang="en-GB" sz="529"/>
          </a:p>
        </p:txBody>
      </p:sp>
      <p:pic>
        <p:nvPicPr>
          <p:cNvPr id="3" name="Picture 2">
            <a:extLst>
              <a:ext uri="{FF2B5EF4-FFF2-40B4-BE49-F238E27FC236}">
                <a16:creationId xmlns:a16="http://schemas.microsoft.com/office/drawing/2014/main" id="{0017ADFC-9AC3-6CD3-19E5-CB83C754D109}"/>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4204263" y="309507"/>
            <a:ext cx="3144686" cy="1633603"/>
          </a:xfrm>
          <a:prstGeom prst="rect">
            <a:avLst/>
          </a:prstGeom>
        </p:spPr>
      </p:pic>
      <p:sp>
        <p:nvSpPr>
          <p:cNvPr id="9" name="Picture Placeholder 8">
            <a:extLst>
              <a:ext uri="{FF2B5EF4-FFF2-40B4-BE49-F238E27FC236}">
                <a16:creationId xmlns:a16="http://schemas.microsoft.com/office/drawing/2014/main" id="{8D7DD7FB-B0DB-C4C9-E5A2-BE3D73498116}"/>
              </a:ext>
            </a:extLst>
          </p:cNvPr>
          <p:cNvSpPr>
            <a:spLocks noGrp="1"/>
          </p:cNvSpPr>
          <p:nvPr>
            <p:ph type="pic" sz="quarter" idx="20"/>
          </p:nvPr>
        </p:nvSpPr>
        <p:spPr>
          <a:xfrm>
            <a:off x="-21689" y="2135348"/>
            <a:ext cx="7581364" cy="6421117"/>
          </a:xfrm>
          <a:custGeom>
            <a:avLst/>
            <a:gdLst>
              <a:gd name="connsiteX0" fmla="*/ 0 w 7581364"/>
              <a:gd name="connsiteY0" fmla="*/ 0 h 6421117"/>
              <a:gd name="connsiteX1" fmla="*/ 7581364 w 7581364"/>
              <a:gd name="connsiteY1" fmla="*/ 0 h 6421117"/>
              <a:gd name="connsiteX2" fmla="*/ 7581364 w 7581364"/>
              <a:gd name="connsiteY2" fmla="*/ 144423 h 6421117"/>
              <a:gd name="connsiteX3" fmla="*/ 7581364 w 7581364"/>
              <a:gd name="connsiteY3" fmla="*/ 6119944 h 6421117"/>
              <a:gd name="connsiteX4" fmla="*/ 7581364 w 7581364"/>
              <a:gd name="connsiteY4" fmla="*/ 6421117 h 6421117"/>
              <a:gd name="connsiteX5" fmla="*/ 4193871 w 7581364"/>
              <a:gd name="connsiteY5" fmla="*/ 6421117 h 6421117"/>
              <a:gd name="connsiteX6" fmla="*/ 4193871 w 7581364"/>
              <a:gd name="connsiteY6" fmla="*/ 6119944 h 6421117"/>
              <a:gd name="connsiteX7" fmla="*/ 4193871 w 7581364"/>
              <a:gd name="connsiteY7" fmla="*/ 4115211 h 6421117"/>
              <a:gd name="connsiteX8" fmla="*/ 0 w 7581364"/>
              <a:gd name="connsiteY8" fmla="*/ 4115211 h 6421117"/>
              <a:gd name="connsiteX9" fmla="*/ 0 w 7581364"/>
              <a:gd name="connsiteY9" fmla="*/ 3814038 h 64211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581364" h="6421117">
                <a:moveTo>
                  <a:pt x="0" y="0"/>
                </a:moveTo>
                <a:lnTo>
                  <a:pt x="7581364" y="0"/>
                </a:lnTo>
                <a:lnTo>
                  <a:pt x="7581364" y="144423"/>
                </a:lnTo>
                <a:lnTo>
                  <a:pt x="7581364" y="6119944"/>
                </a:lnTo>
                <a:lnTo>
                  <a:pt x="7581364" y="6421117"/>
                </a:lnTo>
                <a:lnTo>
                  <a:pt x="4193871" y="6421117"/>
                </a:lnTo>
                <a:lnTo>
                  <a:pt x="4193871" y="6119944"/>
                </a:lnTo>
                <a:lnTo>
                  <a:pt x="4193871" y="4115211"/>
                </a:lnTo>
                <a:lnTo>
                  <a:pt x="0" y="4115211"/>
                </a:lnTo>
                <a:lnTo>
                  <a:pt x="0" y="3814038"/>
                </a:lnTo>
                <a:close/>
              </a:path>
            </a:pathLst>
          </a:custGeom>
          <a:solidFill>
            <a:schemeClr val="bg1">
              <a:lumMod val="75000"/>
            </a:schemeClr>
          </a:solidFill>
        </p:spPr>
        <p:txBody>
          <a:bodyPr wrap="square">
            <a:noAutofit/>
          </a:bodyPr>
          <a:lstStyle>
            <a:lvl1pPr marL="0" indent="0" algn="ctr">
              <a:buFontTx/>
              <a:buNone/>
              <a:defRPr sz="1727">
                <a:latin typeface="Calibri" panose="020F0502020204030204" pitchFamily="34" charset="0"/>
                <a:cs typeface="Calibri" panose="020F0502020204030204" pitchFamily="34" charset="0"/>
              </a:defRPr>
            </a:lvl1pPr>
          </a:lstStyle>
          <a:p>
            <a:endParaRPr lang="en-US"/>
          </a:p>
          <a:p>
            <a:r>
              <a:rPr lang="en-US"/>
              <a:t>Drag Your Image Here</a:t>
            </a:r>
          </a:p>
        </p:txBody>
      </p:sp>
      <p:sp>
        <p:nvSpPr>
          <p:cNvPr id="2" name="TextBox 1">
            <a:extLst>
              <a:ext uri="{FF2B5EF4-FFF2-40B4-BE49-F238E27FC236}">
                <a16:creationId xmlns:a16="http://schemas.microsoft.com/office/drawing/2014/main" id="{92E64B4C-1AC2-4A08-ABFD-AEA252858162}"/>
              </a:ext>
            </a:extLst>
          </p:cNvPr>
          <p:cNvSpPr txBox="1"/>
          <p:nvPr userDrawn="1"/>
        </p:nvSpPr>
        <p:spPr>
          <a:xfrm>
            <a:off x="2186219" y="9828308"/>
            <a:ext cx="4788791" cy="369332"/>
          </a:xfrm>
          <a:prstGeom prst="rect">
            <a:avLst/>
          </a:prstGeom>
          <a:noFill/>
        </p:spPr>
        <p:txBody>
          <a:bodyPr wrap="square">
            <a:spAutoFit/>
          </a:bodyPr>
          <a:lstStyle/>
          <a:p>
            <a:pPr algn="just"/>
            <a:r>
              <a:rPr lang="en-US" sz="600" b="0" i="0" u="none" strike="noStrike">
                <a:solidFill>
                  <a:srgbClr val="0B3A5B"/>
                </a:solidFill>
                <a:effectLst/>
                <a:latin typeface="Calibri" panose="020F0502020204030204" pitchFamily="34" charset="0"/>
                <a:cs typeface="Calibri" panose="020F0502020204030204" pitchFamily="34" charset="0"/>
              </a:rPr>
              <a:t>Co-funded by the European Union. Views and opinions expressed are however those of the author or authors only and do not necessarily reflect those of the European Union or the Foundation for the Development of the Education System. Neither the European Union nor the entity providing the grant can be held responsible for them.</a:t>
            </a:r>
          </a:p>
        </p:txBody>
      </p:sp>
      <p:sp>
        <p:nvSpPr>
          <p:cNvPr id="4" name="TextBox 3">
            <a:extLst>
              <a:ext uri="{FF2B5EF4-FFF2-40B4-BE49-F238E27FC236}">
                <a16:creationId xmlns:a16="http://schemas.microsoft.com/office/drawing/2014/main" id="{83C85BF8-1DAC-393F-A30E-D6213CE9444E}"/>
              </a:ext>
            </a:extLst>
          </p:cNvPr>
          <p:cNvSpPr txBox="1"/>
          <p:nvPr userDrawn="1"/>
        </p:nvSpPr>
        <p:spPr>
          <a:xfrm>
            <a:off x="2186220" y="10197640"/>
            <a:ext cx="4947825" cy="184666"/>
          </a:xfrm>
          <a:prstGeom prst="rect">
            <a:avLst/>
          </a:prstGeom>
          <a:noFill/>
        </p:spPr>
        <p:txBody>
          <a:bodyPr wrap="square">
            <a:spAutoFit/>
          </a:bodyPr>
          <a:lstStyle/>
          <a:p>
            <a:r>
              <a:rPr lang="en-US" sz="600" b="0" i="0">
                <a:solidFill>
                  <a:srgbClr val="0B3A5B"/>
                </a:solidFill>
                <a:effectLst/>
              </a:rPr>
              <a:t>Teacher’s Guide © 2025 by Project EARTH is licensed under CC BY 4.0. To view a copy of this license, visit https://creativecommons.org/licenses/by/4.0/</a:t>
            </a:r>
            <a:endParaRPr lang="en-GB" sz="600">
              <a:solidFill>
                <a:srgbClr val="0B3A5B"/>
              </a:solidFill>
            </a:endParaRPr>
          </a:p>
        </p:txBody>
      </p:sp>
    </p:spTree>
    <p:extLst>
      <p:ext uri="{BB962C8B-B14F-4D97-AF65-F5344CB8AC3E}">
        <p14:creationId xmlns:p14="http://schemas.microsoft.com/office/powerpoint/2010/main" val="109250164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Quote/Statement 05">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E088C9B4-A1F9-AF40-B9F7-65EEAED2967F}"/>
              </a:ext>
            </a:extLst>
          </p:cNvPr>
          <p:cNvSpPr/>
          <p:nvPr userDrawn="1"/>
        </p:nvSpPr>
        <p:spPr>
          <a:xfrm>
            <a:off x="1888209" y="3577645"/>
            <a:ext cx="3783257" cy="3536523"/>
          </a:xfrm>
          <a:prstGeom prst="rect">
            <a:avLst/>
          </a:prstGeom>
          <a:solidFill>
            <a:srgbClr val="0B143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a:latin typeface="Calibri" panose="020F0502020204030204" pitchFamily="34" charset="0"/>
              <a:cs typeface="Calibri" panose="020F0502020204030204" pitchFamily="34" charset="0"/>
            </a:endParaRPr>
          </a:p>
        </p:txBody>
      </p:sp>
      <p:sp>
        <p:nvSpPr>
          <p:cNvPr id="13" name="Picture Placeholder 12">
            <a:extLst>
              <a:ext uri="{FF2B5EF4-FFF2-40B4-BE49-F238E27FC236}">
                <a16:creationId xmlns:a16="http://schemas.microsoft.com/office/drawing/2014/main" id="{63D4115E-60CA-864E-A2B1-256DD5A70E6E}"/>
              </a:ext>
            </a:extLst>
          </p:cNvPr>
          <p:cNvSpPr>
            <a:spLocks noGrp="1"/>
          </p:cNvSpPr>
          <p:nvPr>
            <p:ph type="pic" sz="quarter" idx="11"/>
          </p:nvPr>
        </p:nvSpPr>
        <p:spPr>
          <a:xfrm>
            <a:off x="0" y="0"/>
            <a:ext cx="7559675" cy="10691813"/>
          </a:xfrm>
          <a:custGeom>
            <a:avLst/>
            <a:gdLst>
              <a:gd name="connsiteX0" fmla="*/ 1888209 w 7559675"/>
              <a:gd name="connsiteY0" fmla="*/ 3577645 h 10691813"/>
              <a:gd name="connsiteX1" fmla="*/ 1888209 w 7559675"/>
              <a:gd name="connsiteY1" fmla="*/ 7114168 h 10691813"/>
              <a:gd name="connsiteX2" fmla="*/ 5671466 w 7559675"/>
              <a:gd name="connsiteY2" fmla="*/ 7114168 h 10691813"/>
              <a:gd name="connsiteX3" fmla="*/ 5671466 w 7559675"/>
              <a:gd name="connsiteY3" fmla="*/ 3577645 h 10691813"/>
              <a:gd name="connsiteX4" fmla="*/ 0 w 7559675"/>
              <a:gd name="connsiteY4" fmla="*/ 0 h 10691813"/>
              <a:gd name="connsiteX5" fmla="*/ 7559675 w 7559675"/>
              <a:gd name="connsiteY5" fmla="*/ 0 h 10691813"/>
              <a:gd name="connsiteX6" fmla="*/ 7559675 w 7559675"/>
              <a:gd name="connsiteY6" fmla="*/ 10691813 h 10691813"/>
              <a:gd name="connsiteX7" fmla="*/ 0 w 7559675"/>
              <a:gd name="connsiteY7" fmla="*/ 10691813 h 106918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559675" h="10691813">
                <a:moveTo>
                  <a:pt x="1888209" y="3577645"/>
                </a:moveTo>
                <a:lnTo>
                  <a:pt x="1888209" y="7114168"/>
                </a:lnTo>
                <a:lnTo>
                  <a:pt x="5671466" y="7114168"/>
                </a:lnTo>
                <a:lnTo>
                  <a:pt x="5671466" y="3577645"/>
                </a:lnTo>
                <a:close/>
                <a:moveTo>
                  <a:pt x="0" y="0"/>
                </a:moveTo>
                <a:lnTo>
                  <a:pt x="7559675" y="0"/>
                </a:lnTo>
                <a:lnTo>
                  <a:pt x="7559675" y="10691813"/>
                </a:lnTo>
                <a:lnTo>
                  <a:pt x="0" y="10691813"/>
                </a:lnTo>
                <a:close/>
              </a:path>
            </a:pathLst>
          </a:custGeom>
          <a:solidFill>
            <a:schemeClr val="bg1">
              <a:lumMod val="75000"/>
            </a:schemeClr>
          </a:solidFill>
        </p:spPr>
        <p:txBody>
          <a:bodyPr wrap="square">
            <a:noAutofit/>
          </a:bodyPr>
          <a:lstStyle>
            <a:lvl1pPr marL="0" indent="0" algn="ctr">
              <a:buFontTx/>
              <a:buNone/>
              <a:defRPr sz="1727">
                <a:latin typeface="Calibri" panose="020F0502020204030204" pitchFamily="34" charset="0"/>
                <a:cs typeface="Calibri" panose="020F0502020204030204" pitchFamily="34" charset="0"/>
              </a:defRPr>
            </a:lvl1pPr>
          </a:lstStyle>
          <a:p>
            <a:endParaRPr lang="en-US"/>
          </a:p>
          <a:p>
            <a:r>
              <a:rPr lang="en-US"/>
              <a:t>Drag Your Image Here</a:t>
            </a:r>
          </a:p>
        </p:txBody>
      </p:sp>
      <p:sp>
        <p:nvSpPr>
          <p:cNvPr id="7" name="Text Placeholder 32">
            <a:extLst>
              <a:ext uri="{FF2B5EF4-FFF2-40B4-BE49-F238E27FC236}">
                <a16:creationId xmlns:a16="http://schemas.microsoft.com/office/drawing/2014/main" id="{F4140FE7-5CD5-9049-AFE1-082365D6A138}"/>
              </a:ext>
            </a:extLst>
          </p:cNvPr>
          <p:cNvSpPr>
            <a:spLocks noGrp="1"/>
          </p:cNvSpPr>
          <p:nvPr>
            <p:ph type="body" sz="quarter" idx="13" hasCustomPrompt="1"/>
          </p:nvPr>
        </p:nvSpPr>
        <p:spPr>
          <a:xfrm>
            <a:off x="1888209" y="4304643"/>
            <a:ext cx="3783257" cy="1108498"/>
          </a:xfrm>
          <a:prstGeom prst="rect">
            <a:avLst/>
          </a:prstGeom>
        </p:spPr>
        <p:txBody>
          <a:bodyPr>
            <a:noAutofit/>
          </a:bodyPr>
          <a:lstStyle>
            <a:lvl1pPr marL="0" indent="0" algn="ctr">
              <a:lnSpc>
                <a:spcPts val="1980"/>
              </a:lnSpc>
              <a:spcBef>
                <a:spcPts val="0"/>
              </a:spcBef>
              <a:buNone/>
              <a:defRPr sz="1900" b="1"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QUOTE HERE</a:t>
            </a:r>
          </a:p>
          <a:p>
            <a:pPr lvl="0"/>
            <a:endParaRPr lang="en-US"/>
          </a:p>
        </p:txBody>
      </p:sp>
      <p:sp>
        <p:nvSpPr>
          <p:cNvPr id="10" name="Text Placeholder 32">
            <a:extLst>
              <a:ext uri="{FF2B5EF4-FFF2-40B4-BE49-F238E27FC236}">
                <a16:creationId xmlns:a16="http://schemas.microsoft.com/office/drawing/2014/main" id="{3ACBC58C-D900-5786-5257-B15E57B9A2CA}"/>
              </a:ext>
            </a:extLst>
          </p:cNvPr>
          <p:cNvSpPr>
            <a:spLocks noGrp="1"/>
          </p:cNvSpPr>
          <p:nvPr>
            <p:ph type="body" sz="quarter" idx="14" hasCustomPrompt="1"/>
          </p:nvPr>
        </p:nvSpPr>
        <p:spPr>
          <a:xfrm>
            <a:off x="1888208" y="6140139"/>
            <a:ext cx="3783257" cy="508311"/>
          </a:xfrm>
          <a:prstGeom prst="rect">
            <a:avLst/>
          </a:prstGeom>
        </p:spPr>
        <p:txBody>
          <a:bodyPr>
            <a:noAutofit/>
          </a:bodyPr>
          <a:lstStyle>
            <a:lvl1pPr marL="0" indent="0" algn="ctr">
              <a:lnSpc>
                <a:spcPts val="1980"/>
              </a:lnSpc>
              <a:spcBef>
                <a:spcPts val="0"/>
              </a:spcBef>
              <a:buNone/>
              <a:defRPr sz="1200" b="0"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NAME</a:t>
            </a:r>
          </a:p>
          <a:p>
            <a:pPr lvl="0"/>
            <a:endParaRPr lang="en-US"/>
          </a:p>
        </p:txBody>
      </p:sp>
    </p:spTree>
    <p:extLst>
      <p:ext uri="{BB962C8B-B14F-4D97-AF65-F5344CB8AC3E}">
        <p14:creationId xmlns:p14="http://schemas.microsoft.com/office/powerpoint/2010/main" val="25872552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userDrawn="1">
  <p:cSld name="Text/Photo Slide 01">
    <p:spTree>
      <p:nvGrpSpPr>
        <p:cNvPr id="1" name=""/>
        <p:cNvGrpSpPr/>
        <p:nvPr/>
      </p:nvGrpSpPr>
      <p:grpSpPr>
        <a:xfrm>
          <a:off x="0" y="0"/>
          <a:ext cx="0" cy="0"/>
          <a:chOff x="0" y="0"/>
          <a:chExt cx="0" cy="0"/>
        </a:xfrm>
      </p:grpSpPr>
      <p:sp>
        <p:nvSpPr>
          <p:cNvPr id="30" name="Rectangle 29">
            <a:extLst>
              <a:ext uri="{FF2B5EF4-FFF2-40B4-BE49-F238E27FC236}">
                <a16:creationId xmlns:a16="http://schemas.microsoft.com/office/drawing/2014/main" id="{68404BD2-07DA-75BC-A400-9E1939378D4F}"/>
              </a:ext>
            </a:extLst>
          </p:cNvPr>
          <p:cNvSpPr/>
          <p:nvPr userDrawn="1"/>
        </p:nvSpPr>
        <p:spPr>
          <a:xfrm>
            <a:off x="3490547" y="4023918"/>
            <a:ext cx="3483428" cy="4237766"/>
          </a:xfrm>
          <a:prstGeom prst="rect">
            <a:avLst/>
          </a:prstGeom>
          <a:solidFill>
            <a:srgbClr val="0B143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Picture Placeholder 28">
            <a:extLst>
              <a:ext uri="{FF2B5EF4-FFF2-40B4-BE49-F238E27FC236}">
                <a16:creationId xmlns:a16="http://schemas.microsoft.com/office/drawing/2014/main" id="{D23A43AA-660E-CE62-5935-84C767531FC9}"/>
              </a:ext>
            </a:extLst>
          </p:cNvPr>
          <p:cNvSpPr>
            <a:spLocks noGrp="1"/>
          </p:cNvSpPr>
          <p:nvPr>
            <p:ph type="pic" sz="quarter" idx="12"/>
          </p:nvPr>
        </p:nvSpPr>
        <p:spPr>
          <a:xfrm>
            <a:off x="0" y="7020713"/>
            <a:ext cx="7559675" cy="3026228"/>
          </a:xfrm>
          <a:custGeom>
            <a:avLst/>
            <a:gdLst>
              <a:gd name="connsiteX0" fmla="*/ 0 w 7559675"/>
              <a:gd name="connsiteY0" fmla="*/ 0 h 3026228"/>
              <a:gd name="connsiteX1" fmla="*/ 3490547 w 7559675"/>
              <a:gd name="connsiteY1" fmla="*/ 0 h 3026228"/>
              <a:gd name="connsiteX2" fmla="*/ 3490547 w 7559675"/>
              <a:gd name="connsiteY2" fmla="*/ 1240971 h 3026228"/>
              <a:gd name="connsiteX3" fmla="*/ 6973975 w 7559675"/>
              <a:gd name="connsiteY3" fmla="*/ 1240971 h 3026228"/>
              <a:gd name="connsiteX4" fmla="*/ 6973975 w 7559675"/>
              <a:gd name="connsiteY4" fmla="*/ 0 h 3026228"/>
              <a:gd name="connsiteX5" fmla="*/ 7559675 w 7559675"/>
              <a:gd name="connsiteY5" fmla="*/ 0 h 3026228"/>
              <a:gd name="connsiteX6" fmla="*/ 7559675 w 7559675"/>
              <a:gd name="connsiteY6" fmla="*/ 3026228 h 3026228"/>
              <a:gd name="connsiteX7" fmla="*/ 0 w 7559675"/>
              <a:gd name="connsiteY7" fmla="*/ 3026228 h 30262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559675" h="3026228">
                <a:moveTo>
                  <a:pt x="0" y="0"/>
                </a:moveTo>
                <a:lnTo>
                  <a:pt x="3490547" y="0"/>
                </a:lnTo>
                <a:lnTo>
                  <a:pt x="3490547" y="1240971"/>
                </a:lnTo>
                <a:lnTo>
                  <a:pt x="6973975" y="1240971"/>
                </a:lnTo>
                <a:lnTo>
                  <a:pt x="6973975" y="0"/>
                </a:lnTo>
                <a:lnTo>
                  <a:pt x="7559675" y="0"/>
                </a:lnTo>
                <a:lnTo>
                  <a:pt x="7559675" y="3026228"/>
                </a:lnTo>
                <a:lnTo>
                  <a:pt x="0" y="3026228"/>
                </a:lnTo>
                <a:close/>
              </a:path>
            </a:pathLst>
          </a:custGeom>
          <a:solidFill>
            <a:schemeClr val="bg1">
              <a:lumMod val="75000"/>
            </a:schemeClr>
          </a:solidFill>
        </p:spPr>
        <p:txBody>
          <a:bodyPr wrap="square">
            <a:noAutofit/>
          </a:bodyPr>
          <a:lstStyle>
            <a:lvl1pPr marL="0" indent="0" algn="ctr">
              <a:buFontTx/>
              <a:buNone/>
              <a:defRPr sz="1727">
                <a:latin typeface="Calibri" panose="020F0502020204030204" pitchFamily="34" charset="0"/>
                <a:cs typeface="Calibri" panose="020F0502020204030204" pitchFamily="34" charset="0"/>
              </a:defRPr>
            </a:lvl1pPr>
          </a:lstStyle>
          <a:p>
            <a:endParaRPr lang="en-US"/>
          </a:p>
          <a:p>
            <a:r>
              <a:rPr lang="en-US"/>
              <a:t>Drag Your Image Here</a:t>
            </a:r>
          </a:p>
        </p:txBody>
      </p:sp>
      <p:sp>
        <p:nvSpPr>
          <p:cNvPr id="17" name="Text Placeholder 32">
            <a:extLst>
              <a:ext uri="{FF2B5EF4-FFF2-40B4-BE49-F238E27FC236}">
                <a16:creationId xmlns:a16="http://schemas.microsoft.com/office/drawing/2014/main" id="{DD29B760-D511-B534-9549-6F6C2F176E5F}"/>
              </a:ext>
            </a:extLst>
          </p:cNvPr>
          <p:cNvSpPr>
            <a:spLocks noGrp="1"/>
          </p:cNvSpPr>
          <p:nvPr>
            <p:ph type="body" sz="quarter" idx="48" hasCustomPrompt="1"/>
          </p:nvPr>
        </p:nvSpPr>
        <p:spPr>
          <a:xfrm>
            <a:off x="520387" y="4023920"/>
            <a:ext cx="2697768" cy="2917260"/>
          </a:xfrm>
          <a:prstGeom prst="rect">
            <a:avLst/>
          </a:prstGeom>
        </p:spPr>
        <p:txBody>
          <a:bodyPr numCol="1" spcCol="288000" anchor="t">
            <a:noAutofit/>
          </a:bodyPr>
          <a:lstStyle>
            <a:lvl1pPr marL="0" indent="0" algn="l">
              <a:lnSpc>
                <a:spcPct val="100000"/>
              </a:lnSpc>
              <a:spcBef>
                <a:spcPts val="0"/>
              </a:spcBef>
              <a:buNone/>
              <a:defRPr sz="1100" b="0" i="0">
                <a:solidFill>
                  <a:srgbClr val="0B1430"/>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Click to type</a:t>
            </a:r>
            <a:endParaRPr lang="en-US"/>
          </a:p>
        </p:txBody>
      </p:sp>
      <p:sp>
        <p:nvSpPr>
          <p:cNvPr id="23" name="Text Placeholder 32">
            <a:extLst>
              <a:ext uri="{FF2B5EF4-FFF2-40B4-BE49-F238E27FC236}">
                <a16:creationId xmlns:a16="http://schemas.microsoft.com/office/drawing/2014/main" id="{6A55AF01-462E-D43F-42C7-EE0825567026}"/>
              </a:ext>
            </a:extLst>
          </p:cNvPr>
          <p:cNvSpPr>
            <a:spLocks noGrp="1"/>
          </p:cNvSpPr>
          <p:nvPr>
            <p:ph type="body" sz="quarter" idx="62" hasCustomPrompt="1"/>
          </p:nvPr>
        </p:nvSpPr>
        <p:spPr>
          <a:xfrm>
            <a:off x="3844234" y="4382276"/>
            <a:ext cx="2680932" cy="1008955"/>
          </a:xfrm>
          <a:prstGeom prst="rect">
            <a:avLst/>
          </a:prstGeom>
          <a:noFill/>
        </p:spPr>
        <p:txBody>
          <a:bodyPr anchor="t">
            <a:noAutofit/>
          </a:bodyPr>
          <a:lstStyle>
            <a:lvl1pPr marL="20638" indent="0" algn="l">
              <a:lnSpc>
                <a:spcPts val="3800"/>
              </a:lnSpc>
              <a:spcBef>
                <a:spcPts val="0"/>
              </a:spcBef>
              <a:buNone/>
              <a:tabLst/>
              <a:defRPr sz="3000" b="1" i="0" spc="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US"/>
              <a:t>HEADING</a:t>
            </a:r>
          </a:p>
        </p:txBody>
      </p:sp>
      <p:sp>
        <p:nvSpPr>
          <p:cNvPr id="24" name="Text Placeholder 32">
            <a:extLst>
              <a:ext uri="{FF2B5EF4-FFF2-40B4-BE49-F238E27FC236}">
                <a16:creationId xmlns:a16="http://schemas.microsoft.com/office/drawing/2014/main" id="{6314CB48-C099-200B-4341-A0C2B016D7A6}"/>
              </a:ext>
            </a:extLst>
          </p:cNvPr>
          <p:cNvSpPr>
            <a:spLocks noGrp="1"/>
          </p:cNvSpPr>
          <p:nvPr>
            <p:ph type="body" sz="quarter" idx="63" hasCustomPrompt="1"/>
          </p:nvPr>
        </p:nvSpPr>
        <p:spPr>
          <a:xfrm>
            <a:off x="3844234" y="5768348"/>
            <a:ext cx="2680932" cy="1911895"/>
          </a:xfrm>
          <a:prstGeom prst="rect">
            <a:avLst/>
          </a:prstGeom>
        </p:spPr>
        <p:txBody>
          <a:bodyPr numCol="1" spcCol="288000" anchor="t">
            <a:noAutofit/>
          </a:bodyPr>
          <a:lstStyle>
            <a:lvl1pPr marL="0" indent="0" algn="l">
              <a:lnSpc>
                <a:spcPct val="100000"/>
              </a:lnSpc>
              <a:spcBef>
                <a:spcPts val="0"/>
              </a:spcBef>
              <a:buNone/>
              <a:defRPr sz="11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Click to type</a:t>
            </a:r>
            <a:endParaRPr lang="en-US"/>
          </a:p>
        </p:txBody>
      </p:sp>
      <p:sp>
        <p:nvSpPr>
          <p:cNvPr id="25" name="Text Placeholder 32">
            <a:extLst>
              <a:ext uri="{FF2B5EF4-FFF2-40B4-BE49-F238E27FC236}">
                <a16:creationId xmlns:a16="http://schemas.microsoft.com/office/drawing/2014/main" id="{FFD65A5B-7905-7BEE-E804-A29D8B11E119}"/>
              </a:ext>
            </a:extLst>
          </p:cNvPr>
          <p:cNvSpPr>
            <a:spLocks noGrp="1"/>
          </p:cNvSpPr>
          <p:nvPr>
            <p:ph type="body" sz="quarter" idx="61" hasCustomPrompt="1"/>
          </p:nvPr>
        </p:nvSpPr>
        <p:spPr>
          <a:xfrm>
            <a:off x="-9335" y="644872"/>
            <a:ext cx="3483429" cy="586086"/>
          </a:xfrm>
          <a:prstGeom prst="rect">
            <a:avLst/>
          </a:prstGeom>
          <a:gradFill>
            <a:gsLst>
              <a:gs pos="0">
                <a:srgbClr val="8551A1"/>
              </a:gs>
              <a:gs pos="35350">
                <a:srgbClr val="6363AC"/>
              </a:gs>
              <a:gs pos="100000">
                <a:srgbClr val="26C4F4"/>
              </a:gs>
            </a:gsLst>
            <a:lin ang="0" scaled="0"/>
          </a:gradFill>
        </p:spPr>
        <p:txBody>
          <a:bodyPr anchor="ctr">
            <a:noAutofit/>
          </a:bodyPr>
          <a:lstStyle>
            <a:lvl1pPr marL="536575" indent="0" algn="l">
              <a:lnSpc>
                <a:spcPts val="3800"/>
              </a:lnSpc>
              <a:spcBef>
                <a:spcPts val="0"/>
              </a:spcBef>
              <a:buNone/>
              <a:tabLst/>
              <a:defRPr sz="3000" b="1" i="0" spc="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US"/>
              <a:t>HEADING</a:t>
            </a:r>
          </a:p>
        </p:txBody>
      </p:sp>
      <p:sp>
        <p:nvSpPr>
          <p:cNvPr id="26" name="Text Placeholder 32">
            <a:extLst>
              <a:ext uri="{FF2B5EF4-FFF2-40B4-BE49-F238E27FC236}">
                <a16:creationId xmlns:a16="http://schemas.microsoft.com/office/drawing/2014/main" id="{33F8C995-A6BB-A44A-9CCA-8930C2CE1EFD}"/>
              </a:ext>
            </a:extLst>
          </p:cNvPr>
          <p:cNvSpPr>
            <a:spLocks noGrp="1"/>
          </p:cNvSpPr>
          <p:nvPr>
            <p:ph type="body" sz="quarter" idx="64" hasCustomPrompt="1"/>
          </p:nvPr>
        </p:nvSpPr>
        <p:spPr>
          <a:xfrm>
            <a:off x="520387" y="1599143"/>
            <a:ext cx="6388275" cy="2024507"/>
          </a:xfrm>
          <a:prstGeom prst="rect">
            <a:avLst/>
          </a:prstGeom>
        </p:spPr>
        <p:txBody>
          <a:bodyPr numCol="2" spcCol="288000" anchor="t">
            <a:noAutofit/>
          </a:bodyPr>
          <a:lstStyle>
            <a:lvl1pPr marL="0" indent="0" algn="l">
              <a:lnSpc>
                <a:spcPct val="100000"/>
              </a:lnSpc>
              <a:spcBef>
                <a:spcPts val="0"/>
              </a:spcBef>
              <a:buNone/>
              <a:defRPr sz="1100" b="0" i="0">
                <a:solidFill>
                  <a:srgbClr val="0B1430"/>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Click to type</a:t>
            </a:r>
            <a:endParaRPr lang="en-US"/>
          </a:p>
        </p:txBody>
      </p:sp>
      <p:sp>
        <p:nvSpPr>
          <p:cNvPr id="31" name="Slide Number Placeholder 5">
            <a:extLst>
              <a:ext uri="{FF2B5EF4-FFF2-40B4-BE49-F238E27FC236}">
                <a16:creationId xmlns:a16="http://schemas.microsoft.com/office/drawing/2014/main" id="{124AD362-E5C6-82B3-AE0A-221A8D1E3745}"/>
              </a:ext>
            </a:extLst>
          </p:cNvPr>
          <p:cNvSpPr>
            <a:spLocks noGrp="1"/>
          </p:cNvSpPr>
          <p:nvPr>
            <p:ph type="sldNum" sz="quarter" idx="4"/>
          </p:nvPr>
        </p:nvSpPr>
        <p:spPr>
          <a:xfrm>
            <a:off x="7030922" y="10219096"/>
            <a:ext cx="372588" cy="363596"/>
          </a:xfrm>
          <a:prstGeom prst="rect">
            <a:avLst/>
          </a:prstGeom>
        </p:spPr>
        <p:txBody>
          <a:bodyPr vert="horz" lIns="91440" tIns="45720" rIns="91440" bIns="45720" rtlCol="0" anchor="ctr"/>
          <a:lstStyle>
            <a:lvl1pPr algn="r">
              <a:defRPr sz="900">
                <a:solidFill>
                  <a:srgbClr val="010101"/>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‹N›</a:t>
            </a:fld>
            <a:endParaRPr lang="fr-CA"/>
          </a:p>
        </p:txBody>
      </p:sp>
    </p:spTree>
    <p:extLst>
      <p:ext uri="{BB962C8B-B14F-4D97-AF65-F5344CB8AC3E}">
        <p14:creationId xmlns:p14="http://schemas.microsoft.com/office/powerpoint/2010/main" val="101541052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ext/Photo Slide 02">
    <p:spTree>
      <p:nvGrpSpPr>
        <p:cNvPr id="1" name=""/>
        <p:cNvGrpSpPr/>
        <p:nvPr/>
      </p:nvGrpSpPr>
      <p:grpSpPr>
        <a:xfrm>
          <a:off x="0" y="0"/>
          <a:ext cx="0" cy="0"/>
          <a:chOff x="0" y="0"/>
          <a:chExt cx="0" cy="0"/>
        </a:xfrm>
      </p:grpSpPr>
      <p:sp>
        <p:nvSpPr>
          <p:cNvPr id="14" name="Picture Placeholder 4">
            <a:extLst>
              <a:ext uri="{FF2B5EF4-FFF2-40B4-BE49-F238E27FC236}">
                <a16:creationId xmlns:a16="http://schemas.microsoft.com/office/drawing/2014/main" id="{AE46E42E-E499-84CF-7DDA-438BAEB4924C}"/>
              </a:ext>
            </a:extLst>
          </p:cNvPr>
          <p:cNvSpPr>
            <a:spLocks noGrp="1"/>
          </p:cNvSpPr>
          <p:nvPr>
            <p:ph type="pic" sz="quarter" idx="12"/>
          </p:nvPr>
        </p:nvSpPr>
        <p:spPr>
          <a:xfrm>
            <a:off x="475926" y="486018"/>
            <a:ext cx="2855103" cy="6872725"/>
          </a:xfrm>
          <a:custGeom>
            <a:avLst/>
            <a:gdLst>
              <a:gd name="connsiteX0" fmla="*/ 0 w 7929031"/>
              <a:gd name="connsiteY0" fmla="*/ 0 h 10623785"/>
              <a:gd name="connsiteX1" fmla="*/ 7929031 w 7929031"/>
              <a:gd name="connsiteY1" fmla="*/ 0 h 10623785"/>
              <a:gd name="connsiteX2" fmla="*/ 7929031 w 7929031"/>
              <a:gd name="connsiteY2" fmla="*/ 10623785 h 10623785"/>
              <a:gd name="connsiteX3" fmla="*/ 0 w 7929031"/>
              <a:gd name="connsiteY3" fmla="*/ 10623785 h 10623785"/>
            </a:gdLst>
            <a:ahLst/>
            <a:cxnLst>
              <a:cxn ang="0">
                <a:pos x="connsiteX0" y="connsiteY0"/>
              </a:cxn>
              <a:cxn ang="0">
                <a:pos x="connsiteX1" y="connsiteY1"/>
              </a:cxn>
              <a:cxn ang="0">
                <a:pos x="connsiteX2" y="connsiteY2"/>
              </a:cxn>
              <a:cxn ang="0">
                <a:pos x="connsiteX3" y="connsiteY3"/>
              </a:cxn>
            </a:cxnLst>
            <a:rect l="l" t="t" r="r" b="b"/>
            <a:pathLst>
              <a:path w="7929031" h="10623785">
                <a:moveTo>
                  <a:pt x="0" y="0"/>
                </a:moveTo>
                <a:lnTo>
                  <a:pt x="7929031" y="0"/>
                </a:lnTo>
                <a:lnTo>
                  <a:pt x="7929031" y="10623785"/>
                </a:lnTo>
                <a:lnTo>
                  <a:pt x="0" y="10623785"/>
                </a:lnTo>
                <a:close/>
              </a:path>
            </a:pathLst>
          </a:custGeom>
          <a:solidFill>
            <a:schemeClr val="bg1">
              <a:lumMod val="75000"/>
            </a:schemeClr>
          </a:solidFill>
        </p:spPr>
        <p:txBody>
          <a:bodyPr wrap="square">
            <a:noAutofit/>
          </a:bodyPr>
          <a:lstStyle>
            <a:lvl1pPr marL="0" indent="0" algn="ctr">
              <a:buFontTx/>
              <a:buNone/>
              <a:defRPr sz="1727">
                <a:latin typeface="Calibri" panose="020F0502020204030204" pitchFamily="34" charset="0"/>
                <a:cs typeface="Calibri" panose="020F0502020204030204" pitchFamily="34" charset="0"/>
              </a:defRPr>
            </a:lvl1pPr>
          </a:lstStyle>
          <a:p>
            <a:endParaRPr lang="en-US"/>
          </a:p>
          <a:p>
            <a:r>
              <a:rPr lang="en-US"/>
              <a:t>Drag Your Image Here</a:t>
            </a:r>
          </a:p>
        </p:txBody>
      </p:sp>
      <p:sp>
        <p:nvSpPr>
          <p:cNvPr id="4" name="Rectangle 3">
            <a:extLst>
              <a:ext uri="{FF2B5EF4-FFF2-40B4-BE49-F238E27FC236}">
                <a16:creationId xmlns:a16="http://schemas.microsoft.com/office/drawing/2014/main" id="{77CF21C0-7FD9-B862-6BD4-D0EDBC412EA1}"/>
              </a:ext>
            </a:extLst>
          </p:cNvPr>
          <p:cNvSpPr/>
          <p:nvPr userDrawn="1"/>
        </p:nvSpPr>
        <p:spPr>
          <a:xfrm>
            <a:off x="0" y="7549680"/>
            <a:ext cx="6774024" cy="2656115"/>
          </a:xfrm>
          <a:prstGeom prst="rect">
            <a:avLst/>
          </a:prstGeom>
          <a:solidFill>
            <a:srgbClr val="0B143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 Placeholder 32">
            <a:extLst>
              <a:ext uri="{FF2B5EF4-FFF2-40B4-BE49-F238E27FC236}">
                <a16:creationId xmlns:a16="http://schemas.microsoft.com/office/drawing/2014/main" id="{7EA15CC7-3C96-C803-0380-B91F8E3179F8}"/>
              </a:ext>
            </a:extLst>
          </p:cNvPr>
          <p:cNvSpPr>
            <a:spLocks noGrp="1"/>
          </p:cNvSpPr>
          <p:nvPr>
            <p:ph type="body" sz="quarter" idx="61" hasCustomPrompt="1"/>
          </p:nvPr>
        </p:nvSpPr>
        <p:spPr>
          <a:xfrm>
            <a:off x="2982686" y="916143"/>
            <a:ext cx="3483429" cy="586086"/>
          </a:xfrm>
          <a:prstGeom prst="rect">
            <a:avLst/>
          </a:prstGeom>
          <a:gradFill>
            <a:gsLst>
              <a:gs pos="0">
                <a:srgbClr val="8551A1"/>
              </a:gs>
              <a:gs pos="35350">
                <a:srgbClr val="6363AC"/>
              </a:gs>
              <a:gs pos="100000">
                <a:srgbClr val="26C4F4"/>
              </a:gs>
            </a:gsLst>
            <a:lin ang="0" scaled="0"/>
          </a:gradFill>
        </p:spPr>
        <p:txBody>
          <a:bodyPr anchor="ctr">
            <a:noAutofit/>
          </a:bodyPr>
          <a:lstStyle>
            <a:lvl1pPr marL="407988" indent="0" algn="l">
              <a:lnSpc>
                <a:spcPts val="3800"/>
              </a:lnSpc>
              <a:spcBef>
                <a:spcPts val="0"/>
              </a:spcBef>
              <a:buNone/>
              <a:tabLst/>
              <a:defRPr sz="3000" b="1" i="0" spc="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US"/>
              <a:t>HEADING</a:t>
            </a:r>
          </a:p>
        </p:txBody>
      </p:sp>
      <p:sp>
        <p:nvSpPr>
          <p:cNvPr id="17" name="Text Placeholder 32">
            <a:extLst>
              <a:ext uri="{FF2B5EF4-FFF2-40B4-BE49-F238E27FC236}">
                <a16:creationId xmlns:a16="http://schemas.microsoft.com/office/drawing/2014/main" id="{DD29B760-D511-B534-9549-6F6C2F176E5F}"/>
              </a:ext>
            </a:extLst>
          </p:cNvPr>
          <p:cNvSpPr>
            <a:spLocks noGrp="1"/>
          </p:cNvSpPr>
          <p:nvPr>
            <p:ph type="body" sz="quarter" idx="48" hasCustomPrompt="1"/>
          </p:nvPr>
        </p:nvSpPr>
        <p:spPr>
          <a:xfrm>
            <a:off x="3490546" y="1932354"/>
            <a:ext cx="2975569" cy="5426389"/>
          </a:xfrm>
          <a:prstGeom prst="rect">
            <a:avLst/>
          </a:prstGeom>
        </p:spPr>
        <p:txBody>
          <a:bodyPr numCol="1" spcCol="288000" anchor="t">
            <a:noAutofit/>
          </a:bodyPr>
          <a:lstStyle>
            <a:lvl1pPr marL="0" indent="0" algn="l">
              <a:lnSpc>
                <a:spcPct val="100000"/>
              </a:lnSpc>
              <a:spcBef>
                <a:spcPts val="0"/>
              </a:spcBef>
              <a:buNone/>
              <a:defRPr sz="1100" b="0" i="0">
                <a:solidFill>
                  <a:srgbClr val="1D4C60"/>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Click to type</a:t>
            </a:r>
            <a:endParaRPr lang="en-US"/>
          </a:p>
        </p:txBody>
      </p:sp>
      <p:sp>
        <p:nvSpPr>
          <p:cNvPr id="23" name="Text Placeholder 32">
            <a:extLst>
              <a:ext uri="{FF2B5EF4-FFF2-40B4-BE49-F238E27FC236}">
                <a16:creationId xmlns:a16="http://schemas.microsoft.com/office/drawing/2014/main" id="{6A55AF01-462E-D43F-42C7-EE0825567026}"/>
              </a:ext>
            </a:extLst>
          </p:cNvPr>
          <p:cNvSpPr>
            <a:spLocks noGrp="1"/>
          </p:cNvSpPr>
          <p:nvPr>
            <p:ph type="body" sz="quarter" idx="62" hasCustomPrompt="1"/>
          </p:nvPr>
        </p:nvSpPr>
        <p:spPr>
          <a:xfrm>
            <a:off x="650097" y="7863774"/>
            <a:ext cx="2540972" cy="1911895"/>
          </a:xfrm>
          <a:prstGeom prst="rect">
            <a:avLst/>
          </a:prstGeom>
          <a:noFill/>
        </p:spPr>
        <p:txBody>
          <a:bodyPr anchor="t">
            <a:noAutofit/>
          </a:bodyPr>
          <a:lstStyle>
            <a:lvl1pPr marL="20638" indent="0" algn="l">
              <a:lnSpc>
                <a:spcPts val="3800"/>
              </a:lnSpc>
              <a:spcBef>
                <a:spcPts val="0"/>
              </a:spcBef>
              <a:buNone/>
              <a:tabLst/>
              <a:defRPr sz="3000" b="1" i="0" spc="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US"/>
              <a:t>HEADING</a:t>
            </a:r>
          </a:p>
        </p:txBody>
      </p:sp>
      <p:sp>
        <p:nvSpPr>
          <p:cNvPr id="24" name="Text Placeholder 32">
            <a:extLst>
              <a:ext uri="{FF2B5EF4-FFF2-40B4-BE49-F238E27FC236}">
                <a16:creationId xmlns:a16="http://schemas.microsoft.com/office/drawing/2014/main" id="{6314CB48-C099-200B-4341-A0C2B016D7A6}"/>
              </a:ext>
            </a:extLst>
          </p:cNvPr>
          <p:cNvSpPr>
            <a:spLocks noGrp="1"/>
          </p:cNvSpPr>
          <p:nvPr>
            <p:ph type="body" sz="quarter" idx="63" hasCustomPrompt="1"/>
          </p:nvPr>
        </p:nvSpPr>
        <p:spPr>
          <a:xfrm>
            <a:off x="3426150" y="7863774"/>
            <a:ext cx="2975569" cy="1911895"/>
          </a:xfrm>
          <a:prstGeom prst="rect">
            <a:avLst/>
          </a:prstGeom>
        </p:spPr>
        <p:txBody>
          <a:bodyPr numCol="1" spcCol="288000" anchor="t">
            <a:noAutofit/>
          </a:bodyPr>
          <a:lstStyle>
            <a:lvl1pPr marL="0" indent="0" algn="l">
              <a:lnSpc>
                <a:spcPct val="100000"/>
              </a:lnSpc>
              <a:spcBef>
                <a:spcPts val="0"/>
              </a:spcBef>
              <a:buNone/>
              <a:defRPr sz="11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Click to type</a:t>
            </a:r>
            <a:endParaRPr lang="en-US"/>
          </a:p>
        </p:txBody>
      </p:sp>
      <p:sp>
        <p:nvSpPr>
          <p:cNvPr id="8" name="Slide Number Placeholder 5">
            <a:extLst>
              <a:ext uri="{FF2B5EF4-FFF2-40B4-BE49-F238E27FC236}">
                <a16:creationId xmlns:a16="http://schemas.microsoft.com/office/drawing/2014/main" id="{82CB28A3-6E2A-3E8B-D5E6-3E37EA10B74B}"/>
              </a:ext>
            </a:extLst>
          </p:cNvPr>
          <p:cNvSpPr>
            <a:spLocks noGrp="1"/>
          </p:cNvSpPr>
          <p:nvPr>
            <p:ph type="sldNum" sz="quarter" idx="4"/>
          </p:nvPr>
        </p:nvSpPr>
        <p:spPr>
          <a:xfrm>
            <a:off x="7030922" y="10219096"/>
            <a:ext cx="372588" cy="363596"/>
          </a:xfrm>
          <a:prstGeom prst="rect">
            <a:avLst/>
          </a:prstGeom>
        </p:spPr>
        <p:txBody>
          <a:bodyPr vert="horz" lIns="91440" tIns="45720" rIns="91440" bIns="45720" rtlCol="0" anchor="ctr"/>
          <a:lstStyle>
            <a:lvl1pPr algn="r">
              <a:defRPr sz="900">
                <a:solidFill>
                  <a:srgbClr val="010101"/>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‹N›</a:t>
            </a:fld>
            <a:endParaRPr lang="fr-CA"/>
          </a:p>
        </p:txBody>
      </p:sp>
    </p:spTree>
    <p:extLst>
      <p:ext uri="{BB962C8B-B14F-4D97-AF65-F5344CB8AC3E}">
        <p14:creationId xmlns:p14="http://schemas.microsoft.com/office/powerpoint/2010/main" val="169918171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Text/Photo Slide 04">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B5FF4E90-CAF7-C349-BC29-8DF1364581D5}"/>
              </a:ext>
            </a:extLst>
          </p:cNvPr>
          <p:cNvSpPr/>
          <p:nvPr userDrawn="1"/>
        </p:nvSpPr>
        <p:spPr>
          <a:xfrm>
            <a:off x="3565181" y="3736848"/>
            <a:ext cx="3994494" cy="2688336"/>
          </a:xfrm>
          <a:prstGeom prst="rect">
            <a:avLst/>
          </a:prstGeom>
          <a:solidFill>
            <a:srgbClr val="0B143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Text Placeholder 32">
            <a:extLst>
              <a:ext uri="{FF2B5EF4-FFF2-40B4-BE49-F238E27FC236}">
                <a16:creationId xmlns:a16="http://schemas.microsoft.com/office/drawing/2014/main" id="{D1327D4F-D423-AA4A-B02C-CB1BD40DADE5}"/>
              </a:ext>
            </a:extLst>
          </p:cNvPr>
          <p:cNvSpPr>
            <a:spLocks noGrp="1"/>
          </p:cNvSpPr>
          <p:nvPr>
            <p:ph type="body" sz="quarter" idx="30" hasCustomPrompt="1"/>
          </p:nvPr>
        </p:nvSpPr>
        <p:spPr>
          <a:xfrm>
            <a:off x="3942939" y="570328"/>
            <a:ext cx="3087983" cy="743603"/>
          </a:xfrm>
          <a:prstGeom prst="rect">
            <a:avLst/>
          </a:prstGeom>
        </p:spPr>
        <p:txBody>
          <a:bodyPr>
            <a:noAutofit/>
          </a:bodyPr>
          <a:lstStyle>
            <a:lvl1pPr marL="0" indent="0" algn="l">
              <a:buNone/>
              <a:defRPr sz="3000" b="1" i="0">
                <a:solidFill>
                  <a:srgbClr val="29C5F4"/>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HEADING</a:t>
            </a:r>
            <a:endParaRPr lang="en-US"/>
          </a:p>
        </p:txBody>
      </p:sp>
      <p:sp>
        <p:nvSpPr>
          <p:cNvPr id="19" name="Text Placeholder 32">
            <a:extLst>
              <a:ext uri="{FF2B5EF4-FFF2-40B4-BE49-F238E27FC236}">
                <a16:creationId xmlns:a16="http://schemas.microsoft.com/office/drawing/2014/main" id="{2C78D526-B6DE-DA4C-91E4-9D76111A908A}"/>
              </a:ext>
            </a:extLst>
          </p:cNvPr>
          <p:cNvSpPr>
            <a:spLocks noGrp="1"/>
          </p:cNvSpPr>
          <p:nvPr>
            <p:ph type="body" sz="quarter" idx="47" hasCustomPrompt="1"/>
          </p:nvPr>
        </p:nvSpPr>
        <p:spPr>
          <a:xfrm>
            <a:off x="3935386" y="1571895"/>
            <a:ext cx="3087983" cy="1918453"/>
          </a:xfrm>
          <a:prstGeom prst="rect">
            <a:avLst/>
          </a:prstGeom>
        </p:spPr>
        <p:txBody>
          <a:bodyPr>
            <a:noAutofit/>
          </a:bodyPr>
          <a:lstStyle>
            <a:lvl1pPr marL="0" indent="0" algn="l">
              <a:buNone/>
              <a:defRPr sz="1800" b="0" i="0">
                <a:solidFill>
                  <a:srgbClr val="0B1430"/>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Sub-Heading</a:t>
            </a:r>
          </a:p>
        </p:txBody>
      </p:sp>
      <p:sp>
        <p:nvSpPr>
          <p:cNvPr id="20" name="Text Placeholder 32">
            <a:extLst>
              <a:ext uri="{FF2B5EF4-FFF2-40B4-BE49-F238E27FC236}">
                <a16:creationId xmlns:a16="http://schemas.microsoft.com/office/drawing/2014/main" id="{0D0EC778-7AF1-8B42-A6E0-0E1E706BF8C5}"/>
              </a:ext>
            </a:extLst>
          </p:cNvPr>
          <p:cNvSpPr>
            <a:spLocks noGrp="1"/>
          </p:cNvSpPr>
          <p:nvPr>
            <p:ph type="body" sz="quarter" idx="48" hasCustomPrompt="1"/>
          </p:nvPr>
        </p:nvSpPr>
        <p:spPr>
          <a:xfrm>
            <a:off x="3935387" y="6671684"/>
            <a:ext cx="3087982" cy="3391745"/>
          </a:xfrm>
          <a:prstGeom prst="rect">
            <a:avLst/>
          </a:prstGeom>
        </p:spPr>
        <p:txBody>
          <a:bodyPr numCol="1" spcCol="288000" anchor="t">
            <a:noAutofit/>
          </a:bodyPr>
          <a:lstStyle>
            <a:lvl1pPr marL="0" indent="0" algn="l">
              <a:lnSpc>
                <a:spcPct val="100000"/>
              </a:lnSpc>
              <a:spcBef>
                <a:spcPts val="0"/>
              </a:spcBef>
              <a:buNone/>
              <a:defRPr sz="1100" b="0" i="0">
                <a:solidFill>
                  <a:srgbClr val="0B1430"/>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Click to type</a:t>
            </a:r>
            <a:endParaRPr lang="en-US"/>
          </a:p>
        </p:txBody>
      </p:sp>
      <p:sp>
        <p:nvSpPr>
          <p:cNvPr id="24" name="Text Placeholder 32">
            <a:extLst>
              <a:ext uri="{FF2B5EF4-FFF2-40B4-BE49-F238E27FC236}">
                <a16:creationId xmlns:a16="http://schemas.microsoft.com/office/drawing/2014/main" id="{204EDC3B-74E6-8E46-B5A2-358513680BDC}"/>
              </a:ext>
            </a:extLst>
          </p:cNvPr>
          <p:cNvSpPr>
            <a:spLocks noGrp="1"/>
          </p:cNvSpPr>
          <p:nvPr>
            <p:ph type="body" sz="quarter" idx="59" hasCustomPrompt="1"/>
          </p:nvPr>
        </p:nvSpPr>
        <p:spPr>
          <a:xfrm>
            <a:off x="3823415" y="4401312"/>
            <a:ext cx="3467401" cy="944594"/>
          </a:xfrm>
          <a:prstGeom prst="rect">
            <a:avLst/>
          </a:prstGeom>
        </p:spPr>
        <p:txBody>
          <a:bodyPr anchor="ctr">
            <a:noAutofit/>
          </a:bodyPr>
          <a:lstStyle>
            <a:lvl1pPr marL="0" indent="0" algn="ctr">
              <a:lnSpc>
                <a:spcPts val="1420"/>
              </a:lnSpc>
              <a:spcBef>
                <a:spcPts val="0"/>
              </a:spcBef>
              <a:buNone/>
              <a:defRPr lang="en-IE" sz="1600" b="1" i="0" u="none" strike="noStrike" smtClean="0">
                <a:solidFill>
                  <a:schemeClr val="bg1"/>
                </a:solidFill>
                <a:effectLst/>
                <a:latin typeface="Calibri" panose="020F050202020403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a:t>quote</a:t>
            </a:r>
          </a:p>
        </p:txBody>
      </p:sp>
      <p:sp>
        <p:nvSpPr>
          <p:cNvPr id="26" name="Text Placeholder 32">
            <a:extLst>
              <a:ext uri="{FF2B5EF4-FFF2-40B4-BE49-F238E27FC236}">
                <a16:creationId xmlns:a16="http://schemas.microsoft.com/office/drawing/2014/main" id="{AD00E009-E7A9-4641-A119-039049639940}"/>
              </a:ext>
            </a:extLst>
          </p:cNvPr>
          <p:cNvSpPr>
            <a:spLocks noGrp="1"/>
          </p:cNvSpPr>
          <p:nvPr>
            <p:ph type="body" sz="quarter" idx="61" hasCustomPrompt="1"/>
          </p:nvPr>
        </p:nvSpPr>
        <p:spPr>
          <a:xfrm>
            <a:off x="3815648" y="5592406"/>
            <a:ext cx="3467401" cy="586278"/>
          </a:xfrm>
          <a:prstGeom prst="rect">
            <a:avLst/>
          </a:prstGeom>
        </p:spPr>
        <p:txBody>
          <a:bodyPr anchor="b">
            <a:noAutofit/>
          </a:bodyPr>
          <a:lstStyle>
            <a:lvl1pPr marL="0" indent="0" algn="ctr">
              <a:lnSpc>
                <a:spcPts val="1420"/>
              </a:lnSpc>
              <a:spcBef>
                <a:spcPts val="0"/>
              </a:spcBef>
              <a:buNone/>
              <a:defRPr lang="en-IE" sz="1200" b="1" i="0" u="none" strike="noStrike" smtClean="0">
                <a:solidFill>
                  <a:schemeClr val="bg1"/>
                </a:solidFill>
                <a:effectLst/>
                <a:latin typeface="Calibri" panose="020F050202020403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a:t>Name  </a:t>
            </a:r>
          </a:p>
        </p:txBody>
      </p:sp>
      <p:sp>
        <p:nvSpPr>
          <p:cNvPr id="11" name="Picture Placeholder 3">
            <a:extLst>
              <a:ext uri="{FF2B5EF4-FFF2-40B4-BE49-F238E27FC236}">
                <a16:creationId xmlns:a16="http://schemas.microsoft.com/office/drawing/2014/main" id="{CACF8C6D-0A5D-3F13-1B7C-017B0EC78FF7}"/>
              </a:ext>
            </a:extLst>
          </p:cNvPr>
          <p:cNvSpPr>
            <a:spLocks noGrp="1"/>
          </p:cNvSpPr>
          <p:nvPr>
            <p:ph type="pic" sz="quarter" idx="10"/>
          </p:nvPr>
        </p:nvSpPr>
        <p:spPr>
          <a:xfrm>
            <a:off x="-15531" y="0"/>
            <a:ext cx="3580712" cy="10691813"/>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chemeClr val="bg1">
              <a:lumMod val="75000"/>
            </a:schemeClr>
          </a:solidFill>
        </p:spPr>
        <p:txBody>
          <a:bodyPr wrap="square">
            <a:noAutofit/>
          </a:bodyPr>
          <a:lstStyle>
            <a:lvl1pPr marL="0" indent="0" algn="ctr">
              <a:buFontTx/>
              <a:buNone/>
              <a:defRPr sz="1727">
                <a:latin typeface="Calibri" panose="020F0502020204030204" pitchFamily="34" charset="0"/>
                <a:cs typeface="Calibri" panose="020F0502020204030204" pitchFamily="34" charset="0"/>
              </a:defRPr>
            </a:lvl1pPr>
          </a:lstStyle>
          <a:p>
            <a:endParaRPr lang="en-US"/>
          </a:p>
          <a:p>
            <a:r>
              <a:rPr lang="en-US"/>
              <a:t>Drag Your Image Here</a:t>
            </a:r>
          </a:p>
        </p:txBody>
      </p:sp>
      <p:sp>
        <p:nvSpPr>
          <p:cNvPr id="12" name="Slide Number Placeholder 5">
            <a:extLst>
              <a:ext uri="{FF2B5EF4-FFF2-40B4-BE49-F238E27FC236}">
                <a16:creationId xmlns:a16="http://schemas.microsoft.com/office/drawing/2014/main" id="{982995D4-A02A-950F-C87D-871D21FC7E2D}"/>
              </a:ext>
            </a:extLst>
          </p:cNvPr>
          <p:cNvSpPr>
            <a:spLocks noGrp="1"/>
          </p:cNvSpPr>
          <p:nvPr>
            <p:ph type="sldNum" sz="quarter" idx="4"/>
          </p:nvPr>
        </p:nvSpPr>
        <p:spPr>
          <a:xfrm>
            <a:off x="7030922" y="10219096"/>
            <a:ext cx="372588" cy="363596"/>
          </a:xfrm>
          <a:prstGeom prst="rect">
            <a:avLst/>
          </a:prstGeom>
        </p:spPr>
        <p:txBody>
          <a:bodyPr vert="horz" lIns="91440" tIns="45720" rIns="91440" bIns="45720" rtlCol="0" anchor="ctr"/>
          <a:lstStyle>
            <a:lvl1pPr algn="r">
              <a:defRPr sz="900">
                <a:solidFill>
                  <a:srgbClr val="010101"/>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‹N›</a:t>
            </a:fld>
            <a:endParaRPr lang="fr-CA"/>
          </a:p>
        </p:txBody>
      </p:sp>
    </p:spTree>
    <p:extLst>
      <p:ext uri="{BB962C8B-B14F-4D97-AF65-F5344CB8AC3E}">
        <p14:creationId xmlns:p14="http://schemas.microsoft.com/office/powerpoint/2010/main" val="427445627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userDrawn="1">
  <p:cSld name="phone slide">
    <p:spTree>
      <p:nvGrpSpPr>
        <p:cNvPr id="1" name=""/>
        <p:cNvGrpSpPr/>
        <p:nvPr/>
      </p:nvGrpSpPr>
      <p:grpSpPr>
        <a:xfrm>
          <a:off x="0" y="0"/>
          <a:ext cx="0" cy="0"/>
          <a:chOff x="0" y="0"/>
          <a:chExt cx="0" cy="0"/>
        </a:xfrm>
      </p:grpSpPr>
      <p:sp>
        <p:nvSpPr>
          <p:cNvPr id="21" name="Rectangle 20">
            <a:extLst>
              <a:ext uri="{FF2B5EF4-FFF2-40B4-BE49-F238E27FC236}">
                <a16:creationId xmlns:a16="http://schemas.microsoft.com/office/drawing/2014/main" id="{05AB41CE-F6BA-8449-B846-3526857402BA}"/>
              </a:ext>
            </a:extLst>
          </p:cNvPr>
          <p:cNvSpPr/>
          <p:nvPr userDrawn="1"/>
        </p:nvSpPr>
        <p:spPr>
          <a:xfrm>
            <a:off x="0" y="2940629"/>
            <a:ext cx="7559674" cy="4789100"/>
          </a:xfrm>
          <a:prstGeom prst="rect">
            <a:avLst/>
          </a:prstGeom>
          <a:solidFill>
            <a:srgbClr val="0B143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Text Placeholder 32">
            <a:extLst>
              <a:ext uri="{FF2B5EF4-FFF2-40B4-BE49-F238E27FC236}">
                <a16:creationId xmlns:a16="http://schemas.microsoft.com/office/drawing/2014/main" id="{1CFA480F-7E74-BF47-8D97-68745F852A4D}"/>
              </a:ext>
            </a:extLst>
          </p:cNvPr>
          <p:cNvSpPr>
            <a:spLocks noGrp="1"/>
          </p:cNvSpPr>
          <p:nvPr>
            <p:ph type="body" sz="quarter" idx="30" hasCustomPrompt="1"/>
          </p:nvPr>
        </p:nvSpPr>
        <p:spPr>
          <a:xfrm>
            <a:off x="591948" y="629985"/>
            <a:ext cx="6599989" cy="747096"/>
          </a:xfrm>
          <a:prstGeom prst="rect">
            <a:avLst/>
          </a:prstGeom>
        </p:spPr>
        <p:txBody>
          <a:bodyPr>
            <a:noAutofit/>
          </a:bodyPr>
          <a:lstStyle>
            <a:lvl1pPr marL="0" indent="0" algn="l">
              <a:buNone/>
              <a:defRPr sz="3000" b="1" i="0">
                <a:solidFill>
                  <a:srgbClr val="29C5F4"/>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HEADING</a:t>
            </a:r>
            <a:endParaRPr lang="en-US"/>
          </a:p>
        </p:txBody>
      </p:sp>
      <p:sp>
        <p:nvSpPr>
          <p:cNvPr id="23" name="Text Placeholder 32">
            <a:extLst>
              <a:ext uri="{FF2B5EF4-FFF2-40B4-BE49-F238E27FC236}">
                <a16:creationId xmlns:a16="http://schemas.microsoft.com/office/drawing/2014/main" id="{F64485E7-EC2E-BE4D-932E-6D72FCF68FD1}"/>
              </a:ext>
            </a:extLst>
          </p:cNvPr>
          <p:cNvSpPr>
            <a:spLocks noGrp="1"/>
          </p:cNvSpPr>
          <p:nvPr>
            <p:ph type="body" sz="quarter" idx="47" hasCustomPrompt="1"/>
          </p:nvPr>
        </p:nvSpPr>
        <p:spPr>
          <a:xfrm>
            <a:off x="584395" y="1631553"/>
            <a:ext cx="6599989" cy="853742"/>
          </a:xfrm>
          <a:prstGeom prst="rect">
            <a:avLst/>
          </a:prstGeom>
        </p:spPr>
        <p:txBody>
          <a:bodyPr>
            <a:noAutofit/>
          </a:bodyPr>
          <a:lstStyle>
            <a:lvl1pPr marL="0" indent="0" algn="l">
              <a:buNone/>
              <a:defRPr sz="1800" b="0" i="0">
                <a:solidFill>
                  <a:srgbClr val="0B1430"/>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Sub-Heading</a:t>
            </a:r>
          </a:p>
        </p:txBody>
      </p:sp>
      <p:sp>
        <p:nvSpPr>
          <p:cNvPr id="24" name="Text Placeholder 32">
            <a:extLst>
              <a:ext uri="{FF2B5EF4-FFF2-40B4-BE49-F238E27FC236}">
                <a16:creationId xmlns:a16="http://schemas.microsoft.com/office/drawing/2014/main" id="{34A7C2CE-8B7D-0642-9F33-2728633924AF}"/>
              </a:ext>
            </a:extLst>
          </p:cNvPr>
          <p:cNvSpPr>
            <a:spLocks noGrp="1"/>
          </p:cNvSpPr>
          <p:nvPr>
            <p:ph type="body" sz="quarter" idx="48" hasCustomPrompt="1"/>
          </p:nvPr>
        </p:nvSpPr>
        <p:spPr>
          <a:xfrm>
            <a:off x="584395" y="3172408"/>
            <a:ext cx="6599988" cy="2973539"/>
          </a:xfrm>
          <a:prstGeom prst="rect">
            <a:avLst/>
          </a:prstGeom>
        </p:spPr>
        <p:txBody>
          <a:bodyPr numCol="2" spcCol="288000" anchor="t">
            <a:noAutofit/>
          </a:bodyPr>
          <a:lstStyle>
            <a:lvl1pPr marL="0" indent="0" algn="l">
              <a:lnSpc>
                <a:spcPct val="100000"/>
              </a:lnSpc>
              <a:spcBef>
                <a:spcPts val="0"/>
              </a:spcBef>
              <a:buNone/>
              <a:defRPr sz="11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Click to type</a:t>
            </a:r>
            <a:endParaRPr lang="en-US"/>
          </a:p>
        </p:txBody>
      </p:sp>
      <p:sp>
        <p:nvSpPr>
          <p:cNvPr id="12" name="Slide Number Placeholder 5">
            <a:extLst>
              <a:ext uri="{FF2B5EF4-FFF2-40B4-BE49-F238E27FC236}">
                <a16:creationId xmlns:a16="http://schemas.microsoft.com/office/drawing/2014/main" id="{1A204A3E-FBD9-2141-7B07-58285279CFBB}"/>
              </a:ext>
            </a:extLst>
          </p:cNvPr>
          <p:cNvSpPr>
            <a:spLocks noGrp="1"/>
          </p:cNvSpPr>
          <p:nvPr>
            <p:ph type="sldNum" sz="quarter" idx="4"/>
          </p:nvPr>
        </p:nvSpPr>
        <p:spPr>
          <a:xfrm>
            <a:off x="7030922" y="10219096"/>
            <a:ext cx="372588" cy="363596"/>
          </a:xfrm>
          <a:prstGeom prst="rect">
            <a:avLst/>
          </a:prstGeom>
        </p:spPr>
        <p:txBody>
          <a:bodyPr vert="horz" lIns="91440" tIns="45720" rIns="91440" bIns="45720" rtlCol="0" anchor="ctr"/>
          <a:lstStyle>
            <a:lvl1pPr algn="r">
              <a:defRPr sz="900">
                <a:solidFill>
                  <a:srgbClr val="010101"/>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‹N›</a:t>
            </a:fld>
            <a:endParaRPr lang="fr-CA"/>
          </a:p>
        </p:txBody>
      </p:sp>
    </p:spTree>
    <p:extLst>
      <p:ext uri="{BB962C8B-B14F-4D97-AF65-F5344CB8AC3E}">
        <p14:creationId xmlns:p14="http://schemas.microsoft.com/office/powerpoint/2010/main" val="324392956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userDrawn="1">
  <p:cSld name="Final Slide 01">
    <p:spTree>
      <p:nvGrpSpPr>
        <p:cNvPr id="1" name=""/>
        <p:cNvGrpSpPr/>
        <p:nvPr/>
      </p:nvGrpSpPr>
      <p:grpSpPr>
        <a:xfrm>
          <a:off x="0" y="0"/>
          <a:ext cx="0" cy="0"/>
          <a:chOff x="0" y="0"/>
          <a:chExt cx="0" cy="0"/>
        </a:xfrm>
      </p:grpSpPr>
      <p:sp>
        <p:nvSpPr>
          <p:cNvPr id="10" name="Picture Placeholder 3">
            <a:extLst>
              <a:ext uri="{FF2B5EF4-FFF2-40B4-BE49-F238E27FC236}">
                <a16:creationId xmlns:a16="http://schemas.microsoft.com/office/drawing/2014/main" id="{13E7E78D-FA00-F8B6-8115-0F327BDFD273}"/>
              </a:ext>
            </a:extLst>
          </p:cNvPr>
          <p:cNvSpPr>
            <a:spLocks noGrp="1"/>
          </p:cNvSpPr>
          <p:nvPr>
            <p:ph type="pic" sz="quarter" idx="10"/>
          </p:nvPr>
        </p:nvSpPr>
        <p:spPr>
          <a:xfrm>
            <a:off x="-1" y="2102381"/>
            <a:ext cx="7559675" cy="7291461"/>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chemeClr val="bg1">
              <a:lumMod val="75000"/>
            </a:schemeClr>
          </a:solidFill>
        </p:spPr>
        <p:txBody>
          <a:bodyPr wrap="square">
            <a:noAutofit/>
          </a:bodyPr>
          <a:lstStyle>
            <a:lvl1pPr marL="0" indent="0" algn="ctr">
              <a:buFontTx/>
              <a:buNone/>
              <a:defRPr sz="1727">
                <a:latin typeface="Calibri" panose="020F0502020204030204" pitchFamily="34" charset="0"/>
                <a:cs typeface="Calibri" panose="020F0502020204030204" pitchFamily="34" charset="0"/>
              </a:defRPr>
            </a:lvl1pPr>
          </a:lstStyle>
          <a:p>
            <a:endParaRPr lang="en-US"/>
          </a:p>
          <a:p>
            <a:r>
              <a:rPr lang="en-US"/>
              <a:t>Drag Your Image Here</a:t>
            </a:r>
          </a:p>
        </p:txBody>
      </p:sp>
      <p:sp>
        <p:nvSpPr>
          <p:cNvPr id="50" name="Text Placeholder 32">
            <a:extLst>
              <a:ext uri="{FF2B5EF4-FFF2-40B4-BE49-F238E27FC236}">
                <a16:creationId xmlns:a16="http://schemas.microsoft.com/office/drawing/2014/main" id="{396F404A-5F51-4BEC-518A-41B5D4998D57}"/>
              </a:ext>
            </a:extLst>
          </p:cNvPr>
          <p:cNvSpPr>
            <a:spLocks noGrp="1"/>
          </p:cNvSpPr>
          <p:nvPr>
            <p:ph type="body" sz="quarter" idx="30" hasCustomPrompt="1"/>
          </p:nvPr>
        </p:nvSpPr>
        <p:spPr>
          <a:xfrm>
            <a:off x="4444372" y="9065038"/>
            <a:ext cx="3115303" cy="536162"/>
          </a:xfrm>
          <a:prstGeom prst="rect">
            <a:avLst/>
          </a:prstGeom>
          <a:solidFill>
            <a:srgbClr val="0B1430"/>
          </a:solidFill>
        </p:spPr>
        <p:txBody>
          <a:bodyPr anchor="ctr">
            <a:noAutofit/>
          </a:bodyPr>
          <a:lstStyle>
            <a:lvl1pPr marL="0" indent="0" algn="ctr">
              <a:buNone/>
              <a:defRPr sz="20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err="1"/>
              <a:t>www.website.eu</a:t>
            </a:r>
            <a:endParaRPr lang="en-US"/>
          </a:p>
        </p:txBody>
      </p:sp>
      <p:sp>
        <p:nvSpPr>
          <p:cNvPr id="51" name="Text Placeholder 32">
            <a:extLst>
              <a:ext uri="{FF2B5EF4-FFF2-40B4-BE49-F238E27FC236}">
                <a16:creationId xmlns:a16="http://schemas.microsoft.com/office/drawing/2014/main" id="{B8380AE6-F6F8-0F31-1E9D-EC9B04EB4D25}"/>
              </a:ext>
            </a:extLst>
          </p:cNvPr>
          <p:cNvSpPr>
            <a:spLocks noGrp="1"/>
          </p:cNvSpPr>
          <p:nvPr>
            <p:ph type="body" sz="quarter" idx="47" hasCustomPrompt="1"/>
          </p:nvPr>
        </p:nvSpPr>
        <p:spPr>
          <a:xfrm>
            <a:off x="3779836" y="7507964"/>
            <a:ext cx="3282596" cy="781609"/>
          </a:xfrm>
          <a:prstGeom prst="rect">
            <a:avLst/>
          </a:prstGeom>
        </p:spPr>
        <p:txBody>
          <a:bodyPr>
            <a:noAutofit/>
          </a:bodyPr>
          <a:lstStyle>
            <a:lvl1pPr marL="0" indent="0" algn="r">
              <a:buNone/>
              <a:defRPr sz="1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Follow our journey</a:t>
            </a:r>
          </a:p>
        </p:txBody>
      </p:sp>
      <p:pic>
        <p:nvPicPr>
          <p:cNvPr id="2" name="Picture 1">
            <a:extLst>
              <a:ext uri="{FF2B5EF4-FFF2-40B4-BE49-F238E27FC236}">
                <a16:creationId xmlns:a16="http://schemas.microsoft.com/office/drawing/2014/main" id="{709C6888-3791-7639-3FCE-A917E457EC6A}"/>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133480" y="309507"/>
            <a:ext cx="3144686" cy="1633603"/>
          </a:xfrm>
          <a:prstGeom prst="rect">
            <a:avLst/>
          </a:prstGeom>
        </p:spPr>
      </p:pic>
      <p:pic>
        <p:nvPicPr>
          <p:cNvPr id="4" name="Picture 3">
            <a:extLst>
              <a:ext uri="{FF2B5EF4-FFF2-40B4-BE49-F238E27FC236}">
                <a16:creationId xmlns:a16="http://schemas.microsoft.com/office/drawing/2014/main" id="{7B579B4A-1D80-4280-B256-AEB2F2C63637}"/>
              </a:ext>
            </a:extLst>
          </p:cNvPr>
          <p:cNvPicPr>
            <a:picLocks noChangeAspect="1"/>
          </p:cNvPicPr>
          <p:nvPr userDrawn="1"/>
        </p:nvPicPr>
        <p:blipFill>
          <a:blip r:embed="rId3"/>
          <a:stretch>
            <a:fillRect/>
          </a:stretch>
        </p:blipFill>
        <p:spPr>
          <a:xfrm>
            <a:off x="525385" y="9990283"/>
            <a:ext cx="1529269" cy="340525"/>
          </a:xfrm>
          <a:prstGeom prst="rect">
            <a:avLst/>
          </a:prstGeom>
        </p:spPr>
      </p:pic>
      <p:sp>
        <p:nvSpPr>
          <p:cNvPr id="7" name="TextBox 6">
            <a:extLst>
              <a:ext uri="{FF2B5EF4-FFF2-40B4-BE49-F238E27FC236}">
                <a16:creationId xmlns:a16="http://schemas.microsoft.com/office/drawing/2014/main" id="{19B741BD-DA0F-D338-2B5D-43EAF877E0B4}"/>
              </a:ext>
            </a:extLst>
          </p:cNvPr>
          <p:cNvSpPr txBox="1"/>
          <p:nvPr userDrawn="1"/>
        </p:nvSpPr>
        <p:spPr>
          <a:xfrm>
            <a:off x="2186219" y="9828308"/>
            <a:ext cx="4788791" cy="369332"/>
          </a:xfrm>
          <a:prstGeom prst="rect">
            <a:avLst/>
          </a:prstGeom>
          <a:noFill/>
        </p:spPr>
        <p:txBody>
          <a:bodyPr wrap="square">
            <a:spAutoFit/>
          </a:bodyPr>
          <a:lstStyle/>
          <a:p>
            <a:pPr algn="just"/>
            <a:r>
              <a:rPr lang="en-US" sz="600" b="0" i="0" u="none" strike="noStrike">
                <a:solidFill>
                  <a:srgbClr val="0B3A5B"/>
                </a:solidFill>
                <a:effectLst/>
                <a:latin typeface="Calibri" panose="020F0502020204030204" pitchFamily="34" charset="0"/>
                <a:cs typeface="Calibri" panose="020F0502020204030204" pitchFamily="34" charset="0"/>
              </a:rPr>
              <a:t>Co-funded by the European Union. Views and opinions expressed are however those of the author or authors only and do not necessarily reflect those of the European Union or the Foundation for the Development of the Education System. Neither the European Union nor the entity providing the grant can be held responsible for them.</a:t>
            </a:r>
          </a:p>
        </p:txBody>
      </p:sp>
      <p:sp>
        <p:nvSpPr>
          <p:cNvPr id="8" name="TextBox 7">
            <a:extLst>
              <a:ext uri="{FF2B5EF4-FFF2-40B4-BE49-F238E27FC236}">
                <a16:creationId xmlns:a16="http://schemas.microsoft.com/office/drawing/2014/main" id="{B05EA108-2BDE-08FE-DB41-B25C18BE9EEB}"/>
              </a:ext>
            </a:extLst>
          </p:cNvPr>
          <p:cNvSpPr txBox="1"/>
          <p:nvPr userDrawn="1"/>
        </p:nvSpPr>
        <p:spPr>
          <a:xfrm>
            <a:off x="2186220" y="10197640"/>
            <a:ext cx="4947825" cy="184666"/>
          </a:xfrm>
          <a:prstGeom prst="rect">
            <a:avLst/>
          </a:prstGeom>
          <a:noFill/>
        </p:spPr>
        <p:txBody>
          <a:bodyPr wrap="square">
            <a:spAutoFit/>
          </a:bodyPr>
          <a:lstStyle/>
          <a:p>
            <a:r>
              <a:rPr lang="en-US" sz="600" b="0" i="0">
                <a:solidFill>
                  <a:srgbClr val="0B3A5B"/>
                </a:solidFill>
                <a:effectLst/>
              </a:rPr>
              <a:t>Teacher’s Guide © 2025 by Project EARTH is licensed under CC BY 4.0. To view a copy of this license, visit https://creativecommons.org/licenses/by/4.0/</a:t>
            </a:r>
            <a:endParaRPr lang="en-GB" sz="600">
              <a:solidFill>
                <a:srgbClr val="0B3A5B"/>
              </a:solidFill>
            </a:endParaRPr>
          </a:p>
        </p:txBody>
      </p:sp>
    </p:spTree>
    <p:extLst>
      <p:ext uri="{BB962C8B-B14F-4D97-AF65-F5344CB8AC3E}">
        <p14:creationId xmlns:p14="http://schemas.microsoft.com/office/powerpoint/2010/main" val="335179193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About/Intro slide">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C2B9CACD-95F6-C740-9957-885B4EF0752C}"/>
              </a:ext>
            </a:extLst>
          </p:cNvPr>
          <p:cNvSpPr/>
          <p:nvPr userDrawn="1"/>
        </p:nvSpPr>
        <p:spPr>
          <a:xfrm>
            <a:off x="525586" y="1811867"/>
            <a:ext cx="4912688" cy="8342510"/>
          </a:xfrm>
          <a:prstGeom prst="rect">
            <a:avLst/>
          </a:prstGeom>
          <a:solidFill>
            <a:srgbClr val="0B143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a:latin typeface="Calibri" panose="020F0502020204030204" pitchFamily="34" charset="0"/>
              <a:cs typeface="Calibri" panose="020F0502020204030204" pitchFamily="34" charset="0"/>
            </a:endParaRPr>
          </a:p>
        </p:txBody>
      </p:sp>
      <p:sp>
        <p:nvSpPr>
          <p:cNvPr id="12" name="Picture Placeholder 3">
            <a:extLst>
              <a:ext uri="{FF2B5EF4-FFF2-40B4-BE49-F238E27FC236}">
                <a16:creationId xmlns:a16="http://schemas.microsoft.com/office/drawing/2014/main" id="{1B053317-9B63-0F46-9FAE-76C882544D89}"/>
              </a:ext>
            </a:extLst>
          </p:cNvPr>
          <p:cNvSpPr>
            <a:spLocks noGrp="1"/>
          </p:cNvSpPr>
          <p:nvPr>
            <p:ph type="pic" sz="quarter" idx="10"/>
          </p:nvPr>
        </p:nvSpPr>
        <p:spPr>
          <a:xfrm>
            <a:off x="2926339" y="576179"/>
            <a:ext cx="4107750" cy="5805757"/>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chemeClr val="bg1">
              <a:lumMod val="75000"/>
            </a:schemeClr>
          </a:solidFill>
        </p:spPr>
        <p:txBody>
          <a:bodyPr wrap="square">
            <a:noAutofit/>
          </a:bodyPr>
          <a:lstStyle>
            <a:lvl1pPr marL="0" indent="0" algn="ctr">
              <a:buFontTx/>
              <a:buNone/>
              <a:defRPr sz="1727">
                <a:latin typeface="Calibri" panose="020F0502020204030204" pitchFamily="34" charset="0"/>
                <a:cs typeface="Calibri" panose="020F0502020204030204" pitchFamily="34" charset="0"/>
              </a:defRPr>
            </a:lvl1pPr>
          </a:lstStyle>
          <a:p>
            <a:endParaRPr lang="en-US"/>
          </a:p>
          <a:p>
            <a:r>
              <a:rPr lang="en-US"/>
              <a:t>Drag Your Image Here</a:t>
            </a:r>
          </a:p>
        </p:txBody>
      </p:sp>
      <p:sp>
        <p:nvSpPr>
          <p:cNvPr id="45" name="Text Placeholder 32">
            <a:extLst>
              <a:ext uri="{FF2B5EF4-FFF2-40B4-BE49-F238E27FC236}">
                <a16:creationId xmlns:a16="http://schemas.microsoft.com/office/drawing/2014/main" id="{66785BF5-4C01-4BA0-B7B8-E20F3597AD1E}"/>
              </a:ext>
            </a:extLst>
          </p:cNvPr>
          <p:cNvSpPr>
            <a:spLocks noGrp="1"/>
          </p:cNvSpPr>
          <p:nvPr>
            <p:ph type="body" sz="quarter" idx="47" hasCustomPrompt="1"/>
          </p:nvPr>
        </p:nvSpPr>
        <p:spPr>
          <a:xfrm>
            <a:off x="833868" y="6914471"/>
            <a:ext cx="4184942" cy="795499"/>
          </a:xfrm>
          <a:prstGeom prst="rect">
            <a:avLst/>
          </a:prstGeom>
        </p:spPr>
        <p:txBody>
          <a:bodyPr>
            <a:noAutofit/>
          </a:bodyPr>
          <a:lstStyle>
            <a:lvl1pPr marL="0" indent="0" algn="l">
              <a:buNone/>
              <a:defRPr sz="1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Sub-Heading</a:t>
            </a:r>
          </a:p>
        </p:txBody>
      </p:sp>
      <p:sp>
        <p:nvSpPr>
          <p:cNvPr id="46" name="Text Placeholder 32">
            <a:extLst>
              <a:ext uri="{FF2B5EF4-FFF2-40B4-BE49-F238E27FC236}">
                <a16:creationId xmlns:a16="http://schemas.microsoft.com/office/drawing/2014/main" id="{59A563F4-B2A2-EB26-7DA9-8BD1D399687D}"/>
              </a:ext>
            </a:extLst>
          </p:cNvPr>
          <p:cNvSpPr>
            <a:spLocks noGrp="1"/>
          </p:cNvSpPr>
          <p:nvPr>
            <p:ph type="body" sz="quarter" idx="48" hasCustomPrompt="1"/>
          </p:nvPr>
        </p:nvSpPr>
        <p:spPr>
          <a:xfrm>
            <a:off x="841421" y="7946577"/>
            <a:ext cx="4179282" cy="1851989"/>
          </a:xfrm>
          <a:prstGeom prst="rect">
            <a:avLst/>
          </a:prstGeom>
        </p:spPr>
        <p:txBody>
          <a:bodyPr numCol="1" spcCol="288000" anchor="t">
            <a:noAutofit/>
          </a:bodyPr>
          <a:lstStyle>
            <a:lvl1pPr marL="0" indent="0" algn="l">
              <a:lnSpc>
                <a:spcPct val="100000"/>
              </a:lnSpc>
              <a:spcBef>
                <a:spcPts val="0"/>
              </a:spcBef>
              <a:buNone/>
              <a:defRPr sz="11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Click to type</a:t>
            </a:r>
            <a:endParaRPr lang="en-US"/>
          </a:p>
        </p:txBody>
      </p:sp>
      <p:sp>
        <p:nvSpPr>
          <p:cNvPr id="47" name="Slide Number Placeholder 5">
            <a:extLst>
              <a:ext uri="{FF2B5EF4-FFF2-40B4-BE49-F238E27FC236}">
                <a16:creationId xmlns:a16="http://schemas.microsoft.com/office/drawing/2014/main" id="{933E811B-E334-0F7C-96BF-3AF40B7D9255}"/>
              </a:ext>
            </a:extLst>
          </p:cNvPr>
          <p:cNvSpPr>
            <a:spLocks noGrp="1"/>
          </p:cNvSpPr>
          <p:nvPr>
            <p:ph type="sldNum" sz="quarter" idx="4"/>
          </p:nvPr>
        </p:nvSpPr>
        <p:spPr>
          <a:xfrm>
            <a:off x="7030922" y="10219096"/>
            <a:ext cx="372588" cy="363596"/>
          </a:xfrm>
          <a:prstGeom prst="rect">
            <a:avLst/>
          </a:prstGeom>
        </p:spPr>
        <p:txBody>
          <a:bodyPr vert="horz" lIns="91440" tIns="45720" rIns="91440" bIns="45720" rtlCol="0" anchor="ctr"/>
          <a:lstStyle>
            <a:lvl1pPr algn="r">
              <a:defRPr sz="900">
                <a:solidFill>
                  <a:srgbClr val="010101"/>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‹N›</a:t>
            </a:fld>
            <a:endParaRPr lang="fr-CA"/>
          </a:p>
        </p:txBody>
      </p:sp>
    </p:spTree>
    <p:extLst>
      <p:ext uri="{BB962C8B-B14F-4D97-AF65-F5344CB8AC3E}">
        <p14:creationId xmlns:p14="http://schemas.microsoft.com/office/powerpoint/2010/main" val="367015797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ontents 01">
    <p:spTree>
      <p:nvGrpSpPr>
        <p:cNvPr id="1" name=""/>
        <p:cNvGrpSpPr/>
        <p:nvPr/>
      </p:nvGrpSpPr>
      <p:grpSpPr>
        <a:xfrm>
          <a:off x="0" y="0"/>
          <a:ext cx="0" cy="0"/>
          <a:chOff x="0" y="0"/>
          <a:chExt cx="0" cy="0"/>
        </a:xfrm>
      </p:grpSpPr>
      <p:sp>
        <p:nvSpPr>
          <p:cNvPr id="30" name="Rectangle 29">
            <a:extLst>
              <a:ext uri="{FF2B5EF4-FFF2-40B4-BE49-F238E27FC236}">
                <a16:creationId xmlns:a16="http://schemas.microsoft.com/office/drawing/2014/main" id="{57E9DDA3-5508-124F-B846-4CE77542FE4E}"/>
              </a:ext>
            </a:extLst>
          </p:cNvPr>
          <p:cNvSpPr/>
          <p:nvPr userDrawn="1"/>
        </p:nvSpPr>
        <p:spPr>
          <a:xfrm rot="5400000">
            <a:off x="-4569703" y="4591788"/>
            <a:ext cx="10670783" cy="1529268"/>
          </a:xfrm>
          <a:prstGeom prst="rect">
            <a:avLst/>
          </a:prstGeom>
          <a:solidFill>
            <a:srgbClr val="0B143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a:solidFill>
                <a:srgbClr val="05203D"/>
              </a:solidFill>
              <a:latin typeface="Calibri" panose="020F0502020204030204" pitchFamily="34" charset="0"/>
              <a:cs typeface="Calibri" panose="020F0502020204030204" pitchFamily="34" charset="0"/>
            </a:endParaRPr>
          </a:p>
        </p:txBody>
      </p:sp>
      <p:sp>
        <p:nvSpPr>
          <p:cNvPr id="106" name="Text Placeholder 32">
            <a:extLst>
              <a:ext uri="{FF2B5EF4-FFF2-40B4-BE49-F238E27FC236}">
                <a16:creationId xmlns:a16="http://schemas.microsoft.com/office/drawing/2014/main" id="{86B01A13-C668-430D-CFC5-265C5B6253D7}"/>
              </a:ext>
            </a:extLst>
          </p:cNvPr>
          <p:cNvSpPr>
            <a:spLocks noGrp="1"/>
          </p:cNvSpPr>
          <p:nvPr>
            <p:ph type="body" sz="quarter" idx="11" hasCustomPrompt="1"/>
          </p:nvPr>
        </p:nvSpPr>
        <p:spPr>
          <a:xfrm>
            <a:off x="2118189" y="3964837"/>
            <a:ext cx="648000" cy="292876"/>
          </a:xfrm>
          <a:prstGeom prst="rect">
            <a:avLst/>
          </a:prstGeom>
        </p:spPr>
        <p:txBody>
          <a:bodyPr anchor="ctr">
            <a:noAutofit/>
          </a:bodyPr>
          <a:lstStyle>
            <a:lvl1pPr marL="0" indent="0" algn="l">
              <a:buNone/>
              <a:defRPr sz="2200" b="1" i="0">
                <a:solidFill>
                  <a:srgbClr val="29C5F4"/>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a:t>01</a:t>
            </a:r>
            <a:endParaRPr lang="en-US"/>
          </a:p>
        </p:txBody>
      </p:sp>
      <p:sp>
        <p:nvSpPr>
          <p:cNvPr id="107" name="Text Placeholder 32">
            <a:extLst>
              <a:ext uri="{FF2B5EF4-FFF2-40B4-BE49-F238E27FC236}">
                <a16:creationId xmlns:a16="http://schemas.microsoft.com/office/drawing/2014/main" id="{30355578-E745-9BD0-A856-DBEC9CDCF6BA}"/>
              </a:ext>
            </a:extLst>
          </p:cNvPr>
          <p:cNvSpPr>
            <a:spLocks noGrp="1"/>
          </p:cNvSpPr>
          <p:nvPr>
            <p:ph type="body" sz="quarter" idx="49" hasCustomPrompt="1"/>
          </p:nvPr>
        </p:nvSpPr>
        <p:spPr>
          <a:xfrm>
            <a:off x="2656044" y="3964837"/>
            <a:ext cx="3816000" cy="292876"/>
          </a:xfrm>
          <a:prstGeom prst="rect">
            <a:avLst/>
          </a:prstGeom>
        </p:spPr>
        <p:txBody>
          <a:bodyPr anchor="ctr">
            <a:noAutofit/>
          </a:bodyPr>
          <a:lstStyle>
            <a:lvl1pPr marL="0" indent="0" algn="l">
              <a:buNone/>
              <a:defRPr sz="1400" b="0" i="0">
                <a:solidFill>
                  <a:srgbClr val="0B1430"/>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a:t>Introduction</a:t>
            </a:r>
            <a:endParaRPr lang="en-US"/>
          </a:p>
        </p:txBody>
      </p:sp>
      <p:sp>
        <p:nvSpPr>
          <p:cNvPr id="108" name="Text Placeholder 32">
            <a:extLst>
              <a:ext uri="{FF2B5EF4-FFF2-40B4-BE49-F238E27FC236}">
                <a16:creationId xmlns:a16="http://schemas.microsoft.com/office/drawing/2014/main" id="{1483D1AB-5DBE-ED13-C638-D187E00E754A}"/>
              </a:ext>
            </a:extLst>
          </p:cNvPr>
          <p:cNvSpPr>
            <a:spLocks noGrp="1"/>
          </p:cNvSpPr>
          <p:nvPr>
            <p:ph type="body" sz="quarter" idx="13" hasCustomPrompt="1"/>
          </p:nvPr>
        </p:nvSpPr>
        <p:spPr>
          <a:xfrm>
            <a:off x="2118189" y="4440079"/>
            <a:ext cx="648000" cy="292876"/>
          </a:xfrm>
          <a:prstGeom prst="rect">
            <a:avLst/>
          </a:prstGeom>
        </p:spPr>
        <p:txBody>
          <a:bodyPr anchor="ctr">
            <a:noAutofit/>
          </a:bodyPr>
          <a:lstStyle>
            <a:lvl1pPr marL="0" indent="0" algn="l">
              <a:buNone/>
              <a:defRPr sz="2200" b="1" i="0">
                <a:solidFill>
                  <a:srgbClr val="29C5F4"/>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a:t>02</a:t>
            </a:r>
            <a:endParaRPr lang="en-US"/>
          </a:p>
        </p:txBody>
      </p:sp>
      <p:sp>
        <p:nvSpPr>
          <p:cNvPr id="109" name="Text Placeholder 32">
            <a:extLst>
              <a:ext uri="{FF2B5EF4-FFF2-40B4-BE49-F238E27FC236}">
                <a16:creationId xmlns:a16="http://schemas.microsoft.com/office/drawing/2014/main" id="{0E904D35-974C-377E-0B62-7E1FEA95A52A}"/>
              </a:ext>
            </a:extLst>
          </p:cNvPr>
          <p:cNvSpPr>
            <a:spLocks noGrp="1"/>
          </p:cNvSpPr>
          <p:nvPr>
            <p:ph type="body" sz="quarter" idx="14" hasCustomPrompt="1"/>
          </p:nvPr>
        </p:nvSpPr>
        <p:spPr>
          <a:xfrm>
            <a:off x="2656044" y="4440205"/>
            <a:ext cx="3816000" cy="293549"/>
          </a:xfrm>
          <a:prstGeom prst="rect">
            <a:avLst/>
          </a:prstGeom>
        </p:spPr>
        <p:txBody>
          <a:bodyPr anchor="ctr">
            <a:noAutofit/>
          </a:bodyPr>
          <a:lstStyle>
            <a:lvl1pPr marL="0" marR="0" indent="0" algn="l" defTabSz="2072941" rtl="0" eaLnBrk="1" fontAlgn="auto" latinLnBrk="0" hangingPunct="1">
              <a:lnSpc>
                <a:spcPct val="100000"/>
              </a:lnSpc>
              <a:spcBef>
                <a:spcPts val="2267"/>
              </a:spcBef>
              <a:spcAft>
                <a:spcPts val="0"/>
              </a:spcAft>
              <a:buClrTx/>
              <a:buSzTx/>
              <a:buFont typeface="Arial" panose="020B0604020202020204" pitchFamily="34" charset="0"/>
              <a:buNone/>
              <a:tabLst/>
              <a:defRPr sz="1400" b="0" i="0">
                <a:solidFill>
                  <a:srgbClr val="0B1430"/>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marL="0" marR="0" lvl="0" indent="0" algn="l" defTabSz="2072941" rtl="0" eaLnBrk="1" fontAlgn="auto" latinLnBrk="0" hangingPunct="1">
              <a:lnSpc>
                <a:spcPct val="100000"/>
              </a:lnSpc>
              <a:spcBef>
                <a:spcPts val="2267"/>
              </a:spcBef>
              <a:spcAft>
                <a:spcPts val="0"/>
              </a:spcAft>
              <a:buClrTx/>
              <a:buSzTx/>
              <a:buFont typeface="Arial" panose="020B0604020202020204" pitchFamily="34" charset="0"/>
              <a:buNone/>
              <a:tabLst/>
              <a:defRPr/>
            </a:pPr>
            <a:r>
              <a:rPr lang="en-GB"/>
              <a:t>About us</a:t>
            </a:r>
            <a:endParaRPr lang="en-US"/>
          </a:p>
        </p:txBody>
      </p:sp>
      <p:sp>
        <p:nvSpPr>
          <p:cNvPr id="110" name="Text Placeholder 32">
            <a:extLst>
              <a:ext uri="{FF2B5EF4-FFF2-40B4-BE49-F238E27FC236}">
                <a16:creationId xmlns:a16="http://schemas.microsoft.com/office/drawing/2014/main" id="{04638117-ED94-CB12-A38B-3D197075E661}"/>
              </a:ext>
            </a:extLst>
          </p:cNvPr>
          <p:cNvSpPr>
            <a:spLocks noGrp="1"/>
          </p:cNvSpPr>
          <p:nvPr>
            <p:ph type="body" sz="quarter" idx="15" hasCustomPrompt="1"/>
          </p:nvPr>
        </p:nvSpPr>
        <p:spPr>
          <a:xfrm>
            <a:off x="2118189" y="4941213"/>
            <a:ext cx="648000" cy="292876"/>
          </a:xfrm>
          <a:prstGeom prst="rect">
            <a:avLst/>
          </a:prstGeom>
        </p:spPr>
        <p:txBody>
          <a:bodyPr anchor="ctr">
            <a:noAutofit/>
          </a:bodyPr>
          <a:lstStyle>
            <a:lvl1pPr marL="0" indent="0" algn="l">
              <a:buNone/>
              <a:defRPr sz="2200" b="1" i="0">
                <a:solidFill>
                  <a:srgbClr val="29C5F4"/>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a:t>03</a:t>
            </a:r>
            <a:endParaRPr lang="en-US"/>
          </a:p>
        </p:txBody>
      </p:sp>
      <p:sp>
        <p:nvSpPr>
          <p:cNvPr id="111" name="Text Placeholder 32">
            <a:extLst>
              <a:ext uri="{FF2B5EF4-FFF2-40B4-BE49-F238E27FC236}">
                <a16:creationId xmlns:a16="http://schemas.microsoft.com/office/drawing/2014/main" id="{BF7573CD-5D0E-98EF-D198-D00F02C59AC1}"/>
              </a:ext>
            </a:extLst>
          </p:cNvPr>
          <p:cNvSpPr>
            <a:spLocks noGrp="1"/>
          </p:cNvSpPr>
          <p:nvPr>
            <p:ph type="body" sz="quarter" idx="19" hasCustomPrompt="1"/>
          </p:nvPr>
        </p:nvSpPr>
        <p:spPr>
          <a:xfrm>
            <a:off x="2656044" y="4941213"/>
            <a:ext cx="3816000" cy="292876"/>
          </a:xfrm>
          <a:prstGeom prst="rect">
            <a:avLst/>
          </a:prstGeom>
        </p:spPr>
        <p:txBody>
          <a:bodyPr anchor="ctr">
            <a:noAutofit/>
          </a:bodyPr>
          <a:lstStyle>
            <a:lvl1pPr marL="0" indent="0" algn="l">
              <a:buNone/>
              <a:defRPr sz="1400" b="0" i="0">
                <a:solidFill>
                  <a:srgbClr val="0B1430"/>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a:t>The Project</a:t>
            </a:r>
            <a:endParaRPr lang="en-US"/>
          </a:p>
        </p:txBody>
      </p:sp>
      <p:sp>
        <p:nvSpPr>
          <p:cNvPr id="112" name="Text Placeholder 32">
            <a:extLst>
              <a:ext uri="{FF2B5EF4-FFF2-40B4-BE49-F238E27FC236}">
                <a16:creationId xmlns:a16="http://schemas.microsoft.com/office/drawing/2014/main" id="{001CD029-76BF-5267-FCC9-AC374458EC63}"/>
              </a:ext>
            </a:extLst>
          </p:cNvPr>
          <p:cNvSpPr>
            <a:spLocks noGrp="1"/>
          </p:cNvSpPr>
          <p:nvPr>
            <p:ph type="body" sz="quarter" idx="17" hasCustomPrompt="1"/>
          </p:nvPr>
        </p:nvSpPr>
        <p:spPr>
          <a:xfrm>
            <a:off x="2118189" y="5442168"/>
            <a:ext cx="648000" cy="292876"/>
          </a:xfrm>
          <a:prstGeom prst="rect">
            <a:avLst/>
          </a:prstGeom>
        </p:spPr>
        <p:txBody>
          <a:bodyPr anchor="ctr">
            <a:noAutofit/>
          </a:bodyPr>
          <a:lstStyle>
            <a:lvl1pPr marL="0" indent="0" algn="l">
              <a:buNone/>
              <a:defRPr sz="2200" b="1" i="0">
                <a:solidFill>
                  <a:srgbClr val="29C5F4"/>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a:t>04</a:t>
            </a:r>
            <a:endParaRPr lang="en-US"/>
          </a:p>
        </p:txBody>
      </p:sp>
      <p:sp>
        <p:nvSpPr>
          <p:cNvPr id="113" name="Text Placeholder 32">
            <a:extLst>
              <a:ext uri="{FF2B5EF4-FFF2-40B4-BE49-F238E27FC236}">
                <a16:creationId xmlns:a16="http://schemas.microsoft.com/office/drawing/2014/main" id="{9D496F3A-9EAD-7E5B-7683-3530771E57DB}"/>
              </a:ext>
            </a:extLst>
          </p:cNvPr>
          <p:cNvSpPr>
            <a:spLocks noGrp="1"/>
          </p:cNvSpPr>
          <p:nvPr>
            <p:ph type="body" sz="quarter" idx="20" hasCustomPrompt="1"/>
          </p:nvPr>
        </p:nvSpPr>
        <p:spPr>
          <a:xfrm>
            <a:off x="2656044" y="5442168"/>
            <a:ext cx="3816000" cy="292876"/>
          </a:xfrm>
          <a:prstGeom prst="rect">
            <a:avLst/>
          </a:prstGeom>
        </p:spPr>
        <p:txBody>
          <a:bodyPr anchor="ctr">
            <a:noAutofit/>
          </a:bodyPr>
          <a:lstStyle>
            <a:lvl1pPr marL="0" indent="0" algn="l">
              <a:buNone/>
              <a:defRPr sz="1400" b="0" i="0">
                <a:solidFill>
                  <a:srgbClr val="0B1430"/>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a:t>Gallery</a:t>
            </a:r>
            <a:endParaRPr lang="en-US"/>
          </a:p>
        </p:txBody>
      </p:sp>
      <p:sp>
        <p:nvSpPr>
          <p:cNvPr id="114" name="Text Placeholder 32">
            <a:extLst>
              <a:ext uri="{FF2B5EF4-FFF2-40B4-BE49-F238E27FC236}">
                <a16:creationId xmlns:a16="http://schemas.microsoft.com/office/drawing/2014/main" id="{625508FB-1E5C-3437-B4C8-AF2A4553D848}"/>
              </a:ext>
            </a:extLst>
          </p:cNvPr>
          <p:cNvSpPr>
            <a:spLocks noGrp="1"/>
          </p:cNvSpPr>
          <p:nvPr>
            <p:ph type="body" sz="quarter" idx="21" hasCustomPrompt="1"/>
          </p:nvPr>
        </p:nvSpPr>
        <p:spPr>
          <a:xfrm>
            <a:off x="2118189" y="5943958"/>
            <a:ext cx="648000" cy="292876"/>
          </a:xfrm>
          <a:prstGeom prst="rect">
            <a:avLst/>
          </a:prstGeom>
        </p:spPr>
        <p:txBody>
          <a:bodyPr anchor="ctr">
            <a:noAutofit/>
          </a:bodyPr>
          <a:lstStyle>
            <a:lvl1pPr marL="0" indent="0" algn="l">
              <a:buNone/>
              <a:defRPr sz="2200" b="1" i="0">
                <a:solidFill>
                  <a:srgbClr val="29C5F4"/>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a:t>05</a:t>
            </a:r>
            <a:endParaRPr lang="en-US"/>
          </a:p>
        </p:txBody>
      </p:sp>
      <p:sp>
        <p:nvSpPr>
          <p:cNvPr id="115" name="Text Placeholder 32">
            <a:extLst>
              <a:ext uri="{FF2B5EF4-FFF2-40B4-BE49-F238E27FC236}">
                <a16:creationId xmlns:a16="http://schemas.microsoft.com/office/drawing/2014/main" id="{021C53BA-EBD7-A22B-1913-D8525ED841B5}"/>
              </a:ext>
            </a:extLst>
          </p:cNvPr>
          <p:cNvSpPr>
            <a:spLocks noGrp="1"/>
          </p:cNvSpPr>
          <p:nvPr>
            <p:ph type="body" sz="quarter" idx="22" hasCustomPrompt="1"/>
          </p:nvPr>
        </p:nvSpPr>
        <p:spPr>
          <a:xfrm>
            <a:off x="2656044" y="5943958"/>
            <a:ext cx="3816000" cy="292876"/>
          </a:xfrm>
          <a:prstGeom prst="rect">
            <a:avLst/>
          </a:prstGeom>
        </p:spPr>
        <p:txBody>
          <a:bodyPr anchor="ctr">
            <a:noAutofit/>
          </a:bodyPr>
          <a:lstStyle>
            <a:lvl1pPr marL="0" indent="0" algn="l">
              <a:buNone/>
              <a:defRPr sz="1400" b="0" i="0">
                <a:solidFill>
                  <a:srgbClr val="0B1430"/>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a:t>Our Team</a:t>
            </a:r>
            <a:endParaRPr lang="en-US"/>
          </a:p>
        </p:txBody>
      </p:sp>
      <p:sp>
        <p:nvSpPr>
          <p:cNvPr id="116" name="Text Placeholder 32">
            <a:extLst>
              <a:ext uri="{FF2B5EF4-FFF2-40B4-BE49-F238E27FC236}">
                <a16:creationId xmlns:a16="http://schemas.microsoft.com/office/drawing/2014/main" id="{73326E23-3F69-8B45-7ADA-61E5806C8AD1}"/>
              </a:ext>
            </a:extLst>
          </p:cNvPr>
          <p:cNvSpPr>
            <a:spLocks noGrp="1"/>
          </p:cNvSpPr>
          <p:nvPr>
            <p:ph type="body" sz="quarter" idx="51" hasCustomPrompt="1"/>
          </p:nvPr>
        </p:nvSpPr>
        <p:spPr>
          <a:xfrm>
            <a:off x="2127829" y="6473154"/>
            <a:ext cx="648000" cy="292876"/>
          </a:xfrm>
          <a:prstGeom prst="rect">
            <a:avLst/>
          </a:prstGeom>
        </p:spPr>
        <p:txBody>
          <a:bodyPr anchor="ctr">
            <a:noAutofit/>
          </a:bodyPr>
          <a:lstStyle>
            <a:lvl1pPr marL="0" indent="0" algn="l">
              <a:buNone/>
              <a:defRPr sz="2200" b="1" i="0">
                <a:solidFill>
                  <a:srgbClr val="29C5F4"/>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a:t>06</a:t>
            </a:r>
            <a:endParaRPr lang="en-US"/>
          </a:p>
        </p:txBody>
      </p:sp>
      <p:sp>
        <p:nvSpPr>
          <p:cNvPr id="117" name="Text Placeholder 32">
            <a:extLst>
              <a:ext uri="{FF2B5EF4-FFF2-40B4-BE49-F238E27FC236}">
                <a16:creationId xmlns:a16="http://schemas.microsoft.com/office/drawing/2014/main" id="{89786B18-DBC8-6850-DD58-ACA1ACFB09E2}"/>
              </a:ext>
            </a:extLst>
          </p:cNvPr>
          <p:cNvSpPr>
            <a:spLocks noGrp="1"/>
          </p:cNvSpPr>
          <p:nvPr>
            <p:ph type="body" sz="quarter" idx="52" hasCustomPrompt="1"/>
          </p:nvPr>
        </p:nvSpPr>
        <p:spPr>
          <a:xfrm>
            <a:off x="2665684" y="6473154"/>
            <a:ext cx="3816000" cy="292876"/>
          </a:xfrm>
          <a:prstGeom prst="rect">
            <a:avLst/>
          </a:prstGeom>
        </p:spPr>
        <p:txBody>
          <a:bodyPr anchor="ctr">
            <a:noAutofit/>
          </a:bodyPr>
          <a:lstStyle>
            <a:lvl1pPr marL="0" indent="0" algn="l">
              <a:buNone/>
              <a:defRPr sz="1400" b="0" i="0">
                <a:solidFill>
                  <a:srgbClr val="0B1430"/>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a:t>Question and Answers</a:t>
            </a:r>
            <a:endParaRPr lang="en-US"/>
          </a:p>
        </p:txBody>
      </p:sp>
      <p:sp>
        <p:nvSpPr>
          <p:cNvPr id="118" name="Text Placeholder 32">
            <a:extLst>
              <a:ext uri="{FF2B5EF4-FFF2-40B4-BE49-F238E27FC236}">
                <a16:creationId xmlns:a16="http://schemas.microsoft.com/office/drawing/2014/main" id="{5E3514C3-47EA-6B09-C5A8-5B292E47E30C}"/>
              </a:ext>
            </a:extLst>
          </p:cNvPr>
          <p:cNvSpPr>
            <a:spLocks noGrp="1"/>
          </p:cNvSpPr>
          <p:nvPr>
            <p:ph type="body" sz="quarter" idx="53" hasCustomPrompt="1"/>
          </p:nvPr>
        </p:nvSpPr>
        <p:spPr>
          <a:xfrm>
            <a:off x="2127829" y="6963386"/>
            <a:ext cx="648000" cy="292876"/>
          </a:xfrm>
          <a:prstGeom prst="rect">
            <a:avLst/>
          </a:prstGeom>
        </p:spPr>
        <p:txBody>
          <a:bodyPr anchor="ctr">
            <a:noAutofit/>
          </a:bodyPr>
          <a:lstStyle>
            <a:lvl1pPr marL="0" indent="0" algn="l">
              <a:buNone/>
              <a:defRPr sz="2200" b="1" i="0">
                <a:solidFill>
                  <a:srgbClr val="29C5F4"/>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a:t>07</a:t>
            </a:r>
            <a:endParaRPr lang="en-US"/>
          </a:p>
        </p:txBody>
      </p:sp>
      <p:sp>
        <p:nvSpPr>
          <p:cNvPr id="119" name="Text Placeholder 32">
            <a:extLst>
              <a:ext uri="{FF2B5EF4-FFF2-40B4-BE49-F238E27FC236}">
                <a16:creationId xmlns:a16="http://schemas.microsoft.com/office/drawing/2014/main" id="{5535D7EB-A9E1-30C4-B0DE-D9400C7E67D2}"/>
              </a:ext>
            </a:extLst>
          </p:cNvPr>
          <p:cNvSpPr>
            <a:spLocks noGrp="1"/>
          </p:cNvSpPr>
          <p:nvPr>
            <p:ph type="body" sz="quarter" idx="54" hasCustomPrompt="1"/>
          </p:nvPr>
        </p:nvSpPr>
        <p:spPr>
          <a:xfrm>
            <a:off x="2665684" y="6963386"/>
            <a:ext cx="3816000" cy="292876"/>
          </a:xfrm>
          <a:prstGeom prst="rect">
            <a:avLst/>
          </a:prstGeom>
        </p:spPr>
        <p:txBody>
          <a:bodyPr anchor="ctr">
            <a:noAutofit/>
          </a:bodyPr>
          <a:lstStyle>
            <a:lvl1pPr marL="0" indent="0" algn="l">
              <a:buNone/>
              <a:defRPr sz="1400" b="0" i="0">
                <a:solidFill>
                  <a:srgbClr val="0B1430"/>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a:t>Conclusion</a:t>
            </a:r>
            <a:endParaRPr lang="en-US"/>
          </a:p>
        </p:txBody>
      </p:sp>
      <p:sp>
        <p:nvSpPr>
          <p:cNvPr id="81" name="Slide Number Placeholder 5">
            <a:extLst>
              <a:ext uri="{FF2B5EF4-FFF2-40B4-BE49-F238E27FC236}">
                <a16:creationId xmlns:a16="http://schemas.microsoft.com/office/drawing/2014/main" id="{184564D9-D416-2621-9930-A15549C59F96}"/>
              </a:ext>
            </a:extLst>
          </p:cNvPr>
          <p:cNvSpPr>
            <a:spLocks noGrp="1"/>
          </p:cNvSpPr>
          <p:nvPr>
            <p:ph type="sldNum" sz="quarter" idx="4"/>
          </p:nvPr>
        </p:nvSpPr>
        <p:spPr>
          <a:xfrm>
            <a:off x="7030922" y="10219096"/>
            <a:ext cx="372588" cy="363596"/>
          </a:xfrm>
          <a:prstGeom prst="rect">
            <a:avLst/>
          </a:prstGeom>
        </p:spPr>
        <p:txBody>
          <a:bodyPr vert="horz" lIns="91440" tIns="45720" rIns="91440" bIns="45720" rtlCol="0" anchor="ctr"/>
          <a:lstStyle>
            <a:lvl1pPr algn="r">
              <a:defRPr sz="900">
                <a:solidFill>
                  <a:srgbClr val="1D4C60"/>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‹N›</a:t>
            </a:fld>
            <a:endParaRPr lang="fr-CA"/>
          </a:p>
        </p:txBody>
      </p:sp>
      <p:sp>
        <p:nvSpPr>
          <p:cNvPr id="4" name="Picture Placeholder 3">
            <a:extLst>
              <a:ext uri="{FF2B5EF4-FFF2-40B4-BE49-F238E27FC236}">
                <a16:creationId xmlns:a16="http://schemas.microsoft.com/office/drawing/2014/main" id="{FB83C495-F66E-E0EB-15A1-2CDA3EF437F8}"/>
              </a:ext>
            </a:extLst>
          </p:cNvPr>
          <p:cNvSpPr>
            <a:spLocks noGrp="1"/>
          </p:cNvSpPr>
          <p:nvPr>
            <p:ph type="pic" sz="quarter" idx="55"/>
          </p:nvPr>
        </p:nvSpPr>
        <p:spPr>
          <a:xfrm>
            <a:off x="967154" y="673939"/>
            <a:ext cx="6592520" cy="2687329"/>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chemeClr val="bg1">
              <a:lumMod val="75000"/>
            </a:schemeClr>
          </a:solidFill>
        </p:spPr>
        <p:txBody>
          <a:bodyPr wrap="square">
            <a:noAutofit/>
          </a:bodyPr>
          <a:lstStyle>
            <a:lvl1pPr marL="0" indent="0" algn="ctr">
              <a:buFontTx/>
              <a:buNone/>
              <a:defRPr sz="1727">
                <a:latin typeface="Calibri" panose="020F0502020204030204" pitchFamily="34" charset="0"/>
                <a:cs typeface="Calibri" panose="020F0502020204030204" pitchFamily="34" charset="0"/>
              </a:defRPr>
            </a:lvl1pPr>
          </a:lstStyle>
          <a:p>
            <a:endParaRPr lang="en-US"/>
          </a:p>
          <a:p>
            <a:r>
              <a:rPr lang="en-US"/>
              <a:t>Drag Your Image Here</a:t>
            </a:r>
          </a:p>
        </p:txBody>
      </p:sp>
      <p:sp>
        <p:nvSpPr>
          <p:cNvPr id="5" name="TextBox 4">
            <a:extLst>
              <a:ext uri="{FF2B5EF4-FFF2-40B4-BE49-F238E27FC236}">
                <a16:creationId xmlns:a16="http://schemas.microsoft.com/office/drawing/2014/main" id="{98CBF5BF-1B75-31E6-EBCB-93B45942D0FA}"/>
              </a:ext>
            </a:extLst>
          </p:cNvPr>
          <p:cNvSpPr txBox="1"/>
          <p:nvPr userDrawn="1"/>
        </p:nvSpPr>
        <p:spPr>
          <a:xfrm>
            <a:off x="3779837" y="8301286"/>
            <a:ext cx="2840525" cy="400110"/>
          </a:xfrm>
          <a:prstGeom prst="rect">
            <a:avLst/>
          </a:prstGeom>
          <a:noFill/>
        </p:spPr>
        <p:txBody>
          <a:bodyPr wrap="square">
            <a:spAutoFit/>
          </a:bodyPr>
          <a:lstStyle/>
          <a:p>
            <a:pPr algn="just"/>
            <a:r>
              <a:rPr lang="en-IE" sz="500" b="0" i="0" u="none" strike="noStrike">
                <a:solidFill>
                  <a:srgbClr val="0B3A5B"/>
                </a:solidFill>
                <a:effectLst/>
                <a:latin typeface="Calibri" panose="020F0502020204030204" pitchFamily="34" charset="0"/>
                <a:cs typeface="Calibri" panose="020F0502020204030204" pitchFamily="34" charset="0"/>
              </a:rPr>
              <a:t>Co-funded by the European Union. Views and opinions expressed are however those of the author or authors only and do not necessarily reflect those of the European Union or the Foundation for the Development of the Education System. Neither the European Union nor the entity providing the grant can be held responsible for them.</a:t>
            </a:r>
          </a:p>
        </p:txBody>
      </p:sp>
      <p:pic>
        <p:nvPicPr>
          <p:cNvPr id="6" name="Picture 5">
            <a:extLst>
              <a:ext uri="{FF2B5EF4-FFF2-40B4-BE49-F238E27FC236}">
                <a16:creationId xmlns:a16="http://schemas.microsoft.com/office/drawing/2014/main" id="{9FCF8483-4504-BD30-5D32-A50857385624}"/>
              </a:ext>
            </a:extLst>
          </p:cNvPr>
          <p:cNvPicPr>
            <a:picLocks noChangeAspect="1"/>
          </p:cNvPicPr>
          <p:nvPr userDrawn="1"/>
        </p:nvPicPr>
        <p:blipFill>
          <a:blip r:embed="rId2"/>
          <a:stretch>
            <a:fillRect/>
          </a:stretch>
        </p:blipFill>
        <p:spPr>
          <a:xfrm>
            <a:off x="2118189" y="8331079"/>
            <a:ext cx="1529269" cy="340525"/>
          </a:xfrm>
          <a:prstGeom prst="rect">
            <a:avLst/>
          </a:prstGeom>
        </p:spPr>
      </p:pic>
    </p:spTree>
    <p:extLst>
      <p:ext uri="{BB962C8B-B14F-4D97-AF65-F5344CB8AC3E}">
        <p14:creationId xmlns:p14="http://schemas.microsoft.com/office/powerpoint/2010/main" val="53073808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Divider 01">
    <p:spTree>
      <p:nvGrpSpPr>
        <p:cNvPr id="1" name=""/>
        <p:cNvGrpSpPr/>
        <p:nvPr/>
      </p:nvGrpSpPr>
      <p:grpSpPr>
        <a:xfrm>
          <a:off x="0" y="0"/>
          <a:ext cx="0" cy="0"/>
          <a:chOff x="0" y="0"/>
          <a:chExt cx="0" cy="0"/>
        </a:xfrm>
      </p:grpSpPr>
      <p:sp>
        <p:nvSpPr>
          <p:cNvPr id="5" name="Freeform 4">
            <a:extLst>
              <a:ext uri="{FF2B5EF4-FFF2-40B4-BE49-F238E27FC236}">
                <a16:creationId xmlns:a16="http://schemas.microsoft.com/office/drawing/2014/main" id="{4B89B888-9D5F-5636-924B-426B38D2D12A}"/>
              </a:ext>
            </a:extLst>
          </p:cNvPr>
          <p:cNvSpPr/>
          <p:nvPr userDrawn="1"/>
        </p:nvSpPr>
        <p:spPr>
          <a:xfrm>
            <a:off x="2493818" y="1079845"/>
            <a:ext cx="5069577" cy="5111949"/>
          </a:xfrm>
          <a:custGeom>
            <a:avLst/>
            <a:gdLst>
              <a:gd name="connsiteX0" fmla="*/ 0 w 7686655"/>
              <a:gd name="connsiteY0" fmla="*/ 1 h 5787363"/>
              <a:gd name="connsiteX1" fmla="*/ 7686655 w 7686655"/>
              <a:gd name="connsiteY1" fmla="*/ 1 h 5787363"/>
              <a:gd name="connsiteX2" fmla="*/ 7686655 w 7686655"/>
              <a:gd name="connsiteY2" fmla="*/ 5787364 h 5787363"/>
              <a:gd name="connsiteX3" fmla="*/ -1 w 7686655"/>
              <a:gd name="connsiteY3" fmla="*/ 5787364 h 5787363"/>
            </a:gdLst>
            <a:ahLst/>
            <a:cxnLst>
              <a:cxn ang="0">
                <a:pos x="connsiteX0" y="connsiteY0"/>
              </a:cxn>
              <a:cxn ang="0">
                <a:pos x="connsiteX1" y="connsiteY1"/>
              </a:cxn>
              <a:cxn ang="0">
                <a:pos x="connsiteX2" y="connsiteY2"/>
              </a:cxn>
              <a:cxn ang="0">
                <a:pos x="connsiteX3" y="connsiteY3"/>
              </a:cxn>
            </a:cxnLst>
            <a:rect l="l" t="t" r="r" b="b"/>
            <a:pathLst>
              <a:path w="7686655" h="5787363">
                <a:moveTo>
                  <a:pt x="0" y="1"/>
                </a:moveTo>
                <a:lnTo>
                  <a:pt x="7686655" y="1"/>
                </a:lnTo>
                <a:lnTo>
                  <a:pt x="7686655" y="5787364"/>
                </a:lnTo>
                <a:lnTo>
                  <a:pt x="-1" y="5787364"/>
                </a:lnTo>
                <a:close/>
              </a:path>
            </a:pathLst>
          </a:custGeom>
          <a:solidFill>
            <a:srgbClr val="0B1430"/>
          </a:solidFill>
          <a:ln w="30808" cap="flat">
            <a:noFill/>
            <a:prstDash val="solid"/>
            <a:miter/>
          </a:ln>
        </p:spPr>
        <p:txBody>
          <a:bodyPr rtlCol="0" anchor="ctr"/>
          <a:lstStyle/>
          <a:p>
            <a:endParaRPr lang="en-US"/>
          </a:p>
        </p:txBody>
      </p:sp>
      <p:sp>
        <p:nvSpPr>
          <p:cNvPr id="57" name="Text Placeholder 3">
            <a:extLst>
              <a:ext uri="{FF2B5EF4-FFF2-40B4-BE49-F238E27FC236}">
                <a16:creationId xmlns:a16="http://schemas.microsoft.com/office/drawing/2014/main" id="{72EE2CF0-D590-9D49-88CE-03DDDC527CE3}"/>
              </a:ext>
            </a:extLst>
          </p:cNvPr>
          <p:cNvSpPr>
            <a:spLocks noGrp="1"/>
          </p:cNvSpPr>
          <p:nvPr>
            <p:ph type="body" sz="quarter" idx="14" hasCustomPrompt="1"/>
          </p:nvPr>
        </p:nvSpPr>
        <p:spPr>
          <a:xfrm>
            <a:off x="2923309" y="1351673"/>
            <a:ext cx="4819651" cy="3109490"/>
          </a:xfrm>
          <a:prstGeom prst="rect">
            <a:avLst/>
          </a:prstGeom>
          <a:effectLst>
            <a:glow rad="127000">
              <a:srgbClr val="414141"/>
            </a:glow>
          </a:effectLst>
        </p:spPr>
        <p:txBody>
          <a:bodyPr>
            <a:noAutofit/>
          </a:bodyPr>
          <a:lstStyle>
            <a:lvl1pPr marL="0" indent="0" algn="l">
              <a:buNone/>
              <a:defRPr sz="13000" b="1">
                <a:solidFill>
                  <a:schemeClr val="bg1"/>
                </a:solidFill>
                <a:latin typeface="Calibri" panose="020F0502020204030204" pitchFamily="34" charset="0"/>
                <a:cs typeface="Calibri" panose="020F0502020204030204" pitchFamily="34" charset="0"/>
              </a:defRPr>
            </a:lvl1pPr>
          </a:lstStyle>
          <a:p>
            <a:pPr lvl="0"/>
            <a:r>
              <a:rPr lang="en-GB"/>
              <a:t>01</a:t>
            </a:r>
            <a:endParaRPr lang="en-US"/>
          </a:p>
        </p:txBody>
      </p:sp>
      <p:sp>
        <p:nvSpPr>
          <p:cNvPr id="9" name="Slide Number Placeholder 5">
            <a:extLst>
              <a:ext uri="{FF2B5EF4-FFF2-40B4-BE49-F238E27FC236}">
                <a16:creationId xmlns:a16="http://schemas.microsoft.com/office/drawing/2014/main" id="{30EFB463-2CCC-6D67-A87C-FCB7F8EFFBBD}"/>
              </a:ext>
            </a:extLst>
          </p:cNvPr>
          <p:cNvSpPr>
            <a:spLocks noGrp="1"/>
          </p:cNvSpPr>
          <p:nvPr>
            <p:ph type="sldNum" sz="quarter" idx="4"/>
          </p:nvPr>
        </p:nvSpPr>
        <p:spPr>
          <a:xfrm>
            <a:off x="7030922" y="10219096"/>
            <a:ext cx="372588" cy="363596"/>
          </a:xfrm>
          <a:prstGeom prst="rect">
            <a:avLst/>
          </a:prstGeom>
        </p:spPr>
        <p:txBody>
          <a:bodyPr vert="horz" lIns="91440" tIns="45720" rIns="91440" bIns="45720" rtlCol="0" anchor="ctr"/>
          <a:lstStyle>
            <a:lvl1pPr algn="r">
              <a:defRPr sz="900">
                <a:solidFill>
                  <a:srgbClr val="010101"/>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‹N›</a:t>
            </a:fld>
            <a:endParaRPr lang="fr-CA"/>
          </a:p>
        </p:txBody>
      </p:sp>
      <p:sp>
        <p:nvSpPr>
          <p:cNvPr id="4" name="Picture Placeholder 3">
            <a:extLst>
              <a:ext uri="{FF2B5EF4-FFF2-40B4-BE49-F238E27FC236}">
                <a16:creationId xmlns:a16="http://schemas.microsoft.com/office/drawing/2014/main" id="{D2AF183F-B686-C5F1-987B-E4073BCA6A3F}"/>
              </a:ext>
            </a:extLst>
          </p:cNvPr>
          <p:cNvSpPr>
            <a:spLocks noGrp="1"/>
          </p:cNvSpPr>
          <p:nvPr>
            <p:ph type="pic" sz="quarter" idx="10"/>
          </p:nvPr>
        </p:nvSpPr>
        <p:spPr>
          <a:xfrm>
            <a:off x="0" y="4461163"/>
            <a:ext cx="5514109" cy="4369327"/>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chemeClr val="bg1">
              <a:lumMod val="75000"/>
            </a:schemeClr>
          </a:solidFill>
        </p:spPr>
        <p:txBody>
          <a:bodyPr wrap="square">
            <a:noAutofit/>
          </a:bodyPr>
          <a:lstStyle>
            <a:lvl1pPr marL="0" indent="0" algn="ctr">
              <a:buFontTx/>
              <a:buNone/>
              <a:defRPr sz="1727">
                <a:latin typeface="Calibri" panose="020F0502020204030204" pitchFamily="34" charset="0"/>
                <a:cs typeface="Calibri" panose="020F0502020204030204" pitchFamily="34" charset="0"/>
              </a:defRPr>
            </a:lvl1pPr>
          </a:lstStyle>
          <a:p>
            <a:endParaRPr lang="en-US"/>
          </a:p>
          <a:p>
            <a:r>
              <a:rPr lang="en-US"/>
              <a:t>Drag Your Image Here</a:t>
            </a:r>
          </a:p>
        </p:txBody>
      </p:sp>
    </p:spTree>
    <p:extLst>
      <p:ext uri="{BB962C8B-B14F-4D97-AF65-F5344CB8AC3E}">
        <p14:creationId xmlns:p14="http://schemas.microsoft.com/office/powerpoint/2010/main" val="381245624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Divider 02">
    <p:spTree>
      <p:nvGrpSpPr>
        <p:cNvPr id="1" name=""/>
        <p:cNvGrpSpPr/>
        <p:nvPr/>
      </p:nvGrpSpPr>
      <p:grpSpPr>
        <a:xfrm>
          <a:off x="0" y="0"/>
          <a:ext cx="0" cy="0"/>
          <a:chOff x="0" y="0"/>
          <a:chExt cx="0" cy="0"/>
        </a:xfrm>
      </p:grpSpPr>
    </p:spTree>
    <p:extLst>
      <p:ext uri="{BB962C8B-B14F-4D97-AF65-F5344CB8AC3E}">
        <p14:creationId xmlns:p14="http://schemas.microsoft.com/office/powerpoint/2010/main" val="16503081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ext Slide 01">
    <p:spTree>
      <p:nvGrpSpPr>
        <p:cNvPr id="1" name=""/>
        <p:cNvGrpSpPr/>
        <p:nvPr/>
      </p:nvGrpSpPr>
      <p:grpSpPr>
        <a:xfrm>
          <a:off x="0" y="0"/>
          <a:ext cx="0" cy="0"/>
          <a:chOff x="0" y="0"/>
          <a:chExt cx="0" cy="0"/>
        </a:xfrm>
      </p:grpSpPr>
      <p:sp>
        <p:nvSpPr>
          <p:cNvPr id="27" name="Rectangle 26">
            <a:extLst>
              <a:ext uri="{FF2B5EF4-FFF2-40B4-BE49-F238E27FC236}">
                <a16:creationId xmlns:a16="http://schemas.microsoft.com/office/drawing/2014/main" id="{67128AB8-7094-90AC-4A40-4C2808F8F32A}"/>
              </a:ext>
            </a:extLst>
          </p:cNvPr>
          <p:cNvSpPr/>
          <p:nvPr userDrawn="1"/>
        </p:nvSpPr>
        <p:spPr>
          <a:xfrm rot="5400000">
            <a:off x="-6353625" y="4227026"/>
            <a:ext cx="10670783" cy="2080272"/>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a:solidFill>
                <a:srgbClr val="05203D"/>
              </a:solidFill>
              <a:latin typeface="Calibri" panose="020F0502020204030204" pitchFamily="34" charset="0"/>
              <a:cs typeface="Calibri" panose="020F0502020204030204" pitchFamily="34" charset="0"/>
            </a:endParaRPr>
          </a:p>
        </p:txBody>
      </p:sp>
      <p:sp>
        <p:nvSpPr>
          <p:cNvPr id="29" name="Text Placeholder 32">
            <a:extLst>
              <a:ext uri="{FF2B5EF4-FFF2-40B4-BE49-F238E27FC236}">
                <a16:creationId xmlns:a16="http://schemas.microsoft.com/office/drawing/2014/main" id="{B670A47E-CE10-702B-C027-51698412A13E}"/>
              </a:ext>
            </a:extLst>
          </p:cNvPr>
          <p:cNvSpPr>
            <a:spLocks noGrp="1"/>
          </p:cNvSpPr>
          <p:nvPr>
            <p:ph type="body" sz="quarter" idx="64" hasCustomPrompt="1"/>
          </p:nvPr>
        </p:nvSpPr>
        <p:spPr>
          <a:xfrm>
            <a:off x="697281" y="1599143"/>
            <a:ext cx="5682254" cy="8415713"/>
          </a:xfrm>
          <a:prstGeom prst="rect">
            <a:avLst/>
          </a:prstGeom>
          <a:noFill/>
        </p:spPr>
        <p:txBody>
          <a:bodyPr numCol="2" spcCol="288000" anchor="t">
            <a:noAutofit/>
          </a:bodyPr>
          <a:lstStyle>
            <a:lvl1pPr marL="0" indent="0" algn="l">
              <a:lnSpc>
                <a:spcPct val="100000"/>
              </a:lnSpc>
              <a:spcBef>
                <a:spcPts val="0"/>
              </a:spcBef>
              <a:buNone/>
              <a:defRPr sz="1100" b="0" i="0">
                <a:solidFill>
                  <a:srgbClr val="0B3A5B"/>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Click to type</a:t>
            </a:r>
            <a:endParaRPr lang="en-US"/>
          </a:p>
        </p:txBody>
      </p:sp>
      <p:sp>
        <p:nvSpPr>
          <p:cNvPr id="2" name="Freeform 1">
            <a:extLst>
              <a:ext uri="{FF2B5EF4-FFF2-40B4-BE49-F238E27FC236}">
                <a16:creationId xmlns:a16="http://schemas.microsoft.com/office/drawing/2014/main" id="{698F42D1-97D3-812E-BE2E-F27B31CE2C83}"/>
              </a:ext>
            </a:extLst>
          </p:cNvPr>
          <p:cNvSpPr/>
          <p:nvPr userDrawn="1"/>
        </p:nvSpPr>
        <p:spPr>
          <a:xfrm rot="10800000">
            <a:off x="-30783" y="-1"/>
            <a:ext cx="7596693" cy="10691813"/>
          </a:xfrm>
          <a:custGeom>
            <a:avLst/>
            <a:gdLst>
              <a:gd name="connsiteX0" fmla="*/ 7385206 w 7596693"/>
              <a:gd name="connsiteY0" fmla="*/ 10480325 h 10691813"/>
              <a:gd name="connsiteX1" fmla="*/ 7385206 w 7596693"/>
              <a:gd name="connsiteY1" fmla="*/ 211487 h 10691813"/>
              <a:gd name="connsiteX2" fmla="*/ 3786072 w 7596693"/>
              <a:gd name="connsiteY2" fmla="*/ 211487 h 10691813"/>
              <a:gd name="connsiteX3" fmla="*/ 3786071 w 7596693"/>
              <a:gd name="connsiteY3" fmla="*/ 211487 h 10691813"/>
              <a:gd name="connsiteX4" fmla="*/ 211487 w 7596693"/>
              <a:gd name="connsiteY4" fmla="*/ 211487 h 10691813"/>
              <a:gd name="connsiteX5" fmla="*/ 211487 w 7596693"/>
              <a:gd name="connsiteY5" fmla="*/ 10480325 h 10691813"/>
              <a:gd name="connsiteX6" fmla="*/ 3786071 w 7596693"/>
              <a:gd name="connsiteY6" fmla="*/ 10480325 h 10691813"/>
              <a:gd name="connsiteX7" fmla="*/ 3786072 w 7596693"/>
              <a:gd name="connsiteY7" fmla="*/ 10480325 h 10691813"/>
              <a:gd name="connsiteX8" fmla="*/ 211487 w 7596693"/>
              <a:gd name="connsiteY8" fmla="*/ 10691813 h 10691813"/>
              <a:gd name="connsiteX9" fmla="*/ 0 w 7596693"/>
              <a:gd name="connsiteY9" fmla="*/ 10691813 h 10691813"/>
              <a:gd name="connsiteX10" fmla="*/ 0 w 7596693"/>
              <a:gd name="connsiteY10" fmla="*/ 18350 h 10691813"/>
              <a:gd name="connsiteX11" fmla="*/ 85060 w 7596693"/>
              <a:gd name="connsiteY11" fmla="*/ 18350 h 10691813"/>
              <a:gd name="connsiteX12" fmla="*/ 85060 w 7596693"/>
              <a:gd name="connsiteY12" fmla="*/ 0 h 10691813"/>
              <a:gd name="connsiteX13" fmla="*/ 3786071 w 7596693"/>
              <a:gd name="connsiteY13" fmla="*/ 0 h 10691813"/>
              <a:gd name="connsiteX14" fmla="*/ 3786072 w 7596693"/>
              <a:gd name="connsiteY14" fmla="*/ 0 h 10691813"/>
              <a:gd name="connsiteX15" fmla="*/ 7385206 w 7596693"/>
              <a:gd name="connsiteY15" fmla="*/ 0 h 10691813"/>
              <a:gd name="connsiteX16" fmla="*/ 7487083 w 7596693"/>
              <a:gd name="connsiteY16" fmla="*/ 0 h 10691813"/>
              <a:gd name="connsiteX17" fmla="*/ 7596693 w 7596693"/>
              <a:gd name="connsiteY17" fmla="*/ 0 h 10691813"/>
              <a:gd name="connsiteX18" fmla="*/ 7596693 w 7596693"/>
              <a:gd name="connsiteY18" fmla="*/ 10691812 h 10691813"/>
              <a:gd name="connsiteX19" fmla="*/ 7487082 w 7596693"/>
              <a:gd name="connsiteY19" fmla="*/ 10691812 h 10691813"/>
              <a:gd name="connsiteX20" fmla="*/ 7385206 w 7596693"/>
              <a:gd name="connsiteY20" fmla="*/ 10691812 h 10691813"/>
              <a:gd name="connsiteX21" fmla="*/ 3786072 w 7596693"/>
              <a:gd name="connsiteY21" fmla="*/ 10691812 h 10691813"/>
              <a:gd name="connsiteX22" fmla="*/ 3786071 w 7596693"/>
              <a:gd name="connsiteY22" fmla="*/ 10691812 h 10691813"/>
              <a:gd name="connsiteX23" fmla="*/ 211487 w 7596693"/>
              <a:gd name="connsiteY23" fmla="*/ 10691812 h 106918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596693" h="10691813">
                <a:moveTo>
                  <a:pt x="7385206" y="10480325"/>
                </a:moveTo>
                <a:lnTo>
                  <a:pt x="7385206" y="211487"/>
                </a:lnTo>
                <a:lnTo>
                  <a:pt x="3786072" y="211487"/>
                </a:lnTo>
                <a:lnTo>
                  <a:pt x="3786071" y="211487"/>
                </a:lnTo>
                <a:lnTo>
                  <a:pt x="211487" y="211487"/>
                </a:lnTo>
                <a:lnTo>
                  <a:pt x="211487" y="10480325"/>
                </a:lnTo>
                <a:lnTo>
                  <a:pt x="3786071" y="10480325"/>
                </a:lnTo>
                <a:lnTo>
                  <a:pt x="3786072" y="10480325"/>
                </a:lnTo>
                <a:close/>
                <a:moveTo>
                  <a:pt x="211487" y="10691813"/>
                </a:moveTo>
                <a:lnTo>
                  <a:pt x="0" y="10691813"/>
                </a:lnTo>
                <a:lnTo>
                  <a:pt x="0" y="18350"/>
                </a:lnTo>
                <a:lnTo>
                  <a:pt x="85060" y="18350"/>
                </a:lnTo>
                <a:lnTo>
                  <a:pt x="85060" y="0"/>
                </a:lnTo>
                <a:lnTo>
                  <a:pt x="3786071" y="0"/>
                </a:lnTo>
                <a:lnTo>
                  <a:pt x="3786072" y="0"/>
                </a:lnTo>
                <a:lnTo>
                  <a:pt x="7385206" y="0"/>
                </a:lnTo>
                <a:lnTo>
                  <a:pt x="7487083" y="0"/>
                </a:lnTo>
                <a:lnTo>
                  <a:pt x="7596693" y="0"/>
                </a:lnTo>
                <a:lnTo>
                  <a:pt x="7596693" y="10691812"/>
                </a:lnTo>
                <a:lnTo>
                  <a:pt x="7487082" y="10691812"/>
                </a:lnTo>
                <a:lnTo>
                  <a:pt x="7385206" y="10691812"/>
                </a:lnTo>
                <a:lnTo>
                  <a:pt x="3786072" y="10691812"/>
                </a:lnTo>
                <a:lnTo>
                  <a:pt x="3786071" y="10691812"/>
                </a:lnTo>
                <a:lnTo>
                  <a:pt x="211487" y="10691812"/>
                </a:lnTo>
                <a:close/>
              </a:path>
            </a:pathLst>
          </a:custGeom>
          <a:solidFill>
            <a:srgbClr val="0B143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529">
              <a:latin typeface="Calibri" panose="020F0502020204030204" pitchFamily="34" charset="0"/>
              <a:cs typeface="Calibri" panose="020F0502020204030204" pitchFamily="34" charset="0"/>
            </a:endParaRPr>
          </a:p>
        </p:txBody>
      </p:sp>
      <p:sp>
        <p:nvSpPr>
          <p:cNvPr id="3" name="Rectangle 2">
            <a:extLst>
              <a:ext uri="{FF2B5EF4-FFF2-40B4-BE49-F238E27FC236}">
                <a16:creationId xmlns:a16="http://schemas.microsoft.com/office/drawing/2014/main" id="{E503E773-055E-3A8F-B7A8-F32583576A20}"/>
              </a:ext>
            </a:extLst>
          </p:cNvPr>
          <p:cNvSpPr/>
          <p:nvPr userDrawn="1"/>
        </p:nvSpPr>
        <p:spPr>
          <a:xfrm>
            <a:off x="7033968" y="89259"/>
            <a:ext cx="369542" cy="10513295"/>
          </a:xfrm>
          <a:prstGeom prst="rect">
            <a:avLst/>
          </a:prstGeom>
          <a:solidFill>
            <a:srgbClr val="0B143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Text Placeholder 32">
            <a:extLst>
              <a:ext uri="{FF2B5EF4-FFF2-40B4-BE49-F238E27FC236}">
                <a16:creationId xmlns:a16="http://schemas.microsoft.com/office/drawing/2014/main" id="{AF76BD86-5F60-C9DD-DBE6-C425C9182F5A}"/>
              </a:ext>
            </a:extLst>
          </p:cNvPr>
          <p:cNvSpPr>
            <a:spLocks noGrp="1"/>
          </p:cNvSpPr>
          <p:nvPr>
            <p:ph type="body" sz="quarter" idx="61" hasCustomPrompt="1"/>
          </p:nvPr>
        </p:nvSpPr>
        <p:spPr>
          <a:xfrm>
            <a:off x="-9335" y="644872"/>
            <a:ext cx="3483429" cy="586086"/>
          </a:xfrm>
          <a:prstGeom prst="rect">
            <a:avLst/>
          </a:prstGeom>
          <a:gradFill>
            <a:gsLst>
              <a:gs pos="0">
                <a:srgbClr val="8551A1"/>
              </a:gs>
              <a:gs pos="35350">
                <a:srgbClr val="6363AC"/>
              </a:gs>
              <a:gs pos="100000">
                <a:srgbClr val="26C4F4"/>
              </a:gs>
            </a:gsLst>
            <a:lin ang="0" scaled="0"/>
          </a:gradFill>
        </p:spPr>
        <p:txBody>
          <a:bodyPr anchor="ctr">
            <a:noAutofit/>
          </a:bodyPr>
          <a:lstStyle>
            <a:lvl1pPr marL="731838" indent="0" algn="l">
              <a:lnSpc>
                <a:spcPts val="3800"/>
              </a:lnSpc>
              <a:spcBef>
                <a:spcPts val="0"/>
              </a:spcBef>
              <a:buNone/>
              <a:tabLst/>
              <a:defRPr sz="3000" b="1" i="0" spc="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US"/>
              <a:t>HEADING</a:t>
            </a:r>
          </a:p>
        </p:txBody>
      </p:sp>
      <p:sp>
        <p:nvSpPr>
          <p:cNvPr id="12" name="Slide Number Placeholder 5">
            <a:extLst>
              <a:ext uri="{FF2B5EF4-FFF2-40B4-BE49-F238E27FC236}">
                <a16:creationId xmlns:a16="http://schemas.microsoft.com/office/drawing/2014/main" id="{93F71317-5FDE-E6A7-37D6-89EF087B3444}"/>
              </a:ext>
            </a:extLst>
          </p:cNvPr>
          <p:cNvSpPr>
            <a:spLocks noGrp="1"/>
          </p:cNvSpPr>
          <p:nvPr>
            <p:ph type="sldNum" sz="quarter" idx="4"/>
          </p:nvPr>
        </p:nvSpPr>
        <p:spPr>
          <a:xfrm>
            <a:off x="6444560" y="10176900"/>
            <a:ext cx="988834" cy="465822"/>
          </a:xfrm>
          <a:prstGeom prst="rect">
            <a:avLst/>
          </a:prstGeom>
        </p:spPr>
        <p:txBody>
          <a:bodyPr vert="horz" lIns="91440" tIns="45720" rIns="91440" bIns="45720" rtlCol="0" anchor="ctr"/>
          <a:lstStyle>
            <a:lvl1pPr algn="r">
              <a:defRPr sz="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stStyle>
          <a:p>
            <a:fld id="{CB2079F2-58AF-ED44-82D7-E04B2F6FD686}" type="slidenum">
              <a:rPr lang="en-US" smtClean="0"/>
              <a:pPr/>
              <a:t>‹N›</a:t>
            </a:fld>
            <a:endParaRPr lang="en-US"/>
          </a:p>
        </p:txBody>
      </p:sp>
      <p:grpSp>
        <p:nvGrpSpPr>
          <p:cNvPr id="4" name="Group 3">
            <a:extLst>
              <a:ext uri="{FF2B5EF4-FFF2-40B4-BE49-F238E27FC236}">
                <a16:creationId xmlns:a16="http://schemas.microsoft.com/office/drawing/2014/main" id="{323D1BA2-EB65-AAD2-6238-3553914F450A}"/>
              </a:ext>
            </a:extLst>
          </p:cNvPr>
          <p:cNvGrpSpPr/>
          <p:nvPr userDrawn="1"/>
        </p:nvGrpSpPr>
        <p:grpSpPr>
          <a:xfrm rot="16200000">
            <a:off x="6256887" y="9217197"/>
            <a:ext cx="2059860" cy="179595"/>
            <a:chOff x="3684958" y="6608690"/>
            <a:chExt cx="2059860" cy="179595"/>
          </a:xfrm>
        </p:grpSpPr>
        <p:pic>
          <p:nvPicPr>
            <p:cNvPr id="5" name="Picture 4">
              <a:extLst>
                <a:ext uri="{FF2B5EF4-FFF2-40B4-BE49-F238E27FC236}">
                  <a16:creationId xmlns:a16="http://schemas.microsoft.com/office/drawing/2014/main" id="{778A077B-4881-A57D-9073-E682AFA09D87}"/>
                </a:ext>
              </a:extLst>
            </p:cNvPr>
            <p:cNvPicPr>
              <a:picLocks noChangeAspect="1"/>
            </p:cNvPicPr>
            <p:nvPr userDrawn="1"/>
          </p:nvPicPr>
          <p:blipFill rotWithShape="1">
            <a:blip r:embed="rId2">
              <a:lum bright="70000" contrast="-70000"/>
              <a:extLst>
                <a:ext uri="{28A0092B-C50C-407E-A947-70E740481C1C}">
                  <a14:useLocalDpi xmlns:a14="http://schemas.microsoft.com/office/drawing/2010/main" val="0"/>
                </a:ext>
              </a:extLst>
            </a:blip>
            <a:srcRect l="23671" t="58569" r="16067" b="33319"/>
            <a:stretch/>
          </p:blipFill>
          <p:spPr>
            <a:xfrm>
              <a:off x="3849757" y="6632227"/>
              <a:ext cx="1895061" cy="132522"/>
            </a:xfrm>
            <a:prstGeom prst="rect">
              <a:avLst/>
            </a:prstGeom>
          </p:spPr>
        </p:pic>
        <p:pic>
          <p:nvPicPr>
            <p:cNvPr id="6" name="Picture 5">
              <a:extLst>
                <a:ext uri="{FF2B5EF4-FFF2-40B4-BE49-F238E27FC236}">
                  <a16:creationId xmlns:a16="http://schemas.microsoft.com/office/drawing/2014/main" id="{E53512D3-A55E-9C21-D222-057D5123DAED}"/>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80983" t="7869" r="7850" b="69418"/>
            <a:stretch/>
          </p:blipFill>
          <p:spPr>
            <a:xfrm rot="7811057">
              <a:off x="3690040" y="6603608"/>
              <a:ext cx="179595" cy="189760"/>
            </a:xfrm>
            <a:prstGeom prst="rect">
              <a:avLst/>
            </a:prstGeom>
          </p:spPr>
        </p:pic>
      </p:grpSp>
    </p:spTree>
    <p:extLst>
      <p:ext uri="{BB962C8B-B14F-4D97-AF65-F5344CB8AC3E}">
        <p14:creationId xmlns:p14="http://schemas.microsoft.com/office/powerpoint/2010/main" val="254500030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userDrawn="1">
  <p:cSld name="Text Slide 02">
    <p:spTree>
      <p:nvGrpSpPr>
        <p:cNvPr id="1" name=""/>
        <p:cNvGrpSpPr/>
        <p:nvPr/>
      </p:nvGrpSpPr>
      <p:grpSpPr>
        <a:xfrm>
          <a:off x="0" y="0"/>
          <a:ext cx="0" cy="0"/>
          <a:chOff x="0" y="0"/>
          <a:chExt cx="0" cy="0"/>
        </a:xfrm>
      </p:grpSpPr>
      <p:sp>
        <p:nvSpPr>
          <p:cNvPr id="18" name="Text Placeholder 32">
            <a:extLst>
              <a:ext uri="{FF2B5EF4-FFF2-40B4-BE49-F238E27FC236}">
                <a16:creationId xmlns:a16="http://schemas.microsoft.com/office/drawing/2014/main" id="{1505DF62-3F5D-08D0-2B9C-F189B1FE8367}"/>
              </a:ext>
            </a:extLst>
          </p:cNvPr>
          <p:cNvSpPr>
            <a:spLocks noGrp="1"/>
          </p:cNvSpPr>
          <p:nvPr>
            <p:ph type="body" sz="quarter" idx="61" hasCustomPrompt="1"/>
          </p:nvPr>
        </p:nvSpPr>
        <p:spPr>
          <a:xfrm>
            <a:off x="-9335" y="644872"/>
            <a:ext cx="3483429" cy="586086"/>
          </a:xfrm>
          <a:prstGeom prst="rect">
            <a:avLst/>
          </a:prstGeom>
          <a:gradFill>
            <a:gsLst>
              <a:gs pos="0">
                <a:srgbClr val="8551A1"/>
              </a:gs>
              <a:gs pos="35350">
                <a:srgbClr val="6363AC"/>
              </a:gs>
              <a:gs pos="100000">
                <a:srgbClr val="26C4F4"/>
              </a:gs>
            </a:gsLst>
            <a:lin ang="0" scaled="0"/>
          </a:gradFill>
        </p:spPr>
        <p:txBody>
          <a:bodyPr anchor="ctr">
            <a:noAutofit/>
          </a:bodyPr>
          <a:lstStyle>
            <a:lvl1pPr marL="731838" indent="0" algn="l">
              <a:lnSpc>
                <a:spcPts val="3800"/>
              </a:lnSpc>
              <a:spcBef>
                <a:spcPts val="0"/>
              </a:spcBef>
              <a:buNone/>
              <a:tabLst/>
              <a:defRPr sz="3000" b="1" i="0" spc="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US"/>
              <a:t>HEADING</a:t>
            </a:r>
          </a:p>
        </p:txBody>
      </p:sp>
      <p:sp>
        <p:nvSpPr>
          <p:cNvPr id="19" name="Text Placeholder 32">
            <a:extLst>
              <a:ext uri="{FF2B5EF4-FFF2-40B4-BE49-F238E27FC236}">
                <a16:creationId xmlns:a16="http://schemas.microsoft.com/office/drawing/2014/main" id="{14F62AE7-7BB4-825A-9462-1AD4FAD7D9CA}"/>
              </a:ext>
            </a:extLst>
          </p:cNvPr>
          <p:cNvSpPr>
            <a:spLocks noGrp="1"/>
          </p:cNvSpPr>
          <p:nvPr>
            <p:ph type="body" sz="quarter" idx="64" hasCustomPrompt="1"/>
          </p:nvPr>
        </p:nvSpPr>
        <p:spPr>
          <a:xfrm>
            <a:off x="697281" y="1599143"/>
            <a:ext cx="6076734" cy="8415713"/>
          </a:xfrm>
          <a:prstGeom prst="rect">
            <a:avLst/>
          </a:prstGeom>
        </p:spPr>
        <p:txBody>
          <a:bodyPr numCol="2" spcCol="288000" anchor="t">
            <a:noAutofit/>
          </a:bodyPr>
          <a:lstStyle>
            <a:lvl1pPr marL="0" indent="0" algn="l">
              <a:lnSpc>
                <a:spcPct val="100000"/>
              </a:lnSpc>
              <a:spcBef>
                <a:spcPts val="0"/>
              </a:spcBef>
              <a:buNone/>
              <a:defRPr sz="1100" b="0" i="0">
                <a:solidFill>
                  <a:srgbClr val="0B1430"/>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Click to type</a:t>
            </a:r>
            <a:endParaRPr lang="en-US"/>
          </a:p>
        </p:txBody>
      </p:sp>
      <p:sp>
        <p:nvSpPr>
          <p:cNvPr id="22" name="Slide Number Placeholder 5">
            <a:extLst>
              <a:ext uri="{FF2B5EF4-FFF2-40B4-BE49-F238E27FC236}">
                <a16:creationId xmlns:a16="http://schemas.microsoft.com/office/drawing/2014/main" id="{D73E2FE7-B1D1-638B-95F5-A4C6BE49BDB9}"/>
              </a:ext>
            </a:extLst>
          </p:cNvPr>
          <p:cNvSpPr>
            <a:spLocks noGrp="1"/>
          </p:cNvSpPr>
          <p:nvPr>
            <p:ph type="sldNum" sz="quarter" idx="4"/>
          </p:nvPr>
        </p:nvSpPr>
        <p:spPr>
          <a:xfrm>
            <a:off x="7030922" y="10219096"/>
            <a:ext cx="372588" cy="363596"/>
          </a:xfrm>
          <a:prstGeom prst="rect">
            <a:avLst/>
          </a:prstGeom>
        </p:spPr>
        <p:txBody>
          <a:bodyPr vert="horz" lIns="91440" tIns="45720" rIns="91440" bIns="45720" rtlCol="0" anchor="ctr"/>
          <a:lstStyle>
            <a:lvl1pPr algn="r">
              <a:defRPr sz="900">
                <a:solidFill>
                  <a:srgbClr val="010101"/>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‹N›</a:t>
            </a:fld>
            <a:endParaRPr lang="fr-CA"/>
          </a:p>
        </p:txBody>
      </p:sp>
    </p:spTree>
    <p:extLst>
      <p:ext uri="{BB962C8B-B14F-4D97-AF65-F5344CB8AC3E}">
        <p14:creationId xmlns:p14="http://schemas.microsoft.com/office/powerpoint/2010/main" val="307215058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Quote/Statement 03">
    <p:spTree>
      <p:nvGrpSpPr>
        <p:cNvPr id="1" name=""/>
        <p:cNvGrpSpPr/>
        <p:nvPr/>
      </p:nvGrpSpPr>
      <p:grpSpPr>
        <a:xfrm>
          <a:off x="0" y="0"/>
          <a:ext cx="0" cy="0"/>
          <a:chOff x="0" y="0"/>
          <a:chExt cx="0" cy="0"/>
        </a:xfrm>
      </p:grpSpPr>
      <p:sp>
        <p:nvSpPr>
          <p:cNvPr id="4" name="Picture Placeholder 3">
            <a:extLst>
              <a:ext uri="{FF2B5EF4-FFF2-40B4-BE49-F238E27FC236}">
                <a16:creationId xmlns:a16="http://schemas.microsoft.com/office/drawing/2014/main" id="{24E8932A-A485-43A5-A210-0AAB8AE7DC37}"/>
              </a:ext>
            </a:extLst>
          </p:cNvPr>
          <p:cNvSpPr>
            <a:spLocks noGrp="1"/>
          </p:cNvSpPr>
          <p:nvPr>
            <p:ph type="pic" sz="quarter" idx="10"/>
          </p:nvPr>
        </p:nvSpPr>
        <p:spPr>
          <a:xfrm>
            <a:off x="776964" y="760761"/>
            <a:ext cx="6005748" cy="9170292"/>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chemeClr val="bg1">
              <a:lumMod val="75000"/>
            </a:schemeClr>
          </a:solidFill>
        </p:spPr>
        <p:txBody>
          <a:bodyPr wrap="square">
            <a:noAutofit/>
          </a:bodyPr>
          <a:lstStyle>
            <a:lvl1pPr marL="0" indent="0" algn="ctr">
              <a:buFontTx/>
              <a:buNone/>
              <a:defRPr sz="1727">
                <a:latin typeface="Calibri" panose="020F0502020204030204" pitchFamily="34" charset="0"/>
                <a:cs typeface="Calibri" panose="020F0502020204030204" pitchFamily="34" charset="0"/>
              </a:defRPr>
            </a:lvl1pPr>
          </a:lstStyle>
          <a:p>
            <a:endParaRPr lang="en-US"/>
          </a:p>
          <a:p>
            <a:r>
              <a:rPr lang="en-US"/>
              <a:t>Drag Your Image Here</a:t>
            </a:r>
          </a:p>
        </p:txBody>
      </p:sp>
      <p:sp>
        <p:nvSpPr>
          <p:cNvPr id="22" name="Freeform 21">
            <a:extLst>
              <a:ext uri="{FF2B5EF4-FFF2-40B4-BE49-F238E27FC236}">
                <a16:creationId xmlns:a16="http://schemas.microsoft.com/office/drawing/2014/main" id="{A97A6B7C-6C4D-0938-DE63-7C34C0A12425}"/>
              </a:ext>
            </a:extLst>
          </p:cNvPr>
          <p:cNvSpPr/>
          <p:nvPr userDrawn="1"/>
        </p:nvSpPr>
        <p:spPr>
          <a:xfrm rot="10800000">
            <a:off x="-30783" y="-1"/>
            <a:ext cx="7596693" cy="10691813"/>
          </a:xfrm>
          <a:custGeom>
            <a:avLst/>
            <a:gdLst>
              <a:gd name="connsiteX0" fmla="*/ 7385206 w 7596693"/>
              <a:gd name="connsiteY0" fmla="*/ 10480325 h 10691813"/>
              <a:gd name="connsiteX1" fmla="*/ 7385206 w 7596693"/>
              <a:gd name="connsiteY1" fmla="*/ 211487 h 10691813"/>
              <a:gd name="connsiteX2" fmla="*/ 3786072 w 7596693"/>
              <a:gd name="connsiteY2" fmla="*/ 211487 h 10691813"/>
              <a:gd name="connsiteX3" fmla="*/ 3786071 w 7596693"/>
              <a:gd name="connsiteY3" fmla="*/ 211487 h 10691813"/>
              <a:gd name="connsiteX4" fmla="*/ 211487 w 7596693"/>
              <a:gd name="connsiteY4" fmla="*/ 211487 h 10691813"/>
              <a:gd name="connsiteX5" fmla="*/ 211487 w 7596693"/>
              <a:gd name="connsiteY5" fmla="*/ 10480325 h 10691813"/>
              <a:gd name="connsiteX6" fmla="*/ 3786071 w 7596693"/>
              <a:gd name="connsiteY6" fmla="*/ 10480325 h 10691813"/>
              <a:gd name="connsiteX7" fmla="*/ 3786072 w 7596693"/>
              <a:gd name="connsiteY7" fmla="*/ 10480325 h 10691813"/>
              <a:gd name="connsiteX8" fmla="*/ 211487 w 7596693"/>
              <a:gd name="connsiteY8" fmla="*/ 10691813 h 10691813"/>
              <a:gd name="connsiteX9" fmla="*/ 0 w 7596693"/>
              <a:gd name="connsiteY9" fmla="*/ 10691813 h 10691813"/>
              <a:gd name="connsiteX10" fmla="*/ 0 w 7596693"/>
              <a:gd name="connsiteY10" fmla="*/ 18350 h 10691813"/>
              <a:gd name="connsiteX11" fmla="*/ 85060 w 7596693"/>
              <a:gd name="connsiteY11" fmla="*/ 18350 h 10691813"/>
              <a:gd name="connsiteX12" fmla="*/ 85060 w 7596693"/>
              <a:gd name="connsiteY12" fmla="*/ 0 h 10691813"/>
              <a:gd name="connsiteX13" fmla="*/ 3786071 w 7596693"/>
              <a:gd name="connsiteY13" fmla="*/ 0 h 10691813"/>
              <a:gd name="connsiteX14" fmla="*/ 3786072 w 7596693"/>
              <a:gd name="connsiteY14" fmla="*/ 0 h 10691813"/>
              <a:gd name="connsiteX15" fmla="*/ 7385206 w 7596693"/>
              <a:gd name="connsiteY15" fmla="*/ 0 h 10691813"/>
              <a:gd name="connsiteX16" fmla="*/ 7487083 w 7596693"/>
              <a:gd name="connsiteY16" fmla="*/ 0 h 10691813"/>
              <a:gd name="connsiteX17" fmla="*/ 7596693 w 7596693"/>
              <a:gd name="connsiteY17" fmla="*/ 0 h 10691813"/>
              <a:gd name="connsiteX18" fmla="*/ 7596693 w 7596693"/>
              <a:gd name="connsiteY18" fmla="*/ 10691812 h 10691813"/>
              <a:gd name="connsiteX19" fmla="*/ 7487082 w 7596693"/>
              <a:gd name="connsiteY19" fmla="*/ 10691812 h 10691813"/>
              <a:gd name="connsiteX20" fmla="*/ 7385206 w 7596693"/>
              <a:gd name="connsiteY20" fmla="*/ 10691812 h 10691813"/>
              <a:gd name="connsiteX21" fmla="*/ 3786072 w 7596693"/>
              <a:gd name="connsiteY21" fmla="*/ 10691812 h 10691813"/>
              <a:gd name="connsiteX22" fmla="*/ 3786071 w 7596693"/>
              <a:gd name="connsiteY22" fmla="*/ 10691812 h 10691813"/>
              <a:gd name="connsiteX23" fmla="*/ 211487 w 7596693"/>
              <a:gd name="connsiteY23" fmla="*/ 10691812 h 106918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596693" h="10691813">
                <a:moveTo>
                  <a:pt x="7385206" y="10480325"/>
                </a:moveTo>
                <a:lnTo>
                  <a:pt x="7385206" y="211487"/>
                </a:lnTo>
                <a:lnTo>
                  <a:pt x="3786072" y="211487"/>
                </a:lnTo>
                <a:lnTo>
                  <a:pt x="3786071" y="211487"/>
                </a:lnTo>
                <a:lnTo>
                  <a:pt x="211487" y="211487"/>
                </a:lnTo>
                <a:lnTo>
                  <a:pt x="211487" y="10480325"/>
                </a:lnTo>
                <a:lnTo>
                  <a:pt x="3786071" y="10480325"/>
                </a:lnTo>
                <a:lnTo>
                  <a:pt x="3786072" y="10480325"/>
                </a:lnTo>
                <a:close/>
                <a:moveTo>
                  <a:pt x="211487" y="10691813"/>
                </a:moveTo>
                <a:lnTo>
                  <a:pt x="0" y="10691813"/>
                </a:lnTo>
                <a:lnTo>
                  <a:pt x="0" y="18350"/>
                </a:lnTo>
                <a:lnTo>
                  <a:pt x="85060" y="18350"/>
                </a:lnTo>
                <a:lnTo>
                  <a:pt x="85060" y="0"/>
                </a:lnTo>
                <a:lnTo>
                  <a:pt x="3786071" y="0"/>
                </a:lnTo>
                <a:lnTo>
                  <a:pt x="3786072" y="0"/>
                </a:lnTo>
                <a:lnTo>
                  <a:pt x="7385206" y="0"/>
                </a:lnTo>
                <a:lnTo>
                  <a:pt x="7487083" y="0"/>
                </a:lnTo>
                <a:lnTo>
                  <a:pt x="7596693" y="0"/>
                </a:lnTo>
                <a:lnTo>
                  <a:pt x="7596693" y="10691812"/>
                </a:lnTo>
                <a:lnTo>
                  <a:pt x="7487082" y="10691812"/>
                </a:lnTo>
                <a:lnTo>
                  <a:pt x="7385206" y="10691812"/>
                </a:lnTo>
                <a:lnTo>
                  <a:pt x="3786072" y="10691812"/>
                </a:lnTo>
                <a:lnTo>
                  <a:pt x="3786071" y="10691812"/>
                </a:lnTo>
                <a:lnTo>
                  <a:pt x="211487" y="10691812"/>
                </a:lnTo>
                <a:close/>
              </a:path>
            </a:pathLst>
          </a:custGeom>
          <a:solidFill>
            <a:srgbClr val="0B143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529">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401635663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Quote/Statement 01">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69080A93-BA24-F38B-739F-16FE9DDF3E11}"/>
              </a:ext>
            </a:extLst>
          </p:cNvPr>
          <p:cNvSpPr/>
          <p:nvPr userDrawn="1"/>
        </p:nvSpPr>
        <p:spPr>
          <a:xfrm rot="5400000">
            <a:off x="1225776" y="-1225776"/>
            <a:ext cx="5108448" cy="7560000"/>
          </a:xfrm>
          <a:prstGeom prst="rect">
            <a:avLst/>
          </a:prstGeom>
          <a:solidFill>
            <a:srgbClr val="0B143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a:solidFill>
                <a:srgbClr val="05203D"/>
              </a:solidFill>
              <a:latin typeface="Calibri" panose="020F0502020204030204" pitchFamily="34" charset="0"/>
              <a:cs typeface="Calibri" panose="020F0502020204030204" pitchFamily="34" charset="0"/>
            </a:endParaRPr>
          </a:p>
        </p:txBody>
      </p:sp>
      <p:sp>
        <p:nvSpPr>
          <p:cNvPr id="18" name="Text Placeholder 32">
            <a:extLst>
              <a:ext uri="{FF2B5EF4-FFF2-40B4-BE49-F238E27FC236}">
                <a16:creationId xmlns:a16="http://schemas.microsoft.com/office/drawing/2014/main" id="{9E177808-669D-283C-7D6E-53FC30C84236}"/>
              </a:ext>
            </a:extLst>
          </p:cNvPr>
          <p:cNvSpPr>
            <a:spLocks noGrp="1"/>
          </p:cNvSpPr>
          <p:nvPr>
            <p:ph type="body" sz="quarter" idx="61" hasCustomPrompt="1"/>
          </p:nvPr>
        </p:nvSpPr>
        <p:spPr>
          <a:xfrm>
            <a:off x="664758" y="993757"/>
            <a:ext cx="4159271" cy="671785"/>
          </a:xfrm>
          <a:prstGeom prst="rect">
            <a:avLst/>
          </a:prstGeom>
          <a:solidFill>
            <a:schemeClr val="bg1"/>
          </a:solidFill>
        </p:spPr>
        <p:txBody>
          <a:bodyPr anchor="ctr">
            <a:noAutofit/>
          </a:bodyPr>
          <a:lstStyle>
            <a:lvl1pPr marL="0" indent="0" algn="l">
              <a:lnSpc>
                <a:spcPts val="3800"/>
              </a:lnSpc>
              <a:spcBef>
                <a:spcPts val="0"/>
              </a:spcBef>
              <a:buNone/>
              <a:defRPr sz="3500" b="1" i="0" spc="0">
                <a:solidFill>
                  <a:srgbClr val="29C5F4"/>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US"/>
              <a:t>YOUR TEXT HERE</a:t>
            </a:r>
          </a:p>
        </p:txBody>
      </p:sp>
      <p:sp>
        <p:nvSpPr>
          <p:cNvPr id="19" name="Text Placeholder 32">
            <a:extLst>
              <a:ext uri="{FF2B5EF4-FFF2-40B4-BE49-F238E27FC236}">
                <a16:creationId xmlns:a16="http://schemas.microsoft.com/office/drawing/2014/main" id="{150450FD-DF74-4A1E-DAB4-34979C959B90}"/>
              </a:ext>
            </a:extLst>
          </p:cNvPr>
          <p:cNvSpPr>
            <a:spLocks noGrp="1"/>
          </p:cNvSpPr>
          <p:nvPr>
            <p:ph type="body" sz="quarter" idx="62" hasCustomPrompt="1"/>
          </p:nvPr>
        </p:nvSpPr>
        <p:spPr>
          <a:xfrm>
            <a:off x="664759" y="1849054"/>
            <a:ext cx="4159270" cy="671785"/>
          </a:xfrm>
          <a:prstGeom prst="rect">
            <a:avLst/>
          </a:prstGeom>
          <a:solidFill>
            <a:schemeClr val="bg1"/>
          </a:solidFill>
        </p:spPr>
        <p:txBody>
          <a:bodyPr anchor="ctr">
            <a:noAutofit/>
          </a:bodyPr>
          <a:lstStyle>
            <a:lvl1pPr marL="0" indent="0" algn="l">
              <a:lnSpc>
                <a:spcPts val="3800"/>
              </a:lnSpc>
              <a:spcBef>
                <a:spcPts val="0"/>
              </a:spcBef>
              <a:buNone/>
              <a:defRPr sz="3500" b="1" i="0" spc="0">
                <a:solidFill>
                  <a:srgbClr val="29C5F4"/>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US"/>
              <a:t>YOUR TEXT HERE</a:t>
            </a:r>
          </a:p>
        </p:txBody>
      </p:sp>
      <p:sp>
        <p:nvSpPr>
          <p:cNvPr id="25" name="Text Placeholder 32">
            <a:extLst>
              <a:ext uri="{FF2B5EF4-FFF2-40B4-BE49-F238E27FC236}">
                <a16:creationId xmlns:a16="http://schemas.microsoft.com/office/drawing/2014/main" id="{08C6061D-F5F3-3BE5-67FF-EC4329788DD8}"/>
              </a:ext>
            </a:extLst>
          </p:cNvPr>
          <p:cNvSpPr>
            <a:spLocks noGrp="1"/>
          </p:cNvSpPr>
          <p:nvPr>
            <p:ph type="body" sz="quarter" idx="63" hasCustomPrompt="1"/>
          </p:nvPr>
        </p:nvSpPr>
        <p:spPr>
          <a:xfrm>
            <a:off x="664758" y="2704351"/>
            <a:ext cx="4159269" cy="671785"/>
          </a:xfrm>
          <a:prstGeom prst="rect">
            <a:avLst/>
          </a:prstGeom>
          <a:solidFill>
            <a:schemeClr val="bg1"/>
          </a:solidFill>
        </p:spPr>
        <p:txBody>
          <a:bodyPr anchor="ctr">
            <a:noAutofit/>
          </a:bodyPr>
          <a:lstStyle>
            <a:lvl1pPr marL="0" indent="0" algn="l">
              <a:lnSpc>
                <a:spcPts val="3800"/>
              </a:lnSpc>
              <a:spcBef>
                <a:spcPts val="0"/>
              </a:spcBef>
              <a:buNone/>
              <a:defRPr sz="3500" b="1" i="0" spc="0">
                <a:solidFill>
                  <a:srgbClr val="29C5F4"/>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US"/>
              <a:t>YOUR TEXT HERE</a:t>
            </a:r>
          </a:p>
        </p:txBody>
      </p:sp>
      <p:sp>
        <p:nvSpPr>
          <p:cNvPr id="31" name="Text Placeholder 32">
            <a:extLst>
              <a:ext uri="{FF2B5EF4-FFF2-40B4-BE49-F238E27FC236}">
                <a16:creationId xmlns:a16="http://schemas.microsoft.com/office/drawing/2014/main" id="{E3828B49-DB6D-4C9E-7FCB-F5B0A3067B37}"/>
              </a:ext>
            </a:extLst>
          </p:cNvPr>
          <p:cNvSpPr>
            <a:spLocks noGrp="1"/>
          </p:cNvSpPr>
          <p:nvPr>
            <p:ph type="body" sz="quarter" idx="48" hasCustomPrompt="1"/>
          </p:nvPr>
        </p:nvSpPr>
        <p:spPr>
          <a:xfrm>
            <a:off x="767886" y="5474208"/>
            <a:ext cx="6010866" cy="4223848"/>
          </a:xfrm>
          <a:prstGeom prst="rect">
            <a:avLst/>
          </a:prstGeom>
        </p:spPr>
        <p:txBody>
          <a:bodyPr numCol="2" spcCol="288000" anchor="t">
            <a:noAutofit/>
          </a:bodyPr>
          <a:lstStyle>
            <a:lvl1pPr marL="0" indent="0" algn="l">
              <a:lnSpc>
                <a:spcPct val="100000"/>
              </a:lnSpc>
              <a:spcBef>
                <a:spcPts val="0"/>
              </a:spcBef>
              <a:buNone/>
              <a:defRPr sz="1100" b="0" i="0">
                <a:solidFill>
                  <a:srgbClr val="0B1430"/>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Click to type</a:t>
            </a:r>
            <a:endParaRPr lang="en-US"/>
          </a:p>
        </p:txBody>
      </p:sp>
      <p:sp>
        <p:nvSpPr>
          <p:cNvPr id="32" name="Slide Number Placeholder 5">
            <a:extLst>
              <a:ext uri="{FF2B5EF4-FFF2-40B4-BE49-F238E27FC236}">
                <a16:creationId xmlns:a16="http://schemas.microsoft.com/office/drawing/2014/main" id="{E144C293-21D9-3400-8609-B087F94CC36A}"/>
              </a:ext>
            </a:extLst>
          </p:cNvPr>
          <p:cNvSpPr>
            <a:spLocks noGrp="1"/>
          </p:cNvSpPr>
          <p:nvPr>
            <p:ph type="sldNum" sz="quarter" idx="4"/>
          </p:nvPr>
        </p:nvSpPr>
        <p:spPr>
          <a:xfrm>
            <a:off x="7030922" y="10219096"/>
            <a:ext cx="372588" cy="363596"/>
          </a:xfrm>
          <a:prstGeom prst="rect">
            <a:avLst/>
          </a:prstGeom>
        </p:spPr>
        <p:txBody>
          <a:bodyPr vert="horz" lIns="91440" tIns="45720" rIns="91440" bIns="45720" rtlCol="0" anchor="ctr"/>
          <a:lstStyle>
            <a:lvl1pPr algn="r">
              <a:defRPr sz="900">
                <a:solidFill>
                  <a:srgbClr val="010101"/>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‹N›</a:t>
            </a:fld>
            <a:endParaRPr lang="fr-CA"/>
          </a:p>
        </p:txBody>
      </p:sp>
    </p:spTree>
    <p:extLst>
      <p:ext uri="{BB962C8B-B14F-4D97-AF65-F5344CB8AC3E}">
        <p14:creationId xmlns:p14="http://schemas.microsoft.com/office/powerpoint/2010/main" val="102521380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1.png"/><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Slide Number Placeholder 5">
            <a:extLst>
              <a:ext uri="{FF2B5EF4-FFF2-40B4-BE49-F238E27FC236}">
                <a16:creationId xmlns:a16="http://schemas.microsoft.com/office/drawing/2014/main" id="{59D3DE8C-EA9F-1512-4604-ACCA95072AB0}"/>
              </a:ext>
            </a:extLst>
          </p:cNvPr>
          <p:cNvSpPr>
            <a:spLocks noGrp="1"/>
          </p:cNvSpPr>
          <p:nvPr>
            <p:ph type="sldNum" sz="quarter" idx="4"/>
          </p:nvPr>
        </p:nvSpPr>
        <p:spPr>
          <a:xfrm>
            <a:off x="6444560" y="10176900"/>
            <a:ext cx="988834" cy="465822"/>
          </a:xfrm>
          <a:prstGeom prst="rect">
            <a:avLst/>
          </a:prstGeom>
        </p:spPr>
        <p:txBody>
          <a:bodyPr vert="horz" lIns="91440" tIns="45720" rIns="91440" bIns="45720" rtlCol="0" anchor="ctr"/>
          <a:lstStyle>
            <a:lvl1pPr algn="r">
              <a:defRPr sz="800" b="0" i="0">
                <a:solidFill>
                  <a:srgbClr val="0B3A5B"/>
                </a:solidFill>
                <a:latin typeface="Calibri" panose="020F0502020204030204" pitchFamily="34" charset="0"/>
                <a:ea typeface="Open Sans" panose="020B0606030504020204" pitchFamily="34" charset="0"/>
                <a:cs typeface="Calibri" panose="020F0502020204030204" pitchFamily="34" charset="0"/>
              </a:defRPr>
            </a:lvl1pPr>
          </a:lstStyle>
          <a:p>
            <a:fld id="{CB2079F2-58AF-ED44-82D7-E04B2F6FD686}" type="slidenum">
              <a:rPr lang="en-US" smtClean="0"/>
              <a:pPr/>
              <a:t>‹N›</a:t>
            </a:fld>
            <a:endParaRPr lang="en-US"/>
          </a:p>
        </p:txBody>
      </p:sp>
      <p:grpSp>
        <p:nvGrpSpPr>
          <p:cNvPr id="5" name="Group 4">
            <a:extLst>
              <a:ext uri="{FF2B5EF4-FFF2-40B4-BE49-F238E27FC236}">
                <a16:creationId xmlns:a16="http://schemas.microsoft.com/office/drawing/2014/main" id="{9F628C2E-F487-8B8E-8D36-C865FD932202}"/>
              </a:ext>
            </a:extLst>
          </p:cNvPr>
          <p:cNvGrpSpPr/>
          <p:nvPr userDrawn="1"/>
        </p:nvGrpSpPr>
        <p:grpSpPr>
          <a:xfrm rot="16200000">
            <a:off x="6256887" y="9217197"/>
            <a:ext cx="2059860" cy="179595"/>
            <a:chOff x="3684958" y="6608690"/>
            <a:chExt cx="2059860" cy="179595"/>
          </a:xfrm>
        </p:grpSpPr>
        <p:pic>
          <p:nvPicPr>
            <p:cNvPr id="6" name="Picture 5">
              <a:extLst>
                <a:ext uri="{FF2B5EF4-FFF2-40B4-BE49-F238E27FC236}">
                  <a16:creationId xmlns:a16="http://schemas.microsoft.com/office/drawing/2014/main" id="{8AE3B505-2651-304F-6220-148B54B0795A}"/>
                </a:ext>
              </a:extLst>
            </p:cNvPr>
            <p:cNvPicPr>
              <a:picLocks noChangeAspect="1"/>
            </p:cNvPicPr>
            <p:nvPr userDrawn="1"/>
          </p:nvPicPr>
          <p:blipFill rotWithShape="1">
            <a:blip r:embed="rId17">
              <a:extLst>
                <a:ext uri="{28A0092B-C50C-407E-A947-70E740481C1C}">
                  <a14:useLocalDpi xmlns:a14="http://schemas.microsoft.com/office/drawing/2010/main" val="0"/>
                </a:ext>
              </a:extLst>
            </a:blip>
            <a:srcRect l="23671" t="58569" r="16067" b="33319"/>
            <a:stretch/>
          </p:blipFill>
          <p:spPr>
            <a:xfrm>
              <a:off x="3849757" y="6632227"/>
              <a:ext cx="1895061" cy="132522"/>
            </a:xfrm>
            <a:prstGeom prst="rect">
              <a:avLst/>
            </a:prstGeom>
          </p:spPr>
        </p:pic>
        <p:pic>
          <p:nvPicPr>
            <p:cNvPr id="8" name="Picture 7">
              <a:extLst>
                <a:ext uri="{FF2B5EF4-FFF2-40B4-BE49-F238E27FC236}">
                  <a16:creationId xmlns:a16="http://schemas.microsoft.com/office/drawing/2014/main" id="{669B8E3E-5DC2-7A7D-F565-81265CB5E1C7}"/>
                </a:ext>
              </a:extLst>
            </p:cNvPr>
            <p:cNvPicPr>
              <a:picLocks noChangeAspect="1"/>
            </p:cNvPicPr>
            <p:nvPr userDrawn="1"/>
          </p:nvPicPr>
          <p:blipFill rotWithShape="1">
            <a:blip r:embed="rId17">
              <a:extLst>
                <a:ext uri="{28A0092B-C50C-407E-A947-70E740481C1C}">
                  <a14:useLocalDpi xmlns:a14="http://schemas.microsoft.com/office/drawing/2010/main" val="0"/>
                </a:ext>
              </a:extLst>
            </a:blip>
            <a:srcRect l="80983" t="7869" r="7850" b="69418"/>
            <a:stretch/>
          </p:blipFill>
          <p:spPr>
            <a:xfrm rot="7811057">
              <a:off x="3690040" y="6603608"/>
              <a:ext cx="179595" cy="189760"/>
            </a:xfrm>
            <a:prstGeom prst="rect">
              <a:avLst/>
            </a:prstGeom>
          </p:spPr>
        </p:pic>
      </p:grpSp>
    </p:spTree>
    <p:extLst>
      <p:ext uri="{BB962C8B-B14F-4D97-AF65-F5344CB8AC3E}">
        <p14:creationId xmlns:p14="http://schemas.microsoft.com/office/powerpoint/2010/main" val="2333879095"/>
      </p:ext>
    </p:extLst>
  </p:cSld>
  <p:clrMap bg1="lt1" tx1="dk1" bg2="lt2" tx2="dk2" accent1="accent1" accent2="accent2" accent3="accent3" accent4="accent4" accent5="accent5" accent6="accent6" hlink="hlink" folHlink="folHlink"/>
  <p:sldLayoutIdLst>
    <p:sldLayoutId id="2147483780" r:id="rId1"/>
    <p:sldLayoutId id="2147483760" r:id="rId2"/>
    <p:sldLayoutId id="2147483798" r:id="rId3"/>
    <p:sldLayoutId id="2147483800" r:id="rId4"/>
    <p:sldLayoutId id="2147483805" r:id="rId5"/>
    <p:sldLayoutId id="2147483782" r:id="rId6"/>
    <p:sldLayoutId id="2147483752" r:id="rId7"/>
    <p:sldLayoutId id="2147483786" r:id="rId8"/>
    <p:sldLayoutId id="2147483758" r:id="rId9"/>
    <p:sldLayoutId id="2147483787" r:id="rId10"/>
    <p:sldLayoutId id="2147483751" r:id="rId11"/>
    <p:sldLayoutId id="2147483802" r:id="rId12"/>
    <p:sldLayoutId id="2147483796" r:id="rId13"/>
    <p:sldLayoutId id="2147483791" r:id="rId14"/>
    <p:sldLayoutId id="2147483804" r:id="rId15"/>
  </p:sldLayoutIdLst>
  <p:hf hdr="0" ftr="0" dt="0"/>
  <p:txStyles>
    <p:titleStyle>
      <a:lvl1pPr algn="l" defTabSz="755934" rtl="0" eaLnBrk="1" latinLnBrk="0" hangingPunct="1">
        <a:lnSpc>
          <a:spcPct val="90000"/>
        </a:lnSpc>
        <a:spcBef>
          <a:spcPct val="0"/>
        </a:spcBef>
        <a:buNone/>
        <a:defRPr sz="3637" kern="1200">
          <a:solidFill>
            <a:schemeClr val="tx1"/>
          </a:solidFill>
          <a:latin typeface="+mj-lt"/>
          <a:ea typeface="+mj-ea"/>
          <a:cs typeface="+mj-cs"/>
        </a:defRPr>
      </a:lvl1pPr>
    </p:titleStyle>
    <p:bodyStyle>
      <a:lvl1pPr marL="188984" indent="-188984" algn="l" defTabSz="755934" rtl="0" eaLnBrk="1" latinLnBrk="0" hangingPunct="1">
        <a:lnSpc>
          <a:spcPct val="90000"/>
        </a:lnSpc>
        <a:spcBef>
          <a:spcPts val="827"/>
        </a:spcBef>
        <a:buFont typeface="Arial" panose="020B0604020202020204" pitchFamily="34" charset="0"/>
        <a:buChar char="•"/>
        <a:defRPr sz="2315" kern="1200">
          <a:solidFill>
            <a:schemeClr val="tx1"/>
          </a:solidFill>
          <a:latin typeface="+mn-lt"/>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p:bodyStyle>
    <p:otherStyle>
      <a:defPPr>
        <a:defRPr lang="en-US"/>
      </a:defPPr>
      <a:lvl1pPr marL="0" algn="l" defTabSz="755934" rtl="0" eaLnBrk="1" latinLnBrk="0" hangingPunct="1">
        <a:defRPr sz="1488" kern="1200">
          <a:solidFill>
            <a:schemeClr val="tx1"/>
          </a:solidFill>
          <a:latin typeface="+mn-lt"/>
          <a:ea typeface="+mn-ea"/>
          <a:cs typeface="+mn-cs"/>
        </a:defRPr>
      </a:lvl1pPr>
      <a:lvl2pPr marL="377967" algn="l" defTabSz="755934" rtl="0" eaLnBrk="1" latinLnBrk="0" hangingPunct="1">
        <a:defRPr sz="1488" kern="1200">
          <a:solidFill>
            <a:schemeClr val="tx1"/>
          </a:solidFill>
          <a:latin typeface="+mn-lt"/>
          <a:ea typeface="+mn-ea"/>
          <a:cs typeface="+mn-cs"/>
        </a:defRPr>
      </a:lvl2pPr>
      <a:lvl3pPr marL="755934" algn="l" defTabSz="755934" rtl="0" eaLnBrk="1" latinLnBrk="0" hangingPunct="1">
        <a:defRPr sz="1488" kern="1200">
          <a:solidFill>
            <a:schemeClr val="tx1"/>
          </a:solidFill>
          <a:latin typeface="+mn-lt"/>
          <a:ea typeface="+mn-ea"/>
          <a:cs typeface="+mn-cs"/>
        </a:defRPr>
      </a:lvl3pPr>
      <a:lvl4pPr marL="1133902" algn="l" defTabSz="755934" rtl="0" eaLnBrk="1" latinLnBrk="0" hangingPunct="1">
        <a:defRPr sz="1488" kern="1200">
          <a:solidFill>
            <a:schemeClr val="tx1"/>
          </a:solidFill>
          <a:latin typeface="+mn-lt"/>
          <a:ea typeface="+mn-ea"/>
          <a:cs typeface="+mn-cs"/>
        </a:defRPr>
      </a:lvl4pPr>
      <a:lvl5pPr marL="1511869" algn="l" defTabSz="755934" rtl="0" eaLnBrk="1" latinLnBrk="0" hangingPunct="1">
        <a:defRPr sz="1488" kern="1200">
          <a:solidFill>
            <a:schemeClr val="tx1"/>
          </a:solidFill>
          <a:latin typeface="+mn-lt"/>
          <a:ea typeface="+mn-ea"/>
          <a:cs typeface="+mn-cs"/>
        </a:defRPr>
      </a:lvl5pPr>
      <a:lvl6pPr marL="1889836" algn="l" defTabSz="755934" rtl="0" eaLnBrk="1" latinLnBrk="0" hangingPunct="1">
        <a:defRPr sz="1488" kern="1200">
          <a:solidFill>
            <a:schemeClr val="tx1"/>
          </a:solidFill>
          <a:latin typeface="+mn-lt"/>
          <a:ea typeface="+mn-ea"/>
          <a:cs typeface="+mn-cs"/>
        </a:defRPr>
      </a:lvl6pPr>
      <a:lvl7pPr marL="2267803" algn="l" defTabSz="755934" rtl="0" eaLnBrk="1" latinLnBrk="0" hangingPunct="1">
        <a:defRPr sz="1488" kern="1200">
          <a:solidFill>
            <a:schemeClr val="tx1"/>
          </a:solidFill>
          <a:latin typeface="+mn-lt"/>
          <a:ea typeface="+mn-ea"/>
          <a:cs typeface="+mn-cs"/>
        </a:defRPr>
      </a:lvl7pPr>
      <a:lvl8pPr marL="2645771" algn="l" defTabSz="755934" rtl="0" eaLnBrk="1" latinLnBrk="0" hangingPunct="1">
        <a:defRPr sz="1488" kern="1200">
          <a:solidFill>
            <a:schemeClr val="tx1"/>
          </a:solidFill>
          <a:latin typeface="+mn-lt"/>
          <a:ea typeface="+mn-ea"/>
          <a:cs typeface="+mn-cs"/>
        </a:defRPr>
      </a:lvl8pPr>
      <a:lvl9pPr marL="3023738" algn="l" defTabSz="755934" rtl="0" eaLnBrk="1" latinLnBrk="0" hangingPunct="1">
        <a:defRPr sz="1488"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3" Type="http://schemas.openxmlformats.org/officeDocument/2006/relationships/slide" Target="slide33.xml"/><Relationship Id="rId2" Type="http://schemas.openxmlformats.org/officeDocument/2006/relationships/image" Target="../media/image11.jpeg"/><Relationship Id="rId1" Type="http://schemas.openxmlformats.org/officeDocument/2006/relationships/slideLayout" Target="../slideLayouts/slideLayout11.xml"/><Relationship Id="rId4" Type="http://schemas.openxmlformats.org/officeDocument/2006/relationships/slide" Target="slide37.xml"/></Relationships>
</file>

<file path=ppt/slides/_rels/slide15.xml.rels><?xml version="1.0" encoding="UTF-8" standalone="yes"?>
<Relationships xmlns="http://schemas.openxmlformats.org/package/2006/relationships"><Relationship Id="rId3" Type="http://schemas.openxmlformats.org/officeDocument/2006/relationships/slide" Target="slide37.xml"/><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slide" Target="slide33.xml"/><Relationship Id="rId2" Type="http://schemas.openxmlformats.org/officeDocument/2006/relationships/image" Target="../media/image11.jpeg"/><Relationship Id="rId1" Type="http://schemas.openxmlformats.org/officeDocument/2006/relationships/slideLayout" Target="../slideLayouts/slideLayout11.xml"/></Relationships>
</file>

<file path=ppt/slides/_rels/slide17.xml.rels><?xml version="1.0" encoding="UTF-8" standalone="yes"?>
<Relationships xmlns="http://schemas.openxmlformats.org/package/2006/relationships"><Relationship Id="rId3" Type="http://schemas.openxmlformats.org/officeDocument/2006/relationships/hyperlink" Target="https://innovating4earth.eu/starter-kit-and-good-practice-compendium/" TargetMode="External"/><Relationship Id="rId2" Type="http://schemas.openxmlformats.org/officeDocument/2006/relationships/notesSlide" Target="../notesSlides/notesSlide3.xml"/><Relationship Id="rId1" Type="http://schemas.openxmlformats.org/officeDocument/2006/relationships/slideLayout" Target="../slideLayouts/slideLayout7.xml"/><Relationship Id="rId4" Type="http://schemas.openxmlformats.org/officeDocument/2006/relationships/hyperlink" Target="https://www.hdm-stuttgart.de/wib/projekte/forschung/cinema_toolset/4_example/downloads/A4_Context_Canvas.pdf" TargetMode="External"/></Relationships>
</file>

<file path=ppt/slides/_rels/slide18.xml.rels><?xml version="1.0" encoding="UTF-8" standalone="yes"?>
<Relationships xmlns="http://schemas.openxmlformats.org/package/2006/relationships"><Relationship Id="rId3" Type="http://schemas.openxmlformats.org/officeDocument/2006/relationships/slide" Target="slide33.xml"/><Relationship Id="rId2" Type="http://schemas.openxmlformats.org/officeDocument/2006/relationships/image" Target="../media/image11.jpeg"/><Relationship Id="rId1" Type="http://schemas.openxmlformats.org/officeDocument/2006/relationships/slideLayout" Target="../slideLayouts/slideLayout11.xml"/></Relationships>
</file>

<file path=ppt/slides/_rels/slide19.xml.rels><?xml version="1.0" encoding="UTF-8" standalone="yes"?>
<Relationships xmlns="http://schemas.openxmlformats.org/package/2006/relationships"><Relationship Id="rId3" Type="http://schemas.openxmlformats.org/officeDocument/2006/relationships/hyperlink" Target="https://miro.com/templates/brainwriting/" TargetMode="External"/><Relationship Id="rId7" Type="http://schemas.openxmlformats.org/officeDocument/2006/relationships/hyperlink" Target="https://miro.com/" TargetMode="External"/><Relationship Id="rId2" Type="http://schemas.openxmlformats.org/officeDocument/2006/relationships/hyperlink" Target="https://innovating4earth.eu/starter-kit-and-good-practice-compendium/" TargetMode="External"/><Relationship Id="rId1" Type="http://schemas.openxmlformats.org/officeDocument/2006/relationships/slideLayout" Target="../slideLayouts/slideLayout7.xml"/><Relationship Id="rId6" Type="http://schemas.openxmlformats.org/officeDocument/2006/relationships/hyperlink" Target="https://www.mindmeister.com/" TargetMode="External"/><Relationship Id="rId5" Type="http://schemas.openxmlformats.org/officeDocument/2006/relationships/hyperlink" Target="https://miro.com/templates/how-now-wow-matrix/" TargetMode="External"/><Relationship Id="rId4" Type="http://schemas.openxmlformats.org/officeDocument/2006/relationships/hyperlink" Target="https://miro.com/templates/mind-map-basic/" TargetMode="Externa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9.xml"/></Relationships>
</file>

<file path=ppt/slides/_rels/slide20.xml.rels><?xml version="1.0" encoding="UTF-8" standalone="yes"?>
<Relationships xmlns="http://schemas.openxmlformats.org/package/2006/relationships"><Relationship Id="rId3" Type="http://schemas.openxmlformats.org/officeDocument/2006/relationships/slide" Target="slide33.xml"/><Relationship Id="rId2" Type="http://schemas.openxmlformats.org/officeDocument/2006/relationships/image" Target="../media/image11.jpeg"/><Relationship Id="rId1" Type="http://schemas.openxmlformats.org/officeDocument/2006/relationships/slideLayout" Target="../slideLayouts/slideLayout11.xml"/></Relationships>
</file>

<file path=ppt/slides/_rels/slide21.xml.rels><?xml version="1.0" encoding="UTF-8" standalone="yes"?>
<Relationships xmlns="http://schemas.openxmlformats.org/package/2006/relationships"><Relationship Id="rId3" Type="http://schemas.openxmlformats.org/officeDocument/2006/relationships/hyperlink" Target="https://www.mural.co/templates/service-blueprint" TargetMode="External"/><Relationship Id="rId2" Type="http://schemas.openxmlformats.org/officeDocument/2006/relationships/hyperlink" Target="https://innovating4earth.eu/starter-kit-and-good-practice-compendium/" TargetMode="External"/><Relationship Id="rId1" Type="http://schemas.openxmlformats.org/officeDocument/2006/relationships/slideLayout" Target="../slideLayouts/slideLayout7.xml"/><Relationship Id="rId6" Type="http://schemas.openxmlformats.org/officeDocument/2006/relationships/hyperlink" Target="https://miro.com/" TargetMode="External"/><Relationship Id="rId5" Type="http://schemas.openxmlformats.org/officeDocument/2006/relationships/hyperlink" Target="https://www.canva.com/" TargetMode="External"/><Relationship Id="rId4" Type="http://schemas.openxmlformats.org/officeDocument/2006/relationships/hyperlink" Target="https://miro.com/templates/service-blueprint-template/" TargetMode="External"/></Relationships>
</file>

<file path=ppt/slides/_rels/slide22.xml.rels><?xml version="1.0" encoding="UTF-8" standalone="yes"?>
<Relationships xmlns="http://schemas.openxmlformats.org/package/2006/relationships"><Relationship Id="rId3" Type="http://schemas.openxmlformats.org/officeDocument/2006/relationships/slide" Target="slide33.xml"/><Relationship Id="rId2" Type="http://schemas.openxmlformats.org/officeDocument/2006/relationships/image" Target="../media/image11.jpeg"/><Relationship Id="rId1" Type="http://schemas.openxmlformats.org/officeDocument/2006/relationships/slideLayout" Target="../slideLayouts/slideLayout11.xml"/></Relationships>
</file>

<file path=ppt/slides/_rels/slide23.xml.rels><?xml version="1.0" encoding="UTF-8" standalone="yes"?>
<Relationships xmlns="http://schemas.openxmlformats.org/package/2006/relationships"><Relationship Id="rId3" Type="http://schemas.openxmlformats.org/officeDocument/2006/relationships/hyperlink" Target="https://miro.com/templates/moscow-matrix/" TargetMode="External"/><Relationship Id="rId2" Type="http://schemas.openxmlformats.org/officeDocument/2006/relationships/hyperlink" Target="https://innovating4earth.eu/starter-kit-and-good-practice-compendium/" TargetMode="External"/><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slide" Target="slide33.xml"/><Relationship Id="rId2" Type="http://schemas.openxmlformats.org/officeDocument/2006/relationships/image" Target="../media/image11.jpeg"/><Relationship Id="rId1" Type="http://schemas.openxmlformats.org/officeDocument/2006/relationships/slideLayout" Target="../slideLayouts/slideLayout11.xml"/></Relationships>
</file>

<file path=ppt/slides/_rels/slide25.xml.rels><?xml version="1.0" encoding="UTF-8" standalone="yes"?>
<Relationships xmlns="http://schemas.openxmlformats.org/package/2006/relationships"><Relationship Id="rId3" Type="http://schemas.openxmlformats.org/officeDocument/2006/relationships/hyperlink" Target="https://docs.google.com/forms/" TargetMode="External"/><Relationship Id="rId2" Type="http://schemas.openxmlformats.org/officeDocument/2006/relationships/hyperlink" Target="https://innovating4earth.eu/starter-kit-and-good-practice-compendium/" TargetMode="External"/><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slide" Target="slide33.xml"/><Relationship Id="rId2" Type="http://schemas.openxmlformats.org/officeDocument/2006/relationships/image" Target="../media/image11.jpeg"/><Relationship Id="rId1" Type="http://schemas.openxmlformats.org/officeDocument/2006/relationships/slideLayout" Target="../slideLayouts/slideLayout11.xml"/></Relationships>
</file>

<file path=ppt/slides/_rels/slide27.xml.rels><?xml version="1.0" encoding="UTF-8" standalone="yes"?>
<Relationships xmlns="http://schemas.openxmlformats.org/package/2006/relationships"><Relationship Id="rId2" Type="http://schemas.openxmlformats.org/officeDocument/2006/relationships/hyperlink" Target="https://innovating4earth.eu/starter-kit-and-good-practice-compendium/" TargetMode="External"/><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3" Type="http://schemas.openxmlformats.org/officeDocument/2006/relationships/slide" Target="slide33.xml"/><Relationship Id="rId2" Type="http://schemas.openxmlformats.org/officeDocument/2006/relationships/image" Target="../media/image11.jpeg"/><Relationship Id="rId1" Type="http://schemas.openxmlformats.org/officeDocument/2006/relationships/slideLayout" Target="../slideLayouts/slideLayout11.xml"/></Relationships>
</file>

<file path=ppt/slides/_rels/slide29.xml.rels><?xml version="1.0" encoding="UTF-8" standalone="yes"?>
<Relationships xmlns="http://schemas.openxmlformats.org/package/2006/relationships"><Relationship Id="rId2" Type="http://schemas.openxmlformats.org/officeDocument/2006/relationships/slide" Target="slide46.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slide" Target="slide12.xml"/><Relationship Id="rId2" Type="http://schemas.openxmlformats.org/officeDocument/2006/relationships/image" Target="../media/image4.jpeg"/><Relationship Id="rId1" Type="http://schemas.openxmlformats.org/officeDocument/2006/relationships/slideLayout" Target="../slideLayouts/slideLayout3.xml"/><Relationship Id="rId5" Type="http://schemas.openxmlformats.org/officeDocument/2006/relationships/slide" Target="slide6.xml"/><Relationship Id="rId4" Type="http://schemas.openxmlformats.org/officeDocument/2006/relationships/slide" Target="slide32.xml"/></Relationships>
</file>

<file path=ppt/slides/_rels/slide30.xml.rels><?xml version="1.0" encoding="UTF-8" standalone="yes"?>
<Relationships xmlns="http://schemas.openxmlformats.org/package/2006/relationships"><Relationship Id="rId3" Type="http://schemas.openxmlformats.org/officeDocument/2006/relationships/slide" Target="slide33.xml"/><Relationship Id="rId2" Type="http://schemas.openxmlformats.org/officeDocument/2006/relationships/image" Target="../media/image11.jpeg"/><Relationship Id="rId1" Type="http://schemas.openxmlformats.org/officeDocument/2006/relationships/slideLayout" Target="../slideLayouts/slideLayout11.xml"/><Relationship Id="rId4" Type="http://schemas.openxmlformats.org/officeDocument/2006/relationships/slide" Target="slide43.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4.xml"/></Relationships>
</file>

<file path=ppt/slides/_rels/slide33.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4.xml"/></Relationships>
</file>

<file path=ppt/slides/_rels/slide34.xml.rels><?xml version="1.0" encoding="UTF-8" standalone="yes"?>
<Relationships xmlns="http://schemas.openxmlformats.org/package/2006/relationships"><Relationship Id="rId8" Type="http://schemas.openxmlformats.org/officeDocument/2006/relationships/hyperlink" Target="https://www.atlassian.com/team-playbook/plays/5-whys" TargetMode="External"/><Relationship Id="rId13" Type="http://schemas.openxmlformats.org/officeDocument/2006/relationships/hyperlink" Target="https://www.youtube.com/watch?v=YXQWfTPQoSg" TargetMode="External"/><Relationship Id="rId3" Type="http://schemas.openxmlformats.org/officeDocument/2006/relationships/hyperlink" Target="https://www.youtube.com/watch?v=Stc0beAxavY" TargetMode="External"/><Relationship Id="rId7" Type="http://schemas.openxmlformats.org/officeDocument/2006/relationships/hyperlink" Target="https://lucid.co/blog/what-is-a-concept-map" TargetMode="External"/><Relationship Id="rId12" Type="http://schemas.openxmlformats.org/officeDocument/2006/relationships/hyperlink" Target="https://growenterprise.co.uk/2018/11/26/a-road-map-for-commercialization-of-a-business-concept/" TargetMode="External"/><Relationship Id="rId2" Type="http://schemas.openxmlformats.org/officeDocument/2006/relationships/hyperlink" Target="https://creately.com/guides/how-to-write-an-action-plan/" TargetMode="External"/><Relationship Id="rId1" Type="http://schemas.openxmlformats.org/officeDocument/2006/relationships/slideLayout" Target="../slideLayouts/slideLayout7.xml"/><Relationship Id="rId6" Type="http://schemas.openxmlformats.org/officeDocument/2006/relationships/hyperlink" Target="https://thedecisionlab.com/reference-guide/philosophy/scamper" TargetMode="External"/><Relationship Id="rId11" Type="http://schemas.openxmlformats.org/officeDocument/2006/relationships/hyperlink" Target="https://www.youtube.com/watch?v=lGAK_jCpbb8" TargetMode="External"/><Relationship Id="rId5" Type="http://schemas.openxmlformats.org/officeDocument/2006/relationships/hyperlink" Target="https://www.youtube.com/watch?v=d3OypR39klY" TargetMode="External"/><Relationship Id="rId10" Type="http://schemas.openxmlformats.org/officeDocument/2006/relationships/hyperlink" Target="https://www.debonogroup.com/services/core-programs/six-thinking-hats/" TargetMode="External"/><Relationship Id="rId4" Type="http://schemas.openxmlformats.org/officeDocument/2006/relationships/hyperlink" Target="https://app.mural.co/template/94238f11-00b5-42c7-8374-b3dd7c7c0b76/ae150568-42bf-46cc-b205-2f4ba1bdb4ca" TargetMode="External"/><Relationship Id="rId9" Type="http://schemas.openxmlformats.org/officeDocument/2006/relationships/hyperlink" Target="https://www.productplan.com/glossary/opportunity-solution-tree/" TargetMode="External"/><Relationship Id="rId14" Type="http://schemas.openxmlformats.org/officeDocument/2006/relationships/hyperlink" Target="https://umaine.edu/computingcoursematerials/wp-content/uploads/sites/511/2016/11/BlogGuide.pdf" TargetMode="External"/></Relationships>
</file>

<file path=ppt/slides/_rels/slide35.xml.rels><?xml version="1.0" encoding="UTF-8" standalone="yes"?>
<Relationships xmlns="http://schemas.openxmlformats.org/package/2006/relationships"><Relationship Id="rId8" Type="http://schemas.openxmlformats.org/officeDocument/2006/relationships/hyperlink" Target="https://www.youtube.com/watch?v=bAARmsv1tms" TargetMode="External"/><Relationship Id="rId13" Type="http://schemas.openxmlformats.org/officeDocument/2006/relationships/hyperlink" Target="https://www.youtube.com/watch?v=4Yd3bq1At2A" TargetMode="External"/><Relationship Id="rId18" Type="http://schemas.openxmlformats.org/officeDocument/2006/relationships/hyperlink" Target="https://www.youtube.com/watch?v=tY8CX0J3ILc" TargetMode="External"/><Relationship Id="rId3" Type="http://schemas.openxmlformats.org/officeDocument/2006/relationships/hyperlink" Target="https://www.youtube.com/watch?v=PJgAOkaUrcw" TargetMode="External"/><Relationship Id="rId21" Type="http://schemas.openxmlformats.org/officeDocument/2006/relationships/hyperlink" Target="https://www.naeyc.org/sites/default/files/globally-shared/downloads/PDFs/accreditation/higher-ed/2020_naeyc_higher_education_peer_reviewer_handbook1.pdf" TargetMode="External"/><Relationship Id="rId7" Type="http://schemas.openxmlformats.org/officeDocument/2006/relationships/hyperlink" Target="https://www.youtube.com/watch?v=9t-_hYjAKww" TargetMode="External"/><Relationship Id="rId12" Type="http://schemas.openxmlformats.org/officeDocument/2006/relationships/hyperlink" Target="https://www.youtube.com/watch?v=whKSAKSMFs8" TargetMode="External"/><Relationship Id="rId17" Type="http://schemas.openxmlformats.org/officeDocument/2006/relationships/hyperlink" Target="https://www.youtube.com/watch?v=LnZd6q-5lg8" TargetMode="External"/><Relationship Id="rId2" Type="http://schemas.openxmlformats.org/officeDocument/2006/relationships/hyperlink" Target="https://www.youtube.com/watch?v=XelAIACgElM" TargetMode="External"/><Relationship Id="rId16" Type="http://schemas.openxmlformats.org/officeDocument/2006/relationships/hyperlink" Target="https://www.open.edu/openlearn/education-development/learning-teach-becoming-reflective-practitioner/content-section-0" TargetMode="External"/><Relationship Id="rId20" Type="http://schemas.openxmlformats.org/officeDocument/2006/relationships/hyperlink" Target="https://www.luc.edu/media/lucedu/clas/Peer%20Review%20in%20Assessment%20and%20Improvement%20an%20Overview%20of%20Five%20Principles%20to%20Promote%20Effective%20Practice.pdf" TargetMode="External"/><Relationship Id="rId1" Type="http://schemas.openxmlformats.org/officeDocument/2006/relationships/slideLayout" Target="../slideLayouts/slideLayout7.xml"/><Relationship Id="rId6" Type="http://schemas.openxmlformats.org/officeDocument/2006/relationships/hyperlink" Target="https://bokcenter.harvard.edu/leading-discussions" TargetMode="External"/><Relationship Id="rId11" Type="http://schemas.openxmlformats.org/officeDocument/2006/relationships/hyperlink" Target="https://www.coursera.org/learn/research-methods" TargetMode="External"/><Relationship Id="rId5" Type="http://schemas.openxmlformats.org/officeDocument/2006/relationships/hyperlink" Target="https://uwaterloo.ca/centre-for-teaching-excellence/catalogs/tip-sheets/facilitating-effective-discussions" TargetMode="External"/><Relationship Id="rId15" Type="http://schemas.openxmlformats.org/officeDocument/2006/relationships/hyperlink" Target="https://reflection.ed.ac.uk/facilitators-toolkit/where-to-start/introduce-reflection/assignment" TargetMode="External"/><Relationship Id="rId10" Type="http://schemas.openxmlformats.org/officeDocument/2006/relationships/hyperlink" Target="https://www.advance-he.ac.uk/knowledge-hub/pedagogic-approaches-developing-students-researchers-within-curriculum-and-beyond" TargetMode="External"/><Relationship Id="rId19" Type="http://schemas.openxmlformats.org/officeDocument/2006/relationships/hyperlink" Target="https://www.valdosta.edu/academics/academic-affairs/documents/resource-guide-for-peer-evaluations-of-teaching.pdf" TargetMode="External"/><Relationship Id="rId4" Type="http://schemas.openxmlformats.org/officeDocument/2006/relationships/hyperlink" Target="https://www.youtube.com/watch?v=ZXbCZsaZBxM" TargetMode="External"/><Relationship Id="rId9" Type="http://schemas.openxmlformats.org/officeDocument/2006/relationships/hyperlink" Target="https://www.youtube.com/watch?v=ivTGBNPp96w" TargetMode="External"/><Relationship Id="rId14" Type="http://schemas.openxmlformats.org/officeDocument/2006/relationships/hyperlink" Target="https://reflection.ed.ac.uk/reflectors-toolkit/producing-reflections/academic-reflections/structure" TargetMode="External"/><Relationship Id="rId22" Type="http://schemas.openxmlformats.org/officeDocument/2006/relationships/hyperlink" Target="https://www.utsystem.edu/sites/default/files/offices/academic-affairs/forms/Final%20Fac%20Eval%20Guidelines.pdf" TargetMode="External"/></Relationships>
</file>

<file path=ppt/slides/_rels/slide36.xml.rels><?xml version="1.0" encoding="UTF-8" standalone="yes"?>
<Relationships xmlns="http://schemas.openxmlformats.org/package/2006/relationships"><Relationship Id="rId8" Type="http://schemas.openxmlformats.org/officeDocument/2006/relationships/hyperlink" Target="https://www.youtube.com/watch?v=WS6qHRJC8BY" TargetMode="External"/><Relationship Id="rId13" Type="http://schemas.openxmlformats.org/officeDocument/2006/relationships/hyperlink" Target="https://www.youtube.com/watch?v=VnDcdHNvY5A" TargetMode="External"/><Relationship Id="rId3" Type="http://schemas.openxmlformats.org/officeDocument/2006/relationships/hyperlink" Target="https://www.youtube.com/watch?v=So8aseCO3hY" TargetMode="External"/><Relationship Id="rId7" Type="http://schemas.openxmlformats.org/officeDocument/2006/relationships/hyperlink" Target="https://www.youtube.com/watch?v=sPWRjjj2iok" TargetMode="External"/><Relationship Id="rId12" Type="http://schemas.openxmlformats.org/officeDocument/2006/relationships/hyperlink" Target="https://www.youtube.com/watch?v=z30ezWcRalA" TargetMode="External"/><Relationship Id="rId2" Type="http://schemas.openxmlformats.org/officeDocument/2006/relationships/hyperlink" Target="https://www.youtube.com/watch?v=P2LwuF7zn9c" TargetMode="External"/><Relationship Id="rId1" Type="http://schemas.openxmlformats.org/officeDocument/2006/relationships/slideLayout" Target="../slideLayouts/slideLayout7.xml"/><Relationship Id="rId6" Type="http://schemas.openxmlformats.org/officeDocument/2006/relationships/hyperlink" Target="https://www.coursera.org/learn/public-speaking" TargetMode="External"/><Relationship Id="rId11" Type="http://schemas.openxmlformats.org/officeDocument/2006/relationships/hyperlink" Target="https://cdn.dal.ca/content/dam/dalhousie/pdf/dept/clt/SRI/Guidelines_to_students_on_providing_constructive_feedback.pdf" TargetMode="External"/><Relationship Id="rId5" Type="http://schemas.openxmlformats.org/officeDocument/2006/relationships/hyperlink" Target="https://www.youtube.com/watch?v=V8eLdbKXGzk" TargetMode="External"/><Relationship Id="rId15" Type="http://schemas.openxmlformats.org/officeDocument/2006/relationships/hyperlink" Target="https://scholarworks.gsu.edu/msit_diss/131/" TargetMode="External"/><Relationship Id="rId10" Type="http://schemas.openxmlformats.org/officeDocument/2006/relationships/hyperlink" Target="https://www.personio.com/hr-lexicon/constructive-feedback/" TargetMode="External"/><Relationship Id="rId4" Type="http://schemas.openxmlformats.org/officeDocument/2006/relationships/hyperlink" Target="https://www.youtube.com/watch?v=BktK96pzqVo" TargetMode="External"/><Relationship Id="rId9" Type="http://schemas.openxmlformats.org/officeDocument/2006/relationships/hyperlink" Target="https://www.youtube.com/watch?v=YHBcjsodP6w" TargetMode="External"/><Relationship Id="rId14" Type="http://schemas.openxmlformats.org/officeDocument/2006/relationships/hyperlink" Target="https://www.youtube.com/watch?v=QpPrVtTa3-c" TargetMode="External"/></Relationships>
</file>

<file path=ppt/slides/_rels/slide37.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4.xml"/></Relationships>
</file>

<file path=ppt/slides/_rels/slide38.xml.rels><?xml version="1.0" encoding="UTF-8" standalone="yes"?>
<Relationships xmlns="http://schemas.openxmlformats.org/package/2006/relationships"><Relationship Id="rId8" Type="http://schemas.openxmlformats.org/officeDocument/2006/relationships/image" Target="../media/image19.svg"/><Relationship Id="rId3" Type="http://schemas.openxmlformats.org/officeDocument/2006/relationships/image" Target="../media/image15.png"/><Relationship Id="rId7" Type="http://schemas.openxmlformats.org/officeDocument/2006/relationships/image" Target="../media/image18.png"/><Relationship Id="rId2" Type="http://schemas.openxmlformats.org/officeDocument/2006/relationships/hyperlink" Target="https://clickup.com/pl/blog/38028/idea-management-software" TargetMode="External"/><Relationship Id="rId1" Type="http://schemas.openxmlformats.org/officeDocument/2006/relationships/slideLayout" Target="../slideLayouts/slideLayout6.xml"/><Relationship Id="rId6" Type="http://schemas.openxmlformats.org/officeDocument/2006/relationships/image" Target="../media/image17.png"/><Relationship Id="rId5" Type="http://schemas.openxmlformats.org/officeDocument/2006/relationships/hyperlink" Target="https://youtu.be/iYH7jExleM4?si=g_4gHKgM4_axq7cd" TargetMode="External"/><Relationship Id="rId4" Type="http://schemas.openxmlformats.org/officeDocument/2006/relationships/image" Target="../media/image16.png"/></Relationships>
</file>

<file path=ppt/slides/_rels/slide39.xml.rels><?xml version="1.0" encoding="UTF-8" standalone="yes"?>
<Relationships xmlns="http://schemas.openxmlformats.org/package/2006/relationships"><Relationship Id="rId8" Type="http://schemas.openxmlformats.org/officeDocument/2006/relationships/image" Target="../media/image22.svg"/><Relationship Id="rId3" Type="http://schemas.openxmlformats.org/officeDocument/2006/relationships/image" Target="../media/image15.png"/><Relationship Id="rId7" Type="http://schemas.openxmlformats.org/officeDocument/2006/relationships/image" Target="../media/image21.png"/><Relationship Id="rId2" Type="http://schemas.openxmlformats.org/officeDocument/2006/relationships/hyperlink" Target="https://clickup.com/pl/blog/38028/idea-management-software" TargetMode="External"/><Relationship Id="rId1" Type="http://schemas.openxmlformats.org/officeDocument/2006/relationships/slideLayout" Target="../slideLayouts/slideLayout6.xml"/><Relationship Id="rId6" Type="http://schemas.openxmlformats.org/officeDocument/2006/relationships/image" Target="../media/image20.png"/><Relationship Id="rId5" Type="http://schemas.openxmlformats.org/officeDocument/2006/relationships/hyperlink" Target="https://youtu.be/xvumiNYvOlo?si=lW59Xgp8nJyuxI3E" TargetMode="External"/><Relationship Id="rId4" Type="http://schemas.openxmlformats.org/officeDocument/2006/relationships/image" Target="../media/image16.png"/></Relationships>
</file>

<file path=ppt/slides/_rels/slide4.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4.xml"/></Relationships>
</file>

<file path=ppt/slides/_rels/slide40.xml.rels><?xml version="1.0" encoding="UTF-8" standalone="yes"?>
<Relationships xmlns="http://schemas.openxmlformats.org/package/2006/relationships"><Relationship Id="rId8" Type="http://schemas.openxmlformats.org/officeDocument/2006/relationships/image" Target="../media/image25.svg"/><Relationship Id="rId3" Type="http://schemas.openxmlformats.org/officeDocument/2006/relationships/image" Target="../media/image15.png"/><Relationship Id="rId7" Type="http://schemas.openxmlformats.org/officeDocument/2006/relationships/image" Target="../media/image24.png"/><Relationship Id="rId2" Type="http://schemas.openxmlformats.org/officeDocument/2006/relationships/hyperlink" Target="https://clickup.com/pl/blog/38028/idea-management-software" TargetMode="External"/><Relationship Id="rId1" Type="http://schemas.openxmlformats.org/officeDocument/2006/relationships/slideLayout" Target="../slideLayouts/slideLayout6.xml"/><Relationship Id="rId6" Type="http://schemas.openxmlformats.org/officeDocument/2006/relationships/image" Target="../media/image23.png"/><Relationship Id="rId5" Type="http://schemas.openxmlformats.org/officeDocument/2006/relationships/hyperlink" Target="https://youtu.be/-tKaGL39qmE?si=KavYmZkS0uBoa6OJ" TargetMode="External"/><Relationship Id="rId4" Type="http://schemas.openxmlformats.org/officeDocument/2006/relationships/image" Target="../media/image16.png"/></Relationships>
</file>

<file path=ppt/slides/_rels/slide41.xml.rels><?xml version="1.0" encoding="UTF-8" standalone="yes"?>
<Relationships xmlns="http://schemas.openxmlformats.org/package/2006/relationships"><Relationship Id="rId8" Type="http://schemas.openxmlformats.org/officeDocument/2006/relationships/image" Target="../media/image28.svg"/><Relationship Id="rId3" Type="http://schemas.openxmlformats.org/officeDocument/2006/relationships/image" Target="../media/image15.png"/><Relationship Id="rId7" Type="http://schemas.openxmlformats.org/officeDocument/2006/relationships/image" Target="../media/image27.png"/><Relationship Id="rId2" Type="http://schemas.openxmlformats.org/officeDocument/2006/relationships/hyperlink" Target="https://clickup.com/pl/blog/38028/idea-management-software" TargetMode="External"/><Relationship Id="rId1" Type="http://schemas.openxmlformats.org/officeDocument/2006/relationships/slideLayout" Target="../slideLayouts/slideLayout6.xml"/><Relationship Id="rId6" Type="http://schemas.openxmlformats.org/officeDocument/2006/relationships/image" Target="../media/image26.jpeg"/><Relationship Id="rId5" Type="http://schemas.openxmlformats.org/officeDocument/2006/relationships/hyperlink" Target="https://www.youtube.com/watch?v=DzaN15_NxBQ" TargetMode="External"/><Relationship Id="rId4" Type="http://schemas.openxmlformats.org/officeDocument/2006/relationships/image" Target="../media/image16.png"/></Relationships>
</file>

<file path=ppt/slides/_rels/slide42.xml.rels><?xml version="1.0" encoding="UTF-8" standalone="yes"?>
<Relationships xmlns="http://schemas.openxmlformats.org/package/2006/relationships"><Relationship Id="rId3" Type="http://schemas.openxmlformats.org/officeDocument/2006/relationships/image" Target="../media/image15.png"/><Relationship Id="rId7" Type="http://schemas.openxmlformats.org/officeDocument/2006/relationships/image" Target="../media/image30.png"/><Relationship Id="rId2" Type="http://schemas.openxmlformats.org/officeDocument/2006/relationships/hyperlink" Target="https://clickup.com/pl/blog/38028/idea-management-software" TargetMode="External"/><Relationship Id="rId1" Type="http://schemas.openxmlformats.org/officeDocument/2006/relationships/slideLayout" Target="../slideLayouts/slideLayout6.xml"/><Relationship Id="rId6" Type="http://schemas.openxmlformats.org/officeDocument/2006/relationships/image" Target="../media/image29.jpeg"/><Relationship Id="rId5" Type="http://schemas.openxmlformats.org/officeDocument/2006/relationships/hyperlink" Target="https://www.youtube.com/watch?v=_NTuLuhGLWw" TargetMode="External"/><Relationship Id="rId4" Type="http://schemas.openxmlformats.org/officeDocument/2006/relationships/image" Target="../media/image16.png"/></Relationships>
</file>

<file path=ppt/slides/_rels/slide43.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4.xml"/></Relationships>
</file>

<file path=ppt/slides/_rels/slide44.xml.rels><?xml version="1.0" encoding="UTF-8" standalone="yes"?>
<Relationships xmlns="http://schemas.openxmlformats.org/package/2006/relationships"><Relationship Id="rId3" Type="http://schemas.openxmlformats.org/officeDocument/2006/relationships/hyperlink" Target="https://docs.google.com/forms" TargetMode="External"/><Relationship Id="rId2" Type="http://schemas.openxmlformats.org/officeDocument/2006/relationships/notesSlide" Target="../notesSlides/notesSlide4.xml"/><Relationship Id="rId1" Type="http://schemas.openxmlformats.org/officeDocument/2006/relationships/slideLayout" Target="../slideLayouts/slideLayout7.xml"/><Relationship Id="rId5" Type="http://schemas.openxmlformats.org/officeDocument/2006/relationships/hyperlink" Target="http://www.forms.office.com/" TargetMode="External"/><Relationship Id="rId4" Type="http://schemas.openxmlformats.org/officeDocument/2006/relationships/hyperlink" Target="http://www.qualtrics.com/" TargetMode="Externa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3" Type="http://schemas.openxmlformats.org/officeDocument/2006/relationships/hyperlink" Target="https://www.linkedin.com/company/cooperation-in-education-gateway" TargetMode="External"/><Relationship Id="rId2" Type="http://schemas.openxmlformats.org/officeDocument/2006/relationships/image" Target="../media/image32.jpeg"/><Relationship Id="rId1" Type="http://schemas.openxmlformats.org/officeDocument/2006/relationships/slideLayout" Target="../slideLayouts/slideLayout15.xml"/><Relationship Id="rId4" Type="http://schemas.openxmlformats.org/officeDocument/2006/relationships/hyperlink" Target="https://www.linkedin.com/company/earth-project-erasmus/posts/?feedView=all" TargetMode="Externa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png"/><Relationship Id="rId1" Type="http://schemas.openxmlformats.org/officeDocument/2006/relationships/slideLayout" Target="../slideLayouts/slideLayout14.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4" name="Picture Placeholder 73">
            <a:extLst>
              <a:ext uri="{FF2B5EF4-FFF2-40B4-BE49-F238E27FC236}">
                <a16:creationId xmlns:a16="http://schemas.microsoft.com/office/drawing/2014/main" id="{D8F45730-4E6F-D0B8-7E92-A2AFD79D9ABA}"/>
              </a:ext>
            </a:extLst>
          </p:cNvPr>
          <p:cNvPicPr>
            <a:picLocks noGrp="1" noChangeAspect="1"/>
          </p:cNvPicPr>
          <p:nvPr>
            <p:ph type="pic" sz="quarter" idx="20"/>
          </p:nvPr>
        </p:nvPicPr>
        <p:blipFill rotWithShape="1">
          <a:blip r:embed="rId2">
            <a:extLst>
              <a:ext uri="{28A0092B-C50C-407E-A947-70E740481C1C}">
                <a14:useLocalDpi xmlns:a14="http://schemas.microsoft.com/office/drawing/2010/main" val="0"/>
              </a:ext>
            </a:extLst>
          </a:blip>
          <a:srcRect l="19941" r="1293"/>
          <a:stretch>
            <a:fillRect/>
          </a:stretch>
        </p:blipFill>
        <p:spPr>
          <a:xfrm>
            <a:off x="-21689" y="2135348"/>
            <a:ext cx="7581364" cy="6421117"/>
          </a:xfrm>
        </p:spPr>
      </p:pic>
      <p:sp>
        <p:nvSpPr>
          <p:cNvPr id="20" name="Freeform 19">
            <a:extLst>
              <a:ext uri="{FF2B5EF4-FFF2-40B4-BE49-F238E27FC236}">
                <a16:creationId xmlns:a16="http://schemas.microsoft.com/office/drawing/2014/main" id="{C1BCB7CF-0C4D-A4FD-74C0-AE9B70C1DFAD}"/>
              </a:ext>
            </a:extLst>
          </p:cNvPr>
          <p:cNvSpPr/>
          <p:nvPr/>
        </p:nvSpPr>
        <p:spPr>
          <a:xfrm rot="11124034">
            <a:off x="-3963666" y="1438298"/>
            <a:ext cx="5327283" cy="5759323"/>
          </a:xfrm>
          <a:custGeom>
            <a:avLst/>
            <a:gdLst>
              <a:gd name="connsiteX0" fmla="*/ 217621 w 1060649"/>
              <a:gd name="connsiteY0" fmla="*/ 995490 h 1146667"/>
              <a:gd name="connsiteX1" fmla="*/ 178658 w 1060649"/>
              <a:gd name="connsiteY1" fmla="*/ 979326 h 1146667"/>
              <a:gd name="connsiteX2" fmla="*/ 149199 w 1060649"/>
              <a:gd name="connsiteY2" fmla="*/ 934639 h 1146667"/>
              <a:gd name="connsiteX3" fmla="*/ 188161 w 1060649"/>
              <a:gd name="connsiteY3" fmla="*/ 946999 h 1146667"/>
              <a:gd name="connsiteX4" fmla="*/ 217621 w 1060649"/>
              <a:gd name="connsiteY4" fmla="*/ 995490 h 1146667"/>
              <a:gd name="connsiteX5" fmla="*/ 320255 w 1060649"/>
              <a:gd name="connsiteY5" fmla="*/ 1065849 h 1146667"/>
              <a:gd name="connsiteX6" fmla="*/ 274640 w 1060649"/>
              <a:gd name="connsiteY6" fmla="*/ 1052538 h 1146667"/>
              <a:gd name="connsiteX7" fmla="*/ 248031 w 1060649"/>
              <a:gd name="connsiteY7" fmla="*/ 1019260 h 1146667"/>
              <a:gd name="connsiteX8" fmla="*/ 295547 w 1060649"/>
              <a:gd name="connsiteY8" fmla="*/ 1029719 h 1146667"/>
              <a:gd name="connsiteX9" fmla="*/ 320255 w 1060649"/>
              <a:gd name="connsiteY9" fmla="*/ 1065849 h 1146667"/>
              <a:gd name="connsiteX10" fmla="*/ 428590 w 1060649"/>
              <a:gd name="connsiteY10" fmla="*/ 1117193 h 1146667"/>
              <a:gd name="connsiteX11" fmla="*/ 380124 w 1060649"/>
              <a:gd name="connsiteY11" fmla="*/ 1107685 h 1146667"/>
              <a:gd name="connsiteX12" fmla="*/ 358267 w 1060649"/>
              <a:gd name="connsiteY12" fmla="*/ 1085816 h 1146667"/>
              <a:gd name="connsiteX13" fmla="*/ 409584 w 1060649"/>
              <a:gd name="connsiteY13" fmla="*/ 1093423 h 1146667"/>
              <a:gd name="connsiteX14" fmla="*/ 428590 w 1060649"/>
              <a:gd name="connsiteY14" fmla="*/ 1117193 h 1146667"/>
              <a:gd name="connsiteX15" fmla="*/ 530273 w 1060649"/>
              <a:gd name="connsiteY15" fmla="*/ 1143815 h 1146667"/>
              <a:gd name="connsiteX16" fmla="*/ 483708 w 1060649"/>
              <a:gd name="connsiteY16" fmla="*/ 1140012 h 1146667"/>
              <a:gd name="connsiteX17" fmla="*/ 469453 w 1060649"/>
              <a:gd name="connsiteY17" fmla="*/ 1131455 h 1146667"/>
              <a:gd name="connsiteX18" fmla="*/ 517919 w 1060649"/>
              <a:gd name="connsiteY18" fmla="*/ 1134307 h 1146667"/>
              <a:gd name="connsiteX19" fmla="*/ 530273 w 1060649"/>
              <a:gd name="connsiteY19" fmla="*/ 1143815 h 1146667"/>
              <a:gd name="connsiteX20" fmla="*/ 34211 w 1060649"/>
              <a:gd name="connsiteY20" fmla="*/ 714052 h 1146667"/>
              <a:gd name="connsiteX21" fmla="*/ 19006 w 1060649"/>
              <a:gd name="connsiteY21" fmla="*/ 712151 h 1146667"/>
              <a:gd name="connsiteX22" fmla="*/ 6652 w 1060649"/>
              <a:gd name="connsiteY22" fmla="*/ 648447 h 1146667"/>
              <a:gd name="connsiteX23" fmla="*/ 20907 w 1060649"/>
              <a:gd name="connsiteY23" fmla="*/ 643693 h 1146667"/>
              <a:gd name="connsiteX24" fmla="*/ 34211 w 1060649"/>
              <a:gd name="connsiteY24" fmla="*/ 714052 h 1146667"/>
              <a:gd name="connsiteX25" fmla="*/ 97882 w 1060649"/>
              <a:gd name="connsiteY25" fmla="*/ 803428 h 1146667"/>
              <a:gd name="connsiteX26" fmla="*/ 65571 w 1060649"/>
              <a:gd name="connsiteY26" fmla="*/ 798674 h 1146667"/>
              <a:gd name="connsiteX27" fmla="*/ 45615 w 1060649"/>
              <a:gd name="connsiteY27" fmla="*/ 733069 h 1146667"/>
              <a:gd name="connsiteX28" fmla="*/ 77925 w 1060649"/>
              <a:gd name="connsiteY28" fmla="*/ 733069 h 1146667"/>
              <a:gd name="connsiteX29" fmla="*/ 97882 w 1060649"/>
              <a:gd name="connsiteY29" fmla="*/ 803428 h 1146667"/>
              <a:gd name="connsiteX30" fmla="*/ 190062 w 1060649"/>
              <a:gd name="connsiteY30" fmla="*/ 896606 h 1146667"/>
              <a:gd name="connsiteX31" fmla="*/ 144447 w 1060649"/>
              <a:gd name="connsiteY31" fmla="*/ 889000 h 1146667"/>
              <a:gd name="connsiteX32" fmla="*/ 120689 w 1060649"/>
              <a:gd name="connsiteY32" fmla="*/ 827198 h 1146667"/>
              <a:gd name="connsiteX33" fmla="*/ 167255 w 1060649"/>
              <a:gd name="connsiteY33" fmla="*/ 830050 h 1146667"/>
              <a:gd name="connsiteX34" fmla="*/ 190062 w 1060649"/>
              <a:gd name="connsiteY34" fmla="*/ 896606 h 1146667"/>
              <a:gd name="connsiteX35" fmla="*/ 300298 w 1060649"/>
              <a:gd name="connsiteY35" fmla="*/ 983129 h 1146667"/>
              <a:gd name="connsiteX36" fmla="*/ 246130 w 1060649"/>
              <a:gd name="connsiteY36" fmla="*/ 977425 h 1146667"/>
              <a:gd name="connsiteX37" fmla="*/ 221422 w 1060649"/>
              <a:gd name="connsiteY37" fmla="*/ 924180 h 1146667"/>
              <a:gd name="connsiteX38" fmla="*/ 277491 w 1060649"/>
              <a:gd name="connsiteY38" fmla="*/ 927983 h 1146667"/>
              <a:gd name="connsiteX39" fmla="*/ 300298 w 1060649"/>
              <a:gd name="connsiteY39" fmla="*/ 983129 h 1146667"/>
              <a:gd name="connsiteX40" fmla="*/ 420037 w 1060649"/>
              <a:gd name="connsiteY40" fmla="*/ 1055390 h 1146667"/>
              <a:gd name="connsiteX41" fmla="*/ 363019 w 1060649"/>
              <a:gd name="connsiteY41" fmla="*/ 1051587 h 1146667"/>
              <a:gd name="connsiteX42" fmla="*/ 342112 w 1060649"/>
              <a:gd name="connsiteY42" fmla="*/ 1009752 h 1146667"/>
              <a:gd name="connsiteX43" fmla="*/ 401981 w 1060649"/>
              <a:gd name="connsiteY43" fmla="*/ 1011653 h 1146667"/>
              <a:gd name="connsiteX44" fmla="*/ 420037 w 1060649"/>
              <a:gd name="connsiteY44" fmla="*/ 1055390 h 1146667"/>
              <a:gd name="connsiteX45" fmla="*/ 535975 w 1060649"/>
              <a:gd name="connsiteY45" fmla="*/ 1106734 h 1146667"/>
              <a:gd name="connsiteX46" fmla="*/ 480857 w 1060649"/>
              <a:gd name="connsiteY46" fmla="*/ 1106734 h 1146667"/>
              <a:gd name="connsiteX47" fmla="*/ 465652 w 1060649"/>
              <a:gd name="connsiteY47" fmla="*/ 1078210 h 1146667"/>
              <a:gd name="connsiteX48" fmla="*/ 523621 w 1060649"/>
              <a:gd name="connsiteY48" fmla="*/ 1077259 h 1146667"/>
              <a:gd name="connsiteX49" fmla="*/ 535975 w 1060649"/>
              <a:gd name="connsiteY49" fmla="*/ 1106734 h 1146667"/>
              <a:gd name="connsiteX50" fmla="*/ 637658 w 1060649"/>
              <a:gd name="connsiteY50" fmla="*/ 1131455 h 1146667"/>
              <a:gd name="connsiteX51" fmla="*/ 589192 w 1060649"/>
              <a:gd name="connsiteY51" fmla="*/ 1136209 h 1146667"/>
              <a:gd name="connsiteX52" fmla="*/ 581590 w 1060649"/>
              <a:gd name="connsiteY52" fmla="*/ 1120996 h 1146667"/>
              <a:gd name="connsiteX53" fmla="*/ 632907 w 1060649"/>
              <a:gd name="connsiteY53" fmla="*/ 1115291 h 1146667"/>
              <a:gd name="connsiteX54" fmla="*/ 637658 w 1060649"/>
              <a:gd name="connsiteY54" fmla="*/ 1131455 h 1146667"/>
              <a:gd name="connsiteX55" fmla="*/ 29460 w 1060649"/>
              <a:gd name="connsiteY55" fmla="*/ 588547 h 1146667"/>
              <a:gd name="connsiteX56" fmla="*/ 7602 w 1060649"/>
              <a:gd name="connsiteY56" fmla="*/ 599005 h 1146667"/>
              <a:gd name="connsiteX57" fmla="*/ 6652 w 1060649"/>
              <a:gd name="connsiteY57" fmla="*/ 529597 h 1146667"/>
              <a:gd name="connsiteX58" fmla="*/ 27559 w 1060649"/>
              <a:gd name="connsiteY58" fmla="*/ 511532 h 1146667"/>
              <a:gd name="connsiteX59" fmla="*/ 29460 w 1060649"/>
              <a:gd name="connsiteY59" fmla="*/ 588547 h 1146667"/>
              <a:gd name="connsiteX60" fmla="*/ 89329 w 1060649"/>
              <a:gd name="connsiteY60" fmla="*/ 673168 h 1146667"/>
              <a:gd name="connsiteX61" fmla="*/ 48466 w 1060649"/>
              <a:gd name="connsiteY61" fmla="*/ 678873 h 1146667"/>
              <a:gd name="connsiteX62" fmla="*/ 37062 w 1060649"/>
              <a:gd name="connsiteY62" fmla="*/ 602809 h 1146667"/>
              <a:gd name="connsiteX63" fmla="*/ 76025 w 1060649"/>
              <a:gd name="connsiteY63" fmla="*/ 591399 h 1146667"/>
              <a:gd name="connsiteX64" fmla="*/ 89329 w 1060649"/>
              <a:gd name="connsiteY64" fmla="*/ 673168 h 1146667"/>
              <a:gd name="connsiteX65" fmla="*/ 180559 w 1060649"/>
              <a:gd name="connsiteY65" fmla="*/ 767297 h 1146667"/>
              <a:gd name="connsiteX66" fmla="*/ 125441 w 1060649"/>
              <a:gd name="connsiteY66" fmla="*/ 769199 h 1146667"/>
              <a:gd name="connsiteX67" fmla="*/ 107385 w 1060649"/>
              <a:gd name="connsiteY67" fmla="*/ 692184 h 1146667"/>
              <a:gd name="connsiteX68" fmla="*/ 162503 w 1060649"/>
              <a:gd name="connsiteY68" fmla="*/ 685528 h 1146667"/>
              <a:gd name="connsiteX69" fmla="*/ 180559 w 1060649"/>
              <a:gd name="connsiteY69" fmla="*/ 767297 h 1146667"/>
              <a:gd name="connsiteX70" fmla="*/ 296497 w 1060649"/>
              <a:gd name="connsiteY70" fmla="*/ 864279 h 1146667"/>
              <a:gd name="connsiteX71" fmla="*/ 230925 w 1060649"/>
              <a:gd name="connsiteY71" fmla="*/ 865230 h 1146667"/>
              <a:gd name="connsiteX72" fmla="*/ 209068 w 1060649"/>
              <a:gd name="connsiteY72" fmla="*/ 792969 h 1146667"/>
              <a:gd name="connsiteX73" fmla="*/ 275590 w 1060649"/>
              <a:gd name="connsiteY73" fmla="*/ 788215 h 1146667"/>
              <a:gd name="connsiteX74" fmla="*/ 296497 w 1060649"/>
              <a:gd name="connsiteY74" fmla="*/ 864279 h 1146667"/>
              <a:gd name="connsiteX75" fmla="*/ 423838 w 1060649"/>
              <a:gd name="connsiteY75" fmla="*/ 952704 h 1146667"/>
              <a:gd name="connsiteX76" fmla="*/ 354466 w 1060649"/>
              <a:gd name="connsiteY76" fmla="*/ 954605 h 1146667"/>
              <a:gd name="connsiteX77" fmla="*/ 334509 w 1060649"/>
              <a:gd name="connsiteY77" fmla="*/ 891852 h 1146667"/>
              <a:gd name="connsiteX78" fmla="*/ 405783 w 1060649"/>
              <a:gd name="connsiteY78" fmla="*/ 887098 h 1146667"/>
              <a:gd name="connsiteX79" fmla="*/ 423838 w 1060649"/>
              <a:gd name="connsiteY79" fmla="*/ 952704 h 1146667"/>
              <a:gd name="connsiteX80" fmla="*/ 667118 w 1060649"/>
              <a:gd name="connsiteY80" fmla="*/ 1073456 h 1146667"/>
              <a:gd name="connsiteX81" fmla="*/ 608199 w 1060649"/>
              <a:gd name="connsiteY81" fmla="*/ 1082013 h 1146667"/>
              <a:gd name="connsiteX82" fmla="*/ 599646 w 1060649"/>
              <a:gd name="connsiteY82" fmla="*/ 1046833 h 1146667"/>
              <a:gd name="connsiteX83" fmla="*/ 662366 w 1060649"/>
              <a:gd name="connsiteY83" fmla="*/ 1037325 h 1146667"/>
              <a:gd name="connsiteX84" fmla="*/ 667118 w 1060649"/>
              <a:gd name="connsiteY84" fmla="*/ 1073456 h 1146667"/>
              <a:gd name="connsiteX85" fmla="*/ 760248 w 1060649"/>
              <a:gd name="connsiteY85" fmla="*/ 1094373 h 1146667"/>
              <a:gd name="connsiteX86" fmla="*/ 711782 w 1060649"/>
              <a:gd name="connsiteY86" fmla="*/ 1106734 h 1146667"/>
              <a:gd name="connsiteX87" fmla="*/ 710832 w 1060649"/>
              <a:gd name="connsiteY87" fmla="*/ 1084865 h 1146667"/>
              <a:gd name="connsiteX88" fmla="*/ 762149 w 1060649"/>
              <a:gd name="connsiteY88" fmla="*/ 1071554 h 1146667"/>
              <a:gd name="connsiteX89" fmla="*/ 760248 w 1060649"/>
              <a:gd name="connsiteY89" fmla="*/ 1094373 h 1146667"/>
              <a:gd name="connsiteX90" fmla="*/ 823919 w 1060649"/>
              <a:gd name="connsiteY90" fmla="*/ 1088669 h 1146667"/>
              <a:gd name="connsiteX91" fmla="*/ 787807 w 1060649"/>
              <a:gd name="connsiteY91" fmla="*/ 1103881 h 1146667"/>
              <a:gd name="connsiteX92" fmla="*/ 794459 w 1060649"/>
              <a:gd name="connsiteY92" fmla="*/ 1094373 h 1146667"/>
              <a:gd name="connsiteX93" fmla="*/ 833422 w 1060649"/>
              <a:gd name="connsiteY93" fmla="*/ 1078210 h 1146667"/>
              <a:gd name="connsiteX94" fmla="*/ 823919 w 1060649"/>
              <a:gd name="connsiteY94" fmla="*/ 1088669 h 1146667"/>
              <a:gd name="connsiteX95" fmla="*/ 42764 w 1060649"/>
              <a:gd name="connsiteY95" fmla="*/ 452582 h 1146667"/>
              <a:gd name="connsiteX96" fmla="*/ 16155 w 1060649"/>
              <a:gd name="connsiteY96" fmla="*/ 474450 h 1146667"/>
              <a:gd name="connsiteX97" fmla="*/ 26609 w 1060649"/>
              <a:gd name="connsiteY97" fmla="*/ 409796 h 1146667"/>
              <a:gd name="connsiteX98" fmla="*/ 51317 w 1060649"/>
              <a:gd name="connsiteY98" fmla="*/ 382222 h 1146667"/>
              <a:gd name="connsiteX99" fmla="*/ 42764 w 1060649"/>
              <a:gd name="connsiteY99" fmla="*/ 452582 h 1146667"/>
              <a:gd name="connsiteX100" fmla="*/ 95981 w 1060649"/>
              <a:gd name="connsiteY100" fmla="*/ 521040 h 1146667"/>
              <a:gd name="connsiteX101" fmla="*/ 50366 w 1060649"/>
              <a:gd name="connsiteY101" fmla="*/ 538154 h 1146667"/>
              <a:gd name="connsiteX102" fmla="*/ 49416 w 1060649"/>
              <a:gd name="connsiteY102" fmla="*/ 463991 h 1146667"/>
              <a:gd name="connsiteX103" fmla="*/ 93130 w 1060649"/>
              <a:gd name="connsiteY103" fmla="*/ 442123 h 1146667"/>
              <a:gd name="connsiteX104" fmla="*/ 95981 w 1060649"/>
              <a:gd name="connsiteY104" fmla="*/ 521040 h 1146667"/>
              <a:gd name="connsiteX105" fmla="*/ 181509 w 1060649"/>
              <a:gd name="connsiteY105" fmla="*/ 607563 h 1146667"/>
              <a:gd name="connsiteX106" fmla="*/ 120689 w 1060649"/>
              <a:gd name="connsiteY106" fmla="*/ 619923 h 1146667"/>
              <a:gd name="connsiteX107" fmla="*/ 111186 w 1060649"/>
              <a:gd name="connsiteY107" fmla="*/ 539105 h 1146667"/>
              <a:gd name="connsiteX108" fmla="*/ 170106 w 1060649"/>
              <a:gd name="connsiteY108" fmla="*/ 522941 h 1146667"/>
              <a:gd name="connsiteX109" fmla="*/ 181509 w 1060649"/>
              <a:gd name="connsiteY109" fmla="*/ 607563 h 1146667"/>
              <a:gd name="connsiteX110" fmla="*/ 568286 w 1060649"/>
              <a:gd name="connsiteY110" fmla="*/ 894705 h 1146667"/>
              <a:gd name="connsiteX111" fmla="*/ 494161 w 1060649"/>
              <a:gd name="connsiteY111" fmla="*/ 904213 h 1146667"/>
              <a:gd name="connsiteX112" fmla="*/ 478956 w 1060649"/>
              <a:gd name="connsiteY112" fmla="*/ 837657 h 1146667"/>
              <a:gd name="connsiteX113" fmla="*/ 555932 w 1060649"/>
              <a:gd name="connsiteY113" fmla="*/ 827198 h 1146667"/>
              <a:gd name="connsiteX114" fmla="*/ 568286 w 1060649"/>
              <a:gd name="connsiteY114" fmla="*/ 894705 h 1146667"/>
              <a:gd name="connsiteX115" fmla="*/ 694677 w 1060649"/>
              <a:gd name="connsiteY115" fmla="*/ 966966 h 1146667"/>
              <a:gd name="connsiteX116" fmla="*/ 628155 w 1060649"/>
              <a:gd name="connsiteY116" fmla="*/ 979326 h 1146667"/>
              <a:gd name="connsiteX117" fmla="*/ 618652 w 1060649"/>
              <a:gd name="connsiteY117" fmla="*/ 926081 h 1146667"/>
              <a:gd name="connsiteX118" fmla="*/ 687074 w 1060649"/>
              <a:gd name="connsiteY118" fmla="*/ 913721 h 1146667"/>
              <a:gd name="connsiteX119" fmla="*/ 694677 w 1060649"/>
              <a:gd name="connsiteY119" fmla="*/ 966966 h 1146667"/>
              <a:gd name="connsiteX120" fmla="*/ 800161 w 1060649"/>
              <a:gd name="connsiteY120" fmla="*/ 1014506 h 1146667"/>
              <a:gd name="connsiteX121" fmla="*/ 745994 w 1060649"/>
              <a:gd name="connsiteY121" fmla="*/ 1029719 h 1146667"/>
              <a:gd name="connsiteX122" fmla="*/ 744093 w 1060649"/>
              <a:gd name="connsiteY122" fmla="*/ 990736 h 1146667"/>
              <a:gd name="connsiteX123" fmla="*/ 801112 w 1060649"/>
              <a:gd name="connsiteY123" fmla="*/ 975523 h 1146667"/>
              <a:gd name="connsiteX124" fmla="*/ 800161 w 1060649"/>
              <a:gd name="connsiteY124" fmla="*/ 1014506 h 1146667"/>
              <a:gd name="connsiteX125" fmla="*/ 876186 w 1060649"/>
              <a:gd name="connsiteY125" fmla="*/ 1035424 h 1146667"/>
              <a:gd name="connsiteX126" fmla="*/ 835323 w 1060649"/>
              <a:gd name="connsiteY126" fmla="*/ 1052538 h 1146667"/>
              <a:gd name="connsiteX127" fmla="*/ 840074 w 1060649"/>
              <a:gd name="connsiteY127" fmla="*/ 1026866 h 1146667"/>
              <a:gd name="connsiteX128" fmla="*/ 882838 w 1060649"/>
              <a:gd name="connsiteY128" fmla="*/ 1009752 h 1146667"/>
              <a:gd name="connsiteX129" fmla="*/ 876186 w 1060649"/>
              <a:gd name="connsiteY129" fmla="*/ 1035424 h 1146667"/>
              <a:gd name="connsiteX130" fmla="*/ 77925 w 1060649"/>
              <a:gd name="connsiteY130" fmla="*/ 327076 h 1146667"/>
              <a:gd name="connsiteX131" fmla="*/ 45615 w 1060649"/>
              <a:gd name="connsiteY131" fmla="*/ 359403 h 1146667"/>
              <a:gd name="connsiteX132" fmla="*/ 66522 w 1060649"/>
              <a:gd name="connsiteY132" fmla="*/ 305208 h 1146667"/>
              <a:gd name="connsiteX133" fmla="*/ 95031 w 1060649"/>
              <a:gd name="connsiteY133" fmla="*/ 268126 h 1146667"/>
              <a:gd name="connsiteX134" fmla="*/ 77925 w 1060649"/>
              <a:gd name="connsiteY134" fmla="*/ 327076 h 1146667"/>
              <a:gd name="connsiteX135" fmla="*/ 205267 w 1060649"/>
              <a:gd name="connsiteY135" fmla="*/ 444025 h 1146667"/>
              <a:gd name="connsiteX136" fmla="*/ 137795 w 1060649"/>
              <a:gd name="connsiteY136" fmla="*/ 464942 h 1146667"/>
              <a:gd name="connsiteX137" fmla="*/ 136845 w 1060649"/>
              <a:gd name="connsiteY137" fmla="*/ 385075 h 1146667"/>
              <a:gd name="connsiteX138" fmla="*/ 202416 w 1060649"/>
              <a:gd name="connsiteY138" fmla="*/ 360354 h 1146667"/>
              <a:gd name="connsiteX139" fmla="*/ 205267 w 1060649"/>
              <a:gd name="connsiteY139" fmla="*/ 444025 h 1146667"/>
              <a:gd name="connsiteX140" fmla="*/ 316453 w 1060649"/>
              <a:gd name="connsiteY140" fmla="*/ 533400 h 1146667"/>
              <a:gd name="connsiteX141" fmla="*/ 236627 w 1060649"/>
              <a:gd name="connsiteY141" fmla="*/ 549564 h 1146667"/>
              <a:gd name="connsiteX142" fmla="*/ 227124 w 1060649"/>
              <a:gd name="connsiteY142" fmla="*/ 463041 h 1146667"/>
              <a:gd name="connsiteX143" fmla="*/ 305050 w 1060649"/>
              <a:gd name="connsiteY143" fmla="*/ 443074 h 1146667"/>
              <a:gd name="connsiteX144" fmla="*/ 316453 w 1060649"/>
              <a:gd name="connsiteY144" fmla="*/ 533400 h 1146667"/>
              <a:gd name="connsiteX145" fmla="*/ 928453 w 1060649"/>
              <a:gd name="connsiteY145" fmla="*/ 941294 h 1146667"/>
              <a:gd name="connsiteX146" fmla="*/ 880938 w 1060649"/>
              <a:gd name="connsiteY146" fmla="*/ 960310 h 1146667"/>
              <a:gd name="connsiteX147" fmla="*/ 883789 w 1060649"/>
              <a:gd name="connsiteY147" fmla="*/ 917524 h 1146667"/>
              <a:gd name="connsiteX148" fmla="*/ 933205 w 1060649"/>
              <a:gd name="connsiteY148" fmla="*/ 898508 h 1146667"/>
              <a:gd name="connsiteX149" fmla="*/ 928453 w 1060649"/>
              <a:gd name="connsiteY149" fmla="*/ 941294 h 1146667"/>
              <a:gd name="connsiteX150" fmla="*/ 979770 w 1060649"/>
              <a:gd name="connsiteY150" fmla="*/ 962212 h 1146667"/>
              <a:gd name="connsiteX151" fmla="*/ 947459 w 1060649"/>
              <a:gd name="connsiteY151" fmla="*/ 983129 h 1146667"/>
              <a:gd name="connsiteX152" fmla="*/ 956963 w 1060649"/>
              <a:gd name="connsiteY152" fmla="*/ 954605 h 1146667"/>
              <a:gd name="connsiteX153" fmla="*/ 990223 w 1060649"/>
              <a:gd name="connsiteY153" fmla="*/ 934639 h 1146667"/>
              <a:gd name="connsiteX154" fmla="*/ 979770 w 1060649"/>
              <a:gd name="connsiteY154" fmla="*/ 962212 h 1146667"/>
              <a:gd name="connsiteX155" fmla="*/ 163453 w 1060649"/>
              <a:gd name="connsiteY155" fmla="*/ 243405 h 1146667"/>
              <a:gd name="connsiteX156" fmla="*/ 111186 w 1060649"/>
              <a:gd name="connsiteY156" fmla="*/ 275733 h 1146667"/>
              <a:gd name="connsiteX157" fmla="*/ 129242 w 1060649"/>
              <a:gd name="connsiteY157" fmla="*/ 223439 h 1146667"/>
              <a:gd name="connsiteX158" fmla="*/ 177708 w 1060649"/>
              <a:gd name="connsiteY158" fmla="*/ 188259 h 1146667"/>
              <a:gd name="connsiteX159" fmla="*/ 163453 w 1060649"/>
              <a:gd name="connsiteY159" fmla="*/ 243405 h 1146667"/>
              <a:gd name="connsiteX160" fmla="*/ 236627 w 1060649"/>
              <a:gd name="connsiteY160" fmla="*/ 289044 h 1146667"/>
              <a:gd name="connsiteX161" fmla="*/ 168205 w 1060649"/>
              <a:gd name="connsiteY161" fmla="*/ 315666 h 1146667"/>
              <a:gd name="connsiteX162" fmla="*/ 174857 w 1060649"/>
              <a:gd name="connsiteY162" fmla="*/ 250061 h 1146667"/>
              <a:gd name="connsiteX163" fmla="*/ 239478 w 1060649"/>
              <a:gd name="connsiteY163" fmla="*/ 221537 h 1146667"/>
              <a:gd name="connsiteX164" fmla="*/ 236627 w 1060649"/>
              <a:gd name="connsiteY164" fmla="*/ 289044 h 1146667"/>
              <a:gd name="connsiteX165" fmla="*/ 340211 w 1060649"/>
              <a:gd name="connsiteY165" fmla="*/ 358452 h 1146667"/>
              <a:gd name="connsiteX166" fmla="*/ 259435 w 1060649"/>
              <a:gd name="connsiteY166" fmla="*/ 379370 h 1146667"/>
              <a:gd name="connsiteX167" fmla="*/ 255633 w 1060649"/>
              <a:gd name="connsiteY167" fmla="*/ 302355 h 1146667"/>
              <a:gd name="connsiteX168" fmla="*/ 332609 w 1060649"/>
              <a:gd name="connsiteY168" fmla="*/ 279536 h 1146667"/>
              <a:gd name="connsiteX169" fmla="*/ 340211 w 1060649"/>
              <a:gd name="connsiteY169" fmla="*/ 358452 h 1146667"/>
              <a:gd name="connsiteX170" fmla="*/ 1047242 w 1060649"/>
              <a:gd name="connsiteY170" fmla="*/ 889951 h 1146667"/>
              <a:gd name="connsiteX171" fmla="*/ 1029186 w 1060649"/>
              <a:gd name="connsiteY171" fmla="*/ 909918 h 1146667"/>
              <a:gd name="connsiteX172" fmla="*/ 1040590 w 1060649"/>
              <a:gd name="connsiteY172" fmla="*/ 881394 h 1146667"/>
              <a:gd name="connsiteX173" fmla="*/ 1060546 w 1060649"/>
              <a:gd name="connsiteY173" fmla="*/ 862378 h 1146667"/>
              <a:gd name="connsiteX174" fmla="*/ 1047242 w 1060649"/>
              <a:gd name="connsiteY174" fmla="*/ 889951 h 1146667"/>
              <a:gd name="connsiteX175" fmla="*/ 281292 w 1060649"/>
              <a:gd name="connsiteY175" fmla="*/ 164489 h 1146667"/>
              <a:gd name="connsiteX176" fmla="*/ 210969 w 1060649"/>
              <a:gd name="connsiteY176" fmla="*/ 193964 h 1146667"/>
              <a:gd name="connsiteX177" fmla="*/ 223323 w 1060649"/>
              <a:gd name="connsiteY177" fmla="*/ 145473 h 1146667"/>
              <a:gd name="connsiteX178" fmla="*/ 287944 w 1060649"/>
              <a:gd name="connsiteY178" fmla="*/ 115047 h 1146667"/>
              <a:gd name="connsiteX179" fmla="*/ 281292 w 1060649"/>
              <a:gd name="connsiteY179" fmla="*/ 164489 h 1146667"/>
              <a:gd name="connsiteX180" fmla="*/ 377273 w 1060649"/>
              <a:gd name="connsiteY180" fmla="*/ 211078 h 1146667"/>
              <a:gd name="connsiteX181" fmla="*/ 294596 w 1060649"/>
              <a:gd name="connsiteY181" fmla="*/ 234848 h 1146667"/>
              <a:gd name="connsiteX182" fmla="*/ 296497 w 1060649"/>
              <a:gd name="connsiteY182" fmla="*/ 171144 h 1146667"/>
              <a:gd name="connsiteX183" fmla="*/ 374422 w 1060649"/>
              <a:gd name="connsiteY183" fmla="*/ 147374 h 1146667"/>
              <a:gd name="connsiteX184" fmla="*/ 377273 w 1060649"/>
              <a:gd name="connsiteY184" fmla="*/ 211078 h 1146667"/>
              <a:gd name="connsiteX185" fmla="*/ 326907 w 1060649"/>
              <a:gd name="connsiteY185" fmla="*/ 77015 h 1146667"/>
              <a:gd name="connsiteX186" fmla="*/ 262286 w 1060649"/>
              <a:gd name="connsiteY186" fmla="*/ 105539 h 1146667"/>
              <a:gd name="connsiteX187" fmla="*/ 278441 w 1060649"/>
              <a:gd name="connsiteY187" fmla="*/ 81769 h 1146667"/>
              <a:gd name="connsiteX188" fmla="*/ 337360 w 1060649"/>
              <a:gd name="connsiteY188" fmla="*/ 53245 h 1146667"/>
              <a:gd name="connsiteX189" fmla="*/ 326907 w 1060649"/>
              <a:gd name="connsiteY189" fmla="*/ 77015 h 1146667"/>
              <a:gd name="connsiteX190" fmla="*/ 411484 w 1060649"/>
              <a:gd name="connsiteY190" fmla="*/ 96982 h 1146667"/>
              <a:gd name="connsiteX191" fmla="*/ 335460 w 1060649"/>
              <a:gd name="connsiteY191" fmla="*/ 118850 h 1146667"/>
              <a:gd name="connsiteX192" fmla="*/ 340211 w 1060649"/>
              <a:gd name="connsiteY192" fmla="*/ 78917 h 1146667"/>
              <a:gd name="connsiteX193" fmla="*/ 410534 w 1060649"/>
              <a:gd name="connsiteY193" fmla="*/ 57999 h 1146667"/>
              <a:gd name="connsiteX194" fmla="*/ 411484 w 1060649"/>
              <a:gd name="connsiteY194" fmla="*/ 96982 h 1146667"/>
              <a:gd name="connsiteX195" fmla="*/ 521720 w 1060649"/>
              <a:gd name="connsiteY195" fmla="*/ 143571 h 1146667"/>
              <a:gd name="connsiteX196" fmla="*/ 439043 w 1060649"/>
              <a:gd name="connsiteY196" fmla="*/ 158784 h 1146667"/>
              <a:gd name="connsiteX197" fmla="*/ 433342 w 1060649"/>
              <a:gd name="connsiteY197" fmla="*/ 104588 h 1146667"/>
              <a:gd name="connsiteX198" fmla="*/ 511267 w 1060649"/>
              <a:gd name="connsiteY198" fmla="*/ 90326 h 1146667"/>
              <a:gd name="connsiteX199" fmla="*/ 521720 w 1060649"/>
              <a:gd name="connsiteY199" fmla="*/ 143571 h 1146667"/>
              <a:gd name="connsiteX200" fmla="*/ 650012 w 1060649"/>
              <a:gd name="connsiteY200" fmla="*/ 214881 h 1146667"/>
              <a:gd name="connsiteX201" fmla="*/ 567335 w 1060649"/>
              <a:gd name="connsiteY201" fmla="*/ 225340 h 1146667"/>
              <a:gd name="connsiteX202" fmla="*/ 554031 w 1060649"/>
              <a:gd name="connsiteY202" fmla="*/ 160686 h 1146667"/>
              <a:gd name="connsiteX203" fmla="*/ 632907 w 1060649"/>
              <a:gd name="connsiteY203" fmla="*/ 152128 h 1146667"/>
              <a:gd name="connsiteX204" fmla="*/ 650012 w 1060649"/>
              <a:gd name="connsiteY204" fmla="*/ 214881 h 1146667"/>
              <a:gd name="connsiteX205" fmla="*/ 448546 w 1060649"/>
              <a:gd name="connsiteY205" fmla="*/ 30426 h 1146667"/>
              <a:gd name="connsiteX206" fmla="*/ 376323 w 1060649"/>
              <a:gd name="connsiteY206" fmla="*/ 49442 h 1146667"/>
              <a:gd name="connsiteX207" fmla="*/ 383925 w 1060649"/>
              <a:gd name="connsiteY207" fmla="*/ 33278 h 1146667"/>
              <a:gd name="connsiteX208" fmla="*/ 448546 w 1060649"/>
              <a:gd name="connsiteY208" fmla="*/ 15213 h 1146667"/>
              <a:gd name="connsiteX209" fmla="*/ 448546 w 1060649"/>
              <a:gd name="connsiteY209" fmla="*/ 30426 h 1146667"/>
              <a:gd name="connsiteX210" fmla="*/ 546428 w 1060649"/>
              <a:gd name="connsiteY210" fmla="*/ 52294 h 1146667"/>
              <a:gd name="connsiteX211" fmla="*/ 468503 w 1060649"/>
              <a:gd name="connsiteY211" fmla="*/ 63704 h 1146667"/>
              <a:gd name="connsiteX212" fmla="*/ 463751 w 1060649"/>
              <a:gd name="connsiteY212" fmla="*/ 31376 h 1146667"/>
              <a:gd name="connsiteX213" fmla="*/ 535975 w 1060649"/>
              <a:gd name="connsiteY213" fmla="*/ 20918 h 1146667"/>
              <a:gd name="connsiteX214" fmla="*/ 546428 w 1060649"/>
              <a:gd name="connsiteY214" fmla="*/ 52294 h 1146667"/>
              <a:gd name="connsiteX215" fmla="*/ 663317 w 1060649"/>
              <a:gd name="connsiteY215" fmla="*/ 101736 h 1146667"/>
              <a:gd name="connsiteX216" fmla="*/ 584441 w 1060649"/>
              <a:gd name="connsiteY216" fmla="*/ 107441 h 1146667"/>
              <a:gd name="connsiteX217" fmla="*/ 571137 w 1060649"/>
              <a:gd name="connsiteY217" fmla="*/ 61802 h 1146667"/>
              <a:gd name="connsiteX218" fmla="*/ 645261 w 1060649"/>
              <a:gd name="connsiteY218" fmla="*/ 57999 h 1146667"/>
              <a:gd name="connsiteX219" fmla="*/ 663317 w 1060649"/>
              <a:gd name="connsiteY219" fmla="*/ 101736 h 1146667"/>
              <a:gd name="connsiteX220" fmla="*/ 665217 w 1060649"/>
              <a:gd name="connsiteY220" fmla="*/ 29475 h 1146667"/>
              <a:gd name="connsiteX221" fmla="*/ 596795 w 1060649"/>
              <a:gd name="connsiteY221" fmla="*/ 29475 h 1146667"/>
              <a:gd name="connsiteX222" fmla="*/ 584441 w 1060649"/>
              <a:gd name="connsiteY222" fmla="*/ 8557 h 1146667"/>
              <a:gd name="connsiteX223" fmla="*/ 647161 w 1060649"/>
              <a:gd name="connsiteY223" fmla="*/ 10459 h 1146667"/>
              <a:gd name="connsiteX224" fmla="*/ 665217 w 1060649"/>
              <a:gd name="connsiteY224" fmla="*/ 29475 h 1146667"/>
              <a:gd name="connsiteX225" fmla="*/ 777354 w 1060649"/>
              <a:gd name="connsiteY225" fmla="*/ 79867 h 1146667"/>
              <a:gd name="connsiteX226" fmla="*/ 713683 w 1060649"/>
              <a:gd name="connsiteY226" fmla="*/ 75113 h 1146667"/>
              <a:gd name="connsiteX227" fmla="*/ 693727 w 1060649"/>
              <a:gd name="connsiteY227" fmla="*/ 40884 h 1146667"/>
              <a:gd name="connsiteX228" fmla="*/ 753596 w 1060649"/>
              <a:gd name="connsiteY228" fmla="*/ 47540 h 1146667"/>
              <a:gd name="connsiteX229" fmla="*/ 777354 w 1060649"/>
              <a:gd name="connsiteY229" fmla="*/ 79867 h 1146667"/>
              <a:gd name="connsiteX230" fmla="*/ 889490 w 1060649"/>
              <a:gd name="connsiteY230" fmla="*/ 150227 h 1146667"/>
              <a:gd name="connsiteX231" fmla="*/ 835323 w 1060649"/>
              <a:gd name="connsiteY231" fmla="*/ 142620 h 1146667"/>
              <a:gd name="connsiteX232" fmla="*/ 811565 w 1060649"/>
              <a:gd name="connsiteY232" fmla="*/ 98883 h 1146667"/>
              <a:gd name="connsiteX233" fmla="*/ 863832 w 1060649"/>
              <a:gd name="connsiteY233" fmla="*/ 108391 h 1146667"/>
              <a:gd name="connsiteX234" fmla="*/ 889490 w 1060649"/>
              <a:gd name="connsiteY234" fmla="*/ 150227 h 1146667"/>
              <a:gd name="connsiteX235" fmla="*/ 990223 w 1060649"/>
              <a:gd name="connsiteY235" fmla="*/ 234848 h 1146667"/>
              <a:gd name="connsiteX236" fmla="*/ 949360 w 1060649"/>
              <a:gd name="connsiteY236" fmla="*/ 227242 h 1146667"/>
              <a:gd name="connsiteX237" fmla="*/ 925602 w 1060649"/>
              <a:gd name="connsiteY237" fmla="*/ 178751 h 1146667"/>
              <a:gd name="connsiteX238" fmla="*/ 965515 w 1060649"/>
              <a:gd name="connsiteY238" fmla="*/ 189210 h 1146667"/>
              <a:gd name="connsiteX239" fmla="*/ 990223 w 1060649"/>
              <a:gd name="connsiteY239" fmla="*/ 234848 h 1146667"/>
              <a:gd name="connsiteX240" fmla="*/ 864782 w 1060649"/>
              <a:gd name="connsiteY240" fmla="*/ 86523 h 1146667"/>
              <a:gd name="connsiteX241" fmla="*/ 817267 w 1060649"/>
              <a:gd name="connsiteY241" fmla="*/ 71310 h 1146667"/>
              <a:gd name="connsiteX242" fmla="*/ 790658 w 1060649"/>
              <a:gd name="connsiteY242" fmla="*/ 46589 h 1146667"/>
              <a:gd name="connsiteX243" fmla="*/ 835323 w 1060649"/>
              <a:gd name="connsiteY243" fmla="*/ 63704 h 1146667"/>
              <a:gd name="connsiteX244" fmla="*/ 864782 w 1060649"/>
              <a:gd name="connsiteY244" fmla="*/ 86523 h 1146667"/>
              <a:gd name="connsiteX245" fmla="*/ 958863 w 1060649"/>
              <a:gd name="connsiteY245" fmla="*/ 155932 h 1146667"/>
              <a:gd name="connsiteX246" fmla="*/ 923702 w 1060649"/>
              <a:gd name="connsiteY246" fmla="*/ 139768 h 1146667"/>
              <a:gd name="connsiteX247" fmla="*/ 895192 w 1060649"/>
              <a:gd name="connsiteY247" fmla="*/ 105539 h 1146667"/>
              <a:gd name="connsiteX248" fmla="*/ 930354 w 1060649"/>
              <a:gd name="connsiteY248" fmla="*/ 124555 h 1146667"/>
              <a:gd name="connsiteX249" fmla="*/ 958863 w 1060649"/>
              <a:gd name="connsiteY249" fmla="*/ 155932 h 1146667"/>
              <a:gd name="connsiteX250" fmla="*/ 764050 w 1060649"/>
              <a:gd name="connsiteY250" fmla="*/ 35180 h 1146667"/>
              <a:gd name="connsiteX251" fmla="*/ 707981 w 1060649"/>
              <a:gd name="connsiteY251" fmla="*/ 23770 h 1146667"/>
              <a:gd name="connsiteX252" fmla="*/ 687074 w 1060649"/>
              <a:gd name="connsiteY252" fmla="*/ 12360 h 1146667"/>
              <a:gd name="connsiteX253" fmla="*/ 764050 w 1060649"/>
              <a:gd name="connsiteY253" fmla="*/ 35180 h 1146667"/>
              <a:gd name="connsiteX254" fmla="*/ 592994 w 1060649"/>
              <a:gd name="connsiteY254" fmla="*/ 0 h 1146667"/>
              <a:gd name="connsiteX255" fmla="*/ 663317 w 1060649"/>
              <a:gd name="connsiteY255" fmla="*/ 6656 h 1146667"/>
              <a:gd name="connsiteX256" fmla="*/ 605348 w 1060649"/>
              <a:gd name="connsiteY256" fmla="*/ 951 h 1146667"/>
              <a:gd name="connsiteX257" fmla="*/ 592994 w 1060649"/>
              <a:gd name="connsiteY257" fmla="*/ 0 h 1146667"/>
              <a:gd name="connsiteX258" fmla="*/ 488460 w 1060649"/>
              <a:gd name="connsiteY258" fmla="*/ 6656 h 1146667"/>
              <a:gd name="connsiteX259" fmla="*/ 562584 w 1060649"/>
              <a:gd name="connsiteY259" fmla="*/ 0 h 1146667"/>
              <a:gd name="connsiteX260" fmla="*/ 562584 w 1060649"/>
              <a:gd name="connsiteY260" fmla="*/ 0 h 1146667"/>
              <a:gd name="connsiteX261" fmla="*/ 562584 w 1060649"/>
              <a:gd name="connsiteY261" fmla="*/ 4754 h 1146667"/>
              <a:gd name="connsiteX262" fmla="*/ 495112 w 1060649"/>
              <a:gd name="connsiteY262" fmla="*/ 11410 h 1146667"/>
              <a:gd name="connsiteX263" fmla="*/ 488460 w 1060649"/>
              <a:gd name="connsiteY263" fmla="*/ 6656 h 1146667"/>
              <a:gd name="connsiteX264" fmla="*/ 321205 w 1060649"/>
              <a:gd name="connsiteY264" fmla="*/ 57999 h 1146667"/>
              <a:gd name="connsiteX265" fmla="*/ 382025 w 1060649"/>
              <a:gd name="connsiteY265" fmla="*/ 32327 h 1146667"/>
              <a:gd name="connsiteX266" fmla="*/ 375373 w 1060649"/>
              <a:gd name="connsiteY266" fmla="*/ 35180 h 1146667"/>
              <a:gd name="connsiteX267" fmla="*/ 321205 w 1060649"/>
              <a:gd name="connsiteY267" fmla="*/ 57999 h 1146667"/>
              <a:gd name="connsiteX268" fmla="*/ 237578 w 1060649"/>
              <a:gd name="connsiteY268" fmla="*/ 108391 h 1146667"/>
              <a:gd name="connsiteX269" fmla="*/ 280342 w 1060649"/>
              <a:gd name="connsiteY269" fmla="*/ 79867 h 1146667"/>
              <a:gd name="connsiteX270" fmla="*/ 273689 w 1060649"/>
              <a:gd name="connsiteY270" fmla="*/ 83671 h 1146667"/>
              <a:gd name="connsiteX271" fmla="*/ 237578 w 1060649"/>
              <a:gd name="connsiteY271" fmla="*/ 108391 h 1146667"/>
              <a:gd name="connsiteX272" fmla="*/ 237578 w 1060649"/>
              <a:gd name="connsiteY272" fmla="*/ 108391 h 1146667"/>
              <a:gd name="connsiteX273" fmla="*/ 179609 w 1060649"/>
              <a:gd name="connsiteY273" fmla="*/ 155932 h 1146667"/>
              <a:gd name="connsiteX274" fmla="*/ 213820 w 1060649"/>
              <a:gd name="connsiteY274" fmla="*/ 126457 h 1146667"/>
              <a:gd name="connsiteX275" fmla="*/ 213820 w 1060649"/>
              <a:gd name="connsiteY275" fmla="*/ 126457 h 1146667"/>
              <a:gd name="connsiteX276" fmla="*/ 236627 w 1060649"/>
              <a:gd name="connsiteY276" fmla="*/ 111244 h 1146667"/>
              <a:gd name="connsiteX277" fmla="*/ 216671 w 1060649"/>
              <a:gd name="connsiteY277" fmla="*/ 144522 h 1146667"/>
              <a:gd name="connsiteX278" fmla="*/ 162503 w 1060649"/>
              <a:gd name="connsiteY278" fmla="*/ 180652 h 1146667"/>
              <a:gd name="connsiteX279" fmla="*/ 179609 w 1060649"/>
              <a:gd name="connsiteY279" fmla="*/ 155932 h 1146667"/>
              <a:gd name="connsiteX280" fmla="*/ 93130 w 1060649"/>
              <a:gd name="connsiteY280" fmla="*/ 260520 h 1146667"/>
              <a:gd name="connsiteX281" fmla="*/ 105484 w 1060649"/>
              <a:gd name="connsiteY281" fmla="*/ 242455 h 1146667"/>
              <a:gd name="connsiteX282" fmla="*/ 152050 w 1060649"/>
              <a:gd name="connsiteY282" fmla="*/ 184456 h 1146667"/>
              <a:gd name="connsiteX283" fmla="*/ 152050 w 1060649"/>
              <a:gd name="connsiteY283" fmla="*/ 184456 h 1146667"/>
              <a:gd name="connsiteX284" fmla="*/ 125441 w 1060649"/>
              <a:gd name="connsiteY284" fmla="*/ 222488 h 1146667"/>
              <a:gd name="connsiteX285" fmla="*/ 93130 w 1060649"/>
              <a:gd name="connsiteY285" fmla="*/ 260520 h 1146667"/>
              <a:gd name="connsiteX286" fmla="*/ 18056 w 1060649"/>
              <a:gd name="connsiteY286" fmla="*/ 430713 h 1146667"/>
              <a:gd name="connsiteX287" fmla="*/ 44665 w 1060649"/>
              <a:gd name="connsiteY287" fmla="*/ 351797 h 1146667"/>
              <a:gd name="connsiteX288" fmla="*/ 44665 w 1060649"/>
              <a:gd name="connsiteY288" fmla="*/ 351797 h 1146667"/>
              <a:gd name="connsiteX289" fmla="*/ 26609 w 1060649"/>
              <a:gd name="connsiteY289" fmla="*/ 405042 h 1146667"/>
              <a:gd name="connsiteX290" fmla="*/ 18056 w 1060649"/>
              <a:gd name="connsiteY290" fmla="*/ 430713 h 1146667"/>
              <a:gd name="connsiteX291" fmla="*/ 950 w 1060649"/>
              <a:gd name="connsiteY291" fmla="*/ 544810 h 1146667"/>
              <a:gd name="connsiteX292" fmla="*/ 13304 w 1060649"/>
              <a:gd name="connsiteY292" fmla="*/ 450680 h 1146667"/>
              <a:gd name="connsiteX293" fmla="*/ 13304 w 1060649"/>
              <a:gd name="connsiteY293" fmla="*/ 454483 h 1146667"/>
              <a:gd name="connsiteX294" fmla="*/ 4752 w 1060649"/>
              <a:gd name="connsiteY294" fmla="*/ 521040 h 1146667"/>
              <a:gd name="connsiteX295" fmla="*/ 950 w 1060649"/>
              <a:gd name="connsiteY295" fmla="*/ 544810 h 1146667"/>
              <a:gd name="connsiteX296" fmla="*/ 950 w 1060649"/>
              <a:gd name="connsiteY296" fmla="*/ 544810 h 1146667"/>
              <a:gd name="connsiteX297" fmla="*/ 4752 w 1060649"/>
              <a:gd name="connsiteY297" fmla="*/ 646546 h 1146667"/>
              <a:gd name="connsiteX298" fmla="*/ 0 w 1060649"/>
              <a:gd name="connsiteY298" fmla="*/ 563826 h 1146667"/>
              <a:gd name="connsiteX299" fmla="*/ 0 w 1060649"/>
              <a:gd name="connsiteY299" fmla="*/ 568580 h 1146667"/>
              <a:gd name="connsiteX300" fmla="*/ 3801 w 1060649"/>
              <a:gd name="connsiteY300" fmla="*/ 635136 h 1146667"/>
              <a:gd name="connsiteX301" fmla="*/ 4752 w 1060649"/>
              <a:gd name="connsiteY301" fmla="*/ 646546 h 1146667"/>
              <a:gd name="connsiteX302" fmla="*/ 17106 w 1060649"/>
              <a:gd name="connsiteY302" fmla="*/ 712151 h 1146667"/>
              <a:gd name="connsiteX303" fmla="*/ 16155 w 1060649"/>
              <a:gd name="connsiteY303" fmla="*/ 708348 h 1146667"/>
              <a:gd name="connsiteX304" fmla="*/ 17106 w 1060649"/>
              <a:gd name="connsiteY304" fmla="*/ 712151 h 1146667"/>
              <a:gd name="connsiteX305" fmla="*/ 58919 w 1060649"/>
              <a:gd name="connsiteY305" fmla="*/ 826247 h 1146667"/>
              <a:gd name="connsiteX306" fmla="*/ 28509 w 1060649"/>
              <a:gd name="connsiteY306" fmla="*/ 752085 h 1146667"/>
              <a:gd name="connsiteX307" fmla="*/ 38963 w 1060649"/>
              <a:gd name="connsiteY307" fmla="*/ 763494 h 1146667"/>
              <a:gd name="connsiteX308" fmla="*/ 61770 w 1060649"/>
              <a:gd name="connsiteY308" fmla="*/ 824345 h 1146667"/>
              <a:gd name="connsiteX309" fmla="*/ 58919 w 1060649"/>
              <a:gd name="connsiteY309" fmla="*/ 826247 h 1146667"/>
              <a:gd name="connsiteX310" fmla="*/ 58919 w 1060649"/>
              <a:gd name="connsiteY310" fmla="*/ 826247 h 1146667"/>
              <a:gd name="connsiteX311" fmla="*/ 168205 w 1060649"/>
              <a:gd name="connsiteY311" fmla="*/ 979326 h 1146667"/>
              <a:gd name="connsiteX312" fmla="*/ 117838 w 1060649"/>
              <a:gd name="connsiteY312" fmla="*/ 922278 h 1146667"/>
              <a:gd name="connsiteX313" fmla="*/ 136845 w 1060649"/>
              <a:gd name="connsiteY313" fmla="*/ 943196 h 1146667"/>
              <a:gd name="connsiteX314" fmla="*/ 168205 w 1060649"/>
              <a:gd name="connsiteY314" fmla="*/ 979326 h 1146667"/>
              <a:gd name="connsiteX315" fmla="*/ 250882 w 1060649"/>
              <a:gd name="connsiteY315" fmla="*/ 1046833 h 1146667"/>
              <a:gd name="connsiteX316" fmla="*/ 242329 w 1060649"/>
              <a:gd name="connsiteY316" fmla="*/ 1041128 h 1146667"/>
              <a:gd name="connsiteX317" fmla="*/ 192913 w 1060649"/>
              <a:gd name="connsiteY317" fmla="*/ 1002145 h 1146667"/>
              <a:gd name="connsiteX318" fmla="*/ 192913 w 1060649"/>
              <a:gd name="connsiteY318" fmla="*/ 1002145 h 1146667"/>
              <a:gd name="connsiteX319" fmla="*/ 192913 w 1060649"/>
              <a:gd name="connsiteY319" fmla="*/ 1002145 h 1146667"/>
              <a:gd name="connsiteX320" fmla="*/ 222373 w 1060649"/>
              <a:gd name="connsiteY320" fmla="*/ 1022112 h 1146667"/>
              <a:gd name="connsiteX321" fmla="*/ 250882 w 1060649"/>
              <a:gd name="connsiteY321" fmla="*/ 1046833 h 1146667"/>
              <a:gd name="connsiteX322" fmla="*/ 250882 w 1060649"/>
              <a:gd name="connsiteY322" fmla="*/ 1046833 h 1146667"/>
              <a:gd name="connsiteX323" fmla="*/ 344012 w 1060649"/>
              <a:gd name="connsiteY323" fmla="*/ 1099127 h 1146667"/>
              <a:gd name="connsiteX324" fmla="*/ 282242 w 1060649"/>
              <a:gd name="connsiteY324" fmla="*/ 1067751 h 1146667"/>
              <a:gd name="connsiteX325" fmla="*/ 282242 w 1060649"/>
              <a:gd name="connsiteY325" fmla="*/ 1067751 h 1146667"/>
              <a:gd name="connsiteX326" fmla="*/ 318354 w 1060649"/>
              <a:gd name="connsiteY326" fmla="*/ 1084865 h 1146667"/>
              <a:gd name="connsiteX327" fmla="*/ 344012 w 1060649"/>
              <a:gd name="connsiteY327" fmla="*/ 1099127 h 1146667"/>
              <a:gd name="connsiteX328" fmla="*/ 344012 w 1060649"/>
              <a:gd name="connsiteY328" fmla="*/ 1099127 h 1146667"/>
              <a:gd name="connsiteX329" fmla="*/ 429540 w 1060649"/>
              <a:gd name="connsiteY329" fmla="*/ 1128602 h 1146667"/>
              <a:gd name="connsiteX330" fmla="*/ 387727 w 1060649"/>
              <a:gd name="connsiteY330" fmla="*/ 1116242 h 1146667"/>
              <a:gd name="connsiteX331" fmla="*/ 419087 w 1060649"/>
              <a:gd name="connsiteY331" fmla="*/ 1125750 h 1146667"/>
              <a:gd name="connsiteX332" fmla="*/ 429540 w 1060649"/>
              <a:gd name="connsiteY332" fmla="*/ 1128602 h 1146667"/>
              <a:gd name="connsiteX333" fmla="*/ 618652 w 1060649"/>
              <a:gd name="connsiteY333" fmla="*/ 1144766 h 1146667"/>
              <a:gd name="connsiteX334" fmla="*/ 567335 w 1060649"/>
              <a:gd name="connsiteY334" fmla="*/ 1146667 h 1146667"/>
              <a:gd name="connsiteX335" fmla="*/ 569236 w 1060649"/>
              <a:gd name="connsiteY335" fmla="*/ 1146667 h 1146667"/>
              <a:gd name="connsiteX336" fmla="*/ 612000 w 1060649"/>
              <a:gd name="connsiteY336" fmla="*/ 1144766 h 1146667"/>
              <a:gd name="connsiteX337" fmla="*/ 618652 w 1060649"/>
              <a:gd name="connsiteY337" fmla="*/ 1144766 h 1146667"/>
              <a:gd name="connsiteX338" fmla="*/ 718435 w 1060649"/>
              <a:gd name="connsiteY338" fmla="*/ 1127651 h 1146667"/>
              <a:gd name="connsiteX339" fmla="*/ 678522 w 1060649"/>
              <a:gd name="connsiteY339" fmla="*/ 1136209 h 1146667"/>
              <a:gd name="connsiteX340" fmla="*/ 678522 w 1060649"/>
              <a:gd name="connsiteY340" fmla="*/ 1132405 h 1146667"/>
              <a:gd name="connsiteX341" fmla="*/ 720335 w 1060649"/>
              <a:gd name="connsiteY341" fmla="*/ 1122897 h 1146667"/>
              <a:gd name="connsiteX342" fmla="*/ 718435 w 1060649"/>
              <a:gd name="connsiteY342" fmla="*/ 1127651 h 1146667"/>
              <a:gd name="connsiteX343" fmla="*/ 918950 w 1060649"/>
              <a:gd name="connsiteY343" fmla="*/ 1030670 h 1146667"/>
              <a:gd name="connsiteX344" fmla="*/ 898043 w 1060649"/>
              <a:gd name="connsiteY344" fmla="*/ 1045882 h 1146667"/>
              <a:gd name="connsiteX345" fmla="*/ 892341 w 1060649"/>
              <a:gd name="connsiteY345" fmla="*/ 1048735 h 1146667"/>
              <a:gd name="connsiteX346" fmla="*/ 903745 w 1060649"/>
              <a:gd name="connsiteY346" fmla="*/ 1035424 h 1146667"/>
              <a:gd name="connsiteX347" fmla="*/ 933205 w 1060649"/>
              <a:gd name="connsiteY347" fmla="*/ 1016407 h 1146667"/>
              <a:gd name="connsiteX348" fmla="*/ 918950 w 1060649"/>
              <a:gd name="connsiteY348" fmla="*/ 1030670 h 1146667"/>
              <a:gd name="connsiteX349" fmla="*/ 918950 w 1060649"/>
              <a:gd name="connsiteY349" fmla="*/ 1030670 h 1146667"/>
              <a:gd name="connsiteX350" fmla="*/ 1012080 w 1060649"/>
              <a:gd name="connsiteY350" fmla="*/ 942245 h 1146667"/>
              <a:gd name="connsiteX351" fmla="*/ 978820 w 1060649"/>
              <a:gd name="connsiteY351" fmla="*/ 979326 h 1146667"/>
              <a:gd name="connsiteX352" fmla="*/ 978820 w 1060649"/>
              <a:gd name="connsiteY352" fmla="*/ 979326 h 1146667"/>
              <a:gd name="connsiteX353" fmla="*/ 993074 w 1060649"/>
              <a:gd name="connsiteY353" fmla="*/ 963163 h 1146667"/>
              <a:gd name="connsiteX354" fmla="*/ 1012080 w 1060649"/>
              <a:gd name="connsiteY354" fmla="*/ 942245 h 1146667"/>
              <a:gd name="connsiteX355" fmla="*/ 128292 w 1060649"/>
              <a:gd name="connsiteY355" fmla="*/ 912770 h 1146667"/>
              <a:gd name="connsiteX356" fmla="*/ 102634 w 1060649"/>
              <a:gd name="connsiteY356" fmla="*/ 896606 h 1146667"/>
              <a:gd name="connsiteX357" fmla="*/ 75074 w 1060649"/>
              <a:gd name="connsiteY357" fmla="*/ 844312 h 1146667"/>
              <a:gd name="connsiteX358" fmla="*/ 101683 w 1060649"/>
              <a:gd name="connsiteY358" fmla="*/ 855722 h 1146667"/>
              <a:gd name="connsiteX359" fmla="*/ 128292 w 1060649"/>
              <a:gd name="connsiteY359" fmla="*/ 912770 h 1146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Lst>
            <a:rect l="l" t="t" r="r" b="b"/>
            <a:pathLst>
              <a:path w="1060649" h="1146667">
                <a:moveTo>
                  <a:pt x="217621" y="995490"/>
                </a:moveTo>
                <a:cubicBezTo>
                  <a:pt x="213820" y="1002145"/>
                  <a:pt x="196714" y="995490"/>
                  <a:pt x="178658" y="979326"/>
                </a:cubicBezTo>
                <a:cubicBezTo>
                  <a:pt x="161553" y="963163"/>
                  <a:pt x="148248" y="944147"/>
                  <a:pt x="149199" y="934639"/>
                </a:cubicBezTo>
                <a:cubicBezTo>
                  <a:pt x="151099" y="924180"/>
                  <a:pt x="169155" y="929885"/>
                  <a:pt x="188161" y="946999"/>
                </a:cubicBezTo>
                <a:cubicBezTo>
                  <a:pt x="209068" y="965064"/>
                  <a:pt x="221422" y="986933"/>
                  <a:pt x="217621" y="995490"/>
                </a:cubicBezTo>
                <a:moveTo>
                  <a:pt x="320255" y="1065849"/>
                </a:moveTo>
                <a:cubicBezTo>
                  <a:pt x="313602" y="1070603"/>
                  <a:pt x="293646" y="1063948"/>
                  <a:pt x="274640" y="1052538"/>
                </a:cubicBezTo>
                <a:cubicBezTo>
                  <a:pt x="255633" y="1040178"/>
                  <a:pt x="243279" y="1024965"/>
                  <a:pt x="248031" y="1019260"/>
                </a:cubicBezTo>
                <a:cubicBezTo>
                  <a:pt x="252783" y="1011653"/>
                  <a:pt x="274640" y="1015457"/>
                  <a:pt x="295547" y="1029719"/>
                </a:cubicBezTo>
                <a:cubicBezTo>
                  <a:pt x="316453" y="1043030"/>
                  <a:pt x="327857" y="1060144"/>
                  <a:pt x="320255" y="1065849"/>
                </a:cubicBezTo>
                <a:close/>
                <a:moveTo>
                  <a:pt x="428590" y="1117193"/>
                </a:moveTo>
                <a:cubicBezTo>
                  <a:pt x="420037" y="1120045"/>
                  <a:pt x="399130" y="1115291"/>
                  <a:pt x="380124" y="1107685"/>
                </a:cubicBezTo>
                <a:cubicBezTo>
                  <a:pt x="361118" y="1099127"/>
                  <a:pt x="350665" y="1089619"/>
                  <a:pt x="358267" y="1085816"/>
                </a:cubicBezTo>
                <a:cubicBezTo>
                  <a:pt x="365869" y="1081062"/>
                  <a:pt x="388677" y="1083915"/>
                  <a:pt x="409584" y="1093423"/>
                </a:cubicBezTo>
                <a:cubicBezTo>
                  <a:pt x="429540" y="1102931"/>
                  <a:pt x="437143" y="1113389"/>
                  <a:pt x="428590" y="1117193"/>
                </a:cubicBezTo>
                <a:close/>
                <a:moveTo>
                  <a:pt x="530273" y="1143815"/>
                </a:moveTo>
                <a:cubicBezTo>
                  <a:pt x="520770" y="1143815"/>
                  <a:pt x="500814" y="1141913"/>
                  <a:pt x="483708" y="1140012"/>
                </a:cubicBezTo>
                <a:cubicBezTo>
                  <a:pt x="467553" y="1136209"/>
                  <a:pt x="459950" y="1132405"/>
                  <a:pt x="469453" y="1131455"/>
                </a:cubicBezTo>
                <a:cubicBezTo>
                  <a:pt x="478956" y="1128602"/>
                  <a:pt x="500814" y="1130504"/>
                  <a:pt x="517919" y="1134307"/>
                </a:cubicBezTo>
                <a:cubicBezTo>
                  <a:pt x="535025" y="1137159"/>
                  <a:pt x="539776" y="1141913"/>
                  <a:pt x="530273" y="1143815"/>
                </a:cubicBezTo>
                <a:close/>
                <a:moveTo>
                  <a:pt x="34211" y="714052"/>
                </a:moveTo>
                <a:cubicBezTo>
                  <a:pt x="33261" y="732118"/>
                  <a:pt x="25658" y="731167"/>
                  <a:pt x="19006" y="712151"/>
                </a:cubicBezTo>
                <a:cubicBezTo>
                  <a:pt x="13304" y="694086"/>
                  <a:pt x="8553" y="666512"/>
                  <a:pt x="6652" y="648447"/>
                </a:cubicBezTo>
                <a:cubicBezTo>
                  <a:pt x="6652" y="628480"/>
                  <a:pt x="13304" y="625628"/>
                  <a:pt x="20907" y="643693"/>
                </a:cubicBezTo>
                <a:cubicBezTo>
                  <a:pt x="31360" y="661758"/>
                  <a:pt x="37062" y="695036"/>
                  <a:pt x="34211" y="714052"/>
                </a:cubicBezTo>
                <a:close/>
                <a:moveTo>
                  <a:pt x="97882" y="803428"/>
                </a:moveTo>
                <a:cubicBezTo>
                  <a:pt x="94081" y="820542"/>
                  <a:pt x="78876" y="817690"/>
                  <a:pt x="65571" y="798674"/>
                </a:cubicBezTo>
                <a:cubicBezTo>
                  <a:pt x="53217" y="779658"/>
                  <a:pt x="43714" y="751134"/>
                  <a:pt x="45615" y="733069"/>
                </a:cubicBezTo>
                <a:cubicBezTo>
                  <a:pt x="48466" y="714052"/>
                  <a:pt x="62720" y="713102"/>
                  <a:pt x="77925" y="733069"/>
                </a:cubicBezTo>
                <a:cubicBezTo>
                  <a:pt x="94081" y="753035"/>
                  <a:pt x="103584" y="785363"/>
                  <a:pt x="97882" y="803428"/>
                </a:cubicBezTo>
                <a:close/>
                <a:moveTo>
                  <a:pt x="190062" y="896606"/>
                </a:moveTo>
                <a:cubicBezTo>
                  <a:pt x="183410" y="910868"/>
                  <a:pt x="162503" y="908016"/>
                  <a:pt x="144447" y="889000"/>
                </a:cubicBezTo>
                <a:cubicBezTo>
                  <a:pt x="126391" y="870935"/>
                  <a:pt x="115938" y="843362"/>
                  <a:pt x="120689" y="827198"/>
                </a:cubicBezTo>
                <a:cubicBezTo>
                  <a:pt x="126391" y="810083"/>
                  <a:pt x="147298" y="811034"/>
                  <a:pt x="167255" y="830050"/>
                </a:cubicBezTo>
                <a:cubicBezTo>
                  <a:pt x="187211" y="850968"/>
                  <a:pt x="197665" y="880443"/>
                  <a:pt x="190062" y="896606"/>
                </a:cubicBezTo>
                <a:close/>
                <a:moveTo>
                  <a:pt x="300298" y="983129"/>
                </a:moveTo>
                <a:cubicBezTo>
                  <a:pt x="290795" y="995490"/>
                  <a:pt x="267037" y="992637"/>
                  <a:pt x="246130" y="977425"/>
                </a:cubicBezTo>
                <a:cubicBezTo>
                  <a:pt x="225224" y="961261"/>
                  <a:pt x="214770" y="938442"/>
                  <a:pt x="221422" y="924180"/>
                </a:cubicBezTo>
                <a:cubicBezTo>
                  <a:pt x="229975" y="908967"/>
                  <a:pt x="254683" y="910868"/>
                  <a:pt x="277491" y="927983"/>
                </a:cubicBezTo>
                <a:cubicBezTo>
                  <a:pt x="300298" y="945097"/>
                  <a:pt x="310751" y="969818"/>
                  <a:pt x="300298" y="983129"/>
                </a:cubicBezTo>
                <a:close/>
                <a:moveTo>
                  <a:pt x="420037" y="1055390"/>
                </a:moveTo>
                <a:cubicBezTo>
                  <a:pt x="408633" y="1064898"/>
                  <a:pt x="383925" y="1062997"/>
                  <a:pt x="363019" y="1051587"/>
                </a:cubicBezTo>
                <a:cubicBezTo>
                  <a:pt x="342112" y="1039227"/>
                  <a:pt x="331658" y="1021162"/>
                  <a:pt x="342112" y="1009752"/>
                </a:cubicBezTo>
                <a:cubicBezTo>
                  <a:pt x="352565" y="997391"/>
                  <a:pt x="379174" y="998342"/>
                  <a:pt x="401981" y="1011653"/>
                </a:cubicBezTo>
                <a:cubicBezTo>
                  <a:pt x="423838" y="1025916"/>
                  <a:pt x="431441" y="1044932"/>
                  <a:pt x="420037" y="1055390"/>
                </a:cubicBezTo>
                <a:close/>
                <a:moveTo>
                  <a:pt x="535975" y="1106734"/>
                </a:moveTo>
                <a:cubicBezTo>
                  <a:pt x="523621" y="1113389"/>
                  <a:pt x="499863" y="1114340"/>
                  <a:pt x="480857" y="1106734"/>
                </a:cubicBezTo>
                <a:cubicBezTo>
                  <a:pt x="461851" y="1099127"/>
                  <a:pt x="455199" y="1086767"/>
                  <a:pt x="465652" y="1078210"/>
                </a:cubicBezTo>
                <a:cubicBezTo>
                  <a:pt x="477056" y="1068702"/>
                  <a:pt x="503664" y="1067751"/>
                  <a:pt x="523621" y="1077259"/>
                </a:cubicBezTo>
                <a:cubicBezTo>
                  <a:pt x="543578" y="1084865"/>
                  <a:pt x="548329" y="1098177"/>
                  <a:pt x="535975" y="1106734"/>
                </a:cubicBezTo>
                <a:close/>
                <a:moveTo>
                  <a:pt x="637658" y="1131455"/>
                </a:moveTo>
                <a:cubicBezTo>
                  <a:pt x="625304" y="1136209"/>
                  <a:pt x="605348" y="1138110"/>
                  <a:pt x="589192" y="1136209"/>
                </a:cubicBezTo>
                <a:cubicBezTo>
                  <a:pt x="573987" y="1133356"/>
                  <a:pt x="570186" y="1126701"/>
                  <a:pt x="581590" y="1120996"/>
                </a:cubicBezTo>
                <a:cubicBezTo>
                  <a:pt x="593944" y="1114340"/>
                  <a:pt x="616751" y="1111488"/>
                  <a:pt x="632907" y="1115291"/>
                </a:cubicBezTo>
                <a:cubicBezTo>
                  <a:pt x="648112" y="1118143"/>
                  <a:pt x="650963" y="1125750"/>
                  <a:pt x="637658" y="1131455"/>
                </a:cubicBezTo>
                <a:close/>
                <a:moveTo>
                  <a:pt x="29460" y="588547"/>
                </a:moveTo>
                <a:cubicBezTo>
                  <a:pt x="23758" y="613267"/>
                  <a:pt x="13304" y="616120"/>
                  <a:pt x="7602" y="599005"/>
                </a:cubicBezTo>
                <a:cubicBezTo>
                  <a:pt x="2851" y="582842"/>
                  <a:pt x="2851" y="551465"/>
                  <a:pt x="6652" y="529597"/>
                </a:cubicBezTo>
                <a:cubicBezTo>
                  <a:pt x="11404" y="505827"/>
                  <a:pt x="20907" y="497270"/>
                  <a:pt x="27559" y="511532"/>
                </a:cubicBezTo>
                <a:cubicBezTo>
                  <a:pt x="35161" y="528646"/>
                  <a:pt x="37062" y="563826"/>
                  <a:pt x="29460" y="588547"/>
                </a:cubicBezTo>
                <a:close/>
                <a:moveTo>
                  <a:pt x="89329" y="673168"/>
                </a:moveTo>
                <a:cubicBezTo>
                  <a:pt x="80776" y="696938"/>
                  <a:pt x="62720" y="698840"/>
                  <a:pt x="48466" y="678873"/>
                </a:cubicBezTo>
                <a:cubicBezTo>
                  <a:pt x="36112" y="659857"/>
                  <a:pt x="31360" y="626579"/>
                  <a:pt x="37062" y="602809"/>
                </a:cubicBezTo>
                <a:cubicBezTo>
                  <a:pt x="44665" y="579039"/>
                  <a:pt x="61770" y="572383"/>
                  <a:pt x="76025" y="591399"/>
                </a:cubicBezTo>
                <a:cubicBezTo>
                  <a:pt x="93130" y="610415"/>
                  <a:pt x="98832" y="647496"/>
                  <a:pt x="89329" y="673168"/>
                </a:cubicBezTo>
                <a:close/>
                <a:moveTo>
                  <a:pt x="180559" y="767297"/>
                </a:moveTo>
                <a:cubicBezTo>
                  <a:pt x="170106" y="789166"/>
                  <a:pt x="145397" y="790117"/>
                  <a:pt x="125441" y="769199"/>
                </a:cubicBezTo>
                <a:cubicBezTo>
                  <a:pt x="106435" y="749232"/>
                  <a:pt x="98832" y="715003"/>
                  <a:pt x="107385" y="692184"/>
                </a:cubicBezTo>
                <a:cubicBezTo>
                  <a:pt x="116888" y="668414"/>
                  <a:pt x="141596" y="664611"/>
                  <a:pt x="162503" y="685528"/>
                </a:cubicBezTo>
                <a:cubicBezTo>
                  <a:pt x="184360" y="706446"/>
                  <a:pt x="191963" y="743527"/>
                  <a:pt x="180559" y="767297"/>
                </a:cubicBezTo>
                <a:close/>
                <a:moveTo>
                  <a:pt x="296497" y="864279"/>
                </a:moveTo>
                <a:cubicBezTo>
                  <a:pt x="283192" y="884246"/>
                  <a:pt x="254683" y="884246"/>
                  <a:pt x="230925" y="865230"/>
                </a:cubicBezTo>
                <a:cubicBezTo>
                  <a:pt x="208118" y="846214"/>
                  <a:pt x="198615" y="813887"/>
                  <a:pt x="209068" y="792969"/>
                </a:cubicBezTo>
                <a:cubicBezTo>
                  <a:pt x="220472" y="771101"/>
                  <a:pt x="250882" y="768248"/>
                  <a:pt x="275590" y="788215"/>
                </a:cubicBezTo>
                <a:cubicBezTo>
                  <a:pt x="300298" y="808182"/>
                  <a:pt x="309801" y="842411"/>
                  <a:pt x="296497" y="864279"/>
                </a:cubicBezTo>
                <a:close/>
                <a:moveTo>
                  <a:pt x="423838" y="952704"/>
                </a:moveTo>
                <a:cubicBezTo>
                  <a:pt x="409584" y="969818"/>
                  <a:pt x="379174" y="970769"/>
                  <a:pt x="354466" y="954605"/>
                </a:cubicBezTo>
                <a:cubicBezTo>
                  <a:pt x="330708" y="938442"/>
                  <a:pt x="321205" y="910868"/>
                  <a:pt x="334509" y="891852"/>
                </a:cubicBezTo>
                <a:cubicBezTo>
                  <a:pt x="347814" y="871886"/>
                  <a:pt x="380124" y="869984"/>
                  <a:pt x="405783" y="887098"/>
                </a:cubicBezTo>
                <a:cubicBezTo>
                  <a:pt x="431441" y="905164"/>
                  <a:pt x="439043" y="934639"/>
                  <a:pt x="423838" y="952704"/>
                </a:cubicBezTo>
                <a:close/>
                <a:moveTo>
                  <a:pt x="667118" y="1073456"/>
                </a:moveTo>
                <a:cubicBezTo>
                  <a:pt x="652863" y="1084865"/>
                  <a:pt x="626255" y="1088669"/>
                  <a:pt x="608199" y="1082013"/>
                </a:cubicBezTo>
                <a:cubicBezTo>
                  <a:pt x="589192" y="1075357"/>
                  <a:pt x="584441" y="1059194"/>
                  <a:pt x="599646" y="1046833"/>
                </a:cubicBezTo>
                <a:cubicBezTo>
                  <a:pt x="614851" y="1033522"/>
                  <a:pt x="642410" y="1028768"/>
                  <a:pt x="662366" y="1037325"/>
                </a:cubicBezTo>
                <a:cubicBezTo>
                  <a:pt x="680422" y="1044932"/>
                  <a:pt x="683273" y="1061095"/>
                  <a:pt x="667118" y="1073456"/>
                </a:cubicBezTo>
                <a:close/>
                <a:moveTo>
                  <a:pt x="760248" y="1094373"/>
                </a:moveTo>
                <a:cubicBezTo>
                  <a:pt x="745994" y="1102931"/>
                  <a:pt x="725087" y="1108635"/>
                  <a:pt x="711782" y="1106734"/>
                </a:cubicBezTo>
                <a:cubicBezTo>
                  <a:pt x="697528" y="1104832"/>
                  <a:pt x="697528" y="1094373"/>
                  <a:pt x="710832" y="1084865"/>
                </a:cubicBezTo>
                <a:cubicBezTo>
                  <a:pt x="725087" y="1074407"/>
                  <a:pt x="748845" y="1068702"/>
                  <a:pt x="762149" y="1071554"/>
                </a:cubicBezTo>
                <a:cubicBezTo>
                  <a:pt x="775453" y="1075357"/>
                  <a:pt x="773553" y="1085816"/>
                  <a:pt x="760248" y="1094373"/>
                </a:cubicBezTo>
                <a:close/>
                <a:moveTo>
                  <a:pt x="823919" y="1088669"/>
                </a:moveTo>
                <a:cubicBezTo>
                  <a:pt x="811565" y="1094373"/>
                  <a:pt x="795410" y="1101980"/>
                  <a:pt x="787807" y="1103881"/>
                </a:cubicBezTo>
                <a:cubicBezTo>
                  <a:pt x="779255" y="1105783"/>
                  <a:pt x="781155" y="1101980"/>
                  <a:pt x="794459" y="1094373"/>
                </a:cubicBezTo>
                <a:cubicBezTo>
                  <a:pt x="806814" y="1086767"/>
                  <a:pt x="824869" y="1079161"/>
                  <a:pt x="833422" y="1078210"/>
                </a:cubicBezTo>
                <a:cubicBezTo>
                  <a:pt x="841025" y="1078210"/>
                  <a:pt x="836273" y="1082013"/>
                  <a:pt x="823919" y="1088669"/>
                </a:cubicBezTo>
                <a:close/>
                <a:moveTo>
                  <a:pt x="42764" y="452582"/>
                </a:moveTo>
                <a:cubicBezTo>
                  <a:pt x="32311" y="479204"/>
                  <a:pt x="20907" y="487762"/>
                  <a:pt x="16155" y="474450"/>
                </a:cubicBezTo>
                <a:cubicBezTo>
                  <a:pt x="14255" y="462090"/>
                  <a:pt x="19006" y="434517"/>
                  <a:pt x="26609" y="409796"/>
                </a:cubicBezTo>
                <a:cubicBezTo>
                  <a:pt x="36112" y="386026"/>
                  <a:pt x="46565" y="372714"/>
                  <a:pt x="51317" y="382222"/>
                </a:cubicBezTo>
                <a:cubicBezTo>
                  <a:pt x="57969" y="393632"/>
                  <a:pt x="54168" y="425009"/>
                  <a:pt x="42764" y="452582"/>
                </a:cubicBezTo>
                <a:close/>
                <a:moveTo>
                  <a:pt x="95981" y="521040"/>
                </a:moveTo>
                <a:cubicBezTo>
                  <a:pt x="83627" y="548613"/>
                  <a:pt x="63671" y="555268"/>
                  <a:pt x="50366" y="538154"/>
                </a:cubicBezTo>
                <a:cubicBezTo>
                  <a:pt x="39913" y="521990"/>
                  <a:pt x="39913" y="489663"/>
                  <a:pt x="49416" y="463991"/>
                </a:cubicBezTo>
                <a:cubicBezTo>
                  <a:pt x="60820" y="437369"/>
                  <a:pt x="79826" y="426910"/>
                  <a:pt x="93130" y="442123"/>
                </a:cubicBezTo>
                <a:cubicBezTo>
                  <a:pt x="107385" y="456385"/>
                  <a:pt x="109286" y="492516"/>
                  <a:pt x="95981" y="521040"/>
                </a:cubicBezTo>
                <a:close/>
                <a:moveTo>
                  <a:pt x="181509" y="607563"/>
                </a:moveTo>
                <a:cubicBezTo>
                  <a:pt x="167255" y="635136"/>
                  <a:pt x="139696" y="639890"/>
                  <a:pt x="120689" y="619923"/>
                </a:cubicBezTo>
                <a:cubicBezTo>
                  <a:pt x="102634" y="600907"/>
                  <a:pt x="98832" y="564776"/>
                  <a:pt x="111186" y="539105"/>
                </a:cubicBezTo>
                <a:cubicBezTo>
                  <a:pt x="124491" y="512482"/>
                  <a:pt x="151099" y="504876"/>
                  <a:pt x="170106" y="522941"/>
                </a:cubicBezTo>
                <a:cubicBezTo>
                  <a:pt x="191963" y="541006"/>
                  <a:pt x="197665" y="579989"/>
                  <a:pt x="181509" y="607563"/>
                </a:cubicBezTo>
                <a:close/>
                <a:moveTo>
                  <a:pt x="568286" y="894705"/>
                </a:moveTo>
                <a:cubicBezTo>
                  <a:pt x="551180" y="914672"/>
                  <a:pt x="517919" y="919426"/>
                  <a:pt x="494161" y="904213"/>
                </a:cubicBezTo>
                <a:cubicBezTo>
                  <a:pt x="469453" y="889000"/>
                  <a:pt x="462801" y="858574"/>
                  <a:pt x="478956" y="837657"/>
                </a:cubicBezTo>
                <a:cubicBezTo>
                  <a:pt x="496062" y="815788"/>
                  <a:pt x="530273" y="811034"/>
                  <a:pt x="555932" y="827198"/>
                </a:cubicBezTo>
                <a:cubicBezTo>
                  <a:pt x="579689" y="843362"/>
                  <a:pt x="585391" y="873787"/>
                  <a:pt x="568286" y="894705"/>
                </a:cubicBezTo>
                <a:close/>
                <a:moveTo>
                  <a:pt x="694677" y="966966"/>
                </a:moveTo>
                <a:cubicBezTo>
                  <a:pt x="678522" y="984080"/>
                  <a:pt x="649062" y="989785"/>
                  <a:pt x="628155" y="979326"/>
                </a:cubicBezTo>
                <a:cubicBezTo>
                  <a:pt x="607248" y="967917"/>
                  <a:pt x="602497" y="944147"/>
                  <a:pt x="618652" y="926081"/>
                </a:cubicBezTo>
                <a:cubicBezTo>
                  <a:pt x="634807" y="907065"/>
                  <a:pt x="666168" y="901360"/>
                  <a:pt x="687074" y="913721"/>
                </a:cubicBezTo>
                <a:cubicBezTo>
                  <a:pt x="708932" y="925131"/>
                  <a:pt x="711782" y="948901"/>
                  <a:pt x="694677" y="966966"/>
                </a:cubicBezTo>
                <a:close/>
                <a:moveTo>
                  <a:pt x="800161" y="1014506"/>
                </a:moveTo>
                <a:cubicBezTo>
                  <a:pt x="784956" y="1028768"/>
                  <a:pt x="761199" y="1035424"/>
                  <a:pt x="745994" y="1029719"/>
                </a:cubicBezTo>
                <a:cubicBezTo>
                  <a:pt x="729838" y="1023063"/>
                  <a:pt x="728888" y="1005949"/>
                  <a:pt x="744093" y="990736"/>
                </a:cubicBezTo>
                <a:cubicBezTo>
                  <a:pt x="759298" y="974572"/>
                  <a:pt x="784956" y="967917"/>
                  <a:pt x="801112" y="975523"/>
                </a:cubicBezTo>
                <a:cubicBezTo>
                  <a:pt x="815366" y="982179"/>
                  <a:pt x="815366" y="1000244"/>
                  <a:pt x="800161" y="1014506"/>
                </a:cubicBezTo>
                <a:close/>
                <a:moveTo>
                  <a:pt x="876186" y="1035424"/>
                </a:moveTo>
                <a:cubicBezTo>
                  <a:pt x="862882" y="1046833"/>
                  <a:pt x="844826" y="1054440"/>
                  <a:pt x="835323" y="1052538"/>
                </a:cubicBezTo>
                <a:cubicBezTo>
                  <a:pt x="824869" y="1050636"/>
                  <a:pt x="826770" y="1039227"/>
                  <a:pt x="840074" y="1026866"/>
                </a:cubicBezTo>
                <a:cubicBezTo>
                  <a:pt x="853379" y="1014506"/>
                  <a:pt x="872385" y="1006899"/>
                  <a:pt x="882838" y="1009752"/>
                </a:cubicBezTo>
                <a:cubicBezTo>
                  <a:pt x="892341" y="1013555"/>
                  <a:pt x="889490" y="1024014"/>
                  <a:pt x="876186" y="1035424"/>
                </a:cubicBezTo>
                <a:close/>
                <a:moveTo>
                  <a:pt x="77925" y="327076"/>
                </a:moveTo>
                <a:cubicBezTo>
                  <a:pt x="63671" y="353698"/>
                  <a:pt x="48466" y="367960"/>
                  <a:pt x="45615" y="359403"/>
                </a:cubicBezTo>
                <a:cubicBezTo>
                  <a:pt x="44665" y="352748"/>
                  <a:pt x="55118" y="328978"/>
                  <a:pt x="66522" y="305208"/>
                </a:cubicBezTo>
                <a:cubicBezTo>
                  <a:pt x="79826" y="281437"/>
                  <a:pt x="92180" y="265274"/>
                  <a:pt x="95031" y="268126"/>
                </a:cubicBezTo>
                <a:cubicBezTo>
                  <a:pt x="100733" y="272880"/>
                  <a:pt x="93130" y="300454"/>
                  <a:pt x="77925" y="327076"/>
                </a:cubicBezTo>
                <a:close/>
                <a:moveTo>
                  <a:pt x="205267" y="444025"/>
                </a:moveTo>
                <a:cubicBezTo>
                  <a:pt x="187211" y="474450"/>
                  <a:pt x="156801" y="483007"/>
                  <a:pt x="137795" y="464942"/>
                </a:cubicBezTo>
                <a:cubicBezTo>
                  <a:pt x="120689" y="447828"/>
                  <a:pt x="120689" y="412648"/>
                  <a:pt x="136845" y="385075"/>
                </a:cubicBezTo>
                <a:cubicBezTo>
                  <a:pt x="153950" y="356551"/>
                  <a:pt x="183410" y="345141"/>
                  <a:pt x="202416" y="360354"/>
                </a:cubicBezTo>
                <a:cubicBezTo>
                  <a:pt x="221422" y="376518"/>
                  <a:pt x="224273" y="414550"/>
                  <a:pt x="205267" y="444025"/>
                </a:cubicBezTo>
                <a:close/>
                <a:moveTo>
                  <a:pt x="316453" y="533400"/>
                </a:moveTo>
                <a:cubicBezTo>
                  <a:pt x="297447" y="562875"/>
                  <a:pt x="261335" y="570481"/>
                  <a:pt x="236627" y="549564"/>
                </a:cubicBezTo>
                <a:cubicBezTo>
                  <a:pt x="212870" y="530548"/>
                  <a:pt x="209068" y="491565"/>
                  <a:pt x="227124" y="463041"/>
                </a:cubicBezTo>
                <a:cubicBezTo>
                  <a:pt x="245180" y="434517"/>
                  <a:pt x="280342" y="425009"/>
                  <a:pt x="305050" y="443074"/>
                </a:cubicBezTo>
                <a:cubicBezTo>
                  <a:pt x="331658" y="462090"/>
                  <a:pt x="336410" y="502974"/>
                  <a:pt x="316453" y="533400"/>
                </a:cubicBezTo>
                <a:close/>
                <a:moveTo>
                  <a:pt x="928453" y="941294"/>
                </a:moveTo>
                <a:cubicBezTo>
                  <a:pt x="914199" y="957458"/>
                  <a:pt x="893292" y="966015"/>
                  <a:pt x="880938" y="960310"/>
                </a:cubicBezTo>
                <a:cubicBezTo>
                  <a:pt x="867633" y="953655"/>
                  <a:pt x="868584" y="934639"/>
                  <a:pt x="883789" y="917524"/>
                </a:cubicBezTo>
                <a:cubicBezTo>
                  <a:pt x="898043" y="899459"/>
                  <a:pt x="920851" y="890902"/>
                  <a:pt x="933205" y="898508"/>
                </a:cubicBezTo>
                <a:cubicBezTo>
                  <a:pt x="944609" y="906114"/>
                  <a:pt x="942708" y="924180"/>
                  <a:pt x="928453" y="941294"/>
                </a:cubicBezTo>
                <a:close/>
                <a:moveTo>
                  <a:pt x="979770" y="962212"/>
                </a:moveTo>
                <a:cubicBezTo>
                  <a:pt x="968366" y="974572"/>
                  <a:pt x="954112" y="984080"/>
                  <a:pt x="947459" y="983129"/>
                </a:cubicBezTo>
                <a:cubicBezTo>
                  <a:pt x="940807" y="981228"/>
                  <a:pt x="944609" y="967917"/>
                  <a:pt x="956963" y="954605"/>
                </a:cubicBezTo>
                <a:cubicBezTo>
                  <a:pt x="969317" y="940343"/>
                  <a:pt x="984522" y="930835"/>
                  <a:pt x="990223" y="934639"/>
                </a:cubicBezTo>
                <a:cubicBezTo>
                  <a:pt x="995925" y="936540"/>
                  <a:pt x="991174" y="949851"/>
                  <a:pt x="979770" y="962212"/>
                </a:cubicBezTo>
                <a:close/>
                <a:moveTo>
                  <a:pt x="163453" y="243405"/>
                </a:moveTo>
                <a:cubicBezTo>
                  <a:pt x="144447" y="269077"/>
                  <a:pt x="120689" y="283339"/>
                  <a:pt x="111186" y="275733"/>
                </a:cubicBezTo>
                <a:cubicBezTo>
                  <a:pt x="103584" y="269077"/>
                  <a:pt x="112137" y="246258"/>
                  <a:pt x="129242" y="223439"/>
                </a:cubicBezTo>
                <a:cubicBezTo>
                  <a:pt x="147298" y="201570"/>
                  <a:pt x="168205" y="185406"/>
                  <a:pt x="177708" y="188259"/>
                </a:cubicBezTo>
                <a:cubicBezTo>
                  <a:pt x="189112" y="193013"/>
                  <a:pt x="183410" y="217734"/>
                  <a:pt x="163453" y="243405"/>
                </a:cubicBezTo>
                <a:close/>
                <a:moveTo>
                  <a:pt x="236627" y="289044"/>
                </a:moveTo>
                <a:cubicBezTo>
                  <a:pt x="216671" y="316617"/>
                  <a:pt x="185311" y="328027"/>
                  <a:pt x="168205" y="315666"/>
                </a:cubicBezTo>
                <a:cubicBezTo>
                  <a:pt x="153000" y="304257"/>
                  <a:pt x="155851" y="274782"/>
                  <a:pt x="174857" y="250061"/>
                </a:cubicBezTo>
                <a:cubicBezTo>
                  <a:pt x="193863" y="225340"/>
                  <a:pt x="222373" y="212029"/>
                  <a:pt x="239478" y="221537"/>
                </a:cubicBezTo>
                <a:cubicBezTo>
                  <a:pt x="257534" y="231045"/>
                  <a:pt x="256584" y="261471"/>
                  <a:pt x="236627" y="289044"/>
                </a:cubicBezTo>
                <a:close/>
                <a:moveTo>
                  <a:pt x="340211" y="358452"/>
                </a:moveTo>
                <a:cubicBezTo>
                  <a:pt x="319304" y="386976"/>
                  <a:pt x="283192" y="396485"/>
                  <a:pt x="259435" y="379370"/>
                </a:cubicBezTo>
                <a:cubicBezTo>
                  <a:pt x="237578" y="363206"/>
                  <a:pt x="236627" y="328978"/>
                  <a:pt x="255633" y="302355"/>
                </a:cubicBezTo>
                <a:cubicBezTo>
                  <a:pt x="275590" y="275733"/>
                  <a:pt x="309801" y="265274"/>
                  <a:pt x="332609" y="279536"/>
                </a:cubicBezTo>
                <a:cubicBezTo>
                  <a:pt x="358267" y="294749"/>
                  <a:pt x="362068" y="329928"/>
                  <a:pt x="340211" y="358452"/>
                </a:cubicBezTo>
                <a:close/>
                <a:moveTo>
                  <a:pt x="1047242" y="889951"/>
                </a:moveTo>
                <a:cubicBezTo>
                  <a:pt x="1038689" y="902311"/>
                  <a:pt x="1031087" y="910868"/>
                  <a:pt x="1029186" y="909918"/>
                </a:cubicBezTo>
                <a:cubicBezTo>
                  <a:pt x="1026335" y="908016"/>
                  <a:pt x="1031087" y="894705"/>
                  <a:pt x="1040590" y="881394"/>
                </a:cubicBezTo>
                <a:cubicBezTo>
                  <a:pt x="1049143" y="868082"/>
                  <a:pt x="1057695" y="859525"/>
                  <a:pt x="1060546" y="862378"/>
                </a:cubicBezTo>
                <a:cubicBezTo>
                  <a:pt x="1061497" y="864279"/>
                  <a:pt x="1055795" y="876640"/>
                  <a:pt x="1047242" y="889951"/>
                </a:cubicBezTo>
                <a:close/>
                <a:moveTo>
                  <a:pt x="281292" y="164489"/>
                </a:moveTo>
                <a:cubicBezTo>
                  <a:pt x="259435" y="188259"/>
                  <a:pt x="227124" y="201570"/>
                  <a:pt x="210969" y="193964"/>
                </a:cubicBezTo>
                <a:cubicBezTo>
                  <a:pt x="196714" y="188259"/>
                  <a:pt x="203366" y="166390"/>
                  <a:pt x="223323" y="145473"/>
                </a:cubicBezTo>
                <a:cubicBezTo>
                  <a:pt x="244230" y="125506"/>
                  <a:pt x="272739" y="112195"/>
                  <a:pt x="287944" y="115047"/>
                </a:cubicBezTo>
                <a:cubicBezTo>
                  <a:pt x="306000" y="119801"/>
                  <a:pt x="303149" y="141670"/>
                  <a:pt x="281292" y="164489"/>
                </a:cubicBezTo>
                <a:close/>
                <a:moveTo>
                  <a:pt x="377273" y="211078"/>
                </a:moveTo>
                <a:cubicBezTo>
                  <a:pt x="354466" y="236750"/>
                  <a:pt x="317404" y="247209"/>
                  <a:pt x="294596" y="234848"/>
                </a:cubicBezTo>
                <a:cubicBezTo>
                  <a:pt x="273689" y="223439"/>
                  <a:pt x="274640" y="194914"/>
                  <a:pt x="296497" y="171144"/>
                </a:cubicBezTo>
                <a:cubicBezTo>
                  <a:pt x="317404" y="149276"/>
                  <a:pt x="351615" y="137866"/>
                  <a:pt x="374422" y="147374"/>
                </a:cubicBezTo>
                <a:cubicBezTo>
                  <a:pt x="397230" y="157833"/>
                  <a:pt x="399130" y="186357"/>
                  <a:pt x="377273" y="211078"/>
                </a:cubicBezTo>
                <a:close/>
                <a:moveTo>
                  <a:pt x="326907" y="77015"/>
                </a:moveTo>
                <a:cubicBezTo>
                  <a:pt x="305050" y="94129"/>
                  <a:pt x="275590" y="106490"/>
                  <a:pt x="262286" y="105539"/>
                </a:cubicBezTo>
                <a:cubicBezTo>
                  <a:pt x="250882" y="106490"/>
                  <a:pt x="259435" y="95080"/>
                  <a:pt x="278441" y="81769"/>
                </a:cubicBezTo>
                <a:cubicBezTo>
                  <a:pt x="299348" y="69409"/>
                  <a:pt x="324056" y="57048"/>
                  <a:pt x="337360" y="53245"/>
                </a:cubicBezTo>
                <a:cubicBezTo>
                  <a:pt x="352565" y="52294"/>
                  <a:pt x="347814" y="62753"/>
                  <a:pt x="326907" y="77015"/>
                </a:cubicBezTo>
                <a:close/>
                <a:moveTo>
                  <a:pt x="411484" y="96982"/>
                </a:moveTo>
                <a:cubicBezTo>
                  <a:pt x="390578" y="115998"/>
                  <a:pt x="355416" y="125506"/>
                  <a:pt x="335460" y="118850"/>
                </a:cubicBezTo>
                <a:cubicBezTo>
                  <a:pt x="317404" y="113145"/>
                  <a:pt x="319304" y="95080"/>
                  <a:pt x="340211" y="78917"/>
                </a:cubicBezTo>
                <a:cubicBezTo>
                  <a:pt x="360168" y="63704"/>
                  <a:pt x="391528" y="54196"/>
                  <a:pt x="410534" y="57999"/>
                </a:cubicBezTo>
                <a:cubicBezTo>
                  <a:pt x="431441" y="61802"/>
                  <a:pt x="431441" y="79867"/>
                  <a:pt x="411484" y="96982"/>
                </a:cubicBezTo>
                <a:close/>
                <a:moveTo>
                  <a:pt x="521720" y="143571"/>
                </a:moveTo>
                <a:cubicBezTo>
                  <a:pt x="501764" y="164489"/>
                  <a:pt x="463751" y="171144"/>
                  <a:pt x="439043" y="158784"/>
                </a:cubicBezTo>
                <a:cubicBezTo>
                  <a:pt x="415286" y="147374"/>
                  <a:pt x="413385" y="123604"/>
                  <a:pt x="433342" y="104588"/>
                </a:cubicBezTo>
                <a:cubicBezTo>
                  <a:pt x="453298" y="87474"/>
                  <a:pt x="487509" y="80818"/>
                  <a:pt x="511267" y="90326"/>
                </a:cubicBezTo>
                <a:cubicBezTo>
                  <a:pt x="535975" y="100785"/>
                  <a:pt x="541677" y="124555"/>
                  <a:pt x="521720" y="143571"/>
                </a:cubicBezTo>
                <a:close/>
                <a:moveTo>
                  <a:pt x="650012" y="214881"/>
                </a:moveTo>
                <a:cubicBezTo>
                  <a:pt x="631956" y="236750"/>
                  <a:pt x="594894" y="241504"/>
                  <a:pt x="567335" y="225340"/>
                </a:cubicBezTo>
                <a:cubicBezTo>
                  <a:pt x="540727" y="210127"/>
                  <a:pt x="535025" y="180652"/>
                  <a:pt x="554031" y="160686"/>
                </a:cubicBezTo>
                <a:cubicBezTo>
                  <a:pt x="572087" y="141670"/>
                  <a:pt x="607248" y="137866"/>
                  <a:pt x="632907" y="152128"/>
                </a:cubicBezTo>
                <a:cubicBezTo>
                  <a:pt x="659515" y="166390"/>
                  <a:pt x="667118" y="193964"/>
                  <a:pt x="650012" y="214881"/>
                </a:cubicBezTo>
                <a:close/>
                <a:moveTo>
                  <a:pt x="448546" y="30426"/>
                </a:moveTo>
                <a:cubicBezTo>
                  <a:pt x="427640" y="41835"/>
                  <a:pt x="395329" y="50393"/>
                  <a:pt x="376323" y="49442"/>
                </a:cubicBezTo>
                <a:cubicBezTo>
                  <a:pt x="359217" y="49442"/>
                  <a:pt x="363969" y="42786"/>
                  <a:pt x="383925" y="33278"/>
                </a:cubicBezTo>
                <a:cubicBezTo>
                  <a:pt x="403882" y="25672"/>
                  <a:pt x="432391" y="18065"/>
                  <a:pt x="448546" y="15213"/>
                </a:cubicBezTo>
                <a:cubicBezTo>
                  <a:pt x="467553" y="13311"/>
                  <a:pt x="467553" y="19967"/>
                  <a:pt x="448546" y="30426"/>
                </a:cubicBezTo>
                <a:close/>
                <a:moveTo>
                  <a:pt x="546428" y="52294"/>
                </a:moveTo>
                <a:cubicBezTo>
                  <a:pt x="527422" y="66556"/>
                  <a:pt x="491310" y="71310"/>
                  <a:pt x="468503" y="63704"/>
                </a:cubicBezTo>
                <a:cubicBezTo>
                  <a:pt x="445696" y="57999"/>
                  <a:pt x="444745" y="42786"/>
                  <a:pt x="463751" y="31376"/>
                </a:cubicBezTo>
                <a:cubicBezTo>
                  <a:pt x="481807" y="21868"/>
                  <a:pt x="514118" y="17114"/>
                  <a:pt x="535975" y="20918"/>
                </a:cubicBezTo>
                <a:cubicBezTo>
                  <a:pt x="558782" y="26622"/>
                  <a:pt x="564484" y="40884"/>
                  <a:pt x="546428" y="52294"/>
                </a:cubicBezTo>
                <a:close/>
                <a:moveTo>
                  <a:pt x="663317" y="101736"/>
                </a:moveTo>
                <a:cubicBezTo>
                  <a:pt x="647161" y="116949"/>
                  <a:pt x="611050" y="119801"/>
                  <a:pt x="584441" y="107441"/>
                </a:cubicBezTo>
                <a:cubicBezTo>
                  <a:pt x="558782" y="96031"/>
                  <a:pt x="553081" y="75113"/>
                  <a:pt x="571137" y="61802"/>
                </a:cubicBezTo>
                <a:cubicBezTo>
                  <a:pt x="588242" y="49442"/>
                  <a:pt x="620553" y="48491"/>
                  <a:pt x="645261" y="57999"/>
                </a:cubicBezTo>
                <a:cubicBezTo>
                  <a:pt x="669969" y="67507"/>
                  <a:pt x="678522" y="87474"/>
                  <a:pt x="663317" y="101736"/>
                </a:cubicBezTo>
                <a:close/>
                <a:moveTo>
                  <a:pt x="665217" y="29475"/>
                </a:moveTo>
                <a:cubicBezTo>
                  <a:pt x="650963" y="37081"/>
                  <a:pt x="620553" y="37081"/>
                  <a:pt x="596795" y="29475"/>
                </a:cubicBezTo>
                <a:cubicBezTo>
                  <a:pt x="574938" y="22819"/>
                  <a:pt x="569236" y="13311"/>
                  <a:pt x="584441" y="8557"/>
                </a:cubicBezTo>
                <a:cubicBezTo>
                  <a:pt x="597745" y="4754"/>
                  <a:pt x="626255" y="5705"/>
                  <a:pt x="647161" y="10459"/>
                </a:cubicBezTo>
                <a:cubicBezTo>
                  <a:pt x="668068" y="15213"/>
                  <a:pt x="676621" y="23770"/>
                  <a:pt x="665217" y="29475"/>
                </a:cubicBezTo>
                <a:close/>
                <a:moveTo>
                  <a:pt x="777354" y="79867"/>
                </a:moveTo>
                <a:cubicBezTo>
                  <a:pt x="766900" y="89375"/>
                  <a:pt x="737441" y="86523"/>
                  <a:pt x="713683" y="75113"/>
                </a:cubicBezTo>
                <a:cubicBezTo>
                  <a:pt x="689925" y="63704"/>
                  <a:pt x="681373" y="48491"/>
                  <a:pt x="693727" y="40884"/>
                </a:cubicBezTo>
                <a:cubicBezTo>
                  <a:pt x="705130" y="35180"/>
                  <a:pt x="731739" y="38032"/>
                  <a:pt x="753596" y="47540"/>
                </a:cubicBezTo>
                <a:cubicBezTo>
                  <a:pt x="775453" y="57999"/>
                  <a:pt x="785907" y="71310"/>
                  <a:pt x="777354" y="79867"/>
                </a:cubicBezTo>
                <a:close/>
                <a:moveTo>
                  <a:pt x="889490" y="150227"/>
                </a:moveTo>
                <a:cubicBezTo>
                  <a:pt x="881888" y="160686"/>
                  <a:pt x="857180" y="157833"/>
                  <a:pt x="835323" y="142620"/>
                </a:cubicBezTo>
                <a:cubicBezTo>
                  <a:pt x="812515" y="128358"/>
                  <a:pt x="802062" y="108391"/>
                  <a:pt x="811565" y="98883"/>
                </a:cubicBezTo>
                <a:cubicBezTo>
                  <a:pt x="820118" y="91277"/>
                  <a:pt x="842925" y="96031"/>
                  <a:pt x="863832" y="108391"/>
                </a:cubicBezTo>
                <a:cubicBezTo>
                  <a:pt x="883789" y="122653"/>
                  <a:pt x="896143" y="141670"/>
                  <a:pt x="889490" y="150227"/>
                </a:cubicBezTo>
                <a:close/>
                <a:moveTo>
                  <a:pt x="990223" y="234848"/>
                </a:moveTo>
                <a:cubicBezTo>
                  <a:pt x="986422" y="246258"/>
                  <a:pt x="968366" y="243405"/>
                  <a:pt x="949360" y="227242"/>
                </a:cubicBezTo>
                <a:cubicBezTo>
                  <a:pt x="930354" y="211078"/>
                  <a:pt x="919900" y="189210"/>
                  <a:pt x="925602" y="178751"/>
                </a:cubicBezTo>
                <a:cubicBezTo>
                  <a:pt x="930354" y="169243"/>
                  <a:pt x="948410" y="173997"/>
                  <a:pt x="965515" y="189210"/>
                </a:cubicBezTo>
                <a:cubicBezTo>
                  <a:pt x="982621" y="204422"/>
                  <a:pt x="993074" y="224389"/>
                  <a:pt x="990223" y="234848"/>
                </a:cubicBezTo>
                <a:close/>
                <a:moveTo>
                  <a:pt x="864782" y="86523"/>
                </a:moveTo>
                <a:cubicBezTo>
                  <a:pt x="860031" y="90326"/>
                  <a:pt x="839124" y="83671"/>
                  <a:pt x="817267" y="71310"/>
                </a:cubicBezTo>
                <a:cubicBezTo>
                  <a:pt x="795410" y="59901"/>
                  <a:pt x="784006" y="48491"/>
                  <a:pt x="790658" y="46589"/>
                </a:cubicBezTo>
                <a:cubicBezTo>
                  <a:pt x="795410" y="45638"/>
                  <a:pt x="815366" y="54196"/>
                  <a:pt x="835323" y="63704"/>
                </a:cubicBezTo>
                <a:cubicBezTo>
                  <a:pt x="855279" y="74163"/>
                  <a:pt x="868584" y="83671"/>
                  <a:pt x="864782" y="86523"/>
                </a:cubicBezTo>
                <a:close/>
                <a:moveTo>
                  <a:pt x="958863" y="155932"/>
                </a:moveTo>
                <a:cubicBezTo>
                  <a:pt x="957913" y="161636"/>
                  <a:pt x="941758" y="154981"/>
                  <a:pt x="923702" y="139768"/>
                </a:cubicBezTo>
                <a:cubicBezTo>
                  <a:pt x="904696" y="125506"/>
                  <a:pt x="892341" y="110293"/>
                  <a:pt x="895192" y="105539"/>
                </a:cubicBezTo>
                <a:cubicBezTo>
                  <a:pt x="898043" y="102687"/>
                  <a:pt x="913248" y="112195"/>
                  <a:pt x="930354" y="124555"/>
                </a:cubicBezTo>
                <a:cubicBezTo>
                  <a:pt x="945559" y="137866"/>
                  <a:pt x="958863" y="151178"/>
                  <a:pt x="958863" y="155932"/>
                </a:cubicBezTo>
                <a:close/>
                <a:moveTo>
                  <a:pt x="764050" y="35180"/>
                </a:moveTo>
                <a:cubicBezTo>
                  <a:pt x="756447" y="36130"/>
                  <a:pt x="730789" y="31376"/>
                  <a:pt x="707981" y="23770"/>
                </a:cubicBezTo>
                <a:cubicBezTo>
                  <a:pt x="686124" y="17114"/>
                  <a:pt x="676621" y="11410"/>
                  <a:pt x="687074" y="12360"/>
                </a:cubicBezTo>
                <a:cubicBezTo>
                  <a:pt x="709882" y="14262"/>
                  <a:pt x="777354" y="35180"/>
                  <a:pt x="764050" y="35180"/>
                </a:cubicBezTo>
                <a:close/>
                <a:moveTo>
                  <a:pt x="592994" y="0"/>
                </a:moveTo>
                <a:cubicBezTo>
                  <a:pt x="616751" y="951"/>
                  <a:pt x="639559" y="2852"/>
                  <a:pt x="663317" y="6656"/>
                </a:cubicBezTo>
                <a:cubicBezTo>
                  <a:pt x="650963" y="5705"/>
                  <a:pt x="625304" y="2852"/>
                  <a:pt x="605348" y="951"/>
                </a:cubicBezTo>
                <a:cubicBezTo>
                  <a:pt x="600596" y="951"/>
                  <a:pt x="595845" y="951"/>
                  <a:pt x="592994" y="0"/>
                </a:cubicBezTo>
                <a:close/>
                <a:moveTo>
                  <a:pt x="488460" y="6656"/>
                </a:moveTo>
                <a:cubicBezTo>
                  <a:pt x="513168" y="2852"/>
                  <a:pt x="537876" y="951"/>
                  <a:pt x="562584" y="0"/>
                </a:cubicBezTo>
                <a:lnTo>
                  <a:pt x="562584" y="0"/>
                </a:lnTo>
                <a:cubicBezTo>
                  <a:pt x="573037" y="0"/>
                  <a:pt x="574938" y="1902"/>
                  <a:pt x="562584" y="4754"/>
                </a:cubicBezTo>
                <a:cubicBezTo>
                  <a:pt x="546428" y="9508"/>
                  <a:pt x="515068" y="13311"/>
                  <a:pt x="495112" y="11410"/>
                </a:cubicBezTo>
                <a:cubicBezTo>
                  <a:pt x="478006" y="11410"/>
                  <a:pt x="476105" y="8557"/>
                  <a:pt x="488460" y="6656"/>
                </a:cubicBezTo>
                <a:close/>
                <a:moveTo>
                  <a:pt x="321205" y="57999"/>
                </a:moveTo>
                <a:cubicBezTo>
                  <a:pt x="341161" y="48491"/>
                  <a:pt x="361118" y="39934"/>
                  <a:pt x="382025" y="32327"/>
                </a:cubicBezTo>
                <a:cubicBezTo>
                  <a:pt x="380124" y="33278"/>
                  <a:pt x="378223" y="34229"/>
                  <a:pt x="375373" y="35180"/>
                </a:cubicBezTo>
                <a:cubicBezTo>
                  <a:pt x="358267" y="42786"/>
                  <a:pt x="334509" y="52294"/>
                  <a:pt x="321205" y="57999"/>
                </a:cubicBezTo>
                <a:close/>
                <a:moveTo>
                  <a:pt x="237578" y="108391"/>
                </a:moveTo>
                <a:cubicBezTo>
                  <a:pt x="251832" y="97933"/>
                  <a:pt x="266087" y="88425"/>
                  <a:pt x="280342" y="79867"/>
                </a:cubicBezTo>
                <a:cubicBezTo>
                  <a:pt x="278441" y="80818"/>
                  <a:pt x="275590" y="82720"/>
                  <a:pt x="273689" y="83671"/>
                </a:cubicBezTo>
                <a:cubicBezTo>
                  <a:pt x="261335" y="93179"/>
                  <a:pt x="248031" y="101736"/>
                  <a:pt x="237578" y="108391"/>
                </a:cubicBezTo>
                <a:lnTo>
                  <a:pt x="237578" y="108391"/>
                </a:lnTo>
                <a:close/>
                <a:moveTo>
                  <a:pt x="179609" y="155932"/>
                </a:moveTo>
                <a:cubicBezTo>
                  <a:pt x="191012" y="145473"/>
                  <a:pt x="202416" y="135965"/>
                  <a:pt x="213820" y="126457"/>
                </a:cubicBezTo>
                <a:lnTo>
                  <a:pt x="213820" y="126457"/>
                </a:lnTo>
                <a:cubicBezTo>
                  <a:pt x="223323" y="118850"/>
                  <a:pt x="231876" y="113145"/>
                  <a:pt x="236627" y="111244"/>
                </a:cubicBezTo>
                <a:cubicBezTo>
                  <a:pt x="247081" y="109342"/>
                  <a:pt x="238528" y="123604"/>
                  <a:pt x="216671" y="144522"/>
                </a:cubicBezTo>
                <a:cubicBezTo>
                  <a:pt x="195764" y="166390"/>
                  <a:pt x="171056" y="182554"/>
                  <a:pt x="162503" y="180652"/>
                </a:cubicBezTo>
                <a:cubicBezTo>
                  <a:pt x="157752" y="180652"/>
                  <a:pt x="166304" y="170194"/>
                  <a:pt x="179609" y="155932"/>
                </a:cubicBezTo>
                <a:close/>
                <a:moveTo>
                  <a:pt x="93130" y="260520"/>
                </a:moveTo>
                <a:cubicBezTo>
                  <a:pt x="96932" y="253864"/>
                  <a:pt x="101683" y="248159"/>
                  <a:pt x="105484" y="242455"/>
                </a:cubicBezTo>
                <a:cubicBezTo>
                  <a:pt x="119739" y="221537"/>
                  <a:pt x="135894" y="202521"/>
                  <a:pt x="152050" y="184456"/>
                </a:cubicBezTo>
                <a:lnTo>
                  <a:pt x="152050" y="184456"/>
                </a:lnTo>
                <a:cubicBezTo>
                  <a:pt x="153950" y="184456"/>
                  <a:pt x="143497" y="200619"/>
                  <a:pt x="125441" y="222488"/>
                </a:cubicBezTo>
                <a:cubicBezTo>
                  <a:pt x="109286" y="245307"/>
                  <a:pt x="94081" y="261471"/>
                  <a:pt x="93130" y="260520"/>
                </a:cubicBezTo>
                <a:close/>
                <a:moveTo>
                  <a:pt x="18056" y="430713"/>
                </a:moveTo>
                <a:cubicBezTo>
                  <a:pt x="24708" y="404091"/>
                  <a:pt x="33261" y="377468"/>
                  <a:pt x="44665" y="351797"/>
                </a:cubicBezTo>
                <a:lnTo>
                  <a:pt x="44665" y="351797"/>
                </a:lnTo>
                <a:cubicBezTo>
                  <a:pt x="41814" y="361305"/>
                  <a:pt x="34211" y="383173"/>
                  <a:pt x="26609" y="405042"/>
                </a:cubicBezTo>
                <a:cubicBezTo>
                  <a:pt x="22807" y="416451"/>
                  <a:pt x="19957" y="425959"/>
                  <a:pt x="18056" y="430713"/>
                </a:cubicBezTo>
                <a:close/>
                <a:moveTo>
                  <a:pt x="950" y="544810"/>
                </a:moveTo>
                <a:cubicBezTo>
                  <a:pt x="2851" y="513433"/>
                  <a:pt x="6652" y="482057"/>
                  <a:pt x="13304" y="450680"/>
                </a:cubicBezTo>
                <a:cubicBezTo>
                  <a:pt x="13304" y="451631"/>
                  <a:pt x="13304" y="452582"/>
                  <a:pt x="13304" y="454483"/>
                </a:cubicBezTo>
                <a:cubicBezTo>
                  <a:pt x="13304" y="465893"/>
                  <a:pt x="9503" y="496319"/>
                  <a:pt x="4752" y="521040"/>
                </a:cubicBezTo>
                <a:cubicBezTo>
                  <a:pt x="2851" y="534351"/>
                  <a:pt x="950" y="542908"/>
                  <a:pt x="950" y="544810"/>
                </a:cubicBezTo>
                <a:lnTo>
                  <a:pt x="950" y="544810"/>
                </a:lnTo>
                <a:close/>
                <a:moveTo>
                  <a:pt x="4752" y="646546"/>
                </a:moveTo>
                <a:cubicBezTo>
                  <a:pt x="950" y="618972"/>
                  <a:pt x="0" y="591399"/>
                  <a:pt x="0" y="563826"/>
                </a:cubicBezTo>
                <a:cubicBezTo>
                  <a:pt x="0" y="564776"/>
                  <a:pt x="0" y="566678"/>
                  <a:pt x="0" y="568580"/>
                </a:cubicBezTo>
                <a:cubicBezTo>
                  <a:pt x="1901" y="583793"/>
                  <a:pt x="3801" y="614218"/>
                  <a:pt x="3801" y="635136"/>
                </a:cubicBezTo>
                <a:cubicBezTo>
                  <a:pt x="4752" y="640841"/>
                  <a:pt x="4752" y="644644"/>
                  <a:pt x="4752" y="646546"/>
                </a:cubicBezTo>
                <a:close/>
                <a:moveTo>
                  <a:pt x="17106" y="712151"/>
                </a:moveTo>
                <a:cubicBezTo>
                  <a:pt x="17106" y="711200"/>
                  <a:pt x="16155" y="709298"/>
                  <a:pt x="16155" y="708348"/>
                </a:cubicBezTo>
                <a:cubicBezTo>
                  <a:pt x="16155" y="709298"/>
                  <a:pt x="17106" y="711200"/>
                  <a:pt x="17106" y="712151"/>
                </a:cubicBezTo>
                <a:close/>
                <a:moveTo>
                  <a:pt x="58919" y="826247"/>
                </a:moveTo>
                <a:cubicBezTo>
                  <a:pt x="47516" y="802477"/>
                  <a:pt x="37062" y="777756"/>
                  <a:pt x="28509" y="752085"/>
                </a:cubicBezTo>
                <a:cubicBezTo>
                  <a:pt x="25658" y="741626"/>
                  <a:pt x="30410" y="745429"/>
                  <a:pt x="38963" y="763494"/>
                </a:cubicBezTo>
                <a:cubicBezTo>
                  <a:pt x="49416" y="782510"/>
                  <a:pt x="60820" y="811985"/>
                  <a:pt x="61770" y="824345"/>
                </a:cubicBezTo>
                <a:cubicBezTo>
                  <a:pt x="63671" y="832903"/>
                  <a:pt x="62720" y="832903"/>
                  <a:pt x="58919" y="826247"/>
                </a:cubicBezTo>
                <a:lnTo>
                  <a:pt x="58919" y="826247"/>
                </a:lnTo>
                <a:close/>
                <a:moveTo>
                  <a:pt x="168205" y="979326"/>
                </a:moveTo>
                <a:cubicBezTo>
                  <a:pt x="150149" y="961261"/>
                  <a:pt x="133043" y="942245"/>
                  <a:pt x="117838" y="922278"/>
                </a:cubicBezTo>
                <a:cubicBezTo>
                  <a:pt x="119739" y="924180"/>
                  <a:pt x="127342" y="931786"/>
                  <a:pt x="136845" y="943196"/>
                </a:cubicBezTo>
                <a:cubicBezTo>
                  <a:pt x="153000" y="959359"/>
                  <a:pt x="166304" y="975523"/>
                  <a:pt x="168205" y="979326"/>
                </a:cubicBezTo>
                <a:close/>
                <a:moveTo>
                  <a:pt x="250882" y="1046833"/>
                </a:moveTo>
                <a:cubicBezTo>
                  <a:pt x="248031" y="1044932"/>
                  <a:pt x="245180" y="1043030"/>
                  <a:pt x="242329" y="1041128"/>
                </a:cubicBezTo>
                <a:cubicBezTo>
                  <a:pt x="225224" y="1028768"/>
                  <a:pt x="208118" y="1015457"/>
                  <a:pt x="192913" y="1002145"/>
                </a:cubicBezTo>
                <a:lnTo>
                  <a:pt x="192913" y="1002145"/>
                </a:lnTo>
                <a:cubicBezTo>
                  <a:pt x="192913" y="1002145"/>
                  <a:pt x="192913" y="1002145"/>
                  <a:pt x="192913" y="1002145"/>
                </a:cubicBezTo>
                <a:cubicBezTo>
                  <a:pt x="191963" y="1000244"/>
                  <a:pt x="205267" y="1007850"/>
                  <a:pt x="222373" y="1022112"/>
                </a:cubicBezTo>
                <a:cubicBezTo>
                  <a:pt x="239478" y="1034473"/>
                  <a:pt x="251832" y="1045882"/>
                  <a:pt x="250882" y="1046833"/>
                </a:cubicBezTo>
                <a:cubicBezTo>
                  <a:pt x="250882" y="1047784"/>
                  <a:pt x="250882" y="1047784"/>
                  <a:pt x="250882" y="1046833"/>
                </a:cubicBezTo>
                <a:close/>
                <a:moveTo>
                  <a:pt x="344012" y="1099127"/>
                </a:moveTo>
                <a:cubicBezTo>
                  <a:pt x="323106" y="1089619"/>
                  <a:pt x="302199" y="1079161"/>
                  <a:pt x="282242" y="1067751"/>
                </a:cubicBezTo>
                <a:lnTo>
                  <a:pt x="282242" y="1067751"/>
                </a:lnTo>
                <a:cubicBezTo>
                  <a:pt x="284143" y="1067751"/>
                  <a:pt x="301248" y="1075357"/>
                  <a:pt x="318354" y="1084865"/>
                </a:cubicBezTo>
                <a:cubicBezTo>
                  <a:pt x="335460" y="1092472"/>
                  <a:pt x="345913" y="1099127"/>
                  <a:pt x="344012" y="1099127"/>
                </a:cubicBezTo>
                <a:lnTo>
                  <a:pt x="344012" y="1099127"/>
                </a:lnTo>
                <a:close/>
                <a:moveTo>
                  <a:pt x="429540" y="1128602"/>
                </a:moveTo>
                <a:cubicBezTo>
                  <a:pt x="415286" y="1124799"/>
                  <a:pt x="401981" y="1120996"/>
                  <a:pt x="387727" y="1116242"/>
                </a:cubicBezTo>
                <a:cubicBezTo>
                  <a:pt x="396279" y="1119094"/>
                  <a:pt x="407683" y="1121947"/>
                  <a:pt x="419087" y="1125750"/>
                </a:cubicBezTo>
                <a:cubicBezTo>
                  <a:pt x="422888" y="1126701"/>
                  <a:pt x="427640" y="1127651"/>
                  <a:pt x="429540" y="1128602"/>
                </a:cubicBezTo>
                <a:close/>
                <a:moveTo>
                  <a:pt x="618652" y="1144766"/>
                </a:moveTo>
                <a:cubicBezTo>
                  <a:pt x="601546" y="1145717"/>
                  <a:pt x="584441" y="1146667"/>
                  <a:pt x="567335" y="1146667"/>
                </a:cubicBezTo>
                <a:cubicBezTo>
                  <a:pt x="568286" y="1146667"/>
                  <a:pt x="568286" y="1146667"/>
                  <a:pt x="569236" y="1146667"/>
                </a:cubicBezTo>
                <a:cubicBezTo>
                  <a:pt x="578739" y="1145717"/>
                  <a:pt x="598696" y="1145717"/>
                  <a:pt x="612000" y="1144766"/>
                </a:cubicBezTo>
                <a:cubicBezTo>
                  <a:pt x="614851" y="1144766"/>
                  <a:pt x="617702" y="1144766"/>
                  <a:pt x="618652" y="1144766"/>
                </a:cubicBezTo>
                <a:close/>
                <a:moveTo>
                  <a:pt x="718435" y="1127651"/>
                </a:moveTo>
                <a:cubicBezTo>
                  <a:pt x="705130" y="1131455"/>
                  <a:pt x="691826" y="1134307"/>
                  <a:pt x="678522" y="1136209"/>
                </a:cubicBezTo>
                <a:cubicBezTo>
                  <a:pt x="668068" y="1138110"/>
                  <a:pt x="667118" y="1136209"/>
                  <a:pt x="678522" y="1132405"/>
                </a:cubicBezTo>
                <a:cubicBezTo>
                  <a:pt x="689925" y="1127651"/>
                  <a:pt x="708932" y="1123848"/>
                  <a:pt x="720335" y="1122897"/>
                </a:cubicBezTo>
                <a:cubicBezTo>
                  <a:pt x="730789" y="1122897"/>
                  <a:pt x="729838" y="1124799"/>
                  <a:pt x="718435" y="1127651"/>
                </a:cubicBezTo>
                <a:close/>
                <a:moveTo>
                  <a:pt x="918950" y="1030670"/>
                </a:moveTo>
                <a:cubicBezTo>
                  <a:pt x="912298" y="1036374"/>
                  <a:pt x="904696" y="1041128"/>
                  <a:pt x="898043" y="1045882"/>
                </a:cubicBezTo>
                <a:cubicBezTo>
                  <a:pt x="895192" y="1047784"/>
                  <a:pt x="893292" y="1048735"/>
                  <a:pt x="892341" y="1048735"/>
                </a:cubicBezTo>
                <a:cubicBezTo>
                  <a:pt x="887590" y="1050636"/>
                  <a:pt x="892341" y="1044932"/>
                  <a:pt x="903745" y="1035424"/>
                </a:cubicBezTo>
                <a:cubicBezTo>
                  <a:pt x="915149" y="1025916"/>
                  <a:pt x="928453" y="1017358"/>
                  <a:pt x="933205" y="1016407"/>
                </a:cubicBezTo>
                <a:cubicBezTo>
                  <a:pt x="936056" y="1016407"/>
                  <a:pt x="930354" y="1022112"/>
                  <a:pt x="918950" y="1030670"/>
                </a:cubicBezTo>
                <a:cubicBezTo>
                  <a:pt x="918950" y="1030670"/>
                  <a:pt x="918950" y="1030670"/>
                  <a:pt x="918950" y="1030670"/>
                </a:cubicBezTo>
                <a:close/>
                <a:moveTo>
                  <a:pt x="1012080" y="942245"/>
                </a:moveTo>
                <a:cubicBezTo>
                  <a:pt x="1001627" y="954605"/>
                  <a:pt x="990223" y="966966"/>
                  <a:pt x="978820" y="979326"/>
                </a:cubicBezTo>
                <a:lnTo>
                  <a:pt x="978820" y="979326"/>
                </a:lnTo>
                <a:cubicBezTo>
                  <a:pt x="980720" y="977425"/>
                  <a:pt x="985472" y="971720"/>
                  <a:pt x="993074" y="963163"/>
                </a:cubicBezTo>
                <a:cubicBezTo>
                  <a:pt x="1001627" y="953655"/>
                  <a:pt x="1009230" y="944147"/>
                  <a:pt x="1012080" y="942245"/>
                </a:cubicBezTo>
                <a:close/>
                <a:moveTo>
                  <a:pt x="128292" y="912770"/>
                </a:moveTo>
                <a:cubicBezTo>
                  <a:pt x="128292" y="923229"/>
                  <a:pt x="115938" y="914672"/>
                  <a:pt x="102634" y="896606"/>
                </a:cubicBezTo>
                <a:cubicBezTo>
                  <a:pt x="89329" y="878541"/>
                  <a:pt x="76975" y="855722"/>
                  <a:pt x="75074" y="844312"/>
                </a:cubicBezTo>
                <a:cubicBezTo>
                  <a:pt x="74124" y="831952"/>
                  <a:pt x="86478" y="836706"/>
                  <a:pt x="101683" y="855722"/>
                </a:cubicBezTo>
                <a:cubicBezTo>
                  <a:pt x="116888" y="874738"/>
                  <a:pt x="129242" y="901360"/>
                  <a:pt x="128292" y="912770"/>
                </a:cubicBezTo>
                <a:close/>
              </a:path>
            </a:pathLst>
          </a:custGeom>
          <a:gradFill>
            <a:gsLst>
              <a:gs pos="0">
                <a:srgbClr val="8551A1"/>
              </a:gs>
              <a:gs pos="35350">
                <a:srgbClr val="6363AC"/>
              </a:gs>
              <a:gs pos="100000">
                <a:srgbClr val="26C4F4"/>
              </a:gs>
            </a:gsLst>
            <a:lin ang="5845069" scaled="1"/>
          </a:gradFill>
          <a:ln w="9492" cap="flat">
            <a:noFill/>
            <a:prstDash val="solid"/>
            <a:miter/>
          </a:ln>
        </p:spPr>
        <p:txBody>
          <a:bodyPr rtlCol="0" anchor="ctr"/>
          <a:lstStyle/>
          <a:p>
            <a:endParaRPr lang="en-US"/>
          </a:p>
        </p:txBody>
      </p:sp>
      <p:sp>
        <p:nvSpPr>
          <p:cNvPr id="70" name="Freeform 69">
            <a:extLst>
              <a:ext uri="{FF2B5EF4-FFF2-40B4-BE49-F238E27FC236}">
                <a16:creationId xmlns:a16="http://schemas.microsoft.com/office/drawing/2014/main" id="{0846BF9A-F1E8-40C2-33C5-BBB9DEB0BA27}"/>
              </a:ext>
            </a:extLst>
          </p:cNvPr>
          <p:cNvSpPr/>
          <p:nvPr/>
        </p:nvSpPr>
        <p:spPr>
          <a:xfrm>
            <a:off x="5768530" y="7767530"/>
            <a:ext cx="951659" cy="1006025"/>
          </a:xfrm>
          <a:custGeom>
            <a:avLst/>
            <a:gdLst>
              <a:gd name="connsiteX0" fmla="*/ 122815 w 256549"/>
              <a:gd name="connsiteY0" fmla="*/ 237884 h 271205"/>
              <a:gd name="connsiteX1" fmla="*/ 36337 w 256549"/>
              <a:gd name="connsiteY1" fmla="*/ 262605 h 271205"/>
              <a:gd name="connsiteX2" fmla="*/ 6877 w 256549"/>
              <a:gd name="connsiteY2" fmla="*/ 175131 h 271205"/>
              <a:gd name="connsiteX3" fmla="*/ 92405 w 256549"/>
              <a:gd name="connsiteY3" fmla="*/ 152312 h 271205"/>
              <a:gd name="connsiteX4" fmla="*/ 122815 w 256549"/>
              <a:gd name="connsiteY4" fmla="*/ 237884 h 271205"/>
              <a:gd name="connsiteX5" fmla="*/ 150374 w 256549"/>
              <a:gd name="connsiteY5" fmla="*/ 72444 h 271205"/>
              <a:gd name="connsiteX6" fmla="*/ 83853 w 256549"/>
              <a:gd name="connsiteY6" fmla="*/ 91460 h 271205"/>
              <a:gd name="connsiteX7" fmla="*/ 61045 w 256549"/>
              <a:gd name="connsiteY7" fmla="*/ 23953 h 271205"/>
              <a:gd name="connsiteX8" fmla="*/ 127567 w 256549"/>
              <a:gd name="connsiteY8" fmla="*/ 5888 h 271205"/>
              <a:gd name="connsiteX9" fmla="*/ 150374 w 256549"/>
              <a:gd name="connsiteY9" fmla="*/ 72444 h 271205"/>
              <a:gd name="connsiteX10" fmla="*/ 253958 w 256549"/>
              <a:gd name="connsiteY10" fmla="*/ 102870 h 271205"/>
              <a:gd name="connsiteX11" fmla="*/ 212145 w 256549"/>
              <a:gd name="connsiteY11" fmla="*/ 115230 h 271205"/>
              <a:gd name="connsiteX12" fmla="*/ 197890 w 256549"/>
              <a:gd name="connsiteY12" fmla="*/ 72444 h 271205"/>
              <a:gd name="connsiteX13" fmla="*/ 239703 w 256549"/>
              <a:gd name="connsiteY13" fmla="*/ 61035 h 271205"/>
              <a:gd name="connsiteX14" fmla="*/ 253958 w 256549"/>
              <a:gd name="connsiteY14" fmla="*/ 102870 h 2712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56549" h="271205">
                <a:moveTo>
                  <a:pt x="122815" y="237884"/>
                </a:moveTo>
                <a:cubicBezTo>
                  <a:pt x="107610" y="269260"/>
                  <a:pt x="68648" y="280670"/>
                  <a:pt x="36337" y="262605"/>
                </a:cubicBezTo>
                <a:cubicBezTo>
                  <a:pt x="4027" y="245490"/>
                  <a:pt x="-9278" y="205557"/>
                  <a:pt x="6877" y="175131"/>
                </a:cubicBezTo>
                <a:cubicBezTo>
                  <a:pt x="23033" y="144705"/>
                  <a:pt x="61045" y="135197"/>
                  <a:pt x="92405" y="152312"/>
                </a:cubicBezTo>
                <a:cubicBezTo>
                  <a:pt x="124716" y="169426"/>
                  <a:pt x="138020" y="207458"/>
                  <a:pt x="122815" y="237884"/>
                </a:cubicBezTo>
                <a:close/>
                <a:moveTo>
                  <a:pt x="150374" y="72444"/>
                </a:moveTo>
                <a:cubicBezTo>
                  <a:pt x="138020" y="96214"/>
                  <a:pt x="108561" y="104772"/>
                  <a:pt x="83853" y="91460"/>
                </a:cubicBezTo>
                <a:cubicBezTo>
                  <a:pt x="59144" y="78149"/>
                  <a:pt x="48691" y="47723"/>
                  <a:pt x="61045" y="23953"/>
                </a:cubicBezTo>
                <a:cubicBezTo>
                  <a:pt x="73399" y="1134"/>
                  <a:pt x="102859" y="-6472"/>
                  <a:pt x="127567" y="5888"/>
                </a:cubicBezTo>
                <a:cubicBezTo>
                  <a:pt x="152275" y="19199"/>
                  <a:pt x="161778" y="48674"/>
                  <a:pt x="150374" y="72444"/>
                </a:cubicBezTo>
                <a:close/>
                <a:moveTo>
                  <a:pt x="253958" y="102870"/>
                </a:moveTo>
                <a:cubicBezTo>
                  <a:pt x="246356" y="118083"/>
                  <a:pt x="228300" y="123788"/>
                  <a:pt x="212145" y="115230"/>
                </a:cubicBezTo>
                <a:cubicBezTo>
                  <a:pt x="196939" y="106673"/>
                  <a:pt x="190287" y="87657"/>
                  <a:pt x="197890" y="72444"/>
                </a:cubicBezTo>
                <a:cubicBezTo>
                  <a:pt x="205492" y="58182"/>
                  <a:pt x="224498" y="53428"/>
                  <a:pt x="239703" y="61035"/>
                </a:cubicBezTo>
                <a:cubicBezTo>
                  <a:pt x="253958" y="69592"/>
                  <a:pt x="260610" y="88608"/>
                  <a:pt x="253958" y="102870"/>
                </a:cubicBezTo>
                <a:close/>
              </a:path>
            </a:pathLst>
          </a:custGeom>
          <a:gradFill>
            <a:gsLst>
              <a:gs pos="0">
                <a:srgbClr val="8551A1"/>
              </a:gs>
              <a:gs pos="35350">
                <a:srgbClr val="6363AC"/>
              </a:gs>
              <a:gs pos="100000">
                <a:srgbClr val="26C4F4"/>
              </a:gs>
            </a:gsLst>
            <a:lin ang="0" scaled="1"/>
          </a:gradFill>
          <a:ln w="9492" cap="flat">
            <a:noFill/>
            <a:prstDash val="solid"/>
            <a:miter/>
          </a:ln>
        </p:spPr>
        <p:txBody>
          <a:bodyPr rtlCol="0" anchor="ctr"/>
          <a:lstStyle/>
          <a:p>
            <a:endParaRPr lang="en-US"/>
          </a:p>
        </p:txBody>
      </p:sp>
      <p:sp>
        <p:nvSpPr>
          <p:cNvPr id="77" name="Rectangle 76">
            <a:extLst>
              <a:ext uri="{FF2B5EF4-FFF2-40B4-BE49-F238E27FC236}">
                <a16:creationId xmlns:a16="http://schemas.microsoft.com/office/drawing/2014/main" id="{A3B76104-2175-F77B-46C1-46E06BCE9041}"/>
              </a:ext>
            </a:extLst>
          </p:cNvPr>
          <p:cNvSpPr/>
          <p:nvPr/>
        </p:nvSpPr>
        <p:spPr>
          <a:xfrm>
            <a:off x="984809" y="6748818"/>
            <a:ext cx="4637058" cy="1333047"/>
          </a:xfrm>
          <a:prstGeom prst="rect">
            <a:avLst/>
          </a:prstGeom>
          <a:gradFill>
            <a:gsLst>
              <a:gs pos="0">
                <a:srgbClr val="8551A1"/>
              </a:gs>
              <a:gs pos="35350">
                <a:srgbClr val="6363AC"/>
              </a:gs>
              <a:gs pos="100000">
                <a:srgbClr val="26C4F4"/>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a:latin typeface="Montserrat" panose="00000500000000000000" pitchFamily="50" charset="0"/>
            </a:endParaRPr>
          </a:p>
        </p:txBody>
      </p:sp>
      <p:sp>
        <p:nvSpPr>
          <p:cNvPr id="4" name="TextBox 75">
            <a:extLst>
              <a:ext uri="{FF2B5EF4-FFF2-40B4-BE49-F238E27FC236}">
                <a16:creationId xmlns:a16="http://schemas.microsoft.com/office/drawing/2014/main" id="{4C701DF7-13EB-CE04-EA6D-D6075B69D354}"/>
              </a:ext>
            </a:extLst>
          </p:cNvPr>
          <p:cNvSpPr txBox="1"/>
          <p:nvPr/>
        </p:nvSpPr>
        <p:spPr>
          <a:xfrm>
            <a:off x="1212319" y="6835371"/>
            <a:ext cx="4302460" cy="1200329"/>
          </a:xfrm>
          <a:prstGeom prst="rect">
            <a:avLst/>
          </a:prstGeom>
          <a:noFill/>
        </p:spPr>
        <p:txBody>
          <a:bodyPr wrap="none" rtlCol="0">
            <a:spAutoFit/>
          </a:bodyPr>
          <a:lstStyle/>
          <a:p>
            <a:r>
              <a:rPr lang="en-US" sz="3600" b="1" spc="324" dirty="0">
                <a:solidFill>
                  <a:schemeClr val="bg1"/>
                </a:solidFill>
                <a:latin typeface="Calibri" panose="020F0502020204030204" pitchFamily="34" charset="0"/>
                <a:cs typeface="Calibri" panose="020F0502020204030204" pitchFamily="34" charset="0"/>
              </a:rPr>
              <a:t>GUIDA</a:t>
            </a:r>
          </a:p>
          <a:p>
            <a:r>
              <a:rPr lang="en-US" sz="3600" b="1" spc="324" dirty="0">
                <a:solidFill>
                  <a:schemeClr val="bg1"/>
                </a:solidFill>
                <a:latin typeface="Calibri" panose="020F0502020204030204" pitchFamily="34" charset="0"/>
                <a:cs typeface="Calibri" panose="020F0502020204030204" pitchFamily="34" charset="0"/>
              </a:rPr>
              <a:t>DELL’INSEGNANTE</a:t>
            </a:r>
          </a:p>
        </p:txBody>
      </p:sp>
      <p:sp>
        <p:nvSpPr>
          <p:cNvPr id="6" name="Text Placeholder 2">
            <a:extLst>
              <a:ext uri="{FF2B5EF4-FFF2-40B4-BE49-F238E27FC236}">
                <a16:creationId xmlns:a16="http://schemas.microsoft.com/office/drawing/2014/main" id="{0E3FF797-1866-105B-2CDD-CCE710032D1F}"/>
              </a:ext>
            </a:extLst>
          </p:cNvPr>
          <p:cNvSpPr txBox="1">
            <a:spLocks/>
          </p:cNvSpPr>
          <p:nvPr/>
        </p:nvSpPr>
        <p:spPr>
          <a:xfrm rot="16200000">
            <a:off x="4824250" y="7446400"/>
            <a:ext cx="3842030" cy="536162"/>
          </a:xfrm>
          <a:prstGeom prst="rect">
            <a:avLst/>
          </a:prstGeom>
          <a:gradFill>
            <a:gsLst>
              <a:gs pos="0">
                <a:srgbClr val="8551A1"/>
              </a:gs>
              <a:gs pos="35350">
                <a:srgbClr val="6363AC"/>
              </a:gs>
              <a:gs pos="100000">
                <a:srgbClr val="26C4F4"/>
              </a:gs>
            </a:gsLst>
            <a:lin ang="0" scaled="0"/>
          </a:gradFill>
        </p:spPr>
        <p:txBody>
          <a:bodyPr lIns="91440" tIns="45720" rIns="91440" bIns="45720" anchor="ctr">
            <a:noAutofit/>
          </a:bodyPr>
          <a:lstStyle>
            <a:lvl1pPr marL="0" indent="0" algn="ctr" defTabSz="755934" rtl="0" eaLnBrk="1" latinLnBrk="0" hangingPunct="1">
              <a:lnSpc>
                <a:spcPct val="90000"/>
              </a:lnSpc>
              <a:spcBef>
                <a:spcPts val="827"/>
              </a:spcBef>
              <a:buFont typeface="Arial" panose="020B0604020202020204" pitchFamily="34" charset="0"/>
              <a:buNone/>
              <a:defRPr sz="2000" b="0"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r>
              <a:rPr lang="en-US" sz="2400">
                <a:latin typeface="Calibri"/>
                <a:ea typeface="Open Sans"/>
                <a:cs typeface="Calibri"/>
              </a:rPr>
              <a:t>www.</a:t>
            </a:r>
            <a:r>
              <a:rPr lang="en-US" sz="2400" b="1">
                <a:latin typeface="Calibri"/>
                <a:ea typeface="Open Sans"/>
                <a:cs typeface="Calibri"/>
              </a:rPr>
              <a:t>innovating4earth</a:t>
            </a:r>
            <a:r>
              <a:rPr lang="en-US" sz="2400">
                <a:latin typeface="Calibri"/>
                <a:ea typeface="Open Sans"/>
                <a:cs typeface="Calibri"/>
              </a:rPr>
              <a:t>.eu</a:t>
            </a:r>
          </a:p>
        </p:txBody>
      </p:sp>
      <p:sp>
        <p:nvSpPr>
          <p:cNvPr id="3" name="Rectangle 76">
            <a:extLst>
              <a:ext uri="{FF2B5EF4-FFF2-40B4-BE49-F238E27FC236}">
                <a16:creationId xmlns:a16="http://schemas.microsoft.com/office/drawing/2014/main" id="{EC02171E-3618-60BF-D1C9-704B24890B32}"/>
              </a:ext>
            </a:extLst>
          </p:cNvPr>
          <p:cNvSpPr/>
          <p:nvPr/>
        </p:nvSpPr>
        <p:spPr>
          <a:xfrm>
            <a:off x="984809" y="8194078"/>
            <a:ext cx="3783134" cy="698629"/>
          </a:xfrm>
          <a:prstGeom prst="rect">
            <a:avLst/>
          </a:prstGeom>
          <a:gradFill>
            <a:gsLst>
              <a:gs pos="0">
                <a:srgbClr val="8551A1"/>
              </a:gs>
              <a:gs pos="35350">
                <a:srgbClr val="6363AC"/>
              </a:gs>
              <a:gs pos="100000">
                <a:srgbClr val="26C4F4"/>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a:latin typeface="Montserrat" panose="00000500000000000000" pitchFamily="50" charset="0"/>
            </a:endParaRPr>
          </a:p>
        </p:txBody>
      </p:sp>
      <p:sp>
        <p:nvSpPr>
          <p:cNvPr id="5" name="TextBox 75">
            <a:extLst>
              <a:ext uri="{FF2B5EF4-FFF2-40B4-BE49-F238E27FC236}">
                <a16:creationId xmlns:a16="http://schemas.microsoft.com/office/drawing/2014/main" id="{91F30FB0-41F0-ECF5-F6BD-B3792E325DFE}"/>
              </a:ext>
            </a:extLst>
          </p:cNvPr>
          <p:cNvSpPr txBox="1"/>
          <p:nvPr/>
        </p:nvSpPr>
        <p:spPr>
          <a:xfrm>
            <a:off x="1212319" y="8220226"/>
            <a:ext cx="2730684" cy="646331"/>
          </a:xfrm>
          <a:prstGeom prst="rect">
            <a:avLst/>
          </a:prstGeom>
          <a:noFill/>
        </p:spPr>
        <p:txBody>
          <a:bodyPr wrap="none" rtlCol="0">
            <a:spAutoFit/>
          </a:bodyPr>
          <a:lstStyle/>
          <a:p>
            <a:r>
              <a:rPr lang="en-US" sz="3600" b="1" spc="324">
                <a:solidFill>
                  <a:schemeClr val="bg1"/>
                </a:solidFill>
                <a:latin typeface="Calibri" panose="020F0502020204030204" pitchFamily="34" charset="0"/>
                <a:cs typeface="Calibri" panose="020F0502020204030204" pitchFamily="34" charset="0"/>
              </a:rPr>
              <a:t>MODULE 3 </a:t>
            </a:r>
          </a:p>
        </p:txBody>
      </p:sp>
    </p:spTree>
    <p:extLst>
      <p:ext uri="{BB962C8B-B14F-4D97-AF65-F5344CB8AC3E}">
        <p14:creationId xmlns:p14="http://schemas.microsoft.com/office/powerpoint/2010/main" val="170186256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B8FA03C-D088-CB7D-4989-01B0CD96D8E1}"/>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9A643DD8-0300-924D-8FBC-83CB7FC382C4}"/>
              </a:ext>
            </a:extLst>
          </p:cNvPr>
          <p:cNvSpPr>
            <a:spLocks noGrp="1"/>
          </p:cNvSpPr>
          <p:nvPr>
            <p:ph type="sldNum" sz="quarter" idx="4"/>
          </p:nvPr>
        </p:nvSpPr>
        <p:spPr/>
        <p:txBody>
          <a:bodyPr/>
          <a:lstStyle/>
          <a:p>
            <a:fld id="{9C527BFA-2C0E-4CEC-B6A5-913A56FEF4B4}" type="slidenum">
              <a:rPr lang="fr-CA" smtClean="0"/>
              <a:pPr/>
              <a:t>10</a:t>
            </a:fld>
            <a:endParaRPr lang="fr-CA"/>
          </a:p>
        </p:txBody>
      </p:sp>
      <p:sp>
        <p:nvSpPr>
          <p:cNvPr id="8" name="Freeform 2">
            <a:extLst>
              <a:ext uri="{FF2B5EF4-FFF2-40B4-BE49-F238E27FC236}">
                <a16:creationId xmlns:a16="http://schemas.microsoft.com/office/drawing/2014/main" id="{2CAFC4BA-252E-02D3-3B6F-08EACA4553F1}"/>
              </a:ext>
            </a:extLst>
          </p:cNvPr>
          <p:cNvSpPr/>
          <p:nvPr/>
        </p:nvSpPr>
        <p:spPr>
          <a:xfrm rot="19295464">
            <a:off x="6038581" y="-668569"/>
            <a:ext cx="4822343" cy="5213433"/>
          </a:xfrm>
          <a:custGeom>
            <a:avLst/>
            <a:gdLst>
              <a:gd name="connsiteX0" fmla="*/ 217621 w 1060649"/>
              <a:gd name="connsiteY0" fmla="*/ 995490 h 1146667"/>
              <a:gd name="connsiteX1" fmla="*/ 178658 w 1060649"/>
              <a:gd name="connsiteY1" fmla="*/ 979326 h 1146667"/>
              <a:gd name="connsiteX2" fmla="*/ 149199 w 1060649"/>
              <a:gd name="connsiteY2" fmla="*/ 934639 h 1146667"/>
              <a:gd name="connsiteX3" fmla="*/ 188161 w 1060649"/>
              <a:gd name="connsiteY3" fmla="*/ 946999 h 1146667"/>
              <a:gd name="connsiteX4" fmla="*/ 217621 w 1060649"/>
              <a:gd name="connsiteY4" fmla="*/ 995490 h 1146667"/>
              <a:gd name="connsiteX5" fmla="*/ 320255 w 1060649"/>
              <a:gd name="connsiteY5" fmla="*/ 1065849 h 1146667"/>
              <a:gd name="connsiteX6" fmla="*/ 274640 w 1060649"/>
              <a:gd name="connsiteY6" fmla="*/ 1052538 h 1146667"/>
              <a:gd name="connsiteX7" fmla="*/ 248031 w 1060649"/>
              <a:gd name="connsiteY7" fmla="*/ 1019260 h 1146667"/>
              <a:gd name="connsiteX8" fmla="*/ 295547 w 1060649"/>
              <a:gd name="connsiteY8" fmla="*/ 1029719 h 1146667"/>
              <a:gd name="connsiteX9" fmla="*/ 320255 w 1060649"/>
              <a:gd name="connsiteY9" fmla="*/ 1065849 h 1146667"/>
              <a:gd name="connsiteX10" fmla="*/ 428590 w 1060649"/>
              <a:gd name="connsiteY10" fmla="*/ 1117193 h 1146667"/>
              <a:gd name="connsiteX11" fmla="*/ 380124 w 1060649"/>
              <a:gd name="connsiteY11" fmla="*/ 1107685 h 1146667"/>
              <a:gd name="connsiteX12" fmla="*/ 358267 w 1060649"/>
              <a:gd name="connsiteY12" fmla="*/ 1085816 h 1146667"/>
              <a:gd name="connsiteX13" fmla="*/ 409584 w 1060649"/>
              <a:gd name="connsiteY13" fmla="*/ 1093423 h 1146667"/>
              <a:gd name="connsiteX14" fmla="*/ 428590 w 1060649"/>
              <a:gd name="connsiteY14" fmla="*/ 1117193 h 1146667"/>
              <a:gd name="connsiteX15" fmla="*/ 530273 w 1060649"/>
              <a:gd name="connsiteY15" fmla="*/ 1143815 h 1146667"/>
              <a:gd name="connsiteX16" fmla="*/ 483708 w 1060649"/>
              <a:gd name="connsiteY16" fmla="*/ 1140012 h 1146667"/>
              <a:gd name="connsiteX17" fmla="*/ 469453 w 1060649"/>
              <a:gd name="connsiteY17" fmla="*/ 1131455 h 1146667"/>
              <a:gd name="connsiteX18" fmla="*/ 517919 w 1060649"/>
              <a:gd name="connsiteY18" fmla="*/ 1134307 h 1146667"/>
              <a:gd name="connsiteX19" fmla="*/ 530273 w 1060649"/>
              <a:gd name="connsiteY19" fmla="*/ 1143815 h 1146667"/>
              <a:gd name="connsiteX20" fmla="*/ 34211 w 1060649"/>
              <a:gd name="connsiteY20" fmla="*/ 714052 h 1146667"/>
              <a:gd name="connsiteX21" fmla="*/ 19006 w 1060649"/>
              <a:gd name="connsiteY21" fmla="*/ 712151 h 1146667"/>
              <a:gd name="connsiteX22" fmla="*/ 6652 w 1060649"/>
              <a:gd name="connsiteY22" fmla="*/ 648447 h 1146667"/>
              <a:gd name="connsiteX23" fmla="*/ 20907 w 1060649"/>
              <a:gd name="connsiteY23" fmla="*/ 643693 h 1146667"/>
              <a:gd name="connsiteX24" fmla="*/ 34211 w 1060649"/>
              <a:gd name="connsiteY24" fmla="*/ 714052 h 1146667"/>
              <a:gd name="connsiteX25" fmla="*/ 97882 w 1060649"/>
              <a:gd name="connsiteY25" fmla="*/ 803428 h 1146667"/>
              <a:gd name="connsiteX26" fmla="*/ 65571 w 1060649"/>
              <a:gd name="connsiteY26" fmla="*/ 798674 h 1146667"/>
              <a:gd name="connsiteX27" fmla="*/ 45615 w 1060649"/>
              <a:gd name="connsiteY27" fmla="*/ 733069 h 1146667"/>
              <a:gd name="connsiteX28" fmla="*/ 77925 w 1060649"/>
              <a:gd name="connsiteY28" fmla="*/ 733069 h 1146667"/>
              <a:gd name="connsiteX29" fmla="*/ 97882 w 1060649"/>
              <a:gd name="connsiteY29" fmla="*/ 803428 h 1146667"/>
              <a:gd name="connsiteX30" fmla="*/ 190062 w 1060649"/>
              <a:gd name="connsiteY30" fmla="*/ 896606 h 1146667"/>
              <a:gd name="connsiteX31" fmla="*/ 144447 w 1060649"/>
              <a:gd name="connsiteY31" fmla="*/ 889000 h 1146667"/>
              <a:gd name="connsiteX32" fmla="*/ 120689 w 1060649"/>
              <a:gd name="connsiteY32" fmla="*/ 827198 h 1146667"/>
              <a:gd name="connsiteX33" fmla="*/ 167255 w 1060649"/>
              <a:gd name="connsiteY33" fmla="*/ 830050 h 1146667"/>
              <a:gd name="connsiteX34" fmla="*/ 190062 w 1060649"/>
              <a:gd name="connsiteY34" fmla="*/ 896606 h 1146667"/>
              <a:gd name="connsiteX35" fmla="*/ 300298 w 1060649"/>
              <a:gd name="connsiteY35" fmla="*/ 983129 h 1146667"/>
              <a:gd name="connsiteX36" fmla="*/ 246130 w 1060649"/>
              <a:gd name="connsiteY36" fmla="*/ 977425 h 1146667"/>
              <a:gd name="connsiteX37" fmla="*/ 221422 w 1060649"/>
              <a:gd name="connsiteY37" fmla="*/ 924180 h 1146667"/>
              <a:gd name="connsiteX38" fmla="*/ 277491 w 1060649"/>
              <a:gd name="connsiteY38" fmla="*/ 927983 h 1146667"/>
              <a:gd name="connsiteX39" fmla="*/ 300298 w 1060649"/>
              <a:gd name="connsiteY39" fmla="*/ 983129 h 1146667"/>
              <a:gd name="connsiteX40" fmla="*/ 420037 w 1060649"/>
              <a:gd name="connsiteY40" fmla="*/ 1055390 h 1146667"/>
              <a:gd name="connsiteX41" fmla="*/ 363019 w 1060649"/>
              <a:gd name="connsiteY41" fmla="*/ 1051587 h 1146667"/>
              <a:gd name="connsiteX42" fmla="*/ 342112 w 1060649"/>
              <a:gd name="connsiteY42" fmla="*/ 1009752 h 1146667"/>
              <a:gd name="connsiteX43" fmla="*/ 401981 w 1060649"/>
              <a:gd name="connsiteY43" fmla="*/ 1011653 h 1146667"/>
              <a:gd name="connsiteX44" fmla="*/ 420037 w 1060649"/>
              <a:gd name="connsiteY44" fmla="*/ 1055390 h 1146667"/>
              <a:gd name="connsiteX45" fmla="*/ 535975 w 1060649"/>
              <a:gd name="connsiteY45" fmla="*/ 1106734 h 1146667"/>
              <a:gd name="connsiteX46" fmla="*/ 480857 w 1060649"/>
              <a:gd name="connsiteY46" fmla="*/ 1106734 h 1146667"/>
              <a:gd name="connsiteX47" fmla="*/ 465652 w 1060649"/>
              <a:gd name="connsiteY47" fmla="*/ 1078210 h 1146667"/>
              <a:gd name="connsiteX48" fmla="*/ 523621 w 1060649"/>
              <a:gd name="connsiteY48" fmla="*/ 1077259 h 1146667"/>
              <a:gd name="connsiteX49" fmla="*/ 535975 w 1060649"/>
              <a:gd name="connsiteY49" fmla="*/ 1106734 h 1146667"/>
              <a:gd name="connsiteX50" fmla="*/ 637658 w 1060649"/>
              <a:gd name="connsiteY50" fmla="*/ 1131455 h 1146667"/>
              <a:gd name="connsiteX51" fmla="*/ 589192 w 1060649"/>
              <a:gd name="connsiteY51" fmla="*/ 1136209 h 1146667"/>
              <a:gd name="connsiteX52" fmla="*/ 581590 w 1060649"/>
              <a:gd name="connsiteY52" fmla="*/ 1120996 h 1146667"/>
              <a:gd name="connsiteX53" fmla="*/ 632907 w 1060649"/>
              <a:gd name="connsiteY53" fmla="*/ 1115291 h 1146667"/>
              <a:gd name="connsiteX54" fmla="*/ 637658 w 1060649"/>
              <a:gd name="connsiteY54" fmla="*/ 1131455 h 1146667"/>
              <a:gd name="connsiteX55" fmla="*/ 29460 w 1060649"/>
              <a:gd name="connsiteY55" fmla="*/ 588547 h 1146667"/>
              <a:gd name="connsiteX56" fmla="*/ 7602 w 1060649"/>
              <a:gd name="connsiteY56" fmla="*/ 599005 h 1146667"/>
              <a:gd name="connsiteX57" fmla="*/ 6652 w 1060649"/>
              <a:gd name="connsiteY57" fmla="*/ 529597 h 1146667"/>
              <a:gd name="connsiteX58" fmla="*/ 27559 w 1060649"/>
              <a:gd name="connsiteY58" fmla="*/ 511532 h 1146667"/>
              <a:gd name="connsiteX59" fmla="*/ 29460 w 1060649"/>
              <a:gd name="connsiteY59" fmla="*/ 588547 h 1146667"/>
              <a:gd name="connsiteX60" fmla="*/ 89329 w 1060649"/>
              <a:gd name="connsiteY60" fmla="*/ 673168 h 1146667"/>
              <a:gd name="connsiteX61" fmla="*/ 48466 w 1060649"/>
              <a:gd name="connsiteY61" fmla="*/ 678873 h 1146667"/>
              <a:gd name="connsiteX62" fmla="*/ 37062 w 1060649"/>
              <a:gd name="connsiteY62" fmla="*/ 602809 h 1146667"/>
              <a:gd name="connsiteX63" fmla="*/ 76025 w 1060649"/>
              <a:gd name="connsiteY63" fmla="*/ 591399 h 1146667"/>
              <a:gd name="connsiteX64" fmla="*/ 89329 w 1060649"/>
              <a:gd name="connsiteY64" fmla="*/ 673168 h 1146667"/>
              <a:gd name="connsiteX65" fmla="*/ 180559 w 1060649"/>
              <a:gd name="connsiteY65" fmla="*/ 767297 h 1146667"/>
              <a:gd name="connsiteX66" fmla="*/ 125441 w 1060649"/>
              <a:gd name="connsiteY66" fmla="*/ 769199 h 1146667"/>
              <a:gd name="connsiteX67" fmla="*/ 107385 w 1060649"/>
              <a:gd name="connsiteY67" fmla="*/ 692184 h 1146667"/>
              <a:gd name="connsiteX68" fmla="*/ 162503 w 1060649"/>
              <a:gd name="connsiteY68" fmla="*/ 685528 h 1146667"/>
              <a:gd name="connsiteX69" fmla="*/ 180559 w 1060649"/>
              <a:gd name="connsiteY69" fmla="*/ 767297 h 1146667"/>
              <a:gd name="connsiteX70" fmla="*/ 296497 w 1060649"/>
              <a:gd name="connsiteY70" fmla="*/ 864279 h 1146667"/>
              <a:gd name="connsiteX71" fmla="*/ 230925 w 1060649"/>
              <a:gd name="connsiteY71" fmla="*/ 865230 h 1146667"/>
              <a:gd name="connsiteX72" fmla="*/ 209068 w 1060649"/>
              <a:gd name="connsiteY72" fmla="*/ 792969 h 1146667"/>
              <a:gd name="connsiteX73" fmla="*/ 275590 w 1060649"/>
              <a:gd name="connsiteY73" fmla="*/ 788215 h 1146667"/>
              <a:gd name="connsiteX74" fmla="*/ 296497 w 1060649"/>
              <a:gd name="connsiteY74" fmla="*/ 864279 h 1146667"/>
              <a:gd name="connsiteX75" fmla="*/ 423838 w 1060649"/>
              <a:gd name="connsiteY75" fmla="*/ 952704 h 1146667"/>
              <a:gd name="connsiteX76" fmla="*/ 354466 w 1060649"/>
              <a:gd name="connsiteY76" fmla="*/ 954605 h 1146667"/>
              <a:gd name="connsiteX77" fmla="*/ 334509 w 1060649"/>
              <a:gd name="connsiteY77" fmla="*/ 891852 h 1146667"/>
              <a:gd name="connsiteX78" fmla="*/ 405783 w 1060649"/>
              <a:gd name="connsiteY78" fmla="*/ 887098 h 1146667"/>
              <a:gd name="connsiteX79" fmla="*/ 423838 w 1060649"/>
              <a:gd name="connsiteY79" fmla="*/ 952704 h 1146667"/>
              <a:gd name="connsiteX80" fmla="*/ 667118 w 1060649"/>
              <a:gd name="connsiteY80" fmla="*/ 1073456 h 1146667"/>
              <a:gd name="connsiteX81" fmla="*/ 608199 w 1060649"/>
              <a:gd name="connsiteY81" fmla="*/ 1082013 h 1146667"/>
              <a:gd name="connsiteX82" fmla="*/ 599646 w 1060649"/>
              <a:gd name="connsiteY82" fmla="*/ 1046833 h 1146667"/>
              <a:gd name="connsiteX83" fmla="*/ 662366 w 1060649"/>
              <a:gd name="connsiteY83" fmla="*/ 1037325 h 1146667"/>
              <a:gd name="connsiteX84" fmla="*/ 667118 w 1060649"/>
              <a:gd name="connsiteY84" fmla="*/ 1073456 h 1146667"/>
              <a:gd name="connsiteX85" fmla="*/ 760248 w 1060649"/>
              <a:gd name="connsiteY85" fmla="*/ 1094373 h 1146667"/>
              <a:gd name="connsiteX86" fmla="*/ 711782 w 1060649"/>
              <a:gd name="connsiteY86" fmla="*/ 1106734 h 1146667"/>
              <a:gd name="connsiteX87" fmla="*/ 710832 w 1060649"/>
              <a:gd name="connsiteY87" fmla="*/ 1084865 h 1146667"/>
              <a:gd name="connsiteX88" fmla="*/ 762149 w 1060649"/>
              <a:gd name="connsiteY88" fmla="*/ 1071554 h 1146667"/>
              <a:gd name="connsiteX89" fmla="*/ 760248 w 1060649"/>
              <a:gd name="connsiteY89" fmla="*/ 1094373 h 1146667"/>
              <a:gd name="connsiteX90" fmla="*/ 823919 w 1060649"/>
              <a:gd name="connsiteY90" fmla="*/ 1088669 h 1146667"/>
              <a:gd name="connsiteX91" fmla="*/ 787807 w 1060649"/>
              <a:gd name="connsiteY91" fmla="*/ 1103881 h 1146667"/>
              <a:gd name="connsiteX92" fmla="*/ 794459 w 1060649"/>
              <a:gd name="connsiteY92" fmla="*/ 1094373 h 1146667"/>
              <a:gd name="connsiteX93" fmla="*/ 833422 w 1060649"/>
              <a:gd name="connsiteY93" fmla="*/ 1078210 h 1146667"/>
              <a:gd name="connsiteX94" fmla="*/ 823919 w 1060649"/>
              <a:gd name="connsiteY94" fmla="*/ 1088669 h 1146667"/>
              <a:gd name="connsiteX95" fmla="*/ 42764 w 1060649"/>
              <a:gd name="connsiteY95" fmla="*/ 452582 h 1146667"/>
              <a:gd name="connsiteX96" fmla="*/ 16155 w 1060649"/>
              <a:gd name="connsiteY96" fmla="*/ 474450 h 1146667"/>
              <a:gd name="connsiteX97" fmla="*/ 26609 w 1060649"/>
              <a:gd name="connsiteY97" fmla="*/ 409796 h 1146667"/>
              <a:gd name="connsiteX98" fmla="*/ 51317 w 1060649"/>
              <a:gd name="connsiteY98" fmla="*/ 382222 h 1146667"/>
              <a:gd name="connsiteX99" fmla="*/ 42764 w 1060649"/>
              <a:gd name="connsiteY99" fmla="*/ 452582 h 1146667"/>
              <a:gd name="connsiteX100" fmla="*/ 95981 w 1060649"/>
              <a:gd name="connsiteY100" fmla="*/ 521040 h 1146667"/>
              <a:gd name="connsiteX101" fmla="*/ 50366 w 1060649"/>
              <a:gd name="connsiteY101" fmla="*/ 538154 h 1146667"/>
              <a:gd name="connsiteX102" fmla="*/ 49416 w 1060649"/>
              <a:gd name="connsiteY102" fmla="*/ 463991 h 1146667"/>
              <a:gd name="connsiteX103" fmla="*/ 93130 w 1060649"/>
              <a:gd name="connsiteY103" fmla="*/ 442123 h 1146667"/>
              <a:gd name="connsiteX104" fmla="*/ 95981 w 1060649"/>
              <a:gd name="connsiteY104" fmla="*/ 521040 h 1146667"/>
              <a:gd name="connsiteX105" fmla="*/ 181509 w 1060649"/>
              <a:gd name="connsiteY105" fmla="*/ 607563 h 1146667"/>
              <a:gd name="connsiteX106" fmla="*/ 120689 w 1060649"/>
              <a:gd name="connsiteY106" fmla="*/ 619923 h 1146667"/>
              <a:gd name="connsiteX107" fmla="*/ 111186 w 1060649"/>
              <a:gd name="connsiteY107" fmla="*/ 539105 h 1146667"/>
              <a:gd name="connsiteX108" fmla="*/ 170106 w 1060649"/>
              <a:gd name="connsiteY108" fmla="*/ 522941 h 1146667"/>
              <a:gd name="connsiteX109" fmla="*/ 181509 w 1060649"/>
              <a:gd name="connsiteY109" fmla="*/ 607563 h 1146667"/>
              <a:gd name="connsiteX110" fmla="*/ 568286 w 1060649"/>
              <a:gd name="connsiteY110" fmla="*/ 894705 h 1146667"/>
              <a:gd name="connsiteX111" fmla="*/ 494161 w 1060649"/>
              <a:gd name="connsiteY111" fmla="*/ 904213 h 1146667"/>
              <a:gd name="connsiteX112" fmla="*/ 478956 w 1060649"/>
              <a:gd name="connsiteY112" fmla="*/ 837657 h 1146667"/>
              <a:gd name="connsiteX113" fmla="*/ 555932 w 1060649"/>
              <a:gd name="connsiteY113" fmla="*/ 827198 h 1146667"/>
              <a:gd name="connsiteX114" fmla="*/ 568286 w 1060649"/>
              <a:gd name="connsiteY114" fmla="*/ 894705 h 1146667"/>
              <a:gd name="connsiteX115" fmla="*/ 694677 w 1060649"/>
              <a:gd name="connsiteY115" fmla="*/ 966966 h 1146667"/>
              <a:gd name="connsiteX116" fmla="*/ 628155 w 1060649"/>
              <a:gd name="connsiteY116" fmla="*/ 979326 h 1146667"/>
              <a:gd name="connsiteX117" fmla="*/ 618652 w 1060649"/>
              <a:gd name="connsiteY117" fmla="*/ 926081 h 1146667"/>
              <a:gd name="connsiteX118" fmla="*/ 687074 w 1060649"/>
              <a:gd name="connsiteY118" fmla="*/ 913721 h 1146667"/>
              <a:gd name="connsiteX119" fmla="*/ 694677 w 1060649"/>
              <a:gd name="connsiteY119" fmla="*/ 966966 h 1146667"/>
              <a:gd name="connsiteX120" fmla="*/ 800161 w 1060649"/>
              <a:gd name="connsiteY120" fmla="*/ 1014506 h 1146667"/>
              <a:gd name="connsiteX121" fmla="*/ 745994 w 1060649"/>
              <a:gd name="connsiteY121" fmla="*/ 1029719 h 1146667"/>
              <a:gd name="connsiteX122" fmla="*/ 744093 w 1060649"/>
              <a:gd name="connsiteY122" fmla="*/ 990736 h 1146667"/>
              <a:gd name="connsiteX123" fmla="*/ 801112 w 1060649"/>
              <a:gd name="connsiteY123" fmla="*/ 975523 h 1146667"/>
              <a:gd name="connsiteX124" fmla="*/ 800161 w 1060649"/>
              <a:gd name="connsiteY124" fmla="*/ 1014506 h 1146667"/>
              <a:gd name="connsiteX125" fmla="*/ 876186 w 1060649"/>
              <a:gd name="connsiteY125" fmla="*/ 1035424 h 1146667"/>
              <a:gd name="connsiteX126" fmla="*/ 835323 w 1060649"/>
              <a:gd name="connsiteY126" fmla="*/ 1052538 h 1146667"/>
              <a:gd name="connsiteX127" fmla="*/ 840074 w 1060649"/>
              <a:gd name="connsiteY127" fmla="*/ 1026866 h 1146667"/>
              <a:gd name="connsiteX128" fmla="*/ 882838 w 1060649"/>
              <a:gd name="connsiteY128" fmla="*/ 1009752 h 1146667"/>
              <a:gd name="connsiteX129" fmla="*/ 876186 w 1060649"/>
              <a:gd name="connsiteY129" fmla="*/ 1035424 h 1146667"/>
              <a:gd name="connsiteX130" fmla="*/ 77925 w 1060649"/>
              <a:gd name="connsiteY130" fmla="*/ 327076 h 1146667"/>
              <a:gd name="connsiteX131" fmla="*/ 45615 w 1060649"/>
              <a:gd name="connsiteY131" fmla="*/ 359403 h 1146667"/>
              <a:gd name="connsiteX132" fmla="*/ 66522 w 1060649"/>
              <a:gd name="connsiteY132" fmla="*/ 305208 h 1146667"/>
              <a:gd name="connsiteX133" fmla="*/ 95031 w 1060649"/>
              <a:gd name="connsiteY133" fmla="*/ 268126 h 1146667"/>
              <a:gd name="connsiteX134" fmla="*/ 77925 w 1060649"/>
              <a:gd name="connsiteY134" fmla="*/ 327076 h 1146667"/>
              <a:gd name="connsiteX135" fmla="*/ 205267 w 1060649"/>
              <a:gd name="connsiteY135" fmla="*/ 444025 h 1146667"/>
              <a:gd name="connsiteX136" fmla="*/ 137795 w 1060649"/>
              <a:gd name="connsiteY136" fmla="*/ 464942 h 1146667"/>
              <a:gd name="connsiteX137" fmla="*/ 136845 w 1060649"/>
              <a:gd name="connsiteY137" fmla="*/ 385075 h 1146667"/>
              <a:gd name="connsiteX138" fmla="*/ 202416 w 1060649"/>
              <a:gd name="connsiteY138" fmla="*/ 360354 h 1146667"/>
              <a:gd name="connsiteX139" fmla="*/ 205267 w 1060649"/>
              <a:gd name="connsiteY139" fmla="*/ 444025 h 1146667"/>
              <a:gd name="connsiteX140" fmla="*/ 316453 w 1060649"/>
              <a:gd name="connsiteY140" fmla="*/ 533400 h 1146667"/>
              <a:gd name="connsiteX141" fmla="*/ 236627 w 1060649"/>
              <a:gd name="connsiteY141" fmla="*/ 549564 h 1146667"/>
              <a:gd name="connsiteX142" fmla="*/ 227124 w 1060649"/>
              <a:gd name="connsiteY142" fmla="*/ 463041 h 1146667"/>
              <a:gd name="connsiteX143" fmla="*/ 305050 w 1060649"/>
              <a:gd name="connsiteY143" fmla="*/ 443074 h 1146667"/>
              <a:gd name="connsiteX144" fmla="*/ 316453 w 1060649"/>
              <a:gd name="connsiteY144" fmla="*/ 533400 h 1146667"/>
              <a:gd name="connsiteX145" fmla="*/ 928453 w 1060649"/>
              <a:gd name="connsiteY145" fmla="*/ 941294 h 1146667"/>
              <a:gd name="connsiteX146" fmla="*/ 880938 w 1060649"/>
              <a:gd name="connsiteY146" fmla="*/ 960310 h 1146667"/>
              <a:gd name="connsiteX147" fmla="*/ 883789 w 1060649"/>
              <a:gd name="connsiteY147" fmla="*/ 917524 h 1146667"/>
              <a:gd name="connsiteX148" fmla="*/ 933205 w 1060649"/>
              <a:gd name="connsiteY148" fmla="*/ 898508 h 1146667"/>
              <a:gd name="connsiteX149" fmla="*/ 928453 w 1060649"/>
              <a:gd name="connsiteY149" fmla="*/ 941294 h 1146667"/>
              <a:gd name="connsiteX150" fmla="*/ 979770 w 1060649"/>
              <a:gd name="connsiteY150" fmla="*/ 962212 h 1146667"/>
              <a:gd name="connsiteX151" fmla="*/ 947459 w 1060649"/>
              <a:gd name="connsiteY151" fmla="*/ 983129 h 1146667"/>
              <a:gd name="connsiteX152" fmla="*/ 956963 w 1060649"/>
              <a:gd name="connsiteY152" fmla="*/ 954605 h 1146667"/>
              <a:gd name="connsiteX153" fmla="*/ 990223 w 1060649"/>
              <a:gd name="connsiteY153" fmla="*/ 934639 h 1146667"/>
              <a:gd name="connsiteX154" fmla="*/ 979770 w 1060649"/>
              <a:gd name="connsiteY154" fmla="*/ 962212 h 1146667"/>
              <a:gd name="connsiteX155" fmla="*/ 163453 w 1060649"/>
              <a:gd name="connsiteY155" fmla="*/ 243405 h 1146667"/>
              <a:gd name="connsiteX156" fmla="*/ 111186 w 1060649"/>
              <a:gd name="connsiteY156" fmla="*/ 275733 h 1146667"/>
              <a:gd name="connsiteX157" fmla="*/ 129242 w 1060649"/>
              <a:gd name="connsiteY157" fmla="*/ 223439 h 1146667"/>
              <a:gd name="connsiteX158" fmla="*/ 177708 w 1060649"/>
              <a:gd name="connsiteY158" fmla="*/ 188259 h 1146667"/>
              <a:gd name="connsiteX159" fmla="*/ 163453 w 1060649"/>
              <a:gd name="connsiteY159" fmla="*/ 243405 h 1146667"/>
              <a:gd name="connsiteX160" fmla="*/ 236627 w 1060649"/>
              <a:gd name="connsiteY160" fmla="*/ 289044 h 1146667"/>
              <a:gd name="connsiteX161" fmla="*/ 168205 w 1060649"/>
              <a:gd name="connsiteY161" fmla="*/ 315666 h 1146667"/>
              <a:gd name="connsiteX162" fmla="*/ 174857 w 1060649"/>
              <a:gd name="connsiteY162" fmla="*/ 250061 h 1146667"/>
              <a:gd name="connsiteX163" fmla="*/ 239478 w 1060649"/>
              <a:gd name="connsiteY163" fmla="*/ 221537 h 1146667"/>
              <a:gd name="connsiteX164" fmla="*/ 236627 w 1060649"/>
              <a:gd name="connsiteY164" fmla="*/ 289044 h 1146667"/>
              <a:gd name="connsiteX165" fmla="*/ 340211 w 1060649"/>
              <a:gd name="connsiteY165" fmla="*/ 358452 h 1146667"/>
              <a:gd name="connsiteX166" fmla="*/ 259435 w 1060649"/>
              <a:gd name="connsiteY166" fmla="*/ 379370 h 1146667"/>
              <a:gd name="connsiteX167" fmla="*/ 255633 w 1060649"/>
              <a:gd name="connsiteY167" fmla="*/ 302355 h 1146667"/>
              <a:gd name="connsiteX168" fmla="*/ 332609 w 1060649"/>
              <a:gd name="connsiteY168" fmla="*/ 279536 h 1146667"/>
              <a:gd name="connsiteX169" fmla="*/ 340211 w 1060649"/>
              <a:gd name="connsiteY169" fmla="*/ 358452 h 1146667"/>
              <a:gd name="connsiteX170" fmla="*/ 1047242 w 1060649"/>
              <a:gd name="connsiteY170" fmla="*/ 889951 h 1146667"/>
              <a:gd name="connsiteX171" fmla="*/ 1029186 w 1060649"/>
              <a:gd name="connsiteY171" fmla="*/ 909918 h 1146667"/>
              <a:gd name="connsiteX172" fmla="*/ 1040590 w 1060649"/>
              <a:gd name="connsiteY172" fmla="*/ 881394 h 1146667"/>
              <a:gd name="connsiteX173" fmla="*/ 1060546 w 1060649"/>
              <a:gd name="connsiteY173" fmla="*/ 862378 h 1146667"/>
              <a:gd name="connsiteX174" fmla="*/ 1047242 w 1060649"/>
              <a:gd name="connsiteY174" fmla="*/ 889951 h 1146667"/>
              <a:gd name="connsiteX175" fmla="*/ 281292 w 1060649"/>
              <a:gd name="connsiteY175" fmla="*/ 164489 h 1146667"/>
              <a:gd name="connsiteX176" fmla="*/ 210969 w 1060649"/>
              <a:gd name="connsiteY176" fmla="*/ 193964 h 1146667"/>
              <a:gd name="connsiteX177" fmla="*/ 223323 w 1060649"/>
              <a:gd name="connsiteY177" fmla="*/ 145473 h 1146667"/>
              <a:gd name="connsiteX178" fmla="*/ 287944 w 1060649"/>
              <a:gd name="connsiteY178" fmla="*/ 115047 h 1146667"/>
              <a:gd name="connsiteX179" fmla="*/ 281292 w 1060649"/>
              <a:gd name="connsiteY179" fmla="*/ 164489 h 1146667"/>
              <a:gd name="connsiteX180" fmla="*/ 377273 w 1060649"/>
              <a:gd name="connsiteY180" fmla="*/ 211078 h 1146667"/>
              <a:gd name="connsiteX181" fmla="*/ 294596 w 1060649"/>
              <a:gd name="connsiteY181" fmla="*/ 234848 h 1146667"/>
              <a:gd name="connsiteX182" fmla="*/ 296497 w 1060649"/>
              <a:gd name="connsiteY182" fmla="*/ 171144 h 1146667"/>
              <a:gd name="connsiteX183" fmla="*/ 374422 w 1060649"/>
              <a:gd name="connsiteY183" fmla="*/ 147374 h 1146667"/>
              <a:gd name="connsiteX184" fmla="*/ 377273 w 1060649"/>
              <a:gd name="connsiteY184" fmla="*/ 211078 h 1146667"/>
              <a:gd name="connsiteX185" fmla="*/ 326907 w 1060649"/>
              <a:gd name="connsiteY185" fmla="*/ 77015 h 1146667"/>
              <a:gd name="connsiteX186" fmla="*/ 262286 w 1060649"/>
              <a:gd name="connsiteY186" fmla="*/ 105539 h 1146667"/>
              <a:gd name="connsiteX187" fmla="*/ 278441 w 1060649"/>
              <a:gd name="connsiteY187" fmla="*/ 81769 h 1146667"/>
              <a:gd name="connsiteX188" fmla="*/ 337360 w 1060649"/>
              <a:gd name="connsiteY188" fmla="*/ 53245 h 1146667"/>
              <a:gd name="connsiteX189" fmla="*/ 326907 w 1060649"/>
              <a:gd name="connsiteY189" fmla="*/ 77015 h 1146667"/>
              <a:gd name="connsiteX190" fmla="*/ 411484 w 1060649"/>
              <a:gd name="connsiteY190" fmla="*/ 96982 h 1146667"/>
              <a:gd name="connsiteX191" fmla="*/ 335460 w 1060649"/>
              <a:gd name="connsiteY191" fmla="*/ 118850 h 1146667"/>
              <a:gd name="connsiteX192" fmla="*/ 340211 w 1060649"/>
              <a:gd name="connsiteY192" fmla="*/ 78917 h 1146667"/>
              <a:gd name="connsiteX193" fmla="*/ 410534 w 1060649"/>
              <a:gd name="connsiteY193" fmla="*/ 57999 h 1146667"/>
              <a:gd name="connsiteX194" fmla="*/ 411484 w 1060649"/>
              <a:gd name="connsiteY194" fmla="*/ 96982 h 1146667"/>
              <a:gd name="connsiteX195" fmla="*/ 521720 w 1060649"/>
              <a:gd name="connsiteY195" fmla="*/ 143571 h 1146667"/>
              <a:gd name="connsiteX196" fmla="*/ 439043 w 1060649"/>
              <a:gd name="connsiteY196" fmla="*/ 158784 h 1146667"/>
              <a:gd name="connsiteX197" fmla="*/ 433342 w 1060649"/>
              <a:gd name="connsiteY197" fmla="*/ 104588 h 1146667"/>
              <a:gd name="connsiteX198" fmla="*/ 511267 w 1060649"/>
              <a:gd name="connsiteY198" fmla="*/ 90326 h 1146667"/>
              <a:gd name="connsiteX199" fmla="*/ 521720 w 1060649"/>
              <a:gd name="connsiteY199" fmla="*/ 143571 h 1146667"/>
              <a:gd name="connsiteX200" fmla="*/ 650012 w 1060649"/>
              <a:gd name="connsiteY200" fmla="*/ 214881 h 1146667"/>
              <a:gd name="connsiteX201" fmla="*/ 567335 w 1060649"/>
              <a:gd name="connsiteY201" fmla="*/ 225340 h 1146667"/>
              <a:gd name="connsiteX202" fmla="*/ 554031 w 1060649"/>
              <a:gd name="connsiteY202" fmla="*/ 160686 h 1146667"/>
              <a:gd name="connsiteX203" fmla="*/ 632907 w 1060649"/>
              <a:gd name="connsiteY203" fmla="*/ 152128 h 1146667"/>
              <a:gd name="connsiteX204" fmla="*/ 650012 w 1060649"/>
              <a:gd name="connsiteY204" fmla="*/ 214881 h 1146667"/>
              <a:gd name="connsiteX205" fmla="*/ 448546 w 1060649"/>
              <a:gd name="connsiteY205" fmla="*/ 30426 h 1146667"/>
              <a:gd name="connsiteX206" fmla="*/ 376323 w 1060649"/>
              <a:gd name="connsiteY206" fmla="*/ 49442 h 1146667"/>
              <a:gd name="connsiteX207" fmla="*/ 383925 w 1060649"/>
              <a:gd name="connsiteY207" fmla="*/ 33278 h 1146667"/>
              <a:gd name="connsiteX208" fmla="*/ 448546 w 1060649"/>
              <a:gd name="connsiteY208" fmla="*/ 15213 h 1146667"/>
              <a:gd name="connsiteX209" fmla="*/ 448546 w 1060649"/>
              <a:gd name="connsiteY209" fmla="*/ 30426 h 1146667"/>
              <a:gd name="connsiteX210" fmla="*/ 546428 w 1060649"/>
              <a:gd name="connsiteY210" fmla="*/ 52294 h 1146667"/>
              <a:gd name="connsiteX211" fmla="*/ 468503 w 1060649"/>
              <a:gd name="connsiteY211" fmla="*/ 63704 h 1146667"/>
              <a:gd name="connsiteX212" fmla="*/ 463751 w 1060649"/>
              <a:gd name="connsiteY212" fmla="*/ 31376 h 1146667"/>
              <a:gd name="connsiteX213" fmla="*/ 535975 w 1060649"/>
              <a:gd name="connsiteY213" fmla="*/ 20918 h 1146667"/>
              <a:gd name="connsiteX214" fmla="*/ 546428 w 1060649"/>
              <a:gd name="connsiteY214" fmla="*/ 52294 h 1146667"/>
              <a:gd name="connsiteX215" fmla="*/ 663317 w 1060649"/>
              <a:gd name="connsiteY215" fmla="*/ 101736 h 1146667"/>
              <a:gd name="connsiteX216" fmla="*/ 584441 w 1060649"/>
              <a:gd name="connsiteY216" fmla="*/ 107441 h 1146667"/>
              <a:gd name="connsiteX217" fmla="*/ 571137 w 1060649"/>
              <a:gd name="connsiteY217" fmla="*/ 61802 h 1146667"/>
              <a:gd name="connsiteX218" fmla="*/ 645261 w 1060649"/>
              <a:gd name="connsiteY218" fmla="*/ 57999 h 1146667"/>
              <a:gd name="connsiteX219" fmla="*/ 663317 w 1060649"/>
              <a:gd name="connsiteY219" fmla="*/ 101736 h 1146667"/>
              <a:gd name="connsiteX220" fmla="*/ 665217 w 1060649"/>
              <a:gd name="connsiteY220" fmla="*/ 29475 h 1146667"/>
              <a:gd name="connsiteX221" fmla="*/ 596795 w 1060649"/>
              <a:gd name="connsiteY221" fmla="*/ 29475 h 1146667"/>
              <a:gd name="connsiteX222" fmla="*/ 584441 w 1060649"/>
              <a:gd name="connsiteY222" fmla="*/ 8557 h 1146667"/>
              <a:gd name="connsiteX223" fmla="*/ 647161 w 1060649"/>
              <a:gd name="connsiteY223" fmla="*/ 10459 h 1146667"/>
              <a:gd name="connsiteX224" fmla="*/ 665217 w 1060649"/>
              <a:gd name="connsiteY224" fmla="*/ 29475 h 1146667"/>
              <a:gd name="connsiteX225" fmla="*/ 777354 w 1060649"/>
              <a:gd name="connsiteY225" fmla="*/ 79867 h 1146667"/>
              <a:gd name="connsiteX226" fmla="*/ 713683 w 1060649"/>
              <a:gd name="connsiteY226" fmla="*/ 75113 h 1146667"/>
              <a:gd name="connsiteX227" fmla="*/ 693727 w 1060649"/>
              <a:gd name="connsiteY227" fmla="*/ 40884 h 1146667"/>
              <a:gd name="connsiteX228" fmla="*/ 753596 w 1060649"/>
              <a:gd name="connsiteY228" fmla="*/ 47540 h 1146667"/>
              <a:gd name="connsiteX229" fmla="*/ 777354 w 1060649"/>
              <a:gd name="connsiteY229" fmla="*/ 79867 h 1146667"/>
              <a:gd name="connsiteX230" fmla="*/ 889490 w 1060649"/>
              <a:gd name="connsiteY230" fmla="*/ 150227 h 1146667"/>
              <a:gd name="connsiteX231" fmla="*/ 835323 w 1060649"/>
              <a:gd name="connsiteY231" fmla="*/ 142620 h 1146667"/>
              <a:gd name="connsiteX232" fmla="*/ 811565 w 1060649"/>
              <a:gd name="connsiteY232" fmla="*/ 98883 h 1146667"/>
              <a:gd name="connsiteX233" fmla="*/ 863832 w 1060649"/>
              <a:gd name="connsiteY233" fmla="*/ 108391 h 1146667"/>
              <a:gd name="connsiteX234" fmla="*/ 889490 w 1060649"/>
              <a:gd name="connsiteY234" fmla="*/ 150227 h 1146667"/>
              <a:gd name="connsiteX235" fmla="*/ 990223 w 1060649"/>
              <a:gd name="connsiteY235" fmla="*/ 234848 h 1146667"/>
              <a:gd name="connsiteX236" fmla="*/ 949360 w 1060649"/>
              <a:gd name="connsiteY236" fmla="*/ 227242 h 1146667"/>
              <a:gd name="connsiteX237" fmla="*/ 925602 w 1060649"/>
              <a:gd name="connsiteY237" fmla="*/ 178751 h 1146667"/>
              <a:gd name="connsiteX238" fmla="*/ 965515 w 1060649"/>
              <a:gd name="connsiteY238" fmla="*/ 189210 h 1146667"/>
              <a:gd name="connsiteX239" fmla="*/ 990223 w 1060649"/>
              <a:gd name="connsiteY239" fmla="*/ 234848 h 1146667"/>
              <a:gd name="connsiteX240" fmla="*/ 864782 w 1060649"/>
              <a:gd name="connsiteY240" fmla="*/ 86523 h 1146667"/>
              <a:gd name="connsiteX241" fmla="*/ 817267 w 1060649"/>
              <a:gd name="connsiteY241" fmla="*/ 71310 h 1146667"/>
              <a:gd name="connsiteX242" fmla="*/ 790658 w 1060649"/>
              <a:gd name="connsiteY242" fmla="*/ 46589 h 1146667"/>
              <a:gd name="connsiteX243" fmla="*/ 835323 w 1060649"/>
              <a:gd name="connsiteY243" fmla="*/ 63704 h 1146667"/>
              <a:gd name="connsiteX244" fmla="*/ 864782 w 1060649"/>
              <a:gd name="connsiteY244" fmla="*/ 86523 h 1146667"/>
              <a:gd name="connsiteX245" fmla="*/ 958863 w 1060649"/>
              <a:gd name="connsiteY245" fmla="*/ 155932 h 1146667"/>
              <a:gd name="connsiteX246" fmla="*/ 923702 w 1060649"/>
              <a:gd name="connsiteY246" fmla="*/ 139768 h 1146667"/>
              <a:gd name="connsiteX247" fmla="*/ 895192 w 1060649"/>
              <a:gd name="connsiteY247" fmla="*/ 105539 h 1146667"/>
              <a:gd name="connsiteX248" fmla="*/ 930354 w 1060649"/>
              <a:gd name="connsiteY248" fmla="*/ 124555 h 1146667"/>
              <a:gd name="connsiteX249" fmla="*/ 958863 w 1060649"/>
              <a:gd name="connsiteY249" fmla="*/ 155932 h 1146667"/>
              <a:gd name="connsiteX250" fmla="*/ 764050 w 1060649"/>
              <a:gd name="connsiteY250" fmla="*/ 35180 h 1146667"/>
              <a:gd name="connsiteX251" fmla="*/ 707981 w 1060649"/>
              <a:gd name="connsiteY251" fmla="*/ 23770 h 1146667"/>
              <a:gd name="connsiteX252" fmla="*/ 687074 w 1060649"/>
              <a:gd name="connsiteY252" fmla="*/ 12360 h 1146667"/>
              <a:gd name="connsiteX253" fmla="*/ 764050 w 1060649"/>
              <a:gd name="connsiteY253" fmla="*/ 35180 h 1146667"/>
              <a:gd name="connsiteX254" fmla="*/ 592994 w 1060649"/>
              <a:gd name="connsiteY254" fmla="*/ 0 h 1146667"/>
              <a:gd name="connsiteX255" fmla="*/ 663317 w 1060649"/>
              <a:gd name="connsiteY255" fmla="*/ 6656 h 1146667"/>
              <a:gd name="connsiteX256" fmla="*/ 605348 w 1060649"/>
              <a:gd name="connsiteY256" fmla="*/ 951 h 1146667"/>
              <a:gd name="connsiteX257" fmla="*/ 592994 w 1060649"/>
              <a:gd name="connsiteY257" fmla="*/ 0 h 1146667"/>
              <a:gd name="connsiteX258" fmla="*/ 488460 w 1060649"/>
              <a:gd name="connsiteY258" fmla="*/ 6656 h 1146667"/>
              <a:gd name="connsiteX259" fmla="*/ 562584 w 1060649"/>
              <a:gd name="connsiteY259" fmla="*/ 0 h 1146667"/>
              <a:gd name="connsiteX260" fmla="*/ 562584 w 1060649"/>
              <a:gd name="connsiteY260" fmla="*/ 0 h 1146667"/>
              <a:gd name="connsiteX261" fmla="*/ 562584 w 1060649"/>
              <a:gd name="connsiteY261" fmla="*/ 4754 h 1146667"/>
              <a:gd name="connsiteX262" fmla="*/ 495112 w 1060649"/>
              <a:gd name="connsiteY262" fmla="*/ 11410 h 1146667"/>
              <a:gd name="connsiteX263" fmla="*/ 488460 w 1060649"/>
              <a:gd name="connsiteY263" fmla="*/ 6656 h 1146667"/>
              <a:gd name="connsiteX264" fmla="*/ 321205 w 1060649"/>
              <a:gd name="connsiteY264" fmla="*/ 57999 h 1146667"/>
              <a:gd name="connsiteX265" fmla="*/ 382025 w 1060649"/>
              <a:gd name="connsiteY265" fmla="*/ 32327 h 1146667"/>
              <a:gd name="connsiteX266" fmla="*/ 375373 w 1060649"/>
              <a:gd name="connsiteY266" fmla="*/ 35180 h 1146667"/>
              <a:gd name="connsiteX267" fmla="*/ 321205 w 1060649"/>
              <a:gd name="connsiteY267" fmla="*/ 57999 h 1146667"/>
              <a:gd name="connsiteX268" fmla="*/ 237578 w 1060649"/>
              <a:gd name="connsiteY268" fmla="*/ 108391 h 1146667"/>
              <a:gd name="connsiteX269" fmla="*/ 280342 w 1060649"/>
              <a:gd name="connsiteY269" fmla="*/ 79867 h 1146667"/>
              <a:gd name="connsiteX270" fmla="*/ 273689 w 1060649"/>
              <a:gd name="connsiteY270" fmla="*/ 83671 h 1146667"/>
              <a:gd name="connsiteX271" fmla="*/ 237578 w 1060649"/>
              <a:gd name="connsiteY271" fmla="*/ 108391 h 1146667"/>
              <a:gd name="connsiteX272" fmla="*/ 237578 w 1060649"/>
              <a:gd name="connsiteY272" fmla="*/ 108391 h 1146667"/>
              <a:gd name="connsiteX273" fmla="*/ 179609 w 1060649"/>
              <a:gd name="connsiteY273" fmla="*/ 155932 h 1146667"/>
              <a:gd name="connsiteX274" fmla="*/ 213820 w 1060649"/>
              <a:gd name="connsiteY274" fmla="*/ 126457 h 1146667"/>
              <a:gd name="connsiteX275" fmla="*/ 213820 w 1060649"/>
              <a:gd name="connsiteY275" fmla="*/ 126457 h 1146667"/>
              <a:gd name="connsiteX276" fmla="*/ 236627 w 1060649"/>
              <a:gd name="connsiteY276" fmla="*/ 111244 h 1146667"/>
              <a:gd name="connsiteX277" fmla="*/ 216671 w 1060649"/>
              <a:gd name="connsiteY277" fmla="*/ 144522 h 1146667"/>
              <a:gd name="connsiteX278" fmla="*/ 162503 w 1060649"/>
              <a:gd name="connsiteY278" fmla="*/ 180652 h 1146667"/>
              <a:gd name="connsiteX279" fmla="*/ 179609 w 1060649"/>
              <a:gd name="connsiteY279" fmla="*/ 155932 h 1146667"/>
              <a:gd name="connsiteX280" fmla="*/ 93130 w 1060649"/>
              <a:gd name="connsiteY280" fmla="*/ 260520 h 1146667"/>
              <a:gd name="connsiteX281" fmla="*/ 105484 w 1060649"/>
              <a:gd name="connsiteY281" fmla="*/ 242455 h 1146667"/>
              <a:gd name="connsiteX282" fmla="*/ 152050 w 1060649"/>
              <a:gd name="connsiteY282" fmla="*/ 184456 h 1146667"/>
              <a:gd name="connsiteX283" fmla="*/ 152050 w 1060649"/>
              <a:gd name="connsiteY283" fmla="*/ 184456 h 1146667"/>
              <a:gd name="connsiteX284" fmla="*/ 125441 w 1060649"/>
              <a:gd name="connsiteY284" fmla="*/ 222488 h 1146667"/>
              <a:gd name="connsiteX285" fmla="*/ 93130 w 1060649"/>
              <a:gd name="connsiteY285" fmla="*/ 260520 h 1146667"/>
              <a:gd name="connsiteX286" fmla="*/ 18056 w 1060649"/>
              <a:gd name="connsiteY286" fmla="*/ 430713 h 1146667"/>
              <a:gd name="connsiteX287" fmla="*/ 44665 w 1060649"/>
              <a:gd name="connsiteY287" fmla="*/ 351797 h 1146667"/>
              <a:gd name="connsiteX288" fmla="*/ 44665 w 1060649"/>
              <a:gd name="connsiteY288" fmla="*/ 351797 h 1146667"/>
              <a:gd name="connsiteX289" fmla="*/ 26609 w 1060649"/>
              <a:gd name="connsiteY289" fmla="*/ 405042 h 1146667"/>
              <a:gd name="connsiteX290" fmla="*/ 18056 w 1060649"/>
              <a:gd name="connsiteY290" fmla="*/ 430713 h 1146667"/>
              <a:gd name="connsiteX291" fmla="*/ 950 w 1060649"/>
              <a:gd name="connsiteY291" fmla="*/ 544810 h 1146667"/>
              <a:gd name="connsiteX292" fmla="*/ 13304 w 1060649"/>
              <a:gd name="connsiteY292" fmla="*/ 450680 h 1146667"/>
              <a:gd name="connsiteX293" fmla="*/ 13304 w 1060649"/>
              <a:gd name="connsiteY293" fmla="*/ 454483 h 1146667"/>
              <a:gd name="connsiteX294" fmla="*/ 4752 w 1060649"/>
              <a:gd name="connsiteY294" fmla="*/ 521040 h 1146667"/>
              <a:gd name="connsiteX295" fmla="*/ 950 w 1060649"/>
              <a:gd name="connsiteY295" fmla="*/ 544810 h 1146667"/>
              <a:gd name="connsiteX296" fmla="*/ 950 w 1060649"/>
              <a:gd name="connsiteY296" fmla="*/ 544810 h 1146667"/>
              <a:gd name="connsiteX297" fmla="*/ 4752 w 1060649"/>
              <a:gd name="connsiteY297" fmla="*/ 646546 h 1146667"/>
              <a:gd name="connsiteX298" fmla="*/ 0 w 1060649"/>
              <a:gd name="connsiteY298" fmla="*/ 563826 h 1146667"/>
              <a:gd name="connsiteX299" fmla="*/ 0 w 1060649"/>
              <a:gd name="connsiteY299" fmla="*/ 568580 h 1146667"/>
              <a:gd name="connsiteX300" fmla="*/ 3801 w 1060649"/>
              <a:gd name="connsiteY300" fmla="*/ 635136 h 1146667"/>
              <a:gd name="connsiteX301" fmla="*/ 4752 w 1060649"/>
              <a:gd name="connsiteY301" fmla="*/ 646546 h 1146667"/>
              <a:gd name="connsiteX302" fmla="*/ 17106 w 1060649"/>
              <a:gd name="connsiteY302" fmla="*/ 712151 h 1146667"/>
              <a:gd name="connsiteX303" fmla="*/ 16155 w 1060649"/>
              <a:gd name="connsiteY303" fmla="*/ 708348 h 1146667"/>
              <a:gd name="connsiteX304" fmla="*/ 17106 w 1060649"/>
              <a:gd name="connsiteY304" fmla="*/ 712151 h 1146667"/>
              <a:gd name="connsiteX305" fmla="*/ 58919 w 1060649"/>
              <a:gd name="connsiteY305" fmla="*/ 826247 h 1146667"/>
              <a:gd name="connsiteX306" fmla="*/ 28509 w 1060649"/>
              <a:gd name="connsiteY306" fmla="*/ 752085 h 1146667"/>
              <a:gd name="connsiteX307" fmla="*/ 38963 w 1060649"/>
              <a:gd name="connsiteY307" fmla="*/ 763494 h 1146667"/>
              <a:gd name="connsiteX308" fmla="*/ 61770 w 1060649"/>
              <a:gd name="connsiteY308" fmla="*/ 824345 h 1146667"/>
              <a:gd name="connsiteX309" fmla="*/ 58919 w 1060649"/>
              <a:gd name="connsiteY309" fmla="*/ 826247 h 1146667"/>
              <a:gd name="connsiteX310" fmla="*/ 58919 w 1060649"/>
              <a:gd name="connsiteY310" fmla="*/ 826247 h 1146667"/>
              <a:gd name="connsiteX311" fmla="*/ 168205 w 1060649"/>
              <a:gd name="connsiteY311" fmla="*/ 979326 h 1146667"/>
              <a:gd name="connsiteX312" fmla="*/ 117838 w 1060649"/>
              <a:gd name="connsiteY312" fmla="*/ 922278 h 1146667"/>
              <a:gd name="connsiteX313" fmla="*/ 136845 w 1060649"/>
              <a:gd name="connsiteY313" fmla="*/ 943196 h 1146667"/>
              <a:gd name="connsiteX314" fmla="*/ 168205 w 1060649"/>
              <a:gd name="connsiteY314" fmla="*/ 979326 h 1146667"/>
              <a:gd name="connsiteX315" fmla="*/ 250882 w 1060649"/>
              <a:gd name="connsiteY315" fmla="*/ 1046833 h 1146667"/>
              <a:gd name="connsiteX316" fmla="*/ 242329 w 1060649"/>
              <a:gd name="connsiteY316" fmla="*/ 1041128 h 1146667"/>
              <a:gd name="connsiteX317" fmla="*/ 192913 w 1060649"/>
              <a:gd name="connsiteY317" fmla="*/ 1002145 h 1146667"/>
              <a:gd name="connsiteX318" fmla="*/ 192913 w 1060649"/>
              <a:gd name="connsiteY318" fmla="*/ 1002145 h 1146667"/>
              <a:gd name="connsiteX319" fmla="*/ 192913 w 1060649"/>
              <a:gd name="connsiteY319" fmla="*/ 1002145 h 1146667"/>
              <a:gd name="connsiteX320" fmla="*/ 222373 w 1060649"/>
              <a:gd name="connsiteY320" fmla="*/ 1022112 h 1146667"/>
              <a:gd name="connsiteX321" fmla="*/ 250882 w 1060649"/>
              <a:gd name="connsiteY321" fmla="*/ 1046833 h 1146667"/>
              <a:gd name="connsiteX322" fmla="*/ 250882 w 1060649"/>
              <a:gd name="connsiteY322" fmla="*/ 1046833 h 1146667"/>
              <a:gd name="connsiteX323" fmla="*/ 344012 w 1060649"/>
              <a:gd name="connsiteY323" fmla="*/ 1099127 h 1146667"/>
              <a:gd name="connsiteX324" fmla="*/ 282242 w 1060649"/>
              <a:gd name="connsiteY324" fmla="*/ 1067751 h 1146667"/>
              <a:gd name="connsiteX325" fmla="*/ 282242 w 1060649"/>
              <a:gd name="connsiteY325" fmla="*/ 1067751 h 1146667"/>
              <a:gd name="connsiteX326" fmla="*/ 318354 w 1060649"/>
              <a:gd name="connsiteY326" fmla="*/ 1084865 h 1146667"/>
              <a:gd name="connsiteX327" fmla="*/ 344012 w 1060649"/>
              <a:gd name="connsiteY327" fmla="*/ 1099127 h 1146667"/>
              <a:gd name="connsiteX328" fmla="*/ 344012 w 1060649"/>
              <a:gd name="connsiteY328" fmla="*/ 1099127 h 1146667"/>
              <a:gd name="connsiteX329" fmla="*/ 429540 w 1060649"/>
              <a:gd name="connsiteY329" fmla="*/ 1128602 h 1146667"/>
              <a:gd name="connsiteX330" fmla="*/ 387727 w 1060649"/>
              <a:gd name="connsiteY330" fmla="*/ 1116242 h 1146667"/>
              <a:gd name="connsiteX331" fmla="*/ 419087 w 1060649"/>
              <a:gd name="connsiteY331" fmla="*/ 1125750 h 1146667"/>
              <a:gd name="connsiteX332" fmla="*/ 429540 w 1060649"/>
              <a:gd name="connsiteY332" fmla="*/ 1128602 h 1146667"/>
              <a:gd name="connsiteX333" fmla="*/ 618652 w 1060649"/>
              <a:gd name="connsiteY333" fmla="*/ 1144766 h 1146667"/>
              <a:gd name="connsiteX334" fmla="*/ 567335 w 1060649"/>
              <a:gd name="connsiteY334" fmla="*/ 1146667 h 1146667"/>
              <a:gd name="connsiteX335" fmla="*/ 569236 w 1060649"/>
              <a:gd name="connsiteY335" fmla="*/ 1146667 h 1146667"/>
              <a:gd name="connsiteX336" fmla="*/ 612000 w 1060649"/>
              <a:gd name="connsiteY336" fmla="*/ 1144766 h 1146667"/>
              <a:gd name="connsiteX337" fmla="*/ 618652 w 1060649"/>
              <a:gd name="connsiteY337" fmla="*/ 1144766 h 1146667"/>
              <a:gd name="connsiteX338" fmla="*/ 718435 w 1060649"/>
              <a:gd name="connsiteY338" fmla="*/ 1127651 h 1146667"/>
              <a:gd name="connsiteX339" fmla="*/ 678522 w 1060649"/>
              <a:gd name="connsiteY339" fmla="*/ 1136209 h 1146667"/>
              <a:gd name="connsiteX340" fmla="*/ 678522 w 1060649"/>
              <a:gd name="connsiteY340" fmla="*/ 1132405 h 1146667"/>
              <a:gd name="connsiteX341" fmla="*/ 720335 w 1060649"/>
              <a:gd name="connsiteY341" fmla="*/ 1122897 h 1146667"/>
              <a:gd name="connsiteX342" fmla="*/ 718435 w 1060649"/>
              <a:gd name="connsiteY342" fmla="*/ 1127651 h 1146667"/>
              <a:gd name="connsiteX343" fmla="*/ 918950 w 1060649"/>
              <a:gd name="connsiteY343" fmla="*/ 1030670 h 1146667"/>
              <a:gd name="connsiteX344" fmla="*/ 898043 w 1060649"/>
              <a:gd name="connsiteY344" fmla="*/ 1045882 h 1146667"/>
              <a:gd name="connsiteX345" fmla="*/ 892341 w 1060649"/>
              <a:gd name="connsiteY345" fmla="*/ 1048735 h 1146667"/>
              <a:gd name="connsiteX346" fmla="*/ 903745 w 1060649"/>
              <a:gd name="connsiteY346" fmla="*/ 1035424 h 1146667"/>
              <a:gd name="connsiteX347" fmla="*/ 933205 w 1060649"/>
              <a:gd name="connsiteY347" fmla="*/ 1016407 h 1146667"/>
              <a:gd name="connsiteX348" fmla="*/ 918950 w 1060649"/>
              <a:gd name="connsiteY348" fmla="*/ 1030670 h 1146667"/>
              <a:gd name="connsiteX349" fmla="*/ 918950 w 1060649"/>
              <a:gd name="connsiteY349" fmla="*/ 1030670 h 1146667"/>
              <a:gd name="connsiteX350" fmla="*/ 1012080 w 1060649"/>
              <a:gd name="connsiteY350" fmla="*/ 942245 h 1146667"/>
              <a:gd name="connsiteX351" fmla="*/ 978820 w 1060649"/>
              <a:gd name="connsiteY351" fmla="*/ 979326 h 1146667"/>
              <a:gd name="connsiteX352" fmla="*/ 978820 w 1060649"/>
              <a:gd name="connsiteY352" fmla="*/ 979326 h 1146667"/>
              <a:gd name="connsiteX353" fmla="*/ 993074 w 1060649"/>
              <a:gd name="connsiteY353" fmla="*/ 963163 h 1146667"/>
              <a:gd name="connsiteX354" fmla="*/ 1012080 w 1060649"/>
              <a:gd name="connsiteY354" fmla="*/ 942245 h 1146667"/>
              <a:gd name="connsiteX355" fmla="*/ 128292 w 1060649"/>
              <a:gd name="connsiteY355" fmla="*/ 912770 h 1146667"/>
              <a:gd name="connsiteX356" fmla="*/ 102634 w 1060649"/>
              <a:gd name="connsiteY356" fmla="*/ 896606 h 1146667"/>
              <a:gd name="connsiteX357" fmla="*/ 75074 w 1060649"/>
              <a:gd name="connsiteY357" fmla="*/ 844312 h 1146667"/>
              <a:gd name="connsiteX358" fmla="*/ 101683 w 1060649"/>
              <a:gd name="connsiteY358" fmla="*/ 855722 h 1146667"/>
              <a:gd name="connsiteX359" fmla="*/ 128292 w 1060649"/>
              <a:gd name="connsiteY359" fmla="*/ 912770 h 1146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Lst>
            <a:rect l="l" t="t" r="r" b="b"/>
            <a:pathLst>
              <a:path w="1060649" h="1146667">
                <a:moveTo>
                  <a:pt x="217621" y="995490"/>
                </a:moveTo>
                <a:cubicBezTo>
                  <a:pt x="213820" y="1002145"/>
                  <a:pt x="196714" y="995490"/>
                  <a:pt x="178658" y="979326"/>
                </a:cubicBezTo>
                <a:cubicBezTo>
                  <a:pt x="161553" y="963163"/>
                  <a:pt x="148248" y="944147"/>
                  <a:pt x="149199" y="934639"/>
                </a:cubicBezTo>
                <a:cubicBezTo>
                  <a:pt x="151099" y="924180"/>
                  <a:pt x="169155" y="929885"/>
                  <a:pt x="188161" y="946999"/>
                </a:cubicBezTo>
                <a:cubicBezTo>
                  <a:pt x="209068" y="965064"/>
                  <a:pt x="221422" y="986933"/>
                  <a:pt x="217621" y="995490"/>
                </a:cubicBezTo>
                <a:moveTo>
                  <a:pt x="320255" y="1065849"/>
                </a:moveTo>
                <a:cubicBezTo>
                  <a:pt x="313602" y="1070603"/>
                  <a:pt x="293646" y="1063948"/>
                  <a:pt x="274640" y="1052538"/>
                </a:cubicBezTo>
                <a:cubicBezTo>
                  <a:pt x="255633" y="1040178"/>
                  <a:pt x="243279" y="1024965"/>
                  <a:pt x="248031" y="1019260"/>
                </a:cubicBezTo>
                <a:cubicBezTo>
                  <a:pt x="252783" y="1011653"/>
                  <a:pt x="274640" y="1015457"/>
                  <a:pt x="295547" y="1029719"/>
                </a:cubicBezTo>
                <a:cubicBezTo>
                  <a:pt x="316453" y="1043030"/>
                  <a:pt x="327857" y="1060144"/>
                  <a:pt x="320255" y="1065849"/>
                </a:cubicBezTo>
                <a:close/>
                <a:moveTo>
                  <a:pt x="428590" y="1117193"/>
                </a:moveTo>
                <a:cubicBezTo>
                  <a:pt x="420037" y="1120045"/>
                  <a:pt x="399130" y="1115291"/>
                  <a:pt x="380124" y="1107685"/>
                </a:cubicBezTo>
                <a:cubicBezTo>
                  <a:pt x="361118" y="1099127"/>
                  <a:pt x="350665" y="1089619"/>
                  <a:pt x="358267" y="1085816"/>
                </a:cubicBezTo>
                <a:cubicBezTo>
                  <a:pt x="365869" y="1081062"/>
                  <a:pt x="388677" y="1083915"/>
                  <a:pt x="409584" y="1093423"/>
                </a:cubicBezTo>
                <a:cubicBezTo>
                  <a:pt x="429540" y="1102931"/>
                  <a:pt x="437143" y="1113389"/>
                  <a:pt x="428590" y="1117193"/>
                </a:cubicBezTo>
                <a:close/>
                <a:moveTo>
                  <a:pt x="530273" y="1143815"/>
                </a:moveTo>
                <a:cubicBezTo>
                  <a:pt x="520770" y="1143815"/>
                  <a:pt x="500814" y="1141913"/>
                  <a:pt x="483708" y="1140012"/>
                </a:cubicBezTo>
                <a:cubicBezTo>
                  <a:pt x="467553" y="1136209"/>
                  <a:pt x="459950" y="1132405"/>
                  <a:pt x="469453" y="1131455"/>
                </a:cubicBezTo>
                <a:cubicBezTo>
                  <a:pt x="478956" y="1128602"/>
                  <a:pt x="500814" y="1130504"/>
                  <a:pt x="517919" y="1134307"/>
                </a:cubicBezTo>
                <a:cubicBezTo>
                  <a:pt x="535025" y="1137159"/>
                  <a:pt x="539776" y="1141913"/>
                  <a:pt x="530273" y="1143815"/>
                </a:cubicBezTo>
                <a:close/>
                <a:moveTo>
                  <a:pt x="34211" y="714052"/>
                </a:moveTo>
                <a:cubicBezTo>
                  <a:pt x="33261" y="732118"/>
                  <a:pt x="25658" y="731167"/>
                  <a:pt x="19006" y="712151"/>
                </a:cubicBezTo>
                <a:cubicBezTo>
                  <a:pt x="13304" y="694086"/>
                  <a:pt x="8553" y="666512"/>
                  <a:pt x="6652" y="648447"/>
                </a:cubicBezTo>
                <a:cubicBezTo>
                  <a:pt x="6652" y="628480"/>
                  <a:pt x="13304" y="625628"/>
                  <a:pt x="20907" y="643693"/>
                </a:cubicBezTo>
                <a:cubicBezTo>
                  <a:pt x="31360" y="661758"/>
                  <a:pt x="37062" y="695036"/>
                  <a:pt x="34211" y="714052"/>
                </a:cubicBezTo>
                <a:close/>
                <a:moveTo>
                  <a:pt x="97882" y="803428"/>
                </a:moveTo>
                <a:cubicBezTo>
                  <a:pt x="94081" y="820542"/>
                  <a:pt x="78876" y="817690"/>
                  <a:pt x="65571" y="798674"/>
                </a:cubicBezTo>
                <a:cubicBezTo>
                  <a:pt x="53217" y="779658"/>
                  <a:pt x="43714" y="751134"/>
                  <a:pt x="45615" y="733069"/>
                </a:cubicBezTo>
                <a:cubicBezTo>
                  <a:pt x="48466" y="714052"/>
                  <a:pt x="62720" y="713102"/>
                  <a:pt x="77925" y="733069"/>
                </a:cubicBezTo>
                <a:cubicBezTo>
                  <a:pt x="94081" y="753035"/>
                  <a:pt x="103584" y="785363"/>
                  <a:pt x="97882" y="803428"/>
                </a:cubicBezTo>
                <a:close/>
                <a:moveTo>
                  <a:pt x="190062" y="896606"/>
                </a:moveTo>
                <a:cubicBezTo>
                  <a:pt x="183410" y="910868"/>
                  <a:pt x="162503" y="908016"/>
                  <a:pt x="144447" y="889000"/>
                </a:cubicBezTo>
                <a:cubicBezTo>
                  <a:pt x="126391" y="870935"/>
                  <a:pt x="115938" y="843362"/>
                  <a:pt x="120689" y="827198"/>
                </a:cubicBezTo>
                <a:cubicBezTo>
                  <a:pt x="126391" y="810083"/>
                  <a:pt x="147298" y="811034"/>
                  <a:pt x="167255" y="830050"/>
                </a:cubicBezTo>
                <a:cubicBezTo>
                  <a:pt x="187211" y="850968"/>
                  <a:pt x="197665" y="880443"/>
                  <a:pt x="190062" y="896606"/>
                </a:cubicBezTo>
                <a:close/>
                <a:moveTo>
                  <a:pt x="300298" y="983129"/>
                </a:moveTo>
                <a:cubicBezTo>
                  <a:pt x="290795" y="995490"/>
                  <a:pt x="267037" y="992637"/>
                  <a:pt x="246130" y="977425"/>
                </a:cubicBezTo>
                <a:cubicBezTo>
                  <a:pt x="225224" y="961261"/>
                  <a:pt x="214770" y="938442"/>
                  <a:pt x="221422" y="924180"/>
                </a:cubicBezTo>
                <a:cubicBezTo>
                  <a:pt x="229975" y="908967"/>
                  <a:pt x="254683" y="910868"/>
                  <a:pt x="277491" y="927983"/>
                </a:cubicBezTo>
                <a:cubicBezTo>
                  <a:pt x="300298" y="945097"/>
                  <a:pt x="310751" y="969818"/>
                  <a:pt x="300298" y="983129"/>
                </a:cubicBezTo>
                <a:close/>
                <a:moveTo>
                  <a:pt x="420037" y="1055390"/>
                </a:moveTo>
                <a:cubicBezTo>
                  <a:pt x="408633" y="1064898"/>
                  <a:pt x="383925" y="1062997"/>
                  <a:pt x="363019" y="1051587"/>
                </a:cubicBezTo>
                <a:cubicBezTo>
                  <a:pt x="342112" y="1039227"/>
                  <a:pt x="331658" y="1021162"/>
                  <a:pt x="342112" y="1009752"/>
                </a:cubicBezTo>
                <a:cubicBezTo>
                  <a:pt x="352565" y="997391"/>
                  <a:pt x="379174" y="998342"/>
                  <a:pt x="401981" y="1011653"/>
                </a:cubicBezTo>
                <a:cubicBezTo>
                  <a:pt x="423838" y="1025916"/>
                  <a:pt x="431441" y="1044932"/>
                  <a:pt x="420037" y="1055390"/>
                </a:cubicBezTo>
                <a:close/>
                <a:moveTo>
                  <a:pt x="535975" y="1106734"/>
                </a:moveTo>
                <a:cubicBezTo>
                  <a:pt x="523621" y="1113389"/>
                  <a:pt x="499863" y="1114340"/>
                  <a:pt x="480857" y="1106734"/>
                </a:cubicBezTo>
                <a:cubicBezTo>
                  <a:pt x="461851" y="1099127"/>
                  <a:pt x="455199" y="1086767"/>
                  <a:pt x="465652" y="1078210"/>
                </a:cubicBezTo>
                <a:cubicBezTo>
                  <a:pt x="477056" y="1068702"/>
                  <a:pt x="503664" y="1067751"/>
                  <a:pt x="523621" y="1077259"/>
                </a:cubicBezTo>
                <a:cubicBezTo>
                  <a:pt x="543578" y="1084865"/>
                  <a:pt x="548329" y="1098177"/>
                  <a:pt x="535975" y="1106734"/>
                </a:cubicBezTo>
                <a:close/>
                <a:moveTo>
                  <a:pt x="637658" y="1131455"/>
                </a:moveTo>
                <a:cubicBezTo>
                  <a:pt x="625304" y="1136209"/>
                  <a:pt x="605348" y="1138110"/>
                  <a:pt x="589192" y="1136209"/>
                </a:cubicBezTo>
                <a:cubicBezTo>
                  <a:pt x="573987" y="1133356"/>
                  <a:pt x="570186" y="1126701"/>
                  <a:pt x="581590" y="1120996"/>
                </a:cubicBezTo>
                <a:cubicBezTo>
                  <a:pt x="593944" y="1114340"/>
                  <a:pt x="616751" y="1111488"/>
                  <a:pt x="632907" y="1115291"/>
                </a:cubicBezTo>
                <a:cubicBezTo>
                  <a:pt x="648112" y="1118143"/>
                  <a:pt x="650963" y="1125750"/>
                  <a:pt x="637658" y="1131455"/>
                </a:cubicBezTo>
                <a:close/>
                <a:moveTo>
                  <a:pt x="29460" y="588547"/>
                </a:moveTo>
                <a:cubicBezTo>
                  <a:pt x="23758" y="613267"/>
                  <a:pt x="13304" y="616120"/>
                  <a:pt x="7602" y="599005"/>
                </a:cubicBezTo>
                <a:cubicBezTo>
                  <a:pt x="2851" y="582842"/>
                  <a:pt x="2851" y="551465"/>
                  <a:pt x="6652" y="529597"/>
                </a:cubicBezTo>
                <a:cubicBezTo>
                  <a:pt x="11404" y="505827"/>
                  <a:pt x="20907" y="497270"/>
                  <a:pt x="27559" y="511532"/>
                </a:cubicBezTo>
                <a:cubicBezTo>
                  <a:pt x="35161" y="528646"/>
                  <a:pt x="37062" y="563826"/>
                  <a:pt x="29460" y="588547"/>
                </a:cubicBezTo>
                <a:close/>
                <a:moveTo>
                  <a:pt x="89329" y="673168"/>
                </a:moveTo>
                <a:cubicBezTo>
                  <a:pt x="80776" y="696938"/>
                  <a:pt x="62720" y="698840"/>
                  <a:pt x="48466" y="678873"/>
                </a:cubicBezTo>
                <a:cubicBezTo>
                  <a:pt x="36112" y="659857"/>
                  <a:pt x="31360" y="626579"/>
                  <a:pt x="37062" y="602809"/>
                </a:cubicBezTo>
                <a:cubicBezTo>
                  <a:pt x="44665" y="579039"/>
                  <a:pt x="61770" y="572383"/>
                  <a:pt x="76025" y="591399"/>
                </a:cubicBezTo>
                <a:cubicBezTo>
                  <a:pt x="93130" y="610415"/>
                  <a:pt x="98832" y="647496"/>
                  <a:pt x="89329" y="673168"/>
                </a:cubicBezTo>
                <a:close/>
                <a:moveTo>
                  <a:pt x="180559" y="767297"/>
                </a:moveTo>
                <a:cubicBezTo>
                  <a:pt x="170106" y="789166"/>
                  <a:pt x="145397" y="790117"/>
                  <a:pt x="125441" y="769199"/>
                </a:cubicBezTo>
                <a:cubicBezTo>
                  <a:pt x="106435" y="749232"/>
                  <a:pt x="98832" y="715003"/>
                  <a:pt x="107385" y="692184"/>
                </a:cubicBezTo>
                <a:cubicBezTo>
                  <a:pt x="116888" y="668414"/>
                  <a:pt x="141596" y="664611"/>
                  <a:pt x="162503" y="685528"/>
                </a:cubicBezTo>
                <a:cubicBezTo>
                  <a:pt x="184360" y="706446"/>
                  <a:pt x="191963" y="743527"/>
                  <a:pt x="180559" y="767297"/>
                </a:cubicBezTo>
                <a:close/>
                <a:moveTo>
                  <a:pt x="296497" y="864279"/>
                </a:moveTo>
                <a:cubicBezTo>
                  <a:pt x="283192" y="884246"/>
                  <a:pt x="254683" y="884246"/>
                  <a:pt x="230925" y="865230"/>
                </a:cubicBezTo>
                <a:cubicBezTo>
                  <a:pt x="208118" y="846214"/>
                  <a:pt x="198615" y="813887"/>
                  <a:pt x="209068" y="792969"/>
                </a:cubicBezTo>
                <a:cubicBezTo>
                  <a:pt x="220472" y="771101"/>
                  <a:pt x="250882" y="768248"/>
                  <a:pt x="275590" y="788215"/>
                </a:cubicBezTo>
                <a:cubicBezTo>
                  <a:pt x="300298" y="808182"/>
                  <a:pt x="309801" y="842411"/>
                  <a:pt x="296497" y="864279"/>
                </a:cubicBezTo>
                <a:close/>
                <a:moveTo>
                  <a:pt x="423838" y="952704"/>
                </a:moveTo>
                <a:cubicBezTo>
                  <a:pt x="409584" y="969818"/>
                  <a:pt x="379174" y="970769"/>
                  <a:pt x="354466" y="954605"/>
                </a:cubicBezTo>
                <a:cubicBezTo>
                  <a:pt x="330708" y="938442"/>
                  <a:pt x="321205" y="910868"/>
                  <a:pt x="334509" y="891852"/>
                </a:cubicBezTo>
                <a:cubicBezTo>
                  <a:pt x="347814" y="871886"/>
                  <a:pt x="380124" y="869984"/>
                  <a:pt x="405783" y="887098"/>
                </a:cubicBezTo>
                <a:cubicBezTo>
                  <a:pt x="431441" y="905164"/>
                  <a:pt x="439043" y="934639"/>
                  <a:pt x="423838" y="952704"/>
                </a:cubicBezTo>
                <a:close/>
                <a:moveTo>
                  <a:pt x="667118" y="1073456"/>
                </a:moveTo>
                <a:cubicBezTo>
                  <a:pt x="652863" y="1084865"/>
                  <a:pt x="626255" y="1088669"/>
                  <a:pt x="608199" y="1082013"/>
                </a:cubicBezTo>
                <a:cubicBezTo>
                  <a:pt x="589192" y="1075357"/>
                  <a:pt x="584441" y="1059194"/>
                  <a:pt x="599646" y="1046833"/>
                </a:cubicBezTo>
                <a:cubicBezTo>
                  <a:pt x="614851" y="1033522"/>
                  <a:pt x="642410" y="1028768"/>
                  <a:pt x="662366" y="1037325"/>
                </a:cubicBezTo>
                <a:cubicBezTo>
                  <a:pt x="680422" y="1044932"/>
                  <a:pt x="683273" y="1061095"/>
                  <a:pt x="667118" y="1073456"/>
                </a:cubicBezTo>
                <a:close/>
                <a:moveTo>
                  <a:pt x="760248" y="1094373"/>
                </a:moveTo>
                <a:cubicBezTo>
                  <a:pt x="745994" y="1102931"/>
                  <a:pt x="725087" y="1108635"/>
                  <a:pt x="711782" y="1106734"/>
                </a:cubicBezTo>
                <a:cubicBezTo>
                  <a:pt x="697528" y="1104832"/>
                  <a:pt x="697528" y="1094373"/>
                  <a:pt x="710832" y="1084865"/>
                </a:cubicBezTo>
                <a:cubicBezTo>
                  <a:pt x="725087" y="1074407"/>
                  <a:pt x="748845" y="1068702"/>
                  <a:pt x="762149" y="1071554"/>
                </a:cubicBezTo>
                <a:cubicBezTo>
                  <a:pt x="775453" y="1075357"/>
                  <a:pt x="773553" y="1085816"/>
                  <a:pt x="760248" y="1094373"/>
                </a:cubicBezTo>
                <a:close/>
                <a:moveTo>
                  <a:pt x="823919" y="1088669"/>
                </a:moveTo>
                <a:cubicBezTo>
                  <a:pt x="811565" y="1094373"/>
                  <a:pt x="795410" y="1101980"/>
                  <a:pt x="787807" y="1103881"/>
                </a:cubicBezTo>
                <a:cubicBezTo>
                  <a:pt x="779255" y="1105783"/>
                  <a:pt x="781155" y="1101980"/>
                  <a:pt x="794459" y="1094373"/>
                </a:cubicBezTo>
                <a:cubicBezTo>
                  <a:pt x="806814" y="1086767"/>
                  <a:pt x="824869" y="1079161"/>
                  <a:pt x="833422" y="1078210"/>
                </a:cubicBezTo>
                <a:cubicBezTo>
                  <a:pt x="841025" y="1078210"/>
                  <a:pt x="836273" y="1082013"/>
                  <a:pt x="823919" y="1088669"/>
                </a:cubicBezTo>
                <a:close/>
                <a:moveTo>
                  <a:pt x="42764" y="452582"/>
                </a:moveTo>
                <a:cubicBezTo>
                  <a:pt x="32311" y="479204"/>
                  <a:pt x="20907" y="487762"/>
                  <a:pt x="16155" y="474450"/>
                </a:cubicBezTo>
                <a:cubicBezTo>
                  <a:pt x="14255" y="462090"/>
                  <a:pt x="19006" y="434517"/>
                  <a:pt x="26609" y="409796"/>
                </a:cubicBezTo>
                <a:cubicBezTo>
                  <a:pt x="36112" y="386026"/>
                  <a:pt x="46565" y="372714"/>
                  <a:pt x="51317" y="382222"/>
                </a:cubicBezTo>
                <a:cubicBezTo>
                  <a:pt x="57969" y="393632"/>
                  <a:pt x="54168" y="425009"/>
                  <a:pt x="42764" y="452582"/>
                </a:cubicBezTo>
                <a:close/>
                <a:moveTo>
                  <a:pt x="95981" y="521040"/>
                </a:moveTo>
                <a:cubicBezTo>
                  <a:pt x="83627" y="548613"/>
                  <a:pt x="63671" y="555268"/>
                  <a:pt x="50366" y="538154"/>
                </a:cubicBezTo>
                <a:cubicBezTo>
                  <a:pt x="39913" y="521990"/>
                  <a:pt x="39913" y="489663"/>
                  <a:pt x="49416" y="463991"/>
                </a:cubicBezTo>
                <a:cubicBezTo>
                  <a:pt x="60820" y="437369"/>
                  <a:pt x="79826" y="426910"/>
                  <a:pt x="93130" y="442123"/>
                </a:cubicBezTo>
                <a:cubicBezTo>
                  <a:pt x="107385" y="456385"/>
                  <a:pt x="109286" y="492516"/>
                  <a:pt x="95981" y="521040"/>
                </a:cubicBezTo>
                <a:close/>
                <a:moveTo>
                  <a:pt x="181509" y="607563"/>
                </a:moveTo>
                <a:cubicBezTo>
                  <a:pt x="167255" y="635136"/>
                  <a:pt x="139696" y="639890"/>
                  <a:pt x="120689" y="619923"/>
                </a:cubicBezTo>
                <a:cubicBezTo>
                  <a:pt x="102634" y="600907"/>
                  <a:pt x="98832" y="564776"/>
                  <a:pt x="111186" y="539105"/>
                </a:cubicBezTo>
                <a:cubicBezTo>
                  <a:pt x="124491" y="512482"/>
                  <a:pt x="151099" y="504876"/>
                  <a:pt x="170106" y="522941"/>
                </a:cubicBezTo>
                <a:cubicBezTo>
                  <a:pt x="191963" y="541006"/>
                  <a:pt x="197665" y="579989"/>
                  <a:pt x="181509" y="607563"/>
                </a:cubicBezTo>
                <a:close/>
                <a:moveTo>
                  <a:pt x="568286" y="894705"/>
                </a:moveTo>
                <a:cubicBezTo>
                  <a:pt x="551180" y="914672"/>
                  <a:pt x="517919" y="919426"/>
                  <a:pt x="494161" y="904213"/>
                </a:cubicBezTo>
                <a:cubicBezTo>
                  <a:pt x="469453" y="889000"/>
                  <a:pt x="462801" y="858574"/>
                  <a:pt x="478956" y="837657"/>
                </a:cubicBezTo>
                <a:cubicBezTo>
                  <a:pt x="496062" y="815788"/>
                  <a:pt x="530273" y="811034"/>
                  <a:pt x="555932" y="827198"/>
                </a:cubicBezTo>
                <a:cubicBezTo>
                  <a:pt x="579689" y="843362"/>
                  <a:pt x="585391" y="873787"/>
                  <a:pt x="568286" y="894705"/>
                </a:cubicBezTo>
                <a:close/>
                <a:moveTo>
                  <a:pt x="694677" y="966966"/>
                </a:moveTo>
                <a:cubicBezTo>
                  <a:pt x="678522" y="984080"/>
                  <a:pt x="649062" y="989785"/>
                  <a:pt x="628155" y="979326"/>
                </a:cubicBezTo>
                <a:cubicBezTo>
                  <a:pt x="607248" y="967917"/>
                  <a:pt x="602497" y="944147"/>
                  <a:pt x="618652" y="926081"/>
                </a:cubicBezTo>
                <a:cubicBezTo>
                  <a:pt x="634807" y="907065"/>
                  <a:pt x="666168" y="901360"/>
                  <a:pt x="687074" y="913721"/>
                </a:cubicBezTo>
                <a:cubicBezTo>
                  <a:pt x="708932" y="925131"/>
                  <a:pt x="711782" y="948901"/>
                  <a:pt x="694677" y="966966"/>
                </a:cubicBezTo>
                <a:close/>
                <a:moveTo>
                  <a:pt x="800161" y="1014506"/>
                </a:moveTo>
                <a:cubicBezTo>
                  <a:pt x="784956" y="1028768"/>
                  <a:pt x="761199" y="1035424"/>
                  <a:pt x="745994" y="1029719"/>
                </a:cubicBezTo>
                <a:cubicBezTo>
                  <a:pt x="729838" y="1023063"/>
                  <a:pt x="728888" y="1005949"/>
                  <a:pt x="744093" y="990736"/>
                </a:cubicBezTo>
                <a:cubicBezTo>
                  <a:pt x="759298" y="974572"/>
                  <a:pt x="784956" y="967917"/>
                  <a:pt x="801112" y="975523"/>
                </a:cubicBezTo>
                <a:cubicBezTo>
                  <a:pt x="815366" y="982179"/>
                  <a:pt x="815366" y="1000244"/>
                  <a:pt x="800161" y="1014506"/>
                </a:cubicBezTo>
                <a:close/>
                <a:moveTo>
                  <a:pt x="876186" y="1035424"/>
                </a:moveTo>
                <a:cubicBezTo>
                  <a:pt x="862882" y="1046833"/>
                  <a:pt x="844826" y="1054440"/>
                  <a:pt x="835323" y="1052538"/>
                </a:cubicBezTo>
                <a:cubicBezTo>
                  <a:pt x="824869" y="1050636"/>
                  <a:pt x="826770" y="1039227"/>
                  <a:pt x="840074" y="1026866"/>
                </a:cubicBezTo>
                <a:cubicBezTo>
                  <a:pt x="853379" y="1014506"/>
                  <a:pt x="872385" y="1006899"/>
                  <a:pt x="882838" y="1009752"/>
                </a:cubicBezTo>
                <a:cubicBezTo>
                  <a:pt x="892341" y="1013555"/>
                  <a:pt x="889490" y="1024014"/>
                  <a:pt x="876186" y="1035424"/>
                </a:cubicBezTo>
                <a:close/>
                <a:moveTo>
                  <a:pt x="77925" y="327076"/>
                </a:moveTo>
                <a:cubicBezTo>
                  <a:pt x="63671" y="353698"/>
                  <a:pt x="48466" y="367960"/>
                  <a:pt x="45615" y="359403"/>
                </a:cubicBezTo>
                <a:cubicBezTo>
                  <a:pt x="44665" y="352748"/>
                  <a:pt x="55118" y="328978"/>
                  <a:pt x="66522" y="305208"/>
                </a:cubicBezTo>
                <a:cubicBezTo>
                  <a:pt x="79826" y="281437"/>
                  <a:pt x="92180" y="265274"/>
                  <a:pt x="95031" y="268126"/>
                </a:cubicBezTo>
                <a:cubicBezTo>
                  <a:pt x="100733" y="272880"/>
                  <a:pt x="93130" y="300454"/>
                  <a:pt x="77925" y="327076"/>
                </a:cubicBezTo>
                <a:close/>
                <a:moveTo>
                  <a:pt x="205267" y="444025"/>
                </a:moveTo>
                <a:cubicBezTo>
                  <a:pt x="187211" y="474450"/>
                  <a:pt x="156801" y="483007"/>
                  <a:pt x="137795" y="464942"/>
                </a:cubicBezTo>
                <a:cubicBezTo>
                  <a:pt x="120689" y="447828"/>
                  <a:pt x="120689" y="412648"/>
                  <a:pt x="136845" y="385075"/>
                </a:cubicBezTo>
                <a:cubicBezTo>
                  <a:pt x="153950" y="356551"/>
                  <a:pt x="183410" y="345141"/>
                  <a:pt x="202416" y="360354"/>
                </a:cubicBezTo>
                <a:cubicBezTo>
                  <a:pt x="221422" y="376518"/>
                  <a:pt x="224273" y="414550"/>
                  <a:pt x="205267" y="444025"/>
                </a:cubicBezTo>
                <a:close/>
                <a:moveTo>
                  <a:pt x="316453" y="533400"/>
                </a:moveTo>
                <a:cubicBezTo>
                  <a:pt x="297447" y="562875"/>
                  <a:pt x="261335" y="570481"/>
                  <a:pt x="236627" y="549564"/>
                </a:cubicBezTo>
                <a:cubicBezTo>
                  <a:pt x="212870" y="530548"/>
                  <a:pt x="209068" y="491565"/>
                  <a:pt x="227124" y="463041"/>
                </a:cubicBezTo>
                <a:cubicBezTo>
                  <a:pt x="245180" y="434517"/>
                  <a:pt x="280342" y="425009"/>
                  <a:pt x="305050" y="443074"/>
                </a:cubicBezTo>
                <a:cubicBezTo>
                  <a:pt x="331658" y="462090"/>
                  <a:pt x="336410" y="502974"/>
                  <a:pt x="316453" y="533400"/>
                </a:cubicBezTo>
                <a:close/>
                <a:moveTo>
                  <a:pt x="928453" y="941294"/>
                </a:moveTo>
                <a:cubicBezTo>
                  <a:pt x="914199" y="957458"/>
                  <a:pt x="893292" y="966015"/>
                  <a:pt x="880938" y="960310"/>
                </a:cubicBezTo>
                <a:cubicBezTo>
                  <a:pt x="867633" y="953655"/>
                  <a:pt x="868584" y="934639"/>
                  <a:pt x="883789" y="917524"/>
                </a:cubicBezTo>
                <a:cubicBezTo>
                  <a:pt x="898043" y="899459"/>
                  <a:pt x="920851" y="890902"/>
                  <a:pt x="933205" y="898508"/>
                </a:cubicBezTo>
                <a:cubicBezTo>
                  <a:pt x="944609" y="906114"/>
                  <a:pt x="942708" y="924180"/>
                  <a:pt x="928453" y="941294"/>
                </a:cubicBezTo>
                <a:close/>
                <a:moveTo>
                  <a:pt x="979770" y="962212"/>
                </a:moveTo>
                <a:cubicBezTo>
                  <a:pt x="968366" y="974572"/>
                  <a:pt x="954112" y="984080"/>
                  <a:pt x="947459" y="983129"/>
                </a:cubicBezTo>
                <a:cubicBezTo>
                  <a:pt x="940807" y="981228"/>
                  <a:pt x="944609" y="967917"/>
                  <a:pt x="956963" y="954605"/>
                </a:cubicBezTo>
                <a:cubicBezTo>
                  <a:pt x="969317" y="940343"/>
                  <a:pt x="984522" y="930835"/>
                  <a:pt x="990223" y="934639"/>
                </a:cubicBezTo>
                <a:cubicBezTo>
                  <a:pt x="995925" y="936540"/>
                  <a:pt x="991174" y="949851"/>
                  <a:pt x="979770" y="962212"/>
                </a:cubicBezTo>
                <a:close/>
                <a:moveTo>
                  <a:pt x="163453" y="243405"/>
                </a:moveTo>
                <a:cubicBezTo>
                  <a:pt x="144447" y="269077"/>
                  <a:pt x="120689" y="283339"/>
                  <a:pt x="111186" y="275733"/>
                </a:cubicBezTo>
                <a:cubicBezTo>
                  <a:pt x="103584" y="269077"/>
                  <a:pt x="112137" y="246258"/>
                  <a:pt x="129242" y="223439"/>
                </a:cubicBezTo>
                <a:cubicBezTo>
                  <a:pt x="147298" y="201570"/>
                  <a:pt x="168205" y="185406"/>
                  <a:pt x="177708" y="188259"/>
                </a:cubicBezTo>
                <a:cubicBezTo>
                  <a:pt x="189112" y="193013"/>
                  <a:pt x="183410" y="217734"/>
                  <a:pt x="163453" y="243405"/>
                </a:cubicBezTo>
                <a:close/>
                <a:moveTo>
                  <a:pt x="236627" y="289044"/>
                </a:moveTo>
                <a:cubicBezTo>
                  <a:pt x="216671" y="316617"/>
                  <a:pt x="185311" y="328027"/>
                  <a:pt x="168205" y="315666"/>
                </a:cubicBezTo>
                <a:cubicBezTo>
                  <a:pt x="153000" y="304257"/>
                  <a:pt x="155851" y="274782"/>
                  <a:pt x="174857" y="250061"/>
                </a:cubicBezTo>
                <a:cubicBezTo>
                  <a:pt x="193863" y="225340"/>
                  <a:pt x="222373" y="212029"/>
                  <a:pt x="239478" y="221537"/>
                </a:cubicBezTo>
                <a:cubicBezTo>
                  <a:pt x="257534" y="231045"/>
                  <a:pt x="256584" y="261471"/>
                  <a:pt x="236627" y="289044"/>
                </a:cubicBezTo>
                <a:close/>
                <a:moveTo>
                  <a:pt x="340211" y="358452"/>
                </a:moveTo>
                <a:cubicBezTo>
                  <a:pt x="319304" y="386976"/>
                  <a:pt x="283192" y="396485"/>
                  <a:pt x="259435" y="379370"/>
                </a:cubicBezTo>
                <a:cubicBezTo>
                  <a:pt x="237578" y="363206"/>
                  <a:pt x="236627" y="328978"/>
                  <a:pt x="255633" y="302355"/>
                </a:cubicBezTo>
                <a:cubicBezTo>
                  <a:pt x="275590" y="275733"/>
                  <a:pt x="309801" y="265274"/>
                  <a:pt x="332609" y="279536"/>
                </a:cubicBezTo>
                <a:cubicBezTo>
                  <a:pt x="358267" y="294749"/>
                  <a:pt x="362068" y="329928"/>
                  <a:pt x="340211" y="358452"/>
                </a:cubicBezTo>
                <a:close/>
                <a:moveTo>
                  <a:pt x="1047242" y="889951"/>
                </a:moveTo>
                <a:cubicBezTo>
                  <a:pt x="1038689" y="902311"/>
                  <a:pt x="1031087" y="910868"/>
                  <a:pt x="1029186" y="909918"/>
                </a:cubicBezTo>
                <a:cubicBezTo>
                  <a:pt x="1026335" y="908016"/>
                  <a:pt x="1031087" y="894705"/>
                  <a:pt x="1040590" y="881394"/>
                </a:cubicBezTo>
                <a:cubicBezTo>
                  <a:pt x="1049143" y="868082"/>
                  <a:pt x="1057695" y="859525"/>
                  <a:pt x="1060546" y="862378"/>
                </a:cubicBezTo>
                <a:cubicBezTo>
                  <a:pt x="1061497" y="864279"/>
                  <a:pt x="1055795" y="876640"/>
                  <a:pt x="1047242" y="889951"/>
                </a:cubicBezTo>
                <a:close/>
                <a:moveTo>
                  <a:pt x="281292" y="164489"/>
                </a:moveTo>
                <a:cubicBezTo>
                  <a:pt x="259435" y="188259"/>
                  <a:pt x="227124" y="201570"/>
                  <a:pt x="210969" y="193964"/>
                </a:cubicBezTo>
                <a:cubicBezTo>
                  <a:pt x="196714" y="188259"/>
                  <a:pt x="203366" y="166390"/>
                  <a:pt x="223323" y="145473"/>
                </a:cubicBezTo>
                <a:cubicBezTo>
                  <a:pt x="244230" y="125506"/>
                  <a:pt x="272739" y="112195"/>
                  <a:pt x="287944" y="115047"/>
                </a:cubicBezTo>
                <a:cubicBezTo>
                  <a:pt x="306000" y="119801"/>
                  <a:pt x="303149" y="141670"/>
                  <a:pt x="281292" y="164489"/>
                </a:cubicBezTo>
                <a:close/>
                <a:moveTo>
                  <a:pt x="377273" y="211078"/>
                </a:moveTo>
                <a:cubicBezTo>
                  <a:pt x="354466" y="236750"/>
                  <a:pt x="317404" y="247209"/>
                  <a:pt x="294596" y="234848"/>
                </a:cubicBezTo>
                <a:cubicBezTo>
                  <a:pt x="273689" y="223439"/>
                  <a:pt x="274640" y="194914"/>
                  <a:pt x="296497" y="171144"/>
                </a:cubicBezTo>
                <a:cubicBezTo>
                  <a:pt x="317404" y="149276"/>
                  <a:pt x="351615" y="137866"/>
                  <a:pt x="374422" y="147374"/>
                </a:cubicBezTo>
                <a:cubicBezTo>
                  <a:pt x="397230" y="157833"/>
                  <a:pt x="399130" y="186357"/>
                  <a:pt x="377273" y="211078"/>
                </a:cubicBezTo>
                <a:close/>
                <a:moveTo>
                  <a:pt x="326907" y="77015"/>
                </a:moveTo>
                <a:cubicBezTo>
                  <a:pt x="305050" y="94129"/>
                  <a:pt x="275590" y="106490"/>
                  <a:pt x="262286" y="105539"/>
                </a:cubicBezTo>
                <a:cubicBezTo>
                  <a:pt x="250882" y="106490"/>
                  <a:pt x="259435" y="95080"/>
                  <a:pt x="278441" y="81769"/>
                </a:cubicBezTo>
                <a:cubicBezTo>
                  <a:pt x="299348" y="69409"/>
                  <a:pt x="324056" y="57048"/>
                  <a:pt x="337360" y="53245"/>
                </a:cubicBezTo>
                <a:cubicBezTo>
                  <a:pt x="352565" y="52294"/>
                  <a:pt x="347814" y="62753"/>
                  <a:pt x="326907" y="77015"/>
                </a:cubicBezTo>
                <a:close/>
                <a:moveTo>
                  <a:pt x="411484" y="96982"/>
                </a:moveTo>
                <a:cubicBezTo>
                  <a:pt x="390578" y="115998"/>
                  <a:pt x="355416" y="125506"/>
                  <a:pt x="335460" y="118850"/>
                </a:cubicBezTo>
                <a:cubicBezTo>
                  <a:pt x="317404" y="113145"/>
                  <a:pt x="319304" y="95080"/>
                  <a:pt x="340211" y="78917"/>
                </a:cubicBezTo>
                <a:cubicBezTo>
                  <a:pt x="360168" y="63704"/>
                  <a:pt x="391528" y="54196"/>
                  <a:pt x="410534" y="57999"/>
                </a:cubicBezTo>
                <a:cubicBezTo>
                  <a:pt x="431441" y="61802"/>
                  <a:pt x="431441" y="79867"/>
                  <a:pt x="411484" y="96982"/>
                </a:cubicBezTo>
                <a:close/>
                <a:moveTo>
                  <a:pt x="521720" y="143571"/>
                </a:moveTo>
                <a:cubicBezTo>
                  <a:pt x="501764" y="164489"/>
                  <a:pt x="463751" y="171144"/>
                  <a:pt x="439043" y="158784"/>
                </a:cubicBezTo>
                <a:cubicBezTo>
                  <a:pt x="415286" y="147374"/>
                  <a:pt x="413385" y="123604"/>
                  <a:pt x="433342" y="104588"/>
                </a:cubicBezTo>
                <a:cubicBezTo>
                  <a:pt x="453298" y="87474"/>
                  <a:pt x="487509" y="80818"/>
                  <a:pt x="511267" y="90326"/>
                </a:cubicBezTo>
                <a:cubicBezTo>
                  <a:pt x="535975" y="100785"/>
                  <a:pt x="541677" y="124555"/>
                  <a:pt x="521720" y="143571"/>
                </a:cubicBezTo>
                <a:close/>
                <a:moveTo>
                  <a:pt x="650012" y="214881"/>
                </a:moveTo>
                <a:cubicBezTo>
                  <a:pt x="631956" y="236750"/>
                  <a:pt x="594894" y="241504"/>
                  <a:pt x="567335" y="225340"/>
                </a:cubicBezTo>
                <a:cubicBezTo>
                  <a:pt x="540727" y="210127"/>
                  <a:pt x="535025" y="180652"/>
                  <a:pt x="554031" y="160686"/>
                </a:cubicBezTo>
                <a:cubicBezTo>
                  <a:pt x="572087" y="141670"/>
                  <a:pt x="607248" y="137866"/>
                  <a:pt x="632907" y="152128"/>
                </a:cubicBezTo>
                <a:cubicBezTo>
                  <a:pt x="659515" y="166390"/>
                  <a:pt x="667118" y="193964"/>
                  <a:pt x="650012" y="214881"/>
                </a:cubicBezTo>
                <a:close/>
                <a:moveTo>
                  <a:pt x="448546" y="30426"/>
                </a:moveTo>
                <a:cubicBezTo>
                  <a:pt x="427640" y="41835"/>
                  <a:pt x="395329" y="50393"/>
                  <a:pt x="376323" y="49442"/>
                </a:cubicBezTo>
                <a:cubicBezTo>
                  <a:pt x="359217" y="49442"/>
                  <a:pt x="363969" y="42786"/>
                  <a:pt x="383925" y="33278"/>
                </a:cubicBezTo>
                <a:cubicBezTo>
                  <a:pt x="403882" y="25672"/>
                  <a:pt x="432391" y="18065"/>
                  <a:pt x="448546" y="15213"/>
                </a:cubicBezTo>
                <a:cubicBezTo>
                  <a:pt x="467553" y="13311"/>
                  <a:pt x="467553" y="19967"/>
                  <a:pt x="448546" y="30426"/>
                </a:cubicBezTo>
                <a:close/>
                <a:moveTo>
                  <a:pt x="546428" y="52294"/>
                </a:moveTo>
                <a:cubicBezTo>
                  <a:pt x="527422" y="66556"/>
                  <a:pt x="491310" y="71310"/>
                  <a:pt x="468503" y="63704"/>
                </a:cubicBezTo>
                <a:cubicBezTo>
                  <a:pt x="445696" y="57999"/>
                  <a:pt x="444745" y="42786"/>
                  <a:pt x="463751" y="31376"/>
                </a:cubicBezTo>
                <a:cubicBezTo>
                  <a:pt x="481807" y="21868"/>
                  <a:pt x="514118" y="17114"/>
                  <a:pt x="535975" y="20918"/>
                </a:cubicBezTo>
                <a:cubicBezTo>
                  <a:pt x="558782" y="26622"/>
                  <a:pt x="564484" y="40884"/>
                  <a:pt x="546428" y="52294"/>
                </a:cubicBezTo>
                <a:close/>
                <a:moveTo>
                  <a:pt x="663317" y="101736"/>
                </a:moveTo>
                <a:cubicBezTo>
                  <a:pt x="647161" y="116949"/>
                  <a:pt x="611050" y="119801"/>
                  <a:pt x="584441" y="107441"/>
                </a:cubicBezTo>
                <a:cubicBezTo>
                  <a:pt x="558782" y="96031"/>
                  <a:pt x="553081" y="75113"/>
                  <a:pt x="571137" y="61802"/>
                </a:cubicBezTo>
                <a:cubicBezTo>
                  <a:pt x="588242" y="49442"/>
                  <a:pt x="620553" y="48491"/>
                  <a:pt x="645261" y="57999"/>
                </a:cubicBezTo>
                <a:cubicBezTo>
                  <a:pt x="669969" y="67507"/>
                  <a:pt x="678522" y="87474"/>
                  <a:pt x="663317" y="101736"/>
                </a:cubicBezTo>
                <a:close/>
                <a:moveTo>
                  <a:pt x="665217" y="29475"/>
                </a:moveTo>
                <a:cubicBezTo>
                  <a:pt x="650963" y="37081"/>
                  <a:pt x="620553" y="37081"/>
                  <a:pt x="596795" y="29475"/>
                </a:cubicBezTo>
                <a:cubicBezTo>
                  <a:pt x="574938" y="22819"/>
                  <a:pt x="569236" y="13311"/>
                  <a:pt x="584441" y="8557"/>
                </a:cubicBezTo>
                <a:cubicBezTo>
                  <a:pt x="597745" y="4754"/>
                  <a:pt x="626255" y="5705"/>
                  <a:pt x="647161" y="10459"/>
                </a:cubicBezTo>
                <a:cubicBezTo>
                  <a:pt x="668068" y="15213"/>
                  <a:pt x="676621" y="23770"/>
                  <a:pt x="665217" y="29475"/>
                </a:cubicBezTo>
                <a:close/>
                <a:moveTo>
                  <a:pt x="777354" y="79867"/>
                </a:moveTo>
                <a:cubicBezTo>
                  <a:pt x="766900" y="89375"/>
                  <a:pt x="737441" y="86523"/>
                  <a:pt x="713683" y="75113"/>
                </a:cubicBezTo>
                <a:cubicBezTo>
                  <a:pt x="689925" y="63704"/>
                  <a:pt x="681373" y="48491"/>
                  <a:pt x="693727" y="40884"/>
                </a:cubicBezTo>
                <a:cubicBezTo>
                  <a:pt x="705130" y="35180"/>
                  <a:pt x="731739" y="38032"/>
                  <a:pt x="753596" y="47540"/>
                </a:cubicBezTo>
                <a:cubicBezTo>
                  <a:pt x="775453" y="57999"/>
                  <a:pt x="785907" y="71310"/>
                  <a:pt x="777354" y="79867"/>
                </a:cubicBezTo>
                <a:close/>
                <a:moveTo>
                  <a:pt x="889490" y="150227"/>
                </a:moveTo>
                <a:cubicBezTo>
                  <a:pt x="881888" y="160686"/>
                  <a:pt x="857180" y="157833"/>
                  <a:pt x="835323" y="142620"/>
                </a:cubicBezTo>
                <a:cubicBezTo>
                  <a:pt x="812515" y="128358"/>
                  <a:pt x="802062" y="108391"/>
                  <a:pt x="811565" y="98883"/>
                </a:cubicBezTo>
                <a:cubicBezTo>
                  <a:pt x="820118" y="91277"/>
                  <a:pt x="842925" y="96031"/>
                  <a:pt x="863832" y="108391"/>
                </a:cubicBezTo>
                <a:cubicBezTo>
                  <a:pt x="883789" y="122653"/>
                  <a:pt x="896143" y="141670"/>
                  <a:pt x="889490" y="150227"/>
                </a:cubicBezTo>
                <a:close/>
                <a:moveTo>
                  <a:pt x="990223" y="234848"/>
                </a:moveTo>
                <a:cubicBezTo>
                  <a:pt x="986422" y="246258"/>
                  <a:pt x="968366" y="243405"/>
                  <a:pt x="949360" y="227242"/>
                </a:cubicBezTo>
                <a:cubicBezTo>
                  <a:pt x="930354" y="211078"/>
                  <a:pt x="919900" y="189210"/>
                  <a:pt x="925602" y="178751"/>
                </a:cubicBezTo>
                <a:cubicBezTo>
                  <a:pt x="930354" y="169243"/>
                  <a:pt x="948410" y="173997"/>
                  <a:pt x="965515" y="189210"/>
                </a:cubicBezTo>
                <a:cubicBezTo>
                  <a:pt x="982621" y="204422"/>
                  <a:pt x="993074" y="224389"/>
                  <a:pt x="990223" y="234848"/>
                </a:cubicBezTo>
                <a:close/>
                <a:moveTo>
                  <a:pt x="864782" y="86523"/>
                </a:moveTo>
                <a:cubicBezTo>
                  <a:pt x="860031" y="90326"/>
                  <a:pt x="839124" y="83671"/>
                  <a:pt x="817267" y="71310"/>
                </a:cubicBezTo>
                <a:cubicBezTo>
                  <a:pt x="795410" y="59901"/>
                  <a:pt x="784006" y="48491"/>
                  <a:pt x="790658" y="46589"/>
                </a:cubicBezTo>
                <a:cubicBezTo>
                  <a:pt x="795410" y="45638"/>
                  <a:pt x="815366" y="54196"/>
                  <a:pt x="835323" y="63704"/>
                </a:cubicBezTo>
                <a:cubicBezTo>
                  <a:pt x="855279" y="74163"/>
                  <a:pt x="868584" y="83671"/>
                  <a:pt x="864782" y="86523"/>
                </a:cubicBezTo>
                <a:close/>
                <a:moveTo>
                  <a:pt x="958863" y="155932"/>
                </a:moveTo>
                <a:cubicBezTo>
                  <a:pt x="957913" y="161636"/>
                  <a:pt x="941758" y="154981"/>
                  <a:pt x="923702" y="139768"/>
                </a:cubicBezTo>
                <a:cubicBezTo>
                  <a:pt x="904696" y="125506"/>
                  <a:pt x="892341" y="110293"/>
                  <a:pt x="895192" y="105539"/>
                </a:cubicBezTo>
                <a:cubicBezTo>
                  <a:pt x="898043" y="102687"/>
                  <a:pt x="913248" y="112195"/>
                  <a:pt x="930354" y="124555"/>
                </a:cubicBezTo>
                <a:cubicBezTo>
                  <a:pt x="945559" y="137866"/>
                  <a:pt x="958863" y="151178"/>
                  <a:pt x="958863" y="155932"/>
                </a:cubicBezTo>
                <a:close/>
                <a:moveTo>
                  <a:pt x="764050" y="35180"/>
                </a:moveTo>
                <a:cubicBezTo>
                  <a:pt x="756447" y="36130"/>
                  <a:pt x="730789" y="31376"/>
                  <a:pt x="707981" y="23770"/>
                </a:cubicBezTo>
                <a:cubicBezTo>
                  <a:pt x="686124" y="17114"/>
                  <a:pt x="676621" y="11410"/>
                  <a:pt x="687074" y="12360"/>
                </a:cubicBezTo>
                <a:cubicBezTo>
                  <a:pt x="709882" y="14262"/>
                  <a:pt x="777354" y="35180"/>
                  <a:pt x="764050" y="35180"/>
                </a:cubicBezTo>
                <a:close/>
                <a:moveTo>
                  <a:pt x="592994" y="0"/>
                </a:moveTo>
                <a:cubicBezTo>
                  <a:pt x="616751" y="951"/>
                  <a:pt x="639559" y="2852"/>
                  <a:pt x="663317" y="6656"/>
                </a:cubicBezTo>
                <a:cubicBezTo>
                  <a:pt x="650963" y="5705"/>
                  <a:pt x="625304" y="2852"/>
                  <a:pt x="605348" y="951"/>
                </a:cubicBezTo>
                <a:cubicBezTo>
                  <a:pt x="600596" y="951"/>
                  <a:pt x="595845" y="951"/>
                  <a:pt x="592994" y="0"/>
                </a:cubicBezTo>
                <a:close/>
                <a:moveTo>
                  <a:pt x="488460" y="6656"/>
                </a:moveTo>
                <a:cubicBezTo>
                  <a:pt x="513168" y="2852"/>
                  <a:pt x="537876" y="951"/>
                  <a:pt x="562584" y="0"/>
                </a:cubicBezTo>
                <a:lnTo>
                  <a:pt x="562584" y="0"/>
                </a:lnTo>
                <a:cubicBezTo>
                  <a:pt x="573037" y="0"/>
                  <a:pt x="574938" y="1902"/>
                  <a:pt x="562584" y="4754"/>
                </a:cubicBezTo>
                <a:cubicBezTo>
                  <a:pt x="546428" y="9508"/>
                  <a:pt x="515068" y="13311"/>
                  <a:pt x="495112" y="11410"/>
                </a:cubicBezTo>
                <a:cubicBezTo>
                  <a:pt x="478006" y="11410"/>
                  <a:pt x="476105" y="8557"/>
                  <a:pt x="488460" y="6656"/>
                </a:cubicBezTo>
                <a:close/>
                <a:moveTo>
                  <a:pt x="321205" y="57999"/>
                </a:moveTo>
                <a:cubicBezTo>
                  <a:pt x="341161" y="48491"/>
                  <a:pt x="361118" y="39934"/>
                  <a:pt x="382025" y="32327"/>
                </a:cubicBezTo>
                <a:cubicBezTo>
                  <a:pt x="380124" y="33278"/>
                  <a:pt x="378223" y="34229"/>
                  <a:pt x="375373" y="35180"/>
                </a:cubicBezTo>
                <a:cubicBezTo>
                  <a:pt x="358267" y="42786"/>
                  <a:pt x="334509" y="52294"/>
                  <a:pt x="321205" y="57999"/>
                </a:cubicBezTo>
                <a:close/>
                <a:moveTo>
                  <a:pt x="237578" y="108391"/>
                </a:moveTo>
                <a:cubicBezTo>
                  <a:pt x="251832" y="97933"/>
                  <a:pt x="266087" y="88425"/>
                  <a:pt x="280342" y="79867"/>
                </a:cubicBezTo>
                <a:cubicBezTo>
                  <a:pt x="278441" y="80818"/>
                  <a:pt x="275590" y="82720"/>
                  <a:pt x="273689" y="83671"/>
                </a:cubicBezTo>
                <a:cubicBezTo>
                  <a:pt x="261335" y="93179"/>
                  <a:pt x="248031" y="101736"/>
                  <a:pt x="237578" y="108391"/>
                </a:cubicBezTo>
                <a:lnTo>
                  <a:pt x="237578" y="108391"/>
                </a:lnTo>
                <a:close/>
                <a:moveTo>
                  <a:pt x="179609" y="155932"/>
                </a:moveTo>
                <a:cubicBezTo>
                  <a:pt x="191012" y="145473"/>
                  <a:pt x="202416" y="135965"/>
                  <a:pt x="213820" y="126457"/>
                </a:cubicBezTo>
                <a:lnTo>
                  <a:pt x="213820" y="126457"/>
                </a:lnTo>
                <a:cubicBezTo>
                  <a:pt x="223323" y="118850"/>
                  <a:pt x="231876" y="113145"/>
                  <a:pt x="236627" y="111244"/>
                </a:cubicBezTo>
                <a:cubicBezTo>
                  <a:pt x="247081" y="109342"/>
                  <a:pt x="238528" y="123604"/>
                  <a:pt x="216671" y="144522"/>
                </a:cubicBezTo>
                <a:cubicBezTo>
                  <a:pt x="195764" y="166390"/>
                  <a:pt x="171056" y="182554"/>
                  <a:pt x="162503" y="180652"/>
                </a:cubicBezTo>
                <a:cubicBezTo>
                  <a:pt x="157752" y="180652"/>
                  <a:pt x="166304" y="170194"/>
                  <a:pt x="179609" y="155932"/>
                </a:cubicBezTo>
                <a:close/>
                <a:moveTo>
                  <a:pt x="93130" y="260520"/>
                </a:moveTo>
                <a:cubicBezTo>
                  <a:pt x="96932" y="253864"/>
                  <a:pt x="101683" y="248159"/>
                  <a:pt x="105484" y="242455"/>
                </a:cubicBezTo>
                <a:cubicBezTo>
                  <a:pt x="119739" y="221537"/>
                  <a:pt x="135894" y="202521"/>
                  <a:pt x="152050" y="184456"/>
                </a:cubicBezTo>
                <a:lnTo>
                  <a:pt x="152050" y="184456"/>
                </a:lnTo>
                <a:cubicBezTo>
                  <a:pt x="153950" y="184456"/>
                  <a:pt x="143497" y="200619"/>
                  <a:pt x="125441" y="222488"/>
                </a:cubicBezTo>
                <a:cubicBezTo>
                  <a:pt x="109286" y="245307"/>
                  <a:pt x="94081" y="261471"/>
                  <a:pt x="93130" y="260520"/>
                </a:cubicBezTo>
                <a:close/>
                <a:moveTo>
                  <a:pt x="18056" y="430713"/>
                </a:moveTo>
                <a:cubicBezTo>
                  <a:pt x="24708" y="404091"/>
                  <a:pt x="33261" y="377468"/>
                  <a:pt x="44665" y="351797"/>
                </a:cubicBezTo>
                <a:lnTo>
                  <a:pt x="44665" y="351797"/>
                </a:lnTo>
                <a:cubicBezTo>
                  <a:pt x="41814" y="361305"/>
                  <a:pt x="34211" y="383173"/>
                  <a:pt x="26609" y="405042"/>
                </a:cubicBezTo>
                <a:cubicBezTo>
                  <a:pt x="22807" y="416451"/>
                  <a:pt x="19957" y="425959"/>
                  <a:pt x="18056" y="430713"/>
                </a:cubicBezTo>
                <a:close/>
                <a:moveTo>
                  <a:pt x="950" y="544810"/>
                </a:moveTo>
                <a:cubicBezTo>
                  <a:pt x="2851" y="513433"/>
                  <a:pt x="6652" y="482057"/>
                  <a:pt x="13304" y="450680"/>
                </a:cubicBezTo>
                <a:cubicBezTo>
                  <a:pt x="13304" y="451631"/>
                  <a:pt x="13304" y="452582"/>
                  <a:pt x="13304" y="454483"/>
                </a:cubicBezTo>
                <a:cubicBezTo>
                  <a:pt x="13304" y="465893"/>
                  <a:pt x="9503" y="496319"/>
                  <a:pt x="4752" y="521040"/>
                </a:cubicBezTo>
                <a:cubicBezTo>
                  <a:pt x="2851" y="534351"/>
                  <a:pt x="950" y="542908"/>
                  <a:pt x="950" y="544810"/>
                </a:cubicBezTo>
                <a:lnTo>
                  <a:pt x="950" y="544810"/>
                </a:lnTo>
                <a:close/>
                <a:moveTo>
                  <a:pt x="4752" y="646546"/>
                </a:moveTo>
                <a:cubicBezTo>
                  <a:pt x="950" y="618972"/>
                  <a:pt x="0" y="591399"/>
                  <a:pt x="0" y="563826"/>
                </a:cubicBezTo>
                <a:cubicBezTo>
                  <a:pt x="0" y="564776"/>
                  <a:pt x="0" y="566678"/>
                  <a:pt x="0" y="568580"/>
                </a:cubicBezTo>
                <a:cubicBezTo>
                  <a:pt x="1901" y="583793"/>
                  <a:pt x="3801" y="614218"/>
                  <a:pt x="3801" y="635136"/>
                </a:cubicBezTo>
                <a:cubicBezTo>
                  <a:pt x="4752" y="640841"/>
                  <a:pt x="4752" y="644644"/>
                  <a:pt x="4752" y="646546"/>
                </a:cubicBezTo>
                <a:close/>
                <a:moveTo>
                  <a:pt x="17106" y="712151"/>
                </a:moveTo>
                <a:cubicBezTo>
                  <a:pt x="17106" y="711200"/>
                  <a:pt x="16155" y="709298"/>
                  <a:pt x="16155" y="708348"/>
                </a:cubicBezTo>
                <a:cubicBezTo>
                  <a:pt x="16155" y="709298"/>
                  <a:pt x="17106" y="711200"/>
                  <a:pt x="17106" y="712151"/>
                </a:cubicBezTo>
                <a:close/>
                <a:moveTo>
                  <a:pt x="58919" y="826247"/>
                </a:moveTo>
                <a:cubicBezTo>
                  <a:pt x="47516" y="802477"/>
                  <a:pt x="37062" y="777756"/>
                  <a:pt x="28509" y="752085"/>
                </a:cubicBezTo>
                <a:cubicBezTo>
                  <a:pt x="25658" y="741626"/>
                  <a:pt x="30410" y="745429"/>
                  <a:pt x="38963" y="763494"/>
                </a:cubicBezTo>
                <a:cubicBezTo>
                  <a:pt x="49416" y="782510"/>
                  <a:pt x="60820" y="811985"/>
                  <a:pt x="61770" y="824345"/>
                </a:cubicBezTo>
                <a:cubicBezTo>
                  <a:pt x="63671" y="832903"/>
                  <a:pt x="62720" y="832903"/>
                  <a:pt x="58919" y="826247"/>
                </a:cubicBezTo>
                <a:lnTo>
                  <a:pt x="58919" y="826247"/>
                </a:lnTo>
                <a:close/>
                <a:moveTo>
                  <a:pt x="168205" y="979326"/>
                </a:moveTo>
                <a:cubicBezTo>
                  <a:pt x="150149" y="961261"/>
                  <a:pt x="133043" y="942245"/>
                  <a:pt x="117838" y="922278"/>
                </a:cubicBezTo>
                <a:cubicBezTo>
                  <a:pt x="119739" y="924180"/>
                  <a:pt x="127342" y="931786"/>
                  <a:pt x="136845" y="943196"/>
                </a:cubicBezTo>
                <a:cubicBezTo>
                  <a:pt x="153000" y="959359"/>
                  <a:pt x="166304" y="975523"/>
                  <a:pt x="168205" y="979326"/>
                </a:cubicBezTo>
                <a:close/>
                <a:moveTo>
                  <a:pt x="250882" y="1046833"/>
                </a:moveTo>
                <a:cubicBezTo>
                  <a:pt x="248031" y="1044932"/>
                  <a:pt x="245180" y="1043030"/>
                  <a:pt x="242329" y="1041128"/>
                </a:cubicBezTo>
                <a:cubicBezTo>
                  <a:pt x="225224" y="1028768"/>
                  <a:pt x="208118" y="1015457"/>
                  <a:pt x="192913" y="1002145"/>
                </a:cubicBezTo>
                <a:lnTo>
                  <a:pt x="192913" y="1002145"/>
                </a:lnTo>
                <a:cubicBezTo>
                  <a:pt x="192913" y="1002145"/>
                  <a:pt x="192913" y="1002145"/>
                  <a:pt x="192913" y="1002145"/>
                </a:cubicBezTo>
                <a:cubicBezTo>
                  <a:pt x="191963" y="1000244"/>
                  <a:pt x="205267" y="1007850"/>
                  <a:pt x="222373" y="1022112"/>
                </a:cubicBezTo>
                <a:cubicBezTo>
                  <a:pt x="239478" y="1034473"/>
                  <a:pt x="251832" y="1045882"/>
                  <a:pt x="250882" y="1046833"/>
                </a:cubicBezTo>
                <a:cubicBezTo>
                  <a:pt x="250882" y="1047784"/>
                  <a:pt x="250882" y="1047784"/>
                  <a:pt x="250882" y="1046833"/>
                </a:cubicBezTo>
                <a:close/>
                <a:moveTo>
                  <a:pt x="344012" y="1099127"/>
                </a:moveTo>
                <a:cubicBezTo>
                  <a:pt x="323106" y="1089619"/>
                  <a:pt x="302199" y="1079161"/>
                  <a:pt x="282242" y="1067751"/>
                </a:cubicBezTo>
                <a:lnTo>
                  <a:pt x="282242" y="1067751"/>
                </a:lnTo>
                <a:cubicBezTo>
                  <a:pt x="284143" y="1067751"/>
                  <a:pt x="301248" y="1075357"/>
                  <a:pt x="318354" y="1084865"/>
                </a:cubicBezTo>
                <a:cubicBezTo>
                  <a:pt x="335460" y="1092472"/>
                  <a:pt x="345913" y="1099127"/>
                  <a:pt x="344012" y="1099127"/>
                </a:cubicBezTo>
                <a:lnTo>
                  <a:pt x="344012" y="1099127"/>
                </a:lnTo>
                <a:close/>
                <a:moveTo>
                  <a:pt x="429540" y="1128602"/>
                </a:moveTo>
                <a:cubicBezTo>
                  <a:pt x="415286" y="1124799"/>
                  <a:pt x="401981" y="1120996"/>
                  <a:pt x="387727" y="1116242"/>
                </a:cubicBezTo>
                <a:cubicBezTo>
                  <a:pt x="396279" y="1119094"/>
                  <a:pt x="407683" y="1121947"/>
                  <a:pt x="419087" y="1125750"/>
                </a:cubicBezTo>
                <a:cubicBezTo>
                  <a:pt x="422888" y="1126701"/>
                  <a:pt x="427640" y="1127651"/>
                  <a:pt x="429540" y="1128602"/>
                </a:cubicBezTo>
                <a:close/>
                <a:moveTo>
                  <a:pt x="618652" y="1144766"/>
                </a:moveTo>
                <a:cubicBezTo>
                  <a:pt x="601546" y="1145717"/>
                  <a:pt x="584441" y="1146667"/>
                  <a:pt x="567335" y="1146667"/>
                </a:cubicBezTo>
                <a:cubicBezTo>
                  <a:pt x="568286" y="1146667"/>
                  <a:pt x="568286" y="1146667"/>
                  <a:pt x="569236" y="1146667"/>
                </a:cubicBezTo>
                <a:cubicBezTo>
                  <a:pt x="578739" y="1145717"/>
                  <a:pt x="598696" y="1145717"/>
                  <a:pt x="612000" y="1144766"/>
                </a:cubicBezTo>
                <a:cubicBezTo>
                  <a:pt x="614851" y="1144766"/>
                  <a:pt x="617702" y="1144766"/>
                  <a:pt x="618652" y="1144766"/>
                </a:cubicBezTo>
                <a:close/>
                <a:moveTo>
                  <a:pt x="718435" y="1127651"/>
                </a:moveTo>
                <a:cubicBezTo>
                  <a:pt x="705130" y="1131455"/>
                  <a:pt x="691826" y="1134307"/>
                  <a:pt x="678522" y="1136209"/>
                </a:cubicBezTo>
                <a:cubicBezTo>
                  <a:pt x="668068" y="1138110"/>
                  <a:pt x="667118" y="1136209"/>
                  <a:pt x="678522" y="1132405"/>
                </a:cubicBezTo>
                <a:cubicBezTo>
                  <a:pt x="689925" y="1127651"/>
                  <a:pt x="708932" y="1123848"/>
                  <a:pt x="720335" y="1122897"/>
                </a:cubicBezTo>
                <a:cubicBezTo>
                  <a:pt x="730789" y="1122897"/>
                  <a:pt x="729838" y="1124799"/>
                  <a:pt x="718435" y="1127651"/>
                </a:cubicBezTo>
                <a:close/>
                <a:moveTo>
                  <a:pt x="918950" y="1030670"/>
                </a:moveTo>
                <a:cubicBezTo>
                  <a:pt x="912298" y="1036374"/>
                  <a:pt x="904696" y="1041128"/>
                  <a:pt x="898043" y="1045882"/>
                </a:cubicBezTo>
                <a:cubicBezTo>
                  <a:pt x="895192" y="1047784"/>
                  <a:pt x="893292" y="1048735"/>
                  <a:pt x="892341" y="1048735"/>
                </a:cubicBezTo>
                <a:cubicBezTo>
                  <a:pt x="887590" y="1050636"/>
                  <a:pt x="892341" y="1044932"/>
                  <a:pt x="903745" y="1035424"/>
                </a:cubicBezTo>
                <a:cubicBezTo>
                  <a:pt x="915149" y="1025916"/>
                  <a:pt x="928453" y="1017358"/>
                  <a:pt x="933205" y="1016407"/>
                </a:cubicBezTo>
                <a:cubicBezTo>
                  <a:pt x="936056" y="1016407"/>
                  <a:pt x="930354" y="1022112"/>
                  <a:pt x="918950" y="1030670"/>
                </a:cubicBezTo>
                <a:cubicBezTo>
                  <a:pt x="918950" y="1030670"/>
                  <a:pt x="918950" y="1030670"/>
                  <a:pt x="918950" y="1030670"/>
                </a:cubicBezTo>
                <a:close/>
                <a:moveTo>
                  <a:pt x="1012080" y="942245"/>
                </a:moveTo>
                <a:cubicBezTo>
                  <a:pt x="1001627" y="954605"/>
                  <a:pt x="990223" y="966966"/>
                  <a:pt x="978820" y="979326"/>
                </a:cubicBezTo>
                <a:lnTo>
                  <a:pt x="978820" y="979326"/>
                </a:lnTo>
                <a:cubicBezTo>
                  <a:pt x="980720" y="977425"/>
                  <a:pt x="985472" y="971720"/>
                  <a:pt x="993074" y="963163"/>
                </a:cubicBezTo>
                <a:cubicBezTo>
                  <a:pt x="1001627" y="953655"/>
                  <a:pt x="1009230" y="944147"/>
                  <a:pt x="1012080" y="942245"/>
                </a:cubicBezTo>
                <a:close/>
                <a:moveTo>
                  <a:pt x="128292" y="912770"/>
                </a:moveTo>
                <a:cubicBezTo>
                  <a:pt x="128292" y="923229"/>
                  <a:pt x="115938" y="914672"/>
                  <a:pt x="102634" y="896606"/>
                </a:cubicBezTo>
                <a:cubicBezTo>
                  <a:pt x="89329" y="878541"/>
                  <a:pt x="76975" y="855722"/>
                  <a:pt x="75074" y="844312"/>
                </a:cubicBezTo>
                <a:cubicBezTo>
                  <a:pt x="74124" y="831952"/>
                  <a:pt x="86478" y="836706"/>
                  <a:pt x="101683" y="855722"/>
                </a:cubicBezTo>
                <a:cubicBezTo>
                  <a:pt x="116888" y="874738"/>
                  <a:pt x="129242" y="901360"/>
                  <a:pt x="128292" y="912770"/>
                </a:cubicBezTo>
                <a:close/>
              </a:path>
            </a:pathLst>
          </a:custGeom>
          <a:gradFill>
            <a:gsLst>
              <a:gs pos="0">
                <a:srgbClr val="8551A1"/>
              </a:gs>
              <a:gs pos="35350">
                <a:srgbClr val="6363AC"/>
              </a:gs>
              <a:gs pos="100000">
                <a:srgbClr val="26C4F4"/>
              </a:gs>
            </a:gsLst>
            <a:lin ang="5845069" scaled="1"/>
          </a:gradFill>
          <a:ln w="9492" cap="flat">
            <a:noFill/>
            <a:prstDash val="solid"/>
            <a:miter/>
          </a:ln>
        </p:spPr>
        <p:txBody>
          <a:bodyPr rtlCol="0" anchor="ctr"/>
          <a:lstStyle/>
          <a:p>
            <a:endParaRPr lang="en-US"/>
          </a:p>
        </p:txBody>
      </p:sp>
      <p:sp>
        <p:nvSpPr>
          <p:cNvPr id="9" name="Textfeld 8">
            <a:extLst>
              <a:ext uri="{FF2B5EF4-FFF2-40B4-BE49-F238E27FC236}">
                <a16:creationId xmlns:a16="http://schemas.microsoft.com/office/drawing/2014/main" id="{00080767-2F68-4128-47DD-AEFDD8D4158E}"/>
              </a:ext>
            </a:extLst>
          </p:cNvPr>
          <p:cNvSpPr txBox="1"/>
          <p:nvPr/>
        </p:nvSpPr>
        <p:spPr>
          <a:xfrm>
            <a:off x="591948" y="2772042"/>
            <a:ext cx="6246174" cy="5186035"/>
          </a:xfrm>
          <a:prstGeom prst="rect">
            <a:avLst/>
          </a:prstGeom>
          <a:noFill/>
        </p:spPr>
        <p:txBody>
          <a:bodyPr wrap="square" lIns="91440" tIns="45720" rIns="91440" bIns="45720" rtlCol="0" anchor="t">
            <a:spAutoFit/>
          </a:bodyPr>
          <a:lstStyle/>
          <a:p>
            <a:pPr algn="just"/>
            <a:r>
              <a:rPr lang="it-IT" sz="1200" b="1" noProof="0" dirty="0">
                <a:solidFill>
                  <a:srgbClr val="29C5F4"/>
                </a:solidFill>
              </a:rPr>
              <a:t>Versione 2: Formato del seminario basato su progetti (multisessione)</a:t>
            </a:r>
            <a:endParaRPr lang="it-IT" sz="1100" b="1" noProof="0" dirty="0"/>
          </a:p>
          <a:p>
            <a:pPr algn="just"/>
            <a:r>
              <a:rPr lang="it-IT" sz="1100" b="1" noProof="0" dirty="0"/>
              <a:t>Focus</a:t>
            </a:r>
            <a:r>
              <a:rPr lang="it-IT" sz="1100" noProof="0" dirty="0"/>
              <a:t>: Ideazione creativa, sostenibilità nella logistica e ricerca nel mondo reale.</a:t>
            </a:r>
            <a:endParaRPr lang="it-IT" sz="1100" noProof="0" dirty="0">
              <a:ea typeface="Calibri"/>
              <a:cs typeface="Calibri"/>
            </a:endParaRPr>
          </a:p>
          <a:p>
            <a:pPr algn="just"/>
            <a:endParaRPr lang="it-IT" sz="1100" noProof="0" dirty="0"/>
          </a:p>
          <a:p>
            <a:pPr algn="just"/>
            <a:r>
              <a:rPr lang="it-IT" sz="1100" b="1" noProof="0" dirty="0"/>
              <a:t>Struttura della sessione:</a:t>
            </a:r>
            <a:endParaRPr lang="it-IT" sz="1100" noProof="0" dirty="0"/>
          </a:p>
          <a:p>
            <a:pPr marL="171450" indent="-171450" algn="just">
              <a:buFont typeface="Wingdings" panose="05000000000000000000" pitchFamily="2" charset="2"/>
              <a:buChar char="q"/>
            </a:pPr>
            <a:r>
              <a:rPr lang="it-IT" sz="1100" noProof="0" dirty="0"/>
              <a:t>Inizia con le </a:t>
            </a:r>
            <a:r>
              <a:rPr lang="it-IT" sz="1100" b="1" noProof="0" dirty="0"/>
              <a:t>Slides di EARTH e i contenuti dello Starter Kit </a:t>
            </a:r>
            <a:r>
              <a:rPr lang="it-IT" sz="1100" noProof="0" dirty="0"/>
              <a:t>per introdurre gli SDG, le sfide della sostenibilità e i concetti di innovazione.</a:t>
            </a:r>
            <a:endParaRPr lang="it-IT" sz="1100" noProof="0" dirty="0">
              <a:ea typeface="Calibri"/>
              <a:cs typeface="Calibri"/>
            </a:endParaRPr>
          </a:p>
          <a:p>
            <a:pPr marL="171450" indent="-171450" algn="just">
              <a:buFont typeface="Wingdings" panose="05000000000000000000" pitchFamily="2" charset="2"/>
              <a:buChar char="q"/>
            </a:pPr>
            <a:r>
              <a:rPr lang="it-IT" sz="1100" noProof="0" dirty="0"/>
              <a:t>Gli studenti selezionano un caso di studio del mondo reale (ad esempio, da questa Guida per l'insegnante o dal Compendio di buone pratiche di EARTH) e lo esplorano in profondità utilizzando fogli di lavoro strutturati e strumenti di mappatura mentale o di brainstorming (ad esempio, </a:t>
            </a:r>
            <a:r>
              <a:rPr lang="it-IT" sz="1100" noProof="0" dirty="0" err="1"/>
              <a:t>MindMup</a:t>
            </a:r>
            <a:r>
              <a:rPr lang="it-IT" sz="1100" noProof="0" dirty="0"/>
              <a:t>, Miro).</a:t>
            </a:r>
            <a:endParaRPr lang="it-IT" sz="1100" noProof="0" dirty="0">
              <a:ea typeface="Calibri"/>
              <a:cs typeface="Calibri"/>
            </a:endParaRPr>
          </a:p>
          <a:p>
            <a:pPr marL="171450" indent="-171450" algn="just">
              <a:buFont typeface="Wingdings" panose="05000000000000000000" pitchFamily="2" charset="2"/>
              <a:buChar char="q"/>
            </a:pPr>
            <a:r>
              <a:rPr lang="it-IT" sz="1100" noProof="0" dirty="0"/>
              <a:t>Includi </a:t>
            </a:r>
            <a:r>
              <a:rPr lang="it-IT" sz="1100" b="1" noProof="0" dirty="0"/>
              <a:t>questionari</a:t>
            </a:r>
            <a:r>
              <a:rPr lang="it-IT" sz="1100" noProof="0" dirty="0"/>
              <a:t>, in cui gli studenti hanno l'opportunità di condurre brevi interviste con professionisti utilizzando un modello guidato per raccogliere prospettive esterne.</a:t>
            </a:r>
            <a:endParaRPr lang="it-IT" sz="1100" noProof="0" dirty="0">
              <a:ea typeface="Calibri"/>
              <a:cs typeface="Calibri"/>
            </a:endParaRPr>
          </a:p>
          <a:p>
            <a:pPr marL="171450" indent="-171450" algn="just">
              <a:buFont typeface="Wingdings" panose="05000000000000000000" pitchFamily="2" charset="2"/>
              <a:buChar char="q"/>
            </a:pPr>
            <a:r>
              <a:rPr lang="it-IT" sz="1100" noProof="0" dirty="0"/>
              <a:t>Usa una </a:t>
            </a:r>
            <a:r>
              <a:rPr lang="it-IT" sz="1100" b="1" noProof="0" dirty="0"/>
              <a:t>sfida di innovazione</a:t>
            </a:r>
            <a:r>
              <a:rPr lang="it-IT" sz="1100" noProof="0" dirty="0"/>
              <a:t>: dall'ideazione (100+ idee) al clustering, alla definizione delle priorità e al perfezionamento del concetto con attività selezionate dai fogli di lavoro o altre metodologie suggerite (ad esempio, How-</a:t>
            </a:r>
            <a:r>
              <a:rPr lang="it-IT" sz="1100" noProof="0" dirty="0" err="1"/>
              <a:t>Now</a:t>
            </a:r>
            <a:r>
              <a:rPr lang="it-IT" sz="1100" noProof="0" dirty="0"/>
              <a:t>-Wow Matrix o altre metodologie simili, come Six Thinking </a:t>
            </a:r>
            <a:r>
              <a:rPr lang="it-IT" sz="1100" noProof="0" dirty="0" err="1"/>
              <a:t>Hats</a:t>
            </a:r>
            <a:r>
              <a:rPr lang="it-IT" sz="1100" noProof="0" dirty="0"/>
              <a:t> for Stage 2).</a:t>
            </a:r>
            <a:endParaRPr lang="it-IT" sz="1100" noProof="0" dirty="0">
              <a:ea typeface="Calibri"/>
              <a:cs typeface="Calibri"/>
            </a:endParaRPr>
          </a:p>
          <a:p>
            <a:pPr marL="171450" indent="-171450" algn="just">
              <a:buFont typeface="Wingdings" panose="05000000000000000000" pitchFamily="2" charset="2"/>
              <a:buChar char="q"/>
            </a:pPr>
            <a:r>
              <a:rPr lang="it-IT" sz="1100" noProof="0" dirty="0"/>
              <a:t>Implementa il </a:t>
            </a:r>
            <a:r>
              <a:rPr lang="it-IT" sz="1100" b="1" noProof="0" dirty="0"/>
              <a:t>feedback dei colleghi </a:t>
            </a:r>
            <a:r>
              <a:rPr lang="it-IT" sz="1100" noProof="0" dirty="0"/>
              <a:t>nelle tappe chiave per aiutare a valutare e migliorare le idee selezionate.</a:t>
            </a:r>
            <a:endParaRPr lang="it-IT" sz="1100" noProof="0" dirty="0">
              <a:ea typeface="Calibri"/>
              <a:cs typeface="Calibri"/>
            </a:endParaRPr>
          </a:p>
          <a:p>
            <a:pPr marL="171450" indent="-171450" algn="just">
              <a:buFont typeface="Wingdings" panose="05000000000000000000" pitchFamily="2" charset="2"/>
              <a:buChar char="q"/>
            </a:pPr>
            <a:r>
              <a:rPr lang="it-IT" sz="1100" noProof="0" dirty="0"/>
              <a:t>L'output finale può includere una </a:t>
            </a:r>
            <a:r>
              <a:rPr lang="it-IT" sz="1100" b="1" noProof="0" dirty="0"/>
              <a:t>presentazione da parte del team </a:t>
            </a:r>
            <a:r>
              <a:rPr lang="it-IT" sz="1100" noProof="0" dirty="0"/>
              <a:t>o una breve </a:t>
            </a:r>
            <a:r>
              <a:rPr lang="it-IT" sz="1100" b="1" noProof="0" dirty="0"/>
              <a:t>relazione</a:t>
            </a:r>
            <a:r>
              <a:rPr lang="it-IT" sz="1100" noProof="0" dirty="0"/>
              <a:t> scritta che riflette sul processo, gli strumenti utilizzati e lo sviluppo dell'idea.</a:t>
            </a:r>
            <a:endParaRPr lang="it-IT" sz="1100" noProof="0" dirty="0">
              <a:ea typeface="Calibri"/>
              <a:cs typeface="Calibri"/>
            </a:endParaRPr>
          </a:p>
          <a:p>
            <a:pPr algn="just"/>
            <a:endParaRPr lang="it-IT" sz="1100" b="1" noProof="0" dirty="0"/>
          </a:p>
          <a:p>
            <a:pPr algn="just"/>
            <a:r>
              <a:rPr lang="it-IT" sz="1100" b="1" noProof="0" dirty="0"/>
              <a:t>Suggerimenti per questo formato:</a:t>
            </a:r>
            <a:endParaRPr lang="it-IT" sz="1100" noProof="0" dirty="0">
              <a:ea typeface="Calibri"/>
              <a:cs typeface="Calibri"/>
            </a:endParaRPr>
          </a:p>
          <a:p>
            <a:pPr marL="171450" indent="-171450" algn="just">
              <a:buFont typeface="Wingdings" panose="05000000000000000000" pitchFamily="2" charset="2"/>
              <a:buChar char="q"/>
            </a:pPr>
            <a:r>
              <a:rPr lang="it-IT" sz="1100" noProof="0" dirty="0"/>
              <a:t>Aiuta gli studenti a selezionare </a:t>
            </a:r>
            <a:r>
              <a:rPr lang="it-IT" sz="1100" b="1" noProof="0" dirty="0"/>
              <a:t>casi di studio significativi </a:t>
            </a:r>
            <a:r>
              <a:rPr lang="it-IT" sz="1100" noProof="0" dirty="0"/>
              <a:t>e guidali nell'utilizzo di strumenti di mappatura mentale o di brainstorming per approfondire la loro analisi.</a:t>
            </a:r>
            <a:endParaRPr lang="it-IT" sz="1100" noProof="0" dirty="0">
              <a:ea typeface="Calibri"/>
              <a:cs typeface="Calibri"/>
            </a:endParaRPr>
          </a:p>
          <a:p>
            <a:pPr marL="171450" indent="-171450" algn="just">
              <a:buFont typeface="Wingdings" panose="05000000000000000000" pitchFamily="2" charset="2"/>
              <a:buChar char="q"/>
            </a:pPr>
            <a:r>
              <a:rPr lang="it-IT" sz="1100" noProof="0" dirty="0"/>
              <a:t>Fornisci </a:t>
            </a:r>
            <a:r>
              <a:rPr lang="it-IT" sz="1100" b="1" noProof="0" dirty="0"/>
              <a:t>modelli di intervista strutturati </a:t>
            </a:r>
            <a:r>
              <a:rPr lang="it-IT" sz="1100" noProof="0" dirty="0"/>
              <a:t>per supportare la sensibilizzazione degli studenti e garantire approfondimenti mirati e pertinenti da parte dei professionisti.</a:t>
            </a:r>
            <a:endParaRPr lang="it-IT" sz="1100" noProof="0" dirty="0">
              <a:ea typeface="Calibri"/>
              <a:cs typeface="Calibri"/>
            </a:endParaRPr>
          </a:p>
          <a:p>
            <a:pPr marL="171450" indent="-171450" algn="just">
              <a:buFont typeface="Wingdings" panose="05000000000000000000" pitchFamily="2" charset="2"/>
              <a:buChar char="q"/>
            </a:pPr>
            <a:r>
              <a:rPr lang="it-IT" sz="1100" noProof="0" dirty="0"/>
              <a:t>Usa </a:t>
            </a:r>
            <a:r>
              <a:rPr lang="it-IT" sz="1100" b="1" noProof="0" dirty="0"/>
              <a:t>metodi di ideazione creativa </a:t>
            </a:r>
            <a:r>
              <a:rPr lang="it-IT" sz="1100" noProof="0" dirty="0"/>
              <a:t>come la matrice How-</a:t>
            </a:r>
            <a:r>
              <a:rPr lang="it-IT" sz="1100" noProof="0" dirty="0" err="1"/>
              <a:t>Now</a:t>
            </a:r>
            <a:r>
              <a:rPr lang="it-IT" sz="1100" noProof="0" dirty="0"/>
              <a:t>-Wow o Six Thinking </a:t>
            </a:r>
            <a:r>
              <a:rPr lang="it-IT" sz="1100" noProof="0" dirty="0" err="1"/>
              <a:t>Hats</a:t>
            </a:r>
            <a:r>
              <a:rPr lang="it-IT" sz="1100" noProof="0" dirty="0"/>
              <a:t> per guidare gli studenti dalla generazione dell'idea al perfezionamento.</a:t>
            </a:r>
            <a:endParaRPr lang="it-IT" sz="1100" noProof="0" dirty="0">
              <a:ea typeface="Calibri"/>
              <a:cs typeface="Calibri"/>
            </a:endParaRPr>
          </a:p>
          <a:p>
            <a:pPr marL="171450" indent="-171450" algn="just">
              <a:buFont typeface="Wingdings" panose="05000000000000000000" pitchFamily="2" charset="2"/>
              <a:buChar char="q"/>
            </a:pPr>
            <a:r>
              <a:rPr lang="it-IT" sz="1100" noProof="0" dirty="0"/>
              <a:t>Pianifica </a:t>
            </a:r>
            <a:r>
              <a:rPr lang="it-IT" sz="1100" b="1" noProof="0" dirty="0"/>
              <a:t>punti di controllo del feedback tra pari </a:t>
            </a:r>
            <a:r>
              <a:rPr lang="it-IT" sz="1100" noProof="0" dirty="0"/>
              <a:t>per mantenere i progetti in linea con i tempi e incoraggiare il miglioramento collaborativo prima delle presentazioni finali.</a:t>
            </a:r>
            <a:endParaRPr lang="it-IT" sz="1100" noProof="0" dirty="0">
              <a:ea typeface="Calibri"/>
              <a:cs typeface="Calibri"/>
            </a:endParaRPr>
          </a:p>
        </p:txBody>
      </p:sp>
      <p:sp>
        <p:nvSpPr>
          <p:cNvPr id="2" name="Text Placeholder 5">
            <a:extLst>
              <a:ext uri="{FF2B5EF4-FFF2-40B4-BE49-F238E27FC236}">
                <a16:creationId xmlns:a16="http://schemas.microsoft.com/office/drawing/2014/main" id="{C0ED55E2-4C70-ADEF-2415-7C675F11E671}"/>
              </a:ext>
            </a:extLst>
          </p:cNvPr>
          <p:cNvSpPr txBox="1">
            <a:spLocks/>
          </p:cNvSpPr>
          <p:nvPr/>
        </p:nvSpPr>
        <p:spPr>
          <a:xfrm>
            <a:off x="591948" y="646920"/>
            <a:ext cx="5265328" cy="1705958"/>
          </a:xfrm>
          <a:prstGeom prst="rect">
            <a:avLst/>
          </a:prstGeom>
        </p:spPr>
        <p:txBody>
          <a:bodyPr lIns="91440" tIns="45720" rIns="91440" bIns="45720" numCol="1" spcCol="288000" anchor="t">
            <a:noAutofit/>
          </a:bodyPr>
          <a:lstStyle>
            <a:lvl1pPr marL="0" indent="0" algn="l" defTabSz="755934" rtl="0" eaLnBrk="1" latinLnBrk="0" hangingPunct="1">
              <a:lnSpc>
                <a:spcPct val="100000"/>
              </a:lnSpc>
              <a:spcBef>
                <a:spcPts val="0"/>
              </a:spcBef>
              <a:buFont typeface="Arial" panose="020B0604020202020204" pitchFamily="34" charset="0"/>
              <a:buNone/>
              <a:defRPr sz="1100" b="0" i="0" kern="1200">
                <a:solidFill>
                  <a:srgbClr val="0B1430"/>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just">
              <a:lnSpc>
                <a:spcPct val="90000"/>
              </a:lnSpc>
            </a:pPr>
            <a:r>
              <a:rPr lang="en-GB" sz="3000" b="1" dirty="0">
                <a:solidFill>
                  <a:srgbClr val="29C5F4"/>
                </a:solidFill>
                <a:latin typeface="Calibri"/>
                <a:ea typeface="Open Sans"/>
                <a:cs typeface="Calibri"/>
              </a:rPr>
              <a:t>PERSONALIZZARE I MODULI</a:t>
            </a:r>
          </a:p>
          <a:p>
            <a:pPr algn="just">
              <a:lnSpc>
                <a:spcPct val="90000"/>
              </a:lnSpc>
            </a:pPr>
            <a:endParaRPr lang="en-GB" dirty="0"/>
          </a:p>
          <a:p>
            <a:pPr algn="just">
              <a:lnSpc>
                <a:spcPct val="90000"/>
              </a:lnSpc>
            </a:pPr>
            <a:r>
              <a:rPr lang="en-GB" sz="1600" b="1" dirty="0" err="1">
                <a:solidFill>
                  <a:srgbClr val="8652A1"/>
                </a:solidFill>
                <a:latin typeface="Calibri"/>
                <a:ea typeface="Open Sans"/>
                <a:cs typeface="Calibri"/>
              </a:rPr>
              <a:t>Esempi</a:t>
            </a:r>
            <a:r>
              <a:rPr lang="en-GB" sz="1600" b="1" dirty="0">
                <a:solidFill>
                  <a:srgbClr val="8652A1"/>
                </a:solidFill>
                <a:latin typeface="Calibri"/>
                <a:ea typeface="Open Sans"/>
                <a:cs typeface="Calibri"/>
              </a:rPr>
              <a:t> di </a:t>
            </a:r>
            <a:r>
              <a:rPr lang="en-GB" sz="1600" b="1" dirty="0" err="1">
                <a:solidFill>
                  <a:srgbClr val="8652A1"/>
                </a:solidFill>
                <a:latin typeface="Calibri"/>
                <a:ea typeface="Open Sans"/>
                <a:cs typeface="Calibri"/>
              </a:rPr>
              <a:t>adattamento</a:t>
            </a:r>
            <a:endParaRPr lang="en-GB" sz="1600" dirty="0"/>
          </a:p>
          <a:p>
            <a:pPr algn="just"/>
            <a:r>
              <a:rPr lang="it-IT" dirty="0"/>
              <a:t>Le Risorse di EARTH sono progettate per essere </a:t>
            </a:r>
            <a:r>
              <a:rPr lang="it-IT" b="1" dirty="0"/>
              <a:t>flessibili</a:t>
            </a:r>
            <a:r>
              <a:rPr lang="it-IT" dirty="0"/>
              <a:t> e alcuni insegnanti le hanno già applicate in vari modi, dai workshop in classe alle lezioni dell'intero semestre. Di seguito sono riportati alcuni esempi di implementazione che dimostrano come i materiali possano essere adattati a vari formati di insegnamento, obiettivi di apprendimento e tempistiche.</a:t>
            </a:r>
            <a:endParaRPr lang="en-GB" dirty="0"/>
          </a:p>
          <a:p>
            <a:pPr algn="just"/>
            <a:endParaRPr lang="en-GB" dirty="0"/>
          </a:p>
        </p:txBody>
      </p:sp>
    </p:spTree>
    <p:extLst>
      <p:ext uri="{BB962C8B-B14F-4D97-AF65-F5344CB8AC3E}">
        <p14:creationId xmlns:p14="http://schemas.microsoft.com/office/powerpoint/2010/main" val="37803663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DCA8FD9-77EE-3F83-4BA2-612F29D77BA9}"/>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8CB4C239-08B6-58B7-92D4-3C875CF4CB7E}"/>
              </a:ext>
            </a:extLst>
          </p:cNvPr>
          <p:cNvSpPr>
            <a:spLocks noGrp="1"/>
          </p:cNvSpPr>
          <p:nvPr>
            <p:ph type="sldNum" sz="quarter" idx="4"/>
          </p:nvPr>
        </p:nvSpPr>
        <p:spPr/>
        <p:txBody>
          <a:bodyPr/>
          <a:lstStyle/>
          <a:p>
            <a:fld id="{9C527BFA-2C0E-4CEC-B6A5-913A56FEF4B4}" type="slidenum">
              <a:rPr lang="fr-CA" smtClean="0"/>
              <a:pPr/>
              <a:t>11</a:t>
            </a:fld>
            <a:endParaRPr lang="fr-CA"/>
          </a:p>
        </p:txBody>
      </p:sp>
      <p:sp>
        <p:nvSpPr>
          <p:cNvPr id="8" name="Freeform 2">
            <a:extLst>
              <a:ext uri="{FF2B5EF4-FFF2-40B4-BE49-F238E27FC236}">
                <a16:creationId xmlns:a16="http://schemas.microsoft.com/office/drawing/2014/main" id="{00B496BD-804E-9D08-C470-1ED530CC65F8}"/>
              </a:ext>
            </a:extLst>
          </p:cNvPr>
          <p:cNvSpPr/>
          <p:nvPr/>
        </p:nvSpPr>
        <p:spPr>
          <a:xfrm rot="19295464">
            <a:off x="6038581" y="-668569"/>
            <a:ext cx="4822343" cy="5213433"/>
          </a:xfrm>
          <a:custGeom>
            <a:avLst/>
            <a:gdLst>
              <a:gd name="connsiteX0" fmla="*/ 217621 w 1060649"/>
              <a:gd name="connsiteY0" fmla="*/ 995490 h 1146667"/>
              <a:gd name="connsiteX1" fmla="*/ 178658 w 1060649"/>
              <a:gd name="connsiteY1" fmla="*/ 979326 h 1146667"/>
              <a:gd name="connsiteX2" fmla="*/ 149199 w 1060649"/>
              <a:gd name="connsiteY2" fmla="*/ 934639 h 1146667"/>
              <a:gd name="connsiteX3" fmla="*/ 188161 w 1060649"/>
              <a:gd name="connsiteY3" fmla="*/ 946999 h 1146667"/>
              <a:gd name="connsiteX4" fmla="*/ 217621 w 1060649"/>
              <a:gd name="connsiteY4" fmla="*/ 995490 h 1146667"/>
              <a:gd name="connsiteX5" fmla="*/ 320255 w 1060649"/>
              <a:gd name="connsiteY5" fmla="*/ 1065849 h 1146667"/>
              <a:gd name="connsiteX6" fmla="*/ 274640 w 1060649"/>
              <a:gd name="connsiteY6" fmla="*/ 1052538 h 1146667"/>
              <a:gd name="connsiteX7" fmla="*/ 248031 w 1060649"/>
              <a:gd name="connsiteY7" fmla="*/ 1019260 h 1146667"/>
              <a:gd name="connsiteX8" fmla="*/ 295547 w 1060649"/>
              <a:gd name="connsiteY8" fmla="*/ 1029719 h 1146667"/>
              <a:gd name="connsiteX9" fmla="*/ 320255 w 1060649"/>
              <a:gd name="connsiteY9" fmla="*/ 1065849 h 1146667"/>
              <a:gd name="connsiteX10" fmla="*/ 428590 w 1060649"/>
              <a:gd name="connsiteY10" fmla="*/ 1117193 h 1146667"/>
              <a:gd name="connsiteX11" fmla="*/ 380124 w 1060649"/>
              <a:gd name="connsiteY11" fmla="*/ 1107685 h 1146667"/>
              <a:gd name="connsiteX12" fmla="*/ 358267 w 1060649"/>
              <a:gd name="connsiteY12" fmla="*/ 1085816 h 1146667"/>
              <a:gd name="connsiteX13" fmla="*/ 409584 w 1060649"/>
              <a:gd name="connsiteY13" fmla="*/ 1093423 h 1146667"/>
              <a:gd name="connsiteX14" fmla="*/ 428590 w 1060649"/>
              <a:gd name="connsiteY14" fmla="*/ 1117193 h 1146667"/>
              <a:gd name="connsiteX15" fmla="*/ 530273 w 1060649"/>
              <a:gd name="connsiteY15" fmla="*/ 1143815 h 1146667"/>
              <a:gd name="connsiteX16" fmla="*/ 483708 w 1060649"/>
              <a:gd name="connsiteY16" fmla="*/ 1140012 h 1146667"/>
              <a:gd name="connsiteX17" fmla="*/ 469453 w 1060649"/>
              <a:gd name="connsiteY17" fmla="*/ 1131455 h 1146667"/>
              <a:gd name="connsiteX18" fmla="*/ 517919 w 1060649"/>
              <a:gd name="connsiteY18" fmla="*/ 1134307 h 1146667"/>
              <a:gd name="connsiteX19" fmla="*/ 530273 w 1060649"/>
              <a:gd name="connsiteY19" fmla="*/ 1143815 h 1146667"/>
              <a:gd name="connsiteX20" fmla="*/ 34211 w 1060649"/>
              <a:gd name="connsiteY20" fmla="*/ 714052 h 1146667"/>
              <a:gd name="connsiteX21" fmla="*/ 19006 w 1060649"/>
              <a:gd name="connsiteY21" fmla="*/ 712151 h 1146667"/>
              <a:gd name="connsiteX22" fmla="*/ 6652 w 1060649"/>
              <a:gd name="connsiteY22" fmla="*/ 648447 h 1146667"/>
              <a:gd name="connsiteX23" fmla="*/ 20907 w 1060649"/>
              <a:gd name="connsiteY23" fmla="*/ 643693 h 1146667"/>
              <a:gd name="connsiteX24" fmla="*/ 34211 w 1060649"/>
              <a:gd name="connsiteY24" fmla="*/ 714052 h 1146667"/>
              <a:gd name="connsiteX25" fmla="*/ 97882 w 1060649"/>
              <a:gd name="connsiteY25" fmla="*/ 803428 h 1146667"/>
              <a:gd name="connsiteX26" fmla="*/ 65571 w 1060649"/>
              <a:gd name="connsiteY26" fmla="*/ 798674 h 1146667"/>
              <a:gd name="connsiteX27" fmla="*/ 45615 w 1060649"/>
              <a:gd name="connsiteY27" fmla="*/ 733069 h 1146667"/>
              <a:gd name="connsiteX28" fmla="*/ 77925 w 1060649"/>
              <a:gd name="connsiteY28" fmla="*/ 733069 h 1146667"/>
              <a:gd name="connsiteX29" fmla="*/ 97882 w 1060649"/>
              <a:gd name="connsiteY29" fmla="*/ 803428 h 1146667"/>
              <a:gd name="connsiteX30" fmla="*/ 190062 w 1060649"/>
              <a:gd name="connsiteY30" fmla="*/ 896606 h 1146667"/>
              <a:gd name="connsiteX31" fmla="*/ 144447 w 1060649"/>
              <a:gd name="connsiteY31" fmla="*/ 889000 h 1146667"/>
              <a:gd name="connsiteX32" fmla="*/ 120689 w 1060649"/>
              <a:gd name="connsiteY32" fmla="*/ 827198 h 1146667"/>
              <a:gd name="connsiteX33" fmla="*/ 167255 w 1060649"/>
              <a:gd name="connsiteY33" fmla="*/ 830050 h 1146667"/>
              <a:gd name="connsiteX34" fmla="*/ 190062 w 1060649"/>
              <a:gd name="connsiteY34" fmla="*/ 896606 h 1146667"/>
              <a:gd name="connsiteX35" fmla="*/ 300298 w 1060649"/>
              <a:gd name="connsiteY35" fmla="*/ 983129 h 1146667"/>
              <a:gd name="connsiteX36" fmla="*/ 246130 w 1060649"/>
              <a:gd name="connsiteY36" fmla="*/ 977425 h 1146667"/>
              <a:gd name="connsiteX37" fmla="*/ 221422 w 1060649"/>
              <a:gd name="connsiteY37" fmla="*/ 924180 h 1146667"/>
              <a:gd name="connsiteX38" fmla="*/ 277491 w 1060649"/>
              <a:gd name="connsiteY38" fmla="*/ 927983 h 1146667"/>
              <a:gd name="connsiteX39" fmla="*/ 300298 w 1060649"/>
              <a:gd name="connsiteY39" fmla="*/ 983129 h 1146667"/>
              <a:gd name="connsiteX40" fmla="*/ 420037 w 1060649"/>
              <a:gd name="connsiteY40" fmla="*/ 1055390 h 1146667"/>
              <a:gd name="connsiteX41" fmla="*/ 363019 w 1060649"/>
              <a:gd name="connsiteY41" fmla="*/ 1051587 h 1146667"/>
              <a:gd name="connsiteX42" fmla="*/ 342112 w 1060649"/>
              <a:gd name="connsiteY42" fmla="*/ 1009752 h 1146667"/>
              <a:gd name="connsiteX43" fmla="*/ 401981 w 1060649"/>
              <a:gd name="connsiteY43" fmla="*/ 1011653 h 1146667"/>
              <a:gd name="connsiteX44" fmla="*/ 420037 w 1060649"/>
              <a:gd name="connsiteY44" fmla="*/ 1055390 h 1146667"/>
              <a:gd name="connsiteX45" fmla="*/ 535975 w 1060649"/>
              <a:gd name="connsiteY45" fmla="*/ 1106734 h 1146667"/>
              <a:gd name="connsiteX46" fmla="*/ 480857 w 1060649"/>
              <a:gd name="connsiteY46" fmla="*/ 1106734 h 1146667"/>
              <a:gd name="connsiteX47" fmla="*/ 465652 w 1060649"/>
              <a:gd name="connsiteY47" fmla="*/ 1078210 h 1146667"/>
              <a:gd name="connsiteX48" fmla="*/ 523621 w 1060649"/>
              <a:gd name="connsiteY48" fmla="*/ 1077259 h 1146667"/>
              <a:gd name="connsiteX49" fmla="*/ 535975 w 1060649"/>
              <a:gd name="connsiteY49" fmla="*/ 1106734 h 1146667"/>
              <a:gd name="connsiteX50" fmla="*/ 637658 w 1060649"/>
              <a:gd name="connsiteY50" fmla="*/ 1131455 h 1146667"/>
              <a:gd name="connsiteX51" fmla="*/ 589192 w 1060649"/>
              <a:gd name="connsiteY51" fmla="*/ 1136209 h 1146667"/>
              <a:gd name="connsiteX52" fmla="*/ 581590 w 1060649"/>
              <a:gd name="connsiteY52" fmla="*/ 1120996 h 1146667"/>
              <a:gd name="connsiteX53" fmla="*/ 632907 w 1060649"/>
              <a:gd name="connsiteY53" fmla="*/ 1115291 h 1146667"/>
              <a:gd name="connsiteX54" fmla="*/ 637658 w 1060649"/>
              <a:gd name="connsiteY54" fmla="*/ 1131455 h 1146667"/>
              <a:gd name="connsiteX55" fmla="*/ 29460 w 1060649"/>
              <a:gd name="connsiteY55" fmla="*/ 588547 h 1146667"/>
              <a:gd name="connsiteX56" fmla="*/ 7602 w 1060649"/>
              <a:gd name="connsiteY56" fmla="*/ 599005 h 1146667"/>
              <a:gd name="connsiteX57" fmla="*/ 6652 w 1060649"/>
              <a:gd name="connsiteY57" fmla="*/ 529597 h 1146667"/>
              <a:gd name="connsiteX58" fmla="*/ 27559 w 1060649"/>
              <a:gd name="connsiteY58" fmla="*/ 511532 h 1146667"/>
              <a:gd name="connsiteX59" fmla="*/ 29460 w 1060649"/>
              <a:gd name="connsiteY59" fmla="*/ 588547 h 1146667"/>
              <a:gd name="connsiteX60" fmla="*/ 89329 w 1060649"/>
              <a:gd name="connsiteY60" fmla="*/ 673168 h 1146667"/>
              <a:gd name="connsiteX61" fmla="*/ 48466 w 1060649"/>
              <a:gd name="connsiteY61" fmla="*/ 678873 h 1146667"/>
              <a:gd name="connsiteX62" fmla="*/ 37062 w 1060649"/>
              <a:gd name="connsiteY62" fmla="*/ 602809 h 1146667"/>
              <a:gd name="connsiteX63" fmla="*/ 76025 w 1060649"/>
              <a:gd name="connsiteY63" fmla="*/ 591399 h 1146667"/>
              <a:gd name="connsiteX64" fmla="*/ 89329 w 1060649"/>
              <a:gd name="connsiteY64" fmla="*/ 673168 h 1146667"/>
              <a:gd name="connsiteX65" fmla="*/ 180559 w 1060649"/>
              <a:gd name="connsiteY65" fmla="*/ 767297 h 1146667"/>
              <a:gd name="connsiteX66" fmla="*/ 125441 w 1060649"/>
              <a:gd name="connsiteY66" fmla="*/ 769199 h 1146667"/>
              <a:gd name="connsiteX67" fmla="*/ 107385 w 1060649"/>
              <a:gd name="connsiteY67" fmla="*/ 692184 h 1146667"/>
              <a:gd name="connsiteX68" fmla="*/ 162503 w 1060649"/>
              <a:gd name="connsiteY68" fmla="*/ 685528 h 1146667"/>
              <a:gd name="connsiteX69" fmla="*/ 180559 w 1060649"/>
              <a:gd name="connsiteY69" fmla="*/ 767297 h 1146667"/>
              <a:gd name="connsiteX70" fmla="*/ 296497 w 1060649"/>
              <a:gd name="connsiteY70" fmla="*/ 864279 h 1146667"/>
              <a:gd name="connsiteX71" fmla="*/ 230925 w 1060649"/>
              <a:gd name="connsiteY71" fmla="*/ 865230 h 1146667"/>
              <a:gd name="connsiteX72" fmla="*/ 209068 w 1060649"/>
              <a:gd name="connsiteY72" fmla="*/ 792969 h 1146667"/>
              <a:gd name="connsiteX73" fmla="*/ 275590 w 1060649"/>
              <a:gd name="connsiteY73" fmla="*/ 788215 h 1146667"/>
              <a:gd name="connsiteX74" fmla="*/ 296497 w 1060649"/>
              <a:gd name="connsiteY74" fmla="*/ 864279 h 1146667"/>
              <a:gd name="connsiteX75" fmla="*/ 423838 w 1060649"/>
              <a:gd name="connsiteY75" fmla="*/ 952704 h 1146667"/>
              <a:gd name="connsiteX76" fmla="*/ 354466 w 1060649"/>
              <a:gd name="connsiteY76" fmla="*/ 954605 h 1146667"/>
              <a:gd name="connsiteX77" fmla="*/ 334509 w 1060649"/>
              <a:gd name="connsiteY77" fmla="*/ 891852 h 1146667"/>
              <a:gd name="connsiteX78" fmla="*/ 405783 w 1060649"/>
              <a:gd name="connsiteY78" fmla="*/ 887098 h 1146667"/>
              <a:gd name="connsiteX79" fmla="*/ 423838 w 1060649"/>
              <a:gd name="connsiteY79" fmla="*/ 952704 h 1146667"/>
              <a:gd name="connsiteX80" fmla="*/ 667118 w 1060649"/>
              <a:gd name="connsiteY80" fmla="*/ 1073456 h 1146667"/>
              <a:gd name="connsiteX81" fmla="*/ 608199 w 1060649"/>
              <a:gd name="connsiteY81" fmla="*/ 1082013 h 1146667"/>
              <a:gd name="connsiteX82" fmla="*/ 599646 w 1060649"/>
              <a:gd name="connsiteY82" fmla="*/ 1046833 h 1146667"/>
              <a:gd name="connsiteX83" fmla="*/ 662366 w 1060649"/>
              <a:gd name="connsiteY83" fmla="*/ 1037325 h 1146667"/>
              <a:gd name="connsiteX84" fmla="*/ 667118 w 1060649"/>
              <a:gd name="connsiteY84" fmla="*/ 1073456 h 1146667"/>
              <a:gd name="connsiteX85" fmla="*/ 760248 w 1060649"/>
              <a:gd name="connsiteY85" fmla="*/ 1094373 h 1146667"/>
              <a:gd name="connsiteX86" fmla="*/ 711782 w 1060649"/>
              <a:gd name="connsiteY86" fmla="*/ 1106734 h 1146667"/>
              <a:gd name="connsiteX87" fmla="*/ 710832 w 1060649"/>
              <a:gd name="connsiteY87" fmla="*/ 1084865 h 1146667"/>
              <a:gd name="connsiteX88" fmla="*/ 762149 w 1060649"/>
              <a:gd name="connsiteY88" fmla="*/ 1071554 h 1146667"/>
              <a:gd name="connsiteX89" fmla="*/ 760248 w 1060649"/>
              <a:gd name="connsiteY89" fmla="*/ 1094373 h 1146667"/>
              <a:gd name="connsiteX90" fmla="*/ 823919 w 1060649"/>
              <a:gd name="connsiteY90" fmla="*/ 1088669 h 1146667"/>
              <a:gd name="connsiteX91" fmla="*/ 787807 w 1060649"/>
              <a:gd name="connsiteY91" fmla="*/ 1103881 h 1146667"/>
              <a:gd name="connsiteX92" fmla="*/ 794459 w 1060649"/>
              <a:gd name="connsiteY92" fmla="*/ 1094373 h 1146667"/>
              <a:gd name="connsiteX93" fmla="*/ 833422 w 1060649"/>
              <a:gd name="connsiteY93" fmla="*/ 1078210 h 1146667"/>
              <a:gd name="connsiteX94" fmla="*/ 823919 w 1060649"/>
              <a:gd name="connsiteY94" fmla="*/ 1088669 h 1146667"/>
              <a:gd name="connsiteX95" fmla="*/ 42764 w 1060649"/>
              <a:gd name="connsiteY95" fmla="*/ 452582 h 1146667"/>
              <a:gd name="connsiteX96" fmla="*/ 16155 w 1060649"/>
              <a:gd name="connsiteY96" fmla="*/ 474450 h 1146667"/>
              <a:gd name="connsiteX97" fmla="*/ 26609 w 1060649"/>
              <a:gd name="connsiteY97" fmla="*/ 409796 h 1146667"/>
              <a:gd name="connsiteX98" fmla="*/ 51317 w 1060649"/>
              <a:gd name="connsiteY98" fmla="*/ 382222 h 1146667"/>
              <a:gd name="connsiteX99" fmla="*/ 42764 w 1060649"/>
              <a:gd name="connsiteY99" fmla="*/ 452582 h 1146667"/>
              <a:gd name="connsiteX100" fmla="*/ 95981 w 1060649"/>
              <a:gd name="connsiteY100" fmla="*/ 521040 h 1146667"/>
              <a:gd name="connsiteX101" fmla="*/ 50366 w 1060649"/>
              <a:gd name="connsiteY101" fmla="*/ 538154 h 1146667"/>
              <a:gd name="connsiteX102" fmla="*/ 49416 w 1060649"/>
              <a:gd name="connsiteY102" fmla="*/ 463991 h 1146667"/>
              <a:gd name="connsiteX103" fmla="*/ 93130 w 1060649"/>
              <a:gd name="connsiteY103" fmla="*/ 442123 h 1146667"/>
              <a:gd name="connsiteX104" fmla="*/ 95981 w 1060649"/>
              <a:gd name="connsiteY104" fmla="*/ 521040 h 1146667"/>
              <a:gd name="connsiteX105" fmla="*/ 181509 w 1060649"/>
              <a:gd name="connsiteY105" fmla="*/ 607563 h 1146667"/>
              <a:gd name="connsiteX106" fmla="*/ 120689 w 1060649"/>
              <a:gd name="connsiteY106" fmla="*/ 619923 h 1146667"/>
              <a:gd name="connsiteX107" fmla="*/ 111186 w 1060649"/>
              <a:gd name="connsiteY107" fmla="*/ 539105 h 1146667"/>
              <a:gd name="connsiteX108" fmla="*/ 170106 w 1060649"/>
              <a:gd name="connsiteY108" fmla="*/ 522941 h 1146667"/>
              <a:gd name="connsiteX109" fmla="*/ 181509 w 1060649"/>
              <a:gd name="connsiteY109" fmla="*/ 607563 h 1146667"/>
              <a:gd name="connsiteX110" fmla="*/ 568286 w 1060649"/>
              <a:gd name="connsiteY110" fmla="*/ 894705 h 1146667"/>
              <a:gd name="connsiteX111" fmla="*/ 494161 w 1060649"/>
              <a:gd name="connsiteY111" fmla="*/ 904213 h 1146667"/>
              <a:gd name="connsiteX112" fmla="*/ 478956 w 1060649"/>
              <a:gd name="connsiteY112" fmla="*/ 837657 h 1146667"/>
              <a:gd name="connsiteX113" fmla="*/ 555932 w 1060649"/>
              <a:gd name="connsiteY113" fmla="*/ 827198 h 1146667"/>
              <a:gd name="connsiteX114" fmla="*/ 568286 w 1060649"/>
              <a:gd name="connsiteY114" fmla="*/ 894705 h 1146667"/>
              <a:gd name="connsiteX115" fmla="*/ 694677 w 1060649"/>
              <a:gd name="connsiteY115" fmla="*/ 966966 h 1146667"/>
              <a:gd name="connsiteX116" fmla="*/ 628155 w 1060649"/>
              <a:gd name="connsiteY116" fmla="*/ 979326 h 1146667"/>
              <a:gd name="connsiteX117" fmla="*/ 618652 w 1060649"/>
              <a:gd name="connsiteY117" fmla="*/ 926081 h 1146667"/>
              <a:gd name="connsiteX118" fmla="*/ 687074 w 1060649"/>
              <a:gd name="connsiteY118" fmla="*/ 913721 h 1146667"/>
              <a:gd name="connsiteX119" fmla="*/ 694677 w 1060649"/>
              <a:gd name="connsiteY119" fmla="*/ 966966 h 1146667"/>
              <a:gd name="connsiteX120" fmla="*/ 800161 w 1060649"/>
              <a:gd name="connsiteY120" fmla="*/ 1014506 h 1146667"/>
              <a:gd name="connsiteX121" fmla="*/ 745994 w 1060649"/>
              <a:gd name="connsiteY121" fmla="*/ 1029719 h 1146667"/>
              <a:gd name="connsiteX122" fmla="*/ 744093 w 1060649"/>
              <a:gd name="connsiteY122" fmla="*/ 990736 h 1146667"/>
              <a:gd name="connsiteX123" fmla="*/ 801112 w 1060649"/>
              <a:gd name="connsiteY123" fmla="*/ 975523 h 1146667"/>
              <a:gd name="connsiteX124" fmla="*/ 800161 w 1060649"/>
              <a:gd name="connsiteY124" fmla="*/ 1014506 h 1146667"/>
              <a:gd name="connsiteX125" fmla="*/ 876186 w 1060649"/>
              <a:gd name="connsiteY125" fmla="*/ 1035424 h 1146667"/>
              <a:gd name="connsiteX126" fmla="*/ 835323 w 1060649"/>
              <a:gd name="connsiteY126" fmla="*/ 1052538 h 1146667"/>
              <a:gd name="connsiteX127" fmla="*/ 840074 w 1060649"/>
              <a:gd name="connsiteY127" fmla="*/ 1026866 h 1146667"/>
              <a:gd name="connsiteX128" fmla="*/ 882838 w 1060649"/>
              <a:gd name="connsiteY128" fmla="*/ 1009752 h 1146667"/>
              <a:gd name="connsiteX129" fmla="*/ 876186 w 1060649"/>
              <a:gd name="connsiteY129" fmla="*/ 1035424 h 1146667"/>
              <a:gd name="connsiteX130" fmla="*/ 77925 w 1060649"/>
              <a:gd name="connsiteY130" fmla="*/ 327076 h 1146667"/>
              <a:gd name="connsiteX131" fmla="*/ 45615 w 1060649"/>
              <a:gd name="connsiteY131" fmla="*/ 359403 h 1146667"/>
              <a:gd name="connsiteX132" fmla="*/ 66522 w 1060649"/>
              <a:gd name="connsiteY132" fmla="*/ 305208 h 1146667"/>
              <a:gd name="connsiteX133" fmla="*/ 95031 w 1060649"/>
              <a:gd name="connsiteY133" fmla="*/ 268126 h 1146667"/>
              <a:gd name="connsiteX134" fmla="*/ 77925 w 1060649"/>
              <a:gd name="connsiteY134" fmla="*/ 327076 h 1146667"/>
              <a:gd name="connsiteX135" fmla="*/ 205267 w 1060649"/>
              <a:gd name="connsiteY135" fmla="*/ 444025 h 1146667"/>
              <a:gd name="connsiteX136" fmla="*/ 137795 w 1060649"/>
              <a:gd name="connsiteY136" fmla="*/ 464942 h 1146667"/>
              <a:gd name="connsiteX137" fmla="*/ 136845 w 1060649"/>
              <a:gd name="connsiteY137" fmla="*/ 385075 h 1146667"/>
              <a:gd name="connsiteX138" fmla="*/ 202416 w 1060649"/>
              <a:gd name="connsiteY138" fmla="*/ 360354 h 1146667"/>
              <a:gd name="connsiteX139" fmla="*/ 205267 w 1060649"/>
              <a:gd name="connsiteY139" fmla="*/ 444025 h 1146667"/>
              <a:gd name="connsiteX140" fmla="*/ 316453 w 1060649"/>
              <a:gd name="connsiteY140" fmla="*/ 533400 h 1146667"/>
              <a:gd name="connsiteX141" fmla="*/ 236627 w 1060649"/>
              <a:gd name="connsiteY141" fmla="*/ 549564 h 1146667"/>
              <a:gd name="connsiteX142" fmla="*/ 227124 w 1060649"/>
              <a:gd name="connsiteY142" fmla="*/ 463041 h 1146667"/>
              <a:gd name="connsiteX143" fmla="*/ 305050 w 1060649"/>
              <a:gd name="connsiteY143" fmla="*/ 443074 h 1146667"/>
              <a:gd name="connsiteX144" fmla="*/ 316453 w 1060649"/>
              <a:gd name="connsiteY144" fmla="*/ 533400 h 1146667"/>
              <a:gd name="connsiteX145" fmla="*/ 928453 w 1060649"/>
              <a:gd name="connsiteY145" fmla="*/ 941294 h 1146667"/>
              <a:gd name="connsiteX146" fmla="*/ 880938 w 1060649"/>
              <a:gd name="connsiteY146" fmla="*/ 960310 h 1146667"/>
              <a:gd name="connsiteX147" fmla="*/ 883789 w 1060649"/>
              <a:gd name="connsiteY147" fmla="*/ 917524 h 1146667"/>
              <a:gd name="connsiteX148" fmla="*/ 933205 w 1060649"/>
              <a:gd name="connsiteY148" fmla="*/ 898508 h 1146667"/>
              <a:gd name="connsiteX149" fmla="*/ 928453 w 1060649"/>
              <a:gd name="connsiteY149" fmla="*/ 941294 h 1146667"/>
              <a:gd name="connsiteX150" fmla="*/ 979770 w 1060649"/>
              <a:gd name="connsiteY150" fmla="*/ 962212 h 1146667"/>
              <a:gd name="connsiteX151" fmla="*/ 947459 w 1060649"/>
              <a:gd name="connsiteY151" fmla="*/ 983129 h 1146667"/>
              <a:gd name="connsiteX152" fmla="*/ 956963 w 1060649"/>
              <a:gd name="connsiteY152" fmla="*/ 954605 h 1146667"/>
              <a:gd name="connsiteX153" fmla="*/ 990223 w 1060649"/>
              <a:gd name="connsiteY153" fmla="*/ 934639 h 1146667"/>
              <a:gd name="connsiteX154" fmla="*/ 979770 w 1060649"/>
              <a:gd name="connsiteY154" fmla="*/ 962212 h 1146667"/>
              <a:gd name="connsiteX155" fmla="*/ 163453 w 1060649"/>
              <a:gd name="connsiteY155" fmla="*/ 243405 h 1146667"/>
              <a:gd name="connsiteX156" fmla="*/ 111186 w 1060649"/>
              <a:gd name="connsiteY156" fmla="*/ 275733 h 1146667"/>
              <a:gd name="connsiteX157" fmla="*/ 129242 w 1060649"/>
              <a:gd name="connsiteY157" fmla="*/ 223439 h 1146667"/>
              <a:gd name="connsiteX158" fmla="*/ 177708 w 1060649"/>
              <a:gd name="connsiteY158" fmla="*/ 188259 h 1146667"/>
              <a:gd name="connsiteX159" fmla="*/ 163453 w 1060649"/>
              <a:gd name="connsiteY159" fmla="*/ 243405 h 1146667"/>
              <a:gd name="connsiteX160" fmla="*/ 236627 w 1060649"/>
              <a:gd name="connsiteY160" fmla="*/ 289044 h 1146667"/>
              <a:gd name="connsiteX161" fmla="*/ 168205 w 1060649"/>
              <a:gd name="connsiteY161" fmla="*/ 315666 h 1146667"/>
              <a:gd name="connsiteX162" fmla="*/ 174857 w 1060649"/>
              <a:gd name="connsiteY162" fmla="*/ 250061 h 1146667"/>
              <a:gd name="connsiteX163" fmla="*/ 239478 w 1060649"/>
              <a:gd name="connsiteY163" fmla="*/ 221537 h 1146667"/>
              <a:gd name="connsiteX164" fmla="*/ 236627 w 1060649"/>
              <a:gd name="connsiteY164" fmla="*/ 289044 h 1146667"/>
              <a:gd name="connsiteX165" fmla="*/ 340211 w 1060649"/>
              <a:gd name="connsiteY165" fmla="*/ 358452 h 1146667"/>
              <a:gd name="connsiteX166" fmla="*/ 259435 w 1060649"/>
              <a:gd name="connsiteY166" fmla="*/ 379370 h 1146667"/>
              <a:gd name="connsiteX167" fmla="*/ 255633 w 1060649"/>
              <a:gd name="connsiteY167" fmla="*/ 302355 h 1146667"/>
              <a:gd name="connsiteX168" fmla="*/ 332609 w 1060649"/>
              <a:gd name="connsiteY168" fmla="*/ 279536 h 1146667"/>
              <a:gd name="connsiteX169" fmla="*/ 340211 w 1060649"/>
              <a:gd name="connsiteY169" fmla="*/ 358452 h 1146667"/>
              <a:gd name="connsiteX170" fmla="*/ 1047242 w 1060649"/>
              <a:gd name="connsiteY170" fmla="*/ 889951 h 1146667"/>
              <a:gd name="connsiteX171" fmla="*/ 1029186 w 1060649"/>
              <a:gd name="connsiteY171" fmla="*/ 909918 h 1146667"/>
              <a:gd name="connsiteX172" fmla="*/ 1040590 w 1060649"/>
              <a:gd name="connsiteY172" fmla="*/ 881394 h 1146667"/>
              <a:gd name="connsiteX173" fmla="*/ 1060546 w 1060649"/>
              <a:gd name="connsiteY173" fmla="*/ 862378 h 1146667"/>
              <a:gd name="connsiteX174" fmla="*/ 1047242 w 1060649"/>
              <a:gd name="connsiteY174" fmla="*/ 889951 h 1146667"/>
              <a:gd name="connsiteX175" fmla="*/ 281292 w 1060649"/>
              <a:gd name="connsiteY175" fmla="*/ 164489 h 1146667"/>
              <a:gd name="connsiteX176" fmla="*/ 210969 w 1060649"/>
              <a:gd name="connsiteY176" fmla="*/ 193964 h 1146667"/>
              <a:gd name="connsiteX177" fmla="*/ 223323 w 1060649"/>
              <a:gd name="connsiteY177" fmla="*/ 145473 h 1146667"/>
              <a:gd name="connsiteX178" fmla="*/ 287944 w 1060649"/>
              <a:gd name="connsiteY178" fmla="*/ 115047 h 1146667"/>
              <a:gd name="connsiteX179" fmla="*/ 281292 w 1060649"/>
              <a:gd name="connsiteY179" fmla="*/ 164489 h 1146667"/>
              <a:gd name="connsiteX180" fmla="*/ 377273 w 1060649"/>
              <a:gd name="connsiteY180" fmla="*/ 211078 h 1146667"/>
              <a:gd name="connsiteX181" fmla="*/ 294596 w 1060649"/>
              <a:gd name="connsiteY181" fmla="*/ 234848 h 1146667"/>
              <a:gd name="connsiteX182" fmla="*/ 296497 w 1060649"/>
              <a:gd name="connsiteY182" fmla="*/ 171144 h 1146667"/>
              <a:gd name="connsiteX183" fmla="*/ 374422 w 1060649"/>
              <a:gd name="connsiteY183" fmla="*/ 147374 h 1146667"/>
              <a:gd name="connsiteX184" fmla="*/ 377273 w 1060649"/>
              <a:gd name="connsiteY184" fmla="*/ 211078 h 1146667"/>
              <a:gd name="connsiteX185" fmla="*/ 326907 w 1060649"/>
              <a:gd name="connsiteY185" fmla="*/ 77015 h 1146667"/>
              <a:gd name="connsiteX186" fmla="*/ 262286 w 1060649"/>
              <a:gd name="connsiteY186" fmla="*/ 105539 h 1146667"/>
              <a:gd name="connsiteX187" fmla="*/ 278441 w 1060649"/>
              <a:gd name="connsiteY187" fmla="*/ 81769 h 1146667"/>
              <a:gd name="connsiteX188" fmla="*/ 337360 w 1060649"/>
              <a:gd name="connsiteY188" fmla="*/ 53245 h 1146667"/>
              <a:gd name="connsiteX189" fmla="*/ 326907 w 1060649"/>
              <a:gd name="connsiteY189" fmla="*/ 77015 h 1146667"/>
              <a:gd name="connsiteX190" fmla="*/ 411484 w 1060649"/>
              <a:gd name="connsiteY190" fmla="*/ 96982 h 1146667"/>
              <a:gd name="connsiteX191" fmla="*/ 335460 w 1060649"/>
              <a:gd name="connsiteY191" fmla="*/ 118850 h 1146667"/>
              <a:gd name="connsiteX192" fmla="*/ 340211 w 1060649"/>
              <a:gd name="connsiteY192" fmla="*/ 78917 h 1146667"/>
              <a:gd name="connsiteX193" fmla="*/ 410534 w 1060649"/>
              <a:gd name="connsiteY193" fmla="*/ 57999 h 1146667"/>
              <a:gd name="connsiteX194" fmla="*/ 411484 w 1060649"/>
              <a:gd name="connsiteY194" fmla="*/ 96982 h 1146667"/>
              <a:gd name="connsiteX195" fmla="*/ 521720 w 1060649"/>
              <a:gd name="connsiteY195" fmla="*/ 143571 h 1146667"/>
              <a:gd name="connsiteX196" fmla="*/ 439043 w 1060649"/>
              <a:gd name="connsiteY196" fmla="*/ 158784 h 1146667"/>
              <a:gd name="connsiteX197" fmla="*/ 433342 w 1060649"/>
              <a:gd name="connsiteY197" fmla="*/ 104588 h 1146667"/>
              <a:gd name="connsiteX198" fmla="*/ 511267 w 1060649"/>
              <a:gd name="connsiteY198" fmla="*/ 90326 h 1146667"/>
              <a:gd name="connsiteX199" fmla="*/ 521720 w 1060649"/>
              <a:gd name="connsiteY199" fmla="*/ 143571 h 1146667"/>
              <a:gd name="connsiteX200" fmla="*/ 650012 w 1060649"/>
              <a:gd name="connsiteY200" fmla="*/ 214881 h 1146667"/>
              <a:gd name="connsiteX201" fmla="*/ 567335 w 1060649"/>
              <a:gd name="connsiteY201" fmla="*/ 225340 h 1146667"/>
              <a:gd name="connsiteX202" fmla="*/ 554031 w 1060649"/>
              <a:gd name="connsiteY202" fmla="*/ 160686 h 1146667"/>
              <a:gd name="connsiteX203" fmla="*/ 632907 w 1060649"/>
              <a:gd name="connsiteY203" fmla="*/ 152128 h 1146667"/>
              <a:gd name="connsiteX204" fmla="*/ 650012 w 1060649"/>
              <a:gd name="connsiteY204" fmla="*/ 214881 h 1146667"/>
              <a:gd name="connsiteX205" fmla="*/ 448546 w 1060649"/>
              <a:gd name="connsiteY205" fmla="*/ 30426 h 1146667"/>
              <a:gd name="connsiteX206" fmla="*/ 376323 w 1060649"/>
              <a:gd name="connsiteY206" fmla="*/ 49442 h 1146667"/>
              <a:gd name="connsiteX207" fmla="*/ 383925 w 1060649"/>
              <a:gd name="connsiteY207" fmla="*/ 33278 h 1146667"/>
              <a:gd name="connsiteX208" fmla="*/ 448546 w 1060649"/>
              <a:gd name="connsiteY208" fmla="*/ 15213 h 1146667"/>
              <a:gd name="connsiteX209" fmla="*/ 448546 w 1060649"/>
              <a:gd name="connsiteY209" fmla="*/ 30426 h 1146667"/>
              <a:gd name="connsiteX210" fmla="*/ 546428 w 1060649"/>
              <a:gd name="connsiteY210" fmla="*/ 52294 h 1146667"/>
              <a:gd name="connsiteX211" fmla="*/ 468503 w 1060649"/>
              <a:gd name="connsiteY211" fmla="*/ 63704 h 1146667"/>
              <a:gd name="connsiteX212" fmla="*/ 463751 w 1060649"/>
              <a:gd name="connsiteY212" fmla="*/ 31376 h 1146667"/>
              <a:gd name="connsiteX213" fmla="*/ 535975 w 1060649"/>
              <a:gd name="connsiteY213" fmla="*/ 20918 h 1146667"/>
              <a:gd name="connsiteX214" fmla="*/ 546428 w 1060649"/>
              <a:gd name="connsiteY214" fmla="*/ 52294 h 1146667"/>
              <a:gd name="connsiteX215" fmla="*/ 663317 w 1060649"/>
              <a:gd name="connsiteY215" fmla="*/ 101736 h 1146667"/>
              <a:gd name="connsiteX216" fmla="*/ 584441 w 1060649"/>
              <a:gd name="connsiteY216" fmla="*/ 107441 h 1146667"/>
              <a:gd name="connsiteX217" fmla="*/ 571137 w 1060649"/>
              <a:gd name="connsiteY217" fmla="*/ 61802 h 1146667"/>
              <a:gd name="connsiteX218" fmla="*/ 645261 w 1060649"/>
              <a:gd name="connsiteY218" fmla="*/ 57999 h 1146667"/>
              <a:gd name="connsiteX219" fmla="*/ 663317 w 1060649"/>
              <a:gd name="connsiteY219" fmla="*/ 101736 h 1146667"/>
              <a:gd name="connsiteX220" fmla="*/ 665217 w 1060649"/>
              <a:gd name="connsiteY220" fmla="*/ 29475 h 1146667"/>
              <a:gd name="connsiteX221" fmla="*/ 596795 w 1060649"/>
              <a:gd name="connsiteY221" fmla="*/ 29475 h 1146667"/>
              <a:gd name="connsiteX222" fmla="*/ 584441 w 1060649"/>
              <a:gd name="connsiteY222" fmla="*/ 8557 h 1146667"/>
              <a:gd name="connsiteX223" fmla="*/ 647161 w 1060649"/>
              <a:gd name="connsiteY223" fmla="*/ 10459 h 1146667"/>
              <a:gd name="connsiteX224" fmla="*/ 665217 w 1060649"/>
              <a:gd name="connsiteY224" fmla="*/ 29475 h 1146667"/>
              <a:gd name="connsiteX225" fmla="*/ 777354 w 1060649"/>
              <a:gd name="connsiteY225" fmla="*/ 79867 h 1146667"/>
              <a:gd name="connsiteX226" fmla="*/ 713683 w 1060649"/>
              <a:gd name="connsiteY226" fmla="*/ 75113 h 1146667"/>
              <a:gd name="connsiteX227" fmla="*/ 693727 w 1060649"/>
              <a:gd name="connsiteY227" fmla="*/ 40884 h 1146667"/>
              <a:gd name="connsiteX228" fmla="*/ 753596 w 1060649"/>
              <a:gd name="connsiteY228" fmla="*/ 47540 h 1146667"/>
              <a:gd name="connsiteX229" fmla="*/ 777354 w 1060649"/>
              <a:gd name="connsiteY229" fmla="*/ 79867 h 1146667"/>
              <a:gd name="connsiteX230" fmla="*/ 889490 w 1060649"/>
              <a:gd name="connsiteY230" fmla="*/ 150227 h 1146667"/>
              <a:gd name="connsiteX231" fmla="*/ 835323 w 1060649"/>
              <a:gd name="connsiteY231" fmla="*/ 142620 h 1146667"/>
              <a:gd name="connsiteX232" fmla="*/ 811565 w 1060649"/>
              <a:gd name="connsiteY232" fmla="*/ 98883 h 1146667"/>
              <a:gd name="connsiteX233" fmla="*/ 863832 w 1060649"/>
              <a:gd name="connsiteY233" fmla="*/ 108391 h 1146667"/>
              <a:gd name="connsiteX234" fmla="*/ 889490 w 1060649"/>
              <a:gd name="connsiteY234" fmla="*/ 150227 h 1146667"/>
              <a:gd name="connsiteX235" fmla="*/ 990223 w 1060649"/>
              <a:gd name="connsiteY235" fmla="*/ 234848 h 1146667"/>
              <a:gd name="connsiteX236" fmla="*/ 949360 w 1060649"/>
              <a:gd name="connsiteY236" fmla="*/ 227242 h 1146667"/>
              <a:gd name="connsiteX237" fmla="*/ 925602 w 1060649"/>
              <a:gd name="connsiteY237" fmla="*/ 178751 h 1146667"/>
              <a:gd name="connsiteX238" fmla="*/ 965515 w 1060649"/>
              <a:gd name="connsiteY238" fmla="*/ 189210 h 1146667"/>
              <a:gd name="connsiteX239" fmla="*/ 990223 w 1060649"/>
              <a:gd name="connsiteY239" fmla="*/ 234848 h 1146667"/>
              <a:gd name="connsiteX240" fmla="*/ 864782 w 1060649"/>
              <a:gd name="connsiteY240" fmla="*/ 86523 h 1146667"/>
              <a:gd name="connsiteX241" fmla="*/ 817267 w 1060649"/>
              <a:gd name="connsiteY241" fmla="*/ 71310 h 1146667"/>
              <a:gd name="connsiteX242" fmla="*/ 790658 w 1060649"/>
              <a:gd name="connsiteY242" fmla="*/ 46589 h 1146667"/>
              <a:gd name="connsiteX243" fmla="*/ 835323 w 1060649"/>
              <a:gd name="connsiteY243" fmla="*/ 63704 h 1146667"/>
              <a:gd name="connsiteX244" fmla="*/ 864782 w 1060649"/>
              <a:gd name="connsiteY244" fmla="*/ 86523 h 1146667"/>
              <a:gd name="connsiteX245" fmla="*/ 958863 w 1060649"/>
              <a:gd name="connsiteY245" fmla="*/ 155932 h 1146667"/>
              <a:gd name="connsiteX246" fmla="*/ 923702 w 1060649"/>
              <a:gd name="connsiteY246" fmla="*/ 139768 h 1146667"/>
              <a:gd name="connsiteX247" fmla="*/ 895192 w 1060649"/>
              <a:gd name="connsiteY247" fmla="*/ 105539 h 1146667"/>
              <a:gd name="connsiteX248" fmla="*/ 930354 w 1060649"/>
              <a:gd name="connsiteY248" fmla="*/ 124555 h 1146667"/>
              <a:gd name="connsiteX249" fmla="*/ 958863 w 1060649"/>
              <a:gd name="connsiteY249" fmla="*/ 155932 h 1146667"/>
              <a:gd name="connsiteX250" fmla="*/ 764050 w 1060649"/>
              <a:gd name="connsiteY250" fmla="*/ 35180 h 1146667"/>
              <a:gd name="connsiteX251" fmla="*/ 707981 w 1060649"/>
              <a:gd name="connsiteY251" fmla="*/ 23770 h 1146667"/>
              <a:gd name="connsiteX252" fmla="*/ 687074 w 1060649"/>
              <a:gd name="connsiteY252" fmla="*/ 12360 h 1146667"/>
              <a:gd name="connsiteX253" fmla="*/ 764050 w 1060649"/>
              <a:gd name="connsiteY253" fmla="*/ 35180 h 1146667"/>
              <a:gd name="connsiteX254" fmla="*/ 592994 w 1060649"/>
              <a:gd name="connsiteY254" fmla="*/ 0 h 1146667"/>
              <a:gd name="connsiteX255" fmla="*/ 663317 w 1060649"/>
              <a:gd name="connsiteY255" fmla="*/ 6656 h 1146667"/>
              <a:gd name="connsiteX256" fmla="*/ 605348 w 1060649"/>
              <a:gd name="connsiteY256" fmla="*/ 951 h 1146667"/>
              <a:gd name="connsiteX257" fmla="*/ 592994 w 1060649"/>
              <a:gd name="connsiteY257" fmla="*/ 0 h 1146667"/>
              <a:gd name="connsiteX258" fmla="*/ 488460 w 1060649"/>
              <a:gd name="connsiteY258" fmla="*/ 6656 h 1146667"/>
              <a:gd name="connsiteX259" fmla="*/ 562584 w 1060649"/>
              <a:gd name="connsiteY259" fmla="*/ 0 h 1146667"/>
              <a:gd name="connsiteX260" fmla="*/ 562584 w 1060649"/>
              <a:gd name="connsiteY260" fmla="*/ 0 h 1146667"/>
              <a:gd name="connsiteX261" fmla="*/ 562584 w 1060649"/>
              <a:gd name="connsiteY261" fmla="*/ 4754 h 1146667"/>
              <a:gd name="connsiteX262" fmla="*/ 495112 w 1060649"/>
              <a:gd name="connsiteY262" fmla="*/ 11410 h 1146667"/>
              <a:gd name="connsiteX263" fmla="*/ 488460 w 1060649"/>
              <a:gd name="connsiteY263" fmla="*/ 6656 h 1146667"/>
              <a:gd name="connsiteX264" fmla="*/ 321205 w 1060649"/>
              <a:gd name="connsiteY264" fmla="*/ 57999 h 1146667"/>
              <a:gd name="connsiteX265" fmla="*/ 382025 w 1060649"/>
              <a:gd name="connsiteY265" fmla="*/ 32327 h 1146667"/>
              <a:gd name="connsiteX266" fmla="*/ 375373 w 1060649"/>
              <a:gd name="connsiteY266" fmla="*/ 35180 h 1146667"/>
              <a:gd name="connsiteX267" fmla="*/ 321205 w 1060649"/>
              <a:gd name="connsiteY267" fmla="*/ 57999 h 1146667"/>
              <a:gd name="connsiteX268" fmla="*/ 237578 w 1060649"/>
              <a:gd name="connsiteY268" fmla="*/ 108391 h 1146667"/>
              <a:gd name="connsiteX269" fmla="*/ 280342 w 1060649"/>
              <a:gd name="connsiteY269" fmla="*/ 79867 h 1146667"/>
              <a:gd name="connsiteX270" fmla="*/ 273689 w 1060649"/>
              <a:gd name="connsiteY270" fmla="*/ 83671 h 1146667"/>
              <a:gd name="connsiteX271" fmla="*/ 237578 w 1060649"/>
              <a:gd name="connsiteY271" fmla="*/ 108391 h 1146667"/>
              <a:gd name="connsiteX272" fmla="*/ 237578 w 1060649"/>
              <a:gd name="connsiteY272" fmla="*/ 108391 h 1146667"/>
              <a:gd name="connsiteX273" fmla="*/ 179609 w 1060649"/>
              <a:gd name="connsiteY273" fmla="*/ 155932 h 1146667"/>
              <a:gd name="connsiteX274" fmla="*/ 213820 w 1060649"/>
              <a:gd name="connsiteY274" fmla="*/ 126457 h 1146667"/>
              <a:gd name="connsiteX275" fmla="*/ 213820 w 1060649"/>
              <a:gd name="connsiteY275" fmla="*/ 126457 h 1146667"/>
              <a:gd name="connsiteX276" fmla="*/ 236627 w 1060649"/>
              <a:gd name="connsiteY276" fmla="*/ 111244 h 1146667"/>
              <a:gd name="connsiteX277" fmla="*/ 216671 w 1060649"/>
              <a:gd name="connsiteY277" fmla="*/ 144522 h 1146667"/>
              <a:gd name="connsiteX278" fmla="*/ 162503 w 1060649"/>
              <a:gd name="connsiteY278" fmla="*/ 180652 h 1146667"/>
              <a:gd name="connsiteX279" fmla="*/ 179609 w 1060649"/>
              <a:gd name="connsiteY279" fmla="*/ 155932 h 1146667"/>
              <a:gd name="connsiteX280" fmla="*/ 93130 w 1060649"/>
              <a:gd name="connsiteY280" fmla="*/ 260520 h 1146667"/>
              <a:gd name="connsiteX281" fmla="*/ 105484 w 1060649"/>
              <a:gd name="connsiteY281" fmla="*/ 242455 h 1146667"/>
              <a:gd name="connsiteX282" fmla="*/ 152050 w 1060649"/>
              <a:gd name="connsiteY282" fmla="*/ 184456 h 1146667"/>
              <a:gd name="connsiteX283" fmla="*/ 152050 w 1060649"/>
              <a:gd name="connsiteY283" fmla="*/ 184456 h 1146667"/>
              <a:gd name="connsiteX284" fmla="*/ 125441 w 1060649"/>
              <a:gd name="connsiteY284" fmla="*/ 222488 h 1146667"/>
              <a:gd name="connsiteX285" fmla="*/ 93130 w 1060649"/>
              <a:gd name="connsiteY285" fmla="*/ 260520 h 1146667"/>
              <a:gd name="connsiteX286" fmla="*/ 18056 w 1060649"/>
              <a:gd name="connsiteY286" fmla="*/ 430713 h 1146667"/>
              <a:gd name="connsiteX287" fmla="*/ 44665 w 1060649"/>
              <a:gd name="connsiteY287" fmla="*/ 351797 h 1146667"/>
              <a:gd name="connsiteX288" fmla="*/ 44665 w 1060649"/>
              <a:gd name="connsiteY288" fmla="*/ 351797 h 1146667"/>
              <a:gd name="connsiteX289" fmla="*/ 26609 w 1060649"/>
              <a:gd name="connsiteY289" fmla="*/ 405042 h 1146667"/>
              <a:gd name="connsiteX290" fmla="*/ 18056 w 1060649"/>
              <a:gd name="connsiteY290" fmla="*/ 430713 h 1146667"/>
              <a:gd name="connsiteX291" fmla="*/ 950 w 1060649"/>
              <a:gd name="connsiteY291" fmla="*/ 544810 h 1146667"/>
              <a:gd name="connsiteX292" fmla="*/ 13304 w 1060649"/>
              <a:gd name="connsiteY292" fmla="*/ 450680 h 1146667"/>
              <a:gd name="connsiteX293" fmla="*/ 13304 w 1060649"/>
              <a:gd name="connsiteY293" fmla="*/ 454483 h 1146667"/>
              <a:gd name="connsiteX294" fmla="*/ 4752 w 1060649"/>
              <a:gd name="connsiteY294" fmla="*/ 521040 h 1146667"/>
              <a:gd name="connsiteX295" fmla="*/ 950 w 1060649"/>
              <a:gd name="connsiteY295" fmla="*/ 544810 h 1146667"/>
              <a:gd name="connsiteX296" fmla="*/ 950 w 1060649"/>
              <a:gd name="connsiteY296" fmla="*/ 544810 h 1146667"/>
              <a:gd name="connsiteX297" fmla="*/ 4752 w 1060649"/>
              <a:gd name="connsiteY297" fmla="*/ 646546 h 1146667"/>
              <a:gd name="connsiteX298" fmla="*/ 0 w 1060649"/>
              <a:gd name="connsiteY298" fmla="*/ 563826 h 1146667"/>
              <a:gd name="connsiteX299" fmla="*/ 0 w 1060649"/>
              <a:gd name="connsiteY299" fmla="*/ 568580 h 1146667"/>
              <a:gd name="connsiteX300" fmla="*/ 3801 w 1060649"/>
              <a:gd name="connsiteY300" fmla="*/ 635136 h 1146667"/>
              <a:gd name="connsiteX301" fmla="*/ 4752 w 1060649"/>
              <a:gd name="connsiteY301" fmla="*/ 646546 h 1146667"/>
              <a:gd name="connsiteX302" fmla="*/ 17106 w 1060649"/>
              <a:gd name="connsiteY302" fmla="*/ 712151 h 1146667"/>
              <a:gd name="connsiteX303" fmla="*/ 16155 w 1060649"/>
              <a:gd name="connsiteY303" fmla="*/ 708348 h 1146667"/>
              <a:gd name="connsiteX304" fmla="*/ 17106 w 1060649"/>
              <a:gd name="connsiteY304" fmla="*/ 712151 h 1146667"/>
              <a:gd name="connsiteX305" fmla="*/ 58919 w 1060649"/>
              <a:gd name="connsiteY305" fmla="*/ 826247 h 1146667"/>
              <a:gd name="connsiteX306" fmla="*/ 28509 w 1060649"/>
              <a:gd name="connsiteY306" fmla="*/ 752085 h 1146667"/>
              <a:gd name="connsiteX307" fmla="*/ 38963 w 1060649"/>
              <a:gd name="connsiteY307" fmla="*/ 763494 h 1146667"/>
              <a:gd name="connsiteX308" fmla="*/ 61770 w 1060649"/>
              <a:gd name="connsiteY308" fmla="*/ 824345 h 1146667"/>
              <a:gd name="connsiteX309" fmla="*/ 58919 w 1060649"/>
              <a:gd name="connsiteY309" fmla="*/ 826247 h 1146667"/>
              <a:gd name="connsiteX310" fmla="*/ 58919 w 1060649"/>
              <a:gd name="connsiteY310" fmla="*/ 826247 h 1146667"/>
              <a:gd name="connsiteX311" fmla="*/ 168205 w 1060649"/>
              <a:gd name="connsiteY311" fmla="*/ 979326 h 1146667"/>
              <a:gd name="connsiteX312" fmla="*/ 117838 w 1060649"/>
              <a:gd name="connsiteY312" fmla="*/ 922278 h 1146667"/>
              <a:gd name="connsiteX313" fmla="*/ 136845 w 1060649"/>
              <a:gd name="connsiteY313" fmla="*/ 943196 h 1146667"/>
              <a:gd name="connsiteX314" fmla="*/ 168205 w 1060649"/>
              <a:gd name="connsiteY314" fmla="*/ 979326 h 1146667"/>
              <a:gd name="connsiteX315" fmla="*/ 250882 w 1060649"/>
              <a:gd name="connsiteY315" fmla="*/ 1046833 h 1146667"/>
              <a:gd name="connsiteX316" fmla="*/ 242329 w 1060649"/>
              <a:gd name="connsiteY316" fmla="*/ 1041128 h 1146667"/>
              <a:gd name="connsiteX317" fmla="*/ 192913 w 1060649"/>
              <a:gd name="connsiteY317" fmla="*/ 1002145 h 1146667"/>
              <a:gd name="connsiteX318" fmla="*/ 192913 w 1060649"/>
              <a:gd name="connsiteY318" fmla="*/ 1002145 h 1146667"/>
              <a:gd name="connsiteX319" fmla="*/ 192913 w 1060649"/>
              <a:gd name="connsiteY319" fmla="*/ 1002145 h 1146667"/>
              <a:gd name="connsiteX320" fmla="*/ 222373 w 1060649"/>
              <a:gd name="connsiteY320" fmla="*/ 1022112 h 1146667"/>
              <a:gd name="connsiteX321" fmla="*/ 250882 w 1060649"/>
              <a:gd name="connsiteY321" fmla="*/ 1046833 h 1146667"/>
              <a:gd name="connsiteX322" fmla="*/ 250882 w 1060649"/>
              <a:gd name="connsiteY322" fmla="*/ 1046833 h 1146667"/>
              <a:gd name="connsiteX323" fmla="*/ 344012 w 1060649"/>
              <a:gd name="connsiteY323" fmla="*/ 1099127 h 1146667"/>
              <a:gd name="connsiteX324" fmla="*/ 282242 w 1060649"/>
              <a:gd name="connsiteY324" fmla="*/ 1067751 h 1146667"/>
              <a:gd name="connsiteX325" fmla="*/ 282242 w 1060649"/>
              <a:gd name="connsiteY325" fmla="*/ 1067751 h 1146667"/>
              <a:gd name="connsiteX326" fmla="*/ 318354 w 1060649"/>
              <a:gd name="connsiteY326" fmla="*/ 1084865 h 1146667"/>
              <a:gd name="connsiteX327" fmla="*/ 344012 w 1060649"/>
              <a:gd name="connsiteY327" fmla="*/ 1099127 h 1146667"/>
              <a:gd name="connsiteX328" fmla="*/ 344012 w 1060649"/>
              <a:gd name="connsiteY328" fmla="*/ 1099127 h 1146667"/>
              <a:gd name="connsiteX329" fmla="*/ 429540 w 1060649"/>
              <a:gd name="connsiteY329" fmla="*/ 1128602 h 1146667"/>
              <a:gd name="connsiteX330" fmla="*/ 387727 w 1060649"/>
              <a:gd name="connsiteY330" fmla="*/ 1116242 h 1146667"/>
              <a:gd name="connsiteX331" fmla="*/ 419087 w 1060649"/>
              <a:gd name="connsiteY331" fmla="*/ 1125750 h 1146667"/>
              <a:gd name="connsiteX332" fmla="*/ 429540 w 1060649"/>
              <a:gd name="connsiteY332" fmla="*/ 1128602 h 1146667"/>
              <a:gd name="connsiteX333" fmla="*/ 618652 w 1060649"/>
              <a:gd name="connsiteY333" fmla="*/ 1144766 h 1146667"/>
              <a:gd name="connsiteX334" fmla="*/ 567335 w 1060649"/>
              <a:gd name="connsiteY334" fmla="*/ 1146667 h 1146667"/>
              <a:gd name="connsiteX335" fmla="*/ 569236 w 1060649"/>
              <a:gd name="connsiteY335" fmla="*/ 1146667 h 1146667"/>
              <a:gd name="connsiteX336" fmla="*/ 612000 w 1060649"/>
              <a:gd name="connsiteY336" fmla="*/ 1144766 h 1146667"/>
              <a:gd name="connsiteX337" fmla="*/ 618652 w 1060649"/>
              <a:gd name="connsiteY337" fmla="*/ 1144766 h 1146667"/>
              <a:gd name="connsiteX338" fmla="*/ 718435 w 1060649"/>
              <a:gd name="connsiteY338" fmla="*/ 1127651 h 1146667"/>
              <a:gd name="connsiteX339" fmla="*/ 678522 w 1060649"/>
              <a:gd name="connsiteY339" fmla="*/ 1136209 h 1146667"/>
              <a:gd name="connsiteX340" fmla="*/ 678522 w 1060649"/>
              <a:gd name="connsiteY340" fmla="*/ 1132405 h 1146667"/>
              <a:gd name="connsiteX341" fmla="*/ 720335 w 1060649"/>
              <a:gd name="connsiteY341" fmla="*/ 1122897 h 1146667"/>
              <a:gd name="connsiteX342" fmla="*/ 718435 w 1060649"/>
              <a:gd name="connsiteY342" fmla="*/ 1127651 h 1146667"/>
              <a:gd name="connsiteX343" fmla="*/ 918950 w 1060649"/>
              <a:gd name="connsiteY343" fmla="*/ 1030670 h 1146667"/>
              <a:gd name="connsiteX344" fmla="*/ 898043 w 1060649"/>
              <a:gd name="connsiteY344" fmla="*/ 1045882 h 1146667"/>
              <a:gd name="connsiteX345" fmla="*/ 892341 w 1060649"/>
              <a:gd name="connsiteY345" fmla="*/ 1048735 h 1146667"/>
              <a:gd name="connsiteX346" fmla="*/ 903745 w 1060649"/>
              <a:gd name="connsiteY346" fmla="*/ 1035424 h 1146667"/>
              <a:gd name="connsiteX347" fmla="*/ 933205 w 1060649"/>
              <a:gd name="connsiteY347" fmla="*/ 1016407 h 1146667"/>
              <a:gd name="connsiteX348" fmla="*/ 918950 w 1060649"/>
              <a:gd name="connsiteY348" fmla="*/ 1030670 h 1146667"/>
              <a:gd name="connsiteX349" fmla="*/ 918950 w 1060649"/>
              <a:gd name="connsiteY349" fmla="*/ 1030670 h 1146667"/>
              <a:gd name="connsiteX350" fmla="*/ 1012080 w 1060649"/>
              <a:gd name="connsiteY350" fmla="*/ 942245 h 1146667"/>
              <a:gd name="connsiteX351" fmla="*/ 978820 w 1060649"/>
              <a:gd name="connsiteY351" fmla="*/ 979326 h 1146667"/>
              <a:gd name="connsiteX352" fmla="*/ 978820 w 1060649"/>
              <a:gd name="connsiteY352" fmla="*/ 979326 h 1146667"/>
              <a:gd name="connsiteX353" fmla="*/ 993074 w 1060649"/>
              <a:gd name="connsiteY353" fmla="*/ 963163 h 1146667"/>
              <a:gd name="connsiteX354" fmla="*/ 1012080 w 1060649"/>
              <a:gd name="connsiteY354" fmla="*/ 942245 h 1146667"/>
              <a:gd name="connsiteX355" fmla="*/ 128292 w 1060649"/>
              <a:gd name="connsiteY355" fmla="*/ 912770 h 1146667"/>
              <a:gd name="connsiteX356" fmla="*/ 102634 w 1060649"/>
              <a:gd name="connsiteY356" fmla="*/ 896606 h 1146667"/>
              <a:gd name="connsiteX357" fmla="*/ 75074 w 1060649"/>
              <a:gd name="connsiteY357" fmla="*/ 844312 h 1146667"/>
              <a:gd name="connsiteX358" fmla="*/ 101683 w 1060649"/>
              <a:gd name="connsiteY358" fmla="*/ 855722 h 1146667"/>
              <a:gd name="connsiteX359" fmla="*/ 128292 w 1060649"/>
              <a:gd name="connsiteY359" fmla="*/ 912770 h 1146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Lst>
            <a:rect l="l" t="t" r="r" b="b"/>
            <a:pathLst>
              <a:path w="1060649" h="1146667">
                <a:moveTo>
                  <a:pt x="217621" y="995490"/>
                </a:moveTo>
                <a:cubicBezTo>
                  <a:pt x="213820" y="1002145"/>
                  <a:pt x="196714" y="995490"/>
                  <a:pt x="178658" y="979326"/>
                </a:cubicBezTo>
                <a:cubicBezTo>
                  <a:pt x="161553" y="963163"/>
                  <a:pt x="148248" y="944147"/>
                  <a:pt x="149199" y="934639"/>
                </a:cubicBezTo>
                <a:cubicBezTo>
                  <a:pt x="151099" y="924180"/>
                  <a:pt x="169155" y="929885"/>
                  <a:pt x="188161" y="946999"/>
                </a:cubicBezTo>
                <a:cubicBezTo>
                  <a:pt x="209068" y="965064"/>
                  <a:pt x="221422" y="986933"/>
                  <a:pt x="217621" y="995490"/>
                </a:cubicBezTo>
                <a:moveTo>
                  <a:pt x="320255" y="1065849"/>
                </a:moveTo>
                <a:cubicBezTo>
                  <a:pt x="313602" y="1070603"/>
                  <a:pt x="293646" y="1063948"/>
                  <a:pt x="274640" y="1052538"/>
                </a:cubicBezTo>
                <a:cubicBezTo>
                  <a:pt x="255633" y="1040178"/>
                  <a:pt x="243279" y="1024965"/>
                  <a:pt x="248031" y="1019260"/>
                </a:cubicBezTo>
                <a:cubicBezTo>
                  <a:pt x="252783" y="1011653"/>
                  <a:pt x="274640" y="1015457"/>
                  <a:pt x="295547" y="1029719"/>
                </a:cubicBezTo>
                <a:cubicBezTo>
                  <a:pt x="316453" y="1043030"/>
                  <a:pt x="327857" y="1060144"/>
                  <a:pt x="320255" y="1065849"/>
                </a:cubicBezTo>
                <a:close/>
                <a:moveTo>
                  <a:pt x="428590" y="1117193"/>
                </a:moveTo>
                <a:cubicBezTo>
                  <a:pt x="420037" y="1120045"/>
                  <a:pt x="399130" y="1115291"/>
                  <a:pt x="380124" y="1107685"/>
                </a:cubicBezTo>
                <a:cubicBezTo>
                  <a:pt x="361118" y="1099127"/>
                  <a:pt x="350665" y="1089619"/>
                  <a:pt x="358267" y="1085816"/>
                </a:cubicBezTo>
                <a:cubicBezTo>
                  <a:pt x="365869" y="1081062"/>
                  <a:pt x="388677" y="1083915"/>
                  <a:pt x="409584" y="1093423"/>
                </a:cubicBezTo>
                <a:cubicBezTo>
                  <a:pt x="429540" y="1102931"/>
                  <a:pt x="437143" y="1113389"/>
                  <a:pt x="428590" y="1117193"/>
                </a:cubicBezTo>
                <a:close/>
                <a:moveTo>
                  <a:pt x="530273" y="1143815"/>
                </a:moveTo>
                <a:cubicBezTo>
                  <a:pt x="520770" y="1143815"/>
                  <a:pt x="500814" y="1141913"/>
                  <a:pt x="483708" y="1140012"/>
                </a:cubicBezTo>
                <a:cubicBezTo>
                  <a:pt x="467553" y="1136209"/>
                  <a:pt x="459950" y="1132405"/>
                  <a:pt x="469453" y="1131455"/>
                </a:cubicBezTo>
                <a:cubicBezTo>
                  <a:pt x="478956" y="1128602"/>
                  <a:pt x="500814" y="1130504"/>
                  <a:pt x="517919" y="1134307"/>
                </a:cubicBezTo>
                <a:cubicBezTo>
                  <a:pt x="535025" y="1137159"/>
                  <a:pt x="539776" y="1141913"/>
                  <a:pt x="530273" y="1143815"/>
                </a:cubicBezTo>
                <a:close/>
                <a:moveTo>
                  <a:pt x="34211" y="714052"/>
                </a:moveTo>
                <a:cubicBezTo>
                  <a:pt x="33261" y="732118"/>
                  <a:pt x="25658" y="731167"/>
                  <a:pt x="19006" y="712151"/>
                </a:cubicBezTo>
                <a:cubicBezTo>
                  <a:pt x="13304" y="694086"/>
                  <a:pt x="8553" y="666512"/>
                  <a:pt x="6652" y="648447"/>
                </a:cubicBezTo>
                <a:cubicBezTo>
                  <a:pt x="6652" y="628480"/>
                  <a:pt x="13304" y="625628"/>
                  <a:pt x="20907" y="643693"/>
                </a:cubicBezTo>
                <a:cubicBezTo>
                  <a:pt x="31360" y="661758"/>
                  <a:pt x="37062" y="695036"/>
                  <a:pt x="34211" y="714052"/>
                </a:cubicBezTo>
                <a:close/>
                <a:moveTo>
                  <a:pt x="97882" y="803428"/>
                </a:moveTo>
                <a:cubicBezTo>
                  <a:pt x="94081" y="820542"/>
                  <a:pt x="78876" y="817690"/>
                  <a:pt x="65571" y="798674"/>
                </a:cubicBezTo>
                <a:cubicBezTo>
                  <a:pt x="53217" y="779658"/>
                  <a:pt x="43714" y="751134"/>
                  <a:pt x="45615" y="733069"/>
                </a:cubicBezTo>
                <a:cubicBezTo>
                  <a:pt x="48466" y="714052"/>
                  <a:pt x="62720" y="713102"/>
                  <a:pt x="77925" y="733069"/>
                </a:cubicBezTo>
                <a:cubicBezTo>
                  <a:pt x="94081" y="753035"/>
                  <a:pt x="103584" y="785363"/>
                  <a:pt x="97882" y="803428"/>
                </a:cubicBezTo>
                <a:close/>
                <a:moveTo>
                  <a:pt x="190062" y="896606"/>
                </a:moveTo>
                <a:cubicBezTo>
                  <a:pt x="183410" y="910868"/>
                  <a:pt x="162503" y="908016"/>
                  <a:pt x="144447" y="889000"/>
                </a:cubicBezTo>
                <a:cubicBezTo>
                  <a:pt x="126391" y="870935"/>
                  <a:pt x="115938" y="843362"/>
                  <a:pt x="120689" y="827198"/>
                </a:cubicBezTo>
                <a:cubicBezTo>
                  <a:pt x="126391" y="810083"/>
                  <a:pt x="147298" y="811034"/>
                  <a:pt x="167255" y="830050"/>
                </a:cubicBezTo>
                <a:cubicBezTo>
                  <a:pt x="187211" y="850968"/>
                  <a:pt x="197665" y="880443"/>
                  <a:pt x="190062" y="896606"/>
                </a:cubicBezTo>
                <a:close/>
                <a:moveTo>
                  <a:pt x="300298" y="983129"/>
                </a:moveTo>
                <a:cubicBezTo>
                  <a:pt x="290795" y="995490"/>
                  <a:pt x="267037" y="992637"/>
                  <a:pt x="246130" y="977425"/>
                </a:cubicBezTo>
                <a:cubicBezTo>
                  <a:pt x="225224" y="961261"/>
                  <a:pt x="214770" y="938442"/>
                  <a:pt x="221422" y="924180"/>
                </a:cubicBezTo>
                <a:cubicBezTo>
                  <a:pt x="229975" y="908967"/>
                  <a:pt x="254683" y="910868"/>
                  <a:pt x="277491" y="927983"/>
                </a:cubicBezTo>
                <a:cubicBezTo>
                  <a:pt x="300298" y="945097"/>
                  <a:pt x="310751" y="969818"/>
                  <a:pt x="300298" y="983129"/>
                </a:cubicBezTo>
                <a:close/>
                <a:moveTo>
                  <a:pt x="420037" y="1055390"/>
                </a:moveTo>
                <a:cubicBezTo>
                  <a:pt x="408633" y="1064898"/>
                  <a:pt x="383925" y="1062997"/>
                  <a:pt x="363019" y="1051587"/>
                </a:cubicBezTo>
                <a:cubicBezTo>
                  <a:pt x="342112" y="1039227"/>
                  <a:pt x="331658" y="1021162"/>
                  <a:pt x="342112" y="1009752"/>
                </a:cubicBezTo>
                <a:cubicBezTo>
                  <a:pt x="352565" y="997391"/>
                  <a:pt x="379174" y="998342"/>
                  <a:pt x="401981" y="1011653"/>
                </a:cubicBezTo>
                <a:cubicBezTo>
                  <a:pt x="423838" y="1025916"/>
                  <a:pt x="431441" y="1044932"/>
                  <a:pt x="420037" y="1055390"/>
                </a:cubicBezTo>
                <a:close/>
                <a:moveTo>
                  <a:pt x="535975" y="1106734"/>
                </a:moveTo>
                <a:cubicBezTo>
                  <a:pt x="523621" y="1113389"/>
                  <a:pt x="499863" y="1114340"/>
                  <a:pt x="480857" y="1106734"/>
                </a:cubicBezTo>
                <a:cubicBezTo>
                  <a:pt x="461851" y="1099127"/>
                  <a:pt x="455199" y="1086767"/>
                  <a:pt x="465652" y="1078210"/>
                </a:cubicBezTo>
                <a:cubicBezTo>
                  <a:pt x="477056" y="1068702"/>
                  <a:pt x="503664" y="1067751"/>
                  <a:pt x="523621" y="1077259"/>
                </a:cubicBezTo>
                <a:cubicBezTo>
                  <a:pt x="543578" y="1084865"/>
                  <a:pt x="548329" y="1098177"/>
                  <a:pt x="535975" y="1106734"/>
                </a:cubicBezTo>
                <a:close/>
                <a:moveTo>
                  <a:pt x="637658" y="1131455"/>
                </a:moveTo>
                <a:cubicBezTo>
                  <a:pt x="625304" y="1136209"/>
                  <a:pt x="605348" y="1138110"/>
                  <a:pt x="589192" y="1136209"/>
                </a:cubicBezTo>
                <a:cubicBezTo>
                  <a:pt x="573987" y="1133356"/>
                  <a:pt x="570186" y="1126701"/>
                  <a:pt x="581590" y="1120996"/>
                </a:cubicBezTo>
                <a:cubicBezTo>
                  <a:pt x="593944" y="1114340"/>
                  <a:pt x="616751" y="1111488"/>
                  <a:pt x="632907" y="1115291"/>
                </a:cubicBezTo>
                <a:cubicBezTo>
                  <a:pt x="648112" y="1118143"/>
                  <a:pt x="650963" y="1125750"/>
                  <a:pt x="637658" y="1131455"/>
                </a:cubicBezTo>
                <a:close/>
                <a:moveTo>
                  <a:pt x="29460" y="588547"/>
                </a:moveTo>
                <a:cubicBezTo>
                  <a:pt x="23758" y="613267"/>
                  <a:pt x="13304" y="616120"/>
                  <a:pt x="7602" y="599005"/>
                </a:cubicBezTo>
                <a:cubicBezTo>
                  <a:pt x="2851" y="582842"/>
                  <a:pt x="2851" y="551465"/>
                  <a:pt x="6652" y="529597"/>
                </a:cubicBezTo>
                <a:cubicBezTo>
                  <a:pt x="11404" y="505827"/>
                  <a:pt x="20907" y="497270"/>
                  <a:pt x="27559" y="511532"/>
                </a:cubicBezTo>
                <a:cubicBezTo>
                  <a:pt x="35161" y="528646"/>
                  <a:pt x="37062" y="563826"/>
                  <a:pt x="29460" y="588547"/>
                </a:cubicBezTo>
                <a:close/>
                <a:moveTo>
                  <a:pt x="89329" y="673168"/>
                </a:moveTo>
                <a:cubicBezTo>
                  <a:pt x="80776" y="696938"/>
                  <a:pt x="62720" y="698840"/>
                  <a:pt x="48466" y="678873"/>
                </a:cubicBezTo>
                <a:cubicBezTo>
                  <a:pt x="36112" y="659857"/>
                  <a:pt x="31360" y="626579"/>
                  <a:pt x="37062" y="602809"/>
                </a:cubicBezTo>
                <a:cubicBezTo>
                  <a:pt x="44665" y="579039"/>
                  <a:pt x="61770" y="572383"/>
                  <a:pt x="76025" y="591399"/>
                </a:cubicBezTo>
                <a:cubicBezTo>
                  <a:pt x="93130" y="610415"/>
                  <a:pt x="98832" y="647496"/>
                  <a:pt x="89329" y="673168"/>
                </a:cubicBezTo>
                <a:close/>
                <a:moveTo>
                  <a:pt x="180559" y="767297"/>
                </a:moveTo>
                <a:cubicBezTo>
                  <a:pt x="170106" y="789166"/>
                  <a:pt x="145397" y="790117"/>
                  <a:pt x="125441" y="769199"/>
                </a:cubicBezTo>
                <a:cubicBezTo>
                  <a:pt x="106435" y="749232"/>
                  <a:pt x="98832" y="715003"/>
                  <a:pt x="107385" y="692184"/>
                </a:cubicBezTo>
                <a:cubicBezTo>
                  <a:pt x="116888" y="668414"/>
                  <a:pt x="141596" y="664611"/>
                  <a:pt x="162503" y="685528"/>
                </a:cubicBezTo>
                <a:cubicBezTo>
                  <a:pt x="184360" y="706446"/>
                  <a:pt x="191963" y="743527"/>
                  <a:pt x="180559" y="767297"/>
                </a:cubicBezTo>
                <a:close/>
                <a:moveTo>
                  <a:pt x="296497" y="864279"/>
                </a:moveTo>
                <a:cubicBezTo>
                  <a:pt x="283192" y="884246"/>
                  <a:pt x="254683" y="884246"/>
                  <a:pt x="230925" y="865230"/>
                </a:cubicBezTo>
                <a:cubicBezTo>
                  <a:pt x="208118" y="846214"/>
                  <a:pt x="198615" y="813887"/>
                  <a:pt x="209068" y="792969"/>
                </a:cubicBezTo>
                <a:cubicBezTo>
                  <a:pt x="220472" y="771101"/>
                  <a:pt x="250882" y="768248"/>
                  <a:pt x="275590" y="788215"/>
                </a:cubicBezTo>
                <a:cubicBezTo>
                  <a:pt x="300298" y="808182"/>
                  <a:pt x="309801" y="842411"/>
                  <a:pt x="296497" y="864279"/>
                </a:cubicBezTo>
                <a:close/>
                <a:moveTo>
                  <a:pt x="423838" y="952704"/>
                </a:moveTo>
                <a:cubicBezTo>
                  <a:pt x="409584" y="969818"/>
                  <a:pt x="379174" y="970769"/>
                  <a:pt x="354466" y="954605"/>
                </a:cubicBezTo>
                <a:cubicBezTo>
                  <a:pt x="330708" y="938442"/>
                  <a:pt x="321205" y="910868"/>
                  <a:pt x="334509" y="891852"/>
                </a:cubicBezTo>
                <a:cubicBezTo>
                  <a:pt x="347814" y="871886"/>
                  <a:pt x="380124" y="869984"/>
                  <a:pt x="405783" y="887098"/>
                </a:cubicBezTo>
                <a:cubicBezTo>
                  <a:pt x="431441" y="905164"/>
                  <a:pt x="439043" y="934639"/>
                  <a:pt x="423838" y="952704"/>
                </a:cubicBezTo>
                <a:close/>
                <a:moveTo>
                  <a:pt x="667118" y="1073456"/>
                </a:moveTo>
                <a:cubicBezTo>
                  <a:pt x="652863" y="1084865"/>
                  <a:pt x="626255" y="1088669"/>
                  <a:pt x="608199" y="1082013"/>
                </a:cubicBezTo>
                <a:cubicBezTo>
                  <a:pt x="589192" y="1075357"/>
                  <a:pt x="584441" y="1059194"/>
                  <a:pt x="599646" y="1046833"/>
                </a:cubicBezTo>
                <a:cubicBezTo>
                  <a:pt x="614851" y="1033522"/>
                  <a:pt x="642410" y="1028768"/>
                  <a:pt x="662366" y="1037325"/>
                </a:cubicBezTo>
                <a:cubicBezTo>
                  <a:pt x="680422" y="1044932"/>
                  <a:pt x="683273" y="1061095"/>
                  <a:pt x="667118" y="1073456"/>
                </a:cubicBezTo>
                <a:close/>
                <a:moveTo>
                  <a:pt x="760248" y="1094373"/>
                </a:moveTo>
                <a:cubicBezTo>
                  <a:pt x="745994" y="1102931"/>
                  <a:pt x="725087" y="1108635"/>
                  <a:pt x="711782" y="1106734"/>
                </a:cubicBezTo>
                <a:cubicBezTo>
                  <a:pt x="697528" y="1104832"/>
                  <a:pt x="697528" y="1094373"/>
                  <a:pt x="710832" y="1084865"/>
                </a:cubicBezTo>
                <a:cubicBezTo>
                  <a:pt x="725087" y="1074407"/>
                  <a:pt x="748845" y="1068702"/>
                  <a:pt x="762149" y="1071554"/>
                </a:cubicBezTo>
                <a:cubicBezTo>
                  <a:pt x="775453" y="1075357"/>
                  <a:pt x="773553" y="1085816"/>
                  <a:pt x="760248" y="1094373"/>
                </a:cubicBezTo>
                <a:close/>
                <a:moveTo>
                  <a:pt x="823919" y="1088669"/>
                </a:moveTo>
                <a:cubicBezTo>
                  <a:pt x="811565" y="1094373"/>
                  <a:pt x="795410" y="1101980"/>
                  <a:pt x="787807" y="1103881"/>
                </a:cubicBezTo>
                <a:cubicBezTo>
                  <a:pt x="779255" y="1105783"/>
                  <a:pt x="781155" y="1101980"/>
                  <a:pt x="794459" y="1094373"/>
                </a:cubicBezTo>
                <a:cubicBezTo>
                  <a:pt x="806814" y="1086767"/>
                  <a:pt x="824869" y="1079161"/>
                  <a:pt x="833422" y="1078210"/>
                </a:cubicBezTo>
                <a:cubicBezTo>
                  <a:pt x="841025" y="1078210"/>
                  <a:pt x="836273" y="1082013"/>
                  <a:pt x="823919" y="1088669"/>
                </a:cubicBezTo>
                <a:close/>
                <a:moveTo>
                  <a:pt x="42764" y="452582"/>
                </a:moveTo>
                <a:cubicBezTo>
                  <a:pt x="32311" y="479204"/>
                  <a:pt x="20907" y="487762"/>
                  <a:pt x="16155" y="474450"/>
                </a:cubicBezTo>
                <a:cubicBezTo>
                  <a:pt x="14255" y="462090"/>
                  <a:pt x="19006" y="434517"/>
                  <a:pt x="26609" y="409796"/>
                </a:cubicBezTo>
                <a:cubicBezTo>
                  <a:pt x="36112" y="386026"/>
                  <a:pt x="46565" y="372714"/>
                  <a:pt x="51317" y="382222"/>
                </a:cubicBezTo>
                <a:cubicBezTo>
                  <a:pt x="57969" y="393632"/>
                  <a:pt x="54168" y="425009"/>
                  <a:pt x="42764" y="452582"/>
                </a:cubicBezTo>
                <a:close/>
                <a:moveTo>
                  <a:pt x="95981" y="521040"/>
                </a:moveTo>
                <a:cubicBezTo>
                  <a:pt x="83627" y="548613"/>
                  <a:pt x="63671" y="555268"/>
                  <a:pt x="50366" y="538154"/>
                </a:cubicBezTo>
                <a:cubicBezTo>
                  <a:pt x="39913" y="521990"/>
                  <a:pt x="39913" y="489663"/>
                  <a:pt x="49416" y="463991"/>
                </a:cubicBezTo>
                <a:cubicBezTo>
                  <a:pt x="60820" y="437369"/>
                  <a:pt x="79826" y="426910"/>
                  <a:pt x="93130" y="442123"/>
                </a:cubicBezTo>
                <a:cubicBezTo>
                  <a:pt x="107385" y="456385"/>
                  <a:pt x="109286" y="492516"/>
                  <a:pt x="95981" y="521040"/>
                </a:cubicBezTo>
                <a:close/>
                <a:moveTo>
                  <a:pt x="181509" y="607563"/>
                </a:moveTo>
                <a:cubicBezTo>
                  <a:pt x="167255" y="635136"/>
                  <a:pt x="139696" y="639890"/>
                  <a:pt x="120689" y="619923"/>
                </a:cubicBezTo>
                <a:cubicBezTo>
                  <a:pt x="102634" y="600907"/>
                  <a:pt x="98832" y="564776"/>
                  <a:pt x="111186" y="539105"/>
                </a:cubicBezTo>
                <a:cubicBezTo>
                  <a:pt x="124491" y="512482"/>
                  <a:pt x="151099" y="504876"/>
                  <a:pt x="170106" y="522941"/>
                </a:cubicBezTo>
                <a:cubicBezTo>
                  <a:pt x="191963" y="541006"/>
                  <a:pt x="197665" y="579989"/>
                  <a:pt x="181509" y="607563"/>
                </a:cubicBezTo>
                <a:close/>
                <a:moveTo>
                  <a:pt x="568286" y="894705"/>
                </a:moveTo>
                <a:cubicBezTo>
                  <a:pt x="551180" y="914672"/>
                  <a:pt x="517919" y="919426"/>
                  <a:pt x="494161" y="904213"/>
                </a:cubicBezTo>
                <a:cubicBezTo>
                  <a:pt x="469453" y="889000"/>
                  <a:pt x="462801" y="858574"/>
                  <a:pt x="478956" y="837657"/>
                </a:cubicBezTo>
                <a:cubicBezTo>
                  <a:pt x="496062" y="815788"/>
                  <a:pt x="530273" y="811034"/>
                  <a:pt x="555932" y="827198"/>
                </a:cubicBezTo>
                <a:cubicBezTo>
                  <a:pt x="579689" y="843362"/>
                  <a:pt x="585391" y="873787"/>
                  <a:pt x="568286" y="894705"/>
                </a:cubicBezTo>
                <a:close/>
                <a:moveTo>
                  <a:pt x="694677" y="966966"/>
                </a:moveTo>
                <a:cubicBezTo>
                  <a:pt x="678522" y="984080"/>
                  <a:pt x="649062" y="989785"/>
                  <a:pt x="628155" y="979326"/>
                </a:cubicBezTo>
                <a:cubicBezTo>
                  <a:pt x="607248" y="967917"/>
                  <a:pt x="602497" y="944147"/>
                  <a:pt x="618652" y="926081"/>
                </a:cubicBezTo>
                <a:cubicBezTo>
                  <a:pt x="634807" y="907065"/>
                  <a:pt x="666168" y="901360"/>
                  <a:pt x="687074" y="913721"/>
                </a:cubicBezTo>
                <a:cubicBezTo>
                  <a:pt x="708932" y="925131"/>
                  <a:pt x="711782" y="948901"/>
                  <a:pt x="694677" y="966966"/>
                </a:cubicBezTo>
                <a:close/>
                <a:moveTo>
                  <a:pt x="800161" y="1014506"/>
                </a:moveTo>
                <a:cubicBezTo>
                  <a:pt x="784956" y="1028768"/>
                  <a:pt x="761199" y="1035424"/>
                  <a:pt x="745994" y="1029719"/>
                </a:cubicBezTo>
                <a:cubicBezTo>
                  <a:pt x="729838" y="1023063"/>
                  <a:pt x="728888" y="1005949"/>
                  <a:pt x="744093" y="990736"/>
                </a:cubicBezTo>
                <a:cubicBezTo>
                  <a:pt x="759298" y="974572"/>
                  <a:pt x="784956" y="967917"/>
                  <a:pt x="801112" y="975523"/>
                </a:cubicBezTo>
                <a:cubicBezTo>
                  <a:pt x="815366" y="982179"/>
                  <a:pt x="815366" y="1000244"/>
                  <a:pt x="800161" y="1014506"/>
                </a:cubicBezTo>
                <a:close/>
                <a:moveTo>
                  <a:pt x="876186" y="1035424"/>
                </a:moveTo>
                <a:cubicBezTo>
                  <a:pt x="862882" y="1046833"/>
                  <a:pt x="844826" y="1054440"/>
                  <a:pt x="835323" y="1052538"/>
                </a:cubicBezTo>
                <a:cubicBezTo>
                  <a:pt x="824869" y="1050636"/>
                  <a:pt x="826770" y="1039227"/>
                  <a:pt x="840074" y="1026866"/>
                </a:cubicBezTo>
                <a:cubicBezTo>
                  <a:pt x="853379" y="1014506"/>
                  <a:pt x="872385" y="1006899"/>
                  <a:pt x="882838" y="1009752"/>
                </a:cubicBezTo>
                <a:cubicBezTo>
                  <a:pt x="892341" y="1013555"/>
                  <a:pt x="889490" y="1024014"/>
                  <a:pt x="876186" y="1035424"/>
                </a:cubicBezTo>
                <a:close/>
                <a:moveTo>
                  <a:pt x="77925" y="327076"/>
                </a:moveTo>
                <a:cubicBezTo>
                  <a:pt x="63671" y="353698"/>
                  <a:pt x="48466" y="367960"/>
                  <a:pt x="45615" y="359403"/>
                </a:cubicBezTo>
                <a:cubicBezTo>
                  <a:pt x="44665" y="352748"/>
                  <a:pt x="55118" y="328978"/>
                  <a:pt x="66522" y="305208"/>
                </a:cubicBezTo>
                <a:cubicBezTo>
                  <a:pt x="79826" y="281437"/>
                  <a:pt x="92180" y="265274"/>
                  <a:pt x="95031" y="268126"/>
                </a:cubicBezTo>
                <a:cubicBezTo>
                  <a:pt x="100733" y="272880"/>
                  <a:pt x="93130" y="300454"/>
                  <a:pt x="77925" y="327076"/>
                </a:cubicBezTo>
                <a:close/>
                <a:moveTo>
                  <a:pt x="205267" y="444025"/>
                </a:moveTo>
                <a:cubicBezTo>
                  <a:pt x="187211" y="474450"/>
                  <a:pt x="156801" y="483007"/>
                  <a:pt x="137795" y="464942"/>
                </a:cubicBezTo>
                <a:cubicBezTo>
                  <a:pt x="120689" y="447828"/>
                  <a:pt x="120689" y="412648"/>
                  <a:pt x="136845" y="385075"/>
                </a:cubicBezTo>
                <a:cubicBezTo>
                  <a:pt x="153950" y="356551"/>
                  <a:pt x="183410" y="345141"/>
                  <a:pt x="202416" y="360354"/>
                </a:cubicBezTo>
                <a:cubicBezTo>
                  <a:pt x="221422" y="376518"/>
                  <a:pt x="224273" y="414550"/>
                  <a:pt x="205267" y="444025"/>
                </a:cubicBezTo>
                <a:close/>
                <a:moveTo>
                  <a:pt x="316453" y="533400"/>
                </a:moveTo>
                <a:cubicBezTo>
                  <a:pt x="297447" y="562875"/>
                  <a:pt x="261335" y="570481"/>
                  <a:pt x="236627" y="549564"/>
                </a:cubicBezTo>
                <a:cubicBezTo>
                  <a:pt x="212870" y="530548"/>
                  <a:pt x="209068" y="491565"/>
                  <a:pt x="227124" y="463041"/>
                </a:cubicBezTo>
                <a:cubicBezTo>
                  <a:pt x="245180" y="434517"/>
                  <a:pt x="280342" y="425009"/>
                  <a:pt x="305050" y="443074"/>
                </a:cubicBezTo>
                <a:cubicBezTo>
                  <a:pt x="331658" y="462090"/>
                  <a:pt x="336410" y="502974"/>
                  <a:pt x="316453" y="533400"/>
                </a:cubicBezTo>
                <a:close/>
                <a:moveTo>
                  <a:pt x="928453" y="941294"/>
                </a:moveTo>
                <a:cubicBezTo>
                  <a:pt x="914199" y="957458"/>
                  <a:pt x="893292" y="966015"/>
                  <a:pt x="880938" y="960310"/>
                </a:cubicBezTo>
                <a:cubicBezTo>
                  <a:pt x="867633" y="953655"/>
                  <a:pt x="868584" y="934639"/>
                  <a:pt x="883789" y="917524"/>
                </a:cubicBezTo>
                <a:cubicBezTo>
                  <a:pt x="898043" y="899459"/>
                  <a:pt x="920851" y="890902"/>
                  <a:pt x="933205" y="898508"/>
                </a:cubicBezTo>
                <a:cubicBezTo>
                  <a:pt x="944609" y="906114"/>
                  <a:pt x="942708" y="924180"/>
                  <a:pt x="928453" y="941294"/>
                </a:cubicBezTo>
                <a:close/>
                <a:moveTo>
                  <a:pt x="979770" y="962212"/>
                </a:moveTo>
                <a:cubicBezTo>
                  <a:pt x="968366" y="974572"/>
                  <a:pt x="954112" y="984080"/>
                  <a:pt x="947459" y="983129"/>
                </a:cubicBezTo>
                <a:cubicBezTo>
                  <a:pt x="940807" y="981228"/>
                  <a:pt x="944609" y="967917"/>
                  <a:pt x="956963" y="954605"/>
                </a:cubicBezTo>
                <a:cubicBezTo>
                  <a:pt x="969317" y="940343"/>
                  <a:pt x="984522" y="930835"/>
                  <a:pt x="990223" y="934639"/>
                </a:cubicBezTo>
                <a:cubicBezTo>
                  <a:pt x="995925" y="936540"/>
                  <a:pt x="991174" y="949851"/>
                  <a:pt x="979770" y="962212"/>
                </a:cubicBezTo>
                <a:close/>
                <a:moveTo>
                  <a:pt x="163453" y="243405"/>
                </a:moveTo>
                <a:cubicBezTo>
                  <a:pt x="144447" y="269077"/>
                  <a:pt x="120689" y="283339"/>
                  <a:pt x="111186" y="275733"/>
                </a:cubicBezTo>
                <a:cubicBezTo>
                  <a:pt x="103584" y="269077"/>
                  <a:pt x="112137" y="246258"/>
                  <a:pt x="129242" y="223439"/>
                </a:cubicBezTo>
                <a:cubicBezTo>
                  <a:pt x="147298" y="201570"/>
                  <a:pt x="168205" y="185406"/>
                  <a:pt x="177708" y="188259"/>
                </a:cubicBezTo>
                <a:cubicBezTo>
                  <a:pt x="189112" y="193013"/>
                  <a:pt x="183410" y="217734"/>
                  <a:pt x="163453" y="243405"/>
                </a:cubicBezTo>
                <a:close/>
                <a:moveTo>
                  <a:pt x="236627" y="289044"/>
                </a:moveTo>
                <a:cubicBezTo>
                  <a:pt x="216671" y="316617"/>
                  <a:pt x="185311" y="328027"/>
                  <a:pt x="168205" y="315666"/>
                </a:cubicBezTo>
                <a:cubicBezTo>
                  <a:pt x="153000" y="304257"/>
                  <a:pt x="155851" y="274782"/>
                  <a:pt x="174857" y="250061"/>
                </a:cubicBezTo>
                <a:cubicBezTo>
                  <a:pt x="193863" y="225340"/>
                  <a:pt x="222373" y="212029"/>
                  <a:pt x="239478" y="221537"/>
                </a:cubicBezTo>
                <a:cubicBezTo>
                  <a:pt x="257534" y="231045"/>
                  <a:pt x="256584" y="261471"/>
                  <a:pt x="236627" y="289044"/>
                </a:cubicBezTo>
                <a:close/>
                <a:moveTo>
                  <a:pt x="340211" y="358452"/>
                </a:moveTo>
                <a:cubicBezTo>
                  <a:pt x="319304" y="386976"/>
                  <a:pt x="283192" y="396485"/>
                  <a:pt x="259435" y="379370"/>
                </a:cubicBezTo>
                <a:cubicBezTo>
                  <a:pt x="237578" y="363206"/>
                  <a:pt x="236627" y="328978"/>
                  <a:pt x="255633" y="302355"/>
                </a:cubicBezTo>
                <a:cubicBezTo>
                  <a:pt x="275590" y="275733"/>
                  <a:pt x="309801" y="265274"/>
                  <a:pt x="332609" y="279536"/>
                </a:cubicBezTo>
                <a:cubicBezTo>
                  <a:pt x="358267" y="294749"/>
                  <a:pt x="362068" y="329928"/>
                  <a:pt x="340211" y="358452"/>
                </a:cubicBezTo>
                <a:close/>
                <a:moveTo>
                  <a:pt x="1047242" y="889951"/>
                </a:moveTo>
                <a:cubicBezTo>
                  <a:pt x="1038689" y="902311"/>
                  <a:pt x="1031087" y="910868"/>
                  <a:pt x="1029186" y="909918"/>
                </a:cubicBezTo>
                <a:cubicBezTo>
                  <a:pt x="1026335" y="908016"/>
                  <a:pt x="1031087" y="894705"/>
                  <a:pt x="1040590" y="881394"/>
                </a:cubicBezTo>
                <a:cubicBezTo>
                  <a:pt x="1049143" y="868082"/>
                  <a:pt x="1057695" y="859525"/>
                  <a:pt x="1060546" y="862378"/>
                </a:cubicBezTo>
                <a:cubicBezTo>
                  <a:pt x="1061497" y="864279"/>
                  <a:pt x="1055795" y="876640"/>
                  <a:pt x="1047242" y="889951"/>
                </a:cubicBezTo>
                <a:close/>
                <a:moveTo>
                  <a:pt x="281292" y="164489"/>
                </a:moveTo>
                <a:cubicBezTo>
                  <a:pt x="259435" y="188259"/>
                  <a:pt x="227124" y="201570"/>
                  <a:pt x="210969" y="193964"/>
                </a:cubicBezTo>
                <a:cubicBezTo>
                  <a:pt x="196714" y="188259"/>
                  <a:pt x="203366" y="166390"/>
                  <a:pt x="223323" y="145473"/>
                </a:cubicBezTo>
                <a:cubicBezTo>
                  <a:pt x="244230" y="125506"/>
                  <a:pt x="272739" y="112195"/>
                  <a:pt x="287944" y="115047"/>
                </a:cubicBezTo>
                <a:cubicBezTo>
                  <a:pt x="306000" y="119801"/>
                  <a:pt x="303149" y="141670"/>
                  <a:pt x="281292" y="164489"/>
                </a:cubicBezTo>
                <a:close/>
                <a:moveTo>
                  <a:pt x="377273" y="211078"/>
                </a:moveTo>
                <a:cubicBezTo>
                  <a:pt x="354466" y="236750"/>
                  <a:pt x="317404" y="247209"/>
                  <a:pt x="294596" y="234848"/>
                </a:cubicBezTo>
                <a:cubicBezTo>
                  <a:pt x="273689" y="223439"/>
                  <a:pt x="274640" y="194914"/>
                  <a:pt x="296497" y="171144"/>
                </a:cubicBezTo>
                <a:cubicBezTo>
                  <a:pt x="317404" y="149276"/>
                  <a:pt x="351615" y="137866"/>
                  <a:pt x="374422" y="147374"/>
                </a:cubicBezTo>
                <a:cubicBezTo>
                  <a:pt x="397230" y="157833"/>
                  <a:pt x="399130" y="186357"/>
                  <a:pt x="377273" y="211078"/>
                </a:cubicBezTo>
                <a:close/>
                <a:moveTo>
                  <a:pt x="326907" y="77015"/>
                </a:moveTo>
                <a:cubicBezTo>
                  <a:pt x="305050" y="94129"/>
                  <a:pt x="275590" y="106490"/>
                  <a:pt x="262286" y="105539"/>
                </a:cubicBezTo>
                <a:cubicBezTo>
                  <a:pt x="250882" y="106490"/>
                  <a:pt x="259435" y="95080"/>
                  <a:pt x="278441" y="81769"/>
                </a:cubicBezTo>
                <a:cubicBezTo>
                  <a:pt x="299348" y="69409"/>
                  <a:pt x="324056" y="57048"/>
                  <a:pt x="337360" y="53245"/>
                </a:cubicBezTo>
                <a:cubicBezTo>
                  <a:pt x="352565" y="52294"/>
                  <a:pt x="347814" y="62753"/>
                  <a:pt x="326907" y="77015"/>
                </a:cubicBezTo>
                <a:close/>
                <a:moveTo>
                  <a:pt x="411484" y="96982"/>
                </a:moveTo>
                <a:cubicBezTo>
                  <a:pt x="390578" y="115998"/>
                  <a:pt x="355416" y="125506"/>
                  <a:pt x="335460" y="118850"/>
                </a:cubicBezTo>
                <a:cubicBezTo>
                  <a:pt x="317404" y="113145"/>
                  <a:pt x="319304" y="95080"/>
                  <a:pt x="340211" y="78917"/>
                </a:cubicBezTo>
                <a:cubicBezTo>
                  <a:pt x="360168" y="63704"/>
                  <a:pt x="391528" y="54196"/>
                  <a:pt x="410534" y="57999"/>
                </a:cubicBezTo>
                <a:cubicBezTo>
                  <a:pt x="431441" y="61802"/>
                  <a:pt x="431441" y="79867"/>
                  <a:pt x="411484" y="96982"/>
                </a:cubicBezTo>
                <a:close/>
                <a:moveTo>
                  <a:pt x="521720" y="143571"/>
                </a:moveTo>
                <a:cubicBezTo>
                  <a:pt x="501764" y="164489"/>
                  <a:pt x="463751" y="171144"/>
                  <a:pt x="439043" y="158784"/>
                </a:cubicBezTo>
                <a:cubicBezTo>
                  <a:pt x="415286" y="147374"/>
                  <a:pt x="413385" y="123604"/>
                  <a:pt x="433342" y="104588"/>
                </a:cubicBezTo>
                <a:cubicBezTo>
                  <a:pt x="453298" y="87474"/>
                  <a:pt x="487509" y="80818"/>
                  <a:pt x="511267" y="90326"/>
                </a:cubicBezTo>
                <a:cubicBezTo>
                  <a:pt x="535975" y="100785"/>
                  <a:pt x="541677" y="124555"/>
                  <a:pt x="521720" y="143571"/>
                </a:cubicBezTo>
                <a:close/>
                <a:moveTo>
                  <a:pt x="650012" y="214881"/>
                </a:moveTo>
                <a:cubicBezTo>
                  <a:pt x="631956" y="236750"/>
                  <a:pt x="594894" y="241504"/>
                  <a:pt x="567335" y="225340"/>
                </a:cubicBezTo>
                <a:cubicBezTo>
                  <a:pt x="540727" y="210127"/>
                  <a:pt x="535025" y="180652"/>
                  <a:pt x="554031" y="160686"/>
                </a:cubicBezTo>
                <a:cubicBezTo>
                  <a:pt x="572087" y="141670"/>
                  <a:pt x="607248" y="137866"/>
                  <a:pt x="632907" y="152128"/>
                </a:cubicBezTo>
                <a:cubicBezTo>
                  <a:pt x="659515" y="166390"/>
                  <a:pt x="667118" y="193964"/>
                  <a:pt x="650012" y="214881"/>
                </a:cubicBezTo>
                <a:close/>
                <a:moveTo>
                  <a:pt x="448546" y="30426"/>
                </a:moveTo>
                <a:cubicBezTo>
                  <a:pt x="427640" y="41835"/>
                  <a:pt x="395329" y="50393"/>
                  <a:pt x="376323" y="49442"/>
                </a:cubicBezTo>
                <a:cubicBezTo>
                  <a:pt x="359217" y="49442"/>
                  <a:pt x="363969" y="42786"/>
                  <a:pt x="383925" y="33278"/>
                </a:cubicBezTo>
                <a:cubicBezTo>
                  <a:pt x="403882" y="25672"/>
                  <a:pt x="432391" y="18065"/>
                  <a:pt x="448546" y="15213"/>
                </a:cubicBezTo>
                <a:cubicBezTo>
                  <a:pt x="467553" y="13311"/>
                  <a:pt x="467553" y="19967"/>
                  <a:pt x="448546" y="30426"/>
                </a:cubicBezTo>
                <a:close/>
                <a:moveTo>
                  <a:pt x="546428" y="52294"/>
                </a:moveTo>
                <a:cubicBezTo>
                  <a:pt x="527422" y="66556"/>
                  <a:pt x="491310" y="71310"/>
                  <a:pt x="468503" y="63704"/>
                </a:cubicBezTo>
                <a:cubicBezTo>
                  <a:pt x="445696" y="57999"/>
                  <a:pt x="444745" y="42786"/>
                  <a:pt x="463751" y="31376"/>
                </a:cubicBezTo>
                <a:cubicBezTo>
                  <a:pt x="481807" y="21868"/>
                  <a:pt x="514118" y="17114"/>
                  <a:pt x="535975" y="20918"/>
                </a:cubicBezTo>
                <a:cubicBezTo>
                  <a:pt x="558782" y="26622"/>
                  <a:pt x="564484" y="40884"/>
                  <a:pt x="546428" y="52294"/>
                </a:cubicBezTo>
                <a:close/>
                <a:moveTo>
                  <a:pt x="663317" y="101736"/>
                </a:moveTo>
                <a:cubicBezTo>
                  <a:pt x="647161" y="116949"/>
                  <a:pt x="611050" y="119801"/>
                  <a:pt x="584441" y="107441"/>
                </a:cubicBezTo>
                <a:cubicBezTo>
                  <a:pt x="558782" y="96031"/>
                  <a:pt x="553081" y="75113"/>
                  <a:pt x="571137" y="61802"/>
                </a:cubicBezTo>
                <a:cubicBezTo>
                  <a:pt x="588242" y="49442"/>
                  <a:pt x="620553" y="48491"/>
                  <a:pt x="645261" y="57999"/>
                </a:cubicBezTo>
                <a:cubicBezTo>
                  <a:pt x="669969" y="67507"/>
                  <a:pt x="678522" y="87474"/>
                  <a:pt x="663317" y="101736"/>
                </a:cubicBezTo>
                <a:close/>
                <a:moveTo>
                  <a:pt x="665217" y="29475"/>
                </a:moveTo>
                <a:cubicBezTo>
                  <a:pt x="650963" y="37081"/>
                  <a:pt x="620553" y="37081"/>
                  <a:pt x="596795" y="29475"/>
                </a:cubicBezTo>
                <a:cubicBezTo>
                  <a:pt x="574938" y="22819"/>
                  <a:pt x="569236" y="13311"/>
                  <a:pt x="584441" y="8557"/>
                </a:cubicBezTo>
                <a:cubicBezTo>
                  <a:pt x="597745" y="4754"/>
                  <a:pt x="626255" y="5705"/>
                  <a:pt x="647161" y="10459"/>
                </a:cubicBezTo>
                <a:cubicBezTo>
                  <a:pt x="668068" y="15213"/>
                  <a:pt x="676621" y="23770"/>
                  <a:pt x="665217" y="29475"/>
                </a:cubicBezTo>
                <a:close/>
                <a:moveTo>
                  <a:pt x="777354" y="79867"/>
                </a:moveTo>
                <a:cubicBezTo>
                  <a:pt x="766900" y="89375"/>
                  <a:pt x="737441" y="86523"/>
                  <a:pt x="713683" y="75113"/>
                </a:cubicBezTo>
                <a:cubicBezTo>
                  <a:pt x="689925" y="63704"/>
                  <a:pt x="681373" y="48491"/>
                  <a:pt x="693727" y="40884"/>
                </a:cubicBezTo>
                <a:cubicBezTo>
                  <a:pt x="705130" y="35180"/>
                  <a:pt x="731739" y="38032"/>
                  <a:pt x="753596" y="47540"/>
                </a:cubicBezTo>
                <a:cubicBezTo>
                  <a:pt x="775453" y="57999"/>
                  <a:pt x="785907" y="71310"/>
                  <a:pt x="777354" y="79867"/>
                </a:cubicBezTo>
                <a:close/>
                <a:moveTo>
                  <a:pt x="889490" y="150227"/>
                </a:moveTo>
                <a:cubicBezTo>
                  <a:pt x="881888" y="160686"/>
                  <a:pt x="857180" y="157833"/>
                  <a:pt x="835323" y="142620"/>
                </a:cubicBezTo>
                <a:cubicBezTo>
                  <a:pt x="812515" y="128358"/>
                  <a:pt x="802062" y="108391"/>
                  <a:pt x="811565" y="98883"/>
                </a:cubicBezTo>
                <a:cubicBezTo>
                  <a:pt x="820118" y="91277"/>
                  <a:pt x="842925" y="96031"/>
                  <a:pt x="863832" y="108391"/>
                </a:cubicBezTo>
                <a:cubicBezTo>
                  <a:pt x="883789" y="122653"/>
                  <a:pt x="896143" y="141670"/>
                  <a:pt x="889490" y="150227"/>
                </a:cubicBezTo>
                <a:close/>
                <a:moveTo>
                  <a:pt x="990223" y="234848"/>
                </a:moveTo>
                <a:cubicBezTo>
                  <a:pt x="986422" y="246258"/>
                  <a:pt x="968366" y="243405"/>
                  <a:pt x="949360" y="227242"/>
                </a:cubicBezTo>
                <a:cubicBezTo>
                  <a:pt x="930354" y="211078"/>
                  <a:pt x="919900" y="189210"/>
                  <a:pt x="925602" y="178751"/>
                </a:cubicBezTo>
                <a:cubicBezTo>
                  <a:pt x="930354" y="169243"/>
                  <a:pt x="948410" y="173997"/>
                  <a:pt x="965515" y="189210"/>
                </a:cubicBezTo>
                <a:cubicBezTo>
                  <a:pt x="982621" y="204422"/>
                  <a:pt x="993074" y="224389"/>
                  <a:pt x="990223" y="234848"/>
                </a:cubicBezTo>
                <a:close/>
                <a:moveTo>
                  <a:pt x="864782" y="86523"/>
                </a:moveTo>
                <a:cubicBezTo>
                  <a:pt x="860031" y="90326"/>
                  <a:pt x="839124" y="83671"/>
                  <a:pt x="817267" y="71310"/>
                </a:cubicBezTo>
                <a:cubicBezTo>
                  <a:pt x="795410" y="59901"/>
                  <a:pt x="784006" y="48491"/>
                  <a:pt x="790658" y="46589"/>
                </a:cubicBezTo>
                <a:cubicBezTo>
                  <a:pt x="795410" y="45638"/>
                  <a:pt x="815366" y="54196"/>
                  <a:pt x="835323" y="63704"/>
                </a:cubicBezTo>
                <a:cubicBezTo>
                  <a:pt x="855279" y="74163"/>
                  <a:pt x="868584" y="83671"/>
                  <a:pt x="864782" y="86523"/>
                </a:cubicBezTo>
                <a:close/>
                <a:moveTo>
                  <a:pt x="958863" y="155932"/>
                </a:moveTo>
                <a:cubicBezTo>
                  <a:pt x="957913" y="161636"/>
                  <a:pt x="941758" y="154981"/>
                  <a:pt x="923702" y="139768"/>
                </a:cubicBezTo>
                <a:cubicBezTo>
                  <a:pt x="904696" y="125506"/>
                  <a:pt x="892341" y="110293"/>
                  <a:pt x="895192" y="105539"/>
                </a:cubicBezTo>
                <a:cubicBezTo>
                  <a:pt x="898043" y="102687"/>
                  <a:pt x="913248" y="112195"/>
                  <a:pt x="930354" y="124555"/>
                </a:cubicBezTo>
                <a:cubicBezTo>
                  <a:pt x="945559" y="137866"/>
                  <a:pt x="958863" y="151178"/>
                  <a:pt x="958863" y="155932"/>
                </a:cubicBezTo>
                <a:close/>
                <a:moveTo>
                  <a:pt x="764050" y="35180"/>
                </a:moveTo>
                <a:cubicBezTo>
                  <a:pt x="756447" y="36130"/>
                  <a:pt x="730789" y="31376"/>
                  <a:pt x="707981" y="23770"/>
                </a:cubicBezTo>
                <a:cubicBezTo>
                  <a:pt x="686124" y="17114"/>
                  <a:pt x="676621" y="11410"/>
                  <a:pt x="687074" y="12360"/>
                </a:cubicBezTo>
                <a:cubicBezTo>
                  <a:pt x="709882" y="14262"/>
                  <a:pt x="777354" y="35180"/>
                  <a:pt x="764050" y="35180"/>
                </a:cubicBezTo>
                <a:close/>
                <a:moveTo>
                  <a:pt x="592994" y="0"/>
                </a:moveTo>
                <a:cubicBezTo>
                  <a:pt x="616751" y="951"/>
                  <a:pt x="639559" y="2852"/>
                  <a:pt x="663317" y="6656"/>
                </a:cubicBezTo>
                <a:cubicBezTo>
                  <a:pt x="650963" y="5705"/>
                  <a:pt x="625304" y="2852"/>
                  <a:pt x="605348" y="951"/>
                </a:cubicBezTo>
                <a:cubicBezTo>
                  <a:pt x="600596" y="951"/>
                  <a:pt x="595845" y="951"/>
                  <a:pt x="592994" y="0"/>
                </a:cubicBezTo>
                <a:close/>
                <a:moveTo>
                  <a:pt x="488460" y="6656"/>
                </a:moveTo>
                <a:cubicBezTo>
                  <a:pt x="513168" y="2852"/>
                  <a:pt x="537876" y="951"/>
                  <a:pt x="562584" y="0"/>
                </a:cubicBezTo>
                <a:lnTo>
                  <a:pt x="562584" y="0"/>
                </a:lnTo>
                <a:cubicBezTo>
                  <a:pt x="573037" y="0"/>
                  <a:pt x="574938" y="1902"/>
                  <a:pt x="562584" y="4754"/>
                </a:cubicBezTo>
                <a:cubicBezTo>
                  <a:pt x="546428" y="9508"/>
                  <a:pt x="515068" y="13311"/>
                  <a:pt x="495112" y="11410"/>
                </a:cubicBezTo>
                <a:cubicBezTo>
                  <a:pt x="478006" y="11410"/>
                  <a:pt x="476105" y="8557"/>
                  <a:pt x="488460" y="6656"/>
                </a:cubicBezTo>
                <a:close/>
                <a:moveTo>
                  <a:pt x="321205" y="57999"/>
                </a:moveTo>
                <a:cubicBezTo>
                  <a:pt x="341161" y="48491"/>
                  <a:pt x="361118" y="39934"/>
                  <a:pt x="382025" y="32327"/>
                </a:cubicBezTo>
                <a:cubicBezTo>
                  <a:pt x="380124" y="33278"/>
                  <a:pt x="378223" y="34229"/>
                  <a:pt x="375373" y="35180"/>
                </a:cubicBezTo>
                <a:cubicBezTo>
                  <a:pt x="358267" y="42786"/>
                  <a:pt x="334509" y="52294"/>
                  <a:pt x="321205" y="57999"/>
                </a:cubicBezTo>
                <a:close/>
                <a:moveTo>
                  <a:pt x="237578" y="108391"/>
                </a:moveTo>
                <a:cubicBezTo>
                  <a:pt x="251832" y="97933"/>
                  <a:pt x="266087" y="88425"/>
                  <a:pt x="280342" y="79867"/>
                </a:cubicBezTo>
                <a:cubicBezTo>
                  <a:pt x="278441" y="80818"/>
                  <a:pt x="275590" y="82720"/>
                  <a:pt x="273689" y="83671"/>
                </a:cubicBezTo>
                <a:cubicBezTo>
                  <a:pt x="261335" y="93179"/>
                  <a:pt x="248031" y="101736"/>
                  <a:pt x="237578" y="108391"/>
                </a:cubicBezTo>
                <a:lnTo>
                  <a:pt x="237578" y="108391"/>
                </a:lnTo>
                <a:close/>
                <a:moveTo>
                  <a:pt x="179609" y="155932"/>
                </a:moveTo>
                <a:cubicBezTo>
                  <a:pt x="191012" y="145473"/>
                  <a:pt x="202416" y="135965"/>
                  <a:pt x="213820" y="126457"/>
                </a:cubicBezTo>
                <a:lnTo>
                  <a:pt x="213820" y="126457"/>
                </a:lnTo>
                <a:cubicBezTo>
                  <a:pt x="223323" y="118850"/>
                  <a:pt x="231876" y="113145"/>
                  <a:pt x="236627" y="111244"/>
                </a:cubicBezTo>
                <a:cubicBezTo>
                  <a:pt x="247081" y="109342"/>
                  <a:pt x="238528" y="123604"/>
                  <a:pt x="216671" y="144522"/>
                </a:cubicBezTo>
                <a:cubicBezTo>
                  <a:pt x="195764" y="166390"/>
                  <a:pt x="171056" y="182554"/>
                  <a:pt x="162503" y="180652"/>
                </a:cubicBezTo>
                <a:cubicBezTo>
                  <a:pt x="157752" y="180652"/>
                  <a:pt x="166304" y="170194"/>
                  <a:pt x="179609" y="155932"/>
                </a:cubicBezTo>
                <a:close/>
                <a:moveTo>
                  <a:pt x="93130" y="260520"/>
                </a:moveTo>
                <a:cubicBezTo>
                  <a:pt x="96932" y="253864"/>
                  <a:pt x="101683" y="248159"/>
                  <a:pt x="105484" y="242455"/>
                </a:cubicBezTo>
                <a:cubicBezTo>
                  <a:pt x="119739" y="221537"/>
                  <a:pt x="135894" y="202521"/>
                  <a:pt x="152050" y="184456"/>
                </a:cubicBezTo>
                <a:lnTo>
                  <a:pt x="152050" y="184456"/>
                </a:lnTo>
                <a:cubicBezTo>
                  <a:pt x="153950" y="184456"/>
                  <a:pt x="143497" y="200619"/>
                  <a:pt x="125441" y="222488"/>
                </a:cubicBezTo>
                <a:cubicBezTo>
                  <a:pt x="109286" y="245307"/>
                  <a:pt x="94081" y="261471"/>
                  <a:pt x="93130" y="260520"/>
                </a:cubicBezTo>
                <a:close/>
                <a:moveTo>
                  <a:pt x="18056" y="430713"/>
                </a:moveTo>
                <a:cubicBezTo>
                  <a:pt x="24708" y="404091"/>
                  <a:pt x="33261" y="377468"/>
                  <a:pt x="44665" y="351797"/>
                </a:cubicBezTo>
                <a:lnTo>
                  <a:pt x="44665" y="351797"/>
                </a:lnTo>
                <a:cubicBezTo>
                  <a:pt x="41814" y="361305"/>
                  <a:pt x="34211" y="383173"/>
                  <a:pt x="26609" y="405042"/>
                </a:cubicBezTo>
                <a:cubicBezTo>
                  <a:pt x="22807" y="416451"/>
                  <a:pt x="19957" y="425959"/>
                  <a:pt x="18056" y="430713"/>
                </a:cubicBezTo>
                <a:close/>
                <a:moveTo>
                  <a:pt x="950" y="544810"/>
                </a:moveTo>
                <a:cubicBezTo>
                  <a:pt x="2851" y="513433"/>
                  <a:pt x="6652" y="482057"/>
                  <a:pt x="13304" y="450680"/>
                </a:cubicBezTo>
                <a:cubicBezTo>
                  <a:pt x="13304" y="451631"/>
                  <a:pt x="13304" y="452582"/>
                  <a:pt x="13304" y="454483"/>
                </a:cubicBezTo>
                <a:cubicBezTo>
                  <a:pt x="13304" y="465893"/>
                  <a:pt x="9503" y="496319"/>
                  <a:pt x="4752" y="521040"/>
                </a:cubicBezTo>
                <a:cubicBezTo>
                  <a:pt x="2851" y="534351"/>
                  <a:pt x="950" y="542908"/>
                  <a:pt x="950" y="544810"/>
                </a:cubicBezTo>
                <a:lnTo>
                  <a:pt x="950" y="544810"/>
                </a:lnTo>
                <a:close/>
                <a:moveTo>
                  <a:pt x="4752" y="646546"/>
                </a:moveTo>
                <a:cubicBezTo>
                  <a:pt x="950" y="618972"/>
                  <a:pt x="0" y="591399"/>
                  <a:pt x="0" y="563826"/>
                </a:cubicBezTo>
                <a:cubicBezTo>
                  <a:pt x="0" y="564776"/>
                  <a:pt x="0" y="566678"/>
                  <a:pt x="0" y="568580"/>
                </a:cubicBezTo>
                <a:cubicBezTo>
                  <a:pt x="1901" y="583793"/>
                  <a:pt x="3801" y="614218"/>
                  <a:pt x="3801" y="635136"/>
                </a:cubicBezTo>
                <a:cubicBezTo>
                  <a:pt x="4752" y="640841"/>
                  <a:pt x="4752" y="644644"/>
                  <a:pt x="4752" y="646546"/>
                </a:cubicBezTo>
                <a:close/>
                <a:moveTo>
                  <a:pt x="17106" y="712151"/>
                </a:moveTo>
                <a:cubicBezTo>
                  <a:pt x="17106" y="711200"/>
                  <a:pt x="16155" y="709298"/>
                  <a:pt x="16155" y="708348"/>
                </a:cubicBezTo>
                <a:cubicBezTo>
                  <a:pt x="16155" y="709298"/>
                  <a:pt x="17106" y="711200"/>
                  <a:pt x="17106" y="712151"/>
                </a:cubicBezTo>
                <a:close/>
                <a:moveTo>
                  <a:pt x="58919" y="826247"/>
                </a:moveTo>
                <a:cubicBezTo>
                  <a:pt x="47516" y="802477"/>
                  <a:pt x="37062" y="777756"/>
                  <a:pt x="28509" y="752085"/>
                </a:cubicBezTo>
                <a:cubicBezTo>
                  <a:pt x="25658" y="741626"/>
                  <a:pt x="30410" y="745429"/>
                  <a:pt x="38963" y="763494"/>
                </a:cubicBezTo>
                <a:cubicBezTo>
                  <a:pt x="49416" y="782510"/>
                  <a:pt x="60820" y="811985"/>
                  <a:pt x="61770" y="824345"/>
                </a:cubicBezTo>
                <a:cubicBezTo>
                  <a:pt x="63671" y="832903"/>
                  <a:pt x="62720" y="832903"/>
                  <a:pt x="58919" y="826247"/>
                </a:cubicBezTo>
                <a:lnTo>
                  <a:pt x="58919" y="826247"/>
                </a:lnTo>
                <a:close/>
                <a:moveTo>
                  <a:pt x="168205" y="979326"/>
                </a:moveTo>
                <a:cubicBezTo>
                  <a:pt x="150149" y="961261"/>
                  <a:pt x="133043" y="942245"/>
                  <a:pt x="117838" y="922278"/>
                </a:cubicBezTo>
                <a:cubicBezTo>
                  <a:pt x="119739" y="924180"/>
                  <a:pt x="127342" y="931786"/>
                  <a:pt x="136845" y="943196"/>
                </a:cubicBezTo>
                <a:cubicBezTo>
                  <a:pt x="153000" y="959359"/>
                  <a:pt x="166304" y="975523"/>
                  <a:pt x="168205" y="979326"/>
                </a:cubicBezTo>
                <a:close/>
                <a:moveTo>
                  <a:pt x="250882" y="1046833"/>
                </a:moveTo>
                <a:cubicBezTo>
                  <a:pt x="248031" y="1044932"/>
                  <a:pt x="245180" y="1043030"/>
                  <a:pt x="242329" y="1041128"/>
                </a:cubicBezTo>
                <a:cubicBezTo>
                  <a:pt x="225224" y="1028768"/>
                  <a:pt x="208118" y="1015457"/>
                  <a:pt x="192913" y="1002145"/>
                </a:cubicBezTo>
                <a:lnTo>
                  <a:pt x="192913" y="1002145"/>
                </a:lnTo>
                <a:cubicBezTo>
                  <a:pt x="192913" y="1002145"/>
                  <a:pt x="192913" y="1002145"/>
                  <a:pt x="192913" y="1002145"/>
                </a:cubicBezTo>
                <a:cubicBezTo>
                  <a:pt x="191963" y="1000244"/>
                  <a:pt x="205267" y="1007850"/>
                  <a:pt x="222373" y="1022112"/>
                </a:cubicBezTo>
                <a:cubicBezTo>
                  <a:pt x="239478" y="1034473"/>
                  <a:pt x="251832" y="1045882"/>
                  <a:pt x="250882" y="1046833"/>
                </a:cubicBezTo>
                <a:cubicBezTo>
                  <a:pt x="250882" y="1047784"/>
                  <a:pt x="250882" y="1047784"/>
                  <a:pt x="250882" y="1046833"/>
                </a:cubicBezTo>
                <a:close/>
                <a:moveTo>
                  <a:pt x="344012" y="1099127"/>
                </a:moveTo>
                <a:cubicBezTo>
                  <a:pt x="323106" y="1089619"/>
                  <a:pt x="302199" y="1079161"/>
                  <a:pt x="282242" y="1067751"/>
                </a:cubicBezTo>
                <a:lnTo>
                  <a:pt x="282242" y="1067751"/>
                </a:lnTo>
                <a:cubicBezTo>
                  <a:pt x="284143" y="1067751"/>
                  <a:pt x="301248" y="1075357"/>
                  <a:pt x="318354" y="1084865"/>
                </a:cubicBezTo>
                <a:cubicBezTo>
                  <a:pt x="335460" y="1092472"/>
                  <a:pt x="345913" y="1099127"/>
                  <a:pt x="344012" y="1099127"/>
                </a:cubicBezTo>
                <a:lnTo>
                  <a:pt x="344012" y="1099127"/>
                </a:lnTo>
                <a:close/>
                <a:moveTo>
                  <a:pt x="429540" y="1128602"/>
                </a:moveTo>
                <a:cubicBezTo>
                  <a:pt x="415286" y="1124799"/>
                  <a:pt x="401981" y="1120996"/>
                  <a:pt x="387727" y="1116242"/>
                </a:cubicBezTo>
                <a:cubicBezTo>
                  <a:pt x="396279" y="1119094"/>
                  <a:pt x="407683" y="1121947"/>
                  <a:pt x="419087" y="1125750"/>
                </a:cubicBezTo>
                <a:cubicBezTo>
                  <a:pt x="422888" y="1126701"/>
                  <a:pt x="427640" y="1127651"/>
                  <a:pt x="429540" y="1128602"/>
                </a:cubicBezTo>
                <a:close/>
                <a:moveTo>
                  <a:pt x="618652" y="1144766"/>
                </a:moveTo>
                <a:cubicBezTo>
                  <a:pt x="601546" y="1145717"/>
                  <a:pt x="584441" y="1146667"/>
                  <a:pt x="567335" y="1146667"/>
                </a:cubicBezTo>
                <a:cubicBezTo>
                  <a:pt x="568286" y="1146667"/>
                  <a:pt x="568286" y="1146667"/>
                  <a:pt x="569236" y="1146667"/>
                </a:cubicBezTo>
                <a:cubicBezTo>
                  <a:pt x="578739" y="1145717"/>
                  <a:pt x="598696" y="1145717"/>
                  <a:pt x="612000" y="1144766"/>
                </a:cubicBezTo>
                <a:cubicBezTo>
                  <a:pt x="614851" y="1144766"/>
                  <a:pt x="617702" y="1144766"/>
                  <a:pt x="618652" y="1144766"/>
                </a:cubicBezTo>
                <a:close/>
                <a:moveTo>
                  <a:pt x="718435" y="1127651"/>
                </a:moveTo>
                <a:cubicBezTo>
                  <a:pt x="705130" y="1131455"/>
                  <a:pt x="691826" y="1134307"/>
                  <a:pt x="678522" y="1136209"/>
                </a:cubicBezTo>
                <a:cubicBezTo>
                  <a:pt x="668068" y="1138110"/>
                  <a:pt x="667118" y="1136209"/>
                  <a:pt x="678522" y="1132405"/>
                </a:cubicBezTo>
                <a:cubicBezTo>
                  <a:pt x="689925" y="1127651"/>
                  <a:pt x="708932" y="1123848"/>
                  <a:pt x="720335" y="1122897"/>
                </a:cubicBezTo>
                <a:cubicBezTo>
                  <a:pt x="730789" y="1122897"/>
                  <a:pt x="729838" y="1124799"/>
                  <a:pt x="718435" y="1127651"/>
                </a:cubicBezTo>
                <a:close/>
                <a:moveTo>
                  <a:pt x="918950" y="1030670"/>
                </a:moveTo>
                <a:cubicBezTo>
                  <a:pt x="912298" y="1036374"/>
                  <a:pt x="904696" y="1041128"/>
                  <a:pt x="898043" y="1045882"/>
                </a:cubicBezTo>
                <a:cubicBezTo>
                  <a:pt x="895192" y="1047784"/>
                  <a:pt x="893292" y="1048735"/>
                  <a:pt x="892341" y="1048735"/>
                </a:cubicBezTo>
                <a:cubicBezTo>
                  <a:pt x="887590" y="1050636"/>
                  <a:pt x="892341" y="1044932"/>
                  <a:pt x="903745" y="1035424"/>
                </a:cubicBezTo>
                <a:cubicBezTo>
                  <a:pt x="915149" y="1025916"/>
                  <a:pt x="928453" y="1017358"/>
                  <a:pt x="933205" y="1016407"/>
                </a:cubicBezTo>
                <a:cubicBezTo>
                  <a:pt x="936056" y="1016407"/>
                  <a:pt x="930354" y="1022112"/>
                  <a:pt x="918950" y="1030670"/>
                </a:cubicBezTo>
                <a:cubicBezTo>
                  <a:pt x="918950" y="1030670"/>
                  <a:pt x="918950" y="1030670"/>
                  <a:pt x="918950" y="1030670"/>
                </a:cubicBezTo>
                <a:close/>
                <a:moveTo>
                  <a:pt x="1012080" y="942245"/>
                </a:moveTo>
                <a:cubicBezTo>
                  <a:pt x="1001627" y="954605"/>
                  <a:pt x="990223" y="966966"/>
                  <a:pt x="978820" y="979326"/>
                </a:cubicBezTo>
                <a:lnTo>
                  <a:pt x="978820" y="979326"/>
                </a:lnTo>
                <a:cubicBezTo>
                  <a:pt x="980720" y="977425"/>
                  <a:pt x="985472" y="971720"/>
                  <a:pt x="993074" y="963163"/>
                </a:cubicBezTo>
                <a:cubicBezTo>
                  <a:pt x="1001627" y="953655"/>
                  <a:pt x="1009230" y="944147"/>
                  <a:pt x="1012080" y="942245"/>
                </a:cubicBezTo>
                <a:close/>
                <a:moveTo>
                  <a:pt x="128292" y="912770"/>
                </a:moveTo>
                <a:cubicBezTo>
                  <a:pt x="128292" y="923229"/>
                  <a:pt x="115938" y="914672"/>
                  <a:pt x="102634" y="896606"/>
                </a:cubicBezTo>
                <a:cubicBezTo>
                  <a:pt x="89329" y="878541"/>
                  <a:pt x="76975" y="855722"/>
                  <a:pt x="75074" y="844312"/>
                </a:cubicBezTo>
                <a:cubicBezTo>
                  <a:pt x="74124" y="831952"/>
                  <a:pt x="86478" y="836706"/>
                  <a:pt x="101683" y="855722"/>
                </a:cubicBezTo>
                <a:cubicBezTo>
                  <a:pt x="116888" y="874738"/>
                  <a:pt x="129242" y="901360"/>
                  <a:pt x="128292" y="912770"/>
                </a:cubicBezTo>
                <a:close/>
              </a:path>
            </a:pathLst>
          </a:custGeom>
          <a:gradFill>
            <a:gsLst>
              <a:gs pos="0">
                <a:srgbClr val="8551A1"/>
              </a:gs>
              <a:gs pos="35350">
                <a:srgbClr val="6363AC"/>
              </a:gs>
              <a:gs pos="100000">
                <a:srgbClr val="26C4F4"/>
              </a:gs>
            </a:gsLst>
            <a:lin ang="5845069" scaled="1"/>
          </a:gradFill>
          <a:ln w="9492" cap="flat">
            <a:noFill/>
            <a:prstDash val="solid"/>
            <a:miter/>
          </a:ln>
        </p:spPr>
        <p:txBody>
          <a:bodyPr rtlCol="0" anchor="ctr"/>
          <a:lstStyle/>
          <a:p>
            <a:endParaRPr lang="en-US"/>
          </a:p>
        </p:txBody>
      </p:sp>
      <p:sp>
        <p:nvSpPr>
          <p:cNvPr id="9" name="Textfeld 8">
            <a:extLst>
              <a:ext uri="{FF2B5EF4-FFF2-40B4-BE49-F238E27FC236}">
                <a16:creationId xmlns:a16="http://schemas.microsoft.com/office/drawing/2014/main" id="{3BD38273-690C-F8D7-3A2C-A5356C24E270}"/>
              </a:ext>
            </a:extLst>
          </p:cNvPr>
          <p:cNvSpPr txBox="1"/>
          <p:nvPr/>
        </p:nvSpPr>
        <p:spPr>
          <a:xfrm>
            <a:off x="591948" y="2352878"/>
            <a:ext cx="6270028" cy="8063746"/>
          </a:xfrm>
          <a:prstGeom prst="rect">
            <a:avLst/>
          </a:prstGeom>
          <a:noFill/>
        </p:spPr>
        <p:txBody>
          <a:bodyPr wrap="square" lIns="91440" tIns="45720" rIns="91440" bIns="45720" rtlCol="0" anchor="t">
            <a:spAutoFit/>
          </a:bodyPr>
          <a:lstStyle/>
          <a:p>
            <a:pPr algn="just"/>
            <a:r>
              <a:rPr lang="it-IT" sz="1200" b="1" noProof="0" dirty="0">
                <a:solidFill>
                  <a:srgbClr val="29C5F4"/>
                </a:solidFill>
              </a:rPr>
              <a:t>Versione 3: Unità di apprendimento – Parte del corso di studio (180 minuti) </a:t>
            </a:r>
            <a:endParaRPr lang="it-IT" sz="1200" b="1" noProof="0" dirty="0">
              <a:solidFill>
                <a:srgbClr val="29C5F4"/>
              </a:solidFill>
              <a:ea typeface="Calibri"/>
              <a:cs typeface="Calibri"/>
            </a:endParaRPr>
          </a:p>
          <a:p>
            <a:pPr algn="just" fontAlgn="base"/>
            <a:r>
              <a:rPr lang="it-IT" sz="1100" b="1" noProof="0" dirty="0"/>
              <a:t>Focus</a:t>
            </a:r>
            <a:r>
              <a:rPr lang="it-IT" sz="1100" noProof="0" dirty="0"/>
              <a:t>: Promuovere l'innovazione per una logistica sostenibile. </a:t>
            </a:r>
            <a:endParaRPr lang="it-IT" sz="1100" noProof="0" dirty="0">
              <a:ea typeface="Calibri"/>
              <a:cs typeface="Calibri"/>
            </a:endParaRPr>
          </a:p>
          <a:p>
            <a:pPr algn="just"/>
            <a:endParaRPr lang="it-IT" sz="1100" noProof="0" dirty="0">
              <a:ea typeface="Calibri"/>
              <a:cs typeface="Calibri"/>
            </a:endParaRPr>
          </a:p>
          <a:p>
            <a:pPr algn="just"/>
            <a:r>
              <a:rPr lang="it-IT" sz="1100" b="1" noProof="0" dirty="0"/>
              <a:t>Struttura della sessione: </a:t>
            </a:r>
            <a:endParaRPr lang="it-IT" sz="1100" b="1" noProof="0" dirty="0">
              <a:ea typeface="Calibri"/>
              <a:cs typeface="Calibri"/>
            </a:endParaRPr>
          </a:p>
          <a:p>
            <a:pPr algn="just"/>
            <a:r>
              <a:rPr lang="it-IT" sz="1100" b="1" dirty="0"/>
              <a:t>Parte 1</a:t>
            </a:r>
            <a:r>
              <a:rPr lang="it-IT" sz="1100" b="1" noProof="0" dirty="0"/>
              <a:t>– Introduzione (30 minuti): </a:t>
            </a:r>
            <a:endParaRPr lang="it-IT" sz="1100" b="1" noProof="0" dirty="0">
              <a:ea typeface="Calibri" panose="020F0502020204030204"/>
              <a:cs typeface="Calibri" panose="020F0502020204030204"/>
            </a:endParaRPr>
          </a:p>
          <a:p>
            <a:pPr marL="171450" indent="-171450" algn="just">
              <a:buFont typeface="Wingdings"/>
              <a:buChar char="q"/>
            </a:pPr>
            <a:r>
              <a:rPr lang="it-IT" sz="1100" b="1" noProof="0" dirty="0"/>
              <a:t>Presentazione</a:t>
            </a:r>
            <a:r>
              <a:rPr lang="it-IT" sz="1100" noProof="0" dirty="0"/>
              <a:t> utilizzando diapositive </a:t>
            </a:r>
            <a:r>
              <a:rPr lang="it-IT" sz="1100" b="1" noProof="0" dirty="0"/>
              <a:t>selezionate</a:t>
            </a:r>
            <a:r>
              <a:rPr lang="it-IT" sz="1100" noProof="0" dirty="0"/>
              <a:t> dai moduli EARTH (1, 2 e 3):</a:t>
            </a:r>
            <a:endParaRPr lang="it-IT" sz="1100" noProof="0" dirty="0">
              <a:ea typeface="Calibri"/>
              <a:cs typeface="Calibri"/>
            </a:endParaRPr>
          </a:p>
          <a:p>
            <a:pPr marL="628650" lvl="1" indent="-171450" algn="just">
              <a:buFont typeface="Arial" panose="05000000000000000000" pitchFamily="2" charset="2"/>
              <a:buChar char="•"/>
            </a:pPr>
            <a:r>
              <a:rPr lang="it-IT" sz="1100" noProof="0" dirty="0"/>
              <a:t>Spiegare brevemente il concetto di </a:t>
            </a:r>
            <a:r>
              <a:rPr lang="it-IT" sz="1100" b="1" noProof="0" dirty="0"/>
              <a:t>SDG</a:t>
            </a:r>
            <a:r>
              <a:rPr lang="it-IT" sz="1100" noProof="0" dirty="0"/>
              <a:t> e come si applicano alla logistica (ad esempio, riduzione delle emissioni di CO₂ = SDG 13: Azione per il clima).</a:t>
            </a:r>
            <a:endParaRPr lang="it-IT" sz="1100" noProof="0" dirty="0">
              <a:ea typeface="Calibri"/>
              <a:cs typeface="Calibri"/>
            </a:endParaRPr>
          </a:p>
          <a:p>
            <a:pPr marL="628650" lvl="1" indent="-171450" algn="just">
              <a:buFont typeface="Arial" panose="05000000000000000000" pitchFamily="2" charset="2"/>
              <a:buChar char="•"/>
            </a:pPr>
            <a:r>
              <a:rPr lang="it-IT" sz="1100" noProof="0" dirty="0"/>
              <a:t>Discutere il </a:t>
            </a:r>
            <a:r>
              <a:rPr lang="it-IT" sz="1100" b="1" noProof="0" dirty="0"/>
              <a:t>ruolo dell'innovazione </a:t>
            </a:r>
            <a:r>
              <a:rPr lang="it-IT" sz="1100" noProof="0" dirty="0"/>
              <a:t>nella promozione della sostenibilità e nello sviluppo di </a:t>
            </a:r>
            <a:r>
              <a:rPr lang="it-IT" sz="1100" b="1" noProof="0" dirty="0"/>
              <a:t>pratiche logistiche sostenibili </a:t>
            </a:r>
            <a:r>
              <a:rPr lang="it-IT" sz="1100" noProof="0" dirty="0"/>
              <a:t>(ad esempio, veicoli elettrici, ottimizzazione dei percorsi basati sull'intelligenza artificiale)).</a:t>
            </a:r>
            <a:endParaRPr lang="it-IT" sz="1100" noProof="0" dirty="0">
              <a:ea typeface="Calibri"/>
              <a:cs typeface="Calibri"/>
            </a:endParaRPr>
          </a:p>
          <a:p>
            <a:pPr marL="628650" lvl="1" indent="-171450" algn="just">
              <a:buFont typeface="Arial" panose="05000000000000000000" pitchFamily="2" charset="2"/>
              <a:buChar char="•"/>
            </a:pPr>
            <a:r>
              <a:rPr lang="it-IT" sz="1100" noProof="0" dirty="0"/>
              <a:t>Presentare </a:t>
            </a:r>
            <a:r>
              <a:rPr lang="it-IT" sz="1100" b="1" noProof="0" dirty="0"/>
              <a:t>esempi reali </a:t>
            </a:r>
            <a:r>
              <a:rPr lang="it-IT" sz="1100" noProof="0" dirty="0"/>
              <a:t>di aziende tratte dal Compendio delle Buone Pratiche di EARTH o dalla Slide Deck/Guida per l'insegnante delle OER che mostrano le </a:t>
            </a:r>
            <a:r>
              <a:rPr lang="it-IT" sz="1100" b="1" noProof="0" dirty="0"/>
              <a:t>pratiche logistiche sostenibili</a:t>
            </a:r>
            <a:r>
              <a:rPr lang="it-IT" sz="1100" noProof="0" dirty="0"/>
              <a:t>.</a:t>
            </a:r>
            <a:endParaRPr lang="it-IT" sz="1100" noProof="0" dirty="0">
              <a:ea typeface="Calibri"/>
              <a:cs typeface="Calibri"/>
            </a:endParaRPr>
          </a:p>
          <a:p>
            <a:pPr algn="just"/>
            <a:r>
              <a:rPr lang="it-IT" sz="1100" b="1" dirty="0"/>
              <a:t>Parte 2</a:t>
            </a:r>
            <a:r>
              <a:rPr lang="it-IT" sz="1100" b="1" noProof="0" dirty="0"/>
              <a:t>– Lavoro di gruppo (70 minuti):</a:t>
            </a:r>
            <a:endParaRPr lang="it-IT" sz="1100" b="1" noProof="0" dirty="0">
              <a:ea typeface="Calibri"/>
              <a:cs typeface="Calibri"/>
            </a:endParaRPr>
          </a:p>
          <a:p>
            <a:pPr marL="171450" indent="-171450" algn="just">
              <a:buFont typeface="Wingdings" panose="05000000000000000000" pitchFamily="2" charset="2"/>
              <a:buChar char="q"/>
            </a:pPr>
            <a:r>
              <a:rPr lang="it-IT" sz="1100" noProof="0" dirty="0"/>
              <a:t>Divisione in gruppi: Gli studenti sono divisi in </a:t>
            </a:r>
            <a:r>
              <a:rPr lang="it-IT" sz="1100" b="1" noProof="0" dirty="0"/>
              <a:t>gruppi da 3 a 5 persone</a:t>
            </a:r>
            <a:r>
              <a:rPr lang="it-IT" sz="1100" noProof="0" dirty="0"/>
              <a:t>.</a:t>
            </a:r>
            <a:endParaRPr lang="it-IT" sz="1100" noProof="0" dirty="0">
              <a:ea typeface="Calibri"/>
              <a:cs typeface="Calibri"/>
            </a:endParaRPr>
          </a:p>
          <a:p>
            <a:pPr marL="171450" indent="-171450" algn="just">
              <a:buFont typeface="Wingdings" panose="05000000000000000000" pitchFamily="2" charset="2"/>
              <a:buChar char="q"/>
            </a:pPr>
            <a:r>
              <a:rPr lang="it-IT" sz="1100" noProof="0" dirty="0"/>
              <a:t>Task focus: Ogni gruppo </a:t>
            </a:r>
            <a:r>
              <a:rPr lang="it-IT" sz="1100" b="1" noProof="0" dirty="0"/>
              <a:t>analizza le soluzioni sostenibili implementate nella logistica </a:t>
            </a:r>
            <a:r>
              <a:rPr lang="it-IT" sz="1100" noProof="0" dirty="0"/>
              <a:t>in base alle aziende selezionate (selezionate dal Compendio delle Buone Pratiche EARTH o dalla Presentazione delle OER/Guida per l'insegnante).</a:t>
            </a:r>
            <a:endParaRPr lang="it-IT" sz="1100" noProof="0" dirty="0">
              <a:ea typeface="Calibri"/>
              <a:cs typeface="Calibri"/>
            </a:endParaRPr>
          </a:p>
          <a:p>
            <a:pPr marL="628650" lvl="1" indent="-171450" algn="just">
              <a:buFont typeface="Arial" panose="020B0604020202020204" pitchFamily="34" charset="0"/>
              <a:buChar char="•"/>
            </a:pPr>
            <a:r>
              <a:rPr lang="it-IT" sz="1100" b="1" noProof="0" dirty="0">
                <a:ea typeface="Calibri"/>
                <a:cs typeface="Calibri"/>
              </a:rPr>
              <a:t>Identificare e analizzare </a:t>
            </a:r>
            <a:r>
              <a:rPr lang="it-IT" sz="1100" noProof="0" dirty="0">
                <a:ea typeface="Calibri"/>
                <a:cs typeface="Calibri"/>
              </a:rPr>
              <a:t>le soluzioni applicate per raggiungere gli obiettivi di </a:t>
            </a:r>
            <a:r>
              <a:rPr lang="it-IT" sz="1100" b="1" noProof="0" dirty="0">
                <a:ea typeface="Calibri"/>
                <a:cs typeface="Calibri"/>
              </a:rPr>
              <a:t>sostenibilità</a:t>
            </a:r>
            <a:r>
              <a:rPr lang="it-IT" sz="1100" noProof="0" dirty="0">
                <a:ea typeface="Calibri"/>
                <a:cs typeface="Calibri"/>
              </a:rPr>
              <a:t> (ad esempio, logistica inversa, trasporto a emissioni zero, tracciamento digitale dei pacchi, ottimizzazione del magazzino</a:t>
            </a:r>
            <a:r>
              <a:rPr lang="it-IT" sz="1100" noProof="0" dirty="0"/>
              <a:t>)</a:t>
            </a:r>
            <a:r>
              <a:rPr lang="it-IT" sz="1100" noProof="0" dirty="0">
                <a:cs typeface="Calibri"/>
              </a:rPr>
              <a:t>.</a:t>
            </a:r>
          </a:p>
          <a:p>
            <a:pPr marL="628650" lvl="1" indent="-171450" algn="just">
              <a:buFont typeface="Arial" panose="020B0604020202020204" pitchFamily="34" charset="0"/>
              <a:buChar char="•"/>
            </a:pPr>
            <a:r>
              <a:rPr lang="it-IT" sz="1100" b="1" noProof="0" dirty="0"/>
              <a:t>Individua</a:t>
            </a:r>
            <a:r>
              <a:rPr lang="it-IT" sz="1100" noProof="0" dirty="0"/>
              <a:t> da 1 a 3 obiettivi SDG (ad esempio, SDG 9, SDG 12, SDG 13) supportati dalla </a:t>
            </a:r>
            <a:r>
              <a:rPr lang="it-IT" sz="1100" b="1" noProof="0" dirty="0"/>
              <a:t>soluzione</a:t>
            </a:r>
            <a:r>
              <a:rPr lang="it-IT" sz="1100" noProof="0" dirty="0">
                <a:ea typeface="Calibri"/>
                <a:cs typeface="Calibri"/>
              </a:rPr>
              <a:t>.</a:t>
            </a:r>
          </a:p>
          <a:p>
            <a:pPr marL="628650" lvl="1" indent="-171450" algn="just">
              <a:buFont typeface="Arial" panose="020B0604020202020204" pitchFamily="34" charset="0"/>
              <a:buChar char="•"/>
            </a:pPr>
            <a:r>
              <a:rPr lang="it-IT" sz="1100" b="1" noProof="0" dirty="0">
                <a:ea typeface="Calibri"/>
                <a:cs typeface="Calibri"/>
              </a:rPr>
              <a:t>Determinare</a:t>
            </a:r>
            <a:r>
              <a:rPr lang="it-IT" sz="1100" noProof="0" dirty="0">
                <a:ea typeface="Calibri"/>
                <a:cs typeface="Calibri"/>
              </a:rPr>
              <a:t> se e quali strumenti/metodi di gestione dell'innovazione sono stati utilizzati per gestire l'attuazione delle soluzioni sostenibili.</a:t>
            </a:r>
            <a:endParaRPr lang="it-IT" sz="1100" b="1" noProof="0" dirty="0">
              <a:ea typeface="Calibri"/>
              <a:cs typeface="Calibri"/>
            </a:endParaRPr>
          </a:p>
          <a:p>
            <a:pPr algn="just"/>
            <a:r>
              <a:rPr lang="it-IT" sz="1100" b="1" dirty="0"/>
              <a:t>Parte 3</a:t>
            </a:r>
            <a:r>
              <a:rPr lang="it-IT" sz="1100" b="1" noProof="0" dirty="0"/>
              <a:t>– Presentazioni e Riflessioni (80 minuti):</a:t>
            </a:r>
            <a:endParaRPr lang="it-IT" sz="1100" b="1" noProof="0" dirty="0">
              <a:ea typeface="Calibri"/>
              <a:cs typeface="Calibri"/>
            </a:endParaRPr>
          </a:p>
          <a:p>
            <a:pPr marL="171450" indent="-171450" algn="just">
              <a:buFont typeface="Wingdings" panose="05000000000000000000" pitchFamily="2" charset="2"/>
              <a:buChar char="q"/>
            </a:pPr>
            <a:r>
              <a:rPr lang="it-IT" sz="1100" b="1" noProof="0" dirty="0"/>
              <a:t>Strutturare le informazioni</a:t>
            </a:r>
            <a:r>
              <a:rPr lang="it-IT" sz="1100" noProof="0" dirty="0"/>
              <a:t>: i gruppi preparano un'infografica o una </a:t>
            </a:r>
            <a:r>
              <a:rPr lang="it-IT" sz="1100" b="1" noProof="0" dirty="0"/>
              <a:t>mappa visiva </a:t>
            </a:r>
            <a:r>
              <a:rPr lang="it-IT" sz="1100" noProof="0" dirty="0"/>
              <a:t>utilizzando uno strumento digitale (ad es. Miro, </a:t>
            </a:r>
            <a:r>
              <a:rPr lang="it-IT" sz="1100" noProof="0" dirty="0" err="1"/>
              <a:t>Mural</a:t>
            </a:r>
            <a:r>
              <a:rPr lang="it-IT" sz="1100" noProof="0" dirty="0"/>
              <a:t>, </a:t>
            </a:r>
            <a:r>
              <a:rPr lang="it-IT" sz="1100" noProof="0" dirty="0" err="1"/>
              <a:t>MindMup</a:t>
            </a:r>
            <a:r>
              <a:rPr lang="it-IT" sz="1100" noProof="0" dirty="0"/>
              <a:t>, </a:t>
            </a:r>
            <a:r>
              <a:rPr lang="it-IT" sz="1100" noProof="0" dirty="0" err="1"/>
              <a:t>Canva</a:t>
            </a:r>
            <a:r>
              <a:rPr lang="it-IT" sz="1100" noProof="0" dirty="0">
                <a:ea typeface="Calibri"/>
                <a:cs typeface="Calibri"/>
              </a:rPr>
              <a:t>)</a:t>
            </a:r>
            <a:r>
              <a:rPr lang="it-IT" sz="1100" noProof="0" dirty="0"/>
              <a:t>.</a:t>
            </a:r>
            <a:endParaRPr lang="it-IT" sz="1100" noProof="0" dirty="0">
              <a:ea typeface="Calibri"/>
              <a:cs typeface="Calibri"/>
            </a:endParaRPr>
          </a:p>
          <a:p>
            <a:pPr marL="171450" indent="-171450" algn="just">
              <a:buFont typeface="Wingdings" panose="05000000000000000000" pitchFamily="2" charset="2"/>
              <a:buChar char="q"/>
            </a:pPr>
            <a:r>
              <a:rPr lang="it-IT" sz="1100" b="1" noProof="0" dirty="0"/>
              <a:t>Brevi presentazioni di gruppo </a:t>
            </a:r>
            <a:r>
              <a:rPr lang="it-IT" sz="1100" noProof="0" dirty="0"/>
              <a:t>(3-5 minuti ciascuna): ogni gruppo condivide i propri risultati.</a:t>
            </a:r>
            <a:endParaRPr lang="it-IT" sz="1100" noProof="0" dirty="0">
              <a:cs typeface="Calibri"/>
            </a:endParaRPr>
          </a:p>
          <a:p>
            <a:pPr marL="171450" indent="-171450" algn="just">
              <a:buFont typeface="Wingdings" panose="05000000000000000000" pitchFamily="2" charset="2"/>
              <a:buChar char="q"/>
            </a:pPr>
            <a:r>
              <a:rPr lang="it-IT" sz="1100" b="1" noProof="0" dirty="0"/>
              <a:t>Riflessione di gruppo</a:t>
            </a:r>
            <a:r>
              <a:rPr lang="it-IT" sz="1100" noProof="0" dirty="0"/>
              <a:t> guidata dalle seguenti domande</a:t>
            </a:r>
            <a:r>
              <a:rPr lang="it-IT" sz="1100" noProof="0" dirty="0">
                <a:ea typeface="Calibri"/>
                <a:cs typeface="Calibri"/>
              </a:rPr>
              <a:t>:</a:t>
            </a:r>
          </a:p>
          <a:p>
            <a:pPr marL="628650" lvl="1" indent="-171450" algn="just">
              <a:buFont typeface="Arial" panose="020B0604020202020204" pitchFamily="34" charset="0"/>
              <a:buChar char="•"/>
            </a:pPr>
            <a:r>
              <a:rPr lang="it-IT" sz="1100" i="1" noProof="0" dirty="0">
                <a:ea typeface="Calibri"/>
                <a:cs typeface="Calibri"/>
              </a:rPr>
              <a:t>Quali </a:t>
            </a:r>
            <a:r>
              <a:rPr lang="it-IT" sz="1100" i="1" noProof="0" dirty="0" err="1">
                <a:ea typeface="Calibri"/>
                <a:cs typeface="Calibri"/>
              </a:rPr>
              <a:t>SDGs</a:t>
            </a:r>
            <a:r>
              <a:rPr lang="it-IT" sz="1100" i="1" noProof="0" dirty="0">
                <a:ea typeface="Calibri"/>
                <a:cs typeface="Calibri"/>
              </a:rPr>
              <a:t> sono supportati dalle aziende di logistica? </a:t>
            </a:r>
          </a:p>
          <a:p>
            <a:pPr marL="628650" lvl="1" indent="-171450" algn="just">
              <a:buFont typeface="Arial" panose="020B0604020202020204" pitchFamily="34" charset="0"/>
              <a:buChar char="•"/>
            </a:pPr>
            <a:r>
              <a:rPr lang="it-IT" sz="1100" i="1" noProof="0" dirty="0"/>
              <a:t>In che modo le aziende di logistica contribuiscono al raggiungimento degli </a:t>
            </a:r>
            <a:r>
              <a:rPr lang="it-IT" sz="1100" i="1" noProof="0" dirty="0" err="1"/>
              <a:t>SDGs</a:t>
            </a:r>
            <a:r>
              <a:rPr lang="it-IT" sz="1100" i="1" noProof="0" dirty="0"/>
              <a:t>?</a:t>
            </a:r>
            <a:endParaRPr lang="it-IT" sz="1100" i="1" noProof="0" dirty="0">
              <a:ea typeface="Calibri"/>
              <a:cs typeface="Calibri"/>
            </a:endParaRPr>
          </a:p>
          <a:p>
            <a:pPr marL="628650" lvl="1" indent="-171450" algn="just">
              <a:buFont typeface="Arial" panose="020B0604020202020204" pitchFamily="34" charset="0"/>
              <a:buChar char="•"/>
            </a:pPr>
            <a:r>
              <a:rPr lang="it-IT" sz="1100" i="1" noProof="0" dirty="0"/>
              <a:t>Quali soluzioni/tipologie di soluzioni sono più adottate e perché?</a:t>
            </a:r>
            <a:endParaRPr lang="it-IT" sz="1100" i="1" noProof="0" dirty="0">
              <a:ea typeface="Calibri"/>
              <a:cs typeface="Calibri"/>
            </a:endParaRPr>
          </a:p>
          <a:p>
            <a:pPr marL="628650" lvl="1" indent="-171450" algn="just">
              <a:buFont typeface="Arial" panose="020B0604020202020204" pitchFamily="34" charset="0"/>
              <a:buChar char="•"/>
            </a:pPr>
            <a:r>
              <a:rPr lang="it-IT" sz="1100" i="1" noProof="0" dirty="0"/>
              <a:t>Sono stati applicati strumenti/metodi di gestione dell'innovazione adeguati durante l'implementazione delle soluzioni?</a:t>
            </a:r>
          </a:p>
          <a:p>
            <a:pPr algn="just"/>
            <a:r>
              <a:rPr lang="it-IT" sz="1100" b="1" dirty="0"/>
              <a:t>Suggerimenti per questo formato:</a:t>
            </a:r>
            <a:endParaRPr lang="it-IT" sz="1100" b="1" noProof="0" dirty="0">
              <a:ea typeface="Calibri"/>
              <a:cs typeface="Calibri"/>
            </a:endParaRPr>
          </a:p>
          <a:p>
            <a:pPr marL="171450" indent="-171450" algn="just">
              <a:buFont typeface="Wingdings" panose="05000000000000000000" pitchFamily="2" charset="2"/>
              <a:buChar char="q"/>
            </a:pPr>
            <a:r>
              <a:rPr lang="it-IT" sz="1100" dirty="0"/>
              <a:t>Se opportuno, questo potrebbe essere diviso in </a:t>
            </a:r>
            <a:r>
              <a:rPr lang="it-IT" sz="1100" b="1" dirty="0"/>
              <a:t>due sezioni di 90 minuti</a:t>
            </a:r>
            <a:r>
              <a:rPr lang="it-IT" sz="1100" dirty="0"/>
              <a:t>, la prima incentrata sull'introduzione e sul lavoro di gruppo, e la seconda sulle presentazioni, la riflessione e una discussione più approfondita.</a:t>
            </a:r>
            <a:endParaRPr lang="it-IT" sz="1100" noProof="0" dirty="0"/>
          </a:p>
          <a:p>
            <a:pPr marL="171450" indent="-171450" algn="just">
              <a:buFont typeface="Wingdings" panose="05000000000000000000" pitchFamily="2" charset="2"/>
              <a:buChar char="q"/>
            </a:pPr>
            <a:r>
              <a:rPr lang="it-IT" sz="1100" dirty="0"/>
              <a:t>Spiega chiaramente gli </a:t>
            </a:r>
            <a:r>
              <a:rPr lang="it-IT" sz="1100" b="1" dirty="0"/>
              <a:t>SDG e fornire esempi concreti </a:t>
            </a:r>
            <a:r>
              <a:rPr lang="it-IT" sz="1100" dirty="0"/>
              <a:t>di come si riferiscono alle soluzioni logistiche (ad esempio, riduzione delle emissioni di CO₂ → SDG 13: Azione per il clima). </a:t>
            </a:r>
            <a:endParaRPr lang="it-IT" sz="1100" noProof="0" dirty="0"/>
          </a:p>
          <a:p>
            <a:pPr marL="171450" indent="-171450" algn="just">
              <a:buFont typeface="Wingdings" panose="05000000000000000000" pitchFamily="2" charset="2"/>
              <a:buChar char="q"/>
            </a:pPr>
            <a:r>
              <a:rPr lang="it-IT" sz="1100" b="1" dirty="0"/>
              <a:t>Definisci in anticipo eventuali termini poco chiari </a:t>
            </a:r>
            <a:r>
              <a:rPr lang="it-IT" sz="1100" dirty="0"/>
              <a:t>o ambigui per garantire chiarezza</a:t>
            </a:r>
            <a:r>
              <a:rPr lang="it-IT" sz="1100" noProof="0" dirty="0"/>
              <a:t>.</a:t>
            </a:r>
          </a:p>
          <a:p>
            <a:pPr marL="171450" indent="-171450" algn="just">
              <a:buFont typeface="Wingdings" panose="05000000000000000000" pitchFamily="2" charset="2"/>
              <a:buChar char="q"/>
            </a:pPr>
            <a:r>
              <a:rPr lang="it-IT" sz="1100" dirty="0"/>
              <a:t>Fornisci agli studenti una </a:t>
            </a:r>
            <a:r>
              <a:rPr lang="it-IT" sz="1100" b="1" dirty="0"/>
              <a:t>guida chiara sull'ambito dell'analisi</a:t>
            </a:r>
            <a:r>
              <a:rPr lang="it-IT" sz="1100" dirty="0"/>
              <a:t>, assicurando che gli studenti si concentrino sulle principali soluzioni sostenibili e sul loro impatto.</a:t>
            </a:r>
            <a:endParaRPr lang="it-IT" sz="1100" noProof="0" dirty="0">
              <a:ea typeface="Calibri"/>
              <a:cs typeface="Calibri"/>
            </a:endParaRPr>
          </a:p>
          <a:p>
            <a:pPr marL="171450" indent="-171450" algn="just">
              <a:buFont typeface="Wingdings" panose="05000000000000000000" pitchFamily="2" charset="2"/>
              <a:buChar char="q"/>
            </a:pPr>
            <a:r>
              <a:rPr lang="it-IT" sz="1100" dirty="0"/>
              <a:t>Supporta gli studenti secondo necessità durante la preparazione di un'infografica/mappa visiva sui </a:t>
            </a:r>
            <a:r>
              <a:rPr lang="it-IT" sz="1100" b="1" dirty="0"/>
              <a:t>problemi tecnici </a:t>
            </a:r>
            <a:r>
              <a:rPr lang="it-IT" sz="1100" dirty="0"/>
              <a:t>durante la creazione e incoraggia la creatività nella progettazione.</a:t>
            </a:r>
            <a:endParaRPr lang="it-IT" sz="1100" noProof="0" dirty="0">
              <a:ea typeface="Calibri"/>
              <a:cs typeface="Calibri"/>
            </a:endParaRPr>
          </a:p>
          <a:p>
            <a:pPr marL="171450" indent="-171450" algn="just">
              <a:buFont typeface="Wingdings" panose="05000000000000000000" pitchFamily="2" charset="2"/>
              <a:buChar char="q"/>
            </a:pPr>
            <a:r>
              <a:rPr lang="it-IT" sz="1100" b="1" dirty="0"/>
              <a:t>Incoraggia gli studenti a pensare in modo critico </a:t>
            </a:r>
            <a:r>
              <a:rPr lang="it-IT" sz="1100" dirty="0"/>
              <a:t>quando valutano la misura in cui una determinata soluzione contribuisce allo sviluppo sostenibile</a:t>
            </a:r>
            <a:r>
              <a:rPr lang="it-IT" sz="1100" noProof="0" dirty="0"/>
              <a:t>.</a:t>
            </a:r>
          </a:p>
        </p:txBody>
      </p:sp>
      <p:sp>
        <p:nvSpPr>
          <p:cNvPr id="3" name="Text Placeholder 5">
            <a:extLst>
              <a:ext uri="{FF2B5EF4-FFF2-40B4-BE49-F238E27FC236}">
                <a16:creationId xmlns:a16="http://schemas.microsoft.com/office/drawing/2014/main" id="{6D77B865-3547-6DB3-75D9-8EE141F46FC6}"/>
              </a:ext>
            </a:extLst>
          </p:cNvPr>
          <p:cNvSpPr txBox="1">
            <a:spLocks/>
          </p:cNvSpPr>
          <p:nvPr/>
        </p:nvSpPr>
        <p:spPr>
          <a:xfrm>
            <a:off x="591948" y="646920"/>
            <a:ext cx="5265328" cy="1705958"/>
          </a:xfrm>
          <a:prstGeom prst="rect">
            <a:avLst/>
          </a:prstGeom>
        </p:spPr>
        <p:txBody>
          <a:bodyPr lIns="91440" tIns="45720" rIns="91440" bIns="45720" numCol="1" spcCol="288000" anchor="t">
            <a:noAutofit/>
          </a:bodyPr>
          <a:lstStyle>
            <a:lvl1pPr marL="0" indent="0" algn="l" defTabSz="755934" rtl="0" eaLnBrk="1" latinLnBrk="0" hangingPunct="1">
              <a:lnSpc>
                <a:spcPct val="100000"/>
              </a:lnSpc>
              <a:spcBef>
                <a:spcPts val="0"/>
              </a:spcBef>
              <a:buFont typeface="Arial" panose="020B0604020202020204" pitchFamily="34" charset="0"/>
              <a:buNone/>
              <a:defRPr sz="1100" b="0" i="0" kern="1200">
                <a:solidFill>
                  <a:srgbClr val="0B1430"/>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just">
              <a:lnSpc>
                <a:spcPct val="90000"/>
              </a:lnSpc>
            </a:pPr>
            <a:r>
              <a:rPr lang="en-GB" sz="3000" b="1" dirty="0">
                <a:solidFill>
                  <a:srgbClr val="29C5F4"/>
                </a:solidFill>
                <a:latin typeface="Calibri"/>
                <a:ea typeface="Open Sans"/>
                <a:cs typeface="Calibri"/>
              </a:rPr>
              <a:t>PERSONALIZZARE I MODULI</a:t>
            </a:r>
            <a:endParaRPr lang="en-GB" dirty="0"/>
          </a:p>
          <a:p>
            <a:pPr algn="just">
              <a:lnSpc>
                <a:spcPct val="90000"/>
              </a:lnSpc>
            </a:pPr>
            <a:r>
              <a:rPr lang="en-GB" sz="1600" b="1" dirty="0" err="1">
                <a:solidFill>
                  <a:srgbClr val="8652A1"/>
                </a:solidFill>
                <a:latin typeface="Calibri"/>
                <a:ea typeface="Open Sans"/>
                <a:cs typeface="Calibri"/>
              </a:rPr>
              <a:t>Esempi</a:t>
            </a:r>
            <a:r>
              <a:rPr lang="en-GB" sz="1600" b="1" dirty="0">
                <a:solidFill>
                  <a:srgbClr val="8652A1"/>
                </a:solidFill>
                <a:latin typeface="Calibri"/>
                <a:ea typeface="Open Sans"/>
                <a:cs typeface="Calibri"/>
              </a:rPr>
              <a:t> di </a:t>
            </a:r>
            <a:r>
              <a:rPr lang="en-GB" sz="1600" b="1" dirty="0" err="1">
                <a:solidFill>
                  <a:srgbClr val="8652A1"/>
                </a:solidFill>
                <a:latin typeface="Calibri"/>
                <a:ea typeface="Open Sans"/>
                <a:cs typeface="Calibri"/>
              </a:rPr>
              <a:t>adattamento</a:t>
            </a:r>
            <a:endParaRPr lang="en-GB" sz="1600" dirty="0"/>
          </a:p>
          <a:p>
            <a:pPr algn="just"/>
            <a:r>
              <a:rPr lang="it-IT" dirty="0"/>
              <a:t>Le Risorse di EARTH sono progettate per essere </a:t>
            </a:r>
            <a:r>
              <a:rPr lang="it-IT" b="1" dirty="0"/>
              <a:t>flessibili</a:t>
            </a:r>
            <a:r>
              <a:rPr lang="it-IT" dirty="0"/>
              <a:t> e alcuni insegnanti le hanno già applicate in vari modi, dai workshop in classe alle lezioni dell'intero semestre. Di seguito sono riportati alcuni esempi di implementazione che dimostrano come i materiali possano essere adattati a vari formati di insegnamento, obiettivi di apprendimento e tempistiche </a:t>
            </a:r>
            <a:endParaRPr lang="en-GB" dirty="0"/>
          </a:p>
          <a:p>
            <a:pPr algn="just"/>
            <a:endParaRPr lang="en-GB" dirty="0"/>
          </a:p>
          <a:p>
            <a:pPr algn="just"/>
            <a:endParaRPr lang="en-GB" dirty="0"/>
          </a:p>
        </p:txBody>
      </p:sp>
    </p:spTree>
    <p:extLst>
      <p:ext uri="{BB962C8B-B14F-4D97-AF65-F5344CB8AC3E}">
        <p14:creationId xmlns:p14="http://schemas.microsoft.com/office/powerpoint/2010/main" val="330720519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50B3545-37FA-DB33-C516-E37307330A27}"/>
            </a:ext>
          </a:extLst>
        </p:cNvPr>
        <p:cNvGrpSpPr/>
        <p:nvPr/>
      </p:nvGrpSpPr>
      <p:grpSpPr>
        <a:xfrm>
          <a:off x="0" y="0"/>
          <a:ext cx="0" cy="0"/>
          <a:chOff x="0" y="0"/>
          <a:chExt cx="0" cy="0"/>
        </a:xfrm>
      </p:grpSpPr>
      <p:sp>
        <p:nvSpPr>
          <p:cNvPr id="6" name="Text Placeholder 5">
            <a:extLst>
              <a:ext uri="{FF2B5EF4-FFF2-40B4-BE49-F238E27FC236}">
                <a16:creationId xmlns:a16="http://schemas.microsoft.com/office/drawing/2014/main" id="{0D41C7AC-6544-B34A-ABEA-4927C00D8786}"/>
              </a:ext>
            </a:extLst>
          </p:cNvPr>
          <p:cNvSpPr>
            <a:spLocks noGrp="1"/>
          </p:cNvSpPr>
          <p:nvPr>
            <p:ph type="body" sz="quarter" idx="14"/>
          </p:nvPr>
        </p:nvSpPr>
        <p:spPr/>
        <p:txBody>
          <a:bodyPr/>
          <a:lstStyle/>
          <a:p>
            <a:r>
              <a:rPr lang="en-US"/>
              <a:t>03</a:t>
            </a:r>
          </a:p>
        </p:txBody>
      </p:sp>
      <p:sp>
        <p:nvSpPr>
          <p:cNvPr id="5" name="Slide Number Placeholder 4">
            <a:extLst>
              <a:ext uri="{FF2B5EF4-FFF2-40B4-BE49-F238E27FC236}">
                <a16:creationId xmlns:a16="http://schemas.microsoft.com/office/drawing/2014/main" id="{119A6E5F-552C-364E-B485-F8E066E80351}"/>
              </a:ext>
            </a:extLst>
          </p:cNvPr>
          <p:cNvSpPr>
            <a:spLocks noGrp="1"/>
          </p:cNvSpPr>
          <p:nvPr>
            <p:ph type="sldNum" sz="quarter" idx="4"/>
          </p:nvPr>
        </p:nvSpPr>
        <p:spPr/>
        <p:txBody>
          <a:bodyPr/>
          <a:lstStyle/>
          <a:p>
            <a:fld id="{9C527BFA-2C0E-4CEC-B6A5-913A56FEF4B4}" type="slidenum">
              <a:rPr lang="fr-CA" smtClean="0"/>
              <a:pPr/>
              <a:t>12</a:t>
            </a:fld>
            <a:endParaRPr lang="fr-CA"/>
          </a:p>
        </p:txBody>
      </p:sp>
      <p:pic>
        <p:nvPicPr>
          <p:cNvPr id="10" name="Picture Placeholder 9">
            <a:extLst>
              <a:ext uri="{FF2B5EF4-FFF2-40B4-BE49-F238E27FC236}">
                <a16:creationId xmlns:a16="http://schemas.microsoft.com/office/drawing/2014/main" id="{0E852517-6A0F-9B6C-65CB-D9838A736B58}"/>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l="7945" r="7945"/>
          <a:stretch/>
        </p:blipFill>
        <p:spPr/>
      </p:pic>
      <p:sp>
        <p:nvSpPr>
          <p:cNvPr id="12" name="Rectangle 11">
            <a:extLst>
              <a:ext uri="{FF2B5EF4-FFF2-40B4-BE49-F238E27FC236}">
                <a16:creationId xmlns:a16="http://schemas.microsoft.com/office/drawing/2014/main" id="{9CF10590-FF30-9577-480A-88C022D51718}"/>
              </a:ext>
            </a:extLst>
          </p:cNvPr>
          <p:cNvSpPr/>
          <p:nvPr/>
        </p:nvSpPr>
        <p:spPr>
          <a:xfrm>
            <a:off x="4153191" y="3802352"/>
            <a:ext cx="2374959" cy="55026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a:latin typeface="Montserrat" panose="00000500000000000000" pitchFamily="50" charset="0"/>
            </a:endParaRPr>
          </a:p>
        </p:txBody>
      </p:sp>
      <p:sp>
        <p:nvSpPr>
          <p:cNvPr id="13" name="TextBox 12">
            <a:extLst>
              <a:ext uri="{FF2B5EF4-FFF2-40B4-BE49-F238E27FC236}">
                <a16:creationId xmlns:a16="http://schemas.microsoft.com/office/drawing/2014/main" id="{479B65C8-9222-3073-0DED-8E6575C7BEB7}"/>
              </a:ext>
            </a:extLst>
          </p:cNvPr>
          <p:cNvSpPr txBox="1"/>
          <p:nvPr/>
        </p:nvSpPr>
        <p:spPr>
          <a:xfrm>
            <a:off x="4153191" y="3813909"/>
            <a:ext cx="2333969" cy="553998"/>
          </a:xfrm>
          <a:prstGeom prst="rect">
            <a:avLst/>
          </a:prstGeom>
          <a:noFill/>
        </p:spPr>
        <p:txBody>
          <a:bodyPr wrap="square" lIns="91440" tIns="45720" rIns="91440" bIns="45720" rtlCol="0" anchor="t">
            <a:spAutoFit/>
          </a:bodyPr>
          <a:lstStyle/>
          <a:p>
            <a:r>
              <a:rPr lang="en-US" sz="3000" b="1" spc="324" dirty="0">
                <a:solidFill>
                  <a:srgbClr val="29C5F4"/>
                </a:solidFill>
                <a:ea typeface="Calibri"/>
                <a:cs typeface="Calibri"/>
              </a:rPr>
              <a:t>MODULO 3</a:t>
            </a:r>
            <a:endParaRPr lang="en-US" dirty="0"/>
          </a:p>
        </p:txBody>
      </p:sp>
      <p:sp>
        <p:nvSpPr>
          <p:cNvPr id="14" name="Freeform 13">
            <a:extLst>
              <a:ext uri="{FF2B5EF4-FFF2-40B4-BE49-F238E27FC236}">
                <a16:creationId xmlns:a16="http://schemas.microsoft.com/office/drawing/2014/main" id="{1726DB14-AA10-E80F-7A5D-CD1A53944D66}"/>
              </a:ext>
            </a:extLst>
          </p:cNvPr>
          <p:cNvSpPr/>
          <p:nvPr/>
        </p:nvSpPr>
        <p:spPr>
          <a:xfrm rot="19295464">
            <a:off x="5357263" y="-801414"/>
            <a:ext cx="4822343" cy="5213433"/>
          </a:xfrm>
          <a:custGeom>
            <a:avLst/>
            <a:gdLst>
              <a:gd name="connsiteX0" fmla="*/ 217621 w 1060649"/>
              <a:gd name="connsiteY0" fmla="*/ 995490 h 1146667"/>
              <a:gd name="connsiteX1" fmla="*/ 178658 w 1060649"/>
              <a:gd name="connsiteY1" fmla="*/ 979326 h 1146667"/>
              <a:gd name="connsiteX2" fmla="*/ 149199 w 1060649"/>
              <a:gd name="connsiteY2" fmla="*/ 934639 h 1146667"/>
              <a:gd name="connsiteX3" fmla="*/ 188161 w 1060649"/>
              <a:gd name="connsiteY3" fmla="*/ 946999 h 1146667"/>
              <a:gd name="connsiteX4" fmla="*/ 217621 w 1060649"/>
              <a:gd name="connsiteY4" fmla="*/ 995490 h 1146667"/>
              <a:gd name="connsiteX5" fmla="*/ 320255 w 1060649"/>
              <a:gd name="connsiteY5" fmla="*/ 1065849 h 1146667"/>
              <a:gd name="connsiteX6" fmla="*/ 274640 w 1060649"/>
              <a:gd name="connsiteY6" fmla="*/ 1052538 h 1146667"/>
              <a:gd name="connsiteX7" fmla="*/ 248031 w 1060649"/>
              <a:gd name="connsiteY7" fmla="*/ 1019260 h 1146667"/>
              <a:gd name="connsiteX8" fmla="*/ 295547 w 1060649"/>
              <a:gd name="connsiteY8" fmla="*/ 1029719 h 1146667"/>
              <a:gd name="connsiteX9" fmla="*/ 320255 w 1060649"/>
              <a:gd name="connsiteY9" fmla="*/ 1065849 h 1146667"/>
              <a:gd name="connsiteX10" fmla="*/ 428590 w 1060649"/>
              <a:gd name="connsiteY10" fmla="*/ 1117193 h 1146667"/>
              <a:gd name="connsiteX11" fmla="*/ 380124 w 1060649"/>
              <a:gd name="connsiteY11" fmla="*/ 1107685 h 1146667"/>
              <a:gd name="connsiteX12" fmla="*/ 358267 w 1060649"/>
              <a:gd name="connsiteY12" fmla="*/ 1085816 h 1146667"/>
              <a:gd name="connsiteX13" fmla="*/ 409584 w 1060649"/>
              <a:gd name="connsiteY13" fmla="*/ 1093423 h 1146667"/>
              <a:gd name="connsiteX14" fmla="*/ 428590 w 1060649"/>
              <a:gd name="connsiteY14" fmla="*/ 1117193 h 1146667"/>
              <a:gd name="connsiteX15" fmla="*/ 530273 w 1060649"/>
              <a:gd name="connsiteY15" fmla="*/ 1143815 h 1146667"/>
              <a:gd name="connsiteX16" fmla="*/ 483708 w 1060649"/>
              <a:gd name="connsiteY16" fmla="*/ 1140012 h 1146667"/>
              <a:gd name="connsiteX17" fmla="*/ 469453 w 1060649"/>
              <a:gd name="connsiteY17" fmla="*/ 1131455 h 1146667"/>
              <a:gd name="connsiteX18" fmla="*/ 517919 w 1060649"/>
              <a:gd name="connsiteY18" fmla="*/ 1134307 h 1146667"/>
              <a:gd name="connsiteX19" fmla="*/ 530273 w 1060649"/>
              <a:gd name="connsiteY19" fmla="*/ 1143815 h 1146667"/>
              <a:gd name="connsiteX20" fmla="*/ 34211 w 1060649"/>
              <a:gd name="connsiteY20" fmla="*/ 714052 h 1146667"/>
              <a:gd name="connsiteX21" fmla="*/ 19006 w 1060649"/>
              <a:gd name="connsiteY21" fmla="*/ 712151 h 1146667"/>
              <a:gd name="connsiteX22" fmla="*/ 6652 w 1060649"/>
              <a:gd name="connsiteY22" fmla="*/ 648447 h 1146667"/>
              <a:gd name="connsiteX23" fmla="*/ 20907 w 1060649"/>
              <a:gd name="connsiteY23" fmla="*/ 643693 h 1146667"/>
              <a:gd name="connsiteX24" fmla="*/ 34211 w 1060649"/>
              <a:gd name="connsiteY24" fmla="*/ 714052 h 1146667"/>
              <a:gd name="connsiteX25" fmla="*/ 97882 w 1060649"/>
              <a:gd name="connsiteY25" fmla="*/ 803428 h 1146667"/>
              <a:gd name="connsiteX26" fmla="*/ 65571 w 1060649"/>
              <a:gd name="connsiteY26" fmla="*/ 798674 h 1146667"/>
              <a:gd name="connsiteX27" fmla="*/ 45615 w 1060649"/>
              <a:gd name="connsiteY27" fmla="*/ 733069 h 1146667"/>
              <a:gd name="connsiteX28" fmla="*/ 77925 w 1060649"/>
              <a:gd name="connsiteY28" fmla="*/ 733069 h 1146667"/>
              <a:gd name="connsiteX29" fmla="*/ 97882 w 1060649"/>
              <a:gd name="connsiteY29" fmla="*/ 803428 h 1146667"/>
              <a:gd name="connsiteX30" fmla="*/ 190062 w 1060649"/>
              <a:gd name="connsiteY30" fmla="*/ 896606 h 1146667"/>
              <a:gd name="connsiteX31" fmla="*/ 144447 w 1060649"/>
              <a:gd name="connsiteY31" fmla="*/ 889000 h 1146667"/>
              <a:gd name="connsiteX32" fmla="*/ 120689 w 1060649"/>
              <a:gd name="connsiteY32" fmla="*/ 827198 h 1146667"/>
              <a:gd name="connsiteX33" fmla="*/ 167255 w 1060649"/>
              <a:gd name="connsiteY33" fmla="*/ 830050 h 1146667"/>
              <a:gd name="connsiteX34" fmla="*/ 190062 w 1060649"/>
              <a:gd name="connsiteY34" fmla="*/ 896606 h 1146667"/>
              <a:gd name="connsiteX35" fmla="*/ 300298 w 1060649"/>
              <a:gd name="connsiteY35" fmla="*/ 983129 h 1146667"/>
              <a:gd name="connsiteX36" fmla="*/ 246130 w 1060649"/>
              <a:gd name="connsiteY36" fmla="*/ 977425 h 1146667"/>
              <a:gd name="connsiteX37" fmla="*/ 221422 w 1060649"/>
              <a:gd name="connsiteY37" fmla="*/ 924180 h 1146667"/>
              <a:gd name="connsiteX38" fmla="*/ 277491 w 1060649"/>
              <a:gd name="connsiteY38" fmla="*/ 927983 h 1146667"/>
              <a:gd name="connsiteX39" fmla="*/ 300298 w 1060649"/>
              <a:gd name="connsiteY39" fmla="*/ 983129 h 1146667"/>
              <a:gd name="connsiteX40" fmla="*/ 420037 w 1060649"/>
              <a:gd name="connsiteY40" fmla="*/ 1055390 h 1146667"/>
              <a:gd name="connsiteX41" fmla="*/ 363019 w 1060649"/>
              <a:gd name="connsiteY41" fmla="*/ 1051587 h 1146667"/>
              <a:gd name="connsiteX42" fmla="*/ 342112 w 1060649"/>
              <a:gd name="connsiteY42" fmla="*/ 1009752 h 1146667"/>
              <a:gd name="connsiteX43" fmla="*/ 401981 w 1060649"/>
              <a:gd name="connsiteY43" fmla="*/ 1011653 h 1146667"/>
              <a:gd name="connsiteX44" fmla="*/ 420037 w 1060649"/>
              <a:gd name="connsiteY44" fmla="*/ 1055390 h 1146667"/>
              <a:gd name="connsiteX45" fmla="*/ 535975 w 1060649"/>
              <a:gd name="connsiteY45" fmla="*/ 1106734 h 1146667"/>
              <a:gd name="connsiteX46" fmla="*/ 480857 w 1060649"/>
              <a:gd name="connsiteY46" fmla="*/ 1106734 h 1146667"/>
              <a:gd name="connsiteX47" fmla="*/ 465652 w 1060649"/>
              <a:gd name="connsiteY47" fmla="*/ 1078210 h 1146667"/>
              <a:gd name="connsiteX48" fmla="*/ 523621 w 1060649"/>
              <a:gd name="connsiteY48" fmla="*/ 1077259 h 1146667"/>
              <a:gd name="connsiteX49" fmla="*/ 535975 w 1060649"/>
              <a:gd name="connsiteY49" fmla="*/ 1106734 h 1146667"/>
              <a:gd name="connsiteX50" fmla="*/ 637658 w 1060649"/>
              <a:gd name="connsiteY50" fmla="*/ 1131455 h 1146667"/>
              <a:gd name="connsiteX51" fmla="*/ 589192 w 1060649"/>
              <a:gd name="connsiteY51" fmla="*/ 1136209 h 1146667"/>
              <a:gd name="connsiteX52" fmla="*/ 581590 w 1060649"/>
              <a:gd name="connsiteY52" fmla="*/ 1120996 h 1146667"/>
              <a:gd name="connsiteX53" fmla="*/ 632907 w 1060649"/>
              <a:gd name="connsiteY53" fmla="*/ 1115291 h 1146667"/>
              <a:gd name="connsiteX54" fmla="*/ 637658 w 1060649"/>
              <a:gd name="connsiteY54" fmla="*/ 1131455 h 1146667"/>
              <a:gd name="connsiteX55" fmla="*/ 29460 w 1060649"/>
              <a:gd name="connsiteY55" fmla="*/ 588547 h 1146667"/>
              <a:gd name="connsiteX56" fmla="*/ 7602 w 1060649"/>
              <a:gd name="connsiteY56" fmla="*/ 599005 h 1146667"/>
              <a:gd name="connsiteX57" fmla="*/ 6652 w 1060649"/>
              <a:gd name="connsiteY57" fmla="*/ 529597 h 1146667"/>
              <a:gd name="connsiteX58" fmla="*/ 27559 w 1060649"/>
              <a:gd name="connsiteY58" fmla="*/ 511532 h 1146667"/>
              <a:gd name="connsiteX59" fmla="*/ 29460 w 1060649"/>
              <a:gd name="connsiteY59" fmla="*/ 588547 h 1146667"/>
              <a:gd name="connsiteX60" fmla="*/ 89329 w 1060649"/>
              <a:gd name="connsiteY60" fmla="*/ 673168 h 1146667"/>
              <a:gd name="connsiteX61" fmla="*/ 48466 w 1060649"/>
              <a:gd name="connsiteY61" fmla="*/ 678873 h 1146667"/>
              <a:gd name="connsiteX62" fmla="*/ 37062 w 1060649"/>
              <a:gd name="connsiteY62" fmla="*/ 602809 h 1146667"/>
              <a:gd name="connsiteX63" fmla="*/ 76025 w 1060649"/>
              <a:gd name="connsiteY63" fmla="*/ 591399 h 1146667"/>
              <a:gd name="connsiteX64" fmla="*/ 89329 w 1060649"/>
              <a:gd name="connsiteY64" fmla="*/ 673168 h 1146667"/>
              <a:gd name="connsiteX65" fmla="*/ 180559 w 1060649"/>
              <a:gd name="connsiteY65" fmla="*/ 767297 h 1146667"/>
              <a:gd name="connsiteX66" fmla="*/ 125441 w 1060649"/>
              <a:gd name="connsiteY66" fmla="*/ 769199 h 1146667"/>
              <a:gd name="connsiteX67" fmla="*/ 107385 w 1060649"/>
              <a:gd name="connsiteY67" fmla="*/ 692184 h 1146667"/>
              <a:gd name="connsiteX68" fmla="*/ 162503 w 1060649"/>
              <a:gd name="connsiteY68" fmla="*/ 685528 h 1146667"/>
              <a:gd name="connsiteX69" fmla="*/ 180559 w 1060649"/>
              <a:gd name="connsiteY69" fmla="*/ 767297 h 1146667"/>
              <a:gd name="connsiteX70" fmla="*/ 296497 w 1060649"/>
              <a:gd name="connsiteY70" fmla="*/ 864279 h 1146667"/>
              <a:gd name="connsiteX71" fmla="*/ 230925 w 1060649"/>
              <a:gd name="connsiteY71" fmla="*/ 865230 h 1146667"/>
              <a:gd name="connsiteX72" fmla="*/ 209068 w 1060649"/>
              <a:gd name="connsiteY72" fmla="*/ 792969 h 1146667"/>
              <a:gd name="connsiteX73" fmla="*/ 275590 w 1060649"/>
              <a:gd name="connsiteY73" fmla="*/ 788215 h 1146667"/>
              <a:gd name="connsiteX74" fmla="*/ 296497 w 1060649"/>
              <a:gd name="connsiteY74" fmla="*/ 864279 h 1146667"/>
              <a:gd name="connsiteX75" fmla="*/ 423838 w 1060649"/>
              <a:gd name="connsiteY75" fmla="*/ 952704 h 1146667"/>
              <a:gd name="connsiteX76" fmla="*/ 354466 w 1060649"/>
              <a:gd name="connsiteY76" fmla="*/ 954605 h 1146667"/>
              <a:gd name="connsiteX77" fmla="*/ 334509 w 1060649"/>
              <a:gd name="connsiteY77" fmla="*/ 891852 h 1146667"/>
              <a:gd name="connsiteX78" fmla="*/ 405783 w 1060649"/>
              <a:gd name="connsiteY78" fmla="*/ 887098 h 1146667"/>
              <a:gd name="connsiteX79" fmla="*/ 423838 w 1060649"/>
              <a:gd name="connsiteY79" fmla="*/ 952704 h 1146667"/>
              <a:gd name="connsiteX80" fmla="*/ 667118 w 1060649"/>
              <a:gd name="connsiteY80" fmla="*/ 1073456 h 1146667"/>
              <a:gd name="connsiteX81" fmla="*/ 608199 w 1060649"/>
              <a:gd name="connsiteY81" fmla="*/ 1082013 h 1146667"/>
              <a:gd name="connsiteX82" fmla="*/ 599646 w 1060649"/>
              <a:gd name="connsiteY82" fmla="*/ 1046833 h 1146667"/>
              <a:gd name="connsiteX83" fmla="*/ 662366 w 1060649"/>
              <a:gd name="connsiteY83" fmla="*/ 1037325 h 1146667"/>
              <a:gd name="connsiteX84" fmla="*/ 667118 w 1060649"/>
              <a:gd name="connsiteY84" fmla="*/ 1073456 h 1146667"/>
              <a:gd name="connsiteX85" fmla="*/ 760248 w 1060649"/>
              <a:gd name="connsiteY85" fmla="*/ 1094373 h 1146667"/>
              <a:gd name="connsiteX86" fmla="*/ 711782 w 1060649"/>
              <a:gd name="connsiteY86" fmla="*/ 1106734 h 1146667"/>
              <a:gd name="connsiteX87" fmla="*/ 710832 w 1060649"/>
              <a:gd name="connsiteY87" fmla="*/ 1084865 h 1146667"/>
              <a:gd name="connsiteX88" fmla="*/ 762149 w 1060649"/>
              <a:gd name="connsiteY88" fmla="*/ 1071554 h 1146667"/>
              <a:gd name="connsiteX89" fmla="*/ 760248 w 1060649"/>
              <a:gd name="connsiteY89" fmla="*/ 1094373 h 1146667"/>
              <a:gd name="connsiteX90" fmla="*/ 823919 w 1060649"/>
              <a:gd name="connsiteY90" fmla="*/ 1088669 h 1146667"/>
              <a:gd name="connsiteX91" fmla="*/ 787807 w 1060649"/>
              <a:gd name="connsiteY91" fmla="*/ 1103881 h 1146667"/>
              <a:gd name="connsiteX92" fmla="*/ 794459 w 1060649"/>
              <a:gd name="connsiteY92" fmla="*/ 1094373 h 1146667"/>
              <a:gd name="connsiteX93" fmla="*/ 833422 w 1060649"/>
              <a:gd name="connsiteY93" fmla="*/ 1078210 h 1146667"/>
              <a:gd name="connsiteX94" fmla="*/ 823919 w 1060649"/>
              <a:gd name="connsiteY94" fmla="*/ 1088669 h 1146667"/>
              <a:gd name="connsiteX95" fmla="*/ 42764 w 1060649"/>
              <a:gd name="connsiteY95" fmla="*/ 452582 h 1146667"/>
              <a:gd name="connsiteX96" fmla="*/ 16155 w 1060649"/>
              <a:gd name="connsiteY96" fmla="*/ 474450 h 1146667"/>
              <a:gd name="connsiteX97" fmla="*/ 26609 w 1060649"/>
              <a:gd name="connsiteY97" fmla="*/ 409796 h 1146667"/>
              <a:gd name="connsiteX98" fmla="*/ 51317 w 1060649"/>
              <a:gd name="connsiteY98" fmla="*/ 382222 h 1146667"/>
              <a:gd name="connsiteX99" fmla="*/ 42764 w 1060649"/>
              <a:gd name="connsiteY99" fmla="*/ 452582 h 1146667"/>
              <a:gd name="connsiteX100" fmla="*/ 95981 w 1060649"/>
              <a:gd name="connsiteY100" fmla="*/ 521040 h 1146667"/>
              <a:gd name="connsiteX101" fmla="*/ 50366 w 1060649"/>
              <a:gd name="connsiteY101" fmla="*/ 538154 h 1146667"/>
              <a:gd name="connsiteX102" fmla="*/ 49416 w 1060649"/>
              <a:gd name="connsiteY102" fmla="*/ 463991 h 1146667"/>
              <a:gd name="connsiteX103" fmla="*/ 93130 w 1060649"/>
              <a:gd name="connsiteY103" fmla="*/ 442123 h 1146667"/>
              <a:gd name="connsiteX104" fmla="*/ 95981 w 1060649"/>
              <a:gd name="connsiteY104" fmla="*/ 521040 h 1146667"/>
              <a:gd name="connsiteX105" fmla="*/ 181509 w 1060649"/>
              <a:gd name="connsiteY105" fmla="*/ 607563 h 1146667"/>
              <a:gd name="connsiteX106" fmla="*/ 120689 w 1060649"/>
              <a:gd name="connsiteY106" fmla="*/ 619923 h 1146667"/>
              <a:gd name="connsiteX107" fmla="*/ 111186 w 1060649"/>
              <a:gd name="connsiteY107" fmla="*/ 539105 h 1146667"/>
              <a:gd name="connsiteX108" fmla="*/ 170106 w 1060649"/>
              <a:gd name="connsiteY108" fmla="*/ 522941 h 1146667"/>
              <a:gd name="connsiteX109" fmla="*/ 181509 w 1060649"/>
              <a:gd name="connsiteY109" fmla="*/ 607563 h 1146667"/>
              <a:gd name="connsiteX110" fmla="*/ 568286 w 1060649"/>
              <a:gd name="connsiteY110" fmla="*/ 894705 h 1146667"/>
              <a:gd name="connsiteX111" fmla="*/ 494161 w 1060649"/>
              <a:gd name="connsiteY111" fmla="*/ 904213 h 1146667"/>
              <a:gd name="connsiteX112" fmla="*/ 478956 w 1060649"/>
              <a:gd name="connsiteY112" fmla="*/ 837657 h 1146667"/>
              <a:gd name="connsiteX113" fmla="*/ 555932 w 1060649"/>
              <a:gd name="connsiteY113" fmla="*/ 827198 h 1146667"/>
              <a:gd name="connsiteX114" fmla="*/ 568286 w 1060649"/>
              <a:gd name="connsiteY114" fmla="*/ 894705 h 1146667"/>
              <a:gd name="connsiteX115" fmla="*/ 694677 w 1060649"/>
              <a:gd name="connsiteY115" fmla="*/ 966966 h 1146667"/>
              <a:gd name="connsiteX116" fmla="*/ 628155 w 1060649"/>
              <a:gd name="connsiteY116" fmla="*/ 979326 h 1146667"/>
              <a:gd name="connsiteX117" fmla="*/ 618652 w 1060649"/>
              <a:gd name="connsiteY117" fmla="*/ 926081 h 1146667"/>
              <a:gd name="connsiteX118" fmla="*/ 687074 w 1060649"/>
              <a:gd name="connsiteY118" fmla="*/ 913721 h 1146667"/>
              <a:gd name="connsiteX119" fmla="*/ 694677 w 1060649"/>
              <a:gd name="connsiteY119" fmla="*/ 966966 h 1146667"/>
              <a:gd name="connsiteX120" fmla="*/ 800161 w 1060649"/>
              <a:gd name="connsiteY120" fmla="*/ 1014506 h 1146667"/>
              <a:gd name="connsiteX121" fmla="*/ 745994 w 1060649"/>
              <a:gd name="connsiteY121" fmla="*/ 1029719 h 1146667"/>
              <a:gd name="connsiteX122" fmla="*/ 744093 w 1060649"/>
              <a:gd name="connsiteY122" fmla="*/ 990736 h 1146667"/>
              <a:gd name="connsiteX123" fmla="*/ 801112 w 1060649"/>
              <a:gd name="connsiteY123" fmla="*/ 975523 h 1146667"/>
              <a:gd name="connsiteX124" fmla="*/ 800161 w 1060649"/>
              <a:gd name="connsiteY124" fmla="*/ 1014506 h 1146667"/>
              <a:gd name="connsiteX125" fmla="*/ 876186 w 1060649"/>
              <a:gd name="connsiteY125" fmla="*/ 1035424 h 1146667"/>
              <a:gd name="connsiteX126" fmla="*/ 835323 w 1060649"/>
              <a:gd name="connsiteY126" fmla="*/ 1052538 h 1146667"/>
              <a:gd name="connsiteX127" fmla="*/ 840074 w 1060649"/>
              <a:gd name="connsiteY127" fmla="*/ 1026866 h 1146667"/>
              <a:gd name="connsiteX128" fmla="*/ 882838 w 1060649"/>
              <a:gd name="connsiteY128" fmla="*/ 1009752 h 1146667"/>
              <a:gd name="connsiteX129" fmla="*/ 876186 w 1060649"/>
              <a:gd name="connsiteY129" fmla="*/ 1035424 h 1146667"/>
              <a:gd name="connsiteX130" fmla="*/ 77925 w 1060649"/>
              <a:gd name="connsiteY130" fmla="*/ 327076 h 1146667"/>
              <a:gd name="connsiteX131" fmla="*/ 45615 w 1060649"/>
              <a:gd name="connsiteY131" fmla="*/ 359403 h 1146667"/>
              <a:gd name="connsiteX132" fmla="*/ 66522 w 1060649"/>
              <a:gd name="connsiteY132" fmla="*/ 305208 h 1146667"/>
              <a:gd name="connsiteX133" fmla="*/ 95031 w 1060649"/>
              <a:gd name="connsiteY133" fmla="*/ 268126 h 1146667"/>
              <a:gd name="connsiteX134" fmla="*/ 77925 w 1060649"/>
              <a:gd name="connsiteY134" fmla="*/ 327076 h 1146667"/>
              <a:gd name="connsiteX135" fmla="*/ 205267 w 1060649"/>
              <a:gd name="connsiteY135" fmla="*/ 444025 h 1146667"/>
              <a:gd name="connsiteX136" fmla="*/ 137795 w 1060649"/>
              <a:gd name="connsiteY136" fmla="*/ 464942 h 1146667"/>
              <a:gd name="connsiteX137" fmla="*/ 136845 w 1060649"/>
              <a:gd name="connsiteY137" fmla="*/ 385075 h 1146667"/>
              <a:gd name="connsiteX138" fmla="*/ 202416 w 1060649"/>
              <a:gd name="connsiteY138" fmla="*/ 360354 h 1146667"/>
              <a:gd name="connsiteX139" fmla="*/ 205267 w 1060649"/>
              <a:gd name="connsiteY139" fmla="*/ 444025 h 1146667"/>
              <a:gd name="connsiteX140" fmla="*/ 316453 w 1060649"/>
              <a:gd name="connsiteY140" fmla="*/ 533400 h 1146667"/>
              <a:gd name="connsiteX141" fmla="*/ 236627 w 1060649"/>
              <a:gd name="connsiteY141" fmla="*/ 549564 h 1146667"/>
              <a:gd name="connsiteX142" fmla="*/ 227124 w 1060649"/>
              <a:gd name="connsiteY142" fmla="*/ 463041 h 1146667"/>
              <a:gd name="connsiteX143" fmla="*/ 305050 w 1060649"/>
              <a:gd name="connsiteY143" fmla="*/ 443074 h 1146667"/>
              <a:gd name="connsiteX144" fmla="*/ 316453 w 1060649"/>
              <a:gd name="connsiteY144" fmla="*/ 533400 h 1146667"/>
              <a:gd name="connsiteX145" fmla="*/ 928453 w 1060649"/>
              <a:gd name="connsiteY145" fmla="*/ 941294 h 1146667"/>
              <a:gd name="connsiteX146" fmla="*/ 880938 w 1060649"/>
              <a:gd name="connsiteY146" fmla="*/ 960310 h 1146667"/>
              <a:gd name="connsiteX147" fmla="*/ 883789 w 1060649"/>
              <a:gd name="connsiteY147" fmla="*/ 917524 h 1146667"/>
              <a:gd name="connsiteX148" fmla="*/ 933205 w 1060649"/>
              <a:gd name="connsiteY148" fmla="*/ 898508 h 1146667"/>
              <a:gd name="connsiteX149" fmla="*/ 928453 w 1060649"/>
              <a:gd name="connsiteY149" fmla="*/ 941294 h 1146667"/>
              <a:gd name="connsiteX150" fmla="*/ 979770 w 1060649"/>
              <a:gd name="connsiteY150" fmla="*/ 962212 h 1146667"/>
              <a:gd name="connsiteX151" fmla="*/ 947459 w 1060649"/>
              <a:gd name="connsiteY151" fmla="*/ 983129 h 1146667"/>
              <a:gd name="connsiteX152" fmla="*/ 956963 w 1060649"/>
              <a:gd name="connsiteY152" fmla="*/ 954605 h 1146667"/>
              <a:gd name="connsiteX153" fmla="*/ 990223 w 1060649"/>
              <a:gd name="connsiteY153" fmla="*/ 934639 h 1146667"/>
              <a:gd name="connsiteX154" fmla="*/ 979770 w 1060649"/>
              <a:gd name="connsiteY154" fmla="*/ 962212 h 1146667"/>
              <a:gd name="connsiteX155" fmla="*/ 163453 w 1060649"/>
              <a:gd name="connsiteY155" fmla="*/ 243405 h 1146667"/>
              <a:gd name="connsiteX156" fmla="*/ 111186 w 1060649"/>
              <a:gd name="connsiteY156" fmla="*/ 275733 h 1146667"/>
              <a:gd name="connsiteX157" fmla="*/ 129242 w 1060649"/>
              <a:gd name="connsiteY157" fmla="*/ 223439 h 1146667"/>
              <a:gd name="connsiteX158" fmla="*/ 177708 w 1060649"/>
              <a:gd name="connsiteY158" fmla="*/ 188259 h 1146667"/>
              <a:gd name="connsiteX159" fmla="*/ 163453 w 1060649"/>
              <a:gd name="connsiteY159" fmla="*/ 243405 h 1146667"/>
              <a:gd name="connsiteX160" fmla="*/ 236627 w 1060649"/>
              <a:gd name="connsiteY160" fmla="*/ 289044 h 1146667"/>
              <a:gd name="connsiteX161" fmla="*/ 168205 w 1060649"/>
              <a:gd name="connsiteY161" fmla="*/ 315666 h 1146667"/>
              <a:gd name="connsiteX162" fmla="*/ 174857 w 1060649"/>
              <a:gd name="connsiteY162" fmla="*/ 250061 h 1146667"/>
              <a:gd name="connsiteX163" fmla="*/ 239478 w 1060649"/>
              <a:gd name="connsiteY163" fmla="*/ 221537 h 1146667"/>
              <a:gd name="connsiteX164" fmla="*/ 236627 w 1060649"/>
              <a:gd name="connsiteY164" fmla="*/ 289044 h 1146667"/>
              <a:gd name="connsiteX165" fmla="*/ 340211 w 1060649"/>
              <a:gd name="connsiteY165" fmla="*/ 358452 h 1146667"/>
              <a:gd name="connsiteX166" fmla="*/ 259435 w 1060649"/>
              <a:gd name="connsiteY166" fmla="*/ 379370 h 1146667"/>
              <a:gd name="connsiteX167" fmla="*/ 255633 w 1060649"/>
              <a:gd name="connsiteY167" fmla="*/ 302355 h 1146667"/>
              <a:gd name="connsiteX168" fmla="*/ 332609 w 1060649"/>
              <a:gd name="connsiteY168" fmla="*/ 279536 h 1146667"/>
              <a:gd name="connsiteX169" fmla="*/ 340211 w 1060649"/>
              <a:gd name="connsiteY169" fmla="*/ 358452 h 1146667"/>
              <a:gd name="connsiteX170" fmla="*/ 1047242 w 1060649"/>
              <a:gd name="connsiteY170" fmla="*/ 889951 h 1146667"/>
              <a:gd name="connsiteX171" fmla="*/ 1029186 w 1060649"/>
              <a:gd name="connsiteY171" fmla="*/ 909918 h 1146667"/>
              <a:gd name="connsiteX172" fmla="*/ 1040590 w 1060649"/>
              <a:gd name="connsiteY172" fmla="*/ 881394 h 1146667"/>
              <a:gd name="connsiteX173" fmla="*/ 1060546 w 1060649"/>
              <a:gd name="connsiteY173" fmla="*/ 862378 h 1146667"/>
              <a:gd name="connsiteX174" fmla="*/ 1047242 w 1060649"/>
              <a:gd name="connsiteY174" fmla="*/ 889951 h 1146667"/>
              <a:gd name="connsiteX175" fmla="*/ 281292 w 1060649"/>
              <a:gd name="connsiteY175" fmla="*/ 164489 h 1146667"/>
              <a:gd name="connsiteX176" fmla="*/ 210969 w 1060649"/>
              <a:gd name="connsiteY176" fmla="*/ 193964 h 1146667"/>
              <a:gd name="connsiteX177" fmla="*/ 223323 w 1060649"/>
              <a:gd name="connsiteY177" fmla="*/ 145473 h 1146667"/>
              <a:gd name="connsiteX178" fmla="*/ 287944 w 1060649"/>
              <a:gd name="connsiteY178" fmla="*/ 115047 h 1146667"/>
              <a:gd name="connsiteX179" fmla="*/ 281292 w 1060649"/>
              <a:gd name="connsiteY179" fmla="*/ 164489 h 1146667"/>
              <a:gd name="connsiteX180" fmla="*/ 377273 w 1060649"/>
              <a:gd name="connsiteY180" fmla="*/ 211078 h 1146667"/>
              <a:gd name="connsiteX181" fmla="*/ 294596 w 1060649"/>
              <a:gd name="connsiteY181" fmla="*/ 234848 h 1146667"/>
              <a:gd name="connsiteX182" fmla="*/ 296497 w 1060649"/>
              <a:gd name="connsiteY182" fmla="*/ 171144 h 1146667"/>
              <a:gd name="connsiteX183" fmla="*/ 374422 w 1060649"/>
              <a:gd name="connsiteY183" fmla="*/ 147374 h 1146667"/>
              <a:gd name="connsiteX184" fmla="*/ 377273 w 1060649"/>
              <a:gd name="connsiteY184" fmla="*/ 211078 h 1146667"/>
              <a:gd name="connsiteX185" fmla="*/ 326907 w 1060649"/>
              <a:gd name="connsiteY185" fmla="*/ 77015 h 1146667"/>
              <a:gd name="connsiteX186" fmla="*/ 262286 w 1060649"/>
              <a:gd name="connsiteY186" fmla="*/ 105539 h 1146667"/>
              <a:gd name="connsiteX187" fmla="*/ 278441 w 1060649"/>
              <a:gd name="connsiteY187" fmla="*/ 81769 h 1146667"/>
              <a:gd name="connsiteX188" fmla="*/ 337360 w 1060649"/>
              <a:gd name="connsiteY188" fmla="*/ 53245 h 1146667"/>
              <a:gd name="connsiteX189" fmla="*/ 326907 w 1060649"/>
              <a:gd name="connsiteY189" fmla="*/ 77015 h 1146667"/>
              <a:gd name="connsiteX190" fmla="*/ 411484 w 1060649"/>
              <a:gd name="connsiteY190" fmla="*/ 96982 h 1146667"/>
              <a:gd name="connsiteX191" fmla="*/ 335460 w 1060649"/>
              <a:gd name="connsiteY191" fmla="*/ 118850 h 1146667"/>
              <a:gd name="connsiteX192" fmla="*/ 340211 w 1060649"/>
              <a:gd name="connsiteY192" fmla="*/ 78917 h 1146667"/>
              <a:gd name="connsiteX193" fmla="*/ 410534 w 1060649"/>
              <a:gd name="connsiteY193" fmla="*/ 57999 h 1146667"/>
              <a:gd name="connsiteX194" fmla="*/ 411484 w 1060649"/>
              <a:gd name="connsiteY194" fmla="*/ 96982 h 1146667"/>
              <a:gd name="connsiteX195" fmla="*/ 521720 w 1060649"/>
              <a:gd name="connsiteY195" fmla="*/ 143571 h 1146667"/>
              <a:gd name="connsiteX196" fmla="*/ 439043 w 1060649"/>
              <a:gd name="connsiteY196" fmla="*/ 158784 h 1146667"/>
              <a:gd name="connsiteX197" fmla="*/ 433342 w 1060649"/>
              <a:gd name="connsiteY197" fmla="*/ 104588 h 1146667"/>
              <a:gd name="connsiteX198" fmla="*/ 511267 w 1060649"/>
              <a:gd name="connsiteY198" fmla="*/ 90326 h 1146667"/>
              <a:gd name="connsiteX199" fmla="*/ 521720 w 1060649"/>
              <a:gd name="connsiteY199" fmla="*/ 143571 h 1146667"/>
              <a:gd name="connsiteX200" fmla="*/ 650012 w 1060649"/>
              <a:gd name="connsiteY200" fmla="*/ 214881 h 1146667"/>
              <a:gd name="connsiteX201" fmla="*/ 567335 w 1060649"/>
              <a:gd name="connsiteY201" fmla="*/ 225340 h 1146667"/>
              <a:gd name="connsiteX202" fmla="*/ 554031 w 1060649"/>
              <a:gd name="connsiteY202" fmla="*/ 160686 h 1146667"/>
              <a:gd name="connsiteX203" fmla="*/ 632907 w 1060649"/>
              <a:gd name="connsiteY203" fmla="*/ 152128 h 1146667"/>
              <a:gd name="connsiteX204" fmla="*/ 650012 w 1060649"/>
              <a:gd name="connsiteY204" fmla="*/ 214881 h 1146667"/>
              <a:gd name="connsiteX205" fmla="*/ 448546 w 1060649"/>
              <a:gd name="connsiteY205" fmla="*/ 30426 h 1146667"/>
              <a:gd name="connsiteX206" fmla="*/ 376323 w 1060649"/>
              <a:gd name="connsiteY206" fmla="*/ 49442 h 1146667"/>
              <a:gd name="connsiteX207" fmla="*/ 383925 w 1060649"/>
              <a:gd name="connsiteY207" fmla="*/ 33278 h 1146667"/>
              <a:gd name="connsiteX208" fmla="*/ 448546 w 1060649"/>
              <a:gd name="connsiteY208" fmla="*/ 15213 h 1146667"/>
              <a:gd name="connsiteX209" fmla="*/ 448546 w 1060649"/>
              <a:gd name="connsiteY209" fmla="*/ 30426 h 1146667"/>
              <a:gd name="connsiteX210" fmla="*/ 546428 w 1060649"/>
              <a:gd name="connsiteY210" fmla="*/ 52294 h 1146667"/>
              <a:gd name="connsiteX211" fmla="*/ 468503 w 1060649"/>
              <a:gd name="connsiteY211" fmla="*/ 63704 h 1146667"/>
              <a:gd name="connsiteX212" fmla="*/ 463751 w 1060649"/>
              <a:gd name="connsiteY212" fmla="*/ 31376 h 1146667"/>
              <a:gd name="connsiteX213" fmla="*/ 535975 w 1060649"/>
              <a:gd name="connsiteY213" fmla="*/ 20918 h 1146667"/>
              <a:gd name="connsiteX214" fmla="*/ 546428 w 1060649"/>
              <a:gd name="connsiteY214" fmla="*/ 52294 h 1146667"/>
              <a:gd name="connsiteX215" fmla="*/ 663317 w 1060649"/>
              <a:gd name="connsiteY215" fmla="*/ 101736 h 1146667"/>
              <a:gd name="connsiteX216" fmla="*/ 584441 w 1060649"/>
              <a:gd name="connsiteY216" fmla="*/ 107441 h 1146667"/>
              <a:gd name="connsiteX217" fmla="*/ 571137 w 1060649"/>
              <a:gd name="connsiteY217" fmla="*/ 61802 h 1146667"/>
              <a:gd name="connsiteX218" fmla="*/ 645261 w 1060649"/>
              <a:gd name="connsiteY218" fmla="*/ 57999 h 1146667"/>
              <a:gd name="connsiteX219" fmla="*/ 663317 w 1060649"/>
              <a:gd name="connsiteY219" fmla="*/ 101736 h 1146667"/>
              <a:gd name="connsiteX220" fmla="*/ 665217 w 1060649"/>
              <a:gd name="connsiteY220" fmla="*/ 29475 h 1146667"/>
              <a:gd name="connsiteX221" fmla="*/ 596795 w 1060649"/>
              <a:gd name="connsiteY221" fmla="*/ 29475 h 1146667"/>
              <a:gd name="connsiteX222" fmla="*/ 584441 w 1060649"/>
              <a:gd name="connsiteY222" fmla="*/ 8557 h 1146667"/>
              <a:gd name="connsiteX223" fmla="*/ 647161 w 1060649"/>
              <a:gd name="connsiteY223" fmla="*/ 10459 h 1146667"/>
              <a:gd name="connsiteX224" fmla="*/ 665217 w 1060649"/>
              <a:gd name="connsiteY224" fmla="*/ 29475 h 1146667"/>
              <a:gd name="connsiteX225" fmla="*/ 777354 w 1060649"/>
              <a:gd name="connsiteY225" fmla="*/ 79867 h 1146667"/>
              <a:gd name="connsiteX226" fmla="*/ 713683 w 1060649"/>
              <a:gd name="connsiteY226" fmla="*/ 75113 h 1146667"/>
              <a:gd name="connsiteX227" fmla="*/ 693727 w 1060649"/>
              <a:gd name="connsiteY227" fmla="*/ 40884 h 1146667"/>
              <a:gd name="connsiteX228" fmla="*/ 753596 w 1060649"/>
              <a:gd name="connsiteY228" fmla="*/ 47540 h 1146667"/>
              <a:gd name="connsiteX229" fmla="*/ 777354 w 1060649"/>
              <a:gd name="connsiteY229" fmla="*/ 79867 h 1146667"/>
              <a:gd name="connsiteX230" fmla="*/ 889490 w 1060649"/>
              <a:gd name="connsiteY230" fmla="*/ 150227 h 1146667"/>
              <a:gd name="connsiteX231" fmla="*/ 835323 w 1060649"/>
              <a:gd name="connsiteY231" fmla="*/ 142620 h 1146667"/>
              <a:gd name="connsiteX232" fmla="*/ 811565 w 1060649"/>
              <a:gd name="connsiteY232" fmla="*/ 98883 h 1146667"/>
              <a:gd name="connsiteX233" fmla="*/ 863832 w 1060649"/>
              <a:gd name="connsiteY233" fmla="*/ 108391 h 1146667"/>
              <a:gd name="connsiteX234" fmla="*/ 889490 w 1060649"/>
              <a:gd name="connsiteY234" fmla="*/ 150227 h 1146667"/>
              <a:gd name="connsiteX235" fmla="*/ 990223 w 1060649"/>
              <a:gd name="connsiteY235" fmla="*/ 234848 h 1146667"/>
              <a:gd name="connsiteX236" fmla="*/ 949360 w 1060649"/>
              <a:gd name="connsiteY236" fmla="*/ 227242 h 1146667"/>
              <a:gd name="connsiteX237" fmla="*/ 925602 w 1060649"/>
              <a:gd name="connsiteY237" fmla="*/ 178751 h 1146667"/>
              <a:gd name="connsiteX238" fmla="*/ 965515 w 1060649"/>
              <a:gd name="connsiteY238" fmla="*/ 189210 h 1146667"/>
              <a:gd name="connsiteX239" fmla="*/ 990223 w 1060649"/>
              <a:gd name="connsiteY239" fmla="*/ 234848 h 1146667"/>
              <a:gd name="connsiteX240" fmla="*/ 864782 w 1060649"/>
              <a:gd name="connsiteY240" fmla="*/ 86523 h 1146667"/>
              <a:gd name="connsiteX241" fmla="*/ 817267 w 1060649"/>
              <a:gd name="connsiteY241" fmla="*/ 71310 h 1146667"/>
              <a:gd name="connsiteX242" fmla="*/ 790658 w 1060649"/>
              <a:gd name="connsiteY242" fmla="*/ 46589 h 1146667"/>
              <a:gd name="connsiteX243" fmla="*/ 835323 w 1060649"/>
              <a:gd name="connsiteY243" fmla="*/ 63704 h 1146667"/>
              <a:gd name="connsiteX244" fmla="*/ 864782 w 1060649"/>
              <a:gd name="connsiteY244" fmla="*/ 86523 h 1146667"/>
              <a:gd name="connsiteX245" fmla="*/ 958863 w 1060649"/>
              <a:gd name="connsiteY245" fmla="*/ 155932 h 1146667"/>
              <a:gd name="connsiteX246" fmla="*/ 923702 w 1060649"/>
              <a:gd name="connsiteY246" fmla="*/ 139768 h 1146667"/>
              <a:gd name="connsiteX247" fmla="*/ 895192 w 1060649"/>
              <a:gd name="connsiteY247" fmla="*/ 105539 h 1146667"/>
              <a:gd name="connsiteX248" fmla="*/ 930354 w 1060649"/>
              <a:gd name="connsiteY248" fmla="*/ 124555 h 1146667"/>
              <a:gd name="connsiteX249" fmla="*/ 958863 w 1060649"/>
              <a:gd name="connsiteY249" fmla="*/ 155932 h 1146667"/>
              <a:gd name="connsiteX250" fmla="*/ 764050 w 1060649"/>
              <a:gd name="connsiteY250" fmla="*/ 35180 h 1146667"/>
              <a:gd name="connsiteX251" fmla="*/ 707981 w 1060649"/>
              <a:gd name="connsiteY251" fmla="*/ 23770 h 1146667"/>
              <a:gd name="connsiteX252" fmla="*/ 687074 w 1060649"/>
              <a:gd name="connsiteY252" fmla="*/ 12360 h 1146667"/>
              <a:gd name="connsiteX253" fmla="*/ 764050 w 1060649"/>
              <a:gd name="connsiteY253" fmla="*/ 35180 h 1146667"/>
              <a:gd name="connsiteX254" fmla="*/ 592994 w 1060649"/>
              <a:gd name="connsiteY254" fmla="*/ 0 h 1146667"/>
              <a:gd name="connsiteX255" fmla="*/ 663317 w 1060649"/>
              <a:gd name="connsiteY255" fmla="*/ 6656 h 1146667"/>
              <a:gd name="connsiteX256" fmla="*/ 605348 w 1060649"/>
              <a:gd name="connsiteY256" fmla="*/ 951 h 1146667"/>
              <a:gd name="connsiteX257" fmla="*/ 592994 w 1060649"/>
              <a:gd name="connsiteY257" fmla="*/ 0 h 1146667"/>
              <a:gd name="connsiteX258" fmla="*/ 488460 w 1060649"/>
              <a:gd name="connsiteY258" fmla="*/ 6656 h 1146667"/>
              <a:gd name="connsiteX259" fmla="*/ 562584 w 1060649"/>
              <a:gd name="connsiteY259" fmla="*/ 0 h 1146667"/>
              <a:gd name="connsiteX260" fmla="*/ 562584 w 1060649"/>
              <a:gd name="connsiteY260" fmla="*/ 0 h 1146667"/>
              <a:gd name="connsiteX261" fmla="*/ 562584 w 1060649"/>
              <a:gd name="connsiteY261" fmla="*/ 4754 h 1146667"/>
              <a:gd name="connsiteX262" fmla="*/ 495112 w 1060649"/>
              <a:gd name="connsiteY262" fmla="*/ 11410 h 1146667"/>
              <a:gd name="connsiteX263" fmla="*/ 488460 w 1060649"/>
              <a:gd name="connsiteY263" fmla="*/ 6656 h 1146667"/>
              <a:gd name="connsiteX264" fmla="*/ 321205 w 1060649"/>
              <a:gd name="connsiteY264" fmla="*/ 57999 h 1146667"/>
              <a:gd name="connsiteX265" fmla="*/ 382025 w 1060649"/>
              <a:gd name="connsiteY265" fmla="*/ 32327 h 1146667"/>
              <a:gd name="connsiteX266" fmla="*/ 375373 w 1060649"/>
              <a:gd name="connsiteY266" fmla="*/ 35180 h 1146667"/>
              <a:gd name="connsiteX267" fmla="*/ 321205 w 1060649"/>
              <a:gd name="connsiteY267" fmla="*/ 57999 h 1146667"/>
              <a:gd name="connsiteX268" fmla="*/ 237578 w 1060649"/>
              <a:gd name="connsiteY268" fmla="*/ 108391 h 1146667"/>
              <a:gd name="connsiteX269" fmla="*/ 280342 w 1060649"/>
              <a:gd name="connsiteY269" fmla="*/ 79867 h 1146667"/>
              <a:gd name="connsiteX270" fmla="*/ 273689 w 1060649"/>
              <a:gd name="connsiteY270" fmla="*/ 83671 h 1146667"/>
              <a:gd name="connsiteX271" fmla="*/ 237578 w 1060649"/>
              <a:gd name="connsiteY271" fmla="*/ 108391 h 1146667"/>
              <a:gd name="connsiteX272" fmla="*/ 237578 w 1060649"/>
              <a:gd name="connsiteY272" fmla="*/ 108391 h 1146667"/>
              <a:gd name="connsiteX273" fmla="*/ 179609 w 1060649"/>
              <a:gd name="connsiteY273" fmla="*/ 155932 h 1146667"/>
              <a:gd name="connsiteX274" fmla="*/ 213820 w 1060649"/>
              <a:gd name="connsiteY274" fmla="*/ 126457 h 1146667"/>
              <a:gd name="connsiteX275" fmla="*/ 213820 w 1060649"/>
              <a:gd name="connsiteY275" fmla="*/ 126457 h 1146667"/>
              <a:gd name="connsiteX276" fmla="*/ 236627 w 1060649"/>
              <a:gd name="connsiteY276" fmla="*/ 111244 h 1146667"/>
              <a:gd name="connsiteX277" fmla="*/ 216671 w 1060649"/>
              <a:gd name="connsiteY277" fmla="*/ 144522 h 1146667"/>
              <a:gd name="connsiteX278" fmla="*/ 162503 w 1060649"/>
              <a:gd name="connsiteY278" fmla="*/ 180652 h 1146667"/>
              <a:gd name="connsiteX279" fmla="*/ 179609 w 1060649"/>
              <a:gd name="connsiteY279" fmla="*/ 155932 h 1146667"/>
              <a:gd name="connsiteX280" fmla="*/ 93130 w 1060649"/>
              <a:gd name="connsiteY280" fmla="*/ 260520 h 1146667"/>
              <a:gd name="connsiteX281" fmla="*/ 105484 w 1060649"/>
              <a:gd name="connsiteY281" fmla="*/ 242455 h 1146667"/>
              <a:gd name="connsiteX282" fmla="*/ 152050 w 1060649"/>
              <a:gd name="connsiteY282" fmla="*/ 184456 h 1146667"/>
              <a:gd name="connsiteX283" fmla="*/ 152050 w 1060649"/>
              <a:gd name="connsiteY283" fmla="*/ 184456 h 1146667"/>
              <a:gd name="connsiteX284" fmla="*/ 125441 w 1060649"/>
              <a:gd name="connsiteY284" fmla="*/ 222488 h 1146667"/>
              <a:gd name="connsiteX285" fmla="*/ 93130 w 1060649"/>
              <a:gd name="connsiteY285" fmla="*/ 260520 h 1146667"/>
              <a:gd name="connsiteX286" fmla="*/ 18056 w 1060649"/>
              <a:gd name="connsiteY286" fmla="*/ 430713 h 1146667"/>
              <a:gd name="connsiteX287" fmla="*/ 44665 w 1060649"/>
              <a:gd name="connsiteY287" fmla="*/ 351797 h 1146667"/>
              <a:gd name="connsiteX288" fmla="*/ 44665 w 1060649"/>
              <a:gd name="connsiteY288" fmla="*/ 351797 h 1146667"/>
              <a:gd name="connsiteX289" fmla="*/ 26609 w 1060649"/>
              <a:gd name="connsiteY289" fmla="*/ 405042 h 1146667"/>
              <a:gd name="connsiteX290" fmla="*/ 18056 w 1060649"/>
              <a:gd name="connsiteY290" fmla="*/ 430713 h 1146667"/>
              <a:gd name="connsiteX291" fmla="*/ 950 w 1060649"/>
              <a:gd name="connsiteY291" fmla="*/ 544810 h 1146667"/>
              <a:gd name="connsiteX292" fmla="*/ 13304 w 1060649"/>
              <a:gd name="connsiteY292" fmla="*/ 450680 h 1146667"/>
              <a:gd name="connsiteX293" fmla="*/ 13304 w 1060649"/>
              <a:gd name="connsiteY293" fmla="*/ 454483 h 1146667"/>
              <a:gd name="connsiteX294" fmla="*/ 4752 w 1060649"/>
              <a:gd name="connsiteY294" fmla="*/ 521040 h 1146667"/>
              <a:gd name="connsiteX295" fmla="*/ 950 w 1060649"/>
              <a:gd name="connsiteY295" fmla="*/ 544810 h 1146667"/>
              <a:gd name="connsiteX296" fmla="*/ 950 w 1060649"/>
              <a:gd name="connsiteY296" fmla="*/ 544810 h 1146667"/>
              <a:gd name="connsiteX297" fmla="*/ 4752 w 1060649"/>
              <a:gd name="connsiteY297" fmla="*/ 646546 h 1146667"/>
              <a:gd name="connsiteX298" fmla="*/ 0 w 1060649"/>
              <a:gd name="connsiteY298" fmla="*/ 563826 h 1146667"/>
              <a:gd name="connsiteX299" fmla="*/ 0 w 1060649"/>
              <a:gd name="connsiteY299" fmla="*/ 568580 h 1146667"/>
              <a:gd name="connsiteX300" fmla="*/ 3801 w 1060649"/>
              <a:gd name="connsiteY300" fmla="*/ 635136 h 1146667"/>
              <a:gd name="connsiteX301" fmla="*/ 4752 w 1060649"/>
              <a:gd name="connsiteY301" fmla="*/ 646546 h 1146667"/>
              <a:gd name="connsiteX302" fmla="*/ 17106 w 1060649"/>
              <a:gd name="connsiteY302" fmla="*/ 712151 h 1146667"/>
              <a:gd name="connsiteX303" fmla="*/ 16155 w 1060649"/>
              <a:gd name="connsiteY303" fmla="*/ 708348 h 1146667"/>
              <a:gd name="connsiteX304" fmla="*/ 17106 w 1060649"/>
              <a:gd name="connsiteY304" fmla="*/ 712151 h 1146667"/>
              <a:gd name="connsiteX305" fmla="*/ 58919 w 1060649"/>
              <a:gd name="connsiteY305" fmla="*/ 826247 h 1146667"/>
              <a:gd name="connsiteX306" fmla="*/ 28509 w 1060649"/>
              <a:gd name="connsiteY306" fmla="*/ 752085 h 1146667"/>
              <a:gd name="connsiteX307" fmla="*/ 38963 w 1060649"/>
              <a:gd name="connsiteY307" fmla="*/ 763494 h 1146667"/>
              <a:gd name="connsiteX308" fmla="*/ 61770 w 1060649"/>
              <a:gd name="connsiteY308" fmla="*/ 824345 h 1146667"/>
              <a:gd name="connsiteX309" fmla="*/ 58919 w 1060649"/>
              <a:gd name="connsiteY309" fmla="*/ 826247 h 1146667"/>
              <a:gd name="connsiteX310" fmla="*/ 58919 w 1060649"/>
              <a:gd name="connsiteY310" fmla="*/ 826247 h 1146667"/>
              <a:gd name="connsiteX311" fmla="*/ 168205 w 1060649"/>
              <a:gd name="connsiteY311" fmla="*/ 979326 h 1146667"/>
              <a:gd name="connsiteX312" fmla="*/ 117838 w 1060649"/>
              <a:gd name="connsiteY312" fmla="*/ 922278 h 1146667"/>
              <a:gd name="connsiteX313" fmla="*/ 136845 w 1060649"/>
              <a:gd name="connsiteY313" fmla="*/ 943196 h 1146667"/>
              <a:gd name="connsiteX314" fmla="*/ 168205 w 1060649"/>
              <a:gd name="connsiteY314" fmla="*/ 979326 h 1146667"/>
              <a:gd name="connsiteX315" fmla="*/ 250882 w 1060649"/>
              <a:gd name="connsiteY315" fmla="*/ 1046833 h 1146667"/>
              <a:gd name="connsiteX316" fmla="*/ 242329 w 1060649"/>
              <a:gd name="connsiteY316" fmla="*/ 1041128 h 1146667"/>
              <a:gd name="connsiteX317" fmla="*/ 192913 w 1060649"/>
              <a:gd name="connsiteY317" fmla="*/ 1002145 h 1146667"/>
              <a:gd name="connsiteX318" fmla="*/ 192913 w 1060649"/>
              <a:gd name="connsiteY318" fmla="*/ 1002145 h 1146667"/>
              <a:gd name="connsiteX319" fmla="*/ 192913 w 1060649"/>
              <a:gd name="connsiteY319" fmla="*/ 1002145 h 1146667"/>
              <a:gd name="connsiteX320" fmla="*/ 222373 w 1060649"/>
              <a:gd name="connsiteY320" fmla="*/ 1022112 h 1146667"/>
              <a:gd name="connsiteX321" fmla="*/ 250882 w 1060649"/>
              <a:gd name="connsiteY321" fmla="*/ 1046833 h 1146667"/>
              <a:gd name="connsiteX322" fmla="*/ 250882 w 1060649"/>
              <a:gd name="connsiteY322" fmla="*/ 1046833 h 1146667"/>
              <a:gd name="connsiteX323" fmla="*/ 344012 w 1060649"/>
              <a:gd name="connsiteY323" fmla="*/ 1099127 h 1146667"/>
              <a:gd name="connsiteX324" fmla="*/ 282242 w 1060649"/>
              <a:gd name="connsiteY324" fmla="*/ 1067751 h 1146667"/>
              <a:gd name="connsiteX325" fmla="*/ 282242 w 1060649"/>
              <a:gd name="connsiteY325" fmla="*/ 1067751 h 1146667"/>
              <a:gd name="connsiteX326" fmla="*/ 318354 w 1060649"/>
              <a:gd name="connsiteY326" fmla="*/ 1084865 h 1146667"/>
              <a:gd name="connsiteX327" fmla="*/ 344012 w 1060649"/>
              <a:gd name="connsiteY327" fmla="*/ 1099127 h 1146667"/>
              <a:gd name="connsiteX328" fmla="*/ 344012 w 1060649"/>
              <a:gd name="connsiteY328" fmla="*/ 1099127 h 1146667"/>
              <a:gd name="connsiteX329" fmla="*/ 429540 w 1060649"/>
              <a:gd name="connsiteY329" fmla="*/ 1128602 h 1146667"/>
              <a:gd name="connsiteX330" fmla="*/ 387727 w 1060649"/>
              <a:gd name="connsiteY330" fmla="*/ 1116242 h 1146667"/>
              <a:gd name="connsiteX331" fmla="*/ 419087 w 1060649"/>
              <a:gd name="connsiteY331" fmla="*/ 1125750 h 1146667"/>
              <a:gd name="connsiteX332" fmla="*/ 429540 w 1060649"/>
              <a:gd name="connsiteY332" fmla="*/ 1128602 h 1146667"/>
              <a:gd name="connsiteX333" fmla="*/ 618652 w 1060649"/>
              <a:gd name="connsiteY333" fmla="*/ 1144766 h 1146667"/>
              <a:gd name="connsiteX334" fmla="*/ 567335 w 1060649"/>
              <a:gd name="connsiteY334" fmla="*/ 1146667 h 1146667"/>
              <a:gd name="connsiteX335" fmla="*/ 569236 w 1060649"/>
              <a:gd name="connsiteY335" fmla="*/ 1146667 h 1146667"/>
              <a:gd name="connsiteX336" fmla="*/ 612000 w 1060649"/>
              <a:gd name="connsiteY336" fmla="*/ 1144766 h 1146667"/>
              <a:gd name="connsiteX337" fmla="*/ 618652 w 1060649"/>
              <a:gd name="connsiteY337" fmla="*/ 1144766 h 1146667"/>
              <a:gd name="connsiteX338" fmla="*/ 718435 w 1060649"/>
              <a:gd name="connsiteY338" fmla="*/ 1127651 h 1146667"/>
              <a:gd name="connsiteX339" fmla="*/ 678522 w 1060649"/>
              <a:gd name="connsiteY339" fmla="*/ 1136209 h 1146667"/>
              <a:gd name="connsiteX340" fmla="*/ 678522 w 1060649"/>
              <a:gd name="connsiteY340" fmla="*/ 1132405 h 1146667"/>
              <a:gd name="connsiteX341" fmla="*/ 720335 w 1060649"/>
              <a:gd name="connsiteY341" fmla="*/ 1122897 h 1146667"/>
              <a:gd name="connsiteX342" fmla="*/ 718435 w 1060649"/>
              <a:gd name="connsiteY342" fmla="*/ 1127651 h 1146667"/>
              <a:gd name="connsiteX343" fmla="*/ 918950 w 1060649"/>
              <a:gd name="connsiteY343" fmla="*/ 1030670 h 1146667"/>
              <a:gd name="connsiteX344" fmla="*/ 898043 w 1060649"/>
              <a:gd name="connsiteY344" fmla="*/ 1045882 h 1146667"/>
              <a:gd name="connsiteX345" fmla="*/ 892341 w 1060649"/>
              <a:gd name="connsiteY345" fmla="*/ 1048735 h 1146667"/>
              <a:gd name="connsiteX346" fmla="*/ 903745 w 1060649"/>
              <a:gd name="connsiteY346" fmla="*/ 1035424 h 1146667"/>
              <a:gd name="connsiteX347" fmla="*/ 933205 w 1060649"/>
              <a:gd name="connsiteY347" fmla="*/ 1016407 h 1146667"/>
              <a:gd name="connsiteX348" fmla="*/ 918950 w 1060649"/>
              <a:gd name="connsiteY348" fmla="*/ 1030670 h 1146667"/>
              <a:gd name="connsiteX349" fmla="*/ 918950 w 1060649"/>
              <a:gd name="connsiteY349" fmla="*/ 1030670 h 1146667"/>
              <a:gd name="connsiteX350" fmla="*/ 1012080 w 1060649"/>
              <a:gd name="connsiteY350" fmla="*/ 942245 h 1146667"/>
              <a:gd name="connsiteX351" fmla="*/ 978820 w 1060649"/>
              <a:gd name="connsiteY351" fmla="*/ 979326 h 1146667"/>
              <a:gd name="connsiteX352" fmla="*/ 978820 w 1060649"/>
              <a:gd name="connsiteY352" fmla="*/ 979326 h 1146667"/>
              <a:gd name="connsiteX353" fmla="*/ 993074 w 1060649"/>
              <a:gd name="connsiteY353" fmla="*/ 963163 h 1146667"/>
              <a:gd name="connsiteX354" fmla="*/ 1012080 w 1060649"/>
              <a:gd name="connsiteY354" fmla="*/ 942245 h 1146667"/>
              <a:gd name="connsiteX355" fmla="*/ 128292 w 1060649"/>
              <a:gd name="connsiteY355" fmla="*/ 912770 h 1146667"/>
              <a:gd name="connsiteX356" fmla="*/ 102634 w 1060649"/>
              <a:gd name="connsiteY356" fmla="*/ 896606 h 1146667"/>
              <a:gd name="connsiteX357" fmla="*/ 75074 w 1060649"/>
              <a:gd name="connsiteY357" fmla="*/ 844312 h 1146667"/>
              <a:gd name="connsiteX358" fmla="*/ 101683 w 1060649"/>
              <a:gd name="connsiteY358" fmla="*/ 855722 h 1146667"/>
              <a:gd name="connsiteX359" fmla="*/ 128292 w 1060649"/>
              <a:gd name="connsiteY359" fmla="*/ 912770 h 1146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Lst>
            <a:rect l="l" t="t" r="r" b="b"/>
            <a:pathLst>
              <a:path w="1060649" h="1146667">
                <a:moveTo>
                  <a:pt x="217621" y="995490"/>
                </a:moveTo>
                <a:cubicBezTo>
                  <a:pt x="213820" y="1002145"/>
                  <a:pt x="196714" y="995490"/>
                  <a:pt x="178658" y="979326"/>
                </a:cubicBezTo>
                <a:cubicBezTo>
                  <a:pt x="161553" y="963163"/>
                  <a:pt x="148248" y="944147"/>
                  <a:pt x="149199" y="934639"/>
                </a:cubicBezTo>
                <a:cubicBezTo>
                  <a:pt x="151099" y="924180"/>
                  <a:pt x="169155" y="929885"/>
                  <a:pt x="188161" y="946999"/>
                </a:cubicBezTo>
                <a:cubicBezTo>
                  <a:pt x="209068" y="965064"/>
                  <a:pt x="221422" y="986933"/>
                  <a:pt x="217621" y="995490"/>
                </a:cubicBezTo>
                <a:moveTo>
                  <a:pt x="320255" y="1065849"/>
                </a:moveTo>
                <a:cubicBezTo>
                  <a:pt x="313602" y="1070603"/>
                  <a:pt x="293646" y="1063948"/>
                  <a:pt x="274640" y="1052538"/>
                </a:cubicBezTo>
                <a:cubicBezTo>
                  <a:pt x="255633" y="1040178"/>
                  <a:pt x="243279" y="1024965"/>
                  <a:pt x="248031" y="1019260"/>
                </a:cubicBezTo>
                <a:cubicBezTo>
                  <a:pt x="252783" y="1011653"/>
                  <a:pt x="274640" y="1015457"/>
                  <a:pt x="295547" y="1029719"/>
                </a:cubicBezTo>
                <a:cubicBezTo>
                  <a:pt x="316453" y="1043030"/>
                  <a:pt x="327857" y="1060144"/>
                  <a:pt x="320255" y="1065849"/>
                </a:cubicBezTo>
                <a:close/>
                <a:moveTo>
                  <a:pt x="428590" y="1117193"/>
                </a:moveTo>
                <a:cubicBezTo>
                  <a:pt x="420037" y="1120045"/>
                  <a:pt x="399130" y="1115291"/>
                  <a:pt x="380124" y="1107685"/>
                </a:cubicBezTo>
                <a:cubicBezTo>
                  <a:pt x="361118" y="1099127"/>
                  <a:pt x="350665" y="1089619"/>
                  <a:pt x="358267" y="1085816"/>
                </a:cubicBezTo>
                <a:cubicBezTo>
                  <a:pt x="365869" y="1081062"/>
                  <a:pt x="388677" y="1083915"/>
                  <a:pt x="409584" y="1093423"/>
                </a:cubicBezTo>
                <a:cubicBezTo>
                  <a:pt x="429540" y="1102931"/>
                  <a:pt x="437143" y="1113389"/>
                  <a:pt x="428590" y="1117193"/>
                </a:cubicBezTo>
                <a:close/>
                <a:moveTo>
                  <a:pt x="530273" y="1143815"/>
                </a:moveTo>
                <a:cubicBezTo>
                  <a:pt x="520770" y="1143815"/>
                  <a:pt x="500814" y="1141913"/>
                  <a:pt x="483708" y="1140012"/>
                </a:cubicBezTo>
                <a:cubicBezTo>
                  <a:pt x="467553" y="1136209"/>
                  <a:pt x="459950" y="1132405"/>
                  <a:pt x="469453" y="1131455"/>
                </a:cubicBezTo>
                <a:cubicBezTo>
                  <a:pt x="478956" y="1128602"/>
                  <a:pt x="500814" y="1130504"/>
                  <a:pt x="517919" y="1134307"/>
                </a:cubicBezTo>
                <a:cubicBezTo>
                  <a:pt x="535025" y="1137159"/>
                  <a:pt x="539776" y="1141913"/>
                  <a:pt x="530273" y="1143815"/>
                </a:cubicBezTo>
                <a:close/>
                <a:moveTo>
                  <a:pt x="34211" y="714052"/>
                </a:moveTo>
                <a:cubicBezTo>
                  <a:pt x="33261" y="732118"/>
                  <a:pt x="25658" y="731167"/>
                  <a:pt x="19006" y="712151"/>
                </a:cubicBezTo>
                <a:cubicBezTo>
                  <a:pt x="13304" y="694086"/>
                  <a:pt x="8553" y="666512"/>
                  <a:pt x="6652" y="648447"/>
                </a:cubicBezTo>
                <a:cubicBezTo>
                  <a:pt x="6652" y="628480"/>
                  <a:pt x="13304" y="625628"/>
                  <a:pt x="20907" y="643693"/>
                </a:cubicBezTo>
                <a:cubicBezTo>
                  <a:pt x="31360" y="661758"/>
                  <a:pt x="37062" y="695036"/>
                  <a:pt x="34211" y="714052"/>
                </a:cubicBezTo>
                <a:close/>
                <a:moveTo>
                  <a:pt x="97882" y="803428"/>
                </a:moveTo>
                <a:cubicBezTo>
                  <a:pt x="94081" y="820542"/>
                  <a:pt x="78876" y="817690"/>
                  <a:pt x="65571" y="798674"/>
                </a:cubicBezTo>
                <a:cubicBezTo>
                  <a:pt x="53217" y="779658"/>
                  <a:pt x="43714" y="751134"/>
                  <a:pt x="45615" y="733069"/>
                </a:cubicBezTo>
                <a:cubicBezTo>
                  <a:pt x="48466" y="714052"/>
                  <a:pt x="62720" y="713102"/>
                  <a:pt x="77925" y="733069"/>
                </a:cubicBezTo>
                <a:cubicBezTo>
                  <a:pt x="94081" y="753035"/>
                  <a:pt x="103584" y="785363"/>
                  <a:pt x="97882" y="803428"/>
                </a:cubicBezTo>
                <a:close/>
                <a:moveTo>
                  <a:pt x="190062" y="896606"/>
                </a:moveTo>
                <a:cubicBezTo>
                  <a:pt x="183410" y="910868"/>
                  <a:pt x="162503" y="908016"/>
                  <a:pt x="144447" y="889000"/>
                </a:cubicBezTo>
                <a:cubicBezTo>
                  <a:pt x="126391" y="870935"/>
                  <a:pt x="115938" y="843362"/>
                  <a:pt x="120689" y="827198"/>
                </a:cubicBezTo>
                <a:cubicBezTo>
                  <a:pt x="126391" y="810083"/>
                  <a:pt x="147298" y="811034"/>
                  <a:pt x="167255" y="830050"/>
                </a:cubicBezTo>
                <a:cubicBezTo>
                  <a:pt x="187211" y="850968"/>
                  <a:pt x="197665" y="880443"/>
                  <a:pt x="190062" y="896606"/>
                </a:cubicBezTo>
                <a:close/>
                <a:moveTo>
                  <a:pt x="300298" y="983129"/>
                </a:moveTo>
                <a:cubicBezTo>
                  <a:pt x="290795" y="995490"/>
                  <a:pt x="267037" y="992637"/>
                  <a:pt x="246130" y="977425"/>
                </a:cubicBezTo>
                <a:cubicBezTo>
                  <a:pt x="225224" y="961261"/>
                  <a:pt x="214770" y="938442"/>
                  <a:pt x="221422" y="924180"/>
                </a:cubicBezTo>
                <a:cubicBezTo>
                  <a:pt x="229975" y="908967"/>
                  <a:pt x="254683" y="910868"/>
                  <a:pt x="277491" y="927983"/>
                </a:cubicBezTo>
                <a:cubicBezTo>
                  <a:pt x="300298" y="945097"/>
                  <a:pt x="310751" y="969818"/>
                  <a:pt x="300298" y="983129"/>
                </a:cubicBezTo>
                <a:close/>
                <a:moveTo>
                  <a:pt x="420037" y="1055390"/>
                </a:moveTo>
                <a:cubicBezTo>
                  <a:pt x="408633" y="1064898"/>
                  <a:pt x="383925" y="1062997"/>
                  <a:pt x="363019" y="1051587"/>
                </a:cubicBezTo>
                <a:cubicBezTo>
                  <a:pt x="342112" y="1039227"/>
                  <a:pt x="331658" y="1021162"/>
                  <a:pt x="342112" y="1009752"/>
                </a:cubicBezTo>
                <a:cubicBezTo>
                  <a:pt x="352565" y="997391"/>
                  <a:pt x="379174" y="998342"/>
                  <a:pt x="401981" y="1011653"/>
                </a:cubicBezTo>
                <a:cubicBezTo>
                  <a:pt x="423838" y="1025916"/>
                  <a:pt x="431441" y="1044932"/>
                  <a:pt x="420037" y="1055390"/>
                </a:cubicBezTo>
                <a:close/>
                <a:moveTo>
                  <a:pt x="535975" y="1106734"/>
                </a:moveTo>
                <a:cubicBezTo>
                  <a:pt x="523621" y="1113389"/>
                  <a:pt x="499863" y="1114340"/>
                  <a:pt x="480857" y="1106734"/>
                </a:cubicBezTo>
                <a:cubicBezTo>
                  <a:pt x="461851" y="1099127"/>
                  <a:pt x="455199" y="1086767"/>
                  <a:pt x="465652" y="1078210"/>
                </a:cubicBezTo>
                <a:cubicBezTo>
                  <a:pt x="477056" y="1068702"/>
                  <a:pt x="503664" y="1067751"/>
                  <a:pt x="523621" y="1077259"/>
                </a:cubicBezTo>
                <a:cubicBezTo>
                  <a:pt x="543578" y="1084865"/>
                  <a:pt x="548329" y="1098177"/>
                  <a:pt x="535975" y="1106734"/>
                </a:cubicBezTo>
                <a:close/>
                <a:moveTo>
                  <a:pt x="637658" y="1131455"/>
                </a:moveTo>
                <a:cubicBezTo>
                  <a:pt x="625304" y="1136209"/>
                  <a:pt x="605348" y="1138110"/>
                  <a:pt x="589192" y="1136209"/>
                </a:cubicBezTo>
                <a:cubicBezTo>
                  <a:pt x="573987" y="1133356"/>
                  <a:pt x="570186" y="1126701"/>
                  <a:pt x="581590" y="1120996"/>
                </a:cubicBezTo>
                <a:cubicBezTo>
                  <a:pt x="593944" y="1114340"/>
                  <a:pt x="616751" y="1111488"/>
                  <a:pt x="632907" y="1115291"/>
                </a:cubicBezTo>
                <a:cubicBezTo>
                  <a:pt x="648112" y="1118143"/>
                  <a:pt x="650963" y="1125750"/>
                  <a:pt x="637658" y="1131455"/>
                </a:cubicBezTo>
                <a:close/>
                <a:moveTo>
                  <a:pt x="29460" y="588547"/>
                </a:moveTo>
                <a:cubicBezTo>
                  <a:pt x="23758" y="613267"/>
                  <a:pt x="13304" y="616120"/>
                  <a:pt x="7602" y="599005"/>
                </a:cubicBezTo>
                <a:cubicBezTo>
                  <a:pt x="2851" y="582842"/>
                  <a:pt x="2851" y="551465"/>
                  <a:pt x="6652" y="529597"/>
                </a:cubicBezTo>
                <a:cubicBezTo>
                  <a:pt x="11404" y="505827"/>
                  <a:pt x="20907" y="497270"/>
                  <a:pt x="27559" y="511532"/>
                </a:cubicBezTo>
                <a:cubicBezTo>
                  <a:pt x="35161" y="528646"/>
                  <a:pt x="37062" y="563826"/>
                  <a:pt x="29460" y="588547"/>
                </a:cubicBezTo>
                <a:close/>
                <a:moveTo>
                  <a:pt x="89329" y="673168"/>
                </a:moveTo>
                <a:cubicBezTo>
                  <a:pt x="80776" y="696938"/>
                  <a:pt x="62720" y="698840"/>
                  <a:pt x="48466" y="678873"/>
                </a:cubicBezTo>
                <a:cubicBezTo>
                  <a:pt x="36112" y="659857"/>
                  <a:pt x="31360" y="626579"/>
                  <a:pt x="37062" y="602809"/>
                </a:cubicBezTo>
                <a:cubicBezTo>
                  <a:pt x="44665" y="579039"/>
                  <a:pt x="61770" y="572383"/>
                  <a:pt x="76025" y="591399"/>
                </a:cubicBezTo>
                <a:cubicBezTo>
                  <a:pt x="93130" y="610415"/>
                  <a:pt x="98832" y="647496"/>
                  <a:pt x="89329" y="673168"/>
                </a:cubicBezTo>
                <a:close/>
                <a:moveTo>
                  <a:pt x="180559" y="767297"/>
                </a:moveTo>
                <a:cubicBezTo>
                  <a:pt x="170106" y="789166"/>
                  <a:pt x="145397" y="790117"/>
                  <a:pt x="125441" y="769199"/>
                </a:cubicBezTo>
                <a:cubicBezTo>
                  <a:pt x="106435" y="749232"/>
                  <a:pt x="98832" y="715003"/>
                  <a:pt x="107385" y="692184"/>
                </a:cubicBezTo>
                <a:cubicBezTo>
                  <a:pt x="116888" y="668414"/>
                  <a:pt x="141596" y="664611"/>
                  <a:pt x="162503" y="685528"/>
                </a:cubicBezTo>
                <a:cubicBezTo>
                  <a:pt x="184360" y="706446"/>
                  <a:pt x="191963" y="743527"/>
                  <a:pt x="180559" y="767297"/>
                </a:cubicBezTo>
                <a:close/>
                <a:moveTo>
                  <a:pt x="296497" y="864279"/>
                </a:moveTo>
                <a:cubicBezTo>
                  <a:pt x="283192" y="884246"/>
                  <a:pt x="254683" y="884246"/>
                  <a:pt x="230925" y="865230"/>
                </a:cubicBezTo>
                <a:cubicBezTo>
                  <a:pt x="208118" y="846214"/>
                  <a:pt x="198615" y="813887"/>
                  <a:pt x="209068" y="792969"/>
                </a:cubicBezTo>
                <a:cubicBezTo>
                  <a:pt x="220472" y="771101"/>
                  <a:pt x="250882" y="768248"/>
                  <a:pt x="275590" y="788215"/>
                </a:cubicBezTo>
                <a:cubicBezTo>
                  <a:pt x="300298" y="808182"/>
                  <a:pt x="309801" y="842411"/>
                  <a:pt x="296497" y="864279"/>
                </a:cubicBezTo>
                <a:close/>
                <a:moveTo>
                  <a:pt x="423838" y="952704"/>
                </a:moveTo>
                <a:cubicBezTo>
                  <a:pt x="409584" y="969818"/>
                  <a:pt x="379174" y="970769"/>
                  <a:pt x="354466" y="954605"/>
                </a:cubicBezTo>
                <a:cubicBezTo>
                  <a:pt x="330708" y="938442"/>
                  <a:pt x="321205" y="910868"/>
                  <a:pt x="334509" y="891852"/>
                </a:cubicBezTo>
                <a:cubicBezTo>
                  <a:pt x="347814" y="871886"/>
                  <a:pt x="380124" y="869984"/>
                  <a:pt x="405783" y="887098"/>
                </a:cubicBezTo>
                <a:cubicBezTo>
                  <a:pt x="431441" y="905164"/>
                  <a:pt x="439043" y="934639"/>
                  <a:pt x="423838" y="952704"/>
                </a:cubicBezTo>
                <a:close/>
                <a:moveTo>
                  <a:pt x="667118" y="1073456"/>
                </a:moveTo>
                <a:cubicBezTo>
                  <a:pt x="652863" y="1084865"/>
                  <a:pt x="626255" y="1088669"/>
                  <a:pt x="608199" y="1082013"/>
                </a:cubicBezTo>
                <a:cubicBezTo>
                  <a:pt x="589192" y="1075357"/>
                  <a:pt x="584441" y="1059194"/>
                  <a:pt x="599646" y="1046833"/>
                </a:cubicBezTo>
                <a:cubicBezTo>
                  <a:pt x="614851" y="1033522"/>
                  <a:pt x="642410" y="1028768"/>
                  <a:pt x="662366" y="1037325"/>
                </a:cubicBezTo>
                <a:cubicBezTo>
                  <a:pt x="680422" y="1044932"/>
                  <a:pt x="683273" y="1061095"/>
                  <a:pt x="667118" y="1073456"/>
                </a:cubicBezTo>
                <a:close/>
                <a:moveTo>
                  <a:pt x="760248" y="1094373"/>
                </a:moveTo>
                <a:cubicBezTo>
                  <a:pt x="745994" y="1102931"/>
                  <a:pt x="725087" y="1108635"/>
                  <a:pt x="711782" y="1106734"/>
                </a:cubicBezTo>
                <a:cubicBezTo>
                  <a:pt x="697528" y="1104832"/>
                  <a:pt x="697528" y="1094373"/>
                  <a:pt x="710832" y="1084865"/>
                </a:cubicBezTo>
                <a:cubicBezTo>
                  <a:pt x="725087" y="1074407"/>
                  <a:pt x="748845" y="1068702"/>
                  <a:pt x="762149" y="1071554"/>
                </a:cubicBezTo>
                <a:cubicBezTo>
                  <a:pt x="775453" y="1075357"/>
                  <a:pt x="773553" y="1085816"/>
                  <a:pt x="760248" y="1094373"/>
                </a:cubicBezTo>
                <a:close/>
                <a:moveTo>
                  <a:pt x="823919" y="1088669"/>
                </a:moveTo>
                <a:cubicBezTo>
                  <a:pt x="811565" y="1094373"/>
                  <a:pt x="795410" y="1101980"/>
                  <a:pt x="787807" y="1103881"/>
                </a:cubicBezTo>
                <a:cubicBezTo>
                  <a:pt x="779255" y="1105783"/>
                  <a:pt x="781155" y="1101980"/>
                  <a:pt x="794459" y="1094373"/>
                </a:cubicBezTo>
                <a:cubicBezTo>
                  <a:pt x="806814" y="1086767"/>
                  <a:pt x="824869" y="1079161"/>
                  <a:pt x="833422" y="1078210"/>
                </a:cubicBezTo>
                <a:cubicBezTo>
                  <a:pt x="841025" y="1078210"/>
                  <a:pt x="836273" y="1082013"/>
                  <a:pt x="823919" y="1088669"/>
                </a:cubicBezTo>
                <a:close/>
                <a:moveTo>
                  <a:pt x="42764" y="452582"/>
                </a:moveTo>
                <a:cubicBezTo>
                  <a:pt x="32311" y="479204"/>
                  <a:pt x="20907" y="487762"/>
                  <a:pt x="16155" y="474450"/>
                </a:cubicBezTo>
                <a:cubicBezTo>
                  <a:pt x="14255" y="462090"/>
                  <a:pt x="19006" y="434517"/>
                  <a:pt x="26609" y="409796"/>
                </a:cubicBezTo>
                <a:cubicBezTo>
                  <a:pt x="36112" y="386026"/>
                  <a:pt x="46565" y="372714"/>
                  <a:pt x="51317" y="382222"/>
                </a:cubicBezTo>
                <a:cubicBezTo>
                  <a:pt x="57969" y="393632"/>
                  <a:pt x="54168" y="425009"/>
                  <a:pt x="42764" y="452582"/>
                </a:cubicBezTo>
                <a:close/>
                <a:moveTo>
                  <a:pt x="95981" y="521040"/>
                </a:moveTo>
                <a:cubicBezTo>
                  <a:pt x="83627" y="548613"/>
                  <a:pt x="63671" y="555268"/>
                  <a:pt x="50366" y="538154"/>
                </a:cubicBezTo>
                <a:cubicBezTo>
                  <a:pt x="39913" y="521990"/>
                  <a:pt x="39913" y="489663"/>
                  <a:pt x="49416" y="463991"/>
                </a:cubicBezTo>
                <a:cubicBezTo>
                  <a:pt x="60820" y="437369"/>
                  <a:pt x="79826" y="426910"/>
                  <a:pt x="93130" y="442123"/>
                </a:cubicBezTo>
                <a:cubicBezTo>
                  <a:pt x="107385" y="456385"/>
                  <a:pt x="109286" y="492516"/>
                  <a:pt x="95981" y="521040"/>
                </a:cubicBezTo>
                <a:close/>
                <a:moveTo>
                  <a:pt x="181509" y="607563"/>
                </a:moveTo>
                <a:cubicBezTo>
                  <a:pt x="167255" y="635136"/>
                  <a:pt x="139696" y="639890"/>
                  <a:pt x="120689" y="619923"/>
                </a:cubicBezTo>
                <a:cubicBezTo>
                  <a:pt x="102634" y="600907"/>
                  <a:pt x="98832" y="564776"/>
                  <a:pt x="111186" y="539105"/>
                </a:cubicBezTo>
                <a:cubicBezTo>
                  <a:pt x="124491" y="512482"/>
                  <a:pt x="151099" y="504876"/>
                  <a:pt x="170106" y="522941"/>
                </a:cubicBezTo>
                <a:cubicBezTo>
                  <a:pt x="191963" y="541006"/>
                  <a:pt x="197665" y="579989"/>
                  <a:pt x="181509" y="607563"/>
                </a:cubicBezTo>
                <a:close/>
                <a:moveTo>
                  <a:pt x="568286" y="894705"/>
                </a:moveTo>
                <a:cubicBezTo>
                  <a:pt x="551180" y="914672"/>
                  <a:pt x="517919" y="919426"/>
                  <a:pt x="494161" y="904213"/>
                </a:cubicBezTo>
                <a:cubicBezTo>
                  <a:pt x="469453" y="889000"/>
                  <a:pt x="462801" y="858574"/>
                  <a:pt x="478956" y="837657"/>
                </a:cubicBezTo>
                <a:cubicBezTo>
                  <a:pt x="496062" y="815788"/>
                  <a:pt x="530273" y="811034"/>
                  <a:pt x="555932" y="827198"/>
                </a:cubicBezTo>
                <a:cubicBezTo>
                  <a:pt x="579689" y="843362"/>
                  <a:pt x="585391" y="873787"/>
                  <a:pt x="568286" y="894705"/>
                </a:cubicBezTo>
                <a:close/>
                <a:moveTo>
                  <a:pt x="694677" y="966966"/>
                </a:moveTo>
                <a:cubicBezTo>
                  <a:pt x="678522" y="984080"/>
                  <a:pt x="649062" y="989785"/>
                  <a:pt x="628155" y="979326"/>
                </a:cubicBezTo>
                <a:cubicBezTo>
                  <a:pt x="607248" y="967917"/>
                  <a:pt x="602497" y="944147"/>
                  <a:pt x="618652" y="926081"/>
                </a:cubicBezTo>
                <a:cubicBezTo>
                  <a:pt x="634807" y="907065"/>
                  <a:pt x="666168" y="901360"/>
                  <a:pt x="687074" y="913721"/>
                </a:cubicBezTo>
                <a:cubicBezTo>
                  <a:pt x="708932" y="925131"/>
                  <a:pt x="711782" y="948901"/>
                  <a:pt x="694677" y="966966"/>
                </a:cubicBezTo>
                <a:close/>
                <a:moveTo>
                  <a:pt x="800161" y="1014506"/>
                </a:moveTo>
                <a:cubicBezTo>
                  <a:pt x="784956" y="1028768"/>
                  <a:pt x="761199" y="1035424"/>
                  <a:pt x="745994" y="1029719"/>
                </a:cubicBezTo>
                <a:cubicBezTo>
                  <a:pt x="729838" y="1023063"/>
                  <a:pt x="728888" y="1005949"/>
                  <a:pt x="744093" y="990736"/>
                </a:cubicBezTo>
                <a:cubicBezTo>
                  <a:pt x="759298" y="974572"/>
                  <a:pt x="784956" y="967917"/>
                  <a:pt x="801112" y="975523"/>
                </a:cubicBezTo>
                <a:cubicBezTo>
                  <a:pt x="815366" y="982179"/>
                  <a:pt x="815366" y="1000244"/>
                  <a:pt x="800161" y="1014506"/>
                </a:cubicBezTo>
                <a:close/>
                <a:moveTo>
                  <a:pt x="876186" y="1035424"/>
                </a:moveTo>
                <a:cubicBezTo>
                  <a:pt x="862882" y="1046833"/>
                  <a:pt x="844826" y="1054440"/>
                  <a:pt x="835323" y="1052538"/>
                </a:cubicBezTo>
                <a:cubicBezTo>
                  <a:pt x="824869" y="1050636"/>
                  <a:pt x="826770" y="1039227"/>
                  <a:pt x="840074" y="1026866"/>
                </a:cubicBezTo>
                <a:cubicBezTo>
                  <a:pt x="853379" y="1014506"/>
                  <a:pt x="872385" y="1006899"/>
                  <a:pt x="882838" y="1009752"/>
                </a:cubicBezTo>
                <a:cubicBezTo>
                  <a:pt x="892341" y="1013555"/>
                  <a:pt x="889490" y="1024014"/>
                  <a:pt x="876186" y="1035424"/>
                </a:cubicBezTo>
                <a:close/>
                <a:moveTo>
                  <a:pt x="77925" y="327076"/>
                </a:moveTo>
                <a:cubicBezTo>
                  <a:pt x="63671" y="353698"/>
                  <a:pt x="48466" y="367960"/>
                  <a:pt x="45615" y="359403"/>
                </a:cubicBezTo>
                <a:cubicBezTo>
                  <a:pt x="44665" y="352748"/>
                  <a:pt x="55118" y="328978"/>
                  <a:pt x="66522" y="305208"/>
                </a:cubicBezTo>
                <a:cubicBezTo>
                  <a:pt x="79826" y="281437"/>
                  <a:pt x="92180" y="265274"/>
                  <a:pt x="95031" y="268126"/>
                </a:cubicBezTo>
                <a:cubicBezTo>
                  <a:pt x="100733" y="272880"/>
                  <a:pt x="93130" y="300454"/>
                  <a:pt x="77925" y="327076"/>
                </a:cubicBezTo>
                <a:close/>
                <a:moveTo>
                  <a:pt x="205267" y="444025"/>
                </a:moveTo>
                <a:cubicBezTo>
                  <a:pt x="187211" y="474450"/>
                  <a:pt x="156801" y="483007"/>
                  <a:pt x="137795" y="464942"/>
                </a:cubicBezTo>
                <a:cubicBezTo>
                  <a:pt x="120689" y="447828"/>
                  <a:pt x="120689" y="412648"/>
                  <a:pt x="136845" y="385075"/>
                </a:cubicBezTo>
                <a:cubicBezTo>
                  <a:pt x="153950" y="356551"/>
                  <a:pt x="183410" y="345141"/>
                  <a:pt x="202416" y="360354"/>
                </a:cubicBezTo>
                <a:cubicBezTo>
                  <a:pt x="221422" y="376518"/>
                  <a:pt x="224273" y="414550"/>
                  <a:pt x="205267" y="444025"/>
                </a:cubicBezTo>
                <a:close/>
                <a:moveTo>
                  <a:pt x="316453" y="533400"/>
                </a:moveTo>
                <a:cubicBezTo>
                  <a:pt x="297447" y="562875"/>
                  <a:pt x="261335" y="570481"/>
                  <a:pt x="236627" y="549564"/>
                </a:cubicBezTo>
                <a:cubicBezTo>
                  <a:pt x="212870" y="530548"/>
                  <a:pt x="209068" y="491565"/>
                  <a:pt x="227124" y="463041"/>
                </a:cubicBezTo>
                <a:cubicBezTo>
                  <a:pt x="245180" y="434517"/>
                  <a:pt x="280342" y="425009"/>
                  <a:pt x="305050" y="443074"/>
                </a:cubicBezTo>
                <a:cubicBezTo>
                  <a:pt x="331658" y="462090"/>
                  <a:pt x="336410" y="502974"/>
                  <a:pt x="316453" y="533400"/>
                </a:cubicBezTo>
                <a:close/>
                <a:moveTo>
                  <a:pt x="928453" y="941294"/>
                </a:moveTo>
                <a:cubicBezTo>
                  <a:pt x="914199" y="957458"/>
                  <a:pt x="893292" y="966015"/>
                  <a:pt x="880938" y="960310"/>
                </a:cubicBezTo>
                <a:cubicBezTo>
                  <a:pt x="867633" y="953655"/>
                  <a:pt x="868584" y="934639"/>
                  <a:pt x="883789" y="917524"/>
                </a:cubicBezTo>
                <a:cubicBezTo>
                  <a:pt x="898043" y="899459"/>
                  <a:pt x="920851" y="890902"/>
                  <a:pt x="933205" y="898508"/>
                </a:cubicBezTo>
                <a:cubicBezTo>
                  <a:pt x="944609" y="906114"/>
                  <a:pt x="942708" y="924180"/>
                  <a:pt x="928453" y="941294"/>
                </a:cubicBezTo>
                <a:close/>
                <a:moveTo>
                  <a:pt x="979770" y="962212"/>
                </a:moveTo>
                <a:cubicBezTo>
                  <a:pt x="968366" y="974572"/>
                  <a:pt x="954112" y="984080"/>
                  <a:pt x="947459" y="983129"/>
                </a:cubicBezTo>
                <a:cubicBezTo>
                  <a:pt x="940807" y="981228"/>
                  <a:pt x="944609" y="967917"/>
                  <a:pt x="956963" y="954605"/>
                </a:cubicBezTo>
                <a:cubicBezTo>
                  <a:pt x="969317" y="940343"/>
                  <a:pt x="984522" y="930835"/>
                  <a:pt x="990223" y="934639"/>
                </a:cubicBezTo>
                <a:cubicBezTo>
                  <a:pt x="995925" y="936540"/>
                  <a:pt x="991174" y="949851"/>
                  <a:pt x="979770" y="962212"/>
                </a:cubicBezTo>
                <a:close/>
                <a:moveTo>
                  <a:pt x="163453" y="243405"/>
                </a:moveTo>
                <a:cubicBezTo>
                  <a:pt x="144447" y="269077"/>
                  <a:pt x="120689" y="283339"/>
                  <a:pt x="111186" y="275733"/>
                </a:cubicBezTo>
                <a:cubicBezTo>
                  <a:pt x="103584" y="269077"/>
                  <a:pt x="112137" y="246258"/>
                  <a:pt x="129242" y="223439"/>
                </a:cubicBezTo>
                <a:cubicBezTo>
                  <a:pt x="147298" y="201570"/>
                  <a:pt x="168205" y="185406"/>
                  <a:pt x="177708" y="188259"/>
                </a:cubicBezTo>
                <a:cubicBezTo>
                  <a:pt x="189112" y="193013"/>
                  <a:pt x="183410" y="217734"/>
                  <a:pt x="163453" y="243405"/>
                </a:cubicBezTo>
                <a:close/>
                <a:moveTo>
                  <a:pt x="236627" y="289044"/>
                </a:moveTo>
                <a:cubicBezTo>
                  <a:pt x="216671" y="316617"/>
                  <a:pt x="185311" y="328027"/>
                  <a:pt x="168205" y="315666"/>
                </a:cubicBezTo>
                <a:cubicBezTo>
                  <a:pt x="153000" y="304257"/>
                  <a:pt x="155851" y="274782"/>
                  <a:pt x="174857" y="250061"/>
                </a:cubicBezTo>
                <a:cubicBezTo>
                  <a:pt x="193863" y="225340"/>
                  <a:pt x="222373" y="212029"/>
                  <a:pt x="239478" y="221537"/>
                </a:cubicBezTo>
                <a:cubicBezTo>
                  <a:pt x="257534" y="231045"/>
                  <a:pt x="256584" y="261471"/>
                  <a:pt x="236627" y="289044"/>
                </a:cubicBezTo>
                <a:close/>
                <a:moveTo>
                  <a:pt x="340211" y="358452"/>
                </a:moveTo>
                <a:cubicBezTo>
                  <a:pt x="319304" y="386976"/>
                  <a:pt x="283192" y="396485"/>
                  <a:pt x="259435" y="379370"/>
                </a:cubicBezTo>
                <a:cubicBezTo>
                  <a:pt x="237578" y="363206"/>
                  <a:pt x="236627" y="328978"/>
                  <a:pt x="255633" y="302355"/>
                </a:cubicBezTo>
                <a:cubicBezTo>
                  <a:pt x="275590" y="275733"/>
                  <a:pt x="309801" y="265274"/>
                  <a:pt x="332609" y="279536"/>
                </a:cubicBezTo>
                <a:cubicBezTo>
                  <a:pt x="358267" y="294749"/>
                  <a:pt x="362068" y="329928"/>
                  <a:pt x="340211" y="358452"/>
                </a:cubicBezTo>
                <a:close/>
                <a:moveTo>
                  <a:pt x="1047242" y="889951"/>
                </a:moveTo>
                <a:cubicBezTo>
                  <a:pt x="1038689" y="902311"/>
                  <a:pt x="1031087" y="910868"/>
                  <a:pt x="1029186" y="909918"/>
                </a:cubicBezTo>
                <a:cubicBezTo>
                  <a:pt x="1026335" y="908016"/>
                  <a:pt x="1031087" y="894705"/>
                  <a:pt x="1040590" y="881394"/>
                </a:cubicBezTo>
                <a:cubicBezTo>
                  <a:pt x="1049143" y="868082"/>
                  <a:pt x="1057695" y="859525"/>
                  <a:pt x="1060546" y="862378"/>
                </a:cubicBezTo>
                <a:cubicBezTo>
                  <a:pt x="1061497" y="864279"/>
                  <a:pt x="1055795" y="876640"/>
                  <a:pt x="1047242" y="889951"/>
                </a:cubicBezTo>
                <a:close/>
                <a:moveTo>
                  <a:pt x="281292" y="164489"/>
                </a:moveTo>
                <a:cubicBezTo>
                  <a:pt x="259435" y="188259"/>
                  <a:pt x="227124" y="201570"/>
                  <a:pt x="210969" y="193964"/>
                </a:cubicBezTo>
                <a:cubicBezTo>
                  <a:pt x="196714" y="188259"/>
                  <a:pt x="203366" y="166390"/>
                  <a:pt x="223323" y="145473"/>
                </a:cubicBezTo>
                <a:cubicBezTo>
                  <a:pt x="244230" y="125506"/>
                  <a:pt x="272739" y="112195"/>
                  <a:pt x="287944" y="115047"/>
                </a:cubicBezTo>
                <a:cubicBezTo>
                  <a:pt x="306000" y="119801"/>
                  <a:pt x="303149" y="141670"/>
                  <a:pt x="281292" y="164489"/>
                </a:cubicBezTo>
                <a:close/>
                <a:moveTo>
                  <a:pt x="377273" y="211078"/>
                </a:moveTo>
                <a:cubicBezTo>
                  <a:pt x="354466" y="236750"/>
                  <a:pt x="317404" y="247209"/>
                  <a:pt x="294596" y="234848"/>
                </a:cubicBezTo>
                <a:cubicBezTo>
                  <a:pt x="273689" y="223439"/>
                  <a:pt x="274640" y="194914"/>
                  <a:pt x="296497" y="171144"/>
                </a:cubicBezTo>
                <a:cubicBezTo>
                  <a:pt x="317404" y="149276"/>
                  <a:pt x="351615" y="137866"/>
                  <a:pt x="374422" y="147374"/>
                </a:cubicBezTo>
                <a:cubicBezTo>
                  <a:pt x="397230" y="157833"/>
                  <a:pt x="399130" y="186357"/>
                  <a:pt x="377273" y="211078"/>
                </a:cubicBezTo>
                <a:close/>
                <a:moveTo>
                  <a:pt x="326907" y="77015"/>
                </a:moveTo>
                <a:cubicBezTo>
                  <a:pt x="305050" y="94129"/>
                  <a:pt x="275590" y="106490"/>
                  <a:pt x="262286" y="105539"/>
                </a:cubicBezTo>
                <a:cubicBezTo>
                  <a:pt x="250882" y="106490"/>
                  <a:pt x="259435" y="95080"/>
                  <a:pt x="278441" y="81769"/>
                </a:cubicBezTo>
                <a:cubicBezTo>
                  <a:pt x="299348" y="69409"/>
                  <a:pt x="324056" y="57048"/>
                  <a:pt x="337360" y="53245"/>
                </a:cubicBezTo>
                <a:cubicBezTo>
                  <a:pt x="352565" y="52294"/>
                  <a:pt x="347814" y="62753"/>
                  <a:pt x="326907" y="77015"/>
                </a:cubicBezTo>
                <a:close/>
                <a:moveTo>
                  <a:pt x="411484" y="96982"/>
                </a:moveTo>
                <a:cubicBezTo>
                  <a:pt x="390578" y="115998"/>
                  <a:pt x="355416" y="125506"/>
                  <a:pt x="335460" y="118850"/>
                </a:cubicBezTo>
                <a:cubicBezTo>
                  <a:pt x="317404" y="113145"/>
                  <a:pt x="319304" y="95080"/>
                  <a:pt x="340211" y="78917"/>
                </a:cubicBezTo>
                <a:cubicBezTo>
                  <a:pt x="360168" y="63704"/>
                  <a:pt x="391528" y="54196"/>
                  <a:pt x="410534" y="57999"/>
                </a:cubicBezTo>
                <a:cubicBezTo>
                  <a:pt x="431441" y="61802"/>
                  <a:pt x="431441" y="79867"/>
                  <a:pt x="411484" y="96982"/>
                </a:cubicBezTo>
                <a:close/>
                <a:moveTo>
                  <a:pt x="521720" y="143571"/>
                </a:moveTo>
                <a:cubicBezTo>
                  <a:pt x="501764" y="164489"/>
                  <a:pt x="463751" y="171144"/>
                  <a:pt x="439043" y="158784"/>
                </a:cubicBezTo>
                <a:cubicBezTo>
                  <a:pt x="415286" y="147374"/>
                  <a:pt x="413385" y="123604"/>
                  <a:pt x="433342" y="104588"/>
                </a:cubicBezTo>
                <a:cubicBezTo>
                  <a:pt x="453298" y="87474"/>
                  <a:pt x="487509" y="80818"/>
                  <a:pt x="511267" y="90326"/>
                </a:cubicBezTo>
                <a:cubicBezTo>
                  <a:pt x="535975" y="100785"/>
                  <a:pt x="541677" y="124555"/>
                  <a:pt x="521720" y="143571"/>
                </a:cubicBezTo>
                <a:close/>
                <a:moveTo>
                  <a:pt x="650012" y="214881"/>
                </a:moveTo>
                <a:cubicBezTo>
                  <a:pt x="631956" y="236750"/>
                  <a:pt x="594894" y="241504"/>
                  <a:pt x="567335" y="225340"/>
                </a:cubicBezTo>
                <a:cubicBezTo>
                  <a:pt x="540727" y="210127"/>
                  <a:pt x="535025" y="180652"/>
                  <a:pt x="554031" y="160686"/>
                </a:cubicBezTo>
                <a:cubicBezTo>
                  <a:pt x="572087" y="141670"/>
                  <a:pt x="607248" y="137866"/>
                  <a:pt x="632907" y="152128"/>
                </a:cubicBezTo>
                <a:cubicBezTo>
                  <a:pt x="659515" y="166390"/>
                  <a:pt x="667118" y="193964"/>
                  <a:pt x="650012" y="214881"/>
                </a:cubicBezTo>
                <a:close/>
                <a:moveTo>
                  <a:pt x="448546" y="30426"/>
                </a:moveTo>
                <a:cubicBezTo>
                  <a:pt x="427640" y="41835"/>
                  <a:pt x="395329" y="50393"/>
                  <a:pt x="376323" y="49442"/>
                </a:cubicBezTo>
                <a:cubicBezTo>
                  <a:pt x="359217" y="49442"/>
                  <a:pt x="363969" y="42786"/>
                  <a:pt x="383925" y="33278"/>
                </a:cubicBezTo>
                <a:cubicBezTo>
                  <a:pt x="403882" y="25672"/>
                  <a:pt x="432391" y="18065"/>
                  <a:pt x="448546" y="15213"/>
                </a:cubicBezTo>
                <a:cubicBezTo>
                  <a:pt x="467553" y="13311"/>
                  <a:pt x="467553" y="19967"/>
                  <a:pt x="448546" y="30426"/>
                </a:cubicBezTo>
                <a:close/>
                <a:moveTo>
                  <a:pt x="546428" y="52294"/>
                </a:moveTo>
                <a:cubicBezTo>
                  <a:pt x="527422" y="66556"/>
                  <a:pt x="491310" y="71310"/>
                  <a:pt x="468503" y="63704"/>
                </a:cubicBezTo>
                <a:cubicBezTo>
                  <a:pt x="445696" y="57999"/>
                  <a:pt x="444745" y="42786"/>
                  <a:pt x="463751" y="31376"/>
                </a:cubicBezTo>
                <a:cubicBezTo>
                  <a:pt x="481807" y="21868"/>
                  <a:pt x="514118" y="17114"/>
                  <a:pt x="535975" y="20918"/>
                </a:cubicBezTo>
                <a:cubicBezTo>
                  <a:pt x="558782" y="26622"/>
                  <a:pt x="564484" y="40884"/>
                  <a:pt x="546428" y="52294"/>
                </a:cubicBezTo>
                <a:close/>
                <a:moveTo>
                  <a:pt x="663317" y="101736"/>
                </a:moveTo>
                <a:cubicBezTo>
                  <a:pt x="647161" y="116949"/>
                  <a:pt x="611050" y="119801"/>
                  <a:pt x="584441" y="107441"/>
                </a:cubicBezTo>
                <a:cubicBezTo>
                  <a:pt x="558782" y="96031"/>
                  <a:pt x="553081" y="75113"/>
                  <a:pt x="571137" y="61802"/>
                </a:cubicBezTo>
                <a:cubicBezTo>
                  <a:pt x="588242" y="49442"/>
                  <a:pt x="620553" y="48491"/>
                  <a:pt x="645261" y="57999"/>
                </a:cubicBezTo>
                <a:cubicBezTo>
                  <a:pt x="669969" y="67507"/>
                  <a:pt x="678522" y="87474"/>
                  <a:pt x="663317" y="101736"/>
                </a:cubicBezTo>
                <a:close/>
                <a:moveTo>
                  <a:pt x="665217" y="29475"/>
                </a:moveTo>
                <a:cubicBezTo>
                  <a:pt x="650963" y="37081"/>
                  <a:pt x="620553" y="37081"/>
                  <a:pt x="596795" y="29475"/>
                </a:cubicBezTo>
                <a:cubicBezTo>
                  <a:pt x="574938" y="22819"/>
                  <a:pt x="569236" y="13311"/>
                  <a:pt x="584441" y="8557"/>
                </a:cubicBezTo>
                <a:cubicBezTo>
                  <a:pt x="597745" y="4754"/>
                  <a:pt x="626255" y="5705"/>
                  <a:pt x="647161" y="10459"/>
                </a:cubicBezTo>
                <a:cubicBezTo>
                  <a:pt x="668068" y="15213"/>
                  <a:pt x="676621" y="23770"/>
                  <a:pt x="665217" y="29475"/>
                </a:cubicBezTo>
                <a:close/>
                <a:moveTo>
                  <a:pt x="777354" y="79867"/>
                </a:moveTo>
                <a:cubicBezTo>
                  <a:pt x="766900" y="89375"/>
                  <a:pt x="737441" y="86523"/>
                  <a:pt x="713683" y="75113"/>
                </a:cubicBezTo>
                <a:cubicBezTo>
                  <a:pt x="689925" y="63704"/>
                  <a:pt x="681373" y="48491"/>
                  <a:pt x="693727" y="40884"/>
                </a:cubicBezTo>
                <a:cubicBezTo>
                  <a:pt x="705130" y="35180"/>
                  <a:pt x="731739" y="38032"/>
                  <a:pt x="753596" y="47540"/>
                </a:cubicBezTo>
                <a:cubicBezTo>
                  <a:pt x="775453" y="57999"/>
                  <a:pt x="785907" y="71310"/>
                  <a:pt x="777354" y="79867"/>
                </a:cubicBezTo>
                <a:close/>
                <a:moveTo>
                  <a:pt x="889490" y="150227"/>
                </a:moveTo>
                <a:cubicBezTo>
                  <a:pt x="881888" y="160686"/>
                  <a:pt x="857180" y="157833"/>
                  <a:pt x="835323" y="142620"/>
                </a:cubicBezTo>
                <a:cubicBezTo>
                  <a:pt x="812515" y="128358"/>
                  <a:pt x="802062" y="108391"/>
                  <a:pt x="811565" y="98883"/>
                </a:cubicBezTo>
                <a:cubicBezTo>
                  <a:pt x="820118" y="91277"/>
                  <a:pt x="842925" y="96031"/>
                  <a:pt x="863832" y="108391"/>
                </a:cubicBezTo>
                <a:cubicBezTo>
                  <a:pt x="883789" y="122653"/>
                  <a:pt x="896143" y="141670"/>
                  <a:pt x="889490" y="150227"/>
                </a:cubicBezTo>
                <a:close/>
                <a:moveTo>
                  <a:pt x="990223" y="234848"/>
                </a:moveTo>
                <a:cubicBezTo>
                  <a:pt x="986422" y="246258"/>
                  <a:pt x="968366" y="243405"/>
                  <a:pt x="949360" y="227242"/>
                </a:cubicBezTo>
                <a:cubicBezTo>
                  <a:pt x="930354" y="211078"/>
                  <a:pt x="919900" y="189210"/>
                  <a:pt x="925602" y="178751"/>
                </a:cubicBezTo>
                <a:cubicBezTo>
                  <a:pt x="930354" y="169243"/>
                  <a:pt x="948410" y="173997"/>
                  <a:pt x="965515" y="189210"/>
                </a:cubicBezTo>
                <a:cubicBezTo>
                  <a:pt x="982621" y="204422"/>
                  <a:pt x="993074" y="224389"/>
                  <a:pt x="990223" y="234848"/>
                </a:cubicBezTo>
                <a:close/>
                <a:moveTo>
                  <a:pt x="864782" y="86523"/>
                </a:moveTo>
                <a:cubicBezTo>
                  <a:pt x="860031" y="90326"/>
                  <a:pt x="839124" y="83671"/>
                  <a:pt x="817267" y="71310"/>
                </a:cubicBezTo>
                <a:cubicBezTo>
                  <a:pt x="795410" y="59901"/>
                  <a:pt x="784006" y="48491"/>
                  <a:pt x="790658" y="46589"/>
                </a:cubicBezTo>
                <a:cubicBezTo>
                  <a:pt x="795410" y="45638"/>
                  <a:pt x="815366" y="54196"/>
                  <a:pt x="835323" y="63704"/>
                </a:cubicBezTo>
                <a:cubicBezTo>
                  <a:pt x="855279" y="74163"/>
                  <a:pt x="868584" y="83671"/>
                  <a:pt x="864782" y="86523"/>
                </a:cubicBezTo>
                <a:close/>
                <a:moveTo>
                  <a:pt x="958863" y="155932"/>
                </a:moveTo>
                <a:cubicBezTo>
                  <a:pt x="957913" y="161636"/>
                  <a:pt x="941758" y="154981"/>
                  <a:pt x="923702" y="139768"/>
                </a:cubicBezTo>
                <a:cubicBezTo>
                  <a:pt x="904696" y="125506"/>
                  <a:pt x="892341" y="110293"/>
                  <a:pt x="895192" y="105539"/>
                </a:cubicBezTo>
                <a:cubicBezTo>
                  <a:pt x="898043" y="102687"/>
                  <a:pt x="913248" y="112195"/>
                  <a:pt x="930354" y="124555"/>
                </a:cubicBezTo>
                <a:cubicBezTo>
                  <a:pt x="945559" y="137866"/>
                  <a:pt x="958863" y="151178"/>
                  <a:pt x="958863" y="155932"/>
                </a:cubicBezTo>
                <a:close/>
                <a:moveTo>
                  <a:pt x="764050" y="35180"/>
                </a:moveTo>
                <a:cubicBezTo>
                  <a:pt x="756447" y="36130"/>
                  <a:pt x="730789" y="31376"/>
                  <a:pt x="707981" y="23770"/>
                </a:cubicBezTo>
                <a:cubicBezTo>
                  <a:pt x="686124" y="17114"/>
                  <a:pt x="676621" y="11410"/>
                  <a:pt x="687074" y="12360"/>
                </a:cubicBezTo>
                <a:cubicBezTo>
                  <a:pt x="709882" y="14262"/>
                  <a:pt x="777354" y="35180"/>
                  <a:pt x="764050" y="35180"/>
                </a:cubicBezTo>
                <a:close/>
                <a:moveTo>
                  <a:pt x="592994" y="0"/>
                </a:moveTo>
                <a:cubicBezTo>
                  <a:pt x="616751" y="951"/>
                  <a:pt x="639559" y="2852"/>
                  <a:pt x="663317" y="6656"/>
                </a:cubicBezTo>
                <a:cubicBezTo>
                  <a:pt x="650963" y="5705"/>
                  <a:pt x="625304" y="2852"/>
                  <a:pt x="605348" y="951"/>
                </a:cubicBezTo>
                <a:cubicBezTo>
                  <a:pt x="600596" y="951"/>
                  <a:pt x="595845" y="951"/>
                  <a:pt x="592994" y="0"/>
                </a:cubicBezTo>
                <a:close/>
                <a:moveTo>
                  <a:pt x="488460" y="6656"/>
                </a:moveTo>
                <a:cubicBezTo>
                  <a:pt x="513168" y="2852"/>
                  <a:pt x="537876" y="951"/>
                  <a:pt x="562584" y="0"/>
                </a:cubicBezTo>
                <a:lnTo>
                  <a:pt x="562584" y="0"/>
                </a:lnTo>
                <a:cubicBezTo>
                  <a:pt x="573037" y="0"/>
                  <a:pt x="574938" y="1902"/>
                  <a:pt x="562584" y="4754"/>
                </a:cubicBezTo>
                <a:cubicBezTo>
                  <a:pt x="546428" y="9508"/>
                  <a:pt x="515068" y="13311"/>
                  <a:pt x="495112" y="11410"/>
                </a:cubicBezTo>
                <a:cubicBezTo>
                  <a:pt x="478006" y="11410"/>
                  <a:pt x="476105" y="8557"/>
                  <a:pt x="488460" y="6656"/>
                </a:cubicBezTo>
                <a:close/>
                <a:moveTo>
                  <a:pt x="321205" y="57999"/>
                </a:moveTo>
                <a:cubicBezTo>
                  <a:pt x="341161" y="48491"/>
                  <a:pt x="361118" y="39934"/>
                  <a:pt x="382025" y="32327"/>
                </a:cubicBezTo>
                <a:cubicBezTo>
                  <a:pt x="380124" y="33278"/>
                  <a:pt x="378223" y="34229"/>
                  <a:pt x="375373" y="35180"/>
                </a:cubicBezTo>
                <a:cubicBezTo>
                  <a:pt x="358267" y="42786"/>
                  <a:pt x="334509" y="52294"/>
                  <a:pt x="321205" y="57999"/>
                </a:cubicBezTo>
                <a:close/>
                <a:moveTo>
                  <a:pt x="237578" y="108391"/>
                </a:moveTo>
                <a:cubicBezTo>
                  <a:pt x="251832" y="97933"/>
                  <a:pt x="266087" y="88425"/>
                  <a:pt x="280342" y="79867"/>
                </a:cubicBezTo>
                <a:cubicBezTo>
                  <a:pt x="278441" y="80818"/>
                  <a:pt x="275590" y="82720"/>
                  <a:pt x="273689" y="83671"/>
                </a:cubicBezTo>
                <a:cubicBezTo>
                  <a:pt x="261335" y="93179"/>
                  <a:pt x="248031" y="101736"/>
                  <a:pt x="237578" y="108391"/>
                </a:cubicBezTo>
                <a:lnTo>
                  <a:pt x="237578" y="108391"/>
                </a:lnTo>
                <a:close/>
                <a:moveTo>
                  <a:pt x="179609" y="155932"/>
                </a:moveTo>
                <a:cubicBezTo>
                  <a:pt x="191012" y="145473"/>
                  <a:pt x="202416" y="135965"/>
                  <a:pt x="213820" y="126457"/>
                </a:cubicBezTo>
                <a:lnTo>
                  <a:pt x="213820" y="126457"/>
                </a:lnTo>
                <a:cubicBezTo>
                  <a:pt x="223323" y="118850"/>
                  <a:pt x="231876" y="113145"/>
                  <a:pt x="236627" y="111244"/>
                </a:cubicBezTo>
                <a:cubicBezTo>
                  <a:pt x="247081" y="109342"/>
                  <a:pt x="238528" y="123604"/>
                  <a:pt x="216671" y="144522"/>
                </a:cubicBezTo>
                <a:cubicBezTo>
                  <a:pt x="195764" y="166390"/>
                  <a:pt x="171056" y="182554"/>
                  <a:pt x="162503" y="180652"/>
                </a:cubicBezTo>
                <a:cubicBezTo>
                  <a:pt x="157752" y="180652"/>
                  <a:pt x="166304" y="170194"/>
                  <a:pt x="179609" y="155932"/>
                </a:cubicBezTo>
                <a:close/>
                <a:moveTo>
                  <a:pt x="93130" y="260520"/>
                </a:moveTo>
                <a:cubicBezTo>
                  <a:pt x="96932" y="253864"/>
                  <a:pt x="101683" y="248159"/>
                  <a:pt x="105484" y="242455"/>
                </a:cubicBezTo>
                <a:cubicBezTo>
                  <a:pt x="119739" y="221537"/>
                  <a:pt x="135894" y="202521"/>
                  <a:pt x="152050" y="184456"/>
                </a:cubicBezTo>
                <a:lnTo>
                  <a:pt x="152050" y="184456"/>
                </a:lnTo>
                <a:cubicBezTo>
                  <a:pt x="153950" y="184456"/>
                  <a:pt x="143497" y="200619"/>
                  <a:pt x="125441" y="222488"/>
                </a:cubicBezTo>
                <a:cubicBezTo>
                  <a:pt x="109286" y="245307"/>
                  <a:pt x="94081" y="261471"/>
                  <a:pt x="93130" y="260520"/>
                </a:cubicBezTo>
                <a:close/>
                <a:moveTo>
                  <a:pt x="18056" y="430713"/>
                </a:moveTo>
                <a:cubicBezTo>
                  <a:pt x="24708" y="404091"/>
                  <a:pt x="33261" y="377468"/>
                  <a:pt x="44665" y="351797"/>
                </a:cubicBezTo>
                <a:lnTo>
                  <a:pt x="44665" y="351797"/>
                </a:lnTo>
                <a:cubicBezTo>
                  <a:pt x="41814" y="361305"/>
                  <a:pt x="34211" y="383173"/>
                  <a:pt x="26609" y="405042"/>
                </a:cubicBezTo>
                <a:cubicBezTo>
                  <a:pt x="22807" y="416451"/>
                  <a:pt x="19957" y="425959"/>
                  <a:pt x="18056" y="430713"/>
                </a:cubicBezTo>
                <a:close/>
                <a:moveTo>
                  <a:pt x="950" y="544810"/>
                </a:moveTo>
                <a:cubicBezTo>
                  <a:pt x="2851" y="513433"/>
                  <a:pt x="6652" y="482057"/>
                  <a:pt x="13304" y="450680"/>
                </a:cubicBezTo>
                <a:cubicBezTo>
                  <a:pt x="13304" y="451631"/>
                  <a:pt x="13304" y="452582"/>
                  <a:pt x="13304" y="454483"/>
                </a:cubicBezTo>
                <a:cubicBezTo>
                  <a:pt x="13304" y="465893"/>
                  <a:pt x="9503" y="496319"/>
                  <a:pt x="4752" y="521040"/>
                </a:cubicBezTo>
                <a:cubicBezTo>
                  <a:pt x="2851" y="534351"/>
                  <a:pt x="950" y="542908"/>
                  <a:pt x="950" y="544810"/>
                </a:cubicBezTo>
                <a:lnTo>
                  <a:pt x="950" y="544810"/>
                </a:lnTo>
                <a:close/>
                <a:moveTo>
                  <a:pt x="4752" y="646546"/>
                </a:moveTo>
                <a:cubicBezTo>
                  <a:pt x="950" y="618972"/>
                  <a:pt x="0" y="591399"/>
                  <a:pt x="0" y="563826"/>
                </a:cubicBezTo>
                <a:cubicBezTo>
                  <a:pt x="0" y="564776"/>
                  <a:pt x="0" y="566678"/>
                  <a:pt x="0" y="568580"/>
                </a:cubicBezTo>
                <a:cubicBezTo>
                  <a:pt x="1901" y="583793"/>
                  <a:pt x="3801" y="614218"/>
                  <a:pt x="3801" y="635136"/>
                </a:cubicBezTo>
                <a:cubicBezTo>
                  <a:pt x="4752" y="640841"/>
                  <a:pt x="4752" y="644644"/>
                  <a:pt x="4752" y="646546"/>
                </a:cubicBezTo>
                <a:close/>
                <a:moveTo>
                  <a:pt x="17106" y="712151"/>
                </a:moveTo>
                <a:cubicBezTo>
                  <a:pt x="17106" y="711200"/>
                  <a:pt x="16155" y="709298"/>
                  <a:pt x="16155" y="708348"/>
                </a:cubicBezTo>
                <a:cubicBezTo>
                  <a:pt x="16155" y="709298"/>
                  <a:pt x="17106" y="711200"/>
                  <a:pt x="17106" y="712151"/>
                </a:cubicBezTo>
                <a:close/>
                <a:moveTo>
                  <a:pt x="58919" y="826247"/>
                </a:moveTo>
                <a:cubicBezTo>
                  <a:pt x="47516" y="802477"/>
                  <a:pt x="37062" y="777756"/>
                  <a:pt x="28509" y="752085"/>
                </a:cubicBezTo>
                <a:cubicBezTo>
                  <a:pt x="25658" y="741626"/>
                  <a:pt x="30410" y="745429"/>
                  <a:pt x="38963" y="763494"/>
                </a:cubicBezTo>
                <a:cubicBezTo>
                  <a:pt x="49416" y="782510"/>
                  <a:pt x="60820" y="811985"/>
                  <a:pt x="61770" y="824345"/>
                </a:cubicBezTo>
                <a:cubicBezTo>
                  <a:pt x="63671" y="832903"/>
                  <a:pt x="62720" y="832903"/>
                  <a:pt x="58919" y="826247"/>
                </a:cubicBezTo>
                <a:lnTo>
                  <a:pt x="58919" y="826247"/>
                </a:lnTo>
                <a:close/>
                <a:moveTo>
                  <a:pt x="168205" y="979326"/>
                </a:moveTo>
                <a:cubicBezTo>
                  <a:pt x="150149" y="961261"/>
                  <a:pt x="133043" y="942245"/>
                  <a:pt x="117838" y="922278"/>
                </a:cubicBezTo>
                <a:cubicBezTo>
                  <a:pt x="119739" y="924180"/>
                  <a:pt x="127342" y="931786"/>
                  <a:pt x="136845" y="943196"/>
                </a:cubicBezTo>
                <a:cubicBezTo>
                  <a:pt x="153000" y="959359"/>
                  <a:pt x="166304" y="975523"/>
                  <a:pt x="168205" y="979326"/>
                </a:cubicBezTo>
                <a:close/>
                <a:moveTo>
                  <a:pt x="250882" y="1046833"/>
                </a:moveTo>
                <a:cubicBezTo>
                  <a:pt x="248031" y="1044932"/>
                  <a:pt x="245180" y="1043030"/>
                  <a:pt x="242329" y="1041128"/>
                </a:cubicBezTo>
                <a:cubicBezTo>
                  <a:pt x="225224" y="1028768"/>
                  <a:pt x="208118" y="1015457"/>
                  <a:pt x="192913" y="1002145"/>
                </a:cubicBezTo>
                <a:lnTo>
                  <a:pt x="192913" y="1002145"/>
                </a:lnTo>
                <a:cubicBezTo>
                  <a:pt x="192913" y="1002145"/>
                  <a:pt x="192913" y="1002145"/>
                  <a:pt x="192913" y="1002145"/>
                </a:cubicBezTo>
                <a:cubicBezTo>
                  <a:pt x="191963" y="1000244"/>
                  <a:pt x="205267" y="1007850"/>
                  <a:pt x="222373" y="1022112"/>
                </a:cubicBezTo>
                <a:cubicBezTo>
                  <a:pt x="239478" y="1034473"/>
                  <a:pt x="251832" y="1045882"/>
                  <a:pt x="250882" y="1046833"/>
                </a:cubicBezTo>
                <a:cubicBezTo>
                  <a:pt x="250882" y="1047784"/>
                  <a:pt x="250882" y="1047784"/>
                  <a:pt x="250882" y="1046833"/>
                </a:cubicBezTo>
                <a:close/>
                <a:moveTo>
                  <a:pt x="344012" y="1099127"/>
                </a:moveTo>
                <a:cubicBezTo>
                  <a:pt x="323106" y="1089619"/>
                  <a:pt x="302199" y="1079161"/>
                  <a:pt x="282242" y="1067751"/>
                </a:cubicBezTo>
                <a:lnTo>
                  <a:pt x="282242" y="1067751"/>
                </a:lnTo>
                <a:cubicBezTo>
                  <a:pt x="284143" y="1067751"/>
                  <a:pt x="301248" y="1075357"/>
                  <a:pt x="318354" y="1084865"/>
                </a:cubicBezTo>
                <a:cubicBezTo>
                  <a:pt x="335460" y="1092472"/>
                  <a:pt x="345913" y="1099127"/>
                  <a:pt x="344012" y="1099127"/>
                </a:cubicBezTo>
                <a:lnTo>
                  <a:pt x="344012" y="1099127"/>
                </a:lnTo>
                <a:close/>
                <a:moveTo>
                  <a:pt x="429540" y="1128602"/>
                </a:moveTo>
                <a:cubicBezTo>
                  <a:pt x="415286" y="1124799"/>
                  <a:pt x="401981" y="1120996"/>
                  <a:pt x="387727" y="1116242"/>
                </a:cubicBezTo>
                <a:cubicBezTo>
                  <a:pt x="396279" y="1119094"/>
                  <a:pt x="407683" y="1121947"/>
                  <a:pt x="419087" y="1125750"/>
                </a:cubicBezTo>
                <a:cubicBezTo>
                  <a:pt x="422888" y="1126701"/>
                  <a:pt x="427640" y="1127651"/>
                  <a:pt x="429540" y="1128602"/>
                </a:cubicBezTo>
                <a:close/>
                <a:moveTo>
                  <a:pt x="618652" y="1144766"/>
                </a:moveTo>
                <a:cubicBezTo>
                  <a:pt x="601546" y="1145717"/>
                  <a:pt x="584441" y="1146667"/>
                  <a:pt x="567335" y="1146667"/>
                </a:cubicBezTo>
                <a:cubicBezTo>
                  <a:pt x="568286" y="1146667"/>
                  <a:pt x="568286" y="1146667"/>
                  <a:pt x="569236" y="1146667"/>
                </a:cubicBezTo>
                <a:cubicBezTo>
                  <a:pt x="578739" y="1145717"/>
                  <a:pt x="598696" y="1145717"/>
                  <a:pt x="612000" y="1144766"/>
                </a:cubicBezTo>
                <a:cubicBezTo>
                  <a:pt x="614851" y="1144766"/>
                  <a:pt x="617702" y="1144766"/>
                  <a:pt x="618652" y="1144766"/>
                </a:cubicBezTo>
                <a:close/>
                <a:moveTo>
                  <a:pt x="718435" y="1127651"/>
                </a:moveTo>
                <a:cubicBezTo>
                  <a:pt x="705130" y="1131455"/>
                  <a:pt x="691826" y="1134307"/>
                  <a:pt x="678522" y="1136209"/>
                </a:cubicBezTo>
                <a:cubicBezTo>
                  <a:pt x="668068" y="1138110"/>
                  <a:pt x="667118" y="1136209"/>
                  <a:pt x="678522" y="1132405"/>
                </a:cubicBezTo>
                <a:cubicBezTo>
                  <a:pt x="689925" y="1127651"/>
                  <a:pt x="708932" y="1123848"/>
                  <a:pt x="720335" y="1122897"/>
                </a:cubicBezTo>
                <a:cubicBezTo>
                  <a:pt x="730789" y="1122897"/>
                  <a:pt x="729838" y="1124799"/>
                  <a:pt x="718435" y="1127651"/>
                </a:cubicBezTo>
                <a:close/>
                <a:moveTo>
                  <a:pt x="918950" y="1030670"/>
                </a:moveTo>
                <a:cubicBezTo>
                  <a:pt x="912298" y="1036374"/>
                  <a:pt x="904696" y="1041128"/>
                  <a:pt x="898043" y="1045882"/>
                </a:cubicBezTo>
                <a:cubicBezTo>
                  <a:pt x="895192" y="1047784"/>
                  <a:pt x="893292" y="1048735"/>
                  <a:pt x="892341" y="1048735"/>
                </a:cubicBezTo>
                <a:cubicBezTo>
                  <a:pt x="887590" y="1050636"/>
                  <a:pt x="892341" y="1044932"/>
                  <a:pt x="903745" y="1035424"/>
                </a:cubicBezTo>
                <a:cubicBezTo>
                  <a:pt x="915149" y="1025916"/>
                  <a:pt x="928453" y="1017358"/>
                  <a:pt x="933205" y="1016407"/>
                </a:cubicBezTo>
                <a:cubicBezTo>
                  <a:pt x="936056" y="1016407"/>
                  <a:pt x="930354" y="1022112"/>
                  <a:pt x="918950" y="1030670"/>
                </a:cubicBezTo>
                <a:cubicBezTo>
                  <a:pt x="918950" y="1030670"/>
                  <a:pt x="918950" y="1030670"/>
                  <a:pt x="918950" y="1030670"/>
                </a:cubicBezTo>
                <a:close/>
                <a:moveTo>
                  <a:pt x="1012080" y="942245"/>
                </a:moveTo>
                <a:cubicBezTo>
                  <a:pt x="1001627" y="954605"/>
                  <a:pt x="990223" y="966966"/>
                  <a:pt x="978820" y="979326"/>
                </a:cubicBezTo>
                <a:lnTo>
                  <a:pt x="978820" y="979326"/>
                </a:lnTo>
                <a:cubicBezTo>
                  <a:pt x="980720" y="977425"/>
                  <a:pt x="985472" y="971720"/>
                  <a:pt x="993074" y="963163"/>
                </a:cubicBezTo>
                <a:cubicBezTo>
                  <a:pt x="1001627" y="953655"/>
                  <a:pt x="1009230" y="944147"/>
                  <a:pt x="1012080" y="942245"/>
                </a:cubicBezTo>
                <a:close/>
                <a:moveTo>
                  <a:pt x="128292" y="912770"/>
                </a:moveTo>
                <a:cubicBezTo>
                  <a:pt x="128292" y="923229"/>
                  <a:pt x="115938" y="914672"/>
                  <a:pt x="102634" y="896606"/>
                </a:cubicBezTo>
                <a:cubicBezTo>
                  <a:pt x="89329" y="878541"/>
                  <a:pt x="76975" y="855722"/>
                  <a:pt x="75074" y="844312"/>
                </a:cubicBezTo>
                <a:cubicBezTo>
                  <a:pt x="74124" y="831952"/>
                  <a:pt x="86478" y="836706"/>
                  <a:pt x="101683" y="855722"/>
                </a:cubicBezTo>
                <a:cubicBezTo>
                  <a:pt x="116888" y="874738"/>
                  <a:pt x="129242" y="901360"/>
                  <a:pt x="128292" y="912770"/>
                </a:cubicBezTo>
                <a:close/>
              </a:path>
            </a:pathLst>
          </a:custGeom>
          <a:gradFill>
            <a:gsLst>
              <a:gs pos="0">
                <a:srgbClr val="8551A1"/>
              </a:gs>
              <a:gs pos="35350">
                <a:srgbClr val="6363AC"/>
              </a:gs>
              <a:gs pos="100000">
                <a:srgbClr val="26C4F4"/>
              </a:gs>
            </a:gsLst>
            <a:lin ang="5845069" scaled="1"/>
          </a:gradFill>
          <a:ln w="9492" cap="flat">
            <a:noFill/>
            <a:prstDash val="solid"/>
            <a:miter/>
          </a:ln>
        </p:spPr>
        <p:txBody>
          <a:bodyPr rtlCol="0" anchor="ctr"/>
          <a:lstStyle/>
          <a:p>
            <a:endParaRPr lang="en-US"/>
          </a:p>
        </p:txBody>
      </p:sp>
      <p:sp>
        <p:nvSpPr>
          <p:cNvPr id="16" name="Freeform 15">
            <a:extLst>
              <a:ext uri="{FF2B5EF4-FFF2-40B4-BE49-F238E27FC236}">
                <a16:creationId xmlns:a16="http://schemas.microsoft.com/office/drawing/2014/main" id="{7782723A-3385-6C72-BE1E-5AC5ED0D68CE}"/>
              </a:ext>
            </a:extLst>
          </p:cNvPr>
          <p:cNvSpPr/>
          <p:nvPr/>
        </p:nvSpPr>
        <p:spPr>
          <a:xfrm rot="2300298">
            <a:off x="6741386" y="5900083"/>
            <a:ext cx="951659" cy="1006025"/>
          </a:xfrm>
          <a:custGeom>
            <a:avLst/>
            <a:gdLst>
              <a:gd name="connsiteX0" fmla="*/ 122815 w 256549"/>
              <a:gd name="connsiteY0" fmla="*/ 237884 h 271205"/>
              <a:gd name="connsiteX1" fmla="*/ 36337 w 256549"/>
              <a:gd name="connsiteY1" fmla="*/ 262605 h 271205"/>
              <a:gd name="connsiteX2" fmla="*/ 6877 w 256549"/>
              <a:gd name="connsiteY2" fmla="*/ 175131 h 271205"/>
              <a:gd name="connsiteX3" fmla="*/ 92405 w 256549"/>
              <a:gd name="connsiteY3" fmla="*/ 152312 h 271205"/>
              <a:gd name="connsiteX4" fmla="*/ 122815 w 256549"/>
              <a:gd name="connsiteY4" fmla="*/ 237884 h 271205"/>
              <a:gd name="connsiteX5" fmla="*/ 150374 w 256549"/>
              <a:gd name="connsiteY5" fmla="*/ 72444 h 271205"/>
              <a:gd name="connsiteX6" fmla="*/ 83853 w 256549"/>
              <a:gd name="connsiteY6" fmla="*/ 91460 h 271205"/>
              <a:gd name="connsiteX7" fmla="*/ 61045 w 256549"/>
              <a:gd name="connsiteY7" fmla="*/ 23953 h 271205"/>
              <a:gd name="connsiteX8" fmla="*/ 127567 w 256549"/>
              <a:gd name="connsiteY8" fmla="*/ 5888 h 271205"/>
              <a:gd name="connsiteX9" fmla="*/ 150374 w 256549"/>
              <a:gd name="connsiteY9" fmla="*/ 72444 h 271205"/>
              <a:gd name="connsiteX10" fmla="*/ 253958 w 256549"/>
              <a:gd name="connsiteY10" fmla="*/ 102870 h 271205"/>
              <a:gd name="connsiteX11" fmla="*/ 212145 w 256549"/>
              <a:gd name="connsiteY11" fmla="*/ 115230 h 271205"/>
              <a:gd name="connsiteX12" fmla="*/ 197890 w 256549"/>
              <a:gd name="connsiteY12" fmla="*/ 72444 h 271205"/>
              <a:gd name="connsiteX13" fmla="*/ 239703 w 256549"/>
              <a:gd name="connsiteY13" fmla="*/ 61035 h 271205"/>
              <a:gd name="connsiteX14" fmla="*/ 253958 w 256549"/>
              <a:gd name="connsiteY14" fmla="*/ 102870 h 2712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56549" h="271205">
                <a:moveTo>
                  <a:pt x="122815" y="237884"/>
                </a:moveTo>
                <a:cubicBezTo>
                  <a:pt x="107610" y="269260"/>
                  <a:pt x="68648" y="280670"/>
                  <a:pt x="36337" y="262605"/>
                </a:cubicBezTo>
                <a:cubicBezTo>
                  <a:pt x="4027" y="245490"/>
                  <a:pt x="-9278" y="205557"/>
                  <a:pt x="6877" y="175131"/>
                </a:cubicBezTo>
                <a:cubicBezTo>
                  <a:pt x="23033" y="144705"/>
                  <a:pt x="61045" y="135197"/>
                  <a:pt x="92405" y="152312"/>
                </a:cubicBezTo>
                <a:cubicBezTo>
                  <a:pt x="124716" y="169426"/>
                  <a:pt x="138020" y="207458"/>
                  <a:pt x="122815" y="237884"/>
                </a:cubicBezTo>
                <a:close/>
                <a:moveTo>
                  <a:pt x="150374" y="72444"/>
                </a:moveTo>
                <a:cubicBezTo>
                  <a:pt x="138020" y="96214"/>
                  <a:pt x="108561" y="104772"/>
                  <a:pt x="83853" y="91460"/>
                </a:cubicBezTo>
                <a:cubicBezTo>
                  <a:pt x="59144" y="78149"/>
                  <a:pt x="48691" y="47723"/>
                  <a:pt x="61045" y="23953"/>
                </a:cubicBezTo>
                <a:cubicBezTo>
                  <a:pt x="73399" y="1134"/>
                  <a:pt x="102859" y="-6472"/>
                  <a:pt x="127567" y="5888"/>
                </a:cubicBezTo>
                <a:cubicBezTo>
                  <a:pt x="152275" y="19199"/>
                  <a:pt x="161778" y="48674"/>
                  <a:pt x="150374" y="72444"/>
                </a:cubicBezTo>
                <a:close/>
                <a:moveTo>
                  <a:pt x="253958" y="102870"/>
                </a:moveTo>
                <a:cubicBezTo>
                  <a:pt x="246356" y="118083"/>
                  <a:pt x="228300" y="123788"/>
                  <a:pt x="212145" y="115230"/>
                </a:cubicBezTo>
                <a:cubicBezTo>
                  <a:pt x="196939" y="106673"/>
                  <a:pt x="190287" y="87657"/>
                  <a:pt x="197890" y="72444"/>
                </a:cubicBezTo>
                <a:cubicBezTo>
                  <a:pt x="205492" y="58182"/>
                  <a:pt x="224498" y="53428"/>
                  <a:pt x="239703" y="61035"/>
                </a:cubicBezTo>
                <a:cubicBezTo>
                  <a:pt x="253958" y="69592"/>
                  <a:pt x="260610" y="88608"/>
                  <a:pt x="253958" y="102870"/>
                </a:cubicBezTo>
                <a:close/>
              </a:path>
            </a:pathLst>
          </a:custGeom>
          <a:gradFill>
            <a:gsLst>
              <a:gs pos="0">
                <a:srgbClr val="8551A1"/>
              </a:gs>
              <a:gs pos="35350">
                <a:srgbClr val="6363AC"/>
              </a:gs>
              <a:gs pos="100000">
                <a:srgbClr val="26C4F4"/>
              </a:gs>
            </a:gsLst>
            <a:lin ang="0" scaled="1"/>
          </a:gradFill>
          <a:ln w="9492" cap="flat">
            <a:noFill/>
            <a:prstDash val="solid"/>
            <a:miter/>
          </a:ln>
        </p:spPr>
        <p:txBody>
          <a:bodyPr rtlCol="0" anchor="ctr"/>
          <a:lstStyle/>
          <a:p>
            <a:endParaRPr lang="en-US"/>
          </a:p>
        </p:txBody>
      </p:sp>
      <p:sp>
        <p:nvSpPr>
          <p:cNvPr id="2" name="Rectangle 11">
            <a:extLst>
              <a:ext uri="{FF2B5EF4-FFF2-40B4-BE49-F238E27FC236}">
                <a16:creationId xmlns:a16="http://schemas.microsoft.com/office/drawing/2014/main" id="{53275518-455F-72E4-D1B0-EB9E3AD439F7}"/>
              </a:ext>
            </a:extLst>
          </p:cNvPr>
          <p:cNvSpPr/>
          <p:nvPr/>
        </p:nvSpPr>
        <p:spPr>
          <a:xfrm>
            <a:off x="1519201" y="4610952"/>
            <a:ext cx="5008949" cy="56146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a:latin typeface="Montserrat" panose="00000500000000000000" pitchFamily="50" charset="0"/>
            </a:endParaRPr>
          </a:p>
        </p:txBody>
      </p:sp>
      <p:sp>
        <p:nvSpPr>
          <p:cNvPr id="3" name="TextBox 12">
            <a:extLst>
              <a:ext uri="{FF2B5EF4-FFF2-40B4-BE49-F238E27FC236}">
                <a16:creationId xmlns:a16="http://schemas.microsoft.com/office/drawing/2014/main" id="{21457B9E-15C4-F724-F330-F0D11A955D9A}"/>
              </a:ext>
            </a:extLst>
          </p:cNvPr>
          <p:cNvSpPr txBox="1"/>
          <p:nvPr/>
        </p:nvSpPr>
        <p:spPr>
          <a:xfrm>
            <a:off x="1519201" y="4626535"/>
            <a:ext cx="5008949" cy="553998"/>
          </a:xfrm>
          <a:prstGeom prst="rect">
            <a:avLst/>
          </a:prstGeom>
          <a:noFill/>
        </p:spPr>
        <p:txBody>
          <a:bodyPr wrap="square" lIns="91440" tIns="45720" rIns="91440" bIns="45720" rtlCol="0" anchor="t">
            <a:spAutoFit/>
          </a:bodyPr>
          <a:lstStyle/>
          <a:p>
            <a:r>
              <a:rPr lang="en-US" sz="3000" b="1" spc="324" dirty="0">
                <a:solidFill>
                  <a:srgbClr val="29C5F4"/>
                </a:solidFill>
                <a:ea typeface="Calibri"/>
                <a:cs typeface="Calibri"/>
              </a:rPr>
              <a:t>SFIDA NELLA VITA REALE</a:t>
            </a:r>
            <a:endParaRPr lang="en-US" sz="3000" b="1" spc="324" dirty="0">
              <a:solidFill>
                <a:srgbClr val="29C5F4"/>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18554867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ABDE1F1-2404-45EA-B849-AF93CBDD95FA}"/>
            </a:ext>
          </a:extLst>
        </p:cNvPr>
        <p:cNvGrpSpPr/>
        <p:nvPr/>
      </p:nvGrpSpPr>
      <p:grpSpPr>
        <a:xfrm>
          <a:off x="0" y="0"/>
          <a:ext cx="0" cy="0"/>
          <a:chOff x="0" y="0"/>
          <a:chExt cx="0" cy="0"/>
        </a:xfrm>
      </p:grpSpPr>
      <p:sp>
        <p:nvSpPr>
          <p:cNvPr id="6" name="Text Placeholder 5">
            <a:extLst>
              <a:ext uri="{FF2B5EF4-FFF2-40B4-BE49-F238E27FC236}">
                <a16:creationId xmlns:a16="http://schemas.microsoft.com/office/drawing/2014/main" id="{7E073269-D333-43C2-BCE0-F684151DC389}"/>
              </a:ext>
            </a:extLst>
          </p:cNvPr>
          <p:cNvSpPr>
            <a:spLocks noGrp="1"/>
          </p:cNvSpPr>
          <p:nvPr>
            <p:ph type="body" sz="quarter" idx="30"/>
          </p:nvPr>
        </p:nvSpPr>
        <p:spPr/>
        <p:txBody>
          <a:bodyPr lIns="91440" tIns="45720" rIns="91440" bIns="45720" anchor="t">
            <a:noAutofit/>
          </a:bodyPr>
          <a:lstStyle/>
          <a:p>
            <a:r>
              <a:rPr lang="de-DE" dirty="0">
                <a:latin typeface="Calibri"/>
                <a:ea typeface="Open Sans"/>
                <a:cs typeface="Calibri"/>
              </a:rPr>
              <a:t>PANORAMICA DEL MODULO 3</a:t>
            </a:r>
            <a:endParaRPr lang="en-US" dirty="0"/>
          </a:p>
          <a:p>
            <a:endParaRPr lang="en-US" dirty="0"/>
          </a:p>
        </p:txBody>
      </p:sp>
      <p:sp>
        <p:nvSpPr>
          <p:cNvPr id="7" name="Text Placeholder 6">
            <a:extLst>
              <a:ext uri="{FF2B5EF4-FFF2-40B4-BE49-F238E27FC236}">
                <a16:creationId xmlns:a16="http://schemas.microsoft.com/office/drawing/2014/main" id="{BEDD3470-8955-FE1B-F5B4-D9EFFBDB2E39}"/>
              </a:ext>
            </a:extLst>
          </p:cNvPr>
          <p:cNvSpPr>
            <a:spLocks noGrp="1"/>
          </p:cNvSpPr>
          <p:nvPr>
            <p:ph type="body" sz="quarter" idx="47"/>
          </p:nvPr>
        </p:nvSpPr>
        <p:spPr>
          <a:xfrm>
            <a:off x="3930295" y="1480132"/>
            <a:ext cx="3113269" cy="1918453"/>
          </a:xfrm>
        </p:spPr>
        <p:txBody>
          <a:bodyPr lIns="91440" tIns="45720" rIns="91440" bIns="45720" anchor="t">
            <a:noAutofit/>
          </a:bodyPr>
          <a:lstStyle/>
          <a:p>
            <a:pPr algn="just" fontAlgn="base">
              <a:lnSpc>
                <a:spcPct val="100000"/>
              </a:lnSpc>
              <a:spcAft>
                <a:spcPts val="800"/>
              </a:spcAft>
            </a:pPr>
            <a:r>
              <a:rPr lang="it-IT" sz="1100" b="1" dirty="0">
                <a:solidFill>
                  <a:srgbClr val="000000"/>
                </a:solidFill>
              </a:rPr>
              <a:t>Informazioni sul modulo:
</a:t>
            </a:r>
            <a:r>
              <a:rPr lang="it-IT" sz="1100" dirty="0">
                <a:solidFill>
                  <a:srgbClr val="000000"/>
                </a:solidFill>
              </a:rPr>
              <a:t>Questo modulo guida gli studenti attraverso le sei fasi del </a:t>
            </a:r>
            <a:r>
              <a:rPr lang="it-IT" sz="1100" b="1" dirty="0">
                <a:solidFill>
                  <a:srgbClr val="000000"/>
                </a:solidFill>
              </a:rPr>
              <a:t>processo di gestione dell'innovazione</a:t>
            </a:r>
            <a:r>
              <a:rPr lang="it-IT" sz="1100" dirty="0">
                <a:solidFill>
                  <a:srgbClr val="000000"/>
                </a:solidFill>
              </a:rPr>
              <a:t>, concentrandosi sulla logistica sostenibile. Gli studenti lavoreranno su un caso di studio utilizzando strumenti digitali per ogni fase di innovazione su misura per le aziende selezionate. Consiglieranno strumenti digitali pertinenti e dimostreranno come supportano l'implementazione della sostenibilità nelle operazioni logistiche</a:t>
            </a:r>
            <a:r>
              <a:rPr lang="it-IT" sz="1100" b="1" dirty="0">
                <a:solidFill>
                  <a:srgbClr val="000000"/>
                </a:solidFill>
              </a:rPr>
              <a:t>.</a:t>
            </a:r>
            <a:endParaRPr lang="en-US" sz="1100" dirty="0">
              <a:latin typeface="Calibri"/>
              <a:ea typeface="Open Sans"/>
              <a:cs typeface="Calibri"/>
            </a:endParaRPr>
          </a:p>
        </p:txBody>
      </p:sp>
      <p:sp>
        <p:nvSpPr>
          <p:cNvPr id="8" name="Text Placeholder 7">
            <a:extLst>
              <a:ext uri="{FF2B5EF4-FFF2-40B4-BE49-F238E27FC236}">
                <a16:creationId xmlns:a16="http://schemas.microsoft.com/office/drawing/2014/main" id="{EA5334BE-BF89-7095-D636-2620BE48AFF6}"/>
              </a:ext>
            </a:extLst>
          </p:cNvPr>
          <p:cNvSpPr>
            <a:spLocks noGrp="1"/>
          </p:cNvSpPr>
          <p:nvPr>
            <p:ph type="body" sz="quarter" idx="48"/>
          </p:nvPr>
        </p:nvSpPr>
        <p:spPr>
          <a:xfrm>
            <a:off x="3935386" y="6671684"/>
            <a:ext cx="3208363" cy="3391745"/>
          </a:xfrm>
        </p:spPr>
        <p:txBody>
          <a:bodyPr lIns="91440" tIns="45720" rIns="91440" bIns="45720" numCol="1" spcCol="288000" anchor="t">
            <a:noAutofit/>
          </a:bodyPr>
          <a:lstStyle/>
          <a:p>
            <a:pPr algn="just"/>
            <a:r>
              <a:rPr lang="en-GB" b="1" dirty="0" err="1"/>
              <a:t>Durata</a:t>
            </a:r>
            <a:r>
              <a:rPr lang="en-GB" dirty="0"/>
              <a:t>: </a:t>
            </a:r>
            <a:r>
              <a:rPr lang="it-IT" dirty="0"/>
              <a:t>9 settimane – Minimo 9 sessioni di 1,5 ore ciascuna, insieme a letture e completamento delle attività</a:t>
            </a:r>
            <a:r>
              <a:rPr lang="en-GB" dirty="0"/>
              <a:t>.</a:t>
            </a:r>
          </a:p>
          <a:p>
            <a:pPr algn="just"/>
            <a:r>
              <a:rPr lang="it-IT" b="1" dirty="0">
                <a:latin typeface="Calibri"/>
                <a:ea typeface="Open Sans"/>
                <a:cs typeface="Calibri"/>
              </a:rPr>
              <a:t>Risultati di apprendimento (settimane da 7 a 15)</a:t>
            </a:r>
            <a:r>
              <a:rPr lang="en-GB" b="1" dirty="0">
                <a:latin typeface="Calibri"/>
                <a:ea typeface="Open Sans"/>
                <a:cs typeface="Calibri"/>
              </a:rPr>
              <a:t>)</a:t>
            </a:r>
            <a:r>
              <a:rPr lang="en-GB" dirty="0">
                <a:latin typeface="Calibri"/>
                <a:ea typeface="Open Sans"/>
                <a:cs typeface="Calibri"/>
              </a:rPr>
              <a:t>:</a:t>
            </a:r>
          </a:p>
          <a:p>
            <a:pPr marL="171450" indent="-171450" algn="just">
              <a:buFont typeface="Wingdings" panose="05000000000000000000" pitchFamily="2" charset="2"/>
              <a:buChar char="q"/>
            </a:pPr>
            <a:r>
              <a:rPr lang="it-IT" dirty="0"/>
              <a:t>Gestire sistematicamente lo sviluppo dell'innovazione utilizzando il processo di innovazione in sei fasi
Applicare strumenti digitali per sostenere e migliorare lo sviluppo dell'innovazione
Dare priorità e affrontare le questioni di sostenibilità attraverso attività innovative nel settore della logistica
Identificare le opportunità per implementare strategie digitali nella logistica sostenibile</a:t>
            </a:r>
            <a:endParaRPr lang="en-GB" dirty="0"/>
          </a:p>
          <a:p>
            <a:pPr algn="just"/>
            <a:r>
              <a:rPr lang="en-GB" b="1" dirty="0" err="1"/>
              <a:t>Valutazione</a:t>
            </a:r>
            <a:r>
              <a:rPr lang="en-GB" dirty="0"/>
              <a:t>: </a:t>
            </a:r>
            <a:r>
              <a:rPr lang="it-IT" dirty="0"/>
              <a:t>Le prestazioni degli studenti saranno valutate attraverso la partecipazione attiva alle attività del modulo, il feedback costruttivo dei pari sulla presentazione finale, i blog riflessivi che catturano le lezioni chiave apprese e il feedback quantitativo finale raccolto tramite un questionario online per valutare il raggiungimento dei risultati di apprendimento</a:t>
            </a:r>
            <a:r>
              <a:rPr lang="en-GB" dirty="0"/>
              <a:t>.</a:t>
            </a:r>
          </a:p>
        </p:txBody>
      </p:sp>
      <p:sp>
        <p:nvSpPr>
          <p:cNvPr id="9" name="Text Placeholder 8">
            <a:extLst>
              <a:ext uri="{FF2B5EF4-FFF2-40B4-BE49-F238E27FC236}">
                <a16:creationId xmlns:a16="http://schemas.microsoft.com/office/drawing/2014/main" id="{DFC8996A-B261-A30C-85E0-3CF4B054DFD0}"/>
              </a:ext>
            </a:extLst>
          </p:cNvPr>
          <p:cNvSpPr>
            <a:spLocks noGrp="1"/>
          </p:cNvSpPr>
          <p:nvPr>
            <p:ph type="body" sz="quarter" idx="59"/>
          </p:nvPr>
        </p:nvSpPr>
        <p:spPr>
          <a:xfrm>
            <a:off x="3907688" y="4646756"/>
            <a:ext cx="3467401" cy="944594"/>
          </a:xfrm>
        </p:spPr>
        <p:txBody>
          <a:bodyPr/>
          <a:lstStyle/>
          <a:p>
            <a:pPr>
              <a:lnSpc>
                <a:spcPts val="2420"/>
              </a:lnSpc>
            </a:pPr>
            <a:r>
              <a:rPr lang="it-IT" sz="2400" dirty="0"/>
              <a:t>APPLICARE IL MODELLO DI GESTIONE DELL'INNOVAZIONE IN SEI FASI A UNA SFIDA LOGISTICA REALE</a:t>
            </a:r>
            <a:endParaRPr lang="en-US" sz="2400" dirty="0"/>
          </a:p>
        </p:txBody>
      </p:sp>
      <p:sp>
        <p:nvSpPr>
          <p:cNvPr id="4" name="Slide Number Placeholder 3">
            <a:extLst>
              <a:ext uri="{FF2B5EF4-FFF2-40B4-BE49-F238E27FC236}">
                <a16:creationId xmlns:a16="http://schemas.microsoft.com/office/drawing/2014/main" id="{73452314-A606-92A0-7A78-F733E402C642}"/>
              </a:ext>
            </a:extLst>
          </p:cNvPr>
          <p:cNvSpPr>
            <a:spLocks noGrp="1"/>
          </p:cNvSpPr>
          <p:nvPr>
            <p:ph type="sldNum" sz="quarter" idx="4"/>
          </p:nvPr>
        </p:nvSpPr>
        <p:spPr/>
        <p:txBody>
          <a:bodyPr/>
          <a:lstStyle/>
          <a:p>
            <a:fld id="{9C527BFA-2C0E-4CEC-B6A5-913A56FEF4B4}" type="slidenum">
              <a:rPr lang="fr-CA" smtClean="0"/>
              <a:pPr/>
              <a:t>13</a:t>
            </a:fld>
            <a:endParaRPr lang="fr-CA"/>
          </a:p>
        </p:txBody>
      </p:sp>
      <p:pic>
        <p:nvPicPr>
          <p:cNvPr id="18" name="Picture Placeholder 17">
            <a:extLst>
              <a:ext uri="{FF2B5EF4-FFF2-40B4-BE49-F238E27FC236}">
                <a16:creationId xmlns:a16="http://schemas.microsoft.com/office/drawing/2014/main" id="{7CE1D101-7E37-694D-A8DA-09D89D6B3AF2}"/>
              </a:ext>
            </a:extLst>
          </p:cNvPr>
          <p:cNvPicPr>
            <a:picLocks noGrp="1" noChangeAspect="1"/>
          </p:cNvPicPr>
          <p:nvPr>
            <p:ph type="pic" sz="quarter" idx="10"/>
          </p:nvPr>
        </p:nvPicPr>
        <p:blipFill rotWithShape="1">
          <a:blip r:embed="rId2">
            <a:extLst>
              <a:ext uri="{28A0092B-C50C-407E-A947-70E740481C1C}">
                <a14:useLocalDpi xmlns:a14="http://schemas.microsoft.com/office/drawing/2010/main" val="0"/>
              </a:ext>
            </a:extLst>
          </a:blip>
          <a:srcRect l="29790" r="10630"/>
          <a:stretch>
            <a:fillRect/>
          </a:stretch>
        </p:blipFill>
        <p:spPr>
          <a:xfrm>
            <a:off x="-15531" y="0"/>
            <a:ext cx="3580712" cy="10691813"/>
          </a:xfrm>
        </p:spPr>
      </p:pic>
      <p:sp>
        <p:nvSpPr>
          <p:cNvPr id="19" name="Freeform 18">
            <a:extLst>
              <a:ext uri="{FF2B5EF4-FFF2-40B4-BE49-F238E27FC236}">
                <a16:creationId xmlns:a16="http://schemas.microsoft.com/office/drawing/2014/main" id="{77FB442C-4154-053F-EDA4-778673FA2DC0}"/>
              </a:ext>
            </a:extLst>
          </p:cNvPr>
          <p:cNvSpPr/>
          <p:nvPr/>
        </p:nvSpPr>
        <p:spPr>
          <a:xfrm rot="12398288">
            <a:off x="-2775720" y="-745199"/>
            <a:ext cx="4822343" cy="5213433"/>
          </a:xfrm>
          <a:custGeom>
            <a:avLst/>
            <a:gdLst>
              <a:gd name="connsiteX0" fmla="*/ 217621 w 1060649"/>
              <a:gd name="connsiteY0" fmla="*/ 995490 h 1146667"/>
              <a:gd name="connsiteX1" fmla="*/ 178658 w 1060649"/>
              <a:gd name="connsiteY1" fmla="*/ 979326 h 1146667"/>
              <a:gd name="connsiteX2" fmla="*/ 149199 w 1060649"/>
              <a:gd name="connsiteY2" fmla="*/ 934639 h 1146667"/>
              <a:gd name="connsiteX3" fmla="*/ 188161 w 1060649"/>
              <a:gd name="connsiteY3" fmla="*/ 946999 h 1146667"/>
              <a:gd name="connsiteX4" fmla="*/ 217621 w 1060649"/>
              <a:gd name="connsiteY4" fmla="*/ 995490 h 1146667"/>
              <a:gd name="connsiteX5" fmla="*/ 320255 w 1060649"/>
              <a:gd name="connsiteY5" fmla="*/ 1065849 h 1146667"/>
              <a:gd name="connsiteX6" fmla="*/ 274640 w 1060649"/>
              <a:gd name="connsiteY6" fmla="*/ 1052538 h 1146667"/>
              <a:gd name="connsiteX7" fmla="*/ 248031 w 1060649"/>
              <a:gd name="connsiteY7" fmla="*/ 1019260 h 1146667"/>
              <a:gd name="connsiteX8" fmla="*/ 295547 w 1060649"/>
              <a:gd name="connsiteY8" fmla="*/ 1029719 h 1146667"/>
              <a:gd name="connsiteX9" fmla="*/ 320255 w 1060649"/>
              <a:gd name="connsiteY9" fmla="*/ 1065849 h 1146667"/>
              <a:gd name="connsiteX10" fmla="*/ 428590 w 1060649"/>
              <a:gd name="connsiteY10" fmla="*/ 1117193 h 1146667"/>
              <a:gd name="connsiteX11" fmla="*/ 380124 w 1060649"/>
              <a:gd name="connsiteY11" fmla="*/ 1107685 h 1146667"/>
              <a:gd name="connsiteX12" fmla="*/ 358267 w 1060649"/>
              <a:gd name="connsiteY12" fmla="*/ 1085816 h 1146667"/>
              <a:gd name="connsiteX13" fmla="*/ 409584 w 1060649"/>
              <a:gd name="connsiteY13" fmla="*/ 1093423 h 1146667"/>
              <a:gd name="connsiteX14" fmla="*/ 428590 w 1060649"/>
              <a:gd name="connsiteY14" fmla="*/ 1117193 h 1146667"/>
              <a:gd name="connsiteX15" fmla="*/ 530273 w 1060649"/>
              <a:gd name="connsiteY15" fmla="*/ 1143815 h 1146667"/>
              <a:gd name="connsiteX16" fmla="*/ 483708 w 1060649"/>
              <a:gd name="connsiteY16" fmla="*/ 1140012 h 1146667"/>
              <a:gd name="connsiteX17" fmla="*/ 469453 w 1060649"/>
              <a:gd name="connsiteY17" fmla="*/ 1131455 h 1146667"/>
              <a:gd name="connsiteX18" fmla="*/ 517919 w 1060649"/>
              <a:gd name="connsiteY18" fmla="*/ 1134307 h 1146667"/>
              <a:gd name="connsiteX19" fmla="*/ 530273 w 1060649"/>
              <a:gd name="connsiteY19" fmla="*/ 1143815 h 1146667"/>
              <a:gd name="connsiteX20" fmla="*/ 34211 w 1060649"/>
              <a:gd name="connsiteY20" fmla="*/ 714052 h 1146667"/>
              <a:gd name="connsiteX21" fmla="*/ 19006 w 1060649"/>
              <a:gd name="connsiteY21" fmla="*/ 712151 h 1146667"/>
              <a:gd name="connsiteX22" fmla="*/ 6652 w 1060649"/>
              <a:gd name="connsiteY22" fmla="*/ 648447 h 1146667"/>
              <a:gd name="connsiteX23" fmla="*/ 20907 w 1060649"/>
              <a:gd name="connsiteY23" fmla="*/ 643693 h 1146667"/>
              <a:gd name="connsiteX24" fmla="*/ 34211 w 1060649"/>
              <a:gd name="connsiteY24" fmla="*/ 714052 h 1146667"/>
              <a:gd name="connsiteX25" fmla="*/ 97882 w 1060649"/>
              <a:gd name="connsiteY25" fmla="*/ 803428 h 1146667"/>
              <a:gd name="connsiteX26" fmla="*/ 65571 w 1060649"/>
              <a:gd name="connsiteY26" fmla="*/ 798674 h 1146667"/>
              <a:gd name="connsiteX27" fmla="*/ 45615 w 1060649"/>
              <a:gd name="connsiteY27" fmla="*/ 733069 h 1146667"/>
              <a:gd name="connsiteX28" fmla="*/ 77925 w 1060649"/>
              <a:gd name="connsiteY28" fmla="*/ 733069 h 1146667"/>
              <a:gd name="connsiteX29" fmla="*/ 97882 w 1060649"/>
              <a:gd name="connsiteY29" fmla="*/ 803428 h 1146667"/>
              <a:gd name="connsiteX30" fmla="*/ 190062 w 1060649"/>
              <a:gd name="connsiteY30" fmla="*/ 896606 h 1146667"/>
              <a:gd name="connsiteX31" fmla="*/ 144447 w 1060649"/>
              <a:gd name="connsiteY31" fmla="*/ 889000 h 1146667"/>
              <a:gd name="connsiteX32" fmla="*/ 120689 w 1060649"/>
              <a:gd name="connsiteY32" fmla="*/ 827198 h 1146667"/>
              <a:gd name="connsiteX33" fmla="*/ 167255 w 1060649"/>
              <a:gd name="connsiteY33" fmla="*/ 830050 h 1146667"/>
              <a:gd name="connsiteX34" fmla="*/ 190062 w 1060649"/>
              <a:gd name="connsiteY34" fmla="*/ 896606 h 1146667"/>
              <a:gd name="connsiteX35" fmla="*/ 300298 w 1060649"/>
              <a:gd name="connsiteY35" fmla="*/ 983129 h 1146667"/>
              <a:gd name="connsiteX36" fmla="*/ 246130 w 1060649"/>
              <a:gd name="connsiteY36" fmla="*/ 977425 h 1146667"/>
              <a:gd name="connsiteX37" fmla="*/ 221422 w 1060649"/>
              <a:gd name="connsiteY37" fmla="*/ 924180 h 1146667"/>
              <a:gd name="connsiteX38" fmla="*/ 277491 w 1060649"/>
              <a:gd name="connsiteY38" fmla="*/ 927983 h 1146667"/>
              <a:gd name="connsiteX39" fmla="*/ 300298 w 1060649"/>
              <a:gd name="connsiteY39" fmla="*/ 983129 h 1146667"/>
              <a:gd name="connsiteX40" fmla="*/ 420037 w 1060649"/>
              <a:gd name="connsiteY40" fmla="*/ 1055390 h 1146667"/>
              <a:gd name="connsiteX41" fmla="*/ 363019 w 1060649"/>
              <a:gd name="connsiteY41" fmla="*/ 1051587 h 1146667"/>
              <a:gd name="connsiteX42" fmla="*/ 342112 w 1060649"/>
              <a:gd name="connsiteY42" fmla="*/ 1009752 h 1146667"/>
              <a:gd name="connsiteX43" fmla="*/ 401981 w 1060649"/>
              <a:gd name="connsiteY43" fmla="*/ 1011653 h 1146667"/>
              <a:gd name="connsiteX44" fmla="*/ 420037 w 1060649"/>
              <a:gd name="connsiteY44" fmla="*/ 1055390 h 1146667"/>
              <a:gd name="connsiteX45" fmla="*/ 535975 w 1060649"/>
              <a:gd name="connsiteY45" fmla="*/ 1106734 h 1146667"/>
              <a:gd name="connsiteX46" fmla="*/ 480857 w 1060649"/>
              <a:gd name="connsiteY46" fmla="*/ 1106734 h 1146667"/>
              <a:gd name="connsiteX47" fmla="*/ 465652 w 1060649"/>
              <a:gd name="connsiteY47" fmla="*/ 1078210 h 1146667"/>
              <a:gd name="connsiteX48" fmla="*/ 523621 w 1060649"/>
              <a:gd name="connsiteY48" fmla="*/ 1077259 h 1146667"/>
              <a:gd name="connsiteX49" fmla="*/ 535975 w 1060649"/>
              <a:gd name="connsiteY49" fmla="*/ 1106734 h 1146667"/>
              <a:gd name="connsiteX50" fmla="*/ 637658 w 1060649"/>
              <a:gd name="connsiteY50" fmla="*/ 1131455 h 1146667"/>
              <a:gd name="connsiteX51" fmla="*/ 589192 w 1060649"/>
              <a:gd name="connsiteY51" fmla="*/ 1136209 h 1146667"/>
              <a:gd name="connsiteX52" fmla="*/ 581590 w 1060649"/>
              <a:gd name="connsiteY52" fmla="*/ 1120996 h 1146667"/>
              <a:gd name="connsiteX53" fmla="*/ 632907 w 1060649"/>
              <a:gd name="connsiteY53" fmla="*/ 1115291 h 1146667"/>
              <a:gd name="connsiteX54" fmla="*/ 637658 w 1060649"/>
              <a:gd name="connsiteY54" fmla="*/ 1131455 h 1146667"/>
              <a:gd name="connsiteX55" fmla="*/ 29460 w 1060649"/>
              <a:gd name="connsiteY55" fmla="*/ 588547 h 1146667"/>
              <a:gd name="connsiteX56" fmla="*/ 7602 w 1060649"/>
              <a:gd name="connsiteY56" fmla="*/ 599005 h 1146667"/>
              <a:gd name="connsiteX57" fmla="*/ 6652 w 1060649"/>
              <a:gd name="connsiteY57" fmla="*/ 529597 h 1146667"/>
              <a:gd name="connsiteX58" fmla="*/ 27559 w 1060649"/>
              <a:gd name="connsiteY58" fmla="*/ 511532 h 1146667"/>
              <a:gd name="connsiteX59" fmla="*/ 29460 w 1060649"/>
              <a:gd name="connsiteY59" fmla="*/ 588547 h 1146667"/>
              <a:gd name="connsiteX60" fmla="*/ 89329 w 1060649"/>
              <a:gd name="connsiteY60" fmla="*/ 673168 h 1146667"/>
              <a:gd name="connsiteX61" fmla="*/ 48466 w 1060649"/>
              <a:gd name="connsiteY61" fmla="*/ 678873 h 1146667"/>
              <a:gd name="connsiteX62" fmla="*/ 37062 w 1060649"/>
              <a:gd name="connsiteY62" fmla="*/ 602809 h 1146667"/>
              <a:gd name="connsiteX63" fmla="*/ 76025 w 1060649"/>
              <a:gd name="connsiteY63" fmla="*/ 591399 h 1146667"/>
              <a:gd name="connsiteX64" fmla="*/ 89329 w 1060649"/>
              <a:gd name="connsiteY64" fmla="*/ 673168 h 1146667"/>
              <a:gd name="connsiteX65" fmla="*/ 180559 w 1060649"/>
              <a:gd name="connsiteY65" fmla="*/ 767297 h 1146667"/>
              <a:gd name="connsiteX66" fmla="*/ 125441 w 1060649"/>
              <a:gd name="connsiteY66" fmla="*/ 769199 h 1146667"/>
              <a:gd name="connsiteX67" fmla="*/ 107385 w 1060649"/>
              <a:gd name="connsiteY67" fmla="*/ 692184 h 1146667"/>
              <a:gd name="connsiteX68" fmla="*/ 162503 w 1060649"/>
              <a:gd name="connsiteY68" fmla="*/ 685528 h 1146667"/>
              <a:gd name="connsiteX69" fmla="*/ 180559 w 1060649"/>
              <a:gd name="connsiteY69" fmla="*/ 767297 h 1146667"/>
              <a:gd name="connsiteX70" fmla="*/ 296497 w 1060649"/>
              <a:gd name="connsiteY70" fmla="*/ 864279 h 1146667"/>
              <a:gd name="connsiteX71" fmla="*/ 230925 w 1060649"/>
              <a:gd name="connsiteY71" fmla="*/ 865230 h 1146667"/>
              <a:gd name="connsiteX72" fmla="*/ 209068 w 1060649"/>
              <a:gd name="connsiteY72" fmla="*/ 792969 h 1146667"/>
              <a:gd name="connsiteX73" fmla="*/ 275590 w 1060649"/>
              <a:gd name="connsiteY73" fmla="*/ 788215 h 1146667"/>
              <a:gd name="connsiteX74" fmla="*/ 296497 w 1060649"/>
              <a:gd name="connsiteY74" fmla="*/ 864279 h 1146667"/>
              <a:gd name="connsiteX75" fmla="*/ 423838 w 1060649"/>
              <a:gd name="connsiteY75" fmla="*/ 952704 h 1146667"/>
              <a:gd name="connsiteX76" fmla="*/ 354466 w 1060649"/>
              <a:gd name="connsiteY76" fmla="*/ 954605 h 1146667"/>
              <a:gd name="connsiteX77" fmla="*/ 334509 w 1060649"/>
              <a:gd name="connsiteY77" fmla="*/ 891852 h 1146667"/>
              <a:gd name="connsiteX78" fmla="*/ 405783 w 1060649"/>
              <a:gd name="connsiteY78" fmla="*/ 887098 h 1146667"/>
              <a:gd name="connsiteX79" fmla="*/ 423838 w 1060649"/>
              <a:gd name="connsiteY79" fmla="*/ 952704 h 1146667"/>
              <a:gd name="connsiteX80" fmla="*/ 667118 w 1060649"/>
              <a:gd name="connsiteY80" fmla="*/ 1073456 h 1146667"/>
              <a:gd name="connsiteX81" fmla="*/ 608199 w 1060649"/>
              <a:gd name="connsiteY81" fmla="*/ 1082013 h 1146667"/>
              <a:gd name="connsiteX82" fmla="*/ 599646 w 1060649"/>
              <a:gd name="connsiteY82" fmla="*/ 1046833 h 1146667"/>
              <a:gd name="connsiteX83" fmla="*/ 662366 w 1060649"/>
              <a:gd name="connsiteY83" fmla="*/ 1037325 h 1146667"/>
              <a:gd name="connsiteX84" fmla="*/ 667118 w 1060649"/>
              <a:gd name="connsiteY84" fmla="*/ 1073456 h 1146667"/>
              <a:gd name="connsiteX85" fmla="*/ 760248 w 1060649"/>
              <a:gd name="connsiteY85" fmla="*/ 1094373 h 1146667"/>
              <a:gd name="connsiteX86" fmla="*/ 711782 w 1060649"/>
              <a:gd name="connsiteY86" fmla="*/ 1106734 h 1146667"/>
              <a:gd name="connsiteX87" fmla="*/ 710832 w 1060649"/>
              <a:gd name="connsiteY87" fmla="*/ 1084865 h 1146667"/>
              <a:gd name="connsiteX88" fmla="*/ 762149 w 1060649"/>
              <a:gd name="connsiteY88" fmla="*/ 1071554 h 1146667"/>
              <a:gd name="connsiteX89" fmla="*/ 760248 w 1060649"/>
              <a:gd name="connsiteY89" fmla="*/ 1094373 h 1146667"/>
              <a:gd name="connsiteX90" fmla="*/ 823919 w 1060649"/>
              <a:gd name="connsiteY90" fmla="*/ 1088669 h 1146667"/>
              <a:gd name="connsiteX91" fmla="*/ 787807 w 1060649"/>
              <a:gd name="connsiteY91" fmla="*/ 1103881 h 1146667"/>
              <a:gd name="connsiteX92" fmla="*/ 794459 w 1060649"/>
              <a:gd name="connsiteY92" fmla="*/ 1094373 h 1146667"/>
              <a:gd name="connsiteX93" fmla="*/ 833422 w 1060649"/>
              <a:gd name="connsiteY93" fmla="*/ 1078210 h 1146667"/>
              <a:gd name="connsiteX94" fmla="*/ 823919 w 1060649"/>
              <a:gd name="connsiteY94" fmla="*/ 1088669 h 1146667"/>
              <a:gd name="connsiteX95" fmla="*/ 42764 w 1060649"/>
              <a:gd name="connsiteY95" fmla="*/ 452582 h 1146667"/>
              <a:gd name="connsiteX96" fmla="*/ 16155 w 1060649"/>
              <a:gd name="connsiteY96" fmla="*/ 474450 h 1146667"/>
              <a:gd name="connsiteX97" fmla="*/ 26609 w 1060649"/>
              <a:gd name="connsiteY97" fmla="*/ 409796 h 1146667"/>
              <a:gd name="connsiteX98" fmla="*/ 51317 w 1060649"/>
              <a:gd name="connsiteY98" fmla="*/ 382222 h 1146667"/>
              <a:gd name="connsiteX99" fmla="*/ 42764 w 1060649"/>
              <a:gd name="connsiteY99" fmla="*/ 452582 h 1146667"/>
              <a:gd name="connsiteX100" fmla="*/ 95981 w 1060649"/>
              <a:gd name="connsiteY100" fmla="*/ 521040 h 1146667"/>
              <a:gd name="connsiteX101" fmla="*/ 50366 w 1060649"/>
              <a:gd name="connsiteY101" fmla="*/ 538154 h 1146667"/>
              <a:gd name="connsiteX102" fmla="*/ 49416 w 1060649"/>
              <a:gd name="connsiteY102" fmla="*/ 463991 h 1146667"/>
              <a:gd name="connsiteX103" fmla="*/ 93130 w 1060649"/>
              <a:gd name="connsiteY103" fmla="*/ 442123 h 1146667"/>
              <a:gd name="connsiteX104" fmla="*/ 95981 w 1060649"/>
              <a:gd name="connsiteY104" fmla="*/ 521040 h 1146667"/>
              <a:gd name="connsiteX105" fmla="*/ 181509 w 1060649"/>
              <a:gd name="connsiteY105" fmla="*/ 607563 h 1146667"/>
              <a:gd name="connsiteX106" fmla="*/ 120689 w 1060649"/>
              <a:gd name="connsiteY106" fmla="*/ 619923 h 1146667"/>
              <a:gd name="connsiteX107" fmla="*/ 111186 w 1060649"/>
              <a:gd name="connsiteY107" fmla="*/ 539105 h 1146667"/>
              <a:gd name="connsiteX108" fmla="*/ 170106 w 1060649"/>
              <a:gd name="connsiteY108" fmla="*/ 522941 h 1146667"/>
              <a:gd name="connsiteX109" fmla="*/ 181509 w 1060649"/>
              <a:gd name="connsiteY109" fmla="*/ 607563 h 1146667"/>
              <a:gd name="connsiteX110" fmla="*/ 568286 w 1060649"/>
              <a:gd name="connsiteY110" fmla="*/ 894705 h 1146667"/>
              <a:gd name="connsiteX111" fmla="*/ 494161 w 1060649"/>
              <a:gd name="connsiteY111" fmla="*/ 904213 h 1146667"/>
              <a:gd name="connsiteX112" fmla="*/ 478956 w 1060649"/>
              <a:gd name="connsiteY112" fmla="*/ 837657 h 1146667"/>
              <a:gd name="connsiteX113" fmla="*/ 555932 w 1060649"/>
              <a:gd name="connsiteY113" fmla="*/ 827198 h 1146667"/>
              <a:gd name="connsiteX114" fmla="*/ 568286 w 1060649"/>
              <a:gd name="connsiteY114" fmla="*/ 894705 h 1146667"/>
              <a:gd name="connsiteX115" fmla="*/ 694677 w 1060649"/>
              <a:gd name="connsiteY115" fmla="*/ 966966 h 1146667"/>
              <a:gd name="connsiteX116" fmla="*/ 628155 w 1060649"/>
              <a:gd name="connsiteY116" fmla="*/ 979326 h 1146667"/>
              <a:gd name="connsiteX117" fmla="*/ 618652 w 1060649"/>
              <a:gd name="connsiteY117" fmla="*/ 926081 h 1146667"/>
              <a:gd name="connsiteX118" fmla="*/ 687074 w 1060649"/>
              <a:gd name="connsiteY118" fmla="*/ 913721 h 1146667"/>
              <a:gd name="connsiteX119" fmla="*/ 694677 w 1060649"/>
              <a:gd name="connsiteY119" fmla="*/ 966966 h 1146667"/>
              <a:gd name="connsiteX120" fmla="*/ 800161 w 1060649"/>
              <a:gd name="connsiteY120" fmla="*/ 1014506 h 1146667"/>
              <a:gd name="connsiteX121" fmla="*/ 745994 w 1060649"/>
              <a:gd name="connsiteY121" fmla="*/ 1029719 h 1146667"/>
              <a:gd name="connsiteX122" fmla="*/ 744093 w 1060649"/>
              <a:gd name="connsiteY122" fmla="*/ 990736 h 1146667"/>
              <a:gd name="connsiteX123" fmla="*/ 801112 w 1060649"/>
              <a:gd name="connsiteY123" fmla="*/ 975523 h 1146667"/>
              <a:gd name="connsiteX124" fmla="*/ 800161 w 1060649"/>
              <a:gd name="connsiteY124" fmla="*/ 1014506 h 1146667"/>
              <a:gd name="connsiteX125" fmla="*/ 876186 w 1060649"/>
              <a:gd name="connsiteY125" fmla="*/ 1035424 h 1146667"/>
              <a:gd name="connsiteX126" fmla="*/ 835323 w 1060649"/>
              <a:gd name="connsiteY126" fmla="*/ 1052538 h 1146667"/>
              <a:gd name="connsiteX127" fmla="*/ 840074 w 1060649"/>
              <a:gd name="connsiteY127" fmla="*/ 1026866 h 1146667"/>
              <a:gd name="connsiteX128" fmla="*/ 882838 w 1060649"/>
              <a:gd name="connsiteY128" fmla="*/ 1009752 h 1146667"/>
              <a:gd name="connsiteX129" fmla="*/ 876186 w 1060649"/>
              <a:gd name="connsiteY129" fmla="*/ 1035424 h 1146667"/>
              <a:gd name="connsiteX130" fmla="*/ 77925 w 1060649"/>
              <a:gd name="connsiteY130" fmla="*/ 327076 h 1146667"/>
              <a:gd name="connsiteX131" fmla="*/ 45615 w 1060649"/>
              <a:gd name="connsiteY131" fmla="*/ 359403 h 1146667"/>
              <a:gd name="connsiteX132" fmla="*/ 66522 w 1060649"/>
              <a:gd name="connsiteY132" fmla="*/ 305208 h 1146667"/>
              <a:gd name="connsiteX133" fmla="*/ 95031 w 1060649"/>
              <a:gd name="connsiteY133" fmla="*/ 268126 h 1146667"/>
              <a:gd name="connsiteX134" fmla="*/ 77925 w 1060649"/>
              <a:gd name="connsiteY134" fmla="*/ 327076 h 1146667"/>
              <a:gd name="connsiteX135" fmla="*/ 205267 w 1060649"/>
              <a:gd name="connsiteY135" fmla="*/ 444025 h 1146667"/>
              <a:gd name="connsiteX136" fmla="*/ 137795 w 1060649"/>
              <a:gd name="connsiteY136" fmla="*/ 464942 h 1146667"/>
              <a:gd name="connsiteX137" fmla="*/ 136845 w 1060649"/>
              <a:gd name="connsiteY137" fmla="*/ 385075 h 1146667"/>
              <a:gd name="connsiteX138" fmla="*/ 202416 w 1060649"/>
              <a:gd name="connsiteY138" fmla="*/ 360354 h 1146667"/>
              <a:gd name="connsiteX139" fmla="*/ 205267 w 1060649"/>
              <a:gd name="connsiteY139" fmla="*/ 444025 h 1146667"/>
              <a:gd name="connsiteX140" fmla="*/ 316453 w 1060649"/>
              <a:gd name="connsiteY140" fmla="*/ 533400 h 1146667"/>
              <a:gd name="connsiteX141" fmla="*/ 236627 w 1060649"/>
              <a:gd name="connsiteY141" fmla="*/ 549564 h 1146667"/>
              <a:gd name="connsiteX142" fmla="*/ 227124 w 1060649"/>
              <a:gd name="connsiteY142" fmla="*/ 463041 h 1146667"/>
              <a:gd name="connsiteX143" fmla="*/ 305050 w 1060649"/>
              <a:gd name="connsiteY143" fmla="*/ 443074 h 1146667"/>
              <a:gd name="connsiteX144" fmla="*/ 316453 w 1060649"/>
              <a:gd name="connsiteY144" fmla="*/ 533400 h 1146667"/>
              <a:gd name="connsiteX145" fmla="*/ 928453 w 1060649"/>
              <a:gd name="connsiteY145" fmla="*/ 941294 h 1146667"/>
              <a:gd name="connsiteX146" fmla="*/ 880938 w 1060649"/>
              <a:gd name="connsiteY146" fmla="*/ 960310 h 1146667"/>
              <a:gd name="connsiteX147" fmla="*/ 883789 w 1060649"/>
              <a:gd name="connsiteY147" fmla="*/ 917524 h 1146667"/>
              <a:gd name="connsiteX148" fmla="*/ 933205 w 1060649"/>
              <a:gd name="connsiteY148" fmla="*/ 898508 h 1146667"/>
              <a:gd name="connsiteX149" fmla="*/ 928453 w 1060649"/>
              <a:gd name="connsiteY149" fmla="*/ 941294 h 1146667"/>
              <a:gd name="connsiteX150" fmla="*/ 979770 w 1060649"/>
              <a:gd name="connsiteY150" fmla="*/ 962212 h 1146667"/>
              <a:gd name="connsiteX151" fmla="*/ 947459 w 1060649"/>
              <a:gd name="connsiteY151" fmla="*/ 983129 h 1146667"/>
              <a:gd name="connsiteX152" fmla="*/ 956963 w 1060649"/>
              <a:gd name="connsiteY152" fmla="*/ 954605 h 1146667"/>
              <a:gd name="connsiteX153" fmla="*/ 990223 w 1060649"/>
              <a:gd name="connsiteY153" fmla="*/ 934639 h 1146667"/>
              <a:gd name="connsiteX154" fmla="*/ 979770 w 1060649"/>
              <a:gd name="connsiteY154" fmla="*/ 962212 h 1146667"/>
              <a:gd name="connsiteX155" fmla="*/ 163453 w 1060649"/>
              <a:gd name="connsiteY155" fmla="*/ 243405 h 1146667"/>
              <a:gd name="connsiteX156" fmla="*/ 111186 w 1060649"/>
              <a:gd name="connsiteY156" fmla="*/ 275733 h 1146667"/>
              <a:gd name="connsiteX157" fmla="*/ 129242 w 1060649"/>
              <a:gd name="connsiteY157" fmla="*/ 223439 h 1146667"/>
              <a:gd name="connsiteX158" fmla="*/ 177708 w 1060649"/>
              <a:gd name="connsiteY158" fmla="*/ 188259 h 1146667"/>
              <a:gd name="connsiteX159" fmla="*/ 163453 w 1060649"/>
              <a:gd name="connsiteY159" fmla="*/ 243405 h 1146667"/>
              <a:gd name="connsiteX160" fmla="*/ 236627 w 1060649"/>
              <a:gd name="connsiteY160" fmla="*/ 289044 h 1146667"/>
              <a:gd name="connsiteX161" fmla="*/ 168205 w 1060649"/>
              <a:gd name="connsiteY161" fmla="*/ 315666 h 1146667"/>
              <a:gd name="connsiteX162" fmla="*/ 174857 w 1060649"/>
              <a:gd name="connsiteY162" fmla="*/ 250061 h 1146667"/>
              <a:gd name="connsiteX163" fmla="*/ 239478 w 1060649"/>
              <a:gd name="connsiteY163" fmla="*/ 221537 h 1146667"/>
              <a:gd name="connsiteX164" fmla="*/ 236627 w 1060649"/>
              <a:gd name="connsiteY164" fmla="*/ 289044 h 1146667"/>
              <a:gd name="connsiteX165" fmla="*/ 340211 w 1060649"/>
              <a:gd name="connsiteY165" fmla="*/ 358452 h 1146667"/>
              <a:gd name="connsiteX166" fmla="*/ 259435 w 1060649"/>
              <a:gd name="connsiteY166" fmla="*/ 379370 h 1146667"/>
              <a:gd name="connsiteX167" fmla="*/ 255633 w 1060649"/>
              <a:gd name="connsiteY167" fmla="*/ 302355 h 1146667"/>
              <a:gd name="connsiteX168" fmla="*/ 332609 w 1060649"/>
              <a:gd name="connsiteY168" fmla="*/ 279536 h 1146667"/>
              <a:gd name="connsiteX169" fmla="*/ 340211 w 1060649"/>
              <a:gd name="connsiteY169" fmla="*/ 358452 h 1146667"/>
              <a:gd name="connsiteX170" fmla="*/ 1047242 w 1060649"/>
              <a:gd name="connsiteY170" fmla="*/ 889951 h 1146667"/>
              <a:gd name="connsiteX171" fmla="*/ 1029186 w 1060649"/>
              <a:gd name="connsiteY171" fmla="*/ 909918 h 1146667"/>
              <a:gd name="connsiteX172" fmla="*/ 1040590 w 1060649"/>
              <a:gd name="connsiteY172" fmla="*/ 881394 h 1146667"/>
              <a:gd name="connsiteX173" fmla="*/ 1060546 w 1060649"/>
              <a:gd name="connsiteY173" fmla="*/ 862378 h 1146667"/>
              <a:gd name="connsiteX174" fmla="*/ 1047242 w 1060649"/>
              <a:gd name="connsiteY174" fmla="*/ 889951 h 1146667"/>
              <a:gd name="connsiteX175" fmla="*/ 281292 w 1060649"/>
              <a:gd name="connsiteY175" fmla="*/ 164489 h 1146667"/>
              <a:gd name="connsiteX176" fmla="*/ 210969 w 1060649"/>
              <a:gd name="connsiteY176" fmla="*/ 193964 h 1146667"/>
              <a:gd name="connsiteX177" fmla="*/ 223323 w 1060649"/>
              <a:gd name="connsiteY177" fmla="*/ 145473 h 1146667"/>
              <a:gd name="connsiteX178" fmla="*/ 287944 w 1060649"/>
              <a:gd name="connsiteY178" fmla="*/ 115047 h 1146667"/>
              <a:gd name="connsiteX179" fmla="*/ 281292 w 1060649"/>
              <a:gd name="connsiteY179" fmla="*/ 164489 h 1146667"/>
              <a:gd name="connsiteX180" fmla="*/ 377273 w 1060649"/>
              <a:gd name="connsiteY180" fmla="*/ 211078 h 1146667"/>
              <a:gd name="connsiteX181" fmla="*/ 294596 w 1060649"/>
              <a:gd name="connsiteY181" fmla="*/ 234848 h 1146667"/>
              <a:gd name="connsiteX182" fmla="*/ 296497 w 1060649"/>
              <a:gd name="connsiteY182" fmla="*/ 171144 h 1146667"/>
              <a:gd name="connsiteX183" fmla="*/ 374422 w 1060649"/>
              <a:gd name="connsiteY183" fmla="*/ 147374 h 1146667"/>
              <a:gd name="connsiteX184" fmla="*/ 377273 w 1060649"/>
              <a:gd name="connsiteY184" fmla="*/ 211078 h 1146667"/>
              <a:gd name="connsiteX185" fmla="*/ 326907 w 1060649"/>
              <a:gd name="connsiteY185" fmla="*/ 77015 h 1146667"/>
              <a:gd name="connsiteX186" fmla="*/ 262286 w 1060649"/>
              <a:gd name="connsiteY186" fmla="*/ 105539 h 1146667"/>
              <a:gd name="connsiteX187" fmla="*/ 278441 w 1060649"/>
              <a:gd name="connsiteY187" fmla="*/ 81769 h 1146667"/>
              <a:gd name="connsiteX188" fmla="*/ 337360 w 1060649"/>
              <a:gd name="connsiteY188" fmla="*/ 53245 h 1146667"/>
              <a:gd name="connsiteX189" fmla="*/ 326907 w 1060649"/>
              <a:gd name="connsiteY189" fmla="*/ 77015 h 1146667"/>
              <a:gd name="connsiteX190" fmla="*/ 411484 w 1060649"/>
              <a:gd name="connsiteY190" fmla="*/ 96982 h 1146667"/>
              <a:gd name="connsiteX191" fmla="*/ 335460 w 1060649"/>
              <a:gd name="connsiteY191" fmla="*/ 118850 h 1146667"/>
              <a:gd name="connsiteX192" fmla="*/ 340211 w 1060649"/>
              <a:gd name="connsiteY192" fmla="*/ 78917 h 1146667"/>
              <a:gd name="connsiteX193" fmla="*/ 410534 w 1060649"/>
              <a:gd name="connsiteY193" fmla="*/ 57999 h 1146667"/>
              <a:gd name="connsiteX194" fmla="*/ 411484 w 1060649"/>
              <a:gd name="connsiteY194" fmla="*/ 96982 h 1146667"/>
              <a:gd name="connsiteX195" fmla="*/ 521720 w 1060649"/>
              <a:gd name="connsiteY195" fmla="*/ 143571 h 1146667"/>
              <a:gd name="connsiteX196" fmla="*/ 439043 w 1060649"/>
              <a:gd name="connsiteY196" fmla="*/ 158784 h 1146667"/>
              <a:gd name="connsiteX197" fmla="*/ 433342 w 1060649"/>
              <a:gd name="connsiteY197" fmla="*/ 104588 h 1146667"/>
              <a:gd name="connsiteX198" fmla="*/ 511267 w 1060649"/>
              <a:gd name="connsiteY198" fmla="*/ 90326 h 1146667"/>
              <a:gd name="connsiteX199" fmla="*/ 521720 w 1060649"/>
              <a:gd name="connsiteY199" fmla="*/ 143571 h 1146667"/>
              <a:gd name="connsiteX200" fmla="*/ 650012 w 1060649"/>
              <a:gd name="connsiteY200" fmla="*/ 214881 h 1146667"/>
              <a:gd name="connsiteX201" fmla="*/ 567335 w 1060649"/>
              <a:gd name="connsiteY201" fmla="*/ 225340 h 1146667"/>
              <a:gd name="connsiteX202" fmla="*/ 554031 w 1060649"/>
              <a:gd name="connsiteY202" fmla="*/ 160686 h 1146667"/>
              <a:gd name="connsiteX203" fmla="*/ 632907 w 1060649"/>
              <a:gd name="connsiteY203" fmla="*/ 152128 h 1146667"/>
              <a:gd name="connsiteX204" fmla="*/ 650012 w 1060649"/>
              <a:gd name="connsiteY204" fmla="*/ 214881 h 1146667"/>
              <a:gd name="connsiteX205" fmla="*/ 448546 w 1060649"/>
              <a:gd name="connsiteY205" fmla="*/ 30426 h 1146667"/>
              <a:gd name="connsiteX206" fmla="*/ 376323 w 1060649"/>
              <a:gd name="connsiteY206" fmla="*/ 49442 h 1146667"/>
              <a:gd name="connsiteX207" fmla="*/ 383925 w 1060649"/>
              <a:gd name="connsiteY207" fmla="*/ 33278 h 1146667"/>
              <a:gd name="connsiteX208" fmla="*/ 448546 w 1060649"/>
              <a:gd name="connsiteY208" fmla="*/ 15213 h 1146667"/>
              <a:gd name="connsiteX209" fmla="*/ 448546 w 1060649"/>
              <a:gd name="connsiteY209" fmla="*/ 30426 h 1146667"/>
              <a:gd name="connsiteX210" fmla="*/ 546428 w 1060649"/>
              <a:gd name="connsiteY210" fmla="*/ 52294 h 1146667"/>
              <a:gd name="connsiteX211" fmla="*/ 468503 w 1060649"/>
              <a:gd name="connsiteY211" fmla="*/ 63704 h 1146667"/>
              <a:gd name="connsiteX212" fmla="*/ 463751 w 1060649"/>
              <a:gd name="connsiteY212" fmla="*/ 31376 h 1146667"/>
              <a:gd name="connsiteX213" fmla="*/ 535975 w 1060649"/>
              <a:gd name="connsiteY213" fmla="*/ 20918 h 1146667"/>
              <a:gd name="connsiteX214" fmla="*/ 546428 w 1060649"/>
              <a:gd name="connsiteY214" fmla="*/ 52294 h 1146667"/>
              <a:gd name="connsiteX215" fmla="*/ 663317 w 1060649"/>
              <a:gd name="connsiteY215" fmla="*/ 101736 h 1146667"/>
              <a:gd name="connsiteX216" fmla="*/ 584441 w 1060649"/>
              <a:gd name="connsiteY216" fmla="*/ 107441 h 1146667"/>
              <a:gd name="connsiteX217" fmla="*/ 571137 w 1060649"/>
              <a:gd name="connsiteY217" fmla="*/ 61802 h 1146667"/>
              <a:gd name="connsiteX218" fmla="*/ 645261 w 1060649"/>
              <a:gd name="connsiteY218" fmla="*/ 57999 h 1146667"/>
              <a:gd name="connsiteX219" fmla="*/ 663317 w 1060649"/>
              <a:gd name="connsiteY219" fmla="*/ 101736 h 1146667"/>
              <a:gd name="connsiteX220" fmla="*/ 665217 w 1060649"/>
              <a:gd name="connsiteY220" fmla="*/ 29475 h 1146667"/>
              <a:gd name="connsiteX221" fmla="*/ 596795 w 1060649"/>
              <a:gd name="connsiteY221" fmla="*/ 29475 h 1146667"/>
              <a:gd name="connsiteX222" fmla="*/ 584441 w 1060649"/>
              <a:gd name="connsiteY222" fmla="*/ 8557 h 1146667"/>
              <a:gd name="connsiteX223" fmla="*/ 647161 w 1060649"/>
              <a:gd name="connsiteY223" fmla="*/ 10459 h 1146667"/>
              <a:gd name="connsiteX224" fmla="*/ 665217 w 1060649"/>
              <a:gd name="connsiteY224" fmla="*/ 29475 h 1146667"/>
              <a:gd name="connsiteX225" fmla="*/ 777354 w 1060649"/>
              <a:gd name="connsiteY225" fmla="*/ 79867 h 1146667"/>
              <a:gd name="connsiteX226" fmla="*/ 713683 w 1060649"/>
              <a:gd name="connsiteY226" fmla="*/ 75113 h 1146667"/>
              <a:gd name="connsiteX227" fmla="*/ 693727 w 1060649"/>
              <a:gd name="connsiteY227" fmla="*/ 40884 h 1146667"/>
              <a:gd name="connsiteX228" fmla="*/ 753596 w 1060649"/>
              <a:gd name="connsiteY228" fmla="*/ 47540 h 1146667"/>
              <a:gd name="connsiteX229" fmla="*/ 777354 w 1060649"/>
              <a:gd name="connsiteY229" fmla="*/ 79867 h 1146667"/>
              <a:gd name="connsiteX230" fmla="*/ 889490 w 1060649"/>
              <a:gd name="connsiteY230" fmla="*/ 150227 h 1146667"/>
              <a:gd name="connsiteX231" fmla="*/ 835323 w 1060649"/>
              <a:gd name="connsiteY231" fmla="*/ 142620 h 1146667"/>
              <a:gd name="connsiteX232" fmla="*/ 811565 w 1060649"/>
              <a:gd name="connsiteY232" fmla="*/ 98883 h 1146667"/>
              <a:gd name="connsiteX233" fmla="*/ 863832 w 1060649"/>
              <a:gd name="connsiteY233" fmla="*/ 108391 h 1146667"/>
              <a:gd name="connsiteX234" fmla="*/ 889490 w 1060649"/>
              <a:gd name="connsiteY234" fmla="*/ 150227 h 1146667"/>
              <a:gd name="connsiteX235" fmla="*/ 990223 w 1060649"/>
              <a:gd name="connsiteY235" fmla="*/ 234848 h 1146667"/>
              <a:gd name="connsiteX236" fmla="*/ 949360 w 1060649"/>
              <a:gd name="connsiteY236" fmla="*/ 227242 h 1146667"/>
              <a:gd name="connsiteX237" fmla="*/ 925602 w 1060649"/>
              <a:gd name="connsiteY237" fmla="*/ 178751 h 1146667"/>
              <a:gd name="connsiteX238" fmla="*/ 965515 w 1060649"/>
              <a:gd name="connsiteY238" fmla="*/ 189210 h 1146667"/>
              <a:gd name="connsiteX239" fmla="*/ 990223 w 1060649"/>
              <a:gd name="connsiteY239" fmla="*/ 234848 h 1146667"/>
              <a:gd name="connsiteX240" fmla="*/ 864782 w 1060649"/>
              <a:gd name="connsiteY240" fmla="*/ 86523 h 1146667"/>
              <a:gd name="connsiteX241" fmla="*/ 817267 w 1060649"/>
              <a:gd name="connsiteY241" fmla="*/ 71310 h 1146667"/>
              <a:gd name="connsiteX242" fmla="*/ 790658 w 1060649"/>
              <a:gd name="connsiteY242" fmla="*/ 46589 h 1146667"/>
              <a:gd name="connsiteX243" fmla="*/ 835323 w 1060649"/>
              <a:gd name="connsiteY243" fmla="*/ 63704 h 1146667"/>
              <a:gd name="connsiteX244" fmla="*/ 864782 w 1060649"/>
              <a:gd name="connsiteY244" fmla="*/ 86523 h 1146667"/>
              <a:gd name="connsiteX245" fmla="*/ 958863 w 1060649"/>
              <a:gd name="connsiteY245" fmla="*/ 155932 h 1146667"/>
              <a:gd name="connsiteX246" fmla="*/ 923702 w 1060649"/>
              <a:gd name="connsiteY246" fmla="*/ 139768 h 1146667"/>
              <a:gd name="connsiteX247" fmla="*/ 895192 w 1060649"/>
              <a:gd name="connsiteY247" fmla="*/ 105539 h 1146667"/>
              <a:gd name="connsiteX248" fmla="*/ 930354 w 1060649"/>
              <a:gd name="connsiteY248" fmla="*/ 124555 h 1146667"/>
              <a:gd name="connsiteX249" fmla="*/ 958863 w 1060649"/>
              <a:gd name="connsiteY249" fmla="*/ 155932 h 1146667"/>
              <a:gd name="connsiteX250" fmla="*/ 764050 w 1060649"/>
              <a:gd name="connsiteY250" fmla="*/ 35180 h 1146667"/>
              <a:gd name="connsiteX251" fmla="*/ 707981 w 1060649"/>
              <a:gd name="connsiteY251" fmla="*/ 23770 h 1146667"/>
              <a:gd name="connsiteX252" fmla="*/ 687074 w 1060649"/>
              <a:gd name="connsiteY252" fmla="*/ 12360 h 1146667"/>
              <a:gd name="connsiteX253" fmla="*/ 764050 w 1060649"/>
              <a:gd name="connsiteY253" fmla="*/ 35180 h 1146667"/>
              <a:gd name="connsiteX254" fmla="*/ 592994 w 1060649"/>
              <a:gd name="connsiteY254" fmla="*/ 0 h 1146667"/>
              <a:gd name="connsiteX255" fmla="*/ 663317 w 1060649"/>
              <a:gd name="connsiteY255" fmla="*/ 6656 h 1146667"/>
              <a:gd name="connsiteX256" fmla="*/ 605348 w 1060649"/>
              <a:gd name="connsiteY256" fmla="*/ 951 h 1146667"/>
              <a:gd name="connsiteX257" fmla="*/ 592994 w 1060649"/>
              <a:gd name="connsiteY257" fmla="*/ 0 h 1146667"/>
              <a:gd name="connsiteX258" fmla="*/ 488460 w 1060649"/>
              <a:gd name="connsiteY258" fmla="*/ 6656 h 1146667"/>
              <a:gd name="connsiteX259" fmla="*/ 562584 w 1060649"/>
              <a:gd name="connsiteY259" fmla="*/ 0 h 1146667"/>
              <a:gd name="connsiteX260" fmla="*/ 562584 w 1060649"/>
              <a:gd name="connsiteY260" fmla="*/ 0 h 1146667"/>
              <a:gd name="connsiteX261" fmla="*/ 562584 w 1060649"/>
              <a:gd name="connsiteY261" fmla="*/ 4754 h 1146667"/>
              <a:gd name="connsiteX262" fmla="*/ 495112 w 1060649"/>
              <a:gd name="connsiteY262" fmla="*/ 11410 h 1146667"/>
              <a:gd name="connsiteX263" fmla="*/ 488460 w 1060649"/>
              <a:gd name="connsiteY263" fmla="*/ 6656 h 1146667"/>
              <a:gd name="connsiteX264" fmla="*/ 321205 w 1060649"/>
              <a:gd name="connsiteY264" fmla="*/ 57999 h 1146667"/>
              <a:gd name="connsiteX265" fmla="*/ 382025 w 1060649"/>
              <a:gd name="connsiteY265" fmla="*/ 32327 h 1146667"/>
              <a:gd name="connsiteX266" fmla="*/ 375373 w 1060649"/>
              <a:gd name="connsiteY266" fmla="*/ 35180 h 1146667"/>
              <a:gd name="connsiteX267" fmla="*/ 321205 w 1060649"/>
              <a:gd name="connsiteY267" fmla="*/ 57999 h 1146667"/>
              <a:gd name="connsiteX268" fmla="*/ 237578 w 1060649"/>
              <a:gd name="connsiteY268" fmla="*/ 108391 h 1146667"/>
              <a:gd name="connsiteX269" fmla="*/ 280342 w 1060649"/>
              <a:gd name="connsiteY269" fmla="*/ 79867 h 1146667"/>
              <a:gd name="connsiteX270" fmla="*/ 273689 w 1060649"/>
              <a:gd name="connsiteY270" fmla="*/ 83671 h 1146667"/>
              <a:gd name="connsiteX271" fmla="*/ 237578 w 1060649"/>
              <a:gd name="connsiteY271" fmla="*/ 108391 h 1146667"/>
              <a:gd name="connsiteX272" fmla="*/ 237578 w 1060649"/>
              <a:gd name="connsiteY272" fmla="*/ 108391 h 1146667"/>
              <a:gd name="connsiteX273" fmla="*/ 179609 w 1060649"/>
              <a:gd name="connsiteY273" fmla="*/ 155932 h 1146667"/>
              <a:gd name="connsiteX274" fmla="*/ 213820 w 1060649"/>
              <a:gd name="connsiteY274" fmla="*/ 126457 h 1146667"/>
              <a:gd name="connsiteX275" fmla="*/ 213820 w 1060649"/>
              <a:gd name="connsiteY275" fmla="*/ 126457 h 1146667"/>
              <a:gd name="connsiteX276" fmla="*/ 236627 w 1060649"/>
              <a:gd name="connsiteY276" fmla="*/ 111244 h 1146667"/>
              <a:gd name="connsiteX277" fmla="*/ 216671 w 1060649"/>
              <a:gd name="connsiteY277" fmla="*/ 144522 h 1146667"/>
              <a:gd name="connsiteX278" fmla="*/ 162503 w 1060649"/>
              <a:gd name="connsiteY278" fmla="*/ 180652 h 1146667"/>
              <a:gd name="connsiteX279" fmla="*/ 179609 w 1060649"/>
              <a:gd name="connsiteY279" fmla="*/ 155932 h 1146667"/>
              <a:gd name="connsiteX280" fmla="*/ 93130 w 1060649"/>
              <a:gd name="connsiteY280" fmla="*/ 260520 h 1146667"/>
              <a:gd name="connsiteX281" fmla="*/ 105484 w 1060649"/>
              <a:gd name="connsiteY281" fmla="*/ 242455 h 1146667"/>
              <a:gd name="connsiteX282" fmla="*/ 152050 w 1060649"/>
              <a:gd name="connsiteY282" fmla="*/ 184456 h 1146667"/>
              <a:gd name="connsiteX283" fmla="*/ 152050 w 1060649"/>
              <a:gd name="connsiteY283" fmla="*/ 184456 h 1146667"/>
              <a:gd name="connsiteX284" fmla="*/ 125441 w 1060649"/>
              <a:gd name="connsiteY284" fmla="*/ 222488 h 1146667"/>
              <a:gd name="connsiteX285" fmla="*/ 93130 w 1060649"/>
              <a:gd name="connsiteY285" fmla="*/ 260520 h 1146667"/>
              <a:gd name="connsiteX286" fmla="*/ 18056 w 1060649"/>
              <a:gd name="connsiteY286" fmla="*/ 430713 h 1146667"/>
              <a:gd name="connsiteX287" fmla="*/ 44665 w 1060649"/>
              <a:gd name="connsiteY287" fmla="*/ 351797 h 1146667"/>
              <a:gd name="connsiteX288" fmla="*/ 44665 w 1060649"/>
              <a:gd name="connsiteY288" fmla="*/ 351797 h 1146667"/>
              <a:gd name="connsiteX289" fmla="*/ 26609 w 1060649"/>
              <a:gd name="connsiteY289" fmla="*/ 405042 h 1146667"/>
              <a:gd name="connsiteX290" fmla="*/ 18056 w 1060649"/>
              <a:gd name="connsiteY290" fmla="*/ 430713 h 1146667"/>
              <a:gd name="connsiteX291" fmla="*/ 950 w 1060649"/>
              <a:gd name="connsiteY291" fmla="*/ 544810 h 1146667"/>
              <a:gd name="connsiteX292" fmla="*/ 13304 w 1060649"/>
              <a:gd name="connsiteY292" fmla="*/ 450680 h 1146667"/>
              <a:gd name="connsiteX293" fmla="*/ 13304 w 1060649"/>
              <a:gd name="connsiteY293" fmla="*/ 454483 h 1146667"/>
              <a:gd name="connsiteX294" fmla="*/ 4752 w 1060649"/>
              <a:gd name="connsiteY294" fmla="*/ 521040 h 1146667"/>
              <a:gd name="connsiteX295" fmla="*/ 950 w 1060649"/>
              <a:gd name="connsiteY295" fmla="*/ 544810 h 1146667"/>
              <a:gd name="connsiteX296" fmla="*/ 950 w 1060649"/>
              <a:gd name="connsiteY296" fmla="*/ 544810 h 1146667"/>
              <a:gd name="connsiteX297" fmla="*/ 4752 w 1060649"/>
              <a:gd name="connsiteY297" fmla="*/ 646546 h 1146667"/>
              <a:gd name="connsiteX298" fmla="*/ 0 w 1060649"/>
              <a:gd name="connsiteY298" fmla="*/ 563826 h 1146667"/>
              <a:gd name="connsiteX299" fmla="*/ 0 w 1060649"/>
              <a:gd name="connsiteY299" fmla="*/ 568580 h 1146667"/>
              <a:gd name="connsiteX300" fmla="*/ 3801 w 1060649"/>
              <a:gd name="connsiteY300" fmla="*/ 635136 h 1146667"/>
              <a:gd name="connsiteX301" fmla="*/ 4752 w 1060649"/>
              <a:gd name="connsiteY301" fmla="*/ 646546 h 1146667"/>
              <a:gd name="connsiteX302" fmla="*/ 17106 w 1060649"/>
              <a:gd name="connsiteY302" fmla="*/ 712151 h 1146667"/>
              <a:gd name="connsiteX303" fmla="*/ 16155 w 1060649"/>
              <a:gd name="connsiteY303" fmla="*/ 708348 h 1146667"/>
              <a:gd name="connsiteX304" fmla="*/ 17106 w 1060649"/>
              <a:gd name="connsiteY304" fmla="*/ 712151 h 1146667"/>
              <a:gd name="connsiteX305" fmla="*/ 58919 w 1060649"/>
              <a:gd name="connsiteY305" fmla="*/ 826247 h 1146667"/>
              <a:gd name="connsiteX306" fmla="*/ 28509 w 1060649"/>
              <a:gd name="connsiteY306" fmla="*/ 752085 h 1146667"/>
              <a:gd name="connsiteX307" fmla="*/ 38963 w 1060649"/>
              <a:gd name="connsiteY307" fmla="*/ 763494 h 1146667"/>
              <a:gd name="connsiteX308" fmla="*/ 61770 w 1060649"/>
              <a:gd name="connsiteY308" fmla="*/ 824345 h 1146667"/>
              <a:gd name="connsiteX309" fmla="*/ 58919 w 1060649"/>
              <a:gd name="connsiteY309" fmla="*/ 826247 h 1146667"/>
              <a:gd name="connsiteX310" fmla="*/ 58919 w 1060649"/>
              <a:gd name="connsiteY310" fmla="*/ 826247 h 1146667"/>
              <a:gd name="connsiteX311" fmla="*/ 168205 w 1060649"/>
              <a:gd name="connsiteY311" fmla="*/ 979326 h 1146667"/>
              <a:gd name="connsiteX312" fmla="*/ 117838 w 1060649"/>
              <a:gd name="connsiteY312" fmla="*/ 922278 h 1146667"/>
              <a:gd name="connsiteX313" fmla="*/ 136845 w 1060649"/>
              <a:gd name="connsiteY313" fmla="*/ 943196 h 1146667"/>
              <a:gd name="connsiteX314" fmla="*/ 168205 w 1060649"/>
              <a:gd name="connsiteY314" fmla="*/ 979326 h 1146667"/>
              <a:gd name="connsiteX315" fmla="*/ 250882 w 1060649"/>
              <a:gd name="connsiteY315" fmla="*/ 1046833 h 1146667"/>
              <a:gd name="connsiteX316" fmla="*/ 242329 w 1060649"/>
              <a:gd name="connsiteY316" fmla="*/ 1041128 h 1146667"/>
              <a:gd name="connsiteX317" fmla="*/ 192913 w 1060649"/>
              <a:gd name="connsiteY317" fmla="*/ 1002145 h 1146667"/>
              <a:gd name="connsiteX318" fmla="*/ 192913 w 1060649"/>
              <a:gd name="connsiteY318" fmla="*/ 1002145 h 1146667"/>
              <a:gd name="connsiteX319" fmla="*/ 192913 w 1060649"/>
              <a:gd name="connsiteY319" fmla="*/ 1002145 h 1146667"/>
              <a:gd name="connsiteX320" fmla="*/ 222373 w 1060649"/>
              <a:gd name="connsiteY320" fmla="*/ 1022112 h 1146667"/>
              <a:gd name="connsiteX321" fmla="*/ 250882 w 1060649"/>
              <a:gd name="connsiteY321" fmla="*/ 1046833 h 1146667"/>
              <a:gd name="connsiteX322" fmla="*/ 250882 w 1060649"/>
              <a:gd name="connsiteY322" fmla="*/ 1046833 h 1146667"/>
              <a:gd name="connsiteX323" fmla="*/ 344012 w 1060649"/>
              <a:gd name="connsiteY323" fmla="*/ 1099127 h 1146667"/>
              <a:gd name="connsiteX324" fmla="*/ 282242 w 1060649"/>
              <a:gd name="connsiteY324" fmla="*/ 1067751 h 1146667"/>
              <a:gd name="connsiteX325" fmla="*/ 282242 w 1060649"/>
              <a:gd name="connsiteY325" fmla="*/ 1067751 h 1146667"/>
              <a:gd name="connsiteX326" fmla="*/ 318354 w 1060649"/>
              <a:gd name="connsiteY326" fmla="*/ 1084865 h 1146667"/>
              <a:gd name="connsiteX327" fmla="*/ 344012 w 1060649"/>
              <a:gd name="connsiteY327" fmla="*/ 1099127 h 1146667"/>
              <a:gd name="connsiteX328" fmla="*/ 344012 w 1060649"/>
              <a:gd name="connsiteY328" fmla="*/ 1099127 h 1146667"/>
              <a:gd name="connsiteX329" fmla="*/ 429540 w 1060649"/>
              <a:gd name="connsiteY329" fmla="*/ 1128602 h 1146667"/>
              <a:gd name="connsiteX330" fmla="*/ 387727 w 1060649"/>
              <a:gd name="connsiteY330" fmla="*/ 1116242 h 1146667"/>
              <a:gd name="connsiteX331" fmla="*/ 419087 w 1060649"/>
              <a:gd name="connsiteY331" fmla="*/ 1125750 h 1146667"/>
              <a:gd name="connsiteX332" fmla="*/ 429540 w 1060649"/>
              <a:gd name="connsiteY332" fmla="*/ 1128602 h 1146667"/>
              <a:gd name="connsiteX333" fmla="*/ 618652 w 1060649"/>
              <a:gd name="connsiteY333" fmla="*/ 1144766 h 1146667"/>
              <a:gd name="connsiteX334" fmla="*/ 567335 w 1060649"/>
              <a:gd name="connsiteY334" fmla="*/ 1146667 h 1146667"/>
              <a:gd name="connsiteX335" fmla="*/ 569236 w 1060649"/>
              <a:gd name="connsiteY335" fmla="*/ 1146667 h 1146667"/>
              <a:gd name="connsiteX336" fmla="*/ 612000 w 1060649"/>
              <a:gd name="connsiteY336" fmla="*/ 1144766 h 1146667"/>
              <a:gd name="connsiteX337" fmla="*/ 618652 w 1060649"/>
              <a:gd name="connsiteY337" fmla="*/ 1144766 h 1146667"/>
              <a:gd name="connsiteX338" fmla="*/ 718435 w 1060649"/>
              <a:gd name="connsiteY338" fmla="*/ 1127651 h 1146667"/>
              <a:gd name="connsiteX339" fmla="*/ 678522 w 1060649"/>
              <a:gd name="connsiteY339" fmla="*/ 1136209 h 1146667"/>
              <a:gd name="connsiteX340" fmla="*/ 678522 w 1060649"/>
              <a:gd name="connsiteY340" fmla="*/ 1132405 h 1146667"/>
              <a:gd name="connsiteX341" fmla="*/ 720335 w 1060649"/>
              <a:gd name="connsiteY341" fmla="*/ 1122897 h 1146667"/>
              <a:gd name="connsiteX342" fmla="*/ 718435 w 1060649"/>
              <a:gd name="connsiteY342" fmla="*/ 1127651 h 1146667"/>
              <a:gd name="connsiteX343" fmla="*/ 918950 w 1060649"/>
              <a:gd name="connsiteY343" fmla="*/ 1030670 h 1146667"/>
              <a:gd name="connsiteX344" fmla="*/ 898043 w 1060649"/>
              <a:gd name="connsiteY344" fmla="*/ 1045882 h 1146667"/>
              <a:gd name="connsiteX345" fmla="*/ 892341 w 1060649"/>
              <a:gd name="connsiteY345" fmla="*/ 1048735 h 1146667"/>
              <a:gd name="connsiteX346" fmla="*/ 903745 w 1060649"/>
              <a:gd name="connsiteY346" fmla="*/ 1035424 h 1146667"/>
              <a:gd name="connsiteX347" fmla="*/ 933205 w 1060649"/>
              <a:gd name="connsiteY347" fmla="*/ 1016407 h 1146667"/>
              <a:gd name="connsiteX348" fmla="*/ 918950 w 1060649"/>
              <a:gd name="connsiteY348" fmla="*/ 1030670 h 1146667"/>
              <a:gd name="connsiteX349" fmla="*/ 918950 w 1060649"/>
              <a:gd name="connsiteY349" fmla="*/ 1030670 h 1146667"/>
              <a:gd name="connsiteX350" fmla="*/ 1012080 w 1060649"/>
              <a:gd name="connsiteY350" fmla="*/ 942245 h 1146667"/>
              <a:gd name="connsiteX351" fmla="*/ 978820 w 1060649"/>
              <a:gd name="connsiteY351" fmla="*/ 979326 h 1146667"/>
              <a:gd name="connsiteX352" fmla="*/ 978820 w 1060649"/>
              <a:gd name="connsiteY352" fmla="*/ 979326 h 1146667"/>
              <a:gd name="connsiteX353" fmla="*/ 993074 w 1060649"/>
              <a:gd name="connsiteY353" fmla="*/ 963163 h 1146667"/>
              <a:gd name="connsiteX354" fmla="*/ 1012080 w 1060649"/>
              <a:gd name="connsiteY354" fmla="*/ 942245 h 1146667"/>
              <a:gd name="connsiteX355" fmla="*/ 128292 w 1060649"/>
              <a:gd name="connsiteY355" fmla="*/ 912770 h 1146667"/>
              <a:gd name="connsiteX356" fmla="*/ 102634 w 1060649"/>
              <a:gd name="connsiteY356" fmla="*/ 896606 h 1146667"/>
              <a:gd name="connsiteX357" fmla="*/ 75074 w 1060649"/>
              <a:gd name="connsiteY357" fmla="*/ 844312 h 1146667"/>
              <a:gd name="connsiteX358" fmla="*/ 101683 w 1060649"/>
              <a:gd name="connsiteY358" fmla="*/ 855722 h 1146667"/>
              <a:gd name="connsiteX359" fmla="*/ 128292 w 1060649"/>
              <a:gd name="connsiteY359" fmla="*/ 912770 h 1146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Lst>
            <a:rect l="l" t="t" r="r" b="b"/>
            <a:pathLst>
              <a:path w="1060649" h="1146667">
                <a:moveTo>
                  <a:pt x="217621" y="995490"/>
                </a:moveTo>
                <a:cubicBezTo>
                  <a:pt x="213820" y="1002145"/>
                  <a:pt x="196714" y="995490"/>
                  <a:pt x="178658" y="979326"/>
                </a:cubicBezTo>
                <a:cubicBezTo>
                  <a:pt x="161553" y="963163"/>
                  <a:pt x="148248" y="944147"/>
                  <a:pt x="149199" y="934639"/>
                </a:cubicBezTo>
                <a:cubicBezTo>
                  <a:pt x="151099" y="924180"/>
                  <a:pt x="169155" y="929885"/>
                  <a:pt x="188161" y="946999"/>
                </a:cubicBezTo>
                <a:cubicBezTo>
                  <a:pt x="209068" y="965064"/>
                  <a:pt x="221422" y="986933"/>
                  <a:pt x="217621" y="995490"/>
                </a:cubicBezTo>
                <a:moveTo>
                  <a:pt x="320255" y="1065849"/>
                </a:moveTo>
                <a:cubicBezTo>
                  <a:pt x="313602" y="1070603"/>
                  <a:pt x="293646" y="1063948"/>
                  <a:pt x="274640" y="1052538"/>
                </a:cubicBezTo>
                <a:cubicBezTo>
                  <a:pt x="255633" y="1040178"/>
                  <a:pt x="243279" y="1024965"/>
                  <a:pt x="248031" y="1019260"/>
                </a:cubicBezTo>
                <a:cubicBezTo>
                  <a:pt x="252783" y="1011653"/>
                  <a:pt x="274640" y="1015457"/>
                  <a:pt x="295547" y="1029719"/>
                </a:cubicBezTo>
                <a:cubicBezTo>
                  <a:pt x="316453" y="1043030"/>
                  <a:pt x="327857" y="1060144"/>
                  <a:pt x="320255" y="1065849"/>
                </a:cubicBezTo>
                <a:close/>
                <a:moveTo>
                  <a:pt x="428590" y="1117193"/>
                </a:moveTo>
                <a:cubicBezTo>
                  <a:pt x="420037" y="1120045"/>
                  <a:pt x="399130" y="1115291"/>
                  <a:pt x="380124" y="1107685"/>
                </a:cubicBezTo>
                <a:cubicBezTo>
                  <a:pt x="361118" y="1099127"/>
                  <a:pt x="350665" y="1089619"/>
                  <a:pt x="358267" y="1085816"/>
                </a:cubicBezTo>
                <a:cubicBezTo>
                  <a:pt x="365869" y="1081062"/>
                  <a:pt x="388677" y="1083915"/>
                  <a:pt x="409584" y="1093423"/>
                </a:cubicBezTo>
                <a:cubicBezTo>
                  <a:pt x="429540" y="1102931"/>
                  <a:pt x="437143" y="1113389"/>
                  <a:pt x="428590" y="1117193"/>
                </a:cubicBezTo>
                <a:close/>
                <a:moveTo>
                  <a:pt x="530273" y="1143815"/>
                </a:moveTo>
                <a:cubicBezTo>
                  <a:pt x="520770" y="1143815"/>
                  <a:pt x="500814" y="1141913"/>
                  <a:pt x="483708" y="1140012"/>
                </a:cubicBezTo>
                <a:cubicBezTo>
                  <a:pt x="467553" y="1136209"/>
                  <a:pt x="459950" y="1132405"/>
                  <a:pt x="469453" y="1131455"/>
                </a:cubicBezTo>
                <a:cubicBezTo>
                  <a:pt x="478956" y="1128602"/>
                  <a:pt x="500814" y="1130504"/>
                  <a:pt x="517919" y="1134307"/>
                </a:cubicBezTo>
                <a:cubicBezTo>
                  <a:pt x="535025" y="1137159"/>
                  <a:pt x="539776" y="1141913"/>
                  <a:pt x="530273" y="1143815"/>
                </a:cubicBezTo>
                <a:close/>
                <a:moveTo>
                  <a:pt x="34211" y="714052"/>
                </a:moveTo>
                <a:cubicBezTo>
                  <a:pt x="33261" y="732118"/>
                  <a:pt x="25658" y="731167"/>
                  <a:pt x="19006" y="712151"/>
                </a:cubicBezTo>
                <a:cubicBezTo>
                  <a:pt x="13304" y="694086"/>
                  <a:pt x="8553" y="666512"/>
                  <a:pt x="6652" y="648447"/>
                </a:cubicBezTo>
                <a:cubicBezTo>
                  <a:pt x="6652" y="628480"/>
                  <a:pt x="13304" y="625628"/>
                  <a:pt x="20907" y="643693"/>
                </a:cubicBezTo>
                <a:cubicBezTo>
                  <a:pt x="31360" y="661758"/>
                  <a:pt x="37062" y="695036"/>
                  <a:pt x="34211" y="714052"/>
                </a:cubicBezTo>
                <a:close/>
                <a:moveTo>
                  <a:pt x="97882" y="803428"/>
                </a:moveTo>
                <a:cubicBezTo>
                  <a:pt x="94081" y="820542"/>
                  <a:pt x="78876" y="817690"/>
                  <a:pt x="65571" y="798674"/>
                </a:cubicBezTo>
                <a:cubicBezTo>
                  <a:pt x="53217" y="779658"/>
                  <a:pt x="43714" y="751134"/>
                  <a:pt x="45615" y="733069"/>
                </a:cubicBezTo>
                <a:cubicBezTo>
                  <a:pt x="48466" y="714052"/>
                  <a:pt x="62720" y="713102"/>
                  <a:pt x="77925" y="733069"/>
                </a:cubicBezTo>
                <a:cubicBezTo>
                  <a:pt x="94081" y="753035"/>
                  <a:pt x="103584" y="785363"/>
                  <a:pt x="97882" y="803428"/>
                </a:cubicBezTo>
                <a:close/>
                <a:moveTo>
                  <a:pt x="190062" y="896606"/>
                </a:moveTo>
                <a:cubicBezTo>
                  <a:pt x="183410" y="910868"/>
                  <a:pt x="162503" y="908016"/>
                  <a:pt x="144447" y="889000"/>
                </a:cubicBezTo>
                <a:cubicBezTo>
                  <a:pt x="126391" y="870935"/>
                  <a:pt x="115938" y="843362"/>
                  <a:pt x="120689" y="827198"/>
                </a:cubicBezTo>
                <a:cubicBezTo>
                  <a:pt x="126391" y="810083"/>
                  <a:pt x="147298" y="811034"/>
                  <a:pt x="167255" y="830050"/>
                </a:cubicBezTo>
                <a:cubicBezTo>
                  <a:pt x="187211" y="850968"/>
                  <a:pt x="197665" y="880443"/>
                  <a:pt x="190062" y="896606"/>
                </a:cubicBezTo>
                <a:close/>
                <a:moveTo>
                  <a:pt x="300298" y="983129"/>
                </a:moveTo>
                <a:cubicBezTo>
                  <a:pt x="290795" y="995490"/>
                  <a:pt x="267037" y="992637"/>
                  <a:pt x="246130" y="977425"/>
                </a:cubicBezTo>
                <a:cubicBezTo>
                  <a:pt x="225224" y="961261"/>
                  <a:pt x="214770" y="938442"/>
                  <a:pt x="221422" y="924180"/>
                </a:cubicBezTo>
                <a:cubicBezTo>
                  <a:pt x="229975" y="908967"/>
                  <a:pt x="254683" y="910868"/>
                  <a:pt x="277491" y="927983"/>
                </a:cubicBezTo>
                <a:cubicBezTo>
                  <a:pt x="300298" y="945097"/>
                  <a:pt x="310751" y="969818"/>
                  <a:pt x="300298" y="983129"/>
                </a:cubicBezTo>
                <a:close/>
                <a:moveTo>
                  <a:pt x="420037" y="1055390"/>
                </a:moveTo>
                <a:cubicBezTo>
                  <a:pt x="408633" y="1064898"/>
                  <a:pt x="383925" y="1062997"/>
                  <a:pt x="363019" y="1051587"/>
                </a:cubicBezTo>
                <a:cubicBezTo>
                  <a:pt x="342112" y="1039227"/>
                  <a:pt x="331658" y="1021162"/>
                  <a:pt x="342112" y="1009752"/>
                </a:cubicBezTo>
                <a:cubicBezTo>
                  <a:pt x="352565" y="997391"/>
                  <a:pt x="379174" y="998342"/>
                  <a:pt x="401981" y="1011653"/>
                </a:cubicBezTo>
                <a:cubicBezTo>
                  <a:pt x="423838" y="1025916"/>
                  <a:pt x="431441" y="1044932"/>
                  <a:pt x="420037" y="1055390"/>
                </a:cubicBezTo>
                <a:close/>
                <a:moveTo>
                  <a:pt x="535975" y="1106734"/>
                </a:moveTo>
                <a:cubicBezTo>
                  <a:pt x="523621" y="1113389"/>
                  <a:pt x="499863" y="1114340"/>
                  <a:pt x="480857" y="1106734"/>
                </a:cubicBezTo>
                <a:cubicBezTo>
                  <a:pt x="461851" y="1099127"/>
                  <a:pt x="455199" y="1086767"/>
                  <a:pt x="465652" y="1078210"/>
                </a:cubicBezTo>
                <a:cubicBezTo>
                  <a:pt x="477056" y="1068702"/>
                  <a:pt x="503664" y="1067751"/>
                  <a:pt x="523621" y="1077259"/>
                </a:cubicBezTo>
                <a:cubicBezTo>
                  <a:pt x="543578" y="1084865"/>
                  <a:pt x="548329" y="1098177"/>
                  <a:pt x="535975" y="1106734"/>
                </a:cubicBezTo>
                <a:close/>
                <a:moveTo>
                  <a:pt x="637658" y="1131455"/>
                </a:moveTo>
                <a:cubicBezTo>
                  <a:pt x="625304" y="1136209"/>
                  <a:pt x="605348" y="1138110"/>
                  <a:pt x="589192" y="1136209"/>
                </a:cubicBezTo>
                <a:cubicBezTo>
                  <a:pt x="573987" y="1133356"/>
                  <a:pt x="570186" y="1126701"/>
                  <a:pt x="581590" y="1120996"/>
                </a:cubicBezTo>
                <a:cubicBezTo>
                  <a:pt x="593944" y="1114340"/>
                  <a:pt x="616751" y="1111488"/>
                  <a:pt x="632907" y="1115291"/>
                </a:cubicBezTo>
                <a:cubicBezTo>
                  <a:pt x="648112" y="1118143"/>
                  <a:pt x="650963" y="1125750"/>
                  <a:pt x="637658" y="1131455"/>
                </a:cubicBezTo>
                <a:close/>
                <a:moveTo>
                  <a:pt x="29460" y="588547"/>
                </a:moveTo>
                <a:cubicBezTo>
                  <a:pt x="23758" y="613267"/>
                  <a:pt x="13304" y="616120"/>
                  <a:pt x="7602" y="599005"/>
                </a:cubicBezTo>
                <a:cubicBezTo>
                  <a:pt x="2851" y="582842"/>
                  <a:pt x="2851" y="551465"/>
                  <a:pt x="6652" y="529597"/>
                </a:cubicBezTo>
                <a:cubicBezTo>
                  <a:pt x="11404" y="505827"/>
                  <a:pt x="20907" y="497270"/>
                  <a:pt x="27559" y="511532"/>
                </a:cubicBezTo>
                <a:cubicBezTo>
                  <a:pt x="35161" y="528646"/>
                  <a:pt x="37062" y="563826"/>
                  <a:pt x="29460" y="588547"/>
                </a:cubicBezTo>
                <a:close/>
                <a:moveTo>
                  <a:pt x="89329" y="673168"/>
                </a:moveTo>
                <a:cubicBezTo>
                  <a:pt x="80776" y="696938"/>
                  <a:pt x="62720" y="698840"/>
                  <a:pt x="48466" y="678873"/>
                </a:cubicBezTo>
                <a:cubicBezTo>
                  <a:pt x="36112" y="659857"/>
                  <a:pt x="31360" y="626579"/>
                  <a:pt x="37062" y="602809"/>
                </a:cubicBezTo>
                <a:cubicBezTo>
                  <a:pt x="44665" y="579039"/>
                  <a:pt x="61770" y="572383"/>
                  <a:pt x="76025" y="591399"/>
                </a:cubicBezTo>
                <a:cubicBezTo>
                  <a:pt x="93130" y="610415"/>
                  <a:pt x="98832" y="647496"/>
                  <a:pt x="89329" y="673168"/>
                </a:cubicBezTo>
                <a:close/>
                <a:moveTo>
                  <a:pt x="180559" y="767297"/>
                </a:moveTo>
                <a:cubicBezTo>
                  <a:pt x="170106" y="789166"/>
                  <a:pt x="145397" y="790117"/>
                  <a:pt x="125441" y="769199"/>
                </a:cubicBezTo>
                <a:cubicBezTo>
                  <a:pt x="106435" y="749232"/>
                  <a:pt x="98832" y="715003"/>
                  <a:pt x="107385" y="692184"/>
                </a:cubicBezTo>
                <a:cubicBezTo>
                  <a:pt x="116888" y="668414"/>
                  <a:pt x="141596" y="664611"/>
                  <a:pt x="162503" y="685528"/>
                </a:cubicBezTo>
                <a:cubicBezTo>
                  <a:pt x="184360" y="706446"/>
                  <a:pt x="191963" y="743527"/>
                  <a:pt x="180559" y="767297"/>
                </a:cubicBezTo>
                <a:close/>
                <a:moveTo>
                  <a:pt x="296497" y="864279"/>
                </a:moveTo>
                <a:cubicBezTo>
                  <a:pt x="283192" y="884246"/>
                  <a:pt x="254683" y="884246"/>
                  <a:pt x="230925" y="865230"/>
                </a:cubicBezTo>
                <a:cubicBezTo>
                  <a:pt x="208118" y="846214"/>
                  <a:pt x="198615" y="813887"/>
                  <a:pt x="209068" y="792969"/>
                </a:cubicBezTo>
                <a:cubicBezTo>
                  <a:pt x="220472" y="771101"/>
                  <a:pt x="250882" y="768248"/>
                  <a:pt x="275590" y="788215"/>
                </a:cubicBezTo>
                <a:cubicBezTo>
                  <a:pt x="300298" y="808182"/>
                  <a:pt x="309801" y="842411"/>
                  <a:pt x="296497" y="864279"/>
                </a:cubicBezTo>
                <a:close/>
                <a:moveTo>
                  <a:pt x="423838" y="952704"/>
                </a:moveTo>
                <a:cubicBezTo>
                  <a:pt x="409584" y="969818"/>
                  <a:pt x="379174" y="970769"/>
                  <a:pt x="354466" y="954605"/>
                </a:cubicBezTo>
                <a:cubicBezTo>
                  <a:pt x="330708" y="938442"/>
                  <a:pt x="321205" y="910868"/>
                  <a:pt x="334509" y="891852"/>
                </a:cubicBezTo>
                <a:cubicBezTo>
                  <a:pt x="347814" y="871886"/>
                  <a:pt x="380124" y="869984"/>
                  <a:pt x="405783" y="887098"/>
                </a:cubicBezTo>
                <a:cubicBezTo>
                  <a:pt x="431441" y="905164"/>
                  <a:pt x="439043" y="934639"/>
                  <a:pt x="423838" y="952704"/>
                </a:cubicBezTo>
                <a:close/>
                <a:moveTo>
                  <a:pt x="667118" y="1073456"/>
                </a:moveTo>
                <a:cubicBezTo>
                  <a:pt x="652863" y="1084865"/>
                  <a:pt x="626255" y="1088669"/>
                  <a:pt x="608199" y="1082013"/>
                </a:cubicBezTo>
                <a:cubicBezTo>
                  <a:pt x="589192" y="1075357"/>
                  <a:pt x="584441" y="1059194"/>
                  <a:pt x="599646" y="1046833"/>
                </a:cubicBezTo>
                <a:cubicBezTo>
                  <a:pt x="614851" y="1033522"/>
                  <a:pt x="642410" y="1028768"/>
                  <a:pt x="662366" y="1037325"/>
                </a:cubicBezTo>
                <a:cubicBezTo>
                  <a:pt x="680422" y="1044932"/>
                  <a:pt x="683273" y="1061095"/>
                  <a:pt x="667118" y="1073456"/>
                </a:cubicBezTo>
                <a:close/>
                <a:moveTo>
                  <a:pt x="760248" y="1094373"/>
                </a:moveTo>
                <a:cubicBezTo>
                  <a:pt x="745994" y="1102931"/>
                  <a:pt x="725087" y="1108635"/>
                  <a:pt x="711782" y="1106734"/>
                </a:cubicBezTo>
                <a:cubicBezTo>
                  <a:pt x="697528" y="1104832"/>
                  <a:pt x="697528" y="1094373"/>
                  <a:pt x="710832" y="1084865"/>
                </a:cubicBezTo>
                <a:cubicBezTo>
                  <a:pt x="725087" y="1074407"/>
                  <a:pt x="748845" y="1068702"/>
                  <a:pt x="762149" y="1071554"/>
                </a:cubicBezTo>
                <a:cubicBezTo>
                  <a:pt x="775453" y="1075357"/>
                  <a:pt x="773553" y="1085816"/>
                  <a:pt x="760248" y="1094373"/>
                </a:cubicBezTo>
                <a:close/>
                <a:moveTo>
                  <a:pt x="823919" y="1088669"/>
                </a:moveTo>
                <a:cubicBezTo>
                  <a:pt x="811565" y="1094373"/>
                  <a:pt x="795410" y="1101980"/>
                  <a:pt x="787807" y="1103881"/>
                </a:cubicBezTo>
                <a:cubicBezTo>
                  <a:pt x="779255" y="1105783"/>
                  <a:pt x="781155" y="1101980"/>
                  <a:pt x="794459" y="1094373"/>
                </a:cubicBezTo>
                <a:cubicBezTo>
                  <a:pt x="806814" y="1086767"/>
                  <a:pt x="824869" y="1079161"/>
                  <a:pt x="833422" y="1078210"/>
                </a:cubicBezTo>
                <a:cubicBezTo>
                  <a:pt x="841025" y="1078210"/>
                  <a:pt x="836273" y="1082013"/>
                  <a:pt x="823919" y="1088669"/>
                </a:cubicBezTo>
                <a:close/>
                <a:moveTo>
                  <a:pt x="42764" y="452582"/>
                </a:moveTo>
                <a:cubicBezTo>
                  <a:pt x="32311" y="479204"/>
                  <a:pt x="20907" y="487762"/>
                  <a:pt x="16155" y="474450"/>
                </a:cubicBezTo>
                <a:cubicBezTo>
                  <a:pt x="14255" y="462090"/>
                  <a:pt x="19006" y="434517"/>
                  <a:pt x="26609" y="409796"/>
                </a:cubicBezTo>
                <a:cubicBezTo>
                  <a:pt x="36112" y="386026"/>
                  <a:pt x="46565" y="372714"/>
                  <a:pt x="51317" y="382222"/>
                </a:cubicBezTo>
                <a:cubicBezTo>
                  <a:pt x="57969" y="393632"/>
                  <a:pt x="54168" y="425009"/>
                  <a:pt x="42764" y="452582"/>
                </a:cubicBezTo>
                <a:close/>
                <a:moveTo>
                  <a:pt x="95981" y="521040"/>
                </a:moveTo>
                <a:cubicBezTo>
                  <a:pt x="83627" y="548613"/>
                  <a:pt x="63671" y="555268"/>
                  <a:pt x="50366" y="538154"/>
                </a:cubicBezTo>
                <a:cubicBezTo>
                  <a:pt x="39913" y="521990"/>
                  <a:pt x="39913" y="489663"/>
                  <a:pt x="49416" y="463991"/>
                </a:cubicBezTo>
                <a:cubicBezTo>
                  <a:pt x="60820" y="437369"/>
                  <a:pt x="79826" y="426910"/>
                  <a:pt x="93130" y="442123"/>
                </a:cubicBezTo>
                <a:cubicBezTo>
                  <a:pt x="107385" y="456385"/>
                  <a:pt x="109286" y="492516"/>
                  <a:pt x="95981" y="521040"/>
                </a:cubicBezTo>
                <a:close/>
                <a:moveTo>
                  <a:pt x="181509" y="607563"/>
                </a:moveTo>
                <a:cubicBezTo>
                  <a:pt x="167255" y="635136"/>
                  <a:pt x="139696" y="639890"/>
                  <a:pt x="120689" y="619923"/>
                </a:cubicBezTo>
                <a:cubicBezTo>
                  <a:pt x="102634" y="600907"/>
                  <a:pt x="98832" y="564776"/>
                  <a:pt x="111186" y="539105"/>
                </a:cubicBezTo>
                <a:cubicBezTo>
                  <a:pt x="124491" y="512482"/>
                  <a:pt x="151099" y="504876"/>
                  <a:pt x="170106" y="522941"/>
                </a:cubicBezTo>
                <a:cubicBezTo>
                  <a:pt x="191963" y="541006"/>
                  <a:pt x="197665" y="579989"/>
                  <a:pt x="181509" y="607563"/>
                </a:cubicBezTo>
                <a:close/>
                <a:moveTo>
                  <a:pt x="568286" y="894705"/>
                </a:moveTo>
                <a:cubicBezTo>
                  <a:pt x="551180" y="914672"/>
                  <a:pt x="517919" y="919426"/>
                  <a:pt x="494161" y="904213"/>
                </a:cubicBezTo>
                <a:cubicBezTo>
                  <a:pt x="469453" y="889000"/>
                  <a:pt x="462801" y="858574"/>
                  <a:pt x="478956" y="837657"/>
                </a:cubicBezTo>
                <a:cubicBezTo>
                  <a:pt x="496062" y="815788"/>
                  <a:pt x="530273" y="811034"/>
                  <a:pt x="555932" y="827198"/>
                </a:cubicBezTo>
                <a:cubicBezTo>
                  <a:pt x="579689" y="843362"/>
                  <a:pt x="585391" y="873787"/>
                  <a:pt x="568286" y="894705"/>
                </a:cubicBezTo>
                <a:close/>
                <a:moveTo>
                  <a:pt x="694677" y="966966"/>
                </a:moveTo>
                <a:cubicBezTo>
                  <a:pt x="678522" y="984080"/>
                  <a:pt x="649062" y="989785"/>
                  <a:pt x="628155" y="979326"/>
                </a:cubicBezTo>
                <a:cubicBezTo>
                  <a:pt x="607248" y="967917"/>
                  <a:pt x="602497" y="944147"/>
                  <a:pt x="618652" y="926081"/>
                </a:cubicBezTo>
                <a:cubicBezTo>
                  <a:pt x="634807" y="907065"/>
                  <a:pt x="666168" y="901360"/>
                  <a:pt x="687074" y="913721"/>
                </a:cubicBezTo>
                <a:cubicBezTo>
                  <a:pt x="708932" y="925131"/>
                  <a:pt x="711782" y="948901"/>
                  <a:pt x="694677" y="966966"/>
                </a:cubicBezTo>
                <a:close/>
                <a:moveTo>
                  <a:pt x="800161" y="1014506"/>
                </a:moveTo>
                <a:cubicBezTo>
                  <a:pt x="784956" y="1028768"/>
                  <a:pt x="761199" y="1035424"/>
                  <a:pt x="745994" y="1029719"/>
                </a:cubicBezTo>
                <a:cubicBezTo>
                  <a:pt x="729838" y="1023063"/>
                  <a:pt x="728888" y="1005949"/>
                  <a:pt x="744093" y="990736"/>
                </a:cubicBezTo>
                <a:cubicBezTo>
                  <a:pt x="759298" y="974572"/>
                  <a:pt x="784956" y="967917"/>
                  <a:pt x="801112" y="975523"/>
                </a:cubicBezTo>
                <a:cubicBezTo>
                  <a:pt x="815366" y="982179"/>
                  <a:pt x="815366" y="1000244"/>
                  <a:pt x="800161" y="1014506"/>
                </a:cubicBezTo>
                <a:close/>
                <a:moveTo>
                  <a:pt x="876186" y="1035424"/>
                </a:moveTo>
                <a:cubicBezTo>
                  <a:pt x="862882" y="1046833"/>
                  <a:pt x="844826" y="1054440"/>
                  <a:pt x="835323" y="1052538"/>
                </a:cubicBezTo>
                <a:cubicBezTo>
                  <a:pt x="824869" y="1050636"/>
                  <a:pt x="826770" y="1039227"/>
                  <a:pt x="840074" y="1026866"/>
                </a:cubicBezTo>
                <a:cubicBezTo>
                  <a:pt x="853379" y="1014506"/>
                  <a:pt x="872385" y="1006899"/>
                  <a:pt x="882838" y="1009752"/>
                </a:cubicBezTo>
                <a:cubicBezTo>
                  <a:pt x="892341" y="1013555"/>
                  <a:pt x="889490" y="1024014"/>
                  <a:pt x="876186" y="1035424"/>
                </a:cubicBezTo>
                <a:close/>
                <a:moveTo>
                  <a:pt x="77925" y="327076"/>
                </a:moveTo>
                <a:cubicBezTo>
                  <a:pt x="63671" y="353698"/>
                  <a:pt x="48466" y="367960"/>
                  <a:pt x="45615" y="359403"/>
                </a:cubicBezTo>
                <a:cubicBezTo>
                  <a:pt x="44665" y="352748"/>
                  <a:pt x="55118" y="328978"/>
                  <a:pt x="66522" y="305208"/>
                </a:cubicBezTo>
                <a:cubicBezTo>
                  <a:pt x="79826" y="281437"/>
                  <a:pt x="92180" y="265274"/>
                  <a:pt x="95031" y="268126"/>
                </a:cubicBezTo>
                <a:cubicBezTo>
                  <a:pt x="100733" y="272880"/>
                  <a:pt x="93130" y="300454"/>
                  <a:pt x="77925" y="327076"/>
                </a:cubicBezTo>
                <a:close/>
                <a:moveTo>
                  <a:pt x="205267" y="444025"/>
                </a:moveTo>
                <a:cubicBezTo>
                  <a:pt x="187211" y="474450"/>
                  <a:pt x="156801" y="483007"/>
                  <a:pt x="137795" y="464942"/>
                </a:cubicBezTo>
                <a:cubicBezTo>
                  <a:pt x="120689" y="447828"/>
                  <a:pt x="120689" y="412648"/>
                  <a:pt x="136845" y="385075"/>
                </a:cubicBezTo>
                <a:cubicBezTo>
                  <a:pt x="153950" y="356551"/>
                  <a:pt x="183410" y="345141"/>
                  <a:pt x="202416" y="360354"/>
                </a:cubicBezTo>
                <a:cubicBezTo>
                  <a:pt x="221422" y="376518"/>
                  <a:pt x="224273" y="414550"/>
                  <a:pt x="205267" y="444025"/>
                </a:cubicBezTo>
                <a:close/>
                <a:moveTo>
                  <a:pt x="316453" y="533400"/>
                </a:moveTo>
                <a:cubicBezTo>
                  <a:pt x="297447" y="562875"/>
                  <a:pt x="261335" y="570481"/>
                  <a:pt x="236627" y="549564"/>
                </a:cubicBezTo>
                <a:cubicBezTo>
                  <a:pt x="212870" y="530548"/>
                  <a:pt x="209068" y="491565"/>
                  <a:pt x="227124" y="463041"/>
                </a:cubicBezTo>
                <a:cubicBezTo>
                  <a:pt x="245180" y="434517"/>
                  <a:pt x="280342" y="425009"/>
                  <a:pt x="305050" y="443074"/>
                </a:cubicBezTo>
                <a:cubicBezTo>
                  <a:pt x="331658" y="462090"/>
                  <a:pt x="336410" y="502974"/>
                  <a:pt x="316453" y="533400"/>
                </a:cubicBezTo>
                <a:close/>
                <a:moveTo>
                  <a:pt x="928453" y="941294"/>
                </a:moveTo>
                <a:cubicBezTo>
                  <a:pt x="914199" y="957458"/>
                  <a:pt x="893292" y="966015"/>
                  <a:pt x="880938" y="960310"/>
                </a:cubicBezTo>
                <a:cubicBezTo>
                  <a:pt x="867633" y="953655"/>
                  <a:pt x="868584" y="934639"/>
                  <a:pt x="883789" y="917524"/>
                </a:cubicBezTo>
                <a:cubicBezTo>
                  <a:pt x="898043" y="899459"/>
                  <a:pt x="920851" y="890902"/>
                  <a:pt x="933205" y="898508"/>
                </a:cubicBezTo>
                <a:cubicBezTo>
                  <a:pt x="944609" y="906114"/>
                  <a:pt x="942708" y="924180"/>
                  <a:pt x="928453" y="941294"/>
                </a:cubicBezTo>
                <a:close/>
                <a:moveTo>
                  <a:pt x="979770" y="962212"/>
                </a:moveTo>
                <a:cubicBezTo>
                  <a:pt x="968366" y="974572"/>
                  <a:pt x="954112" y="984080"/>
                  <a:pt x="947459" y="983129"/>
                </a:cubicBezTo>
                <a:cubicBezTo>
                  <a:pt x="940807" y="981228"/>
                  <a:pt x="944609" y="967917"/>
                  <a:pt x="956963" y="954605"/>
                </a:cubicBezTo>
                <a:cubicBezTo>
                  <a:pt x="969317" y="940343"/>
                  <a:pt x="984522" y="930835"/>
                  <a:pt x="990223" y="934639"/>
                </a:cubicBezTo>
                <a:cubicBezTo>
                  <a:pt x="995925" y="936540"/>
                  <a:pt x="991174" y="949851"/>
                  <a:pt x="979770" y="962212"/>
                </a:cubicBezTo>
                <a:close/>
                <a:moveTo>
                  <a:pt x="163453" y="243405"/>
                </a:moveTo>
                <a:cubicBezTo>
                  <a:pt x="144447" y="269077"/>
                  <a:pt x="120689" y="283339"/>
                  <a:pt x="111186" y="275733"/>
                </a:cubicBezTo>
                <a:cubicBezTo>
                  <a:pt x="103584" y="269077"/>
                  <a:pt x="112137" y="246258"/>
                  <a:pt x="129242" y="223439"/>
                </a:cubicBezTo>
                <a:cubicBezTo>
                  <a:pt x="147298" y="201570"/>
                  <a:pt x="168205" y="185406"/>
                  <a:pt x="177708" y="188259"/>
                </a:cubicBezTo>
                <a:cubicBezTo>
                  <a:pt x="189112" y="193013"/>
                  <a:pt x="183410" y="217734"/>
                  <a:pt x="163453" y="243405"/>
                </a:cubicBezTo>
                <a:close/>
                <a:moveTo>
                  <a:pt x="236627" y="289044"/>
                </a:moveTo>
                <a:cubicBezTo>
                  <a:pt x="216671" y="316617"/>
                  <a:pt x="185311" y="328027"/>
                  <a:pt x="168205" y="315666"/>
                </a:cubicBezTo>
                <a:cubicBezTo>
                  <a:pt x="153000" y="304257"/>
                  <a:pt x="155851" y="274782"/>
                  <a:pt x="174857" y="250061"/>
                </a:cubicBezTo>
                <a:cubicBezTo>
                  <a:pt x="193863" y="225340"/>
                  <a:pt x="222373" y="212029"/>
                  <a:pt x="239478" y="221537"/>
                </a:cubicBezTo>
                <a:cubicBezTo>
                  <a:pt x="257534" y="231045"/>
                  <a:pt x="256584" y="261471"/>
                  <a:pt x="236627" y="289044"/>
                </a:cubicBezTo>
                <a:close/>
                <a:moveTo>
                  <a:pt x="340211" y="358452"/>
                </a:moveTo>
                <a:cubicBezTo>
                  <a:pt x="319304" y="386976"/>
                  <a:pt x="283192" y="396485"/>
                  <a:pt x="259435" y="379370"/>
                </a:cubicBezTo>
                <a:cubicBezTo>
                  <a:pt x="237578" y="363206"/>
                  <a:pt x="236627" y="328978"/>
                  <a:pt x="255633" y="302355"/>
                </a:cubicBezTo>
                <a:cubicBezTo>
                  <a:pt x="275590" y="275733"/>
                  <a:pt x="309801" y="265274"/>
                  <a:pt x="332609" y="279536"/>
                </a:cubicBezTo>
                <a:cubicBezTo>
                  <a:pt x="358267" y="294749"/>
                  <a:pt x="362068" y="329928"/>
                  <a:pt x="340211" y="358452"/>
                </a:cubicBezTo>
                <a:close/>
                <a:moveTo>
                  <a:pt x="1047242" y="889951"/>
                </a:moveTo>
                <a:cubicBezTo>
                  <a:pt x="1038689" y="902311"/>
                  <a:pt x="1031087" y="910868"/>
                  <a:pt x="1029186" y="909918"/>
                </a:cubicBezTo>
                <a:cubicBezTo>
                  <a:pt x="1026335" y="908016"/>
                  <a:pt x="1031087" y="894705"/>
                  <a:pt x="1040590" y="881394"/>
                </a:cubicBezTo>
                <a:cubicBezTo>
                  <a:pt x="1049143" y="868082"/>
                  <a:pt x="1057695" y="859525"/>
                  <a:pt x="1060546" y="862378"/>
                </a:cubicBezTo>
                <a:cubicBezTo>
                  <a:pt x="1061497" y="864279"/>
                  <a:pt x="1055795" y="876640"/>
                  <a:pt x="1047242" y="889951"/>
                </a:cubicBezTo>
                <a:close/>
                <a:moveTo>
                  <a:pt x="281292" y="164489"/>
                </a:moveTo>
                <a:cubicBezTo>
                  <a:pt x="259435" y="188259"/>
                  <a:pt x="227124" y="201570"/>
                  <a:pt x="210969" y="193964"/>
                </a:cubicBezTo>
                <a:cubicBezTo>
                  <a:pt x="196714" y="188259"/>
                  <a:pt x="203366" y="166390"/>
                  <a:pt x="223323" y="145473"/>
                </a:cubicBezTo>
                <a:cubicBezTo>
                  <a:pt x="244230" y="125506"/>
                  <a:pt x="272739" y="112195"/>
                  <a:pt x="287944" y="115047"/>
                </a:cubicBezTo>
                <a:cubicBezTo>
                  <a:pt x="306000" y="119801"/>
                  <a:pt x="303149" y="141670"/>
                  <a:pt x="281292" y="164489"/>
                </a:cubicBezTo>
                <a:close/>
                <a:moveTo>
                  <a:pt x="377273" y="211078"/>
                </a:moveTo>
                <a:cubicBezTo>
                  <a:pt x="354466" y="236750"/>
                  <a:pt x="317404" y="247209"/>
                  <a:pt x="294596" y="234848"/>
                </a:cubicBezTo>
                <a:cubicBezTo>
                  <a:pt x="273689" y="223439"/>
                  <a:pt x="274640" y="194914"/>
                  <a:pt x="296497" y="171144"/>
                </a:cubicBezTo>
                <a:cubicBezTo>
                  <a:pt x="317404" y="149276"/>
                  <a:pt x="351615" y="137866"/>
                  <a:pt x="374422" y="147374"/>
                </a:cubicBezTo>
                <a:cubicBezTo>
                  <a:pt x="397230" y="157833"/>
                  <a:pt x="399130" y="186357"/>
                  <a:pt x="377273" y="211078"/>
                </a:cubicBezTo>
                <a:close/>
                <a:moveTo>
                  <a:pt x="326907" y="77015"/>
                </a:moveTo>
                <a:cubicBezTo>
                  <a:pt x="305050" y="94129"/>
                  <a:pt x="275590" y="106490"/>
                  <a:pt x="262286" y="105539"/>
                </a:cubicBezTo>
                <a:cubicBezTo>
                  <a:pt x="250882" y="106490"/>
                  <a:pt x="259435" y="95080"/>
                  <a:pt x="278441" y="81769"/>
                </a:cubicBezTo>
                <a:cubicBezTo>
                  <a:pt x="299348" y="69409"/>
                  <a:pt x="324056" y="57048"/>
                  <a:pt x="337360" y="53245"/>
                </a:cubicBezTo>
                <a:cubicBezTo>
                  <a:pt x="352565" y="52294"/>
                  <a:pt x="347814" y="62753"/>
                  <a:pt x="326907" y="77015"/>
                </a:cubicBezTo>
                <a:close/>
                <a:moveTo>
                  <a:pt x="411484" y="96982"/>
                </a:moveTo>
                <a:cubicBezTo>
                  <a:pt x="390578" y="115998"/>
                  <a:pt x="355416" y="125506"/>
                  <a:pt x="335460" y="118850"/>
                </a:cubicBezTo>
                <a:cubicBezTo>
                  <a:pt x="317404" y="113145"/>
                  <a:pt x="319304" y="95080"/>
                  <a:pt x="340211" y="78917"/>
                </a:cubicBezTo>
                <a:cubicBezTo>
                  <a:pt x="360168" y="63704"/>
                  <a:pt x="391528" y="54196"/>
                  <a:pt x="410534" y="57999"/>
                </a:cubicBezTo>
                <a:cubicBezTo>
                  <a:pt x="431441" y="61802"/>
                  <a:pt x="431441" y="79867"/>
                  <a:pt x="411484" y="96982"/>
                </a:cubicBezTo>
                <a:close/>
                <a:moveTo>
                  <a:pt x="521720" y="143571"/>
                </a:moveTo>
                <a:cubicBezTo>
                  <a:pt x="501764" y="164489"/>
                  <a:pt x="463751" y="171144"/>
                  <a:pt x="439043" y="158784"/>
                </a:cubicBezTo>
                <a:cubicBezTo>
                  <a:pt x="415286" y="147374"/>
                  <a:pt x="413385" y="123604"/>
                  <a:pt x="433342" y="104588"/>
                </a:cubicBezTo>
                <a:cubicBezTo>
                  <a:pt x="453298" y="87474"/>
                  <a:pt x="487509" y="80818"/>
                  <a:pt x="511267" y="90326"/>
                </a:cubicBezTo>
                <a:cubicBezTo>
                  <a:pt x="535975" y="100785"/>
                  <a:pt x="541677" y="124555"/>
                  <a:pt x="521720" y="143571"/>
                </a:cubicBezTo>
                <a:close/>
                <a:moveTo>
                  <a:pt x="650012" y="214881"/>
                </a:moveTo>
                <a:cubicBezTo>
                  <a:pt x="631956" y="236750"/>
                  <a:pt x="594894" y="241504"/>
                  <a:pt x="567335" y="225340"/>
                </a:cubicBezTo>
                <a:cubicBezTo>
                  <a:pt x="540727" y="210127"/>
                  <a:pt x="535025" y="180652"/>
                  <a:pt x="554031" y="160686"/>
                </a:cubicBezTo>
                <a:cubicBezTo>
                  <a:pt x="572087" y="141670"/>
                  <a:pt x="607248" y="137866"/>
                  <a:pt x="632907" y="152128"/>
                </a:cubicBezTo>
                <a:cubicBezTo>
                  <a:pt x="659515" y="166390"/>
                  <a:pt x="667118" y="193964"/>
                  <a:pt x="650012" y="214881"/>
                </a:cubicBezTo>
                <a:close/>
                <a:moveTo>
                  <a:pt x="448546" y="30426"/>
                </a:moveTo>
                <a:cubicBezTo>
                  <a:pt x="427640" y="41835"/>
                  <a:pt x="395329" y="50393"/>
                  <a:pt x="376323" y="49442"/>
                </a:cubicBezTo>
                <a:cubicBezTo>
                  <a:pt x="359217" y="49442"/>
                  <a:pt x="363969" y="42786"/>
                  <a:pt x="383925" y="33278"/>
                </a:cubicBezTo>
                <a:cubicBezTo>
                  <a:pt x="403882" y="25672"/>
                  <a:pt x="432391" y="18065"/>
                  <a:pt x="448546" y="15213"/>
                </a:cubicBezTo>
                <a:cubicBezTo>
                  <a:pt x="467553" y="13311"/>
                  <a:pt x="467553" y="19967"/>
                  <a:pt x="448546" y="30426"/>
                </a:cubicBezTo>
                <a:close/>
                <a:moveTo>
                  <a:pt x="546428" y="52294"/>
                </a:moveTo>
                <a:cubicBezTo>
                  <a:pt x="527422" y="66556"/>
                  <a:pt x="491310" y="71310"/>
                  <a:pt x="468503" y="63704"/>
                </a:cubicBezTo>
                <a:cubicBezTo>
                  <a:pt x="445696" y="57999"/>
                  <a:pt x="444745" y="42786"/>
                  <a:pt x="463751" y="31376"/>
                </a:cubicBezTo>
                <a:cubicBezTo>
                  <a:pt x="481807" y="21868"/>
                  <a:pt x="514118" y="17114"/>
                  <a:pt x="535975" y="20918"/>
                </a:cubicBezTo>
                <a:cubicBezTo>
                  <a:pt x="558782" y="26622"/>
                  <a:pt x="564484" y="40884"/>
                  <a:pt x="546428" y="52294"/>
                </a:cubicBezTo>
                <a:close/>
                <a:moveTo>
                  <a:pt x="663317" y="101736"/>
                </a:moveTo>
                <a:cubicBezTo>
                  <a:pt x="647161" y="116949"/>
                  <a:pt x="611050" y="119801"/>
                  <a:pt x="584441" y="107441"/>
                </a:cubicBezTo>
                <a:cubicBezTo>
                  <a:pt x="558782" y="96031"/>
                  <a:pt x="553081" y="75113"/>
                  <a:pt x="571137" y="61802"/>
                </a:cubicBezTo>
                <a:cubicBezTo>
                  <a:pt x="588242" y="49442"/>
                  <a:pt x="620553" y="48491"/>
                  <a:pt x="645261" y="57999"/>
                </a:cubicBezTo>
                <a:cubicBezTo>
                  <a:pt x="669969" y="67507"/>
                  <a:pt x="678522" y="87474"/>
                  <a:pt x="663317" y="101736"/>
                </a:cubicBezTo>
                <a:close/>
                <a:moveTo>
                  <a:pt x="665217" y="29475"/>
                </a:moveTo>
                <a:cubicBezTo>
                  <a:pt x="650963" y="37081"/>
                  <a:pt x="620553" y="37081"/>
                  <a:pt x="596795" y="29475"/>
                </a:cubicBezTo>
                <a:cubicBezTo>
                  <a:pt x="574938" y="22819"/>
                  <a:pt x="569236" y="13311"/>
                  <a:pt x="584441" y="8557"/>
                </a:cubicBezTo>
                <a:cubicBezTo>
                  <a:pt x="597745" y="4754"/>
                  <a:pt x="626255" y="5705"/>
                  <a:pt x="647161" y="10459"/>
                </a:cubicBezTo>
                <a:cubicBezTo>
                  <a:pt x="668068" y="15213"/>
                  <a:pt x="676621" y="23770"/>
                  <a:pt x="665217" y="29475"/>
                </a:cubicBezTo>
                <a:close/>
                <a:moveTo>
                  <a:pt x="777354" y="79867"/>
                </a:moveTo>
                <a:cubicBezTo>
                  <a:pt x="766900" y="89375"/>
                  <a:pt x="737441" y="86523"/>
                  <a:pt x="713683" y="75113"/>
                </a:cubicBezTo>
                <a:cubicBezTo>
                  <a:pt x="689925" y="63704"/>
                  <a:pt x="681373" y="48491"/>
                  <a:pt x="693727" y="40884"/>
                </a:cubicBezTo>
                <a:cubicBezTo>
                  <a:pt x="705130" y="35180"/>
                  <a:pt x="731739" y="38032"/>
                  <a:pt x="753596" y="47540"/>
                </a:cubicBezTo>
                <a:cubicBezTo>
                  <a:pt x="775453" y="57999"/>
                  <a:pt x="785907" y="71310"/>
                  <a:pt x="777354" y="79867"/>
                </a:cubicBezTo>
                <a:close/>
                <a:moveTo>
                  <a:pt x="889490" y="150227"/>
                </a:moveTo>
                <a:cubicBezTo>
                  <a:pt x="881888" y="160686"/>
                  <a:pt x="857180" y="157833"/>
                  <a:pt x="835323" y="142620"/>
                </a:cubicBezTo>
                <a:cubicBezTo>
                  <a:pt x="812515" y="128358"/>
                  <a:pt x="802062" y="108391"/>
                  <a:pt x="811565" y="98883"/>
                </a:cubicBezTo>
                <a:cubicBezTo>
                  <a:pt x="820118" y="91277"/>
                  <a:pt x="842925" y="96031"/>
                  <a:pt x="863832" y="108391"/>
                </a:cubicBezTo>
                <a:cubicBezTo>
                  <a:pt x="883789" y="122653"/>
                  <a:pt x="896143" y="141670"/>
                  <a:pt x="889490" y="150227"/>
                </a:cubicBezTo>
                <a:close/>
                <a:moveTo>
                  <a:pt x="990223" y="234848"/>
                </a:moveTo>
                <a:cubicBezTo>
                  <a:pt x="986422" y="246258"/>
                  <a:pt x="968366" y="243405"/>
                  <a:pt x="949360" y="227242"/>
                </a:cubicBezTo>
                <a:cubicBezTo>
                  <a:pt x="930354" y="211078"/>
                  <a:pt x="919900" y="189210"/>
                  <a:pt x="925602" y="178751"/>
                </a:cubicBezTo>
                <a:cubicBezTo>
                  <a:pt x="930354" y="169243"/>
                  <a:pt x="948410" y="173997"/>
                  <a:pt x="965515" y="189210"/>
                </a:cubicBezTo>
                <a:cubicBezTo>
                  <a:pt x="982621" y="204422"/>
                  <a:pt x="993074" y="224389"/>
                  <a:pt x="990223" y="234848"/>
                </a:cubicBezTo>
                <a:close/>
                <a:moveTo>
                  <a:pt x="864782" y="86523"/>
                </a:moveTo>
                <a:cubicBezTo>
                  <a:pt x="860031" y="90326"/>
                  <a:pt x="839124" y="83671"/>
                  <a:pt x="817267" y="71310"/>
                </a:cubicBezTo>
                <a:cubicBezTo>
                  <a:pt x="795410" y="59901"/>
                  <a:pt x="784006" y="48491"/>
                  <a:pt x="790658" y="46589"/>
                </a:cubicBezTo>
                <a:cubicBezTo>
                  <a:pt x="795410" y="45638"/>
                  <a:pt x="815366" y="54196"/>
                  <a:pt x="835323" y="63704"/>
                </a:cubicBezTo>
                <a:cubicBezTo>
                  <a:pt x="855279" y="74163"/>
                  <a:pt x="868584" y="83671"/>
                  <a:pt x="864782" y="86523"/>
                </a:cubicBezTo>
                <a:close/>
                <a:moveTo>
                  <a:pt x="958863" y="155932"/>
                </a:moveTo>
                <a:cubicBezTo>
                  <a:pt x="957913" y="161636"/>
                  <a:pt x="941758" y="154981"/>
                  <a:pt x="923702" y="139768"/>
                </a:cubicBezTo>
                <a:cubicBezTo>
                  <a:pt x="904696" y="125506"/>
                  <a:pt x="892341" y="110293"/>
                  <a:pt x="895192" y="105539"/>
                </a:cubicBezTo>
                <a:cubicBezTo>
                  <a:pt x="898043" y="102687"/>
                  <a:pt x="913248" y="112195"/>
                  <a:pt x="930354" y="124555"/>
                </a:cubicBezTo>
                <a:cubicBezTo>
                  <a:pt x="945559" y="137866"/>
                  <a:pt x="958863" y="151178"/>
                  <a:pt x="958863" y="155932"/>
                </a:cubicBezTo>
                <a:close/>
                <a:moveTo>
                  <a:pt x="764050" y="35180"/>
                </a:moveTo>
                <a:cubicBezTo>
                  <a:pt x="756447" y="36130"/>
                  <a:pt x="730789" y="31376"/>
                  <a:pt x="707981" y="23770"/>
                </a:cubicBezTo>
                <a:cubicBezTo>
                  <a:pt x="686124" y="17114"/>
                  <a:pt x="676621" y="11410"/>
                  <a:pt x="687074" y="12360"/>
                </a:cubicBezTo>
                <a:cubicBezTo>
                  <a:pt x="709882" y="14262"/>
                  <a:pt x="777354" y="35180"/>
                  <a:pt x="764050" y="35180"/>
                </a:cubicBezTo>
                <a:close/>
                <a:moveTo>
                  <a:pt x="592994" y="0"/>
                </a:moveTo>
                <a:cubicBezTo>
                  <a:pt x="616751" y="951"/>
                  <a:pt x="639559" y="2852"/>
                  <a:pt x="663317" y="6656"/>
                </a:cubicBezTo>
                <a:cubicBezTo>
                  <a:pt x="650963" y="5705"/>
                  <a:pt x="625304" y="2852"/>
                  <a:pt x="605348" y="951"/>
                </a:cubicBezTo>
                <a:cubicBezTo>
                  <a:pt x="600596" y="951"/>
                  <a:pt x="595845" y="951"/>
                  <a:pt x="592994" y="0"/>
                </a:cubicBezTo>
                <a:close/>
                <a:moveTo>
                  <a:pt x="488460" y="6656"/>
                </a:moveTo>
                <a:cubicBezTo>
                  <a:pt x="513168" y="2852"/>
                  <a:pt x="537876" y="951"/>
                  <a:pt x="562584" y="0"/>
                </a:cubicBezTo>
                <a:lnTo>
                  <a:pt x="562584" y="0"/>
                </a:lnTo>
                <a:cubicBezTo>
                  <a:pt x="573037" y="0"/>
                  <a:pt x="574938" y="1902"/>
                  <a:pt x="562584" y="4754"/>
                </a:cubicBezTo>
                <a:cubicBezTo>
                  <a:pt x="546428" y="9508"/>
                  <a:pt x="515068" y="13311"/>
                  <a:pt x="495112" y="11410"/>
                </a:cubicBezTo>
                <a:cubicBezTo>
                  <a:pt x="478006" y="11410"/>
                  <a:pt x="476105" y="8557"/>
                  <a:pt x="488460" y="6656"/>
                </a:cubicBezTo>
                <a:close/>
                <a:moveTo>
                  <a:pt x="321205" y="57999"/>
                </a:moveTo>
                <a:cubicBezTo>
                  <a:pt x="341161" y="48491"/>
                  <a:pt x="361118" y="39934"/>
                  <a:pt x="382025" y="32327"/>
                </a:cubicBezTo>
                <a:cubicBezTo>
                  <a:pt x="380124" y="33278"/>
                  <a:pt x="378223" y="34229"/>
                  <a:pt x="375373" y="35180"/>
                </a:cubicBezTo>
                <a:cubicBezTo>
                  <a:pt x="358267" y="42786"/>
                  <a:pt x="334509" y="52294"/>
                  <a:pt x="321205" y="57999"/>
                </a:cubicBezTo>
                <a:close/>
                <a:moveTo>
                  <a:pt x="237578" y="108391"/>
                </a:moveTo>
                <a:cubicBezTo>
                  <a:pt x="251832" y="97933"/>
                  <a:pt x="266087" y="88425"/>
                  <a:pt x="280342" y="79867"/>
                </a:cubicBezTo>
                <a:cubicBezTo>
                  <a:pt x="278441" y="80818"/>
                  <a:pt x="275590" y="82720"/>
                  <a:pt x="273689" y="83671"/>
                </a:cubicBezTo>
                <a:cubicBezTo>
                  <a:pt x="261335" y="93179"/>
                  <a:pt x="248031" y="101736"/>
                  <a:pt x="237578" y="108391"/>
                </a:cubicBezTo>
                <a:lnTo>
                  <a:pt x="237578" y="108391"/>
                </a:lnTo>
                <a:close/>
                <a:moveTo>
                  <a:pt x="179609" y="155932"/>
                </a:moveTo>
                <a:cubicBezTo>
                  <a:pt x="191012" y="145473"/>
                  <a:pt x="202416" y="135965"/>
                  <a:pt x="213820" y="126457"/>
                </a:cubicBezTo>
                <a:lnTo>
                  <a:pt x="213820" y="126457"/>
                </a:lnTo>
                <a:cubicBezTo>
                  <a:pt x="223323" y="118850"/>
                  <a:pt x="231876" y="113145"/>
                  <a:pt x="236627" y="111244"/>
                </a:cubicBezTo>
                <a:cubicBezTo>
                  <a:pt x="247081" y="109342"/>
                  <a:pt x="238528" y="123604"/>
                  <a:pt x="216671" y="144522"/>
                </a:cubicBezTo>
                <a:cubicBezTo>
                  <a:pt x="195764" y="166390"/>
                  <a:pt x="171056" y="182554"/>
                  <a:pt x="162503" y="180652"/>
                </a:cubicBezTo>
                <a:cubicBezTo>
                  <a:pt x="157752" y="180652"/>
                  <a:pt x="166304" y="170194"/>
                  <a:pt x="179609" y="155932"/>
                </a:cubicBezTo>
                <a:close/>
                <a:moveTo>
                  <a:pt x="93130" y="260520"/>
                </a:moveTo>
                <a:cubicBezTo>
                  <a:pt x="96932" y="253864"/>
                  <a:pt x="101683" y="248159"/>
                  <a:pt x="105484" y="242455"/>
                </a:cubicBezTo>
                <a:cubicBezTo>
                  <a:pt x="119739" y="221537"/>
                  <a:pt x="135894" y="202521"/>
                  <a:pt x="152050" y="184456"/>
                </a:cubicBezTo>
                <a:lnTo>
                  <a:pt x="152050" y="184456"/>
                </a:lnTo>
                <a:cubicBezTo>
                  <a:pt x="153950" y="184456"/>
                  <a:pt x="143497" y="200619"/>
                  <a:pt x="125441" y="222488"/>
                </a:cubicBezTo>
                <a:cubicBezTo>
                  <a:pt x="109286" y="245307"/>
                  <a:pt x="94081" y="261471"/>
                  <a:pt x="93130" y="260520"/>
                </a:cubicBezTo>
                <a:close/>
                <a:moveTo>
                  <a:pt x="18056" y="430713"/>
                </a:moveTo>
                <a:cubicBezTo>
                  <a:pt x="24708" y="404091"/>
                  <a:pt x="33261" y="377468"/>
                  <a:pt x="44665" y="351797"/>
                </a:cubicBezTo>
                <a:lnTo>
                  <a:pt x="44665" y="351797"/>
                </a:lnTo>
                <a:cubicBezTo>
                  <a:pt x="41814" y="361305"/>
                  <a:pt x="34211" y="383173"/>
                  <a:pt x="26609" y="405042"/>
                </a:cubicBezTo>
                <a:cubicBezTo>
                  <a:pt x="22807" y="416451"/>
                  <a:pt x="19957" y="425959"/>
                  <a:pt x="18056" y="430713"/>
                </a:cubicBezTo>
                <a:close/>
                <a:moveTo>
                  <a:pt x="950" y="544810"/>
                </a:moveTo>
                <a:cubicBezTo>
                  <a:pt x="2851" y="513433"/>
                  <a:pt x="6652" y="482057"/>
                  <a:pt x="13304" y="450680"/>
                </a:cubicBezTo>
                <a:cubicBezTo>
                  <a:pt x="13304" y="451631"/>
                  <a:pt x="13304" y="452582"/>
                  <a:pt x="13304" y="454483"/>
                </a:cubicBezTo>
                <a:cubicBezTo>
                  <a:pt x="13304" y="465893"/>
                  <a:pt x="9503" y="496319"/>
                  <a:pt x="4752" y="521040"/>
                </a:cubicBezTo>
                <a:cubicBezTo>
                  <a:pt x="2851" y="534351"/>
                  <a:pt x="950" y="542908"/>
                  <a:pt x="950" y="544810"/>
                </a:cubicBezTo>
                <a:lnTo>
                  <a:pt x="950" y="544810"/>
                </a:lnTo>
                <a:close/>
                <a:moveTo>
                  <a:pt x="4752" y="646546"/>
                </a:moveTo>
                <a:cubicBezTo>
                  <a:pt x="950" y="618972"/>
                  <a:pt x="0" y="591399"/>
                  <a:pt x="0" y="563826"/>
                </a:cubicBezTo>
                <a:cubicBezTo>
                  <a:pt x="0" y="564776"/>
                  <a:pt x="0" y="566678"/>
                  <a:pt x="0" y="568580"/>
                </a:cubicBezTo>
                <a:cubicBezTo>
                  <a:pt x="1901" y="583793"/>
                  <a:pt x="3801" y="614218"/>
                  <a:pt x="3801" y="635136"/>
                </a:cubicBezTo>
                <a:cubicBezTo>
                  <a:pt x="4752" y="640841"/>
                  <a:pt x="4752" y="644644"/>
                  <a:pt x="4752" y="646546"/>
                </a:cubicBezTo>
                <a:close/>
                <a:moveTo>
                  <a:pt x="17106" y="712151"/>
                </a:moveTo>
                <a:cubicBezTo>
                  <a:pt x="17106" y="711200"/>
                  <a:pt x="16155" y="709298"/>
                  <a:pt x="16155" y="708348"/>
                </a:cubicBezTo>
                <a:cubicBezTo>
                  <a:pt x="16155" y="709298"/>
                  <a:pt x="17106" y="711200"/>
                  <a:pt x="17106" y="712151"/>
                </a:cubicBezTo>
                <a:close/>
                <a:moveTo>
                  <a:pt x="58919" y="826247"/>
                </a:moveTo>
                <a:cubicBezTo>
                  <a:pt x="47516" y="802477"/>
                  <a:pt x="37062" y="777756"/>
                  <a:pt x="28509" y="752085"/>
                </a:cubicBezTo>
                <a:cubicBezTo>
                  <a:pt x="25658" y="741626"/>
                  <a:pt x="30410" y="745429"/>
                  <a:pt x="38963" y="763494"/>
                </a:cubicBezTo>
                <a:cubicBezTo>
                  <a:pt x="49416" y="782510"/>
                  <a:pt x="60820" y="811985"/>
                  <a:pt x="61770" y="824345"/>
                </a:cubicBezTo>
                <a:cubicBezTo>
                  <a:pt x="63671" y="832903"/>
                  <a:pt x="62720" y="832903"/>
                  <a:pt x="58919" y="826247"/>
                </a:cubicBezTo>
                <a:lnTo>
                  <a:pt x="58919" y="826247"/>
                </a:lnTo>
                <a:close/>
                <a:moveTo>
                  <a:pt x="168205" y="979326"/>
                </a:moveTo>
                <a:cubicBezTo>
                  <a:pt x="150149" y="961261"/>
                  <a:pt x="133043" y="942245"/>
                  <a:pt x="117838" y="922278"/>
                </a:cubicBezTo>
                <a:cubicBezTo>
                  <a:pt x="119739" y="924180"/>
                  <a:pt x="127342" y="931786"/>
                  <a:pt x="136845" y="943196"/>
                </a:cubicBezTo>
                <a:cubicBezTo>
                  <a:pt x="153000" y="959359"/>
                  <a:pt x="166304" y="975523"/>
                  <a:pt x="168205" y="979326"/>
                </a:cubicBezTo>
                <a:close/>
                <a:moveTo>
                  <a:pt x="250882" y="1046833"/>
                </a:moveTo>
                <a:cubicBezTo>
                  <a:pt x="248031" y="1044932"/>
                  <a:pt x="245180" y="1043030"/>
                  <a:pt x="242329" y="1041128"/>
                </a:cubicBezTo>
                <a:cubicBezTo>
                  <a:pt x="225224" y="1028768"/>
                  <a:pt x="208118" y="1015457"/>
                  <a:pt x="192913" y="1002145"/>
                </a:cubicBezTo>
                <a:lnTo>
                  <a:pt x="192913" y="1002145"/>
                </a:lnTo>
                <a:cubicBezTo>
                  <a:pt x="192913" y="1002145"/>
                  <a:pt x="192913" y="1002145"/>
                  <a:pt x="192913" y="1002145"/>
                </a:cubicBezTo>
                <a:cubicBezTo>
                  <a:pt x="191963" y="1000244"/>
                  <a:pt x="205267" y="1007850"/>
                  <a:pt x="222373" y="1022112"/>
                </a:cubicBezTo>
                <a:cubicBezTo>
                  <a:pt x="239478" y="1034473"/>
                  <a:pt x="251832" y="1045882"/>
                  <a:pt x="250882" y="1046833"/>
                </a:cubicBezTo>
                <a:cubicBezTo>
                  <a:pt x="250882" y="1047784"/>
                  <a:pt x="250882" y="1047784"/>
                  <a:pt x="250882" y="1046833"/>
                </a:cubicBezTo>
                <a:close/>
                <a:moveTo>
                  <a:pt x="344012" y="1099127"/>
                </a:moveTo>
                <a:cubicBezTo>
                  <a:pt x="323106" y="1089619"/>
                  <a:pt x="302199" y="1079161"/>
                  <a:pt x="282242" y="1067751"/>
                </a:cubicBezTo>
                <a:lnTo>
                  <a:pt x="282242" y="1067751"/>
                </a:lnTo>
                <a:cubicBezTo>
                  <a:pt x="284143" y="1067751"/>
                  <a:pt x="301248" y="1075357"/>
                  <a:pt x="318354" y="1084865"/>
                </a:cubicBezTo>
                <a:cubicBezTo>
                  <a:pt x="335460" y="1092472"/>
                  <a:pt x="345913" y="1099127"/>
                  <a:pt x="344012" y="1099127"/>
                </a:cubicBezTo>
                <a:lnTo>
                  <a:pt x="344012" y="1099127"/>
                </a:lnTo>
                <a:close/>
                <a:moveTo>
                  <a:pt x="429540" y="1128602"/>
                </a:moveTo>
                <a:cubicBezTo>
                  <a:pt x="415286" y="1124799"/>
                  <a:pt x="401981" y="1120996"/>
                  <a:pt x="387727" y="1116242"/>
                </a:cubicBezTo>
                <a:cubicBezTo>
                  <a:pt x="396279" y="1119094"/>
                  <a:pt x="407683" y="1121947"/>
                  <a:pt x="419087" y="1125750"/>
                </a:cubicBezTo>
                <a:cubicBezTo>
                  <a:pt x="422888" y="1126701"/>
                  <a:pt x="427640" y="1127651"/>
                  <a:pt x="429540" y="1128602"/>
                </a:cubicBezTo>
                <a:close/>
                <a:moveTo>
                  <a:pt x="618652" y="1144766"/>
                </a:moveTo>
                <a:cubicBezTo>
                  <a:pt x="601546" y="1145717"/>
                  <a:pt x="584441" y="1146667"/>
                  <a:pt x="567335" y="1146667"/>
                </a:cubicBezTo>
                <a:cubicBezTo>
                  <a:pt x="568286" y="1146667"/>
                  <a:pt x="568286" y="1146667"/>
                  <a:pt x="569236" y="1146667"/>
                </a:cubicBezTo>
                <a:cubicBezTo>
                  <a:pt x="578739" y="1145717"/>
                  <a:pt x="598696" y="1145717"/>
                  <a:pt x="612000" y="1144766"/>
                </a:cubicBezTo>
                <a:cubicBezTo>
                  <a:pt x="614851" y="1144766"/>
                  <a:pt x="617702" y="1144766"/>
                  <a:pt x="618652" y="1144766"/>
                </a:cubicBezTo>
                <a:close/>
                <a:moveTo>
                  <a:pt x="718435" y="1127651"/>
                </a:moveTo>
                <a:cubicBezTo>
                  <a:pt x="705130" y="1131455"/>
                  <a:pt x="691826" y="1134307"/>
                  <a:pt x="678522" y="1136209"/>
                </a:cubicBezTo>
                <a:cubicBezTo>
                  <a:pt x="668068" y="1138110"/>
                  <a:pt x="667118" y="1136209"/>
                  <a:pt x="678522" y="1132405"/>
                </a:cubicBezTo>
                <a:cubicBezTo>
                  <a:pt x="689925" y="1127651"/>
                  <a:pt x="708932" y="1123848"/>
                  <a:pt x="720335" y="1122897"/>
                </a:cubicBezTo>
                <a:cubicBezTo>
                  <a:pt x="730789" y="1122897"/>
                  <a:pt x="729838" y="1124799"/>
                  <a:pt x="718435" y="1127651"/>
                </a:cubicBezTo>
                <a:close/>
                <a:moveTo>
                  <a:pt x="918950" y="1030670"/>
                </a:moveTo>
                <a:cubicBezTo>
                  <a:pt x="912298" y="1036374"/>
                  <a:pt x="904696" y="1041128"/>
                  <a:pt x="898043" y="1045882"/>
                </a:cubicBezTo>
                <a:cubicBezTo>
                  <a:pt x="895192" y="1047784"/>
                  <a:pt x="893292" y="1048735"/>
                  <a:pt x="892341" y="1048735"/>
                </a:cubicBezTo>
                <a:cubicBezTo>
                  <a:pt x="887590" y="1050636"/>
                  <a:pt x="892341" y="1044932"/>
                  <a:pt x="903745" y="1035424"/>
                </a:cubicBezTo>
                <a:cubicBezTo>
                  <a:pt x="915149" y="1025916"/>
                  <a:pt x="928453" y="1017358"/>
                  <a:pt x="933205" y="1016407"/>
                </a:cubicBezTo>
                <a:cubicBezTo>
                  <a:pt x="936056" y="1016407"/>
                  <a:pt x="930354" y="1022112"/>
                  <a:pt x="918950" y="1030670"/>
                </a:cubicBezTo>
                <a:cubicBezTo>
                  <a:pt x="918950" y="1030670"/>
                  <a:pt x="918950" y="1030670"/>
                  <a:pt x="918950" y="1030670"/>
                </a:cubicBezTo>
                <a:close/>
                <a:moveTo>
                  <a:pt x="1012080" y="942245"/>
                </a:moveTo>
                <a:cubicBezTo>
                  <a:pt x="1001627" y="954605"/>
                  <a:pt x="990223" y="966966"/>
                  <a:pt x="978820" y="979326"/>
                </a:cubicBezTo>
                <a:lnTo>
                  <a:pt x="978820" y="979326"/>
                </a:lnTo>
                <a:cubicBezTo>
                  <a:pt x="980720" y="977425"/>
                  <a:pt x="985472" y="971720"/>
                  <a:pt x="993074" y="963163"/>
                </a:cubicBezTo>
                <a:cubicBezTo>
                  <a:pt x="1001627" y="953655"/>
                  <a:pt x="1009230" y="944147"/>
                  <a:pt x="1012080" y="942245"/>
                </a:cubicBezTo>
                <a:close/>
                <a:moveTo>
                  <a:pt x="128292" y="912770"/>
                </a:moveTo>
                <a:cubicBezTo>
                  <a:pt x="128292" y="923229"/>
                  <a:pt x="115938" y="914672"/>
                  <a:pt x="102634" y="896606"/>
                </a:cubicBezTo>
                <a:cubicBezTo>
                  <a:pt x="89329" y="878541"/>
                  <a:pt x="76975" y="855722"/>
                  <a:pt x="75074" y="844312"/>
                </a:cubicBezTo>
                <a:cubicBezTo>
                  <a:pt x="74124" y="831952"/>
                  <a:pt x="86478" y="836706"/>
                  <a:pt x="101683" y="855722"/>
                </a:cubicBezTo>
                <a:cubicBezTo>
                  <a:pt x="116888" y="874738"/>
                  <a:pt x="129242" y="901360"/>
                  <a:pt x="128292" y="912770"/>
                </a:cubicBezTo>
                <a:close/>
              </a:path>
            </a:pathLst>
          </a:custGeom>
          <a:gradFill>
            <a:gsLst>
              <a:gs pos="0">
                <a:srgbClr val="8551A1"/>
              </a:gs>
              <a:gs pos="35350">
                <a:srgbClr val="6363AC"/>
              </a:gs>
              <a:gs pos="100000">
                <a:srgbClr val="26C4F4"/>
              </a:gs>
            </a:gsLst>
            <a:lin ang="5845069" scaled="1"/>
          </a:gradFill>
          <a:ln w="9492" cap="flat">
            <a:noFill/>
            <a:prstDash val="solid"/>
            <a:miter/>
          </a:ln>
        </p:spPr>
        <p:txBody>
          <a:bodyPr rtlCol="0" anchor="ctr"/>
          <a:lstStyle/>
          <a:p>
            <a:endParaRPr lang="en-US"/>
          </a:p>
        </p:txBody>
      </p:sp>
      <p:sp>
        <p:nvSpPr>
          <p:cNvPr id="21" name="Freeform 20">
            <a:extLst>
              <a:ext uri="{FF2B5EF4-FFF2-40B4-BE49-F238E27FC236}">
                <a16:creationId xmlns:a16="http://schemas.microsoft.com/office/drawing/2014/main" id="{7E5F4440-23A4-70EB-4A6F-6E2573264DD5}"/>
              </a:ext>
            </a:extLst>
          </p:cNvPr>
          <p:cNvSpPr/>
          <p:nvPr/>
        </p:nvSpPr>
        <p:spPr>
          <a:xfrm rot="2300298">
            <a:off x="-183876" y="5010676"/>
            <a:ext cx="951659" cy="1006025"/>
          </a:xfrm>
          <a:custGeom>
            <a:avLst/>
            <a:gdLst>
              <a:gd name="connsiteX0" fmla="*/ 122815 w 256549"/>
              <a:gd name="connsiteY0" fmla="*/ 237884 h 271205"/>
              <a:gd name="connsiteX1" fmla="*/ 36337 w 256549"/>
              <a:gd name="connsiteY1" fmla="*/ 262605 h 271205"/>
              <a:gd name="connsiteX2" fmla="*/ 6877 w 256549"/>
              <a:gd name="connsiteY2" fmla="*/ 175131 h 271205"/>
              <a:gd name="connsiteX3" fmla="*/ 92405 w 256549"/>
              <a:gd name="connsiteY3" fmla="*/ 152312 h 271205"/>
              <a:gd name="connsiteX4" fmla="*/ 122815 w 256549"/>
              <a:gd name="connsiteY4" fmla="*/ 237884 h 271205"/>
              <a:gd name="connsiteX5" fmla="*/ 150374 w 256549"/>
              <a:gd name="connsiteY5" fmla="*/ 72444 h 271205"/>
              <a:gd name="connsiteX6" fmla="*/ 83853 w 256549"/>
              <a:gd name="connsiteY6" fmla="*/ 91460 h 271205"/>
              <a:gd name="connsiteX7" fmla="*/ 61045 w 256549"/>
              <a:gd name="connsiteY7" fmla="*/ 23953 h 271205"/>
              <a:gd name="connsiteX8" fmla="*/ 127567 w 256549"/>
              <a:gd name="connsiteY8" fmla="*/ 5888 h 271205"/>
              <a:gd name="connsiteX9" fmla="*/ 150374 w 256549"/>
              <a:gd name="connsiteY9" fmla="*/ 72444 h 271205"/>
              <a:gd name="connsiteX10" fmla="*/ 253958 w 256549"/>
              <a:gd name="connsiteY10" fmla="*/ 102870 h 271205"/>
              <a:gd name="connsiteX11" fmla="*/ 212145 w 256549"/>
              <a:gd name="connsiteY11" fmla="*/ 115230 h 271205"/>
              <a:gd name="connsiteX12" fmla="*/ 197890 w 256549"/>
              <a:gd name="connsiteY12" fmla="*/ 72444 h 271205"/>
              <a:gd name="connsiteX13" fmla="*/ 239703 w 256549"/>
              <a:gd name="connsiteY13" fmla="*/ 61035 h 271205"/>
              <a:gd name="connsiteX14" fmla="*/ 253958 w 256549"/>
              <a:gd name="connsiteY14" fmla="*/ 102870 h 2712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56549" h="271205">
                <a:moveTo>
                  <a:pt x="122815" y="237884"/>
                </a:moveTo>
                <a:cubicBezTo>
                  <a:pt x="107610" y="269260"/>
                  <a:pt x="68648" y="280670"/>
                  <a:pt x="36337" y="262605"/>
                </a:cubicBezTo>
                <a:cubicBezTo>
                  <a:pt x="4027" y="245490"/>
                  <a:pt x="-9278" y="205557"/>
                  <a:pt x="6877" y="175131"/>
                </a:cubicBezTo>
                <a:cubicBezTo>
                  <a:pt x="23033" y="144705"/>
                  <a:pt x="61045" y="135197"/>
                  <a:pt x="92405" y="152312"/>
                </a:cubicBezTo>
                <a:cubicBezTo>
                  <a:pt x="124716" y="169426"/>
                  <a:pt x="138020" y="207458"/>
                  <a:pt x="122815" y="237884"/>
                </a:cubicBezTo>
                <a:close/>
                <a:moveTo>
                  <a:pt x="150374" y="72444"/>
                </a:moveTo>
                <a:cubicBezTo>
                  <a:pt x="138020" y="96214"/>
                  <a:pt x="108561" y="104772"/>
                  <a:pt x="83853" y="91460"/>
                </a:cubicBezTo>
                <a:cubicBezTo>
                  <a:pt x="59144" y="78149"/>
                  <a:pt x="48691" y="47723"/>
                  <a:pt x="61045" y="23953"/>
                </a:cubicBezTo>
                <a:cubicBezTo>
                  <a:pt x="73399" y="1134"/>
                  <a:pt x="102859" y="-6472"/>
                  <a:pt x="127567" y="5888"/>
                </a:cubicBezTo>
                <a:cubicBezTo>
                  <a:pt x="152275" y="19199"/>
                  <a:pt x="161778" y="48674"/>
                  <a:pt x="150374" y="72444"/>
                </a:cubicBezTo>
                <a:close/>
                <a:moveTo>
                  <a:pt x="253958" y="102870"/>
                </a:moveTo>
                <a:cubicBezTo>
                  <a:pt x="246356" y="118083"/>
                  <a:pt x="228300" y="123788"/>
                  <a:pt x="212145" y="115230"/>
                </a:cubicBezTo>
                <a:cubicBezTo>
                  <a:pt x="196939" y="106673"/>
                  <a:pt x="190287" y="87657"/>
                  <a:pt x="197890" y="72444"/>
                </a:cubicBezTo>
                <a:cubicBezTo>
                  <a:pt x="205492" y="58182"/>
                  <a:pt x="224498" y="53428"/>
                  <a:pt x="239703" y="61035"/>
                </a:cubicBezTo>
                <a:cubicBezTo>
                  <a:pt x="253958" y="69592"/>
                  <a:pt x="260610" y="88608"/>
                  <a:pt x="253958" y="102870"/>
                </a:cubicBezTo>
                <a:close/>
              </a:path>
            </a:pathLst>
          </a:custGeom>
          <a:gradFill>
            <a:gsLst>
              <a:gs pos="0">
                <a:srgbClr val="8551A1"/>
              </a:gs>
              <a:gs pos="35350">
                <a:srgbClr val="6363AC"/>
              </a:gs>
              <a:gs pos="100000">
                <a:srgbClr val="26C4F4"/>
              </a:gs>
            </a:gsLst>
            <a:lin ang="0" scaled="1"/>
          </a:gradFill>
          <a:ln w="9492" cap="flat">
            <a:noFill/>
            <a:prstDash val="solid"/>
            <a:miter/>
          </a:ln>
        </p:spPr>
        <p:txBody>
          <a:bodyPr rtlCol="0" anchor="ctr"/>
          <a:lstStyle/>
          <a:p>
            <a:endParaRPr lang="en-US"/>
          </a:p>
        </p:txBody>
      </p:sp>
      <p:sp>
        <p:nvSpPr>
          <p:cNvPr id="13" name="Rechteck 1">
            <a:extLst>
              <a:ext uri="{FF2B5EF4-FFF2-40B4-BE49-F238E27FC236}">
                <a16:creationId xmlns:a16="http://schemas.microsoft.com/office/drawing/2014/main" id="{B5CA2528-9AFE-6596-C69A-0535BA423168}"/>
              </a:ext>
            </a:extLst>
          </p:cNvPr>
          <p:cNvSpPr/>
          <p:nvPr/>
        </p:nvSpPr>
        <p:spPr>
          <a:xfrm>
            <a:off x="-15531" y="8428776"/>
            <a:ext cx="3274779" cy="2024061"/>
          </a:xfrm>
          <a:prstGeom prst="rect">
            <a:avLst/>
          </a:prstGeom>
          <a:solidFill>
            <a:srgbClr val="8652A1"/>
          </a:solidFill>
          <a:ln>
            <a:solidFill>
              <a:srgbClr val="8652A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Textfeld 2">
            <a:extLst>
              <a:ext uri="{FF2B5EF4-FFF2-40B4-BE49-F238E27FC236}">
                <a16:creationId xmlns:a16="http://schemas.microsoft.com/office/drawing/2014/main" id="{C9CBCE48-D1A4-2A1C-A4B2-5F1CEF579120}"/>
              </a:ext>
            </a:extLst>
          </p:cNvPr>
          <p:cNvSpPr txBox="1"/>
          <p:nvPr/>
        </p:nvSpPr>
        <p:spPr>
          <a:xfrm>
            <a:off x="240633" y="8548254"/>
            <a:ext cx="2762451" cy="1785104"/>
          </a:xfrm>
          <a:prstGeom prst="rect">
            <a:avLst/>
          </a:prstGeom>
          <a:noFill/>
        </p:spPr>
        <p:txBody>
          <a:bodyPr wrap="square" rtlCol="0">
            <a:spAutoFit/>
          </a:bodyPr>
          <a:lstStyle/>
          <a:p>
            <a:pPr algn="just"/>
            <a:r>
              <a:rPr lang="it-IT" sz="1100" dirty="0">
                <a:solidFill>
                  <a:schemeClr val="bg1"/>
                </a:solidFill>
              </a:rPr>
              <a:t>Per quanto riguarda i tempi, sii strutturato e dai agli studenti il tempo sufficiente per impegnarsi nelle attività e comprendere i concetti. Per insegnare questo modulo in una sessione di 90 minuti, si consiglia di dedicare circa 30 minuti all'input e alla discussione e 60 minuti alle attività del foglio di lavoro. Assicurati di adattarlo alle esigenze dei tuoi studenti e di comunicare chiaramente il tempo assegnato per le attività</a:t>
            </a:r>
            <a:r>
              <a:rPr lang="en-GB" sz="1100" dirty="0">
                <a:solidFill>
                  <a:schemeClr val="bg1"/>
                </a:solidFill>
              </a:rPr>
              <a:t>.</a:t>
            </a:r>
          </a:p>
        </p:txBody>
      </p:sp>
    </p:spTree>
    <p:extLst>
      <p:ext uri="{BB962C8B-B14F-4D97-AF65-F5344CB8AC3E}">
        <p14:creationId xmlns:p14="http://schemas.microsoft.com/office/powerpoint/2010/main" val="361545957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8BB92A1-6252-3166-1BA7-2F75A309DE45}"/>
            </a:ext>
          </a:extLst>
        </p:cNvPr>
        <p:cNvGrpSpPr/>
        <p:nvPr/>
      </p:nvGrpSpPr>
      <p:grpSpPr>
        <a:xfrm>
          <a:off x="0" y="0"/>
          <a:ext cx="0" cy="0"/>
          <a:chOff x="0" y="0"/>
          <a:chExt cx="0" cy="0"/>
        </a:xfrm>
      </p:grpSpPr>
      <p:sp>
        <p:nvSpPr>
          <p:cNvPr id="6" name="Text Placeholder 5">
            <a:extLst>
              <a:ext uri="{FF2B5EF4-FFF2-40B4-BE49-F238E27FC236}">
                <a16:creationId xmlns:a16="http://schemas.microsoft.com/office/drawing/2014/main" id="{8388904D-B4F3-590E-CC9D-B4559D894850}"/>
              </a:ext>
            </a:extLst>
          </p:cNvPr>
          <p:cNvSpPr>
            <a:spLocks noGrp="1"/>
          </p:cNvSpPr>
          <p:nvPr>
            <p:ph type="body" sz="quarter" idx="48"/>
          </p:nvPr>
        </p:nvSpPr>
        <p:spPr>
          <a:xfrm>
            <a:off x="3585437" y="1344235"/>
            <a:ext cx="3335979" cy="2917260"/>
          </a:xfrm>
        </p:spPr>
        <p:txBody>
          <a:bodyPr lIns="91440" tIns="45720" rIns="91440" bIns="45720" numCol="1" spcCol="288000" anchor="t">
            <a:noAutofit/>
          </a:bodyPr>
          <a:lstStyle/>
          <a:p>
            <a:pPr algn="just"/>
            <a:r>
              <a:rPr lang="de-DE" sz="1800" b="1" dirty="0" err="1">
                <a:solidFill>
                  <a:srgbClr val="8652A1"/>
                </a:solidFill>
              </a:rPr>
              <a:t>Attività</a:t>
            </a:r>
            <a:endParaRPr lang="de-DE" sz="1800" b="1" dirty="0">
              <a:solidFill>
                <a:srgbClr val="8652A1"/>
              </a:solidFill>
            </a:endParaRPr>
          </a:p>
          <a:p>
            <a:pPr algn="just"/>
            <a:endParaRPr lang="en-GB" dirty="0"/>
          </a:p>
          <a:p>
            <a:pPr marL="171450" indent="-171450" algn="just">
              <a:buFont typeface="Wingdings" panose="05000000000000000000" pitchFamily="2" charset="2"/>
              <a:buChar char="q"/>
            </a:pPr>
            <a:r>
              <a:rPr lang="it-IT" dirty="0"/>
              <a:t>Gli studenti identificano una </a:t>
            </a:r>
            <a:r>
              <a:rPr lang="it-IT" b="1" dirty="0"/>
              <a:t>sfida di logistica sostenibile</a:t>
            </a:r>
            <a:r>
              <a:rPr lang="it-IT" dirty="0"/>
              <a:t> per un'azienda selezionata e </a:t>
            </a:r>
            <a:r>
              <a:rPr lang="it-IT" b="1" dirty="0"/>
              <a:t>ricercano SDG,</a:t>
            </a:r>
            <a:r>
              <a:rPr lang="it-IT" dirty="0"/>
              <a:t> pratiche innovative e strumenti digitali per supportare la gestione dell'innovazione.
Prima di pianificare, fornisci agli studenti una </a:t>
            </a:r>
            <a:r>
              <a:rPr lang="it-IT" b="1" dirty="0"/>
              <a:t>tempistica</a:t>
            </a:r>
            <a:r>
              <a:rPr lang="it-IT" dirty="0"/>
              <a:t> (suggerita: 6 settimane, una per fase di innovazione, secondo la struttura del foglio di lavoro) per aiutarli a organizzare il loro lavoro.
Gli studenti completano la tabella degli obiettivi per </a:t>
            </a:r>
            <a:r>
              <a:rPr lang="it-IT" b="1" dirty="0"/>
              <a:t>definire il focus della sfida</a:t>
            </a:r>
            <a:r>
              <a:rPr lang="it-IT" dirty="0"/>
              <a:t>, gli strumenti digitali, i risultati desiderati e i criteri di successo.</a:t>
            </a:r>
            <a:endParaRPr lang="en-GB" dirty="0"/>
          </a:p>
        </p:txBody>
      </p:sp>
      <p:sp>
        <p:nvSpPr>
          <p:cNvPr id="8" name="Text Placeholder 7">
            <a:extLst>
              <a:ext uri="{FF2B5EF4-FFF2-40B4-BE49-F238E27FC236}">
                <a16:creationId xmlns:a16="http://schemas.microsoft.com/office/drawing/2014/main" id="{AA1F76B8-DA7D-48DE-2292-434AE9D3ED5C}"/>
              </a:ext>
            </a:extLst>
          </p:cNvPr>
          <p:cNvSpPr>
            <a:spLocks noGrp="1"/>
          </p:cNvSpPr>
          <p:nvPr>
            <p:ph type="body" sz="quarter" idx="62"/>
          </p:nvPr>
        </p:nvSpPr>
        <p:spPr>
          <a:xfrm>
            <a:off x="3660084" y="4302521"/>
            <a:ext cx="3186688" cy="1008955"/>
          </a:xfrm>
        </p:spPr>
        <p:txBody>
          <a:bodyPr/>
          <a:lstStyle/>
          <a:p>
            <a:r>
              <a:rPr lang="en-US" dirty="0"/>
              <a:t>MATERIALI</a:t>
            </a:r>
          </a:p>
        </p:txBody>
      </p:sp>
      <p:sp>
        <p:nvSpPr>
          <p:cNvPr id="7" name="Text Placeholder 6">
            <a:extLst>
              <a:ext uri="{FF2B5EF4-FFF2-40B4-BE49-F238E27FC236}">
                <a16:creationId xmlns:a16="http://schemas.microsoft.com/office/drawing/2014/main" id="{EDFA9F4B-313D-0AEB-6D54-D7BAF3970D75}"/>
              </a:ext>
            </a:extLst>
          </p:cNvPr>
          <p:cNvSpPr>
            <a:spLocks noGrp="1"/>
          </p:cNvSpPr>
          <p:nvPr>
            <p:ph type="body" sz="quarter" idx="61"/>
          </p:nvPr>
        </p:nvSpPr>
        <p:spPr>
          <a:xfrm>
            <a:off x="-9335" y="304800"/>
            <a:ext cx="7040257" cy="926158"/>
          </a:xfrm>
        </p:spPr>
        <p:txBody>
          <a:bodyPr/>
          <a:lstStyle/>
          <a:p>
            <a:r>
              <a:rPr lang="it-IT" dirty="0"/>
              <a:t>SETTIMANA 7: INTRODUZIONE ALLA SFIDA</a:t>
            </a:r>
            <a:endParaRPr lang="en-US" dirty="0"/>
          </a:p>
        </p:txBody>
      </p:sp>
      <p:sp>
        <p:nvSpPr>
          <p:cNvPr id="4" name="Slide Number Placeholder 3">
            <a:extLst>
              <a:ext uri="{FF2B5EF4-FFF2-40B4-BE49-F238E27FC236}">
                <a16:creationId xmlns:a16="http://schemas.microsoft.com/office/drawing/2014/main" id="{A39D1B68-7D0B-C56E-6EC7-C1895DC77F30}"/>
              </a:ext>
            </a:extLst>
          </p:cNvPr>
          <p:cNvSpPr>
            <a:spLocks noGrp="1"/>
          </p:cNvSpPr>
          <p:nvPr>
            <p:ph type="sldNum" sz="quarter" idx="4"/>
          </p:nvPr>
        </p:nvSpPr>
        <p:spPr/>
        <p:txBody>
          <a:bodyPr/>
          <a:lstStyle/>
          <a:p>
            <a:fld id="{9C527BFA-2C0E-4CEC-B6A5-913A56FEF4B4}" type="slidenum">
              <a:rPr lang="fr-CA" smtClean="0"/>
              <a:pPr/>
              <a:t>14</a:t>
            </a:fld>
            <a:endParaRPr lang="fr-CA"/>
          </a:p>
        </p:txBody>
      </p:sp>
      <p:pic>
        <p:nvPicPr>
          <p:cNvPr id="15" name="Picture Placeholder 14">
            <a:extLst>
              <a:ext uri="{FF2B5EF4-FFF2-40B4-BE49-F238E27FC236}">
                <a16:creationId xmlns:a16="http://schemas.microsoft.com/office/drawing/2014/main" id="{0B406344-8A07-16BC-7A70-2026FEFAC3C3}"/>
              </a:ext>
            </a:extLst>
          </p:cNvPr>
          <p:cNvPicPr>
            <a:picLocks noGrp="1" noChangeAspect="1"/>
          </p:cNvPicPr>
          <p:nvPr>
            <p:ph type="pic" sz="quarter" idx="12"/>
          </p:nvPr>
        </p:nvPicPr>
        <p:blipFill>
          <a:blip r:embed="rId2">
            <a:extLst>
              <a:ext uri="{28A0092B-C50C-407E-A947-70E740481C1C}">
                <a14:useLocalDpi xmlns:a14="http://schemas.microsoft.com/office/drawing/2010/main" val="0"/>
              </a:ext>
            </a:extLst>
          </a:blip>
          <a:srcRect l="123" t="5739" r="-123" b="34239"/>
          <a:stretch>
            <a:fillRect/>
          </a:stretch>
        </p:blipFill>
        <p:spPr>
          <a:xfrm>
            <a:off x="0" y="7020713"/>
            <a:ext cx="7559675" cy="3026228"/>
          </a:xfrm>
        </p:spPr>
      </p:pic>
      <p:graphicFrame>
        <p:nvGraphicFramePr>
          <p:cNvPr id="5" name="Tabelle 4">
            <a:extLst>
              <a:ext uri="{FF2B5EF4-FFF2-40B4-BE49-F238E27FC236}">
                <a16:creationId xmlns:a16="http://schemas.microsoft.com/office/drawing/2014/main" id="{DEA98263-C016-5A92-1FB3-9E45747FC49F}"/>
              </a:ext>
            </a:extLst>
          </p:cNvPr>
          <p:cNvGraphicFramePr>
            <a:graphicFrameLocks noGrp="1"/>
          </p:cNvGraphicFramePr>
          <p:nvPr>
            <p:extLst>
              <p:ext uri="{D42A27DB-BD31-4B8C-83A1-F6EECF244321}">
                <p14:modId xmlns:p14="http://schemas.microsoft.com/office/powerpoint/2010/main" val="3859723527"/>
              </p:ext>
            </p:extLst>
          </p:nvPr>
        </p:nvGraphicFramePr>
        <p:xfrm>
          <a:off x="3660427" y="4943480"/>
          <a:ext cx="3186000" cy="3215640"/>
        </p:xfrm>
        <a:graphic>
          <a:graphicData uri="http://schemas.openxmlformats.org/drawingml/2006/table">
            <a:tbl>
              <a:tblPr firstRow="1" bandRow="1"/>
              <a:tblGrid>
                <a:gridCol w="1710000">
                  <a:extLst>
                    <a:ext uri="{9D8B030D-6E8A-4147-A177-3AD203B41FA5}">
                      <a16:colId xmlns:a16="http://schemas.microsoft.com/office/drawing/2014/main" val="3698861540"/>
                    </a:ext>
                  </a:extLst>
                </a:gridCol>
                <a:gridCol w="1476000">
                  <a:extLst>
                    <a:ext uri="{9D8B030D-6E8A-4147-A177-3AD203B41FA5}">
                      <a16:colId xmlns:a16="http://schemas.microsoft.com/office/drawing/2014/main" val="4133591016"/>
                    </a:ext>
                  </a:extLst>
                </a:gridCol>
              </a:tblGrid>
              <a:tr h="370840">
                <a:tc>
                  <a:txBody>
                    <a:bodyPr/>
                    <a:lstStyle/>
                    <a:p>
                      <a:r>
                        <a:rPr lang="de-DE" sz="1100" dirty="0">
                          <a:solidFill>
                            <a:schemeClr val="bg1"/>
                          </a:solidFill>
                        </a:rPr>
                        <a:t>Slide Deck: </a:t>
                      </a:r>
                      <a:r>
                        <a:rPr lang="it-IT" sz="1100" dirty="0">
                          <a:solidFill>
                            <a:schemeClr val="bg1"/>
                          </a:solidFill>
                        </a:rPr>
                        <a:t>Presentazione alle aziende per il case study e le potenziali problematiche logistiche</a:t>
                      </a:r>
                      <a:endParaRPr lang="en-GB" sz="1100" dirty="0">
                        <a:solidFill>
                          <a:schemeClr val="bg1"/>
                        </a:solidFill>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de-DE" sz="1100" dirty="0" err="1">
                          <a:solidFill>
                            <a:schemeClr val="bg1"/>
                          </a:solidFill>
                        </a:rPr>
                        <a:t>Scaricare</a:t>
                      </a:r>
                      <a:r>
                        <a:rPr lang="de-DE" sz="1100" dirty="0">
                          <a:solidFill>
                            <a:schemeClr val="bg1"/>
                          </a:solidFill>
                        </a:rPr>
                        <a:t> PPT</a:t>
                      </a:r>
                      <a:br>
                        <a:rPr lang="de-DE" sz="1100" dirty="0">
                          <a:solidFill>
                            <a:srgbClr val="FFFFFF"/>
                          </a:solidFill>
                        </a:rPr>
                      </a:br>
                      <a:r>
                        <a:rPr lang="de-DE" sz="1100" dirty="0">
                          <a:solidFill>
                            <a:schemeClr val="bg1"/>
                          </a:solidFill>
                        </a:rPr>
                        <a:t>“EARTH – Slide Deck Module 3“</a:t>
                      </a:r>
                    </a:p>
                    <a:p>
                      <a:r>
                        <a:rPr lang="de-DE" sz="1100" dirty="0">
                          <a:solidFill>
                            <a:schemeClr val="bg1"/>
                          </a:solidFill>
                        </a:rPr>
                        <a:t>pp. 13-25</a:t>
                      </a:r>
                      <a:endParaRPr lang="en-GB" sz="1100" dirty="0">
                        <a:solidFill>
                          <a:schemeClr val="bg1"/>
                        </a:solidFill>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295225681"/>
                  </a:ext>
                </a:extLst>
              </a:tr>
              <a:tr h="370840">
                <a:tc>
                  <a:txBody>
                    <a:bodyPr/>
                    <a:lstStyle/>
                    <a:p>
                      <a:r>
                        <a:rPr lang="it-IT" sz="1100" dirty="0">
                          <a:solidFill>
                            <a:schemeClr val="bg1"/>
                          </a:solidFill>
                        </a:rPr>
                        <a:t>Foglio di lavoro per gli studenti:
Come identificare un problema di logistica sostenibile e istruzioni per la creazione di un piano d'azione</a:t>
                      </a:r>
                      <a:endParaRPr lang="en-GB" sz="1100" dirty="0">
                        <a:solidFill>
                          <a:schemeClr val="bg1"/>
                        </a:solidFill>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de-DE" sz="1100" dirty="0" err="1">
                          <a:solidFill>
                            <a:schemeClr val="bg1"/>
                          </a:solidFill>
                        </a:rPr>
                        <a:t>Scaricare</a:t>
                      </a:r>
                      <a:r>
                        <a:rPr lang="de-DE" sz="1100" dirty="0">
                          <a:solidFill>
                            <a:schemeClr val="bg1"/>
                          </a:solidFill>
                        </a:rPr>
                        <a:t> PPT </a:t>
                      </a:r>
                    </a:p>
                    <a:p>
                      <a:r>
                        <a:rPr lang="de-DE" sz="1100" dirty="0">
                          <a:solidFill>
                            <a:schemeClr val="bg1"/>
                          </a:solidFill>
                        </a:rPr>
                        <a:t>“EARTH – Worksheets Module 3“</a:t>
                      </a:r>
                    </a:p>
                    <a:p>
                      <a:r>
                        <a:rPr lang="de-DE" sz="1100" dirty="0">
                          <a:solidFill>
                            <a:schemeClr val="bg1"/>
                          </a:solidFill>
                        </a:rPr>
                        <a:t>pp. 2-4</a:t>
                      </a:r>
                      <a:endParaRPr lang="en-GB" sz="1100" dirty="0">
                        <a:solidFill>
                          <a:schemeClr val="bg1"/>
                        </a:solidFill>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25490817"/>
                  </a:ext>
                </a:extLst>
              </a:tr>
              <a:tr h="370840">
                <a:tc>
                  <a:txBody>
                    <a:bodyPr/>
                    <a:lstStyle/>
                    <a:p>
                      <a:r>
                        <a:rPr lang="it-IT" sz="1100" dirty="0">
                          <a:solidFill>
                            <a:schemeClr val="bg1"/>
                          </a:solidFill>
                        </a:rPr>
                        <a:t>Fonti esterne su piani d'azione e metodi pedagogici</a:t>
                      </a:r>
                      <a:endParaRPr lang="en-GB" sz="1100" dirty="0">
                        <a:solidFill>
                          <a:schemeClr val="bg1"/>
                        </a:solidFill>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de-DE" sz="1100" dirty="0">
                          <a:solidFill>
                            <a:srgbClr val="29C5F4"/>
                          </a:solidFill>
                          <a:hlinkClick r:id="rId3" action="ppaction://hlinksldjump">
                            <a:extLst>
                              <a:ext uri="{A12FA001-AC4F-418D-AE19-62706E023703}">
                                <ahyp:hlinkClr xmlns:ahyp="http://schemas.microsoft.com/office/drawing/2018/hyperlinkcolor" val="tx"/>
                              </a:ext>
                            </a:extLst>
                          </a:hlinkClick>
                        </a:rPr>
                        <a:t>pp. 33-36</a:t>
                      </a:r>
                      <a:endParaRPr lang="en-GB" sz="1100" dirty="0">
                        <a:solidFill>
                          <a:srgbClr val="29C5F4"/>
                        </a:solidFill>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28737332"/>
                  </a:ext>
                </a:extLst>
              </a:tr>
              <a:tr h="370840">
                <a:tc>
                  <a:txBody>
                    <a:bodyPr/>
                    <a:lstStyle/>
                    <a:p>
                      <a:r>
                        <a:rPr lang="it-IT" sz="1100" dirty="0">
                          <a:solidFill>
                            <a:schemeClr val="bg1"/>
                          </a:solidFill>
                        </a:rPr>
                        <a:t>Cinque aziende del mondo reale da utilizzare come caso di studio</a:t>
                      </a:r>
                      <a:endParaRPr lang="en-GB" sz="1100" dirty="0">
                        <a:solidFill>
                          <a:schemeClr val="bg1"/>
                        </a:solidFill>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de-DE" sz="1100" dirty="0">
                          <a:solidFill>
                            <a:srgbClr val="29C5F4"/>
                          </a:solidFill>
                          <a:hlinkClick r:id="rId4" action="ppaction://hlinksldjump">
                            <a:extLst>
                              <a:ext uri="{A12FA001-AC4F-418D-AE19-62706E023703}">
                                <ahyp:hlinkClr xmlns:ahyp="http://schemas.microsoft.com/office/drawing/2018/hyperlinkcolor" val="tx"/>
                              </a:ext>
                            </a:extLst>
                          </a:hlinkClick>
                        </a:rPr>
                        <a:t>pp. 37-42</a:t>
                      </a:r>
                      <a:endParaRPr lang="en-GB" sz="1100" dirty="0">
                        <a:solidFill>
                          <a:srgbClr val="29C5F4"/>
                        </a:solidFill>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429216110"/>
                  </a:ext>
                </a:extLst>
              </a:tr>
            </a:tbl>
          </a:graphicData>
        </a:graphic>
      </p:graphicFrame>
      <p:sp>
        <p:nvSpPr>
          <p:cNvPr id="10" name="Text Placeholder 9">
            <a:extLst>
              <a:ext uri="{FF2B5EF4-FFF2-40B4-BE49-F238E27FC236}">
                <a16:creationId xmlns:a16="http://schemas.microsoft.com/office/drawing/2014/main" id="{C239EE6A-9E25-89ED-3BA4-8BA922F7FB94}"/>
              </a:ext>
            </a:extLst>
          </p:cNvPr>
          <p:cNvSpPr>
            <a:spLocks noGrp="1"/>
          </p:cNvSpPr>
          <p:nvPr>
            <p:ph type="body" sz="quarter" idx="64"/>
          </p:nvPr>
        </p:nvSpPr>
        <p:spPr>
          <a:xfrm>
            <a:off x="352425" y="1344235"/>
            <a:ext cx="3091693" cy="6723439"/>
          </a:xfrm>
        </p:spPr>
        <p:txBody>
          <a:bodyPr lIns="91440" tIns="45720" rIns="91440" bIns="45720" numCol="1" spcCol="288000" anchor="t">
            <a:noAutofit/>
          </a:bodyPr>
          <a:lstStyle/>
          <a:p>
            <a:pPr algn="just"/>
            <a:r>
              <a:rPr lang="en-US" sz="1800" b="1" dirty="0" err="1">
                <a:solidFill>
                  <a:srgbClr val="8652A1"/>
                </a:solidFill>
                <a:latin typeface="Calibri"/>
                <a:ea typeface="Open Sans"/>
                <a:cs typeface="Calibri"/>
              </a:rPr>
              <a:t>Contenuto</a:t>
            </a:r>
            <a:endParaRPr lang="en-US" dirty="0"/>
          </a:p>
          <a:p>
            <a:pPr algn="just"/>
            <a:r>
              <a:rPr lang="it-IT" dirty="0">
                <a:latin typeface="Calibri"/>
                <a:ea typeface="Open Sans"/>
                <a:cs typeface="Calibri"/>
              </a:rPr>
              <a:t>Questa sessione segna l'inizio di una </a:t>
            </a:r>
            <a:r>
              <a:rPr lang="it-IT" b="1" dirty="0">
                <a:latin typeface="Calibri"/>
                <a:ea typeface="Open Sans"/>
                <a:cs typeface="Calibri"/>
              </a:rPr>
              <a:t>sfida a lungo termine</a:t>
            </a:r>
            <a:r>
              <a:rPr lang="it-IT" dirty="0">
                <a:latin typeface="Calibri"/>
                <a:ea typeface="Open Sans"/>
                <a:cs typeface="Calibri"/>
              </a:rPr>
              <a:t> in cui gli studenti svilupperanno </a:t>
            </a:r>
            <a:r>
              <a:rPr lang="it-IT" b="1" dirty="0">
                <a:latin typeface="Calibri"/>
                <a:ea typeface="Open Sans"/>
                <a:cs typeface="Calibri"/>
              </a:rPr>
              <a:t>casi di studio </a:t>
            </a:r>
            <a:r>
              <a:rPr lang="it-IT" dirty="0">
                <a:latin typeface="Calibri"/>
                <a:ea typeface="Open Sans"/>
                <a:cs typeface="Calibri"/>
              </a:rPr>
              <a:t>sulla </a:t>
            </a:r>
            <a:r>
              <a:rPr lang="it-IT" b="1" dirty="0">
                <a:latin typeface="Calibri"/>
                <a:ea typeface="Open Sans"/>
                <a:cs typeface="Calibri"/>
              </a:rPr>
              <a:t>logistica sostenibile </a:t>
            </a:r>
            <a:r>
              <a:rPr lang="it-IT" dirty="0">
                <a:latin typeface="Calibri"/>
                <a:ea typeface="Open Sans"/>
                <a:cs typeface="Calibri"/>
              </a:rPr>
              <a:t>utilizzando il </a:t>
            </a:r>
            <a:r>
              <a:rPr lang="it-IT" b="1" dirty="0">
                <a:latin typeface="Calibri"/>
                <a:ea typeface="Open Sans"/>
                <a:cs typeface="Calibri"/>
              </a:rPr>
              <a:t>processo di gestione dell'innovazione</a:t>
            </a:r>
            <a:r>
              <a:rPr lang="en-GB" dirty="0">
                <a:latin typeface="Calibri"/>
                <a:ea typeface="Open Sans"/>
                <a:cs typeface="Calibri"/>
              </a:rPr>
              <a:t>. </a:t>
            </a:r>
          </a:p>
          <a:p>
            <a:pPr algn="just"/>
            <a:endParaRPr lang="en-GB" dirty="0">
              <a:latin typeface="Calibri"/>
              <a:ea typeface="Open Sans"/>
              <a:cs typeface="Calibri"/>
            </a:endParaRPr>
          </a:p>
          <a:p>
            <a:pPr algn="just"/>
            <a:r>
              <a:rPr lang="it-IT" dirty="0"/>
              <a:t>Inizia presentando </a:t>
            </a:r>
            <a:r>
              <a:rPr lang="it-IT" b="1" dirty="0"/>
              <a:t>un'azienda del mondo reale </a:t>
            </a:r>
            <a:r>
              <a:rPr lang="it-IT" dirty="0"/>
              <a:t>con cui gli studenti lavoreranno nelle prossime sessioni: uno dei cinque casi di studio di questa guida (pp. 37-42), un'azienda identificata attraverso la ricerca del Modulo 1 o qualsiasi altra azienda rilevante (regionale). I casi – DHL, Unilever, H&amp;M, Tesla e HAVI – abbracciano settori diversi ma condividono l'attenzione per le </a:t>
            </a:r>
            <a:r>
              <a:rPr lang="it-IT" b="1" dirty="0"/>
              <a:t>sfide della logistica e della sostenibilità</a:t>
            </a:r>
            <a:r>
              <a:rPr lang="it-IT" dirty="0"/>
              <a:t>. Gli studenti dovrebbero analizzare le operazioni logistiche, i problemi di sostenibilità e il ruolo degli strumenti digitali, piuttosto che le strategie aziendali più ampie. Se possibile, </a:t>
            </a:r>
            <a:r>
              <a:rPr lang="it-IT" b="1" dirty="0"/>
              <a:t>prendi in considerazione l'idea </a:t>
            </a:r>
            <a:r>
              <a:rPr lang="it-IT" dirty="0"/>
              <a:t>di invitare un rappresentante di un'azienda a parlare alla classe e presentare il loro caso in prima persona, aggiungendo </a:t>
            </a:r>
            <a:r>
              <a:rPr lang="it-IT" b="1" dirty="0"/>
              <a:t>autenticità e visione del mondo reale all'esperienza di apprendimento</a:t>
            </a:r>
            <a:r>
              <a:rPr lang="en-GB" dirty="0"/>
              <a:t>.</a:t>
            </a:r>
            <a:endParaRPr lang="en-GB" dirty="0">
              <a:latin typeface="Calibri"/>
              <a:ea typeface="Open Sans"/>
              <a:cs typeface="Calibri"/>
            </a:endParaRPr>
          </a:p>
          <a:p>
            <a:pPr algn="just"/>
            <a:endParaRPr lang="en-GB" dirty="0">
              <a:latin typeface="Calibri"/>
              <a:ea typeface="Open Sans"/>
              <a:cs typeface="Calibri"/>
            </a:endParaRPr>
          </a:p>
          <a:p>
            <a:pPr algn="just"/>
            <a:r>
              <a:rPr lang="it-IT" dirty="0"/>
              <a:t>Dopo aver presentato l'azienda, condurre una discussione sulle sfide logistiche, collegandole agli SDG (ad es. 9, 12, 13). Chiedi agli studenti di identificare questioni chiave, come le emissioni di carbonio e le inefficienze, esplorare soluzioni digitali e considerare i compromessi tra profitto, efficienza e sostenibilità per informare il loro piano d'azione.</a:t>
            </a:r>
            <a:endParaRPr lang="en-GB" dirty="0">
              <a:latin typeface="Calibri"/>
              <a:ea typeface="Open Sans"/>
              <a:cs typeface="Calibri"/>
            </a:endParaRPr>
          </a:p>
        </p:txBody>
      </p:sp>
    </p:spTree>
    <p:extLst>
      <p:ext uri="{BB962C8B-B14F-4D97-AF65-F5344CB8AC3E}">
        <p14:creationId xmlns:p14="http://schemas.microsoft.com/office/powerpoint/2010/main" val="404030219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9FDB051-EA8B-DE88-12B2-5F41FD3AA179}"/>
            </a:ext>
          </a:extLst>
        </p:cNvPr>
        <p:cNvGrpSpPr/>
        <p:nvPr/>
      </p:nvGrpSpPr>
      <p:grpSpPr>
        <a:xfrm>
          <a:off x="0" y="0"/>
          <a:ext cx="0" cy="0"/>
          <a:chOff x="0" y="0"/>
          <a:chExt cx="0" cy="0"/>
        </a:xfrm>
      </p:grpSpPr>
      <p:sp>
        <p:nvSpPr>
          <p:cNvPr id="6" name="Text Placeholder 5">
            <a:extLst>
              <a:ext uri="{FF2B5EF4-FFF2-40B4-BE49-F238E27FC236}">
                <a16:creationId xmlns:a16="http://schemas.microsoft.com/office/drawing/2014/main" id="{E3921703-A82A-357A-C7B4-CCFED100B960}"/>
              </a:ext>
            </a:extLst>
          </p:cNvPr>
          <p:cNvSpPr>
            <a:spLocks noGrp="1"/>
          </p:cNvSpPr>
          <p:nvPr>
            <p:ph type="body" sz="quarter" idx="64"/>
          </p:nvPr>
        </p:nvSpPr>
        <p:spPr>
          <a:xfrm>
            <a:off x="249210" y="1230958"/>
            <a:ext cx="6781712" cy="9269413"/>
          </a:xfrm>
        </p:spPr>
        <p:txBody>
          <a:bodyPr lIns="91440" tIns="45720" rIns="91440" bIns="45720" numCol="2" spcCol="288000" anchor="t">
            <a:noAutofit/>
          </a:bodyPr>
          <a:lstStyle/>
          <a:p>
            <a:r>
              <a:rPr lang="en-US" sz="1400" b="1" dirty="0">
                <a:solidFill>
                  <a:srgbClr val="8652A1"/>
                </a:solidFill>
                <a:latin typeface="Calibri"/>
                <a:ea typeface="Open Sans"/>
                <a:cs typeface="Calibri"/>
              </a:rPr>
              <a:t>Casi di studio - </a:t>
            </a:r>
            <a:r>
              <a:rPr lang="en-US" sz="1400" b="1" dirty="0" err="1">
                <a:solidFill>
                  <a:srgbClr val="8652A1"/>
                </a:solidFill>
                <a:latin typeface="Calibri"/>
                <a:ea typeface="Open Sans"/>
                <a:cs typeface="Calibri"/>
              </a:rPr>
              <a:t>Suggerimenti</a:t>
            </a:r>
            <a:endParaRPr lang="en-US" sz="1600" b="1" u="sng" dirty="0"/>
          </a:p>
          <a:p>
            <a:pPr algn="just"/>
            <a:r>
              <a:rPr lang="en-GB" sz="1050" dirty="0"/>
              <a:t>Su </a:t>
            </a:r>
            <a:r>
              <a:rPr lang="en-GB" sz="1050" b="1" dirty="0">
                <a:solidFill>
                  <a:srgbClr val="29C5F4"/>
                </a:solidFill>
                <a:hlinkClick r:id="rId3" action="ppaction://hlinksldjump">
                  <a:extLst>
                    <a:ext uri="{A12FA001-AC4F-418D-AE19-62706E023703}">
                      <ahyp:hlinkClr xmlns:ahyp="http://schemas.microsoft.com/office/drawing/2018/hyperlinkcolor" val="tx"/>
                    </a:ext>
                  </a:extLst>
                </a:hlinkClick>
              </a:rPr>
              <a:t>pages 37-42</a:t>
            </a:r>
            <a:r>
              <a:rPr lang="en-GB" sz="1050" b="1" dirty="0">
                <a:solidFill>
                  <a:srgbClr val="29C5F4"/>
                </a:solidFill>
              </a:rPr>
              <a:t> </a:t>
            </a:r>
            <a:r>
              <a:rPr lang="it-IT" sz="1050" dirty="0"/>
              <a:t>Di questa guida, troverai cinque casi di studio con </a:t>
            </a:r>
            <a:r>
              <a:rPr lang="pt-BR" sz="1050" b="1" dirty="0"/>
              <a:t>DHL, Unilever, H&amp;M, Tesla e HAVI</a:t>
            </a:r>
            <a:r>
              <a:rPr lang="it-IT" sz="1050" dirty="0"/>
              <a:t>. Questi casi di studio (o qualsiasi altro che l'insegnante ritenga adeguato) possono essere integrati nell'attività basata sui problemi di questa settimana, consentendo agli studenti di sviluppare il proprio caso di studio sulla </a:t>
            </a:r>
            <a:r>
              <a:rPr lang="it-IT" sz="1050" b="1" dirty="0"/>
              <a:t>logistica sostenibile</a:t>
            </a:r>
            <a:r>
              <a:rPr lang="en-GB" sz="1050" dirty="0"/>
              <a:t>. </a:t>
            </a:r>
            <a:r>
              <a:rPr lang="it-IT" sz="1050" dirty="0"/>
              <a:t>Seleziona un'azienda che funga da base per le attività dei moduli successivi, guidando gli studenti nella loro esplorazione della </a:t>
            </a:r>
            <a:r>
              <a:rPr lang="it-IT" sz="1050" b="1" dirty="0"/>
              <a:t>gestione dell'innovazione e degli strumenti digitali</a:t>
            </a:r>
            <a:r>
              <a:rPr lang="it-IT" sz="1050" dirty="0"/>
              <a:t>. Assicurati di spiegare tutti i termini chiave, soprattutto quando lavori con gruppi di studenti internazionali, per garantire l'accessibilità e la comprensione condivisa tra diversi background</a:t>
            </a:r>
            <a:r>
              <a:rPr lang="en-GB" sz="1050" dirty="0"/>
              <a:t>.</a:t>
            </a:r>
          </a:p>
          <a:p>
            <a:pPr algn="just"/>
            <a:endParaRPr lang="en-GB" sz="900" dirty="0"/>
          </a:p>
          <a:p>
            <a:pPr algn="just"/>
            <a:r>
              <a:rPr lang="it-IT" sz="1050" dirty="0"/>
              <a:t>Per aiutare gli studenti a identificare le </a:t>
            </a:r>
            <a:r>
              <a:rPr lang="it-IT" sz="1050" b="1" dirty="0"/>
              <a:t>sfide logistiche </a:t>
            </a:r>
            <a:r>
              <a:rPr lang="it-IT" sz="1050" dirty="0"/>
              <a:t>rilevanti relative alla </a:t>
            </a:r>
            <a:r>
              <a:rPr lang="it-IT" sz="1050" b="1" dirty="0"/>
              <a:t>sostenibilità</a:t>
            </a:r>
            <a:r>
              <a:rPr lang="it-IT" sz="1050" dirty="0"/>
              <a:t> e agli </a:t>
            </a:r>
            <a:r>
              <a:rPr lang="it-IT" sz="1050" b="1" dirty="0"/>
              <a:t>SDG</a:t>
            </a:r>
            <a:r>
              <a:rPr lang="it-IT" sz="1050" dirty="0"/>
              <a:t>, utilizza i seguenti suggerimenti per facilitare la discussione</a:t>
            </a:r>
            <a:r>
              <a:rPr lang="en-GB" sz="1050" dirty="0"/>
              <a:t>:</a:t>
            </a:r>
          </a:p>
          <a:p>
            <a:pPr algn="just"/>
            <a:endParaRPr lang="en-US" sz="900" dirty="0"/>
          </a:p>
          <a:p>
            <a:pPr marL="171450" indent="-171450" algn="just">
              <a:buFont typeface="Wingdings" panose="05000000000000000000" pitchFamily="2" charset="2"/>
              <a:buChar char="q"/>
            </a:pPr>
            <a:r>
              <a:rPr lang="en-GB" sz="1050" b="1" dirty="0"/>
              <a:t>DHL</a:t>
            </a:r>
            <a:r>
              <a:rPr lang="en-GB" sz="1050" dirty="0"/>
              <a:t> </a:t>
            </a:r>
            <a:r>
              <a:rPr lang="it-IT" sz="1050" dirty="0"/>
              <a:t>sta espandendo le sue iniziative </a:t>
            </a:r>
            <a:r>
              <a:rPr lang="it-IT" sz="1050" b="1" dirty="0" err="1"/>
              <a:t>GoGreen</a:t>
            </a:r>
            <a:r>
              <a:rPr lang="it-IT" sz="1050" dirty="0"/>
              <a:t>, tra cui il trasporto marittimo a emissioni zero e le flotte di consegna elettriche. Quali sfide potrebbero sorgere quando si scalano queste </a:t>
            </a:r>
            <a:r>
              <a:rPr lang="it-IT" sz="1050" b="1" dirty="0"/>
              <a:t>soluzioni in diverse regioni con infrastrutture e normative diverse</a:t>
            </a:r>
            <a:r>
              <a:rPr lang="en-GB" sz="1050" dirty="0"/>
              <a:t>?</a:t>
            </a:r>
          </a:p>
          <a:p>
            <a:pPr marL="171450" indent="-171450" algn="just">
              <a:buFont typeface="Wingdings" panose="05000000000000000000" pitchFamily="2" charset="2"/>
              <a:buChar char="q"/>
            </a:pPr>
            <a:r>
              <a:rPr lang="en-GB" sz="1050" b="1" dirty="0"/>
              <a:t>Unilever</a:t>
            </a:r>
            <a:r>
              <a:rPr lang="en-GB" sz="1050" dirty="0"/>
              <a:t> </a:t>
            </a:r>
            <a:r>
              <a:rPr lang="it-IT" sz="1050" dirty="0"/>
              <a:t>Integra la </a:t>
            </a:r>
            <a:r>
              <a:rPr lang="it-IT" sz="1050" b="1" dirty="0"/>
              <a:t>tecnologia blockchain </a:t>
            </a:r>
            <a:r>
              <a:rPr lang="it-IT" sz="1050" dirty="0"/>
              <a:t>per migliorare la trasparenza della catena di approvvigionamento e l'approvvigionamento etico. Quali sono i potenziali ostacoli (ad esempio, costi, adozione, cooperazione con i fornitori) che potrebbero ostacolare l'efficacia di questa </a:t>
            </a:r>
            <a:r>
              <a:rPr lang="it-IT" sz="1050" b="1" dirty="0"/>
              <a:t>innovazione digitale </a:t>
            </a:r>
            <a:r>
              <a:rPr lang="it-IT" sz="1050" dirty="0"/>
              <a:t>nel rendere la logistica più sostenibile</a:t>
            </a:r>
            <a:r>
              <a:rPr lang="en-GB" sz="1050" dirty="0"/>
              <a:t>?</a:t>
            </a:r>
          </a:p>
          <a:p>
            <a:pPr marL="171450" indent="-171450" algn="just">
              <a:buFont typeface="Wingdings" panose="05000000000000000000" pitchFamily="2" charset="2"/>
              <a:buChar char="q"/>
            </a:pPr>
            <a:r>
              <a:rPr lang="en-GB" sz="1050" b="1" dirty="0"/>
              <a:t>H&amp;M</a:t>
            </a:r>
            <a:r>
              <a:rPr lang="en-GB" sz="1050" dirty="0"/>
              <a:t> </a:t>
            </a:r>
            <a:r>
              <a:rPr lang="it-IT" sz="1050" dirty="0"/>
              <a:t>si impegna per il </a:t>
            </a:r>
            <a:r>
              <a:rPr lang="it-IT" sz="1050" b="1" dirty="0"/>
              <a:t>riciclaggio a circuito chiuso e l'approvvigionamento sostenibile dei tessuti</a:t>
            </a:r>
            <a:r>
              <a:rPr lang="it-IT" sz="1050" dirty="0"/>
              <a:t>. In che modo le operazioni logistiche possono supportare questo obiettivo mantenendo </a:t>
            </a:r>
            <a:r>
              <a:rPr lang="it-IT" sz="1050" b="1" dirty="0"/>
              <a:t>cicli di produzione rapidi e riducendo al minimo le emissioni dei trasporti</a:t>
            </a:r>
            <a:r>
              <a:rPr lang="en-GB" sz="1050" dirty="0"/>
              <a:t>?</a:t>
            </a:r>
          </a:p>
          <a:p>
            <a:pPr marL="171450" indent="-171450" algn="just">
              <a:buFont typeface="Wingdings" panose="05000000000000000000" pitchFamily="2" charset="2"/>
              <a:buChar char="q"/>
            </a:pPr>
            <a:r>
              <a:rPr lang="it-IT" sz="1050" dirty="0"/>
              <a:t>Il modello di vendita diretta al consumatore di </a:t>
            </a:r>
            <a:r>
              <a:rPr lang="it-IT" sz="1050" b="1" dirty="0"/>
              <a:t>Tesla</a:t>
            </a:r>
            <a:r>
              <a:rPr lang="it-IT" sz="1050" dirty="0"/>
              <a:t> elimina i concessionari tradizionali, richiedendo all'azienda di gestire le </a:t>
            </a:r>
            <a:r>
              <a:rPr lang="it-IT" sz="1050" b="1" dirty="0"/>
              <a:t>consegne dei veicoli in modo indipendente</a:t>
            </a:r>
            <a:r>
              <a:rPr lang="it-IT" sz="1050" dirty="0"/>
              <a:t>. Quali sono le sfide logistiche e di sostenibilità della </a:t>
            </a:r>
            <a:r>
              <a:rPr lang="it-IT" sz="1050" b="1" dirty="0"/>
              <a:t>consegna efficiente dei veicoli elettrici riducendo al contempo l'impronta di carbonio</a:t>
            </a:r>
            <a:r>
              <a:rPr lang="en-GB" sz="1050" dirty="0"/>
              <a:t>?</a:t>
            </a:r>
          </a:p>
          <a:p>
            <a:pPr marL="171450" indent="-171450" algn="just">
              <a:buFont typeface="Wingdings" panose="05000000000000000000" pitchFamily="2" charset="2"/>
              <a:buChar char="q"/>
            </a:pPr>
            <a:r>
              <a:rPr lang="it-IT" sz="1050" dirty="0"/>
              <a:t>In che modo </a:t>
            </a:r>
            <a:r>
              <a:rPr lang="it-IT" sz="1050" b="1" dirty="0"/>
              <a:t>l'ottimizzazione dei percorsi basata sull'intelligenza artificiale </a:t>
            </a:r>
            <a:r>
              <a:rPr lang="it-IT" sz="1050" dirty="0"/>
              <a:t>può aiutare le aziende di logistica come DHL a ridurre le emissioni e quali ostacoli (ad esempio, </a:t>
            </a:r>
            <a:r>
              <a:rPr lang="it-IT" sz="1050" b="1" dirty="0"/>
              <a:t>costi, complessità di implementazione, problemi di sicurezza dei dati</a:t>
            </a:r>
            <a:r>
              <a:rPr lang="it-IT" sz="1050" dirty="0"/>
              <a:t>) potrebbero impedire un'adozione diffusa</a:t>
            </a:r>
            <a:r>
              <a:rPr lang="en-GB" sz="1050" dirty="0"/>
              <a:t>?</a:t>
            </a:r>
          </a:p>
          <a:p>
            <a:pPr marL="171450" indent="-171450" algn="just">
              <a:buFont typeface="Wingdings" panose="05000000000000000000" pitchFamily="2" charset="2"/>
              <a:buChar char="q"/>
            </a:pPr>
            <a:r>
              <a:rPr lang="it-IT" sz="1050" dirty="0"/>
              <a:t>Molte aziende stanno passando a carburanti alternativi (ad esempio, biocarburanti, idrogeno, veicoli elettrici) per ridurre le emissioni di carbonio. Quali sono le sfide logistiche e </a:t>
            </a:r>
            <a:r>
              <a:rPr lang="it-IT" sz="1050" dirty="0" err="1"/>
              <a:t>tecnologicheper</a:t>
            </a:r>
            <a:r>
              <a:rPr lang="it-IT" sz="1050" dirty="0"/>
              <a:t> scalare queste fonti di carburante per le operazioni della catena di approvvigionamento</a:t>
            </a:r>
            <a:r>
              <a:rPr lang="en-GB" sz="1050" dirty="0"/>
              <a:t>?</a:t>
            </a:r>
          </a:p>
          <a:p>
            <a:pPr marL="171450" indent="-171450" algn="just">
              <a:buFont typeface="Wingdings" panose="05000000000000000000" pitchFamily="2" charset="2"/>
              <a:buChar char="q"/>
            </a:pPr>
            <a:r>
              <a:rPr lang="it-IT" sz="1050" b="1" dirty="0"/>
              <a:t>HAVI</a:t>
            </a:r>
            <a:r>
              <a:rPr lang="it-IT" sz="1050" dirty="0"/>
              <a:t> collabora con McDonald's per implementare soluzioni logistiche sostenibili, come </a:t>
            </a:r>
            <a:r>
              <a:rPr lang="it-IT" sz="1050" b="1" dirty="0"/>
              <a:t>l'ottimizzazione dei percorsi di consegna e la riduzione dei rifiuti di imballaggio.</a:t>
            </a:r>
            <a:r>
              <a:rPr lang="it-IT" sz="1050" dirty="0"/>
              <a:t> Quali sfide potrebbe affrontare HAVI nell'allineare gli </a:t>
            </a:r>
            <a:r>
              <a:rPr lang="it-IT" sz="1050" b="1" dirty="0"/>
              <a:t>sforzi di sostenibilità in più mercati</a:t>
            </a:r>
            <a:r>
              <a:rPr lang="it-IT" sz="1050" dirty="0"/>
              <a:t>, soddisfacendo al contempo le esigenze operative di un cliente globale</a:t>
            </a:r>
            <a:r>
              <a:rPr lang="en-GB" sz="1050" dirty="0"/>
              <a:t>?</a:t>
            </a:r>
          </a:p>
          <a:p>
            <a:pPr algn="just"/>
            <a:endParaRPr lang="en-US" sz="1000" b="1" dirty="0">
              <a:solidFill>
                <a:srgbClr val="8652A1"/>
              </a:solidFill>
              <a:latin typeface="Calibri"/>
              <a:ea typeface="Open Sans"/>
              <a:cs typeface="Calibri"/>
            </a:endParaRPr>
          </a:p>
          <a:p>
            <a:r>
              <a:rPr lang="it-IT" sz="1400" b="1" dirty="0">
                <a:solidFill>
                  <a:srgbClr val="8652A1"/>
                </a:solidFill>
                <a:latin typeface="Calibri"/>
                <a:ea typeface="Open Sans"/>
                <a:cs typeface="Calibri"/>
              </a:rPr>
              <a:t>Guidare gli studenti nell'identificare le difficoltà</a:t>
            </a:r>
            <a:endParaRPr lang="en-GB" sz="1050" dirty="0"/>
          </a:p>
          <a:p>
            <a:pPr algn="just"/>
            <a:r>
              <a:rPr lang="it-IT" sz="1050" dirty="0"/>
              <a:t>Per garantire che gli studenti si concentrino su </a:t>
            </a:r>
            <a:r>
              <a:rPr lang="it-IT" sz="1050" b="1" dirty="0"/>
              <a:t>sfide logistiche realistiche e di impatto</a:t>
            </a:r>
            <a:r>
              <a:rPr lang="it-IT" sz="1050" dirty="0"/>
              <a:t>, guidali attraverso un processo di identificazione strutturato</a:t>
            </a:r>
            <a:r>
              <a:rPr lang="en-GB" sz="1050" dirty="0"/>
              <a:t>:</a:t>
            </a:r>
          </a:p>
          <a:p>
            <a:pPr marL="171450" indent="-171450" algn="just">
              <a:buFont typeface="Wingdings" panose="05000000000000000000" pitchFamily="2" charset="2"/>
              <a:buChar char="q"/>
            </a:pPr>
            <a:r>
              <a:rPr lang="it-IT" sz="1050" b="1" dirty="0"/>
              <a:t>Comprendere le operazioni dell'azienda </a:t>
            </a:r>
            <a:r>
              <a:rPr lang="it-IT" sz="1050" dirty="0"/>
              <a:t>- Chiedi agli studenti di analizzare la rete logistica dell'azienda selezionata, considerando i processi di trasporto, magazzinaggio, gestione dell'inventario e catena di approvvigionamento.
</a:t>
            </a:r>
            <a:r>
              <a:rPr lang="it-IT" sz="1050" b="1" dirty="0"/>
              <a:t>Collegamento agli obiettivi di sostenibilità </a:t>
            </a:r>
            <a:r>
              <a:rPr lang="it-IT" sz="1050" dirty="0"/>
              <a:t>– Incoraggia gli studenti a mappare in che modo le operazioni logistiche dell'azienda prescelta si allineano con gli SDG pertinenti (ad esempio, SDG 9: Industria, innovazione e infrastrutture; SDG 12: Consumo e produzione responsabili; SDG 13: Azione per il clima).
</a:t>
            </a:r>
            <a:r>
              <a:rPr lang="it-IT" sz="1050" b="1" dirty="0"/>
              <a:t>Identificare le sfide principali </a:t>
            </a:r>
            <a:r>
              <a:rPr lang="it-IT" sz="1050" dirty="0"/>
              <a:t>– Chiedi agli studenti di individuare le principali sfide di sostenibilità all'interno della logistica della loro azienda, come le emissioni di carbonio, le inefficienze della catena di approvvigionamento, l'approvvigionamento dei materiali o la conformità normativa.
</a:t>
            </a:r>
            <a:r>
              <a:rPr lang="it-IT" sz="1050" b="1" dirty="0"/>
              <a:t>Esplorare potenziali soluzioni </a:t>
            </a:r>
            <a:r>
              <a:rPr lang="it-IT" sz="1050" dirty="0"/>
              <a:t>– Chiedi agli studenti di identificare soluzioni logistiche innovative in atto e considerare come gli strumenti digitali possono supportare nella gestione dell'implementazione dell'innovazione</a:t>
            </a:r>
            <a:r>
              <a:rPr lang="en-GB" sz="1050" dirty="0"/>
              <a:t>.</a:t>
            </a:r>
          </a:p>
          <a:p>
            <a:pPr marL="171450" indent="-171450" algn="just">
              <a:buFont typeface="Wingdings" panose="05000000000000000000" pitchFamily="2" charset="2"/>
              <a:buChar char="q"/>
            </a:pPr>
            <a:endParaRPr lang="en-GB" sz="1050" b="1" dirty="0"/>
          </a:p>
          <a:p>
            <a:pPr algn="just"/>
            <a:r>
              <a:rPr lang="it-IT" sz="1050" dirty="0"/>
              <a:t>Incoraggia gli studenti a pensare in modo critico ai </a:t>
            </a:r>
            <a:r>
              <a:rPr lang="it-IT" sz="1050" b="1" dirty="0"/>
              <a:t>compromessi</a:t>
            </a:r>
            <a:r>
              <a:rPr lang="it-IT" sz="1050" dirty="0"/>
              <a:t> che le aziende devono fare quando bilanciano </a:t>
            </a:r>
            <a:r>
              <a:rPr lang="it-IT" sz="1050" b="1" dirty="0"/>
              <a:t>redditività, efficienza e sostenibilità</a:t>
            </a:r>
            <a:r>
              <a:rPr lang="it-IT" sz="1050" dirty="0"/>
              <a:t>. Dopo aver identificato le principali </a:t>
            </a:r>
            <a:r>
              <a:rPr lang="it-IT" sz="1050" b="1" dirty="0"/>
              <a:t>sfide logistiche </a:t>
            </a:r>
            <a:r>
              <a:rPr lang="it-IT" sz="1050" dirty="0"/>
              <a:t>e aver esplorato le potenziali </a:t>
            </a:r>
            <a:r>
              <a:rPr lang="it-IT" sz="1050" b="1" dirty="0"/>
              <a:t>soluzioni</a:t>
            </a:r>
            <a:r>
              <a:rPr lang="it-IT" sz="1050" dirty="0"/>
              <a:t>, gli studenti dovrebbero definire </a:t>
            </a:r>
            <a:r>
              <a:rPr lang="it-IT" sz="1050" b="1" dirty="0"/>
              <a:t>obiettivi chiari e specifici </a:t>
            </a:r>
            <a:r>
              <a:rPr lang="it-IT" sz="1050" dirty="0"/>
              <a:t>per guidare il loro progetto. Questi obiettivi dovrebbero essere in linea con il processo di </a:t>
            </a:r>
            <a:r>
              <a:rPr lang="it-IT" sz="1050" b="1" dirty="0"/>
              <a:t>gestione dell'innovazione, riflettere gli SDG selezionati e considerare la fattibilità, i potenziali ostacoli e l'impatto</a:t>
            </a:r>
            <a:r>
              <a:rPr lang="it-IT" sz="1050" dirty="0"/>
              <a:t>. Gli insegnanti possono aiutare a perfezionare le idee degli studenti incoraggiando la concentrazione e la chiarezza, assicurando che gli </a:t>
            </a:r>
            <a:r>
              <a:rPr lang="it-IT" sz="1050" b="1" dirty="0"/>
              <a:t>obiettivi siano realistici e fortemente connessi al contesto logistico</a:t>
            </a:r>
            <a:r>
              <a:rPr lang="en-GB" sz="1050" dirty="0"/>
              <a:t>.</a:t>
            </a:r>
          </a:p>
          <a:p>
            <a:pPr algn="just"/>
            <a:endParaRPr lang="en-GB" sz="1050" dirty="0"/>
          </a:p>
          <a:p>
            <a:pPr algn="just"/>
            <a:r>
              <a:rPr lang="it-IT" sz="1050" dirty="0"/>
              <a:t>Fornire un </a:t>
            </a:r>
            <a:r>
              <a:rPr lang="it-IT" sz="1050" b="1" dirty="0"/>
              <a:t>feedback all'inizio del processo </a:t>
            </a:r>
            <a:r>
              <a:rPr lang="it-IT" sz="1050" dirty="0"/>
              <a:t>aiuterà a garantire che le loro strategie siano pratiche e attuabili, gettando solide basi per le settimane successive</a:t>
            </a:r>
            <a:r>
              <a:rPr lang="en-GB" sz="1050" dirty="0"/>
              <a:t>.</a:t>
            </a:r>
            <a:endParaRPr lang="en-US" sz="1050" b="1" dirty="0"/>
          </a:p>
        </p:txBody>
      </p:sp>
      <p:sp>
        <p:nvSpPr>
          <p:cNvPr id="4" name="Slide Number Placeholder 3">
            <a:extLst>
              <a:ext uri="{FF2B5EF4-FFF2-40B4-BE49-F238E27FC236}">
                <a16:creationId xmlns:a16="http://schemas.microsoft.com/office/drawing/2014/main" id="{58DDAAC5-5057-1D78-8066-D7ED0315876F}"/>
              </a:ext>
            </a:extLst>
          </p:cNvPr>
          <p:cNvSpPr>
            <a:spLocks noGrp="1"/>
          </p:cNvSpPr>
          <p:nvPr>
            <p:ph type="sldNum" sz="quarter" idx="4"/>
          </p:nvPr>
        </p:nvSpPr>
        <p:spPr/>
        <p:txBody>
          <a:bodyPr/>
          <a:lstStyle/>
          <a:p>
            <a:fld id="{9C527BFA-2C0E-4CEC-B6A5-913A56FEF4B4}" type="slidenum">
              <a:rPr lang="fr-CA" smtClean="0"/>
              <a:pPr/>
              <a:t>15</a:t>
            </a:fld>
            <a:endParaRPr lang="fr-CA"/>
          </a:p>
        </p:txBody>
      </p:sp>
      <p:sp>
        <p:nvSpPr>
          <p:cNvPr id="7" name="Text Placeholder 6">
            <a:extLst>
              <a:ext uri="{FF2B5EF4-FFF2-40B4-BE49-F238E27FC236}">
                <a16:creationId xmlns:a16="http://schemas.microsoft.com/office/drawing/2014/main" id="{704A4E83-4913-0359-05B4-3654E2F7DEAC}"/>
              </a:ext>
            </a:extLst>
          </p:cNvPr>
          <p:cNvSpPr>
            <a:spLocks noGrp="1"/>
          </p:cNvSpPr>
          <p:nvPr>
            <p:ph type="body" sz="quarter" idx="61"/>
          </p:nvPr>
        </p:nvSpPr>
        <p:spPr>
          <a:xfrm>
            <a:off x="-9335" y="304800"/>
            <a:ext cx="7040257" cy="926158"/>
          </a:xfrm>
        </p:spPr>
        <p:txBody>
          <a:bodyPr/>
          <a:lstStyle/>
          <a:p>
            <a:r>
              <a:rPr lang="it-IT" dirty="0"/>
              <a:t>SETTIMANA 7: INTRODUZIONE ALLA SFIDA</a:t>
            </a:r>
            <a:endParaRPr lang="en-US" dirty="0"/>
          </a:p>
        </p:txBody>
      </p:sp>
    </p:spTree>
    <p:extLst>
      <p:ext uri="{BB962C8B-B14F-4D97-AF65-F5344CB8AC3E}">
        <p14:creationId xmlns:p14="http://schemas.microsoft.com/office/powerpoint/2010/main" val="378864245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295E687-2498-1FF3-9424-2D97FBBB2E4F}"/>
            </a:ext>
          </a:extLst>
        </p:cNvPr>
        <p:cNvGrpSpPr/>
        <p:nvPr/>
      </p:nvGrpSpPr>
      <p:grpSpPr>
        <a:xfrm>
          <a:off x="0" y="0"/>
          <a:ext cx="0" cy="0"/>
          <a:chOff x="0" y="0"/>
          <a:chExt cx="0" cy="0"/>
        </a:xfrm>
      </p:grpSpPr>
      <p:sp>
        <p:nvSpPr>
          <p:cNvPr id="6" name="Text Placeholder 5">
            <a:extLst>
              <a:ext uri="{FF2B5EF4-FFF2-40B4-BE49-F238E27FC236}">
                <a16:creationId xmlns:a16="http://schemas.microsoft.com/office/drawing/2014/main" id="{F0D46E58-00D4-75C8-F3E1-D22319E36A83}"/>
              </a:ext>
            </a:extLst>
          </p:cNvPr>
          <p:cNvSpPr>
            <a:spLocks noGrp="1"/>
          </p:cNvSpPr>
          <p:nvPr>
            <p:ph type="body" sz="quarter" idx="48"/>
          </p:nvPr>
        </p:nvSpPr>
        <p:spPr>
          <a:xfrm>
            <a:off x="3551296" y="1259135"/>
            <a:ext cx="3403575" cy="2917260"/>
          </a:xfrm>
        </p:spPr>
        <p:txBody>
          <a:bodyPr lIns="91440" tIns="45720" rIns="91440" bIns="45720" numCol="1" spcCol="288000" anchor="t">
            <a:noAutofit/>
          </a:bodyPr>
          <a:lstStyle/>
          <a:p>
            <a:pPr algn="just"/>
            <a:r>
              <a:rPr lang="de-DE" sz="1800" b="1" dirty="0" err="1">
                <a:solidFill>
                  <a:srgbClr val="8652A1"/>
                </a:solidFill>
              </a:rPr>
              <a:t>Attività</a:t>
            </a:r>
            <a:endParaRPr lang="en-GB" dirty="0"/>
          </a:p>
          <a:p>
            <a:pPr marL="171450" indent="-171450" algn="just">
              <a:buFont typeface="Wingdings" panose="05000000000000000000" pitchFamily="2" charset="2"/>
              <a:buChar char="q"/>
            </a:pPr>
            <a:r>
              <a:rPr lang="it-IT" dirty="0">
                <a:latin typeface="Calibri"/>
                <a:ea typeface="Open Sans"/>
                <a:cs typeface="Calibri"/>
              </a:rPr>
              <a:t>In classe, gli studenti si impegnano in </a:t>
            </a:r>
            <a:r>
              <a:rPr lang="it-IT" b="1" dirty="0">
                <a:latin typeface="Calibri"/>
                <a:ea typeface="Open Sans"/>
                <a:cs typeface="Calibri"/>
              </a:rPr>
              <a:t>un'attività basata su problemi</a:t>
            </a:r>
            <a:r>
              <a:rPr lang="it-IT" dirty="0">
                <a:latin typeface="Calibri"/>
                <a:ea typeface="Open Sans"/>
                <a:cs typeface="Calibri"/>
              </a:rPr>
              <a:t> in cui lavorano in gruppo per identificare le sfide di sostenibilità all'interno delle operazioni logistiche. 
Ogni gruppo farà un </a:t>
            </a:r>
            <a:r>
              <a:rPr lang="it-IT" b="1" dirty="0">
                <a:latin typeface="Calibri"/>
                <a:ea typeface="Open Sans"/>
                <a:cs typeface="Calibri"/>
              </a:rPr>
              <a:t>brainstorming</a:t>
            </a:r>
            <a:r>
              <a:rPr lang="it-IT" dirty="0">
                <a:latin typeface="Calibri"/>
                <a:ea typeface="Open Sans"/>
                <a:cs typeface="Calibri"/>
              </a:rPr>
              <a:t> su come affrontare le sfide dell'azienda selezionata dalla settimana 7 e sceglierà uno strumento digitale pertinente per supportare la fase 1 del loro processo di gestione dell'innovazione (una raccomandazione viene fatta sul foglio di lavoro della settimana). Utilizzando questo strumento, gli studenti analizzeranno l'azienda, identificheranno le opportunità di sostenibilità ed elencheranno possibili soluzioni innovative e sostenibili</a:t>
            </a:r>
            <a:r>
              <a:rPr lang="en-GB" dirty="0">
                <a:latin typeface="Calibri"/>
                <a:ea typeface="Open Sans"/>
                <a:cs typeface="Calibri"/>
              </a:rPr>
              <a:t>.</a:t>
            </a:r>
            <a:endParaRPr lang="en-US" dirty="0">
              <a:latin typeface="Calibri"/>
              <a:ea typeface="Open Sans"/>
              <a:cs typeface="Calibri"/>
            </a:endParaRPr>
          </a:p>
        </p:txBody>
      </p:sp>
      <p:sp>
        <p:nvSpPr>
          <p:cNvPr id="8" name="Text Placeholder 7">
            <a:extLst>
              <a:ext uri="{FF2B5EF4-FFF2-40B4-BE49-F238E27FC236}">
                <a16:creationId xmlns:a16="http://schemas.microsoft.com/office/drawing/2014/main" id="{6837DBDC-12CB-630D-2D4F-4833C50C36D4}"/>
              </a:ext>
            </a:extLst>
          </p:cNvPr>
          <p:cNvSpPr>
            <a:spLocks noGrp="1"/>
          </p:cNvSpPr>
          <p:nvPr>
            <p:ph type="body" sz="quarter" idx="62"/>
          </p:nvPr>
        </p:nvSpPr>
        <p:spPr>
          <a:xfrm>
            <a:off x="3660084" y="4302521"/>
            <a:ext cx="3186688" cy="1008955"/>
          </a:xfrm>
        </p:spPr>
        <p:txBody>
          <a:bodyPr/>
          <a:lstStyle/>
          <a:p>
            <a:r>
              <a:rPr lang="en-US" dirty="0"/>
              <a:t>MATERIALI</a:t>
            </a:r>
          </a:p>
        </p:txBody>
      </p:sp>
      <p:sp>
        <p:nvSpPr>
          <p:cNvPr id="7" name="Text Placeholder 6">
            <a:extLst>
              <a:ext uri="{FF2B5EF4-FFF2-40B4-BE49-F238E27FC236}">
                <a16:creationId xmlns:a16="http://schemas.microsoft.com/office/drawing/2014/main" id="{1476A827-5B72-998C-B32F-E73888AE77EA}"/>
              </a:ext>
            </a:extLst>
          </p:cNvPr>
          <p:cNvSpPr>
            <a:spLocks noGrp="1"/>
          </p:cNvSpPr>
          <p:nvPr>
            <p:ph type="body" sz="quarter" idx="61"/>
          </p:nvPr>
        </p:nvSpPr>
        <p:spPr>
          <a:xfrm>
            <a:off x="-9335" y="304800"/>
            <a:ext cx="7040257" cy="926158"/>
          </a:xfrm>
        </p:spPr>
        <p:txBody>
          <a:bodyPr/>
          <a:lstStyle/>
          <a:p>
            <a:r>
              <a:rPr lang="it-IT" dirty="0"/>
              <a:t>SETTIMANA 8: FASE 1 – IDENTIFICAZIONE DELL'OPPORTUNITÀ</a:t>
            </a:r>
            <a:endParaRPr lang="en-US" dirty="0"/>
          </a:p>
        </p:txBody>
      </p:sp>
      <p:sp>
        <p:nvSpPr>
          <p:cNvPr id="10" name="Text Placeholder 9">
            <a:extLst>
              <a:ext uri="{FF2B5EF4-FFF2-40B4-BE49-F238E27FC236}">
                <a16:creationId xmlns:a16="http://schemas.microsoft.com/office/drawing/2014/main" id="{D66E1862-E4E7-C82F-2DD3-9901521211AA}"/>
              </a:ext>
            </a:extLst>
          </p:cNvPr>
          <p:cNvSpPr>
            <a:spLocks noGrp="1"/>
          </p:cNvSpPr>
          <p:nvPr>
            <p:ph type="body" sz="quarter" idx="64"/>
          </p:nvPr>
        </p:nvSpPr>
        <p:spPr>
          <a:xfrm>
            <a:off x="361950" y="1259135"/>
            <a:ext cx="2981287" cy="2504902"/>
          </a:xfrm>
        </p:spPr>
        <p:txBody>
          <a:bodyPr lIns="91440" tIns="45720" rIns="91440" bIns="45720" numCol="1" spcCol="288000" anchor="t">
            <a:noAutofit/>
          </a:bodyPr>
          <a:lstStyle/>
          <a:p>
            <a:pPr algn="just"/>
            <a:r>
              <a:rPr lang="en-US" sz="1800" b="1" dirty="0" err="1">
                <a:solidFill>
                  <a:srgbClr val="8652A1"/>
                </a:solidFill>
              </a:rPr>
              <a:t>Contenuto</a:t>
            </a:r>
            <a:endParaRPr lang="en-US" dirty="0"/>
          </a:p>
          <a:p>
            <a:pPr algn="just"/>
            <a:r>
              <a:rPr lang="it-IT" dirty="0">
                <a:latin typeface="Calibri"/>
                <a:ea typeface="Open Sans"/>
                <a:cs typeface="Calibri"/>
              </a:rPr>
              <a:t>Questa sessione si concentra sulla </a:t>
            </a:r>
            <a:r>
              <a:rPr lang="it-IT" b="1" dirty="0">
                <a:latin typeface="Calibri"/>
                <a:ea typeface="Open Sans"/>
                <a:cs typeface="Calibri"/>
              </a:rPr>
              <a:t>Fase 1: Identificazione delle opportunità di innovazione</a:t>
            </a:r>
            <a:r>
              <a:rPr lang="it-IT" dirty="0">
                <a:latin typeface="Calibri"/>
                <a:ea typeface="Open Sans"/>
                <a:cs typeface="Calibri"/>
              </a:rPr>
              <a:t> all'interno del modello di gestione dell'innovazione in sei fasi. L'obiettivo è quello di aiutare gli studenti a capire come individuare sistematicamente le opportunità che possono portare a soluzioni innovative, in particolare nel contesto della logistica sostenibile. Sottolineare che questa fase è la base dell'intero processo di innovazione: senza identificare le giuste opportunità, le fasi successive non possono essere eseguite in modo efficace</a:t>
            </a:r>
            <a:r>
              <a:rPr lang="en-GB" dirty="0">
                <a:latin typeface="Calibri"/>
                <a:ea typeface="Open Sans"/>
                <a:cs typeface="Calibri"/>
              </a:rPr>
              <a:t>.</a:t>
            </a:r>
          </a:p>
          <a:p>
            <a:pPr algn="just"/>
            <a:endParaRPr lang="en-GB" sz="800" dirty="0"/>
          </a:p>
          <a:p>
            <a:pPr algn="just"/>
            <a:r>
              <a:rPr lang="it-IT" dirty="0"/>
              <a:t>Inizia la sessione chiarendo lo scopo della Fase 1. Implica il riconoscimento di </a:t>
            </a:r>
            <a:r>
              <a:rPr lang="it-IT" b="1" dirty="0"/>
              <a:t>lacune, tendenze e sfide all'interno delle operazioni logistiche </a:t>
            </a:r>
            <a:r>
              <a:rPr lang="it-IT" dirty="0"/>
              <a:t>in cui l'innovazione sostenibile può creare valore. Evidenziare che l'identificazione delle opportunità non riguarda solo l'individuazione dei problemi esistenti, ma anche l'anticipazione delle esigenze future, l'esplorazione delle tecnologie emergenti e l'identificazione delle aree di miglioramento in termini di efficienza, sostenibilità e integrazione digitale</a:t>
            </a:r>
            <a:r>
              <a:rPr lang="en-GB" dirty="0"/>
              <a:t>.</a:t>
            </a:r>
          </a:p>
          <a:p>
            <a:pPr algn="just"/>
            <a:endParaRPr lang="en-GB" sz="800" dirty="0"/>
          </a:p>
          <a:p>
            <a:pPr algn="just"/>
            <a:r>
              <a:rPr lang="it-IT" dirty="0"/>
              <a:t>Incoraggia gli studenti a pensare in modo critico a </a:t>
            </a:r>
            <a:r>
              <a:rPr lang="it-IT" b="1" dirty="0"/>
              <a:t>come e quali strumenti digitali possono supportare questa fase </a:t>
            </a:r>
            <a:r>
              <a:rPr lang="it-IT" dirty="0"/>
              <a:t>e a selezionare uno strumento digitale pertinente per svolgere le attività del foglio di lavoro</a:t>
            </a:r>
            <a:r>
              <a:rPr lang="en-GB" dirty="0"/>
              <a:t>.</a:t>
            </a:r>
          </a:p>
        </p:txBody>
      </p:sp>
      <p:sp>
        <p:nvSpPr>
          <p:cNvPr id="4" name="Slide Number Placeholder 3">
            <a:extLst>
              <a:ext uri="{FF2B5EF4-FFF2-40B4-BE49-F238E27FC236}">
                <a16:creationId xmlns:a16="http://schemas.microsoft.com/office/drawing/2014/main" id="{A7682153-7337-3E82-6F9C-0C37C84BCF81}"/>
              </a:ext>
            </a:extLst>
          </p:cNvPr>
          <p:cNvSpPr>
            <a:spLocks noGrp="1"/>
          </p:cNvSpPr>
          <p:nvPr>
            <p:ph type="sldNum" sz="quarter" idx="4"/>
          </p:nvPr>
        </p:nvSpPr>
        <p:spPr/>
        <p:txBody>
          <a:bodyPr/>
          <a:lstStyle/>
          <a:p>
            <a:fld id="{9C527BFA-2C0E-4CEC-B6A5-913A56FEF4B4}" type="slidenum">
              <a:rPr lang="fr-CA" smtClean="0"/>
              <a:pPr/>
              <a:t>16</a:t>
            </a:fld>
            <a:endParaRPr lang="fr-CA"/>
          </a:p>
        </p:txBody>
      </p:sp>
      <p:pic>
        <p:nvPicPr>
          <p:cNvPr id="15" name="Picture Placeholder 14">
            <a:extLst>
              <a:ext uri="{FF2B5EF4-FFF2-40B4-BE49-F238E27FC236}">
                <a16:creationId xmlns:a16="http://schemas.microsoft.com/office/drawing/2014/main" id="{222D83DE-8DC2-AA77-0DE5-89C857B6A030}"/>
              </a:ext>
            </a:extLst>
          </p:cNvPr>
          <p:cNvPicPr>
            <a:picLocks noGrp="1" noChangeAspect="1"/>
          </p:cNvPicPr>
          <p:nvPr>
            <p:ph type="pic" sz="quarter" idx="12"/>
          </p:nvPr>
        </p:nvPicPr>
        <p:blipFill>
          <a:blip r:embed="rId2">
            <a:extLst>
              <a:ext uri="{28A0092B-C50C-407E-A947-70E740481C1C}">
                <a14:useLocalDpi xmlns:a14="http://schemas.microsoft.com/office/drawing/2010/main" val="0"/>
              </a:ext>
            </a:extLst>
          </a:blip>
          <a:srcRect l="123" t="8234" r="-123" b="31744"/>
          <a:stretch>
            <a:fillRect/>
          </a:stretch>
        </p:blipFill>
        <p:spPr>
          <a:xfrm>
            <a:off x="0" y="7020713"/>
            <a:ext cx="7559675" cy="3026228"/>
          </a:xfrm>
        </p:spPr>
      </p:pic>
      <p:graphicFrame>
        <p:nvGraphicFramePr>
          <p:cNvPr id="5" name="Tabelle 4">
            <a:extLst>
              <a:ext uri="{FF2B5EF4-FFF2-40B4-BE49-F238E27FC236}">
                <a16:creationId xmlns:a16="http://schemas.microsoft.com/office/drawing/2014/main" id="{2FC4B1B9-B743-9726-4624-852E8B7790BA}"/>
              </a:ext>
            </a:extLst>
          </p:cNvPr>
          <p:cNvGraphicFramePr>
            <a:graphicFrameLocks noGrp="1"/>
          </p:cNvGraphicFramePr>
          <p:nvPr>
            <p:extLst>
              <p:ext uri="{D42A27DB-BD31-4B8C-83A1-F6EECF244321}">
                <p14:modId xmlns:p14="http://schemas.microsoft.com/office/powerpoint/2010/main" val="1248233402"/>
              </p:ext>
            </p:extLst>
          </p:nvPr>
        </p:nvGraphicFramePr>
        <p:xfrm>
          <a:off x="3660084" y="4971102"/>
          <a:ext cx="3186000" cy="2286000"/>
        </p:xfrm>
        <a:graphic>
          <a:graphicData uri="http://schemas.openxmlformats.org/drawingml/2006/table">
            <a:tbl>
              <a:tblPr firstRow="1" bandRow="1"/>
              <a:tblGrid>
                <a:gridCol w="1710000">
                  <a:extLst>
                    <a:ext uri="{9D8B030D-6E8A-4147-A177-3AD203B41FA5}">
                      <a16:colId xmlns:a16="http://schemas.microsoft.com/office/drawing/2014/main" val="3698861540"/>
                    </a:ext>
                  </a:extLst>
                </a:gridCol>
                <a:gridCol w="1476000">
                  <a:extLst>
                    <a:ext uri="{9D8B030D-6E8A-4147-A177-3AD203B41FA5}">
                      <a16:colId xmlns:a16="http://schemas.microsoft.com/office/drawing/2014/main" val="4133591016"/>
                    </a:ext>
                  </a:extLst>
                </a:gridCol>
              </a:tblGrid>
              <a:tr h="370840">
                <a:tc>
                  <a:txBody>
                    <a:bodyPr/>
                    <a:lstStyle/>
                    <a:p>
                      <a:r>
                        <a:rPr lang="de-DE" sz="1100" dirty="0">
                          <a:solidFill>
                            <a:schemeClr val="bg1"/>
                          </a:solidFill>
                        </a:rPr>
                        <a:t>Slide Deck: </a:t>
                      </a:r>
                      <a:r>
                        <a:rPr lang="it-IT" sz="1100" dirty="0">
                          <a:solidFill>
                            <a:schemeClr val="bg1"/>
                          </a:solidFill>
                        </a:rPr>
                        <a:t>Attività pratica all'interno dell'azienda selezionata per lo sviluppo di casi di studio collegati alla Fase 1</a:t>
                      </a:r>
                      <a:endParaRPr lang="en-GB" sz="1100" dirty="0">
                        <a:solidFill>
                          <a:schemeClr val="bg1"/>
                        </a:solidFill>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de-DE" sz="1100" dirty="0" err="1">
                          <a:solidFill>
                            <a:schemeClr val="bg1"/>
                          </a:solidFill>
                        </a:rPr>
                        <a:t>ScaricarePPT</a:t>
                      </a:r>
                      <a:br>
                        <a:rPr lang="de-DE" sz="1100" dirty="0">
                          <a:solidFill>
                            <a:srgbClr val="FFFFFF"/>
                          </a:solidFill>
                        </a:rPr>
                      </a:br>
                      <a:r>
                        <a:rPr lang="de-DE" sz="1100" dirty="0">
                          <a:solidFill>
                            <a:schemeClr val="bg1"/>
                          </a:solidFill>
                        </a:rPr>
                        <a:t>“EARTH – Slide Deck Module 3“</a:t>
                      </a:r>
                    </a:p>
                    <a:p>
                      <a:r>
                        <a:rPr lang="de-DE" sz="1100" dirty="0">
                          <a:solidFill>
                            <a:schemeClr val="bg1"/>
                          </a:solidFill>
                        </a:rPr>
                        <a:t>pp. 26-33</a:t>
                      </a:r>
                      <a:endParaRPr lang="en-GB" sz="1100" dirty="0">
                        <a:solidFill>
                          <a:schemeClr val="bg1"/>
                        </a:solidFill>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295225681"/>
                  </a:ext>
                </a:extLst>
              </a:tr>
              <a:tr h="370840">
                <a:tc>
                  <a:txBody>
                    <a:bodyPr/>
                    <a:lstStyle/>
                    <a:p>
                      <a:r>
                        <a:rPr lang="it-IT" sz="1100" dirty="0">
                          <a:solidFill>
                            <a:schemeClr val="bg1"/>
                          </a:solidFill>
                        </a:rPr>
                        <a:t>Foglio di lavoro per gli studenti: applicare la Fase 1 a un caso di studio e come utilizzare gli strumenti corrispondenti</a:t>
                      </a:r>
                      <a:endParaRPr lang="en-GB" sz="1100" dirty="0">
                        <a:solidFill>
                          <a:schemeClr val="bg1"/>
                        </a:solidFill>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de-DE" sz="1100" dirty="0">
                          <a:solidFill>
                            <a:schemeClr val="bg1"/>
                          </a:solidFill>
                        </a:rPr>
                        <a:t>Download PPT </a:t>
                      </a:r>
                    </a:p>
                    <a:p>
                      <a:r>
                        <a:rPr lang="de-DE" sz="1100" dirty="0">
                          <a:solidFill>
                            <a:schemeClr val="bg1"/>
                          </a:solidFill>
                        </a:rPr>
                        <a:t>“EARTH – Worksheets Module 3“</a:t>
                      </a:r>
                    </a:p>
                    <a:p>
                      <a:r>
                        <a:rPr lang="de-DE" sz="1100" dirty="0">
                          <a:solidFill>
                            <a:schemeClr val="bg1"/>
                          </a:solidFill>
                        </a:rPr>
                        <a:t>pp. 5-10</a:t>
                      </a:r>
                      <a:endParaRPr lang="en-GB" sz="1100" dirty="0">
                        <a:solidFill>
                          <a:schemeClr val="bg1"/>
                        </a:solidFill>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25490817"/>
                  </a:ext>
                </a:extLst>
              </a:tr>
              <a:tr h="370840">
                <a:tc>
                  <a:txBody>
                    <a:bodyPr/>
                    <a:lstStyle/>
                    <a:p>
                      <a:r>
                        <a:rPr lang="it-IT" sz="1100" dirty="0">
                          <a:solidFill>
                            <a:schemeClr val="bg1"/>
                          </a:solidFill>
                        </a:rPr>
                        <a:t>Fonti esterne sui metodi pedagogici</a:t>
                      </a:r>
                      <a:endParaRPr lang="en-GB" sz="1100" dirty="0">
                        <a:solidFill>
                          <a:schemeClr val="bg1"/>
                        </a:solidFill>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tcPr>
                </a:tc>
                <a:tc>
                  <a:txBody>
                    <a:bodyPr/>
                    <a:lstStyle/>
                    <a:p>
                      <a:pPr lvl="0">
                        <a:buNone/>
                      </a:pPr>
                      <a:r>
                        <a:rPr lang="de-DE" sz="1100" b="0" i="0" u="none" strike="noStrike" noProof="0" dirty="0">
                          <a:solidFill>
                            <a:srgbClr val="29C5F4"/>
                          </a:solidFill>
                          <a:latin typeface="Calibri"/>
                          <a:hlinkClick r:id="rId3" action="ppaction://hlinksldjump">
                            <a:extLst>
                              <a:ext uri="{A12FA001-AC4F-418D-AE19-62706E023703}">
                                <ahyp:hlinkClr xmlns:ahyp="http://schemas.microsoft.com/office/drawing/2018/hyperlinkcolor" val="tx"/>
                              </a:ext>
                            </a:extLst>
                          </a:hlinkClick>
                        </a:rPr>
                        <a:t>pp. 33-36</a:t>
                      </a:r>
                      <a:endParaRPr lang="en-US" dirty="0">
                        <a:solidFill>
                          <a:srgbClr val="29C5F4"/>
                        </a:solidFill>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26730651"/>
                  </a:ext>
                </a:extLst>
              </a:tr>
            </a:tbl>
          </a:graphicData>
        </a:graphic>
      </p:graphicFrame>
    </p:spTree>
    <p:extLst>
      <p:ext uri="{BB962C8B-B14F-4D97-AF65-F5344CB8AC3E}">
        <p14:creationId xmlns:p14="http://schemas.microsoft.com/office/powerpoint/2010/main" val="103209643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C93AEC0-DB16-F10C-536D-DE4515881E41}"/>
            </a:ext>
          </a:extLst>
        </p:cNvPr>
        <p:cNvGrpSpPr/>
        <p:nvPr/>
      </p:nvGrpSpPr>
      <p:grpSpPr>
        <a:xfrm>
          <a:off x="0" y="0"/>
          <a:ext cx="0" cy="0"/>
          <a:chOff x="0" y="0"/>
          <a:chExt cx="0" cy="0"/>
        </a:xfrm>
      </p:grpSpPr>
      <p:sp>
        <p:nvSpPr>
          <p:cNvPr id="6" name="Text Placeholder 5">
            <a:extLst>
              <a:ext uri="{FF2B5EF4-FFF2-40B4-BE49-F238E27FC236}">
                <a16:creationId xmlns:a16="http://schemas.microsoft.com/office/drawing/2014/main" id="{501D555F-2A8F-4303-EE17-7AB83959F930}"/>
              </a:ext>
            </a:extLst>
          </p:cNvPr>
          <p:cNvSpPr>
            <a:spLocks noGrp="1"/>
          </p:cNvSpPr>
          <p:nvPr>
            <p:ph type="body" sz="quarter" idx="64"/>
          </p:nvPr>
        </p:nvSpPr>
        <p:spPr>
          <a:xfrm>
            <a:off x="295276" y="1422400"/>
            <a:ext cx="6724562" cy="8964613"/>
          </a:xfrm>
        </p:spPr>
        <p:txBody>
          <a:bodyPr lIns="91440" tIns="45720" rIns="91440" bIns="45720" numCol="2" spcCol="288000" anchor="t">
            <a:noAutofit/>
          </a:bodyPr>
          <a:lstStyle/>
          <a:p>
            <a:r>
              <a:rPr lang="it-IT" sz="1400" b="1" dirty="0">
                <a:solidFill>
                  <a:srgbClr val="8652A1"/>
                </a:solidFill>
                <a:latin typeface="Calibri"/>
                <a:ea typeface="Open Sans"/>
                <a:cs typeface="Calibri"/>
              </a:rPr>
              <a:t>Come condurre l'attività basata sui problemi</a:t>
            </a:r>
            <a:endParaRPr lang="en-US" sz="1050" dirty="0"/>
          </a:p>
          <a:p>
            <a:pPr algn="just"/>
            <a:r>
              <a:rPr lang="it-IT" sz="1050" dirty="0">
                <a:latin typeface="Calibri"/>
                <a:ea typeface="Open Sans"/>
                <a:cs typeface="Calibri"/>
              </a:rPr>
              <a:t>Garantire che gli studenti si </a:t>
            </a:r>
            <a:r>
              <a:rPr lang="it-IT" sz="1050" b="1" dirty="0">
                <a:latin typeface="Calibri"/>
                <a:ea typeface="Open Sans"/>
                <a:cs typeface="Calibri"/>
              </a:rPr>
              <a:t>impegnino attivamente nel processo di identificazione delle opportunità di innovazione</a:t>
            </a:r>
            <a:r>
              <a:rPr lang="it-IT" sz="1050" dirty="0">
                <a:latin typeface="Calibri"/>
                <a:ea typeface="Open Sans"/>
                <a:cs typeface="Calibri"/>
              </a:rPr>
              <a:t> è fondamentale per selezionare uno </a:t>
            </a:r>
            <a:r>
              <a:rPr lang="it-IT" sz="1050" b="1" dirty="0">
                <a:latin typeface="Calibri"/>
                <a:ea typeface="Open Sans"/>
                <a:cs typeface="Calibri"/>
              </a:rPr>
              <a:t>strumento digitale pertinente </a:t>
            </a:r>
            <a:r>
              <a:rPr lang="it-IT" sz="1050" dirty="0">
                <a:latin typeface="Calibri"/>
                <a:ea typeface="Open Sans"/>
                <a:cs typeface="Calibri"/>
              </a:rPr>
              <a:t>per affrontare le sfide logistiche del mondo reale. L'attività di questa settimana dovrebbe guidare gli studenti a esplorare come migliorare la sostenibilità e l'efficienza operativa nella logistica, utilizzando strumenti digitali per facilitare questa implementazione. Incoraggiarli a pensare in modo critico alle complessità della gestione dell'innovazione nel caso di studio selezionato</a:t>
            </a:r>
            <a:r>
              <a:rPr lang="en-GB" sz="1050" dirty="0">
                <a:latin typeface="Calibri"/>
                <a:ea typeface="Open Sans"/>
                <a:cs typeface="Calibri"/>
              </a:rPr>
              <a:t>.</a:t>
            </a:r>
          </a:p>
          <a:p>
            <a:pPr algn="just"/>
            <a:endParaRPr lang="en-GB" sz="1050" dirty="0"/>
          </a:p>
          <a:p>
            <a:pPr algn="just"/>
            <a:r>
              <a:rPr lang="it-IT" sz="1050" dirty="0"/>
              <a:t>Nel caso in cui gli studenti abbiano difficoltà a collegare gli strumenti digitali con le sfide della logistica, prendi in considerazione questi suggerimenti</a:t>
            </a:r>
            <a:r>
              <a:rPr lang="en-GB" sz="1050" dirty="0"/>
              <a:t>:</a:t>
            </a:r>
          </a:p>
          <a:p>
            <a:pPr algn="just"/>
            <a:endParaRPr lang="en-GB" sz="1050" dirty="0"/>
          </a:p>
          <a:p>
            <a:pPr marL="171450" indent="-171450" algn="just">
              <a:buFont typeface="Wingdings" panose="05000000000000000000" pitchFamily="2" charset="2"/>
              <a:buChar char="q"/>
            </a:pPr>
            <a:r>
              <a:rPr lang="it-IT" sz="1050" i="1" dirty="0"/>
              <a:t>Quali sono le principali sfide di sostenibilità nelle operazioni logistiche dell'azienda selezionata</a:t>
            </a:r>
            <a:r>
              <a:rPr lang="en-GB" sz="1050" i="1" dirty="0"/>
              <a:t>?</a:t>
            </a:r>
          </a:p>
          <a:p>
            <a:pPr marL="171450" indent="-171450" algn="just">
              <a:buFont typeface="Wingdings" panose="05000000000000000000" pitchFamily="2" charset="2"/>
              <a:buChar char="q"/>
            </a:pPr>
            <a:r>
              <a:rPr lang="it-IT" sz="1050" i="1" dirty="0"/>
              <a:t>In che modo le informazioni basate sui dati possono supportare un migliore processo decisionale nella gestione dell'innovazione</a:t>
            </a:r>
            <a:r>
              <a:rPr lang="en-GB" sz="1050" i="1" dirty="0"/>
              <a:t>?</a:t>
            </a:r>
          </a:p>
          <a:p>
            <a:pPr marL="171450" indent="-171450" algn="just">
              <a:buFont typeface="Wingdings" panose="05000000000000000000" pitchFamily="2" charset="2"/>
              <a:buChar char="q"/>
            </a:pPr>
            <a:r>
              <a:rPr lang="it-IT" sz="1050" i="1" dirty="0">
                <a:latin typeface="Calibri"/>
                <a:ea typeface="Open Sans"/>
                <a:cs typeface="Calibri"/>
              </a:rPr>
              <a:t>Quali strumenti digitali dello </a:t>
            </a:r>
            <a:r>
              <a:rPr lang="de-DE" sz="1050" b="1" i="1" u="sng" dirty="0">
                <a:hlinkClick r:id="rId3"/>
              </a:rPr>
              <a:t>EARTH Starter Kit</a:t>
            </a:r>
            <a:r>
              <a:rPr lang="de-DE" sz="1050" b="1" i="1" u="sng" dirty="0"/>
              <a:t> </a:t>
            </a:r>
            <a:r>
              <a:rPr lang="it-IT" sz="1050" i="1" dirty="0">
                <a:latin typeface="Calibri"/>
                <a:ea typeface="Open Sans"/>
                <a:cs typeface="Calibri"/>
              </a:rPr>
              <a:t>possono aiutare a identificare le opportunità di innovazione e perché</a:t>
            </a:r>
            <a:r>
              <a:rPr lang="en-GB" sz="1050" i="1" dirty="0">
                <a:latin typeface="Calibri"/>
                <a:ea typeface="Open Sans"/>
                <a:cs typeface="Calibri"/>
              </a:rPr>
              <a:t>?</a:t>
            </a:r>
          </a:p>
          <a:p>
            <a:pPr marL="171450" indent="-171450" algn="just">
              <a:buFont typeface="Wingdings" panose="05000000000000000000" pitchFamily="2" charset="2"/>
              <a:buChar char="q"/>
            </a:pPr>
            <a:r>
              <a:rPr lang="it-IT" sz="1050" i="1" dirty="0"/>
              <a:t>Quali tendenze nella logistica (ad esempio, automazione, intelligenza artificiale, catene di approvvigionamento ecologiche) potrebbero creare opportunità di innovazione?
In che modo uno strumento digitale può aiutare le aziende a identificare opportunità che altrimenti potrebbero trascurare?
Riesci a pensare a un esempio in cui un'azienda ha individuato con successo un'opportunità di innovazione in anticipo? Qual è stato il risultato?
Che ruolo gioca la sostenibilità nell'innovazione logistica e in che modo le aziende possono trasformare le sfide ambientali in opportunità</a:t>
            </a:r>
            <a:r>
              <a:rPr lang="en-GB" sz="1050" i="1" dirty="0">
                <a:latin typeface="Calibri"/>
                <a:ea typeface="Open Sans"/>
                <a:cs typeface="Calibri"/>
              </a:rPr>
              <a:t>?</a:t>
            </a:r>
          </a:p>
          <a:p>
            <a:pPr algn="just"/>
            <a:endParaRPr lang="en-GB" sz="1050" dirty="0"/>
          </a:p>
          <a:p>
            <a:pPr algn="just"/>
            <a:r>
              <a:rPr lang="en-GB" sz="1400" b="1" dirty="0">
                <a:solidFill>
                  <a:srgbClr val="8652A1"/>
                </a:solidFill>
                <a:latin typeface="Calibri"/>
                <a:ea typeface="Open Sans"/>
                <a:cs typeface="Calibri"/>
              </a:rPr>
              <a:t>Quali </a:t>
            </a:r>
            <a:r>
              <a:rPr lang="en-GB" sz="1400" b="1" dirty="0" err="1">
                <a:solidFill>
                  <a:srgbClr val="8652A1"/>
                </a:solidFill>
                <a:latin typeface="Calibri"/>
                <a:ea typeface="Open Sans"/>
                <a:cs typeface="Calibri"/>
              </a:rPr>
              <a:t>strumenti</a:t>
            </a:r>
            <a:r>
              <a:rPr lang="en-GB" sz="1400" b="1" dirty="0">
                <a:solidFill>
                  <a:srgbClr val="8652A1"/>
                </a:solidFill>
                <a:latin typeface="Calibri"/>
                <a:ea typeface="Open Sans"/>
                <a:cs typeface="Calibri"/>
              </a:rPr>
              <a:t> </a:t>
            </a:r>
            <a:r>
              <a:rPr lang="en-GB" sz="1400" b="1" dirty="0" err="1">
                <a:solidFill>
                  <a:srgbClr val="8652A1"/>
                </a:solidFill>
                <a:latin typeface="Calibri"/>
                <a:ea typeface="Open Sans"/>
                <a:cs typeface="Calibri"/>
              </a:rPr>
              <a:t>digitali</a:t>
            </a:r>
            <a:r>
              <a:rPr lang="en-GB" sz="1400" b="1" dirty="0">
                <a:solidFill>
                  <a:srgbClr val="8652A1"/>
                </a:solidFill>
                <a:latin typeface="Calibri"/>
                <a:ea typeface="Open Sans"/>
                <a:cs typeface="Calibri"/>
              </a:rPr>
              <a:t> </a:t>
            </a:r>
            <a:r>
              <a:rPr lang="en-GB" sz="1400" b="1" dirty="0" err="1">
                <a:solidFill>
                  <a:srgbClr val="8652A1"/>
                </a:solidFill>
                <a:latin typeface="Calibri"/>
                <a:ea typeface="Open Sans"/>
                <a:cs typeface="Calibri"/>
              </a:rPr>
              <a:t>utilizzare</a:t>
            </a:r>
            <a:endParaRPr lang="en-GB" sz="1050" dirty="0"/>
          </a:p>
          <a:p>
            <a:pPr algn="just"/>
            <a:r>
              <a:rPr lang="it-IT" sz="1050" dirty="0">
                <a:latin typeface="Calibri"/>
                <a:ea typeface="Open Sans"/>
                <a:cs typeface="Calibri"/>
              </a:rPr>
              <a:t>Per supportare la </a:t>
            </a:r>
            <a:r>
              <a:rPr lang="it-IT" sz="1050" b="1" dirty="0">
                <a:latin typeface="Calibri"/>
                <a:ea typeface="Open Sans"/>
                <a:cs typeface="Calibri"/>
              </a:rPr>
              <a:t>Fase 1: Identificazione delle opportunità</a:t>
            </a:r>
            <a:r>
              <a:rPr lang="it-IT" sz="1050" dirty="0">
                <a:latin typeface="Calibri"/>
                <a:ea typeface="Open Sans"/>
                <a:cs typeface="Calibri"/>
              </a:rPr>
              <a:t>, vari strumenti digitali possono aiutare gli studenti ad analizzare le sfide logistiche e identificare soluzioni innovative. Per un elenco completo, fare riferimento alle pagine 21-23 del </a:t>
            </a:r>
            <a:r>
              <a:rPr lang="de-DE" sz="1050" b="1" dirty="0">
                <a:solidFill>
                  <a:srgbClr val="29C5F4"/>
                </a:solidFill>
                <a:hlinkClick r:id="rId3">
                  <a:extLst>
                    <a:ext uri="{A12FA001-AC4F-418D-AE19-62706E023703}">
                      <ahyp:hlinkClr xmlns:ahyp="http://schemas.microsoft.com/office/drawing/2018/hyperlinkcolor" val="tx"/>
                    </a:ext>
                  </a:extLst>
                </a:hlinkClick>
              </a:rPr>
              <a:t>EARTH Starter Kit</a:t>
            </a:r>
            <a:r>
              <a:rPr lang="de-DE" sz="1050" dirty="0">
                <a:solidFill>
                  <a:schemeClr val="tx1"/>
                </a:solidFill>
              </a:rPr>
              <a:t>.</a:t>
            </a:r>
            <a:endParaRPr lang="en-GB" sz="1050" dirty="0">
              <a:solidFill>
                <a:schemeClr val="tx1"/>
              </a:solidFill>
            </a:endParaRPr>
          </a:p>
          <a:p>
            <a:pPr algn="just"/>
            <a:endParaRPr lang="en-GB" sz="1050" b="1" dirty="0"/>
          </a:p>
          <a:p>
            <a:pPr algn="just"/>
            <a:r>
              <a:rPr lang="en-GB" sz="1050" b="1" dirty="0" err="1"/>
              <a:t>Strumenti</a:t>
            </a:r>
            <a:r>
              <a:rPr lang="en-GB" sz="1050" b="1" dirty="0"/>
              <a:t> </a:t>
            </a:r>
            <a:r>
              <a:rPr lang="en-GB" sz="1050" b="1" dirty="0" err="1"/>
              <a:t>gratuiti</a:t>
            </a:r>
            <a:r>
              <a:rPr lang="en-GB" sz="1050" b="1" dirty="0"/>
              <a:t>:</a:t>
            </a:r>
            <a:endParaRPr lang="en-GB" sz="1050" dirty="0"/>
          </a:p>
          <a:p>
            <a:pPr marL="171450" indent="-171450" algn="just">
              <a:buFont typeface="Wingdings" panose="05000000000000000000" pitchFamily="2" charset="2"/>
              <a:buChar char="q"/>
            </a:pPr>
            <a:r>
              <a:rPr lang="it-IT" sz="1050" b="1" dirty="0" err="1"/>
              <a:t>Innolitics</a:t>
            </a:r>
            <a:r>
              <a:rPr lang="it-IT" sz="1050" dirty="0"/>
              <a:t> – Aiuta ad analizzare le tendenze della logistica e a valutare le opportunità di innovazione.
</a:t>
            </a:r>
            <a:r>
              <a:rPr lang="it-IT" sz="1050" b="1" dirty="0" err="1"/>
              <a:t>Qmarket</a:t>
            </a:r>
            <a:r>
              <a:rPr lang="it-IT" sz="1050" dirty="0" err="1"/>
              <a:t>s</a:t>
            </a:r>
            <a:r>
              <a:rPr lang="it-IT" sz="1050" dirty="0"/>
              <a:t> – Facilita la raccolta delle idee e la gestione collaborativa dell'innovazione.
</a:t>
            </a:r>
            <a:r>
              <a:rPr lang="it-IT" sz="1050" b="1" dirty="0" err="1"/>
              <a:t>Brightidea</a:t>
            </a:r>
            <a:r>
              <a:rPr lang="it-IT" sz="1050" dirty="0"/>
              <a:t> – Supporta il brainstorming strutturato e la mappatura delle opportunità</a:t>
            </a:r>
            <a:r>
              <a:rPr lang="en-GB" sz="1050" dirty="0"/>
              <a:t>.</a:t>
            </a:r>
          </a:p>
          <a:p>
            <a:pPr marL="171450" indent="-171450" algn="just">
              <a:buFont typeface="Wingdings" panose="05000000000000000000" pitchFamily="2" charset="2"/>
              <a:buChar char="q"/>
            </a:pPr>
            <a:r>
              <a:rPr lang="it-IT" sz="1050" b="1" dirty="0" err="1"/>
              <a:t>Bluescape</a:t>
            </a:r>
            <a:r>
              <a:rPr lang="it-IT" sz="1050" dirty="0"/>
              <a:t> – Uno strumento di collaborazione visiva per mappare le sfide e sviluppare strategie di innovazione.
</a:t>
            </a:r>
            <a:r>
              <a:rPr lang="it-IT" sz="1050" b="1" dirty="0"/>
              <a:t>Coda</a:t>
            </a:r>
            <a:r>
              <a:rPr lang="it-IT" sz="1050" dirty="0"/>
              <a:t> – Consente ai team di creare flussi di lavoro strutturati per l'innovazione con documenti e database incorporati.
</a:t>
            </a:r>
            <a:r>
              <a:rPr lang="it-IT" sz="1050" b="1" dirty="0" err="1"/>
              <a:t>Mindjet</a:t>
            </a:r>
            <a:r>
              <a:rPr lang="it-IT" sz="1050" dirty="0"/>
              <a:t> – Uno strumento di mappatura mentale utile per organizzare idee e fare brainstorming su soluzioni logistiche</a:t>
            </a:r>
            <a:r>
              <a:rPr lang="en-GB" sz="1050" dirty="0"/>
              <a:t>.</a:t>
            </a:r>
          </a:p>
          <a:p>
            <a:pPr algn="just"/>
            <a:endParaRPr lang="en-GB" sz="1050" b="1" dirty="0">
              <a:latin typeface="Calibri"/>
              <a:ea typeface="Open Sans"/>
              <a:cs typeface="Calibri"/>
            </a:endParaRPr>
          </a:p>
          <a:p>
            <a:pPr algn="just"/>
            <a:r>
              <a:rPr lang="it-IT" sz="1050" b="1" dirty="0">
                <a:latin typeface="Calibri"/>
                <a:ea typeface="Open Sans"/>
                <a:cs typeface="Calibri"/>
              </a:rPr>
              <a:t>Strumenti a pagamento (possono essere disponibili tramite licenza istituzionale</a:t>
            </a:r>
            <a:r>
              <a:rPr lang="en-GB" sz="1050" b="1" dirty="0">
                <a:latin typeface="Calibri"/>
                <a:ea typeface="Open Sans"/>
                <a:cs typeface="Calibri"/>
              </a:rPr>
              <a:t>):</a:t>
            </a:r>
            <a:endParaRPr lang="en-GB" sz="1050" dirty="0">
              <a:latin typeface="Calibri"/>
              <a:ea typeface="Open Sans"/>
              <a:cs typeface="Calibri"/>
            </a:endParaRPr>
          </a:p>
          <a:p>
            <a:pPr marL="171450" indent="-171450" algn="just">
              <a:buFont typeface="Wingdings" panose="05000000000000000000" pitchFamily="2" charset="2"/>
              <a:buChar char="q"/>
            </a:pPr>
            <a:r>
              <a:rPr lang="it-IT" sz="1050" b="1" dirty="0"/>
              <a:t>Tableau e Power BI </a:t>
            </a:r>
            <a:r>
              <a:rPr lang="it-IT" sz="1050" dirty="0"/>
              <a:t>– Strumenti di analisi avanzati per visualizzare i dati logistici e identificare le tendenze.
</a:t>
            </a:r>
            <a:r>
              <a:rPr lang="it-IT" sz="1050" b="1" dirty="0"/>
              <a:t>Statista</a:t>
            </a:r>
            <a:r>
              <a:rPr lang="it-IT" sz="1050" dirty="0"/>
              <a:t> – Fornisce dati di mercato completi e approfondimenti sul settore della logistica.
</a:t>
            </a:r>
            <a:r>
              <a:rPr lang="it-IT" sz="1050" b="1" dirty="0"/>
              <a:t>Innovation Cast </a:t>
            </a:r>
            <a:r>
              <a:rPr lang="it-IT" sz="1050" dirty="0"/>
              <a:t>– Una piattaforma strutturata di gestione dell'innovazione per il monitoraggio e l'implementazione delle idee</a:t>
            </a:r>
            <a:r>
              <a:rPr lang="en-GB" sz="1050" dirty="0"/>
              <a:t>.</a:t>
            </a:r>
          </a:p>
          <a:p>
            <a:pPr algn="just"/>
            <a:endParaRPr lang="en-GB" sz="1050" dirty="0">
              <a:highlight>
                <a:srgbClr val="FFFF00"/>
              </a:highlight>
            </a:endParaRPr>
          </a:p>
          <a:p>
            <a:r>
              <a:rPr lang="it-IT" sz="1400" b="1" dirty="0">
                <a:solidFill>
                  <a:srgbClr val="8652A1"/>
                </a:solidFill>
              </a:rPr>
              <a:t>Guidare gli studenti attraverso il foglio di lavoro</a:t>
            </a:r>
            <a:endParaRPr lang="en-GB" sz="1050" dirty="0"/>
          </a:p>
          <a:p>
            <a:pPr algn="just"/>
            <a:r>
              <a:rPr lang="it-IT" sz="1050" dirty="0">
                <a:latin typeface="Calibri"/>
                <a:ea typeface="Open Sans"/>
                <a:cs typeface="Calibri"/>
              </a:rPr>
              <a:t>Per il </a:t>
            </a:r>
            <a:r>
              <a:rPr lang="it-IT" sz="1050" b="1" dirty="0" err="1">
                <a:latin typeface="Calibri"/>
                <a:ea typeface="Open Sans"/>
                <a:cs typeface="Calibri"/>
              </a:rPr>
              <a:t>Context</a:t>
            </a:r>
            <a:r>
              <a:rPr lang="it-IT" sz="1050" b="1" dirty="0">
                <a:latin typeface="Calibri"/>
                <a:ea typeface="Open Sans"/>
                <a:cs typeface="Calibri"/>
              </a:rPr>
              <a:t> </a:t>
            </a:r>
            <a:r>
              <a:rPr lang="it-IT" sz="1050" b="1" dirty="0" err="1">
                <a:latin typeface="Calibri"/>
                <a:ea typeface="Open Sans"/>
                <a:cs typeface="Calibri"/>
              </a:rPr>
              <a:t>Map</a:t>
            </a:r>
            <a:r>
              <a:rPr lang="it-IT" sz="1050" b="1" dirty="0">
                <a:latin typeface="Calibri"/>
                <a:ea typeface="Open Sans"/>
                <a:cs typeface="Calibri"/>
              </a:rPr>
              <a:t> Canvas </a:t>
            </a:r>
            <a:r>
              <a:rPr lang="it-IT" sz="1050" dirty="0">
                <a:latin typeface="Calibri"/>
                <a:ea typeface="Open Sans"/>
                <a:cs typeface="Calibri"/>
              </a:rPr>
              <a:t>(</a:t>
            </a:r>
            <a:r>
              <a:rPr lang="en-GB" sz="1050" b="1" dirty="0" err="1">
                <a:solidFill>
                  <a:srgbClr val="29C5F4"/>
                </a:solidFill>
                <a:latin typeface="Calibri"/>
                <a:ea typeface="Open Sans"/>
                <a:cs typeface="Calibri"/>
                <a:hlinkClick r:id="rId4"/>
              </a:rPr>
              <a:t>scaricabile</a:t>
            </a:r>
            <a:r>
              <a:rPr lang="en-GB" sz="1050" b="1" dirty="0">
                <a:solidFill>
                  <a:srgbClr val="29C5F4"/>
                </a:solidFill>
                <a:latin typeface="Calibri"/>
                <a:ea typeface="Open Sans"/>
                <a:cs typeface="Calibri"/>
                <a:hlinkClick r:id="rId4"/>
              </a:rPr>
              <a:t> qui</a:t>
            </a:r>
            <a:r>
              <a:rPr lang="it-IT" sz="1050" dirty="0">
                <a:latin typeface="Calibri"/>
                <a:ea typeface="Open Sans"/>
                <a:cs typeface="Calibri"/>
              </a:rPr>
              <a:t>), guida gli studenti nell'identificazione delle principali minacce e opportunità che influenzano la logistica sostenibile per l'azienda selezionata. </a:t>
            </a:r>
            <a:r>
              <a:rPr lang="it-IT" sz="1050" b="1" dirty="0">
                <a:latin typeface="Calibri"/>
                <a:ea typeface="Open Sans"/>
                <a:cs typeface="Calibri"/>
              </a:rPr>
              <a:t>Incoraggiali a esplorare fattori esterni </a:t>
            </a:r>
            <a:r>
              <a:rPr lang="it-IT" sz="1050" dirty="0">
                <a:latin typeface="Calibri"/>
                <a:ea typeface="Open Sans"/>
                <a:cs typeface="Calibri"/>
              </a:rPr>
              <a:t>come tendenze demografiche, normative, cambiamenti economici, concorrenza, tecnologia, esigenze dei clienti e incertezze. Gli studenti dovrebbero evidenziare le </a:t>
            </a:r>
            <a:r>
              <a:rPr lang="it-IT" sz="1050" b="1" dirty="0">
                <a:latin typeface="Calibri"/>
                <a:ea typeface="Open Sans"/>
                <a:cs typeface="Calibri"/>
              </a:rPr>
              <a:t>tre principali minacce e opportunità </a:t>
            </a:r>
            <a:r>
              <a:rPr lang="it-IT" sz="1050" dirty="0">
                <a:latin typeface="Calibri"/>
                <a:ea typeface="Open Sans"/>
                <a:cs typeface="Calibri"/>
              </a:rPr>
              <a:t>in base alla loro ricerca. </a:t>
            </a:r>
            <a:r>
              <a:rPr lang="it-IT" sz="1050" b="1" dirty="0">
                <a:latin typeface="Calibri"/>
                <a:ea typeface="Open Sans"/>
                <a:cs typeface="Calibri"/>
              </a:rPr>
              <a:t>Supporta</a:t>
            </a:r>
            <a:r>
              <a:rPr lang="it-IT" sz="1050" dirty="0">
                <a:latin typeface="Calibri"/>
                <a:ea typeface="Open Sans"/>
                <a:cs typeface="Calibri"/>
              </a:rPr>
              <a:t> la loro analisi stimolando discussioni su come questi fattori influenzano l'innovazione e la sostenibilità della logistica. Una volta che hanno mappato le intuizioni chiave, </a:t>
            </a:r>
            <a:r>
              <a:rPr lang="it-IT" sz="1050" b="1" dirty="0">
                <a:latin typeface="Calibri"/>
                <a:ea typeface="Open Sans"/>
                <a:cs typeface="Calibri"/>
              </a:rPr>
              <a:t>aiutali </a:t>
            </a:r>
            <a:r>
              <a:rPr lang="it-IT" sz="1050" dirty="0">
                <a:latin typeface="Calibri"/>
                <a:ea typeface="Open Sans"/>
                <a:cs typeface="Calibri"/>
              </a:rPr>
              <a:t>a dare priorità a quelli più critici prima di proporre risposte strategiche</a:t>
            </a:r>
            <a:r>
              <a:rPr lang="en-GB" sz="1050" dirty="0"/>
              <a:t>.</a:t>
            </a:r>
          </a:p>
          <a:p>
            <a:pPr algn="just"/>
            <a:endParaRPr lang="en-GB" sz="1050" dirty="0">
              <a:latin typeface="Calibri"/>
              <a:ea typeface="Open Sans"/>
              <a:cs typeface="Calibri"/>
            </a:endParaRPr>
          </a:p>
          <a:p>
            <a:pPr algn="just"/>
            <a:r>
              <a:rPr lang="it-IT" sz="1050" dirty="0">
                <a:latin typeface="Calibri"/>
                <a:ea typeface="Open Sans"/>
                <a:cs typeface="Calibri"/>
              </a:rPr>
              <a:t>Nel </a:t>
            </a:r>
            <a:r>
              <a:rPr lang="it-IT" sz="1050" b="1" dirty="0">
                <a:latin typeface="Calibri"/>
                <a:ea typeface="Open Sans"/>
                <a:cs typeface="Calibri"/>
              </a:rPr>
              <a:t>quadro dei lavori da fare </a:t>
            </a:r>
            <a:r>
              <a:rPr lang="it-IT" sz="1050" dirty="0">
                <a:latin typeface="Calibri"/>
                <a:ea typeface="Open Sans"/>
                <a:cs typeface="Calibri"/>
              </a:rPr>
              <a:t>(ad esempio, su Miro), guida gli studenti nella definizione delle esigenze logistiche insoddisfatte utilizzando il processo in</a:t>
            </a:r>
            <a:r>
              <a:rPr lang="it-IT" sz="1050" b="1" dirty="0">
                <a:latin typeface="Calibri"/>
                <a:ea typeface="Open Sans"/>
                <a:cs typeface="Calibri"/>
              </a:rPr>
              <a:t> tre aspetti:</a:t>
            </a:r>
            <a:r>
              <a:rPr lang="it-IT" sz="1050" dirty="0">
                <a:latin typeface="Calibri"/>
                <a:ea typeface="Open Sans"/>
                <a:cs typeface="Calibri"/>
              </a:rPr>
              <a:t> </a:t>
            </a:r>
            <a:r>
              <a:rPr lang="it-IT" sz="1050" b="1" dirty="0">
                <a:latin typeface="Calibri"/>
                <a:ea typeface="Open Sans"/>
                <a:cs typeface="Calibri"/>
              </a:rPr>
              <a:t>creazione della domanda </a:t>
            </a:r>
            <a:r>
              <a:rPr lang="it-IT" sz="1050" dirty="0">
                <a:latin typeface="Calibri"/>
                <a:ea typeface="Open Sans"/>
                <a:cs typeface="Calibri"/>
              </a:rPr>
              <a:t>(identificazione delle sfide), </a:t>
            </a:r>
            <a:r>
              <a:rPr lang="it-IT" sz="1050" b="1" dirty="0">
                <a:latin typeface="Calibri"/>
                <a:ea typeface="Open Sans"/>
                <a:cs typeface="Calibri"/>
              </a:rPr>
              <a:t>progresso desiderato </a:t>
            </a:r>
            <a:r>
              <a:rPr lang="it-IT" sz="1050" dirty="0">
                <a:latin typeface="Calibri"/>
                <a:ea typeface="Open Sans"/>
                <a:cs typeface="Calibri"/>
              </a:rPr>
              <a:t>(creazione di una dichiarazione di lavoro da svolgere) e </a:t>
            </a:r>
            <a:r>
              <a:rPr lang="it-IT" sz="1050" b="1" dirty="0">
                <a:latin typeface="Calibri"/>
                <a:ea typeface="Open Sans"/>
                <a:cs typeface="Calibri"/>
              </a:rPr>
              <a:t>assunzione</a:t>
            </a:r>
            <a:r>
              <a:rPr lang="it-IT" sz="1050" dirty="0">
                <a:latin typeface="Calibri"/>
                <a:ea typeface="Open Sans"/>
                <a:cs typeface="Calibri"/>
              </a:rPr>
              <a:t> (valutazione delle soluzioni). Facilita le discussioni sul motivo per cui le aziende adottano o rifiutano le innovazioni logistiche e chiedi agli studenti di creare storie utente che illustrino le </a:t>
            </a:r>
            <a:r>
              <a:rPr lang="it-IT" sz="1050" b="1" dirty="0">
                <a:latin typeface="Calibri"/>
                <a:ea typeface="Open Sans"/>
                <a:cs typeface="Calibri"/>
              </a:rPr>
              <a:t>motivazioni aziendali</a:t>
            </a:r>
            <a:r>
              <a:rPr lang="it-IT" sz="1050" dirty="0">
                <a:latin typeface="Calibri"/>
                <a:ea typeface="Open Sans"/>
                <a:cs typeface="Calibri"/>
              </a:rPr>
              <a:t>. Mantieni un elevato coinvolgimento collegando le informazioni agli esempi del mondo reale e supportando l'uso di Miro o di altri strumenti digitali</a:t>
            </a:r>
            <a:r>
              <a:rPr lang="en-GB" sz="1050" dirty="0"/>
              <a:t>.</a:t>
            </a:r>
            <a:endParaRPr lang="en-GB" sz="1600" b="1" dirty="0"/>
          </a:p>
        </p:txBody>
      </p:sp>
      <p:sp>
        <p:nvSpPr>
          <p:cNvPr id="4" name="Slide Number Placeholder 3">
            <a:extLst>
              <a:ext uri="{FF2B5EF4-FFF2-40B4-BE49-F238E27FC236}">
                <a16:creationId xmlns:a16="http://schemas.microsoft.com/office/drawing/2014/main" id="{505ED546-30BD-DACB-C6B8-6155844A0501}"/>
              </a:ext>
            </a:extLst>
          </p:cNvPr>
          <p:cNvSpPr>
            <a:spLocks noGrp="1"/>
          </p:cNvSpPr>
          <p:nvPr>
            <p:ph type="sldNum" sz="quarter" idx="4"/>
          </p:nvPr>
        </p:nvSpPr>
        <p:spPr/>
        <p:txBody>
          <a:bodyPr/>
          <a:lstStyle/>
          <a:p>
            <a:fld id="{9C527BFA-2C0E-4CEC-B6A5-913A56FEF4B4}" type="slidenum">
              <a:rPr lang="fr-CA" smtClean="0"/>
              <a:pPr/>
              <a:t>17</a:t>
            </a:fld>
            <a:endParaRPr lang="fr-CA"/>
          </a:p>
        </p:txBody>
      </p:sp>
      <p:sp>
        <p:nvSpPr>
          <p:cNvPr id="7" name="Text Placeholder 6">
            <a:extLst>
              <a:ext uri="{FF2B5EF4-FFF2-40B4-BE49-F238E27FC236}">
                <a16:creationId xmlns:a16="http://schemas.microsoft.com/office/drawing/2014/main" id="{ED762C42-E1BA-0A8A-F073-D4D4B78D1F57}"/>
              </a:ext>
            </a:extLst>
          </p:cNvPr>
          <p:cNvSpPr>
            <a:spLocks noGrp="1"/>
          </p:cNvSpPr>
          <p:nvPr>
            <p:ph type="body" sz="quarter" idx="61"/>
          </p:nvPr>
        </p:nvSpPr>
        <p:spPr>
          <a:xfrm>
            <a:off x="-9335" y="304800"/>
            <a:ext cx="7040257" cy="926158"/>
          </a:xfrm>
        </p:spPr>
        <p:txBody>
          <a:bodyPr/>
          <a:lstStyle/>
          <a:p>
            <a:r>
              <a:rPr lang="it-IT" dirty="0"/>
              <a:t>SETTIMANA 8: FASE 1 – IDENTIFICAZIONE DELL'OPPORTUNITÀ</a:t>
            </a:r>
            <a:endParaRPr lang="en-US" dirty="0"/>
          </a:p>
        </p:txBody>
      </p:sp>
    </p:spTree>
    <p:extLst>
      <p:ext uri="{BB962C8B-B14F-4D97-AF65-F5344CB8AC3E}">
        <p14:creationId xmlns:p14="http://schemas.microsoft.com/office/powerpoint/2010/main" val="90702366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D10F4FD-7AFF-D357-A38D-0EBB21B48C41}"/>
            </a:ext>
          </a:extLst>
        </p:cNvPr>
        <p:cNvGrpSpPr/>
        <p:nvPr/>
      </p:nvGrpSpPr>
      <p:grpSpPr>
        <a:xfrm>
          <a:off x="0" y="0"/>
          <a:ext cx="0" cy="0"/>
          <a:chOff x="0" y="0"/>
          <a:chExt cx="0" cy="0"/>
        </a:xfrm>
      </p:grpSpPr>
      <p:sp>
        <p:nvSpPr>
          <p:cNvPr id="6" name="Text Placeholder 5">
            <a:extLst>
              <a:ext uri="{FF2B5EF4-FFF2-40B4-BE49-F238E27FC236}">
                <a16:creationId xmlns:a16="http://schemas.microsoft.com/office/drawing/2014/main" id="{1EA8D8C9-68F1-A3F6-F359-946D19E905BF}"/>
              </a:ext>
            </a:extLst>
          </p:cNvPr>
          <p:cNvSpPr>
            <a:spLocks noGrp="1"/>
          </p:cNvSpPr>
          <p:nvPr>
            <p:ph type="body" sz="quarter" idx="48"/>
          </p:nvPr>
        </p:nvSpPr>
        <p:spPr>
          <a:xfrm>
            <a:off x="3494490" y="1251067"/>
            <a:ext cx="3517188" cy="2917260"/>
          </a:xfrm>
        </p:spPr>
        <p:txBody>
          <a:bodyPr lIns="91440" tIns="45720" rIns="91440" bIns="45720" numCol="1" spcCol="288000" anchor="t">
            <a:noAutofit/>
          </a:bodyPr>
          <a:lstStyle/>
          <a:p>
            <a:pPr algn="just"/>
            <a:r>
              <a:rPr lang="de-DE" sz="1800" b="1" dirty="0" err="1">
                <a:solidFill>
                  <a:srgbClr val="8652A1"/>
                </a:solidFill>
              </a:rPr>
              <a:t>Attività</a:t>
            </a:r>
            <a:endParaRPr lang="en-GB" dirty="0"/>
          </a:p>
          <a:p>
            <a:pPr marL="171450" indent="-171450" algn="just">
              <a:buFont typeface="Wingdings" panose="05000000000000000000" pitchFamily="2" charset="2"/>
              <a:buChar char="q"/>
            </a:pPr>
            <a:r>
              <a:rPr lang="it-IT" dirty="0"/>
              <a:t>In classe, i gruppi di studenti </a:t>
            </a:r>
            <a:r>
              <a:rPr lang="it-IT" b="1" dirty="0"/>
              <a:t>genereranno, valuteranno e daranno priorità </a:t>
            </a:r>
            <a:r>
              <a:rPr lang="it-IT" dirty="0"/>
              <a:t>alle idee per affrontare la sfida della logistica sostenibile identificata nella Fase 1. Dovrebbero selezionare uno </a:t>
            </a:r>
            <a:r>
              <a:rPr lang="it-IT" b="1" dirty="0"/>
              <a:t>strumento digitale </a:t>
            </a:r>
            <a:r>
              <a:rPr lang="it-IT" dirty="0"/>
              <a:t>per supportare la fase 2 del processo di innovazione e applicarlo per guidare la loro ideazione.
Mentre il foglio di lavoro suggerisce di utilizzare la matrice How-</a:t>
            </a:r>
            <a:r>
              <a:rPr lang="it-IT" dirty="0" err="1"/>
              <a:t>Now</a:t>
            </a:r>
            <a:r>
              <a:rPr lang="it-IT" dirty="0"/>
              <a:t>-Wow, l'insegnante può anche scegliere tra altri metodi </a:t>
            </a:r>
            <a:r>
              <a:rPr lang="it-IT" dirty="0" err="1"/>
              <a:t>strutturatiper</a:t>
            </a:r>
            <a:r>
              <a:rPr lang="it-IT" dirty="0"/>
              <a:t> valutare e perfezionare le idee. Le alternative includono SCAMPER, le mappe concettuali, i 5 perché, gli alberi delle soluzioni di opportunità o la tecnica dei 6 cappelli pensanti. Le istruzioni per ciascuno di questi metodi sono fornite nelle risorse aggiuntive</a:t>
            </a:r>
            <a:r>
              <a:rPr lang="en-GB" dirty="0"/>
              <a:t>.</a:t>
            </a:r>
            <a:endParaRPr lang="en-US" dirty="0"/>
          </a:p>
        </p:txBody>
      </p:sp>
      <p:sp>
        <p:nvSpPr>
          <p:cNvPr id="8" name="Text Placeholder 7">
            <a:extLst>
              <a:ext uri="{FF2B5EF4-FFF2-40B4-BE49-F238E27FC236}">
                <a16:creationId xmlns:a16="http://schemas.microsoft.com/office/drawing/2014/main" id="{1193D518-84F6-2214-3A14-3BE5F7EC6CA3}"/>
              </a:ext>
            </a:extLst>
          </p:cNvPr>
          <p:cNvSpPr>
            <a:spLocks noGrp="1"/>
          </p:cNvSpPr>
          <p:nvPr>
            <p:ph type="body" sz="quarter" idx="62"/>
          </p:nvPr>
        </p:nvSpPr>
        <p:spPr>
          <a:xfrm>
            <a:off x="3660084" y="4302521"/>
            <a:ext cx="3186688" cy="1008955"/>
          </a:xfrm>
        </p:spPr>
        <p:txBody>
          <a:bodyPr/>
          <a:lstStyle/>
          <a:p>
            <a:r>
              <a:rPr lang="en-US" dirty="0"/>
              <a:t>MATERIALI</a:t>
            </a:r>
          </a:p>
        </p:txBody>
      </p:sp>
      <p:sp>
        <p:nvSpPr>
          <p:cNvPr id="7" name="Text Placeholder 6">
            <a:extLst>
              <a:ext uri="{FF2B5EF4-FFF2-40B4-BE49-F238E27FC236}">
                <a16:creationId xmlns:a16="http://schemas.microsoft.com/office/drawing/2014/main" id="{C697704C-5956-04EE-DCC1-242BB0EE39FE}"/>
              </a:ext>
            </a:extLst>
          </p:cNvPr>
          <p:cNvSpPr>
            <a:spLocks noGrp="1"/>
          </p:cNvSpPr>
          <p:nvPr>
            <p:ph type="body" sz="quarter" idx="61"/>
          </p:nvPr>
        </p:nvSpPr>
        <p:spPr>
          <a:xfrm>
            <a:off x="-9335" y="304800"/>
            <a:ext cx="7040257" cy="926158"/>
          </a:xfrm>
        </p:spPr>
        <p:txBody>
          <a:bodyPr lIns="91440" tIns="45720" rIns="91440" bIns="45720" anchor="ctr">
            <a:noAutofit/>
          </a:bodyPr>
          <a:lstStyle/>
          <a:p>
            <a:r>
              <a:rPr lang="it-IT" dirty="0">
                <a:latin typeface="Calibri"/>
                <a:ea typeface="Open Sans"/>
                <a:cs typeface="Calibri"/>
              </a:rPr>
              <a:t>SETTIMANA 9: FASE 2 – IDEAZIONE E GESTIONE DELLE IDEE</a:t>
            </a:r>
            <a:endParaRPr lang="en-US" dirty="0">
              <a:latin typeface="Calibri"/>
              <a:ea typeface="Open Sans"/>
              <a:cs typeface="Calibri"/>
            </a:endParaRPr>
          </a:p>
        </p:txBody>
      </p:sp>
      <p:sp>
        <p:nvSpPr>
          <p:cNvPr id="10" name="Text Placeholder 9">
            <a:extLst>
              <a:ext uri="{FF2B5EF4-FFF2-40B4-BE49-F238E27FC236}">
                <a16:creationId xmlns:a16="http://schemas.microsoft.com/office/drawing/2014/main" id="{C12FE6C1-B891-86BF-17E4-E952E3336E52}"/>
              </a:ext>
            </a:extLst>
          </p:cNvPr>
          <p:cNvSpPr>
            <a:spLocks noGrp="1"/>
          </p:cNvSpPr>
          <p:nvPr>
            <p:ph type="body" sz="quarter" idx="64"/>
          </p:nvPr>
        </p:nvSpPr>
        <p:spPr>
          <a:xfrm>
            <a:off x="461176" y="1251067"/>
            <a:ext cx="2966821" cy="2504902"/>
          </a:xfrm>
        </p:spPr>
        <p:txBody>
          <a:bodyPr lIns="91440" tIns="45720" rIns="91440" bIns="45720" numCol="1" spcCol="288000" anchor="t">
            <a:noAutofit/>
          </a:bodyPr>
          <a:lstStyle/>
          <a:p>
            <a:pPr algn="just"/>
            <a:r>
              <a:rPr lang="en-US" sz="1800" b="1" dirty="0" err="1">
                <a:solidFill>
                  <a:srgbClr val="8652A1"/>
                </a:solidFill>
              </a:rPr>
              <a:t>Contenuto</a:t>
            </a:r>
            <a:endParaRPr lang="en-US" dirty="0"/>
          </a:p>
          <a:p>
            <a:pPr algn="just"/>
            <a:r>
              <a:rPr lang="it-IT" dirty="0"/>
              <a:t>Questa settimana si concentra sulla </a:t>
            </a:r>
            <a:r>
              <a:rPr lang="it-IT" b="1" dirty="0"/>
              <a:t>Fase 2: Ideazione e gestione delle idee</a:t>
            </a:r>
            <a:r>
              <a:rPr lang="it-IT" dirty="0"/>
              <a:t>, in cui gli studenti trasformano le opportunità identificate (dalla Fase 1) in idee strutturate. L'accento è posto sul </a:t>
            </a:r>
            <a:r>
              <a:rPr lang="it-IT" b="1" dirty="0"/>
              <a:t>pensiero creativo e sul brainstorming strutturato</a:t>
            </a:r>
            <a:r>
              <a:rPr lang="it-IT" dirty="0"/>
              <a:t>, utilizzando strumenti digitali per facilitare la generazione di idee. Sebbene la creatività sia essenziale, l'ideazione dovrebbe essere guidata da </a:t>
            </a:r>
            <a:r>
              <a:rPr lang="it-IT" b="1" dirty="0"/>
              <a:t>criteri chiari</a:t>
            </a:r>
            <a:r>
              <a:rPr lang="it-IT" dirty="0"/>
              <a:t> come la fattibilità, l'impatto sulla sostenibilità e l'allineamento con gli SDG. Incoraggia gli studenti a esplorare più prospettive, assicurandoti che le idee affrontino una </a:t>
            </a:r>
            <a:r>
              <a:rPr lang="it-IT" b="1" dirty="0"/>
              <a:t>sfida del mondo reale </a:t>
            </a:r>
            <a:r>
              <a:rPr lang="it-IT" dirty="0"/>
              <a:t>nella logistica sostenibile</a:t>
            </a:r>
            <a:r>
              <a:rPr lang="en-GB" dirty="0"/>
              <a:t>.</a:t>
            </a:r>
          </a:p>
          <a:p>
            <a:pPr algn="just"/>
            <a:endParaRPr lang="en-GB" sz="500" dirty="0"/>
          </a:p>
          <a:p>
            <a:pPr algn="just"/>
            <a:r>
              <a:rPr lang="it-IT" dirty="0"/>
              <a:t>Inizia con una </a:t>
            </a:r>
            <a:r>
              <a:rPr lang="it-IT" b="1" dirty="0"/>
              <a:t>discussione pratica di gruppo </a:t>
            </a:r>
            <a:r>
              <a:rPr lang="it-IT" dirty="0"/>
              <a:t>in cui gli studenti valutano in che modo le opportunità identificate (Fase 1) si </a:t>
            </a:r>
            <a:r>
              <a:rPr lang="it-IT" b="1" dirty="0"/>
              <a:t>allineano con gli SDG</a:t>
            </a:r>
            <a:r>
              <a:rPr lang="it-IT" dirty="0"/>
              <a:t> e selezionano uno </a:t>
            </a:r>
            <a:r>
              <a:rPr lang="it-IT" b="1" dirty="0"/>
              <a:t>strumento digitale</a:t>
            </a:r>
            <a:r>
              <a:rPr lang="it-IT" dirty="0"/>
              <a:t> pertinente per il processo di ideazione (Fase 2). L'attività basata sul problema richiederà loro di utilizzare lo strumento selezionato per generare, valutare e dare priorità alle loro idee. </a:t>
            </a:r>
            <a:r>
              <a:rPr lang="it-IT" b="1" dirty="0"/>
              <a:t>Presta attenzione a come gli studenti bilanciano la creatività aperta con la valutazione strutturata</a:t>
            </a:r>
            <a:r>
              <a:rPr lang="it-IT" dirty="0"/>
              <a:t>, assicurandoti che le loro idee rimangano pratiche e attuabili. Incoraggiateli a documentare i loro processi di pensiero, poiché questo sarà essenziale nelle fasi successive, quando i concetti dovranno essere perfezionati e testati</a:t>
            </a:r>
            <a:r>
              <a:rPr lang="en-GB" dirty="0"/>
              <a:t>.</a:t>
            </a:r>
          </a:p>
        </p:txBody>
      </p:sp>
      <p:sp>
        <p:nvSpPr>
          <p:cNvPr id="4" name="Slide Number Placeholder 3">
            <a:extLst>
              <a:ext uri="{FF2B5EF4-FFF2-40B4-BE49-F238E27FC236}">
                <a16:creationId xmlns:a16="http://schemas.microsoft.com/office/drawing/2014/main" id="{6181858F-0E7A-BA3E-14A7-2C33FBEC7914}"/>
              </a:ext>
            </a:extLst>
          </p:cNvPr>
          <p:cNvSpPr>
            <a:spLocks noGrp="1"/>
          </p:cNvSpPr>
          <p:nvPr>
            <p:ph type="sldNum" sz="quarter" idx="4"/>
          </p:nvPr>
        </p:nvSpPr>
        <p:spPr/>
        <p:txBody>
          <a:bodyPr/>
          <a:lstStyle/>
          <a:p>
            <a:fld id="{9C527BFA-2C0E-4CEC-B6A5-913A56FEF4B4}" type="slidenum">
              <a:rPr lang="fr-CA" smtClean="0"/>
              <a:pPr/>
              <a:t>18</a:t>
            </a:fld>
            <a:endParaRPr lang="fr-CA"/>
          </a:p>
        </p:txBody>
      </p:sp>
      <p:pic>
        <p:nvPicPr>
          <p:cNvPr id="15" name="Picture Placeholder 14">
            <a:extLst>
              <a:ext uri="{FF2B5EF4-FFF2-40B4-BE49-F238E27FC236}">
                <a16:creationId xmlns:a16="http://schemas.microsoft.com/office/drawing/2014/main" id="{A55DC9DB-691C-DE04-6C26-23466418FAD1}"/>
              </a:ext>
            </a:extLst>
          </p:cNvPr>
          <p:cNvPicPr>
            <a:picLocks noGrp="1" noChangeAspect="1"/>
          </p:cNvPicPr>
          <p:nvPr>
            <p:ph type="pic" sz="quarter" idx="12"/>
          </p:nvPr>
        </p:nvPicPr>
        <p:blipFill>
          <a:blip r:embed="rId2">
            <a:extLst>
              <a:ext uri="{28A0092B-C50C-407E-A947-70E740481C1C}">
                <a14:useLocalDpi xmlns:a14="http://schemas.microsoft.com/office/drawing/2010/main" val="0"/>
              </a:ext>
            </a:extLst>
          </a:blip>
          <a:srcRect t="4230" b="35748"/>
          <a:stretch>
            <a:fillRect/>
          </a:stretch>
        </p:blipFill>
        <p:spPr>
          <a:xfrm>
            <a:off x="0" y="7020713"/>
            <a:ext cx="7559675" cy="3026228"/>
          </a:xfrm>
        </p:spPr>
      </p:pic>
      <p:graphicFrame>
        <p:nvGraphicFramePr>
          <p:cNvPr id="2" name="Tabelle 1">
            <a:extLst>
              <a:ext uri="{FF2B5EF4-FFF2-40B4-BE49-F238E27FC236}">
                <a16:creationId xmlns:a16="http://schemas.microsoft.com/office/drawing/2014/main" id="{3191A855-A895-F636-C02E-9B16AA8E319F}"/>
              </a:ext>
            </a:extLst>
          </p:cNvPr>
          <p:cNvGraphicFramePr>
            <a:graphicFrameLocks noGrp="1"/>
          </p:cNvGraphicFramePr>
          <p:nvPr>
            <p:extLst>
              <p:ext uri="{D42A27DB-BD31-4B8C-83A1-F6EECF244321}">
                <p14:modId xmlns:p14="http://schemas.microsoft.com/office/powerpoint/2010/main" val="2890489104"/>
              </p:ext>
            </p:extLst>
          </p:nvPr>
        </p:nvGraphicFramePr>
        <p:xfrm>
          <a:off x="3660084" y="4971102"/>
          <a:ext cx="3186000" cy="2286000"/>
        </p:xfrm>
        <a:graphic>
          <a:graphicData uri="http://schemas.openxmlformats.org/drawingml/2006/table">
            <a:tbl>
              <a:tblPr firstRow="1" bandRow="1"/>
              <a:tblGrid>
                <a:gridCol w="1710000">
                  <a:extLst>
                    <a:ext uri="{9D8B030D-6E8A-4147-A177-3AD203B41FA5}">
                      <a16:colId xmlns:a16="http://schemas.microsoft.com/office/drawing/2014/main" val="3698861540"/>
                    </a:ext>
                  </a:extLst>
                </a:gridCol>
                <a:gridCol w="1476000">
                  <a:extLst>
                    <a:ext uri="{9D8B030D-6E8A-4147-A177-3AD203B41FA5}">
                      <a16:colId xmlns:a16="http://schemas.microsoft.com/office/drawing/2014/main" val="4133591016"/>
                    </a:ext>
                  </a:extLst>
                </a:gridCol>
              </a:tblGrid>
              <a:tr h="370840">
                <a:tc>
                  <a:txBody>
                    <a:bodyPr/>
                    <a:lstStyle/>
                    <a:p>
                      <a:r>
                        <a:rPr lang="de-DE" sz="1100" dirty="0">
                          <a:solidFill>
                            <a:schemeClr val="bg1"/>
                          </a:solidFill>
                        </a:rPr>
                        <a:t>Slide Deck: </a:t>
                      </a:r>
                      <a:r>
                        <a:rPr lang="it-IT" sz="1100" dirty="0">
                          <a:solidFill>
                            <a:schemeClr val="bg1"/>
                          </a:solidFill>
                        </a:rPr>
                        <a:t>Discussione pratica all'interno dell'azienda selezionata per lo sviluppo di casi di studio collegati alla Fase 2</a:t>
                      </a:r>
                      <a:endParaRPr lang="en-GB" sz="1100" dirty="0">
                        <a:solidFill>
                          <a:schemeClr val="bg1"/>
                        </a:solidFill>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de-DE" sz="1100" dirty="0" err="1">
                          <a:solidFill>
                            <a:schemeClr val="bg1"/>
                          </a:solidFill>
                        </a:rPr>
                        <a:t>Scaricare</a:t>
                      </a:r>
                      <a:r>
                        <a:rPr lang="de-DE" sz="1100" dirty="0">
                          <a:solidFill>
                            <a:schemeClr val="bg1"/>
                          </a:solidFill>
                        </a:rPr>
                        <a:t> PPT</a:t>
                      </a:r>
                      <a:br>
                        <a:rPr lang="de-DE" sz="1100" dirty="0">
                          <a:solidFill>
                            <a:srgbClr val="FFFFFF"/>
                          </a:solidFill>
                        </a:rPr>
                      </a:br>
                      <a:r>
                        <a:rPr lang="de-DE" sz="1100" dirty="0">
                          <a:solidFill>
                            <a:schemeClr val="bg1"/>
                          </a:solidFill>
                        </a:rPr>
                        <a:t>“EARTH – Slide Deck Module 3“</a:t>
                      </a:r>
                    </a:p>
                    <a:p>
                      <a:r>
                        <a:rPr lang="de-DE" sz="1100" dirty="0">
                          <a:solidFill>
                            <a:schemeClr val="bg1"/>
                          </a:solidFill>
                        </a:rPr>
                        <a:t>pp. 34-41</a:t>
                      </a:r>
                      <a:endParaRPr lang="en-GB" sz="1100" dirty="0">
                        <a:solidFill>
                          <a:schemeClr val="bg1"/>
                        </a:solidFill>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295225681"/>
                  </a:ext>
                </a:extLst>
              </a:tr>
              <a:tr h="370840">
                <a:tc>
                  <a:txBody>
                    <a:bodyPr/>
                    <a:lstStyle/>
                    <a:p>
                      <a:r>
                        <a:rPr lang="it-IT" sz="1100" dirty="0">
                          <a:solidFill>
                            <a:schemeClr val="bg1"/>
                          </a:solidFill>
                        </a:rPr>
                        <a:t>Foglio di lavoro per gli studenti: applicare la Fase 2 a un caso di studio e come utilizzare gli strumenti corrispondenti</a:t>
                      </a:r>
                      <a:endParaRPr lang="en-GB" sz="1100" dirty="0">
                        <a:solidFill>
                          <a:schemeClr val="bg1"/>
                        </a:solidFill>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de-DE" sz="1100" dirty="0" err="1">
                          <a:solidFill>
                            <a:schemeClr val="bg1"/>
                          </a:solidFill>
                        </a:rPr>
                        <a:t>Scaricare</a:t>
                      </a:r>
                      <a:r>
                        <a:rPr lang="de-DE" sz="1100" dirty="0">
                          <a:solidFill>
                            <a:schemeClr val="bg1"/>
                          </a:solidFill>
                        </a:rPr>
                        <a:t> PPT </a:t>
                      </a:r>
                    </a:p>
                    <a:p>
                      <a:r>
                        <a:rPr lang="de-DE" sz="1100" dirty="0">
                          <a:solidFill>
                            <a:schemeClr val="bg1"/>
                          </a:solidFill>
                        </a:rPr>
                        <a:t>“EARTH – Worksheets Module 3“</a:t>
                      </a:r>
                    </a:p>
                    <a:p>
                      <a:r>
                        <a:rPr lang="de-DE" sz="1100" dirty="0">
                          <a:solidFill>
                            <a:schemeClr val="bg1"/>
                          </a:solidFill>
                        </a:rPr>
                        <a:t>pp. 11-15</a:t>
                      </a:r>
                      <a:endParaRPr lang="en-GB" sz="1100" dirty="0">
                        <a:solidFill>
                          <a:schemeClr val="bg1"/>
                        </a:solidFill>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25490817"/>
                  </a:ext>
                </a:extLst>
              </a:tr>
              <a:tr h="370840">
                <a:tc>
                  <a:txBody>
                    <a:bodyPr/>
                    <a:lstStyle/>
                    <a:p>
                      <a:r>
                        <a:rPr lang="it-IT" sz="1100" dirty="0">
                          <a:solidFill>
                            <a:schemeClr val="bg1"/>
                          </a:solidFill>
                        </a:rPr>
                        <a:t>Fonti esterne sui metodi pedagogici</a:t>
                      </a:r>
                      <a:endParaRPr lang="en-GB" sz="1100" dirty="0">
                        <a:solidFill>
                          <a:schemeClr val="bg1"/>
                        </a:solidFill>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tcPr>
                </a:tc>
                <a:tc>
                  <a:txBody>
                    <a:bodyPr/>
                    <a:lstStyle/>
                    <a:p>
                      <a:pPr lvl="0">
                        <a:buNone/>
                      </a:pPr>
                      <a:r>
                        <a:rPr lang="de-DE" sz="1100" b="0" i="0" u="none" strike="noStrike" noProof="0" dirty="0">
                          <a:solidFill>
                            <a:srgbClr val="29C5F4"/>
                          </a:solidFill>
                          <a:latin typeface="Calibri"/>
                          <a:hlinkClick r:id="rId3" action="ppaction://hlinksldjump">
                            <a:extLst>
                              <a:ext uri="{A12FA001-AC4F-418D-AE19-62706E023703}">
                                <ahyp:hlinkClr xmlns:ahyp="http://schemas.microsoft.com/office/drawing/2018/hyperlinkcolor" val="tx"/>
                              </a:ext>
                            </a:extLst>
                          </a:hlinkClick>
                        </a:rPr>
                        <a:t>pp. 33-36</a:t>
                      </a:r>
                      <a:endParaRPr lang="en-US" dirty="0">
                        <a:solidFill>
                          <a:srgbClr val="29C5F4"/>
                        </a:solidFill>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764549386"/>
                  </a:ext>
                </a:extLst>
              </a:tr>
            </a:tbl>
          </a:graphicData>
        </a:graphic>
      </p:graphicFrame>
    </p:spTree>
    <p:extLst>
      <p:ext uri="{BB962C8B-B14F-4D97-AF65-F5344CB8AC3E}">
        <p14:creationId xmlns:p14="http://schemas.microsoft.com/office/powerpoint/2010/main" val="195461483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C89D20-FD4F-47A8-0E3D-578C70C660BC}"/>
            </a:ext>
          </a:extLst>
        </p:cNvPr>
        <p:cNvGrpSpPr/>
        <p:nvPr/>
      </p:nvGrpSpPr>
      <p:grpSpPr>
        <a:xfrm>
          <a:off x="0" y="0"/>
          <a:ext cx="0" cy="0"/>
          <a:chOff x="0" y="0"/>
          <a:chExt cx="0" cy="0"/>
        </a:xfrm>
      </p:grpSpPr>
      <p:sp>
        <p:nvSpPr>
          <p:cNvPr id="6" name="Text Placeholder 5">
            <a:extLst>
              <a:ext uri="{FF2B5EF4-FFF2-40B4-BE49-F238E27FC236}">
                <a16:creationId xmlns:a16="http://schemas.microsoft.com/office/drawing/2014/main" id="{DC9FA1E2-1DB9-1674-EBAC-2A032EB9BF17}"/>
              </a:ext>
            </a:extLst>
          </p:cNvPr>
          <p:cNvSpPr>
            <a:spLocks noGrp="1"/>
          </p:cNvSpPr>
          <p:nvPr>
            <p:ph type="body" sz="quarter" idx="64"/>
          </p:nvPr>
        </p:nvSpPr>
        <p:spPr>
          <a:xfrm>
            <a:off x="539837" y="1422400"/>
            <a:ext cx="6480000" cy="8669618"/>
          </a:xfrm>
        </p:spPr>
        <p:txBody>
          <a:bodyPr lIns="91440" tIns="45720" rIns="91440" bIns="45720" numCol="2" spcCol="288000" anchor="t">
            <a:noAutofit/>
          </a:bodyPr>
          <a:lstStyle/>
          <a:p>
            <a:r>
              <a:rPr lang="it-IT" sz="1400" b="1" dirty="0">
                <a:solidFill>
                  <a:srgbClr val="8652A1"/>
                </a:solidFill>
                <a:latin typeface="Calibri"/>
                <a:ea typeface="Open Sans"/>
                <a:cs typeface="Calibri"/>
              </a:rPr>
              <a:t>Come condurre l'attività basata sui problemi</a:t>
            </a:r>
            <a:endParaRPr lang="en-US" sz="1050" b="1" dirty="0">
              <a:solidFill>
                <a:srgbClr val="8652A1"/>
              </a:solidFill>
              <a:latin typeface="Calibri"/>
              <a:ea typeface="Open Sans"/>
              <a:cs typeface="Calibri"/>
            </a:endParaRPr>
          </a:p>
          <a:p>
            <a:pPr algn="just"/>
            <a:r>
              <a:rPr lang="it-IT" sz="1050" dirty="0"/>
              <a:t>Per guidare il lavoro produttivo nella </a:t>
            </a:r>
            <a:r>
              <a:rPr lang="it-IT" sz="1050" b="1" dirty="0"/>
              <a:t>Fase 2: Ideazione e gestione delle idee</a:t>
            </a:r>
            <a:r>
              <a:rPr lang="it-IT" sz="1050" dirty="0"/>
              <a:t>, gli insegnanti dovrebbero spingere gli studenti a </a:t>
            </a:r>
            <a:r>
              <a:rPr lang="it-IT" sz="1050" b="1" dirty="0"/>
              <a:t>fare brainstorming </a:t>
            </a:r>
            <a:r>
              <a:rPr lang="it-IT" sz="1050" dirty="0"/>
              <a:t>su soluzioni creative per la loro </a:t>
            </a:r>
            <a:r>
              <a:rPr lang="it-IT" sz="1050" b="1" dirty="0"/>
              <a:t>sfida di logistica sostenibile</a:t>
            </a:r>
            <a:r>
              <a:rPr lang="it-IT" sz="1050" dirty="0"/>
              <a:t> e discutere le opportunità identificate (Fase 1) in linea con gli SDG</a:t>
            </a:r>
            <a:r>
              <a:rPr lang="en-GB" sz="1050" dirty="0"/>
              <a:t>. </a:t>
            </a:r>
          </a:p>
          <a:p>
            <a:pPr algn="just"/>
            <a:endParaRPr lang="en-GB" sz="1050" dirty="0"/>
          </a:p>
          <a:p>
            <a:pPr algn="just"/>
            <a:r>
              <a:rPr lang="it-IT" sz="1050" dirty="0"/>
              <a:t>Inizia incoraggiando il </a:t>
            </a:r>
            <a:r>
              <a:rPr lang="it-IT" sz="1050" b="1" dirty="0"/>
              <a:t>pensiero divergente</a:t>
            </a:r>
            <a:r>
              <a:rPr lang="it-IT" sz="1050" dirty="0"/>
              <a:t> con suggerimenti come</a:t>
            </a:r>
            <a:r>
              <a:rPr lang="en-GB" sz="1050" dirty="0"/>
              <a:t>: </a:t>
            </a:r>
            <a:r>
              <a:rPr lang="it-IT" sz="1050" i="1" dirty="0"/>
              <a:t>Su quali SDG dovremmo concentrarci? Quali sono tutte le possibilità per affrontare la sfida/opportunità individuata</a:t>
            </a:r>
            <a:r>
              <a:rPr lang="en-GB" sz="1050" i="1" dirty="0"/>
              <a:t>? </a:t>
            </a:r>
          </a:p>
          <a:p>
            <a:pPr algn="just"/>
            <a:endParaRPr lang="en-GB" sz="1050" dirty="0"/>
          </a:p>
          <a:p>
            <a:pPr algn="just"/>
            <a:r>
              <a:rPr lang="it-IT" sz="1050" dirty="0"/>
              <a:t>Quindi, facilita </a:t>
            </a:r>
            <a:r>
              <a:rPr lang="it-IT" sz="1050" b="1" dirty="0"/>
              <a:t>un'ideazione e una valutazione strutturate</a:t>
            </a:r>
            <a:r>
              <a:rPr lang="it-IT" sz="1050" dirty="0"/>
              <a:t> in cui gli studenti utilizzano uno </a:t>
            </a:r>
            <a:r>
              <a:rPr lang="it-IT" sz="1050" b="1" dirty="0"/>
              <a:t>strumento digitale</a:t>
            </a:r>
            <a:r>
              <a:rPr lang="it-IT" sz="1050" dirty="0"/>
              <a:t> per creare e valutare idee in base alla </a:t>
            </a:r>
            <a:r>
              <a:rPr lang="it-IT" sz="1050" b="1" dirty="0"/>
              <a:t>fattibilità, all'impatto e al potenziale di innovazione</a:t>
            </a:r>
            <a:r>
              <a:rPr lang="it-IT" sz="1050" dirty="0"/>
              <a:t>, chiedendo</a:t>
            </a:r>
            <a:r>
              <a:rPr lang="en-GB" sz="1050" dirty="0"/>
              <a:t>: </a:t>
            </a:r>
            <a:r>
              <a:rPr lang="it-IT" sz="1050" i="1" dirty="0"/>
              <a:t>Quali idee sono più pratiche date le risorse attuali? Quali idee hanno il più alto impatto sulla sostenibilità</a:t>
            </a:r>
            <a:r>
              <a:rPr lang="en-GB" sz="1050" i="1" dirty="0"/>
              <a:t>?</a:t>
            </a:r>
            <a:r>
              <a:rPr lang="en-GB" sz="1050" dirty="0"/>
              <a:t> </a:t>
            </a:r>
          </a:p>
          <a:p>
            <a:pPr algn="just"/>
            <a:endParaRPr lang="en-GB" sz="1050" dirty="0"/>
          </a:p>
          <a:p>
            <a:pPr algn="just"/>
            <a:r>
              <a:rPr lang="it-IT" sz="1050" dirty="0"/>
              <a:t>Guidarli attraverso un </a:t>
            </a:r>
            <a:r>
              <a:rPr lang="it-IT" sz="1050" b="1" dirty="0"/>
              <a:t>processo di definizione delle priorità</a:t>
            </a:r>
            <a:r>
              <a:rPr lang="it-IT" sz="1050" dirty="0"/>
              <a:t>, aiutandoli a selezionare le idee più promettenti considerando</a:t>
            </a:r>
            <a:r>
              <a:rPr lang="en-GB" sz="1050" dirty="0"/>
              <a:t>: </a:t>
            </a:r>
            <a:r>
              <a:rPr lang="it-IT" sz="1050" i="1" dirty="0"/>
              <a:t>Quali sfide potrebbero sorgere nell'attuazione</a:t>
            </a:r>
            <a:r>
              <a:rPr lang="en-GB" sz="1050" i="1" dirty="0"/>
              <a:t>?</a:t>
            </a:r>
            <a:r>
              <a:rPr lang="en-GB" sz="1050" dirty="0"/>
              <a:t> </a:t>
            </a:r>
          </a:p>
          <a:p>
            <a:pPr algn="just"/>
            <a:endParaRPr lang="en-GB" sz="1050" dirty="0"/>
          </a:p>
          <a:p>
            <a:pPr algn="just"/>
            <a:r>
              <a:rPr lang="it-IT" sz="1050" dirty="0"/>
              <a:t>Concludi chiedendo ai gruppi di </a:t>
            </a:r>
            <a:r>
              <a:rPr lang="it-IT" sz="1050" b="1" dirty="0"/>
              <a:t>presentare le loro idee principali</a:t>
            </a:r>
            <a:r>
              <a:rPr lang="it-IT" sz="1050" dirty="0"/>
              <a:t>, impegnarsi in </a:t>
            </a:r>
            <a:r>
              <a:rPr lang="it-IT" sz="1050" b="1" dirty="0"/>
              <a:t>discussioni tra colleghi </a:t>
            </a:r>
            <a:r>
              <a:rPr lang="it-IT" sz="1050" dirty="0"/>
              <a:t>e perfezionarle in base al feedback, promuovendo un </a:t>
            </a:r>
            <a:r>
              <a:rPr lang="it-IT" sz="1050" b="1" dirty="0"/>
              <a:t>processo di ideazione collaborativo e iterativo</a:t>
            </a:r>
            <a:r>
              <a:rPr lang="en-GB" sz="1050" b="1" dirty="0"/>
              <a:t>.</a:t>
            </a:r>
            <a:endParaRPr lang="en-US" sz="1050" b="1" dirty="0">
              <a:solidFill>
                <a:srgbClr val="8652A1"/>
              </a:solidFill>
              <a:latin typeface="Calibri"/>
              <a:ea typeface="Open Sans"/>
              <a:cs typeface="Calibri"/>
            </a:endParaRPr>
          </a:p>
          <a:p>
            <a:pPr algn="just"/>
            <a:endParaRPr lang="en-US" sz="1400" b="1" dirty="0">
              <a:solidFill>
                <a:srgbClr val="8652A1"/>
              </a:solidFill>
              <a:latin typeface="Calibri"/>
              <a:ea typeface="Open Sans"/>
              <a:cs typeface="Calibri"/>
            </a:endParaRPr>
          </a:p>
          <a:p>
            <a:r>
              <a:rPr lang="en-GB" sz="1400" b="1" dirty="0">
                <a:solidFill>
                  <a:srgbClr val="8652A1"/>
                </a:solidFill>
                <a:latin typeface="Calibri"/>
                <a:ea typeface="Open Sans"/>
                <a:cs typeface="Calibri"/>
              </a:rPr>
              <a:t>Quali </a:t>
            </a:r>
            <a:r>
              <a:rPr lang="en-GB" sz="1400" b="1" dirty="0" err="1">
                <a:solidFill>
                  <a:srgbClr val="8652A1"/>
                </a:solidFill>
                <a:latin typeface="Calibri"/>
                <a:ea typeface="Open Sans"/>
                <a:cs typeface="Calibri"/>
              </a:rPr>
              <a:t>strumenti</a:t>
            </a:r>
            <a:r>
              <a:rPr lang="en-GB" sz="1400" b="1" dirty="0">
                <a:solidFill>
                  <a:srgbClr val="8652A1"/>
                </a:solidFill>
                <a:latin typeface="Calibri"/>
                <a:ea typeface="Open Sans"/>
                <a:cs typeface="Calibri"/>
              </a:rPr>
              <a:t> </a:t>
            </a:r>
            <a:r>
              <a:rPr lang="en-GB" sz="1400" b="1" dirty="0" err="1">
                <a:solidFill>
                  <a:srgbClr val="8652A1"/>
                </a:solidFill>
                <a:latin typeface="Calibri"/>
                <a:ea typeface="Open Sans"/>
                <a:cs typeface="Calibri"/>
              </a:rPr>
              <a:t>digitali</a:t>
            </a:r>
            <a:r>
              <a:rPr lang="en-GB" sz="1400" b="1" dirty="0">
                <a:solidFill>
                  <a:srgbClr val="8652A1"/>
                </a:solidFill>
                <a:latin typeface="Calibri"/>
                <a:ea typeface="Open Sans"/>
                <a:cs typeface="Calibri"/>
              </a:rPr>
              <a:t> </a:t>
            </a:r>
            <a:r>
              <a:rPr lang="en-GB" sz="1400" b="1" dirty="0" err="1">
                <a:solidFill>
                  <a:srgbClr val="8652A1"/>
                </a:solidFill>
                <a:latin typeface="Calibri"/>
                <a:ea typeface="Open Sans"/>
                <a:cs typeface="Calibri"/>
              </a:rPr>
              <a:t>utilizzare</a:t>
            </a:r>
            <a:endParaRPr lang="en-GB" sz="1050" b="1" dirty="0">
              <a:solidFill>
                <a:srgbClr val="8652A1"/>
              </a:solidFill>
              <a:latin typeface="Calibri"/>
              <a:ea typeface="Open Sans"/>
              <a:cs typeface="Calibri"/>
            </a:endParaRPr>
          </a:p>
          <a:p>
            <a:pPr algn="just"/>
            <a:r>
              <a:rPr lang="it-IT" sz="1050" dirty="0">
                <a:latin typeface="Calibri"/>
                <a:ea typeface="Open Sans"/>
                <a:cs typeface="Calibri"/>
              </a:rPr>
              <a:t>Per supportare la </a:t>
            </a:r>
            <a:r>
              <a:rPr lang="it-IT" sz="1050" b="1" dirty="0">
                <a:latin typeface="Calibri"/>
                <a:ea typeface="Open Sans"/>
                <a:cs typeface="Calibri"/>
              </a:rPr>
              <a:t>Fase 2: Ideazione e gestione delle idee</a:t>
            </a:r>
            <a:r>
              <a:rPr lang="it-IT" sz="1050" dirty="0">
                <a:latin typeface="Calibri"/>
                <a:ea typeface="Open Sans"/>
                <a:cs typeface="Calibri"/>
              </a:rPr>
              <a:t>, vari strumenti digitali possono aiutare gli studenti ad analizzare le sfide logistiche e identificare soluzioni innovative. Per un elenco completo, fare riferimento alle pagine 21-23 del </a:t>
            </a:r>
            <a:r>
              <a:rPr lang="de-DE" sz="1050" b="1" dirty="0">
                <a:solidFill>
                  <a:srgbClr val="29C5F4"/>
                </a:solidFill>
                <a:hlinkClick r:id="rId2">
                  <a:extLst>
                    <a:ext uri="{A12FA001-AC4F-418D-AE19-62706E023703}">
                      <ahyp:hlinkClr xmlns:ahyp="http://schemas.microsoft.com/office/drawing/2018/hyperlinkcolor" val="tx"/>
                    </a:ext>
                  </a:extLst>
                </a:hlinkClick>
              </a:rPr>
              <a:t>EARTH Starter Kit</a:t>
            </a:r>
            <a:r>
              <a:rPr lang="en-GB" sz="1050" dirty="0">
                <a:latin typeface="Calibri"/>
                <a:ea typeface="Open Sans"/>
                <a:cs typeface="Calibri"/>
              </a:rPr>
              <a:t>.</a:t>
            </a:r>
          </a:p>
          <a:p>
            <a:pPr algn="just"/>
            <a:endParaRPr lang="en-GB" sz="1050" b="1" dirty="0">
              <a:solidFill>
                <a:srgbClr val="8652A1"/>
              </a:solidFill>
              <a:latin typeface="Calibri"/>
              <a:ea typeface="Open Sans"/>
              <a:cs typeface="Calibri"/>
            </a:endParaRPr>
          </a:p>
          <a:p>
            <a:pPr algn="just"/>
            <a:r>
              <a:rPr lang="en-GB" sz="1050" b="1" dirty="0" err="1"/>
              <a:t>Strumenti</a:t>
            </a:r>
            <a:r>
              <a:rPr lang="en-GB" sz="1050" b="1" dirty="0"/>
              <a:t> </a:t>
            </a:r>
            <a:r>
              <a:rPr lang="en-GB" sz="1050" b="1" dirty="0" err="1"/>
              <a:t>gratuiti</a:t>
            </a:r>
            <a:r>
              <a:rPr lang="en-GB" sz="1050" b="1" dirty="0"/>
              <a:t>:</a:t>
            </a:r>
            <a:endParaRPr lang="en-GB" sz="1050" dirty="0"/>
          </a:p>
          <a:p>
            <a:pPr marL="171450" indent="-171450" algn="just">
              <a:buFont typeface="Wingdings" panose="05000000000000000000" pitchFamily="2" charset="2"/>
              <a:buChar char="q"/>
            </a:pPr>
            <a:r>
              <a:rPr lang="it-IT" sz="1050" b="1" dirty="0" err="1"/>
              <a:t>MindMeister</a:t>
            </a:r>
            <a:r>
              <a:rPr lang="it-IT" sz="1050" dirty="0"/>
              <a:t> – Uno strumento di mappatura mentale per organizzare ed espandere le idee.
</a:t>
            </a:r>
            <a:r>
              <a:rPr lang="it-IT" sz="1050" b="1" dirty="0" err="1"/>
              <a:t>Lucidspark</a:t>
            </a:r>
            <a:r>
              <a:rPr lang="it-IT" sz="1050" dirty="0"/>
              <a:t> – Supporta il brainstorming visivo e la collaborazione in team.
</a:t>
            </a:r>
            <a:r>
              <a:rPr lang="it-IT" sz="1050" b="1" dirty="0" err="1"/>
              <a:t>InnovationCloud</a:t>
            </a:r>
            <a:r>
              <a:rPr lang="it-IT" sz="1050" dirty="0"/>
              <a:t> – Una piattaforma per la gestione dei flussi di lavoro di ideazione (versione gratuita limitata</a:t>
            </a:r>
            <a:r>
              <a:rPr lang="en-GB" sz="1050" dirty="0"/>
              <a:t>).</a:t>
            </a:r>
          </a:p>
          <a:p>
            <a:pPr algn="just"/>
            <a:endParaRPr lang="en-GB" sz="1050" b="1" dirty="0"/>
          </a:p>
          <a:p>
            <a:pPr algn="just"/>
            <a:endParaRPr lang="en-GB" sz="1050" b="1" dirty="0"/>
          </a:p>
          <a:p>
            <a:pPr algn="just"/>
            <a:r>
              <a:rPr lang="it-IT" sz="1050" b="1" dirty="0"/>
              <a:t>Strumenti a pagamento (possono essere disponibili tramite licenza istituzionale</a:t>
            </a:r>
            <a:r>
              <a:rPr lang="en-GB" sz="1050" b="1" dirty="0"/>
              <a:t>):</a:t>
            </a:r>
            <a:endParaRPr lang="en-GB" sz="1050" dirty="0"/>
          </a:p>
          <a:p>
            <a:pPr marL="171450" indent="-171450" algn="just">
              <a:buFont typeface="Wingdings" panose="05000000000000000000" pitchFamily="2" charset="2"/>
              <a:buChar char="q"/>
            </a:pPr>
            <a:r>
              <a:rPr lang="en-GB" sz="1050" b="1" dirty="0"/>
              <a:t>Brightidea, </a:t>
            </a:r>
            <a:r>
              <a:rPr lang="en-GB" sz="1050" b="1" dirty="0" err="1"/>
              <a:t>Braineet</a:t>
            </a:r>
            <a:r>
              <a:rPr lang="en-GB" sz="1050" b="1" dirty="0"/>
              <a:t>, </a:t>
            </a:r>
            <a:r>
              <a:rPr lang="en-GB" sz="1050" b="1" dirty="0" err="1"/>
              <a:t>Ideawake</a:t>
            </a:r>
            <a:r>
              <a:rPr lang="en-GB" sz="1050" b="1" dirty="0"/>
              <a:t>, </a:t>
            </a:r>
            <a:r>
              <a:rPr lang="en-GB" sz="1050" b="1" dirty="0" err="1"/>
              <a:t>Ideanote</a:t>
            </a:r>
            <a:r>
              <a:rPr lang="en-GB" sz="1050" b="1" dirty="0"/>
              <a:t>, Idea Drop, </a:t>
            </a:r>
            <a:r>
              <a:rPr lang="en-GB" sz="1050" b="1" dirty="0" err="1"/>
              <a:t>Codigital</a:t>
            </a:r>
            <a:r>
              <a:rPr lang="en-GB" sz="1050" b="1" dirty="0"/>
              <a:t>, </a:t>
            </a:r>
            <a:r>
              <a:rPr lang="en-GB" sz="1050" b="1" dirty="0" err="1"/>
              <a:t>Qmarkets</a:t>
            </a:r>
            <a:r>
              <a:rPr lang="en-GB" sz="1050" dirty="0"/>
              <a:t> – </a:t>
            </a:r>
            <a:r>
              <a:rPr lang="it-IT" sz="1050" dirty="0"/>
              <a:t>Piattaforme per la raccolta, la valutazione e la gestione strutturata delle idee</a:t>
            </a:r>
            <a:r>
              <a:rPr lang="en-GB" sz="1050" dirty="0"/>
              <a:t>.</a:t>
            </a:r>
          </a:p>
          <a:p>
            <a:pPr algn="just"/>
            <a:endParaRPr lang="en-GB" sz="1400" b="1" dirty="0">
              <a:solidFill>
                <a:srgbClr val="8652A1"/>
              </a:solidFill>
            </a:endParaRPr>
          </a:p>
          <a:p>
            <a:r>
              <a:rPr lang="it-IT" sz="1400" b="1" dirty="0">
                <a:solidFill>
                  <a:srgbClr val="8652A1"/>
                </a:solidFill>
              </a:rPr>
              <a:t>Guidare gli studenti attraverso il foglio di lavoro</a:t>
            </a:r>
            <a:endParaRPr lang="en-US" sz="1050" b="1" u="sng" dirty="0"/>
          </a:p>
          <a:p>
            <a:pPr algn="just"/>
            <a:r>
              <a:rPr lang="it-IT" sz="1050" dirty="0"/>
              <a:t>Per guidare gli studenti attraverso questo foglio di lavoro, inizia introducendo il </a:t>
            </a:r>
            <a:r>
              <a:rPr lang="it-IT" sz="1050" b="1" dirty="0"/>
              <a:t>metodo di </a:t>
            </a:r>
            <a:r>
              <a:rPr lang="it-IT" sz="1050" b="1" dirty="0" err="1"/>
              <a:t>Brainwriting</a:t>
            </a:r>
            <a:r>
              <a:rPr lang="it-IT" sz="1050" b="1" dirty="0"/>
              <a:t> </a:t>
            </a:r>
            <a:r>
              <a:rPr lang="it-IT" sz="1050" dirty="0"/>
              <a:t>e spiegando il suo scopo nel generare un'ampia gamma di idee senza voci dominanti che influenzano il processo. Chiedi a ogni studente di </a:t>
            </a:r>
            <a:r>
              <a:rPr lang="it-IT" sz="1050" b="1" dirty="0"/>
              <a:t>scrivere tre idee </a:t>
            </a:r>
            <a:r>
              <a:rPr lang="en-GB" sz="1050" dirty="0"/>
              <a:t>(e.g., on a </a:t>
            </a:r>
            <a:r>
              <a:rPr lang="en-GB" sz="1050" b="1" i="0" u="sng" strike="noStrike" dirty="0">
                <a:solidFill>
                  <a:srgbClr val="29C5F4"/>
                </a:solidFill>
                <a:effectLst/>
                <a:latin typeface="Calibri" panose="020F0502020204030204" pitchFamily="34" charset="0"/>
                <a:hlinkClick r:id="rId3">
                  <a:extLst>
                    <a:ext uri="{A12FA001-AC4F-418D-AE19-62706E023703}">
                      <ahyp:hlinkClr xmlns:ahyp="http://schemas.microsoft.com/office/drawing/2018/hyperlinkcolor" val="tx"/>
                    </a:ext>
                  </a:extLst>
                </a:hlinkClick>
              </a:rPr>
              <a:t>Miro Brainwriting template</a:t>
            </a:r>
            <a:r>
              <a:rPr lang="en-GB" sz="1050" b="1" i="0" u="none" strike="noStrike" dirty="0">
                <a:solidFill>
                  <a:srgbClr val="29C5F4"/>
                </a:solidFill>
                <a:effectLst/>
                <a:latin typeface="Calibri" panose="020F0502020204030204" pitchFamily="34" charset="0"/>
              </a:rPr>
              <a:t> </a:t>
            </a:r>
            <a:r>
              <a:rPr lang="en-GB" sz="1050" i="0" u="none" strike="noStrike" dirty="0">
                <a:solidFill>
                  <a:schemeClr val="tx1"/>
                </a:solidFill>
                <a:effectLst/>
                <a:latin typeface="Calibri" panose="020F0502020204030204" pitchFamily="34" charset="0"/>
              </a:rPr>
              <a:t>or</a:t>
            </a:r>
            <a:r>
              <a:rPr lang="en-GB" sz="1050" b="1" i="0" u="none" strike="noStrike" dirty="0">
                <a:solidFill>
                  <a:srgbClr val="29C5F4"/>
                </a:solidFill>
                <a:effectLst/>
                <a:latin typeface="Calibri" panose="020F0502020204030204" pitchFamily="34" charset="0"/>
              </a:rPr>
              <a:t> </a:t>
            </a:r>
            <a:r>
              <a:rPr lang="en-GB" sz="1050" b="1" i="0" u="sng" strike="noStrike" dirty="0">
                <a:solidFill>
                  <a:srgbClr val="29C5F4"/>
                </a:solidFill>
                <a:effectLst/>
                <a:latin typeface="Calibri" panose="020F0502020204030204" pitchFamily="34" charset="0"/>
                <a:hlinkClick r:id="rId4">
                  <a:extLst>
                    <a:ext uri="{A12FA001-AC4F-418D-AE19-62706E023703}">
                      <ahyp:hlinkClr xmlns:ahyp="http://schemas.microsoft.com/office/drawing/2018/hyperlinkcolor" val="tx"/>
                    </a:ext>
                  </a:extLst>
                </a:hlinkClick>
              </a:rPr>
              <a:t>Miro </a:t>
            </a:r>
            <a:r>
              <a:rPr lang="en-GB" sz="1050" b="1" i="0" u="sng" strike="noStrike" dirty="0" err="1">
                <a:solidFill>
                  <a:srgbClr val="29C5F4"/>
                </a:solidFill>
                <a:effectLst/>
                <a:latin typeface="Calibri" panose="020F0502020204030204" pitchFamily="34" charset="0"/>
                <a:hlinkClick r:id="rId4">
                  <a:extLst>
                    <a:ext uri="{A12FA001-AC4F-418D-AE19-62706E023703}">
                      <ahyp:hlinkClr xmlns:ahyp="http://schemas.microsoft.com/office/drawing/2018/hyperlinkcolor" val="tx"/>
                    </a:ext>
                  </a:extLst>
                </a:hlinkClick>
              </a:rPr>
              <a:t>Mindmap</a:t>
            </a:r>
            <a:r>
              <a:rPr lang="en-GB" sz="1050" b="1" i="0" u="sng" strike="noStrike" dirty="0">
                <a:solidFill>
                  <a:srgbClr val="29C5F4"/>
                </a:solidFill>
                <a:effectLst/>
                <a:latin typeface="Calibri" panose="020F0502020204030204" pitchFamily="34" charset="0"/>
                <a:hlinkClick r:id="rId4">
                  <a:extLst>
                    <a:ext uri="{A12FA001-AC4F-418D-AE19-62706E023703}">
                      <ahyp:hlinkClr xmlns:ahyp="http://schemas.microsoft.com/office/drawing/2018/hyperlinkcolor" val="tx"/>
                    </a:ext>
                  </a:extLst>
                </a:hlinkClick>
              </a:rPr>
              <a:t> template</a:t>
            </a:r>
            <a:r>
              <a:rPr lang="it-IT" sz="1050" dirty="0"/>
              <a:t>) relativi all'argomento, quindi </a:t>
            </a:r>
            <a:r>
              <a:rPr lang="it-IT" sz="1050" b="1" dirty="0"/>
              <a:t>passarli a un altro membro del gruppo</a:t>
            </a:r>
            <a:r>
              <a:rPr lang="it-IT" sz="1050" dirty="0"/>
              <a:t>. Ogni studente si basa sulle idee che riceve aggiungendo punti elenco</a:t>
            </a:r>
            <a:r>
              <a:rPr lang="en-GB" sz="1050" dirty="0"/>
              <a:t>. </a:t>
            </a:r>
            <a:r>
              <a:rPr lang="it-IT" sz="1050" dirty="0"/>
              <a:t>Questo continua fino a quando ogni membro del gruppo non ha ampliato tutte le idee. Una volta completate, gli studenti </a:t>
            </a:r>
            <a:r>
              <a:rPr lang="it-IT" sz="1050" b="1" dirty="0"/>
              <a:t>organizzano le idee e discutono quali spiccano </a:t>
            </a:r>
            <a:r>
              <a:rPr lang="it-IT" sz="1050" dirty="0"/>
              <a:t>(compito successivo</a:t>
            </a:r>
            <a:r>
              <a:rPr lang="en-GB" sz="1050" dirty="0"/>
              <a:t>).</a:t>
            </a:r>
          </a:p>
          <a:p>
            <a:pPr algn="just"/>
            <a:endParaRPr lang="en-GB" sz="1050" dirty="0"/>
          </a:p>
          <a:p>
            <a:pPr algn="just"/>
            <a:r>
              <a:rPr lang="en-GB" sz="1050" dirty="0" err="1"/>
              <a:t>Quindi</a:t>
            </a:r>
            <a:r>
              <a:rPr lang="en-GB" sz="1050" dirty="0"/>
              <a:t>, </a:t>
            </a:r>
            <a:r>
              <a:rPr lang="en-GB" sz="1050" dirty="0" err="1"/>
              <a:t>introduci</a:t>
            </a:r>
            <a:r>
              <a:rPr lang="en-GB" sz="1050" dirty="0"/>
              <a:t> il </a:t>
            </a:r>
            <a:r>
              <a:rPr lang="en-GB" sz="1050" b="1" dirty="0"/>
              <a:t>How-Now-Wow matrix </a:t>
            </a:r>
            <a:r>
              <a:rPr lang="en-GB" sz="1050" dirty="0"/>
              <a:t>(e.g., </a:t>
            </a:r>
            <a:r>
              <a:rPr lang="en-GB" sz="1050" b="1" i="0" u="sng" strike="noStrike" dirty="0">
                <a:solidFill>
                  <a:srgbClr val="29C5F4"/>
                </a:solidFill>
                <a:effectLst/>
                <a:latin typeface="Calibri" panose="020F0502020204030204" pitchFamily="34" charset="0"/>
                <a:hlinkClick r:id="rId3">
                  <a:extLst>
                    <a:ext uri="{A12FA001-AC4F-418D-AE19-62706E023703}">
                      <ahyp:hlinkClr xmlns:ahyp="http://schemas.microsoft.com/office/drawing/2018/hyperlinkcolor" val="tx"/>
                    </a:ext>
                  </a:extLst>
                </a:hlinkClick>
              </a:rPr>
              <a:t>Miro </a:t>
            </a:r>
            <a:r>
              <a:rPr lang="en-US" sz="1050" b="1" i="0" u="sng" strike="noStrike" dirty="0">
                <a:solidFill>
                  <a:srgbClr val="29C5F4"/>
                </a:solidFill>
                <a:effectLst/>
                <a:latin typeface="Calibri" panose="020F0502020204030204" pitchFamily="34" charset="0"/>
                <a:hlinkClick r:id="rId5">
                  <a:extLst>
                    <a:ext uri="{A12FA001-AC4F-418D-AE19-62706E023703}">
                      <ahyp:hlinkClr xmlns:ahyp="http://schemas.microsoft.com/office/drawing/2018/hyperlinkcolor" val="tx"/>
                    </a:ext>
                  </a:extLst>
                </a:hlinkClick>
              </a:rPr>
              <a:t>How-Now-Wow Matrix</a:t>
            </a:r>
            <a:r>
              <a:rPr lang="en-GB" sz="1050" dirty="0"/>
              <a:t>) </a:t>
            </a:r>
            <a:r>
              <a:rPr lang="it-IT" sz="1050" dirty="0"/>
              <a:t>o un altro </a:t>
            </a:r>
            <a:r>
              <a:rPr lang="it-IT" sz="1050" b="1" dirty="0"/>
              <a:t>metodo strutturato </a:t>
            </a:r>
            <a:r>
              <a:rPr lang="it-IT" sz="1050" dirty="0"/>
              <a:t>per valutare e affinare le idee</a:t>
            </a:r>
            <a:r>
              <a:rPr lang="en-GB" sz="1050" dirty="0"/>
              <a:t>(e.g., SCAMPER, </a:t>
            </a:r>
            <a:r>
              <a:rPr lang="it-IT" sz="1050" dirty="0"/>
              <a:t>Mappe concettuali, i 5 perché, gli alberi delle soluzioni di opportunità o la tecnica dei 6 cappelli pensanti</a:t>
            </a:r>
            <a:r>
              <a:rPr lang="en-GB" sz="1050" dirty="0"/>
              <a:t>) </a:t>
            </a:r>
            <a:r>
              <a:rPr lang="it-IT" sz="1050" dirty="0"/>
              <a:t>come strumento per valutare e categorizzare le idee in base </a:t>
            </a:r>
            <a:r>
              <a:rPr lang="it-IT" sz="1050" b="1" dirty="0"/>
              <a:t>all'originalità e alla fattibilità</a:t>
            </a:r>
            <a:r>
              <a:rPr lang="en-GB" sz="1050" dirty="0"/>
              <a:t>. </a:t>
            </a:r>
            <a:r>
              <a:rPr lang="it-IT" sz="1050" dirty="0"/>
              <a:t>All'interno della matrice How-</a:t>
            </a:r>
            <a:r>
              <a:rPr lang="it-IT" sz="1050" dirty="0" err="1"/>
              <a:t>Now</a:t>
            </a:r>
            <a:r>
              <a:rPr lang="it-IT" sz="1050" dirty="0"/>
              <a:t>-Wow, gli studenti </a:t>
            </a:r>
            <a:r>
              <a:rPr lang="it-IT" sz="1050" b="1" dirty="0"/>
              <a:t>elencano le loro idee </a:t>
            </a:r>
            <a:r>
              <a:rPr lang="it-IT" sz="1050" dirty="0"/>
              <a:t>e </a:t>
            </a:r>
            <a:r>
              <a:rPr lang="it-IT" sz="1050" b="1" dirty="0"/>
              <a:t>votano utilizzando tre punti colorati</a:t>
            </a:r>
            <a:r>
              <a:rPr lang="it-IT" sz="1050" dirty="0"/>
              <a:t>: blu per le idee facili da implementare, giallo per quelle innovative ma difficili e verde per idee originali e fattibili.</a:t>
            </a:r>
            <a:r>
              <a:rPr lang="en-GB" sz="1050" dirty="0"/>
              <a:t> </a:t>
            </a:r>
            <a:r>
              <a:rPr lang="it-IT" sz="1050" dirty="0"/>
              <a:t>Una volta completate le votazioni, </a:t>
            </a:r>
            <a:r>
              <a:rPr lang="it-IT" sz="1050" b="1" dirty="0"/>
              <a:t>conta i punti e categorizza le idee</a:t>
            </a:r>
            <a:r>
              <a:rPr lang="it-IT" sz="1050" dirty="0"/>
              <a:t> di conseguenza. Il gruppo discute quindi i risultati, concentrandosi sulle idee Wow per un ulteriore sviluppo nella Fase 3, raccogliendo le idee </a:t>
            </a:r>
            <a:r>
              <a:rPr lang="it-IT" sz="1050" dirty="0" err="1"/>
              <a:t>Now</a:t>
            </a:r>
            <a:r>
              <a:rPr lang="it-IT" sz="1050" dirty="0"/>
              <a:t> per l'implementazione immediata e le idee How come possibilità a lungo termine</a:t>
            </a:r>
            <a:r>
              <a:rPr lang="en-GB" sz="1050" dirty="0"/>
              <a:t>.</a:t>
            </a:r>
          </a:p>
          <a:p>
            <a:pPr algn="just"/>
            <a:endParaRPr lang="en-GB" sz="1050" dirty="0"/>
          </a:p>
          <a:p>
            <a:pPr algn="just"/>
            <a:r>
              <a:rPr lang="it-IT" sz="1050" dirty="0"/>
              <a:t>Incoraggia gli studenti a </a:t>
            </a:r>
            <a:r>
              <a:rPr lang="it-IT" sz="1050" b="1" dirty="0"/>
              <a:t>riflettere sulle loro scelte </a:t>
            </a:r>
            <a:r>
              <a:rPr lang="it-IT" sz="1050" dirty="0"/>
              <a:t>e a utilizzare strumenti come</a:t>
            </a:r>
            <a:r>
              <a:rPr lang="en-GB" sz="1050" b="1" dirty="0" err="1">
                <a:solidFill>
                  <a:srgbClr val="29C5F4"/>
                </a:solidFill>
                <a:hlinkClick r:id="rId6">
                  <a:extLst>
                    <a:ext uri="{A12FA001-AC4F-418D-AE19-62706E023703}">
                      <ahyp:hlinkClr xmlns:ahyp="http://schemas.microsoft.com/office/drawing/2018/hyperlinkcolor" val="tx"/>
                    </a:ext>
                  </a:extLst>
                </a:hlinkClick>
              </a:rPr>
              <a:t>MindMeister</a:t>
            </a:r>
            <a:r>
              <a:rPr lang="en-GB" sz="1050" dirty="0"/>
              <a:t>,</a:t>
            </a:r>
            <a:r>
              <a:rPr lang="en-GB" sz="1050" b="1" dirty="0"/>
              <a:t> </a:t>
            </a:r>
            <a:r>
              <a:rPr lang="en-GB" sz="1050" b="1" dirty="0">
                <a:solidFill>
                  <a:srgbClr val="29C5F4"/>
                </a:solidFill>
                <a:hlinkClick r:id="rId7">
                  <a:extLst>
                    <a:ext uri="{A12FA001-AC4F-418D-AE19-62706E023703}">
                      <ahyp:hlinkClr xmlns:ahyp="http://schemas.microsoft.com/office/drawing/2018/hyperlinkcolor" val="tx"/>
                    </a:ext>
                  </a:extLst>
                </a:hlinkClick>
              </a:rPr>
              <a:t>Miro</a:t>
            </a:r>
            <a:r>
              <a:rPr lang="en-GB" sz="1050" dirty="0"/>
              <a:t>, </a:t>
            </a:r>
            <a:r>
              <a:rPr lang="it-IT" sz="1050" dirty="0"/>
              <a:t>o </a:t>
            </a:r>
            <a:r>
              <a:rPr lang="it-IT" sz="1050" b="1" dirty="0"/>
              <a:t>grafici fisici</a:t>
            </a:r>
            <a:r>
              <a:rPr lang="it-IT" sz="1050" dirty="0"/>
              <a:t> per visualizzare i loro risultati</a:t>
            </a:r>
            <a:r>
              <a:rPr lang="en-GB" sz="1050" dirty="0"/>
              <a:t>. </a:t>
            </a:r>
            <a:r>
              <a:rPr lang="it-IT" sz="1050" dirty="0"/>
              <a:t>Il </a:t>
            </a:r>
            <a:r>
              <a:rPr lang="it-IT" sz="1050" b="1" dirty="0"/>
              <a:t>passo finale </a:t>
            </a:r>
            <a:r>
              <a:rPr lang="it-IT" sz="1050" dirty="0"/>
              <a:t>consiste nel selezionare le idee attuabili, considerando le risorse disponibili e l'impatto potenziale, da sviluppare nella Fase 3</a:t>
            </a:r>
            <a:r>
              <a:rPr lang="en-GB" sz="1050" dirty="0"/>
              <a:t>.</a:t>
            </a:r>
          </a:p>
          <a:p>
            <a:pPr algn="just"/>
            <a:endParaRPr lang="en-US" sz="1800" b="1" dirty="0"/>
          </a:p>
        </p:txBody>
      </p:sp>
      <p:sp>
        <p:nvSpPr>
          <p:cNvPr id="4" name="Slide Number Placeholder 3">
            <a:extLst>
              <a:ext uri="{FF2B5EF4-FFF2-40B4-BE49-F238E27FC236}">
                <a16:creationId xmlns:a16="http://schemas.microsoft.com/office/drawing/2014/main" id="{1F2DEF73-4A5D-FE33-CD58-2437FED93ED7}"/>
              </a:ext>
            </a:extLst>
          </p:cNvPr>
          <p:cNvSpPr>
            <a:spLocks noGrp="1"/>
          </p:cNvSpPr>
          <p:nvPr>
            <p:ph type="sldNum" sz="quarter" idx="4"/>
          </p:nvPr>
        </p:nvSpPr>
        <p:spPr/>
        <p:txBody>
          <a:bodyPr/>
          <a:lstStyle/>
          <a:p>
            <a:fld id="{9C527BFA-2C0E-4CEC-B6A5-913A56FEF4B4}" type="slidenum">
              <a:rPr lang="fr-CA" smtClean="0"/>
              <a:pPr/>
              <a:t>19</a:t>
            </a:fld>
            <a:endParaRPr lang="fr-CA"/>
          </a:p>
        </p:txBody>
      </p:sp>
      <p:sp>
        <p:nvSpPr>
          <p:cNvPr id="7" name="Text Placeholder 6">
            <a:extLst>
              <a:ext uri="{FF2B5EF4-FFF2-40B4-BE49-F238E27FC236}">
                <a16:creationId xmlns:a16="http://schemas.microsoft.com/office/drawing/2014/main" id="{A9A47117-B319-4A7D-D452-51C807EE54E6}"/>
              </a:ext>
            </a:extLst>
          </p:cNvPr>
          <p:cNvSpPr>
            <a:spLocks noGrp="1"/>
          </p:cNvSpPr>
          <p:nvPr>
            <p:ph type="body" sz="quarter" idx="61"/>
          </p:nvPr>
        </p:nvSpPr>
        <p:spPr>
          <a:xfrm>
            <a:off x="-9335" y="304800"/>
            <a:ext cx="7040257" cy="926158"/>
          </a:xfrm>
        </p:spPr>
        <p:txBody>
          <a:bodyPr lIns="91440" tIns="45720" rIns="91440" bIns="45720" anchor="ctr">
            <a:noAutofit/>
          </a:bodyPr>
          <a:lstStyle/>
          <a:p>
            <a:r>
              <a:rPr lang="it-IT" dirty="0">
                <a:latin typeface="Calibri"/>
                <a:ea typeface="Open Sans"/>
                <a:cs typeface="Calibri"/>
              </a:rPr>
              <a:t>SETTIMANA 9: FASE 2 – IDEAZIONE E GESTIONE DELLE IDEE</a:t>
            </a:r>
            <a:endParaRPr lang="en-US" dirty="0">
              <a:latin typeface="Calibri"/>
              <a:ea typeface="Open Sans"/>
              <a:cs typeface="Calibri"/>
            </a:endParaRPr>
          </a:p>
        </p:txBody>
      </p:sp>
    </p:spTree>
    <p:extLst>
      <p:ext uri="{BB962C8B-B14F-4D97-AF65-F5344CB8AC3E}">
        <p14:creationId xmlns:p14="http://schemas.microsoft.com/office/powerpoint/2010/main" val="154449450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831133C-5855-F273-CC7F-5A0DABAF67DF}"/>
            </a:ext>
          </a:extLst>
        </p:cNvPr>
        <p:cNvGrpSpPr/>
        <p:nvPr/>
      </p:nvGrpSpPr>
      <p:grpSpPr>
        <a:xfrm>
          <a:off x="0" y="0"/>
          <a:ext cx="0" cy="0"/>
          <a:chOff x="0" y="0"/>
          <a:chExt cx="0" cy="0"/>
        </a:xfrm>
      </p:grpSpPr>
      <p:sp>
        <p:nvSpPr>
          <p:cNvPr id="2" name="Freeform 1">
            <a:extLst>
              <a:ext uri="{FF2B5EF4-FFF2-40B4-BE49-F238E27FC236}">
                <a16:creationId xmlns:a16="http://schemas.microsoft.com/office/drawing/2014/main" id="{8D6D0232-B8AF-47E6-4FE8-A6A7311285C0}"/>
              </a:ext>
            </a:extLst>
          </p:cNvPr>
          <p:cNvSpPr/>
          <p:nvPr/>
        </p:nvSpPr>
        <p:spPr>
          <a:xfrm rot="19295464">
            <a:off x="3565209" y="-2414294"/>
            <a:ext cx="6659414" cy="7199490"/>
          </a:xfrm>
          <a:custGeom>
            <a:avLst/>
            <a:gdLst>
              <a:gd name="connsiteX0" fmla="*/ 217621 w 1060649"/>
              <a:gd name="connsiteY0" fmla="*/ 995490 h 1146667"/>
              <a:gd name="connsiteX1" fmla="*/ 178658 w 1060649"/>
              <a:gd name="connsiteY1" fmla="*/ 979326 h 1146667"/>
              <a:gd name="connsiteX2" fmla="*/ 149199 w 1060649"/>
              <a:gd name="connsiteY2" fmla="*/ 934639 h 1146667"/>
              <a:gd name="connsiteX3" fmla="*/ 188161 w 1060649"/>
              <a:gd name="connsiteY3" fmla="*/ 946999 h 1146667"/>
              <a:gd name="connsiteX4" fmla="*/ 217621 w 1060649"/>
              <a:gd name="connsiteY4" fmla="*/ 995490 h 1146667"/>
              <a:gd name="connsiteX5" fmla="*/ 320255 w 1060649"/>
              <a:gd name="connsiteY5" fmla="*/ 1065849 h 1146667"/>
              <a:gd name="connsiteX6" fmla="*/ 274640 w 1060649"/>
              <a:gd name="connsiteY6" fmla="*/ 1052538 h 1146667"/>
              <a:gd name="connsiteX7" fmla="*/ 248031 w 1060649"/>
              <a:gd name="connsiteY7" fmla="*/ 1019260 h 1146667"/>
              <a:gd name="connsiteX8" fmla="*/ 295547 w 1060649"/>
              <a:gd name="connsiteY8" fmla="*/ 1029719 h 1146667"/>
              <a:gd name="connsiteX9" fmla="*/ 320255 w 1060649"/>
              <a:gd name="connsiteY9" fmla="*/ 1065849 h 1146667"/>
              <a:gd name="connsiteX10" fmla="*/ 428590 w 1060649"/>
              <a:gd name="connsiteY10" fmla="*/ 1117193 h 1146667"/>
              <a:gd name="connsiteX11" fmla="*/ 380124 w 1060649"/>
              <a:gd name="connsiteY11" fmla="*/ 1107685 h 1146667"/>
              <a:gd name="connsiteX12" fmla="*/ 358267 w 1060649"/>
              <a:gd name="connsiteY12" fmla="*/ 1085816 h 1146667"/>
              <a:gd name="connsiteX13" fmla="*/ 409584 w 1060649"/>
              <a:gd name="connsiteY13" fmla="*/ 1093423 h 1146667"/>
              <a:gd name="connsiteX14" fmla="*/ 428590 w 1060649"/>
              <a:gd name="connsiteY14" fmla="*/ 1117193 h 1146667"/>
              <a:gd name="connsiteX15" fmla="*/ 530273 w 1060649"/>
              <a:gd name="connsiteY15" fmla="*/ 1143815 h 1146667"/>
              <a:gd name="connsiteX16" fmla="*/ 483708 w 1060649"/>
              <a:gd name="connsiteY16" fmla="*/ 1140012 h 1146667"/>
              <a:gd name="connsiteX17" fmla="*/ 469453 w 1060649"/>
              <a:gd name="connsiteY17" fmla="*/ 1131455 h 1146667"/>
              <a:gd name="connsiteX18" fmla="*/ 517919 w 1060649"/>
              <a:gd name="connsiteY18" fmla="*/ 1134307 h 1146667"/>
              <a:gd name="connsiteX19" fmla="*/ 530273 w 1060649"/>
              <a:gd name="connsiteY19" fmla="*/ 1143815 h 1146667"/>
              <a:gd name="connsiteX20" fmla="*/ 34211 w 1060649"/>
              <a:gd name="connsiteY20" fmla="*/ 714052 h 1146667"/>
              <a:gd name="connsiteX21" fmla="*/ 19006 w 1060649"/>
              <a:gd name="connsiteY21" fmla="*/ 712151 h 1146667"/>
              <a:gd name="connsiteX22" fmla="*/ 6652 w 1060649"/>
              <a:gd name="connsiteY22" fmla="*/ 648447 h 1146667"/>
              <a:gd name="connsiteX23" fmla="*/ 20907 w 1060649"/>
              <a:gd name="connsiteY23" fmla="*/ 643693 h 1146667"/>
              <a:gd name="connsiteX24" fmla="*/ 34211 w 1060649"/>
              <a:gd name="connsiteY24" fmla="*/ 714052 h 1146667"/>
              <a:gd name="connsiteX25" fmla="*/ 97882 w 1060649"/>
              <a:gd name="connsiteY25" fmla="*/ 803428 h 1146667"/>
              <a:gd name="connsiteX26" fmla="*/ 65571 w 1060649"/>
              <a:gd name="connsiteY26" fmla="*/ 798674 h 1146667"/>
              <a:gd name="connsiteX27" fmla="*/ 45615 w 1060649"/>
              <a:gd name="connsiteY27" fmla="*/ 733069 h 1146667"/>
              <a:gd name="connsiteX28" fmla="*/ 77925 w 1060649"/>
              <a:gd name="connsiteY28" fmla="*/ 733069 h 1146667"/>
              <a:gd name="connsiteX29" fmla="*/ 97882 w 1060649"/>
              <a:gd name="connsiteY29" fmla="*/ 803428 h 1146667"/>
              <a:gd name="connsiteX30" fmla="*/ 190062 w 1060649"/>
              <a:gd name="connsiteY30" fmla="*/ 896606 h 1146667"/>
              <a:gd name="connsiteX31" fmla="*/ 144447 w 1060649"/>
              <a:gd name="connsiteY31" fmla="*/ 889000 h 1146667"/>
              <a:gd name="connsiteX32" fmla="*/ 120689 w 1060649"/>
              <a:gd name="connsiteY32" fmla="*/ 827198 h 1146667"/>
              <a:gd name="connsiteX33" fmla="*/ 167255 w 1060649"/>
              <a:gd name="connsiteY33" fmla="*/ 830050 h 1146667"/>
              <a:gd name="connsiteX34" fmla="*/ 190062 w 1060649"/>
              <a:gd name="connsiteY34" fmla="*/ 896606 h 1146667"/>
              <a:gd name="connsiteX35" fmla="*/ 300298 w 1060649"/>
              <a:gd name="connsiteY35" fmla="*/ 983129 h 1146667"/>
              <a:gd name="connsiteX36" fmla="*/ 246130 w 1060649"/>
              <a:gd name="connsiteY36" fmla="*/ 977425 h 1146667"/>
              <a:gd name="connsiteX37" fmla="*/ 221422 w 1060649"/>
              <a:gd name="connsiteY37" fmla="*/ 924180 h 1146667"/>
              <a:gd name="connsiteX38" fmla="*/ 277491 w 1060649"/>
              <a:gd name="connsiteY38" fmla="*/ 927983 h 1146667"/>
              <a:gd name="connsiteX39" fmla="*/ 300298 w 1060649"/>
              <a:gd name="connsiteY39" fmla="*/ 983129 h 1146667"/>
              <a:gd name="connsiteX40" fmla="*/ 420037 w 1060649"/>
              <a:gd name="connsiteY40" fmla="*/ 1055390 h 1146667"/>
              <a:gd name="connsiteX41" fmla="*/ 363019 w 1060649"/>
              <a:gd name="connsiteY41" fmla="*/ 1051587 h 1146667"/>
              <a:gd name="connsiteX42" fmla="*/ 342112 w 1060649"/>
              <a:gd name="connsiteY42" fmla="*/ 1009752 h 1146667"/>
              <a:gd name="connsiteX43" fmla="*/ 401981 w 1060649"/>
              <a:gd name="connsiteY43" fmla="*/ 1011653 h 1146667"/>
              <a:gd name="connsiteX44" fmla="*/ 420037 w 1060649"/>
              <a:gd name="connsiteY44" fmla="*/ 1055390 h 1146667"/>
              <a:gd name="connsiteX45" fmla="*/ 535975 w 1060649"/>
              <a:gd name="connsiteY45" fmla="*/ 1106734 h 1146667"/>
              <a:gd name="connsiteX46" fmla="*/ 480857 w 1060649"/>
              <a:gd name="connsiteY46" fmla="*/ 1106734 h 1146667"/>
              <a:gd name="connsiteX47" fmla="*/ 465652 w 1060649"/>
              <a:gd name="connsiteY47" fmla="*/ 1078210 h 1146667"/>
              <a:gd name="connsiteX48" fmla="*/ 523621 w 1060649"/>
              <a:gd name="connsiteY48" fmla="*/ 1077259 h 1146667"/>
              <a:gd name="connsiteX49" fmla="*/ 535975 w 1060649"/>
              <a:gd name="connsiteY49" fmla="*/ 1106734 h 1146667"/>
              <a:gd name="connsiteX50" fmla="*/ 637658 w 1060649"/>
              <a:gd name="connsiteY50" fmla="*/ 1131455 h 1146667"/>
              <a:gd name="connsiteX51" fmla="*/ 589192 w 1060649"/>
              <a:gd name="connsiteY51" fmla="*/ 1136209 h 1146667"/>
              <a:gd name="connsiteX52" fmla="*/ 581590 w 1060649"/>
              <a:gd name="connsiteY52" fmla="*/ 1120996 h 1146667"/>
              <a:gd name="connsiteX53" fmla="*/ 632907 w 1060649"/>
              <a:gd name="connsiteY53" fmla="*/ 1115291 h 1146667"/>
              <a:gd name="connsiteX54" fmla="*/ 637658 w 1060649"/>
              <a:gd name="connsiteY54" fmla="*/ 1131455 h 1146667"/>
              <a:gd name="connsiteX55" fmla="*/ 29460 w 1060649"/>
              <a:gd name="connsiteY55" fmla="*/ 588547 h 1146667"/>
              <a:gd name="connsiteX56" fmla="*/ 7602 w 1060649"/>
              <a:gd name="connsiteY56" fmla="*/ 599005 h 1146667"/>
              <a:gd name="connsiteX57" fmla="*/ 6652 w 1060649"/>
              <a:gd name="connsiteY57" fmla="*/ 529597 h 1146667"/>
              <a:gd name="connsiteX58" fmla="*/ 27559 w 1060649"/>
              <a:gd name="connsiteY58" fmla="*/ 511532 h 1146667"/>
              <a:gd name="connsiteX59" fmla="*/ 29460 w 1060649"/>
              <a:gd name="connsiteY59" fmla="*/ 588547 h 1146667"/>
              <a:gd name="connsiteX60" fmla="*/ 89329 w 1060649"/>
              <a:gd name="connsiteY60" fmla="*/ 673168 h 1146667"/>
              <a:gd name="connsiteX61" fmla="*/ 48466 w 1060649"/>
              <a:gd name="connsiteY61" fmla="*/ 678873 h 1146667"/>
              <a:gd name="connsiteX62" fmla="*/ 37062 w 1060649"/>
              <a:gd name="connsiteY62" fmla="*/ 602809 h 1146667"/>
              <a:gd name="connsiteX63" fmla="*/ 76025 w 1060649"/>
              <a:gd name="connsiteY63" fmla="*/ 591399 h 1146667"/>
              <a:gd name="connsiteX64" fmla="*/ 89329 w 1060649"/>
              <a:gd name="connsiteY64" fmla="*/ 673168 h 1146667"/>
              <a:gd name="connsiteX65" fmla="*/ 180559 w 1060649"/>
              <a:gd name="connsiteY65" fmla="*/ 767297 h 1146667"/>
              <a:gd name="connsiteX66" fmla="*/ 125441 w 1060649"/>
              <a:gd name="connsiteY66" fmla="*/ 769199 h 1146667"/>
              <a:gd name="connsiteX67" fmla="*/ 107385 w 1060649"/>
              <a:gd name="connsiteY67" fmla="*/ 692184 h 1146667"/>
              <a:gd name="connsiteX68" fmla="*/ 162503 w 1060649"/>
              <a:gd name="connsiteY68" fmla="*/ 685528 h 1146667"/>
              <a:gd name="connsiteX69" fmla="*/ 180559 w 1060649"/>
              <a:gd name="connsiteY69" fmla="*/ 767297 h 1146667"/>
              <a:gd name="connsiteX70" fmla="*/ 296497 w 1060649"/>
              <a:gd name="connsiteY70" fmla="*/ 864279 h 1146667"/>
              <a:gd name="connsiteX71" fmla="*/ 230925 w 1060649"/>
              <a:gd name="connsiteY71" fmla="*/ 865230 h 1146667"/>
              <a:gd name="connsiteX72" fmla="*/ 209068 w 1060649"/>
              <a:gd name="connsiteY72" fmla="*/ 792969 h 1146667"/>
              <a:gd name="connsiteX73" fmla="*/ 275590 w 1060649"/>
              <a:gd name="connsiteY73" fmla="*/ 788215 h 1146667"/>
              <a:gd name="connsiteX74" fmla="*/ 296497 w 1060649"/>
              <a:gd name="connsiteY74" fmla="*/ 864279 h 1146667"/>
              <a:gd name="connsiteX75" fmla="*/ 423838 w 1060649"/>
              <a:gd name="connsiteY75" fmla="*/ 952704 h 1146667"/>
              <a:gd name="connsiteX76" fmla="*/ 354466 w 1060649"/>
              <a:gd name="connsiteY76" fmla="*/ 954605 h 1146667"/>
              <a:gd name="connsiteX77" fmla="*/ 334509 w 1060649"/>
              <a:gd name="connsiteY77" fmla="*/ 891852 h 1146667"/>
              <a:gd name="connsiteX78" fmla="*/ 405783 w 1060649"/>
              <a:gd name="connsiteY78" fmla="*/ 887098 h 1146667"/>
              <a:gd name="connsiteX79" fmla="*/ 423838 w 1060649"/>
              <a:gd name="connsiteY79" fmla="*/ 952704 h 1146667"/>
              <a:gd name="connsiteX80" fmla="*/ 667118 w 1060649"/>
              <a:gd name="connsiteY80" fmla="*/ 1073456 h 1146667"/>
              <a:gd name="connsiteX81" fmla="*/ 608199 w 1060649"/>
              <a:gd name="connsiteY81" fmla="*/ 1082013 h 1146667"/>
              <a:gd name="connsiteX82" fmla="*/ 599646 w 1060649"/>
              <a:gd name="connsiteY82" fmla="*/ 1046833 h 1146667"/>
              <a:gd name="connsiteX83" fmla="*/ 662366 w 1060649"/>
              <a:gd name="connsiteY83" fmla="*/ 1037325 h 1146667"/>
              <a:gd name="connsiteX84" fmla="*/ 667118 w 1060649"/>
              <a:gd name="connsiteY84" fmla="*/ 1073456 h 1146667"/>
              <a:gd name="connsiteX85" fmla="*/ 760248 w 1060649"/>
              <a:gd name="connsiteY85" fmla="*/ 1094373 h 1146667"/>
              <a:gd name="connsiteX86" fmla="*/ 711782 w 1060649"/>
              <a:gd name="connsiteY86" fmla="*/ 1106734 h 1146667"/>
              <a:gd name="connsiteX87" fmla="*/ 710832 w 1060649"/>
              <a:gd name="connsiteY87" fmla="*/ 1084865 h 1146667"/>
              <a:gd name="connsiteX88" fmla="*/ 762149 w 1060649"/>
              <a:gd name="connsiteY88" fmla="*/ 1071554 h 1146667"/>
              <a:gd name="connsiteX89" fmla="*/ 760248 w 1060649"/>
              <a:gd name="connsiteY89" fmla="*/ 1094373 h 1146667"/>
              <a:gd name="connsiteX90" fmla="*/ 823919 w 1060649"/>
              <a:gd name="connsiteY90" fmla="*/ 1088669 h 1146667"/>
              <a:gd name="connsiteX91" fmla="*/ 787807 w 1060649"/>
              <a:gd name="connsiteY91" fmla="*/ 1103881 h 1146667"/>
              <a:gd name="connsiteX92" fmla="*/ 794459 w 1060649"/>
              <a:gd name="connsiteY92" fmla="*/ 1094373 h 1146667"/>
              <a:gd name="connsiteX93" fmla="*/ 833422 w 1060649"/>
              <a:gd name="connsiteY93" fmla="*/ 1078210 h 1146667"/>
              <a:gd name="connsiteX94" fmla="*/ 823919 w 1060649"/>
              <a:gd name="connsiteY94" fmla="*/ 1088669 h 1146667"/>
              <a:gd name="connsiteX95" fmla="*/ 42764 w 1060649"/>
              <a:gd name="connsiteY95" fmla="*/ 452582 h 1146667"/>
              <a:gd name="connsiteX96" fmla="*/ 16155 w 1060649"/>
              <a:gd name="connsiteY96" fmla="*/ 474450 h 1146667"/>
              <a:gd name="connsiteX97" fmla="*/ 26609 w 1060649"/>
              <a:gd name="connsiteY97" fmla="*/ 409796 h 1146667"/>
              <a:gd name="connsiteX98" fmla="*/ 51317 w 1060649"/>
              <a:gd name="connsiteY98" fmla="*/ 382222 h 1146667"/>
              <a:gd name="connsiteX99" fmla="*/ 42764 w 1060649"/>
              <a:gd name="connsiteY99" fmla="*/ 452582 h 1146667"/>
              <a:gd name="connsiteX100" fmla="*/ 95981 w 1060649"/>
              <a:gd name="connsiteY100" fmla="*/ 521040 h 1146667"/>
              <a:gd name="connsiteX101" fmla="*/ 50366 w 1060649"/>
              <a:gd name="connsiteY101" fmla="*/ 538154 h 1146667"/>
              <a:gd name="connsiteX102" fmla="*/ 49416 w 1060649"/>
              <a:gd name="connsiteY102" fmla="*/ 463991 h 1146667"/>
              <a:gd name="connsiteX103" fmla="*/ 93130 w 1060649"/>
              <a:gd name="connsiteY103" fmla="*/ 442123 h 1146667"/>
              <a:gd name="connsiteX104" fmla="*/ 95981 w 1060649"/>
              <a:gd name="connsiteY104" fmla="*/ 521040 h 1146667"/>
              <a:gd name="connsiteX105" fmla="*/ 181509 w 1060649"/>
              <a:gd name="connsiteY105" fmla="*/ 607563 h 1146667"/>
              <a:gd name="connsiteX106" fmla="*/ 120689 w 1060649"/>
              <a:gd name="connsiteY106" fmla="*/ 619923 h 1146667"/>
              <a:gd name="connsiteX107" fmla="*/ 111186 w 1060649"/>
              <a:gd name="connsiteY107" fmla="*/ 539105 h 1146667"/>
              <a:gd name="connsiteX108" fmla="*/ 170106 w 1060649"/>
              <a:gd name="connsiteY108" fmla="*/ 522941 h 1146667"/>
              <a:gd name="connsiteX109" fmla="*/ 181509 w 1060649"/>
              <a:gd name="connsiteY109" fmla="*/ 607563 h 1146667"/>
              <a:gd name="connsiteX110" fmla="*/ 568286 w 1060649"/>
              <a:gd name="connsiteY110" fmla="*/ 894705 h 1146667"/>
              <a:gd name="connsiteX111" fmla="*/ 494161 w 1060649"/>
              <a:gd name="connsiteY111" fmla="*/ 904213 h 1146667"/>
              <a:gd name="connsiteX112" fmla="*/ 478956 w 1060649"/>
              <a:gd name="connsiteY112" fmla="*/ 837657 h 1146667"/>
              <a:gd name="connsiteX113" fmla="*/ 555932 w 1060649"/>
              <a:gd name="connsiteY113" fmla="*/ 827198 h 1146667"/>
              <a:gd name="connsiteX114" fmla="*/ 568286 w 1060649"/>
              <a:gd name="connsiteY114" fmla="*/ 894705 h 1146667"/>
              <a:gd name="connsiteX115" fmla="*/ 694677 w 1060649"/>
              <a:gd name="connsiteY115" fmla="*/ 966966 h 1146667"/>
              <a:gd name="connsiteX116" fmla="*/ 628155 w 1060649"/>
              <a:gd name="connsiteY116" fmla="*/ 979326 h 1146667"/>
              <a:gd name="connsiteX117" fmla="*/ 618652 w 1060649"/>
              <a:gd name="connsiteY117" fmla="*/ 926081 h 1146667"/>
              <a:gd name="connsiteX118" fmla="*/ 687074 w 1060649"/>
              <a:gd name="connsiteY118" fmla="*/ 913721 h 1146667"/>
              <a:gd name="connsiteX119" fmla="*/ 694677 w 1060649"/>
              <a:gd name="connsiteY119" fmla="*/ 966966 h 1146667"/>
              <a:gd name="connsiteX120" fmla="*/ 800161 w 1060649"/>
              <a:gd name="connsiteY120" fmla="*/ 1014506 h 1146667"/>
              <a:gd name="connsiteX121" fmla="*/ 745994 w 1060649"/>
              <a:gd name="connsiteY121" fmla="*/ 1029719 h 1146667"/>
              <a:gd name="connsiteX122" fmla="*/ 744093 w 1060649"/>
              <a:gd name="connsiteY122" fmla="*/ 990736 h 1146667"/>
              <a:gd name="connsiteX123" fmla="*/ 801112 w 1060649"/>
              <a:gd name="connsiteY123" fmla="*/ 975523 h 1146667"/>
              <a:gd name="connsiteX124" fmla="*/ 800161 w 1060649"/>
              <a:gd name="connsiteY124" fmla="*/ 1014506 h 1146667"/>
              <a:gd name="connsiteX125" fmla="*/ 876186 w 1060649"/>
              <a:gd name="connsiteY125" fmla="*/ 1035424 h 1146667"/>
              <a:gd name="connsiteX126" fmla="*/ 835323 w 1060649"/>
              <a:gd name="connsiteY126" fmla="*/ 1052538 h 1146667"/>
              <a:gd name="connsiteX127" fmla="*/ 840074 w 1060649"/>
              <a:gd name="connsiteY127" fmla="*/ 1026866 h 1146667"/>
              <a:gd name="connsiteX128" fmla="*/ 882838 w 1060649"/>
              <a:gd name="connsiteY128" fmla="*/ 1009752 h 1146667"/>
              <a:gd name="connsiteX129" fmla="*/ 876186 w 1060649"/>
              <a:gd name="connsiteY129" fmla="*/ 1035424 h 1146667"/>
              <a:gd name="connsiteX130" fmla="*/ 77925 w 1060649"/>
              <a:gd name="connsiteY130" fmla="*/ 327076 h 1146667"/>
              <a:gd name="connsiteX131" fmla="*/ 45615 w 1060649"/>
              <a:gd name="connsiteY131" fmla="*/ 359403 h 1146667"/>
              <a:gd name="connsiteX132" fmla="*/ 66522 w 1060649"/>
              <a:gd name="connsiteY132" fmla="*/ 305208 h 1146667"/>
              <a:gd name="connsiteX133" fmla="*/ 95031 w 1060649"/>
              <a:gd name="connsiteY133" fmla="*/ 268126 h 1146667"/>
              <a:gd name="connsiteX134" fmla="*/ 77925 w 1060649"/>
              <a:gd name="connsiteY134" fmla="*/ 327076 h 1146667"/>
              <a:gd name="connsiteX135" fmla="*/ 205267 w 1060649"/>
              <a:gd name="connsiteY135" fmla="*/ 444025 h 1146667"/>
              <a:gd name="connsiteX136" fmla="*/ 137795 w 1060649"/>
              <a:gd name="connsiteY136" fmla="*/ 464942 h 1146667"/>
              <a:gd name="connsiteX137" fmla="*/ 136845 w 1060649"/>
              <a:gd name="connsiteY137" fmla="*/ 385075 h 1146667"/>
              <a:gd name="connsiteX138" fmla="*/ 202416 w 1060649"/>
              <a:gd name="connsiteY138" fmla="*/ 360354 h 1146667"/>
              <a:gd name="connsiteX139" fmla="*/ 205267 w 1060649"/>
              <a:gd name="connsiteY139" fmla="*/ 444025 h 1146667"/>
              <a:gd name="connsiteX140" fmla="*/ 316453 w 1060649"/>
              <a:gd name="connsiteY140" fmla="*/ 533400 h 1146667"/>
              <a:gd name="connsiteX141" fmla="*/ 236627 w 1060649"/>
              <a:gd name="connsiteY141" fmla="*/ 549564 h 1146667"/>
              <a:gd name="connsiteX142" fmla="*/ 227124 w 1060649"/>
              <a:gd name="connsiteY142" fmla="*/ 463041 h 1146667"/>
              <a:gd name="connsiteX143" fmla="*/ 305050 w 1060649"/>
              <a:gd name="connsiteY143" fmla="*/ 443074 h 1146667"/>
              <a:gd name="connsiteX144" fmla="*/ 316453 w 1060649"/>
              <a:gd name="connsiteY144" fmla="*/ 533400 h 1146667"/>
              <a:gd name="connsiteX145" fmla="*/ 928453 w 1060649"/>
              <a:gd name="connsiteY145" fmla="*/ 941294 h 1146667"/>
              <a:gd name="connsiteX146" fmla="*/ 880938 w 1060649"/>
              <a:gd name="connsiteY146" fmla="*/ 960310 h 1146667"/>
              <a:gd name="connsiteX147" fmla="*/ 883789 w 1060649"/>
              <a:gd name="connsiteY147" fmla="*/ 917524 h 1146667"/>
              <a:gd name="connsiteX148" fmla="*/ 933205 w 1060649"/>
              <a:gd name="connsiteY148" fmla="*/ 898508 h 1146667"/>
              <a:gd name="connsiteX149" fmla="*/ 928453 w 1060649"/>
              <a:gd name="connsiteY149" fmla="*/ 941294 h 1146667"/>
              <a:gd name="connsiteX150" fmla="*/ 979770 w 1060649"/>
              <a:gd name="connsiteY150" fmla="*/ 962212 h 1146667"/>
              <a:gd name="connsiteX151" fmla="*/ 947459 w 1060649"/>
              <a:gd name="connsiteY151" fmla="*/ 983129 h 1146667"/>
              <a:gd name="connsiteX152" fmla="*/ 956963 w 1060649"/>
              <a:gd name="connsiteY152" fmla="*/ 954605 h 1146667"/>
              <a:gd name="connsiteX153" fmla="*/ 990223 w 1060649"/>
              <a:gd name="connsiteY153" fmla="*/ 934639 h 1146667"/>
              <a:gd name="connsiteX154" fmla="*/ 979770 w 1060649"/>
              <a:gd name="connsiteY154" fmla="*/ 962212 h 1146667"/>
              <a:gd name="connsiteX155" fmla="*/ 163453 w 1060649"/>
              <a:gd name="connsiteY155" fmla="*/ 243405 h 1146667"/>
              <a:gd name="connsiteX156" fmla="*/ 111186 w 1060649"/>
              <a:gd name="connsiteY156" fmla="*/ 275733 h 1146667"/>
              <a:gd name="connsiteX157" fmla="*/ 129242 w 1060649"/>
              <a:gd name="connsiteY157" fmla="*/ 223439 h 1146667"/>
              <a:gd name="connsiteX158" fmla="*/ 177708 w 1060649"/>
              <a:gd name="connsiteY158" fmla="*/ 188259 h 1146667"/>
              <a:gd name="connsiteX159" fmla="*/ 163453 w 1060649"/>
              <a:gd name="connsiteY159" fmla="*/ 243405 h 1146667"/>
              <a:gd name="connsiteX160" fmla="*/ 236627 w 1060649"/>
              <a:gd name="connsiteY160" fmla="*/ 289044 h 1146667"/>
              <a:gd name="connsiteX161" fmla="*/ 168205 w 1060649"/>
              <a:gd name="connsiteY161" fmla="*/ 315666 h 1146667"/>
              <a:gd name="connsiteX162" fmla="*/ 174857 w 1060649"/>
              <a:gd name="connsiteY162" fmla="*/ 250061 h 1146667"/>
              <a:gd name="connsiteX163" fmla="*/ 239478 w 1060649"/>
              <a:gd name="connsiteY163" fmla="*/ 221537 h 1146667"/>
              <a:gd name="connsiteX164" fmla="*/ 236627 w 1060649"/>
              <a:gd name="connsiteY164" fmla="*/ 289044 h 1146667"/>
              <a:gd name="connsiteX165" fmla="*/ 340211 w 1060649"/>
              <a:gd name="connsiteY165" fmla="*/ 358452 h 1146667"/>
              <a:gd name="connsiteX166" fmla="*/ 259435 w 1060649"/>
              <a:gd name="connsiteY166" fmla="*/ 379370 h 1146667"/>
              <a:gd name="connsiteX167" fmla="*/ 255633 w 1060649"/>
              <a:gd name="connsiteY167" fmla="*/ 302355 h 1146667"/>
              <a:gd name="connsiteX168" fmla="*/ 332609 w 1060649"/>
              <a:gd name="connsiteY168" fmla="*/ 279536 h 1146667"/>
              <a:gd name="connsiteX169" fmla="*/ 340211 w 1060649"/>
              <a:gd name="connsiteY169" fmla="*/ 358452 h 1146667"/>
              <a:gd name="connsiteX170" fmla="*/ 1047242 w 1060649"/>
              <a:gd name="connsiteY170" fmla="*/ 889951 h 1146667"/>
              <a:gd name="connsiteX171" fmla="*/ 1029186 w 1060649"/>
              <a:gd name="connsiteY171" fmla="*/ 909918 h 1146667"/>
              <a:gd name="connsiteX172" fmla="*/ 1040590 w 1060649"/>
              <a:gd name="connsiteY172" fmla="*/ 881394 h 1146667"/>
              <a:gd name="connsiteX173" fmla="*/ 1060546 w 1060649"/>
              <a:gd name="connsiteY173" fmla="*/ 862378 h 1146667"/>
              <a:gd name="connsiteX174" fmla="*/ 1047242 w 1060649"/>
              <a:gd name="connsiteY174" fmla="*/ 889951 h 1146667"/>
              <a:gd name="connsiteX175" fmla="*/ 281292 w 1060649"/>
              <a:gd name="connsiteY175" fmla="*/ 164489 h 1146667"/>
              <a:gd name="connsiteX176" fmla="*/ 210969 w 1060649"/>
              <a:gd name="connsiteY176" fmla="*/ 193964 h 1146667"/>
              <a:gd name="connsiteX177" fmla="*/ 223323 w 1060649"/>
              <a:gd name="connsiteY177" fmla="*/ 145473 h 1146667"/>
              <a:gd name="connsiteX178" fmla="*/ 287944 w 1060649"/>
              <a:gd name="connsiteY178" fmla="*/ 115047 h 1146667"/>
              <a:gd name="connsiteX179" fmla="*/ 281292 w 1060649"/>
              <a:gd name="connsiteY179" fmla="*/ 164489 h 1146667"/>
              <a:gd name="connsiteX180" fmla="*/ 377273 w 1060649"/>
              <a:gd name="connsiteY180" fmla="*/ 211078 h 1146667"/>
              <a:gd name="connsiteX181" fmla="*/ 294596 w 1060649"/>
              <a:gd name="connsiteY181" fmla="*/ 234848 h 1146667"/>
              <a:gd name="connsiteX182" fmla="*/ 296497 w 1060649"/>
              <a:gd name="connsiteY182" fmla="*/ 171144 h 1146667"/>
              <a:gd name="connsiteX183" fmla="*/ 374422 w 1060649"/>
              <a:gd name="connsiteY183" fmla="*/ 147374 h 1146667"/>
              <a:gd name="connsiteX184" fmla="*/ 377273 w 1060649"/>
              <a:gd name="connsiteY184" fmla="*/ 211078 h 1146667"/>
              <a:gd name="connsiteX185" fmla="*/ 326907 w 1060649"/>
              <a:gd name="connsiteY185" fmla="*/ 77015 h 1146667"/>
              <a:gd name="connsiteX186" fmla="*/ 262286 w 1060649"/>
              <a:gd name="connsiteY186" fmla="*/ 105539 h 1146667"/>
              <a:gd name="connsiteX187" fmla="*/ 278441 w 1060649"/>
              <a:gd name="connsiteY187" fmla="*/ 81769 h 1146667"/>
              <a:gd name="connsiteX188" fmla="*/ 337360 w 1060649"/>
              <a:gd name="connsiteY188" fmla="*/ 53245 h 1146667"/>
              <a:gd name="connsiteX189" fmla="*/ 326907 w 1060649"/>
              <a:gd name="connsiteY189" fmla="*/ 77015 h 1146667"/>
              <a:gd name="connsiteX190" fmla="*/ 411484 w 1060649"/>
              <a:gd name="connsiteY190" fmla="*/ 96982 h 1146667"/>
              <a:gd name="connsiteX191" fmla="*/ 335460 w 1060649"/>
              <a:gd name="connsiteY191" fmla="*/ 118850 h 1146667"/>
              <a:gd name="connsiteX192" fmla="*/ 340211 w 1060649"/>
              <a:gd name="connsiteY192" fmla="*/ 78917 h 1146667"/>
              <a:gd name="connsiteX193" fmla="*/ 410534 w 1060649"/>
              <a:gd name="connsiteY193" fmla="*/ 57999 h 1146667"/>
              <a:gd name="connsiteX194" fmla="*/ 411484 w 1060649"/>
              <a:gd name="connsiteY194" fmla="*/ 96982 h 1146667"/>
              <a:gd name="connsiteX195" fmla="*/ 521720 w 1060649"/>
              <a:gd name="connsiteY195" fmla="*/ 143571 h 1146667"/>
              <a:gd name="connsiteX196" fmla="*/ 439043 w 1060649"/>
              <a:gd name="connsiteY196" fmla="*/ 158784 h 1146667"/>
              <a:gd name="connsiteX197" fmla="*/ 433342 w 1060649"/>
              <a:gd name="connsiteY197" fmla="*/ 104588 h 1146667"/>
              <a:gd name="connsiteX198" fmla="*/ 511267 w 1060649"/>
              <a:gd name="connsiteY198" fmla="*/ 90326 h 1146667"/>
              <a:gd name="connsiteX199" fmla="*/ 521720 w 1060649"/>
              <a:gd name="connsiteY199" fmla="*/ 143571 h 1146667"/>
              <a:gd name="connsiteX200" fmla="*/ 650012 w 1060649"/>
              <a:gd name="connsiteY200" fmla="*/ 214881 h 1146667"/>
              <a:gd name="connsiteX201" fmla="*/ 567335 w 1060649"/>
              <a:gd name="connsiteY201" fmla="*/ 225340 h 1146667"/>
              <a:gd name="connsiteX202" fmla="*/ 554031 w 1060649"/>
              <a:gd name="connsiteY202" fmla="*/ 160686 h 1146667"/>
              <a:gd name="connsiteX203" fmla="*/ 632907 w 1060649"/>
              <a:gd name="connsiteY203" fmla="*/ 152128 h 1146667"/>
              <a:gd name="connsiteX204" fmla="*/ 650012 w 1060649"/>
              <a:gd name="connsiteY204" fmla="*/ 214881 h 1146667"/>
              <a:gd name="connsiteX205" fmla="*/ 448546 w 1060649"/>
              <a:gd name="connsiteY205" fmla="*/ 30426 h 1146667"/>
              <a:gd name="connsiteX206" fmla="*/ 376323 w 1060649"/>
              <a:gd name="connsiteY206" fmla="*/ 49442 h 1146667"/>
              <a:gd name="connsiteX207" fmla="*/ 383925 w 1060649"/>
              <a:gd name="connsiteY207" fmla="*/ 33278 h 1146667"/>
              <a:gd name="connsiteX208" fmla="*/ 448546 w 1060649"/>
              <a:gd name="connsiteY208" fmla="*/ 15213 h 1146667"/>
              <a:gd name="connsiteX209" fmla="*/ 448546 w 1060649"/>
              <a:gd name="connsiteY209" fmla="*/ 30426 h 1146667"/>
              <a:gd name="connsiteX210" fmla="*/ 546428 w 1060649"/>
              <a:gd name="connsiteY210" fmla="*/ 52294 h 1146667"/>
              <a:gd name="connsiteX211" fmla="*/ 468503 w 1060649"/>
              <a:gd name="connsiteY211" fmla="*/ 63704 h 1146667"/>
              <a:gd name="connsiteX212" fmla="*/ 463751 w 1060649"/>
              <a:gd name="connsiteY212" fmla="*/ 31376 h 1146667"/>
              <a:gd name="connsiteX213" fmla="*/ 535975 w 1060649"/>
              <a:gd name="connsiteY213" fmla="*/ 20918 h 1146667"/>
              <a:gd name="connsiteX214" fmla="*/ 546428 w 1060649"/>
              <a:gd name="connsiteY214" fmla="*/ 52294 h 1146667"/>
              <a:gd name="connsiteX215" fmla="*/ 663317 w 1060649"/>
              <a:gd name="connsiteY215" fmla="*/ 101736 h 1146667"/>
              <a:gd name="connsiteX216" fmla="*/ 584441 w 1060649"/>
              <a:gd name="connsiteY216" fmla="*/ 107441 h 1146667"/>
              <a:gd name="connsiteX217" fmla="*/ 571137 w 1060649"/>
              <a:gd name="connsiteY217" fmla="*/ 61802 h 1146667"/>
              <a:gd name="connsiteX218" fmla="*/ 645261 w 1060649"/>
              <a:gd name="connsiteY218" fmla="*/ 57999 h 1146667"/>
              <a:gd name="connsiteX219" fmla="*/ 663317 w 1060649"/>
              <a:gd name="connsiteY219" fmla="*/ 101736 h 1146667"/>
              <a:gd name="connsiteX220" fmla="*/ 665217 w 1060649"/>
              <a:gd name="connsiteY220" fmla="*/ 29475 h 1146667"/>
              <a:gd name="connsiteX221" fmla="*/ 596795 w 1060649"/>
              <a:gd name="connsiteY221" fmla="*/ 29475 h 1146667"/>
              <a:gd name="connsiteX222" fmla="*/ 584441 w 1060649"/>
              <a:gd name="connsiteY222" fmla="*/ 8557 h 1146667"/>
              <a:gd name="connsiteX223" fmla="*/ 647161 w 1060649"/>
              <a:gd name="connsiteY223" fmla="*/ 10459 h 1146667"/>
              <a:gd name="connsiteX224" fmla="*/ 665217 w 1060649"/>
              <a:gd name="connsiteY224" fmla="*/ 29475 h 1146667"/>
              <a:gd name="connsiteX225" fmla="*/ 777354 w 1060649"/>
              <a:gd name="connsiteY225" fmla="*/ 79867 h 1146667"/>
              <a:gd name="connsiteX226" fmla="*/ 713683 w 1060649"/>
              <a:gd name="connsiteY226" fmla="*/ 75113 h 1146667"/>
              <a:gd name="connsiteX227" fmla="*/ 693727 w 1060649"/>
              <a:gd name="connsiteY227" fmla="*/ 40884 h 1146667"/>
              <a:gd name="connsiteX228" fmla="*/ 753596 w 1060649"/>
              <a:gd name="connsiteY228" fmla="*/ 47540 h 1146667"/>
              <a:gd name="connsiteX229" fmla="*/ 777354 w 1060649"/>
              <a:gd name="connsiteY229" fmla="*/ 79867 h 1146667"/>
              <a:gd name="connsiteX230" fmla="*/ 889490 w 1060649"/>
              <a:gd name="connsiteY230" fmla="*/ 150227 h 1146667"/>
              <a:gd name="connsiteX231" fmla="*/ 835323 w 1060649"/>
              <a:gd name="connsiteY231" fmla="*/ 142620 h 1146667"/>
              <a:gd name="connsiteX232" fmla="*/ 811565 w 1060649"/>
              <a:gd name="connsiteY232" fmla="*/ 98883 h 1146667"/>
              <a:gd name="connsiteX233" fmla="*/ 863832 w 1060649"/>
              <a:gd name="connsiteY233" fmla="*/ 108391 h 1146667"/>
              <a:gd name="connsiteX234" fmla="*/ 889490 w 1060649"/>
              <a:gd name="connsiteY234" fmla="*/ 150227 h 1146667"/>
              <a:gd name="connsiteX235" fmla="*/ 990223 w 1060649"/>
              <a:gd name="connsiteY235" fmla="*/ 234848 h 1146667"/>
              <a:gd name="connsiteX236" fmla="*/ 949360 w 1060649"/>
              <a:gd name="connsiteY236" fmla="*/ 227242 h 1146667"/>
              <a:gd name="connsiteX237" fmla="*/ 925602 w 1060649"/>
              <a:gd name="connsiteY237" fmla="*/ 178751 h 1146667"/>
              <a:gd name="connsiteX238" fmla="*/ 965515 w 1060649"/>
              <a:gd name="connsiteY238" fmla="*/ 189210 h 1146667"/>
              <a:gd name="connsiteX239" fmla="*/ 990223 w 1060649"/>
              <a:gd name="connsiteY239" fmla="*/ 234848 h 1146667"/>
              <a:gd name="connsiteX240" fmla="*/ 864782 w 1060649"/>
              <a:gd name="connsiteY240" fmla="*/ 86523 h 1146667"/>
              <a:gd name="connsiteX241" fmla="*/ 817267 w 1060649"/>
              <a:gd name="connsiteY241" fmla="*/ 71310 h 1146667"/>
              <a:gd name="connsiteX242" fmla="*/ 790658 w 1060649"/>
              <a:gd name="connsiteY242" fmla="*/ 46589 h 1146667"/>
              <a:gd name="connsiteX243" fmla="*/ 835323 w 1060649"/>
              <a:gd name="connsiteY243" fmla="*/ 63704 h 1146667"/>
              <a:gd name="connsiteX244" fmla="*/ 864782 w 1060649"/>
              <a:gd name="connsiteY244" fmla="*/ 86523 h 1146667"/>
              <a:gd name="connsiteX245" fmla="*/ 958863 w 1060649"/>
              <a:gd name="connsiteY245" fmla="*/ 155932 h 1146667"/>
              <a:gd name="connsiteX246" fmla="*/ 923702 w 1060649"/>
              <a:gd name="connsiteY246" fmla="*/ 139768 h 1146667"/>
              <a:gd name="connsiteX247" fmla="*/ 895192 w 1060649"/>
              <a:gd name="connsiteY247" fmla="*/ 105539 h 1146667"/>
              <a:gd name="connsiteX248" fmla="*/ 930354 w 1060649"/>
              <a:gd name="connsiteY248" fmla="*/ 124555 h 1146667"/>
              <a:gd name="connsiteX249" fmla="*/ 958863 w 1060649"/>
              <a:gd name="connsiteY249" fmla="*/ 155932 h 1146667"/>
              <a:gd name="connsiteX250" fmla="*/ 764050 w 1060649"/>
              <a:gd name="connsiteY250" fmla="*/ 35180 h 1146667"/>
              <a:gd name="connsiteX251" fmla="*/ 707981 w 1060649"/>
              <a:gd name="connsiteY251" fmla="*/ 23770 h 1146667"/>
              <a:gd name="connsiteX252" fmla="*/ 687074 w 1060649"/>
              <a:gd name="connsiteY252" fmla="*/ 12360 h 1146667"/>
              <a:gd name="connsiteX253" fmla="*/ 764050 w 1060649"/>
              <a:gd name="connsiteY253" fmla="*/ 35180 h 1146667"/>
              <a:gd name="connsiteX254" fmla="*/ 592994 w 1060649"/>
              <a:gd name="connsiteY254" fmla="*/ 0 h 1146667"/>
              <a:gd name="connsiteX255" fmla="*/ 663317 w 1060649"/>
              <a:gd name="connsiteY255" fmla="*/ 6656 h 1146667"/>
              <a:gd name="connsiteX256" fmla="*/ 605348 w 1060649"/>
              <a:gd name="connsiteY256" fmla="*/ 951 h 1146667"/>
              <a:gd name="connsiteX257" fmla="*/ 592994 w 1060649"/>
              <a:gd name="connsiteY257" fmla="*/ 0 h 1146667"/>
              <a:gd name="connsiteX258" fmla="*/ 488460 w 1060649"/>
              <a:gd name="connsiteY258" fmla="*/ 6656 h 1146667"/>
              <a:gd name="connsiteX259" fmla="*/ 562584 w 1060649"/>
              <a:gd name="connsiteY259" fmla="*/ 0 h 1146667"/>
              <a:gd name="connsiteX260" fmla="*/ 562584 w 1060649"/>
              <a:gd name="connsiteY260" fmla="*/ 0 h 1146667"/>
              <a:gd name="connsiteX261" fmla="*/ 562584 w 1060649"/>
              <a:gd name="connsiteY261" fmla="*/ 4754 h 1146667"/>
              <a:gd name="connsiteX262" fmla="*/ 495112 w 1060649"/>
              <a:gd name="connsiteY262" fmla="*/ 11410 h 1146667"/>
              <a:gd name="connsiteX263" fmla="*/ 488460 w 1060649"/>
              <a:gd name="connsiteY263" fmla="*/ 6656 h 1146667"/>
              <a:gd name="connsiteX264" fmla="*/ 321205 w 1060649"/>
              <a:gd name="connsiteY264" fmla="*/ 57999 h 1146667"/>
              <a:gd name="connsiteX265" fmla="*/ 382025 w 1060649"/>
              <a:gd name="connsiteY265" fmla="*/ 32327 h 1146667"/>
              <a:gd name="connsiteX266" fmla="*/ 375373 w 1060649"/>
              <a:gd name="connsiteY266" fmla="*/ 35180 h 1146667"/>
              <a:gd name="connsiteX267" fmla="*/ 321205 w 1060649"/>
              <a:gd name="connsiteY267" fmla="*/ 57999 h 1146667"/>
              <a:gd name="connsiteX268" fmla="*/ 237578 w 1060649"/>
              <a:gd name="connsiteY268" fmla="*/ 108391 h 1146667"/>
              <a:gd name="connsiteX269" fmla="*/ 280342 w 1060649"/>
              <a:gd name="connsiteY269" fmla="*/ 79867 h 1146667"/>
              <a:gd name="connsiteX270" fmla="*/ 273689 w 1060649"/>
              <a:gd name="connsiteY270" fmla="*/ 83671 h 1146667"/>
              <a:gd name="connsiteX271" fmla="*/ 237578 w 1060649"/>
              <a:gd name="connsiteY271" fmla="*/ 108391 h 1146667"/>
              <a:gd name="connsiteX272" fmla="*/ 237578 w 1060649"/>
              <a:gd name="connsiteY272" fmla="*/ 108391 h 1146667"/>
              <a:gd name="connsiteX273" fmla="*/ 179609 w 1060649"/>
              <a:gd name="connsiteY273" fmla="*/ 155932 h 1146667"/>
              <a:gd name="connsiteX274" fmla="*/ 213820 w 1060649"/>
              <a:gd name="connsiteY274" fmla="*/ 126457 h 1146667"/>
              <a:gd name="connsiteX275" fmla="*/ 213820 w 1060649"/>
              <a:gd name="connsiteY275" fmla="*/ 126457 h 1146667"/>
              <a:gd name="connsiteX276" fmla="*/ 236627 w 1060649"/>
              <a:gd name="connsiteY276" fmla="*/ 111244 h 1146667"/>
              <a:gd name="connsiteX277" fmla="*/ 216671 w 1060649"/>
              <a:gd name="connsiteY277" fmla="*/ 144522 h 1146667"/>
              <a:gd name="connsiteX278" fmla="*/ 162503 w 1060649"/>
              <a:gd name="connsiteY278" fmla="*/ 180652 h 1146667"/>
              <a:gd name="connsiteX279" fmla="*/ 179609 w 1060649"/>
              <a:gd name="connsiteY279" fmla="*/ 155932 h 1146667"/>
              <a:gd name="connsiteX280" fmla="*/ 93130 w 1060649"/>
              <a:gd name="connsiteY280" fmla="*/ 260520 h 1146667"/>
              <a:gd name="connsiteX281" fmla="*/ 105484 w 1060649"/>
              <a:gd name="connsiteY281" fmla="*/ 242455 h 1146667"/>
              <a:gd name="connsiteX282" fmla="*/ 152050 w 1060649"/>
              <a:gd name="connsiteY282" fmla="*/ 184456 h 1146667"/>
              <a:gd name="connsiteX283" fmla="*/ 152050 w 1060649"/>
              <a:gd name="connsiteY283" fmla="*/ 184456 h 1146667"/>
              <a:gd name="connsiteX284" fmla="*/ 125441 w 1060649"/>
              <a:gd name="connsiteY284" fmla="*/ 222488 h 1146667"/>
              <a:gd name="connsiteX285" fmla="*/ 93130 w 1060649"/>
              <a:gd name="connsiteY285" fmla="*/ 260520 h 1146667"/>
              <a:gd name="connsiteX286" fmla="*/ 18056 w 1060649"/>
              <a:gd name="connsiteY286" fmla="*/ 430713 h 1146667"/>
              <a:gd name="connsiteX287" fmla="*/ 44665 w 1060649"/>
              <a:gd name="connsiteY287" fmla="*/ 351797 h 1146667"/>
              <a:gd name="connsiteX288" fmla="*/ 44665 w 1060649"/>
              <a:gd name="connsiteY288" fmla="*/ 351797 h 1146667"/>
              <a:gd name="connsiteX289" fmla="*/ 26609 w 1060649"/>
              <a:gd name="connsiteY289" fmla="*/ 405042 h 1146667"/>
              <a:gd name="connsiteX290" fmla="*/ 18056 w 1060649"/>
              <a:gd name="connsiteY290" fmla="*/ 430713 h 1146667"/>
              <a:gd name="connsiteX291" fmla="*/ 950 w 1060649"/>
              <a:gd name="connsiteY291" fmla="*/ 544810 h 1146667"/>
              <a:gd name="connsiteX292" fmla="*/ 13304 w 1060649"/>
              <a:gd name="connsiteY292" fmla="*/ 450680 h 1146667"/>
              <a:gd name="connsiteX293" fmla="*/ 13304 w 1060649"/>
              <a:gd name="connsiteY293" fmla="*/ 454483 h 1146667"/>
              <a:gd name="connsiteX294" fmla="*/ 4752 w 1060649"/>
              <a:gd name="connsiteY294" fmla="*/ 521040 h 1146667"/>
              <a:gd name="connsiteX295" fmla="*/ 950 w 1060649"/>
              <a:gd name="connsiteY295" fmla="*/ 544810 h 1146667"/>
              <a:gd name="connsiteX296" fmla="*/ 950 w 1060649"/>
              <a:gd name="connsiteY296" fmla="*/ 544810 h 1146667"/>
              <a:gd name="connsiteX297" fmla="*/ 4752 w 1060649"/>
              <a:gd name="connsiteY297" fmla="*/ 646546 h 1146667"/>
              <a:gd name="connsiteX298" fmla="*/ 0 w 1060649"/>
              <a:gd name="connsiteY298" fmla="*/ 563826 h 1146667"/>
              <a:gd name="connsiteX299" fmla="*/ 0 w 1060649"/>
              <a:gd name="connsiteY299" fmla="*/ 568580 h 1146667"/>
              <a:gd name="connsiteX300" fmla="*/ 3801 w 1060649"/>
              <a:gd name="connsiteY300" fmla="*/ 635136 h 1146667"/>
              <a:gd name="connsiteX301" fmla="*/ 4752 w 1060649"/>
              <a:gd name="connsiteY301" fmla="*/ 646546 h 1146667"/>
              <a:gd name="connsiteX302" fmla="*/ 17106 w 1060649"/>
              <a:gd name="connsiteY302" fmla="*/ 712151 h 1146667"/>
              <a:gd name="connsiteX303" fmla="*/ 16155 w 1060649"/>
              <a:gd name="connsiteY303" fmla="*/ 708348 h 1146667"/>
              <a:gd name="connsiteX304" fmla="*/ 17106 w 1060649"/>
              <a:gd name="connsiteY304" fmla="*/ 712151 h 1146667"/>
              <a:gd name="connsiteX305" fmla="*/ 58919 w 1060649"/>
              <a:gd name="connsiteY305" fmla="*/ 826247 h 1146667"/>
              <a:gd name="connsiteX306" fmla="*/ 28509 w 1060649"/>
              <a:gd name="connsiteY306" fmla="*/ 752085 h 1146667"/>
              <a:gd name="connsiteX307" fmla="*/ 38963 w 1060649"/>
              <a:gd name="connsiteY307" fmla="*/ 763494 h 1146667"/>
              <a:gd name="connsiteX308" fmla="*/ 61770 w 1060649"/>
              <a:gd name="connsiteY308" fmla="*/ 824345 h 1146667"/>
              <a:gd name="connsiteX309" fmla="*/ 58919 w 1060649"/>
              <a:gd name="connsiteY309" fmla="*/ 826247 h 1146667"/>
              <a:gd name="connsiteX310" fmla="*/ 58919 w 1060649"/>
              <a:gd name="connsiteY310" fmla="*/ 826247 h 1146667"/>
              <a:gd name="connsiteX311" fmla="*/ 168205 w 1060649"/>
              <a:gd name="connsiteY311" fmla="*/ 979326 h 1146667"/>
              <a:gd name="connsiteX312" fmla="*/ 117838 w 1060649"/>
              <a:gd name="connsiteY312" fmla="*/ 922278 h 1146667"/>
              <a:gd name="connsiteX313" fmla="*/ 136845 w 1060649"/>
              <a:gd name="connsiteY313" fmla="*/ 943196 h 1146667"/>
              <a:gd name="connsiteX314" fmla="*/ 168205 w 1060649"/>
              <a:gd name="connsiteY314" fmla="*/ 979326 h 1146667"/>
              <a:gd name="connsiteX315" fmla="*/ 250882 w 1060649"/>
              <a:gd name="connsiteY315" fmla="*/ 1046833 h 1146667"/>
              <a:gd name="connsiteX316" fmla="*/ 242329 w 1060649"/>
              <a:gd name="connsiteY316" fmla="*/ 1041128 h 1146667"/>
              <a:gd name="connsiteX317" fmla="*/ 192913 w 1060649"/>
              <a:gd name="connsiteY317" fmla="*/ 1002145 h 1146667"/>
              <a:gd name="connsiteX318" fmla="*/ 192913 w 1060649"/>
              <a:gd name="connsiteY318" fmla="*/ 1002145 h 1146667"/>
              <a:gd name="connsiteX319" fmla="*/ 192913 w 1060649"/>
              <a:gd name="connsiteY319" fmla="*/ 1002145 h 1146667"/>
              <a:gd name="connsiteX320" fmla="*/ 222373 w 1060649"/>
              <a:gd name="connsiteY320" fmla="*/ 1022112 h 1146667"/>
              <a:gd name="connsiteX321" fmla="*/ 250882 w 1060649"/>
              <a:gd name="connsiteY321" fmla="*/ 1046833 h 1146667"/>
              <a:gd name="connsiteX322" fmla="*/ 250882 w 1060649"/>
              <a:gd name="connsiteY322" fmla="*/ 1046833 h 1146667"/>
              <a:gd name="connsiteX323" fmla="*/ 344012 w 1060649"/>
              <a:gd name="connsiteY323" fmla="*/ 1099127 h 1146667"/>
              <a:gd name="connsiteX324" fmla="*/ 282242 w 1060649"/>
              <a:gd name="connsiteY324" fmla="*/ 1067751 h 1146667"/>
              <a:gd name="connsiteX325" fmla="*/ 282242 w 1060649"/>
              <a:gd name="connsiteY325" fmla="*/ 1067751 h 1146667"/>
              <a:gd name="connsiteX326" fmla="*/ 318354 w 1060649"/>
              <a:gd name="connsiteY326" fmla="*/ 1084865 h 1146667"/>
              <a:gd name="connsiteX327" fmla="*/ 344012 w 1060649"/>
              <a:gd name="connsiteY327" fmla="*/ 1099127 h 1146667"/>
              <a:gd name="connsiteX328" fmla="*/ 344012 w 1060649"/>
              <a:gd name="connsiteY328" fmla="*/ 1099127 h 1146667"/>
              <a:gd name="connsiteX329" fmla="*/ 429540 w 1060649"/>
              <a:gd name="connsiteY329" fmla="*/ 1128602 h 1146667"/>
              <a:gd name="connsiteX330" fmla="*/ 387727 w 1060649"/>
              <a:gd name="connsiteY330" fmla="*/ 1116242 h 1146667"/>
              <a:gd name="connsiteX331" fmla="*/ 419087 w 1060649"/>
              <a:gd name="connsiteY331" fmla="*/ 1125750 h 1146667"/>
              <a:gd name="connsiteX332" fmla="*/ 429540 w 1060649"/>
              <a:gd name="connsiteY332" fmla="*/ 1128602 h 1146667"/>
              <a:gd name="connsiteX333" fmla="*/ 618652 w 1060649"/>
              <a:gd name="connsiteY333" fmla="*/ 1144766 h 1146667"/>
              <a:gd name="connsiteX334" fmla="*/ 567335 w 1060649"/>
              <a:gd name="connsiteY334" fmla="*/ 1146667 h 1146667"/>
              <a:gd name="connsiteX335" fmla="*/ 569236 w 1060649"/>
              <a:gd name="connsiteY335" fmla="*/ 1146667 h 1146667"/>
              <a:gd name="connsiteX336" fmla="*/ 612000 w 1060649"/>
              <a:gd name="connsiteY336" fmla="*/ 1144766 h 1146667"/>
              <a:gd name="connsiteX337" fmla="*/ 618652 w 1060649"/>
              <a:gd name="connsiteY337" fmla="*/ 1144766 h 1146667"/>
              <a:gd name="connsiteX338" fmla="*/ 718435 w 1060649"/>
              <a:gd name="connsiteY338" fmla="*/ 1127651 h 1146667"/>
              <a:gd name="connsiteX339" fmla="*/ 678522 w 1060649"/>
              <a:gd name="connsiteY339" fmla="*/ 1136209 h 1146667"/>
              <a:gd name="connsiteX340" fmla="*/ 678522 w 1060649"/>
              <a:gd name="connsiteY340" fmla="*/ 1132405 h 1146667"/>
              <a:gd name="connsiteX341" fmla="*/ 720335 w 1060649"/>
              <a:gd name="connsiteY341" fmla="*/ 1122897 h 1146667"/>
              <a:gd name="connsiteX342" fmla="*/ 718435 w 1060649"/>
              <a:gd name="connsiteY342" fmla="*/ 1127651 h 1146667"/>
              <a:gd name="connsiteX343" fmla="*/ 918950 w 1060649"/>
              <a:gd name="connsiteY343" fmla="*/ 1030670 h 1146667"/>
              <a:gd name="connsiteX344" fmla="*/ 898043 w 1060649"/>
              <a:gd name="connsiteY344" fmla="*/ 1045882 h 1146667"/>
              <a:gd name="connsiteX345" fmla="*/ 892341 w 1060649"/>
              <a:gd name="connsiteY345" fmla="*/ 1048735 h 1146667"/>
              <a:gd name="connsiteX346" fmla="*/ 903745 w 1060649"/>
              <a:gd name="connsiteY346" fmla="*/ 1035424 h 1146667"/>
              <a:gd name="connsiteX347" fmla="*/ 933205 w 1060649"/>
              <a:gd name="connsiteY347" fmla="*/ 1016407 h 1146667"/>
              <a:gd name="connsiteX348" fmla="*/ 918950 w 1060649"/>
              <a:gd name="connsiteY348" fmla="*/ 1030670 h 1146667"/>
              <a:gd name="connsiteX349" fmla="*/ 918950 w 1060649"/>
              <a:gd name="connsiteY349" fmla="*/ 1030670 h 1146667"/>
              <a:gd name="connsiteX350" fmla="*/ 1012080 w 1060649"/>
              <a:gd name="connsiteY350" fmla="*/ 942245 h 1146667"/>
              <a:gd name="connsiteX351" fmla="*/ 978820 w 1060649"/>
              <a:gd name="connsiteY351" fmla="*/ 979326 h 1146667"/>
              <a:gd name="connsiteX352" fmla="*/ 978820 w 1060649"/>
              <a:gd name="connsiteY352" fmla="*/ 979326 h 1146667"/>
              <a:gd name="connsiteX353" fmla="*/ 993074 w 1060649"/>
              <a:gd name="connsiteY353" fmla="*/ 963163 h 1146667"/>
              <a:gd name="connsiteX354" fmla="*/ 1012080 w 1060649"/>
              <a:gd name="connsiteY354" fmla="*/ 942245 h 1146667"/>
              <a:gd name="connsiteX355" fmla="*/ 128292 w 1060649"/>
              <a:gd name="connsiteY355" fmla="*/ 912770 h 1146667"/>
              <a:gd name="connsiteX356" fmla="*/ 102634 w 1060649"/>
              <a:gd name="connsiteY356" fmla="*/ 896606 h 1146667"/>
              <a:gd name="connsiteX357" fmla="*/ 75074 w 1060649"/>
              <a:gd name="connsiteY357" fmla="*/ 844312 h 1146667"/>
              <a:gd name="connsiteX358" fmla="*/ 101683 w 1060649"/>
              <a:gd name="connsiteY358" fmla="*/ 855722 h 1146667"/>
              <a:gd name="connsiteX359" fmla="*/ 128292 w 1060649"/>
              <a:gd name="connsiteY359" fmla="*/ 912770 h 1146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Lst>
            <a:rect l="l" t="t" r="r" b="b"/>
            <a:pathLst>
              <a:path w="1060649" h="1146667">
                <a:moveTo>
                  <a:pt x="217621" y="995490"/>
                </a:moveTo>
                <a:cubicBezTo>
                  <a:pt x="213820" y="1002145"/>
                  <a:pt x="196714" y="995490"/>
                  <a:pt x="178658" y="979326"/>
                </a:cubicBezTo>
                <a:cubicBezTo>
                  <a:pt x="161553" y="963163"/>
                  <a:pt x="148248" y="944147"/>
                  <a:pt x="149199" y="934639"/>
                </a:cubicBezTo>
                <a:cubicBezTo>
                  <a:pt x="151099" y="924180"/>
                  <a:pt x="169155" y="929885"/>
                  <a:pt x="188161" y="946999"/>
                </a:cubicBezTo>
                <a:cubicBezTo>
                  <a:pt x="209068" y="965064"/>
                  <a:pt x="221422" y="986933"/>
                  <a:pt x="217621" y="995490"/>
                </a:cubicBezTo>
                <a:moveTo>
                  <a:pt x="320255" y="1065849"/>
                </a:moveTo>
                <a:cubicBezTo>
                  <a:pt x="313602" y="1070603"/>
                  <a:pt x="293646" y="1063948"/>
                  <a:pt x="274640" y="1052538"/>
                </a:cubicBezTo>
                <a:cubicBezTo>
                  <a:pt x="255633" y="1040178"/>
                  <a:pt x="243279" y="1024965"/>
                  <a:pt x="248031" y="1019260"/>
                </a:cubicBezTo>
                <a:cubicBezTo>
                  <a:pt x="252783" y="1011653"/>
                  <a:pt x="274640" y="1015457"/>
                  <a:pt x="295547" y="1029719"/>
                </a:cubicBezTo>
                <a:cubicBezTo>
                  <a:pt x="316453" y="1043030"/>
                  <a:pt x="327857" y="1060144"/>
                  <a:pt x="320255" y="1065849"/>
                </a:cubicBezTo>
                <a:close/>
                <a:moveTo>
                  <a:pt x="428590" y="1117193"/>
                </a:moveTo>
                <a:cubicBezTo>
                  <a:pt x="420037" y="1120045"/>
                  <a:pt x="399130" y="1115291"/>
                  <a:pt x="380124" y="1107685"/>
                </a:cubicBezTo>
                <a:cubicBezTo>
                  <a:pt x="361118" y="1099127"/>
                  <a:pt x="350665" y="1089619"/>
                  <a:pt x="358267" y="1085816"/>
                </a:cubicBezTo>
                <a:cubicBezTo>
                  <a:pt x="365869" y="1081062"/>
                  <a:pt x="388677" y="1083915"/>
                  <a:pt x="409584" y="1093423"/>
                </a:cubicBezTo>
                <a:cubicBezTo>
                  <a:pt x="429540" y="1102931"/>
                  <a:pt x="437143" y="1113389"/>
                  <a:pt x="428590" y="1117193"/>
                </a:cubicBezTo>
                <a:close/>
                <a:moveTo>
                  <a:pt x="530273" y="1143815"/>
                </a:moveTo>
                <a:cubicBezTo>
                  <a:pt x="520770" y="1143815"/>
                  <a:pt x="500814" y="1141913"/>
                  <a:pt x="483708" y="1140012"/>
                </a:cubicBezTo>
                <a:cubicBezTo>
                  <a:pt x="467553" y="1136209"/>
                  <a:pt x="459950" y="1132405"/>
                  <a:pt x="469453" y="1131455"/>
                </a:cubicBezTo>
                <a:cubicBezTo>
                  <a:pt x="478956" y="1128602"/>
                  <a:pt x="500814" y="1130504"/>
                  <a:pt x="517919" y="1134307"/>
                </a:cubicBezTo>
                <a:cubicBezTo>
                  <a:pt x="535025" y="1137159"/>
                  <a:pt x="539776" y="1141913"/>
                  <a:pt x="530273" y="1143815"/>
                </a:cubicBezTo>
                <a:close/>
                <a:moveTo>
                  <a:pt x="34211" y="714052"/>
                </a:moveTo>
                <a:cubicBezTo>
                  <a:pt x="33261" y="732118"/>
                  <a:pt x="25658" y="731167"/>
                  <a:pt x="19006" y="712151"/>
                </a:cubicBezTo>
                <a:cubicBezTo>
                  <a:pt x="13304" y="694086"/>
                  <a:pt x="8553" y="666512"/>
                  <a:pt x="6652" y="648447"/>
                </a:cubicBezTo>
                <a:cubicBezTo>
                  <a:pt x="6652" y="628480"/>
                  <a:pt x="13304" y="625628"/>
                  <a:pt x="20907" y="643693"/>
                </a:cubicBezTo>
                <a:cubicBezTo>
                  <a:pt x="31360" y="661758"/>
                  <a:pt x="37062" y="695036"/>
                  <a:pt x="34211" y="714052"/>
                </a:cubicBezTo>
                <a:close/>
                <a:moveTo>
                  <a:pt x="97882" y="803428"/>
                </a:moveTo>
                <a:cubicBezTo>
                  <a:pt x="94081" y="820542"/>
                  <a:pt x="78876" y="817690"/>
                  <a:pt x="65571" y="798674"/>
                </a:cubicBezTo>
                <a:cubicBezTo>
                  <a:pt x="53217" y="779658"/>
                  <a:pt x="43714" y="751134"/>
                  <a:pt x="45615" y="733069"/>
                </a:cubicBezTo>
                <a:cubicBezTo>
                  <a:pt x="48466" y="714052"/>
                  <a:pt x="62720" y="713102"/>
                  <a:pt x="77925" y="733069"/>
                </a:cubicBezTo>
                <a:cubicBezTo>
                  <a:pt x="94081" y="753035"/>
                  <a:pt x="103584" y="785363"/>
                  <a:pt x="97882" y="803428"/>
                </a:cubicBezTo>
                <a:close/>
                <a:moveTo>
                  <a:pt x="190062" y="896606"/>
                </a:moveTo>
                <a:cubicBezTo>
                  <a:pt x="183410" y="910868"/>
                  <a:pt x="162503" y="908016"/>
                  <a:pt x="144447" y="889000"/>
                </a:cubicBezTo>
                <a:cubicBezTo>
                  <a:pt x="126391" y="870935"/>
                  <a:pt x="115938" y="843362"/>
                  <a:pt x="120689" y="827198"/>
                </a:cubicBezTo>
                <a:cubicBezTo>
                  <a:pt x="126391" y="810083"/>
                  <a:pt x="147298" y="811034"/>
                  <a:pt x="167255" y="830050"/>
                </a:cubicBezTo>
                <a:cubicBezTo>
                  <a:pt x="187211" y="850968"/>
                  <a:pt x="197665" y="880443"/>
                  <a:pt x="190062" y="896606"/>
                </a:cubicBezTo>
                <a:close/>
                <a:moveTo>
                  <a:pt x="300298" y="983129"/>
                </a:moveTo>
                <a:cubicBezTo>
                  <a:pt x="290795" y="995490"/>
                  <a:pt x="267037" y="992637"/>
                  <a:pt x="246130" y="977425"/>
                </a:cubicBezTo>
                <a:cubicBezTo>
                  <a:pt x="225224" y="961261"/>
                  <a:pt x="214770" y="938442"/>
                  <a:pt x="221422" y="924180"/>
                </a:cubicBezTo>
                <a:cubicBezTo>
                  <a:pt x="229975" y="908967"/>
                  <a:pt x="254683" y="910868"/>
                  <a:pt x="277491" y="927983"/>
                </a:cubicBezTo>
                <a:cubicBezTo>
                  <a:pt x="300298" y="945097"/>
                  <a:pt x="310751" y="969818"/>
                  <a:pt x="300298" y="983129"/>
                </a:cubicBezTo>
                <a:close/>
                <a:moveTo>
                  <a:pt x="420037" y="1055390"/>
                </a:moveTo>
                <a:cubicBezTo>
                  <a:pt x="408633" y="1064898"/>
                  <a:pt x="383925" y="1062997"/>
                  <a:pt x="363019" y="1051587"/>
                </a:cubicBezTo>
                <a:cubicBezTo>
                  <a:pt x="342112" y="1039227"/>
                  <a:pt x="331658" y="1021162"/>
                  <a:pt x="342112" y="1009752"/>
                </a:cubicBezTo>
                <a:cubicBezTo>
                  <a:pt x="352565" y="997391"/>
                  <a:pt x="379174" y="998342"/>
                  <a:pt x="401981" y="1011653"/>
                </a:cubicBezTo>
                <a:cubicBezTo>
                  <a:pt x="423838" y="1025916"/>
                  <a:pt x="431441" y="1044932"/>
                  <a:pt x="420037" y="1055390"/>
                </a:cubicBezTo>
                <a:close/>
                <a:moveTo>
                  <a:pt x="535975" y="1106734"/>
                </a:moveTo>
                <a:cubicBezTo>
                  <a:pt x="523621" y="1113389"/>
                  <a:pt x="499863" y="1114340"/>
                  <a:pt x="480857" y="1106734"/>
                </a:cubicBezTo>
                <a:cubicBezTo>
                  <a:pt x="461851" y="1099127"/>
                  <a:pt x="455199" y="1086767"/>
                  <a:pt x="465652" y="1078210"/>
                </a:cubicBezTo>
                <a:cubicBezTo>
                  <a:pt x="477056" y="1068702"/>
                  <a:pt x="503664" y="1067751"/>
                  <a:pt x="523621" y="1077259"/>
                </a:cubicBezTo>
                <a:cubicBezTo>
                  <a:pt x="543578" y="1084865"/>
                  <a:pt x="548329" y="1098177"/>
                  <a:pt x="535975" y="1106734"/>
                </a:cubicBezTo>
                <a:close/>
                <a:moveTo>
                  <a:pt x="637658" y="1131455"/>
                </a:moveTo>
                <a:cubicBezTo>
                  <a:pt x="625304" y="1136209"/>
                  <a:pt x="605348" y="1138110"/>
                  <a:pt x="589192" y="1136209"/>
                </a:cubicBezTo>
                <a:cubicBezTo>
                  <a:pt x="573987" y="1133356"/>
                  <a:pt x="570186" y="1126701"/>
                  <a:pt x="581590" y="1120996"/>
                </a:cubicBezTo>
                <a:cubicBezTo>
                  <a:pt x="593944" y="1114340"/>
                  <a:pt x="616751" y="1111488"/>
                  <a:pt x="632907" y="1115291"/>
                </a:cubicBezTo>
                <a:cubicBezTo>
                  <a:pt x="648112" y="1118143"/>
                  <a:pt x="650963" y="1125750"/>
                  <a:pt x="637658" y="1131455"/>
                </a:cubicBezTo>
                <a:close/>
                <a:moveTo>
                  <a:pt x="29460" y="588547"/>
                </a:moveTo>
                <a:cubicBezTo>
                  <a:pt x="23758" y="613267"/>
                  <a:pt x="13304" y="616120"/>
                  <a:pt x="7602" y="599005"/>
                </a:cubicBezTo>
                <a:cubicBezTo>
                  <a:pt x="2851" y="582842"/>
                  <a:pt x="2851" y="551465"/>
                  <a:pt x="6652" y="529597"/>
                </a:cubicBezTo>
                <a:cubicBezTo>
                  <a:pt x="11404" y="505827"/>
                  <a:pt x="20907" y="497270"/>
                  <a:pt x="27559" y="511532"/>
                </a:cubicBezTo>
                <a:cubicBezTo>
                  <a:pt x="35161" y="528646"/>
                  <a:pt x="37062" y="563826"/>
                  <a:pt x="29460" y="588547"/>
                </a:cubicBezTo>
                <a:close/>
                <a:moveTo>
                  <a:pt x="89329" y="673168"/>
                </a:moveTo>
                <a:cubicBezTo>
                  <a:pt x="80776" y="696938"/>
                  <a:pt x="62720" y="698840"/>
                  <a:pt x="48466" y="678873"/>
                </a:cubicBezTo>
                <a:cubicBezTo>
                  <a:pt x="36112" y="659857"/>
                  <a:pt x="31360" y="626579"/>
                  <a:pt x="37062" y="602809"/>
                </a:cubicBezTo>
                <a:cubicBezTo>
                  <a:pt x="44665" y="579039"/>
                  <a:pt x="61770" y="572383"/>
                  <a:pt x="76025" y="591399"/>
                </a:cubicBezTo>
                <a:cubicBezTo>
                  <a:pt x="93130" y="610415"/>
                  <a:pt x="98832" y="647496"/>
                  <a:pt x="89329" y="673168"/>
                </a:cubicBezTo>
                <a:close/>
                <a:moveTo>
                  <a:pt x="180559" y="767297"/>
                </a:moveTo>
                <a:cubicBezTo>
                  <a:pt x="170106" y="789166"/>
                  <a:pt x="145397" y="790117"/>
                  <a:pt x="125441" y="769199"/>
                </a:cubicBezTo>
                <a:cubicBezTo>
                  <a:pt x="106435" y="749232"/>
                  <a:pt x="98832" y="715003"/>
                  <a:pt x="107385" y="692184"/>
                </a:cubicBezTo>
                <a:cubicBezTo>
                  <a:pt x="116888" y="668414"/>
                  <a:pt x="141596" y="664611"/>
                  <a:pt x="162503" y="685528"/>
                </a:cubicBezTo>
                <a:cubicBezTo>
                  <a:pt x="184360" y="706446"/>
                  <a:pt x="191963" y="743527"/>
                  <a:pt x="180559" y="767297"/>
                </a:cubicBezTo>
                <a:close/>
                <a:moveTo>
                  <a:pt x="296497" y="864279"/>
                </a:moveTo>
                <a:cubicBezTo>
                  <a:pt x="283192" y="884246"/>
                  <a:pt x="254683" y="884246"/>
                  <a:pt x="230925" y="865230"/>
                </a:cubicBezTo>
                <a:cubicBezTo>
                  <a:pt x="208118" y="846214"/>
                  <a:pt x="198615" y="813887"/>
                  <a:pt x="209068" y="792969"/>
                </a:cubicBezTo>
                <a:cubicBezTo>
                  <a:pt x="220472" y="771101"/>
                  <a:pt x="250882" y="768248"/>
                  <a:pt x="275590" y="788215"/>
                </a:cubicBezTo>
                <a:cubicBezTo>
                  <a:pt x="300298" y="808182"/>
                  <a:pt x="309801" y="842411"/>
                  <a:pt x="296497" y="864279"/>
                </a:cubicBezTo>
                <a:close/>
                <a:moveTo>
                  <a:pt x="423838" y="952704"/>
                </a:moveTo>
                <a:cubicBezTo>
                  <a:pt x="409584" y="969818"/>
                  <a:pt x="379174" y="970769"/>
                  <a:pt x="354466" y="954605"/>
                </a:cubicBezTo>
                <a:cubicBezTo>
                  <a:pt x="330708" y="938442"/>
                  <a:pt x="321205" y="910868"/>
                  <a:pt x="334509" y="891852"/>
                </a:cubicBezTo>
                <a:cubicBezTo>
                  <a:pt x="347814" y="871886"/>
                  <a:pt x="380124" y="869984"/>
                  <a:pt x="405783" y="887098"/>
                </a:cubicBezTo>
                <a:cubicBezTo>
                  <a:pt x="431441" y="905164"/>
                  <a:pt x="439043" y="934639"/>
                  <a:pt x="423838" y="952704"/>
                </a:cubicBezTo>
                <a:close/>
                <a:moveTo>
                  <a:pt x="667118" y="1073456"/>
                </a:moveTo>
                <a:cubicBezTo>
                  <a:pt x="652863" y="1084865"/>
                  <a:pt x="626255" y="1088669"/>
                  <a:pt x="608199" y="1082013"/>
                </a:cubicBezTo>
                <a:cubicBezTo>
                  <a:pt x="589192" y="1075357"/>
                  <a:pt x="584441" y="1059194"/>
                  <a:pt x="599646" y="1046833"/>
                </a:cubicBezTo>
                <a:cubicBezTo>
                  <a:pt x="614851" y="1033522"/>
                  <a:pt x="642410" y="1028768"/>
                  <a:pt x="662366" y="1037325"/>
                </a:cubicBezTo>
                <a:cubicBezTo>
                  <a:pt x="680422" y="1044932"/>
                  <a:pt x="683273" y="1061095"/>
                  <a:pt x="667118" y="1073456"/>
                </a:cubicBezTo>
                <a:close/>
                <a:moveTo>
                  <a:pt x="760248" y="1094373"/>
                </a:moveTo>
                <a:cubicBezTo>
                  <a:pt x="745994" y="1102931"/>
                  <a:pt x="725087" y="1108635"/>
                  <a:pt x="711782" y="1106734"/>
                </a:cubicBezTo>
                <a:cubicBezTo>
                  <a:pt x="697528" y="1104832"/>
                  <a:pt x="697528" y="1094373"/>
                  <a:pt x="710832" y="1084865"/>
                </a:cubicBezTo>
                <a:cubicBezTo>
                  <a:pt x="725087" y="1074407"/>
                  <a:pt x="748845" y="1068702"/>
                  <a:pt x="762149" y="1071554"/>
                </a:cubicBezTo>
                <a:cubicBezTo>
                  <a:pt x="775453" y="1075357"/>
                  <a:pt x="773553" y="1085816"/>
                  <a:pt x="760248" y="1094373"/>
                </a:cubicBezTo>
                <a:close/>
                <a:moveTo>
                  <a:pt x="823919" y="1088669"/>
                </a:moveTo>
                <a:cubicBezTo>
                  <a:pt x="811565" y="1094373"/>
                  <a:pt x="795410" y="1101980"/>
                  <a:pt x="787807" y="1103881"/>
                </a:cubicBezTo>
                <a:cubicBezTo>
                  <a:pt x="779255" y="1105783"/>
                  <a:pt x="781155" y="1101980"/>
                  <a:pt x="794459" y="1094373"/>
                </a:cubicBezTo>
                <a:cubicBezTo>
                  <a:pt x="806814" y="1086767"/>
                  <a:pt x="824869" y="1079161"/>
                  <a:pt x="833422" y="1078210"/>
                </a:cubicBezTo>
                <a:cubicBezTo>
                  <a:pt x="841025" y="1078210"/>
                  <a:pt x="836273" y="1082013"/>
                  <a:pt x="823919" y="1088669"/>
                </a:cubicBezTo>
                <a:close/>
                <a:moveTo>
                  <a:pt x="42764" y="452582"/>
                </a:moveTo>
                <a:cubicBezTo>
                  <a:pt x="32311" y="479204"/>
                  <a:pt x="20907" y="487762"/>
                  <a:pt x="16155" y="474450"/>
                </a:cubicBezTo>
                <a:cubicBezTo>
                  <a:pt x="14255" y="462090"/>
                  <a:pt x="19006" y="434517"/>
                  <a:pt x="26609" y="409796"/>
                </a:cubicBezTo>
                <a:cubicBezTo>
                  <a:pt x="36112" y="386026"/>
                  <a:pt x="46565" y="372714"/>
                  <a:pt x="51317" y="382222"/>
                </a:cubicBezTo>
                <a:cubicBezTo>
                  <a:pt x="57969" y="393632"/>
                  <a:pt x="54168" y="425009"/>
                  <a:pt x="42764" y="452582"/>
                </a:cubicBezTo>
                <a:close/>
                <a:moveTo>
                  <a:pt x="95981" y="521040"/>
                </a:moveTo>
                <a:cubicBezTo>
                  <a:pt x="83627" y="548613"/>
                  <a:pt x="63671" y="555268"/>
                  <a:pt x="50366" y="538154"/>
                </a:cubicBezTo>
                <a:cubicBezTo>
                  <a:pt x="39913" y="521990"/>
                  <a:pt x="39913" y="489663"/>
                  <a:pt x="49416" y="463991"/>
                </a:cubicBezTo>
                <a:cubicBezTo>
                  <a:pt x="60820" y="437369"/>
                  <a:pt x="79826" y="426910"/>
                  <a:pt x="93130" y="442123"/>
                </a:cubicBezTo>
                <a:cubicBezTo>
                  <a:pt x="107385" y="456385"/>
                  <a:pt x="109286" y="492516"/>
                  <a:pt x="95981" y="521040"/>
                </a:cubicBezTo>
                <a:close/>
                <a:moveTo>
                  <a:pt x="181509" y="607563"/>
                </a:moveTo>
                <a:cubicBezTo>
                  <a:pt x="167255" y="635136"/>
                  <a:pt x="139696" y="639890"/>
                  <a:pt x="120689" y="619923"/>
                </a:cubicBezTo>
                <a:cubicBezTo>
                  <a:pt x="102634" y="600907"/>
                  <a:pt x="98832" y="564776"/>
                  <a:pt x="111186" y="539105"/>
                </a:cubicBezTo>
                <a:cubicBezTo>
                  <a:pt x="124491" y="512482"/>
                  <a:pt x="151099" y="504876"/>
                  <a:pt x="170106" y="522941"/>
                </a:cubicBezTo>
                <a:cubicBezTo>
                  <a:pt x="191963" y="541006"/>
                  <a:pt x="197665" y="579989"/>
                  <a:pt x="181509" y="607563"/>
                </a:cubicBezTo>
                <a:close/>
                <a:moveTo>
                  <a:pt x="568286" y="894705"/>
                </a:moveTo>
                <a:cubicBezTo>
                  <a:pt x="551180" y="914672"/>
                  <a:pt x="517919" y="919426"/>
                  <a:pt x="494161" y="904213"/>
                </a:cubicBezTo>
                <a:cubicBezTo>
                  <a:pt x="469453" y="889000"/>
                  <a:pt x="462801" y="858574"/>
                  <a:pt x="478956" y="837657"/>
                </a:cubicBezTo>
                <a:cubicBezTo>
                  <a:pt x="496062" y="815788"/>
                  <a:pt x="530273" y="811034"/>
                  <a:pt x="555932" y="827198"/>
                </a:cubicBezTo>
                <a:cubicBezTo>
                  <a:pt x="579689" y="843362"/>
                  <a:pt x="585391" y="873787"/>
                  <a:pt x="568286" y="894705"/>
                </a:cubicBezTo>
                <a:close/>
                <a:moveTo>
                  <a:pt x="694677" y="966966"/>
                </a:moveTo>
                <a:cubicBezTo>
                  <a:pt x="678522" y="984080"/>
                  <a:pt x="649062" y="989785"/>
                  <a:pt x="628155" y="979326"/>
                </a:cubicBezTo>
                <a:cubicBezTo>
                  <a:pt x="607248" y="967917"/>
                  <a:pt x="602497" y="944147"/>
                  <a:pt x="618652" y="926081"/>
                </a:cubicBezTo>
                <a:cubicBezTo>
                  <a:pt x="634807" y="907065"/>
                  <a:pt x="666168" y="901360"/>
                  <a:pt x="687074" y="913721"/>
                </a:cubicBezTo>
                <a:cubicBezTo>
                  <a:pt x="708932" y="925131"/>
                  <a:pt x="711782" y="948901"/>
                  <a:pt x="694677" y="966966"/>
                </a:cubicBezTo>
                <a:close/>
                <a:moveTo>
                  <a:pt x="800161" y="1014506"/>
                </a:moveTo>
                <a:cubicBezTo>
                  <a:pt x="784956" y="1028768"/>
                  <a:pt x="761199" y="1035424"/>
                  <a:pt x="745994" y="1029719"/>
                </a:cubicBezTo>
                <a:cubicBezTo>
                  <a:pt x="729838" y="1023063"/>
                  <a:pt x="728888" y="1005949"/>
                  <a:pt x="744093" y="990736"/>
                </a:cubicBezTo>
                <a:cubicBezTo>
                  <a:pt x="759298" y="974572"/>
                  <a:pt x="784956" y="967917"/>
                  <a:pt x="801112" y="975523"/>
                </a:cubicBezTo>
                <a:cubicBezTo>
                  <a:pt x="815366" y="982179"/>
                  <a:pt x="815366" y="1000244"/>
                  <a:pt x="800161" y="1014506"/>
                </a:cubicBezTo>
                <a:close/>
                <a:moveTo>
                  <a:pt x="876186" y="1035424"/>
                </a:moveTo>
                <a:cubicBezTo>
                  <a:pt x="862882" y="1046833"/>
                  <a:pt x="844826" y="1054440"/>
                  <a:pt x="835323" y="1052538"/>
                </a:cubicBezTo>
                <a:cubicBezTo>
                  <a:pt x="824869" y="1050636"/>
                  <a:pt x="826770" y="1039227"/>
                  <a:pt x="840074" y="1026866"/>
                </a:cubicBezTo>
                <a:cubicBezTo>
                  <a:pt x="853379" y="1014506"/>
                  <a:pt x="872385" y="1006899"/>
                  <a:pt x="882838" y="1009752"/>
                </a:cubicBezTo>
                <a:cubicBezTo>
                  <a:pt x="892341" y="1013555"/>
                  <a:pt x="889490" y="1024014"/>
                  <a:pt x="876186" y="1035424"/>
                </a:cubicBezTo>
                <a:close/>
                <a:moveTo>
                  <a:pt x="77925" y="327076"/>
                </a:moveTo>
                <a:cubicBezTo>
                  <a:pt x="63671" y="353698"/>
                  <a:pt x="48466" y="367960"/>
                  <a:pt x="45615" y="359403"/>
                </a:cubicBezTo>
                <a:cubicBezTo>
                  <a:pt x="44665" y="352748"/>
                  <a:pt x="55118" y="328978"/>
                  <a:pt x="66522" y="305208"/>
                </a:cubicBezTo>
                <a:cubicBezTo>
                  <a:pt x="79826" y="281437"/>
                  <a:pt x="92180" y="265274"/>
                  <a:pt x="95031" y="268126"/>
                </a:cubicBezTo>
                <a:cubicBezTo>
                  <a:pt x="100733" y="272880"/>
                  <a:pt x="93130" y="300454"/>
                  <a:pt x="77925" y="327076"/>
                </a:cubicBezTo>
                <a:close/>
                <a:moveTo>
                  <a:pt x="205267" y="444025"/>
                </a:moveTo>
                <a:cubicBezTo>
                  <a:pt x="187211" y="474450"/>
                  <a:pt x="156801" y="483007"/>
                  <a:pt x="137795" y="464942"/>
                </a:cubicBezTo>
                <a:cubicBezTo>
                  <a:pt x="120689" y="447828"/>
                  <a:pt x="120689" y="412648"/>
                  <a:pt x="136845" y="385075"/>
                </a:cubicBezTo>
                <a:cubicBezTo>
                  <a:pt x="153950" y="356551"/>
                  <a:pt x="183410" y="345141"/>
                  <a:pt x="202416" y="360354"/>
                </a:cubicBezTo>
                <a:cubicBezTo>
                  <a:pt x="221422" y="376518"/>
                  <a:pt x="224273" y="414550"/>
                  <a:pt x="205267" y="444025"/>
                </a:cubicBezTo>
                <a:close/>
                <a:moveTo>
                  <a:pt x="316453" y="533400"/>
                </a:moveTo>
                <a:cubicBezTo>
                  <a:pt x="297447" y="562875"/>
                  <a:pt x="261335" y="570481"/>
                  <a:pt x="236627" y="549564"/>
                </a:cubicBezTo>
                <a:cubicBezTo>
                  <a:pt x="212870" y="530548"/>
                  <a:pt x="209068" y="491565"/>
                  <a:pt x="227124" y="463041"/>
                </a:cubicBezTo>
                <a:cubicBezTo>
                  <a:pt x="245180" y="434517"/>
                  <a:pt x="280342" y="425009"/>
                  <a:pt x="305050" y="443074"/>
                </a:cubicBezTo>
                <a:cubicBezTo>
                  <a:pt x="331658" y="462090"/>
                  <a:pt x="336410" y="502974"/>
                  <a:pt x="316453" y="533400"/>
                </a:cubicBezTo>
                <a:close/>
                <a:moveTo>
                  <a:pt x="928453" y="941294"/>
                </a:moveTo>
                <a:cubicBezTo>
                  <a:pt x="914199" y="957458"/>
                  <a:pt x="893292" y="966015"/>
                  <a:pt x="880938" y="960310"/>
                </a:cubicBezTo>
                <a:cubicBezTo>
                  <a:pt x="867633" y="953655"/>
                  <a:pt x="868584" y="934639"/>
                  <a:pt x="883789" y="917524"/>
                </a:cubicBezTo>
                <a:cubicBezTo>
                  <a:pt x="898043" y="899459"/>
                  <a:pt x="920851" y="890902"/>
                  <a:pt x="933205" y="898508"/>
                </a:cubicBezTo>
                <a:cubicBezTo>
                  <a:pt x="944609" y="906114"/>
                  <a:pt x="942708" y="924180"/>
                  <a:pt x="928453" y="941294"/>
                </a:cubicBezTo>
                <a:close/>
                <a:moveTo>
                  <a:pt x="979770" y="962212"/>
                </a:moveTo>
                <a:cubicBezTo>
                  <a:pt x="968366" y="974572"/>
                  <a:pt x="954112" y="984080"/>
                  <a:pt x="947459" y="983129"/>
                </a:cubicBezTo>
                <a:cubicBezTo>
                  <a:pt x="940807" y="981228"/>
                  <a:pt x="944609" y="967917"/>
                  <a:pt x="956963" y="954605"/>
                </a:cubicBezTo>
                <a:cubicBezTo>
                  <a:pt x="969317" y="940343"/>
                  <a:pt x="984522" y="930835"/>
                  <a:pt x="990223" y="934639"/>
                </a:cubicBezTo>
                <a:cubicBezTo>
                  <a:pt x="995925" y="936540"/>
                  <a:pt x="991174" y="949851"/>
                  <a:pt x="979770" y="962212"/>
                </a:cubicBezTo>
                <a:close/>
                <a:moveTo>
                  <a:pt x="163453" y="243405"/>
                </a:moveTo>
                <a:cubicBezTo>
                  <a:pt x="144447" y="269077"/>
                  <a:pt x="120689" y="283339"/>
                  <a:pt x="111186" y="275733"/>
                </a:cubicBezTo>
                <a:cubicBezTo>
                  <a:pt x="103584" y="269077"/>
                  <a:pt x="112137" y="246258"/>
                  <a:pt x="129242" y="223439"/>
                </a:cubicBezTo>
                <a:cubicBezTo>
                  <a:pt x="147298" y="201570"/>
                  <a:pt x="168205" y="185406"/>
                  <a:pt x="177708" y="188259"/>
                </a:cubicBezTo>
                <a:cubicBezTo>
                  <a:pt x="189112" y="193013"/>
                  <a:pt x="183410" y="217734"/>
                  <a:pt x="163453" y="243405"/>
                </a:cubicBezTo>
                <a:close/>
                <a:moveTo>
                  <a:pt x="236627" y="289044"/>
                </a:moveTo>
                <a:cubicBezTo>
                  <a:pt x="216671" y="316617"/>
                  <a:pt x="185311" y="328027"/>
                  <a:pt x="168205" y="315666"/>
                </a:cubicBezTo>
                <a:cubicBezTo>
                  <a:pt x="153000" y="304257"/>
                  <a:pt x="155851" y="274782"/>
                  <a:pt x="174857" y="250061"/>
                </a:cubicBezTo>
                <a:cubicBezTo>
                  <a:pt x="193863" y="225340"/>
                  <a:pt x="222373" y="212029"/>
                  <a:pt x="239478" y="221537"/>
                </a:cubicBezTo>
                <a:cubicBezTo>
                  <a:pt x="257534" y="231045"/>
                  <a:pt x="256584" y="261471"/>
                  <a:pt x="236627" y="289044"/>
                </a:cubicBezTo>
                <a:close/>
                <a:moveTo>
                  <a:pt x="340211" y="358452"/>
                </a:moveTo>
                <a:cubicBezTo>
                  <a:pt x="319304" y="386976"/>
                  <a:pt x="283192" y="396485"/>
                  <a:pt x="259435" y="379370"/>
                </a:cubicBezTo>
                <a:cubicBezTo>
                  <a:pt x="237578" y="363206"/>
                  <a:pt x="236627" y="328978"/>
                  <a:pt x="255633" y="302355"/>
                </a:cubicBezTo>
                <a:cubicBezTo>
                  <a:pt x="275590" y="275733"/>
                  <a:pt x="309801" y="265274"/>
                  <a:pt x="332609" y="279536"/>
                </a:cubicBezTo>
                <a:cubicBezTo>
                  <a:pt x="358267" y="294749"/>
                  <a:pt x="362068" y="329928"/>
                  <a:pt x="340211" y="358452"/>
                </a:cubicBezTo>
                <a:close/>
                <a:moveTo>
                  <a:pt x="1047242" y="889951"/>
                </a:moveTo>
                <a:cubicBezTo>
                  <a:pt x="1038689" y="902311"/>
                  <a:pt x="1031087" y="910868"/>
                  <a:pt x="1029186" y="909918"/>
                </a:cubicBezTo>
                <a:cubicBezTo>
                  <a:pt x="1026335" y="908016"/>
                  <a:pt x="1031087" y="894705"/>
                  <a:pt x="1040590" y="881394"/>
                </a:cubicBezTo>
                <a:cubicBezTo>
                  <a:pt x="1049143" y="868082"/>
                  <a:pt x="1057695" y="859525"/>
                  <a:pt x="1060546" y="862378"/>
                </a:cubicBezTo>
                <a:cubicBezTo>
                  <a:pt x="1061497" y="864279"/>
                  <a:pt x="1055795" y="876640"/>
                  <a:pt x="1047242" y="889951"/>
                </a:cubicBezTo>
                <a:close/>
                <a:moveTo>
                  <a:pt x="281292" y="164489"/>
                </a:moveTo>
                <a:cubicBezTo>
                  <a:pt x="259435" y="188259"/>
                  <a:pt x="227124" y="201570"/>
                  <a:pt x="210969" y="193964"/>
                </a:cubicBezTo>
                <a:cubicBezTo>
                  <a:pt x="196714" y="188259"/>
                  <a:pt x="203366" y="166390"/>
                  <a:pt x="223323" y="145473"/>
                </a:cubicBezTo>
                <a:cubicBezTo>
                  <a:pt x="244230" y="125506"/>
                  <a:pt x="272739" y="112195"/>
                  <a:pt x="287944" y="115047"/>
                </a:cubicBezTo>
                <a:cubicBezTo>
                  <a:pt x="306000" y="119801"/>
                  <a:pt x="303149" y="141670"/>
                  <a:pt x="281292" y="164489"/>
                </a:cubicBezTo>
                <a:close/>
                <a:moveTo>
                  <a:pt x="377273" y="211078"/>
                </a:moveTo>
                <a:cubicBezTo>
                  <a:pt x="354466" y="236750"/>
                  <a:pt x="317404" y="247209"/>
                  <a:pt x="294596" y="234848"/>
                </a:cubicBezTo>
                <a:cubicBezTo>
                  <a:pt x="273689" y="223439"/>
                  <a:pt x="274640" y="194914"/>
                  <a:pt x="296497" y="171144"/>
                </a:cubicBezTo>
                <a:cubicBezTo>
                  <a:pt x="317404" y="149276"/>
                  <a:pt x="351615" y="137866"/>
                  <a:pt x="374422" y="147374"/>
                </a:cubicBezTo>
                <a:cubicBezTo>
                  <a:pt x="397230" y="157833"/>
                  <a:pt x="399130" y="186357"/>
                  <a:pt x="377273" y="211078"/>
                </a:cubicBezTo>
                <a:close/>
                <a:moveTo>
                  <a:pt x="326907" y="77015"/>
                </a:moveTo>
                <a:cubicBezTo>
                  <a:pt x="305050" y="94129"/>
                  <a:pt x="275590" y="106490"/>
                  <a:pt x="262286" y="105539"/>
                </a:cubicBezTo>
                <a:cubicBezTo>
                  <a:pt x="250882" y="106490"/>
                  <a:pt x="259435" y="95080"/>
                  <a:pt x="278441" y="81769"/>
                </a:cubicBezTo>
                <a:cubicBezTo>
                  <a:pt x="299348" y="69409"/>
                  <a:pt x="324056" y="57048"/>
                  <a:pt x="337360" y="53245"/>
                </a:cubicBezTo>
                <a:cubicBezTo>
                  <a:pt x="352565" y="52294"/>
                  <a:pt x="347814" y="62753"/>
                  <a:pt x="326907" y="77015"/>
                </a:cubicBezTo>
                <a:close/>
                <a:moveTo>
                  <a:pt x="411484" y="96982"/>
                </a:moveTo>
                <a:cubicBezTo>
                  <a:pt x="390578" y="115998"/>
                  <a:pt x="355416" y="125506"/>
                  <a:pt x="335460" y="118850"/>
                </a:cubicBezTo>
                <a:cubicBezTo>
                  <a:pt x="317404" y="113145"/>
                  <a:pt x="319304" y="95080"/>
                  <a:pt x="340211" y="78917"/>
                </a:cubicBezTo>
                <a:cubicBezTo>
                  <a:pt x="360168" y="63704"/>
                  <a:pt x="391528" y="54196"/>
                  <a:pt x="410534" y="57999"/>
                </a:cubicBezTo>
                <a:cubicBezTo>
                  <a:pt x="431441" y="61802"/>
                  <a:pt x="431441" y="79867"/>
                  <a:pt x="411484" y="96982"/>
                </a:cubicBezTo>
                <a:close/>
                <a:moveTo>
                  <a:pt x="521720" y="143571"/>
                </a:moveTo>
                <a:cubicBezTo>
                  <a:pt x="501764" y="164489"/>
                  <a:pt x="463751" y="171144"/>
                  <a:pt x="439043" y="158784"/>
                </a:cubicBezTo>
                <a:cubicBezTo>
                  <a:pt x="415286" y="147374"/>
                  <a:pt x="413385" y="123604"/>
                  <a:pt x="433342" y="104588"/>
                </a:cubicBezTo>
                <a:cubicBezTo>
                  <a:pt x="453298" y="87474"/>
                  <a:pt x="487509" y="80818"/>
                  <a:pt x="511267" y="90326"/>
                </a:cubicBezTo>
                <a:cubicBezTo>
                  <a:pt x="535975" y="100785"/>
                  <a:pt x="541677" y="124555"/>
                  <a:pt x="521720" y="143571"/>
                </a:cubicBezTo>
                <a:close/>
                <a:moveTo>
                  <a:pt x="650012" y="214881"/>
                </a:moveTo>
                <a:cubicBezTo>
                  <a:pt x="631956" y="236750"/>
                  <a:pt x="594894" y="241504"/>
                  <a:pt x="567335" y="225340"/>
                </a:cubicBezTo>
                <a:cubicBezTo>
                  <a:pt x="540727" y="210127"/>
                  <a:pt x="535025" y="180652"/>
                  <a:pt x="554031" y="160686"/>
                </a:cubicBezTo>
                <a:cubicBezTo>
                  <a:pt x="572087" y="141670"/>
                  <a:pt x="607248" y="137866"/>
                  <a:pt x="632907" y="152128"/>
                </a:cubicBezTo>
                <a:cubicBezTo>
                  <a:pt x="659515" y="166390"/>
                  <a:pt x="667118" y="193964"/>
                  <a:pt x="650012" y="214881"/>
                </a:cubicBezTo>
                <a:close/>
                <a:moveTo>
                  <a:pt x="448546" y="30426"/>
                </a:moveTo>
                <a:cubicBezTo>
                  <a:pt x="427640" y="41835"/>
                  <a:pt x="395329" y="50393"/>
                  <a:pt x="376323" y="49442"/>
                </a:cubicBezTo>
                <a:cubicBezTo>
                  <a:pt x="359217" y="49442"/>
                  <a:pt x="363969" y="42786"/>
                  <a:pt x="383925" y="33278"/>
                </a:cubicBezTo>
                <a:cubicBezTo>
                  <a:pt x="403882" y="25672"/>
                  <a:pt x="432391" y="18065"/>
                  <a:pt x="448546" y="15213"/>
                </a:cubicBezTo>
                <a:cubicBezTo>
                  <a:pt x="467553" y="13311"/>
                  <a:pt x="467553" y="19967"/>
                  <a:pt x="448546" y="30426"/>
                </a:cubicBezTo>
                <a:close/>
                <a:moveTo>
                  <a:pt x="546428" y="52294"/>
                </a:moveTo>
                <a:cubicBezTo>
                  <a:pt x="527422" y="66556"/>
                  <a:pt x="491310" y="71310"/>
                  <a:pt x="468503" y="63704"/>
                </a:cubicBezTo>
                <a:cubicBezTo>
                  <a:pt x="445696" y="57999"/>
                  <a:pt x="444745" y="42786"/>
                  <a:pt x="463751" y="31376"/>
                </a:cubicBezTo>
                <a:cubicBezTo>
                  <a:pt x="481807" y="21868"/>
                  <a:pt x="514118" y="17114"/>
                  <a:pt x="535975" y="20918"/>
                </a:cubicBezTo>
                <a:cubicBezTo>
                  <a:pt x="558782" y="26622"/>
                  <a:pt x="564484" y="40884"/>
                  <a:pt x="546428" y="52294"/>
                </a:cubicBezTo>
                <a:close/>
                <a:moveTo>
                  <a:pt x="663317" y="101736"/>
                </a:moveTo>
                <a:cubicBezTo>
                  <a:pt x="647161" y="116949"/>
                  <a:pt x="611050" y="119801"/>
                  <a:pt x="584441" y="107441"/>
                </a:cubicBezTo>
                <a:cubicBezTo>
                  <a:pt x="558782" y="96031"/>
                  <a:pt x="553081" y="75113"/>
                  <a:pt x="571137" y="61802"/>
                </a:cubicBezTo>
                <a:cubicBezTo>
                  <a:pt x="588242" y="49442"/>
                  <a:pt x="620553" y="48491"/>
                  <a:pt x="645261" y="57999"/>
                </a:cubicBezTo>
                <a:cubicBezTo>
                  <a:pt x="669969" y="67507"/>
                  <a:pt x="678522" y="87474"/>
                  <a:pt x="663317" y="101736"/>
                </a:cubicBezTo>
                <a:close/>
                <a:moveTo>
                  <a:pt x="665217" y="29475"/>
                </a:moveTo>
                <a:cubicBezTo>
                  <a:pt x="650963" y="37081"/>
                  <a:pt x="620553" y="37081"/>
                  <a:pt x="596795" y="29475"/>
                </a:cubicBezTo>
                <a:cubicBezTo>
                  <a:pt x="574938" y="22819"/>
                  <a:pt x="569236" y="13311"/>
                  <a:pt x="584441" y="8557"/>
                </a:cubicBezTo>
                <a:cubicBezTo>
                  <a:pt x="597745" y="4754"/>
                  <a:pt x="626255" y="5705"/>
                  <a:pt x="647161" y="10459"/>
                </a:cubicBezTo>
                <a:cubicBezTo>
                  <a:pt x="668068" y="15213"/>
                  <a:pt x="676621" y="23770"/>
                  <a:pt x="665217" y="29475"/>
                </a:cubicBezTo>
                <a:close/>
                <a:moveTo>
                  <a:pt x="777354" y="79867"/>
                </a:moveTo>
                <a:cubicBezTo>
                  <a:pt x="766900" y="89375"/>
                  <a:pt x="737441" y="86523"/>
                  <a:pt x="713683" y="75113"/>
                </a:cubicBezTo>
                <a:cubicBezTo>
                  <a:pt x="689925" y="63704"/>
                  <a:pt x="681373" y="48491"/>
                  <a:pt x="693727" y="40884"/>
                </a:cubicBezTo>
                <a:cubicBezTo>
                  <a:pt x="705130" y="35180"/>
                  <a:pt x="731739" y="38032"/>
                  <a:pt x="753596" y="47540"/>
                </a:cubicBezTo>
                <a:cubicBezTo>
                  <a:pt x="775453" y="57999"/>
                  <a:pt x="785907" y="71310"/>
                  <a:pt x="777354" y="79867"/>
                </a:cubicBezTo>
                <a:close/>
                <a:moveTo>
                  <a:pt x="889490" y="150227"/>
                </a:moveTo>
                <a:cubicBezTo>
                  <a:pt x="881888" y="160686"/>
                  <a:pt x="857180" y="157833"/>
                  <a:pt x="835323" y="142620"/>
                </a:cubicBezTo>
                <a:cubicBezTo>
                  <a:pt x="812515" y="128358"/>
                  <a:pt x="802062" y="108391"/>
                  <a:pt x="811565" y="98883"/>
                </a:cubicBezTo>
                <a:cubicBezTo>
                  <a:pt x="820118" y="91277"/>
                  <a:pt x="842925" y="96031"/>
                  <a:pt x="863832" y="108391"/>
                </a:cubicBezTo>
                <a:cubicBezTo>
                  <a:pt x="883789" y="122653"/>
                  <a:pt x="896143" y="141670"/>
                  <a:pt x="889490" y="150227"/>
                </a:cubicBezTo>
                <a:close/>
                <a:moveTo>
                  <a:pt x="990223" y="234848"/>
                </a:moveTo>
                <a:cubicBezTo>
                  <a:pt x="986422" y="246258"/>
                  <a:pt x="968366" y="243405"/>
                  <a:pt x="949360" y="227242"/>
                </a:cubicBezTo>
                <a:cubicBezTo>
                  <a:pt x="930354" y="211078"/>
                  <a:pt x="919900" y="189210"/>
                  <a:pt x="925602" y="178751"/>
                </a:cubicBezTo>
                <a:cubicBezTo>
                  <a:pt x="930354" y="169243"/>
                  <a:pt x="948410" y="173997"/>
                  <a:pt x="965515" y="189210"/>
                </a:cubicBezTo>
                <a:cubicBezTo>
                  <a:pt x="982621" y="204422"/>
                  <a:pt x="993074" y="224389"/>
                  <a:pt x="990223" y="234848"/>
                </a:cubicBezTo>
                <a:close/>
                <a:moveTo>
                  <a:pt x="864782" y="86523"/>
                </a:moveTo>
                <a:cubicBezTo>
                  <a:pt x="860031" y="90326"/>
                  <a:pt x="839124" y="83671"/>
                  <a:pt x="817267" y="71310"/>
                </a:cubicBezTo>
                <a:cubicBezTo>
                  <a:pt x="795410" y="59901"/>
                  <a:pt x="784006" y="48491"/>
                  <a:pt x="790658" y="46589"/>
                </a:cubicBezTo>
                <a:cubicBezTo>
                  <a:pt x="795410" y="45638"/>
                  <a:pt x="815366" y="54196"/>
                  <a:pt x="835323" y="63704"/>
                </a:cubicBezTo>
                <a:cubicBezTo>
                  <a:pt x="855279" y="74163"/>
                  <a:pt x="868584" y="83671"/>
                  <a:pt x="864782" y="86523"/>
                </a:cubicBezTo>
                <a:close/>
                <a:moveTo>
                  <a:pt x="958863" y="155932"/>
                </a:moveTo>
                <a:cubicBezTo>
                  <a:pt x="957913" y="161636"/>
                  <a:pt x="941758" y="154981"/>
                  <a:pt x="923702" y="139768"/>
                </a:cubicBezTo>
                <a:cubicBezTo>
                  <a:pt x="904696" y="125506"/>
                  <a:pt x="892341" y="110293"/>
                  <a:pt x="895192" y="105539"/>
                </a:cubicBezTo>
                <a:cubicBezTo>
                  <a:pt x="898043" y="102687"/>
                  <a:pt x="913248" y="112195"/>
                  <a:pt x="930354" y="124555"/>
                </a:cubicBezTo>
                <a:cubicBezTo>
                  <a:pt x="945559" y="137866"/>
                  <a:pt x="958863" y="151178"/>
                  <a:pt x="958863" y="155932"/>
                </a:cubicBezTo>
                <a:close/>
                <a:moveTo>
                  <a:pt x="764050" y="35180"/>
                </a:moveTo>
                <a:cubicBezTo>
                  <a:pt x="756447" y="36130"/>
                  <a:pt x="730789" y="31376"/>
                  <a:pt x="707981" y="23770"/>
                </a:cubicBezTo>
                <a:cubicBezTo>
                  <a:pt x="686124" y="17114"/>
                  <a:pt x="676621" y="11410"/>
                  <a:pt x="687074" y="12360"/>
                </a:cubicBezTo>
                <a:cubicBezTo>
                  <a:pt x="709882" y="14262"/>
                  <a:pt x="777354" y="35180"/>
                  <a:pt x="764050" y="35180"/>
                </a:cubicBezTo>
                <a:close/>
                <a:moveTo>
                  <a:pt x="592994" y="0"/>
                </a:moveTo>
                <a:cubicBezTo>
                  <a:pt x="616751" y="951"/>
                  <a:pt x="639559" y="2852"/>
                  <a:pt x="663317" y="6656"/>
                </a:cubicBezTo>
                <a:cubicBezTo>
                  <a:pt x="650963" y="5705"/>
                  <a:pt x="625304" y="2852"/>
                  <a:pt x="605348" y="951"/>
                </a:cubicBezTo>
                <a:cubicBezTo>
                  <a:pt x="600596" y="951"/>
                  <a:pt x="595845" y="951"/>
                  <a:pt x="592994" y="0"/>
                </a:cubicBezTo>
                <a:close/>
                <a:moveTo>
                  <a:pt x="488460" y="6656"/>
                </a:moveTo>
                <a:cubicBezTo>
                  <a:pt x="513168" y="2852"/>
                  <a:pt x="537876" y="951"/>
                  <a:pt x="562584" y="0"/>
                </a:cubicBezTo>
                <a:lnTo>
                  <a:pt x="562584" y="0"/>
                </a:lnTo>
                <a:cubicBezTo>
                  <a:pt x="573037" y="0"/>
                  <a:pt x="574938" y="1902"/>
                  <a:pt x="562584" y="4754"/>
                </a:cubicBezTo>
                <a:cubicBezTo>
                  <a:pt x="546428" y="9508"/>
                  <a:pt x="515068" y="13311"/>
                  <a:pt x="495112" y="11410"/>
                </a:cubicBezTo>
                <a:cubicBezTo>
                  <a:pt x="478006" y="11410"/>
                  <a:pt x="476105" y="8557"/>
                  <a:pt x="488460" y="6656"/>
                </a:cubicBezTo>
                <a:close/>
                <a:moveTo>
                  <a:pt x="321205" y="57999"/>
                </a:moveTo>
                <a:cubicBezTo>
                  <a:pt x="341161" y="48491"/>
                  <a:pt x="361118" y="39934"/>
                  <a:pt x="382025" y="32327"/>
                </a:cubicBezTo>
                <a:cubicBezTo>
                  <a:pt x="380124" y="33278"/>
                  <a:pt x="378223" y="34229"/>
                  <a:pt x="375373" y="35180"/>
                </a:cubicBezTo>
                <a:cubicBezTo>
                  <a:pt x="358267" y="42786"/>
                  <a:pt x="334509" y="52294"/>
                  <a:pt x="321205" y="57999"/>
                </a:cubicBezTo>
                <a:close/>
                <a:moveTo>
                  <a:pt x="237578" y="108391"/>
                </a:moveTo>
                <a:cubicBezTo>
                  <a:pt x="251832" y="97933"/>
                  <a:pt x="266087" y="88425"/>
                  <a:pt x="280342" y="79867"/>
                </a:cubicBezTo>
                <a:cubicBezTo>
                  <a:pt x="278441" y="80818"/>
                  <a:pt x="275590" y="82720"/>
                  <a:pt x="273689" y="83671"/>
                </a:cubicBezTo>
                <a:cubicBezTo>
                  <a:pt x="261335" y="93179"/>
                  <a:pt x="248031" y="101736"/>
                  <a:pt x="237578" y="108391"/>
                </a:cubicBezTo>
                <a:lnTo>
                  <a:pt x="237578" y="108391"/>
                </a:lnTo>
                <a:close/>
                <a:moveTo>
                  <a:pt x="179609" y="155932"/>
                </a:moveTo>
                <a:cubicBezTo>
                  <a:pt x="191012" y="145473"/>
                  <a:pt x="202416" y="135965"/>
                  <a:pt x="213820" y="126457"/>
                </a:cubicBezTo>
                <a:lnTo>
                  <a:pt x="213820" y="126457"/>
                </a:lnTo>
                <a:cubicBezTo>
                  <a:pt x="223323" y="118850"/>
                  <a:pt x="231876" y="113145"/>
                  <a:pt x="236627" y="111244"/>
                </a:cubicBezTo>
                <a:cubicBezTo>
                  <a:pt x="247081" y="109342"/>
                  <a:pt x="238528" y="123604"/>
                  <a:pt x="216671" y="144522"/>
                </a:cubicBezTo>
                <a:cubicBezTo>
                  <a:pt x="195764" y="166390"/>
                  <a:pt x="171056" y="182554"/>
                  <a:pt x="162503" y="180652"/>
                </a:cubicBezTo>
                <a:cubicBezTo>
                  <a:pt x="157752" y="180652"/>
                  <a:pt x="166304" y="170194"/>
                  <a:pt x="179609" y="155932"/>
                </a:cubicBezTo>
                <a:close/>
                <a:moveTo>
                  <a:pt x="93130" y="260520"/>
                </a:moveTo>
                <a:cubicBezTo>
                  <a:pt x="96932" y="253864"/>
                  <a:pt x="101683" y="248159"/>
                  <a:pt x="105484" y="242455"/>
                </a:cubicBezTo>
                <a:cubicBezTo>
                  <a:pt x="119739" y="221537"/>
                  <a:pt x="135894" y="202521"/>
                  <a:pt x="152050" y="184456"/>
                </a:cubicBezTo>
                <a:lnTo>
                  <a:pt x="152050" y="184456"/>
                </a:lnTo>
                <a:cubicBezTo>
                  <a:pt x="153950" y="184456"/>
                  <a:pt x="143497" y="200619"/>
                  <a:pt x="125441" y="222488"/>
                </a:cubicBezTo>
                <a:cubicBezTo>
                  <a:pt x="109286" y="245307"/>
                  <a:pt x="94081" y="261471"/>
                  <a:pt x="93130" y="260520"/>
                </a:cubicBezTo>
                <a:close/>
                <a:moveTo>
                  <a:pt x="18056" y="430713"/>
                </a:moveTo>
                <a:cubicBezTo>
                  <a:pt x="24708" y="404091"/>
                  <a:pt x="33261" y="377468"/>
                  <a:pt x="44665" y="351797"/>
                </a:cubicBezTo>
                <a:lnTo>
                  <a:pt x="44665" y="351797"/>
                </a:lnTo>
                <a:cubicBezTo>
                  <a:pt x="41814" y="361305"/>
                  <a:pt x="34211" y="383173"/>
                  <a:pt x="26609" y="405042"/>
                </a:cubicBezTo>
                <a:cubicBezTo>
                  <a:pt x="22807" y="416451"/>
                  <a:pt x="19957" y="425959"/>
                  <a:pt x="18056" y="430713"/>
                </a:cubicBezTo>
                <a:close/>
                <a:moveTo>
                  <a:pt x="950" y="544810"/>
                </a:moveTo>
                <a:cubicBezTo>
                  <a:pt x="2851" y="513433"/>
                  <a:pt x="6652" y="482057"/>
                  <a:pt x="13304" y="450680"/>
                </a:cubicBezTo>
                <a:cubicBezTo>
                  <a:pt x="13304" y="451631"/>
                  <a:pt x="13304" y="452582"/>
                  <a:pt x="13304" y="454483"/>
                </a:cubicBezTo>
                <a:cubicBezTo>
                  <a:pt x="13304" y="465893"/>
                  <a:pt x="9503" y="496319"/>
                  <a:pt x="4752" y="521040"/>
                </a:cubicBezTo>
                <a:cubicBezTo>
                  <a:pt x="2851" y="534351"/>
                  <a:pt x="950" y="542908"/>
                  <a:pt x="950" y="544810"/>
                </a:cubicBezTo>
                <a:lnTo>
                  <a:pt x="950" y="544810"/>
                </a:lnTo>
                <a:close/>
                <a:moveTo>
                  <a:pt x="4752" y="646546"/>
                </a:moveTo>
                <a:cubicBezTo>
                  <a:pt x="950" y="618972"/>
                  <a:pt x="0" y="591399"/>
                  <a:pt x="0" y="563826"/>
                </a:cubicBezTo>
                <a:cubicBezTo>
                  <a:pt x="0" y="564776"/>
                  <a:pt x="0" y="566678"/>
                  <a:pt x="0" y="568580"/>
                </a:cubicBezTo>
                <a:cubicBezTo>
                  <a:pt x="1901" y="583793"/>
                  <a:pt x="3801" y="614218"/>
                  <a:pt x="3801" y="635136"/>
                </a:cubicBezTo>
                <a:cubicBezTo>
                  <a:pt x="4752" y="640841"/>
                  <a:pt x="4752" y="644644"/>
                  <a:pt x="4752" y="646546"/>
                </a:cubicBezTo>
                <a:close/>
                <a:moveTo>
                  <a:pt x="17106" y="712151"/>
                </a:moveTo>
                <a:cubicBezTo>
                  <a:pt x="17106" y="711200"/>
                  <a:pt x="16155" y="709298"/>
                  <a:pt x="16155" y="708348"/>
                </a:cubicBezTo>
                <a:cubicBezTo>
                  <a:pt x="16155" y="709298"/>
                  <a:pt x="17106" y="711200"/>
                  <a:pt x="17106" y="712151"/>
                </a:cubicBezTo>
                <a:close/>
                <a:moveTo>
                  <a:pt x="58919" y="826247"/>
                </a:moveTo>
                <a:cubicBezTo>
                  <a:pt x="47516" y="802477"/>
                  <a:pt x="37062" y="777756"/>
                  <a:pt x="28509" y="752085"/>
                </a:cubicBezTo>
                <a:cubicBezTo>
                  <a:pt x="25658" y="741626"/>
                  <a:pt x="30410" y="745429"/>
                  <a:pt x="38963" y="763494"/>
                </a:cubicBezTo>
                <a:cubicBezTo>
                  <a:pt x="49416" y="782510"/>
                  <a:pt x="60820" y="811985"/>
                  <a:pt x="61770" y="824345"/>
                </a:cubicBezTo>
                <a:cubicBezTo>
                  <a:pt x="63671" y="832903"/>
                  <a:pt x="62720" y="832903"/>
                  <a:pt x="58919" y="826247"/>
                </a:cubicBezTo>
                <a:lnTo>
                  <a:pt x="58919" y="826247"/>
                </a:lnTo>
                <a:close/>
                <a:moveTo>
                  <a:pt x="168205" y="979326"/>
                </a:moveTo>
                <a:cubicBezTo>
                  <a:pt x="150149" y="961261"/>
                  <a:pt x="133043" y="942245"/>
                  <a:pt x="117838" y="922278"/>
                </a:cubicBezTo>
                <a:cubicBezTo>
                  <a:pt x="119739" y="924180"/>
                  <a:pt x="127342" y="931786"/>
                  <a:pt x="136845" y="943196"/>
                </a:cubicBezTo>
                <a:cubicBezTo>
                  <a:pt x="153000" y="959359"/>
                  <a:pt x="166304" y="975523"/>
                  <a:pt x="168205" y="979326"/>
                </a:cubicBezTo>
                <a:close/>
                <a:moveTo>
                  <a:pt x="250882" y="1046833"/>
                </a:moveTo>
                <a:cubicBezTo>
                  <a:pt x="248031" y="1044932"/>
                  <a:pt x="245180" y="1043030"/>
                  <a:pt x="242329" y="1041128"/>
                </a:cubicBezTo>
                <a:cubicBezTo>
                  <a:pt x="225224" y="1028768"/>
                  <a:pt x="208118" y="1015457"/>
                  <a:pt x="192913" y="1002145"/>
                </a:cubicBezTo>
                <a:lnTo>
                  <a:pt x="192913" y="1002145"/>
                </a:lnTo>
                <a:cubicBezTo>
                  <a:pt x="192913" y="1002145"/>
                  <a:pt x="192913" y="1002145"/>
                  <a:pt x="192913" y="1002145"/>
                </a:cubicBezTo>
                <a:cubicBezTo>
                  <a:pt x="191963" y="1000244"/>
                  <a:pt x="205267" y="1007850"/>
                  <a:pt x="222373" y="1022112"/>
                </a:cubicBezTo>
                <a:cubicBezTo>
                  <a:pt x="239478" y="1034473"/>
                  <a:pt x="251832" y="1045882"/>
                  <a:pt x="250882" y="1046833"/>
                </a:cubicBezTo>
                <a:cubicBezTo>
                  <a:pt x="250882" y="1047784"/>
                  <a:pt x="250882" y="1047784"/>
                  <a:pt x="250882" y="1046833"/>
                </a:cubicBezTo>
                <a:close/>
                <a:moveTo>
                  <a:pt x="344012" y="1099127"/>
                </a:moveTo>
                <a:cubicBezTo>
                  <a:pt x="323106" y="1089619"/>
                  <a:pt x="302199" y="1079161"/>
                  <a:pt x="282242" y="1067751"/>
                </a:cubicBezTo>
                <a:lnTo>
                  <a:pt x="282242" y="1067751"/>
                </a:lnTo>
                <a:cubicBezTo>
                  <a:pt x="284143" y="1067751"/>
                  <a:pt x="301248" y="1075357"/>
                  <a:pt x="318354" y="1084865"/>
                </a:cubicBezTo>
                <a:cubicBezTo>
                  <a:pt x="335460" y="1092472"/>
                  <a:pt x="345913" y="1099127"/>
                  <a:pt x="344012" y="1099127"/>
                </a:cubicBezTo>
                <a:lnTo>
                  <a:pt x="344012" y="1099127"/>
                </a:lnTo>
                <a:close/>
                <a:moveTo>
                  <a:pt x="429540" y="1128602"/>
                </a:moveTo>
                <a:cubicBezTo>
                  <a:pt x="415286" y="1124799"/>
                  <a:pt x="401981" y="1120996"/>
                  <a:pt x="387727" y="1116242"/>
                </a:cubicBezTo>
                <a:cubicBezTo>
                  <a:pt x="396279" y="1119094"/>
                  <a:pt x="407683" y="1121947"/>
                  <a:pt x="419087" y="1125750"/>
                </a:cubicBezTo>
                <a:cubicBezTo>
                  <a:pt x="422888" y="1126701"/>
                  <a:pt x="427640" y="1127651"/>
                  <a:pt x="429540" y="1128602"/>
                </a:cubicBezTo>
                <a:close/>
                <a:moveTo>
                  <a:pt x="618652" y="1144766"/>
                </a:moveTo>
                <a:cubicBezTo>
                  <a:pt x="601546" y="1145717"/>
                  <a:pt x="584441" y="1146667"/>
                  <a:pt x="567335" y="1146667"/>
                </a:cubicBezTo>
                <a:cubicBezTo>
                  <a:pt x="568286" y="1146667"/>
                  <a:pt x="568286" y="1146667"/>
                  <a:pt x="569236" y="1146667"/>
                </a:cubicBezTo>
                <a:cubicBezTo>
                  <a:pt x="578739" y="1145717"/>
                  <a:pt x="598696" y="1145717"/>
                  <a:pt x="612000" y="1144766"/>
                </a:cubicBezTo>
                <a:cubicBezTo>
                  <a:pt x="614851" y="1144766"/>
                  <a:pt x="617702" y="1144766"/>
                  <a:pt x="618652" y="1144766"/>
                </a:cubicBezTo>
                <a:close/>
                <a:moveTo>
                  <a:pt x="718435" y="1127651"/>
                </a:moveTo>
                <a:cubicBezTo>
                  <a:pt x="705130" y="1131455"/>
                  <a:pt x="691826" y="1134307"/>
                  <a:pt x="678522" y="1136209"/>
                </a:cubicBezTo>
                <a:cubicBezTo>
                  <a:pt x="668068" y="1138110"/>
                  <a:pt x="667118" y="1136209"/>
                  <a:pt x="678522" y="1132405"/>
                </a:cubicBezTo>
                <a:cubicBezTo>
                  <a:pt x="689925" y="1127651"/>
                  <a:pt x="708932" y="1123848"/>
                  <a:pt x="720335" y="1122897"/>
                </a:cubicBezTo>
                <a:cubicBezTo>
                  <a:pt x="730789" y="1122897"/>
                  <a:pt x="729838" y="1124799"/>
                  <a:pt x="718435" y="1127651"/>
                </a:cubicBezTo>
                <a:close/>
                <a:moveTo>
                  <a:pt x="918950" y="1030670"/>
                </a:moveTo>
                <a:cubicBezTo>
                  <a:pt x="912298" y="1036374"/>
                  <a:pt x="904696" y="1041128"/>
                  <a:pt x="898043" y="1045882"/>
                </a:cubicBezTo>
                <a:cubicBezTo>
                  <a:pt x="895192" y="1047784"/>
                  <a:pt x="893292" y="1048735"/>
                  <a:pt x="892341" y="1048735"/>
                </a:cubicBezTo>
                <a:cubicBezTo>
                  <a:pt x="887590" y="1050636"/>
                  <a:pt x="892341" y="1044932"/>
                  <a:pt x="903745" y="1035424"/>
                </a:cubicBezTo>
                <a:cubicBezTo>
                  <a:pt x="915149" y="1025916"/>
                  <a:pt x="928453" y="1017358"/>
                  <a:pt x="933205" y="1016407"/>
                </a:cubicBezTo>
                <a:cubicBezTo>
                  <a:pt x="936056" y="1016407"/>
                  <a:pt x="930354" y="1022112"/>
                  <a:pt x="918950" y="1030670"/>
                </a:cubicBezTo>
                <a:cubicBezTo>
                  <a:pt x="918950" y="1030670"/>
                  <a:pt x="918950" y="1030670"/>
                  <a:pt x="918950" y="1030670"/>
                </a:cubicBezTo>
                <a:close/>
                <a:moveTo>
                  <a:pt x="1012080" y="942245"/>
                </a:moveTo>
                <a:cubicBezTo>
                  <a:pt x="1001627" y="954605"/>
                  <a:pt x="990223" y="966966"/>
                  <a:pt x="978820" y="979326"/>
                </a:cubicBezTo>
                <a:lnTo>
                  <a:pt x="978820" y="979326"/>
                </a:lnTo>
                <a:cubicBezTo>
                  <a:pt x="980720" y="977425"/>
                  <a:pt x="985472" y="971720"/>
                  <a:pt x="993074" y="963163"/>
                </a:cubicBezTo>
                <a:cubicBezTo>
                  <a:pt x="1001627" y="953655"/>
                  <a:pt x="1009230" y="944147"/>
                  <a:pt x="1012080" y="942245"/>
                </a:cubicBezTo>
                <a:close/>
                <a:moveTo>
                  <a:pt x="128292" y="912770"/>
                </a:moveTo>
                <a:cubicBezTo>
                  <a:pt x="128292" y="923229"/>
                  <a:pt x="115938" y="914672"/>
                  <a:pt x="102634" y="896606"/>
                </a:cubicBezTo>
                <a:cubicBezTo>
                  <a:pt x="89329" y="878541"/>
                  <a:pt x="76975" y="855722"/>
                  <a:pt x="75074" y="844312"/>
                </a:cubicBezTo>
                <a:cubicBezTo>
                  <a:pt x="74124" y="831952"/>
                  <a:pt x="86478" y="836706"/>
                  <a:pt x="101683" y="855722"/>
                </a:cubicBezTo>
                <a:cubicBezTo>
                  <a:pt x="116888" y="874738"/>
                  <a:pt x="129242" y="901360"/>
                  <a:pt x="128292" y="912770"/>
                </a:cubicBezTo>
                <a:close/>
              </a:path>
            </a:pathLst>
          </a:custGeom>
          <a:gradFill>
            <a:gsLst>
              <a:gs pos="0">
                <a:srgbClr val="8551A1"/>
              </a:gs>
              <a:gs pos="35350">
                <a:srgbClr val="6363AC"/>
              </a:gs>
              <a:gs pos="100000">
                <a:srgbClr val="26C4F4"/>
              </a:gs>
            </a:gsLst>
            <a:lin ang="5845069" scaled="1"/>
          </a:gradFill>
          <a:ln w="9492" cap="flat">
            <a:noFill/>
            <a:prstDash val="solid"/>
            <a:miter/>
          </a:ln>
        </p:spPr>
        <p:txBody>
          <a:bodyPr rtlCol="0" anchor="ctr"/>
          <a:lstStyle/>
          <a:p>
            <a:endParaRPr lang="en-US"/>
          </a:p>
        </p:txBody>
      </p:sp>
      <p:sp>
        <p:nvSpPr>
          <p:cNvPr id="5" name="Slide Number Placeholder 4">
            <a:extLst>
              <a:ext uri="{FF2B5EF4-FFF2-40B4-BE49-F238E27FC236}">
                <a16:creationId xmlns:a16="http://schemas.microsoft.com/office/drawing/2014/main" id="{77A6CF90-C6B4-C6C3-5DB7-297054FB6D40}"/>
              </a:ext>
            </a:extLst>
          </p:cNvPr>
          <p:cNvSpPr>
            <a:spLocks noGrp="1"/>
          </p:cNvSpPr>
          <p:nvPr>
            <p:ph type="sldNum" sz="quarter" idx="4"/>
          </p:nvPr>
        </p:nvSpPr>
        <p:spPr/>
        <p:txBody>
          <a:bodyPr/>
          <a:lstStyle/>
          <a:p>
            <a:fld id="{9C527BFA-2C0E-4CEC-B6A5-913A56FEF4B4}" type="slidenum">
              <a:rPr lang="fr-CA" smtClean="0"/>
              <a:pPr/>
              <a:t>2</a:t>
            </a:fld>
            <a:endParaRPr lang="fr-CA"/>
          </a:p>
        </p:txBody>
      </p:sp>
      <p:sp>
        <p:nvSpPr>
          <p:cNvPr id="14" name="Rectangle 13">
            <a:extLst>
              <a:ext uri="{FF2B5EF4-FFF2-40B4-BE49-F238E27FC236}">
                <a16:creationId xmlns:a16="http://schemas.microsoft.com/office/drawing/2014/main" id="{7499A6F1-F614-27E1-4830-C3D24FB908A3}"/>
              </a:ext>
            </a:extLst>
          </p:cNvPr>
          <p:cNvSpPr/>
          <p:nvPr/>
        </p:nvSpPr>
        <p:spPr>
          <a:xfrm>
            <a:off x="767886" y="1436771"/>
            <a:ext cx="5726800" cy="606296"/>
          </a:xfrm>
          <a:prstGeom prst="rect">
            <a:avLst/>
          </a:prstGeom>
          <a:gradFill>
            <a:gsLst>
              <a:gs pos="0">
                <a:srgbClr val="8551A1"/>
              </a:gs>
              <a:gs pos="40000">
                <a:srgbClr val="6363AC"/>
              </a:gs>
              <a:gs pos="100000">
                <a:srgbClr val="26C4F4"/>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a:latin typeface="Montserrat" panose="00000500000000000000" pitchFamily="50" charset="0"/>
            </a:endParaRPr>
          </a:p>
        </p:txBody>
      </p:sp>
      <p:sp>
        <p:nvSpPr>
          <p:cNvPr id="15" name="Text Placeholder 20">
            <a:extLst>
              <a:ext uri="{FF2B5EF4-FFF2-40B4-BE49-F238E27FC236}">
                <a16:creationId xmlns:a16="http://schemas.microsoft.com/office/drawing/2014/main" id="{9A90D9FC-71C9-8FD4-1B06-38D0B099F4C8}"/>
              </a:ext>
            </a:extLst>
          </p:cNvPr>
          <p:cNvSpPr txBox="1">
            <a:spLocks/>
          </p:cNvSpPr>
          <p:nvPr/>
        </p:nvSpPr>
        <p:spPr>
          <a:xfrm>
            <a:off x="767886" y="2454911"/>
            <a:ext cx="3394539" cy="2028656"/>
          </a:xfrm>
          <a:prstGeom prst="rect">
            <a:avLst/>
          </a:prstGeom>
        </p:spPr>
        <p:txBody>
          <a:bodyPr lIns="91440" tIns="45720" rIns="91440" bIns="45720" numCol="1" spcCol="288000" anchor="t">
            <a:noAutofit/>
          </a:bodyPr>
          <a:lstStyle>
            <a:lvl1pPr marL="0" indent="0" algn="l" defTabSz="755934"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r>
              <a:rPr lang="it-IT" sz="1800" b="1" dirty="0">
                <a:latin typeface="Calibri"/>
                <a:ea typeface="Open Sans"/>
                <a:cs typeface="Calibri"/>
              </a:rPr>
              <a:t>La missione del progetto EARTH (</a:t>
            </a:r>
            <a:r>
              <a:rPr lang="it-IT" sz="1800" b="1" dirty="0" err="1">
                <a:latin typeface="Calibri"/>
                <a:ea typeface="Open Sans"/>
                <a:cs typeface="Calibri"/>
              </a:rPr>
              <a:t>Ethical</a:t>
            </a:r>
            <a:r>
              <a:rPr lang="it-IT" sz="1800" b="1" dirty="0">
                <a:latin typeface="Calibri"/>
                <a:ea typeface="Open Sans"/>
                <a:cs typeface="Calibri"/>
              </a:rPr>
              <a:t> and Responsible </a:t>
            </a:r>
            <a:r>
              <a:rPr lang="it-IT" sz="1800" b="1" dirty="0" err="1">
                <a:latin typeface="Calibri"/>
                <a:ea typeface="Open Sans"/>
                <a:cs typeface="Calibri"/>
              </a:rPr>
              <a:t>Transportation</a:t>
            </a:r>
            <a:r>
              <a:rPr lang="it-IT" sz="1800" b="1" dirty="0">
                <a:latin typeface="Calibri"/>
                <a:ea typeface="Open Sans"/>
                <a:cs typeface="Calibri"/>
              </a:rPr>
              <a:t> and Handling) è quella di migliorare l'attenzione alla sostenibilità della logistica attraverso l'integrazione di approcci digitali alle pratiche di gestione dell'innovazione.</a:t>
            </a:r>
            <a:endParaRPr lang="en-US" sz="1800" b="1" dirty="0">
              <a:latin typeface="Calibri"/>
              <a:ea typeface="Open Sans"/>
              <a:cs typeface="Calibri"/>
            </a:endParaRPr>
          </a:p>
        </p:txBody>
      </p:sp>
      <p:sp>
        <p:nvSpPr>
          <p:cNvPr id="16" name="TextBox 15">
            <a:extLst>
              <a:ext uri="{FF2B5EF4-FFF2-40B4-BE49-F238E27FC236}">
                <a16:creationId xmlns:a16="http://schemas.microsoft.com/office/drawing/2014/main" id="{9AD3CF8F-978E-3FFE-106A-84F34B048E24}"/>
              </a:ext>
            </a:extLst>
          </p:cNvPr>
          <p:cNvSpPr txBox="1"/>
          <p:nvPr/>
        </p:nvSpPr>
        <p:spPr>
          <a:xfrm>
            <a:off x="884176" y="1396736"/>
            <a:ext cx="4135235" cy="553998"/>
          </a:xfrm>
          <a:prstGeom prst="rect">
            <a:avLst/>
          </a:prstGeom>
          <a:noFill/>
        </p:spPr>
        <p:txBody>
          <a:bodyPr wrap="none" rtlCol="0">
            <a:spAutoFit/>
          </a:bodyPr>
          <a:lstStyle/>
          <a:p>
            <a:r>
              <a:rPr lang="en-US" sz="3000" b="1" spc="324" dirty="0">
                <a:solidFill>
                  <a:schemeClr val="bg1"/>
                </a:solidFill>
                <a:latin typeface="Calibri" panose="020F0502020204030204" pitchFamily="34" charset="0"/>
                <a:cs typeface="Calibri" panose="020F0502020204030204" pitchFamily="34" charset="0"/>
              </a:rPr>
              <a:t>IL PROGETTO EARTH</a:t>
            </a:r>
          </a:p>
        </p:txBody>
      </p:sp>
      <p:sp>
        <p:nvSpPr>
          <p:cNvPr id="17" name="Text Placeholder 5">
            <a:extLst>
              <a:ext uri="{FF2B5EF4-FFF2-40B4-BE49-F238E27FC236}">
                <a16:creationId xmlns:a16="http://schemas.microsoft.com/office/drawing/2014/main" id="{EB22FB0A-612D-B3F8-43FA-723BA64F2979}"/>
              </a:ext>
            </a:extLst>
          </p:cNvPr>
          <p:cNvSpPr>
            <a:spLocks noGrp="1"/>
          </p:cNvSpPr>
          <p:nvPr>
            <p:ph type="body" sz="quarter" idx="48"/>
          </p:nvPr>
        </p:nvSpPr>
        <p:spPr>
          <a:xfrm>
            <a:off x="238539" y="5170556"/>
            <a:ext cx="6961298" cy="5294243"/>
          </a:xfrm>
        </p:spPr>
        <p:txBody>
          <a:bodyPr lIns="91440" tIns="45720" rIns="91440" bIns="45720" numCol="2" spcCol="288000" anchor="t">
            <a:noAutofit/>
          </a:bodyPr>
          <a:lstStyle/>
          <a:p>
            <a:pPr algn="just"/>
            <a:r>
              <a:rPr lang="it-IT" sz="1800" b="1" noProof="0" dirty="0">
                <a:solidFill>
                  <a:srgbClr val="29C5F4"/>
                </a:solidFill>
              </a:rPr>
              <a:t>Guida per l'insegnante e OER</a:t>
            </a:r>
            <a:endParaRPr lang="it-IT" noProof="0" dirty="0"/>
          </a:p>
          <a:p>
            <a:pPr algn="just"/>
            <a:r>
              <a:rPr lang="it-IT" noProof="0" dirty="0"/>
              <a:t>La Guida per l'insegnante e le Risorse Educative Aperte (OER) supportano gli insegnanti nell'integrazione della sostenibilità e della gestione dell'innovazione nei programmi di studio della logistica. Queste risorse responsabilizzano gli insegnanti, migliorano l'apprendimento degli studenti e allineano l'istruzione alle esigenze del settore e agli Obiettivi di Sviluppo Sostenibile (SDG).</a:t>
            </a:r>
            <a:endParaRPr lang="it-IT" noProof="0" dirty="0">
              <a:highlight>
                <a:srgbClr val="FFFF00"/>
              </a:highlight>
            </a:endParaRPr>
          </a:p>
          <a:p>
            <a:pPr algn="just"/>
            <a:endParaRPr lang="it-IT" noProof="0" dirty="0">
              <a:highlight>
                <a:srgbClr val="FFFF00"/>
              </a:highlight>
            </a:endParaRPr>
          </a:p>
          <a:p>
            <a:pPr algn="just"/>
            <a:r>
              <a:rPr lang="it-IT" sz="1800" b="1" noProof="0" dirty="0">
                <a:solidFill>
                  <a:srgbClr val="29C5F4"/>
                </a:solidFill>
              </a:rPr>
              <a:t>Scopo della Guida per l'insegnante</a:t>
            </a:r>
            <a:endParaRPr lang="it-IT" noProof="0" dirty="0"/>
          </a:p>
          <a:p>
            <a:pPr algn="just"/>
            <a:r>
              <a:rPr lang="it-IT" noProof="0" dirty="0"/>
              <a:t>La guida fornisce un approccio strutturato all'utilizzo delle OER, offrendo una panoramica dei materiali disponibili e una guida sulla selezione delle risorse più adatte. Fornisce agli insegnanti strategie pedagogiche per migliorare il coinvolgimento degli studenti e massimizzare l'impatto dell'apprendimento incentrato sulla sostenibilità. Spiega inoltre la connessione tra SDG, OER e casi di studio logistici nell'affrontare le sfide globali e le linee guida sulla sostenibilità. Obiettivi di apprendimento chiaramente definiti relativi alla gestione dell'innovazione e agli SDG garantiscono che gli insegnanti possano integrare con sicurezza la gestione dell'innovazione digitalizzata e la sostenibilità nei loro corsi di logistica.</a:t>
            </a:r>
            <a:endParaRPr lang="it-IT" sz="1800" noProof="0" dirty="0"/>
          </a:p>
          <a:p>
            <a:pPr algn="just"/>
            <a:endParaRPr lang="it-IT" sz="1800" noProof="0" dirty="0"/>
          </a:p>
          <a:p>
            <a:pPr algn="just"/>
            <a:r>
              <a:rPr lang="it-IT" sz="1800" b="1" noProof="0" dirty="0">
                <a:solidFill>
                  <a:srgbClr val="29C5F4"/>
                </a:solidFill>
              </a:rPr>
              <a:t>Le OER – Risorse Educative Aperte</a:t>
            </a:r>
          </a:p>
          <a:p>
            <a:pPr algn="just"/>
            <a:endParaRPr lang="it-IT" noProof="0" dirty="0"/>
          </a:p>
          <a:p>
            <a:pPr algn="just"/>
            <a:r>
              <a:rPr lang="it-IT" noProof="0" dirty="0"/>
              <a:t>Le OER del progetto EARTH offrono materiali pratici, interattivi e pronti all'uso, tra cui casi di studio di apprendimento basati su problemi, scenari del mondo reale, fogli di lavoro e contenuti multimediali. Progettate per collegare teoria e pratica, queste risorse favoriscono l'apprendimento pratico e il pensiero critico. Sono disponibili per il download tramite il sito web del progetto. Utilizzando il framework del processo di innovazione, gli studenti esplorano il modo in cui gli strumenti digitali supportano le pratiche di gestione dell'innovazione, implementano gli SDG e acquisiscono una comprensione più profonda della sostenibilità nella logistica.</a:t>
            </a:r>
            <a:endParaRPr lang="it-IT" noProof="0" dirty="0">
              <a:highlight>
                <a:srgbClr val="FFFF00"/>
              </a:highlight>
              <a:latin typeface="Calibri"/>
              <a:ea typeface="Open Sans"/>
              <a:cs typeface="Calibri"/>
            </a:endParaRPr>
          </a:p>
          <a:p>
            <a:pPr algn="just"/>
            <a:r>
              <a:rPr lang="it-IT" sz="1800" b="1" noProof="0" dirty="0">
                <a:solidFill>
                  <a:srgbClr val="29C5F4"/>
                </a:solidFill>
              </a:rPr>
              <a:t>Impatto e benefici</a:t>
            </a:r>
            <a:endParaRPr lang="it-IT" noProof="0" dirty="0"/>
          </a:p>
          <a:p>
            <a:pPr algn="just"/>
            <a:r>
              <a:rPr lang="it-IT" noProof="0" dirty="0"/>
              <a:t>La Guida per l'insegnante e le OER mirano a:</a:t>
            </a:r>
          </a:p>
          <a:p>
            <a:pPr marL="171450" indent="-171450" algn="just">
              <a:buFont typeface="Wingdings" panose="05000000000000000000" pitchFamily="2" charset="2"/>
              <a:buChar char="q"/>
            </a:pPr>
            <a:r>
              <a:rPr lang="it-IT" b="1" noProof="0" dirty="0"/>
              <a:t>Responsabilizzare gli insegnanti: </a:t>
            </a:r>
            <a:r>
              <a:rPr lang="it-IT" noProof="0" dirty="0"/>
              <a:t>gli insegnanti acquisiscono fiducia nell'integrazione degli SDG nella gestione dell'innovazione, supportati da strumenti pratici e orientamenti strutturati.</a:t>
            </a:r>
          </a:p>
          <a:p>
            <a:pPr marL="171450" indent="-171450" algn="just">
              <a:buFont typeface="Wingdings" panose="05000000000000000000" pitchFamily="2" charset="2"/>
              <a:buChar char="q"/>
            </a:pPr>
            <a:r>
              <a:rPr lang="it-IT" b="1" noProof="0" dirty="0"/>
              <a:t>Rendere autonomi gli studenti: </a:t>
            </a:r>
            <a:r>
              <a:rPr lang="it-IT" noProof="0" dirty="0"/>
              <a:t>gli studenti si impegnano attivamente con le sfide logistiche del mondo reale, sviluppando il pensiero critico e le capacità di risoluzione dei problemi.</a:t>
            </a:r>
          </a:p>
          <a:p>
            <a:pPr marL="171450" indent="-171450" algn="just">
              <a:buFont typeface="Wingdings" panose="05000000000000000000" pitchFamily="2" charset="2"/>
              <a:buChar char="q"/>
            </a:pPr>
            <a:r>
              <a:rPr lang="it-IT" b="1" noProof="0" dirty="0"/>
              <a:t>Allineamento istituzionale: </a:t>
            </a:r>
            <a:r>
              <a:rPr lang="it-IT" noProof="0" dirty="0"/>
              <a:t>i curricula si evolvono per allinearsi ai quadri SDG, alle strategie di gestione dell'innovazione e agli obiettivi di sostenibilità del settore.</a:t>
            </a:r>
          </a:p>
          <a:p>
            <a:pPr algn="just"/>
            <a:r>
              <a:rPr lang="it-IT" noProof="0" dirty="0"/>
              <a:t>Adottando strumenti digitali e metodologie didattiche innovative, questa iniziativa supporta la transizione verso un settore logistico più sostenibile e tecnologicamente avanzato.</a:t>
            </a:r>
          </a:p>
          <a:p>
            <a:pPr algn="just"/>
            <a:endParaRPr lang="en-US" dirty="0">
              <a:highlight>
                <a:srgbClr val="FFFF00"/>
              </a:highlight>
              <a:latin typeface="Calibri"/>
              <a:ea typeface="Open Sans"/>
              <a:cs typeface="Calibri"/>
            </a:endParaRPr>
          </a:p>
        </p:txBody>
      </p:sp>
    </p:spTree>
    <p:extLst>
      <p:ext uri="{BB962C8B-B14F-4D97-AF65-F5344CB8AC3E}">
        <p14:creationId xmlns:p14="http://schemas.microsoft.com/office/powerpoint/2010/main" val="250702288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20D6F64-6DD0-B7F4-23BE-AC8A6F8226CC}"/>
            </a:ext>
          </a:extLst>
        </p:cNvPr>
        <p:cNvGrpSpPr/>
        <p:nvPr/>
      </p:nvGrpSpPr>
      <p:grpSpPr>
        <a:xfrm>
          <a:off x="0" y="0"/>
          <a:ext cx="0" cy="0"/>
          <a:chOff x="0" y="0"/>
          <a:chExt cx="0" cy="0"/>
        </a:xfrm>
      </p:grpSpPr>
      <p:sp>
        <p:nvSpPr>
          <p:cNvPr id="6" name="Text Placeholder 5">
            <a:extLst>
              <a:ext uri="{FF2B5EF4-FFF2-40B4-BE49-F238E27FC236}">
                <a16:creationId xmlns:a16="http://schemas.microsoft.com/office/drawing/2014/main" id="{0CF4F5A9-2865-36EA-E8D2-F7A5520B97A4}"/>
              </a:ext>
            </a:extLst>
          </p:cNvPr>
          <p:cNvSpPr>
            <a:spLocks noGrp="1"/>
          </p:cNvSpPr>
          <p:nvPr>
            <p:ph type="body" sz="quarter" idx="48"/>
          </p:nvPr>
        </p:nvSpPr>
        <p:spPr>
          <a:xfrm>
            <a:off x="3510793" y="1251067"/>
            <a:ext cx="3335979" cy="2917260"/>
          </a:xfrm>
        </p:spPr>
        <p:txBody>
          <a:bodyPr lIns="91440" tIns="45720" rIns="91440" bIns="45720" numCol="1" spcCol="288000" anchor="t">
            <a:noAutofit/>
          </a:bodyPr>
          <a:lstStyle/>
          <a:p>
            <a:pPr algn="just"/>
            <a:r>
              <a:rPr lang="de-DE" sz="1800" b="1" dirty="0" err="1">
                <a:solidFill>
                  <a:srgbClr val="8652A1"/>
                </a:solidFill>
              </a:rPr>
              <a:t>Attività</a:t>
            </a:r>
            <a:endParaRPr lang="en-GB" dirty="0"/>
          </a:p>
          <a:p>
            <a:pPr marL="171450" indent="-171450" algn="just">
              <a:buFont typeface="Wingdings" panose="05000000000000000000" pitchFamily="2" charset="2"/>
              <a:buChar char="q"/>
            </a:pPr>
            <a:r>
              <a:rPr lang="it-IT" b="1" dirty="0"/>
              <a:t>Dopo aver generato potenziali soluzioni </a:t>
            </a:r>
            <a:r>
              <a:rPr lang="it-IT" dirty="0"/>
              <a:t>alla sfida della logistica sostenibile dell'azienda selezionata (Fase 2), gli studenti </a:t>
            </a:r>
            <a:r>
              <a:rPr lang="it-IT" b="1" dirty="0"/>
              <a:t>passeranno alla Fase 3</a:t>
            </a:r>
            <a:r>
              <a:rPr lang="it-IT" dirty="0"/>
              <a:t>, dove svilupperanno, descriveranno e perfezioneranno ulteriormente i loro concetti scegliendo uno </a:t>
            </a:r>
            <a:r>
              <a:rPr lang="it-IT" b="1" dirty="0"/>
              <a:t>strumento digitale pertinente </a:t>
            </a:r>
            <a:r>
              <a:rPr lang="it-IT" dirty="0"/>
              <a:t>per supportare la Fase 3 del loro processo di gestione dell'innovazione (una raccomandazione viene fatta sul foglio di lavoro della settimana). 
Utilizzando questo strumento, gli studenti selezioneranno </a:t>
            </a:r>
            <a:r>
              <a:rPr lang="it-IT" b="1" dirty="0"/>
              <a:t>l'opzione più praticabile </a:t>
            </a:r>
            <a:r>
              <a:rPr lang="it-IT" dirty="0"/>
              <a:t>per l'implementazione alla fine dell'attività in classe, pronta per le fasi successive</a:t>
            </a:r>
            <a:r>
              <a:rPr lang="en-GB" dirty="0"/>
              <a:t>.</a:t>
            </a:r>
          </a:p>
          <a:p>
            <a:pPr algn="just"/>
            <a:endParaRPr lang="en-GB" dirty="0"/>
          </a:p>
        </p:txBody>
      </p:sp>
      <p:sp>
        <p:nvSpPr>
          <p:cNvPr id="8" name="Text Placeholder 7">
            <a:extLst>
              <a:ext uri="{FF2B5EF4-FFF2-40B4-BE49-F238E27FC236}">
                <a16:creationId xmlns:a16="http://schemas.microsoft.com/office/drawing/2014/main" id="{7B2BCF50-1DAB-15A5-E138-BB931787119A}"/>
              </a:ext>
            </a:extLst>
          </p:cNvPr>
          <p:cNvSpPr>
            <a:spLocks noGrp="1"/>
          </p:cNvSpPr>
          <p:nvPr>
            <p:ph type="body" sz="quarter" idx="62"/>
          </p:nvPr>
        </p:nvSpPr>
        <p:spPr>
          <a:xfrm>
            <a:off x="3660084" y="4302521"/>
            <a:ext cx="3186688" cy="1008955"/>
          </a:xfrm>
        </p:spPr>
        <p:txBody>
          <a:bodyPr/>
          <a:lstStyle/>
          <a:p>
            <a:r>
              <a:rPr lang="en-US" dirty="0"/>
              <a:t>MATERIALI</a:t>
            </a:r>
          </a:p>
        </p:txBody>
      </p:sp>
      <p:sp>
        <p:nvSpPr>
          <p:cNvPr id="7" name="Text Placeholder 6">
            <a:extLst>
              <a:ext uri="{FF2B5EF4-FFF2-40B4-BE49-F238E27FC236}">
                <a16:creationId xmlns:a16="http://schemas.microsoft.com/office/drawing/2014/main" id="{81E45096-5EE4-D407-23C1-A8462E8B0B19}"/>
              </a:ext>
            </a:extLst>
          </p:cNvPr>
          <p:cNvSpPr>
            <a:spLocks noGrp="1"/>
          </p:cNvSpPr>
          <p:nvPr>
            <p:ph type="body" sz="quarter" idx="61"/>
          </p:nvPr>
        </p:nvSpPr>
        <p:spPr>
          <a:xfrm>
            <a:off x="-9335" y="304800"/>
            <a:ext cx="7040257" cy="926158"/>
          </a:xfrm>
        </p:spPr>
        <p:txBody>
          <a:bodyPr/>
          <a:lstStyle/>
          <a:p>
            <a:r>
              <a:rPr lang="it-IT" dirty="0"/>
              <a:t>SETTIMANA 10: FASE 3 – SVILUPPO DEL CONCETTO</a:t>
            </a:r>
            <a:endParaRPr lang="en-US" dirty="0"/>
          </a:p>
        </p:txBody>
      </p:sp>
      <p:sp>
        <p:nvSpPr>
          <p:cNvPr id="10" name="Text Placeholder 9">
            <a:extLst>
              <a:ext uri="{FF2B5EF4-FFF2-40B4-BE49-F238E27FC236}">
                <a16:creationId xmlns:a16="http://schemas.microsoft.com/office/drawing/2014/main" id="{DB09BC4E-9DAD-1D75-26CD-DBD055F6E063}"/>
              </a:ext>
            </a:extLst>
          </p:cNvPr>
          <p:cNvSpPr>
            <a:spLocks noGrp="1"/>
          </p:cNvSpPr>
          <p:nvPr>
            <p:ph type="body" sz="quarter" idx="64"/>
          </p:nvPr>
        </p:nvSpPr>
        <p:spPr>
          <a:xfrm>
            <a:off x="390832" y="1254599"/>
            <a:ext cx="3045314" cy="5409072"/>
          </a:xfrm>
        </p:spPr>
        <p:txBody>
          <a:bodyPr lIns="91440" tIns="45720" rIns="91440" bIns="45720" numCol="1" spcCol="288000" anchor="t">
            <a:noAutofit/>
          </a:bodyPr>
          <a:lstStyle/>
          <a:p>
            <a:pPr algn="just"/>
            <a:r>
              <a:rPr lang="en-US" sz="1800" b="1" dirty="0" err="1">
                <a:solidFill>
                  <a:srgbClr val="8652A1"/>
                </a:solidFill>
              </a:rPr>
              <a:t>Contenuto</a:t>
            </a:r>
            <a:endParaRPr lang="en-US" dirty="0"/>
          </a:p>
          <a:p>
            <a:pPr algn="just"/>
            <a:r>
              <a:rPr lang="it-IT" dirty="0"/>
              <a:t>In questa fase, gli studenti perfezioneranno le idee selezionate (Fase 2) in concetti strutturati con chiare proposte di valore</a:t>
            </a:r>
            <a:r>
              <a:rPr lang="en-GB" dirty="0"/>
              <a:t>. </a:t>
            </a:r>
            <a:r>
              <a:rPr lang="it-IT" dirty="0"/>
              <a:t>Questo passaggio colma il divario tra idee grezze e soluzioni concrete concentrandosi sulla </a:t>
            </a:r>
            <a:r>
              <a:rPr lang="it-IT" b="1" dirty="0"/>
              <a:t>definizione dello scopo, dei benefici, della fattibilità e dell'impatto potenziale</a:t>
            </a:r>
            <a:r>
              <a:rPr lang="it-IT" dirty="0"/>
              <a:t> di ciascun concetto</a:t>
            </a:r>
            <a:r>
              <a:rPr lang="en-GB" dirty="0"/>
              <a:t>. </a:t>
            </a:r>
            <a:r>
              <a:rPr lang="it-IT" dirty="0"/>
              <a:t>Incoraggiare gli studenti a valutare criticamente in che modo i loro concetti contribuiscono alla </a:t>
            </a:r>
            <a:r>
              <a:rPr lang="it-IT" b="1" dirty="0"/>
              <a:t>logistica sostenibile </a:t>
            </a:r>
            <a:r>
              <a:rPr lang="it-IT" dirty="0"/>
              <a:t>e al loro allineamento con gli </a:t>
            </a:r>
            <a:r>
              <a:rPr lang="it-IT" b="1" dirty="0"/>
              <a:t>SDG</a:t>
            </a:r>
            <a:r>
              <a:rPr lang="en-GB" dirty="0"/>
              <a:t>. </a:t>
            </a:r>
            <a:r>
              <a:rPr lang="it-IT" dirty="0"/>
              <a:t>L'obiettivo è quello di passare da ampie possibilità a un concetto ben definito che possa essere ulteriormente sviluppato nelle fasi successive.</a:t>
            </a:r>
          </a:p>
          <a:p>
            <a:pPr algn="just"/>
            <a:r>
              <a:rPr lang="it-IT" dirty="0"/>
              <a:t>
La discussione pratica richiederà agli studenti di condividere in che modo le </a:t>
            </a:r>
            <a:r>
              <a:rPr lang="it-IT" b="1" dirty="0"/>
              <a:t>loro idee contribuiscono agli obiettivi di sostenibilità</a:t>
            </a:r>
            <a:r>
              <a:rPr lang="it-IT" dirty="0"/>
              <a:t> e di scegliere uno </a:t>
            </a:r>
            <a:r>
              <a:rPr lang="it-IT" b="1" dirty="0"/>
              <a:t>strumento digitale </a:t>
            </a:r>
            <a:r>
              <a:rPr lang="it-IT" dirty="0"/>
              <a:t>che possa aiutare a sviluppare e documentare i loro concetti. Nell'attività basata su problemi, gli studenti descriveranno i loro concetti in dettaglio, considerando </a:t>
            </a:r>
            <a:r>
              <a:rPr lang="it-IT" b="1" dirty="0"/>
              <a:t>fattori</a:t>
            </a:r>
            <a:r>
              <a:rPr lang="it-IT" dirty="0"/>
              <a:t> come la </a:t>
            </a:r>
            <a:r>
              <a:rPr lang="it-IT" b="1" dirty="0"/>
              <a:t>domanda del mercato, la fattibilità tecnologica e le sfide di implementazione</a:t>
            </a:r>
            <a:r>
              <a:rPr lang="it-IT" dirty="0"/>
              <a:t>, e quindi ne selezioneranno uno per muoversi lungo il processo di gestione dell'innovazione. </a:t>
            </a:r>
            <a:r>
              <a:rPr lang="it-IT" b="1" dirty="0"/>
              <a:t>Presta attenzione </a:t>
            </a:r>
            <a:r>
              <a:rPr lang="it-IT" dirty="0"/>
              <a:t>se gli studenti articolano chiaramente in che modo il loro concetto affronta l'opportunità identificata nella Fase 1 e se utilizzano efficacemente lo strumento digitale per strutturare i loro concetti.</a:t>
            </a:r>
            <a:endParaRPr lang="en-US" dirty="0"/>
          </a:p>
        </p:txBody>
      </p:sp>
      <p:sp>
        <p:nvSpPr>
          <p:cNvPr id="4" name="Slide Number Placeholder 3">
            <a:extLst>
              <a:ext uri="{FF2B5EF4-FFF2-40B4-BE49-F238E27FC236}">
                <a16:creationId xmlns:a16="http://schemas.microsoft.com/office/drawing/2014/main" id="{7511EE38-5CFF-0847-D863-0100527ADD49}"/>
              </a:ext>
            </a:extLst>
          </p:cNvPr>
          <p:cNvSpPr>
            <a:spLocks noGrp="1"/>
          </p:cNvSpPr>
          <p:nvPr>
            <p:ph type="sldNum" sz="quarter" idx="4"/>
          </p:nvPr>
        </p:nvSpPr>
        <p:spPr/>
        <p:txBody>
          <a:bodyPr/>
          <a:lstStyle/>
          <a:p>
            <a:fld id="{9C527BFA-2C0E-4CEC-B6A5-913A56FEF4B4}" type="slidenum">
              <a:rPr lang="fr-CA" smtClean="0"/>
              <a:pPr/>
              <a:t>20</a:t>
            </a:fld>
            <a:endParaRPr lang="fr-CA"/>
          </a:p>
        </p:txBody>
      </p:sp>
      <p:pic>
        <p:nvPicPr>
          <p:cNvPr id="15" name="Picture Placeholder 14">
            <a:extLst>
              <a:ext uri="{FF2B5EF4-FFF2-40B4-BE49-F238E27FC236}">
                <a16:creationId xmlns:a16="http://schemas.microsoft.com/office/drawing/2014/main" id="{6B008B27-6859-173D-E2A3-580DFE4502AE}"/>
              </a:ext>
            </a:extLst>
          </p:cNvPr>
          <p:cNvPicPr>
            <a:picLocks noGrp="1" noChangeAspect="1"/>
          </p:cNvPicPr>
          <p:nvPr>
            <p:ph type="pic" sz="quarter" idx="12"/>
          </p:nvPr>
        </p:nvPicPr>
        <p:blipFill>
          <a:blip r:embed="rId2">
            <a:extLst>
              <a:ext uri="{28A0092B-C50C-407E-A947-70E740481C1C}">
                <a14:useLocalDpi xmlns:a14="http://schemas.microsoft.com/office/drawing/2010/main" val="0"/>
              </a:ext>
            </a:extLst>
          </a:blip>
          <a:srcRect l="123" t="3414" r="-123" b="36564"/>
          <a:stretch>
            <a:fillRect/>
          </a:stretch>
        </p:blipFill>
        <p:spPr>
          <a:xfrm>
            <a:off x="0" y="7020713"/>
            <a:ext cx="7559675" cy="3026228"/>
          </a:xfrm>
        </p:spPr>
      </p:pic>
      <p:graphicFrame>
        <p:nvGraphicFramePr>
          <p:cNvPr id="2" name="Tabelle 1">
            <a:extLst>
              <a:ext uri="{FF2B5EF4-FFF2-40B4-BE49-F238E27FC236}">
                <a16:creationId xmlns:a16="http://schemas.microsoft.com/office/drawing/2014/main" id="{23010DF4-614C-2407-0186-EDAC34288E90}"/>
              </a:ext>
            </a:extLst>
          </p:cNvPr>
          <p:cNvGraphicFramePr>
            <a:graphicFrameLocks noGrp="1"/>
          </p:cNvGraphicFramePr>
          <p:nvPr>
            <p:extLst>
              <p:ext uri="{D42A27DB-BD31-4B8C-83A1-F6EECF244321}">
                <p14:modId xmlns:p14="http://schemas.microsoft.com/office/powerpoint/2010/main" val="2486383477"/>
              </p:ext>
            </p:extLst>
          </p:nvPr>
        </p:nvGraphicFramePr>
        <p:xfrm>
          <a:off x="3660084" y="4971102"/>
          <a:ext cx="3186000" cy="2286000"/>
        </p:xfrm>
        <a:graphic>
          <a:graphicData uri="http://schemas.openxmlformats.org/drawingml/2006/table">
            <a:tbl>
              <a:tblPr firstRow="1" bandRow="1"/>
              <a:tblGrid>
                <a:gridCol w="1710000">
                  <a:extLst>
                    <a:ext uri="{9D8B030D-6E8A-4147-A177-3AD203B41FA5}">
                      <a16:colId xmlns:a16="http://schemas.microsoft.com/office/drawing/2014/main" val="3698861540"/>
                    </a:ext>
                  </a:extLst>
                </a:gridCol>
                <a:gridCol w="1476000">
                  <a:extLst>
                    <a:ext uri="{9D8B030D-6E8A-4147-A177-3AD203B41FA5}">
                      <a16:colId xmlns:a16="http://schemas.microsoft.com/office/drawing/2014/main" val="4133591016"/>
                    </a:ext>
                  </a:extLst>
                </a:gridCol>
              </a:tblGrid>
              <a:tr h="405231">
                <a:tc>
                  <a:txBody>
                    <a:bodyPr/>
                    <a:lstStyle/>
                    <a:p>
                      <a:r>
                        <a:rPr lang="de-DE" sz="1100" dirty="0">
                          <a:solidFill>
                            <a:schemeClr val="bg1"/>
                          </a:solidFill>
                        </a:rPr>
                        <a:t>Slide Deck: </a:t>
                      </a:r>
                      <a:r>
                        <a:rPr lang="it-IT" sz="1100" dirty="0">
                          <a:solidFill>
                            <a:schemeClr val="bg1"/>
                          </a:solidFill>
                        </a:rPr>
                        <a:t>Discussione pratica all'interno dell'azienda selezionata per lo sviluppo del caso di studio con collegamento alla Fase 3</a:t>
                      </a:r>
                      <a:endParaRPr lang="en-GB" sz="1100" dirty="0">
                        <a:solidFill>
                          <a:schemeClr val="bg1"/>
                        </a:solidFill>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de-DE" sz="1100" dirty="0" err="1">
                          <a:solidFill>
                            <a:schemeClr val="bg1"/>
                          </a:solidFill>
                        </a:rPr>
                        <a:t>Scaricare</a:t>
                      </a:r>
                      <a:r>
                        <a:rPr lang="de-DE" sz="1100" dirty="0">
                          <a:solidFill>
                            <a:schemeClr val="bg1"/>
                          </a:solidFill>
                        </a:rPr>
                        <a:t> PPT</a:t>
                      </a:r>
                      <a:br>
                        <a:rPr lang="de-DE" sz="1100" dirty="0">
                          <a:solidFill>
                            <a:srgbClr val="FFFFFF"/>
                          </a:solidFill>
                        </a:rPr>
                      </a:br>
                      <a:r>
                        <a:rPr lang="de-DE" sz="1100" dirty="0">
                          <a:solidFill>
                            <a:schemeClr val="bg1"/>
                          </a:solidFill>
                        </a:rPr>
                        <a:t>“EARTH – Slide Deck Module 3“</a:t>
                      </a:r>
                    </a:p>
                    <a:p>
                      <a:r>
                        <a:rPr lang="de-DE" sz="1100" dirty="0">
                          <a:solidFill>
                            <a:schemeClr val="bg1"/>
                          </a:solidFill>
                        </a:rPr>
                        <a:t>pp. 42-48</a:t>
                      </a:r>
                      <a:endParaRPr lang="en-GB" sz="1100" dirty="0">
                        <a:solidFill>
                          <a:schemeClr val="bg1"/>
                        </a:solidFill>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295225681"/>
                  </a:ext>
                </a:extLst>
              </a:tr>
              <a:tr h="370840">
                <a:tc>
                  <a:txBody>
                    <a:bodyPr/>
                    <a:lstStyle/>
                    <a:p>
                      <a:r>
                        <a:rPr lang="de-DE" sz="1100">
                          <a:solidFill>
                            <a:schemeClr val="bg1"/>
                          </a:solidFill>
                        </a:rPr>
                        <a:t>Worksheet for students: apply Stage 3 to a case study and how to use corresponding tools</a:t>
                      </a:r>
                      <a:endParaRPr lang="en-GB" sz="1100" err="1">
                        <a:solidFill>
                          <a:schemeClr val="bg1"/>
                        </a:solidFill>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de-DE" sz="1100" dirty="0">
                          <a:solidFill>
                            <a:schemeClr val="bg1"/>
                          </a:solidFill>
                        </a:rPr>
                        <a:t>Download PPT </a:t>
                      </a:r>
                    </a:p>
                    <a:p>
                      <a:r>
                        <a:rPr lang="de-DE" sz="1100" dirty="0">
                          <a:solidFill>
                            <a:schemeClr val="bg1"/>
                          </a:solidFill>
                        </a:rPr>
                        <a:t>“EARTH – Worksheets Module 3“</a:t>
                      </a:r>
                    </a:p>
                    <a:p>
                      <a:r>
                        <a:rPr lang="de-DE" sz="1100" dirty="0">
                          <a:solidFill>
                            <a:schemeClr val="bg1"/>
                          </a:solidFill>
                        </a:rPr>
                        <a:t>pp. 16-20</a:t>
                      </a:r>
                      <a:endParaRPr lang="en-GB" sz="1100" dirty="0">
                        <a:solidFill>
                          <a:schemeClr val="bg1"/>
                        </a:solidFill>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25490817"/>
                  </a:ext>
                </a:extLst>
              </a:tr>
              <a:tr h="370840">
                <a:tc>
                  <a:txBody>
                    <a:bodyPr/>
                    <a:lstStyle/>
                    <a:p>
                      <a:r>
                        <a:rPr lang="de-DE" sz="1100">
                          <a:solidFill>
                            <a:schemeClr val="bg1"/>
                          </a:solidFill>
                        </a:rPr>
                        <a:t>External Sources on </a:t>
                      </a:r>
                      <a:r>
                        <a:rPr lang="de-DE" sz="1100" err="1">
                          <a:solidFill>
                            <a:schemeClr val="bg1"/>
                          </a:solidFill>
                        </a:rPr>
                        <a:t>pedagogical</a:t>
                      </a:r>
                      <a:r>
                        <a:rPr lang="de-DE" sz="1100">
                          <a:solidFill>
                            <a:schemeClr val="bg1"/>
                          </a:solidFill>
                        </a:rPr>
                        <a:t> </a:t>
                      </a:r>
                      <a:r>
                        <a:rPr lang="de-DE" sz="1100" err="1">
                          <a:solidFill>
                            <a:schemeClr val="bg1"/>
                          </a:solidFill>
                        </a:rPr>
                        <a:t>methods</a:t>
                      </a:r>
                      <a:endParaRPr lang="en-GB" sz="1100">
                        <a:solidFill>
                          <a:schemeClr val="bg1"/>
                        </a:solidFill>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tcPr>
                </a:tc>
                <a:tc>
                  <a:txBody>
                    <a:bodyPr/>
                    <a:lstStyle/>
                    <a:p>
                      <a:pPr lvl="0">
                        <a:buNone/>
                      </a:pPr>
                      <a:r>
                        <a:rPr lang="de-DE" sz="1100" b="0" i="0" u="none" strike="noStrike" noProof="0" dirty="0">
                          <a:solidFill>
                            <a:srgbClr val="29C5F4"/>
                          </a:solidFill>
                          <a:latin typeface="Calibri"/>
                          <a:hlinkClick r:id="rId3" action="ppaction://hlinksldjump">
                            <a:extLst>
                              <a:ext uri="{A12FA001-AC4F-418D-AE19-62706E023703}">
                                <ahyp:hlinkClr xmlns:ahyp="http://schemas.microsoft.com/office/drawing/2018/hyperlinkcolor" val="tx"/>
                              </a:ext>
                            </a:extLst>
                          </a:hlinkClick>
                        </a:rPr>
                        <a:t>pp. 33-36</a:t>
                      </a:r>
                      <a:endParaRPr lang="en-US" dirty="0">
                        <a:solidFill>
                          <a:srgbClr val="29C5F4"/>
                        </a:solidFill>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99320474"/>
                  </a:ext>
                </a:extLst>
              </a:tr>
            </a:tbl>
          </a:graphicData>
        </a:graphic>
      </p:graphicFrame>
    </p:spTree>
    <p:extLst>
      <p:ext uri="{BB962C8B-B14F-4D97-AF65-F5344CB8AC3E}">
        <p14:creationId xmlns:p14="http://schemas.microsoft.com/office/powerpoint/2010/main" val="61724451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62FF17B-7BDC-7141-F602-C37240C922C6}"/>
            </a:ext>
          </a:extLst>
        </p:cNvPr>
        <p:cNvGrpSpPr/>
        <p:nvPr/>
      </p:nvGrpSpPr>
      <p:grpSpPr>
        <a:xfrm>
          <a:off x="0" y="0"/>
          <a:ext cx="0" cy="0"/>
          <a:chOff x="0" y="0"/>
          <a:chExt cx="0" cy="0"/>
        </a:xfrm>
      </p:grpSpPr>
      <p:sp>
        <p:nvSpPr>
          <p:cNvPr id="6" name="Text Placeholder 5">
            <a:extLst>
              <a:ext uri="{FF2B5EF4-FFF2-40B4-BE49-F238E27FC236}">
                <a16:creationId xmlns:a16="http://schemas.microsoft.com/office/drawing/2014/main" id="{B6798B2F-8C14-D025-5BB9-C442C40E6B06}"/>
              </a:ext>
            </a:extLst>
          </p:cNvPr>
          <p:cNvSpPr>
            <a:spLocks noGrp="1"/>
          </p:cNvSpPr>
          <p:nvPr>
            <p:ph type="body" sz="quarter" idx="64"/>
          </p:nvPr>
        </p:nvSpPr>
        <p:spPr>
          <a:xfrm>
            <a:off x="381663" y="1334935"/>
            <a:ext cx="6638174" cy="8592456"/>
          </a:xfrm>
        </p:spPr>
        <p:txBody>
          <a:bodyPr lIns="91440" tIns="45720" rIns="91440" bIns="45720" numCol="2" spcCol="288000" anchor="t">
            <a:noAutofit/>
          </a:bodyPr>
          <a:lstStyle/>
          <a:p>
            <a:r>
              <a:rPr lang="it-IT" sz="1600" b="1" dirty="0">
                <a:solidFill>
                  <a:srgbClr val="8652A1"/>
                </a:solidFill>
                <a:latin typeface="Calibri"/>
                <a:ea typeface="Open Sans"/>
                <a:cs typeface="Calibri"/>
              </a:rPr>
              <a:t>Come condurre l'attività basata sui problemi</a:t>
            </a:r>
            <a:endParaRPr lang="en-US" b="1" dirty="0">
              <a:solidFill>
                <a:srgbClr val="8652A1"/>
              </a:solidFill>
              <a:latin typeface="Calibri"/>
              <a:ea typeface="Open Sans"/>
              <a:cs typeface="Calibri"/>
            </a:endParaRPr>
          </a:p>
          <a:p>
            <a:pPr algn="just"/>
            <a:r>
              <a:rPr lang="it-IT" dirty="0"/>
              <a:t>Per facilitare un flusso di lavoro efficace nella </a:t>
            </a:r>
            <a:r>
              <a:rPr lang="it-IT" b="1" dirty="0"/>
              <a:t>Fase 3: Sviluppo del concetto</a:t>
            </a:r>
            <a:r>
              <a:rPr lang="it-IT" dirty="0"/>
              <a:t>, gli insegnanti dovrebbero incoraggiare gli studenti ad analizzare criticamente in che modo le loro idee della Fase 2 contribuiscono agli </a:t>
            </a:r>
            <a:r>
              <a:rPr lang="it-IT" b="1" dirty="0"/>
              <a:t>SDG</a:t>
            </a:r>
            <a:r>
              <a:rPr lang="it-IT" dirty="0"/>
              <a:t> e a perfezionarle in </a:t>
            </a:r>
            <a:r>
              <a:rPr lang="it-IT" b="1" dirty="0"/>
              <a:t>concetti praticabili</a:t>
            </a:r>
            <a:r>
              <a:rPr lang="en-GB" dirty="0"/>
              <a:t>. </a:t>
            </a:r>
          </a:p>
          <a:p>
            <a:pPr algn="just"/>
            <a:endParaRPr lang="en-GB" dirty="0"/>
          </a:p>
          <a:p>
            <a:pPr algn="just"/>
            <a:r>
              <a:rPr lang="it-IT" dirty="0"/>
              <a:t>Inizia spingendo gli studenti a </a:t>
            </a:r>
            <a:r>
              <a:rPr lang="it-IT" b="1" dirty="0"/>
              <a:t>giustificare la loro selezione di idee </a:t>
            </a:r>
            <a:r>
              <a:rPr lang="it-IT" dirty="0"/>
              <a:t>in base all'impatto sulla sostenibilità, alla fattibilità e al potenziale di innovazione. Quindi, guidali attraverso il processo di </a:t>
            </a:r>
            <a:r>
              <a:rPr lang="it-IT" b="1" dirty="0"/>
              <a:t>generazione, descrizione e selezione del concetto</a:t>
            </a:r>
            <a:r>
              <a:rPr lang="it-IT" dirty="0"/>
              <a:t> utilizzando il foglio di lavoro, assicurandoti che il concetto sia in linea con la loro </a:t>
            </a:r>
            <a:r>
              <a:rPr lang="it-IT" b="1" dirty="0"/>
              <a:t>sfida di logistica sostenibile</a:t>
            </a:r>
            <a:r>
              <a:rPr lang="en-GB" dirty="0"/>
              <a:t>. </a:t>
            </a:r>
          </a:p>
          <a:p>
            <a:pPr algn="just"/>
            <a:endParaRPr lang="en-GB" dirty="0"/>
          </a:p>
          <a:p>
            <a:pPr algn="just"/>
            <a:r>
              <a:rPr lang="it-IT" dirty="0"/>
              <a:t>Incoraggiare i gruppi a esplorare prospettive diverse, mettere in discussione le ipotesi e sfruttare gli strumenti digitali</a:t>
            </a:r>
            <a:r>
              <a:rPr lang="de-DE" sz="1100" b="1" dirty="0">
                <a:solidFill>
                  <a:srgbClr val="29C5F4"/>
                </a:solidFill>
                <a:hlinkClick r:id="rId2">
                  <a:extLst>
                    <a:ext uri="{A12FA001-AC4F-418D-AE19-62706E023703}">
                      <ahyp:hlinkClr xmlns:ahyp="http://schemas.microsoft.com/office/drawing/2018/hyperlinkcolor" val="tx"/>
                    </a:ext>
                  </a:extLst>
                </a:hlinkClick>
              </a:rPr>
              <a:t>EARTH Starter Kit</a:t>
            </a:r>
            <a:r>
              <a:rPr lang="en-GB" dirty="0"/>
              <a:t> </a:t>
            </a:r>
            <a:r>
              <a:rPr lang="it-IT" dirty="0"/>
              <a:t>per visualizzare e strutturare i loro concetti. Concludi chiedendo a ogni gruppo di selezionare il proprio concetto raffinato e ricevere un breve </a:t>
            </a:r>
            <a:r>
              <a:rPr lang="it-IT" b="1" dirty="0"/>
              <a:t>feedback dell'insegnante</a:t>
            </a:r>
            <a:r>
              <a:rPr lang="it-IT" dirty="0"/>
              <a:t>, favorendo un processo di sviluppo collaborativo e iterativo</a:t>
            </a:r>
            <a:r>
              <a:rPr lang="en-GB" dirty="0"/>
              <a:t>.</a:t>
            </a:r>
            <a:endParaRPr lang="en-US" b="1" dirty="0">
              <a:solidFill>
                <a:srgbClr val="8652A1"/>
              </a:solidFill>
              <a:latin typeface="Calibri"/>
              <a:ea typeface="Open Sans"/>
              <a:cs typeface="Calibri"/>
            </a:endParaRPr>
          </a:p>
          <a:p>
            <a:pPr algn="just"/>
            <a:endParaRPr lang="en-US" sz="1600" b="1" dirty="0">
              <a:solidFill>
                <a:srgbClr val="8652A1"/>
              </a:solidFill>
              <a:latin typeface="Calibri"/>
              <a:ea typeface="Open Sans"/>
              <a:cs typeface="Calibri"/>
            </a:endParaRPr>
          </a:p>
          <a:p>
            <a:r>
              <a:rPr lang="en-GB" sz="1600" b="1" dirty="0">
                <a:solidFill>
                  <a:srgbClr val="8652A1"/>
                </a:solidFill>
                <a:latin typeface="Calibri"/>
                <a:ea typeface="Open Sans"/>
                <a:cs typeface="Calibri"/>
              </a:rPr>
              <a:t>Quali </a:t>
            </a:r>
            <a:r>
              <a:rPr lang="en-GB" sz="1600" b="1" dirty="0" err="1">
                <a:solidFill>
                  <a:srgbClr val="8652A1"/>
                </a:solidFill>
                <a:latin typeface="Calibri"/>
                <a:ea typeface="Open Sans"/>
                <a:cs typeface="Calibri"/>
              </a:rPr>
              <a:t>strumenti</a:t>
            </a:r>
            <a:r>
              <a:rPr lang="en-GB" sz="1600" b="1" dirty="0">
                <a:solidFill>
                  <a:srgbClr val="8652A1"/>
                </a:solidFill>
                <a:latin typeface="Calibri"/>
                <a:ea typeface="Open Sans"/>
                <a:cs typeface="Calibri"/>
              </a:rPr>
              <a:t> </a:t>
            </a:r>
            <a:r>
              <a:rPr lang="en-GB" sz="1600" b="1" dirty="0" err="1">
                <a:solidFill>
                  <a:srgbClr val="8652A1"/>
                </a:solidFill>
                <a:latin typeface="Calibri"/>
                <a:ea typeface="Open Sans"/>
                <a:cs typeface="Calibri"/>
              </a:rPr>
              <a:t>digitali</a:t>
            </a:r>
            <a:r>
              <a:rPr lang="en-GB" sz="1600" b="1" dirty="0">
                <a:solidFill>
                  <a:srgbClr val="8652A1"/>
                </a:solidFill>
                <a:latin typeface="Calibri"/>
                <a:ea typeface="Open Sans"/>
                <a:cs typeface="Calibri"/>
              </a:rPr>
              <a:t> </a:t>
            </a:r>
            <a:r>
              <a:rPr lang="en-GB" sz="1600" b="1" dirty="0" err="1">
                <a:solidFill>
                  <a:srgbClr val="8652A1"/>
                </a:solidFill>
                <a:latin typeface="Calibri"/>
                <a:ea typeface="Open Sans"/>
                <a:cs typeface="Calibri"/>
              </a:rPr>
              <a:t>utilizzare</a:t>
            </a:r>
            <a:endParaRPr lang="en-GB" sz="1600" dirty="0">
              <a:latin typeface="Calibri"/>
              <a:ea typeface="Open Sans"/>
              <a:cs typeface="Calibri"/>
            </a:endParaRPr>
          </a:p>
          <a:p>
            <a:pPr algn="just"/>
            <a:r>
              <a:rPr lang="it-IT" dirty="0">
                <a:latin typeface="Calibri"/>
                <a:ea typeface="Open Sans"/>
                <a:cs typeface="Calibri"/>
              </a:rPr>
              <a:t>Per supportare la </a:t>
            </a:r>
            <a:r>
              <a:rPr lang="it-IT" b="1" dirty="0">
                <a:latin typeface="Calibri"/>
                <a:ea typeface="Open Sans"/>
                <a:cs typeface="Calibri"/>
              </a:rPr>
              <a:t>Fase 3: Sviluppo del concetto</a:t>
            </a:r>
            <a:r>
              <a:rPr lang="it-IT" dirty="0">
                <a:latin typeface="Calibri"/>
                <a:ea typeface="Open Sans"/>
                <a:cs typeface="Calibri"/>
              </a:rPr>
              <a:t>, vari strumenti digitali possono aiutare gli studenti ad analizzare le sfide logistiche e identificare soluzioni innovative. Per un elenco completo, fare riferimento alle pagine 21-23 della</a:t>
            </a:r>
            <a:r>
              <a:rPr lang="en-GB" dirty="0">
                <a:latin typeface="Calibri"/>
                <a:ea typeface="Open Sans"/>
                <a:cs typeface="Calibri"/>
              </a:rPr>
              <a:t> </a:t>
            </a:r>
            <a:r>
              <a:rPr lang="de-DE" sz="1100" b="1" dirty="0">
                <a:solidFill>
                  <a:srgbClr val="29C5F4"/>
                </a:solidFill>
                <a:hlinkClick r:id="rId2">
                  <a:extLst>
                    <a:ext uri="{A12FA001-AC4F-418D-AE19-62706E023703}">
                      <ahyp:hlinkClr xmlns:ahyp="http://schemas.microsoft.com/office/drawing/2018/hyperlinkcolor" val="tx"/>
                    </a:ext>
                  </a:extLst>
                </a:hlinkClick>
              </a:rPr>
              <a:t>EARTH Starter Kit</a:t>
            </a:r>
            <a:r>
              <a:rPr lang="en-GB" dirty="0">
                <a:latin typeface="Calibri"/>
                <a:ea typeface="Open Sans"/>
                <a:cs typeface="Calibri"/>
              </a:rPr>
              <a:t>.</a:t>
            </a:r>
          </a:p>
          <a:p>
            <a:pPr algn="just"/>
            <a:endParaRPr lang="en-GB" dirty="0">
              <a:latin typeface="Calibri"/>
              <a:ea typeface="Open Sans"/>
              <a:cs typeface="Calibri"/>
            </a:endParaRPr>
          </a:p>
          <a:p>
            <a:pPr algn="just"/>
            <a:r>
              <a:rPr lang="en-GB" b="1" dirty="0" err="1"/>
              <a:t>Strumenti</a:t>
            </a:r>
            <a:r>
              <a:rPr lang="en-GB" b="1" dirty="0"/>
              <a:t> </a:t>
            </a:r>
            <a:r>
              <a:rPr lang="en-GB" b="1" dirty="0" err="1"/>
              <a:t>gratuiti</a:t>
            </a:r>
            <a:r>
              <a:rPr lang="en-GB" b="1" dirty="0"/>
              <a:t>:</a:t>
            </a:r>
            <a:endParaRPr lang="en-GB" dirty="0"/>
          </a:p>
          <a:p>
            <a:pPr marL="171450" indent="-171450" algn="just">
              <a:buFont typeface="Wingdings" panose="05000000000000000000" pitchFamily="2" charset="2"/>
              <a:buChar char="q"/>
            </a:pPr>
            <a:r>
              <a:rPr lang="en-GB" b="1" dirty="0"/>
              <a:t>Canva</a:t>
            </a:r>
            <a:r>
              <a:rPr lang="en-GB" dirty="0"/>
              <a:t> – </a:t>
            </a:r>
            <a:r>
              <a:rPr lang="it-IT" dirty="0"/>
              <a:t>Uno strumento di progettazione intuitivo per lo sviluppo di immagini concettuali</a:t>
            </a:r>
            <a:r>
              <a:rPr lang="en-GB" dirty="0"/>
              <a:t>.</a:t>
            </a:r>
          </a:p>
          <a:p>
            <a:pPr marL="171450" indent="-171450" algn="just">
              <a:buFont typeface="Wingdings" panose="05000000000000000000" pitchFamily="2" charset="2"/>
              <a:buChar char="q"/>
            </a:pPr>
            <a:r>
              <a:rPr lang="en-GB" b="1" dirty="0" err="1"/>
              <a:t>Lucidspark</a:t>
            </a:r>
            <a:r>
              <a:rPr lang="en-GB" dirty="0"/>
              <a:t> – </a:t>
            </a:r>
            <a:r>
              <a:rPr lang="it-IT" dirty="0"/>
              <a:t>Aiuta i team a mappare visivamente e perfezionare i concetti</a:t>
            </a:r>
            <a:r>
              <a:rPr lang="en-GB" dirty="0"/>
              <a:t>.</a:t>
            </a:r>
          </a:p>
          <a:p>
            <a:pPr marL="171450" indent="-171450" algn="just">
              <a:buFont typeface="Wingdings" panose="05000000000000000000" pitchFamily="2" charset="2"/>
              <a:buChar char="q"/>
            </a:pPr>
            <a:r>
              <a:rPr lang="en-GB" b="1" dirty="0" err="1"/>
              <a:t>ClickUp</a:t>
            </a:r>
            <a:r>
              <a:rPr lang="en-GB" b="1" dirty="0"/>
              <a:t>, Monday.com, Asana</a:t>
            </a:r>
            <a:r>
              <a:rPr lang="en-GB" dirty="0"/>
              <a:t> – </a:t>
            </a:r>
            <a:r>
              <a:rPr lang="it-IT" dirty="0"/>
              <a:t>Offri funzionalità gratuite di gestione dei progetti con limitazioni</a:t>
            </a:r>
            <a:r>
              <a:rPr lang="en-GB" dirty="0"/>
              <a:t>.</a:t>
            </a:r>
          </a:p>
          <a:p>
            <a:pPr algn="just"/>
            <a:endParaRPr lang="en-GB" b="1" dirty="0"/>
          </a:p>
          <a:p>
            <a:pPr algn="just"/>
            <a:r>
              <a:rPr lang="it-IT" b="1" dirty="0"/>
              <a:t>Strumenti a pagamento (possono essere disponibili tramite licenza istituzionale</a:t>
            </a:r>
            <a:r>
              <a:rPr lang="en-GB" b="1" dirty="0"/>
              <a:t>):</a:t>
            </a:r>
            <a:endParaRPr lang="en-GB" dirty="0"/>
          </a:p>
          <a:p>
            <a:pPr marL="171450" indent="-171450" algn="just">
              <a:buFont typeface="Wingdings" panose="05000000000000000000" pitchFamily="2" charset="2"/>
              <a:buChar char="q"/>
            </a:pPr>
            <a:r>
              <a:rPr lang="en-GB" b="1" dirty="0" err="1"/>
              <a:t>MarvelApp</a:t>
            </a:r>
            <a:r>
              <a:rPr lang="en-GB" b="1" dirty="0"/>
              <a:t>, Figma, Adobe XD, Sketch</a:t>
            </a:r>
            <a:r>
              <a:rPr lang="en-GB" dirty="0"/>
              <a:t> – </a:t>
            </a:r>
            <a:r>
              <a:rPr lang="it-IT" dirty="0"/>
              <a:t>Strumenti professionali per la prototipazione e la progettazione di interfacce</a:t>
            </a:r>
            <a:r>
              <a:rPr lang="en-GB" dirty="0"/>
              <a:t>.</a:t>
            </a:r>
          </a:p>
          <a:p>
            <a:pPr marL="171450" indent="-171450" algn="just">
              <a:buFont typeface="Wingdings" panose="05000000000000000000" pitchFamily="2" charset="2"/>
              <a:buChar char="q"/>
            </a:pPr>
            <a:r>
              <a:rPr lang="en-GB" b="1" dirty="0" err="1"/>
              <a:t>InnovationCloud</a:t>
            </a:r>
            <a:r>
              <a:rPr lang="en-GB" dirty="0"/>
              <a:t> – </a:t>
            </a:r>
            <a:r>
              <a:rPr lang="it-IT" dirty="0"/>
              <a:t>Supporta la collaborazione strutturata per lo sviluppo del concetto</a:t>
            </a:r>
            <a:r>
              <a:rPr lang="en-GB" dirty="0"/>
              <a:t>.</a:t>
            </a:r>
          </a:p>
          <a:p>
            <a:pPr algn="just"/>
            <a:endParaRPr lang="en-GB" dirty="0"/>
          </a:p>
          <a:p>
            <a:r>
              <a:rPr lang="it-IT" sz="1600" b="1" dirty="0">
                <a:solidFill>
                  <a:srgbClr val="8652A1"/>
                </a:solidFill>
              </a:rPr>
              <a:t>Guidare gli studenti attraverso il foglio di lavoro</a:t>
            </a:r>
            <a:endParaRPr lang="en-GB" b="1" dirty="0">
              <a:solidFill>
                <a:srgbClr val="8652A1"/>
              </a:solidFill>
            </a:endParaRPr>
          </a:p>
          <a:p>
            <a:pPr algn="just"/>
            <a:r>
              <a:rPr lang="it-IT" dirty="0"/>
              <a:t>Per guidare gli studenti attraverso il foglio di lavoro, inizia spiegando che </a:t>
            </a:r>
            <a:r>
              <a:rPr lang="it-IT" b="1" dirty="0"/>
              <a:t>definiranno e svilupperanno un concetto</a:t>
            </a:r>
            <a:r>
              <a:rPr lang="it-IT" dirty="0"/>
              <a:t> per un prodotto, un servizio o un processo innovativo</a:t>
            </a:r>
            <a:r>
              <a:rPr lang="en-GB" dirty="0"/>
              <a:t>.</a:t>
            </a:r>
          </a:p>
          <a:p>
            <a:pPr algn="just"/>
            <a:endParaRPr lang="en-GB" dirty="0"/>
          </a:p>
          <a:p>
            <a:pPr algn="just"/>
            <a:r>
              <a:rPr lang="it-IT" dirty="0"/>
              <a:t>Per </a:t>
            </a:r>
            <a:r>
              <a:rPr lang="it-IT" b="1" dirty="0"/>
              <a:t>generare un concetto</a:t>
            </a:r>
            <a:r>
              <a:rPr lang="it-IT" dirty="0"/>
              <a:t>, gli studenti utilizzeranno lo strumento </a:t>
            </a:r>
            <a:r>
              <a:rPr lang="it-IT" b="1" dirty="0"/>
              <a:t>Service </a:t>
            </a:r>
            <a:r>
              <a:rPr lang="it-IT" b="1" dirty="0" err="1"/>
              <a:t>Blueprinting</a:t>
            </a:r>
            <a:r>
              <a:rPr lang="it-IT" b="1" dirty="0"/>
              <a:t> </a:t>
            </a:r>
            <a:r>
              <a:rPr lang="it-IT" dirty="0"/>
              <a:t>per strutturare le loro idee. Dovrebbero identificare le azioni dei clienti, le azioni dei dipendenti in prima e dietro le quinte e i processi di supporto</a:t>
            </a:r>
            <a:r>
              <a:rPr lang="en-GB" dirty="0"/>
              <a:t>. </a:t>
            </a:r>
            <a:r>
              <a:rPr lang="en-GB" dirty="0" err="1"/>
              <a:t>Utilizzando</a:t>
            </a:r>
            <a:r>
              <a:rPr lang="en-GB" dirty="0"/>
              <a:t> </a:t>
            </a:r>
            <a:r>
              <a:rPr lang="en-GB" b="1" i="0" u="sng" strike="noStrike" dirty="0">
                <a:solidFill>
                  <a:srgbClr val="29C5F4"/>
                </a:solidFill>
                <a:effectLst/>
                <a:latin typeface="Calibri" panose="020F0502020204030204" pitchFamily="34" charset="0"/>
                <a:hlinkClick r:id="rId3">
                  <a:extLst>
                    <a:ext uri="{A12FA001-AC4F-418D-AE19-62706E023703}">
                      <ahyp:hlinkClr xmlns:ahyp="http://schemas.microsoft.com/office/drawing/2018/hyperlinkcolor" val="tx"/>
                    </a:ext>
                  </a:extLst>
                </a:hlinkClick>
              </a:rPr>
              <a:t>Mural Service Blueprint template</a:t>
            </a:r>
            <a:r>
              <a:rPr lang="en-GB" sz="1100" dirty="0">
                <a:ea typeface="Calibri" panose="020F0502020204030204" pitchFamily="34" charset="0"/>
              </a:rPr>
              <a:t> o</a:t>
            </a:r>
            <a:r>
              <a:rPr lang="en-GB" b="1" dirty="0"/>
              <a:t> </a:t>
            </a:r>
            <a:r>
              <a:rPr lang="en-GB" b="1" i="0" u="sng" strike="noStrike" dirty="0">
                <a:solidFill>
                  <a:srgbClr val="29C5F4"/>
                </a:solidFill>
                <a:effectLst/>
                <a:latin typeface="Calibri" panose="020F0502020204030204" pitchFamily="34" charset="0"/>
                <a:hlinkClick r:id="rId4">
                  <a:extLst>
                    <a:ext uri="{A12FA001-AC4F-418D-AE19-62706E023703}">
                      <ahyp:hlinkClr xmlns:ahyp="http://schemas.microsoft.com/office/drawing/2018/hyperlinkcolor" val="tx"/>
                    </a:ext>
                  </a:extLst>
                </a:hlinkClick>
              </a:rPr>
              <a:t>Miro Service Blueprinting template</a:t>
            </a:r>
            <a:r>
              <a:rPr lang="en-GB" dirty="0"/>
              <a:t>,</a:t>
            </a:r>
            <a:r>
              <a:rPr lang="en-GB" b="1" dirty="0"/>
              <a:t> </a:t>
            </a:r>
            <a:r>
              <a:rPr lang="it-IT" dirty="0"/>
              <a:t>mapperanno ogni fase, assicurandosi che tutte le interazioni e le dipendenze siano chiaramente delineate. Il progetto deve includere prove fisiche, come ricevute, siti Web o vetrine, per convalidare le interazioni con i clienti (se applicabile)</a:t>
            </a:r>
            <a:r>
              <a:rPr lang="en-GB" dirty="0"/>
              <a:t>.</a:t>
            </a:r>
          </a:p>
          <a:p>
            <a:pPr algn="just"/>
            <a:endParaRPr lang="en-GB" dirty="0"/>
          </a:p>
          <a:p>
            <a:pPr algn="just"/>
            <a:r>
              <a:rPr lang="it-IT" dirty="0"/>
              <a:t>Per </a:t>
            </a:r>
            <a:r>
              <a:rPr lang="it-IT" b="1" dirty="0"/>
              <a:t>descrivere il concetto</a:t>
            </a:r>
            <a:r>
              <a:rPr lang="it-IT" dirty="0"/>
              <a:t>, gli studenti creeranno una </a:t>
            </a:r>
            <a:r>
              <a:rPr lang="it-IT" b="1" dirty="0"/>
              <a:t>dichiarazione di proposta di valore </a:t>
            </a:r>
            <a:r>
              <a:rPr lang="it-IT" dirty="0"/>
              <a:t>utilizzando uno dei modelli forniti nel foglio di lavoro, come quelli basati sui framework di Geoff Moore, Simon </a:t>
            </a:r>
            <a:r>
              <a:rPr lang="it-IT" dirty="0" err="1"/>
              <a:t>Sinek</a:t>
            </a:r>
            <a:r>
              <a:rPr lang="it-IT" dirty="0"/>
              <a:t> o Clay Christensen</a:t>
            </a:r>
            <a:r>
              <a:rPr lang="en-GB" dirty="0"/>
              <a:t>. </a:t>
            </a:r>
            <a:r>
              <a:rPr lang="it-IT" dirty="0"/>
              <a:t>Devono definire il problema che il loro prodotto risolve, il cliente target e ciò che lo rende unico</a:t>
            </a:r>
            <a:r>
              <a:rPr lang="en-GB" dirty="0"/>
              <a:t>. </a:t>
            </a:r>
            <a:r>
              <a:rPr lang="it-IT" dirty="0"/>
              <a:t>La dichiarazione deve essere </a:t>
            </a:r>
            <a:r>
              <a:rPr lang="it-IT" b="1" dirty="0"/>
              <a:t>concisa e in linea con i valori fondamentali dell'azienda</a:t>
            </a:r>
            <a:r>
              <a:rPr lang="en-GB" dirty="0"/>
              <a:t>. </a:t>
            </a:r>
            <a:r>
              <a:rPr lang="it-IT" dirty="0"/>
              <a:t>Gli studenti dovrebbero essere incoraggiati a considerare le </a:t>
            </a:r>
            <a:r>
              <a:rPr lang="it-IT" b="1" dirty="0"/>
              <a:t>diverse esigenze dei clienti </a:t>
            </a:r>
            <a:r>
              <a:rPr lang="it-IT" dirty="0"/>
              <a:t>e garantire che la proposta di valore sia </a:t>
            </a:r>
            <a:r>
              <a:rPr lang="it-IT" b="1" dirty="0"/>
              <a:t>inclusiva e accessibile </a:t>
            </a:r>
            <a:r>
              <a:rPr lang="it-IT" dirty="0"/>
              <a:t>a diversi gruppi di utenti</a:t>
            </a:r>
            <a:r>
              <a:rPr lang="en-GB" dirty="0"/>
              <a:t>.</a:t>
            </a:r>
          </a:p>
          <a:p>
            <a:pPr algn="just"/>
            <a:endParaRPr lang="en-GB" dirty="0"/>
          </a:p>
          <a:p>
            <a:pPr algn="just"/>
            <a:r>
              <a:rPr lang="it-IT" dirty="0"/>
              <a:t>Incoraggia gli studenti a </a:t>
            </a:r>
            <a:r>
              <a:rPr lang="it-IT" b="1" dirty="0"/>
              <a:t>riflettere sul loro concetto </a:t>
            </a:r>
            <a:r>
              <a:rPr lang="it-IT" dirty="0"/>
              <a:t>e a visualizzare i loro risultati utilizzando</a:t>
            </a:r>
            <a:r>
              <a:rPr lang="en-GB" b="1" dirty="0">
                <a:solidFill>
                  <a:srgbClr val="29C5F4"/>
                </a:solidFill>
                <a:hlinkClick r:id="rId5">
                  <a:extLst>
                    <a:ext uri="{A12FA001-AC4F-418D-AE19-62706E023703}">
                      <ahyp:hlinkClr xmlns:ahyp="http://schemas.microsoft.com/office/drawing/2018/hyperlinkcolor" val="tx"/>
                    </a:ext>
                  </a:extLst>
                </a:hlinkClick>
              </a:rPr>
              <a:t>Canva</a:t>
            </a:r>
            <a:r>
              <a:rPr lang="en-GB" dirty="0"/>
              <a:t>,</a:t>
            </a:r>
            <a:r>
              <a:rPr lang="en-GB" b="1" dirty="0"/>
              <a:t> </a:t>
            </a:r>
            <a:r>
              <a:rPr lang="en-GB" b="1" dirty="0">
                <a:solidFill>
                  <a:srgbClr val="29C5F4"/>
                </a:solidFill>
                <a:hlinkClick r:id="rId6">
                  <a:extLst>
                    <a:ext uri="{A12FA001-AC4F-418D-AE19-62706E023703}">
                      <ahyp:hlinkClr xmlns:ahyp="http://schemas.microsoft.com/office/drawing/2018/hyperlinkcolor" val="tx"/>
                    </a:ext>
                  </a:extLst>
                </a:hlinkClick>
              </a:rPr>
              <a:t>Miro</a:t>
            </a:r>
            <a:r>
              <a:rPr lang="en-GB" dirty="0"/>
              <a:t>, o </a:t>
            </a:r>
            <a:r>
              <a:rPr lang="en-GB" b="1" dirty="0" err="1"/>
              <a:t>altri</a:t>
            </a:r>
            <a:r>
              <a:rPr lang="en-GB" b="1" dirty="0"/>
              <a:t> </a:t>
            </a:r>
            <a:r>
              <a:rPr lang="en-GB" b="1" dirty="0" err="1"/>
              <a:t>strumenti</a:t>
            </a:r>
            <a:r>
              <a:rPr lang="en-GB" b="1" dirty="0"/>
              <a:t> </a:t>
            </a:r>
            <a:r>
              <a:rPr lang="en-GB" b="1" dirty="0" err="1"/>
              <a:t>digitali</a:t>
            </a:r>
            <a:r>
              <a:rPr lang="en-GB" dirty="0"/>
              <a:t>. </a:t>
            </a:r>
            <a:r>
              <a:rPr lang="it-IT" dirty="0"/>
              <a:t>L'obiettivo finale è quello di perfezionare un </a:t>
            </a:r>
            <a:r>
              <a:rPr lang="it-IT" b="1" dirty="0"/>
              <a:t>concetto attuabile </a:t>
            </a:r>
            <a:r>
              <a:rPr lang="it-IT" dirty="0"/>
              <a:t>che sia in linea con la sfida della sostenibilità identificata. Questo concetto sarà ulteriormente sviluppato nella Fase 4</a:t>
            </a:r>
            <a:r>
              <a:rPr lang="en-GB" dirty="0"/>
              <a:t>.</a:t>
            </a:r>
          </a:p>
          <a:p>
            <a:pPr algn="just"/>
            <a:endParaRPr lang="en-US" sz="1800" b="1" dirty="0"/>
          </a:p>
          <a:p>
            <a:pPr algn="just"/>
            <a:endParaRPr lang="en-US" sz="1800" b="1" dirty="0"/>
          </a:p>
        </p:txBody>
      </p:sp>
      <p:sp>
        <p:nvSpPr>
          <p:cNvPr id="4" name="Slide Number Placeholder 3">
            <a:extLst>
              <a:ext uri="{FF2B5EF4-FFF2-40B4-BE49-F238E27FC236}">
                <a16:creationId xmlns:a16="http://schemas.microsoft.com/office/drawing/2014/main" id="{9D2B7A49-7E71-FF01-B89C-43CABDC9A538}"/>
              </a:ext>
            </a:extLst>
          </p:cNvPr>
          <p:cNvSpPr>
            <a:spLocks noGrp="1"/>
          </p:cNvSpPr>
          <p:nvPr>
            <p:ph type="sldNum" sz="quarter" idx="4"/>
          </p:nvPr>
        </p:nvSpPr>
        <p:spPr/>
        <p:txBody>
          <a:bodyPr/>
          <a:lstStyle/>
          <a:p>
            <a:fld id="{9C527BFA-2C0E-4CEC-B6A5-913A56FEF4B4}" type="slidenum">
              <a:rPr lang="fr-CA" smtClean="0"/>
              <a:pPr/>
              <a:t>21</a:t>
            </a:fld>
            <a:endParaRPr lang="fr-CA"/>
          </a:p>
        </p:txBody>
      </p:sp>
      <p:sp>
        <p:nvSpPr>
          <p:cNvPr id="7" name="Text Placeholder 6">
            <a:extLst>
              <a:ext uri="{FF2B5EF4-FFF2-40B4-BE49-F238E27FC236}">
                <a16:creationId xmlns:a16="http://schemas.microsoft.com/office/drawing/2014/main" id="{BE252BA9-3B15-E5EF-DB68-A79AC6B74C79}"/>
              </a:ext>
            </a:extLst>
          </p:cNvPr>
          <p:cNvSpPr>
            <a:spLocks noGrp="1"/>
          </p:cNvSpPr>
          <p:nvPr>
            <p:ph type="body" sz="quarter" idx="61"/>
          </p:nvPr>
        </p:nvSpPr>
        <p:spPr>
          <a:xfrm>
            <a:off x="-9335" y="304800"/>
            <a:ext cx="7040257" cy="926158"/>
          </a:xfrm>
        </p:spPr>
        <p:txBody>
          <a:bodyPr/>
          <a:lstStyle/>
          <a:p>
            <a:r>
              <a:rPr lang="it-IT" dirty="0"/>
              <a:t>SETTIMANA 10: FASE 3 – SVILUPPO DEL CONCETTO</a:t>
            </a:r>
            <a:endParaRPr lang="en-US" dirty="0"/>
          </a:p>
        </p:txBody>
      </p:sp>
    </p:spTree>
    <p:extLst>
      <p:ext uri="{BB962C8B-B14F-4D97-AF65-F5344CB8AC3E}">
        <p14:creationId xmlns:p14="http://schemas.microsoft.com/office/powerpoint/2010/main" val="138109733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6EFE88D-EB84-2277-F55E-73F13E6346C5}"/>
            </a:ext>
          </a:extLst>
        </p:cNvPr>
        <p:cNvGrpSpPr/>
        <p:nvPr/>
      </p:nvGrpSpPr>
      <p:grpSpPr>
        <a:xfrm>
          <a:off x="0" y="0"/>
          <a:ext cx="0" cy="0"/>
          <a:chOff x="0" y="0"/>
          <a:chExt cx="0" cy="0"/>
        </a:xfrm>
      </p:grpSpPr>
      <p:sp>
        <p:nvSpPr>
          <p:cNvPr id="6" name="Text Placeholder 5">
            <a:extLst>
              <a:ext uri="{FF2B5EF4-FFF2-40B4-BE49-F238E27FC236}">
                <a16:creationId xmlns:a16="http://schemas.microsoft.com/office/drawing/2014/main" id="{DEE924DA-3025-123E-481A-7B2F623D7440}"/>
              </a:ext>
            </a:extLst>
          </p:cNvPr>
          <p:cNvSpPr>
            <a:spLocks noGrp="1"/>
          </p:cNvSpPr>
          <p:nvPr>
            <p:ph type="body" sz="quarter" idx="48"/>
          </p:nvPr>
        </p:nvSpPr>
        <p:spPr>
          <a:xfrm>
            <a:off x="3518470" y="1230958"/>
            <a:ext cx="3613577" cy="2550054"/>
          </a:xfrm>
        </p:spPr>
        <p:txBody>
          <a:bodyPr lIns="91440" tIns="45720" rIns="91440" bIns="45720" numCol="1" spcCol="288000" anchor="t">
            <a:noAutofit/>
          </a:bodyPr>
          <a:lstStyle/>
          <a:p>
            <a:pPr algn="just"/>
            <a:r>
              <a:rPr lang="de-DE" sz="1800" b="1" dirty="0" err="1">
                <a:solidFill>
                  <a:srgbClr val="8652A1"/>
                </a:solidFill>
              </a:rPr>
              <a:t>Attività</a:t>
            </a:r>
            <a:endParaRPr lang="en-GB" dirty="0"/>
          </a:p>
          <a:p>
            <a:pPr marL="171450" indent="-171450" algn="just">
              <a:buFont typeface="Wingdings" panose="05000000000000000000" pitchFamily="2" charset="2"/>
              <a:buChar char="q"/>
            </a:pPr>
            <a:r>
              <a:rPr lang="it-IT" dirty="0"/>
              <a:t>In classe, i gruppi di studenti </a:t>
            </a:r>
            <a:r>
              <a:rPr lang="it-IT" b="1" dirty="0"/>
              <a:t>creeranno i loro prototipi </a:t>
            </a:r>
            <a:r>
              <a:rPr lang="it-IT" dirty="0"/>
              <a:t>sulla base del concetto sviluppato e selezionato nella Fase 3. Dovrebbero scegliere uno strumento digitale pertinente per supportare la fase 4 del loro processo di gestione dell'innovazione (una raccomandazione viene fatta sul foglio di lavoro della settimana). 
Man mano che le loro </a:t>
            </a:r>
            <a:r>
              <a:rPr lang="it-IT" b="1" dirty="0"/>
              <a:t>soluzioni innovative e sostenibili </a:t>
            </a:r>
            <a:r>
              <a:rPr lang="it-IT" dirty="0"/>
              <a:t>prendono forma, agli studenti sarà richiesto di </a:t>
            </a:r>
            <a:r>
              <a:rPr lang="it-IT" b="1" dirty="0"/>
              <a:t>adattare i loro prototipi</a:t>
            </a:r>
            <a:r>
              <a:rPr lang="it-IT" dirty="0"/>
              <a:t> per rispondere a </a:t>
            </a:r>
            <a:r>
              <a:rPr lang="it-IT" b="1" dirty="0"/>
              <a:t>scenari "curvi", </a:t>
            </a:r>
            <a:r>
              <a:rPr lang="it-IT" dirty="0"/>
              <a:t>mantenendo l'allineamento con gli SDG e le opportunità identificate. Questo processo iterativo li aiuterà a perfezionare le loro soluzioni, garantendo che rimangano efficaci e sostenibili</a:t>
            </a:r>
            <a:r>
              <a:rPr lang="en-GB" dirty="0"/>
              <a:t>e.</a:t>
            </a:r>
          </a:p>
        </p:txBody>
      </p:sp>
      <p:sp>
        <p:nvSpPr>
          <p:cNvPr id="8" name="Text Placeholder 7">
            <a:extLst>
              <a:ext uri="{FF2B5EF4-FFF2-40B4-BE49-F238E27FC236}">
                <a16:creationId xmlns:a16="http://schemas.microsoft.com/office/drawing/2014/main" id="{4F7F3DDC-CAD8-66C1-9069-0DBB4167FBE1}"/>
              </a:ext>
            </a:extLst>
          </p:cNvPr>
          <p:cNvSpPr>
            <a:spLocks noGrp="1"/>
          </p:cNvSpPr>
          <p:nvPr>
            <p:ph type="body" sz="quarter" idx="62"/>
          </p:nvPr>
        </p:nvSpPr>
        <p:spPr>
          <a:xfrm>
            <a:off x="3660084" y="4302521"/>
            <a:ext cx="3186688" cy="1008955"/>
          </a:xfrm>
        </p:spPr>
        <p:txBody>
          <a:bodyPr/>
          <a:lstStyle/>
          <a:p>
            <a:r>
              <a:rPr lang="en-US" dirty="0"/>
              <a:t>MATERIALI</a:t>
            </a:r>
          </a:p>
        </p:txBody>
      </p:sp>
      <p:sp>
        <p:nvSpPr>
          <p:cNvPr id="7" name="Text Placeholder 6">
            <a:extLst>
              <a:ext uri="{FF2B5EF4-FFF2-40B4-BE49-F238E27FC236}">
                <a16:creationId xmlns:a16="http://schemas.microsoft.com/office/drawing/2014/main" id="{940FECBC-A7DF-1949-CA5C-2C0F09716C91}"/>
              </a:ext>
            </a:extLst>
          </p:cNvPr>
          <p:cNvSpPr>
            <a:spLocks noGrp="1"/>
          </p:cNvSpPr>
          <p:nvPr>
            <p:ph type="body" sz="quarter" idx="61"/>
          </p:nvPr>
        </p:nvSpPr>
        <p:spPr>
          <a:xfrm>
            <a:off x="-9335" y="304800"/>
            <a:ext cx="7141382" cy="926158"/>
          </a:xfrm>
        </p:spPr>
        <p:txBody>
          <a:bodyPr/>
          <a:lstStyle/>
          <a:p>
            <a:r>
              <a:rPr lang="it-IT" dirty="0"/>
              <a:t>SETTIMANA 11: FASE 4 – SVILUPPO DEL SERVICE</a:t>
            </a:r>
            <a:endParaRPr lang="en-US" dirty="0"/>
          </a:p>
        </p:txBody>
      </p:sp>
      <p:sp>
        <p:nvSpPr>
          <p:cNvPr id="10" name="Text Placeholder 9">
            <a:extLst>
              <a:ext uri="{FF2B5EF4-FFF2-40B4-BE49-F238E27FC236}">
                <a16:creationId xmlns:a16="http://schemas.microsoft.com/office/drawing/2014/main" id="{1E9DF5B8-F661-F273-E116-DA1FA4466E77}"/>
              </a:ext>
            </a:extLst>
          </p:cNvPr>
          <p:cNvSpPr>
            <a:spLocks noGrp="1"/>
          </p:cNvSpPr>
          <p:nvPr>
            <p:ph type="body" sz="quarter" idx="64"/>
          </p:nvPr>
        </p:nvSpPr>
        <p:spPr>
          <a:xfrm>
            <a:off x="331095" y="1229463"/>
            <a:ext cx="3186688" cy="5791249"/>
          </a:xfrm>
        </p:spPr>
        <p:txBody>
          <a:bodyPr lIns="91440" tIns="45720" rIns="91440" bIns="45720" numCol="1" spcCol="288000" anchor="t">
            <a:noAutofit/>
          </a:bodyPr>
          <a:lstStyle/>
          <a:p>
            <a:pPr algn="just"/>
            <a:r>
              <a:rPr lang="en-US" sz="1800" b="1" dirty="0" err="1">
                <a:solidFill>
                  <a:srgbClr val="8652A1"/>
                </a:solidFill>
              </a:rPr>
              <a:t>Contenuto</a:t>
            </a:r>
            <a:endParaRPr lang="en-US" dirty="0"/>
          </a:p>
          <a:p>
            <a:pPr algn="just"/>
            <a:r>
              <a:rPr lang="it-IT" dirty="0"/>
              <a:t>In questa sessione, gli studenti prenderanno i concetti sviluppati e creeranno </a:t>
            </a:r>
            <a:r>
              <a:rPr lang="it-IT" b="1" dirty="0"/>
              <a:t>prototipi a bassa fedeltà</a:t>
            </a:r>
            <a:r>
              <a:rPr lang="en-GB" dirty="0"/>
              <a:t>. </a:t>
            </a:r>
            <a:r>
              <a:rPr lang="it-IT" dirty="0"/>
              <a:t>L'obiettivo di questa fase è quello di passare da soluzioni teoriche </a:t>
            </a:r>
            <a:r>
              <a:rPr lang="it-IT" b="1" dirty="0"/>
              <a:t>a rappresentazioni tangibili</a:t>
            </a:r>
            <a:r>
              <a:rPr lang="it-IT" dirty="0"/>
              <a:t> che possano essere testate e perfezionate</a:t>
            </a:r>
            <a:r>
              <a:rPr lang="en-GB" dirty="0"/>
              <a:t>. </a:t>
            </a:r>
            <a:r>
              <a:rPr lang="it-IT" dirty="0"/>
              <a:t>La prototipazione consente l'identificazione precoce dei difetti e delle aree di miglioramento, rendendola un passaggio cruciale prima dello sviluppo su larga scala. Incoraggia gli studenti a </a:t>
            </a:r>
            <a:r>
              <a:rPr lang="it-IT" b="1" dirty="0"/>
              <a:t>concentrarsi sull'usabilità</a:t>
            </a:r>
            <a:r>
              <a:rPr lang="it-IT" dirty="0"/>
              <a:t>, sulla fattibilità e su quanto bene il loro prototipo </a:t>
            </a:r>
            <a:r>
              <a:rPr lang="it-IT" b="1" dirty="0"/>
              <a:t>affronta la sfida della logistica sostenibile</a:t>
            </a:r>
            <a:r>
              <a:rPr lang="it-IT" dirty="0"/>
              <a:t>.</a:t>
            </a:r>
            <a:endParaRPr lang="en-GB" b="1" dirty="0"/>
          </a:p>
          <a:p>
            <a:pPr algn="just"/>
            <a:endParaRPr lang="en-GB" dirty="0"/>
          </a:p>
          <a:p>
            <a:pPr algn="just"/>
            <a:r>
              <a:rPr lang="it-IT" dirty="0"/>
              <a:t>Durante </a:t>
            </a:r>
            <a:r>
              <a:rPr lang="it-IT" b="1" dirty="0"/>
              <a:t>l'attività pratica</a:t>
            </a:r>
            <a:r>
              <a:rPr lang="it-IT" dirty="0"/>
              <a:t>, gli studenti </a:t>
            </a:r>
            <a:r>
              <a:rPr lang="it-IT" b="1" dirty="0"/>
              <a:t>creeranno prototipi</a:t>
            </a:r>
            <a:r>
              <a:rPr lang="it-IT" dirty="0"/>
              <a:t> selezionando uno strumento digitale che può aiutare nello sviluppo di modelli, assicurando che i loro progetti riflettano le proposte di valore fondamentali dei loro concetti</a:t>
            </a:r>
            <a:r>
              <a:rPr lang="en-GB" dirty="0"/>
              <a:t>. </a:t>
            </a:r>
            <a:r>
              <a:rPr lang="it-IT" b="1" dirty="0"/>
              <a:t>L'attività basata sui problem</a:t>
            </a:r>
            <a:r>
              <a:rPr lang="it-IT" dirty="0"/>
              <a:t>i introduce una sfida: uno </a:t>
            </a:r>
            <a:r>
              <a:rPr lang="it-IT" b="1" dirty="0"/>
              <a:t>scenario "a palla curva"</a:t>
            </a:r>
            <a:r>
              <a:rPr lang="it-IT" dirty="0"/>
              <a:t> che rappresenta fattori esterni imprevisti (ad esempio, cambiamenti normativi, interruzioni della catena di approvvigionamento o rischi ambientali). Presta attenzione a come gli studenti adattano le loro soluzioni in risposta a queste sfide, poiché la </a:t>
            </a:r>
            <a:r>
              <a:rPr lang="it-IT" b="1" dirty="0"/>
              <a:t>flessibilità e la resilienza </a:t>
            </a:r>
            <a:r>
              <a:rPr lang="it-IT" dirty="0"/>
              <a:t>sono aspetti chiave per un'innovazione di successo</a:t>
            </a:r>
            <a:r>
              <a:rPr lang="en-GB" dirty="0"/>
              <a:t>. </a:t>
            </a:r>
            <a:r>
              <a:rPr lang="it-IT" dirty="0"/>
              <a:t>Incoraggiali a documentare il loro processo decisionale, poiché queste intuizioni potrebbero essere preziose nelle fasi successive. Se il tempo è limitato, </a:t>
            </a:r>
            <a:r>
              <a:rPr lang="it-IT" b="1" dirty="0"/>
              <a:t>l'attività di </a:t>
            </a:r>
            <a:r>
              <a:rPr lang="it-IT" b="1" dirty="0" err="1"/>
              <a:t>curveball</a:t>
            </a:r>
            <a:r>
              <a:rPr lang="it-IT" b="1" dirty="0"/>
              <a:t> </a:t>
            </a:r>
            <a:r>
              <a:rPr lang="it-IT" dirty="0"/>
              <a:t>può essere integrata nella fase di indagine online per semplificare il processo senza perdere il suo valore riflessivo.</a:t>
            </a:r>
            <a:endParaRPr lang="en-US" dirty="0"/>
          </a:p>
        </p:txBody>
      </p:sp>
      <p:sp>
        <p:nvSpPr>
          <p:cNvPr id="4" name="Slide Number Placeholder 3">
            <a:extLst>
              <a:ext uri="{FF2B5EF4-FFF2-40B4-BE49-F238E27FC236}">
                <a16:creationId xmlns:a16="http://schemas.microsoft.com/office/drawing/2014/main" id="{3F0CC483-4DB5-4900-7B6F-FF4BEB6B6384}"/>
              </a:ext>
            </a:extLst>
          </p:cNvPr>
          <p:cNvSpPr>
            <a:spLocks noGrp="1"/>
          </p:cNvSpPr>
          <p:nvPr>
            <p:ph type="sldNum" sz="quarter" idx="4"/>
          </p:nvPr>
        </p:nvSpPr>
        <p:spPr/>
        <p:txBody>
          <a:bodyPr/>
          <a:lstStyle/>
          <a:p>
            <a:fld id="{9C527BFA-2C0E-4CEC-B6A5-913A56FEF4B4}" type="slidenum">
              <a:rPr lang="fr-CA" smtClean="0"/>
              <a:pPr/>
              <a:t>22</a:t>
            </a:fld>
            <a:endParaRPr lang="fr-CA"/>
          </a:p>
        </p:txBody>
      </p:sp>
      <p:pic>
        <p:nvPicPr>
          <p:cNvPr id="15" name="Picture Placeholder 14">
            <a:extLst>
              <a:ext uri="{FF2B5EF4-FFF2-40B4-BE49-F238E27FC236}">
                <a16:creationId xmlns:a16="http://schemas.microsoft.com/office/drawing/2014/main" id="{A57F4092-F93E-6CC9-55FC-8D519550EA0C}"/>
              </a:ext>
            </a:extLst>
          </p:cNvPr>
          <p:cNvPicPr>
            <a:picLocks noGrp="1" noChangeAspect="1"/>
          </p:cNvPicPr>
          <p:nvPr>
            <p:ph type="pic" sz="quarter" idx="12"/>
          </p:nvPr>
        </p:nvPicPr>
        <p:blipFill>
          <a:blip r:embed="rId2">
            <a:extLst>
              <a:ext uri="{28A0092B-C50C-407E-A947-70E740481C1C}">
                <a14:useLocalDpi xmlns:a14="http://schemas.microsoft.com/office/drawing/2010/main" val="0"/>
              </a:ext>
            </a:extLst>
          </a:blip>
          <a:srcRect t="5739" b="34239"/>
          <a:stretch>
            <a:fillRect/>
          </a:stretch>
        </p:blipFill>
        <p:spPr>
          <a:xfrm>
            <a:off x="0" y="7020713"/>
            <a:ext cx="7559675" cy="3026228"/>
          </a:xfrm>
        </p:spPr>
      </p:pic>
      <p:graphicFrame>
        <p:nvGraphicFramePr>
          <p:cNvPr id="2" name="Tabelle 1">
            <a:extLst>
              <a:ext uri="{FF2B5EF4-FFF2-40B4-BE49-F238E27FC236}">
                <a16:creationId xmlns:a16="http://schemas.microsoft.com/office/drawing/2014/main" id="{96A6B631-5839-3BE0-4046-411450863401}"/>
              </a:ext>
            </a:extLst>
          </p:cNvPr>
          <p:cNvGraphicFramePr>
            <a:graphicFrameLocks noGrp="1"/>
          </p:cNvGraphicFramePr>
          <p:nvPr>
            <p:extLst>
              <p:ext uri="{D42A27DB-BD31-4B8C-83A1-F6EECF244321}">
                <p14:modId xmlns:p14="http://schemas.microsoft.com/office/powerpoint/2010/main" val="266148974"/>
              </p:ext>
            </p:extLst>
          </p:nvPr>
        </p:nvGraphicFramePr>
        <p:xfrm>
          <a:off x="3660084" y="4971102"/>
          <a:ext cx="3186000" cy="2453640"/>
        </p:xfrm>
        <a:graphic>
          <a:graphicData uri="http://schemas.openxmlformats.org/drawingml/2006/table">
            <a:tbl>
              <a:tblPr firstRow="1" bandRow="1"/>
              <a:tblGrid>
                <a:gridCol w="1710000">
                  <a:extLst>
                    <a:ext uri="{9D8B030D-6E8A-4147-A177-3AD203B41FA5}">
                      <a16:colId xmlns:a16="http://schemas.microsoft.com/office/drawing/2014/main" val="3698861540"/>
                    </a:ext>
                  </a:extLst>
                </a:gridCol>
                <a:gridCol w="1476000">
                  <a:extLst>
                    <a:ext uri="{9D8B030D-6E8A-4147-A177-3AD203B41FA5}">
                      <a16:colId xmlns:a16="http://schemas.microsoft.com/office/drawing/2014/main" val="4133591016"/>
                    </a:ext>
                  </a:extLst>
                </a:gridCol>
              </a:tblGrid>
              <a:tr h="370840">
                <a:tc>
                  <a:txBody>
                    <a:bodyPr/>
                    <a:lstStyle/>
                    <a:p>
                      <a:r>
                        <a:rPr lang="de-DE" sz="1100" dirty="0">
                          <a:solidFill>
                            <a:schemeClr val="bg1"/>
                          </a:solidFill>
                        </a:rPr>
                        <a:t>Slide Deck: </a:t>
                      </a:r>
                      <a:r>
                        <a:rPr lang="it-IT" sz="1100" dirty="0">
                          <a:solidFill>
                            <a:schemeClr val="bg1"/>
                          </a:solidFill>
                        </a:rPr>
                        <a:t>Introduzione degli scenari curvi all'interno della realtà aziendale del case study selezionato</a:t>
                      </a:r>
                      <a:endParaRPr lang="en-GB" sz="1100" dirty="0">
                        <a:solidFill>
                          <a:schemeClr val="bg1"/>
                        </a:solidFill>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de-DE" sz="1100" dirty="0" err="1">
                          <a:solidFill>
                            <a:schemeClr val="bg1"/>
                          </a:solidFill>
                        </a:rPr>
                        <a:t>Scaricare</a:t>
                      </a:r>
                      <a:r>
                        <a:rPr lang="de-DE" sz="1100" dirty="0">
                          <a:solidFill>
                            <a:schemeClr val="bg1"/>
                          </a:solidFill>
                        </a:rPr>
                        <a:t> PPT</a:t>
                      </a:r>
                      <a:br>
                        <a:rPr lang="de-DE" sz="1100" dirty="0">
                          <a:solidFill>
                            <a:srgbClr val="FFFFFF"/>
                          </a:solidFill>
                        </a:rPr>
                      </a:br>
                      <a:r>
                        <a:rPr lang="de-DE" sz="1100" dirty="0">
                          <a:solidFill>
                            <a:schemeClr val="bg1"/>
                          </a:solidFill>
                        </a:rPr>
                        <a:t>“EARTH – Slide Deck Module 3“</a:t>
                      </a:r>
                    </a:p>
                    <a:p>
                      <a:r>
                        <a:rPr lang="de-DE" sz="1100" dirty="0">
                          <a:solidFill>
                            <a:schemeClr val="bg1"/>
                          </a:solidFill>
                        </a:rPr>
                        <a:t>pp. 49-56</a:t>
                      </a:r>
                      <a:endParaRPr lang="en-GB" sz="1100" dirty="0">
                        <a:solidFill>
                          <a:schemeClr val="bg1"/>
                        </a:solidFill>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295225681"/>
                  </a:ext>
                </a:extLst>
              </a:tr>
              <a:tr h="370840">
                <a:tc>
                  <a:txBody>
                    <a:bodyPr/>
                    <a:lstStyle/>
                    <a:p>
                      <a:r>
                        <a:rPr lang="it-IT" sz="1100" dirty="0">
                          <a:solidFill>
                            <a:schemeClr val="bg1"/>
                          </a:solidFill>
                        </a:rPr>
                        <a:t>Foglio di lavoro per gli studenti: applicare la Fase 4 a un caso di studio e come utilizzare gli strumenti corrispondenti</a:t>
                      </a:r>
                      <a:endParaRPr lang="en-GB" sz="1100" dirty="0">
                        <a:solidFill>
                          <a:schemeClr val="bg1"/>
                        </a:solidFill>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de-DE" sz="1100" dirty="0" err="1">
                          <a:solidFill>
                            <a:schemeClr val="bg1"/>
                          </a:solidFill>
                        </a:rPr>
                        <a:t>Scaricare</a:t>
                      </a:r>
                      <a:r>
                        <a:rPr lang="de-DE" sz="1100" dirty="0">
                          <a:solidFill>
                            <a:schemeClr val="bg1"/>
                          </a:solidFill>
                        </a:rPr>
                        <a:t> PPT </a:t>
                      </a:r>
                    </a:p>
                    <a:p>
                      <a:r>
                        <a:rPr lang="de-DE" sz="1100" dirty="0">
                          <a:solidFill>
                            <a:schemeClr val="bg1"/>
                          </a:solidFill>
                        </a:rPr>
                        <a:t>“EARTH – Worksheets Module 3“</a:t>
                      </a:r>
                    </a:p>
                    <a:p>
                      <a:r>
                        <a:rPr lang="de-DE" sz="1100" dirty="0">
                          <a:solidFill>
                            <a:schemeClr val="bg1"/>
                          </a:solidFill>
                        </a:rPr>
                        <a:t>pp. 21-25</a:t>
                      </a:r>
                      <a:endParaRPr lang="en-GB" sz="1100" dirty="0">
                        <a:solidFill>
                          <a:schemeClr val="bg1"/>
                        </a:solidFill>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25490817"/>
                  </a:ext>
                </a:extLst>
              </a:tr>
              <a:tr h="370840">
                <a:tc>
                  <a:txBody>
                    <a:bodyPr/>
                    <a:lstStyle/>
                    <a:p>
                      <a:r>
                        <a:rPr lang="it-IT" sz="1100" dirty="0">
                          <a:solidFill>
                            <a:schemeClr val="bg1"/>
                          </a:solidFill>
                        </a:rPr>
                        <a:t>Fonti esterne su sfide inaspettate e metodi pedagogici</a:t>
                      </a:r>
                      <a:endParaRPr lang="en-GB" sz="1100" dirty="0">
                        <a:solidFill>
                          <a:schemeClr val="bg1"/>
                        </a:solidFill>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tcPr>
                </a:tc>
                <a:tc>
                  <a:txBody>
                    <a:bodyPr/>
                    <a:lstStyle/>
                    <a:p>
                      <a:pPr lvl="0">
                        <a:buNone/>
                      </a:pPr>
                      <a:r>
                        <a:rPr lang="de-DE" sz="1100" b="0" i="0" u="none" strike="noStrike" noProof="0" dirty="0">
                          <a:solidFill>
                            <a:srgbClr val="29C5F4"/>
                          </a:solidFill>
                          <a:latin typeface="Calibri"/>
                          <a:hlinkClick r:id="rId3" action="ppaction://hlinksldjump">
                            <a:extLst>
                              <a:ext uri="{A12FA001-AC4F-418D-AE19-62706E023703}">
                                <ahyp:hlinkClr xmlns:ahyp="http://schemas.microsoft.com/office/drawing/2018/hyperlinkcolor" val="tx"/>
                              </a:ext>
                            </a:extLst>
                          </a:hlinkClick>
                        </a:rPr>
                        <a:t>pp. 33-36</a:t>
                      </a:r>
                      <a:endParaRPr lang="en-US" dirty="0">
                        <a:solidFill>
                          <a:srgbClr val="29C5F4"/>
                        </a:solidFill>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919997868"/>
                  </a:ext>
                </a:extLst>
              </a:tr>
            </a:tbl>
          </a:graphicData>
        </a:graphic>
      </p:graphicFrame>
    </p:spTree>
    <p:extLst>
      <p:ext uri="{BB962C8B-B14F-4D97-AF65-F5344CB8AC3E}">
        <p14:creationId xmlns:p14="http://schemas.microsoft.com/office/powerpoint/2010/main" val="35474579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A9D1028-48BA-C724-6836-29DADBF87BF6}"/>
            </a:ext>
          </a:extLst>
        </p:cNvPr>
        <p:cNvGrpSpPr/>
        <p:nvPr/>
      </p:nvGrpSpPr>
      <p:grpSpPr>
        <a:xfrm>
          <a:off x="0" y="0"/>
          <a:ext cx="0" cy="0"/>
          <a:chOff x="0" y="0"/>
          <a:chExt cx="0" cy="0"/>
        </a:xfrm>
      </p:grpSpPr>
      <p:sp>
        <p:nvSpPr>
          <p:cNvPr id="6" name="Text Placeholder 5">
            <a:extLst>
              <a:ext uri="{FF2B5EF4-FFF2-40B4-BE49-F238E27FC236}">
                <a16:creationId xmlns:a16="http://schemas.microsoft.com/office/drawing/2014/main" id="{866CAE59-6426-E65B-D69B-1B06AE29D11E}"/>
              </a:ext>
            </a:extLst>
          </p:cNvPr>
          <p:cNvSpPr>
            <a:spLocks noGrp="1"/>
          </p:cNvSpPr>
          <p:nvPr>
            <p:ph type="body" sz="quarter" idx="64"/>
          </p:nvPr>
        </p:nvSpPr>
        <p:spPr>
          <a:xfrm>
            <a:off x="310101" y="1240601"/>
            <a:ext cx="6814268" cy="9160293"/>
          </a:xfrm>
        </p:spPr>
        <p:txBody>
          <a:bodyPr lIns="91440" tIns="45720" rIns="91440" bIns="45720" numCol="2" spcCol="288000" anchor="t">
            <a:noAutofit/>
          </a:bodyPr>
          <a:lstStyle/>
          <a:p>
            <a:r>
              <a:rPr lang="en-US" sz="1600" b="1" dirty="0" err="1">
                <a:solidFill>
                  <a:srgbClr val="8652A1"/>
                </a:solidFill>
                <a:latin typeface="Calibri"/>
                <a:ea typeface="Open Sans"/>
                <a:cs typeface="Calibri"/>
              </a:rPr>
              <a:t>Possibili</a:t>
            </a:r>
            <a:r>
              <a:rPr lang="en-US" sz="1600" b="1" dirty="0">
                <a:solidFill>
                  <a:srgbClr val="8652A1"/>
                </a:solidFill>
                <a:latin typeface="Calibri"/>
                <a:ea typeface="Open Sans"/>
                <a:cs typeface="Calibri"/>
              </a:rPr>
              <a:t> </a:t>
            </a:r>
            <a:r>
              <a:rPr lang="en-US" sz="1600" b="1" dirty="0" err="1">
                <a:solidFill>
                  <a:srgbClr val="8652A1"/>
                </a:solidFill>
                <a:latin typeface="Calibri"/>
                <a:ea typeface="Open Sans"/>
                <a:cs typeface="Calibri"/>
              </a:rPr>
              <a:t>scenari</a:t>
            </a:r>
            <a:r>
              <a:rPr lang="en-US" sz="1600" b="1" dirty="0">
                <a:solidFill>
                  <a:srgbClr val="8652A1"/>
                </a:solidFill>
                <a:latin typeface="Calibri"/>
                <a:ea typeface="Open Sans"/>
                <a:cs typeface="Calibri"/>
              </a:rPr>
              <a:t> di Curveball</a:t>
            </a:r>
            <a:endParaRPr lang="en-GB" dirty="0"/>
          </a:p>
          <a:p>
            <a:pPr algn="just">
              <a:spcAft>
                <a:spcPts val="600"/>
              </a:spcAft>
            </a:pPr>
            <a:r>
              <a:rPr lang="it-IT" sz="1050" dirty="0">
                <a:latin typeface="Calibri"/>
                <a:ea typeface="Open Sans"/>
                <a:cs typeface="Calibri"/>
              </a:rPr>
              <a:t>Durante la fase di prototipazione, gli studenti devono essere preparati ad adattare le loro soluzioni a </a:t>
            </a:r>
            <a:r>
              <a:rPr lang="it-IT" sz="1050" b="1" dirty="0">
                <a:latin typeface="Calibri"/>
                <a:ea typeface="Open Sans"/>
                <a:cs typeface="Calibri"/>
              </a:rPr>
              <a:t>scenari inaspettati </a:t>
            </a:r>
            <a:r>
              <a:rPr lang="it-IT" sz="1050" dirty="0">
                <a:latin typeface="Calibri"/>
                <a:ea typeface="Open Sans"/>
                <a:cs typeface="Calibri"/>
              </a:rPr>
              <a:t>che mettano alla prova la flessibilità e la resilienza delle loro innovazioni (dopo che è stato generato un primo prototipo). Queste sfide riflettono </a:t>
            </a:r>
            <a:r>
              <a:rPr lang="it-IT" sz="1050" b="1" dirty="0">
                <a:latin typeface="Calibri"/>
                <a:ea typeface="Open Sans"/>
                <a:cs typeface="Calibri"/>
              </a:rPr>
              <a:t>le interruzioni del mondo reale </a:t>
            </a:r>
            <a:r>
              <a:rPr lang="it-IT" sz="1050" dirty="0">
                <a:latin typeface="Calibri"/>
                <a:ea typeface="Open Sans"/>
                <a:cs typeface="Calibri"/>
              </a:rPr>
              <a:t>che le aziende devono affrontare frequentemente, richiedendo ai team di pensare in modo critico e adattare di conseguenza le proprie strategie logistiche. 
Ad esempio, una </a:t>
            </a:r>
            <a:r>
              <a:rPr lang="it-IT" sz="1050" b="1" dirty="0">
                <a:latin typeface="Calibri"/>
                <a:ea typeface="Open Sans"/>
                <a:cs typeface="Calibri"/>
              </a:rPr>
              <a:t>modifica normativa </a:t>
            </a:r>
            <a:r>
              <a:rPr lang="it-IT" sz="1050" dirty="0">
                <a:latin typeface="Calibri"/>
                <a:ea typeface="Open Sans"/>
                <a:cs typeface="Calibri"/>
              </a:rPr>
              <a:t>potrebbe introdurre leggi ambientali più severe, limitando l'uso di determinati materiali o richiedendo nuove certificazioni: in che modo gli studenti ridisegneranno il loro prototipo per rimanere conformi? Se la </a:t>
            </a:r>
            <a:r>
              <a:rPr lang="it-IT" sz="1050" b="1" dirty="0">
                <a:latin typeface="Calibri"/>
                <a:ea typeface="Open Sans"/>
                <a:cs typeface="Calibri"/>
              </a:rPr>
              <a:t>tecnologia chiave </a:t>
            </a:r>
            <a:r>
              <a:rPr lang="it-IT" sz="1050" dirty="0">
                <a:latin typeface="Calibri"/>
                <a:ea typeface="Open Sans"/>
                <a:cs typeface="Calibri"/>
              </a:rPr>
              <a:t>della loro soluzione diventa non disponibile o obsoleta, possono modificare il loro approccio mantenendo l'innovazione? Se le </a:t>
            </a:r>
            <a:r>
              <a:rPr lang="it-IT" sz="1050" b="1" dirty="0">
                <a:latin typeface="Calibri"/>
                <a:ea typeface="Open Sans"/>
                <a:cs typeface="Calibri"/>
              </a:rPr>
              <a:t>preferenze dei clienti </a:t>
            </a:r>
            <a:r>
              <a:rPr lang="it-IT" sz="1050" dirty="0">
                <a:latin typeface="Calibri"/>
                <a:ea typeface="Open Sans"/>
                <a:cs typeface="Calibri"/>
              </a:rPr>
              <a:t>si spostano verso una diversa priorità di sostenibilità, come la riduzione dei rifiuti anziché delle emissioni, come possono adattare il loro prototipo per allinearsi meglio a queste aspettative? L'obiettivo è che gli studenti pensino in modo critico a </a:t>
            </a:r>
            <a:r>
              <a:rPr lang="it-IT" sz="1050" b="1" dirty="0">
                <a:latin typeface="Calibri"/>
                <a:ea typeface="Open Sans"/>
                <a:cs typeface="Calibri"/>
              </a:rPr>
              <a:t>come perfezionare la loro soluzione di fronte a vincoli imprevisti</a:t>
            </a:r>
            <a:r>
              <a:rPr lang="it-IT" sz="1050" dirty="0">
                <a:latin typeface="Calibri"/>
                <a:ea typeface="Open Sans"/>
                <a:cs typeface="Calibri"/>
              </a:rPr>
              <a:t>.
Altre sfide potrebbero includere </a:t>
            </a:r>
            <a:r>
              <a:rPr lang="it-IT" sz="1050" b="1" dirty="0">
                <a:latin typeface="Calibri"/>
                <a:ea typeface="Open Sans"/>
                <a:cs typeface="Calibri"/>
              </a:rPr>
              <a:t>guasti tecnologici </a:t>
            </a:r>
            <a:r>
              <a:rPr lang="it-IT" sz="1050" dirty="0">
                <a:latin typeface="Calibri"/>
                <a:ea typeface="Open Sans"/>
                <a:cs typeface="Calibri"/>
              </a:rPr>
              <a:t>(ad esempio, malfunzionamenti del software che interessano i sistemi automatizzati) o </a:t>
            </a:r>
            <a:r>
              <a:rPr lang="it-IT" sz="1050" b="1" dirty="0">
                <a:latin typeface="Calibri"/>
                <a:ea typeface="Open Sans"/>
                <a:cs typeface="Calibri"/>
              </a:rPr>
              <a:t>cambiamenti nella domanda dei consumatori</a:t>
            </a:r>
            <a:r>
              <a:rPr lang="it-IT" sz="1050" dirty="0">
                <a:latin typeface="Calibri"/>
                <a:ea typeface="Open Sans"/>
                <a:cs typeface="Calibri"/>
              </a:rPr>
              <a:t> (ad esempio, un'improvvisa preferenza per imballaggi ecologici). Affrontando queste sfide inaspettate, gli studenti perfezioneranno le loro soluzioni, assicurandosi che rimangano </a:t>
            </a:r>
            <a:r>
              <a:rPr lang="it-IT" sz="1050" b="1" dirty="0">
                <a:latin typeface="Calibri"/>
                <a:ea typeface="Open Sans"/>
                <a:cs typeface="Calibri"/>
              </a:rPr>
              <a:t>pratiche, adattabili e allineate con gli SDG</a:t>
            </a:r>
            <a:r>
              <a:rPr lang="it-IT" dirty="0">
                <a:latin typeface="Calibri"/>
                <a:ea typeface="Open Sans"/>
                <a:cs typeface="Calibri"/>
              </a:rPr>
              <a:t>.</a:t>
            </a:r>
            <a:endParaRPr lang="en-US" b="1" dirty="0">
              <a:solidFill>
                <a:srgbClr val="8652A1"/>
              </a:solidFill>
              <a:latin typeface="Calibri"/>
              <a:ea typeface="Open Sans"/>
              <a:cs typeface="Calibri"/>
            </a:endParaRPr>
          </a:p>
          <a:p>
            <a:pPr algn="just"/>
            <a:r>
              <a:rPr lang="en-GB" sz="1600" b="1" dirty="0">
                <a:solidFill>
                  <a:srgbClr val="8652A1"/>
                </a:solidFill>
                <a:latin typeface="Calibri"/>
                <a:ea typeface="Open Sans"/>
                <a:cs typeface="Calibri"/>
              </a:rPr>
              <a:t>Quali </a:t>
            </a:r>
            <a:r>
              <a:rPr lang="en-GB" sz="1600" b="1" dirty="0" err="1">
                <a:solidFill>
                  <a:srgbClr val="8652A1"/>
                </a:solidFill>
                <a:latin typeface="Calibri"/>
                <a:ea typeface="Open Sans"/>
                <a:cs typeface="Calibri"/>
              </a:rPr>
              <a:t>strumenti</a:t>
            </a:r>
            <a:r>
              <a:rPr lang="en-GB" sz="1600" b="1" dirty="0">
                <a:solidFill>
                  <a:srgbClr val="8652A1"/>
                </a:solidFill>
                <a:latin typeface="Calibri"/>
                <a:ea typeface="Open Sans"/>
                <a:cs typeface="Calibri"/>
              </a:rPr>
              <a:t> </a:t>
            </a:r>
            <a:r>
              <a:rPr lang="en-GB" sz="1600" b="1" dirty="0" err="1">
                <a:solidFill>
                  <a:srgbClr val="8652A1"/>
                </a:solidFill>
                <a:latin typeface="Calibri"/>
                <a:ea typeface="Open Sans"/>
                <a:cs typeface="Calibri"/>
              </a:rPr>
              <a:t>digitali</a:t>
            </a:r>
            <a:r>
              <a:rPr lang="en-GB" sz="1600" b="1" dirty="0">
                <a:solidFill>
                  <a:srgbClr val="8652A1"/>
                </a:solidFill>
                <a:latin typeface="Calibri"/>
                <a:ea typeface="Open Sans"/>
                <a:cs typeface="Calibri"/>
              </a:rPr>
              <a:t> </a:t>
            </a:r>
            <a:r>
              <a:rPr lang="en-GB" sz="1600" b="1" dirty="0" err="1">
                <a:solidFill>
                  <a:srgbClr val="8652A1"/>
                </a:solidFill>
                <a:latin typeface="Calibri"/>
                <a:ea typeface="Open Sans"/>
                <a:cs typeface="Calibri"/>
              </a:rPr>
              <a:t>utilizzare</a:t>
            </a:r>
            <a:endParaRPr lang="en-GB" b="1" dirty="0">
              <a:solidFill>
                <a:srgbClr val="8652A1"/>
              </a:solidFill>
              <a:latin typeface="Calibri"/>
              <a:ea typeface="Open Sans"/>
              <a:cs typeface="Calibri"/>
            </a:endParaRPr>
          </a:p>
          <a:p>
            <a:pPr algn="just">
              <a:spcAft>
                <a:spcPts val="600"/>
              </a:spcAft>
            </a:pPr>
            <a:r>
              <a:rPr lang="it-IT" sz="1050" dirty="0">
                <a:latin typeface="Calibri"/>
                <a:ea typeface="Open Sans"/>
                <a:cs typeface="Calibri"/>
              </a:rPr>
              <a:t>Per supportare la </a:t>
            </a:r>
            <a:r>
              <a:rPr lang="it-IT" sz="1050" b="1" dirty="0">
                <a:latin typeface="Calibri"/>
                <a:ea typeface="Open Sans"/>
                <a:cs typeface="Calibri"/>
              </a:rPr>
              <a:t>Fase 4: Sviluppo dei servizi</a:t>
            </a:r>
            <a:r>
              <a:rPr lang="it-IT" sz="1050" dirty="0">
                <a:latin typeface="Calibri"/>
                <a:ea typeface="Open Sans"/>
                <a:cs typeface="Calibri"/>
              </a:rPr>
              <a:t>, vari strumenti digitali possono aiutare gli studenti ad analizzare le sfide logistiche e identificare soluzioni innovative. Per un elenco completo, fare riferimento alle pagine 21-23 della</a:t>
            </a:r>
            <a:r>
              <a:rPr lang="en-GB" sz="1050" dirty="0">
                <a:latin typeface="Calibri"/>
                <a:ea typeface="Open Sans"/>
                <a:cs typeface="Calibri"/>
              </a:rPr>
              <a:t> </a:t>
            </a:r>
            <a:r>
              <a:rPr lang="de-DE" sz="1050" b="1" dirty="0">
                <a:solidFill>
                  <a:srgbClr val="29C5F4"/>
                </a:solidFill>
                <a:latin typeface="Calibri"/>
                <a:ea typeface="Open Sans"/>
                <a:cs typeface="Calibri"/>
                <a:hlinkClick r:id="rId2">
                  <a:extLst>
                    <a:ext uri="{A12FA001-AC4F-418D-AE19-62706E023703}">
                      <ahyp:hlinkClr xmlns:ahyp="http://schemas.microsoft.com/office/drawing/2018/hyperlinkcolor" val="tx"/>
                    </a:ext>
                  </a:extLst>
                </a:hlinkClick>
              </a:rPr>
              <a:t>EARTH Starter Kit</a:t>
            </a:r>
            <a:r>
              <a:rPr lang="en-GB" sz="1050" dirty="0">
                <a:latin typeface="Calibri"/>
                <a:ea typeface="Open Sans"/>
                <a:cs typeface="Calibri"/>
              </a:rPr>
              <a:t>.</a:t>
            </a:r>
          </a:p>
          <a:p>
            <a:pPr algn="just">
              <a:spcAft>
                <a:spcPts val="600"/>
              </a:spcAft>
            </a:pPr>
            <a:r>
              <a:rPr lang="en-GB" sz="1050" b="1" dirty="0" err="1">
                <a:latin typeface="Calibri"/>
                <a:ea typeface="Open Sans"/>
                <a:cs typeface="Calibri"/>
              </a:rPr>
              <a:t>Strumenti</a:t>
            </a:r>
            <a:r>
              <a:rPr lang="en-GB" sz="1050" b="1" dirty="0">
                <a:latin typeface="Calibri"/>
                <a:ea typeface="Open Sans"/>
                <a:cs typeface="Calibri"/>
              </a:rPr>
              <a:t> </a:t>
            </a:r>
            <a:r>
              <a:rPr lang="en-GB" sz="1050" b="1" dirty="0" err="1">
                <a:latin typeface="Calibri"/>
                <a:ea typeface="Open Sans"/>
                <a:cs typeface="Calibri"/>
              </a:rPr>
              <a:t>gratuiti</a:t>
            </a:r>
            <a:r>
              <a:rPr lang="en-GB" sz="1050" b="1" dirty="0">
                <a:latin typeface="Calibri"/>
                <a:ea typeface="Open Sans"/>
                <a:cs typeface="Calibri"/>
              </a:rPr>
              <a:t>:</a:t>
            </a:r>
            <a:endParaRPr lang="en-GB" sz="1050" dirty="0">
              <a:latin typeface="Calibri"/>
              <a:ea typeface="Open Sans"/>
              <a:cs typeface="Calibri"/>
            </a:endParaRPr>
          </a:p>
          <a:p>
            <a:pPr marL="171450" indent="-171450" algn="just">
              <a:spcAft>
                <a:spcPts val="600"/>
              </a:spcAft>
              <a:buFont typeface="Wingdings" panose="05000000000000000000" pitchFamily="2" charset="2"/>
              <a:buChar char="q"/>
            </a:pPr>
            <a:r>
              <a:rPr lang="en-GB" sz="1050" b="1" dirty="0">
                <a:latin typeface="Calibri"/>
                <a:ea typeface="Open Sans"/>
                <a:cs typeface="Calibri"/>
              </a:rPr>
              <a:t>Notion, Figma o Canva </a:t>
            </a:r>
            <a:r>
              <a:rPr lang="en-GB" sz="1050" dirty="0">
                <a:latin typeface="Calibri"/>
                <a:ea typeface="Open Sans"/>
                <a:cs typeface="Calibri"/>
              </a:rPr>
              <a:t>– </a:t>
            </a:r>
            <a:r>
              <a:rPr lang="it-IT" sz="1050" dirty="0">
                <a:latin typeface="Calibri"/>
                <a:ea typeface="Open Sans"/>
                <a:cs typeface="Calibri"/>
              </a:rPr>
              <a:t>Strumenti di collaborazione e documentazione per l'organizzazione dei flussi di lavoro di sviluppo e la progettazione di prototipi (bozze)</a:t>
            </a:r>
            <a:r>
              <a:rPr lang="en-GB" sz="1050" dirty="0">
                <a:latin typeface="Calibri"/>
                <a:ea typeface="Open Sans"/>
                <a:cs typeface="Calibri"/>
              </a:rPr>
              <a:t>. </a:t>
            </a:r>
          </a:p>
          <a:p>
            <a:pPr algn="just">
              <a:spcAft>
                <a:spcPts val="600"/>
              </a:spcAft>
            </a:pPr>
            <a:r>
              <a:rPr lang="it-IT" sz="1050" b="1" dirty="0">
                <a:latin typeface="Calibri"/>
                <a:ea typeface="Open Sans"/>
                <a:cs typeface="Calibri"/>
              </a:rPr>
              <a:t>Strumenti a pagamento (possono essere disponibili tramite licenza istituzionale</a:t>
            </a:r>
            <a:r>
              <a:rPr lang="en-GB" sz="1050" b="1" dirty="0">
                <a:latin typeface="Calibri"/>
                <a:ea typeface="Open Sans"/>
                <a:cs typeface="Calibri"/>
              </a:rPr>
              <a:t>):</a:t>
            </a:r>
            <a:endParaRPr lang="en-GB" sz="1050" dirty="0">
              <a:latin typeface="Calibri"/>
              <a:ea typeface="Open Sans"/>
              <a:cs typeface="Calibri"/>
            </a:endParaRPr>
          </a:p>
          <a:p>
            <a:pPr marL="171450" indent="-171450" algn="just">
              <a:spcAft>
                <a:spcPts val="600"/>
              </a:spcAft>
              <a:buFont typeface="Wingdings" panose="05000000000000000000" pitchFamily="2" charset="2"/>
              <a:buChar char="q"/>
            </a:pPr>
            <a:r>
              <a:rPr lang="en-GB" sz="1050" b="1" dirty="0" err="1">
                <a:latin typeface="Calibri"/>
                <a:ea typeface="Open Sans"/>
                <a:cs typeface="Calibri"/>
              </a:rPr>
              <a:t>MarvelApp</a:t>
            </a:r>
            <a:r>
              <a:rPr lang="en-GB" sz="1050" b="1" dirty="0">
                <a:latin typeface="Calibri"/>
                <a:ea typeface="Open Sans"/>
                <a:cs typeface="Calibri"/>
              </a:rPr>
              <a:t>, Adobe XD, Figma, Sketch</a:t>
            </a:r>
            <a:r>
              <a:rPr lang="en-GB" sz="1050" dirty="0">
                <a:latin typeface="Calibri"/>
                <a:ea typeface="Open Sans"/>
                <a:cs typeface="Calibri"/>
              </a:rPr>
              <a:t> – </a:t>
            </a:r>
            <a:r>
              <a:rPr lang="it-IT" sz="1050" dirty="0">
                <a:latin typeface="Calibri"/>
                <a:ea typeface="Open Sans"/>
                <a:cs typeface="Calibri"/>
              </a:rPr>
              <a:t>Strumenti di prototipazione per trasformare i concetti in prodotti tangibili</a:t>
            </a:r>
            <a:r>
              <a:rPr lang="en-GB" sz="1050" dirty="0">
                <a:latin typeface="Calibri"/>
                <a:ea typeface="Open Sans"/>
                <a:cs typeface="Calibri"/>
              </a:rPr>
              <a:t>.</a:t>
            </a:r>
          </a:p>
          <a:p>
            <a:pPr marL="171450" indent="-171450" algn="just">
              <a:spcAft>
                <a:spcPts val="600"/>
              </a:spcAft>
              <a:buFont typeface="Wingdings" panose="05000000000000000000" pitchFamily="2" charset="2"/>
              <a:buChar char="q"/>
            </a:pPr>
            <a:r>
              <a:rPr lang="en-GB" sz="1050" b="1" dirty="0">
                <a:latin typeface="Calibri"/>
                <a:ea typeface="Open Sans"/>
                <a:cs typeface="Calibri"/>
              </a:rPr>
              <a:t>Brightidea, </a:t>
            </a:r>
            <a:r>
              <a:rPr lang="en-GB" sz="1050" b="1" dirty="0" err="1">
                <a:latin typeface="Calibri"/>
                <a:ea typeface="Open Sans"/>
                <a:cs typeface="Calibri"/>
              </a:rPr>
              <a:t>Braineet</a:t>
            </a:r>
            <a:r>
              <a:rPr lang="en-GB" sz="1050" b="1" dirty="0">
                <a:latin typeface="Calibri"/>
                <a:ea typeface="Open Sans"/>
                <a:cs typeface="Calibri"/>
              </a:rPr>
              <a:t>, Canny</a:t>
            </a:r>
            <a:r>
              <a:rPr lang="en-GB" sz="1050" dirty="0">
                <a:latin typeface="Calibri"/>
                <a:ea typeface="Open Sans"/>
                <a:cs typeface="Calibri"/>
              </a:rPr>
              <a:t> – </a:t>
            </a:r>
            <a:r>
              <a:rPr lang="it-IT" sz="1050" dirty="0">
                <a:latin typeface="Calibri"/>
                <a:ea typeface="Open Sans"/>
                <a:cs typeface="Calibri"/>
              </a:rPr>
              <a:t>Assisti nella raccolta del feedback degli stakeholder e nella definizione delle priorità delle funzionalità</a:t>
            </a:r>
            <a:r>
              <a:rPr lang="en-GB" sz="1050" dirty="0">
                <a:latin typeface="Calibri"/>
                <a:ea typeface="Open Sans"/>
                <a:cs typeface="Calibri"/>
              </a:rPr>
              <a:t>.</a:t>
            </a:r>
          </a:p>
          <a:p>
            <a:pPr marL="171450" indent="-171450" algn="just">
              <a:buFont typeface="Wingdings" panose="05000000000000000000" pitchFamily="2" charset="2"/>
              <a:buChar char="q"/>
            </a:pPr>
            <a:r>
              <a:rPr lang="en-GB" sz="1050" b="1" dirty="0" err="1">
                <a:latin typeface="Calibri"/>
                <a:ea typeface="Open Sans"/>
                <a:cs typeface="Calibri"/>
              </a:rPr>
              <a:t>InnovationCloud</a:t>
            </a:r>
            <a:r>
              <a:rPr lang="en-GB" sz="1050" dirty="0">
                <a:latin typeface="Calibri"/>
                <a:ea typeface="Open Sans"/>
                <a:cs typeface="Calibri"/>
              </a:rPr>
              <a:t> – </a:t>
            </a:r>
            <a:r>
              <a:rPr lang="it-IT" sz="1050" dirty="0">
                <a:latin typeface="Calibri"/>
                <a:ea typeface="Open Sans"/>
                <a:cs typeface="Calibri"/>
              </a:rPr>
              <a:t>Supporta lo sviluppo e l'iterazione strutturati del prodotto</a:t>
            </a:r>
            <a:r>
              <a:rPr lang="en-GB" dirty="0">
                <a:latin typeface="Calibri"/>
                <a:ea typeface="Open Sans"/>
                <a:cs typeface="Calibri"/>
              </a:rPr>
              <a:t>.</a:t>
            </a:r>
          </a:p>
          <a:p>
            <a:pPr algn="just"/>
            <a:endParaRPr lang="en-GB" b="1" dirty="0">
              <a:solidFill>
                <a:srgbClr val="8652A1"/>
              </a:solidFill>
              <a:latin typeface="Calibri"/>
              <a:ea typeface="Open Sans"/>
              <a:cs typeface="Calibri"/>
            </a:endParaRPr>
          </a:p>
          <a:p>
            <a:r>
              <a:rPr lang="it-IT" sz="1600" b="1" dirty="0">
                <a:solidFill>
                  <a:srgbClr val="8652A1"/>
                </a:solidFill>
                <a:latin typeface="Calibri"/>
                <a:ea typeface="Open Sans"/>
                <a:cs typeface="Calibri"/>
              </a:rPr>
              <a:t>Guidare gli studenti attraverso il foglio di lavoro</a:t>
            </a:r>
            <a:endParaRPr lang="en-GB" b="1" dirty="0">
              <a:solidFill>
                <a:srgbClr val="8652A1"/>
              </a:solidFill>
            </a:endParaRPr>
          </a:p>
          <a:p>
            <a:pPr algn="just">
              <a:spcAft>
                <a:spcPts val="600"/>
              </a:spcAft>
            </a:pPr>
            <a:r>
              <a:rPr lang="it-IT" sz="1050" dirty="0">
                <a:latin typeface="Calibri"/>
                <a:ea typeface="Open Sans"/>
                <a:cs typeface="Calibri"/>
              </a:rPr>
              <a:t>Nel foglio di lavoro, gli studenti si concentreranno sullo </a:t>
            </a:r>
            <a:r>
              <a:rPr lang="it-IT" sz="1050" b="1" dirty="0">
                <a:latin typeface="Calibri"/>
                <a:ea typeface="Open Sans"/>
                <a:cs typeface="Calibri"/>
              </a:rPr>
              <a:t>sviluppo del servizio</a:t>
            </a:r>
            <a:r>
              <a:rPr lang="it-IT" sz="1050" dirty="0">
                <a:latin typeface="Calibri"/>
                <a:ea typeface="Open Sans"/>
                <a:cs typeface="Calibri"/>
              </a:rPr>
              <a:t>, </a:t>
            </a:r>
            <a:r>
              <a:rPr lang="it-IT" sz="1050" dirty="0" err="1">
                <a:latin typeface="Calibri"/>
                <a:ea typeface="Open Sans"/>
                <a:cs typeface="Calibri"/>
              </a:rPr>
              <a:t>prototipando</a:t>
            </a:r>
            <a:r>
              <a:rPr lang="it-IT" sz="1050" dirty="0">
                <a:latin typeface="Calibri"/>
                <a:ea typeface="Open Sans"/>
                <a:cs typeface="Calibri"/>
              </a:rPr>
              <a:t> il loro concetto. In circostanze normali, un prototipo digitale richiede solitamente da 1 a 2 settimane per essere costruito. Nell'ambito di questo corso, tuttavia, verrà svolto sotto forma di </a:t>
            </a:r>
            <a:r>
              <a:rPr lang="it-IT" sz="1050" b="1" dirty="0">
                <a:latin typeface="Calibri"/>
                <a:ea typeface="Open Sans"/>
                <a:cs typeface="Calibri"/>
              </a:rPr>
              <a:t>prototipazione rapida pressurizzata</a:t>
            </a:r>
            <a:r>
              <a:rPr lang="en-GB" sz="1050" dirty="0">
                <a:latin typeface="Calibri"/>
                <a:ea typeface="Open Sans"/>
                <a:cs typeface="Calibri"/>
              </a:rPr>
              <a:t>.​</a:t>
            </a:r>
          </a:p>
          <a:p>
            <a:pPr algn="just">
              <a:spcAft>
                <a:spcPts val="600"/>
              </a:spcAft>
            </a:pPr>
            <a:r>
              <a:rPr lang="it-IT" sz="1050" dirty="0">
                <a:latin typeface="Calibri"/>
                <a:ea typeface="Open Sans"/>
                <a:cs typeface="Calibri"/>
              </a:rPr>
              <a:t>Utilizza il metodo </a:t>
            </a:r>
            <a:r>
              <a:rPr lang="it-IT" sz="1050" dirty="0" err="1">
                <a:latin typeface="Calibri"/>
                <a:ea typeface="Open Sans"/>
                <a:cs typeface="Calibri"/>
              </a:rPr>
              <a:t>MoSCoW</a:t>
            </a:r>
            <a:r>
              <a:rPr lang="it-IT" sz="1050" dirty="0">
                <a:latin typeface="Calibri"/>
                <a:ea typeface="Open Sans"/>
                <a:cs typeface="Calibri"/>
              </a:rPr>
              <a:t> per guidare gli studenti nella progettazione di un diagramma di flusso del progetto di servizio per il loro nuovo prodotto, servizio o processo. Utilizzando il metodo di definizione delle priorità del </a:t>
            </a:r>
            <a:r>
              <a:rPr lang="it-IT" sz="1050" dirty="0" err="1">
                <a:latin typeface="Calibri"/>
                <a:ea typeface="Open Sans"/>
                <a:cs typeface="Calibri"/>
              </a:rPr>
              <a:t>MoSCoW</a:t>
            </a:r>
            <a:r>
              <a:rPr lang="it-IT" sz="1050" dirty="0">
                <a:latin typeface="Calibri"/>
                <a:ea typeface="Open Sans"/>
                <a:cs typeface="Calibri"/>
              </a:rPr>
              <a:t>, classificheranno gli elementi principali in quattro gruppi</a:t>
            </a:r>
            <a:r>
              <a:rPr lang="en-GB" sz="1050" dirty="0">
                <a:latin typeface="Calibri"/>
                <a:ea typeface="Open Sans"/>
                <a:cs typeface="Calibri"/>
              </a:rPr>
              <a:t>:</a:t>
            </a:r>
          </a:p>
          <a:p>
            <a:pPr marL="171450" indent="-171450" algn="just">
              <a:buFont typeface="Wingdings" panose="05000000000000000000" pitchFamily="2" charset="2"/>
              <a:buChar char="q"/>
            </a:pPr>
            <a:r>
              <a:rPr lang="en-GB" sz="1050" b="1" dirty="0">
                <a:latin typeface="Calibri"/>
                <a:ea typeface="Open Sans"/>
                <a:cs typeface="Calibri"/>
              </a:rPr>
              <a:t>Must-have</a:t>
            </a:r>
            <a:r>
              <a:rPr lang="en-GB" sz="1050" dirty="0">
                <a:latin typeface="Calibri"/>
                <a:ea typeface="Open Sans"/>
                <a:cs typeface="Calibri"/>
              </a:rPr>
              <a:t> – </a:t>
            </a:r>
            <a:r>
              <a:rPr lang="it-IT" sz="1050" dirty="0">
                <a:latin typeface="Calibri"/>
                <a:ea typeface="Open Sans"/>
                <a:cs typeface="Calibri"/>
              </a:rPr>
              <a:t>Caratteristiche essenziali necessarie per il funzionamento del prodotto/servizio</a:t>
            </a:r>
            <a:r>
              <a:rPr lang="en-GB" sz="1050" dirty="0">
                <a:latin typeface="Calibri"/>
                <a:ea typeface="Open Sans"/>
                <a:cs typeface="Calibri"/>
              </a:rPr>
              <a:t>.</a:t>
            </a:r>
          </a:p>
          <a:p>
            <a:pPr marL="171450" indent="-171450" algn="just">
              <a:buFont typeface="Wingdings" panose="05000000000000000000" pitchFamily="2" charset="2"/>
              <a:buChar char="q"/>
            </a:pPr>
            <a:r>
              <a:rPr lang="en-GB" sz="1050" b="1" dirty="0">
                <a:latin typeface="Calibri"/>
                <a:ea typeface="Open Sans"/>
                <a:cs typeface="Calibri"/>
              </a:rPr>
              <a:t>Should-have</a:t>
            </a:r>
            <a:r>
              <a:rPr lang="en-GB" sz="1050" dirty="0">
                <a:latin typeface="Calibri"/>
                <a:ea typeface="Open Sans"/>
                <a:cs typeface="Calibri"/>
              </a:rPr>
              <a:t> – </a:t>
            </a:r>
            <a:r>
              <a:rPr lang="it-IT" sz="1050" dirty="0">
                <a:latin typeface="Calibri"/>
                <a:ea typeface="Open Sans"/>
                <a:cs typeface="Calibri"/>
              </a:rPr>
              <a:t>Funzionalità importanti ma non critiche che migliorano l'esperienza</a:t>
            </a:r>
            <a:r>
              <a:rPr lang="en-GB" sz="1050" dirty="0">
                <a:latin typeface="Calibri"/>
                <a:ea typeface="Open Sans"/>
                <a:cs typeface="Calibri"/>
              </a:rPr>
              <a:t>.</a:t>
            </a:r>
          </a:p>
          <a:p>
            <a:pPr marL="171450" indent="-171450" algn="just">
              <a:buFont typeface="Wingdings" panose="05000000000000000000" pitchFamily="2" charset="2"/>
              <a:buChar char="q"/>
            </a:pPr>
            <a:r>
              <a:rPr lang="en-GB" sz="1050" b="1" dirty="0">
                <a:latin typeface="Calibri"/>
                <a:ea typeface="Open Sans"/>
                <a:cs typeface="Calibri"/>
              </a:rPr>
              <a:t>Could-have</a:t>
            </a:r>
            <a:r>
              <a:rPr lang="en-GB" sz="1050" dirty="0">
                <a:latin typeface="Calibri"/>
                <a:ea typeface="Open Sans"/>
                <a:cs typeface="Calibri"/>
              </a:rPr>
              <a:t> – </a:t>
            </a:r>
            <a:r>
              <a:rPr lang="it-IT" sz="1050" dirty="0">
                <a:latin typeface="Calibri"/>
                <a:ea typeface="Open Sans"/>
                <a:cs typeface="Calibri"/>
              </a:rPr>
              <a:t>Funzioni utili che aggiungono valore ma non sono necessarie</a:t>
            </a:r>
            <a:r>
              <a:rPr lang="en-GB" sz="1050" dirty="0">
                <a:latin typeface="Calibri"/>
                <a:ea typeface="Open Sans"/>
                <a:cs typeface="Calibri"/>
              </a:rPr>
              <a:t>.</a:t>
            </a:r>
          </a:p>
          <a:p>
            <a:pPr marL="171450" indent="-171450" algn="just">
              <a:buFont typeface="Wingdings" panose="05000000000000000000" pitchFamily="2" charset="2"/>
              <a:buChar char="q"/>
            </a:pPr>
            <a:r>
              <a:rPr lang="en-GB" sz="1050" b="1" dirty="0">
                <a:latin typeface="Calibri"/>
                <a:ea typeface="Open Sans"/>
                <a:cs typeface="Calibri"/>
              </a:rPr>
              <a:t>Won’t-have</a:t>
            </a:r>
            <a:r>
              <a:rPr lang="en-GB" sz="1050" dirty="0">
                <a:latin typeface="Calibri"/>
                <a:ea typeface="Open Sans"/>
                <a:cs typeface="Calibri"/>
              </a:rPr>
              <a:t> – </a:t>
            </a:r>
            <a:r>
              <a:rPr lang="it-IT" sz="1050" dirty="0">
                <a:latin typeface="Calibri"/>
                <a:ea typeface="Open Sans"/>
                <a:cs typeface="Calibri"/>
              </a:rPr>
              <a:t>Funzionalità che non sono una priorità in questa fase</a:t>
            </a:r>
            <a:r>
              <a:rPr lang="en-GB" sz="1050" dirty="0">
                <a:latin typeface="Calibri"/>
                <a:ea typeface="Open Sans"/>
                <a:cs typeface="Calibri"/>
              </a:rPr>
              <a:t>.</a:t>
            </a:r>
          </a:p>
          <a:p>
            <a:pPr algn="just">
              <a:spcAft>
                <a:spcPts val="600"/>
              </a:spcAft>
            </a:pPr>
            <a:r>
              <a:rPr lang="it-IT" sz="1050" dirty="0">
                <a:latin typeface="Calibri"/>
                <a:ea typeface="Open Sans"/>
                <a:cs typeface="Calibri"/>
              </a:rPr>
              <a:t>Gli studenti possono utilizzare il </a:t>
            </a:r>
            <a:r>
              <a:rPr lang="en-GB" sz="1050" b="1" i="0" u="sng" strike="noStrike" dirty="0">
                <a:solidFill>
                  <a:srgbClr val="29C5F4"/>
                </a:solidFill>
                <a:effectLst/>
                <a:latin typeface="Calibri"/>
                <a:ea typeface="Open Sans"/>
                <a:cs typeface="Calibri"/>
                <a:hlinkClick r:id="rId3">
                  <a:extLst>
                    <a:ext uri="{A12FA001-AC4F-418D-AE19-62706E023703}">
                      <ahyp:hlinkClr xmlns:ahyp="http://schemas.microsoft.com/office/drawing/2018/hyperlinkcolor" val="tx"/>
                    </a:ext>
                  </a:extLst>
                </a:hlinkClick>
              </a:rPr>
              <a:t>Miro </a:t>
            </a:r>
            <a:r>
              <a:rPr lang="en-GB" sz="1050" b="1" i="0" u="sng" strike="noStrike" dirty="0" err="1">
                <a:solidFill>
                  <a:srgbClr val="29C5F4"/>
                </a:solidFill>
                <a:effectLst/>
                <a:latin typeface="Calibri"/>
                <a:ea typeface="Open Sans"/>
                <a:cs typeface="Calibri"/>
                <a:hlinkClick r:id="rId3">
                  <a:extLst>
                    <a:ext uri="{A12FA001-AC4F-418D-AE19-62706E023703}">
                      <ahyp:hlinkClr xmlns:ahyp="http://schemas.microsoft.com/office/drawing/2018/hyperlinkcolor" val="tx"/>
                    </a:ext>
                  </a:extLst>
                </a:hlinkClick>
              </a:rPr>
              <a:t>MoSCoW</a:t>
            </a:r>
            <a:r>
              <a:rPr lang="en-GB" sz="1050" b="1" i="0" u="sng" strike="noStrike" dirty="0">
                <a:solidFill>
                  <a:srgbClr val="29C5F4"/>
                </a:solidFill>
                <a:effectLst/>
                <a:latin typeface="Calibri"/>
                <a:ea typeface="Open Sans"/>
                <a:cs typeface="Calibri"/>
                <a:hlinkClick r:id="rId3">
                  <a:extLst>
                    <a:ext uri="{A12FA001-AC4F-418D-AE19-62706E023703}">
                      <ahyp:hlinkClr xmlns:ahyp="http://schemas.microsoft.com/office/drawing/2018/hyperlinkcolor" val="tx"/>
                    </a:ext>
                  </a:extLst>
                </a:hlinkClick>
              </a:rPr>
              <a:t> Matrix template</a:t>
            </a:r>
            <a:r>
              <a:rPr lang="en-GB" sz="1050" dirty="0">
                <a:latin typeface="Calibri"/>
                <a:ea typeface="Open Sans"/>
                <a:cs typeface="Calibri"/>
              </a:rPr>
              <a:t> </a:t>
            </a:r>
            <a:r>
              <a:rPr lang="it-IT" sz="1050" dirty="0">
                <a:latin typeface="Calibri"/>
                <a:ea typeface="Open Sans"/>
                <a:cs typeface="Calibri"/>
              </a:rPr>
              <a:t>per creare il loro diagramma, assicurandosi che definiscano chiaramente su quali caratteristiche concentrarsi per prime</a:t>
            </a:r>
            <a:r>
              <a:rPr lang="en-GB" sz="1050" dirty="0">
                <a:latin typeface="Calibri"/>
                <a:ea typeface="Open Sans"/>
                <a:cs typeface="Calibri"/>
              </a:rPr>
              <a:t>.</a:t>
            </a:r>
          </a:p>
          <a:p>
            <a:pPr algn="just">
              <a:spcAft>
                <a:spcPts val="600"/>
              </a:spcAft>
            </a:pPr>
            <a:r>
              <a:rPr lang="it-IT" sz="1050" dirty="0">
                <a:latin typeface="Calibri"/>
                <a:ea typeface="Open Sans"/>
                <a:cs typeface="Calibri"/>
              </a:rPr>
              <a:t>Quindi, gli studenti passano alla </a:t>
            </a:r>
            <a:r>
              <a:rPr lang="it-IT" sz="1050" b="1" dirty="0">
                <a:latin typeface="Calibri"/>
                <a:ea typeface="Open Sans"/>
                <a:cs typeface="Calibri"/>
              </a:rPr>
              <a:t>progettazione di prototipi</a:t>
            </a:r>
            <a:r>
              <a:rPr lang="it-IT" sz="1050" dirty="0">
                <a:latin typeface="Calibri"/>
                <a:ea typeface="Open Sans"/>
                <a:cs typeface="Calibri"/>
              </a:rPr>
              <a:t>, dove possono esplorare </a:t>
            </a:r>
            <a:r>
              <a:rPr lang="it-IT" sz="1050" b="1" u="sng" dirty="0">
                <a:solidFill>
                  <a:srgbClr val="29C5F4"/>
                </a:solidFill>
                <a:latin typeface="Calibri"/>
                <a:ea typeface="Open Sans"/>
                <a:cs typeface="Calibri"/>
              </a:rPr>
              <a:t>Modelli di prototipi gratuiti e personalizzabili su </a:t>
            </a:r>
            <a:r>
              <a:rPr lang="en-GB" sz="1050" b="1" i="0" u="sng" strike="noStrike" dirty="0">
                <a:solidFill>
                  <a:srgbClr val="29C5F4"/>
                </a:solidFill>
                <a:effectLst/>
                <a:latin typeface="Calibri"/>
                <a:ea typeface="Open Sans"/>
                <a:cs typeface="Calibri"/>
              </a:rPr>
              <a:t>Canva</a:t>
            </a:r>
            <a:r>
              <a:rPr lang="en-GB" sz="1050" dirty="0">
                <a:latin typeface="Calibri"/>
                <a:ea typeface="Open Sans"/>
                <a:cs typeface="Calibri"/>
              </a:rPr>
              <a:t>, </a:t>
            </a:r>
            <a:r>
              <a:rPr lang="it-IT" sz="1050" dirty="0">
                <a:latin typeface="Calibri"/>
                <a:ea typeface="Open Sans"/>
                <a:cs typeface="Calibri"/>
              </a:rPr>
              <a:t>selezionando e sviluppando tre che rappresentino al meglio la loro visione. Dovrebbero lavorarci fino a quando non emergerà una </a:t>
            </a:r>
            <a:r>
              <a:rPr lang="it-IT" sz="1050" b="1" dirty="0">
                <a:latin typeface="Calibri"/>
                <a:ea typeface="Open Sans"/>
                <a:cs typeface="Calibri"/>
              </a:rPr>
              <a:t>versione testabile </a:t>
            </a:r>
            <a:r>
              <a:rPr lang="it-IT" sz="1050" dirty="0">
                <a:latin typeface="Calibri"/>
                <a:ea typeface="Open Sans"/>
                <a:cs typeface="Calibri"/>
              </a:rPr>
              <a:t>per la fase successiva</a:t>
            </a:r>
            <a:r>
              <a:rPr lang="en-GB" sz="1050" dirty="0">
                <a:latin typeface="Calibri"/>
                <a:ea typeface="Open Sans"/>
                <a:cs typeface="Calibri"/>
              </a:rPr>
              <a:t>.​</a:t>
            </a:r>
            <a:endParaRPr lang="en-GB" sz="1050" dirty="0"/>
          </a:p>
          <a:p>
            <a:pPr algn="just">
              <a:spcAft>
                <a:spcPts val="600"/>
              </a:spcAft>
            </a:pPr>
            <a:r>
              <a:rPr lang="it-IT" sz="1050" dirty="0">
                <a:latin typeface="Calibri"/>
                <a:ea typeface="Open Sans"/>
                <a:cs typeface="Calibri"/>
              </a:rPr>
              <a:t>Dopo aver completato il prototipo iniziale, gli studenti ne testeranno la resilienza rispondendo a uno </a:t>
            </a:r>
            <a:r>
              <a:rPr lang="it-IT" sz="1050" b="1" dirty="0">
                <a:latin typeface="Calibri"/>
                <a:ea typeface="Open Sans"/>
                <a:cs typeface="Calibri"/>
              </a:rPr>
              <a:t>scenario curvo</a:t>
            </a:r>
            <a:r>
              <a:rPr lang="it-IT" sz="1050" dirty="0">
                <a:latin typeface="Calibri"/>
                <a:ea typeface="Open Sans"/>
                <a:cs typeface="Calibri"/>
              </a:rPr>
              <a:t>, una sfida inaspettata come un'interruzione della catena di approvvigionamento o condizioni meteorologiche estreme. Ogni team selezionerà </a:t>
            </a:r>
            <a:r>
              <a:rPr lang="it-IT" sz="1050" b="1" dirty="0">
                <a:latin typeface="Calibri"/>
                <a:ea typeface="Open Sans"/>
                <a:cs typeface="Calibri"/>
              </a:rPr>
              <a:t>uno</a:t>
            </a:r>
            <a:r>
              <a:rPr lang="it-IT" sz="1050" dirty="0">
                <a:latin typeface="Calibri"/>
                <a:ea typeface="Open Sans"/>
                <a:cs typeface="Calibri"/>
              </a:rPr>
              <a:t> scenario dall'elenco fornito e ne valuterà l'impatto sul proprio concetto. Dovrebbero quindi </a:t>
            </a:r>
            <a:r>
              <a:rPr lang="it-IT" sz="1050" b="1" dirty="0">
                <a:latin typeface="Calibri"/>
                <a:ea typeface="Open Sans"/>
                <a:cs typeface="Calibri"/>
              </a:rPr>
              <a:t>adattare</a:t>
            </a:r>
            <a:r>
              <a:rPr lang="it-IT" sz="1050" dirty="0">
                <a:latin typeface="Calibri"/>
                <a:ea typeface="Open Sans"/>
                <a:cs typeface="Calibri"/>
              </a:rPr>
              <a:t> il loro prototipo per rafforzarne l'</a:t>
            </a:r>
            <a:r>
              <a:rPr lang="it-IT" sz="1050" b="1" dirty="0">
                <a:latin typeface="Calibri"/>
                <a:ea typeface="Open Sans"/>
                <a:cs typeface="Calibri"/>
              </a:rPr>
              <a:t>adattabilità</a:t>
            </a:r>
            <a:r>
              <a:rPr lang="it-IT" sz="1050" dirty="0">
                <a:latin typeface="Calibri"/>
                <a:ea typeface="Open Sans"/>
                <a:cs typeface="Calibri"/>
              </a:rPr>
              <a:t>, affrontare le vulnerabilità e garantire che rimanga praticabile sotto le pressioni del mondo reale</a:t>
            </a:r>
            <a:r>
              <a:rPr lang="en-GB" sz="1050" dirty="0">
                <a:latin typeface="Calibri"/>
                <a:ea typeface="Open Sans"/>
                <a:cs typeface="Calibri"/>
              </a:rPr>
              <a:t>.</a:t>
            </a:r>
            <a:endParaRPr lang="en-GB" sz="1050" dirty="0"/>
          </a:p>
          <a:p>
            <a:pPr algn="just">
              <a:spcAft>
                <a:spcPts val="600"/>
              </a:spcAft>
            </a:pPr>
            <a:r>
              <a:rPr lang="it-IT" sz="1050" dirty="0">
                <a:latin typeface="Calibri"/>
                <a:ea typeface="Open Sans"/>
                <a:cs typeface="Calibri"/>
              </a:rPr>
              <a:t>Incoraggia gli studenti a </a:t>
            </a:r>
            <a:r>
              <a:rPr lang="it-IT" sz="1050" b="1" dirty="0">
                <a:latin typeface="Calibri"/>
                <a:ea typeface="Open Sans"/>
                <a:cs typeface="Calibri"/>
              </a:rPr>
              <a:t>concentrarsi sulla prototipazione rapida</a:t>
            </a:r>
            <a:r>
              <a:rPr lang="it-IT" sz="1050" dirty="0">
                <a:latin typeface="Calibri"/>
                <a:ea typeface="Open Sans"/>
                <a:cs typeface="Calibri"/>
              </a:rPr>
              <a:t>, dando priorità alle esigenze degli utenti e agli obiettivi aziendali. L'output finale dovrebbe essere un </a:t>
            </a:r>
            <a:r>
              <a:rPr lang="it-IT" sz="1050" b="1" dirty="0">
                <a:latin typeface="Calibri"/>
                <a:ea typeface="Open Sans"/>
                <a:cs typeface="Calibri"/>
              </a:rPr>
              <a:t>prototipo chiaramente visivo e testabile</a:t>
            </a:r>
            <a:r>
              <a:rPr lang="it-IT" sz="1050" dirty="0">
                <a:latin typeface="Calibri"/>
                <a:ea typeface="Open Sans"/>
                <a:cs typeface="Calibri"/>
              </a:rPr>
              <a:t> che rifletta il loro </a:t>
            </a:r>
            <a:r>
              <a:rPr lang="it-IT" sz="1050" b="1" dirty="0">
                <a:latin typeface="Calibri"/>
                <a:ea typeface="Open Sans"/>
                <a:cs typeface="Calibri"/>
              </a:rPr>
              <a:t>concetto di base</a:t>
            </a:r>
            <a:r>
              <a:rPr lang="it-IT" sz="1050" dirty="0">
                <a:latin typeface="Calibri"/>
                <a:ea typeface="Open Sans"/>
                <a:cs typeface="Calibri"/>
              </a:rPr>
              <a:t>, affronti una specifica sfida logistica e sia </a:t>
            </a:r>
            <a:r>
              <a:rPr lang="it-IT" sz="1050" b="1" dirty="0">
                <a:latin typeface="Calibri"/>
                <a:ea typeface="Open Sans"/>
                <a:cs typeface="Calibri"/>
              </a:rPr>
              <a:t>pronto per il feedback </a:t>
            </a:r>
            <a:r>
              <a:rPr lang="it-IT" sz="1050" dirty="0">
                <a:latin typeface="Calibri"/>
                <a:ea typeface="Open Sans"/>
                <a:cs typeface="Calibri"/>
              </a:rPr>
              <a:t>nella fase successiva</a:t>
            </a:r>
            <a:r>
              <a:rPr lang="en-GB" dirty="0">
                <a:latin typeface="Calibri"/>
                <a:ea typeface="Open Sans"/>
                <a:cs typeface="Calibri"/>
              </a:rPr>
              <a:t>.</a:t>
            </a:r>
            <a:endParaRPr lang="en-US" sz="1800" b="1" dirty="0">
              <a:latin typeface="Calibri"/>
              <a:ea typeface="Open Sans"/>
              <a:cs typeface="Calibri"/>
            </a:endParaRPr>
          </a:p>
        </p:txBody>
      </p:sp>
      <p:sp>
        <p:nvSpPr>
          <p:cNvPr id="4" name="Slide Number Placeholder 3">
            <a:extLst>
              <a:ext uri="{FF2B5EF4-FFF2-40B4-BE49-F238E27FC236}">
                <a16:creationId xmlns:a16="http://schemas.microsoft.com/office/drawing/2014/main" id="{AF61F6E4-BD1E-C50F-3FE6-F8302C3F9782}"/>
              </a:ext>
            </a:extLst>
          </p:cNvPr>
          <p:cNvSpPr>
            <a:spLocks noGrp="1"/>
          </p:cNvSpPr>
          <p:nvPr>
            <p:ph type="sldNum" sz="quarter" idx="4"/>
          </p:nvPr>
        </p:nvSpPr>
        <p:spPr/>
        <p:txBody>
          <a:bodyPr/>
          <a:lstStyle/>
          <a:p>
            <a:fld id="{9C527BFA-2C0E-4CEC-B6A5-913A56FEF4B4}" type="slidenum">
              <a:rPr lang="fr-CA" smtClean="0"/>
              <a:pPr/>
              <a:t>23</a:t>
            </a:fld>
            <a:endParaRPr lang="fr-CA"/>
          </a:p>
        </p:txBody>
      </p:sp>
      <p:sp>
        <p:nvSpPr>
          <p:cNvPr id="7" name="Text Placeholder 6">
            <a:extLst>
              <a:ext uri="{FF2B5EF4-FFF2-40B4-BE49-F238E27FC236}">
                <a16:creationId xmlns:a16="http://schemas.microsoft.com/office/drawing/2014/main" id="{7D56853A-42A6-67C9-A9A3-1160E2ACEA06}"/>
              </a:ext>
            </a:extLst>
          </p:cNvPr>
          <p:cNvSpPr>
            <a:spLocks noGrp="1"/>
          </p:cNvSpPr>
          <p:nvPr>
            <p:ph type="body" sz="quarter" idx="61"/>
          </p:nvPr>
        </p:nvSpPr>
        <p:spPr>
          <a:xfrm>
            <a:off x="-9335" y="304800"/>
            <a:ext cx="7040257" cy="926158"/>
          </a:xfrm>
        </p:spPr>
        <p:txBody>
          <a:bodyPr/>
          <a:lstStyle/>
          <a:p>
            <a:r>
              <a:rPr lang="it-IT" dirty="0"/>
              <a:t>SETTIMANA 11: FASE 4 – SVILUPPO DEL SERVICE</a:t>
            </a:r>
            <a:endParaRPr lang="en-US" dirty="0"/>
          </a:p>
        </p:txBody>
      </p:sp>
    </p:spTree>
    <p:extLst>
      <p:ext uri="{BB962C8B-B14F-4D97-AF65-F5344CB8AC3E}">
        <p14:creationId xmlns:p14="http://schemas.microsoft.com/office/powerpoint/2010/main" val="256458536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58D50B5-8CDD-0C80-F818-83A23D7F5FF7}"/>
            </a:ext>
          </a:extLst>
        </p:cNvPr>
        <p:cNvGrpSpPr/>
        <p:nvPr/>
      </p:nvGrpSpPr>
      <p:grpSpPr>
        <a:xfrm>
          <a:off x="0" y="0"/>
          <a:ext cx="0" cy="0"/>
          <a:chOff x="0" y="0"/>
          <a:chExt cx="0" cy="0"/>
        </a:xfrm>
      </p:grpSpPr>
      <p:sp>
        <p:nvSpPr>
          <p:cNvPr id="6" name="Text Placeholder 5">
            <a:extLst>
              <a:ext uri="{FF2B5EF4-FFF2-40B4-BE49-F238E27FC236}">
                <a16:creationId xmlns:a16="http://schemas.microsoft.com/office/drawing/2014/main" id="{1A440244-EDF0-D954-0284-7562B12C8FD6}"/>
              </a:ext>
            </a:extLst>
          </p:cNvPr>
          <p:cNvSpPr>
            <a:spLocks noGrp="1"/>
          </p:cNvSpPr>
          <p:nvPr>
            <p:ph type="body" sz="quarter" idx="48"/>
          </p:nvPr>
        </p:nvSpPr>
        <p:spPr>
          <a:xfrm>
            <a:off x="3510792" y="1344069"/>
            <a:ext cx="3520130" cy="2917260"/>
          </a:xfrm>
        </p:spPr>
        <p:txBody>
          <a:bodyPr lIns="91440" tIns="45720" rIns="91440" bIns="45720" numCol="1" spcCol="288000" anchor="t">
            <a:noAutofit/>
          </a:bodyPr>
          <a:lstStyle/>
          <a:p>
            <a:pPr algn="just"/>
            <a:r>
              <a:rPr lang="de-DE" sz="1800" b="1" dirty="0" err="1">
                <a:solidFill>
                  <a:srgbClr val="8652A1"/>
                </a:solidFill>
              </a:rPr>
              <a:t>Attività</a:t>
            </a:r>
            <a:endParaRPr lang="en-GB" dirty="0"/>
          </a:p>
          <a:p>
            <a:pPr marL="171450" indent="-171450" algn="just">
              <a:buFont typeface="Wingdings" panose="05000000000000000000" pitchFamily="2" charset="2"/>
              <a:buChar char="q"/>
            </a:pPr>
            <a:r>
              <a:rPr lang="it-IT" dirty="0">
                <a:latin typeface="Calibri"/>
                <a:ea typeface="Open Sans"/>
                <a:cs typeface="Calibri"/>
              </a:rPr>
              <a:t>In classe, i gruppi di studenti </a:t>
            </a:r>
            <a:r>
              <a:rPr lang="it-IT" b="1" dirty="0">
                <a:latin typeface="Calibri"/>
                <a:ea typeface="Open Sans"/>
                <a:cs typeface="Calibri"/>
              </a:rPr>
              <a:t>raccoglieranno feedback strutturati </a:t>
            </a:r>
            <a:r>
              <a:rPr lang="it-IT" dirty="0">
                <a:latin typeface="Calibri"/>
                <a:ea typeface="Open Sans"/>
                <a:cs typeface="Calibri"/>
              </a:rPr>
              <a:t>da colleghi e insegnanti utilizzando uno strumento digitale pertinente per supportare la fase 5 del loro processo di gestione dell'innovazione (una raccomandazione viene fatta sul foglio di lavoro della settimana). 
</a:t>
            </a:r>
            <a:r>
              <a:rPr lang="it-IT" b="1" dirty="0">
                <a:latin typeface="Calibri"/>
                <a:ea typeface="Open Sans"/>
                <a:cs typeface="Calibri"/>
              </a:rPr>
              <a:t>Valuteranno</a:t>
            </a:r>
            <a:r>
              <a:rPr lang="it-IT" dirty="0">
                <a:latin typeface="Calibri"/>
                <a:ea typeface="Open Sans"/>
                <a:cs typeface="Calibri"/>
              </a:rPr>
              <a:t> le risposte per identificare le lacune nelle loro soluzioni e rifletteranno su quanto bene i loro prototipi </a:t>
            </a:r>
            <a:r>
              <a:rPr lang="it-IT" b="1" dirty="0">
                <a:latin typeface="Calibri"/>
                <a:ea typeface="Open Sans"/>
                <a:cs typeface="Calibri"/>
              </a:rPr>
              <a:t>rispondano alle esigenze degli utenti</a:t>
            </a:r>
            <a:r>
              <a:rPr lang="it-IT" dirty="0">
                <a:latin typeface="Calibri"/>
                <a:ea typeface="Open Sans"/>
                <a:cs typeface="Calibri"/>
              </a:rPr>
              <a:t>. Gli studenti dovrebbero concentrarsi sulla </a:t>
            </a:r>
            <a:r>
              <a:rPr lang="it-IT" b="1" dirty="0">
                <a:latin typeface="Calibri"/>
                <a:ea typeface="Open Sans"/>
                <a:cs typeface="Calibri"/>
              </a:rPr>
              <a:t>documentazione</a:t>
            </a:r>
            <a:r>
              <a:rPr lang="it-IT" dirty="0">
                <a:latin typeface="Calibri"/>
                <a:ea typeface="Open Sans"/>
                <a:cs typeface="Calibri"/>
              </a:rPr>
              <a:t> del feedback e sulla delineazione di potenziali miglioramenti, dimostrando la loro capacità di </a:t>
            </a:r>
            <a:r>
              <a:rPr lang="it-IT" b="1" dirty="0">
                <a:latin typeface="Calibri"/>
                <a:ea typeface="Open Sans"/>
                <a:cs typeface="Calibri"/>
              </a:rPr>
              <a:t>valutare criticamente e rafforzare il loro concetto</a:t>
            </a:r>
            <a:r>
              <a:rPr lang="en-GB" dirty="0">
                <a:latin typeface="Calibri"/>
                <a:ea typeface="Open Sans"/>
                <a:cs typeface="Calibri"/>
              </a:rPr>
              <a:t>.</a:t>
            </a:r>
          </a:p>
          <a:p>
            <a:pPr algn="just"/>
            <a:endParaRPr lang="en-GB" dirty="0"/>
          </a:p>
        </p:txBody>
      </p:sp>
      <p:sp>
        <p:nvSpPr>
          <p:cNvPr id="8" name="Text Placeholder 7">
            <a:extLst>
              <a:ext uri="{FF2B5EF4-FFF2-40B4-BE49-F238E27FC236}">
                <a16:creationId xmlns:a16="http://schemas.microsoft.com/office/drawing/2014/main" id="{3139C875-0A55-D91F-D30E-E51F7D6EB624}"/>
              </a:ext>
            </a:extLst>
          </p:cNvPr>
          <p:cNvSpPr>
            <a:spLocks noGrp="1"/>
          </p:cNvSpPr>
          <p:nvPr>
            <p:ph type="body" sz="quarter" idx="62"/>
          </p:nvPr>
        </p:nvSpPr>
        <p:spPr>
          <a:xfrm>
            <a:off x="3660084" y="4302521"/>
            <a:ext cx="3186688" cy="1008955"/>
          </a:xfrm>
        </p:spPr>
        <p:txBody>
          <a:bodyPr/>
          <a:lstStyle/>
          <a:p>
            <a:r>
              <a:rPr lang="en-US" dirty="0"/>
              <a:t>MATERIALI</a:t>
            </a:r>
          </a:p>
        </p:txBody>
      </p:sp>
      <p:sp>
        <p:nvSpPr>
          <p:cNvPr id="7" name="Text Placeholder 6">
            <a:extLst>
              <a:ext uri="{FF2B5EF4-FFF2-40B4-BE49-F238E27FC236}">
                <a16:creationId xmlns:a16="http://schemas.microsoft.com/office/drawing/2014/main" id="{AE173D33-9E9C-74AE-BB63-A0B66B27497F}"/>
              </a:ext>
            </a:extLst>
          </p:cNvPr>
          <p:cNvSpPr>
            <a:spLocks noGrp="1"/>
          </p:cNvSpPr>
          <p:nvPr>
            <p:ph type="body" sz="quarter" idx="61"/>
          </p:nvPr>
        </p:nvSpPr>
        <p:spPr>
          <a:xfrm>
            <a:off x="-9335" y="304800"/>
            <a:ext cx="7040257" cy="926158"/>
          </a:xfrm>
        </p:spPr>
        <p:txBody>
          <a:bodyPr/>
          <a:lstStyle/>
          <a:p>
            <a:r>
              <a:rPr lang="it-IT" dirty="0"/>
              <a:t>SETTIMANA 12: FASE 5 – TEST E CONVALIDA DEL SERVIZIO PILOTA</a:t>
            </a:r>
            <a:endParaRPr lang="en-US" dirty="0"/>
          </a:p>
        </p:txBody>
      </p:sp>
      <p:sp>
        <p:nvSpPr>
          <p:cNvPr id="10" name="Text Placeholder 9">
            <a:extLst>
              <a:ext uri="{FF2B5EF4-FFF2-40B4-BE49-F238E27FC236}">
                <a16:creationId xmlns:a16="http://schemas.microsoft.com/office/drawing/2014/main" id="{A564D520-806E-6153-35D3-26BAF91EF858}"/>
              </a:ext>
            </a:extLst>
          </p:cNvPr>
          <p:cNvSpPr>
            <a:spLocks noGrp="1"/>
          </p:cNvSpPr>
          <p:nvPr>
            <p:ph type="body" sz="quarter" idx="64"/>
          </p:nvPr>
        </p:nvSpPr>
        <p:spPr>
          <a:xfrm>
            <a:off x="520387" y="1344068"/>
            <a:ext cx="2881437" cy="4792213"/>
          </a:xfrm>
        </p:spPr>
        <p:txBody>
          <a:bodyPr lIns="91440" tIns="45720" rIns="91440" bIns="45720" numCol="1" spcCol="288000" anchor="t">
            <a:noAutofit/>
          </a:bodyPr>
          <a:lstStyle/>
          <a:p>
            <a:pPr algn="just"/>
            <a:r>
              <a:rPr lang="en-US" sz="1800" b="1" dirty="0" err="1">
                <a:solidFill>
                  <a:srgbClr val="8652A1"/>
                </a:solidFill>
                <a:latin typeface="Calibri"/>
                <a:ea typeface="Open Sans"/>
                <a:cs typeface="Calibri"/>
              </a:rPr>
              <a:t>Contenuto</a:t>
            </a:r>
            <a:endParaRPr lang="en-US" dirty="0"/>
          </a:p>
          <a:p>
            <a:pPr algn="just">
              <a:spcAft>
                <a:spcPts val="600"/>
              </a:spcAft>
            </a:pPr>
            <a:r>
              <a:rPr lang="it-IT" dirty="0">
                <a:latin typeface="Calibri"/>
                <a:ea typeface="Open Sans"/>
                <a:cs typeface="Calibri"/>
              </a:rPr>
              <a:t>Questa fase è dedicata al </a:t>
            </a:r>
            <a:r>
              <a:rPr lang="it-IT" b="1" dirty="0">
                <a:latin typeface="Calibri"/>
                <a:ea typeface="Open Sans"/>
                <a:cs typeface="Calibri"/>
              </a:rPr>
              <a:t>collaudo dei prototipi </a:t>
            </a:r>
            <a:r>
              <a:rPr lang="it-IT" dirty="0">
                <a:latin typeface="Calibri"/>
                <a:ea typeface="Open Sans"/>
                <a:cs typeface="Calibri"/>
              </a:rPr>
              <a:t>sviluppati nella Fase 4, per garantire che possano funzionare come previsto e soddisfare le esigenze degli utenti previsti. L'attenzione si concentra sulla raccolta di </a:t>
            </a:r>
            <a:r>
              <a:rPr lang="it-IT" b="1" dirty="0">
                <a:latin typeface="Calibri"/>
                <a:ea typeface="Open Sans"/>
                <a:cs typeface="Calibri"/>
              </a:rPr>
              <a:t>feedback strutturati </a:t>
            </a:r>
            <a:r>
              <a:rPr lang="it-IT" dirty="0">
                <a:latin typeface="Calibri"/>
                <a:ea typeface="Open Sans"/>
                <a:cs typeface="Calibri"/>
              </a:rPr>
              <a:t>e sull'analisi dei risultati dei test. Incoraggiare gli studenti ad affrontare i test in modo sistematico, considerando l'usabilità, l'efficienza e l'allineamento con gli obiettivi di sostenibilità.
</a:t>
            </a:r>
            <a:r>
              <a:rPr lang="it-IT" b="1" dirty="0">
                <a:latin typeface="Calibri"/>
                <a:ea typeface="Open Sans"/>
                <a:cs typeface="Calibri"/>
              </a:rPr>
              <a:t>Nell'attività pratica</a:t>
            </a:r>
            <a:r>
              <a:rPr lang="it-IT" dirty="0">
                <a:latin typeface="Calibri"/>
                <a:ea typeface="Open Sans"/>
                <a:cs typeface="Calibri"/>
              </a:rPr>
              <a:t>, gli studenti </a:t>
            </a:r>
            <a:r>
              <a:rPr lang="it-IT" b="1" dirty="0">
                <a:latin typeface="Calibri"/>
                <a:ea typeface="Open Sans"/>
                <a:cs typeface="Calibri"/>
              </a:rPr>
              <a:t>testeranno i loro prototipi </a:t>
            </a:r>
            <a:r>
              <a:rPr lang="it-IT" dirty="0">
                <a:latin typeface="Calibri"/>
                <a:ea typeface="Open Sans"/>
                <a:cs typeface="Calibri"/>
              </a:rPr>
              <a:t>su piccola scala, coinvolgendo </a:t>
            </a:r>
            <a:r>
              <a:rPr lang="it-IT" b="1" dirty="0">
                <a:latin typeface="Calibri"/>
                <a:ea typeface="Open Sans"/>
                <a:cs typeface="Calibri"/>
              </a:rPr>
              <a:t>colleghi e insegnanti </a:t>
            </a:r>
            <a:r>
              <a:rPr lang="it-IT" dirty="0">
                <a:latin typeface="Calibri"/>
                <a:ea typeface="Open Sans"/>
                <a:cs typeface="Calibri"/>
              </a:rPr>
              <a:t>nel processo. </a:t>
            </a:r>
            <a:r>
              <a:rPr lang="it-IT" b="1" dirty="0">
                <a:latin typeface="Calibri"/>
                <a:ea typeface="Open Sans"/>
                <a:cs typeface="Calibri"/>
              </a:rPr>
              <a:t>L'apprendimento basato sui problemi </a:t>
            </a:r>
            <a:r>
              <a:rPr lang="it-IT" dirty="0">
                <a:latin typeface="Calibri"/>
                <a:ea typeface="Open Sans"/>
                <a:cs typeface="Calibri"/>
              </a:rPr>
              <a:t>comporta la raccolta di </a:t>
            </a:r>
            <a:r>
              <a:rPr lang="it-IT" b="1" dirty="0">
                <a:latin typeface="Calibri"/>
                <a:ea typeface="Open Sans"/>
                <a:cs typeface="Calibri"/>
              </a:rPr>
              <a:t>feedback strutturati</a:t>
            </a:r>
            <a:r>
              <a:rPr lang="it-IT" dirty="0">
                <a:latin typeface="Calibri"/>
                <a:ea typeface="Open Sans"/>
                <a:cs typeface="Calibri"/>
              </a:rPr>
              <a:t>, l'identificazione delle lacune, l'anticipazione dei potenziali rischi e l'iterazione delle soluzioni per creare un prototipo rivisto. Presta attenzione a come gli studenti conducono i loro test: stanno utilizzando metriche appropriate? Sono aperti a critiche costruttive? Incoraggiali a </a:t>
            </a:r>
            <a:r>
              <a:rPr lang="it-IT" b="1" dirty="0">
                <a:latin typeface="Calibri"/>
                <a:ea typeface="Open Sans"/>
                <a:cs typeface="Calibri"/>
              </a:rPr>
              <a:t>documentare accuratamente il feedback</a:t>
            </a:r>
            <a:r>
              <a:rPr lang="it-IT" dirty="0">
                <a:latin typeface="Calibri"/>
                <a:ea typeface="Open Sans"/>
                <a:cs typeface="Calibri"/>
              </a:rPr>
              <a:t>, in quanto fornisce </a:t>
            </a:r>
            <a:r>
              <a:rPr lang="it-IT" b="1" dirty="0">
                <a:latin typeface="Calibri"/>
                <a:ea typeface="Open Sans"/>
                <a:cs typeface="Calibri"/>
              </a:rPr>
              <a:t>preziose informazioni </a:t>
            </a:r>
            <a:r>
              <a:rPr lang="it-IT" dirty="0">
                <a:latin typeface="Calibri"/>
                <a:ea typeface="Open Sans"/>
                <a:cs typeface="Calibri"/>
              </a:rPr>
              <a:t>sui punti di forza e di debolezza del loro prototipo e supporta una riflessione e una valutazione più chiare nelle attività successive</a:t>
            </a:r>
            <a:r>
              <a:rPr lang="en-GB" dirty="0">
                <a:latin typeface="Calibri"/>
                <a:ea typeface="Open Sans"/>
                <a:cs typeface="Calibri"/>
              </a:rPr>
              <a:t>.</a:t>
            </a:r>
          </a:p>
        </p:txBody>
      </p:sp>
      <p:sp>
        <p:nvSpPr>
          <p:cNvPr id="4" name="Slide Number Placeholder 3">
            <a:extLst>
              <a:ext uri="{FF2B5EF4-FFF2-40B4-BE49-F238E27FC236}">
                <a16:creationId xmlns:a16="http://schemas.microsoft.com/office/drawing/2014/main" id="{A61CA540-1F4F-2565-A61F-F6397F9D9DCF}"/>
              </a:ext>
            </a:extLst>
          </p:cNvPr>
          <p:cNvSpPr>
            <a:spLocks noGrp="1"/>
          </p:cNvSpPr>
          <p:nvPr>
            <p:ph type="sldNum" sz="quarter" idx="4"/>
          </p:nvPr>
        </p:nvSpPr>
        <p:spPr/>
        <p:txBody>
          <a:bodyPr/>
          <a:lstStyle/>
          <a:p>
            <a:fld id="{9C527BFA-2C0E-4CEC-B6A5-913A56FEF4B4}" type="slidenum">
              <a:rPr lang="fr-CA" smtClean="0"/>
              <a:pPr/>
              <a:t>24</a:t>
            </a:fld>
            <a:endParaRPr lang="fr-CA"/>
          </a:p>
        </p:txBody>
      </p:sp>
      <p:pic>
        <p:nvPicPr>
          <p:cNvPr id="15" name="Picture Placeholder 14">
            <a:extLst>
              <a:ext uri="{FF2B5EF4-FFF2-40B4-BE49-F238E27FC236}">
                <a16:creationId xmlns:a16="http://schemas.microsoft.com/office/drawing/2014/main" id="{13C417F4-D3FF-946B-6A78-F955CCC859DB}"/>
              </a:ext>
            </a:extLst>
          </p:cNvPr>
          <p:cNvPicPr>
            <a:picLocks noGrp="1" noChangeAspect="1"/>
          </p:cNvPicPr>
          <p:nvPr>
            <p:ph type="pic" sz="quarter" idx="12"/>
          </p:nvPr>
        </p:nvPicPr>
        <p:blipFill>
          <a:blip r:embed="rId2">
            <a:extLst>
              <a:ext uri="{28A0092B-C50C-407E-A947-70E740481C1C}">
                <a14:useLocalDpi xmlns:a14="http://schemas.microsoft.com/office/drawing/2010/main" val="0"/>
              </a:ext>
            </a:extLst>
          </a:blip>
          <a:srcRect t="3464" b="36514"/>
          <a:stretch>
            <a:fillRect/>
          </a:stretch>
        </p:blipFill>
        <p:spPr>
          <a:xfrm>
            <a:off x="0" y="7020713"/>
            <a:ext cx="7559675" cy="3026228"/>
          </a:xfrm>
        </p:spPr>
      </p:pic>
      <p:graphicFrame>
        <p:nvGraphicFramePr>
          <p:cNvPr id="2" name="Tabelle 1">
            <a:extLst>
              <a:ext uri="{FF2B5EF4-FFF2-40B4-BE49-F238E27FC236}">
                <a16:creationId xmlns:a16="http://schemas.microsoft.com/office/drawing/2014/main" id="{E339A7F9-D884-CB8F-F747-1833EF1DD025}"/>
              </a:ext>
            </a:extLst>
          </p:cNvPr>
          <p:cNvGraphicFramePr>
            <a:graphicFrameLocks noGrp="1"/>
          </p:cNvGraphicFramePr>
          <p:nvPr>
            <p:extLst>
              <p:ext uri="{D42A27DB-BD31-4B8C-83A1-F6EECF244321}">
                <p14:modId xmlns:p14="http://schemas.microsoft.com/office/powerpoint/2010/main" val="1055814552"/>
              </p:ext>
            </p:extLst>
          </p:nvPr>
        </p:nvGraphicFramePr>
        <p:xfrm>
          <a:off x="3660084" y="4971102"/>
          <a:ext cx="3186000" cy="2286000"/>
        </p:xfrm>
        <a:graphic>
          <a:graphicData uri="http://schemas.openxmlformats.org/drawingml/2006/table">
            <a:tbl>
              <a:tblPr firstRow="1" bandRow="1"/>
              <a:tblGrid>
                <a:gridCol w="1710000">
                  <a:extLst>
                    <a:ext uri="{9D8B030D-6E8A-4147-A177-3AD203B41FA5}">
                      <a16:colId xmlns:a16="http://schemas.microsoft.com/office/drawing/2014/main" val="3698861540"/>
                    </a:ext>
                  </a:extLst>
                </a:gridCol>
                <a:gridCol w="1476000">
                  <a:extLst>
                    <a:ext uri="{9D8B030D-6E8A-4147-A177-3AD203B41FA5}">
                      <a16:colId xmlns:a16="http://schemas.microsoft.com/office/drawing/2014/main" val="4133591016"/>
                    </a:ext>
                  </a:extLst>
                </a:gridCol>
              </a:tblGrid>
              <a:tr h="370840">
                <a:tc>
                  <a:txBody>
                    <a:bodyPr/>
                    <a:lstStyle/>
                    <a:p>
                      <a:r>
                        <a:rPr lang="de-DE" sz="1100" dirty="0">
                          <a:solidFill>
                            <a:schemeClr val="bg1"/>
                          </a:solidFill>
                        </a:rPr>
                        <a:t>Slide Deck: </a:t>
                      </a:r>
                      <a:r>
                        <a:rPr lang="it-IT" sz="1100" dirty="0">
                          <a:solidFill>
                            <a:schemeClr val="bg1"/>
                          </a:solidFill>
                        </a:rPr>
                        <a:t>Test pratici e convalida all'interno dello scenario più vicino alla realtà per l'azienda selezionata</a:t>
                      </a:r>
                      <a:endParaRPr lang="en-GB" sz="1100" dirty="0">
                        <a:solidFill>
                          <a:schemeClr val="bg1"/>
                        </a:solidFill>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de-DE" sz="1100" dirty="0" err="1">
                          <a:solidFill>
                            <a:schemeClr val="bg1"/>
                          </a:solidFill>
                        </a:rPr>
                        <a:t>Scaricare</a:t>
                      </a:r>
                      <a:r>
                        <a:rPr lang="de-DE" sz="1100" dirty="0">
                          <a:solidFill>
                            <a:schemeClr val="bg1"/>
                          </a:solidFill>
                        </a:rPr>
                        <a:t> PPT </a:t>
                      </a:r>
                    </a:p>
                    <a:p>
                      <a:r>
                        <a:rPr lang="de-DE" sz="1100" dirty="0">
                          <a:solidFill>
                            <a:schemeClr val="bg1"/>
                          </a:solidFill>
                        </a:rPr>
                        <a:t>“EARTH – Slide Deck Module 3“</a:t>
                      </a:r>
                    </a:p>
                    <a:p>
                      <a:r>
                        <a:rPr lang="de-DE" sz="1100" dirty="0">
                          <a:solidFill>
                            <a:schemeClr val="bg1"/>
                          </a:solidFill>
                        </a:rPr>
                        <a:t>pp. 57-63</a:t>
                      </a:r>
                      <a:endParaRPr lang="en-GB" sz="1100" dirty="0">
                        <a:solidFill>
                          <a:schemeClr val="bg1"/>
                        </a:solidFill>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295225681"/>
                  </a:ext>
                </a:extLst>
              </a:tr>
              <a:tr h="370840">
                <a:tc>
                  <a:txBody>
                    <a:bodyPr/>
                    <a:lstStyle/>
                    <a:p>
                      <a:r>
                        <a:rPr lang="it-IT" sz="1100" dirty="0">
                          <a:solidFill>
                            <a:schemeClr val="bg1"/>
                          </a:solidFill>
                        </a:rPr>
                        <a:t>Foglio di lavoro per gli studenti: applicare la Fase 5 a un caso di studio e come utilizzare gli strumenti corrispondenti</a:t>
                      </a:r>
                      <a:endParaRPr lang="en-GB" sz="1100" dirty="0">
                        <a:solidFill>
                          <a:schemeClr val="bg1"/>
                        </a:solidFill>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de-DE" sz="1100" dirty="0" err="1">
                          <a:solidFill>
                            <a:schemeClr val="bg1"/>
                          </a:solidFill>
                        </a:rPr>
                        <a:t>Scaricare</a:t>
                      </a:r>
                      <a:r>
                        <a:rPr lang="de-DE" sz="1100" dirty="0">
                          <a:solidFill>
                            <a:schemeClr val="bg1"/>
                          </a:solidFill>
                        </a:rPr>
                        <a:t> PPT </a:t>
                      </a:r>
                    </a:p>
                    <a:p>
                      <a:r>
                        <a:rPr lang="de-DE" sz="1100" dirty="0">
                          <a:solidFill>
                            <a:schemeClr val="bg1"/>
                          </a:solidFill>
                        </a:rPr>
                        <a:t>“EARTH – Worksheets Module 3“</a:t>
                      </a:r>
                    </a:p>
                    <a:p>
                      <a:r>
                        <a:rPr lang="de-DE" sz="1100" dirty="0">
                          <a:solidFill>
                            <a:schemeClr val="bg1"/>
                          </a:solidFill>
                        </a:rPr>
                        <a:t>pp. 26-29</a:t>
                      </a:r>
                      <a:endParaRPr lang="en-GB" sz="1100" dirty="0">
                        <a:solidFill>
                          <a:schemeClr val="bg1"/>
                        </a:solidFill>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25490817"/>
                  </a:ext>
                </a:extLst>
              </a:tr>
              <a:tr h="370840">
                <a:tc>
                  <a:txBody>
                    <a:bodyPr/>
                    <a:lstStyle/>
                    <a:p>
                      <a:r>
                        <a:rPr lang="it-IT" sz="1100" dirty="0">
                          <a:solidFill>
                            <a:schemeClr val="bg1"/>
                          </a:solidFill>
                        </a:rPr>
                        <a:t>Fonti esterne sui metodi pedagogici</a:t>
                      </a:r>
                      <a:endParaRPr lang="en-GB" sz="1100" dirty="0">
                        <a:solidFill>
                          <a:schemeClr val="bg1"/>
                        </a:solidFill>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tcPr>
                </a:tc>
                <a:tc>
                  <a:txBody>
                    <a:bodyPr/>
                    <a:lstStyle/>
                    <a:p>
                      <a:pPr lvl="0">
                        <a:buNone/>
                      </a:pPr>
                      <a:r>
                        <a:rPr lang="de-DE" sz="1100" b="0" i="0" u="none" strike="noStrike" noProof="0" dirty="0">
                          <a:solidFill>
                            <a:srgbClr val="29C5F4"/>
                          </a:solidFill>
                          <a:latin typeface="Calibri"/>
                          <a:hlinkClick r:id="rId3" action="ppaction://hlinksldjump">
                            <a:extLst>
                              <a:ext uri="{A12FA001-AC4F-418D-AE19-62706E023703}">
                                <ahyp:hlinkClr xmlns:ahyp="http://schemas.microsoft.com/office/drawing/2018/hyperlinkcolor" val="tx"/>
                              </a:ext>
                            </a:extLst>
                          </a:hlinkClick>
                        </a:rPr>
                        <a:t>pp. 33-36</a:t>
                      </a:r>
                      <a:endParaRPr lang="en-US" dirty="0">
                        <a:solidFill>
                          <a:srgbClr val="29C5F4"/>
                        </a:solidFill>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229855801"/>
                  </a:ext>
                </a:extLst>
              </a:tr>
            </a:tbl>
          </a:graphicData>
        </a:graphic>
      </p:graphicFrame>
    </p:spTree>
    <p:extLst>
      <p:ext uri="{BB962C8B-B14F-4D97-AF65-F5344CB8AC3E}">
        <p14:creationId xmlns:p14="http://schemas.microsoft.com/office/powerpoint/2010/main" val="115901859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09E431A-833D-C323-2710-135ABE40EC69}"/>
            </a:ext>
          </a:extLst>
        </p:cNvPr>
        <p:cNvGrpSpPr/>
        <p:nvPr/>
      </p:nvGrpSpPr>
      <p:grpSpPr>
        <a:xfrm>
          <a:off x="0" y="0"/>
          <a:ext cx="0" cy="0"/>
          <a:chOff x="0" y="0"/>
          <a:chExt cx="0" cy="0"/>
        </a:xfrm>
      </p:grpSpPr>
      <p:sp>
        <p:nvSpPr>
          <p:cNvPr id="6" name="Text Placeholder 5">
            <a:extLst>
              <a:ext uri="{FF2B5EF4-FFF2-40B4-BE49-F238E27FC236}">
                <a16:creationId xmlns:a16="http://schemas.microsoft.com/office/drawing/2014/main" id="{1565431C-1AC1-F59B-2C81-6373A236A597}"/>
              </a:ext>
            </a:extLst>
          </p:cNvPr>
          <p:cNvSpPr>
            <a:spLocks noGrp="1"/>
          </p:cNvSpPr>
          <p:nvPr>
            <p:ph type="body" sz="quarter" idx="64"/>
          </p:nvPr>
        </p:nvSpPr>
        <p:spPr>
          <a:xfrm>
            <a:off x="539837" y="1422400"/>
            <a:ext cx="6480000" cy="8317948"/>
          </a:xfrm>
        </p:spPr>
        <p:txBody>
          <a:bodyPr lIns="91440" tIns="45720" rIns="91440" bIns="45720" numCol="2" spcCol="288000" anchor="t">
            <a:noAutofit/>
          </a:bodyPr>
          <a:lstStyle/>
          <a:p>
            <a:r>
              <a:rPr lang="it-IT" sz="1600" b="1" dirty="0">
                <a:solidFill>
                  <a:srgbClr val="8652A1"/>
                </a:solidFill>
                <a:latin typeface="Calibri"/>
                <a:ea typeface="Open Sans"/>
                <a:cs typeface="Calibri"/>
              </a:rPr>
              <a:t>Come condurre un processo di test e convalida</a:t>
            </a:r>
            <a:endParaRPr lang="en-US" b="1" dirty="0">
              <a:solidFill>
                <a:srgbClr val="8652A1"/>
              </a:solidFill>
              <a:latin typeface="Calibri"/>
              <a:ea typeface="Open Sans"/>
              <a:cs typeface="Calibri"/>
            </a:endParaRPr>
          </a:p>
          <a:p>
            <a:pPr algn="just"/>
            <a:r>
              <a:rPr lang="it-IT" dirty="0">
                <a:latin typeface="Calibri"/>
                <a:ea typeface="Open Sans"/>
                <a:cs typeface="Calibri"/>
              </a:rPr>
              <a:t>Gli studenti condurranno un </a:t>
            </a:r>
            <a:r>
              <a:rPr lang="it-IT" b="1" dirty="0">
                <a:latin typeface="Calibri"/>
                <a:ea typeface="Open Sans"/>
                <a:cs typeface="Calibri"/>
              </a:rPr>
              <a:t>test di usabilità su piccola scala</a:t>
            </a:r>
            <a:r>
              <a:rPr lang="it-IT" dirty="0">
                <a:latin typeface="Calibri"/>
                <a:ea typeface="Open Sans"/>
                <a:cs typeface="Calibri"/>
              </a:rPr>
              <a:t> in classe, definendo gli aspetti della loro soluzione che necessitano di valutazione e sviluppando domande chiave. I gruppi testeranno i prototipi degli altri, simulando l'uso nel mondo reale, e documenteranno il feedback. Per questo, gli studenti creeranno un </a:t>
            </a:r>
            <a:r>
              <a:rPr lang="it-IT" b="1" dirty="0">
                <a:latin typeface="Calibri"/>
                <a:ea typeface="Open Sans"/>
                <a:cs typeface="Calibri"/>
              </a:rPr>
              <a:t>sondaggio online </a:t>
            </a:r>
            <a:r>
              <a:rPr lang="it-IT" dirty="0">
                <a:latin typeface="Calibri"/>
                <a:ea typeface="Open Sans"/>
                <a:cs typeface="Calibri"/>
              </a:rPr>
              <a:t>utilizzando Google Forms o un altro strumento per raccogliere informazioni sull'usabilità e l'efficacia. Dopo aver esaminato le risposte, riassumeranno i risultati chiave e documenteranno il feedback in un formato chiaro, evidenziando temi ricorrenti, punti di forza e aree di miglioramento.
Sottolineare l'importanza di allineare i risultati con le </a:t>
            </a:r>
            <a:r>
              <a:rPr lang="it-IT" b="1" dirty="0">
                <a:latin typeface="Calibri"/>
                <a:ea typeface="Open Sans"/>
                <a:cs typeface="Calibri"/>
              </a:rPr>
              <a:t>sfide logistiche del mondo reale </a:t>
            </a:r>
            <a:r>
              <a:rPr lang="it-IT" dirty="0">
                <a:latin typeface="Calibri"/>
                <a:ea typeface="Open Sans"/>
                <a:cs typeface="Calibri"/>
              </a:rPr>
              <a:t>e le </a:t>
            </a:r>
            <a:r>
              <a:rPr lang="it-IT" b="1" dirty="0">
                <a:latin typeface="Calibri"/>
                <a:ea typeface="Open Sans"/>
                <a:cs typeface="Calibri"/>
              </a:rPr>
              <a:t>priorità di sostenibilità e gli SDG </a:t>
            </a:r>
            <a:r>
              <a:rPr lang="it-IT" dirty="0">
                <a:latin typeface="Calibri"/>
                <a:ea typeface="Open Sans"/>
                <a:cs typeface="Calibri"/>
              </a:rPr>
              <a:t>per migliorare la loro soluzione finale prima del lancio</a:t>
            </a:r>
            <a:r>
              <a:rPr lang="en-GB" dirty="0">
                <a:latin typeface="Calibri"/>
                <a:ea typeface="Open Sans"/>
                <a:cs typeface="Calibri"/>
              </a:rPr>
              <a:t>.</a:t>
            </a:r>
            <a:endParaRPr lang="en-US" b="1" dirty="0">
              <a:solidFill>
                <a:srgbClr val="8652A1"/>
              </a:solidFill>
              <a:latin typeface="Calibri"/>
              <a:ea typeface="Open Sans"/>
              <a:cs typeface="Calibri"/>
            </a:endParaRPr>
          </a:p>
          <a:p>
            <a:pPr algn="just"/>
            <a:endParaRPr lang="en-US" sz="1600" b="1" dirty="0">
              <a:solidFill>
                <a:srgbClr val="8652A1"/>
              </a:solidFill>
              <a:latin typeface="Calibri"/>
              <a:ea typeface="Open Sans"/>
              <a:cs typeface="Calibri"/>
            </a:endParaRPr>
          </a:p>
          <a:p>
            <a:r>
              <a:rPr lang="en-GB" sz="1600" b="1" dirty="0">
                <a:solidFill>
                  <a:srgbClr val="8652A1"/>
                </a:solidFill>
                <a:latin typeface="Calibri"/>
                <a:ea typeface="Open Sans"/>
                <a:cs typeface="Calibri"/>
              </a:rPr>
              <a:t>Quali </a:t>
            </a:r>
            <a:r>
              <a:rPr lang="en-GB" sz="1600" b="1" dirty="0" err="1">
                <a:solidFill>
                  <a:srgbClr val="8652A1"/>
                </a:solidFill>
                <a:latin typeface="Calibri"/>
                <a:ea typeface="Open Sans"/>
                <a:cs typeface="Calibri"/>
              </a:rPr>
              <a:t>strumenti</a:t>
            </a:r>
            <a:r>
              <a:rPr lang="en-GB" sz="1600" b="1" dirty="0">
                <a:solidFill>
                  <a:srgbClr val="8652A1"/>
                </a:solidFill>
                <a:latin typeface="Calibri"/>
                <a:ea typeface="Open Sans"/>
                <a:cs typeface="Calibri"/>
              </a:rPr>
              <a:t> </a:t>
            </a:r>
            <a:r>
              <a:rPr lang="en-GB" sz="1600" b="1" dirty="0" err="1">
                <a:solidFill>
                  <a:srgbClr val="8652A1"/>
                </a:solidFill>
                <a:latin typeface="Calibri"/>
                <a:ea typeface="Open Sans"/>
                <a:cs typeface="Calibri"/>
              </a:rPr>
              <a:t>digitali</a:t>
            </a:r>
            <a:r>
              <a:rPr lang="en-GB" sz="1600" b="1" dirty="0">
                <a:solidFill>
                  <a:srgbClr val="8652A1"/>
                </a:solidFill>
                <a:latin typeface="Calibri"/>
                <a:ea typeface="Open Sans"/>
                <a:cs typeface="Calibri"/>
              </a:rPr>
              <a:t> </a:t>
            </a:r>
            <a:r>
              <a:rPr lang="en-GB" sz="1600" b="1" dirty="0" err="1">
                <a:solidFill>
                  <a:srgbClr val="8652A1"/>
                </a:solidFill>
                <a:latin typeface="Calibri"/>
                <a:ea typeface="Open Sans"/>
                <a:cs typeface="Calibri"/>
              </a:rPr>
              <a:t>utilizzare</a:t>
            </a:r>
            <a:endParaRPr lang="en-GB" sz="1600" dirty="0">
              <a:latin typeface="Calibri"/>
              <a:ea typeface="Open Sans"/>
              <a:cs typeface="Calibri"/>
            </a:endParaRPr>
          </a:p>
          <a:p>
            <a:pPr algn="just"/>
            <a:r>
              <a:rPr lang="it-IT" dirty="0">
                <a:latin typeface="Calibri"/>
                <a:ea typeface="Open Sans"/>
                <a:cs typeface="Calibri"/>
              </a:rPr>
              <a:t>Per supportare la </a:t>
            </a:r>
            <a:r>
              <a:rPr lang="it-IT" b="1" dirty="0">
                <a:latin typeface="Calibri"/>
                <a:ea typeface="Open Sans"/>
                <a:cs typeface="Calibri"/>
              </a:rPr>
              <a:t>Fase 5: Test e convalida</a:t>
            </a:r>
            <a:r>
              <a:rPr lang="it-IT" dirty="0">
                <a:latin typeface="Calibri"/>
                <a:ea typeface="Open Sans"/>
                <a:cs typeface="Calibri"/>
              </a:rPr>
              <a:t>, vari strumenti digitali possono aiutare gli studenti ad analizzare le sfide logistiche e identificare soluzioni innovative. Per un elenco completo, fare riferimento alle pagine 21-23 del </a:t>
            </a:r>
            <a:r>
              <a:rPr lang="de-DE" sz="1100" b="1" dirty="0">
                <a:solidFill>
                  <a:srgbClr val="29C5F4"/>
                </a:solidFill>
                <a:latin typeface="Calibri"/>
                <a:ea typeface="Open Sans"/>
                <a:cs typeface="Calibri"/>
                <a:hlinkClick r:id="rId2">
                  <a:extLst>
                    <a:ext uri="{A12FA001-AC4F-418D-AE19-62706E023703}">
                      <ahyp:hlinkClr xmlns:ahyp="http://schemas.microsoft.com/office/drawing/2018/hyperlinkcolor" val="tx"/>
                    </a:ext>
                  </a:extLst>
                </a:hlinkClick>
              </a:rPr>
              <a:t>EARTH Starter Kit</a:t>
            </a:r>
            <a:r>
              <a:rPr lang="en-GB" dirty="0">
                <a:latin typeface="Calibri"/>
                <a:ea typeface="Open Sans"/>
                <a:cs typeface="Calibri"/>
              </a:rPr>
              <a:t>.</a:t>
            </a:r>
          </a:p>
          <a:p>
            <a:pPr algn="just"/>
            <a:endParaRPr lang="en-GB" b="1" dirty="0">
              <a:solidFill>
                <a:srgbClr val="8652A1"/>
              </a:solidFill>
              <a:latin typeface="Calibri"/>
              <a:ea typeface="Open Sans"/>
              <a:cs typeface="Calibri"/>
            </a:endParaRPr>
          </a:p>
          <a:p>
            <a:pPr algn="just"/>
            <a:r>
              <a:rPr lang="en-GB" b="1" dirty="0" err="1">
                <a:latin typeface="Calibri"/>
                <a:ea typeface="Open Sans"/>
                <a:cs typeface="Calibri"/>
              </a:rPr>
              <a:t>Strumenti</a:t>
            </a:r>
            <a:r>
              <a:rPr lang="en-GB" b="1" dirty="0">
                <a:latin typeface="Calibri"/>
                <a:ea typeface="Open Sans"/>
                <a:cs typeface="Calibri"/>
              </a:rPr>
              <a:t> </a:t>
            </a:r>
            <a:r>
              <a:rPr lang="en-GB" b="1" dirty="0" err="1">
                <a:latin typeface="Calibri"/>
                <a:ea typeface="Open Sans"/>
                <a:cs typeface="Calibri"/>
              </a:rPr>
              <a:t>gratuiti</a:t>
            </a:r>
            <a:r>
              <a:rPr lang="en-GB" b="1" dirty="0">
                <a:latin typeface="Calibri"/>
                <a:ea typeface="Open Sans"/>
                <a:cs typeface="Calibri"/>
              </a:rPr>
              <a:t>:</a:t>
            </a:r>
            <a:endParaRPr lang="en-GB" dirty="0">
              <a:latin typeface="Calibri"/>
              <a:ea typeface="Open Sans"/>
              <a:cs typeface="Calibri"/>
            </a:endParaRPr>
          </a:p>
          <a:p>
            <a:pPr marL="171450" indent="-171450" algn="just">
              <a:buFont typeface="Wingdings" panose="05000000000000000000" pitchFamily="2" charset="2"/>
              <a:buChar char="q"/>
            </a:pPr>
            <a:r>
              <a:rPr lang="en-GB" b="1" dirty="0" err="1">
                <a:latin typeface="Calibri"/>
                <a:ea typeface="Open Sans"/>
                <a:cs typeface="Calibri"/>
              </a:rPr>
              <a:t>Lucidspark</a:t>
            </a:r>
            <a:r>
              <a:rPr lang="en-GB" dirty="0">
                <a:latin typeface="Calibri"/>
                <a:ea typeface="Open Sans"/>
                <a:cs typeface="Calibri"/>
              </a:rPr>
              <a:t> – </a:t>
            </a:r>
            <a:r>
              <a:rPr lang="it-IT" dirty="0">
                <a:latin typeface="Calibri"/>
                <a:ea typeface="Open Sans"/>
                <a:cs typeface="Calibri"/>
              </a:rPr>
              <a:t>Consente ai team di collaborare alle strategie di test</a:t>
            </a:r>
            <a:r>
              <a:rPr lang="en-GB" dirty="0">
                <a:latin typeface="Calibri"/>
                <a:ea typeface="Open Sans"/>
                <a:cs typeface="Calibri"/>
              </a:rPr>
              <a:t>.</a:t>
            </a:r>
          </a:p>
          <a:p>
            <a:pPr marL="171450" indent="-171450" algn="just">
              <a:buFont typeface="Wingdings" panose="05000000000000000000" pitchFamily="2" charset="2"/>
              <a:buChar char="q"/>
            </a:pPr>
            <a:r>
              <a:rPr lang="en-GB" b="1" dirty="0">
                <a:latin typeface="Calibri"/>
                <a:ea typeface="Open Sans"/>
                <a:cs typeface="Calibri"/>
              </a:rPr>
              <a:t>Google Forms, Microsoft Forms </a:t>
            </a:r>
            <a:r>
              <a:rPr lang="en-GB" dirty="0">
                <a:latin typeface="Calibri"/>
                <a:ea typeface="Open Sans"/>
                <a:cs typeface="Calibri"/>
              </a:rPr>
              <a:t>– </a:t>
            </a:r>
            <a:r>
              <a:rPr lang="it-IT" dirty="0">
                <a:latin typeface="Calibri"/>
                <a:ea typeface="Open Sans"/>
                <a:cs typeface="Calibri"/>
              </a:rPr>
              <a:t>Strumenti semplici per la creazione e la distribuzione di sondaggi tra gli utenti per raccogliere feedback in modo efficiente</a:t>
            </a:r>
            <a:r>
              <a:rPr lang="en-GB" dirty="0">
                <a:latin typeface="Calibri"/>
                <a:ea typeface="Open Sans"/>
                <a:cs typeface="Calibri"/>
              </a:rPr>
              <a:t>.</a:t>
            </a:r>
          </a:p>
          <a:p>
            <a:pPr algn="just"/>
            <a:endParaRPr lang="en-GB" b="1" dirty="0"/>
          </a:p>
          <a:p>
            <a:pPr algn="just"/>
            <a:r>
              <a:rPr lang="it-IT" b="1" dirty="0">
                <a:latin typeface="Calibri"/>
                <a:ea typeface="Open Sans"/>
                <a:cs typeface="Calibri"/>
              </a:rPr>
              <a:t>Strumenti a pagamento (possono essere disponibili tramite licenza istituzionale</a:t>
            </a:r>
            <a:r>
              <a:rPr lang="en-GB" b="1" dirty="0">
                <a:latin typeface="Calibri"/>
                <a:ea typeface="Open Sans"/>
                <a:cs typeface="Calibri"/>
              </a:rPr>
              <a:t>):</a:t>
            </a:r>
            <a:endParaRPr lang="en-GB" dirty="0">
              <a:latin typeface="Calibri"/>
              <a:ea typeface="Open Sans"/>
              <a:cs typeface="Calibri"/>
            </a:endParaRPr>
          </a:p>
          <a:p>
            <a:pPr marL="171450" indent="-171450" algn="just">
              <a:buFont typeface="Wingdings" panose="05000000000000000000" pitchFamily="2" charset="2"/>
              <a:buChar char="q"/>
            </a:pPr>
            <a:r>
              <a:rPr lang="en-GB" b="1" dirty="0" err="1">
                <a:latin typeface="Calibri"/>
                <a:ea typeface="Open Sans"/>
                <a:cs typeface="Calibri"/>
              </a:rPr>
              <a:t>Ideanote</a:t>
            </a:r>
            <a:r>
              <a:rPr lang="en-GB" b="1" dirty="0">
                <a:latin typeface="Calibri"/>
                <a:ea typeface="Open Sans"/>
                <a:cs typeface="Calibri"/>
              </a:rPr>
              <a:t>, Idea Drop, </a:t>
            </a:r>
            <a:r>
              <a:rPr lang="en-GB" b="1" dirty="0" err="1">
                <a:latin typeface="Calibri"/>
                <a:ea typeface="Open Sans"/>
                <a:cs typeface="Calibri"/>
              </a:rPr>
              <a:t>Braineet</a:t>
            </a:r>
            <a:r>
              <a:rPr lang="en-GB" b="1" dirty="0">
                <a:latin typeface="Calibri"/>
                <a:ea typeface="Open Sans"/>
                <a:cs typeface="Calibri"/>
              </a:rPr>
              <a:t>, </a:t>
            </a:r>
            <a:r>
              <a:rPr lang="en-GB" b="1" dirty="0" err="1">
                <a:latin typeface="Calibri"/>
                <a:ea typeface="Open Sans"/>
                <a:cs typeface="Calibri"/>
              </a:rPr>
              <a:t>Productboard</a:t>
            </a:r>
            <a:r>
              <a:rPr lang="en-GB" dirty="0">
                <a:latin typeface="Calibri"/>
                <a:ea typeface="Open Sans"/>
                <a:cs typeface="Calibri"/>
              </a:rPr>
              <a:t> – </a:t>
            </a:r>
            <a:r>
              <a:rPr lang="it-IT" dirty="0">
                <a:latin typeface="Calibri"/>
                <a:ea typeface="Open Sans"/>
                <a:cs typeface="Calibri"/>
              </a:rPr>
              <a:t>Piattaforme per la raccolta dei feedback degli utenti e la validazione delle soluzioni</a:t>
            </a:r>
            <a:r>
              <a:rPr lang="en-GB" dirty="0">
                <a:latin typeface="Calibri"/>
                <a:ea typeface="Open Sans"/>
                <a:cs typeface="Calibri"/>
              </a:rPr>
              <a:t>.</a:t>
            </a:r>
          </a:p>
          <a:p>
            <a:pPr marL="171450" indent="-171450" algn="just">
              <a:buFont typeface="Wingdings" panose="05000000000000000000" pitchFamily="2" charset="2"/>
              <a:buChar char="q"/>
            </a:pPr>
            <a:r>
              <a:rPr lang="en-GB" b="1" dirty="0">
                <a:latin typeface="Calibri"/>
                <a:ea typeface="Open Sans"/>
                <a:cs typeface="Calibri"/>
              </a:rPr>
              <a:t>Brightidea, </a:t>
            </a:r>
            <a:r>
              <a:rPr lang="en-GB" b="1" dirty="0" err="1">
                <a:latin typeface="Calibri"/>
                <a:ea typeface="Open Sans"/>
                <a:cs typeface="Calibri"/>
              </a:rPr>
              <a:t>Planbox</a:t>
            </a:r>
            <a:r>
              <a:rPr lang="en-GB" dirty="0">
                <a:latin typeface="Calibri"/>
                <a:ea typeface="Open Sans"/>
                <a:cs typeface="Calibri"/>
              </a:rPr>
              <a:t> – </a:t>
            </a:r>
            <a:r>
              <a:rPr lang="it-IT" dirty="0">
                <a:latin typeface="Calibri"/>
                <a:ea typeface="Open Sans"/>
                <a:cs typeface="Calibri"/>
              </a:rPr>
              <a:t>Aiuta a strutturare le fasi di test e a monitorare l'avanzamento della convalida</a:t>
            </a:r>
            <a:r>
              <a:rPr lang="en-GB" dirty="0">
                <a:latin typeface="Calibri"/>
                <a:ea typeface="Open Sans"/>
                <a:cs typeface="Calibri"/>
              </a:rPr>
              <a:t>.</a:t>
            </a:r>
          </a:p>
          <a:p>
            <a:pPr marL="171450" indent="-171450" algn="just">
              <a:buFont typeface="Wingdings" panose="05000000000000000000" pitchFamily="2" charset="2"/>
              <a:buChar char="q"/>
            </a:pPr>
            <a:r>
              <a:rPr lang="en-GB" b="1" dirty="0">
                <a:latin typeface="Calibri"/>
                <a:ea typeface="Open Sans"/>
                <a:cs typeface="Calibri"/>
              </a:rPr>
              <a:t>Tableau &amp; Power BI</a:t>
            </a:r>
            <a:r>
              <a:rPr lang="en-GB" dirty="0">
                <a:latin typeface="Calibri"/>
                <a:ea typeface="Open Sans"/>
                <a:cs typeface="Calibri"/>
              </a:rPr>
              <a:t> – </a:t>
            </a:r>
            <a:r>
              <a:rPr lang="it-IT" dirty="0">
                <a:latin typeface="Calibri"/>
                <a:ea typeface="Open Sans"/>
                <a:cs typeface="Calibri"/>
              </a:rPr>
              <a:t>Strumenti di analisi avanzati per valutare le prestazioni e prendere decisioni basate sui dati</a:t>
            </a:r>
            <a:r>
              <a:rPr lang="en-GB" dirty="0">
                <a:latin typeface="Calibri"/>
                <a:ea typeface="Open Sans"/>
                <a:cs typeface="Calibri"/>
              </a:rPr>
              <a:t>.</a:t>
            </a:r>
          </a:p>
          <a:p>
            <a:pPr algn="just"/>
            <a:endParaRPr lang="en-GB" dirty="0">
              <a:latin typeface="Calibri"/>
              <a:ea typeface="Open Sans"/>
              <a:cs typeface="Calibri"/>
            </a:endParaRPr>
          </a:p>
          <a:p>
            <a:pPr algn="just"/>
            <a:endParaRPr lang="en-GB" dirty="0">
              <a:latin typeface="Calibri"/>
              <a:ea typeface="Open Sans"/>
              <a:cs typeface="Calibri"/>
            </a:endParaRPr>
          </a:p>
          <a:p>
            <a:pPr algn="just"/>
            <a:endParaRPr lang="en-GB" dirty="0">
              <a:latin typeface="Calibri"/>
              <a:ea typeface="Open Sans"/>
              <a:cs typeface="Calibri"/>
            </a:endParaRPr>
          </a:p>
          <a:p>
            <a:r>
              <a:rPr lang="it-IT" sz="1600" b="1" dirty="0">
                <a:solidFill>
                  <a:srgbClr val="8652A1"/>
                </a:solidFill>
                <a:latin typeface="Calibri"/>
                <a:ea typeface="Open Sans"/>
                <a:cs typeface="Calibri"/>
              </a:rPr>
              <a:t>Guidare gli studenti attraverso il foglio di lavoro</a:t>
            </a:r>
            <a:endParaRPr lang="en-GB" b="1" dirty="0">
              <a:solidFill>
                <a:srgbClr val="8652A1"/>
              </a:solidFill>
            </a:endParaRPr>
          </a:p>
          <a:p>
            <a:pPr algn="just"/>
            <a:r>
              <a:rPr lang="it-IT" dirty="0">
                <a:latin typeface="Calibri"/>
                <a:ea typeface="Open Sans"/>
                <a:cs typeface="Calibri"/>
              </a:rPr>
              <a:t>Nel foglio di lavoro, gli studenti si concentreranno </a:t>
            </a:r>
            <a:r>
              <a:rPr lang="it-IT" b="1" dirty="0">
                <a:latin typeface="Calibri"/>
                <a:ea typeface="Open Sans"/>
                <a:cs typeface="Calibri"/>
              </a:rPr>
              <a:t>sul test e sulla convalida </a:t>
            </a:r>
            <a:r>
              <a:rPr lang="it-IT" dirty="0">
                <a:latin typeface="Calibri"/>
                <a:ea typeface="Open Sans"/>
                <a:cs typeface="Calibri"/>
              </a:rPr>
              <a:t>di un servizio pilota per raccogliere il </a:t>
            </a:r>
            <a:r>
              <a:rPr lang="it-IT" b="1" dirty="0">
                <a:latin typeface="Calibri"/>
                <a:ea typeface="Open Sans"/>
                <a:cs typeface="Calibri"/>
              </a:rPr>
              <a:t>feedback</a:t>
            </a:r>
            <a:r>
              <a:rPr lang="it-IT" dirty="0">
                <a:latin typeface="Calibri"/>
                <a:ea typeface="Open Sans"/>
                <a:cs typeface="Calibri"/>
              </a:rPr>
              <a:t> degli utenti e valutare in che modo la loro soluzione soddisfa le esigenze degli utenti, si allinea con gli obiettivi di sostenibilità e si comporta in condizioni reali</a:t>
            </a:r>
            <a:r>
              <a:rPr lang="en-GB" dirty="0">
                <a:latin typeface="Calibri"/>
                <a:ea typeface="Open Sans"/>
                <a:cs typeface="Calibri"/>
              </a:rPr>
              <a:t>.</a:t>
            </a:r>
          </a:p>
          <a:p>
            <a:pPr algn="just"/>
            <a:endParaRPr lang="en-GB" dirty="0"/>
          </a:p>
          <a:p>
            <a:pPr algn="just"/>
            <a:r>
              <a:rPr lang="it-IT" dirty="0"/>
              <a:t>Gli studenti inizieranno progettando un test di </a:t>
            </a:r>
            <a:r>
              <a:rPr lang="it-IT" b="1" dirty="0"/>
              <a:t>usabilità</a:t>
            </a:r>
            <a:r>
              <a:rPr lang="it-IT" dirty="0"/>
              <a:t> per sperimentare e dimostrare che la soluzione di logistica sostenibile (un nuovo prodotto/servizio/processo) è </a:t>
            </a:r>
            <a:r>
              <a:rPr lang="it-IT" b="1" dirty="0"/>
              <a:t>funzionale</a:t>
            </a:r>
            <a:r>
              <a:rPr lang="it-IT" dirty="0"/>
              <a:t> e può essere </a:t>
            </a:r>
            <a:r>
              <a:rPr lang="it-IT" b="1" dirty="0"/>
              <a:t>implementata</a:t>
            </a:r>
            <a:r>
              <a:rPr lang="it-IT" dirty="0"/>
              <a:t> in uno scenario di vita reale. Devono definire</a:t>
            </a:r>
            <a:r>
              <a:rPr lang="en-GB" dirty="0"/>
              <a:t>:</a:t>
            </a:r>
          </a:p>
          <a:p>
            <a:pPr marL="171450" indent="-171450" algn="just">
              <a:buFont typeface="Wingdings" panose="05000000000000000000" pitchFamily="2" charset="2"/>
              <a:buChar char="q"/>
            </a:pPr>
            <a:r>
              <a:rPr lang="en-GB" b="1" dirty="0"/>
              <a:t>Lo </a:t>
            </a:r>
            <a:r>
              <a:rPr lang="en-GB" b="1" dirty="0" err="1"/>
              <a:t>scopo</a:t>
            </a:r>
            <a:r>
              <a:rPr lang="en-GB" b="1" dirty="0"/>
              <a:t> del test</a:t>
            </a:r>
            <a:r>
              <a:rPr lang="en-GB" dirty="0"/>
              <a:t>– Quali </a:t>
            </a:r>
            <a:r>
              <a:rPr lang="en-GB" dirty="0" err="1"/>
              <a:t>problemi</a:t>
            </a:r>
            <a:r>
              <a:rPr lang="en-GB" dirty="0"/>
              <a:t> </a:t>
            </a:r>
            <a:r>
              <a:rPr lang="en-GB" dirty="0" err="1"/>
              <a:t>stanno</a:t>
            </a:r>
            <a:r>
              <a:rPr lang="en-GB" dirty="0"/>
              <a:t> </a:t>
            </a:r>
            <a:r>
              <a:rPr lang="en-GB" dirty="0" err="1"/>
              <a:t>indagando</a:t>
            </a:r>
            <a:r>
              <a:rPr lang="en-GB" dirty="0"/>
              <a:t>.</a:t>
            </a:r>
          </a:p>
          <a:p>
            <a:pPr marL="171450" indent="-171450" algn="just">
              <a:buFont typeface="Wingdings" panose="05000000000000000000" pitchFamily="2" charset="2"/>
              <a:buChar char="q"/>
            </a:pPr>
            <a:r>
              <a:rPr lang="en-GB" b="1" dirty="0" err="1"/>
              <a:t>Attività</a:t>
            </a:r>
            <a:r>
              <a:rPr lang="en-GB" b="1" dirty="0"/>
              <a:t> di test</a:t>
            </a:r>
            <a:r>
              <a:rPr lang="en-GB" dirty="0"/>
              <a:t>– </a:t>
            </a:r>
            <a:r>
              <a:rPr lang="it-IT" dirty="0"/>
              <a:t>Azioni specifiche che gli utenti completeranno per valutare il servizio</a:t>
            </a:r>
            <a:r>
              <a:rPr lang="en-GB" dirty="0"/>
              <a:t>.</a:t>
            </a:r>
          </a:p>
          <a:p>
            <a:pPr marL="171450" indent="-171450" algn="just">
              <a:buFont typeface="Wingdings" panose="05000000000000000000" pitchFamily="2" charset="2"/>
              <a:buChar char="q"/>
            </a:pPr>
            <a:r>
              <a:rPr lang="en-GB" b="1" dirty="0" err="1"/>
              <a:t>Domande</a:t>
            </a:r>
            <a:r>
              <a:rPr lang="en-GB" b="1" dirty="0"/>
              <a:t> </a:t>
            </a:r>
            <a:r>
              <a:rPr lang="en-GB" b="1" dirty="0" err="1"/>
              <a:t>chiave</a:t>
            </a:r>
            <a:r>
              <a:rPr lang="en-GB" dirty="0"/>
              <a:t>– </a:t>
            </a:r>
            <a:r>
              <a:rPr lang="it-IT" dirty="0"/>
              <a:t>Di quali informazioni hanno bisogno dagli utenti</a:t>
            </a:r>
            <a:r>
              <a:rPr lang="en-GB" dirty="0"/>
              <a:t>.</a:t>
            </a:r>
          </a:p>
          <a:p>
            <a:pPr algn="just"/>
            <a:r>
              <a:rPr lang="it-IT" dirty="0">
                <a:latin typeface="Calibri"/>
                <a:ea typeface="Open Sans"/>
                <a:cs typeface="Calibri"/>
              </a:rPr>
              <a:t>Gli studenti dovrebbero anche </a:t>
            </a:r>
            <a:r>
              <a:rPr lang="it-IT" b="1" dirty="0">
                <a:latin typeface="Calibri"/>
                <a:ea typeface="Open Sans"/>
                <a:cs typeface="Calibri"/>
              </a:rPr>
              <a:t>pensare ipoteticamente</a:t>
            </a:r>
            <a:r>
              <a:rPr lang="it-IT" dirty="0">
                <a:latin typeface="Calibri"/>
                <a:ea typeface="Open Sans"/>
                <a:cs typeface="Calibri"/>
              </a:rPr>
              <a:t>, come se il test si svolgesse nella vita reale, e valutare</a:t>
            </a:r>
            <a:r>
              <a:rPr lang="en-US" dirty="0">
                <a:latin typeface="Calibri"/>
                <a:ea typeface="Calibri"/>
                <a:cs typeface="Times New Roman"/>
              </a:rPr>
              <a:t>:</a:t>
            </a:r>
            <a:endParaRPr lang="en-GB" dirty="0">
              <a:latin typeface="Calibri"/>
              <a:ea typeface="Calibri"/>
              <a:cs typeface="Times New Roman"/>
            </a:endParaRPr>
          </a:p>
          <a:p>
            <a:pPr marL="171450" indent="-171450" algn="just">
              <a:buFont typeface="Wingdings" panose="05000000000000000000" pitchFamily="2" charset="2"/>
              <a:buChar char="q"/>
            </a:pPr>
            <a:r>
              <a:rPr lang="en-GB" b="1" dirty="0" err="1"/>
              <a:t>Profilo</a:t>
            </a:r>
            <a:r>
              <a:rPr lang="en-GB" b="1" dirty="0"/>
              <a:t> </a:t>
            </a:r>
            <a:r>
              <a:rPr lang="en-GB" b="1" dirty="0" err="1"/>
              <a:t>utente</a:t>
            </a:r>
            <a:r>
              <a:rPr lang="en-GB" dirty="0"/>
              <a:t>– </a:t>
            </a:r>
            <a:r>
              <a:rPr lang="it-IT" dirty="0"/>
              <a:t>Il tipo di partecipanti necessari, considerando i loro interessi, le loro abitudini e il loro legame con l'azienda</a:t>
            </a:r>
            <a:r>
              <a:rPr lang="en-GB" dirty="0"/>
              <a:t>.</a:t>
            </a:r>
          </a:p>
          <a:p>
            <a:pPr marL="171450" indent="-171450" algn="just">
              <a:buFont typeface="Wingdings" panose="05000000000000000000" pitchFamily="2" charset="2"/>
              <a:buChar char="q"/>
            </a:pPr>
            <a:r>
              <a:rPr lang="en-GB" b="1" dirty="0" err="1"/>
              <a:t>Strategia</a:t>
            </a:r>
            <a:r>
              <a:rPr lang="en-GB" b="1" dirty="0"/>
              <a:t> di </a:t>
            </a:r>
            <a:r>
              <a:rPr lang="en-GB" b="1" dirty="0" err="1"/>
              <a:t>reclutamento</a:t>
            </a:r>
            <a:r>
              <a:rPr lang="en-GB" dirty="0"/>
              <a:t>– </a:t>
            </a:r>
            <a:r>
              <a:rPr lang="it-IT" dirty="0"/>
              <a:t>Come troveranno e selezioneranno i partecipanti</a:t>
            </a:r>
            <a:r>
              <a:rPr lang="en-GB" dirty="0"/>
              <a:t>.</a:t>
            </a:r>
          </a:p>
          <a:p>
            <a:pPr algn="just"/>
            <a:endParaRPr lang="en-GB" b="1" dirty="0"/>
          </a:p>
          <a:p>
            <a:pPr algn="just"/>
            <a:r>
              <a:rPr lang="it-IT" dirty="0">
                <a:latin typeface="Calibri"/>
                <a:ea typeface="Open Sans"/>
                <a:cs typeface="Calibri"/>
              </a:rPr>
              <a:t>Successivamente, gli studenti creeranno un </a:t>
            </a:r>
            <a:r>
              <a:rPr lang="it-IT" b="1" dirty="0">
                <a:latin typeface="Calibri"/>
                <a:ea typeface="Open Sans"/>
                <a:cs typeface="Calibri"/>
              </a:rPr>
              <a:t>sondaggio online </a:t>
            </a:r>
            <a:r>
              <a:rPr lang="it-IT" dirty="0">
                <a:latin typeface="Calibri"/>
                <a:ea typeface="Open Sans"/>
                <a:cs typeface="Calibri"/>
              </a:rPr>
              <a:t>per raccogliere feedback strutturati da colleghi e insegnanti utilizzando</a:t>
            </a:r>
            <a:r>
              <a:rPr lang="en-GB" b="1" dirty="0">
                <a:solidFill>
                  <a:srgbClr val="29C5F4"/>
                </a:solidFill>
                <a:latin typeface="Calibri"/>
                <a:ea typeface="Open Sans"/>
                <a:cs typeface="Calibri"/>
                <a:hlinkClick r:id="rId3">
                  <a:extLst>
                    <a:ext uri="{A12FA001-AC4F-418D-AE19-62706E023703}">
                      <ahyp:hlinkClr xmlns:ahyp="http://schemas.microsoft.com/office/drawing/2018/hyperlinkcolor" val="tx"/>
                    </a:ext>
                  </a:extLst>
                </a:hlinkClick>
              </a:rPr>
              <a:t>Google Forms</a:t>
            </a:r>
            <a:r>
              <a:rPr lang="en-GB" dirty="0">
                <a:latin typeface="Calibri"/>
                <a:ea typeface="Open Sans"/>
                <a:cs typeface="Calibri"/>
              </a:rPr>
              <a:t> </a:t>
            </a:r>
            <a:r>
              <a:rPr lang="it-IT" dirty="0">
                <a:latin typeface="Calibri"/>
                <a:ea typeface="Open Sans"/>
                <a:cs typeface="Calibri"/>
              </a:rPr>
              <a:t>o un altro strumento per creare il loro sondaggio di test. L'indagine dovrebbe basarsi sulla prova di usabilità e dovrebbe</a:t>
            </a:r>
            <a:r>
              <a:rPr lang="en-GB" dirty="0">
                <a:latin typeface="Calibri"/>
                <a:ea typeface="Open Sans"/>
                <a:cs typeface="Calibri"/>
              </a:rPr>
              <a:t>:</a:t>
            </a:r>
          </a:p>
          <a:p>
            <a:pPr marL="171450" indent="-171450" algn="just">
              <a:buFont typeface="Wingdings" panose="05000000000000000000" pitchFamily="2" charset="2"/>
              <a:buChar char="q"/>
            </a:pPr>
            <a:r>
              <a:rPr lang="it-IT" dirty="0"/>
              <a:t>Usa domande </a:t>
            </a:r>
            <a:r>
              <a:rPr lang="it-IT" b="1" dirty="0"/>
              <a:t>chiare e concise</a:t>
            </a:r>
            <a:r>
              <a:rPr lang="it-IT" dirty="0"/>
              <a:t>.
</a:t>
            </a:r>
            <a:r>
              <a:rPr lang="it-IT" b="1" dirty="0"/>
              <a:t>Raggruppa le domande </a:t>
            </a:r>
            <a:r>
              <a:rPr lang="it-IT" dirty="0"/>
              <a:t>per argomento per una migliore organizzazione.
Metti le </a:t>
            </a:r>
            <a:r>
              <a:rPr lang="it-IT" b="1" dirty="0"/>
              <a:t>domande sensibili </a:t>
            </a:r>
            <a:r>
              <a:rPr lang="it-IT" dirty="0"/>
              <a:t>alla fine</a:t>
            </a:r>
            <a:r>
              <a:rPr lang="en-GB" dirty="0"/>
              <a:t>.</a:t>
            </a:r>
          </a:p>
          <a:p>
            <a:pPr algn="just"/>
            <a:endParaRPr lang="en-GB" dirty="0"/>
          </a:p>
          <a:p>
            <a:pPr algn="just"/>
            <a:r>
              <a:rPr lang="it-IT" dirty="0"/>
              <a:t>Incoraggia gli studenti ad </a:t>
            </a:r>
            <a:r>
              <a:rPr lang="it-IT" b="1" dirty="0"/>
              <a:t>analizzare le risposte in modo critico</a:t>
            </a:r>
            <a:r>
              <a:rPr lang="it-IT" dirty="0"/>
              <a:t>, assicurandoti che raccolgano informazioni significative per perfezionare i loro prototipi. L'obiettivo è </a:t>
            </a:r>
            <a:r>
              <a:rPr lang="it-IT" b="1" dirty="0"/>
              <a:t>convalidare la soluzione pilota in base al feedback degli utenti reali </a:t>
            </a:r>
            <a:r>
              <a:rPr lang="it-IT" dirty="0"/>
              <a:t>prima di procedere</a:t>
            </a:r>
            <a:r>
              <a:rPr lang="en-GB" dirty="0"/>
              <a:t>.</a:t>
            </a:r>
          </a:p>
          <a:p>
            <a:pPr algn="just"/>
            <a:endParaRPr lang="en-US" sz="1800" b="1" dirty="0"/>
          </a:p>
          <a:p>
            <a:pPr algn="just"/>
            <a:endParaRPr lang="en-US" sz="1800" b="1" dirty="0"/>
          </a:p>
        </p:txBody>
      </p:sp>
      <p:sp>
        <p:nvSpPr>
          <p:cNvPr id="4" name="Slide Number Placeholder 3">
            <a:extLst>
              <a:ext uri="{FF2B5EF4-FFF2-40B4-BE49-F238E27FC236}">
                <a16:creationId xmlns:a16="http://schemas.microsoft.com/office/drawing/2014/main" id="{6DAFC433-F759-4CE4-DA1F-2D368C060478}"/>
              </a:ext>
            </a:extLst>
          </p:cNvPr>
          <p:cNvSpPr>
            <a:spLocks noGrp="1"/>
          </p:cNvSpPr>
          <p:nvPr>
            <p:ph type="sldNum" sz="quarter" idx="4"/>
          </p:nvPr>
        </p:nvSpPr>
        <p:spPr/>
        <p:txBody>
          <a:bodyPr/>
          <a:lstStyle/>
          <a:p>
            <a:fld id="{9C527BFA-2C0E-4CEC-B6A5-913A56FEF4B4}" type="slidenum">
              <a:rPr lang="fr-CA" smtClean="0"/>
              <a:pPr/>
              <a:t>25</a:t>
            </a:fld>
            <a:endParaRPr lang="fr-CA"/>
          </a:p>
        </p:txBody>
      </p:sp>
      <p:sp>
        <p:nvSpPr>
          <p:cNvPr id="7" name="Text Placeholder 6">
            <a:extLst>
              <a:ext uri="{FF2B5EF4-FFF2-40B4-BE49-F238E27FC236}">
                <a16:creationId xmlns:a16="http://schemas.microsoft.com/office/drawing/2014/main" id="{4BA4F695-292B-8FB3-39D9-F389F2438D01}"/>
              </a:ext>
            </a:extLst>
          </p:cNvPr>
          <p:cNvSpPr>
            <a:spLocks noGrp="1"/>
          </p:cNvSpPr>
          <p:nvPr>
            <p:ph type="body" sz="quarter" idx="61"/>
          </p:nvPr>
        </p:nvSpPr>
        <p:spPr>
          <a:xfrm>
            <a:off x="-9335" y="304800"/>
            <a:ext cx="7040257" cy="926158"/>
          </a:xfrm>
        </p:spPr>
        <p:txBody>
          <a:bodyPr/>
          <a:lstStyle/>
          <a:p>
            <a:r>
              <a:rPr lang="it-IT" dirty="0"/>
              <a:t>SETTIMANA 12: FASE 5 – TEST E CONVALIDA DEL SERVIZIO PILOTA</a:t>
            </a:r>
            <a:endParaRPr lang="en-US" dirty="0"/>
          </a:p>
        </p:txBody>
      </p:sp>
    </p:spTree>
    <p:extLst>
      <p:ext uri="{BB962C8B-B14F-4D97-AF65-F5344CB8AC3E}">
        <p14:creationId xmlns:p14="http://schemas.microsoft.com/office/powerpoint/2010/main" val="300957478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1DED9D-54B9-FF58-6068-003237E43C11}"/>
            </a:ext>
          </a:extLst>
        </p:cNvPr>
        <p:cNvGrpSpPr/>
        <p:nvPr/>
      </p:nvGrpSpPr>
      <p:grpSpPr>
        <a:xfrm>
          <a:off x="0" y="0"/>
          <a:ext cx="0" cy="0"/>
          <a:chOff x="0" y="0"/>
          <a:chExt cx="0" cy="0"/>
        </a:xfrm>
      </p:grpSpPr>
      <p:sp>
        <p:nvSpPr>
          <p:cNvPr id="6" name="Text Placeholder 5">
            <a:extLst>
              <a:ext uri="{FF2B5EF4-FFF2-40B4-BE49-F238E27FC236}">
                <a16:creationId xmlns:a16="http://schemas.microsoft.com/office/drawing/2014/main" id="{0FEA5A02-2D74-64C0-966A-940FE0FEEBD5}"/>
              </a:ext>
            </a:extLst>
          </p:cNvPr>
          <p:cNvSpPr>
            <a:spLocks noGrp="1"/>
          </p:cNvSpPr>
          <p:nvPr>
            <p:ph type="body" sz="quarter" idx="48"/>
          </p:nvPr>
        </p:nvSpPr>
        <p:spPr>
          <a:xfrm>
            <a:off x="3510792" y="1439486"/>
            <a:ext cx="3335979" cy="2917260"/>
          </a:xfrm>
        </p:spPr>
        <p:txBody>
          <a:bodyPr lIns="91440" tIns="45720" rIns="91440" bIns="45720" numCol="1" spcCol="288000" anchor="t">
            <a:noAutofit/>
          </a:bodyPr>
          <a:lstStyle/>
          <a:p>
            <a:pPr algn="just"/>
            <a:r>
              <a:rPr lang="de-DE" sz="1800" b="1" dirty="0" err="1">
                <a:solidFill>
                  <a:srgbClr val="8652A1"/>
                </a:solidFill>
              </a:rPr>
              <a:t>Attività</a:t>
            </a:r>
            <a:endParaRPr lang="en-GB" dirty="0"/>
          </a:p>
          <a:p>
            <a:pPr marL="171450" indent="-171450">
              <a:spcAft>
                <a:spcPts val="600"/>
              </a:spcAft>
              <a:buFont typeface="Wingdings" panose="05000000000000000000" pitchFamily="2" charset="2"/>
              <a:buChar char="q"/>
            </a:pPr>
            <a:r>
              <a:rPr lang="it-IT" dirty="0"/>
              <a:t>Gli studenti creeranno un </a:t>
            </a:r>
            <a:r>
              <a:rPr lang="it-IT" b="1" dirty="0"/>
              <a:t>piano di implementazione </a:t>
            </a:r>
            <a:r>
              <a:rPr lang="it-IT" dirty="0"/>
              <a:t>che delinea come la loro soluzione sarà integrata nelle operazioni logistiche. Ciò include l'identificazione degli utenti target, delle risorse necessarie, delle tappe chiave e dei potenziali rischi.
Svilupperanno quindi un </a:t>
            </a:r>
            <a:r>
              <a:rPr lang="it-IT" b="1" dirty="0"/>
              <a:t>piano di lancio finale </a:t>
            </a:r>
            <a:r>
              <a:rPr lang="it-IT" dirty="0"/>
              <a:t>utilizzando uno strumento digitale consigliato, mostrando come la loro soluzione affronta </a:t>
            </a:r>
            <a:r>
              <a:rPr lang="it-IT" b="1" dirty="0"/>
              <a:t>la sfida della sostenibilità </a:t>
            </a:r>
            <a:r>
              <a:rPr lang="it-IT" dirty="0"/>
              <a:t>identificata nella Fase 1 e contribuisce agli </a:t>
            </a:r>
            <a:r>
              <a:rPr lang="it-IT" b="1" dirty="0"/>
              <a:t>SDG</a:t>
            </a:r>
            <a:r>
              <a:rPr lang="it-IT" dirty="0"/>
              <a:t> pertinenti.</a:t>
            </a:r>
            <a:endParaRPr lang="en-GB" b="1" dirty="0"/>
          </a:p>
        </p:txBody>
      </p:sp>
      <p:sp>
        <p:nvSpPr>
          <p:cNvPr id="8" name="Text Placeholder 7">
            <a:extLst>
              <a:ext uri="{FF2B5EF4-FFF2-40B4-BE49-F238E27FC236}">
                <a16:creationId xmlns:a16="http://schemas.microsoft.com/office/drawing/2014/main" id="{332246E6-89F0-8180-BF27-754D5DF28A77}"/>
              </a:ext>
            </a:extLst>
          </p:cNvPr>
          <p:cNvSpPr>
            <a:spLocks noGrp="1"/>
          </p:cNvSpPr>
          <p:nvPr>
            <p:ph type="body" sz="quarter" idx="62"/>
          </p:nvPr>
        </p:nvSpPr>
        <p:spPr>
          <a:xfrm>
            <a:off x="3660084" y="4302521"/>
            <a:ext cx="3186688" cy="1008955"/>
          </a:xfrm>
        </p:spPr>
        <p:txBody>
          <a:bodyPr/>
          <a:lstStyle/>
          <a:p>
            <a:r>
              <a:rPr lang="en-US" dirty="0"/>
              <a:t>MATERIALI</a:t>
            </a:r>
          </a:p>
        </p:txBody>
      </p:sp>
      <p:sp>
        <p:nvSpPr>
          <p:cNvPr id="7" name="Text Placeholder 6">
            <a:extLst>
              <a:ext uri="{FF2B5EF4-FFF2-40B4-BE49-F238E27FC236}">
                <a16:creationId xmlns:a16="http://schemas.microsoft.com/office/drawing/2014/main" id="{5D227058-5664-8F7D-26A9-E1438574F868}"/>
              </a:ext>
            </a:extLst>
          </p:cNvPr>
          <p:cNvSpPr>
            <a:spLocks noGrp="1"/>
          </p:cNvSpPr>
          <p:nvPr>
            <p:ph type="body" sz="quarter" idx="61"/>
          </p:nvPr>
        </p:nvSpPr>
        <p:spPr>
          <a:xfrm>
            <a:off x="-9335" y="304800"/>
            <a:ext cx="7040257" cy="926158"/>
          </a:xfrm>
        </p:spPr>
        <p:txBody>
          <a:bodyPr/>
          <a:lstStyle/>
          <a:p>
            <a:r>
              <a:rPr lang="it-IT" dirty="0"/>
              <a:t>SETTIMANA 13: FASE 6 - LANCIO</a:t>
            </a:r>
            <a:endParaRPr lang="en-US" dirty="0"/>
          </a:p>
        </p:txBody>
      </p:sp>
      <p:sp>
        <p:nvSpPr>
          <p:cNvPr id="10" name="Text Placeholder 9">
            <a:extLst>
              <a:ext uri="{FF2B5EF4-FFF2-40B4-BE49-F238E27FC236}">
                <a16:creationId xmlns:a16="http://schemas.microsoft.com/office/drawing/2014/main" id="{025727B1-A1B0-EC96-17BC-C19BEA0475A0}"/>
              </a:ext>
            </a:extLst>
          </p:cNvPr>
          <p:cNvSpPr>
            <a:spLocks noGrp="1"/>
          </p:cNvSpPr>
          <p:nvPr>
            <p:ph type="body" sz="quarter" idx="64"/>
          </p:nvPr>
        </p:nvSpPr>
        <p:spPr>
          <a:xfrm>
            <a:off x="520387" y="1439486"/>
            <a:ext cx="2880000" cy="2504902"/>
          </a:xfrm>
        </p:spPr>
        <p:txBody>
          <a:bodyPr lIns="91440" tIns="45720" rIns="91440" bIns="45720" numCol="1" spcCol="288000" anchor="t">
            <a:noAutofit/>
          </a:bodyPr>
          <a:lstStyle/>
          <a:p>
            <a:pPr algn="just"/>
            <a:r>
              <a:rPr lang="en-US" sz="1800" b="1" dirty="0" err="1">
                <a:solidFill>
                  <a:srgbClr val="8652A1"/>
                </a:solidFill>
              </a:rPr>
              <a:t>Contenuto</a:t>
            </a:r>
            <a:endParaRPr lang="en-US" dirty="0"/>
          </a:p>
          <a:p>
            <a:pPr algn="just">
              <a:spcAft>
                <a:spcPts val="600"/>
              </a:spcAft>
            </a:pPr>
            <a:r>
              <a:rPr lang="it-IT" dirty="0"/>
              <a:t>Questa sessione si concentra sulla preparazione degli studenti per la fase finale della gestione dell'innovazione: </a:t>
            </a:r>
            <a:r>
              <a:rPr lang="it-IT" b="1" dirty="0"/>
              <a:t>il lancio della loro soluzione sostenibile</a:t>
            </a:r>
            <a:r>
              <a:rPr lang="it-IT" dirty="0"/>
              <a:t>. L'accento è posto sullo sviluppo di un chiaro </a:t>
            </a:r>
            <a:r>
              <a:rPr lang="it-IT" b="1" dirty="0"/>
              <a:t>piano di commercializzazione o implementazione </a:t>
            </a:r>
            <a:r>
              <a:rPr lang="it-IT" dirty="0"/>
              <a:t>che delinei il modo in cui la loro soluzione verrà introdotta nel mercato o in un contesto organizzativo. Gli studenti struttureranno il loro piano considerando </a:t>
            </a:r>
            <a:r>
              <a:rPr lang="it-IT" b="1" dirty="0"/>
              <a:t>aspetti chiave </a:t>
            </a:r>
            <a:r>
              <a:rPr lang="it-IT" dirty="0"/>
              <a:t>come il mercato di riferimento e le parti interessate, la strategia di implementazione, l'impatto sulla sostenibilità, la tempistica, le tappe fondamentali e la valutazione del rischio.
</a:t>
            </a:r>
            <a:r>
              <a:rPr lang="it-IT" b="1" dirty="0"/>
              <a:t>L'attività pratica </a:t>
            </a:r>
            <a:r>
              <a:rPr lang="it-IT" dirty="0"/>
              <a:t>prevede la stesura di un'</a:t>
            </a:r>
            <a:r>
              <a:rPr lang="it-IT" b="1" dirty="0"/>
              <a:t>implementazione</a:t>
            </a:r>
            <a:r>
              <a:rPr lang="it-IT" dirty="0"/>
              <a:t> e di un </a:t>
            </a:r>
            <a:r>
              <a:rPr lang="it-IT" b="1" dirty="0"/>
              <a:t>piano di lancio </a:t>
            </a:r>
            <a:r>
              <a:rPr lang="it-IT" dirty="0"/>
              <a:t>utilizzando uno strumento digitale, in cui gli studenti suddivideranno i compiti, assegneranno responsabilità, fisseranno traguardi e monitoreranno i progressi. Presta attenzione al fatto che i loro piani siano </a:t>
            </a:r>
            <a:r>
              <a:rPr lang="it-IT" b="1" dirty="0"/>
              <a:t>realistici e completi</a:t>
            </a:r>
            <a:r>
              <a:rPr lang="it-IT" dirty="0"/>
              <a:t>: prevedono potenziali sfide? Gli studenti hanno identificato i partner, le risorse o le condizioni necessarie per avere successo? Incoraggiare gli studenti a concentrarsi sul </a:t>
            </a:r>
            <a:r>
              <a:rPr lang="it-IT" b="1" dirty="0"/>
              <a:t>lancio iniziale</a:t>
            </a:r>
            <a:r>
              <a:rPr lang="it-IT" dirty="0"/>
              <a:t>, ma anche a considerare la fattibilità, la scalabilità e l'impatto a lungo termine</a:t>
            </a:r>
            <a:r>
              <a:rPr lang="en-GB" dirty="0"/>
              <a:t>.</a:t>
            </a:r>
          </a:p>
        </p:txBody>
      </p:sp>
      <p:sp>
        <p:nvSpPr>
          <p:cNvPr id="4" name="Slide Number Placeholder 3">
            <a:extLst>
              <a:ext uri="{FF2B5EF4-FFF2-40B4-BE49-F238E27FC236}">
                <a16:creationId xmlns:a16="http://schemas.microsoft.com/office/drawing/2014/main" id="{47EE2349-C9AD-835E-0C52-41AF42E32298}"/>
              </a:ext>
            </a:extLst>
          </p:cNvPr>
          <p:cNvSpPr>
            <a:spLocks noGrp="1"/>
          </p:cNvSpPr>
          <p:nvPr>
            <p:ph type="sldNum" sz="quarter" idx="4"/>
          </p:nvPr>
        </p:nvSpPr>
        <p:spPr/>
        <p:txBody>
          <a:bodyPr/>
          <a:lstStyle/>
          <a:p>
            <a:fld id="{9C527BFA-2C0E-4CEC-B6A5-913A56FEF4B4}" type="slidenum">
              <a:rPr lang="fr-CA" smtClean="0"/>
              <a:pPr/>
              <a:t>26</a:t>
            </a:fld>
            <a:endParaRPr lang="fr-CA"/>
          </a:p>
        </p:txBody>
      </p:sp>
      <p:pic>
        <p:nvPicPr>
          <p:cNvPr id="15" name="Picture Placeholder 14">
            <a:extLst>
              <a:ext uri="{FF2B5EF4-FFF2-40B4-BE49-F238E27FC236}">
                <a16:creationId xmlns:a16="http://schemas.microsoft.com/office/drawing/2014/main" id="{609B0C6F-3ED0-BCE8-38C2-3D263C596EF7}"/>
              </a:ext>
            </a:extLst>
          </p:cNvPr>
          <p:cNvPicPr>
            <a:picLocks noGrp="1" noChangeAspect="1"/>
          </p:cNvPicPr>
          <p:nvPr>
            <p:ph type="pic" sz="quarter" idx="12"/>
          </p:nvPr>
        </p:nvPicPr>
        <p:blipFill>
          <a:blip r:embed="rId2">
            <a:extLst>
              <a:ext uri="{28A0092B-C50C-407E-A947-70E740481C1C}">
                <a14:useLocalDpi xmlns:a14="http://schemas.microsoft.com/office/drawing/2010/main" val="0"/>
              </a:ext>
            </a:extLst>
          </a:blip>
          <a:srcRect l="123" t="4230" r="-123" b="35748"/>
          <a:stretch>
            <a:fillRect/>
          </a:stretch>
        </p:blipFill>
        <p:spPr>
          <a:xfrm>
            <a:off x="0" y="7020713"/>
            <a:ext cx="7559675" cy="3026228"/>
          </a:xfrm>
        </p:spPr>
      </p:pic>
      <p:graphicFrame>
        <p:nvGraphicFramePr>
          <p:cNvPr id="2" name="Tabelle 1">
            <a:extLst>
              <a:ext uri="{FF2B5EF4-FFF2-40B4-BE49-F238E27FC236}">
                <a16:creationId xmlns:a16="http://schemas.microsoft.com/office/drawing/2014/main" id="{C2427BC5-489F-A49B-1F07-D9200679B5A6}"/>
              </a:ext>
            </a:extLst>
          </p:cNvPr>
          <p:cNvGraphicFramePr>
            <a:graphicFrameLocks noGrp="1"/>
          </p:cNvGraphicFramePr>
          <p:nvPr>
            <p:extLst>
              <p:ext uri="{D42A27DB-BD31-4B8C-83A1-F6EECF244321}">
                <p14:modId xmlns:p14="http://schemas.microsoft.com/office/powerpoint/2010/main" val="4002400897"/>
              </p:ext>
            </p:extLst>
          </p:nvPr>
        </p:nvGraphicFramePr>
        <p:xfrm>
          <a:off x="3660084" y="4971102"/>
          <a:ext cx="3186000" cy="2788920"/>
        </p:xfrm>
        <a:graphic>
          <a:graphicData uri="http://schemas.openxmlformats.org/drawingml/2006/table">
            <a:tbl>
              <a:tblPr firstRow="1" bandRow="1"/>
              <a:tblGrid>
                <a:gridCol w="1710000">
                  <a:extLst>
                    <a:ext uri="{9D8B030D-6E8A-4147-A177-3AD203B41FA5}">
                      <a16:colId xmlns:a16="http://schemas.microsoft.com/office/drawing/2014/main" val="3698861540"/>
                    </a:ext>
                  </a:extLst>
                </a:gridCol>
                <a:gridCol w="1476000">
                  <a:extLst>
                    <a:ext uri="{9D8B030D-6E8A-4147-A177-3AD203B41FA5}">
                      <a16:colId xmlns:a16="http://schemas.microsoft.com/office/drawing/2014/main" val="4133591016"/>
                    </a:ext>
                  </a:extLst>
                </a:gridCol>
              </a:tblGrid>
              <a:tr h="370840">
                <a:tc>
                  <a:txBody>
                    <a:bodyPr/>
                    <a:lstStyle/>
                    <a:p>
                      <a:r>
                        <a:rPr lang="de-DE" sz="1100" dirty="0">
                          <a:solidFill>
                            <a:schemeClr val="bg1"/>
                          </a:solidFill>
                        </a:rPr>
                        <a:t>Slide Deck: </a:t>
                      </a:r>
                      <a:r>
                        <a:rPr lang="it-IT" sz="1100" dirty="0">
                          <a:solidFill>
                            <a:schemeClr val="bg1"/>
                          </a:solidFill>
                        </a:rPr>
                        <a:t>Introduzione allo sviluppo del piano d'azione all'interno dell'azienda selezionata per lo studio del caso e per la presentazione e il feedback finale</a:t>
                      </a:r>
                      <a:endParaRPr lang="en-GB" sz="1100" dirty="0">
                        <a:solidFill>
                          <a:schemeClr val="bg1"/>
                        </a:solidFill>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de-DE" sz="1100" dirty="0" err="1">
                          <a:solidFill>
                            <a:schemeClr val="bg1"/>
                          </a:solidFill>
                        </a:rPr>
                        <a:t>Scaricare</a:t>
                      </a:r>
                      <a:r>
                        <a:rPr lang="de-DE" sz="1100" dirty="0">
                          <a:solidFill>
                            <a:schemeClr val="bg1"/>
                          </a:solidFill>
                        </a:rPr>
                        <a:t> PPT </a:t>
                      </a:r>
                    </a:p>
                    <a:p>
                      <a:r>
                        <a:rPr lang="de-DE" sz="1100" dirty="0">
                          <a:solidFill>
                            <a:schemeClr val="bg1"/>
                          </a:solidFill>
                        </a:rPr>
                        <a:t>“EARTH – Slide Deck Module 3“</a:t>
                      </a:r>
                    </a:p>
                    <a:p>
                      <a:r>
                        <a:rPr lang="de-DE" sz="1100" dirty="0">
                          <a:solidFill>
                            <a:schemeClr val="bg1"/>
                          </a:solidFill>
                        </a:rPr>
                        <a:t>pp. 64-71</a:t>
                      </a:r>
                      <a:endParaRPr lang="en-GB" sz="1100" dirty="0">
                        <a:solidFill>
                          <a:schemeClr val="bg1"/>
                        </a:solidFill>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295225681"/>
                  </a:ext>
                </a:extLst>
              </a:tr>
              <a:tr h="370840">
                <a:tc>
                  <a:txBody>
                    <a:bodyPr/>
                    <a:lstStyle/>
                    <a:p>
                      <a:r>
                        <a:rPr lang="it-IT" sz="1100" dirty="0">
                          <a:solidFill>
                            <a:schemeClr val="bg1"/>
                          </a:solidFill>
                        </a:rPr>
                        <a:t>Foglio di lavoro per gli studenti: applicare la Fase 6 a un caso di studio e come utilizzare gli strumenti corrispondenti</a:t>
                      </a:r>
                      <a:endParaRPr lang="en-GB" sz="1100" dirty="0">
                        <a:solidFill>
                          <a:schemeClr val="bg1"/>
                        </a:solidFill>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de-DE" sz="1100" dirty="0" err="1">
                          <a:solidFill>
                            <a:schemeClr val="bg1"/>
                          </a:solidFill>
                        </a:rPr>
                        <a:t>Scaricare</a:t>
                      </a:r>
                      <a:r>
                        <a:rPr lang="de-DE" sz="1100" dirty="0">
                          <a:solidFill>
                            <a:schemeClr val="bg1"/>
                          </a:solidFill>
                        </a:rPr>
                        <a:t> PPT </a:t>
                      </a:r>
                    </a:p>
                    <a:p>
                      <a:r>
                        <a:rPr lang="de-DE" sz="1100" dirty="0">
                          <a:solidFill>
                            <a:schemeClr val="bg1"/>
                          </a:solidFill>
                        </a:rPr>
                        <a:t>“EARTH – Worksheets Module 3“</a:t>
                      </a:r>
                    </a:p>
                    <a:p>
                      <a:r>
                        <a:rPr lang="de-DE" sz="1100" dirty="0">
                          <a:solidFill>
                            <a:schemeClr val="bg1"/>
                          </a:solidFill>
                        </a:rPr>
                        <a:t>pp. 30-34</a:t>
                      </a:r>
                      <a:endParaRPr lang="en-GB" sz="1100" dirty="0">
                        <a:solidFill>
                          <a:schemeClr val="bg1"/>
                        </a:solidFill>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25490817"/>
                  </a:ext>
                </a:extLst>
              </a:tr>
              <a:tr h="370840">
                <a:tc>
                  <a:txBody>
                    <a:bodyPr/>
                    <a:lstStyle/>
                    <a:p>
                      <a:r>
                        <a:rPr lang="it-IT" sz="1100" dirty="0">
                          <a:solidFill>
                            <a:schemeClr val="bg1"/>
                          </a:solidFill>
                        </a:rPr>
                        <a:t>Fonti esterne sui piani di commercializzazione e sui metodi pedagogici</a:t>
                      </a:r>
                      <a:endParaRPr lang="en-GB" sz="1100" dirty="0">
                        <a:solidFill>
                          <a:schemeClr val="bg1"/>
                        </a:solidFill>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tcPr>
                </a:tc>
                <a:tc>
                  <a:txBody>
                    <a:bodyPr/>
                    <a:lstStyle/>
                    <a:p>
                      <a:pPr lvl="0">
                        <a:buNone/>
                      </a:pPr>
                      <a:r>
                        <a:rPr lang="de-DE" sz="1100" b="0" i="0" u="none" strike="noStrike" noProof="0" dirty="0">
                          <a:solidFill>
                            <a:srgbClr val="29C5F4"/>
                          </a:solidFill>
                          <a:latin typeface="Calibri"/>
                          <a:hlinkClick r:id="rId3" action="ppaction://hlinksldjump">
                            <a:extLst>
                              <a:ext uri="{A12FA001-AC4F-418D-AE19-62706E023703}">
                                <ahyp:hlinkClr xmlns:ahyp="http://schemas.microsoft.com/office/drawing/2018/hyperlinkcolor" val="tx"/>
                              </a:ext>
                            </a:extLst>
                          </a:hlinkClick>
                        </a:rPr>
                        <a:t>pp. 33-36</a:t>
                      </a:r>
                      <a:endParaRPr lang="en-US" dirty="0">
                        <a:solidFill>
                          <a:srgbClr val="29C5F4"/>
                        </a:solidFill>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974134530"/>
                  </a:ext>
                </a:extLst>
              </a:tr>
            </a:tbl>
          </a:graphicData>
        </a:graphic>
      </p:graphicFrame>
    </p:spTree>
    <p:extLst>
      <p:ext uri="{BB962C8B-B14F-4D97-AF65-F5344CB8AC3E}">
        <p14:creationId xmlns:p14="http://schemas.microsoft.com/office/powerpoint/2010/main" val="351783207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75AB53-6578-13E8-FDB7-FF0FFCFAE639}"/>
            </a:ext>
          </a:extLst>
        </p:cNvPr>
        <p:cNvGrpSpPr/>
        <p:nvPr/>
      </p:nvGrpSpPr>
      <p:grpSpPr>
        <a:xfrm>
          <a:off x="0" y="0"/>
          <a:ext cx="0" cy="0"/>
          <a:chOff x="0" y="0"/>
          <a:chExt cx="0" cy="0"/>
        </a:xfrm>
      </p:grpSpPr>
      <p:sp>
        <p:nvSpPr>
          <p:cNvPr id="6" name="Text Placeholder 5">
            <a:extLst>
              <a:ext uri="{FF2B5EF4-FFF2-40B4-BE49-F238E27FC236}">
                <a16:creationId xmlns:a16="http://schemas.microsoft.com/office/drawing/2014/main" id="{9A9D314F-EC69-028F-9179-1EB0DDB9CFA5}"/>
              </a:ext>
            </a:extLst>
          </p:cNvPr>
          <p:cNvSpPr>
            <a:spLocks noGrp="1"/>
          </p:cNvSpPr>
          <p:nvPr>
            <p:ph type="body" sz="quarter" idx="64"/>
          </p:nvPr>
        </p:nvSpPr>
        <p:spPr>
          <a:xfrm>
            <a:off x="539837" y="1422400"/>
            <a:ext cx="6480000" cy="8796696"/>
          </a:xfrm>
        </p:spPr>
        <p:txBody>
          <a:bodyPr lIns="91440" tIns="45720" rIns="91440" bIns="45720" numCol="2" spcCol="288000" anchor="t">
            <a:noAutofit/>
          </a:bodyPr>
          <a:lstStyle/>
          <a:p>
            <a:r>
              <a:rPr lang="it-IT" sz="1600" b="1" dirty="0">
                <a:solidFill>
                  <a:srgbClr val="8652A1"/>
                </a:solidFill>
                <a:latin typeface="Calibri"/>
                <a:ea typeface="Open Sans"/>
                <a:cs typeface="Calibri"/>
              </a:rPr>
              <a:t>Come preparare un piano di lancio</a:t>
            </a:r>
          </a:p>
          <a:p>
            <a:endParaRPr lang="en-US" b="1" dirty="0">
              <a:solidFill>
                <a:srgbClr val="8652A1"/>
              </a:solidFill>
              <a:latin typeface="Calibri"/>
              <a:ea typeface="Open Sans"/>
              <a:cs typeface="Calibri"/>
            </a:endParaRPr>
          </a:p>
          <a:p>
            <a:pPr algn="just"/>
            <a:r>
              <a:rPr lang="it-IT" dirty="0">
                <a:latin typeface="Calibri"/>
                <a:ea typeface="Open Sans"/>
                <a:cs typeface="Calibri"/>
              </a:rPr>
              <a:t>Gli insegnanti dovrebbero guidare gli studenti nello sviluppo di </a:t>
            </a:r>
            <a:r>
              <a:rPr lang="it-IT" b="1" dirty="0">
                <a:latin typeface="Calibri"/>
                <a:ea typeface="Open Sans"/>
                <a:cs typeface="Calibri"/>
              </a:rPr>
              <a:t>un piano di lancio strutturato e strategico </a:t>
            </a:r>
            <a:r>
              <a:rPr lang="it-IT" dirty="0">
                <a:latin typeface="Calibri"/>
                <a:ea typeface="Open Sans"/>
                <a:cs typeface="Calibri"/>
              </a:rPr>
              <a:t>per la commercializzazione o l'implementazione della loro soluzione sostenibile. Il piano dovrebbe delineare passaggi chiari, identificare le parti interessate responsabili, specificare le risorse chiave, stabilire scadenze e includere valutazioni dei rischi. Incoraggiare gli studenti ad allineare le loro strategie con gli </a:t>
            </a:r>
            <a:r>
              <a:rPr lang="it-IT" b="1" dirty="0">
                <a:latin typeface="Calibri"/>
                <a:ea typeface="Open Sans"/>
                <a:cs typeface="Calibri"/>
              </a:rPr>
              <a:t>obiettivi di sostenibilità</a:t>
            </a:r>
            <a:r>
              <a:rPr lang="it-IT" dirty="0">
                <a:latin typeface="Calibri"/>
                <a:ea typeface="Open Sans"/>
                <a:cs typeface="Calibri"/>
              </a:rPr>
              <a:t>, in particolare gli SDG, e </a:t>
            </a:r>
            <a:r>
              <a:rPr lang="it-IT" b="1" dirty="0">
                <a:latin typeface="Calibri"/>
                <a:ea typeface="Open Sans"/>
                <a:cs typeface="Calibri"/>
              </a:rPr>
              <a:t>garantire la fattibilità</a:t>
            </a:r>
            <a:r>
              <a:rPr lang="it-IT" dirty="0">
                <a:latin typeface="Calibri"/>
                <a:ea typeface="Open Sans"/>
                <a:cs typeface="Calibri"/>
              </a:rPr>
              <a:t> attraverso l'uso di strumenti digitali appropriati. Il foglio di lavoro fornito e </a:t>
            </a:r>
            <a:r>
              <a:rPr lang="de-DE" sz="1100" b="1" dirty="0">
                <a:solidFill>
                  <a:srgbClr val="29C5F4"/>
                </a:solidFill>
                <a:latin typeface="Calibri"/>
                <a:ea typeface="Open Sans"/>
                <a:cs typeface="Calibri"/>
                <a:hlinkClick r:id="rId2">
                  <a:extLst>
                    <a:ext uri="{A12FA001-AC4F-418D-AE19-62706E023703}">
                      <ahyp:hlinkClr xmlns:ahyp="http://schemas.microsoft.com/office/drawing/2018/hyperlinkcolor" val="tx"/>
                    </a:ext>
                  </a:extLst>
                </a:hlinkClick>
              </a:rPr>
              <a:t>EARTH Starter Kit</a:t>
            </a:r>
            <a:r>
              <a:rPr lang="en-GB" dirty="0">
                <a:latin typeface="Calibri"/>
                <a:ea typeface="Open Sans"/>
                <a:cs typeface="Calibri"/>
              </a:rPr>
              <a:t> </a:t>
            </a:r>
            <a:r>
              <a:rPr lang="it-IT" dirty="0">
                <a:latin typeface="Calibri"/>
                <a:ea typeface="Open Sans"/>
                <a:cs typeface="Calibri"/>
              </a:rPr>
              <a:t>aiuteranno a semplificare questo processo</a:t>
            </a:r>
            <a:r>
              <a:rPr lang="en-GB" dirty="0">
                <a:latin typeface="Calibri"/>
                <a:ea typeface="Open Sans"/>
                <a:cs typeface="Calibri"/>
              </a:rPr>
              <a:t>.</a:t>
            </a:r>
            <a:endParaRPr lang="en-US" b="1" dirty="0">
              <a:solidFill>
                <a:srgbClr val="8652A1"/>
              </a:solidFill>
              <a:latin typeface="Calibri"/>
              <a:ea typeface="Open Sans"/>
              <a:cs typeface="Calibri"/>
            </a:endParaRPr>
          </a:p>
          <a:p>
            <a:pPr algn="just"/>
            <a:endParaRPr lang="en-US" b="1" dirty="0">
              <a:solidFill>
                <a:srgbClr val="8652A1"/>
              </a:solidFill>
              <a:latin typeface="Calibri"/>
              <a:ea typeface="Open Sans"/>
              <a:cs typeface="Calibri"/>
            </a:endParaRPr>
          </a:p>
          <a:p>
            <a:r>
              <a:rPr lang="en-GB" sz="1600" b="1" dirty="0">
                <a:solidFill>
                  <a:srgbClr val="8652A1"/>
                </a:solidFill>
                <a:latin typeface="Calibri"/>
                <a:ea typeface="Open Sans"/>
                <a:cs typeface="Calibri"/>
              </a:rPr>
              <a:t>Quali </a:t>
            </a:r>
            <a:r>
              <a:rPr lang="en-GB" sz="1600" b="1" dirty="0" err="1">
                <a:solidFill>
                  <a:srgbClr val="8652A1"/>
                </a:solidFill>
                <a:latin typeface="Calibri"/>
                <a:ea typeface="Open Sans"/>
                <a:cs typeface="Calibri"/>
              </a:rPr>
              <a:t>strumenti</a:t>
            </a:r>
            <a:r>
              <a:rPr lang="en-GB" sz="1600" b="1" dirty="0">
                <a:solidFill>
                  <a:srgbClr val="8652A1"/>
                </a:solidFill>
                <a:latin typeface="Calibri"/>
                <a:ea typeface="Open Sans"/>
                <a:cs typeface="Calibri"/>
              </a:rPr>
              <a:t> </a:t>
            </a:r>
            <a:r>
              <a:rPr lang="en-GB" sz="1600" b="1" dirty="0" err="1">
                <a:solidFill>
                  <a:srgbClr val="8652A1"/>
                </a:solidFill>
                <a:latin typeface="Calibri"/>
                <a:ea typeface="Open Sans"/>
                <a:cs typeface="Calibri"/>
              </a:rPr>
              <a:t>digitali</a:t>
            </a:r>
            <a:r>
              <a:rPr lang="en-GB" sz="1600" b="1" dirty="0">
                <a:solidFill>
                  <a:srgbClr val="8652A1"/>
                </a:solidFill>
                <a:latin typeface="Calibri"/>
                <a:ea typeface="Open Sans"/>
                <a:cs typeface="Calibri"/>
              </a:rPr>
              <a:t> </a:t>
            </a:r>
            <a:r>
              <a:rPr lang="en-GB" sz="1600" b="1" dirty="0" err="1">
                <a:solidFill>
                  <a:srgbClr val="8652A1"/>
                </a:solidFill>
                <a:latin typeface="Calibri"/>
                <a:ea typeface="Open Sans"/>
                <a:cs typeface="Calibri"/>
              </a:rPr>
              <a:t>utilizzare</a:t>
            </a:r>
            <a:endParaRPr lang="en-GB" sz="1600" b="1" dirty="0">
              <a:solidFill>
                <a:srgbClr val="8652A1"/>
              </a:solidFill>
              <a:latin typeface="Calibri"/>
              <a:ea typeface="Open Sans"/>
              <a:cs typeface="Calibri"/>
            </a:endParaRPr>
          </a:p>
          <a:p>
            <a:endParaRPr lang="en-GB" sz="1050" b="1" dirty="0">
              <a:solidFill>
                <a:srgbClr val="8652A1"/>
              </a:solidFill>
              <a:latin typeface="Calibri"/>
              <a:ea typeface="Open Sans"/>
              <a:cs typeface="Calibri"/>
            </a:endParaRPr>
          </a:p>
          <a:p>
            <a:pPr algn="just"/>
            <a:r>
              <a:rPr lang="it-IT" dirty="0">
                <a:latin typeface="Calibri"/>
                <a:ea typeface="Open Sans"/>
                <a:cs typeface="Calibri"/>
              </a:rPr>
              <a:t>Per supportare la </a:t>
            </a:r>
            <a:r>
              <a:rPr lang="it-IT" b="1" dirty="0">
                <a:latin typeface="Calibri"/>
                <a:ea typeface="Open Sans"/>
                <a:cs typeface="Calibri"/>
              </a:rPr>
              <a:t>Fase 6: Lancio</a:t>
            </a:r>
            <a:r>
              <a:rPr lang="it-IT" dirty="0">
                <a:latin typeface="Calibri"/>
                <a:ea typeface="Open Sans"/>
                <a:cs typeface="Calibri"/>
              </a:rPr>
              <a:t>, vari strumenti digitali possono aiutare gli studenti ad analizzare le sfide logistiche e identificare soluzioni innovative. Per un elenco completo, fare riferimento alle pagine 21-23 del</a:t>
            </a:r>
            <a:r>
              <a:rPr lang="en-GB" dirty="0">
                <a:latin typeface="Calibri"/>
                <a:ea typeface="Open Sans"/>
                <a:cs typeface="Calibri"/>
              </a:rPr>
              <a:t> </a:t>
            </a:r>
            <a:r>
              <a:rPr lang="de-DE" sz="1100" b="1" dirty="0">
                <a:solidFill>
                  <a:srgbClr val="29C5F4"/>
                </a:solidFill>
                <a:latin typeface="Calibri"/>
                <a:ea typeface="Open Sans"/>
                <a:cs typeface="Calibri"/>
                <a:hlinkClick r:id="rId2">
                  <a:extLst>
                    <a:ext uri="{A12FA001-AC4F-418D-AE19-62706E023703}">
                      <ahyp:hlinkClr xmlns:ahyp="http://schemas.microsoft.com/office/drawing/2018/hyperlinkcolor" val="tx"/>
                    </a:ext>
                  </a:extLst>
                </a:hlinkClick>
              </a:rPr>
              <a:t>EARTH Starter Kit</a:t>
            </a:r>
            <a:r>
              <a:rPr lang="en-GB" dirty="0">
                <a:latin typeface="Calibri"/>
                <a:ea typeface="Open Sans"/>
                <a:cs typeface="Calibri"/>
              </a:rPr>
              <a:t>.</a:t>
            </a:r>
          </a:p>
          <a:p>
            <a:pPr algn="just"/>
            <a:endParaRPr lang="en-GB" dirty="0">
              <a:latin typeface="Calibri"/>
              <a:ea typeface="Open Sans"/>
              <a:cs typeface="Calibri"/>
            </a:endParaRPr>
          </a:p>
          <a:p>
            <a:pPr algn="just"/>
            <a:r>
              <a:rPr lang="en-GB" b="1" dirty="0" err="1"/>
              <a:t>Strumenti</a:t>
            </a:r>
            <a:r>
              <a:rPr lang="en-GB" b="1" dirty="0"/>
              <a:t> </a:t>
            </a:r>
            <a:r>
              <a:rPr lang="en-GB" b="1" dirty="0" err="1"/>
              <a:t>gratuiti</a:t>
            </a:r>
            <a:r>
              <a:rPr lang="en-GB" b="1" dirty="0"/>
              <a:t>:</a:t>
            </a:r>
            <a:endParaRPr lang="en-GB" dirty="0"/>
          </a:p>
          <a:p>
            <a:pPr marL="171450" indent="-171450" algn="just">
              <a:buFont typeface="Wingdings" panose="05000000000000000000" pitchFamily="2" charset="2"/>
              <a:buChar char="q"/>
            </a:pPr>
            <a:r>
              <a:rPr lang="en-GB" b="1" dirty="0">
                <a:latin typeface="Calibri"/>
                <a:ea typeface="Open Sans"/>
                <a:cs typeface="Calibri"/>
              </a:rPr>
              <a:t>Notion, Coda, </a:t>
            </a:r>
            <a:r>
              <a:rPr lang="en-GB" b="1" dirty="0" err="1">
                <a:latin typeface="Calibri"/>
                <a:ea typeface="Calibri"/>
                <a:cs typeface="Calibri"/>
              </a:rPr>
              <a:t>Lucidspark</a:t>
            </a:r>
            <a:r>
              <a:rPr lang="en-GB" b="1" dirty="0">
                <a:latin typeface="Calibri"/>
                <a:ea typeface="Calibri"/>
                <a:cs typeface="Calibri"/>
              </a:rPr>
              <a:t>, </a:t>
            </a:r>
            <a:r>
              <a:rPr lang="en-GB" b="1" dirty="0">
                <a:latin typeface="Calibri"/>
                <a:ea typeface="Open Sans"/>
                <a:cs typeface="Calibri"/>
              </a:rPr>
              <a:t>Trello</a:t>
            </a:r>
            <a:r>
              <a:rPr lang="en-GB" dirty="0">
                <a:latin typeface="Calibri"/>
                <a:ea typeface="Open Sans"/>
                <a:cs typeface="Calibri"/>
              </a:rPr>
              <a:t> – </a:t>
            </a:r>
            <a:r>
              <a:rPr lang="it-IT" dirty="0">
                <a:latin typeface="Calibri"/>
                <a:ea typeface="Open Sans"/>
                <a:cs typeface="Calibri"/>
              </a:rPr>
              <a:t>Aiuta a organizzare i piani di commercializzazione e la documentazione</a:t>
            </a:r>
            <a:r>
              <a:rPr lang="en-GB" dirty="0">
                <a:latin typeface="Calibri"/>
                <a:ea typeface="Open Sans"/>
                <a:cs typeface="Calibri"/>
              </a:rPr>
              <a:t>.</a:t>
            </a:r>
          </a:p>
          <a:p>
            <a:pPr algn="just"/>
            <a:endParaRPr lang="en-GB" b="1" dirty="0"/>
          </a:p>
          <a:p>
            <a:pPr algn="just"/>
            <a:r>
              <a:rPr lang="it-IT" b="1" dirty="0"/>
              <a:t>Strumenti a pagamento (possono essere disponibili tramite licenza istituzionale</a:t>
            </a:r>
            <a:r>
              <a:rPr lang="en-GB" b="1" dirty="0"/>
              <a:t>):</a:t>
            </a:r>
            <a:endParaRPr lang="en-GB" dirty="0"/>
          </a:p>
          <a:p>
            <a:pPr marL="171450" indent="-171450" algn="just">
              <a:buFont typeface="Wingdings" panose="05000000000000000000" pitchFamily="2" charset="2"/>
              <a:buChar char="q"/>
            </a:pPr>
            <a:r>
              <a:rPr lang="en-GB" b="1" dirty="0">
                <a:latin typeface="Calibri"/>
                <a:ea typeface="Open Sans"/>
                <a:cs typeface="Calibri"/>
              </a:rPr>
              <a:t>edison365, </a:t>
            </a:r>
            <a:r>
              <a:rPr lang="en-GB" b="1" dirty="0" err="1">
                <a:latin typeface="Calibri"/>
                <a:ea typeface="Open Sans"/>
                <a:cs typeface="Calibri"/>
              </a:rPr>
              <a:t>Planbox</a:t>
            </a:r>
            <a:r>
              <a:rPr lang="en-GB" b="1" dirty="0">
                <a:latin typeface="Calibri"/>
                <a:ea typeface="Open Sans"/>
                <a:cs typeface="Calibri"/>
              </a:rPr>
              <a:t>, </a:t>
            </a:r>
            <a:r>
              <a:rPr lang="en-GB" b="1" dirty="0" err="1">
                <a:latin typeface="Calibri"/>
                <a:ea typeface="Open Sans"/>
                <a:cs typeface="Calibri"/>
              </a:rPr>
              <a:t>ClickUp</a:t>
            </a:r>
            <a:r>
              <a:rPr lang="en-GB" b="1" dirty="0">
                <a:latin typeface="Calibri"/>
                <a:ea typeface="Open Sans"/>
                <a:cs typeface="Calibri"/>
              </a:rPr>
              <a:t>, Monday.com, Asana</a:t>
            </a:r>
            <a:r>
              <a:rPr lang="en-GB" dirty="0">
                <a:latin typeface="Calibri"/>
                <a:ea typeface="Open Sans"/>
                <a:cs typeface="Calibri"/>
              </a:rPr>
              <a:t> – </a:t>
            </a:r>
            <a:r>
              <a:rPr lang="it-IT" dirty="0">
                <a:latin typeface="Calibri"/>
                <a:ea typeface="Open Sans"/>
                <a:cs typeface="Calibri"/>
              </a:rPr>
              <a:t>Strumenti di gestione dei progetti per scalare le innovazioni</a:t>
            </a:r>
            <a:r>
              <a:rPr lang="en-GB" dirty="0">
                <a:latin typeface="Calibri"/>
                <a:ea typeface="Open Sans"/>
                <a:cs typeface="Calibri"/>
              </a:rPr>
              <a:t>.</a:t>
            </a:r>
          </a:p>
          <a:p>
            <a:pPr marL="171450" indent="-171450" algn="just">
              <a:buFont typeface="Wingdings" panose="05000000000000000000" pitchFamily="2" charset="2"/>
              <a:buChar char="q"/>
            </a:pPr>
            <a:r>
              <a:rPr lang="en-GB" b="1" dirty="0">
                <a:latin typeface="Calibri"/>
                <a:ea typeface="Open Sans"/>
                <a:cs typeface="Calibri"/>
              </a:rPr>
              <a:t>Brightidea, Planview </a:t>
            </a:r>
            <a:r>
              <a:rPr lang="en-GB" b="1" dirty="0" err="1">
                <a:latin typeface="Calibri"/>
                <a:ea typeface="Open Sans"/>
                <a:cs typeface="Calibri"/>
              </a:rPr>
              <a:t>Spigit</a:t>
            </a:r>
            <a:r>
              <a:rPr lang="en-GB" dirty="0">
                <a:latin typeface="Calibri"/>
                <a:ea typeface="Open Sans"/>
                <a:cs typeface="Calibri"/>
              </a:rPr>
              <a:t> – </a:t>
            </a:r>
            <a:r>
              <a:rPr lang="it-IT" dirty="0">
                <a:latin typeface="Calibri"/>
                <a:ea typeface="Open Sans"/>
                <a:cs typeface="Calibri"/>
              </a:rPr>
              <a:t>Supportare la strategia di commercializzazione e la scalabilità dell'innovazione</a:t>
            </a:r>
            <a:r>
              <a:rPr lang="en-GB" dirty="0">
                <a:latin typeface="Calibri"/>
                <a:ea typeface="Open Sans"/>
                <a:cs typeface="Calibri"/>
              </a:rPr>
              <a:t>.</a:t>
            </a:r>
          </a:p>
          <a:p>
            <a:pPr marL="171450" indent="-171450" algn="just">
              <a:buFont typeface="Wingdings" panose="05000000000000000000" pitchFamily="2" charset="2"/>
              <a:buChar char="q"/>
            </a:pPr>
            <a:r>
              <a:rPr lang="en-GB" b="1" dirty="0"/>
              <a:t>Confluence</a:t>
            </a:r>
            <a:r>
              <a:rPr lang="en-GB" dirty="0"/>
              <a:t> – </a:t>
            </a:r>
            <a:r>
              <a:rPr lang="it-IT" dirty="0"/>
              <a:t>Una piattaforma di documentazione e condivisione delle conoscenze per la pianificazione strategica</a:t>
            </a:r>
            <a:r>
              <a:rPr lang="en-GB" dirty="0"/>
              <a:t>.</a:t>
            </a:r>
          </a:p>
          <a:p>
            <a:pPr algn="just"/>
            <a:endParaRPr lang="en-GB" sz="1600" b="1" dirty="0">
              <a:solidFill>
                <a:srgbClr val="8652A1"/>
              </a:solidFill>
              <a:latin typeface="Calibri"/>
              <a:ea typeface="Open Sans"/>
              <a:cs typeface="Calibri"/>
            </a:endParaRPr>
          </a:p>
          <a:p>
            <a:r>
              <a:rPr lang="it-IT" sz="1600" b="1" dirty="0">
                <a:solidFill>
                  <a:srgbClr val="8652A1"/>
                </a:solidFill>
              </a:rPr>
              <a:t>Guidare gli studenti attraverso il foglio di lavoro</a:t>
            </a:r>
          </a:p>
          <a:p>
            <a:endParaRPr lang="en-US" b="1" dirty="0"/>
          </a:p>
          <a:p>
            <a:pPr algn="just"/>
            <a:r>
              <a:rPr lang="it-IT" dirty="0">
                <a:latin typeface="Calibri"/>
                <a:ea typeface="Open Sans"/>
                <a:cs typeface="Calibri"/>
              </a:rPr>
              <a:t>Il foglio di lavoro aiuterà gli studenti a sviluppare un </a:t>
            </a:r>
            <a:r>
              <a:rPr lang="it-IT" b="1" dirty="0">
                <a:latin typeface="Calibri"/>
                <a:ea typeface="Open Sans"/>
                <a:cs typeface="Calibri"/>
              </a:rPr>
              <a:t>piano di commercializzazione, implementazione o lancio </a:t>
            </a:r>
            <a:r>
              <a:rPr lang="it-IT" dirty="0">
                <a:latin typeface="Calibri"/>
                <a:ea typeface="Open Sans"/>
                <a:cs typeface="Calibri"/>
              </a:rPr>
              <a:t>per lanciare la loro </a:t>
            </a:r>
            <a:r>
              <a:rPr lang="it-IT" b="1" dirty="0">
                <a:latin typeface="Calibri"/>
                <a:ea typeface="Open Sans"/>
                <a:cs typeface="Calibri"/>
              </a:rPr>
              <a:t>soluzione di logistica sostenibile</a:t>
            </a:r>
            <a:r>
              <a:rPr lang="it-IT" dirty="0">
                <a:latin typeface="Calibri"/>
                <a:ea typeface="Open Sans"/>
                <a:cs typeface="Calibri"/>
              </a:rPr>
              <a:t>, garantendo l'allineamento con gli </a:t>
            </a:r>
            <a:r>
              <a:rPr lang="it-IT" b="1" dirty="0">
                <a:latin typeface="Calibri"/>
                <a:ea typeface="Open Sans"/>
                <a:cs typeface="Calibri"/>
              </a:rPr>
              <a:t>SDG</a:t>
            </a:r>
            <a:r>
              <a:rPr lang="en-GB" dirty="0">
                <a:latin typeface="Calibri"/>
                <a:ea typeface="Open Sans"/>
                <a:cs typeface="Calibri"/>
              </a:rPr>
              <a:t>.</a:t>
            </a:r>
          </a:p>
          <a:p>
            <a:pPr algn="just"/>
            <a:endParaRPr lang="en-GB" dirty="0"/>
          </a:p>
          <a:p>
            <a:pPr algn="just"/>
            <a:r>
              <a:rPr lang="it-IT" dirty="0"/>
              <a:t>In primo luogo, gli studenti </a:t>
            </a:r>
            <a:r>
              <a:rPr lang="it-IT" b="1" dirty="0"/>
              <a:t>definiranno il piano di commercializzazione/implementazione</a:t>
            </a:r>
            <a:r>
              <a:rPr lang="it-IT" dirty="0"/>
              <a:t>, delineando la loro strategia di lancio, considerando</a:t>
            </a:r>
            <a:r>
              <a:rPr lang="en-GB" dirty="0"/>
              <a:t>:</a:t>
            </a:r>
          </a:p>
          <a:p>
            <a:pPr marL="171450" indent="-171450" algn="just">
              <a:buFont typeface="Wingdings" panose="05000000000000000000" pitchFamily="2" charset="2"/>
              <a:buChar char="q"/>
            </a:pPr>
            <a:r>
              <a:rPr lang="it-IT" b="1" dirty="0">
                <a:latin typeface="Calibri"/>
                <a:ea typeface="Open Sans"/>
                <a:cs typeface="Calibri"/>
              </a:rPr>
              <a:t>Mercato di riferimento e stakeholder</a:t>
            </a:r>
            <a:r>
              <a:rPr lang="en-GB" dirty="0">
                <a:latin typeface="Calibri"/>
                <a:ea typeface="Open Sans"/>
                <a:cs typeface="Calibri"/>
              </a:rPr>
              <a:t>– </a:t>
            </a:r>
            <a:r>
              <a:rPr lang="it-IT" dirty="0">
                <a:latin typeface="Calibri"/>
                <a:ea typeface="Open Sans"/>
                <a:cs typeface="Calibri"/>
              </a:rPr>
              <a:t>Chi utilizzerà la soluzione e sono i principali stakeholder</a:t>
            </a:r>
            <a:r>
              <a:rPr lang="en-GB" dirty="0">
                <a:latin typeface="Calibri"/>
                <a:ea typeface="Open Sans"/>
                <a:cs typeface="Calibri"/>
              </a:rPr>
              <a:t>.</a:t>
            </a:r>
          </a:p>
          <a:p>
            <a:pPr marL="171450" indent="-171450" algn="just">
              <a:buFont typeface="Wingdings" panose="05000000000000000000" pitchFamily="2" charset="2"/>
              <a:buChar char="q"/>
            </a:pPr>
            <a:r>
              <a:rPr lang="en-GB" b="1" dirty="0" err="1"/>
              <a:t>Strategia</a:t>
            </a:r>
            <a:r>
              <a:rPr lang="en-GB" b="1" dirty="0"/>
              <a:t> di </a:t>
            </a:r>
            <a:r>
              <a:rPr lang="en-GB" b="1" dirty="0" err="1"/>
              <a:t>attuazione</a:t>
            </a:r>
            <a:r>
              <a:rPr lang="en-GB" dirty="0"/>
              <a:t>– </a:t>
            </a:r>
            <a:r>
              <a:rPr lang="it-IT" dirty="0"/>
              <a:t>Come la soluzione si integra nelle operazioni logistiche e nelle risorse necessarie</a:t>
            </a:r>
            <a:r>
              <a:rPr lang="en-GB" dirty="0"/>
              <a:t>.</a:t>
            </a:r>
          </a:p>
          <a:p>
            <a:pPr marL="171450" indent="-171450" algn="just">
              <a:buFont typeface="Wingdings" panose="05000000000000000000" pitchFamily="2" charset="2"/>
              <a:buChar char="q"/>
            </a:pPr>
            <a:r>
              <a:rPr lang="it-IT" b="1" dirty="0"/>
              <a:t>Sostenibilità e allineamento agli SDG</a:t>
            </a:r>
            <a:r>
              <a:rPr lang="en-GB" dirty="0"/>
              <a:t>– </a:t>
            </a:r>
            <a:r>
              <a:rPr lang="it-IT" dirty="0"/>
              <a:t>Contributo agli SDG e benefici misurabili per la sostenibilità</a:t>
            </a:r>
            <a:r>
              <a:rPr lang="en-GB" dirty="0"/>
              <a:t>.</a:t>
            </a:r>
          </a:p>
          <a:p>
            <a:pPr marL="171450" indent="-171450" algn="just">
              <a:buFont typeface="Wingdings" panose="05000000000000000000" pitchFamily="2" charset="2"/>
              <a:buChar char="q"/>
            </a:pPr>
            <a:r>
              <a:rPr lang="en-GB" b="1" dirty="0"/>
              <a:t>Timeline e </a:t>
            </a:r>
            <a:r>
              <a:rPr lang="en-GB" b="1" dirty="0" err="1"/>
              <a:t>pietre</a:t>
            </a:r>
            <a:r>
              <a:rPr lang="en-GB" b="1" dirty="0"/>
              <a:t> </a:t>
            </a:r>
            <a:r>
              <a:rPr lang="en-GB" b="1" dirty="0" err="1"/>
              <a:t>miliari</a:t>
            </a:r>
            <a:r>
              <a:rPr lang="en-GB" dirty="0"/>
              <a:t>– </a:t>
            </a:r>
            <a:r>
              <a:rPr lang="it-IT" dirty="0"/>
              <a:t>Passaggi chiave e tempistiche per il lancio</a:t>
            </a:r>
            <a:r>
              <a:rPr lang="en-GB" dirty="0"/>
              <a:t>.</a:t>
            </a:r>
          </a:p>
          <a:p>
            <a:pPr marL="171450" indent="-171450" algn="just">
              <a:buFont typeface="Wingdings" panose="05000000000000000000" pitchFamily="2" charset="2"/>
              <a:buChar char="q"/>
            </a:pPr>
            <a:r>
              <a:rPr lang="en-GB" b="1" dirty="0" err="1"/>
              <a:t>Valutazione</a:t>
            </a:r>
            <a:r>
              <a:rPr lang="en-GB" b="1" dirty="0"/>
              <a:t> del </a:t>
            </a:r>
            <a:r>
              <a:rPr lang="en-GB" b="1" dirty="0" err="1"/>
              <a:t>rischio</a:t>
            </a:r>
            <a:r>
              <a:rPr lang="en-GB" dirty="0"/>
              <a:t>– </a:t>
            </a:r>
            <a:r>
              <a:rPr lang="it-IT" dirty="0"/>
              <a:t>Potenziali rischi e strategie di mitigazione</a:t>
            </a:r>
            <a:r>
              <a:rPr lang="en-GB" dirty="0"/>
              <a:t>.</a:t>
            </a:r>
          </a:p>
          <a:p>
            <a:pPr algn="just"/>
            <a:r>
              <a:rPr lang="it-IT" dirty="0"/>
              <a:t>Gli studenti riassumeranno questi aspetti in una tabella sul foglio di lavoro</a:t>
            </a:r>
            <a:r>
              <a:rPr lang="en-GB" dirty="0"/>
              <a:t>.</a:t>
            </a:r>
          </a:p>
          <a:p>
            <a:pPr algn="just"/>
            <a:endParaRPr lang="en-GB" b="1" dirty="0"/>
          </a:p>
          <a:p>
            <a:pPr algn="just"/>
            <a:r>
              <a:rPr lang="it-IT" dirty="0">
                <a:latin typeface="Calibri"/>
                <a:ea typeface="Open Sans"/>
                <a:cs typeface="Calibri"/>
              </a:rPr>
              <a:t>Quindi, gli studenti </a:t>
            </a:r>
            <a:r>
              <a:rPr lang="it-IT" b="1" dirty="0">
                <a:latin typeface="Calibri"/>
                <a:ea typeface="Open Sans"/>
                <a:cs typeface="Calibri"/>
              </a:rPr>
              <a:t>svilupperanno</a:t>
            </a:r>
            <a:r>
              <a:rPr lang="it-IT" dirty="0">
                <a:latin typeface="Calibri"/>
                <a:ea typeface="Open Sans"/>
                <a:cs typeface="Calibri"/>
              </a:rPr>
              <a:t> il piano di lancio </a:t>
            </a:r>
            <a:r>
              <a:rPr lang="it-IT" b="1" dirty="0">
                <a:latin typeface="Calibri"/>
                <a:ea typeface="Open Sans"/>
                <a:cs typeface="Calibri"/>
              </a:rPr>
              <a:t>utilizzando uno strumento digitale</a:t>
            </a:r>
            <a:r>
              <a:rPr lang="it-IT" dirty="0">
                <a:latin typeface="Calibri"/>
                <a:ea typeface="Open Sans"/>
                <a:cs typeface="Calibri"/>
              </a:rPr>
              <a:t>, come </a:t>
            </a:r>
            <a:r>
              <a:rPr lang="it-IT" dirty="0" err="1">
                <a:latin typeface="Calibri"/>
                <a:ea typeface="Open Sans"/>
                <a:cs typeface="Calibri"/>
              </a:rPr>
              <a:t>Trello</a:t>
            </a:r>
            <a:r>
              <a:rPr lang="it-IT" dirty="0">
                <a:latin typeface="Calibri"/>
                <a:ea typeface="Open Sans"/>
                <a:cs typeface="Calibri"/>
              </a:rPr>
              <a:t>, </a:t>
            </a:r>
            <a:r>
              <a:rPr lang="it-IT" dirty="0" err="1">
                <a:latin typeface="Calibri"/>
                <a:ea typeface="Open Sans"/>
                <a:cs typeface="Calibri"/>
              </a:rPr>
              <a:t>ClickUp</a:t>
            </a:r>
            <a:r>
              <a:rPr lang="it-IT" dirty="0">
                <a:latin typeface="Calibri"/>
                <a:ea typeface="Open Sans"/>
                <a:cs typeface="Calibri"/>
              </a:rPr>
              <a:t> o Asana,</a:t>
            </a:r>
            <a:r>
              <a:rPr lang="en-GB" dirty="0">
                <a:latin typeface="Calibri"/>
                <a:ea typeface="Open Sans"/>
                <a:cs typeface="Calibri"/>
              </a:rPr>
              <a:t>:</a:t>
            </a:r>
          </a:p>
          <a:p>
            <a:pPr marL="171450" indent="-171450" algn="just">
              <a:buFont typeface="Wingdings" panose="05000000000000000000" pitchFamily="2" charset="2"/>
              <a:buChar char="q"/>
            </a:pPr>
            <a:r>
              <a:rPr lang="it-IT" dirty="0"/>
              <a:t>Impostazione di un'area di lavoro.
Fasi di suddivisione (ad esempio, preparazione, test, implementazione).
Assegnazione delle responsabilità.
Impostazione di tempistiche e pietre miliari.
Aggiunta di elementi di tracciamento</a:t>
            </a:r>
            <a:r>
              <a:rPr lang="en-GB" dirty="0"/>
              <a:t>.</a:t>
            </a:r>
          </a:p>
          <a:p>
            <a:pPr algn="just"/>
            <a:endParaRPr lang="en-GB" dirty="0"/>
          </a:p>
          <a:p>
            <a:pPr algn="just"/>
            <a:r>
              <a:rPr lang="it-IT" dirty="0"/>
              <a:t>Infine, gli studenti </a:t>
            </a:r>
            <a:r>
              <a:rPr lang="it-IT" b="1" dirty="0"/>
              <a:t>finalizzeranno il loro piano </a:t>
            </a:r>
            <a:r>
              <a:rPr lang="it-IT" dirty="0"/>
              <a:t>per garantirlo</a:t>
            </a:r>
            <a:r>
              <a:rPr lang="en-GB" dirty="0"/>
              <a:t>:</a:t>
            </a:r>
          </a:p>
          <a:p>
            <a:pPr marL="171450" indent="-171450" algn="just">
              <a:buFont typeface="Wingdings" panose="05000000000000000000" pitchFamily="2" charset="2"/>
              <a:buChar char="q"/>
            </a:pPr>
            <a:r>
              <a:rPr lang="it-IT" dirty="0"/>
              <a:t>Delinea chiaramente la commercializzazione.
Si allinea agli SDG.
È pronto per la presentazione</a:t>
            </a:r>
            <a:r>
              <a:rPr lang="en-GB" dirty="0"/>
              <a:t>.</a:t>
            </a:r>
          </a:p>
          <a:p>
            <a:pPr algn="just"/>
            <a:endParaRPr lang="en-GB" dirty="0"/>
          </a:p>
          <a:p>
            <a:pPr algn="just"/>
            <a:r>
              <a:rPr lang="it-IT" dirty="0"/>
              <a:t>Incoraggia gli studenti a </a:t>
            </a:r>
            <a:r>
              <a:rPr lang="it-IT" b="1" dirty="0"/>
              <a:t>pensare in modo critico </a:t>
            </a:r>
            <a:r>
              <a:rPr lang="it-IT" dirty="0"/>
              <a:t>ai rischi di esecuzione, al coinvolgimento delle parti interessate e all'impatto sulla sostenibilità mentre rendono il loro </a:t>
            </a:r>
            <a:r>
              <a:rPr lang="it-IT" b="1" dirty="0"/>
              <a:t>piano attuabile</a:t>
            </a:r>
            <a:r>
              <a:rPr lang="en-GB" dirty="0"/>
              <a:t>.</a:t>
            </a:r>
          </a:p>
          <a:p>
            <a:pPr algn="just"/>
            <a:endParaRPr lang="en-GB" dirty="0"/>
          </a:p>
          <a:p>
            <a:r>
              <a:rPr lang="it-IT" sz="1600" b="1" dirty="0">
                <a:solidFill>
                  <a:srgbClr val="8652A1"/>
                </a:solidFill>
                <a:latin typeface="Calibri"/>
                <a:ea typeface="Open Sans"/>
                <a:cs typeface="Calibri"/>
              </a:rPr>
              <a:t>Preparazione per i prossimi passi</a:t>
            </a:r>
          </a:p>
          <a:p>
            <a:endParaRPr lang="en-GB" dirty="0"/>
          </a:p>
          <a:p>
            <a:pPr algn="just"/>
            <a:r>
              <a:rPr lang="it-IT" dirty="0">
                <a:latin typeface="Calibri"/>
                <a:ea typeface="Open Sans"/>
                <a:cs typeface="Calibri"/>
              </a:rPr>
              <a:t>In preparazione per le prossime settimane, gli insegnanti dovrebbero assicurarsi che gli studenti abbiano </a:t>
            </a:r>
            <a:r>
              <a:rPr lang="it-IT" b="1" dirty="0">
                <a:latin typeface="Calibri"/>
                <a:ea typeface="Open Sans"/>
                <a:cs typeface="Calibri"/>
              </a:rPr>
              <a:t>finalizzato le loro soluzioni</a:t>
            </a:r>
            <a:r>
              <a:rPr lang="it-IT" dirty="0">
                <a:latin typeface="Calibri"/>
                <a:ea typeface="Open Sans"/>
                <a:cs typeface="Calibri"/>
              </a:rPr>
              <a:t>, integrato tutti i feedback e preparato il loro piano d'azione. La sessione successiva sarà dedicata alle </a:t>
            </a:r>
            <a:r>
              <a:rPr lang="it-IT" b="1" dirty="0">
                <a:latin typeface="Calibri"/>
                <a:ea typeface="Open Sans"/>
                <a:cs typeface="Calibri"/>
              </a:rPr>
              <a:t>presentazioni finali</a:t>
            </a:r>
            <a:r>
              <a:rPr lang="it-IT" dirty="0">
                <a:latin typeface="Calibri"/>
                <a:ea typeface="Open Sans"/>
                <a:cs typeface="Calibri"/>
              </a:rPr>
              <a:t>, in cui gli studenti presenteranno le loro soluzioni e condivideranno il processo che hanno seguito per le fasi di gestione dell'innovazione. I docenti devono informare gli studenti sulla presentazione</a:t>
            </a:r>
            <a:r>
              <a:rPr lang="en-GB" dirty="0">
                <a:latin typeface="Calibri"/>
                <a:ea typeface="Open Sans"/>
                <a:cs typeface="Calibri"/>
              </a:rPr>
              <a:t>.</a:t>
            </a:r>
          </a:p>
          <a:p>
            <a:pPr algn="just"/>
            <a:endParaRPr lang="en-GB" dirty="0"/>
          </a:p>
        </p:txBody>
      </p:sp>
      <p:sp>
        <p:nvSpPr>
          <p:cNvPr id="4" name="Slide Number Placeholder 3">
            <a:extLst>
              <a:ext uri="{FF2B5EF4-FFF2-40B4-BE49-F238E27FC236}">
                <a16:creationId xmlns:a16="http://schemas.microsoft.com/office/drawing/2014/main" id="{0835947A-43D7-E72D-9824-3CACBF63C81F}"/>
              </a:ext>
            </a:extLst>
          </p:cNvPr>
          <p:cNvSpPr>
            <a:spLocks noGrp="1"/>
          </p:cNvSpPr>
          <p:nvPr>
            <p:ph type="sldNum" sz="quarter" idx="4"/>
          </p:nvPr>
        </p:nvSpPr>
        <p:spPr/>
        <p:txBody>
          <a:bodyPr/>
          <a:lstStyle/>
          <a:p>
            <a:fld id="{9C527BFA-2C0E-4CEC-B6A5-913A56FEF4B4}" type="slidenum">
              <a:rPr lang="fr-CA" smtClean="0"/>
              <a:pPr/>
              <a:t>27</a:t>
            </a:fld>
            <a:endParaRPr lang="fr-CA"/>
          </a:p>
        </p:txBody>
      </p:sp>
      <p:sp>
        <p:nvSpPr>
          <p:cNvPr id="7" name="Text Placeholder 6">
            <a:extLst>
              <a:ext uri="{FF2B5EF4-FFF2-40B4-BE49-F238E27FC236}">
                <a16:creationId xmlns:a16="http://schemas.microsoft.com/office/drawing/2014/main" id="{6226382F-35FB-8CCC-BF9F-4BD554EAD408}"/>
              </a:ext>
            </a:extLst>
          </p:cNvPr>
          <p:cNvSpPr>
            <a:spLocks noGrp="1"/>
          </p:cNvSpPr>
          <p:nvPr>
            <p:ph type="body" sz="quarter" idx="61"/>
          </p:nvPr>
        </p:nvSpPr>
        <p:spPr>
          <a:xfrm>
            <a:off x="-9335" y="304800"/>
            <a:ext cx="7040257" cy="926158"/>
          </a:xfrm>
        </p:spPr>
        <p:txBody>
          <a:bodyPr/>
          <a:lstStyle/>
          <a:p>
            <a:r>
              <a:rPr lang="it-IT" dirty="0"/>
              <a:t>SETTIMANA 13: FASE 6 - LANCIO</a:t>
            </a:r>
            <a:endParaRPr lang="en-US" dirty="0"/>
          </a:p>
        </p:txBody>
      </p:sp>
    </p:spTree>
    <p:extLst>
      <p:ext uri="{BB962C8B-B14F-4D97-AF65-F5344CB8AC3E}">
        <p14:creationId xmlns:p14="http://schemas.microsoft.com/office/powerpoint/2010/main" val="207234870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6A99406-11D5-8AFD-ECA3-BCFC4BA38C7B}"/>
            </a:ext>
          </a:extLst>
        </p:cNvPr>
        <p:cNvGrpSpPr/>
        <p:nvPr/>
      </p:nvGrpSpPr>
      <p:grpSpPr>
        <a:xfrm>
          <a:off x="0" y="0"/>
          <a:ext cx="0" cy="0"/>
          <a:chOff x="0" y="0"/>
          <a:chExt cx="0" cy="0"/>
        </a:xfrm>
      </p:grpSpPr>
      <p:sp>
        <p:nvSpPr>
          <p:cNvPr id="6" name="Text Placeholder 5">
            <a:extLst>
              <a:ext uri="{FF2B5EF4-FFF2-40B4-BE49-F238E27FC236}">
                <a16:creationId xmlns:a16="http://schemas.microsoft.com/office/drawing/2014/main" id="{3F893E74-0820-0D37-022A-8509AD44D2B2}"/>
              </a:ext>
            </a:extLst>
          </p:cNvPr>
          <p:cNvSpPr>
            <a:spLocks noGrp="1"/>
          </p:cNvSpPr>
          <p:nvPr>
            <p:ph type="body" sz="quarter" idx="48"/>
          </p:nvPr>
        </p:nvSpPr>
        <p:spPr>
          <a:xfrm>
            <a:off x="3493019" y="1265386"/>
            <a:ext cx="3520129" cy="2917260"/>
          </a:xfrm>
        </p:spPr>
        <p:txBody>
          <a:bodyPr lIns="91440" tIns="45720" rIns="91440" bIns="45720" numCol="1" spcCol="288000" anchor="t">
            <a:noAutofit/>
          </a:bodyPr>
          <a:lstStyle/>
          <a:p>
            <a:pPr algn="just"/>
            <a:r>
              <a:rPr lang="de-DE" sz="1800" b="1" dirty="0" err="1">
                <a:solidFill>
                  <a:srgbClr val="8652A1"/>
                </a:solidFill>
              </a:rPr>
              <a:t>Attività</a:t>
            </a:r>
            <a:endParaRPr lang="de-DE" sz="1800" b="1" dirty="0">
              <a:solidFill>
                <a:srgbClr val="8652A1"/>
              </a:solidFill>
            </a:endParaRPr>
          </a:p>
          <a:p>
            <a:pPr algn="just"/>
            <a:endParaRPr lang="en-GB" dirty="0"/>
          </a:p>
          <a:p>
            <a:pPr marL="171450" indent="-171450" algn="just">
              <a:buFont typeface="Wingdings" panose="05000000000000000000" pitchFamily="2" charset="2"/>
              <a:buChar char="q"/>
            </a:pPr>
            <a:r>
              <a:rPr lang="it-IT" dirty="0">
                <a:latin typeface="Calibri"/>
                <a:ea typeface="Open Sans"/>
                <a:cs typeface="Calibri"/>
              </a:rPr>
              <a:t>Gli studenti sono tenuti a </a:t>
            </a:r>
            <a:r>
              <a:rPr lang="it-IT" b="1" dirty="0">
                <a:latin typeface="Calibri"/>
                <a:ea typeface="Open Sans"/>
                <a:cs typeface="Calibri"/>
              </a:rPr>
              <a:t>preparare</a:t>
            </a:r>
            <a:r>
              <a:rPr lang="it-IT" dirty="0">
                <a:latin typeface="Calibri"/>
                <a:ea typeface="Open Sans"/>
                <a:cs typeface="Calibri"/>
              </a:rPr>
              <a:t> le loro presentazioni a casa prima della sessione di presentazione.
I gruppi </a:t>
            </a:r>
            <a:r>
              <a:rPr lang="it-IT" b="1" dirty="0">
                <a:latin typeface="Calibri"/>
                <a:ea typeface="Open Sans"/>
                <a:cs typeface="Calibri"/>
              </a:rPr>
              <a:t>presenteranno quindi le loro soluzioni finali </a:t>
            </a:r>
            <a:r>
              <a:rPr lang="it-IT" dirty="0">
                <a:latin typeface="Calibri"/>
                <a:ea typeface="Open Sans"/>
                <a:cs typeface="Calibri"/>
              </a:rPr>
              <a:t>in un formato di consulenza, mostrando come le loro innovazioni affrontano le sfide della logistica sostenibile e come hanno applicato il processo di gestione dell'innovazione in sei fasi con strumenti digitali. 
Nell'ambito di una </a:t>
            </a:r>
            <a:r>
              <a:rPr lang="it-IT" b="1" dirty="0">
                <a:latin typeface="Calibri"/>
                <a:ea typeface="Open Sans"/>
                <a:cs typeface="Calibri"/>
              </a:rPr>
              <a:t>revisione tra pari</a:t>
            </a:r>
            <a:r>
              <a:rPr lang="it-IT" dirty="0">
                <a:latin typeface="Calibri"/>
                <a:ea typeface="Open Sans"/>
                <a:cs typeface="Calibri"/>
              </a:rPr>
              <a:t>, i gruppi forniranno un </a:t>
            </a:r>
            <a:r>
              <a:rPr lang="it-IT" b="1" dirty="0">
                <a:latin typeface="Calibri"/>
                <a:ea typeface="Open Sans"/>
                <a:cs typeface="Calibri"/>
              </a:rPr>
              <a:t>feedback</a:t>
            </a:r>
            <a:r>
              <a:rPr lang="it-IT" dirty="0">
                <a:latin typeface="Calibri"/>
                <a:ea typeface="Open Sans"/>
                <a:cs typeface="Calibri"/>
              </a:rPr>
              <a:t> sulle reciproche presentazioni in classe, valutando la chiarezza, la fattibilità, l'innovazione e l'efficacia degli strumenti, aiutando ad affinare il pensiero critico e le capacità di valutazione</a:t>
            </a:r>
            <a:r>
              <a:rPr lang="en-GB" dirty="0"/>
              <a:t>.</a:t>
            </a:r>
          </a:p>
        </p:txBody>
      </p:sp>
      <p:sp>
        <p:nvSpPr>
          <p:cNvPr id="8" name="Text Placeholder 7">
            <a:extLst>
              <a:ext uri="{FF2B5EF4-FFF2-40B4-BE49-F238E27FC236}">
                <a16:creationId xmlns:a16="http://schemas.microsoft.com/office/drawing/2014/main" id="{5C8BFE9D-A7BA-CB1C-BB5A-486FEADB00E0}"/>
              </a:ext>
            </a:extLst>
          </p:cNvPr>
          <p:cNvSpPr>
            <a:spLocks noGrp="1"/>
          </p:cNvSpPr>
          <p:nvPr>
            <p:ph type="body" sz="quarter" idx="62"/>
          </p:nvPr>
        </p:nvSpPr>
        <p:spPr>
          <a:xfrm>
            <a:off x="3660084" y="4302521"/>
            <a:ext cx="3186688" cy="1008955"/>
          </a:xfrm>
        </p:spPr>
        <p:txBody>
          <a:bodyPr/>
          <a:lstStyle/>
          <a:p>
            <a:r>
              <a:rPr lang="en-US" dirty="0"/>
              <a:t>MATERIALI</a:t>
            </a:r>
          </a:p>
        </p:txBody>
      </p:sp>
      <p:sp>
        <p:nvSpPr>
          <p:cNvPr id="7" name="Text Placeholder 6">
            <a:extLst>
              <a:ext uri="{FF2B5EF4-FFF2-40B4-BE49-F238E27FC236}">
                <a16:creationId xmlns:a16="http://schemas.microsoft.com/office/drawing/2014/main" id="{4CFEC21D-E70C-91BD-236A-4D0E83D18ECD}"/>
              </a:ext>
            </a:extLst>
          </p:cNvPr>
          <p:cNvSpPr>
            <a:spLocks noGrp="1"/>
          </p:cNvSpPr>
          <p:nvPr>
            <p:ph type="body" sz="quarter" idx="61"/>
          </p:nvPr>
        </p:nvSpPr>
        <p:spPr>
          <a:xfrm>
            <a:off x="-9335" y="304800"/>
            <a:ext cx="7040257" cy="926158"/>
          </a:xfrm>
        </p:spPr>
        <p:txBody>
          <a:bodyPr/>
          <a:lstStyle/>
          <a:p>
            <a:r>
              <a:rPr lang="it-IT" dirty="0"/>
              <a:t>SETTIMANA 14: PRESENTAZIONE FINALE E DISCUSSIONI</a:t>
            </a:r>
            <a:endParaRPr lang="en-US" dirty="0"/>
          </a:p>
        </p:txBody>
      </p:sp>
      <p:sp>
        <p:nvSpPr>
          <p:cNvPr id="10" name="Text Placeholder 9">
            <a:extLst>
              <a:ext uri="{FF2B5EF4-FFF2-40B4-BE49-F238E27FC236}">
                <a16:creationId xmlns:a16="http://schemas.microsoft.com/office/drawing/2014/main" id="{13B43032-BFF5-CCCB-D055-580CA163A933}"/>
              </a:ext>
            </a:extLst>
          </p:cNvPr>
          <p:cNvSpPr>
            <a:spLocks noGrp="1"/>
          </p:cNvSpPr>
          <p:nvPr>
            <p:ph type="body" sz="quarter" idx="64"/>
          </p:nvPr>
        </p:nvSpPr>
        <p:spPr>
          <a:xfrm>
            <a:off x="446643" y="1265386"/>
            <a:ext cx="2880000" cy="4197226"/>
          </a:xfrm>
        </p:spPr>
        <p:txBody>
          <a:bodyPr lIns="91440" tIns="45720" rIns="91440" bIns="45720" numCol="1" spcCol="288000" anchor="t">
            <a:noAutofit/>
          </a:bodyPr>
          <a:lstStyle/>
          <a:p>
            <a:pPr algn="just"/>
            <a:r>
              <a:rPr lang="en-US" sz="1800" b="1" dirty="0" err="1">
                <a:solidFill>
                  <a:srgbClr val="8652A1"/>
                </a:solidFill>
              </a:rPr>
              <a:t>Contenuto</a:t>
            </a:r>
            <a:endParaRPr lang="en-US" sz="1800" b="1" dirty="0">
              <a:solidFill>
                <a:srgbClr val="8652A1"/>
              </a:solidFill>
            </a:endParaRPr>
          </a:p>
          <a:p>
            <a:pPr algn="just"/>
            <a:endParaRPr lang="en-US" dirty="0"/>
          </a:p>
          <a:p>
            <a:pPr algn="just">
              <a:spcAft>
                <a:spcPts val="600"/>
              </a:spcAft>
            </a:pPr>
            <a:r>
              <a:rPr lang="it-IT" dirty="0"/>
              <a:t>Questa sessione è </a:t>
            </a:r>
            <a:r>
              <a:rPr lang="it-IT" b="1" dirty="0"/>
              <a:t>dedicata alla vetrina finale del case study</a:t>
            </a:r>
            <a:r>
              <a:rPr lang="it-IT" dirty="0"/>
              <a:t>, in cui gli studenti presentano il loro lavoro alla classe. Inizia delineando </a:t>
            </a:r>
            <a:r>
              <a:rPr lang="it-IT" b="1" dirty="0"/>
              <a:t>i criteri di valutazione</a:t>
            </a:r>
            <a:r>
              <a:rPr lang="it-IT" dirty="0"/>
              <a:t>, che possono includere l'impatto dell'innovazione, la fattibilità, l'utilizzo degli strumenti digitali e l'allineamento alla sostenibilità.
Gli studenti dovrebbero </a:t>
            </a:r>
            <a:r>
              <a:rPr lang="it-IT" b="1" dirty="0"/>
              <a:t>preparare</a:t>
            </a:r>
            <a:r>
              <a:rPr lang="it-IT" dirty="0"/>
              <a:t> le loro presentazioni finali a casa prima della lezione. Durante la </a:t>
            </a:r>
            <a:r>
              <a:rPr lang="it-IT" b="1" dirty="0"/>
              <a:t>sessione di presentazione</a:t>
            </a:r>
            <a:r>
              <a:rPr lang="it-IT" dirty="0"/>
              <a:t>, ogni gruppo presenterà il proprio caso di studio e la soluzione finale (10-15 minuti) e risponderà alle domande di colleghi e insegnanti (5-10 minuti). Incoraggiare un </a:t>
            </a:r>
            <a:r>
              <a:rPr lang="it-IT" b="1" dirty="0"/>
              <a:t>processo di revisione tra pari costruttivo</a:t>
            </a:r>
            <a:r>
              <a:rPr lang="it-IT" dirty="0"/>
              <a:t>, in cui gli studenti forniscono un feedback strutturato sulle reciproche presentazioni.
Dopo le presentazioni, facilita una </a:t>
            </a:r>
            <a:r>
              <a:rPr lang="it-IT" b="1" dirty="0"/>
              <a:t>discussione</a:t>
            </a:r>
            <a:r>
              <a:rPr lang="it-IT" dirty="0"/>
              <a:t> sui punti chiave dei progetti, riflettendo sulle </a:t>
            </a:r>
            <a:r>
              <a:rPr lang="it-IT" b="1" dirty="0"/>
              <a:t>sfide comuni, sulle strategie di successo e sull'analisi incrociata </a:t>
            </a:r>
            <a:r>
              <a:rPr lang="it-IT" dirty="0"/>
              <a:t>delle soluzioni e dell'utilizzo degli strumenti digitali. Incoraggia gli studenti a considerare come possono </a:t>
            </a:r>
            <a:r>
              <a:rPr lang="it-IT" b="1" dirty="0"/>
              <a:t>applicare le loro conoscenze </a:t>
            </a:r>
            <a:r>
              <a:rPr lang="it-IT" dirty="0"/>
              <a:t>alle innovazioni sostenibili del mondo reale nella logistica</a:t>
            </a:r>
            <a:r>
              <a:rPr lang="en-GB" dirty="0"/>
              <a:t>.</a:t>
            </a:r>
          </a:p>
          <a:p>
            <a:pPr algn="just"/>
            <a:endParaRPr lang="en-US" dirty="0"/>
          </a:p>
        </p:txBody>
      </p:sp>
      <p:sp>
        <p:nvSpPr>
          <p:cNvPr id="4" name="Slide Number Placeholder 3">
            <a:extLst>
              <a:ext uri="{FF2B5EF4-FFF2-40B4-BE49-F238E27FC236}">
                <a16:creationId xmlns:a16="http://schemas.microsoft.com/office/drawing/2014/main" id="{F1805B81-E71D-9257-A037-91736E8492A4}"/>
              </a:ext>
            </a:extLst>
          </p:cNvPr>
          <p:cNvSpPr>
            <a:spLocks noGrp="1"/>
          </p:cNvSpPr>
          <p:nvPr>
            <p:ph type="sldNum" sz="quarter" idx="4"/>
          </p:nvPr>
        </p:nvSpPr>
        <p:spPr/>
        <p:txBody>
          <a:bodyPr/>
          <a:lstStyle/>
          <a:p>
            <a:fld id="{9C527BFA-2C0E-4CEC-B6A5-913A56FEF4B4}" type="slidenum">
              <a:rPr lang="fr-CA" smtClean="0"/>
              <a:pPr/>
              <a:t>28</a:t>
            </a:fld>
            <a:endParaRPr lang="fr-CA"/>
          </a:p>
        </p:txBody>
      </p:sp>
      <p:pic>
        <p:nvPicPr>
          <p:cNvPr id="15" name="Picture Placeholder 14">
            <a:extLst>
              <a:ext uri="{FF2B5EF4-FFF2-40B4-BE49-F238E27FC236}">
                <a16:creationId xmlns:a16="http://schemas.microsoft.com/office/drawing/2014/main" id="{F4383C86-7524-E9B5-AC84-135F1ECAEF66}"/>
              </a:ext>
            </a:extLst>
          </p:cNvPr>
          <p:cNvPicPr>
            <a:picLocks noGrp="1" noChangeAspect="1"/>
          </p:cNvPicPr>
          <p:nvPr>
            <p:ph type="pic" sz="quarter" idx="12"/>
          </p:nvPr>
        </p:nvPicPr>
        <p:blipFill>
          <a:blip r:embed="rId2">
            <a:extLst>
              <a:ext uri="{28A0092B-C50C-407E-A947-70E740481C1C}">
                <a14:useLocalDpi xmlns:a14="http://schemas.microsoft.com/office/drawing/2010/main" val="0"/>
              </a:ext>
            </a:extLst>
          </a:blip>
          <a:srcRect t="1181" b="38797"/>
          <a:stretch>
            <a:fillRect/>
          </a:stretch>
        </p:blipFill>
        <p:spPr>
          <a:xfrm>
            <a:off x="0" y="7020713"/>
            <a:ext cx="7559675" cy="3026228"/>
          </a:xfrm>
        </p:spPr>
      </p:pic>
      <p:graphicFrame>
        <p:nvGraphicFramePr>
          <p:cNvPr id="2" name="Tabelle 1">
            <a:extLst>
              <a:ext uri="{FF2B5EF4-FFF2-40B4-BE49-F238E27FC236}">
                <a16:creationId xmlns:a16="http://schemas.microsoft.com/office/drawing/2014/main" id="{C3D155B7-DA07-58A8-17B6-2AAE4CBB8CF0}"/>
              </a:ext>
            </a:extLst>
          </p:cNvPr>
          <p:cNvGraphicFramePr>
            <a:graphicFrameLocks noGrp="1"/>
          </p:cNvGraphicFramePr>
          <p:nvPr>
            <p:extLst>
              <p:ext uri="{D42A27DB-BD31-4B8C-83A1-F6EECF244321}">
                <p14:modId xmlns:p14="http://schemas.microsoft.com/office/powerpoint/2010/main" val="1220207622"/>
              </p:ext>
            </p:extLst>
          </p:nvPr>
        </p:nvGraphicFramePr>
        <p:xfrm>
          <a:off x="3660084" y="4971102"/>
          <a:ext cx="3186000" cy="2621280"/>
        </p:xfrm>
        <a:graphic>
          <a:graphicData uri="http://schemas.openxmlformats.org/drawingml/2006/table">
            <a:tbl>
              <a:tblPr firstRow="1" bandRow="1"/>
              <a:tblGrid>
                <a:gridCol w="1710000">
                  <a:extLst>
                    <a:ext uri="{9D8B030D-6E8A-4147-A177-3AD203B41FA5}">
                      <a16:colId xmlns:a16="http://schemas.microsoft.com/office/drawing/2014/main" val="3698861540"/>
                    </a:ext>
                  </a:extLst>
                </a:gridCol>
                <a:gridCol w="1476000">
                  <a:extLst>
                    <a:ext uri="{9D8B030D-6E8A-4147-A177-3AD203B41FA5}">
                      <a16:colId xmlns:a16="http://schemas.microsoft.com/office/drawing/2014/main" val="4133591016"/>
                    </a:ext>
                  </a:extLst>
                </a:gridCol>
              </a:tblGrid>
              <a:tr h="370840">
                <a:tc>
                  <a:txBody>
                    <a:bodyPr/>
                    <a:lstStyle/>
                    <a:p>
                      <a:r>
                        <a:rPr lang="de-DE" sz="1100" dirty="0">
                          <a:solidFill>
                            <a:schemeClr val="bg1"/>
                          </a:solidFill>
                        </a:rPr>
                        <a:t>Slide Deck: </a:t>
                      </a:r>
                      <a:r>
                        <a:rPr lang="de-DE" sz="1100" dirty="0" err="1">
                          <a:solidFill>
                            <a:schemeClr val="bg1"/>
                          </a:solidFill>
                        </a:rPr>
                        <a:t>Presentazione</a:t>
                      </a:r>
                      <a:r>
                        <a:rPr lang="de-DE" sz="1100" dirty="0">
                          <a:solidFill>
                            <a:schemeClr val="bg1"/>
                          </a:solidFill>
                        </a:rPr>
                        <a:t> </a:t>
                      </a:r>
                      <a:r>
                        <a:rPr lang="de-DE" sz="1100" dirty="0" err="1">
                          <a:solidFill>
                            <a:schemeClr val="bg1"/>
                          </a:solidFill>
                        </a:rPr>
                        <a:t>dei</a:t>
                      </a:r>
                      <a:r>
                        <a:rPr lang="de-DE" sz="1100" dirty="0">
                          <a:solidFill>
                            <a:schemeClr val="bg1"/>
                          </a:solidFill>
                        </a:rPr>
                        <a:t> </a:t>
                      </a:r>
                      <a:r>
                        <a:rPr lang="de-DE" sz="1100" dirty="0" err="1">
                          <a:solidFill>
                            <a:schemeClr val="bg1"/>
                          </a:solidFill>
                        </a:rPr>
                        <a:t>risultati</a:t>
                      </a:r>
                      <a:endParaRPr lang="en-GB" sz="1100" dirty="0">
                        <a:solidFill>
                          <a:schemeClr val="bg1"/>
                        </a:solidFill>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de-DE" sz="1100" dirty="0" err="1">
                          <a:solidFill>
                            <a:schemeClr val="bg1"/>
                          </a:solidFill>
                        </a:rPr>
                        <a:t>Scaricare</a:t>
                      </a:r>
                      <a:r>
                        <a:rPr lang="de-DE" sz="1100" dirty="0">
                          <a:solidFill>
                            <a:schemeClr val="bg1"/>
                          </a:solidFill>
                        </a:rPr>
                        <a:t> PPT </a:t>
                      </a:r>
                    </a:p>
                    <a:p>
                      <a:r>
                        <a:rPr lang="de-DE" sz="1100" dirty="0">
                          <a:solidFill>
                            <a:schemeClr val="bg1"/>
                          </a:solidFill>
                        </a:rPr>
                        <a:t>“EARTH – Slide Deck Module 3“</a:t>
                      </a:r>
                    </a:p>
                    <a:p>
                      <a:r>
                        <a:rPr lang="de-DE" sz="1100" dirty="0">
                          <a:solidFill>
                            <a:schemeClr val="bg1"/>
                          </a:solidFill>
                        </a:rPr>
                        <a:t>pp. 72-76</a:t>
                      </a:r>
                      <a:endParaRPr lang="en-GB" sz="1100" dirty="0">
                        <a:solidFill>
                          <a:schemeClr val="bg1"/>
                        </a:solidFill>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336759381"/>
                  </a:ext>
                </a:extLst>
              </a:tr>
              <a:tr h="370840">
                <a:tc>
                  <a:txBody>
                    <a:bodyPr/>
                    <a:lstStyle/>
                    <a:p>
                      <a:r>
                        <a:rPr lang="it-IT" sz="1100" dirty="0">
                          <a:solidFill>
                            <a:schemeClr val="bg1"/>
                          </a:solidFill>
                        </a:rPr>
                        <a:t>Foglio di lavoro per gli studenti: come presentare una presentazione di tipo "consulenza" e istruzioni su come fornire un feedback tra pari alle presentazioni</a:t>
                      </a:r>
                      <a:endParaRPr lang="en-GB" sz="1100" dirty="0">
                        <a:solidFill>
                          <a:schemeClr val="bg1"/>
                        </a:solidFill>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de-DE" sz="1100" dirty="0" err="1">
                          <a:solidFill>
                            <a:schemeClr val="bg1"/>
                          </a:solidFill>
                        </a:rPr>
                        <a:t>Scaricare</a:t>
                      </a:r>
                      <a:r>
                        <a:rPr lang="de-DE" sz="1100" dirty="0">
                          <a:solidFill>
                            <a:schemeClr val="bg1"/>
                          </a:solidFill>
                        </a:rPr>
                        <a:t> PPT</a:t>
                      </a:r>
                    </a:p>
                    <a:p>
                      <a:r>
                        <a:rPr lang="de-DE" sz="1100" dirty="0">
                          <a:solidFill>
                            <a:schemeClr val="bg1"/>
                          </a:solidFill>
                        </a:rPr>
                        <a:t>“EARTH – Worksheets Module 3“</a:t>
                      </a:r>
                    </a:p>
                    <a:p>
                      <a:r>
                        <a:rPr lang="de-DE" sz="1100" dirty="0">
                          <a:solidFill>
                            <a:schemeClr val="bg1"/>
                          </a:solidFill>
                        </a:rPr>
                        <a:t>pp. 35-37</a:t>
                      </a:r>
                      <a:endParaRPr lang="en-GB" sz="1100" dirty="0">
                        <a:solidFill>
                          <a:schemeClr val="bg1"/>
                        </a:solidFill>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25490817"/>
                  </a:ext>
                </a:extLst>
              </a:tr>
              <a:tr h="370840">
                <a:tc>
                  <a:txBody>
                    <a:bodyPr/>
                    <a:lstStyle/>
                    <a:p>
                      <a:r>
                        <a:rPr lang="it-IT" sz="1100" dirty="0">
                          <a:solidFill>
                            <a:schemeClr val="bg1"/>
                          </a:solidFill>
                        </a:rPr>
                        <a:t>Fonti esterne su presentazioni e metodi pedagogici</a:t>
                      </a:r>
                      <a:endParaRPr lang="en-GB" sz="1100" dirty="0">
                        <a:solidFill>
                          <a:schemeClr val="bg1"/>
                        </a:solidFill>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tcPr>
                </a:tc>
                <a:tc>
                  <a:txBody>
                    <a:bodyPr/>
                    <a:lstStyle/>
                    <a:p>
                      <a:pPr lvl="0">
                        <a:buNone/>
                      </a:pPr>
                      <a:r>
                        <a:rPr lang="de-DE" sz="1100" b="0" i="0" u="none" strike="noStrike" noProof="0" dirty="0">
                          <a:solidFill>
                            <a:srgbClr val="29C5F4"/>
                          </a:solidFill>
                          <a:latin typeface="Calibri"/>
                          <a:hlinkClick r:id="rId3" action="ppaction://hlinksldjump">
                            <a:extLst>
                              <a:ext uri="{A12FA001-AC4F-418D-AE19-62706E023703}">
                                <ahyp:hlinkClr xmlns:ahyp="http://schemas.microsoft.com/office/drawing/2018/hyperlinkcolor" val="tx"/>
                              </a:ext>
                            </a:extLst>
                          </a:hlinkClick>
                        </a:rPr>
                        <a:t>pp. 33-36</a:t>
                      </a:r>
                      <a:endParaRPr lang="en-US" dirty="0">
                        <a:solidFill>
                          <a:srgbClr val="29C5F4"/>
                        </a:solidFill>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66024496"/>
                  </a:ext>
                </a:extLst>
              </a:tr>
            </a:tbl>
          </a:graphicData>
        </a:graphic>
      </p:graphicFrame>
    </p:spTree>
    <p:extLst>
      <p:ext uri="{BB962C8B-B14F-4D97-AF65-F5344CB8AC3E}">
        <p14:creationId xmlns:p14="http://schemas.microsoft.com/office/powerpoint/2010/main" val="247869622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C989913-1935-3ABD-E881-439D8C635975}"/>
            </a:ext>
          </a:extLst>
        </p:cNvPr>
        <p:cNvGrpSpPr/>
        <p:nvPr/>
      </p:nvGrpSpPr>
      <p:grpSpPr>
        <a:xfrm>
          <a:off x="0" y="0"/>
          <a:ext cx="0" cy="0"/>
          <a:chOff x="0" y="0"/>
          <a:chExt cx="0" cy="0"/>
        </a:xfrm>
      </p:grpSpPr>
      <p:sp>
        <p:nvSpPr>
          <p:cNvPr id="6" name="Text Placeholder 5">
            <a:extLst>
              <a:ext uri="{FF2B5EF4-FFF2-40B4-BE49-F238E27FC236}">
                <a16:creationId xmlns:a16="http://schemas.microsoft.com/office/drawing/2014/main" id="{83CB42B8-2089-2C0D-37D7-0F33B819626D}"/>
              </a:ext>
            </a:extLst>
          </p:cNvPr>
          <p:cNvSpPr>
            <a:spLocks noGrp="1"/>
          </p:cNvSpPr>
          <p:nvPr>
            <p:ph type="body" sz="quarter" idx="64"/>
          </p:nvPr>
        </p:nvSpPr>
        <p:spPr>
          <a:xfrm>
            <a:off x="539837" y="1422400"/>
            <a:ext cx="6480000" cy="6481197"/>
          </a:xfrm>
        </p:spPr>
        <p:txBody>
          <a:bodyPr lIns="91440" tIns="45720" rIns="91440" bIns="45720" numCol="2" spcCol="288000" anchor="t">
            <a:noAutofit/>
          </a:bodyPr>
          <a:lstStyle/>
          <a:p>
            <a:r>
              <a:rPr lang="it-IT" sz="1600" b="1" dirty="0">
                <a:solidFill>
                  <a:srgbClr val="8652A1"/>
                </a:solidFill>
              </a:rPr>
              <a:t>Come moderare la discussione e le presentazioni</a:t>
            </a:r>
          </a:p>
          <a:p>
            <a:endParaRPr lang="en-US" b="1" dirty="0">
              <a:solidFill>
                <a:srgbClr val="8652A1"/>
              </a:solidFill>
            </a:endParaRPr>
          </a:p>
          <a:p>
            <a:pPr algn="just"/>
            <a:r>
              <a:rPr lang="it-IT" dirty="0"/>
              <a:t>Inizia </a:t>
            </a:r>
            <a:r>
              <a:rPr lang="it-IT" b="1" dirty="0"/>
              <a:t>preparando il terreno </a:t>
            </a:r>
            <a:r>
              <a:rPr lang="it-IT" dirty="0"/>
              <a:t>per le presentazioni finali. Sottolinea che gli studenti dovrebbero affrontare la loro presentazione in un </a:t>
            </a:r>
            <a:r>
              <a:rPr lang="it-IT" b="1" dirty="0"/>
              <a:t>formato di tipo consulenziale</a:t>
            </a:r>
            <a:r>
              <a:rPr lang="it-IT" dirty="0"/>
              <a:t>, collegando chiaramente le loro soluzioni agli </a:t>
            </a:r>
            <a:r>
              <a:rPr lang="it-IT" b="1" dirty="0"/>
              <a:t>SDG </a:t>
            </a:r>
            <a:r>
              <a:rPr lang="it-IT" dirty="0"/>
              <a:t>e sottolineando il loro impatto sulla </a:t>
            </a:r>
            <a:r>
              <a:rPr lang="it-IT" b="1" dirty="0"/>
              <a:t>logistica sostenibile</a:t>
            </a:r>
            <a:r>
              <a:rPr lang="it-IT" dirty="0"/>
              <a:t>. Assicurati che gli studenti strutturino le loro presentazioni in modo efficace, coprendo il loro </a:t>
            </a:r>
            <a:r>
              <a:rPr lang="it-IT" b="1" dirty="0"/>
              <a:t>processo di gestione dell'innovazione e gli strumenti digitali utilizzati in ogni fase</a:t>
            </a:r>
            <a:r>
              <a:rPr lang="en-GB" dirty="0"/>
              <a:t>.</a:t>
            </a:r>
          </a:p>
          <a:p>
            <a:pPr algn="just"/>
            <a:endParaRPr lang="en-GB" dirty="0"/>
          </a:p>
          <a:p>
            <a:pPr algn="just"/>
            <a:r>
              <a:rPr lang="it-IT" dirty="0"/>
              <a:t>Dopo ogni presentazione, facilita una </a:t>
            </a:r>
            <a:r>
              <a:rPr lang="it-IT" b="1" dirty="0"/>
              <a:t>breve discussione</a:t>
            </a:r>
            <a:r>
              <a:rPr lang="it-IT" dirty="0"/>
              <a:t> in cui gli studenti possono rispondere a </a:t>
            </a:r>
            <a:r>
              <a:rPr lang="it-IT" b="1" dirty="0"/>
              <a:t>domande di chiarimento</a:t>
            </a:r>
            <a:r>
              <a:rPr lang="it-IT" dirty="0"/>
              <a:t> e </a:t>
            </a:r>
            <a:r>
              <a:rPr lang="it-IT" b="1" dirty="0"/>
              <a:t>difendere il loro approccio</a:t>
            </a:r>
            <a:r>
              <a:rPr lang="it-IT" dirty="0"/>
              <a:t>. Evidenzia le </a:t>
            </a:r>
            <a:r>
              <a:rPr lang="it-IT" b="1" dirty="0"/>
              <a:t>best practice</a:t>
            </a:r>
            <a:r>
              <a:rPr lang="it-IT" dirty="0"/>
              <a:t>, incoraggia il dibattito costruttivo e assicurati che il feedback rimanga </a:t>
            </a:r>
            <a:r>
              <a:rPr lang="it-IT" b="1" dirty="0"/>
              <a:t>incentrato sulla soluzione</a:t>
            </a:r>
            <a:r>
              <a:rPr lang="en-GB" dirty="0"/>
              <a:t>.</a:t>
            </a:r>
          </a:p>
          <a:p>
            <a:pPr algn="just"/>
            <a:endParaRPr lang="en-GB" dirty="0"/>
          </a:p>
          <a:p>
            <a:pPr algn="just"/>
            <a:r>
              <a:rPr lang="en-GB" dirty="0" err="1"/>
              <a:t>Guidare</a:t>
            </a:r>
            <a:r>
              <a:rPr lang="en-GB" dirty="0"/>
              <a:t> le </a:t>
            </a:r>
            <a:r>
              <a:rPr lang="en-GB" dirty="0" err="1"/>
              <a:t>discussioni</a:t>
            </a:r>
            <a:r>
              <a:rPr lang="en-GB" dirty="0"/>
              <a:t> </a:t>
            </a:r>
            <a:r>
              <a:rPr lang="en-GB" dirty="0" err="1"/>
              <a:t>chiedendo</a:t>
            </a:r>
            <a:r>
              <a:rPr lang="en-GB" dirty="0"/>
              <a:t>:</a:t>
            </a:r>
          </a:p>
          <a:p>
            <a:pPr marL="171450" indent="-171450" algn="just">
              <a:buFont typeface="Wingdings" panose="05000000000000000000" pitchFamily="2" charset="2"/>
              <a:buChar char="q"/>
            </a:pPr>
            <a:r>
              <a:rPr lang="it-IT" i="1" dirty="0"/>
              <a:t>In che modo la soluzione proposta affronta efficacemente la sfida logistica?
Quali SDG sono più colpiti e in che modo?
In che modo gli strumenti digitali hanno migliorato il processo di gestione dell'innovazione?
Quali sono state le sfide principali nell'attuazione e come sono state affrontate?
Quanto è fattibile questa soluzione in un ambiente aziendale reale</a:t>
            </a:r>
            <a:r>
              <a:rPr lang="en-GB" i="1" dirty="0"/>
              <a:t>?</a:t>
            </a:r>
          </a:p>
          <a:p>
            <a:pPr algn="just"/>
            <a:endParaRPr lang="en-US" b="1" dirty="0">
              <a:solidFill>
                <a:srgbClr val="8652A1"/>
              </a:solidFill>
            </a:endParaRPr>
          </a:p>
          <a:p>
            <a:pPr algn="just"/>
            <a:r>
              <a:rPr lang="it-IT" dirty="0"/>
              <a:t>Incoraggiare </a:t>
            </a:r>
            <a:r>
              <a:rPr lang="it-IT" b="1" dirty="0"/>
              <a:t>l'impegno</a:t>
            </a:r>
            <a:r>
              <a:rPr lang="it-IT" dirty="0"/>
              <a:t> e il </a:t>
            </a:r>
            <a:r>
              <a:rPr lang="it-IT" b="1" dirty="0"/>
              <a:t>pensiero critico </a:t>
            </a:r>
            <a:r>
              <a:rPr lang="it-IT" dirty="0"/>
              <a:t>spingendo i gruppi non solo a presentare il loro lavoro, ma anche a </a:t>
            </a:r>
            <a:r>
              <a:rPr lang="it-IT" b="1" dirty="0"/>
              <a:t>riflettere</a:t>
            </a:r>
            <a:r>
              <a:rPr lang="it-IT" dirty="0"/>
              <a:t> su come il loro approccio differisce dagli altri</a:t>
            </a:r>
            <a:r>
              <a:rPr lang="en-GB" dirty="0"/>
              <a:t>. </a:t>
            </a:r>
          </a:p>
          <a:p>
            <a:r>
              <a:rPr lang="it-IT" sz="1600" b="1" dirty="0">
                <a:solidFill>
                  <a:srgbClr val="8652A1"/>
                </a:solidFill>
              </a:rPr>
              <a:t>Come guidare gli studenti nel processo di revisione tra pari</a:t>
            </a:r>
          </a:p>
          <a:p>
            <a:endParaRPr lang="en-US" b="1" dirty="0"/>
          </a:p>
          <a:p>
            <a:pPr algn="just"/>
            <a:r>
              <a:rPr lang="it-IT" dirty="0"/>
              <a:t>Il processo di revisione inter </a:t>
            </a:r>
            <a:r>
              <a:rPr lang="it-IT" dirty="0" err="1"/>
              <a:t>pares</a:t>
            </a:r>
            <a:r>
              <a:rPr lang="it-IT" dirty="0"/>
              <a:t> dovrebbe essere </a:t>
            </a:r>
            <a:r>
              <a:rPr lang="it-IT" b="1" dirty="0"/>
              <a:t>strutturato e costruttivo</a:t>
            </a:r>
            <a:r>
              <a:rPr lang="it-IT" dirty="0"/>
              <a:t>, concentrandosi sulla chiarezza, l'innovazione, la sostenibilità e l'uso efficace degli strumenti digitali. Utilizzare il modello di </a:t>
            </a:r>
            <a:r>
              <a:rPr lang="it-IT" b="1" dirty="0"/>
              <a:t>feedback tra pari </a:t>
            </a:r>
            <a:r>
              <a:rPr lang="it-IT" dirty="0"/>
              <a:t>(disponibile nel foglio di lavoro; un modello alternativo è fornito a </a:t>
            </a:r>
            <a:r>
              <a:rPr lang="en-GB" dirty="0">
                <a:solidFill>
                  <a:srgbClr val="29C5F4"/>
                </a:solidFill>
                <a:hlinkClick r:id="rId2" action="ppaction://hlinksldjump">
                  <a:extLst>
                    <a:ext uri="{A12FA001-AC4F-418D-AE19-62706E023703}">
                      <ahyp:hlinkClr xmlns:ahyp="http://schemas.microsoft.com/office/drawing/2018/hyperlinkcolor" val="tx"/>
                    </a:ext>
                  </a:extLst>
                </a:hlinkClick>
              </a:rPr>
              <a:t>page 46 </a:t>
            </a:r>
            <a:r>
              <a:rPr lang="it-IT" dirty="0"/>
              <a:t>di questo documento) e istruire gli studenti a valutare almeno altre due presentazioni</a:t>
            </a:r>
            <a:r>
              <a:rPr lang="en-GB" dirty="0"/>
              <a:t>.</a:t>
            </a:r>
          </a:p>
          <a:p>
            <a:pPr algn="just"/>
            <a:endParaRPr lang="en-GB" dirty="0"/>
          </a:p>
          <a:p>
            <a:pPr algn="just"/>
            <a:r>
              <a:rPr lang="it-IT" dirty="0"/>
              <a:t>Aree chiave per il feedback</a:t>
            </a:r>
            <a:r>
              <a:rPr lang="en-GB" dirty="0"/>
              <a:t>:</a:t>
            </a:r>
          </a:p>
          <a:p>
            <a:pPr marL="171450" indent="-171450" algn="just">
              <a:buFont typeface="Wingdings" panose="05000000000000000000" pitchFamily="2" charset="2"/>
              <a:buChar char="q"/>
            </a:pPr>
            <a:r>
              <a:rPr lang="it-IT" b="1" dirty="0"/>
              <a:t>Chiarezza e consegna</a:t>
            </a:r>
            <a:r>
              <a:rPr lang="it-IT" dirty="0"/>
              <a:t>: il problema e la soluzione sono stati presentati in modo chiaro e coinvolgente?
</a:t>
            </a:r>
            <a:r>
              <a:rPr lang="it-IT" b="1" dirty="0"/>
              <a:t>Approccio all'innovazione e alla sostenibilità</a:t>
            </a:r>
            <a:r>
              <a:rPr lang="it-IT" dirty="0"/>
              <a:t>: la soluzione ha offerto un approccio unico e praticabile alla logistica sostenibile?
</a:t>
            </a:r>
            <a:r>
              <a:rPr lang="it-IT" b="1" dirty="0"/>
              <a:t>Applicazione del processo di gestione dell'innovazione</a:t>
            </a:r>
            <a:r>
              <a:rPr lang="it-IT" dirty="0"/>
              <a:t>: quanto sono state applicate efficacemente le sei fasi?
</a:t>
            </a:r>
            <a:r>
              <a:rPr lang="it-IT" b="1" dirty="0"/>
              <a:t>Uso degli strumenti digitali</a:t>
            </a:r>
            <a:r>
              <a:rPr lang="it-IT" dirty="0"/>
              <a:t>: gli strumenti digitali sono stati sfruttati in modo efficace in ogni fase del processo?
</a:t>
            </a:r>
            <a:r>
              <a:rPr lang="it-IT" b="1" dirty="0"/>
              <a:t>Incoraggia</a:t>
            </a:r>
            <a:r>
              <a:rPr lang="it-IT" dirty="0"/>
              <a:t> gli studenti a fornire un punto di forza chiave e un'area di miglioramento per ogni presentazione</a:t>
            </a:r>
            <a:r>
              <a:rPr lang="en-GB" dirty="0"/>
              <a:t>. </a:t>
            </a:r>
          </a:p>
          <a:p>
            <a:pPr algn="just"/>
            <a:endParaRPr lang="en-GB" dirty="0"/>
          </a:p>
          <a:p>
            <a:pPr algn="just"/>
            <a:r>
              <a:rPr lang="it-IT" dirty="0"/>
              <a:t>Dopo che gli studenti hanno inviato il loro feedback, facilita una </a:t>
            </a:r>
            <a:r>
              <a:rPr lang="it-IT" b="1" dirty="0"/>
              <a:t>discussione conclusiva </a:t>
            </a:r>
            <a:r>
              <a:rPr lang="it-IT" dirty="0"/>
              <a:t>in cui i gruppi condividono approfondimenti sui punti di forza comuni e sulle aree di miglioramento osservate nelle presentazioni</a:t>
            </a:r>
            <a:r>
              <a:rPr lang="en-GB" dirty="0"/>
              <a:t>.</a:t>
            </a:r>
          </a:p>
          <a:p>
            <a:pPr algn="just"/>
            <a:endParaRPr lang="en-US" sz="1800" b="1" dirty="0"/>
          </a:p>
        </p:txBody>
      </p:sp>
      <p:sp>
        <p:nvSpPr>
          <p:cNvPr id="4" name="Slide Number Placeholder 3">
            <a:extLst>
              <a:ext uri="{FF2B5EF4-FFF2-40B4-BE49-F238E27FC236}">
                <a16:creationId xmlns:a16="http://schemas.microsoft.com/office/drawing/2014/main" id="{08F04D8C-2F39-8491-C83C-49CB76329C3E}"/>
              </a:ext>
            </a:extLst>
          </p:cNvPr>
          <p:cNvSpPr>
            <a:spLocks noGrp="1"/>
          </p:cNvSpPr>
          <p:nvPr>
            <p:ph type="sldNum" sz="quarter" idx="4"/>
          </p:nvPr>
        </p:nvSpPr>
        <p:spPr/>
        <p:txBody>
          <a:bodyPr/>
          <a:lstStyle/>
          <a:p>
            <a:fld id="{9C527BFA-2C0E-4CEC-B6A5-913A56FEF4B4}" type="slidenum">
              <a:rPr lang="fr-CA" smtClean="0"/>
              <a:pPr/>
              <a:t>29</a:t>
            </a:fld>
            <a:endParaRPr lang="fr-CA"/>
          </a:p>
        </p:txBody>
      </p:sp>
      <p:sp>
        <p:nvSpPr>
          <p:cNvPr id="7" name="Text Placeholder 6">
            <a:extLst>
              <a:ext uri="{FF2B5EF4-FFF2-40B4-BE49-F238E27FC236}">
                <a16:creationId xmlns:a16="http://schemas.microsoft.com/office/drawing/2014/main" id="{04AFBA70-1B0C-012C-8181-B1E2A8BFF7C6}"/>
              </a:ext>
            </a:extLst>
          </p:cNvPr>
          <p:cNvSpPr>
            <a:spLocks noGrp="1"/>
          </p:cNvSpPr>
          <p:nvPr>
            <p:ph type="body" sz="quarter" idx="61"/>
          </p:nvPr>
        </p:nvSpPr>
        <p:spPr>
          <a:xfrm>
            <a:off x="-9335" y="304800"/>
            <a:ext cx="7040257" cy="926158"/>
          </a:xfrm>
        </p:spPr>
        <p:txBody>
          <a:bodyPr/>
          <a:lstStyle/>
          <a:p>
            <a:r>
              <a:rPr lang="it-IT" dirty="0"/>
              <a:t>SETTIMANA 14: PRESENTAZIONE FINALE E DISCUSSIONI</a:t>
            </a:r>
            <a:endParaRPr lang="en-US" dirty="0"/>
          </a:p>
        </p:txBody>
      </p:sp>
    </p:spTree>
    <p:extLst>
      <p:ext uri="{BB962C8B-B14F-4D97-AF65-F5344CB8AC3E}">
        <p14:creationId xmlns:p14="http://schemas.microsoft.com/office/powerpoint/2010/main" val="154097799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Picture Placeholder 18">
            <a:extLst>
              <a:ext uri="{FF2B5EF4-FFF2-40B4-BE49-F238E27FC236}">
                <a16:creationId xmlns:a16="http://schemas.microsoft.com/office/drawing/2014/main" id="{13D50627-26AE-B4DD-2C35-62478DF1487F}"/>
              </a:ext>
            </a:extLst>
          </p:cNvPr>
          <p:cNvPicPr>
            <a:picLocks noGrp="1" noChangeAspect="1"/>
          </p:cNvPicPr>
          <p:nvPr>
            <p:ph type="pic" sz="quarter" idx="55"/>
          </p:nvPr>
        </p:nvPicPr>
        <p:blipFill>
          <a:blip r:embed="rId2">
            <a:extLst>
              <a:ext uri="{28A0092B-C50C-407E-A947-70E740481C1C}">
                <a14:useLocalDpi xmlns:a14="http://schemas.microsoft.com/office/drawing/2010/main" val="0"/>
              </a:ext>
            </a:extLst>
          </a:blip>
          <a:srcRect l="85" t="33890" r="-85" b="23798"/>
          <a:stretch>
            <a:fillRect/>
          </a:stretch>
        </p:blipFill>
        <p:spPr>
          <a:xfrm>
            <a:off x="967154" y="673939"/>
            <a:ext cx="6592520" cy="2687329"/>
          </a:xfrm>
        </p:spPr>
      </p:pic>
      <p:sp>
        <p:nvSpPr>
          <p:cNvPr id="6" name="Text Placeholder 5">
            <a:extLst>
              <a:ext uri="{FF2B5EF4-FFF2-40B4-BE49-F238E27FC236}">
                <a16:creationId xmlns:a16="http://schemas.microsoft.com/office/drawing/2014/main" id="{A5725E20-5B16-FE16-E92D-502AB819A5E2}"/>
              </a:ext>
            </a:extLst>
          </p:cNvPr>
          <p:cNvSpPr>
            <a:spLocks noGrp="1"/>
          </p:cNvSpPr>
          <p:nvPr>
            <p:ph type="body" sz="quarter" idx="11"/>
          </p:nvPr>
        </p:nvSpPr>
        <p:spPr/>
        <p:txBody>
          <a:bodyPr/>
          <a:lstStyle/>
          <a:p>
            <a:r>
              <a:rPr lang="en-US"/>
              <a:t>01</a:t>
            </a:r>
          </a:p>
        </p:txBody>
      </p:sp>
      <p:sp>
        <p:nvSpPr>
          <p:cNvPr id="15" name="Text Placeholder 14">
            <a:extLst>
              <a:ext uri="{FF2B5EF4-FFF2-40B4-BE49-F238E27FC236}">
                <a16:creationId xmlns:a16="http://schemas.microsoft.com/office/drawing/2014/main" id="{57F5F4FB-150B-219B-0DAC-1F8EBE50B772}"/>
              </a:ext>
            </a:extLst>
          </p:cNvPr>
          <p:cNvSpPr>
            <a:spLocks noGrp="1"/>
          </p:cNvSpPr>
          <p:nvPr>
            <p:ph type="body" sz="quarter" idx="49"/>
          </p:nvPr>
        </p:nvSpPr>
        <p:spPr>
          <a:xfrm>
            <a:off x="2885487" y="3940576"/>
            <a:ext cx="3816000" cy="292876"/>
          </a:xfrm>
        </p:spPr>
        <p:txBody>
          <a:bodyPr/>
          <a:lstStyle/>
          <a:p>
            <a:r>
              <a:rPr lang="en-US" dirty="0"/>
              <a:t>Introduzione</a:t>
            </a:r>
          </a:p>
        </p:txBody>
      </p:sp>
      <p:sp>
        <p:nvSpPr>
          <p:cNvPr id="7" name="Text Placeholder 6">
            <a:extLst>
              <a:ext uri="{FF2B5EF4-FFF2-40B4-BE49-F238E27FC236}">
                <a16:creationId xmlns:a16="http://schemas.microsoft.com/office/drawing/2014/main" id="{DCB2CF03-9C25-55C9-EFD7-5C9CBDF345B1}"/>
              </a:ext>
            </a:extLst>
          </p:cNvPr>
          <p:cNvSpPr>
            <a:spLocks noGrp="1"/>
          </p:cNvSpPr>
          <p:nvPr>
            <p:ph type="body" sz="quarter" idx="13"/>
          </p:nvPr>
        </p:nvSpPr>
        <p:spPr>
          <a:xfrm>
            <a:off x="2118189" y="4389279"/>
            <a:ext cx="648000" cy="292876"/>
          </a:xfrm>
        </p:spPr>
        <p:txBody>
          <a:bodyPr/>
          <a:lstStyle/>
          <a:p>
            <a:r>
              <a:rPr lang="en-US"/>
              <a:t>02</a:t>
            </a:r>
          </a:p>
        </p:txBody>
      </p:sp>
      <p:sp>
        <p:nvSpPr>
          <p:cNvPr id="8" name="Text Placeholder 7">
            <a:extLst>
              <a:ext uri="{FF2B5EF4-FFF2-40B4-BE49-F238E27FC236}">
                <a16:creationId xmlns:a16="http://schemas.microsoft.com/office/drawing/2014/main" id="{0AE0475B-7B71-E7D7-A1A0-DDB4B88CDB72}"/>
              </a:ext>
            </a:extLst>
          </p:cNvPr>
          <p:cNvSpPr>
            <a:spLocks noGrp="1"/>
          </p:cNvSpPr>
          <p:nvPr>
            <p:ph type="body" sz="quarter" idx="14"/>
          </p:nvPr>
        </p:nvSpPr>
        <p:spPr>
          <a:xfrm>
            <a:off x="2872481" y="4813278"/>
            <a:ext cx="3544003" cy="293549"/>
          </a:xfrm>
        </p:spPr>
        <p:txBody>
          <a:bodyPr/>
          <a:lstStyle/>
          <a:p>
            <a:r>
              <a:rPr lang="it-IT" dirty="0">
                <a:hlinkClick r:id="rId3" action="ppaction://hlinksldjump"/>
              </a:rPr>
              <a:t>Modulo 3 – La sfida della vita reale</a:t>
            </a:r>
            <a:endParaRPr lang="en-US" dirty="0"/>
          </a:p>
        </p:txBody>
      </p:sp>
      <p:sp>
        <p:nvSpPr>
          <p:cNvPr id="9" name="Text Placeholder 8">
            <a:extLst>
              <a:ext uri="{FF2B5EF4-FFF2-40B4-BE49-F238E27FC236}">
                <a16:creationId xmlns:a16="http://schemas.microsoft.com/office/drawing/2014/main" id="{6B123D40-8283-D757-BCC7-02E679F9A671}"/>
              </a:ext>
            </a:extLst>
          </p:cNvPr>
          <p:cNvSpPr>
            <a:spLocks noGrp="1"/>
          </p:cNvSpPr>
          <p:nvPr>
            <p:ph type="body" sz="quarter" idx="15"/>
          </p:nvPr>
        </p:nvSpPr>
        <p:spPr>
          <a:xfrm>
            <a:off x="2118189" y="4848449"/>
            <a:ext cx="648000" cy="292876"/>
          </a:xfrm>
        </p:spPr>
        <p:txBody>
          <a:bodyPr/>
          <a:lstStyle/>
          <a:p>
            <a:r>
              <a:rPr lang="en-US"/>
              <a:t>03</a:t>
            </a:r>
          </a:p>
        </p:txBody>
      </p:sp>
      <p:sp>
        <p:nvSpPr>
          <p:cNvPr id="11" name="Text Placeholder 10">
            <a:extLst>
              <a:ext uri="{FF2B5EF4-FFF2-40B4-BE49-F238E27FC236}">
                <a16:creationId xmlns:a16="http://schemas.microsoft.com/office/drawing/2014/main" id="{67F89B9F-D1D0-3FAC-A7CE-F379D97D5F89}"/>
              </a:ext>
            </a:extLst>
          </p:cNvPr>
          <p:cNvSpPr>
            <a:spLocks noGrp="1"/>
          </p:cNvSpPr>
          <p:nvPr>
            <p:ph type="body" sz="quarter" idx="19"/>
          </p:nvPr>
        </p:nvSpPr>
        <p:spPr>
          <a:xfrm>
            <a:off x="2872480" y="5278138"/>
            <a:ext cx="3764663" cy="292876"/>
          </a:xfrm>
        </p:spPr>
        <p:txBody>
          <a:bodyPr/>
          <a:lstStyle/>
          <a:p>
            <a:r>
              <a:rPr lang="en-US" dirty="0" err="1">
                <a:hlinkClick r:id="rId4" action="ppaction://hlinksldjump"/>
              </a:rPr>
              <a:t>Risorse</a:t>
            </a:r>
            <a:r>
              <a:rPr lang="en-US" dirty="0">
                <a:hlinkClick r:id="rId4" action="ppaction://hlinksldjump"/>
              </a:rPr>
              <a:t> </a:t>
            </a:r>
            <a:r>
              <a:rPr lang="en-US" dirty="0" err="1">
                <a:hlinkClick r:id="rId4" action="ppaction://hlinksldjump"/>
              </a:rPr>
              <a:t>aggiuntive</a:t>
            </a:r>
            <a:endParaRPr lang="en-US" dirty="0"/>
          </a:p>
        </p:txBody>
      </p:sp>
      <p:sp>
        <p:nvSpPr>
          <p:cNvPr id="10" name="Text Placeholder 9">
            <a:extLst>
              <a:ext uri="{FF2B5EF4-FFF2-40B4-BE49-F238E27FC236}">
                <a16:creationId xmlns:a16="http://schemas.microsoft.com/office/drawing/2014/main" id="{7820261F-4B7A-C61D-592E-9ADBA015AE9E}"/>
              </a:ext>
            </a:extLst>
          </p:cNvPr>
          <p:cNvSpPr>
            <a:spLocks noGrp="1"/>
          </p:cNvSpPr>
          <p:nvPr>
            <p:ph type="body" sz="quarter" idx="17"/>
          </p:nvPr>
        </p:nvSpPr>
        <p:spPr>
          <a:xfrm>
            <a:off x="2118189" y="5282134"/>
            <a:ext cx="648000" cy="292876"/>
          </a:xfrm>
        </p:spPr>
        <p:txBody>
          <a:bodyPr/>
          <a:lstStyle/>
          <a:p>
            <a:r>
              <a:rPr lang="en-US"/>
              <a:t>04</a:t>
            </a:r>
          </a:p>
        </p:txBody>
      </p:sp>
      <p:sp>
        <p:nvSpPr>
          <p:cNvPr id="5" name="Slide Number Placeholder 4">
            <a:extLst>
              <a:ext uri="{FF2B5EF4-FFF2-40B4-BE49-F238E27FC236}">
                <a16:creationId xmlns:a16="http://schemas.microsoft.com/office/drawing/2014/main" id="{15286A1D-2740-8A56-E199-3BBA01697FAA}"/>
              </a:ext>
            </a:extLst>
          </p:cNvPr>
          <p:cNvSpPr>
            <a:spLocks noGrp="1"/>
          </p:cNvSpPr>
          <p:nvPr>
            <p:ph type="sldNum" sz="quarter" idx="4"/>
          </p:nvPr>
        </p:nvSpPr>
        <p:spPr/>
        <p:txBody>
          <a:bodyPr/>
          <a:lstStyle/>
          <a:p>
            <a:fld id="{9C527BFA-2C0E-4CEC-B6A5-913A56FEF4B4}" type="slidenum">
              <a:rPr lang="fr-CA" smtClean="0"/>
              <a:pPr/>
              <a:t>3</a:t>
            </a:fld>
            <a:endParaRPr lang="fr-CA"/>
          </a:p>
        </p:txBody>
      </p:sp>
      <p:sp>
        <p:nvSpPr>
          <p:cNvPr id="26" name="Rectangle 25">
            <a:extLst>
              <a:ext uri="{FF2B5EF4-FFF2-40B4-BE49-F238E27FC236}">
                <a16:creationId xmlns:a16="http://schemas.microsoft.com/office/drawing/2014/main" id="{A581CA5D-4107-3EA0-87A1-42D5288497C9}"/>
              </a:ext>
            </a:extLst>
          </p:cNvPr>
          <p:cNvSpPr/>
          <p:nvPr/>
        </p:nvSpPr>
        <p:spPr>
          <a:xfrm>
            <a:off x="472449" y="2251692"/>
            <a:ext cx="2735972" cy="606296"/>
          </a:xfrm>
          <a:prstGeom prst="rect">
            <a:avLst/>
          </a:prstGeom>
          <a:gradFill>
            <a:gsLst>
              <a:gs pos="0">
                <a:srgbClr val="8551A1"/>
              </a:gs>
              <a:gs pos="35350">
                <a:srgbClr val="6363AC"/>
              </a:gs>
              <a:gs pos="100000">
                <a:srgbClr val="26C4F4"/>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a:latin typeface="Montserrat" panose="00000500000000000000" pitchFamily="50" charset="0"/>
            </a:endParaRPr>
          </a:p>
        </p:txBody>
      </p:sp>
      <p:sp>
        <p:nvSpPr>
          <p:cNvPr id="27" name="TextBox 26">
            <a:extLst>
              <a:ext uri="{FF2B5EF4-FFF2-40B4-BE49-F238E27FC236}">
                <a16:creationId xmlns:a16="http://schemas.microsoft.com/office/drawing/2014/main" id="{73050B5B-DA75-ECAB-5A48-330AED56F8D2}"/>
              </a:ext>
            </a:extLst>
          </p:cNvPr>
          <p:cNvSpPr txBox="1"/>
          <p:nvPr/>
        </p:nvSpPr>
        <p:spPr>
          <a:xfrm>
            <a:off x="553291" y="2242220"/>
            <a:ext cx="2595711" cy="553998"/>
          </a:xfrm>
          <a:prstGeom prst="rect">
            <a:avLst/>
          </a:prstGeom>
          <a:noFill/>
        </p:spPr>
        <p:txBody>
          <a:bodyPr wrap="none" rtlCol="0">
            <a:spAutoFit/>
          </a:bodyPr>
          <a:lstStyle/>
          <a:p>
            <a:r>
              <a:rPr lang="en-US" sz="3000" b="1" spc="324" dirty="0">
                <a:solidFill>
                  <a:schemeClr val="bg1"/>
                </a:solidFill>
                <a:latin typeface="Calibri" panose="020F0502020204030204" pitchFamily="34" charset="0"/>
                <a:cs typeface="Calibri" panose="020F0502020204030204" pitchFamily="34" charset="0"/>
              </a:rPr>
              <a:t>CONTENUTO</a:t>
            </a:r>
          </a:p>
        </p:txBody>
      </p:sp>
      <p:cxnSp>
        <p:nvCxnSpPr>
          <p:cNvPr id="28" name="Straight Connector 27">
            <a:extLst>
              <a:ext uri="{FF2B5EF4-FFF2-40B4-BE49-F238E27FC236}">
                <a16:creationId xmlns:a16="http://schemas.microsoft.com/office/drawing/2014/main" id="{893F0B37-28EC-7689-CB57-BBC8DC3C8DF9}"/>
              </a:ext>
            </a:extLst>
          </p:cNvPr>
          <p:cNvCxnSpPr>
            <a:cxnSpLocks/>
          </p:cNvCxnSpPr>
          <p:nvPr/>
        </p:nvCxnSpPr>
        <p:spPr>
          <a:xfrm>
            <a:off x="2193808" y="4310514"/>
            <a:ext cx="4392000" cy="0"/>
          </a:xfrm>
          <a:prstGeom prst="line">
            <a:avLst/>
          </a:prstGeom>
          <a:ln w="12700">
            <a:solidFill>
              <a:srgbClr val="0B3A5B"/>
            </a:solidFill>
            <a:prstDash val="sysDot"/>
          </a:ln>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AA9D2641-1A1B-1701-A019-416696C913C6}"/>
              </a:ext>
            </a:extLst>
          </p:cNvPr>
          <p:cNvCxnSpPr>
            <a:cxnSpLocks/>
          </p:cNvCxnSpPr>
          <p:nvPr/>
        </p:nvCxnSpPr>
        <p:spPr>
          <a:xfrm>
            <a:off x="2193808" y="4740973"/>
            <a:ext cx="4392000" cy="0"/>
          </a:xfrm>
          <a:prstGeom prst="line">
            <a:avLst/>
          </a:prstGeom>
          <a:ln w="12700">
            <a:solidFill>
              <a:srgbClr val="0B3A5B"/>
            </a:solidFill>
            <a:prstDash val="sysDot"/>
          </a:ln>
        </p:spPr>
        <p:style>
          <a:lnRef idx="1">
            <a:schemeClr val="accent1"/>
          </a:lnRef>
          <a:fillRef idx="0">
            <a:schemeClr val="accent1"/>
          </a:fillRef>
          <a:effectRef idx="0">
            <a:schemeClr val="accent1"/>
          </a:effectRef>
          <a:fontRef idx="minor">
            <a:schemeClr val="tx1"/>
          </a:fontRef>
        </p:style>
      </p:cxnSp>
      <p:cxnSp>
        <p:nvCxnSpPr>
          <p:cNvPr id="30" name="Straight Connector 29">
            <a:extLst>
              <a:ext uri="{FF2B5EF4-FFF2-40B4-BE49-F238E27FC236}">
                <a16:creationId xmlns:a16="http://schemas.microsoft.com/office/drawing/2014/main" id="{E1B520EF-9941-60EE-AA28-A609B14DB97C}"/>
              </a:ext>
            </a:extLst>
          </p:cNvPr>
          <p:cNvCxnSpPr>
            <a:cxnSpLocks/>
          </p:cNvCxnSpPr>
          <p:nvPr/>
        </p:nvCxnSpPr>
        <p:spPr>
          <a:xfrm>
            <a:off x="2193808" y="5171432"/>
            <a:ext cx="4392000" cy="0"/>
          </a:xfrm>
          <a:prstGeom prst="line">
            <a:avLst/>
          </a:prstGeom>
          <a:ln w="12700">
            <a:solidFill>
              <a:srgbClr val="0B3A5B"/>
            </a:solidFill>
            <a:prstDash val="sysDot"/>
          </a:ln>
        </p:spPr>
        <p:style>
          <a:lnRef idx="1">
            <a:schemeClr val="accent1"/>
          </a:lnRef>
          <a:fillRef idx="0">
            <a:schemeClr val="accent1"/>
          </a:fillRef>
          <a:effectRef idx="0">
            <a:schemeClr val="accent1"/>
          </a:effectRef>
          <a:fontRef idx="minor">
            <a:schemeClr val="tx1"/>
          </a:fontRef>
        </p:style>
      </p:cxnSp>
      <p:cxnSp>
        <p:nvCxnSpPr>
          <p:cNvPr id="31" name="Straight Connector 30">
            <a:extLst>
              <a:ext uri="{FF2B5EF4-FFF2-40B4-BE49-F238E27FC236}">
                <a16:creationId xmlns:a16="http://schemas.microsoft.com/office/drawing/2014/main" id="{9F6095C3-A362-EFD8-E1A8-0471F7349513}"/>
              </a:ext>
            </a:extLst>
          </p:cNvPr>
          <p:cNvCxnSpPr>
            <a:cxnSpLocks/>
          </p:cNvCxnSpPr>
          <p:nvPr/>
        </p:nvCxnSpPr>
        <p:spPr>
          <a:xfrm>
            <a:off x="2193808" y="5658258"/>
            <a:ext cx="4392000" cy="0"/>
          </a:xfrm>
          <a:prstGeom prst="line">
            <a:avLst/>
          </a:prstGeom>
          <a:ln w="12700">
            <a:solidFill>
              <a:srgbClr val="0B3A5B"/>
            </a:solidFill>
            <a:prstDash val="sysDot"/>
          </a:ln>
        </p:spPr>
        <p:style>
          <a:lnRef idx="1">
            <a:schemeClr val="accent1"/>
          </a:lnRef>
          <a:fillRef idx="0">
            <a:schemeClr val="accent1"/>
          </a:fillRef>
          <a:effectRef idx="0">
            <a:schemeClr val="accent1"/>
          </a:effectRef>
          <a:fontRef idx="minor">
            <a:schemeClr val="tx1"/>
          </a:fontRef>
        </p:style>
      </p:cxnSp>
      <p:sp>
        <p:nvSpPr>
          <p:cNvPr id="20" name="Freeform 19">
            <a:extLst>
              <a:ext uri="{FF2B5EF4-FFF2-40B4-BE49-F238E27FC236}">
                <a16:creationId xmlns:a16="http://schemas.microsoft.com/office/drawing/2014/main" id="{6B77AB61-3116-5BDE-C5D4-585F567E68F3}"/>
              </a:ext>
            </a:extLst>
          </p:cNvPr>
          <p:cNvSpPr/>
          <p:nvPr/>
        </p:nvSpPr>
        <p:spPr>
          <a:xfrm rot="205679">
            <a:off x="6420895" y="-909566"/>
            <a:ext cx="4822343" cy="5213433"/>
          </a:xfrm>
          <a:custGeom>
            <a:avLst/>
            <a:gdLst>
              <a:gd name="connsiteX0" fmla="*/ 217621 w 1060649"/>
              <a:gd name="connsiteY0" fmla="*/ 995490 h 1146667"/>
              <a:gd name="connsiteX1" fmla="*/ 178658 w 1060649"/>
              <a:gd name="connsiteY1" fmla="*/ 979326 h 1146667"/>
              <a:gd name="connsiteX2" fmla="*/ 149199 w 1060649"/>
              <a:gd name="connsiteY2" fmla="*/ 934639 h 1146667"/>
              <a:gd name="connsiteX3" fmla="*/ 188161 w 1060649"/>
              <a:gd name="connsiteY3" fmla="*/ 946999 h 1146667"/>
              <a:gd name="connsiteX4" fmla="*/ 217621 w 1060649"/>
              <a:gd name="connsiteY4" fmla="*/ 995490 h 1146667"/>
              <a:gd name="connsiteX5" fmla="*/ 320255 w 1060649"/>
              <a:gd name="connsiteY5" fmla="*/ 1065849 h 1146667"/>
              <a:gd name="connsiteX6" fmla="*/ 274640 w 1060649"/>
              <a:gd name="connsiteY6" fmla="*/ 1052538 h 1146667"/>
              <a:gd name="connsiteX7" fmla="*/ 248031 w 1060649"/>
              <a:gd name="connsiteY7" fmla="*/ 1019260 h 1146667"/>
              <a:gd name="connsiteX8" fmla="*/ 295547 w 1060649"/>
              <a:gd name="connsiteY8" fmla="*/ 1029719 h 1146667"/>
              <a:gd name="connsiteX9" fmla="*/ 320255 w 1060649"/>
              <a:gd name="connsiteY9" fmla="*/ 1065849 h 1146667"/>
              <a:gd name="connsiteX10" fmla="*/ 428590 w 1060649"/>
              <a:gd name="connsiteY10" fmla="*/ 1117193 h 1146667"/>
              <a:gd name="connsiteX11" fmla="*/ 380124 w 1060649"/>
              <a:gd name="connsiteY11" fmla="*/ 1107685 h 1146667"/>
              <a:gd name="connsiteX12" fmla="*/ 358267 w 1060649"/>
              <a:gd name="connsiteY12" fmla="*/ 1085816 h 1146667"/>
              <a:gd name="connsiteX13" fmla="*/ 409584 w 1060649"/>
              <a:gd name="connsiteY13" fmla="*/ 1093423 h 1146667"/>
              <a:gd name="connsiteX14" fmla="*/ 428590 w 1060649"/>
              <a:gd name="connsiteY14" fmla="*/ 1117193 h 1146667"/>
              <a:gd name="connsiteX15" fmla="*/ 530273 w 1060649"/>
              <a:gd name="connsiteY15" fmla="*/ 1143815 h 1146667"/>
              <a:gd name="connsiteX16" fmla="*/ 483708 w 1060649"/>
              <a:gd name="connsiteY16" fmla="*/ 1140012 h 1146667"/>
              <a:gd name="connsiteX17" fmla="*/ 469453 w 1060649"/>
              <a:gd name="connsiteY17" fmla="*/ 1131455 h 1146667"/>
              <a:gd name="connsiteX18" fmla="*/ 517919 w 1060649"/>
              <a:gd name="connsiteY18" fmla="*/ 1134307 h 1146667"/>
              <a:gd name="connsiteX19" fmla="*/ 530273 w 1060649"/>
              <a:gd name="connsiteY19" fmla="*/ 1143815 h 1146667"/>
              <a:gd name="connsiteX20" fmla="*/ 34211 w 1060649"/>
              <a:gd name="connsiteY20" fmla="*/ 714052 h 1146667"/>
              <a:gd name="connsiteX21" fmla="*/ 19006 w 1060649"/>
              <a:gd name="connsiteY21" fmla="*/ 712151 h 1146667"/>
              <a:gd name="connsiteX22" fmla="*/ 6652 w 1060649"/>
              <a:gd name="connsiteY22" fmla="*/ 648447 h 1146667"/>
              <a:gd name="connsiteX23" fmla="*/ 20907 w 1060649"/>
              <a:gd name="connsiteY23" fmla="*/ 643693 h 1146667"/>
              <a:gd name="connsiteX24" fmla="*/ 34211 w 1060649"/>
              <a:gd name="connsiteY24" fmla="*/ 714052 h 1146667"/>
              <a:gd name="connsiteX25" fmla="*/ 97882 w 1060649"/>
              <a:gd name="connsiteY25" fmla="*/ 803428 h 1146667"/>
              <a:gd name="connsiteX26" fmla="*/ 65571 w 1060649"/>
              <a:gd name="connsiteY26" fmla="*/ 798674 h 1146667"/>
              <a:gd name="connsiteX27" fmla="*/ 45615 w 1060649"/>
              <a:gd name="connsiteY27" fmla="*/ 733069 h 1146667"/>
              <a:gd name="connsiteX28" fmla="*/ 77925 w 1060649"/>
              <a:gd name="connsiteY28" fmla="*/ 733069 h 1146667"/>
              <a:gd name="connsiteX29" fmla="*/ 97882 w 1060649"/>
              <a:gd name="connsiteY29" fmla="*/ 803428 h 1146667"/>
              <a:gd name="connsiteX30" fmla="*/ 190062 w 1060649"/>
              <a:gd name="connsiteY30" fmla="*/ 896606 h 1146667"/>
              <a:gd name="connsiteX31" fmla="*/ 144447 w 1060649"/>
              <a:gd name="connsiteY31" fmla="*/ 889000 h 1146667"/>
              <a:gd name="connsiteX32" fmla="*/ 120689 w 1060649"/>
              <a:gd name="connsiteY32" fmla="*/ 827198 h 1146667"/>
              <a:gd name="connsiteX33" fmla="*/ 167255 w 1060649"/>
              <a:gd name="connsiteY33" fmla="*/ 830050 h 1146667"/>
              <a:gd name="connsiteX34" fmla="*/ 190062 w 1060649"/>
              <a:gd name="connsiteY34" fmla="*/ 896606 h 1146667"/>
              <a:gd name="connsiteX35" fmla="*/ 300298 w 1060649"/>
              <a:gd name="connsiteY35" fmla="*/ 983129 h 1146667"/>
              <a:gd name="connsiteX36" fmla="*/ 246130 w 1060649"/>
              <a:gd name="connsiteY36" fmla="*/ 977425 h 1146667"/>
              <a:gd name="connsiteX37" fmla="*/ 221422 w 1060649"/>
              <a:gd name="connsiteY37" fmla="*/ 924180 h 1146667"/>
              <a:gd name="connsiteX38" fmla="*/ 277491 w 1060649"/>
              <a:gd name="connsiteY38" fmla="*/ 927983 h 1146667"/>
              <a:gd name="connsiteX39" fmla="*/ 300298 w 1060649"/>
              <a:gd name="connsiteY39" fmla="*/ 983129 h 1146667"/>
              <a:gd name="connsiteX40" fmla="*/ 420037 w 1060649"/>
              <a:gd name="connsiteY40" fmla="*/ 1055390 h 1146667"/>
              <a:gd name="connsiteX41" fmla="*/ 363019 w 1060649"/>
              <a:gd name="connsiteY41" fmla="*/ 1051587 h 1146667"/>
              <a:gd name="connsiteX42" fmla="*/ 342112 w 1060649"/>
              <a:gd name="connsiteY42" fmla="*/ 1009752 h 1146667"/>
              <a:gd name="connsiteX43" fmla="*/ 401981 w 1060649"/>
              <a:gd name="connsiteY43" fmla="*/ 1011653 h 1146667"/>
              <a:gd name="connsiteX44" fmla="*/ 420037 w 1060649"/>
              <a:gd name="connsiteY44" fmla="*/ 1055390 h 1146667"/>
              <a:gd name="connsiteX45" fmla="*/ 535975 w 1060649"/>
              <a:gd name="connsiteY45" fmla="*/ 1106734 h 1146667"/>
              <a:gd name="connsiteX46" fmla="*/ 480857 w 1060649"/>
              <a:gd name="connsiteY46" fmla="*/ 1106734 h 1146667"/>
              <a:gd name="connsiteX47" fmla="*/ 465652 w 1060649"/>
              <a:gd name="connsiteY47" fmla="*/ 1078210 h 1146667"/>
              <a:gd name="connsiteX48" fmla="*/ 523621 w 1060649"/>
              <a:gd name="connsiteY48" fmla="*/ 1077259 h 1146667"/>
              <a:gd name="connsiteX49" fmla="*/ 535975 w 1060649"/>
              <a:gd name="connsiteY49" fmla="*/ 1106734 h 1146667"/>
              <a:gd name="connsiteX50" fmla="*/ 637658 w 1060649"/>
              <a:gd name="connsiteY50" fmla="*/ 1131455 h 1146667"/>
              <a:gd name="connsiteX51" fmla="*/ 589192 w 1060649"/>
              <a:gd name="connsiteY51" fmla="*/ 1136209 h 1146667"/>
              <a:gd name="connsiteX52" fmla="*/ 581590 w 1060649"/>
              <a:gd name="connsiteY52" fmla="*/ 1120996 h 1146667"/>
              <a:gd name="connsiteX53" fmla="*/ 632907 w 1060649"/>
              <a:gd name="connsiteY53" fmla="*/ 1115291 h 1146667"/>
              <a:gd name="connsiteX54" fmla="*/ 637658 w 1060649"/>
              <a:gd name="connsiteY54" fmla="*/ 1131455 h 1146667"/>
              <a:gd name="connsiteX55" fmla="*/ 29460 w 1060649"/>
              <a:gd name="connsiteY55" fmla="*/ 588547 h 1146667"/>
              <a:gd name="connsiteX56" fmla="*/ 7602 w 1060649"/>
              <a:gd name="connsiteY56" fmla="*/ 599005 h 1146667"/>
              <a:gd name="connsiteX57" fmla="*/ 6652 w 1060649"/>
              <a:gd name="connsiteY57" fmla="*/ 529597 h 1146667"/>
              <a:gd name="connsiteX58" fmla="*/ 27559 w 1060649"/>
              <a:gd name="connsiteY58" fmla="*/ 511532 h 1146667"/>
              <a:gd name="connsiteX59" fmla="*/ 29460 w 1060649"/>
              <a:gd name="connsiteY59" fmla="*/ 588547 h 1146667"/>
              <a:gd name="connsiteX60" fmla="*/ 89329 w 1060649"/>
              <a:gd name="connsiteY60" fmla="*/ 673168 h 1146667"/>
              <a:gd name="connsiteX61" fmla="*/ 48466 w 1060649"/>
              <a:gd name="connsiteY61" fmla="*/ 678873 h 1146667"/>
              <a:gd name="connsiteX62" fmla="*/ 37062 w 1060649"/>
              <a:gd name="connsiteY62" fmla="*/ 602809 h 1146667"/>
              <a:gd name="connsiteX63" fmla="*/ 76025 w 1060649"/>
              <a:gd name="connsiteY63" fmla="*/ 591399 h 1146667"/>
              <a:gd name="connsiteX64" fmla="*/ 89329 w 1060649"/>
              <a:gd name="connsiteY64" fmla="*/ 673168 h 1146667"/>
              <a:gd name="connsiteX65" fmla="*/ 180559 w 1060649"/>
              <a:gd name="connsiteY65" fmla="*/ 767297 h 1146667"/>
              <a:gd name="connsiteX66" fmla="*/ 125441 w 1060649"/>
              <a:gd name="connsiteY66" fmla="*/ 769199 h 1146667"/>
              <a:gd name="connsiteX67" fmla="*/ 107385 w 1060649"/>
              <a:gd name="connsiteY67" fmla="*/ 692184 h 1146667"/>
              <a:gd name="connsiteX68" fmla="*/ 162503 w 1060649"/>
              <a:gd name="connsiteY68" fmla="*/ 685528 h 1146667"/>
              <a:gd name="connsiteX69" fmla="*/ 180559 w 1060649"/>
              <a:gd name="connsiteY69" fmla="*/ 767297 h 1146667"/>
              <a:gd name="connsiteX70" fmla="*/ 296497 w 1060649"/>
              <a:gd name="connsiteY70" fmla="*/ 864279 h 1146667"/>
              <a:gd name="connsiteX71" fmla="*/ 230925 w 1060649"/>
              <a:gd name="connsiteY71" fmla="*/ 865230 h 1146667"/>
              <a:gd name="connsiteX72" fmla="*/ 209068 w 1060649"/>
              <a:gd name="connsiteY72" fmla="*/ 792969 h 1146667"/>
              <a:gd name="connsiteX73" fmla="*/ 275590 w 1060649"/>
              <a:gd name="connsiteY73" fmla="*/ 788215 h 1146667"/>
              <a:gd name="connsiteX74" fmla="*/ 296497 w 1060649"/>
              <a:gd name="connsiteY74" fmla="*/ 864279 h 1146667"/>
              <a:gd name="connsiteX75" fmla="*/ 423838 w 1060649"/>
              <a:gd name="connsiteY75" fmla="*/ 952704 h 1146667"/>
              <a:gd name="connsiteX76" fmla="*/ 354466 w 1060649"/>
              <a:gd name="connsiteY76" fmla="*/ 954605 h 1146667"/>
              <a:gd name="connsiteX77" fmla="*/ 334509 w 1060649"/>
              <a:gd name="connsiteY77" fmla="*/ 891852 h 1146667"/>
              <a:gd name="connsiteX78" fmla="*/ 405783 w 1060649"/>
              <a:gd name="connsiteY78" fmla="*/ 887098 h 1146667"/>
              <a:gd name="connsiteX79" fmla="*/ 423838 w 1060649"/>
              <a:gd name="connsiteY79" fmla="*/ 952704 h 1146667"/>
              <a:gd name="connsiteX80" fmla="*/ 667118 w 1060649"/>
              <a:gd name="connsiteY80" fmla="*/ 1073456 h 1146667"/>
              <a:gd name="connsiteX81" fmla="*/ 608199 w 1060649"/>
              <a:gd name="connsiteY81" fmla="*/ 1082013 h 1146667"/>
              <a:gd name="connsiteX82" fmla="*/ 599646 w 1060649"/>
              <a:gd name="connsiteY82" fmla="*/ 1046833 h 1146667"/>
              <a:gd name="connsiteX83" fmla="*/ 662366 w 1060649"/>
              <a:gd name="connsiteY83" fmla="*/ 1037325 h 1146667"/>
              <a:gd name="connsiteX84" fmla="*/ 667118 w 1060649"/>
              <a:gd name="connsiteY84" fmla="*/ 1073456 h 1146667"/>
              <a:gd name="connsiteX85" fmla="*/ 760248 w 1060649"/>
              <a:gd name="connsiteY85" fmla="*/ 1094373 h 1146667"/>
              <a:gd name="connsiteX86" fmla="*/ 711782 w 1060649"/>
              <a:gd name="connsiteY86" fmla="*/ 1106734 h 1146667"/>
              <a:gd name="connsiteX87" fmla="*/ 710832 w 1060649"/>
              <a:gd name="connsiteY87" fmla="*/ 1084865 h 1146667"/>
              <a:gd name="connsiteX88" fmla="*/ 762149 w 1060649"/>
              <a:gd name="connsiteY88" fmla="*/ 1071554 h 1146667"/>
              <a:gd name="connsiteX89" fmla="*/ 760248 w 1060649"/>
              <a:gd name="connsiteY89" fmla="*/ 1094373 h 1146667"/>
              <a:gd name="connsiteX90" fmla="*/ 823919 w 1060649"/>
              <a:gd name="connsiteY90" fmla="*/ 1088669 h 1146667"/>
              <a:gd name="connsiteX91" fmla="*/ 787807 w 1060649"/>
              <a:gd name="connsiteY91" fmla="*/ 1103881 h 1146667"/>
              <a:gd name="connsiteX92" fmla="*/ 794459 w 1060649"/>
              <a:gd name="connsiteY92" fmla="*/ 1094373 h 1146667"/>
              <a:gd name="connsiteX93" fmla="*/ 833422 w 1060649"/>
              <a:gd name="connsiteY93" fmla="*/ 1078210 h 1146667"/>
              <a:gd name="connsiteX94" fmla="*/ 823919 w 1060649"/>
              <a:gd name="connsiteY94" fmla="*/ 1088669 h 1146667"/>
              <a:gd name="connsiteX95" fmla="*/ 42764 w 1060649"/>
              <a:gd name="connsiteY95" fmla="*/ 452582 h 1146667"/>
              <a:gd name="connsiteX96" fmla="*/ 16155 w 1060649"/>
              <a:gd name="connsiteY96" fmla="*/ 474450 h 1146667"/>
              <a:gd name="connsiteX97" fmla="*/ 26609 w 1060649"/>
              <a:gd name="connsiteY97" fmla="*/ 409796 h 1146667"/>
              <a:gd name="connsiteX98" fmla="*/ 51317 w 1060649"/>
              <a:gd name="connsiteY98" fmla="*/ 382222 h 1146667"/>
              <a:gd name="connsiteX99" fmla="*/ 42764 w 1060649"/>
              <a:gd name="connsiteY99" fmla="*/ 452582 h 1146667"/>
              <a:gd name="connsiteX100" fmla="*/ 95981 w 1060649"/>
              <a:gd name="connsiteY100" fmla="*/ 521040 h 1146667"/>
              <a:gd name="connsiteX101" fmla="*/ 50366 w 1060649"/>
              <a:gd name="connsiteY101" fmla="*/ 538154 h 1146667"/>
              <a:gd name="connsiteX102" fmla="*/ 49416 w 1060649"/>
              <a:gd name="connsiteY102" fmla="*/ 463991 h 1146667"/>
              <a:gd name="connsiteX103" fmla="*/ 93130 w 1060649"/>
              <a:gd name="connsiteY103" fmla="*/ 442123 h 1146667"/>
              <a:gd name="connsiteX104" fmla="*/ 95981 w 1060649"/>
              <a:gd name="connsiteY104" fmla="*/ 521040 h 1146667"/>
              <a:gd name="connsiteX105" fmla="*/ 181509 w 1060649"/>
              <a:gd name="connsiteY105" fmla="*/ 607563 h 1146667"/>
              <a:gd name="connsiteX106" fmla="*/ 120689 w 1060649"/>
              <a:gd name="connsiteY106" fmla="*/ 619923 h 1146667"/>
              <a:gd name="connsiteX107" fmla="*/ 111186 w 1060649"/>
              <a:gd name="connsiteY107" fmla="*/ 539105 h 1146667"/>
              <a:gd name="connsiteX108" fmla="*/ 170106 w 1060649"/>
              <a:gd name="connsiteY108" fmla="*/ 522941 h 1146667"/>
              <a:gd name="connsiteX109" fmla="*/ 181509 w 1060649"/>
              <a:gd name="connsiteY109" fmla="*/ 607563 h 1146667"/>
              <a:gd name="connsiteX110" fmla="*/ 568286 w 1060649"/>
              <a:gd name="connsiteY110" fmla="*/ 894705 h 1146667"/>
              <a:gd name="connsiteX111" fmla="*/ 494161 w 1060649"/>
              <a:gd name="connsiteY111" fmla="*/ 904213 h 1146667"/>
              <a:gd name="connsiteX112" fmla="*/ 478956 w 1060649"/>
              <a:gd name="connsiteY112" fmla="*/ 837657 h 1146667"/>
              <a:gd name="connsiteX113" fmla="*/ 555932 w 1060649"/>
              <a:gd name="connsiteY113" fmla="*/ 827198 h 1146667"/>
              <a:gd name="connsiteX114" fmla="*/ 568286 w 1060649"/>
              <a:gd name="connsiteY114" fmla="*/ 894705 h 1146667"/>
              <a:gd name="connsiteX115" fmla="*/ 694677 w 1060649"/>
              <a:gd name="connsiteY115" fmla="*/ 966966 h 1146667"/>
              <a:gd name="connsiteX116" fmla="*/ 628155 w 1060649"/>
              <a:gd name="connsiteY116" fmla="*/ 979326 h 1146667"/>
              <a:gd name="connsiteX117" fmla="*/ 618652 w 1060649"/>
              <a:gd name="connsiteY117" fmla="*/ 926081 h 1146667"/>
              <a:gd name="connsiteX118" fmla="*/ 687074 w 1060649"/>
              <a:gd name="connsiteY118" fmla="*/ 913721 h 1146667"/>
              <a:gd name="connsiteX119" fmla="*/ 694677 w 1060649"/>
              <a:gd name="connsiteY119" fmla="*/ 966966 h 1146667"/>
              <a:gd name="connsiteX120" fmla="*/ 800161 w 1060649"/>
              <a:gd name="connsiteY120" fmla="*/ 1014506 h 1146667"/>
              <a:gd name="connsiteX121" fmla="*/ 745994 w 1060649"/>
              <a:gd name="connsiteY121" fmla="*/ 1029719 h 1146667"/>
              <a:gd name="connsiteX122" fmla="*/ 744093 w 1060649"/>
              <a:gd name="connsiteY122" fmla="*/ 990736 h 1146667"/>
              <a:gd name="connsiteX123" fmla="*/ 801112 w 1060649"/>
              <a:gd name="connsiteY123" fmla="*/ 975523 h 1146667"/>
              <a:gd name="connsiteX124" fmla="*/ 800161 w 1060649"/>
              <a:gd name="connsiteY124" fmla="*/ 1014506 h 1146667"/>
              <a:gd name="connsiteX125" fmla="*/ 876186 w 1060649"/>
              <a:gd name="connsiteY125" fmla="*/ 1035424 h 1146667"/>
              <a:gd name="connsiteX126" fmla="*/ 835323 w 1060649"/>
              <a:gd name="connsiteY126" fmla="*/ 1052538 h 1146667"/>
              <a:gd name="connsiteX127" fmla="*/ 840074 w 1060649"/>
              <a:gd name="connsiteY127" fmla="*/ 1026866 h 1146667"/>
              <a:gd name="connsiteX128" fmla="*/ 882838 w 1060649"/>
              <a:gd name="connsiteY128" fmla="*/ 1009752 h 1146667"/>
              <a:gd name="connsiteX129" fmla="*/ 876186 w 1060649"/>
              <a:gd name="connsiteY129" fmla="*/ 1035424 h 1146667"/>
              <a:gd name="connsiteX130" fmla="*/ 77925 w 1060649"/>
              <a:gd name="connsiteY130" fmla="*/ 327076 h 1146667"/>
              <a:gd name="connsiteX131" fmla="*/ 45615 w 1060649"/>
              <a:gd name="connsiteY131" fmla="*/ 359403 h 1146667"/>
              <a:gd name="connsiteX132" fmla="*/ 66522 w 1060649"/>
              <a:gd name="connsiteY132" fmla="*/ 305208 h 1146667"/>
              <a:gd name="connsiteX133" fmla="*/ 95031 w 1060649"/>
              <a:gd name="connsiteY133" fmla="*/ 268126 h 1146667"/>
              <a:gd name="connsiteX134" fmla="*/ 77925 w 1060649"/>
              <a:gd name="connsiteY134" fmla="*/ 327076 h 1146667"/>
              <a:gd name="connsiteX135" fmla="*/ 205267 w 1060649"/>
              <a:gd name="connsiteY135" fmla="*/ 444025 h 1146667"/>
              <a:gd name="connsiteX136" fmla="*/ 137795 w 1060649"/>
              <a:gd name="connsiteY136" fmla="*/ 464942 h 1146667"/>
              <a:gd name="connsiteX137" fmla="*/ 136845 w 1060649"/>
              <a:gd name="connsiteY137" fmla="*/ 385075 h 1146667"/>
              <a:gd name="connsiteX138" fmla="*/ 202416 w 1060649"/>
              <a:gd name="connsiteY138" fmla="*/ 360354 h 1146667"/>
              <a:gd name="connsiteX139" fmla="*/ 205267 w 1060649"/>
              <a:gd name="connsiteY139" fmla="*/ 444025 h 1146667"/>
              <a:gd name="connsiteX140" fmla="*/ 316453 w 1060649"/>
              <a:gd name="connsiteY140" fmla="*/ 533400 h 1146667"/>
              <a:gd name="connsiteX141" fmla="*/ 236627 w 1060649"/>
              <a:gd name="connsiteY141" fmla="*/ 549564 h 1146667"/>
              <a:gd name="connsiteX142" fmla="*/ 227124 w 1060649"/>
              <a:gd name="connsiteY142" fmla="*/ 463041 h 1146667"/>
              <a:gd name="connsiteX143" fmla="*/ 305050 w 1060649"/>
              <a:gd name="connsiteY143" fmla="*/ 443074 h 1146667"/>
              <a:gd name="connsiteX144" fmla="*/ 316453 w 1060649"/>
              <a:gd name="connsiteY144" fmla="*/ 533400 h 1146667"/>
              <a:gd name="connsiteX145" fmla="*/ 928453 w 1060649"/>
              <a:gd name="connsiteY145" fmla="*/ 941294 h 1146667"/>
              <a:gd name="connsiteX146" fmla="*/ 880938 w 1060649"/>
              <a:gd name="connsiteY146" fmla="*/ 960310 h 1146667"/>
              <a:gd name="connsiteX147" fmla="*/ 883789 w 1060649"/>
              <a:gd name="connsiteY147" fmla="*/ 917524 h 1146667"/>
              <a:gd name="connsiteX148" fmla="*/ 933205 w 1060649"/>
              <a:gd name="connsiteY148" fmla="*/ 898508 h 1146667"/>
              <a:gd name="connsiteX149" fmla="*/ 928453 w 1060649"/>
              <a:gd name="connsiteY149" fmla="*/ 941294 h 1146667"/>
              <a:gd name="connsiteX150" fmla="*/ 979770 w 1060649"/>
              <a:gd name="connsiteY150" fmla="*/ 962212 h 1146667"/>
              <a:gd name="connsiteX151" fmla="*/ 947459 w 1060649"/>
              <a:gd name="connsiteY151" fmla="*/ 983129 h 1146667"/>
              <a:gd name="connsiteX152" fmla="*/ 956963 w 1060649"/>
              <a:gd name="connsiteY152" fmla="*/ 954605 h 1146667"/>
              <a:gd name="connsiteX153" fmla="*/ 990223 w 1060649"/>
              <a:gd name="connsiteY153" fmla="*/ 934639 h 1146667"/>
              <a:gd name="connsiteX154" fmla="*/ 979770 w 1060649"/>
              <a:gd name="connsiteY154" fmla="*/ 962212 h 1146667"/>
              <a:gd name="connsiteX155" fmla="*/ 163453 w 1060649"/>
              <a:gd name="connsiteY155" fmla="*/ 243405 h 1146667"/>
              <a:gd name="connsiteX156" fmla="*/ 111186 w 1060649"/>
              <a:gd name="connsiteY156" fmla="*/ 275733 h 1146667"/>
              <a:gd name="connsiteX157" fmla="*/ 129242 w 1060649"/>
              <a:gd name="connsiteY157" fmla="*/ 223439 h 1146667"/>
              <a:gd name="connsiteX158" fmla="*/ 177708 w 1060649"/>
              <a:gd name="connsiteY158" fmla="*/ 188259 h 1146667"/>
              <a:gd name="connsiteX159" fmla="*/ 163453 w 1060649"/>
              <a:gd name="connsiteY159" fmla="*/ 243405 h 1146667"/>
              <a:gd name="connsiteX160" fmla="*/ 236627 w 1060649"/>
              <a:gd name="connsiteY160" fmla="*/ 289044 h 1146667"/>
              <a:gd name="connsiteX161" fmla="*/ 168205 w 1060649"/>
              <a:gd name="connsiteY161" fmla="*/ 315666 h 1146667"/>
              <a:gd name="connsiteX162" fmla="*/ 174857 w 1060649"/>
              <a:gd name="connsiteY162" fmla="*/ 250061 h 1146667"/>
              <a:gd name="connsiteX163" fmla="*/ 239478 w 1060649"/>
              <a:gd name="connsiteY163" fmla="*/ 221537 h 1146667"/>
              <a:gd name="connsiteX164" fmla="*/ 236627 w 1060649"/>
              <a:gd name="connsiteY164" fmla="*/ 289044 h 1146667"/>
              <a:gd name="connsiteX165" fmla="*/ 340211 w 1060649"/>
              <a:gd name="connsiteY165" fmla="*/ 358452 h 1146667"/>
              <a:gd name="connsiteX166" fmla="*/ 259435 w 1060649"/>
              <a:gd name="connsiteY166" fmla="*/ 379370 h 1146667"/>
              <a:gd name="connsiteX167" fmla="*/ 255633 w 1060649"/>
              <a:gd name="connsiteY167" fmla="*/ 302355 h 1146667"/>
              <a:gd name="connsiteX168" fmla="*/ 332609 w 1060649"/>
              <a:gd name="connsiteY168" fmla="*/ 279536 h 1146667"/>
              <a:gd name="connsiteX169" fmla="*/ 340211 w 1060649"/>
              <a:gd name="connsiteY169" fmla="*/ 358452 h 1146667"/>
              <a:gd name="connsiteX170" fmla="*/ 1047242 w 1060649"/>
              <a:gd name="connsiteY170" fmla="*/ 889951 h 1146667"/>
              <a:gd name="connsiteX171" fmla="*/ 1029186 w 1060649"/>
              <a:gd name="connsiteY171" fmla="*/ 909918 h 1146667"/>
              <a:gd name="connsiteX172" fmla="*/ 1040590 w 1060649"/>
              <a:gd name="connsiteY172" fmla="*/ 881394 h 1146667"/>
              <a:gd name="connsiteX173" fmla="*/ 1060546 w 1060649"/>
              <a:gd name="connsiteY173" fmla="*/ 862378 h 1146667"/>
              <a:gd name="connsiteX174" fmla="*/ 1047242 w 1060649"/>
              <a:gd name="connsiteY174" fmla="*/ 889951 h 1146667"/>
              <a:gd name="connsiteX175" fmla="*/ 281292 w 1060649"/>
              <a:gd name="connsiteY175" fmla="*/ 164489 h 1146667"/>
              <a:gd name="connsiteX176" fmla="*/ 210969 w 1060649"/>
              <a:gd name="connsiteY176" fmla="*/ 193964 h 1146667"/>
              <a:gd name="connsiteX177" fmla="*/ 223323 w 1060649"/>
              <a:gd name="connsiteY177" fmla="*/ 145473 h 1146667"/>
              <a:gd name="connsiteX178" fmla="*/ 287944 w 1060649"/>
              <a:gd name="connsiteY178" fmla="*/ 115047 h 1146667"/>
              <a:gd name="connsiteX179" fmla="*/ 281292 w 1060649"/>
              <a:gd name="connsiteY179" fmla="*/ 164489 h 1146667"/>
              <a:gd name="connsiteX180" fmla="*/ 377273 w 1060649"/>
              <a:gd name="connsiteY180" fmla="*/ 211078 h 1146667"/>
              <a:gd name="connsiteX181" fmla="*/ 294596 w 1060649"/>
              <a:gd name="connsiteY181" fmla="*/ 234848 h 1146667"/>
              <a:gd name="connsiteX182" fmla="*/ 296497 w 1060649"/>
              <a:gd name="connsiteY182" fmla="*/ 171144 h 1146667"/>
              <a:gd name="connsiteX183" fmla="*/ 374422 w 1060649"/>
              <a:gd name="connsiteY183" fmla="*/ 147374 h 1146667"/>
              <a:gd name="connsiteX184" fmla="*/ 377273 w 1060649"/>
              <a:gd name="connsiteY184" fmla="*/ 211078 h 1146667"/>
              <a:gd name="connsiteX185" fmla="*/ 326907 w 1060649"/>
              <a:gd name="connsiteY185" fmla="*/ 77015 h 1146667"/>
              <a:gd name="connsiteX186" fmla="*/ 262286 w 1060649"/>
              <a:gd name="connsiteY186" fmla="*/ 105539 h 1146667"/>
              <a:gd name="connsiteX187" fmla="*/ 278441 w 1060649"/>
              <a:gd name="connsiteY187" fmla="*/ 81769 h 1146667"/>
              <a:gd name="connsiteX188" fmla="*/ 337360 w 1060649"/>
              <a:gd name="connsiteY188" fmla="*/ 53245 h 1146667"/>
              <a:gd name="connsiteX189" fmla="*/ 326907 w 1060649"/>
              <a:gd name="connsiteY189" fmla="*/ 77015 h 1146667"/>
              <a:gd name="connsiteX190" fmla="*/ 411484 w 1060649"/>
              <a:gd name="connsiteY190" fmla="*/ 96982 h 1146667"/>
              <a:gd name="connsiteX191" fmla="*/ 335460 w 1060649"/>
              <a:gd name="connsiteY191" fmla="*/ 118850 h 1146667"/>
              <a:gd name="connsiteX192" fmla="*/ 340211 w 1060649"/>
              <a:gd name="connsiteY192" fmla="*/ 78917 h 1146667"/>
              <a:gd name="connsiteX193" fmla="*/ 410534 w 1060649"/>
              <a:gd name="connsiteY193" fmla="*/ 57999 h 1146667"/>
              <a:gd name="connsiteX194" fmla="*/ 411484 w 1060649"/>
              <a:gd name="connsiteY194" fmla="*/ 96982 h 1146667"/>
              <a:gd name="connsiteX195" fmla="*/ 521720 w 1060649"/>
              <a:gd name="connsiteY195" fmla="*/ 143571 h 1146667"/>
              <a:gd name="connsiteX196" fmla="*/ 439043 w 1060649"/>
              <a:gd name="connsiteY196" fmla="*/ 158784 h 1146667"/>
              <a:gd name="connsiteX197" fmla="*/ 433342 w 1060649"/>
              <a:gd name="connsiteY197" fmla="*/ 104588 h 1146667"/>
              <a:gd name="connsiteX198" fmla="*/ 511267 w 1060649"/>
              <a:gd name="connsiteY198" fmla="*/ 90326 h 1146667"/>
              <a:gd name="connsiteX199" fmla="*/ 521720 w 1060649"/>
              <a:gd name="connsiteY199" fmla="*/ 143571 h 1146667"/>
              <a:gd name="connsiteX200" fmla="*/ 650012 w 1060649"/>
              <a:gd name="connsiteY200" fmla="*/ 214881 h 1146667"/>
              <a:gd name="connsiteX201" fmla="*/ 567335 w 1060649"/>
              <a:gd name="connsiteY201" fmla="*/ 225340 h 1146667"/>
              <a:gd name="connsiteX202" fmla="*/ 554031 w 1060649"/>
              <a:gd name="connsiteY202" fmla="*/ 160686 h 1146667"/>
              <a:gd name="connsiteX203" fmla="*/ 632907 w 1060649"/>
              <a:gd name="connsiteY203" fmla="*/ 152128 h 1146667"/>
              <a:gd name="connsiteX204" fmla="*/ 650012 w 1060649"/>
              <a:gd name="connsiteY204" fmla="*/ 214881 h 1146667"/>
              <a:gd name="connsiteX205" fmla="*/ 448546 w 1060649"/>
              <a:gd name="connsiteY205" fmla="*/ 30426 h 1146667"/>
              <a:gd name="connsiteX206" fmla="*/ 376323 w 1060649"/>
              <a:gd name="connsiteY206" fmla="*/ 49442 h 1146667"/>
              <a:gd name="connsiteX207" fmla="*/ 383925 w 1060649"/>
              <a:gd name="connsiteY207" fmla="*/ 33278 h 1146667"/>
              <a:gd name="connsiteX208" fmla="*/ 448546 w 1060649"/>
              <a:gd name="connsiteY208" fmla="*/ 15213 h 1146667"/>
              <a:gd name="connsiteX209" fmla="*/ 448546 w 1060649"/>
              <a:gd name="connsiteY209" fmla="*/ 30426 h 1146667"/>
              <a:gd name="connsiteX210" fmla="*/ 546428 w 1060649"/>
              <a:gd name="connsiteY210" fmla="*/ 52294 h 1146667"/>
              <a:gd name="connsiteX211" fmla="*/ 468503 w 1060649"/>
              <a:gd name="connsiteY211" fmla="*/ 63704 h 1146667"/>
              <a:gd name="connsiteX212" fmla="*/ 463751 w 1060649"/>
              <a:gd name="connsiteY212" fmla="*/ 31376 h 1146667"/>
              <a:gd name="connsiteX213" fmla="*/ 535975 w 1060649"/>
              <a:gd name="connsiteY213" fmla="*/ 20918 h 1146667"/>
              <a:gd name="connsiteX214" fmla="*/ 546428 w 1060649"/>
              <a:gd name="connsiteY214" fmla="*/ 52294 h 1146667"/>
              <a:gd name="connsiteX215" fmla="*/ 663317 w 1060649"/>
              <a:gd name="connsiteY215" fmla="*/ 101736 h 1146667"/>
              <a:gd name="connsiteX216" fmla="*/ 584441 w 1060649"/>
              <a:gd name="connsiteY216" fmla="*/ 107441 h 1146667"/>
              <a:gd name="connsiteX217" fmla="*/ 571137 w 1060649"/>
              <a:gd name="connsiteY217" fmla="*/ 61802 h 1146667"/>
              <a:gd name="connsiteX218" fmla="*/ 645261 w 1060649"/>
              <a:gd name="connsiteY218" fmla="*/ 57999 h 1146667"/>
              <a:gd name="connsiteX219" fmla="*/ 663317 w 1060649"/>
              <a:gd name="connsiteY219" fmla="*/ 101736 h 1146667"/>
              <a:gd name="connsiteX220" fmla="*/ 665217 w 1060649"/>
              <a:gd name="connsiteY220" fmla="*/ 29475 h 1146667"/>
              <a:gd name="connsiteX221" fmla="*/ 596795 w 1060649"/>
              <a:gd name="connsiteY221" fmla="*/ 29475 h 1146667"/>
              <a:gd name="connsiteX222" fmla="*/ 584441 w 1060649"/>
              <a:gd name="connsiteY222" fmla="*/ 8557 h 1146667"/>
              <a:gd name="connsiteX223" fmla="*/ 647161 w 1060649"/>
              <a:gd name="connsiteY223" fmla="*/ 10459 h 1146667"/>
              <a:gd name="connsiteX224" fmla="*/ 665217 w 1060649"/>
              <a:gd name="connsiteY224" fmla="*/ 29475 h 1146667"/>
              <a:gd name="connsiteX225" fmla="*/ 777354 w 1060649"/>
              <a:gd name="connsiteY225" fmla="*/ 79867 h 1146667"/>
              <a:gd name="connsiteX226" fmla="*/ 713683 w 1060649"/>
              <a:gd name="connsiteY226" fmla="*/ 75113 h 1146667"/>
              <a:gd name="connsiteX227" fmla="*/ 693727 w 1060649"/>
              <a:gd name="connsiteY227" fmla="*/ 40884 h 1146667"/>
              <a:gd name="connsiteX228" fmla="*/ 753596 w 1060649"/>
              <a:gd name="connsiteY228" fmla="*/ 47540 h 1146667"/>
              <a:gd name="connsiteX229" fmla="*/ 777354 w 1060649"/>
              <a:gd name="connsiteY229" fmla="*/ 79867 h 1146667"/>
              <a:gd name="connsiteX230" fmla="*/ 889490 w 1060649"/>
              <a:gd name="connsiteY230" fmla="*/ 150227 h 1146667"/>
              <a:gd name="connsiteX231" fmla="*/ 835323 w 1060649"/>
              <a:gd name="connsiteY231" fmla="*/ 142620 h 1146667"/>
              <a:gd name="connsiteX232" fmla="*/ 811565 w 1060649"/>
              <a:gd name="connsiteY232" fmla="*/ 98883 h 1146667"/>
              <a:gd name="connsiteX233" fmla="*/ 863832 w 1060649"/>
              <a:gd name="connsiteY233" fmla="*/ 108391 h 1146667"/>
              <a:gd name="connsiteX234" fmla="*/ 889490 w 1060649"/>
              <a:gd name="connsiteY234" fmla="*/ 150227 h 1146667"/>
              <a:gd name="connsiteX235" fmla="*/ 990223 w 1060649"/>
              <a:gd name="connsiteY235" fmla="*/ 234848 h 1146667"/>
              <a:gd name="connsiteX236" fmla="*/ 949360 w 1060649"/>
              <a:gd name="connsiteY236" fmla="*/ 227242 h 1146667"/>
              <a:gd name="connsiteX237" fmla="*/ 925602 w 1060649"/>
              <a:gd name="connsiteY237" fmla="*/ 178751 h 1146667"/>
              <a:gd name="connsiteX238" fmla="*/ 965515 w 1060649"/>
              <a:gd name="connsiteY238" fmla="*/ 189210 h 1146667"/>
              <a:gd name="connsiteX239" fmla="*/ 990223 w 1060649"/>
              <a:gd name="connsiteY239" fmla="*/ 234848 h 1146667"/>
              <a:gd name="connsiteX240" fmla="*/ 864782 w 1060649"/>
              <a:gd name="connsiteY240" fmla="*/ 86523 h 1146667"/>
              <a:gd name="connsiteX241" fmla="*/ 817267 w 1060649"/>
              <a:gd name="connsiteY241" fmla="*/ 71310 h 1146667"/>
              <a:gd name="connsiteX242" fmla="*/ 790658 w 1060649"/>
              <a:gd name="connsiteY242" fmla="*/ 46589 h 1146667"/>
              <a:gd name="connsiteX243" fmla="*/ 835323 w 1060649"/>
              <a:gd name="connsiteY243" fmla="*/ 63704 h 1146667"/>
              <a:gd name="connsiteX244" fmla="*/ 864782 w 1060649"/>
              <a:gd name="connsiteY244" fmla="*/ 86523 h 1146667"/>
              <a:gd name="connsiteX245" fmla="*/ 958863 w 1060649"/>
              <a:gd name="connsiteY245" fmla="*/ 155932 h 1146667"/>
              <a:gd name="connsiteX246" fmla="*/ 923702 w 1060649"/>
              <a:gd name="connsiteY246" fmla="*/ 139768 h 1146667"/>
              <a:gd name="connsiteX247" fmla="*/ 895192 w 1060649"/>
              <a:gd name="connsiteY247" fmla="*/ 105539 h 1146667"/>
              <a:gd name="connsiteX248" fmla="*/ 930354 w 1060649"/>
              <a:gd name="connsiteY248" fmla="*/ 124555 h 1146667"/>
              <a:gd name="connsiteX249" fmla="*/ 958863 w 1060649"/>
              <a:gd name="connsiteY249" fmla="*/ 155932 h 1146667"/>
              <a:gd name="connsiteX250" fmla="*/ 764050 w 1060649"/>
              <a:gd name="connsiteY250" fmla="*/ 35180 h 1146667"/>
              <a:gd name="connsiteX251" fmla="*/ 707981 w 1060649"/>
              <a:gd name="connsiteY251" fmla="*/ 23770 h 1146667"/>
              <a:gd name="connsiteX252" fmla="*/ 687074 w 1060649"/>
              <a:gd name="connsiteY252" fmla="*/ 12360 h 1146667"/>
              <a:gd name="connsiteX253" fmla="*/ 764050 w 1060649"/>
              <a:gd name="connsiteY253" fmla="*/ 35180 h 1146667"/>
              <a:gd name="connsiteX254" fmla="*/ 592994 w 1060649"/>
              <a:gd name="connsiteY254" fmla="*/ 0 h 1146667"/>
              <a:gd name="connsiteX255" fmla="*/ 663317 w 1060649"/>
              <a:gd name="connsiteY255" fmla="*/ 6656 h 1146667"/>
              <a:gd name="connsiteX256" fmla="*/ 605348 w 1060649"/>
              <a:gd name="connsiteY256" fmla="*/ 951 h 1146667"/>
              <a:gd name="connsiteX257" fmla="*/ 592994 w 1060649"/>
              <a:gd name="connsiteY257" fmla="*/ 0 h 1146667"/>
              <a:gd name="connsiteX258" fmla="*/ 488460 w 1060649"/>
              <a:gd name="connsiteY258" fmla="*/ 6656 h 1146667"/>
              <a:gd name="connsiteX259" fmla="*/ 562584 w 1060649"/>
              <a:gd name="connsiteY259" fmla="*/ 0 h 1146667"/>
              <a:gd name="connsiteX260" fmla="*/ 562584 w 1060649"/>
              <a:gd name="connsiteY260" fmla="*/ 0 h 1146667"/>
              <a:gd name="connsiteX261" fmla="*/ 562584 w 1060649"/>
              <a:gd name="connsiteY261" fmla="*/ 4754 h 1146667"/>
              <a:gd name="connsiteX262" fmla="*/ 495112 w 1060649"/>
              <a:gd name="connsiteY262" fmla="*/ 11410 h 1146667"/>
              <a:gd name="connsiteX263" fmla="*/ 488460 w 1060649"/>
              <a:gd name="connsiteY263" fmla="*/ 6656 h 1146667"/>
              <a:gd name="connsiteX264" fmla="*/ 321205 w 1060649"/>
              <a:gd name="connsiteY264" fmla="*/ 57999 h 1146667"/>
              <a:gd name="connsiteX265" fmla="*/ 382025 w 1060649"/>
              <a:gd name="connsiteY265" fmla="*/ 32327 h 1146667"/>
              <a:gd name="connsiteX266" fmla="*/ 375373 w 1060649"/>
              <a:gd name="connsiteY266" fmla="*/ 35180 h 1146667"/>
              <a:gd name="connsiteX267" fmla="*/ 321205 w 1060649"/>
              <a:gd name="connsiteY267" fmla="*/ 57999 h 1146667"/>
              <a:gd name="connsiteX268" fmla="*/ 237578 w 1060649"/>
              <a:gd name="connsiteY268" fmla="*/ 108391 h 1146667"/>
              <a:gd name="connsiteX269" fmla="*/ 280342 w 1060649"/>
              <a:gd name="connsiteY269" fmla="*/ 79867 h 1146667"/>
              <a:gd name="connsiteX270" fmla="*/ 273689 w 1060649"/>
              <a:gd name="connsiteY270" fmla="*/ 83671 h 1146667"/>
              <a:gd name="connsiteX271" fmla="*/ 237578 w 1060649"/>
              <a:gd name="connsiteY271" fmla="*/ 108391 h 1146667"/>
              <a:gd name="connsiteX272" fmla="*/ 237578 w 1060649"/>
              <a:gd name="connsiteY272" fmla="*/ 108391 h 1146667"/>
              <a:gd name="connsiteX273" fmla="*/ 179609 w 1060649"/>
              <a:gd name="connsiteY273" fmla="*/ 155932 h 1146667"/>
              <a:gd name="connsiteX274" fmla="*/ 213820 w 1060649"/>
              <a:gd name="connsiteY274" fmla="*/ 126457 h 1146667"/>
              <a:gd name="connsiteX275" fmla="*/ 213820 w 1060649"/>
              <a:gd name="connsiteY275" fmla="*/ 126457 h 1146667"/>
              <a:gd name="connsiteX276" fmla="*/ 236627 w 1060649"/>
              <a:gd name="connsiteY276" fmla="*/ 111244 h 1146667"/>
              <a:gd name="connsiteX277" fmla="*/ 216671 w 1060649"/>
              <a:gd name="connsiteY277" fmla="*/ 144522 h 1146667"/>
              <a:gd name="connsiteX278" fmla="*/ 162503 w 1060649"/>
              <a:gd name="connsiteY278" fmla="*/ 180652 h 1146667"/>
              <a:gd name="connsiteX279" fmla="*/ 179609 w 1060649"/>
              <a:gd name="connsiteY279" fmla="*/ 155932 h 1146667"/>
              <a:gd name="connsiteX280" fmla="*/ 93130 w 1060649"/>
              <a:gd name="connsiteY280" fmla="*/ 260520 h 1146667"/>
              <a:gd name="connsiteX281" fmla="*/ 105484 w 1060649"/>
              <a:gd name="connsiteY281" fmla="*/ 242455 h 1146667"/>
              <a:gd name="connsiteX282" fmla="*/ 152050 w 1060649"/>
              <a:gd name="connsiteY282" fmla="*/ 184456 h 1146667"/>
              <a:gd name="connsiteX283" fmla="*/ 152050 w 1060649"/>
              <a:gd name="connsiteY283" fmla="*/ 184456 h 1146667"/>
              <a:gd name="connsiteX284" fmla="*/ 125441 w 1060649"/>
              <a:gd name="connsiteY284" fmla="*/ 222488 h 1146667"/>
              <a:gd name="connsiteX285" fmla="*/ 93130 w 1060649"/>
              <a:gd name="connsiteY285" fmla="*/ 260520 h 1146667"/>
              <a:gd name="connsiteX286" fmla="*/ 18056 w 1060649"/>
              <a:gd name="connsiteY286" fmla="*/ 430713 h 1146667"/>
              <a:gd name="connsiteX287" fmla="*/ 44665 w 1060649"/>
              <a:gd name="connsiteY287" fmla="*/ 351797 h 1146667"/>
              <a:gd name="connsiteX288" fmla="*/ 44665 w 1060649"/>
              <a:gd name="connsiteY288" fmla="*/ 351797 h 1146667"/>
              <a:gd name="connsiteX289" fmla="*/ 26609 w 1060649"/>
              <a:gd name="connsiteY289" fmla="*/ 405042 h 1146667"/>
              <a:gd name="connsiteX290" fmla="*/ 18056 w 1060649"/>
              <a:gd name="connsiteY290" fmla="*/ 430713 h 1146667"/>
              <a:gd name="connsiteX291" fmla="*/ 950 w 1060649"/>
              <a:gd name="connsiteY291" fmla="*/ 544810 h 1146667"/>
              <a:gd name="connsiteX292" fmla="*/ 13304 w 1060649"/>
              <a:gd name="connsiteY292" fmla="*/ 450680 h 1146667"/>
              <a:gd name="connsiteX293" fmla="*/ 13304 w 1060649"/>
              <a:gd name="connsiteY293" fmla="*/ 454483 h 1146667"/>
              <a:gd name="connsiteX294" fmla="*/ 4752 w 1060649"/>
              <a:gd name="connsiteY294" fmla="*/ 521040 h 1146667"/>
              <a:gd name="connsiteX295" fmla="*/ 950 w 1060649"/>
              <a:gd name="connsiteY295" fmla="*/ 544810 h 1146667"/>
              <a:gd name="connsiteX296" fmla="*/ 950 w 1060649"/>
              <a:gd name="connsiteY296" fmla="*/ 544810 h 1146667"/>
              <a:gd name="connsiteX297" fmla="*/ 4752 w 1060649"/>
              <a:gd name="connsiteY297" fmla="*/ 646546 h 1146667"/>
              <a:gd name="connsiteX298" fmla="*/ 0 w 1060649"/>
              <a:gd name="connsiteY298" fmla="*/ 563826 h 1146667"/>
              <a:gd name="connsiteX299" fmla="*/ 0 w 1060649"/>
              <a:gd name="connsiteY299" fmla="*/ 568580 h 1146667"/>
              <a:gd name="connsiteX300" fmla="*/ 3801 w 1060649"/>
              <a:gd name="connsiteY300" fmla="*/ 635136 h 1146667"/>
              <a:gd name="connsiteX301" fmla="*/ 4752 w 1060649"/>
              <a:gd name="connsiteY301" fmla="*/ 646546 h 1146667"/>
              <a:gd name="connsiteX302" fmla="*/ 17106 w 1060649"/>
              <a:gd name="connsiteY302" fmla="*/ 712151 h 1146667"/>
              <a:gd name="connsiteX303" fmla="*/ 16155 w 1060649"/>
              <a:gd name="connsiteY303" fmla="*/ 708348 h 1146667"/>
              <a:gd name="connsiteX304" fmla="*/ 17106 w 1060649"/>
              <a:gd name="connsiteY304" fmla="*/ 712151 h 1146667"/>
              <a:gd name="connsiteX305" fmla="*/ 58919 w 1060649"/>
              <a:gd name="connsiteY305" fmla="*/ 826247 h 1146667"/>
              <a:gd name="connsiteX306" fmla="*/ 28509 w 1060649"/>
              <a:gd name="connsiteY306" fmla="*/ 752085 h 1146667"/>
              <a:gd name="connsiteX307" fmla="*/ 38963 w 1060649"/>
              <a:gd name="connsiteY307" fmla="*/ 763494 h 1146667"/>
              <a:gd name="connsiteX308" fmla="*/ 61770 w 1060649"/>
              <a:gd name="connsiteY308" fmla="*/ 824345 h 1146667"/>
              <a:gd name="connsiteX309" fmla="*/ 58919 w 1060649"/>
              <a:gd name="connsiteY309" fmla="*/ 826247 h 1146667"/>
              <a:gd name="connsiteX310" fmla="*/ 58919 w 1060649"/>
              <a:gd name="connsiteY310" fmla="*/ 826247 h 1146667"/>
              <a:gd name="connsiteX311" fmla="*/ 168205 w 1060649"/>
              <a:gd name="connsiteY311" fmla="*/ 979326 h 1146667"/>
              <a:gd name="connsiteX312" fmla="*/ 117838 w 1060649"/>
              <a:gd name="connsiteY312" fmla="*/ 922278 h 1146667"/>
              <a:gd name="connsiteX313" fmla="*/ 136845 w 1060649"/>
              <a:gd name="connsiteY313" fmla="*/ 943196 h 1146667"/>
              <a:gd name="connsiteX314" fmla="*/ 168205 w 1060649"/>
              <a:gd name="connsiteY314" fmla="*/ 979326 h 1146667"/>
              <a:gd name="connsiteX315" fmla="*/ 250882 w 1060649"/>
              <a:gd name="connsiteY315" fmla="*/ 1046833 h 1146667"/>
              <a:gd name="connsiteX316" fmla="*/ 242329 w 1060649"/>
              <a:gd name="connsiteY316" fmla="*/ 1041128 h 1146667"/>
              <a:gd name="connsiteX317" fmla="*/ 192913 w 1060649"/>
              <a:gd name="connsiteY317" fmla="*/ 1002145 h 1146667"/>
              <a:gd name="connsiteX318" fmla="*/ 192913 w 1060649"/>
              <a:gd name="connsiteY318" fmla="*/ 1002145 h 1146667"/>
              <a:gd name="connsiteX319" fmla="*/ 192913 w 1060649"/>
              <a:gd name="connsiteY319" fmla="*/ 1002145 h 1146667"/>
              <a:gd name="connsiteX320" fmla="*/ 222373 w 1060649"/>
              <a:gd name="connsiteY320" fmla="*/ 1022112 h 1146667"/>
              <a:gd name="connsiteX321" fmla="*/ 250882 w 1060649"/>
              <a:gd name="connsiteY321" fmla="*/ 1046833 h 1146667"/>
              <a:gd name="connsiteX322" fmla="*/ 250882 w 1060649"/>
              <a:gd name="connsiteY322" fmla="*/ 1046833 h 1146667"/>
              <a:gd name="connsiteX323" fmla="*/ 344012 w 1060649"/>
              <a:gd name="connsiteY323" fmla="*/ 1099127 h 1146667"/>
              <a:gd name="connsiteX324" fmla="*/ 282242 w 1060649"/>
              <a:gd name="connsiteY324" fmla="*/ 1067751 h 1146667"/>
              <a:gd name="connsiteX325" fmla="*/ 282242 w 1060649"/>
              <a:gd name="connsiteY325" fmla="*/ 1067751 h 1146667"/>
              <a:gd name="connsiteX326" fmla="*/ 318354 w 1060649"/>
              <a:gd name="connsiteY326" fmla="*/ 1084865 h 1146667"/>
              <a:gd name="connsiteX327" fmla="*/ 344012 w 1060649"/>
              <a:gd name="connsiteY327" fmla="*/ 1099127 h 1146667"/>
              <a:gd name="connsiteX328" fmla="*/ 344012 w 1060649"/>
              <a:gd name="connsiteY328" fmla="*/ 1099127 h 1146667"/>
              <a:gd name="connsiteX329" fmla="*/ 429540 w 1060649"/>
              <a:gd name="connsiteY329" fmla="*/ 1128602 h 1146667"/>
              <a:gd name="connsiteX330" fmla="*/ 387727 w 1060649"/>
              <a:gd name="connsiteY330" fmla="*/ 1116242 h 1146667"/>
              <a:gd name="connsiteX331" fmla="*/ 419087 w 1060649"/>
              <a:gd name="connsiteY331" fmla="*/ 1125750 h 1146667"/>
              <a:gd name="connsiteX332" fmla="*/ 429540 w 1060649"/>
              <a:gd name="connsiteY332" fmla="*/ 1128602 h 1146667"/>
              <a:gd name="connsiteX333" fmla="*/ 618652 w 1060649"/>
              <a:gd name="connsiteY333" fmla="*/ 1144766 h 1146667"/>
              <a:gd name="connsiteX334" fmla="*/ 567335 w 1060649"/>
              <a:gd name="connsiteY334" fmla="*/ 1146667 h 1146667"/>
              <a:gd name="connsiteX335" fmla="*/ 569236 w 1060649"/>
              <a:gd name="connsiteY335" fmla="*/ 1146667 h 1146667"/>
              <a:gd name="connsiteX336" fmla="*/ 612000 w 1060649"/>
              <a:gd name="connsiteY336" fmla="*/ 1144766 h 1146667"/>
              <a:gd name="connsiteX337" fmla="*/ 618652 w 1060649"/>
              <a:gd name="connsiteY337" fmla="*/ 1144766 h 1146667"/>
              <a:gd name="connsiteX338" fmla="*/ 718435 w 1060649"/>
              <a:gd name="connsiteY338" fmla="*/ 1127651 h 1146667"/>
              <a:gd name="connsiteX339" fmla="*/ 678522 w 1060649"/>
              <a:gd name="connsiteY339" fmla="*/ 1136209 h 1146667"/>
              <a:gd name="connsiteX340" fmla="*/ 678522 w 1060649"/>
              <a:gd name="connsiteY340" fmla="*/ 1132405 h 1146667"/>
              <a:gd name="connsiteX341" fmla="*/ 720335 w 1060649"/>
              <a:gd name="connsiteY341" fmla="*/ 1122897 h 1146667"/>
              <a:gd name="connsiteX342" fmla="*/ 718435 w 1060649"/>
              <a:gd name="connsiteY342" fmla="*/ 1127651 h 1146667"/>
              <a:gd name="connsiteX343" fmla="*/ 918950 w 1060649"/>
              <a:gd name="connsiteY343" fmla="*/ 1030670 h 1146667"/>
              <a:gd name="connsiteX344" fmla="*/ 898043 w 1060649"/>
              <a:gd name="connsiteY344" fmla="*/ 1045882 h 1146667"/>
              <a:gd name="connsiteX345" fmla="*/ 892341 w 1060649"/>
              <a:gd name="connsiteY345" fmla="*/ 1048735 h 1146667"/>
              <a:gd name="connsiteX346" fmla="*/ 903745 w 1060649"/>
              <a:gd name="connsiteY346" fmla="*/ 1035424 h 1146667"/>
              <a:gd name="connsiteX347" fmla="*/ 933205 w 1060649"/>
              <a:gd name="connsiteY347" fmla="*/ 1016407 h 1146667"/>
              <a:gd name="connsiteX348" fmla="*/ 918950 w 1060649"/>
              <a:gd name="connsiteY348" fmla="*/ 1030670 h 1146667"/>
              <a:gd name="connsiteX349" fmla="*/ 918950 w 1060649"/>
              <a:gd name="connsiteY349" fmla="*/ 1030670 h 1146667"/>
              <a:gd name="connsiteX350" fmla="*/ 1012080 w 1060649"/>
              <a:gd name="connsiteY350" fmla="*/ 942245 h 1146667"/>
              <a:gd name="connsiteX351" fmla="*/ 978820 w 1060649"/>
              <a:gd name="connsiteY351" fmla="*/ 979326 h 1146667"/>
              <a:gd name="connsiteX352" fmla="*/ 978820 w 1060649"/>
              <a:gd name="connsiteY352" fmla="*/ 979326 h 1146667"/>
              <a:gd name="connsiteX353" fmla="*/ 993074 w 1060649"/>
              <a:gd name="connsiteY353" fmla="*/ 963163 h 1146667"/>
              <a:gd name="connsiteX354" fmla="*/ 1012080 w 1060649"/>
              <a:gd name="connsiteY354" fmla="*/ 942245 h 1146667"/>
              <a:gd name="connsiteX355" fmla="*/ 128292 w 1060649"/>
              <a:gd name="connsiteY355" fmla="*/ 912770 h 1146667"/>
              <a:gd name="connsiteX356" fmla="*/ 102634 w 1060649"/>
              <a:gd name="connsiteY356" fmla="*/ 896606 h 1146667"/>
              <a:gd name="connsiteX357" fmla="*/ 75074 w 1060649"/>
              <a:gd name="connsiteY357" fmla="*/ 844312 h 1146667"/>
              <a:gd name="connsiteX358" fmla="*/ 101683 w 1060649"/>
              <a:gd name="connsiteY358" fmla="*/ 855722 h 1146667"/>
              <a:gd name="connsiteX359" fmla="*/ 128292 w 1060649"/>
              <a:gd name="connsiteY359" fmla="*/ 912770 h 1146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Lst>
            <a:rect l="l" t="t" r="r" b="b"/>
            <a:pathLst>
              <a:path w="1060649" h="1146667">
                <a:moveTo>
                  <a:pt x="217621" y="995490"/>
                </a:moveTo>
                <a:cubicBezTo>
                  <a:pt x="213820" y="1002145"/>
                  <a:pt x="196714" y="995490"/>
                  <a:pt x="178658" y="979326"/>
                </a:cubicBezTo>
                <a:cubicBezTo>
                  <a:pt x="161553" y="963163"/>
                  <a:pt x="148248" y="944147"/>
                  <a:pt x="149199" y="934639"/>
                </a:cubicBezTo>
                <a:cubicBezTo>
                  <a:pt x="151099" y="924180"/>
                  <a:pt x="169155" y="929885"/>
                  <a:pt x="188161" y="946999"/>
                </a:cubicBezTo>
                <a:cubicBezTo>
                  <a:pt x="209068" y="965064"/>
                  <a:pt x="221422" y="986933"/>
                  <a:pt x="217621" y="995490"/>
                </a:cubicBezTo>
                <a:moveTo>
                  <a:pt x="320255" y="1065849"/>
                </a:moveTo>
                <a:cubicBezTo>
                  <a:pt x="313602" y="1070603"/>
                  <a:pt x="293646" y="1063948"/>
                  <a:pt x="274640" y="1052538"/>
                </a:cubicBezTo>
                <a:cubicBezTo>
                  <a:pt x="255633" y="1040178"/>
                  <a:pt x="243279" y="1024965"/>
                  <a:pt x="248031" y="1019260"/>
                </a:cubicBezTo>
                <a:cubicBezTo>
                  <a:pt x="252783" y="1011653"/>
                  <a:pt x="274640" y="1015457"/>
                  <a:pt x="295547" y="1029719"/>
                </a:cubicBezTo>
                <a:cubicBezTo>
                  <a:pt x="316453" y="1043030"/>
                  <a:pt x="327857" y="1060144"/>
                  <a:pt x="320255" y="1065849"/>
                </a:cubicBezTo>
                <a:close/>
                <a:moveTo>
                  <a:pt x="428590" y="1117193"/>
                </a:moveTo>
                <a:cubicBezTo>
                  <a:pt x="420037" y="1120045"/>
                  <a:pt x="399130" y="1115291"/>
                  <a:pt x="380124" y="1107685"/>
                </a:cubicBezTo>
                <a:cubicBezTo>
                  <a:pt x="361118" y="1099127"/>
                  <a:pt x="350665" y="1089619"/>
                  <a:pt x="358267" y="1085816"/>
                </a:cubicBezTo>
                <a:cubicBezTo>
                  <a:pt x="365869" y="1081062"/>
                  <a:pt x="388677" y="1083915"/>
                  <a:pt x="409584" y="1093423"/>
                </a:cubicBezTo>
                <a:cubicBezTo>
                  <a:pt x="429540" y="1102931"/>
                  <a:pt x="437143" y="1113389"/>
                  <a:pt x="428590" y="1117193"/>
                </a:cubicBezTo>
                <a:close/>
                <a:moveTo>
                  <a:pt x="530273" y="1143815"/>
                </a:moveTo>
                <a:cubicBezTo>
                  <a:pt x="520770" y="1143815"/>
                  <a:pt x="500814" y="1141913"/>
                  <a:pt x="483708" y="1140012"/>
                </a:cubicBezTo>
                <a:cubicBezTo>
                  <a:pt x="467553" y="1136209"/>
                  <a:pt x="459950" y="1132405"/>
                  <a:pt x="469453" y="1131455"/>
                </a:cubicBezTo>
                <a:cubicBezTo>
                  <a:pt x="478956" y="1128602"/>
                  <a:pt x="500814" y="1130504"/>
                  <a:pt x="517919" y="1134307"/>
                </a:cubicBezTo>
                <a:cubicBezTo>
                  <a:pt x="535025" y="1137159"/>
                  <a:pt x="539776" y="1141913"/>
                  <a:pt x="530273" y="1143815"/>
                </a:cubicBezTo>
                <a:close/>
                <a:moveTo>
                  <a:pt x="34211" y="714052"/>
                </a:moveTo>
                <a:cubicBezTo>
                  <a:pt x="33261" y="732118"/>
                  <a:pt x="25658" y="731167"/>
                  <a:pt x="19006" y="712151"/>
                </a:cubicBezTo>
                <a:cubicBezTo>
                  <a:pt x="13304" y="694086"/>
                  <a:pt x="8553" y="666512"/>
                  <a:pt x="6652" y="648447"/>
                </a:cubicBezTo>
                <a:cubicBezTo>
                  <a:pt x="6652" y="628480"/>
                  <a:pt x="13304" y="625628"/>
                  <a:pt x="20907" y="643693"/>
                </a:cubicBezTo>
                <a:cubicBezTo>
                  <a:pt x="31360" y="661758"/>
                  <a:pt x="37062" y="695036"/>
                  <a:pt x="34211" y="714052"/>
                </a:cubicBezTo>
                <a:close/>
                <a:moveTo>
                  <a:pt x="97882" y="803428"/>
                </a:moveTo>
                <a:cubicBezTo>
                  <a:pt x="94081" y="820542"/>
                  <a:pt x="78876" y="817690"/>
                  <a:pt x="65571" y="798674"/>
                </a:cubicBezTo>
                <a:cubicBezTo>
                  <a:pt x="53217" y="779658"/>
                  <a:pt x="43714" y="751134"/>
                  <a:pt x="45615" y="733069"/>
                </a:cubicBezTo>
                <a:cubicBezTo>
                  <a:pt x="48466" y="714052"/>
                  <a:pt x="62720" y="713102"/>
                  <a:pt x="77925" y="733069"/>
                </a:cubicBezTo>
                <a:cubicBezTo>
                  <a:pt x="94081" y="753035"/>
                  <a:pt x="103584" y="785363"/>
                  <a:pt x="97882" y="803428"/>
                </a:cubicBezTo>
                <a:close/>
                <a:moveTo>
                  <a:pt x="190062" y="896606"/>
                </a:moveTo>
                <a:cubicBezTo>
                  <a:pt x="183410" y="910868"/>
                  <a:pt x="162503" y="908016"/>
                  <a:pt x="144447" y="889000"/>
                </a:cubicBezTo>
                <a:cubicBezTo>
                  <a:pt x="126391" y="870935"/>
                  <a:pt x="115938" y="843362"/>
                  <a:pt x="120689" y="827198"/>
                </a:cubicBezTo>
                <a:cubicBezTo>
                  <a:pt x="126391" y="810083"/>
                  <a:pt x="147298" y="811034"/>
                  <a:pt x="167255" y="830050"/>
                </a:cubicBezTo>
                <a:cubicBezTo>
                  <a:pt x="187211" y="850968"/>
                  <a:pt x="197665" y="880443"/>
                  <a:pt x="190062" y="896606"/>
                </a:cubicBezTo>
                <a:close/>
                <a:moveTo>
                  <a:pt x="300298" y="983129"/>
                </a:moveTo>
                <a:cubicBezTo>
                  <a:pt x="290795" y="995490"/>
                  <a:pt x="267037" y="992637"/>
                  <a:pt x="246130" y="977425"/>
                </a:cubicBezTo>
                <a:cubicBezTo>
                  <a:pt x="225224" y="961261"/>
                  <a:pt x="214770" y="938442"/>
                  <a:pt x="221422" y="924180"/>
                </a:cubicBezTo>
                <a:cubicBezTo>
                  <a:pt x="229975" y="908967"/>
                  <a:pt x="254683" y="910868"/>
                  <a:pt x="277491" y="927983"/>
                </a:cubicBezTo>
                <a:cubicBezTo>
                  <a:pt x="300298" y="945097"/>
                  <a:pt x="310751" y="969818"/>
                  <a:pt x="300298" y="983129"/>
                </a:cubicBezTo>
                <a:close/>
                <a:moveTo>
                  <a:pt x="420037" y="1055390"/>
                </a:moveTo>
                <a:cubicBezTo>
                  <a:pt x="408633" y="1064898"/>
                  <a:pt x="383925" y="1062997"/>
                  <a:pt x="363019" y="1051587"/>
                </a:cubicBezTo>
                <a:cubicBezTo>
                  <a:pt x="342112" y="1039227"/>
                  <a:pt x="331658" y="1021162"/>
                  <a:pt x="342112" y="1009752"/>
                </a:cubicBezTo>
                <a:cubicBezTo>
                  <a:pt x="352565" y="997391"/>
                  <a:pt x="379174" y="998342"/>
                  <a:pt x="401981" y="1011653"/>
                </a:cubicBezTo>
                <a:cubicBezTo>
                  <a:pt x="423838" y="1025916"/>
                  <a:pt x="431441" y="1044932"/>
                  <a:pt x="420037" y="1055390"/>
                </a:cubicBezTo>
                <a:close/>
                <a:moveTo>
                  <a:pt x="535975" y="1106734"/>
                </a:moveTo>
                <a:cubicBezTo>
                  <a:pt x="523621" y="1113389"/>
                  <a:pt x="499863" y="1114340"/>
                  <a:pt x="480857" y="1106734"/>
                </a:cubicBezTo>
                <a:cubicBezTo>
                  <a:pt x="461851" y="1099127"/>
                  <a:pt x="455199" y="1086767"/>
                  <a:pt x="465652" y="1078210"/>
                </a:cubicBezTo>
                <a:cubicBezTo>
                  <a:pt x="477056" y="1068702"/>
                  <a:pt x="503664" y="1067751"/>
                  <a:pt x="523621" y="1077259"/>
                </a:cubicBezTo>
                <a:cubicBezTo>
                  <a:pt x="543578" y="1084865"/>
                  <a:pt x="548329" y="1098177"/>
                  <a:pt x="535975" y="1106734"/>
                </a:cubicBezTo>
                <a:close/>
                <a:moveTo>
                  <a:pt x="637658" y="1131455"/>
                </a:moveTo>
                <a:cubicBezTo>
                  <a:pt x="625304" y="1136209"/>
                  <a:pt x="605348" y="1138110"/>
                  <a:pt x="589192" y="1136209"/>
                </a:cubicBezTo>
                <a:cubicBezTo>
                  <a:pt x="573987" y="1133356"/>
                  <a:pt x="570186" y="1126701"/>
                  <a:pt x="581590" y="1120996"/>
                </a:cubicBezTo>
                <a:cubicBezTo>
                  <a:pt x="593944" y="1114340"/>
                  <a:pt x="616751" y="1111488"/>
                  <a:pt x="632907" y="1115291"/>
                </a:cubicBezTo>
                <a:cubicBezTo>
                  <a:pt x="648112" y="1118143"/>
                  <a:pt x="650963" y="1125750"/>
                  <a:pt x="637658" y="1131455"/>
                </a:cubicBezTo>
                <a:close/>
                <a:moveTo>
                  <a:pt x="29460" y="588547"/>
                </a:moveTo>
                <a:cubicBezTo>
                  <a:pt x="23758" y="613267"/>
                  <a:pt x="13304" y="616120"/>
                  <a:pt x="7602" y="599005"/>
                </a:cubicBezTo>
                <a:cubicBezTo>
                  <a:pt x="2851" y="582842"/>
                  <a:pt x="2851" y="551465"/>
                  <a:pt x="6652" y="529597"/>
                </a:cubicBezTo>
                <a:cubicBezTo>
                  <a:pt x="11404" y="505827"/>
                  <a:pt x="20907" y="497270"/>
                  <a:pt x="27559" y="511532"/>
                </a:cubicBezTo>
                <a:cubicBezTo>
                  <a:pt x="35161" y="528646"/>
                  <a:pt x="37062" y="563826"/>
                  <a:pt x="29460" y="588547"/>
                </a:cubicBezTo>
                <a:close/>
                <a:moveTo>
                  <a:pt x="89329" y="673168"/>
                </a:moveTo>
                <a:cubicBezTo>
                  <a:pt x="80776" y="696938"/>
                  <a:pt x="62720" y="698840"/>
                  <a:pt x="48466" y="678873"/>
                </a:cubicBezTo>
                <a:cubicBezTo>
                  <a:pt x="36112" y="659857"/>
                  <a:pt x="31360" y="626579"/>
                  <a:pt x="37062" y="602809"/>
                </a:cubicBezTo>
                <a:cubicBezTo>
                  <a:pt x="44665" y="579039"/>
                  <a:pt x="61770" y="572383"/>
                  <a:pt x="76025" y="591399"/>
                </a:cubicBezTo>
                <a:cubicBezTo>
                  <a:pt x="93130" y="610415"/>
                  <a:pt x="98832" y="647496"/>
                  <a:pt x="89329" y="673168"/>
                </a:cubicBezTo>
                <a:close/>
                <a:moveTo>
                  <a:pt x="180559" y="767297"/>
                </a:moveTo>
                <a:cubicBezTo>
                  <a:pt x="170106" y="789166"/>
                  <a:pt x="145397" y="790117"/>
                  <a:pt x="125441" y="769199"/>
                </a:cubicBezTo>
                <a:cubicBezTo>
                  <a:pt x="106435" y="749232"/>
                  <a:pt x="98832" y="715003"/>
                  <a:pt x="107385" y="692184"/>
                </a:cubicBezTo>
                <a:cubicBezTo>
                  <a:pt x="116888" y="668414"/>
                  <a:pt x="141596" y="664611"/>
                  <a:pt x="162503" y="685528"/>
                </a:cubicBezTo>
                <a:cubicBezTo>
                  <a:pt x="184360" y="706446"/>
                  <a:pt x="191963" y="743527"/>
                  <a:pt x="180559" y="767297"/>
                </a:cubicBezTo>
                <a:close/>
                <a:moveTo>
                  <a:pt x="296497" y="864279"/>
                </a:moveTo>
                <a:cubicBezTo>
                  <a:pt x="283192" y="884246"/>
                  <a:pt x="254683" y="884246"/>
                  <a:pt x="230925" y="865230"/>
                </a:cubicBezTo>
                <a:cubicBezTo>
                  <a:pt x="208118" y="846214"/>
                  <a:pt x="198615" y="813887"/>
                  <a:pt x="209068" y="792969"/>
                </a:cubicBezTo>
                <a:cubicBezTo>
                  <a:pt x="220472" y="771101"/>
                  <a:pt x="250882" y="768248"/>
                  <a:pt x="275590" y="788215"/>
                </a:cubicBezTo>
                <a:cubicBezTo>
                  <a:pt x="300298" y="808182"/>
                  <a:pt x="309801" y="842411"/>
                  <a:pt x="296497" y="864279"/>
                </a:cubicBezTo>
                <a:close/>
                <a:moveTo>
                  <a:pt x="423838" y="952704"/>
                </a:moveTo>
                <a:cubicBezTo>
                  <a:pt x="409584" y="969818"/>
                  <a:pt x="379174" y="970769"/>
                  <a:pt x="354466" y="954605"/>
                </a:cubicBezTo>
                <a:cubicBezTo>
                  <a:pt x="330708" y="938442"/>
                  <a:pt x="321205" y="910868"/>
                  <a:pt x="334509" y="891852"/>
                </a:cubicBezTo>
                <a:cubicBezTo>
                  <a:pt x="347814" y="871886"/>
                  <a:pt x="380124" y="869984"/>
                  <a:pt x="405783" y="887098"/>
                </a:cubicBezTo>
                <a:cubicBezTo>
                  <a:pt x="431441" y="905164"/>
                  <a:pt x="439043" y="934639"/>
                  <a:pt x="423838" y="952704"/>
                </a:cubicBezTo>
                <a:close/>
                <a:moveTo>
                  <a:pt x="667118" y="1073456"/>
                </a:moveTo>
                <a:cubicBezTo>
                  <a:pt x="652863" y="1084865"/>
                  <a:pt x="626255" y="1088669"/>
                  <a:pt x="608199" y="1082013"/>
                </a:cubicBezTo>
                <a:cubicBezTo>
                  <a:pt x="589192" y="1075357"/>
                  <a:pt x="584441" y="1059194"/>
                  <a:pt x="599646" y="1046833"/>
                </a:cubicBezTo>
                <a:cubicBezTo>
                  <a:pt x="614851" y="1033522"/>
                  <a:pt x="642410" y="1028768"/>
                  <a:pt x="662366" y="1037325"/>
                </a:cubicBezTo>
                <a:cubicBezTo>
                  <a:pt x="680422" y="1044932"/>
                  <a:pt x="683273" y="1061095"/>
                  <a:pt x="667118" y="1073456"/>
                </a:cubicBezTo>
                <a:close/>
                <a:moveTo>
                  <a:pt x="760248" y="1094373"/>
                </a:moveTo>
                <a:cubicBezTo>
                  <a:pt x="745994" y="1102931"/>
                  <a:pt x="725087" y="1108635"/>
                  <a:pt x="711782" y="1106734"/>
                </a:cubicBezTo>
                <a:cubicBezTo>
                  <a:pt x="697528" y="1104832"/>
                  <a:pt x="697528" y="1094373"/>
                  <a:pt x="710832" y="1084865"/>
                </a:cubicBezTo>
                <a:cubicBezTo>
                  <a:pt x="725087" y="1074407"/>
                  <a:pt x="748845" y="1068702"/>
                  <a:pt x="762149" y="1071554"/>
                </a:cubicBezTo>
                <a:cubicBezTo>
                  <a:pt x="775453" y="1075357"/>
                  <a:pt x="773553" y="1085816"/>
                  <a:pt x="760248" y="1094373"/>
                </a:cubicBezTo>
                <a:close/>
                <a:moveTo>
                  <a:pt x="823919" y="1088669"/>
                </a:moveTo>
                <a:cubicBezTo>
                  <a:pt x="811565" y="1094373"/>
                  <a:pt x="795410" y="1101980"/>
                  <a:pt x="787807" y="1103881"/>
                </a:cubicBezTo>
                <a:cubicBezTo>
                  <a:pt x="779255" y="1105783"/>
                  <a:pt x="781155" y="1101980"/>
                  <a:pt x="794459" y="1094373"/>
                </a:cubicBezTo>
                <a:cubicBezTo>
                  <a:pt x="806814" y="1086767"/>
                  <a:pt x="824869" y="1079161"/>
                  <a:pt x="833422" y="1078210"/>
                </a:cubicBezTo>
                <a:cubicBezTo>
                  <a:pt x="841025" y="1078210"/>
                  <a:pt x="836273" y="1082013"/>
                  <a:pt x="823919" y="1088669"/>
                </a:cubicBezTo>
                <a:close/>
                <a:moveTo>
                  <a:pt x="42764" y="452582"/>
                </a:moveTo>
                <a:cubicBezTo>
                  <a:pt x="32311" y="479204"/>
                  <a:pt x="20907" y="487762"/>
                  <a:pt x="16155" y="474450"/>
                </a:cubicBezTo>
                <a:cubicBezTo>
                  <a:pt x="14255" y="462090"/>
                  <a:pt x="19006" y="434517"/>
                  <a:pt x="26609" y="409796"/>
                </a:cubicBezTo>
                <a:cubicBezTo>
                  <a:pt x="36112" y="386026"/>
                  <a:pt x="46565" y="372714"/>
                  <a:pt x="51317" y="382222"/>
                </a:cubicBezTo>
                <a:cubicBezTo>
                  <a:pt x="57969" y="393632"/>
                  <a:pt x="54168" y="425009"/>
                  <a:pt x="42764" y="452582"/>
                </a:cubicBezTo>
                <a:close/>
                <a:moveTo>
                  <a:pt x="95981" y="521040"/>
                </a:moveTo>
                <a:cubicBezTo>
                  <a:pt x="83627" y="548613"/>
                  <a:pt x="63671" y="555268"/>
                  <a:pt x="50366" y="538154"/>
                </a:cubicBezTo>
                <a:cubicBezTo>
                  <a:pt x="39913" y="521990"/>
                  <a:pt x="39913" y="489663"/>
                  <a:pt x="49416" y="463991"/>
                </a:cubicBezTo>
                <a:cubicBezTo>
                  <a:pt x="60820" y="437369"/>
                  <a:pt x="79826" y="426910"/>
                  <a:pt x="93130" y="442123"/>
                </a:cubicBezTo>
                <a:cubicBezTo>
                  <a:pt x="107385" y="456385"/>
                  <a:pt x="109286" y="492516"/>
                  <a:pt x="95981" y="521040"/>
                </a:cubicBezTo>
                <a:close/>
                <a:moveTo>
                  <a:pt x="181509" y="607563"/>
                </a:moveTo>
                <a:cubicBezTo>
                  <a:pt x="167255" y="635136"/>
                  <a:pt x="139696" y="639890"/>
                  <a:pt x="120689" y="619923"/>
                </a:cubicBezTo>
                <a:cubicBezTo>
                  <a:pt x="102634" y="600907"/>
                  <a:pt x="98832" y="564776"/>
                  <a:pt x="111186" y="539105"/>
                </a:cubicBezTo>
                <a:cubicBezTo>
                  <a:pt x="124491" y="512482"/>
                  <a:pt x="151099" y="504876"/>
                  <a:pt x="170106" y="522941"/>
                </a:cubicBezTo>
                <a:cubicBezTo>
                  <a:pt x="191963" y="541006"/>
                  <a:pt x="197665" y="579989"/>
                  <a:pt x="181509" y="607563"/>
                </a:cubicBezTo>
                <a:close/>
                <a:moveTo>
                  <a:pt x="568286" y="894705"/>
                </a:moveTo>
                <a:cubicBezTo>
                  <a:pt x="551180" y="914672"/>
                  <a:pt x="517919" y="919426"/>
                  <a:pt x="494161" y="904213"/>
                </a:cubicBezTo>
                <a:cubicBezTo>
                  <a:pt x="469453" y="889000"/>
                  <a:pt x="462801" y="858574"/>
                  <a:pt x="478956" y="837657"/>
                </a:cubicBezTo>
                <a:cubicBezTo>
                  <a:pt x="496062" y="815788"/>
                  <a:pt x="530273" y="811034"/>
                  <a:pt x="555932" y="827198"/>
                </a:cubicBezTo>
                <a:cubicBezTo>
                  <a:pt x="579689" y="843362"/>
                  <a:pt x="585391" y="873787"/>
                  <a:pt x="568286" y="894705"/>
                </a:cubicBezTo>
                <a:close/>
                <a:moveTo>
                  <a:pt x="694677" y="966966"/>
                </a:moveTo>
                <a:cubicBezTo>
                  <a:pt x="678522" y="984080"/>
                  <a:pt x="649062" y="989785"/>
                  <a:pt x="628155" y="979326"/>
                </a:cubicBezTo>
                <a:cubicBezTo>
                  <a:pt x="607248" y="967917"/>
                  <a:pt x="602497" y="944147"/>
                  <a:pt x="618652" y="926081"/>
                </a:cubicBezTo>
                <a:cubicBezTo>
                  <a:pt x="634807" y="907065"/>
                  <a:pt x="666168" y="901360"/>
                  <a:pt x="687074" y="913721"/>
                </a:cubicBezTo>
                <a:cubicBezTo>
                  <a:pt x="708932" y="925131"/>
                  <a:pt x="711782" y="948901"/>
                  <a:pt x="694677" y="966966"/>
                </a:cubicBezTo>
                <a:close/>
                <a:moveTo>
                  <a:pt x="800161" y="1014506"/>
                </a:moveTo>
                <a:cubicBezTo>
                  <a:pt x="784956" y="1028768"/>
                  <a:pt x="761199" y="1035424"/>
                  <a:pt x="745994" y="1029719"/>
                </a:cubicBezTo>
                <a:cubicBezTo>
                  <a:pt x="729838" y="1023063"/>
                  <a:pt x="728888" y="1005949"/>
                  <a:pt x="744093" y="990736"/>
                </a:cubicBezTo>
                <a:cubicBezTo>
                  <a:pt x="759298" y="974572"/>
                  <a:pt x="784956" y="967917"/>
                  <a:pt x="801112" y="975523"/>
                </a:cubicBezTo>
                <a:cubicBezTo>
                  <a:pt x="815366" y="982179"/>
                  <a:pt x="815366" y="1000244"/>
                  <a:pt x="800161" y="1014506"/>
                </a:cubicBezTo>
                <a:close/>
                <a:moveTo>
                  <a:pt x="876186" y="1035424"/>
                </a:moveTo>
                <a:cubicBezTo>
                  <a:pt x="862882" y="1046833"/>
                  <a:pt x="844826" y="1054440"/>
                  <a:pt x="835323" y="1052538"/>
                </a:cubicBezTo>
                <a:cubicBezTo>
                  <a:pt x="824869" y="1050636"/>
                  <a:pt x="826770" y="1039227"/>
                  <a:pt x="840074" y="1026866"/>
                </a:cubicBezTo>
                <a:cubicBezTo>
                  <a:pt x="853379" y="1014506"/>
                  <a:pt x="872385" y="1006899"/>
                  <a:pt x="882838" y="1009752"/>
                </a:cubicBezTo>
                <a:cubicBezTo>
                  <a:pt x="892341" y="1013555"/>
                  <a:pt x="889490" y="1024014"/>
                  <a:pt x="876186" y="1035424"/>
                </a:cubicBezTo>
                <a:close/>
                <a:moveTo>
                  <a:pt x="77925" y="327076"/>
                </a:moveTo>
                <a:cubicBezTo>
                  <a:pt x="63671" y="353698"/>
                  <a:pt x="48466" y="367960"/>
                  <a:pt x="45615" y="359403"/>
                </a:cubicBezTo>
                <a:cubicBezTo>
                  <a:pt x="44665" y="352748"/>
                  <a:pt x="55118" y="328978"/>
                  <a:pt x="66522" y="305208"/>
                </a:cubicBezTo>
                <a:cubicBezTo>
                  <a:pt x="79826" y="281437"/>
                  <a:pt x="92180" y="265274"/>
                  <a:pt x="95031" y="268126"/>
                </a:cubicBezTo>
                <a:cubicBezTo>
                  <a:pt x="100733" y="272880"/>
                  <a:pt x="93130" y="300454"/>
                  <a:pt x="77925" y="327076"/>
                </a:cubicBezTo>
                <a:close/>
                <a:moveTo>
                  <a:pt x="205267" y="444025"/>
                </a:moveTo>
                <a:cubicBezTo>
                  <a:pt x="187211" y="474450"/>
                  <a:pt x="156801" y="483007"/>
                  <a:pt x="137795" y="464942"/>
                </a:cubicBezTo>
                <a:cubicBezTo>
                  <a:pt x="120689" y="447828"/>
                  <a:pt x="120689" y="412648"/>
                  <a:pt x="136845" y="385075"/>
                </a:cubicBezTo>
                <a:cubicBezTo>
                  <a:pt x="153950" y="356551"/>
                  <a:pt x="183410" y="345141"/>
                  <a:pt x="202416" y="360354"/>
                </a:cubicBezTo>
                <a:cubicBezTo>
                  <a:pt x="221422" y="376518"/>
                  <a:pt x="224273" y="414550"/>
                  <a:pt x="205267" y="444025"/>
                </a:cubicBezTo>
                <a:close/>
                <a:moveTo>
                  <a:pt x="316453" y="533400"/>
                </a:moveTo>
                <a:cubicBezTo>
                  <a:pt x="297447" y="562875"/>
                  <a:pt x="261335" y="570481"/>
                  <a:pt x="236627" y="549564"/>
                </a:cubicBezTo>
                <a:cubicBezTo>
                  <a:pt x="212870" y="530548"/>
                  <a:pt x="209068" y="491565"/>
                  <a:pt x="227124" y="463041"/>
                </a:cubicBezTo>
                <a:cubicBezTo>
                  <a:pt x="245180" y="434517"/>
                  <a:pt x="280342" y="425009"/>
                  <a:pt x="305050" y="443074"/>
                </a:cubicBezTo>
                <a:cubicBezTo>
                  <a:pt x="331658" y="462090"/>
                  <a:pt x="336410" y="502974"/>
                  <a:pt x="316453" y="533400"/>
                </a:cubicBezTo>
                <a:close/>
                <a:moveTo>
                  <a:pt x="928453" y="941294"/>
                </a:moveTo>
                <a:cubicBezTo>
                  <a:pt x="914199" y="957458"/>
                  <a:pt x="893292" y="966015"/>
                  <a:pt x="880938" y="960310"/>
                </a:cubicBezTo>
                <a:cubicBezTo>
                  <a:pt x="867633" y="953655"/>
                  <a:pt x="868584" y="934639"/>
                  <a:pt x="883789" y="917524"/>
                </a:cubicBezTo>
                <a:cubicBezTo>
                  <a:pt x="898043" y="899459"/>
                  <a:pt x="920851" y="890902"/>
                  <a:pt x="933205" y="898508"/>
                </a:cubicBezTo>
                <a:cubicBezTo>
                  <a:pt x="944609" y="906114"/>
                  <a:pt x="942708" y="924180"/>
                  <a:pt x="928453" y="941294"/>
                </a:cubicBezTo>
                <a:close/>
                <a:moveTo>
                  <a:pt x="979770" y="962212"/>
                </a:moveTo>
                <a:cubicBezTo>
                  <a:pt x="968366" y="974572"/>
                  <a:pt x="954112" y="984080"/>
                  <a:pt x="947459" y="983129"/>
                </a:cubicBezTo>
                <a:cubicBezTo>
                  <a:pt x="940807" y="981228"/>
                  <a:pt x="944609" y="967917"/>
                  <a:pt x="956963" y="954605"/>
                </a:cubicBezTo>
                <a:cubicBezTo>
                  <a:pt x="969317" y="940343"/>
                  <a:pt x="984522" y="930835"/>
                  <a:pt x="990223" y="934639"/>
                </a:cubicBezTo>
                <a:cubicBezTo>
                  <a:pt x="995925" y="936540"/>
                  <a:pt x="991174" y="949851"/>
                  <a:pt x="979770" y="962212"/>
                </a:cubicBezTo>
                <a:close/>
                <a:moveTo>
                  <a:pt x="163453" y="243405"/>
                </a:moveTo>
                <a:cubicBezTo>
                  <a:pt x="144447" y="269077"/>
                  <a:pt x="120689" y="283339"/>
                  <a:pt x="111186" y="275733"/>
                </a:cubicBezTo>
                <a:cubicBezTo>
                  <a:pt x="103584" y="269077"/>
                  <a:pt x="112137" y="246258"/>
                  <a:pt x="129242" y="223439"/>
                </a:cubicBezTo>
                <a:cubicBezTo>
                  <a:pt x="147298" y="201570"/>
                  <a:pt x="168205" y="185406"/>
                  <a:pt x="177708" y="188259"/>
                </a:cubicBezTo>
                <a:cubicBezTo>
                  <a:pt x="189112" y="193013"/>
                  <a:pt x="183410" y="217734"/>
                  <a:pt x="163453" y="243405"/>
                </a:cubicBezTo>
                <a:close/>
                <a:moveTo>
                  <a:pt x="236627" y="289044"/>
                </a:moveTo>
                <a:cubicBezTo>
                  <a:pt x="216671" y="316617"/>
                  <a:pt x="185311" y="328027"/>
                  <a:pt x="168205" y="315666"/>
                </a:cubicBezTo>
                <a:cubicBezTo>
                  <a:pt x="153000" y="304257"/>
                  <a:pt x="155851" y="274782"/>
                  <a:pt x="174857" y="250061"/>
                </a:cubicBezTo>
                <a:cubicBezTo>
                  <a:pt x="193863" y="225340"/>
                  <a:pt x="222373" y="212029"/>
                  <a:pt x="239478" y="221537"/>
                </a:cubicBezTo>
                <a:cubicBezTo>
                  <a:pt x="257534" y="231045"/>
                  <a:pt x="256584" y="261471"/>
                  <a:pt x="236627" y="289044"/>
                </a:cubicBezTo>
                <a:close/>
                <a:moveTo>
                  <a:pt x="340211" y="358452"/>
                </a:moveTo>
                <a:cubicBezTo>
                  <a:pt x="319304" y="386976"/>
                  <a:pt x="283192" y="396485"/>
                  <a:pt x="259435" y="379370"/>
                </a:cubicBezTo>
                <a:cubicBezTo>
                  <a:pt x="237578" y="363206"/>
                  <a:pt x="236627" y="328978"/>
                  <a:pt x="255633" y="302355"/>
                </a:cubicBezTo>
                <a:cubicBezTo>
                  <a:pt x="275590" y="275733"/>
                  <a:pt x="309801" y="265274"/>
                  <a:pt x="332609" y="279536"/>
                </a:cubicBezTo>
                <a:cubicBezTo>
                  <a:pt x="358267" y="294749"/>
                  <a:pt x="362068" y="329928"/>
                  <a:pt x="340211" y="358452"/>
                </a:cubicBezTo>
                <a:close/>
                <a:moveTo>
                  <a:pt x="1047242" y="889951"/>
                </a:moveTo>
                <a:cubicBezTo>
                  <a:pt x="1038689" y="902311"/>
                  <a:pt x="1031087" y="910868"/>
                  <a:pt x="1029186" y="909918"/>
                </a:cubicBezTo>
                <a:cubicBezTo>
                  <a:pt x="1026335" y="908016"/>
                  <a:pt x="1031087" y="894705"/>
                  <a:pt x="1040590" y="881394"/>
                </a:cubicBezTo>
                <a:cubicBezTo>
                  <a:pt x="1049143" y="868082"/>
                  <a:pt x="1057695" y="859525"/>
                  <a:pt x="1060546" y="862378"/>
                </a:cubicBezTo>
                <a:cubicBezTo>
                  <a:pt x="1061497" y="864279"/>
                  <a:pt x="1055795" y="876640"/>
                  <a:pt x="1047242" y="889951"/>
                </a:cubicBezTo>
                <a:close/>
                <a:moveTo>
                  <a:pt x="281292" y="164489"/>
                </a:moveTo>
                <a:cubicBezTo>
                  <a:pt x="259435" y="188259"/>
                  <a:pt x="227124" y="201570"/>
                  <a:pt x="210969" y="193964"/>
                </a:cubicBezTo>
                <a:cubicBezTo>
                  <a:pt x="196714" y="188259"/>
                  <a:pt x="203366" y="166390"/>
                  <a:pt x="223323" y="145473"/>
                </a:cubicBezTo>
                <a:cubicBezTo>
                  <a:pt x="244230" y="125506"/>
                  <a:pt x="272739" y="112195"/>
                  <a:pt x="287944" y="115047"/>
                </a:cubicBezTo>
                <a:cubicBezTo>
                  <a:pt x="306000" y="119801"/>
                  <a:pt x="303149" y="141670"/>
                  <a:pt x="281292" y="164489"/>
                </a:cubicBezTo>
                <a:close/>
                <a:moveTo>
                  <a:pt x="377273" y="211078"/>
                </a:moveTo>
                <a:cubicBezTo>
                  <a:pt x="354466" y="236750"/>
                  <a:pt x="317404" y="247209"/>
                  <a:pt x="294596" y="234848"/>
                </a:cubicBezTo>
                <a:cubicBezTo>
                  <a:pt x="273689" y="223439"/>
                  <a:pt x="274640" y="194914"/>
                  <a:pt x="296497" y="171144"/>
                </a:cubicBezTo>
                <a:cubicBezTo>
                  <a:pt x="317404" y="149276"/>
                  <a:pt x="351615" y="137866"/>
                  <a:pt x="374422" y="147374"/>
                </a:cubicBezTo>
                <a:cubicBezTo>
                  <a:pt x="397230" y="157833"/>
                  <a:pt x="399130" y="186357"/>
                  <a:pt x="377273" y="211078"/>
                </a:cubicBezTo>
                <a:close/>
                <a:moveTo>
                  <a:pt x="326907" y="77015"/>
                </a:moveTo>
                <a:cubicBezTo>
                  <a:pt x="305050" y="94129"/>
                  <a:pt x="275590" y="106490"/>
                  <a:pt x="262286" y="105539"/>
                </a:cubicBezTo>
                <a:cubicBezTo>
                  <a:pt x="250882" y="106490"/>
                  <a:pt x="259435" y="95080"/>
                  <a:pt x="278441" y="81769"/>
                </a:cubicBezTo>
                <a:cubicBezTo>
                  <a:pt x="299348" y="69409"/>
                  <a:pt x="324056" y="57048"/>
                  <a:pt x="337360" y="53245"/>
                </a:cubicBezTo>
                <a:cubicBezTo>
                  <a:pt x="352565" y="52294"/>
                  <a:pt x="347814" y="62753"/>
                  <a:pt x="326907" y="77015"/>
                </a:cubicBezTo>
                <a:close/>
                <a:moveTo>
                  <a:pt x="411484" y="96982"/>
                </a:moveTo>
                <a:cubicBezTo>
                  <a:pt x="390578" y="115998"/>
                  <a:pt x="355416" y="125506"/>
                  <a:pt x="335460" y="118850"/>
                </a:cubicBezTo>
                <a:cubicBezTo>
                  <a:pt x="317404" y="113145"/>
                  <a:pt x="319304" y="95080"/>
                  <a:pt x="340211" y="78917"/>
                </a:cubicBezTo>
                <a:cubicBezTo>
                  <a:pt x="360168" y="63704"/>
                  <a:pt x="391528" y="54196"/>
                  <a:pt x="410534" y="57999"/>
                </a:cubicBezTo>
                <a:cubicBezTo>
                  <a:pt x="431441" y="61802"/>
                  <a:pt x="431441" y="79867"/>
                  <a:pt x="411484" y="96982"/>
                </a:cubicBezTo>
                <a:close/>
                <a:moveTo>
                  <a:pt x="521720" y="143571"/>
                </a:moveTo>
                <a:cubicBezTo>
                  <a:pt x="501764" y="164489"/>
                  <a:pt x="463751" y="171144"/>
                  <a:pt x="439043" y="158784"/>
                </a:cubicBezTo>
                <a:cubicBezTo>
                  <a:pt x="415286" y="147374"/>
                  <a:pt x="413385" y="123604"/>
                  <a:pt x="433342" y="104588"/>
                </a:cubicBezTo>
                <a:cubicBezTo>
                  <a:pt x="453298" y="87474"/>
                  <a:pt x="487509" y="80818"/>
                  <a:pt x="511267" y="90326"/>
                </a:cubicBezTo>
                <a:cubicBezTo>
                  <a:pt x="535975" y="100785"/>
                  <a:pt x="541677" y="124555"/>
                  <a:pt x="521720" y="143571"/>
                </a:cubicBezTo>
                <a:close/>
                <a:moveTo>
                  <a:pt x="650012" y="214881"/>
                </a:moveTo>
                <a:cubicBezTo>
                  <a:pt x="631956" y="236750"/>
                  <a:pt x="594894" y="241504"/>
                  <a:pt x="567335" y="225340"/>
                </a:cubicBezTo>
                <a:cubicBezTo>
                  <a:pt x="540727" y="210127"/>
                  <a:pt x="535025" y="180652"/>
                  <a:pt x="554031" y="160686"/>
                </a:cubicBezTo>
                <a:cubicBezTo>
                  <a:pt x="572087" y="141670"/>
                  <a:pt x="607248" y="137866"/>
                  <a:pt x="632907" y="152128"/>
                </a:cubicBezTo>
                <a:cubicBezTo>
                  <a:pt x="659515" y="166390"/>
                  <a:pt x="667118" y="193964"/>
                  <a:pt x="650012" y="214881"/>
                </a:cubicBezTo>
                <a:close/>
                <a:moveTo>
                  <a:pt x="448546" y="30426"/>
                </a:moveTo>
                <a:cubicBezTo>
                  <a:pt x="427640" y="41835"/>
                  <a:pt x="395329" y="50393"/>
                  <a:pt x="376323" y="49442"/>
                </a:cubicBezTo>
                <a:cubicBezTo>
                  <a:pt x="359217" y="49442"/>
                  <a:pt x="363969" y="42786"/>
                  <a:pt x="383925" y="33278"/>
                </a:cubicBezTo>
                <a:cubicBezTo>
                  <a:pt x="403882" y="25672"/>
                  <a:pt x="432391" y="18065"/>
                  <a:pt x="448546" y="15213"/>
                </a:cubicBezTo>
                <a:cubicBezTo>
                  <a:pt x="467553" y="13311"/>
                  <a:pt x="467553" y="19967"/>
                  <a:pt x="448546" y="30426"/>
                </a:cubicBezTo>
                <a:close/>
                <a:moveTo>
                  <a:pt x="546428" y="52294"/>
                </a:moveTo>
                <a:cubicBezTo>
                  <a:pt x="527422" y="66556"/>
                  <a:pt x="491310" y="71310"/>
                  <a:pt x="468503" y="63704"/>
                </a:cubicBezTo>
                <a:cubicBezTo>
                  <a:pt x="445696" y="57999"/>
                  <a:pt x="444745" y="42786"/>
                  <a:pt x="463751" y="31376"/>
                </a:cubicBezTo>
                <a:cubicBezTo>
                  <a:pt x="481807" y="21868"/>
                  <a:pt x="514118" y="17114"/>
                  <a:pt x="535975" y="20918"/>
                </a:cubicBezTo>
                <a:cubicBezTo>
                  <a:pt x="558782" y="26622"/>
                  <a:pt x="564484" y="40884"/>
                  <a:pt x="546428" y="52294"/>
                </a:cubicBezTo>
                <a:close/>
                <a:moveTo>
                  <a:pt x="663317" y="101736"/>
                </a:moveTo>
                <a:cubicBezTo>
                  <a:pt x="647161" y="116949"/>
                  <a:pt x="611050" y="119801"/>
                  <a:pt x="584441" y="107441"/>
                </a:cubicBezTo>
                <a:cubicBezTo>
                  <a:pt x="558782" y="96031"/>
                  <a:pt x="553081" y="75113"/>
                  <a:pt x="571137" y="61802"/>
                </a:cubicBezTo>
                <a:cubicBezTo>
                  <a:pt x="588242" y="49442"/>
                  <a:pt x="620553" y="48491"/>
                  <a:pt x="645261" y="57999"/>
                </a:cubicBezTo>
                <a:cubicBezTo>
                  <a:pt x="669969" y="67507"/>
                  <a:pt x="678522" y="87474"/>
                  <a:pt x="663317" y="101736"/>
                </a:cubicBezTo>
                <a:close/>
                <a:moveTo>
                  <a:pt x="665217" y="29475"/>
                </a:moveTo>
                <a:cubicBezTo>
                  <a:pt x="650963" y="37081"/>
                  <a:pt x="620553" y="37081"/>
                  <a:pt x="596795" y="29475"/>
                </a:cubicBezTo>
                <a:cubicBezTo>
                  <a:pt x="574938" y="22819"/>
                  <a:pt x="569236" y="13311"/>
                  <a:pt x="584441" y="8557"/>
                </a:cubicBezTo>
                <a:cubicBezTo>
                  <a:pt x="597745" y="4754"/>
                  <a:pt x="626255" y="5705"/>
                  <a:pt x="647161" y="10459"/>
                </a:cubicBezTo>
                <a:cubicBezTo>
                  <a:pt x="668068" y="15213"/>
                  <a:pt x="676621" y="23770"/>
                  <a:pt x="665217" y="29475"/>
                </a:cubicBezTo>
                <a:close/>
                <a:moveTo>
                  <a:pt x="777354" y="79867"/>
                </a:moveTo>
                <a:cubicBezTo>
                  <a:pt x="766900" y="89375"/>
                  <a:pt x="737441" y="86523"/>
                  <a:pt x="713683" y="75113"/>
                </a:cubicBezTo>
                <a:cubicBezTo>
                  <a:pt x="689925" y="63704"/>
                  <a:pt x="681373" y="48491"/>
                  <a:pt x="693727" y="40884"/>
                </a:cubicBezTo>
                <a:cubicBezTo>
                  <a:pt x="705130" y="35180"/>
                  <a:pt x="731739" y="38032"/>
                  <a:pt x="753596" y="47540"/>
                </a:cubicBezTo>
                <a:cubicBezTo>
                  <a:pt x="775453" y="57999"/>
                  <a:pt x="785907" y="71310"/>
                  <a:pt x="777354" y="79867"/>
                </a:cubicBezTo>
                <a:close/>
                <a:moveTo>
                  <a:pt x="889490" y="150227"/>
                </a:moveTo>
                <a:cubicBezTo>
                  <a:pt x="881888" y="160686"/>
                  <a:pt x="857180" y="157833"/>
                  <a:pt x="835323" y="142620"/>
                </a:cubicBezTo>
                <a:cubicBezTo>
                  <a:pt x="812515" y="128358"/>
                  <a:pt x="802062" y="108391"/>
                  <a:pt x="811565" y="98883"/>
                </a:cubicBezTo>
                <a:cubicBezTo>
                  <a:pt x="820118" y="91277"/>
                  <a:pt x="842925" y="96031"/>
                  <a:pt x="863832" y="108391"/>
                </a:cubicBezTo>
                <a:cubicBezTo>
                  <a:pt x="883789" y="122653"/>
                  <a:pt x="896143" y="141670"/>
                  <a:pt x="889490" y="150227"/>
                </a:cubicBezTo>
                <a:close/>
                <a:moveTo>
                  <a:pt x="990223" y="234848"/>
                </a:moveTo>
                <a:cubicBezTo>
                  <a:pt x="986422" y="246258"/>
                  <a:pt x="968366" y="243405"/>
                  <a:pt x="949360" y="227242"/>
                </a:cubicBezTo>
                <a:cubicBezTo>
                  <a:pt x="930354" y="211078"/>
                  <a:pt x="919900" y="189210"/>
                  <a:pt x="925602" y="178751"/>
                </a:cubicBezTo>
                <a:cubicBezTo>
                  <a:pt x="930354" y="169243"/>
                  <a:pt x="948410" y="173997"/>
                  <a:pt x="965515" y="189210"/>
                </a:cubicBezTo>
                <a:cubicBezTo>
                  <a:pt x="982621" y="204422"/>
                  <a:pt x="993074" y="224389"/>
                  <a:pt x="990223" y="234848"/>
                </a:cubicBezTo>
                <a:close/>
                <a:moveTo>
                  <a:pt x="864782" y="86523"/>
                </a:moveTo>
                <a:cubicBezTo>
                  <a:pt x="860031" y="90326"/>
                  <a:pt x="839124" y="83671"/>
                  <a:pt x="817267" y="71310"/>
                </a:cubicBezTo>
                <a:cubicBezTo>
                  <a:pt x="795410" y="59901"/>
                  <a:pt x="784006" y="48491"/>
                  <a:pt x="790658" y="46589"/>
                </a:cubicBezTo>
                <a:cubicBezTo>
                  <a:pt x="795410" y="45638"/>
                  <a:pt x="815366" y="54196"/>
                  <a:pt x="835323" y="63704"/>
                </a:cubicBezTo>
                <a:cubicBezTo>
                  <a:pt x="855279" y="74163"/>
                  <a:pt x="868584" y="83671"/>
                  <a:pt x="864782" y="86523"/>
                </a:cubicBezTo>
                <a:close/>
                <a:moveTo>
                  <a:pt x="958863" y="155932"/>
                </a:moveTo>
                <a:cubicBezTo>
                  <a:pt x="957913" y="161636"/>
                  <a:pt x="941758" y="154981"/>
                  <a:pt x="923702" y="139768"/>
                </a:cubicBezTo>
                <a:cubicBezTo>
                  <a:pt x="904696" y="125506"/>
                  <a:pt x="892341" y="110293"/>
                  <a:pt x="895192" y="105539"/>
                </a:cubicBezTo>
                <a:cubicBezTo>
                  <a:pt x="898043" y="102687"/>
                  <a:pt x="913248" y="112195"/>
                  <a:pt x="930354" y="124555"/>
                </a:cubicBezTo>
                <a:cubicBezTo>
                  <a:pt x="945559" y="137866"/>
                  <a:pt x="958863" y="151178"/>
                  <a:pt x="958863" y="155932"/>
                </a:cubicBezTo>
                <a:close/>
                <a:moveTo>
                  <a:pt x="764050" y="35180"/>
                </a:moveTo>
                <a:cubicBezTo>
                  <a:pt x="756447" y="36130"/>
                  <a:pt x="730789" y="31376"/>
                  <a:pt x="707981" y="23770"/>
                </a:cubicBezTo>
                <a:cubicBezTo>
                  <a:pt x="686124" y="17114"/>
                  <a:pt x="676621" y="11410"/>
                  <a:pt x="687074" y="12360"/>
                </a:cubicBezTo>
                <a:cubicBezTo>
                  <a:pt x="709882" y="14262"/>
                  <a:pt x="777354" y="35180"/>
                  <a:pt x="764050" y="35180"/>
                </a:cubicBezTo>
                <a:close/>
                <a:moveTo>
                  <a:pt x="592994" y="0"/>
                </a:moveTo>
                <a:cubicBezTo>
                  <a:pt x="616751" y="951"/>
                  <a:pt x="639559" y="2852"/>
                  <a:pt x="663317" y="6656"/>
                </a:cubicBezTo>
                <a:cubicBezTo>
                  <a:pt x="650963" y="5705"/>
                  <a:pt x="625304" y="2852"/>
                  <a:pt x="605348" y="951"/>
                </a:cubicBezTo>
                <a:cubicBezTo>
                  <a:pt x="600596" y="951"/>
                  <a:pt x="595845" y="951"/>
                  <a:pt x="592994" y="0"/>
                </a:cubicBezTo>
                <a:close/>
                <a:moveTo>
                  <a:pt x="488460" y="6656"/>
                </a:moveTo>
                <a:cubicBezTo>
                  <a:pt x="513168" y="2852"/>
                  <a:pt x="537876" y="951"/>
                  <a:pt x="562584" y="0"/>
                </a:cubicBezTo>
                <a:lnTo>
                  <a:pt x="562584" y="0"/>
                </a:lnTo>
                <a:cubicBezTo>
                  <a:pt x="573037" y="0"/>
                  <a:pt x="574938" y="1902"/>
                  <a:pt x="562584" y="4754"/>
                </a:cubicBezTo>
                <a:cubicBezTo>
                  <a:pt x="546428" y="9508"/>
                  <a:pt x="515068" y="13311"/>
                  <a:pt x="495112" y="11410"/>
                </a:cubicBezTo>
                <a:cubicBezTo>
                  <a:pt x="478006" y="11410"/>
                  <a:pt x="476105" y="8557"/>
                  <a:pt x="488460" y="6656"/>
                </a:cubicBezTo>
                <a:close/>
                <a:moveTo>
                  <a:pt x="321205" y="57999"/>
                </a:moveTo>
                <a:cubicBezTo>
                  <a:pt x="341161" y="48491"/>
                  <a:pt x="361118" y="39934"/>
                  <a:pt x="382025" y="32327"/>
                </a:cubicBezTo>
                <a:cubicBezTo>
                  <a:pt x="380124" y="33278"/>
                  <a:pt x="378223" y="34229"/>
                  <a:pt x="375373" y="35180"/>
                </a:cubicBezTo>
                <a:cubicBezTo>
                  <a:pt x="358267" y="42786"/>
                  <a:pt x="334509" y="52294"/>
                  <a:pt x="321205" y="57999"/>
                </a:cubicBezTo>
                <a:close/>
                <a:moveTo>
                  <a:pt x="237578" y="108391"/>
                </a:moveTo>
                <a:cubicBezTo>
                  <a:pt x="251832" y="97933"/>
                  <a:pt x="266087" y="88425"/>
                  <a:pt x="280342" y="79867"/>
                </a:cubicBezTo>
                <a:cubicBezTo>
                  <a:pt x="278441" y="80818"/>
                  <a:pt x="275590" y="82720"/>
                  <a:pt x="273689" y="83671"/>
                </a:cubicBezTo>
                <a:cubicBezTo>
                  <a:pt x="261335" y="93179"/>
                  <a:pt x="248031" y="101736"/>
                  <a:pt x="237578" y="108391"/>
                </a:cubicBezTo>
                <a:lnTo>
                  <a:pt x="237578" y="108391"/>
                </a:lnTo>
                <a:close/>
                <a:moveTo>
                  <a:pt x="179609" y="155932"/>
                </a:moveTo>
                <a:cubicBezTo>
                  <a:pt x="191012" y="145473"/>
                  <a:pt x="202416" y="135965"/>
                  <a:pt x="213820" y="126457"/>
                </a:cubicBezTo>
                <a:lnTo>
                  <a:pt x="213820" y="126457"/>
                </a:lnTo>
                <a:cubicBezTo>
                  <a:pt x="223323" y="118850"/>
                  <a:pt x="231876" y="113145"/>
                  <a:pt x="236627" y="111244"/>
                </a:cubicBezTo>
                <a:cubicBezTo>
                  <a:pt x="247081" y="109342"/>
                  <a:pt x="238528" y="123604"/>
                  <a:pt x="216671" y="144522"/>
                </a:cubicBezTo>
                <a:cubicBezTo>
                  <a:pt x="195764" y="166390"/>
                  <a:pt x="171056" y="182554"/>
                  <a:pt x="162503" y="180652"/>
                </a:cubicBezTo>
                <a:cubicBezTo>
                  <a:pt x="157752" y="180652"/>
                  <a:pt x="166304" y="170194"/>
                  <a:pt x="179609" y="155932"/>
                </a:cubicBezTo>
                <a:close/>
                <a:moveTo>
                  <a:pt x="93130" y="260520"/>
                </a:moveTo>
                <a:cubicBezTo>
                  <a:pt x="96932" y="253864"/>
                  <a:pt x="101683" y="248159"/>
                  <a:pt x="105484" y="242455"/>
                </a:cubicBezTo>
                <a:cubicBezTo>
                  <a:pt x="119739" y="221537"/>
                  <a:pt x="135894" y="202521"/>
                  <a:pt x="152050" y="184456"/>
                </a:cubicBezTo>
                <a:lnTo>
                  <a:pt x="152050" y="184456"/>
                </a:lnTo>
                <a:cubicBezTo>
                  <a:pt x="153950" y="184456"/>
                  <a:pt x="143497" y="200619"/>
                  <a:pt x="125441" y="222488"/>
                </a:cubicBezTo>
                <a:cubicBezTo>
                  <a:pt x="109286" y="245307"/>
                  <a:pt x="94081" y="261471"/>
                  <a:pt x="93130" y="260520"/>
                </a:cubicBezTo>
                <a:close/>
                <a:moveTo>
                  <a:pt x="18056" y="430713"/>
                </a:moveTo>
                <a:cubicBezTo>
                  <a:pt x="24708" y="404091"/>
                  <a:pt x="33261" y="377468"/>
                  <a:pt x="44665" y="351797"/>
                </a:cubicBezTo>
                <a:lnTo>
                  <a:pt x="44665" y="351797"/>
                </a:lnTo>
                <a:cubicBezTo>
                  <a:pt x="41814" y="361305"/>
                  <a:pt x="34211" y="383173"/>
                  <a:pt x="26609" y="405042"/>
                </a:cubicBezTo>
                <a:cubicBezTo>
                  <a:pt x="22807" y="416451"/>
                  <a:pt x="19957" y="425959"/>
                  <a:pt x="18056" y="430713"/>
                </a:cubicBezTo>
                <a:close/>
                <a:moveTo>
                  <a:pt x="950" y="544810"/>
                </a:moveTo>
                <a:cubicBezTo>
                  <a:pt x="2851" y="513433"/>
                  <a:pt x="6652" y="482057"/>
                  <a:pt x="13304" y="450680"/>
                </a:cubicBezTo>
                <a:cubicBezTo>
                  <a:pt x="13304" y="451631"/>
                  <a:pt x="13304" y="452582"/>
                  <a:pt x="13304" y="454483"/>
                </a:cubicBezTo>
                <a:cubicBezTo>
                  <a:pt x="13304" y="465893"/>
                  <a:pt x="9503" y="496319"/>
                  <a:pt x="4752" y="521040"/>
                </a:cubicBezTo>
                <a:cubicBezTo>
                  <a:pt x="2851" y="534351"/>
                  <a:pt x="950" y="542908"/>
                  <a:pt x="950" y="544810"/>
                </a:cubicBezTo>
                <a:lnTo>
                  <a:pt x="950" y="544810"/>
                </a:lnTo>
                <a:close/>
                <a:moveTo>
                  <a:pt x="4752" y="646546"/>
                </a:moveTo>
                <a:cubicBezTo>
                  <a:pt x="950" y="618972"/>
                  <a:pt x="0" y="591399"/>
                  <a:pt x="0" y="563826"/>
                </a:cubicBezTo>
                <a:cubicBezTo>
                  <a:pt x="0" y="564776"/>
                  <a:pt x="0" y="566678"/>
                  <a:pt x="0" y="568580"/>
                </a:cubicBezTo>
                <a:cubicBezTo>
                  <a:pt x="1901" y="583793"/>
                  <a:pt x="3801" y="614218"/>
                  <a:pt x="3801" y="635136"/>
                </a:cubicBezTo>
                <a:cubicBezTo>
                  <a:pt x="4752" y="640841"/>
                  <a:pt x="4752" y="644644"/>
                  <a:pt x="4752" y="646546"/>
                </a:cubicBezTo>
                <a:close/>
                <a:moveTo>
                  <a:pt x="17106" y="712151"/>
                </a:moveTo>
                <a:cubicBezTo>
                  <a:pt x="17106" y="711200"/>
                  <a:pt x="16155" y="709298"/>
                  <a:pt x="16155" y="708348"/>
                </a:cubicBezTo>
                <a:cubicBezTo>
                  <a:pt x="16155" y="709298"/>
                  <a:pt x="17106" y="711200"/>
                  <a:pt x="17106" y="712151"/>
                </a:cubicBezTo>
                <a:close/>
                <a:moveTo>
                  <a:pt x="58919" y="826247"/>
                </a:moveTo>
                <a:cubicBezTo>
                  <a:pt x="47516" y="802477"/>
                  <a:pt x="37062" y="777756"/>
                  <a:pt x="28509" y="752085"/>
                </a:cubicBezTo>
                <a:cubicBezTo>
                  <a:pt x="25658" y="741626"/>
                  <a:pt x="30410" y="745429"/>
                  <a:pt x="38963" y="763494"/>
                </a:cubicBezTo>
                <a:cubicBezTo>
                  <a:pt x="49416" y="782510"/>
                  <a:pt x="60820" y="811985"/>
                  <a:pt x="61770" y="824345"/>
                </a:cubicBezTo>
                <a:cubicBezTo>
                  <a:pt x="63671" y="832903"/>
                  <a:pt x="62720" y="832903"/>
                  <a:pt x="58919" y="826247"/>
                </a:cubicBezTo>
                <a:lnTo>
                  <a:pt x="58919" y="826247"/>
                </a:lnTo>
                <a:close/>
                <a:moveTo>
                  <a:pt x="168205" y="979326"/>
                </a:moveTo>
                <a:cubicBezTo>
                  <a:pt x="150149" y="961261"/>
                  <a:pt x="133043" y="942245"/>
                  <a:pt x="117838" y="922278"/>
                </a:cubicBezTo>
                <a:cubicBezTo>
                  <a:pt x="119739" y="924180"/>
                  <a:pt x="127342" y="931786"/>
                  <a:pt x="136845" y="943196"/>
                </a:cubicBezTo>
                <a:cubicBezTo>
                  <a:pt x="153000" y="959359"/>
                  <a:pt x="166304" y="975523"/>
                  <a:pt x="168205" y="979326"/>
                </a:cubicBezTo>
                <a:close/>
                <a:moveTo>
                  <a:pt x="250882" y="1046833"/>
                </a:moveTo>
                <a:cubicBezTo>
                  <a:pt x="248031" y="1044932"/>
                  <a:pt x="245180" y="1043030"/>
                  <a:pt x="242329" y="1041128"/>
                </a:cubicBezTo>
                <a:cubicBezTo>
                  <a:pt x="225224" y="1028768"/>
                  <a:pt x="208118" y="1015457"/>
                  <a:pt x="192913" y="1002145"/>
                </a:cubicBezTo>
                <a:lnTo>
                  <a:pt x="192913" y="1002145"/>
                </a:lnTo>
                <a:cubicBezTo>
                  <a:pt x="192913" y="1002145"/>
                  <a:pt x="192913" y="1002145"/>
                  <a:pt x="192913" y="1002145"/>
                </a:cubicBezTo>
                <a:cubicBezTo>
                  <a:pt x="191963" y="1000244"/>
                  <a:pt x="205267" y="1007850"/>
                  <a:pt x="222373" y="1022112"/>
                </a:cubicBezTo>
                <a:cubicBezTo>
                  <a:pt x="239478" y="1034473"/>
                  <a:pt x="251832" y="1045882"/>
                  <a:pt x="250882" y="1046833"/>
                </a:cubicBezTo>
                <a:cubicBezTo>
                  <a:pt x="250882" y="1047784"/>
                  <a:pt x="250882" y="1047784"/>
                  <a:pt x="250882" y="1046833"/>
                </a:cubicBezTo>
                <a:close/>
                <a:moveTo>
                  <a:pt x="344012" y="1099127"/>
                </a:moveTo>
                <a:cubicBezTo>
                  <a:pt x="323106" y="1089619"/>
                  <a:pt x="302199" y="1079161"/>
                  <a:pt x="282242" y="1067751"/>
                </a:cubicBezTo>
                <a:lnTo>
                  <a:pt x="282242" y="1067751"/>
                </a:lnTo>
                <a:cubicBezTo>
                  <a:pt x="284143" y="1067751"/>
                  <a:pt x="301248" y="1075357"/>
                  <a:pt x="318354" y="1084865"/>
                </a:cubicBezTo>
                <a:cubicBezTo>
                  <a:pt x="335460" y="1092472"/>
                  <a:pt x="345913" y="1099127"/>
                  <a:pt x="344012" y="1099127"/>
                </a:cubicBezTo>
                <a:lnTo>
                  <a:pt x="344012" y="1099127"/>
                </a:lnTo>
                <a:close/>
                <a:moveTo>
                  <a:pt x="429540" y="1128602"/>
                </a:moveTo>
                <a:cubicBezTo>
                  <a:pt x="415286" y="1124799"/>
                  <a:pt x="401981" y="1120996"/>
                  <a:pt x="387727" y="1116242"/>
                </a:cubicBezTo>
                <a:cubicBezTo>
                  <a:pt x="396279" y="1119094"/>
                  <a:pt x="407683" y="1121947"/>
                  <a:pt x="419087" y="1125750"/>
                </a:cubicBezTo>
                <a:cubicBezTo>
                  <a:pt x="422888" y="1126701"/>
                  <a:pt x="427640" y="1127651"/>
                  <a:pt x="429540" y="1128602"/>
                </a:cubicBezTo>
                <a:close/>
                <a:moveTo>
                  <a:pt x="618652" y="1144766"/>
                </a:moveTo>
                <a:cubicBezTo>
                  <a:pt x="601546" y="1145717"/>
                  <a:pt x="584441" y="1146667"/>
                  <a:pt x="567335" y="1146667"/>
                </a:cubicBezTo>
                <a:cubicBezTo>
                  <a:pt x="568286" y="1146667"/>
                  <a:pt x="568286" y="1146667"/>
                  <a:pt x="569236" y="1146667"/>
                </a:cubicBezTo>
                <a:cubicBezTo>
                  <a:pt x="578739" y="1145717"/>
                  <a:pt x="598696" y="1145717"/>
                  <a:pt x="612000" y="1144766"/>
                </a:cubicBezTo>
                <a:cubicBezTo>
                  <a:pt x="614851" y="1144766"/>
                  <a:pt x="617702" y="1144766"/>
                  <a:pt x="618652" y="1144766"/>
                </a:cubicBezTo>
                <a:close/>
                <a:moveTo>
                  <a:pt x="718435" y="1127651"/>
                </a:moveTo>
                <a:cubicBezTo>
                  <a:pt x="705130" y="1131455"/>
                  <a:pt x="691826" y="1134307"/>
                  <a:pt x="678522" y="1136209"/>
                </a:cubicBezTo>
                <a:cubicBezTo>
                  <a:pt x="668068" y="1138110"/>
                  <a:pt x="667118" y="1136209"/>
                  <a:pt x="678522" y="1132405"/>
                </a:cubicBezTo>
                <a:cubicBezTo>
                  <a:pt x="689925" y="1127651"/>
                  <a:pt x="708932" y="1123848"/>
                  <a:pt x="720335" y="1122897"/>
                </a:cubicBezTo>
                <a:cubicBezTo>
                  <a:pt x="730789" y="1122897"/>
                  <a:pt x="729838" y="1124799"/>
                  <a:pt x="718435" y="1127651"/>
                </a:cubicBezTo>
                <a:close/>
                <a:moveTo>
                  <a:pt x="918950" y="1030670"/>
                </a:moveTo>
                <a:cubicBezTo>
                  <a:pt x="912298" y="1036374"/>
                  <a:pt x="904696" y="1041128"/>
                  <a:pt x="898043" y="1045882"/>
                </a:cubicBezTo>
                <a:cubicBezTo>
                  <a:pt x="895192" y="1047784"/>
                  <a:pt x="893292" y="1048735"/>
                  <a:pt x="892341" y="1048735"/>
                </a:cubicBezTo>
                <a:cubicBezTo>
                  <a:pt x="887590" y="1050636"/>
                  <a:pt x="892341" y="1044932"/>
                  <a:pt x="903745" y="1035424"/>
                </a:cubicBezTo>
                <a:cubicBezTo>
                  <a:pt x="915149" y="1025916"/>
                  <a:pt x="928453" y="1017358"/>
                  <a:pt x="933205" y="1016407"/>
                </a:cubicBezTo>
                <a:cubicBezTo>
                  <a:pt x="936056" y="1016407"/>
                  <a:pt x="930354" y="1022112"/>
                  <a:pt x="918950" y="1030670"/>
                </a:cubicBezTo>
                <a:cubicBezTo>
                  <a:pt x="918950" y="1030670"/>
                  <a:pt x="918950" y="1030670"/>
                  <a:pt x="918950" y="1030670"/>
                </a:cubicBezTo>
                <a:close/>
                <a:moveTo>
                  <a:pt x="1012080" y="942245"/>
                </a:moveTo>
                <a:cubicBezTo>
                  <a:pt x="1001627" y="954605"/>
                  <a:pt x="990223" y="966966"/>
                  <a:pt x="978820" y="979326"/>
                </a:cubicBezTo>
                <a:lnTo>
                  <a:pt x="978820" y="979326"/>
                </a:lnTo>
                <a:cubicBezTo>
                  <a:pt x="980720" y="977425"/>
                  <a:pt x="985472" y="971720"/>
                  <a:pt x="993074" y="963163"/>
                </a:cubicBezTo>
                <a:cubicBezTo>
                  <a:pt x="1001627" y="953655"/>
                  <a:pt x="1009230" y="944147"/>
                  <a:pt x="1012080" y="942245"/>
                </a:cubicBezTo>
                <a:close/>
                <a:moveTo>
                  <a:pt x="128292" y="912770"/>
                </a:moveTo>
                <a:cubicBezTo>
                  <a:pt x="128292" y="923229"/>
                  <a:pt x="115938" y="914672"/>
                  <a:pt x="102634" y="896606"/>
                </a:cubicBezTo>
                <a:cubicBezTo>
                  <a:pt x="89329" y="878541"/>
                  <a:pt x="76975" y="855722"/>
                  <a:pt x="75074" y="844312"/>
                </a:cubicBezTo>
                <a:cubicBezTo>
                  <a:pt x="74124" y="831952"/>
                  <a:pt x="86478" y="836706"/>
                  <a:pt x="101683" y="855722"/>
                </a:cubicBezTo>
                <a:cubicBezTo>
                  <a:pt x="116888" y="874738"/>
                  <a:pt x="129242" y="901360"/>
                  <a:pt x="128292" y="912770"/>
                </a:cubicBezTo>
                <a:close/>
              </a:path>
            </a:pathLst>
          </a:custGeom>
          <a:gradFill>
            <a:gsLst>
              <a:gs pos="0">
                <a:srgbClr val="8551A1"/>
              </a:gs>
              <a:gs pos="35350">
                <a:srgbClr val="6363AC"/>
              </a:gs>
              <a:gs pos="100000">
                <a:srgbClr val="26C4F4"/>
              </a:gs>
            </a:gsLst>
            <a:lin ang="5845069" scaled="1"/>
          </a:gradFill>
          <a:ln w="9492" cap="flat">
            <a:noFill/>
            <a:prstDash val="solid"/>
            <a:miter/>
          </a:ln>
        </p:spPr>
        <p:txBody>
          <a:bodyPr rtlCol="0" anchor="ctr"/>
          <a:lstStyle/>
          <a:p>
            <a:endParaRPr lang="en-US"/>
          </a:p>
        </p:txBody>
      </p:sp>
      <p:sp>
        <p:nvSpPr>
          <p:cNvPr id="23" name="Freeform 22">
            <a:extLst>
              <a:ext uri="{FF2B5EF4-FFF2-40B4-BE49-F238E27FC236}">
                <a16:creationId xmlns:a16="http://schemas.microsoft.com/office/drawing/2014/main" id="{249CAEDC-0A71-FEEE-62CF-3005BBD08B9E}"/>
              </a:ext>
            </a:extLst>
          </p:cNvPr>
          <p:cNvSpPr/>
          <p:nvPr/>
        </p:nvSpPr>
        <p:spPr>
          <a:xfrm rot="2300298">
            <a:off x="5317684" y="2829044"/>
            <a:ext cx="951659" cy="1006025"/>
          </a:xfrm>
          <a:custGeom>
            <a:avLst/>
            <a:gdLst>
              <a:gd name="connsiteX0" fmla="*/ 122815 w 256549"/>
              <a:gd name="connsiteY0" fmla="*/ 237884 h 271205"/>
              <a:gd name="connsiteX1" fmla="*/ 36337 w 256549"/>
              <a:gd name="connsiteY1" fmla="*/ 262605 h 271205"/>
              <a:gd name="connsiteX2" fmla="*/ 6877 w 256549"/>
              <a:gd name="connsiteY2" fmla="*/ 175131 h 271205"/>
              <a:gd name="connsiteX3" fmla="*/ 92405 w 256549"/>
              <a:gd name="connsiteY3" fmla="*/ 152312 h 271205"/>
              <a:gd name="connsiteX4" fmla="*/ 122815 w 256549"/>
              <a:gd name="connsiteY4" fmla="*/ 237884 h 271205"/>
              <a:gd name="connsiteX5" fmla="*/ 150374 w 256549"/>
              <a:gd name="connsiteY5" fmla="*/ 72444 h 271205"/>
              <a:gd name="connsiteX6" fmla="*/ 83853 w 256549"/>
              <a:gd name="connsiteY6" fmla="*/ 91460 h 271205"/>
              <a:gd name="connsiteX7" fmla="*/ 61045 w 256549"/>
              <a:gd name="connsiteY7" fmla="*/ 23953 h 271205"/>
              <a:gd name="connsiteX8" fmla="*/ 127567 w 256549"/>
              <a:gd name="connsiteY8" fmla="*/ 5888 h 271205"/>
              <a:gd name="connsiteX9" fmla="*/ 150374 w 256549"/>
              <a:gd name="connsiteY9" fmla="*/ 72444 h 271205"/>
              <a:gd name="connsiteX10" fmla="*/ 253958 w 256549"/>
              <a:gd name="connsiteY10" fmla="*/ 102870 h 271205"/>
              <a:gd name="connsiteX11" fmla="*/ 212145 w 256549"/>
              <a:gd name="connsiteY11" fmla="*/ 115230 h 271205"/>
              <a:gd name="connsiteX12" fmla="*/ 197890 w 256549"/>
              <a:gd name="connsiteY12" fmla="*/ 72444 h 271205"/>
              <a:gd name="connsiteX13" fmla="*/ 239703 w 256549"/>
              <a:gd name="connsiteY13" fmla="*/ 61035 h 271205"/>
              <a:gd name="connsiteX14" fmla="*/ 253958 w 256549"/>
              <a:gd name="connsiteY14" fmla="*/ 102870 h 2712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56549" h="271205">
                <a:moveTo>
                  <a:pt x="122815" y="237884"/>
                </a:moveTo>
                <a:cubicBezTo>
                  <a:pt x="107610" y="269260"/>
                  <a:pt x="68648" y="280670"/>
                  <a:pt x="36337" y="262605"/>
                </a:cubicBezTo>
                <a:cubicBezTo>
                  <a:pt x="4027" y="245490"/>
                  <a:pt x="-9278" y="205557"/>
                  <a:pt x="6877" y="175131"/>
                </a:cubicBezTo>
                <a:cubicBezTo>
                  <a:pt x="23033" y="144705"/>
                  <a:pt x="61045" y="135197"/>
                  <a:pt x="92405" y="152312"/>
                </a:cubicBezTo>
                <a:cubicBezTo>
                  <a:pt x="124716" y="169426"/>
                  <a:pt x="138020" y="207458"/>
                  <a:pt x="122815" y="237884"/>
                </a:cubicBezTo>
                <a:close/>
                <a:moveTo>
                  <a:pt x="150374" y="72444"/>
                </a:moveTo>
                <a:cubicBezTo>
                  <a:pt x="138020" y="96214"/>
                  <a:pt x="108561" y="104772"/>
                  <a:pt x="83853" y="91460"/>
                </a:cubicBezTo>
                <a:cubicBezTo>
                  <a:pt x="59144" y="78149"/>
                  <a:pt x="48691" y="47723"/>
                  <a:pt x="61045" y="23953"/>
                </a:cubicBezTo>
                <a:cubicBezTo>
                  <a:pt x="73399" y="1134"/>
                  <a:pt x="102859" y="-6472"/>
                  <a:pt x="127567" y="5888"/>
                </a:cubicBezTo>
                <a:cubicBezTo>
                  <a:pt x="152275" y="19199"/>
                  <a:pt x="161778" y="48674"/>
                  <a:pt x="150374" y="72444"/>
                </a:cubicBezTo>
                <a:close/>
                <a:moveTo>
                  <a:pt x="253958" y="102870"/>
                </a:moveTo>
                <a:cubicBezTo>
                  <a:pt x="246356" y="118083"/>
                  <a:pt x="228300" y="123788"/>
                  <a:pt x="212145" y="115230"/>
                </a:cubicBezTo>
                <a:cubicBezTo>
                  <a:pt x="196939" y="106673"/>
                  <a:pt x="190287" y="87657"/>
                  <a:pt x="197890" y="72444"/>
                </a:cubicBezTo>
                <a:cubicBezTo>
                  <a:pt x="205492" y="58182"/>
                  <a:pt x="224498" y="53428"/>
                  <a:pt x="239703" y="61035"/>
                </a:cubicBezTo>
                <a:cubicBezTo>
                  <a:pt x="253958" y="69592"/>
                  <a:pt x="260610" y="88608"/>
                  <a:pt x="253958" y="102870"/>
                </a:cubicBezTo>
                <a:close/>
              </a:path>
            </a:pathLst>
          </a:custGeom>
          <a:gradFill>
            <a:gsLst>
              <a:gs pos="0">
                <a:srgbClr val="8551A1"/>
              </a:gs>
              <a:gs pos="35350">
                <a:srgbClr val="6363AC"/>
              </a:gs>
              <a:gs pos="100000">
                <a:srgbClr val="26C4F4"/>
              </a:gs>
            </a:gsLst>
            <a:lin ang="0" scaled="1"/>
          </a:gradFill>
          <a:ln w="9492" cap="flat">
            <a:noFill/>
            <a:prstDash val="solid"/>
            <a:miter/>
          </a:ln>
        </p:spPr>
        <p:txBody>
          <a:bodyPr rtlCol="0" anchor="ctr"/>
          <a:lstStyle/>
          <a:p>
            <a:endParaRPr lang="en-US"/>
          </a:p>
        </p:txBody>
      </p:sp>
      <p:sp>
        <p:nvSpPr>
          <p:cNvPr id="4" name="Text Placeholder 16">
            <a:extLst>
              <a:ext uri="{FF2B5EF4-FFF2-40B4-BE49-F238E27FC236}">
                <a16:creationId xmlns:a16="http://schemas.microsoft.com/office/drawing/2014/main" id="{45ED1341-49D0-190A-8690-25C0091DD35E}"/>
              </a:ext>
            </a:extLst>
          </p:cNvPr>
          <p:cNvSpPr txBox="1">
            <a:spLocks/>
          </p:cNvSpPr>
          <p:nvPr/>
        </p:nvSpPr>
        <p:spPr>
          <a:xfrm>
            <a:off x="2872480" y="4397766"/>
            <a:ext cx="3544003" cy="292876"/>
          </a:xfrm>
          <a:prstGeom prst="rect">
            <a:avLst/>
          </a:prstGeom>
        </p:spPr>
        <p:txBody>
          <a:bodyPr lIns="91440" tIns="45720" rIns="91440" bIns="45720" anchor="ctr">
            <a:noAutofit/>
          </a:bodyPr>
          <a:lstStyle>
            <a:lvl1pPr marL="0" indent="0" algn="l" defTabSz="755934" rtl="0" eaLnBrk="1" latinLnBrk="0" hangingPunct="1">
              <a:lnSpc>
                <a:spcPct val="90000"/>
              </a:lnSpc>
              <a:spcBef>
                <a:spcPts val="827"/>
              </a:spcBef>
              <a:buFont typeface="Arial" panose="020B0604020202020204" pitchFamily="34" charset="0"/>
              <a:buNone/>
              <a:defRPr sz="1400" b="0" i="0" kern="1200">
                <a:solidFill>
                  <a:srgbClr val="0B1430"/>
                </a:solidFill>
                <a:latin typeface="Calibri" panose="020F0502020204030204" pitchFamily="34" charset="0"/>
                <a:ea typeface="Open Sans" panose="020B0606030504020204" pitchFamily="34" charset="0"/>
                <a:cs typeface="Calibri" panose="020F0502020204030204" pitchFamily="34" charset="0"/>
              </a:defRPr>
            </a:lvl1pPr>
            <a:lvl2pPr marL="385602" indent="0" algn="l" defTabSz="755934" rtl="0" eaLnBrk="1" latinLnBrk="0" hangingPunct="1">
              <a:lnSpc>
                <a:spcPct val="90000"/>
              </a:lnSpc>
              <a:spcBef>
                <a:spcPts val="413"/>
              </a:spcBef>
              <a:buFont typeface="Arial" panose="020B0604020202020204" pitchFamily="34" charset="0"/>
              <a:buNone/>
              <a:defRPr sz="3265" kern="1200">
                <a:solidFill>
                  <a:srgbClr val="011E3B"/>
                </a:solidFill>
                <a:latin typeface="Montserrat" pitchFamily="2" charset="77"/>
                <a:ea typeface="+mn-ea"/>
                <a:cs typeface="+mn-cs"/>
              </a:defRPr>
            </a:lvl2pPr>
            <a:lvl3pPr marL="771204" indent="0" algn="l" defTabSz="755934" rtl="0" eaLnBrk="1" latinLnBrk="0" hangingPunct="1">
              <a:lnSpc>
                <a:spcPct val="90000"/>
              </a:lnSpc>
              <a:spcBef>
                <a:spcPts val="413"/>
              </a:spcBef>
              <a:buFont typeface="Arial" panose="020B0604020202020204" pitchFamily="34" charset="0"/>
              <a:buNone/>
              <a:defRPr sz="3265" kern="1200">
                <a:solidFill>
                  <a:srgbClr val="011E3B"/>
                </a:solidFill>
                <a:latin typeface="Montserrat" pitchFamily="2" charset="77"/>
                <a:ea typeface="+mn-ea"/>
                <a:cs typeface="+mn-cs"/>
              </a:defRPr>
            </a:lvl3pPr>
            <a:lvl4pPr marL="1156806" indent="0" algn="l" defTabSz="755934" rtl="0" eaLnBrk="1" latinLnBrk="0" hangingPunct="1">
              <a:lnSpc>
                <a:spcPct val="90000"/>
              </a:lnSpc>
              <a:spcBef>
                <a:spcPts val="413"/>
              </a:spcBef>
              <a:buFont typeface="Arial" panose="020B0604020202020204" pitchFamily="34" charset="0"/>
              <a:buNone/>
              <a:defRPr sz="3265" kern="1200">
                <a:solidFill>
                  <a:srgbClr val="011E3B"/>
                </a:solidFill>
                <a:latin typeface="Montserrat" pitchFamily="2" charset="77"/>
                <a:ea typeface="+mn-ea"/>
                <a:cs typeface="+mn-cs"/>
              </a:defRPr>
            </a:lvl4pPr>
            <a:lvl5pPr marL="1542409" indent="0" algn="l" defTabSz="755934" rtl="0" eaLnBrk="1" latinLnBrk="0" hangingPunct="1">
              <a:lnSpc>
                <a:spcPct val="90000"/>
              </a:lnSpc>
              <a:spcBef>
                <a:spcPts val="413"/>
              </a:spcBef>
              <a:buFont typeface="Arial" panose="020B0604020202020204" pitchFamily="34" charset="0"/>
              <a:buNone/>
              <a:defRPr sz="3265"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r>
              <a:rPr lang="en-US" dirty="0" err="1">
                <a:latin typeface="Calibri"/>
                <a:ea typeface="Open Sans"/>
                <a:cs typeface="Calibri"/>
                <a:hlinkClick r:id="rId5" action="ppaction://hlinksldjump"/>
              </a:rPr>
              <a:t>Struttura</a:t>
            </a:r>
            <a:r>
              <a:rPr lang="en-US" dirty="0">
                <a:latin typeface="Calibri"/>
                <a:ea typeface="Open Sans"/>
                <a:cs typeface="Calibri"/>
                <a:hlinkClick r:id="rId5" action="ppaction://hlinksldjump"/>
              </a:rPr>
              <a:t> </a:t>
            </a:r>
            <a:r>
              <a:rPr lang="en-US" dirty="0" err="1">
                <a:latin typeface="Calibri"/>
                <a:ea typeface="Open Sans"/>
                <a:cs typeface="Calibri"/>
                <a:hlinkClick r:id="rId5" action="ppaction://hlinksldjump"/>
              </a:rPr>
              <a:t>dei</a:t>
            </a:r>
            <a:r>
              <a:rPr lang="en-US" dirty="0">
                <a:latin typeface="Calibri"/>
                <a:ea typeface="Open Sans"/>
                <a:cs typeface="Calibri"/>
                <a:hlinkClick r:id="rId5" action="ppaction://hlinksldjump"/>
              </a:rPr>
              <a:t> Moduli</a:t>
            </a:r>
            <a:endParaRPr lang="en-US" dirty="0">
              <a:latin typeface="Calibri"/>
              <a:ea typeface="Open Sans"/>
              <a:cs typeface="Calibri"/>
            </a:endParaRPr>
          </a:p>
        </p:txBody>
      </p:sp>
      <p:sp>
        <p:nvSpPr>
          <p:cNvPr id="3" name="TextBox 2">
            <a:extLst>
              <a:ext uri="{FF2B5EF4-FFF2-40B4-BE49-F238E27FC236}">
                <a16:creationId xmlns:a16="http://schemas.microsoft.com/office/drawing/2014/main" id="{720E696C-55C8-4317-CF7E-643F0A8D2588}"/>
              </a:ext>
            </a:extLst>
          </p:cNvPr>
          <p:cNvSpPr txBox="1"/>
          <p:nvPr/>
        </p:nvSpPr>
        <p:spPr>
          <a:xfrm>
            <a:off x="2125522" y="9798843"/>
            <a:ext cx="4568835" cy="41549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just"/>
            <a:r>
              <a:rPr lang="en-US" sz="700" i="1" dirty="0">
                <a:solidFill>
                  <a:srgbClr val="0B1430"/>
                </a:solidFill>
              </a:rPr>
              <a:t>This Problem-Based Learning Open Educational Resource, a part of the Erasmus+ Cooperation Partnerships Project “Ethical and Responsible Transportation and Handling”, was </a:t>
            </a:r>
            <a:r>
              <a:rPr lang="en-US" sz="700" i="1" dirty="0" err="1">
                <a:solidFill>
                  <a:srgbClr val="0B1430"/>
                </a:solidFill>
              </a:rPr>
              <a:t>conceptualised</a:t>
            </a:r>
            <a:r>
              <a:rPr lang="en-US" sz="700" i="1" dirty="0">
                <a:solidFill>
                  <a:srgbClr val="0B1430"/>
                </a:solidFill>
              </a:rPr>
              <a:t> and produced by </a:t>
            </a:r>
            <a:r>
              <a:rPr lang="en-US" sz="700" i="1" dirty="0" err="1">
                <a:solidFill>
                  <a:srgbClr val="0B1430"/>
                </a:solidFill>
              </a:rPr>
              <a:t>Maynara</a:t>
            </a:r>
            <a:r>
              <a:rPr lang="en-US" sz="700" i="1" dirty="0">
                <a:solidFill>
                  <a:srgbClr val="0B1430"/>
                </a:solidFill>
              </a:rPr>
              <a:t> Furquim and Paula Schüppenhauer, FH Münster University of Applied Sciences, in collaboration with the EARTH Project Partnership.</a:t>
            </a:r>
            <a:endParaRPr lang="en-US" sz="700" i="1" dirty="0">
              <a:solidFill>
                <a:srgbClr val="0B1430"/>
              </a:solidFill>
              <a:ea typeface="Calibri"/>
              <a:cs typeface="Calibri"/>
            </a:endParaRPr>
          </a:p>
        </p:txBody>
      </p:sp>
    </p:spTree>
    <p:extLst>
      <p:ext uri="{BB962C8B-B14F-4D97-AF65-F5344CB8AC3E}">
        <p14:creationId xmlns:p14="http://schemas.microsoft.com/office/powerpoint/2010/main" val="420580715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4BF7A0A-6A26-90B6-60CC-F44AD6B2CE6A}"/>
            </a:ext>
          </a:extLst>
        </p:cNvPr>
        <p:cNvGrpSpPr/>
        <p:nvPr/>
      </p:nvGrpSpPr>
      <p:grpSpPr>
        <a:xfrm>
          <a:off x="0" y="0"/>
          <a:ext cx="0" cy="0"/>
          <a:chOff x="0" y="0"/>
          <a:chExt cx="0" cy="0"/>
        </a:xfrm>
      </p:grpSpPr>
      <p:sp>
        <p:nvSpPr>
          <p:cNvPr id="6" name="Text Placeholder 5">
            <a:extLst>
              <a:ext uri="{FF2B5EF4-FFF2-40B4-BE49-F238E27FC236}">
                <a16:creationId xmlns:a16="http://schemas.microsoft.com/office/drawing/2014/main" id="{FDF69CC2-5DB4-A728-EEA1-B7C2B8269861}"/>
              </a:ext>
            </a:extLst>
          </p:cNvPr>
          <p:cNvSpPr>
            <a:spLocks noGrp="1"/>
          </p:cNvSpPr>
          <p:nvPr>
            <p:ph type="body" sz="quarter" idx="48"/>
          </p:nvPr>
        </p:nvSpPr>
        <p:spPr>
          <a:xfrm>
            <a:off x="3488836" y="1239208"/>
            <a:ext cx="3528496" cy="2917260"/>
          </a:xfrm>
        </p:spPr>
        <p:txBody>
          <a:bodyPr lIns="91440" tIns="45720" rIns="91440" bIns="45720" numCol="1" spcCol="288000" anchor="t">
            <a:noAutofit/>
          </a:bodyPr>
          <a:lstStyle/>
          <a:p>
            <a:pPr algn="just"/>
            <a:r>
              <a:rPr lang="de-DE" sz="1800" b="1" dirty="0" err="1">
                <a:solidFill>
                  <a:srgbClr val="8652A1"/>
                </a:solidFill>
              </a:rPr>
              <a:t>Attività</a:t>
            </a:r>
            <a:endParaRPr lang="en-GB" dirty="0"/>
          </a:p>
          <a:p>
            <a:pPr marL="171450" indent="-171450" algn="just">
              <a:buFont typeface="Wingdings" panose="05000000000000000000" pitchFamily="2" charset="2"/>
              <a:buChar char="q"/>
            </a:pPr>
            <a:r>
              <a:rPr lang="it-IT" dirty="0"/>
              <a:t>Per completare il processo di apprendimento, gli studenti presenteranno </a:t>
            </a:r>
            <a:r>
              <a:rPr lang="it-IT" b="1" dirty="0"/>
              <a:t>blog riflessivi </a:t>
            </a:r>
            <a:r>
              <a:rPr lang="it-IT" dirty="0"/>
              <a:t>che descrivono in dettaglio le loro esperienze, intuizioni e punti chiave del progetto. Devono scriverlo e consegnarlo prima della lezione attraverso un modulo online che deve essere creato dall'insegnante.
Usa le intuizioni riflessive del blog per portare avanti una </a:t>
            </a:r>
            <a:r>
              <a:rPr lang="it-IT" b="1" dirty="0"/>
              <a:t>discussione in classe </a:t>
            </a:r>
            <a:r>
              <a:rPr lang="it-IT" dirty="0"/>
              <a:t>sugli apprendimenti degli studenti.
Dopo la discussione, gli studenti compileranno anche un </a:t>
            </a:r>
            <a:r>
              <a:rPr lang="it-IT" b="1" dirty="0"/>
              <a:t>modulo di feedback finale </a:t>
            </a:r>
            <a:r>
              <a:rPr lang="it-IT" dirty="0"/>
              <a:t>per fornire le loro opinioni sulla struttura del modulo, sulle attività e sui risultati dell'apprendimento. Gli insegnanti devono creare questo questionario con le istruzioni fornite</a:t>
            </a:r>
            <a:r>
              <a:rPr lang="en-GB" dirty="0"/>
              <a:t>.</a:t>
            </a:r>
          </a:p>
        </p:txBody>
      </p:sp>
      <p:sp>
        <p:nvSpPr>
          <p:cNvPr id="8" name="Text Placeholder 7">
            <a:extLst>
              <a:ext uri="{FF2B5EF4-FFF2-40B4-BE49-F238E27FC236}">
                <a16:creationId xmlns:a16="http://schemas.microsoft.com/office/drawing/2014/main" id="{07350D40-BEC7-2FD7-E919-88C98D43BCAF}"/>
              </a:ext>
            </a:extLst>
          </p:cNvPr>
          <p:cNvSpPr>
            <a:spLocks noGrp="1"/>
          </p:cNvSpPr>
          <p:nvPr>
            <p:ph type="body" sz="quarter" idx="62"/>
          </p:nvPr>
        </p:nvSpPr>
        <p:spPr>
          <a:xfrm>
            <a:off x="3660084" y="4302521"/>
            <a:ext cx="3186688" cy="1008955"/>
          </a:xfrm>
        </p:spPr>
        <p:txBody>
          <a:bodyPr/>
          <a:lstStyle/>
          <a:p>
            <a:r>
              <a:rPr lang="en-US" dirty="0"/>
              <a:t>MATERIALI</a:t>
            </a:r>
          </a:p>
        </p:txBody>
      </p:sp>
      <p:sp>
        <p:nvSpPr>
          <p:cNvPr id="7" name="Text Placeholder 6">
            <a:extLst>
              <a:ext uri="{FF2B5EF4-FFF2-40B4-BE49-F238E27FC236}">
                <a16:creationId xmlns:a16="http://schemas.microsoft.com/office/drawing/2014/main" id="{25B6B3B6-B90A-4D9D-19CD-C01329303CF2}"/>
              </a:ext>
            </a:extLst>
          </p:cNvPr>
          <p:cNvSpPr>
            <a:spLocks noGrp="1"/>
          </p:cNvSpPr>
          <p:nvPr>
            <p:ph type="body" sz="quarter" idx="61"/>
          </p:nvPr>
        </p:nvSpPr>
        <p:spPr>
          <a:xfrm>
            <a:off x="-9335" y="304800"/>
            <a:ext cx="7040257" cy="926158"/>
          </a:xfrm>
        </p:spPr>
        <p:txBody>
          <a:bodyPr/>
          <a:lstStyle/>
          <a:p>
            <a:r>
              <a:rPr lang="it-IT" dirty="0"/>
              <a:t>SETTIMANA 15: RIFLESSIONE E CONCLUSIONE DELL'APPRENDIMENTO</a:t>
            </a:r>
            <a:endParaRPr lang="en-US" dirty="0"/>
          </a:p>
        </p:txBody>
      </p:sp>
      <p:sp>
        <p:nvSpPr>
          <p:cNvPr id="10" name="Text Placeholder 9">
            <a:extLst>
              <a:ext uri="{FF2B5EF4-FFF2-40B4-BE49-F238E27FC236}">
                <a16:creationId xmlns:a16="http://schemas.microsoft.com/office/drawing/2014/main" id="{D581A9A4-34B8-8774-6F65-E330F3ADFA5E}"/>
              </a:ext>
            </a:extLst>
          </p:cNvPr>
          <p:cNvSpPr>
            <a:spLocks noGrp="1"/>
          </p:cNvSpPr>
          <p:nvPr>
            <p:ph type="body" sz="quarter" idx="64"/>
          </p:nvPr>
        </p:nvSpPr>
        <p:spPr>
          <a:xfrm>
            <a:off x="405517" y="1239208"/>
            <a:ext cx="3016826" cy="4589355"/>
          </a:xfrm>
        </p:spPr>
        <p:txBody>
          <a:bodyPr lIns="91440" tIns="45720" rIns="91440" bIns="45720" numCol="1" spcCol="288000" anchor="t">
            <a:noAutofit/>
          </a:bodyPr>
          <a:lstStyle/>
          <a:p>
            <a:pPr algn="just"/>
            <a:r>
              <a:rPr lang="en-US" sz="1600" b="1" dirty="0" err="1">
                <a:solidFill>
                  <a:srgbClr val="8652A1"/>
                </a:solidFill>
              </a:rPr>
              <a:t>Contenuto</a:t>
            </a:r>
            <a:endParaRPr lang="en-US" sz="1600" b="1" dirty="0">
              <a:solidFill>
                <a:srgbClr val="8652A1"/>
              </a:solidFill>
            </a:endParaRPr>
          </a:p>
          <a:p>
            <a:pPr algn="just"/>
            <a:endParaRPr lang="en-US" dirty="0"/>
          </a:p>
          <a:p>
            <a:pPr algn="just">
              <a:spcAft>
                <a:spcPts val="600"/>
              </a:spcAft>
            </a:pPr>
            <a:r>
              <a:rPr lang="it-IT" dirty="0"/>
              <a:t>La sessione finale è dedicata alla </a:t>
            </a:r>
            <a:r>
              <a:rPr lang="it-IT" b="1" dirty="0"/>
              <a:t>riflessione</a:t>
            </a:r>
            <a:r>
              <a:rPr lang="it-IT" dirty="0"/>
              <a:t> e al </a:t>
            </a:r>
            <a:r>
              <a:rPr lang="it-IT" b="1" dirty="0"/>
              <a:t>consolidamento degli insegnamenti chiave </a:t>
            </a:r>
            <a:r>
              <a:rPr lang="it-IT" dirty="0"/>
              <a:t>delle sessioni passate. Inizia chiedendo agli studenti, individualmente, di scrivere e inviare un </a:t>
            </a:r>
            <a:r>
              <a:rPr lang="it-IT" b="1" dirty="0"/>
              <a:t>blog riflessivo</a:t>
            </a:r>
            <a:r>
              <a:rPr lang="it-IT" dirty="0"/>
              <a:t> prima della lezione. Sulla base di ciò, organizza una </a:t>
            </a:r>
            <a:r>
              <a:rPr lang="it-IT" b="1" dirty="0"/>
              <a:t>discussione interattiva </a:t>
            </a:r>
            <a:r>
              <a:rPr lang="it-IT" dirty="0"/>
              <a:t>in classe, in cui gli studenti condividono le loro </a:t>
            </a:r>
            <a:r>
              <a:rPr lang="it-IT" b="1" dirty="0"/>
              <a:t>principali intuizioni</a:t>
            </a:r>
            <a:r>
              <a:rPr lang="it-IT" dirty="0"/>
              <a:t>, le sfide che hanno affrontato e come si sono evolute le loro prospettive sulla logistica sostenibile e sulla gestione dell'innovazione (digitalizzazione).
</a:t>
            </a:r>
            <a:r>
              <a:rPr lang="it-IT" b="1" dirty="0"/>
              <a:t>Nell'attività basata su problemi</a:t>
            </a:r>
            <a:r>
              <a:rPr lang="it-IT" dirty="0"/>
              <a:t>, gli studenti scriveranno una breve </a:t>
            </a:r>
            <a:r>
              <a:rPr lang="it-IT" b="1" dirty="0"/>
              <a:t>relazione di riflessione</a:t>
            </a:r>
            <a:r>
              <a:rPr lang="it-IT" dirty="0"/>
              <a:t>, riassumendo la loro </a:t>
            </a:r>
            <a:r>
              <a:rPr lang="it-IT" b="1" dirty="0"/>
              <a:t>crescita personale e accademica</a:t>
            </a:r>
            <a:r>
              <a:rPr lang="it-IT" dirty="0"/>
              <a:t> durante il modulo/corso. Incoraggiali a pensare a come possono applicare le loro conoscenze in </a:t>
            </a:r>
            <a:r>
              <a:rPr lang="it-IT" b="1" dirty="0"/>
              <a:t>futuri contesti accademici o professionali,</a:t>
            </a:r>
            <a:r>
              <a:rPr lang="it-IT" dirty="0"/>
              <a:t> nonché all'importanza di integrare la logistica sostenibile e gli SDG. In classe, dopo aver discusso quanto appreso, gli studenti forniranno il loro </a:t>
            </a:r>
            <a:r>
              <a:rPr lang="it-IT" b="1" dirty="0"/>
              <a:t>feedback finale </a:t>
            </a:r>
            <a:r>
              <a:rPr lang="it-IT" dirty="0"/>
              <a:t>attraverso un questionario online.</a:t>
            </a:r>
            <a:endParaRPr lang="en-GB" dirty="0"/>
          </a:p>
        </p:txBody>
      </p:sp>
      <p:sp>
        <p:nvSpPr>
          <p:cNvPr id="4" name="Slide Number Placeholder 3">
            <a:extLst>
              <a:ext uri="{FF2B5EF4-FFF2-40B4-BE49-F238E27FC236}">
                <a16:creationId xmlns:a16="http://schemas.microsoft.com/office/drawing/2014/main" id="{CA0693DF-9F66-5FFF-DB4A-870FAFBF5AD4}"/>
              </a:ext>
            </a:extLst>
          </p:cNvPr>
          <p:cNvSpPr>
            <a:spLocks noGrp="1"/>
          </p:cNvSpPr>
          <p:nvPr>
            <p:ph type="sldNum" sz="quarter" idx="4"/>
          </p:nvPr>
        </p:nvSpPr>
        <p:spPr/>
        <p:txBody>
          <a:bodyPr/>
          <a:lstStyle/>
          <a:p>
            <a:fld id="{9C527BFA-2C0E-4CEC-B6A5-913A56FEF4B4}" type="slidenum">
              <a:rPr lang="fr-CA" smtClean="0"/>
              <a:pPr/>
              <a:t>30</a:t>
            </a:fld>
            <a:endParaRPr lang="fr-CA"/>
          </a:p>
        </p:txBody>
      </p:sp>
      <p:pic>
        <p:nvPicPr>
          <p:cNvPr id="15" name="Picture Placeholder 14">
            <a:extLst>
              <a:ext uri="{FF2B5EF4-FFF2-40B4-BE49-F238E27FC236}">
                <a16:creationId xmlns:a16="http://schemas.microsoft.com/office/drawing/2014/main" id="{47BC6531-E6BD-C5D4-7393-E7B0D314A2AE}"/>
              </a:ext>
            </a:extLst>
          </p:cNvPr>
          <p:cNvPicPr>
            <a:picLocks noGrp="1" noChangeAspect="1"/>
          </p:cNvPicPr>
          <p:nvPr>
            <p:ph type="pic" sz="quarter" idx="12"/>
          </p:nvPr>
        </p:nvPicPr>
        <p:blipFill>
          <a:blip r:embed="rId2">
            <a:extLst>
              <a:ext uri="{28A0092B-C50C-407E-A947-70E740481C1C}">
                <a14:useLocalDpi xmlns:a14="http://schemas.microsoft.com/office/drawing/2010/main" val="0"/>
              </a:ext>
            </a:extLst>
          </a:blip>
          <a:srcRect t="3196" b="36782"/>
          <a:stretch>
            <a:fillRect/>
          </a:stretch>
        </p:blipFill>
        <p:spPr>
          <a:xfrm>
            <a:off x="0" y="7020713"/>
            <a:ext cx="7559675" cy="3026228"/>
          </a:xfrm>
        </p:spPr>
      </p:pic>
      <p:graphicFrame>
        <p:nvGraphicFramePr>
          <p:cNvPr id="2" name="Tabelle 1">
            <a:extLst>
              <a:ext uri="{FF2B5EF4-FFF2-40B4-BE49-F238E27FC236}">
                <a16:creationId xmlns:a16="http://schemas.microsoft.com/office/drawing/2014/main" id="{42F888A8-61EE-A07E-1D49-DEA07833BD85}"/>
              </a:ext>
            </a:extLst>
          </p:cNvPr>
          <p:cNvGraphicFramePr>
            <a:graphicFrameLocks noGrp="1"/>
          </p:cNvGraphicFramePr>
          <p:nvPr>
            <p:extLst>
              <p:ext uri="{D42A27DB-BD31-4B8C-83A1-F6EECF244321}">
                <p14:modId xmlns:p14="http://schemas.microsoft.com/office/powerpoint/2010/main" val="2484087054"/>
              </p:ext>
            </p:extLst>
          </p:nvPr>
        </p:nvGraphicFramePr>
        <p:xfrm>
          <a:off x="3660084" y="4971102"/>
          <a:ext cx="3186000" cy="2545080"/>
        </p:xfrm>
        <a:graphic>
          <a:graphicData uri="http://schemas.openxmlformats.org/drawingml/2006/table">
            <a:tbl>
              <a:tblPr firstRow="1" bandRow="1"/>
              <a:tblGrid>
                <a:gridCol w="1710000">
                  <a:extLst>
                    <a:ext uri="{9D8B030D-6E8A-4147-A177-3AD203B41FA5}">
                      <a16:colId xmlns:a16="http://schemas.microsoft.com/office/drawing/2014/main" val="3698861540"/>
                    </a:ext>
                  </a:extLst>
                </a:gridCol>
                <a:gridCol w="1476000">
                  <a:extLst>
                    <a:ext uri="{9D8B030D-6E8A-4147-A177-3AD203B41FA5}">
                      <a16:colId xmlns:a16="http://schemas.microsoft.com/office/drawing/2014/main" val="4133591016"/>
                    </a:ext>
                  </a:extLst>
                </a:gridCol>
              </a:tblGrid>
              <a:tr h="370840">
                <a:tc>
                  <a:txBody>
                    <a:bodyPr/>
                    <a:lstStyle/>
                    <a:p>
                      <a:r>
                        <a:rPr lang="de-DE" sz="1100" dirty="0">
                          <a:solidFill>
                            <a:schemeClr val="bg1"/>
                          </a:solidFill>
                        </a:rPr>
                        <a:t>Slide Deck: </a:t>
                      </a:r>
                      <a:r>
                        <a:rPr lang="de-DE" sz="1100" dirty="0" err="1">
                          <a:solidFill>
                            <a:schemeClr val="bg1"/>
                          </a:solidFill>
                        </a:rPr>
                        <a:t>Riflettere</a:t>
                      </a:r>
                      <a:r>
                        <a:rPr lang="de-DE" sz="1100" dirty="0">
                          <a:solidFill>
                            <a:schemeClr val="bg1"/>
                          </a:solidFill>
                        </a:rPr>
                        <a:t> sul corso</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de-DE" sz="1100" dirty="0" err="1">
                          <a:solidFill>
                            <a:schemeClr val="bg1"/>
                          </a:solidFill>
                        </a:rPr>
                        <a:t>Scaricare</a:t>
                      </a:r>
                      <a:r>
                        <a:rPr lang="de-DE" sz="1100" dirty="0">
                          <a:solidFill>
                            <a:schemeClr val="bg1"/>
                          </a:solidFill>
                        </a:rPr>
                        <a:t> PPT</a:t>
                      </a:r>
                    </a:p>
                    <a:p>
                      <a:r>
                        <a:rPr lang="de-DE" sz="1100" dirty="0">
                          <a:solidFill>
                            <a:schemeClr val="bg1"/>
                          </a:solidFill>
                        </a:rPr>
                        <a:t>“EARTH – Slide Deck Module 3“</a:t>
                      </a:r>
                    </a:p>
                    <a:p>
                      <a:r>
                        <a:rPr lang="de-DE" sz="1100" dirty="0">
                          <a:solidFill>
                            <a:schemeClr val="bg1"/>
                          </a:solidFill>
                        </a:rPr>
                        <a:t>pp. 77-82</a:t>
                      </a:r>
                      <a:endParaRPr lang="en-GB" sz="1100" dirty="0">
                        <a:solidFill>
                          <a:schemeClr val="bg1"/>
                        </a:solidFill>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042111024"/>
                  </a:ext>
                </a:extLst>
              </a:tr>
              <a:tr h="370840">
                <a:tc>
                  <a:txBody>
                    <a:bodyPr/>
                    <a:lstStyle/>
                    <a:p>
                      <a:r>
                        <a:rPr lang="it-IT" sz="1100" dirty="0">
                          <a:solidFill>
                            <a:schemeClr val="bg1"/>
                          </a:solidFill>
                        </a:rPr>
                        <a:t>Foglio di lavoro per gli studenti: istruzioni ed esempi su come tenere il blog riflessivo</a:t>
                      </a:r>
                      <a:endParaRPr lang="en-GB" sz="1100" dirty="0">
                        <a:solidFill>
                          <a:schemeClr val="bg1"/>
                        </a:solidFill>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de-DE" sz="1100" dirty="0" err="1">
                          <a:solidFill>
                            <a:schemeClr val="bg1"/>
                          </a:solidFill>
                        </a:rPr>
                        <a:t>Scaricare</a:t>
                      </a:r>
                      <a:r>
                        <a:rPr lang="de-DE" sz="1100" dirty="0">
                          <a:solidFill>
                            <a:schemeClr val="bg1"/>
                          </a:solidFill>
                        </a:rPr>
                        <a:t> PPT</a:t>
                      </a:r>
                    </a:p>
                    <a:p>
                      <a:r>
                        <a:rPr lang="de-DE" sz="1100" dirty="0">
                          <a:solidFill>
                            <a:schemeClr val="bg1"/>
                          </a:solidFill>
                        </a:rPr>
                        <a:t>“EARTH – Worksheets Module 3“</a:t>
                      </a:r>
                    </a:p>
                    <a:p>
                      <a:r>
                        <a:rPr lang="de-DE" sz="1100" dirty="0">
                          <a:solidFill>
                            <a:schemeClr val="bg1"/>
                          </a:solidFill>
                        </a:rPr>
                        <a:t>pp. 38-40</a:t>
                      </a:r>
                      <a:endParaRPr lang="en-GB" sz="1100" dirty="0">
                        <a:solidFill>
                          <a:schemeClr val="bg1"/>
                        </a:solidFill>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25490817"/>
                  </a:ext>
                </a:extLst>
              </a:tr>
              <a:tr h="370840">
                <a:tc>
                  <a:txBody>
                    <a:bodyPr/>
                    <a:lstStyle/>
                    <a:p>
                      <a:r>
                        <a:rPr lang="it-IT" sz="1100" dirty="0">
                          <a:solidFill>
                            <a:schemeClr val="bg1"/>
                          </a:solidFill>
                        </a:rPr>
                        <a:t>Fonti esterne su blog riflessivi e metodi pedagogici</a:t>
                      </a:r>
                      <a:endParaRPr lang="en-GB" sz="1100" dirty="0">
                        <a:solidFill>
                          <a:schemeClr val="bg1"/>
                        </a:solidFill>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tcPr>
                </a:tc>
                <a:tc>
                  <a:txBody>
                    <a:bodyPr/>
                    <a:lstStyle/>
                    <a:p>
                      <a:pPr lvl="0">
                        <a:buNone/>
                      </a:pPr>
                      <a:r>
                        <a:rPr lang="de-DE" sz="1100" b="0" i="0" u="none" strike="noStrike" noProof="0" dirty="0">
                          <a:solidFill>
                            <a:srgbClr val="29C5F4"/>
                          </a:solidFill>
                          <a:latin typeface="Calibri"/>
                          <a:hlinkClick r:id="rId3" action="ppaction://hlinksldjump">
                            <a:extLst>
                              <a:ext uri="{A12FA001-AC4F-418D-AE19-62706E023703}">
                                <ahyp:hlinkClr xmlns:ahyp="http://schemas.microsoft.com/office/drawing/2018/hyperlinkcolor" val="tx"/>
                              </a:ext>
                            </a:extLst>
                          </a:hlinkClick>
                        </a:rPr>
                        <a:t>pp. 33-36</a:t>
                      </a:r>
                      <a:endParaRPr lang="en-US" dirty="0">
                        <a:solidFill>
                          <a:srgbClr val="29C5F4"/>
                        </a:solidFill>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998555014"/>
                  </a:ext>
                </a:extLst>
              </a:tr>
              <a:tr h="370840">
                <a:tc>
                  <a:txBody>
                    <a:bodyPr/>
                    <a:lstStyle/>
                    <a:p>
                      <a:r>
                        <a:rPr lang="it-IT" sz="1100" dirty="0">
                          <a:solidFill>
                            <a:schemeClr val="bg1"/>
                          </a:solidFill>
                        </a:rPr>
                        <a:t>Istruzioni per il modulo di feedback finale</a:t>
                      </a:r>
                      <a:endParaRPr lang="en-GB" sz="1100" dirty="0">
                        <a:solidFill>
                          <a:schemeClr val="bg1"/>
                        </a:solidFill>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de-DE" sz="1100" dirty="0">
                          <a:solidFill>
                            <a:srgbClr val="29C5F4"/>
                          </a:solidFill>
                          <a:hlinkClick r:id="rId4" action="ppaction://hlinksldjump">
                            <a:extLst>
                              <a:ext uri="{A12FA001-AC4F-418D-AE19-62706E023703}">
                                <ahyp:hlinkClr xmlns:ahyp="http://schemas.microsoft.com/office/drawing/2018/hyperlinkcolor" val="tx"/>
                              </a:ext>
                            </a:extLst>
                          </a:hlinkClick>
                        </a:rPr>
                        <a:t>pp. 43-46</a:t>
                      </a:r>
                      <a:endParaRPr lang="en-GB" sz="1100" dirty="0">
                        <a:solidFill>
                          <a:srgbClr val="29C5F4"/>
                        </a:solidFill>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154012355"/>
                  </a:ext>
                </a:extLst>
              </a:tr>
            </a:tbl>
          </a:graphicData>
        </a:graphic>
      </p:graphicFrame>
    </p:spTree>
    <p:extLst>
      <p:ext uri="{BB962C8B-B14F-4D97-AF65-F5344CB8AC3E}">
        <p14:creationId xmlns:p14="http://schemas.microsoft.com/office/powerpoint/2010/main" val="254086754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44D8F76-DD32-A5E0-9A38-C432D685E308}"/>
            </a:ext>
          </a:extLst>
        </p:cNvPr>
        <p:cNvGrpSpPr/>
        <p:nvPr/>
      </p:nvGrpSpPr>
      <p:grpSpPr>
        <a:xfrm>
          <a:off x="0" y="0"/>
          <a:ext cx="0" cy="0"/>
          <a:chOff x="0" y="0"/>
          <a:chExt cx="0" cy="0"/>
        </a:xfrm>
      </p:grpSpPr>
      <p:sp>
        <p:nvSpPr>
          <p:cNvPr id="6" name="Text Placeholder 5">
            <a:extLst>
              <a:ext uri="{FF2B5EF4-FFF2-40B4-BE49-F238E27FC236}">
                <a16:creationId xmlns:a16="http://schemas.microsoft.com/office/drawing/2014/main" id="{1D573CB1-7DA0-32CF-6010-9D0A55D7B73C}"/>
              </a:ext>
            </a:extLst>
          </p:cNvPr>
          <p:cNvSpPr>
            <a:spLocks noGrp="1"/>
          </p:cNvSpPr>
          <p:nvPr>
            <p:ph type="body" sz="quarter" idx="64"/>
          </p:nvPr>
        </p:nvSpPr>
        <p:spPr>
          <a:xfrm>
            <a:off x="539837" y="1422400"/>
            <a:ext cx="6480000" cy="8592456"/>
          </a:xfrm>
        </p:spPr>
        <p:txBody>
          <a:bodyPr lIns="91440" tIns="45720" rIns="91440" bIns="45720" numCol="2" spcCol="288000" anchor="t">
            <a:noAutofit/>
          </a:bodyPr>
          <a:lstStyle/>
          <a:p>
            <a:r>
              <a:rPr lang="it-IT" sz="1600" b="1" dirty="0">
                <a:solidFill>
                  <a:srgbClr val="8652A1"/>
                </a:solidFill>
              </a:rPr>
              <a:t>Come moderare la discussione di riflessione</a:t>
            </a:r>
            <a:endParaRPr lang="en-US" sz="1600" b="1" dirty="0">
              <a:solidFill>
                <a:srgbClr val="8652A1"/>
              </a:solidFill>
            </a:endParaRPr>
          </a:p>
          <a:p>
            <a:pPr algn="just">
              <a:spcAft>
                <a:spcPts val="600"/>
              </a:spcAft>
            </a:pPr>
            <a:r>
              <a:rPr lang="it-IT" dirty="0"/>
              <a:t>Inizia riassumendo i </a:t>
            </a:r>
            <a:r>
              <a:rPr lang="it-IT" b="1" dirty="0"/>
              <a:t>temi chiave </a:t>
            </a:r>
            <a:r>
              <a:rPr lang="it-IT" dirty="0"/>
              <a:t>del modulo: digitalizzazione delle pratiche di gestione dell'innovazione, logistica sostenibile e SDG. Chiedi a un paio di studenti (idealmente almeno uno per ogni gruppo) di condividere le </a:t>
            </a:r>
            <a:r>
              <a:rPr lang="it-IT" b="1" dirty="0"/>
              <a:t>intuizioni chiave </a:t>
            </a:r>
            <a:r>
              <a:rPr lang="it-IT" dirty="0"/>
              <a:t>dei loro </a:t>
            </a:r>
            <a:r>
              <a:rPr lang="it-IT" b="1" dirty="0"/>
              <a:t>blog riflessivi </a:t>
            </a:r>
            <a:r>
              <a:rPr lang="it-IT" dirty="0"/>
              <a:t>scritti e inviati prima della lezione, sottolineando come le loro prospettive si sono evolute durante il corso.
Incoraggiare la discussione sulla </a:t>
            </a:r>
            <a:r>
              <a:rPr lang="it-IT" b="1" dirty="0"/>
              <a:t>digitalizzazione nella gestione dell'innovazione</a:t>
            </a:r>
            <a:r>
              <a:rPr lang="it-IT" dirty="0"/>
              <a:t>, esaminando in che modo gli </a:t>
            </a:r>
            <a:r>
              <a:rPr lang="it-IT" b="1" dirty="0"/>
              <a:t>strumenti digitali </a:t>
            </a:r>
            <a:r>
              <a:rPr lang="it-IT" dirty="0"/>
              <a:t>supportano le diverse </a:t>
            </a:r>
            <a:r>
              <a:rPr lang="it-IT" b="1" dirty="0"/>
              <a:t>fasi </a:t>
            </a:r>
            <a:r>
              <a:rPr lang="it-IT" dirty="0"/>
              <a:t>del processo di gestione dell'innovazione, quali strumenti sono più efficaci e le sfide introdotte dalla digitalizzazione. Collega questo alla </a:t>
            </a:r>
            <a:r>
              <a:rPr lang="it-IT" b="1" dirty="0"/>
              <a:t>logistica sostenibile e agli SDG</a:t>
            </a:r>
            <a:r>
              <a:rPr lang="it-IT" dirty="0"/>
              <a:t>, discutendo di come migliora la sostenibilità, quali SDG sono stati più rilevanti e come le aziende bilanciano gli obiettivi di innovazione e sostenibilità.
Incoraggia una riflessione più profonda chiedendo agli studenti quali sono i loro </a:t>
            </a:r>
            <a:r>
              <a:rPr lang="it-IT" b="1" dirty="0"/>
              <a:t>principali insegnamenti</a:t>
            </a:r>
            <a:r>
              <a:rPr lang="it-IT" dirty="0"/>
              <a:t>, come si è evoluta la loro </a:t>
            </a:r>
            <a:r>
              <a:rPr lang="it-IT" b="1" dirty="0"/>
              <a:t>comprensione della gestione dell'innovazione </a:t>
            </a:r>
            <a:r>
              <a:rPr lang="it-IT" dirty="0"/>
              <a:t>e quali </a:t>
            </a:r>
            <a:r>
              <a:rPr lang="it-IT" b="1" dirty="0"/>
              <a:t>competenze e conoscenze intendono applicare in futuro</a:t>
            </a:r>
            <a:r>
              <a:rPr lang="en-GB" dirty="0"/>
              <a:t>.</a:t>
            </a:r>
          </a:p>
          <a:p>
            <a:r>
              <a:rPr lang="it-IT" sz="1600" b="1" dirty="0">
                <a:solidFill>
                  <a:srgbClr val="8652A1"/>
                </a:solidFill>
              </a:rPr>
              <a:t>Come aiutare gli studenti a valutare i risultati dell'apprendimento</a:t>
            </a:r>
            <a:endParaRPr lang="en-GB" dirty="0"/>
          </a:p>
          <a:p>
            <a:pPr algn="just"/>
            <a:r>
              <a:rPr lang="it-IT" dirty="0"/>
              <a:t>Per garantire che gli studenti riflettano sui loro progressi di apprendimento e collegarli agli obiettivi chiave del modulo, incoraggiali a valutare la loro esperienza in base ai seguenti aspetti</a:t>
            </a:r>
            <a:r>
              <a:rPr lang="en-GB" dirty="0"/>
              <a:t>:</a:t>
            </a:r>
          </a:p>
          <a:p>
            <a:pPr algn="just"/>
            <a:endParaRPr lang="en-GB" b="1" dirty="0"/>
          </a:p>
          <a:p>
            <a:pPr marL="171450" indent="-171450" algn="just">
              <a:buFont typeface="Wingdings" panose="05000000000000000000" pitchFamily="2" charset="2"/>
              <a:buChar char="q"/>
            </a:pPr>
            <a:r>
              <a:rPr lang="it-IT" b="1" dirty="0"/>
              <a:t>Valutazione del lavoro di squadra e dello sviluppo del progetto</a:t>
            </a:r>
            <a:r>
              <a:rPr lang="it-IT" dirty="0"/>
              <a:t>: chiedi agli studenti di riflettere sulla loro collaborazione di gruppo durante il modulo. Con quale efficacia hanno gestito il processo di sviluppo dell'innovazione come team? Quali sfide hanno dovuto affrontare e come le hanno superate? In che modo il lavoro di squadra ha influito sulla qualità e sulla fattibilità della soluzione finale?
</a:t>
            </a:r>
            <a:r>
              <a:rPr lang="it-IT" b="1" dirty="0"/>
              <a:t>Valutazione del processo di innovazione e degli strumenti digitali</a:t>
            </a:r>
            <a:r>
              <a:rPr lang="it-IT" dirty="0"/>
              <a:t>: guidare gli studenti nell'analisi critica di come hanno applicato gli strumenti digitali nelle diverse fasi del processo di innovazione. Hanno utilizzato gli strumenti in modo strategico per supportare il processo decisionale, i test e il perfezionamento? In che modo la digitalizzazione ha aiutato a gestire l'innovazione e a migliorare la loro soluzione logistica?
</a:t>
            </a:r>
            <a:r>
              <a:rPr lang="it-IT" b="1" dirty="0"/>
              <a:t>Dare priorità alla sostenibilità nell'innovazione logistica</a:t>
            </a:r>
            <a:r>
              <a:rPr lang="it-IT" dirty="0"/>
              <a:t>: incoraggiare gli studenti a riflettere su come hanno identificato e affrontato i problemi di sostenibilità nella logistica. Hanno allineato la loro soluzione con specifici SDG? Quali sfide hanno dovuto affrontare nel bilanciare gli obiettivi di innovazione, efficienza e sostenibilità?
</a:t>
            </a:r>
            <a:r>
              <a:rPr lang="it-IT" b="1" dirty="0"/>
              <a:t>Riconoscere le opportunità per le strategie digitali</a:t>
            </a:r>
            <a:r>
              <a:rPr lang="it-IT" dirty="0"/>
              <a:t>: chiedi agli studenti di considerare in che modo il loro lavoro li ha aiutati a identificare le opportunità per implementare strategie digitali nella logistica sostenibile. Quali informazioni sono state ottenute in merito alla scalabilità, alla fattibilità e all'applicazione nel mondo reale? In che modo il loro approccio potrebbe essere adattato o ampliato in diversi contesti logistici?
</a:t>
            </a:r>
            <a:r>
              <a:rPr lang="it-IT" b="1" dirty="0"/>
              <a:t>Crescita personale e professionale</a:t>
            </a:r>
            <a:r>
              <a:rPr lang="it-IT" dirty="0"/>
              <a:t>: chiedi agli studenti di identificare le competenze o le conoscenze specifiche acquisite durante il modulo. Come è cambiata la loro prospettiva sulla digitalizzazione nella gestione dell'innovazione? Come pensano di applicare questi apprendimenti nelle loro future attività accademiche o professionali</a:t>
            </a:r>
            <a:r>
              <a:rPr lang="en-GB" dirty="0"/>
              <a:t>?</a:t>
            </a:r>
          </a:p>
          <a:p>
            <a:pPr algn="just"/>
            <a:endParaRPr lang="en-GB" dirty="0"/>
          </a:p>
          <a:p>
            <a:pPr algn="just">
              <a:spcAft>
                <a:spcPts val="600"/>
              </a:spcAft>
            </a:pPr>
            <a:r>
              <a:rPr lang="it-IT" dirty="0"/>
              <a:t>Seguendo questi suggerimenti, gli insegnanti possono aiutare gli studenti a valutare criticamente i loro progressi, garantendo una conclusione significativa e riflessiva del processo di apprendimento.
Dopo questo giro di discussione, distribuisci il </a:t>
            </a:r>
            <a:r>
              <a:rPr lang="it-IT" b="1" dirty="0"/>
              <a:t>modulo di feedback finale </a:t>
            </a:r>
            <a:r>
              <a:rPr lang="it-IT" dirty="0"/>
              <a:t>tramite un questionario online per valutare l'esperienza di apprendimento complessiva degli studenti. Questo modulo deve essere creato e distribuito dall'insegnante su una piattaforma di indagine preferita insieme alle linee guida alle pagine 43-46. Per garantire un feedback tempestivo e mantenere la pertinenza, si suggerisce di fissare una scadenza per la presentazione della riflessione </a:t>
            </a:r>
            <a:r>
              <a:rPr lang="it-IT" b="1" dirty="0"/>
              <a:t>entro una settimana </a:t>
            </a:r>
            <a:r>
              <a:rPr lang="it-IT" dirty="0"/>
              <a:t>dal completamento della settimana 15</a:t>
            </a:r>
            <a:r>
              <a:rPr lang="en-GB" dirty="0"/>
              <a:t>. </a:t>
            </a:r>
          </a:p>
          <a:p>
            <a:pPr algn="just"/>
            <a:endParaRPr lang="en-GB" dirty="0"/>
          </a:p>
        </p:txBody>
      </p:sp>
      <p:sp>
        <p:nvSpPr>
          <p:cNvPr id="4" name="Slide Number Placeholder 3">
            <a:extLst>
              <a:ext uri="{FF2B5EF4-FFF2-40B4-BE49-F238E27FC236}">
                <a16:creationId xmlns:a16="http://schemas.microsoft.com/office/drawing/2014/main" id="{CB986ED8-B3FC-24E1-5305-C1E122600275}"/>
              </a:ext>
            </a:extLst>
          </p:cNvPr>
          <p:cNvSpPr>
            <a:spLocks noGrp="1"/>
          </p:cNvSpPr>
          <p:nvPr>
            <p:ph type="sldNum" sz="quarter" idx="4"/>
          </p:nvPr>
        </p:nvSpPr>
        <p:spPr/>
        <p:txBody>
          <a:bodyPr/>
          <a:lstStyle/>
          <a:p>
            <a:fld id="{9C527BFA-2C0E-4CEC-B6A5-913A56FEF4B4}" type="slidenum">
              <a:rPr lang="fr-CA" smtClean="0"/>
              <a:pPr/>
              <a:t>31</a:t>
            </a:fld>
            <a:endParaRPr lang="fr-CA"/>
          </a:p>
        </p:txBody>
      </p:sp>
      <p:sp>
        <p:nvSpPr>
          <p:cNvPr id="7" name="Text Placeholder 6">
            <a:extLst>
              <a:ext uri="{FF2B5EF4-FFF2-40B4-BE49-F238E27FC236}">
                <a16:creationId xmlns:a16="http://schemas.microsoft.com/office/drawing/2014/main" id="{12B722F6-71C1-214A-E06C-8DA30340BD5F}"/>
              </a:ext>
            </a:extLst>
          </p:cNvPr>
          <p:cNvSpPr>
            <a:spLocks noGrp="1"/>
          </p:cNvSpPr>
          <p:nvPr>
            <p:ph type="body" sz="quarter" idx="61"/>
          </p:nvPr>
        </p:nvSpPr>
        <p:spPr>
          <a:xfrm>
            <a:off x="-9335" y="304800"/>
            <a:ext cx="7040257" cy="926158"/>
          </a:xfrm>
        </p:spPr>
        <p:txBody>
          <a:bodyPr/>
          <a:lstStyle/>
          <a:p>
            <a:r>
              <a:rPr lang="it-IT" dirty="0"/>
              <a:t>SETTIMANA 15: RIFLESSIONE E CONCLUSIONE DELL'APPRENDIMENTO</a:t>
            </a:r>
            <a:endParaRPr lang="en-US" dirty="0"/>
          </a:p>
        </p:txBody>
      </p:sp>
    </p:spTree>
    <p:extLst>
      <p:ext uri="{BB962C8B-B14F-4D97-AF65-F5344CB8AC3E}">
        <p14:creationId xmlns:p14="http://schemas.microsoft.com/office/powerpoint/2010/main" val="383392958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8183879-D636-0AC2-637E-FCE4D10E3A10}"/>
            </a:ext>
          </a:extLst>
        </p:cNvPr>
        <p:cNvGrpSpPr/>
        <p:nvPr/>
      </p:nvGrpSpPr>
      <p:grpSpPr>
        <a:xfrm>
          <a:off x="0" y="0"/>
          <a:ext cx="0" cy="0"/>
          <a:chOff x="0" y="0"/>
          <a:chExt cx="0" cy="0"/>
        </a:xfrm>
      </p:grpSpPr>
      <p:sp>
        <p:nvSpPr>
          <p:cNvPr id="6" name="Text Placeholder 5">
            <a:extLst>
              <a:ext uri="{FF2B5EF4-FFF2-40B4-BE49-F238E27FC236}">
                <a16:creationId xmlns:a16="http://schemas.microsoft.com/office/drawing/2014/main" id="{E450C265-90F4-ECA7-5012-64473ECF51CC}"/>
              </a:ext>
            </a:extLst>
          </p:cNvPr>
          <p:cNvSpPr>
            <a:spLocks noGrp="1"/>
          </p:cNvSpPr>
          <p:nvPr>
            <p:ph type="body" sz="quarter" idx="14"/>
          </p:nvPr>
        </p:nvSpPr>
        <p:spPr/>
        <p:txBody>
          <a:bodyPr/>
          <a:lstStyle/>
          <a:p>
            <a:r>
              <a:rPr lang="en-US"/>
              <a:t>04</a:t>
            </a:r>
          </a:p>
        </p:txBody>
      </p:sp>
      <p:sp>
        <p:nvSpPr>
          <p:cNvPr id="5" name="Slide Number Placeholder 4">
            <a:extLst>
              <a:ext uri="{FF2B5EF4-FFF2-40B4-BE49-F238E27FC236}">
                <a16:creationId xmlns:a16="http://schemas.microsoft.com/office/drawing/2014/main" id="{C1713DCA-6A6A-A5C7-5228-1EF570641F29}"/>
              </a:ext>
            </a:extLst>
          </p:cNvPr>
          <p:cNvSpPr>
            <a:spLocks noGrp="1"/>
          </p:cNvSpPr>
          <p:nvPr>
            <p:ph type="sldNum" sz="quarter" idx="4"/>
          </p:nvPr>
        </p:nvSpPr>
        <p:spPr/>
        <p:txBody>
          <a:bodyPr/>
          <a:lstStyle/>
          <a:p>
            <a:fld id="{9C527BFA-2C0E-4CEC-B6A5-913A56FEF4B4}" type="slidenum">
              <a:rPr lang="fr-CA" smtClean="0"/>
              <a:pPr/>
              <a:t>32</a:t>
            </a:fld>
            <a:endParaRPr lang="fr-CA"/>
          </a:p>
        </p:txBody>
      </p:sp>
      <p:pic>
        <p:nvPicPr>
          <p:cNvPr id="10" name="Picture Placeholder 9">
            <a:extLst>
              <a:ext uri="{FF2B5EF4-FFF2-40B4-BE49-F238E27FC236}">
                <a16:creationId xmlns:a16="http://schemas.microsoft.com/office/drawing/2014/main" id="{7C4946FB-FED6-2326-EA61-44F0C9BBD89D}"/>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l="7939" r="7939"/>
          <a:stretch/>
        </p:blipFill>
        <p:spPr/>
      </p:pic>
      <p:sp>
        <p:nvSpPr>
          <p:cNvPr id="12" name="Rectangle 11">
            <a:extLst>
              <a:ext uri="{FF2B5EF4-FFF2-40B4-BE49-F238E27FC236}">
                <a16:creationId xmlns:a16="http://schemas.microsoft.com/office/drawing/2014/main" id="{F8FE5D7E-A298-BAC7-CF22-A7495FFC4457}"/>
              </a:ext>
            </a:extLst>
          </p:cNvPr>
          <p:cNvSpPr/>
          <p:nvPr/>
        </p:nvSpPr>
        <p:spPr>
          <a:xfrm>
            <a:off x="3970619" y="5203556"/>
            <a:ext cx="2628974" cy="58428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a:latin typeface="Montserrat" panose="00000500000000000000" pitchFamily="50" charset="0"/>
            </a:endParaRPr>
          </a:p>
        </p:txBody>
      </p:sp>
      <p:sp>
        <p:nvSpPr>
          <p:cNvPr id="13" name="TextBox 12">
            <a:extLst>
              <a:ext uri="{FF2B5EF4-FFF2-40B4-BE49-F238E27FC236}">
                <a16:creationId xmlns:a16="http://schemas.microsoft.com/office/drawing/2014/main" id="{FC822BA3-DE89-F08F-B0E6-11D74B8C51D9}"/>
              </a:ext>
            </a:extLst>
          </p:cNvPr>
          <p:cNvSpPr txBox="1"/>
          <p:nvPr/>
        </p:nvSpPr>
        <p:spPr>
          <a:xfrm>
            <a:off x="4452569" y="5203556"/>
            <a:ext cx="1816651" cy="553998"/>
          </a:xfrm>
          <a:prstGeom prst="rect">
            <a:avLst/>
          </a:prstGeom>
          <a:noFill/>
        </p:spPr>
        <p:txBody>
          <a:bodyPr wrap="none" rtlCol="0">
            <a:spAutoFit/>
          </a:bodyPr>
          <a:lstStyle/>
          <a:p>
            <a:r>
              <a:rPr lang="en-US" sz="3000" b="1" spc="324" dirty="0">
                <a:solidFill>
                  <a:srgbClr val="29C5F4"/>
                </a:solidFill>
                <a:latin typeface="Calibri" panose="020F0502020204030204" pitchFamily="34" charset="0"/>
                <a:cs typeface="Calibri" panose="020F0502020204030204" pitchFamily="34" charset="0"/>
              </a:rPr>
              <a:t>RISORSE</a:t>
            </a:r>
          </a:p>
        </p:txBody>
      </p:sp>
      <p:sp>
        <p:nvSpPr>
          <p:cNvPr id="14" name="Freeform 13">
            <a:extLst>
              <a:ext uri="{FF2B5EF4-FFF2-40B4-BE49-F238E27FC236}">
                <a16:creationId xmlns:a16="http://schemas.microsoft.com/office/drawing/2014/main" id="{1380E618-86EC-1F9D-6EC1-0C5B3C0B9292}"/>
              </a:ext>
            </a:extLst>
          </p:cNvPr>
          <p:cNvSpPr/>
          <p:nvPr/>
        </p:nvSpPr>
        <p:spPr>
          <a:xfrm rot="19295464">
            <a:off x="5357263" y="-801414"/>
            <a:ext cx="4822343" cy="5213433"/>
          </a:xfrm>
          <a:custGeom>
            <a:avLst/>
            <a:gdLst>
              <a:gd name="connsiteX0" fmla="*/ 217621 w 1060649"/>
              <a:gd name="connsiteY0" fmla="*/ 995490 h 1146667"/>
              <a:gd name="connsiteX1" fmla="*/ 178658 w 1060649"/>
              <a:gd name="connsiteY1" fmla="*/ 979326 h 1146667"/>
              <a:gd name="connsiteX2" fmla="*/ 149199 w 1060649"/>
              <a:gd name="connsiteY2" fmla="*/ 934639 h 1146667"/>
              <a:gd name="connsiteX3" fmla="*/ 188161 w 1060649"/>
              <a:gd name="connsiteY3" fmla="*/ 946999 h 1146667"/>
              <a:gd name="connsiteX4" fmla="*/ 217621 w 1060649"/>
              <a:gd name="connsiteY4" fmla="*/ 995490 h 1146667"/>
              <a:gd name="connsiteX5" fmla="*/ 320255 w 1060649"/>
              <a:gd name="connsiteY5" fmla="*/ 1065849 h 1146667"/>
              <a:gd name="connsiteX6" fmla="*/ 274640 w 1060649"/>
              <a:gd name="connsiteY6" fmla="*/ 1052538 h 1146667"/>
              <a:gd name="connsiteX7" fmla="*/ 248031 w 1060649"/>
              <a:gd name="connsiteY7" fmla="*/ 1019260 h 1146667"/>
              <a:gd name="connsiteX8" fmla="*/ 295547 w 1060649"/>
              <a:gd name="connsiteY8" fmla="*/ 1029719 h 1146667"/>
              <a:gd name="connsiteX9" fmla="*/ 320255 w 1060649"/>
              <a:gd name="connsiteY9" fmla="*/ 1065849 h 1146667"/>
              <a:gd name="connsiteX10" fmla="*/ 428590 w 1060649"/>
              <a:gd name="connsiteY10" fmla="*/ 1117193 h 1146667"/>
              <a:gd name="connsiteX11" fmla="*/ 380124 w 1060649"/>
              <a:gd name="connsiteY11" fmla="*/ 1107685 h 1146667"/>
              <a:gd name="connsiteX12" fmla="*/ 358267 w 1060649"/>
              <a:gd name="connsiteY12" fmla="*/ 1085816 h 1146667"/>
              <a:gd name="connsiteX13" fmla="*/ 409584 w 1060649"/>
              <a:gd name="connsiteY13" fmla="*/ 1093423 h 1146667"/>
              <a:gd name="connsiteX14" fmla="*/ 428590 w 1060649"/>
              <a:gd name="connsiteY14" fmla="*/ 1117193 h 1146667"/>
              <a:gd name="connsiteX15" fmla="*/ 530273 w 1060649"/>
              <a:gd name="connsiteY15" fmla="*/ 1143815 h 1146667"/>
              <a:gd name="connsiteX16" fmla="*/ 483708 w 1060649"/>
              <a:gd name="connsiteY16" fmla="*/ 1140012 h 1146667"/>
              <a:gd name="connsiteX17" fmla="*/ 469453 w 1060649"/>
              <a:gd name="connsiteY17" fmla="*/ 1131455 h 1146667"/>
              <a:gd name="connsiteX18" fmla="*/ 517919 w 1060649"/>
              <a:gd name="connsiteY18" fmla="*/ 1134307 h 1146667"/>
              <a:gd name="connsiteX19" fmla="*/ 530273 w 1060649"/>
              <a:gd name="connsiteY19" fmla="*/ 1143815 h 1146667"/>
              <a:gd name="connsiteX20" fmla="*/ 34211 w 1060649"/>
              <a:gd name="connsiteY20" fmla="*/ 714052 h 1146667"/>
              <a:gd name="connsiteX21" fmla="*/ 19006 w 1060649"/>
              <a:gd name="connsiteY21" fmla="*/ 712151 h 1146667"/>
              <a:gd name="connsiteX22" fmla="*/ 6652 w 1060649"/>
              <a:gd name="connsiteY22" fmla="*/ 648447 h 1146667"/>
              <a:gd name="connsiteX23" fmla="*/ 20907 w 1060649"/>
              <a:gd name="connsiteY23" fmla="*/ 643693 h 1146667"/>
              <a:gd name="connsiteX24" fmla="*/ 34211 w 1060649"/>
              <a:gd name="connsiteY24" fmla="*/ 714052 h 1146667"/>
              <a:gd name="connsiteX25" fmla="*/ 97882 w 1060649"/>
              <a:gd name="connsiteY25" fmla="*/ 803428 h 1146667"/>
              <a:gd name="connsiteX26" fmla="*/ 65571 w 1060649"/>
              <a:gd name="connsiteY26" fmla="*/ 798674 h 1146667"/>
              <a:gd name="connsiteX27" fmla="*/ 45615 w 1060649"/>
              <a:gd name="connsiteY27" fmla="*/ 733069 h 1146667"/>
              <a:gd name="connsiteX28" fmla="*/ 77925 w 1060649"/>
              <a:gd name="connsiteY28" fmla="*/ 733069 h 1146667"/>
              <a:gd name="connsiteX29" fmla="*/ 97882 w 1060649"/>
              <a:gd name="connsiteY29" fmla="*/ 803428 h 1146667"/>
              <a:gd name="connsiteX30" fmla="*/ 190062 w 1060649"/>
              <a:gd name="connsiteY30" fmla="*/ 896606 h 1146667"/>
              <a:gd name="connsiteX31" fmla="*/ 144447 w 1060649"/>
              <a:gd name="connsiteY31" fmla="*/ 889000 h 1146667"/>
              <a:gd name="connsiteX32" fmla="*/ 120689 w 1060649"/>
              <a:gd name="connsiteY32" fmla="*/ 827198 h 1146667"/>
              <a:gd name="connsiteX33" fmla="*/ 167255 w 1060649"/>
              <a:gd name="connsiteY33" fmla="*/ 830050 h 1146667"/>
              <a:gd name="connsiteX34" fmla="*/ 190062 w 1060649"/>
              <a:gd name="connsiteY34" fmla="*/ 896606 h 1146667"/>
              <a:gd name="connsiteX35" fmla="*/ 300298 w 1060649"/>
              <a:gd name="connsiteY35" fmla="*/ 983129 h 1146667"/>
              <a:gd name="connsiteX36" fmla="*/ 246130 w 1060649"/>
              <a:gd name="connsiteY36" fmla="*/ 977425 h 1146667"/>
              <a:gd name="connsiteX37" fmla="*/ 221422 w 1060649"/>
              <a:gd name="connsiteY37" fmla="*/ 924180 h 1146667"/>
              <a:gd name="connsiteX38" fmla="*/ 277491 w 1060649"/>
              <a:gd name="connsiteY38" fmla="*/ 927983 h 1146667"/>
              <a:gd name="connsiteX39" fmla="*/ 300298 w 1060649"/>
              <a:gd name="connsiteY39" fmla="*/ 983129 h 1146667"/>
              <a:gd name="connsiteX40" fmla="*/ 420037 w 1060649"/>
              <a:gd name="connsiteY40" fmla="*/ 1055390 h 1146667"/>
              <a:gd name="connsiteX41" fmla="*/ 363019 w 1060649"/>
              <a:gd name="connsiteY41" fmla="*/ 1051587 h 1146667"/>
              <a:gd name="connsiteX42" fmla="*/ 342112 w 1060649"/>
              <a:gd name="connsiteY42" fmla="*/ 1009752 h 1146667"/>
              <a:gd name="connsiteX43" fmla="*/ 401981 w 1060649"/>
              <a:gd name="connsiteY43" fmla="*/ 1011653 h 1146667"/>
              <a:gd name="connsiteX44" fmla="*/ 420037 w 1060649"/>
              <a:gd name="connsiteY44" fmla="*/ 1055390 h 1146667"/>
              <a:gd name="connsiteX45" fmla="*/ 535975 w 1060649"/>
              <a:gd name="connsiteY45" fmla="*/ 1106734 h 1146667"/>
              <a:gd name="connsiteX46" fmla="*/ 480857 w 1060649"/>
              <a:gd name="connsiteY46" fmla="*/ 1106734 h 1146667"/>
              <a:gd name="connsiteX47" fmla="*/ 465652 w 1060649"/>
              <a:gd name="connsiteY47" fmla="*/ 1078210 h 1146667"/>
              <a:gd name="connsiteX48" fmla="*/ 523621 w 1060649"/>
              <a:gd name="connsiteY48" fmla="*/ 1077259 h 1146667"/>
              <a:gd name="connsiteX49" fmla="*/ 535975 w 1060649"/>
              <a:gd name="connsiteY49" fmla="*/ 1106734 h 1146667"/>
              <a:gd name="connsiteX50" fmla="*/ 637658 w 1060649"/>
              <a:gd name="connsiteY50" fmla="*/ 1131455 h 1146667"/>
              <a:gd name="connsiteX51" fmla="*/ 589192 w 1060649"/>
              <a:gd name="connsiteY51" fmla="*/ 1136209 h 1146667"/>
              <a:gd name="connsiteX52" fmla="*/ 581590 w 1060649"/>
              <a:gd name="connsiteY52" fmla="*/ 1120996 h 1146667"/>
              <a:gd name="connsiteX53" fmla="*/ 632907 w 1060649"/>
              <a:gd name="connsiteY53" fmla="*/ 1115291 h 1146667"/>
              <a:gd name="connsiteX54" fmla="*/ 637658 w 1060649"/>
              <a:gd name="connsiteY54" fmla="*/ 1131455 h 1146667"/>
              <a:gd name="connsiteX55" fmla="*/ 29460 w 1060649"/>
              <a:gd name="connsiteY55" fmla="*/ 588547 h 1146667"/>
              <a:gd name="connsiteX56" fmla="*/ 7602 w 1060649"/>
              <a:gd name="connsiteY56" fmla="*/ 599005 h 1146667"/>
              <a:gd name="connsiteX57" fmla="*/ 6652 w 1060649"/>
              <a:gd name="connsiteY57" fmla="*/ 529597 h 1146667"/>
              <a:gd name="connsiteX58" fmla="*/ 27559 w 1060649"/>
              <a:gd name="connsiteY58" fmla="*/ 511532 h 1146667"/>
              <a:gd name="connsiteX59" fmla="*/ 29460 w 1060649"/>
              <a:gd name="connsiteY59" fmla="*/ 588547 h 1146667"/>
              <a:gd name="connsiteX60" fmla="*/ 89329 w 1060649"/>
              <a:gd name="connsiteY60" fmla="*/ 673168 h 1146667"/>
              <a:gd name="connsiteX61" fmla="*/ 48466 w 1060649"/>
              <a:gd name="connsiteY61" fmla="*/ 678873 h 1146667"/>
              <a:gd name="connsiteX62" fmla="*/ 37062 w 1060649"/>
              <a:gd name="connsiteY62" fmla="*/ 602809 h 1146667"/>
              <a:gd name="connsiteX63" fmla="*/ 76025 w 1060649"/>
              <a:gd name="connsiteY63" fmla="*/ 591399 h 1146667"/>
              <a:gd name="connsiteX64" fmla="*/ 89329 w 1060649"/>
              <a:gd name="connsiteY64" fmla="*/ 673168 h 1146667"/>
              <a:gd name="connsiteX65" fmla="*/ 180559 w 1060649"/>
              <a:gd name="connsiteY65" fmla="*/ 767297 h 1146667"/>
              <a:gd name="connsiteX66" fmla="*/ 125441 w 1060649"/>
              <a:gd name="connsiteY66" fmla="*/ 769199 h 1146667"/>
              <a:gd name="connsiteX67" fmla="*/ 107385 w 1060649"/>
              <a:gd name="connsiteY67" fmla="*/ 692184 h 1146667"/>
              <a:gd name="connsiteX68" fmla="*/ 162503 w 1060649"/>
              <a:gd name="connsiteY68" fmla="*/ 685528 h 1146667"/>
              <a:gd name="connsiteX69" fmla="*/ 180559 w 1060649"/>
              <a:gd name="connsiteY69" fmla="*/ 767297 h 1146667"/>
              <a:gd name="connsiteX70" fmla="*/ 296497 w 1060649"/>
              <a:gd name="connsiteY70" fmla="*/ 864279 h 1146667"/>
              <a:gd name="connsiteX71" fmla="*/ 230925 w 1060649"/>
              <a:gd name="connsiteY71" fmla="*/ 865230 h 1146667"/>
              <a:gd name="connsiteX72" fmla="*/ 209068 w 1060649"/>
              <a:gd name="connsiteY72" fmla="*/ 792969 h 1146667"/>
              <a:gd name="connsiteX73" fmla="*/ 275590 w 1060649"/>
              <a:gd name="connsiteY73" fmla="*/ 788215 h 1146667"/>
              <a:gd name="connsiteX74" fmla="*/ 296497 w 1060649"/>
              <a:gd name="connsiteY74" fmla="*/ 864279 h 1146667"/>
              <a:gd name="connsiteX75" fmla="*/ 423838 w 1060649"/>
              <a:gd name="connsiteY75" fmla="*/ 952704 h 1146667"/>
              <a:gd name="connsiteX76" fmla="*/ 354466 w 1060649"/>
              <a:gd name="connsiteY76" fmla="*/ 954605 h 1146667"/>
              <a:gd name="connsiteX77" fmla="*/ 334509 w 1060649"/>
              <a:gd name="connsiteY77" fmla="*/ 891852 h 1146667"/>
              <a:gd name="connsiteX78" fmla="*/ 405783 w 1060649"/>
              <a:gd name="connsiteY78" fmla="*/ 887098 h 1146667"/>
              <a:gd name="connsiteX79" fmla="*/ 423838 w 1060649"/>
              <a:gd name="connsiteY79" fmla="*/ 952704 h 1146667"/>
              <a:gd name="connsiteX80" fmla="*/ 667118 w 1060649"/>
              <a:gd name="connsiteY80" fmla="*/ 1073456 h 1146667"/>
              <a:gd name="connsiteX81" fmla="*/ 608199 w 1060649"/>
              <a:gd name="connsiteY81" fmla="*/ 1082013 h 1146667"/>
              <a:gd name="connsiteX82" fmla="*/ 599646 w 1060649"/>
              <a:gd name="connsiteY82" fmla="*/ 1046833 h 1146667"/>
              <a:gd name="connsiteX83" fmla="*/ 662366 w 1060649"/>
              <a:gd name="connsiteY83" fmla="*/ 1037325 h 1146667"/>
              <a:gd name="connsiteX84" fmla="*/ 667118 w 1060649"/>
              <a:gd name="connsiteY84" fmla="*/ 1073456 h 1146667"/>
              <a:gd name="connsiteX85" fmla="*/ 760248 w 1060649"/>
              <a:gd name="connsiteY85" fmla="*/ 1094373 h 1146667"/>
              <a:gd name="connsiteX86" fmla="*/ 711782 w 1060649"/>
              <a:gd name="connsiteY86" fmla="*/ 1106734 h 1146667"/>
              <a:gd name="connsiteX87" fmla="*/ 710832 w 1060649"/>
              <a:gd name="connsiteY87" fmla="*/ 1084865 h 1146667"/>
              <a:gd name="connsiteX88" fmla="*/ 762149 w 1060649"/>
              <a:gd name="connsiteY88" fmla="*/ 1071554 h 1146667"/>
              <a:gd name="connsiteX89" fmla="*/ 760248 w 1060649"/>
              <a:gd name="connsiteY89" fmla="*/ 1094373 h 1146667"/>
              <a:gd name="connsiteX90" fmla="*/ 823919 w 1060649"/>
              <a:gd name="connsiteY90" fmla="*/ 1088669 h 1146667"/>
              <a:gd name="connsiteX91" fmla="*/ 787807 w 1060649"/>
              <a:gd name="connsiteY91" fmla="*/ 1103881 h 1146667"/>
              <a:gd name="connsiteX92" fmla="*/ 794459 w 1060649"/>
              <a:gd name="connsiteY92" fmla="*/ 1094373 h 1146667"/>
              <a:gd name="connsiteX93" fmla="*/ 833422 w 1060649"/>
              <a:gd name="connsiteY93" fmla="*/ 1078210 h 1146667"/>
              <a:gd name="connsiteX94" fmla="*/ 823919 w 1060649"/>
              <a:gd name="connsiteY94" fmla="*/ 1088669 h 1146667"/>
              <a:gd name="connsiteX95" fmla="*/ 42764 w 1060649"/>
              <a:gd name="connsiteY95" fmla="*/ 452582 h 1146667"/>
              <a:gd name="connsiteX96" fmla="*/ 16155 w 1060649"/>
              <a:gd name="connsiteY96" fmla="*/ 474450 h 1146667"/>
              <a:gd name="connsiteX97" fmla="*/ 26609 w 1060649"/>
              <a:gd name="connsiteY97" fmla="*/ 409796 h 1146667"/>
              <a:gd name="connsiteX98" fmla="*/ 51317 w 1060649"/>
              <a:gd name="connsiteY98" fmla="*/ 382222 h 1146667"/>
              <a:gd name="connsiteX99" fmla="*/ 42764 w 1060649"/>
              <a:gd name="connsiteY99" fmla="*/ 452582 h 1146667"/>
              <a:gd name="connsiteX100" fmla="*/ 95981 w 1060649"/>
              <a:gd name="connsiteY100" fmla="*/ 521040 h 1146667"/>
              <a:gd name="connsiteX101" fmla="*/ 50366 w 1060649"/>
              <a:gd name="connsiteY101" fmla="*/ 538154 h 1146667"/>
              <a:gd name="connsiteX102" fmla="*/ 49416 w 1060649"/>
              <a:gd name="connsiteY102" fmla="*/ 463991 h 1146667"/>
              <a:gd name="connsiteX103" fmla="*/ 93130 w 1060649"/>
              <a:gd name="connsiteY103" fmla="*/ 442123 h 1146667"/>
              <a:gd name="connsiteX104" fmla="*/ 95981 w 1060649"/>
              <a:gd name="connsiteY104" fmla="*/ 521040 h 1146667"/>
              <a:gd name="connsiteX105" fmla="*/ 181509 w 1060649"/>
              <a:gd name="connsiteY105" fmla="*/ 607563 h 1146667"/>
              <a:gd name="connsiteX106" fmla="*/ 120689 w 1060649"/>
              <a:gd name="connsiteY106" fmla="*/ 619923 h 1146667"/>
              <a:gd name="connsiteX107" fmla="*/ 111186 w 1060649"/>
              <a:gd name="connsiteY107" fmla="*/ 539105 h 1146667"/>
              <a:gd name="connsiteX108" fmla="*/ 170106 w 1060649"/>
              <a:gd name="connsiteY108" fmla="*/ 522941 h 1146667"/>
              <a:gd name="connsiteX109" fmla="*/ 181509 w 1060649"/>
              <a:gd name="connsiteY109" fmla="*/ 607563 h 1146667"/>
              <a:gd name="connsiteX110" fmla="*/ 568286 w 1060649"/>
              <a:gd name="connsiteY110" fmla="*/ 894705 h 1146667"/>
              <a:gd name="connsiteX111" fmla="*/ 494161 w 1060649"/>
              <a:gd name="connsiteY111" fmla="*/ 904213 h 1146667"/>
              <a:gd name="connsiteX112" fmla="*/ 478956 w 1060649"/>
              <a:gd name="connsiteY112" fmla="*/ 837657 h 1146667"/>
              <a:gd name="connsiteX113" fmla="*/ 555932 w 1060649"/>
              <a:gd name="connsiteY113" fmla="*/ 827198 h 1146667"/>
              <a:gd name="connsiteX114" fmla="*/ 568286 w 1060649"/>
              <a:gd name="connsiteY114" fmla="*/ 894705 h 1146667"/>
              <a:gd name="connsiteX115" fmla="*/ 694677 w 1060649"/>
              <a:gd name="connsiteY115" fmla="*/ 966966 h 1146667"/>
              <a:gd name="connsiteX116" fmla="*/ 628155 w 1060649"/>
              <a:gd name="connsiteY116" fmla="*/ 979326 h 1146667"/>
              <a:gd name="connsiteX117" fmla="*/ 618652 w 1060649"/>
              <a:gd name="connsiteY117" fmla="*/ 926081 h 1146667"/>
              <a:gd name="connsiteX118" fmla="*/ 687074 w 1060649"/>
              <a:gd name="connsiteY118" fmla="*/ 913721 h 1146667"/>
              <a:gd name="connsiteX119" fmla="*/ 694677 w 1060649"/>
              <a:gd name="connsiteY119" fmla="*/ 966966 h 1146667"/>
              <a:gd name="connsiteX120" fmla="*/ 800161 w 1060649"/>
              <a:gd name="connsiteY120" fmla="*/ 1014506 h 1146667"/>
              <a:gd name="connsiteX121" fmla="*/ 745994 w 1060649"/>
              <a:gd name="connsiteY121" fmla="*/ 1029719 h 1146667"/>
              <a:gd name="connsiteX122" fmla="*/ 744093 w 1060649"/>
              <a:gd name="connsiteY122" fmla="*/ 990736 h 1146667"/>
              <a:gd name="connsiteX123" fmla="*/ 801112 w 1060649"/>
              <a:gd name="connsiteY123" fmla="*/ 975523 h 1146667"/>
              <a:gd name="connsiteX124" fmla="*/ 800161 w 1060649"/>
              <a:gd name="connsiteY124" fmla="*/ 1014506 h 1146667"/>
              <a:gd name="connsiteX125" fmla="*/ 876186 w 1060649"/>
              <a:gd name="connsiteY125" fmla="*/ 1035424 h 1146667"/>
              <a:gd name="connsiteX126" fmla="*/ 835323 w 1060649"/>
              <a:gd name="connsiteY126" fmla="*/ 1052538 h 1146667"/>
              <a:gd name="connsiteX127" fmla="*/ 840074 w 1060649"/>
              <a:gd name="connsiteY127" fmla="*/ 1026866 h 1146667"/>
              <a:gd name="connsiteX128" fmla="*/ 882838 w 1060649"/>
              <a:gd name="connsiteY128" fmla="*/ 1009752 h 1146667"/>
              <a:gd name="connsiteX129" fmla="*/ 876186 w 1060649"/>
              <a:gd name="connsiteY129" fmla="*/ 1035424 h 1146667"/>
              <a:gd name="connsiteX130" fmla="*/ 77925 w 1060649"/>
              <a:gd name="connsiteY130" fmla="*/ 327076 h 1146667"/>
              <a:gd name="connsiteX131" fmla="*/ 45615 w 1060649"/>
              <a:gd name="connsiteY131" fmla="*/ 359403 h 1146667"/>
              <a:gd name="connsiteX132" fmla="*/ 66522 w 1060649"/>
              <a:gd name="connsiteY132" fmla="*/ 305208 h 1146667"/>
              <a:gd name="connsiteX133" fmla="*/ 95031 w 1060649"/>
              <a:gd name="connsiteY133" fmla="*/ 268126 h 1146667"/>
              <a:gd name="connsiteX134" fmla="*/ 77925 w 1060649"/>
              <a:gd name="connsiteY134" fmla="*/ 327076 h 1146667"/>
              <a:gd name="connsiteX135" fmla="*/ 205267 w 1060649"/>
              <a:gd name="connsiteY135" fmla="*/ 444025 h 1146667"/>
              <a:gd name="connsiteX136" fmla="*/ 137795 w 1060649"/>
              <a:gd name="connsiteY136" fmla="*/ 464942 h 1146667"/>
              <a:gd name="connsiteX137" fmla="*/ 136845 w 1060649"/>
              <a:gd name="connsiteY137" fmla="*/ 385075 h 1146667"/>
              <a:gd name="connsiteX138" fmla="*/ 202416 w 1060649"/>
              <a:gd name="connsiteY138" fmla="*/ 360354 h 1146667"/>
              <a:gd name="connsiteX139" fmla="*/ 205267 w 1060649"/>
              <a:gd name="connsiteY139" fmla="*/ 444025 h 1146667"/>
              <a:gd name="connsiteX140" fmla="*/ 316453 w 1060649"/>
              <a:gd name="connsiteY140" fmla="*/ 533400 h 1146667"/>
              <a:gd name="connsiteX141" fmla="*/ 236627 w 1060649"/>
              <a:gd name="connsiteY141" fmla="*/ 549564 h 1146667"/>
              <a:gd name="connsiteX142" fmla="*/ 227124 w 1060649"/>
              <a:gd name="connsiteY142" fmla="*/ 463041 h 1146667"/>
              <a:gd name="connsiteX143" fmla="*/ 305050 w 1060649"/>
              <a:gd name="connsiteY143" fmla="*/ 443074 h 1146667"/>
              <a:gd name="connsiteX144" fmla="*/ 316453 w 1060649"/>
              <a:gd name="connsiteY144" fmla="*/ 533400 h 1146667"/>
              <a:gd name="connsiteX145" fmla="*/ 928453 w 1060649"/>
              <a:gd name="connsiteY145" fmla="*/ 941294 h 1146667"/>
              <a:gd name="connsiteX146" fmla="*/ 880938 w 1060649"/>
              <a:gd name="connsiteY146" fmla="*/ 960310 h 1146667"/>
              <a:gd name="connsiteX147" fmla="*/ 883789 w 1060649"/>
              <a:gd name="connsiteY147" fmla="*/ 917524 h 1146667"/>
              <a:gd name="connsiteX148" fmla="*/ 933205 w 1060649"/>
              <a:gd name="connsiteY148" fmla="*/ 898508 h 1146667"/>
              <a:gd name="connsiteX149" fmla="*/ 928453 w 1060649"/>
              <a:gd name="connsiteY149" fmla="*/ 941294 h 1146667"/>
              <a:gd name="connsiteX150" fmla="*/ 979770 w 1060649"/>
              <a:gd name="connsiteY150" fmla="*/ 962212 h 1146667"/>
              <a:gd name="connsiteX151" fmla="*/ 947459 w 1060649"/>
              <a:gd name="connsiteY151" fmla="*/ 983129 h 1146667"/>
              <a:gd name="connsiteX152" fmla="*/ 956963 w 1060649"/>
              <a:gd name="connsiteY152" fmla="*/ 954605 h 1146667"/>
              <a:gd name="connsiteX153" fmla="*/ 990223 w 1060649"/>
              <a:gd name="connsiteY153" fmla="*/ 934639 h 1146667"/>
              <a:gd name="connsiteX154" fmla="*/ 979770 w 1060649"/>
              <a:gd name="connsiteY154" fmla="*/ 962212 h 1146667"/>
              <a:gd name="connsiteX155" fmla="*/ 163453 w 1060649"/>
              <a:gd name="connsiteY155" fmla="*/ 243405 h 1146667"/>
              <a:gd name="connsiteX156" fmla="*/ 111186 w 1060649"/>
              <a:gd name="connsiteY156" fmla="*/ 275733 h 1146667"/>
              <a:gd name="connsiteX157" fmla="*/ 129242 w 1060649"/>
              <a:gd name="connsiteY157" fmla="*/ 223439 h 1146667"/>
              <a:gd name="connsiteX158" fmla="*/ 177708 w 1060649"/>
              <a:gd name="connsiteY158" fmla="*/ 188259 h 1146667"/>
              <a:gd name="connsiteX159" fmla="*/ 163453 w 1060649"/>
              <a:gd name="connsiteY159" fmla="*/ 243405 h 1146667"/>
              <a:gd name="connsiteX160" fmla="*/ 236627 w 1060649"/>
              <a:gd name="connsiteY160" fmla="*/ 289044 h 1146667"/>
              <a:gd name="connsiteX161" fmla="*/ 168205 w 1060649"/>
              <a:gd name="connsiteY161" fmla="*/ 315666 h 1146667"/>
              <a:gd name="connsiteX162" fmla="*/ 174857 w 1060649"/>
              <a:gd name="connsiteY162" fmla="*/ 250061 h 1146667"/>
              <a:gd name="connsiteX163" fmla="*/ 239478 w 1060649"/>
              <a:gd name="connsiteY163" fmla="*/ 221537 h 1146667"/>
              <a:gd name="connsiteX164" fmla="*/ 236627 w 1060649"/>
              <a:gd name="connsiteY164" fmla="*/ 289044 h 1146667"/>
              <a:gd name="connsiteX165" fmla="*/ 340211 w 1060649"/>
              <a:gd name="connsiteY165" fmla="*/ 358452 h 1146667"/>
              <a:gd name="connsiteX166" fmla="*/ 259435 w 1060649"/>
              <a:gd name="connsiteY166" fmla="*/ 379370 h 1146667"/>
              <a:gd name="connsiteX167" fmla="*/ 255633 w 1060649"/>
              <a:gd name="connsiteY167" fmla="*/ 302355 h 1146667"/>
              <a:gd name="connsiteX168" fmla="*/ 332609 w 1060649"/>
              <a:gd name="connsiteY168" fmla="*/ 279536 h 1146667"/>
              <a:gd name="connsiteX169" fmla="*/ 340211 w 1060649"/>
              <a:gd name="connsiteY169" fmla="*/ 358452 h 1146667"/>
              <a:gd name="connsiteX170" fmla="*/ 1047242 w 1060649"/>
              <a:gd name="connsiteY170" fmla="*/ 889951 h 1146667"/>
              <a:gd name="connsiteX171" fmla="*/ 1029186 w 1060649"/>
              <a:gd name="connsiteY171" fmla="*/ 909918 h 1146667"/>
              <a:gd name="connsiteX172" fmla="*/ 1040590 w 1060649"/>
              <a:gd name="connsiteY172" fmla="*/ 881394 h 1146667"/>
              <a:gd name="connsiteX173" fmla="*/ 1060546 w 1060649"/>
              <a:gd name="connsiteY173" fmla="*/ 862378 h 1146667"/>
              <a:gd name="connsiteX174" fmla="*/ 1047242 w 1060649"/>
              <a:gd name="connsiteY174" fmla="*/ 889951 h 1146667"/>
              <a:gd name="connsiteX175" fmla="*/ 281292 w 1060649"/>
              <a:gd name="connsiteY175" fmla="*/ 164489 h 1146667"/>
              <a:gd name="connsiteX176" fmla="*/ 210969 w 1060649"/>
              <a:gd name="connsiteY176" fmla="*/ 193964 h 1146667"/>
              <a:gd name="connsiteX177" fmla="*/ 223323 w 1060649"/>
              <a:gd name="connsiteY177" fmla="*/ 145473 h 1146667"/>
              <a:gd name="connsiteX178" fmla="*/ 287944 w 1060649"/>
              <a:gd name="connsiteY178" fmla="*/ 115047 h 1146667"/>
              <a:gd name="connsiteX179" fmla="*/ 281292 w 1060649"/>
              <a:gd name="connsiteY179" fmla="*/ 164489 h 1146667"/>
              <a:gd name="connsiteX180" fmla="*/ 377273 w 1060649"/>
              <a:gd name="connsiteY180" fmla="*/ 211078 h 1146667"/>
              <a:gd name="connsiteX181" fmla="*/ 294596 w 1060649"/>
              <a:gd name="connsiteY181" fmla="*/ 234848 h 1146667"/>
              <a:gd name="connsiteX182" fmla="*/ 296497 w 1060649"/>
              <a:gd name="connsiteY182" fmla="*/ 171144 h 1146667"/>
              <a:gd name="connsiteX183" fmla="*/ 374422 w 1060649"/>
              <a:gd name="connsiteY183" fmla="*/ 147374 h 1146667"/>
              <a:gd name="connsiteX184" fmla="*/ 377273 w 1060649"/>
              <a:gd name="connsiteY184" fmla="*/ 211078 h 1146667"/>
              <a:gd name="connsiteX185" fmla="*/ 326907 w 1060649"/>
              <a:gd name="connsiteY185" fmla="*/ 77015 h 1146667"/>
              <a:gd name="connsiteX186" fmla="*/ 262286 w 1060649"/>
              <a:gd name="connsiteY186" fmla="*/ 105539 h 1146667"/>
              <a:gd name="connsiteX187" fmla="*/ 278441 w 1060649"/>
              <a:gd name="connsiteY187" fmla="*/ 81769 h 1146667"/>
              <a:gd name="connsiteX188" fmla="*/ 337360 w 1060649"/>
              <a:gd name="connsiteY188" fmla="*/ 53245 h 1146667"/>
              <a:gd name="connsiteX189" fmla="*/ 326907 w 1060649"/>
              <a:gd name="connsiteY189" fmla="*/ 77015 h 1146667"/>
              <a:gd name="connsiteX190" fmla="*/ 411484 w 1060649"/>
              <a:gd name="connsiteY190" fmla="*/ 96982 h 1146667"/>
              <a:gd name="connsiteX191" fmla="*/ 335460 w 1060649"/>
              <a:gd name="connsiteY191" fmla="*/ 118850 h 1146667"/>
              <a:gd name="connsiteX192" fmla="*/ 340211 w 1060649"/>
              <a:gd name="connsiteY192" fmla="*/ 78917 h 1146667"/>
              <a:gd name="connsiteX193" fmla="*/ 410534 w 1060649"/>
              <a:gd name="connsiteY193" fmla="*/ 57999 h 1146667"/>
              <a:gd name="connsiteX194" fmla="*/ 411484 w 1060649"/>
              <a:gd name="connsiteY194" fmla="*/ 96982 h 1146667"/>
              <a:gd name="connsiteX195" fmla="*/ 521720 w 1060649"/>
              <a:gd name="connsiteY195" fmla="*/ 143571 h 1146667"/>
              <a:gd name="connsiteX196" fmla="*/ 439043 w 1060649"/>
              <a:gd name="connsiteY196" fmla="*/ 158784 h 1146667"/>
              <a:gd name="connsiteX197" fmla="*/ 433342 w 1060649"/>
              <a:gd name="connsiteY197" fmla="*/ 104588 h 1146667"/>
              <a:gd name="connsiteX198" fmla="*/ 511267 w 1060649"/>
              <a:gd name="connsiteY198" fmla="*/ 90326 h 1146667"/>
              <a:gd name="connsiteX199" fmla="*/ 521720 w 1060649"/>
              <a:gd name="connsiteY199" fmla="*/ 143571 h 1146667"/>
              <a:gd name="connsiteX200" fmla="*/ 650012 w 1060649"/>
              <a:gd name="connsiteY200" fmla="*/ 214881 h 1146667"/>
              <a:gd name="connsiteX201" fmla="*/ 567335 w 1060649"/>
              <a:gd name="connsiteY201" fmla="*/ 225340 h 1146667"/>
              <a:gd name="connsiteX202" fmla="*/ 554031 w 1060649"/>
              <a:gd name="connsiteY202" fmla="*/ 160686 h 1146667"/>
              <a:gd name="connsiteX203" fmla="*/ 632907 w 1060649"/>
              <a:gd name="connsiteY203" fmla="*/ 152128 h 1146667"/>
              <a:gd name="connsiteX204" fmla="*/ 650012 w 1060649"/>
              <a:gd name="connsiteY204" fmla="*/ 214881 h 1146667"/>
              <a:gd name="connsiteX205" fmla="*/ 448546 w 1060649"/>
              <a:gd name="connsiteY205" fmla="*/ 30426 h 1146667"/>
              <a:gd name="connsiteX206" fmla="*/ 376323 w 1060649"/>
              <a:gd name="connsiteY206" fmla="*/ 49442 h 1146667"/>
              <a:gd name="connsiteX207" fmla="*/ 383925 w 1060649"/>
              <a:gd name="connsiteY207" fmla="*/ 33278 h 1146667"/>
              <a:gd name="connsiteX208" fmla="*/ 448546 w 1060649"/>
              <a:gd name="connsiteY208" fmla="*/ 15213 h 1146667"/>
              <a:gd name="connsiteX209" fmla="*/ 448546 w 1060649"/>
              <a:gd name="connsiteY209" fmla="*/ 30426 h 1146667"/>
              <a:gd name="connsiteX210" fmla="*/ 546428 w 1060649"/>
              <a:gd name="connsiteY210" fmla="*/ 52294 h 1146667"/>
              <a:gd name="connsiteX211" fmla="*/ 468503 w 1060649"/>
              <a:gd name="connsiteY211" fmla="*/ 63704 h 1146667"/>
              <a:gd name="connsiteX212" fmla="*/ 463751 w 1060649"/>
              <a:gd name="connsiteY212" fmla="*/ 31376 h 1146667"/>
              <a:gd name="connsiteX213" fmla="*/ 535975 w 1060649"/>
              <a:gd name="connsiteY213" fmla="*/ 20918 h 1146667"/>
              <a:gd name="connsiteX214" fmla="*/ 546428 w 1060649"/>
              <a:gd name="connsiteY214" fmla="*/ 52294 h 1146667"/>
              <a:gd name="connsiteX215" fmla="*/ 663317 w 1060649"/>
              <a:gd name="connsiteY215" fmla="*/ 101736 h 1146667"/>
              <a:gd name="connsiteX216" fmla="*/ 584441 w 1060649"/>
              <a:gd name="connsiteY216" fmla="*/ 107441 h 1146667"/>
              <a:gd name="connsiteX217" fmla="*/ 571137 w 1060649"/>
              <a:gd name="connsiteY217" fmla="*/ 61802 h 1146667"/>
              <a:gd name="connsiteX218" fmla="*/ 645261 w 1060649"/>
              <a:gd name="connsiteY218" fmla="*/ 57999 h 1146667"/>
              <a:gd name="connsiteX219" fmla="*/ 663317 w 1060649"/>
              <a:gd name="connsiteY219" fmla="*/ 101736 h 1146667"/>
              <a:gd name="connsiteX220" fmla="*/ 665217 w 1060649"/>
              <a:gd name="connsiteY220" fmla="*/ 29475 h 1146667"/>
              <a:gd name="connsiteX221" fmla="*/ 596795 w 1060649"/>
              <a:gd name="connsiteY221" fmla="*/ 29475 h 1146667"/>
              <a:gd name="connsiteX222" fmla="*/ 584441 w 1060649"/>
              <a:gd name="connsiteY222" fmla="*/ 8557 h 1146667"/>
              <a:gd name="connsiteX223" fmla="*/ 647161 w 1060649"/>
              <a:gd name="connsiteY223" fmla="*/ 10459 h 1146667"/>
              <a:gd name="connsiteX224" fmla="*/ 665217 w 1060649"/>
              <a:gd name="connsiteY224" fmla="*/ 29475 h 1146667"/>
              <a:gd name="connsiteX225" fmla="*/ 777354 w 1060649"/>
              <a:gd name="connsiteY225" fmla="*/ 79867 h 1146667"/>
              <a:gd name="connsiteX226" fmla="*/ 713683 w 1060649"/>
              <a:gd name="connsiteY226" fmla="*/ 75113 h 1146667"/>
              <a:gd name="connsiteX227" fmla="*/ 693727 w 1060649"/>
              <a:gd name="connsiteY227" fmla="*/ 40884 h 1146667"/>
              <a:gd name="connsiteX228" fmla="*/ 753596 w 1060649"/>
              <a:gd name="connsiteY228" fmla="*/ 47540 h 1146667"/>
              <a:gd name="connsiteX229" fmla="*/ 777354 w 1060649"/>
              <a:gd name="connsiteY229" fmla="*/ 79867 h 1146667"/>
              <a:gd name="connsiteX230" fmla="*/ 889490 w 1060649"/>
              <a:gd name="connsiteY230" fmla="*/ 150227 h 1146667"/>
              <a:gd name="connsiteX231" fmla="*/ 835323 w 1060649"/>
              <a:gd name="connsiteY231" fmla="*/ 142620 h 1146667"/>
              <a:gd name="connsiteX232" fmla="*/ 811565 w 1060649"/>
              <a:gd name="connsiteY232" fmla="*/ 98883 h 1146667"/>
              <a:gd name="connsiteX233" fmla="*/ 863832 w 1060649"/>
              <a:gd name="connsiteY233" fmla="*/ 108391 h 1146667"/>
              <a:gd name="connsiteX234" fmla="*/ 889490 w 1060649"/>
              <a:gd name="connsiteY234" fmla="*/ 150227 h 1146667"/>
              <a:gd name="connsiteX235" fmla="*/ 990223 w 1060649"/>
              <a:gd name="connsiteY235" fmla="*/ 234848 h 1146667"/>
              <a:gd name="connsiteX236" fmla="*/ 949360 w 1060649"/>
              <a:gd name="connsiteY236" fmla="*/ 227242 h 1146667"/>
              <a:gd name="connsiteX237" fmla="*/ 925602 w 1060649"/>
              <a:gd name="connsiteY237" fmla="*/ 178751 h 1146667"/>
              <a:gd name="connsiteX238" fmla="*/ 965515 w 1060649"/>
              <a:gd name="connsiteY238" fmla="*/ 189210 h 1146667"/>
              <a:gd name="connsiteX239" fmla="*/ 990223 w 1060649"/>
              <a:gd name="connsiteY239" fmla="*/ 234848 h 1146667"/>
              <a:gd name="connsiteX240" fmla="*/ 864782 w 1060649"/>
              <a:gd name="connsiteY240" fmla="*/ 86523 h 1146667"/>
              <a:gd name="connsiteX241" fmla="*/ 817267 w 1060649"/>
              <a:gd name="connsiteY241" fmla="*/ 71310 h 1146667"/>
              <a:gd name="connsiteX242" fmla="*/ 790658 w 1060649"/>
              <a:gd name="connsiteY242" fmla="*/ 46589 h 1146667"/>
              <a:gd name="connsiteX243" fmla="*/ 835323 w 1060649"/>
              <a:gd name="connsiteY243" fmla="*/ 63704 h 1146667"/>
              <a:gd name="connsiteX244" fmla="*/ 864782 w 1060649"/>
              <a:gd name="connsiteY244" fmla="*/ 86523 h 1146667"/>
              <a:gd name="connsiteX245" fmla="*/ 958863 w 1060649"/>
              <a:gd name="connsiteY245" fmla="*/ 155932 h 1146667"/>
              <a:gd name="connsiteX246" fmla="*/ 923702 w 1060649"/>
              <a:gd name="connsiteY246" fmla="*/ 139768 h 1146667"/>
              <a:gd name="connsiteX247" fmla="*/ 895192 w 1060649"/>
              <a:gd name="connsiteY247" fmla="*/ 105539 h 1146667"/>
              <a:gd name="connsiteX248" fmla="*/ 930354 w 1060649"/>
              <a:gd name="connsiteY248" fmla="*/ 124555 h 1146667"/>
              <a:gd name="connsiteX249" fmla="*/ 958863 w 1060649"/>
              <a:gd name="connsiteY249" fmla="*/ 155932 h 1146667"/>
              <a:gd name="connsiteX250" fmla="*/ 764050 w 1060649"/>
              <a:gd name="connsiteY250" fmla="*/ 35180 h 1146667"/>
              <a:gd name="connsiteX251" fmla="*/ 707981 w 1060649"/>
              <a:gd name="connsiteY251" fmla="*/ 23770 h 1146667"/>
              <a:gd name="connsiteX252" fmla="*/ 687074 w 1060649"/>
              <a:gd name="connsiteY252" fmla="*/ 12360 h 1146667"/>
              <a:gd name="connsiteX253" fmla="*/ 764050 w 1060649"/>
              <a:gd name="connsiteY253" fmla="*/ 35180 h 1146667"/>
              <a:gd name="connsiteX254" fmla="*/ 592994 w 1060649"/>
              <a:gd name="connsiteY254" fmla="*/ 0 h 1146667"/>
              <a:gd name="connsiteX255" fmla="*/ 663317 w 1060649"/>
              <a:gd name="connsiteY255" fmla="*/ 6656 h 1146667"/>
              <a:gd name="connsiteX256" fmla="*/ 605348 w 1060649"/>
              <a:gd name="connsiteY256" fmla="*/ 951 h 1146667"/>
              <a:gd name="connsiteX257" fmla="*/ 592994 w 1060649"/>
              <a:gd name="connsiteY257" fmla="*/ 0 h 1146667"/>
              <a:gd name="connsiteX258" fmla="*/ 488460 w 1060649"/>
              <a:gd name="connsiteY258" fmla="*/ 6656 h 1146667"/>
              <a:gd name="connsiteX259" fmla="*/ 562584 w 1060649"/>
              <a:gd name="connsiteY259" fmla="*/ 0 h 1146667"/>
              <a:gd name="connsiteX260" fmla="*/ 562584 w 1060649"/>
              <a:gd name="connsiteY260" fmla="*/ 0 h 1146667"/>
              <a:gd name="connsiteX261" fmla="*/ 562584 w 1060649"/>
              <a:gd name="connsiteY261" fmla="*/ 4754 h 1146667"/>
              <a:gd name="connsiteX262" fmla="*/ 495112 w 1060649"/>
              <a:gd name="connsiteY262" fmla="*/ 11410 h 1146667"/>
              <a:gd name="connsiteX263" fmla="*/ 488460 w 1060649"/>
              <a:gd name="connsiteY263" fmla="*/ 6656 h 1146667"/>
              <a:gd name="connsiteX264" fmla="*/ 321205 w 1060649"/>
              <a:gd name="connsiteY264" fmla="*/ 57999 h 1146667"/>
              <a:gd name="connsiteX265" fmla="*/ 382025 w 1060649"/>
              <a:gd name="connsiteY265" fmla="*/ 32327 h 1146667"/>
              <a:gd name="connsiteX266" fmla="*/ 375373 w 1060649"/>
              <a:gd name="connsiteY266" fmla="*/ 35180 h 1146667"/>
              <a:gd name="connsiteX267" fmla="*/ 321205 w 1060649"/>
              <a:gd name="connsiteY267" fmla="*/ 57999 h 1146667"/>
              <a:gd name="connsiteX268" fmla="*/ 237578 w 1060649"/>
              <a:gd name="connsiteY268" fmla="*/ 108391 h 1146667"/>
              <a:gd name="connsiteX269" fmla="*/ 280342 w 1060649"/>
              <a:gd name="connsiteY269" fmla="*/ 79867 h 1146667"/>
              <a:gd name="connsiteX270" fmla="*/ 273689 w 1060649"/>
              <a:gd name="connsiteY270" fmla="*/ 83671 h 1146667"/>
              <a:gd name="connsiteX271" fmla="*/ 237578 w 1060649"/>
              <a:gd name="connsiteY271" fmla="*/ 108391 h 1146667"/>
              <a:gd name="connsiteX272" fmla="*/ 237578 w 1060649"/>
              <a:gd name="connsiteY272" fmla="*/ 108391 h 1146667"/>
              <a:gd name="connsiteX273" fmla="*/ 179609 w 1060649"/>
              <a:gd name="connsiteY273" fmla="*/ 155932 h 1146667"/>
              <a:gd name="connsiteX274" fmla="*/ 213820 w 1060649"/>
              <a:gd name="connsiteY274" fmla="*/ 126457 h 1146667"/>
              <a:gd name="connsiteX275" fmla="*/ 213820 w 1060649"/>
              <a:gd name="connsiteY275" fmla="*/ 126457 h 1146667"/>
              <a:gd name="connsiteX276" fmla="*/ 236627 w 1060649"/>
              <a:gd name="connsiteY276" fmla="*/ 111244 h 1146667"/>
              <a:gd name="connsiteX277" fmla="*/ 216671 w 1060649"/>
              <a:gd name="connsiteY277" fmla="*/ 144522 h 1146667"/>
              <a:gd name="connsiteX278" fmla="*/ 162503 w 1060649"/>
              <a:gd name="connsiteY278" fmla="*/ 180652 h 1146667"/>
              <a:gd name="connsiteX279" fmla="*/ 179609 w 1060649"/>
              <a:gd name="connsiteY279" fmla="*/ 155932 h 1146667"/>
              <a:gd name="connsiteX280" fmla="*/ 93130 w 1060649"/>
              <a:gd name="connsiteY280" fmla="*/ 260520 h 1146667"/>
              <a:gd name="connsiteX281" fmla="*/ 105484 w 1060649"/>
              <a:gd name="connsiteY281" fmla="*/ 242455 h 1146667"/>
              <a:gd name="connsiteX282" fmla="*/ 152050 w 1060649"/>
              <a:gd name="connsiteY282" fmla="*/ 184456 h 1146667"/>
              <a:gd name="connsiteX283" fmla="*/ 152050 w 1060649"/>
              <a:gd name="connsiteY283" fmla="*/ 184456 h 1146667"/>
              <a:gd name="connsiteX284" fmla="*/ 125441 w 1060649"/>
              <a:gd name="connsiteY284" fmla="*/ 222488 h 1146667"/>
              <a:gd name="connsiteX285" fmla="*/ 93130 w 1060649"/>
              <a:gd name="connsiteY285" fmla="*/ 260520 h 1146667"/>
              <a:gd name="connsiteX286" fmla="*/ 18056 w 1060649"/>
              <a:gd name="connsiteY286" fmla="*/ 430713 h 1146667"/>
              <a:gd name="connsiteX287" fmla="*/ 44665 w 1060649"/>
              <a:gd name="connsiteY287" fmla="*/ 351797 h 1146667"/>
              <a:gd name="connsiteX288" fmla="*/ 44665 w 1060649"/>
              <a:gd name="connsiteY288" fmla="*/ 351797 h 1146667"/>
              <a:gd name="connsiteX289" fmla="*/ 26609 w 1060649"/>
              <a:gd name="connsiteY289" fmla="*/ 405042 h 1146667"/>
              <a:gd name="connsiteX290" fmla="*/ 18056 w 1060649"/>
              <a:gd name="connsiteY290" fmla="*/ 430713 h 1146667"/>
              <a:gd name="connsiteX291" fmla="*/ 950 w 1060649"/>
              <a:gd name="connsiteY291" fmla="*/ 544810 h 1146667"/>
              <a:gd name="connsiteX292" fmla="*/ 13304 w 1060649"/>
              <a:gd name="connsiteY292" fmla="*/ 450680 h 1146667"/>
              <a:gd name="connsiteX293" fmla="*/ 13304 w 1060649"/>
              <a:gd name="connsiteY293" fmla="*/ 454483 h 1146667"/>
              <a:gd name="connsiteX294" fmla="*/ 4752 w 1060649"/>
              <a:gd name="connsiteY294" fmla="*/ 521040 h 1146667"/>
              <a:gd name="connsiteX295" fmla="*/ 950 w 1060649"/>
              <a:gd name="connsiteY295" fmla="*/ 544810 h 1146667"/>
              <a:gd name="connsiteX296" fmla="*/ 950 w 1060649"/>
              <a:gd name="connsiteY296" fmla="*/ 544810 h 1146667"/>
              <a:gd name="connsiteX297" fmla="*/ 4752 w 1060649"/>
              <a:gd name="connsiteY297" fmla="*/ 646546 h 1146667"/>
              <a:gd name="connsiteX298" fmla="*/ 0 w 1060649"/>
              <a:gd name="connsiteY298" fmla="*/ 563826 h 1146667"/>
              <a:gd name="connsiteX299" fmla="*/ 0 w 1060649"/>
              <a:gd name="connsiteY299" fmla="*/ 568580 h 1146667"/>
              <a:gd name="connsiteX300" fmla="*/ 3801 w 1060649"/>
              <a:gd name="connsiteY300" fmla="*/ 635136 h 1146667"/>
              <a:gd name="connsiteX301" fmla="*/ 4752 w 1060649"/>
              <a:gd name="connsiteY301" fmla="*/ 646546 h 1146667"/>
              <a:gd name="connsiteX302" fmla="*/ 17106 w 1060649"/>
              <a:gd name="connsiteY302" fmla="*/ 712151 h 1146667"/>
              <a:gd name="connsiteX303" fmla="*/ 16155 w 1060649"/>
              <a:gd name="connsiteY303" fmla="*/ 708348 h 1146667"/>
              <a:gd name="connsiteX304" fmla="*/ 17106 w 1060649"/>
              <a:gd name="connsiteY304" fmla="*/ 712151 h 1146667"/>
              <a:gd name="connsiteX305" fmla="*/ 58919 w 1060649"/>
              <a:gd name="connsiteY305" fmla="*/ 826247 h 1146667"/>
              <a:gd name="connsiteX306" fmla="*/ 28509 w 1060649"/>
              <a:gd name="connsiteY306" fmla="*/ 752085 h 1146667"/>
              <a:gd name="connsiteX307" fmla="*/ 38963 w 1060649"/>
              <a:gd name="connsiteY307" fmla="*/ 763494 h 1146667"/>
              <a:gd name="connsiteX308" fmla="*/ 61770 w 1060649"/>
              <a:gd name="connsiteY308" fmla="*/ 824345 h 1146667"/>
              <a:gd name="connsiteX309" fmla="*/ 58919 w 1060649"/>
              <a:gd name="connsiteY309" fmla="*/ 826247 h 1146667"/>
              <a:gd name="connsiteX310" fmla="*/ 58919 w 1060649"/>
              <a:gd name="connsiteY310" fmla="*/ 826247 h 1146667"/>
              <a:gd name="connsiteX311" fmla="*/ 168205 w 1060649"/>
              <a:gd name="connsiteY311" fmla="*/ 979326 h 1146667"/>
              <a:gd name="connsiteX312" fmla="*/ 117838 w 1060649"/>
              <a:gd name="connsiteY312" fmla="*/ 922278 h 1146667"/>
              <a:gd name="connsiteX313" fmla="*/ 136845 w 1060649"/>
              <a:gd name="connsiteY313" fmla="*/ 943196 h 1146667"/>
              <a:gd name="connsiteX314" fmla="*/ 168205 w 1060649"/>
              <a:gd name="connsiteY314" fmla="*/ 979326 h 1146667"/>
              <a:gd name="connsiteX315" fmla="*/ 250882 w 1060649"/>
              <a:gd name="connsiteY315" fmla="*/ 1046833 h 1146667"/>
              <a:gd name="connsiteX316" fmla="*/ 242329 w 1060649"/>
              <a:gd name="connsiteY316" fmla="*/ 1041128 h 1146667"/>
              <a:gd name="connsiteX317" fmla="*/ 192913 w 1060649"/>
              <a:gd name="connsiteY317" fmla="*/ 1002145 h 1146667"/>
              <a:gd name="connsiteX318" fmla="*/ 192913 w 1060649"/>
              <a:gd name="connsiteY318" fmla="*/ 1002145 h 1146667"/>
              <a:gd name="connsiteX319" fmla="*/ 192913 w 1060649"/>
              <a:gd name="connsiteY319" fmla="*/ 1002145 h 1146667"/>
              <a:gd name="connsiteX320" fmla="*/ 222373 w 1060649"/>
              <a:gd name="connsiteY320" fmla="*/ 1022112 h 1146667"/>
              <a:gd name="connsiteX321" fmla="*/ 250882 w 1060649"/>
              <a:gd name="connsiteY321" fmla="*/ 1046833 h 1146667"/>
              <a:gd name="connsiteX322" fmla="*/ 250882 w 1060649"/>
              <a:gd name="connsiteY322" fmla="*/ 1046833 h 1146667"/>
              <a:gd name="connsiteX323" fmla="*/ 344012 w 1060649"/>
              <a:gd name="connsiteY323" fmla="*/ 1099127 h 1146667"/>
              <a:gd name="connsiteX324" fmla="*/ 282242 w 1060649"/>
              <a:gd name="connsiteY324" fmla="*/ 1067751 h 1146667"/>
              <a:gd name="connsiteX325" fmla="*/ 282242 w 1060649"/>
              <a:gd name="connsiteY325" fmla="*/ 1067751 h 1146667"/>
              <a:gd name="connsiteX326" fmla="*/ 318354 w 1060649"/>
              <a:gd name="connsiteY326" fmla="*/ 1084865 h 1146667"/>
              <a:gd name="connsiteX327" fmla="*/ 344012 w 1060649"/>
              <a:gd name="connsiteY327" fmla="*/ 1099127 h 1146667"/>
              <a:gd name="connsiteX328" fmla="*/ 344012 w 1060649"/>
              <a:gd name="connsiteY328" fmla="*/ 1099127 h 1146667"/>
              <a:gd name="connsiteX329" fmla="*/ 429540 w 1060649"/>
              <a:gd name="connsiteY329" fmla="*/ 1128602 h 1146667"/>
              <a:gd name="connsiteX330" fmla="*/ 387727 w 1060649"/>
              <a:gd name="connsiteY330" fmla="*/ 1116242 h 1146667"/>
              <a:gd name="connsiteX331" fmla="*/ 419087 w 1060649"/>
              <a:gd name="connsiteY331" fmla="*/ 1125750 h 1146667"/>
              <a:gd name="connsiteX332" fmla="*/ 429540 w 1060649"/>
              <a:gd name="connsiteY332" fmla="*/ 1128602 h 1146667"/>
              <a:gd name="connsiteX333" fmla="*/ 618652 w 1060649"/>
              <a:gd name="connsiteY333" fmla="*/ 1144766 h 1146667"/>
              <a:gd name="connsiteX334" fmla="*/ 567335 w 1060649"/>
              <a:gd name="connsiteY334" fmla="*/ 1146667 h 1146667"/>
              <a:gd name="connsiteX335" fmla="*/ 569236 w 1060649"/>
              <a:gd name="connsiteY335" fmla="*/ 1146667 h 1146667"/>
              <a:gd name="connsiteX336" fmla="*/ 612000 w 1060649"/>
              <a:gd name="connsiteY336" fmla="*/ 1144766 h 1146667"/>
              <a:gd name="connsiteX337" fmla="*/ 618652 w 1060649"/>
              <a:gd name="connsiteY337" fmla="*/ 1144766 h 1146667"/>
              <a:gd name="connsiteX338" fmla="*/ 718435 w 1060649"/>
              <a:gd name="connsiteY338" fmla="*/ 1127651 h 1146667"/>
              <a:gd name="connsiteX339" fmla="*/ 678522 w 1060649"/>
              <a:gd name="connsiteY339" fmla="*/ 1136209 h 1146667"/>
              <a:gd name="connsiteX340" fmla="*/ 678522 w 1060649"/>
              <a:gd name="connsiteY340" fmla="*/ 1132405 h 1146667"/>
              <a:gd name="connsiteX341" fmla="*/ 720335 w 1060649"/>
              <a:gd name="connsiteY341" fmla="*/ 1122897 h 1146667"/>
              <a:gd name="connsiteX342" fmla="*/ 718435 w 1060649"/>
              <a:gd name="connsiteY342" fmla="*/ 1127651 h 1146667"/>
              <a:gd name="connsiteX343" fmla="*/ 918950 w 1060649"/>
              <a:gd name="connsiteY343" fmla="*/ 1030670 h 1146667"/>
              <a:gd name="connsiteX344" fmla="*/ 898043 w 1060649"/>
              <a:gd name="connsiteY344" fmla="*/ 1045882 h 1146667"/>
              <a:gd name="connsiteX345" fmla="*/ 892341 w 1060649"/>
              <a:gd name="connsiteY345" fmla="*/ 1048735 h 1146667"/>
              <a:gd name="connsiteX346" fmla="*/ 903745 w 1060649"/>
              <a:gd name="connsiteY346" fmla="*/ 1035424 h 1146667"/>
              <a:gd name="connsiteX347" fmla="*/ 933205 w 1060649"/>
              <a:gd name="connsiteY347" fmla="*/ 1016407 h 1146667"/>
              <a:gd name="connsiteX348" fmla="*/ 918950 w 1060649"/>
              <a:gd name="connsiteY348" fmla="*/ 1030670 h 1146667"/>
              <a:gd name="connsiteX349" fmla="*/ 918950 w 1060649"/>
              <a:gd name="connsiteY349" fmla="*/ 1030670 h 1146667"/>
              <a:gd name="connsiteX350" fmla="*/ 1012080 w 1060649"/>
              <a:gd name="connsiteY350" fmla="*/ 942245 h 1146667"/>
              <a:gd name="connsiteX351" fmla="*/ 978820 w 1060649"/>
              <a:gd name="connsiteY351" fmla="*/ 979326 h 1146667"/>
              <a:gd name="connsiteX352" fmla="*/ 978820 w 1060649"/>
              <a:gd name="connsiteY352" fmla="*/ 979326 h 1146667"/>
              <a:gd name="connsiteX353" fmla="*/ 993074 w 1060649"/>
              <a:gd name="connsiteY353" fmla="*/ 963163 h 1146667"/>
              <a:gd name="connsiteX354" fmla="*/ 1012080 w 1060649"/>
              <a:gd name="connsiteY354" fmla="*/ 942245 h 1146667"/>
              <a:gd name="connsiteX355" fmla="*/ 128292 w 1060649"/>
              <a:gd name="connsiteY355" fmla="*/ 912770 h 1146667"/>
              <a:gd name="connsiteX356" fmla="*/ 102634 w 1060649"/>
              <a:gd name="connsiteY356" fmla="*/ 896606 h 1146667"/>
              <a:gd name="connsiteX357" fmla="*/ 75074 w 1060649"/>
              <a:gd name="connsiteY357" fmla="*/ 844312 h 1146667"/>
              <a:gd name="connsiteX358" fmla="*/ 101683 w 1060649"/>
              <a:gd name="connsiteY358" fmla="*/ 855722 h 1146667"/>
              <a:gd name="connsiteX359" fmla="*/ 128292 w 1060649"/>
              <a:gd name="connsiteY359" fmla="*/ 912770 h 1146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Lst>
            <a:rect l="l" t="t" r="r" b="b"/>
            <a:pathLst>
              <a:path w="1060649" h="1146667">
                <a:moveTo>
                  <a:pt x="217621" y="995490"/>
                </a:moveTo>
                <a:cubicBezTo>
                  <a:pt x="213820" y="1002145"/>
                  <a:pt x="196714" y="995490"/>
                  <a:pt x="178658" y="979326"/>
                </a:cubicBezTo>
                <a:cubicBezTo>
                  <a:pt x="161553" y="963163"/>
                  <a:pt x="148248" y="944147"/>
                  <a:pt x="149199" y="934639"/>
                </a:cubicBezTo>
                <a:cubicBezTo>
                  <a:pt x="151099" y="924180"/>
                  <a:pt x="169155" y="929885"/>
                  <a:pt x="188161" y="946999"/>
                </a:cubicBezTo>
                <a:cubicBezTo>
                  <a:pt x="209068" y="965064"/>
                  <a:pt x="221422" y="986933"/>
                  <a:pt x="217621" y="995490"/>
                </a:cubicBezTo>
                <a:moveTo>
                  <a:pt x="320255" y="1065849"/>
                </a:moveTo>
                <a:cubicBezTo>
                  <a:pt x="313602" y="1070603"/>
                  <a:pt x="293646" y="1063948"/>
                  <a:pt x="274640" y="1052538"/>
                </a:cubicBezTo>
                <a:cubicBezTo>
                  <a:pt x="255633" y="1040178"/>
                  <a:pt x="243279" y="1024965"/>
                  <a:pt x="248031" y="1019260"/>
                </a:cubicBezTo>
                <a:cubicBezTo>
                  <a:pt x="252783" y="1011653"/>
                  <a:pt x="274640" y="1015457"/>
                  <a:pt x="295547" y="1029719"/>
                </a:cubicBezTo>
                <a:cubicBezTo>
                  <a:pt x="316453" y="1043030"/>
                  <a:pt x="327857" y="1060144"/>
                  <a:pt x="320255" y="1065849"/>
                </a:cubicBezTo>
                <a:close/>
                <a:moveTo>
                  <a:pt x="428590" y="1117193"/>
                </a:moveTo>
                <a:cubicBezTo>
                  <a:pt x="420037" y="1120045"/>
                  <a:pt x="399130" y="1115291"/>
                  <a:pt x="380124" y="1107685"/>
                </a:cubicBezTo>
                <a:cubicBezTo>
                  <a:pt x="361118" y="1099127"/>
                  <a:pt x="350665" y="1089619"/>
                  <a:pt x="358267" y="1085816"/>
                </a:cubicBezTo>
                <a:cubicBezTo>
                  <a:pt x="365869" y="1081062"/>
                  <a:pt x="388677" y="1083915"/>
                  <a:pt x="409584" y="1093423"/>
                </a:cubicBezTo>
                <a:cubicBezTo>
                  <a:pt x="429540" y="1102931"/>
                  <a:pt x="437143" y="1113389"/>
                  <a:pt x="428590" y="1117193"/>
                </a:cubicBezTo>
                <a:close/>
                <a:moveTo>
                  <a:pt x="530273" y="1143815"/>
                </a:moveTo>
                <a:cubicBezTo>
                  <a:pt x="520770" y="1143815"/>
                  <a:pt x="500814" y="1141913"/>
                  <a:pt x="483708" y="1140012"/>
                </a:cubicBezTo>
                <a:cubicBezTo>
                  <a:pt x="467553" y="1136209"/>
                  <a:pt x="459950" y="1132405"/>
                  <a:pt x="469453" y="1131455"/>
                </a:cubicBezTo>
                <a:cubicBezTo>
                  <a:pt x="478956" y="1128602"/>
                  <a:pt x="500814" y="1130504"/>
                  <a:pt x="517919" y="1134307"/>
                </a:cubicBezTo>
                <a:cubicBezTo>
                  <a:pt x="535025" y="1137159"/>
                  <a:pt x="539776" y="1141913"/>
                  <a:pt x="530273" y="1143815"/>
                </a:cubicBezTo>
                <a:close/>
                <a:moveTo>
                  <a:pt x="34211" y="714052"/>
                </a:moveTo>
                <a:cubicBezTo>
                  <a:pt x="33261" y="732118"/>
                  <a:pt x="25658" y="731167"/>
                  <a:pt x="19006" y="712151"/>
                </a:cubicBezTo>
                <a:cubicBezTo>
                  <a:pt x="13304" y="694086"/>
                  <a:pt x="8553" y="666512"/>
                  <a:pt x="6652" y="648447"/>
                </a:cubicBezTo>
                <a:cubicBezTo>
                  <a:pt x="6652" y="628480"/>
                  <a:pt x="13304" y="625628"/>
                  <a:pt x="20907" y="643693"/>
                </a:cubicBezTo>
                <a:cubicBezTo>
                  <a:pt x="31360" y="661758"/>
                  <a:pt x="37062" y="695036"/>
                  <a:pt x="34211" y="714052"/>
                </a:cubicBezTo>
                <a:close/>
                <a:moveTo>
                  <a:pt x="97882" y="803428"/>
                </a:moveTo>
                <a:cubicBezTo>
                  <a:pt x="94081" y="820542"/>
                  <a:pt x="78876" y="817690"/>
                  <a:pt x="65571" y="798674"/>
                </a:cubicBezTo>
                <a:cubicBezTo>
                  <a:pt x="53217" y="779658"/>
                  <a:pt x="43714" y="751134"/>
                  <a:pt x="45615" y="733069"/>
                </a:cubicBezTo>
                <a:cubicBezTo>
                  <a:pt x="48466" y="714052"/>
                  <a:pt x="62720" y="713102"/>
                  <a:pt x="77925" y="733069"/>
                </a:cubicBezTo>
                <a:cubicBezTo>
                  <a:pt x="94081" y="753035"/>
                  <a:pt x="103584" y="785363"/>
                  <a:pt x="97882" y="803428"/>
                </a:cubicBezTo>
                <a:close/>
                <a:moveTo>
                  <a:pt x="190062" y="896606"/>
                </a:moveTo>
                <a:cubicBezTo>
                  <a:pt x="183410" y="910868"/>
                  <a:pt x="162503" y="908016"/>
                  <a:pt x="144447" y="889000"/>
                </a:cubicBezTo>
                <a:cubicBezTo>
                  <a:pt x="126391" y="870935"/>
                  <a:pt x="115938" y="843362"/>
                  <a:pt x="120689" y="827198"/>
                </a:cubicBezTo>
                <a:cubicBezTo>
                  <a:pt x="126391" y="810083"/>
                  <a:pt x="147298" y="811034"/>
                  <a:pt x="167255" y="830050"/>
                </a:cubicBezTo>
                <a:cubicBezTo>
                  <a:pt x="187211" y="850968"/>
                  <a:pt x="197665" y="880443"/>
                  <a:pt x="190062" y="896606"/>
                </a:cubicBezTo>
                <a:close/>
                <a:moveTo>
                  <a:pt x="300298" y="983129"/>
                </a:moveTo>
                <a:cubicBezTo>
                  <a:pt x="290795" y="995490"/>
                  <a:pt x="267037" y="992637"/>
                  <a:pt x="246130" y="977425"/>
                </a:cubicBezTo>
                <a:cubicBezTo>
                  <a:pt x="225224" y="961261"/>
                  <a:pt x="214770" y="938442"/>
                  <a:pt x="221422" y="924180"/>
                </a:cubicBezTo>
                <a:cubicBezTo>
                  <a:pt x="229975" y="908967"/>
                  <a:pt x="254683" y="910868"/>
                  <a:pt x="277491" y="927983"/>
                </a:cubicBezTo>
                <a:cubicBezTo>
                  <a:pt x="300298" y="945097"/>
                  <a:pt x="310751" y="969818"/>
                  <a:pt x="300298" y="983129"/>
                </a:cubicBezTo>
                <a:close/>
                <a:moveTo>
                  <a:pt x="420037" y="1055390"/>
                </a:moveTo>
                <a:cubicBezTo>
                  <a:pt x="408633" y="1064898"/>
                  <a:pt x="383925" y="1062997"/>
                  <a:pt x="363019" y="1051587"/>
                </a:cubicBezTo>
                <a:cubicBezTo>
                  <a:pt x="342112" y="1039227"/>
                  <a:pt x="331658" y="1021162"/>
                  <a:pt x="342112" y="1009752"/>
                </a:cubicBezTo>
                <a:cubicBezTo>
                  <a:pt x="352565" y="997391"/>
                  <a:pt x="379174" y="998342"/>
                  <a:pt x="401981" y="1011653"/>
                </a:cubicBezTo>
                <a:cubicBezTo>
                  <a:pt x="423838" y="1025916"/>
                  <a:pt x="431441" y="1044932"/>
                  <a:pt x="420037" y="1055390"/>
                </a:cubicBezTo>
                <a:close/>
                <a:moveTo>
                  <a:pt x="535975" y="1106734"/>
                </a:moveTo>
                <a:cubicBezTo>
                  <a:pt x="523621" y="1113389"/>
                  <a:pt x="499863" y="1114340"/>
                  <a:pt x="480857" y="1106734"/>
                </a:cubicBezTo>
                <a:cubicBezTo>
                  <a:pt x="461851" y="1099127"/>
                  <a:pt x="455199" y="1086767"/>
                  <a:pt x="465652" y="1078210"/>
                </a:cubicBezTo>
                <a:cubicBezTo>
                  <a:pt x="477056" y="1068702"/>
                  <a:pt x="503664" y="1067751"/>
                  <a:pt x="523621" y="1077259"/>
                </a:cubicBezTo>
                <a:cubicBezTo>
                  <a:pt x="543578" y="1084865"/>
                  <a:pt x="548329" y="1098177"/>
                  <a:pt x="535975" y="1106734"/>
                </a:cubicBezTo>
                <a:close/>
                <a:moveTo>
                  <a:pt x="637658" y="1131455"/>
                </a:moveTo>
                <a:cubicBezTo>
                  <a:pt x="625304" y="1136209"/>
                  <a:pt x="605348" y="1138110"/>
                  <a:pt x="589192" y="1136209"/>
                </a:cubicBezTo>
                <a:cubicBezTo>
                  <a:pt x="573987" y="1133356"/>
                  <a:pt x="570186" y="1126701"/>
                  <a:pt x="581590" y="1120996"/>
                </a:cubicBezTo>
                <a:cubicBezTo>
                  <a:pt x="593944" y="1114340"/>
                  <a:pt x="616751" y="1111488"/>
                  <a:pt x="632907" y="1115291"/>
                </a:cubicBezTo>
                <a:cubicBezTo>
                  <a:pt x="648112" y="1118143"/>
                  <a:pt x="650963" y="1125750"/>
                  <a:pt x="637658" y="1131455"/>
                </a:cubicBezTo>
                <a:close/>
                <a:moveTo>
                  <a:pt x="29460" y="588547"/>
                </a:moveTo>
                <a:cubicBezTo>
                  <a:pt x="23758" y="613267"/>
                  <a:pt x="13304" y="616120"/>
                  <a:pt x="7602" y="599005"/>
                </a:cubicBezTo>
                <a:cubicBezTo>
                  <a:pt x="2851" y="582842"/>
                  <a:pt x="2851" y="551465"/>
                  <a:pt x="6652" y="529597"/>
                </a:cubicBezTo>
                <a:cubicBezTo>
                  <a:pt x="11404" y="505827"/>
                  <a:pt x="20907" y="497270"/>
                  <a:pt x="27559" y="511532"/>
                </a:cubicBezTo>
                <a:cubicBezTo>
                  <a:pt x="35161" y="528646"/>
                  <a:pt x="37062" y="563826"/>
                  <a:pt x="29460" y="588547"/>
                </a:cubicBezTo>
                <a:close/>
                <a:moveTo>
                  <a:pt x="89329" y="673168"/>
                </a:moveTo>
                <a:cubicBezTo>
                  <a:pt x="80776" y="696938"/>
                  <a:pt x="62720" y="698840"/>
                  <a:pt x="48466" y="678873"/>
                </a:cubicBezTo>
                <a:cubicBezTo>
                  <a:pt x="36112" y="659857"/>
                  <a:pt x="31360" y="626579"/>
                  <a:pt x="37062" y="602809"/>
                </a:cubicBezTo>
                <a:cubicBezTo>
                  <a:pt x="44665" y="579039"/>
                  <a:pt x="61770" y="572383"/>
                  <a:pt x="76025" y="591399"/>
                </a:cubicBezTo>
                <a:cubicBezTo>
                  <a:pt x="93130" y="610415"/>
                  <a:pt x="98832" y="647496"/>
                  <a:pt x="89329" y="673168"/>
                </a:cubicBezTo>
                <a:close/>
                <a:moveTo>
                  <a:pt x="180559" y="767297"/>
                </a:moveTo>
                <a:cubicBezTo>
                  <a:pt x="170106" y="789166"/>
                  <a:pt x="145397" y="790117"/>
                  <a:pt x="125441" y="769199"/>
                </a:cubicBezTo>
                <a:cubicBezTo>
                  <a:pt x="106435" y="749232"/>
                  <a:pt x="98832" y="715003"/>
                  <a:pt x="107385" y="692184"/>
                </a:cubicBezTo>
                <a:cubicBezTo>
                  <a:pt x="116888" y="668414"/>
                  <a:pt x="141596" y="664611"/>
                  <a:pt x="162503" y="685528"/>
                </a:cubicBezTo>
                <a:cubicBezTo>
                  <a:pt x="184360" y="706446"/>
                  <a:pt x="191963" y="743527"/>
                  <a:pt x="180559" y="767297"/>
                </a:cubicBezTo>
                <a:close/>
                <a:moveTo>
                  <a:pt x="296497" y="864279"/>
                </a:moveTo>
                <a:cubicBezTo>
                  <a:pt x="283192" y="884246"/>
                  <a:pt x="254683" y="884246"/>
                  <a:pt x="230925" y="865230"/>
                </a:cubicBezTo>
                <a:cubicBezTo>
                  <a:pt x="208118" y="846214"/>
                  <a:pt x="198615" y="813887"/>
                  <a:pt x="209068" y="792969"/>
                </a:cubicBezTo>
                <a:cubicBezTo>
                  <a:pt x="220472" y="771101"/>
                  <a:pt x="250882" y="768248"/>
                  <a:pt x="275590" y="788215"/>
                </a:cubicBezTo>
                <a:cubicBezTo>
                  <a:pt x="300298" y="808182"/>
                  <a:pt x="309801" y="842411"/>
                  <a:pt x="296497" y="864279"/>
                </a:cubicBezTo>
                <a:close/>
                <a:moveTo>
                  <a:pt x="423838" y="952704"/>
                </a:moveTo>
                <a:cubicBezTo>
                  <a:pt x="409584" y="969818"/>
                  <a:pt x="379174" y="970769"/>
                  <a:pt x="354466" y="954605"/>
                </a:cubicBezTo>
                <a:cubicBezTo>
                  <a:pt x="330708" y="938442"/>
                  <a:pt x="321205" y="910868"/>
                  <a:pt x="334509" y="891852"/>
                </a:cubicBezTo>
                <a:cubicBezTo>
                  <a:pt x="347814" y="871886"/>
                  <a:pt x="380124" y="869984"/>
                  <a:pt x="405783" y="887098"/>
                </a:cubicBezTo>
                <a:cubicBezTo>
                  <a:pt x="431441" y="905164"/>
                  <a:pt x="439043" y="934639"/>
                  <a:pt x="423838" y="952704"/>
                </a:cubicBezTo>
                <a:close/>
                <a:moveTo>
                  <a:pt x="667118" y="1073456"/>
                </a:moveTo>
                <a:cubicBezTo>
                  <a:pt x="652863" y="1084865"/>
                  <a:pt x="626255" y="1088669"/>
                  <a:pt x="608199" y="1082013"/>
                </a:cubicBezTo>
                <a:cubicBezTo>
                  <a:pt x="589192" y="1075357"/>
                  <a:pt x="584441" y="1059194"/>
                  <a:pt x="599646" y="1046833"/>
                </a:cubicBezTo>
                <a:cubicBezTo>
                  <a:pt x="614851" y="1033522"/>
                  <a:pt x="642410" y="1028768"/>
                  <a:pt x="662366" y="1037325"/>
                </a:cubicBezTo>
                <a:cubicBezTo>
                  <a:pt x="680422" y="1044932"/>
                  <a:pt x="683273" y="1061095"/>
                  <a:pt x="667118" y="1073456"/>
                </a:cubicBezTo>
                <a:close/>
                <a:moveTo>
                  <a:pt x="760248" y="1094373"/>
                </a:moveTo>
                <a:cubicBezTo>
                  <a:pt x="745994" y="1102931"/>
                  <a:pt x="725087" y="1108635"/>
                  <a:pt x="711782" y="1106734"/>
                </a:cubicBezTo>
                <a:cubicBezTo>
                  <a:pt x="697528" y="1104832"/>
                  <a:pt x="697528" y="1094373"/>
                  <a:pt x="710832" y="1084865"/>
                </a:cubicBezTo>
                <a:cubicBezTo>
                  <a:pt x="725087" y="1074407"/>
                  <a:pt x="748845" y="1068702"/>
                  <a:pt x="762149" y="1071554"/>
                </a:cubicBezTo>
                <a:cubicBezTo>
                  <a:pt x="775453" y="1075357"/>
                  <a:pt x="773553" y="1085816"/>
                  <a:pt x="760248" y="1094373"/>
                </a:cubicBezTo>
                <a:close/>
                <a:moveTo>
                  <a:pt x="823919" y="1088669"/>
                </a:moveTo>
                <a:cubicBezTo>
                  <a:pt x="811565" y="1094373"/>
                  <a:pt x="795410" y="1101980"/>
                  <a:pt x="787807" y="1103881"/>
                </a:cubicBezTo>
                <a:cubicBezTo>
                  <a:pt x="779255" y="1105783"/>
                  <a:pt x="781155" y="1101980"/>
                  <a:pt x="794459" y="1094373"/>
                </a:cubicBezTo>
                <a:cubicBezTo>
                  <a:pt x="806814" y="1086767"/>
                  <a:pt x="824869" y="1079161"/>
                  <a:pt x="833422" y="1078210"/>
                </a:cubicBezTo>
                <a:cubicBezTo>
                  <a:pt x="841025" y="1078210"/>
                  <a:pt x="836273" y="1082013"/>
                  <a:pt x="823919" y="1088669"/>
                </a:cubicBezTo>
                <a:close/>
                <a:moveTo>
                  <a:pt x="42764" y="452582"/>
                </a:moveTo>
                <a:cubicBezTo>
                  <a:pt x="32311" y="479204"/>
                  <a:pt x="20907" y="487762"/>
                  <a:pt x="16155" y="474450"/>
                </a:cubicBezTo>
                <a:cubicBezTo>
                  <a:pt x="14255" y="462090"/>
                  <a:pt x="19006" y="434517"/>
                  <a:pt x="26609" y="409796"/>
                </a:cubicBezTo>
                <a:cubicBezTo>
                  <a:pt x="36112" y="386026"/>
                  <a:pt x="46565" y="372714"/>
                  <a:pt x="51317" y="382222"/>
                </a:cubicBezTo>
                <a:cubicBezTo>
                  <a:pt x="57969" y="393632"/>
                  <a:pt x="54168" y="425009"/>
                  <a:pt x="42764" y="452582"/>
                </a:cubicBezTo>
                <a:close/>
                <a:moveTo>
                  <a:pt x="95981" y="521040"/>
                </a:moveTo>
                <a:cubicBezTo>
                  <a:pt x="83627" y="548613"/>
                  <a:pt x="63671" y="555268"/>
                  <a:pt x="50366" y="538154"/>
                </a:cubicBezTo>
                <a:cubicBezTo>
                  <a:pt x="39913" y="521990"/>
                  <a:pt x="39913" y="489663"/>
                  <a:pt x="49416" y="463991"/>
                </a:cubicBezTo>
                <a:cubicBezTo>
                  <a:pt x="60820" y="437369"/>
                  <a:pt x="79826" y="426910"/>
                  <a:pt x="93130" y="442123"/>
                </a:cubicBezTo>
                <a:cubicBezTo>
                  <a:pt x="107385" y="456385"/>
                  <a:pt x="109286" y="492516"/>
                  <a:pt x="95981" y="521040"/>
                </a:cubicBezTo>
                <a:close/>
                <a:moveTo>
                  <a:pt x="181509" y="607563"/>
                </a:moveTo>
                <a:cubicBezTo>
                  <a:pt x="167255" y="635136"/>
                  <a:pt x="139696" y="639890"/>
                  <a:pt x="120689" y="619923"/>
                </a:cubicBezTo>
                <a:cubicBezTo>
                  <a:pt x="102634" y="600907"/>
                  <a:pt x="98832" y="564776"/>
                  <a:pt x="111186" y="539105"/>
                </a:cubicBezTo>
                <a:cubicBezTo>
                  <a:pt x="124491" y="512482"/>
                  <a:pt x="151099" y="504876"/>
                  <a:pt x="170106" y="522941"/>
                </a:cubicBezTo>
                <a:cubicBezTo>
                  <a:pt x="191963" y="541006"/>
                  <a:pt x="197665" y="579989"/>
                  <a:pt x="181509" y="607563"/>
                </a:cubicBezTo>
                <a:close/>
                <a:moveTo>
                  <a:pt x="568286" y="894705"/>
                </a:moveTo>
                <a:cubicBezTo>
                  <a:pt x="551180" y="914672"/>
                  <a:pt x="517919" y="919426"/>
                  <a:pt x="494161" y="904213"/>
                </a:cubicBezTo>
                <a:cubicBezTo>
                  <a:pt x="469453" y="889000"/>
                  <a:pt x="462801" y="858574"/>
                  <a:pt x="478956" y="837657"/>
                </a:cubicBezTo>
                <a:cubicBezTo>
                  <a:pt x="496062" y="815788"/>
                  <a:pt x="530273" y="811034"/>
                  <a:pt x="555932" y="827198"/>
                </a:cubicBezTo>
                <a:cubicBezTo>
                  <a:pt x="579689" y="843362"/>
                  <a:pt x="585391" y="873787"/>
                  <a:pt x="568286" y="894705"/>
                </a:cubicBezTo>
                <a:close/>
                <a:moveTo>
                  <a:pt x="694677" y="966966"/>
                </a:moveTo>
                <a:cubicBezTo>
                  <a:pt x="678522" y="984080"/>
                  <a:pt x="649062" y="989785"/>
                  <a:pt x="628155" y="979326"/>
                </a:cubicBezTo>
                <a:cubicBezTo>
                  <a:pt x="607248" y="967917"/>
                  <a:pt x="602497" y="944147"/>
                  <a:pt x="618652" y="926081"/>
                </a:cubicBezTo>
                <a:cubicBezTo>
                  <a:pt x="634807" y="907065"/>
                  <a:pt x="666168" y="901360"/>
                  <a:pt x="687074" y="913721"/>
                </a:cubicBezTo>
                <a:cubicBezTo>
                  <a:pt x="708932" y="925131"/>
                  <a:pt x="711782" y="948901"/>
                  <a:pt x="694677" y="966966"/>
                </a:cubicBezTo>
                <a:close/>
                <a:moveTo>
                  <a:pt x="800161" y="1014506"/>
                </a:moveTo>
                <a:cubicBezTo>
                  <a:pt x="784956" y="1028768"/>
                  <a:pt x="761199" y="1035424"/>
                  <a:pt x="745994" y="1029719"/>
                </a:cubicBezTo>
                <a:cubicBezTo>
                  <a:pt x="729838" y="1023063"/>
                  <a:pt x="728888" y="1005949"/>
                  <a:pt x="744093" y="990736"/>
                </a:cubicBezTo>
                <a:cubicBezTo>
                  <a:pt x="759298" y="974572"/>
                  <a:pt x="784956" y="967917"/>
                  <a:pt x="801112" y="975523"/>
                </a:cubicBezTo>
                <a:cubicBezTo>
                  <a:pt x="815366" y="982179"/>
                  <a:pt x="815366" y="1000244"/>
                  <a:pt x="800161" y="1014506"/>
                </a:cubicBezTo>
                <a:close/>
                <a:moveTo>
                  <a:pt x="876186" y="1035424"/>
                </a:moveTo>
                <a:cubicBezTo>
                  <a:pt x="862882" y="1046833"/>
                  <a:pt x="844826" y="1054440"/>
                  <a:pt x="835323" y="1052538"/>
                </a:cubicBezTo>
                <a:cubicBezTo>
                  <a:pt x="824869" y="1050636"/>
                  <a:pt x="826770" y="1039227"/>
                  <a:pt x="840074" y="1026866"/>
                </a:cubicBezTo>
                <a:cubicBezTo>
                  <a:pt x="853379" y="1014506"/>
                  <a:pt x="872385" y="1006899"/>
                  <a:pt x="882838" y="1009752"/>
                </a:cubicBezTo>
                <a:cubicBezTo>
                  <a:pt x="892341" y="1013555"/>
                  <a:pt x="889490" y="1024014"/>
                  <a:pt x="876186" y="1035424"/>
                </a:cubicBezTo>
                <a:close/>
                <a:moveTo>
                  <a:pt x="77925" y="327076"/>
                </a:moveTo>
                <a:cubicBezTo>
                  <a:pt x="63671" y="353698"/>
                  <a:pt x="48466" y="367960"/>
                  <a:pt x="45615" y="359403"/>
                </a:cubicBezTo>
                <a:cubicBezTo>
                  <a:pt x="44665" y="352748"/>
                  <a:pt x="55118" y="328978"/>
                  <a:pt x="66522" y="305208"/>
                </a:cubicBezTo>
                <a:cubicBezTo>
                  <a:pt x="79826" y="281437"/>
                  <a:pt x="92180" y="265274"/>
                  <a:pt x="95031" y="268126"/>
                </a:cubicBezTo>
                <a:cubicBezTo>
                  <a:pt x="100733" y="272880"/>
                  <a:pt x="93130" y="300454"/>
                  <a:pt x="77925" y="327076"/>
                </a:cubicBezTo>
                <a:close/>
                <a:moveTo>
                  <a:pt x="205267" y="444025"/>
                </a:moveTo>
                <a:cubicBezTo>
                  <a:pt x="187211" y="474450"/>
                  <a:pt x="156801" y="483007"/>
                  <a:pt x="137795" y="464942"/>
                </a:cubicBezTo>
                <a:cubicBezTo>
                  <a:pt x="120689" y="447828"/>
                  <a:pt x="120689" y="412648"/>
                  <a:pt x="136845" y="385075"/>
                </a:cubicBezTo>
                <a:cubicBezTo>
                  <a:pt x="153950" y="356551"/>
                  <a:pt x="183410" y="345141"/>
                  <a:pt x="202416" y="360354"/>
                </a:cubicBezTo>
                <a:cubicBezTo>
                  <a:pt x="221422" y="376518"/>
                  <a:pt x="224273" y="414550"/>
                  <a:pt x="205267" y="444025"/>
                </a:cubicBezTo>
                <a:close/>
                <a:moveTo>
                  <a:pt x="316453" y="533400"/>
                </a:moveTo>
                <a:cubicBezTo>
                  <a:pt x="297447" y="562875"/>
                  <a:pt x="261335" y="570481"/>
                  <a:pt x="236627" y="549564"/>
                </a:cubicBezTo>
                <a:cubicBezTo>
                  <a:pt x="212870" y="530548"/>
                  <a:pt x="209068" y="491565"/>
                  <a:pt x="227124" y="463041"/>
                </a:cubicBezTo>
                <a:cubicBezTo>
                  <a:pt x="245180" y="434517"/>
                  <a:pt x="280342" y="425009"/>
                  <a:pt x="305050" y="443074"/>
                </a:cubicBezTo>
                <a:cubicBezTo>
                  <a:pt x="331658" y="462090"/>
                  <a:pt x="336410" y="502974"/>
                  <a:pt x="316453" y="533400"/>
                </a:cubicBezTo>
                <a:close/>
                <a:moveTo>
                  <a:pt x="928453" y="941294"/>
                </a:moveTo>
                <a:cubicBezTo>
                  <a:pt x="914199" y="957458"/>
                  <a:pt x="893292" y="966015"/>
                  <a:pt x="880938" y="960310"/>
                </a:cubicBezTo>
                <a:cubicBezTo>
                  <a:pt x="867633" y="953655"/>
                  <a:pt x="868584" y="934639"/>
                  <a:pt x="883789" y="917524"/>
                </a:cubicBezTo>
                <a:cubicBezTo>
                  <a:pt x="898043" y="899459"/>
                  <a:pt x="920851" y="890902"/>
                  <a:pt x="933205" y="898508"/>
                </a:cubicBezTo>
                <a:cubicBezTo>
                  <a:pt x="944609" y="906114"/>
                  <a:pt x="942708" y="924180"/>
                  <a:pt x="928453" y="941294"/>
                </a:cubicBezTo>
                <a:close/>
                <a:moveTo>
                  <a:pt x="979770" y="962212"/>
                </a:moveTo>
                <a:cubicBezTo>
                  <a:pt x="968366" y="974572"/>
                  <a:pt x="954112" y="984080"/>
                  <a:pt x="947459" y="983129"/>
                </a:cubicBezTo>
                <a:cubicBezTo>
                  <a:pt x="940807" y="981228"/>
                  <a:pt x="944609" y="967917"/>
                  <a:pt x="956963" y="954605"/>
                </a:cubicBezTo>
                <a:cubicBezTo>
                  <a:pt x="969317" y="940343"/>
                  <a:pt x="984522" y="930835"/>
                  <a:pt x="990223" y="934639"/>
                </a:cubicBezTo>
                <a:cubicBezTo>
                  <a:pt x="995925" y="936540"/>
                  <a:pt x="991174" y="949851"/>
                  <a:pt x="979770" y="962212"/>
                </a:cubicBezTo>
                <a:close/>
                <a:moveTo>
                  <a:pt x="163453" y="243405"/>
                </a:moveTo>
                <a:cubicBezTo>
                  <a:pt x="144447" y="269077"/>
                  <a:pt x="120689" y="283339"/>
                  <a:pt x="111186" y="275733"/>
                </a:cubicBezTo>
                <a:cubicBezTo>
                  <a:pt x="103584" y="269077"/>
                  <a:pt x="112137" y="246258"/>
                  <a:pt x="129242" y="223439"/>
                </a:cubicBezTo>
                <a:cubicBezTo>
                  <a:pt x="147298" y="201570"/>
                  <a:pt x="168205" y="185406"/>
                  <a:pt x="177708" y="188259"/>
                </a:cubicBezTo>
                <a:cubicBezTo>
                  <a:pt x="189112" y="193013"/>
                  <a:pt x="183410" y="217734"/>
                  <a:pt x="163453" y="243405"/>
                </a:cubicBezTo>
                <a:close/>
                <a:moveTo>
                  <a:pt x="236627" y="289044"/>
                </a:moveTo>
                <a:cubicBezTo>
                  <a:pt x="216671" y="316617"/>
                  <a:pt x="185311" y="328027"/>
                  <a:pt x="168205" y="315666"/>
                </a:cubicBezTo>
                <a:cubicBezTo>
                  <a:pt x="153000" y="304257"/>
                  <a:pt x="155851" y="274782"/>
                  <a:pt x="174857" y="250061"/>
                </a:cubicBezTo>
                <a:cubicBezTo>
                  <a:pt x="193863" y="225340"/>
                  <a:pt x="222373" y="212029"/>
                  <a:pt x="239478" y="221537"/>
                </a:cubicBezTo>
                <a:cubicBezTo>
                  <a:pt x="257534" y="231045"/>
                  <a:pt x="256584" y="261471"/>
                  <a:pt x="236627" y="289044"/>
                </a:cubicBezTo>
                <a:close/>
                <a:moveTo>
                  <a:pt x="340211" y="358452"/>
                </a:moveTo>
                <a:cubicBezTo>
                  <a:pt x="319304" y="386976"/>
                  <a:pt x="283192" y="396485"/>
                  <a:pt x="259435" y="379370"/>
                </a:cubicBezTo>
                <a:cubicBezTo>
                  <a:pt x="237578" y="363206"/>
                  <a:pt x="236627" y="328978"/>
                  <a:pt x="255633" y="302355"/>
                </a:cubicBezTo>
                <a:cubicBezTo>
                  <a:pt x="275590" y="275733"/>
                  <a:pt x="309801" y="265274"/>
                  <a:pt x="332609" y="279536"/>
                </a:cubicBezTo>
                <a:cubicBezTo>
                  <a:pt x="358267" y="294749"/>
                  <a:pt x="362068" y="329928"/>
                  <a:pt x="340211" y="358452"/>
                </a:cubicBezTo>
                <a:close/>
                <a:moveTo>
                  <a:pt x="1047242" y="889951"/>
                </a:moveTo>
                <a:cubicBezTo>
                  <a:pt x="1038689" y="902311"/>
                  <a:pt x="1031087" y="910868"/>
                  <a:pt x="1029186" y="909918"/>
                </a:cubicBezTo>
                <a:cubicBezTo>
                  <a:pt x="1026335" y="908016"/>
                  <a:pt x="1031087" y="894705"/>
                  <a:pt x="1040590" y="881394"/>
                </a:cubicBezTo>
                <a:cubicBezTo>
                  <a:pt x="1049143" y="868082"/>
                  <a:pt x="1057695" y="859525"/>
                  <a:pt x="1060546" y="862378"/>
                </a:cubicBezTo>
                <a:cubicBezTo>
                  <a:pt x="1061497" y="864279"/>
                  <a:pt x="1055795" y="876640"/>
                  <a:pt x="1047242" y="889951"/>
                </a:cubicBezTo>
                <a:close/>
                <a:moveTo>
                  <a:pt x="281292" y="164489"/>
                </a:moveTo>
                <a:cubicBezTo>
                  <a:pt x="259435" y="188259"/>
                  <a:pt x="227124" y="201570"/>
                  <a:pt x="210969" y="193964"/>
                </a:cubicBezTo>
                <a:cubicBezTo>
                  <a:pt x="196714" y="188259"/>
                  <a:pt x="203366" y="166390"/>
                  <a:pt x="223323" y="145473"/>
                </a:cubicBezTo>
                <a:cubicBezTo>
                  <a:pt x="244230" y="125506"/>
                  <a:pt x="272739" y="112195"/>
                  <a:pt x="287944" y="115047"/>
                </a:cubicBezTo>
                <a:cubicBezTo>
                  <a:pt x="306000" y="119801"/>
                  <a:pt x="303149" y="141670"/>
                  <a:pt x="281292" y="164489"/>
                </a:cubicBezTo>
                <a:close/>
                <a:moveTo>
                  <a:pt x="377273" y="211078"/>
                </a:moveTo>
                <a:cubicBezTo>
                  <a:pt x="354466" y="236750"/>
                  <a:pt x="317404" y="247209"/>
                  <a:pt x="294596" y="234848"/>
                </a:cubicBezTo>
                <a:cubicBezTo>
                  <a:pt x="273689" y="223439"/>
                  <a:pt x="274640" y="194914"/>
                  <a:pt x="296497" y="171144"/>
                </a:cubicBezTo>
                <a:cubicBezTo>
                  <a:pt x="317404" y="149276"/>
                  <a:pt x="351615" y="137866"/>
                  <a:pt x="374422" y="147374"/>
                </a:cubicBezTo>
                <a:cubicBezTo>
                  <a:pt x="397230" y="157833"/>
                  <a:pt x="399130" y="186357"/>
                  <a:pt x="377273" y="211078"/>
                </a:cubicBezTo>
                <a:close/>
                <a:moveTo>
                  <a:pt x="326907" y="77015"/>
                </a:moveTo>
                <a:cubicBezTo>
                  <a:pt x="305050" y="94129"/>
                  <a:pt x="275590" y="106490"/>
                  <a:pt x="262286" y="105539"/>
                </a:cubicBezTo>
                <a:cubicBezTo>
                  <a:pt x="250882" y="106490"/>
                  <a:pt x="259435" y="95080"/>
                  <a:pt x="278441" y="81769"/>
                </a:cubicBezTo>
                <a:cubicBezTo>
                  <a:pt x="299348" y="69409"/>
                  <a:pt x="324056" y="57048"/>
                  <a:pt x="337360" y="53245"/>
                </a:cubicBezTo>
                <a:cubicBezTo>
                  <a:pt x="352565" y="52294"/>
                  <a:pt x="347814" y="62753"/>
                  <a:pt x="326907" y="77015"/>
                </a:cubicBezTo>
                <a:close/>
                <a:moveTo>
                  <a:pt x="411484" y="96982"/>
                </a:moveTo>
                <a:cubicBezTo>
                  <a:pt x="390578" y="115998"/>
                  <a:pt x="355416" y="125506"/>
                  <a:pt x="335460" y="118850"/>
                </a:cubicBezTo>
                <a:cubicBezTo>
                  <a:pt x="317404" y="113145"/>
                  <a:pt x="319304" y="95080"/>
                  <a:pt x="340211" y="78917"/>
                </a:cubicBezTo>
                <a:cubicBezTo>
                  <a:pt x="360168" y="63704"/>
                  <a:pt x="391528" y="54196"/>
                  <a:pt x="410534" y="57999"/>
                </a:cubicBezTo>
                <a:cubicBezTo>
                  <a:pt x="431441" y="61802"/>
                  <a:pt x="431441" y="79867"/>
                  <a:pt x="411484" y="96982"/>
                </a:cubicBezTo>
                <a:close/>
                <a:moveTo>
                  <a:pt x="521720" y="143571"/>
                </a:moveTo>
                <a:cubicBezTo>
                  <a:pt x="501764" y="164489"/>
                  <a:pt x="463751" y="171144"/>
                  <a:pt x="439043" y="158784"/>
                </a:cubicBezTo>
                <a:cubicBezTo>
                  <a:pt x="415286" y="147374"/>
                  <a:pt x="413385" y="123604"/>
                  <a:pt x="433342" y="104588"/>
                </a:cubicBezTo>
                <a:cubicBezTo>
                  <a:pt x="453298" y="87474"/>
                  <a:pt x="487509" y="80818"/>
                  <a:pt x="511267" y="90326"/>
                </a:cubicBezTo>
                <a:cubicBezTo>
                  <a:pt x="535975" y="100785"/>
                  <a:pt x="541677" y="124555"/>
                  <a:pt x="521720" y="143571"/>
                </a:cubicBezTo>
                <a:close/>
                <a:moveTo>
                  <a:pt x="650012" y="214881"/>
                </a:moveTo>
                <a:cubicBezTo>
                  <a:pt x="631956" y="236750"/>
                  <a:pt x="594894" y="241504"/>
                  <a:pt x="567335" y="225340"/>
                </a:cubicBezTo>
                <a:cubicBezTo>
                  <a:pt x="540727" y="210127"/>
                  <a:pt x="535025" y="180652"/>
                  <a:pt x="554031" y="160686"/>
                </a:cubicBezTo>
                <a:cubicBezTo>
                  <a:pt x="572087" y="141670"/>
                  <a:pt x="607248" y="137866"/>
                  <a:pt x="632907" y="152128"/>
                </a:cubicBezTo>
                <a:cubicBezTo>
                  <a:pt x="659515" y="166390"/>
                  <a:pt x="667118" y="193964"/>
                  <a:pt x="650012" y="214881"/>
                </a:cubicBezTo>
                <a:close/>
                <a:moveTo>
                  <a:pt x="448546" y="30426"/>
                </a:moveTo>
                <a:cubicBezTo>
                  <a:pt x="427640" y="41835"/>
                  <a:pt x="395329" y="50393"/>
                  <a:pt x="376323" y="49442"/>
                </a:cubicBezTo>
                <a:cubicBezTo>
                  <a:pt x="359217" y="49442"/>
                  <a:pt x="363969" y="42786"/>
                  <a:pt x="383925" y="33278"/>
                </a:cubicBezTo>
                <a:cubicBezTo>
                  <a:pt x="403882" y="25672"/>
                  <a:pt x="432391" y="18065"/>
                  <a:pt x="448546" y="15213"/>
                </a:cubicBezTo>
                <a:cubicBezTo>
                  <a:pt x="467553" y="13311"/>
                  <a:pt x="467553" y="19967"/>
                  <a:pt x="448546" y="30426"/>
                </a:cubicBezTo>
                <a:close/>
                <a:moveTo>
                  <a:pt x="546428" y="52294"/>
                </a:moveTo>
                <a:cubicBezTo>
                  <a:pt x="527422" y="66556"/>
                  <a:pt x="491310" y="71310"/>
                  <a:pt x="468503" y="63704"/>
                </a:cubicBezTo>
                <a:cubicBezTo>
                  <a:pt x="445696" y="57999"/>
                  <a:pt x="444745" y="42786"/>
                  <a:pt x="463751" y="31376"/>
                </a:cubicBezTo>
                <a:cubicBezTo>
                  <a:pt x="481807" y="21868"/>
                  <a:pt x="514118" y="17114"/>
                  <a:pt x="535975" y="20918"/>
                </a:cubicBezTo>
                <a:cubicBezTo>
                  <a:pt x="558782" y="26622"/>
                  <a:pt x="564484" y="40884"/>
                  <a:pt x="546428" y="52294"/>
                </a:cubicBezTo>
                <a:close/>
                <a:moveTo>
                  <a:pt x="663317" y="101736"/>
                </a:moveTo>
                <a:cubicBezTo>
                  <a:pt x="647161" y="116949"/>
                  <a:pt x="611050" y="119801"/>
                  <a:pt x="584441" y="107441"/>
                </a:cubicBezTo>
                <a:cubicBezTo>
                  <a:pt x="558782" y="96031"/>
                  <a:pt x="553081" y="75113"/>
                  <a:pt x="571137" y="61802"/>
                </a:cubicBezTo>
                <a:cubicBezTo>
                  <a:pt x="588242" y="49442"/>
                  <a:pt x="620553" y="48491"/>
                  <a:pt x="645261" y="57999"/>
                </a:cubicBezTo>
                <a:cubicBezTo>
                  <a:pt x="669969" y="67507"/>
                  <a:pt x="678522" y="87474"/>
                  <a:pt x="663317" y="101736"/>
                </a:cubicBezTo>
                <a:close/>
                <a:moveTo>
                  <a:pt x="665217" y="29475"/>
                </a:moveTo>
                <a:cubicBezTo>
                  <a:pt x="650963" y="37081"/>
                  <a:pt x="620553" y="37081"/>
                  <a:pt x="596795" y="29475"/>
                </a:cubicBezTo>
                <a:cubicBezTo>
                  <a:pt x="574938" y="22819"/>
                  <a:pt x="569236" y="13311"/>
                  <a:pt x="584441" y="8557"/>
                </a:cubicBezTo>
                <a:cubicBezTo>
                  <a:pt x="597745" y="4754"/>
                  <a:pt x="626255" y="5705"/>
                  <a:pt x="647161" y="10459"/>
                </a:cubicBezTo>
                <a:cubicBezTo>
                  <a:pt x="668068" y="15213"/>
                  <a:pt x="676621" y="23770"/>
                  <a:pt x="665217" y="29475"/>
                </a:cubicBezTo>
                <a:close/>
                <a:moveTo>
                  <a:pt x="777354" y="79867"/>
                </a:moveTo>
                <a:cubicBezTo>
                  <a:pt x="766900" y="89375"/>
                  <a:pt x="737441" y="86523"/>
                  <a:pt x="713683" y="75113"/>
                </a:cubicBezTo>
                <a:cubicBezTo>
                  <a:pt x="689925" y="63704"/>
                  <a:pt x="681373" y="48491"/>
                  <a:pt x="693727" y="40884"/>
                </a:cubicBezTo>
                <a:cubicBezTo>
                  <a:pt x="705130" y="35180"/>
                  <a:pt x="731739" y="38032"/>
                  <a:pt x="753596" y="47540"/>
                </a:cubicBezTo>
                <a:cubicBezTo>
                  <a:pt x="775453" y="57999"/>
                  <a:pt x="785907" y="71310"/>
                  <a:pt x="777354" y="79867"/>
                </a:cubicBezTo>
                <a:close/>
                <a:moveTo>
                  <a:pt x="889490" y="150227"/>
                </a:moveTo>
                <a:cubicBezTo>
                  <a:pt x="881888" y="160686"/>
                  <a:pt x="857180" y="157833"/>
                  <a:pt x="835323" y="142620"/>
                </a:cubicBezTo>
                <a:cubicBezTo>
                  <a:pt x="812515" y="128358"/>
                  <a:pt x="802062" y="108391"/>
                  <a:pt x="811565" y="98883"/>
                </a:cubicBezTo>
                <a:cubicBezTo>
                  <a:pt x="820118" y="91277"/>
                  <a:pt x="842925" y="96031"/>
                  <a:pt x="863832" y="108391"/>
                </a:cubicBezTo>
                <a:cubicBezTo>
                  <a:pt x="883789" y="122653"/>
                  <a:pt x="896143" y="141670"/>
                  <a:pt x="889490" y="150227"/>
                </a:cubicBezTo>
                <a:close/>
                <a:moveTo>
                  <a:pt x="990223" y="234848"/>
                </a:moveTo>
                <a:cubicBezTo>
                  <a:pt x="986422" y="246258"/>
                  <a:pt x="968366" y="243405"/>
                  <a:pt x="949360" y="227242"/>
                </a:cubicBezTo>
                <a:cubicBezTo>
                  <a:pt x="930354" y="211078"/>
                  <a:pt x="919900" y="189210"/>
                  <a:pt x="925602" y="178751"/>
                </a:cubicBezTo>
                <a:cubicBezTo>
                  <a:pt x="930354" y="169243"/>
                  <a:pt x="948410" y="173997"/>
                  <a:pt x="965515" y="189210"/>
                </a:cubicBezTo>
                <a:cubicBezTo>
                  <a:pt x="982621" y="204422"/>
                  <a:pt x="993074" y="224389"/>
                  <a:pt x="990223" y="234848"/>
                </a:cubicBezTo>
                <a:close/>
                <a:moveTo>
                  <a:pt x="864782" y="86523"/>
                </a:moveTo>
                <a:cubicBezTo>
                  <a:pt x="860031" y="90326"/>
                  <a:pt x="839124" y="83671"/>
                  <a:pt x="817267" y="71310"/>
                </a:cubicBezTo>
                <a:cubicBezTo>
                  <a:pt x="795410" y="59901"/>
                  <a:pt x="784006" y="48491"/>
                  <a:pt x="790658" y="46589"/>
                </a:cubicBezTo>
                <a:cubicBezTo>
                  <a:pt x="795410" y="45638"/>
                  <a:pt x="815366" y="54196"/>
                  <a:pt x="835323" y="63704"/>
                </a:cubicBezTo>
                <a:cubicBezTo>
                  <a:pt x="855279" y="74163"/>
                  <a:pt x="868584" y="83671"/>
                  <a:pt x="864782" y="86523"/>
                </a:cubicBezTo>
                <a:close/>
                <a:moveTo>
                  <a:pt x="958863" y="155932"/>
                </a:moveTo>
                <a:cubicBezTo>
                  <a:pt x="957913" y="161636"/>
                  <a:pt x="941758" y="154981"/>
                  <a:pt x="923702" y="139768"/>
                </a:cubicBezTo>
                <a:cubicBezTo>
                  <a:pt x="904696" y="125506"/>
                  <a:pt x="892341" y="110293"/>
                  <a:pt x="895192" y="105539"/>
                </a:cubicBezTo>
                <a:cubicBezTo>
                  <a:pt x="898043" y="102687"/>
                  <a:pt x="913248" y="112195"/>
                  <a:pt x="930354" y="124555"/>
                </a:cubicBezTo>
                <a:cubicBezTo>
                  <a:pt x="945559" y="137866"/>
                  <a:pt x="958863" y="151178"/>
                  <a:pt x="958863" y="155932"/>
                </a:cubicBezTo>
                <a:close/>
                <a:moveTo>
                  <a:pt x="764050" y="35180"/>
                </a:moveTo>
                <a:cubicBezTo>
                  <a:pt x="756447" y="36130"/>
                  <a:pt x="730789" y="31376"/>
                  <a:pt x="707981" y="23770"/>
                </a:cubicBezTo>
                <a:cubicBezTo>
                  <a:pt x="686124" y="17114"/>
                  <a:pt x="676621" y="11410"/>
                  <a:pt x="687074" y="12360"/>
                </a:cubicBezTo>
                <a:cubicBezTo>
                  <a:pt x="709882" y="14262"/>
                  <a:pt x="777354" y="35180"/>
                  <a:pt x="764050" y="35180"/>
                </a:cubicBezTo>
                <a:close/>
                <a:moveTo>
                  <a:pt x="592994" y="0"/>
                </a:moveTo>
                <a:cubicBezTo>
                  <a:pt x="616751" y="951"/>
                  <a:pt x="639559" y="2852"/>
                  <a:pt x="663317" y="6656"/>
                </a:cubicBezTo>
                <a:cubicBezTo>
                  <a:pt x="650963" y="5705"/>
                  <a:pt x="625304" y="2852"/>
                  <a:pt x="605348" y="951"/>
                </a:cubicBezTo>
                <a:cubicBezTo>
                  <a:pt x="600596" y="951"/>
                  <a:pt x="595845" y="951"/>
                  <a:pt x="592994" y="0"/>
                </a:cubicBezTo>
                <a:close/>
                <a:moveTo>
                  <a:pt x="488460" y="6656"/>
                </a:moveTo>
                <a:cubicBezTo>
                  <a:pt x="513168" y="2852"/>
                  <a:pt x="537876" y="951"/>
                  <a:pt x="562584" y="0"/>
                </a:cubicBezTo>
                <a:lnTo>
                  <a:pt x="562584" y="0"/>
                </a:lnTo>
                <a:cubicBezTo>
                  <a:pt x="573037" y="0"/>
                  <a:pt x="574938" y="1902"/>
                  <a:pt x="562584" y="4754"/>
                </a:cubicBezTo>
                <a:cubicBezTo>
                  <a:pt x="546428" y="9508"/>
                  <a:pt x="515068" y="13311"/>
                  <a:pt x="495112" y="11410"/>
                </a:cubicBezTo>
                <a:cubicBezTo>
                  <a:pt x="478006" y="11410"/>
                  <a:pt x="476105" y="8557"/>
                  <a:pt x="488460" y="6656"/>
                </a:cubicBezTo>
                <a:close/>
                <a:moveTo>
                  <a:pt x="321205" y="57999"/>
                </a:moveTo>
                <a:cubicBezTo>
                  <a:pt x="341161" y="48491"/>
                  <a:pt x="361118" y="39934"/>
                  <a:pt x="382025" y="32327"/>
                </a:cubicBezTo>
                <a:cubicBezTo>
                  <a:pt x="380124" y="33278"/>
                  <a:pt x="378223" y="34229"/>
                  <a:pt x="375373" y="35180"/>
                </a:cubicBezTo>
                <a:cubicBezTo>
                  <a:pt x="358267" y="42786"/>
                  <a:pt x="334509" y="52294"/>
                  <a:pt x="321205" y="57999"/>
                </a:cubicBezTo>
                <a:close/>
                <a:moveTo>
                  <a:pt x="237578" y="108391"/>
                </a:moveTo>
                <a:cubicBezTo>
                  <a:pt x="251832" y="97933"/>
                  <a:pt x="266087" y="88425"/>
                  <a:pt x="280342" y="79867"/>
                </a:cubicBezTo>
                <a:cubicBezTo>
                  <a:pt x="278441" y="80818"/>
                  <a:pt x="275590" y="82720"/>
                  <a:pt x="273689" y="83671"/>
                </a:cubicBezTo>
                <a:cubicBezTo>
                  <a:pt x="261335" y="93179"/>
                  <a:pt x="248031" y="101736"/>
                  <a:pt x="237578" y="108391"/>
                </a:cubicBezTo>
                <a:lnTo>
                  <a:pt x="237578" y="108391"/>
                </a:lnTo>
                <a:close/>
                <a:moveTo>
                  <a:pt x="179609" y="155932"/>
                </a:moveTo>
                <a:cubicBezTo>
                  <a:pt x="191012" y="145473"/>
                  <a:pt x="202416" y="135965"/>
                  <a:pt x="213820" y="126457"/>
                </a:cubicBezTo>
                <a:lnTo>
                  <a:pt x="213820" y="126457"/>
                </a:lnTo>
                <a:cubicBezTo>
                  <a:pt x="223323" y="118850"/>
                  <a:pt x="231876" y="113145"/>
                  <a:pt x="236627" y="111244"/>
                </a:cubicBezTo>
                <a:cubicBezTo>
                  <a:pt x="247081" y="109342"/>
                  <a:pt x="238528" y="123604"/>
                  <a:pt x="216671" y="144522"/>
                </a:cubicBezTo>
                <a:cubicBezTo>
                  <a:pt x="195764" y="166390"/>
                  <a:pt x="171056" y="182554"/>
                  <a:pt x="162503" y="180652"/>
                </a:cubicBezTo>
                <a:cubicBezTo>
                  <a:pt x="157752" y="180652"/>
                  <a:pt x="166304" y="170194"/>
                  <a:pt x="179609" y="155932"/>
                </a:cubicBezTo>
                <a:close/>
                <a:moveTo>
                  <a:pt x="93130" y="260520"/>
                </a:moveTo>
                <a:cubicBezTo>
                  <a:pt x="96932" y="253864"/>
                  <a:pt x="101683" y="248159"/>
                  <a:pt x="105484" y="242455"/>
                </a:cubicBezTo>
                <a:cubicBezTo>
                  <a:pt x="119739" y="221537"/>
                  <a:pt x="135894" y="202521"/>
                  <a:pt x="152050" y="184456"/>
                </a:cubicBezTo>
                <a:lnTo>
                  <a:pt x="152050" y="184456"/>
                </a:lnTo>
                <a:cubicBezTo>
                  <a:pt x="153950" y="184456"/>
                  <a:pt x="143497" y="200619"/>
                  <a:pt x="125441" y="222488"/>
                </a:cubicBezTo>
                <a:cubicBezTo>
                  <a:pt x="109286" y="245307"/>
                  <a:pt x="94081" y="261471"/>
                  <a:pt x="93130" y="260520"/>
                </a:cubicBezTo>
                <a:close/>
                <a:moveTo>
                  <a:pt x="18056" y="430713"/>
                </a:moveTo>
                <a:cubicBezTo>
                  <a:pt x="24708" y="404091"/>
                  <a:pt x="33261" y="377468"/>
                  <a:pt x="44665" y="351797"/>
                </a:cubicBezTo>
                <a:lnTo>
                  <a:pt x="44665" y="351797"/>
                </a:lnTo>
                <a:cubicBezTo>
                  <a:pt x="41814" y="361305"/>
                  <a:pt x="34211" y="383173"/>
                  <a:pt x="26609" y="405042"/>
                </a:cubicBezTo>
                <a:cubicBezTo>
                  <a:pt x="22807" y="416451"/>
                  <a:pt x="19957" y="425959"/>
                  <a:pt x="18056" y="430713"/>
                </a:cubicBezTo>
                <a:close/>
                <a:moveTo>
                  <a:pt x="950" y="544810"/>
                </a:moveTo>
                <a:cubicBezTo>
                  <a:pt x="2851" y="513433"/>
                  <a:pt x="6652" y="482057"/>
                  <a:pt x="13304" y="450680"/>
                </a:cubicBezTo>
                <a:cubicBezTo>
                  <a:pt x="13304" y="451631"/>
                  <a:pt x="13304" y="452582"/>
                  <a:pt x="13304" y="454483"/>
                </a:cubicBezTo>
                <a:cubicBezTo>
                  <a:pt x="13304" y="465893"/>
                  <a:pt x="9503" y="496319"/>
                  <a:pt x="4752" y="521040"/>
                </a:cubicBezTo>
                <a:cubicBezTo>
                  <a:pt x="2851" y="534351"/>
                  <a:pt x="950" y="542908"/>
                  <a:pt x="950" y="544810"/>
                </a:cubicBezTo>
                <a:lnTo>
                  <a:pt x="950" y="544810"/>
                </a:lnTo>
                <a:close/>
                <a:moveTo>
                  <a:pt x="4752" y="646546"/>
                </a:moveTo>
                <a:cubicBezTo>
                  <a:pt x="950" y="618972"/>
                  <a:pt x="0" y="591399"/>
                  <a:pt x="0" y="563826"/>
                </a:cubicBezTo>
                <a:cubicBezTo>
                  <a:pt x="0" y="564776"/>
                  <a:pt x="0" y="566678"/>
                  <a:pt x="0" y="568580"/>
                </a:cubicBezTo>
                <a:cubicBezTo>
                  <a:pt x="1901" y="583793"/>
                  <a:pt x="3801" y="614218"/>
                  <a:pt x="3801" y="635136"/>
                </a:cubicBezTo>
                <a:cubicBezTo>
                  <a:pt x="4752" y="640841"/>
                  <a:pt x="4752" y="644644"/>
                  <a:pt x="4752" y="646546"/>
                </a:cubicBezTo>
                <a:close/>
                <a:moveTo>
                  <a:pt x="17106" y="712151"/>
                </a:moveTo>
                <a:cubicBezTo>
                  <a:pt x="17106" y="711200"/>
                  <a:pt x="16155" y="709298"/>
                  <a:pt x="16155" y="708348"/>
                </a:cubicBezTo>
                <a:cubicBezTo>
                  <a:pt x="16155" y="709298"/>
                  <a:pt x="17106" y="711200"/>
                  <a:pt x="17106" y="712151"/>
                </a:cubicBezTo>
                <a:close/>
                <a:moveTo>
                  <a:pt x="58919" y="826247"/>
                </a:moveTo>
                <a:cubicBezTo>
                  <a:pt x="47516" y="802477"/>
                  <a:pt x="37062" y="777756"/>
                  <a:pt x="28509" y="752085"/>
                </a:cubicBezTo>
                <a:cubicBezTo>
                  <a:pt x="25658" y="741626"/>
                  <a:pt x="30410" y="745429"/>
                  <a:pt x="38963" y="763494"/>
                </a:cubicBezTo>
                <a:cubicBezTo>
                  <a:pt x="49416" y="782510"/>
                  <a:pt x="60820" y="811985"/>
                  <a:pt x="61770" y="824345"/>
                </a:cubicBezTo>
                <a:cubicBezTo>
                  <a:pt x="63671" y="832903"/>
                  <a:pt x="62720" y="832903"/>
                  <a:pt x="58919" y="826247"/>
                </a:cubicBezTo>
                <a:lnTo>
                  <a:pt x="58919" y="826247"/>
                </a:lnTo>
                <a:close/>
                <a:moveTo>
                  <a:pt x="168205" y="979326"/>
                </a:moveTo>
                <a:cubicBezTo>
                  <a:pt x="150149" y="961261"/>
                  <a:pt x="133043" y="942245"/>
                  <a:pt x="117838" y="922278"/>
                </a:cubicBezTo>
                <a:cubicBezTo>
                  <a:pt x="119739" y="924180"/>
                  <a:pt x="127342" y="931786"/>
                  <a:pt x="136845" y="943196"/>
                </a:cubicBezTo>
                <a:cubicBezTo>
                  <a:pt x="153000" y="959359"/>
                  <a:pt x="166304" y="975523"/>
                  <a:pt x="168205" y="979326"/>
                </a:cubicBezTo>
                <a:close/>
                <a:moveTo>
                  <a:pt x="250882" y="1046833"/>
                </a:moveTo>
                <a:cubicBezTo>
                  <a:pt x="248031" y="1044932"/>
                  <a:pt x="245180" y="1043030"/>
                  <a:pt x="242329" y="1041128"/>
                </a:cubicBezTo>
                <a:cubicBezTo>
                  <a:pt x="225224" y="1028768"/>
                  <a:pt x="208118" y="1015457"/>
                  <a:pt x="192913" y="1002145"/>
                </a:cubicBezTo>
                <a:lnTo>
                  <a:pt x="192913" y="1002145"/>
                </a:lnTo>
                <a:cubicBezTo>
                  <a:pt x="192913" y="1002145"/>
                  <a:pt x="192913" y="1002145"/>
                  <a:pt x="192913" y="1002145"/>
                </a:cubicBezTo>
                <a:cubicBezTo>
                  <a:pt x="191963" y="1000244"/>
                  <a:pt x="205267" y="1007850"/>
                  <a:pt x="222373" y="1022112"/>
                </a:cubicBezTo>
                <a:cubicBezTo>
                  <a:pt x="239478" y="1034473"/>
                  <a:pt x="251832" y="1045882"/>
                  <a:pt x="250882" y="1046833"/>
                </a:cubicBezTo>
                <a:cubicBezTo>
                  <a:pt x="250882" y="1047784"/>
                  <a:pt x="250882" y="1047784"/>
                  <a:pt x="250882" y="1046833"/>
                </a:cubicBezTo>
                <a:close/>
                <a:moveTo>
                  <a:pt x="344012" y="1099127"/>
                </a:moveTo>
                <a:cubicBezTo>
                  <a:pt x="323106" y="1089619"/>
                  <a:pt x="302199" y="1079161"/>
                  <a:pt x="282242" y="1067751"/>
                </a:cubicBezTo>
                <a:lnTo>
                  <a:pt x="282242" y="1067751"/>
                </a:lnTo>
                <a:cubicBezTo>
                  <a:pt x="284143" y="1067751"/>
                  <a:pt x="301248" y="1075357"/>
                  <a:pt x="318354" y="1084865"/>
                </a:cubicBezTo>
                <a:cubicBezTo>
                  <a:pt x="335460" y="1092472"/>
                  <a:pt x="345913" y="1099127"/>
                  <a:pt x="344012" y="1099127"/>
                </a:cubicBezTo>
                <a:lnTo>
                  <a:pt x="344012" y="1099127"/>
                </a:lnTo>
                <a:close/>
                <a:moveTo>
                  <a:pt x="429540" y="1128602"/>
                </a:moveTo>
                <a:cubicBezTo>
                  <a:pt x="415286" y="1124799"/>
                  <a:pt x="401981" y="1120996"/>
                  <a:pt x="387727" y="1116242"/>
                </a:cubicBezTo>
                <a:cubicBezTo>
                  <a:pt x="396279" y="1119094"/>
                  <a:pt x="407683" y="1121947"/>
                  <a:pt x="419087" y="1125750"/>
                </a:cubicBezTo>
                <a:cubicBezTo>
                  <a:pt x="422888" y="1126701"/>
                  <a:pt x="427640" y="1127651"/>
                  <a:pt x="429540" y="1128602"/>
                </a:cubicBezTo>
                <a:close/>
                <a:moveTo>
                  <a:pt x="618652" y="1144766"/>
                </a:moveTo>
                <a:cubicBezTo>
                  <a:pt x="601546" y="1145717"/>
                  <a:pt x="584441" y="1146667"/>
                  <a:pt x="567335" y="1146667"/>
                </a:cubicBezTo>
                <a:cubicBezTo>
                  <a:pt x="568286" y="1146667"/>
                  <a:pt x="568286" y="1146667"/>
                  <a:pt x="569236" y="1146667"/>
                </a:cubicBezTo>
                <a:cubicBezTo>
                  <a:pt x="578739" y="1145717"/>
                  <a:pt x="598696" y="1145717"/>
                  <a:pt x="612000" y="1144766"/>
                </a:cubicBezTo>
                <a:cubicBezTo>
                  <a:pt x="614851" y="1144766"/>
                  <a:pt x="617702" y="1144766"/>
                  <a:pt x="618652" y="1144766"/>
                </a:cubicBezTo>
                <a:close/>
                <a:moveTo>
                  <a:pt x="718435" y="1127651"/>
                </a:moveTo>
                <a:cubicBezTo>
                  <a:pt x="705130" y="1131455"/>
                  <a:pt x="691826" y="1134307"/>
                  <a:pt x="678522" y="1136209"/>
                </a:cubicBezTo>
                <a:cubicBezTo>
                  <a:pt x="668068" y="1138110"/>
                  <a:pt x="667118" y="1136209"/>
                  <a:pt x="678522" y="1132405"/>
                </a:cubicBezTo>
                <a:cubicBezTo>
                  <a:pt x="689925" y="1127651"/>
                  <a:pt x="708932" y="1123848"/>
                  <a:pt x="720335" y="1122897"/>
                </a:cubicBezTo>
                <a:cubicBezTo>
                  <a:pt x="730789" y="1122897"/>
                  <a:pt x="729838" y="1124799"/>
                  <a:pt x="718435" y="1127651"/>
                </a:cubicBezTo>
                <a:close/>
                <a:moveTo>
                  <a:pt x="918950" y="1030670"/>
                </a:moveTo>
                <a:cubicBezTo>
                  <a:pt x="912298" y="1036374"/>
                  <a:pt x="904696" y="1041128"/>
                  <a:pt x="898043" y="1045882"/>
                </a:cubicBezTo>
                <a:cubicBezTo>
                  <a:pt x="895192" y="1047784"/>
                  <a:pt x="893292" y="1048735"/>
                  <a:pt x="892341" y="1048735"/>
                </a:cubicBezTo>
                <a:cubicBezTo>
                  <a:pt x="887590" y="1050636"/>
                  <a:pt x="892341" y="1044932"/>
                  <a:pt x="903745" y="1035424"/>
                </a:cubicBezTo>
                <a:cubicBezTo>
                  <a:pt x="915149" y="1025916"/>
                  <a:pt x="928453" y="1017358"/>
                  <a:pt x="933205" y="1016407"/>
                </a:cubicBezTo>
                <a:cubicBezTo>
                  <a:pt x="936056" y="1016407"/>
                  <a:pt x="930354" y="1022112"/>
                  <a:pt x="918950" y="1030670"/>
                </a:cubicBezTo>
                <a:cubicBezTo>
                  <a:pt x="918950" y="1030670"/>
                  <a:pt x="918950" y="1030670"/>
                  <a:pt x="918950" y="1030670"/>
                </a:cubicBezTo>
                <a:close/>
                <a:moveTo>
                  <a:pt x="1012080" y="942245"/>
                </a:moveTo>
                <a:cubicBezTo>
                  <a:pt x="1001627" y="954605"/>
                  <a:pt x="990223" y="966966"/>
                  <a:pt x="978820" y="979326"/>
                </a:cubicBezTo>
                <a:lnTo>
                  <a:pt x="978820" y="979326"/>
                </a:lnTo>
                <a:cubicBezTo>
                  <a:pt x="980720" y="977425"/>
                  <a:pt x="985472" y="971720"/>
                  <a:pt x="993074" y="963163"/>
                </a:cubicBezTo>
                <a:cubicBezTo>
                  <a:pt x="1001627" y="953655"/>
                  <a:pt x="1009230" y="944147"/>
                  <a:pt x="1012080" y="942245"/>
                </a:cubicBezTo>
                <a:close/>
                <a:moveTo>
                  <a:pt x="128292" y="912770"/>
                </a:moveTo>
                <a:cubicBezTo>
                  <a:pt x="128292" y="923229"/>
                  <a:pt x="115938" y="914672"/>
                  <a:pt x="102634" y="896606"/>
                </a:cubicBezTo>
                <a:cubicBezTo>
                  <a:pt x="89329" y="878541"/>
                  <a:pt x="76975" y="855722"/>
                  <a:pt x="75074" y="844312"/>
                </a:cubicBezTo>
                <a:cubicBezTo>
                  <a:pt x="74124" y="831952"/>
                  <a:pt x="86478" y="836706"/>
                  <a:pt x="101683" y="855722"/>
                </a:cubicBezTo>
                <a:cubicBezTo>
                  <a:pt x="116888" y="874738"/>
                  <a:pt x="129242" y="901360"/>
                  <a:pt x="128292" y="912770"/>
                </a:cubicBezTo>
                <a:close/>
              </a:path>
            </a:pathLst>
          </a:custGeom>
          <a:gradFill>
            <a:gsLst>
              <a:gs pos="0">
                <a:srgbClr val="8551A1"/>
              </a:gs>
              <a:gs pos="35350">
                <a:srgbClr val="6363AC"/>
              </a:gs>
              <a:gs pos="100000">
                <a:srgbClr val="26C4F4"/>
              </a:gs>
            </a:gsLst>
            <a:lin ang="5845069" scaled="1"/>
          </a:gradFill>
          <a:ln w="9492" cap="flat">
            <a:noFill/>
            <a:prstDash val="solid"/>
            <a:miter/>
          </a:ln>
        </p:spPr>
        <p:txBody>
          <a:bodyPr rtlCol="0" anchor="ctr"/>
          <a:lstStyle/>
          <a:p>
            <a:endParaRPr lang="en-US"/>
          </a:p>
        </p:txBody>
      </p:sp>
      <p:sp>
        <p:nvSpPr>
          <p:cNvPr id="16" name="Freeform 15">
            <a:extLst>
              <a:ext uri="{FF2B5EF4-FFF2-40B4-BE49-F238E27FC236}">
                <a16:creationId xmlns:a16="http://schemas.microsoft.com/office/drawing/2014/main" id="{54DD36BA-E566-F92A-DF04-D68CD4C04295}"/>
              </a:ext>
            </a:extLst>
          </p:cNvPr>
          <p:cNvSpPr/>
          <p:nvPr/>
        </p:nvSpPr>
        <p:spPr>
          <a:xfrm rot="2300298">
            <a:off x="6741386" y="5900083"/>
            <a:ext cx="951659" cy="1006025"/>
          </a:xfrm>
          <a:custGeom>
            <a:avLst/>
            <a:gdLst>
              <a:gd name="connsiteX0" fmla="*/ 122815 w 256549"/>
              <a:gd name="connsiteY0" fmla="*/ 237884 h 271205"/>
              <a:gd name="connsiteX1" fmla="*/ 36337 w 256549"/>
              <a:gd name="connsiteY1" fmla="*/ 262605 h 271205"/>
              <a:gd name="connsiteX2" fmla="*/ 6877 w 256549"/>
              <a:gd name="connsiteY2" fmla="*/ 175131 h 271205"/>
              <a:gd name="connsiteX3" fmla="*/ 92405 w 256549"/>
              <a:gd name="connsiteY3" fmla="*/ 152312 h 271205"/>
              <a:gd name="connsiteX4" fmla="*/ 122815 w 256549"/>
              <a:gd name="connsiteY4" fmla="*/ 237884 h 271205"/>
              <a:gd name="connsiteX5" fmla="*/ 150374 w 256549"/>
              <a:gd name="connsiteY5" fmla="*/ 72444 h 271205"/>
              <a:gd name="connsiteX6" fmla="*/ 83853 w 256549"/>
              <a:gd name="connsiteY6" fmla="*/ 91460 h 271205"/>
              <a:gd name="connsiteX7" fmla="*/ 61045 w 256549"/>
              <a:gd name="connsiteY7" fmla="*/ 23953 h 271205"/>
              <a:gd name="connsiteX8" fmla="*/ 127567 w 256549"/>
              <a:gd name="connsiteY8" fmla="*/ 5888 h 271205"/>
              <a:gd name="connsiteX9" fmla="*/ 150374 w 256549"/>
              <a:gd name="connsiteY9" fmla="*/ 72444 h 271205"/>
              <a:gd name="connsiteX10" fmla="*/ 253958 w 256549"/>
              <a:gd name="connsiteY10" fmla="*/ 102870 h 271205"/>
              <a:gd name="connsiteX11" fmla="*/ 212145 w 256549"/>
              <a:gd name="connsiteY11" fmla="*/ 115230 h 271205"/>
              <a:gd name="connsiteX12" fmla="*/ 197890 w 256549"/>
              <a:gd name="connsiteY12" fmla="*/ 72444 h 271205"/>
              <a:gd name="connsiteX13" fmla="*/ 239703 w 256549"/>
              <a:gd name="connsiteY13" fmla="*/ 61035 h 271205"/>
              <a:gd name="connsiteX14" fmla="*/ 253958 w 256549"/>
              <a:gd name="connsiteY14" fmla="*/ 102870 h 2712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56549" h="271205">
                <a:moveTo>
                  <a:pt x="122815" y="237884"/>
                </a:moveTo>
                <a:cubicBezTo>
                  <a:pt x="107610" y="269260"/>
                  <a:pt x="68648" y="280670"/>
                  <a:pt x="36337" y="262605"/>
                </a:cubicBezTo>
                <a:cubicBezTo>
                  <a:pt x="4027" y="245490"/>
                  <a:pt x="-9278" y="205557"/>
                  <a:pt x="6877" y="175131"/>
                </a:cubicBezTo>
                <a:cubicBezTo>
                  <a:pt x="23033" y="144705"/>
                  <a:pt x="61045" y="135197"/>
                  <a:pt x="92405" y="152312"/>
                </a:cubicBezTo>
                <a:cubicBezTo>
                  <a:pt x="124716" y="169426"/>
                  <a:pt x="138020" y="207458"/>
                  <a:pt x="122815" y="237884"/>
                </a:cubicBezTo>
                <a:close/>
                <a:moveTo>
                  <a:pt x="150374" y="72444"/>
                </a:moveTo>
                <a:cubicBezTo>
                  <a:pt x="138020" y="96214"/>
                  <a:pt x="108561" y="104772"/>
                  <a:pt x="83853" y="91460"/>
                </a:cubicBezTo>
                <a:cubicBezTo>
                  <a:pt x="59144" y="78149"/>
                  <a:pt x="48691" y="47723"/>
                  <a:pt x="61045" y="23953"/>
                </a:cubicBezTo>
                <a:cubicBezTo>
                  <a:pt x="73399" y="1134"/>
                  <a:pt x="102859" y="-6472"/>
                  <a:pt x="127567" y="5888"/>
                </a:cubicBezTo>
                <a:cubicBezTo>
                  <a:pt x="152275" y="19199"/>
                  <a:pt x="161778" y="48674"/>
                  <a:pt x="150374" y="72444"/>
                </a:cubicBezTo>
                <a:close/>
                <a:moveTo>
                  <a:pt x="253958" y="102870"/>
                </a:moveTo>
                <a:cubicBezTo>
                  <a:pt x="246356" y="118083"/>
                  <a:pt x="228300" y="123788"/>
                  <a:pt x="212145" y="115230"/>
                </a:cubicBezTo>
                <a:cubicBezTo>
                  <a:pt x="196939" y="106673"/>
                  <a:pt x="190287" y="87657"/>
                  <a:pt x="197890" y="72444"/>
                </a:cubicBezTo>
                <a:cubicBezTo>
                  <a:pt x="205492" y="58182"/>
                  <a:pt x="224498" y="53428"/>
                  <a:pt x="239703" y="61035"/>
                </a:cubicBezTo>
                <a:cubicBezTo>
                  <a:pt x="253958" y="69592"/>
                  <a:pt x="260610" y="88608"/>
                  <a:pt x="253958" y="102870"/>
                </a:cubicBezTo>
                <a:close/>
              </a:path>
            </a:pathLst>
          </a:custGeom>
          <a:gradFill>
            <a:gsLst>
              <a:gs pos="0">
                <a:srgbClr val="8551A1"/>
              </a:gs>
              <a:gs pos="35350">
                <a:srgbClr val="6363AC"/>
              </a:gs>
              <a:gs pos="100000">
                <a:srgbClr val="26C4F4"/>
              </a:gs>
            </a:gsLst>
            <a:lin ang="0" scaled="1"/>
          </a:gradFill>
          <a:ln w="9492" cap="flat">
            <a:noFill/>
            <a:prstDash val="solid"/>
            <a:miter/>
          </a:ln>
        </p:spPr>
        <p:txBody>
          <a:bodyPr rtlCol="0" anchor="ctr"/>
          <a:lstStyle/>
          <a:p>
            <a:endParaRPr lang="en-US"/>
          </a:p>
        </p:txBody>
      </p:sp>
      <p:sp>
        <p:nvSpPr>
          <p:cNvPr id="2" name="Rectangle 11">
            <a:extLst>
              <a:ext uri="{FF2B5EF4-FFF2-40B4-BE49-F238E27FC236}">
                <a16:creationId xmlns:a16="http://schemas.microsoft.com/office/drawing/2014/main" id="{AEF8D68C-2A44-8933-EB59-90C7D7387CE7}"/>
              </a:ext>
            </a:extLst>
          </p:cNvPr>
          <p:cNvSpPr/>
          <p:nvPr/>
        </p:nvSpPr>
        <p:spPr>
          <a:xfrm>
            <a:off x="3970619" y="5999610"/>
            <a:ext cx="2606955" cy="60629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a:latin typeface="Montserrat" panose="00000500000000000000" pitchFamily="50" charset="0"/>
            </a:endParaRPr>
          </a:p>
        </p:txBody>
      </p:sp>
      <p:sp>
        <p:nvSpPr>
          <p:cNvPr id="3" name="TextBox 12">
            <a:extLst>
              <a:ext uri="{FF2B5EF4-FFF2-40B4-BE49-F238E27FC236}">
                <a16:creationId xmlns:a16="http://schemas.microsoft.com/office/drawing/2014/main" id="{7A511F05-A18F-45EA-CB54-0AAB2F37493B}"/>
              </a:ext>
            </a:extLst>
          </p:cNvPr>
          <p:cNvSpPr txBox="1"/>
          <p:nvPr/>
        </p:nvSpPr>
        <p:spPr>
          <a:xfrm>
            <a:off x="4043642" y="6025759"/>
            <a:ext cx="2634504" cy="553998"/>
          </a:xfrm>
          <a:prstGeom prst="rect">
            <a:avLst/>
          </a:prstGeom>
          <a:noFill/>
        </p:spPr>
        <p:txBody>
          <a:bodyPr wrap="none" rtlCol="0">
            <a:spAutoFit/>
          </a:bodyPr>
          <a:lstStyle/>
          <a:p>
            <a:r>
              <a:rPr lang="en-US" sz="3000" b="1" spc="324" dirty="0">
                <a:solidFill>
                  <a:srgbClr val="29C5F4"/>
                </a:solidFill>
                <a:latin typeface="Calibri" panose="020F0502020204030204" pitchFamily="34" charset="0"/>
                <a:cs typeface="Calibri" panose="020F0502020204030204" pitchFamily="34" charset="0"/>
              </a:rPr>
              <a:t>AGGIUNTIVE</a:t>
            </a:r>
          </a:p>
        </p:txBody>
      </p:sp>
    </p:spTree>
    <p:extLst>
      <p:ext uri="{BB962C8B-B14F-4D97-AF65-F5344CB8AC3E}">
        <p14:creationId xmlns:p14="http://schemas.microsoft.com/office/powerpoint/2010/main" val="175395871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5E15977-8213-33D4-7B58-C5DA9AAC95E6}"/>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BF9DA190-35A8-7D70-4DF8-3FD0D7732A99}"/>
              </a:ext>
            </a:extLst>
          </p:cNvPr>
          <p:cNvSpPr>
            <a:spLocks noGrp="1"/>
          </p:cNvSpPr>
          <p:nvPr>
            <p:ph type="body" sz="quarter" idx="14"/>
          </p:nvPr>
        </p:nvSpPr>
        <p:spPr>
          <a:xfrm>
            <a:off x="2923310" y="1663700"/>
            <a:ext cx="4107612" cy="2797463"/>
          </a:xfrm>
        </p:spPr>
        <p:txBody>
          <a:bodyPr/>
          <a:lstStyle/>
          <a:p>
            <a:r>
              <a:rPr lang="de-DE" sz="4800" dirty="0"/>
              <a:t>RISORSE</a:t>
            </a:r>
          </a:p>
          <a:p>
            <a:r>
              <a:rPr lang="de-DE" sz="4800" dirty="0"/>
              <a:t>ESTERNE</a:t>
            </a:r>
          </a:p>
          <a:p>
            <a:endParaRPr lang="en-GB" sz="1100" dirty="0"/>
          </a:p>
          <a:p>
            <a:pPr algn="just"/>
            <a:r>
              <a:rPr lang="it-IT" sz="1100" b="0" dirty="0">
                <a:solidFill>
                  <a:srgbClr val="FFFFFF"/>
                </a:solidFill>
              </a:rPr>
              <a:t>Per fornire una panoramica completa, le pagine seguenti offrono ulteriori informazioni su argomenti specifici rilevanti per il contenuto di ogni settimana, nonché risorse pedagogiche generali. Gli insegnanti possono utilizzare questo materiale per integrare le loro lezioni, se necessario</a:t>
            </a:r>
            <a:r>
              <a:rPr lang="en-GB" sz="1100" b="0" i="0" u="none" strike="noStrike" dirty="0">
                <a:solidFill>
                  <a:srgbClr val="FFFFFF"/>
                </a:solidFill>
                <a:effectLst/>
                <a:latin typeface="Calibri" panose="020F0502020204030204" pitchFamily="34" charset="0"/>
              </a:rPr>
              <a:t>.</a:t>
            </a:r>
            <a:r>
              <a:rPr lang="en-GB" sz="1100" b="0" i="0" dirty="0">
                <a:solidFill>
                  <a:srgbClr val="000000"/>
                </a:solidFill>
                <a:effectLst/>
                <a:latin typeface="Calibri" panose="020F0502020204030204" pitchFamily="34" charset="0"/>
              </a:rPr>
              <a:t>​</a:t>
            </a:r>
            <a:endParaRPr lang="en-GB" sz="1100" b="0" dirty="0"/>
          </a:p>
        </p:txBody>
      </p:sp>
      <p:sp>
        <p:nvSpPr>
          <p:cNvPr id="3" name="Slide Number Placeholder 2">
            <a:extLst>
              <a:ext uri="{FF2B5EF4-FFF2-40B4-BE49-F238E27FC236}">
                <a16:creationId xmlns:a16="http://schemas.microsoft.com/office/drawing/2014/main" id="{29578820-7FA6-CCB4-D3C4-E80F9C0C7717}"/>
              </a:ext>
            </a:extLst>
          </p:cNvPr>
          <p:cNvSpPr>
            <a:spLocks noGrp="1"/>
          </p:cNvSpPr>
          <p:nvPr>
            <p:ph type="sldNum" sz="quarter" idx="4"/>
          </p:nvPr>
        </p:nvSpPr>
        <p:spPr/>
        <p:txBody>
          <a:bodyPr/>
          <a:lstStyle/>
          <a:p>
            <a:fld id="{9C527BFA-2C0E-4CEC-B6A5-913A56FEF4B4}" type="slidenum">
              <a:rPr lang="fr-CA" smtClean="0"/>
              <a:pPr/>
              <a:t>33</a:t>
            </a:fld>
            <a:endParaRPr lang="fr-CA"/>
          </a:p>
        </p:txBody>
      </p:sp>
      <p:pic>
        <p:nvPicPr>
          <p:cNvPr id="5" name="Picture Placeholder 20">
            <a:extLst>
              <a:ext uri="{FF2B5EF4-FFF2-40B4-BE49-F238E27FC236}">
                <a16:creationId xmlns:a16="http://schemas.microsoft.com/office/drawing/2014/main" id="{9A4527C3-35AC-918F-534E-1B7DC46729CA}"/>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l="7956" r="7956"/>
          <a:stretch/>
        </p:blipFill>
        <p:spPr>
          <a:xfrm>
            <a:off x="0" y="4461163"/>
            <a:ext cx="5514109" cy="4369327"/>
          </a:xfrm>
        </p:spPr>
      </p:pic>
    </p:spTree>
    <p:extLst>
      <p:ext uri="{BB962C8B-B14F-4D97-AF65-F5344CB8AC3E}">
        <p14:creationId xmlns:p14="http://schemas.microsoft.com/office/powerpoint/2010/main" val="203831046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60437D7-E31D-8628-D5EE-A4735F58231E}"/>
            </a:ext>
          </a:extLst>
        </p:cNvPr>
        <p:cNvGrpSpPr/>
        <p:nvPr/>
      </p:nvGrpSpPr>
      <p:grpSpPr>
        <a:xfrm>
          <a:off x="0" y="0"/>
          <a:ext cx="0" cy="0"/>
          <a:chOff x="0" y="0"/>
          <a:chExt cx="0" cy="0"/>
        </a:xfrm>
      </p:grpSpPr>
      <p:sp>
        <p:nvSpPr>
          <p:cNvPr id="6" name="Text Placeholder 5">
            <a:extLst>
              <a:ext uri="{FF2B5EF4-FFF2-40B4-BE49-F238E27FC236}">
                <a16:creationId xmlns:a16="http://schemas.microsoft.com/office/drawing/2014/main" id="{E1B95664-46B6-6A67-105B-94D62EF2B1BF}"/>
              </a:ext>
            </a:extLst>
          </p:cNvPr>
          <p:cNvSpPr>
            <a:spLocks noGrp="1"/>
          </p:cNvSpPr>
          <p:nvPr>
            <p:ph type="body" sz="quarter" idx="64"/>
          </p:nvPr>
        </p:nvSpPr>
        <p:spPr>
          <a:xfrm>
            <a:off x="741470" y="1342887"/>
            <a:ext cx="6076734" cy="8592456"/>
          </a:xfrm>
        </p:spPr>
        <p:txBody>
          <a:bodyPr lIns="91440" tIns="45720" rIns="91440" bIns="45720" numCol="1" spcCol="288000" anchor="t">
            <a:noAutofit/>
          </a:bodyPr>
          <a:lstStyle/>
          <a:p>
            <a:r>
              <a:rPr lang="it-IT" dirty="0">
                <a:latin typeface="Calibri"/>
                <a:ea typeface="Open Sans"/>
                <a:cs typeface="Calibri"/>
              </a:rPr>
              <a:t>Per supportare l'apprendimento e stimolare una riflessione più profonda, gli studenti (e gli insegnanti) sono incoraggiati a consultare le seguenti </a:t>
            </a:r>
            <a:r>
              <a:rPr lang="it-IT" b="1" dirty="0">
                <a:latin typeface="Calibri"/>
                <a:ea typeface="Open Sans"/>
                <a:cs typeface="Calibri"/>
              </a:rPr>
              <a:t>risorse esterne</a:t>
            </a:r>
            <a:r>
              <a:rPr lang="en-GB" b="1" dirty="0">
                <a:latin typeface="Calibri"/>
                <a:ea typeface="Open Sans"/>
                <a:cs typeface="Calibri"/>
              </a:rPr>
              <a:t>:</a:t>
            </a:r>
            <a:endParaRPr lang="en-GB" dirty="0">
              <a:latin typeface="Calibri"/>
              <a:ea typeface="Open Sans"/>
              <a:cs typeface="Calibri"/>
            </a:endParaRPr>
          </a:p>
          <a:p>
            <a:endParaRPr lang="en-US" b="1" dirty="0">
              <a:solidFill>
                <a:srgbClr val="8652A1"/>
              </a:solidFill>
            </a:endParaRPr>
          </a:p>
          <a:p>
            <a:r>
              <a:rPr lang="it-IT" sz="1600" b="1" dirty="0">
                <a:solidFill>
                  <a:srgbClr val="8652A1"/>
                </a:solidFill>
              </a:rPr>
              <a:t>Settimana 7: Introduzione alla sfida</a:t>
            </a:r>
          </a:p>
          <a:p>
            <a:r>
              <a:rPr lang="it-IT" b="1" dirty="0">
                <a:ea typeface="Open Sans"/>
              </a:rPr>
              <a:t>Come creare un piano d'azione</a:t>
            </a:r>
          </a:p>
          <a:p>
            <a:r>
              <a:rPr lang="en-US" dirty="0">
                <a:latin typeface="Calibri"/>
                <a:ea typeface="Open Sans"/>
                <a:cs typeface="Calibri"/>
                <a:hlinkClick r:id="rId2"/>
              </a:rPr>
              <a:t>How to write an action plan</a:t>
            </a:r>
            <a:endParaRPr lang="en-US" dirty="0">
              <a:latin typeface="Calibri"/>
              <a:ea typeface="Open Sans"/>
              <a:cs typeface="Calibri"/>
            </a:endParaRPr>
          </a:p>
          <a:p>
            <a:endParaRPr lang="en-US" sz="1600" b="1" dirty="0">
              <a:solidFill>
                <a:srgbClr val="8652A1"/>
              </a:solidFill>
            </a:endParaRPr>
          </a:p>
          <a:p>
            <a:pPr>
              <a:lnSpc>
                <a:spcPct val="150000"/>
              </a:lnSpc>
            </a:pPr>
            <a:r>
              <a:rPr lang="it-IT" sz="1600" b="1" dirty="0">
                <a:solidFill>
                  <a:srgbClr val="8652A1"/>
                </a:solidFill>
              </a:rPr>
              <a:t>Settimana 8: Fase 1 – Identificazione delle opportunità</a:t>
            </a:r>
            <a:endParaRPr lang="en-US" sz="1600" b="1" dirty="0">
              <a:solidFill>
                <a:srgbClr val="8652A1"/>
              </a:solidFill>
            </a:endParaRPr>
          </a:p>
          <a:p>
            <a:pPr>
              <a:lnSpc>
                <a:spcPct val="150000"/>
              </a:lnSpc>
            </a:pPr>
            <a:r>
              <a:rPr lang="en-US" b="1" dirty="0" err="1">
                <a:ea typeface="Open Sans"/>
              </a:rPr>
              <a:t>Lavori</a:t>
            </a:r>
            <a:r>
              <a:rPr lang="en-US" b="1" dirty="0">
                <a:ea typeface="Open Sans"/>
              </a:rPr>
              <a:t> da fare</a:t>
            </a:r>
          </a:p>
          <a:p>
            <a:pPr>
              <a:lnSpc>
                <a:spcPct val="150000"/>
              </a:lnSpc>
            </a:pPr>
            <a:r>
              <a:rPr lang="en-GB" dirty="0">
                <a:latin typeface="Calibri"/>
                <a:ea typeface="Open Sans"/>
                <a:cs typeface="Calibri"/>
                <a:hlinkClick r:id="rId3"/>
              </a:rPr>
              <a:t>Jobs to be Done Theory from Harvard Business School professor and disruptive innovation expert Clayton Christensen</a:t>
            </a:r>
          </a:p>
          <a:p>
            <a:r>
              <a:rPr lang="en-GB" dirty="0">
                <a:ea typeface="Open Sans"/>
                <a:hlinkClick r:id="rId3"/>
              </a:rPr>
              <a:t> </a:t>
            </a:r>
            <a:endParaRPr lang="en-GB" dirty="0">
              <a:ea typeface="Open Sans"/>
            </a:endParaRPr>
          </a:p>
          <a:p>
            <a:pPr>
              <a:lnSpc>
                <a:spcPct val="150000"/>
              </a:lnSpc>
            </a:pPr>
            <a:r>
              <a:rPr lang="it-IT" sz="1600" b="1" dirty="0">
                <a:solidFill>
                  <a:srgbClr val="8652A1"/>
                </a:solidFill>
                <a:ea typeface="Open Sans"/>
              </a:rPr>
              <a:t>Settimana 9: Fase 2 – Ideazione e gestione dell'idea</a:t>
            </a:r>
            <a:endParaRPr lang="en-GB" sz="1600" b="1" dirty="0">
              <a:solidFill>
                <a:srgbClr val="8652A1"/>
              </a:solidFill>
              <a:ea typeface="Open Sans"/>
            </a:endParaRPr>
          </a:p>
          <a:p>
            <a:pPr>
              <a:lnSpc>
                <a:spcPct val="150000"/>
              </a:lnSpc>
            </a:pPr>
            <a:r>
              <a:rPr lang="en-GB" b="1" dirty="0">
                <a:ea typeface="Open Sans"/>
              </a:rPr>
              <a:t>Brainwriting method</a:t>
            </a:r>
          </a:p>
          <a:p>
            <a:pPr marL="171450" indent="-171450">
              <a:lnSpc>
                <a:spcPct val="150000"/>
              </a:lnSpc>
              <a:buFont typeface="Wingdings" panose="05000000000000000000" pitchFamily="2" charset="2"/>
              <a:buChar char="q"/>
            </a:pPr>
            <a:r>
              <a:rPr lang="en-GB" dirty="0">
                <a:latin typeface="Calibri"/>
                <a:ea typeface="Open Sans"/>
                <a:cs typeface="Calibri"/>
                <a:hlinkClick r:id="rId4"/>
              </a:rPr>
              <a:t>Mural Template</a:t>
            </a:r>
            <a:endParaRPr lang="en-GB" dirty="0">
              <a:latin typeface="Calibri"/>
              <a:ea typeface="Open Sans"/>
              <a:cs typeface="Calibri"/>
            </a:endParaRPr>
          </a:p>
          <a:p>
            <a:pPr marL="171450" indent="-171450">
              <a:lnSpc>
                <a:spcPct val="150000"/>
              </a:lnSpc>
              <a:buFont typeface="Wingdings" panose="05000000000000000000" pitchFamily="2" charset="2"/>
              <a:buChar char="q"/>
            </a:pPr>
            <a:r>
              <a:rPr lang="en-GB" dirty="0">
                <a:latin typeface="Calibri"/>
                <a:ea typeface="Open Sans"/>
                <a:cs typeface="Calibri"/>
                <a:hlinkClick r:id="rId5"/>
              </a:rPr>
              <a:t>Brainwriting Technique</a:t>
            </a:r>
            <a:endParaRPr lang="en-GB" dirty="0">
              <a:latin typeface="Calibri"/>
              <a:ea typeface="Open Sans"/>
              <a:cs typeface="Calibri"/>
            </a:endParaRPr>
          </a:p>
          <a:p>
            <a:pPr>
              <a:lnSpc>
                <a:spcPct val="150000"/>
              </a:lnSpc>
            </a:pPr>
            <a:r>
              <a:rPr lang="en-US" b="1" dirty="0">
                <a:ea typeface="Open Sans"/>
              </a:rPr>
              <a:t>Idea Selection/Refinement Methods</a:t>
            </a:r>
          </a:p>
          <a:p>
            <a:pPr marL="171450" indent="-171450">
              <a:lnSpc>
                <a:spcPct val="150000"/>
              </a:lnSpc>
              <a:buFont typeface="Wingdings" panose="05000000000000000000" pitchFamily="2" charset="2"/>
              <a:buChar char="q"/>
            </a:pPr>
            <a:r>
              <a:rPr lang="en-US" dirty="0">
                <a:latin typeface="Calibri"/>
                <a:ea typeface="Open Sans"/>
                <a:cs typeface="Calibri"/>
                <a:hlinkClick r:id="rId6"/>
              </a:rPr>
              <a:t>SCAMPER</a:t>
            </a:r>
            <a:endParaRPr lang="en-US" dirty="0">
              <a:latin typeface="Calibri"/>
              <a:ea typeface="Open Sans"/>
              <a:cs typeface="Calibri"/>
            </a:endParaRPr>
          </a:p>
          <a:p>
            <a:pPr marL="171450" indent="-171450">
              <a:lnSpc>
                <a:spcPct val="150000"/>
              </a:lnSpc>
              <a:buFont typeface="Wingdings" panose="05000000000000000000" pitchFamily="2" charset="2"/>
              <a:buChar char="q"/>
            </a:pPr>
            <a:r>
              <a:rPr lang="en-US" dirty="0">
                <a:latin typeface="Calibri"/>
                <a:ea typeface="Open Sans"/>
                <a:cs typeface="Calibri"/>
                <a:hlinkClick r:id="rId7"/>
              </a:rPr>
              <a:t>Concept Maps</a:t>
            </a:r>
            <a:endParaRPr lang="en-US" dirty="0">
              <a:latin typeface="Calibri"/>
              <a:ea typeface="Open Sans"/>
              <a:cs typeface="Calibri"/>
            </a:endParaRPr>
          </a:p>
          <a:p>
            <a:pPr marL="171450" indent="-171450">
              <a:lnSpc>
                <a:spcPct val="150000"/>
              </a:lnSpc>
              <a:buFont typeface="Wingdings" panose="05000000000000000000" pitchFamily="2" charset="2"/>
              <a:buChar char="q"/>
            </a:pPr>
            <a:r>
              <a:rPr lang="en-US" dirty="0">
                <a:latin typeface="Calibri"/>
                <a:ea typeface="Open Sans"/>
                <a:cs typeface="Calibri"/>
                <a:hlinkClick r:id="rId8"/>
              </a:rPr>
              <a:t>5 Whys</a:t>
            </a:r>
            <a:endParaRPr lang="en-US" dirty="0">
              <a:latin typeface="Calibri"/>
              <a:ea typeface="Open Sans"/>
              <a:cs typeface="Calibri"/>
            </a:endParaRPr>
          </a:p>
          <a:p>
            <a:pPr marL="171450" indent="-171450">
              <a:lnSpc>
                <a:spcPct val="150000"/>
              </a:lnSpc>
              <a:buFont typeface="Wingdings" panose="05000000000000000000" pitchFamily="2" charset="2"/>
              <a:buChar char="q"/>
            </a:pPr>
            <a:r>
              <a:rPr lang="en-US" dirty="0">
                <a:latin typeface="Calibri"/>
                <a:ea typeface="Open Sans"/>
                <a:cs typeface="Calibri"/>
                <a:hlinkClick r:id="rId9"/>
              </a:rPr>
              <a:t>Opportunity Solution Trees</a:t>
            </a:r>
            <a:endParaRPr lang="en-US" dirty="0">
              <a:latin typeface="Calibri"/>
              <a:ea typeface="Open Sans"/>
              <a:cs typeface="Calibri"/>
            </a:endParaRPr>
          </a:p>
          <a:p>
            <a:pPr marL="171450" indent="-171450">
              <a:lnSpc>
                <a:spcPct val="150000"/>
              </a:lnSpc>
              <a:buFont typeface="Wingdings" panose="05000000000000000000" pitchFamily="2" charset="2"/>
              <a:buChar char="q"/>
            </a:pPr>
            <a:r>
              <a:rPr lang="en-US" dirty="0">
                <a:latin typeface="Calibri"/>
                <a:ea typeface="Open Sans"/>
                <a:cs typeface="Calibri"/>
                <a:hlinkClick r:id="rId10"/>
              </a:rPr>
              <a:t>6 Thinking Hats</a:t>
            </a:r>
            <a:endParaRPr lang="en-US" b="1" dirty="0">
              <a:ea typeface="Open Sans"/>
            </a:endParaRPr>
          </a:p>
          <a:p>
            <a:endParaRPr lang="en-US" b="1" dirty="0">
              <a:ea typeface="Open Sans"/>
            </a:endParaRPr>
          </a:p>
          <a:p>
            <a:r>
              <a:rPr lang="it-IT" sz="1600" b="1" dirty="0">
                <a:solidFill>
                  <a:srgbClr val="8652A1"/>
                </a:solidFill>
              </a:rPr>
              <a:t>Settimana 11: Fase 4 – Sviluppo del servizio</a:t>
            </a:r>
            <a:endParaRPr lang="en-US" sz="1600" b="1" dirty="0">
              <a:solidFill>
                <a:srgbClr val="8652A1"/>
              </a:solidFill>
            </a:endParaRPr>
          </a:p>
          <a:p>
            <a:pPr>
              <a:lnSpc>
                <a:spcPct val="150000"/>
              </a:lnSpc>
            </a:pPr>
            <a:r>
              <a:rPr lang="en-US" b="1" dirty="0">
                <a:ea typeface="Open Sans"/>
              </a:rPr>
              <a:t>Challenges affecting the implementation of sustainable innovation and SDGs</a:t>
            </a:r>
          </a:p>
          <a:p>
            <a:pPr marL="171450" indent="-171450">
              <a:lnSpc>
                <a:spcPct val="150000"/>
              </a:lnSpc>
              <a:buFont typeface="Wingdings" panose="05000000000000000000" pitchFamily="2" charset="2"/>
              <a:buChar char="q"/>
            </a:pPr>
            <a:r>
              <a:rPr lang="tr-TR" dirty="0">
                <a:effectLst/>
                <a:latin typeface="Calibri"/>
                <a:ea typeface="Aptos" panose="020B0004020202020204" pitchFamily="34" charset="0"/>
                <a:cs typeface="Calibri"/>
                <a:hlinkClick r:id="rId11"/>
              </a:rPr>
              <a:t>Innovation Management Systems and the S</a:t>
            </a:r>
            <a:r>
              <a:rPr lang="en-US" dirty="0">
                <a:effectLst/>
                <a:latin typeface="Calibri"/>
                <a:ea typeface="Aptos" panose="020B0004020202020204" pitchFamily="34" charset="0"/>
                <a:cs typeface="Calibri"/>
                <a:hlinkClick r:id="rId11"/>
              </a:rPr>
              <a:t>DGs  - </a:t>
            </a:r>
            <a:r>
              <a:rPr lang="en-US" u="none" strike="noStrike" dirty="0">
                <a:solidFill>
                  <a:srgbClr val="467886"/>
                </a:solidFill>
                <a:effectLst/>
                <a:latin typeface="Calibri"/>
                <a:ea typeface="Aptos" panose="020B0004020202020204" pitchFamily="34" charset="0"/>
                <a:cs typeface="Calibri"/>
                <a:hlinkClick r:id="rId11"/>
              </a:rPr>
              <a:t>Asian Productivity Organisation</a:t>
            </a:r>
            <a:endParaRPr lang="en-US" u="none" strike="noStrike" dirty="0">
              <a:solidFill>
                <a:srgbClr val="467886"/>
              </a:solidFill>
              <a:effectLst/>
              <a:latin typeface="Calibri"/>
              <a:ea typeface="Aptos" panose="020B0004020202020204" pitchFamily="34" charset="0"/>
              <a:cs typeface="Calibri"/>
            </a:endParaRPr>
          </a:p>
          <a:p>
            <a:pPr marL="285750" indent="-285750">
              <a:buFontTx/>
              <a:buChar char="-"/>
            </a:pPr>
            <a:endParaRPr lang="en-US" b="1" dirty="0">
              <a:solidFill>
                <a:srgbClr val="467886"/>
              </a:solidFill>
              <a:ea typeface="Open Sans"/>
            </a:endParaRPr>
          </a:p>
          <a:p>
            <a:r>
              <a:rPr lang="it-IT" sz="1600" b="1" dirty="0">
                <a:solidFill>
                  <a:srgbClr val="8652A1"/>
                </a:solidFill>
              </a:rPr>
              <a:t>Settimana 13: Passaggio 6 – Lancio</a:t>
            </a:r>
          </a:p>
          <a:p>
            <a:r>
              <a:rPr lang="en-US" b="1" dirty="0">
                <a:solidFill>
                  <a:schemeClr val="tx1"/>
                </a:solidFill>
                <a:ea typeface="Open Sans"/>
              </a:rPr>
              <a:t>Creating a </a:t>
            </a:r>
            <a:r>
              <a:rPr lang="en-US" b="1" dirty="0" err="1">
                <a:solidFill>
                  <a:schemeClr val="tx1"/>
                </a:solidFill>
                <a:ea typeface="Open Sans"/>
              </a:rPr>
              <a:t>commercialisation</a:t>
            </a:r>
            <a:r>
              <a:rPr lang="en-US" b="1" dirty="0">
                <a:solidFill>
                  <a:schemeClr val="tx1"/>
                </a:solidFill>
                <a:ea typeface="Open Sans"/>
              </a:rPr>
              <a:t>/implementation plan</a:t>
            </a:r>
          </a:p>
          <a:p>
            <a:pPr marL="171450" indent="-171450">
              <a:lnSpc>
                <a:spcPct val="150000"/>
              </a:lnSpc>
              <a:buFont typeface="Wingdings" panose="05000000000000000000" pitchFamily="2" charset="2"/>
              <a:buChar char="q"/>
            </a:pPr>
            <a:r>
              <a:rPr lang="en-US" dirty="0">
                <a:solidFill>
                  <a:schemeClr val="tx1"/>
                </a:solidFill>
                <a:latin typeface="Calibri"/>
                <a:ea typeface="Open Sans"/>
                <a:cs typeface="Calibri"/>
                <a:hlinkClick r:id="rId12">
                  <a:extLst>
                    <a:ext uri="{A12FA001-AC4F-418D-AE19-62706E023703}">
                      <ahyp:hlinkClr xmlns:ahyp="http://schemas.microsoft.com/office/drawing/2018/hyperlinkcolor" val="tx"/>
                    </a:ext>
                  </a:extLst>
                </a:hlinkClick>
              </a:rPr>
              <a:t>A road map for </a:t>
            </a:r>
            <a:r>
              <a:rPr lang="en-US" dirty="0" err="1">
                <a:solidFill>
                  <a:schemeClr val="tx1"/>
                </a:solidFill>
                <a:latin typeface="Calibri"/>
                <a:ea typeface="Open Sans"/>
                <a:cs typeface="Calibri"/>
                <a:hlinkClick r:id="rId12">
                  <a:extLst>
                    <a:ext uri="{A12FA001-AC4F-418D-AE19-62706E023703}">
                      <ahyp:hlinkClr xmlns:ahyp="http://schemas.microsoft.com/office/drawing/2018/hyperlinkcolor" val="tx"/>
                    </a:ext>
                  </a:extLst>
                </a:hlinkClick>
              </a:rPr>
              <a:t>commercialisation</a:t>
            </a:r>
            <a:r>
              <a:rPr lang="en-US" dirty="0">
                <a:solidFill>
                  <a:schemeClr val="tx1"/>
                </a:solidFill>
                <a:latin typeface="Calibri"/>
                <a:ea typeface="Open Sans"/>
                <a:cs typeface="Calibri"/>
                <a:hlinkClick r:id="rId12">
                  <a:extLst>
                    <a:ext uri="{A12FA001-AC4F-418D-AE19-62706E023703}">
                      <ahyp:hlinkClr xmlns:ahyp="http://schemas.microsoft.com/office/drawing/2018/hyperlinkcolor" val="tx"/>
                    </a:ext>
                  </a:extLst>
                </a:hlinkClick>
              </a:rPr>
              <a:t> of a business concept</a:t>
            </a:r>
            <a:endParaRPr lang="en-GB" dirty="0">
              <a:solidFill>
                <a:schemeClr val="tx1"/>
              </a:solidFill>
              <a:latin typeface="Calibri"/>
              <a:ea typeface="Open Sans"/>
              <a:cs typeface="Calibri"/>
            </a:endParaRPr>
          </a:p>
          <a:p>
            <a:pPr marL="285750" indent="-285750">
              <a:buFontTx/>
              <a:buChar char="-"/>
            </a:pPr>
            <a:endParaRPr lang="en-US" b="1" dirty="0">
              <a:ea typeface="Open Sans"/>
            </a:endParaRPr>
          </a:p>
          <a:p>
            <a:r>
              <a:rPr lang="it-IT" sz="1600" b="1" dirty="0">
                <a:solidFill>
                  <a:srgbClr val="8652A1"/>
                </a:solidFill>
              </a:rPr>
              <a:t>Settimana 14: Presentazioni finali e discussioni</a:t>
            </a:r>
            <a:endParaRPr lang="en-US" sz="1600" b="1" dirty="0">
              <a:solidFill>
                <a:srgbClr val="8652A1"/>
              </a:solidFill>
            </a:endParaRPr>
          </a:p>
          <a:p>
            <a:pPr>
              <a:lnSpc>
                <a:spcPct val="150000"/>
              </a:lnSpc>
            </a:pPr>
            <a:r>
              <a:rPr lang="en-US" b="1" dirty="0">
                <a:ea typeface="Open Sans"/>
              </a:rPr>
              <a:t>Delivering a “consulting-type” presentation</a:t>
            </a:r>
          </a:p>
          <a:p>
            <a:pPr marL="171450" indent="-171450">
              <a:lnSpc>
                <a:spcPct val="150000"/>
              </a:lnSpc>
              <a:buFont typeface="Wingdings" panose="05000000000000000000" pitchFamily="2" charset="2"/>
              <a:buChar char="q"/>
            </a:pPr>
            <a:r>
              <a:rPr lang="en-US" dirty="0">
                <a:effectLst/>
                <a:latin typeface="Calibri"/>
                <a:ea typeface="Aptos" panose="020B0004020202020204" pitchFamily="34" charset="0"/>
                <a:cs typeface="Calibri"/>
                <a:hlinkClick r:id="rId13"/>
              </a:rPr>
              <a:t>How to Deliver a Powerful Consulting Presentation" (McKinsey)</a:t>
            </a:r>
            <a:endParaRPr lang="en-US" b="1" dirty="0">
              <a:effectLst/>
              <a:ea typeface="Aptos" panose="020B0004020202020204" pitchFamily="34" charset="0"/>
            </a:endParaRPr>
          </a:p>
          <a:p>
            <a:pPr marL="285750" indent="-285750">
              <a:buFontTx/>
              <a:buChar char="-"/>
            </a:pPr>
            <a:endParaRPr lang="en-US" b="1" dirty="0">
              <a:ea typeface="Open Sans"/>
            </a:endParaRPr>
          </a:p>
          <a:p>
            <a:r>
              <a:rPr lang="it-IT" sz="1600" b="1" dirty="0">
                <a:solidFill>
                  <a:srgbClr val="8652A1"/>
                </a:solidFill>
              </a:rPr>
              <a:t>Settimana 15: Riflessione e conclusione dell'apprendimento</a:t>
            </a:r>
            <a:endParaRPr lang="en-US" sz="1600" b="1" dirty="0">
              <a:solidFill>
                <a:srgbClr val="8652A1"/>
              </a:solidFill>
            </a:endParaRPr>
          </a:p>
          <a:p>
            <a:pPr>
              <a:lnSpc>
                <a:spcPct val="150000"/>
              </a:lnSpc>
            </a:pPr>
            <a:r>
              <a:rPr lang="en-US" b="1" dirty="0">
                <a:ea typeface="Open Sans"/>
              </a:rPr>
              <a:t>Writing a reflective blog</a:t>
            </a:r>
          </a:p>
          <a:p>
            <a:pPr marL="171450" indent="-171450">
              <a:lnSpc>
                <a:spcPct val="150000"/>
              </a:lnSpc>
              <a:buFont typeface="Wingdings" panose="05000000000000000000" pitchFamily="2" charset="2"/>
              <a:buChar char="q"/>
            </a:pPr>
            <a:r>
              <a:rPr lang="en-US" dirty="0">
                <a:latin typeface="Calibri"/>
                <a:ea typeface="Open Sans"/>
                <a:cs typeface="Calibri"/>
                <a:hlinkClick r:id="rId14"/>
              </a:rPr>
              <a:t>Blog Guide by the University of Maine</a:t>
            </a:r>
            <a:endParaRPr lang="en-US" b="1" dirty="0">
              <a:ea typeface="Open Sans"/>
            </a:endParaRPr>
          </a:p>
          <a:p>
            <a:pPr marL="171450" indent="-171450">
              <a:buFont typeface="Wingdings" panose="05000000000000000000" pitchFamily="2" charset="2"/>
              <a:buChar char="q"/>
            </a:pPr>
            <a:endParaRPr lang="en-US" dirty="0"/>
          </a:p>
        </p:txBody>
      </p:sp>
      <p:sp>
        <p:nvSpPr>
          <p:cNvPr id="4" name="Slide Number Placeholder 3">
            <a:extLst>
              <a:ext uri="{FF2B5EF4-FFF2-40B4-BE49-F238E27FC236}">
                <a16:creationId xmlns:a16="http://schemas.microsoft.com/office/drawing/2014/main" id="{550B51A1-89F8-B450-87EC-20C860096237}"/>
              </a:ext>
            </a:extLst>
          </p:cNvPr>
          <p:cNvSpPr>
            <a:spLocks noGrp="1"/>
          </p:cNvSpPr>
          <p:nvPr>
            <p:ph type="sldNum" sz="quarter" idx="4"/>
          </p:nvPr>
        </p:nvSpPr>
        <p:spPr/>
        <p:txBody>
          <a:bodyPr/>
          <a:lstStyle/>
          <a:p>
            <a:fld id="{9C527BFA-2C0E-4CEC-B6A5-913A56FEF4B4}" type="slidenum">
              <a:rPr lang="fr-CA" smtClean="0"/>
              <a:pPr/>
              <a:t>34</a:t>
            </a:fld>
            <a:endParaRPr lang="fr-CA"/>
          </a:p>
        </p:txBody>
      </p:sp>
      <p:sp>
        <p:nvSpPr>
          <p:cNvPr id="7" name="Text Placeholder 6">
            <a:extLst>
              <a:ext uri="{FF2B5EF4-FFF2-40B4-BE49-F238E27FC236}">
                <a16:creationId xmlns:a16="http://schemas.microsoft.com/office/drawing/2014/main" id="{B2A23D91-B2B6-4C8F-942F-0251A9B93351}"/>
              </a:ext>
            </a:extLst>
          </p:cNvPr>
          <p:cNvSpPr>
            <a:spLocks noGrp="1"/>
          </p:cNvSpPr>
          <p:nvPr>
            <p:ph type="body" sz="quarter" idx="61"/>
          </p:nvPr>
        </p:nvSpPr>
        <p:spPr>
          <a:xfrm>
            <a:off x="-9335" y="304800"/>
            <a:ext cx="7040257" cy="926158"/>
          </a:xfrm>
        </p:spPr>
        <p:txBody>
          <a:bodyPr/>
          <a:lstStyle/>
          <a:p>
            <a:r>
              <a:rPr lang="en-US" dirty="0"/>
              <a:t>RISORSE ESTERNE</a:t>
            </a:r>
          </a:p>
        </p:txBody>
      </p:sp>
    </p:spTree>
    <p:extLst>
      <p:ext uri="{BB962C8B-B14F-4D97-AF65-F5344CB8AC3E}">
        <p14:creationId xmlns:p14="http://schemas.microsoft.com/office/powerpoint/2010/main" val="415453095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B48C1CD-1A0A-F3F3-A166-DB7BBBB04580}"/>
            </a:ext>
          </a:extLst>
        </p:cNvPr>
        <p:cNvGrpSpPr/>
        <p:nvPr/>
      </p:nvGrpSpPr>
      <p:grpSpPr>
        <a:xfrm>
          <a:off x="0" y="0"/>
          <a:ext cx="0" cy="0"/>
          <a:chOff x="0" y="0"/>
          <a:chExt cx="0" cy="0"/>
        </a:xfrm>
      </p:grpSpPr>
      <p:sp>
        <p:nvSpPr>
          <p:cNvPr id="6" name="Text Placeholder 5">
            <a:extLst>
              <a:ext uri="{FF2B5EF4-FFF2-40B4-BE49-F238E27FC236}">
                <a16:creationId xmlns:a16="http://schemas.microsoft.com/office/drawing/2014/main" id="{C793F0D0-3B50-D5C7-23B1-7489473AF824}"/>
              </a:ext>
            </a:extLst>
          </p:cNvPr>
          <p:cNvSpPr>
            <a:spLocks noGrp="1"/>
          </p:cNvSpPr>
          <p:nvPr>
            <p:ph type="body" sz="quarter" idx="64"/>
          </p:nvPr>
        </p:nvSpPr>
        <p:spPr>
          <a:xfrm>
            <a:off x="697281" y="1422399"/>
            <a:ext cx="6076734" cy="8964613"/>
          </a:xfrm>
        </p:spPr>
        <p:txBody>
          <a:bodyPr lIns="91440" tIns="45720" rIns="91440" bIns="45720" numCol="1" spcCol="288000" anchor="t">
            <a:noAutofit/>
          </a:bodyPr>
          <a:lstStyle/>
          <a:p>
            <a:pPr algn="just"/>
            <a:r>
              <a:rPr lang="it-IT" dirty="0"/>
              <a:t>Per gli insegnanti: quanto segue fornisce risorse esterne generali per supportare gli aspetti pedagogici del corso, tra cui la conduzione di sessioni di feedback e la facilitazione delle discussioni. Questi materiali sono rilevanti in tutto il modulo e possono migliorare l'efficacia dell'insegnamento</a:t>
            </a:r>
            <a:r>
              <a:rPr lang="en-GB" dirty="0"/>
              <a:t>.</a:t>
            </a:r>
          </a:p>
          <a:p>
            <a:pPr algn="just">
              <a:spcBef>
                <a:spcPts val="1800"/>
              </a:spcBef>
              <a:spcAft>
                <a:spcPts val="400"/>
              </a:spcAft>
            </a:pPr>
            <a:r>
              <a:rPr lang="en-US" sz="1600" b="1" kern="100" dirty="0">
                <a:solidFill>
                  <a:srgbClr val="8652A1"/>
                </a:solidFill>
                <a:effectLst/>
                <a:latin typeface="+mn-lt"/>
                <a:ea typeface="Times New Roman" panose="02020603050405020304" pitchFamily="18" charset="0"/>
                <a:cs typeface="Times New Roman" panose="02020603050405020304" pitchFamily="18" charset="0"/>
              </a:rPr>
              <a:t>1. </a:t>
            </a:r>
            <a:r>
              <a:rPr lang="it-IT" sz="1600" b="1" kern="100" dirty="0">
                <a:solidFill>
                  <a:srgbClr val="8652A1"/>
                </a:solidFill>
                <a:latin typeface="+mn-lt"/>
                <a:ea typeface="Times New Roman" panose="02020603050405020304" pitchFamily="18" charset="0"/>
                <a:cs typeface="Times New Roman" panose="02020603050405020304" pitchFamily="18" charset="0"/>
              </a:rPr>
              <a:t>Linee guida per moderare la discussione (flusso e riflessione</a:t>
            </a:r>
            <a:r>
              <a:rPr lang="en-US" sz="1600" b="1" kern="100" dirty="0">
                <a:solidFill>
                  <a:srgbClr val="8652A1"/>
                </a:solidFill>
                <a:effectLst/>
                <a:latin typeface="+mn-lt"/>
                <a:ea typeface="Times New Roman" panose="02020603050405020304" pitchFamily="18" charset="0"/>
                <a:cs typeface="Times New Roman" panose="02020603050405020304" pitchFamily="18" charset="0"/>
              </a:rPr>
              <a:t>)</a:t>
            </a:r>
            <a:r>
              <a:rPr lang="en-US" sz="1600" b="1" kern="100" dirty="0">
                <a:solidFill>
                  <a:srgbClr val="8652A1"/>
                </a:solidFill>
                <a:effectLst/>
                <a:latin typeface="+mn-lt"/>
                <a:ea typeface="Aptos" panose="020B0004020202020204" pitchFamily="34" charset="0"/>
                <a:cs typeface="Times New Roman" panose="02020603050405020304" pitchFamily="18" charset="0"/>
              </a:rPr>
              <a:t> </a:t>
            </a:r>
            <a:endParaRPr lang="en-GB" b="1" kern="100" dirty="0">
              <a:effectLst/>
              <a:latin typeface="+mn-lt"/>
              <a:ea typeface="Aptos" panose="020B0004020202020204" pitchFamily="34" charset="0"/>
              <a:cs typeface="Times New Roman" panose="02020603050405020304" pitchFamily="18" charset="0"/>
            </a:endParaRPr>
          </a:p>
          <a:p>
            <a:pPr marL="342900" lvl="0" indent="-342900" algn="just">
              <a:spcAft>
                <a:spcPts val="800"/>
              </a:spcAft>
              <a:buFont typeface="Wingdings" panose="05000000000000000000" pitchFamily="2" charset="2"/>
              <a:buChar char="q"/>
              <a:tabLst>
                <a:tab pos="457200" algn="l"/>
              </a:tabLst>
            </a:pPr>
            <a:r>
              <a:rPr lang="en-US" kern="100" dirty="0">
                <a:effectLst/>
                <a:latin typeface="+mn-lt"/>
                <a:ea typeface="Aptos" panose="020B0004020202020204" pitchFamily="34" charset="0"/>
                <a:cs typeface="Times New Roman" panose="02020603050405020304" pitchFamily="18" charset="0"/>
                <a:hlinkClick r:id="rId2"/>
              </a:rPr>
              <a:t>Classroom Discussions: Strategies &amp; More </a:t>
            </a:r>
            <a:endParaRPr lang="en-US" kern="100" dirty="0">
              <a:effectLst/>
              <a:latin typeface="+mn-lt"/>
              <a:ea typeface="Aptos" panose="020B0004020202020204" pitchFamily="34" charset="0"/>
              <a:cs typeface="Times New Roman" panose="02020603050405020304" pitchFamily="18" charset="0"/>
            </a:endParaRPr>
          </a:p>
          <a:p>
            <a:pPr marL="342900" lvl="0" indent="-342900" algn="just">
              <a:spcAft>
                <a:spcPts val="800"/>
              </a:spcAft>
              <a:buFont typeface="Wingdings" panose="05000000000000000000" pitchFamily="2" charset="2"/>
              <a:buChar char="q"/>
              <a:tabLst>
                <a:tab pos="457200" algn="l"/>
              </a:tabLst>
            </a:pPr>
            <a:r>
              <a:rPr lang="en-US" kern="100" dirty="0">
                <a:effectLst/>
                <a:latin typeface="+mn-lt"/>
                <a:ea typeface="Aptos" panose="020B0004020202020204" pitchFamily="34" charset="0"/>
                <a:cs typeface="Times New Roman" panose="02020603050405020304" pitchFamily="18" charset="0"/>
                <a:hlinkClick r:id="rId3"/>
              </a:rPr>
              <a:t>Moderate A Panel Discussion </a:t>
            </a:r>
            <a:endParaRPr lang="en-US" kern="100" dirty="0">
              <a:effectLst/>
              <a:latin typeface="+mn-lt"/>
              <a:ea typeface="Aptos" panose="020B0004020202020204" pitchFamily="34" charset="0"/>
              <a:cs typeface="Times New Roman" panose="02020603050405020304" pitchFamily="18" charset="0"/>
            </a:endParaRPr>
          </a:p>
          <a:p>
            <a:pPr marL="342900" lvl="0" indent="-342900" algn="just">
              <a:spcAft>
                <a:spcPts val="800"/>
              </a:spcAft>
              <a:buFont typeface="Wingdings" panose="05000000000000000000" pitchFamily="2" charset="2"/>
              <a:buChar char="q"/>
              <a:tabLst>
                <a:tab pos="457200" algn="l"/>
              </a:tabLst>
            </a:pPr>
            <a:r>
              <a:rPr lang="en-US" kern="100" dirty="0">
                <a:effectLst/>
                <a:latin typeface="+mn-lt"/>
                <a:ea typeface="Aptos" panose="020B0004020202020204" pitchFamily="34" charset="0"/>
                <a:cs typeface="Times New Roman" panose="02020603050405020304" pitchFamily="18" charset="0"/>
                <a:hlinkClick r:id="rId4"/>
              </a:rPr>
              <a:t>Behind The Capsule - How to be a good moderator for a panel - useful tips </a:t>
            </a:r>
            <a:endParaRPr lang="en-GB" b="1" kern="100" dirty="0">
              <a:effectLst/>
              <a:latin typeface="+mn-lt"/>
              <a:ea typeface="Aptos" panose="020B0004020202020204" pitchFamily="34" charset="0"/>
              <a:cs typeface="Times New Roman" panose="02020603050405020304" pitchFamily="18" charset="0"/>
            </a:endParaRPr>
          </a:p>
          <a:p>
            <a:pPr marL="342900" lvl="0" indent="-342900" algn="just">
              <a:spcAft>
                <a:spcPts val="800"/>
              </a:spcAft>
              <a:buFont typeface="Wingdings" panose="05000000000000000000" pitchFamily="2" charset="2"/>
              <a:buChar char="q"/>
              <a:tabLst>
                <a:tab pos="457200" algn="l"/>
              </a:tabLst>
            </a:pPr>
            <a:r>
              <a:rPr lang="en-US" kern="100" dirty="0">
                <a:effectLst/>
                <a:latin typeface="+mn-lt"/>
                <a:ea typeface="Aptos" panose="020B0004020202020204" pitchFamily="34" charset="0"/>
                <a:cs typeface="Times New Roman" panose="02020603050405020304" pitchFamily="18" charset="0"/>
              </a:rPr>
              <a:t>"</a:t>
            </a:r>
            <a:r>
              <a:rPr lang="en-US" kern="100" dirty="0">
                <a:effectLst/>
                <a:latin typeface="+mn-lt"/>
                <a:ea typeface="Aptos" panose="020B0004020202020204" pitchFamily="34" charset="0"/>
                <a:cs typeface="Times New Roman" panose="02020603050405020304" pitchFamily="18" charset="0"/>
                <a:hlinkClick r:id="rId5"/>
              </a:rPr>
              <a:t>Facilitating Effective Discussions</a:t>
            </a:r>
            <a:r>
              <a:rPr lang="en-US" kern="100" dirty="0">
                <a:effectLst/>
                <a:latin typeface="+mn-lt"/>
                <a:ea typeface="Aptos" panose="020B0004020202020204" pitchFamily="34" charset="0"/>
                <a:cs typeface="Times New Roman" panose="02020603050405020304" pitchFamily="18" charset="0"/>
              </a:rPr>
              <a:t>" by University of Waterloo Centre for Teaching Excellence   </a:t>
            </a:r>
          </a:p>
          <a:p>
            <a:pPr marL="342900" lvl="0" indent="-342900" algn="just">
              <a:spcAft>
                <a:spcPts val="800"/>
              </a:spcAft>
              <a:buFont typeface="Wingdings" panose="05000000000000000000" pitchFamily="2" charset="2"/>
              <a:buChar char="q"/>
              <a:tabLst>
                <a:tab pos="457200" algn="l"/>
              </a:tabLst>
            </a:pPr>
            <a:r>
              <a:rPr lang="en-US" kern="100" dirty="0">
                <a:effectLst/>
                <a:latin typeface="+mn-lt"/>
                <a:ea typeface="Aptos" panose="020B0004020202020204" pitchFamily="34" charset="0"/>
                <a:cs typeface="Times New Roman" panose="02020603050405020304" pitchFamily="18" charset="0"/>
              </a:rPr>
              <a:t>"</a:t>
            </a:r>
            <a:r>
              <a:rPr lang="en-US" kern="100" dirty="0">
                <a:effectLst/>
                <a:latin typeface="+mn-lt"/>
                <a:ea typeface="Aptos" panose="020B0004020202020204" pitchFamily="34" charset="0"/>
                <a:cs typeface="Times New Roman" panose="02020603050405020304" pitchFamily="18" charset="0"/>
                <a:hlinkClick r:id="rId6"/>
              </a:rPr>
              <a:t>Leading Discussions</a:t>
            </a:r>
            <a:r>
              <a:rPr lang="en-US" kern="100" dirty="0">
                <a:effectLst/>
                <a:latin typeface="+mn-lt"/>
                <a:ea typeface="Aptos" panose="020B0004020202020204" pitchFamily="34" charset="0"/>
                <a:cs typeface="Times New Roman" panose="02020603050405020304" pitchFamily="18" charset="0"/>
              </a:rPr>
              <a:t>" by Harvard University  </a:t>
            </a:r>
          </a:p>
          <a:p>
            <a:pPr lvl="0" algn="just">
              <a:spcAft>
                <a:spcPts val="800"/>
              </a:spcAft>
              <a:tabLst>
                <a:tab pos="457200" algn="l"/>
              </a:tabLst>
            </a:pPr>
            <a:endParaRPr lang="en-US" b="1" kern="100" dirty="0">
              <a:solidFill>
                <a:srgbClr val="8652A1"/>
              </a:solidFill>
              <a:latin typeface="+mn-lt"/>
              <a:cs typeface="Times New Roman" panose="02020603050405020304" pitchFamily="18" charset="0"/>
            </a:endParaRPr>
          </a:p>
          <a:p>
            <a:pPr lvl="0" algn="just">
              <a:spcAft>
                <a:spcPts val="800"/>
              </a:spcAft>
              <a:tabLst>
                <a:tab pos="457200" algn="l"/>
              </a:tabLst>
            </a:pPr>
            <a:r>
              <a:rPr lang="en-US" sz="1600" b="1" kern="100" dirty="0">
                <a:solidFill>
                  <a:srgbClr val="8652A1"/>
                </a:solidFill>
                <a:latin typeface="+mn-lt"/>
                <a:cs typeface="Times New Roman" panose="02020603050405020304" pitchFamily="18" charset="0"/>
              </a:rPr>
              <a:t>2. </a:t>
            </a:r>
            <a:r>
              <a:rPr lang="it-IT" sz="1600" b="1" kern="100" dirty="0">
                <a:solidFill>
                  <a:srgbClr val="8652A1"/>
                </a:solidFill>
                <a:latin typeface="+mn-lt"/>
                <a:cs typeface="Times New Roman" panose="02020603050405020304" pitchFamily="18" charset="0"/>
              </a:rPr>
              <a:t>Guidare gli studenti attraverso la ricerca (interviste e ricerca documentale</a:t>
            </a:r>
            <a:r>
              <a:rPr lang="en-US" sz="1600" b="1" kern="100" dirty="0">
                <a:solidFill>
                  <a:srgbClr val="8652A1"/>
                </a:solidFill>
                <a:latin typeface="+mn-lt"/>
                <a:cs typeface="Times New Roman" panose="02020603050405020304" pitchFamily="18" charset="0"/>
              </a:rPr>
              <a:t>)</a:t>
            </a:r>
            <a:endParaRPr lang="en-GB" b="1" kern="100" dirty="0">
              <a:solidFill>
                <a:schemeClr val="tx1"/>
              </a:solidFill>
              <a:effectLst/>
              <a:latin typeface="+mn-lt"/>
              <a:ea typeface="Aptos" panose="020B0004020202020204" pitchFamily="34" charset="0"/>
              <a:cs typeface="Times New Roman" panose="02020603050405020304" pitchFamily="18" charset="0"/>
            </a:endParaRPr>
          </a:p>
          <a:p>
            <a:pPr marL="342900" lvl="0" indent="-342900" algn="just">
              <a:spcAft>
                <a:spcPts val="800"/>
              </a:spcAft>
              <a:buFont typeface="Wingdings" panose="05000000000000000000" pitchFamily="2" charset="2"/>
              <a:buChar char="q"/>
              <a:tabLst>
                <a:tab pos="457200" algn="l"/>
              </a:tabLst>
            </a:pPr>
            <a:r>
              <a:rPr lang="en-US" kern="100" dirty="0">
                <a:effectLst/>
                <a:latin typeface="+mn-lt"/>
                <a:ea typeface="Aptos" panose="020B0004020202020204" pitchFamily="34" charset="0"/>
                <a:cs typeface="Times New Roman" panose="02020603050405020304" pitchFamily="18" charset="0"/>
                <a:hlinkClick r:id="rId7"/>
              </a:rPr>
              <a:t>How to do a research interview </a:t>
            </a:r>
            <a:endParaRPr lang="en-US" kern="100" dirty="0">
              <a:effectLst/>
              <a:latin typeface="+mn-lt"/>
              <a:ea typeface="Aptos" panose="020B0004020202020204" pitchFamily="34" charset="0"/>
              <a:cs typeface="Times New Roman" panose="02020603050405020304" pitchFamily="18" charset="0"/>
            </a:endParaRPr>
          </a:p>
          <a:p>
            <a:pPr marL="342900" lvl="0" indent="-342900" algn="just">
              <a:spcAft>
                <a:spcPts val="800"/>
              </a:spcAft>
              <a:buFont typeface="Wingdings" panose="05000000000000000000" pitchFamily="2" charset="2"/>
              <a:buChar char="q"/>
              <a:tabLst>
                <a:tab pos="457200" algn="l"/>
              </a:tabLst>
            </a:pPr>
            <a:r>
              <a:rPr lang="en-US" kern="100" dirty="0">
                <a:latin typeface="+mn-lt"/>
                <a:ea typeface="Aptos" panose="020B0004020202020204" pitchFamily="34" charset="0"/>
                <a:cs typeface="Times New Roman" panose="02020603050405020304" pitchFamily="18" charset="0"/>
                <a:hlinkClick r:id="rId8"/>
              </a:rPr>
              <a:t>UX Research - Get Started With Qualitative User Research</a:t>
            </a:r>
            <a:endParaRPr lang="en-US" kern="100" dirty="0">
              <a:effectLst/>
              <a:latin typeface="+mn-lt"/>
              <a:ea typeface="Aptos" panose="020B0004020202020204" pitchFamily="34" charset="0"/>
              <a:cs typeface="Times New Roman" panose="02020603050405020304" pitchFamily="18" charset="0"/>
            </a:endParaRPr>
          </a:p>
          <a:p>
            <a:pPr marL="342900" lvl="0" indent="-342900" algn="just">
              <a:spcAft>
                <a:spcPts val="800"/>
              </a:spcAft>
              <a:buFont typeface="Wingdings" panose="05000000000000000000" pitchFamily="2" charset="2"/>
              <a:buChar char="q"/>
              <a:tabLst>
                <a:tab pos="457200" algn="l"/>
              </a:tabLst>
            </a:pPr>
            <a:r>
              <a:rPr lang="en-US" kern="100" dirty="0">
                <a:effectLst/>
                <a:latin typeface="+mn-lt"/>
                <a:ea typeface="Aptos" panose="020B0004020202020204" pitchFamily="34" charset="0"/>
                <a:cs typeface="Times New Roman" panose="02020603050405020304" pitchFamily="18" charset="0"/>
                <a:hlinkClick r:id="rId9"/>
              </a:rPr>
              <a:t>Semi-structured interviews guidance for novice researchers </a:t>
            </a:r>
            <a:endParaRPr lang="en-GB" b="1" kern="100" dirty="0">
              <a:effectLst/>
              <a:latin typeface="+mn-lt"/>
              <a:ea typeface="Aptos" panose="020B0004020202020204" pitchFamily="34" charset="0"/>
              <a:cs typeface="Times New Roman" panose="02020603050405020304" pitchFamily="18" charset="0"/>
            </a:endParaRPr>
          </a:p>
          <a:p>
            <a:pPr marL="342900" lvl="0" indent="-342900" algn="just">
              <a:spcAft>
                <a:spcPts val="800"/>
              </a:spcAft>
              <a:buFont typeface="Wingdings" panose="05000000000000000000" pitchFamily="2" charset="2"/>
              <a:buChar char="q"/>
              <a:tabLst>
                <a:tab pos="457200" algn="l"/>
              </a:tabLst>
            </a:pPr>
            <a:r>
              <a:rPr lang="en-US" kern="100" dirty="0">
                <a:effectLst/>
                <a:latin typeface="+mn-lt"/>
                <a:ea typeface="Aptos" panose="020B0004020202020204" pitchFamily="34" charset="0"/>
                <a:cs typeface="Times New Roman" panose="02020603050405020304" pitchFamily="18" charset="0"/>
              </a:rPr>
              <a:t>"</a:t>
            </a:r>
            <a:r>
              <a:rPr lang="en-US" kern="100" dirty="0">
                <a:effectLst/>
                <a:latin typeface="+mn-lt"/>
                <a:ea typeface="Aptos" panose="020B0004020202020204" pitchFamily="34" charset="0"/>
                <a:cs typeface="Times New Roman" panose="02020603050405020304" pitchFamily="18" charset="0"/>
                <a:hlinkClick r:id="rId10"/>
              </a:rPr>
              <a:t>Pedagogic Approaches to Developing Students as Researchers</a:t>
            </a:r>
            <a:r>
              <a:rPr lang="en-US" kern="100" dirty="0">
                <a:effectLst/>
                <a:latin typeface="+mn-lt"/>
                <a:ea typeface="Aptos" panose="020B0004020202020204" pitchFamily="34" charset="0"/>
                <a:cs typeface="Times New Roman" panose="02020603050405020304" pitchFamily="18" charset="0"/>
              </a:rPr>
              <a:t>" – Advance HE </a:t>
            </a:r>
            <a:endParaRPr lang="en-GB" b="1" kern="100" dirty="0">
              <a:effectLst/>
              <a:latin typeface="+mn-lt"/>
              <a:ea typeface="Aptos" panose="020B0004020202020204" pitchFamily="34" charset="0"/>
              <a:cs typeface="Times New Roman" panose="02020603050405020304" pitchFamily="18" charset="0"/>
            </a:endParaRPr>
          </a:p>
          <a:p>
            <a:pPr marL="342900" lvl="0" indent="-342900" algn="just">
              <a:spcAft>
                <a:spcPts val="800"/>
              </a:spcAft>
              <a:buFont typeface="Wingdings" panose="05000000000000000000" pitchFamily="2" charset="2"/>
              <a:buChar char="q"/>
              <a:tabLst>
                <a:tab pos="457200" algn="l"/>
              </a:tabLst>
            </a:pPr>
            <a:r>
              <a:rPr lang="en-US" kern="100" dirty="0">
                <a:effectLst/>
                <a:latin typeface="+mn-lt"/>
                <a:ea typeface="Aptos" panose="020B0004020202020204" pitchFamily="34" charset="0"/>
                <a:cs typeface="Times New Roman" panose="02020603050405020304" pitchFamily="18" charset="0"/>
              </a:rPr>
              <a:t>"</a:t>
            </a:r>
            <a:r>
              <a:rPr lang="en-US" kern="100" dirty="0">
                <a:effectLst/>
                <a:latin typeface="+mn-lt"/>
                <a:ea typeface="Aptos" panose="020B0004020202020204" pitchFamily="34" charset="0"/>
                <a:cs typeface="Times New Roman" panose="02020603050405020304" pitchFamily="18" charset="0"/>
                <a:hlinkClick r:id="rId11"/>
              </a:rPr>
              <a:t>Introduction to Research Methods</a:t>
            </a:r>
            <a:r>
              <a:rPr lang="en-US" kern="100" dirty="0">
                <a:effectLst/>
                <a:latin typeface="+mn-lt"/>
                <a:ea typeface="Aptos" panose="020B0004020202020204" pitchFamily="34" charset="0"/>
                <a:cs typeface="Times New Roman" panose="02020603050405020304" pitchFamily="18" charset="0"/>
              </a:rPr>
              <a:t>" – University of London via Coursera </a:t>
            </a:r>
            <a:endParaRPr lang="en-GB" kern="100" dirty="0">
              <a:latin typeface="+mn-lt"/>
              <a:ea typeface="Aptos" panose="020B0004020202020204" pitchFamily="34" charset="0"/>
              <a:cs typeface="Times New Roman" panose="02020603050405020304" pitchFamily="18" charset="0"/>
            </a:endParaRPr>
          </a:p>
          <a:p>
            <a:pPr lvl="0" algn="just">
              <a:spcAft>
                <a:spcPts val="800"/>
              </a:spcAft>
              <a:tabLst>
                <a:tab pos="457200" algn="l"/>
              </a:tabLst>
            </a:pPr>
            <a:endParaRPr lang="en-GB" b="1" kern="100" dirty="0">
              <a:solidFill>
                <a:srgbClr val="8652A1"/>
              </a:solidFill>
              <a:latin typeface="+mn-lt"/>
              <a:cs typeface="Times New Roman" panose="02020603050405020304" pitchFamily="18" charset="0"/>
            </a:endParaRPr>
          </a:p>
          <a:p>
            <a:pPr lvl="0" algn="just">
              <a:spcAft>
                <a:spcPts val="800"/>
              </a:spcAft>
              <a:tabLst>
                <a:tab pos="457200" algn="l"/>
              </a:tabLst>
            </a:pPr>
            <a:r>
              <a:rPr lang="en-US" sz="1600" b="1" kern="100" dirty="0">
                <a:solidFill>
                  <a:srgbClr val="8652A1"/>
                </a:solidFill>
                <a:latin typeface="+mn-lt"/>
                <a:cs typeface="Times New Roman" panose="02020603050405020304" pitchFamily="18" charset="0"/>
              </a:rPr>
              <a:t>3. </a:t>
            </a:r>
            <a:r>
              <a:rPr lang="it-IT" sz="1600" b="1" dirty="0">
                <a:solidFill>
                  <a:srgbClr val="8652A1"/>
                </a:solidFill>
                <a:latin typeface="+mn-lt"/>
              </a:rPr>
              <a:t>Linee guida sulla sintesi della riflessione</a:t>
            </a:r>
            <a:endParaRPr lang="en-GB" sz="1600" b="1" kern="100" dirty="0">
              <a:solidFill>
                <a:srgbClr val="8652A1"/>
              </a:solidFill>
              <a:effectLst/>
              <a:latin typeface="+mn-lt"/>
              <a:ea typeface="Aptos" panose="020B0004020202020204" pitchFamily="34" charset="0"/>
              <a:cs typeface="Times New Roman" panose="02020603050405020304" pitchFamily="18" charset="0"/>
            </a:endParaRPr>
          </a:p>
          <a:p>
            <a:pPr marL="342900" lvl="0" indent="-342900" algn="just">
              <a:spcAft>
                <a:spcPts val="800"/>
              </a:spcAft>
              <a:buFont typeface="Wingdings" panose="05000000000000000000" pitchFamily="2" charset="2"/>
              <a:buChar char="q"/>
              <a:tabLst>
                <a:tab pos="457200" algn="l"/>
              </a:tabLst>
            </a:pPr>
            <a:r>
              <a:rPr lang="en-US" kern="100" dirty="0">
                <a:effectLst/>
                <a:latin typeface="+mn-lt"/>
                <a:ea typeface="Aptos" panose="020B0004020202020204" pitchFamily="34" charset="0"/>
                <a:cs typeface="Times New Roman" panose="02020603050405020304" pitchFamily="18" charset="0"/>
                <a:hlinkClick r:id="rId12"/>
              </a:rPr>
              <a:t>How To Write a First Class Reflective Essay in 5 Simple Steps</a:t>
            </a:r>
            <a:endParaRPr lang="en-GB" kern="100" dirty="0">
              <a:effectLst/>
              <a:latin typeface="+mn-lt"/>
              <a:ea typeface="Aptos" panose="020B0004020202020204" pitchFamily="34" charset="0"/>
              <a:cs typeface="Times New Roman" panose="02020603050405020304" pitchFamily="18" charset="0"/>
            </a:endParaRPr>
          </a:p>
          <a:p>
            <a:pPr marL="342900" lvl="0" indent="-342900" algn="just">
              <a:spcAft>
                <a:spcPts val="800"/>
              </a:spcAft>
              <a:buFont typeface="Wingdings" panose="05000000000000000000" pitchFamily="2" charset="2"/>
              <a:buChar char="q"/>
              <a:tabLst>
                <a:tab pos="457200" algn="l"/>
              </a:tabLst>
            </a:pPr>
            <a:r>
              <a:rPr lang="en-US" kern="100" dirty="0">
                <a:latin typeface="+mn-lt"/>
                <a:ea typeface="Aptos" panose="020B0004020202020204" pitchFamily="34" charset="0"/>
                <a:cs typeface="Times New Roman" panose="02020603050405020304" pitchFamily="18" charset="0"/>
                <a:hlinkClick r:id="rId13"/>
              </a:rPr>
              <a:t>S</a:t>
            </a:r>
            <a:r>
              <a:rPr lang="en-US" kern="100" dirty="0">
                <a:effectLst/>
                <a:latin typeface="+mn-lt"/>
                <a:ea typeface="Aptos" panose="020B0004020202020204" pitchFamily="34" charset="0"/>
                <a:cs typeface="Times New Roman" panose="02020603050405020304" pitchFamily="18" charset="0"/>
                <a:hlinkClick r:id="rId13"/>
              </a:rPr>
              <a:t>teps to Write a Reflective Essay with Examples </a:t>
            </a:r>
            <a:endParaRPr lang="en-GB" b="1" kern="100" dirty="0">
              <a:effectLst/>
              <a:latin typeface="+mn-lt"/>
              <a:ea typeface="Aptos" panose="020B0004020202020204" pitchFamily="34" charset="0"/>
              <a:cs typeface="Times New Roman" panose="02020603050405020304" pitchFamily="18" charset="0"/>
            </a:endParaRPr>
          </a:p>
          <a:p>
            <a:pPr marL="342900" lvl="0" indent="-342900" algn="just">
              <a:spcAft>
                <a:spcPts val="800"/>
              </a:spcAft>
              <a:buFont typeface="Wingdings" panose="05000000000000000000" pitchFamily="2" charset="2"/>
              <a:buChar char="q"/>
              <a:tabLst>
                <a:tab pos="457200" algn="l"/>
              </a:tabLst>
            </a:pPr>
            <a:r>
              <a:rPr lang="en-US" kern="100" dirty="0">
                <a:effectLst/>
                <a:latin typeface="+mn-lt"/>
                <a:ea typeface="Aptos" panose="020B0004020202020204" pitchFamily="34" charset="0"/>
                <a:cs typeface="Times New Roman" panose="02020603050405020304" pitchFamily="18" charset="0"/>
              </a:rPr>
              <a:t>"</a:t>
            </a:r>
            <a:r>
              <a:rPr lang="en-US" kern="100" dirty="0">
                <a:effectLst/>
                <a:latin typeface="+mn-lt"/>
                <a:ea typeface="Aptos" panose="020B0004020202020204" pitchFamily="34" charset="0"/>
                <a:cs typeface="Times New Roman" panose="02020603050405020304" pitchFamily="18" charset="0"/>
                <a:hlinkClick r:id="rId14"/>
              </a:rPr>
              <a:t>Structure of Academic Reflections</a:t>
            </a:r>
            <a:r>
              <a:rPr lang="en-US" kern="100" dirty="0">
                <a:effectLst/>
                <a:latin typeface="+mn-lt"/>
                <a:ea typeface="Aptos" panose="020B0004020202020204" pitchFamily="34" charset="0"/>
                <a:cs typeface="Times New Roman" panose="02020603050405020304" pitchFamily="18" charset="0"/>
              </a:rPr>
              <a:t>" – Reflection Toolkit, University of Edinburgh </a:t>
            </a:r>
            <a:endParaRPr lang="en-GB" kern="100" dirty="0">
              <a:effectLst/>
              <a:latin typeface="+mn-lt"/>
              <a:ea typeface="Aptos" panose="020B0004020202020204" pitchFamily="34" charset="0"/>
              <a:cs typeface="Times New Roman" panose="02020603050405020304" pitchFamily="18" charset="0"/>
            </a:endParaRPr>
          </a:p>
          <a:p>
            <a:pPr marL="342900" lvl="0" indent="-342900" algn="just">
              <a:spcAft>
                <a:spcPts val="800"/>
              </a:spcAft>
              <a:buFont typeface="Wingdings" panose="05000000000000000000" pitchFamily="2" charset="2"/>
              <a:buChar char="q"/>
              <a:tabLst>
                <a:tab pos="457200" algn="l"/>
              </a:tabLst>
            </a:pPr>
            <a:r>
              <a:rPr lang="en-US" kern="100" dirty="0">
                <a:effectLst/>
                <a:latin typeface="+mn-lt"/>
                <a:ea typeface="Aptos" panose="020B0004020202020204" pitchFamily="34" charset="0"/>
                <a:cs typeface="Times New Roman" panose="02020603050405020304" pitchFamily="18" charset="0"/>
              </a:rPr>
              <a:t>"</a:t>
            </a:r>
            <a:r>
              <a:rPr lang="en-US" kern="100" dirty="0">
                <a:effectLst/>
                <a:latin typeface="+mn-lt"/>
                <a:ea typeface="Aptos" panose="020B0004020202020204" pitchFamily="34" charset="0"/>
                <a:cs typeface="Times New Roman" panose="02020603050405020304" pitchFamily="18" charset="0"/>
                <a:hlinkClick r:id="rId15"/>
              </a:rPr>
              <a:t>Introducing Reflection as an Assignment</a:t>
            </a:r>
            <a:r>
              <a:rPr lang="en-US" kern="100" dirty="0">
                <a:effectLst/>
                <a:latin typeface="+mn-lt"/>
                <a:ea typeface="Aptos" panose="020B0004020202020204" pitchFamily="34" charset="0"/>
                <a:cs typeface="Times New Roman" panose="02020603050405020304" pitchFamily="18" charset="0"/>
              </a:rPr>
              <a:t>" – Reflection Toolkit, University of Edinburgh </a:t>
            </a:r>
            <a:endParaRPr lang="en-GB" b="1" kern="100" dirty="0">
              <a:effectLst/>
              <a:latin typeface="+mn-lt"/>
              <a:ea typeface="Aptos" panose="020B0004020202020204" pitchFamily="34" charset="0"/>
              <a:cs typeface="Times New Roman" panose="02020603050405020304" pitchFamily="18" charset="0"/>
            </a:endParaRPr>
          </a:p>
          <a:p>
            <a:pPr marL="342900" lvl="0" indent="-342900" algn="just">
              <a:spcAft>
                <a:spcPts val="800"/>
              </a:spcAft>
              <a:buFont typeface="Wingdings" panose="05000000000000000000" pitchFamily="2" charset="2"/>
              <a:buChar char="q"/>
              <a:tabLst>
                <a:tab pos="457200" algn="l"/>
              </a:tabLst>
            </a:pPr>
            <a:r>
              <a:rPr lang="en-US" kern="100" dirty="0">
                <a:effectLst/>
                <a:latin typeface="+mn-lt"/>
                <a:ea typeface="Aptos" panose="020B0004020202020204" pitchFamily="34" charset="0"/>
                <a:cs typeface="Times New Roman" panose="02020603050405020304" pitchFamily="18" charset="0"/>
              </a:rPr>
              <a:t>"</a:t>
            </a:r>
            <a:r>
              <a:rPr lang="en-US" kern="100" dirty="0">
                <a:effectLst/>
                <a:latin typeface="+mn-lt"/>
                <a:ea typeface="Aptos" panose="020B0004020202020204" pitchFamily="34" charset="0"/>
                <a:cs typeface="Times New Roman" panose="02020603050405020304" pitchFamily="18" charset="0"/>
                <a:hlinkClick r:id="rId16"/>
              </a:rPr>
              <a:t>Learning to Teach: Becoming a Reflective Practitioner</a:t>
            </a:r>
            <a:r>
              <a:rPr lang="en-US" kern="100" dirty="0">
                <a:effectLst/>
                <a:latin typeface="+mn-lt"/>
                <a:ea typeface="Aptos" panose="020B0004020202020204" pitchFamily="34" charset="0"/>
                <a:cs typeface="Times New Roman" panose="02020603050405020304" pitchFamily="18" charset="0"/>
              </a:rPr>
              <a:t>" – </a:t>
            </a:r>
            <a:r>
              <a:rPr lang="en-US" kern="100" dirty="0" err="1">
                <a:effectLst/>
                <a:latin typeface="+mn-lt"/>
                <a:ea typeface="Aptos" panose="020B0004020202020204" pitchFamily="34" charset="0"/>
                <a:cs typeface="Times New Roman" panose="02020603050405020304" pitchFamily="18" charset="0"/>
              </a:rPr>
              <a:t>OpenLearn</a:t>
            </a:r>
            <a:r>
              <a:rPr lang="en-US" kern="100" dirty="0">
                <a:effectLst/>
                <a:latin typeface="+mn-lt"/>
                <a:ea typeface="Aptos" panose="020B0004020202020204" pitchFamily="34" charset="0"/>
                <a:cs typeface="Times New Roman" panose="02020603050405020304" pitchFamily="18" charset="0"/>
              </a:rPr>
              <a:t> by The Open University </a:t>
            </a:r>
          </a:p>
          <a:p>
            <a:pPr lvl="0" algn="just">
              <a:spcAft>
                <a:spcPts val="800"/>
              </a:spcAft>
              <a:tabLst>
                <a:tab pos="457200" algn="l"/>
              </a:tabLst>
            </a:pPr>
            <a:endParaRPr lang="en-US" b="1" kern="100" dirty="0">
              <a:solidFill>
                <a:srgbClr val="8652A1"/>
              </a:solidFill>
              <a:latin typeface="+mn-lt"/>
              <a:cs typeface="Times New Roman" panose="02020603050405020304" pitchFamily="18" charset="0"/>
            </a:endParaRPr>
          </a:p>
          <a:p>
            <a:pPr lvl="0" algn="just">
              <a:spcAft>
                <a:spcPts val="800"/>
              </a:spcAft>
              <a:tabLst>
                <a:tab pos="457200" algn="l"/>
              </a:tabLst>
            </a:pPr>
            <a:r>
              <a:rPr lang="en-US" sz="1600" b="1" kern="100" dirty="0">
                <a:solidFill>
                  <a:srgbClr val="8652A1"/>
                </a:solidFill>
                <a:latin typeface="+mn-lt"/>
                <a:cs typeface="Times New Roman" panose="02020603050405020304" pitchFamily="18" charset="0"/>
              </a:rPr>
              <a:t>4. </a:t>
            </a:r>
            <a:r>
              <a:rPr lang="it-IT" sz="1600" b="1" kern="100" dirty="0">
                <a:solidFill>
                  <a:srgbClr val="8652A1"/>
                </a:solidFill>
                <a:latin typeface="+mn-lt"/>
                <a:cs typeface="Times New Roman" panose="02020603050405020304" pitchFamily="18" charset="0"/>
              </a:rPr>
              <a:t>Linee guida sulle revisioni tra colleghi</a:t>
            </a:r>
            <a:endParaRPr lang="en-GB" b="1" kern="100" dirty="0">
              <a:effectLst/>
              <a:latin typeface="+mn-lt"/>
              <a:ea typeface="Aptos" panose="020B0004020202020204" pitchFamily="34" charset="0"/>
              <a:cs typeface="Times New Roman" panose="02020603050405020304" pitchFamily="18" charset="0"/>
            </a:endParaRPr>
          </a:p>
          <a:p>
            <a:pPr marL="342900" lvl="0" indent="-342900">
              <a:spcAft>
                <a:spcPts val="800"/>
              </a:spcAft>
              <a:buFont typeface="Wingdings" panose="05000000000000000000" pitchFamily="2" charset="2"/>
              <a:buChar char="q"/>
              <a:tabLst>
                <a:tab pos="457200" algn="l"/>
              </a:tabLst>
            </a:pPr>
            <a:r>
              <a:rPr lang="en-US" kern="100" dirty="0">
                <a:effectLst/>
                <a:latin typeface="+mn-lt"/>
                <a:ea typeface="Aptos" panose="020B0004020202020204" pitchFamily="34" charset="0"/>
                <a:cs typeface="Times New Roman" panose="02020603050405020304" pitchFamily="18" charset="0"/>
                <a:hlinkClick r:id="rId17"/>
              </a:rPr>
              <a:t>How to Peer-Review Like a Pro</a:t>
            </a:r>
            <a:endParaRPr lang="en-US" kern="100" dirty="0">
              <a:effectLst/>
              <a:latin typeface="+mn-lt"/>
              <a:ea typeface="Aptos" panose="020B0004020202020204" pitchFamily="34" charset="0"/>
              <a:cs typeface="Times New Roman" panose="02020603050405020304" pitchFamily="18" charset="0"/>
            </a:endParaRPr>
          </a:p>
          <a:p>
            <a:pPr marL="342900" lvl="0" indent="-342900">
              <a:spcAft>
                <a:spcPts val="800"/>
              </a:spcAft>
              <a:buFont typeface="Wingdings" panose="05000000000000000000" pitchFamily="2" charset="2"/>
              <a:buChar char="q"/>
              <a:tabLst>
                <a:tab pos="457200" algn="l"/>
              </a:tabLst>
            </a:pPr>
            <a:r>
              <a:rPr lang="en-US" kern="100" dirty="0">
                <a:effectLst/>
                <a:latin typeface="+mn-lt"/>
                <a:ea typeface="Aptos" panose="020B0004020202020204" pitchFamily="34" charset="0"/>
                <a:cs typeface="Times New Roman" panose="02020603050405020304" pitchFamily="18" charset="0"/>
                <a:hlinkClick r:id="rId18"/>
              </a:rPr>
              <a:t>No One Writes Alone: Peer Review in the Classroom - A Guide For Students</a:t>
            </a:r>
            <a:endParaRPr lang="en-GB" b="1" kern="100" dirty="0">
              <a:effectLst/>
              <a:latin typeface="+mn-lt"/>
              <a:ea typeface="Aptos" panose="020B0004020202020204" pitchFamily="34" charset="0"/>
              <a:cs typeface="Times New Roman" panose="02020603050405020304" pitchFamily="18" charset="0"/>
            </a:endParaRPr>
          </a:p>
          <a:p>
            <a:pPr marL="342900" lvl="0" indent="-342900">
              <a:spcAft>
                <a:spcPts val="800"/>
              </a:spcAft>
              <a:buFont typeface="Wingdings" panose="05000000000000000000" pitchFamily="2" charset="2"/>
              <a:buChar char="q"/>
              <a:tabLst>
                <a:tab pos="457200" algn="l"/>
              </a:tabLst>
            </a:pPr>
            <a:r>
              <a:rPr lang="en-US" kern="100" dirty="0">
                <a:effectLst/>
                <a:latin typeface="+mn-lt"/>
                <a:ea typeface="Aptos" panose="020B0004020202020204" pitchFamily="34" charset="0"/>
                <a:cs typeface="Times New Roman" panose="02020603050405020304" pitchFamily="18" charset="0"/>
              </a:rPr>
              <a:t>"</a:t>
            </a:r>
            <a:r>
              <a:rPr lang="en-US" kern="100" dirty="0">
                <a:effectLst/>
                <a:latin typeface="+mn-lt"/>
                <a:ea typeface="Aptos" panose="020B0004020202020204" pitchFamily="34" charset="0"/>
                <a:cs typeface="Times New Roman" panose="02020603050405020304" pitchFamily="18" charset="0"/>
                <a:hlinkClick r:id="rId19"/>
              </a:rPr>
              <a:t>A Guidebook for Peer Evaluation</a:t>
            </a:r>
            <a:r>
              <a:rPr lang="en-US" kern="100" dirty="0">
                <a:effectLst/>
                <a:latin typeface="+mn-lt"/>
                <a:ea typeface="Aptos" panose="020B0004020202020204" pitchFamily="34" charset="0"/>
                <a:cs typeface="Times New Roman" panose="02020603050405020304" pitchFamily="18" charset="0"/>
              </a:rPr>
              <a:t>" – Valdosta State University </a:t>
            </a:r>
            <a:endParaRPr lang="en-GB" kern="100" dirty="0">
              <a:effectLst/>
              <a:latin typeface="+mn-lt"/>
              <a:ea typeface="Aptos" panose="020B0004020202020204" pitchFamily="34" charset="0"/>
              <a:cs typeface="Times New Roman" panose="02020603050405020304" pitchFamily="18" charset="0"/>
            </a:endParaRPr>
          </a:p>
          <a:p>
            <a:pPr marL="342900" lvl="0" indent="-342900">
              <a:spcAft>
                <a:spcPts val="800"/>
              </a:spcAft>
              <a:buFont typeface="Wingdings" panose="05000000000000000000" pitchFamily="2" charset="2"/>
              <a:buChar char="q"/>
              <a:tabLst>
                <a:tab pos="457200" algn="l"/>
              </a:tabLst>
            </a:pPr>
            <a:r>
              <a:rPr lang="en-US" kern="100" dirty="0">
                <a:effectLst/>
                <a:latin typeface="+mn-lt"/>
                <a:ea typeface="Aptos" panose="020B0004020202020204" pitchFamily="34" charset="0"/>
                <a:cs typeface="Times New Roman" panose="02020603050405020304" pitchFamily="18" charset="0"/>
              </a:rPr>
              <a:t>"</a:t>
            </a:r>
            <a:r>
              <a:rPr lang="en-US" kern="100" dirty="0">
                <a:effectLst/>
                <a:latin typeface="+mn-lt"/>
                <a:ea typeface="Aptos" panose="020B0004020202020204" pitchFamily="34" charset="0"/>
                <a:cs typeface="Times New Roman" panose="02020603050405020304" pitchFamily="18" charset="0"/>
                <a:hlinkClick r:id="rId20"/>
              </a:rPr>
              <a:t>Peer Review in Assessment and Improvement: An Overview of Five Principles to Promote Effective Practice</a:t>
            </a:r>
            <a:r>
              <a:rPr lang="en-US" kern="100" dirty="0">
                <a:effectLst/>
                <a:latin typeface="+mn-lt"/>
                <a:ea typeface="Aptos" panose="020B0004020202020204" pitchFamily="34" charset="0"/>
                <a:cs typeface="Times New Roman" panose="02020603050405020304" pitchFamily="18" charset="0"/>
              </a:rPr>
              <a:t>" – Loyola University Chicago </a:t>
            </a:r>
            <a:endParaRPr lang="en-GB" kern="100" dirty="0">
              <a:effectLst/>
              <a:latin typeface="+mn-lt"/>
              <a:ea typeface="Aptos" panose="020B0004020202020204" pitchFamily="34" charset="0"/>
              <a:cs typeface="Times New Roman" panose="02020603050405020304" pitchFamily="18" charset="0"/>
            </a:endParaRPr>
          </a:p>
          <a:p>
            <a:pPr marL="342900" lvl="0" indent="-342900">
              <a:spcAft>
                <a:spcPts val="800"/>
              </a:spcAft>
              <a:buFont typeface="Wingdings" panose="05000000000000000000" pitchFamily="2" charset="2"/>
              <a:buChar char="q"/>
              <a:tabLst>
                <a:tab pos="457200" algn="l"/>
              </a:tabLst>
            </a:pPr>
            <a:r>
              <a:rPr lang="en-US" kern="100" dirty="0">
                <a:effectLst/>
                <a:latin typeface="+mn-lt"/>
                <a:ea typeface="Aptos" panose="020B0004020202020204" pitchFamily="34" charset="0"/>
                <a:cs typeface="Times New Roman" panose="02020603050405020304" pitchFamily="18" charset="0"/>
              </a:rPr>
              <a:t>"</a:t>
            </a:r>
            <a:r>
              <a:rPr lang="en-US" kern="100" dirty="0">
                <a:effectLst/>
                <a:latin typeface="+mn-lt"/>
                <a:ea typeface="Aptos" panose="020B0004020202020204" pitchFamily="34" charset="0"/>
                <a:cs typeface="Times New Roman" panose="02020603050405020304" pitchFamily="18" charset="0"/>
                <a:hlinkClick r:id="rId21"/>
              </a:rPr>
              <a:t>Accreditation Peer Review Handbook</a:t>
            </a:r>
            <a:r>
              <a:rPr lang="en-US" kern="100" dirty="0">
                <a:effectLst/>
                <a:latin typeface="+mn-lt"/>
                <a:ea typeface="Aptos" panose="020B0004020202020204" pitchFamily="34" charset="0"/>
                <a:cs typeface="Times New Roman" panose="02020603050405020304" pitchFamily="18" charset="0"/>
              </a:rPr>
              <a:t>" – NAEYC </a:t>
            </a:r>
            <a:endParaRPr lang="en-GB" kern="100" dirty="0">
              <a:effectLst/>
              <a:latin typeface="+mn-lt"/>
              <a:ea typeface="Aptos" panose="020B0004020202020204" pitchFamily="34" charset="0"/>
              <a:cs typeface="Times New Roman" panose="02020603050405020304" pitchFamily="18" charset="0"/>
            </a:endParaRPr>
          </a:p>
          <a:p>
            <a:pPr marL="342900" lvl="0" indent="-342900">
              <a:spcAft>
                <a:spcPts val="800"/>
              </a:spcAft>
              <a:buFont typeface="Wingdings" panose="05000000000000000000" pitchFamily="2" charset="2"/>
              <a:buChar char="q"/>
              <a:tabLst>
                <a:tab pos="457200" algn="l"/>
              </a:tabLst>
            </a:pPr>
            <a:r>
              <a:rPr lang="en-US" kern="100" dirty="0">
                <a:effectLst/>
                <a:latin typeface="+mn-lt"/>
                <a:ea typeface="Aptos" panose="020B0004020202020204" pitchFamily="34" charset="0"/>
                <a:cs typeface="Times New Roman" panose="02020603050405020304" pitchFamily="18" charset="0"/>
              </a:rPr>
              <a:t>"</a:t>
            </a:r>
            <a:r>
              <a:rPr lang="en-US" kern="100" dirty="0">
                <a:effectLst/>
                <a:latin typeface="+mn-lt"/>
                <a:ea typeface="Aptos" panose="020B0004020202020204" pitchFamily="34" charset="0"/>
                <a:cs typeface="Times New Roman" panose="02020603050405020304" pitchFamily="18" charset="0"/>
                <a:hlinkClick r:id="rId22"/>
              </a:rPr>
              <a:t>Policies for Evaluating Faculty: Recommendations for Incorporating Peer Review</a:t>
            </a:r>
            <a:r>
              <a:rPr lang="en-US" kern="100" dirty="0">
                <a:effectLst/>
                <a:latin typeface="+mn-lt"/>
                <a:ea typeface="Aptos" panose="020B0004020202020204" pitchFamily="34" charset="0"/>
                <a:cs typeface="Times New Roman" panose="02020603050405020304" pitchFamily="18" charset="0"/>
              </a:rPr>
              <a:t>" – University of Texas System </a:t>
            </a:r>
            <a:endParaRPr lang="en-GB" kern="100" dirty="0">
              <a:effectLst/>
              <a:latin typeface="+mn-lt"/>
              <a:ea typeface="Aptos" panose="020B0004020202020204" pitchFamily="34" charset="0"/>
              <a:cs typeface="Times New Roman" panose="02020603050405020304" pitchFamily="18" charset="0"/>
            </a:endParaRPr>
          </a:p>
          <a:p>
            <a:pPr lvl="0" algn="just">
              <a:spcAft>
                <a:spcPts val="800"/>
              </a:spcAft>
              <a:tabLst>
                <a:tab pos="457200" algn="l"/>
              </a:tabLst>
            </a:pPr>
            <a:endParaRPr lang="en-GB" kern="100" dirty="0">
              <a:effectLst/>
              <a:latin typeface="+mn-lt"/>
              <a:ea typeface="Aptos" panose="020B0004020202020204" pitchFamily="34" charset="0"/>
              <a:cs typeface="Times New Roman" panose="02020603050405020304" pitchFamily="18" charset="0"/>
            </a:endParaRPr>
          </a:p>
        </p:txBody>
      </p:sp>
      <p:sp>
        <p:nvSpPr>
          <p:cNvPr id="4" name="Slide Number Placeholder 3">
            <a:extLst>
              <a:ext uri="{FF2B5EF4-FFF2-40B4-BE49-F238E27FC236}">
                <a16:creationId xmlns:a16="http://schemas.microsoft.com/office/drawing/2014/main" id="{67B88B26-D7C7-C07F-A4CD-8E4F3D2E6682}"/>
              </a:ext>
            </a:extLst>
          </p:cNvPr>
          <p:cNvSpPr>
            <a:spLocks noGrp="1"/>
          </p:cNvSpPr>
          <p:nvPr>
            <p:ph type="sldNum" sz="quarter" idx="4"/>
          </p:nvPr>
        </p:nvSpPr>
        <p:spPr/>
        <p:txBody>
          <a:bodyPr/>
          <a:lstStyle/>
          <a:p>
            <a:fld id="{9C527BFA-2C0E-4CEC-B6A5-913A56FEF4B4}" type="slidenum">
              <a:rPr lang="fr-CA" smtClean="0"/>
              <a:pPr/>
              <a:t>35</a:t>
            </a:fld>
            <a:endParaRPr lang="fr-CA"/>
          </a:p>
        </p:txBody>
      </p:sp>
      <p:sp>
        <p:nvSpPr>
          <p:cNvPr id="7" name="Text Placeholder 6">
            <a:extLst>
              <a:ext uri="{FF2B5EF4-FFF2-40B4-BE49-F238E27FC236}">
                <a16:creationId xmlns:a16="http://schemas.microsoft.com/office/drawing/2014/main" id="{E3F0C18B-B634-1B6F-02BE-63E13635C51A}"/>
              </a:ext>
            </a:extLst>
          </p:cNvPr>
          <p:cNvSpPr>
            <a:spLocks noGrp="1"/>
          </p:cNvSpPr>
          <p:nvPr>
            <p:ph type="body" sz="quarter" idx="61"/>
          </p:nvPr>
        </p:nvSpPr>
        <p:spPr>
          <a:xfrm>
            <a:off x="-9335" y="304800"/>
            <a:ext cx="7040257" cy="926158"/>
          </a:xfrm>
        </p:spPr>
        <p:txBody>
          <a:bodyPr/>
          <a:lstStyle/>
          <a:p>
            <a:r>
              <a:rPr lang="en-US" dirty="0"/>
              <a:t>RISORSE ESTERNE</a:t>
            </a:r>
          </a:p>
        </p:txBody>
      </p:sp>
    </p:spTree>
    <p:extLst>
      <p:ext uri="{BB962C8B-B14F-4D97-AF65-F5344CB8AC3E}">
        <p14:creationId xmlns:p14="http://schemas.microsoft.com/office/powerpoint/2010/main" val="45629946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81044FB-3296-8575-C087-858BEEBFA949}"/>
            </a:ext>
          </a:extLst>
        </p:cNvPr>
        <p:cNvGrpSpPr/>
        <p:nvPr/>
      </p:nvGrpSpPr>
      <p:grpSpPr>
        <a:xfrm>
          <a:off x="0" y="0"/>
          <a:ext cx="0" cy="0"/>
          <a:chOff x="0" y="0"/>
          <a:chExt cx="0" cy="0"/>
        </a:xfrm>
      </p:grpSpPr>
      <p:sp>
        <p:nvSpPr>
          <p:cNvPr id="6" name="Text Placeholder 5">
            <a:extLst>
              <a:ext uri="{FF2B5EF4-FFF2-40B4-BE49-F238E27FC236}">
                <a16:creationId xmlns:a16="http://schemas.microsoft.com/office/drawing/2014/main" id="{D216D5C6-DF36-A3B0-F77C-0520DBEC3C77}"/>
              </a:ext>
            </a:extLst>
          </p:cNvPr>
          <p:cNvSpPr>
            <a:spLocks noGrp="1"/>
          </p:cNvSpPr>
          <p:nvPr>
            <p:ph type="body" sz="quarter" idx="64"/>
          </p:nvPr>
        </p:nvSpPr>
        <p:spPr>
          <a:xfrm>
            <a:off x="697281" y="1422399"/>
            <a:ext cx="6076734" cy="8964613"/>
          </a:xfrm>
        </p:spPr>
        <p:txBody>
          <a:bodyPr lIns="91440" tIns="45720" rIns="91440" bIns="45720" numCol="1" spcCol="288000" anchor="t">
            <a:noAutofit/>
          </a:bodyPr>
          <a:lstStyle/>
          <a:p>
            <a:pPr algn="just">
              <a:spcBef>
                <a:spcPts val="1800"/>
              </a:spcBef>
              <a:spcAft>
                <a:spcPts val="400"/>
              </a:spcAft>
            </a:pPr>
            <a:r>
              <a:rPr lang="en-US" sz="1600" b="1" kern="100" dirty="0">
                <a:solidFill>
                  <a:srgbClr val="8652A1"/>
                </a:solidFill>
                <a:latin typeface="+mn-lt"/>
                <a:cs typeface="Times New Roman" panose="02020603050405020304" pitchFamily="18" charset="0"/>
              </a:rPr>
              <a:t>5. </a:t>
            </a:r>
            <a:r>
              <a:rPr lang="it-IT" sz="1600" b="1" kern="100" dirty="0">
                <a:solidFill>
                  <a:srgbClr val="8652A1"/>
                </a:solidFill>
                <a:latin typeface="+mn-lt"/>
                <a:cs typeface="Times New Roman" panose="02020603050405020304" pitchFamily="18" charset="0"/>
              </a:rPr>
              <a:t>Linee guida su attesa/moderazione delle presentazioni/presentazione</a:t>
            </a:r>
            <a:endParaRPr lang="en-GB" b="1" kern="100" dirty="0">
              <a:effectLst/>
              <a:latin typeface="+mn-lt"/>
              <a:ea typeface="Aptos" panose="020B0004020202020204" pitchFamily="34" charset="0"/>
              <a:cs typeface="Times New Roman" panose="02020603050405020304" pitchFamily="18" charset="0"/>
            </a:endParaRPr>
          </a:p>
          <a:p>
            <a:pPr marL="342900" lvl="0" indent="-342900">
              <a:spcAft>
                <a:spcPts val="800"/>
              </a:spcAft>
              <a:buFont typeface="Wingdings" panose="05000000000000000000" pitchFamily="2" charset="2"/>
              <a:buChar char="q"/>
              <a:tabLst>
                <a:tab pos="457200" algn="l"/>
              </a:tabLst>
            </a:pPr>
            <a:r>
              <a:rPr lang="en-US" kern="100" dirty="0">
                <a:effectLst/>
                <a:latin typeface="+mn-lt"/>
                <a:ea typeface="Aptos" panose="020B0004020202020204" pitchFamily="34" charset="0"/>
                <a:cs typeface="Times New Roman" panose="02020603050405020304" pitchFamily="18" charset="0"/>
                <a:hlinkClick r:id="rId2"/>
              </a:rPr>
              <a:t>HOW TO START A PITCH OR PRESENTATION</a:t>
            </a:r>
            <a:endParaRPr lang="en-GB" kern="100" dirty="0">
              <a:effectLst/>
              <a:latin typeface="+mn-lt"/>
              <a:ea typeface="Aptos" panose="020B0004020202020204" pitchFamily="34" charset="0"/>
              <a:cs typeface="Times New Roman" panose="02020603050405020304" pitchFamily="18" charset="0"/>
            </a:endParaRPr>
          </a:p>
          <a:p>
            <a:pPr marL="342900" lvl="0" indent="-342900">
              <a:spcAft>
                <a:spcPts val="800"/>
              </a:spcAft>
              <a:buFont typeface="Wingdings" panose="05000000000000000000" pitchFamily="2" charset="2"/>
              <a:buChar char="q"/>
              <a:tabLst>
                <a:tab pos="457200" algn="l"/>
              </a:tabLst>
            </a:pPr>
            <a:r>
              <a:rPr lang="en-US" kern="100" dirty="0">
                <a:effectLst/>
                <a:latin typeface="+mn-lt"/>
                <a:ea typeface="Aptos" panose="020B0004020202020204" pitchFamily="34" charset="0"/>
                <a:cs typeface="Times New Roman" panose="02020603050405020304" pitchFamily="18" charset="0"/>
                <a:hlinkClick r:id="rId3"/>
              </a:rPr>
              <a:t>Become A Better Workshop FACILITATOR In 8 Minutes (Facilitation Technique) </a:t>
            </a:r>
            <a:endParaRPr lang="en-US" kern="100" dirty="0">
              <a:effectLst/>
              <a:latin typeface="+mn-lt"/>
              <a:ea typeface="Aptos" panose="020B0004020202020204" pitchFamily="34" charset="0"/>
              <a:cs typeface="Times New Roman" panose="02020603050405020304" pitchFamily="18" charset="0"/>
            </a:endParaRPr>
          </a:p>
          <a:p>
            <a:pPr marL="342900" lvl="0" indent="-342900">
              <a:spcAft>
                <a:spcPts val="800"/>
              </a:spcAft>
              <a:buFont typeface="Wingdings" panose="05000000000000000000" pitchFamily="2" charset="2"/>
              <a:buChar char="q"/>
              <a:tabLst>
                <a:tab pos="457200" algn="l"/>
              </a:tabLst>
            </a:pPr>
            <a:r>
              <a:rPr lang="en-US" kern="100" dirty="0">
                <a:effectLst/>
                <a:latin typeface="+mn-lt"/>
                <a:ea typeface="Aptos" panose="020B0004020202020204" pitchFamily="34" charset="0"/>
                <a:cs typeface="Times New Roman" panose="02020603050405020304" pitchFamily="18" charset="0"/>
                <a:hlinkClick r:id="rId4"/>
              </a:rPr>
              <a:t>Fear of Presenting? How to Give a Great Presentation at Work</a:t>
            </a:r>
            <a:endParaRPr lang="en-US" kern="100" dirty="0">
              <a:effectLst/>
              <a:latin typeface="+mn-lt"/>
              <a:ea typeface="Aptos" panose="020B0004020202020204" pitchFamily="34" charset="0"/>
              <a:cs typeface="Times New Roman" panose="02020603050405020304" pitchFamily="18" charset="0"/>
            </a:endParaRPr>
          </a:p>
          <a:p>
            <a:pPr marL="342900" lvl="0" indent="-342900">
              <a:spcAft>
                <a:spcPts val="800"/>
              </a:spcAft>
              <a:buFont typeface="Wingdings" panose="05000000000000000000" pitchFamily="2" charset="2"/>
              <a:buChar char="q"/>
              <a:tabLst>
                <a:tab pos="457200" algn="l"/>
              </a:tabLst>
            </a:pPr>
            <a:r>
              <a:rPr lang="en-US" kern="100" dirty="0">
                <a:effectLst/>
                <a:latin typeface="+mn-lt"/>
                <a:ea typeface="Aptos" panose="020B0004020202020204" pitchFamily="34" charset="0"/>
                <a:cs typeface="Times New Roman" panose="02020603050405020304" pitchFamily="18" charset="0"/>
                <a:hlinkClick r:id="rId5"/>
              </a:rPr>
              <a:t>Good Presentation VS Bad Presentation</a:t>
            </a:r>
            <a:endParaRPr lang="en-GB" b="1" kern="100" dirty="0">
              <a:effectLst/>
              <a:latin typeface="+mn-lt"/>
              <a:ea typeface="Aptos" panose="020B0004020202020204" pitchFamily="34" charset="0"/>
              <a:cs typeface="Times New Roman" panose="02020603050405020304" pitchFamily="18" charset="0"/>
            </a:endParaRPr>
          </a:p>
          <a:p>
            <a:pPr marL="342900" lvl="0" indent="-342900">
              <a:spcAft>
                <a:spcPts val="800"/>
              </a:spcAft>
              <a:buFont typeface="Wingdings" panose="05000000000000000000" pitchFamily="2" charset="2"/>
              <a:buChar char="q"/>
              <a:tabLst>
                <a:tab pos="457200" algn="l"/>
              </a:tabLst>
            </a:pPr>
            <a:r>
              <a:rPr lang="en-US" kern="100" dirty="0">
                <a:effectLst/>
                <a:latin typeface="+mn-lt"/>
                <a:ea typeface="Aptos" panose="020B0004020202020204" pitchFamily="34" charset="0"/>
                <a:cs typeface="Times New Roman" panose="02020603050405020304" pitchFamily="18" charset="0"/>
              </a:rPr>
              <a:t>"</a:t>
            </a:r>
            <a:r>
              <a:rPr lang="en-US" kern="100" dirty="0">
                <a:effectLst/>
                <a:latin typeface="+mn-lt"/>
                <a:ea typeface="Aptos" panose="020B0004020202020204" pitchFamily="34" charset="0"/>
                <a:cs typeface="Times New Roman" panose="02020603050405020304" pitchFamily="18" charset="0"/>
                <a:hlinkClick r:id="rId6"/>
              </a:rPr>
              <a:t>Public Speaking: How to Moderate and Present</a:t>
            </a:r>
            <a:r>
              <a:rPr lang="en-US" kern="100" dirty="0">
                <a:effectLst/>
                <a:latin typeface="+mn-lt"/>
                <a:ea typeface="Aptos" panose="020B0004020202020204" pitchFamily="34" charset="0"/>
                <a:cs typeface="Times New Roman" panose="02020603050405020304" pitchFamily="18" charset="0"/>
              </a:rPr>
              <a:t>" – Coursera, University of Washington </a:t>
            </a:r>
            <a:endParaRPr lang="en-GB" kern="100" dirty="0">
              <a:latin typeface="+mn-lt"/>
              <a:ea typeface="Aptos" panose="020B0004020202020204" pitchFamily="34" charset="0"/>
              <a:cs typeface="Times New Roman" panose="02020603050405020304" pitchFamily="18" charset="0"/>
            </a:endParaRPr>
          </a:p>
          <a:p>
            <a:pPr algn="just">
              <a:spcBef>
                <a:spcPts val="1800"/>
              </a:spcBef>
              <a:spcAft>
                <a:spcPts val="400"/>
              </a:spcAft>
            </a:pPr>
            <a:r>
              <a:rPr lang="en-US" sz="1600" b="1" kern="100" dirty="0">
                <a:solidFill>
                  <a:srgbClr val="8652A1"/>
                </a:solidFill>
                <a:latin typeface="+mn-lt"/>
                <a:cs typeface="Times New Roman" panose="02020603050405020304" pitchFamily="18" charset="0"/>
              </a:rPr>
              <a:t>7. </a:t>
            </a:r>
            <a:r>
              <a:rPr lang="it-IT" sz="1600" b="1" kern="100" dirty="0">
                <a:solidFill>
                  <a:srgbClr val="8652A1"/>
                </a:solidFill>
                <a:latin typeface="+mn-lt"/>
                <a:cs typeface="Times New Roman" panose="02020603050405020304" pitchFamily="18" charset="0"/>
              </a:rPr>
              <a:t>Linee guida su come fornire un feedback costruttivo</a:t>
            </a:r>
            <a:endParaRPr lang="en-GB" b="1" kern="100" dirty="0">
              <a:effectLst/>
              <a:latin typeface="+mn-lt"/>
              <a:ea typeface="Aptos" panose="020B0004020202020204" pitchFamily="34" charset="0"/>
              <a:cs typeface="Times New Roman" panose="02020603050405020304" pitchFamily="18" charset="0"/>
            </a:endParaRPr>
          </a:p>
          <a:p>
            <a:pPr marL="342900" lvl="0" indent="-342900">
              <a:spcAft>
                <a:spcPts val="800"/>
              </a:spcAft>
              <a:buFont typeface="Wingdings" panose="05000000000000000000" pitchFamily="2" charset="2"/>
              <a:buChar char="q"/>
              <a:tabLst>
                <a:tab pos="457200" algn="l"/>
              </a:tabLst>
            </a:pPr>
            <a:r>
              <a:rPr lang="en-US" kern="100" dirty="0">
                <a:effectLst/>
                <a:latin typeface="+mn-lt"/>
                <a:ea typeface="Aptos" panose="020B0004020202020204" pitchFamily="34" charset="0"/>
                <a:cs typeface="Times New Roman" panose="02020603050405020304" pitchFamily="18" charset="0"/>
                <a:hlinkClick r:id="rId7"/>
              </a:rPr>
              <a:t>How to Give &amp; Get Constructive Feedback</a:t>
            </a:r>
            <a:endParaRPr lang="en-GB" kern="100" dirty="0">
              <a:effectLst/>
              <a:latin typeface="+mn-lt"/>
              <a:ea typeface="Aptos" panose="020B0004020202020204" pitchFamily="34" charset="0"/>
              <a:cs typeface="Times New Roman" panose="02020603050405020304" pitchFamily="18" charset="0"/>
            </a:endParaRPr>
          </a:p>
          <a:p>
            <a:pPr marL="342900" lvl="0" indent="-342900">
              <a:spcAft>
                <a:spcPts val="800"/>
              </a:spcAft>
              <a:buFont typeface="Wingdings" panose="05000000000000000000" pitchFamily="2" charset="2"/>
              <a:buChar char="q"/>
              <a:tabLst>
                <a:tab pos="457200" algn="l"/>
              </a:tabLst>
            </a:pPr>
            <a:r>
              <a:rPr lang="en-US" kern="100" dirty="0">
                <a:effectLst/>
                <a:latin typeface="+mn-lt"/>
                <a:ea typeface="Aptos" panose="020B0004020202020204" pitchFamily="34" charset="0"/>
                <a:cs typeface="Times New Roman" panose="02020603050405020304" pitchFamily="18" charset="0"/>
                <a:hlinkClick r:id="rId8"/>
              </a:rPr>
              <a:t>Giving Constructive Feedback in the Workplace</a:t>
            </a:r>
            <a:endParaRPr lang="en-US" kern="100" dirty="0">
              <a:effectLst/>
              <a:latin typeface="+mn-lt"/>
              <a:ea typeface="Aptos" panose="020B0004020202020204" pitchFamily="34" charset="0"/>
              <a:cs typeface="Times New Roman" panose="02020603050405020304" pitchFamily="18" charset="0"/>
            </a:endParaRPr>
          </a:p>
          <a:p>
            <a:pPr marL="342900" lvl="0" indent="-342900">
              <a:spcAft>
                <a:spcPts val="800"/>
              </a:spcAft>
              <a:buFont typeface="Wingdings" panose="05000000000000000000" pitchFamily="2" charset="2"/>
              <a:buChar char="q"/>
              <a:tabLst>
                <a:tab pos="457200" algn="l"/>
              </a:tabLst>
            </a:pPr>
            <a:r>
              <a:rPr lang="en-US" kern="100" dirty="0">
                <a:effectLst/>
                <a:latin typeface="+mn-lt"/>
                <a:ea typeface="Aptos" panose="020B0004020202020204" pitchFamily="34" charset="0"/>
                <a:cs typeface="Times New Roman" panose="02020603050405020304" pitchFamily="18" charset="0"/>
                <a:hlinkClick r:id="rId9"/>
              </a:rPr>
              <a:t>8 EASY Tips on How to Give Constructive Feedback</a:t>
            </a:r>
            <a:endParaRPr lang="en-GB" b="1" kern="100" dirty="0">
              <a:effectLst/>
              <a:latin typeface="+mn-lt"/>
              <a:ea typeface="Aptos" panose="020B0004020202020204" pitchFamily="34" charset="0"/>
              <a:cs typeface="Times New Roman" panose="02020603050405020304" pitchFamily="18" charset="0"/>
            </a:endParaRPr>
          </a:p>
          <a:p>
            <a:pPr marL="342900" lvl="0" indent="-342900">
              <a:spcAft>
                <a:spcPts val="800"/>
              </a:spcAft>
              <a:buFont typeface="Wingdings" panose="05000000000000000000" pitchFamily="2" charset="2"/>
              <a:buChar char="q"/>
              <a:tabLst>
                <a:tab pos="457200" algn="l"/>
              </a:tabLst>
            </a:pPr>
            <a:r>
              <a:rPr lang="en-US" kern="100" dirty="0">
                <a:effectLst/>
                <a:latin typeface="+mn-lt"/>
                <a:ea typeface="Aptos" panose="020B0004020202020204" pitchFamily="34" charset="0"/>
                <a:cs typeface="Times New Roman" panose="02020603050405020304" pitchFamily="18" charset="0"/>
                <a:hlinkClick r:id="rId10"/>
              </a:rPr>
              <a:t>The 10 Guidelines for Great Constructive Feedback </a:t>
            </a:r>
            <a:endParaRPr lang="en-US" kern="100" dirty="0">
              <a:effectLst/>
              <a:latin typeface="+mn-lt"/>
              <a:ea typeface="Aptos" panose="020B0004020202020204" pitchFamily="34" charset="0"/>
              <a:cs typeface="Times New Roman" panose="02020603050405020304" pitchFamily="18" charset="0"/>
            </a:endParaRPr>
          </a:p>
          <a:p>
            <a:pPr marL="342900" lvl="0" indent="-342900">
              <a:spcAft>
                <a:spcPts val="800"/>
              </a:spcAft>
              <a:buFont typeface="Wingdings" panose="05000000000000000000" pitchFamily="2" charset="2"/>
              <a:buChar char="q"/>
              <a:tabLst>
                <a:tab pos="457200" algn="l"/>
              </a:tabLst>
            </a:pPr>
            <a:r>
              <a:rPr lang="en-US" kern="100" dirty="0">
                <a:effectLst/>
                <a:latin typeface="+mn-lt"/>
                <a:ea typeface="Aptos" panose="020B0004020202020204" pitchFamily="34" charset="0"/>
                <a:cs typeface="Times New Roman" panose="02020603050405020304" pitchFamily="18" charset="0"/>
                <a:hlinkClick r:id="rId11"/>
              </a:rPr>
              <a:t>Guidelines to students on providing constructive feedback</a:t>
            </a:r>
            <a:endParaRPr lang="en-US" kern="100" dirty="0">
              <a:latin typeface="+mn-lt"/>
              <a:ea typeface="Aptos" panose="020B0004020202020204" pitchFamily="34" charset="0"/>
              <a:cs typeface="Times New Roman" panose="02020603050405020304" pitchFamily="18" charset="0"/>
            </a:endParaRPr>
          </a:p>
          <a:p>
            <a:pPr lvl="0">
              <a:spcAft>
                <a:spcPts val="800"/>
              </a:spcAft>
              <a:tabLst>
                <a:tab pos="457200" algn="l"/>
              </a:tabLst>
            </a:pPr>
            <a:endParaRPr lang="en-US" b="1" kern="100" dirty="0">
              <a:solidFill>
                <a:srgbClr val="8652A1"/>
              </a:solidFill>
              <a:latin typeface="+mn-lt"/>
              <a:cs typeface="Times New Roman" panose="02020603050405020304" pitchFamily="18" charset="0"/>
            </a:endParaRPr>
          </a:p>
          <a:p>
            <a:pPr lvl="0">
              <a:spcAft>
                <a:spcPts val="800"/>
              </a:spcAft>
              <a:tabLst>
                <a:tab pos="457200" algn="l"/>
              </a:tabLst>
            </a:pPr>
            <a:r>
              <a:rPr lang="en-US" sz="1600" b="1" kern="100" dirty="0">
                <a:solidFill>
                  <a:srgbClr val="8652A1"/>
                </a:solidFill>
                <a:latin typeface="+mn-lt"/>
                <a:cs typeface="Times New Roman" panose="02020603050405020304" pitchFamily="18" charset="0"/>
              </a:rPr>
              <a:t>8. </a:t>
            </a:r>
            <a:r>
              <a:rPr lang="it-IT" sz="1600" b="1" kern="100" dirty="0">
                <a:solidFill>
                  <a:srgbClr val="8652A1"/>
                </a:solidFill>
                <a:latin typeface="+mn-lt"/>
                <a:cs typeface="Times New Roman" panose="02020603050405020304" pitchFamily="18" charset="0"/>
              </a:rPr>
              <a:t>Linee guida per completare il feedback finale online</a:t>
            </a:r>
            <a:endParaRPr lang="en-GB" b="1" kern="100" dirty="0">
              <a:effectLst/>
              <a:latin typeface="+mn-lt"/>
              <a:ea typeface="Aptos" panose="020B0004020202020204" pitchFamily="34" charset="0"/>
              <a:cs typeface="Times New Roman" panose="02020603050405020304" pitchFamily="18" charset="0"/>
            </a:endParaRPr>
          </a:p>
          <a:p>
            <a:pPr marL="342900" lvl="0" indent="-342900">
              <a:spcAft>
                <a:spcPts val="800"/>
              </a:spcAft>
              <a:buFont typeface="Wingdings" panose="05000000000000000000" pitchFamily="2" charset="2"/>
              <a:buChar char="q"/>
              <a:tabLst>
                <a:tab pos="457200" algn="l"/>
              </a:tabLst>
            </a:pPr>
            <a:r>
              <a:rPr lang="en-US" kern="100" dirty="0">
                <a:effectLst/>
                <a:latin typeface="+mn-lt"/>
                <a:ea typeface="Aptos" panose="020B0004020202020204" pitchFamily="34" charset="0"/>
                <a:cs typeface="Times New Roman" panose="02020603050405020304" pitchFamily="18" charset="0"/>
                <a:hlinkClick r:id="rId12"/>
              </a:rPr>
              <a:t>How to Get Customer Feedback Online (6 Best Ways) </a:t>
            </a:r>
            <a:endParaRPr lang="en-US" kern="100" dirty="0">
              <a:effectLst/>
              <a:latin typeface="+mn-lt"/>
              <a:ea typeface="Aptos" panose="020B0004020202020204" pitchFamily="34" charset="0"/>
              <a:cs typeface="Times New Roman" panose="02020603050405020304" pitchFamily="18" charset="0"/>
            </a:endParaRPr>
          </a:p>
          <a:p>
            <a:pPr marL="342900" lvl="0" indent="-342900">
              <a:spcAft>
                <a:spcPts val="800"/>
              </a:spcAft>
              <a:buFont typeface="Wingdings" panose="05000000000000000000" pitchFamily="2" charset="2"/>
              <a:buChar char="q"/>
              <a:tabLst>
                <a:tab pos="457200" algn="l"/>
              </a:tabLst>
            </a:pPr>
            <a:r>
              <a:rPr lang="en-US" kern="100" dirty="0">
                <a:effectLst/>
                <a:latin typeface="+mn-lt"/>
                <a:ea typeface="Aptos" panose="020B0004020202020204" pitchFamily="34" charset="0"/>
                <a:cs typeface="Times New Roman" panose="02020603050405020304" pitchFamily="18" charset="0"/>
                <a:hlinkClick r:id="rId13"/>
              </a:rPr>
              <a:t>Online Pedagogy: How &amp; Why to Give Feedback</a:t>
            </a:r>
            <a:endParaRPr lang="en-GB" kern="100" dirty="0">
              <a:effectLst/>
              <a:latin typeface="+mn-lt"/>
              <a:ea typeface="Aptos" panose="020B0004020202020204" pitchFamily="34" charset="0"/>
              <a:cs typeface="Times New Roman" panose="02020603050405020304" pitchFamily="18" charset="0"/>
            </a:endParaRPr>
          </a:p>
          <a:p>
            <a:pPr marL="342900" lvl="0" indent="-342900">
              <a:spcAft>
                <a:spcPts val="800"/>
              </a:spcAft>
              <a:buFont typeface="Wingdings" panose="05000000000000000000" pitchFamily="2" charset="2"/>
              <a:buChar char="q"/>
              <a:tabLst>
                <a:tab pos="457200" algn="l"/>
              </a:tabLst>
            </a:pPr>
            <a:r>
              <a:rPr lang="en-US" kern="100" dirty="0">
                <a:effectLst/>
                <a:latin typeface="+mn-lt"/>
                <a:ea typeface="Aptos" panose="020B0004020202020204" pitchFamily="34" charset="0"/>
                <a:cs typeface="Times New Roman" panose="02020603050405020304" pitchFamily="18" charset="0"/>
                <a:hlinkClick r:id="rId14"/>
              </a:rPr>
              <a:t>3 necessary elements to providing effective feedback</a:t>
            </a:r>
            <a:endParaRPr lang="en-GB" b="1" kern="100" dirty="0">
              <a:effectLst/>
              <a:latin typeface="+mn-lt"/>
              <a:ea typeface="Aptos" panose="020B0004020202020204" pitchFamily="34" charset="0"/>
              <a:cs typeface="Times New Roman" panose="02020603050405020304" pitchFamily="18" charset="0"/>
            </a:endParaRPr>
          </a:p>
          <a:p>
            <a:pPr marL="342900" lvl="0" indent="-342900">
              <a:spcAft>
                <a:spcPts val="800"/>
              </a:spcAft>
              <a:buFont typeface="Wingdings" panose="05000000000000000000" pitchFamily="2" charset="2"/>
              <a:buChar char="q"/>
              <a:tabLst>
                <a:tab pos="457200" algn="l"/>
              </a:tabLst>
            </a:pPr>
            <a:r>
              <a:rPr lang="en-US" kern="100" dirty="0">
                <a:effectLst/>
                <a:latin typeface="+mn-lt"/>
                <a:ea typeface="Aptos" panose="020B0004020202020204" pitchFamily="34" charset="0"/>
                <a:cs typeface="Times New Roman" panose="02020603050405020304" pitchFamily="18" charset="0"/>
                <a:hlinkClick r:id="rId15"/>
              </a:rPr>
              <a:t>The Effectiveness of Emotional Motivational Feedback Messages</a:t>
            </a:r>
            <a:endParaRPr lang="en-GB" kern="100" dirty="0">
              <a:effectLst/>
              <a:latin typeface="+mn-lt"/>
              <a:ea typeface="Aptos" panose="020B0004020202020204" pitchFamily="34" charset="0"/>
              <a:cs typeface="Times New Roman" panose="02020603050405020304" pitchFamily="18" charset="0"/>
            </a:endParaRPr>
          </a:p>
        </p:txBody>
      </p:sp>
      <p:sp>
        <p:nvSpPr>
          <p:cNvPr id="4" name="Slide Number Placeholder 3">
            <a:extLst>
              <a:ext uri="{FF2B5EF4-FFF2-40B4-BE49-F238E27FC236}">
                <a16:creationId xmlns:a16="http://schemas.microsoft.com/office/drawing/2014/main" id="{B4ACB0F5-2992-0760-DDC4-11E392532DA1}"/>
              </a:ext>
            </a:extLst>
          </p:cNvPr>
          <p:cNvSpPr>
            <a:spLocks noGrp="1"/>
          </p:cNvSpPr>
          <p:nvPr>
            <p:ph type="sldNum" sz="quarter" idx="4"/>
          </p:nvPr>
        </p:nvSpPr>
        <p:spPr/>
        <p:txBody>
          <a:bodyPr/>
          <a:lstStyle/>
          <a:p>
            <a:fld id="{9C527BFA-2C0E-4CEC-B6A5-913A56FEF4B4}" type="slidenum">
              <a:rPr lang="fr-CA" smtClean="0"/>
              <a:pPr/>
              <a:t>36</a:t>
            </a:fld>
            <a:endParaRPr lang="fr-CA"/>
          </a:p>
        </p:txBody>
      </p:sp>
      <p:sp>
        <p:nvSpPr>
          <p:cNvPr id="7" name="Text Placeholder 6">
            <a:extLst>
              <a:ext uri="{FF2B5EF4-FFF2-40B4-BE49-F238E27FC236}">
                <a16:creationId xmlns:a16="http://schemas.microsoft.com/office/drawing/2014/main" id="{0024EBF0-FAF5-0F0D-3269-85CBDD2C4851}"/>
              </a:ext>
            </a:extLst>
          </p:cNvPr>
          <p:cNvSpPr>
            <a:spLocks noGrp="1"/>
          </p:cNvSpPr>
          <p:nvPr>
            <p:ph type="body" sz="quarter" idx="61"/>
          </p:nvPr>
        </p:nvSpPr>
        <p:spPr>
          <a:xfrm>
            <a:off x="-9335" y="304800"/>
            <a:ext cx="7040257" cy="926158"/>
          </a:xfrm>
        </p:spPr>
        <p:txBody>
          <a:bodyPr/>
          <a:lstStyle/>
          <a:p>
            <a:r>
              <a:rPr lang="en-US" dirty="0"/>
              <a:t>RISORSE ESTERNE</a:t>
            </a:r>
          </a:p>
        </p:txBody>
      </p:sp>
    </p:spTree>
    <p:extLst>
      <p:ext uri="{BB962C8B-B14F-4D97-AF65-F5344CB8AC3E}">
        <p14:creationId xmlns:p14="http://schemas.microsoft.com/office/powerpoint/2010/main" val="3051494210"/>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5E15977-8213-33D4-7B58-C5DA9AAC95E6}"/>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BF9DA190-35A8-7D70-4DF8-3FD0D7732A99}"/>
              </a:ext>
            </a:extLst>
          </p:cNvPr>
          <p:cNvSpPr>
            <a:spLocks noGrp="1"/>
          </p:cNvSpPr>
          <p:nvPr>
            <p:ph type="body" sz="quarter" idx="14"/>
          </p:nvPr>
        </p:nvSpPr>
        <p:spPr>
          <a:xfrm>
            <a:off x="2923310" y="1663700"/>
            <a:ext cx="4107612" cy="2797463"/>
          </a:xfrm>
        </p:spPr>
        <p:txBody>
          <a:bodyPr/>
          <a:lstStyle/>
          <a:p>
            <a:r>
              <a:rPr lang="de-DE" sz="4800" dirty="0"/>
              <a:t>CASI DI</a:t>
            </a:r>
          </a:p>
          <a:p>
            <a:r>
              <a:rPr lang="de-DE" sz="4800" dirty="0"/>
              <a:t>STUDIO</a:t>
            </a:r>
          </a:p>
          <a:p>
            <a:endParaRPr lang="en-GB" sz="1100" dirty="0"/>
          </a:p>
          <a:p>
            <a:pPr algn="just"/>
            <a:r>
              <a:rPr lang="it-IT" sz="1100" b="0" dirty="0"/>
              <a:t>Questa sezione presenta casi di studio di cinque aziende – DHL, H&amp;M, Unilever, Tesla e HAVI – che possono essere utilizzati per le attività basate sui problemi del Modulo 3. In alternativa, gli insegnanti possono selezionare casi di studio dal proprio materiale didattico o scegliere aziende pertinenti della loro regione</a:t>
            </a:r>
            <a:r>
              <a:rPr lang="en-GB" sz="1100" b="0" dirty="0"/>
              <a:t>.</a:t>
            </a:r>
          </a:p>
        </p:txBody>
      </p:sp>
      <p:sp>
        <p:nvSpPr>
          <p:cNvPr id="3" name="Slide Number Placeholder 2">
            <a:extLst>
              <a:ext uri="{FF2B5EF4-FFF2-40B4-BE49-F238E27FC236}">
                <a16:creationId xmlns:a16="http://schemas.microsoft.com/office/drawing/2014/main" id="{29578820-7FA6-CCB4-D3C4-E80F9C0C7717}"/>
              </a:ext>
            </a:extLst>
          </p:cNvPr>
          <p:cNvSpPr>
            <a:spLocks noGrp="1"/>
          </p:cNvSpPr>
          <p:nvPr>
            <p:ph type="sldNum" sz="quarter" idx="4"/>
          </p:nvPr>
        </p:nvSpPr>
        <p:spPr/>
        <p:txBody>
          <a:bodyPr/>
          <a:lstStyle/>
          <a:p>
            <a:fld id="{9C527BFA-2C0E-4CEC-B6A5-913A56FEF4B4}" type="slidenum">
              <a:rPr lang="fr-CA" smtClean="0"/>
              <a:pPr/>
              <a:t>37</a:t>
            </a:fld>
            <a:endParaRPr lang="fr-CA"/>
          </a:p>
        </p:txBody>
      </p:sp>
      <p:pic>
        <p:nvPicPr>
          <p:cNvPr id="5" name="Picture Placeholder 20">
            <a:extLst>
              <a:ext uri="{FF2B5EF4-FFF2-40B4-BE49-F238E27FC236}">
                <a16:creationId xmlns:a16="http://schemas.microsoft.com/office/drawing/2014/main" id="{9A4527C3-35AC-918F-534E-1B7DC46729CA}"/>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l="8022" r="8022"/>
          <a:stretch>
            <a:fillRect/>
          </a:stretch>
        </p:blipFill>
        <p:spPr>
          <a:xfrm>
            <a:off x="0" y="4461163"/>
            <a:ext cx="5514109" cy="4369327"/>
          </a:xfrm>
        </p:spPr>
      </p:pic>
    </p:spTree>
    <p:extLst>
      <p:ext uri="{BB962C8B-B14F-4D97-AF65-F5344CB8AC3E}">
        <p14:creationId xmlns:p14="http://schemas.microsoft.com/office/powerpoint/2010/main" val="658979794"/>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696486A-E07A-DAA5-76A2-E03A81EFCB45}"/>
            </a:ext>
          </a:extLst>
        </p:cNvPr>
        <p:cNvGrpSpPr/>
        <p:nvPr/>
      </p:nvGrpSpPr>
      <p:grpSpPr>
        <a:xfrm>
          <a:off x="0" y="0"/>
          <a:ext cx="0" cy="0"/>
          <a:chOff x="0" y="0"/>
          <a:chExt cx="0" cy="0"/>
        </a:xfrm>
      </p:grpSpPr>
      <p:sp>
        <p:nvSpPr>
          <p:cNvPr id="5" name="Text Placeholder 4">
            <a:extLst>
              <a:ext uri="{FF2B5EF4-FFF2-40B4-BE49-F238E27FC236}">
                <a16:creationId xmlns:a16="http://schemas.microsoft.com/office/drawing/2014/main" id="{AD6204F6-C637-1DBE-9663-D2D4236A6F16}"/>
              </a:ext>
            </a:extLst>
          </p:cNvPr>
          <p:cNvSpPr>
            <a:spLocks noGrp="1"/>
          </p:cNvSpPr>
          <p:nvPr>
            <p:ph type="body" sz="quarter" idx="61"/>
          </p:nvPr>
        </p:nvSpPr>
        <p:spPr>
          <a:xfrm>
            <a:off x="-28124" y="644872"/>
            <a:ext cx="3923588" cy="586086"/>
          </a:xfrm>
        </p:spPr>
        <p:txBody>
          <a:bodyPr/>
          <a:lstStyle/>
          <a:p>
            <a:r>
              <a:rPr lang="en-US" dirty="0"/>
              <a:t>CASE STUDY: DHL</a:t>
            </a:r>
          </a:p>
        </p:txBody>
      </p:sp>
      <p:sp>
        <p:nvSpPr>
          <p:cNvPr id="6" name="Text Placeholder 5">
            <a:extLst>
              <a:ext uri="{FF2B5EF4-FFF2-40B4-BE49-F238E27FC236}">
                <a16:creationId xmlns:a16="http://schemas.microsoft.com/office/drawing/2014/main" id="{354DE168-7418-FB33-5DE9-275E49F3CE5B}"/>
              </a:ext>
            </a:extLst>
          </p:cNvPr>
          <p:cNvSpPr>
            <a:spLocks noGrp="1"/>
          </p:cNvSpPr>
          <p:nvPr>
            <p:ph type="body" sz="quarter" idx="64"/>
          </p:nvPr>
        </p:nvSpPr>
        <p:spPr>
          <a:xfrm>
            <a:off x="697281" y="1599143"/>
            <a:ext cx="5682254" cy="8783898"/>
          </a:xfrm>
        </p:spPr>
        <p:txBody>
          <a:bodyPr/>
          <a:lstStyle/>
          <a:p>
            <a:r>
              <a:rPr lang="it-IT" sz="1800" b="1" dirty="0">
                <a:solidFill>
                  <a:srgbClr val="8652A1"/>
                </a:solidFill>
              </a:rPr>
              <a:t>Pionieristica della trasformazione digitale nelle supply chain</a:t>
            </a:r>
          </a:p>
          <a:p>
            <a:endParaRPr lang="en-GB" sz="1800" b="1" dirty="0"/>
          </a:p>
          <a:p>
            <a:pPr algn="just">
              <a:spcAft>
                <a:spcPts val="600"/>
              </a:spcAft>
            </a:pPr>
            <a:r>
              <a:rPr lang="it-IT" sz="1050" dirty="0"/>
              <a:t>DHL è una delle </a:t>
            </a:r>
            <a:r>
              <a:rPr lang="it-IT" sz="1050" b="1" dirty="0"/>
              <a:t>principali società di logistica e gestione della supply chain al mondo</a:t>
            </a:r>
            <a:r>
              <a:rPr lang="it-IT" sz="1050" dirty="0"/>
              <a:t>, specializzata in spedizioni internazionali, servizi di corriere e trasporto merci. Come parte del gruppo Deutsche Post DHL, opera in più di 220 paesi e territori, fornendo servizi completi che coprono l'intera catena di fornitura. Questi includono la consegna di pacchi, i servizi espressi, la spedizione di merci (per via aerea, marittima, stradale e ferroviaria), il magazzinaggio, la distribuzione e soluzioni specializzate per la gestione della catena di approvvigionamento su misura per diversi settori come la vendita al dettaglio, </a:t>
            </a:r>
            <a:r>
              <a:rPr lang="it-IT" sz="1050" dirty="0" err="1"/>
              <a:t>l'automotive</a:t>
            </a:r>
            <a:r>
              <a:rPr lang="it-IT" sz="1050" dirty="0"/>
              <a:t>, la sanità e la tecnologia.
In Europa, DHL svolge un ruolo cruciale nel facilitare il </a:t>
            </a:r>
            <a:r>
              <a:rPr lang="it-IT" sz="1050" b="1" dirty="0"/>
              <a:t>commercio transfrontaliero</a:t>
            </a:r>
            <a:r>
              <a:rPr lang="it-IT" sz="1050" dirty="0"/>
              <a:t>, supportando la circolazione senza soluzione di continuità delle merci in tutto il continente. Con una presenza strategica nei principali mercati europei e una vasta rete di trasporti, DHL garantisce soluzioni logistiche rapide, affidabili e flessibili. Le sue operazioni coprono tutte le fasi della catena di approvvigionamento, dalla logistica in entrata e dalla gestione </a:t>
            </a:r>
            <a:r>
              <a:rPr lang="it-IT" sz="1050" b="1" dirty="0"/>
              <a:t>dell'inventario allo stoccaggio, all'evasione degli ordini e alla consegna dell'ultimo miglio</a:t>
            </a:r>
            <a:r>
              <a:rPr lang="it-IT" sz="1050" dirty="0"/>
              <a:t>. L'esperienza dell'azienda nel navigare nel complesso panorama normativo europeo e nelle diverse procedure doganali sottolinea la sua capacità di gestire in modo efficiente la logistica transfrontaliera.
I servizi di logistica integrata di DHL consentono alle aziende di </a:t>
            </a:r>
            <a:r>
              <a:rPr lang="it-IT" sz="1050" b="1" dirty="0"/>
              <a:t>semplificare le catene di approvvigionamento, migliorare l'efficienza operativa e ottimizzare l'inventario</a:t>
            </a:r>
            <a:r>
              <a:rPr lang="it-IT" sz="1050" dirty="0"/>
              <a:t>. I suoi servizi di trasporto merci garantiscono un trasporto tempestivo, mentre la sua consulenza sulla catena di approvvigionamento supporta le aziende nello sviluppo di strategie logistiche efficaci. Nota per la sua affidabilità, velocità e flessibilità, DHL si adatta continuamente alle mutevoli condizioni del mercato e alle richieste dei clienti, rendendola un partner di fiducia per le aziende che desiderano migliorare le loro operazioni logistiche in tutta Europa e oltre. 
Oltre alle sue ampie capacità logistiche, DHL collabora a stretto contatto con le aziende per </a:t>
            </a:r>
            <a:r>
              <a:rPr lang="it-IT" sz="1050" b="1" dirty="0"/>
              <a:t>sviluppare soluzioni personalizzate per la supply chain </a:t>
            </a:r>
            <a:r>
              <a:rPr lang="it-IT" sz="1050" dirty="0"/>
              <a:t>che migliorino l'efficienza e supportino la crescita. La combinazione di una rete globale e di competenze locali consente all'azienda di affrontare diverse sfide operative, dalla gestione delle fluttuazioni stagionali della domanda alla garanzia di un ingresso agevole in nuovi mercati. Questa capacità di fornire soluzioni logistiche end-to-end su misura posiziona DHL come partner chiave per le aziende che cercano di ottimizzare le loro catene di approvvigionamento e mantenere un vantaggio competitivo nel dinamico mercato europeo.
DHL è anche </a:t>
            </a:r>
            <a:r>
              <a:rPr lang="it-IT" sz="1050" b="1" dirty="0"/>
              <a:t>leader nella sostenibilità</a:t>
            </a:r>
            <a:r>
              <a:rPr lang="it-IT" sz="1050" dirty="0"/>
              <a:t>, integrando la logistica ecologica nelle sue operazioni per ridurre l'impatto ambientale. L'azienda si è impegnata a raggiungere le </a:t>
            </a:r>
            <a:r>
              <a:rPr lang="it-IT" sz="1050" b="1" dirty="0"/>
              <a:t>emissioni nette zero entro il 2050 </a:t>
            </a:r>
            <a:r>
              <a:rPr lang="it-IT" sz="1050" dirty="0"/>
              <a:t>attraverso iniziative come l'uso di veicoli elettrici per le consegne, carburanti alternativi e opzioni di spedizione a zero emissioni di carbonio. Il programma </a:t>
            </a:r>
            <a:r>
              <a:rPr lang="it-IT" sz="1050" dirty="0" err="1"/>
              <a:t>GoGreen</a:t>
            </a:r>
            <a:r>
              <a:rPr lang="it-IT" sz="1050" dirty="0"/>
              <a:t> di DHL si concentra sull'efficienza energetica, sul packaging sostenibile e sulle soluzioni ecologiche per la supply chain, aiutando le aziende a ridurre la loro impronta di carbonio mantenendo al contempo efficienti le operazioni logistiche</a:t>
            </a:r>
            <a:r>
              <a:rPr lang="en-GB" dirty="0"/>
              <a:t>.</a:t>
            </a:r>
          </a:p>
          <a:p>
            <a:pPr algn="just"/>
            <a:endParaRPr lang="en-US" dirty="0"/>
          </a:p>
        </p:txBody>
      </p:sp>
      <p:pic>
        <p:nvPicPr>
          <p:cNvPr id="2" name="Picture 6" descr="A hand holding a cell phone&#10;&#10;Description automatically generated">
            <a:hlinkClick r:id="rId2"/>
            <a:extLst>
              <a:ext uri="{FF2B5EF4-FFF2-40B4-BE49-F238E27FC236}">
                <a16:creationId xmlns:a16="http://schemas.microsoft.com/office/drawing/2014/main" id="{E6843C0C-B92C-61F1-6A7C-7DFA09673D9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flipH="1">
            <a:off x="4672010" y="7631563"/>
            <a:ext cx="2751478" cy="2751478"/>
          </a:xfrm>
          <a:prstGeom prst="rect">
            <a:avLst/>
          </a:prstGeom>
        </p:spPr>
      </p:pic>
      <p:pic>
        <p:nvPicPr>
          <p:cNvPr id="4" name="Picture 10" descr="A black background with a black square&#10;&#10;Description automatically generated with medium confidence">
            <a:extLst>
              <a:ext uri="{FF2B5EF4-FFF2-40B4-BE49-F238E27FC236}">
                <a16:creationId xmlns:a16="http://schemas.microsoft.com/office/drawing/2014/main" id="{DAE195AD-7D1E-F785-E579-76CB296E7B8F}"/>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20836507" flipV="1">
            <a:off x="4464617" y="8530899"/>
            <a:ext cx="630310" cy="630310"/>
          </a:xfrm>
          <a:prstGeom prst="rect">
            <a:avLst/>
          </a:prstGeom>
        </p:spPr>
      </p:pic>
      <p:sp>
        <p:nvSpPr>
          <p:cNvPr id="7" name="Textfeld 6">
            <a:extLst>
              <a:ext uri="{FF2B5EF4-FFF2-40B4-BE49-F238E27FC236}">
                <a16:creationId xmlns:a16="http://schemas.microsoft.com/office/drawing/2014/main" id="{A1D73840-FCEC-8F62-9CDA-2129C1DA8320}"/>
              </a:ext>
            </a:extLst>
          </p:cNvPr>
          <p:cNvSpPr txBox="1"/>
          <p:nvPr/>
        </p:nvSpPr>
        <p:spPr>
          <a:xfrm>
            <a:off x="3895464" y="7604187"/>
            <a:ext cx="1207030" cy="1107996"/>
          </a:xfrm>
          <a:prstGeom prst="rect">
            <a:avLst/>
          </a:prstGeom>
          <a:noFill/>
        </p:spPr>
        <p:txBody>
          <a:bodyPr wrap="square" rtlCol="0">
            <a:spAutoFit/>
          </a:bodyPr>
          <a:lstStyle/>
          <a:p>
            <a:pPr algn="ctr"/>
            <a:r>
              <a:rPr lang="de-DE" sz="1100" b="1" dirty="0">
                <a:solidFill>
                  <a:srgbClr val="0B3A5B"/>
                </a:solidFill>
                <a:latin typeface="Calibri" panose="020F0502020204030204" pitchFamily="34" charset="0"/>
                <a:ea typeface="Open Sans" panose="020B0606030504020204" pitchFamily="34" charset="0"/>
                <a:cs typeface="Calibri" panose="020F0502020204030204" pitchFamily="34" charset="0"/>
              </a:rPr>
              <a:t>Guarda: </a:t>
            </a:r>
            <a:r>
              <a:rPr lang="de-DE" sz="1100" b="1" dirty="0">
                <a:solidFill>
                  <a:srgbClr val="29C5F4"/>
                </a:solidFill>
                <a:latin typeface="Calibri" panose="020F0502020204030204" pitchFamily="34" charset="0"/>
                <a:ea typeface="Open Sans" panose="020B0606030504020204" pitchFamily="34" charset="0"/>
                <a:cs typeface="Calibri" panose="020F0502020204030204" pitchFamily="34" charset="0"/>
                <a:hlinkClick r:id="rId5">
                  <a:extLst>
                    <a:ext uri="{A12FA001-AC4F-418D-AE19-62706E023703}">
                      <ahyp:hlinkClr xmlns:ahyp="http://schemas.microsoft.com/office/drawing/2018/hyperlinkcolor" val="tx"/>
                    </a:ext>
                  </a:extLst>
                </a:hlinkClick>
              </a:rPr>
              <a:t>DHL Supply Chain Iberia: Innovation, Excellence, </a:t>
            </a:r>
            <a:r>
              <a:rPr lang="de-DE" sz="1100" b="1" dirty="0" err="1">
                <a:solidFill>
                  <a:srgbClr val="29C5F4"/>
                </a:solidFill>
                <a:latin typeface="Calibri" panose="020F0502020204030204" pitchFamily="34" charset="0"/>
                <a:ea typeface="Open Sans" panose="020B0606030504020204" pitchFamily="34" charset="0"/>
                <a:cs typeface="Calibri" panose="020F0502020204030204" pitchFamily="34" charset="0"/>
                <a:hlinkClick r:id="rId5">
                  <a:extLst>
                    <a:ext uri="{A12FA001-AC4F-418D-AE19-62706E023703}">
                      <ahyp:hlinkClr xmlns:ahyp="http://schemas.microsoft.com/office/drawing/2018/hyperlinkcolor" val="tx"/>
                    </a:ext>
                  </a:extLst>
                </a:hlinkClick>
              </a:rPr>
              <a:t>Sustainability</a:t>
            </a:r>
            <a:endParaRPr lang="en-GB" sz="1100" b="1" dirty="0">
              <a:solidFill>
                <a:srgbClr val="29C5F4"/>
              </a:solidFill>
              <a:latin typeface="Calibri" panose="020F0502020204030204" pitchFamily="34" charset="0"/>
              <a:ea typeface="Open Sans" panose="020B0606030504020204" pitchFamily="34" charset="0"/>
              <a:cs typeface="Calibri" panose="020F0502020204030204" pitchFamily="34" charset="0"/>
            </a:endParaRPr>
          </a:p>
        </p:txBody>
      </p:sp>
      <p:pic>
        <p:nvPicPr>
          <p:cNvPr id="9" name="Grafik 8" descr="Ein Bild, das Muster, Quadrat, Pixel, Design enthält.&#10;&#10;Automatisch generierte Beschreibung">
            <a:extLst>
              <a:ext uri="{FF2B5EF4-FFF2-40B4-BE49-F238E27FC236}">
                <a16:creationId xmlns:a16="http://schemas.microsoft.com/office/drawing/2014/main" id="{BA1D48A3-99EC-39CE-29A9-A538545816A7}"/>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282304" y="8229361"/>
            <a:ext cx="863309" cy="863309"/>
          </a:xfrm>
          <a:prstGeom prst="rect">
            <a:avLst/>
          </a:prstGeom>
        </p:spPr>
      </p:pic>
      <p:pic>
        <p:nvPicPr>
          <p:cNvPr id="8" name="Grafik 10">
            <a:extLst>
              <a:ext uri="{FF2B5EF4-FFF2-40B4-BE49-F238E27FC236}">
                <a16:creationId xmlns:a16="http://schemas.microsoft.com/office/drawing/2014/main" id="{D4008951-F681-99DD-C2A1-F7AC70F43697}"/>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4238351" y="254877"/>
            <a:ext cx="2141184" cy="1366076"/>
          </a:xfrm>
          <a:prstGeom prst="rect">
            <a:avLst/>
          </a:prstGeom>
        </p:spPr>
      </p:pic>
    </p:spTree>
    <p:extLst>
      <p:ext uri="{BB962C8B-B14F-4D97-AF65-F5344CB8AC3E}">
        <p14:creationId xmlns:p14="http://schemas.microsoft.com/office/powerpoint/2010/main" val="4148183307"/>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DC1DA60-F20A-B229-3308-F4DDA772922A}"/>
            </a:ext>
          </a:extLst>
        </p:cNvPr>
        <p:cNvGrpSpPr/>
        <p:nvPr/>
      </p:nvGrpSpPr>
      <p:grpSpPr>
        <a:xfrm>
          <a:off x="0" y="0"/>
          <a:ext cx="0" cy="0"/>
          <a:chOff x="0" y="0"/>
          <a:chExt cx="0" cy="0"/>
        </a:xfrm>
      </p:grpSpPr>
      <p:sp>
        <p:nvSpPr>
          <p:cNvPr id="5" name="Text Placeholder 4">
            <a:extLst>
              <a:ext uri="{FF2B5EF4-FFF2-40B4-BE49-F238E27FC236}">
                <a16:creationId xmlns:a16="http://schemas.microsoft.com/office/drawing/2014/main" id="{DA80D006-9659-9090-CEAB-9283609D162E}"/>
              </a:ext>
            </a:extLst>
          </p:cNvPr>
          <p:cNvSpPr>
            <a:spLocks noGrp="1"/>
          </p:cNvSpPr>
          <p:nvPr>
            <p:ph type="body" sz="quarter" idx="61"/>
          </p:nvPr>
        </p:nvSpPr>
        <p:spPr>
          <a:xfrm>
            <a:off x="-28124" y="644872"/>
            <a:ext cx="4870090" cy="586086"/>
          </a:xfrm>
        </p:spPr>
        <p:txBody>
          <a:bodyPr/>
          <a:lstStyle/>
          <a:p>
            <a:r>
              <a:rPr lang="en-US"/>
              <a:t>CASE STUDY: UNILEVER</a:t>
            </a:r>
          </a:p>
        </p:txBody>
      </p:sp>
      <p:sp>
        <p:nvSpPr>
          <p:cNvPr id="6" name="Text Placeholder 5">
            <a:extLst>
              <a:ext uri="{FF2B5EF4-FFF2-40B4-BE49-F238E27FC236}">
                <a16:creationId xmlns:a16="http://schemas.microsoft.com/office/drawing/2014/main" id="{C41AEE7A-8470-18FB-1E15-600D93D38A5B}"/>
              </a:ext>
            </a:extLst>
          </p:cNvPr>
          <p:cNvSpPr>
            <a:spLocks noGrp="1"/>
          </p:cNvSpPr>
          <p:nvPr>
            <p:ph type="body" sz="quarter" idx="64"/>
          </p:nvPr>
        </p:nvSpPr>
        <p:spPr>
          <a:xfrm>
            <a:off x="697281" y="1599144"/>
            <a:ext cx="5682254" cy="7408158"/>
          </a:xfrm>
        </p:spPr>
        <p:txBody>
          <a:bodyPr/>
          <a:lstStyle/>
          <a:p>
            <a:r>
              <a:rPr lang="it-IT" sz="1800" b="1" dirty="0">
                <a:solidFill>
                  <a:srgbClr val="8652A1"/>
                </a:solidFill>
              </a:rPr>
              <a:t>Ottimizzazione delle supply chain globali</a:t>
            </a:r>
          </a:p>
          <a:p>
            <a:endParaRPr lang="en-GB" dirty="0"/>
          </a:p>
          <a:p>
            <a:pPr algn="just">
              <a:spcAft>
                <a:spcPts val="600"/>
              </a:spcAft>
            </a:pPr>
            <a:r>
              <a:rPr lang="it-IT" dirty="0"/>
              <a:t>Unilever è una delle </a:t>
            </a:r>
            <a:r>
              <a:rPr lang="it-IT" b="1" dirty="0"/>
              <a:t>più grandi aziende di beni di consumo al mondo</a:t>
            </a:r>
            <a:r>
              <a:rPr lang="it-IT" dirty="0"/>
              <a:t>, che opera in oltre 190 paesi con un portafoglio diversificato di marchi nei settori alimentare, bevande, cura della casa e cura della persona. L'azienda gestisce una catena di approvvigionamento vasta e complessa che collega migliaia di fornitori, produttori e distributori per garantire la consegna senza interruzioni dei prodotti a milioni di consumatori. Le </a:t>
            </a:r>
            <a:r>
              <a:rPr lang="it-IT" b="1" dirty="0"/>
              <a:t>operazioni logistiche </a:t>
            </a:r>
            <a:r>
              <a:rPr lang="it-IT" dirty="0"/>
              <a:t>di Unilever sono altamente ottimizzate e incorporano </a:t>
            </a:r>
            <a:r>
              <a:rPr lang="it-IT" b="1" dirty="0"/>
              <a:t>tecnologie digitali avanzate </a:t>
            </a:r>
            <a:r>
              <a:rPr lang="it-IT" dirty="0"/>
              <a:t>per migliorare l'efficienza, ridurre i costi e garantire consegne puntuali.
In Europa, Unilever utilizza centri di distribuzione </a:t>
            </a:r>
            <a:r>
              <a:rPr lang="it-IT" b="1" dirty="0"/>
              <a:t>posizionati strategicamente </a:t>
            </a:r>
            <a:r>
              <a:rPr lang="it-IT" dirty="0"/>
              <a:t>per mantenere una supply chain reattiva e agile. L'azienda integra la previsione della domanda basata sull'intelligenza artificiale, il magazzino automatizzato e la tecnologia blockchain per monitorare le interazioni con i fornitori e migliorare la trasparenza. Queste innovazioni consentono a Unilever di </a:t>
            </a:r>
            <a:r>
              <a:rPr lang="it-IT" b="1" dirty="0"/>
              <a:t>adattarsi alle fluttuazioni della domanda dei consumatori</a:t>
            </a:r>
            <a:r>
              <a:rPr lang="it-IT" dirty="0"/>
              <a:t>, riducendo al minimo gli sprechi e ottimizzando i livelli di inventario. La sua sofisticata </a:t>
            </a:r>
            <a:r>
              <a:rPr lang="it-IT" b="1" dirty="0"/>
              <a:t>rete logistica </a:t>
            </a:r>
            <a:r>
              <a:rPr lang="it-IT" dirty="0"/>
              <a:t>comprende diverse modalità di trasporto, tra cui trasporto stradale, ferroviario, marittimo e aereo, garantendo che i prodotti raggiungano rivenditori e consumatori in modo efficiente. Unilever collabora a stretto contatto con fornitori di servizi logistici di terze parti e distributori locali per soddisfare i diversi requisiti normativi e doganali dell'Europa, facilitando il commercio transfrontaliero senza soluzione di continuità.
L'azienda ha inoltre effettuato investimenti significativi nella </a:t>
            </a:r>
            <a:r>
              <a:rPr lang="it-IT" b="1" dirty="0"/>
              <a:t>sostenibilità della catena di approvvigionamento</a:t>
            </a:r>
            <a:r>
              <a:rPr lang="it-IT" dirty="0"/>
              <a:t>, con l'obiettivo di raggiungere </a:t>
            </a:r>
            <a:r>
              <a:rPr lang="it-IT" b="1" dirty="0"/>
              <a:t>emissioni nette zero </a:t>
            </a:r>
            <a:r>
              <a:rPr lang="it-IT" dirty="0"/>
              <a:t>in tutta la sua catena del valore entro il 2030. Iniziative come il </a:t>
            </a:r>
            <a:r>
              <a:rPr lang="it-IT" b="1" dirty="0"/>
              <a:t>trasporto ecologico, i siti di produzione a zero emissioni di carbonio e l'uso di imballaggi sostenibili </a:t>
            </a:r>
            <a:r>
              <a:rPr lang="it-IT" dirty="0"/>
              <a:t>contribuiscono a ridurre l'impronta ambientale di Unilever. L'azienda ha implementato </a:t>
            </a:r>
            <a:r>
              <a:rPr lang="it-IT" b="1" dirty="0"/>
              <a:t>sistemi di tracciamento digitale</a:t>
            </a:r>
            <a:r>
              <a:rPr lang="it-IT" dirty="0"/>
              <a:t> per monitorare e ottimizzare i consumi energetici, investendo anche in </a:t>
            </a:r>
            <a:r>
              <a:rPr lang="it-IT" b="1" dirty="0"/>
              <a:t>iniziative di economia circolare </a:t>
            </a:r>
            <a:r>
              <a:rPr lang="it-IT" dirty="0"/>
              <a:t>che riducono gli sprechi. 
Tuttavia, Unilever deve affrontare </a:t>
            </a:r>
            <a:r>
              <a:rPr lang="it-IT" b="1" dirty="0"/>
              <a:t>sfide</a:t>
            </a:r>
            <a:r>
              <a:rPr lang="it-IT" dirty="0"/>
              <a:t> come la fluttuazione dei costi delle materie prime, le incertezze commerciali geopolitiche e la garanzia del rispetto degli standard di approvvigionamento etico da parte dei fornitori. Inoltre, la crescente domanda di ingredienti </a:t>
            </a:r>
            <a:r>
              <a:rPr lang="it-IT" b="1" dirty="0"/>
              <a:t>sostenibili e di provenienza locale </a:t>
            </a:r>
            <a:r>
              <a:rPr lang="it-IT" dirty="0"/>
              <a:t>mette sotto pressione l'azienda affinché evolva continuamente le proprie strategie logistiche e di approvvigionamento.</a:t>
            </a:r>
            <a:endParaRPr lang="en-US" sz="1100" b="1" dirty="0">
              <a:ea typeface="Calibri"/>
              <a:cs typeface="Calibri"/>
            </a:endParaRPr>
          </a:p>
        </p:txBody>
      </p:sp>
      <p:pic>
        <p:nvPicPr>
          <p:cNvPr id="2" name="Picture 6" descr="A hand holding a cell phone&#10;&#10;Description automatically generated">
            <a:hlinkClick r:id="rId2"/>
            <a:extLst>
              <a:ext uri="{FF2B5EF4-FFF2-40B4-BE49-F238E27FC236}">
                <a16:creationId xmlns:a16="http://schemas.microsoft.com/office/drawing/2014/main" id="{E5AC9879-7229-FEDC-1215-D9CC2929D12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flipH="1">
            <a:off x="4672010" y="7631563"/>
            <a:ext cx="2751478" cy="2751478"/>
          </a:xfrm>
          <a:prstGeom prst="rect">
            <a:avLst/>
          </a:prstGeom>
        </p:spPr>
      </p:pic>
      <p:pic>
        <p:nvPicPr>
          <p:cNvPr id="4" name="Picture 10" descr="A black background with a black square&#10;&#10;Description automatically generated with medium confidence">
            <a:extLst>
              <a:ext uri="{FF2B5EF4-FFF2-40B4-BE49-F238E27FC236}">
                <a16:creationId xmlns:a16="http://schemas.microsoft.com/office/drawing/2014/main" id="{518D8320-A8BC-2C50-DD9B-1FA433CC5C9A}"/>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20836507" flipV="1">
            <a:off x="4464617" y="8315313"/>
            <a:ext cx="630310" cy="630310"/>
          </a:xfrm>
          <a:prstGeom prst="rect">
            <a:avLst/>
          </a:prstGeom>
        </p:spPr>
      </p:pic>
      <p:sp>
        <p:nvSpPr>
          <p:cNvPr id="7" name="Textfeld 6">
            <a:extLst>
              <a:ext uri="{FF2B5EF4-FFF2-40B4-BE49-F238E27FC236}">
                <a16:creationId xmlns:a16="http://schemas.microsoft.com/office/drawing/2014/main" id="{501717D7-A172-E062-DEE1-15108C36A548}"/>
              </a:ext>
            </a:extLst>
          </p:cNvPr>
          <p:cNvSpPr txBox="1"/>
          <p:nvPr/>
        </p:nvSpPr>
        <p:spPr>
          <a:xfrm>
            <a:off x="3895464" y="7388601"/>
            <a:ext cx="1207030" cy="938719"/>
          </a:xfrm>
          <a:prstGeom prst="rect">
            <a:avLst/>
          </a:prstGeom>
          <a:noFill/>
        </p:spPr>
        <p:txBody>
          <a:bodyPr wrap="square" rtlCol="0">
            <a:spAutoFit/>
          </a:bodyPr>
          <a:lstStyle/>
          <a:p>
            <a:pPr algn="ctr"/>
            <a:r>
              <a:rPr lang="de-DE" sz="1100" b="1" dirty="0">
                <a:solidFill>
                  <a:srgbClr val="0B3A5B"/>
                </a:solidFill>
                <a:latin typeface="Calibri" panose="020F0502020204030204" pitchFamily="34" charset="0"/>
                <a:ea typeface="Open Sans" panose="020B0606030504020204" pitchFamily="34" charset="0"/>
                <a:cs typeface="Calibri" panose="020F0502020204030204" pitchFamily="34" charset="0"/>
              </a:rPr>
              <a:t>Guarda: </a:t>
            </a:r>
            <a:r>
              <a:rPr lang="de-DE" sz="1100" b="1" dirty="0" err="1">
                <a:solidFill>
                  <a:srgbClr val="29C5F4"/>
                </a:solidFill>
                <a:latin typeface="Calibri" panose="020F0502020204030204" pitchFamily="34" charset="0"/>
                <a:ea typeface="Open Sans" panose="020B0606030504020204" pitchFamily="34" charset="0"/>
                <a:cs typeface="Calibri" panose="020F0502020204030204" pitchFamily="34" charset="0"/>
                <a:hlinkClick r:id="rId5">
                  <a:extLst>
                    <a:ext uri="{A12FA001-AC4F-418D-AE19-62706E023703}">
                      <ahyp:hlinkClr xmlns:ahyp="http://schemas.microsoft.com/office/drawing/2018/hyperlinkcolor" val="tx"/>
                    </a:ext>
                  </a:extLst>
                </a:hlinkClick>
              </a:rPr>
              <a:t>Unilever‘s</a:t>
            </a:r>
            <a:r>
              <a:rPr lang="de-DE" sz="1100" b="1" dirty="0">
                <a:solidFill>
                  <a:srgbClr val="29C5F4"/>
                </a:solidFill>
                <a:latin typeface="Calibri" panose="020F0502020204030204" pitchFamily="34" charset="0"/>
                <a:ea typeface="Open Sans" panose="020B0606030504020204" pitchFamily="34" charset="0"/>
                <a:cs typeface="Calibri" panose="020F0502020204030204" pitchFamily="34" charset="0"/>
                <a:hlinkClick r:id="rId5">
                  <a:extLst>
                    <a:ext uri="{A12FA001-AC4F-418D-AE19-62706E023703}">
                      <ahyp:hlinkClr xmlns:ahyp="http://schemas.microsoft.com/office/drawing/2018/hyperlinkcolor" val="tx"/>
                    </a:ext>
                  </a:extLst>
                </a:hlinkClick>
              </a:rPr>
              <a:t> Supply Chain Reboot: Zero100 Case Study</a:t>
            </a:r>
            <a:endParaRPr lang="en-GB" sz="1100" b="1" dirty="0">
              <a:solidFill>
                <a:srgbClr val="29C5F4"/>
              </a:solidFill>
              <a:latin typeface="Calibri" panose="020F0502020204030204" pitchFamily="34" charset="0"/>
              <a:ea typeface="Open Sans" panose="020B0606030504020204" pitchFamily="34" charset="0"/>
              <a:cs typeface="Calibri" panose="020F0502020204030204" pitchFamily="34" charset="0"/>
            </a:endParaRPr>
          </a:p>
        </p:txBody>
      </p:sp>
      <p:pic>
        <p:nvPicPr>
          <p:cNvPr id="9" name="Grafik 8">
            <a:extLst>
              <a:ext uri="{FF2B5EF4-FFF2-40B4-BE49-F238E27FC236}">
                <a16:creationId xmlns:a16="http://schemas.microsoft.com/office/drawing/2014/main" id="{FF03A1F1-7F85-386D-6072-6A33CF666D54}"/>
              </a:ext>
            </a:extLst>
          </p:cNvPr>
          <p:cNvPicPr>
            <a:picLocks noChangeAspect="1"/>
          </p:cNvPicPr>
          <p:nvPr/>
        </p:nvPicPr>
        <p:blipFill>
          <a:blip r:embed="rId6">
            <a:extLst>
              <a:ext uri="{28A0092B-C50C-407E-A947-70E740481C1C}">
                <a14:useLocalDpi xmlns:a14="http://schemas.microsoft.com/office/drawing/2010/main" val="0"/>
              </a:ext>
            </a:extLst>
          </a:blip>
          <a:srcRect/>
          <a:stretch/>
        </p:blipFill>
        <p:spPr>
          <a:xfrm>
            <a:off x="5282304" y="8229361"/>
            <a:ext cx="863309" cy="863309"/>
          </a:xfrm>
          <a:prstGeom prst="rect">
            <a:avLst/>
          </a:prstGeom>
        </p:spPr>
      </p:pic>
      <p:pic>
        <p:nvPicPr>
          <p:cNvPr id="3" name="Grafik 7">
            <a:extLst>
              <a:ext uri="{FF2B5EF4-FFF2-40B4-BE49-F238E27FC236}">
                <a16:creationId xmlns:a16="http://schemas.microsoft.com/office/drawing/2014/main" id="{4FC46DF7-B8E5-9D01-36EA-E78C9AA81D88}"/>
              </a:ext>
            </a:extLst>
          </p:cNvPr>
          <p:cNvPicPr>
            <a:picLocks noChangeAspect="1"/>
          </p:cNvPicPr>
          <p:nvPr/>
        </p:nvPicPr>
        <p:blipFill>
          <a:blip r:embed="rId7">
            <a:extLst>
              <a:ext uri="{96DAC541-7B7A-43D3-8B79-37D633B846F1}">
                <asvg:svgBlip xmlns:asvg="http://schemas.microsoft.com/office/drawing/2016/SVG/main" r:embed="rId8"/>
              </a:ext>
            </a:extLst>
          </a:blip>
          <a:srcRect/>
          <a:stretch/>
        </p:blipFill>
        <p:spPr>
          <a:xfrm>
            <a:off x="5102494" y="344223"/>
            <a:ext cx="1187384" cy="1187384"/>
          </a:xfrm>
          <a:prstGeom prst="rect">
            <a:avLst/>
          </a:prstGeom>
        </p:spPr>
      </p:pic>
    </p:spTree>
    <p:extLst>
      <p:ext uri="{BB962C8B-B14F-4D97-AF65-F5344CB8AC3E}">
        <p14:creationId xmlns:p14="http://schemas.microsoft.com/office/powerpoint/2010/main" val="376340799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 name="Picture Placeholder 20">
            <a:extLst>
              <a:ext uri="{FF2B5EF4-FFF2-40B4-BE49-F238E27FC236}">
                <a16:creationId xmlns:a16="http://schemas.microsoft.com/office/drawing/2014/main" id="{8DB5B325-9ADE-998A-5A07-4ACBE909C1FD}"/>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l="7905" r="7905"/>
          <a:stretch/>
        </p:blipFill>
        <p:spPr>
          <a:xfrm>
            <a:off x="0" y="4461163"/>
            <a:ext cx="5514109" cy="4369327"/>
          </a:xfrm>
        </p:spPr>
      </p:pic>
      <p:sp>
        <p:nvSpPr>
          <p:cNvPr id="6" name="Text Placeholder 5">
            <a:extLst>
              <a:ext uri="{FF2B5EF4-FFF2-40B4-BE49-F238E27FC236}">
                <a16:creationId xmlns:a16="http://schemas.microsoft.com/office/drawing/2014/main" id="{498EA03B-B05E-2CBD-81D3-1A743A59F4C5}"/>
              </a:ext>
            </a:extLst>
          </p:cNvPr>
          <p:cNvSpPr>
            <a:spLocks noGrp="1"/>
          </p:cNvSpPr>
          <p:nvPr>
            <p:ph type="body" sz="quarter" idx="14"/>
          </p:nvPr>
        </p:nvSpPr>
        <p:spPr/>
        <p:txBody>
          <a:bodyPr/>
          <a:lstStyle/>
          <a:p>
            <a:r>
              <a:rPr lang="en-US"/>
              <a:t>01</a:t>
            </a:r>
          </a:p>
        </p:txBody>
      </p:sp>
      <p:sp>
        <p:nvSpPr>
          <p:cNvPr id="5" name="Slide Number Placeholder 4">
            <a:extLst>
              <a:ext uri="{FF2B5EF4-FFF2-40B4-BE49-F238E27FC236}">
                <a16:creationId xmlns:a16="http://schemas.microsoft.com/office/drawing/2014/main" id="{6014431D-0563-7599-3DDC-D2056B39658C}"/>
              </a:ext>
            </a:extLst>
          </p:cNvPr>
          <p:cNvSpPr>
            <a:spLocks noGrp="1"/>
          </p:cNvSpPr>
          <p:nvPr>
            <p:ph type="sldNum" sz="quarter" idx="4"/>
          </p:nvPr>
        </p:nvSpPr>
        <p:spPr/>
        <p:txBody>
          <a:bodyPr/>
          <a:lstStyle/>
          <a:p>
            <a:fld id="{9C527BFA-2C0E-4CEC-B6A5-913A56FEF4B4}" type="slidenum">
              <a:rPr lang="fr-CA" smtClean="0"/>
              <a:pPr/>
              <a:t>4</a:t>
            </a:fld>
            <a:endParaRPr lang="fr-CA"/>
          </a:p>
        </p:txBody>
      </p:sp>
      <p:sp>
        <p:nvSpPr>
          <p:cNvPr id="12" name="Rectangle 11">
            <a:extLst>
              <a:ext uri="{FF2B5EF4-FFF2-40B4-BE49-F238E27FC236}">
                <a16:creationId xmlns:a16="http://schemas.microsoft.com/office/drawing/2014/main" id="{D0FDCF53-56D1-1663-A5B3-ABD77FD64229}"/>
              </a:ext>
            </a:extLst>
          </p:cNvPr>
          <p:cNvSpPr/>
          <p:nvPr/>
        </p:nvSpPr>
        <p:spPr>
          <a:xfrm>
            <a:off x="3333336" y="5150866"/>
            <a:ext cx="3374911" cy="60629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a:latin typeface="Montserrat" panose="00000500000000000000" pitchFamily="50" charset="0"/>
            </a:endParaRPr>
          </a:p>
        </p:txBody>
      </p:sp>
      <p:sp>
        <p:nvSpPr>
          <p:cNvPr id="13" name="TextBox 12">
            <a:extLst>
              <a:ext uri="{FF2B5EF4-FFF2-40B4-BE49-F238E27FC236}">
                <a16:creationId xmlns:a16="http://schemas.microsoft.com/office/drawing/2014/main" id="{5BFDC317-560A-D808-760D-99156971C149}"/>
              </a:ext>
            </a:extLst>
          </p:cNvPr>
          <p:cNvSpPr txBox="1"/>
          <p:nvPr/>
        </p:nvSpPr>
        <p:spPr>
          <a:xfrm>
            <a:off x="3449626" y="5203163"/>
            <a:ext cx="3183372" cy="553998"/>
          </a:xfrm>
          <a:prstGeom prst="rect">
            <a:avLst/>
          </a:prstGeom>
          <a:noFill/>
        </p:spPr>
        <p:txBody>
          <a:bodyPr wrap="none" rtlCol="0">
            <a:spAutoFit/>
          </a:bodyPr>
          <a:lstStyle/>
          <a:p>
            <a:r>
              <a:rPr lang="en-US" sz="3000" b="1" spc="324" dirty="0">
                <a:solidFill>
                  <a:srgbClr val="29C5F4"/>
                </a:solidFill>
                <a:latin typeface="Calibri" panose="020F0502020204030204" pitchFamily="34" charset="0"/>
                <a:cs typeface="Calibri" panose="020F0502020204030204" pitchFamily="34" charset="0"/>
              </a:rPr>
              <a:t>INTRODUZIONE</a:t>
            </a:r>
          </a:p>
        </p:txBody>
      </p:sp>
      <p:sp>
        <p:nvSpPr>
          <p:cNvPr id="14" name="Freeform 13">
            <a:extLst>
              <a:ext uri="{FF2B5EF4-FFF2-40B4-BE49-F238E27FC236}">
                <a16:creationId xmlns:a16="http://schemas.microsoft.com/office/drawing/2014/main" id="{2995CFF9-FA05-60CB-2469-25DA79EDF8C7}"/>
              </a:ext>
            </a:extLst>
          </p:cNvPr>
          <p:cNvSpPr/>
          <p:nvPr/>
        </p:nvSpPr>
        <p:spPr>
          <a:xfrm rot="19295464">
            <a:off x="5357263" y="-801414"/>
            <a:ext cx="4822343" cy="5213433"/>
          </a:xfrm>
          <a:custGeom>
            <a:avLst/>
            <a:gdLst>
              <a:gd name="connsiteX0" fmla="*/ 217621 w 1060649"/>
              <a:gd name="connsiteY0" fmla="*/ 995490 h 1146667"/>
              <a:gd name="connsiteX1" fmla="*/ 178658 w 1060649"/>
              <a:gd name="connsiteY1" fmla="*/ 979326 h 1146667"/>
              <a:gd name="connsiteX2" fmla="*/ 149199 w 1060649"/>
              <a:gd name="connsiteY2" fmla="*/ 934639 h 1146667"/>
              <a:gd name="connsiteX3" fmla="*/ 188161 w 1060649"/>
              <a:gd name="connsiteY3" fmla="*/ 946999 h 1146667"/>
              <a:gd name="connsiteX4" fmla="*/ 217621 w 1060649"/>
              <a:gd name="connsiteY4" fmla="*/ 995490 h 1146667"/>
              <a:gd name="connsiteX5" fmla="*/ 320255 w 1060649"/>
              <a:gd name="connsiteY5" fmla="*/ 1065849 h 1146667"/>
              <a:gd name="connsiteX6" fmla="*/ 274640 w 1060649"/>
              <a:gd name="connsiteY6" fmla="*/ 1052538 h 1146667"/>
              <a:gd name="connsiteX7" fmla="*/ 248031 w 1060649"/>
              <a:gd name="connsiteY7" fmla="*/ 1019260 h 1146667"/>
              <a:gd name="connsiteX8" fmla="*/ 295547 w 1060649"/>
              <a:gd name="connsiteY8" fmla="*/ 1029719 h 1146667"/>
              <a:gd name="connsiteX9" fmla="*/ 320255 w 1060649"/>
              <a:gd name="connsiteY9" fmla="*/ 1065849 h 1146667"/>
              <a:gd name="connsiteX10" fmla="*/ 428590 w 1060649"/>
              <a:gd name="connsiteY10" fmla="*/ 1117193 h 1146667"/>
              <a:gd name="connsiteX11" fmla="*/ 380124 w 1060649"/>
              <a:gd name="connsiteY11" fmla="*/ 1107685 h 1146667"/>
              <a:gd name="connsiteX12" fmla="*/ 358267 w 1060649"/>
              <a:gd name="connsiteY12" fmla="*/ 1085816 h 1146667"/>
              <a:gd name="connsiteX13" fmla="*/ 409584 w 1060649"/>
              <a:gd name="connsiteY13" fmla="*/ 1093423 h 1146667"/>
              <a:gd name="connsiteX14" fmla="*/ 428590 w 1060649"/>
              <a:gd name="connsiteY14" fmla="*/ 1117193 h 1146667"/>
              <a:gd name="connsiteX15" fmla="*/ 530273 w 1060649"/>
              <a:gd name="connsiteY15" fmla="*/ 1143815 h 1146667"/>
              <a:gd name="connsiteX16" fmla="*/ 483708 w 1060649"/>
              <a:gd name="connsiteY16" fmla="*/ 1140012 h 1146667"/>
              <a:gd name="connsiteX17" fmla="*/ 469453 w 1060649"/>
              <a:gd name="connsiteY17" fmla="*/ 1131455 h 1146667"/>
              <a:gd name="connsiteX18" fmla="*/ 517919 w 1060649"/>
              <a:gd name="connsiteY18" fmla="*/ 1134307 h 1146667"/>
              <a:gd name="connsiteX19" fmla="*/ 530273 w 1060649"/>
              <a:gd name="connsiteY19" fmla="*/ 1143815 h 1146667"/>
              <a:gd name="connsiteX20" fmla="*/ 34211 w 1060649"/>
              <a:gd name="connsiteY20" fmla="*/ 714052 h 1146667"/>
              <a:gd name="connsiteX21" fmla="*/ 19006 w 1060649"/>
              <a:gd name="connsiteY21" fmla="*/ 712151 h 1146667"/>
              <a:gd name="connsiteX22" fmla="*/ 6652 w 1060649"/>
              <a:gd name="connsiteY22" fmla="*/ 648447 h 1146667"/>
              <a:gd name="connsiteX23" fmla="*/ 20907 w 1060649"/>
              <a:gd name="connsiteY23" fmla="*/ 643693 h 1146667"/>
              <a:gd name="connsiteX24" fmla="*/ 34211 w 1060649"/>
              <a:gd name="connsiteY24" fmla="*/ 714052 h 1146667"/>
              <a:gd name="connsiteX25" fmla="*/ 97882 w 1060649"/>
              <a:gd name="connsiteY25" fmla="*/ 803428 h 1146667"/>
              <a:gd name="connsiteX26" fmla="*/ 65571 w 1060649"/>
              <a:gd name="connsiteY26" fmla="*/ 798674 h 1146667"/>
              <a:gd name="connsiteX27" fmla="*/ 45615 w 1060649"/>
              <a:gd name="connsiteY27" fmla="*/ 733069 h 1146667"/>
              <a:gd name="connsiteX28" fmla="*/ 77925 w 1060649"/>
              <a:gd name="connsiteY28" fmla="*/ 733069 h 1146667"/>
              <a:gd name="connsiteX29" fmla="*/ 97882 w 1060649"/>
              <a:gd name="connsiteY29" fmla="*/ 803428 h 1146667"/>
              <a:gd name="connsiteX30" fmla="*/ 190062 w 1060649"/>
              <a:gd name="connsiteY30" fmla="*/ 896606 h 1146667"/>
              <a:gd name="connsiteX31" fmla="*/ 144447 w 1060649"/>
              <a:gd name="connsiteY31" fmla="*/ 889000 h 1146667"/>
              <a:gd name="connsiteX32" fmla="*/ 120689 w 1060649"/>
              <a:gd name="connsiteY32" fmla="*/ 827198 h 1146667"/>
              <a:gd name="connsiteX33" fmla="*/ 167255 w 1060649"/>
              <a:gd name="connsiteY33" fmla="*/ 830050 h 1146667"/>
              <a:gd name="connsiteX34" fmla="*/ 190062 w 1060649"/>
              <a:gd name="connsiteY34" fmla="*/ 896606 h 1146667"/>
              <a:gd name="connsiteX35" fmla="*/ 300298 w 1060649"/>
              <a:gd name="connsiteY35" fmla="*/ 983129 h 1146667"/>
              <a:gd name="connsiteX36" fmla="*/ 246130 w 1060649"/>
              <a:gd name="connsiteY36" fmla="*/ 977425 h 1146667"/>
              <a:gd name="connsiteX37" fmla="*/ 221422 w 1060649"/>
              <a:gd name="connsiteY37" fmla="*/ 924180 h 1146667"/>
              <a:gd name="connsiteX38" fmla="*/ 277491 w 1060649"/>
              <a:gd name="connsiteY38" fmla="*/ 927983 h 1146667"/>
              <a:gd name="connsiteX39" fmla="*/ 300298 w 1060649"/>
              <a:gd name="connsiteY39" fmla="*/ 983129 h 1146667"/>
              <a:gd name="connsiteX40" fmla="*/ 420037 w 1060649"/>
              <a:gd name="connsiteY40" fmla="*/ 1055390 h 1146667"/>
              <a:gd name="connsiteX41" fmla="*/ 363019 w 1060649"/>
              <a:gd name="connsiteY41" fmla="*/ 1051587 h 1146667"/>
              <a:gd name="connsiteX42" fmla="*/ 342112 w 1060649"/>
              <a:gd name="connsiteY42" fmla="*/ 1009752 h 1146667"/>
              <a:gd name="connsiteX43" fmla="*/ 401981 w 1060649"/>
              <a:gd name="connsiteY43" fmla="*/ 1011653 h 1146667"/>
              <a:gd name="connsiteX44" fmla="*/ 420037 w 1060649"/>
              <a:gd name="connsiteY44" fmla="*/ 1055390 h 1146667"/>
              <a:gd name="connsiteX45" fmla="*/ 535975 w 1060649"/>
              <a:gd name="connsiteY45" fmla="*/ 1106734 h 1146667"/>
              <a:gd name="connsiteX46" fmla="*/ 480857 w 1060649"/>
              <a:gd name="connsiteY46" fmla="*/ 1106734 h 1146667"/>
              <a:gd name="connsiteX47" fmla="*/ 465652 w 1060649"/>
              <a:gd name="connsiteY47" fmla="*/ 1078210 h 1146667"/>
              <a:gd name="connsiteX48" fmla="*/ 523621 w 1060649"/>
              <a:gd name="connsiteY48" fmla="*/ 1077259 h 1146667"/>
              <a:gd name="connsiteX49" fmla="*/ 535975 w 1060649"/>
              <a:gd name="connsiteY49" fmla="*/ 1106734 h 1146667"/>
              <a:gd name="connsiteX50" fmla="*/ 637658 w 1060649"/>
              <a:gd name="connsiteY50" fmla="*/ 1131455 h 1146667"/>
              <a:gd name="connsiteX51" fmla="*/ 589192 w 1060649"/>
              <a:gd name="connsiteY51" fmla="*/ 1136209 h 1146667"/>
              <a:gd name="connsiteX52" fmla="*/ 581590 w 1060649"/>
              <a:gd name="connsiteY52" fmla="*/ 1120996 h 1146667"/>
              <a:gd name="connsiteX53" fmla="*/ 632907 w 1060649"/>
              <a:gd name="connsiteY53" fmla="*/ 1115291 h 1146667"/>
              <a:gd name="connsiteX54" fmla="*/ 637658 w 1060649"/>
              <a:gd name="connsiteY54" fmla="*/ 1131455 h 1146667"/>
              <a:gd name="connsiteX55" fmla="*/ 29460 w 1060649"/>
              <a:gd name="connsiteY55" fmla="*/ 588547 h 1146667"/>
              <a:gd name="connsiteX56" fmla="*/ 7602 w 1060649"/>
              <a:gd name="connsiteY56" fmla="*/ 599005 h 1146667"/>
              <a:gd name="connsiteX57" fmla="*/ 6652 w 1060649"/>
              <a:gd name="connsiteY57" fmla="*/ 529597 h 1146667"/>
              <a:gd name="connsiteX58" fmla="*/ 27559 w 1060649"/>
              <a:gd name="connsiteY58" fmla="*/ 511532 h 1146667"/>
              <a:gd name="connsiteX59" fmla="*/ 29460 w 1060649"/>
              <a:gd name="connsiteY59" fmla="*/ 588547 h 1146667"/>
              <a:gd name="connsiteX60" fmla="*/ 89329 w 1060649"/>
              <a:gd name="connsiteY60" fmla="*/ 673168 h 1146667"/>
              <a:gd name="connsiteX61" fmla="*/ 48466 w 1060649"/>
              <a:gd name="connsiteY61" fmla="*/ 678873 h 1146667"/>
              <a:gd name="connsiteX62" fmla="*/ 37062 w 1060649"/>
              <a:gd name="connsiteY62" fmla="*/ 602809 h 1146667"/>
              <a:gd name="connsiteX63" fmla="*/ 76025 w 1060649"/>
              <a:gd name="connsiteY63" fmla="*/ 591399 h 1146667"/>
              <a:gd name="connsiteX64" fmla="*/ 89329 w 1060649"/>
              <a:gd name="connsiteY64" fmla="*/ 673168 h 1146667"/>
              <a:gd name="connsiteX65" fmla="*/ 180559 w 1060649"/>
              <a:gd name="connsiteY65" fmla="*/ 767297 h 1146667"/>
              <a:gd name="connsiteX66" fmla="*/ 125441 w 1060649"/>
              <a:gd name="connsiteY66" fmla="*/ 769199 h 1146667"/>
              <a:gd name="connsiteX67" fmla="*/ 107385 w 1060649"/>
              <a:gd name="connsiteY67" fmla="*/ 692184 h 1146667"/>
              <a:gd name="connsiteX68" fmla="*/ 162503 w 1060649"/>
              <a:gd name="connsiteY68" fmla="*/ 685528 h 1146667"/>
              <a:gd name="connsiteX69" fmla="*/ 180559 w 1060649"/>
              <a:gd name="connsiteY69" fmla="*/ 767297 h 1146667"/>
              <a:gd name="connsiteX70" fmla="*/ 296497 w 1060649"/>
              <a:gd name="connsiteY70" fmla="*/ 864279 h 1146667"/>
              <a:gd name="connsiteX71" fmla="*/ 230925 w 1060649"/>
              <a:gd name="connsiteY71" fmla="*/ 865230 h 1146667"/>
              <a:gd name="connsiteX72" fmla="*/ 209068 w 1060649"/>
              <a:gd name="connsiteY72" fmla="*/ 792969 h 1146667"/>
              <a:gd name="connsiteX73" fmla="*/ 275590 w 1060649"/>
              <a:gd name="connsiteY73" fmla="*/ 788215 h 1146667"/>
              <a:gd name="connsiteX74" fmla="*/ 296497 w 1060649"/>
              <a:gd name="connsiteY74" fmla="*/ 864279 h 1146667"/>
              <a:gd name="connsiteX75" fmla="*/ 423838 w 1060649"/>
              <a:gd name="connsiteY75" fmla="*/ 952704 h 1146667"/>
              <a:gd name="connsiteX76" fmla="*/ 354466 w 1060649"/>
              <a:gd name="connsiteY76" fmla="*/ 954605 h 1146667"/>
              <a:gd name="connsiteX77" fmla="*/ 334509 w 1060649"/>
              <a:gd name="connsiteY77" fmla="*/ 891852 h 1146667"/>
              <a:gd name="connsiteX78" fmla="*/ 405783 w 1060649"/>
              <a:gd name="connsiteY78" fmla="*/ 887098 h 1146667"/>
              <a:gd name="connsiteX79" fmla="*/ 423838 w 1060649"/>
              <a:gd name="connsiteY79" fmla="*/ 952704 h 1146667"/>
              <a:gd name="connsiteX80" fmla="*/ 667118 w 1060649"/>
              <a:gd name="connsiteY80" fmla="*/ 1073456 h 1146667"/>
              <a:gd name="connsiteX81" fmla="*/ 608199 w 1060649"/>
              <a:gd name="connsiteY81" fmla="*/ 1082013 h 1146667"/>
              <a:gd name="connsiteX82" fmla="*/ 599646 w 1060649"/>
              <a:gd name="connsiteY82" fmla="*/ 1046833 h 1146667"/>
              <a:gd name="connsiteX83" fmla="*/ 662366 w 1060649"/>
              <a:gd name="connsiteY83" fmla="*/ 1037325 h 1146667"/>
              <a:gd name="connsiteX84" fmla="*/ 667118 w 1060649"/>
              <a:gd name="connsiteY84" fmla="*/ 1073456 h 1146667"/>
              <a:gd name="connsiteX85" fmla="*/ 760248 w 1060649"/>
              <a:gd name="connsiteY85" fmla="*/ 1094373 h 1146667"/>
              <a:gd name="connsiteX86" fmla="*/ 711782 w 1060649"/>
              <a:gd name="connsiteY86" fmla="*/ 1106734 h 1146667"/>
              <a:gd name="connsiteX87" fmla="*/ 710832 w 1060649"/>
              <a:gd name="connsiteY87" fmla="*/ 1084865 h 1146667"/>
              <a:gd name="connsiteX88" fmla="*/ 762149 w 1060649"/>
              <a:gd name="connsiteY88" fmla="*/ 1071554 h 1146667"/>
              <a:gd name="connsiteX89" fmla="*/ 760248 w 1060649"/>
              <a:gd name="connsiteY89" fmla="*/ 1094373 h 1146667"/>
              <a:gd name="connsiteX90" fmla="*/ 823919 w 1060649"/>
              <a:gd name="connsiteY90" fmla="*/ 1088669 h 1146667"/>
              <a:gd name="connsiteX91" fmla="*/ 787807 w 1060649"/>
              <a:gd name="connsiteY91" fmla="*/ 1103881 h 1146667"/>
              <a:gd name="connsiteX92" fmla="*/ 794459 w 1060649"/>
              <a:gd name="connsiteY92" fmla="*/ 1094373 h 1146667"/>
              <a:gd name="connsiteX93" fmla="*/ 833422 w 1060649"/>
              <a:gd name="connsiteY93" fmla="*/ 1078210 h 1146667"/>
              <a:gd name="connsiteX94" fmla="*/ 823919 w 1060649"/>
              <a:gd name="connsiteY94" fmla="*/ 1088669 h 1146667"/>
              <a:gd name="connsiteX95" fmla="*/ 42764 w 1060649"/>
              <a:gd name="connsiteY95" fmla="*/ 452582 h 1146667"/>
              <a:gd name="connsiteX96" fmla="*/ 16155 w 1060649"/>
              <a:gd name="connsiteY96" fmla="*/ 474450 h 1146667"/>
              <a:gd name="connsiteX97" fmla="*/ 26609 w 1060649"/>
              <a:gd name="connsiteY97" fmla="*/ 409796 h 1146667"/>
              <a:gd name="connsiteX98" fmla="*/ 51317 w 1060649"/>
              <a:gd name="connsiteY98" fmla="*/ 382222 h 1146667"/>
              <a:gd name="connsiteX99" fmla="*/ 42764 w 1060649"/>
              <a:gd name="connsiteY99" fmla="*/ 452582 h 1146667"/>
              <a:gd name="connsiteX100" fmla="*/ 95981 w 1060649"/>
              <a:gd name="connsiteY100" fmla="*/ 521040 h 1146667"/>
              <a:gd name="connsiteX101" fmla="*/ 50366 w 1060649"/>
              <a:gd name="connsiteY101" fmla="*/ 538154 h 1146667"/>
              <a:gd name="connsiteX102" fmla="*/ 49416 w 1060649"/>
              <a:gd name="connsiteY102" fmla="*/ 463991 h 1146667"/>
              <a:gd name="connsiteX103" fmla="*/ 93130 w 1060649"/>
              <a:gd name="connsiteY103" fmla="*/ 442123 h 1146667"/>
              <a:gd name="connsiteX104" fmla="*/ 95981 w 1060649"/>
              <a:gd name="connsiteY104" fmla="*/ 521040 h 1146667"/>
              <a:gd name="connsiteX105" fmla="*/ 181509 w 1060649"/>
              <a:gd name="connsiteY105" fmla="*/ 607563 h 1146667"/>
              <a:gd name="connsiteX106" fmla="*/ 120689 w 1060649"/>
              <a:gd name="connsiteY106" fmla="*/ 619923 h 1146667"/>
              <a:gd name="connsiteX107" fmla="*/ 111186 w 1060649"/>
              <a:gd name="connsiteY107" fmla="*/ 539105 h 1146667"/>
              <a:gd name="connsiteX108" fmla="*/ 170106 w 1060649"/>
              <a:gd name="connsiteY108" fmla="*/ 522941 h 1146667"/>
              <a:gd name="connsiteX109" fmla="*/ 181509 w 1060649"/>
              <a:gd name="connsiteY109" fmla="*/ 607563 h 1146667"/>
              <a:gd name="connsiteX110" fmla="*/ 568286 w 1060649"/>
              <a:gd name="connsiteY110" fmla="*/ 894705 h 1146667"/>
              <a:gd name="connsiteX111" fmla="*/ 494161 w 1060649"/>
              <a:gd name="connsiteY111" fmla="*/ 904213 h 1146667"/>
              <a:gd name="connsiteX112" fmla="*/ 478956 w 1060649"/>
              <a:gd name="connsiteY112" fmla="*/ 837657 h 1146667"/>
              <a:gd name="connsiteX113" fmla="*/ 555932 w 1060649"/>
              <a:gd name="connsiteY113" fmla="*/ 827198 h 1146667"/>
              <a:gd name="connsiteX114" fmla="*/ 568286 w 1060649"/>
              <a:gd name="connsiteY114" fmla="*/ 894705 h 1146667"/>
              <a:gd name="connsiteX115" fmla="*/ 694677 w 1060649"/>
              <a:gd name="connsiteY115" fmla="*/ 966966 h 1146667"/>
              <a:gd name="connsiteX116" fmla="*/ 628155 w 1060649"/>
              <a:gd name="connsiteY116" fmla="*/ 979326 h 1146667"/>
              <a:gd name="connsiteX117" fmla="*/ 618652 w 1060649"/>
              <a:gd name="connsiteY117" fmla="*/ 926081 h 1146667"/>
              <a:gd name="connsiteX118" fmla="*/ 687074 w 1060649"/>
              <a:gd name="connsiteY118" fmla="*/ 913721 h 1146667"/>
              <a:gd name="connsiteX119" fmla="*/ 694677 w 1060649"/>
              <a:gd name="connsiteY119" fmla="*/ 966966 h 1146667"/>
              <a:gd name="connsiteX120" fmla="*/ 800161 w 1060649"/>
              <a:gd name="connsiteY120" fmla="*/ 1014506 h 1146667"/>
              <a:gd name="connsiteX121" fmla="*/ 745994 w 1060649"/>
              <a:gd name="connsiteY121" fmla="*/ 1029719 h 1146667"/>
              <a:gd name="connsiteX122" fmla="*/ 744093 w 1060649"/>
              <a:gd name="connsiteY122" fmla="*/ 990736 h 1146667"/>
              <a:gd name="connsiteX123" fmla="*/ 801112 w 1060649"/>
              <a:gd name="connsiteY123" fmla="*/ 975523 h 1146667"/>
              <a:gd name="connsiteX124" fmla="*/ 800161 w 1060649"/>
              <a:gd name="connsiteY124" fmla="*/ 1014506 h 1146667"/>
              <a:gd name="connsiteX125" fmla="*/ 876186 w 1060649"/>
              <a:gd name="connsiteY125" fmla="*/ 1035424 h 1146667"/>
              <a:gd name="connsiteX126" fmla="*/ 835323 w 1060649"/>
              <a:gd name="connsiteY126" fmla="*/ 1052538 h 1146667"/>
              <a:gd name="connsiteX127" fmla="*/ 840074 w 1060649"/>
              <a:gd name="connsiteY127" fmla="*/ 1026866 h 1146667"/>
              <a:gd name="connsiteX128" fmla="*/ 882838 w 1060649"/>
              <a:gd name="connsiteY128" fmla="*/ 1009752 h 1146667"/>
              <a:gd name="connsiteX129" fmla="*/ 876186 w 1060649"/>
              <a:gd name="connsiteY129" fmla="*/ 1035424 h 1146667"/>
              <a:gd name="connsiteX130" fmla="*/ 77925 w 1060649"/>
              <a:gd name="connsiteY130" fmla="*/ 327076 h 1146667"/>
              <a:gd name="connsiteX131" fmla="*/ 45615 w 1060649"/>
              <a:gd name="connsiteY131" fmla="*/ 359403 h 1146667"/>
              <a:gd name="connsiteX132" fmla="*/ 66522 w 1060649"/>
              <a:gd name="connsiteY132" fmla="*/ 305208 h 1146667"/>
              <a:gd name="connsiteX133" fmla="*/ 95031 w 1060649"/>
              <a:gd name="connsiteY133" fmla="*/ 268126 h 1146667"/>
              <a:gd name="connsiteX134" fmla="*/ 77925 w 1060649"/>
              <a:gd name="connsiteY134" fmla="*/ 327076 h 1146667"/>
              <a:gd name="connsiteX135" fmla="*/ 205267 w 1060649"/>
              <a:gd name="connsiteY135" fmla="*/ 444025 h 1146667"/>
              <a:gd name="connsiteX136" fmla="*/ 137795 w 1060649"/>
              <a:gd name="connsiteY136" fmla="*/ 464942 h 1146667"/>
              <a:gd name="connsiteX137" fmla="*/ 136845 w 1060649"/>
              <a:gd name="connsiteY137" fmla="*/ 385075 h 1146667"/>
              <a:gd name="connsiteX138" fmla="*/ 202416 w 1060649"/>
              <a:gd name="connsiteY138" fmla="*/ 360354 h 1146667"/>
              <a:gd name="connsiteX139" fmla="*/ 205267 w 1060649"/>
              <a:gd name="connsiteY139" fmla="*/ 444025 h 1146667"/>
              <a:gd name="connsiteX140" fmla="*/ 316453 w 1060649"/>
              <a:gd name="connsiteY140" fmla="*/ 533400 h 1146667"/>
              <a:gd name="connsiteX141" fmla="*/ 236627 w 1060649"/>
              <a:gd name="connsiteY141" fmla="*/ 549564 h 1146667"/>
              <a:gd name="connsiteX142" fmla="*/ 227124 w 1060649"/>
              <a:gd name="connsiteY142" fmla="*/ 463041 h 1146667"/>
              <a:gd name="connsiteX143" fmla="*/ 305050 w 1060649"/>
              <a:gd name="connsiteY143" fmla="*/ 443074 h 1146667"/>
              <a:gd name="connsiteX144" fmla="*/ 316453 w 1060649"/>
              <a:gd name="connsiteY144" fmla="*/ 533400 h 1146667"/>
              <a:gd name="connsiteX145" fmla="*/ 928453 w 1060649"/>
              <a:gd name="connsiteY145" fmla="*/ 941294 h 1146667"/>
              <a:gd name="connsiteX146" fmla="*/ 880938 w 1060649"/>
              <a:gd name="connsiteY146" fmla="*/ 960310 h 1146667"/>
              <a:gd name="connsiteX147" fmla="*/ 883789 w 1060649"/>
              <a:gd name="connsiteY147" fmla="*/ 917524 h 1146667"/>
              <a:gd name="connsiteX148" fmla="*/ 933205 w 1060649"/>
              <a:gd name="connsiteY148" fmla="*/ 898508 h 1146667"/>
              <a:gd name="connsiteX149" fmla="*/ 928453 w 1060649"/>
              <a:gd name="connsiteY149" fmla="*/ 941294 h 1146667"/>
              <a:gd name="connsiteX150" fmla="*/ 979770 w 1060649"/>
              <a:gd name="connsiteY150" fmla="*/ 962212 h 1146667"/>
              <a:gd name="connsiteX151" fmla="*/ 947459 w 1060649"/>
              <a:gd name="connsiteY151" fmla="*/ 983129 h 1146667"/>
              <a:gd name="connsiteX152" fmla="*/ 956963 w 1060649"/>
              <a:gd name="connsiteY152" fmla="*/ 954605 h 1146667"/>
              <a:gd name="connsiteX153" fmla="*/ 990223 w 1060649"/>
              <a:gd name="connsiteY153" fmla="*/ 934639 h 1146667"/>
              <a:gd name="connsiteX154" fmla="*/ 979770 w 1060649"/>
              <a:gd name="connsiteY154" fmla="*/ 962212 h 1146667"/>
              <a:gd name="connsiteX155" fmla="*/ 163453 w 1060649"/>
              <a:gd name="connsiteY155" fmla="*/ 243405 h 1146667"/>
              <a:gd name="connsiteX156" fmla="*/ 111186 w 1060649"/>
              <a:gd name="connsiteY156" fmla="*/ 275733 h 1146667"/>
              <a:gd name="connsiteX157" fmla="*/ 129242 w 1060649"/>
              <a:gd name="connsiteY157" fmla="*/ 223439 h 1146667"/>
              <a:gd name="connsiteX158" fmla="*/ 177708 w 1060649"/>
              <a:gd name="connsiteY158" fmla="*/ 188259 h 1146667"/>
              <a:gd name="connsiteX159" fmla="*/ 163453 w 1060649"/>
              <a:gd name="connsiteY159" fmla="*/ 243405 h 1146667"/>
              <a:gd name="connsiteX160" fmla="*/ 236627 w 1060649"/>
              <a:gd name="connsiteY160" fmla="*/ 289044 h 1146667"/>
              <a:gd name="connsiteX161" fmla="*/ 168205 w 1060649"/>
              <a:gd name="connsiteY161" fmla="*/ 315666 h 1146667"/>
              <a:gd name="connsiteX162" fmla="*/ 174857 w 1060649"/>
              <a:gd name="connsiteY162" fmla="*/ 250061 h 1146667"/>
              <a:gd name="connsiteX163" fmla="*/ 239478 w 1060649"/>
              <a:gd name="connsiteY163" fmla="*/ 221537 h 1146667"/>
              <a:gd name="connsiteX164" fmla="*/ 236627 w 1060649"/>
              <a:gd name="connsiteY164" fmla="*/ 289044 h 1146667"/>
              <a:gd name="connsiteX165" fmla="*/ 340211 w 1060649"/>
              <a:gd name="connsiteY165" fmla="*/ 358452 h 1146667"/>
              <a:gd name="connsiteX166" fmla="*/ 259435 w 1060649"/>
              <a:gd name="connsiteY166" fmla="*/ 379370 h 1146667"/>
              <a:gd name="connsiteX167" fmla="*/ 255633 w 1060649"/>
              <a:gd name="connsiteY167" fmla="*/ 302355 h 1146667"/>
              <a:gd name="connsiteX168" fmla="*/ 332609 w 1060649"/>
              <a:gd name="connsiteY168" fmla="*/ 279536 h 1146667"/>
              <a:gd name="connsiteX169" fmla="*/ 340211 w 1060649"/>
              <a:gd name="connsiteY169" fmla="*/ 358452 h 1146667"/>
              <a:gd name="connsiteX170" fmla="*/ 1047242 w 1060649"/>
              <a:gd name="connsiteY170" fmla="*/ 889951 h 1146667"/>
              <a:gd name="connsiteX171" fmla="*/ 1029186 w 1060649"/>
              <a:gd name="connsiteY171" fmla="*/ 909918 h 1146667"/>
              <a:gd name="connsiteX172" fmla="*/ 1040590 w 1060649"/>
              <a:gd name="connsiteY172" fmla="*/ 881394 h 1146667"/>
              <a:gd name="connsiteX173" fmla="*/ 1060546 w 1060649"/>
              <a:gd name="connsiteY173" fmla="*/ 862378 h 1146667"/>
              <a:gd name="connsiteX174" fmla="*/ 1047242 w 1060649"/>
              <a:gd name="connsiteY174" fmla="*/ 889951 h 1146667"/>
              <a:gd name="connsiteX175" fmla="*/ 281292 w 1060649"/>
              <a:gd name="connsiteY175" fmla="*/ 164489 h 1146667"/>
              <a:gd name="connsiteX176" fmla="*/ 210969 w 1060649"/>
              <a:gd name="connsiteY176" fmla="*/ 193964 h 1146667"/>
              <a:gd name="connsiteX177" fmla="*/ 223323 w 1060649"/>
              <a:gd name="connsiteY177" fmla="*/ 145473 h 1146667"/>
              <a:gd name="connsiteX178" fmla="*/ 287944 w 1060649"/>
              <a:gd name="connsiteY178" fmla="*/ 115047 h 1146667"/>
              <a:gd name="connsiteX179" fmla="*/ 281292 w 1060649"/>
              <a:gd name="connsiteY179" fmla="*/ 164489 h 1146667"/>
              <a:gd name="connsiteX180" fmla="*/ 377273 w 1060649"/>
              <a:gd name="connsiteY180" fmla="*/ 211078 h 1146667"/>
              <a:gd name="connsiteX181" fmla="*/ 294596 w 1060649"/>
              <a:gd name="connsiteY181" fmla="*/ 234848 h 1146667"/>
              <a:gd name="connsiteX182" fmla="*/ 296497 w 1060649"/>
              <a:gd name="connsiteY182" fmla="*/ 171144 h 1146667"/>
              <a:gd name="connsiteX183" fmla="*/ 374422 w 1060649"/>
              <a:gd name="connsiteY183" fmla="*/ 147374 h 1146667"/>
              <a:gd name="connsiteX184" fmla="*/ 377273 w 1060649"/>
              <a:gd name="connsiteY184" fmla="*/ 211078 h 1146667"/>
              <a:gd name="connsiteX185" fmla="*/ 326907 w 1060649"/>
              <a:gd name="connsiteY185" fmla="*/ 77015 h 1146667"/>
              <a:gd name="connsiteX186" fmla="*/ 262286 w 1060649"/>
              <a:gd name="connsiteY186" fmla="*/ 105539 h 1146667"/>
              <a:gd name="connsiteX187" fmla="*/ 278441 w 1060649"/>
              <a:gd name="connsiteY187" fmla="*/ 81769 h 1146667"/>
              <a:gd name="connsiteX188" fmla="*/ 337360 w 1060649"/>
              <a:gd name="connsiteY188" fmla="*/ 53245 h 1146667"/>
              <a:gd name="connsiteX189" fmla="*/ 326907 w 1060649"/>
              <a:gd name="connsiteY189" fmla="*/ 77015 h 1146667"/>
              <a:gd name="connsiteX190" fmla="*/ 411484 w 1060649"/>
              <a:gd name="connsiteY190" fmla="*/ 96982 h 1146667"/>
              <a:gd name="connsiteX191" fmla="*/ 335460 w 1060649"/>
              <a:gd name="connsiteY191" fmla="*/ 118850 h 1146667"/>
              <a:gd name="connsiteX192" fmla="*/ 340211 w 1060649"/>
              <a:gd name="connsiteY192" fmla="*/ 78917 h 1146667"/>
              <a:gd name="connsiteX193" fmla="*/ 410534 w 1060649"/>
              <a:gd name="connsiteY193" fmla="*/ 57999 h 1146667"/>
              <a:gd name="connsiteX194" fmla="*/ 411484 w 1060649"/>
              <a:gd name="connsiteY194" fmla="*/ 96982 h 1146667"/>
              <a:gd name="connsiteX195" fmla="*/ 521720 w 1060649"/>
              <a:gd name="connsiteY195" fmla="*/ 143571 h 1146667"/>
              <a:gd name="connsiteX196" fmla="*/ 439043 w 1060649"/>
              <a:gd name="connsiteY196" fmla="*/ 158784 h 1146667"/>
              <a:gd name="connsiteX197" fmla="*/ 433342 w 1060649"/>
              <a:gd name="connsiteY197" fmla="*/ 104588 h 1146667"/>
              <a:gd name="connsiteX198" fmla="*/ 511267 w 1060649"/>
              <a:gd name="connsiteY198" fmla="*/ 90326 h 1146667"/>
              <a:gd name="connsiteX199" fmla="*/ 521720 w 1060649"/>
              <a:gd name="connsiteY199" fmla="*/ 143571 h 1146667"/>
              <a:gd name="connsiteX200" fmla="*/ 650012 w 1060649"/>
              <a:gd name="connsiteY200" fmla="*/ 214881 h 1146667"/>
              <a:gd name="connsiteX201" fmla="*/ 567335 w 1060649"/>
              <a:gd name="connsiteY201" fmla="*/ 225340 h 1146667"/>
              <a:gd name="connsiteX202" fmla="*/ 554031 w 1060649"/>
              <a:gd name="connsiteY202" fmla="*/ 160686 h 1146667"/>
              <a:gd name="connsiteX203" fmla="*/ 632907 w 1060649"/>
              <a:gd name="connsiteY203" fmla="*/ 152128 h 1146667"/>
              <a:gd name="connsiteX204" fmla="*/ 650012 w 1060649"/>
              <a:gd name="connsiteY204" fmla="*/ 214881 h 1146667"/>
              <a:gd name="connsiteX205" fmla="*/ 448546 w 1060649"/>
              <a:gd name="connsiteY205" fmla="*/ 30426 h 1146667"/>
              <a:gd name="connsiteX206" fmla="*/ 376323 w 1060649"/>
              <a:gd name="connsiteY206" fmla="*/ 49442 h 1146667"/>
              <a:gd name="connsiteX207" fmla="*/ 383925 w 1060649"/>
              <a:gd name="connsiteY207" fmla="*/ 33278 h 1146667"/>
              <a:gd name="connsiteX208" fmla="*/ 448546 w 1060649"/>
              <a:gd name="connsiteY208" fmla="*/ 15213 h 1146667"/>
              <a:gd name="connsiteX209" fmla="*/ 448546 w 1060649"/>
              <a:gd name="connsiteY209" fmla="*/ 30426 h 1146667"/>
              <a:gd name="connsiteX210" fmla="*/ 546428 w 1060649"/>
              <a:gd name="connsiteY210" fmla="*/ 52294 h 1146667"/>
              <a:gd name="connsiteX211" fmla="*/ 468503 w 1060649"/>
              <a:gd name="connsiteY211" fmla="*/ 63704 h 1146667"/>
              <a:gd name="connsiteX212" fmla="*/ 463751 w 1060649"/>
              <a:gd name="connsiteY212" fmla="*/ 31376 h 1146667"/>
              <a:gd name="connsiteX213" fmla="*/ 535975 w 1060649"/>
              <a:gd name="connsiteY213" fmla="*/ 20918 h 1146667"/>
              <a:gd name="connsiteX214" fmla="*/ 546428 w 1060649"/>
              <a:gd name="connsiteY214" fmla="*/ 52294 h 1146667"/>
              <a:gd name="connsiteX215" fmla="*/ 663317 w 1060649"/>
              <a:gd name="connsiteY215" fmla="*/ 101736 h 1146667"/>
              <a:gd name="connsiteX216" fmla="*/ 584441 w 1060649"/>
              <a:gd name="connsiteY216" fmla="*/ 107441 h 1146667"/>
              <a:gd name="connsiteX217" fmla="*/ 571137 w 1060649"/>
              <a:gd name="connsiteY217" fmla="*/ 61802 h 1146667"/>
              <a:gd name="connsiteX218" fmla="*/ 645261 w 1060649"/>
              <a:gd name="connsiteY218" fmla="*/ 57999 h 1146667"/>
              <a:gd name="connsiteX219" fmla="*/ 663317 w 1060649"/>
              <a:gd name="connsiteY219" fmla="*/ 101736 h 1146667"/>
              <a:gd name="connsiteX220" fmla="*/ 665217 w 1060649"/>
              <a:gd name="connsiteY220" fmla="*/ 29475 h 1146667"/>
              <a:gd name="connsiteX221" fmla="*/ 596795 w 1060649"/>
              <a:gd name="connsiteY221" fmla="*/ 29475 h 1146667"/>
              <a:gd name="connsiteX222" fmla="*/ 584441 w 1060649"/>
              <a:gd name="connsiteY222" fmla="*/ 8557 h 1146667"/>
              <a:gd name="connsiteX223" fmla="*/ 647161 w 1060649"/>
              <a:gd name="connsiteY223" fmla="*/ 10459 h 1146667"/>
              <a:gd name="connsiteX224" fmla="*/ 665217 w 1060649"/>
              <a:gd name="connsiteY224" fmla="*/ 29475 h 1146667"/>
              <a:gd name="connsiteX225" fmla="*/ 777354 w 1060649"/>
              <a:gd name="connsiteY225" fmla="*/ 79867 h 1146667"/>
              <a:gd name="connsiteX226" fmla="*/ 713683 w 1060649"/>
              <a:gd name="connsiteY226" fmla="*/ 75113 h 1146667"/>
              <a:gd name="connsiteX227" fmla="*/ 693727 w 1060649"/>
              <a:gd name="connsiteY227" fmla="*/ 40884 h 1146667"/>
              <a:gd name="connsiteX228" fmla="*/ 753596 w 1060649"/>
              <a:gd name="connsiteY228" fmla="*/ 47540 h 1146667"/>
              <a:gd name="connsiteX229" fmla="*/ 777354 w 1060649"/>
              <a:gd name="connsiteY229" fmla="*/ 79867 h 1146667"/>
              <a:gd name="connsiteX230" fmla="*/ 889490 w 1060649"/>
              <a:gd name="connsiteY230" fmla="*/ 150227 h 1146667"/>
              <a:gd name="connsiteX231" fmla="*/ 835323 w 1060649"/>
              <a:gd name="connsiteY231" fmla="*/ 142620 h 1146667"/>
              <a:gd name="connsiteX232" fmla="*/ 811565 w 1060649"/>
              <a:gd name="connsiteY232" fmla="*/ 98883 h 1146667"/>
              <a:gd name="connsiteX233" fmla="*/ 863832 w 1060649"/>
              <a:gd name="connsiteY233" fmla="*/ 108391 h 1146667"/>
              <a:gd name="connsiteX234" fmla="*/ 889490 w 1060649"/>
              <a:gd name="connsiteY234" fmla="*/ 150227 h 1146667"/>
              <a:gd name="connsiteX235" fmla="*/ 990223 w 1060649"/>
              <a:gd name="connsiteY235" fmla="*/ 234848 h 1146667"/>
              <a:gd name="connsiteX236" fmla="*/ 949360 w 1060649"/>
              <a:gd name="connsiteY236" fmla="*/ 227242 h 1146667"/>
              <a:gd name="connsiteX237" fmla="*/ 925602 w 1060649"/>
              <a:gd name="connsiteY237" fmla="*/ 178751 h 1146667"/>
              <a:gd name="connsiteX238" fmla="*/ 965515 w 1060649"/>
              <a:gd name="connsiteY238" fmla="*/ 189210 h 1146667"/>
              <a:gd name="connsiteX239" fmla="*/ 990223 w 1060649"/>
              <a:gd name="connsiteY239" fmla="*/ 234848 h 1146667"/>
              <a:gd name="connsiteX240" fmla="*/ 864782 w 1060649"/>
              <a:gd name="connsiteY240" fmla="*/ 86523 h 1146667"/>
              <a:gd name="connsiteX241" fmla="*/ 817267 w 1060649"/>
              <a:gd name="connsiteY241" fmla="*/ 71310 h 1146667"/>
              <a:gd name="connsiteX242" fmla="*/ 790658 w 1060649"/>
              <a:gd name="connsiteY242" fmla="*/ 46589 h 1146667"/>
              <a:gd name="connsiteX243" fmla="*/ 835323 w 1060649"/>
              <a:gd name="connsiteY243" fmla="*/ 63704 h 1146667"/>
              <a:gd name="connsiteX244" fmla="*/ 864782 w 1060649"/>
              <a:gd name="connsiteY244" fmla="*/ 86523 h 1146667"/>
              <a:gd name="connsiteX245" fmla="*/ 958863 w 1060649"/>
              <a:gd name="connsiteY245" fmla="*/ 155932 h 1146667"/>
              <a:gd name="connsiteX246" fmla="*/ 923702 w 1060649"/>
              <a:gd name="connsiteY246" fmla="*/ 139768 h 1146667"/>
              <a:gd name="connsiteX247" fmla="*/ 895192 w 1060649"/>
              <a:gd name="connsiteY247" fmla="*/ 105539 h 1146667"/>
              <a:gd name="connsiteX248" fmla="*/ 930354 w 1060649"/>
              <a:gd name="connsiteY248" fmla="*/ 124555 h 1146667"/>
              <a:gd name="connsiteX249" fmla="*/ 958863 w 1060649"/>
              <a:gd name="connsiteY249" fmla="*/ 155932 h 1146667"/>
              <a:gd name="connsiteX250" fmla="*/ 764050 w 1060649"/>
              <a:gd name="connsiteY250" fmla="*/ 35180 h 1146667"/>
              <a:gd name="connsiteX251" fmla="*/ 707981 w 1060649"/>
              <a:gd name="connsiteY251" fmla="*/ 23770 h 1146667"/>
              <a:gd name="connsiteX252" fmla="*/ 687074 w 1060649"/>
              <a:gd name="connsiteY252" fmla="*/ 12360 h 1146667"/>
              <a:gd name="connsiteX253" fmla="*/ 764050 w 1060649"/>
              <a:gd name="connsiteY253" fmla="*/ 35180 h 1146667"/>
              <a:gd name="connsiteX254" fmla="*/ 592994 w 1060649"/>
              <a:gd name="connsiteY254" fmla="*/ 0 h 1146667"/>
              <a:gd name="connsiteX255" fmla="*/ 663317 w 1060649"/>
              <a:gd name="connsiteY255" fmla="*/ 6656 h 1146667"/>
              <a:gd name="connsiteX256" fmla="*/ 605348 w 1060649"/>
              <a:gd name="connsiteY256" fmla="*/ 951 h 1146667"/>
              <a:gd name="connsiteX257" fmla="*/ 592994 w 1060649"/>
              <a:gd name="connsiteY257" fmla="*/ 0 h 1146667"/>
              <a:gd name="connsiteX258" fmla="*/ 488460 w 1060649"/>
              <a:gd name="connsiteY258" fmla="*/ 6656 h 1146667"/>
              <a:gd name="connsiteX259" fmla="*/ 562584 w 1060649"/>
              <a:gd name="connsiteY259" fmla="*/ 0 h 1146667"/>
              <a:gd name="connsiteX260" fmla="*/ 562584 w 1060649"/>
              <a:gd name="connsiteY260" fmla="*/ 0 h 1146667"/>
              <a:gd name="connsiteX261" fmla="*/ 562584 w 1060649"/>
              <a:gd name="connsiteY261" fmla="*/ 4754 h 1146667"/>
              <a:gd name="connsiteX262" fmla="*/ 495112 w 1060649"/>
              <a:gd name="connsiteY262" fmla="*/ 11410 h 1146667"/>
              <a:gd name="connsiteX263" fmla="*/ 488460 w 1060649"/>
              <a:gd name="connsiteY263" fmla="*/ 6656 h 1146667"/>
              <a:gd name="connsiteX264" fmla="*/ 321205 w 1060649"/>
              <a:gd name="connsiteY264" fmla="*/ 57999 h 1146667"/>
              <a:gd name="connsiteX265" fmla="*/ 382025 w 1060649"/>
              <a:gd name="connsiteY265" fmla="*/ 32327 h 1146667"/>
              <a:gd name="connsiteX266" fmla="*/ 375373 w 1060649"/>
              <a:gd name="connsiteY266" fmla="*/ 35180 h 1146667"/>
              <a:gd name="connsiteX267" fmla="*/ 321205 w 1060649"/>
              <a:gd name="connsiteY267" fmla="*/ 57999 h 1146667"/>
              <a:gd name="connsiteX268" fmla="*/ 237578 w 1060649"/>
              <a:gd name="connsiteY268" fmla="*/ 108391 h 1146667"/>
              <a:gd name="connsiteX269" fmla="*/ 280342 w 1060649"/>
              <a:gd name="connsiteY269" fmla="*/ 79867 h 1146667"/>
              <a:gd name="connsiteX270" fmla="*/ 273689 w 1060649"/>
              <a:gd name="connsiteY270" fmla="*/ 83671 h 1146667"/>
              <a:gd name="connsiteX271" fmla="*/ 237578 w 1060649"/>
              <a:gd name="connsiteY271" fmla="*/ 108391 h 1146667"/>
              <a:gd name="connsiteX272" fmla="*/ 237578 w 1060649"/>
              <a:gd name="connsiteY272" fmla="*/ 108391 h 1146667"/>
              <a:gd name="connsiteX273" fmla="*/ 179609 w 1060649"/>
              <a:gd name="connsiteY273" fmla="*/ 155932 h 1146667"/>
              <a:gd name="connsiteX274" fmla="*/ 213820 w 1060649"/>
              <a:gd name="connsiteY274" fmla="*/ 126457 h 1146667"/>
              <a:gd name="connsiteX275" fmla="*/ 213820 w 1060649"/>
              <a:gd name="connsiteY275" fmla="*/ 126457 h 1146667"/>
              <a:gd name="connsiteX276" fmla="*/ 236627 w 1060649"/>
              <a:gd name="connsiteY276" fmla="*/ 111244 h 1146667"/>
              <a:gd name="connsiteX277" fmla="*/ 216671 w 1060649"/>
              <a:gd name="connsiteY277" fmla="*/ 144522 h 1146667"/>
              <a:gd name="connsiteX278" fmla="*/ 162503 w 1060649"/>
              <a:gd name="connsiteY278" fmla="*/ 180652 h 1146667"/>
              <a:gd name="connsiteX279" fmla="*/ 179609 w 1060649"/>
              <a:gd name="connsiteY279" fmla="*/ 155932 h 1146667"/>
              <a:gd name="connsiteX280" fmla="*/ 93130 w 1060649"/>
              <a:gd name="connsiteY280" fmla="*/ 260520 h 1146667"/>
              <a:gd name="connsiteX281" fmla="*/ 105484 w 1060649"/>
              <a:gd name="connsiteY281" fmla="*/ 242455 h 1146667"/>
              <a:gd name="connsiteX282" fmla="*/ 152050 w 1060649"/>
              <a:gd name="connsiteY282" fmla="*/ 184456 h 1146667"/>
              <a:gd name="connsiteX283" fmla="*/ 152050 w 1060649"/>
              <a:gd name="connsiteY283" fmla="*/ 184456 h 1146667"/>
              <a:gd name="connsiteX284" fmla="*/ 125441 w 1060649"/>
              <a:gd name="connsiteY284" fmla="*/ 222488 h 1146667"/>
              <a:gd name="connsiteX285" fmla="*/ 93130 w 1060649"/>
              <a:gd name="connsiteY285" fmla="*/ 260520 h 1146667"/>
              <a:gd name="connsiteX286" fmla="*/ 18056 w 1060649"/>
              <a:gd name="connsiteY286" fmla="*/ 430713 h 1146667"/>
              <a:gd name="connsiteX287" fmla="*/ 44665 w 1060649"/>
              <a:gd name="connsiteY287" fmla="*/ 351797 h 1146667"/>
              <a:gd name="connsiteX288" fmla="*/ 44665 w 1060649"/>
              <a:gd name="connsiteY288" fmla="*/ 351797 h 1146667"/>
              <a:gd name="connsiteX289" fmla="*/ 26609 w 1060649"/>
              <a:gd name="connsiteY289" fmla="*/ 405042 h 1146667"/>
              <a:gd name="connsiteX290" fmla="*/ 18056 w 1060649"/>
              <a:gd name="connsiteY290" fmla="*/ 430713 h 1146667"/>
              <a:gd name="connsiteX291" fmla="*/ 950 w 1060649"/>
              <a:gd name="connsiteY291" fmla="*/ 544810 h 1146667"/>
              <a:gd name="connsiteX292" fmla="*/ 13304 w 1060649"/>
              <a:gd name="connsiteY292" fmla="*/ 450680 h 1146667"/>
              <a:gd name="connsiteX293" fmla="*/ 13304 w 1060649"/>
              <a:gd name="connsiteY293" fmla="*/ 454483 h 1146667"/>
              <a:gd name="connsiteX294" fmla="*/ 4752 w 1060649"/>
              <a:gd name="connsiteY294" fmla="*/ 521040 h 1146667"/>
              <a:gd name="connsiteX295" fmla="*/ 950 w 1060649"/>
              <a:gd name="connsiteY295" fmla="*/ 544810 h 1146667"/>
              <a:gd name="connsiteX296" fmla="*/ 950 w 1060649"/>
              <a:gd name="connsiteY296" fmla="*/ 544810 h 1146667"/>
              <a:gd name="connsiteX297" fmla="*/ 4752 w 1060649"/>
              <a:gd name="connsiteY297" fmla="*/ 646546 h 1146667"/>
              <a:gd name="connsiteX298" fmla="*/ 0 w 1060649"/>
              <a:gd name="connsiteY298" fmla="*/ 563826 h 1146667"/>
              <a:gd name="connsiteX299" fmla="*/ 0 w 1060649"/>
              <a:gd name="connsiteY299" fmla="*/ 568580 h 1146667"/>
              <a:gd name="connsiteX300" fmla="*/ 3801 w 1060649"/>
              <a:gd name="connsiteY300" fmla="*/ 635136 h 1146667"/>
              <a:gd name="connsiteX301" fmla="*/ 4752 w 1060649"/>
              <a:gd name="connsiteY301" fmla="*/ 646546 h 1146667"/>
              <a:gd name="connsiteX302" fmla="*/ 17106 w 1060649"/>
              <a:gd name="connsiteY302" fmla="*/ 712151 h 1146667"/>
              <a:gd name="connsiteX303" fmla="*/ 16155 w 1060649"/>
              <a:gd name="connsiteY303" fmla="*/ 708348 h 1146667"/>
              <a:gd name="connsiteX304" fmla="*/ 17106 w 1060649"/>
              <a:gd name="connsiteY304" fmla="*/ 712151 h 1146667"/>
              <a:gd name="connsiteX305" fmla="*/ 58919 w 1060649"/>
              <a:gd name="connsiteY305" fmla="*/ 826247 h 1146667"/>
              <a:gd name="connsiteX306" fmla="*/ 28509 w 1060649"/>
              <a:gd name="connsiteY306" fmla="*/ 752085 h 1146667"/>
              <a:gd name="connsiteX307" fmla="*/ 38963 w 1060649"/>
              <a:gd name="connsiteY307" fmla="*/ 763494 h 1146667"/>
              <a:gd name="connsiteX308" fmla="*/ 61770 w 1060649"/>
              <a:gd name="connsiteY308" fmla="*/ 824345 h 1146667"/>
              <a:gd name="connsiteX309" fmla="*/ 58919 w 1060649"/>
              <a:gd name="connsiteY309" fmla="*/ 826247 h 1146667"/>
              <a:gd name="connsiteX310" fmla="*/ 58919 w 1060649"/>
              <a:gd name="connsiteY310" fmla="*/ 826247 h 1146667"/>
              <a:gd name="connsiteX311" fmla="*/ 168205 w 1060649"/>
              <a:gd name="connsiteY311" fmla="*/ 979326 h 1146667"/>
              <a:gd name="connsiteX312" fmla="*/ 117838 w 1060649"/>
              <a:gd name="connsiteY312" fmla="*/ 922278 h 1146667"/>
              <a:gd name="connsiteX313" fmla="*/ 136845 w 1060649"/>
              <a:gd name="connsiteY313" fmla="*/ 943196 h 1146667"/>
              <a:gd name="connsiteX314" fmla="*/ 168205 w 1060649"/>
              <a:gd name="connsiteY314" fmla="*/ 979326 h 1146667"/>
              <a:gd name="connsiteX315" fmla="*/ 250882 w 1060649"/>
              <a:gd name="connsiteY315" fmla="*/ 1046833 h 1146667"/>
              <a:gd name="connsiteX316" fmla="*/ 242329 w 1060649"/>
              <a:gd name="connsiteY316" fmla="*/ 1041128 h 1146667"/>
              <a:gd name="connsiteX317" fmla="*/ 192913 w 1060649"/>
              <a:gd name="connsiteY317" fmla="*/ 1002145 h 1146667"/>
              <a:gd name="connsiteX318" fmla="*/ 192913 w 1060649"/>
              <a:gd name="connsiteY318" fmla="*/ 1002145 h 1146667"/>
              <a:gd name="connsiteX319" fmla="*/ 192913 w 1060649"/>
              <a:gd name="connsiteY319" fmla="*/ 1002145 h 1146667"/>
              <a:gd name="connsiteX320" fmla="*/ 222373 w 1060649"/>
              <a:gd name="connsiteY320" fmla="*/ 1022112 h 1146667"/>
              <a:gd name="connsiteX321" fmla="*/ 250882 w 1060649"/>
              <a:gd name="connsiteY321" fmla="*/ 1046833 h 1146667"/>
              <a:gd name="connsiteX322" fmla="*/ 250882 w 1060649"/>
              <a:gd name="connsiteY322" fmla="*/ 1046833 h 1146667"/>
              <a:gd name="connsiteX323" fmla="*/ 344012 w 1060649"/>
              <a:gd name="connsiteY323" fmla="*/ 1099127 h 1146667"/>
              <a:gd name="connsiteX324" fmla="*/ 282242 w 1060649"/>
              <a:gd name="connsiteY324" fmla="*/ 1067751 h 1146667"/>
              <a:gd name="connsiteX325" fmla="*/ 282242 w 1060649"/>
              <a:gd name="connsiteY325" fmla="*/ 1067751 h 1146667"/>
              <a:gd name="connsiteX326" fmla="*/ 318354 w 1060649"/>
              <a:gd name="connsiteY326" fmla="*/ 1084865 h 1146667"/>
              <a:gd name="connsiteX327" fmla="*/ 344012 w 1060649"/>
              <a:gd name="connsiteY327" fmla="*/ 1099127 h 1146667"/>
              <a:gd name="connsiteX328" fmla="*/ 344012 w 1060649"/>
              <a:gd name="connsiteY328" fmla="*/ 1099127 h 1146667"/>
              <a:gd name="connsiteX329" fmla="*/ 429540 w 1060649"/>
              <a:gd name="connsiteY329" fmla="*/ 1128602 h 1146667"/>
              <a:gd name="connsiteX330" fmla="*/ 387727 w 1060649"/>
              <a:gd name="connsiteY330" fmla="*/ 1116242 h 1146667"/>
              <a:gd name="connsiteX331" fmla="*/ 419087 w 1060649"/>
              <a:gd name="connsiteY331" fmla="*/ 1125750 h 1146667"/>
              <a:gd name="connsiteX332" fmla="*/ 429540 w 1060649"/>
              <a:gd name="connsiteY332" fmla="*/ 1128602 h 1146667"/>
              <a:gd name="connsiteX333" fmla="*/ 618652 w 1060649"/>
              <a:gd name="connsiteY333" fmla="*/ 1144766 h 1146667"/>
              <a:gd name="connsiteX334" fmla="*/ 567335 w 1060649"/>
              <a:gd name="connsiteY334" fmla="*/ 1146667 h 1146667"/>
              <a:gd name="connsiteX335" fmla="*/ 569236 w 1060649"/>
              <a:gd name="connsiteY335" fmla="*/ 1146667 h 1146667"/>
              <a:gd name="connsiteX336" fmla="*/ 612000 w 1060649"/>
              <a:gd name="connsiteY336" fmla="*/ 1144766 h 1146667"/>
              <a:gd name="connsiteX337" fmla="*/ 618652 w 1060649"/>
              <a:gd name="connsiteY337" fmla="*/ 1144766 h 1146667"/>
              <a:gd name="connsiteX338" fmla="*/ 718435 w 1060649"/>
              <a:gd name="connsiteY338" fmla="*/ 1127651 h 1146667"/>
              <a:gd name="connsiteX339" fmla="*/ 678522 w 1060649"/>
              <a:gd name="connsiteY339" fmla="*/ 1136209 h 1146667"/>
              <a:gd name="connsiteX340" fmla="*/ 678522 w 1060649"/>
              <a:gd name="connsiteY340" fmla="*/ 1132405 h 1146667"/>
              <a:gd name="connsiteX341" fmla="*/ 720335 w 1060649"/>
              <a:gd name="connsiteY341" fmla="*/ 1122897 h 1146667"/>
              <a:gd name="connsiteX342" fmla="*/ 718435 w 1060649"/>
              <a:gd name="connsiteY342" fmla="*/ 1127651 h 1146667"/>
              <a:gd name="connsiteX343" fmla="*/ 918950 w 1060649"/>
              <a:gd name="connsiteY343" fmla="*/ 1030670 h 1146667"/>
              <a:gd name="connsiteX344" fmla="*/ 898043 w 1060649"/>
              <a:gd name="connsiteY344" fmla="*/ 1045882 h 1146667"/>
              <a:gd name="connsiteX345" fmla="*/ 892341 w 1060649"/>
              <a:gd name="connsiteY345" fmla="*/ 1048735 h 1146667"/>
              <a:gd name="connsiteX346" fmla="*/ 903745 w 1060649"/>
              <a:gd name="connsiteY346" fmla="*/ 1035424 h 1146667"/>
              <a:gd name="connsiteX347" fmla="*/ 933205 w 1060649"/>
              <a:gd name="connsiteY347" fmla="*/ 1016407 h 1146667"/>
              <a:gd name="connsiteX348" fmla="*/ 918950 w 1060649"/>
              <a:gd name="connsiteY348" fmla="*/ 1030670 h 1146667"/>
              <a:gd name="connsiteX349" fmla="*/ 918950 w 1060649"/>
              <a:gd name="connsiteY349" fmla="*/ 1030670 h 1146667"/>
              <a:gd name="connsiteX350" fmla="*/ 1012080 w 1060649"/>
              <a:gd name="connsiteY350" fmla="*/ 942245 h 1146667"/>
              <a:gd name="connsiteX351" fmla="*/ 978820 w 1060649"/>
              <a:gd name="connsiteY351" fmla="*/ 979326 h 1146667"/>
              <a:gd name="connsiteX352" fmla="*/ 978820 w 1060649"/>
              <a:gd name="connsiteY352" fmla="*/ 979326 h 1146667"/>
              <a:gd name="connsiteX353" fmla="*/ 993074 w 1060649"/>
              <a:gd name="connsiteY353" fmla="*/ 963163 h 1146667"/>
              <a:gd name="connsiteX354" fmla="*/ 1012080 w 1060649"/>
              <a:gd name="connsiteY354" fmla="*/ 942245 h 1146667"/>
              <a:gd name="connsiteX355" fmla="*/ 128292 w 1060649"/>
              <a:gd name="connsiteY355" fmla="*/ 912770 h 1146667"/>
              <a:gd name="connsiteX356" fmla="*/ 102634 w 1060649"/>
              <a:gd name="connsiteY356" fmla="*/ 896606 h 1146667"/>
              <a:gd name="connsiteX357" fmla="*/ 75074 w 1060649"/>
              <a:gd name="connsiteY357" fmla="*/ 844312 h 1146667"/>
              <a:gd name="connsiteX358" fmla="*/ 101683 w 1060649"/>
              <a:gd name="connsiteY358" fmla="*/ 855722 h 1146667"/>
              <a:gd name="connsiteX359" fmla="*/ 128292 w 1060649"/>
              <a:gd name="connsiteY359" fmla="*/ 912770 h 1146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Lst>
            <a:rect l="l" t="t" r="r" b="b"/>
            <a:pathLst>
              <a:path w="1060649" h="1146667">
                <a:moveTo>
                  <a:pt x="217621" y="995490"/>
                </a:moveTo>
                <a:cubicBezTo>
                  <a:pt x="213820" y="1002145"/>
                  <a:pt x="196714" y="995490"/>
                  <a:pt x="178658" y="979326"/>
                </a:cubicBezTo>
                <a:cubicBezTo>
                  <a:pt x="161553" y="963163"/>
                  <a:pt x="148248" y="944147"/>
                  <a:pt x="149199" y="934639"/>
                </a:cubicBezTo>
                <a:cubicBezTo>
                  <a:pt x="151099" y="924180"/>
                  <a:pt x="169155" y="929885"/>
                  <a:pt x="188161" y="946999"/>
                </a:cubicBezTo>
                <a:cubicBezTo>
                  <a:pt x="209068" y="965064"/>
                  <a:pt x="221422" y="986933"/>
                  <a:pt x="217621" y="995490"/>
                </a:cubicBezTo>
                <a:moveTo>
                  <a:pt x="320255" y="1065849"/>
                </a:moveTo>
                <a:cubicBezTo>
                  <a:pt x="313602" y="1070603"/>
                  <a:pt x="293646" y="1063948"/>
                  <a:pt x="274640" y="1052538"/>
                </a:cubicBezTo>
                <a:cubicBezTo>
                  <a:pt x="255633" y="1040178"/>
                  <a:pt x="243279" y="1024965"/>
                  <a:pt x="248031" y="1019260"/>
                </a:cubicBezTo>
                <a:cubicBezTo>
                  <a:pt x="252783" y="1011653"/>
                  <a:pt x="274640" y="1015457"/>
                  <a:pt x="295547" y="1029719"/>
                </a:cubicBezTo>
                <a:cubicBezTo>
                  <a:pt x="316453" y="1043030"/>
                  <a:pt x="327857" y="1060144"/>
                  <a:pt x="320255" y="1065849"/>
                </a:cubicBezTo>
                <a:close/>
                <a:moveTo>
                  <a:pt x="428590" y="1117193"/>
                </a:moveTo>
                <a:cubicBezTo>
                  <a:pt x="420037" y="1120045"/>
                  <a:pt x="399130" y="1115291"/>
                  <a:pt x="380124" y="1107685"/>
                </a:cubicBezTo>
                <a:cubicBezTo>
                  <a:pt x="361118" y="1099127"/>
                  <a:pt x="350665" y="1089619"/>
                  <a:pt x="358267" y="1085816"/>
                </a:cubicBezTo>
                <a:cubicBezTo>
                  <a:pt x="365869" y="1081062"/>
                  <a:pt x="388677" y="1083915"/>
                  <a:pt x="409584" y="1093423"/>
                </a:cubicBezTo>
                <a:cubicBezTo>
                  <a:pt x="429540" y="1102931"/>
                  <a:pt x="437143" y="1113389"/>
                  <a:pt x="428590" y="1117193"/>
                </a:cubicBezTo>
                <a:close/>
                <a:moveTo>
                  <a:pt x="530273" y="1143815"/>
                </a:moveTo>
                <a:cubicBezTo>
                  <a:pt x="520770" y="1143815"/>
                  <a:pt x="500814" y="1141913"/>
                  <a:pt x="483708" y="1140012"/>
                </a:cubicBezTo>
                <a:cubicBezTo>
                  <a:pt x="467553" y="1136209"/>
                  <a:pt x="459950" y="1132405"/>
                  <a:pt x="469453" y="1131455"/>
                </a:cubicBezTo>
                <a:cubicBezTo>
                  <a:pt x="478956" y="1128602"/>
                  <a:pt x="500814" y="1130504"/>
                  <a:pt x="517919" y="1134307"/>
                </a:cubicBezTo>
                <a:cubicBezTo>
                  <a:pt x="535025" y="1137159"/>
                  <a:pt x="539776" y="1141913"/>
                  <a:pt x="530273" y="1143815"/>
                </a:cubicBezTo>
                <a:close/>
                <a:moveTo>
                  <a:pt x="34211" y="714052"/>
                </a:moveTo>
                <a:cubicBezTo>
                  <a:pt x="33261" y="732118"/>
                  <a:pt x="25658" y="731167"/>
                  <a:pt x="19006" y="712151"/>
                </a:cubicBezTo>
                <a:cubicBezTo>
                  <a:pt x="13304" y="694086"/>
                  <a:pt x="8553" y="666512"/>
                  <a:pt x="6652" y="648447"/>
                </a:cubicBezTo>
                <a:cubicBezTo>
                  <a:pt x="6652" y="628480"/>
                  <a:pt x="13304" y="625628"/>
                  <a:pt x="20907" y="643693"/>
                </a:cubicBezTo>
                <a:cubicBezTo>
                  <a:pt x="31360" y="661758"/>
                  <a:pt x="37062" y="695036"/>
                  <a:pt x="34211" y="714052"/>
                </a:cubicBezTo>
                <a:close/>
                <a:moveTo>
                  <a:pt x="97882" y="803428"/>
                </a:moveTo>
                <a:cubicBezTo>
                  <a:pt x="94081" y="820542"/>
                  <a:pt x="78876" y="817690"/>
                  <a:pt x="65571" y="798674"/>
                </a:cubicBezTo>
                <a:cubicBezTo>
                  <a:pt x="53217" y="779658"/>
                  <a:pt x="43714" y="751134"/>
                  <a:pt x="45615" y="733069"/>
                </a:cubicBezTo>
                <a:cubicBezTo>
                  <a:pt x="48466" y="714052"/>
                  <a:pt x="62720" y="713102"/>
                  <a:pt x="77925" y="733069"/>
                </a:cubicBezTo>
                <a:cubicBezTo>
                  <a:pt x="94081" y="753035"/>
                  <a:pt x="103584" y="785363"/>
                  <a:pt x="97882" y="803428"/>
                </a:cubicBezTo>
                <a:close/>
                <a:moveTo>
                  <a:pt x="190062" y="896606"/>
                </a:moveTo>
                <a:cubicBezTo>
                  <a:pt x="183410" y="910868"/>
                  <a:pt x="162503" y="908016"/>
                  <a:pt x="144447" y="889000"/>
                </a:cubicBezTo>
                <a:cubicBezTo>
                  <a:pt x="126391" y="870935"/>
                  <a:pt x="115938" y="843362"/>
                  <a:pt x="120689" y="827198"/>
                </a:cubicBezTo>
                <a:cubicBezTo>
                  <a:pt x="126391" y="810083"/>
                  <a:pt x="147298" y="811034"/>
                  <a:pt x="167255" y="830050"/>
                </a:cubicBezTo>
                <a:cubicBezTo>
                  <a:pt x="187211" y="850968"/>
                  <a:pt x="197665" y="880443"/>
                  <a:pt x="190062" y="896606"/>
                </a:cubicBezTo>
                <a:close/>
                <a:moveTo>
                  <a:pt x="300298" y="983129"/>
                </a:moveTo>
                <a:cubicBezTo>
                  <a:pt x="290795" y="995490"/>
                  <a:pt x="267037" y="992637"/>
                  <a:pt x="246130" y="977425"/>
                </a:cubicBezTo>
                <a:cubicBezTo>
                  <a:pt x="225224" y="961261"/>
                  <a:pt x="214770" y="938442"/>
                  <a:pt x="221422" y="924180"/>
                </a:cubicBezTo>
                <a:cubicBezTo>
                  <a:pt x="229975" y="908967"/>
                  <a:pt x="254683" y="910868"/>
                  <a:pt x="277491" y="927983"/>
                </a:cubicBezTo>
                <a:cubicBezTo>
                  <a:pt x="300298" y="945097"/>
                  <a:pt x="310751" y="969818"/>
                  <a:pt x="300298" y="983129"/>
                </a:cubicBezTo>
                <a:close/>
                <a:moveTo>
                  <a:pt x="420037" y="1055390"/>
                </a:moveTo>
                <a:cubicBezTo>
                  <a:pt x="408633" y="1064898"/>
                  <a:pt x="383925" y="1062997"/>
                  <a:pt x="363019" y="1051587"/>
                </a:cubicBezTo>
                <a:cubicBezTo>
                  <a:pt x="342112" y="1039227"/>
                  <a:pt x="331658" y="1021162"/>
                  <a:pt x="342112" y="1009752"/>
                </a:cubicBezTo>
                <a:cubicBezTo>
                  <a:pt x="352565" y="997391"/>
                  <a:pt x="379174" y="998342"/>
                  <a:pt x="401981" y="1011653"/>
                </a:cubicBezTo>
                <a:cubicBezTo>
                  <a:pt x="423838" y="1025916"/>
                  <a:pt x="431441" y="1044932"/>
                  <a:pt x="420037" y="1055390"/>
                </a:cubicBezTo>
                <a:close/>
                <a:moveTo>
                  <a:pt x="535975" y="1106734"/>
                </a:moveTo>
                <a:cubicBezTo>
                  <a:pt x="523621" y="1113389"/>
                  <a:pt x="499863" y="1114340"/>
                  <a:pt x="480857" y="1106734"/>
                </a:cubicBezTo>
                <a:cubicBezTo>
                  <a:pt x="461851" y="1099127"/>
                  <a:pt x="455199" y="1086767"/>
                  <a:pt x="465652" y="1078210"/>
                </a:cubicBezTo>
                <a:cubicBezTo>
                  <a:pt x="477056" y="1068702"/>
                  <a:pt x="503664" y="1067751"/>
                  <a:pt x="523621" y="1077259"/>
                </a:cubicBezTo>
                <a:cubicBezTo>
                  <a:pt x="543578" y="1084865"/>
                  <a:pt x="548329" y="1098177"/>
                  <a:pt x="535975" y="1106734"/>
                </a:cubicBezTo>
                <a:close/>
                <a:moveTo>
                  <a:pt x="637658" y="1131455"/>
                </a:moveTo>
                <a:cubicBezTo>
                  <a:pt x="625304" y="1136209"/>
                  <a:pt x="605348" y="1138110"/>
                  <a:pt x="589192" y="1136209"/>
                </a:cubicBezTo>
                <a:cubicBezTo>
                  <a:pt x="573987" y="1133356"/>
                  <a:pt x="570186" y="1126701"/>
                  <a:pt x="581590" y="1120996"/>
                </a:cubicBezTo>
                <a:cubicBezTo>
                  <a:pt x="593944" y="1114340"/>
                  <a:pt x="616751" y="1111488"/>
                  <a:pt x="632907" y="1115291"/>
                </a:cubicBezTo>
                <a:cubicBezTo>
                  <a:pt x="648112" y="1118143"/>
                  <a:pt x="650963" y="1125750"/>
                  <a:pt x="637658" y="1131455"/>
                </a:cubicBezTo>
                <a:close/>
                <a:moveTo>
                  <a:pt x="29460" y="588547"/>
                </a:moveTo>
                <a:cubicBezTo>
                  <a:pt x="23758" y="613267"/>
                  <a:pt x="13304" y="616120"/>
                  <a:pt x="7602" y="599005"/>
                </a:cubicBezTo>
                <a:cubicBezTo>
                  <a:pt x="2851" y="582842"/>
                  <a:pt x="2851" y="551465"/>
                  <a:pt x="6652" y="529597"/>
                </a:cubicBezTo>
                <a:cubicBezTo>
                  <a:pt x="11404" y="505827"/>
                  <a:pt x="20907" y="497270"/>
                  <a:pt x="27559" y="511532"/>
                </a:cubicBezTo>
                <a:cubicBezTo>
                  <a:pt x="35161" y="528646"/>
                  <a:pt x="37062" y="563826"/>
                  <a:pt x="29460" y="588547"/>
                </a:cubicBezTo>
                <a:close/>
                <a:moveTo>
                  <a:pt x="89329" y="673168"/>
                </a:moveTo>
                <a:cubicBezTo>
                  <a:pt x="80776" y="696938"/>
                  <a:pt x="62720" y="698840"/>
                  <a:pt x="48466" y="678873"/>
                </a:cubicBezTo>
                <a:cubicBezTo>
                  <a:pt x="36112" y="659857"/>
                  <a:pt x="31360" y="626579"/>
                  <a:pt x="37062" y="602809"/>
                </a:cubicBezTo>
                <a:cubicBezTo>
                  <a:pt x="44665" y="579039"/>
                  <a:pt x="61770" y="572383"/>
                  <a:pt x="76025" y="591399"/>
                </a:cubicBezTo>
                <a:cubicBezTo>
                  <a:pt x="93130" y="610415"/>
                  <a:pt x="98832" y="647496"/>
                  <a:pt x="89329" y="673168"/>
                </a:cubicBezTo>
                <a:close/>
                <a:moveTo>
                  <a:pt x="180559" y="767297"/>
                </a:moveTo>
                <a:cubicBezTo>
                  <a:pt x="170106" y="789166"/>
                  <a:pt x="145397" y="790117"/>
                  <a:pt x="125441" y="769199"/>
                </a:cubicBezTo>
                <a:cubicBezTo>
                  <a:pt x="106435" y="749232"/>
                  <a:pt x="98832" y="715003"/>
                  <a:pt x="107385" y="692184"/>
                </a:cubicBezTo>
                <a:cubicBezTo>
                  <a:pt x="116888" y="668414"/>
                  <a:pt x="141596" y="664611"/>
                  <a:pt x="162503" y="685528"/>
                </a:cubicBezTo>
                <a:cubicBezTo>
                  <a:pt x="184360" y="706446"/>
                  <a:pt x="191963" y="743527"/>
                  <a:pt x="180559" y="767297"/>
                </a:cubicBezTo>
                <a:close/>
                <a:moveTo>
                  <a:pt x="296497" y="864279"/>
                </a:moveTo>
                <a:cubicBezTo>
                  <a:pt x="283192" y="884246"/>
                  <a:pt x="254683" y="884246"/>
                  <a:pt x="230925" y="865230"/>
                </a:cubicBezTo>
                <a:cubicBezTo>
                  <a:pt x="208118" y="846214"/>
                  <a:pt x="198615" y="813887"/>
                  <a:pt x="209068" y="792969"/>
                </a:cubicBezTo>
                <a:cubicBezTo>
                  <a:pt x="220472" y="771101"/>
                  <a:pt x="250882" y="768248"/>
                  <a:pt x="275590" y="788215"/>
                </a:cubicBezTo>
                <a:cubicBezTo>
                  <a:pt x="300298" y="808182"/>
                  <a:pt x="309801" y="842411"/>
                  <a:pt x="296497" y="864279"/>
                </a:cubicBezTo>
                <a:close/>
                <a:moveTo>
                  <a:pt x="423838" y="952704"/>
                </a:moveTo>
                <a:cubicBezTo>
                  <a:pt x="409584" y="969818"/>
                  <a:pt x="379174" y="970769"/>
                  <a:pt x="354466" y="954605"/>
                </a:cubicBezTo>
                <a:cubicBezTo>
                  <a:pt x="330708" y="938442"/>
                  <a:pt x="321205" y="910868"/>
                  <a:pt x="334509" y="891852"/>
                </a:cubicBezTo>
                <a:cubicBezTo>
                  <a:pt x="347814" y="871886"/>
                  <a:pt x="380124" y="869984"/>
                  <a:pt x="405783" y="887098"/>
                </a:cubicBezTo>
                <a:cubicBezTo>
                  <a:pt x="431441" y="905164"/>
                  <a:pt x="439043" y="934639"/>
                  <a:pt x="423838" y="952704"/>
                </a:cubicBezTo>
                <a:close/>
                <a:moveTo>
                  <a:pt x="667118" y="1073456"/>
                </a:moveTo>
                <a:cubicBezTo>
                  <a:pt x="652863" y="1084865"/>
                  <a:pt x="626255" y="1088669"/>
                  <a:pt x="608199" y="1082013"/>
                </a:cubicBezTo>
                <a:cubicBezTo>
                  <a:pt x="589192" y="1075357"/>
                  <a:pt x="584441" y="1059194"/>
                  <a:pt x="599646" y="1046833"/>
                </a:cubicBezTo>
                <a:cubicBezTo>
                  <a:pt x="614851" y="1033522"/>
                  <a:pt x="642410" y="1028768"/>
                  <a:pt x="662366" y="1037325"/>
                </a:cubicBezTo>
                <a:cubicBezTo>
                  <a:pt x="680422" y="1044932"/>
                  <a:pt x="683273" y="1061095"/>
                  <a:pt x="667118" y="1073456"/>
                </a:cubicBezTo>
                <a:close/>
                <a:moveTo>
                  <a:pt x="760248" y="1094373"/>
                </a:moveTo>
                <a:cubicBezTo>
                  <a:pt x="745994" y="1102931"/>
                  <a:pt x="725087" y="1108635"/>
                  <a:pt x="711782" y="1106734"/>
                </a:cubicBezTo>
                <a:cubicBezTo>
                  <a:pt x="697528" y="1104832"/>
                  <a:pt x="697528" y="1094373"/>
                  <a:pt x="710832" y="1084865"/>
                </a:cubicBezTo>
                <a:cubicBezTo>
                  <a:pt x="725087" y="1074407"/>
                  <a:pt x="748845" y="1068702"/>
                  <a:pt x="762149" y="1071554"/>
                </a:cubicBezTo>
                <a:cubicBezTo>
                  <a:pt x="775453" y="1075357"/>
                  <a:pt x="773553" y="1085816"/>
                  <a:pt x="760248" y="1094373"/>
                </a:cubicBezTo>
                <a:close/>
                <a:moveTo>
                  <a:pt x="823919" y="1088669"/>
                </a:moveTo>
                <a:cubicBezTo>
                  <a:pt x="811565" y="1094373"/>
                  <a:pt x="795410" y="1101980"/>
                  <a:pt x="787807" y="1103881"/>
                </a:cubicBezTo>
                <a:cubicBezTo>
                  <a:pt x="779255" y="1105783"/>
                  <a:pt x="781155" y="1101980"/>
                  <a:pt x="794459" y="1094373"/>
                </a:cubicBezTo>
                <a:cubicBezTo>
                  <a:pt x="806814" y="1086767"/>
                  <a:pt x="824869" y="1079161"/>
                  <a:pt x="833422" y="1078210"/>
                </a:cubicBezTo>
                <a:cubicBezTo>
                  <a:pt x="841025" y="1078210"/>
                  <a:pt x="836273" y="1082013"/>
                  <a:pt x="823919" y="1088669"/>
                </a:cubicBezTo>
                <a:close/>
                <a:moveTo>
                  <a:pt x="42764" y="452582"/>
                </a:moveTo>
                <a:cubicBezTo>
                  <a:pt x="32311" y="479204"/>
                  <a:pt x="20907" y="487762"/>
                  <a:pt x="16155" y="474450"/>
                </a:cubicBezTo>
                <a:cubicBezTo>
                  <a:pt x="14255" y="462090"/>
                  <a:pt x="19006" y="434517"/>
                  <a:pt x="26609" y="409796"/>
                </a:cubicBezTo>
                <a:cubicBezTo>
                  <a:pt x="36112" y="386026"/>
                  <a:pt x="46565" y="372714"/>
                  <a:pt x="51317" y="382222"/>
                </a:cubicBezTo>
                <a:cubicBezTo>
                  <a:pt x="57969" y="393632"/>
                  <a:pt x="54168" y="425009"/>
                  <a:pt x="42764" y="452582"/>
                </a:cubicBezTo>
                <a:close/>
                <a:moveTo>
                  <a:pt x="95981" y="521040"/>
                </a:moveTo>
                <a:cubicBezTo>
                  <a:pt x="83627" y="548613"/>
                  <a:pt x="63671" y="555268"/>
                  <a:pt x="50366" y="538154"/>
                </a:cubicBezTo>
                <a:cubicBezTo>
                  <a:pt x="39913" y="521990"/>
                  <a:pt x="39913" y="489663"/>
                  <a:pt x="49416" y="463991"/>
                </a:cubicBezTo>
                <a:cubicBezTo>
                  <a:pt x="60820" y="437369"/>
                  <a:pt x="79826" y="426910"/>
                  <a:pt x="93130" y="442123"/>
                </a:cubicBezTo>
                <a:cubicBezTo>
                  <a:pt x="107385" y="456385"/>
                  <a:pt x="109286" y="492516"/>
                  <a:pt x="95981" y="521040"/>
                </a:cubicBezTo>
                <a:close/>
                <a:moveTo>
                  <a:pt x="181509" y="607563"/>
                </a:moveTo>
                <a:cubicBezTo>
                  <a:pt x="167255" y="635136"/>
                  <a:pt x="139696" y="639890"/>
                  <a:pt x="120689" y="619923"/>
                </a:cubicBezTo>
                <a:cubicBezTo>
                  <a:pt x="102634" y="600907"/>
                  <a:pt x="98832" y="564776"/>
                  <a:pt x="111186" y="539105"/>
                </a:cubicBezTo>
                <a:cubicBezTo>
                  <a:pt x="124491" y="512482"/>
                  <a:pt x="151099" y="504876"/>
                  <a:pt x="170106" y="522941"/>
                </a:cubicBezTo>
                <a:cubicBezTo>
                  <a:pt x="191963" y="541006"/>
                  <a:pt x="197665" y="579989"/>
                  <a:pt x="181509" y="607563"/>
                </a:cubicBezTo>
                <a:close/>
                <a:moveTo>
                  <a:pt x="568286" y="894705"/>
                </a:moveTo>
                <a:cubicBezTo>
                  <a:pt x="551180" y="914672"/>
                  <a:pt x="517919" y="919426"/>
                  <a:pt x="494161" y="904213"/>
                </a:cubicBezTo>
                <a:cubicBezTo>
                  <a:pt x="469453" y="889000"/>
                  <a:pt x="462801" y="858574"/>
                  <a:pt x="478956" y="837657"/>
                </a:cubicBezTo>
                <a:cubicBezTo>
                  <a:pt x="496062" y="815788"/>
                  <a:pt x="530273" y="811034"/>
                  <a:pt x="555932" y="827198"/>
                </a:cubicBezTo>
                <a:cubicBezTo>
                  <a:pt x="579689" y="843362"/>
                  <a:pt x="585391" y="873787"/>
                  <a:pt x="568286" y="894705"/>
                </a:cubicBezTo>
                <a:close/>
                <a:moveTo>
                  <a:pt x="694677" y="966966"/>
                </a:moveTo>
                <a:cubicBezTo>
                  <a:pt x="678522" y="984080"/>
                  <a:pt x="649062" y="989785"/>
                  <a:pt x="628155" y="979326"/>
                </a:cubicBezTo>
                <a:cubicBezTo>
                  <a:pt x="607248" y="967917"/>
                  <a:pt x="602497" y="944147"/>
                  <a:pt x="618652" y="926081"/>
                </a:cubicBezTo>
                <a:cubicBezTo>
                  <a:pt x="634807" y="907065"/>
                  <a:pt x="666168" y="901360"/>
                  <a:pt x="687074" y="913721"/>
                </a:cubicBezTo>
                <a:cubicBezTo>
                  <a:pt x="708932" y="925131"/>
                  <a:pt x="711782" y="948901"/>
                  <a:pt x="694677" y="966966"/>
                </a:cubicBezTo>
                <a:close/>
                <a:moveTo>
                  <a:pt x="800161" y="1014506"/>
                </a:moveTo>
                <a:cubicBezTo>
                  <a:pt x="784956" y="1028768"/>
                  <a:pt x="761199" y="1035424"/>
                  <a:pt x="745994" y="1029719"/>
                </a:cubicBezTo>
                <a:cubicBezTo>
                  <a:pt x="729838" y="1023063"/>
                  <a:pt x="728888" y="1005949"/>
                  <a:pt x="744093" y="990736"/>
                </a:cubicBezTo>
                <a:cubicBezTo>
                  <a:pt x="759298" y="974572"/>
                  <a:pt x="784956" y="967917"/>
                  <a:pt x="801112" y="975523"/>
                </a:cubicBezTo>
                <a:cubicBezTo>
                  <a:pt x="815366" y="982179"/>
                  <a:pt x="815366" y="1000244"/>
                  <a:pt x="800161" y="1014506"/>
                </a:cubicBezTo>
                <a:close/>
                <a:moveTo>
                  <a:pt x="876186" y="1035424"/>
                </a:moveTo>
                <a:cubicBezTo>
                  <a:pt x="862882" y="1046833"/>
                  <a:pt x="844826" y="1054440"/>
                  <a:pt x="835323" y="1052538"/>
                </a:cubicBezTo>
                <a:cubicBezTo>
                  <a:pt x="824869" y="1050636"/>
                  <a:pt x="826770" y="1039227"/>
                  <a:pt x="840074" y="1026866"/>
                </a:cubicBezTo>
                <a:cubicBezTo>
                  <a:pt x="853379" y="1014506"/>
                  <a:pt x="872385" y="1006899"/>
                  <a:pt x="882838" y="1009752"/>
                </a:cubicBezTo>
                <a:cubicBezTo>
                  <a:pt x="892341" y="1013555"/>
                  <a:pt x="889490" y="1024014"/>
                  <a:pt x="876186" y="1035424"/>
                </a:cubicBezTo>
                <a:close/>
                <a:moveTo>
                  <a:pt x="77925" y="327076"/>
                </a:moveTo>
                <a:cubicBezTo>
                  <a:pt x="63671" y="353698"/>
                  <a:pt x="48466" y="367960"/>
                  <a:pt x="45615" y="359403"/>
                </a:cubicBezTo>
                <a:cubicBezTo>
                  <a:pt x="44665" y="352748"/>
                  <a:pt x="55118" y="328978"/>
                  <a:pt x="66522" y="305208"/>
                </a:cubicBezTo>
                <a:cubicBezTo>
                  <a:pt x="79826" y="281437"/>
                  <a:pt x="92180" y="265274"/>
                  <a:pt x="95031" y="268126"/>
                </a:cubicBezTo>
                <a:cubicBezTo>
                  <a:pt x="100733" y="272880"/>
                  <a:pt x="93130" y="300454"/>
                  <a:pt x="77925" y="327076"/>
                </a:cubicBezTo>
                <a:close/>
                <a:moveTo>
                  <a:pt x="205267" y="444025"/>
                </a:moveTo>
                <a:cubicBezTo>
                  <a:pt x="187211" y="474450"/>
                  <a:pt x="156801" y="483007"/>
                  <a:pt x="137795" y="464942"/>
                </a:cubicBezTo>
                <a:cubicBezTo>
                  <a:pt x="120689" y="447828"/>
                  <a:pt x="120689" y="412648"/>
                  <a:pt x="136845" y="385075"/>
                </a:cubicBezTo>
                <a:cubicBezTo>
                  <a:pt x="153950" y="356551"/>
                  <a:pt x="183410" y="345141"/>
                  <a:pt x="202416" y="360354"/>
                </a:cubicBezTo>
                <a:cubicBezTo>
                  <a:pt x="221422" y="376518"/>
                  <a:pt x="224273" y="414550"/>
                  <a:pt x="205267" y="444025"/>
                </a:cubicBezTo>
                <a:close/>
                <a:moveTo>
                  <a:pt x="316453" y="533400"/>
                </a:moveTo>
                <a:cubicBezTo>
                  <a:pt x="297447" y="562875"/>
                  <a:pt x="261335" y="570481"/>
                  <a:pt x="236627" y="549564"/>
                </a:cubicBezTo>
                <a:cubicBezTo>
                  <a:pt x="212870" y="530548"/>
                  <a:pt x="209068" y="491565"/>
                  <a:pt x="227124" y="463041"/>
                </a:cubicBezTo>
                <a:cubicBezTo>
                  <a:pt x="245180" y="434517"/>
                  <a:pt x="280342" y="425009"/>
                  <a:pt x="305050" y="443074"/>
                </a:cubicBezTo>
                <a:cubicBezTo>
                  <a:pt x="331658" y="462090"/>
                  <a:pt x="336410" y="502974"/>
                  <a:pt x="316453" y="533400"/>
                </a:cubicBezTo>
                <a:close/>
                <a:moveTo>
                  <a:pt x="928453" y="941294"/>
                </a:moveTo>
                <a:cubicBezTo>
                  <a:pt x="914199" y="957458"/>
                  <a:pt x="893292" y="966015"/>
                  <a:pt x="880938" y="960310"/>
                </a:cubicBezTo>
                <a:cubicBezTo>
                  <a:pt x="867633" y="953655"/>
                  <a:pt x="868584" y="934639"/>
                  <a:pt x="883789" y="917524"/>
                </a:cubicBezTo>
                <a:cubicBezTo>
                  <a:pt x="898043" y="899459"/>
                  <a:pt x="920851" y="890902"/>
                  <a:pt x="933205" y="898508"/>
                </a:cubicBezTo>
                <a:cubicBezTo>
                  <a:pt x="944609" y="906114"/>
                  <a:pt x="942708" y="924180"/>
                  <a:pt x="928453" y="941294"/>
                </a:cubicBezTo>
                <a:close/>
                <a:moveTo>
                  <a:pt x="979770" y="962212"/>
                </a:moveTo>
                <a:cubicBezTo>
                  <a:pt x="968366" y="974572"/>
                  <a:pt x="954112" y="984080"/>
                  <a:pt x="947459" y="983129"/>
                </a:cubicBezTo>
                <a:cubicBezTo>
                  <a:pt x="940807" y="981228"/>
                  <a:pt x="944609" y="967917"/>
                  <a:pt x="956963" y="954605"/>
                </a:cubicBezTo>
                <a:cubicBezTo>
                  <a:pt x="969317" y="940343"/>
                  <a:pt x="984522" y="930835"/>
                  <a:pt x="990223" y="934639"/>
                </a:cubicBezTo>
                <a:cubicBezTo>
                  <a:pt x="995925" y="936540"/>
                  <a:pt x="991174" y="949851"/>
                  <a:pt x="979770" y="962212"/>
                </a:cubicBezTo>
                <a:close/>
                <a:moveTo>
                  <a:pt x="163453" y="243405"/>
                </a:moveTo>
                <a:cubicBezTo>
                  <a:pt x="144447" y="269077"/>
                  <a:pt x="120689" y="283339"/>
                  <a:pt x="111186" y="275733"/>
                </a:cubicBezTo>
                <a:cubicBezTo>
                  <a:pt x="103584" y="269077"/>
                  <a:pt x="112137" y="246258"/>
                  <a:pt x="129242" y="223439"/>
                </a:cubicBezTo>
                <a:cubicBezTo>
                  <a:pt x="147298" y="201570"/>
                  <a:pt x="168205" y="185406"/>
                  <a:pt x="177708" y="188259"/>
                </a:cubicBezTo>
                <a:cubicBezTo>
                  <a:pt x="189112" y="193013"/>
                  <a:pt x="183410" y="217734"/>
                  <a:pt x="163453" y="243405"/>
                </a:cubicBezTo>
                <a:close/>
                <a:moveTo>
                  <a:pt x="236627" y="289044"/>
                </a:moveTo>
                <a:cubicBezTo>
                  <a:pt x="216671" y="316617"/>
                  <a:pt x="185311" y="328027"/>
                  <a:pt x="168205" y="315666"/>
                </a:cubicBezTo>
                <a:cubicBezTo>
                  <a:pt x="153000" y="304257"/>
                  <a:pt x="155851" y="274782"/>
                  <a:pt x="174857" y="250061"/>
                </a:cubicBezTo>
                <a:cubicBezTo>
                  <a:pt x="193863" y="225340"/>
                  <a:pt x="222373" y="212029"/>
                  <a:pt x="239478" y="221537"/>
                </a:cubicBezTo>
                <a:cubicBezTo>
                  <a:pt x="257534" y="231045"/>
                  <a:pt x="256584" y="261471"/>
                  <a:pt x="236627" y="289044"/>
                </a:cubicBezTo>
                <a:close/>
                <a:moveTo>
                  <a:pt x="340211" y="358452"/>
                </a:moveTo>
                <a:cubicBezTo>
                  <a:pt x="319304" y="386976"/>
                  <a:pt x="283192" y="396485"/>
                  <a:pt x="259435" y="379370"/>
                </a:cubicBezTo>
                <a:cubicBezTo>
                  <a:pt x="237578" y="363206"/>
                  <a:pt x="236627" y="328978"/>
                  <a:pt x="255633" y="302355"/>
                </a:cubicBezTo>
                <a:cubicBezTo>
                  <a:pt x="275590" y="275733"/>
                  <a:pt x="309801" y="265274"/>
                  <a:pt x="332609" y="279536"/>
                </a:cubicBezTo>
                <a:cubicBezTo>
                  <a:pt x="358267" y="294749"/>
                  <a:pt x="362068" y="329928"/>
                  <a:pt x="340211" y="358452"/>
                </a:cubicBezTo>
                <a:close/>
                <a:moveTo>
                  <a:pt x="1047242" y="889951"/>
                </a:moveTo>
                <a:cubicBezTo>
                  <a:pt x="1038689" y="902311"/>
                  <a:pt x="1031087" y="910868"/>
                  <a:pt x="1029186" y="909918"/>
                </a:cubicBezTo>
                <a:cubicBezTo>
                  <a:pt x="1026335" y="908016"/>
                  <a:pt x="1031087" y="894705"/>
                  <a:pt x="1040590" y="881394"/>
                </a:cubicBezTo>
                <a:cubicBezTo>
                  <a:pt x="1049143" y="868082"/>
                  <a:pt x="1057695" y="859525"/>
                  <a:pt x="1060546" y="862378"/>
                </a:cubicBezTo>
                <a:cubicBezTo>
                  <a:pt x="1061497" y="864279"/>
                  <a:pt x="1055795" y="876640"/>
                  <a:pt x="1047242" y="889951"/>
                </a:cubicBezTo>
                <a:close/>
                <a:moveTo>
                  <a:pt x="281292" y="164489"/>
                </a:moveTo>
                <a:cubicBezTo>
                  <a:pt x="259435" y="188259"/>
                  <a:pt x="227124" y="201570"/>
                  <a:pt x="210969" y="193964"/>
                </a:cubicBezTo>
                <a:cubicBezTo>
                  <a:pt x="196714" y="188259"/>
                  <a:pt x="203366" y="166390"/>
                  <a:pt x="223323" y="145473"/>
                </a:cubicBezTo>
                <a:cubicBezTo>
                  <a:pt x="244230" y="125506"/>
                  <a:pt x="272739" y="112195"/>
                  <a:pt x="287944" y="115047"/>
                </a:cubicBezTo>
                <a:cubicBezTo>
                  <a:pt x="306000" y="119801"/>
                  <a:pt x="303149" y="141670"/>
                  <a:pt x="281292" y="164489"/>
                </a:cubicBezTo>
                <a:close/>
                <a:moveTo>
                  <a:pt x="377273" y="211078"/>
                </a:moveTo>
                <a:cubicBezTo>
                  <a:pt x="354466" y="236750"/>
                  <a:pt x="317404" y="247209"/>
                  <a:pt x="294596" y="234848"/>
                </a:cubicBezTo>
                <a:cubicBezTo>
                  <a:pt x="273689" y="223439"/>
                  <a:pt x="274640" y="194914"/>
                  <a:pt x="296497" y="171144"/>
                </a:cubicBezTo>
                <a:cubicBezTo>
                  <a:pt x="317404" y="149276"/>
                  <a:pt x="351615" y="137866"/>
                  <a:pt x="374422" y="147374"/>
                </a:cubicBezTo>
                <a:cubicBezTo>
                  <a:pt x="397230" y="157833"/>
                  <a:pt x="399130" y="186357"/>
                  <a:pt x="377273" y="211078"/>
                </a:cubicBezTo>
                <a:close/>
                <a:moveTo>
                  <a:pt x="326907" y="77015"/>
                </a:moveTo>
                <a:cubicBezTo>
                  <a:pt x="305050" y="94129"/>
                  <a:pt x="275590" y="106490"/>
                  <a:pt x="262286" y="105539"/>
                </a:cubicBezTo>
                <a:cubicBezTo>
                  <a:pt x="250882" y="106490"/>
                  <a:pt x="259435" y="95080"/>
                  <a:pt x="278441" y="81769"/>
                </a:cubicBezTo>
                <a:cubicBezTo>
                  <a:pt x="299348" y="69409"/>
                  <a:pt x="324056" y="57048"/>
                  <a:pt x="337360" y="53245"/>
                </a:cubicBezTo>
                <a:cubicBezTo>
                  <a:pt x="352565" y="52294"/>
                  <a:pt x="347814" y="62753"/>
                  <a:pt x="326907" y="77015"/>
                </a:cubicBezTo>
                <a:close/>
                <a:moveTo>
                  <a:pt x="411484" y="96982"/>
                </a:moveTo>
                <a:cubicBezTo>
                  <a:pt x="390578" y="115998"/>
                  <a:pt x="355416" y="125506"/>
                  <a:pt x="335460" y="118850"/>
                </a:cubicBezTo>
                <a:cubicBezTo>
                  <a:pt x="317404" y="113145"/>
                  <a:pt x="319304" y="95080"/>
                  <a:pt x="340211" y="78917"/>
                </a:cubicBezTo>
                <a:cubicBezTo>
                  <a:pt x="360168" y="63704"/>
                  <a:pt x="391528" y="54196"/>
                  <a:pt x="410534" y="57999"/>
                </a:cubicBezTo>
                <a:cubicBezTo>
                  <a:pt x="431441" y="61802"/>
                  <a:pt x="431441" y="79867"/>
                  <a:pt x="411484" y="96982"/>
                </a:cubicBezTo>
                <a:close/>
                <a:moveTo>
                  <a:pt x="521720" y="143571"/>
                </a:moveTo>
                <a:cubicBezTo>
                  <a:pt x="501764" y="164489"/>
                  <a:pt x="463751" y="171144"/>
                  <a:pt x="439043" y="158784"/>
                </a:cubicBezTo>
                <a:cubicBezTo>
                  <a:pt x="415286" y="147374"/>
                  <a:pt x="413385" y="123604"/>
                  <a:pt x="433342" y="104588"/>
                </a:cubicBezTo>
                <a:cubicBezTo>
                  <a:pt x="453298" y="87474"/>
                  <a:pt x="487509" y="80818"/>
                  <a:pt x="511267" y="90326"/>
                </a:cubicBezTo>
                <a:cubicBezTo>
                  <a:pt x="535975" y="100785"/>
                  <a:pt x="541677" y="124555"/>
                  <a:pt x="521720" y="143571"/>
                </a:cubicBezTo>
                <a:close/>
                <a:moveTo>
                  <a:pt x="650012" y="214881"/>
                </a:moveTo>
                <a:cubicBezTo>
                  <a:pt x="631956" y="236750"/>
                  <a:pt x="594894" y="241504"/>
                  <a:pt x="567335" y="225340"/>
                </a:cubicBezTo>
                <a:cubicBezTo>
                  <a:pt x="540727" y="210127"/>
                  <a:pt x="535025" y="180652"/>
                  <a:pt x="554031" y="160686"/>
                </a:cubicBezTo>
                <a:cubicBezTo>
                  <a:pt x="572087" y="141670"/>
                  <a:pt x="607248" y="137866"/>
                  <a:pt x="632907" y="152128"/>
                </a:cubicBezTo>
                <a:cubicBezTo>
                  <a:pt x="659515" y="166390"/>
                  <a:pt x="667118" y="193964"/>
                  <a:pt x="650012" y="214881"/>
                </a:cubicBezTo>
                <a:close/>
                <a:moveTo>
                  <a:pt x="448546" y="30426"/>
                </a:moveTo>
                <a:cubicBezTo>
                  <a:pt x="427640" y="41835"/>
                  <a:pt x="395329" y="50393"/>
                  <a:pt x="376323" y="49442"/>
                </a:cubicBezTo>
                <a:cubicBezTo>
                  <a:pt x="359217" y="49442"/>
                  <a:pt x="363969" y="42786"/>
                  <a:pt x="383925" y="33278"/>
                </a:cubicBezTo>
                <a:cubicBezTo>
                  <a:pt x="403882" y="25672"/>
                  <a:pt x="432391" y="18065"/>
                  <a:pt x="448546" y="15213"/>
                </a:cubicBezTo>
                <a:cubicBezTo>
                  <a:pt x="467553" y="13311"/>
                  <a:pt x="467553" y="19967"/>
                  <a:pt x="448546" y="30426"/>
                </a:cubicBezTo>
                <a:close/>
                <a:moveTo>
                  <a:pt x="546428" y="52294"/>
                </a:moveTo>
                <a:cubicBezTo>
                  <a:pt x="527422" y="66556"/>
                  <a:pt x="491310" y="71310"/>
                  <a:pt x="468503" y="63704"/>
                </a:cubicBezTo>
                <a:cubicBezTo>
                  <a:pt x="445696" y="57999"/>
                  <a:pt x="444745" y="42786"/>
                  <a:pt x="463751" y="31376"/>
                </a:cubicBezTo>
                <a:cubicBezTo>
                  <a:pt x="481807" y="21868"/>
                  <a:pt x="514118" y="17114"/>
                  <a:pt x="535975" y="20918"/>
                </a:cubicBezTo>
                <a:cubicBezTo>
                  <a:pt x="558782" y="26622"/>
                  <a:pt x="564484" y="40884"/>
                  <a:pt x="546428" y="52294"/>
                </a:cubicBezTo>
                <a:close/>
                <a:moveTo>
                  <a:pt x="663317" y="101736"/>
                </a:moveTo>
                <a:cubicBezTo>
                  <a:pt x="647161" y="116949"/>
                  <a:pt x="611050" y="119801"/>
                  <a:pt x="584441" y="107441"/>
                </a:cubicBezTo>
                <a:cubicBezTo>
                  <a:pt x="558782" y="96031"/>
                  <a:pt x="553081" y="75113"/>
                  <a:pt x="571137" y="61802"/>
                </a:cubicBezTo>
                <a:cubicBezTo>
                  <a:pt x="588242" y="49442"/>
                  <a:pt x="620553" y="48491"/>
                  <a:pt x="645261" y="57999"/>
                </a:cubicBezTo>
                <a:cubicBezTo>
                  <a:pt x="669969" y="67507"/>
                  <a:pt x="678522" y="87474"/>
                  <a:pt x="663317" y="101736"/>
                </a:cubicBezTo>
                <a:close/>
                <a:moveTo>
                  <a:pt x="665217" y="29475"/>
                </a:moveTo>
                <a:cubicBezTo>
                  <a:pt x="650963" y="37081"/>
                  <a:pt x="620553" y="37081"/>
                  <a:pt x="596795" y="29475"/>
                </a:cubicBezTo>
                <a:cubicBezTo>
                  <a:pt x="574938" y="22819"/>
                  <a:pt x="569236" y="13311"/>
                  <a:pt x="584441" y="8557"/>
                </a:cubicBezTo>
                <a:cubicBezTo>
                  <a:pt x="597745" y="4754"/>
                  <a:pt x="626255" y="5705"/>
                  <a:pt x="647161" y="10459"/>
                </a:cubicBezTo>
                <a:cubicBezTo>
                  <a:pt x="668068" y="15213"/>
                  <a:pt x="676621" y="23770"/>
                  <a:pt x="665217" y="29475"/>
                </a:cubicBezTo>
                <a:close/>
                <a:moveTo>
                  <a:pt x="777354" y="79867"/>
                </a:moveTo>
                <a:cubicBezTo>
                  <a:pt x="766900" y="89375"/>
                  <a:pt x="737441" y="86523"/>
                  <a:pt x="713683" y="75113"/>
                </a:cubicBezTo>
                <a:cubicBezTo>
                  <a:pt x="689925" y="63704"/>
                  <a:pt x="681373" y="48491"/>
                  <a:pt x="693727" y="40884"/>
                </a:cubicBezTo>
                <a:cubicBezTo>
                  <a:pt x="705130" y="35180"/>
                  <a:pt x="731739" y="38032"/>
                  <a:pt x="753596" y="47540"/>
                </a:cubicBezTo>
                <a:cubicBezTo>
                  <a:pt x="775453" y="57999"/>
                  <a:pt x="785907" y="71310"/>
                  <a:pt x="777354" y="79867"/>
                </a:cubicBezTo>
                <a:close/>
                <a:moveTo>
                  <a:pt x="889490" y="150227"/>
                </a:moveTo>
                <a:cubicBezTo>
                  <a:pt x="881888" y="160686"/>
                  <a:pt x="857180" y="157833"/>
                  <a:pt x="835323" y="142620"/>
                </a:cubicBezTo>
                <a:cubicBezTo>
                  <a:pt x="812515" y="128358"/>
                  <a:pt x="802062" y="108391"/>
                  <a:pt x="811565" y="98883"/>
                </a:cubicBezTo>
                <a:cubicBezTo>
                  <a:pt x="820118" y="91277"/>
                  <a:pt x="842925" y="96031"/>
                  <a:pt x="863832" y="108391"/>
                </a:cubicBezTo>
                <a:cubicBezTo>
                  <a:pt x="883789" y="122653"/>
                  <a:pt x="896143" y="141670"/>
                  <a:pt x="889490" y="150227"/>
                </a:cubicBezTo>
                <a:close/>
                <a:moveTo>
                  <a:pt x="990223" y="234848"/>
                </a:moveTo>
                <a:cubicBezTo>
                  <a:pt x="986422" y="246258"/>
                  <a:pt x="968366" y="243405"/>
                  <a:pt x="949360" y="227242"/>
                </a:cubicBezTo>
                <a:cubicBezTo>
                  <a:pt x="930354" y="211078"/>
                  <a:pt x="919900" y="189210"/>
                  <a:pt x="925602" y="178751"/>
                </a:cubicBezTo>
                <a:cubicBezTo>
                  <a:pt x="930354" y="169243"/>
                  <a:pt x="948410" y="173997"/>
                  <a:pt x="965515" y="189210"/>
                </a:cubicBezTo>
                <a:cubicBezTo>
                  <a:pt x="982621" y="204422"/>
                  <a:pt x="993074" y="224389"/>
                  <a:pt x="990223" y="234848"/>
                </a:cubicBezTo>
                <a:close/>
                <a:moveTo>
                  <a:pt x="864782" y="86523"/>
                </a:moveTo>
                <a:cubicBezTo>
                  <a:pt x="860031" y="90326"/>
                  <a:pt x="839124" y="83671"/>
                  <a:pt x="817267" y="71310"/>
                </a:cubicBezTo>
                <a:cubicBezTo>
                  <a:pt x="795410" y="59901"/>
                  <a:pt x="784006" y="48491"/>
                  <a:pt x="790658" y="46589"/>
                </a:cubicBezTo>
                <a:cubicBezTo>
                  <a:pt x="795410" y="45638"/>
                  <a:pt x="815366" y="54196"/>
                  <a:pt x="835323" y="63704"/>
                </a:cubicBezTo>
                <a:cubicBezTo>
                  <a:pt x="855279" y="74163"/>
                  <a:pt x="868584" y="83671"/>
                  <a:pt x="864782" y="86523"/>
                </a:cubicBezTo>
                <a:close/>
                <a:moveTo>
                  <a:pt x="958863" y="155932"/>
                </a:moveTo>
                <a:cubicBezTo>
                  <a:pt x="957913" y="161636"/>
                  <a:pt x="941758" y="154981"/>
                  <a:pt x="923702" y="139768"/>
                </a:cubicBezTo>
                <a:cubicBezTo>
                  <a:pt x="904696" y="125506"/>
                  <a:pt x="892341" y="110293"/>
                  <a:pt x="895192" y="105539"/>
                </a:cubicBezTo>
                <a:cubicBezTo>
                  <a:pt x="898043" y="102687"/>
                  <a:pt x="913248" y="112195"/>
                  <a:pt x="930354" y="124555"/>
                </a:cubicBezTo>
                <a:cubicBezTo>
                  <a:pt x="945559" y="137866"/>
                  <a:pt x="958863" y="151178"/>
                  <a:pt x="958863" y="155932"/>
                </a:cubicBezTo>
                <a:close/>
                <a:moveTo>
                  <a:pt x="764050" y="35180"/>
                </a:moveTo>
                <a:cubicBezTo>
                  <a:pt x="756447" y="36130"/>
                  <a:pt x="730789" y="31376"/>
                  <a:pt x="707981" y="23770"/>
                </a:cubicBezTo>
                <a:cubicBezTo>
                  <a:pt x="686124" y="17114"/>
                  <a:pt x="676621" y="11410"/>
                  <a:pt x="687074" y="12360"/>
                </a:cubicBezTo>
                <a:cubicBezTo>
                  <a:pt x="709882" y="14262"/>
                  <a:pt x="777354" y="35180"/>
                  <a:pt x="764050" y="35180"/>
                </a:cubicBezTo>
                <a:close/>
                <a:moveTo>
                  <a:pt x="592994" y="0"/>
                </a:moveTo>
                <a:cubicBezTo>
                  <a:pt x="616751" y="951"/>
                  <a:pt x="639559" y="2852"/>
                  <a:pt x="663317" y="6656"/>
                </a:cubicBezTo>
                <a:cubicBezTo>
                  <a:pt x="650963" y="5705"/>
                  <a:pt x="625304" y="2852"/>
                  <a:pt x="605348" y="951"/>
                </a:cubicBezTo>
                <a:cubicBezTo>
                  <a:pt x="600596" y="951"/>
                  <a:pt x="595845" y="951"/>
                  <a:pt x="592994" y="0"/>
                </a:cubicBezTo>
                <a:close/>
                <a:moveTo>
                  <a:pt x="488460" y="6656"/>
                </a:moveTo>
                <a:cubicBezTo>
                  <a:pt x="513168" y="2852"/>
                  <a:pt x="537876" y="951"/>
                  <a:pt x="562584" y="0"/>
                </a:cubicBezTo>
                <a:lnTo>
                  <a:pt x="562584" y="0"/>
                </a:lnTo>
                <a:cubicBezTo>
                  <a:pt x="573037" y="0"/>
                  <a:pt x="574938" y="1902"/>
                  <a:pt x="562584" y="4754"/>
                </a:cubicBezTo>
                <a:cubicBezTo>
                  <a:pt x="546428" y="9508"/>
                  <a:pt x="515068" y="13311"/>
                  <a:pt x="495112" y="11410"/>
                </a:cubicBezTo>
                <a:cubicBezTo>
                  <a:pt x="478006" y="11410"/>
                  <a:pt x="476105" y="8557"/>
                  <a:pt x="488460" y="6656"/>
                </a:cubicBezTo>
                <a:close/>
                <a:moveTo>
                  <a:pt x="321205" y="57999"/>
                </a:moveTo>
                <a:cubicBezTo>
                  <a:pt x="341161" y="48491"/>
                  <a:pt x="361118" y="39934"/>
                  <a:pt x="382025" y="32327"/>
                </a:cubicBezTo>
                <a:cubicBezTo>
                  <a:pt x="380124" y="33278"/>
                  <a:pt x="378223" y="34229"/>
                  <a:pt x="375373" y="35180"/>
                </a:cubicBezTo>
                <a:cubicBezTo>
                  <a:pt x="358267" y="42786"/>
                  <a:pt x="334509" y="52294"/>
                  <a:pt x="321205" y="57999"/>
                </a:cubicBezTo>
                <a:close/>
                <a:moveTo>
                  <a:pt x="237578" y="108391"/>
                </a:moveTo>
                <a:cubicBezTo>
                  <a:pt x="251832" y="97933"/>
                  <a:pt x="266087" y="88425"/>
                  <a:pt x="280342" y="79867"/>
                </a:cubicBezTo>
                <a:cubicBezTo>
                  <a:pt x="278441" y="80818"/>
                  <a:pt x="275590" y="82720"/>
                  <a:pt x="273689" y="83671"/>
                </a:cubicBezTo>
                <a:cubicBezTo>
                  <a:pt x="261335" y="93179"/>
                  <a:pt x="248031" y="101736"/>
                  <a:pt x="237578" y="108391"/>
                </a:cubicBezTo>
                <a:lnTo>
                  <a:pt x="237578" y="108391"/>
                </a:lnTo>
                <a:close/>
                <a:moveTo>
                  <a:pt x="179609" y="155932"/>
                </a:moveTo>
                <a:cubicBezTo>
                  <a:pt x="191012" y="145473"/>
                  <a:pt x="202416" y="135965"/>
                  <a:pt x="213820" y="126457"/>
                </a:cubicBezTo>
                <a:lnTo>
                  <a:pt x="213820" y="126457"/>
                </a:lnTo>
                <a:cubicBezTo>
                  <a:pt x="223323" y="118850"/>
                  <a:pt x="231876" y="113145"/>
                  <a:pt x="236627" y="111244"/>
                </a:cubicBezTo>
                <a:cubicBezTo>
                  <a:pt x="247081" y="109342"/>
                  <a:pt x="238528" y="123604"/>
                  <a:pt x="216671" y="144522"/>
                </a:cubicBezTo>
                <a:cubicBezTo>
                  <a:pt x="195764" y="166390"/>
                  <a:pt x="171056" y="182554"/>
                  <a:pt x="162503" y="180652"/>
                </a:cubicBezTo>
                <a:cubicBezTo>
                  <a:pt x="157752" y="180652"/>
                  <a:pt x="166304" y="170194"/>
                  <a:pt x="179609" y="155932"/>
                </a:cubicBezTo>
                <a:close/>
                <a:moveTo>
                  <a:pt x="93130" y="260520"/>
                </a:moveTo>
                <a:cubicBezTo>
                  <a:pt x="96932" y="253864"/>
                  <a:pt x="101683" y="248159"/>
                  <a:pt x="105484" y="242455"/>
                </a:cubicBezTo>
                <a:cubicBezTo>
                  <a:pt x="119739" y="221537"/>
                  <a:pt x="135894" y="202521"/>
                  <a:pt x="152050" y="184456"/>
                </a:cubicBezTo>
                <a:lnTo>
                  <a:pt x="152050" y="184456"/>
                </a:lnTo>
                <a:cubicBezTo>
                  <a:pt x="153950" y="184456"/>
                  <a:pt x="143497" y="200619"/>
                  <a:pt x="125441" y="222488"/>
                </a:cubicBezTo>
                <a:cubicBezTo>
                  <a:pt x="109286" y="245307"/>
                  <a:pt x="94081" y="261471"/>
                  <a:pt x="93130" y="260520"/>
                </a:cubicBezTo>
                <a:close/>
                <a:moveTo>
                  <a:pt x="18056" y="430713"/>
                </a:moveTo>
                <a:cubicBezTo>
                  <a:pt x="24708" y="404091"/>
                  <a:pt x="33261" y="377468"/>
                  <a:pt x="44665" y="351797"/>
                </a:cubicBezTo>
                <a:lnTo>
                  <a:pt x="44665" y="351797"/>
                </a:lnTo>
                <a:cubicBezTo>
                  <a:pt x="41814" y="361305"/>
                  <a:pt x="34211" y="383173"/>
                  <a:pt x="26609" y="405042"/>
                </a:cubicBezTo>
                <a:cubicBezTo>
                  <a:pt x="22807" y="416451"/>
                  <a:pt x="19957" y="425959"/>
                  <a:pt x="18056" y="430713"/>
                </a:cubicBezTo>
                <a:close/>
                <a:moveTo>
                  <a:pt x="950" y="544810"/>
                </a:moveTo>
                <a:cubicBezTo>
                  <a:pt x="2851" y="513433"/>
                  <a:pt x="6652" y="482057"/>
                  <a:pt x="13304" y="450680"/>
                </a:cubicBezTo>
                <a:cubicBezTo>
                  <a:pt x="13304" y="451631"/>
                  <a:pt x="13304" y="452582"/>
                  <a:pt x="13304" y="454483"/>
                </a:cubicBezTo>
                <a:cubicBezTo>
                  <a:pt x="13304" y="465893"/>
                  <a:pt x="9503" y="496319"/>
                  <a:pt x="4752" y="521040"/>
                </a:cubicBezTo>
                <a:cubicBezTo>
                  <a:pt x="2851" y="534351"/>
                  <a:pt x="950" y="542908"/>
                  <a:pt x="950" y="544810"/>
                </a:cubicBezTo>
                <a:lnTo>
                  <a:pt x="950" y="544810"/>
                </a:lnTo>
                <a:close/>
                <a:moveTo>
                  <a:pt x="4752" y="646546"/>
                </a:moveTo>
                <a:cubicBezTo>
                  <a:pt x="950" y="618972"/>
                  <a:pt x="0" y="591399"/>
                  <a:pt x="0" y="563826"/>
                </a:cubicBezTo>
                <a:cubicBezTo>
                  <a:pt x="0" y="564776"/>
                  <a:pt x="0" y="566678"/>
                  <a:pt x="0" y="568580"/>
                </a:cubicBezTo>
                <a:cubicBezTo>
                  <a:pt x="1901" y="583793"/>
                  <a:pt x="3801" y="614218"/>
                  <a:pt x="3801" y="635136"/>
                </a:cubicBezTo>
                <a:cubicBezTo>
                  <a:pt x="4752" y="640841"/>
                  <a:pt x="4752" y="644644"/>
                  <a:pt x="4752" y="646546"/>
                </a:cubicBezTo>
                <a:close/>
                <a:moveTo>
                  <a:pt x="17106" y="712151"/>
                </a:moveTo>
                <a:cubicBezTo>
                  <a:pt x="17106" y="711200"/>
                  <a:pt x="16155" y="709298"/>
                  <a:pt x="16155" y="708348"/>
                </a:cubicBezTo>
                <a:cubicBezTo>
                  <a:pt x="16155" y="709298"/>
                  <a:pt x="17106" y="711200"/>
                  <a:pt x="17106" y="712151"/>
                </a:cubicBezTo>
                <a:close/>
                <a:moveTo>
                  <a:pt x="58919" y="826247"/>
                </a:moveTo>
                <a:cubicBezTo>
                  <a:pt x="47516" y="802477"/>
                  <a:pt x="37062" y="777756"/>
                  <a:pt x="28509" y="752085"/>
                </a:cubicBezTo>
                <a:cubicBezTo>
                  <a:pt x="25658" y="741626"/>
                  <a:pt x="30410" y="745429"/>
                  <a:pt x="38963" y="763494"/>
                </a:cubicBezTo>
                <a:cubicBezTo>
                  <a:pt x="49416" y="782510"/>
                  <a:pt x="60820" y="811985"/>
                  <a:pt x="61770" y="824345"/>
                </a:cubicBezTo>
                <a:cubicBezTo>
                  <a:pt x="63671" y="832903"/>
                  <a:pt x="62720" y="832903"/>
                  <a:pt x="58919" y="826247"/>
                </a:cubicBezTo>
                <a:lnTo>
                  <a:pt x="58919" y="826247"/>
                </a:lnTo>
                <a:close/>
                <a:moveTo>
                  <a:pt x="168205" y="979326"/>
                </a:moveTo>
                <a:cubicBezTo>
                  <a:pt x="150149" y="961261"/>
                  <a:pt x="133043" y="942245"/>
                  <a:pt x="117838" y="922278"/>
                </a:cubicBezTo>
                <a:cubicBezTo>
                  <a:pt x="119739" y="924180"/>
                  <a:pt x="127342" y="931786"/>
                  <a:pt x="136845" y="943196"/>
                </a:cubicBezTo>
                <a:cubicBezTo>
                  <a:pt x="153000" y="959359"/>
                  <a:pt x="166304" y="975523"/>
                  <a:pt x="168205" y="979326"/>
                </a:cubicBezTo>
                <a:close/>
                <a:moveTo>
                  <a:pt x="250882" y="1046833"/>
                </a:moveTo>
                <a:cubicBezTo>
                  <a:pt x="248031" y="1044932"/>
                  <a:pt x="245180" y="1043030"/>
                  <a:pt x="242329" y="1041128"/>
                </a:cubicBezTo>
                <a:cubicBezTo>
                  <a:pt x="225224" y="1028768"/>
                  <a:pt x="208118" y="1015457"/>
                  <a:pt x="192913" y="1002145"/>
                </a:cubicBezTo>
                <a:lnTo>
                  <a:pt x="192913" y="1002145"/>
                </a:lnTo>
                <a:cubicBezTo>
                  <a:pt x="192913" y="1002145"/>
                  <a:pt x="192913" y="1002145"/>
                  <a:pt x="192913" y="1002145"/>
                </a:cubicBezTo>
                <a:cubicBezTo>
                  <a:pt x="191963" y="1000244"/>
                  <a:pt x="205267" y="1007850"/>
                  <a:pt x="222373" y="1022112"/>
                </a:cubicBezTo>
                <a:cubicBezTo>
                  <a:pt x="239478" y="1034473"/>
                  <a:pt x="251832" y="1045882"/>
                  <a:pt x="250882" y="1046833"/>
                </a:cubicBezTo>
                <a:cubicBezTo>
                  <a:pt x="250882" y="1047784"/>
                  <a:pt x="250882" y="1047784"/>
                  <a:pt x="250882" y="1046833"/>
                </a:cubicBezTo>
                <a:close/>
                <a:moveTo>
                  <a:pt x="344012" y="1099127"/>
                </a:moveTo>
                <a:cubicBezTo>
                  <a:pt x="323106" y="1089619"/>
                  <a:pt x="302199" y="1079161"/>
                  <a:pt x="282242" y="1067751"/>
                </a:cubicBezTo>
                <a:lnTo>
                  <a:pt x="282242" y="1067751"/>
                </a:lnTo>
                <a:cubicBezTo>
                  <a:pt x="284143" y="1067751"/>
                  <a:pt x="301248" y="1075357"/>
                  <a:pt x="318354" y="1084865"/>
                </a:cubicBezTo>
                <a:cubicBezTo>
                  <a:pt x="335460" y="1092472"/>
                  <a:pt x="345913" y="1099127"/>
                  <a:pt x="344012" y="1099127"/>
                </a:cubicBezTo>
                <a:lnTo>
                  <a:pt x="344012" y="1099127"/>
                </a:lnTo>
                <a:close/>
                <a:moveTo>
                  <a:pt x="429540" y="1128602"/>
                </a:moveTo>
                <a:cubicBezTo>
                  <a:pt x="415286" y="1124799"/>
                  <a:pt x="401981" y="1120996"/>
                  <a:pt x="387727" y="1116242"/>
                </a:cubicBezTo>
                <a:cubicBezTo>
                  <a:pt x="396279" y="1119094"/>
                  <a:pt x="407683" y="1121947"/>
                  <a:pt x="419087" y="1125750"/>
                </a:cubicBezTo>
                <a:cubicBezTo>
                  <a:pt x="422888" y="1126701"/>
                  <a:pt x="427640" y="1127651"/>
                  <a:pt x="429540" y="1128602"/>
                </a:cubicBezTo>
                <a:close/>
                <a:moveTo>
                  <a:pt x="618652" y="1144766"/>
                </a:moveTo>
                <a:cubicBezTo>
                  <a:pt x="601546" y="1145717"/>
                  <a:pt x="584441" y="1146667"/>
                  <a:pt x="567335" y="1146667"/>
                </a:cubicBezTo>
                <a:cubicBezTo>
                  <a:pt x="568286" y="1146667"/>
                  <a:pt x="568286" y="1146667"/>
                  <a:pt x="569236" y="1146667"/>
                </a:cubicBezTo>
                <a:cubicBezTo>
                  <a:pt x="578739" y="1145717"/>
                  <a:pt x="598696" y="1145717"/>
                  <a:pt x="612000" y="1144766"/>
                </a:cubicBezTo>
                <a:cubicBezTo>
                  <a:pt x="614851" y="1144766"/>
                  <a:pt x="617702" y="1144766"/>
                  <a:pt x="618652" y="1144766"/>
                </a:cubicBezTo>
                <a:close/>
                <a:moveTo>
                  <a:pt x="718435" y="1127651"/>
                </a:moveTo>
                <a:cubicBezTo>
                  <a:pt x="705130" y="1131455"/>
                  <a:pt x="691826" y="1134307"/>
                  <a:pt x="678522" y="1136209"/>
                </a:cubicBezTo>
                <a:cubicBezTo>
                  <a:pt x="668068" y="1138110"/>
                  <a:pt x="667118" y="1136209"/>
                  <a:pt x="678522" y="1132405"/>
                </a:cubicBezTo>
                <a:cubicBezTo>
                  <a:pt x="689925" y="1127651"/>
                  <a:pt x="708932" y="1123848"/>
                  <a:pt x="720335" y="1122897"/>
                </a:cubicBezTo>
                <a:cubicBezTo>
                  <a:pt x="730789" y="1122897"/>
                  <a:pt x="729838" y="1124799"/>
                  <a:pt x="718435" y="1127651"/>
                </a:cubicBezTo>
                <a:close/>
                <a:moveTo>
                  <a:pt x="918950" y="1030670"/>
                </a:moveTo>
                <a:cubicBezTo>
                  <a:pt x="912298" y="1036374"/>
                  <a:pt x="904696" y="1041128"/>
                  <a:pt x="898043" y="1045882"/>
                </a:cubicBezTo>
                <a:cubicBezTo>
                  <a:pt x="895192" y="1047784"/>
                  <a:pt x="893292" y="1048735"/>
                  <a:pt x="892341" y="1048735"/>
                </a:cubicBezTo>
                <a:cubicBezTo>
                  <a:pt x="887590" y="1050636"/>
                  <a:pt x="892341" y="1044932"/>
                  <a:pt x="903745" y="1035424"/>
                </a:cubicBezTo>
                <a:cubicBezTo>
                  <a:pt x="915149" y="1025916"/>
                  <a:pt x="928453" y="1017358"/>
                  <a:pt x="933205" y="1016407"/>
                </a:cubicBezTo>
                <a:cubicBezTo>
                  <a:pt x="936056" y="1016407"/>
                  <a:pt x="930354" y="1022112"/>
                  <a:pt x="918950" y="1030670"/>
                </a:cubicBezTo>
                <a:cubicBezTo>
                  <a:pt x="918950" y="1030670"/>
                  <a:pt x="918950" y="1030670"/>
                  <a:pt x="918950" y="1030670"/>
                </a:cubicBezTo>
                <a:close/>
                <a:moveTo>
                  <a:pt x="1012080" y="942245"/>
                </a:moveTo>
                <a:cubicBezTo>
                  <a:pt x="1001627" y="954605"/>
                  <a:pt x="990223" y="966966"/>
                  <a:pt x="978820" y="979326"/>
                </a:cubicBezTo>
                <a:lnTo>
                  <a:pt x="978820" y="979326"/>
                </a:lnTo>
                <a:cubicBezTo>
                  <a:pt x="980720" y="977425"/>
                  <a:pt x="985472" y="971720"/>
                  <a:pt x="993074" y="963163"/>
                </a:cubicBezTo>
                <a:cubicBezTo>
                  <a:pt x="1001627" y="953655"/>
                  <a:pt x="1009230" y="944147"/>
                  <a:pt x="1012080" y="942245"/>
                </a:cubicBezTo>
                <a:close/>
                <a:moveTo>
                  <a:pt x="128292" y="912770"/>
                </a:moveTo>
                <a:cubicBezTo>
                  <a:pt x="128292" y="923229"/>
                  <a:pt x="115938" y="914672"/>
                  <a:pt x="102634" y="896606"/>
                </a:cubicBezTo>
                <a:cubicBezTo>
                  <a:pt x="89329" y="878541"/>
                  <a:pt x="76975" y="855722"/>
                  <a:pt x="75074" y="844312"/>
                </a:cubicBezTo>
                <a:cubicBezTo>
                  <a:pt x="74124" y="831952"/>
                  <a:pt x="86478" y="836706"/>
                  <a:pt x="101683" y="855722"/>
                </a:cubicBezTo>
                <a:cubicBezTo>
                  <a:pt x="116888" y="874738"/>
                  <a:pt x="129242" y="901360"/>
                  <a:pt x="128292" y="912770"/>
                </a:cubicBezTo>
                <a:close/>
              </a:path>
            </a:pathLst>
          </a:custGeom>
          <a:gradFill>
            <a:gsLst>
              <a:gs pos="0">
                <a:srgbClr val="8551A1"/>
              </a:gs>
              <a:gs pos="35350">
                <a:srgbClr val="6363AC"/>
              </a:gs>
              <a:gs pos="100000">
                <a:srgbClr val="26C4F4"/>
              </a:gs>
            </a:gsLst>
            <a:lin ang="5845069" scaled="1"/>
          </a:gradFill>
          <a:ln w="9492" cap="flat">
            <a:noFill/>
            <a:prstDash val="solid"/>
            <a:miter/>
          </a:ln>
        </p:spPr>
        <p:txBody>
          <a:bodyPr rtlCol="0" anchor="ctr"/>
          <a:lstStyle/>
          <a:p>
            <a:endParaRPr lang="en-US"/>
          </a:p>
        </p:txBody>
      </p:sp>
      <p:sp>
        <p:nvSpPr>
          <p:cNvPr id="16" name="Freeform 15">
            <a:extLst>
              <a:ext uri="{FF2B5EF4-FFF2-40B4-BE49-F238E27FC236}">
                <a16:creationId xmlns:a16="http://schemas.microsoft.com/office/drawing/2014/main" id="{C02EBADB-7EC3-A9BE-4074-14E5DC7BEE44}"/>
              </a:ext>
            </a:extLst>
          </p:cNvPr>
          <p:cNvSpPr/>
          <p:nvPr/>
        </p:nvSpPr>
        <p:spPr>
          <a:xfrm rot="2300298">
            <a:off x="6741386" y="5900083"/>
            <a:ext cx="951659" cy="1006025"/>
          </a:xfrm>
          <a:custGeom>
            <a:avLst/>
            <a:gdLst>
              <a:gd name="connsiteX0" fmla="*/ 122815 w 256549"/>
              <a:gd name="connsiteY0" fmla="*/ 237884 h 271205"/>
              <a:gd name="connsiteX1" fmla="*/ 36337 w 256549"/>
              <a:gd name="connsiteY1" fmla="*/ 262605 h 271205"/>
              <a:gd name="connsiteX2" fmla="*/ 6877 w 256549"/>
              <a:gd name="connsiteY2" fmla="*/ 175131 h 271205"/>
              <a:gd name="connsiteX3" fmla="*/ 92405 w 256549"/>
              <a:gd name="connsiteY3" fmla="*/ 152312 h 271205"/>
              <a:gd name="connsiteX4" fmla="*/ 122815 w 256549"/>
              <a:gd name="connsiteY4" fmla="*/ 237884 h 271205"/>
              <a:gd name="connsiteX5" fmla="*/ 150374 w 256549"/>
              <a:gd name="connsiteY5" fmla="*/ 72444 h 271205"/>
              <a:gd name="connsiteX6" fmla="*/ 83853 w 256549"/>
              <a:gd name="connsiteY6" fmla="*/ 91460 h 271205"/>
              <a:gd name="connsiteX7" fmla="*/ 61045 w 256549"/>
              <a:gd name="connsiteY7" fmla="*/ 23953 h 271205"/>
              <a:gd name="connsiteX8" fmla="*/ 127567 w 256549"/>
              <a:gd name="connsiteY8" fmla="*/ 5888 h 271205"/>
              <a:gd name="connsiteX9" fmla="*/ 150374 w 256549"/>
              <a:gd name="connsiteY9" fmla="*/ 72444 h 271205"/>
              <a:gd name="connsiteX10" fmla="*/ 253958 w 256549"/>
              <a:gd name="connsiteY10" fmla="*/ 102870 h 271205"/>
              <a:gd name="connsiteX11" fmla="*/ 212145 w 256549"/>
              <a:gd name="connsiteY11" fmla="*/ 115230 h 271205"/>
              <a:gd name="connsiteX12" fmla="*/ 197890 w 256549"/>
              <a:gd name="connsiteY12" fmla="*/ 72444 h 271205"/>
              <a:gd name="connsiteX13" fmla="*/ 239703 w 256549"/>
              <a:gd name="connsiteY13" fmla="*/ 61035 h 271205"/>
              <a:gd name="connsiteX14" fmla="*/ 253958 w 256549"/>
              <a:gd name="connsiteY14" fmla="*/ 102870 h 2712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56549" h="271205">
                <a:moveTo>
                  <a:pt x="122815" y="237884"/>
                </a:moveTo>
                <a:cubicBezTo>
                  <a:pt x="107610" y="269260"/>
                  <a:pt x="68648" y="280670"/>
                  <a:pt x="36337" y="262605"/>
                </a:cubicBezTo>
                <a:cubicBezTo>
                  <a:pt x="4027" y="245490"/>
                  <a:pt x="-9278" y="205557"/>
                  <a:pt x="6877" y="175131"/>
                </a:cubicBezTo>
                <a:cubicBezTo>
                  <a:pt x="23033" y="144705"/>
                  <a:pt x="61045" y="135197"/>
                  <a:pt x="92405" y="152312"/>
                </a:cubicBezTo>
                <a:cubicBezTo>
                  <a:pt x="124716" y="169426"/>
                  <a:pt x="138020" y="207458"/>
                  <a:pt x="122815" y="237884"/>
                </a:cubicBezTo>
                <a:close/>
                <a:moveTo>
                  <a:pt x="150374" y="72444"/>
                </a:moveTo>
                <a:cubicBezTo>
                  <a:pt x="138020" y="96214"/>
                  <a:pt x="108561" y="104772"/>
                  <a:pt x="83853" y="91460"/>
                </a:cubicBezTo>
                <a:cubicBezTo>
                  <a:pt x="59144" y="78149"/>
                  <a:pt x="48691" y="47723"/>
                  <a:pt x="61045" y="23953"/>
                </a:cubicBezTo>
                <a:cubicBezTo>
                  <a:pt x="73399" y="1134"/>
                  <a:pt x="102859" y="-6472"/>
                  <a:pt x="127567" y="5888"/>
                </a:cubicBezTo>
                <a:cubicBezTo>
                  <a:pt x="152275" y="19199"/>
                  <a:pt x="161778" y="48674"/>
                  <a:pt x="150374" y="72444"/>
                </a:cubicBezTo>
                <a:close/>
                <a:moveTo>
                  <a:pt x="253958" y="102870"/>
                </a:moveTo>
                <a:cubicBezTo>
                  <a:pt x="246356" y="118083"/>
                  <a:pt x="228300" y="123788"/>
                  <a:pt x="212145" y="115230"/>
                </a:cubicBezTo>
                <a:cubicBezTo>
                  <a:pt x="196939" y="106673"/>
                  <a:pt x="190287" y="87657"/>
                  <a:pt x="197890" y="72444"/>
                </a:cubicBezTo>
                <a:cubicBezTo>
                  <a:pt x="205492" y="58182"/>
                  <a:pt x="224498" y="53428"/>
                  <a:pt x="239703" y="61035"/>
                </a:cubicBezTo>
                <a:cubicBezTo>
                  <a:pt x="253958" y="69592"/>
                  <a:pt x="260610" y="88608"/>
                  <a:pt x="253958" y="102870"/>
                </a:cubicBezTo>
                <a:close/>
              </a:path>
            </a:pathLst>
          </a:custGeom>
          <a:gradFill>
            <a:gsLst>
              <a:gs pos="0">
                <a:srgbClr val="8551A1"/>
              </a:gs>
              <a:gs pos="35350">
                <a:srgbClr val="6363AC"/>
              </a:gs>
              <a:gs pos="100000">
                <a:srgbClr val="26C4F4"/>
              </a:gs>
            </a:gsLst>
            <a:lin ang="0" scaled="1"/>
          </a:gradFill>
          <a:ln w="9492" cap="flat">
            <a:noFill/>
            <a:prstDash val="solid"/>
            <a:miter/>
          </a:ln>
        </p:spPr>
        <p:txBody>
          <a:bodyPr rtlCol="0" anchor="ctr"/>
          <a:lstStyle/>
          <a:p>
            <a:endParaRPr lang="en-US"/>
          </a:p>
        </p:txBody>
      </p:sp>
    </p:spTree>
    <p:extLst>
      <p:ext uri="{BB962C8B-B14F-4D97-AF65-F5344CB8AC3E}">
        <p14:creationId xmlns:p14="http://schemas.microsoft.com/office/powerpoint/2010/main" val="4224142411"/>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761DAC-2612-02E3-80B9-07487280EF73}"/>
            </a:ext>
          </a:extLst>
        </p:cNvPr>
        <p:cNvGrpSpPr/>
        <p:nvPr/>
      </p:nvGrpSpPr>
      <p:grpSpPr>
        <a:xfrm>
          <a:off x="0" y="0"/>
          <a:ext cx="0" cy="0"/>
          <a:chOff x="0" y="0"/>
          <a:chExt cx="0" cy="0"/>
        </a:xfrm>
      </p:grpSpPr>
      <p:sp>
        <p:nvSpPr>
          <p:cNvPr id="5" name="Text Placeholder 4">
            <a:extLst>
              <a:ext uri="{FF2B5EF4-FFF2-40B4-BE49-F238E27FC236}">
                <a16:creationId xmlns:a16="http://schemas.microsoft.com/office/drawing/2014/main" id="{E45FDBF3-FF88-2CFC-20EA-4EF69DED2783}"/>
              </a:ext>
            </a:extLst>
          </p:cNvPr>
          <p:cNvSpPr>
            <a:spLocks noGrp="1"/>
          </p:cNvSpPr>
          <p:nvPr>
            <p:ph type="body" sz="quarter" idx="61"/>
          </p:nvPr>
        </p:nvSpPr>
        <p:spPr>
          <a:xfrm>
            <a:off x="-28125" y="644872"/>
            <a:ext cx="4286615" cy="586086"/>
          </a:xfrm>
        </p:spPr>
        <p:txBody>
          <a:bodyPr/>
          <a:lstStyle/>
          <a:p>
            <a:r>
              <a:rPr lang="en-US"/>
              <a:t>CASE STUDY: H&amp;M</a:t>
            </a:r>
          </a:p>
        </p:txBody>
      </p:sp>
      <p:sp>
        <p:nvSpPr>
          <p:cNvPr id="6" name="Text Placeholder 5">
            <a:extLst>
              <a:ext uri="{FF2B5EF4-FFF2-40B4-BE49-F238E27FC236}">
                <a16:creationId xmlns:a16="http://schemas.microsoft.com/office/drawing/2014/main" id="{301A8F89-AD41-91F2-093A-37ED004DE0C9}"/>
              </a:ext>
            </a:extLst>
          </p:cNvPr>
          <p:cNvSpPr>
            <a:spLocks noGrp="1"/>
          </p:cNvSpPr>
          <p:nvPr>
            <p:ph type="body" sz="quarter" idx="64"/>
          </p:nvPr>
        </p:nvSpPr>
        <p:spPr>
          <a:xfrm>
            <a:off x="697281" y="1599144"/>
            <a:ext cx="5682254" cy="6728176"/>
          </a:xfrm>
        </p:spPr>
        <p:txBody>
          <a:bodyPr/>
          <a:lstStyle/>
          <a:p>
            <a:r>
              <a:rPr lang="it-IT" sz="1800" b="1" dirty="0">
                <a:solidFill>
                  <a:srgbClr val="8652A1"/>
                </a:solidFill>
              </a:rPr>
              <a:t>Migliorare la logistica nel fast fashion</a:t>
            </a:r>
          </a:p>
          <a:p>
            <a:endParaRPr lang="en-GB" dirty="0"/>
          </a:p>
          <a:p>
            <a:pPr algn="just">
              <a:spcAft>
                <a:spcPts val="600"/>
              </a:spcAft>
            </a:pPr>
            <a:r>
              <a:rPr lang="it-IT" dirty="0"/>
              <a:t>H&amp;M è uno dei </a:t>
            </a:r>
            <a:r>
              <a:rPr lang="it-IT" b="1" dirty="0"/>
              <a:t>più grandi rivenditori di moda al mondo</a:t>
            </a:r>
            <a:r>
              <a:rPr lang="it-IT" dirty="0"/>
              <a:t>, riconosciuto per la sua vasta presenza globale e il suo modello di business nel fast fashion. L'azienda opera in più di 70 paesi e gestisce una complessa rete logistica per garantire che i suoi </a:t>
            </a:r>
            <a:r>
              <a:rPr lang="it-IT" b="1" dirty="0"/>
              <a:t>negozi e canali di e-commerce</a:t>
            </a:r>
            <a:r>
              <a:rPr lang="it-IT" dirty="0"/>
              <a:t> rimangano riforniti di abbigliamento alla moda e a prezzi accessibili. </a:t>
            </a:r>
            <a:r>
              <a:rPr lang="it-IT" b="1" dirty="0"/>
              <a:t>L'efficienza della logistica di H&amp;M </a:t>
            </a:r>
            <a:r>
              <a:rPr lang="it-IT" dirty="0"/>
              <a:t>è fondamentale per mantenere la velocità e la flessibilità necessarie nel settore del fast fashion.
In Europa, H&amp;M posiziona strategicamente i </a:t>
            </a:r>
            <a:r>
              <a:rPr lang="it-IT" b="1" dirty="0"/>
              <a:t>centri di distribuzione </a:t>
            </a:r>
            <a:r>
              <a:rPr lang="it-IT" dirty="0"/>
              <a:t>vicino ai mercati chiave, sfruttando i </a:t>
            </a:r>
            <a:r>
              <a:rPr lang="it-IT" b="1" dirty="0"/>
              <a:t>sistemi di smistamento automatizzati</a:t>
            </a:r>
            <a:r>
              <a:rPr lang="it-IT" dirty="0"/>
              <a:t> e la </a:t>
            </a:r>
            <a:r>
              <a:rPr lang="it-IT" b="1" dirty="0"/>
              <a:t>pianificazione logistica basata sull'intelligenza artificiale </a:t>
            </a:r>
            <a:r>
              <a:rPr lang="it-IT" dirty="0"/>
              <a:t>per semplificare la distribuzione. Utilizzando il monitoraggio dell'inventario in tempo reale, l'analisi predittiva e la previsione della domanda basata sui dati, H&amp;M può regolare i </a:t>
            </a:r>
            <a:r>
              <a:rPr lang="it-IT" b="1" dirty="0"/>
              <a:t>livelli delle scorte in modo dinamico ed evitare un eccesso di produzione</a:t>
            </a:r>
            <a:r>
              <a:rPr lang="it-IT" dirty="0"/>
              <a:t>. L'infrastruttura logistica dell'azienda </a:t>
            </a:r>
            <a:r>
              <a:rPr lang="it-IT" b="1" dirty="0"/>
              <a:t>comprende hub di distribuzione regionali </a:t>
            </a:r>
            <a:r>
              <a:rPr lang="it-IT" dirty="0"/>
              <a:t>che fungono da nodi chiave sia per il rifornimento dei negozi fisici che per l'evasione degli ordini di e-commerce, </a:t>
            </a:r>
            <a:r>
              <a:rPr lang="it-IT" b="1" dirty="0"/>
              <a:t>garantendo tempi di consegna rapidi in tutto il continente</a:t>
            </a:r>
            <a:r>
              <a:rPr lang="it-IT" dirty="0"/>
              <a:t>. La capacità di H&amp;M di bilanciare il trasporto di rinfuse a costi contenuti con la necessità di consegne rapide dell'ultimo miglio gioca un ruolo fondamentale </a:t>
            </a:r>
            <a:r>
              <a:rPr lang="it-IT" b="1" dirty="0"/>
              <a:t>nell'efficienza della sua catena di approvvigionamento</a:t>
            </a:r>
            <a:r>
              <a:rPr lang="it-IT" dirty="0"/>
              <a:t>.
La sostenibilità è una priorità fondamentale per H&amp;M, che lavora attivamente per </a:t>
            </a:r>
            <a:r>
              <a:rPr lang="it-IT" b="1" dirty="0"/>
              <a:t>ridurre l'impatto ambientale della sua catena di approvvigionamento </a:t>
            </a:r>
            <a:r>
              <a:rPr lang="it-IT" dirty="0"/>
              <a:t>attraverso l'uso di metodi di trasporto alternativi, imballaggi a basso impatto e programmi di riciclaggio a ciclo chiuso. L'azienda si è impegnata a diventare </a:t>
            </a:r>
            <a:r>
              <a:rPr lang="it-IT" b="1" dirty="0"/>
              <a:t>climaticamente positiva entro il 2040</a:t>
            </a:r>
            <a:r>
              <a:rPr lang="it-IT" dirty="0"/>
              <a:t> e ha introdotto varie iniziative, come la </a:t>
            </a:r>
            <a:r>
              <a:rPr lang="it-IT" b="1" dirty="0"/>
              <a:t>riduzione del consumo di acqua </a:t>
            </a:r>
            <a:r>
              <a:rPr lang="it-IT" dirty="0"/>
              <a:t>nella produzione tessile e </a:t>
            </a:r>
            <a:r>
              <a:rPr lang="it-IT" b="1" dirty="0"/>
              <a:t>l'approvvigionamento di materiali sostenibili</a:t>
            </a:r>
            <a:r>
              <a:rPr lang="it-IT" dirty="0"/>
              <a:t>. 
Tuttavia, il </a:t>
            </a:r>
            <a:r>
              <a:rPr lang="it-IT" b="1" dirty="0"/>
              <a:t>modello di fast fashion </a:t>
            </a:r>
            <a:r>
              <a:rPr lang="it-IT" dirty="0"/>
              <a:t>presenta intrinsecamente </a:t>
            </a:r>
            <a:r>
              <a:rPr lang="it-IT" b="1" dirty="0"/>
              <a:t>sfide</a:t>
            </a:r>
            <a:r>
              <a:rPr lang="it-IT" dirty="0"/>
              <a:t> per raggiungere la piena sostenibilità, poiché gli alti tassi di turnover e i frequenti lanci di prodotti richiedono </a:t>
            </a:r>
            <a:r>
              <a:rPr lang="it-IT" b="1" dirty="0"/>
              <a:t>costanti adeguamenti logistici</a:t>
            </a:r>
            <a:r>
              <a:rPr lang="it-IT" dirty="0"/>
              <a:t>. Inoltre, H&amp;M deve affrontare sfide operative legate al </a:t>
            </a:r>
            <a:r>
              <a:rPr lang="it-IT" b="1" dirty="0"/>
              <a:t>bilanciamento della gestione dell'inventario just-in-time </a:t>
            </a:r>
            <a:r>
              <a:rPr lang="it-IT" dirty="0"/>
              <a:t>con fluttuazioni imprevedibili delle tendenze della moda e del comportamento dei consumatori, che possono creare inefficienze nello stoccaggio e nella distribuzione.</a:t>
            </a:r>
            <a:endParaRPr lang="en-GB" sz="1100" dirty="0"/>
          </a:p>
        </p:txBody>
      </p:sp>
      <p:pic>
        <p:nvPicPr>
          <p:cNvPr id="2" name="Picture 6" descr="A hand holding a cell phone&#10;&#10;Description automatically generated">
            <a:hlinkClick r:id="rId2"/>
            <a:extLst>
              <a:ext uri="{FF2B5EF4-FFF2-40B4-BE49-F238E27FC236}">
                <a16:creationId xmlns:a16="http://schemas.microsoft.com/office/drawing/2014/main" id="{7E8985F5-7962-D813-FCF5-445A1C4733A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flipH="1">
            <a:off x="4672010" y="7631563"/>
            <a:ext cx="2751478" cy="2751478"/>
          </a:xfrm>
          <a:prstGeom prst="rect">
            <a:avLst/>
          </a:prstGeom>
        </p:spPr>
      </p:pic>
      <p:pic>
        <p:nvPicPr>
          <p:cNvPr id="4" name="Picture 10" descr="A black background with a black square&#10;&#10;Description automatically generated with medium confidence">
            <a:extLst>
              <a:ext uri="{FF2B5EF4-FFF2-40B4-BE49-F238E27FC236}">
                <a16:creationId xmlns:a16="http://schemas.microsoft.com/office/drawing/2014/main" id="{61D62AC7-4A01-0F32-F059-BCF6AD6859F4}"/>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20836507" flipV="1">
            <a:off x="4464617" y="8315313"/>
            <a:ext cx="630310" cy="630310"/>
          </a:xfrm>
          <a:prstGeom prst="rect">
            <a:avLst/>
          </a:prstGeom>
        </p:spPr>
      </p:pic>
      <p:sp>
        <p:nvSpPr>
          <p:cNvPr id="7" name="Textfeld 6">
            <a:extLst>
              <a:ext uri="{FF2B5EF4-FFF2-40B4-BE49-F238E27FC236}">
                <a16:creationId xmlns:a16="http://schemas.microsoft.com/office/drawing/2014/main" id="{225EED95-8A3A-4865-0C67-A4F21D769841}"/>
              </a:ext>
            </a:extLst>
          </p:cNvPr>
          <p:cNvSpPr txBox="1"/>
          <p:nvPr/>
        </p:nvSpPr>
        <p:spPr>
          <a:xfrm>
            <a:off x="3895464" y="7388601"/>
            <a:ext cx="1207030" cy="938719"/>
          </a:xfrm>
          <a:prstGeom prst="rect">
            <a:avLst/>
          </a:prstGeom>
          <a:noFill/>
        </p:spPr>
        <p:txBody>
          <a:bodyPr wrap="square" rtlCol="0">
            <a:spAutoFit/>
          </a:bodyPr>
          <a:lstStyle/>
          <a:p>
            <a:pPr algn="ctr"/>
            <a:r>
              <a:rPr lang="de-DE" sz="1100" b="1" dirty="0">
                <a:solidFill>
                  <a:srgbClr val="0B3A5B"/>
                </a:solidFill>
                <a:latin typeface="Calibri" panose="020F0502020204030204" pitchFamily="34" charset="0"/>
                <a:ea typeface="Open Sans" panose="020B0606030504020204" pitchFamily="34" charset="0"/>
                <a:cs typeface="Calibri" panose="020F0502020204030204" pitchFamily="34" charset="0"/>
              </a:rPr>
              <a:t>Guarda:</a:t>
            </a:r>
            <a:br>
              <a:rPr lang="de-DE" sz="1100" b="1" dirty="0">
                <a:solidFill>
                  <a:srgbClr val="0B3A5B"/>
                </a:solidFill>
                <a:latin typeface="Calibri" panose="020F0502020204030204" pitchFamily="34" charset="0"/>
                <a:ea typeface="Open Sans" panose="020B0606030504020204" pitchFamily="34" charset="0"/>
                <a:cs typeface="Calibri" panose="020F0502020204030204" pitchFamily="34" charset="0"/>
              </a:rPr>
            </a:br>
            <a:r>
              <a:rPr lang="de-DE" sz="1100" b="1" dirty="0">
                <a:solidFill>
                  <a:srgbClr val="29C5F4"/>
                </a:solidFill>
                <a:latin typeface="Calibri" panose="020F0502020204030204" pitchFamily="34" charset="0"/>
                <a:ea typeface="Open Sans" panose="020B0606030504020204" pitchFamily="34" charset="0"/>
                <a:cs typeface="Calibri" panose="020F0502020204030204" pitchFamily="34" charset="0"/>
                <a:hlinkClick r:id="rId5">
                  <a:extLst>
                    <a:ext uri="{A12FA001-AC4F-418D-AE19-62706E023703}">
                      <ahyp:hlinkClr xmlns:ahyp="http://schemas.microsoft.com/office/drawing/2018/hyperlinkcolor" val="tx"/>
                    </a:ext>
                  </a:extLst>
                </a:hlinkClick>
              </a:rPr>
              <a:t>H&amp;M </a:t>
            </a:r>
            <a:r>
              <a:rPr lang="de-DE" sz="1100" b="1" dirty="0" err="1">
                <a:solidFill>
                  <a:srgbClr val="29C5F4"/>
                </a:solidFill>
                <a:latin typeface="Calibri" panose="020F0502020204030204" pitchFamily="34" charset="0"/>
                <a:ea typeface="Open Sans" panose="020B0606030504020204" pitchFamily="34" charset="0"/>
                <a:cs typeface="Calibri" panose="020F0502020204030204" pitchFamily="34" charset="0"/>
                <a:hlinkClick r:id="rId5">
                  <a:extLst>
                    <a:ext uri="{A12FA001-AC4F-418D-AE19-62706E023703}">
                      <ahyp:hlinkClr xmlns:ahyp="http://schemas.microsoft.com/office/drawing/2018/hyperlinkcolor" val="tx"/>
                    </a:ext>
                  </a:extLst>
                </a:hlinkClick>
              </a:rPr>
              <a:t>Reduces</a:t>
            </a:r>
            <a:r>
              <a:rPr lang="de-DE" sz="1100" b="1" dirty="0">
                <a:solidFill>
                  <a:srgbClr val="29C5F4"/>
                </a:solidFill>
                <a:latin typeface="Calibri" panose="020F0502020204030204" pitchFamily="34" charset="0"/>
                <a:ea typeface="Open Sans" panose="020B0606030504020204" pitchFamily="34" charset="0"/>
                <a:cs typeface="Calibri" panose="020F0502020204030204" pitchFamily="34" charset="0"/>
                <a:hlinkClick r:id="rId5">
                  <a:extLst>
                    <a:ext uri="{A12FA001-AC4F-418D-AE19-62706E023703}">
                      <ahyp:hlinkClr xmlns:ahyp="http://schemas.microsoft.com/office/drawing/2018/hyperlinkcolor" val="tx"/>
                    </a:ext>
                  </a:extLst>
                </a:hlinkClick>
              </a:rPr>
              <a:t> Carbon Footprint </a:t>
            </a:r>
            <a:r>
              <a:rPr lang="de-DE" sz="1100" b="1" dirty="0" err="1">
                <a:solidFill>
                  <a:srgbClr val="29C5F4"/>
                </a:solidFill>
                <a:latin typeface="Calibri" panose="020F0502020204030204" pitchFamily="34" charset="0"/>
                <a:ea typeface="Open Sans" panose="020B0606030504020204" pitchFamily="34" charset="0"/>
                <a:cs typeface="Calibri" panose="020F0502020204030204" pitchFamily="34" charset="0"/>
                <a:hlinkClick r:id="rId5">
                  <a:extLst>
                    <a:ext uri="{A12FA001-AC4F-418D-AE19-62706E023703}">
                      <ahyp:hlinkClr xmlns:ahyp="http://schemas.microsoft.com/office/drawing/2018/hyperlinkcolor" val="tx"/>
                    </a:ext>
                  </a:extLst>
                </a:hlinkClick>
              </a:rPr>
              <a:t>through</a:t>
            </a:r>
            <a:r>
              <a:rPr lang="de-DE" sz="1100" b="1" dirty="0">
                <a:solidFill>
                  <a:srgbClr val="29C5F4"/>
                </a:solidFill>
                <a:latin typeface="Calibri" panose="020F0502020204030204" pitchFamily="34" charset="0"/>
                <a:ea typeface="Open Sans" panose="020B0606030504020204" pitchFamily="34" charset="0"/>
                <a:cs typeface="Calibri" panose="020F0502020204030204" pitchFamily="34" charset="0"/>
                <a:hlinkClick r:id="rId5">
                  <a:extLst>
                    <a:ext uri="{A12FA001-AC4F-418D-AE19-62706E023703}">
                      <ahyp:hlinkClr xmlns:ahyp="http://schemas.microsoft.com/office/drawing/2018/hyperlinkcolor" val="tx"/>
                    </a:ext>
                  </a:extLst>
                </a:hlinkClick>
              </a:rPr>
              <a:t> Maersk Eco </a:t>
            </a:r>
            <a:r>
              <a:rPr lang="de-DE" sz="1100" b="1" dirty="0" err="1">
                <a:solidFill>
                  <a:srgbClr val="29C5F4"/>
                </a:solidFill>
                <a:latin typeface="Calibri" panose="020F0502020204030204" pitchFamily="34" charset="0"/>
                <a:ea typeface="Open Sans" panose="020B0606030504020204" pitchFamily="34" charset="0"/>
                <a:cs typeface="Calibri" panose="020F0502020204030204" pitchFamily="34" charset="0"/>
                <a:hlinkClick r:id="rId5">
                  <a:extLst>
                    <a:ext uri="{A12FA001-AC4F-418D-AE19-62706E023703}">
                      <ahyp:hlinkClr xmlns:ahyp="http://schemas.microsoft.com/office/drawing/2018/hyperlinkcolor" val="tx"/>
                    </a:ext>
                  </a:extLst>
                </a:hlinkClick>
              </a:rPr>
              <a:t>Delivery</a:t>
            </a:r>
            <a:endParaRPr lang="en-GB" sz="1100" b="1" dirty="0">
              <a:solidFill>
                <a:srgbClr val="29C5F4"/>
              </a:solidFill>
              <a:latin typeface="Calibri" panose="020F0502020204030204" pitchFamily="34" charset="0"/>
              <a:ea typeface="Open Sans" panose="020B0606030504020204" pitchFamily="34" charset="0"/>
              <a:cs typeface="Calibri" panose="020F0502020204030204" pitchFamily="34" charset="0"/>
            </a:endParaRPr>
          </a:p>
        </p:txBody>
      </p:sp>
      <p:pic>
        <p:nvPicPr>
          <p:cNvPr id="9" name="Grafik 8">
            <a:extLst>
              <a:ext uri="{FF2B5EF4-FFF2-40B4-BE49-F238E27FC236}">
                <a16:creationId xmlns:a16="http://schemas.microsoft.com/office/drawing/2014/main" id="{D52485C1-0115-1A2E-D415-2A2F4E42FF99}"/>
              </a:ext>
            </a:extLst>
          </p:cNvPr>
          <p:cNvPicPr>
            <a:picLocks noChangeAspect="1"/>
          </p:cNvPicPr>
          <p:nvPr/>
        </p:nvPicPr>
        <p:blipFill>
          <a:blip r:embed="rId6">
            <a:extLst>
              <a:ext uri="{28A0092B-C50C-407E-A947-70E740481C1C}">
                <a14:useLocalDpi xmlns:a14="http://schemas.microsoft.com/office/drawing/2010/main" val="0"/>
              </a:ext>
            </a:extLst>
          </a:blip>
          <a:srcRect/>
          <a:stretch/>
        </p:blipFill>
        <p:spPr>
          <a:xfrm>
            <a:off x="5282304" y="8229361"/>
            <a:ext cx="863309" cy="863309"/>
          </a:xfrm>
          <a:prstGeom prst="rect">
            <a:avLst/>
          </a:prstGeom>
        </p:spPr>
      </p:pic>
      <p:pic>
        <p:nvPicPr>
          <p:cNvPr id="3" name="Grafik 8">
            <a:extLst>
              <a:ext uri="{FF2B5EF4-FFF2-40B4-BE49-F238E27FC236}">
                <a16:creationId xmlns:a16="http://schemas.microsoft.com/office/drawing/2014/main" id="{35D9C310-D4F2-EFF8-7813-7DE35C161CE9}"/>
              </a:ext>
            </a:extLst>
          </p:cNvPr>
          <p:cNvPicPr>
            <a:picLocks noChangeAspect="1"/>
          </p:cNvPicPr>
          <p:nvPr/>
        </p:nvPicPr>
        <p:blipFill>
          <a:blip r:embed="rId7">
            <a:extLst>
              <a:ext uri="{96DAC541-7B7A-43D3-8B79-37D633B846F1}">
                <asvg:svgBlip xmlns:asvg="http://schemas.microsoft.com/office/drawing/2016/SVG/main" r:embed="rId8"/>
              </a:ext>
            </a:extLst>
          </a:blip>
          <a:srcRect/>
          <a:stretch/>
        </p:blipFill>
        <p:spPr>
          <a:xfrm>
            <a:off x="4672010" y="509566"/>
            <a:ext cx="1268053" cy="856697"/>
          </a:xfrm>
          <a:prstGeom prst="rect">
            <a:avLst/>
          </a:prstGeom>
        </p:spPr>
      </p:pic>
    </p:spTree>
    <p:extLst>
      <p:ext uri="{BB962C8B-B14F-4D97-AF65-F5344CB8AC3E}">
        <p14:creationId xmlns:p14="http://schemas.microsoft.com/office/powerpoint/2010/main" val="1397388778"/>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A44D769-D613-85A2-84C8-1C935C3DA1FE}"/>
            </a:ext>
          </a:extLst>
        </p:cNvPr>
        <p:cNvGrpSpPr/>
        <p:nvPr/>
      </p:nvGrpSpPr>
      <p:grpSpPr>
        <a:xfrm>
          <a:off x="0" y="0"/>
          <a:ext cx="0" cy="0"/>
          <a:chOff x="0" y="0"/>
          <a:chExt cx="0" cy="0"/>
        </a:xfrm>
      </p:grpSpPr>
      <p:sp>
        <p:nvSpPr>
          <p:cNvPr id="5" name="Text Placeholder 4">
            <a:extLst>
              <a:ext uri="{FF2B5EF4-FFF2-40B4-BE49-F238E27FC236}">
                <a16:creationId xmlns:a16="http://schemas.microsoft.com/office/drawing/2014/main" id="{91F38D43-1373-5E0C-273D-C8F0839BD4F3}"/>
              </a:ext>
            </a:extLst>
          </p:cNvPr>
          <p:cNvSpPr>
            <a:spLocks noGrp="1"/>
          </p:cNvSpPr>
          <p:nvPr>
            <p:ph type="body" sz="quarter" idx="61"/>
          </p:nvPr>
        </p:nvSpPr>
        <p:spPr>
          <a:xfrm>
            <a:off x="-28125" y="644872"/>
            <a:ext cx="4356285" cy="586086"/>
          </a:xfrm>
        </p:spPr>
        <p:txBody>
          <a:bodyPr/>
          <a:lstStyle/>
          <a:p>
            <a:r>
              <a:rPr lang="en-US"/>
              <a:t>CASE STUDY: TESLA</a:t>
            </a:r>
          </a:p>
        </p:txBody>
      </p:sp>
      <p:sp>
        <p:nvSpPr>
          <p:cNvPr id="6" name="Text Placeholder 5">
            <a:extLst>
              <a:ext uri="{FF2B5EF4-FFF2-40B4-BE49-F238E27FC236}">
                <a16:creationId xmlns:a16="http://schemas.microsoft.com/office/drawing/2014/main" id="{0EA753FE-FA11-1496-9DC2-E2FD45C6AB05}"/>
              </a:ext>
            </a:extLst>
          </p:cNvPr>
          <p:cNvSpPr>
            <a:spLocks noGrp="1"/>
          </p:cNvSpPr>
          <p:nvPr>
            <p:ph type="body" sz="quarter" idx="64"/>
          </p:nvPr>
        </p:nvSpPr>
        <p:spPr>
          <a:xfrm>
            <a:off x="697281" y="1599143"/>
            <a:ext cx="5682254" cy="7735688"/>
          </a:xfrm>
        </p:spPr>
        <p:txBody>
          <a:bodyPr/>
          <a:lstStyle/>
          <a:p>
            <a:r>
              <a:rPr lang="it-IT" sz="1800" b="1" dirty="0">
                <a:solidFill>
                  <a:srgbClr val="8652A1"/>
                </a:solidFill>
              </a:rPr>
              <a:t>Superare le complessità della supply chain nell'industria automobilistica</a:t>
            </a:r>
          </a:p>
          <a:p>
            <a:endParaRPr lang="en-GB" dirty="0"/>
          </a:p>
          <a:p>
            <a:pPr algn="just">
              <a:spcAft>
                <a:spcPts val="600"/>
              </a:spcAft>
            </a:pPr>
            <a:r>
              <a:rPr lang="it-IT" dirty="0"/>
              <a:t>Tesla è </a:t>
            </a:r>
            <a:r>
              <a:rPr lang="it-IT" b="1" dirty="0"/>
              <a:t>un produttore leader di veicoli elettrici</a:t>
            </a:r>
            <a:r>
              <a:rPr lang="it-IT" dirty="0"/>
              <a:t>, rinomato per la sua innovazione nella tecnologia automobilistica e l'impegno per la sostenibilità. L'azienda ha rivoluzionato l'industria automobilistica integrando nelle sue operazioni la tecnologia delle </a:t>
            </a:r>
            <a:r>
              <a:rPr lang="it-IT" b="1" dirty="0"/>
              <a:t>batterie all'avanguardia, le capacità di guida autonoma e le soluzioni di energia rinnovabile</a:t>
            </a:r>
            <a:r>
              <a:rPr lang="it-IT" dirty="0"/>
              <a:t>. La rete logistica di Tesla è parte integrante del suo successo, in quanto deve gestire </a:t>
            </a:r>
            <a:r>
              <a:rPr lang="it-IT" b="1" dirty="0"/>
              <a:t>complesse operazioni della catena di approvvigionamento </a:t>
            </a:r>
            <a:r>
              <a:rPr lang="it-IT" dirty="0"/>
              <a:t>in più continenti per reperire materiali critici, produrre veicoli e consegnarli in modo efficiente ai clienti.
In Europa, Tesla ha rafforzato le sue capacità logistiche attraverso la </a:t>
            </a:r>
            <a:r>
              <a:rPr lang="it-IT" b="1" dirty="0"/>
              <a:t>creazione della </a:t>
            </a:r>
            <a:r>
              <a:rPr lang="it-IT" b="1" dirty="0" err="1"/>
              <a:t>Gigafactory</a:t>
            </a:r>
            <a:r>
              <a:rPr lang="it-IT" b="1" dirty="0"/>
              <a:t> di Berlino</a:t>
            </a:r>
            <a:r>
              <a:rPr lang="it-IT" dirty="0"/>
              <a:t>, riducendo la dipendenza dal trasporto a lunga distanza e migliorando l'efficienza produttiva. </a:t>
            </a:r>
            <a:r>
              <a:rPr lang="it-IT" b="1" dirty="0"/>
              <a:t>Localizzando la produzione</a:t>
            </a:r>
            <a:r>
              <a:rPr lang="it-IT" dirty="0"/>
              <a:t>, Tesla ha ridotto significativamente i tempi di consegna e i costi di trasporto, consentendole di scalare le proprie operazioni nel mercato europeo in </a:t>
            </a:r>
            <a:r>
              <a:rPr lang="it-IT" b="1" dirty="0"/>
              <a:t>modo più efficace</a:t>
            </a:r>
            <a:r>
              <a:rPr lang="it-IT" dirty="0"/>
              <a:t>. L'azienda </a:t>
            </a:r>
            <a:r>
              <a:rPr lang="it-IT" b="1" dirty="0"/>
              <a:t>utilizza l'analisi della catena di approvvigionamento basata sull'intelligenza artificiale, l'ottimizzazione dei percorsi in tempo reale e le pratiche di produzione just-in-time </a:t>
            </a:r>
            <a:r>
              <a:rPr lang="it-IT" dirty="0"/>
              <a:t>per mitigare le interruzioni della catena di approvvigionamento e migliorare la velocità di consegna. </a:t>
            </a:r>
            <a:r>
              <a:rPr lang="it-IT" b="1" dirty="0"/>
              <a:t>L'approccio verticalmente integrato di Tesla</a:t>
            </a:r>
            <a:r>
              <a:rPr lang="it-IT" dirty="0"/>
              <a:t>, che include la produzione interna di batterie e la distribuzione diretta dei veicoli, le consente di mantenere un </a:t>
            </a:r>
            <a:r>
              <a:rPr lang="it-IT" b="1" dirty="0"/>
              <a:t>controllo più stretto </a:t>
            </a:r>
            <a:r>
              <a:rPr lang="it-IT" dirty="0"/>
              <a:t>sulla sua catena di approvvigionamento rispetto alle case automobilistiche tradizionali.
Tesla dà inoltre priorità alla </a:t>
            </a:r>
            <a:r>
              <a:rPr lang="it-IT" b="1" dirty="0"/>
              <a:t>sostenibilità </a:t>
            </a:r>
            <a:r>
              <a:rPr lang="it-IT" dirty="0"/>
              <a:t>acquistando materiali localmente, investendo in metodi di produzione efficienti dal punto di vista energetico e sviluppando programmi di riciclaggio delle batterie per ridurre al </a:t>
            </a:r>
            <a:r>
              <a:rPr lang="it-IT" b="1" dirty="0"/>
              <a:t>minimo l'impatto ambientale</a:t>
            </a:r>
            <a:r>
              <a:rPr lang="it-IT" dirty="0"/>
              <a:t>. L'azienda ha implementato </a:t>
            </a:r>
            <a:r>
              <a:rPr lang="it-IT" b="1" dirty="0"/>
              <a:t>fonti di energia rinnovabile </a:t>
            </a:r>
            <a:r>
              <a:rPr lang="it-IT" dirty="0"/>
              <a:t>nelle sue </a:t>
            </a:r>
            <a:r>
              <a:rPr lang="it-IT" dirty="0" err="1"/>
              <a:t>Gigafactory</a:t>
            </a:r>
            <a:r>
              <a:rPr lang="it-IT" dirty="0"/>
              <a:t> e lavora continuamente </a:t>
            </a:r>
            <a:r>
              <a:rPr lang="it-IT" b="1" dirty="0"/>
              <a:t>per ridurre la sua dipendenza dai metalli </a:t>
            </a:r>
            <a:r>
              <a:rPr lang="it-IT" dirty="0"/>
              <a:t>delle terre rare nella produzione di batterie. 
Tuttavia, Tesla deve affrontare </a:t>
            </a:r>
            <a:r>
              <a:rPr lang="it-IT" b="1" dirty="0"/>
              <a:t>sfide logistiche</a:t>
            </a:r>
            <a:r>
              <a:rPr lang="it-IT" dirty="0"/>
              <a:t>, tra cui la carenza di semiconduttori, le fluttuazioni dei prezzi delle materie prime e la necessità di un ulteriore sviluppo delle infrastrutture per supportare la sua crescente presenza sul mercato. Il </a:t>
            </a:r>
            <a:r>
              <a:rPr lang="it-IT" b="1" dirty="0"/>
              <a:t>modello direct-to-consumer </a:t>
            </a:r>
            <a:r>
              <a:rPr lang="it-IT" dirty="0"/>
              <a:t>dell'azienda, sebbene innovativo, presenta ulteriori complessità logistiche, in quanto Tesla deve gestire </a:t>
            </a:r>
            <a:r>
              <a:rPr lang="it-IT" b="1" dirty="0"/>
              <a:t>le proprie operazioni di consegna </a:t>
            </a:r>
            <a:r>
              <a:rPr lang="it-IT" dirty="0"/>
              <a:t>dei veicoli piuttosto che affidarsi a concessionari di terze parti. Nonostante questi ostacoli, Tesla continua ad andare avanti, perfezionando le sue operazioni logistiche per supportare i suoi ambiziosi piani di crescita in Europa e oltre.</a:t>
            </a:r>
            <a:endParaRPr lang="en-US" dirty="0"/>
          </a:p>
        </p:txBody>
      </p:sp>
      <p:pic>
        <p:nvPicPr>
          <p:cNvPr id="2" name="Picture 6" descr="A hand holding a cell phone&#10;&#10;Description automatically generated">
            <a:hlinkClick r:id="rId2"/>
            <a:extLst>
              <a:ext uri="{FF2B5EF4-FFF2-40B4-BE49-F238E27FC236}">
                <a16:creationId xmlns:a16="http://schemas.microsoft.com/office/drawing/2014/main" id="{59443B50-7ABA-40D6-F25E-9343F504700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flipH="1">
            <a:off x="4672010" y="7631563"/>
            <a:ext cx="2751478" cy="2751478"/>
          </a:xfrm>
          <a:prstGeom prst="rect">
            <a:avLst/>
          </a:prstGeom>
        </p:spPr>
      </p:pic>
      <p:pic>
        <p:nvPicPr>
          <p:cNvPr id="4" name="Picture 10" descr="A black background with a black square&#10;&#10;Description automatically generated with medium confidence">
            <a:extLst>
              <a:ext uri="{FF2B5EF4-FFF2-40B4-BE49-F238E27FC236}">
                <a16:creationId xmlns:a16="http://schemas.microsoft.com/office/drawing/2014/main" id="{21F351C9-D71E-B730-6CF7-54A13F5E9E73}"/>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19968321" flipV="1">
            <a:off x="4464617" y="8510044"/>
            <a:ext cx="630310" cy="630310"/>
          </a:xfrm>
          <a:prstGeom prst="rect">
            <a:avLst/>
          </a:prstGeom>
        </p:spPr>
      </p:pic>
      <p:sp>
        <p:nvSpPr>
          <p:cNvPr id="7" name="Textfeld 6">
            <a:extLst>
              <a:ext uri="{FF2B5EF4-FFF2-40B4-BE49-F238E27FC236}">
                <a16:creationId xmlns:a16="http://schemas.microsoft.com/office/drawing/2014/main" id="{791C295A-1EF8-C92D-44F8-C3576964C81E}"/>
              </a:ext>
            </a:extLst>
          </p:cNvPr>
          <p:cNvSpPr txBox="1"/>
          <p:nvPr/>
        </p:nvSpPr>
        <p:spPr>
          <a:xfrm>
            <a:off x="3940738" y="7769460"/>
            <a:ext cx="1207030" cy="938719"/>
          </a:xfrm>
          <a:prstGeom prst="rect">
            <a:avLst/>
          </a:prstGeom>
          <a:noFill/>
        </p:spPr>
        <p:txBody>
          <a:bodyPr wrap="square" rtlCol="0">
            <a:spAutoFit/>
          </a:bodyPr>
          <a:lstStyle/>
          <a:p>
            <a:pPr algn="ctr"/>
            <a:r>
              <a:rPr lang="de-DE" sz="1100" b="1" dirty="0">
                <a:solidFill>
                  <a:srgbClr val="0B3A5B"/>
                </a:solidFill>
                <a:latin typeface="Calibri" panose="020F0502020204030204" pitchFamily="34" charset="0"/>
                <a:ea typeface="Open Sans" panose="020B0606030504020204" pitchFamily="34" charset="0"/>
                <a:cs typeface="Calibri" panose="020F0502020204030204" pitchFamily="34" charset="0"/>
              </a:rPr>
              <a:t>Guarda:</a:t>
            </a:r>
            <a:br>
              <a:rPr lang="de-DE" sz="1100" b="1" dirty="0">
                <a:solidFill>
                  <a:srgbClr val="0B3A5B"/>
                </a:solidFill>
                <a:latin typeface="Calibri" panose="020F0502020204030204" pitchFamily="34" charset="0"/>
                <a:ea typeface="Open Sans" panose="020B0606030504020204" pitchFamily="34" charset="0"/>
                <a:cs typeface="Calibri" panose="020F0502020204030204" pitchFamily="34" charset="0"/>
              </a:rPr>
            </a:br>
            <a:r>
              <a:rPr lang="en-GB" sz="1100" b="1" dirty="0">
                <a:solidFill>
                  <a:srgbClr val="29C5F4"/>
                </a:solidFill>
                <a:latin typeface="Calibri" panose="020F0502020204030204" pitchFamily="34" charset="0"/>
                <a:ea typeface="Open Sans" panose="020B0606030504020204" pitchFamily="34" charset="0"/>
                <a:cs typeface="Calibri" panose="020F0502020204030204" pitchFamily="34" charset="0"/>
                <a:hlinkClick r:id="rId5">
                  <a:extLst>
                    <a:ext uri="{A12FA001-AC4F-418D-AE19-62706E023703}">
                      <ahyp:hlinkClr xmlns:ahyp="http://schemas.microsoft.com/office/drawing/2018/hyperlinkcolor" val="tx"/>
                    </a:ext>
                  </a:extLst>
                </a:hlinkClick>
              </a:rPr>
              <a:t>The Incredible Logistics Of The Tesla Gigafactory!</a:t>
            </a:r>
            <a:endParaRPr lang="en-GB" sz="1100" b="1" dirty="0">
              <a:solidFill>
                <a:srgbClr val="29C5F4"/>
              </a:solidFill>
              <a:latin typeface="Calibri" panose="020F0502020204030204" pitchFamily="34" charset="0"/>
              <a:ea typeface="Open Sans" panose="020B0606030504020204" pitchFamily="34" charset="0"/>
              <a:cs typeface="Calibri" panose="020F0502020204030204" pitchFamily="34" charset="0"/>
            </a:endParaRPr>
          </a:p>
        </p:txBody>
      </p:sp>
      <p:pic>
        <p:nvPicPr>
          <p:cNvPr id="9" name="Grafik 8">
            <a:extLst>
              <a:ext uri="{FF2B5EF4-FFF2-40B4-BE49-F238E27FC236}">
                <a16:creationId xmlns:a16="http://schemas.microsoft.com/office/drawing/2014/main" id="{6BCC1E7A-5B94-2FAB-1D87-7FCD3EBDFA8C}"/>
              </a:ext>
            </a:extLst>
          </p:cNvPr>
          <p:cNvPicPr>
            <a:picLocks noChangeAspect="1"/>
          </p:cNvPicPr>
          <p:nvPr/>
        </p:nvPicPr>
        <p:blipFill>
          <a:blip r:embed="rId6">
            <a:extLst>
              <a:ext uri="{28A0092B-C50C-407E-A947-70E740481C1C}">
                <a14:useLocalDpi xmlns:a14="http://schemas.microsoft.com/office/drawing/2010/main" val="0"/>
              </a:ext>
            </a:extLst>
          </a:blip>
          <a:srcRect/>
          <a:stretch/>
        </p:blipFill>
        <p:spPr>
          <a:xfrm>
            <a:off x="5282304" y="8229361"/>
            <a:ext cx="863309" cy="863309"/>
          </a:xfrm>
          <a:prstGeom prst="rect">
            <a:avLst/>
          </a:prstGeom>
        </p:spPr>
      </p:pic>
      <p:pic>
        <p:nvPicPr>
          <p:cNvPr id="3" name="Grafik 6">
            <a:extLst>
              <a:ext uri="{FF2B5EF4-FFF2-40B4-BE49-F238E27FC236}">
                <a16:creationId xmlns:a16="http://schemas.microsoft.com/office/drawing/2014/main" id="{8A702E2B-D4DC-7D2D-2775-C5A3CD7D750D}"/>
              </a:ext>
            </a:extLst>
          </p:cNvPr>
          <p:cNvPicPr>
            <a:picLocks noChangeAspect="1"/>
          </p:cNvPicPr>
          <p:nvPr/>
        </p:nvPicPr>
        <p:blipFill>
          <a:blip r:embed="rId7">
            <a:extLst>
              <a:ext uri="{96DAC541-7B7A-43D3-8B79-37D633B846F1}">
                <asvg:svgBlip xmlns:asvg="http://schemas.microsoft.com/office/drawing/2016/SVG/main" r:embed="rId8"/>
              </a:ext>
            </a:extLst>
          </a:blip>
          <a:srcRect/>
          <a:stretch/>
        </p:blipFill>
        <p:spPr>
          <a:xfrm>
            <a:off x="5109135" y="395361"/>
            <a:ext cx="752301" cy="1087769"/>
          </a:xfrm>
          <a:prstGeom prst="rect">
            <a:avLst/>
          </a:prstGeom>
        </p:spPr>
      </p:pic>
    </p:spTree>
    <p:extLst>
      <p:ext uri="{BB962C8B-B14F-4D97-AF65-F5344CB8AC3E}">
        <p14:creationId xmlns:p14="http://schemas.microsoft.com/office/powerpoint/2010/main" val="4210604223"/>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72005DB-6E4A-062A-1AEF-41C8BFEF77A8}"/>
            </a:ext>
          </a:extLst>
        </p:cNvPr>
        <p:cNvGrpSpPr/>
        <p:nvPr/>
      </p:nvGrpSpPr>
      <p:grpSpPr>
        <a:xfrm>
          <a:off x="0" y="0"/>
          <a:ext cx="0" cy="0"/>
          <a:chOff x="0" y="0"/>
          <a:chExt cx="0" cy="0"/>
        </a:xfrm>
      </p:grpSpPr>
      <p:sp>
        <p:nvSpPr>
          <p:cNvPr id="5" name="Text Placeholder 4">
            <a:extLst>
              <a:ext uri="{FF2B5EF4-FFF2-40B4-BE49-F238E27FC236}">
                <a16:creationId xmlns:a16="http://schemas.microsoft.com/office/drawing/2014/main" id="{0EB140EE-87DC-A143-CA7E-93273E832A8A}"/>
              </a:ext>
            </a:extLst>
          </p:cNvPr>
          <p:cNvSpPr>
            <a:spLocks noGrp="1"/>
          </p:cNvSpPr>
          <p:nvPr>
            <p:ph type="body" sz="quarter" idx="61"/>
          </p:nvPr>
        </p:nvSpPr>
        <p:spPr>
          <a:xfrm>
            <a:off x="-28125" y="644872"/>
            <a:ext cx="4286615" cy="586086"/>
          </a:xfrm>
        </p:spPr>
        <p:txBody>
          <a:bodyPr/>
          <a:lstStyle/>
          <a:p>
            <a:r>
              <a:rPr lang="en-US"/>
              <a:t>CASE STUDY: HAVI</a:t>
            </a:r>
          </a:p>
        </p:txBody>
      </p:sp>
      <p:sp>
        <p:nvSpPr>
          <p:cNvPr id="6" name="Text Placeholder 5">
            <a:extLst>
              <a:ext uri="{FF2B5EF4-FFF2-40B4-BE49-F238E27FC236}">
                <a16:creationId xmlns:a16="http://schemas.microsoft.com/office/drawing/2014/main" id="{C276E26A-BFA8-273B-E75B-3844F022908A}"/>
              </a:ext>
            </a:extLst>
          </p:cNvPr>
          <p:cNvSpPr>
            <a:spLocks noGrp="1"/>
          </p:cNvSpPr>
          <p:nvPr>
            <p:ph type="body" sz="quarter" idx="64"/>
          </p:nvPr>
        </p:nvSpPr>
        <p:spPr>
          <a:xfrm>
            <a:off x="697281" y="1599143"/>
            <a:ext cx="5682254" cy="8165059"/>
          </a:xfrm>
        </p:spPr>
        <p:txBody>
          <a:bodyPr/>
          <a:lstStyle/>
          <a:p>
            <a:pPr algn="just"/>
            <a:r>
              <a:rPr lang="it-IT" sz="1800" b="1" dirty="0">
                <a:solidFill>
                  <a:srgbClr val="8652A1"/>
                </a:solidFill>
              </a:rPr>
              <a:t>Promuovere l'innovazione sostenibile della supply chain nella logistica alimentare</a:t>
            </a:r>
          </a:p>
          <a:p>
            <a:pPr algn="just"/>
            <a:endParaRPr lang="en-GB" dirty="0"/>
          </a:p>
          <a:p>
            <a:pPr marL="72000" algn="just">
              <a:spcAft>
                <a:spcPts val="600"/>
              </a:spcAft>
            </a:pPr>
            <a:r>
              <a:rPr lang="it-IT" b="1" dirty="0"/>
              <a:t>HAVI</a:t>
            </a:r>
            <a:r>
              <a:rPr lang="it-IT" dirty="0"/>
              <a:t> è un fornitore globale di soluzioni per la supply chain specializzato nel </a:t>
            </a:r>
            <a:r>
              <a:rPr lang="it-IT" b="1" dirty="0"/>
              <a:t>settore della ristorazione</a:t>
            </a:r>
            <a:r>
              <a:rPr lang="it-IT" dirty="0"/>
              <a:t>. </a:t>
            </a:r>
            <a:r>
              <a:rPr lang="it-IT" b="1" dirty="0"/>
              <a:t>Operando in oltre 100 paesi</a:t>
            </a:r>
            <a:r>
              <a:rPr lang="it-IT" dirty="0"/>
              <a:t>, l'azienda supporta i principali marchi, tra cui McDonald's, con servizi integrati di </a:t>
            </a:r>
            <a:r>
              <a:rPr lang="it-IT" b="1" dirty="0"/>
              <a:t>logistica, imballaggio e analisi</a:t>
            </a:r>
            <a:r>
              <a:rPr lang="it-IT" dirty="0"/>
              <a:t>. Dal magazzino a temperatura controllata e dalla previsione della domanda in tempo reale alla consegna dell'ultimo miglio, le soluzioni end-to-end di HAVI </a:t>
            </a:r>
            <a:r>
              <a:rPr lang="it-IT" b="1" dirty="0"/>
              <a:t>garantiscono la freschezza, la sicurezza e la disponibilità dei prodotti in diversi mercat</a:t>
            </a:r>
            <a:r>
              <a:rPr lang="it-IT" dirty="0"/>
              <a:t>i.
In Europa, HAVI si concentra sulla </a:t>
            </a:r>
            <a:r>
              <a:rPr lang="it-IT" b="1" dirty="0"/>
              <a:t>creazione di catene di approvvigionamento efficienti </a:t>
            </a:r>
            <a:r>
              <a:rPr lang="it-IT" dirty="0"/>
              <a:t>e </a:t>
            </a:r>
            <a:r>
              <a:rPr lang="it-IT" b="1" dirty="0"/>
              <a:t>reattive</a:t>
            </a:r>
            <a:r>
              <a:rPr lang="it-IT" dirty="0"/>
              <a:t> su misura per le esigenze delle reti di ristoranti a servizio rapido (QSR). Combinando la </a:t>
            </a:r>
            <a:r>
              <a:rPr lang="it-IT" b="1" dirty="0"/>
              <a:t>pianificazione logistica basata sull'intelligenza artificiale</a:t>
            </a:r>
            <a:r>
              <a:rPr lang="it-IT" dirty="0"/>
              <a:t>, l'ottimizzazione dei percorsi e le tecnologie della </a:t>
            </a:r>
            <a:r>
              <a:rPr lang="it-IT" b="1" dirty="0"/>
              <a:t>catena del freddo</a:t>
            </a:r>
            <a:r>
              <a:rPr lang="it-IT" dirty="0"/>
              <a:t>, HAVI è in grado di fornire consegne just-in-time mantenendo un'elevata qualità del servizio. La sua rete di centri di </a:t>
            </a:r>
            <a:r>
              <a:rPr lang="it-IT" b="1" dirty="0"/>
              <a:t>distribuzione regionali e flotte di consegna locali</a:t>
            </a:r>
            <a:r>
              <a:rPr lang="it-IT" dirty="0"/>
              <a:t> supporta </a:t>
            </a:r>
            <a:r>
              <a:rPr lang="it-IT" b="1" dirty="0"/>
              <a:t>la flessibilità e la scalabilità</a:t>
            </a:r>
            <a:r>
              <a:rPr lang="it-IT" dirty="0"/>
              <a:t> in ambienti normativi complessi.
Per rafforzare la </a:t>
            </a:r>
            <a:r>
              <a:rPr lang="it-IT" b="1" dirty="0"/>
              <a:t>collaborazione con i partner</a:t>
            </a:r>
            <a:r>
              <a:rPr lang="it-IT" dirty="0"/>
              <a:t> e aumentare </a:t>
            </a:r>
            <a:r>
              <a:rPr lang="it-IT" b="1" dirty="0"/>
              <a:t>l'agilità</a:t>
            </a:r>
            <a:r>
              <a:rPr lang="it-IT" dirty="0"/>
              <a:t>, HAVI ha migrato le sue operazioni B2B ad </a:t>
            </a:r>
            <a:r>
              <a:rPr lang="it-IT" dirty="0" err="1"/>
              <a:t>Axway</a:t>
            </a:r>
            <a:r>
              <a:rPr lang="it-IT" dirty="0"/>
              <a:t> Cloud Managed Services. </a:t>
            </a:r>
            <a:r>
              <a:rPr lang="it-IT" b="1" dirty="0"/>
              <a:t>Questa infrastruttura basata su API</a:t>
            </a:r>
            <a:r>
              <a:rPr lang="it-IT" dirty="0"/>
              <a:t> e basata su cloud consente uno </a:t>
            </a:r>
            <a:r>
              <a:rPr lang="it-IT" b="1" dirty="0"/>
              <a:t>scambio di dati sicuro e in tempo reale </a:t>
            </a:r>
            <a:r>
              <a:rPr lang="it-IT" dirty="0"/>
              <a:t>con centinaia di fornitori e distributori. La piattaforma consente un </a:t>
            </a:r>
            <a:r>
              <a:rPr lang="it-IT" dirty="0" err="1"/>
              <a:t>onboarding</a:t>
            </a:r>
            <a:r>
              <a:rPr lang="it-IT" dirty="0"/>
              <a:t> più rapido dei partner, fornisce una migliore visibilità delle transazioni e migliora la reattività alle interruzioni, aiutando la supply chain di HAVI ad adattarsi rapidamente alle </a:t>
            </a:r>
            <a:r>
              <a:rPr lang="it-IT" b="1" dirty="0"/>
              <a:t>esigenze dinamiche della ristorazione</a:t>
            </a:r>
            <a:r>
              <a:rPr lang="it-IT" dirty="0"/>
              <a:t>.
La </a:t>
            </a:r>
            <a:r>
              <a:rPr lang="it-IT" b="1" dirty="0"/>
              <a:t>sostenibilità</a:t>
            </a:r>
            <a:r>
              <a:rPr lang="it-IT" dirty="0"/>
              <a:t> è parte integrante della strategia logistica di HAVI. L'azienda sta riducendo attivamente la propria </a:t>
            </a:r>
            <a:r>
              <a:rPr lang="it-IT" b="1" dirty="0"/>
              <a:t>impronta ambientale</a:t>
            </a:r>
            <a:r>
              <a:rPr lang="it-IT" dirty="0"/>
              <a:t> attraverso l'uso di flotte di consegna a </a:t>
            </a:r>
            <a:r>
              <a:rPr lang="it-IT" b="1" dirty="0"/>
              <a:t>basse emissioni, magazzini alimentati a energia rinnovabile e iniziative di imballaggio sostenibili</a:t>
            </a:r>
            <a:r>
              <a:rPr lang="it-IT" dirty="0"/>
              <a:t>. La sua partnership a lungo termine con McDonald's ha prodotto risultati come programmi di guida ecologica, ottimizzazione dei percorsi per il risparmio di carburante e materiali di consegna riutilizzabili. HAVI è anche coinvolta </a:t>
            </a:r>
            <a:r>
              <a:rPr lang="it-IT" b="1" dirty="0"/>
              <a:t>in programmi pilota </a:t>
            </a:r>
            <a:r>
              <a:rPr lang="it-IT" dirty="0"/>
              <a:t>che esplorano </a:t>
            </a:r>
            <a:r>
              <a:rPr lang="it-IT" b="1" dirty="0"/>
              <a:t>l'idrogeno e le tecnologie dei veicoli elettrici </a:t>
            </a:r>
            <a:r>
              <a:rPr lang="it-IT" dirty="0"/>
              <a:t>come parte della sua tabella di marcia per la riduzione delle emissioni.
Nonostante </a:t>
            </a:r>
            <a:r>
              <a:rPr lang="it-IT" b="1" dirty="0"/>
              <a:t>le sfide in corso </a:t>
            </a:r>
            <a:r>
              <a:rPr lang="it-IT" dirty="0"/>
              <a:t>come la conformità alla temperatura, le pressioni sui costi e le restrizioni alle consegne urbane, HAVI continua a guidare </a:t>
            </a:r>
            <a:r>
              <a:rPr lang="it-IT" b="1" dirty="0"/>
              <a:t>l'innovazione digitale</a:t>
            </a:r>
            <a:r>
              <a:rPr lang="it-IT" dirty="0"/>
              <a:t> e </a:t>
            </a:r>
            <a:r>
              <a:rPr lang="it-IT" b="1" dirty="0"/>
              <a:t>la sostenibilità</a:t>
            </a:r>
            <a:r>
              <a:rPr lang="it-IT" dirty="0"/>
              <a:t>. Integrando sistemi basati su cloud, ottimizzazione basata sui dati e best practice ambientali, HAVI si posiziona come </a:t>
            </a:r>
            <a:r>
              <a:rPr lang="it-IT" b="1" dirty="0"/>
              <a:t>partner chiave </a:t>
            </a:r>
            <a:r>
              <a:rPr lang="it-IT" dirty="0"/>
              <a:t>per i marchi di ristorazione che mirano a costruire </a:t>
            </a:r>
            <a:r>
              <a:rPr lang="it-IT" b="1" dirty="0"/>
              <a:t>catene di approvvigionamento più intelligenti ed ecologiche</a:t>
            </a:r>
            <a:r>
              <a:rPr lang="it-IT" dirty="0"/>
              <a:t> in tutta Europa e oltre.</a:t>
            </a:r>
            <a:endParaRPr lang="en-US" dirty="0"/>
          </a:p>
          <a:p>
            <a:pPr algn="just"/>
            <a:endParaRPr lang="en-US" dirty="0"/>
          </a:p>
        </p:txBody>
      </p:sp>
      <p:pic>
        <p:nvPicPr>
          <p:cNvPr id="2" name="Picture 6" descr="A hand holding a cell phone&#10;&#10;Description automatically generated">
            <a:hlinkClick r:id="rId2"/>
            <a:extLst>
              <a:ext uri="{FF2B5EF4-FFF2-40B4-BE49-F238E27FC236}">
                <a16:creationId xmlns:a16="http://schemas.microsoft.com/office/drawing/2014/main" id="{AB50F5DF-093F-4808-A005-3CDEA823A71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flipH="1">
            <a:off x="4672010" y="7631563"/>
            <a:ext cx="2751478" cy="2751478"/>
          </a:xfrm>
          <a:prstGeom prst="rect">
            <a:avLst/>
          </a:prstGeom>
        </p:spPr>
      </p:pic>
      <p:pic>
        <p:nvPicPr>
          <p:cNvPr id="4" name="Picture 10" descr="A black background with a black square&#10;&#10;Description automatically generated with medium confidence">
            <a:extLst>
              <a:ext uri="{FF2B5EF4-FFF2-40B4-BE49-F238E27FC236}">
                <a16:creationId xmlns:a16="http://schemas.microsoft.com/office/drawing/2014/main" id="{C1135430-6343-C302-4F5E-9CEE19DFF156}"/>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20836507" flipV="1">
            <a:off x="4464617" y="8315313"/>
            <a:ext cx="630310" cy="630310"/>
          </a:xfrm>
          <a:prstGeom prst="rect">
            <a:avLst/>
          </a:prstGeom>
        </p:spPr>
      </p:pic>
      <p:sp>
        <p:nvSpPr>
          <p:cNvPr id="7" name="Textfeld 6">
            <a:extLst>
              <a:ext uri="{FF2B5EF4-FFF2-40B4-BE49-F238E27FC236}">
                <a16:creationId xmlns:a16="http://schemas.microsoft.com/office/drawing/2014/main" id="{83DA42D5-8E53-D307-019B-D41C13A4EAF7}"/>
              </a:ext>
            </a:extLst>
          </p:cNvPr>
          <p:cNvSpPr txBox="1"/>
          <p:nvPr/>
        </p:nvSpPr>
        <p:spPr>
          <a:xfrm>
            <a:off x="3730390" y="7194848"/>
            <a:ext cx="1376769" cy="1277273"/>
          </a:xfrm>
          <a:prstGeom prst="rect">
            <a:avLst/>
          </a:prstGeom>
          <a:noFill/>
        </p:spPr>
        <p:txBody>
          <a:bodyPr wrap="square" rtlCol="0">
            <a:spAutoFit/>
          </a:bodyPr>
          <a:lstStyle/>
          <a:p>
            <a:pPr algn="ctr"/>
            <a:r>
              <a:rPr lang="de-DE" sz="1100" b="1" dirty="0">
                <a:solidFill>
                  <a:srgbClr val="0B3A5B"/>
                </a:solidFill>
                <a:latin typeface="Calibri" panose="020F0502020204030204" pitchFamily="34" charset="0"/>
                <a:ea typeface="Open Sans" panose="020B0606030504020204" pitchFamily="34" charset="0"/>
                <a:cs typeface="Calibri" panose="020F0502020204030204" pitchFamily="34" charset="0"/>
              </a:rPr>
              <a:t>Guarda:</a:t>
            </a:r>
            <a:br>
              <a:rPr lang="de-DE" sz="1100" b="1" dirty="0">
                <a:solidFill>
                  <a:srgbClr val="0B3A5B"/>
                </a:solidFill>
                <a:latin typeface="Calibri" panose="020F0502020204030204" pitchFamily="34" charset="0"/>
                <a:ea typeface="Open Sans" panose="020B0606030504020204" pitchFamily="34" charset="0"/>
                <a:cs typeface="Calibri" panose="020F0502020204030204" pitchFamily="34" charset="0"/>
              </a:rPr>
            </a:br>
            <a:r>
              <a:rPr lang="en-GB" sz="1100" b="1" dirty="0">
                <a:solidFill>
                  <a:srgbClr val="29C5F4"/>
                </a:solidFill>
                <a:hlinkClick r:id="rId5">
                  <a:extLst>
                    <a:ext uri="{A12FA001-AC4F-418D-AE19-62706E023703}">
                      <ahyp:hlinkClr xmlns:ahyp="http://schemas.microsoft.com/office/drawing/2018/hyperlinkcolor" val="tx"/>
                    </a:ext>
                  </a:extLst>
                </a:hlinkClick>
              </a:rPr>
              <a:t>HAVI Supply Chain Ensures Global Logistics with B2B Integration in Axway Cloud Managed Services</a:t>
            </a:r>
            <a:endParaRPr lang="en-GB" sz="1100" b="1" dirty="0">
              <a:solidFill>
                <a:srgbClr val="29C5F4"/>
              </a:solidFill>
            </a:endParaRPr>
          </a:p>
        </p:txBody>
      </p:sp>
      <p:pic>
        <p:nvPicPr>
          <p:cNvPr id="9" name="Grafik 8">
            <a:extLst>
              <a:ext uri="{FF2B5EF4-FFF2-40B4-BE49-F238E27FC236}">
                <a16:creationId xmlns:a16="http://schemas.microsoft.com/office/drawing/2014/main" id="{3B7302FC-139A-9E3F-382B-682F6B795F07}"/>
              </a:ext>
            </a:extLst>
          </p:cNvPr>
          <p:cNvPicPr>
            <a:picLocks noChangeAspect="1"/>
          </p:cNvPicPr>
          <p:nvPr/>
        </p:nvPicPr>
        <p:blipFill>
          <a:blip r:embed="rId6">
            <a:extLst>
              <a:ext uri="{28A0092B-C50C-407E-A947-70E740481C1C}">
                <a14:useLocalDpi xmlns:a14="http://schemas.microsoft.com/office/drawing/2010/main" val="0"/>
              </a:ext>
            </a:extLst>
          </a:blip>
          <a:srcRect/>
          <a:stretch/>
        </p:blipFill>
        <p:spPr>
          <a:xfrm>
            <a:off x="5282304" y="8229361"/>
            <a:ext cx="863309" cy="863309"/>
          </a:xfrm>
          <a:prstGeom prst="rect">
            <a:avLst/>
          </a:prstGeom>
        </p:spPr>
      </p:pic>
      <p:pic>
        <p:nvPicPr>
          <p:cNvPr id="3" name="Picture 2" descr="HAVI Logistics GmbH">
            <a:extLst>
              <a:ext uri="{FF2B5EF4-FFF2-40B4-BE49-F238E27FC236}">
                <a16:creationId xmlns:a16="http://schemas.microsoft.com/office/drawing/2014/main" id="{B7AC2B50-D723-B22C-1CDC-5119F58D18B1}"/>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617743" y="442640"/>
            <a:ext cx="1761792" cy="99054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89790977"/>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5E15977-8213-33D4-7B58-C5DA9AAC95E6}"/>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BF9DA190-35A8-7D70-4DF8-3FD0D7732A99}"/>
              </a:ext>
            </a:extLst>
          </p:cNvPr>
          <p:cNvSpPr>
            <a:spLocks noGrp="1"/>
          </p:cNvSpPr>
          <p:nvPr>
            <p:ph type="body" sz="quarter" idx="14"/>
          </p:nvPr>
        </p:nvSpPr>
        <p:spPr>
          <a:xfrm>
            <a:off x="2859698" y="1186622"/>
            <a:ext cx="4171223" cy="2797463"/>
          </a:xfrm>
        </p:spPr>
        <p:txBody>
          <a:bodyPr lIns="91440" tIns="45720" rIns="91440" bIns="45720" anchor="t">
            <a:noAutofit/>
          </a:bodyPr>
          <a:lstStyle/>
          <a:p>
            <a:r>
              <a:rPr lang="de-DE" sz="4800" dirty="0"/>
              <a:t>LINEE GUIDA PER LA VALUTAZIONE</a:t>
            </a:r>
          </a:p>
          <a:p>
            <a:endParaRPr lang="en-GB" sz="1100" dirty="0"/>
          </a:p>
          <a:p>
            <a:pPr algn="just"/>
            <a:r>
              <a:rPr lang="it-IT" sz="1100" b="0" dirty="0">
                <a:latin typeface="Calibri"/>
                <a:ea typeface="Calibri"/>
                <a:cs typeface="Calibri"/>
              </a:rPr>
              <a:t>Di seguito è riportata una linea guida per la progettazione del modulo di feedback nella settimana 15. Le domande possono essere adattate per adattarsi agli stili di insegnamento individuali. Dopo aver creato il questionario su una piattaforma preferita, il docente può distribuire il link agli studenti</a:t>
            </a:r>
            <a:r>
              <a:rPr lang="en-GB" sz="1100" b="0" dirty="0">
                <a:latin typeface="Calibri"/>
                <a:ea typeface="Calibri"/>
                <a:cs typeface="Calibri"/>
              </a:rPr>
              <a:t>.</a:t>
            </a:r>
          </a:p>
        </p:txBody>
      </p:sp>
      <p:sp>
        <p:nvSpPr>
          <p:cNvPr id="3" name="Slide Number Placeholder 2">
            <a:extLst>
              <a:ext uri="{FF2B5EF4-FFF2-40B4-BE49-F238E27FC236}">
                <a16:creationId xmlns:a16="http://schemas.microsoft.com/office/drawing/2014/main" id="{29578820-7FA6-CCB4-D3C4-E80F9C0C7717}"/>
              </a:ext>
            </a:extLst>
          </p:cNvPr>
          <p:cNvSpPr>
            <a:spLocks noGrp="1"/>
          </p:cNvSpPr>
          <p:nvPr>
            <p:ph type="sldNum" sz="quarter" idx="4"/>
          </p:nvPr>
        </p:nvSpPr>
        <p:spPr/>
        <p:txBody>
          <a:bodyPr/>
          <a:lstStyle/>
          <a:p>
            <a:fld id="{9C527BFA-2C0E-4CEC-B6A5-913A56FEF4B4}" type="slidenum">
              <a:rPr lang="fr-CA" smtClean="0"/>
              <a:pPr/>
              <a:t>43</a:t>
            </a:fld>
            <a:endParaRPr lang="fr-CA"/>
          </a:p>
        </p:txBody>
      </p:sp>
      <p:pic>
        <p:nvPicPr>
          <p:cNvPr id="5" name="Picture Placeholder 20">
            <a:extLst>
              <a:ext uri="{FF2B5EF4-FFF2-40B4-BE49-F238E27FC236}">
                <a16:creationId xmlns:a16="http://schemas.microsoft.com/office/drawing/2014/main" id="{9A4527C3-35AC-918F-534E-1B7DC46729CA}"/>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l="7945" r="7945"/>
          <a:stretch/>
        </p:blipFill>
        <p:spPr>
          <a:xfrm>
            <a:off x="0" y="4461163"/>
            <a:ext cx="5514109" cy="4369327"/>
          </a:xfrm>
        </p:spPr>
      </p:pic>
    </p:spTree>
    <p:extLst>
      <p:ext uri="{BB962C8B-B14F-4D97-AF65-F5344CB8AC3E}">
        <p14:creationId xmlns:p14="http://schemas.microsoft.com/office/powerpoint/2010/main" val="1832261048"/>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F906F84-F67D-3B9B-7409-7E43644D478A}"/>
            </a:ext>
          </a:extLst>
        </p:cNvPr>
        <p:cNvGrpSpPr/>
        <p:nvPr/>
      </p:nvGrpSpPr>
      <p:grpSpPr>
        <a:xfrm>
          <a:off x="0" y="0"/>
          <a:ext cx="0" cy="0"/>
          <a:chOff x="0" y="0"/>
          <a:chExt cx="0" cy="0"/>
        </a:xfrm>
      </p:grpSpPr>
      <p:sp>
        <p:nvSpPr>
          <p:cNvPr id="6" name="Text Placeholder 5">
            <a:extLst>
              <a:ext uri="{FF2B5EF4-FFF2-40B4-BE49-F238E27FC236}">
                <a16:creationId xmlns:a16="http://schemas.microsoft.com/office/drawing/2014/main" id="{5E7743F3-D7A4-76B2-8E04-C229F55DFA54}"/>
              </a:ext>
            </a:extLst>
          </p:cNvPr>
          <p:cNvSpPr>
            <a:spLocks noGrp="1"/>
          </p:cNvSpPr>
          <p:nvPr>
            <p:ph type="body" sz="quarter" idx="64"/>
          </p:nvPr>
        </p:nvSpPr>
        <p:spPr>
          <a:xfrm>
            <a:off x="741470" y="1626640"/>
            <a:ext cx="6076734" cy="8592456"/>
          </a:xfrm>
        </p:spPr>
        <p:txBody>
          <a:bodyPr lIns="91440" tIns="45720" rIns="91440" bIns="45720" numCol="1" spcCol="288000" anchor="t">
            <a:noAutofit/>
          </a:bodyPr>
          <a:lstStyle/>
          <a:p>
            <a:pPr algn="just"/>
            <a:r>
              <a:rPr lang="it-IT" dirty="0"/>
              <a:t>Il seguente questionario di riflessione è stato progettato per il </a:t>
            </a:r>
            <a:r>
              <a:rPr lang="it-IT" b="1" dirty="0"/>
              <a:t>Modulo 3</a:t>
            </a:r>
            <a:r>
              <a:rPr lang="it-IT" dirty="0"/>
              <a:t>, Settimana 15. Fornisce un quadro flessibile per valutare l'apprendimento, la partecipazione e l'impegno degli studenti durante il modulo</a:t>
            </a:r>
            <a:r>
              <a:rPr lang="en-GB" dirty="0"/>
              <a:t>.</a:t>
            </a:r>
          </a:p>
          <a:p>
            <a:pPr algn="just"/>
            <a:endParaRPr lang="en-GB" dirty="0"/>
          </a:p>
          <a:p>
            <a:pPr algn="just"/>
            <a:r>
              <a:rPr lang="it-IT" dirty="0"/>
              <a:t>Gli insegnanti possono </a:t>
            </a:r>
            <a:r>
              <a:rPr lang="it-IT" b="1" dirty="0"/>
              <a:t>utilizzare o adattare queste domande </a:t>
            </a:r>
            <a:r>
              <a:rPr lang="it-IT" dirty="0"/>
              <a:t>in base al proprio stile di insegnamento e alle esigenze degli studenti e implementarle in strumenti di indagine come</a:t>
            </a:r>
            <a:r>
              <a:rPr lang="en-GB" b="1" dirty="0">
                <a:solidFill>
                  <a:srgbClr val="29C5F4"/>
                </a:solidFill>
                <a:hlinkClick r:id="rId3">
                  <a:extLst>
                    <a:ext uri="{A12FA001-AC4F-418D-AE19-62706E023703}">
                      <ahyp:hlinkClr xmlns:ahyp="http://schemas.microsoft.com/office/drawing/2018/hyperlinkcolor" val="tx"/>
                    </a:ext>
                  </a:extLst>
                </a:hlinkClick>
              </a:rPr>
              <a:t>Google Forms</a:t>
            </a:r>
            <a:r>
              <a:rPr lang="en-GB" dirty="0"/>
              <a:t>, </a:t>
            </a:r>
            <a:r>
              <a:rPr lang="en-GB" b="1" dirty="0">
                <a:solidFill>
                  <a:srgbClr val="29C5F4"/>
                </a:solidFill>
                <a:hlinkClick r:id="rId4">
                  <a:extLst>
                    <a:ext uri="{A12FA001-AC4F-418D-AE19-62706E023703}">
                      <ahyp:hlinkClr xmlns:ahyp="http://schemas.microsoft.com/office/drawing/2018/hyperlinkcolor" val="tx"/>
                    </a:ext>
                  </a:extLst>
                </a:hlinkClick>
              </a:rPr>
              <a:t>Qualtrics</a:t>
            </a:r>
            <a:r>
              <a:rPr lang="en-GB" dirty="0"/>
              <a:t>, </a:t>
            </a:r>
            <a:r>
              <a:rPr lang="en-GB" b="1" dirty="0">
                <a:solidFill>
                  <a:srgbClr val="29C5F4"/>
                </a:solidFill>
                <a:hlinkClick r:id="rId5">
                  <a:extLst>
                    <a:ext uri="{A12FA001-AC4F-418D-AE19-62706E023703}">
                      <ahyp:hlinkClr xmlns:ahyp="http://schemas.microsoft.com/office/drawing/2018/hyperlinkcolor" val="tx"/>
                    </a:ext>
                  </a:extLst>
                </a:hlinkClick>
              </a:rPr>
              <a:t>Microsoft Forms</a:t>
            </a:r>
            <a:r>
              <a:rPr lang="en-GB" dirty="0"/>
              <a:t>, </a:t>
            </a:r>
            <a:r>
              <a:rPr lang="it-IT" dirty="0"/>
              <a:t>o qualsiasi altra piattaforma preferita</a:t>
            </a:r>
            <a:r>
              <a:rPr lang="en-GB" dirty="0"/>
              <a:t>. </a:t>
            </a:r>
            <a:endParaRPr lang="en-GB" b="1" dirty="0"/>
          </a:p>
          <a:p>
            <a:pPr algn="just"/>
            <a:endParaRPr lang="en-GB" dirty="0"/>
          </a:p>
          <a:p>
            <a:pPr algn="just"/>
            <a:r>
              <a:rPr lang="it-IT" dirty="0"/>
              <a:t>Le risposte aiuteranno a </a:t>
            </a:r>
            <a:r>
              <a:rPr lang="it-IT" b="1" dirty="0"/>
              <a:t>valutare</a:t>
            </a:r>
            <a:r>
              <a:rPr lang="it-IT" dirty="0"/>
              <a:t> quanto bene gli studenti abbiano compreso e applicato il processo di gestione dell'innovazione in sei fasi, gli strumenti digitali e i principi di sostenibilità nella logistica</a:t>
            </a:r>
            <a:r>
              <a:rPr lang="en-GB" dirty="0"/>
              <a:t>.</a:t>
            </a:r>
          </a:p>
          <a:p>
            <a:pPr algn="just"/>
            <a:endParaRPr lang="en-GB" dirty="0"/>
          </a:p>
          <a:p>
            <a:pPr algn="just"/>
            <a:r>
              <a:rPr lang="en-GB" b="1" dirty="0" err="1"/>
              <a:t>Utilizzo</a:t>
            </a:r>
            <a:r>
              <a:rPr lang="en-GB" b="1" dirty="0"/>
              <a:t> del </a:t>
            </a:r>
            <a:r>
              <a:rPr lang="en-GB" b="1" dirty="0" err="1"/>
              <a:t>questionario</a:t>
            </a:r>
            <a:r>
              <a:rPr lang="en-GB" b="1" dirty="0"/>
              <a:t>:</a:t>
            </a:r>
          </a:p>
          <a:p>
            <a:pPr marL="171450" indent="-171450" algn="just">
              <a:buFont typeface="Wingdings" panose="05000000000000000000" pitchFamily="2" charset="2"/>
              <a:buChar char="q"/>
            </a:pPr>
            <a:r>
              <a:rPr lang="it-IT" dirty="0"/>
              <a:t>I docenti possono </a:t>
            </a:r>
            <a:r>
              <a:rPr lang="it-IT" b="1" dirty="0"/>
              <a:t>distribuire</a:t>
            </a:r>
            <a:r>
              <a:rPr lang="it-IT" dirty="0"/>
              <a:t> il questionario in formato digitale o, in alternativa, in formato cartaceo.
Le risposte aiuteranno a </a:t>
            </a:r>
            <a:r>
              <a:rPr lang="it-IT" b="1" dirty="0"/>
              <a:t>valutare</a:t>
            </a:r>
            <a:r>
              <a:rPr lang="it-IT" dirty="0"/>
              <a:t> l'applicazione sistematica degli strumenti digitali da parte degli studenti nel processo di gestione dell'innovazione in sei fasi mentre lavorano su una sfida logistica reale, nonché la loro comprensione delle priorità e degli indirizzi di sostenibilità nelle attività logistiche.
Le </a:t>
            </a:r>
            <a:r>
              <a:rPr lang="it-IT" b="1" dirty="0"/>
              <a:t>sezioni di revisione tra pari e di riflessione </a:t>
            </a:r>
            <a:r>
              <a:rPr lang="it-IT" dirty="0"/>
              <a:t>sono particolarmente utili per valutare il grado di coinvolgimento degli studenti con il feedback e il pensiero critico. 
Le domande che seguono sono </a:t>
            </a:r>
            <a:r>
              <a:rPr lang="it-IT" b="1" dirty="0"/>
              <a:t>suggerimenti</a:t>
            </a:r>
            <a:r>
              <a:rPr lang="it-IT" dirty="0"/>
              <a:t>. Gli insegnanti possono selezionare coloro che si applicano meglio alle attività svolte durante il modulo e aggiungere domande per qualsiasi aspetto che potrebbe mancare</a:t>
            </a:r>
            <a:r>
              <a:rPr lang="en-GB" dirty="0"/>
              <a:t>.</a:t>
            </a:r>
          </a:p>
          <a:p>
            <a:pPr algn="just"/>
            <a:endParaRPr lang="en-US" dirty="0">
              <a:solidFill>
                <a:srgbClr val="8652A1"/>
              </a:solidFill>
            </a:endParaRPr>
          </a:p>
          <a:p>
            <a:pPr algn="just"/>
            <a:r>
              <a:rPr lang="it-IT" sz="1600" b="1" dirty="0">
                <a:solidFill>
                  <a:srgbClr val="8652A1"/>
                </a:solidFill>
              </a:rPr>
              <a:t>Questionario di feedback finale per gli studenti</a:t>
            </a:r>
            <a:endParaRPr lang="en-GB" sz="1600" dirty="0">
              <a:solidFill>
                <a:srgbClr val="8652A1"/>
              </a:solidFill>
            </a:endParaRPr>
          </a:p>
          <a:p>
            <a:pPr algn="just"/>
            <a:endParaRPr lang="en-GB" b="1" dirty="0"/>
          </a:p>
          <a:p>
            <a:pPr algn="just"/>
            <a:r>
              <a:rPr lang="it-IT" b="1" dirty="0"/>
              <a:t>Sezione 1: Informazioni generali (facoltativo</a:t>
            </a:r>
            <a:r>
              <a:rPr lang="en-GB" b="1" dirty="0"/>
              <a:t>)</a:t>
            </a:r>
          </a:p>
          <a:p>
            <a:pPr marL="228600" indent="-228600" algn="just">
              <a:buFont typeface="+mj-lt"/>
              <a:buAutoNum type="arabicPeriod"/>
            </a:pPr>
            <a:r>
              <a:rPr lang="en-GB" dirty="0"/>
              <a:t>Nome </a:t>
            </a:r>
            <a:r>
              <a:rPr lang="en-GB" dirty="0" err="1"/>
              <a:t>dello</a:t>
            </a:r>
            <a:r>
              <a:rPr lang="en-GB" dirty="0"/>
              <a:t> </a:t>
            </a:r>
            <a:r>
              <a:rPr lang="en-GB" dirty="0" err="1"/>
              <a:t>studente</a:t>
            </a:r>
            <a:r>
              <a:rPr lang="en-GB" dirty="0"/>
              <a:t>:</a:t>
            </a:r>
          </a:p>
          <a:p>
            <a:pPr algn="just"/>
            <a:r>
              <a:rPr lang="en-GB" i="1" dirty="0">
                <a:solidFill>
                  <a:schemeClr val="bg1">
                    <a:lumMod val="65000"/>
                  </a:schemeClr>
                </a:solidFill>
              </a:rPr>
              <a:t>[</a:t>
            </a:r>
            <a:r>
              <a:rPr lang="en-GB" i="1" dirty="0" err="1">
                <a:solidFill>
                  <a:schemeClr val="bg1">
                    <a:lumMod val="65000"/>
                  </a:schemeClr>
                </a:solidFill>
              </a:rPr>
              <a:t>Apri</a:t>
            </a:r>
            <a:r>
              <a:rPr lang="en-GB" i="1" dirty="0">
                <a:solidFill>
                  <a:schemeClr val="bg1">
                    <a:lumMod val="65000"/>
                  </a:schemeClr>
                </a:solidFill>
              </a:rPr>
              <a:t> campo di testo]</a:t>
            </a:r>
            <a:endParaRPr lang="en-GB" dirty="0">
              <a:solidFill>
                <a:schemeClr val="bg1">
                  <a:lumMod val="65000"/>
                </a:schemeClr>
              </a:solidFill>
            </a:endParaRPr>
          </a:p>
          <a:p>
            <a:pPr marL="228600" indent="-228600" algn="just">
              <a:buFont typeface="+mj-lt"/>
              <a:buAutoNum type="arabicPeriod" startAt="2"/>
            </a:pPr>
            <a:r>
              <a:rPr lang="it-IT" dirty="0"/>
              <a:t>Numero di gruppo (se applicabile</a:t>
            </a:r>
            <a:r>
              <a:rPr lang="en-GB" dirty="0"/>
              <a:t>):</a:t>
            </a:r>
          </a:p>
          <a:p>
            <a:pPr algn="just"/>
            <a:r>
              <a:rPr lang="en-GB" i="1" dirty="0">
                <a:solidFill>
                  <a:schemeClr val="bg1">
                    <a:lumMod val="65000"/>
                  </a:schemeClr>
                </a:solidFill>
              </a:rPr>
              <a:t>[</a:t>
            </a:r>
            <a:r>
              <a:rPr lang="en-GB" i="1" dirty="0" err="1">
                <a:solidFill>
                  <a:schemeClr val="bg1">
                    <a:lumMod val="65000"/>
                  </a:schemeClr>
                </a:solidFill>
              </a:rPr>
              <a:t>Apri</a:t>
            </a:r>
            <a:r>
              <a:rPr lang="en-GB" i="1" dirty="0">
                <a:solidFill>
                  <a:schemeClr val="bg1">
                    <a:lumMod val="65000"/>
                  </a:schemeClr>
                </a:solidFill>
              </a:rPr>
              <a:t> campo di testo]</a:t>
            </a:r>
            <a:endParaRPr lang="en-GB" dirty="0">
              <a:solidFill>
                <a:schemeClr val="bg1">
                  <a:lumMod val="65000"/>
                </a:schemeClr>
              </a:solidFill>
            </a:endParaRPr>
          </a:p>
          <a:p>
            <a:pPr algn="just"/>
            <a:endParaRPr lang="en-GB" b="1" dirty="0"/>
          </a:p>
          <a:p>
            <a:pPr algn="just"/>
            <a:r>
              <a:rPr lang="it-IT" b="1" dirty="0"/>
              <a:t>Sezione 2: Esperienza di apprendimento complessiva</a:t>
            </a:r>
            <a:endParaRPr lang="en-GB" dirty="0"/>
          </a:p>
          <a:p>
            <a:pPr marL="228600" indent="-228600" algn="just">
              <a:buFont typeface="+mj-lt"/>
              <a:buAutoNum type="arabicPeriod" startAt="3"/>
            </a:pPr>
            <a:r>
              <a:rPr lang="it-IT" dirty="0"/>
              <a:t>Come valuteresti la tua comprensione del processo di gestione dell'innovazione in sei fasi PRIMA di questo modulo</a:t>
            </a:r>
            <a:r>
              <a:rPr lang="en-GB" dirty="0"/>
              <a:t>? </a:t>
            </a:r>
          </a:p>
          <a:p>
            <a:pPr algn="just"/>
            <a:r>
              <a:rPr lang="en-GB" i="1" dirty="0">
                <a:solidFill>
                  <a:schemeClr val="bg1">
                    <a:lumMod val="65000"/>
                  </a:schemeClr>
                </a:solidFill>
              </a:rPr>
              <a:t>[</a:t>
            </a:r>
            <a:r>
              <a:rPr lang="it-IT" i="1" dirty="0">
                <a:solidFill>
                  <a:schemeClr val="bg1">
                    <a:lumMod val="65000"/>
                  </a:schemeClr>
                </a:solidFill>
              </a:rPr>
              <a:t>Scala: 1 (Nessuna comprensione) – 5 (Livello esperto</a:t>
            </a:r>
            <a:r>
              <a:rPr lang="en-GB" i="1" dirty="0">
                <a:solidFill>
                  <a:schemeClr val="bg1">
                    <a:lumMod val="65000"/>
                  </a:schemeClr>
                </a:solidFill>
              </a:rPr>
              <a:t>)]</a:t>
            </a:r>
          </a:p>
          <a:p>
            <a:pPr marL="228600" indent="-228600" algn="just">
              <a:buFont typeface="+mj-lt"/>
              <a:buAutoNum type="arabicPeriod" startAt="4"/>
            </a:pPr>
            <a:r>
              <a:rPr lang="it-IT" dirty="0"/>
              <a:t>Come valuteresti la tua comprensione del processo di gestione dell'innovazione in sei fasi DOPO questo modulo</a:t>
            </a:r>
            <a:r>
              <a:rPr lang="en-GB" dirty="0"/>
              <a:t>? </a:t>
            </a:r>
          </a:p>
          <a:p>
            <a:pPr algn="just"/>
            <a:r>
              <a:rPr lang="en-GB" i="1" dirty="0">
                <a:solidFill>
                  <a:schemeClr val="bg1">
                    <a:lumMod val="65000"/>
                  </a:schemeClr>
                </a:solidFill>
              </a:rPr>
              <a:t>[</a:t>
            </a:r>
            <a:r>
              <a:rPr lang="it-IT" i="1" dirty="0">
                <a:solidFill>
                  <a:schemeClr val="bg1">
                    <a:lumMod val="65000"/>
                  </a:schemeClr>
                </a:solidFill>
              </a:rPr>
              <a:t>Scala: 1 (Nessuna comprensione) – 5 (Livello esperto</a:t>
            </a:r>
            <a:r>
              <a:rPr lang="en-GB" i="1" dirty="0">
                <a:solidFill>
                  <a:schemeClr val="bg1">
                    <a:lumMod val="65000"/>
                  </a:schemeClr>
                </a:solidFill>
              </a:rPr>
              <a:t>)]</a:t>
            </a:r>
            <a:endParaRPr lang="en-GB" dirty="0">
              <a:solidFill>
                <a:schemeClr val="bg1">
                  <a:lumMod val="65000"/>
                </a:schemeClr>
              </a:solidFill>
            </a:endParaRPr>
          </a:p>
          <a:p>
            <a:pPr marL="228600" indent="-228600" algn="just">
              <a:buFont typeface="+mj-lt"/>
              <a:buAutoNum type="arabicPeriod" startAt="5"/>
            </a:pPr>
            <a:r>
              <a:rPr lang="it-IT" dirty="0"/>
              <a:t>Quanto sei sicuro nell'applicare gli strumenti digitali alla gestione dell'innovazione nella logistica</a:t>
            </a:r>
            <a:r>
              <a:rPr lang="en-GB" dirty="0"/>
              <a:t>? </a:t>
            </a:r>
          </a:p>
          <a:p>
            <a:pPr algn="just"/>
            <a:r>
              <a:rPr lang="en-GB" i="1" dirty="0">
                <a:solidFill>
                  <a:schemeClr val="bg1">
                    <a:lumMod val="65000"/>
                  </a:schemeClr>
                </a:solidFill>
              </a:rPr>
              <a:t>[</a:t>
            </a:r>
            <a:r>
              <a:rPr lang="it-IT" i="1" dirty="0">
                <a:solidFill>
                  <a:schemeClr val="bg1">
                    <a:lumMod val="65000"/>
                  </a:schemeClr>
                </a:solidFill>
              </a:rPr>
              <a:t>Scala: 1 (Non sicuro) – 5 (Molto sicuro</a:t>
            </a:r>
            <a:r>
              <a:rPr lang="en-GB" i="1" dirty="0">
                <a:solidFill>
                  <a:schemeClr val="bg1">
                    <a:lumMod val="65000"/>
                  </a:schemeClr>
                </a:solidFill>
              </a:rPr>
              <a:t>)]</a:t>
            </a:r>
            <a:endParaRPr lang="en-GB" dirty="0">
              <a:solidFill>
                <a:schemeClr val="bg1">
                  <a:lumMod val="65000"/>
                </a:schemeClr>
              </a:solidFill>
            </a:endParaRPr>
          </a:p>
          <a:p>
            <a:pPr marL="228600" indent="-228600" algn="just">
              <a:buFont typeface="+mj-lt"/>
              <a:buAutoNum type="arabicPeriod" startAt="6"/>
            </a:pPr>
            <a:r>
              <a:rPr lang="it-IT" dirty="0"/>
              <a:t>In che modo questo modulo ti ha aiutato a comprendere il ruolo della sostenibilità e degli SDG nell'innovazione logistica</a:t>
            </a:r>
            <a:r>
              <a:rPr lang="en-GB" dirty="0"/>
              <a:t>? </a:t>
            </a:r>
          </a:p>
          <a:p>
            <a:pPr algn="just"/>
            <a:r>
              <a:rPr lang="en-GB" i="1" dirty="0">
                <a:solidFill>
                  <a:schemeClr val="bg1">
                    <a:lumMod val="65000"/>
                  </a:schemeClr>
                </a:solidFill>
              </a:rPr>
              <a:t>[</a:t>
            </a:r>
            <a:r>
              <a:rPr lang="it-IT" i="1" dirty="0">
                <a:solidFill>
                  <a:schemeClr val="bg1">
                    <a:lumMod val="65000"/>
                  </a:schemeClr>
                </a:solidFill>
              </a:rPr>
              <a:t>Scala: 1 (per niente) – 5 (molto</a:t>
            </a:r>
            <a:r>
              <a:rPr lang="en-GB" i="1" dirty="0">
                <a:solidFill>
                  <a:schemeClr val="bg1">
                    <a:lumMod val="65000"/>
                  </a:schemeClr>
                </a:solidFill>
              </a:rPr>
              <a:t>)]</a:t>
            </a:r>
            <a:endParaRPr lang="en-GB" dirty="0">
              <a:solidFill>
                <a:schemeClr val="bg1">
                  <a:lumMod val="65000"/>
                </a:schemeClr>
              </a:solidFill>
            </a:endParaRPr>
          </a:p>
          <a:p>
            <a:pPr algn="just"/>
            <a:endParaRPr lang="en-GB" dirty="0"/>
          </a:p>
          <a:p>
            <a:pPr algn="just"/>
            <a:r>
              <a:rPr lang="it-IT" b="1" dirty="0"/>
              <a:t>Sezione 3: Applicazione delle conoscenze</a:t>
            </a:r>
            <a:endParaRPr lang="en-GB" dirty="0"/>
          </a:p>
          <a:p>
            <a:pPr marL="228600" indent="-228600" algn="just">
              <a:buFont typeface="+mj-lt"/>
              <a:buAutoNum type="arabicPeriod" startAt="7"/>
            </a:pPr>
            <a:r>
              <a:rPr lang="it-IT" dirty="0"/>
              <a:t>L'efficacia dell'integrazione degli strumenti digitali in ogni fase del processo di innovazione</a:t>
            </a:r>
            <a:r>
              <a:rPr lang="en-GB" dirty="0"/>
              <a:t>?</a:t>
            </a:r>
          </a:p>
          <a:p>
            <a:pPr algn="just"/>
            <a:r>
              <a:rPr lang="en-GB" i="1" dirty="0">
                <a:solidFill>
                  <a:schemeClr val="bg1">
                    <a:lumMod val="65000"/>
                  </a:schemeClr>
                </a:solidFill>
              </a:rPr>
              <a:t>[</a:t>
            </a:r>
            <a:r>
              <a:rPr lang="it-IT" i="1" dirty="0">
                <a:solidFill>
                  <a:schemeClr val="bg1">
                    <a:lumMod val="65000"/>
                  </a:schemeClr>
                </a:solidFill>
              </a:rPr>
              <a:t>Scala: 1 (non efficace) – 5 (molto efficace</a:t>
            </a:r>
            <a:r>
              <a:rPr lang="en-GB" i="1" dirty="0">
                <a:solidFill>
                  <a:schemeClr val="bg1">
                    <a:lumMod val="65000"/>
                  </a:schemeClr>
                </a:solidFill>
              </a:rPr>
              <a:t>)]</a:t>
            </a:r>
            <a:endParaRPr lang="en-GB" dirty="0">
              <a:solidFill>
                <a:schemeClr val="bg1">
                  <a:lumMod val="65000"/>
                </a:schemeClr>
              </a:solidFill>
            </a:endParaRPr>
          </a:p>
          <a:p>
            <a:pPr marL="228600" indent="-228600" algn="just">
              <a:buFont typeface="+mj-lt"/>
              <a:buAutoNum type="arabicPeriod" startAt="8"/>
            </a:pPr>
            <a:r>
              <a:rPr lang="it-IT" dirty="0"/>
              <a:t>In che modo il tuo progetto finale ha affrontato la sostenibilità nella logistica</a:t>
            </a:r>
            <a:r>
              <a:rPr lang="en-GB" dirty="0"/>
              <a:t>? </a:t>
            </a:r>
          </a:p>
          <a:p>
            <a:pPr algn="just"/>
            <a:r>
              <a:rPr lang="en-GB" i="1" dirty="0">
                <a:solidFill>
                  <a:schemeClr val="bg1">
                    <a:lumMod val="65000"/>
                  </a:schemeClr>
                </a:solidFill>
              </a:rPr>
              <a:t>[</a:t>
            </a:r>
            <a:r>
              <a:rPr lang="it-IT" i="1" dirty="0">
                <a:solidFill>
                  <a:schemeClr val="bg1">
                    <a:lumMod val="65000"/>
                  </a:schemeClr>
                </a:solidFill>
              </a:rPr>
              <a:t>Scala: 1 (per niente) – 5 (molto bene</a:t>
            </a:r>
            <a:r>
              <a:rPr lang="en-GB" i="1" dirty="0">
                <a:solidFill>
                  <a:schemeClr val="bg1">
                    <a:lumMod val="65000"/>
                  </a:schemeClr>
                </a:solidFill>
              </a:rPr>
              <a:t>)]</a:t>
            </a:r>
          </a:p>
          <a:p>
            <a:pPr marL="228600" indent="-228600" algn="just">
              <a:buFont typeface="+mj-lt"/>
              <a:buAutoNum type="arabicPeriod" startAt="7"/>
            </a:pPr>
            <a:endParaRPr lang="en-GB" i="1" dirty="0">
              <a:solidFill>
                <a:schemeClr val="bg1">
                  <a:lumMod val="65000"/>
                </a:schemeClr>
              </a:solidFill>
            </a:endParaRPr>
          </a:p>
          <a:p>
            <a:pPr algn="just"/>
            <a:endParaRPr lang="en-GB" dirty="0">
              <a:solidFill>
                <a:schemeClr val="bg1">
                  <a:lumMod val="65000"/>
                </a:schemeClr>
              </a:solidFill>
            </a:endParaRPr>
          </a:p>
          <a:p>
            <a:pPr algn="just"/>
            <a:endParaRPr lang="en-GB" dirty="0"/>
          </a:p>
        </p:txBody>
      </p:sp>
      <p:sp>
        <p:nvSpPr>
          <p:cNvPr id="4" name="Slide Number Placeholder 3">
            <a:extLst>
              <a:ext uri="{FF2B5EF4-FFF2-40B4-BE49-F238E27FC236}">
                <a16:creationId xmlns:a16="http://schemas.microsoft.com/office/drawing/2014/main" id="{7F133D4B-D336-8179-3A9F-E2BBEFD6B196}"/>
              </a:ext>
            </a:extLst>
          </p:cNvPr>
          <p:cNvSpPr>
            <a:spLocks noGrp="1"/>
          </p:cNvSpPr>
          <p:nvPr>
            <p:ph type="sldNum" sz="quarter" idx="4"/>
          </p:nvPr>
        </p:nvSpPr>
        <p:spPr/>
        <p:txBody>
          <a:bodyPr/>
          <a:lstStyle/>
          <a:p>
            <a:fld id="{9C527BFA-2C0E-4CEC-B6A5-913A56FEF4B4}" type="slidenum">
              <a:rPr lang="fr-CA" smtClean="0"/>
              <a:pPr/>
              <a:t>44</a:t>
            </a:fld>
            <a:endParaRPr lang="fr-CA"/>
          </a:p>
        </p:txBody>
      </p:sp>
      <p:sp>
        <p:nvSpPr>
          <p:cNvPr id="7" name="Text Placeholder 6">
            <a:extLst>
              <a:ext uri="{FF2B5EF4-FFF2-40B4-BE49-F238E27FC236}">
                <a16:creationId xmlns:a16="http://schemas.microsoft.com/office/drawing/2014/main" id="{9E9E6282-F4EE-DF39-6B90-E1F6460BF5CF}"/>
              </a:ext>
            </a:extLst>
          </p:cNvPr>
          <p:cNvSpPr>
            <a:spLocks noGrp="1"/>
          </p:cNvSpPr>
          <p:nvPr>
            <p:ph type="body" sz="quarter" idx="61"/>
          </p:nvPr>
        </p:nvSpPr>
        <p:spPr>
          <a:xfrm>
            <a:off x="-9335" y="304800"/>
            <a:ext cx="7040257" cy="926158"/>
          </a:xfrm>
        </p:spPr>
        <p:txBody>
          <a:bodyPr/>
          <a:lstStyle/>
          <a:p>
            <a:r>
              <a:rPr lang="it-IT" dirty="0"/>
              <a:t>SETTIMANA 15: MODULO DI FEEDBACK FINALE</a:t>
            </a:r>
            <a:endParaRPr lang="en-US" dirty="0"/>
          </a:p>
        </p:txBody>
      </p:sp>
    </p:spTree>
    <p:extLst>
      <p:ext uri="{BB962C8B-B14F-4D97-AF65-F5344CB8AC3E}">
        <p14:creationId xmlns:p14="http://schemas.microsoft.com/office/powerpoint/2010/main" val="3575758079"/>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F327BB9-0C96-81BB-2350-478CA9D5381E}"/>
            </a:ext>
          </a:extLst>
        </p:cNvPr>
        <p:cNvGrpSpPr/>
        <p:nvPr/>
      </p:nvGrpSpPr>
      <p:grpSpPr>
        <a:xfrm>
          <a:off x="0" y="0"/>
          <a:ext cx="0" cy="0"/>
          <a:chOff x="0" y="0"/>
          <a:chExt cx="0" cy="0"/>
        </a:xfrm>
      </p:grpSpPr>
      <p:sp>
        <p:nvSpPr>
          <p:cNvPr id="6" name="Text Placeholder 5">
            <a:extLst>
              <a:ext uri="{FF2B5EF4-FFF2-40B4-BE49-F238E27FC236}">
                <a16:creationId xmlns:a16="http://schemas.microsoft.com/office/drawing/2014/main" id="{E27C7E55-E437-721C-DDA7-2F4C6C9D40CC}"/>
              </a:ext>
            </a:extLst>
          </p:cNvPr>
          <p:cNvSpPr>
            <a:spLocks noGrp="1"/>
          </p:cNvSpPr>
          <p:nvPr>
            <p:ph type="body" sz="quarter" idx="64"/>
          </p:nvPr>
        </p:nvSpPr>
        <p:spPr>
          <a:xfrm>
            <a:off x="741470" y="1718491"/>
            <a:ext cx="6076734" cy="8592456"/>
          </a:xfrm>
        </p:spPr>
        <p:txBody>
          <a:bodyPr lIns="91440" tIns="45720" rIns="91440" bIns="45720" numCol="1" spcCol="288000" anchor="t">
            <a:noAutofit/>
          </a:bodyPr>
          <a:lstStyle/>
          <a:p>
            <a:pPr algn="just"/>
            <a:r>
              <a:rPr lang="it-IT" b="1" dirty="0"/>
              <a:t>Sezione 4: Utilizzo degli strumenti digitali</a:t>
            </a:r>
            <a:endParaRPr lang="en-GB" b="1" dirty="0"/>
          </a:p>
          <a:p>
            <a:pPr marL="228600" indent="-228600" algn="just">
              <a:buFont typeface="+mj-lt"/>
              <a:buAutoNum type="arabicPeriod" startAt="9"/>
            </a:pPr>
            <a:r>
              <a:rPr lang="it-IT" dirty="0"/>
              <a:t>Quanto sono stati efficaci gli strumenti digitali nell'aiutarti a gestire l'innovazione</a:t>
            </a:r>
            <a:r>
              <a:rPr lang="en-GB" dirty="0"/>
              <a:t>? </a:t>
            </a:r>
          </a:p>
          <a:p>
            <a:pPr algn="just"/>
            <a:r>
              <a:rPr lang="en-GB" dirty="0">
                <a:solidFill>
                  <a:schemeClr val="bg1">
                    <a:lumMod val="65000"/>
                  </a:schemeClr>
                </a:solidFill>
              </a:rPr>
              <a:t>[</a:t>
            </a:r>
            <a:r>
              <a:rPr lang="it-IT" dirty="0">
                <a:solidFill>
                  <a:schemeClr val="bg1">
                    <a:lumMod val="65000"/>
                  </a:schemeClr>
                </a:solidFill>
              </a:rPr>
              <a:t>Scala: 1 (Non efficace) - 5 (Molto efficace</a:t>
            </a:r>
            <a:r>
              <a:rPr lang="en-GB" dirty="0">
                <a:solidFill>
                  <a:schemeClr val="bg1">
                    <a:lumMod val="65000"/>
                  </a:schemeClr>
                </a:solidFill>
              </a:rPr>
              <a:t>)]</a:t>
            </a:r>
          </a:p>
          <a:p>
            <a:pPr marL="228600" indent="-228600" algn="just">
              <a:buFont typeface="+mj-lt"/>
              <a:buAutoNum type="arabicPeriod" startAt="10"/>
            </a:pPr>
            <a:r>
              <a:rPr lang="it-IT" dirty="0"/>
              <a:t>Quale fase del processo di innovazione ha beneficiato maggiormente degli strumenti digitali</a:t>
            </a:r>
            <a:r>
              <a:rPr lang="en-GB" dirty="0"/>
              <a:t>? </a:t>
            </a:r>
          </a:p>
          <a:p>
            <a:pPr algn="just"/>
            <a:r>
              <a:rPr lang="en-GB" i="1" dirty="0">
                <a:solidFill>
                  <a:schemeClr val="bg1">
                    <a:lumMod val="65000"/>
                  </a:schemeClr>
                </a:solidFill>
              </a:rPr>
              <a:t>[</a:t>
            </a:r>
            <a:r>
              <a:rPr lang="en-GB" i="1" dirty="0" err="1">
                <a:solidFill>
                  <a:schemeClr val="bg1">
                    <a:lumMod val="65000"/>
                  </a:schemeClr>
                </a:solidFill>
              </a:rPr>
              <a:t>Selezione</a:t>
            </a:r>
            <a:r>
              <a:rPr lang="en-GB" i="1" dirty="0">
                <a:solidFill>
                  <a:schemeClr val="bg1">
                    <a:lumMod val="65000"/>
                  </a:schemeClr>
                </a:solidFill>
              </a:rPr>
              <a:t> a </a:t>
            </a:r>
            <a:r>
              <a:rPr lang="en-GB" i="1" dirty="0" err="1">
                <a:solidFill>
                  <a:schemeClr val="bg1">
                    <a:lumMod val="65000"/>
                  </a:schemeClr>
                </a:solidFill>
              </a:rPr>
              <a:t>scelta</a:t>
            </a:r>
            <a:r>
              <a:rPr lang="en-GB" i="1" dirty="0">
                <a:solidFill>
                  <a:schemeClr val="bg1">
                    <a:lumMod val="65000"/>
                  </a:schemeClr>
                </a:solidFill>
              </a:rPr>
              <a:t> </a:t>
            </a:r>
            <a:r>
              <a:rPr lang="en-GB" i="1" dirty="0" err="1">
                <a:solidFill>
                  <a:schemeClr val="bg1">
                    <a:lumMod val="65000"/>
                  </a:schemeClr>
                </a:solidFill>
              </a:rPr>
              <a:t>singola</a:t>
            </a:r>
            <a:r>
              <a:rPr lang="en-GB" i="1" dirty="0">
                <a:solidFill>
                  <a:schemeClr val="bg1">
                    <a:lumMod val="65000"/>
                  </a:schemeClr>
                </a:solidFill>
              </a:rPr>
              <a:t>]</a:t>
            </a:r>
          </a:p>
          <a:p>
            <a:pPr marL="228600" indent="-228600" algn="just">
              <a:buFont typeface="+mj-lt"/>
              <a:buAutoNum type="arabicPeriod" startAt="11"/>
            </a:pPr>
            <a:r>
              <a:rPr lang="it-IT" dirty="0"/>
              <a:t>Perché, secondo te, questa fase ha beneficiato maggiormente</a:t>
            </a:r>
            <a:r>
              <a:rPr lang="en-GB" dirty="0"/>
              <a:t>?</a:t>
            </a:r>
          </a:p>
          <a:p>
            <a:pPr algn="just"/>
            <a:r>
              <a:rPr lang="en-GB" i="1" dirty="0">
                <a:solidFill>
                  <a:schemeClr val="bg1">
                    <a:lumMod val="65000"/>
                  </a:schemeClr>
                </a:solidFill>
              </a:rPr>
              <a:t>[</a:t>
            </a:r>
            <a:r>
              <a:rPr lang="en-GB" i="1" dirty="0" err="1">
                <a:solidFill>
                  <a:schemeClr val="bg1">
                    <a:lumMod val="65000"/>
                  </a:schemeClr>
                </a:solidFill>
              </a:rPr>
              <a:t>Apri</a:t>
            </a:r>
            <a:r>
              <a:rPr lang="en-GB" i="1" dirty="0">
                <a:solidFill>
                  <a:schemeClr val="bg1">
                    <a:lumMod val="65000"/>
                  </a:schemeClr>
                </a:solidFill>
              </a:rPr>
              <a:t> campo di testo]</a:t>
            </a:r>
          </a:p>
          <a:p>
            <a:pPr algn="just"/>
            <a:endParaRPr lang="en-GB" b="1" dirty="0"/>
          </a:p>
          <a:p>
            <a:pPr algn="just"/>
            <a:r>
              <a:rPr lang="it-IT" b="1" dirty="0"/>
              <a:t>Sezione 5: Sostenibilità e SDG</a:t>
            </a:r>
            <a:endParaRPr lang="en-GB" b="1" dirty="0"/>
          </a:p>
          <a:p>
            <a:pPr marL="228600" indent="-228600" algn="just">
              <a:buFont typeface="+mj-lt"/>
              <a:buAutoNum type="arabicPeriod" startAt="12"/>
            </a:pPr>
            <a:r>
              <a:rPr lang="it-IT" dirty="0"/>
              <a:t>Quanto bene comprendi la connessione tra gestione dell'innovazione e sostenibilità dopo aver completato questo modulo</a:t>
            </a:r>
            <a:r>
              <a:rPr lang="en-GB" dirty="0"/>
              <a:t>? </a:t>
            </a:r>
          </a:p>
          <a:p>
            <a:pPr algn="just"/>
            <a:r>
              <a:rPr lang="en-GB" dirty="0">
                <a:solidFill>
                  <a:schemeClr val="bg1">
                    <a:lumMod val="65000"/>
                  </a:schemeClr>
                </a:solidFill>
              </a:rPr>
              <a:t>[</a:t>
            </a:r>
            <a:r>
              <a:rPr lang="it-IT" dirty="0">
                <a:solidFill>
                  <a:schemeClr val="bg1">
                    <a:lumMod val="65000"/>
                  </a:schemeClr>
                </a:solidFill>
              </a:rPr>
              <a:t>Scala: 1 (Nessuna comprensione) - 5 (Comprensione forte</a:t>
            </a:r>
            <a:r>
              <a:rPr lang="en-GB" dirty="0">
                <a:solidFill>
                  <a:schemeClr val="bg1">
                    <a:lumMod val="65000"/>
                  </a:schemeClr>
                </a:solidFill>
              </a:rPr>
              <a:t>)]</a:t>
            </a:r>
          </a:p>
          <a:p>
            <a:pPr marL="228600" indent="-228600" algn="just">
              <a:buFont typeface="+mj-lt"/>
              <a:buAutoNum type="arabicPeriod" startAt="13"/>
            </a:pPr>
            <a:r>
              <a:rPr lang="en-GB" dirty="0"/>
              <a:t> </a:t>
            </a:r>
            <a:r>
              <a:rPr lang="it-IT" dirty="0"/>
              <a:t>Questo modulo ha modificato la tua prospettiva sulle sfide della sostenibilità nella logistica</a:t>
            </a:r>
            <a:r>
              <a:rPr lang="en-GB" dirty="0"/>
              <a:t>? </a:t>
            </a:r>
          </a:p>
          <a:p>
            <a:pPr algn="just"/>
            <a:r>
              <a:rPr lang="en-GB" i="1" dirty="0">
                <a:solidFill>
                  <a:schemeClr val="bg1">
                    <a:lumMod val="65000"/>
                  </a:schemeClr>
                </a:solidFill>
              </a:rPr>
              <a:t>[</a:t>
            </a:r>
            <a:r>
              <a:rPr lang="en-GB" i="1" dirty="0" err="1">
                <a:solidFill>
                  <a:schemeClr val="bg1">
                    <a:lumMod val="65000"/>
                  </a:schemeClr>
                </a:solidFill>
              </a:rPr>
              <a:t>Sì</a:t>
            </a:r>
            <a:r>
              <a:rPr lang="en-GB" i="1" dirty="0">
                <a:solidFill>
                  <a:schemeClr val="bg1">
                    <a:lumMod val="65000"/>
                  </a:schemeClr>
                </a:solidFill>
              </a:rPr>
              <a:t>/No]</a:t>
            </a:r>
            <a:endParaRPr lang="en-GB" dirty="0"/>
          </a:p>
          <a:p>
            <a:pPr algn="just"/>
            <a:endParaRPr lang="en-GB" b="1" dirty="0"/>
          </a:p>
          <a:p>
            <a:pPr algn="just"/>
            <a:r>
              <a:rPr lang="it-IT" b="1" dirty="0"/>
              <a:t>Sezione 6: Lavoro di gruppo ed esperienza di apprendimento</a:t>
            </a:r>
            <a:endParaRPr lang="en-GB" dirty="0"/>
          </a:p>
          <a:p>
            <a:pPr marL="228600" indent="-228600" algn="just">
              <a:buFont typeface="+mj-lt"/>
              <a:buAutoNum type="arabicPeriod" startAt="14"/>
            </a:pPr>
            <a:r>
              <a:rPr lang="it-IT" dirty="0"/>
              <a:t>Come valuteresti la collaborazione e il lavoro di squadra del tuo gruppo durante il modulo</a:t>
            </a:r>
            <a:r>
              <a:rPr lang="en-GB" dirty="0"/>
              <a:t>? </a:t>
            </a:r>
          </a:p>
          <a:p>
            <a:pPr algn="just"/>
            <a:r>
              <a:rPr lang="en-GB" i="1" dirty="0">
                <a:solidFill>
                  <a:schemeClr val="bg1">
                    <a:lumMod val="65000"/>
                  </a:schemeClr>
                </a:solidFill>
              </a:rPr>
              <a:t>[</a:t>
            </a:r>
            <a:r>
              <a:rPr lang="it-IT" i="1" dirty="0">
                <a:solidFill>
                  <a:schemeClr val="bg1">
                    <a:lumMod val="65000"/>
                  </a:schemeClr>
                </a:solidFill>
              </a:rPr>
              <a:t>Scala: 1 (Scarso) – 5 (Eccellente</a:t>
            </a:r>
            <a:r>
              <a:rPr lang="en-GB" i="1" dirty="0">
                <a:solidFill>
                  <a:schemeClr val="bg1">
                    <a:lumMod val="65000"/>
                  </a:schemeClr>
                </a:solidFill>
              </a:rPr>
              <a:t>)]</a:t>
            </a:r>
          </a:p>
          <a:p>
            <a:pPr marL="228600" indent="-228600" algn="just">
              <a:buFont typeface="+mj-lt"/>
              <a:buAutoNum type="arabicPeriod" startAt="15"/>
            </a:pPr>
            <a:r>
              <a:rPr lang="it-IT" dirty="0"/>
              <a:t>I casi di studio hanno rappresentato prospettive diverse in modo equo</a:t>
            </a:r>
            <a:r>
              <a:rPr lang="en-GB" dirty="0"/>
              <a:t>?</a:t>
            </a:r>
          </a:p>
          <a:p>
            <a:pPr algn="just"/>
            <a:r>
              <a:rPr lang="en-GB" i="1" dirty="0">
                <a:solidFill>
                  <a:schemeClr val="bg1">
                    <a:lumMod val="65000"/>
                  </a:schemeClr>
                </a:solidFill>
              </a:rPr>
              <a:t>[</a:t>
            </a:r>
            <a:r>
              <a:rPr lang="it-IT" i="1" dirty="0">
                <a:solidFill>
                  <a:schemeClr val="bg1">
                    <a:lumMod val="65000"/>
                  </a:schemeClr>
                </a:solidFill>
              </a:rPr>
              <a:t>Scala: 1 (Fortemente in disaccordo) – 5 (Fortemente d'accordo</a:t>
            </a:r>
            <a:r>
              <a:rPr lang="en-GB" i="1" dirty="0">
                <a:solidFill>
                  <a:schemeClr val="bg1">
                    <a:lumMod val="65000"/>
                  </a:schemeClr>
                </a:solidFill>
              </a:rPr>
              <a:t>)]</a:t>
            </a:r>
          </a:p>
          <a:p>
            <a:pPr marL="228600" indent="-228600" algn="just">
              <a:buFont typeface="+mj-lt"/>
              <a:buAutoNum type="arabicPeriod" startAt="16"/>
            </a:pPr>
            <a:r>
              <a:rPr lang="it-IT" dirty="0"/>
              <a:t>Quali ostacoli hai dovuto affrontare per partecipare pienamente</a:t>
            </a:r>
            <a:r>
              <a:rPr lang="en-GB" dirty="0"/>
              <a:t>?</a:t>
            </a:r>
          </a:p>
          <a:p>
            <a:pPr algn="just"/>
            <a:r>
              <a:rPr lang="en-GB" i="1" dirty="0">
                <a:solidFill>
                  <a:schemeClr val="bg1">
                    <a:lumMod val="65000"/>
                  </a:schemeClr>
                </a:solidFill>
              </a:rPr>
              <a:t>[</a:t>
            </a:r>
            <a:r>
              <a:rPr lang="en-GB" i="1" dirty="0" err="1">
                <a:solidFill>
                  <a:schemeClr val="bg1">
                    <a:lumMod val="65000"/>
                  </a:schemeClr>
                </a:solidFill>
              </a:rPr>
              <a:t>Apri</a:t>
            </a:r>
            <a:r>
              <a:rPr lang="en-GB" i="1" dirty="0">
                <a:solidFill>
                  <a:schemeClr val="bg1">
                    <a:lumMod val="65000"/>
                  </a:schemeClr>
                </a:solidFill>
              </a:rPr>
              <a:t> campo di testo]</a:t>
            </a:r>
            <a:endParaRPr lang="en-GB" dirty="0">
              <a:solidFill>
                <a:schemeClr val="bg1">
                  <a:lumMod val="65000"/>
                </a:schemeClr>
              </a:solidFill>
            </a:endParaRPr>
          </a:p>
          <a:p>
            <a:pPr algn="just"/>
            <a:endParaRPr lang="en-GB" dirty="0"/>
          </a:p>
          <a:p>
            <a:pPr algn="just"/>
            <a:r>
              <a:rPr lang="en-GB" b="1" dirty="0" err="1"/>
              <a:t>Sezione</a:t>
            </a:r>
            <a:r>
              <a:rPr lang="en-GB" b="1" dirty="0"/>
              <a:t> 7: </a:t>
            </a:r>
            <a:r>
              <a:rPr lang="en-GB" b="1" dirty="0" err="1"/>
              <a:t>Riflessioni</a:t>
            </a:r>
            <a:r>
              <a:rPr lang="en-GB" b="1" dirty="0"/>
              <a:t> </a:t>
            </a:r>
            <a:r>
              <a:rPr lang="en-GB" b="1" dirty="0" err="1"/>
              <a:t>finali</a:t>
            </a:r>
            <a:endParaRPr lang="en-GB" dirty="0"/>
          </a:p>
          <a:p>
            <a:pPr marL="228600" indent="-228600" algn="just">
              <a:buFont typeface="+mj-lt"/>
              <a:buAutoNum type="arabicPeriod" startAt="17"/>
            </a:pPr>
            <a:r>
              <a:rPr lang="it-IT" dirty="0"/>
              <a:t>Cosa avresti voluto vedere in questo modulo</a:t>
            </a:r>
            <a:r>
              <a:rPr lang="en-GB" dirty="0"/>
              <a:t>?</a:t>
            </a:r>
          </a:p>
          <a:p>
            <a:pPr algn="just"/>
            <a:r>
              <a:rPr lang="en-GB" i="1" dirty="0">
                <a:solidFill>
                  <a:schemeClr val="bg1">
                    <a:lumMod val="65000"/>
                  </a:schemeClr>
                </a:solidFill>
              </a:rPr>
              <a:t>[</a:t>
            </a:r>
            <a:r>
              <a:rPr lang="en-GB" i="1" dirty="0" err="1">
                <a:solidFill>
                  <a:schemeClr val="bg1">
                    <a:lumMod val="65000"/>
                  </a:schemeClr>
                </a:solidFill>
              </a:rPr>
              <a:t>Apri</a:t>
            </a:r>
            <a:r>
              <a:rPr lang="en-GB" i="1" dirty="0">
                <a:solidFill>
                  <a:schemeClr val="bg1">
                    <a:lumMod val="65000"/>
                  </a:schemeClr>
                </a:solidFill>
              </a:rPr>
              <a:t> campo di testo]</a:t>
            </a:r>
            <a:endParaRPr lang="en-GB" dirty="0">
              <a:solidFill>
                <a:schemeClr val="bg1">
                  <a:lumMod val="65000"/>
                </a:schemeClr>
              </a:solidFill>
            </a:endParaRPr>
          </a:p>
          <a:p>
            <a:pPr algn="just"/>
            <a:endParaRPr lang="en-GB" i="1" dirty="0">
              <a:solidFill>
                <a:schemeClr val="bg1">
                  <a:lumMod val="65000"/>
                </a:schemeClr>
              </a:solidFill>
            </a:endParaRPr>
          </a:p>
          <a:p>
            <a:pPr algn="just"/>
            <a:endParaRPr lang="en-GB" b="1" dirty="0"/>
          </a:p>
          <a:p>
            <a:pPr algn="just"/>
            <a:r>
              <a:rPr lang="en-GB" b="1" dirty="0" err="1">
                <a:solidFill>
                  <a:srgbClr val="29C5F4"/>
                </a:solidFill>
              </a:rPr>
              <a:t>Interpretazione</a:t>
            </a:r>
            <a:r>
              <a:rPr lang="en-GB" b="1" dirty="0">
                <a:solidFill>
                  <a:srgbClr val="29C5F4"/>
                </a:solidFill>
              </a:rPr>
              <a:t> </a:t>
            </a:r>
            <a:r>
              <a:rPr lang="en-GB" b="1" dirty="0" err="1">
                <a:solidFill>
                  <a:srgbClr val="29C5F4"/>
                </a:solidFill>
              </a:rPr>
              <a:t>dei</a:t>
            </a:r>
            <a:r>
              <a:rPr lang="en-GB" b="1" dirty="0">
                <a:solidFill>
                  <a:srgbClr val="29C5F4"/>
                </a:solidFill>
              </a:rPr>
              <a:t> </a:t>
            </a:r>
            <a:r>
              <a:rPr lang="en-GB" b="1" dirty="0" err="1">
                <a:solidFill>
                  <a:srgbClr val="29C5F4"/>
                </a:solidFill>
              </a:rPr>
              <a:t>risultati</a:t>
            </a:r>
            <a:r>
              <a:rPr lang="en-GB" b="1" dirty="0">
                <a:solidFill>
                  <a:srgbClr val="29C5F4"/>
                </a:solidFill>
              </a:rPr>
              <a:t>:</a:t>
            </a:r>
          </a:p>
          <a:p>
            <a:pPr marL="171450" indent="-171450" algn="just">
              <a:buFont typeface="Wingdings" panose="05000000000000000000" pitchFamily="2" charset="2"/>
              <a:buChar char="q"/>
            </a:pPr>
            <a:r>
              <a:rPr lang="it-IT" b="1" dirty="0"/>
              <a:t>Progressi nell'apprendimento</a:t>
            </a:r>
            <a:r>
              <a:rPr lang="it-IT" dirty="0"/>
              <a:t>: confronta la comprensione degli studenti sulla gestione dell'innovazione prima e dopo il modulo. Un aumento significativo indica un apprendimento efficace, mentre un piccolo cambiamento può suggerire aree che necessitano di rinforzo.
</a:t>
            </a:r>
            <a:r>
              <a:rPr lang="it-IT" b="1" dirty="0"/>
              <a:t>Integrazione degli strumenti digitali</a:t>
            </a:r>
            <a:r>
              <a:rPr lang="it-IT" dirty="0"/>
              <a:t>: esamina le valutazioni di affidabilità ed efficacia per gli strumenti digitali. Punteggi bassi possono indicare la necessità di più pratica </a:t>
            </a:r>
            <a:r>
              <a:rPr lang="it-IT" dirty="0" err="1"/>
              <a:t>pratica</a:t>
            </a:r>
            <a:r>
              <a:rPr lang="it-IT" dirty="0"/>
              <a:t>. La fase che beneficia maggiormente degli strumenti digitali può evidenziare dove hanno avuto un impatto maggiore.
</a:t>
            </a:r>
            <a:r>
              <a:rPr lang="it-IT" b="1" dirty="0"/>
              <a:t>Sostenibilità e </a:t>
            </a:r>
            <a:r>
              <a:rPr lang="it-IT" b="1" dirty="0" err="1"/>
              <a:t>SDGs</a:t>
            </a:r>
            <a:r>
              <a:rPr lang="it-IT" dirty="0"/>
              <a:t>: se molti studenti ritengono che il modulo non abbia influenzato la loro percezione della sostenibilità, prendete in considerazione la possibilità di rafforzare le applicazioni reali degli SDG in casi di studio e discussioni.
</a:t>
            </a:r>
            <a:r>
              <a:rPr lang="it-IT" b="1" dirty="0"/>
              <a:t>Collaborazione e miglioramenti</a:t>
            </a:r>
            <a:r>
              <a:rPr lang="it-IT" dirty="0"/>
              <a:t>: utilizza le valutazioni del lavoro di squadra e le riflessioni finali per identificare le sfide nel lavoro di gruppo o nella struttura dei moduli. Le risposte a testo aperto possono informare le modifiche per migliorare il coinvolgimento e la chiarezza.</a:t>
            </a:r>
            <a:endParaRPr lang="en-GB" dirty="0"/>
          </a:p>
        </p:txBody>
      </p:sp>
      <p:sp>
        <p:nvSpPr>
          <p:cNvPr id="4" name="Slide Number Placeholder 3">
            <a:extLst>
              <a:ext uri="{FF2B5EF4-FFF2-40B4-BE49-F238E27FC236}">
                <a16:creationId xmlns:a16="http://schemas.microsoft.com/office/drawing/2014/main" id="{A0040C0A-3A82-412E-403F-76AC773D3058}"/>
              </a:ext>
            </a:extLst>
          </p:cNvPr>
          <p:cNvSpPr>
            <a:spLocks noGrp="1"/>
          </p:cNvSpPr>
          <p:nvPr>
            <p:ph type="sldNum" sz="quarter" idx="4"/>
          </p:nvPr>
        </p:nvSpPr>
        <p:spPr/>
        <p:txBody>
          <a:bodyPr/>
          <a:lstStyle/>
          <a:p>
            <a:fld id="{9C527BFA-2C0E-4CEC-B6A5-913A56FEF4B4}" type="slidenum">
              <a:rPr lang="fr-CA" smtClean="0"/>
              <a:pPr/>
              <a:t>45</a:t>
            </a:fld>
            <a:endParaRPr lang="fr-CA"/>
          </a:p>
        </p:txBody>
      </p:sp>
      <p:sp>
        <p:nvSpPr>
          <p:cNvPr id="7" name="Text Placeholder 6">
            <a:extLst>
              <a:ext uri="{FF2B5EF4-FFF2-40B4-BE49-F238E27FC236}">
                <a16:creationId xmlns:a16="http://schemas.microsoft.com/office/drawing/2014/main" id="{EAA21EDE-886B-0A0B-329A-ABF41BD42F94}"/>
              </a:ext>
            </a:extLst>
          </p:cNvPr>
          <p:cNvSpPr>
            <a:spLocks noGrp="1"/>
          </p:cNvSpPr>
          <p:nvPr>
            <p:ph type="body" sz="quarter" idx="61"/>
          </p:nvPr>
        </p:nvSpPr>
        <p:spPr>
          <a:xfrm>
            <a:off x="-9335" y="304800"/>
            <a:ext cx="7040257" cy="926158"/>
          </a:xfrm>
        </p:spPr>
        <p:txBody>
          <a:bodyPr/>
          <a:lstStyle/>
          <a:p>
            <a:r>
              <a:rPr lang="it-IT" dirty="0"/>
              <a:t>SETTIMANA 15: MODULO DI FEEDBACK FINALE</a:t>
            </a:r>
            <a:endParaRPr lang="en-US" dirty="0"/>
          </a:p>
        </p:txBody>
      </p:sp>
    </p:spTree>
    <p:extLst>
      <p:ext uri="{BB962C8B-B14F-4D97-AF65-F5344CB8AC3E}">
        <p14:creationId xmlns:p14="http://schemas.microsoft.com/office/powerpoint/2010/main" val="1606255996"/>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F6CF502-F742-E93F-3467-03A7334857A7}"/>
            </a:ext>
          </a:extLst>
        </p:cNvPr>
        <p:cNvGrpSpPr/>
        <p:nvPr/>
      </p:nvGrpSpPr>
      <p:grpSpPr>
        <a:xfrm>
          <a:off x="0" y="0"/>
          <a:ext cx="0" cy="0"/>
          <a:chOff x="0" y="0"/>
          <a:chExt cx="0" cy="0"/>
        </a:xfrm>
      </p:grpSpPr>
      <p:sp>
        <p:nvSpPr>
          <p:cNvPr id="6" name="Text Placeholder 5">
            <a:extLst>
              <a:ext uri="{FF2B5EF4-FFF2-40B4-BE49-F238E27FC236}">
                <a16:creationId xmlns:a16="http://schemas.microsoft.com/office/drawing/2014/main" id="{C56C7851-69DE-13F6-2043-2B66F470AA09}"/>
              </a:ext>
            </a:extLst>
          </p:cNvPr>
          <p:cNvSpPr>
            <a:spLocks noGrp="1"/>
          </p:cNvSpPr>
          <p:nvPr>
            <p:ph type="body" sz="quarter" idx="64"/>
          </p:nvPr>
        </p:nvSpPr>
        <p:spPr>
          <a:xfrm>
            <a:off x="697281" y="1527285"/>
            <a:ext cx="6076734" cy="8592456"/>
          </a:xfrm>
        </p:spPr>
        <p:txBody>
          <a:bodyPr lIns="91440" tIns="45720" rIns="91440" bIns="45720" numCol="1" spcCol="288000" anchor="t">
            <a:noAutofit/>
          </a:bodyPr>
          <a:lstStyle/>
          <a:p>
            <a:pPr algn="just"/>
            <a:r>
              <a:rPr lang="it-IT" dirty="0"/>
              <a:t>Il feedback tra colleghi, come utilizzato nella </a:t>
            </a:r>
            <a:r>
              <a:rPr lang="it-IT" b="1" dirty="0"/>
              <a:t>Settimana 14 – Fase 2</a:t>
            </a:r>
            <a:r>
              <a:rPr lang="it-IT" dirty="0"/>
              <a:t>, può essere adattato a seconda della </a:t>
            </a:r>
            <a:r>
              <a:rPr lang="it-IT" b="1" dirty="0"/>
              <a:t>fase</a:t>
            </a:r>
            <a:r>
              <a:rPr lang="it-IT" dirty="0"/>
              <a:t> del processo di innovazione su cui ti stai concentrando con i tuoi studenti. Ad esempio, se stai attualmente lavorando alla </a:t>
            </a:r>
            <a:r>
              <a:rPr lang="it-IT" b="1" dirty="0"/>
              <a:t>Fase 2 </a:t>
            </a:r>
            <a:r>
              <a:rPr lang="it-IT" dirty="0"/>
              <a:t>(generazione dell'idea), puoi utilizzare il seguente modello di feedback</a:t>
            </a:r>
            <a:r>
              <a:rPr lang="en-GB" dirty="0"/>
              <a:t>:</a:t>
            </a:r>
          </a:p>
          <a:p>
            <a:pPr algn="just"/>
            <a:endParaRPr lang="en-GB" dirty="0"/>
          </a:p>
          <a:p>
            <a:pPr algn="just"/>
            <a:endParaRPr lang="en-GB" dirty="0"/>
          </a:p>
          <a:p>
            <a:pPr algn="just"/>
            <a:endParaRPr lang="en-GB" dirty="0"/>
          </a:p>
          <a:p>
            <a:pPr algn="just"/>
            <a:endParaRPr lang="en-GB" dirty="0"/>
          </a:p>
          <a:p>
            <a:pPr algn="just"/>
            <a:endParaRPr lang="en-GB" dirty="0"/>
          </a:p>
          <a:p>
            <a:pPr algn="just"/>
            <a:endParaRPr lang="en-GB" dirty="0"/>
          </a:p>
          <a:p>
            <a:pPr algn="just"/>
            <a:endParaRPr lang="en-GB" dirty="0"/>
          </a:p>
          <a:p>
            <a:pPr algn="just"/>
            <a:endParaRPr lang="en-GB" dirty="0"/>
          </a:p>
          <a:p>
            <a:pPr algn="just"/>
            <a:endParaRPr lang="en-GB" dirty="0"/>
          </a:p>
          <a:p>
            <a:pPr algn="just"/>
            <a:endParaRPr lang="en-GB" dirty="0"/>
          </a:p>
          <a:p>
            <a:pPr algn="just"/>
            <a:endParaRPr lang="en-GB" dirty="0"/>
          </a:p>
          <a:p>
            <a:pPr algn="just"/>
            <a:endParaRPr lang="en-GB" dirty="0"/>
          </a:p>
          <a:p>
            <a:pPr algn="just"/>
            <a:endParaRPr lang="en-GB" dirty="0"/>
          </a:p>
          <a:p>
            <a:pPr algn="just"/>
            <a:endParaRPr lang="en-GB" dirty="0"/>
          </a:p>
          <a:p>
            <a:pPr algn="just"/>
            <a:r>
              <a:rPr lang="it-IT" dirty="0"/>
              <a:t>Questo modello può anche essere adattato per le </a:t>
            </a:r>
            <a:r>
              <a:rPr lang="it-IT" b="1" dirty="0"/>
              <a:t>fasi successive</a:t>
            </a:r>
            <a:r>
              <a:rPr lang="it-IT" dirty="0"/>
              <a:t>, come la </a:t>
            </a:r>
            <a:r>
              <a:rPr lang="it-IT" b="1" dirty="0"/>
              <a:t>fase 3</a:t>
            </a:r>
            <a:r>
              <a:rPr lang="it-IT" dirty="0"/>
              <a:t> (ad esempio lo sviluppo e la valutazione della qualità del concetto), o ampliato con </a:t>
            </a:r>
            <a:r>
              <a:rPr lang="it-IT" b="1" dirty="0"/>
              <a:t>criteri aggiuntivi</a:t>
            </a:r>
            <a:r>
              <a:rPr lang="it-IT" dirty="0"/>
              <a:t>, tra cui</a:t>
            </a:r>
            <a:r>
              <a:rPr lang="en-GB" dirty="0"/>
              <a:t>:</a:t>
            </a:r>
          </a:p>
          <a:p>
            <a:pPr algn="just"/>
            <a:endParaRPr lang="en-GB" dirty="0"/>
          </a:p>
          <a:p>
            <a:pPr marL="171450" indent="-171450" algn="just">
              <a:buFont typeface="Wingdings" panose="05000000000000000000" pitchFamily="2" charset="2"/>
              <a:buChar char="q"/>
            </a:pPr>
            <a:r>
              <a:rPr lang="it-IT" b="1" dirty="0"/>
              <a:t>Fattibilità</a:t>
            </a:r>
            <a:r>
              <a:rPr lang="it-IT" dirty="0"/>
              <a:t> – Quanto è realistica l'idea in termini di implementazione, budget e tempistiche?
</a:t>
            </a:r>
            <a:r>
              <a:rPr lang="it-IT" b="1" dirty="0"/>
              <a:t>Scalabilità - </a:t>
            </a:r>
            <a:r>
              <a:rPr lang="it-IT" dirty="0"/>
              <a:t> il concetto può essere ampliato oltre il contesto o il mercato iniziale?
</a:t>
            </a:r>
            <a:r>
              <a:rPr lang="it-IT" b="1" dirty="0"/>
              <a:t>Impatto</a:t>
            </a:r>
            <a:r>
              <a:rPr lang="it-IT" dirty="0"/>
              <a:t> - quale potenziale valore sociale, ambientale o economico offre la soluzione?
</a:t>
            </a:r>
            <a:r>
              <a:rPr lang="it-IT" b="1" dirty="0"/>
              <a:t>Allineamento alla sostenibilità -</a:t>
            </a:r>
            <a:r>
              <a:rPr lang="it-IT" dirty="0"/>
              <a:t> in che misura supporta gli SDG pertinenti o i risultati a lungo termine</a:t>
            </a:r>
            <a:r>
              <a:rPr lang="en-GB" dirty="0"/>
              <a:t>?</a:t>
            </a:r>
          </a:p>
          <a:p>
            <a:pPr algn="just"/>
            <a:endParaRPr lang="en-GB" dirty="0"/>
          </a:p>
        </p:txBody>
      </p:sp>
      <p:sp>
        <p:nvSpPr>
          <p:cNvPr id="4" name="Slide Number Placeholder 3">
            <a:extLst>
              <a:ext uri="{FF2B5EF4-FFF2-40B4-BE49-F238E27FC236}">
                <a16:creationId xmlns:a16="http://schemas.microsoft.com/office/drawing/2014/main" id="{C507E416-BB2B-CBBA-B683-DC5D89C9F3E9}"/>
              </a:ext>
            </a:extLst>
          </p:cNvPr>
          <p:cNvSpPr>
            <a:spLocks noGrp="1"/>
          </p:cNvSpPr>
          <p:nvPr>
            <p:ph type="sldNum" sz="quarter" idx="4"/>
          </p:nvPr>
        </p:nvSpPr>
        <p:spPr/>
        <p:txBody>
          <a:bodyPr/>
          <a:lstStyle/>
          <a:p>
            <a:fld id="{9C527BFA-2C0E-4CEC-B6A5-913A56FEF4B4}" type="slidenum">
              <a:rPr lang="fr-CA" smtClean="0"/>
              <a:pPr/>
              <a:t>46</a:t>
            </a:fld>
            <a:endParaRPr lang="fr-CA"/>
          </a:p>
        </p:txBody>
      </p:sp>
      <p:sp>
        <p:nvSpPr>
          <p:cNvPr id="7" name="Text Placeholder 6">
            <a:extLst>
              <a:ext uri="{FF2B5EF4-FFF2-40B4-BE49-F238E27FC236}">
                <a16:creationId xmlns:a16="http://schemas.microsoft.com/office/drawing/2014/main" id="{47AD3C31-9B5A-1996-5B51-99D6B3E88FFB}"/>
              </a:ext>
            </a:extLst>
          </p:cNvPr>
          <p:cNvSpPr>
            <a:spLocks noGrp="1"/>
          </p:cNvSpPr>
          <p:nvPr>
            <p:ph type="body" sz="quarter" idx="61"/>
          </p:nvPr>
        </p:nvSpPr>
        <p:spPr>
          <a:xfrm>
            <a:off x="-9335" y="304800"/>
            <a:ext cx="7040257" cy="926158"/>
          </a:xfrm>
        </p:spPr>
        <p:txBody>
          <a:bodyPr/>
          <a:lstStyle/>
          <a:p>
            <a:r>
              <a:rPr lang="it-IT" dirty="0"/>
              <a:t>ADATTAMENTI DEL FEEDBACK TRA COLLEGHI</a:t>
            </a:r>
            <a:endParaRPr lang="en-US" dirty="0"/>
          </a:p>
        </p:txBody>
      </p:sp>
      <p:graphicFrame>
        <p:nvGraphicFramePr>
          <p:cNvPr id="2" name="Tabelle 1">
            <a:extLst>
              <a:ext uri="{FF2B5EF4-FFF2-40B4-BE49-F238E27FC236}">
                <a16:creationId xmlns:a16="http://schemas.microsoft.com/office/drawing/2014/main" id="{5A1CBD2E-DA2B-A182-5A81-3D6D44EA5118}"/>
              </a:ext>
            </a:extLst>
          </p:cNvPr>
          <p:cNvGraphicFramePr>
            <a:graphicFrameLocks noGrp="1"/>
          </p:cNvGraphicFramePr>
          <p:nvPr>
            <p:extLst>
              <p:ext uri="{D42A27DB-BD31-4B8C-83A1-F6EECF244321}">
                <p14:modId xmlns:p14="http://schemas.microsoft.com/office/powerpoint/2010/main" val="1315949952"/>
              </p:ext>
            </p:extLst>
          </p:nvPr>
        </p:nvGraphicFramePr>
        <p:xfrm>
          <a:off x="697281" y="2389436"/>
          <a:ext cx="6080400" cy="2042160"/>
        </p:xfrm>
        <a:graphic>
          <a:graphicData uri="http://schemas.openxmlformats.org/drawingml/2006/table">
            <a:tbl>
              <a:tblPr firstRow="1" bandRow="1">
                <a:tableStyleId>{8799B23B-EC83-4686-B30A-512413B5E67A}</a:tableStyleId>
              </a:tblPr>
              <a:tblGrid>
                <a:gridCol w="1821600">
                  <a:extLst>
                    <a:ext uri="{9D8B030D-6E8A-4147-A177-3AD203B41FA5}">
                      <a16:colId xmlns:a16="http://schemas.microsoft.com/office/drawing/2014/main" val="3426241204"/>
                    </a:ext>
                  </a:extLst>
                </a:gridCol>
                <a:gridCol w="4258800">
                  <a:extLst>
                    <a:ext uri="{9D8B030D-6E8A-4147-A177-3AD203B41FA5}">
                      <a16:colId xmlns:a16="http://schemas.microsoft.com/office/drawing/2014/main" val="1228730591"/>
                    </a:ext>
                  </a:extLst>
                </a:gridCol>
              </a:tblGrid>
              <a:tr h="257726">
                <a:tc>
                  <a:txBody>
                    <a:bodyPr/>
                    <a:lstStyle/>
                    <a:p>
                      <a:pPr algn="ctr"/>
                      <a:r>
                        <a:rPr lang="de-DE" sz="1100" dirty="0" err="1">
                          <a:solidFill>
                            <a:schemeClr val="bg1"/>
                          </a:solidFill>
                        </a:rPr>
                        <a:t>Criteri</a:t>
                      </a:r>
                      <a:r>
                        <a:rPr lang="de-DE" sz="1100" dirty="0">
                          <a:solidFill>
                            <a:schemeClr val="bg1"/>
                          </a:solidFill>
                        </a:rPr>
                        <a:t> di </a:t>
                      </a:r>
                      <a:r>
                        <a:rPr lang="de-DE" sz="1100" dirty="0" err="1">
                          <a:solidFill>
                            <a:schemeClr val="bg1"/>
                          </a:solidFill>
                        </a:rPr>
                        <a:t>valutazione</a:t>
                      </a:r>
                      <a:endParaRPr lang="en-GB" sz="1100" dirty="0">
                        <a:solidFill>
                          <a:schemeClr val="bg1"/>
                        </a:solidFill>
                      </a:endParaRPr>
                    </a:p>
                  </a:txBody>
                  <a:tcPr anchor="ctr">
                    <a:lnL w="12700" cmpd="sng">
                      <a:noFill/>
                    </a:lnL>
                    <a:lnR w="12700" cmpd="sng">
                      <a:noFill/>
                    </a:lnR>
                    <a:lnT w="12700" cmpd="sng">
                      <a:noFill/>
                    </a:lnT>
                    <a:lnB w="25400" cmpd="sng">
                      <a:noFill/>
                    </a:lnB>
                    <a:lnTlToBr w="12700" cmpd="sng">
                      <a:noFill/>
                      <a:prstDash val="solid"/>
                    </a:lnTlToBr>
                    <a:lnBlToTr w="12700" cmpd="sng">
                      <a:noFill/>
                      <a:prstDash val="solid"/>
                    </a:lnBlToTr>
                    <a:solidFill>
                      <a:srgbClr val="8652A1"/>
                    </a:solidFill>
                  </a:tcPr>
                </a:tc>
                <a:tc>
                  <a:txBody>
                    <a:bodyPr/>
                    <a:lstStyle/>
                    <a:p>
                      <a:pPr algn="ctr"/>
                      <a:r>
                        <a:rPr lang="de-DE" sz="1100" dirty="0" err="1">
                          <a:solidFill>
                            <a:schemeClr val="bg1"/>
                          </a:solidFill>
                        </a:rPr>
                        <a:t>Spiegazione</a:t>
                      </a:r>
                      <a:endParaRPr lang="en-GB" sz="1100" dirty="0">
                        <a:solidFill>
                          <a:schemeClr val="bg1"/>
                        </a:solidFill>
                      </a:endParaRPr>
                    </a:p>
                  </a:txBody>
                  <a:tcPr anchor="ctr">
                    <a:lnL w="12700" cmpd="sng">
                      <a:noFill/>
                    </a:lnL>
                    <a:lnR w="12700" cmpd="sng">
                      <a:noFill/>
                    </a:lnR>
                    <a:lnT w="12700" cmpd="sng">
                      <a:noFill/>
                    </a:lnT>
                    <a:lnB w="25400" cmpd="sng">
                      <a:noFill/>
                    </a:lnB>
                    <a:lnTlToBr w="12700" cmpd="sng">
                      <a:noFill/>
                      <a:prstDash val="solid"/>
                    </a:lnTlToBr>
                    <a:lnBlToTr w="12700" cmpd="sng">
                      <a:noFill/>
                      <a:prstDash val="solid"/>
                    </a:lnBlToTr>
                    <a:solidFill>
                      <a:srgbClr val="8652A1"/>
                    </a:solidFill>
                  </a:tcPr>
                </a:tc>
                <a:extLst>
                  <a:ext uri="{0D108BD9-81ED-4DB2-BD59-A6C34878D82A}">
                    <a16:rowId xmlns:a16="http://schemas.microsoft.com/office/drawing/2014/main" val="1485219402"/>
                  </a:ext>
                </a:extLst>
              </a:tr>
              <a:tr h="424490">
                <a:tc>
                  <a:txBody>
                    <a:bodyPr/>
                    <a:lstStyle/>
                    <a:p>
                      <a:pPr algn="ctr"/>
                      <a:r>
                        <a:rPr lang="de-DE" sz="1100" dirty="0" err="1"/>
                        <a:t>Qualità</a:t>
                      </a:r>
                      <a:r>
                        <a:rPr lang="de-DE" sz="1100" dirty="0"/>
                        <a:t> delle </a:t>
                      </a:r>
                      <a:r>
                        <a:rPr lang="de-DE" sz="1100" dirty="0" err="1"/>
                        <a:t>idee</a:t>
                      </a:r>
                      <a:endParaRPr lang="en-GB" sz="1100" dirty="0"/>
                    </a:p>
                  </a:txBody>
                  <a:tcPr>
                    <a:lnL w="12700" cmpd="sng">
                      <a:noFill/>
                    </a:lnL>
                    <a:lnR w="12700" cmpd="sng">
                      <a:noFill/>
                    </a:lnR>
                    <a:lnT w="25400" cmpd="sng">
                      <a:noFill/>
                    </a:lnT>
                    <a:lnB w="12700" cmpd="sng">
                      <a:noFill/>
                    </a:lnB>
                    <a:lnTlToBr w="12700" cmpd="sng">
                      <a:noFill/>
                      <a:prstDash val="solid"/>
                    </a:lnTlToBr>
                    <a:lnBlToTr w="12700" cmpd="sng">
                      <a:noFill/>
                      <a:prstDash val="solid"/>
                    </a:lnBlToTr>
                  </a:tcPr>
                </a:tc>
                <a:tc>
                  <a:txBody>
                    <a:bodyPr/>
                    <a:lstStyle/>
                    <a:p>
                      <a:pPr algn="ctr"/>
                      <a:r>
                        <a:rPr lang="it-IT" sz="1100" b="0" i="0" kern="1200" dirty="0">
                          <a:solidFill>
                            <a:schemeClr val="tx1"/>
                          </a:solidFill>
                          <a:effectLst/>
                          <a:latin typeface="+mn-lt"/>
                          <a:ea typeface="+mn-ea"/>
                          <a:cs typeface="+mn-cs"/>
                        </a:rPr>
                        <a:t>Con quale precisione le idee sono definite e 
quanto sono flessibili e innovativi</a:t>
                      </a:r>
                      <a:endParaRPr lang="en-GB" sz="1100" dirty="0"/>
                    </a:p>
                  </a:txBody>
                  <a:tcPr>
                    <a:lnL w="12700" cmpd="sng">
                      <a:noFill/>
                    </a:lnL>
                    <a:lnR w="12700" cmpd="sng">
                      <a:noFill/>
                    </a:lnR>
                    <a:lnT w="254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2898962991"/>
                  </a:ext>
                </a:extLst>
              </a:tr>
              <a:tr h="591254">
                <a:tc>
                  <a:txBody>
                    <a:bodyPr/>
                    <a:lstStyle/>
                    <a:p>
                      <a:pPr algn="ctr"/>
                      <a:r>
                        <a:rPr lang="de-DE" sz="1100" dirty="0" err="1"/>
                        <a:t>Logica</a:t>
                      </a:r>
                      <a:r>
                        <a:rPr lang="de-DE" sz="1100" dirty="0"/>
                        <a:t> delle </a:t>
                      </a:r>
                      <a:r>
                        <a:rPr lang="de-DE" sz="1100" dirty="0" err="1"/>
                        <a:t>idee</a:t>
                      </a:r>
                      <a:endParaRPr lang="de-DE" sz="1100" dirty="0"/>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a:r>
                        <a:rPr lang="it-IT" sz="1100" b="0" i="0" kern="1200" dirty="0">
                          <a:solidFill>
                            <a:schemeClr val="tx1"/>
                          </a:solidFill>
                          <a:effectLst/>
                          <a:latin typeface="+mn-lt"/>
                          <a:ea typeface="+mn-ea"/>
                          <a:cs typeface="+mn-cs"/>
                        </a:rPr>
                        <a:t>In che modo le idee supportano l'attuazione della strategia aziendale; 
come si conformano alle tendenze attuali e ai problemi reali; 
e in che modo contribuiscono agli SDG</a:t>
                      </a:r>
                      <a:endParaRPr lang="en-GB" sz="1100" dirty="0"/>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93096413"/>
                  </a:ext>
                </a:extLst>
              </a:tr>
              <a:tr h="758018">
                <a:tc>
                  <a:txBody>
                    <a:bodyPr/>
                    <a:lstStyle/>
                    <a:p>
                      <a:pPr algn="ctr"/>
                      <a:r>
                        <a:rPr lang="it-IT" sz="1100" dirty="0"/>
                        <a:t>Credibilità e approccio collaborativo del team</a:t>
                      </a:r>
                      <a:endParaRPr lang="de-DE" sz="1100" dirty="0"/>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a:r>
                        <a:rPr lang="it-IT" sz="1100" b="0" i="0" kern="1200" dirty="0">
                          <a:solidFill>
                            <a:schemeClr val="tx1"/>
                          </a:solidFill>
                          <a:effectLst/>
                          <a:latin typeface="+mn-lt"/>
                          <a:ea typeface="+mn-ea"/>
                          <a:cs typeface="+mn-cs"/>
                        </a:rPr>
                        <a:t>Quanto può essere considerato affidabile il team;
e la sua flessibilità nella presentazione delle informazioni, nella ricezione 
feedback e perfezionamento delle sue dichiarazioni</a:t>
                      </a:r>
                      <a:endParaRPr lang="en-GB" sz="1100" dirty="0"/>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3232935103"/>
                  </a:ext>
                </a:extLst>
              </a:tr>
            </a:tbl>
          </a:graphicData>
        </a:graphic>
      </p:graphicFrame>
    </p:spTree>
    <p:extLst>
      <p:ext uri="{BB962C8B-B14F-4D97-AF65-F5344CB8AC3E}">
        <p14:creationId xmlns:p14="http://schemas.microsoft.com/office/powerpoint/2010/main" val="3294615463"/>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999E3B4-5106-5B12-2047-BDFBDEB7A26B}"/>
            </a:ext>
          </a:extLst>
        </p:cNvPr>
        <p:cNvGrpSpPr/>
        <p:nvPr/>
      </p:nvGrpSpPr>
      <p:grpSpPr>
        <a:xfrm>
          <a:off x="0" y="0"/>
          <a:ext cx="0" cy="0"/>
          <a:chOff x="0" y="0"/>
          <a:chExt cx="0" cy="0"/>
        </a:xfrm>
      </p:grpSpPr>
      <p:pic>
        <p:nvPicPr>
          <p:cNvPr id="18" name="Picture Placeholder 17">
            <a:extLst>
              <a:ext uri="{FF2B5EF4-FFF2-40B4-BE49-F238E27FC236}">
                <a16:creationId xmlns:a16="http://schemas.microsoft.com/office/drawing/2014/main" id="{1469E386-5A22-A48E-AF15-11FA8113761A}"/>
              </a:ext>
            </a:extLst>
          </p:cNvPr>
          <p:cNvPicPr>
            <a:picLocks noGrp="1" noChangeAspect="1"/>
          </p:cNvPicPr>
          <p:nvPr>
            <p:ph type="pic" sz="quarter" idx="10"/>
          </p:nvPr>
        </p:nvPicPr>
        <p:blipFill rotWithShape="1">
          <a:blip r:embed="rId2">
            <a:extLst>
              <a:ext uri="{28A0092B-C50C-407E-A947-70E740481C1C}">
                <a14:useLocalDpi xmlns:a14="http://schemas.microsoft.com/office/drawing/2010/main" val="0"/>
              </a:ext>
            </a:extLst>
          </a:blip>
          <a:srcRect l="837" t="30776" r="19454" b="20126"/>
          <a:stretch/>
        </p:blipFill>
        <p:spPr>
          <a:xfrm>
            <a:off x="-1" y="2059437"/>
            <a:ext cx="7559675" cy="6984750"/>
          </a:xfrm>
        </p:spPr>
      </p:pic>
      <p:sp>
        <p:nvSpPr>
          <p:cNvPr id="6" name="Text Placeholder 5">
            <a:extLst>
              <a:ext uri="{FF2B5EF4-FFF2-40B4-BE49-F238E27FC236}">
                <a16:creationId xmlns:a16="http://schemas.microsoft.com/office/drawing/2014/main" id="{BA218089-86F3-E7FF-85FE-4509AF1CFBC0}"/>
              </a:ext>
            </a:extLst>
          </p:cNvPr>
          <p:cNvSpPr>
            <a:spLocks noGrp="1"/>
          </p:cNvSpPr>
          <p:nvPr>
            <p:ph type="body" sz="quarter" idx="47"/>
          </p:nvPr>
        </p:nvSpPr>
        <p:spPr>
          <a:xfrm>
            <a:off x="497241" y="7903380"/>
            <a:ext cx="3282596" cy="781609"/>
          </a:xfrm>
        </p:spPr>
        <p:txBody>
          <a:bodyPr/>
          <a:lstStyle/>
          <a:p>
            <a:pPr algn="l"/>
            <a:r>
              <a:rPr lang="en-US" sz="2000" b="1"/>
              <a:t>Follow Our Journey</a:t>
            </a:r>
          </a:p>
        </p:txBody>
      </p:sp>
      <p:sp>
        <p:nvSpPr>
          <p:cNvPr id="52" name="Text Placeholder 2">
            <a:extLst>
              <a:ext uri="{FF2B5EF4-FFF2-40B4-BE49-F238E27FC236}">
                <a16:creationId xmlns:a16="http://schemas.microsoft.com/office/drawing/2014/main" id="{F7F9F14E-92B1-FD7A-EE62-F7F873CA9630}"/>
              </a:ext>
            </a:extLst>
          </p:cNvPr>
          <p:cNvSpPr txBox="1">
            <a:spLocks/>
          </p:cNvSpPr>
          <p:nvPr/>
        </p:nvSpPr>
        <p:spPr>
          <a:xfrm rot="16200000">
            <a:off x="4718050" y="7476631"/>
            <a:ext cx="3842030" cy="536162"/>
          </a:xfrm>
          <a:prstGeom prst="rect">
            <a:avLst/>
          </a:prstGeom>
          <a:gradFill>
            <a:gsLst>
              <a:gs pos="0">
                <a:srgbClr val="8551A1"/>
              </a:gs>
              <a:gs pos="35350">
                <a:srgbClr val="6363AC"/>
              </a:gs>
              <a:gs pos="100000">
                <a:srgbClr val="26C4F4"/>
              </a:gs>
            </a:gsLst>
            <a:lin ang="0" scaled="0"/>
          </a:gradFill>
        </p:spPr>
        <p:txBody>
          <a:bodyPr lIns="91440" tIns="45720" rIns="91440" bIns="45720" anchor="ctr">
            <a:noAutofit/>
          </a:bodyPr>
          <a:lstStyle>
            <a:lvl1pPr marL="0" indent="0" algn="ctr" defTabSz="755934" rtl="0" eaLnBrk="1" latinLnBrk="0" hangingPunct="1">
              <a:lnSpc>
                <a:spcPct val="90000"/>
              </a:lnSpc>
              <a:spcBef>
                <a:spcPts val="827"/>
              </a:spcBef>
              <a:buFont typeface="Arial" panose="020B0604020202020204" pitchFamily="34" charset="0"/>
              <a:buNone/>
              <a:defRPr sz="2000" b="0"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r>
              <a:rPr lang="en-US" sz="2400">
                <a:latin typeface="Calibri"/>
                <a:ea typeface="Open Sans"/>
                <a:cs typeface="Calibri"/>
              </a:rPr>
              <a:t>www.</a:t>
            </a:r>
            <a:r>
              <a:rPr lang="en-US" sz="2400" b="1">
                <a:latin typeface="Calibri"/>
                <a:ea typeface="Open Sans"/>
                <a:cs typeface="Calibri"/>
              </a:rPr>
              <a:t>innovating4earth</a:t>
            </a:r>
            <a:r>
              <a:rPr lang="en-US" sz="2400">
                <a:latin typeface="Calibri"/>
                <a:ea typeface="Open Sans"/>
                <a:cs typeface="Calibri"/>
              </a:rPr>
              <a:t>.eu</a:t>
            </a:r>
          </a:p>
        </p:txBody>
      </p:sp>
      <p:grpSp>
        <p:nvGrpSpPr>
          <p:cNvPr id="15" name="Group 14">
            <a:extLst>
              <a:ext uri="{FF2B5EF4-FFF2-40B4-BE49-F238E27FC236}">
                <a16:creationId xmlns:a16="http://schemas.microsoft.com/office/drawing/2014/main" id="{53861D0A-8D8F-12A9-39FA-B29E2C94A6E7}"/>
              </a:ext>
            </a:extLst>
          </p:cNvPr>
          <p:cNvGrpSpPr/>
          <p:nvPr/>
        </p:nvGrpSpPr>
        <p:grpSpPr>
          <a:xfrm>
            <a:off x="2764844" y="7895239"/>
            <a:ext cx="398945" cy="398945"/>
            <a:chOff x="511833" y="8294185"/>
            <a:chExt cx="398945" cy="398945"/>
          </a:xfrm>
        </p:grpSpPr>
        <p:sp>
          <p:nvSpPr>
            <p:cNvPr id="2" name="TextBox 1">
              <a:extLst>
                <a:ext uri="{FF2B5EF4-FFF2-40B4-BE49-F238E27FC236}">
                  <a16:creationId xmlns:a16="http://schemas.microsoft.com/office/drawing/2014/main" id="{C3517BC9-2FEE-81B8-9B13-A77519134239}"/>
                </a:ext>
              </a:extLst>
            </p:cNvPr>
            <p:cNvSpPr txBox="1"/>
            <p:nvPr/>
          </p:nvSpPr>
          <p:spPr>
            <a:xfrm>
              <a:off x="528461" y="8312781"/>
              <a:ext cx="382317" cy="369332"/>
            </a:xfrm>
            <a:prstGeom prst="rect">
              <a:avLst/>
            </a:prstGeom>
            <a:noFill/>
          </p:spPr>
          <p:txBody>
            <a:bodyPr wrap="square" rtlCol="0">
              <a:spAutoFit/>
            </a:bodyPr>
            <a:lstStyle/>
            <a:p>
              <a:r>
                <a:rPr lang="en-US">
                  <a:solidFill>
                    <a:srgbClr val="0B3A5B"/>
                  </a:solidFill>
                  <a:hlinkClick r:id="rId3">
                    <a:extLst>
                      <a:ext uri="{A12FA001-AC4F-418D-AE19-62706E023703}">
                        <ahyp:hlinkClr xmlns:ahyp="http://schemas.microsoft.com/office/drawing/2018/hyperlinkcolor" val="tx"/>
                      </a:ext>
                    </a:extLst>
                  </a:hlinkClick>
                </a:rPr>
                <a:t>li</a:t>
              </a:r>
              <a:endParaRPr lang="en-US">
                <a:solidFill>
                  <a:srgbClr val="0B3A5B"/>
                </a:solidFill>
              </a:endParaRPr>
            </a:p>
          </p:txBody>
        </p:sp>
        <p:grpSp>
          <p:nvGrpSpPr>
            <p:cNvPr id="40" name="Group 39">
              <a:extLst>
                <a:ext uri="{FF2B5EF4-FFF2-40B4-BE49-F238E27FC236}">
                  <a16:creationId xmlns:a16="http://schemas.microsoft.com/office/drawing/2014/main" id="{D428FCCF-40B3-7212-D092-E202D72162E9}"/>
                </a:ext>
              </a:extLst>
            </p:cNvPr>
            <p:cNvGrpSpPr/>
            <p:nvPr/>
          </p:nvGrpSpPr>
          <p:grpSpPr>
            <a:xfrm>
              <a:off x="511833" y="8294185"/>
              <a:ext cx="398945" cy="398945"/>
              <a:chOff x="3094393" y="4759136"/>
              <a:chExt cx="1074283" cy="1074282"/>
            </a:xfrm>
          </p:grpSpPr>
          <p:sp>
            <p:nvSpPr>
              <p:cNvPr id="41" name="Freeform 40">
                <a:extLst>
                  <a:ext uri="{FF2B5EF4-FFF2-40B4-BE49-F238E27FC236}">
                    <a16:creationId xmlns:a16="http://schemas.microsoft.com/office/drawing/2014/main" id="{1C3957A1-FA67-5C3E-0227-B795669B71EF}"/>
                  </a:ext>
                </a:extLst>
              </p:cNvPr>
              <p:cNvSpPr/>
              <p:nvPr/>
            </p:nvSpPr>
            <p:spPr>
              <a:xfrm>
                <a:off x="3094393" y="4759136"/>
                <a:ext cx="1074283" cy="1074282"/>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29C5F4"/>
              </a:solidFill>
              <a:ln w="629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nvGrpSpPr>
              <p:cNvPr id="42" name="Group 41">
                <a:extLst>
                  <a:ext uri="{FF2B5EF4-FFF2-40B4-BE49-F238E27FC236}">
                    <a16:creationId xmlns:a16="http://schemas.microsoft.com/office/drawing/2014/main" id="{FEDED387-AAEE-FBAB-2B1C-3504C6193F70}"/>
                  </a:ext>
                </a:extLst>
              </p:cNvPr>
              <p:cNvGrpSpPr/>
              <p:nvPr/>
            </p:nvGrpSpPr>
            <p:grpSpPr>
              <a:xfrm>
                <a:off x="3303016" y="4946695"/>
                <a:ext cx="685138" cy="655839"/>
                <a:chOff x="3303016" y="4946695"/>
                <a:chExt cx="685138" cy="655839"/>
              </a:xfrm>
            </p:grpSpPr>
            <p:sp>
              <p:nvSpPr>
                <p:cNvPr id="43" name="Freeform 42">
                  <a:hlinkClick r:id="rId4"/>
                  <a:extLst>
                    <a:ext uri="{FF2B5EF4-FFF2-40B4-BE49-F238E27FC236}">
                      <a16:creationId xmlns:a16="http://schemas.microsoft.com/office/drawing/2014/main" id="{C7FC42AF-FB48-3851-9396-63B9C734EE27}"/>
                    </a:ext>
                  </a:extLst>
                </p:cNvPr>
                <p:cNvSpPr/>
                <p:nvPr/>
              </p:nvSpPr>
              <p:spPr>
                <a:xfrm>
                  <a:off x="3540109" y="5149321"/>
                  <a:ext cx="448045" cy="453213"/>
                </a:xfrm>
                <a:custGeom>
                  <a:avLst/>
                  <a:gdLst>
                    <a:gd name="connsiteX0" fmla="*/ 0 w 448045"/>
                    <a:gd name="connsiteY0" fmla="*/ 452676 h 453212"/>
                    <a:gd name="connsiteX1" fmla="*/ 0 w 448045"/>
                    <a:gd name="connsiteY1" fmla="*/ 10629 h 453212"/>
                    <a:gd name="connsiteX2" fmla="*/ 146311 w 448045"/>
                    <a:gd name="connsiteY2" fmla="*/ 10629 h 453212"/>
                    <a:gd name="connsiteX3" fmla="*/ 146311 w 448045"/>
                    <a:gd name="connsiteY3" fmla="*/ 72248 h 453212"/>
                    <a:gd name="connsiteX4" fmla="*/ 146847 w 448045"/>
                    <a:gd name="connsiteY4" fmla="*/ 72248 h 453212"/>
                    <a:gd name="connsiteX5" fmla="*/ 148455 w 448045"/>
                    <a:gd name="connsiteY5" fmla="*/ 70104 h 453212"/>
                    <a:gd name="connsiteX6" fmla="*/ 191330 w 448045"/>
                    <a:gd name="connsiteY6" fmla="*/ 24560 h 453212"/>
                    <a:gd name="connsiteX7" fmla="*/ 255107 w 448045"/>
                    <a:gd name="connsiteY7" fmla="*/ 1520 h 453212"/>
                    <a:gd name="connsiteX8" fmla="*/ 337642 w 448045"/>
                    <a:gd name="connsiteY8" fmla="*/ 9021 h 453212"/>
                    <a:gd name="connsiteX9" fmla="*/ 428751 w 448045"/>
                    <a:gd name="connsiteY9" fmla="*/ 93680 h 453212"/>
                    <a:gd name="connsiteX10" fmla="*/ 446437 w 448045"/>
                    <a:gd name="connsiteY10" fmla="*/ 163872 h 453212"/>
                    <a:gd name="connsiteX11" fmla="*/ 448045 w 448045"/>
                    <a:gd name="connsiteY11" fmla="*/ 204594 h 453212"/>
                    <a:gd name="connsiteX12" fmla="*/ 448045 w 448045"/>
                    <a:gd name="connsiteY12" fmla="*/ 449461 h 453212"/>
                    <a:gd name="connsiteX13" fmla="*/ 448045 w 448045"/>
                    <a:gd name="connsiteY13" fmla="*/ 453212 h 453212"/>
                    <a:gd name="connsiteX14" fmla="*/ 301198 w 448045"/>
                    <a:gd name="connsiteY14" fmla="*/ 453212 h 453212"/>
                    <a:gd name="connsiteX15" fmla="*/ 301198 w 448045"/>
                    <a:gd name="connsiteY15" fmla="*/ 449461 h 453212"/>
                    <a:gd name="connsiteX16" fmla="*/ 301198 w 448045"/>
                    <a:gd name="connsiteY16" fmla="*/ 214239 h 453212"/>
                    <a:gd name="connsiteX17" fmla="*/ 291551 w 448045"/>
                    <a:gd name="connsiteY17" fmla="*/ 159050 h 453212"/>
                    <a:gd name="connsiteX18" fmla="*/ 232598 w 448045"/>
                    <a:gd name="connsiteY18" fmla="*/ 117256 h 453212"/>
                    <a:gd name="connsiteX19" fmla="*/ 152743 w 448045"/>
                    <a:gd name="connsiteY19" fmla="*/ 167087 h 453212"/>
                    <a:gd name="connsiteX20" fmla="*/ 146311 w 448045"/>
                    <a:gd name="connsiteY20" fmla="*/ 204058 h 453212"/>
                    <a:gd name="connsiteX21" fmla="*/ 146311 w 448045"/>
                    <a:gd name="connsiteY21" fmla="*/ 449461 h 453212"/>
                    <a:gd name="connsiteX22" fmla="*/ 146311 w 448045"/>
                    <a:gd name="connsiteY22" fmla="*/ 453212 h 453212"/>
                    <a:gd name="connsiteX23" fmla="*/ 0 w 448045"/>
                    <a:gd name="connsiteY23" fmla="*/ 452676 h 4532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448045" h="453212">
                      <a:moveTo>
                        <a:pt x="0" y="452676"/>
                      </a:moveTo>
                      <a:cubicBezTo>
                        <a:pt x="0" y="305327"/>
                        <a:pt x="0" y="157978"/>
                        <a:pt x="0" y="10629"/>
                      </a:cubicBezTo>
                      <a:cubicBezTo>
                        <a:pt x="48770" y="10629"/>
                        <a:pt x="97541" y="10629"/>
                        <a:pt x="146311" y="10629"/>
                      </a:cubicBezTo>
                      <a:cubicBezTo>
                        <a:pt x="146311" y="30990"/>
                        <a:pt x="146311" y="51351"/>
                        <a:pt x="146311" y="72248"/>
                      </a:cubicBezTo>
                      <a:cubicBezTo>
                        <a:pt x="146311" y="72248"/>
                        <a:pt x="146847" y="72248"/>
                        <a:pt x="146847" y="72248"/>
                      </a:cubicBezTo>
                      <a:cubicBezTo>
                        <a:pt x="147383" y="71712"/>
                        <a:pt x="147919" y="70640"/>
                        <a:pt x="148455" y="70104"/>
                      </a:cubicBezTo>
                      <a:cubicBezTo>
                        <a:pt x="160246" y="52422"/>
                        <a:pt x="174180" y="36884"/>
                        <a:pt x="191330" y="24560"/>
                      </a:cubicBezTo>
                      <a:cubicBezTo>
                        <a:pt x="210624" y="11165"/>
                        <a:pt x="232062" y="4199"/>
                        <a:pt x="255107" y="1520"/>
                      </a:cubicBezTo>
                      <a:cubicBezTo>
                        <a:pt x="282976" y="-1695"/>
                        <a:pt x="310845" y="-87"/>
                        <a:pt x="337642" y="9021"/>
                      </a:cubicBezTo>
                      <a:cubicBezTo>
                        <a:pt x="380517" y="23488"/>
                        <a:pt x="410529" y="52422"/>
                        <a:pt x="428751" y="93680"/>
                      </a:cubicBezTo>
                      <a:cubicBezTo>
                        <a:pt x="438398" y="116184"/>
                        <a:pt x="444294" y="139760"/>
                        <a:pt x="446437" y="163872"/>
                      </a:cubicBezTo>
                      <a:cubicBezTo>
                        <a:pt x="447509" y="177267"/>
                        <a:pt x="448045" y="191198"/>
                        <a:pt x="448045" y="204594"/>
                      </a:cubicBezTo>
                      <a:cubicBezTo>
                        <a:pt x="448045" y="286038"/>
                        <a:pt x="448045" y="368017"/>
                        <a:pt x="448045" y="449461"/>
                      </a:cubicBezTo>
                      <a:cubicBezTo>
                        <a:pt x="448045" y="450533"/>
                        <a:pt x="448045" y="451605"/>
                        <a:pt x="448045" y="453212"/>
                      </a:cubicBezTo>
                      <a:cubicBezTo>
                        <a:pt x="398739" y="453212"/>
                        <a:pt x="349968" y="453212"/>
                        <a:pt x="301198" y="453212"/>
                      </a:cubicBezTo>
                      <a:cubicBezTo>
                        <a:pt x="301198" y="452141"/>
                        <a:pt x="301198" y="451069"/>
                        <a:pt x="301198" y="449461"/>
                      </a:cubicBezTo>
                      <a:cubicBezTo>
                        <a:pt x="301198" y="371232"/>
                        <a:pt x="301198" y="292468"/>
                        <a:pt x="301198" y="214239"/>
                      </a:cubicBezTo>
                      <a:cubicBezTo>
                        <a:pt x="301198" y="195485"/>
                        <a:pt x="299054" y="176732"/>
                        <a:pt x="291551" y="159050"/>
                      </a:cubicBezTo>
                      <a:cubicBezTo>
                        <a:pt x="280832" y="132795"/>
                        <a:pt x="261002" y="118863"/>
                        <a:pt x="232598" y="117256"/>
                      </a:cubicBezTo>
                      <a:cubicBezTo>
                        <a:pt x="196690" y="115113"/>
                        <a:pt x="167749" y="133330"/>
                        <a:pt x="152743" y="167087"/>
                      </a:cubicBezTo>
                      <a:cubicBezTo>
                        <a:pt x="147383" y="178875"/>
                        <a:pt x="146311" y="191198"/>
                        <a:pt x="146311" y="204058"/>
                      </a:cubicBezTo>
                      <a:cubicBezTo>
                        <a:pt x="146311" y="286038"/>
                        <a:pt x="146311" y="368017"/>
                        <a:pt x="146311" y="449461"/>
                      </a:cubicBezTo>
                      <a:cubicBezTo>
                        <a:pt x="146311" y="450533"/>
                        <a:pt x="146311" y="451605"/>
                        <a:pt x="146311" y="453212"/>
                      </a:cubicBezTo>
                      <a:cubicBezTo>
                        <a:pt x="98077" y="452676"/>
                        <a:pt x="48770" y="452676"/>
                        <a:pt x="0" y="452676"/>
                      </a:cubicBezTo>
                      <a:close/>
                    </a:path>
                  </a:pathLst>
                </a:custGeom>
                <a:solidFill>
                  <a:schemeClr val="bg1"/>
                </a:solidFill>
                <a:ln w="5347" cap="flat">
                  <a:noFill/>
                  <a:prstDash val="solid"/>
                  <a:miter/>
                </a:ln>
              </p:spPr>
              <p:txBody>
                <a:bodyPr rtlCol="0" anchor="ctr"/>
                <a:lstStyle/>
                <a:p>
                  <a:endParaRPr lang="en-US"/>
                </a:p>
              </p:txBody>
            </p:sp>
            <p:sp>
              <p:nvSpPr>
                <p:cNvPr id="44" name="Freeform 43">
                  <a:extLst>
                    <a:ext uri="{FF2B5EF4-FFF2-40B4-BE49-F238E27FC236}">
                      <a16:creationId xmlns:a16="http://schemas.microsoft.com/office/drawing/2014/main" id="{9C54D877-047D-4FC4-5B2A-E4D1ACA8BB6B}"/>
                    </a:ext>
                  </a:extLst>
                </p:cNvPr>
                <p:cNvSpPr/>
                <p:nvPr/>
              </p:nvSpPr>
              <p:spPr>
                <a:xfrm>
                  <a:off x="3311799" y="5159950"/>
                  <a:ext cx="146847" cy="442047"/>
                </a:xfrm>
                <a:custGeom>
                  <a:avLst/>
                  <a:gdLst>
                    <a:gd name="connsiteX0" fmla="*/ 146847 w 146847"/>
                    <a:gd name="connsiteY0" fmla="*/ 0 h 442047"/>
                    <a:gd name="connsiteX1" fmla="*/ 146847 w 146847"/>
                    <a:gd name="connsiteY1" fmla="*/ 442048 h 442047"/>
                    <a:gd name="connsiteX2" fmla="*/ 0 w 146847"/>
                    <a:gd name="connsiteY2" fmla="*/ 442048 h 442047"/>
                    <a:gd name="connsiteX3" fmla="*/ 0 w 146847"/>
                    <a:gd name="connsiteY3" fmla="*/ 0 h 442047"/>
                    <a:gd name="connsiteX4" fmla="*/ 146847 w 146847"/>
                    <a:gd name="connsiteY4" fmla="*/ 0 h 44204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6847" h="442047">
                      <a:moveTo>
                        <a:pt x="146847" y="0"/>
                      </a:moveTo>
                      <a:cubicBezTo>
                        <a:pt x="146847" y="147349"/>
                        <a:pt x="146847" y="294698"/>
                        <a:pt x="146847" y="442048"/>
                      </a:cubicBezTo>
                      <a:cubicBezTo>
                        <a:pt x="98077" y="442048"/>
                        <a:pt x="48771" y="442048"/>
                        <a:pt x="0" y="442048"/>
                      </a:cubicBezTo>
                      <a:cubicBezTo>
                        <a:pt x="0" y="294698"/>
                        <a:pt x="0" y="147349"/>
                        <a:pt x="0" y="0"/>
                      </a:cubicBezTo>
                      <a:cubicBezTo>
                        <a:pt x="48771" y="0"/>
                        <a:pt x="97541" y="0"/>
                        <a:pt x="146847" y="0"/>
                      </a:cubicBezTo>
                      <a:close/>
                    </a:path>
                  </a:pathLst>
                </a:custGeom>
                <a:solidFill>
                  <a:schemeClr val="bg1"/>
                </a:solidFill>
                <a:ln w="5347" cap="flat">
                  <a:noFill/>
                  <a:prstDash val="solid"/>
                  <a:miter/>
                </a:ln>
              </p:spPr>
              <p:txBody>
                <a:bodyPr rtlCol="0" anchor="ctr"/>
                <a:lstStyle/>
                <a:p>
                  <a:endParaRPr lang="en-US"/>
                </a:p>
              </p:txBody>
            </p:sp>
            <p:sp>
              <p:nvSpPr>
                <p:cNvPr id="45" name="Freeform 44">
                  <a:extLst>
                    <a:ext uri="{FF2B5EF4-FFF2-40B4-BE49-F238E27FC236}">
                      <a16:creationId xmlns:a16="http://schemas.microsoft.com/office/drawing/2014/main" id="{CAB22B35-413B-0CF4-D9F5-A9C8C82990F2}"/>
                    </a:ext>
                  </a:extLst>
                </p:cNvPr>
                <p:cNvSpPr/>
                <p:nvPr/>
              </p:nvSpPr>
              <p:spPr>
                <a:xfrm>
                  <a:off x="3303016" y="4946695"/>
                  <a:ext cx="165330" cy="153521"/>
                </a:xfrm>
                <a:custGeom>
                  <a:avLst/>
                  <a:gdLst>
                    <a:gd name="connsiteX0" fmla="*/ 83279 w 165330"/>
                    <a:gd name="connsiteY0" fmla="*/ 0 h 153521"/>
                    <a:gd name="connsiteX1" fmla="*/ 122938 w 165330"/>
                    <a:gd name="connsiteY1" fmla="*/ 8573 h 153521"/>
                    <a:gd name="connsiteX2" fmla="*/ 164741 w 165330"/>
                    <a:gd name="connsiteY2" fmla="*/ 68584 h 153521"/>
                    <a:gd name="connsiteX3" fmla="*/ 144912 w 165330"/>
                    <a:gd name="connsiteY3" fmla="*/ 129132 h 153521"/>
                    <a:gd name="connsiteX4" fmla="*/ 101500 w 165330"/>
                    <a:gd name="connsiteY4" fmla="*/ 151636 h 153521"/>
                    <a:gd name="connsiteX5" fmla="*/ 42011 w 165330"/>
                    <a:gd name="connsiteY5" fmla="*/ 144670 h 153521"/>
                    <a:gd name="connsiteX6" fmla="*/ 208 w 165330"/>
                    <a:gd name="connsiteY6" fmla="*/ 71264 h 153521"/>
                    <a:gd name="connsiteX7" fmla="*/ 65057 w 165330"/>
                    <a:gd name="connsiteY7" fmla="*/ 1608 h 153521"/>
                    <a:gd name="connsiteX8" fmla="*/ 83279 w 165330"/>
                    <a:gd name="connsiteY8" fmla="*/ 0 h 1535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65330" h="153521">
                      <a:moveTo>
                        <a:pt x="83279" y="0"/>
                      </a:moveTo>
                      <a:cubicBezTo>
                        <a:pt x="97213" y="536"/>
                        <a:pt x="110611" y="2679"/>
                        <a:pt x="122938" y="8573"/>
                      </a:cubicBezTo>
                      <a:cubicBezTo>
                        <a:pt x="148127" y="20897"/>
                        <a:pt x="161526" y="41258"/>
                        <a:pt x="164741" y="68584"/>
                      </a:cubicBezTo>
                      <a:cubicBezTo>
                        <a:pt x="167421" y="91624"/>
                        <a:pt x="160990" y="112521"/>
                        <a:pt x="144912" y="129132"/>
                      </a:cubicBezTo>
                      <a:cubicBezTo>
                        <a:pt x="133121" y="141455"/>
                        <a:pt x="118115" y="148421"/>
                        <a:pt x="101500" y="151636"/>
                      </a:cubicBezTo>
                      <a:cubicBezTo>
                        <a:pt x="81135" y="155386"/>
                        <a:pt x="61305" y="153779"/>
                        <a:pt x="42011" y="144670"/>
                      </a:cubicBezTo>
                      <a:cubicBezTo>
                        <a:pt x="12534" y="130739"/>
                        <a:pt x="-1936" y="101805"/>
                        <a:pt x="208" y="71264"/>
                      </a:cubicBezTo>
                      <a:cubicBezTo>
                        <a:pt x="2352" y="35900"/>
                        <a:pt x="27005" y="8037"/>
                        <a:pt x="65057" y="1608"/>
                      </a:cubicBezTo>
                      <a:cubicBezTo>
                        <a:pt x="70952" y="536"/>
                        <a:pt x="76847" y="536"/>
                        <a:pt x="83279" y="0"/>
                      </a:cubicBezTo>
                      <a:close/>
                    </a:path>
                  </a:pathLst>
                </a:custGeom>
                <a:solidFill>
                  <a:schemeClr val="bg1"/>
                </a:solidFill>
                <a:ln w="5347" cap="flat">
                  <a:noFill/>
                  <a:prstDash val="solid"/>
                  <a:miter/>
                </a:ln>
              </p:spPr>
              <p:txBody>
                <a:bodyPr rtlCol="0" anchor="ctr"/>
                <a:lstStyle/>
                <a:p>
                  <a:endParaRPr lang="en-US"/>
                </a:p>
              </p:txBody>
            </p:sp>
          </p:grpSp>
        </p:grpSp>
      </p:grpSp>
      <p:sp>
        <p:nvSpPr>
          <p:cNvPr id="19" name="Freeform 18">
            <a:extLst>
              <a:ext uri="{FF2B5EF4-FFF2-40B4-BE49-F238E27FC236}">
                <a16:creationId xmlns:a16="http://schemas.microsoft.com/office/drawing/2014/main" id="{16121C58-9063-283E-71F8-EAD369E12A30}"/>
              </a:ext>
            </a:extLst>
          </p:cNvPr>
          <p:cNvSpPr/>
          <p:nvPr/>
        </p:nvSpPr>
        <p:spPr>
          <a:xfrm rot="12697991">
            <a:off x="-2866951" y="399703"/>
            <a:ext cx="4822343" cy="5213433"/>
          </a:xfrm>
          <a:custGeom>
            <a:avLst/>
            <a:gdLst>
              <a:gd name="connsiteX0" fmla="*/ 217621 w 1060649"/>
              <a:gd name="connsiteY0" fmla="*/ 995490 h 1146667"/>
              <a:gd name="connsiteX1" fmla="*/ 178658 w 1060649"/>
              <a:gd name="connsiteY1" fmla="*/ 979326 h 1146667"/>
              <a:gd name="connsiteX2" fmla="*/ 149199 w 1060649"/>
              <a:gd name="connsiteY2" fmla="*/ 934639 h 1146667"/>
              <a:gd name="connsiteX3" fmla="*/ 188161 w 1060649"/>
              <a:gd name="connsiteY3" fmla="*/ 946999 h 1146667"/>
              <a:gd name="connsiteX4" fmla="*/ 217621 w 1060649"/>
              <a:gd name="connsiteY4" fmla="*/ 995490 h 1146667"/>
              <a:gd name="connsiteX5" fmla="*/ 320255 w 1060649"/>
              <a:gd name="connsiteY5" fmla="*/ 1065849 h 1146667"/>
              <a:gd name="connsiteX6" fmla="*/ 274640 w 1060649"/>
              <a:gd name="connsiteY6" fmla="*/ 1052538 h 1146667"/>
              <a:gd name="connsiteX7" fmla="*/ 248031 w 1060649"/>
              <a:gd name="connsiteY7" fmla="*/ 1019260 h 1146667"/>
              <a:gd name="connsiteX8" fmla="*/ 295547 w 1060649"/>
              <a:gd name="connsiteY8" fmla="*/ 1029719 h 1146667"/>
              <a:gd name="connsiteX9" fmla="*/ 320255 w 1060649"/>
              <a:gd name="connsiteY9" fmla="*/ 1065849 h 1146667"/>
              <a:gd name="connsiteX10" fmla="*/ 428590 w 1060649"/>
              <a:gd name="connsiteY10" fmla="*/ 1117193 h 1146667"/>
              <a:gd name="connsiteX11" fmla="*/ 380124 w 1060649"/>
              <a:gd name="connsiteY11" fmla="*/ 1107685 h 1146667"/>
              <a:gd name="connsiteX12" fmla="*/ 358267 w 1060649"/>
              <a:gd name="connsiteY12" fmla="*/ 1085816 h 1146667"/>
              <a:gd name="connsiteX13" fmla="*/ 409584 w 1060649"/>
              <a:gd name="connsiteY13" fmla="*/ 1093423 h 1146667"/>
              <a:gd name="connsiteX14" fmla="*/ 428590 w 1060649"/>
              <a:gd name="connsiteY14" fmla="*/ 1117193 h 1146667"/>
              <a:gd name="connsiteX15" fmla="*/ 530273 w 1060649"/>
              <a:gd name="connsiteY15" fmla="*/ 1143815 h 1146667"/>
              <a:gd name="connsiteX16" fmla="*/ 483708 w 1060649"/>
              <a:gd name="connsiteY16" fmla="*/ 1140012 h 1146667"/>
              <a:gd name="connsiteX17" fmla="*/ 469453 w 1060649"/>
              <a:gd name="connsiteY17" fmla="*/ 1131455 h 1146667"/>
              <a:gd name="connsiteX18" fmla="*/ 517919 w 1060649"/>
              <a:gd name="connsiteY18" fmla="*/ 1134307 h 1146667"/>
              <a:gd name="connsiteX19" fmla="*/ 530273 w 1060649"/>
              <a:gd name="connsiteY19" fmla="*/ 1143815 h 1146667"/>
              <a:gd name="connsiteX20" fmla="*/ 34211 w 1060649"/>
              <a:gd name="connsiteY20" fmla="*/ 714052 h 1146667"/>
              <a:gd name="connsiteX21" fmla="*/ 19006 w 1060649"/>
              <a:gd name="connsiteY21" fmla="*/ 712151 h 1146667"/>
              <a:gd name="connsiteX22" fmla="*/ 6652 w 1060649"/>
              <a:gd name="connsiteY22" fmla="*/ 648447 h 1146667"/>
              <a:gd name="connsiteX23" fmla="*/ 20907 w 1060649"/>
              <a:gd name="connsiteY23" fmla="*/ 643693 h 1146667"/>
              <a:gd name="connsiteX24" fmla="*/ 34211 w 1060649"/>
              <a:gd name="connsiteY24" fmla="*/ 714052 h 1146667"/>
              <a:gd name="connsiteX25" fmla="*/ 97882 w 1060649"/>
              <a:gd name="connsiteY25" fmla="*/ 803428 h 1146667"/>
              <a:gd name="connsiteX26" fmla="*/ 65571 w 1060649"/>
              <a:gd name="connsiteY26" fmla="*/ 798674 h 1146667"/>
              <a:gd name="connsiteX27" fmla="*/ 45615 w 1060649"/>
              <a:gd name="connsiteY27" fmla="*/ 733069 h 1146667"/>
              <a:gd name="connsiteX28" fmla="*/ 77925 w 1060649"/>
              <a:gd name="connsiteY28" fmla="*/ 733069 h 1146667"/>
              <a:gd name="connsiteX29" fmla="*/ 97882 w 1060649"/>
              <a:gd name="connsiteY29" fmla="*/ 803428 h 1146667"/>
              <a:gd name="connsiteX30" fmla="*/ 190062 w 1060649"/>
              <a:gd name="connsiteY30" fmla="*/ 896606 h 1146667"/>
              <a:gd name="connsiteX31" fmla="*/ 144447 w 1060649"/>
              <a:gd name="connsiteY31" fmla="*/ 889000 h 1146667"/>
              <a:gd name="connsiteX32" fmla="*/ 120689 w 1060649"/>
              <a:gd name="connsiteY32" fmla="*/ 827198 h 1146667"/>
              <a:gd name="connsiteX33" fmla="*/ 167255 w 1060649"/>
              <a:gd name="connsiteY33" fmla="*/ 830050 h 1146667"/>
              <a:gd name="connsiteX34" fmla="*/ 190062 w 1060649"/>
              <a:gd name="connsiteY34" fmla="*/ 896606 h 1146667"/>
              <a:gd name="connsiteX35" fmla="*/ 300298 w 1060649"/>
              <a:gd name="connsiteY35" fmla="*/ 983129 h 1146667"/>
              <a:gd name="connsiteX36" fmla="*/ 246130 w 1060649"/>
              <a:gd name="connsiteY36" fmla="*/ 977425 h 1146667"/>
              <a:gd name="connsiteX37" fmla="*/ 221422 w 1060649"/>
              <a:gd name="connsiteY37" fmla="*/ 924180 h 1146667"/>
              <a:gd name="connsiteX38" fmla="*/ 277491 w 1060649"/>
              <a:gd name="connsiteY38" fmla="*/ 927983 h 1146667"/>
              <a:gd name="connsiteX39" fmla="*/ 300298 w 1060649"/>
              <a:gd name="connsiteY39" fmla="*/ 983129 h 1146667"/>
              <a:gd name="connsiteX40" fmla="*/ 420037 w 1060649"/>
              <a:gd name="connsiteY40" fmla="*/ 1055390 h 1146667"/>
              <a:gd name="connsiteX41" fmla="*/ 363019 w 1060649"/>
              <a:gd name="connsiteY41" fmla="*/ 1051587 h 1146667"/>
              <a:gd name="connsiteX42" fmla="*/ 342112 w 1060649"/>
              <a:gd name="connsiteY42" fmla="*/ 1009752 h 1146667"/>
              <a:gd name="connsiteX43" fmla="*/ 401981 w 1060649"/>
              <a:gd name="connsiteY43" fmla="*/ 1011653 h 1146667"/>
              <a:gd name="connsiteX44" fmla="*/ 420037 w 1060649"/>
              <a:gd name="connsiteY44" fmla="*/ 1055390 h 1146667"/>
              <a:gd name="connsiteX45" fmla="*/ 535975 w 1060649"/>
              <a:gd name="connsiteY45" fmla="*/ 1106734 h 1146667"/>
              <a:gd name="connsiteX46" fmla="*/ 480857 w 1060649"/>
              <a:gd name="connsiteY46" fmla="*/ 1106734 h 1146667"/>
              <a:gd name="connsiteX47" fmla="*/ 465652 w 1060649"/>
              <a:gd name="connsiteY47" fmla="*/ 1078210 h 1146667"/>
              <a:gd name="connsiteX48" fmla="*/ 523621 w 1060649"/>
              <a:gd name="connsiteY48" fmla="*/ 1077259 h 1146667"/>
              <a:gd name="connsiteX49" fmla="*/ 535975 w 1060649"/>
              <a:gd name="connsiteY49" fmla="*/ 1106734 h 1146667"/>
              <a:gd name="connsiteX50" fmla="*/ 637658 w 1060649"/>
              <a:gd name="connsiteY50" fmla="*/ 1131455 h 1146667"/>
              <a:gd name="connsiteX51" fmla="*/ 589192 w 1060649"/>
              <a:gd name="connsiteY51" fmla="*/ 1136209 h 1146667"/>
              <a:gd name="connsiteX52" fmla="*/ 581590 w 1060649"/>
              <a:gd name="connsiteY52" fmla="*/ 1120996 h 1146667"/>
              <a:gd name="connsiteX53" fmla="*/ 632907 w 1060649"/>
              <a:gd name="connsiteY53" fmla="*/ 1115291 h 1146667"/>
              <a:gd name="connsiteX54" fmla="*/ 637658 w 1060649"/>
              <a:gd name="connsiteY54" fmla="*/ 1131455 h 1146667"/>
              <a:gd name="connsiteX55" fmla="*/ 29460 w 1060649"/>
              <a:gd name="connsiteY55" fmla="*/ 588547 h 1146667"/>
              <a:gd name="connsiteX56" fmla="*/ 7602 w 1060649"/>
              <a:gd name="connsiteY56" fmla="*/ 599005 h 1146667"/>
              <a:gd name="connsiteX57" fmla="*/ 6652 w 1060649"/>
              <a:gd name="connsiteY57" fmla="*/ 529597 h 1146667"/>
              <a:gd name="connsiteX58" fmla="*/ 27559 w 1060649"/>
              <a:gd name="connsiteY58" fmla="*/ 511532 h 1146667"/>
              <a:gd name="connsiteX59" fmla="*/ 29460 w 1060649"/>
              <a:gd name="connsiteY59" fmla="*/ 588547 h 1146667"/>
              <a:gd name="connsiteX60" fmla="*/ 89329 w 1060649"/>
              <a:gd name="connsiteY60" fmla="*/ 673168 h 1146667"/>
              <a:gd name="connsiteX61" fmla="*/ 48466 w 1060649"/>
              <a:gd name="connsiteY61" fmla="*/ 678873 h 1146667"/>
              <a:gd name="connsiteX62" fmla="*/ 37062 w 1060649"/>
              <a:gd name="connsiteY62" fmla="*/ 602809 h 1146667"/>
              <a:gd name="connsiteX63" fmla="*/ 76025 w 1060649"/>
              <a:gd name="connsiteY63" fmla="*/ 591399 h 1146667"/>
              <a:gd name="connsiteX64" fmla="*/ 89329 w 1060649"/>
              <a:gd name="connsiteY64" fmla="*/ 673168 h 1146667"/>
              <a:gd name="connsiteX65" fmla="*/ 180559 w 1060649"/>
              <a:gd name="connsiteY65" fmla="*/ 767297 h 1146667"/>
              <a:gd name="connsiteX66" fmla="*/ 125441 w 1060649"/>
              <a:gd name="connsiteY66" fmla="*/ 769199 h 1146667"/>
              <a:gd name="connsiteX67" fmla="*/ 107385 w 1060649"/>
              <a:gd name="connsiteY67" fmla="*/ 692184 h 1146667"/>
              <a:gd name="connsiteX68" fmla="*/ 162503 w 1060649"/>
              <a:gd name="connsiteY68" fmla="*/ 685528 h 1146667"/>
              <a:gd name="connsiteX69" fmla="*/ 180559 w 1060649"/>
              <a:gd name="connsiteY69" fmla="*/ 767297 h 1146667"/>
              <a:gd name="connsiteX70" fmla="*/ 296497 w 1060649"/>
              <a:gd name="connsiteY70" fmla="*/ 864279 h 1146667"/>
              <a:gd name="connsiteX71" fmla="*/ 230925 w 1060649"/>
              <a:gd name="connsiteY71" fmla="*/ 865230 h 1146667"/>
              <a:gd name="connsiteX72" fmla="*/ 209068 w 1060649"/>
              <a:gd name="connsiteY72" fmla="*/ 792969 h 1146667"/>
              <a:gd name="connsiteX73" fmla="*/ 275590 w 1060649"/>
              <a:gd name="connsiteY73" fmla="*/ 788215 h 1146667"/>
              <a:gd name="connsiteX74" fmla="*/ 296497 w 1060649"/>
              <a:gd name="connsiteY74" fmla="*/ 864279 h 1146667"/>
              <a:gd name="connsiteX75" fmla="*/ 423838 w 1060649"/>
              <a:gd name="connsiteY75" fmla="*/ 952704 h 1146667"/>
              <a:gd name="connsiteX76" fmla="*/ 354466 w 1060649"/>
              <a:gd name="connsiteY76" fmla="*/ 954605 h 1146667"/>
              <a:gd name="connsiteX77" fmla="*/ 334509 w 1060649"/>
              <a:gd name="connsiteY77" fmla="*/ 891852 h 1146667"/>
              <a:gd name="connsiteX78" fmla="*/ 405783 w 1060649"/>
              <a:gd name="connsiteY78" fmla="*/ 887098 h 1146667"/>
              <a:gd name="connsiteX79" fmla="*/ 423838 w 1060649"/>
              <a:gd name="connsiteY79" fmla="*/ 952704 h 1146667"/>
              <a:gd name="connsiteX80" fmla="*/ 667118 w 1060649"/>
              <a:gd name="connsiteY80" fmla="*/ 1073456 h 1146667"/>
              <a:gd name="connsiteX81" fmla="*/ 608199 w 1060649"/>
              <a:gd name="connsiteY81" fmla="*/ 1082013 h 1146667"/>
              <a:gd name="connsiteX82" fmla="*/ 599646 w 1060649"/>
              <a:gd name="connsiteY82" fmla="*/ 1046833 h 1146667"/>
              <a:gd name="connsiteX83" fmla="*/ 662366 w 1060649"/>
              <a:gd name="connsiteY83" fmla="*/ 1037325 h 1146667"/>
              <a:gd name="connsiteX84" fmla="*/ 667118 w 1060649"/>
              <a:gd name="connsiteY84" fmla="*/ 1073456 h 1146667"/>
              <a:gd name="connsiteX85" fmla="*/ 760248 w 1060649"/>
              <a:gd name="connsiteY85" fmla="*/ 1094373 h 1146667"/>
              <a:gd name="connsiteX86" fmla="*/ 711782 w 1060649"/>
              <a:gd name="connsiteY86" fmla="*/ 1106734 h 1146667"/>
              <a:gd name="connsiteX87" fmla="*/ 710832 w 1060649"/>
              <a:gd name="connsiteY87" fmla="*/ 1084865 h 1146667"/>
              <a:gd name="connsiteX88" fmla="*/ 762149 w 1060649"/>
              <a:gd name="connsiteY88" fmla="*/ 1071554 h 1146667"/>
              <a:gd name="connsiteX89" fmla="*/ 760248 w 1060649"/>
              <a:gd name="connsiteY89" fmla="*/ 1094373 h 1146667"/>
              <a:gd name="connsiteX90" fmla="*/ 823919 w 1060649"/>
              <a:gd name="connsiteY90" fmla="*/ 1088669 h 1146667"/>
              <a:gd name="connsiteX91" fmla="*/ 787807 w 1060649"/>
              <a:gd name="connsiteY91" fmla="*/ 1103881 h 1146667"/>
              <a:gd name="connsiteX92" fmla="*/ 794459 w 1060649"/>
              <a:gd name="connsiteY92" fmla="*/ 1094373 h 1146667"/>
              <a:gd name="connsiteX93" fmla="*/ 833422 w 1060649"/>
              <a:gd name="connsiteY93" fmla="*/ 1078210 h 1146667"/>
              <a:gd name="connsiteX94" fmla="*/ 823919 w 1060649"/>
              <a:gd name="connsiteY94" fmla="*/ 1088669 h 1146667"/>
              <a:gd name="connsiteX95" fmla="*/ 42764 w 1060649"/>
              <a:gd name="connsiteY95" fmla="*/ 452582 h 1146667"/>
              <a:gd name="connsiteX96" fmla="*/ 16155 w 1060649"/>
              <a:gd name="connsiteY96" fmla="*/ 474450 h 1146667"/>
              <a:gd name="connsiteX97" fmla="*/ 26609 w 1060649"/>
              <a:gd name="connsiteY97" fmla="*/ 409796 h 1146667"/>
              <a:gd name="connsiteX98" fmla="*/ 51317 w 1060649"/>
              <a:gd name="connsiteY98" fmla="*/ 382222 h 1146667"/>
              <a:gd name="connsiteX99" fmla="*/ 42764 w 1060649"/>
              <a:gd name="connsiteY99" fmla="*/ 452582 h 1146667"/>
              <a:gd name="connsiteX100" fmla="*/ 95981 w 1060649"/>
              <a:gd name="connsiteY100" fmla="*/ 521040 h 1146667"/>
              <a:gd name="connsiteX101" fmla="*/ 50366 w 1060649"/>
              <a:gd name="connsiteY101" fmla="*/ 538154 h 1146667"/>
              <a:gd name="connsiteX102" fmla="*/ 49416 w 1060649"/>
              <a:gd name="connsiteY102" fmla="*/ 463991 h 1146667"/>
              <a:gd name="connsiteX103" fmla="*/ 93130 w 1060649"/>
              <a:gd name="connsiteY103" fmla="*/ 442123 h 1146667"/>
              <a:gd name="connsiteX104" fmla="*/ 95981 w 1060649"/>
              <a:gd name="connsiteY104" fmla="*/ 521040 h 1146667"/>
              <a:gd name="connsiteX105" fmla="*/ 181509 w 1060649"/>
              <a:gd name="connsiteY105" fmla="*/ 607563 h 1146667"/>
              <a:gd name="connsiteX106" fmla="*/ 120689 w 1060649"/>
              <a:gd name="connsiteY106" fmla="*/ 619923 h 1146667"/>
              <a:gd name="connsiteX107" fmla="*/ 111186 w 1060649"/>
              <a:gd name="connsiteY107" fmla="*/ 539105 h 1146667"/>
              <a:gd name="connsiteX108" fmla="*/ 170106 w 1060649"/>
              <a:gd name="connsiteY108" fmla="*/ 522941 h 1146667"/>
              <a:gd name="connsiteX109" fmla="*/ 181509 w 1060649"/>
              <a:gd name="connsiteY109" fmla="*/ 607563 h 1146667"/>
              <a:gd name="connsiteX110" fmla="*/ 568286 w 1060649"/>
              <a:gd name="connsiteY110" fmla="*/ 894705 h 1146667"/>
              <a:gd name="connsiteX111" fmla="*/ 494161 w 1060649"/>
              <a:gd name="connsiteY111" fmla="*/ 904213 h 1146667"/>
              <a:gd name="connsiteX112" fmla="*/ 478956 w 1060649"/>
              <a:gd name="connsiteY112" fmla="*/ 837657 h 1146667"/>
              <a:gd name="connsiteX113" fmla="*/ 555932 w 1060649"/>
              <a:gd name="connsiteY113" fmla="*/ 827198 h 1146667"/>
              <a:gd name="connsiteX114" fmla="*/ 568286 w 1060649"/>
              <a:gd name="connsiteY114" fmla="*/ 894705 h 1146667"/>
              <a:gd name="connsiteX115" fmla="*/ 694677 w 1060649"/>
              <a:gd name="connsiteY115" fmla="*/ 966966 h 1146667"/>
              <a:gd name="connsiteX116" fmla="*/ 628155 w 1060649"/>
              <a:gd name="connsiteY116" fmla="*/ 979326 h 1146667"/>
              <a:gd name="connsiteX117" fmla="*/ 618652 w 1060649"/>
              <a:gd name="connsiteY117" fmla="*/ 926081 h 1146667"/>
              <a:gd name="connsiteX118" fmla="*/ 687074 w 1060649"/>
              <a:gd name="connsiteY118" fmla="*/ 913721 h 1146667"/>
              <a:gd name="connsiteX119" fmla="*/ 694677 w 1060649"/>
              <a:gd name="connsiteY119" fmla="*/ 966966 h 1146667"/>
              <a:gd name="connsiteX120" fmla="*/ 800161 w 1060649"/>
              <a:gd name="connsiteY120" fmla="*/ 1014506 h 1146667"/>
              <a:gd name="connsiteX121" fmla="*/ 745994 w 1060649"/>
              <a:gd name="connsiteY121" fmla="*/ 1029719 h 1146667"/>
              <a:gd name="connsiteX122" fmla="*/ 744093 w 1060649"/>
              <a:gd name="connsiteY122" fmla="*/ 990736 h 1146667"/>
              <a:gd name="connsiteX123" fmla="*/ 801112 w 1060649"/>
              <a:gd name="connsiteY123" fmla="*/ 975523 h 1146667"/>
              <a:gd name="connsiteX124" fmla="*/ 800161 w 1060649"/>
              <a:gd name="connsiteY124" fmla="*/ 1014506 h 1146667"/>
              <a:gd name="connsiteX125" fmla="*/ 876186 w 1060649"/>
              <a:gd name="connsiteY125" fmla="*/ 1035424 h 1146667"/>
              <a:gd name="connsiteX126" fmla="*/ 835323 w 1060649"/>
              <a:gd name="connsiteY126" fmla="*/ 1052538 h 1146667"/>
              <a:gd name="connsiteX127" fmla="*/ 840074 w 1060649"/>
              <a:gd name="connsiteY127" fmla="*/ 1026866 h 1146667"/>
              <a:gd name="connsiteX128" fmla="*/ 882838 w 1060649"/>
              <a:gd name="connsiteY128" fmla="*/ 1009752 h 1146667"/>
              <a:gd name="connsiteX129" fmla="*/ 876186 w 1060649"/>
              <a:gd name="connsiteY129" fmla="*/ 1035424 h 1146667"/>
              <a:gd name="connsiteX130" fmla="*/ 77925 w 1060649"/>
              <a:gd name="connsiteY130" fmla="*/ 327076 h 1146667"/>
              <a:gd name="connsiteX131" fmla="*/ 45615 w 1060649"/>
              <a:gd name="connsiteY131" fmla="*/ 359403 h 1146667"/>
              <a:gd name="connsiteX132" fmla="*/ 66522 w 1060649"/>
              <a:gd name="connsiteY132" fmla="*/ 305208 h 1146667"/>
              <a:gd name="connsiteX133" fmla="*/ 95031 w 1060649"/>
              <a:gd name="connsiteY133" fmla="*/ 268126 h 1146667"/>
              <a:gd name="connsiteX134" fmla="*/ 77925 w 1060649"/>
              <a:gd name="connsiteY134" fmla="*/ 327076 h 1146667"/>
              <a:gd name="connsiteX135" fmla="*/ 205267 w 1060649"/>
              <a:gd name="connsiteY135" fmla="*/ 444025 h 1146667"/>
              <a:gd name="connsiteX136" fmla="*/ 137795 w 1060649"/>
              <a:gd name="connsiteY136" fmla="*/ 464942 h 1146667"/>
              <a:gd name="connsiteX137" fmla="*/ 136845 w 1060649"/>
              <a:gd name="connsiteY137" fmla="*/ 385075 h 1146667"/>
              <a:gd name="connsiteX138" fmla="*/ 202416 w 1060649"/>
              <a:gd name="connsiteY138" fmla="*/ 360354 h 1146667"/>
              <a:gd name="connsiteX139" fmla="*/ 205267 w 1060649"/>
              <a:gd name="connsiteY139" fmla="*/ 444025 h 1146667"/>
              <a:gd name="connsiteX140" fmla="*/ 316453 w 1060649"/>
              <a:gd name="connsiteY140" fmla="*/ 533400 h 1146667"/>
              <a:gd name="connsiteX141" fmla="*/ 236627 w 1060649"/>
              <a:gd name="connsiteY141" fmla="*/ 549564 h 1146667"/>
              <a:gd name="connsiteX142" fmla="*/ 227124 w 1060649"/>
              <a:gd name="connsiteY142" fmla="*/ 463041 h 1146667"/>
              <a:gd name="connsiteX143" fmla="*/ 305050 w 1060649"/>
              <a:gd name="connsiteY143" fmla="*/ 443074 h 1146667"/>
              <a:gd name="connsiteX144" fmla="*/ 316453 w 1060649"/>
              <a:gd name="connsiteY144" fmla="*/ 533400 h 1146667"/>
              <a:gd name="connsiteX145" fmla="*/ 928453 w 1060649"/>
              <a:gd name="connsiteY145" fmla="*/ 941294 h 1146667"/>
              <a:gd name="connsiteX146" fmla="*/ 880938 w 1060649"/>
              <a:gd name="connsiteY146" fmla="*/ 960310 h 1146667"/>
              <a:gd name="connsiteX147" fmla="*/ 883789 w 1060649"/>
              <a:gd name="connsiteY147" fmla="*/ 917524 h 1146667"/>
              <a:gd name="connsiteX148" fmla="*/ 933205 w 1060649"/>
              <a:gd name="connsiteY148" fmla="*/ 898508 h 1146667"/>
              <a:gd name="connsiteX149" fmla="*/ 928453 w 1060649"/>
              <a:gd name="connsiteY149" fmla="*/ 941294 h 1146667"/>
              <a:gd name="connsiteX150" fmla="*/ 979770 w 1060649"/>
              <a:gd name="connsiteY150" fmla="*/ 962212 h 1146667"/>
              <a:gd name="connsiteX151" fmla="*/ 947459 w 1060649"/>
              <a:gd name="connsiteY151" fmla="*/ 983129 h 1146667"/>
              <a:gd name="connsiteX152" fmla="*/ 956963 w 1060649"/>
              <a:gd name="connsiteY152" fmla="*/ 954605 h 1146667"/>
              <a:gd name="connsiteX153" fmla="*/ 990223 w 1060649"/>
              <a:gd name="connsiteY153" fmla="*/ 934639 h 1146667"/>
              <a:gd name="connsiteX154" fmla="*/ 979770 w 1060649"/>
              <a:gd name="connsiteY154" fmla="*/ 962212 h 1146667"/>
              <a:gd name="connsiteX155" fmla="*/ 163453 w 1060649"/>
              <a:gd name="connsiteY155" fmla="*/ 243405 h 1146667"/>
              <a:gd name="connsiteX156" fmla="*/ 111186 w 1060649"/>
              <a:gd name="connsiteY156" fmla="*/ 275733 h 1146667"/>
              <a:gd name="connsiteX157" fmla="*/ 129242 w 1060649"/>
              <a:gd name="connsiteY157" fmla="*/ 223439 h 1146667"/>
              <a:gd name="connsiteX158" fmla="*/ 177708 w 1060649"/>
              <a:gd name="connsiteY158" fmla="*/ 188259 h 1146667"/>
              <a:gd name="connsiteX159" fmla="*/ 163453 w 1060649"/>
              <a:gd name="connsiteY159" fmla="*/ 243405 h 1146667"/>
              <a:gd name="connsiteX160" fmla="*/ 236627 w 1060649"/>
              <a:gd name="connsiteY160" fmla="*/ 289044 h 1146667"/>
              <a:gd name="connsiteX161" fmla="*/ 168205 w 1060649"/>
              <a:gd name="connsiteY161" fmla="*/ 315666 h 1146667"/>
              <a:gd name="connsiteX162" fmla="*/ 174857 w 1060649"/>
              <a:gd name="connsiteY162" fmla="*/ 250061 h 1146667"/>
              <a:gd name="connsiteX163" fmla="*/ 239478 w 1060649"/>
              <a:gd name="connsiteY163" fmla="*/ 221537 h 1146667"/>
              <a:gd name="connsiteX164" fmla="*/ 236627 w 1060649"/>
              <a:gd name="connsiteY164" fmla="*/ 289044 h 1146667"/>
              <a:gd name="connsiteX165" fmla="*/ 340211 w 1060649"/>
              <a:gd name="connsiteY165" fmla="*/ 358452 h 1146667"/>
              <a:gd name="connsiteX166" fmla="*/ 259435 w 1060649"/>
              <a:gd name="connsiteY166" fmla="*/ 379370 h 1146667"/>
              <a:gd name="connsiteX167" fmla="*/ 255633 w 1060649"/>
              <a:gd name="connsiteY167" fmla="*/ 302355 h 1146667"/>
              <a:gd name="connsiteX168" fmla="*/ 332609 w 1060649"/>
              <a:gd name="connsiteY168" fmla="*/ 279536 h 1146667"/>
              <a:gd name="connsiteX169" fmla="*/ 340211 w 1060649"/>
              <a:gd name="connsiteY169" fmla="*/ 358452 h 1146667"/>
              <a:gd name="connsiteX170" fmla="*/ 1047242 w 1060649"/>
              <a:gd name="connsiteY170" fmla="*/ 889951 h 1146667"/>
              <a:gd name="connsiteX171" fmla="*/ 1029186 w 1060649"/>
              <a:gd name="connsiteY171" fmla="*/ 909918 h 1146667"/>
              <a:gd name="connsiteX172" fmla="*/ 1040590 w 1060649"/>
              <a:gd name="connsiteY172" fmla="*/ 881394 h 1146667"/>
              <a:gd name="connsiteX173" fmla="*/ 1060546 w 1060649"/>
              <a:gd name="connsiteY173" fmla="*/ 862378 h 1146667"/>
              <a:gd name="connsiteX174" fmla="*/ 1047242 w 1060649"/>
              <a:gd name="connsiteY174" fmla="*/ 889951 h 1146667"/>
              <a:gd name="connsiteX175" fmla="*/ 281292 w 1060649"/>
              <a:gd name="connsiteY175" fmla="*/ 164489 h 1146667"/>
              <a:gd name="connsiteX176" fmla="*/ 210969 w 1060649"/>
              <a:gd name="connsiteY176" fmla="*/ 193964 h 1146667"/>
              <a:gd name="connsiteX177" fmla="*/ 223323 w 1060649"/>
              <a:gd name="connsiteY177" fmla="*/ 145473 h 1146667"/>
              <a:gd name="connsiteX178" fmla="*/ 287944 w 1060649"/>
              <a:gd name="connsiteY178" fmla="*/ 115047 h 1146667"/>
              <a:gd name="connsiteX179" fmla="*/ 281292 w 1060649"/>
              <a:gd name="connsiteY179" fmla="*/ 164489 h 1146667"/>
              <a:gd name="connsiteX180" fmla="*/ 377273 w 1060649"/>
              <a:gd name="connsiteY180" fmla="*/ 211078 h 1146667"/>
              <a:gd name="connsiteX181" fmla="*/ 294596 w 1060649"/>
              <a:gd name="connsiteY181" fmla="*/ 234848 h 1146667"/>
              <a:gd name="connsiteX182" fmla="*/ 296497 w 1060649"/>
              <a:gd name="connsiteY182" fmla="*/ 171144 h 1146667"/>
              <a:gd name="connsiteX183" fmla="*/ 374422 w 1060649"/>
              <a:gd name="connsiteY183" fmla="*/ 147374 h 1146667"/>
              <a:gd name="connsiteX184" fmla="*/ 377273 w 1060649"/>
              <a:gd name="connsiteY184" fmla="*/ 211078 h 1146667"/>
              <a:gd name="connsiteX185" fmla="*/ 326907 w 1060649"/>
              <a:gd name="connsiteY185" fmla="*/ 77015 h 1146667"/>
              <a:gd name="connsiteX186" fmla="*/ 262286 w 1060649"/>
              <a:gd name="connsiteY186" fmla="*/ 105539 h 1146667"/>
              <a:gd name="connsiteX187" fmla="*/ 278441 w 1060649"/>
              <a:gd name="connsiteY187" fmla="*/ 81769 h 1146667"/>
              <a:gd name="connsiteX188" fmla="*/ 337360 w 1060649"/>
              <a:gd name="connsiteY188" fmla="*/ 53245 h 1146667"/>
              <a:gd name="connsiteX189" fmla="*/ 326907 w 1060649"/>
              <a:gd name="connsiteY189" fmla="*/ 77015 h 1146667"/>
              <a:gd name="connsiteX190" fmla="*/ 411484 w 1060649"/>
              <a:gd name="connsiteY190" fmla="*/ 96982 h 1146667"/>
              <a:gd name="connsiteX191" fmla="*/ 335460 w 1060649"/>
              <a:gd name="connsiteY191" fmla="*/ 118850 h 1146667"/>
              <a:gd name="connsiteX192" fmla="*/ 340211 w 1060649"/>
              <a:gd name="connsiteY192" fmla="*/ 78917 h 1146667"/>
              <a:gd name="connsiteX193" fmla="*/ 410534 w 1060649"/>
              <a:gd name="connsiteY193" fmla="*/ 57999 h 1146667"/>
              <a:gd name="connsiteX194" fmla="*/ 411484 w 1060649"/>
              <a:gd name="connsiteY194" fmla="*/ 96982 h 1146667"/>
              <a:gd name="connsiteX195" fmla="*/ 521720 w 1060649"/>
              <a:gd name="connsiteY195" fmla="*/ 143571 h 1146667"/>
              <a:gd name="connsiteX196" fmla="*/ 439043 w 1060649"/>
              <a:gd name="connsiteY196" fmla="*/ 158784 h 1146667"/>
              <a:gd name="connsiteX197" fmla="*/ 433342 w 1060649"/>
              <a:gd name="connsiteY197" fmla="*/ 104588 h 1146667"/>
              <a:gd name="connsiteX198" fmla="*/ 511267 w 1060649"/>
              <a:gd name="connsiteY198" fmla="*/ 90326 h 1146667"/>
              <a:gd name="connsiteX199" fmla="*/ 521720 w 1060649"/>
              <a:gd name="connsiteY199" fmla="*/ 143571 h 1146667"/>
              <a:gd name="connsiteX200" fmla="*/ 650012 w 1060649"/>
              <a:gd name="connsiteY200" fmla="*/ 214881 h 1146667"/>
              <a:gd name="connsiteX201" fmla="*/ 567335 w 1060649"/>
              <a:gd name="connsiteY201" fmla="*/ 225340 h 1146667"/>
              <a:gd name="connsiteX202" fmla="*/ 554031 w 1060649"/>
              <a:gd name="connsiteY202" fmla="*/ 160686 h 1146667"/>
              <a:gd name="connsiteX203" fmla="*/ 632907 w 1060649"/>
              <a:gd name="connsiteY203" fmla="*/ 152128 h 1146667"/>
              <a:gd name="connsiteX204" fmla="*/ 650012 w 1060649"/>
              <a:gd name="connsiteY204" fmla="*/ 214881 h 1146667"/>
              <a:gd name="connsiteX205" fmla="*/ 448546 w 1060649"/>
              <a:gd name="connsiteY205" fmla="*/ 30426 h 1146667"/>
              <a:gd name="connsiteX206" fmla="*/ 376323 w 1060649"/>
              <a:gd name="connsiteY206" fmla="*/ 49442 h 1146667"/>
              <a:gd name="connsiteX207" fmla="*/ 383925 w 1060649"/>
              <a:gd name="connsiteY207" fmla="*/ 33278 h 1146667"/>
              <a:gd name="connsiteX208" fmla="*/ 448546 w 1060649"/>
              <a:gd name="connsiteY208" fmla="*/ 15213 h 1146667"/>
              <a:gd name="connsiteX209" fmla="*/ 448546 w 1060649"/>
              <a:gd name="connsiteY209" fmla="*/ 30426 h 1146667"/>
              <a:gd name="connsiteX210" fmla="*/ 546428 w 1060649"/>
              <a:gd name="connsiteY210" fmla="*/ 52294 h 1146667"/>
              <a:gd name="connsiteX211" fmla="*/ 468503 w 1060649"/>
              <a:gd name="connsiteY211" fmla="*/ 63704 h 1146667"/>
              <a:gd name="connsiteX212" fmla="*/ 463751 w 1060649"/>
              <a:gd name="connsiteY212" fmla="*/ 31376 h 1146667"/>
              <a:gd name="connsiteX213" fmla="*/ 535975 w 1060649"/>
              <a:gd name="connsiteY213" fmla="*/ 20918 h 1146667"/>
              <a:gd name="connsiteX214" fmla="*/ 546428 w 1060649"/>
              <a:gd name="connsiteY214" fmla="*/ 52294 h 1146667"/>
              <a:gd name="connsiteX215" fmla="*/ 663317 w 1060649"/>
              <a:gd name="connsiteY215" fmla="*/ 101736 h 1146667"/>
              <a:gd name="connsiteX216" fmla="*/ 584441 w 1060649"/>
              <a:gd name="connsiteY216" fmla="*/ 107441 h 1146667"/>
              <a:gd name="connsiteX217" fmla="*/ 571137 w 1060649"/>
              <a:gd name="connsiteY217" fmla="*/ 61802 h 1146667"/>
              <a:gd name="connsiteX218" fmla="*/ 645261 w 1060649"/>
              <a:gd name="connsiteY218" fmla="*/ 57999 h 1146667"/>
              <a:gd name="connsiteX219" fmla="*/ 663317 w 1060649"/>
              <a:gd name="connsiteY219" fmla="*/ 101736 h 1146667"/>
              <a:gd name="connsiteX220" fmla="*/ 665217 w 1060649"/>
              <a:gd name="connsiteY220" fmla="*/ 29475 h 1146667"/>
              <a:gd name="connsiteX221" fmla="*/ 596795 w 1060649"/>
              <a:gd name="connsiteY221" fmla="*/ 29475 h 1146667"/>
              <a:gd name="connsiteX222" fmla="*/ 584441 w 1060649"/>
              <a:gd name="connsiteY222" fmla="*/ 8557 h 1146667"/>
              <a:gd name="connsiteX223" fmla="*/ 647161 w 1060649"/>
              <a:gd name="connsiteY223" fmla="*/ 10459 h 1146667"/>
              <a:gd name="connsiteX224" fmla="*/ 665217 w 1060649"/>
              <a:gd name="connsiteY224" fmla="*/ 29475 h 1146667"/>
              <a:gd name="connsiteX225" fmla="*/ 777354 w 1060649"/>
              <a:gd name="connsiteY225" fmla="*/ 79867 h 1146667"/>
              <a:gd name="connsiteX226" fmla="*/ 713683 w 1060649"/>
              <a:gd name="connsiteY226" fmla="*/ 75113 h 1146667"/>
              <a:gd name="connsiteX227" fmla="*/ 693727 w 1060649"/>
              <a:gd name="connsiteY227" fmla="*/ 40884 h 1146667"/>
              <a:gd name="connsiteX228" fmla="*/ 753596 w 1060649"/>
              <a:gd name="connsiteY228" fmla="*/ 47540 h 1146667"/>
              <a:gd name="connsiteX229" fmla="*/ 777354 w 1060649"/>
              <a:gd name="connsiteY229" fmla="*/ 79867 h 1146667"/>
              <a:gd name="connsiteX230" fmla="*/ 889490 w 1060649"/>
              <a:gd name="connsiteY230" fmla="*/ 150227 h 1146667"/>
              <a:gd name="connsiteX231" fmla="*/ 835323 w 1060649"/>
              <a:gd name="connsiteY231" fmla="*/ 142620 h 1146667"/>
              <a:gd name="connsiteX232" fmla="*/ 811565 w 1060649"/>
              <a:gd name="connsiteY232" fmla="*/ 98883 h 1146667"/>
              <a:gd name="connsiteX233" fmla="*/ 863832 w 1060649"/>
              <a:gd name="connsiteY233" fmla="*/ 108391 h 1146667"/>
              <a:gd name="connsiteX234" fmla="*/ 889490 w 1060649"/>
              <a:gd name="connsiteY234" fmla="*/ 150227 h 1146667"/>
              <a:gd name="connsiteX235" fmla="*/ 990223 w 1060649"/>
              <a:gd name="connsiteY235" fmla="*/ 234848 h 1146667"/>
              <a:gd name="connsiteX236" fmla="*/ 949360 w 1060649"/>
              <a:gd name="connsiteY236" fmla="*/ 227242 h 1146667"/>
              <a:gd name="connsiteX237" fmla="*/ 925602 w 1060649"/>
              <a:gd name="connsiteY237" fmla="*/ 178751 h 1146667"/>
              <a:gd name="connsiteX238" fmla="*/ 965515 w 1060649"/>
              <a:gd name="connsiteY238" fmla="*/ 189210 h 1146667"/>
              <a:gd name="connsiteX239" fmla="*/ 990223 w 1060649"/>
              <a:gd name="connsiteY239" fmla="*/ 234848 h 1146667"/>
              <a:gd name="connsiteX240" fmla="*/ 864782 w 1060649"/>
              <a:gd name="connsiteY240" fmla="*/ 86523 h 1146667"/>
              <a:gd name="connsiteX241" fmla="*/ 817267 w 1060649"/>
              <a:gd name="connsiteY241" fmla="*/ 71310 h 1146667"/>
              <a:gd name="connsiteX242" fmla="*/ 790658 w 1060649"/>
              <a:gd name="connsiteY242" fmla="*/ 46589 h 1146667"/>
              <a:gd name="connsiteX243" fmla="*/ 835323 w 1060649"/>
              <a:gd name="connsiteY243" fmla="*/ 63704 h 1146667"/>
              <a:gd name="connsiteX244" fmla="*/ 864782 w 1060649"/>
              <a:gd name="connsiteY244" fmla="*/ 86523 h 1146667"/>
              <a:gd name="connsiteX245" fmla="*/ 958863 w 1060649"/>
              <a:gd name="connsiteY245" fmla="*/ 155932 h 1146667"/>
              <a:gd name="connsiteX246" fmla="*/ 923702 w 1060649"/>
              <a:gd name="connsiteY246" fmla="*/ 139768 h 1146667"/>
              <a:gd name="connsiteX247" fmla="*/ 895192 w 1060649"/>
              <a:gd name="connsiteY247" fmla="*/ 105539 h 1146667"/>
              <a:gd name="connsiteX248" fmla="*/ 930354 w 1060649"/>
              <a:gd name="connsiteY248" fmla="*/ 124555 h 1146667"/>
              <a:gd name="connsiteX249" fmla="*/ 958863 w 1060649"/>
              <a:gd name="connsiteY249" fmla="*/ 155932 h 1146667"/>
              <a:gd name="connsiteX250" fmla="*/ 764050 w 1060649"/>
              <a:gd name="connsiteY250" fmla="*/ 35180 h 1146667"/>
              <a:gd name="connsiteX251" fmla="*/ 707981 w 1060649"/>
              <a:gd name="connsiteY251" fmla="*/ 23770 h 1146667"/>
              <a:gd name="connsiteX252" fmla="*/ 687074 w 1060649"/>
              <a:gd name="connsiteY252" fmla="*/ 12360 h 1146667"/>
              <a:gd name="connsiteX253" fmla="*/ 764050 w 1060649"/>
              <a:gd name="connsiteY253" fmla="*/ 35180 h 1146667"/>
              <a:gd name="connsiteX254" fmla="*/ 592994 w 1060649"/>
              <a:gd name="connsiteY254" fmla="*/ 0 h 1146667"/>
              <a:gd name="connsiteX255" fmla="*/ 663317 w 1060649"/>
              <a:gd name="connsiteY255" fmla="*/ 6656 h 1146667"/>
              <a:gd name="connsiteX256" fmla="*/ 605348 w 1060649"/>
              <a:gd name="connsiteY256" fmla="*/ 951 h 1146667"/>
              <a:gd name="connsiteX257" fmla="*/ 592994 w 1060649"/>
              <a:gd name="connsiteY257" fmla="*/ 0 h 1146667"/>
              <a:gd name="connsiteX258" fmla="*/ 488460 w 1060649"/>
              <a:gd name="connsiteY258" fmla="*/ 6656 h 1146667"/>
              <a:gd name="connsiteX259" fmla="*/ 562584 w 1060649"/>
              <a:gd name="connsiteY259" fmla="*/ 0 h 1146667"/>
              <a:gd name="connsiteX260" fmla="*/ 562584 w 1060649"/>
              <a:gd name="connsiteY260" fmla="*/ 0 h 1146667"/>
              <a:gd name="connsiteX261" fmla="*/ 562584 w 1060649"/>
              <a:gd name="connsiteY261" fmla="*/ 4754 h 1146667"/>
              <a:gd name="connsiteX262" fmla="*/ 495112 w 1060649"/>
              <a:gd name="connsiteY262" fmla="*/ 11410 h 1146667"/>
              <a:gd name="connsiteX263" fmla="*/ 488460 w 1060649"/>
              <a:gd name="connsiteY263" fmla="*/ 6656 h 1146667"/>
              <a:gd name="connsiteX264" fmla="*/ 321205 w 1060649"/>
              <a:gd name="connsiteY264" fmla="*/ 57999 h 1146667"/>
              <a:gd name="connsiteX265" fmla="*/ 382025 w 1060649"/>
              <a:gd name="connsiteY265" fmla="*/ 32327 h 1146667"/>
              <a:gd name="connsiteX266" fmla="*/ 375373 w 1060649"/>
              <a:gd name="connsiteY266" fmla="*/ 35180 h 1146667"/>
              <a:gd name="connsiteX267" fmla="*/ 321205 w 1060649"/>
              <a:gd name="connsiteY267" fmla="*/ 57999 h 1146667"/>
              <a:gd name="connsiteX268" fmla="*/ 237578 w 1060649"/>
              <a:gd name="connsiteY268" fmla="*/ 108391 h 1146667"/>
              <a:gd name="connsiteX269" fmla="*/ 280342 w 1060649"/>
              <a:gd name="connsiteY269" fmla="*/ 79867 h 1146667"/>
              <a:gd name="connsiteX270" fmla="*/ 273689 w 1060649"/>
              <a:gd name="connsiteY270" fmla="*/ 83671 h 1146667"/>
              <a:gd name="connsiteX271" fmla="*/ 237578 w 1060649"/>
              <a:gd name="connsiteY271" fmla="*/ 108391 h 1146667"/>
              <a:gd name="connsiteX272" fmla="*/ 237578 w 1060649"/>
              <a:gd name="connsiteY272" fmla="*/ 108391 h 1146667"/>
              <a:gd name="connsiteX273" fmla="*/ 179609 w 1060649"/>
              <a:gd name="connsiteY273" fmla="*/ 155932 h 1146667"/>
              <a:gd name="connsiteX274" fmla="*/ 213820 w 1060649"/>
              <a:gd name="connsiteY274" fmla="*/ 126457 h 1146667"/>
              <a:gd name="connsiteX275" fmla="*/ 213820 w 1060649"/>
              <a:gd name="connsiteY275" fmla="*/ 126457 h 1146667"/>
              <a:gd name="connsiteX276" fmla="*/ 236627 w 1060649"/>
              <a:gd name="connsiteY276" fmla="*/ 111244 h 1146667"/>
              <a:gd name="connsiteX277" fmla="*/ 216671 w 1060649"/>
              <a:gd name="connsiteY277" fmla="*/ 144522 h 1146667"/>
              <a:gd name="connsiteX278" fmla="*/ 162503 w 1060649"/>
              <a:gd name="connsiteY278" fmla="*/ 180652 h 1146667"/>
              <a:gd name="connsiteX279" fmla="*/ 179609 w 1060649"/>
              <a:gd name="connsiteY279" fmla="*/ 155932 h 1146667"/>
              <a:gd name="connsiteX280" fmla="*/ 93130 w 1060649"/>
              <a:gd name="connsiteY280" fmla="*/ 260520 h 1146667"/>
              <a:gd name="connsiteX281" fmla="*/ 105484 w 1060649"/>
              <a:gd name="connsiteY281" fmla="*/ 242455 h 1146667"/>
              <a:gd name="connsiteX282" fmla="*/ 152050 w 1060649"/>
              <a:gd name="connsiteY282" fmla="*/ 184456 h 1146667"/>
              <a:gd name="connsiteX283" fmla="*/ 152050 w 1060649"/>
              <a:gd name="connsiteY283" fmla="*/ 184456 h 1146667"/>
              <a:gd name="connsiteX284" fmla="*/ 125441 w 1060649"/>
              <a:gd name="connsiteY284" fmla="*/ 222488 h 1146667"/>
              <a:gd name="connsiteX285" fmla="*/ 93130 w 1060649"/>
              <a:gd name="connsiteY285" fmla="*/ 260520 h 1146667"/>
              <a:gd name="connsiteX286" fmla="*/ 18056 w 1060649"/>
              <a:gd name="connsiteY286" fmla="*/ 430713 h 1146667"/>
              <a:gd name="connsiteX287" fmla="*/ 44665 w 1060649"/>
              <a:gd name="connsiteY287" fmla="*/ 351797 h 1146667"/>
              <a:gd name="connsiteX288" fmla="*/ 44665 w 1060649"/>
              <a:gd name="connsiteY288" fmla="*/ 351797 h 1146667"/>
              <a:gd name="connsiteX289" fmla="*/ 26609 w 1060649"/>
              <a:gd name="connsiteY289" fmla="*/ 405042 h 1146667"/>
              <a:gd name="connsiteX290" fmla="*/ 18056 w 1060649"/>
              <a:gd name="connsiteY290" fmla="*/ 430713 h 1146667"/>
              <a:gd name="connsiteX291" fmla="*/ 950 w 1060649"/>
              <a:gd name="connsiteY291" fmla="*/ 544810 h 1146667"/>
              <a:gd name="connsiteX292" fmla="*/ 13304 w 1060649"/>
              <a:gd name="connsiteY292" fmla="*/ 450680 h 1146667"/>
              <a:gd name="connsiteX293" fmla="*/ 13304 w 1060649"/>
              <a:gd name="connsiteY293" fmla="*/ 454483 h 1146667"/>
              <a:gd name="connsiteX294" fmla="*/ 4752 w 1060649"/>
              <a:gd name="connsiteY294" fmla="*/ 521040 h 1146667"/>
              <a:gd name="connsiteX295" fmla="*/ 950 w 1060649"/>
              <a:gd name="connsiteY295" fmla="*/ 544810 h 1146667"/>
              <a:gd name="connsiteX296" fmla="*/ 950 w 1060649"/>
              <a:gd name="connsiteY296" fmla="*/ 544810 h 1146667"/>
              <a:gd name="connsiteX297" fmla="*/ 4752 w 1060649"/>
              <a:gd name="connsiteY297" fmla="*/ 646546 h 1146667"/>
              <a:gd name="connsiteX298" fmla="*/ 0 w 1060649"/>
              <a:gd name="connsiteY298" fmla="*/ 563826 h 1146667"/>
              <a:gd name="connsiteX299" fmla="*/ 0 w 1060649"/>
              <a:gd name="connsiteY299" fmla="*/ 568580 h 1146667"/>
              <a:gd name="connsiteX300" fmla="*/ 3801 w 1060649"/>
              <a:gd name="connsiteY300" fmla="*/ 635136 h 1146667"/>
              <a:gd name="connsiteX301" fmla="*/ 4752 w 1060649"/>
              <a:gd name="connsiteY301" fmla="*/ 646546 h 1146667"/>
              <a:gd name="connsiteX302" fmla="*/ 17106 w 1060649"/>
              <a:gd name="connsiteY302" fmla="*/ 712151 h 1146667"/>
              <a:gd name="connsiteX303" fmla="*/ 16155 w 1060649"/>
              <a:gd name="connsiteY303" fmla="*/ 708348 h 1146667"/>
              <a:gd name="connsiteX304" fmla="*/ 17106 w 1060649"/>
              <a:gd name="connsiteY304" fmla="*/ 712151 h 1146667"/>
              <a:gd name="connsiteX305" fmla="*/ 58919 w 1060649"/>
              <a:gd name="connsiteY305" fmla="*/ 826247 h 1146667"/>
              <a:gd name="connsiteX306" fmla="*/ 28509 w 1060649"/>
              <a:gd name="connsiteY306" fmla="*/ 752085 h 1146667"/>
              <a:gd name="connsiteX307" fmla="*/ 38963 w 1060649"/>
              <a:gd name="connsiteY307" fmla="*/ 763494 h 1146667"/>
              <a:gd name="connsiteX308" fmla="*/ 61770 w 1060649"/>
              <a:gd name="connsiteY308" fmla="*/ 824345 h 1146667"/>
              <a:gd name="connsiteX309" fmla="*/ 58919 w 1060649"/>
              <a:gd name="connsiteY309" fmla="*/ 826247 h 1146667"/>
              <a:gd name="connsiteX310" fmla="*/ 58919 w 1060649"/>
              <a:gd name="connsiteY310" fmla="*/ 826247 h 1146667"/>
              <a:gd name="connsiteX311" fmla="*/ 168205 w 1060649"/>
              <a:gd name="connsiteY311" fmla="*/ 979326 h 1146667"/>
              <a:gd name="connsiteX312" fmla="*/ 117838 w 1060649"/>
              <a:gd name="connsiteY312" fmla="*/ 922278 h 1146667"/>
              <a:gd name="connsiteX313" fmla="*/ 136845 w 1060649"/>
              <a:gd name="connsiteY313" fmla="*/ 943196 h 1146667"/>
              <a:gd name="connsiteX314" fmla="*/ 168205 w 1060649"/>
              <a:gd name="connsiteY314" fmla="*/ 979326 h 1146667"/>
              <a:gd name="connsiteX315" fmla="*/ 250882 w 1060649"/>
              <a:gd name="connsiteY315" fmla="*/ 1046833 h 1146667"/>
              <a:gd name="connsiteX316" fmla="*/ 242329 w 1060649"/>
              <a:gd name="connsiteY316" fmla="*/ 1041128 h 1146667"/>
              <a:gd name="connsiteX317" fmla="*/ 192913 w 1060649"/>
              <a:gd name="connsiteY317" fmla="*/ 1002145 h 1146667"/>
              <a:gd name="connsiteX318" fmla="*/ 192913 w 1060649"/>
              <a:gd name="connsiteY318" fmla="*/ 1002145 h 1146667"/>
              <a:gd name="connsiteX319" fmla="*/ 192913 w 1060649"/>
              <a:gd name="connsiteY319" fmla="*/ 1002145 h 1146667"/>
              <a:gd name="connsiteX320" fmla="*/ 222373 w 1060649"/>
              <a:gd name="connsiteY320" fmla="*/ 1022112 h 1146667"/>
              <a:gd name="connsiteX321" fmla="*/ 250882 w 1060649"/>
              <a:gd name="connsiteY321" fmla="*/ 1046833 h 1146667"/>
              <a:gd name="connsiteX322" fmla="*/ 250882 w 1060649"/>
              <a:gd name="connsiteY322" fmla="*/ 1046833 h 1146667"/>
              <a:gd name="connsiteX323" fmla="*/ 344012 w 1060649"/>
              <a:gd name="connsiteY323" fmla="*/ 1099127 h 1146667"/>
              <a:gd name="connsiteX324" fmla="*/ 282242 w 1060649"/>
              <a:gd name="connsiteY324" fmla="*/ 1067751 h 1146667"/>
              <a:gd name="connsiteX325" fmla="*/ 282242 w 1060649"/>
              <a:gd name="connsiteY325" fmla="*/ 1067751 h 1146667"/>
              <a:gd name="connsiteX326" fmla="*/ 318354 w 1060649"/>
              <a:gd name="connsiteY326" fmla="*/ 1084865 h 1146667"/>
              <a:gd name="connsiteX327" fmla="*/ 344012 w 1060649"/>
              <a:gd name="connsiteY327" fmla="*/ 1099127 h 1146667"/>
              <a:gd name="connsiteX328" fmla="*/ 344012 w 1060649"/>
              <a:gd name="connsiteY328" fmla="*/ 1099127 h 1146667"/>
              <a:gd name="connsiteX329" fmla="*/ 429540 w 1060649"/>
              <a:gd name="connsiteY329" fmla="*/ 1128602 h 1146667"/>
              <a:gd name="connsiteX330" fmla="*/ 387727 w 1060649"/>
              <a:gd name="connsiteY330" fmla="*/ 1116242 h 1146667"/>
              <a:gd name="connsiteX331" fmla="*/ 419087 w 1060649"/>
              <a:gd name="connsiteY331" fmla="*/ 1125750 h 1146667"/>
              <a:gd name="connsiteX332" fmla="*/ 429540 w 1060649"/>
              <a:gd name="connsiteY332" fmla="*/ 1128602 h 1146667"/>
              <a:gd name="connsiteX333" fmla="*/ 618652 w 1060649"/>
              <a:gd name="connsiteY333" fmla="*/ 1144766 h 1146667"/>
              <a:gd name="connsiteX334" fmla="*/ 567335 w 1060649"/>
              <a:gd name="connsiteY334" fmla="*/ 1146667 h 1146667"/>
              <a:gd name="connsiteX335" fmla="*/ 569236 w 1060649"/>
              <a:gd name="connsiteY335" fmla="*/ 1146667 h 1146667"/>
              <a:gd name="connsiteX336" fmla="*/ 612000 w 1060649"/>
              <a:gd name="connsiteY336" fmla="*/ 1144766 h 1146667"/>
              <a:gd name="connsiteX337" fmla="*/ 618652 w 1060649"/>
              <a:gd name="connsiteY337" fmla="*/ 1144766 h 1146667"/>
              <a:gd name="connsiteX338" fmla="*/ 718435 w 1060649"/>
              <a:gd name="connsiteY338" fmla="*/ 1127651 h 1146667"/>
              <a:gd name="connsiteX339" fmla="*/ 678522 w 1060649"/>
              <a:gd name="connsiteY339" fmla="*/ 1136209 h 1146667"/>
              <a:gd name="connsiteX340" fmla="*/ 678522 w 1060649"/>
              <a:gd name="connsiteY340" fmla="*/ 1132405 h 1146667"/>
              <a:gd name="connsiteX341" fmla="*/ 720335 w 1060649"/>
              <a:gd name="connsiteY341" fmla="*/ 1122897 h 1146667"/>
              <a:gd name="connsiteX342" fmla="*/ 718435 w 1060649"/>
              <a:gd name="connsiteY342" fmla="*/ 1127651 h 1146667"/>
              <a:gd name="connsiteX343" fmla="*/ 918950 w 1060649"/>
              <a:gd name="connsiteY343" fmla="*/ 1030670 h 1146667"/>
              <a:gd name="connsiteX344" fmla="*/ 898043 w 1060649"/>
              <a:gd name="connsiteY344" fmla="*/ 1045882 h 1146667"/>
              <a:gd name="connsiteX345" fmla="*/ 892341 w 1060649"/>
              <a:gd name="connsiteY345" fmla="*/ 1048735 h 1146667"/>
              <a:gd name="connsiteX346" fmla="*/ 903745 w 1060649"/>
              <a:gd name="connsiteY346" fmla="*/ 1035424 h 1146667"/>
              <a:gd name="connsiteX347" fmla="*/ 933205 w 1060649"/>
              <a:gd name="connsiteY347" fmla="*/ 1016407 h 1146667"/>
              <a:gd name="connsiteX348" fmla="*/ 918950 w 1060649"/>
              <a:gd name="connsiteY348" fmla="*/ 1030670 h 1146667"/>
              <a:gd name="connsiteX349" fmla="*/ 918950 w 1060649"/>
              <a:gd name="connsiteY349" fmla="*/ 1030670 h 1146667"/>
              <a:gd name="connsiteX350" fmla="*/ 1012080 w 1060649"/>
              <a:gd name="connsiteY350" fmla="*/ 942245 h 1146667"/>
              <a:gd name="connsiteX351" fmla="*/ 978820 w 1060649"/>
              <a:gd name="connsiteY351" fmla="*/ 979326 h 1146667"/>
              <a:gd name="connsiteX352" fmla="*/ 978820 w 1060649"/>
              <a:gd name="connsiteY352" fmla="*/ 979326 h 1146667"/>
              <a:gd name="connsiteX353" fmla="*/ 993074 w 1060649"/>
              <a:gd name="connsiteY353" fmla="*/ 963163 h 1146667"/>
              <a:gd name="connsiteX354" fmla="*/ 1012080 w 1060649"/>
              <a:gd name="connsiteY354" fmla="*/ 942245 h 1146667"/>
              <a:gd name="connsiteX355" fmla="*/ 128292 w 1060649"/>
              <a:gd name="connsiteY355" fmla="*/ 912770 h 1146667"/>
              <a:gd name="connsiteX356" fmla="*/ 102634 w 1060649"/>
              <a:gd name="connsiteY356" fmla="*/ 896606 h 1146667"/>
              <a:gd name="connsiteX357" fmla="*/ 75074 w 1060649"/>
              <a:gd name="connsiteY357" fmla="*/ 844312 h 1146667"/>
              <a:gd name="connsiteX358" fmla="*/ 101683 w 1060649"/>
              <a:gd name="connsiteY358" fmla="*/ 855722 h 1146667"/>
              <a:gd name="connsiteX359" fmla="*/ 128292 w 1060649"/>
              <a:gd name="connsiteY359" fmla="*/ 912770 h 1146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Lst>
            <a:rect l="l" t="t" r="r" b="b"/>
            <a:pathLst>
              <a:path w="1060649" h="1146667">
                <a:moveTo>
                  <a:pt x="217621" y="995490"/>
                </a:moveTo>
                <a:cubicBezTo>
                  <a:pt x="213820" y="1002145"/>
                  <a:pt x="196714" y="995490"/>
                  <a:pt x="178658" y="979326"/>
                </a:cubicBezTo>
                <a:cubicBezTo>
                  <a:pt x="161553" y="963163"/>
                  <a:pt x="148248" y="944147"/>
                  <a:pt x="149199" y="934639"/>
                </a:cubicBezTo>
                <a:cubicBezTo>
                  <a:pt x="151099" y="924180"/>
                  <a:pt x="169155" y="929885"/>
                  <a:pt x="188161" y="946999"/>
                </a:cubicBezTo>
                <a:cubicBezTo>
                  <a:pt x="209068" y="965064"/>
                  <a:pt x="221422" y="986933"/>
                  <a:pt x="217621" y="995490"/>
                </a:cubicBezTo>
                <a:moveTo>
                  <a:pt x="320255" y="1065849"/>
                </a:moveTo>
                <a:cubicBezTo>
                  <a:pt x="313602" y="1070603"/>
                  <a:pt x="293646" y="1063948"/>
                  <a:pt x="274640" y="1052538"/>
                </a:cubicBezTo>
                <a:cubicBezTo>
                  <a:pt x="255633" y="1040178"/>
                  <a:pt x="243279" y="1024965"/>
                  <a:pt x="248031" y="1019260"/>
                </a:cubicBezTo>
                <a:cubicBezTo>
                  <a:pt x="252783" y="1011653"/>
                  <a:pt x="274640" y="1015457"/>
                  <a:pt x="295547" y="1029719"/>
                </a:cubicBezTo>
                <a:cubicBezTo>
                  <a:pt x="316453" y="1043030"/>
                  <a:pt x="327857" y="1060144"/>
                  <a:pt x="320255" y="1065849"/>
                </a:cubicBezTo>
                <a:close/>
                <a:moveTo>
                  <a:pt x="428590" y="1117193"/>
                </a:moveTo>
                <a:cubicBezTo>
                  <a:pt x="420037" y="1120045"/>
                  <a:pt x="399130" y="1115291"/>
                  <a:pt x="380124" y="1107685"/>
                </a:cubicBezTo>
                <a:cubicBezTo>
                  <a:pt x="361118" y="1099127"/>
                  <a:pt x="350665" y="1089619"/>
                  <a:pt x="358267" y="1085816"/>
                </a:cubicBezTo>
                <a:cubicBezTo>
                  <a:pt x="365869" y="1081062"/>
                  <a:pt x="388677" y="1083915"/>
                  <a:pt x="409584" y="1093423"/>
                </a:cubicBezTo>
                <a:cubicBezTo>
                  <a:pt x="429540" y="1102931"/>
                  <a:pt x="437143" y="1113389"/>
                  <a:pt x="428590" y="1117193"/>
                </a:cubicBezTo>
                <a:close/>
                <a:moveTo>
                  <a:pt x="530273" y="1143815"/>
                </a:moveTo>
                <a:cubicBezTo>
                  <a:pt x="520770" y="1143815"/>
                  <a:pt x="500814" y="1141913"/>
                  <a:pt x="483708" y="1140012"/>
                </a:cubicBezTo>
                <a:cubicBezTo>
                  <a:pt x="467553" y="1136209"/>
                  <a:pt x="459950" y="1132405"/>
                  <a:pt x="469453" y="1131455"/>
                </a:cubicBezTo>
                <a:cubicBezTo>
                  <a:pt x="478956" y="1128602"/>
                  <a:pt x="500814" y="1130504"/>
                  <a:pt x="517919" y="1134307"/>
                </a:cubicBezTo>
                <a:cubicBezTo>
                  <a:pt x="535025" y="1137159"/>
                  <a:pt x="539776" y="1141913"/>
                  <a:pt x="530273" y="1143815"/>
                </a:cubicBezTo>
                <a:close/>
                <a:moveTo>
                  <a:pt x="34211" y="714052"/>
                </a:moveTo>
                <a:cubicBezTo>
                  <a:pt x="33261" y="732118"/>
                  <a:pt x="25658" y="731167"/>
                  <a:pt x="19006" y="712151"/>
                </a:cubicBezTo>
                <a:cubicBezTo>
                  <a:pt x="13304" y="694086"/>
                  <a:pt x="8553" y="666512"/>
                  <a:pt x="6652" y="648447"/>
                </a:cubicBezTo>
                <a:cubicBezTo>
                  <a:pt x="6652" y="628480"/>
                  <a:pt x="13304" y="625628"/>
                  <a:pt x="20907" y="643693"/>
                </a:cubicBezTo>
                <a:cubicBezTo>
                  <a:pt x="31360" y="661758"/>
                  <a:pt x="37062" y="695036"/>
                  <a:pt x="34211" y="714052"/>
                </a:cubicBezTo>
                <a:close/>
                <a:moveTo>
                  <a:pt x="97882" y="803428"/>
                </a:moveTo>
                <a:cubicBezTo>
                  <a:pt x="94081" y="820542"/>
                  <a:pt x="78876" y="817690"/>
                  <a:pt x="65571" y="798674"/>
                </a:cubicBezTo>
                <a:cubicBezTo>
                  <a:pt x="53217" y="779658"/>
                  <a:pt x="43714" y="751134"/>
                  <a:pt x="45615" y="733069"/>
                </a:cubicBezTo>
                <a:cubicBezTo>
                  <a:pt x="48466" y="714052"/>
                  <a:pt x="62720" y="713102"/>
                  <a:pt x="77925" y="733069"/>
                </a:cubicBezTo>
                <a:cubicBezTo>
                  <a:pt x="94081" y="753035"/>
                  <a:pt x="103584" y="785363"/>
                  <a:pt x="97882" y="803428"/>
                </a:cubicBezTo>
                <a:close/>
                <a:moveTo>
                  <a:pt x="190062" y="896606"/>
                </a:moveTo>
                <a:cubicBezTo>
                  <a:pt x="183410" y="910868"/>
                  <a:pt x="162503" y="908016"/>
                  <a:pt x="144447" y="889000"/>
                </a:cubicBezTo>
                <a:cubicBezTo>
                  <a:pt x="126391" y="870935"/>
                  <a:pt x="115938" y="843362"/>
                  <a:pt x="120689" y="827198"/>
                </a:cubicBezTo>
                <a:cubicBezTo>
                  <a:pt x="126391" y="810083"/>
                  <a:pt x="147298" y="811034"/>
                  <a:pt x="167255" y="830050"/>
                </a:cubicBezTo>
                <a:cubicBezTo>
                  <a:pt x="187211" y="850968"/>
                  <a:pt x="197665" y="880443"/>
                  <a:pt x="190062" y="896606"/>
                </a:cubicBezTo>
                <a:close/>
                <a:moveTo>
                  <a:pt x="300298" y="983129"/>
                </a:moveTo>
                <a:cubicBezTo>
                  <a:pt x="290795" y="995490"/>
                  <a:pt x="267037" y="992637"/>
                  <a:pt x="246130" y="977425"/>
                </a:cubicBezTo>
                <a:cubicBezTo>
                  <a:pt x="225224" y="961261"/>
                  <a:pt x="214770" y="938442"/>
                  <a:pt x="221422" y="924180"/>
                </a:cubicBezTo>
                <a:cubicBezTo>
                  <a:pt x="229975" y="908967"/>
                  <a:pt x="254683" y="910868"/>
                  <a:pt x="277491" y="927983"/>
                </a:cubicBezTo>
                <a:cubicBezTo>
                  <a:pt x="300298" y="945097"/>
                  <a:pt x="310751" y="969818"/>
                  <a:pt x="300298" y="983129"/>
                </a:cubicBezTo>
                <a:close/>
                <a:moveTo>
                  <a:pt x="420037" y="1055390"/>
                </a:moveTo>
                <a:cubicBezTo>
                  <a:pt x="408633" y="1064898"/>
                  <a:pt x="383925" y="1062997"/>
                  <a:pt x="363019" y="1051587"/>
                </a:cubicBezTo>
                <a:cubicBezTo>
                  <a:pt x="342112" y="1039227"/>
                  <a:pt x="331658" y="1021162"/>
                  <a:pt x="342112" y="1009752"/>
                </a:cubicBezTo>
                <a:cubicBezTo>
                  <a:pt x="352565" y="997391"/>
                  <a:pt x="379174" y="998342"/>
                  <a:pt x="401981" y="1011653"/>
                </a:cubicBezTo>
                <a:cubicBezTo>
                  <a:pt x="423838" y="1025916"/>
                  <a:pt x="431441" y="1044932"/>
                  <a:pt x="420037" y="1055390"/>
                </a:cubicBezTo>
                <a:close/>
                <a:moveTo>
                  <a:pt x="535975" y="1106734"/>
                </a:moveTo>
                <a:cubicBezTo>
                  <a:pt x="523621" y="1113389"/>
                  <a:pt x="499863" y="1114340"/>
                  <a:pt x="480857" y="1106734"/>
                </a:cubicBezTo>
                <a:cubicBezTo>
                  <a:pt x="461851" y="1099127"/>
                  <a:pt x="455199" y="1086767"/>
                  <a:pt x="465652" y="1078210"/>
                </a:cubicBezTo>
                <a:cubicBezTo>
                  <a:pt x="477056" y="1068702"/>
                  <a:pt x="503664" y="1067751"/>
                  <a:pt x="523621" y="1077259"/>
                </a:cubicBezTo>
                <a:cubicBezTo>
                  <a:pt x="543578" y="1084865"/>
                  <a:pt x="548329" y="1098177"/>
                  <a:pt x="535975" y="1106734"/>
                </a:cubicBezTo>
                <a:close/>
                <a:moveTo>
                  <a:pt x="637658" y="1131455"/>
                </a:moveTo>
                <a:cubicBezTo>
                  <a:pt x="625304" y="1136209"/>
                  <a:pt x="605348" y="1138110"/>
                  <a:pt x="589192" y="1136209"/>
                </a:cubicBezTo>
                <a:cubicBezTo>
                  <a:pt x="573987" y="1133356"/>
                  <a:pt x="570186" y="1126701"/>
                  <a:pt x="581590" y="1120996"/>
                </a:cubicBezTo>
                <a:cubicBezTo>
                  <a:pt x="593944" y="1114340"/>
                  <a:pt x="616751" y="1111488"/>
                  <a:pt x="632907" y="1115291"/>
                </a:cubicBezTo>
                <a:cubicBezTo>
                  <a:pt x="648112" y="1118143"/>
                  <a:pt x="650963" y="1125750"/>
                  <a:pt x="637658" y="1131455"/>
                </a:cubicBezTo>
                <a:close/>
                <a:moveTo>
                  <a:pt x="29460" y="588547"/>
                </a:moveTo>
                <a:cubicBezTo>
                  <a:pt x="23758" y="613267"/>
                  <a:pt x="13304" y="616120"/>
                  <a:pt x="7602" y="599005"/>
                </a:cubicBezTo>
                <a:cubicBezTo>
                  <a:pt x="2851" y="582842"/>
                  <a:pt x="2851" y="551465"/>
                  <a:pt x="6652" y="529597"/>
                </a:cubicBezTo>
                <a:cubicBezTo>
                  <a:pt x="11404" y="505827"/>
                  <a:pt x="20907" y="497270"/>
                  <a:pt x="27559" y="511532"/>
                </a:cubicBezTo>
                <a:cubicBezTo>
                  <a:pt x="35161" y="528646"/>
                  <a:pt x="37062" y="563826"/>
                  <a:pt x="29460" y="588547"/>
                </a:cubicBezTo>
                <a:close/>
                <a:moveTo>
                  <a:pt x="89329" y="673168"/>
                </a:moveTo>
                <a:cubicBezTo>
                  <a:pt x="80776" y="696938"/>
                  <a:pt x="62720" y="698840"/>
                  <a:pt x="48466" y="678873"/>
                </a:cubicBezTo>
                <a:cubicBezTo>
                  <a:pt x="36112" y="659857"/>
                  <a:pt x="31360" y="626579"/>
                  <a:pt x="37062" y="602809"/>
                </a:cubicBezTo>
                <a:cubicBezTo>
                  <a:pt x="44665" y="579039"/>
                  <a:pt x="61770" y="572383"/>
                  <a:pt x="76025" y="591399"/>
                </a:cubicBezTo>
                <a:cubicBezTo>
                  <a:pt x="93130" y="610415"/>
                  <a:pt x="98832" y="647496"/>
                  <a:pt x="89329" y="673168"/>
                </a:cubicBezTo>
                <a:close/>
                <a:moveTo>
                  <a:pt x="180559" y="767297"/>
                </a:moveTo>
                <a:cubicBezTo>
                  <a:pt x="170106" y="789166"/>
                  <a:pt x="145397" y="790117"/>
                  <a:pt x="125441" y="769199"/>
                </a:cubicBezTo>
                <a:cubicBezTo>
                  <a:pt x="106435" y="749232"/>
                  <a:pt x="98832" y="715003"/>
                  <a:pt x="107385" y="692184"/>
                </a:cubicBezTo>
                <a:cubicBezTo>
                  <a:pt x="116888" y="668414"/>
                  <a:pt x="141596" y="664611"/>
                  <a:pt x="162503" y="685528"/>
                </a:cubicBezTo>
                <a:cubicBezTo>
                  <a:pt x="184360" y="706446"/>
                  <a:pt x="191963" y="743527"/>
                  <a:pt x="180559" y="767297"/>
                </a:cubicBezTo>
                <a:close/>
                <a:moveTo>
                  <a:pt x="296497" y="864279"/>
                </a:moveTo>
                <a:cubicBezTo>
                  <a:pt x="283192" y="884246"/>
                  <a:pt x="254683" y="884246"/>
                  <a:pt x="230925" y="865230"/>
                </a:cubicBezTo>
                <a:cubicBezTo>
                  <a:pt x="208118" y="846214"/>
                  <a:pt x="198615" y="813887"/>
                  <a:pt x="209068" y="792969"/>
                </a:cubicBezTo>
                <a:cubicBezTo>
                  <a:pt x="220472" y="771101"/>
                  <a:pt x="250882" y="768248"/>
                  <a:pt x="275590" y="788215"/>
                </a:cubicBezTo>
                <a:cubicBezTo>
                  <a:pt x="300298" y="808182"/>
                  <a:pt x="309801" y="842411"/>
                  <a:pt x="296497" y="864279"/>
                </a:cubicBezTo>
                <a:close/>
                <a:moveTo>
                  <a:pt x="423838" y="952704"/>
                </a:moveTo>
                <a:cubicBezTo>
                  <a:pt x="409584" y="969818"/>
                  <a:pt x="379174" y="970769"/>
                  <a:pt x="354466" y="954605"/>
                </a:cubicBezTo>
                <a:cubicBezTo>
                  <a:pt x="330708" y="938442"/>
                  <a:pt x="321205" y="910868"/>
                  <a:pt x="334509" y="891852"/>
                </a:cubicBezTo>
                <a:cubicBezTo>
                  <a:pt x="347814" y="871886"/>
                  <a:pt x="380124" y="869984"/>
                  <a:pt x="405783" y="887098"/>
                </a:cubicBezTo>
                <a:cubicBezTo>
                  <a:pt x="431441" y="905164"/>
                  <a:pt x="439043" y="934639"/>
                  <a:pt x="423838" y="952704"/>
                </a:cubicBezTo>
                <a:close/>
                <a:moveTo>
                  <a:pt x="667118" y="1073456"/>
                </a:moveTo>
                <a:cubicBezTo>
                  <a:pt x="652863" y="1084865"/>
                  <a:pt x="626255" y="1088669"/>
                  <a:pt x="608199" y="1082013"/>
                </a:cubicBezTo>
                <a:cubicBezTo>
                  <a:pt x="589192" y="1075357"/>
                  <a:pt x="584441" y="1059194"/>
                  <a:pt x="599646" y="1046833"/>
                </a:cubicBezTo>
                <a:cubicBezTo>
                  <a:pt x="614851" y="1033522"/>
                  <a:pt x="642410" y="1028768"/>
                  <a:pt x="662366" y="1037325"/>
                </a:cubicBezTo>
                <a:cubicBezTo>
                  <a:pt x="680422" y="1044932"/>
                  <a:pt x="683273" y="1061095"/>
                  <a:pt x="667118" y="1073456"/>
                </a:cubicBezTo>
                <a:close/>
                <a:moveTo>
                  <a:pt x="760248" y="1094373"/>
                </a:moveTo>
                <a:cubicBezTo>
                  <a:pt x="745994" y="1102931"/>
                  <a:pt x="725087" y="1108635"/>
                  <a:pt x="711782" y="1106734"/>
                </a:cubicBezTo>
                <a:cubicBezTo>
                  <a:pt x="697528" y="1104832"/>
                  <a:pt x="697528" y="1094373"/>
                  <a:pt x="710832" y="1084865"/>
                </a:cubicBezTo>
                <a:cubicBezTo>
                  <a:pt x="725087" y="1074407"/>
                  <a:pt x="748845" y="1068702"/>
                  <a:pt x="762149" y="1071554"/>
                </a:cubicBezTo>
                <a:cubicBezTo>
                  <a:pt x="775453" y="1075357"/>
                  <a:pt x="773553" y="1085816"/>
                  <a:pt x="760248" y="1094373"/>
                </a:cubicBezTo>
                <a:close/>
                <a:moveTo>
                  <a:pt x="823919" y="1088669"/>
                </a:moveTo>
                <a:cubicBezTo>
                  <a:pt x="811565" y="1094373"/>
                  <a:pt x="795410" y="1101980"/>
                  <a:pt x="787807" y="1103881"/>
                </a:cubicBezTo>
                <a:cubicBezTo>
                  <a:pt x="779255" y="1105783"/>
                  <a:pt x="781155" y="1101980"/>
                  <a:pt x="794459" y="1094373"/>
                </a:cubicBezTo>
                <a:cubicBezTo>
                  <a:pt x="806814" y="1086767"/>
                  <a:pt x="824869" y="1079161"/>
                  <a:pt x="833422" y="1078210"/>
                </a:cubicBezTo>
                <a:cubicBezTo>
                  <a:pt x="841025" y="1078210"/>
                  <a:pt x="836273" y="1082013"/>
                  <a:pt x="823919" y="1088669"/>
                </a:cubicBezTo>
                <a:close/>
                <a:moveTo>
                  <a:pt x="42764" y="452582"/>
                </a:moveTo>
                <a:cubicBezTo>
                  <a:pt x="32311" y="479204"/>
                  <a:pt x="20907" y="487762"/>
                  <a:pt x="16155" y="474450"/>
                </a:cubicBezTo>
                <a:cubicBezTo>
                  <a:pt x="14255" y="462090"/>
                  <a:pt x="19006" y="434517"/>
                  <a:pt x="26609" y="409796"/>
                </a:cubicBezTo>
                <a:cubicBezTo>
                  <a:pt x="36112" y="386026"/>
                  <a:pt x="46565" y="372714"/>
                  <a:pt x="51317" y="382222"/>
                </a:cubicBezTo>
                <a:cubicBezTo>
                  <a:pt x="57969" y="393632"/>
                  <a:pt x="54168" y="425009"/>
                  <a:pt x="42764" y="452582"/>
                </a:cubicBezTo>
                <a:close/>
                <a:moveTo>
                  <a:pt x="95981" y="521040"/>
                </a:moveTo>
                <a:cubicBezTo>
                  <a:pt x="83627" y="548613"/>
                  <a:pt x="63671" y="555268"/>
                  <a:pt x="50366" y="538154"/>
                </a:cubicBezTo>
                <a:cubicBezTo>
                  <a:pt x="39913" y="521990"/>
                  <a:pt x="39913" y="489663"/>
                  <a:pt x="49416" y="463991"/>
                </a:cubicBezTo>
                <a:cubicBezTo>
                  <a:pt x="60820" y="437369"/>
                  <a:pt x="79826" y="426910"/>
                  <a:pt x="93130" y="442123"/>
                </a:cubicBezTo>
                <a:cubicBezTo>
                  <a:pt x="107385" y="456385"/>
                  <a:pt x="109286" y="492516"/>
                  <a:pt x="95981" y="521040"/>
                </a:cubicBezTo>
                <a:close/>
                <a:moveTo>
                  <a:pt x="181509" y="607563"/>
                </a:moveTo>
                <a:cubicBezTo>
                  <a:pt x="167255" y="635136"/>
                  <a:pt x="139696" y="639890"/>
                  <a:pt x="120689" y="619923"/>
                </a:cubicBezTo>
                <a:cubicBezTo>
                  <a:pt x="102634" y="600907"/>
                  <a:pt x="98832" y="564776"/>
                  <a:pt x="111186" y="539105"/>
                </a:cubicBezTo>
                <a:cubicBezTo>
                  <a:pt x="124491" y="512482"/>
                  <a:pt x="151099" y="504876"/>
                  <a:pt x="170106" y="522941"/>
                </a:cubicBezTo>
                <a:cubicBezTo>
                  <a:pt x="191963" y="541006"/>
                  <a:pt x="197665" y="579989"/>
                  <a:pt x="181509" y="607563"/>
                </a:cubicBezTo>
                <a:close/>
                <a:moveTo>
                  <a:pt x="568286" y="894705"/>
                </a:moveTo>
                <a:cubicBezTo>
                  <a:pt x="551180" y="914672"/>
                  <a:pt x="517919" y="919426"/>
                  <a:pt x="494161" y="904213"/>
                </a:cubicBezTo>
                <a:cubicBezTo>
                  <a:pt x="469453" y="889000"/>
                  <a:pt x="462801" y="858574"/>
                  <a:pt x="478956" y="837657"/>
                </a:cubicBezTo>
                <a:cubicBezTo>
                  <a:pt x="496062" y="815788"/>
                  <a:pt x="530273" y="811034"/>
                  <a:pt x="555932" y="827198"/>
                </a:cubicBezTo>
                <a:cubicBezTo>
                  <a:pt x="579689" y="843362"/>
                  <a:pt x="585391" y="873787"/>
                  <a:pt x="568286" y="894705"/>
                </a:cubicBezTo>
                <a:close/>
                <a:moveTo>
                  <a:pt x="694677" y="966966"/>
                </a:moveTo>
                <a:cubicBezTo>
                  <a:pt x="678522" y="984080"/>
                  <a:pt x="649062" y="989785"/>
                  <a:pt x="628155" y="979326"/>
                </a:cubicBezTo>
                <a:cubicBezTo>
                  <a:pt x="607248" y="967917"/>
                  <a:pt x="602497" y="944147"/>
                  <a:pt x="618652" y="926081"/>
                </a:cubicBezTo>
                <a:cubicBezTo>
                  <a:pt x="634807" y="907065"/>
                  <a:pt x="666168" y="901360"/>
                  <a:pt x="687074" y="913721"/>
                </a:cubicBezTo>
                <a:cubicBezTo>
                  <a:pt x="708932" y="925131"/>
                  <a:pt x="711782" y="948901"/>
                  <a:pt x="694677" y="966966"/>
                </a:cubicBezTo>
                <a:close/>
                <a:moveTo>
                  <a:pt x="800161" y="1014506"/>
                </a:moveTo>
                <a:cubicBezTo>
                  <a:pt x="784956" y="1028768"/>
                  <a:pt x="761199" y="1035424"/>
                  <a:pt x="745994" y="1029719"/>
                </a:cubicBezTo>
                <a:cubicBezTo>
                  <a:pt x="729838" y="1023063"/>
                  <a:pt x="728888" y="1005949"/>
                  <a:pt x="744093" y="990736"/>
                </a:cubicBezTo>
                <a:cubicBezTo>
                  <a:pt x="759298" y="974572"/>
                  <a:pt x="784956" y="967917"/>
                  <a:pt x="801112" y="975523"/>
                </a:cubicBezTo>
                <a:cubicBezTo>
                  <a:pt x="815366" y="982179"/>
                  <a:pt x="815366" y="1000244"/>
                  <a:pt x="800161" y="1014506"/>
                </a:cubicBezTo>
                <a:close/>
                <a:moveTo>
                  <a:pt x="876186" y="1035424"/>
                </a:moveTo>
                <a:cubicBezTo>
                  <a:pt x="862882" y="1046833"/>
                  <a:pt x="844826" y="1054440"/>
                  <a:pt x="835323" y="1052538"/>
                </a:cubicBezTo>
                <a:cubicBezTo>
                  <a:pt x="824869" y="1050636"/>
                  <a:pt x="826770" y="1039227"/>
                  <a:pt x="840074" y="1026866"/>
                </a:cubicBezTo>
                <a:cubicBezTo>
                  <a:pt x="853379" y="1014506"/>
                  <a:pt x="872385" y="1006899"/>
                  <a:pt x="882838" y="1009752"/>
                </a:cubicBezTo>
                <a:cubicBezTo>
                  <a:pt x="892341" y="1013555"/>
                  <a:pt x="889490" y="1024014"/>
                  <a:pt x="876186" y="1035424"/>
                </a:cubicBezTo>
                <a:close/>
                <a:moveTo>
                  <a:pt x="77925" y="327076"/>
                </a:moveTo>
                <a:cubicBezTo>
                  <a:pt x="63671" y="353698"/>
                  <a:pt x="48466" y="367960"/>
                  <a:pt x="45615" y="359403"/>
                </a:cubicBezTo>
                <a:cubicBezTo>
                  <a:pt x="44665" y="352748"/>
                  <a:pt x="55118" y="328978"/>
                  <a:pt x="66522" y="305208"/>
                </a:cubicBezTo>
                <a:cubicBezTo>
                  <a:pt x="79826" y="281437"/>
                  <a:pt x="92180" y="265274"/>
                  <a:pt x="95031" y="268126"/>
                </a:cubicBezTo>
                <a:cubicBezTo>
                  <a:pt x="100733" y="272880"/>
                  <a:pt x="93130" y="300454"/>
                  <a:pt x="77925" y="327076"/>
                </a:cubicBezTo>
                <a:close/>
                <a:moveTo>
                  <a:pt x="205267" y="444025"/>
                </a:moveTo>
                <a:cubicBezTo>
                  <a:pt x="187211" y="474450"/>
                  <a:pt x="156801" y="483007"/>
                  <a:pt x="137795" y="464942"/>
                </a:cubicBezTo>
                <a:cubicBezTo>
                  <a:pt x="120689" y="447828"/>
                  <a:pt x="120689" y="412648"/>
                  <a:pt x="136845" y="385075"/>
                </a:cubicBezTo>
                <a:cubicBezTo>
                  <a:pt x="153950" y="356551"/>
                  <a:pt x="183410" y="345141"/>
                  <a:pt x="202416" y="360354"/>
                </a:cubicBezTo>
                <a:cubicBezTo>
                  <a:pt x="221422" y="376518"/>
                  <a:pt x="224273" y="414550"/>
                  <a:pt x="205267" y="444025"/>
                </a:cubicBezTo>
                <a:close/>
                <a:moveTo>
                  <a:pt x="316453" y="533400"/>
                </a:moveTo>
                <a:cubicBezTo>
                  <a:pt x="297447" y="562875"/>
                  <a:pt x="261335" y="570481"/>
                  <a:pt x="236627" y="549564"/>
                </a:cubicBezTo>
                <a:cubicBezTo>
                  <a:pt x="212870" y="530548"/>
                  <a:pt x="209068" y="491565"/>
                  <a:pt x="227124" y="463041"/>
                </a:cubicBezTo>
                <a:cubicBezTo>
                  <a:pt x="245180" y="434517"/>
                  <a:pt x="280342" y="425009"/>
                  <a:pt x="305050" y="443074"/>
                </a:cubicBezTo>
                <a:cubicBezTo>
                  <a:pt x="331658" y="462090"/>
                  <a:pt x="336410" y="502974"/>
                  <a:pt x="316453" y="533400"/>
                </a:cubicBezTo>
                <a:close/>
                <a:moveTo>
                  <a:pt x="928453" y="941294"/>
                </a:moveTo>
                <a:cubicBezTo>
                  <a:pt x="914199" y="957458"/>
                  <a:pt x="893292" y="966015"/>
                  <a:pt x="880938" y="960310"/>
                </a:cubicBezTo>
                <a:cubicBezTo>
                  <a:pt x="867633" y="953655"/>
                  <a:pt x="868584" y="934639"/>
                  <a:pt x="883789" y="917524"/>
                </a:cubicBezTo>
                <a:cubicBezTo>
                  <a:pt x="898043" y="899459"/>
                  <a:pt x="920851" y="890902"/>
                  <a:pt x="933205" y="898508"/>
                </a:cubicBezTo>
                <a:cubicBezTo>
                  <a:pt x="944609" y="906114"/>
                  <a:pt x="942708" y="924180"/>
                  <a:pt x="928453" y="941294"/>
                </a:cubicBezTo>
                <a:close/>
                <a:moveTo>
                  <a:pt x="979770" y="962212"/>
                </a:moveTo>
                <a:cubicBezTo>
                  <a:pt x="968366" y="974572"/>
                  <a:pt x="954112" y="984080"/>
                  <a:pt x="947459" y="983129"/>
                </a:cubicBezTo>
                <a:cubicBezTo>
                  <a:pt x="940807" y="981228"/>
                  <a:pt x="944609" y="967917"/>
                  <a:pt x="956963" y="954605"/>
                </a:cubicBezTo>
                <a:cubicBezTo>
                  <a:pt x="969317" y="940343"/>
                  <a:pt x="984522" y="930835"/>
                  <a:pt x="990223" y="934639"/>
                </a:cubicBezTo>
                <a:cubicBezTo>
                  <a:pt x="995925" y="936540"/>
                  <a:pt x="991174" y="949851"/>
                  <a:pt x="979770" y="962212"/>
                </a:cubicBezTo>
                <a:close/>
                <a:moveTo>
                  <a:pt x="163453" y="243405"/>
                </a:moveTo>
                <a:cubicBezTo>
                  <a:pt x="144447" y="269077"/>
                  <a:pt x="120689" y="283339"/>
                  <a:pt x="111186" y="275733"/>
                </a:cubicBezTo>
                <a:cubicBezTo>
                  <a:pt x="103584" y="269077"/>
                  <a:pt x="112137" y="246258"/>
                  <a:pt x="129242" y="223439"/>
                </a:cubicBezTo>
                <a:cubicBezTo>
                  <a:pt x="147298" y="201570"/>
                  <a:pt x="168205" y="185406"/>
                  <a:pt x="177708" y="188259"/>
                </a:cubicBezTo>
                <a:cubicBezTo>
                  <a:pt x="189112" y="193013"/>
                  <a:pt x="183410" y="217734"/>
                  <a:pt x="163453" y="243405"/>
                </a:cubicBezTo>
                <a:close/>
                <a:moveTo>
                  <a:pt x="236627" y="289044"/>
                </a:moveTo>
                <a:cubicBezTo>
                  <a:pt x="216671" y="316617"/>
                  <a:pt x="185311" y="328027"/>
                  <a:pt x="168205" y="315666"/>
                </a:cubicBezTo>
                <a:cubicBezTo>
                  <a:pt x="153000" y="304257"/>
                  <a:pt x="155851" y="274782"/>
                  <a:pt x="174857" y="250061"/>
                </a:cubicBezTo>
                <a:cubicBezTo>
                  <a:pt x="193863" y="225340"/>
                  <a:pt x="222373" y="212029"/>
                  <a:pt x="239478" y="221537"/>
                </a:cubicBezTo>
                <a:cubicBezTo>
                  <a:pt x="257534" y="231045"/>
                  <a:pt x="256584" y="261471"/>
                  <a:pt x="236627" y="289044"/>
                </a:cubicBezTo>
                <a:close/>
                <a:moveTo>
                  <a:pt x="340211" y="358452"/>
                </a:moveTo>
                <a:cubicBezTo>
                  <a:pt x="319304" y="386976"/>
                  <a:pt x="283192" y="396485"/>
                  <a:pt x="259435" y="379370"/>
                </a:cubicBezTo>
                <a:cubicBezTo>
                  <a:pt x="237578" y="363206"/>
                  <a:pt x="236627" y="328978"/>
                  <a:pt x="255633" y="302355"/>
                </a:cubicBezTo>
                <a:cubicBezTo>
                  <a:pt x="275590" y="275733"/>
                  <a:pt x="309801" y="265274"/>
                  <a:pt x="332609" y="279536"/>
                </a:cubicBezTo>
                <a:cubicBezTo>
                  <a:pt x="358267" y="294749"/>
                  <a:pt x="362068" y="329928"/>
                  <a:pt x="340211" y="358452"/>
                </a:cubicBezTo>
                <a:close/>
                <a:moveTo>
                  <a:pt x="1047242" y="889951"/>
                </a:moveTo>
                <a:cubicBezTo>
                  <a:pt x="1038689" y="902311"/>
                  <a:pt x="1031087" y="910868"/>
                  <a:pt x="1029186" y="909918"/>
                </a:cubicBezTo>
                <a:cubicBezTo>
                  <a:pt x="1026335" y="908016"/>
                  <a:pt x="1031087" y="894705"/>
                  <a:pt x="1040590" y="881394"/>
                </a:cubicBezTo>
                <a:cubicBezTo>
                  <a:pt x="1049143" y="868082"/>
                  <a:pt x="1057695" y="859525"/>
                  <a:pt x="1060546" y="862378"/>
                </a:cubicBezTo>
                <a:cubicBezTo>
                  <a:pt x="1061497" y="864279"/>
                  <a:pt x="1055795" y="876640"/>
                  <a:pt x="1047242" y="889951"/>
                </a:cubicBezTo>
                <a:close/>
                <a:moveTo>
                  <a:pt x="281292" y="164489"/>
                </a:moveTo>
                <a:cubicBezTo>
                  <a:pt x="259435" y="188259"/>
                  <a:pt x="227124" y="201570"/>
                  <a:pt x="210969" y="193964"/>
                </a:cubicBezTo>
                <a:cubicBezTo>
                  <a:pt x="196714" y="188259"/>
                  <a:pt x="203366" y="166390"/>
                  <a:pt x="223323" y="145473"/>
                </a:cubicBezTo>
                <a:cubicBezTo>
                  <a:pt x="244230" y="125506"/>
                  <a:pt x="272739" y="112195"/>
                  <a:pt x="287944" y="115047"/>
                </a:cubicBezTo>
                <a:cubicBezTo>
                  <a:pt x="306000" y="119801"/>
                  <a:pt x="303149" y="141670"/>
                  <a:pt x="281292" y="164489"/>
                </a:cubicBezTo>
                <a:close/>
                <a:moveTo>
                  <a:pt x="377273" y="211078"/>
                </a:moveTo>
                <a:cubicBezTo>
                  <a:pt x="354466" y="236750"/>
                  <a:pt x="317404" y="247209"/>
                  <a:pt x="294596" y="234848"/>
                </a:cubicBezTo>
                <a:cubicBezTo>
                  <a:pt x="273689" y="223439"/>
                  <a:pt x="274640" y="194914"/>
                  <a:pt x="296497" y="171144"/>
                </a:cubicBezTo>
                <a:cubicBezTo>
                  <a:pt x="317404" y="149276"/>
                  <a:pt x="351615" y="137866"/>
                  <a:pt x="374422" y="147374"/>
                </a:cubicBezTo>
                <a:cubicBezTo>
                  <a:pt x="397230" y="157833"/>
                  <a:pt x="399130" y="186357"/>
                  <a:pt x="377273" y="211078"/>
                </a:cubicBezTo>
                <a:close/>
                <a:moveTo>
                  <a:pt x="326907" y="77015"/>
                </a:moveTo>
                <a:cubicBezTo>
                  <a:pt x="305050" y="94129"/>
                  <a:pt x="275590" y="106490"/>
                  <a:pt x="262286" y="105539"/>
                </a:cubicBezTo>
                <a:cubicBezTo>
                  <a:pt x="250882" y="106490"/>
                  <a:pt x="259435" y="95080"/>
                  <a:pt x="278441" y="81769"/>
                </a:cubicBezTo>
                <a:cubicBezTo>
                  <a:pt x="299348" y="69409"/>
                  <a:pt x="324056" y="57048"/>
                  <a:pt x="337360" y="53245"/>
                </a:cubicBezTo>
                <a:cubicBezTo>
                  <a:pt x="352565" y="52294"/>
                  <a:pt x="347814" y="62753"/>
                  <a:pt x="326907" y="77015"/>
                </a:cubicBezTo>
                <a:close/>
                <a:moveTo>
                  <a:pt x="411484" y="96982"/>
                </a:moveTo>
                <a:cubicBezTo>
                  <a:pt x="390578" y="115998"/>
                  <a:pt x="355416" y="125506"/>
                  <a:pt x="335460" y="118850"/>
                </a:cubicBezTo>
                <a:cubicBezTo>
                  <a:pt x="317404" y="113145"/>
                  <a:pt x="319304" y="95080"/>
                  <a:pt x="340211" y="78917"/>
                </a:cubicBezTo>
                <a:cubicBezTo>
                  <a:pt x="360168" y="63704"/>
                  <a:pt x="391528" y="54196"/>
                  <a:pt x="410534" y="57999"/>
                </a:cubicBezTo>
                <a:cubicBezTo>
                  <a:pt x="431441" y="61802"/>
                  <a:pt x="431441" y="79867"/>
                  <a:pt x="411484" y="96982"/>
                </a:cubicBezTo>
                <a:close/>
                <a:moveTo>
                  <a:pt x="521720" y="143571"/>
                </a:moveTo>
                <a:cubicBezTo>
                  <a:pt x="501764" y="164489"/>
                  <a:pt x="463751" y="171144"/>
                  <a:pt x="439043" y="158784"/>
                </a:cubicBezTo>
                <a:cubicBezTo>
                  <a:pt x="415286" y="147374"/>
                  <a:pt x="413385" y="123604"/>
                  <a:pt x="433342" y="104588"/>
                </a:cubicBezTo>
                <a:cubicBezTo>
                  <a:pt x="453298" y="87474"/>
                  <a:pt x="487509" y="80818"/>
                  <a:pt x="511267" y="90326"/>
                </a:cubicBezTo>
                <a:cubicBezTo>
                  <a:pt x="535975" y="100785"/>
                  <a:pt x="541677" y="124555"/>
                  <a:pt x="521720" y="143571"/>
                </a:cubicBezTo>
                <a:close/>
                <a:moveTo>
                  <a:pt x="650012" y="214881"/>
                </a:moveTo>
                <a:cubicBezTo>
                  <a:pt x="631956" y="236750"/>
                  <a:pt x="594894" y="241504"/>
                  <a:pt x="567335" y="225340"/>
                </a:cubicBezTo>
                <a:cubicBezTo>
                  <a:pt x="540727" y="210127"/>
                  <a:pt x="535025" y="180652"/>
                  <a:pt x="554031" y="160686"/>
                </a:cubicBezTo>
                <a:cubicBezTo>
                  <a:pt x="572087" y="141670"/>
                  <a:pt x="607248" y="137866"/>
                  <a:pt x="632907" y="152128"/>
                </a:cubicBezTo>
                <a:cubicBezTo>
                  <a:pt x="659515" y="166390"/>
                  <a:pt x="667118" y="193964"/>
                  <a:pt x="650012" y="214881"/>
                </a:cubicBezTo>
                <a:close/>
                <a:moveTo>
                  <a:pt x="448546" y="30426"/>
                </a:moveTo>
                <a:cubicBezTo>
                  <a:pt x="427640" y="41835"/>
                  <a:pt x="395329" y="50393"/>
                  <a:pt x="376323" y="49442"/>
                </a:cubicBezTo>
                <a:cubicBezTo>
                  <a:pt x="359217" y="49442"/>
                  <a:pt x="363969" y="42786"/>
                  <a:pt x="383925" y="33278"/>
                </a:cubicBezTo>
                <a:cubicBezTo>
                  <a:pt x="403882" y="25672"/>
                  <a:pt x="432391" y="18065"/>
                  <a:pt x="448546" y="15213"/>
                </a:cubicBezTo>
                <a:cubicBezTo>
                  <a:pt x="467553" y="13311"/>
                  <a:pt x="467553" y="19967"/>
                  <a:pt x="448546" y="30426"/>
                </a:cubicBezTo>
                <a:close/>
                <a:moveTo>
                  <a:pt x="546428" y="52294"/>
                </a:moveTo>
                <a:cubicBezTo>
                  <a:pt x="527422" y="66556"/>
                  <a:pt x="491310" y="71310"/>
                  <a:pt x="468503" y="63704"/>
                </a:cubicBezTo>
                <a:cubicBezTo>
                  <a:pt x="445696" y="57999"/>
                  <a:pt x="444745" y="42786"/>
                  <a:pt x="463751" y="31376"/>
                </a:cubicBezTo>
                <a:cubicBezTo>
                  <a:pt x="481807" y="21868"/>
                  <a:pt x="514118" y="17114"/>
                  <a:pt x="535975" y="20918"/>
                </a:cubicBezTo>
                <a:cubicBezTo>
                  <a:pt x="558782" y="26622"/>
                  <a:pt x="564484" y="40884"/>
                  <a:pt x="546428" y="52294"/>
                </a:cubicBezTo>
                <a:close/>
                <a:moveTo>
                  <a:pt x="663317" y="101736"/>
                </a:moveTo>
                <a:cubicBezTo>
                  <a:pt x="647161" y="116949"/>
                  <a:pt x="611050" y="119801"/>
                  <a:pt x="584441" y="107441"/>
                </a:cubicBezTo>
                <a:cubicBezTo>
                  <a:pt x="558782" y="96031"/>
                  <a:pt x="553081" y="75113"/>
                  <a:pt x="571137" y="61802"/>
                </a:cubicBezTo>
                <a:cubicBezTo>
                  <a:pt x="588242" y="49442"/>
                  <a:pt x="620553" y="48491"/>
                  <a:pt x="645261" y="57999"/>
                </a:cubicBezTo>
                <a:cubicBezTo>
                  <a:pt x="669969" y="67507"/>
                  <a:pt x="678522" y="87474"/>
                  <a:pt x="663317" y="101736"/>
                </a:cubicBezTo>
                <a:close/>
                <a:moveTo>
                  <a:pt x="665217" y="29475"/>
                </a:moveTo>
                <a:cubicBezTo>
                  <a:pt x="650963" y="37081"/>
                  <a:pt x="620553" y="37081"/>
                  <a:pt x="596795" y="29475"/>
                </a:cubicBezTo>
                <a:cubicBezTo>
                  <a:pt x="574938" y="22819"/>
                  <a:pt x="569236" y="13311"/>
                  <a:pt x="584441" y="8557"/>
                </a:cubicBezTo>
                <a:cubicBezTo>
                  <a:pt x="597745" y="4754"/>
                  <a:pt x="626255" y="5705"/>
                  <a:pt x="647161" y="10459"/>
                </a:cubicBezTo>
                <a:cubicBezTo>
                  <a:pt x="668068" y="15213"/>
                  <a:pt x="676621" y="23770"/>
                  <a:pt x="665217" y="29475"/>
                </a:cubicBezTo>
                <a:close/>
                <a:moveTo>
                  <a:pt x="777354" y="79867"/>
                </a:moveTo>
                <a:cubicBezTo>
                  <a:pt x="766900" y="89375"/>
                  <a:pt x="737441" y="86523"/>
                  <a:pt x="713683" y="75113"/>
                </a:cubicBezTo>
                <a:cubicBezTo>
                  <a:pt x="689925" y="63704"/>
                  <a:pt x="681373" y="48491"/>
                  <a:pt x="693727" y="40884"/>
                </a:cubicBezTo>
                <a:cubicBezTo>
                  <a:pt x="705130" y="35180"/>
                  <a:pt x="731739" y="38032"/>
                  <a:pt x="753596" y="47540"/>
                </a:cubicBezTo>
                <a:cubicBezTo>
                  <a:pt x="775453" y="57999"/>
                  <a:pt x="785907" y="71310"/>
                  <a:pt x="777354" y="79867"/>
                </a:cubicBezTo>
                <a:close/>
                <a:moveTo>
                  <a:pt x="889490" y="150227"/>
                </a:moveTo>
                <a:cubicBezTo>
                  <a:pt x="881888" y="160686"/>
                  <a:pt x="857180" y="157833"/>
                  <a:pt x="835323" y="142620"/>
                </a:cubicBezTo>
                <a:cubicBezTo>
                  <a:pt x="812515" y="128358"/>
                  <a:pt x="802062" y="108391"/>
                  <a:pt x="811565" y="98883"/>
                </a:cubicBezTo>
                <a:cubicBezTo>
                  <a:pt x="820118" y="91277"/>
                  <a:pt x="842925" y="96031"/>
                  <a:pt x="863832" y="108391"/>
                </a:cubicBezTo>
                <a:cubicBezTo>
                  <a:pt x="883789" y="122653"/>
                  <a:pt x="896143" y="141670"/>
                  <a:pt x="889490" y="150227"/>
                </a:cubicBezTo>
                <a:close/>
                <a:moveTo>
                  <a:pt x="990223" y="234848"/>
                </a:moveTo>
                <a:cubicBezTo>
                  <a:pt x="986422" y="246258"/>
                  <a:pt x="968366" y="243405"/>
                  <a:pt x="949360" y="227242"/>
                </a:cubicBezTo>
                <a:cubicBezTo>
                  <a:pt x="930354" y="211078"/>
                  <a:pt x="919900" y="189210"/>
                  <a:pt x="925602" y="178751"/>
                </a:cubicBezTo>
                <a:cubicBezTo>
                  <a:pt x="930354" y="169243"/>
                  <a:pt x="948410" y="173997"/>
                  <a:pt x="965515" y="189210"/>
                </a:cubicBezTo>
                <a:cubicBezTo>
                  <a:pt x="982621" y="204422"/>
                  <a:pt x="993074" y="224389"/>
                  <a:pt x="990223" y="234848"/>
                </a:cubicBezTo>
                <a:close/>
                <a:moveTo>
                  <a:pt x="864782" y="86523"/>
                </a:moveTo>
                <a:cubicBezTo>
                  <a:pt x="860031" y="90326"/>
                  <a:pt x="839124" y="83671"/>
                  <a:pt x="817267" y="71310"/>
                </a:cubicBezTo>
                <a:cubicBezTo>
                  <a:pt x="795410" y="59901"/>
                  <a:pt x="784006" y="48491"/>
                  <a:pt x="790658" y="46589"/>
                </a:cubicBezTo>
                <a:cubicBezTo>
                  <a:pt x="795410" y="45638"/>
                  <a:pt x="815366" y="54196"/>
                  <a:pt x="835323" y="63704"/>
                </a:cubicBezTo>
                <a:cubicBezTo>
                  <a:pt x="855279" y="74163"/>
                  <a:pt x="868584" y="83671"/>
                  <a:pt x="864782" y="86523"/>
                </a:cubicBezTo>
                <a:close/>
                <a:moveTo>
                  <a:pt x="958863" y="155932"/>
                </a:moveTo>
                <a:cubicBezTo>
                  <a:pt x="957913" y="161636"/>
                  <a:pt x="941758" y="154981"/>
                  <a:pt x="923702" y="139768"/>
                </a:cubicBezTo>
                <a:cubicBezTo>
                  <a:pt x="904696" y="125506"/>
                  <a:pt x="892341" y="110293"/>
                  <a:pt x="895192" y="105539"/>
                </a:cubicBezTo>
                <a:cubicBezTo>
                  <a:pt x="898043" y="102687"/>
                  <a:pt x="913248" y="112195"/>
                  <a:pt x="930354" y="124555"/>
                </a:cubicBezTo>
                <a:cubicBezTo>
                  <a:pt x="945559" y="137866"/>
                  <a:pt x="958863" y="151178"/>
                  <a:pt x="958863" y="155932"/>
                </a:cubicBezTo>
                <a:close/>
                <a:moveTo>
                  <a:pt x="764050" y="35180"/>
                </a:moveTo>
                <a:cubicBezTo>
                  <a:pt x="756447" y="36130"/>
                  <a:pt x="730789" y="31376"/>
                  <a:pt x="707981" y="23770"/>
                </a:cubicBezTo>
                <a:cubicBezTo>
                  <a:pt x="686124" y="17114"/>
                  <a:pt x="676621" y="11410"/>
                  <a:pt x="687074" y="12360"/>
                </a:cubicBezTo>
                <a:cubicBezTo>
                  <a:pt x="709882" y="14262"/>
                  <a:pt x="777354" y="35180"/>
                  <a:pt x="764050" y="35180"/>
                </a:cubicBezTo>
                <a:close/>
                <a:moveTo>
                  <a:pt x="592994" y="0"/>
                </a:moveTo>
                <a:cubicBezTo>
                  <a:pt x="616751" y="951"/>
                  <a:pt x="639559" y="2852"/>
                  <a:pt x="663317" y="6656"/>
                </a:cubicBezTo>
                <a:cubicBezTo>
                  <a:pt x="650963" y="5705"/>
                  <a:pt x="625304" y="2852"/>
                  <a:pt x="605348" y="951"/>
                </a:cubicBezTo>
                <a:cubicBezTo>
                  <a:pt x="600596" y="951"/>
                  <a:pt x="595845" y="951"/>
                  <a:pt x="592994" y="0"/>
                </a:cubicBezTo>
                <a:close/>
                <a:moveTo>
                  <a:pt x="488460" y="6656"/>
                </a:moveTo>
                <a:cubicBezTo>
                  <a:pt x="513168" y="2852"/>
                  <a:pt x="537876" y="951"/>
                  <a:pt x="562584" y="0"/>
                </a:cubicBezTo>
                <a:lnTo>
                  <a:pt x="562584" y="0"/>
                </a:lnTo>
                <a:cubicBezTo>
                  <a:pt x="573037" y="0"/>
                  <a:pt x="574938" y="1902"/>
                  <a:pt x="562584" y="4754"/>
                </a:cubicBezTo>
                <a:cubicBezTo>
                  <a:pt x="546428" y="9508"/>
                  <a:pt x="515068" y="13311"/>
                  <a:pt x="495112" y="11410"/>
                </a:cubicBezTo>
                <a:cubicBezTo>
                  <a:pt x="478006" y="11410"/>
                  <a:pt x="476105" y="8557"/>
                  <a:pt x="488460" y="6656"/>
                </a:cubicBezTo>
                <a:close/>
                <a:moveTo>
                  <a:pt x="321205" y="57999"/>
                </a:moveTo>
                <a:cubicBezTo>
                  <a:pt x="341161" y="48491"/>
                  <a:pt x="361118" y="39934"/>
                  <a:pt x="382025" y="32327"/>
                </a:cubicBezTo>
                <a:cubicBezTo>
                  <a:pt x="380124" y="33278"/>
                  <a:pt x="378223" y="34229"/>
                  <a:pt x="375373" y="35180"/>
                </a:cubicBezTo>
                <a:cubicBezTo>
                  <a:pt x="358267" y="42786"/>
                  <a:pt x="334509" y="52294"/>
                  <a:pt x="321205" y="57999"/>
                </a:cubicBezTo>
                <a:close/>
                <a:moveTo>
                  <a:pt x="237578" y="108391"/>
                </a:moveTo>
                <a:cubicBezTo>
                  <a:pt x="251832" y="97933"/>
                  <a:pt x="266087" y="88425"/>
                  <a:pt x="280342" y="79867"/>
                </a:cubicBezTo>
                <a:cubicBezTo>
                  <a:pt x="278441" y="80818"/>
                  <a:pt x="275590" y="82720"/>
                  <a:pt x="273689" y="83671"/>
                </a:cubicBezTo>
                <a:cubicBezTo>
                  <a:pt x="261335" y="93179"/>
                  <a:pt x="248031" y="101736"/>
                  <a:pt x="237578" y="108391"/>
                </a:cubicBezTo>
                <a:lnTo>
                  <a:pt x="237578" y="108391"/>
                </a:lnTo>
                <a:close/>
                <a:moveTo>
                  <a:pt x="179609" y="155932"/>
                </a:moveTo>
                <a:cubicBezTo>
                  <a:pt x="191012" y="145473"/>
                  <a:pt x="202416" y="135965"/>
                  <a:pt x="213820" y="126457"/>
                </a:cubicBezTo>
                <a:lnTo>
                  <a:pt x="213820" y="126457"/>
                </a:lnTo>
                <a:cubicBezTo>
                  <a:pt x="223323" y="118850"/>
                  <a:pt x="231876" y="113145"/>
                  <a:pt x="236627" y="111244"/>
                </a:cubicBezTo>
                <a:cubicBezTo>
                  <a:pt x="247081" y="109342"/>
                  <a:pt x="238528" y="123604"/>
                  <a:pt x="216671" y="144522"/>
                </a:cubicBezTo>
                <a:cubicBezTo>
                  <a:pt x="195764" y="166390"/>
                  <a:pt x="171056" y="182554"/>
                  <a:pt x="162503" y="180652"/>
                </a:cubicBezTo>
                <a:cubicBezTo>
                  <a:pt x="157752" y="180652"/>
                  <a:pt x="166304" y="170194"/>
                  <a:pt x="179609" y="155932"/>
                </a:cubicBezTo>
                <a:close/>
                <a:moveTo>
                  <a:pt x="93130" y="260520"/>
                </a:moveTo>
                <a:cubicBezTo>
                  <a:pt x="96932" y="253864"/>
                  <a:pt x="101683" y="248159"/>
                  <a:pt x="105484" y="242455"/>
                </a:cubicBezTo>
                <a:cubicBezTo>
                  <a:pt x="119739" y="221537"/>
                  <a:pt x="135894" y="202521"/>
                  <a:pt x="152050" y="184456"/>
                </a:cubicBezTo>
                <a:lnTo>
                  <a:pt x="152050" y="184456"/>
                </a:lnTo>
                <a:cubicBezTo>
                  <a:pt x="153950" y="184456"/>
                  <a:pt x="143497" y="200619"/>
                  <a:pt x="125441" y="222488"/>
                </a:cubicBezTo>
                <a:cubicBezTo>
                  <a:pt x="109286" y="245307"/>
                  <a:pt x="94081" y="261471"/>
                  <a:pt x="93130" y="260520"/>
                </a:cubicBezTo>
                <a:close/>
                <a:moveTo>
                  <a:pt x="18056" y="430713"/>
                </a:moveTo>
                <a:cubicBezTo>
                  <a:pt x="24708" y="404091"/>
                  <a:pt x="33261" y="377468"/>
                  <a:pt x="44665" y="351797"/>
                </a:cubicBezTo>
                <a:lnTo>
                  <a:pt x="44665" y="351797"/>
                </a:lnTo>
                <a:cubicBezTo>
                  <a:pt x="41814" y="361305"/>
                  <a:pt x="34211" y="383173"/>
                  <a:pt x="26609" y="405042"/>
                </a:cubicBezTo>
                <a:cubicBezTo>
                  <a:pt x="22807" y="416451"/>
                  <a:pt x="19957" y="425959"/>
                  <a:pt x="18056" y="430713"/>
                </a:cubicBezTo>
                <a:close/>
                <a:moveTo>
                  <a:pt x="950" y="544810"/>
                </a:moveTo>
                <a:cubicBezTo>
                  <a:pt x="2851" y="513433"/>
                  <a:pt x="6652" y="482057"/>
                  <a:pt x="13304" y="450680"/>
                </a:cubicBezTo>
                <a:cubicBezTo>
                  <a:pt x="13304" y="451631"/>
                  <a:pt x="13304" y="452582"/>
                  <a:pt x="13304" y="454483"/>
                </a:cubicBezTo>
                <a:cubicBezTo>
                  <a:pt x="13304" y="465893"/>
                  <a:pt x="9503" y="496319"/>
                  <a:pt x="4752" y="521040"/>
                </a:cubicBezTo>
                <a:cubicBezTo>
                  <a:pt x="2851" y="534351"/>
                  <a:pt x="950" y="542908"/>
                  <a:pt x="950" y="544810"/>
                </a:cubicBezTo>
                <a:lnTo>
                  <a:pt x="950" y="544810"/>
                </a:lnTo>
                <a:close/>
                <a:moveTo>
                  <a:pt x="4752" y="646546"/>
                </a:moveTo>
                <a:cubicBezTo>
                  <a:pt x="950" y="618972"/>
                  <a:pt x="0" y="591399"/>
                  <a:pt x="0" y="563826"/>
                </a:cubicBezTo>
                <a:cubicBezTo>
                  <a:pt x="0" y="564776"/>
                  <a:pt x="0" y="566678"/>
                  <a:pt x="0" y="568580"/>
                </a:cubicBezTo>
                <a:cubicBezTo>
                  <a:pt x="1901" y="583793"/>
                  <a:pt x="3801" y="614218"/>
                  <a:pt x="3801" y="635136"/>
                </a:cubicBezTo>
                <a:cubicBezTo>
                  <a:pt x="4752" y="640841"/>
                  <a:pt x="4752" y="644644"/>
                  <a:pt x="4752" y="646546"/>
                </a:cubicBezTo>
                <a:close/>
                <a:moveTo>
                  <a:pt x="17106" y="712151"/>
                </a:moveTo>
                <a:cubicBezTo>
                  <a:pt x="17106" y="711200"/>
                  <a:pt x="16155" y="709298"/>
                  <a:pt x="16155" y="708348"/>
                </a:cubicBezTo>
                <a:cubicBezTo>
                  <a:pt x="16155" y="709298"/>
                  <a:pt x="17106" y="711200"/>
                  <a:pt x="17106" y="712151"/>
                </a:cubicBezTo>
                <a:close/>
                <a:moveTo>
                  <a:pt x="58919" y="826247"/>
                </a:moveTo>
                <a:cubicBezTo>
                  <a:pt x="47516" y="802477"/>
                  <a:pt x="37062" y="777756"/>
                  <a:pt x="28509" y="752085"/>
                </a:cubicBezTo>
                <a:cubicBezTo>
                  <a:pt x="25658" y="741626"/>
                  <a:pt x="30410" y="745429"/>
                  <a:pt x="38963" y="763494"/>
                </a:cubicBezTo>
                <a:cubicBezTo>
                  <a:pt x="49416" y="782510"/>
                  <a:pt x="60820" y="811985"/>
                  <a:pt x="61770" y="824345"/>
                </a:cubicBezTo>
                <a:cubicBezTo>
                  <a:pt x="63671" y="832903"/>
                  <a:pt x="62720" y="832903"/>
                  <a:pt x="58919" y="826247"/>
                </a:cubicBezTo>
                <a:lnTo>
                  <a:pt x="58919" y="826247"/>
                </a:lnTo>
                <a:close/>
                <a:moveTo>
                  <a:pt x="168205" y="979326"/>
                </a:moveTo>
                <a:cubicBezTo>
                  <a:pt x="150149" y="961261"/>
                  <a:pt x="133043" y="942245"/>
                  <a:pt x="117838" y="922278"/>
                </a:cubicBezTo>
                <a:cubicBezTo>
                  <a:pt x="119739" y="924180"/>
                  <a:pt x="127342" y="931786"/>
                  <a:pt x="136845" y="943196"/>
                </a:cubicBezTo>
                <a:cubicBezTo>
                  <a:pt x="153000" y="959359"/>
                  <a:pt x="166304" y="975523"/>
                  <a:pt x="168205" y="979326"/>
                </a:cubicBezTo>
                <a:close/>
                <a:moveTo>
                  <a:pt x="250882" y="1046833"/>
                </a:moveTo>
                <a:cubicBezTo>
                  <a:pt x="248031" y="1044932"/>
                  <a:pt x="245180" y="1043030"/>
                  <a:pt x="242329" y="1041128"/>
                </a:cubicBezTo>
                <a:cubicBezTo>
                  <a:pt x="225224" y="1028768"/>
                  <a:pt x="208118" y="1015457"/>
                  <a:pt x="192913" y="1002145"/>
                </a:cubicBezTo>
                <a:lnTo>
                  <a:pt x="192913" y="1002145"/>
                </a:lnTo>
                <a:cubicBezTo>
                  <a:pt x="192913" y="1002145"/>
                  <a:pt x="192913" y="1002145"/>
                  <a:pt x="192913" y="1002145"/>
                </a:cubicBezTo>
                <a:cubicBezTo>
                  <a:pt x="191963" y="1000244"/>
                  <a:pt x="205267" y="1007850"/>
                  <a:pt x="222373" y="1022112"/>
                </a:cubicBezTo>
                <a:cubicBezTo>
                  <a:pt x="239478" y="1034473"/>
                  <a:pt x="251832" y="1045882"/>
                  <a:pt x="250882" y="1046833"/>
                </a:cubicBezTo>
                <a:cubicBezTo>
                  <a:pt x="250882" y="1047784"/>
                  <a:pt x="250882" y="1047784"/>
                  <a:pt x="250882" y="1046833"/>
                </a:cubicBezTo>
                <a:close/>
                <a:moveTo>
                  <a:pt x="344012" y="1099127"/>
                </a:moveTo>
                <a:cubicBezTo>
                  <a:pt x="323106" y="1089619"/>
                  <a:pt x="302199" y="1079161"/>
                  <a:pt x="282242" y="1067751"/>
                </a:cubicBezTo>
                <a:lnTo>
                  <a:pt x="282242" y="1067751"/>
                </a:lnTo>
                <a:cubicBezTo>
                  <a:pt x="284143" y="1067751"/>
                  <a:pt x="301248" y="1075357"/>
                  <a:pt x="318354" y="1084865"/>
                </a:cubicBezTo>
                <a:cubicBezTo>
                  <a:pt x="335460" y="1092472"/>
                  <a:pt x="345913" y="1099127"/>
                  <a:pt x="344012" y="1099127"/>
                </a:cubicBezTo>
                <a:lnTo>
                  <a:pt x="344012" y="1099127"/>
                </a:lnTo>
                <a:close/>
                <a:moveTo>
                  <a:pt x="429540" y="1128602"/>
                </a:moveTo>
                <a:cubicBezTo>
                  <a:pt x="415286" y="1124799"/>
                  <a:pt x="401981" y="1120996"/>
                  <a:pt x="387727" y="1116242"/>
                </a:cubicBezTo>
                <a:cubicBezTo>
                  <a:pt x="396279" y="1119094"/>
                  <a:pt x="407683" y="1121947"/>
                  <a:pt x="419087" y="1125750"/>
                </a:cubicBezTo>
                <a:cubicBezTo>
                  <a:pt x="422888" y="1126701"/>
                  <a:pt x="427640" y="1127651"/>
                  <a:pt x="429540" y="1128602"/>
                </a:cubicBezTo>
                <a:close/>
                <a:moveTo>
                  <a:pt x="618652" y="1144766"/>
                </a:moveTo>
                <a:cubicBezTo>
                  <a:pt x="601546" y="1145717"/>
                  <a:pt x="584441" y="1146667"/>
                  <a:pt x="567335" y="1146667"/>
                </a:cubicBezTo>
                <a:cubicBezTo>
                  <a:pt x="568286" y="1146667"/>
                  <a:pt x="568286" y="1146667"/>
                  <a:pt x="569236" y="1146667"/>
                </a:cubicBezTo>
                <a:cubicBezTo>
                  <a:pt x="578739" y="1145717"/>
                  <a:pt x="598696" y="1145717"/>
                  <a:pt x="612000" y="1144766"/>
                </a:cubicBezTo>
                <a:cubicBezTo>
                  <a:pt x="614851" y="1144766"/>
                  <a:pt x="617702" y="1144766"/>
                  <a:pt x="618652" y="1144766"/>
                </a:cubicBezTo>
                <a:close/>
                <a:moveTo>
                  <a:pt x="718435" y="1127651"/>
                </a:moveTo>
                <a:cubicBezTo>
                  <a:pt x="705130" y="1131455"/>
                  <a:pt x="691826" y="1134307"/>
                  <a:pt x="678522" y="1136209"/>
                </a:cubicBezTo>
                <a:cubicBezTo>
                  <a:pt x="668068" y="1138110"/>
                  <a:pt x="667118" y="1136209"/>
                  <a:pt x="678522" y="1132405"/>
                </a:cubicBezTo>
                <a:cubicBezTo>
                  <a:pt x="689925" y="1127651"/>
                  <a:pt x="708932" y="1123848"/>
                  <a:pt x="720335" y="1122897"/>
                </a:cubicBezTo>
                <a:cubicBezTo>
                  <a:pt x="730789" y="1122897"/>
                  <a:pt x="729838" y="1124799"/>
                  <a:pt x="718435" y="1127651"/>
                </a:cubicBezTo>
                <a:close/>
                <a:moveTo>
                  <a:pt x="918950" y="1030670"/>
                </a:moveTo>
                <a:cubicBezTo>
                  <a:pt x="912298" y="1036374"/>
                  <a:pt x="904696" y="1041128"/>
                  <a:pt x="898043" y="1045882"/>
                </a:cubicBezTo>
                <a:cubicBezTo>
                  <a:pt x="895192" y="1047784"/>
                  <a:pt x="893292" y="1048735"/>
                  <a:pt x="892341" y="1048735"/>
                </a:cubicBezTo>
                <a:cubicBezTo>
                  <a:pt x="887590" y="1050636"/>
                  <a:pt x="892341" y="1044932"/>
                  <a:pt x="903745" y="1035424"/>
                </a:cubicBezTo>
                <a:cubicBezTo>
                  <a:pt x="915149" y="1025916"/>
                  <a:pt x="928453" y="1017358"/>
                  <a:pt x="933205" y="1016407"/>
                </a:cubicBezTo>
                <a:cubicBezTo>
                  <a:pt x="936056" y="1016407"/>
                  <a:pt x="930354" y="1022112"/>
                  <a:pt x="918950" y="1030670"/>
                </a:cubicBezTo>
                <a:cubicBezTo>
                  <a:pt x="918950" y="1030670"/>
                  <a:pt x="918950" y="1030670"/>
                  <a:pt x="918950" y="1030670"/>
                </a:cubicBezTo>
                <a:close/>
                <a:moveTo>
                  <a:pt x="1012080" y="942245"/>
                </a:moveTo>
                <a:cubicBezTo>
                  <a:pt x="1001627" y="954605"/>
                  <a:pt x="990223" y="966966"/>
                  <a:pt x="978820" y="979326"/>
                </a:cubicBezTo>
                <a:lnTo>
                  <a:pt x="978820" y="979326"/>
                </a:lnTo>
                <a:cubicBezTo>
                  <a:pt x="980720" y="977425"/>
                  <a:pt x="985472" y="971720"/>
                  <a:pt x="993074" y="963163"/>
                </a:cubicBezTo>
                <a:cubicBezTo>
                  <a:pt x="1001627" y="953655"/>
                  <a:pt x="1009230" y="944147"/>
                  <a:pt x="1012080" y="942245"/>
                </a:cubicBezTo>
                <a:close/>
                <a:moveTo>
                  <a:pt x="128292" y="912770"/>
                </a:moveTo>
                <a:cubicBezTo>
                  <a:pt x="128292" y="923229"/>
                  <a:pt x="115938" y="914672"/>
                  <a:pt x="102634" y="896606"/>
                </a:cubicBezTo>
                <a:cubicBezTo>
                  <a:pt x="89329" y="878541"/>
                  <a:pt x="76975" y="855722"/>
                  <a:pt x="75074" y="844312"/>
                </a:cubicBezTo>
                <a:cubicBezTo>
                  <a:pt x="74124" y="831952"/>
                  <a:pt x="86478" y="836706"/>
                  <a:pt x="101683" y="855722"/>
                </a:cubicBezTo>
                <a:cubicBezTo>
                  <a:pt x="116888" y="874738"/>
                  <a:pt x="129242" y="901360"/>
                  <a:pt x="128292" y="912770"/>
                </a:cubicBezTo>
                <a:close/>
              </a:path>
            </a:pathLst>
          </a:custGeom>
          <a:gradFill>
            <a:gsLst>
              <a:gs pos="0">
                <a:srgbClr val="8551A1"/>
              </a:gs>
              <a:gs pos="35350">
                <a:srgbClr val="6363AC"/>
              </a:gs>
              <a:gs pos="100000">
                <a:srgbClr val="26C4F4"/>
              </a:gs>
            </a:gsLst>
            <a:lin ang="5845069" scaled="1"/>
          </a:gradFill>
          <a:ln w="9492" cap="flat">
            <a:noFill/>
            <a:prstDash val="solid"/>
            <a:miter/>
          </a:ln>
        </p:spPr>
        <p:txBody>
          <a:bodyPr rtlCol="0" anchor="ctr"/>
          <a:lstStyle/>
          <a:p>
            <a:endParaRPr lang="en-US"/>
          </a:p>
        </p:txBody>
      </p:sp>
      <p:sp>
        <p:nvSpPr>
          <p:cNvPr id="20" name="Freeform 19">
            <a:extLst>
              <a:ext uri="{FF2B5EF4-FFF2-40B4-BE49-F238E27FC236}">
                <a16:creationId xmlns:a16="http://schemas.microsoft.com/office/drawing/2014/main" id="{FB5DD8BA-86C7-3A9D-2F85-FDB887F9CFFD}"/>
              </a:ext>
            </a:extLst>
          </p:cNvPr>
          <p:cNvSpPr/>
          <p:nvPr/>
        </p:nvSpPr>
        <p:spPr>
          <a:xfrm rot="2300298">
            <a:off x="2347952" y="1936757"/>
            <a:ext cx="951659" cy="1006025"/>
          </a:xfrm>
          <a:custGeom>
            <a:avLst/>
            <a:gdLst>
              <a:gd name="connsiteX0" fmla="*/ 122815 w 256549"/>
              <a:gd name="connsiteY0" fmla="*/ 237884 h 271205"/>
              <a:gd name="connsiteX1" fmla="*/ 36337 w 256549"/>
              <a:gd name="connsiteY1" fmla="*/ 262605 h 271205"/>
              <a:gd name="connsiteX2" fmla="*/ 6877 w 256549"/>
              <a:gd name="connsiteY2" fmla="*/ 175131 h 271205"/>
              <a:gd name="connsiteX3" fmla="*/ 92405 w 256549"/>
              <a:gd name="connsiteY3" fmla="*/ 152312 h 271205"/>
              <a:gd name="connsiteX4" fmla="*/ 122815 w 256549"/>
              <a:gd name="connsiteY4" fmla="*/ 237884 h 271205"/>
              <a:gd name="connsiteX5" fmla="*/ 150374 w 256549"/>
              <a:gd name="connsiteY5" fmla="*/ 72444 h 271205"/>
              <a:gd name="connsiteX6" fmla="*/ 83853 w 256549"/>
              <a:gd name="connsiteY6" fmla="*/ 91460 h 271205"/>
              <a:gd name="connsiteX7" fmla="*/ 61045 w 256549"/>
              <a:gd name="connsiteY7" fmla="*/ 23953 h 271205"/>
              <a:gd name="connsiteX8" fmla="*/ 127567 w 256549"/>
              <a:gd name="connsiteY8" fmla="*/ 5888 h 271205"/>
              <a:gd name="connsiteX9" fmla="*/ 150374 w 256549"/>
              <a:gd name="connsiteY9" fmla="*/ 72444 h 271205"/>
              <a:gd name="connsiteX10" fmla="*/ 253958 w 256549"/>
              <a:gd name="connsiteY10" fmla="*/ 102870 h 271205"/>
              <a:gd name="connsiteX11" fmla="*/ 212145 w 256549"/>
              <a:gd name="connsiteY11" fmla="*/ 115230 h 271205"/>
              <a:gd name="connsiteX12" fmla="*/ 197890 w 256549"/>
              <a:gd name="connsiteY12" fmla="*/ 72444 h 271205"/>
              <a:gd name="connsiteX13" fmla="*/ 239703 w 256549"/>
              <a:gd name="connsiteY13" fmla="*/ 61035 h 271205"/>
              <a:gd name="connsiteX14" fmla="*/ 253958 w 256549"/>
              <a:gd name="connsiteY14" fmla="*/ 102870 h 2712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56549" h="271205">
                <a:moveTo>
                  <a:pt x="122815" y="237884"/>
                </a:moveTo>
                <a:cubicBezTo>
                  <a:pt x="107610" y="269260"/>
                  <a:pt x="68648" y="280670"/>
                  <a:pt x="36337" y="262605"/>
                </a:cubicBezTo>
                <a:cubicBezTo>
                  <a:pt x="4027" y="245490"/>
                  <a:pt x="-9278" y="205557"/>
                  <a:pt x="6877" y="175131"/>
                </a:cubicBezTo>
                <a:cubicBezTo>
                  <a:pt x="23033" y="144705"/>
                  <a:pt x="61045" y="135197"/>
                  <a:pt x="92405" y="152312"/>
                </a:cubicBezTo>
                <a:cubicBezTo>
                  <a:pt x="124716" y="169426"/>
                  <a:pt x="138020" y="207458"/>
                  <a:pt x="122815" y="237884"/>
                </a:cubicBezTo>
                <a:close/>
                <a:moveTo>
                  <a:pt x="150374" y="72444"/>
                </a:moveTo>
                <a:cubicBezTo>
                  <a:pt x="138020" y="96214"/>
                  <a:pt x="108561" y="104772"/>
                  <a:pt x="83853" y="91460"/>
                </a:cubicBezTo>
                <a:cubicBezTo>
                  <a:pt x="59144" y="78149"/>
                  <a:pt x="48691" y="47723"/>
                  <a:pt x="61045" y="23953"/>
                </a:cubicBezTo>
                <a:cubicBezTo>
                  <a:pt x="73399" y="1134"/>
                  <a:pt x="102859" y="-6472"/>
                  <a:pt x="127567" y="5888"/>
                </a:cubicBezTo>
                <a:cubicBezTo>
                  <a:pt x="152275" y="19199"/>
                  <a:pt x="161778" y="48674"/>
                  <a:pt x="150374" y="72444"/>
                </a:cubicBezTo>
                <a:close/>
                <a:moveTo>
                  <a:pt x="253958" y="102870"/>
                </a:moveTo>
                <a:cubicBezTo>
                  <a:pt x="246356" y="118083"/>
                  <a:pt x="228300" y="123788"/>
                  <a:pt x="212145" y="115230"/>
                </a:cubicBezTo>
                <a:cubicBezTo>
                  <a:pt x="196939" y="106673"/>
                  <a:pt x="190287" y="87657"/>
                  <a:pt x="197890" y="72444"/>
                </a:cubicBezTo>
                <a:cubicBezTo>
                  <a:pt x="205492" y="58182"/>
                  <a:pt x="224498" y="53428"/>
                  <a:pt x="239703" y="61035"/>
                </a:cubicBezTo>
                <a:cubicBezTo>
                  <a:pt x="253958" y="69592"/>
                  <a:pt x="260610" y="88608"/>
                  <a:pt x="253958" y="102870"/>
                </a:cubicBezTo>
                <a:close/>
              </a:path>
            </a:pathLst>
          </a:custGeom>
          <a:gradFill>
            <a:gsLst>
              <a:gs pos="0">
                <a:srgbClr val="8551A1"/>
              </a:gs>
              <a:gs pos="35350">
                <a:srgbClr val="6363AC"/>
              </a:gs>
              <a:gs pos="100000">
                <a:srgbClr val="26C4F4"/>
              </a:gs>
            </a:gsLst>
            <a:lin ang="0" scaled="1"/>
          </a:gradFill>
          <a:ln w="9492" cap="flat">
            <a:noFill/>
            <a:prstDash val="solid"/>
            <a:miter/>
          </a:ln>
        </p:spPr>
        <p:txBody>
          <a:bodyPr rtlCol="0" anchor="ctr"/>
          <a:lstStyle/>
          <a:p>
            <a:endParaRPr lang="en-US"/>
          </a:p>
        </p:txBody>
      </p:sp>
    </p:spTree>
    <p:extLst>
      <p:ext uri="{BB962C8B-B14F-4D97-AF65-F5344CB8AC3E}">
        <p14:creationId xmlns:p14="http://schemas.microsoft.com/office/powerpoint/2010/main" val="308504618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0A062CE-B06D-C821-430C-03E73E7FB46C}"/>
            </a:ext>
          </a:extLst>
        </p:cNvPr>
        <p:cNvGrpSpPr/>
        <p:nvPr/>
      </p:nvGrpSpPr>
      <p:grpSpPr>
        <a:xfrm>
          <a:off x="0" y="0"/>
          <a:ext cx="0" cy="0"/>
          <a:chOff x="0" y="0"/>
          <a:chExt cx="0" cy="0"/>
        </a:xfrm>
      </p:grpSpPr>
      <p:sp>
        <p:nvSpPr>
          <p:cNvPr id="5" name="Text Placeholder 4">
            <a:extLst>
              <a:ext uri="{FF2B5EF4-FFF2-40B4-BE49-F238E27FC236}">
                <a16:creationId xmlns:a16="http://schemas.microsoft.com/office/drawing/2014/main" id="{773266F7-133E-EB88-567E-D066E5DF9019}"/>
              </a:ext>
            </a:extLst>
          </p:cNvPr>
          <p:cNvSpPr>
            <a:spLocks noGrp="1"/>
          </p:cNvSpPr>
          <p:nvPr>
            <p:ph type="body" sz="quarter" idx="61"/>
          </p:nvPr>
        </p:nvSpPr>
        <p:spPr/>
        <p:txBody>
          <a:bodyPr/>
          <a:lstStyle/>
          <a:p>
            <a:pPr marL="622300"/>
            <a:r>
              <a:rPr lang="en-US" dirty="0"/>
              <a:t>INTRODUZIONE</a:t>
            </a:r>
          </a:p>
        </p:txBody>
      </p:sp>
      <p:sp>
        <p:nvSpPr>
          <p:cNvPr id="4" name="Slide Number Placeholder 3">
            <a:extLst>
              <a:ext uri="{FF2B5EF4-FFF2-40B4-BE49-F238E27FC236}">
                <a16:creationId xmlns:a16="http://schemas.microsoft.com/office/drawing/2014/main" id="{0F47B098-435A-B2D8-F2C5-78F260A6A81C}"/>
              </a:ext>
            </a:extLst>
          </p:cNvPr>
          <p:cNvSpPr>
            <a:spLocks noGrp="1"/>
          </p:cNvSpPr>
          <p:nvPr>
            <p:ph type="sldNum" sz="quarter" idx="4"/>
          </p:nvPr>
        </p:nvSpPr>
        <p:spPr/>
        <p:txBody>
          <a:bodyPr/>
          <a:lstStyle/>
          <a:p>
            <a:fld id="{9C527BFA-2C0E-4CEC-B6A5-913A56FEF4B4}" type="slidenum">
              <a:rPr lang="fr-CA" smtClean="0"/>
              <a:pPr/>
              <a:t>5</a:t>
            </a:fld>
            <a:endParaRPr lang="fr-CA"/>
          </a:p>
        </p:txBody>
      </p:sp>
      <p:sp>
        <p:nvSpPr>
          <p:cNvPr id="7" name="Text Placeholder 5">
            <a:extLst>
              <a:ext uri="{FF2B5EF4-FFF2-40B4-BE49-F238E27FC236}">
                <a16:creationId xmlns:a16="http://schemas.microsoft.com/office/drawing/2014/main" id="{30484F0B-B23D-D433-6D03-7A921A922C92}"/>
              </a:ext>
            </a:extLst>
          </p:cNvPr>
          <p:cNvSpPr txBox="1">
            <a:spLocks/>
          </p:cNvSpPr>
          <p:nvPr/>
        </p:nvSpPr>
        <p:spPr>
          <a:xfrm>
            <a:off x="601362" y="1751543"/>
            <a:ext cx="6325053" cy="8393484"/>
          </a:xfrm>
          <a:prstGeom prst="rect">
            <a:avLst/>
          </a:prstGeom>
        </p:spPr>
        <p:txBody>
          <a:bodyPr lIns="91440" tIns="45720" rIns="91440" bIns="45720" numCol="2" spcCol="288000" anchor="t">
            <a:noAutofit/>
          </a:bodyPr>
          <a:lstStyle>
            <a:lvl1pPr marL="0" indent="0" algn="l" defTabSz="755934" rtl="0" eaLnBrk="1" latinLnBrk="0" hangingPunct="1">
              <a:lnSpc>
                <a:spcPct val="100000"/>
              </a:lnSpc>
              <a:spcBef>
                <a:spcPts val="0"/>
              </a:spcBef>
              <a:buFont typeface="Arial" panose="020B0604020202020204" pitchFamily="34" charset="0"/>
              <a:buNone/>
              <a:defRPr sz="1100" b="0" i="0" kern="1200">
                <a:solidFill>
                  <a:srgbClr val="0B1430"/>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r>
              <a:rPr lang="it-IT" sz="1800" b="1" noProof="0" dirty="0">
                <a:solidFill>
                  <a:srgbClr val="8652A1"/>
                </a:solidFill>
              </a:rPr>
              <a:t>Benvenuti nella Guida per l'insegnante della EARTH</a:t>
            </a:r>
            <a:endParaRPr lang="it-IT" b="1" noProof="0" dirty="0"/>
          </a:p>
          <a:p>
            <a:pPr algn="just"/>
            <a:endParaRPr lang="it-IT" noProof="0" dirty="0"/>
          </a:p>
          <a:p>
            <a:pPr algn="just"/>
            <a:r>
              <a:rPr lang="it-IT" noProof="0" dirty="0"/>
              <a:t>Benvenuti nella Guida per l'insegnante di EARTH, progettata per </a:t>
            </a:r>
            <a:r>
              <a:rPr lang="it-IT" b="1" noProof="0" dirty="0"/>
              <a:t>supportare gli insegnanti </a:t>
            </a:r>
            <a:r>
              <a:rPr lang="it-IT" noProof="0" dirty="0"/>
              <a:t>nella fornitura di contenuti coinvolgenti, innovativi e incentrati sulla sostenibilità in un processo di gestione dell'innovazione facilitato digitalmente per la logistica. Questa guida fa parte delle OER EARTH, progettate per fornire agli insegnanti </a:t>
            </a:r>
            <a:r>
              <a:rPr lang="it-IT" b="1" noProof="0" dirty="0"/>
              <a:t>strumenti pratici, casi di studio e metodologie che ispirino gli studenti </a:t>
            </a:r>
            <a:r>
              <a:rPr lang="it-IT" noProof="0" dirty="0"/>
              <a:t>e promuovano il pensiero critico nella logistica sostenibile.</a:t>
            </a:r>
          </a:p>
          <a:p>
            <a:endParaRPr lang="it-IT" sz="1800" b="1" noProof="0" dirty="0">
              <a:solidFill>
                <a:srgbClr val="8652A1"/>
              </a:solidFill>
            </a:endParaRPr>
          </a:p>
          <a:p>
            <a:r>
              <a:rPr lang="it-IT" sz="1800" b="1" noProof="0" dirty="0">
                <a:solidFill>
                  <a:srgbClr val="8652A1"/>
                </a:solidFill>
              </a:rPr>
              <a:t>Perché la logistica sostenibile è importante</a:t>
            </a:r>
            <a:endParaRPr lang="it-IT" b="1" noProof="0" dirty="0"/>
          </a:p>
          <a:p>
            <a:pPr algn="just"/>
            <a:r>
              <a:rPr lang="it-IT" noProof="0" dirty="0">
                <a:latin typeface="Calibri"/>
                <a:ea typeface="Open Sans"/>
                <a:cs typeface="Calibri"/>
              </a:rPr>
              <a:t>La logistica sostenibile svolge un ruolo fondamentale nell'affrontare le sfide ambientali globali, ridurre l'impronta di carbonio e promuovere l'efficienza delle risorse. Questa guida fornisce agli insegnanti gli strumenti per ispirare gli studenti a diventare i </a:t>
            </a:r>
            <a:r>
              <a:rPr lang="it-IT" b="1" noProof="0" dirty="0">
                <a:latin typeface="Calibri"/>
                <a:ea typeface="Open Sans"/>
                <a:cs typeface="Calibri"/>
              </a:rPr>
              <a:t>futuri leader </a:t>
            </a:r>
            <a:r>
              <a:rPr lang="it-IT" noProof="0" dirty="0">
                <a:latin typeface="Calibri"/>
                <a:ea typeface="Open Sans"/>
                <a:cs typeface="Calibri"/>
              </a:rPr>
              <a:t>in grado di promuovere soluzioni innovative e sostenibili nel settore della logistica. Questa guida ha lo scopo di consentire agli insegnanti di tenere lezioni dinamiche che non solo educhino, ma motivino anche gli studenti a pensare in modo critico al ruolo dell'innovazione nel plasmare un futuro più sostenibile.</a:t>
            </a:r>
            <a:endParaRPr lang="it-IT" noProof="0" dirty="0"/>
          </a:p>
          <a:p>
            <a:pPr algn="just"/>
            <a:endParaRPr lang="it-IT" sz="1800" b="1" noProof="0" dirty="0">
              <a:solidFill>
                <a:srgbClr val="8652A1"/>
              </a:solidFill>
              <a:latin typeface="Calibri"/>
              <a:ea typeface="Open Sans"/>
              <a:cs typeface="Calibri"/>
            </a:endParaRPr>
          </a:p>
          <a:p>
            <a:pPr algn="just"/>
            <a:r>
              <a:rPr lang="it-IT" sz="1800" b="1" noProof="0" dirty="0">
                <a:solidFill>
                  <a:srgbClr val="8652A1"/>
                </a:solidFill>
                <a:latin typeface="Calibri"/>
                <a:ea typeface="Open Sans"/>
                <a:cs typeface="Calibri"/>
              </a:rPr>
              <a:t>Scopo della presente guida</a:t>
            </a:r>
            <a:endParaRPr lang="it-IT" b="1" noProof="0" dirty="0"/>
          </a:p>
          <a:p>
            <a:pPr algn="just"/>
            <a:r>
              <a:rPr lang="it-IT" noProof="0" dirty="0"/>
              <a:t>L'obiettivo di questa guida è aiutare gli insegnanti a integrare perfettamente le risorse di EARTH nelle loro lezioni, sia di persona, online o in un formato ibrido. Fornisce un quadro chiaro per la navigazione nel contenuto del corso, la selezione di materiali adatti e l'applicazione delle strategie didattiche consigliate. Progettati per essere flessibili e adattabili, i materiali possono essere adattati a diversi stili di insegnamento ed esigenze della classe piuttosto che essere seguiti rigidamente. Incorporando casi di studio del mondo reale, strumenti digitali e attività di apprendimento basate su problemi, questa guida colma il divario tra teoria e pratica, rendendo l'apprendimento significativo e di impatto.</a:t>
            </a:r>
            <a:endParaRPr lang="it-IT" sz="1800" b="1" noProof="0" dirty="0">
              <a:solidFill>
                <a:srgbClr val="8652A1"/>
              </a:solidFill>
            </a:endParaRPr>
          </a:p>
          <a:p>
            <a:pPr algn="just"/>
            <a:endParaRPr lang="it-IT" sz="1800" b="1" noProof="0" dirty="0">
              <a:solidFill>
                <a:srgbClr val="8652A1"/>
              </a:solidFill>
            </a:endParaRPr>
          </a:p>
          <a:p>
            <a:pPr algn="just"/>
            <a:r>
              <a:rPr lang="it-IT" sz="1800" b="1" noProof="0" dirty="0">
                <a:solidFill>
                  <a:srgbClr val="8652A1"/>
                </a:solidFill>
              </a:rPr>
              <a:t>Cosa aspettarsi</a:t>
            </a:r>
            <a:endParaRPr lang="it-IT" b="1" noProof="0" dirty="0"/>
          </a:p>
          <a:p>
            <a:pPr marL="171450" indent="-171450" algn="just">
              <a:buFont typeface="Wingdings" panose="05000000000000000000" pitchFamily="2" charset="2"/>
              <a:buChar char="§"/>
            </a:pPr>
            <a:r>
              <a:rPr lang="it-IT" b="1" noProof="0" dirty="0">
                <a:solidFill>
                  <a:srgbClr val="29C5F4"/>
                </a:solidFill>
                <a:latin typeface="Calibri"/>
                <a:ea typeface="Open Sans"/>
                <a:cs typeface="Calibri"/>
              </a:rPr>
              <a:t>Struttura del Modulo</a:t>
            </a:r>
          </a:p>
          <a:p>
            <a:pPr algn="just"/>
            <a:r>
              <a:rPr lang="it-IT" noProof="0" dirty="0">
                <a:latin typeface="Calibri"/>
                <a:ea typeface="Open Sans"/>
                <a:cs typeface="Calibri"/>
              </a:rPr>
              <a:t>Questa sezione delinea la struttura dei moduli EARTH, descrivendo in dettaglio i componenti di ciascun modulo – introduzione, esercizi e valutazione – progettati per la flessibilità e l'adattabilità in diversi contesti didattici.</a:t>
            </a:r>
          </a:p>
          <a:p>
            <a:pPr algn="just"/>
            <a:r>
              <a:rPr lang="it-IT" b="1" noProof="0" dirty="0">
                <a:latin typeface="Calibri"/>
                <a:ea typeface="Open Sans"/>
                <a:cs typeface="Calibri"/>
              </a:rPr>
              <a:t>Modulo 1 – Esercizio di riscaldamento</a:t>
            </a:r>
          </a:p>
          <a:p>
            <a:pPr algn="just"/>
            <a:r>
              <a:rPr lang="it-IT" noProof="0" dirty="0">
                <a:latin typeface="Calibri"/>
                <a:ea typeface="Open Sans"/>
                <a:cs typeface="Calibri"/>
              </a:rPr>
              <a:t>Qui viene presentata una panoramica del Modulo 1, focalizzandosi sui fondamenti della gestione dell'innovazione applicata ai contesti logistici.</a:t>
            </a:r>
          </a:p>
          <a:p>
            <a:pPr marL="171450" indent="-171450" algn="just">
              <a:buFont typeface="Wingdings" panose="05000000000000000000" pitchFamily="2" charset="2"/>
              <a:buChar char="§"/>
            </a:pPr>
            <a:endParaRPr lang="it-IT" noProof="0" dirty="0">
              <a:latin typeface="Calibri"/>
              <a:ea typeface="Open Sans"/>
              <a:cs typeface="Calibri"/>
            </a:endParaRPr>
          </a:p>
          <a:p>
            <a:r>
              <a:rPr lang="it-IT" b="1" noProof="0" dirty="0"/>
              <a:t>Modulo 2 – Gestione dell'innovazione, digitalizzazione e sostenibilità</a:t>
            </a:r>
          </a:p>
          <a:p>
            <a:r>
              <a:rPr lang="it-IT" noProof="0" dirty="0"/>
              <a:t>Questa sezione esplora l'applicazione della gestione dell'innovazione, con particolare attenzione all'identificazione delle sfide della sostenibilità e all'applicazione dei processi di gestione dell'innovazione per affrontarle.</a:t>
            </a:r>
          </a:p>
          <a:p>
            <a:pPr algn="just"/>
            <a:r>
              <a:rPr lang="it-IT" b="1" noProof="0" dirty="0">
                <a:latin typeface="Calibri"/>
                <a:ea typeface="Open Sans"/>
                <a:cs typeface="Calibri"/>
              </a:rPr>
              <a:t>Modulo 3 – Sfida nella vita reale</a:t>
            </a:r>
          </a:p>
          <a:p>
            <a:pPr algn="just"/>
            <a:r>
              <a:rPr lang="it-IT" noProof="0" dirty="0">
                <a:latin typeface="Calibri"/>
                <a:ea typeface="Open Sans"/>
                <a:cs typeface="Calibri"/>
              </a:rPr>
              <a:t>Questo modulo si concentra su attività pratiche all'interno delle fasi di gestione dell'innovazione, insegnando agli studenti come utilizzare gli strumenti digitali per implementare soluzioni logistiche innovative e sostenibili.</a:t>
            </a:r>
            <a:endParaRPr lang="it-IT" noProof="0" dirty="0"/>
          </a:p>
          <a:p>
            <a:pPr algn="just"/>
            <a:r>
              <a:rPr lang="it-IT" b="1" noProof="0" dirty="0">
                <a:latin typeface="Calibri"/>
                <a:ea typeface="Open Sans"/>
                <a:cs typeface="Calibri"/>
              </a:rPr>
              <a:t>Le sezioni del modulo </a:t>
            </a:r>
            <a:r>
              <a:rPr lang="it-IT" noProof="0" dirty="0">
                <a:latin typeface="Calibri"/>
                <a:ea typeface="Open Sans"/>
                <a:cs typeface="Calibri"/>
              </a:rPr>
              <a:t>includono descrizioni settimana per settimana, risultati di apprendimento e attività suggerite per coinvolgere gli studenti in discussioni critiche.</a:t>
            </a:r>
          </a:p>
          <a:p>
            <a:pPr marL="171450" indent="-171450" algn="just">
              <a:buFont typeface="Wingdings" panose="05000000000000000000" pitchFamily="2" charset="2"/>
              <a:buChar char="§"/>
            </a:pPr>
            <a:r>
              <a:rPr lang="it-IT" b="1" noProof="0" dirty="0">
                <a:solidFill>
                  <a:srgbClr val="29C5F4"/>
                </a:solidFill>
                <a:latin typeface="Calibri"/>
                <a:ea typeface="Open Sans"/>
                <a:cs typeface="Calibri"/>
              </a:rPr>
              <a:t>Risorse aggiuntive</a:t>
            </a:r>
          </a:p>
          <a:p>
            <a:pPr algn="just"/>
            <a:r>
              <a:rPr lang="it-IT" noProof="0" dirty="0">
                <a:latin typeface="Calibri"/>
                <a:ea typeface="Open Sans"/>
                <a:cs typeface="Calibri"/>
              </a:rPr>
              <a:t>Una raccolta di materiali supplementari, tra cui risorse esterne e casi di studio, progettati per supportare le lezioni e migliorare le discussioni in classe.</a:t>
            </a:r>
          </a:p>
          <a:p>
            <a:pPr algn="just"/>
            <a:r>
              <a:rPr lang="it-IT" noProof="0" dirty="0"/>
              <a:t>Gli insegnanti sono incoraggiati a rivedere e adattare regolarmente i materiali delle OER, tra cui la lingua, le immagini e la selezione dei casi, per aiutare a eliminare i pregiudizi impliciti e garantire che il contenuto delle OER rimanga inclusivo. Il Compendio delle Buone Pratiche di EARTH, ad esempio, sostiene questo aspetto mettendo in evidenza modelli diversi e strategie di innovazione inclusive. L'uso di questi esempi sfida gli stereotipi comuni e amplia la comprensione del settore logistico da parte degli studenti.</a:t>
            </a:r>
            <a:endParaRPr lang="it-IT" noProof="0" dirty="0">
              <a:latin typeface="Calibri"/>
              <a:ea typeface="Open Sans"/>
              <a:cs typeface="Calibri"/>
            </a:endParaRPr>
          </a:p>
        </p:txBody>
      </p:sp>
    </p:spTree>
    <p:extLst>
      <p:ext uri="{BB962C8B-B14F-4D97-AF65-F5344CB8AC3E}">
        <p14:creationId xmlns:p14="http://schemas.microsoft.com/office/powerpoint/2010/main" val="366113465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8BF6BA6-64A4-8A50-04CC-CE1215435548}"/>
            </a:ext>
          </a:extLst>
        </p:cNvPr>
        <p:cNvGrpSpPr/>
        <p:nvPr/>
      </p:nvGrpSpPr>
      <p:grpSpPr>
        <a:xfrm>
          <a:off x="0" y="0"/>
          <a:ext cx="0" cy="0"/>
          <a:chOff x="0" y="0"/>
          <a:chExt cx="0" cy="0"/>
        </a:xfrm>
      </p:grpSpPr>
      <p:sp>
        <p:nvSpPr>
          <p:cNvPr id="6" name="Text Placeholder 5">
            <a:extLst>
              <a:ext uri="{FF2B5EF4-FFF2-40B4-BE49-F238E27FC236}">
                <a16:creationId xmlns:a16="http://schemas.microsoft.com/office/drawing/2014/main" id="{D82362E8-EA8B-9B9F-62B9-1F73F024903C}"/>
              </a:ext>
            </a:extLst>
          </p:cNvPr>
          <p:cNvSpPr>
            <a:spLocks noGrp="1"/>
          </p:cNvSpPr>
          <p:nvPr>
            <p:ph type="body" sz="quarter" idx="14"/>
          </p:nvPr>
        </p:nvSpPr>
        <p:spPr/>
        <p:txBody>
          <a:bodyPr/>
          <a:lstStyle/>
          <a:p>
            <a:r>
              <a:rPr lang="en-US"/>
              <a:t>02</a:t>
            </a:r>
          </a:p>
        </p:txBody>
      </p:sp>
      <p:sp>
        <p:nvSpPr>
          <p:cNvPr id="5" name="Slide Number Placeholder 4">
            <a:extLst>
              <a:ext uri="{FF2B5EF4-FFF2-40B4-BE49-F238E27FC236}">
                <a16:creationId xmlns:a16="http://schemas.microsoft.com/office/drawing/2014/main" id="{70913D73-E9BD-28DF-6D6E-C3595B9761AB}"/>
              </a:ext>
            </a:extLst>
          </p:cNvPr>
          <p:cNvSpPr>
            <a:spLocks noGrp="1"/>
          </p:cNvSpPr>
          <p:nvPr>
            <p:ph type="sldNum" sz="quarter" idx="4"/>
          </p:nvPr>
        </p:nvSpPr>
        <p:spPr/>
        <p:txBody>
          <a:bodyPr/>
          <a:lstStyle/>
          <a:p>
            <a:fld id="{9C527BFA-2C0E-4CEC-B6A5-913A56FEF4B4}" type="slidenum">
              <a:rPr lang="fr-CA" smtClean="0"/>
              <a:pPr/>
              <a:t>6</a:t>
            </a:fld>
            <a:endParaRPr lang="fr-CA"/>
          </a:p>
        </p:txBody>
      </p:sp>
      <p:pic>
        <p:nvPicPr>
          <p:cNvPr id="10" name="Picture Placeholder 9">
            <a:extLst>
              <a:ext uri="{FF2B5EF4-FFF2-40B4-BE49-F238E27FC236}">
                <a16:creationId xmlns:a16="http://schemas.microsoft.com/office/drawing/2014/main" id="{B8F2943C-F14C-ADF9-6259-95DFA4A23909}"/>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l="7888" r="7888"/>
          <a:stretch/>
        </p:blipFill>
        <p:spPr/>
      </p:pic>
      <p:sp>
        <p:nvSpPr>
          <p:cNvPr id="12" name="Rectangle 11">
            <a:extLst>
              <a:ext uri="{FF2B5EF4-FFF2-40B4-BE49-F238E27FC236}">
                <a16:creationId xmlns:a16="http://schemas.microsoft.com/office/drawing/2014/main" id="{7C66BF90-FE2F-A472-FF97-2F9E165BC8C1}"/>
              </a:ext>
            </a:extLst>
          </p:cNvPr>
          <p:cNvSpPr/>
          <p:nvPr/>
        </p:nvSpPr>
        <p:spPr>
          <a:xfrm>
            <a:off x="4014654" y="5174204"/>
            <a:ext cx="2562919" cy="60629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a:latin typeface="Montserrat" panose="00000500000000000000" pitchFamily="50" charset="0"/>
            </a:endParaRPr>
          </a:p>
        </p:txBody>
      </p:sp>
      <p:sp>
        <p:nvSpPr>
          <p:cNvPr id="14" name="Freeform 13">
            <a:extLst>
              <a:ext uri="{FF2B5EF4-FFF2-40B4-BE49-F238E27FC236}">
                <a16:creationId xmlns:a16="http://schemas.microsoft.com/office/drawing/2014/main" id="{77B0A7F8-62D6-648C-F826-65C5571B2B24}"/>
              </a:ext>
            </a:extLst>
          </p:cNvPr>
          <p:cNvSpPr/>
          <p:nvPr/>
        </p:nvSpPr>
        <p:spPr>
          <a:xfrm rot="19295464">
            <a:off x="5357263" y="-801414"/>
            <a:ext cx="4822343" cy="5213433"/>
          </a:xfrm>
          <a:custGeom>
            <a:avLst/>
            <a:gdLst>
              <a:gd name="connsiteX0" fmla="*/ 217621 w 1060649"/>
              <a:gd name="connsiteY0" fmla="*/ 995490 h 1146667"/>
              <a:gd name="connsiteX1" fmla="*/ 178658 w 1060649"/>
              <a:gd name="connsiteY1" fmla="*/ 979326 h 1146667"/>
              <a:gd name="connsiteX2" fmla="*/ 149199 w 1060649"/>
              <a:gd name="connsiteY2" fmla="*/ 934639 h 1146667"/>
              <a:gd name="connsiteX3" fmla="*/ 188161 w 1060649"/>
              <a:gd name="connsiteY3" fmla="*/ 946999 h 1146667"/>
              <a:gd name="connsiteX4" fmla="*/ 217621 w 1060649"/>
              <a:gd name="connsiteY4" fmla="*/ 995490 h 1146667"/>
              <a:gd name="connsiteX5" fmla="*/ 320255 w 1060649"/>
              <a:gd name="connsiteY5" fmla="*/ 1065849 h 1146667"/>
              <a:gd name="connsiteX6" fmla="*/ 274640 w 1060649"/>
              <a:gd name="connsiteY6" fmla="*/ 1052538 h 1146667"/>
              <a:gd name="connsiteX7" fmla="*/ 248031 w 1060649"/>
              <a:gd name="connsiteY7" fmla="*/ 1019260 h 1146667"/>
              <a:gd name="connsiteX8" fmla="*/ 295547 w 1060649"/>
              <a:gd name="connsiteY8" fmla="*/ 1029719 h 1146667"/>
              <a:gd name="connsiteX9" fmla="*/ 320255 w 1060649"/>
              <a:gd name="connsiteY9" fmla="*/ 1065849 h 1146667"/>
              <a:gd name="connsiteX10" fmla="*/ 428590 w 1060649"/>
              <a:gd name="connsiteY10" fmla="*/ 1117193 h 1146667"/>
              <a:gd name="connsiteX11" fmla="*/ 380124 w 1060649"/>
              <a:gd name="connsiteY11" fmla="*/ 1107685 h 1146667"/>
              <a:gd name="connsiteX12" fmla="*/ 358267 w 1060649"/>
              <a:gd name="connsiteY12" fmla="*/ 1085816 h 1146667"/>
              <a:gd name="connsiteX13" fmla="*/ 409584 w 1060649"/>
              <a:gd name="connsiteY13" fmla="*/ 1093423 h 1146667"/>
              <a:gd name="connsiteX14" fmla="*/ 428590 w 1060649"/>
              <a:gd name="connsiteY14" fmla="*/ 1117193 h 1146667"/>
              <a:gd name="connsiteX15" fmla="*/ 530273 w 1060649"/>
              <a:gd name="connsiteY15" fmla="*/ 1143815 h 1146667"/>
              <a:gd name="connsiteX16" fmla="*/ 483708 w 1060649"/>
              <a:gd name="connsiteY16" fmla="*/ 1140012 h 1146667"/>
              <a:gd name="connsiteX17" fmla="*/ 469453 w 1060649"/>
              <a:gd name="connsiteY17" fmla="*/ 1131455 h 1146667"/>
              <a:gd name="connsiteX18" fmla="*/ 517919 w 1060649"/>
              <a:gd name="connsiteY18" fmla="*/ 1134307 h 1146667"/>
              <a:gd name="connsiteX19" fmla="*/ 530273 w 1060649"/>
              <a:gd name="connsiteY19" fmla="*/ 1143815 h 1146667"/>
              <a:gd name="connsiteX20" fmla="*/ 34211 w 1060649"/>
              <a:gd name="connsiteY20" fmla="*/ 714052 h 1146667"/>
              <a:gd name="connsiteX21" fmla="*/ 19006 w 1060649"/>
              <a:gd name="connsiteY21" fmla="*/ 712151 h 1146667"/>
              <a:gd name="connsiteX22" fmla="*/ 6652 w 1060649"/>
              <a:gd name="connsiteY22" fmla="*/ 648447 h 1146667"/>
              <a:gd name="connsiteX23" fmla="*/ 20907 w 1060649"/>
              <a:gd name="connsiteY23" fmla="*/ 643693 h 1146667"/>
              <a:gd name="connsiteX24" fmla="*/ 34211 w 1060649"/>
              <a:gd name="connsiteY24" fmla="*/ 714052 h 1146667"/>
              <a:gd name="connsiteX25" fmla="*/ 97882 w 1060649"/>
              <a:gd name="connsiteY25" fmla="*/ 803428 h 1146667"/>
              <a:gd name="connsiteX26" fmla="*/ 65571 w 1060649"/>
              <a:gd name="connsiteY26" fmla="*/ 798674 h 1146667"/>
              <a:gd name="connsiteX27" fmla="*/ 45615 w 1060649"/>
              <a:gd name="connsiteY27" fmla="*/ 733069 h 1146667"/>
              <a:gd name="connsiteX28" fmla="*/ 77925 w 1060649"/>
              <a:gd name="connsiteY28" fmla="*/ 733069 h 1146667"/>
              <a:gd name="connsiteX29" fmla="*/ 97882 w 1060649"/>
              <a:gd name="connsiteY29" fmla="*/ 803428 h 1146667"/>
              <a:gd name="connsiteX30" fmla="*/ 190062 w 1060649"/>
              <a:gd name="connsiteY30" fmla="*/ 896606 h 1146667"/>
              <a:gd name="connsiteX31" fmla="*/ 144447 w 1060649"/>
              <a:gd name="connsiteY31" fmla="*/ 889000 h 1146667"/>
              <a:gd name="connsiteX32" fmla="*/ 120689 w 1060649"/>
              <a:gd name="connsiteY32" fmla="*/ 827198 h 1146667"/>
              <a:gd name="connsiteX33" fmla="*/ 167255 w 1060649"/>
              <a:gd name="connsiteY33" fmla="*/ 830050 h 1146667"/>
              <a:gd name="connsiteX34" fmla="*/ 190062 w 1060649"/>
              <a:gd name="connsiteY34" fmla="*/ 896606 h 1146667"/>
              <a:gd name="connsiteX35" fmla="*/ 300298 w 1060649"/>
              <a:gd name="connsiteY35" fmla="*/ 983129 h 1146667"/>
              <a:gd name="connsiteX36" fmla="*/ 246130 w 1060649"/>
              <a:gd name="connsiteY36" fmla="*/ 977425 h 1146667"/>
              <a:gd name="connsiteX37" fmla="*/ 221422 w 1060649"/>
              <a:gd name="connsiteY37" fmla="*/ 924180 h 1146667"/>
              <a:gd name="connsiteX38" fmla="*/ 277491 w 1060649"/>
              <a:gd name="connsiteY38" fmla="*/ 927983 h 1146667"/>
              <a:gd name="connsiteX39" fmla="*/ 300298 w 1060649"/>
              <a:gd name="connsiteY39" fmla="*/ 983129 h 1146667"/>
              <a:gd name="connsiteX40" fmla="*/ 420037 w 1060649"/>
              <a:gd name="connsiteY40" fmla="*/ 1055390 h 1146667"/>
              <a:gd name="connsiteX41" fmla="*/ 363019 w 1060649"/>
              <a:gd name="connsiteY41" fmla="*/ 1051587 h 1146667"/>
              <a:gd name="connsiteX42" fmla="*/ 342112 w 1060649"/>
              <a:gd name="connsiteY42" fmla="*/ 1009752 h 1146667"/>
              <a:gd name="connsiteX43" fmla="*/ 401981 w 1060649"/>
              <a:gd name="connsiteY43" fmla="*/ 1011653 h 1146667"/>
              <a:gd name="connsiteX44" fmla="*/ 420037 w 1060649"/>
              <a:gd name="connsiteY44" fmla="*/ 1055390 h 1146667"/>
              <a:gd name="connsiteX45" fmla="*/ 535975 w 1060649"/>
              <a:gd name="connsiteY45" fmla="*/ 1106734 h 1146667"/>
              <a:gd name="connsiteX46" fmla="*/ 480857 w 1060649"/>
              <a:gd name="connsiteY46" fmla="*/ 1106734 h 1146667"/>
              <a:gd name="connsiteX47" fmla="*/ 465652 w 1060649"/>
              <a:gd name="connsiteY47" fmla="*/ 1078210 h 1146667"/>
              <a:gd name="connsiteX48" fmla="*/ 523621 w 1060649"/>
              <a:gd name="connsiteY48" fmla="*/ 1077259 h 1146667"/>
              <a:gd name="connsiteX49" fmla="*/ 535975 w 1060649"/>
              <a:gd name="connsiteY49" fmla="*/ 1106734 h 1146667"/>
              <a:gd name="connsiteX50" fmla="*/ 637658 w 1060649"/>
              <a:gd name="connsiteY50" fmla="*/ 1131455 h 1146667"/>
              <a:gd name="connsiteX51" fmla="*/ 589192 w 1060649"/>
              <a:gd name="connsiteY51" fmla="*/ 1136209 h 1146667"/>
              <a:gd name="connsiteX52" fmla="*/ 581590 w 1060649"/>
              <a:gd name="connsiteY52" fmla="*/ 1120996 h 1146667"/>
              <a:gd name="connsiteX53" fmla="*/ 632907 w 1060649"/>
              <a:gd name="connsiteY53" fmla="*/ 1115291 h 1146667"/>
              <a:gd name="connsiteX54" fmla="*/ 637658 w 1060649"/>
              <a:gd name="connsiteY54" fmla="*/ 1131455 h 1146667"/>
              <a:gd name="connsiteX55" fmla="*/ 29460 w 1060649"/>
              <a:gd name="connsiteY55" fmla="*/ 588547 h 1146667"/>
              <a:gd name="connsiteX56" fmla="*/ 7602 w 1060649"/>
              <a:gd name="connsiteY56" fmla="*/ 599005 h 1146667"/>
              <a:gd name="connsiteX57" fmla="*/ 6652 w 1060649"/>
              <a:gd name="connsiteY57" fmla="*/ 529597 h 1146667"/>
              <a:gd name="connsiteX58" fmla="*/ 27559 w 1060649"/>
              <a:gd name="connsiteY58" fmla="*/ 511532 h 1146667"/>
              <a:gd name="connsiteX59" fmla="*/ 29460 w 1060649"/>
              <a:gd name="connsiteY59" fmla="*/ 588547 h 1146667"/>
              <a:gd name="connsiteX60" fmla="*/ 89329 w 1060649"/>
              <a:gd name="connsiteY60" fmla="*/ 673168 h 1146667"/>
              <a:gd name="connsiteX61" fmla="*/ 48466 w 1060649"/>
              <a:gd name="connsiteY61" fmla="*/ 678873 h 1146667"/>
              <a:gd name="connsiteX62" fmla="*/ 37062 w 1060649"/>
              <a:gd name="connsiteY62" fmla="*/ 602809 h 1146667"/>
              <a:gd name="connsiteX63" fmla="*/ 76025 w 1060649"/>
              <a:gd name="connsiteY63" fmla="*/ 591399 h 1146667"/>
              <a:gd name="connsiteX64" fmla="*/ 89329 w 1060649"/>
              <a:gd name="connsiteY64" fmla="*/ 673168 h 1146667"/>
              <a:gd name="connsiteX65" fmla="*/ 180559 w 1060649"/>
              <a:gd name="connsiteY65" fmla="*/ 767297 h 1146667"/>
              <a:gd name="connsiteX66" fmla="*/ 125441 w 1060649"/>
              <a:gd name="connsiteY66" fmla="*/ 769199 h 1146667"/>
              <a:gd name="connsiteX67" fmla="*/ 107385 w 1060649"/>
              <a:gd name="connsiteY67" fmla="*/ 692184 h 1146667"/>
              <a:gd name="connsiteX68" fmla="*/ 162503 w 1060649"/>
              <a:gd name="connsiteY68" fmla="*/ 685528 h 1146667"/>
              <a:gd name="connsiteX69" fmla="*/ 180559 w 1060649"/>
              <a:gd name="connsiteY69" fmla="*/ 767297 h 1146667"/>
              <a:gd name="connsiteX70" fmla="*/ 296497 w 1060649"/>
              <a:gd name="connsiteY70" fmla="*/ 864279 h 1146667"/>
              <a:gd name="connsiteX71" fmla="*/ 230925 w 1060649"/>
              <a:gd name="connsiteY71" fmla="*/ 865230 h 1146667"/>
              <a:gd name="connsiteX72" fmla="*/ 209068 w 1060649"/>
              <a:gd name="connsiteY72" fmla="*/ 792969 h 1146667"/>
              <a:gd name="connsiteX73" fmla="*/ 275590 w 1060649"/>
              <a:gd name="connsiteY73" fmla="*/ 788215 h 1146667"/>
              <a:gd name="connsiteX74" fmla="*/ 296497 w 1060649"/>
              <a:gd name="connsiteY74" fmla="*/ 864279 h 1146667"/>
              <a:gd name="connsiteX75" fmla="*/ 423838 w 1060649"/>
              <a:gd name="connsiteY75" fmla="*/ 952704 h 1146667"/>
              <a:gd name="connsiteX76" fmla="*/ 354466 w 1060649"/>
              <a:gd name="connsiteY76" fmla="*/ 954605 h 1146667"/>
              <a:gd name="connsiteX77" fmla="*/ 334509 w 1060649"/>
              <a:gd name="connsiteY77" fmla="*/ 891852 h 1146667"/>
              <a:gd name="connsiteX78" fmla="*/ 405783 w 1060649"/>
              <a:gd name="connsiteY78" fmla="*/ 887098 h 1146667"/>
              <a:gd name="connsiteX79" fmla="*/ 423838 w 1060649"/>
              <a:gd name="connsiteY79" fmla="*/ 952704 h 1146667"/>
              <a:gd name="connsiteX80" fmla="*/ 667118 w 1060649"/>
              <a:gd name="connsiteY80" fmla="*/ 1073456 h 1146667"/>
              <a:gd name="connsiteX81" fmla="*/ 608199 w 1060649"/>
              <a:gd name="connsiteY81" fmla="*/ 1082013 h 1146667"/>
              <a:gd name="connsiteX82" fmla="*/ 599646 w 1060649"/>
              <a:gd name="connsiteY82" fmla="*/ 1046833 h 1146667"/>
              <a:gd name="connsiteX83" fmla="*/ 662366 w 1060649"/>
              <a:gd name="connsiteY83" fmla="*/ 1037325 h 1146667"/>
              <a:gd name="connsiteX84" fmla="*/ 667118 w 1060649"/>
              <a:gd name="connsiteY84" fmla="*/ 1073456 h 1146667"/>
              <a:gd name="connsiteX85" fmla="*/ 760248 w 1060649"/>
              <a:gd name="connsiteY85" fmla="*/ 1094373 h 1146667"/>
              <a:gd name="connsiteX86" fmla="*/ 711782 w 1060649"/>
              <a:gd name="connsiteY86" fmla="*/ 1106734 h 1146667"/>
              <a:gd name="connsiteX87" fmla="*/ 710832 w 1060649"/>
              <a:gd name="connsiteY87" fmla="*/ 1084865 h 1146667"/>
              <a:gd name="connsiteX88" fmla="*/ 762149 w 1060649"/>
              <a:gd name="connsiteY88" fmla="*/ 1071554 h 1146667"/>
              <a:gd name="connsiteX89" fmla="*/ 760248 w 1060649"/>
              <a:gd name="connsiteY89" fmla="*/ 1094373 h 1146667"/>
              <a:gd name="connsiteX90" fmla="*/ 823919 w 1060649"/>
              <a:gd name="connsiteY90" fmla="*/ 1088669 h 1146667"/>
              <a:gd name="connsiteX91" fmla="*/ 787807 w 1060649"/>
              <a:gd name="connsiteY91" fmla="*/ 1103881 h 1146667"/>
              <a:gd name="connsiteX92" fmla="*/ 794459 w 1060649"/>
              <a:gd name="connsiteY92" fmla="*/ 1094373 h 1146667"/>
              <a:gd name="connsiteX93" fmla="*/ 833422 w 1060649"/>
              <a:gd name="connsiteY93" fmla="*/ 1078210 h 1146667"/>
              <a:gd name="connsiteX94" fmla="*/ 823919 w 1060649"/>
              <a:gd name="connsiteY94" fmla="*/ 1088669 h 1146667"/>
              <a:gd name="connsiteX95" fmla="*/ 42764 w 1060649"/>
              <a:gd name="connsiteY95" fmla="*/ 452582 h 1146667"/>
              <a:gd name="connsiteX96" fmla="*/ 16155 w 1060649"/>
              <a:gd name="connsiteY96" fmla="*/ 474450 h 1146667"/>
              <a:gd name="connsiteX97" fmla="*/ 26609 w 1060649"/>
              <a:gd name="connsiteY97" fmla="*/ 409796 h 1146667"/>
              <a:gd name="connsiteX98" fmla="*/ 51317 w 1060649"/>
              <a:gd name="connsiteY98" fmla="*/ 382222 h 1146667"/>
              <a:gd name="connsiteX99" fmla="*/ 42764 w 1060649"/>
              <a:gd name="connsiteY99" fmla="*/ 452582 h 1146667"/>
              <a:gd name="connsiteX100" fmla="*/ 95981 w 1060649"/>
              <a:gd name="connsiteY100" fmla="*/ 521040 h 1146667"/>
              <a:gd name="connsiteX101" fmla="*/ 50366 w 1060649"/>
              <a:gd name="connsiteY101" fmla="*/ 538154 h 1146667"/>
              <a:gd name="connsiteX102" fmla="*/ 49416 w 1060649"/>
              <a:gd name="connsiteY102" fmla="*/ 463991 h 1146667"/>
              <a:gd name="connsiteX103" fmla="*/ 93130 w 1060649"/>
              <a:gd name="connsiteY103" fmla="*/ 442123 h 1146667"/>
              <a:gd name="connsiteX104" fmla="*/ 95981 w 1060649"/>
              <a:gd name="connsiteY104" fmla="*/ 521040 h 1146667"/>
              <a:gd name="connsiteX105" fmla="*/ 181509 w 1060649"/>
              <a:gd name="connsiteY105" fmla="*/ 607563 h 1146667"/>
              <a:gd name="connsiteX106" fmla="*/ 120689 w 1060649"/>
              <a:gd name="connsiteY106" fmla="*/ 619923 h 1146667"/>
              <a:gd name="connsiteX107" fmla="*/ 111186 w 1060649"/>
              <a:gd name="connsiteY107" fmla="*/ 539105 h 1146667"/>
              <a:gd name="connsiteX108" fmla="*/ 170106 w 1060649"/>
              <a:gd name="connsiteY108" fmla="*/ 522941 h 1146667"/>
              <a:gd name="connsiteX109" fmla="*/ 181509 w 1060649"/>
              <a:gd name="connsiteY109" fmla="*/ 607563 h 1146667"/>
              <a:gd name="connsiteX110" fmla="*/ 568286 w 1060649"/>
              <a:gd name="connsiteY110" fmla="*/ 894705 h 1146667"/>
              <a:gd name="connsiteX111" fmla="*/ 494161 w 1060649"/>
              <a:gd name="connsiteY111" fmla="*/ 904213 h 1146667"/>
              <a:gd name="connsiteX112" fmla="*/ 478956 w 1060649"/>
              <a:gd name="connsiteY112" fmla="*/ 837657 h 1146667"/>
              <a:gd name="connsiteX113" fmla="*/ 555932 w 1060649"/>
              <a:gd name="connsiteY113" fmla="*/ 827198 h 1146667"/>
              <a:gd name="connsiteX114" fmla="*/ 568286 w 1060649"/>
              <a:gd name="connsiteY114" fmla="*/ 894705 h 1146667"/>
              <a:gd name="connsiteX115" fmla="*/ 694677 w 1060649"/>
              <a:gd name="connsiteY115" fmla="*/ 966966 h 1146667"/>
              <a:gd name="connsiteX116" fmla="*/ 628155 w 1060649"/>
              <a:gd name="connsiteY116" fmla="*/ 979326 h 1146667"/>
              <a:gd name="connsiteX117" fmla="*/ 618652 w 1060649"/>
              <a:gd name="connsiteY117" fmla="*/ 926081 h 1146667"/>
              <a:gd name="connsiteX118" fmla="*/ 687074 w 1060649"/>
              <a:gd name="connsiteY118" fmla="*/ 913721 h 1146667"/>
              <a:gd name="connsiteX119" fmla="*/ 694677 w 1060649"/>
              <a:gd name="connsiteY119" fmla="*/ 966966 h 1146667"/>
              <a:gd name="connsiteX120" fmla="*/ 800161 w 1060649"/>
              <a:gd name="connsiteY120" fmla="*/ 1014506 h 1146667"/>
              <a:gd name="connsiteX121" fmla="*/ 745994 w 1060649"/>
              <a:gd name="connsiteY121" fmla="*/ 1029719 h 1146667"/>
              <a:gd name="connsiteX122" fmla="*/ 744093 w 1060649"/>
              <a:gd name="connsiteY122" fmla="*/ 990736 h 1146667"/>
              <a:gd name="connsiteX123" fmla="*/ 801112 w 1060649"/>
              <a:gd name="connsiteY123" fmla="*/ 975523 h 1146667"/>
              <a:gd name="connsiteX124" fmla="*/ 800161 w 1060649"/>
              <a:gd name="connsiteY124" fmla="*/ 1014506 h 1146667"/>
              <a:gd name="connsiteX125" fmla="*/ 876186 w 1060649"/>
              <a:gd name="connsiteY125" fmla="*/ 1035424 h 1146667"/>
              <a:gd name="connsiteX126" fmla="*/ 835323 w 1060649"/>
              <a:gd name="connsiteY126" fmla="*/ 1052538 h 1146667"/>
              <a:gd name="connsiteX127" fmla="*/ 840074 w 1060649"/>
              <a:gd name="connsiteY127" fmla="*/ 1026866 h 1146667"/>
              <a:gd name="connsiteX128" fmla="*/ 882838 w 1060649"/>
              <a:gd name="connsiteY128" fmla="*/ 1009752 h 1146667"/>
              <a:gd name="connsiteX129" fmla="*/ 876186 w 1060649"/>
              <a:gd name="connsiteY129" fmla="*/ 1035424 h 1146667"/>
              <a:gd name="connsiteX130" fmla="*/ 77925 w 1060649"/>
              <a:gd name="connsiteY130" fmla="*/ 327076 h 1146667"/>
              <a:gd name="connsiteX131" fmla="*/ 45615 w 1060649"/>
              <a:gd name="connsiteY131" fmla="*/ 359403 h 1146667"/>
              <a:gd name="connsiteX132" fmla="*/ 66522 w 1060649"/>
              <a:gd name="connsiteY132" fmla="*/ 305208 h 1146667"/>
              <a:gd name="connsiteX133" fmla="*/ 95031 w 1060649"/>
              <a:gd name="connsiteY133" fmla="*/ 268126 h 1146667"/>
              <a:gd name="connsiteX134" fmla="*/ 77925 w 1060649"/>
              <a:gd name="connsiteY134" fmla="*/ 327076 h 1146667"/>
              <a:gd name="connsiteX135" fmla="*/ 205267 w 1060649"/>
              <a:gd name="connsiteY135" fmla="*/ 444025 h 1146667"/>
              <a:gd name="connsiteX136" fmla="*/ 137795 w 1060649"/>
              <a:gd name="connsiteY136" fmla="*/ 464942 h 1146667"/>
              <a:gd name="connsiteX137" fmla="*/ 136845 w 1060649"/>
              <a:gd name="connsiteY137" fmla="*/ 385075 h 1146667"/>
              <a:gd name="connsiteX138" fmla="*/ 202416 w 1060649"/>
              <a:gd name="connsiteY138" fmla="*/ 360354 h 1146667"/>
              <a:gd name="connsiteX139" fmla="*/ 205267 w 1060649"/>
              <a:gd name="connsiteY139" fmla="*/ 444025 h 1146667"/>
              <a:gd name="connsiteX140" fmla="*/ 316453 w 1060649"/>
              <a:gd name="connsiteY140" fmla="*/ 533400 h 1146667"/>
              <a:gd name="connsiteX141" fmla="*/ 236627 w 1060649"/>
              <a:gd name="connsiteY141" fmla="*/ 549564 h 1146667"/>
              <a:gd name="connsiteX142" fmla="*/ 227124 w 1060649"/>
              <a:gd name="connsiteY142" fmla="*/ 463041 h 1146667"/>
              <a:gd name="connsiteX143" fmla="*/ 305050 w 1060649"/>
              <a:gd name="connsiteY143" fmla="*/ 443074 h 1146667"/>
              <a:gd name="connsiteX144" fmla="*/ 316453 w 1060649"/>
              <a:gd name="connsiteY144" fmla="*/ 533400 h 1146667"/>
              <a:gd name="connsiteX145" fmla="*/ 928453 w 1060649"/>
              <a:gd name="connsiteY145" fmla="*/ 941294 h 1146667"/>
              <a:gd name="connsiteX146" fmla="*/ 880938 w 1060649"/>
              <a:gd name="connsiteY146" fmla="*/ 960310 h 1146667"/>
              <a:gd name="connsiteX147" fmla="*/ 883789 w 1060649"/>
              <a:gd name="connsiteY147" fmla="*/ 917524 h 1146667"/>
              <a:gd name="connsiteX148" fmla="*/ 933205 w 1060649"/>
              <a:gd name="connsiteY148" fmla="*/ 898508 h 1146667"/>
              <a:gd name="connsiteX149" fmla="*/ 928453 w 1060649"/>
              <a:gd name="connsiteY149" fmla="*/ 941294 h 1146667"/>
              <a:gd name="connsiteX150" fmla="*/ 979770 w 1060649"/>
              <a:gd name="connsiteY150" fmla="*/ 962212 h 1146667"/>
              <a:gd name="connsiteX151" fmla="*/ 947459 w 1060649"/>
              <a:gd name="connsiteY151" fmla="*/ 983129 h 1146667"/>
              <a:gd name="connsiteX152" fmla="*/ 956963 w 1060649"/>
              <a:gd name="connsiteY152" fmla="*/ 954605 h 1146667"/>
              <a:gd name="connsiteX153" fmla="*/ 990223 w 1060649"/>
              <a:gd name="connsiteY153" fmla="*/ 934639 h 1146667"/>
              <a:gd name="connsiteX154" fmla="*/ 979770 w 1060649"/>
              <a:gd name="connsiteY154" fmla="*/ 962212 h 1146667"/>
              <a:gd name="connsiteX155" fmla="*/ 163453 w 1060649"/>
              <a:gd name="connsiteY155" fmla="*/ 243405 h 1146667"/>
              <a:gd name="connsiteX156" fmla="*/ 111186 w 1060649"/>
              <a:gd name="connsiteY156" fmla="*/ 275733 h 1146667"/>
              <a:gd name="connsiteX157" fmla="*/ 129242 w 1060649"/>
              <a:gd name="connsiteY157" fmla="*/ 223439 h 1146667"/>
              <a:gd name="connsiteX158" fmla="*/ 177708 w 1060649"/>
              <a:gd name="connsiteY158" fmla="*/ 188259 h 1146667"/>
              <a:gd name="connsiteX159" fmla="*/ 163453 w 1060649"/>
              <a:gd name="connsiteY159" fmla="*/ 243405 h 1146667"/>
              <a:gd name="connsiteX160" fmla="*/ 236627 w 1060649"/>
              <a:gd name="connsiteY160" fmla="*/ 289044 h 1146667"/>
              <a:gd name="connsiteX161" fmla="*/ 168205 w 1060649"/>
              <a:gd name="connsiteY161" fmla="*/ 315666 h 1146667"/>
              <a:gd name="connsiteX162" fmla="*/ 174857 w 1060649"/>
              <a:gd name="connsiteY162" fmla="*/ 250061 h 1146667"/>
              <a:gd name="connsiteX163" fmla="*/ 239478 w 1060649"/>
              <a:gd name="connsiteY163" fmla="*/ 221537 h 1146667"/>
              <a:gd name="connsiteX164" fmla="*/ 236627 w 1060649"/>
              <a:gd name="connsiteY164" fmla="*/ 289044 h 1146667"/>
              <a:gd name="connsiteX165" fmla="*/ 340211 w 1060649"/>
              <a:gd name="connsiteY165" fmla="*/ 358452 h 1146667"/>
              <a:gd name="connsiteX166" fmla="*/ 259435 w 1060649"/>
              <a:gd name="connsiteY166" fmla="*/ 379370 h 1146667"/>
              <a:gd name="connsiteX167" fmla="*/ 255633 w 1060649"/>
              <a:gd name="connsiteY167" fmla="*/ 302355 h 1146667"/>
              <a:gd name="connsiteX168" fmla="*/ 332609 w 1060649"/>
              <a:gd name="connsiteY168" fmla="*/ 279536 h 1146667"/>
              <a:gd name="connsiteX169" fmla="*/ 340211 w 1060649"/>
              <a:gd name="connsiteY169" fmla="*/ 358452 h 1146667"/>
              <a:gd name="connsiteX170" fmla="*/ 1047242 w 1060649"/>
              <a:gd name="connsiteY170" fmla="*/ 889951 h 1146667"/>
              <a:gd name="connsiteX171" fmla="*/ 1029186 w 1060649"/>
              <a:gd name="connsiteY171" fmla="*/ 909918 h 1146667"/>
              <a:gd name="connsiteX172" fmla="*/ 1040590 w 1060649"/>
              <a:gd name="connsiteY172" fmla="*/ 881394 h 1146667"/>
              <a:gd name="connsiteX173" fmla="*/ 1060546 w 1060649"/>
              <a:gd name="connsiteY173" fmla="*/ 862378 h 1146667"/>
              <a:gd name="connsiteX174" fmla="*/ 1047242 w 1060649"/>
              <a:gd name="connsiteY174" fmla="*/ 889951 h 1146667"/>
              <a:gd name="connsiteX175" fmla="*/ 281292 w 1060649"/>
              <a:gd name="connsiteY175" fmla="*/ 164489 h 1146667"/>
              <a:gd name="connsiteX176" fmla="*/ 210969 w 1060649"/>
              <a:gd name="connsiteY176" fmla="*/ 193964 h 1146667"/>
              <a:gd name="connsiteX177" fmla="*/ 223323 w 1060649"/>
              <a:gd name="connsiteY177" fmla="*/ 145473 h 1146667"/>
              <a:gd name="connsiteX178" fmla="*/ 287944 w 1060649"/>
              <a:gd name="connsiteY178" fmla="*/ 115047 h 1146667"/>
              <a:gd name="connsiteX179" fmla="*/ 281292 w 1060649"/>
              <a:gd name="connsiteY179" fmla="*/ 164489 h 1146667"/>
              <a:gd name="connsiteX180" fmla="*/ 377273 w 1060649"/>
              <a:gd name="connsiteY180" fmla="*/ 211078 h 1146667"/>
              <a:gd name="connsiteX181" fmla="*/ 294596 w 1060649"/>
              <a:gd name="connsiteY181" fmla="*/ 234848 h 1146667"/>
              <a:gd name="connsiteX182" fmla="*/ 296497 w 1060649"/>
              <a:gd name="connsiteY182" fmla="*/ 171144 h 1146667"/>
              <a:gd name="connsiteX183" fmla="*/ 374422 w 1060649"/>
              <a:gd name="connsiteY183" fmla="*/ 147374 h 1146667"/>
              <a:gd name="connsiteX184" fmla="*/ 377273 w 1060649"/>
              <a:gd name="connsiteY184" fmla="*/ 211078 h 1146667"/>
              <a:gd name="connsiteX185" fmla="*/ 326907 w 1060649"/>
              <a:gd name="connsiteY185" fmla="*/ 77015 h 1146667"/>
              <a:gd name="connsiteX186" fmla="*/ 262286 w 1060649"/>
              <a:gd name="connsiteY186" fmla="*/ 105539 h 1146667"/>
              <a:gd name="connsiteX187" fmla="*/ 278441 w 1060649"/>
              <a:gd name="connsiteY187" fmla="*/ 81769 h 1146667"/>
              <a:gd name="connsiteX188" fmla="*/ 337360 w 1060649"/>
              <a:gd name="connsiteY188" fmla="*/ 53245 h 1146667"/>
              <a:gd name="connsiteX189" fmla="*/ 326907 w 1060649"/>
              <a:gd name="connsiteY189" fmla="*/ 77015 h 1146667"/>
              <a:gd name="connsiteX190" fmla="*/ 411484 w 1060649"/>
              <a:gd name="connsiteY190" fmla="*/ 96982 h 1146667"/>
              <a:gd name="connsiteX191" fmla="*/ 335460 w 1060649"/>
              <a:gd name="connsiteY191" fmla="*/ 118850 h 1146667"/>
              <a:gd name="connsiteX192" fmla="*/ 340211 w 1060649"/>
              <a:gd name="connsiteY192" fmla="*/ 78917 h 1146667"/>
              <a:gd name="connsiteX193" fmla="*/ 410534 w 1060649"/>
              <a:gd name="connsiteY193" fmla="*/ 57999 h 1146667"/>
              <a:gd name="connsiteX194" fmla="*/ 411484 w 1060649"/>
              <a:gd name="connsiteY194" fmla="*/ 96982 h 1146667"/>
              <a:gd name="connsiteX195" fmla="*/ 521720 w 1060649"/>
              <a:gd name="connsiteY195" fmla="*/ 143571 h 1146667"/>
              <a:gd name="connsiteX196" fmla="*/ 439043 w 1060649"/>
              <a:gd name="connsiteY196" fmla="*/ 158784 h 1146667"/>
              <a:gd name="connsiteX197" fmla="*/ 433342 w 1060649"/>
              <a:gd name="connsiteY197" fmla="*/ 104588 h 1146667"/>
              <a:gd name="connsiteX198" fmla="*/ 511267 w 1060649"/>
              <a:gd name="connsiteY198" fmla="*/ 90326 h 1146667"/>
              <a:gd name="connsiteX199" fmla="*/ 521720 w 1060649"/>
              <a:gd name="connsiteY199" fmla="*/ 143571 h 1146667"/>
              <a:gd name="connsiteX200" fmla="*/ 650012 w 1060649"/>
              <a:gd name="connsiteY200" fmla="*/ 214881 h 1146667"/>
              <a:gd name="connsiteX201" fmla="*/ 567335 w 1060649"/>
              <a:gd name="connsiteY201" fmla="*/ 225340 h 1146667"/>
              <a:gd name="connsiteX202" fmla="*/ 554031 w 1060649"/>
              <a:gd name="connsiteY202" fmla="*/ 160686 h 1146667"/>
              <a:gd name="connsiteX203" fmla="*/ 632907 w 1060649"/>
              <a:gd name="connsiteY203" fmla="*/ 152128 h 1146667"/>
              <a:gd name="connsiteX204" fmla="*/ 650012 w 1060649"/>
              <a:gd name="connsiteY204" fmla="*/ 214881 h 1146667"/>
              <a:gd name="connsiteX205" fmla="*/ 448546 w 1060649"/>
              <a:gd name="connsiteY205" fmla="*/ 30426 h 1146667"/>
              <a:gd name="connsiteX206" fmla="*/ 376323 w 1060649"/>
              <a:gd name="connsiteY206" fmla="*/ 49442 h 1146667"/>
              <a:gd name="connsiteX207" fmla="*/ 383925 w 1060649"/>
              <a:gd name="connsiteY207" fmla="*/ 33278 h 1146667"/>
              <a:gd name="connsiteX208" fmla="*/ 448546 w 1060649"/>
              <a:gd name="connsiteY208" fmla="*/ 15213 h 1146667"/>
              <a:gd name="connsiteX209" fmla="*/ 448546 w 1060649"/>
              <a:gd name="connsiteY209" fmla="*/ 30426 h 1146667"/>
              <a:gd name="connsiteX210" fmla="*/ 546428 w 1060649"/>
              <a:gd name="connsiteY210" fmla="*/ 52294 h 1146667"/>
              <a:gd name="connsiteX211" fmla="*/ 468503 w 1060649"/>
              <a:gd name="connsiteY211" fmla="*/ 63704 h 1146667"/>
              <a:gd name="connsiteX212" fmla="*/ 463751 w 1060649"/>
              <a:gd name="connsiteY212" fmla="*/ 31376 h 1146667"/>
              <a:gd name="connsiteX213" fmla="*/ 535975 w 1060649"/>
              <a:gd name="connsiteY213" fmla="*/ 20918 h 1146667"/>
              <a:gd name="connsiteX214" fmla="*/ 546428 w 1060649"/>
              <a:gd name="connsiteY214" fmla="*/ 52294 h 1146667"/>
              <a:gd name="connsiteX215" fmla="*/ 663317 w 1060649"/>
              <a:gd name="connsiteY215" fmla="*/ 101736 h 1146667"/>
              <a:gd name="connsiteX216" fmla="*/ 584441 w 1060649"/>
              <a:gd name="connsiteY216" fmla="*/ 107441 h 1146667"/>
              <a:gd name="connsiteX217" fmla="*/ 571137 w 1060649"/>
              <a:gd name="connsiteY217" fmla="*/ 61802 h 1146667"/>
              <a:gd name="connsiteX218" fmla="*/ 645261 w 1060649"/>
              <a:gd name="connsiteY218" fmla="*/ 57999 h 1146667"/>
              <a:gd name="connsiteX219" fmla="*/ 663317 w 1060649"/>
              <a:gd name="connsiteY219" fmla="*/ 101736 h 1146667"/>
              <a:gd name="connsiteX220" fmla="*/ 665217 w 1060649"/>
              <a:gd name="connsiteY220" fmla="*/ 29475 h 1146667"/>
              <a:gd name="connsiteX221" fmla="*/ 596795 w 1060649"/>
              <a:gd name="connsiteY221" fmla="*/ 29475 h 1146667"/>
              <a:gd name="connsiteX222" fmla="*/ 584441 w 1060649"/>
              <a:gd name="connsiteY222" fmla="*/ 8557 h 1146667"/>
              <a:gd name="connsiteX223" fmla="*/ 647161 w 1060649"/>
              <a:gd name="connsiteY223" fmla="*/ 10459 h 1146667"/>
              <a:gd name="connsiteX224" fmla="*/ 665217 w 1060649"/>
              <a:gd name="connsiteY224" fmla="*/ 29475 h 1146667"/>
              <a:gd name="connsiteX225" fmla="*/ 777354 w 1060649"/>
              <a:gd name="connsiteY225" fmla="*/ 79867 h 1146667"/>
              <a:gd name="connsiteX226" fmla="*/ 713683 w 1060649"/>
              <a:gd name="connsiteY226" fmla="*/ 75113 h 1146667"/>
              <a:gd name="connsiteX227" fmla="*/ 693727 w 1060649"/>
              <a:gd name="connsiteY227" fmla="*/ 40884 h 1146667"/>
              <a:gd name="connsiteX228" fmla="*/ 753596 w 1060649"/>
              <a:gd name="connsiteY228" fmla="*/ 47540 h 1146667"/>
              <a:gd name="connsiteX229" fmla="*/ 777354 w 1060649"/>
              <a:gd name="connsiteY229" fmla="*/ 79867 h 1146667"/>
              <a:gd name="connsiteX230" fmla="*/ 889490 w 1060649"/>
              <a:gd name="connsiteY230" fmla="*/ 150227 h 1146667"/>
              <a:gd name="connsiteX231" fmla="*/ 835323 w 1060649"/>
              <a:gd name="connsiteY231" fmla="*/ 142620 h 1146667"/>
              <a:gd name="connsiteX232" fmla="*/ 811565 w 1060649"/>
              <a:gd name="connsiteY232" fmla="*/ 98883 h 1146667"/>
              <a:gd name="connsiteX233" fmla="*/ 863832 w 1060649"/>
              <a:gd name="connsiteY233" fmla="*/ 108391 h 1146667"/>
              <a:gd name="connsiteX234" fmla="*/ 889490 w 1060649"/>
              <a:gd name="connsiteY234" fmla="*/ 150227 h 1146667"/>
              <a:gd name="connsiteX235" fmla="*/ 990223 w 1060649"/>
              <a:gd name="connsiteY235" fmla="*/ 234848 h 1146667"/>
              <a:gd name="connsiteX236" fmla="*/ 949360 w 1060649"/>
              <a:gd name="connsiteY236" fmla="*/ 227242 h 1146667"/>
              <a:gd name="connsiteX237" fmla="*/ 925602 w 1060649"/>
              <a:gd name="connsiteY237" fmla="*/ 178751 h 1146667"/>
              <a:gd name="connsiteX238" fmla="*/ 965515 w 1060649"/>
              <a:gd name="connsiteY238" fmla="*/ 189210 h 1146667"/>
              <a:gd name="connsiteX239" fmla="*/ 990223 w 1060649"/>
              <a:gd name="connsiteY239" fmla="*/ 234848 h 1146667"/>
              <a:gd name="connsiteX240" fmla="*/ 864782 w 1060649"/>
              <a:gd name="connsiteY240" fmla="*/ 86523 h 1146667"/>
              <a:gd name="connsiteX241" fmla="*/ 817267 w 1060649"/>
              <a:gd name="connsiteY241" fmla="*/ 71310 h 1146667"/>
              <a:gd name="connsiteX242" fmla="*/ 790658 w 1060649"/>
              <a:gd name="connsiteY242" fmla="*/ 46589 h 1146667"/>
              <a:gd name="connsiteX243" fmla="*/ 835323 w 1060649"/>
              <a:gd name="connsiteY243" fmla="*/ 63704 h 1146667"/>
              <a:gd name="connsiteX244" fmla="*/ 864782 w 1060649"/>
              <a:gd name="connsiteY244" fmla="*/ 86523 h 1146667"/>
              <a:gd name="connsiteX245" fmla="*/ 958863 w 1060649"/>
              <a:gd name="connsiteY245" fmla="*/ 155932 h 1146667"/>
              <a:gd name="connsiteX246" fmla="*/ 923702 w 1060649"/>
              <a:gd name="connsiteY246" fmla="*/ 139768 h 1146667"/>
              <a:gd name="connsiteX247" fmla="*/ 895192 w 1060649"/>
              <a:gd name="connsiteY247" fmla="*/ 105539 h 1146667"/>
              <a:gd name="connsiteX248" fmla="*/ 930354 w 1060649"/>
              <a:gd name="connsiteY248" fmla="*/ 124555 h 1146667"/>
              <a:gd name="connsiteX249" fmla="*/ 958863 w 1060649"/>
              <a:gd name="connsiteY249" fmla="*/ 155932 h 1146667"/>
              <a:gd name="connsiteX250" fmla="*/ 764050 w 1060649"/>
              <a:gd name="connsiteY250" fmla="*/ 35180 h 1146667"/>
              <a:gd name="connsiteX251" fmla="*/ 707981 w 1060649"/>
              <a:gd name="connsiteY251" fmla="*/ 23770 h 1146667"/>
              <a:gd name="connsiteX252" fmla="*/ 687074 w 1060649"/>
              <a:gd name="connsiteY252" fmla="*/ 12360 h 1146667"/>
              <a:gd name="connsiteX253" fmla="*/ 764050 w 1060649"/>
              <a:gd name="connsiteY253" fmla="*/ 35180 h 1146667"/>
              <a:gd name="connsiteX254" fmla="*/ 592994 w 1060649"/>
              <a:gd name="connsiteY254" fmla="*/ 0 h 1146667"/>
              <a:gd name="connsiteX255" fmla="*/ 663317 w 1060649"/>
              <a:gd name="connsiteY255" fmla="*/ 6656 h 1146667"/>
              <a:gd name="connsiteX256" fmla="*/ 605348 w 1060649"/>
              <a:gd name="connsiteY256" fmla="*/ 951 h 1146667"/>
              <a:gd name="connsiteX257" fmla="*/ 592994 w 1060649"/>
              <a:gd name="connsiteY257" fmla="*/ 0 h 1146667"/>
              <a:gd name="connsiteX258" fmla="*/ 488460 w 1060649"/>
              <a:gd name="connsiteY258" fmla="*/ 6656 h 1146667"/>
              <a:gd name="connsiteX259" fmla="*/ 562584 w 1060649"/>
              <a:gd name="connsiteY259" fmla="*/ 0 h 1146667"/>
              <a:gd name="connsiteX260" fmla="*/ 562584 w 1060649"/>
              <a:gd name="connsiteY260" fmla="*/ 0 h 1146667"/>
              <a:gd name="connsiteX261" fmla="*/ 562584 w 1060649"/>
              <a:gd name="connsiteY261" fmla="*/ 4754 h 1146667"/>
              <a:gd name="connsiteX262" fmla="*/ 495112 w 1060649"/>
              <a:gd name="connsiteY262" fmla="*/ 11410 h 1146667"/>
              <a:gd name="connsiteX263" fmla="*/ 488460 w 1060649"/>
              <a:gd name="connsiteY263" fmla="*/ 6656 h 1146667"/>
              <a:gd name="connsiteX264" fmla="*/ 321205 w 1060649"/>
              <a:gd name="connsiteY264" fmla="*/ 57999 h 1146667"/>
              <a:gd name="connsiteX265" fmla="*/ 382025 w 1060649"/>
              <a:gd name="connsiteY265" fmla="*/ 32327 h 1146667"/>
              <a:gd name="connsiteX266" fmla="*/ 375373 w 1060649"/>
              <a:gd name="connsiteY266" fmla="*/ 35180 h 1146667"/>
              <a:gd name="connsiteX267" fmla="*/ 321205 w 1060649"/>
              <a:gd name="connsiteY267" fmla="*/ 57999 h 1146667"/>
              <a:gd name="connsiteX268" fmla="*/ 237578 w 1060649"/>
              <a:gd name="connsiteY268" fmla="*/ 108391 h 1146667"/>
              <a:gd name="connsiteX269" fmla="*/ 280342 w 1060649"/>
              <a:gd name="connsiteY269" fmla="*/ 79867 h 1146667"/>
              <a:gd name="connsiteX270" fmla="*/ 273689 w 1060649"/>
              <a:gd name="connsiteY270" fmla="*/ 83671 h 1146667"/>
              <a:gd name="connsiteX271" fmla="*/ 237578 w 1060649"/>
              <a:gd name="connsiteY271" fmla="*/ 108391 h 1146667"/>
              <a:gd name="connsiteX272" fmla="*/ 237578 w 1060649"/>
              <a:gd name="connsiteY272" fmla="*/ 108391 h 1146667"/>
              <a:gd name="connsiteX273" fmla="*/ 179609 w 1060649"/>
              <a:gd name="connsiteY273" fmla="*/ 155932 h 1146667"/>
              <a:gd name="connsiteX274" fmla="*/ 213820 w 1060649"/>
              <a:gd name="connsiteY274" fmla="*/ 126457 h 1146667"/>
              <a:gd name="connsiteX275" fmla="*/ 213820 w 1060649"/>
              <a:gd name="connsiteY275" fmla="*/ 126457 h 1146667"/>
              <a:gd name="connsiteX276" fmla="*/ 236627 w 1060649"/>
              <a:gd name="connsiteY276" fmla="*/ 111244 h 1146667"/>
              <a:gd name="connsiteX277" fmla="*/ 216671 w 1060649"/>
              <a:gd name="connsiteY277" fmla="*/ 144522 h 1146667"/>
              <a:gd name="connsiteX278" fmla="*/ 162503 w 1060649"/>
              <a:gd name="connsiteY278" fmla="*/ 180652 h 1146667"/>
              <a:gd name="connsiteX279" fmla="*/ 179609 w 1060649"/>
              <a:gd name="connsiteY279" fmla="*/ 155932 h 1146667"/>
              <a:gd name="connsiteX280" fmla="*/ 93130 w 1060649"/>
              <a:gd name="connsiteY280" fmla="*/ 260520 h 1146667"/>
              <a:gd name="connsiteX281" fmla="*/ 105484 w 1060649"/>
              <a:gd name="connsiteY281" fmla="*/ 242455 h 1146667"/>
              <a:gd name="connsiteX282" fmla="*/ 152050 w 1060649"/>
              <a:gd name="connsiteY282" fmla="*/ 184456 h 1146667"/>
              <a:gd name="connsiteX283" fmla="*/ 152050 w 1060649"/>
              <a:gd name="connsiteY283" fmla="*/ 184456 h 1146667"/>
              <a:gd name="connsiteX284" fmla="*/ 125441 w 1060649"/>
              <a:gd name="connsiteY284" fmla="*/ 222488 h 1146667"/>
              <a:gd name="connsiteX285" fmla="*/ 93130 w 1060649"/>
              <a:gd name="connsiteY285" fmla="*/ 260520 h 1146667"/>
              <a:gd name="connsiteX286" fmla="*/ 18056 w 1060649"/>
              <a:gd name="connsiteY286" fmla="*/ 430713 h 1146667"/>
              <a:gd name="connsiteX287" fmla="*/ 44665 w 1060649"/>
              <a:gd name="connsiteY287" fmla="*/ 351797 h 1146667"/>
              <a:gd name="connsiteX288" fmla="*/ 44665 w 1060649"/>
              <a:gd name="connsiteY288" fmla="*/ 351797 h 1146667"/>
              <a:gd name="connsiteX289" fmla="*/ 26609 w 1060649"/>
              <a:gd name="connsiteY289" fmla="*/ 405042 h 1146667"/>
              <a:gd name="connsiteX290" fmla="*/ 18056 w 1060649"/>
              <a:gd name="connsiteY290" fmla="*/ 430713 h 1146667"/>
              <a:gd name="connsiteX291" fmla="*/ 950 w 1060649"/>
              <a:gd name="connsiteY291" fmla="*/ 544810 h 1146667"/>
              <a:gd name="connsiteX292" fmla="*/ 13304 w 1060649"/>
              <a:gd name="connsiteY292" fmla="*/ 450680 h 1146667"/>
              <a:gd name="connsiteX293" fmla="*/ 13304 w 1060649"/>
              <a:gd name="connsiteY293" fmla="*/ 454483 h 1146667"/>
              <a:gd name="connsiteX294" fmla="*/ 4752 w 1060649"/>
              <a:gd name="connsiteY294" fmla="*/ 521040 h 1146667"/>
              <a:gd name="connsiteX295" fmla="*/ 950 w 1060649"/>
              <a:gd name="connsiteY295" fmla="*/ 544810 h 1146667"/>
              <a:gd name="connsiteX296" fmla="*/ 950 w 1060649"/>
              <a:gd name="connsiteY296" fmla="*/ 544810 h 1146667"/>
              <a:gd name="connsiteX297" fmla="*/ 4752 w 1060649"/>
              <a:gd name="connsiteY297" fmla="*/ 646546 h 1146667"/>
              <a:gd name="connsiteX298" fmla="*/ 0 w 1060649"/>
              <a:gd name="connsiteY298" fmla="*/ 563826 h 1146667"/>
              <a:gd name="connsiteX299" fmla="*/ 0 w 1060649"/>
              <a:gd name="connsiteY299" fmla="*/ 568580 h 1146667"/>
              <a:gd name="connsiteX300" fmla="*/ 3801 w 1060649"/>
              <a:gd name="connsiteY300" fmla="*/ 635136 h 1146667"/>
              <a:gd name="connsiteX301" fmla="*/ 4752 w 1060649"/>
              <a:gd name="connsiteY301" fmla="*/ 646546 h 1146667"/>
              <a:gd name="connsiteX302" fmla="*/ 17106 w 1060649"/>
              <a:gd name="connsiteY302" fmla="*/ 712151 h 1146667"/>
              <a:gd name="connsiteX303" fmla="*/ 16155 w 1060649"/>
              <a:gd name="connsiteY303" fmla="*/ 708348 h 1146667"/>
              <a:gd name="connsiteX304" fmla="*/ 17106 w 1060649"/>
              <a:gd name="connsiteY304" fmla="*/ 712151 h 1146667"/>
              <a:gd name="connsiteX305" fmla="*/ 58919 w 1060649"/>
              <a:gd name="connsiteY305" fmla="*/ 826247 h 1146667"/>
              <a:gd name="connsiteX306" fmla="*/ 28509 w 1060649"/>
              <a:gd name="connsiteY306" fmla="*/ 752085 h 1146667"/>
              <a:gd name="connsiteX307" fmla="*/ 38963 w 1060649"/>
              <a:gd name="connsiteY307" fmla="*/ 763494 h 1146667"/>
              <a:gd name="connsiteX308" fmla="*/ 61770 w 1060649"/>
              <a:gd name="connsiteY308" fmla="*/ 824345 h 1146667"/>
              <a:gd name="connsiteX309" fmla="*/ 58919 w 1060649"/>
              <a:gd name="connsiteY309" fmla="*/ 826247 h 1146667"/>
              <a:gd name="connsiteX310" fmla="*/ 58919 w 1060649"/>
              <a:gd name="connsiteY310" fmla="*/ 826247 h 1146667"/>
              <a:gd name="connsiteX311" fmla="*/ 168205 w 1060649"/>
              <a:gd name="connsiteY311" fmla="*/ 979326 h 1146667"/>
              <a:gd name="connsiteX312" fmla="*/ 117838 w 1060649"/>
              <a:gd name="connsiteY312" fmla="*/ 922278 h 1146667"/>
              <a:gd name="connsiteX313" fmla="*/ 136845 w 1060649"/>
              <a:gd name="connsiteY313" fmla="*/ 943196 h 1146667"/>
              <a:gd name="connsiteX314" fmla="*/ 168205 w 1060649"/>
              <a:gd name="connsiteY314" fmla="*/ 979326 h 1146667"/>
              <a:gd name="connsiteX315" fmla="*/ 250882 w 1060649"/>
              <a:gd name="connsiteY315" fmla="*/ 1046833 h 1146667"/>
              <a:gd name="connsiteX316" fmla="*/ 242329 w 1060649"/>
              <a:gd name="connsiteY316" fmla="*/ 1041128 h 1146667"/>
              <a:gd name="connsiteX317" fmla="*/ 192913 w 1060649"/>
              <a:gd name="connsiteY317" fmla="*/ 1002145 h 1146667"/>
              <a:gd name="connsiteX318" fmla="*/ 192913 w 1060649"/>
              <a:gd name="connsiteY318" fmla="*/ 1002145 h 1146667"/>
              <a:gd name="connsiteX319" fmla="*/ 192913 w 1060649"/>
              <a:gd name="connsiteY319" fmla="*/ 1002145 h 1146667"/>
              <a:gd name="connsiteX320" fmla="*/ 222373 w 1060649"/>
              <a:gd name="connsiteY320" fmla="*/ 1022112 h 1146667"/>
              <a:gd name="connsiteX321" fmla="*/ 250882 w 1060649"/>
              <a:gd name="connsiteY321" fmla="*/ 1046833 h 1146667"/>
              <a:gd name="connsiteX322" fmla="*/ 250882 w 1060649"/>
              <a:gd name="connsiteY322" fmla="*/ 1046833 h 1146667"/>
              <a:gd name="connsiteX323" fmla="*/ 344012 w 1060649"/>
              <a:gd name="connsiteY323" fmla="*/ 1099127 h 1146667"/>
              <a:gd name="connsiteX324" fmla="*/ 282242 w 1060649"/>
              <a:gd name="connsiteY324" fmla="*/ 1067751 h 1146667"/>
              <a:gd name="connsiteX325" fmla="*/ 282242 w 1060649"/>
              <a:gd name="connsiteY325" fmla="*/ 1067751 h 1146667"/>
              <a:gd name="connsiteX326" fmla="*/ 318354 w 1060649"/>
              <a:gd name="connsiteY326" fmla="*/ 1084865 h 1146667"/>
              <a:gd name="connsiteX327" fmla="*/ 344012 w 1060649"/>
              <a:gd name="connsiteY327" fmla="*/ 1099127 h 1146667"/>
              <a:gd name="connsiteX328" fmla="*/ 344012 w 1060649"/>
              <a:gd name="connsiteY328" fmla="*/ 1099127 h 1146667"/>
              <a:gd name="connsiteX329" fmla="*/ 429540 w 1060649"/>
              <a:gd name="connsiteY329" fmla="*/ 1128602 h 1146667"/>
              <a:gd name="connsiteX330" fmla="*/ 387727 w 1060649"/>
              <a:gd name="connsiteY330" fmla="*/ 1116242 h 1146667"/>
              <a:gd name="connsiteX331" fmla="*/ 419087 w 1060649"/>
              <a:gd name="connsiteY331" fmla="*/ 1125750 h 1146667"/>
              <a:gd name="connsiteX332" fmla="*/ 429540 w 1060649"/>
              <a:gd name="connsiteY332" fmla="*/ 1128602 h 1146667"/>
              <a:gd name="connsiteX333" fmla="*/ 618652 w 1060649"/>
              <a:gd name="connsiteY333" fmla="*/ 1144766 h 1146667"/>
              <a:gd name="connsiteX334" fmla="*/ 567335 w 1060649"/>
              <a:gd name="connsiteY334" fmla="*/ 1146667 h 1146667"/>
              <a:gd name="connsiteX335" fmla="*/ 569236 w 1060649"/>
              <a:gd name="connsiteY335" fmla="*/ 1146667 h 1146667"/>
              <a:gd name="connsiteX336" fmla="*/ 612000 w 1060649"/>
              <a:gd name="connsiteY336" fmla="*/ 1144766 h 1146667"/>
              <a:gd name="connsiteX337" fmla="*/ 618652 w 1060649"/>
              <a:gd name="connsiteY337" fmla="*/ 1144766 h 1146667"/>
              <a:gd name="connsiteX338" fmla="*/ 718435 w 1060649"/>
              <a:gd name="connsiteY338" fmla="*/ 1127651 h 1146667"/>
              <a:gd name="connsiteX339" fmla="*/ 678522 w 1060649"/>
              <a:gd name="connsiteY339" fmla="*/ 1136209 h 1146667"/>
              <a:gd name="connsiteX340" fmla="*/ 678522 w 1060649"/>
              <a:gd name="connsiteY340" fmla="*/ 1132405 h 1146667"/>
              <a:gd name="connsiteX341" fmla="*/ 720335 w 1060649"/>
              <a:gd name="connsiteY341" fmla="*/ 1122897 h 1146667"/>
              <a:gd name="connsiteX342" fmla="*/ 718435 w 1060649"/>
              <a:gd name="connsiteY342" fmla="*/ 1127651 h 1146667"/>
              <a:gd name="connsiteX343" fmla="*/ 918950 w 1060649"/>
              <a:gd name="connsiteY343" fmla="*/ 1030670 h 1146667"/>
              <a:gd name="connsiteX344" fmla="*/ 898043 w 1060649"/>
              <a:gd name="connsiteY344" fmla="*/ 1045882 h 1146667"/>
              <a:gd name="connsiteX345" fmla="*/ 892341 w 1060649"/>
              <a:gd name="connsiteY345" fmla="*/ 1048735 h 1146667"/>
              <a:gd name="connsiteX346" fmla="*/ 903745 w 1060649"/>
              <a:gd name="connsiteY346" fmla="*/ 1035424 h 1146667"/>
              <a:gd name="connsiteX347" fmla="*/ 933205 w 1060649"/>
              <a:gd name="connsiteY347" fmla="*/ 1016407 h 1146667"/>
              <a:gd name="connsiteX348" fmla="*/ 918950 w 1060649"/>
              <a:gd name="connsiteY348" fmla="*/ 1030670 h 1146667"/>
              <a:gd name="connsiteX349" fmla="*/ 918950 w 1060649"/>
              <a:gd name="connsiteY349" fmla="*/ 1030670 h 1146667"/>
              <a:gd name="connsiteX350" fmla="*/ 1012080 w 1060649"/>
              <a:gd name="connsiteY350" fmla="*/ 942245 h 1146667"/>
              <a:gd name="connsiteX351" fmla="*/ 978820 w 1060649"/>
              <a:gd name="connsiteY351" fmla="*/ 979326 h 1146667"/>
              <a:gd name="connsiteX352" fmla="*/ 978820 w 1060649"/>
              <a:gd name="connsiteY352" fmla="*/ 979326 h 1146667"/>
              <a:gd name="connsiteX353" fmla="*/ 993074 w 1060649"/>
              <a:gd name="connsiteY353" fmla="*/ 963163 h 1146667"/>
              <a:gd name="connsiteX354" fmla="*/ 1012080 w 1060649"/>
              <a:gd name="connsiteY354" fmla="*/ 942245 h 1146667"/>
              <a:gd name="connsiteX355" fmla="*/ 128292 w 1060649"/>
              <a:gd name="connsiteY355" fmla="*/ 912770 h 1146667"/>
              <a:gd name="connsiteX356" fmla="*/ 102634 w 1060649"/>
              <a:gd name="connsiteY356" fmla="*/ 896606 h 1146667"/>
              <a:gd name="connsiteX357" fmla="*/ 75074 w 1060649"/>
              <a:gd name="connsiteY357" fmla="*/ 844312 h 1146667"/>
              <a:gd name="connsiteX358" fmla="*/ 101683 w 1060649"/>
              <a:gd name="connsiteY358" fmla="*/ 855722 h 1146667"/>
              <a:gd name="connsiteX359" fmla="*/ 128292 w 1060649"/>
              <a:gd name="connsiteY359" fmla="*/ 912770 h 1146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Lst>
            <a:rect l="l" t="t" r="r" b="b"/>
            <a:pathLst>
              <a:path w="1060649" h="1146667">
                <a:moveTo>
                  <a:pt x="217621" y="995490"/>
                </a:moveTo>
                <a:cubicBezTo>
                  <a:pt x="213820" y="1002145"/>
                  <a:pt x="196714" y="995490"/>
                  <a:pt x="178658" y="979326"/>
                </a:cubicBezTo>
                <a:cubicBezTo>
                  <a:pt x="161553" y="963163"/>
                  <a:pt x="148248" y="944147"/>
                  <a:pt x="149199" y="934639"/>
                </a:cubicBezTo>
                <a:cubicBezTo>
                  <a:pt x="151099" y="924180"/>
                  <a:pt x="169155" y="929885"/>
                  <a:pt x="188161" y="946999"/>
                </a:cubicBezTo>
                <a:cubicBezTo>
                  <a:pt x="209068" y="965064"/>
                  <a:pt x="221422" y="986933"/>
                  <a:pt x="217621" y="995490"/>
                </a:cubicBezTo>
                <a:moveTo>
                  <a:pt x="320255" y="1065849"/>
                </a:moveTo>
                <a:cubicBezTo>
                  <a:pt x="313602" y="1070603"/>
                  <a:pt x="293646" y="1063948"/>
                  <a:pt x="274640" y="1052538"/>
                </a:cubicBezTo>
                <a:cubicBezTo>
                  <a:pt x="255633" y="1040178"/>
                  <a:pt x="243279" y="1024965"/>
                  <a:pt x="248031" y="1019260"/>
                </a:cubicBezTo>
                <a:cubicBezTo>
                  <a:pt x="252783" y="1011653"/>
                  <a:pt x="274640" y="1015457"/>
                  <a:pt x="295547" y="1029719"/>
                </a:cubicBezTo>
                <a:cubicBezTo>
                  <a:pt x="316453" y="1043030"/>
                  <a:pt x="327857" y="1060144"/>
                  <a:pt x="320255" y="1065849"/>
                </a:cubicBezTo>
                <a:close/>
                <a:moveTo>
                  <a:pt x="428590" y="1117193"/>
                </a:moveTo>
                <a:cubicBezTo>
                  <a:pt x="420037" y="1120045"/>
                  <a:pt x="399130" y="1115291"/>
                  <a:pt x="380124" y="1107685"/>
                </a:cubicBezTo>
                <a:cubicBezTo>
                  <a:pt x="361118" y="1099127"/>
                  <a:pt x="350665" y="1089619"/>
                  <a:pt x="358267" y="1085816"/>
                </a:cubicBezTo>
                <a:cubicBezTo>
                  <a:pt x="365869" y="1081062"/>
                  <a:pt x="388677" y="1083915"/>
                  <a:pt x="409584" y="1093423"/>
                </a:cubicBezTo>
                <a:cubicBezTo>
                  <a:pt x="429540" y="1102931"/>
                  <a:pt x="437143" y="1113389"/>
                  <a:pt x="428590" y="1117193"/>
                </a:cubicBezTo>
                <a:close/>
                <a:moveTo>
                  <a:pt x="530273" y="1143815"/>
                </a:moveTo>
                <a:cubicBezTo>
                  <a:pt x="520770" y="1143815"/>
                  <a:pt x="500814" y="1141913"/>
                  <a:pt x="483708" y="1140012"/>
                </a:cubicBezTo>
                <a:cubicBezTo>
                  <a:pt x="467553" y="1136209"/>
                  <a:pt x="459950" y="1132405"/>
                  <a:pt x="469453" y="1131455"/>
                </a:cubicBezTo>
                <a:cubicBezTo>
                  <a:pt x="478956" y="1128602"/>
                  <a:pt x="500814" y="1130504"/>
                  <a:pt x="517919" y="1134307"/>
                </a:cubicBezTo>
                <a:cubicBezTo>
                  <a:pt x="535025" y="1137159"/>
                  <a:pt x="539776" y="1141913"/>
                  <a:pt x="530273" y="1143815"/>
                </a:cubicBezTo>
                <a:close/>
                <a:moveTo>
                  <a:pt x="34211" y="714052"/>
                </a:moveTo>
                <a:cubicBezTo>
                  <a:pt x="33261" y="732118"/>
                  <a:pt x="25658" y="731167"/>
                  <a:pt x="19006" y="712151"/>
                </a:cubicBezTo>
                <a:cubicBezTo>
                  <a:pt x="13304" y="694086"/>
                  <a:pt x="8553" y="666512"/>
                  <a:pt x="6652" y="648447"/>
                </a:cubicBezTo>
                <a:cubicBezTo>
                  <a:pt x="6652" y="628480"/>
                  <a:pt x="13304" y="625628"/>
                  <a:pt x="20907" y="643693"/>
                </a:cubicBezTo>
                <a:cubicBezTo>
                  <a:pt x="31360" y="661758"/>
                  <a:pt x="37062" y="695036"/>
                  <a:pt x="34211" y="714052"/>
                </a:cubicBezTo>
                <a:close/>
                <a:moveTo>
                  <a:pt x="97882" y="803428"/>
                </a:moveTo>
                <a:cubicBezTo>
                  <a:pt x="94081" y="820542"/>
                  <a:pt x="78876" y="817690"/>
                  <a:pt x="65571" y="798674"/>
                </a:cubicBezTo>
                <a:cubicBezTo>
                  <a:pt x="53217" y="779658"/>
                  <a:pt x="43714" y="751134"/>
                  <a:pt x="45615" y="733069"/>
                </a:cubicBezTo>
                <a:cubicBezTo>
                  <a:pt x="48466" y="714052"/>
                  <a:pt x="62720" y="713102"/>
                  <a:pt x="77925" y="733069"/>
                </a:cubicBezTo>
                <a:cubicBezTo>
                  <a:pt x="94081" y="753035"/>
                  <a:pt x="103584" y="785363"/>
                  <a:pt x="97882" y="803428"/>
                </a:cubicBezTo>
                <a:close/>
                <a:moveTo>
                  <a:pt x="190062" y="896606"/>
                </a:moveTo>
                <a:cubicBezTo>
                  <a:pt x="183410" y="910868"/>
                  <a:pt x="162503" y="908016"/>
                  <a:pt x="144447" y="889000"/>
                </a:cubicBezTo>
                <a:cubicBezTo>
                  <a:pt x="126391" y="870935"/>
                  <a:pt x="115938" y="843362"/>
                  <a:pt x="120689" y="827198"/>
                </a:cubicBezTo>
                <a:cubicBezTo>
                  <a:pt x="126391" y="810083"/>
                  <a:pt x="147298" y="811034"/>
                  <a:pt x="167255" y="830050"/>
                </a:cubicBezTo>
                <a:cubicBezTo>
                  <a:pt x="187211" y="850968"/>
                  <a:pt x="197665" y="880443"/>
                  <a:pt x="190062" y="896606"/>
                </a:cubicBezTo>
                <a:close/>
                <a:moveTo>
                  <a:pt x="300298" y="983129"/>
                </a:moveTo>
                <a:cubicBezTo>
                  <a:pt x="290795" y="995490"/>
                  <a:pt x="267037" y="992637"/>
                  <a:pt x="246130" y="977425"/>
                </a:cubicBezTo>
                <a:cubicBezTo>
                  <a:pt x="225224" y="961261"/>
                  <a:pt x="214770" y="938442"/>
                  <a:pt x="221422" y="924180"/>
                </a:cubicBezTo>
                <a:cubicBezTo>
                  <a:pt x="229975" y="908967"/>
                  <a:pt x="254683" y="910868"/>
                  <a:pt x="277491" y="927983"/>
                </a:cubicBezTo>
                <a:cubicBezTo>
                  <a:pt x="300298" y="945097"/>
                  <a:pt x="310751" y="969818"/>
                  <a:pt x="300298" y="983129"/>
                </a:cubicBezTo>
                <a:close/>
                <a:moveTo>
                  <a:pt x="420037" y="1055390"/>
                </a:moveTo>
                <a:cubicBezTo>
                  <a:pt x="408633" y="1064898"/>
                  <a:pt x="383925" y="1062997"/>
                  <a:pt x="363019" y="1051587"/>
                </a:cubicBezTo>
                <a:cubicBezTo>
                  <a:pt x="342112" y="1039227"/>
                  <a:pt x="331658" y="1021162"/>
                  <a:pt x="342112" y="1009752"/>
                </a:cubicBezTo>
                <a:cubicBezTo>
                  <a:pt x="352565" y="997391"/>
                  <a:pt x="379174" y="998342"/>
                  <a:pt x="401981" y="1011653"/>
                </a:cubicBezTo>
                <a:cubicBezTo>
                  <a:pt x="423838" y="1025916"/>
                  <a:pt x="431441" y="1044932"/>
                  <a:pt x="420037" y="1055390"/>
                </a:cubicBezTo>
                <a:close/>
                <a:moveTo>
                  <a:pt x="535975" y="1106734"/>
                </a:moveTo>
                <a:cubicBezTo>
                  <a:pt x="523621" y="1113389"/>
                  <a:pt x="499863" y="1114340"/>
                  <a:pt x="480857" y="1106734"/>
                </a:cubicBezTo>
                <a:cubicBezTo>
                  <a:pt x="461851" y="1099127"/>
                  <a:pt x="455199" y="1086767"/>
                  <a:pt x="465652" y="1078210"/>
                </a:cubicBezTo>
                <a:cubicBezTo>
                  <a:pt x="477056" y="1068702"/>
                  <a:pt x="503664" y="1067751"/>
                  <a:pt x="523621" y="1077259"/>
                </a:cubicBezTo>
                <a:cubicBezTo>
                  <a:pt x="543578" y="1084865"/>
                  <a:pt x="548329" y="1098177"/>
                  <a:pt x="535975" y="1106734"/>
                </a:cubicBezTo>
                <a:close/>
                <a:moveTo>
                  <a:pt x="637658" y="1131455"/>
                </a:moveTo>
                <a:cubicBezTo>
                  <a:pt x="625304" y="1136209"/>
                  <a:pt x="605348" y="1138110"/>
                  <a:pt x="589192" y="1136209"/>
                </a:cubicBezTo>
                <a:cubicBezTo>
                  <a:pt x="573987" y="1133356"/>
                  <a:pt x="570186" y="1126701"/>
                  <a:pt x="581590" y="1120996"/>
                </a:cubicBezTo>
                <a:cubicBezTo>
                  <a:pt x="593944" y="1114340"/>
                  <a:pt x="616751" y="1111488"/>
                  <a:pt x="632907" y="1115291"/>
                </a:cubicBezTo>
                <a:cubicBezTo>
                  <a:pt x="648112" y="1118143"/>
                  <a:pt x="650963" y="1125750"/>
                  <a:pt x="637658" y="1131455"/>
                </a:cubicBezTo>
                <a:close/>
                <a:moveTo>
                  <a:pt x="29460" y="588547"/>
                </a:moveTo>
                <a:cubicBezTo>
                  <a:pt x="23758" y="613267"/>
                  <a:pt x="13304" y="616120"/>
                  <a:pt x="7602" y="599005"/>
                </a:cubicBezTo>
                <a:cubicBezTo>
                  <a:pt x="2851" y="582842"/>
                  <a:pt x="2851" y="551465"/>
                  <a:pt x="6652" y="529597"/>
                </a:cubicBezTo>
                <a:cubicBezTo>
                  <a:pt x="11404" y="505827"/>
                  <a:pt x="20907" y="497270"/>
                  <a:pt x="27559" y="511532"/>
                </a:cubicBezTo>
                <a:cubicBezTo>
                  <a:pt x="35161" y="528646"/>
                  <a:pt x="37062" y="563826"/>
                  <a:pt x="29460" y="588547"/>
                </a:cubicBezTo>
                <a:close/>
                <a:moveTo>
                  <a:pt x="89329" y="673168"/>
                </a:moveTo>
                <a:cubicBezTo>
                  <a:pt x="80776" y="696938"/>
                  <a:pt x="62720" y="698840"/>
                  <a:pt x="48466" y="678873"/>
                </a:cubicBezTo>
                <a:cubicBezTo>
                  <a:pt x="36112" y="659857"/>
                  <a:pt x="31360" y="626579"/>
                  <a:pt x="37062" y="602809"/>
                </a:cubicBezTo>
                <a:cubicBezTo>
                  <a:pt x="44665" y="579039"/>
                  <a:pt x="61770" y="572383"/>
                  <a:pt x="76025" y="591399"/>
                </a:cubicBezTo>
                <a:cubicBezTo>
                  <a:pt x="93130" y="610415"/>
                  <a:pt x="98832" y="647496"/>
                  <a:pt x="89329" y="673168"/>
                </a:cubicBezTo>
                <a:close/>
                <a:moveTo>
                  <a:pt x="180559" y="767297"/>
                </a:moveTo>
                <a:cubicBezTo>
                  <a:pt x="170106" y="789166"/>
                  <a:pt x="145397" y="790117"/>
                  <a:pt x="125441" y="769199"/>
                </a:cubicBezTo>
                <a:cubicBezTo>
                  <a:pt x="106435" y="749232"/>
                  <a:pt x="98832" y="715003"/>
                  <a:pt x="107385" y="692184"/>
                </a:cubicBezTo>
                <a:cubicBezTo>
                  <a:pt x="116888" y="668414"/>
                  <a:pt x="141596" y="664611"/>
                  <a:pt x="162503" y="685528"/>
                </a:cubicBezTo>
                <a:cubicBezTo>
                  <a:pt x="184360" y="706446"/>
                  <a:pt x="191963" y="743527"/>
                  <a:pt x="180559" y="767297"/>
                </a:cubicBezTo>
                <a:close/>
                <a:moveTo>
                  <a:pt x="296497" y="864279"/>
                </a:moveTo>
                <a:cubicBezTo>
                  <a:pt x="283192" y="884246"/>
                  <a:pt x="254683" y="884246"/>
                  <a:pt x="230925" y="865230"/>
                </a:cubicBezTo>
                <a:cubicBezTo>
                  <a:pt x="208118" y="846214"/>
                  <a:pt x="198615" y="813887"/>
                  <a:pt x="209068" y="792969"/>
                </a:cubicBezTo>
                <a:cubicBezTo>
                  <a:pt x="220472" y="771101"/>
                  <a:pt x="250882" y="768248"/>
                  <a:pt x="275590" y="788215"/>
                </a:cubicBezTo>
                <a:cubicBezTo>
                  <a:pt x="300298" y="808182"/>
                  <a:pt x="309801" y="842411"/>
                  <a:pt x="296497" y="864279"/>
                </a:cubicBezTo>
                <a:close/>
                <a:moveTo>
                  <a:pt x="423838" y="952704"/>
                </a:moveTo>
                <a:cubicBezTo>
                  <a:pt x="409584" y="969818"/>
                  <a:pt x="379174" y="970769"/>
                  <a:pt x="354466" y="954605"/>
                </a:cubicBezTo>
                <a:cubicBezTo>
                  <a:pt x="330708" y="938442"/>
                  <a:pt x="321205" y="910868"/>
                  <a:pt x="334509" y="891852"/>
                </a:cubicBezTo>
                <a:cubicBezTo>
                  <a:pt x="347814" y="871886"/>
                  <a:pt x="380124" y="869984"/>
                  <a:pt x="405783" y="887098"/>
                </a:cubicBezTo>
                <a:cubicBezTo>
                  <a:pt x="431441" y="905164"/>
                  <a:pt x="439043" y="934639"/>
                  <a:pt x="423838" y="952704"/>
                </a:cubicBezTo>
                <a:close/>
                <a:moveTo>
                  <a:pt x="667118" y="1073456"/>
                </a:moveTo>
                <a:cubicBezTo>
                  <a:pt x="652863" y="1084865"/>
                  <a:pt x="626255" y="1088669"/>
                  <a:pt x="608199" y="1082013"/>
                </a:cubicBezTo>
                <a:cubicBezTo>
                  <a:pt x="589192" y="1075357"/>
                  <a:pt x="584441" y="1059194"/>
                  <a:pt x="599646" y="1046833"/>
                </a:cubicBezTo>
                <a:cubicBezTo>
                  <a:pt x="614851" y="1033522"/>
                  <a:pt x="642410" y="1028768"/>
                  <a:pt x="662366" y="1037325"/>
                </a:cubicBezTo>
                <a:cubicBezTo>
                  <a:pt x="680422" y="1044932"/>
                  <a:pt x="683273" y="1061095"/>
                  <a:pt x="667118" y="1073456"/>
                </a:cubicBezTo>
                <a:close/>
                <a:moveTo>
                  <a:pt x="760248" y="1094373"/>
                </a:moveTo>
                <a:cubicBezTo>
                  <a:pt x="745994" y="1102931"/>
                  <a:pt x="725087" y="1108635"/>
                  <a:pt x="711782" y="1106734"/>
                </a:cubicBezTo>
                <a:cubicBezTo>
                  <a:pt x="697528" y="1104832"/>
                  <a:pt x="697528" y="1094373"/>
                  <a:pt x="710832" y="1084865"/>
                </a:cubicBezTo>
                <a:cubicBezTo>
                  <a:pt x="725087" y="1074407"/>
                  <a:pt x="748845" y="1068702"/>
                  <a:pt x="762149" y="1071554"/>
                </a:cubicBezTo>
                <a:cubicBezTo>
                  <a:pt x="775453" y="1075357"/>
                  <a:pt x="773553" y="1085816"/>
                  <a:pt x="760248" y="1094373"/>
                </a:cubicBezTo>
                <a:close/>
                <a:moveTo>
                  <a:pt x="823919" y="1088669"/>
                </a:moveTo>
                <a:cubicBezTo>
                  <a:pt x="811565" y="1094373"/>
                  <a:pt x="795410" y="1101980"/>
                  <a:pt x="787807" y="1103881"/>
                </a:cubicBezTo>
                <a:cubicBezTo>
                  <a:pt x="779255" y="1105783"/>
                  <a:pt x="781155" y="1101980"/>
                  <a:pt x="794459" y="1094373"/>
                </a:cubicBezTo>
                <a:cubicBezTo>
                  <a:pt x="806814" y="1086767"/>
                  <a:pt x="824869" y="1079161"/>
                  <a:pt x="833422" y="1078210"/>
                </a:cubicBezTo>
                <a:cubicBezTo>
                  <a:pt x="841025" y="1078210"/>
                  <a:pt x="836273" y="1082013"/>
                  <a:pt x="823919" y="1088669"/>
                </a:cubicBezTo>
                <a:close/>
                <a:moveTo>
                  <a:pt x="42764" y="452582"/>
                </a:moveTo>
                <a:cubicBezTo>
                  <a:pt x="32311" y="479204"/>
                  <a:pt x="20907" y="487762"/>
                  <a:pt x="16155" y="474450"/>
                </a:cubicBezTo>
                <a:cubicBezTo>
                  <a:pt x="14255" y="462090"/>
                  <a:pt x="19006" y="434517"/>
                  <a:pt x="26609" y="409796"/>
                </a:cubicBezTo>
                <a:cubicBezTo>
                  <a:pt x="36112" y="386026"/>
                  <a:pt x="46565" y="372714"/>
                  <a:pt x="51317" y="382222"/>
                </a:cubicBezTo>
                <a:cubicBezTo>
                  <a:pt x="57969" y="393632"/>
                  <a:pt x="54168" y="425009"/>
                  <a:pt x="42764" y="452582"/>
                </a:cubicBezTo>
                <a:close/>
                <a:moveTo>
                  <a:pt x="95981" y="521040"/>
                </a:moveTo>
                <a:cubicBezTo>
                  <a:pt x="83627" y="548613"/>
                  <a:pt x="63671" y="555268"/>
                  <a:pt x="50366" y="538154"/>
                </a:cubicBezTo>
                <a:cubicBezTo>
                  <a:pt x="39913" y="521990"/>
                  <a:pt x="39913" y="489663"/>
                  <a:pt x="49416" y="463991"/>
                </a:cubicBezTo>
                <a:cubicBezTo>
                  <a:pt x="60820" y="437369"/>
                  <a:pt x="79826" y="426910"/>
                  <a:pt x="93130" y="442123"/>
                </a:cubicBezTo>
                <a:cubicBezTo>
                  <a:pt x="107385" y="456385"/>
                  <a:pt x="109286" y="492516"/>
                  <a:pt x="95981" y="521040"/>
                </a:cubicBezTo>
                <a:close/>
                <a:moveTo>
                  <a:pt x="181509" y="607563"/>
                </a:moveTo>
                <a:cubicBezTo>
                  <a:pt x="167255" y="635136"/>
                  <a:pt x="139696" y="639890"/>
                  <a:pt x="120689" y="619923"/>
                </a:cubicBezTo>
                <a:cubicBezTo>
                  <a:pt x="102634" y="600907"/>
                  <a:pt x="98832" y="564776"/>
                  <a:pt x="111186" y="539105"/>
                </a:cubicBezTo>
                <a:cubicBezTo>
                  <a:pt x="124491" y="512482"/>
                  <a:pt x="151099" y="504876"/>
                  <a:pt x="170106" y="522941"/>
                </a:cubicBezTo>
                <a:cubicBezTo>
                  <a:pt x="191963" y="541006"/>
                  <a:pt x="197665" y="579989"/>
                  <a:pt x="181509" y="607563"/>
                </a:cubicBezTo>
                <a:close/>
                <a:moveTo>
                  <a:pt x="568286" y="894705"/>
                </a:moveTo>
                <a:cubicBezTo>
                  <a:pt x="551180" y="914672"/>
                  <a:pt x="517919" y="919426"/>
                  <a:pt x="494161" y="904213"/>
                </a:cubicBezTo>
                <a:cubicBezTo>
                  <a:pt x="469453" y="889000"/>
                  <a:pt x="462801" y="858574"/>
                  <a:pt x="478956" y="837657"/>
                </a:cubicBezTo>
                <a:cubicBezTo>
                  <a:pt x="496062" y="815788"/>
                  <a:pt x="530273" y="811034"/>
                  <a:pt x="555932" y="827198"/>
                </a:cubicBezTo>
                <a:cubicBezTo>
                  <a:pt x="579689" y="843362"/>
                  <a:pt x="585391" y="873787"/>
                  <a:pt x="568286" y="894705"/>
                </a:cubicBezTo>
                <a:close/>
                <a:moveTo>
                  <a:pt x="694677" y="966966"/>
                </a:moveTo>
                <a:cubicBezTo>
                  <a:pt x="678522" y="984080"/>
                  <a:pt x="649062" y="989785"/>
                  <a:pt x="628155" y="979326"/>
                </a:cubicBezTo>
                <a:cubicBezTo>
                  <a:pt x="607248" y="967917"/>
                  <a:pt x="602497" y="944147"/>
                  <a:pt x="618652" y="926081"/>
                </a:cubicBezTo>
                <a:cubicBezTo>
                  <a:pt x="634807" y="907065"/>
                  <a:pt x="666168" y="901360"/>
                  <a:pt x="687074" y="913721"/>
                </a:cubicBezTo>
                <a:cubicBezTo>
                  <a:pt x="708932" y="925131"/>
                  <a:pt x="711782" y="948901"/>
                  <a:pt x="694677" y="966966"/>
                </a:cubicBezTo>
                <a:close/>
                <a:moveTo>
                  <a:pt x="800161" y="1014506"/>
                </a:moveTo>
                <a:cubicBezTo>
                  <a:pt x="784956" y="1028768"/>
                  <a:pt x="761199" y="1035424"/>
                  <a:pt x="745994" y="1029719"/>
                </a:cubicBezTo>
                <a:cubicBezTo>
                  <a:pt x="729838" y="1023063"/>
                  <a:pt x="728888" y="1005949"/>
                  <a:pt x="744093" y="990736"/>
                </a:cubicBezTo>
                <a:cubicBezTo>
                  <a:pt x="759298" y="974572"/>
                  <a:pt x="784956" y="967917"/>
                  <a:pt x="801112" y="975523"/>
                </a:cubicBezTo>
                <a:cubicBezTo>
                  <a:pt x="815366" y="982179"/>
                  <a:pt x="815366" y="1000244"/>
                  <a:pt x="800161" y="1014506"/>
                </a:cubicBezTo>
                <a:close/>
                <a:moveTo>
                  <a:pt x="876186" y="1035424"/>
                </a:moveTo>
                <a:cubicBezTo>
                  <a:pt x="862882" y="1046833"/>
                  <a:pt x="844826" y="1054440"/>
                  <a:pt x="835323" y="1052538"/>
                </a:cubicBezTo>
                <a:cubicBezTo>
                  <a:pt x="824869" y="1050636"/>
                  <a:pt x="826770" y="1039227"/>
                  <a:pt x="840074" y="1026866"/>
                </a:cubicBezTo>
                <a:cubicBezTo>
                  <a:pt x="853379" y="1014506"/>
                  <a:pt x="872385" y="1006899"/>
                  <a:pt x="882838" y="1009752"/>
                </a:cubicBezTo>
                <a:cubicBezTo>
                  <a:pt x="892341" y="1013555"/>
                  <a:pt x="889490" y="1024014"/>
                  <a:pt x="876186" y="1035424"/>
                </a:cubicBezTo>
                <a:close/>
                <a:moveTo>
                  <a:pt x="77925" y="327076"/>
                </a:moveTo>
                <a:cubicBezTo>
                  <a:pt x="63671" y="353698"/>
                  <a:pt x="48466" y="367960"/>
                  <a:pt x="45615" y="359403"/>
                </a:cubicBezTo>
                <a:cubicBezTo>
                  <a:pt x="44665" y="352748"/>
                  <a:pt x="55118" y="328978"/>
                  <a:pt x="66522" y="305208"/>
                </a:cubicBezTo>
                <a:cubicBezTo>
                  <a:pt x="79826" y="281437"/>
                  <a:pt x="92180" y="265274"/>
                  <a:pt x="95031" y="268126"/>
                </a:cubicBezTo>
                <a:cubicBezTo>
                  <a:pt x="100733" y="272880"/>
                  <a:pt x="93130" y="300454"/>
                  <a:pt x="77925" y="327076"/>
                </a:cubicBezTo>
                <a:close/>
                <a:moveTo>
                  <a:pt x="205267" y="444025"/>
                </a:moveTo>
                <a:cubicBezTo>
                  <a:pt x="187211" y="474450"/>
                  <a:pt x="156801" y="483007"/>
                  <a:pt x="137795" y="464942"/>
                </a:cubicBezTo>
                <a:cubicBezTo>
                  <a:pt x="120689" y="447828"/>
                  <a:pt x="120689" y="412648"/>
                  <a:pt x="136845" y="385075"/>
                </a:cubicBezTo>
                <a:cubicBezTo>
                  <a:pt x="153950" y="356551"/>
                  <a:pt x="183410" y="345141"/>
                  <a:pt x="202416" y="360354"/>
                </a:cubicBezTo>
                <a:cubicBezTo>
                  <a:pt x="221422" y="376518"/>
                  <a:pt x="224273" y="414550"/>
                  <a:pt x="205267" y="444025"/>
                </a:cubicBezTo>
                <a:close/>
                <a:moveTo>
                  <a:pt x="316453" y="533400"/>
                </a:moveTo>
                <a:cubicBezTo>
                  <a:pt x="297447" y="562875"/>
                  <a:pt x="261335" y="570481"/>
                  <a:pt x="236627" y="549564"/>
                </a:cubicBezTo>
                <a:cubicBezTo>
                  <a:pt x="212870" y="530548"/>
                  <a:pt x="209068" y="491565"/>
                  <a:pt x="227124" y="463041"/>
                </a:cubicBezTo>
                <a:cubicBezTo>
                  <a:pt x="245180" y="434517"/>
                  <a:pt x="280342" y="425009"/>
                  <a:pt x="305050" y="443074"/>
                </a:cubicBezTo>
                <a:cubicBezTo>
                  <a:pt x="331658" y="462090"/>
                  <a:pt x="336410" y="502974"/>
                  <a:pt x="316453" y="533400"/>
                </a:cubicBezTo>
                <a:close/>
                <a:moveTo>
                  <a:pt x="928453" y="941294"/>
                </a:moveTo>
                <a:cubicBezTo>
                  <a:pt x="914199" y="957458"/>
                  <a:pt x="893292" y="966015"/>
                  <a:pt x="880938" y="960310"/>
                </a:cubicBezTo>
                <a:cubicBezTo>
                  <a:pt x="867633" y="953655"/>
                  <a:pt x="868584" y="934639"/>
                  <a:pt x="883789" y="917524"/>
                </a:cubicBezTo>
                <a:cubicBezTo>
                  <a:pt x="898043" y="899459"/>
                  <a:pt x="920851" y="890902"/>
                  <a:pt x="933205" y="898508"/>
                </a:cubicBezTo>
                <a:cubicBezTo>
                  <a:pt x="944609" y="906114"/>
                  <a:pt x="942708" y="924180"/>
                  <a:pt x="928453" y="941294"/>
                </a:cubicBezTo>
                <a:close/>
                <a:moveTo>
                  <a:pt x="979770" y="962212"/>
                </a:moveTo>
                <a:cubicBezTo>
                  <a:pt x="968366" y="974572"/>
                  <a:pt x="954112" y="984080"/>
                  <a:pt x="947459" y="983129"/>
                </a:cubicBezTo>
                <a:cubicBezTo>
                  <a:pt x="940807" y="981228"/>
                  <a:pt x="944609" y="967917"/>
                  <a:pt x="956963" y="954605"/>
                </a:cubicBezTo>
                <a:cubicBezTo>
                  <a:pt x="969317" y="940343"/>
                  <a:pt x="984522" y="930835"/>
                  <a:pt x="990223" y="934639"/>
                </a:cubicBezTo>
                <a:cubicBezTo>
                  <a:pt x="995925" y="936540"/>
                  <a:pt x="991174" y="949851"/>
                  <a:pt x="979770" y="962212"/>
                </a:cubicBezTo>
                <a:close/>
                <a:moveTo>
                  <a:pt x="163453" y="243405"/>
                </a:moveTo>
                <a:cubicBezTo>
                  <a:pt x="144447" y="269077"/>
                  <a:pt x="120689" y="283339"/>
                  <a:pt x="111186" y="275733"/>
                </a:cubicBezTo>
                <a:cubicBezTo>
                  <a:pt x="103584" y="269077"/>
                  <a:pt x="112137" y="246258"/>
                  <a:pt x="129242" y="223439"/>
                </a:cubicBezTo>
                <a:cubicBezTo>
                  <a:pt x="147298" y="201570"/>
                  <a:pt x="168205" y="185406"/>
                  <a:pt x="177708" y="188259"/>
                </a:cubicBezTo>
                <a:cubicBezTo>
                  <a:pt x="189112" y="193013"/>
                  <a:pt x="183410" y="217734"/>
                  <a:pt x="163453" y="243405"/>
                </a:cubicBezTo>
                <a:close/>
                <a:moveTo>
                  <a:pt x="236627" y="289044"/>
                </a:moveTo>
                <a:cubicBezTo>
                  <a:pt x="216671" y="316617"/>
                  <a:pt x="185311" y="328027"/>
                  <a:pt x="168205" y="315666"/>
                </a:cubicBezTo>
                <a:cubicBezTo>
                  <a:pt x="153000" y="304257"/>
                  <a:pt x="155851" y="274782"/>
                  <a:pt x="174857" y="250061"/>
                </a:cubicBezTo>
                <a:cubicBezTo>
                  <a:pt x="193863" y="225340"/>
                  <a:pt x="222373" y="212029"/>
                  <a:pt x="239478" y="221537"/>
                </a:cubicBezTo>
                <a:cubicBezTo>
                  <a:pt x="257534" y="231045"/>
                  <a:pt x="256584" y="261471"/>
                  <a:pt x="236627" y="289044"/>
                </a:cubicBezTo>
                <a:close/>
                <a:moveTo>
                  <a:pt x="340211" y="358452"/>
                </a:moveTo>
                <a:cubicBezTo>
                  <a:pt x="319304" y="386976"/>
                  <a:pt x="283192" y="396485"/>
                  <a:pt x="259435" y="379370"/>
                </a:cubicBezTo>
                <a:cubicBezTo>
                  <a:pt x="237578" y="363206"/>
                  <a:pt x="236627" y="328978"/>
                  <a:pt x="255633" y="302355"/>
                </a:cubicBezTo>
                <a:cubicBezTo>
                  <a:pt x="275590" y="275733"/>
                  <a:pt x="309801" y="265274"/>
                  <a:pt x="332609" y="279536"/>
                </a:cubicBezTo>
                <a:cubicBezTo>
                  <a:pt x="358267" y="294749"/>
                  <a:pt x="362068" y="329928"/>
                  <a:pt x="340211" y="358452"/>
                </a:cubicBezTo>
                <a:close/>
                <a:moveTo>
                  <a:pt x="1047242" y="889951"/>
                </a:moveTo>
                <a:cubicBezTo>
                  <a:pt x="1038689" y="902311"/>
                  <a:pt x="1031087" y="910868"/>
                  <a:pt x="1029186" y="909918"/>
                </a:cubicBezTo>
                <a:cubicBezTo>
                  <a:pt x="1026335" y="908016"/>
                  <a:pt x="1031087" y="894705"/>
                  <a:pt x="1040590" y="881394"/>
                </a:cubicBezTo>
                <a:cubicBezTo>
                  <a:pt x="1049143" y="868082"/>
                  <a:pt x="1057695" y="859525"/>
                  <a:pt x="1060546" y="862378"/>
                </a:cubicBezTo>
                <a:cubicBezTo>
                  <a:pt x="1061497" y="864279"/>
                  <a:pt x="1055795" y="876640"/>
                  <a:pt x="1047242" y="889951"/>
                </a:cubicBezTo>
                <a:close/>
                <a:moveTo>
                  <a:pt x="281292" y="164489"/>
                </a:moveTo>
                <a:cubicBezTo>
                  <a:pt x="259435" y="188259"/>
                  <a:pt x="227124" y="201570"/>
                  <a:pt x="210969" y="193964"/>
                </a:cubicBezTo>
                <a:cubicBezTo>
                  <a:pt x="196714" y="188259"/>
                  <a:pt x="203366" y="166390"/>
                  <a:pt x="223323" y="145473"/>
                </a:cubicBezTo>
                <a:cubicBezTo>
                  <a:pt x="244230" y="125506"/>
                  <a:pt x="272739" y="112195"/>
                  <a:pt x="287944" y="115047"/>
                </a:cubicBezTo>
                <a:cubicBezTo>
                  <a:pt x="306000" y="119801"/>
                  <a:pt x="303149" y="141670"/>
                  <a:pt x="281292" y="164489"/>
                </a:cubicBezTo>
                <a:close/>
                <a:moveTo>
                  <a:pt x="377273" y="211078"/>
                </a:moveTo>
                <a:cubicBezTo>
                  <a:pt x="354466" y="236750"/>
                  <a:pt x="317404" y="247209"/>
                  <a:pt x="294596" y="234848"/>
                </a:cubicBezTo>
                <a:cubicBezTo>
                  <a:pt x="273689" y="223439"/>
                  <a:pt x="274640" y="194914"/>
                  <a:pt x="296497" y="171144"/>
                </a:cubicBezTo>
                <a:cubicBezTo>
                  <a:pt x="317404" y="149276"/>
                  <a:pt x="351615" y="137866"/>
                  <a:pt x="374422" y="147374"/>
                </a:cubicBezTo>
                <a:cubicBezTo>
                  <a:pt x="397230" y="157833"/>
                  <a:pt x="399130" y="186357"/>
                  <a:pt x="377273" y="211078"/>
                </a:cubicBezTo>
                <a:close/>
                <a:moveTo>
                  <a:pt x="326907" y="77015"/>
                </a:moveTo>
                <a:cubicBezTo>
                  <a:pt x="305050" y="94129"/>
                  <a:pt x="275590" y="106490"/>
                  <a:pt x="262286" y="105539"/>
                </a:cubicBezTo>
                <a:cubicBezTo>
                  <a:pt x="250882" y="106490"/>
                  <a:pt x="259435" y="95080"/>
                  <a:pt x="278441" y="81769"/>
                </a:cubicBezTo>
                <a:cubicBezTo>
                  <a:pt x="299348" y="69409"/>
                  <a:pt x="324056" y="57048"/>
                  <a:pt x="337360" y="53245"/>
                </a:cubicBezTo>
                <a:cubicBezTo>
                  <a:pt x="352565" y="52294"/>
                  <a:pt x="347814" y="62753"/>
                  <a:pt x="326907" y="77015"/>
                </a:cubicBezTo>
                <a:close/>
                <a:moveTo>
                  <a:pt x="411484" y="96982"/>
                </a:moveTo>
                <a:cubicBezTo>
                  <a:pt x="390578" y="115998"/>
                  <a:pt x="355416" y="125506"/>
                  <a:pt x="335460" y="118850"/>
                </a:cubicBezTo>
                <a:cubicBezTo>
                  <a:pt x="317404" y="113145"/>
                  <a:pt x="319304" y="95080"/>
                  <a:pt x="340211" y="78917"/>
                </a:cubicBezTo>
                <a:cubicBezTo>
                  <a:pt x="360168" y="63704"/>
                  <a:pt x="391528" y="54196"/>
                  <a:pt x="410534" y="57999"/>
                </a:cubicBezTo>
                <a:cubicBezTo>
                  <a:pt x="431441" y="61802"/>
                  <a:pt x="431441" y="79867"/>
                  <a:pt x="411484" y="96982"/>
                </a:cubicBezTo>
                <a:close/>
                <a:moveTo>
                  <a:pt x="521720" y="143571"/>
                </a:moveTo>
                <a:cubicBezTo>
                  <a:pt x="501764" y="164489"/>
                  <a:pt x="463751" y="171144"/>
                  <a:pt x="439043" y="158784"/>
                </a:cubicBezTo>
                <a:cubicBezTo>
                  <a:pt x="415286" y="147374"/>
                  <a:pt x="413385" y="123604"/>
                  <a:pt x="433342" y="104588"/>
                </a:cubicBezTo>
                <a:cubicBezTo>
                  <a:pt x="453298" y="87474"/>
                  <a:pt x="487509" y="80818"/>
                  <a:pt x="511267" y="90326"/>
                </a:cubicBezTo>
                <a:cubicBezTo>
                  <a:pt x="535975" y="100785"/>
                  <a:pt x="541677" y="124555"/>
                  <a:pt x="521720" y="143571"/>
                </a:cubicBezTo>
                <a:close/>
                <a:moveTo>
                  <a:pt x="650012" y="214881"/>
                </a:moveTo>
                <a:cubicBezTo>
                  <a:pt x="631956" y="236750"/>
                  <a:pt x="594894" y="241504"/>
                  <a:pt x="567335" y="225340"/>
                </a:cubicBezTo>
                <a:cubicBezTo>
                  <a:pt x="540727" y="210127"/>
                  <a:pt x="535025" y="180652"/>
                  <a:pt x="554031" y="160686"/>
                </a:cubicBezTo>
                <a:cubicBezTo>
                  <a:pt x="572087" y="141670"/>
                  <a:pt x="607248" y="137866"/>
                  <a:pt x="632907" y="152128"/>
                </a:cubicBezTo>
                <a:cubicBezTo>
                  <a:pt x="659515" y="166390"/>
                  <a:pt x="667118" y="193964"/>
                  <a:pt x="650012" y="214881"/>
                </a:cubicBezTo>
                <a:close/>
                <a:moveTo>
                  <a:pt x="448546" y="30426"/>
                </a:moveTo>
                <a:cubicBezTo>
                  <a:pt x="427640" y="41835"/>
                  <a:pt x="395329" y="50393"/>
                  <a:pt x="376323" y="49442"/>
                </a:cubicBezTo>
                <a:cubicBezTo>
                  <a:pt x="359217" y="49442"/>
                  <a:pt x="363969" y="42786"/>
                  <a:pt x="383925" y="33278"/>
                </a:cubicBezTo>
                <a:cubicBezTo>
                  <a:pt x="403882" y="25672"/>
                  <a:pt x="432391" y="18065"/>
                  <a:pt x="448546" y="15213"/>
                </a:cubicBezTo>
                <a:cubicBezTo>
                  <a:pt x="467553" y="13311"/>
                  <a:pt x="467553" y="19967"/>
                  <a:pt x="448546" y="30426"/>
                </a:cubicBezTo>
                <a:close/>
                <a:moveTo>
                  <a:pt x="546428" y="52294"/>
                </a:moveTo>
                <a:cubicBezTo>
                  <a:pt x="527422" y="66556"/>
                  <a:pt x="491310" y="71310"/>
                  <a:pt x="468503" y="63704"/>
                </a:cubicBezTo>
                <a:cubicBezTo>
                  <a:pt x="445696" y="57999"/>
                  <a:pt x="444745" y="42786"/>
                  <a:pt x="463751" y="31376"/>
                </a:cubicBezTo>
                <a:cubicBezTo>
                  <a:pt x="481807" y="21868"/>
                  <a:pt x="514118" y="17114"/>
                  <a:pt x="535975" y="20918"/>
                </a:cubicBezTo>
                <a:cubicBezTo>
                  <a:pt x="558782" y="26622"/>
                  <a:pt x="564484" y="40884"/>
                  <a:pt x="546428" y="52294"/>
                </a:cubicBezTo>
                <a:close/>
                <a:moveTo>
                  <a:pt x="663317" y="101736"/>
                </a:moveTo>
                <a:cubicBezTo>
                  <a:pt x="647161" y="116949"/>
                  <a:pt x="611050" y="119801"/>
                  <a:pt x="584441" y="107441"/>
                </a:cubicBezTo>
                <a:cubicBezTo>
                  <a:pt x="558782" y="96031"/>
                  <a:pt x="553081" y="75113"/>
                  <a:pt x="571137" y="61802"/>
                </a:cubicBezTo>
                <a:cubicBezTo>
                  <a:pt x="588242" y="49442"/>
                  <a:pt x="620553" y="48491"/>
                  <a:pt x="645261" y="57999"/>
                </a:cubicBezTo>
                <a:cubicBezTo>
                  <a:pt x="669969" y="67507"/>
                  <a:pt x="678522" y="87474"/>
                  <a:pt x="663317" y="101736"/>
                </a:cubicBezTo>
                <a:close/>
                <a:moveTo>
                  <a:pt x="665217" y="29475"/>
                </a:moveTo>
                <a:cubicBezTo>
                  <a:pt x="650963" y="37081"/>
                  <a:pt x="620553" y="37081"/>
                  <a:pt x="596795" y="29475"/>
                </a:cubicBezTo>
                <a:cubicBezTo>
                  <a:pt x="574938" y="22819"/>
                  <a:pt x="569236" y="13311"/>
                  <a:pt x="584441" y="8557"/>
                </a:cubicBezTo>
                <a:cubicBezTo>
                  <a:pt x="597745" y="4754"/>
                  <a:pt x="626255" y="5705"/>
                  <a:pt x="647161" y="10459"/>
                </a:cubicBezTo>
                <a:cubicBezTo>
                  <a:pt x="668068" y="15213"/>
                  <a:pt x="676621" y="23770"/>
                  <a:pt x="665217" y="29475"/>
                </a:cubicBezTo>
                <a:close/>
                <a:moveTo>
                  <a:pt x="777354" y="79867"/>
                </a:moveTo>
                <a:cubicBezTo>
                  <a:pt x="766900" y="89375"/>
                  <a:pt x="737441" y="86523"/>
                  <a:pt x="713683" y="75113"/>
                </a:cubicBezTo>
                <a:cubicBezTo>
                  <a:pt x="689925" y="63704"/>
                  <a:pt x="681373" y="48491"/>
                  <a:pt x="693727" y="40884"/>
                </a:cubicBezTo>
                <a:cubicBezTo>
                  <a:pt x="705130" y="35180"/>
                  <a:pt x="731739" y="38032"/>
                  <a:pt x="753596" y="47540"/>
                </a:cubicBezTo>
                <a:cubicBezTo>
                  <a:pt x="775453" y="57999"/>
                  <a:pt x="785907" y="71310"/>
                  <a:pt x="777354" y="79867"/>
                </a:cubicBezTo>
                <a:close/>
                <a:moveTo>
                  <a:pt x="889490" y="150227"/>
                </a:moveTo>
                <a:cubicBezTo>
                  <a:pt x="881888" y="160686"/>
                  <a:pt x="857180" y="157833"/>
                  <a:pt x="835323" y="142620"/>
                </a:cubicBezTo>
                <a:cubicBezTo>
                  <a:pt x="812515" y="128358"/>
                  <a:pt x="802062" y="108391"/>
                  <a:pt x="811565" y="98883"/>
                </a:cubicBezTo>
                <a:cubicBezTo>
                  <a:pt x="820118" y="91277"/>
                  <a:pt x="842925" y="96031"/>
                  <a:pt x="863832" y="108391"/>
                </a:cubicBezTo>
                <a:cubicBezTo>
                  <a:pt x="883789" y="122653"/>
                  <a:pt x="896143" y="141670"/>
                  <a:pt x="889490" y="150227"/>
                </a:cubicBezTo>
                <a:close/>
                <a:moveTo>
                  <a:pt x="990223" y="234848"/>
                </a:moveTo>
                <a:cubicBezTo>
                  <a:pt x="986422" y="246258"/>
                  <a:pt x="968366" y="243405"/>
                  <a:pt x="949360" y="227242"/>
                </a:cubicBezTo>
                <a:cubicBezTo>
                  <a:pt x="930354" y="211078"/>
                  <a:pt x="919900" y="189210"/>
                  <a:pt x="925602" y="178751"/>
                </a:cubicBezTo>
                <a:cubicBezTo>
                  <a:pt x="930354" y="169243"/>
                  <a:pt x="948410" y="173997"/>
                  <a:pt x="965515" y="189210"/>
                </a:cubicBezTo>
                <a:cubicBezTo>
                  <a:pt x="982621" y="204422"/>
                  <a:pt x="993074" y="224389"/>
                  <a:pt x="990223" y="234848"/>
                </a:cubicBezTo>
                <a:close/>
                <a:moveTo>
                  <a:pt x="864782" y="86523"/>
                </a:moveTo>
                <a:cubicBezTo>
                  <a:pt x="860031" y="90326"/>
                  <a:pt x="839124" y="83671"/>
                  <a:pt x="817267" y="71310"/>
                </a:cubicBezTo>
                <a:cubicBezTo>
                  <a:pt x="795410" y="59901"/>
                  <a:pt x="784006" y="48491"/>
                  <a:pt x="790658" y="46589"/>
                </a:cubicBezTo>
                <a:cubicBezTo>
                  <a:pt x="795410" y="45638"/>
                  <a:pt x="815366" y="54196"/>
                  <a:pt x="835323" y="63704"/>
                </a:cubicBezTo>
                <a:cubicBezTo>
                  <a:pt x="855279" y="74163"/>
                  <a:pt x="868584" y="83671"/>
                  <a:pt x="864782" y="86523"/>
                </a:cubicBezTo>
                <a:close/>
                <a:moveTo>
                  <a:pt x="958863" y="155932"/>
                </a:moveTo>
                <a:cubicBezTo>
                  <a:pt x="957913" y="161636"/>
                  <a:pt x="941758" y="154981"/>
                  <a:pt x="923702" y="139768"/>
                </a:cubicBezTo>
                <a:cubicBezTo>
                  <a:pt x="904696" y="125506"/>
                  <a:pt x="892341" y="110293"/>
                  <a:pt x="895192" y="105539"/>
                </a:cubicBezTo>
                <a:cubicBezTo>
                  <a:pt x="898043" y="102687"/>
                  <a:pt x="913248" y="112195"/>
                  <a:pt x="930354" y="124555"/>
                </a:cubicBezTo>
                <a:cubicBezTo>
                  <a:pt x="945559" y="137866"/>
                  <a:pt x="958863" y="151178"/>
                  <a:pt x="958863" y="155932"/>
                </a:cubicBezTo>
                <a:close/>
                <a:moveTo>
                  <a:pt x="764050" y="35180"/>
                </a:moveTo>
                <a:cubicBezTo>
                  <a:pt x="756447" y="36130"/>
                  <a:pt x="730789" y="31376"/>
                  <a:pt x="707981" y="23770"/>
                </a:cubicBezTo>
                <a:cubicBezTo>
                  <a:pt x="686124" y="17114"/>
                  <a:pt x="676621" y="11410"/>
                  <a:pt x="687074" y="12360"/>
                </a:cubicBezTo>
                <a:cubicBezTo>
                  <a:pt x="709882" y="14262"/>
                  <a:pt x="777354" y="35180"/>
                  <a:pt x="764050" y="35180"/>
                </a:cubicBezTo>
                <a:close/>
                <a:moveTo>
                  <a:pt x="592994" y="0"/>
                </a:moveTo>
                <a:cubicBezTo>
                  <a:pt x="616751" y="951"/>
                  <a:pt x="639559" y="2852"/>
                  <a:pt x="663317" y="6656"/>
                </a:cubicBezTo>
                <a:cubicBezTo>
                  <a:pt x="650963" y="5705"/>
                  <a:pt x="625304" y="2852"/>
                  <a:pt x="605348" y="951"/>
                </a:cubicBezTo>
                <a:cubicBezTo>
                  <a:pt x="600596" y="951"/>
                  <a:pt x="595845" y="951"/>
                  <a:pt x="592994" y="0"/>
                </a:cubicBezTo>
                <a:close/>
                <a:moveTo>
                  <a:pt x="488460" y="6656"/>
                </a:moveTo>
                <a:cubicBezTo>
                  <a:pt x="513168" y="2852"/>
                  <a:pt x="537876" y="951"/>
                  <a:pt x="562584" y="0"/>
                </a:cubicBezTo>
                <a:lnTo>
                  <a:pt x="562584" y="0"/>
                </a:lnTo>
                <a:cubicBezTo>
                  <a:pt x="573037" y="0"/>
                  <a:pt x="574938" y="1902"/>
                  <a:pt x="562584" y="4754"/>
                </a:cubicBezTo>
                <a:cubicBezTo>
                  <a:pt x="546428" y="9508"/>
                  <a:pt x="515068" y="13311"/>
                  <a:pt x="495112" y="11410"/>
                </a:cubicBezTo>
                <a:cubicBezTo>
                  <a:pt x="478006" y="11410"/>
                  <a:pt x="476105" y="8557"/>
                  <a:pt x="488460" y="6656"/>
                </a:cubicBezTo>
                <a:close/>
                <a:moveTo>
                  <a:pt x="321205" y="57999"/>
                </a:moveTo>
                <a:cubicBezTo>
                  <a:pt x="341161" y="48491"/>
                  <a:pt x="361118" y="39934"/>
                  <a:pt x="382025" y="32327"/>
                </a:cubicBezTo>
                <a:cubicBezTo>
                  <a:pt x="380124" y="33278"/>
                  <a:pt x="378223" y="34229"/>
                  <a:pt x="375373" y="35180"/>
                </a:cubicBezTo>
                <a:cubicBezTo>
                  <a:pt x="358267" y="42786"/>
                  <a:pt x="334509" y="52294"/>
                  <a:pt x="321205" y="57999"/>
                </a:cubicBezTo>
                <a:close/>
                <a:moveTo>
                  <a:pt x="237578" y="108391"/>
                </a:moveTo>
                <a:cubicBezTo>
                  <a:pt x="251832" y="97933"/>
                  <a:pt x="266087" y="88425"/>
                  <a:pt x="280342" y="79867"/>
                </a:cubicBezTo>
                <a:cubicBezTo>
                  <a:pt x="278441" y="80818"/>
                  <a:pt x="275590" y="82720"/>
                  <a:pt x="273689" y="83671"/>
                </a:cubicBezTo>
                <a:cubicBezTo>
                  <a:pt x="261335" y="93179"/>
                  <a:pt x="248031" y="101736"/>
                  <a:pt x="237578" y="108391"/>
                </a:cubicBezTo>
                <a:lnTo>
                  <a:pt x="237578" y="108391"/>
                </a:lnTo>
                <a:close/>
                <a:moveTo>
                  <a:pt x="179609" y="155932"/>
                </a:moveTo>
                <a:cubicBezTo>
                  <a:pt x="191012" y="145473"/>
                  <a:pt x="202416" y="135965"/>
                  <a:pt x="213820" y="126457"/>
                </a:cubicBezTo>
                <a:lnTo>
                  <a:pt x="213820" y="126457"/>
                </a:lnTo>
                <a:cubicBezTo>
                  <a:pt x="223323" y="118850"/>
                  <a:pt x="231876" y="113145"/>
                  <a:pt x="236627" y="111244"/>
                </a:cubicBezTo>
                <a:cubicBezTo>
                  <a:pt x="247081" y="109342"/>
                  <a:pt x="238528" y="123604"/>
                  <a:pt x="216671" y="144522"/>
                </a:cubicBezTo>
                <a:cubicBezTo>
                  <a:pt x="195764" y="166390"/>
                  <a:pt x="171056" y="182554"/>
                  <a:pt x="162503" y="180652"/>
                </a:cubicBezTo>
                <a:cubicBezTo>
                  <a:pt x="157752" y="180652"/>
                  <a:pt x="166304" y="170194"/>
                  <a:pt x="179609" y="155932"/>
                </a:cubicBezTo>
                <a:close/>
                <a:moveTo>
                  <a:pt x="93130" y="260520"/>
                </a:moveTo>
                <a:cubicBezTo>
                  <a:pt x="96932" y="253864"/>
                  <a:pt x="101683" y="248159"/>
                  <a:pt x="105484" y="242455"/>
                </a:cubicBezTo>
                <a:cubicBezTo>
                  <a:pt x="119739" y="221537"/>
                  <a:pt x="135894" y="202521"/>
                  <a:pt x="152050" y="184456"/>
                </a:cubicBezTo>
                <a:lnTo>
                  <a:pt x="152050" y="184456"/>
                </a:lnTo>
                <a:cubicBezTo>
                  <a:pt x="153950" y="184456"/>
                  <a:pt x="143497" y="200619"/>
                  <a:pt x="125441" y="222488"/>
                </a:cubicBezTo>
                <a:cubicBezTo>
                  <a:pt x="109286" y="245307"/>
                  <a:pt x="94081" y="261471"/>
                  <a:pt x="93130" y="260520"/>
                </a:cubicBezTo>
                <a:close/>
                <a:moveTo>
                  <a:pt x="18056" y="430713"/>
                </a:moveTo>
                <a:cubicBezTo>
                  <a:pt x="24708" y="404091"/>
                  <a:pt x="33261" y="377468"/>
                  <a:pt x="44665" y="351797"/>
                </a:cubicBezTo>
                <a:lnTo>
                  <a:pt x="44665" y="351797"/>
                </a:lnTo>
                <a:cubicBezTo>
                  <a:pt x="41814" y="361305"/>
                  <a:pt x="34211" y="383173"/>
                  <a:pt x="26609" y="405042"/>
                </a:cubicBezTo>
                <a:cubicBezTo>
                  <a:pt x="22807" y="416451"/>
                  <a:pt x="19957" y="425959"/>
                  <a:pt x="18056" y="430713"/>
                </a:cubicBezTo>
                <a:close/>
                <a:moveTo>
                  <a:pt x="950" y="544810"/>
                </a:moveTo>
                <a:cubicBezTo>
                  <a:pt x="2851" y="513433"/>
                  <a:pt x="6652" y="482057"/>
                  <a:pt x="13304" y="450680"/>
                </a:cubicBezTo>
                <a:cubicBezTo>
                  <a:pt x="13304" y="451631"/>
                  <a:pt x="13304" y="452582"/>
                  <a:pt x="13304" y="454483"/>
                </a:cubicBezTo>
                <a:cubicBezTo>
                  <a:pt x="13304" y="465893"/>
                  <a:pt x="9503" y="496319"/>
                  <a:pt x="4752" y="521040"/>
                </a:cubicBezTo>
                <a:cubicBezTo>
                  <a:pt x="2851" y="534351"/>
                  <a:pt x="950" y="542908"/>
                  <a:pt x="950" y="544810"/>
                </a:cubicBezTo>
                <a:lnTo>
                  <a:pt x="950" y="544810"/>
                </a:lnTo>
                <a:close/>
                <a:moveTo>
                  <a:pt x="4752" y="646546"/>
                </a:moveTo>
                <a:cubicBezTo>
                  <a:pt x="950" y="618972"/>
                  <a:pt x="0" y="591399"/>
                  <a:pt x="0" y="563826"/>
                </a:cubicBezTo>
                <a:cubicBezTo>
                  <a:pt x="0" y="564776"/>
                  <a:pt x="0" y="566678"/>
                  <a:pt x="0" y="568580"/>
                </a:cubicBezTo>
                <a:cubicBezTo>
                  <a:pt x="1901" y="583793"/>
                  <a:pt x="3801" y="614218"/>
                  <a:pt x="3801" y="635136"/>
                </a:cubicBezTo>
                <a:cubicBezTo>
                  <a:pt x="4752" y="640841"/>
                  <a:pt x="4752" y="644644"/>
                  <a:pt x="4752" y="646546"/>
                </a:cubicBezTo>
                <a:close/>
                <a:moveTo>
                  <a:pt x="17106" y="712151"/>
                </a:moveTo>
                <a:cubicBezTo>
                  <a:pt x="17106" y="711200"/>
                  <a:pt x="16155" y="709298"/>
                  <a:pt x="16155" y="708348"/>
                </a:cubicBezTo>
                <a:cubicBezTo>
                  <a:pt x="16155" y="709298"/>
                  <a:pt x="17106" y="711200"/>
                  <a:pt x="17106" y="712151"/>
                </a:cubicBezTo>
                <a:close/>
                <a:moveTo>
                  <a:pt x="58919" y="826247"/>
                </a:moveTo>
                <a:cubicBezTo>
                  <a:pt x="47516" y="802477"/>
                  <a:pt x="37062" y="777756"/>
                  <a:pt x="28509" y="752085"/>
                </a:cubicBezTo>
                <a:cubicBezTo>
                  <a:pt x="25658" y="741626"/>
                  <a:pt x="30410" y="745429"/>
                  <a:pt x="38963" y="763494"/>
                </a:cubicBezTo>
                <a:cubicBezTo>
                  <a:pt x="49416" y="782510"/>
                  <a:pt x="60820" y="811985"/>
                  <a:pt x="61770" y="824345"/>
                </a:cubicBezTo>
                <a:cubicBezTo>
                  <a:pt x="63671" y="832903"/>
                  <a:pt x="62720" y="832903"/>
                  <a:pt x="58919" y="826247"/>
                </a:cubicBezTo>
                <a:lnTo>
                  <a:pt x="58919" y="826247"/>
                </a:lnTo>
                <a:close/>
                <a:moveTo>
                  <a:pt x="168205" y="979326"/>
                </a:moveTo>
                <a:cubicBezTo>
                  <a:pt x="150149" y="961261"/>
                  <a:pt x="133043" y="942245"/>
                  <a:pt x="117838" y="922278"/>
                </a:cubicBezTo>
                <a:cubicBezTo>
                  <a:pt x="119739" y="924180"/>
                  <a:pt x="127342" y="931786"/>
                  <a:pt x="136845" y="943196"/>
                </a:cubicBezTo>
                <a:cubicBezTo>
                  <a:pt x="153000" y="959359"/>
                  <a:pt x="166304" y="975523"/>
                  <a:pt x="168205" y="979326"/>
                </a:cubicBezTo>
                <a:close/>
                <a:moveTo>
                  <a:pt x="250882" y="1046833"/>
                </a:moveTo>
                <a:cubicBezTo>
                  <a:pt x="248031" y="1044932"/>
                  <a:pt x="245180" y="1043030"/>
                  <a:pt x="242329" y="1041128"/>
                </a:cubicBezTo>
                <a:cubicBezTo>
                  <a:pt x="225224" y="1028768"/>
                  <a:pt x="208118" y="1015457"/>
                  <a:pt x="192913" y="1002145"/>
                </a:cubicBezTo>
                <a:lnTo>
                  <a:pt x="192913" y="1002145"/>
                </a:lnTo>
                <a:cubicBezTo>
                  <a:pt x="192913" y="1002145"/>
                  <a:pt x="192913" y="1002145"/>
                  <a:pt x="192913" y="1002145"/>
                </a:cubicBezTo>
                <a:cubicBezTo>
                  <a:pt x="191963" y="1000244"/>
                  <a:pt x="205267" y="1007850"/>
                  <a:pt x="222373" y="1022112"/>
                </a:cubicBezTo>
                <a:cubicBezTo>
                  <a:pt x="239478" y="1034473"/>
                  <a:pt x="251832" y="1045882"/>
                  <a:pt x="250882" y="1046833"/>
                </a:cubicBezTo>
                <a:cubicBezTo>
                  <a:pt x="250882" y="1047784"/>
                  <a:pt x="250882" y="1047784"/>
                  <a:pt x="250882" y="1046833"/>
                </a:cubicBezTo>
                <a:close/>
                <a:moveTo>
                  <a:pt x="344012" y="1099127"/>
                </a:moveTo>
                <a:cubicBezTo>
                  <a:pt x="323106" y="1089619"/>
                  <a:pt x="302199" y="1079161"/>
                  <a:pt x="282242" y="1067751"/>
                </a:cubicBezTo>
                <a:lnTo>
                  <a:pt x="282242" y="1067751"/>
                </a:lnTo>
                <a:cubicBezTo>
                  <a:pt x="284143" y="1067751"/>
                  <a:pt x="301248" y="1075357"/>
                  <a:pt x="318354" y="1084865"/>
                </a:cubicBezTo>
                <a:cubicBezTo>
                  <a:pt x="335460" y="1092472"/>
                  <a:pt x="345913" y="1099127"/>
                  <a:pt x="344012" y="1099127"/>
                </a:cubicBezTo>
                <a:lnTo>
                  <a:pt x="344012" y="1099127"/>
                </a:lnTo>
                <a:close/>
                <a:moveTo>
                  <a:pt x="429540" y="1128602"/>
                </a:moveTo>
                <a:cubicBezTo>
                  <a:pt x="415286" y="1124799"/>
                  <a:pt x="401981" y="1120996"/>
                  <a:pt x="387727" y="1116242"/>
                </a:cubicBezTo>
                <a:cubicBezTo>
                  <a:pt x="396279" y="1119094"/>
                  <a:pt x="407683" y="1121947"/>
                  <a:pt x="419087" y="1125750"/>
                </a:cubicBezTo>
                <a:cubicBezTo>
                  <a:pt x="422888" y="1126701"/>
                  <a:pt x="427640" y="1127651"/>
                  <a:pt x="429540" y="1128602"/>
                </a:cubicBezTo>
                <a:close/>
                <a:moveTo>
                  <a:pt x="618652" y="1144766"/>
                </a:moveTo>
                <a:cubicBezTo>
                  <a:pt x="601546" y="1145717"/>
                  <a:pt x="584441" y="1146667"/>
                  <a:pt x="567335" y="1146667"/>
                </a:cubicBezTo>
                <a:cubicBezTo>
                  <a:pt x="568286" y="1146667"/>
                  <a:pt x="568286" y="1146667"/>
                  <a:pt x="569236" y="1146667"/>
                </a:cubicBezTo>
                <a:cubicBezTo>
                  <a:pt x="578739" y="1145717"/>
                  <a:pt x="598696" y="1145717"/>
                  <a:pt x="612000" y="1144766"/>
                </a:cubicBezTo>
                <a:cubicBezTo>
                  <a:pt x="614851" y="1144766"/>
                  <a:pt x="617702" y="1144766"/>
                  <a:pt x="618652" y="1144766"/>
                </a:cubicBezTo>
                <a:close/>
                <a:moveTo>
                  <a:pt x="718435" y="1127651"/>
                </a:moveTo>
                <a:cubicBezTo>
                  <a:pt x="705130" y="1131455"/>
                  <a:pt x="691826" y="1134307"/>
                  <a:pt x="678522" y="1136209"/>
                </a:cubicBezTo>
                <a:cubicBezTo>
                  <a:pt x="668068" y="1138110"/>
                  <a:pt x="667118" y="1136209"/>
                  <a:pt x="678522" y="1132405"/>
                </a:cubicBezTo>
                <a:cubicBezTo>
                  <a:pt x="689925" y="1127651"/>
                  <a:pt x="708932" y="1123848"/>
                  <a:pt x="720335" y="1122897"/>
                </a:cubicBezTo>
                <a:cubicBezTo>
                  <a:pt x="730789" y="1122897"/>
                  <a:pt x="729838" y="1124799"/>
                  <a:pt x="718435" y="1127651"/>
                </a:cubicBezTo>
                <a:close/>
                <a:moveTo>
                  <a:pt x="918950" y="1030670"/>
                </a:moveTo>
                <a:cubicBezTo>
                  <a:pt x="912298" y="1036374"/>
                  <a:pt x="904696" y="1041128"/>
                  <a:pt x="898043" y="1045882"/>
                </a:cubicBezTo>
                <a:cubicBezTo>
                  <a:pt x="895192" y="1047784"/>
                  <a:pt x="893292" y="1048735"/>
                  <a:pt x="892341" y="1048735"/>
                </a:cubicBezTo>
                <a:cubicBezTo>
                  <a:pt x="887590" y="1050636"/>
                  <a:pt x="892341" y="1044932"/>
                  <a:pt x="903745" y="1035424"/>
                </a:cubicBezTo>
                <a:cubicBezTo>
                  <a:pt x="915149" y="1025916"/>
                  <a:pt x="928453" y="1017358"/>
                  <a:pt x="933205" y="1016407"/>
                </a:cubicBezTo>
                <a:cubicBezTo>
                  <a:pt x="936056" y="1016407"/>
                  <a:pt x="930354" y="1022112"/>
                  <a:pt x="918950" y="1030670"/>
                </a:cubicBezTo>
                <a:cubicBezTo>
                  <a:pt x="918950" y="1030670"/>
                  <a:pt x="918950" y="1030670"/>
                  <a:pt x="918950" y="1030670"/>
                </a:cubicBezTo>
                <a:close/>
                <a:moveTo>
                  <a:pt x="1012080" y="942245"/>
                </a:moveTo>
                <a:cubicBezTo>
                  <a:pt x="1001627" y="954605"/>
                  <a:pt x="990223" y="966966"/>
                  <a:pt x="978820" y="979326"/>
                </a:cubicBezTo>
                <a:lnTo>
                  <a:pt x="978820" y="979326"/>
                </a:lnTo>
                <a:cubicBezTo>
                  <a:pt x="980720" y="977425"/>
                  <a:pt x="985472" y="971720"/>
                  <a:pt x="993074" y="963163"/>
                </a:cubicBezTo>
                <a:cubicBezTo>
                  <a:pt x="1001627" y="953655"/>
                  <a:pt x="1009230" y="944147"/>
                  <a:pt x="1012080" y="942245"/>
                </a:cubicBezTo>
                <a:close/>
                <a:moveTo>
                  <a:pt x="128292" y="912770"/>
                </a:moveTo>
                <a:cubicBezTo>
                  <a:pt x="128292" y="923229"/>
                  <a:pt x="115938" y="914672"/>
                  <a:pt x="102634" y="896606"/>
                </a:cubicBezTo>
                <a:cubicBezTo>
                  <a:pt x="89329" y="878541"/>
                  <a:pt x="76975" y="855722"/>
                  <a:pt x="75074" y="844312"/>
                </a:cubicBezTo>
                <a:cubicBezTo>
                  <a:pt x="74124" y="831952"/>
                  <a:pt x="86478" y="836706"/>
                  <a:pt x="101683" y="855722"/>
                </a:cubicBezTo>
                <a:cubicBezTo>
                  <a:pt x="116888" y="874738"/>
                  <a:pt x="129242" y="901360"/>
                  <a:pt x="128292" y="912770"/>
                </a:cubicBezTo>
                <a:close/>
              </a:path>
            </a:pathLst>
          </a:custGeom>
          <a:gradFill>
            <a:gsLst>
              <a:gs pos="0">
                <a:srgbClr val="8551A1"/>
              </a:gs>
              <a:gs pos="35350">
                <a:srgbClr val="6363AC"/>
              </a:gs>
              <a:gs pos="100000">
                <a:srgbClr val="26C4F4"/>
              </a:gs>
            </a:gsLst>
            <a:lin ang="5845069" scaled="1"/>
          </a:gradFill>
          <a:ln w="9492" cap="flat">
            <a:noFill/>
            <a:prstDash val="solid"/>
            <a:miter/>
          </a:ln>
        </p:spPr>
        <p:txBody>
          <a:bodyPr rtlCol="0" anchor="ctr"/>
          <a:lstStyle/>
          <a:p>
            <a:endParaRPr lang="en-US"/>
          </a:p>
        </p:txBody>
      </p:sp>
      <p:sp>
        <p:nvSpPr>
          <p:cNvPr id="2" name="Rectangle 11">
            <a:extLst>
              <a:ext uri="{FF2B5EF4-FFF2-40B4-BE49-F238E27FC236}">
                <a16:creationId xmlns:a16="http://schemas.microsoft.com/office/drawing/2014/main" id="{8AFCBE8B-55B5-007D-71F0-379A57F61AA9}"/>
              </a:ext>
            </a:extLst>
          </p:cNvPr>
          <p:cNvSpPr/>
          <p:nvPr/>
        </p:nvSpPr>
        <p:spPr>
          <a:xfrm>
            <a:off x="4014653" y="5887245"/>
            <a:ext cx="2899423" cy="60629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a:latin typeface="Montserrat" panose="00000500000000000000" pitchFamily="50" charset="0"/>
            </a:endParaRPr>
          </a:p>
        </p:txBody>
      </p:sp>
      <p:sp>
        <p:nvSpPr>
          <p:cNvPr id="16" name="Freeform 15">
            <a:extLst>
              <a:ext uri="{FF2B5EF4-FFF2-40B4-BE49-F238E27FC236}">
                <a16:creationId xmlns:a16="http://schemas.microsoft.com/office/drawing/2014/main" id="{5B1D897B-6DFF-D832-D5A7-0A7D56364BF4}"/>
              </a:ext>
            </a:extLst>
          </p:cNvPr>
          <p:cNvSpPr/>
          <p:nvPr/>
        </p:nvSpPr>
        <p:spPr>
          <a:xfrm rot="2300298">
            <a:off x="6741386" y="5900083"/>
            <a:ext cx="951659" cy="1006025"/>
          </a:xfrm>
          <a:custGeom>
            <a:avLst/>
            <a:gdLst>
              <a:gd name="connsiteX0" fmla="*/ 122815 w 256549"/>
              <a:gd name="connsiteY0" fmla="*/ 237884 h 271205"/>
              <a:gd name="connsiteX1" fmla="*/ 36337 w 256549"/>
              <a:gd name="connsiteY1" fmla="*/ 262605 h 271205"/>
              <a:gd name="connsiteX2" fmla="*/ 6877 w 256549"/>
              <a:gd name="connsiteY2" fmla="*/ 175131 h 271205"/>
              <a:gd name="connsiteX3" fmla="*/ 92405 w 256549"/>
              <a:gd name="connsiteY3" fmla="*/ 152312 h 271205"/>
              <a:gd name="connsiteX4" fmla="*/ 122815 w 256549"/>
              <a:gd name="connsiteY4" fmla="*/ 237884 h 271205"/>
              <a:gd name="connsiteX5" fmla="*/ 150374 w 256549"/>
              <a:gd name="connsiteY5" fmla="*/ 72444 h 271205"/>
              <a:gd name="connsiteX6" fmla="*/ 83853 w 256549"/>
              <a:gd name="connsiteY6" fmla="*/ 91460 h 271205"/>
              <a:gd name="connsiteX7" fmla="*/ 61045 w 256549"/>
              <a:gd name="connsiteY7" fmla="*/ 23953 h 271205"/>
              <a:gd name="connsiteX8" fmla="*/ 127567 w 256549"/>
              <a:gd name="connsiteY8" fmla="*/ 5888 h 271205"/>
              <a:gd name="connsiteX9" fmla="*/ 150374 w 256549"/>
              <a:gd name="connsiteY9" fmla="*/ 72444 h 271205"/>
              <a:gd name="connsiteX10" fmla="*/ 253958 w 256549"/>
              <a:gd name="connsiteY10" fmla="*/ 102870 h 271205"/>
              <a:gd name="connsiteX11" fmla="*/ 212145 w 256549"/>
              <a:gd name="connsiteY11" fmla="*/ 115230 h 271205"/>
              <a:gd name="connsiteX12" fmla="*/ 197890 w 256549"/>
              <a:gd name="connsiteY12" fmla="*/ 72444 h 271205"/>
              <a:gd name="connsiteX13" fmla="*/ 239703 w 256549"/>
              <a:gd name="connsiteY13" fmla="*/ 61035 h 271205"/>
              <a:gd name="connsiteX14" fmla="*/ 253958 w 256549"/>
              <a:gd name="connsiteY14" fmla="*/ 102870 h 2712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56549" h="271205">
                <a:moveTo>
                  <a:pt x="122815" y="237884"/>
                </a:moveTo>
                <a:cubicBezTo>
                  <a:pt x="107610" y="269260"/>
                  <a:pt x="68648" y="280670"/>
                  <a:pt x="36337" y="262605"/>
                </a:cubicBezTo>
                <a:cubicBezTo>
                  <a:pt x="4027" y="245490"/>
                  <a:pt x="-9278" y="205557"/>
                  <a:pt x="6877" y="175131"/>
                </a:cubicBezTo>
                <a:cubicBezTo>
                  <a:pt x="23033" y="144705"/>
                  <a:pt x="61045" y="135197"/>
                  <a:pt x="92405" y="152312"/>
                </a:cubicBezTo>
                <a:cubicBezTo>
                  <a:pt x="124716" y="169426"/>
                  <a:pt x="138020" y="207458"/>
                  <a:pt x="122815" y="237884"/>
                </a:cubicBezTo>
                <a:close/>
                <a:moveTo>
                  <a:pt x="150374" y="72444"/>
                </a:moveTo>
                <a:cubicBezTo>
                  <a:pt x="138020" y="96214"/>
                  <a:pt x="108561" y="104772"/>
                  <a:pt x="83853" y="91460"/>
                </a:cubicBezTo>
                <a:cubicBezTo>
                  <a:pt x="59144" y="78149"/>
                  <a:pt x="48691" y="47723"/>
                  <a:pt x="61045" y="23953"/>
                </a:cubicBezTo>
                <a:cubicBezTo>
                  <a:pt x="73399" y="1134"/>
                  <a:pt x="102859" y="-6472"/>
                  <a:pt x="127567" y="5888"/>
                </a:cubicBezTo>
                <a:cubicBezTo>
                  <a:pt x="152275" y="19199"/>
                  <a:pt x="161778" y="48674"/>
                  <a:pt x="150374" y="72444"/>
                </a:cubicBezTo>
                <a:close/>
                <a:moveTo>
                  <a:pt x="253958" y="102870"/>
                </a:moveTo>
                <a:cubicBezTo>
                  <a:pt x="246356" y="118083"/>
                  <a:pt x="228300" y="123788"/>
                  <a:pt x="212145" y="115230"/>
                </a:cubicBezTo>
                <a:cubicBezTo>
                  <a:pt x="196939" y="106673"/>
                  <a:pt x="190287" y="87657"/>
                  <a:pt x="197890" y="72444"/>
                </a:cubicBezTo>
                <a:cubicBezTo>
                  <a:pt x="205492" y="58182"/>
                  <a:pt x="224498" y="53428"/>
                  <a:pt x="239703" y="61035"/>
                </a:cubicBezTo>
                <a:cubicBezTo>
                  <a:pt x="253958" y="69592"/>
                  <a:pt x="260610" y="88608"/>
                  <a:pt x="253958" y="102870"/>
                </a:cubicBezTo>
                <a:close/>
              </a:path>
            </a:pathLst>
          </a:custGeom>
          <a:gradFill>
            <a:gsLst>
              <a:gs pos="0">
                <a:srgbClr val="8551A1"/>
              </a:gs>
              <a:gs pos="35350">
                <a:srgbClr val="6363AC"/>
              </a:gs>
              <a:gs pos="100000">
                <a:srgbClr val="26C4F4"/>
              </a:gs>
            </a:gsLst>
            <a:lin ang="0" scaled="1"/>
          </a:gradFill>
          <a:ln w="9492" cap="flat">
            <a:noFill/>
            <a:prstDash val="solid"/>
            <a:miter/>
          </a:ln>
        </p:spPr>
        <p:txBody>
          <a:bodyPr rtlCol="0" anchor="ctr"/>
          <a:lstStyle/>
          <a:p>
            <a:endParaRPr lang="en-US"/>
          </a:p>
        </p:txBody>
      </p:sp>
      <p:sp>
        <p:nvSpPr>
          <p:cNvPr id="13" name="TextBox 12">
            <a:extLst>
              <a:ext uri="{FF2B5EF4-FFF2-40B4-BE49-F238E27FC236}">
                <a16:creationId xmlns:a16="http://schemas.microsoft.com/office/drawing/2014/main" id="{AF945AD6-996A-D66D-9E76-329287E58CD0}"/>
              </a:ext>
            </a:extLst>
          </p:cNvPr>
          <p:cNvSpPr txBox="1"/>
          <p:nvPr/>
        </p:nvSpPr>
        <p:spPr>
          <a:xfrm>
            <a:off x="4130942" y="5287987"/>
            <a:ext cx="2783134" cy="1169551"/>
          </a:xfrm>
          <a:prstGeom prst="rect">
            <a:avLst/>
          </a:prstGeom>
          <a:noFill/>
        </p:spPr>
        <p:txBody>
          <a:bodyPr wrap="none" lIns="91440" tIns="45720" rIns="91440" bIns="45720" rtlCol="0" anchor="t">
            <a:spAutoFit/>
          </a:bodyPr>
          <a:lstStyle/>
          <a:p>
            <a:pPr>
              <a:lnSpc>
                <a:spcPts val="2400"/>
              </a:lnSpc>
            </a:pPr>
            <a:r>
              <a:rPr lang="en-US" sz="3000" b="1" spc="324" dirty="0">
                <a:solidFill>
                  <a:srgbClr val="29C5F4"/>
                </a:solidFill>
                <a:latin typeface="Calibri"/>
                <a:ea typeface="Calibri"/>
                <a:cs typeface="Calibri"/>
              </a:rPr>
              <a:t>STRUTTURA</a:t>
            </a:r>
            <a:endParaRPr lang="en-US" sz="3000" b="1" spc="324" dirty="0">
              <a:solidFill>
                <a:srgbClr val="29C5F4"/>
              </a:solidFill>
              <a:latin typeface="Calibri" panose="020F0502020204030204" pitchFamily="34" charset="0"/>
              <a:cs typeface="Calibri" panose="020F0502020204030204" pitchFamily="34" charset="0"/>
            </a:endParaRPr>
          </a:p>
          <a:p>
            <a:pPr>
              <a:lnSpc>
                <a:spcPts val="2400"/>
              </a:lnSpc>
            </a:pPr>
            <a:endParaRPr lang="en-US" sz="3000" b="1" spc="324" dirty="0">
              <a:solidFill>
                <a:srgbClr val="29C5F4"/>
              </a:solidFill>
              <a:latin typeface="Calibri" panose="020F0502020204030204" pitchFamily="34" charset="0"/>
              <a:cs typeface="Calibri" panose="020F0502020204030204" pitchFamily="34" charset="0"/>
            </a:endParaRPr>
          </a:p>
          <a:p>
            <a:r>
              <a:rPr lang="en-US" sz="3000" b="1" spc="324" dirty="0">
                <a:solidFill>
                  <a:srgbClr val="29C5F4"/>
                </a:solidFill>
                <a:latin typeface="Calibri" panose="020F0502020204030204" pitchFamily="34" charset="0"/>
                <a:cs typeface="Calibri" panose="020F0502020204030204" pitchFamily="34" charset="0"/>
              </a:rPr>
              <a:t>DEL MODULO</a:t>
            </a:r>
          </a:p>
        </p:txBody>
      </p:sp>
    </p:spTree>
    <p:extLst>
      <p:ext uri="{BB962C8B-B14F-4D97-AF65-F5344CB8AC3E}">
        <p14:creationId xmlns:p14="http://schemas.microsoft.com/office/powerpoint/2010/main" val="284467935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CDABFCDB-B7CE-A14C-A3F5-778133DF63B1}"/>
              </a:ext>
            </a:extLst>
          </p:cNvPr>
          <p:cNvSpPr>
            <a:spLocks noGrp="1"/>
          </p:cNvSpPr>
          <p:nvPr>
            <p:ph type="body" sz="quarter" idx="30"/>
          </p:nvPr>
        </p:nvSpPr>
        <p:spPr>
          <a:xfrm>
            <a:off x="591947" y="551285"/>
            <a:ext cx="6599989" cy="747096"/>
          </a:xfrm>
        </p:spPr>
        <p:txBody>
          <a:bodyPr lIns="91440" tIns="45720" rIns="91440" bIns="45720" anchor="t">
            <a:noAutofit/>
          </a:bodyPr>
          <a:lstStyle/>
          <a:p>
            <a:r>
              <a:rPr lang="en-US" dirty="0">
                <a:latin typeface="Calibri"/>
                <a:ea typeface="Open Sans"/>
                <a:cs typeface="Calibri"/>
              </a:rPr>
              <a:t>STRUTTURA DEI MODULI</a:t>
            </a:r>
          </a:p>
        </p:txBody>
      </p:sp>
      <p:sp>
        <p:nvSpPr>
          <p:cNvPr id="7" name="Text Placeholder 6">
            <a:extLst>
              <a:ext uri="{FF2B5EF4-FFF2-40B4-BE49-F238E27FC236}">
                <a16:creationId xmlns:a16="http://schemas.microsoft.com/office/drawing/2014/main" id="{CEFCA870-427E-1177-23FA-65ACC035BD61}"/>
              </a:ext>
            </a:extLst>
          </p:cNvPr>
          <p:cNvSpPr>
            <a:spLocks noGrp="1"/>
          </p:cNvSpPr>
          <p:nvPr>
            <p:ph type="body" sz="quarter" idx="47"/>
          </p:nvPr>
        </p:nvSpPr>
        <p:spPr>
          <a:xfrm>
            <a:off x="617228" y="1080137"/>
            <a:ext cx="5331057" cy="1725611"/>
          </a:xfrm>
        </p:spPr>
        <p:txBody>
          <a:bodyPr lIns="91440" tIns="45720" rIns="91440" bIns="45720" anchor="t">
            <a:noAutofit/>
          </a:bodyPr>
          <a:lstStyle/>
          <a:p>
            <a:pPr algn="just">
              <a:lnSpc>
                <a:spcPct val="100000"/>
              </a:lnSpc>
            </a:pPr>
            <a:r>
              <a:rPr lang="it-IT" sz="1100" b="1" dirty="0">
                <a:latin typeface="Calibri"/>
                <a:ea typeface="Open Sans"/>
                <a:cs typeface="Calibri"/>
              </a:rPr>
              <a:t>Le Risorse Educative Aperte (OER) di EARTH </a:t>
            </a:r>
            <a:r>
              <a:rPr lang="it-IT" sz="1100" dirty="0">
                <a:latin typeface="Calibri"/>
                <a:ea typeface="Open Sans"/>
                <a:cs typeface="Calibri"/>
              </a:rPr>
              <a:t>comprendono tre moduli, di lunghezza variabile, che si completano a vicenda. Sebbene sviluppati come un programma coeso, i moduli sono progettati per essere flessibili e adattabili per soddisfare le esigenze specifiche sia degli insegnanti che degli studenti. Ogni modulo può essere implementato in modo indipendente, consentendo agli insegnanti di selezionare i moduli che meglio si allineano alle esigenze e ai requisiti di apprendimento dei loro studenti.
Anche la </a:t>
            </a:r>
            <a:r>
              <a:rPr lang="it-IT" sz="1100" b="1" dirty="0">
                <a:latin typeface="Calibri"/>
                <a:ea typeface="Open Sans"/>
                <a:cs typeface="Calibri"/>
              </a:rPr>
              <a:t>durata</a:t>
            </a:r>
            <a:r>
              <a:rPr lang="it-IT" sz="1100" dirty="0">
                <a:latin typeface="Calibri"/>
                <a:ea typeface="Open Sans"/>
                <a:cs typeface="Calibri"/>
              </a:rPr>
              <a:t> di ogni modulo è </a:t>
            </a:r>
            <a:r>
              <a:rPr lang="it-IT" sz="1100" b="1" dirty="0">
                <a:latin typeface="Calibri"/>
                <a:ea typeface="Open Sans"/>
                <a:cs typeface="Calibri"/>
              </a:rPr>
              <a:t>flessibile</a:t>
            </a:r>
            <a:r>
              <a:rPr lang="it-IT" sz="1100" dirty="0">
                <a:latin typeface="Calibri"/>
                <a:ea typeface="Open Sans"/>
                <a:cs typeface="Calibri"/>
              </a:rPr>
              <a:t>, con la gestione del tempo lasciata alla discrezione dell'insegnante. Sebbene vengano fornite le durate consigliate, alcuni moduli potrebbero avere un carico di lavoro più intenso e potrebbero richiedere un supporto aggiuntivo per gli studenti.</a:t>
            </a:r>
            <a:endParaRPr lang="en-GB" sz="1100" dirty="0">
              <a:latin typeface="Calibri"/>
              <a:ea typeface="Open Sans"/>
              <a:cs typeface="Calibri"/>
            </a:endParaRPr>
          </a:p>
        </p:txBody>
      </p:sp>
      <p:sp>
        <p:nvSpPr>
          <p:cNvPr id="8" name="Text Placeholder 7">
            <a:extLst>
              <a:ext uri="{FF2B5EF4-FFF2-40B4-BE49-F238E27FC236}">
                <a16:creationId xmlns:a16="http://schemas.microsoft.com/office/drawing/2014/main" id="{0886853D-6F4B-07FC-0203-A6EF0C7D15ED}"/>
              </a:ext>
            </a:extLst>
          </p:cNvPr>
          <p:cNvSpPr>
            <a:spLocks noGrp="1"/>
          </p:cNvSpPr>
          <p:nvPr>
            <p:ph type="body" sz="quarter" idx="48"/>
          </p:nvPr>
        </p:nvSpPr>
        <p:spPr>
          <a:xfrm>
            <a:off x="591948" y="3172408"/>
            <a:ext cx="6599988" cy="437114"/>
          </a:xfrm>
        </p:spPr>
        <p:txBody>
          <a:bodyPr numCol="1"/>
          <a:lstStyle/>
          <a:p>
            <a:r>
              <a:rPr lang="it-IT" dirty="0"/>
              <a:t>Ogni modulo contiene un insieme specifico di risorse pertinenti:</a:t>
            </a:r>
            <a:endParaRPr lang="en-US" dirty="0"/>
          </a:p>
        </p:txBody>
      </p:sp>
      <p:sp>
        <p:nvSpPr>
          <p:cNvPr id="4" name="Slide Number Placeholder 3">
            <a:extLst>
              <a:ext uri="{FF2B5EF4-FFF2-40B4-BE49-F238E27FC236}">
                <a16:creationId xmlns:a16="http://schemas.microsoft.com/office/drawing/2014/main" id="{AACBEEC3-6CB7-58CD-685F-5B1B135908A2}"/>
              </a:ext>
            </a:extLst>
          </p:cNvPr>
          <p:cNvSpPr>
            <a:spLocks noGrp="1"/>
          </p:cNvSpPr>
          <p:nvPr>
            <p:ph type="sldNum" sz="quarter" idx="4"/>
          </p:nvPr>
        </p:nvSpPr>
        <p:spPr/>
        <p:txBody>
          <a:bodyPr/>
          <a:lstStyle/>
          <a:p>
            <a:fld id="{9C527BFA-2C0E-4CEC-B6A5-913A56FEF4B4}" type="slidenum">
              <a:rPr lang="fr-CA" smtClean="0"/>
              <a:pPr/>
              <a:t>7</a:t>
            </a:fld>
            <a:endParaRPr lang="fr-CA"/>
          </a:p>
        </p:txBody>
      </p:sp>
      <p:grpSp>
        <p:nvGrpSpPr>
          <p:cNvPr id="13" name="Group 12">
            <a:extLst>
              <a:ext uri="{FF2B5EF4-FFF2-40B4-BE49-F238E27FC236}">
                <a16:creationId xmlns:a16="http://schemas.microsoft.com/office/drawing/2014/main" id="{928B2CBB-0AE2-02AA-96B3-0A20A6BFEDAC}"/>
              </a:ext>
            </a:extLst>
          </p:cNvPr>
          <p:cNvGrpSpPr/>
          <p:nvPr/>
        </p:nvGrpSpPr>
        <p:grpSpPr>
          <a:xfrm>
            <a:off x="0" y="6833060"/>
            <a:ext cx="4718306" cy="2988246"/>
            <a:chOff x="-2" y="6833062"/>
            <a:chExt cx="5304455" cy="3359472"/>
          </a:xfrm>
        </p:grpSpPr>
        <p:pic>
          <p:nvPicPr>
            <p:cNvPr id="2" name="Picture 1">
              <a:extLst>
                <a:ext uri="{FF2B5EF4-FFF2-40B4-BE49-F238E27FC236}">
                  <a16:creationId xmlns:a16="http://schemas.microsoft.com/office/drawing/2014/main" id="{D474F5C6-B818-AC60-11B1-758E410B4F3A}"/>
                </a:ext>
              </a:extLst>
            </p:cNvPr>
            <p:cNvPicPr>
              <a:picLocks noChangeAspect="1"/>
            </p:cNvPicPr>
            <p:nvPr/>
          </p:nvPicPr>
          <p:blipFill rotWithShape="1">
            <a:blip r:embed="rId2">
              <a:extLst>
                <a:ext uri="{28A0092B-C50C-407E-A947-70E740481C1C}">
                  <a14:useLocalDpi xmlns:a14="http://schemas.microsoft.com/office/drawing/2010/main"/>
                </a:ext>
              </a:extLst>
            </a:blip>
            <a:srcRect b="20571"/>
            <a:stretch/>
          </p:blipFill>
          <p:spPr>
            <a:xfrm rot="5400000">
              <a:off x="972490" y="5860570"/>
              <a:ext cx="3359472" cy="5304455"/>
            </a:xfrm>
            <a:custGeom>
              <a:avLst/>
              <a:gdLst>
                <a:gd name="connsiteX0" fmla="*/ 0 w 3456000"/>
                <a:gd name="connsiteY0" fmla="*/ 0 h 4136571"/>
                <a:gd name="connsiteX1" fmla="*/ 3456000 w 3456000"/>
                <a:gd name="connsiteY1" fmla="*/ 0 h 4136571"/>
                <a:gd name="connsiteX2" fmla="*/ 3456000 w 3456000"/>
                <a:gd name="connsiteY2" fmla="*/ 4136571 h 4136571"/>
                <a:gd name="connsiteX3" fmla="*/ 0 w 3456000"/>
                <a:gd name="connsiteY3" fmla="*/ 4136571 h 4136571"/>
              </a:gdLst>
              <a:ahLst/>
              <a:cxnLst>
                <a:cxn ang="0">
                  <a:pos x="connsiteX0" y="connsiteY0"/>
                </a:cxn>
                <a:cxn ang="0">
                  <a:pos x="connsiteX1" y="connsiteY1"/>
                </a:cxn>
                <a:cxn ang="0">
                  <a:pos x="connsiteX2" y="connsiteY2"/>
                </a:cxn>
                <a:cxn ang="0">
                  <a:pos x="connsiteX3" y="connsiteY3"/>
                </a:cxn>
              </a:cxnLst>
              <a:rect l="l" t="t" r="r" b="b"/>
              <a:pathLst>
                <a:path w="3456000" h="4136571">
                  <a:moveTo>
                    <a:pt x="0" y="0"/>
                  </a:moveTo>
                  <a:lnTo>
                    <a:pt x="3456000" y="0"/>
                  </a:lnTo>
                  <a:lnTo>
                    <a:pt x="3456000" y="4136571"/>
                  </a:lnTo>
                  <a:lnTo>
                    <a:pt x="0" y="4136571"/>
                  </a:lnTo>
                  <a:close/>
                </a:path>
              </a:pathLst>
            </a:custGeom>
          </p:spPr>
        </p:pic>
        <p:pic>
          <p:nvPicPr>
            <p:cNvPr id="5" name="Picture 4">
              <a:extLst>
                <a:ext uri="{FF2B5EF4-FFF2-40B4-BE49-F238E27FC236}">
                  <a16:creationId xmlns:a16="http://schemas.microsoft.com/office/drawing/2014/main" id="{B2723AB1-0BC0-2869-44F3-6E7C58F6C532}"/>
                </a:ext>
              </a:extLst>
            </p:cNvPr>
            <p:cNvPicPr>
              <a:picLocks noChangeAspect="1"/>
            </p:cNvPicPr>
            <p:nvPr/>
          </p:nvPicPr>
          <p:blipFill rotWithShape="1">
            <a:blip r:embed="rId3">
              <a:extLst>
                <a:ext uri="{28A0092B-C50C-407E-A947-70E740481C1C}">
                  <a14:useLocalDpi xmlns:a14="http://schemas.microsoft.com/office/drawing/2010/main" val="0"/>
                </a:ext>
              </a:extLst>
            </a:blip>
            <a:srcRect l="16176" t="2359" b="18535"/>
            <a:stretch/>
          </p:blipFill>
          <p:spPr>
            <a:xfrm>
              <a:off x="0" y="7183061"/>
              <a:ext cx="4224527" cy="2657558"/>
            </a:xfrm>
            <a:prstGeom prst="rect">
              <a:avLst/>
            </a:prstGeom>
          </p:spPr>
        </p:pic>
      </p:grpSp>
      <p:sp>
        <p:nvSpPr>
          <p:cNvPr id="3" name="Freeform 2">
            <a:extLst>
              <a:ext uri="{FF2B5EF4-FFF2-40B4-BE49-F238E27FC236}">
                <a16:creationId xmlns:a16="http://schemas.microsoft.com/office/drawing/2014/main" id="{4B664DCE-F22B-B1AF-599F-2B211BEB9729}"/>
              </a:ext>
            </a:extLst>
          </p:cNvPr>
          <p:cNvSpPr/>
          <p:nvPr/>
        </p:nvSpPr>
        <p:spPr>
          <a:xfrm rot="19295464">
            <a:off x="6038581" y="-668569"/>
            <a:ext cx="4822343" cy="5213433"/>
          </a:xfrm>
          <a:custGeom>
            <a:avLst/>
            <a:gdLst>
              <a:gd name="connsiteX0" fmla="*/ 217621 w 1060649"/>
              <a:gd name="connsiteY0" fmla="*/ 995490 h 1146667"/>
              <a:gd name="connsiteX1" fmla="*/ 178658 w 1060649"/>
              <a:gd name="connsiteY1" fmla="*/ 979326 h 1146667"/>
              <a:gd name="connsiteX2" fmla="*/ 149199 w 1060649"/>
              <a:gd name="connsiteY2" fmla="*/ 934639 h 1146667"/>
              <a:gd name="connsiteX3" fmla="*/ 188161 w 1060649"/>
              <a:gd name="connsiteY3" fmla="*/ 946999 h 1146667"/>
              <a:gd name="connsiteX4" fmla="*/ 217621 w 1060649"/>
              <a:gd name="connsiteY4" fmla="*/ 995490 h 1146667"/>
              <a:gd name="connsiteX5" fmla="*/ 320255 w 1060649"/>
              <a:gd name="connsiteY5" fmla="*/ 1065849 h 1146667"/>
              <a:gd name="connsiteX6" fmla="*/ 274640 w 1060649"/>
              <a:gd name="connsiteY6" fmla="*/ 1052538 h 1146667"/>
              <a:gd name="connsiteX7" fmla="*/ 248031 w 1060649"/>
              <a:gd name="connsiteY7" fmla="*/ 1019260 h 1146667"/>
              <a:gd name="connsiteX8" fmla="*/ 295547 w 1060649"/>
              <a:gd name="connsiteY8" fmla="*/ 1029719 h 1146667"/>
              <a:gd name="connsiteX9" fmla="*/ 320255 w 1060649"/>
              <a:gd name="connsiteY9" fmla="*/ 1065849 h 1146667"/>
              <a:gd name="connsiteX10" fmla="*/ 428590 w 1060649"/>
              <a:gd name="connsiteY10" fmla="*/ 1117193 h 1146667"/>
              <a:gd name="connsiteX11" fmla="*/ 380124 w 1060649"/>
              <a:gd name="connsiteY11" fmla="*/ 1107685 h 1146667"/>
              <a:gd name="connsiteX12" fmla="*/ 358267 w 1060649"/>
              <a:gd name="connsiteY12" fmla="*/ 1085816 h 1146667"/>
              <a:gd name="connsiteX13" fmla="*/ 409584 w 1060649"/>
              <a:gd name="connsiteY13" fmla="*/ 1093423 h 1146667"/>
              <a:gd name="connsiteX14" fmla="*/ 428590 w 1060649"/>
              <a:gd name="connsiteY14" fmla="*/ 1117193 h 1146667"/>
              <a:gd name="connsiteX15" fmla="*/ 530273 w 1060649"/>
              <a:gd name="connsiteY15" fmla="*/ 1143815 h 1146667"/>
              <a:gd name="connsiteX16" fmla="*/ 483708 w 1060649"/>
              <a:gd name="connsiteY16" fmla="*/ 1140012 h 1146667"/>
              <a:gd name="connsiteX17" fmla="*/ 469453 w 1060649"/>
              <a:gd name="connsiteY17" fmla="*/ 1131455 h 1146667"/>
              <a:gd name="connsiteX18" fmla="*/ 517919 w 1060649"/>
              <a:gd name="connsiteY18" fmla="*/ 1134307 h 1146667"/>
              <a:gd name="connsiteX19" fmla="*/ 530273 w 1060649"/>
              <a:gd name="connsiteY19" fmla="*/ 1143815 h 1146667"/>
              <a:gd name="connsiteX20" fmla="*/ 34211 w 1060649"/>
              <a:gd name="connsiteY20" fmla="*/ 714052 h 1146667"/>
              <a:gd name="connsiteX21" fmla="*/ 19006 w 1060649"/>
              <a:gd name="connsiteY21" fmla="*/ 712151 h 1146667"/>
              <a:gd name="connsiteX22" fmla="*/ 6652 w 1060649"/>
              <a:gd name="connsiteY22" fmla="*/ 648447 h 1146667"/>
              <a:gd name="connsiteX23" fmla="*/ 20907 w 1060649"/>
              <a:gd name="connsiteY23" fmla="*/ 643693 h 1146667"/>
              <a:gd name="connsiteX24" fmla="*/ 34211 w 1060649"/>
              <a:gd name="connsiteY24" fmla="*/ 714052 h 1146667"/>
              <a:gd name="connsiteX25" fmla="*/ 97882 w 1060649"/>
              <a:gd name="connsiteY25" fmla="*/ 803428 h 1146667"/>
              <a:gd name="connsiteX26" fmla="*/ 65571 w 1060649"/>
              <a:gd name="connsiteY26" fmla="*/ 798674 h 1146667"/>
              <a:gd name="connsiteX27" fmla="*/ 45615 w 1060649"/>
              <a:gd name="connsiteY27" fmla="*/ 733069 h 1146667"/>
              <a:gd name="connsiteX28" fmla="*/ 77925 w 1060649"/>
              <a:gd name="connsiteY28" fmla="*/ 733069 h 1146667"/>
              <a:gd name="connsiteX29" fmla="*/ 97882 w 1060649"/>
              <a:gd name="connsiteY29" fmla="*/ 803428 h 1146667"/>
              <a:gd name="connsiteX30" fmla="*/ 190062 w 1060649"/>
              <a:gd name="connsiteY30" fmla="*/ 896606 h 1146667"/>
              <a:gd name="connsiteX31" fmla="*/ 144447 w 1060649"/>
              <a:gd name="connsiteY31" fmla="*/ 889000 h 1146667"/>
              <a:gd name="connsiteX32" fmla="*/ 120689 w 1060649"/>
              <a:gd name="connsiteY32" fmla="*/ 827198 h 1146667"/>
              <a:gd name="connsiteX33" fmla="*/ 167255 w 1060649"/>
              <a:gd name="connsiteY33" fmla="*/ 830050 h 1146667"/>
              <a:gd name="connsiteX34" fmla="*/ 190062 w 1060649"/>
              <a:gd name="connsiteY34" fmla="*/ 896606 h 1146667"/>
              <a:gd name="connsiteX35" fmla="*/ 300298 w 1060649"/>
              <a:gd name="connsiteY35" fmla="*/ 983129 h 1146667"/>
              <a:gd name="connsiteX36" fmla="*/ 246130 w 1060649"/>
              <a:gd name="connsiteY36" fmla="*/ 977425 h 1146667"/>
              <a:gd name="connsiteX37" fmla="*/ 221422 w 1060649"/>
              <a:gd name="connsiteY37" fmla="*/ 924180 h 1146667"/>
              <a:gd name="connsiteX38" fmla="*/ 277491 w 1060649"/>
              <a:gd name="connsiteY38" fmla="*/ 927983 h 1146667"/>
              <a:gd name="connsiteX39" fmla="*/ 300298 w 1060649"/>
              <a:gd name="connsiteY39" fmla="*/ 983129 h 1146667"/>
              <a:gd name="connsiteX40" fmla="*/ 420037 w 1060649"/>
              <a:gd name="connsiteY40" fmla="*/ 1055390 h 1146667"/>
              <a:gd name="connsiteX41" fmla="*/ 363019 w 1060649"/>
              <a:gd name="connsiteY41" fmla="*/ 1051587 h 1146667"/>
              <a:gd name="connsiteX42" fmla="*/ 342112 w 1060649"/>
              <a:gd name="connsiteY42" fmla="*/ 1009752 h 1146667"/>
              <a:gd name="connsiteX43" fmla="*/ 401981 w 1060649"/>
              <a:gd name="connsiteY43" fmla="*/ 1011653 h 1146667"/>
              <a:gd name="connsiteX44" fmla="*/ 420037 w 1060649"/>
              <a:gd name="connsiteY44" fmla="*/ 1055390 h 1146667"/>
              <a:gd name="connsiteX45" fmla="*/ 535975 w 1060649"/>
              <a:gd name="connsiteY45" fmla="*/ 1106734 h 1146667"/>
              <a:gd name="connsiteX46" fmla="*/ 480857 w 1060649"/>
              <a:gd name="connsiteY46" fmla="*/ 1106734 h 1146667"/>
              <a:gd name="connsiteX47" fmla="*/ 465652 w 1060649"/>
              <a:gd name="connsiteY47" fmla="*/ 1078210 h 1146667"/>
              <a:gd name="connsiteX48" fmla="*/ 523621 w 1060649"/>
              <a:gd name="connsiteY48" fmla="*/ 1077259 h 1146667"/>
              <a:gd name="connsiteX49" fmla="*/ 535975 w 1060649"/>
              <a:gd name="connsiteY49" fmla="*/ 1106734 h 1146667"/>
              <a:gd name="connsiteX50" fmla="*/ 637658 w 1060649"/>
              <a:gd name="connsiteY50" fmla="*/ 1131455 h 1146667"/>
              <a:gd name="connsiteX51" fmla="*/ 589192 w 1060649"/>
              <a:gd name="connsiteY51" fmla="*/ 1136209 h 1146667"/>
              <a:gd name="connsiteX52" fmla="*/ 581590 w 1060649"/>
              <a:gd name="connsiteY52" fmla="*/ 1120996 h 1146667"/>
              <a:gd name="connsiteX53" fmla="*/ 632907 w 1060649"/>
              <a:gd name="connsiteY53" fmla="*/ 1115291 h 1146667"/>
              <a:gd name="connsiteX54" fmla="*/ 637658 w 1060649"/>
              <a:gd name="connsiteY54" fmla="*/ 1131455 h 1146667"/>
              <a:gd name="connsiteX55" fmla="*/ 29460 w 1060649"/>
              <a:gd name="connsiteY55" fmla="*/ 588547 h 1146667"/>
              <a:gd name="connsiteX56" fmla="*/ 7602 w 1060649"/>
              <a:gd name="connsiteY56" fmla="*/ 599005 h 1146667"/>
              <a:gd name="connsiteX57" fmla="*/ 6652 w 1060649"/>
              <a:gd name="connsiteY57" fmla="*/ 529597 h 1146667"/>
              <a:gd name="connsiteX58" fmla="*/ 27559 w 1060649"/>
              <a:gd name="connsiteY58" fmla="*/ 511532 h 1146667"/>
              <a:gd name="connsiteX59" fmla="*/ 29460 w 1060649"/>
              <a:gd name="connsiteY59" fmla="*/ 588547 h 1146667"/>
              <a:gd name="connsiteX60" fmla="*/ 89329 w 1060649"/>
              <a:gd name="connsiteY60" fmla="*/ 673168 h 1146667"/>
              <a:gd name="connsiteX61" fmla="*/ 48466 w 1060649"/>
              <a:gd name="connsiteY61" fmla="*/ 678873 h 1146667"/>
              <a:gd name="connsiteX62" fmla="*/ 37062 w 1060649"/>
              <a:gd name="connsiteY62" fmla="*/ 602809 h 1146667"/>
              <a:gd name="connsiteX63" fmla="*/ 76025 w 1060649"/>
              <a:gd name="connsiteY63" fmla="*/ 591399 h 1146667"/>
              <a:gd name="connsiteX64" fmla="*/ 89329 w 1060649"/>
              <a:gd name="connsiteY64" fmla="*/ 673168 h 1146667"/>
              <a:gd name="connsiteX65" fmla="*/ 180559 w 1060649"/>
              <a:gd name="connsiteY65" fmla="*/ 767297 h 1146667"/>
              <a:gd name="connsiteX66" fmla="*/ 125441 w 1060649"/>
              <a:gd name="connsiteY66" fmla="*/ 769199 h 1146667"/>
              <a:gd name="connsiteX67" fmla="*/ 107385 w 1060649"/>
              <a:gd name="connsiteY67" fmla="*/ 692184 h 1146667"/>
              <a:gd name="connsiteX68" fmla="*/ 162503 w 1060649"/>
              <a:gd name="connsiteY68" fmla="*/ 685528 h 1146667"/>
              <a:gd name="connsiteX69" fmla="*/ 180559 w 1060649"/>
              <a:gd name="connsiteY69" fmla="*/ 767297 h 1146667"/>
              <a:gd name="connsiteX70" fmla="*/ 296497 w 1060649"/>
              <a:gd name="connsiteY70" fmla="*/ 864279 h 1146667"/>
              <a:gd name="connsiteX71" fmla="*/ 230925 w 1060649"/>
              <a:gd name="connsiteY71" fmla="*/ 865230 h 1146667"/>
              <a:gd name="connsiteX72" fmla="*/ 209068 w 1060649"/>
              <a:gd name="connsiteY72" fmla="*/ 792969 h 1146667"/>
              <a:gd name="connsiteX73" fmla="*/ 275590 w 1060649"/>
              <a:gd name="connsiteY73" fmla="*/ 788215 h 1146667"/>
              <a:gd name="connsiteX74" fmla="*/ 296497 w 1060649"/>
              <a:gd name="connsiteY74" fmla="*/ 864279 h 1146667"/>
              <a:gd name="connsiteX75" fmla="*/ 423838 w 1060649"/>
              <a:gd name="connsiteY75" fmla="*/ 952704 h 1146667"/>
              <a:gd name="connsiteX76" fmla="*/ 354466 w 1060649"/>
              <a:gd name="connsiteY76" fmla="*/ 954605 h 1146667"/>
              <a:gd name="connsiteX77" fmla="*/ 334509 w 1060649"/>
              <a:gd name="connsiteY77" fmla="*/ 891852 h 1146667"/>
              <a:gd name="connsiteX78" fmla="*/ 405783 w 1060649"/>
              <a:gd name="connsiteY78" fmla="*/ 887098 h 1146667"/>
              <a:gd name="connsiteX79" fmla="*/ 423838 w 1060649"/>
              <a:gd name="connsiteY79" fmla="*/ 952704 h 1146667"/>
              <a:gd name="connsiteX80" fmla="*/ 667118 w 1060649"/>
              <a:gd name="connsiteY80" fmla="*/ 1073456 h 1146667"/>
              <a:gd name="connsiteX81" fmla="*/ 608199 w 1060649"/>
              <a:gd name="connsiteY81" fmla="*/ 1082013 h 1146667"/>
              <a:gd name="connsiteX82" fmla="*/ 599646 w 1060649"/>
              <a:gd name="connsiteY82" fmla="*/ 1046833 h 1146667"/>
              <a:gd name="connsiteX83" fmla="*/ 662366 w 1060649"/>
              <a:gd name="connsiteY83" fmla="*/ 1037325 h 1146667"/>
              <a:gd name="connsiteX84" fmla="*/ 667118 w 1060649"/>
              <a:gd name="connsiteY84" fmla="*/ 1073456 h 1146667"/>
              <a:gd name="connsiteX85" fmla="*/ 760248 w 1060649"/>
              <a:gd name="connsiteY85" fmla="*/ 1094373 h 1146667"/>
              <a:gd name="connsiteX86" fmla="*/ 711782 w 1060649"/>
              <a:gd name="connsiteY86" fmla="*/ 1106734 h 1146667"/>
              <a:gd name="connsiteX87" fmla="*/ 710832 w 1060649"/>
              <a:gd name="connsiteY87" fmla="*/ 1084865 h 1146667"/>
              <a:gd name="connsiteX88" fmla="*/ 762149 w 1060649"/>
              <a:gd name="connsiteY88" fmla="*/ 1071554 h 1146667"/>
              <a:gd name="connsiteX89" fmla="*/ 760248 w 1060649"/>
              <a:gd name="connsiteY89" fmla="*/ 1094373 h 1146667"/>
              <a:gd name="connsiteX90" fmla="*/ 823919 w 1060649"/>
              <a:gd name="connsiteY90" fmla="*/ 1088669 h 1146667"/>
              <a:gd name="connsiteX91" fmla="*/ 787807 w 1060649"/>
              <a:gd name="connsiteY91" fmla="*/ 1103881 h 1146667"/>
              <a:gd name="connsiteX92" fmla="*/ 794459 w 1060649"/>
              <a:gd name="connsiteY92" fmla="*/ 1094373 h 1146667"/>
              <a:gd name="connsiteX93" fmla="*/ 833422 w 1060649"/>
              <a:gd name="connsiteY93" fmla="*/ 1078210 h 1146667"/>
              <a:gd name="connsiteX94" fmla="*/ 823919 w 1060649"/>
              <a:gd name="connsiteY94" fmla="*/ 1088669 h 1146667"/>
              <a:gd name="connsiteX95" fmla="*/ 42764 w 1060649"/>
              <a:gd name="connsiteY95" fmla="*/ 452582 h 1146667"/>
              <a:gd name="connsiteX96" fmla="*/ 16155 w 1060649"/>
              <a:gd name="connsiteY96" fmla="*/ 474450 h 1146667"/>
              <a:gd name="connsiteX97" fmla="*/ 26609 w 1060649"/>
              <a:gd name="connsiteY97" fmla="*/ 409796 h 1146667"/>
              <a:gd name="connsiteX98" fmla="*/ 51317 w 1060649"/>
              <a:gd name="connsiteY98" fmla="*/ 382222 h 1146667"/>
              <a:gd name="connsiteX99" fmla="*/ 42764 w 1060649"/>
              <a:gd name="connsiteY99" fmla="*/ 452582 h 1146667"/>
              <a:gd name="connsiteX100" fmla="*/ 95981 w 1060649"/>
              <a:gd name="connsiteY100" fmla="*/ 521040 h 1146667"/>
              <a:gd name="connsiteX101" fmla="*/ 50366 w 1060649"/>
              <a:gd name="connsiteY101" fmla="*/ 538154 h 1146667"/>
              <a:gd name="connsiteX102" fmla="*/ 49416 w 1060649"/>
              <a:gd name="connsiteY102" fmla="*/ 463991 h 1146667"/>
              <a:gd name="connsiteX103" fmla="*/ 93130 w 1060649"/>
              <a:gd name="connsiteY103" fmla="*/ 442123 h 1146667"/>
              <a:gd name="connsiteX104" fmla="*/ 95981 w 1060649"/>
              <a:gd name="connsiteY104" fmla="*/ 521040 h 1146667"/>
              <a:gd name="connsiteX105" fmla="*/ 181509 w 1060649"/>
              <a:gd name="connsiteY105" fmla="*/ 607563 h 1146667"/>
              <a:gd name="connsiteX106" fmla="*/ 120689 w 1060649"/>
              <a:gd name="connsiteY106" fmla="*/ 619923 h 1146667"/>
              <a:gd name="connsiteX107" fmla="*/ 111186 w 1060649"/>
              <a:gd name="connsiteY107" fmla="*/ 539105 h 1146667"/>
              <a:gd name="connsiteX108" fmla="*/ 170106 w 1060649"/>
              <a:gd name="connsiteY108" fmla="*/ 522941 h 1146667"/>
              <a:gd name="connsiteX109" fmla="*/ 181509 w 1060649"/>
              <a:gd name="connsiteY109" fmla="*/ 607563 h 1146667"/>
              <a:gd name="connsiteX110" fmla="*/ 568286 w 1060649"/>
              <a:gd name="connsiteY110" fmla="*/ 894705 h 1146667"/>
              <a:gd name="connsiteX111" fmla="*/ 494161 w 1060649"/>
              <a:gd name="connsiteY111" fmla="*/ 904213 h 1146667"/>
              <a:gd name="connsiteX112" fmla="*/ 478956 w 1060649"/>
              <a:gd name="connsiteY112" fmla="*/ 837657 h 1146667"/>
              <a:gd name="connsiteX113" fmla="*/ 555932 w 1060649"/>
              <a:gd name="connsiteY113" fmla="*/ 827198 h 1146667"/>
              <a:gd name="connsiteX114" fmla="*/ 568286 w 1060649"/>
              <a:gd name="connsiteY114" fmla="*/ 894705 h 1146667"/>
              <a:gd name="connsiteX115" fmla="*/ 694677 w 1060649"/>
              <a:gd name="connsiteY115" fmla="*/ 966966 h 1146667"/>
              <a:gd name="connsiteX116" fmla="*/ 628155 w 1060649"/>
              <a:gd name="connsiteY116" fmla="*/ 979326 h 1146667"/>
              <a:gd name="connsiteX117" fmla="*/ 618652 w 1060649"/>
              <a:gd name="connsiteY117" fmla="*/ 926081 h 1146667"/>
              <a:gd name="connsiteX118" fmla="*/ 687074 w 1060649"/>
              <a:gd name="connsiteY118" fmla="*/ 913721 h 1146667"/>
              <a:gd name="connsiteX119" fmla="*/ 694677 w 1060649"/>
              <a:gd name="connsiteY119" fmla="*/ 966966 h 1146667"/>
              <a:gd name="connsiteX120" fmla="*/ 800161 w 1060649"/>
              <a:gd name="connsiteY120" fmla="*/ 1014506 h 1146667"/>
              <a:gd name="connsiteX121" fmla="*/ 745994 w 1060649"/>
              <a:gd name="connsiteY121" fmla="*/ 1029719 h 1146667"/>
              <a:gd name="connsiteX122" fmla="*/ 744093 w 1060649"/>
              <a:gd name="connsiteY122" fmla="*/ 990736 h 1146667"/>
              <a:gd name="connsiteX123" fmla="*/ 801112 w 1060649"/>
              <a:gd name="connsiteY123" fmla="*/ 975523 h 1146667"/>
              <a:gd name="connsiteX124" fmla="*/ 800161 w 1060649"/>
              <a:gd name="connsiteY124" fmla="*/ 1014506 h 1146667"/>
              <a:gd name="connsiteX125" fmla="*/ 876186 w 1060649"/>
              <a:gd name="connsiteY125" fmla="*/ 1035424 h 1146667"/>
              <a:gd name="connsiteX126" fmla="*/ 835323 w 1060649"/>
              <a:gd name="connsiteY126" fmla="*/ 1052538 h 1146667"/>
              <a:gd name="connsiteX127" fmla="*/ 840074 w 1060649"/>
              <a:gd name="connsiteY127" fmla="*/ 1026866 h 1146667"/>
              <a:gd name="connsiteX128" fmla="*/ 882838 w 1060649"/>
              <a:gd name="connsiteY128" fmla="*/ 1009752 h 1146667"/>
              <a:gd name="connsiteX129" fmla="*/ 876186 w 1060649"/>
              <a:gd name="connsiteY129" fmla="*/ 1035424 h 1146667"/>
              <a:gd name="connsiteX130" fmla="*/ 77925 w 1060649"/>
              <a:gd name="connsiteY130" fmla="*/ 327076 h 1146667"/>
              <a:gd name="connsiteX131" fmla="*/ 45615 w 1060649"/>
              <a:gd name="connsiteY131" fmla="*/ 359403 h 1146667"/>
              <a:gd name="connsiteX132" fmla="*/ 66522 w 1060649"/>
              <a:gd name="connsiteY132" fmla="*/ 305208 h 1146667"/>
              <a:gd name="connsiteX133" fmla="*/ 95031 w 1060649"/>
              <a:gd name="connsiteY133" fmla="*/ 268126 h 1146667"/>
              <a:gd name="connsiteX134" fmla="*/ 77925 w 1060649"/>
              <a:gd name="connsiteY134" fmla="*/ 327076 h 1146667"/>
              <a:gd name="connsiteX135" fmla="*/ 205267 w 1060649"/>
              <a:gd name="connsiteY135" fmla="*/ 444025 h 1146667"/>
              <a:gd name="connsiteX136" fmla="*/ 137795 w 1060649"/>
              <a:gd name="connsiteY136" fmla="*/ 464942 h 1146667"/>
              <a:gd name="connsiteX137" fmla="*/ 136845 w 1060649"/>
              <a:gd name="connsiteY137" fmla="*/ 385075 h 1146667"/>
              <a:gd name="connsiteX138" fmla="*/ 202416 w 1060649"/>
              <a:gd name="connsiteY138" fmla="*/ 360354 h 1146667"/>
              <a:gd name="connsiteX139" fmla="*/ 205267 w 1060649"/>
              <a:gd name="connsiteY139" fmla="*/ 444025 h 1146667"/>
              <a:gd name="connsiteX140" fmla="*/ 316453 w 1060649"/>
              <a:gd name="connsiteY140" fmla="*/ 533400 h 1146667"/>
              <a:gd name="connsiteX141" fmla="*/ 236627 w 1060649"/>
              <a:gd name="connsiteY141" fmla="*/ 549564 h 1146667"/>
              <a:gd name="connsiteX142" fmla="*/ 227124 w 1060649"/>
              <a:gd name="connsiteY142" fmla="*/ 463041 h 1146667"/>
              <a:gd name="connsiteX143" fmla="*/ 305050 w 1060649"/>
              <a:gd name="connsiteY143" fmla="*/ 443074 h 1146667"/>
              <a:gd name="connsiteX144" fmla="*/ 316453 w 1060649"/>
              <a:gd name="connsiteY144" fmla="*/ 533400 h 1146667"/>
              <a:gd name="connsiteX145" fmla="*/ 928453 w 1060649"/>
              <a:gd name="connsiteY145" fmla="*/ 941294 h 1146667"/>
              <a:gd name="connsiteX146" fmla="*/ 880938 w 1060649"/>
              <a:gd name="connsiteY146" fmla="*/ 960310 h 1146667"/>
              <a:gd name="connsiteX147" fmla="*/ 883789 w 1060649"/>
              <a:gd name="connsiteY147" fmla="*/ 917524 h 1146667"/>
              <a:gd name="connsiteX148" fmla="*/ 933205 w 1060649"/>
              <a:gd name="connsiteY148" fmla="*/ 898508 h 1146667"/>
              <a:gd name="connsiteX149" fmla="*/ 928453 w 1060649"/>
              <a:gd name="connsiteY149" fmla="*/ 941294 h 1146667"/>
              <a:gd name="connsiteX150" fmla="*/ 979770 w 1060649"/>
              <a:gd name="connsiteY150" fmla="*/ 962212 h 1146667"/>
              <a:gd name="connsiteX151" fmla="*/ 947459 w 1060649"/>
              <a:gd name="connsiteY151" fmla="*/ 983129 h 1146667"/>
              <a:gd name="connsiteX152" fmla="*/ 956963 w 1060649"/>
              <a:gd name="connsiteY152" fmla="*/ 954605 h 1146667"/>
              <a:gd name="connsiteX153" fmla="*/ 990223 w 1060649"/>
              <a:gd name="connsiteY153" fmla="*/ 934639 h 1146667"/>
              <a:gd name="connsiteX154" fmla="*/ 979770 w 1060649"/>
              <a:gd name="connsiteY154" fmla="*/ 962212 h 1146667"/>
              <a:gd name="connsiteX155" fmla="*/ 163453 w 1060649"/>
              <a:gd name="connsiteY155" fmla="*/ 243405 h 1146667"/>
              <a:gd name="connsiteX156" fmla="*/ 111186 w 1060649"/>
              <a:gd name="connsiteY156" fmla="*/ 275733 h 1146667"/>
              <a:gd name="connsiteX157" fmla="*/ 129242 w 1060649"/>
              <a:gd name="connsiteY157" fmla="*/ 223439 h 1146667"/>
              <a:gd name="connsiteX158" fmla="*/ 177708 w 1060649"/>
              <a:gd name="connsiteY158" fmla="*/ 188259 h 1146667"/>
              <a:gd name="connsiteX159" fmla="*/ 163453 w 1060649"/>
              <a:gd name="connsiteY159" fmla="*/ 243405 h 1146667"/>
              <a:gd name="connsiteX160" fmla="*/ 236627 w 1060649"/>
              <a:gd name="connsiteY160" fmla="*/ 289044 h 1146667"/>
              <a:gd name="connsiteX161" fmla="*/ 168205 w 1060649"/>
              <a:gd name="connsiteY161" fmla="*/ 315666 h 1146667"/>
              <a:gd name="connsiteX162" fmla="*/ 174857 w 1060649"/>
              <a:gd name="connsiteY162" fmla="*/ 250061 h 1146667"/>
              <a:gd name="connsiteX163" fmla="*/ 239478 w 1060649"/>
              <a:gd name="connsiteY163" fmla="*/ 221537 h 1146667"/>
              <a:gd name="connsiteX164" fmla="*/ 236627 w 1060649"/>
              <a:gd name="connsiteY164" fmla="*/ 289044 h 1146667"/>
              <a:gd name="connsiteX165" fmla="*/ 340211 w 1060649"/>
              <a:gd name="connsiteY165" fmla="*/ 358452 h 1146667"/>
              <a:gd name="connsiteX166" fmla="*/ 259435 w 1060649"/>
              <a:gd name="connsiteY166" fmla="*/ 379370 h 1146667"/>
              <a:gd name="connsiteX167" fmla="*/ 255633 w 1060649"/>
              <a:gd name="connsiteY167" fmla="*/ 302355 h 1146667"/>
              <a:gd name="connsiteX168" fmla="*/ 332609 w 1060649"/>
              <a:gd name="connsiteY168" fmla="*/ 279536 h 1146667"/>
              <a:gd name="connsiteX169" fmla="*/ 340211 w 1060649"/>
              <a:gd name="connsiteY169" fmla="*/ 358452 h 1146667"/>
              <a:gd name="connsiteX170" fmla="*/ 1047242 w 1060649"/>
              <a:gd name="connsiteY170" fmla="*/ 889951 h 1146667"/>
              <a:gd name="connsiteX171" fmla="*/ 1029186 w 1060649"/>
              <a:gd name="connsiteY171" fmla="*/ 909918 h 1146667"/>
              <a:gd name="connsiteX172" fmla="*/ 1040590 w 1060649"/>
              <a:gd name="connsiteY172" fmla="*/ 881394 h 1146667"/>
              <a:gd name="connsiteX173" fmla="*/ 1060546 w 1060649"/>
              <a:gd name="connsiteY173" fmla="*/ 862378 h 1146667"/>
              <a:gd name="connsiteX174" fmla="*/ 1047242 w 1060649"/>
              <a:gd name="connsiteY174" fmla="*/ 889951 h 1146667"/>
              <a:gd name="connsiteX175" fmla="*/ 281292 w 1060649"/>
              <a:gd name="connsiteY175" fmla="*/ 164489 h 1146667"/>
              <a:gd name="connsiteX176" fmla="*/ 210969 w 1060649"/>
              <a:gd name="connsiteY176" fmla="*/ 193964 h 1146667"/>
              <a:gd name="connsiteX177" fmla="*/ 223323 w 1060649"/>
              <a:gd name="connsiteY177" fmla="*/ 145473 h 1146667"/>
              <a:gd name="connsiteX178" fmla="*/ 287944 w 1060649"/>
              <a:gd name="connsiteY178" fmla="*/ 115047 h 1146667"/>
              <a:gd name="connsiteX179" fmla="*/ 281292 w 1060649"/>
              <a:gd name="connsiteY179" fmla="*/ 164489 h 1146667"/>
              <a:gd name="connsiteX180" fmla="*/ 377273 w 1060649"/>
              <a:gd name="connsiteY180" fmla="*/ 211078 h 1146667"/>
              <a:gd name="connsiteX181" fmla="*/ 294596 w 1060649"/>
              <a:gd name="connsiteY181" fmla="*/ 234848 h 1146667"/>
              <a:gd name="connsiteX182" fmla="*/ 296497 w 1060649"/>
              <a:gd name="connsiteY182" fmla="*/ 171144 h 1146667"/>
              <a:gd name="connsiteX183" fmla="*/ 374422 w 1060649"/>
              <a:gd name="connsiteY183" fmla="*/ 147374 h 1146667"/>
              <a:gd name="connsiteX184" fmla="*/ 377273 w 1060649"/>
              <a:gd name="connsiteY184" fmla="*/ 211078 h 1146667"/>
              <a:gd name="connsiteX185" fmla="*/ 326907 w 1060649"/>
              <a:gd name="connsiteY185" fmla="*/ 77015 h 1146667"/>
              <a:gd name="connsiteX186" fmla="*/ 262286 w 1060649"/>
              <a:gd name="connsiteY186" fmla="*/ 105539 h 1146667"/>
              <a:gd name="connsiteX187" fmla="*/ 278441 w 1060649"/>
              <a:gd name="connsiteY187" fmla="*/ 81769 h 1146667"/>
              <a:gd name="connsiteX188" fmla="*/ 337360 w 1060649"/>
              <a:gd name="connsiteY188" fmla="*/ 53245 h 1146667"/>
              <a:gd name="connsiteX189" fmla="*/ 326907 w 1060649"/>
              <a:gd name="connsiteY189" fmla="*/ 77015 h 1146667"/>
              <a:gd name="connsiteX190" fmla="*/ 411484 w 1060649"/>
              <a:gd name="connsiteY190" fmla="*/ 96982 h 1146667"/>
              <a:gd name="connsiteX191" fmla="*/ 335460 w 1060649"/>
              <a:gd name="connsiteY191" fmla="*/ 118850 h 1146667"/>
              <a:gd name="connsiteX192" fmla="*/ 340211 w 1060649"/>
              <a:gd name="connsiteY192" fmla="*/ 78917 h 1146667"/>
              <a:gd name="connsiteX193" fmla="*/ 410534 w 1060649"/>
              <a:gd name="connsiteY193" fmla="*/ 57999 h 1146667"/>
              <a:gd name="connsiteX194" fmla="*/ 411484 w 1060649"/>
              <a:gd name="connsiteY194" fmla="*/ 96982 h 1146667"/>
              <a:gd name="connsiteX195" fmla="*/ 521720 w 1060649"/>
              <a:gd name="connsiteY195" fmla="*/ 143571 h 1146667"/>
              <a:gd name="connsiteX196" fmla="*/ 439043 w 1060649"/>
              <a:gd name="connsiteY196" fmla="*/ 158784 h 1146667"/>
              <a:gd name="connsiteX197" fmla="*/ 433342 w 1060649"/>
              <a:gd name="connsiteY197" fmla="*/ 104588 h 1146667"/>
              <a:gd name="connsiteX198" fmla="*/ 511267 w 1060649"/>
              <a:gd name="connsiteY198" fmla="*/ 90326 h 1146667"/>
              <a:gd name="connsiteX199" fmla="*/ 521720 w 1060649"/>
              <a:gd name="connsiteY199" fmla="*/ 143571 h 1146667"/>
              <a:gd name="connsiteX200" fmla="*/ 650012 w 1060649"/>
              <a:gd name="connsiteY200" fmla="*/ 214881 h 1146667"/>
              <a:gd name="connsiteX201" fmla="*/ 567335 w 1060649"/>
              <a:gd name="connsiteY201" fmla="*/ 225340 h 1146667"/>
              <a:gd name="connsiteX202" fmla="*/ 554031 w 1060649"/>
              <a:gd name="connsiteY202" fmla="*/ 160686 h 1146667"/>
              <a:gd name="connsiteX203" fmla="*/ 632907 w 1060649"/>
              <a:gd name="connsiteY203" fmla="*/ 152128 h 1146667"/>
              <a:gd name="connsiteX204" fmla="*/ 650012 w 1060649"/>
              <a:gd name="connsiteY204" fmla="*/ 214881 h 1146667"/>
              <a:gd name="connsiteX205" fmla="*/ 448546 w 1060649"/>
              <a:gd name="connsiteY205" fmla="*/ 30426 h 1146667"/>
              <a:gd name="connsiteX206" fmla="*/ 376323 w 1060649"/>
              <a:gd name="connsiteY206" fmla="*/ 49442 h 1146667"/>
              <a:gd name="connsiteX207" fmla="*/ 383925 w 1060649"/>
              <a:gd name="connsiteY207" fmla="*/ 33278 h 1146667"/>
              <a:gd name="connsiteX208" fmla="*/ 448546 w 1060649"/>
              <a:gd name="connsiteY208" fmla="*/ 15213 h 1146667"/>
              <a:gd name="connsiteX209" fmla="*/ 448546 w 1060649"/>
              <a:gd name="connsiteY209" fmla="*/ 30426 h 1146667"/>
              <a:gd name="connsiteX210" fmla="*/ 546428 w 1060649"/>
              <a:gd name="connsiteY210" fmla="*/ 52294 h 1146667"/>
              <a:gd name="connsiteX211" fmla="*/ 468503 w 1060649"/>
              <a:gd name="connsiteY211" fmla="*/ 63704 h 1146667"/>
              <a:gd name="connsiteX212" fmla="*/ 463751 w 1060649"/>
              <a:gd name="connsiteY212" fmla="*/ 31376 h 1146667"/>
              <a:gd name="connsiteX213" fmla="*/ 535975 w 1060649"/>
              <a:gd name="connsiteY213" fmla="*/ 20918 h 1146667"/>
              <a:gd name="connsiteX214" fmla="*/ 546428 w 1060649"/>
              <a:gd name="connsiteY214" fmla="*/ 52294 h 1146667"/>
              <a:gd name="connsiteX215" fmla="*/ 663317 w 1060649"/>
              <a:gd name="connsiteY215" fmla="*/ 101736 h 1146667"/>
              <a:gd name="connsiteX216" fmla="*/ 584441 w 1060649"/>
              <a:gd name="connsiteY216" fmla="*/ 107441 h 1146667"/>
              <a:gd name="connsiteX217" fmla="*/ 571137 w 1060649"/>
              <a:gd name="connsiteY217" fmla="*/ 61802 h 1146667"/>
              <a:gd name="connsiteX218" fmla="*/ 645261 w 1060649"/>
              <a:gd name="connsiteY218" fmla="*/ 57999 h 1146667"/>
              <a:gd name="connsiteX219" fmla="*/ 663317 w 1060649"/>
              <a:gd name="connsiteY219" fmla="*/ 101736 h 1146667"/>
              <a:gd name="connsiteX220" fmla="*/ 665217 w 1060649"/>
              <a:gd name="connsiteY220" fmla="*/ 29475 h 1146667"/>
              <a:gd name="connsiteX221" fmla="*/ 596795 w 1060649"/>
              <a:gd name="connsiteY221" fmla="*/ 29475 h 1146667"/>
              <a:gd name="connsiteX222" fmla="*/ 584441 w 1060649"/>
              <a:gd name="connsiteY222" fmla="*/ 8557 h 1146667"/>
              <a:gd name="connsiteX223" fmla="*/ 647161 w 1060649"/>
              <a:gd name="connsiteY223" fmla="*/ 10459 h 1146667"/>
              <a:gd name="connsiteX224" fmla="*/ 665217 w 1060649"/>
              <a:gd name="connsiteY224" fmla="*/ 29475 h 1146667"/>
              <a:gd name="connsiteX225" fmla="*/ 777354 w 1060649"/>
              <a:gd name="connsiteY225" fmla="*/ 79867 h 1146667"/>
              <a:gd name="connsiteX226" fmla="*/ 713683 w 1060649"/>
              <a:gd name="connsiteY226" fmla="*/ 75113 h 1146667"/>
              <a:gd name="connsiteX227" fmla="*/ 693727 w 1060649"/>
              <a:gd name="connsiteY227" fmla="*/ 40884 h 1146667"/>
              <a:gd name="connsiteX228" fmla="*/ 753596 w 1060649"/>
              <a:gd name="connsiteY228" fmla="*/ 47540 h 1146667"/>
              <a:gd name="connsiteX229" fmla="*/ 777354 w 1060649"/>
              <a:gd name="connsiteY229" fmla="*/ 79867 h 1146667"/>
              <a:gd name="connsiteX230" fmla="*/ 889490 w 1060649"/>
              <a:gd name="connsiteY230" fmla="*/ 150227 h 1146667"/>
              <a:gd name="connsiteX231" fmla="*/ 835323 w 1060649"/>
              <a:gd name="connsiteY231" fmla="*/ 142620 h 1146667"/>
              <a:gd name="connsiteX232" fmla="*/ 811565 w 1060649"/>
              <a:gd name="connsiteY232" fmla="*/ 98883 h 1146667"/>
              <a:gd name="connsiteX233" fmla="*/ 863832 w 1060649"/>
              <a:gd name="connsiteY233" fmla="*/ 108391 h 1146667"/>
              <a:gd name="connsiteX234" fmla="*/ 889490 w 1060649"/>
              <a:gd name="connsiteY234" fmla="*/ 150227 h 1146667"/>
              <a:gd name="connsiteX235" fmla="*/ 990223 w 1060649"/>
              <a:gd name="connsiteY235" fmla="*/ 234848 h 1146667"/>
              <a:gd name="connsiteX236" fmla="*/ 949360 w 1060649"/>
              <a:gd name="connsiteY236" fmla="*/ 227242 h 1146667"/>
              <a:gd name="connsiteX237" fmla="*/ 925602 w 1060649"/>
              <a:gd name="connsiteY237" fmla="*/ 178751 h 1146667"/>
              <a:gd name="connsiteX238" fmla="*/ 965515 w 1060649"/>
              <a:gd name="connsiteY238" fmla="*/ 189210 h 1146667"/>
              <a:gd name="connsiteX239" fmla="*/ 990223 w 1060649"/>
              <a:gd name="connsiteY239" fmla="*/ 234848 h 1146667"/>
              <a:gd name="connsiteX240" fmla="*/ 864782 w 1060649"/>
              <a:gd name="connsiteY240" fmla="*/ 86523 h 1146667"/>
              <a:gd name="connsiteX241" fmla="*/ 817267 w 1060649"/>
              <a:gd name="connsiteY241" fmla="*/ 71310 h 1146667"/>
              <a:gd name="connsiteX242" fmla="*/ 790658 w 1060649"/>
              <a:gd name="connsiteY242" fmla="*/ 46589 h 1146667"/>
              <a:gd name="connsiteX243" fmla="*/ 835323 w 1060649"/>
              <a:gd name="connsiteY243" fmla="*/ 63704 h 1146667"/>
              <a:gd name="connsiteX244" fmla="*/ 864782 w 1060649"/>
              <a:gd name="connsiteY244" fmla="*/ 86523 h 1146667"/>
              <a:gd name="connsiteX245" fmla="*/ 958863 w 1060649"/>
              <a:gd name="connsiteY245" fmla="*/ 155932 h 1146667"/>
              <a:gd name="connsiteX246" fmla="*/ 923702 w 1060649"/>
              <a:gd name="connsiteY246" fmla="*/ 139768 h 1146667"/>
              <a:gd name="connsiteX247" fmla="*/ 895192 w 1060649"/>
              <a:gd name="connsiteY247" fmla="*/ 105539 h 1146667"/>
              <a:gd name="connsiteX248" fmla="*/ 930354 w 1060649"/>
              <a:gd name="connsiteY248" fmla="*/ 124555 h 1146667"/>
              <a:gd name="connsiteX249" fmla="*/ 958863 w 1060649"/>
              <a:gd name="connsiteY249" fmla="*/ 155932 h 1146667"/>
              <a:gd name="connsiteX250" fmla="*/ 764050 w 1060649"/>
              <a:gd name="connsiteY250" fmla="*/ 35180 h 1146667"/>
              <a:gd name="connsiteX251" fmla="*/ 707981 w 1060649"/>
              <a:gd name="connsiteY251" fmla="*/ 23770 h 1146667"/>
              <a:gd name="connsiteX252" fmla="*/ 687074 w 1060649"/>
              <a:gd name="connsiteY252" fmla="*/ 12360 h 1146667"/>
              <a:gd name="connsiteX253" fmla="*/ 764050 w 1060649"/>
              <a:gd name="connsiteY253" fmla="*/ 35180 h 1146667"/>
              <a:gd name="connsiteX254" fmla="*/ 592994 w 1060649"/>
              <a:gd name="connsiteY254" fmla="*/ 0 h 1146667"/>
              <a:gd name="connsiteX255" fmla="*/ 663317 w 1060649"/>
              <a:gd name="connsiteY255" fmla="*/ 6656 h 1146667"/>
              <a:gd name="connsiteX256" fmla="*/ 605348 w 1060649"/>
              <a:gd name="connsiteY256" fmla="*/ 951 h 1146667"/>
              <a:gd name="connsiteX257" fmla="*/ 592994 w 1060649"/>
              <a:gd name="connsiteY257" fmla="*/ 0 h 1146667"/>
              <a:gd name="connsiteX258" fmla="*/ 488460 w 1060649"/>
              <a:gd name="connsiteY258" fmla="*/ 6656 h 1146667"/>
              <a:gd name="connsiteX259" fmla="*/ 562584 w 1060649"/>
              <a:gd name="connsiteY259" fmla="*/ 0 h 1146667"/>
              <a:gd name="connsiteX260" fmla="*/ 562584 w 1060649"/>
              <a:gd name="connsiteY260" fmla="*/ 0 h 1146667"/>
              <a:gd name="connsiteX261" fmla="*/ 562584 w 1060649"/>
              <a:gd name="connsiteY261" fmla="*/ 4754 h 1146667"/>
              <a:gd name="connsiteX262" fmla="*/ 495112 w 1060649"/>
              <a:gd name="connsiteY262" fmla="*/ 11410 h 1146667"/>
              <a:gd name="connsiteX263" fmla="*/ 488460 w 1060649"/>
              <a:gd name="connsiteY263" fmla="*/ 6656 h 1146667"/>
              <a:gd name="connsiteX264" fmla="*/ 321205 w 1060649"/>
              <a:gd name="connsiteY264" fmla="*/ 57999 h 1146667"/>
              <a:gd name="connsiteX265" fmla="*/ 382025 w 1060649"/>
              <a:gd name="connsiteY265" fmla="*/ 32327 h 1146667"/>
              <a:gd name="connsiteX266" fmla="*/ 375373 w 1060649"/>
              <a:gd name="connsiteY266" fmla="*/ 35180 h 1146667"/>
              <a:gd name="connsiteX267" fmla="*/ 321205 w 1060649"/>
              <a:gd name="connsiteY267" fmla="*/ 57999 h 1146667"/>
              <a:gd name="connsiteX268" fmla="*/ 237578 w 1060649"/>
              <a:gd name="connsiteY268" fmla="*/ 108391 h 1146667"/>
              <a:gd name="connsiteX269" fmla="*/ 280342 w 1060649"/>
              <a:gd name="connsiteY269" fmla="*/ 79867 h 1146667"/>
              <a:gd name="connsiteX270" fmla="*/ 273689 w 1060649"/>
              <a:gd name="connsiteY270" fmla="*/ 83671 h 1146667"/>
              <a:gd name="connsiteX271" fmla="*/ 237578 w 1060649"/>
              <a:gd name="connsiteY271" fmla="*/ 108391 h 1146667"/>
              <a:gd name="connsiteX272" fmla="*/ 237578 w 1060649"/>
              <a:gd name="connsiteY272" fmla="*/ 108391 h 1146667"/>
              <a:gd name="connsiteX273" fmla="*/ 179609 w 1060649"/>
              <a:gd name="connsiteY273" fmla="*/ 155932 h 1146667"/>
              <a:gd name="connsiteX274" fmla="*/ 213820 w 1060649"/>
              <a:gd name="connsiteY274" fmla="*/ 126457 h 1146667"/>
              <a:gd name="connsiteX275" fmla="*/ 213820 w 1060649"/>
              <a:gd name="connsiteY275" fmla="*/ 126457 h 1146667"/>
              <a:gd name="connsiteX276" fmla="*/ 236627 w 1060649"/>
              <a:gd name="connsiteY276" fmla="*/ 111244 h 1146667"/>
              <a:gd name="connsiteX277" fmla="*/ 216671 w 1060649"/>
              <a:gd name="connsiteY277" fmla="*/ 144522 h 1146667"/>
              <a:gd name="connsiteX278" fmla="*/ 162503 w 1060649"/>
              <a:gd name="connsiteY278" fmla="*/ 180652 h 1146667"/>
              <a:gd name="connsiteX279" fmla="*/ 179609 w 1060649"/>
              <a:gd name="connsiteY279" fmla="*/ 155932 h 1146667"/>
              <a:gd name="connsiteX280" fmla="*/ 93130 w 1060649"/>
              <a:gd name="connsiteY280" fmla="*/ 260520 h 1146667"/>
              <a:gd name="connsiteX281" fmla="*/ 105484 w 1060649"/>
              <a:gd name="connsiteY281" fmla="*/ 242455 h 1146667"/>
              <a:gd name="connsiteX282" fmla="*/ 152050 w 1060649"/>
              <a:gd name="connsiteY282" fmla="*/ 184456 h 1146667"/>
              <a:gd name="connsiteX283" fmla="*/ 152050 w 1060649"/>
              <a:gd name="connsiteY283" fmla="*/ 184456 h 1146667"/>
              <a:gd name="connsiteX284" fmla="*/ 125441 w 1060649"/>
              <a:gd name="connsiteY284" fmla="*/ 222488 h 1146667"/>
              <a:gd name="connsiteX285" fmla="*/ 93130 w 1060649"/>
              <a:gd name="connsiteY285" fmla="*/ 260520 h 1146667"/>
              <a:gd name="connsiteX286" fmla="*/ 18056 w 1060649"/>
              <a:gd name="connsiteY286" fmla="*/ 430713 h 1146667"/>
              <a:gd name="connsiteX287" fmla="*/ 44665 w 1060649"/>
              <a:gd name="connsiteY287" fmla="*/ 351797 h 1146667"/>
              <a:gd name="connsiteX288" fmla="*/ 44665 w 1060649"/>
              <a:gd name="connsiteY288" fmla="*/ 351797 h 1146667"/>
              <a:gd name="connsiteX289" fmla="*/ 26609 w 1060649"/>
              <a:gd name="connsiteY289" fmla="*/ 405042 h 1146667"/>
              <a:gd name="connsiteX290" fmla="*/ 18056 w 1060649"/>
              <a:gd name="connsiteY290" fmla="*/ 430713 h 1146667"/>
              <a:gd name="connsiteX291" fmla="*/ 950 w 1060649"/>
              <a:gd name="connsiteY291" fmla="*/ 544810 h 1146667"/>
              <a:gd name="connsiteX292" fmla="*/ 13304 w 1060649"/>
              <a:gd name="connsiteY292" fmla="*/ 450680 h 1146667"/>
              <a:gd name="connsiteX293" fmla="*/ 13304 w 1060649"/>
              <a:gd name="connsiteY293" fmla="*/ 454483 h 1146667"/>
              <a:gd name="connsiteX294" fmla="*/ 4752 w 1060649"/>
              <a:gd name="connsiteY294" fmla="*/ 521040 h 1146667"/>
              <a:gd name="connsiteX295" fmla="*/ 950 w 1060649"/>
              <a:gd name="connsiteY295" fmla="*/ 544810 h 1146667"/>
              <a:gd name="connsiteX296" fmla="*/ 950 w 1060649"/>
              <a:gd name="connsiteY296" fmla="*/ 544810 h 1146667"/>
              <a:gd name="connsiteX297" fmla="*/ 4752 w 1060649"/>
              <a:gd name="connsiteY297" fmla="*/ 646546 h 1146667"/>
              <a:gd name="connsiteX298" fmla="*/ 0 w 1060649"/>
              <a:gd name="connsiteY298" fmla="*/ 563826 h 1146667"/>
              <a:gd name="connsiteX299" fmla="*/ 0 w 1060649"/>
              <a:gd name="connsiteY299" fmla="*/ 568580 h 1146667"/>
              <a:gd name="connsiteX300" fmla="*/ 3801 w 1060649"/>
              <a:gd name="connsiteY300" fmla="*/ 635136 h 1146667"/>
              <a:gd name="connsiteX301" fmla="*/ 4752 w 1060649"/>
              <a:gd name="connsiteY301" fmla="*/ 646546 h 1146667"/>
              <a:gd name="connsiteX302" fmla="*/ 17106 w 1060649"/>
              <a:gd name="connsiteY302" fmla="*/ 712151 h 1146667"/>
              <a:gd name="connsiteX303" fmla="*/ 16155 w 1060649"/>
              <a:gd name="connsiteY303" fmla="*/ 708348 h 1146667"/>
              <a:gd name="connsiteX304" fmla="*/ 17106 w 1060649"/>
              <a:gd name="connsiteY304" fmla="*/ 712151 h 1146667"/>
              <a:gd name="connsiteX305" fmla="*/ 58919 w 1060649"/>
              <a:gd name="connsiteY305" fmla="*/ 826247 h 1146667"/>
              <a:gd name="connsiteX306" fmla="*/ 28509 w 1060649"/>
              <a:gd name="connsiteY306" fmla="*/ 752085 h 1146667"/>
              <a:gd name="connsiteX307" fmla="*/ 38963 w 1060649"/>
              <a:gd name="connsiteY307" fmla="*/ 763494 h 1146667"/>
              <a:gd name="connsiteX308" fmla="*/ 61770 w 1060649"/>
              <a:gd name="connsiteY308" fmla="*/ 824345 h 1146667"/>
              <a:gd name="connsiteX309" fmla="*/ 58919 w 1060649"/>
              <a:gd name="connsiteY309" fmla="*/ 826247 h 1146667"/>
              <a:gd name="connsiteX310" fmla="*/ 58919 w 1060649"/>
              <a:gd name="connsiteY310" fmla="*/ 826247 h 1146667"/>
              <a:gd name="connsiteX311" fmla="*/ 168205 w 1060649"/>
              <a:gd name="connsiteY311" fmla="*/ 979326 h 1146667"/>
              <a:gd name="connsiteX312" fmla="*/ 117838 w 1060649"/>
              <a:gd name="connsiteY312" fmla="*/ 922278 h 1146667"/>
              <a:gd name="connsiteX313" fmla="*/ 136845 w 1060649"/>
              <a:gd name="connsiteY313" fmla="*/ 943196 h 1146667"/>
              <a:gd name="connsiteX314" fmla="*/ 168205 w 1060649"/>
              <a:gd name="connsiteY314" fmla="*/ 979326 h 1146667"/>
              <a:gd name="connsiteX315" fmla="*/ 250882 w 1060649"/>
              <a:gd name="connsiteY315" fmla="*/ 1046833 h 1146667"/>
              <a:gd name="connsiteX316" fmla="*/ 242329 w 1060649"/>
              <a:gd name="connsiteY316" fmla="*/ 1041128 h 1146667"/>
              <a:gd name="connsiteX317" fmla="*/ 192913 w 1060649"/>
              <a:gd name="connsiteY317" fmla="*/ 1002145 h 1146667"/>
              <a:gd name="connsiteX318" fmla="*/ 192913 w 1060649"/>
              <a:gd name="connsiteY318" fmla="*/ 1002145 h 1146667"/>
              <a:gd name="connsiteX319" fmla="*/ 192913 w 1060649"/>
              <a:gd name="connsiteY319" fmla="*/ 1002145 h 1146667"/>
              <a:gd name="connsiteX320" fmla="*/ 222373 w 1060649"/>
              <a:gd name="connsiteY320" fmla="*/ 1022112 h 1146667"/>
              <a:gd name="connsiteX321" fmla="*/ 250882 w 1060649"/>
              <a:gd name="connsiteY321" fmla="*/ 1046833 h 1146667"/>
              <a:gd name="connsiteX322" fmla="*/ 250882 w 1060649"/>
              <a:gd name="connsiteY322" fmla="*/ 1046833 h 1146667"/>
              <a:gd name="connsiteX323" fmla="*/ 344012 w 1060649"/>
              <a:gd name="connsiteY323" fmla="*/ 1099127 h 1146667"/>
              <a:gd name="connsiteX324" fmla="*/ 282242 w 1060649"/>
              <a:gd name="connsiteY324" fmla="*/ 1067751 h 1146667"/>
              <a:gd name="connsiteX325" fmla="*/ 282242 w 1060649"/>
              <a:gd name="connsiteY325" fmla="*/ 1067751 h 1146667"/>
              <a:gd name="connsiteX326" fmla="*/ 318354 w 1060649"/>
              <a:gd name="connsiteY326" fmla="*/ 1084865 h 1146667"/>
              <a:gd name="connsiteX327" fmla="*/ 344012 w 1060649"/>
              <a:gd name="connsiteY327" fmla="*/ 1099127 h 1146667"/>
              <a:gd name="connsiteX328" fmla="*/ 344012 w 1060649"/>
              <a:gd name="connsiteY328" fmla="*/ 1099127 h 1146667"/>
              <a:gd name="connsiteX329" fmla="*/ 429540 w 1060649"/>
              <a:gd name="connsiteY329" fmla="*/ 1128602 h 1146667"/>
              <a:gd name="connsiteX330" fmla="*/ 387727 w 1060649"/>
              <a:gd name="connsiteY330" fmla="*/ 1116242 h 1146667"/>
              <a:gd name="connsiteX331" fmla="*/ 419087 w 1060649"/>
              <a:gd name="connsiteY331" fmla="*/ 1125750 h 1146667"/>
              <a:gd name="connsiteX332" fmla="*/ 429540 w 1060649"/>
              <a:gd name="connsiteY332" fmla="*/ 1128602 h 1146667"/>
              <a:gd name="connsiteX333" fmla="*/ 618652 w 1060649"/>
              <a:gd name="connsiteY333" fmla="*/ 1144766 h 1146667"/>
              <a:gd name="connsiteX334" fmla="*/ 567335 w 1060649"/>
              <a:gd name="connsiteY334" fmla="*/ 1146667 h 1146667"/>
              <a:gd name="connsiteX335" fmla="*/ 569236 w 1060649"/>
              <a:gd name="connsiteY335" fmla="*/ 1146667 h 1146667"/>
              <a:gd name="connsiteX336" fmla="*/ 612000 w 1060649"/>
              <a:gd name="connsiteY336" fmla="*/ 1144766 h 1146667"/>
              <a:gd name="connsiteX337" fmla="*/ 618652 w 1060649"/>
              <a:gd name="connsiteY337" fmla="*/ 1144766 h 1146667"/>
              <a:gd name="connsiteX338" fmla="*/ 718435 w 1060649"/>
              <a:gd name="connsiteY338" fmla="*/ 1127651 h 1146667"/>
              <a:gd name="connsiteX339" fmla="*/ 678522 w 1060649"/>
              <a:gd name="connsiteY339" fmla="*/ 1136209 h 1146667"/>
              <a:gd name="connsiteX340" fmla="*/ 678522 w 1060649"/>
              <a:gd name="connsiteY340" fmla="*/ 1132405 h 1146667"/>
              <a:gd name="connsiteX341" fmla="*/ 720335 w 1060649"/>
              <a:gd name="connsiteY341" fmla="*/ 1122897 h 1146667"/>
              <a:gd name="connsiteX342" fmla="*/ 718435 w 1060649"/>
              <a:gd name="connsiteY342" fmla="*/ 1127651 h 1146667"/>
              <a:gd name="connsiteX343" fmla="*/ 918950 w 1060649"/>
              <a:gd name="connsiteY343" fmla="*/ 1030670 h 1146667"/>
              <a:gd name="connsiteX344" fmla="*/ 898043 w 1060649"/>
              <a:gd name="connsiteY344" fmla="*/ 1045882 h 1146667"/>
              <a:gd name="connsiteX345" fmla="*/ 892341 w 1060649"/>
              <a:gd name="connsiteY345" fmla="*/ 1048735 h 1146667"/>
              <a:gd name="connsiteX346" fmla="*/ 903745 w 1060649"/>
              <a:gd name="connsiteY346" fmla="*/ 1035424 h 1146667"/>
              <a:gd name="connsiteX347" fmla="*/ 933205 w 1060649"/>
              <a:gd name="connsiteY347" fmla="*/ 1016407 h 1146667"/>
              <a:gd name="connsiteX348" fmla="*/ 918950 w 1060649"/>
              <a:gd name="connsiteY348" fmla="*/ 1030670 h 1146667"/>
              <a:gd name="connsiteX349" fmla="*/ 918950 w 1060649"/>
              <a:gd name="connsiteY349" fmla="*/ 1030670 h 1146667"/>
              <a:gd name="connsiteX350" fmla="*/ 1012080 w 1060649"/>
              <a:gd name="connsiteY350" fmla="*/ 942245 h 1146667"/>
              <a:gd name="connsiteX351" fmla="*/ 978820 w 1060649"/>
              <a:gd name="connsiteY351" fmla="*/ 979326 h 1146667"/>
              <a:gd name="connsiteX352" fmla="*/ 978820 w 1060649"/>
              <a:gd name="connsiteY352" fmla="*/ 979326 h 1146667"/>
              <a:gd name="connsiteX353" fmla="*/ 993074 w 1060649"/>
              <a:gd name="connsiteY353" fmla="*/ 963163 h 1146667"/>
              <a:gd name="connsiteX354" fmla="*/ 1012080 w 1060649"/>
              <a:gd name="connsiteY354" fmla="*/ 942245 h 1146667"/>
              <a:gd name="connsiteX355" fmla="*/ 128292 w 1060649"/>
              <a:gd name="connsiteY355" fmla="*/ 912770 h 1146667"/>
              <a:gd name="connsiteX356" fmla="*/ 102634 w 1060649"/>
              <a:gd name="connsiteY356" fmla="*/ 896606 h 1146667"/>
              <a:gd name="connsiteX357" fmla="*/ 75074 w 1060649"/>
              <a:gd name="connsiteY357" fmla="*/ 844312 h 1146667"/>
              <a:gd name="connsiteX358" fmla="*/ 101683 w 1060649"/>
              <a:gd name="connsiteY358" fmla="*/ 855722 h 1146667"/>
              <a:gd name="connsiteX359" fmla="*/ 128292 w 1060649"/>
              <a:gd name="connsiteY359" fmla="*/ 912770 h 1146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Lst>
            <a:rect l="l" t="t" r="r" b="b"/>
            <a:pathLst>
              <a:path w="1060649" h="1146667">
                <a:moveTo>
                  <a:pt x="217621" y="995490"/>
                </a:moveTo>
                <a:cubicBezTo>
                  <a:pt x="213820" y="1002145"/>
                  <a:pt x="196714" y="995490"/>
                  <a:pt x="178658" y="979326"/>
                </a:cubicBezTo>
                <a:cubicBezTo>
                  <a:pt x="161553" y="963163"/>
                  <a:pt x="148248" y="944147"/>
                  <a:pt x="149199" y="934639"/>
                </a:cubicBezTo>
                <a:cubicBezTo>
                  <a:pt x="151099" y="924180"/>
                  <a:pt x="169155" y="929885"/>
                  <a:pt x="188161" y="946999"/>
                </a:cubicBezTo>
                <a:cubicBezTo>
                  <a:pt x="209068" y="965064"/>
                  <a:pt x="221422" y="986933"/>
                  <a:pt x="217621" y="995490"/>
                </a:cubicBezTo>
                <a:moveTo>
                  <a:pt x="320255" y="1065849"/>
                </a:moveTo>
                <a:cubicBezTo>
                  <a:pt x="313602" y="1070603"/>
                  <a:pt x="293646" y="1063948"/>
                  <a:pt x="274640" y="1052538"/>
                </a:cubicBezTo>
                <a:cubicBezTo>
                  <a:pt x="255633" y="1040178"/>
                  <a:pt x="243279" y="1024965"/>
                  <a:pt x="248031" y="1019260"/>
                </a:cubicBezTo>
                <a:cubicBezTo>
                  <a:pt x="252783" y="1011653"/>
                  <a:pt x="274640" y="1015457"/>
                  <a:pt x="295547" y="1029719"/>
                </a:cubicBezTo>
                <a:cubicBezTo>
                  <a:pt x="316453" y="1043030"/>
                  <a:pt x="327857" y="1060144"/>
                  <a:pt x="320255" y="1065849"/>
                </a:cubicBezTo>
                <a:close/>
                <a:moveTo>
                  <a:pt x="428590" y="1117193"/>
                </a:moveTo>
                <a:cubicBezTo>
                  <a:pt x="420037" y="1120045"/>
                  <a:pt x="399130" y="1115291"/>
                  <a:pt x="380124" y="1107685"/>
                </a:cubicBezTo>
                <a:cubicBezTo>
                  <a:pt x="361118" y="1099127"/>
                  <a:pt x="350665" y="1089619"/>
                  <a:pt x="358267" y="1085816"/>
                </a:cubicBezTo>
                <a:cubicBezTo>
                  <a:pt x="365869" y="1081062"/>
                  <a:pt x="388677" y="1083915"/>
                  <a:pt x="409584" y="1093423"/>
                </a:cubicBezTo>
                <a:cubicBezTo>
                  <a:pt x="429540" y="1102931"/>
                  <a:pt x="437143" y="1113389"/>
                  <a:pt x="428590" y="1117193"/>
                </a:cubicBezTo>
                <a:close/>
                <a:moveTo>
                  <a:pt x="530273" y="1143815"/>
                </a:moveTo>
                <a:cubicBezTo>
                  <a:pt x="520770" y="1143815"/>
                  <a:pt x="500814" y="1141913"/>
                  <a:pt x="483708" y="1140012"/>
                </a:cubicBezTo>
                <a:cubicBezTo>
                  <a:pt x="467553" y="1136209"/>
                  <a:pt x="459950" y="1132405"/>
                  <a:pt x="469453" y="1131455"/>
                </a:cubicBezTo>
                <a:cubicBezTo>
                  <a:pt x="478956" y="1128602"/>
                  <a:pt x="500814" y="1130504"/>
                  <a:pt x="517919" y="1134307"/>
                </a:cubicBezTo>
                <a:cubicBezTo>
                  <a:pt x="535025" y="1137159"/>
                  <a:pt x="539776" y="1141913"/>
                  <a:pt x="530273" y="1143815"/>
                </a:cubicBezTo>
                <a:close/>
                <a:moveTo>
                  <a:pt x="34211" y="714052"/>
                </a:moveTo>
                <a:cubicBezTo>
                  <a:pt x="33261" y="732118"/>
                  <a:pt x="25658" y="731167"/>
                  <a:pt x="19006" y="712151"/>
                </a:cubicBezTo>
                <a:cubicBezTo>
                  <a:pt x="13304" y="694086"/>
                  <a:pt x="8553" y="666512"/>
                  <a:pt x="6652" y="648447"/>
                </a:cubicBezTo>
                <a:cubicBezTo>
                  <a:pt x="6652" y="628480"/>
                  <a:pt x="13304" y="625628"/>
                  <a:pt x="20907" y="643693"/>
                </a:cubicBezTo>
                <a:cubicBezTo>
                  <a:pt x="31360" y="661758"/>
                  <a:pt x="37062" y="695036"/>
                  <a:pt x="34211" y="714052"/>
                </a:cubicBezTo>
                <a:close/>
                <a:moveTo>
                  <a:pt x="97882" y="803428"/>
                </a:moveTo>
                <a:cubicBezTo>
                  <a:pt x="94081" y="820542"/>
                  <a:pt x="78876" y="817690"/>
                  <a:pt x="65571" y="798674"/>
                </a:cubicBezTo>
                <a:cubicBezTo>
                  <a:pt x="53217" y="779658"/>
                  <a:pt x="43714" y="751134"/>
                  <a:pt x="45615" y="733069"/>
                </a:cubicBezTo>
                <a:cubicBezTo>
                  <a:pt x="48466" y="714052"/>
                  <a:pt x="62720" y="713102"/>
                  <a:pt x="77925" y="733069"/>
                </a:cubicBezTo>
                <a:cubicBezTo>
                  <a:pt x="94081" y="753035"/>
                  <a:pt x="103584" y="785363"/>
                  <a:pt x="97882" y="803428"/>
                </a:cubicBezTo>
                <a:close/>
                <a:moveTo>
                  <a:pt x="190062" y="896606"/>
                </a:moveTo>
                <a:cubicBezTo>
                  <a:pt x="183410" y="910868"/>
                  <a:pt x="162503" y="908016"/>
                  <a:pt x="144447" y="889000"/>
                </a:cubicBezTo>
                <a:cubicBezTo>
                  <a:pt x="126391" y="870935"/>
                  <a:pt x="115938" y="843362"/>
                  <a:pt x="120689" y="827198"/>
                </a:cubicBezTo>
                <a:cubicBezTo>
                  <a:pt x="126391" y="810083"/>
                  <a:pt x="147298" y="811034"/>
                  <a:pt x="167255" y="830050"/>
                </a:cubicBezTo>
                <a:cubicBezTo>
                  <a:pt x="187211" y="850968"/>
                  <a:pt x="197665" y="880443"/>
                  <a:pt x="190062" y="896606"/>
                </a:cubicBezTo>
                <a:close/>
                <a:moveTo>
                  <a:pt x="300298" y="983129"/>
                </a:moveTo>
                <a:cubicBezTo>
                  <a:pt x="290795" y="995490"/>
                  <a:pt x="267037" y="992637"/>
                  <a:pt x="246130" y="977425"/>
                </a:cubicBezTo>
                <a:cubicBezTo>
                  <a:pt x="225224" y="961261"/>
                  <a:pt x="214770" y="938442"/>
                  <a:pt x="221422" y="924180"/>
                </a:cubicBezTo>
                <a:cubicBezTo>
                  <a:pt x="229975" y="908967"/>
                  <a:pt x="254683" y="910868"/>
                  <a:pt x="277491" y="927983"/>
                </a:cubicBezTo>
                <a:cubicBezTo>
                  <a:pt x="300298" y="945097"/>
                  <a:pt x="310751" y="969818"/>
                  <a:pt x="300298" y="983129"/>
                </a:cubicBezTo>
                <a:close/>
                <a:moveTo>
                  <a:pt x="420037" y="1055390"/>
                </a:moveTo>
                <a:cubicBezTo>
                  <a:pt x="408633" y="1064898"/>
                  <a:pt x="383925" y="1062997"/>
                  <a:pt x="363019" y="1051587"/>
                </a:cubicBezTo>
                <a:cubicBezTo>
                  <a:pt x="342112" y="1039227"/>
                  <a:pt x="331658" y="1021162"/>
                  <a:pt x="342112" y="1009752"/>
                </a:cubicBezTo>
                <a:cubicBezTo>
                  <a:pt x="352565" y="997391"/>
                  <a:pt x="379174" y="998342"/>
                  <a:pt x="401981" y="1011653"/>
                </a:cubicBezTo>
                <a:cubicBezTo>
                  <a:pt x="423838" y="1025916"/>
                  <a:pt x="431441" y="1044932"/>
                  <a:pt x="420037" y="1055390"/>
                </a:cubicBezTo>
                <a:close/>
                <a:moveTo>
                  <a:pt x="535975" y="1106734"/>
                </a:moveTo>
                <a:cubicBezTo>
                  <a:pt x="523621" y="1113389"/>
                  <a:pt x="499863" y="1114340"/>
                  <a:pt x="480857" y="1106734"/>
                </a:cubicBezTo>
                <a:cubicBezTo>
                  <a:pt x="461851" y="1099127"/>
                  <a:pt x="455199" y="1086767"/>
                  <a:pt x="465652" y="1078210"/>
                </a:cubicBezTo>
                <a:cubicBezTo>
                  <a:pt x="477056" y="1068702"/>
                  <a:pt x="503664" y="1067751"/>
                  <a:pt x="523621" y="1077259"/>
                </a:cubicBezTo>
                <a:cubicBezTo>
                  <a:pt x="543578" y="1084865"/>
                  <a:pt x="548329" y="1098177"/>
                  <a:pt x="535975" y="1106734"/>
                </a:cubicBezTo>
                <a:close/>
                <a:moveTo>
                  <a:pt x="637658" y="1131455"/>
                </a:moveTo>
                <a:cubicBezTo>
                  <a:pt x="625304" y="1136209"/>
                  <a:pt x="605348" y="1138110"/>
                  <a:pt x="589192" y="1136209"/>
                </a:cubicBezTo>
                <a:cubicBezTo>
                  <a:pt x="573987" y="1133356"/>
                  <a:pt x="570186" y="1126701"/>
                  <a:pt x="581590" y="1120996"/>
                </a:cubicBezTo>
                <a:cubicBezTo>
                  <a:pt x="593944" y="1114340"/>
                  <a:pt x="616751" y="1111488"/>
                  <a:pt x="632907" y="1115291"/>
                </a:cubicBezTo>
                <a:cubicBezTo>
                  <a:pt x="648112" y="1118143"/>
                  <a:pt x="650963" y="1125750"/>
                  <a:pt x="637658" y="1131455"/>
                </a:cubicBezTo>
                <a:close/>
                <a:moveTo>
                  <a:pt x="29460" y="588547"/>
                </a:moveTo>
                <a:cubicBezTo>
                  <a:pt x="23758" y="613267"/>
                  <a:pt x="13304" y="616120"/>
                  <a:pt x="7602" y="599005"/>
                </a:cubicBezTo>
                <a:cubicBezTo>
                  <a:pt x="2851" y="582842"/>
                  <a:pt x="2851" y="551465"/>
                  <a:pt x="6652" y="529597"/>
                </a:cubicBezTo>
                <a:cubicBezTo>
                  <a:pt x="11404" y="505827"/>
                  <a:pt x="20907" y="497270"/>
                  <a:pt x="27559" y="511532"/>
                </a:cubicBezTo>
                <a:cubicBezTo>
                  <a:pt x="35161" y="528646"/>
                  <a:pt x="37062" y="563826"/>
                  <a:pt x="29460" y="588547"/>
                </a:cubicBezTo>
                <a:close/>
                <a:moveTo>
                  <a:pt x="89329" y="673168"/>
                </a:moveTo>
                <a:cubicBezTo>
                  <a:pt x="80776" y="696938"/>
                  <a:pt x="62720" y="698840"/>
                  <a:pt x="48466" y="678873"/>
                </a:cubicBezTo>
                <a:cubicBezTo>
                  <a:pt x="36112" y="659857"/>
                  <a:pt x="31360" y="626579"/>
                  <a:pt x="37062" y="602809"/>
                </a:cubicBezTo>
                <a:cubicBezTo>
                  <a:pt x="44665" y="579039"/>
                  <a:pt x="61770" y="572383"/>
                  <a:pt x="76025" y="591399"/>
                </a:cubicBezTo>
                <a:cubicBezTo>
                  <a:pt x="93130" y="610415"/>
                  <a:pt x="98832" y="647496"/>
                  <a:pt x="89329" y="673168"/>
                </a:cubicBezTo>
                <a:close/>
                <a:moveTo>
                  <a:pt x="180559" y="767297"/>
                </a:moveTo>
                <a:cubicBezTo>
                  <a:pt x="170106" y="789166"/>
                  <a:pt x="145397" y="790117"/>
                  <a:pt x="125441" y="769199"/>
                </a:cubicBezTo>
                <a:cubicBezTo>
                  <a:pt x="106435" y="749232"/>
                  <a:pt x="98832" y="715003"/>
                  <a:pt x="107385" y="692184"/>
                </a:cubicBezTo>
                <a:cubicBezTo>
                  <a:pt x="116888" y="668414"/>
                  <a:pt x="141596" y="664611"/>
                  <a:pt x="162503" y="685528"/>
                </a:cubicBezTo>
                <a:cubicBezTo>
                  <a:pt x="184360" y="706446"/>
                  <a:pt x="191963" y="743527"/>
                  <a:pt x="180559" y="767297"/>
                </a:cubicBezTo>
                <a:close/>
                <a:moveTo>
                  <a:pt x="296497" y="864279"/>
                </a:moveTo>
                <a:cubicBezTo>
                  <a:pt x="283192" y="884246"/>
                  <a:pt x="254683" y="884246"/>
                  <a:pt x="230925" y="865230"/>
                </a:cubicBezTo>
                <a:cubicBezTo>
                  <a:pt x="208118" y="846214"/>
                  <a:pt x="198615" y="813887"/>
                  <a:pt x="209068" y="792969"/>
                </a:cubicBezTo>
                <a:cubicBezTo>
                  <a:pt x="220472" y="771101"/>
                  <a:pt x="250882" y="768248"/>
                  <a:pt x="275590" y="788215"/>
                </a:cubicBezTo>
                <a:cubicBezTo>
                  <a:pt x="300298" y="808182"/>
                  <a:pt x="309801" y="842411"/>
                  <a:pt x="296497" y="864279"/>
                </a:cubicBezTo>
                <a:close/>
                <a:moveTo>
                  <a:pt x="423838" y="952704"/>
                </a:moveTo>
                <a:cubicBezTo>
                  <a:pt x="409584" y="969818"/>
                  <a:pt x="379174" y="970769"/>
                  <a:pt x="354466" y="954605"/>
                </a:cubicBezTo>
                <a:cubicBezTo>
                  <a:pt x="330708" y="938442"/>
                  <a:pt x="321205" y="910868"/>
                  <a:pt x="334509" y="891852"/>
                </a:cubicBezTo>
                <a:cubicBezTo>
                  <a:pt x="347814" y="871886"/>
                  <a:pt x="380124" y="869984"/>
                  <a:pt x="405783" y="887098"/>
                </a:cubicBezTo>
                <a:cubicBezTo>
                  <a:pt x="431441" y="905164"/>
                  <a:pt x="439043" y="934639"/>
                  <a:pt x="423838" y="952704"/>
                </a:cubicBezTo>
                <a:close/>
                <a:moveTo>
                  <a:pt x="667118" y="1073456"/>
                </a:moveTo>
                <a:cubicBezTo>
                  <a:pt x="652863" y="1084865"/>
                  <a:pt x="626255" y="1088669"/>
                  <a:pt x="608199" y="1082013"/>
                </a:cubicBezTo>
                <a:cubicBezTo>
                  <a:pt x="589192" y="1075357"/>
                  <a:pt x="584441" y="1059194"/>
                  <a:pt x="599646" y="1046833"/>
                </a:cubicBezTo>
                <a:cubicBezTo>
                  <a:pt x="614851" y="1033522"/>
                  <a:pt x="642410" y="1028768"/>
                  <a:pt x="662366" y="1037325"/>
                </a:cubicBezTo>
                <a:cubicBezTo>
                  <a:pt x="680422" y="1044932"/>
                  <a:pt x="683273" y="1061095"/>
                  <a:pt x="667118" y="1073456"/>
                </a:cubicBezTo>
                <a:close/>
                <a:moveTo>
                  <a:pt x="760248" y="1094373"/>
                </a:moveTo>
                <a:cubicBezTo>
                  <a:pt x="745994" y="1102931"/>
                  <a:pt x="725087" y="1108635"/>
                  <a:pt x="711782" y="1106734"/>
                </a:cubicBezTo>
                <a:cubicBezTo>
                  <a:pt x="697528" y="1104832"/>
                  <a:pt x="697528" y="1094373"/>
                  <a:pt x="710832" y="1084865"/>
                </a:cubicBezTo>
                <a:cubicBezTo>
                  <a:pt x="725087" y="1074407"/>
                  <a:pt x="748845" y="1068702"/>
                  <a:pt x="762149" y="1071554"/>
                </a:cubicBezTo>
                <a:cubicBezTo>
                  <a:pt x="775453" y="1075357"/>
                  <a:pt x="773553" y="1085816"/>
                  <a:pt x="760248" y="1094373"/>
                </a:cubicBezTo>
                <a:close/>
                <a:moveTo>
                  <a:pt x="823919" y="1088669"/>
                </a:moveTo>
                <a:cubicBezTo>
                  <a:pt x="811565" y="1094373"/>
                  <a:pt x="795410" y="1101980"/>
                  <a:pt x="787807" y="1103881"/>
                </a:cubicBezTo>
                <a:cubicBezTo>
                  <a:pt x="779255" y="1105783"/>
                  <a:pt x="781155" y="1101980"/>
                  <a:pt x="794459" y="1094373"/>
                </a:cubicBezTo>
                <a:cubicBezTo>
                  <a:pt x="806814" y="1086767"/>
                  <a:pt x="824869" y="1079161"/>
                  <a:pt x="833422" y="1078210"/>
                </a:cubicBezTo>
                <a:cubicBezTo>
                  <a:pt x="841025" y="1078210"/>
                  <a:pt x="836273" y="1082013"/>
                  <a:pt x="823919" y="1088669"/>
                </a:cubicBezTo>
                <a:close/>
                <a:moveTo>
                  <a:pt x="42764" y="452582"/>
                </a:moveTo>
                <a:cubicBezTo>
                  <a:pt x="32311" y="479204"/>
                  <a:pt x="20907" y="487762"/>
                  <a:pt x="16155" y="474450"/>
                </a:cubicBezTo>
                <a:cubicBezTo>
                  <a:pt x="14255" y="462090"/>
                  <a:pt x="19006" y="434517"/>
                  <a:pt x="26609" y="409796"/>
                </a:cubicBezTo>
                <a:cubicBezTo>
                  <a:pt x="36112" y="386026"/>
                  <a:pt x="46565" y="372714"/>
                  <a:pt x="51317" y="382222"/>
                </a:cubicBezTo>
                <a:cubicBezTo>
                  <a:pt x="57969" y="393632"/>
                  <a:pt x="54168" y="425009"/>
                  <a:pt x="42764" y="452582"/>
                </a:cubicBezTo>
                <a:close/>
                <a:moveTo>
                  <a:pt x="95981" y="521040"/>
                </a:moveTo>
                <a:cubicBezTo>
                  <a:pt x="83627" y="548613"/>
                  <a:pt x="63671" y="555268"/>
                  <a:pt x="50366" y="538154"/>
                </a:cubicBezTo>
                <a:cubicBezTo>
                  <a:pt x="39913" y="521990"/>
                  <a:pt x="39913" y="489663"/>
                  <a:pt x="49416" y="463991"/>
                </a:cubicBezTo>
                <a:cubicBezTo>
                  <a:pt x="60820" y="437369"/>
                  <a:pt x="79826" y="426910"/>
                  <a:pt x="93130" y="442123"/>
                </a:cubicBezTo>
                <a:cubicBezTo>
                  <a:pt x="107385" y="456385"/>
                  <a:pt x="109286" y="492516"/>
                  <a:pt x="95981" y="521040"/>
                </a:cubicBezTo>
                <a:close/>
                <a:moveTo>
                  <a:pt x="181509" y="607563"/>
                </a:moveTo>
                <a:cubicBezTo>
                  <a:pt x="167255" y="635136"/>
                  <a:pt x="139696" y="639890"/>
                  <a:pt x="120689" y="619923"/>
                </a:cubicBezTo>
                <a:cubicBezTo>
                  <a:pt x="102634" y="600907"/>
                  <a:pt x="98832" y="564776"/>
                  <a:pt x="111186" y="539105"/>
                </a:cubicBezTo>
                <a:cubicBezTo>
                  <a:pt x="124491" y="512482"/>
                  <a:pt x="151099" y="504876"/>
                  <a:pt x="170106" y="522941"/>
                </a:cubicBezTo>
                <a:cubicBezTo>
                  <a:pt x="191963" y="541006"/>
                  <a:pt x="197665" y="579989"/>
                  <a:pt x="181509" y="607563"/>
                </a:cubicBezTo>
                <a:close/>
                <a:moveTo>
                  <a:pt x="568286" y="894705"/>
                </a:moveTo>
                <a:cubicBezTo>
                  <a:pt x="551180" y="914672"/>
                  <a:pt x="517919" y="919426"/>
                  <a:pt x="494161" y="904213"/>
                </a:cubicBezTo>
                <a:cubicBezTo>
                  <a:pt x="469453" y="889000"/>
                  <a:pt x="462801" y="858574"/>
                  <a:pt x="478956" y="837657"/>
                </a:cubicBezTo>
                <a:cubicBezTo>
                  <a:pt x="496062" y="815788"/>
                  <a:pt x="530273" y="811034"/>
                  <a:pt x="555932" y="827198"/>
                </a:cubicBezTo>
                <a:cubicBezTo>
                  <a:pt x="579689" y="843362"/>
                  <a:pt x="585391" y="873787"/>
                  <a:pt x="568286" y="894705"/>
                </a:cubicBezTo>
                <a:close/>
                <a:moveTo>
                  <a:pt x="694677" y="966966"/>
                </a:moveTo>
                <a:cubicBezTo>
                  <a:pt x="678522" y="984080"/>
                  <a:pt x="649062" y="989785"/>
                  <a:pt x="628155" y="979326"/>
                </a:cubicBezTo>
                <a:cubicBezTo>
                  <a:pt x="607248" y="967917"/>
                  <a:pt x="602497" y="944147"/>
                  <a:pt x="618652" y="926081"/>
                </a:cubicBezTo>
                <a:cubicBezTo>
                  <a:pt x="634807" y="907065"/>
                  <a:pt x="666168" y="901360"/>
                  <a:pt x="687074" y="913721"/>
                </a:cubicBezTo>
                <a:cubicBezTo>
                  <a:pt x="708932" y="925131"/>
                  <a:pt x="711782" y="948901"/>
                  <a:pt x="694677" y="966966"/>
                </a:cubicBezTo>
                <a:close/>
                <a:moveTo>
                  <a:pt x="800161" y="1014506"/>
                </a:moveTo>
                <a:cubicBezTo>
                  <a:pt x="784956" y="1028768"/>
                  <a:pt x="761199" y="1035424"/>
                  <a:pt x="745994" y="1029719"/>
                </a:cubicBezTo>
                <a:cubicBezTo>
                  <a:pt x="729838" y="1023063"/>
                  <a:pt x="728888" y="1005949"/>
                  <a:pt x="744093" y="990736"/>
                </a:cubicBezTo>
                <a:cubicBezTo>
                  <a:pt x="759298" y="974572"/>
                  <a:pt x="784956" y="967917"/>
                  <a:pt x="801112" y="975523"/>
                </a:cubicBezTo>
                <a:cubicBezTo>
                  <a:pt x="815366" y="982179"/>
                  <a:pt x="815366" y="1000244"/>
                  <a:pt x="800161" y="1014506"/>
                </a:cubicBezTo>
                <a:close/>
                <a:moveTo>
                  <a:pt x="876186" y="1035424"/>
                </a:moveTo>
                <a:cubicBezTo>
                  <a:pt x="862882" y="1046833"/>
                  <a:pt x="844826" y="1054440"/>
                  <a:pt x="835323" y="1052538"/>
                </a:cubicBezTo>
                <a:cubicBezTo>
                  <a:pt x="824869" y="1050636"/>
                  <a:pt x="826770" y="1039227"/>
                  <a:pt x="840074" y="1026866"/>
                </a:cubicBezTo>
                <a:cubicBezTo>
                  <a:pt x="853379" y="1014506"/>
                  <a:pt x="872385" y="1006899"/>
                  <a:pt x="882838" y="1009752"/>
                </a:cubicBezTo>
                <a:cubicBezTo>
                  <a:pt x="892341" y="1013555"/>
                  <a:pt x="889490" y="1024014"/>
                  <a:pt x="876186" y="1035424"/>
                </a:cubicBezTo>
                <a:close/>
                <a:moveTo>
                  <a:pt x="77925" y="327076"/>
                </a:moveTo>
                <a:cubicBezTo>
                  <a:pt x="63671" y="353698"/>
                  <a:pt x="48466" y="367960"/>
                  <a:pt x="45615" y="359403"/>
                </a:cubicBezTo>
                <a:cubicBezTo>
                  <a:pt x="44665" y="352748"/>
                  <a:pt x="55118" y="328978"/>
                  <a:pt x="66522" y="305208"/>
                </a:cubicBezTo>
                <a:cubicBezTo>
                  <a:pt x="79826" y="281437"/>
                  <a:pt x="92180" y="265274"/>
                  <a:pt x="95031" y="268126"/>
                </a:cubicBezTo>
                <a:cubicBezTo>
                  <a:pt x="100733" y="272880"/>
                  <a:pt x="93130" y="300454"/>
                  <a:pt x="77925" y="327076"/>
                </a:cubicBezTo>
                <a:close/>
                <a:moveTo>
                  <a:pt x="205267" y="444025"/>
                </a:moveTo>
                <a:cubicBezTo>
                  <a:pt x="187211" y="474450"/>
                  <a:pt x="156801" y="483007"/>
                  <a:pt x="137795" y="464942"/>
                </a:cubicBezTo>
                <a:cubicBezTo>
                  <a:pt x="120689" y="447828"/>
                  <a:pt x="120689" y="412648"/>
                  <a:pt x="136845" y="385075"/>
                </a:cubicBezTo>
                <a:cubicBezTo>
                  <a:pt x="153950" y="356551"/>
                  <a:pt x="183410" y="345141"/>
                  <a:pt x="202416" y="360354"/>
                </a:cubicBezTo>
                <a:cubicBezTo>
                  <a:pt x="221422" y="376518"/>
                  <a:pt x="224273" y="414550"/>
                  <a:pt x="205267" y="444025"/>
                </a:cubicBezTo>
                <a:close/>
                <a:moveTo>
                  <a:pt x="316453" y="533400"/>
                </a:moveTo>
                <a:cubicBezTo>
                  <a:pt x="297447" y="562875"/>
                  <a:pt x="261335" y="570481"/>
                  <a:pt x="236627" y="549564"/>
                </a:cubicBezTo>
                <a:cubicBezTo>
                  <a:pt x="212870" y="530548"/>
                  <a:pt x="209068" y="491565"/>
                  <a:pt x="227124" y="463041"/>
                </a:cubicBezTo>
                <a:cubicBezTo>
                  <a:pt x="245180" y="434517"/>
                  <a:pt x="280342" y="425009"/>
                  <a:pt x="305050" y="443074"/>
                </a:cubicBezTo>
                <a:cubicBezTo>
                  <a:pt x="331658" y="462090"/>
                  <a:pt x="336410" y="502974"/>
                  <a:pt x="316453" y="533400"/>
                </a:cubicBezTo>
                <a:close/>
                <a:moveTo>
                  <a:pt x="928453" y="941294"/>
                </a:moveTo>
                <a:cubicBezTo>
                  <a:pt x="914199" y="957458"/>
                  <a:pt x="893292" y="966015"/>
                  <a:pt x="880938" y="960310"/>
                </a:cubicBezTo>
                <a:cubicBezTo>
                  <a:pt x="867633" y="953655"/>
                  <a:pt x="868584" y="934639"/>
                  <a:pt x="883789" y="917524"/>
                </a:cubicBezTo>
                <a:cubicBezTo>
                  <a:pt x="898043" y="899459"/>
                  <a:pt x="920851" y="890902"/>
                  <a:pt x="933205" y="898508"/>
                </a:cubicBezTo>
                <a:cubicBezTo>
                  <a:pt x="944609" y="906114"/>
                  <a:pt x="942708" y="924180"/>
                  <a:pt x="928453" y="941294"/>
                </a:cubicBezTo>
                <a:close/>
                <a:moveTo>
                  <a:pt x="979770" y="962212"/>
                </a:moveTo>
                <a:cubicBezTo>
                  <a:pt x="968366" y="974572"/>
                  <a:pt x="954112" y="984080"/>
                  <a:pt x="947459" y="983129"/>
                </a:cubicBezTo>
                <a:cubicBezTo>
                  <a:pt x="940807" y="981228"/>
                  <a:pt x="944609" y="967917"/>
                  <a:pt x="956963" y="954605"/>
                </a:cubicBezTo>
                <a:cubicBezTo>
                  <a:pt x="969317" y="940343"/>
                  <a:pt x="984522" y="930835"/>
                  <a:pt x="990223" y="934639"/>
                </a:cubicBezTo>
                <a:cubicBezTo>
                  <a:pt x="995925" y="936540"/>
                  <a:pt x="991174" y="949851"/>
                  <a:pt x="979770" y="962212"/>
                </a:cubicBezTo>
                <a:close/>
                <a:moveTo>
                  <a:pt x="163453" y="243405"/>
                </a:moveTo>
                <a:cubicBezTo>
                  <a:pt x="144447" y="269077"/>
                  <a:pt x="120689" y="283339"/>
                  <a:pt x="111186" y="275733"/>
                </a:cubicBezTo>
                <a:cubicBezTo>
                  <a:pt x="103584" y="269077"/>
                  <a:pt x="112137" y="246258"/>
                  <a:pt x="129242" y="223439"/>
                </a:cubicBezTo>
                <a:cubicBezTo>
                  <a:pt x="147298" y="201570"/>
                  <a:pt x="168205" y="185406"/>
                  <a:pt x="177708" y="188259"/>
                </a:cubicBezTo>
                <a:cubicBezTo>
                  <a:pt x="189112" y="193013"/>
                  <a:pt x="183410" y="217734"/>
                  <a:pt x="163453" y="243405"/>
                </a:cubicBezTo>
                <a:close/>
                <a:moveTo>
                  <a:pt x="236627" y="289044"/>
                </a:moveTo>
                <a:cubicBezTo>
                  <a:pt x="216671" y="316617"/>
                  <a:pt x="185311" y="328027"/>
                  <a:pt x="168205" y="315666"/>
                </a:cubicBezTo>
                <a:cubicBezTo>
                  <a:pt x="153000" y="304257"/>
                  <a:pt x="155851" y="274782"/>
                  <a:pt x="174857" y="250061"/>
                </a:cubicBezTo>
                <a:cubicBezTo>
                  <a:pt x="193863" y="225340"/>
                  <a:pt x="222373" y="212029"/>
                  <a:pt x="239478" y="221537"/>
                </a:cubicBezTo>
                <a:cubicBezTo>
                  <a:pt x="257534" y="231045"/>
                  <a:pt x="256584" y="261471"/>
                  <a:pt x="236627" y="289044"/>
                </a:cubicBezTo>
                <a:close/>
                <a:moveTo>
                  <a:pt x="340211" y="358452"/>
                </a:moveTo>
                <a:cubicBezTo>
                  <a:pt x="319304" y="386976"/>
                  <a:pt x="283192" y="396485"/>
                  <a:pt x="259435" y="379370"/>
                </a:cubicBezTo>
                <a:cubicBezTo>
                  <a:pt x="237578" y="363206"/>
                  <a:pt x="236627" y="328978"/>
                  <a:pt x="255633" y="302355"/>
                </a:cubicBezTo>
                <a:cubicBezTo>
                  <a:pt x="275590" y="275733"/>
                  <a:pt x="309801" y="265274"/>
                  <a:pt x="332609" y="279536"/>
                </a:cubicBezTo>
                <a:cubicBezTo>
                  <a:pt x="358267" y="294749"/>
                  <a:pt x="362068" y="329928"/>
                  <a:pt x="340211" y="358452"/>
                </a:cubicBezTo>
                <a:close/>
                <a:moveTo>
                  <a:pt x="1047242" y="889951"/>
                </a:moveTo>
                <a:cubicBezTo>
                  <a:pt x="1038689" y="902311"/>
                  <a:pt x="1031087" y="910868"/>
                  <a:pt x="1029186" y="909918"/>
                </a:cubicBezTo>
                <a:cubicBezTo>
                  <a:pt x="1026335" y="908016"/>
                  <a:pt x="1031087" y="894705"/>
                  <a:pt x="1040590" y="881394"/>
                </a:cubicBezTo>
                <a:cubicBezTo>
                  <a:pt x="1049143" y="868082"/>
                  <a:pt x="1057695" y="859525"/>
                  <a:pt x="1060546" y="862378"/>
                </a:cubicBezTo>
                <a:cubicBezTo>
                  <a:pt x="1061497" y="864279"/>
                  <a:pt x="1055795" y="876640"/>
                  <a:pt x="1047242" y="889951"/>
                </a:cubicBezTo>
                <a:close/>
                <a:moveTo>
                  <a:pt x="281292" y="164489"/>
                </a:moveTo>
                <a:cubicBezTo>
                  <a:pt x="259435" y="188259"/>
                  <a:pt x="227124" y="201570"/>
                  <a:pt x="210969" y="193964"/>
                </a:cubicBezTo>
                <a:cubicBezTo>
                  <a:pt x="196714" y="188259"/>
                  <a:pt x="203366" y="166390"/>
                  <a:pt x="223323" y="145473"/>
                </a:cubicBezTo>
                <a:cubicBezTo>
                  <a:pt x="244230" y="125506"/>
                  <a:pt x="272739" y="112195"/>
                  <a:pt x="287944" y="115047"/>
                </a:cubicBezTo>
                <a:cubicBezTo>
                  <a:pt x="306000" y="119801"/>
                  <a:pt x="303149" y="141670"/>
                  <a:pt x="281292" y="164489"/>
                </a:cubicBezTo>
                <a:close/>
                <a:moveTo>
                  <a:pt x="377273" y="211078"/>
                </a:moveTo>
                <a:cubicBezTo>
                  <a:pt x="354466" y="236750"/>
                  <a:pt x="317404" y="247209"/>
                  <a:pt x="294596" y="234848"/>
                </a:cubicBezTo>
                <a:cubicBezTo>
                  <a:pt x="273689" y="223439"/>
                  <a:pt x="274640" y="194914"/>
                  <a:pt x="296497" y="171144"/>
                </a:cubicBezTo>
                <a:cubicBezTo>
                  <a:pt x="317404" y="149276"/>
                  <a:pt x="351615" y="137866"/>
                  <a:pt x="374422" y="147374"/>
                </a:cubicBezTo>
                <a:cubicBezTo>
                  <a:pt x="397230" y="157833"/>
                  <a:pt x="399130" y="186357"/>
                  <a:pt x="377273" y="211078"/>
                </a:cubicBezTo>
                <a:close/>
                <a:moveTo>
                  <a:pt x="326907" y="77015"/>
                </a:moveTo>
                <a:cubicBezTo>
                  <a:pt x="305050" y="94129"/>
                  <a:pt x="275590" y="106490"/>
                  <a:pt x="262286" y="105539"/>
                </a:cubicBezTo>
                <a:cubicBezTo>
                  <a:pt x="250882" y="106490"/>
                  <a:pt x="259435" y="95080"/>
                  <a:pt x="278441" y="81769"/>
                </a:cubicBezTo>
                <a:cubicBezTo>
                  <a:pt x="299348" y="69409"/>
                  <a:pt x="324056" y="57048"/>
                  <a:pt x="337360" y="53245"/>
                </a:cubicBezTo>
                <a:cubicBezTo>
                  <a:pt x="352565" y="52294"/>
                  <a:pt x="347814" y="62753"/>
                  <a:pt x="326907" y="77015"/>
                </a:cubicBezTo>
                <a:close/>
                <a:moveTo>
                  <a:pt x="411484" y="96982"/>
                </a:moveTo>
                <a:cubicBezTo>
                  <a:pt x="390578" y="115998"/>
                  <a:pt x="355416" y="125506"/>
                  <a:pt x="335460" y="118850"/>
                </a:cubicBezTo>
                <a:cubicBezTo>
                  <a:pt x="317404" y="113145"/>
                  <a:pt x="319304" y="95080"/>
                  <a:pt x="340211" y="78917"/>
                </a:cubicBezTo>
                <a:cubicBezTo>
                  <a:pt x="360168" y="63704"/>
                  <a:pt x="391528" y="54196"/>
                  <a:pt x="410534" y="57999"/>
                </a:cubicBezTo>
                <a:cubicBezTo>
                  <a:pt x="431441" y="61802"/>
                  <a:pt x="431441" y="79867"/>
                  <a:pt x="411484" y="96982"/>
                </a:cubicBezTo>
                <a:close/>
                <a:moveTo>
                  <a:pt x="521720" y="143571"/>
                </a:moveTo>
                <a:cubicBezTo>
                  <a:pt x="501764" y="164489"/>
                  <a:pt x="463751" y="171144"/>
                  <a:pt x="439043" y="158784"/>
                </a:cubicBezTo>
                <a:cubicBezTo>
                  <a:pt x="415286" y="147374"/>
                  <a:pt x="413385" y="123604"/>
                  <a:pt x="433342" y="104588"/>
                </a:cubicBezTo>
                <a:cubicBezTo>
                  <a:pt x="453298" y="87474"/>
                  <a:pt x="487509" y="80818"/>
                  <a:pt x="511267" y="90326"/>
                </a:cubicBezTo>
                <a:cubicBezTo>
                  <a:pt x="535975" y="100785"/>
                  <a:pt x="541677" y="124555"/>
                  <a:pt x="521720" y="143571"/>
                </a:cubicBezTo>
                <a:close/>
                <a:moveTo>
                  <a:pt x="650012" y="214881"/>
                </a:moveTo>
                <a:cubicBezTo>
                  <a:pt x="631956" y="236750"/>
                  <a:pt x="594894" y="241504"/>
                  <a:pt x="567335" y="225340"/>
                </a:cubicBezTo>
                <a:cubicBezTo>
                  <a:pt x="540727" y="210127"/>
                  <a:pt x="535025" y="180652"/>
                  <a:pt x="554031" y="160686"/>
                </a:cubicBezTo>
                <a:cubicBezTo>
                  <a:pt x="572087" y="141670"/>
                  <a:pt x="607248" y="137866"/>
                  <a:pt x="632907" y="152128"/>
                </a:cubicBezTo>
                <a:cubicBezTo>
                  <a:pt x="659515" y="166390"/>
                  <a:pt x="667118" y="193964"/>
                  <a:pt x="650012" y="214881"/>
                </a:cubicBezTo>
                <a:close/>
                <a:moveTo>
                  <a:pt x="448546" y="30426"/>
                </a:moveTo>
                <a:cubicBezTo>
                  <a:pt x="427640" y="41835"/>
                  <a:pt x="395329" y="50393"/>
                  <a:pt x="376323" y="49442"/>
                </a:cubicBezTo>
                <a:cubicBezTo>
                  <a:pt x="359217" y="49442"/>
                  <a:pt x="363969" y="42786"/>
                  <a:pt x="383925" y="33278"/>
                </a:cubicBezTo>
                <a:cubicBezTo>
                  <a:pt x="403882" y="25672"/>
                  <a:pt x="432391" y="18065"/>
                  <a:pt x="448546" y="15213"/>
                </a:cubicBezTo>
                <a:cubicBezTo>
                  <a:pt x="467553" y="13311"/>
                  <a:pt x="467553" y="19967"/>
                  <a:pt x="448546" y="30426"/>
                </a:cubicBezTo>
                <a:close/>
                <a:moveTo>
                  <a:pt x="546428" y="52294"/>
                </a:moveTo>
                <a:cubicBezTo>
                  <a:pt x="527422" y="66556"/>
                  <a:pt x="491310" y="71310"/>
                  <a:pt x="468503" y="63704"/>
                </a:cubicBezTo>
                <a:cubicBezTo>
                  <a:pt x="445696" y="57999"/>
                  <a:pt x="444745" y="42786"/>
                  <a:pt x="463751" y="31376"/>
                </a:cubicBezTo>
                <a:cubicBezTo>
                  <a:pt x="481807" y="21868"/>
                  <a:pt x="514118" y="17114"/>
                  <a:pt x="535975" y="20918"/>
                </a:cubicBezTo>
                <a:cubicBezTo>
                  <a:pt x="558782" y="26622"/>
                  <a:pt x="564484" y="40884"/>
                  <a:pt x="546428" y="52294"/>
                </a:cubicBezTo>
                <a:close/>
                <a:moveTo>
                  <a:pt x="663317" y="101736"/>
                </a:moveTo>
                <a:cubicBezTo>
                  <a:pt x="647161" y="116949"/>
                  <a:pt x="611050" y="119801"/>
                  <a:pt x="584441" y="107441"/>
                </a:cubicBezTo>
                <a:cubicBezTo>
                  <a:pt x="558782" y="96031"/>
                  <a:pt x="553081" y="75113"/>
                  <a:pt x="571137" y="61802"/>
                </a:cubicBezTo>
                <a:cubicBezTo>
                  <a:pt x="588242" y="49442"/>
                  <a:pt x="620553" y="48491"/>
                  <a:pt x="645261" y="57999"/>
                </a:cubicBezTo>
                <a:cubicBezTo>
                  <a:pt x="669969" y="67507"/>
                  <a:pt x="678522" y="87474"/>
                  <a:pt x="663317" y="101736"/>
                </a:cubicBezTo>
                <a:close/>
                <a:moveTo>
                  <a:pt x="665217" y="29475"/>
                </a:moveTo>
                <a:cubicBezTo>
                  <a:pt x="650963" y="37081"/>
                  <a:pt x="620553" y="37081"/>
                  <a:pt x="596795" y="29475"/>
                </a:cubicBezTo>
                <a:cubicBezTo>
                  <a:pt x="574938" y="22819"/>
                  <a:pt x="569236" y="13311"/>
                  <a:pt x="584441" y="8557"/>
                </a:cubicBezTo>
                <a:cubicBezTo>
                  <a:pt x="597745" y="4754"/>
                  <a:pt x="626255" y="5705"/>
                  <a:pt x="647161" y="10459"/>
                </a:cubicBezTo>
                <a:cubicBezTo>
                  <a:pt x="668068" y="15213"/>
                  <a:pt x="676621" y="23770"/>
                  <a:pt x="665217" y="29475"/>
                </a:cubicBezTo>
                <a:close/>
                <a:moveTo>
                  <a:pt x="777354" y="79867"/>
                </a:moveTo>
                <a:cubicBezTo>
                  <a:pt x="766900" y="89375"/>
                  <a:pt x="737441" y="86523"/>
                  <a:pt x="713683" y="75113"/>
                </a:cubicBezTo>
                <a:cubicBezTo>
                  <a:pt x="689925" y="63704"/>
                  <a:pt x="681373" y="48491"/>
                  <a:pt x="693727" y="40884"/>
                </a:cubicBezTo>
                <a:cubicBezTo>
                  <a:pt x="705130" y="35180"/>
                  <a:pt x="731739" y="38032"/>
                  <a:pt x="753596" y="47540"/>
                </a:cubicBezTo>
                <a:cubicBezTo>
                  <a:pt x="775453" y="57999"/>
                  <a:pt x="785907" y="71310"/>
                  <a:pt x="777354" y="79867"/>
                </a:cubicBezTo>
                <a:close/>
                <a:moveTo>
                  <a:pt x="889490" y="150227"/>
                </a:moveTo>
                <a:cubicBezTo>
                  <a:pt x="881888" y="160686"/>
                  <a:pt x="857180" y="157833"/>
                  <a:pt x="835323" y="142620"/>
                </a:cubicBezTo>
                <a:cubicBezTo>
                  <a:pt x="812515" y="128358"/>
                  <a:pt x="802062" y="108391"/>
                  <a:pt x="811565" y="98883"/>
                </a:cubicBezTo>
                <a:cubicBezTo>
                  <a:pt x="820118" y="91277"/>
                  <a:pt x="842925" y="96031"/>
                  <a:pt x="863832" y="108391"/>
                </a:cubicBezTo>
                <a:cubicBezTo>
                  <a:pt x="883789" y="122653"/>
                  <a:pt x="896143" y="141670"/>
                  <a:pt x="889490" y="150227"/>
                </a:cubicBezTo>
                <a:close/>
                <a:moveTo>
                  <a:pt x="990223" y="234848"/>
                </a:moveTo>
                <a:cubicBezTo>
                  <a:pt x="986422" y="246258"/>
                  <a:pt x="968366" y="243405"/>
                  <a:pt x="949360" y="227242"/>
                </a:cubicBezTo>
                <a:cubicBezTo>
                  <a:pt x="930354" y="211078"/>
                  <a:pt x="919900" y="189210"/>
                  <a:pt x="925602" y="178751"/>
                </a:cubicBezTo>
                <a:cubicBezTo>
                  <a:pt x="930354" y="169243"/>
                  <a:pt x="948410" y="173997"/>
                  <a:pt x="965515" y="189210"/>
                </a:cubicBezTo>
                <a:cubicBezTo>
                  <a:pt x="982621" y="204422"/>
                  <a:pt x="993074" y="224389"/>
                  <a:pt x="990223" y="234848"/>
                </a:cubicBezTo>
                <a:close/>
                <a:moveTo>
                  <a:pt x="864782" y="86523"/>
                </a:moveTo>
                <a:cubicBezTo>
                  <a:pt x="860031" y="90326"/>
                  <a:pt x="839124" y="83671"/>
                  <a:pt x="817267" y="71310"/>
                </a:cubicBezTo>
                <a:cubicBezTo>
                  <a:pt x="795410" y="59901"/>
                  <a:pt x="784006" y="48491"/>
                  <a:pt x="790658" y="46589"/>
                </a:cubicBezTo>
                <a:cubicBezTo>
                  <a:pt x="795410" y="45638"/>
                  <a:pt x="815366" y="54196"/>
                  <a:pt x="835323" y="63704"/>
                </a:cubicBezTo>
                <a:cubicBezTo>
                  <a:pt x="855279" y="74163"/>
                  <a:pt x="868584" y="83671"/>
                  <a:pt x="864782" y="86523"/>
                </a:cubicBezTo>
                <a:close/>
                <a:moveTo>
                  <a:pt x="958863" y="155932"/>
                </a:moveTo>
                <a:cubicBezTo>
                  <a:pt x="957913" y="161636"/>
                  <a:pt x="941758" y="154981"/>
                  <a:pt x="923702" y="139768"/>
                </a:cubicBezTo>
                <a:cubicBezTo>
                  <a:pt x="904696" y="125506"/>
                  <a:pt x="892341" y="110293"/>
                  <a:pt x="895192" y="105539"/>
                </a:cubicBezTo>
                <a:cubicBezTo>
                  <a:pt x="898043" y="102687"/>
                  <a:pt x="913248" y="112195"/>
                  <a:pt x="930354" y="124555"/>
                </a:cubicBezTo>
                <a:cubicBezTo>
                  <a:pt x="945559" y="137866"/>
                  <a:pt x="958863" y="151178"/>
                  <a:pt x="958863" y="155932"/>
                </a:cubicBezTo>
                <a:close/>
                <a:moveTo>
                  <a:pt x="764050" y="35180"/>
                </a:moveTo>
                <a:cubicBezTo>
                  <a:pt x="756447" y="36130"/>
                  <a:pt x="730789" y="31376"/>
                  <a:pt x="707981" y="23770"/>
                </a:cubicBezTo>
                <a:cubicBezTo>
                  <a:pt x="686124" y="17114"/>
                  <a:pt x="676621" y="11410"/>
                  <a:pt x="687074" y="12360"/>
                </a:cubicBezTo>
                <a:cubicBezTo>
                  <a:pt x="709882" y="14262"/>
                  <a:pt x="777354" y="35180"/>
                  <a:pt x="764050" y="35180"/>
                </a:cubicBezTo>
                <a:close/>
                <a:moveTo>
                  <a:pt x="592994" y="0"/>
                </a:moveTo>
                <a:cubicBezTo>
                  <a:pt x="616751" y="951"/>
                  <a:pt x="639559" y="2852"/>
                  <a:pt x="663317" y="6656"/>
                </a:cubicBezTo>
                <a:cubicBezTo>
                  <a:pt x="650963" y="5705"/>
                  <a:pt x="625304" y="2852"/>
                  <a:pt x="605348" y="951"/>
                </a:cubicBezTo>
                <a:cubicBezTo>
                  <a:pt x="600596" y="951"/>
                  <a:pt x="595845" y="951"/>
                  <a:pt x="592994" y="0"/>
                </a:cubicBezTo>
                <a:close/>
                <a:moveTo>
                  <a:pt x="488460" y="6656"/>
                </a:moveTo>
                <a:cubicBezTo>
                  <a:pt x="513168" y="2852"/>
                  <a:pt x="537876" y="951"/>
                  <a:pt x="562584" y="0"/>
                </a:cubicBezTo>
                <a:lnTo>
                  <a:pt x="562584" y="0"/>
                </a:lnTo>
                <a:cubicBezTo>
                  <a:pt x="573037" y="0"/>
                  <a:pt x="574938" y="1902"/>
                  <a:pt x="562584" y="4754"/>
                </a:cubicBezTo>
                <a:cubicBezTo>
                  <a:pt x="546428" y="9508"/>
                  <a:pt x="515068" y="13311"/>
                  <a:pt x="495112" y="11410"/>
                </a:cubicBezTo>
                <a:cubicBezTo>
                  <a:pt x="478006" y="11410"/>
                  <a:pt x="476105" y="8557"/>
                  <a:pt x="488460" y="6656"/>
                </a:cubicBezTo>
                <a:close/>
                <a:moveTo>
                  <a:pt x="321205" y="57999"/>
                </a:moveTo>
                <a:cubicBezTo>
                  <a:pt x="341161" y="48491"/>
                  <a:pt x="361118" y="39934"/>
                  <a:pt x="382025" y="32327"/>
                </a:cubicBezTo>
                <a:cubicBezTo>
                  <a:pt x="380124" y="33278"/>
                  <a:pt x="378223" y="34229"/>
                  <a:pt x="375373" y="35180"/>
                </a:cubicBezTo>
                <a:cubicBezTo>
                  <a:pt x="358267" y="42786"/>
                  <a:pt x="334509" y="52294"/>
                  <a:pt x="321205" y="57999"/>
                </a:cubicBezTo>
                <a:close/>
                <a:moveTo>
                  <a:pt x="237578" y="108391"/>
                </a:moveTo>
                <a:cubicBezTo>
                  <a:pt x="251832" y="97933"/>
                  <a:pt x="266087" y="88425"/>
                  <a:pt x="280342" y="79867"/>
                </a:cubicBezTo>
                <a:cubicBezTo>
                  <a:pt x="278441" y="80818"/>
                  <a:pt x="275590" y="82720"/>
                  <a:pt x="273689" y="83671"/>
                </a:cubicBezTo>
                <a:cubicBezTo>
                  <a:pt x="261335" y="93179"/>
                  <a:pt x="248031" y="101736"/>
                  <a:pt x="237578" y="108391"/>
                </a:cubicBezTo>
                <a:lnTo>
                  <a:pt x="237578" y="108391"/>
                </a:lnTo>
                <a:close/>
                <a:moveTo>
                  <a:pt x="179609" y="155932"/>
                </a:moveTo>
                <a:cubicBezTo>
                  <a:pt x="191012" y="145473"/>
                  <a:pt x="202416" y="135965"/>
                  <a:pt x="213820" y="126457"/>
                </a:cubicBezTo>
                <a:lnTo>
                  <a:pt x="213820" y="126457"/>
                </a:lnTo>
                <a:cubicBezTo>
                  <a:pt x="223323" y="118850"/>
                  <a:pt x="231876" y="113145"/>
                  <a:pt x="236627" y="111244"/>
                </a:cubicBezTo>
                <a:cubicBezTo>
                  <a:pt x="247081" y="109342"/>
                  <a:pt x="238528" y="123604"/>
                  <a:pt x="216671" y="144522"/>
                </a:cubicBezTo>
                <a:cubicBezTo>
                  <a:pt x="195764" y="166390"/>
                  <a:pt x="171056" y="182554"/>
                  <a:pt x="162503" y="180652"/>
                </a:cubicBezTo>
                <a:cubicBezTo>
                  <a:pt x="157752" y="180652"/>
                  <a:pt x="166304" y="170194"/>
                  <a:pt x="179609" y="155932"/>
                </a:cubicBezTo>
                <a:close/>
                <a:moveTo>
                  <a:pt x="93130" y="260520"/>
                </a:moveTo>
                <a:cubicBezTo>
                  <a:pt x="96932" y="253864"/>
                  <a:pt x="101683" y="248159"/>
                  <a:pt x="105484" y="242455"/>
                </a:cubicBezTo>
                <a:cubicBezTo>
                  <a:pt x="119739" y="221537"/>
                  <a:pt x="135894" y="202521"/>
                  <a:pt x="152050" y="184456"/>
                </a:cubicBezTo>
                <a:lnTo>
                  <a:pt x="152050" y="184456"/>
                </a:lnTo>
                <a:cubicBezTo>
                  <a:pt x="153950" y="184456"/>
                  <a:pt x="143497" y="200619"/>
                  <a:pt x="125441" y="222488"/>
                </a:cubicBezTo>
                <a:cubicBezTo>
                  <a:pt x="109286" y="245307"/>
                  <a:pt x="94081" y="261471"/>
                  <a:pt x="93130" y="260520"/>
                </a:cubicBezTo>
                <a:close/>
                <a:moveTo>
                  <a:pt x="18056" y="430713"/>
                </a:moveTo>
                <a:cubicBezTo>
                  <a:pt x="24708" y="404091"/>
                  <a:pt x="33261" y="377468"/>
                  <a:pt x="44665" y="351797"/>
                </a:cubicBezTo>
                <a:lnTo>
                  <a:pt x="44665" y="351797"/>
                </a:lnTo>
                <a:cubicBezTo>
                  <a:pt x="41814" y="361305"/>
                  <a:pt x="34211" y="383173"/>
                  <a:pt x="26609" y="405042"/>
                </a:cubicBezTo>
                <a:cubicBezTo>
                  <a:pt x="22807" y="416451"/>
                  <a:pt x="19957" y="425959"/>
                  <a:pt x="18056" y="430713"/>
                </a:cubicBezTo>
                <a:close/>
                <a:moveTo>
                  <a:pt x="950" y="544810"/>
                </a:moveTo>
                <a:cubicBezTo>
                  <a:pt x="2851" y="513433"/>
                  <a:pt x="6652" y="482057"/>
                  <a:pt x="13304" y="450680"/>
                </a:cubicBezTo>
                <a:cubicBezTo>
                  <a:pt x="13304" y="451631"/>
                  <a:pt x="13304" y="452582"/>
                  <a:pt x="13304" y="454483"/>
                </a:cubicBezTo>
                <a:cubicBezTo>
                  <a:pt x="13304" y="465893"/>
                  <a:pt x="9503" y="496319"/>
                  <a:pt x="4752" y="521040"/>
                </a:cubicBezTo>
                <a:cubicBezTo>
                  <a:pt x="2851" y="534351"/>
                  <a:pt x="950" y="542908"/>
                  <a:pt x="950" y="544810"/>
                </a:cubicBezTo>
                <a:lnTo>
                  <a:pt x="950" y="544810"/>
                </a:lnTo>
                <a:close/>
                <a:moveTo>
                  <a:pt x="4752" y="646546"/>
                </a:moveTo>
                <a:cubicBezTo>
                  <a:pt x="950" y="618972"/>
                  <a:pt x="0" y="591399"/>
                  <a:pt x="0" y="563826"/>
                </a:cubicBezTo>
                <a:cubicBezTo>
                  <a:pt x="0" y="564776"/>
                  <a:pt x="0" y="566678"/>
                  <a:pt x="0" y="568580"/>
                </a:cubicBezTo>
                <a:cubicBezTo>
                  <a:pt x="1901" y="583793"/>
                  <a:pt x="3801" y="614218"/>
                  <a:pt x="3801" y="635136"/>
                </a:cubicBezTo>
                <a:cubicBezTo>
                  <a:pt x="4752" y="640841"/>
                  <a:pt x="4752" y="644644"/>
                  <a:pt x="4752" y="646546"/>
                </a:cubicBezTo>
                <a:close/>
                <a:moveTo>
                  <a:pt x="17106" y="712151"/>
                </a:moveTo>
                <a:cubicBezTo>
                  <a:pt x="17106" y="711200"/>
                  <a:pt x="16155" y="709298"/>
                  <a:pt x="16155" y="708348"/>
                </a:cubicBezTo>
                <a:cubicBezTo>
                  <a:pt x="16155" y="709298"/>
                  <a:pt x="17106" y="711200"/>
                  <a:pt x="17106" y="712151"/>
                </a:cubicBezTo>
                <a:close/>
                <a:moveTo>
                  <a:pt x="58919" y="826247"/>
                </a:moveTo>
                <a:cubicBezTo>
                  <a:pt x="47516" y="802477"/>
                  <a:pt x="37062" y="777756"/>
                  <a:pt x="28509" y="752085"/>
                </a:cubicBezTo>
                <a:cubicBezTo>
                  <a:pt x="25658" y="741626"/>
                  <a:pt x="30410" y="745429"/>
                  <a:pt x="38963" y="763494"/>
                </a:cubicBezTo>
                <a:cubicBezTo>
                  <a:pt x="49416" y="782510"/>
                  <a:pt x="60820" y="811985"/>
                  <a:pt x="61770" y="824345"/>
                </a:cubicBezTo>
                <a:cubicBezTo>
                  <a:pt x="63671" y="832903"/>
                  <a:pt x="62720" y="832903"/>
                  <a:pt x="58919" y="826247"/>
                </a:cubicBezTo>
                <a:lnTo>
                  <a:pt x="58919" y="826247"/>
                </a:lnTo>
                <a:close/>
                <a:moveTo>
                  <a:pt x="168205" y="979326"/>
                </a:moveTo>
                <a:cubicBezTo>
                  <a:pt x="150149" y="961261"/>
                  <a:pt x="133043" y="942245"/>
                  <a:pt x="117838" y="922278"/>
                </a:cubicBezTo>
                <a:cubicBezTo>
                  <a:pt x="119739" y="924180"/>
                  <a:pt x="127342" y="931786"/>
                  <a:pt x="136845" y="943196"/>
                </a:cubicBezTo>
                <a:cubicBezTo>
                  <a:pt x="153000" y="959359"/>
                  <a:pt x="166304" y="975523"/>
                  <a:pt x="168205" y="979326"/>
                </a:cubicBezTo>
                <a:close/>
                <a:moveTo>
                  <a:pt x="250882" y="1046833"/>
                </a:moveTo>
                <a:cubicBezTo>
                  <a:pt x="248031" y="1044932"/>
                  <a:pt x="245180" y="1043030"/>
                  <a:pt x="242329" y="1041128"/>
                </a:cubicBezTo>
                <a:cubicBezTo>
                  <a:pt x="225224" y="1028768"/>
                  <a:pt x="208118" y="1015457"/>
                  <a:pt x="192913" y="1002145"/>
                </a:cubicBezTo>
                <a:lnTo>
                  <a:pt x="192913" y="1002145"/>
                </a:lnTo>
                <a:cubicBezTo>
                  <a:pt x="192913" y="1002145"/>
                  <a:pt x="192913" y="1002145"/>
                  <a:pt x="192913" y="1002145"/>
                </a:cubicBezTo>
                <a:cubicBezTo>
                  <a:pt x="191963" y="1000244"/>
                  <a:pt x="205267" y="1007850"/>
                  <a:pt x="222373" y="1022112"/>
                </a:cubicBezTo>
                <a:cubicBezTo>
                  <a:pt x="239478" y="1034473"/>
                  <a:pt x="251832" y="1045882"/>
                  <a:pt x="250882" y="1046833"/>
                </a:cubicBezTo>
                <a:cubicBezTo>
                  <a:pt x="250882" y="1047784"/>
                  <a:pt x="250882" y="1047784"/>
                  <a:pt x="250882" y="1046833"/>
                </a:cubicBezTo>
                <a:close/>
                <a:moveTo>
                  <a:pt x="344012" y="1099127"/>
                </a:moveTo>
                <a:cubicBezTo>
                  <a:pt x="323106" y="1089619"/>
                  <a:pt x="302199" y="1079161"/>
                  <a:pt x="282242" y="1067751"/>
                </a:cubicBezTo>
                <a:lnTo>
                  <a:pt x="282242" y="1067751"/>
                </a:lnTo>
                <a:cubicBezTo>
                  <a:pt x="284143" y="1067751"/>
                  <a:pt x="301248" y="1075357"/>
                  <a:pt x="318354" y="1084865"/>
                </a:cubicBezTo>
                <a:cubicBezTo>
                  <a:pt x="335460" y="1092472"/>
                  <a:pt x="345913" y="1099127"/>
                  <a:pt x="344012" y="1099127"/>
                </a:cubicBezTo>
                <a:lnTo>
                  <a:pt x="344012" y="1099127"/>
                </a:lnTo>
                <a:close/>
                <a:moveTo>
                  <a:pt x="429540" y="1128602"/>
                </a:moveTo>
                <a:cubicBezTo>
                  <a:pt x="415286" y="1124799"/>
                  <a:pt x="401981" y="1120996"/>
                  <a:pt x="387727" y="1116242"/>
                </a:cubicBezTo>
                <a:cubicBezTo>
                  <a:pt x="396279" y="1119094"/>
                  <a:pt x="407683" y="1121947"/>
                  <a:pt x="419087" y="1125750"/>
                </a:cubicBezTo>
                <a:cubicBezTo>
                  <a:pt x="422888" y="1126701"/>
                  <a:pt x="427640" y="1127651"/>
                  <a:pt x="429540" y="1128602"/>
                </a:cubicBezTo>
                <a:close/>
                <a:moveTo>
                  <a:pt x="618652" y="1144766"/>
                </a:moveTo>
                <a:cubicBezTo>
                  <a:pt x="601546" y="1145717"/>
                  <a:pt x="584441" y="1146667"/>
                  <a:pt x="567335" y="1146667"/>
                </a:cubicBezTo>
                <a:cubicBezTo>
                  <a:pt x="568286" y="1146667"/>
                  <a:pt x="568286" y="1146667"/>
                  <a:pt x="569236" y="1146667"/>
                </a:cubicBezTo>
                <a:cubicBezTo>
                  <a:pt x="578739" y="1145717"/>
                  <a:pt x="598696" y="1145717"/>
                  <a:pt x="612000" y="1144766"/>
                </a:cubicBezTo>
                <a:cubicBezTo>
                  <a:pt x="614851" y="1144766"/>
                  <a:pt x="617702" y="1144766"/>
                  <a:pt x="618652" y="1144766"/>
                </a:cubicBezTo>
                <a:close/>
                <a:moveTo>
                  <a:pt x="718435" y="1127651"/>
                </a:moveTo>
                <a:cubicBezTo>
                  <a:pt x="705130" y="1131455"/>
                  <a:pt x="691826" y="1134307"/>
                  <a:pt x="678522" y="1136209"/>
                </a:cubicBezTo>
                <a:cubicBezTo>
                  <a:pt x="668068" y="1138110"/>
                  <a:pt x="667118" y="1136209"/>
                  <a:pt x="678522" y="1132405"/>
                </a:cubicBezTo>
                <a:cubicBezTo>
                  <a:pt x="689925" y="1127651"/>
                  <a:pt x="708932" y="1123848"/>
                  <a:pt x="720335" y="1122897"/>
                </a:cubicBezTo>
                <a:cubicBezTo>
                  <a:pt x="730789" y="1122897"/>
                  <a:pt x="729838" y="1124799"/>
                  <a:pt x="718435" y="1127651"/>
                </a:cubicBezTo>
                <a:close/>
                <a:moveTo>
                  <a:pt x="918950" y="1030670"/>
                </a:moveTo>
                <a:cubicBezTo>
                  <a:pt x="912298" y="1036374"/>
                  <a:pt x="904696" y="1041128"/>
                  <a:pt x="898043" y="1045882"/>
                </a:cubicBezTo>
                <a:cubicBezTo>
                  <a:pt x="895192" y="1047784"/>
                  <a:pt x="893292" y="1048735"/>
                  <a:pt x="892341" y="1048735"/>
                </a:cubicBezTo>
                <a:cubicBezTo>
                  <a:pt x="887590" y="1050636"/>
                  <a:pt x="892341" y="1044932"/>
                  <a:pt x="903745" y="1035424"/>
                </a:cubicBezTo>
                <a:cubicBezTo>
                  <a:pt x="915149" y="1025916"/>
                  <a:pt x="928453" y="1017358"/>
                  <a:pt x="933205" y="1016407"/>
                </a:cubicBezTo>
                <a:cubicBezTo>
                  <a:pt x="936056" y="1016407"/>
                  <a:pt x="930354" y="1022112"/>
                  <a:pt x="918950" y="1030670"/>
                </a:cubicBezTo>
                <a:cubicBezTo>
                  <a:pt x="918950" y="1030670"/>
                  <a:pt x="918950" y="1030670"/>
                  <a:pt x="918950" y="1030670"/>
                </a:cubicBezTo>
                <a:close/>
                <a:moveTo>
                  <a:pt x="1012080" y="942245"/>
                </a:moveTo>
                <a:cubicBezTo>
                  <a:pt x="1001627" y="954605"/>
                  <a:pt x="990223" y="966966"/>
                  <a:pt x="978820" y="979326"/>
                </a:cubicBezTo>
                <a:lnTo>
                  <a:pt x="978820" y="979326"/>
                </a:lnTo>
                <a:cubicBezTo>
                  <a:pt x="980720" y="977425"/>
                  <a:pt x="985472" y="971720"/>
                  <a:pt x="993074" y="963163"/>
                </a:cubicBezTo>
                <a:cubicBezTo>
                  <a:pt x="1001627" y="953655"/>
                  <a:pt x="1009230" y="944147"/>
                  <a:pt x="1012080" y="942245"/>
                </a:cubicBezTo>
                <a:close/>
                <a:moveTo>
                  <a:pt x="128292" y="912770"/>
                </a:moveTo>
                <a:cubicBezTo>
                  <a:pt x="128292" y="923229"/>
                  <a:pt x="115938" y="914672"/>
                  <a:pt x="102634" y="896606"/>
                </a:cubicBezTo>
                <a:cubicBezTo>
                  <a:pt x="89329" y="878541"/>
                  <a:pt x="76975" y="855722"/>
                  <a:pt x="75074" y="844312"/>
                </a:cubicBezTo>
                <a:cubicBezTo>
                  <a:pt x="74124" y="831952"/>
                  <a:pt x="86478" y="836706"/>
                  <a:pt x="101683" y="855722"/>
                </a:cubicBezTo>
                <a:cubicBezTo>
                  <a:pt x="116888" y="874738"/>
                  <a:pt x="129242" y="901360"/>
                  <a:pt x="128292" y="912770"/>
                </a:cubicBezTo>
                <a:close/>
              </a:path>
            </a:pathLst>
          </a:custGeom>
          <a:gradFill>
            <a:gsLst>
              <a:gs pos="0">
                <a:srgbClr val="8551A1"/>
              </a:gs>
              <a:gs pos="35350">
                <a:srgbClr val="6363AC"/>
              </a:gs>
              <a:gs pos="100000">
                <a:srgbClr val="26C4F4"/>
              </a:gs>
            </a:gsLst>
            <a:lin ang="5845069" scaled="1"/>
          </a:gradFill>
          <a:ln w="9492" cap="flat">
            <a:noFill/>
            <a:prstDash val="solid"/>
            <a:miter/>
          </a:ln>
        </p:spPr>
        <p:txBody>
          <a:bodyPr rtlCol="0" anchor="ctr"/>
          <a:lstStyle/>
          <a:p>
            <a:endParaRPr lang="en-US"/>
          </a:p>
        </p:txBody>
      </p:sp>
      <p:sp>
        <p:nvSpPr>
          <p:cNvPr id="9" name="Freeform 8">
            <a:extLst>
              <a:ext uri="{FF2B5EF4-FFF2-40B4-BE49-F238E27FC236}">
                <a16:creationId xmlns:a16="http://schemas.microsoft.com/office/drawing/2014/main" id="{6D5FE3CB-8299-33E3-01B3-6B3DA6DB4CBB}"/>
              </a:ext>
            </a:extLst>
          </p:cNvPr>
          <p:cNvSpPr/>
          <p:nvPr/>
        </p:nvSpPr>
        <p:spPr>
          <a:xfrm rot="2300298">
            <a:off x="6242437" y="7019750"/>
            <a:ext cx="951659" cy="1006025"/>
          </a:xfrm>
          <a:custGeom>
            <a:avLst/>
            <a:gdLst>
              <a:gd name="connsiteX0" fmla="*/ 122815 w 256549"/>
              <a:gd name="connsiteY0" fmla="*/ 237884 h 271205"/>
              <a:gd name="connsiteX1" fmla="*/ 36337 w 256549"/>
              <a:gd name="connsiteY1" fmla="*/ 262605 h 271205"/>
              <a:gd name="connsiteX2" fmla="*/ 6877 w 256549"/>
              <a:gd name="connsiteY2" fmla="*/ 175131 h 271205"/>
              <a:gd name="connsiteX3" fmla="*/ 92405 w 256549"/>
              <a:gd name="connsiteY3" fmla="*/ 152312 h 271205"/>
              <a:gd name="connsiteX4" fmla="*/ 122815 w 256549"/>
              <a:gd name="connsiteY4" fmla="*/ 237884 h 271205"/>
              <a:gd name="connsiteX5" fmla="*/ 150374 w 256549"/>
              <a:gd name="connsiteY5" fmla="*/ 72444 h 271205"/>
              <a:gd name="connsiteX6" fmla="*/ 83853 w 256549"/>
              <a:gd name="connsiteY6" fmla="*/ 91460 h 271205"/>
              <a:gd name="connsiteX7" fmla="*/ 61045 w 256549"/>
              <a:gd name="connsiteY7" fmla="*/ 23953 h 271205"/>
              <a:gd name="connsiteX8" fmla="*/ 127567 w 256549"/>
              <a:gd name="connsiteY8" fmla="*/ 5888 h 271205"/>
              <a:gd name="connsiteX9" fmla="*/ 150374 w 256549"/>
              <a:gd name="connsiteY9" fmla="*/ 72444 h 271205"/>
              <a:gd name="connsiteX10" fmla="*/ 253958 w 256549"/>
              <a:gd name="connsiteY10" fmla="*/ 102870 h 271205"/>
              <a:gd name="connsiteX11" fmla="*/ 212145 w 256549"/>
              <a:gd name="connsiteY11" fmla="*/ 115230 h 271205"/>
              <a:gd name="connsiteX12" fmla="*/ 197890 w 256549"/>
              <a:gd name="connsiteY12" fmla="*/ 72444 h 271205"/>
              <a:gd name="connsiteX13" fmla="*/ 239703 w 256549"/>
              <a:gd name="connsiteY13" fmla="*/ 61035 h 271205"/>
              <a:gd name="connsiteX14" fmla="*/ 253958 w 256549"/>
              <a:gd name="connsiteY14" fmla="*/ 102870 h 2712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56549" h="271205">
                <a:moveTo>
                  <a:pt x="122815" y="237884"/>
                </a:moveTo>
                <a:cubicBezTo>
                  <a:pt x="107610" y="269260"/>
                  <a:pt x="68648" y="280670"/>
                  <a:pt x="36337" y="262605"/>
                </a:cubicBezTo>
                <a:cubicBezTo>
                  <a:pt x="4027" y="245490"/>
                  <a:pt x="-9278" y="205557"/>
                  <a:pt x="6877" y="175131"/>
                </a:cubicBezTo>
                <a:cubicBezTo>
                  <a:pt x="23033" y="144705"/>
                  <a:pt x="61045" y="135197"/>
                  <a:pt x="92405" y="152312"/>
                </a:cubicBezTo>
                <a:cubicBezTo>
                  <a:pt x="124716" y="169426"/>
                  <a:pt x="138020" y="207458"/>
                  <a:pt x="122815" y="237884"/>
                </a:cubicBezTo>
                <a:close/>
                <a:moveTo>
                  <a:pt x="150374" y="72444"/>
                </a:moveTo>
                <a:cubicBezTo>
                  <a:pt x="138020" y="96214"/>
                  <a:pt x="108561" y="104772"/>
                  <a:pt x="83853" y="91460"/>
                </a:cubicBezTo>
                <a:cubicBezTo>
                  <a:pt x="59144" y="78149"/>
                  <a:pt x="48691" y="47723"/>
                  <a:pt x="61045" y="23953"/>
                </a:cubicBezTo>
                <a:cubicBezTo>
                  <a:pt x="73399" y="1134"/>
                  <a:pt x="102859" y="-6472"/>
                  <a:pt x="127567" y="5888"/>
                </a:cubicBezTo>
                <a:cubicBezTo>
                  <a:pt x="152275" y="19199"/>
                  <a:pt x="161778" y="48674"/>
                  <a:pt x="150374" y="72444"/>
                </a:cubicBezTo>
                <a:close/>
                <a:moveTo>
                  <a:pt x="253958" y="102870"/>
                </a:moveTo>
                <a:cubicBezTo>
                  <a:pt x="246356" y="118083"/>
                  <a:pt x="228300" y="123788"/>
                  <a:pt x="212145" y="115230"/>
                </a:cubicBezTo>
                <a:cubicBezTo>
                  <a:pt x="196939" y="106673"/>
                  <a:pt x="190287" y="87657"/>
                  <a:pt x="197890" y="72444"/>
                </a:cubicBezTo>
                <a:cubicBezTo>
                  <a:pt x="205492" y="58182"/>
                  <a:pt x="224498" y="53428"/>
                  <a:pt x="239703" y="61035"/>
                </a:cubicBezTo>
                <a:cubicBezTo>
                  <a:pt x="253958" y="69592"/>
                  <a:pt x="260610" y="88608"/>
                  <a:pt x="253958" y="102870"/>
                </a:cubicBezTo>
                <a:close/>
              </a:path>
            </a:pathLst>
          </a:custGeom>
          <a:gradFill>
            <a:gsLst>
              <a:gs pos="0">
                <a:srgbClr val="8551A1"/>
              </a:gs>
              <a:gs pos="35350">
                <a:srgbClr val="6363AC"/>
              </a:gs>
              <a:gs pos="100000">
                <a:srgbClr val="26C4F4"/>
              </a:gs>
            </a:gsLst>
            <a:lin ang="0" scaled="1"/>
          </a:gradFill>
          <a:ln w="9492" cap="flat">
            <a:noFill/>
            <a:prstDash val="solid"/>
            <a:miter/>
          </a:ln>
        </p:spPr>
        <p:txBody>
          <a:bodyPr rtlCol="0" anchor="ctr"/>
          <a:lstStyle/>
          <a:p>
            <a:endParaRPr lang="en-US"/>
          </a:p>
        </p:txBody>
      </p:sp>
      <p:sp>
        <p:nvSpPr>
          <p:cNvPr id="10" name="Text Placeholder 7">
            <a:extLst>
              <a:ext uri="{FF2B5EF4-FFF2-40B4-BE49-F238E27FC236}">
                <a16:creationId xmlns:a16="http://schemas.microsoft.com/office/drawing/2014/main" id="{348587DB-E78D-6095-C635-1BC2EC47DC67}"/>
              </a:ext>
            </a:extLst>
          </p:cNvPr>
          <p:cNvSpPr txBox="1">
            <a:spLocks/>
          </p:cNvSpPr>
          <p:nvPr/>
        </p:nvSpPr>
        <p:spPr>
          <a:xfrm>
            <a:off x="1056347" y="3609557"/>
            <a:ext cx="5509210" cy="1853861"/>
          </a:xfrm>
          <a:prstGeom prst="rect">
            <a:avLst/>
          </a:prstGeom>
        </p:spPr>
        <p:txBody>
          <a:bodyPr lIns="91440" tIns="45720" rIns="91440" bIns="45720" numCol="1" spcCol="288000" anchor="t">
            <a:noAutofit/>
          </a:bodyPr>
          <a:lstStyle>
            <a:lvl1pPr marL="0" indent="0" algn="l" defTabSz="755934"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just"/>
            <a:r>
              <a:rPr lang="it-IT" b="1" dirty="0">
                <a:latin typeface="Calibri"/>
                <a:ea typeface="Open Sans"/>
                <a:cs typeface="Calibri"/>
              </a:rPr>
              <a:t>Introduzione: </a:t>
            </a:r>
            <a:r>
              <a:rPr lang="it-IT" dirty="0">
                <a:latin typeface="Calibri"/>
                <a:ea typeface="Open Sans"/>
                <a:cs typeface="Calibri"/>
              </a:rPr>
              <a:t>Obiettivi di apprendimento chiari, risorse consigliate per la lettura o la visualizzazione prima della sessione, diapositive della sessione (Slide Deck) e materiali su cui lavorare durante la sessione (Fogli di lavoro</a:t>
            </a:r>
            <a:r>
              <a:rPr lang="en-GB" dirty="0">
                <a:latin typeface="Calibri"/>
                <a:ea typeface="Open Sans"/>
                <a:cs typeface="Calibri"/>
              </a:rPr>
              <a:t>).</a:t>
            </a:r>
          </a:p>
          <a:p>
            <a:pPr algn="just"/>
            <a:endParaRPr lang="en-GB" dirty="0"/>
          </a:p>
          <a:p>
            <a:pPr algn="just"/>
            <a:endParaRPr lang="en-GB" dirty="0"/>
          </a:p>
          <a:p>
            <a:pPr algn="just"/>
            <a:r>
              <a:rPr lang="it-IT" b="1" dirty="0">
                <a:latin typeface="Calibri"/>
                <a:ea typeface="Open Sans"/>
                <a:cs typeface="Calibri"/>
              </a:rPr>
              <a:t>Esercizi: </a:t>
            </a:r>
            <a:r>
              <a:rPr lang="it-IT" dirty="0">
                <a:latin typeface="Calibri"/>
                <a:ea typeface="Open Sans"/>
                <a:cs typeface="Calibri"/>
              </a:rPr>
              <a:t>istruzioni dettagliate sia per gli studenti che per gli insegnanti, insieme a esempi, requisiti delle attività, modelli e fogli di lavoro per guidare le attività</a:t>
            </a:r>
            <a:r>
              <a:rPr lang="en-GB" dirty="0">
                <a:latin typeface="Calibri"/>
                <a:ea typeface="Open Sans"/>
                <a:cs typeface="Calibri"/>
              </a:rPr>
              <a:t>.</a:t>
            </a:r>
          </a:p>
          <a:p>
            <a:pPr algn="just"/>
            <a:endParaRPr lang="en-GB" dirty="0"/>
          </a:p>
          <a:p>
            <a:pPr algn="just"/>
            <a:endParaRPr lang="en-GB" dirty="0"/>
          </a:p>
          <a:p>
            <a:pPr algn="just"/>
            <a:r>
              <a:rPr lang="it-IT" b="1" dirty="0">
                <a:latin typeface="Calibri"/>
                <a:ea typeface="Open Sans"/>
                <a:cs typeface="Calibri"/>
              </a:rPr>
              <a:t>Valutazione</a:t>
            </a:r>
            <a:r>
              <a:rPr lang="it-IT" dirty="0">
                <a:latin typeface="Calibri"/>
                <a:ea typeface="Open Sans"/>
                <a:cs typeface="Calibri"/>
              </a:rPr>
              <a:t>: una spiegazione dei criteri di valutazione, insieme a modelli di valutazione (se applicabile) ed eventuali questionari online o strumenti di valutazione simili.</a:t>
            </a:r>
            <a:endParaRPr lang="en-US" dirty="0">
              <a:latin typeface="Calibri"/>
              <a:ea typeface="Open Sans"/>
              <a:cs typeface="Calibri"/>
            </a:endParaRPr>
          </a:p>
        </p:txBody>
      </p:sp>
      <p:sp>
        <p:nvSpPr>
          <p:cNvPr id="11" name="Text Placeholder 5">
            <a:extLst>
              <a:ext uri="{FF2B5EF4-FFF2-40B4-BE49-F238E27FC236}">
                <a16:creationId xmlns:a16="http://schemas.microsoft.com/office/drawing/2014/main" id="{85D4702B-8D52-B9C0-88E3-4FD9CAC7BBB3}"/>
              </a:ext>
            </a:extLst>
          </p:cNvPr>
          <p:cNvSpPr txBox="1">
            <a:spLocks/>
          </p:cNvSpPr>
          <p:nvPr/>
        </p:nvSpPr>
        <p:spPr>
          <a:xfrm>
            <a:off x="606921" y="3503292"/>
            <a:ext cx="457006" cy="627150"/>
          </a:xfrm>
          <a:prstGeom prst="rect">
            <a:avLst/>
          </a:prstGeom>
        </p:spPr>
        <p:txBody>
          <a:bodyPr>
            <a:noAutofit/>
          </a:bodyPr>
          <a:lstStyle>
            <a:lvl1pPr marL="0" indent="0" algn="l" defTabSz="755934" rtl="0" eaLnBrk="1" latinLnBrk="0" hangingPunct="1">
              <a:lnSpc>
                <a:spcPct val="90000"/>
              </a:lnSpc>
              <a:spcBef>
                <a:spcPts val="827"/>
              </a:spcBef>
              <a:buFont typeface="Arial" panose="020B0604020202020204" pitchFamily="34" charset="0"/>
              <a:buNone/>
              <a:defRPr sz="3000" b="1" i="0" kern="1200">
                <a:solidFill>
                  <a:srgbClr val="29C5F4"/>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nSpc>
                <a:spcPts val="4000"/>
              </a:lnSpc>
            </a:pPr>
            <a:r>
              <a:rPr lang="en-US"/>
              <a:t>1</a:t>
            </a:r>
          </a:p>
        </p:txBody>
      </p:sp>
      <p:sp>
        <p:nvSpPr>
          <p:cNvPr id="12" name="Text Placeholder 5">
            <a:extLst>
              <a:ext uri="{FF2B5EF4-FFF2-40B4-BE49-F238E27FC236}">
                <a16:creationId xmlns:a16="http://schemas.microsoft.com/office/drawing/2014/main" id="{C1141A38-5E9F-AF3B-0E42-FFA17C845162}"/>
              </a:ext>
            </a:extLst>
          </p:cNvPr>
          <p:cNvSpPr txBox="1">
            <a:spLocks/>
          </p:cNvSpPr>
          <p:nvPr/>
        </p:nvSpPr>
        <p:spPr>
          <a:xfrm>
            <a:off x="606921" y="4877803"/>
            <a:ext cx="457006" cy="627150"/>
          </a:xfrm>
          <a:prstGeom prst="rect">
            <a:avLst/>
          </a:prstGeom>
        </p:spPr>
        <p:txBody>
          <a:bodyPr>
            <a:noAutofit/>
          </a:bodyPr>
          <a:lstStyle>
            <a:lvl1pPr marL="0" indent="0" algn="l" defTabSz="755934" rtl="0" eaLnBrk="1" latinLnBrk="0" hangingPunct="1">
              <a:lnSpc>
                <a:spcPct val="90000"/>
              </a:lnSpc>
              <a:spcBef>
                <a:spcPts val="827"/>
              </a:spcBef>
              <a:buFont typeface="Arial" panose="020B0604020202020204" pitchFamily="34" charset="0"/>
              <a:buNone/>
              <a:defRPr sz="3000" b="1" i="0" kern="1200">
                <a:solidFill>
                  <a:srgbClr val="29C5F4"/>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nSpc>
                <a:spcPts val="4000"/>
              </a:lnSpc>
            </a:pPr>
            <a:r>
              <a:rPr lang="en-US"/>
              <a:t>3</a:t>
            </a:r>
          </a:p>
        </p:txBody>
      </p:sp>
      <p:sp>
        <p:nvSpPr>
          <p:cNvPr id="14" name="Text Placeholder 5">
            <a:extLst>
              <a:ext uri="{FF2B5EF4-FFF2-40B4-BE49-F238E27FC236}">
                <a16:creationId xmlns:a16="http://schemas.microsoft.com/office/drawing/2014/main" id="{5B494128-5A09-FB2B-FA78-6B4FF5CDCC25}"/>
              </a:ext>
            </a:extLst>
          </p:cNvPr>
          <p:cNvSpPr txBox="1">
            <a:spLocks/>
          </p:cNvSpPr>
          <p:nvPr/>
        </p:nvSpPr>
        <p:spPr>
          <a:xfrm>
            <a:off x="591815" y="4192007"/>
            <a:ext cx="457006" cy="627150"/>
          </a:xfrm>
          <a:prstGeom prst="rect">
            <a:avLst/>
          </a:prstGeom>
        </p:spPr>
        <p:txBody>
          <a:bodyPr>
            <a:noAutofit/>
          </a:bodyPr>
          <a:lstStyle>
            <a:lvl1pPr marL="0" indent="0" algn="l" defTabSz="755934" rtl="0" eaLnBrk="1" latinLnBrk="0" hangingPunct="1">
              <a:lnSpc>
                <a:spcPct val="90000"/>
              </a:lnSpc>
              <a:spcBef>
                <a:spcPts val="827"/>
              </a:spcBef>
              <a:buFont typeface="Arial" panose="020B0604020202020204" pitchFamily="34" charset="0"/>
              <a:buNone/>
              <a:defRPr sz="3000" b="1" i="0" kern="1200">
                <a:solidFill>
                  <a:srgbClr val="29C5F4"/>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nSpc>
                <a:spcPts val="4000"/>
              </a:lnSpc>
            </a:pPr>
            <a:r>
              <a:rPr lang="en-US"/>
              <a:t>2</a:t>
            </a:r>
          </a:p>
        </p:txBody>
      </p:sp>
      <p:sp>
        <p:nvSpPr>
          <p:cNvPr id="15" name="Text Placeholder 7">
            <a:extLst>
              <a:ext uri="{FF2B5EF4-FFF2-40B4-BE49-F238E27FC236}">
                <a16:creationId xmlns:a16="http://schemas.microsoft.com/office/drawing/2014/main" id="{57B6CF4B-8077-FD0A-F990-9A35E3E5C955}"/>
              </a:ext>
            </a:extLst>
          </p:cNvPr>
          <p:cNvSpPr txBox="1">
            <a:spLocks/>
          </p:cNvSpPr>
          <p:nvPr/>
        </p:nvSpPr>
        <p:spPr>
          <a:xfrm>
            <a:off x="617228" y="5568558"/>
            <a:ext cx="6599988" cy="1161756"/>
          </a:xfrm>
          <a:prstGeom prst="rect">
            <a:avLst/>
          </a:prstGeom>
        </p:spPr>
        <p:txBody>
          <a:bodyPr lIns="91440" tIns="45720" rIns="91440" bIns="45720" numCol="1" spcCol="288000" anchor="t">
            <a:noAutofit/>
          </a:bodyPr>
          <a:lstStyle>
            <a:lvl1pPr marL="0" indent="0" algn="l" defTabSz="755934"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just"/>
            <a:r>
              <a:rPr lang="it-IT" dirty="0">
                <a:latin typeface="Calibri"/>
                <a:ea typeface="Open Sans"/>
                <a:cs typeface="Calibri"/>
              </a:rPr>
              <a:t>Tutti i moduli incorporano attività di apprendimento basate su problemi, in cui gli studenti si impegneranno con problemi del mondo reale in un ambiente collaborativo. Questo approccio migliora il loro pensiero critico e le capacità di risoluzione dei problemi, colmando il divario tra teoria e pratica</a:t>
            </a:r>
            <a:r>
              <a:rPr lang="en-GB" dirty="0">
                <a:latin typeface="Calibri"/>
                <a:ea typeface="Open Sans"/>
                <a:cs typeface="Calibri"/>
              </a:rPr>
              <a:t>.</a:t>
            </a:r>
          </a:p>
          <a:p>
            <a:pPr algn="just"/>
            <a:endParaRPr lang="en-GB" dirty="0"/>
          </a:p>
          <a:p>
            <a:pPr algn="just"/>
            <a:r>
              <a:rPr lang="it-IT" dirty="0">
                <a:latin typeface="Calibri"/>
                <a:ea typeface="Open Sans"/>
                <a:cs typeface="Calibri"/>
              </a:rPr>
              <a:t>La sezione seguente delinea un piano settimanale per il modulo, accompagnato da descrizioni dettagliate per guidarne l'implementazione, che gli insegnanti possono adattare secondo necessità</a:t>
            </a:r>
            <a:r>
              <a:rPr lang="en-GB" dirty="0">
                <a:latin typeface="Calibri"/>
                <a:ea typeface="Open Sans"/>
                <a:cs typeface="Calibri"/>
              </a:rPr>
              <a:t>.</a:t>
            </a:r>
            <a:endParaRPr lang="en-US" dirty="0">
              <a:latin typeface="Calibri"/>
              <a:ea typeface="Open Sans"/>
              <a:cs typeface="Calibri"/>
            </a:endParaRPr>
          </a:p>
        </p:txBody>
      </p:sp>
    </p:spTree>
    <p:extLst>
      <p:ext uri="{BB962C8B-B14F-4D97-AF65-F5344CB8AC3E}">
        <p14:creationId xmlns:p14="http://schemas.microsoft.com/office/powerpoint/2010/main" val="292531367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EF6D2E4-1C15-7A92-F87B-27C045B527AA}"/>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2FF22602-2E5E-A54E-F936-1810DF876C79}"/>
              </a:ext>
            </a:extLst>
          </p:cNvPr>
          <p:cNvSpPr>
            <a:spLocks noGrp="1"/>
          </p:cNvSpPr>
          <p:nvPr>
            <p:ph type="sldNum" sz="quarter" idx="4"/>
          </p:nvPr>
        </p:nvSpPr>
        <p:spPr/>
        <p:txBody>
          <a:bodyPr/>
          <a:lstStyle/>
          <a:p>
            <a:fld id="{9C527BFA-2C0E-4CEC-B6A5-913A56FEF4B4}" type="slidenum">
              <a:rPr lang="fr-CA" smtClean="0"/>
              <a:pPr/>
              <a:t>8</a:t>
            </a:fld>
            <a:endParaRPr lang="fr-CA"/>
          </a:p>
        </p:txBody>
      </p:sp>
      <p:sp>
        <p:nvSpPr>
          <p:cNvPr id="7" name="Text Placeholder 5">
            <a:extLst>
              <a:ext uri="{FF2B5EF4-FFF2-40B4-BE49-F238E27FC236}">
                <a16:creationId xmlns:a16="http://schemas.microsoft.com/office/drawing/2014/main" id="{FEA0E4A1-455E-053B-6086-5EC0DCFF1BF9}"/>
              </a:ext>
            </a:extLst>
          </p:cNvPr>
          <p:cNvSpPr txBox="1">
            <a:spLocks/>
          </p:cNvSpPr>
          <p:nvPr/>
        </p:nvSpPr>
        <p:spPr>
          <a:xfrm>
            <a:off x="591948" y="581002"/>
            <a:ext cx="5265328" cy="2714289"/>
          </a:xfrm>
          <a:prstGeom prst="rect">
            <a:avLst/>
          </a:prstGeom>
        </p:spPr>
        <p:txBody>
          <a:bodyPr lIns="91440" tIns="45720" rIns="91440" bIns="45720" numCol="1" spcCol="288000" anchor="t">
            <a:noAutofit/>
          </a:bodyPr>
          <a:lstStyle>
            <a:lvl1pPr marL="0" indent="0" algn="l" defTabSz="755934" rtl="0" eaLnBrk="1" latinLnBrk="0" hangingPunct="1">
              <a:lnSpc>
                <a:spcPct val="100000"/>
              </a:lnSpc>
              <a:spcBef>
                <a:spcPts val="0"/>
              </a:spcBef>
              <a:buFont typeface="Arial" panose="020B0604020202020204" pitchFamily="34" charset="0"/>
              <a:buNone/>
              <a:defRPr sz="1100" b="0" i="0" kern="1200">
                <a:solidFill>
                  <a:srgbClr val="0B1430"/>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nSpc>
                <a:spcPct val="90000"/>
              </a:lnSpc>
            </a:pPr>
            <a:r>
              <a:rPr lang="en-GB" sz="3000" b="1" dirty="0">
                <a:solidFill>
                  <a:srgbClr val="29C5F4"/>
                </a:solidFill>
                <a:latin typeface="Calibri"/>
                <a:ea typeface="Open Sans"/>
                <a:cs typeface="Calibri"/>
              </a:rPr>
              <a:t>PERSONALIZZAZIONE DEI MODULI</a:t>
            </a:r>
            <a:endParaRPr lang="en-GB" dirty="0"/>
          </a:p>
          <a:p>
            <a:pPr>
              <a:lnSpc>
                <a:spcPct val="90000"/>
              </a:lnSpc>
            </a:pPr>
            <a:r>
              <a:rPr lang="it-IT" sz="1600" b="1" dirty="0">
                <a:solidFill>
                  <a:srgbClr val="8652A1"/>
                </a:solidFill>
                <a:latin typeface="Calibri"/>
                <a:ea typeface="Open Sans"/>
                <a:cs typeface="Calibri"/>
              </a:rPr>
              <a:t>Adattare i contenuti al tuo stile di insegnamento</a:t>
            </a:r>
            <a:endParaRPr lang="en-GB" dirty="0"/>
          </a:p>
          <a:p>
            <a:pPr algn="just"/>
            <a:r>
              <a:rPr lang="it-IT" dirty="0"/>
              <a:t>Come accennato, i moduli sono progettati per essere </a:t>
            </a:r>
            <a:r>
              <a:rPr lang="it-IT" b="1" dirty="0"/>
              <a:t>flessibili e adattabili </a:t>
            </a:r>
            <a:r>
              <a:rPr lang="it-IT" dirty="0"/>
              <a:t>a diversi stili di insegnamento, ambienti di apprendimento ed esigenze. Tutti i moduli e le singole settimane al loro interno possono essere utilizzati separatamente: sono necessari solo alcuni adattamenti per garantire che il contenuto sia plausibile e senza aspetti aperti o mancanti. Possono essere erogati da un formato di corso semestrale completo a un corso di 8 ore, un workshop (extracurriculare o in corso) o distribuiti attraverso discussioni in classe: gli insegnanti scelgono</a:t>
            </a:r>
            <a:r>
              <a:rPr lang="en-GB" dirty="0"/>
              <a:t>.</a:t>
            </a:r>
          </a:p>
          <a:p>
            <a:pPr algn="just"/>
            <a:r>
              <a:rPr lang="it-IT" dirty="0"/>
              <a:t>I passaggi presentati di seguito servono come </a:t>
            </a:r>
            <a:r>
              <a:rPr lang="it-IT" b="1" dirty="0"/>
              <a:t>esempi</a:t>
            </a:r>
            <a:r>
              <a:rPr lang="it-IT" dirty="0"/>
              <a:t> di come è possibile adattare il contenuto per soddisfare esigenze specifiche, adattandolo a obiettivi particolari, vincoli di tempo e requisiti degli studenti.</a:t>
            </a:r>
            <a:endParaRPr lang="en-GB" dirty="0"/>
          </a:p>
        </p:txBody>
      </p:sp>
      <p:sp>
        <p:nvSpPr>
          <p:cNvPr id="8" name="Freeform 2">
            <a:extLst>
              <a:ext uri="{FF2B5EF4-FFF2-40B4-BE49-F238E27FC236}">
                <a16:creationId xmlns:a16="http://schemas.microsoft.com/office/drawing/2014/main" id="{4DAC2760-38FF-A601-452E-05572E590751}"/>
              </a:ext>
            </a:extLst>
          </p:cNvPr>
          <p:cNvSpPr/>
          <p:nvPr/>
        </p:nvSpPr>
        <p:spPr>
          <a:xfrm rot="19295464">
            <a:off x="6038581" y="-668569"/>
            <a:ext cx="4822343" cy="5213433"/>
          </a:xfrm>
          <a:custGeom>
            <a:avLst/>
            <a:gdLst>
              <a:gd name="connsiteX0" fmla="*/ 217621 w 1060649"/>
              <a:gd name="connsiteY0" fmla="*/ 995490 h 1146667"/>
              <a:gd name="connsiteX1" fmla="*/ 178658 w 1060649"/>
              <a:gd name="connsiteY1" fmla="*/ 979326 h 1146667"/>
              <a:gd name="connsiteX2" fmla="*/ 149199 w 1060649"/>
              <a:gd name="connsiteY2" fmla="*/ 934639 h 1146667"/>
              <a:gd name="connsiteX3" fmla="*/ 188161 w 1060649"/>
              <a:gd name="connsiteY3" fmla="*/ 946999 h 1146667"/>
              <a:gd name="connsiteX4" fmla="*/ 217621 w 1060649"/>
              <a:gd name="connsiteY4" fmla="*/ 995490 h 1146667"/>
              <a:gd name="connsiteX5" fmla="*/ 320255 w 1060649"/>
              <a:gd name="connsiteY5" fmla="*/ 1065849 h 1146667"/>
              <a:gd name="connsiteX6" fmla="*/ 274640 w 1060649"/>
              <a:gd name="connsiteY6" fmla="*/ 1052538 h 1146667"/>
              <a:gd name="connsiteX7" fmla="*/ 248031 w 1060649"/>
              <a:gd name="connsiteY7" fmla="*/ 1019260 h 1146667"/>
              <a:gd name="connsiteX8" fmla="*/ 295547 w 1060649"/>
              <a:gd name="connsiteY8" fmla="*/ 1029719 h 1146667"/>
              <a:gd name="connsiteX9" fmla="*/ 320255 w 1060649"/>
              <a:gd name="connsiteY9" fmla="*/ 1065849 h 1146667"/>
              <a:gd name="connsiteX10" fmla="*/ 428590 w 1060649"/>
              <a:gd name="connsiteY10" fmla="*/ 1117193 h 1146667"/>
              <a:gd name="connsiteX11" fmla="*/ 380124 w 1060649"/>
              <a:gd name="connsiteY11" fmla="*/ 1107685 h 1146667"/>
              <a:gd name="connsiteX12" fmla="*/ 358267 w 1060649"/>
              <a:gd name="connsiteY12" fmla="*/ 1085816 h 1146667"/>
              <a:gd name="connsiteX13" fmla="*/ 409584 w 1060649"/>
              <a:gd name="connsiteY13" fmla="*/ 1093423 h 1146667"/>
              <a:gd name="connsiteX14" fmla="*/ 428590 w 1060649"/>
              <a:gd name="connsiteY14" fmla="*/ 1117193 h 1146667"/>
              <a:gd name="connsiteX15" fmla="*/ 530273 w 1060649"/>
              <a:gd name="connsiteY15" fmla="*/ 1143815 h 1146667"/>
              <a:gd name="connsiteX16" fmla="*/ 483708 w 1060649"/>
              <a:gd name="connsiteY16" fmla="*/ 1140012 h 1146667"/>
              <a:gd name="connsiteX17" fmla="*/ 469453 w 1060649"/>
              <a:gd name="connsiteY17" fmla="*/ 1131455 h 1146667"/>
              <a:gd name="connsiteX18" fmla="*/ 517919 w 1060649"/>
              <a:gd name="connsiteY18" fmla="*/ 1134307 h 1146667"/>
              <a:gd name="connsiteX19" fmla="*/ 530273 w 1060649"/>
              <a:gd name="connsiteY19" fmla="*/ 1143815 h 1146667"/>
              <a:gd name="connsiteX20" fmla="*/ 34211 w 1060649"/>
              <a:gd name="connsiteY20" fmla="*/ 714052 h 1146667"/>
              <a:gd name="connsiteX21" fmla="*/ 19006 w 1060649"/>
              <a:gd name="connsiteY21" fmla="*/ 712151 h 1146667"/>
              <a:gd name="connsiteX22" fmla="*/ 6652 w 1060649"/>
              <a:gd name="connsiteY22" fmla="*/ 648447 h 1146667"/>
              <a:gd name="connsiteX23" fmla="*/ 20907 w 1060649"/>
              <a:gd name="connsiteY23" fmla="*/ 643693 h 1146667"/>
              <a:gd name="connsiteX24" fmla="*/ 34211 w 1060649"/>
              <a:gd name="connsiteY24" fmla="*/ 714052 h 1146667"/>
              <a:gd name="connsiteX25" fmla="*/ 97882 w 1060649"/>
              <a:gd name="connsiteY25" fmla="*/ 803428 h 1146667"/>
              <a:gd name="connsiteX26" fmla="*/ 65571 w 1060649"/>
              <a:gd name="connsiteY26" fmla="*/ 798674 h 1146667"/>
              <a:gd name="connsiteX27" fmla="*/ 45615 w 1060649"/>
              <a:gd name="connsiteY27" fmla="*/ 733069 h 1146667"/>
              <a:gd name="connsiteX28" fmla="*/ 77925 w 1060649"/>
              <a:gd name="connsiteY28" fmla="*/ 733069 h 1146667"/>
              <a:gd name="connsiteX29" fmla="*/ 97882 w 1060649"/>
              <a:gd name="connsiteY29" fmla="*/ 803428 h 1146667"/>
              <a:gd name="connsiteX30" fmla="*/ 190062 w 1060649"/>
              <a:gd name="connsiteY30" fmla="*/ 896606 h 1146667"/>
              <a:gd name="connsiteX31" fmla="*/ 144447 w 1060649"/>
              <a:gd name="connsiteY31" fmla="*/ 889000 h 1146667"/>
              <a:gd name="connsiteX32" fmla="*/ 120689 w 1060649"/>
              <a:gd name="connsiteY32" fmla="*/ 827198 h 1146667"/>
              <a:gd name="connsiteX33" fmla="*/ 167255 w 1060649"/>
              <a:gd name="connsiteY33" fmla="*/ 830050 h 1146667"/>
              <a:gd name="connsiteX34" fmla="*/ 190062 w 1060649"/>
              <a:gd name="connsiteY34" fmla="*/ 896606 h 1146667"/>
              <a:gd name="connsiteX35" fmla="*/ 300298 w 1060649"/>
              <a:gd name="connsiteY35" fmla="*/ 983129 h 1146667"/>
              <a:gd name="connsiteX36" fmla="*/ 246130 w 1060649"/>
              <a:gd name="connsiteY36" fmla="*/ 977425 h 1146667"/>
              <a:gd name="connsiteX37" fmla="*/ 221422 w 1060649"/>
              <a:gd name="connsiteY37" fmla="*/ 924180 h 1146667"/>
              <a:gd name="connsiteX38" fmla="*/ 277491 w 1060649"/>
              <a:gd name="connsiteY38" fmla="*/ 927983 h 1146667"/>
              <a:gd name="connsiteX39" fmla="*/ 300298 w 1060649"/>
              <a:gd name="connsiteY39" fmla="*/ 983129 h 1146667"/>
              <a:gd name="connsiteX40" fmla="*/ 420037 w 1060649"/>
              <a:gd name="connsiteY40" fmla="*/ 1055390 h 1146667"/>
              <a:gd name="connsiteX41" fmla="*/ 363019 w 1060649"/>
              <a:gd name="connsiteY41" fmla="*/ 1051587 h 1146667"/>
              <a:gd name="connsiteX42" fmla="*/ 342112 w 1060649"/>
              <a:gd name="connsiteY42" fmla="*/ 1009752 h 1146667"/>
              <a:gd name="connsiteX43" fmla="*/ 401981 w 1060649"/>
              <a:gd name="connsiteY43" fmla="*/ 1011653 h 1146667"/>
              <a:gd name="connsiteX44" fmla="*/ 420037 w 1060649"/>
              <a:gd name="connsiteY44" fmla="*/ 1055390 h 1146667"/>
              <a:gd name="connsiteX45" fmla="*/ 535975 w 1060649"/>
              <a:gd name="connsiteY45" fmla="*/ 1106734 h 1146667"/>
              <a:gd name="connsiteX46" fmla="*/ 480857 w 1060649"/>
              <a:gd name="connsiteY46" fmla="*/ 1106734 h 1146667"/>
              <a:gd name="connsiteX47" fmla="*/ 465652 w 1060649"/>
              <a:gd name="connsiteY47" fmla="*/ 1078210 h 1146667"/>
              <a:gd name="connsiteX48" fmla="*/ 523621 w 1060649"/>
              <a:gd name="connsiteY48" fmla="*/ 1077259 h 1146667"/>
              <a:gd name="connsiteX49" fmla="*/ 535975 w 1060649"/>
              <a:gd name="connsiteY49" fmla="*/ 1106734 h 1146667"/>
              <a:gd name="connsiteX50" fmla="*/ 637658 w 1060649"/>
              <a:gd name="connsiteY50" fmla="*/ 1131455 h 1146667"/>
              <a:gd name="connsiteX51" fmla="*/ 589192 w 1060649"/>
              <a:gd name="connsiteY51" fmla="*/ 1136209 h 1146667"/>
              <a:gd name="connsiteX52" fmla="*/ 581590 w 1060649"/>
              <a:gd name="connsiteY52" fmla="*/ 1120996 h 1146667"/>
              <a:gd name="connsiteX53" fmla="*/ 632907 w 1060649"/>
              <a:gd name="connsiteY53" fmla="*/ 1115291 h 1146667"/>
              <a:gd name="connsiteX54" fmla="*/ 637658 w 1060649"/>
              <a:gd name="connsiteY54" fmla="*/ 1131455 h 1146667"/>
              <a:gd name="connsiteX55" fmla="*/ 29460 w 1060649"/>
              <a:gd name="connsiteY55" fmla="*/ 588547 h 1146667"/>
              <a:gd name="connsiteX56" fmla="*/ 7602 w 1060649"/>
              <a:gd name="connsiteY56" fmla="*/ 599005 h 1146667"/>
              <a:gd name="connsiteX57" fmla="*/ 6652 w 1060649"/>
              <a:gd name="connsiteY57" fmla="*/ 529597 h 1146667"/>
              <a:gd name="connsiteX58" fmla="*/ 27559 w 1060649"/>
              <a:gd name="connsiteY58" fmla="*/ 511532 h 1146667"/>
              <a:gd name="connsiteX59" fmla="*/ 29460 w 1060649"/>
              <a:gd name="connsiteY59" fmla="*/ 588547 h 1146667"/>
              <a:gd name="connsiteX60" fmla="*/ 89329 w 1060649"/>
              <a:gd name="connsiteY60" fmla="*/ 673168 h 1146667"/>
              <a:gd name="connsiteX61" fmla="*/ 48466 w 1060649"/>
              <a:gd name="connsiteY61" fmla="*/ 678873 h 1146667"/>
              <a:gd name="connsiteX62" fmla="*/ 37062 w 1060649"/>
              <a:gd name="connsiteY62" fmla="*/ 602809 h 1146667"/>
              <a:gd name="connsiteX63" fmla="*/ 76025 w 1060649"/>
              <a:gd name="connsiteY63" fmla="*/ 591399 h 1146667"/>
              <a:gd name="connsiteX64" fmla="*/ 89329 w 1060649"/>
              <a:gd name="connsiteY64" fmla="*/ 673168 h 1146667"/>
              <a:gd name="connsiteX65" fmla="*/ 180559 w 1060649"/>
              <a:gd name="connsiteY65" fmla="*/ 767297 h 1146667"/>
              <a:gd name="connsiteX66" fmla="*/ 125441 w 1060649"/>
              <a:gd name="connsiteY66" fmla="*/ 769199 h 1146667"/>
              <a:gd name="connsiteX67" fmla="*/ 107385 w 1060649"/>
              <a:gd name="connsiteY67" fmla="*/ 692184 h 1146667"/>
              <a:gd name="connsiteX68" fmla="*/ 162503 w 1060649"/>
              <a:gd name="connsiteY68" fmla="*/ 685528 h 1146667"/>
              <a:gd name="connsiteX69" fmla="*/ 180559 w 1060649"/>
              <a:gd name="connsiteY69" fmla="*/ 767297 h 1146667"/>
              <a:gd name="connsiteX70" fmla="*/ 296497 w 1060649"/>
              <a:gd name="connsiteY70" fmla="*/ 864279 h 1146667"/>
              <a:gd name="connsiteX71" fmla="*/ 230925 w 1060649"/>
              <a:gd name="connsiteY71" fmla="*/ 865230 h 1146667"/>
              <a:gd name="connsiteX72" fmla="*/ 209068 w 1060649"/>
              <a:gd name="connsiteY72" fmla="*/ 792969 h 1146667"/>
              <a:gd name="connsiteX73" fmla="*/ 275590 w 1060649"/>
              <a:gd name="connsiteY73" fmla="*/ 788215 h 1146667"/>
              <a:gd name="connsiteX74" fmla="*/ 296497 w 1060649"/>
              <a:gd name="connsiteY74" fmla="*/ 864279 h 1146667"/>
              <a:gd name="connsiteX75" fmla="*/ 423838 w 1060649"/>
              <a:gd name="connsiteY75" fmla="*/ 952704 h 1146667"/>
              <a:gd name="connsiteX76" fmla="*/ 354466 w 1060649"/>
              <a:gd name="connsiteY76" fmla="*/ 954605 h 1146667"/>
              <a:gd name="connsiteX77" fmla="*/ 334509 w 1060649"/>
              <a:gd name="connsiteY77" fmla="*/ 891852 h 1146667"/>
              <a:gd name="connsiteX78" fmla="*/ 405783 w 1060649"/>
              <a:gd name="connsiteY78" fmla="*/ 887098 h 1146667"/>
              <a:gd name="connsiteX79" fmla="*/ 423838 w 1060649"/>
              <a:gd name="connsiteY79" fmla="*/ 952704 h 1146667"/>
              <a:gd name="connsiteX80" fmla="*/ 667118 w 1060649"/>
              <a:gd name="connsiteY80" fmla="*/ 1073456 h 1146667"/>
              <a:gd name="connsiteX81" fmla="*/ 608199 w 1060649"/>
              <a:gd name="connsiteY81" fmla="*/ 1082013 h 1146667"/>
              <a:gd name="connsiteX82" fmla="*/ 599646 w 1060649"/>
              <a:gd name="connsiteY82" fmla="*/ 1046833 h 1146667"/>
              <a:gd name="connsiteX83" fmla="*/ 662366 w 1060649"/>
              <a:gd name="connsiteY83" fmla="*/ 1037325 h 1146667"/>
              <a:gd name="connsiteX84" fmla="*/ 667118 w 1060649"/>
              <a:gd name="connsiteY84" fmla="*/ 1073456 h 1146667"/>
              <a:gd name="connsiteX85" fmla="*/ 760248 w 1060649"/>
              <a:gd name="connsiteY85" fmla="*/ 1094373 h 1146667"/>
              <a:gd name="connsiteX86" fmla="*/ 711782 w 1060649"/>
              <a:gd name="connsiteY86" fmla="*/ 1106734 h 1146667"/>
              <a:gd name="connsiteX87" fmla="*/ 710832 w 1060649"/>
              <a:gd name="connsiteY87" fmla="*/ 1084865 h 1146667"/>
              <a:gd name="connsiteX88" fmla="*/ 762149 w 1060649"/>
              <a:gd name="connsiteY88" fmla="*/ 1071554 h 1146667"/>
              <a:gd name="connsiteX89" fmla="*/ 760248 w 1060649"/>
              <a:gd name="connsiteY89" fmla="*/ 1094373 h 1146667"/>
              <a:gd name="connsiteX90" fmla="*/ 823919 w 1060649"/>
              <a:gd name="connsiteY90" fmla="*/ 1088669 h 1146667"/>
              <a:gd name="connsiteX91" fmla="*/ 787807 w 1060649"/>
              <a:gd name="connsiteY91" fmla="*/ 1103881 h 1146667"/>
              <a:gd name="connsiteX92" fmla="*/ 794459 w 1060649"/>
              <a:gd name="connsiteY92" fmla="*/ 1094373 h 1146667"/>
              <a:gd name="connsiteX93" fmla="*/ 833422 w 1060649"/>
              <a:gd name="connsiteY93" fmla="*/ 1078210 h 1146667"/>
              <a:gd name="connsiteX94" fmla="*/ 823919 w 1060649"/>
              <a:gd name="connsiteY94" fmla="*/ 1088669 h 1146667"/>
              <a:gd name="connsiteX95" fmla="*/ 42764 w 1060649"/>
              <a:gd name="connsiteY95" fmla="*/ 452582 h 1146667"/>
              <a:gd name="connsiteX96" fmla="*/ 16155 w 1060649"/>
              <a:gd name="connsiteY96" fmla="*/ 474450 h 1146667"/>
              <a:gd name="connsiteX97" fmla="*/ 26609 w 1060649"/>
              <a:gd name="connsiteY97" fmla="*/ 409796 h 1146667"/>
              <a:gd name="connsiteX98" fmla="*/ 51317 w 1060649"/>
              <a:gd name="connsiteY98" fmla="*/ 382222 h 1146667"/>
              <a:gd name="connsiteX99" fmla="*/ 42764 w 1060649"/>
              <a:gd name="connsiteY99" fmla="*/ 452582 h 1146667"/>
              <a:gd name="connsiteX100" fmla="*/ 95981 w 1060649"/>
              <a:gd name="connsiteY100" fmla="*/ 521040 h 1146667"/>
              <a:gd name="connsiteX101" fmla="*/ 50366 w 1060649"/>
              <a:gd name="connsiteY101" fmla="*/ 538154 h 1146667"/>
              <a:gd name="connsiteX102" fmla="*/ 49416 w 1060649"/>
              <a:gd name="connsiteY102" fmla="*/ 463991 h 1146667"/>
              <a:gd name="connsiteX103" fmla="*/ 93130 w 1060649"/>
              <a:gd name="connsiteY103" fmla="*/ 442123 h 1146667"/>
              <a:gd name="connsiteX104" fmla="*/ 95981 w 1060649"/>
              <a:gd name="connsiteY104" fmla="*/ 521040 h 1146667"/>
              <a:gd name="connsiteX105" fmla="*/ 181509 w 1060649"/>
              <a:gd name="connsiteY105" fmla="*/ 607563 h 1146667"/>
              <a:gd name="connsiteX106" fmla="*/ 120689 w 1060649"/>
              <a:gd name="connsiteY106" fmla="*/ 619923 h 1146667"/>
              <a:gd name="connsiteX107" fmla="*/ 111186 w 1060649"/>
              <a:gd name="connsiteY107" fmla="*/ 539105 h 1146667"/>
              <a:gd name="connsiteX108" fmla="*/ 170106 w 1060649"/>
              <a:gd name="connsiteY108" fmla="*/ 522941 h 1146667"/>
              <a:gd name="connsiteX109" fmla="*/ 181509 w 1060649"/>
              <a:gd name="connsiteY109" fmla="*/ 607563 h 1146667"/>
              <a:gd name="connsiteX110" fmla="*/ 568286 w 1060649"/>
              <a:gd name="connsiteY110" fmla="*/ 894705 h 1146667"/>
              <a:gd name="connsiteX111" fmla="*/ 494161 w 1060649"/>
              <a:gd name="connsiteY111" fmla="*/ 904213 h 1146667"/>
              <a:gd name="connsiteX112" fmla="*/ 478956 w 1060649"/>
              <a:gd name="connsiteY112" fmla="*/ 837657 h 1146667"/>
              <a:gd name="connsiteX113" fmla="*/ 555932 w 1060649"/>
              <a:gd name="connsiteY113" fmla="*/ 827198 h 1146667"/>
              <a:gd name="connsiteX114" fmla="*/ 568286 w 1060649"/>
              <a:gd name="connsiteY114" fmla="*/ 894705 h 1146667"/>
              <a:gd name="connsiteX115" fmla="*/ 694677 w 1060649"/>
              <a:gd name="connsiteY115" fmla="*/ 966966 h 1146667"/>
              <a:gd name="connsiteX116" fmla="*/ 628155 w 1060649"/>
              <a:gd name="connsiteY116" fmla="*/ 979326 h 1146667"/>
              <a:gd name="connsiteX117" fmla="*/ 618652 w 1060649"/>
              <a:gd name="connsiteY117" fmla="*/ 926081 h 1146667"/>
              <a:gd name="connsiteX118" fmla="*/ 687074 w 1060649"/>
              <a:gd name="connsiteY118" fmla="*/ 913721 h 1146667"/>
              <a:gd name="connsiteX119" fmla="*/ 694677 w 1060649"/>
              <a:gd name="connsiteY119" fmla="*/ 966966 h 1146667"/>
              <a:gd name="connsiteX120" fmla="*/ 800161 w 1060649"/>
              <a:gd name="connsiteY120" fmla="*/ 1014506 h 1146667"/>
              <a:gd name="connsiteX121" fmla="*/ 745994 w 1060649"/>
              <a:gd name="connsiteY121" fmla="*/ 1029719 h 1146667"/>
              <a:gd name="connsiteX122" fmla="*/ 744093 w 1060649"/>
              <a:gd name="connsiteY122" fmla="*/ 990736 h 1146667"/>
              <a:gd name="connsiteX123" fmla="*/ 801112 w 1060649"/>
              <a:gd name="connsiteY123" fmla="*/ 975523 h 1146667"/>
              <a:gd name="connsiteX124" fmla="*/ 800161 w 1060649"/>
              <a:gd name="connsiteY124" fmla="*/ 1014506 h 1146667"/>
              <a:gd name="connsiteX125" fmla="*/ 876186 w 1060649"/>
              <a:gd name="connsiteY125" fmla="*/ 1035424 h 1146667"/>
              <a:gd name="connsiteX126" fmla="*/ 835323 w 1060649"/>
              <a:gd name="connsiteY126" fmla="*/ 1052538 h 1146667"/>
              <a:gd name="connsiteX127" fmla="*/ 840074 w 1060649"/>
              <a:gd name="connsiteY127" fmla="*/ 1026866 h 1146667"/>
              <a:gd name="connsiteX128" fmla="*/ 882838 w 1060649"/>
              <a:gd name="connsiteY128" fmla="*/ 1009752 h 1146667"/>
              <a:gd name="connsiteX129" fmla="*/ 876186 w 1060649"/>
              <a:gd name="connsiteY129" fmla="*/ 1035424 h 1146667"/>
              <a:gd name="connsiteX130" fmla="*/ 77925 w 1060649"/>
              <a:gd name="connsiteY130" fmla="*/ 327076 h 1146667"/>
              <a:gd name="connsiteX131" fmla="*/ 45615 w 1060649"/>
              <a:gd name="connsiteY131" fmla="*/ 359403 h 1146667"/>
              <a:gd name="connsiteX132" fmla="*/ 66522 w 1060649"/>
              <a:gd name="connsiteY132" fmla="*/ 305208 h 1146667"/>
              <a:gd name="connsiteX133" fmla="*/ 95031 w 1060649"/>
              <a:gd name="connsiteY133" fmla="*/ 268126 h 1146667"/>
              <a:gd name="connsiteX134" fmla="*/ 77925 w 1060649"/>
              <a:gd name="connsiteY134" fmla="*/ 327076 h 1146667"/>
              <a:gd name="connsiteX135" fmla="*/ 205267 w 1060649"/>
              <a:gd name="connsiteY135" fmla="*/ 444025 h 1146667"/>
              <a:gd name="connsiteX136" fmla="*/ 137795 w 1060649"/>
              <a:gd name="connsiteY136" fmla="*/ 464942 h 1146667"/>
              <a:gd name="connsiteX137" fmla="*/ 136845 w 1060649"/>
              <a:gd name="connsiteY137" fmla="*/ 385075 h 1146667"/>
              <a:gd name="connsiteX138" fmla="*/ 202416 w 1060649"/>
              <a:gd name="connsiteY138" fmla="*/ 360354 h 1146667"/>
              <a:gd name="connsiteX139" fmla="*/ 205267 w 1060649"/>
              <a:gd name="connsiteY139" fmla="*/ 444025 h 1146667"/>
              <a:gd name="connsiteX140" fmla="*/ 316453 w 1060649"/>
              <a:gd name="connsiteY140" fmla="*/ 533400 h 1146667"/>
              <a:gd name="connsiteX141" fmla="*/ 236627 w 1060649"/>
              <a:gd name="connsiteY141" fmla="*/ 549564 h 1146667"/>
              <a:gd name="connsiteX142" fmla="*/ 227124 w 1060649"/>
              <a:gd name="connsiteY142" fmla="*/ 463041 h 1146667"/>
              <a:gd name="connsiteX143" fmla="*/ 305050 w 1060649"/>
              <a:gd name="connsiteY143" fmla="*/ 443074 h 1146667"/>
              <a:gd name="connsiteX144" fmla="*/ 316453 w 1060649"/>
              <a:gd name="connsiteY144" fmla="*/ 533400 h 1146667"/>
              <a:gd name="connsiteX145" fmla="*/ 928453 w 1060649"/>
              <a:gd name="connsiteY145" fmla="*/ 941294 h 1146667"/>
              <a:gd name="connsiteX146" fmla="*/ 880938 w 1060649"/>
              <a:gd name="connsiteY146" fmla="*/ 960310 h 1146667"/>
              <a:gd name="connsiteX147" fmla="*/ 883789 w 1060649"/>
              <a:gd name="connsiteY147" fmla="*/ 917524 h 1146667"/>
              <a:gd name="connsiteX148" fmla="*/ 933205 w 1060649"/>
              <a:gd name="connsiteY148" fmla="*/ 898508 h 1146667"/>
              <a:gd name="connsiteX149" fmla="*/ 928453 w 1060649"/>
              <a:gd name="connsiteY149" fmla="*/ 941294 h 1146667"/>
              <a:gd name="connsiteX150" fmla="*/ 979770 w 1060649"/>
              <a:gd name="connsiteY150" fmla="*/ 962212 h 1146667"/>
              <a:gd name="connsiteX151" fmla="*/ 947459 w 1060649"/>
              <a:gd name="connsiteY151" fmla="*/ 983129 h 1146667"/>
              <a:gd name="connsiteX152" fmla="*/ 956963 w 1060649"/>
              <a:gd name="connsiteY152" fmla="*/ 954605 h 1146667"/>
              <a:gd name="connsiteX153" fmla="*/ 990223 w 1060649"/>
              <a:gd name="connsiteY153" fmla="*/ 934639 h 1146667"/>
              <a:gd name="connsiteX154" fmla="*/ 979770 w 1060649"/>
              <a:gd name="connsiteY154" fmla="*/ 962212 h 1146667"/>
              <a:gd name="connsiteX155" fmla="*/ 163453 w 1060649"/>
              <a:gd name="connsiteY155" fmla="*/ 243405 h 1146667"/>
              <a:gd name="connsiteX156" fmla="*/ 111186 w 1060649"/>
              <a:gd name="connsiteY156" fmla="*/ 275733 h 1146667"/>
              <a:gd name="connsiteX157" fmla="*/ 129242 w 1060649"/>
              <a:gd name="connsiteY157" fmla="*/ 223439 h 1146667"/>
              <a:gd name="connsiteX158" fmla="*/ 177708 w 1060649"/>
              <a:gd name="connsiteY158" fmla="*/ 188259 h 1146667"/>
              <a:gd name="connsiteX159" fmla="*/ 163453 w 1060649"/>
              <a:gd name="connsiteY159" fmla="*/ 243405 h 1146667"/>
              <a:gd name="connsiteX160" fmla="*/ 236627 w 1060649"/>
              <a:gd name="connsiteY160" fmla="*/ 289044 h 1146667"/>
              <a:gd name="connsiteX161" fmla="*/ 168205 w 1060649"/>
              <a:gd name="connsiteY161" fmla="*/ 315666 h 1146667"/>
              <a:gd name="connsiteX162" fmla="*/ 174857 w 1060649"/>
              <a:gd name="connsiteY162" fmla="*/ 250061 h 1146667"/>
              <a:gd name="connsiteX163" fmla="*/ 239478 w 1060649"/>
              <a:gd name="connsiteY163" fmla="*/ 221537 h 1146667"/>
              <a:gd name="connsiteX164" fmla="*/ 236627 w 1060649"/>
              <a:gd name="connsiteY164" fmla="*/ 289044 h 1146667"/>
              <a:gd name="connsiteX165" fmla="*/ 340211 w 1060649"/>
              <a:gd name="connsiteY165" fmla="*/ 358452 h 1146667"/>
              <a:gd name="connsiteX166" fmla="*/ 259435 w 1060649"/>
              <a:gd name="connsiteY166" fmla="*/ 379370 h 1146667"/>
              <a:gd name="connsiteX167" fmla="*/ 255633 w 1060649"/>
              <a:gd name="connsiteY167" fmla="*/ 302355 h 1146667"/>
              <a:gd name="connsiteX168" fmla="*/ 332609 w 1060649"/>
              <a:gd name="connsiteY168" fmla="*/ 279536 h 1146667"/>
              <a:gd name="connsiteX169" fmla="*/ 340211 w 1060649"/>
              <a:gd name="connsiteY169" fmla="*/ 358452 h 1146667"/>
              <a:gd name="connsiteX170" fmla="*/ 1047242 w 1060649"/>
              <a:gd name="connsiteY170" fmla="*/ 889951 h 1146667"/>
              <a:gd name="connsiteX171" fmla="*/ 1029186 w 1060649"/>
              <a:gd name="connsiteY171" fmla="*/ 909918 h 1146667"/>
              <a:gd name="connsiteX172" fmla="*/ 1040590 w 1060649"/>
              <a:gd name="connsiteY172" fmla="*/ 881394 h 1146667"/>
              <a:gd name="connsiteX173" fmla="*/ 1060546 w 1060649"/>
              <a:gd name="connsiteY173" fmla="*/ 862378 h 1146667"/>
              <a:gd name="connsiteX174" fmla="*/ 1047242 w 1060649"/>
              <a:gd name="connsiteY174" fmla="*/ 889951 h 1146667"/>
              <a:gd name="connsiteX175" fmla="*/ 281292 w 1060649"/>
              <a:gd name="connsiteY175" fmla="*/ 164489 h 1146667"/>
              <a:gd name="connsiteX176" fmla="*/ 210969 w 1060649"/>
              <a:gd name="connsiteY176" fmla="*/ 193964 h 1146667"/>
              <a:gd name="connsiteX177" fmla="*/ 223323 w 1060649"/>
              <a:gd name="connsiteY177" fmla="*/ 145473 h 1146667"/>
              <a:gd name="connsiteX178" fmla="*/ 287944 w 1060649"/>
              <a:gd name="connsiteY178" fmla="*/ 115047 h 1146667"/>
              <a:gd name="connsiteX179" fmla="*/ 281292 w 1060649"/>
              <a:gd name="connsiteY179" fmla="*/ 164489 h 1146667"/>
              <a:gd name="connsiteX180" fmla="*/ 377273 w 1060649"/>
              <a:gd name="connsiteY180" fmla="*/ 211078 h 1146667"/>
              <a:gd name="connsiteX181" fmla="*/ 294596 w 1060649"/>
              <a:gd name="connsiteY181" fmla="*/ 234848 h 1146667"/>
              <a:gd name="connsiteX182" fmla="*/ 296497 w 1060649"/>
              <a:gd name="connsiteY182" fmla="*/ 171144 h 1146667"/>
              <a:gd name="connsiteX183" fmla="*/ 374422 w 1060649"/>
              <a:gd name="connsiteY183" fmla="*/ 147374 h 1146667"/>
              <a:gd name="connsiteX184" fmla="*/ 377273 w 1060649"/>
              <a:gd name="connsiteY184" fmla="*/ 211078 h 1146667"/>
              <a:gd name="connsiteX185" fmla="*/ 326907 w 1060649"/>
              <a:gd name="connsiteY185" fmla="*/ 77015 h 1146667"/>
              <a:gd name="connsiteX186" fmla="*/ 262286 w 1060649"/>
              <a:gd name="connsiteY186" fmla="*/ 105539 h 1146667"/>
              <a:gd name="connsiteX187" fmla="*/ 278441 w 1060649"/>
              <a:gd name="connsiteY187" fmla="*/ 81769 h 1146667"/>
              <a:gd name="connsiteX188" fmla="*/ 337360 w 1060649"/>
              <a:gd name="connsiteY188" fmla="*/ 53245 h 1146667"/>
              <a:gd name="connsiteX189" fmla="*/ 326907 w 1060649"/>
              <a:gd name="connsiteY189" fmla="*/ 77015 h 1146667"/>
              <a:gd name="connsiteX190" fmla="*/ 411484 w 1060649"/>
              <a:gd name="connsiteY190" fmla="*/ 96982 h 1146667"/>
              <a:gd name="connsiteX191" fmla="*/ 335460 w 1060649"/>
              <a:gd name="connsiteY191" fmla="*/ 118850 h 1146667"/>
              <a:gd name="connsiteX192" fmla="*/ 340211 w 1060649"/>
              <a:gd name="connsiteY192" fmla="*/ 78917 h 1146667"/>
              <a:gd name="connsiteX193" fmla="*/ 410534 w 1060649"/>
              <a:gd name="connsiteY193" fmla="*/ 57999 h 1146667"/>
              <a:gd name="connsiteX194" fmla="*/ 411484 w 1060649"/>
              <a:gd name="connsiteY194" fmla="*/ 96982 h 1146667"/>
              <a:gd name="connsiteX195" fmla="*/ 521720 w 1060649"/>
              <a:gd name="connsiteY195" fmla="*/ 143571 h 1146667"/>
              <a:gd name="connsiteX196" fmla="*/ 439043 w 1060649"/>
              <a:gd name="connsiteY196" fmla="*/ 158784 h 1146667"/>
              <a:gd name="connsiteX197" fmla="*/ 433342 w 1060649"/>
              <a:gd name="connsiteY197" fmla="*/ 104588 h 1146667"/>
              <a:gd name="connsiteX198" fmla="*/ 511267 w 1060649"/>
              <a:gd name="connsiteY198" fmla="*/ 90326 h 1146667"/>
              <a:gd name="connsiteX199" fmla="*/ 521720 w 1060649"/>
              <a:gd name="connsiteY199" fmla="*/ 143571 h 1146667"/>
              <a:gd name="connsiteX200" fmla="*/ 650012 w 1060649"/>
              <a:gd name="connsiteY200" fmla="*/ 214881 h 1146667"/>
              <a:gd name="connsiteX201" fmla="*/ 567335 w 1060649"/>
              <a:gd name="connsiteY201" fmla="*/ 225340 h 1146667"/>
              <a:gd name="connsiteX202" fmla="*/ 554031 w 1060649"/>
              <a:gd name="connsiteY202" fmla="*/ 160686 h 1146667"/>
              <a:gd name="connsiteX203" fmla="*/ 632907 w 1060649"/>
              <a:gd name="connsiteY203" fmla="*/ 152128 h 1146667"/>
              <a:gd name="connsiteX204" fmla="*/ 650012 w 1060649"/>
              <a:gd name="connsiteY204" fmla="*/ 214881 h 1146667"/>
              <a:gd name="connsiteX205" fmla="*/ 448546 w 1060649"/>
              <a:gd name="connsiteY205" fmla="*/ 30426 h 1146667"/>
              <a:gd name="connsiteX206" fmla="*/ 376323 w 1060649"/>
              <a:gd name="connsiteY206" fmla="*/ 49442 h 1146667"/>
              <a:gd name="connsiteX207" fmla="*/ 383925 w 1060649"/>
              <a:gd name="connsiteY207" fmla="*/ 33278 h 1146667"/>
              <a:gd name="connsiteX208" fmla="*/ 448546 w 1060649"/>
              <a:gd name="connsiteY208" fmla="*/ 15213 h 1146667"/>
              <a:gd name="connsiteX209" fmla="*/ 448546 w 1060649"/>
              <a:gd name="connsiteY209" fmla="*/ 30426 h 1146667"/>
              <a:gd name="connsiteX210" fmla="*/ 546428 w 1060649"/>
              <a:gd name="connsiteY210" fmla="*/ 52294 h 1146667"/>
              <a:gd name="connsiteX211" fmla="*/ 468503 w 1060649"/>
              <a:gd name="connsiteY211" fmla="*/ 63704 h 1146667"/>
              <a:gd name="connsiteX212" fmla="*/ 463751 w 1060649"/>
              <a:gd name="connsiteY212" fmla="*/ 31376 h 1146667"/>
              <a:gd name="connsiteX213" fmla="*/ 535975 w 1060649"/>
              <a:gd name="connsiteY213" fmla="*/ 20918 h 1146667"/>
              <a:gd name="connsiteX214" fmla="*/ 546428 w 1060649"/>
              <a:gd name="connsiteY214" fmla="*/ 52294 h 1146667"/>
              <a:gd name="connsiteX215" fmla="*/ 663317 w 1060649"/>
              <a:gd name="connsiteY215" fmla="*/ 101736 h 1146667"/>
              <a:gd name="connsiteX216" fmla="*/ 584441 w 1060649"/>
              <a:gd name="connsiteY216" fmla="*/ 107441 h 1146667"/>
              <a:gd name="connsiteX217" fmla="*/ 571137 w 1060649"/>
              <a:gd name="connsiteY217" fmla="*/ 61802 h 1146667"/>
              <a:gd name="connsiteX218" fmla="*/ 645261 w 1060649"/>
              <a:gd name="connsiteY218" fmla="*/ 57999 h 1146667"/>
              <a:gd name="connsiteX219" fmla="*/ 663317 w 1060649"/>
              <a:gd name="connsiteY219" fmla="*/ 101736 h 1146667"/>
              <a:gd name="connsiteX220" fmla="*/ 665217 w 1060649"/>
              <a:gd name="connsiteY220" fmla="*/ 29475 h 1146667"/>
              <a:gd name="connsiteX221" fmla="*/ 596795 w 1060649"/>
              <a:gd name="connsiteY221" fmla="*/ 29475 h 1146667"/>
              <a:gd name="connsiteX222" fmla="*/ 584441 w 1060649"/>
              <a:gd name="connsiteY222" fmla="*/ 8557 h 1146667"/>
              <a:gd name="connsiteX223" fmla="*/ 647161 w 1060649"/>
              <a:gd name="connsiteY223" fmla="*/ 10459 h 1146667"/>
              <a:gd name="connsiteX224" fmla="*/ 665217 w 1060649"/>
              <a:gd name="connsiteY224" fmla="*/ 29475 h 1146667"/>
              <a:gd name="connsiteX225" fmla="*/ 777354 w 1060649"/>
              <a:gd name="connsiteY225" fmla="*/ 79867 h 1146667"/>
              <a:gd name="connsiteX226" fmla="*/ 713683 w 1060649"/>
              <a:gd name="connsiteY226" fmla="*/ 75113 h 1146667"/>
              <a:gd name="connsiteX227" fmla="*/ 693727 w 1060649"/>
              <a:gd name="connsiteY227" fmla="*/ 40884 h 1146667"/>
              <a:gd name="connsiteX228" fmla="*/ 753596 w 1060649"/>
              <a:gd name="connsiteY228" fmla="*/ 47540 h 1146667"/>
              <a:gd name="connsiteX229" fmla="*/ 777354 w 1060649"/>
              <a:gd name="connsiteY229" fmla="*/ 79867 h 1146667"/>
              <a:gd name="connsiteX230" fmla="*/ 889490 w 1060649"/>
              <a:gd name="connsiteY230" fmla="*/ 150227 h 1146667"/>
              <a:gd name="connsiteX231" fmla="*/ 835323 w 1060649"/>
              <a:gd name="connsiteY231" fmla="*/ 142620 h 1146667"/>
              <a:gd name="connsiteX232" fmla="*/ 811565 w 1060649"/>
              <a:gd name="connsiteY232" fmla="*/ 98883 h 1146667"/>
              <a:gd name="connsiteX233" fmla="*/ 863832 w 1060649"/>
              <a:gd name="connsiteY233" fmla="*/ 108391 h 1146667"/>
              <a:gd name="connsiteX234" fmla="*/ 889490 w 1060649"/>
              <a:gd name="connsiteY234" fmla="*/ 150227 h 1146667"/>
              <a:gd name="connsiteX235" fmla="*/ 990223 w 1060649"/>
              <a:gd name="connsiteY235" fmla="*/ 234848 h 1146667"/>
              <a:gd name="connsiteX236" fmla="*/ 949360 w 1060649"/>
              <a:gd name="connsiteY236" fmla="*/ 227242 h 1146667"/>
              <a:gd name="connsiteX237" fmla="*/ 925602 w 1060649"/>
              <a:gd name="connsiteY237" fmla="*/ 178751 h 1146667"/>
              <a:gd name="connsiteX238" fmla="*/ 965515 w 1060649"/>
              <a:gd name="connsiteY238" fmla="*/ 189210 h 1146667"/>
              <a:gd name="connsiteX239" fmla="*/ 990223 w 1060649"/>
              <a:gd name="connsiteY239" fmla="*/ 234848 h 1146667"/>
              <a:gd name="connsiteX240" fmla="*/ 864782 w 1060649"/>
              <a:gd name="connsiteY240" fmla="*/ 86523 h 1146667"/>
              <a:gd name="connsiteX241" fmla="*/ 817267 w 1060649"/>
              <a:gd name="connsiteY241" fmla="*/ 71310 h 1146667"/>
              <a:gd name="connsiteX242" fmla="*/ 790658 w 1060649"/>
              <a:gd name="connsiteY242" fmla="*/ 46589 h 1146667"/>
              <a:gd name="connsiteX243" fmla="*/ 835323 w 1060649"/>
              <a:gd name="connsiteY243" fmla="*/ 63704 h 1146667"/>
              <a:gd name="connsiteX244" fmla="*/ 864782 w 1060649"/>
              <a:gd name="connsiteY244" fmla="*/ 86523 h 1146667"/>
              <a:gd name="connsiteX245" fmla="*/ 958863 w 1060649"/>
              <a:gd name="connsiteY245" fmla="*/ 155932 h 1146667"/>
              <a:gd name="connsiteX246" fmla="*/ 923702 w 1060649"/>
              <a:gd name="connsiteY246" fmla="*/ 139768 h 1146667"/>
              <a:gd name="connsiteX247" fmla="*/ 895192 w 1060649"/>
              <a:gd name="connsiteY247" fmla="*/ 105539 h 1146667"/>
              <a:gd name="connsiteX248" fmla="*/ 930354 w 1060649"/>
              <a:gd name="connsiteY248" fmla="*/ 124555 h 1146667"/>
              <a:gd name="connsiteX249" fmla="*/ 958863 w 1060649"/>
              <a:gd name="connsiteY249" fmla="*/ 155932 h 1146667"/>
              <a:gd name="connsiteX250" fmla="*/ 764050 w 1060649"/>
              <a:gd name="connsiteY250" fmla="*/ 35180 h 1146667"/>
              <a:gd name="connsiteX251" fmla="*/ 707981 w 1060649"/>
              <a:gd name="connsiteY251" fmla="*/ 23770 h 1146667"/>
              <a:gd name="connsiteX252" fmla="*/ 687074 w 1060649"/>
              <a:gd name="connsiteY252" fmla="*/ 12360 h 1146667"/>
              <a:gd name="connsiteX253" fmla="*/ 764050 w 1060649"/>
              <a:gd name="connsiteY253" fmla="*/ 35180 h 1146667"/>
              <a:gd name="connsiteX254" fmla="*/ 592994 w 1060649"/>
              <a:gd name="connsiteY254" fmla="*/ 0 h 1146667"/>
              <a:gd name="connsiteX255" fmla="*/ 663317 w 1060649"/>
              <a:gd name="connsiteY255" fmla="*/ 6656 h 1146667"/>
              <a:gd name="connsiteX256" fmla="*/ 605348 w 1060649"/>
              <a:gd name="connsiteY256" fmla="*/ 951 h 1146667"/>
              <a:gd name="connsiteX257" fmla="*/ 592994 w 1060649"/>
              <a:gd name="connsiteY257" fmla="*/ 0 h 1146667"/>
              <a:gd name="connsiteX258" fmla="*/ 488460 w 1060649"/>
              <a:gd name="connsiteY258" fmla="*/ 6656 h 1146667"/>
              <a:gd name="connsiteX259" fmla="*/ 562584 w 1060649"/>
              <a:gd name="connsiteY259" fmla="*/ 0 h 1146667"/>
              <a:gd name="connsiteX260" fmla="*/ 562584 w 1060649"/>
              <a:gd name="connsiteY260" fmla="*/ 0 h 1146667"/>
              <a:gd name="connsiteX261" fmla="*/ 562584 w 1060649"/>
              <a:gd name="connsiteY261" fmla="*/ 4754 h 1146667"/>
              <a:gd name="connsiteX262" fmla="*/ 495112 w 1060649"/>
              <a:gd name="connsiteY262" fmla="*/ 11410 h 1146667"/>
              <a:gd name="connsiteX263" fmla="*/ 488460 w 1060649"/>
              <a:gd name="connsiteY263" fmla="*/ 6656 h 1146667"/>
              <a:gd name="connsiteX264" fmla="*/ 321205 w 1060649"/>
              <a:gd name="connsiteY264" fmla="*/ 57999 h 1146667"/>
              <a:gd name="connsiteX265" fmla="*/ 382025 w 1060649"/>
              <a:gd name="connsiteY265" fmla="*/ 32327 h 1146667"/>
              <a:gd name="connsiteX266" fmla="*/ 375373 w 1060649"/>
              <a:gd name="connsiteY266" fmla="*/ 35180 h 1146667"/>
              <a:gd name="connsiteX267" fmla="*/ 321205 w 1060649"/>
              <a:gd name="connsiteY267" fmla="*/ 57999 h 1146667"/>
              <a:gd name="connsiteX268" fmla="*/ 237578 w 1060649"/>
              <a:gd name="connsiteY268" fmla="*/ 108391 h 1146667"/>
              <a:gd name="connsiteX269" fmla="*/ 280342 w 1060649"/>
              <a:gd name="connsiteY269" fmla="*/ 79867 h 1146667"/>
              <a:gd name="connsiteX270" fmla="*/ 273689 w 1060649"/>
              <a:gd name="connsiteY270" fmla="*/ 83671 h 1146667"/>
              <a:gd name="connsiteX271" fmla="*/ 237578 w 1060649"/>
              <a:gd name="connsiteY271" fmla="*/ 108391 h 1146667"/>
              <a:gd name="connsiteX272" fmla="*/ 237578 w 1060649"/>
              <a:gd name="connsiteY272" fmla="*/ 108391 h 1146667"/>
              <a:gd name="connsiteX273" fmla="*/ 179609 w 1060649"/>
              <a:gd name="connsiteY273" fmla="*/ 155932 h 1146667"/>
              <a:gd name="connsiteX274" fmla="*/ 213820 w 1060649"/>
              <a:gd name="connsiteY274" fmla="*/ 126457 h 1146667"/>
              <a:gd name="connsiteX275" fmla="*/ 213820 w 1060649"/>
              <a:gd name="connsiteY275" fmla="*/ 126457 h 1146667"/>
              <a:gd name="connsiteX276" fmla="*/ 236627 w 1060649"/>
              <a:gd name="connsiteY276" fmla="*/ 111244 h 1146667"/>
              <a:gd name="connsiteX277" fmla="*/ 216671 w 1060649"/>
              <a:gd name="connsiteY277" fmla="*/ 144522 h 1146667"/>
              <a:gd name="connsiteX278" fmla="*/ 162503 w 1060649"/>
              <a:gd name="connsiteY278" fmla="*/ 180652 h 1146667"/>
              <a:gd name="connsiteX279" fmla="*/ 179609 w 1060649"/>
              <a:gd name="connsiteY279" fmla="*/ 155932 h 1146667"/>
              <a:gd name="connsiteX280" fmla="*/ 93130 w 1060649"/>
              <a:gd name="connsiteY280" fmla="*/ 260520 h 1146667"/>
              <a:gd name="connsiteX281" fmla="*/ 105484 w 1060649"/>
              <a:gd name="connsiteY281" fmla="*/ 242455 h 1146667"/>
              <a:gd name="connsiteX282" fmla="*/ 152050 w 1060649"/>
              <a:gd name="connsiteY282" fmla="*/ 184456 h 1146667"/>
              <a:gd name="connsiteX283" fmla="*/ 152050 w 1060649"/>
              <a:gd name="connsiteY283" fmla="*/ 184456 h 1146667"/>
              <a:gd name="connsiteX284" fmla="*/ 125441 w 1060649"/>
              <a:gd name="connsiteY284" fmla="*/ 222488 h 1146667"/>
              <a:gd name="connsiteX285" fmla="*/ 93130 w 1060649"/>
              <a:gd name="connsiteY285" fmla="*/ 260520 h 1146667"/>
              <a:gd name="connsiteX286" fmla="*/ 18056 w 1060649"/>
              <a:gd name="connsiteY286" fmla="*/ 430713 h 1146667"/>
              <a:gd name="connsiteX287" fmla="*/ 44665 w 1060649"/>
              <a:gd name="connsiteY287" fmla="*/ 351797 h 1146667"/>
              <a:gd name="connsiteX288" fmla="*/ 44665 w 1060649"/>
              <a:gd name="connsiteY288" fmla="*/ 351797 h 1146667"/>
              <a:gd name="connsiteX289" fmla="*/ 26609 w 1060649"/>
              <a:gd name="connsiteY289" fmla="*/ 405042 h 1146667"/>
              <a:gd name="connsiteX290" fmla="*/ 18056 w 1060649"/>
              <a:gd name="connsiteY290" fmla="*/ 430713 h 1146667"/>
              <a:gd name="connsiteX291" fmla="*/ 950 w 1060649"/>
              <a:gd name="connsiteY291" fmla="*/ 544810 h 1146667"/>
              <a:gd name="connsiteX292" fmla="*/ 13304 w 1060649"/>
              <a:gd name="connsiteY292" fmla="*/ 450680 h 1146667"/>
              <a:gd name="connsiteX293" fmla="*/ 13304 w 1060649"/>
              <a:gd name="connsiteY293" fmla="*/ 454483 h 1146667"/>
              <a:gd name="connsiteX294" fmla="*/ 4752 w 1060649"/>
              <a:gd name="connsiteY294" fmla="*/ 521040 h 1146667"/>
              <a:gd name="connsiteX295" fmla="*/ 950 w 1060649"/>
              <a:gd name="connsiteY295" fmla="*/ 544810 h 1146667"/>
              <a:gd name="connsiteX296" fmla="*/ 950 w 1060649"/>
              <a:gd name="connsiteY296" fmla="*/ 544810 h 1146667"/>
              <a:gd name="connsiteX297" fmla="*/ 4752 w 1060649"/>
              <a:gd name="connsiteY297" fmla="*/ 646546 h 1146667"/>
              <a:gd name="connsiteX298" fmla="*/ 0 w 1060649"/>
              <a:gd name="connsiteY298" fmla="*/ 563826 h 1146667"/>
              <a:gd name="connsiteX299" fmla="*/ 0 w 1060649"/>
              <a:gd name="connsiteY299" fmla="*/ 568580 h 1146667"/>
              <a:gd name="connsiteX300" fmla="*/ 3801 w 1060649"/>
              <a:gd name="connsiteY300" fmla="*/ 635136 h 1146667"/>
              <a:gd name="connsiteX301" fmla="*/ 4752 w 1060649"/>
              <a:gd name="connsiteY301" fmla="*/ 646546 h 1146667"/>
              <a:gd name="connsiteX302" fmla="*/ 17106 w 1060649"/>
              <a:gd name="connsiteY302" fmla="*/ 712151 h 1146667"/>
              <a:gd name="connsiteX303" fmla="*/ 16155 w 1060649"/>
              <a:gd name="connsiteY303" fmla="*/ 708348 h 1146667"/>
              <a:gd name="connsiteX304" fmla="*/ 17106 w 1060649"/>
              <a:gd name="connsiteY304" fmla="*/ 712151 h 1146667"/>
              <a:gd name="connsiteX305" fmla="*/ 58919 w 1060649"/>
              <a:gd name="connsiteY305" fmla="*/ 826247 h 1146667"/>
              <a:gd name="connsiteX306" fmla="*/ 28509 w 1060649"/>
              <a:gd name="connsiteY306" fmla="*/ 752085 h 1146667"/>
              <a:gd name="connsiteX307" fmla="*/ 38963 w 1060649"/>
              <a:gd name="connsiteY307" fmla="*/ 763494 h 1146667"/>
              <a:gd name="connsiteX308" fmla="*/ 61770 w 1060649"/>
              <a:gd name="connsiteY308" fmla="*/ 824345 h 1146667"/>
              <a:gd name="connsiteX309" fmla="*/ 58919 w 1060649"/>
              <a:gd name="connsiteY309" fmla="*/ 826247 h 1146667"/>
              <a:gd name="connsiteX310" fmla="*/ 58919 w 1060649"/>
              <a:gd name="connsiteY310" fmla="*/ 826247 h 1146667"/>
              <a:gd name="connsiteX311" fmla="*/ 168205 w 1060649"/>
              <a:gd name="connsiteY311" fmla="*/ 979326 h 1146667"/>
              <a:gd name="connsiteX312" fmla="*/ 117838 w 1060649"/>
              <a:gd name="connsiteY312" fmla="*/ 922278 h 1146667"/>
              <a:gd name="connsiteX313" fmla="*/ 136845 w 1060649"/>
              <a:gd name="connsiteY313" fmla="*/ 943196 h 1146667"/>
              <a:gd name="connsiteX314" fmla="*/ 168205 w 1060649"/>
              <a:gd name="connsiteY314" fmla="*/ 979326 h 1146667"/>
              <a:gd name="connsiteX315" fmla="*/ 250882 w 1060649"/>
              <a:gd name="connsiteY315" fmla="*/ 1046833 h 1146667"/>
              <a:gd name="connsiteX316" fmla="*/ 242329 w 1060649"/>
              <a:gd name="connsiteY316" fmla="*/ 1041128 h 1146667"/>
              <a:gd name="connsiteX317" fmla="*/ 192913 w 1060649"/>
              <a:gd name="connsiteY317" fmla="*/ 1002145 h 1146667"/>
              <a:gd name="connsiteX318" fmla="*/ 192913 w 1060649"/>
              <a:gd name="connsiteY318" fmla="*/ 1002145 h 1146667"/>
              <a:gd name="connsiteX319" fmla="*/ 192913 w 1060649"/>
              <a:gd name="connsiteY319" fmla="*/ 1002145 h 1146667"/>
              <a:gd name="connsiteX320" fmla="*/ 222373 w 1060649"/>
              <a:gd name="connsiteY320" fmla="*/ 1022112 h 1146667"/>
              <a:gd name="connsiteX321" fmla="*/ 250882 w 1060649"/>
              <a:gd name="connsiteY321" fmla="*/ 1046833 h 1146667"/>
              <a:gd name="connsiteX322" fmla="*/ 250882 w 1060649"/>
              <a:gd name="connsiteY322" fmla="*/ 1046833 h 1146667"/>
              <a:gd name="connsiteX323" fmla="*/ 344012 w 1060649"/>
              <a:gd name="connsiteY323" fmla="*/ 1099127 h 1146667"/>
              <a:gd name="connsiteX324" fmla="*/ 282242 w 1060649"/>
              <a:gd name="connsiteY324" fmla="*/ 1067751 h 1146667"/>
              <a:gd name="connsiteX325" fmla="*/ 282242 w 1060649"/>
              <a:gd name="connsiteY325" fmla="*/ 1067751 h 1146667"/>
              <a:gd name="connsiteX326" fmla="*/ 318354 w 1060649"/>
              <a:gd name="connsiteY326" fmla="*/ 1084865 h 1146667"/>
              <a:gd name="connsiteX327" fmla="*/ 344012 w 1060649"/>
              <a:gd name="connsiteY327" fmla="*/ 1099127 h 1146667"/>
              <a:gd name="connsiteX328" fmla="*/ 344012 w 1060649"/>
              <a:gd name="connsiteY328" fmla="*/ 1099127 h 1146667"/>
              <a:gd name="connsiteX329" fmla="*/ 429540 w 1060649"/>
              <a:gd name="connsiteY329" fmla="*/ 1128602 h 1146667"/>
              <a:gd name="connsiteX330" fmla="*/ 387727 w 1060649"/>
              <a:gd name="connsiteY330" fmla="*/ 1116242 h 1146667"/>
              <a:gd name="connsiteX331" fmla="*/ 419087 w 1060649"/>
              <a:gd name="connsiteY331" fmla="*/ 1125750 h 1146667"/>
              <a:gd name="connsiteX332" fmla="*/ 429540 w 1060649"/>
              <a:gd name="connsiteY332" fmla="*/ 1128602 h 1146667"/>
              <a:gd name="connsiteX333" fmla="*/ 618652 w 1060649"/>
              <a:gd name="connsiteY333" fmla="*/ 1144766 h 1146667"/>
              <a:gd name="connsiteX334" fmla="*/ 567335 w 1060649"/>
              <a:gd name="connsiteY334" fmla="*/ 1146667 h 1146667"/>
              <a:gd name="connsiteX335" fmla="*/ 569236 w 1060649"/>
              <a:gd name="connsiteY335" fmla="*/ 1146667 h 1146667"/>
              <a:gd name="connsiteX336" fmla="*/ 612000 w 1060649"/>
              <a:gd name="connsiteY336" fmla="*/ 1144766 h 1146667"/>
              <a:gd name="connsiteX337" fmla="*/ 618652 w 1060649"/>
              <a:gd name="connsiteY337" fmla="*/ 1144766 h 1146667"/>
              <a:gd name="connsiteX338" fmla="*/ 718435 w 1060649"/>
              <a:gd name="connsiteY338" fmla="*/ 1127651 h 1146667"/>
              <a:gd name="connsiteX339" fmla="*/ 678522 w 1060649"/>
              <a:gd name="connsiteY339" fmla="*/ 1136209 h 1146667"/>
              <a:gd name="connsiteX340" fmla="*/ 678522 w 1060649"/>
              <a:gd name="connsiteY340" fmla="*/ 1132405 h 1146667"/>
              <a:gd name="connsiteX341" fmla="*/ 720335 w 1060649"/>
              <a:gd name="connsiteY341" fmla="*/ 1122897 h 1146667"/>
              <a:gd name="connsiteX342" fmla="*/ 718435 w 1060649"/>
              <a:gd name="connsiteY342" fmla="*/ 1127651 h 1146667"/>
              <a:gd name="connsiteX343" fmla="*/ 918950 w 1060649"/>
              <a:gd name="connsiteY343" fmla="*/ 1030670 h 1146667"/>
              <a:gd name="connsiteX344" fmla="*/ 898043 w 1060649"/>
              <a:gd name="connsiteY344" fmla="*/ 1045882 h 1146667"/>
              <a:gd name="connsiteX345" fmla="*/ 892341 w 1060649"/>
              <a:gd name="connsiteY345" fmla="*/ 1048735 h 1146667"/>
              <a:gd name="connsiteX346" fmla="*/ 903745 w 1060649"/>
              <a:gd name="connsiteY346" fmla="*/ 1035424 h 1146667"/>
              <a:gd name="connsiteX347" fmla="*/ 933205 w 1060649"/>
              <a:gd name="connsiteY347" fmla="*/ 1016407 h 1146667"/>
              <a:gd name="connsiteX348" fmla="*/ 918950 w 1060649"/>
              <a:gd name="connsiteY348" fmla="*/ 1030670 h 1146667"/>
              <a:gd name="connsiteX349" fmla="*/ 918950 w 1060649"/>
              <a:gd name="connsiteY349" fmla="*/ 1030670 h 1146667"/>
              <a:gd name="connsiteX350" fmla="*/ 1012080 w 1060649"/>
              <a:gd name="connsiteY350" fmla="*/ 942245 h 1146667"/>
              <a:gd name="connsiteX351" fmla="*/ 978820 w 1060649"/>
              <a:gd name="connsiteY351" fmla="*/ 979326 h 1146667"/>
              <a:gd name="connsiteX352" fmla="*/ 978820 w 1060649"/>
              <a:gd name="connsiteY352" fmla="*/ 979326 h 1146667"/>
              <a:gd name="connsiteX353" fmla="*/ 993074 w 1060649"/>
              <a:gd name="connsiteY353" fmla="*/ 963163 h 1146667"/>
              <a:gd name="connsiteX354" fmla="*/ 1012080 w 1060649"/>
              <a:gd name="connsiteY354" fmla="*/ 942245 h 1146667"/>
              <a:gd name="connsiteX355" fmla="*/ 128292 w 1060649"/>
              <a:gd name="connsiteY355" fmla="*/ 912770 h 1146667"/>
              <a:gd name="connsiteX356" fmla="*/ 102634 w 1060649"/>
              <a:gd name="connsiteY356" fmla="*/ 896606 h 1146667"/>
              <a:gd name="connsiteX357" fmla="*/ 75074 w 1060649"/>
              <a:gd name="connsiteY357" fmla="*/ 844312 h 1146667"/>
              <a:gd name="connsiteX358" fmla="*/ 101683 w 1060649"/>
              <a:gd name="connsiteY358" fmla="*/ 855722 h 1146667"/>
              <a:gd name="connsiteX359" fmla="*/ 128292 w 1060649"/>
              <a:gd name="connsiteY359" fmla="*/ 912770 h 1146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Lst>
            <a:rect l="l" t="t" r="r" b="b"/>
            <a:pathLst>
              <a:path w="1060649" h="1146667">
                <a:moveTo>
                  <a:pt x="217621" y="995490"/>
                </a:moveTo>
                <a:cubicBezTo>
                  <a:pt x="213820" y="1002145"/>
                  <a:pt x="196714" y="995490"/>
                  <a:pt x="178658" y="979326"/>
                </a:cubicBezTo>
                <a:cubicBezTo>
                  <a:pt x="161553" y="963163"/>
                  <a:pt x="148248" y="944147"/>
                  <a:pt x="149199" y="934639"/>
                </a:cubicBezTo>
                <a:cubicBezTo>
                  <a:pt x="151099" y="924180"/>
                  <a:pt x="169155" y="929885"/>
                  <a:pt x="188161" y="946999"/>
                </a:cubicBezTo>
                <a:cubicBezTo>
                  <a:pt x="209068" y="965064"/>
                  <a:pt x="221422" y="986933"/>
                  <a:pt x="217621" y="995490"/>
                </a:cubicBezTo>
                <a:moveTo>
                  <a:pt x="320255" y="1065849"/>
                </a:moveTo>
                <a:cubicBezTo>
                  <a:pt x="313602" y="1070603"/>
                  <a:pt x="293646" y="1063948"/>
                  <a:pt x="274640" y="1052538"/>
                </a:cubicBezTo>
                <a:cubicBezTo>
                  <a:pt x="255633" y="1040178"/>
                  <a:pt x="243279" y="1024965"/>
                  <a:pt x="248031" y="1019260"/>
                </a:cubicBezTo>
                <a:cubicBezTo>
                  <a:pt x="252783" y="1011653"/>
                  <a:pt x="274640" y="1015457"/>
                  <a:pt x="295547" y="1029719"/>
                </a:cubicBezTo>
                <a:cubicBezTo>
                  <a:pt x="316453" y="1043030"/>
                  <a:pt x="327857" y="1060144"/>
                  <a:pt x="320255" y="1065849"/>
                </a:cubicBezTo>
                <a:close/>
                <a:moveTo>
                  <a:pt x="428590" y="1117193"/>
                </a:moveTo>
                <a:cubicBezTo>
                  <a:pt x="420037" y="1120045"/>
                  <a:pt x="399130" y="1115291"/>
                  <a:pt x="380124" y="1107685"/>
                </a:cubicBezTo>
                <a:cubicBezTo>
                  <a:pt x="361118" y="1099127"/>
                  <a:pt x="350665" y="1089619"/>
                  <a:pt x="358267" y="1085816"/>
                </a:cubicBezTo>
                <a:cubicBezTo>
                  <a:pt x="365869" y="1081062"/>
                  <a:pt x="388677" y="1083915"/>
                  <a:pt x="409584" y="1093423"/>
                </a:cubicBezTo>
                <a:cubicBezTo>
                  <a:pt x="429540" y="1102931"/>
                  <a:pt x="437143" y="1113389"/>
                  <a:pt x="428590" y="1117193"/>
                </a:cubicBezTo>
                <a:close/>
                <a:moveTo>
                  <a:pt x="530273" y="1143815"/>
                </a:moveTo>
                <a:cubicBezTo>
                  <a:pt x="520770" y="1143815"/>
                  <a:pt x="500814" y="1141913"/>
                  <a:pt x="483708" y="1140012"/>
                </a:cubicBezTo>
                <a:cubicBezTo>
                  <a:pt x="467553" y="1136209"/>
                  <a:pt x="459950" y="1132405"/>
                  <a:pt x="469453" y="1131455"/>
                </a:cubicBezTo>
                <a:cubicBezTo>
                  <a:pt x="478956" y="1128602"/>
                  <a:pt x="500814" y="1130504"/>
                  <a:pt x="517919" y="1134307"/>
                </a:cubicBezTo>
                <a:cubicBezTo>
                  <a:pt x="535025" y="1137159"/>
                  <a:pt x="539776" y="1141913"/>
                  <a:pt x="530273" y="1143815"/>
                </a:cubicBezTo>
                <a:close/>
                <a:moveTo>
                  <a:pt x="34211" y="714052"/>
                </a:moveTo>
                <a:cubicBezTo>
                  <a:pt x="33261" y="732118"/>
                  <a:pt x="25658" y="731167"/>
                  <a:pt x="19006" y="712151"/>
                </a:cubicBezTo>
                <a:cubicBezTo>
                  <a:pt x="13304" y="694086"/>
                  <a:pt x="8553" y="666512"/>
                  <a:pt x="6652" y="648447"/>
                </a:cubicBezTo>
                <a:cubicBezTo>
                  <a:pt x="6652" y="628480"/>
                  <a:pt x="13304" y="625628"/>
                  <a:pt x="20907" y="643693"/>
                </a:cubicBezTo>
                <a:cubicBezTo>
                  <a:pt x="31360" y="661758"/>
                  <a:pt x="37062" y="695036"/>
                  <a:pt x="34211" y="714052"/>
                </a:cubicBezTo>
                <a:close/>
                <a:moveTo>
                  <a:pt x="97882" y="803428"/>
                </a:moveTo>
                <a:cubicBezTo>
                  <a:pt x="94081" y="820542"/>
                  <a:pt x="78876" y="817690"/>
                  <a:pt x="65571" y="798674"/>
                </a:cubicBezTo>
                <a:cubicBezTo>
                  <a:pt x="53217" y="779658"/>
                  <a:pt x="43714" y="751134"/>
                  <a:pt x="45615" y="733069"/>
                </a:cubicBezTo>
                <a:cubicBezTo>
                  <a:pt x="48466" y="714052"/>
                  <a:pt x="62720" y="713102"/>
                  <a:pt x="77925" y="733069"/>
                </a:cubicBezTo>
                <a:cubicBezTo>
                  <a:pt x="94081" y="753035"/>
                  <a:pt x="103584" y="785363"/>
                  <a:pt x="97882" y="803428"/>
                </a:cubicBezTo>
                <a:close/>
                <a:moveTo>
                  <a:pt x="190062" y="896606"/>
                </a:moveTo>
                <a:cubicBezTo>
                  <a:pt x="183410" y="910868"/>
                  <a:pt x="162503" y="908016"/>
                  <a:pt x="144447" y="889000"/>
                </a:cubicBezTo>
                <a:cubicBezTo>
                  <a:pt x="126391" y="870935"/>
                  <a:pt x="115938" y="843362"/>
                  <a:pt x="120689" y="827198"/>
                </a:cubicBezTo>
                <a:cubicBezTo>
                  <a:pt x="126391" y="810083"/>
                  <a:pt x="147298" y="811034"/>
                  <a:pt x="167255" y="830050"/>
                </a:cubicBezTo>
                <a:cubicBezTo>
                  <a:pt x="187211" y="850968"/>
                  <a:pt x="197665" y="880443"/>
                  <a:pt x="190062" y="896606"/>
                </a:cubicBezTo>
                <a:close/>
                <a:moveTo>
                  <a:pt x="300298" y="983129"/>
                </a:moveTo>
                <a:cubicBezTo>
                  <a:pt x="290795" y="995490"/>
                  <a:pt x="267037" y="992637"/>
                  <a:pt x="246130" y="977425"/>
                </a:cubicBezTo>
                <a:cubicBezTo>
                  <a:pt x="225224" y="961261"/>
                  <a:pt x="214770" y="938442"/>
                  <a:pt x="221422" y="924180"/>
                </a:cubicBezTo>
                <a:cubicBezTo>
                  <a:pt x="229975" y="908967"/>
                  <a:pt x="254683" y="910868"/>
                  <a:pt x="277491" y="927983"/>
                </a:cubicBezTo>
                <a:cubicBezTo>
                  <a:pt x="300298" y="945097"/>
                  <a:pt x="310751" y="969818"/>
                  <a:pt x="300298" y="983129"/>
                </a:cubicBezTo>
                <a:close/>
                <a:moveTo>
                  <a:pt x="420037" y="1055390"/>
                </a:moveTo>
                <a:cubicBezTo>
                  <a:pt x="408633" y="1064898"/>
                  <a:pt x="383925" y="1062997"/>
                  <a:pt x="363019" y="1051587"/>
                </a:cubicBezTo>
                <a:cubicBezTo>
                  <a:pt x="342112" y="1039227"/>
                  <a:pt x="331658" y="1021162"/>
                  <a:pt x="342112" y="1009752"/>
                </a:cubicBezTo>
                <a:cubicBezTo>
                  <a:pt x="352565" y="997391"/>
                  <a:pt x="379174" y="998342"/>
                  <a:pt x="401981" y="1011653"/>
                </a:cubicBezTo>
                <a:cubicBezTo>
                  <a:pt x="423838" y="1025916"/>
                  <a:pt x="431441" y="1044932"/>
                  <a:pt x="420037" y="1055390"/>
                </a:cubicBezTo>
                <a:close/>
                <a:moveTo>
                  <a:pt x="535975" y="1106734"/>
                </a:moveTo>
                <a:cubicBezTo>
                  <a:pt x="523621" y="1113389"/>
                  <a:pt x="499863" y="1114340"/>
                  <a:pt x="480857" y="1106734"/>
                </a:cubicBezTo>
                <a:cubicBezTo>
                  <a:pt x="461851" y="1099127"/>
                  <a:pt x="455199" y="1086767"/>
                  <a:pt x="465652" y="1078210"/>
                </a:cubicBezTo>
                <a:cubicBezTo>
                  <a:pt x="477056" y="1068702"/>
                  <a:pt x="503664" y="1067751"/>
                  <a:pt x="523621" y="1077259"/>
                </a:cubicBezTo>
                <a:cubicBezTo>
                  <a:pt x="543578" y="1084865"/>
                  <a:pt x="548329" y="1098177"/>
                  <a:pt x="535975" y="1106734"/>
                </a:cubicBezTo>
                <a:close/>
                <a:moveTo>
                  <a:pt x="637658" y="1131455"/>
                </a:moveTo>
                <a:cubicBezTo>
                  <a:pt x="625304" y="1136209"/>
                  <a:pt x="605348" y="1138110"/>
                  <a:pt x="589192" y="1136209"/>
                </a:cubicBezTo>
                <a:cubicBezTo>
                  <a:pt x="573987" y="1133356"/>
                  <a:pt x="570186" y="1126701"/>
                  <a:pt x="581590" y="1120996"/>
                </a:cubicBezTo>
                <a:cubicBezTo>
                  <a:pt x="593944" y="1114340"/>
                  <a:pt x="616751" y="1111488"/>
                  <a:pt x="632907" y="1115291"/>
                </a:cubicBezTo>
                <a:cubicBezTo>
                  <a:pt x="648112" y="1118143"/>
                  <a:pt x="650963" y="1125750"/>
                  <a:pt x="637658" y="1131455"/>
                </a:cubicBezTo>
                <a:close/>
                <a:moveTo>
                  <a:pt x="29460" y="588547"/>
                </a:moveTo>
                <a:cubicBezTo>
                  <a:pt x="23758" y="613267"/>
                  <a:pt x="13304" y="616120"/>
                  <a:pt x="7602" y="599005"/>
                </a:cubicBezTo>
                <a:cubicBezTo>
                  <a:pt x="2851" y="582842"/>
                  <a:pt x="2851" y="551465"/>
                  <a:pt x="6652" y="529597"/>
                </a:cubicBezTo>
                <a:cubicBezTo>
                  <a:pt x="11404" y="505827"/>
                  <a:pt x="20907" y="497270"/>
                  <a:pt x="27559" y="511532"/>
                </a:cubicBezTo>
                <a:cubicBezTo>
                  <a:pt x="35161" y="528646"/>
                  <a:pt x="37062" y="563826"/>
                  <a:pt x="29460" y="588547"/>
                </a:cubicBezTo>
                <a:close/>
                <a:moveTo>
                  <a:pt x="89329" y="673168"/>
                </a:moveTo>
                <a:cubicBezTo>
                  <a:pt x="80776" y="696938"/>
                  <a:pt x="62720" y="698840"/>
                  <a:pt x="48466" y="678873"/>
                </a:cubicBezTo>
                <a:cubicBezTo>
                  <a:pt x="36112" y="659857"/>
                  <a:pt x="31360" y="626579"/>
                  <a:pt x="37062" y="602809"/>
                </a:cubicBezTo>
                <a:cubicBezTo>
                  <a:pt x="44665" y="579039"/>
                  <a:pt x="61770" y="572383"/>
                  <a:pt x="76025" y="591399"/>
                </a:cubicBezTo>
                <a:cubicBezTo>
                  <a:pt x="93130" y="610415"/>
                  <a:pt x="98832" y="647496"/>
                  <a:pt x="89329" y="673168"/>
                </a:cubicBezTo>
                <a:close/>
                <a:moveTo>
                  <a:pt x="180559" y="767297"/>
                </a:moveTo>
                <a:cubicBezTo>
                  <a:pt x="170106" y="789166"/>
                  <a:pt x="145397" y="790117"/>
                  <a:pt x="125441" y="769199"/>
                </a:cubicBezTo>
                <a:cubicBezTo>
                  <a:pt x="106435" y="749232"/>
                  <a:pt x="98832" y="715003"/>
                  <a:pt x="107385" y="692184"/>
                </a:cubicBezTo>
                <a:cubicBezTo>
                  <a:pt x="116888" y="668414"/>
                  <a:pt x="141596" y="664611"/>
                  <a:pt x="162503" y="685528"/>
                </a:cubicBezTo>
                <a:cubicBezTo>
                  <a:pt x="184360" y="706446"/>
                  <a:pt x="191963" y="743527"/>
                  <a:pt x="180559" y="767297"/>
                </a:cubicBezTo>
                <a:close/>
                <a:moveTo>
                  <a:pt x="296497" y="864279"/>
                </a:moveTo>
                <a:cubicBezTo>
                  <a:pt x="283192" y="884246"/>
                  <a:pt x="254683" y="884246"/>
                  <a:pt x="230925" y="865230"/>
                </a:cubicBezTo>
                <a:cubicBezTo>
                  <a:pt x="208118" y="846214"/>
                  <a:pt x="198615" y="813887"/>
                  <a:pt x="209068" y="792969"/>
                </a:cubicBezTo>
                <a:cubicBezTo>
                  <a:pt x="220472" y="771101"/>
                  <a:pt x="250882" y="768248"/>
                  <a:pt x="275590" y="788215"/>
                </a:cubicBezTo>
                <a:cubicBezTo>
                  <a:pt x="300298" y="808182"/>
                  <a:pt x="309801" y="842411"/>
                  <a:pt x="296497" y="864279"/>
                </a:cubicBezTo>
                <a:close/>
                <a:moveTo>
                  <a:pt x="423838" y="952704"/>
                </a:moveTo>
                <a:cubicBezTo>
                  <a:pt x="409584" y="969818"/>
                  <a:pt x="379174" y="970769"/>
                  <a:pt x="354466" y="954605"/>
                </a:cubicBezTo>
                <a:cubicBezTo>
                  <a:pt x="330708" y="938442"/>
                  <a:pt x="321205" y="910868"/>
                  <a:pt x="334509" y="891852"/>
                </a:cubicBezTo>
                <a:cubicBezTo>
                  <a:pt x="347814" y="871886"/>
                  <a:pt x="380124" y="869984"/>
                  <a:pt x="405783" y="887098"/>
                </a:cubicBezTo>
                <a:cubicBezTo>
                  <a:pt x="431441" y="905164"/>
                  <a:pt x="439043" y="934639"/>
                  <a:pt x="423838" y="952704"/>
                </a:cubicBezTo>
                <a:close/>
                <a:moveTo>
                  <a:pt x="667118" y="1073456"/>
                </a:moveTo>
                <a:cubicBezTo>
                  <a:pt x="652863" y="1084865"/>
                  <a:pt x="626255" y="1088669"/>
                  <a:pt x="608199" y="1082013"/>
                </a:cubicBezTo>
                <a:cubicBezTo>
                  <a:pt x="589192" y="1075357"/>
                  <a:pt x="584441" y="1059194"/>
                  <a:pt x="599646" y="1046833"/>
                </a:cubicBezTo>
                <a:cubicBezTo>
                  <a:pt x="614851" y="1033522"/>
                  <a:pt x="642410" y="1028768"/>
                  <a:pt x="662366" y="1037325"/>
                </a:cubicBezTo>
                <a:cubicBezTo>
                  <a:pt x="680422" y="1044932"/>
                  <a:pt x="683273" y="1061095"/>
                  <a:pt x="667118" y="1073456"/>
                </a:cubicBezTo>
                <a:close/>
                <a:moveTo>
                  <a:pt x="760248" y="1094373"/>
                </a:moveTo>
                <a:cubicBezTo>
                  <a:pt x="745994" y="1102931"/>
                  <a:pt x="725087" y="1108635"/>
                  <a:pt x="711782" y="1106734"/>
                </a:cubicBezTo>
                <a:cubicBezTo>
                  <a:pt x="697528" y="1104832"/>
                  <a:pt x="697528" y="1094373"/>
                  <a:pt x="710832" y="1084865"/>
                </a:cubicBezTo>
                <a:cubicBezTo>
                  <a:pt x="725087" y="1074407"/>
                  <a:pt x="748845" y="1068702"/>
                  <a:pt x="762149" y="1071554"/>
                </a:cubicBezTo>
                <a:cubicBezTo>
                  <a:pt x="775453" y="1075357"/>
                  <a:pt x="773553" y="1085816"/>
                  <a:pt x="760248" y="1094373"/>
                </a:cubicBezTo>
                <a:close/>
                <a:moveTo>
                  <a:pt x="823919" y="1088669"/>
                </a:moveTo>
                <a:cubicBezTo>
                  <a:pt x="811565" y="1094373"/>
                  <a:pt x="795410" y="1101980"/>
                  <a:pt x="787807" y="1103881"/>
                </a:cubicBezTo>
                <a:cubicBezTo>
                  <a:pt x="779255" y="1105783"/>
                  <a:pt x="781155" y="1101980"/>
                  <a:pt x="794459" y="1094373"/>
                </a:cubicBezTo>
                <a:cubicBezTo>
                  <a:pt x="806814" y="1086767"/>
                  <a:pt x="824869" y="1079161"/>
                  <a:pt x="833422" y="1078210"/>
                </a:cubicBezTo>
                <a:cubicBezTo>
                  <a:pt x="841025" y="1078210"/>
                  <a:pt x="836273" y="1082013"/>
                  <a:pt x="823919" y="1088669"/>
                </a:cubicBezTo>
                <a:close/>
                <a:moveTo>
                  <a:pt x="42764" y="452582"/>
                </a:moveTo>
                <a:cubicBezTo>
                  <a:pt x="32311" y="479204"/>
                  <a:pt x="20907" y="487762"/>
                  <a:pt x="16155" y="474450"/>
                </a:cubicBezTo>
                <a:cubicBezTo>
                  <a:pt x="14255" y="462090"/>
                  <a:pt x="19006" y="434517"/>
                  <a:pt x="26609" y="409796"/>
                </a:cubicBezTo>
                <a:cubicBezTo>
                  <a:pt x="36112" y="386026"/>
                  <a:pt x="46565" y="372714"/>
                  <a:pt x="51317" y="382222"/>
                </a:cubicBezTo>
                <a:cubicBezTo>
                  <a:pt x="57969" y="393632"/>
                  <a:pt x="54168" y="425009"/>
                  <a:pt x="42764" y="452582"/>
                </a:cubicBezTo>
                <a:close/>
                <a:moveTo>
                  <a:pt x="95981" y="521040"/>
                </a:moveTo>
                <a:cubicBezTo>
                  <a:pt x="83627" y="548613"/>
                  <a:pt x="63671" y="555268"/>
                  <a:pt x="50366" y="538154"/>
                </a:cubicBezTo>
                <a:cubicBezTo>
                  <a:pt x="39913" y="521990"/>
                  <a:pt x="39913" y="489663"/>
                  <a:pt x="49416" y="463991"/>
                </a:cubicBezTo>
                <a:cubicBezTo>
                  <a:pt x="60820" y="437369"/>
                  <a:pt x="79826" y="426910"/>
                  <a:pt x="93130" y="442123"/>
                </a:cubicBezTo>
                <a:cubicBezTo>
                  <a:pt x="107385" y="456385"/>
                  <a:pt x="109286" y="492516"/>
                  <a:pt x="95981" y="521040"/>
                </a:cubicBezTo>
                <a:close/>
                <a:moveTo>
                  <a:pt x="181509" y="607563"/>
                </a:moveTo>
                <a:cubicBezTo>
                  <a:pt x="167255" y="635136"/>
                  <a:pt x="139696" y="639890"/>
                  <a:pt x="120689" y="619923"/>
                </a:cubicBezTo>
                <a:cubicBezTo>
                  <a:pt x="102634" y="600907"/>
                  <a:pt x="98832" y="564776"/>
                  <a:pt x="111186" y="539105"/>
                </a:cubicBezTo>
                <a:cubicBezTo>
                  <a:pt x="124491" y="512482"/>
                  <a:pt x="151099" y="504876"/>
                  <a:pt x="170106" y="522941"/>
                </a:cubicBezTo>
                <a:cubicBezTo>
                  <a:pt x="191963" y="541006"/>
                  <a:pt x="197665" y="579989"/>
                  <a:pt x="181509" y="607563"/>
                </a:cubicBezTo>
                <a:close/>
                <a:moveTo>
                  <a:pt x="568286" y="894705"/>
                </a:moveTo>
                <a:cubicBezTo>
                  <a:pt x="551180" y="914672"/>
                  <a:pt x="517919" y="919426"/>
                  <a:pt x="494161" y="904213"/>
                </a:cubicBezTo>
                <a:cubicBezTo>
                  <a:pt x="469453" y="889000"/>
                  <a:pt x="462801" y="858574"/>
                  <a:pt x="478956" y="837657"/>
                </a:cubicBezTo>
                <a:cubicBezTo>
                  <a:pt x="496062" y="815788"/>
                  <a:pt x="530273" y="811034"/>
                  <a:pt x="555932" y="827198"/>
                </a:cubicBezTo>
                <a:cubicBezTo>
                  <a:pt x="579689" y="843362"/>
                  <a:pt x="585391" y="873787"/>
                  <a:pt x="568286" y="894705"/>
                </a:cubicBezTo>
                <a:close/>
                <a:moveTo>
                  <a:pt x="694677" y="966966"/>
                </a:moveTo>
                <a:cubicBezTo>
                  <a:pt x="678522" y="984080"/>
                  <a:pt x="649062" y="989785"/>
                  <a:pt x="628155" y="979326"/>
                </a:cubicBezTo>
                <a:cubicBezTo>
                  <a:pt x="607248" y="967917"/>
                  <a:pt x="602497" y="944147"/>
                  <a:pt x="618652" y="926081"/>
                </a:cubicBezTo>
                <a:cubicBezTo>
                  <a:pt x="634807" y="907065"/>
                  <a:pt x="666168" y="901360"/>
                  <a:pt x="687074" y="913721"/>
                </a:cubicBezTo>
                <a:cubicBezTo>
                  <a:pt x="708932" y="925131"/>
                  <a:pt x="711782" y="948901"/>
                  <a:pt x="694677" y="966966"/>
                </a:cubicBezTo>
                <a:close/>
                <a:moveTo>
                  <a:pt x="800161" y="1014506"/>
                </a:moveTo>
                <a:cubicBezTo>
                  <a:pt x="784956" y="1028768"/>
                  <a:pt x="761199" y="1035424"/>
                  <a:pt x="745994" y="1029719"/>
                </a:cubicBezTo>
                <a:cubicBezTo>
                  <a:pt x="729838" y="1023063"/>
                  <a:pt x="728888" y="1005949"/>
                  <a:pt x="744093" y="990736"/>
                </a:cubicBezTo>
                <a:cubicBezTo>
                  <a:pt x="759298" y="974572"/>
                  <a:pt x="784956" y="967917"/>
                  <a:pt x="801112" y="975523"/>
                </a:cubicBezTo>
                <a:cubicBezTo>
                  <a:pt x="815366" y="982179"/>
                  <a:pt x="815366" y="1000244"/>
                  <a:pt x="800161" y="1014506"/>
                </a:cubicBezTo>
                <a:close/>
                <a:moveTo>
                  <a:pt x="876186" y="1035424"/>
                </a:moveTo>
                <a:cubicBezTo>
                  <a:pt x="862882" y="1046833"/>
                  <a:pt x="844826" y="1054440"/>
                  <a:pt x="835323" y="1052538"/>
                </a:cubicBezTo>
                <a:cubicBezTo>
                  <a:pt x="824869" y="1050636"/>
                  <a:pt x="826770" y="1039227"/>
                  <a:pt x="840074" y="1026866"/>
                </a:cubicBezTo>
                <a:cubicBezTo>
                  <a:pt x="853379" y="1014506"/>
                  <a:pt x="872385" y="1006899"/>
                  <a:pt x="882838" y="1009752"/>
                </a:cubicBezTo>
                <a:cubicBezTo>
                  <a:pt x="892341" y="1013555"/>
                  <a:pt x="889490" y="1024014"/>
                  <a:pt x="876186" y="1035424"/>
                </a:cubicBezTo>
                <a:close/>
                <a:moveTo>
                  <a:pt x="77925" y="327076"/>
                </a:moveTo>
                <a:cubicBezTo>
                  <a:pt x="63671" y="353698"/>
                  <a:pt x="48466" y="367960"/>
                  <a:pt x="45615" y="359403"/>
                </a:cubicBezTo>
                <a:cubicBezTo>
                  <a:pt x="44665" y="352748"/>
                  <a:pt x="55118" y="328978"/>
                  <a:pt x="66522" y="305208"/>
                </a:cubicBezTo>
                <a:cubicBezTo>
                  <a:pt x="79826" y="281437"/>
                  <a:pt x="92180" y="265274"/>
                  <a:pt x="95031" y="268126"/>
                </a:cubicBezTo>
                <a:cubicBezTo>
                  <a:pt x="100733" y="272880"/>
                  <a:pt x="93130" y="300454"/>
                  <a:pt x="77925" y="327076"/>
                </a:cubicBezTo>
                <a:close/>
                <a:moveTo>
                  <a:pt x="205267" y="444025"/>
                </a:moveTo>
                <a:cubicBezTo>
                  <a:pt x="187211" y="474450"/>
                  <a:pt x="156801" y="483007"/>
                  <a:pt x="137795" y="464942"/>
                </a:cubicBezTo>
                <a:cubicBezTo>
                  <a:pt x="120689" y="447828"/>
                  <a:pt x="120689" y="412648"/>
                  <a:pt x="136845" y="385075"/>
                </a:cubicBezTo>
                <a:cubicBezTo>
                  <a:pt x="153950" y="356551"/>
                  <a:pt x="183410" y="345141"/>
                  <a:pt x="202416" y="360354"/>
                </a:cubicBezTo>
                <a:cubicBezTo>
                  <a:pt x="221422" y="376518"/>
                  <a:pt x="224273" y="414550"/>
                  <a:pt x="205267" y="444025"/>
                </a:cubicBezTo>
                <a:close/>
                <a:moveTo>
                  <a:pt x="316453" y="533400"/>
                </a:moveTo>
                <a:cubicBezTo>
                  <a:pt x="297447" y="562875"/>
                  <a:pt x="261335" y="570481"/>
                  <a:pt x="236627" y="549564"/>
                </a:cubicBezTo>
                <a:cubicBezTo>
                  <a:pt x="212870" y="530548"/>
                  <a:pt x="209068" y="491565"/>
                  <a:pt x="227124" y="463041"/>
                </a:cubicBezTo>
                <a:cubicBezTo>
                  <a:pt x="245180" y="434517"/>
                  <a:pt x="280342" y="425009"/>
                  <a:pt x="305050" y="443074"/>
                </a:cubicBezTo>
                <a:cubicBezTo>
                  <a:pt x="331658" y="462090"/>
                  <a:pt x="336410" y="502974"/>
                  <a:pt x="316453" y="533400"/>
                </a:cubicBezTo>
                <a:close/>
                <a:moveTo>
                  <a:pt x="928453" y="941294"/>
                </a:moveTo>
                <a:cubicBezTo>
                  <a:pt x="914199" y="957458"/>
                  <a:pt x="893292" y="966015"/>
                  <a:pt x="880938" y="960310"/>
                </a:cubicBezTo>
                <a:cubicBezTo>
                  <a:pt x="867633" y="953655"/>
                  <a:pt x="868584" y="934639"/>
                  <a:pt x="883789" y="917524"/>
                </a:cubicBezTo>
                <a:cubicBezTo>
                  <a:pt x="898043" y="899459"/>
                  <a:pt x="920851" y="890902"/>
                  <a:pt x="933205" y="898508"/>
                </a:cubicBezTo>
                <a:cubicBezTo>
                  <a:pt x="944609" y="906114"/>
                  <a:pt x="942708" y="924180"/>
                  <a:pt x="928453" y="941294"/>
                </a:cubicBezTo>
                <a:close/>
                <a:moveTo>
                  <a:pt x="979770" y="962212"/>
                </a:moveTo>
                <a:cubicBezTo>
                  <a:pt x="968366" y="974572"/>
                  <a:pt x="954112" y="984080"/>
                  <a:pt x="947459" y="983129"/>
                </a:cubicBezTo>
                <a:cubicBezTo>
                  <a:pt x="940807" y="981228"/>
                  <a:pt x="944609" y="967917"/>
                  <a:pt x="956963" y="954605"/>
                </a:cubicBezTo>
                <a:cubicBezTo>
                  <a:pt x="969317" y="940343"/>
                  <a:pt x="984522" y="930835"/>
                  <a:pt x="990223" y="934639"/>
                </a:cubicBezTo>
                <a:cubicBezTo>
                  <a:pt x="995925" y="936540"/>
                  <a:pt x="991174" y="949851"/>
                  <a:pt x="979770" y="962212"/>
                </a:cubicBezTo>
                <a:close/>
                <a:moveTo>
                  <a:pt x="163453" y="243405"/>
                </a:moveTo>
                <a:cubicBezTo>
                  <a:pt x="144447" y="269077"/>
                  <a:pt x="120689" y="283339"/>
                  <a:pt x="111186" y="275733"/>
                </a:cubicBezTo>
                <a:cubicBezTo>
                  <a:pt x="103584" y="269077"/>
                  <a:pt x="112137" y="246258"/>
                  <a:pt x="129242" y="223439"/>
                </a:cubicBezTo>
                <a:cubicBezTo>
                  <a:pt x="147298" y="201570"/>
                  <a:pt x="168205" y="185406"/>
                  <a:pt x="177708" y="188259"/>
                </a:cubicBezTo>
                <a:cubicBezTo>
                  <a:pt x="189112" y="193013"/>
                  <a:pt x="183410" y="217734"/>
                  <a:pt x="163453" y="243405"/>
                </a:cubicBezTo>
                <a:close/>
                <a:moveTo>
                  <a:pt x="236627" y="289044"/>
                </a:moveTo>
                <a:cubicBezTo>
                  <a:pt x="216671" y="316617"/>
                  <a:pt x="185311" y="328027"/>
                  <a:pt x="168205" y="315666"/>
                </a:cubicBezTo>
                <a:cubicBezTo>
                  <a:pt x="153000" y="304257"/>
                  <a:pt x="155851" y="274782"/>
                  <a:pt x="174857" y="250061"/>
                </a:cubicBezTo>
                <a:cubicBezTo>
                  <a:pt x="193863" y="225340"/>
                  <a:pt x="222373" y="212029"/>
                  <a:pt x="239478" y="221537"/>
                </a:cubicBezTo>
                <a:cubicBezTo>
                  <a:pt x="257534" y="231045"/>
                  <a:pt x="256584" y="261471"/>
                  <a:pt x="236627" y="289044"/>
                </a:cubicBezTo>
                <a:close/>
                <a:moveTo>
                  <a:pt x="340211" y="358452"/>
                </a:moveTo>
                <a:cubicBezTo>
                  <a:pt x="319304" y="386976"/>
                  <a:pt x="283192" y="396485"/>
                  <a:pt x="259435" y="379370"/>
                </a:cubicBezTo>
                <a:cubicBezTo>
                  <a:pt x="237578" y="363206"/>
                  <a:pt x="236627" y="328978"/>
                  <a:pt x="255633" y="302355"/>
                </a:cubicBezTo>
                <a:cubicBezTo>
                  <a:pt x="275590" y="275733"/>
                  <a:pt x="309801" y="265274"/>
                  <a:pt x="332609" y="279536"/>
                </a:cubicBezTo>
                <a:cubicBezTo>
                  <a:pt x="358267" y="294749"/>
                  <a:pt x="362068" y="329928"/>
                  <a:pt x="340211" y="358452"/>
                </a:cubicBezTo>
                <a:close/>
                <a:moveTo>
                  <a:pt x="1047242" y="889951"/>
                </a:moveTo>
                <a:cubicBezTo>
                  <a:pt x="1038689" y="902311"/>
                  <a:pt x="1031087" y="910868"/>
                  <a:pt x="1029186" y="909918"/>
                </a:cubicBezTo>
                <a:cubicBezTo>
                  <a:pt x="1026335" y="908016"/>
                  <a:pt x="1031087" y="894705"/>
                  <a:pt x="1040590" y="881394"/>
                </a:cubicBezTo>
                <a:cubicBezTo>
                  <a:pt x="1049143" y="868082"/>
                  <a:pt x="1057695" y="859525"/>
                  <a:pt x="1060546" y="862378"/>
                </a:cubicBezTo>
                <a:cubicBezTo>
                  <a:pt x="1061497" y="864279"/>
                  <a:pt x="1055795" y="876640"/>
                  <a:pt x="1047242" y="889951"/>
                </a:cubicBezTo>
                <a:close/>
                <a:moveTo>
                  <a:pt x="281292" y="164489"/>
                </a:moveTo>
                <a:cubicBezTo>
                  <a:pt x="259435" y="188259"/>
                  <a:pt x="227124" y="201570"/>
                  <a:pt x="210969" y="193964"/>
                </a:cubicBezTo>
                <a:cubicBezTo>
                  <a:pt x="196714" y="188259"/>
                  <a:pt x="203366" y="166390"/>
                  <a:pt x="223323" y="145473"/>
                </a:cubicBezTo>
                <a:cubicBezTo>
                  <a:pt x="244230" y="125506"/>
                  <a:pt x="272739" y="112195"/>
                  <a:pt x="287944" y="115047"/>
                </a:cubicBezTo>
                <a:cubicBezTo>
                  <a:pt x="306000" y="119801"/>
                  <a:pt x="303149" y="141670"/>
                  <a:pt x="281292" y="164489"/>
                </a:cubicBezTo>
                <a:close/>
                <a:moveTo>
                  <a:pt x="377273" y="211078"/>
                </a:moveTo>
                <a:cubicBezTo>
                  <a:pt x="354466" y="236750"/>
                  <a:pt x="317404" y="247209"/>
                  <a:pt x="294596" y="234848"/>
                </a:cubicBezTo>
                <a:cubicBezTo>
                  <a:pt x="273689" y="223439"/>
                  <a:pt x="274640" y="194914"/>
                  <a:pt x="296497" y="171144"/>
                </a:cubicBezTo>
                <a:cubicBezTo>
                  <a:pt x="317404" y="149276"/>
                  <a:pt x="351615" y="137866"/>
                  <a:pt x="374422" y="147374"/>
                </a:cubicBezTo>
                <a:cubicBezTo>
                  <a:pt x="397230" y="157833"/>
                  <a:pt x="399130" y="186357"/>
                  <a:pt x="377273" y="211078"/>
                </a:cubicBezTo>
                <a:close/>
                <a:moveTo>
                  <a:pt x="326907" y="77015"/>
                </a:moveTo>
                <a:cubicBezTo>
                  <a:pt x="305050" y="94129"/>
                  <a:pt x="275590" y="106490"/>
                  <a:pt x="262286" y="105539"/>
                </a:cubicBezTo>
                <a:cubicBezTo>
                  <a:pt x="250882" y="106490"/>
                  <a:pt x="259435" y="95080"/>
                  <a:pt x="278441" y="81769"/>
                </a:cubicBezTo>
                <a:cubicBezTo>
                  <a:pt x="299348" y="69409"/>
                  <a:pt x="324056" y="57048"/>
                  <a:pt x="337360" y="53245"/>
                </a:cubicBezTo>
                <a:cubicBezTo>
                  <a:pt x="352565" y="52294"/>
                  <a:pt x="347814" y="62753"/>
                  <a:pt x="326907" y="77015"/>
                </a:cubicBezTo>
                <a:close/>
                <a:moveTo>
                  <a:pt x="411484" y="96982"/>
                </a:moveTo>
                <a:cubicBezTo>
                  <a:pt x="390578" y="115998"/>
                  <a:pt x="355416" y="125506"/>
                  <a:pt x="335460" y="118850"/>
                </a:cubicBezTo>
                <a:cubicBezTo>
                  <a:pt x="317404" y="113145"/>
                  <a:pt x="319304" y="95080"/>
                  <a:pt x="340211" y="78917"/>
                </a:cubicBezTo>
                <a:cubicBezTo>
                  <a:pt x="360168" y="63704"/>
                  <a:pt x="391528" y="54196"/>
                  <a:pt x="410534" y="57999"/>
                </a:cubicBezTo>
                <a:cubicBezTo>
                  <a:pt x="431441" y="61802"/>
                  <a:pt x="431441" y="79867"/>
                  <a:pt x="411484" y="96982"/>
                </a:cubicBezTo>
                <a:close/>
                <a:moveTo>
                  <a:pt x="521720" y="143571"/>
                </a:moveTo>
                <a:cubicBezTo>
                  <a:pt x="501764" y="164489"/>
                  <a:pt x="463751" y="171144"/>
                  <a:pt x="439043" y="158784"/>
                </a:cubicBezTo>
                <a:cubicBezTo>
                  <a:pt x="415286" y="147374"/>
                  <a:pt x="413385" y="123604"/>
                  <a:pt x="433342" y="104588"/>
                </a:cubicBezTo>
                <a:cubicBezTo>
                  <a:pt x="453298" y="87474"/>
                  <a:pt x="487509" y="80818"/>
                  <a:pt x="511267" y="90326"/>
                </a:cubicBezTo>
                <a:cubicBezTo>
                  <a:pt x="535975" y="100785"/>
                  <a:pt x="541677" y="124555"/>
                  <a:pt x="521720" y="143571"/>
                </a:cubicBezTo>
                <a:close/>
                <a:moveTo>
                  <a:pt x="650012" y="214881"/>
                </a:moveTo>
                <a:cubicBezTo>
                  <a:pt x="631956" y="236750"/>
                  <a:pt x="594894" y="241504"/>
                  <a:pt x="567335" y="225340"/>
                </a:cubicBezTo>
                <a:cubicBezTo>
                  <a:pt x="540727" y="210127"/>
                  <a:pt x="535025" y="180652"/>
                  <a:pt x="554031" y="160686"/>
                </a:cubicBezTo>
                <a:cubicBezTo>
                  <a:pt x="572087" y="141670"/>
                  <a:pt x="607248" y="137866"/>
                  <a:pt x="632907" y="152128"/>
                </a:cubicBezTo>
                <a:cubicBezTo>
                  <a:pt x="659515" y="166390"/>
                  <a:pt x="667118" y="193964"/>
                  <a:pt x="650012" y="214881"/>
                </a:cubicBezTo>
                <a:close/>
                <a:moveTo>
                  <a:pt x="448546" y="30426"/>
                </a:moveTo>
                <a:cubicBezTo>
                  <a:pt x="427640" y="41835"/>
                  <a:pt x="395329" y="50393"/>
                  <a:pt x="376323" y="49442"/>
                </a:cubicBezTo>
                <a:cubicBezTo>
                  <a:pt x="359217" y="49442"/>
                  <a:pt x="363969" y="42786"/>
                  <a:pt x="383925" y="33278"/>
                </a:cubicBezTo>
                <a:cubicBezTo>
                  <a:pt x="403882" y="25672"/>
                  <a:pt x="432391" y="18065"/>
                  <a:pt x="448546" y="15213"/>
                </a:cubicBezTo>
                <a:cubicBezTo>
                  <a:pt x="467553" y="13311"/>
                  <a:pt x="467553" y="19967"/>
                  <a:pt x="448546" y="30426"/>
                </a:cubicBezTo>
                <a:close/>
                <a:moveTo>
                  <a:pt x="546428" y="52294"/>
                </a:moveTo>
                <a:cubicBezTo>
                  <a:pt x="527422" y="66556"/>
                  <a:pt x="491310" y="71310"/>
                  <a:pt x="468503" y="63704"/>
                </a:cubicBezTo>
                <a:cubicBezTo>
                  <a:pt x="445696" y="57999"/>
                  <a:pt x="444745" y="42786"/>
                  <a:pt x="463751" y="31376"/>
                </a:cubicBezTo>
                <a:cubicBezTo>
                  <a:pt x="481807" y="21868"/>
                  <a:pt x="514118" y="17114"/>
                  <a:pt x="535975" y="20918"/>
                </a:cubicBezTo>
                <a:cubicBezTo>
                  <a:pt x="558782" y="26622"/>
                  <a:pt x="564484" y="40884"/>
                  <a:pt x="546428" y="52294"/>
                </a:cubicBezTo>
                <a:close/>
                <a:moveTo>
                  <a:pt x="663317" y="101736"/>
                </a:moveTo>
                <a:cubicBezTo>
                  <a:pt x="647161" y="116949"/>
                  <a:pt x="611050" y="119801"/>
                  <a:pt x="584441" y="107441"/>
                </a:cubicBezTo>
                <a:cubicBezTo>
                  <a:pt x="558782" y="96031"/>
                  <a:pt x="553081" y="75113"/>
                  <a:pt x="571137" y="61802"/>
                </a:cubicBezTo>
                <a:cubicBezTo>
                  <a:pt x="588242" y="49442"/>
                  <a:pt x="620553" y="48491"/>
                  <a:pt x="645261" y="57999"/>
                </a:cubicBezTo>
                <a:cubicBezTo>
                  <a:pt x="669969" y="67507"/>
                  <a:pt x="678522" y="87474"/>
                  <a:pt x="663317" y="101736"/>
                </a:cubicBezTo>
                <a:close/>
                <a:moveTo>
                  <a:pt x="665217" y="29475"/>
                </a:moveTo>
                <a:cubicBezTo>
                  <a:pt x="650963" y="37081"/>
                  <a:pt x="620553" y="37081"/>
                  <a:pt x="596795" y="29475"/>
                </a:cubicBezTo>
                <a:cubicBezTo>
                  <a:pt x="574938" y="22819"/>
                  <a:pt x="569236" y="13311"/>
                  <a:pt x="584441" y="8557"/>
                </a:cubicBezTo>
                <a:cubicBezTo>
                  <a:pt x="597745" y="4754"/>
                  <a:pt x="626255" y="5705"/>
                  <a:pt x="647161" y="10459"/>
                </a:cubicBezTo>
                <a:cubicBezTo>
                  <a:pt x="668068" y="15213"/>
                  <a:pt x="676621" y="23770"/>
                  <a:pt x="665217" y="29475"/>
                </a:cubicBezTo>
                <a:close/>
                <a:moveTo>
                  <a:pt x="777354" y="79867"/>
                </a:moveTo>
                <a:cubicBezTo>
                  <a:pt x="766900" y="89375"/>
                  <a:pt x="737441" y="86523"/>
                  <a:pt x="713683" y="75113"/>
                </a:cubicBezTo>
                <a:cubicBezTo>
                  <a:pt x="689925" y="63704"/>
                  <a:pt x="681373" y="48491"/>
                  <a:pt x="693727" y="40884"/>
                </a:cubicBezTo>
                <a:cubicBezTo>
                  <a:pt x="705130" y="35180"/>
                  <a:pt x="731739" y="38032"/>
                  <a:pt x="753596" y="47540"/>
                </a:cubicBezTo>
                <a:cubicBezTo>
                  <a:pt x="775453" y="57999"/>
                  <a:pt x="785907" y="71310"/>
                  <a:pt x="777354" y="79867"/>
                </a:cubicBezTo>
                <a:close/>
                <a:moveTo>
                  <a:pt x="889490" y="150227"/>
                </a:moveTo>
                <a:cubicBezTo>
                  <a:pt x="881888" y="160686"/>
                  <a:pt x="857180" y="157833"/>
                  <a:pt x="835323" y="142620"/>
                </a:cubicBezTo>
                <a:cubicBezTo>
                  <a:pt x="812515" y="128358"/>
                  <a:pt x="802062" y="108391"/>
                  <a:pt x="811565" y="98883"/>
                </a:cubicBezTo>
                <a:cubicBezTo>
                  <a:pt x="820118" y="91277"/>
                  <a:pt x="842925" y="96031"/>
                  <a:pt x="863832" y="108391"/>
                </a:cubicBezTo>
                <a:cubicBezTo>
                  <a:pt x="883789" y="122653"/>
                  <a:pt x="896143" y="141670"/>
                  <a:pt x="889490" y="150227"/>
                </a:cubicBezTo>
                <a:close/>
                <a:moveTo>
                  <a:pt x="990223" y="234848"/>
                </a:moveTo>
                <a:cubicBezTo>
                  <a:pt x="986422" y="246258"/>
                  <a:pt x="968366" y="243405"/>
                  <a:pt x="949360" y="227242"/>
                </a:cubicBezTo>
                <a:cubicBezTo>
                  <a:pt x="930354" y="211078"/>
                  <a:pt x="919900" y="189210"/>
                  <a:pt x="925602" y="178751"/>
                </a:cubicBezTo>
                <a:cubicBezTo>
                  <a:pt x="930354" y="169243"/>
                  <a:pt x="948410" y="173997"/>
                  <a:pt x="965515" y="189210"/>
                </a:cubicBezTo>
                <a:cubicBezTo>
                  <a:pt x="982621" y="204422"/>
                  <a:pt x="993074" y="224389"/>
                  <a:pt x="990223" y="234848"/>
                </a:cubicBezTo>
                <a:close/>
                <a:moveTo>
                  <a:pt x="864782" y="86523"/>
                </a:moveTo>
                <a:cubicBezTo>
                  <a:pt x="860031" y="90326"/>
                  <a:pt x="839124" y="83671"/>
                  <a:pt x="817267" y="71310"/>
                </a:cubicBezTo>
                <a:cubicBezTo>
                  <a:pt x="795410" y="59901"/>
                  <a:pt x="784006" y="48491"/>
                  <a:pt x="790658" y="46589"/>
                </a:cubicBezTo>
                <a:cubicBezTo>
                  <a:pt x="795410" y="45638"/>
                  <a:pt x="815366" y="54196"/>
                  <a:pt x="835323" y="63704"/>
                </a:cubicBezTo>
                <a:cubicBezTo>
                  <a:pt x="855279" y="74163"/>
                  <a:pt x="868584" y="83671"/>
                  <a:pt x="864782" y="86523"/>
                </a:cubicBezTo>
                <a:close/>
                <a:moveTo>
                  <a:pt x="958863" y="155932"/>
                </a:moveTo>
                <a:cubicBezTo>
                  <a:pt x="957913" y="161636"/>
                  <a:pt x="941758" y="154981"/>
                  <a:pt x="923702" y="139768"/>
                </a:cubicBezTo>
                <a:cubicBezTo>
                  <a:pt x="904696" y="125506"/>
                  <a:pt x="892341" y="110293"/>
                  <a:pt x="895192" y="105539"/>
                </a:cubicBezTo>
                <a:cubicBezTo>
                  <a:pt x="898043" y="102687"/>
                  <a:pt x="913248" y="112195"/>
                  <a:pt x="930354" y="124555"/>
                </a:cubicBezTo>
                <a:cubicBezTo>
                  <a:pt x="945559" y="137866"/>
                  <a:pt x="958863" y="151178"/>
                  <a:pt x="958863" y="155932"/>
                </a:cubicBezTo>
                <a:close/>
                <a:moveTo>
                  <a:pt x="764050" y="35180"/>
                </a:moveTo>
                <a:cubicBezTo>
                  <a:pt x="756447" y="36130"/>
                  <a:pt x="730789" y="31376"/>
                  <a:pt x="707981" y="23770"/>
                </a:cubicBezTo>
                <a:cubicBezTo>
                  <a:pt x="686124" y="17114"/>
                  <a:pt x="676621" y="11410"/>
                  <a:pt x="687074" y="12360"/>
                </a:cubicBezTo>
                <a:cubicBezTo>
                  <a:pt x="709882" y="14262"/>
                  <a:pt x="777354" y="35180"/>
                  <a:pt x="764050" y="35180"/>
                </a:cubicBezTo>
                <a:close/>
                <a:moveTo>
                  <a:pt x="592994" y="0"/>
                </a:moveTo>
                <a:cubicBezTo>
                  <a:pt x="616751" y="951"/>
                  <a:pt x="639559" y="2852"/>
                  <a:pt x="663317" y="6656"/>
                </a:cubicBezTo>
                <a:cubicBezTo>
                  <a:pt x="650963" y="5705"/>
                  <a:pt x="625304" y="2852"/>
                  <a:pt x="605348" y="951"/>
                </a:cubicBezTo>
                <a:cubicBezTo>
                  <a:pt x="600596" y="951"/>
                  <a:pt x="595845" y="951"/>
                  <a:pt x="592994" y="0"/>
                </a:cubicBezTo>
                <a:close/>
                <a:moveTo>
                  <a:pt x="488460" y="6656"/>
                </a:moveTo>
                <a:cubicBezTo>
                  <a:pt x="513168" y="2852"/>
                  <a:pt x="537876" y="951"/>
                  <a:pt x="562584" y="0"/>
                </a:cubicBezTo>
                <a:lnTo>
                  <a:pt x="562584" y="0"/>
                </a:lnTo>
                <a:cubicBezTo>
                  <a:pt x="573037" y="0"/>
                  <a:pt x="574938" y="1902"/>
                  <a:pt x="562584" y="4754"/>
                </a:cubicBezTo>
                <a:cubicBezTo>
                  <a:pt x="546428" y="9508"/>
                  <a:pt x="515068" y="13311"/>
                  <a:pt x="495112" y="11410"/>
                </a:cubicBezTo>
                <a:cubicBezTo>
                  <a:pt x="478006" y="11410"/>
                  <a:pt x="476105" y="8557"/>
                  <a:pt x="488460" y="6656"/>
                </a:cubicBezTo>
                <a:close/>
                <a:moveTo>
                  <a:pt x="321205" y="57999"/>
                </a:moveTo>
                <a:cubicBezTo>
                  <a:pt x="341161" y="48491"/>
                  <a:pt x="361118" y="39934"/>
                  <a:pt x="382025" y="32327"/>
                </a:cubicBezTo>
                <a:cubicBezTo>
                  <a:pt x="380124" y="33278"/>
                  <a:pt x="378223" y="34229"/>
                  <a:pt x="375373" y="35180"/>
                </a:cubicBezTo>
                <a:cubicBezTo>
                  <a:pt x="358267" y="42786"/>
                  <a:pt x="334509" y="52294"/>
                  <a:pt x="321205" y="57999"/>
                </a:cubicBezTo>
                <a:close/>
                <a:moveTo>
                  <a:pt x="237578" y="108391"/>
                </a:moveTo>
                <a:cubicBezTo>
                  <a:pt x="251832" y="97933"/>
                  <a:pt x="266087" y="88425"/>
                  <a:pt x="280342" y="79867"/>
                </a:cubicBezTo>
                <a:cubicBezTo>
                  <a:pt x="278441" y="80818"/>
                  <a:pt x="275590" y="82720"/>
                  <a:pt x="273689" y="83671"/>
                </a:cubicBezTo>
                <a:cubicBezTo>
                  <a:pt x="261335" y="93179"/>
                  <a:pt x="248031" y="101736"/>
                  <a:pt x="237578" y="108391"/>
                </a:cubicBezTo>
                <a:lnTo>
                  <a:pt x="237578" y="108391"/>
                </a:lnTo>
                <a:close/>
                <a:moveTo>
                  <a:pt x="179609" y="155932"/>
                </a:moveTo>
                <a:cubicBezTo>
                  <a:pt x="191012" y="145473"/>
                  <a:pt x="202416" y="135965"/>
                  <a:pt x="213820" y="126457"/>
                </a:cubicBezTo>
                <a:lnTo>
                  <a:pt x="213820" y="126457"/>
                </a:lnTo>
                <a:cubicBezTo>
                  <a:pt x="223323" y="118850"/>
                  <a:pt x="231876" y="113145"/>
                  <a:pt x="236627" y="111244"/>
                </a:cubicBezTo>
                <a:cubicBezTo>
                  <a:pt x="247081" y="109342"/>
                  <a:pt x="238528" y="123604"/>
                  <a:pt x="216671" y="144522"/>
                </a:cubicBezTo>
                <a:cubicBezTo>
                  <a:pt x="195764" y="166390"/>
                  <a:pt x="171056" y="182554"/>
                  <a:pt x="162503" y="180652"/>
                </a:cubicBezTo>
                <a:cubicBezTo>
                  <a:pt x="157752" y="180652"/>
                  <a:pt x="166304" y="170194"/>
                  <a:pt x="179609" y="155932"/>
                </a:cubicBezTo>
                <a:close/>
                <a:moveTo>
                  <a:pt x="93130" y="260520"/>
                </a:moveTo>
                <a:cubicBezTo>
                  <a:pt x="96932" y="253864"/>
                  <a:pt x="101683" y="248159"/>
                  <a:pt x="105484" y="242455"/>
                </a:cubicBezTo>
                <a:cubicBezTo>
                  <a:pt x="119739" y="221537"/>
                  <a:pt x="135894" y="202521"/>
                  <a:pt x="152050" y="184456"/>
                </a:cubicBezTo>
                <a:lnTo>
                  <a:pt x="152050" y="184456"/>
                </a:lnTo>
                <a:cubicBezTo>
                  <a:pt x="153950" y="184456"/>
                  <a:pt x="143497" y="200619"/>
                  <a:pt x="125441" y="222488"/>
                </a:cubicBezTo>
                <a:cubicBezTo>
                  <a:pt x="109286" y="245307"/>
                  <a:pt x="94081" y="261471"/>
                  <a:pt x="93130" y="260520"/>
                </a:cubicBezTo>
                <a:close/>
                <a:moveTo>
                  <a:pt x="18056" y="430713"/>
                </a:moveTo>
                <a:cubicBezTo>
                  <a:pt x="24708" y="404091"/>
                  <a:pt x="33261" y="377468"/>
                  <a:pt x="44665" y="351797"/>
                </a:cubicBezTo>
                <a:lnTo>
                  <a:pt x="44665" y="351797"/>
                </a:lnTo>
                <a:cubicBezTo>
                  <a:pt x="41814" y="361305"/>
                  <a:pt x="34211" y="383173"/>
                  <a:pt x="26609" y="405042"/>
                </a:cubicBezTo>
                <a:cubicBezTo>
                  <a:pt x="22807" y="416451"/>
                  <a:pt x="19957" y="425959"/>
                  <a:pt x="18056" y="430713"/>
                </a:cubicBezTo>
                <a:close/>
                <a:moveTo>
                  <a:pt x="950" y="544810"/>
                </a:moveTo>
                <a:cubicBezTo>
                  <a:pt x="2851" y="513433"/>
                  <a:pt x="6652" y="482057"/>
                  <a:pt x="13304" y="450680"/>
                </a:cubicBezTo>
                <a:cubicBezTo>
                  <a:pt x="13304" y="451631"/>
                  <a:pt x="13304" y="452582"/>
                  <a:pt x="13304" y="454483"/>
                </a:cubicBezTo>
                <a:cubicBezTo>
                  <a:pt x="13304" y="465893"/>
                  <a:pt x="9503" y="496319"/>
                  <a:pt x="4752" y="521040"/>
                </a:cubicBezTo>
                <a:cubicBezTo>
                  <a:pt x="2851" y="534351"/>
                  <a:pt x="950" y="542908"/>
                  <a:pt x="950" y="544810"/>
                </a:cubicBezTo>
                <a:lnTo>
                  <a:pt x="950" y="544810"/>
                </a:lnTo>
                <a:close/>
                <a:moveTo>
                  <a:pt x="4752" y="646546"/>
                </a:moveTo>
                <a:cubicBezTo>
                  <a:pt x="950" y="618972"/>
                  <a:pt x="0" y="591399"/>
                  <a:pt x="0" y="563826"/>
                </a:cubicBezTo>
                <a:cubicBezTo>
                  <a:pt x="0" y="564776"/>
                  <a:pt x="0" y="566678"/>
                  <a:pt x="0" y="568580"/>
                </a:cubicBezTo>
                <a:cubicBezTo>
                  <a:pt x="1901" y="583793"/>
                  <a:pt x="3801" y="614218"/>
                  <a:pt x="3801" y="635136"/>
                </a:cubicBezTo>
                <a:cubicBezTo>
                  <a:pt x="4752" y="640841"/>
                  <a:pt x="4752" y="644644"/>
                  <a:pt x="4752" y="646546"/>
                </a:cubicBezTo>
                <a:close/>
                <a:moveTo>
                  <a:pt x="17106" y="712151"/>
                </a:moveTo>
                <a:cubicBezTo>
                  <a:pt x="17106" y="711200"/>
                  <a:pt x="16155" y="709298"/>
                  <a:pt x="16155" y="708348"/>
                </a:cubicBezTo>
                <a:cubicBezTo>
                  <a:pt x="16155" y="709298"/>
                  <a:pt x="17106" y="711200"/>
                  <a:pt x="17106" y="712151"/>
                </a:cubicBezTo>
                <a:close/>
                <a:moveTo>
                  <a:pt x="58919" y="826247"/>
                </a:moveTo>
                <a:cubicBezTo>
                  <a:pt x="47516" y="802477"/>
                  <a:pt x="37062" y="777756"/>
                  <a:pt x="28509" y="752085"/>
                </a:cubicBezTo>
                <a:cubicBezTo>
                  <a:pt x="25658" y="741626"/>
                  <a:pt x="30410" y="745429"/>
                  <a:pt x="38963" y="763494"/>
                </a:cubicBezTo>
                <a:cubicBezTo>
                  <a:pt x="49416" y="782510"/>
                  <a:pt x="60820" y="811985"/>
                  <a:pt x="61770" y="824345"/>
                </a:cubicBezTo>
                <a:cubicBezTo>
                  <a:pt x="63671" y="832903"/>
                  <a:pt x="62720" y="832903"/>
                  <a:pt x="58919" y="826247"/>
                </a:cubicBezTo>
                <a:lnTo>
                  <a:pt x="58919" y="826247"/>
                </a:lnTo>
                <a:close/>
                <a:moveTo>
                  <a:pt x="168205" y="979326"/>
                </a:moveTo>
                <a:cubicBezTo>
                  <a:pt x="150149" y="961261"/>
                  <a:pt x="133043" y="942245"/>
                  <a:pt x="117838" y="922278"/>
                </a:cubicBezTo>
                <a:cubicBezTo>
                  <a:pt x="119739" y="924180"/>
                  <a:pt x="127342" y="931786"/>
                  <a:pt x="136845" y="943196"/>
                </a:cubicBezTo>
                <a:cubicBezTo>
                  <a:pt x="153000" y="959359"/>
                  <a:pt x="166304" y="975523"/>
                  <a:pt x="168205" y="979326"/>
                </a:cubicBezTo>
                <a:close/>
                <a:moveTo>
                  <a:pt x="250882" y="1046833"/>
                </a:moveTo>
                <a:cubicBezTo>
                  <a:pt x="248031" y="1044932"/>
                  <a:pt x="245180" y="1043030"/>
                  <a:pt x="242329" y="1041128"/>
                </a:cubicBezTo>
                <a:cubicBezTo>
                  <a:pt x="225224" y="1028768"/>
                  <a:pt x="208118" y="1015457"/>
                  <a:pt x="192913" y="1002145"/>
                </a:cubicBezTo>
                <a:lnTo>
                  <a:pt x="192913" y="1002145"/>
                </a:lnTo>
                <a:cubicBezTo>
                  <a:pt x="192913" y="1002145"/>
                  <a:pt x="192913" y="1002145"/>
                  <a:pt x="192913" y="1002145"/>
                </a:cubicBezTo>
                <a:cubicBezTo>
                  <a:pt x="191963" y="1000244"/>
                  <a:pt x="205267" y="1007850"/>
                  <a:pt x="222373" y="1022112"/>
                </a:cubicBezTo>
                <a:cubicBezTo>
                  <a:pt x="239478" y="1034473"/>
                  <a:pt x="251832" y="1045882"/>
                  <a:pt x="250882" y="1046833"/>
                </a:cubicBezTo>
                <a:cubicBezTo>
                  <a:pt x="250882" y="1047784"/>
                  <a:pt x="250882" y="1047784"/>
                  <a:pt x="250882" y="1046833"/>
                </a:cubicBezTo>
                <a:close/>
                <a:moveTo>
                  <a:pt x="344012" y="1099127"/>
                </a:moveTo>
                <a:cubicBezTo>
                  <a:pt x="323106" y="1089619"/>
                  <a:pt x="302199" y="1079161"/>
                  <a:pt x="282242" y="1067751"/>
                </a:cubicBezTo>
                <a:lnTo>
                  <a:pt x="282242" y="1067751"/>
                </a:lnTo>
                <a:cubicBezTo>
                  <a:pt x="284143" y="1067751"/>
                  <a:pt x="301248" y="1075357"/>
                  <a:pt x="318354" y="1084865"/>
                </a:cubicBezTo>
                <a:cubicBezTo>
                  <a:pt x="335460" y="1092472"/>
                  <a:pt x="345913" y="1099127"/>
                  <a:pt x="344012" y="1099127"/>
                </a:cubicBezTo>
                <a:lnTo>
                  <a:pt x="344012" y="1099127"/>
                </a:lnTo>
                <a:close/>
                <a:moveTo>
                  <a:pt x="429540" y="1128602"/>
                </a:moveTo>
                <a:cubicBezTo>
                  <a:pt x="415286" y="1124799"/>
                  <a:pt x="401981" y="1120996"/>
                  <a:pt x="387727" y="1116242"/>
                </a:cubicBezTo>
                <a:cubicBezTo>
                  <a:pt x="396279" y="1119094"/>
                  <a:pt x="407683" y="1121947"/>
                  <a:pt x="419087" y="1125750"/>
                </a:cubicBezTo>
                <a:cubicBezTo>
                  <a:pt x="422888" y="1126701"/>
                  <a:pt x="427640" y="1127651"/>
                  <a:pt x="429540" y="1128602"/>
                </a:cubicBezTo>
                <a:close/>
                <a:moveTo>
                  <a:pt x="618652" y="1144766"/>
                </a:moveTo>
                <a:cubicBezTo>
                  <a:pt x="601546" y="1145717"/>
                  <a:pt x="584441" y="1146667"/>
                  <a:pt x="567335" y="1146667"/>
                </a:cubicBezTo>
                <a:cubicBezTo>
                  <a:pt x="568286" y="1146667"/>
                  <a:pt x="568286" y="1146667"/>
                  <a:pt x="569236" y="1146667"/>
                </a:cubicBezTo>
                <a:cubicBezTo>
                  <a:pt x="578739" y="1145717"/>
                  <a:pt x="598696" y="1145717"/>
                  <a:pt x="612000" y="1144766"/>
                </a:cubicBezTo>
                <a:cubicBezTo>
                  <a:pt x="614851" y="1144766"/>
                  <a:pt x="617702" y="1144766"/>
                  <a:pt x="618652" y="1144766"/>
                </a:cubicBezTo>
                <a:close/>
                <a:moveTo>
                  <a:pt x="718435" y="1127651"/>
                </a:moveTo>
                <a:cubicBezTo>
                  <a:pt x="705130" y="1131455"/>
                  <a:pt x="691826" y="1134307"/>
                  <a:pt x="678522" y="1136209"/>
                </a:cubicBezTo>
                <a:cubicBezTo>
                  <a:pt x="668068" y="1138110"/>
                  <a:pt x="667118" y="1136209"/>
                  <a:pt x="678522" y="1132405"/>
                </a:cubicBezTo>
                <a:cubicBezTo>
                  <a:pt x="689925" y="1127651"/>
                  <a:pt x="708932" y="1123848"/>
                  <a:pt x="720335" y="1122897"/>
                </a:cubicBezTo>
                <a:cubicBezTo>
                  <a:pt x="730789" y="1122897"/>
                  <a:pt x="729838" y="1124799"/>
                  <a:pt x="718435" y="1127651"/>
                </a:cubicBezTo>
                <a:close/>
                <a:moveTo>
                  <a:pt x="918950" y="1030670"/>
                </a:moveTo>
                <a:cubicBezTo>
                  <a:pt x="912298" y="1036374"/>
                  <a:pt x="904696" y="1041128"/>
                  <a:pt x="898043" y="1045882"/>
                </a:cubicBezTo>
                <a:cubicBezTo>
                  <a:pt x="895192" y="1047784"/>
                  <a:pt x="893292" y="1048735"/>
                  <a:pt x="892341" y="1048735"/>
                </a:cubicBezTo>
                <a:cubicBezTo>
                  <a:pt x="887590" y="1050636"/>
                  <a:pt x="892341" y="1044932"/>
                  <a:pt x="903745" y="1035424"/>
                </a:cubicBezTo>
                <a:cubicBezTo>
                  <a:pt x="915149" y="1025916"/>
                  <a:pt x="928453" y="1017358"/>
                  <a:pt x="933205" y="1016407"/>
                </a:cubicBezTo>
                <a:cubicBezTo>
                  <a:pt x="936056" y="1016407"/>
                  <a:pt x="930354" y="1022112"/>
                  <a:pt x="918950" y="1030670"/>
                </a:cubicBezTo>
                <a:cubicBezTo>
                  <a:pt x="918950" y="1030670"/>
                  <a:pt x="918950" y="1030670"/>
                  <a:pt x="918950" y="1030670"/>
                </a:cubicBezTo>
                <a:close/>
                <a:moveTo>
                  <a:pt x="1012080" y="942245"/>
                </a:moveTo>
                <a:cubicBezTo>
                  <a:pt x="1001627" y="954605"/>
                  <a:pt x="990223" y="966966"/>
                  <a:pt x="978820" y="979326"/>
                </a:cubicBezTo>
                <a:lnTo>
                  <a:pt x="978820" y="979326"/>
                </a:lnTo>
                <a:cubicBezTo>
                  <a:pt x="980720" y="977425"/>
                  <a:pt x="985472" y="971720"/>
                  <a:pt x="993074" y="963163"/>
                </a:cubicBezTo>
                <a:cubicBezTo>
                  <a:pt x="1001627" y="953655"/>
                  <a:pt x="1009230" y="944147"/>
                  <a:pt x="1012080" y="942245"/>
                </a:cubicBezTo>
                <a:close/>
                <a:moveTo>
                  <a:pt x="128292" y="912770"/>
                </a:moveTo>
                <a:cubicBezTo>
                  <a:pt x="128292" y="923229"/>
                  <a:pt x="115938" y="914672"/>
                  <a:pt x="102634" y="896606"/>
                </a:cubicBezTo>
                <a:cubicBezTo>
                  <a:pt x="89329" y="878541"/>
                  <a:pt x="76975" y="855722"/>
                  <a:pt x="75074" y="844312"/>
                </a:cubicBezTo>
                <a:cubicBezTo>
                  <a:pt x="74124" y="831952"/>
                  <a:pt x="86478" y="836706"/>
                  <a:pt x="101683" y="855722"/>
                </a:cubicBezTo>
                <a:cubicBezTo>
                  <a:pt x="116888" y="874738"/>
                  <a:pt x="129242" y="901360"/>
                  <a:pt x="128292" y="912770"/>
                </a:cubicBezTo>
                <a:close/>
              </a:path>
            </a:pathLst>
          </a:custGeom>
          <a:gradFill>
            <a:gsLst>
              <a:gs pos="0">
                <a:srgbClr val="8551A1"/>
              </a:gs>
              <a:gs pos="35350">
                <a:srgbClr val="6363AC"/>
              </a:gs>
              <a:gs pos="100000">
                <a:srgbClr val="26C4F4"/>
              </a:gs>
            </a:gsLst>
            <a:lin ang="5845069" scaled="1"/>
          </a:gradFill>
          <a:ln w="9492" cap="flat">
            <a:noFill/>
            <a:prstDash val="solid"/>
            <a:miter/>
          </a:ln>
        </p:spPr>
        <p:txBody>
          <a:bodyPr rtlCol="0" anchor="ctr"/>
          <a:lstStyle/>
          <a:p>
            <a:endParaRPr lang="en-US"/>
          </a:p>
        </p:txBody>
      </p:sp>
      <p:sp>
        <p:nvSpPr>
          <p:cNvPr id="9" name="Textfeld 8">
            <a:extLst>
              <a:ext uri="{FF2B5EF4-FFF2-40B4-BE49-F238E27FC236}">
                <a16:creationId xmlns:a16="http://schemas.microsoft.com/office/drawing/2014/main" id="{D75A4BD3-C993-29D3-21E4-476CF10CAEBB}"/>
              </a:ext>
            </a:extLst>
          </p:cNvPr>
          <p:cNvSpPr txBox="1"/>
          <p:nvPr/>
        </p:nvSpPr>
        <p:spPr>
          <a:xfrm>
            <a:off x="591948" y="3520031"/>
            <a:ext cx="6254125" cy="6863417"/>
          </a:xfrm>
          <a:prstGeom prst="rect">
            <a:avLst/>
          </a:prstGeom>
          <a:noFill/>
        </p:spPr>
        <p:txBody>
          <a:bodyPr wrap="square" rtlCol="0">
            <a:spAutoFit/>
          </a:bodyPr>
          <a:lstStyle/>
          <a:p>
            <a:pPr algn="just">
              <a:spcBef>
                <a:spcPts val="827"/>
              </a:spcBef>
            </a:pPr>
            <a:r>
              <a:rPr lang="it-IT" sz="1100" b="1" noProof="0" dirty="0">
                <a:solidFill>
                  <a:srgbClr val="29C5F4"/>
                </a:solidFill>
              </a:rPr>
              <a:t>Step 1: Definisci I tuoi obiettivi di insegnamento </a:t>
            </a:r>
          </a:p>
          <a:p>
            <a:pPr marL="171450" indent="-171450" algn="just">
              <a:buFont typeface="Wingdings" panose="05000000000000000000" pitchFamily="2" charset="2"/>
              <a:buChar char="q"/>
            </a:pPr>
            <a:r>
              <a:rPr lang="it-IT" sz="1100" b="1" noProof="0" dirty="0"/>
              <a:t>Allinea</a:t>
            </a:r>
            <a:r>
              <a:rPr lang="it-IT" sz="1100" noProof="0" dirty="0"/>
              <a:t> il contenuto del modulo/settimana con gli obiettivi di apprendimento del corso/classe.
</a:t>
            </a:r>
            <a:r>
              <a:rPr lang="it-IT" sz="1100" b="1" noProof="0" dirty="0"/>
              <a:t>Identifica</a:t>
            </a:r>
            <a:r>
              <a:rPr lang="it-IT" sz="1100" noProof="0" dirty="0"/>
              <a:t> quali parti del modulo sono essenziali e quali possono essere modificate o omesse in base al curriculum e agli obiettivi delle classi.
</a:t>
            </a:r>
            <a:r>
              <a:rPr lang="it-IT" sz="1100" b="1" noProof="0" dirty="0"/>
              <a:t>Considera</a:t>
            </a:r>
            <a:r>
              <a:rPr lang="it-IT" sz="1100" noProof="0" dirty="0"/>
              <a:t> come il modulo/settimana supporta quadri educativi o competenze più ampie, in particolare nei principi di diversità, equità e inclusione (DEI).</a:t>
            </a:r>
            <a:endParaRPr lang="it-IT" sz="1100" noProof="0" dirty="0">
              <a:solidFill>
                <a:srgbClr val="29C5F4"/>
              </a:solidFill>
            </a:endParaRPr>
          </a:p>
          <a:p>
            <a:pPr algn="just"/>
            <a:r>
              <a:rPr lang="it-IT" sz="1100" b="1" noProof="0" dirty="0">
                <a:solidFill>
                  <a:srgbClr val="29C5F4"/>
                </a:solidFill>
              </a:rPr>
              <a:t>Step 2: Adatta la Durata del Modulo</a:t>
            </a:r>
          </a:p>
          <a:p>
            <a:pPr marL="171450" indent="-171450" algn="just">
              <a:buFont typeface="Wingdings" panose="05000000000000000000" pitchFamily="2" charset="2"/>
              <a:buChar char="q"/>
            </a:pPr>
            <a:r>
              <a:rPr lang="it-IT" sz="1100" b="1" noProof="0" dirty="0"/>
              <a:t>Regola</a:t>
            </a:r>
            <a:r>
              <a:rPr lang="it-IT" sz="1100" noProof="0" dirty="0"/>
              <a:t> il numero di sessioni o il tempo dedicato a ciascun modulo/attività in base all'orario del corso/lezione.</a:t>
            </a:r>
          </a:p>
          <a:p>
            <a:pPr marL="171450" indent="-171450" algn="just">
              <a:buFont typeface="Wingdings" panose="05000000000000000000" pitchFamily="2" charset="2"/>
              <a:buChar char="q"/>
            </a:pPr>
            <a:r>
              <a:rPr lang="it-IT" sz="1100" b="1" noProof="0" dirty="0"/>
              <a:t>Comprimi o espandi le attività</a:t>
            </a:r>
            <a:r>
              <a:rPr lang="it-IT" sz="1100" noProof="0" dirty="0"/>
              <a:t>; Per le sessioni più brevi, concentrati sugli esercizi di base, mentre per quelle più lunghe, incorpora discussioni approfondite o casi di studio.</a:t>
            </a:r>
          </a:p>
          <a:p>
            <a:pPr marL="171450" indent="-171450" algn="just">
              <a:buFont typeface="Wingdings" panose="05000000000000000000" pitchFamily="2" charset="2"/>
              <a:buChar char="q"/>
            </a:pPr>
            <a:r>
              <a:rPr lang="it-IT" sz="1100" b="1" noProof="0" dirty="0"/>
              <a:t>Offri</a:t>
            </a:r>
            <a:r>
              <a:rPr lang="it-IT" sz="1100" noProof="0" dirty="0"/>
              <a:t> opzioni asincrone, come lezioni preregistrate o letture aggiuntive, per rimanere flessibile (per gli studenti e l'orario del corso/lezione).</a:t>
            </a:r>
          </a:p>
          <a:p>
            <a:pPr algn="just"/>
            <a:endParaRPr lang="it-IT" sz="1100" b="1" noProof="0" dirty="0">
              <a:solidFill>
                <a:srgbClr val="29C5F4"/>
              </a:solidFill>
            </a:endParaRPr>
          </a:p>
          <a:p>
            <a:pPr algn="just"/>
            <a:r>
              <a:rPr lang="it-IT" sz="1100" b="1" noProof="0" dirty="0">
                <a:solidFill>
                  <a:srgbClr val="29C5F4"/>
                </a:solidFill>
              </a:rPr>
              <a:t>Step 3: Personalizza le attività di apprendimento </a:t>
            </a:r>
          </a:p>
          <a:p>
            <a:pPr marL="171450" indent="-171450" algn="just">
              <a:buFont typeface="Wingdings" panose="05000000000000000000" pitchFamily="2" charset="2"/>
              <a:buChar char="q"/>
            </a:pPr>
            <a:r>
              <a:rPr lang="it-IT" sz="1100" b="1" noProof="0" dirty="0"/>
              <a:t>Modifica </a:t>
            </a:r>
            <a:r>
              <a:rPr lang="it-IT" sz="1100" noProof="0" dirty="0"/>
              <a:t>o combina gli esercizi per adattarli a diversi formati di lezione (di persona, online o ibridi) e durate delle sessioni (ad esempio, lezione di 90 minuti, programma di 1 giorno, ecc.)</a:t>
            </a:r>
          </a:p>
          <a:p>
            <a:pPr marL="171450" indent="-171450" algn="just">
              <a:buFont typeface="Wingdings" panose="05000000000000000000" pitchFamily="2" charset="2"/>
              <a:buChar char="q"/>
            </a:pPr>
            <a:r>
              <a:rPr lang="it-IT" sz="1100" b="1" noProof="0" dirty="0"/>
              <a:t>Integra </a:t>
            </a:r>
            <a:r>
              <a:rPr lang="it-IT" sz="1100" noProof="0" dirty="0"/>
              <a:t>tecniche di apprendimento attivo, come discussioni di gruppo, revisioni tra pari o progetti pratici, come fulcro delle attività basate sui problemi.</a:t>
            </a:r>
          </a:p>
          <a:p>
            <a:pPr marL="171450" indent="-171450" algn="just">
              <a:buFont typeface="Wingdings" panose="05000000000000000000" pitchFamily="2" charset="2"/>
              <a:buChar char="q"/>
            </a:pPr>
            <a:r>
              <a:rPr lang="it-IT" sz="1100" b="1" noProof="0" dirty="0"/>
              <a:t>Regola</a:t>
            </a:r>
            <a:r>
              <a:rPr lang="it-IT" sz="1100" noProof="0" dirty="0"/>
              <a:t> i livelli di difficoltà semplificando le attività per gli studenti introduttivi o introducendo elementi complessi di risoluzione dei problemi per gli studenti avanzati.</a:t>
            </a:r>
          </a:p>
          <a:p>
            <a:pPr marL="171450" indent="-171450" algn="just">
              <a:buFont typeface="Wingdings" panose="05000000000000000000" pitchFamily="2" charset="2"/>
              <a:buChar char="q"/>
            </a:pPr>
            <a:r>
              <a:rPr lang="it-IT" sz="1100" b="1" noProof="0" dirty="0"/>
              <a:t>Evidenzia i riferimenti incrociati tra gli argomenti </a:t>
            </a:r>
            <a:r>
              <a:rPr lang="it-IT" sz="1100" noProof="0" dirty="0"/>
              <a:t>e le attività del modulo/settimana con i materiali del corso esistenti per creare un'esperienza di apprendimento senza soluzione di continuità.</a:t>
            </a:r>
          </a:p>
          <a:p>
            <a:pPr marL="171450" indent="-171450" algn="just">
              <a:buFont typeface="Wingdings" panose="05000000000000000000" pitchFamily="2" charset="2"/>
              <a:buChar char="q"/>
            </a:pPr>
            <a:r>
              <a:rPr lang="it-IT" sz="1100" b="1" noProof="0" dirty="0"/>
              <a:t>Rivedi e adatta </a:t>
            </a:r>
            <a:r>
              <a:rPr lang="it-IT" sz="1100" noProof="0" dirty="0"/>
              <a:t>sempre i fogli di lavoro e le diapositive prima di condividerli con gli studenti per assicurarti che siano in linea con la struttura rivista e gli obiettivi di apprendimento.</a:t>
            </a:r>
            <a:endParaRPr lang="it-IT" sz="1100" noProof="0" dirty="0">
              <a:solidFill>
                <a:srgbClr val="29C5F4"/>
              </a:solidFill>
            </a:endParaRPr>
          </a:p>
          <a:p>
            <a:pPr algn="just"/>
            <a:r>
              <a:rPr lang="it-IT" sz="1100" b="1" noProof="0" dirty="0">
                <a:solidFill>
                  <a:srgbClr val="29C5F4"/>
                </a:solidFill>
              </a:rPr>
              <a:t>Step 4: Adatta il metodo di valutazione </a:t>
            </a:r>
          </a:p>
          <a:p>
            <a:pPr marL="171450" indent="-171450" algn="just">
              <a:buFont typeface="Wingdings" panose="05000000000000000000" pitchFamily="2" charset="2"/>
              <a:buChar char="q"/>
            </a:pPr>
            <a:r>
              <a:rPr lang="it-IT" sz="1100" b="1" noProof="0" dirty="0"/>
              <a:t>Adatta</a:t>
            </a:r>
            <a:r>
              <a:rPr lang="it-IT" sz="1100" noProof="0" dirty="0"/>
              <a:t> i metodi di valutazione al tuo sistema di valutazione e alla tua strategia di valutazione.</a:t>
            </a:r>
          </a:p>
          <a:p>
            <a:pPr marL="171450" indent="-171450" algn="just">
              <a:buFont typeface="Wingdings" panose="05000000000000000000" pitchFamily="2" charset="2"/>
              <a:buChar char="q"/>
            </a:pPr>
            <a:r>
              <a:rPr lang="it-IT" sz="1100" b="1" noProof="0" dirty="0"/>
              <a:t>Utilizza</a:t>
            </a:r>
            <a:r>
              <a:rPr lang="it-IT" sz="1100" noProof="0" dirty="0"/>
              <a:t> valutazioni formative (ad esempio, quiz, riflessioni) per un feedback continuo sull'apprendimento.</a:t>
            </a:r>
          </a:p>
          <a:p>
            <a:pPr marL="171450" indent="-171450" algn="just">
              <a:buFont typeface="Wingdings" panose="05000000000000000000" pitchFamily="2" charset="2"/>
              <a:buChar char="q"/>
            </a:pPr>
            <a:r>
              <a:rPr lang="it-IT" sz="1100" b="1" noProof="0" dirty="0"/>
              <a:t>Fornisci</a:t>
            </a:r>
            <a:r>
              <a:rPr lang="it-IT" sz="1100" noProof="0" dirty="0"/>
              <a:t> formati di valutazione flessibili, come relazioni scritte, presentazioni o invii digitali, per adattarsi a diversi stili di apprendimento e garantire l'integrazione DEI.</a:t>
            </a:r>
          </a:p>
          <a:p>
            <a:pPr algn="just"/>
            <a:endParaRPr lang="it-IT" sz="1100" b="1" noProof="0" dirty="0">
              <a:solidFill>
                <a:srgbClr val="29C5F4"/>
              </a:solidFill>
            </a:endParaRPr>
          </a:p>
          <a:p>
            <a:pPr algn="just"/>
            <a:r>
              <a:rPr lang="it-IT" sz="1100" b="1" noProof="0" dirty="0">
                <a:solidFill>
                  <a:srgbClr val="29C5F4"/>
                </a:solidFill>
              </a:rPr>
              <a:t>Step 5: Regola il carico di lavoro in base alle esigenze degli studenti</a:t>
            </a:r>
          </a:p>
          <a:p>
            <a:pPr marL="171450" indent="-171450" algn="just">
              <a:buFont typeface="Wingdings" panose="05000000000000000000" pitchFamily="2" charset="2"/>
              <a:buChar char="q"/>
            </a:pPr>
            <a:r>
              <a:rPr lang="it-IT" sz="1100" b="1" noProof="0" dirty="0"/>
              <a:t>Suddividi</a:t>
            </a:r>
            <a:r>
              <a:rPr lang="it-IT" sz="1100" noProof="0" dirty="0"/>
              <a:t> le attività complesse in passaggi più piccoli e gestibili per un apprendimento e una comprensione graduali.</a:t>
            </a:r>
          </a:p>
          <a:p>
            <a:pPr marL="171450" indent="-171450" algn="just">
              <a:buFont typeface="Wingdings" panose="05000000000000000000" pitchFamily="2" charset="2"/>
              <a:buChar char="q"/>
            </a:pPr>
            <a:r>
              <a:rPr lang="it-IT" sz="1100" b="1" noProof="0" dirty="0"/>
              <a:t>Offri compiti opzionali </a:t>
            </a:r>
            <a:r>
              <a:rPr lang="it-IT" sz="1100" noProof="0" dirty="0"/>
              <a:t>o extra-crediti per gli studenti che desiderano approfondire argomenti specifici.</a:t>
            </a:r>
          </a:p>
          <a:p>
            <a:pPr algn="just"/>
            <a:endParaRPr lang="it-IT" sz="1100" noProof="0" dirty="0"/>
          </a:p>
          <a:p>
            <a:pPr algn="just"/>
            <a:r>
              <a:rPr lang="it-IT" sz="1100" noProof="0" dirty="0"/>
              <a:t>Seguendo questi passaggi, puoi personalizzare i moduli in modo che si allineino al tuo approccio didattico, pur mantenendo la loro struttura di base e la loro efficacia. L'adattabilità è la chiave per promuovere un'esperienza di apprendimento coinvolgente e di grande impatto per gli studenti.</a:t>
            </a:r>
          </a:p>
        </p:txBody>
      </p:sp>
    </p:spTree>
    <p:extLst>
      <p:ext uri="{BB962C8B-B14F-4D97-AF65-F5344CB8AC3E}">
        <p14:creationId xmlns:p14="http://schemas.microsoft.com/office/powerpoint/2010/main" val="321435798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2210C31-A388-2CFE-117C-01335630C324}"/>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3C2B81C3-12D5-484D-EB43-BCB08F158705}"/>
              </a:ext>
            </a:extLst>
          </p:cNvPr>
          <p:cNvSpPr>
            <a:spLocks noGrp="1"/>
          </p:cNvSpPr>
          <p:nvPr>
            <p:ph type="sldNum" sz="quarter" idx="4"/>
          </p:nvPr>
        </p:nvSpPr>
        <p:spPr/>
        <p:txBody>
          <a:bodyPr/>
          <a:lstStyle/>
          <a:p>
            <a:fld id="{9C527BFA-2C0E-4CEC-B6A5-913A56FEF4B4}" type="slidenum">
              <a:rPr lang="fr-CA" smtClean="0"/>
              <a:pPr/>
              <a:t>9</a:t>
            </a:fld>
            <a:endParaRPr lang="fr-CA"/>
          </a:p>
        </p:txBody>
      </p:sp>
      <p:sp>
        <p:nvSpPr>
          <p:cNvPr id="7" name="Text Placeholder 5">
            <a:extLst>
              <a:ext uri="{FF2B5EF4-FFF2-40B4-BE49-F238E27FC236}">
                <a16:creationId xmlns:a16="http://schemas.microsoft.com/office/drawing/2014/main" id="{8EF2FDAA-5AEF-4732-2C01-AECED622AF45}"/>
              </a:ext>
            </a:extLst>
          </p:cNvPr>
          <p:cNvSpPr txBox="1">
            <a:spLocks/>
          </p:cNvSpPr>
          <p:nvPr/>
        </p:nvSpPr>
        <p:spPr>
          <a:xfrm>
            <a:off x="591948" y="646920"/>
            <a:ext cx="5265328" cy="1705958"/>
          </a:xfrm>
          <a:prstGeom prst="rect">
            <a:avLst/>
          </a:prstGeom>
        </p:spPr>
        <p:txBody>
          <a:bodyPr lIns="91440" tIns="45720" rIns="91440" bIns="45720" numCol="1" spcCol="288000" anchor="t">
            <a:noAutofit/>
          </a:bodyPr>
          <a:lstStyle>
            <a:lvl1pPr marL="0" indent="0" algn="l" defTabSz="755934" rtl="0" eaLnBrk="1" latinLnBrk="0" hangingPunct="1">
              <a:lnSpc>
                <a:spcPct val="100000"/>
              </a:lnSpc>
              <a:spcBef>
                <a:spcPts val="0"/>
              </a:spcBef>
              <a:buFont typeface="Arial" panose="020B0604020202020204" pitchFamily="34" charset="0"/>
              <a:buNone/>
              <a:defRPr sz="1100" b="0" i="0" kern="1200">
                <a:solidFill>
                  <a:srgbClr val="0B1430"/>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nSpc>
                <a:spcPct val="90000"/>
              </a:lnSpc>
            </a:pPr>
            <a:r>
              <a:rPr lang="en-GB" sz="3000" b="1" dirty="0">
                <a:solidFill>
                  <a:srgbClr val="29C5F4"/>
                </a:solidFill>
                <a:latin typeface="Calibri"/>
                <a:ea typeface="Open Sans"/>
                <a:cs typeface="Calibri"/>
              </a:rPr>
              <a:t>PERSONALIZZARE I MODULI</a:t>
            </a:r>
          </a:p>
          <a:p>
            <a:pPr>
              <a:lnSpc>
                <a:spcPct val="90000"/>
              </a:lnSpc>
            </a:pPr>
            <a:endParaRPr lang="en-GB" dirty="0"/>
          </a:p>
          <a:p>
            <a:pPr algn="just">
              <a:lnSpc>
                <a:spcPct val="90000"/>
              </a:lnSpc>
            </a:pPr>
            <a:r>
              <a:rPr lang="en-GB" sz="1600" b="1" dirty="0" err="1">
                <a:solidFill>
                  <a:srgbClr val="8652A1"/>
                </a:solidFill>
                <a:latin typeface="Calibri"/>
                <a:ea typeface="Open Sans"/>
                <a:cs typeface="Calibri"/>
              </a:rPr>
              <a:t>Esempi</a:t>
            </a:r>
            <a:r>
              <a:rPr lang="en-GB" sz="1600" b="1" dirty="0">
                <a:solidFill>
                  <a:srgbClr val="8652A1"/>
                </a:solidFill>
                <a:latin typeface="Calibri"/>
                <a:ea typeface="Open Sans"/>
                <a:cs typeface="Calibri"/>
              </a:rPr>
              <a:t> di </a:t>
            </a:r>
            <a:r>
              <a:rPr lang="en-GB" sz="1600" b="1" dirty="0" err="1">
                <a:solidFill>
                  <a:srgbClr val="8652A1"/>
                </a:solidFill>
                <a:latin typeface="Calibri"/>
                <a:ea typeface="Open Sans"/>
                <a:cs typeface="Calibri"/>
              </a:rPr>
              <a:t>adattamento</a:t>
            </a:r>
            <a:endParaRPr lang="en-GB" sz="1600" dirty="0"/>
          </a:p>
          <a:p>
            <a:pPr algn="just"/>
            <a:endParaRPr lang="en-GB" dirty="0"/>
          </a:p>
          <a:p>
            <a:pPr algn="just"/>
            <a:r>
              <a:rPr lang="it-IT" dirty="0"/>
              <a:t>Le Risorse di EARTH sono progettate per essere </a:t>
            </a:r>
            <a:r>
              <a:rPr lang="it-IT" b="1" dirty="0"/>
              <a:t>flessibili</a:t>
            </a:r>
            <a:r>
              <a:rPr lang="it-IT" dirty="0"/>
              <a:t> e alcuni insegnanti le hanno già applicate in vari modi, dai workshop in classe alle lezioni dell'intero semestre. Di seguito sono riportati alcuni esempi di implementazione che dimostrano come i materiali possano essere adattati a vari formati di insegnamento, obiettivi di apprendimento e tempistiche.</a:t>
            </a:r>
            <a:endParaRPr lang="en-GB" dirty="0"/>
          </a:p>
        </p:txBody>
      </p:sp>
      <p:sp>
        <p:nvSpPr>
          <p:cNvPr id="8" name="Freeform 2">
            <a:extLst>
              <a:ext uri="{FF2B5EF4-FFF2-40B4-BE49-F238E27FC236}">
                <a16:creationId xmlns:a16="http://schemas.microsoft.com/office/drawing/2014/main" id="{B7040040-C761-56C3-B789-99DFF393E937}"/>
              </a:ext>
            </a:extLst>
          </p:cNvPr>
          <p:cNvSpPr/>
          <p:nvPr/>
        </p:nvSpPr>
        <p:spPr>
          <a:xfrm rot="19295464">
            <a:off x="6038581" y="-668569"/>
            <a:ext cx="4822343" cy="5213433"/>
          </a:xfrm>
          <a:custGeom>
            <a:avLst/>
            <a:gdLst>
              <a:gd name="connsiteX0" fmla="*/ 217621 w 1060649"/>
              <a:gd name="connsiteY0" fmla="*/ 995490 h 1146667"/>
              <a:gd name="connsiteX1" fmla="*/ 178658 w 1060649"/>
              <a:gd name="connsiteY1" fmla="*/ 979326 h 1146667"/>
              <a:gd name="connsiteX2" fmla="*/ 149199 w 1060649"/>
              <a:gd name="connsiteY2" fmla="*/ 934639 h 1146667"/>
              <a:gd name="connsiteX3" fmla="*/ 188161 w 1060649"/>
              <a:gd name="connsiteY3" fmla="*/ 946999 h 1146667"/>
              <a:gd name="connsiteX4" fmla="*/ 217621 w 1060649"/>
              <a:gd name="connsiteY4" fmla="*/ 995490 h 1146667"/>
              <a:gd name="connsiteX5" fmla="*/ 320255 w 1060649"/>
              <a:gd name="connsiteY5" fmla="*/ 1065849 h 1146667"/>
              <a:gd name="connsiteX6" fmla="*/ 274640 w 1060649"/>
              <a:gd name="connsiteY6" fmla="*/ 1052538 h 1146667"/>
              <a:gd name="connsiteX7" fmla="*/ 248031 w 1060649"/>
              <a:gd name="connsiteY7" fmla="*/ 1019260 h 1146667"/>
              <a:gd name="connsiteX8" fmla="*/ 295547 w 1060649"/>
              <a:gd name="connsiteY8" fmla="*/ 1029719 h 1146667"/>
              <a:gd name="connsiteX9" fmla="*/ 320255 w 1060649"/>
              <a:gd name="connsiteY9" fmla="*/ 1065849 h 1146667"/>
              <a:gd name="connsiteX10" fmla="*/ 428590 w 1060649"/>
              <a:gd name="connsiteY10" fmla="*/ 1117193 h 1146667"/>
              <a:gd name="connsiteX11" fmla="*/ 380124 w 1060649"/>
              <a:gd name="connsiteY11" fmla="*/ 1107685 h 1146667"/>
              <a:gd name="connsiteX12" fmla="*/ 358267 w 1060649"/>
              <a:gd name="connsiteY12" fmla="*/ 1085816 h 1146667"/>
              <a:gd name="connsiteX13" fmla="*/ 409584 w 1060649"/>
              <a:gd name="connsiteY13" fmla="*/ 1093423 h 1146667"/>
              <a:gd name="connsiteX14" fmla="*/ 428590 w 1060649"/>
              <a:gd name="connsiteY14" fmla="*/ 1117193 h 1146667"/>
              <a:gd name="connsiteX15" fmla="*/ 530273 w 1060649"/>
              <a:gd name="connsiteY15" fmla="*/ 1143815 h 1146667"/>
              <a:gd name="connsiteX16" fmla="*/ 483708 w 1060649"/>
              <a:gd name="connsiteY16" fmla="*/ 1140012 h 1146667"/>
              <a:gd name="connsiteX17" fmla="*/ 469453 w 1060649"/>
              <a:gd name="connsiteY17" fmla="*/ 1131455 h 1146667"/>
              <a:gd name="connsiteX18" fmla="*/ 517919 w 1060649"/>
              <a:gd name="connsiteY18" fmla="*/ 1134307 h 1146667"/>
              <a:gd name="connsiteX19" fmla="*/ 530273 w 1060649"/>
              <a:gd name="connsiteY19" fmla="*/ 1143815 h 1146667"/>
              <a:gd name="connsiteX20" fmla="*/ 34211 w 1060649"/>
              <a:gd name="connsiteY20" fmla="*/ 714052 h 1146667"/>
              <a:gd name="connsiteX21" fmla="*/ 19006 w 1060649"/>
              <a:gd name="connsiteY21" fmla="*/ 712151 h 1146667"/>
              <a:gd name="connsiteX22" fmla="*/ 6652 w 1060649"/>
              <a:gd name="connsiteY22" fmla="*/ 648447 h 1146667"/>
              <a:gd name="connsiteX23" fmla="*/ 20907 w 1060649"/>
              <a:gd name="connsiteY23" fmla="*/ 643693 h 1146667"/>
              <a:gd name="connsiteX24" fmla="*/ 34211 w 1060649"/>
              <a:gd name="connsiteY24" fmla="*/ 714052 h 1146667"/>
              <a:gd name="connsiteX25" fmla="*/ 97882 w 1060649"/>
              <a:gd name="connsiteY25" fmla="*/ 803428 h 1146667"/>
              <a:gd name="connsiteX26" fmla="*/ 65571 w 1060649"/>
              <a:gd name="connsiteY26" fmla="*/ 798674 h 1146667"/>
              <a:gd name="connsiteX27" fmla="*/ 45615 w 1060649"/>
              <a:gd name="connsiteY27" fmla="*/ 733069 h 1146667"/>
              <a:gd name="connsiteX28" fmla="*/ 77925 w 1060649"/>
              <a:gd name="connsiteY28" fmla="*/ 733069 h 1146667"/>
              <a:gd name="connsiteX29" fmla="*/ 97882 w 1060649"/>
              <a:gd name="connsiteY29" fmla="*/ 803428 h 1146667"/>
              <a:gd name="connsiteX30" fmla="*/ 190062 w 1060649"/>
              <a:gd name="connsiteY30" fmla="*/ 896606 h 1146667"/>
              <a:gd name="connsiteX31" fmla="*/ 144447 w 1060649"/>
              <a:gd name="connsiteY31" fmla="*/ 889000 h 1146667"/>
              <a:gd name="connsiteX32" fmla="*/ 120689 w 1060649"/>
              <a:gd name="connsiteY32" fmla="*/ 827198 h 1146667"/>
              <a:gd name="connsiteX33" fmla="*/ 167255 w 1060649"/>
              <a:gd name="connsiteY33" fmla="*/ 830050 h 1146667"/>
              <a:gd name="connsiteX34" fmla="*/ 190062 w 1060649"/>
              <a:gd name="connsiteY34" fmla="*/ 896606 h 1146667"/>
              <a:gd name="connsiteX35" fmla="*/ 300298 w 1060649"/>
              <a:gd name="connsiteY35" fmla="*/ 983129 h 1146667"/>
              <a:gd name="connsiteX36" fmla="*/ 246130 w 1060649"/>
              <a:gd name="connsiteY36" fmla="*/ 977425 h 1146667"/>
              <a:gd name="connsiteX37" fmla="*/ 221422 w 1060649"/>
              <a:gd name="connsiteY37" fmla="*/ 924180 h 1146667"/>
              <a:gd name="connsiteX38" fmla="*/ 277491 w 1060649"/>
              <a:gd name="connsiteY38" fmla="*/ 927983 h 1146667"/>
              <a:gd name="connsiteX39" fmla="*/ 300298 w 1060649"/>
              <a:gd name="connsiteY39" fmla="*/ 983129 h 1146667"/>
              <a:gd name="connsiteX40" fmla="*/ 420037 w 1060649"/>
              <a:gd name="connsiteY40" fmla="*/ 1055390 h 1146667"/>
              <a:gd name="connsiteX41" fmla="*/ 363019 w 1060649"/>
              <a:gd name="connsiteY41" fmla="*/ 1051587 h 1146667"/>
              <a:gd name="connsiteX42" fmla="*/ 342112 w 1060649"/>
              <a:gd name="connsiteY42" fmla="*/ 1009752 h 1146667"/>
              <a:gd name="connsiteX43" fmla="*/ 401981 w 1060649"/>
              <a:gd name="connsiteY43" fmla="*/ 1011653 h 1146667"/>
              <a:gd name="connsiteX44" fmla="*/ 420037 w 1060649"/>
              <a:gd name="connsiteY44" fmla="*/ 1055390 h 1146667"/>
              <a:gd name="connsiteX45" fmla="*/ 535975 w 1060649"/>
              <a:gd name="connsiteY45" fmla="*/ 1106734 h 1146667"/>
              <a:gd name="connsiteX46" fmla="*/ 480857 w 1060649"/>
              <a:gd name="connsiteY46" fmla="*/ 1106734 h 1146667"/>
              <a:gd name="connsiteX47" fmla="*/ 465652 w 1060649"/>
              <a:gd name="connsiteY47" fmla="*/ 1078210 h 1146667"/>
              <a:gd name="connsiteX48" fmla="*/ 523621 w 1060649"/>
              <a:gd name="connsiteY48" fmla="*/ 1077259 h 1146667"/>
              <a:gd name="connsiteX49" fmla="*/ 535975 w 1060649"/>
              <a:gd name="connsiteY49" fmla="*/ 1106734 h 1146667"/>
              <a:gd name="connsiteX50" fmla="*/ 637658 w 1060649"/>
              <a:gd name="connsiteY50" fmla="*/ 1131455 h 1146667"/>
              <a:gd name="connsiteX51" fmla="*/ 589192 w 1060649"/>
              <a:gd name="connsiteY51" fmla="*/ 1136209 h 1146667"/>
              <a:gd name="connsiteX52" fmla="*/ 581590 w 1060649"/>
              <a:gd name="connsiteY52" fmla="*/ 1120996 h 1146667"/>
              <a:gd name="connsiteX53" fmla="*/ 632907 w 1060649"/>
              <a:gd name="connsiteY53" fmla="*/ 1115291 h 1146667"/>
              <a:gd name="connsiteX54" fmla="*/ 637658 w 1060649"/>
              <a:gd name="connsiteY54" fmla="*/ 1131455 h 1146667"/>
              <a:gd name="connsiteX55" fmla="*/ 29460 w 1060649"/>
              <a:gd name="connsiteY55" fmla="*/ 588547 h 1146667"/>
              <a:gd name="connsiteX56" fmla="*/ 7602 w 1060649"/>
              <a:gd name="connsiteY56" fmla="*/ 599005 h 1146667"/>
              <a:gd name="connsiteX57" fmla="*/ 6652 w 1060649"/>
              <a:gd name="connsiteY57" fmla="*/ 529597 h 1146667"/>
              <a:gd name="connsiteX58" fmla="*/ 27559 w 1060649"/>
              <a:gd name="connsiteY58" fmla="*/ 511532 h 1146667"/>
              <a:gd name="connsiteX59" fmla="*/ 29460 w 1060649"/>
              <a:gd name="connsiteY59" fmla="*/ 588547 h 1146667"/>
              <a:gd name="connsiteX60" fmla="*/ 89329 w 1060649"/>
              <a:gd name="connsiteY60" fmla="*/ 673168 h 1146667"/>
              <a:gd name="connsiteX61" fmla="*/ 48466 w 1060649"/>
              <a:gd name="connsiteY61" fmla="*/ 678873 h 1146667"/>
              <a:gd name="connsiteX62" fmla="*/ 37062 w 1060649"/>
              <a:gd name="connsiteY62" fmla="*/ 602809 h 1146667"/>
              <a:gd name="connsiteX63" fmla="*/ 76025 w 1060649"/>
              <a:gd name="connsiteY63" fmla="*/ 591399 h 1146667"/>
              <a:gd name="connsiteX64" fmla="*/ 89329 w 1060649"/>
              <a:gd name="connsiteY64" fmla="*/ 673168 h 1146667"/>
              <a:gd name="connsiteX65" fmla="*/ 180559 w 1060649"/>
              <a:gd name="connsiteY65" fmla="*/ 767297 h 1146667"/>
              <a:gd name="connsiteX66" fmla="*/ 125441 w 1060649"/>
              <a:gd name="connsiteY66" fmla="*/ 769199 h 1146667"/>
              <a:gd name="connsiteX67" fmla="*/ 107385 w 1060649"/>
              <a:gd name="connsiteY67" fmla="*/ 692184 h 1146667"/>
              <a:gd name="connsiteX68" fmla="*/ 162503 w 1060649"/>
              <a:gd name="connsiteY68" fmla="*/ 685528 h 1146667"/>
              <a:gd name="connsiteX69" fmla="*/ 180559 w 1060649"/>
              <a:gd name="connsiteY69" fmla="*/ 767297 h 1146667"/>
              <a:gd name="connsiteX70" fmla="*/ 296497 w 1060649"/>
              <a:gd name="connsiteY70" fmla="*/ 864279 h 1146667"/>
              <a:gd name="connsiteX71" fmla="*/ 230925 w 1060649"/>
              <a:gd name="connsiteY71" fmla="*/ 865230 h 1146667"/>
              <a:gd name="connsiteX72" fmla="*/ 209068 w 1060649"/>
              <a:gd name="connsiteY72" fmla="*/ 792969 h 1146667"/>
              <a:gd name="connsiteX73" fmla="*/ 275590 w 1060649"/>
              <a:gd name="connsiteY73" fmla="*/ 788215 h 1146667"/>
              <a:gd name="connsiteX74" fmla="*/ 296497 w 1060649"/>
              <a:gd name="connsiteY74" fmla="*/ 864279 h 1146667"/>
              <a:gd name="connsiteX75" fmla="*/ 423838 w 1060649"/>
              <a:gd name="connsiteY75" fmla="*/ 952704 h 1146667"/>
              <a:gd name="connsiteX76" fmla="*/ 354466 w 1060649"/>
              <a:gd name="connsiteY76" fmla="*/ 954605 h 1146667"/>
              <a:gd name="connsiteX77" fmla="*/ 334509 w 1060649"/>
              <a:gd name="connsiteY77" fmla="*/ 891852 h 1146667"/>
              <a:gd name="connsiteX78" fmla="*/ 405783 w 1060649"/>
              <a:gd name="connsiteY78" fmla="*/ 887098 h 1146667"/>
              <a:gd name="connsiteX79" fmla="*/ 423838 w 1060649"/>
              <a:gd name="connsiteY79" fmla="*/ 952704 h 1146667"/>
              <a:gd name="connsiteX80" fmla="*/ 667118 w 1060649"/>
              <a:gd name="connsiteY80" fmla="*/ 1073456 h 1146667"/>
              <a:gd name="connsiteX81" fmla="*/ 608199 w 1060649"/>
              <a:gd name="connsiteY81" fmla="*/ 1082013 h 1146667"/>
              <a:gd name="connsiteX82" fmla="*/ 599646 w 1060649"/>
              <a:gd name="connsiteY82" fmla="*/ 1046833 h 1146667"/>
              <a:gd name="connsiteX83" fmla="*/ 662366 w 1060649"/>
              <a:gd name="connsiteY83" fmla="*/ 1037325 h 1146667"/>
              <a:gd name="connsiteX84" fmla="*/ 667118 w 1060649"/>
              <a:gd name="connsiteY84" fmla="*/ 1073456 h 1146667"/>
              <a:gd name="connsiteX85" fmla="*/ 760248 w 1060649"/>
              <a:gd name="connsiteY85" fmla="*/ 1094373 h 1146667"/>
              <a:gd name="connsiteX86" fmla="*/ 711782 w 1060649"/>
              <a:gd name="connsiteY86" fmla="*/ 1106734 h 1146667"/>
              <a:gd name="connsiteX87" fmla="*/ 710832 w 1060649"/>
              <a:gd name="connsiteY87" fmla="*/ 1084865 h 1146667"/>
              <a:gd name="connsiteX88" fmla="*/ 762149 w 1060649"/>
              <a:gd name="connsiteY88" fmla="*/ 1071554 h 1146667"/>
              <a:gd name="connsiteX89" fmla="*/ 760248 w 1060649"/>
              <a:gd name="connsiteY89" fmla="*/ 1094373 h 1146667"/>
              <a:gd name="connsiteX90" fmla="*/ 823919 w 1060649"/>
              <a:gd name="connsiteY90" fmla="*/ 1088669 h 1146667"/>
              <a:gd name="connsiteX91" fmla="*/ 787807 w 1060649"/>
              <a:gd name="connsiteY91" fmla="*/ 1103881 h 1146667"/>
              <a:gd name="connsiteX92" fmla="*/ 794459 w 1060649"/>
              <a:gd name="connsiteY92" fmla="*/ 1094373 h 1146667"/>
              <a:gd name="connsiteX93" fmla="*/ 833422 w 1060649"/>
              <a:gd name="connsiteY93" fmla="*/ 1078210 h 1146667"/>
              <a:gd name="connsiteX94" fmla="*/ 823919 w 1060649"/>
              <a:gd name="connsiteY94" fmla="*/ 1088669 h 1146667"/>
              <a:gd name="connsiteX95" fmla="*/ 42764 w 1060649"/>
              <a:gd name="connsiteY95" fmla="*/ 452582 h 1146667"/>
              <a:gd name="connsiteX96" fmla="*/ 16155 w 1060649"/>
              <a:gd name="connsiteY96" fmla="*/ 474450 h 1146667"/>
              <a:gd name="connsiteX97" fmla="*/ 26609 w 1060649"/>
              <a:gd name="connsiteY97" fmla="*/ 409796 h 1146667"/>
              <a:gd name="connsiteX98" fmla="*/ 51317 w 1060649"/>
              <a:gd name="connsiteY98" fmla="*/ 382222 h 1146667"/>
              <a:gd name="connsiteX99" fmla="*/ 42764 w 1060649"/>
              <a:gd name="connsiteY99" fmla="*/ 452582 h 1146667"/>
              <a:gd name="connsiteX100" fmla="*/ 95981 w 1060649"/>
              <a:gd name="connsiteY100" fmla="*/ 521040 h 1146667"/>
              <a:gd name="connsiteX101" fmla="*/ 50366 w 1060649"/>
              <a:gd name="connsiteY101" fmla="*/ 538154 h 1146667"/>
              <a:gd name="connsiteX102" fmla="*/ 49416 w 1060649"/>
              <a:gd name="connsiteY102" fmla="*/ 463991 h 1146667"/>
              <a:gd name="connsiteX103" fmla="*/ 93130 w 1060649"/>
              <a:gd name="connsiteY103" fmla="*/ 442123 h 1146667"/>
              <a:gd name="connsiteX104" fmla="*/ 95981 w 1060649"/>
              <a:gd name="connsiteY104" fmla="*/ 521040 h 1146667"/>
              <a:gd name="connsiteX105" fmla="*/ 181509 w 1060649"/>
              <a:gd name="connsiteY105" fmla="*/ 607563 h 1146667"/>
              <a:gd name="connsiteX106" fmla="*/ 120689 w 1060649"/>
              <a:gd name="connsiteY106" fmla="*/ 619923 h 1146667"/>
              <a:gd name="connsiteX107" fmla="*/ 111186 w 1060649"/>
              <a:gd name="connsiteY107" fmla="*/ 539105 h 1146667"/>
              <a:gd name="connsiteX108" fmla="*/ 170106 w 1060649"/>
              <a:gd name="connsiteY108" fmla="*/ 522941 h 1146667"/>
              <a:gd name="connsiteX109" fmla="*/ 181509 w 1060649"/>
              <a:gd name="connsiteY109" fmla="*/ 607563 h 1146667"/>
              <a:gd name="connsiteX110" fmla="*/ 568286 w 1060649"/>
              <a:gd name="connsiteY110" fmla="*/ 894705 h 1146667"/>
              <a:gd name="connsiteX111" fmla="*/ 494161 w 1060649"/>
              <a:gd name="connsiteY111" fmla="*/ 904213 h 1146667"/>
              <a:gd name="connsiteX112" fmla="*/ 478956 w 1060649"/>
              <a:gd name="connsiteY112" fmla="*/ 837657 h 1146667"/>
              <a:gd name="connsiteX113" fmla="*/ 555932 w 1060649"/>
              <a:gd name="connsiteY113" fmla="*/ 827198 h 1146667"/>
              <a:gd name="connsiteX114" fmla="*/ 568286 w 1060649"/>
              <a:gd name="connsiteY114" fmla="*/ 894705 h 1146667"/>
              <a:gd name="connsiteX115" fmla="*/ 694677 w 1060649"/>
              <a:gd name="connsiteY115" fmla="*/ 966966 h 1146667"/>
              <a:gd name="connsiteX116" fmla="*/ 628155 w 1060649"/>
              <a:gd name="connsiteY116" fmla="*/ 979326 h 1146667"/>
              <a:gd name="connsiteX117" fmla="*/ 618652 w 1060649"/>
              <a:gd name="connsiteY117" fmla="*/ 926081 h 1146667"/>
              <a:gd name="connsiteX118" fmla="*/ 687074 w 1060649"/>
              <a:gd name="connsiteY118" fmla="*/ 913721 h 1146667"/>
              <a:gd name="connsiteX119" fmla="*/ 694677 w 1060649"/>
              <a:gd name="connsiteY119" fmla="*/ 966966 h 1146667"/>
              <a:gd name="connsiteX120" fmla="*/ 800161 w 1060649"/>
              <a:gd name="connsiteY120" fmla="*/ 1014506 h 1146667"/>
              <a:gd name="connsiteX121" fmla="*/ 745994 w 1060649"/>
              <a:gd name="connsiteY121" fmla="*/ 1029719 h 1146667"/>
              <a:gd name="connsiteX122" fmla="*/ 744093 w 1060649"/>
              <a:gd name="connsiteY122" fmla="*/ 990736 h 1146667"/>
              <a:gd name="connsiteX123" fmla="*/ 801112 w 1060649"/>
              <a:gd name="connsiteY123" fmla="*/ 975523 h 1146667"/>
              <a:gd name="connsiteX124" fmla="*/ 800161 w 1060649"/>
              <a:gd name="connsiteY124" fmla="*/ 1014506 h 1146667"/>
              <a:gd name="connsiteX125" fmla="*/ 876186 w 1060649"/>
              <a:gd name="connsiteY125" fmla="*/ 1035424 h 1146667"/>
              <a:gd name="connsiteX126" fmla="*/ 835323 w 1060649"/>
              <a:gd name="connsiteY126" fmla="*/ 1052538 h 1146667"/>
              <a:gd name="connsiteX127" fmla="*/ 840074 w 1060649"/>
              <a:gd name="connsiteY127" fmla="*/ 1026866 h 1146667"/>
              <a:gd name="connsiteX128" fmla="*/ 882838 w 1060649"/>
              <a:gd name="connsiteY128" fmla="*/ 1009752 h 1146667"/>
              <a:gd name="connsiteX129" fmla="*/ 876186 w 1060649"/>
              <a:gd name="connsiteY129" fmla="*/ 1035424 h 1146667"/>
              <a:gd name="connsiteX130" fmla="*/ 77925 w 1060649"/>
              <a:gd name="connsiteY130" fmla="*/ 327076 h 1146667"/>
              <a:gd name="connsiteX131" fmla="*/ 45615 w 1060649"/>
              <a:gd name="connsiteY131" fmla="*/ 359403 h 1146667"/>
              <a:gd name="connsiteX132" fmla="*/ 66522 w 1060649"/>
              <a:gd name="connsiteY132" fmla="*/ 305208 h 1146667"/>
              <a:gd name="connsiteX133" fmla="*/ 95031 w 1060649"/>
              <a:gd name="connsiteY133" fmla="*/ 268126 h 1146667"/>
              <a:gd name="connsiteX134" fmla="*/ 77925 w 1060649"/>
              <a:gd name="connsiteY134" fmla="*/ 327076 h 1146667"/>
              <a:gd name="connsiteX135" fmla="*/ 205267 w 1060649"/>
              <a:gd name="connsiteY135" fmla="*/ 444025 h 1146667"/>
              <a:gd name="connsiteX136" fmla="*/ 137795 w 1060649"/>
              <a:gd name="connsiteY136" fmla="*/ 464942 h 1146667"/>
              <a:gd name="connsiteX137" fmla="*/ 136845 w 1060649"/>
              <a:gd name="connsiteY137" fmla="*/ 385075 h 1146667"/>
              <a:gd name="connsiteX138" fmla="*/ 202416 w 1060649"/>
              <a:gd name="connsiteY138" fmla="*/ 360354 h 1146667"/>
              <a:gd name="connsiteX139" fmla="*/ 205267 w 1060649"/>
              <a:gd name="connsiteY139" fmla="*/ 444025 h 1146667"/>
              <a:gd name="connsiteX140" fmla="*/ 316453 w 1060649"/>
              <a:gd name="connsiteY140" fmla="*/ 533400 h 1146667"/>
              <a:gd name="connsiteX141" fmla="*/ 236627 w 1060649"/>
              <a:gd name="connsiteY141" fmla="*/ 549564 h 1146667"/>
              <a:gd name="connsiteX142" fmla="*/ 227124 w 1060649"/>
              <a:gd name="connsiteY142" fmla="*/ 463041 h 1146667"/>
              <a:gd name="connsiteX143" fmla="*/ 305050 w 1060649"/>
              <a:gd name="connsiteY143" fmla="*/ 443074 h 1146667"/>
              <a:gd name="connsiteX144" fmla="*/ 316453 w 1060649"/>
              <a:gd name="connsiteY144" fmla="*/ 533400 h 1146667"/>
              <a:gd name="connsiteX145" fmla="*/ 928453 w 1060649"/>
              <a:gd name="connsiteY145" fmla="*/ 941294 h 1146667"/>
              <a:gd name="connsiteX146" fmla="*/ 880938 w 1060649"/>
              <a:gd name="connsiteY146" fmla="*/ 960310 h 1146667"/>
              <a:gd name="connsiteX147" fmla="*/ 883789 w 1060649"/>
              <a:gd name="connsiteY147" fmla="*/ 917524 h 1146667"/>
              <a:gd name="connsiteX148" fmla="*/ 933205 w 1060649"/>
              <a:gd name="connsiteY148" fmla="*/ 898508 h 1146667"/>
              <a:gd name="connsiteX149" fmla="*/ 928453 w 1060649"/>
              <a:gd name="connsiteY149" fmla="*/ 941294 h 1146667"/>
              <a:gd name="connsiteX150" fmla="*/ 979770 w 1060649"/>
              <a:gd name="connsiteY150" fmla="*/ 962212 h 1146667"/>
              <a:gd name="connsiteX151" fmla="*/ 947459 w 1060649"/>
              <a:gd name="connsiteY151" fmla="*/ 983129 h 1146667"/>
              <a:gd name="connsiteX152" fmla="*/ 956963 w 1060649"/>
              <a:gd name="connsiteY152" fmla="*/ 954605 h 1146667"/>
              <a:gd name="connsiteX153" fmla="*/ 990223 w 1060649"/>
              <a:gd name="connsiteY153" fmla="*/ 934639 h 1146667"/>
              <a:gd name="connsiteX154" fmla="*/ 979770 w 1060649"/>
              <a:gd name="connsiteY154" fmla="*/ 962212 h 1146667"/>
              <a:gd name="connsiteX155" fmla="*/ 163453 w 1060649"/>
              <a:gd name="connsiteY155" fmla="*/ 243405 h 1146667"/>
              <a:gd name="connsiteX156" fmla="*/ 111186 w 1060649"/>
              <a:gd name="connsiteY156" fmla="*/ 275733 h 1146667"/>
              <a:gd name="connsiteX157" fmla="*/ 129242 w 1060649"/>
              <a:gd name="connsiteY157" fmla="*/ 223439 h 1146667"/>
              <a:gd name="connsiteX158" fmla="*/ 177708 w 1060649"/>
              <a:gd name="connsiteY158" fmla="*/ 188259 h 1146667"/>
              <a:gd name="connsiteX159" fmla="*/ 163453 w 1060649"/>
              <a:gd name="connsiteY159" fmla="*/ 243405 h 1146667"/>
              <a:gd name="connsiteX160" fmla="*/ 236627 w 1060649"/>
              <a:gd name="connsiteY160" fmla="*/ 289044 h 1146667"/>
              <a:gd name="connsiteX161" fmla="*/ 168205 w 1060649"/>
              <a:gd name="connsiteY161" fmla="*/ 315666 h 1146667"/>
              <a:gd name="connsiteX162" fmla="*/ 174857 w 1060649"/>
              <a:gd name="connsiteY162" fmla="*/ 250061 h 1146667"/>
              <a:gd name="connsiteX163" fmla="*/ 239478 w 1060649"/>
              <a:gd name="connsiteY163" fmla="*/ 221537 h 1146667"/>
              <a:gd name="connsiteX164" fmla="*/ 236627 w 1060649"/>
              <a:gd name="connsiteY164" fmla="*/ 289044 h 1146667"/>
              <a:gd name="connsiteX165" fmla="*/ 340211 w 1060649"/>
              <a:gd name="connsiteY165" fmla="*/ 358452 h 1146667"/>
              <a:gd name="connsiteX166" fmla="*/ 259435 w 1060649"/>
              <a:gd name="connsiteY166" fmla="*/ 379370 h 1146667"/>
              <a:gd name="connsiteX167" fmla="*/ 255633 w 1060649"/>
              <a:gd name="connsiteY167" fmla="*/ 302355 h 1146667"/>
              <a:gd name="connsiteX168" fmla="*/ 332609 w 1060649"/>
              <a:gd name="connsiteY168" fmla="*/ 279536 h 1146667"/>
              <a:gd name="connsiteX169" fmla="*/ 340211 w 1060649"/>
              <a:gd name="connsiteY169" fmla="*/ 358452 h 1146667"/>
              <a:gd name="connsiteX170" fmla="*/ 1047242 w 1060649"/>
              <a:gd name="connsiteY170" fmla="*/ 889951 h 1146667"/>
              <a:gd name="connsiteX171" fmla="*/ 1029186 w 1060649"/>
              <a:gd name="connsiteY171" fmla="*/ 909918 h 1146667"/>
              <a:gd name="connsiteX172" fmla="*/ 1040590 w 1060649"/>
              <a:gd name="connsiteY172" fmla="*/ 881394 h 1146667"/>
              <a:gd name="connsiteX173" fmla="*/ 1060546 w 1060649"/>
              <a:gd name="connsiteY173" fmla="*/ 862378 h 1146667"/>
              <a:gd name="connsiteX174" fmla="*/ 1047242 w 1060649"/>
              <a:gd name="connsiteY174" fmla="*/ 889951 h 1146667"/>
              <a:gd name="connsiteX175" fmla="*/ 281292 w 1060649"/>
              <a:gd name="connsiteY175" fmla="*/ 164489 h 1146667"/>
              <a:gd name="connsiteX176" fmla="*/ 210969 w 1060649"/>
              <a:gd name="connsiteY176" fmla="*/ 193964 h 1146667"/>
              <a:gd name="connsiteX177" fmla="*/ 223323 w 1060649"/>
              <a:gd name="connsiteY177" fmla="*/ 145473 h 1146667"/>
              <a:gd name="connsiteX178" fmla="*/ 287944 w 1060649"/>
              <a:gd name="connsiteY178" fmla="*/ 115047 h 1146667"/>
              <a:gd name="connsiteX179" fmla="*/ 281292 w 1060649"/>
              <a:gd name="connsiteY179" fmla="*/ 164489 h 1146667"/>
              <a:gd name="connsiteX180" fmla="*/ 377273 w 1060649"/>
              <a:gd name="connsiteY180" fmla="*/ 211078 h 1146667"/>
              <a:gd name="connsiteX181" fmla="*/ 294596 w 1060649"/>
              <a:gd name="connsiteY181" fmla="*/ 234848 h 1146667"/>
              <a:gd name="connsiteX182" fmla="*/ 296497 w 1060649"/>
              <a:gd name="connsiteY182" fmla="*/ 171144 h 1146667"/>
              <a:gd name="connsiteX183" fmla="*/ 374422 w 1060649"/>
              <a:gd name="connsiteY183" fmla="*/ 147374 h 1146667"/>
              <a:gd name="connsiteX184" fmla="*/ 377273 w 1060649"/>
              <a:gd name="connsiteY184" fmla="*/ 211078 h 1146667"/>
              <a:gd name="connsiteX185" fmla="*/ 326907 w 1060649"/>
              <a:gd name="connsiteY185" fmla="*/ 77015 h 1146667"/>
              <a:gd name="connsiteX186" fmla="*/ 262286 w 1060649"/>
              <a:gd name="connsiteY186" fmla="*/ 105539 h 1146667"/>
              <a:gd name="connsiteX187" fmla="*/ 278441 w 1060649"/>
              <a:gd name="connsiteY187" fmla="*/ 81769 h 1146667"/>
              <a:gd name="connsiteX188" fmla="*/ 337360 w 1060649"/>
              <a:gd name="connsiteY188" fmla="*/ 53245 h 1146667"/>
              <a:gd name="connsiteX189" fmla="*/ 326907 w 1060649"/>
              <a:gd name="connsiteY189" fmla="*/ 77015 h 1146667"/>
              <a:gd name="connsiteX190" fmla="*/ 411484 w 1060649"/>
              <a:gd name="connsiteY190" fmla="*/ 96982 h 1146667"/>
              <a:gd name="connsiteX191" fmla="*/ 335460 w 1060649"/>
              <a:gd name="connsiteY191" fmla="*/ 118850 h 1146667"/>
              <a:gd name="connsiteX192" fmla="*/ 340211 w 1060649"/>
              <a:gd name="connsiteY192" fmla="*/ 78917 h 1146667"/>
              <a:gd name="connsiteX193" fmla="*/ 410534 w 1060649"/>
              <a:gd name="connsiteY193" fmla="*/ 57999 h 1146667"/>
              <a:gd name="connsiteX194" fmla="*/ 411484 w 1060649"/>
              <a:gd name="connsiteY194" fmla="*/ 96982 h 1146667"/>
              <a:gd name="connsiteX195" fmla="*/ 521720 w 1060649"/>
              <a:gd name="connsiteY195" fmla="*/ 143571 h 1146667"/>
              <a:gd name="connsiteX196" fmla="*/ 439043 w 1060649"/>
              <a:gd name="connsiteY196" fmla="*/ 158784 h 1146667"/>
              <a:gd name="connsiteX197" fmla="*/ 433342 w 1060649"/>
              <a:gd name="connsiteY197" fmla="*/ 104588 h 1146667"/>
              <a:gd name="connsiteX198" fmla="*/ 511267 w 1060649"/>
              <a:gd name="connsiteY198" fmla="*/ 90326 h 1146667"/>
              <a:gd name="connsiteX199" fmla="*/ 521720 w 1060649"/>
              <a:gd name="connsiteY199" fmla="*/ 143571 h 1146667"/>
              <a:gd name="connsiteX200" fmla="*/ 650012 w 1060649"/>
              <a:gd name="connsiteY200" fmla="*/ 214881 h 1146667"/>
              <a:gd name="connsiteX201" fmla="*/ 567335 w 1060649"/>
              <a:gd name="connsiteY201" fmla="*/ 225340 h 1146667"/>
              <a:gd name="connsiteX202" fmla="*/ 554031 w 1060649"/>
              <a:gd name="connsiteY202" fmla="*/ 160686 h 1146667"/>
              <a:gd name="connsiteX203" fmla="*/ 632907 w 1060649"/>
              <a:gd name="connsiteY203" fmla="*/ 152128 h 1146667"/>
              <a:gd name="connsiteX204" fmla="*/ 650012 w 1060649"/>
              <a:gd name="connsiteY204" fmla="*/ 214881 h 1146667"/>
              <a:gd name="connsiteX205" fmla="*/ 448546 w 1060649"/>
              <a:gd name="connsiteY205" fmla="*/ 30426 h 1146667"/>
              <a:gd name="connsiteX206" fmla="*/ 376323 w 1060649"/>
              <a:gd name="connsiteY206" fmla="*/ 49442 h 1146667"/>
              <a:gd name="connsiteX207" fmla="*/ 383925 w 1060649"/>
              <a:gd name="connsiteY207" fmla="*/ 33278 h 1146667"/>
              <a:gd name="connsiteX208" fmla="*/ 448546 w 1060649"/>
              <a:gd name="connsiteY208" fmla="*/ 15213 h 1146667"/>
              <a:gd name="connsiteX209" fmla="*/ 448546 w 1060649"/>
              <a:gd name="connsiteY209" fmla="*/ 30426 h 1146667"/>
              <a:gd name="connsiteX210" fmla="*/ 546428 w 1060649"/>
              <a:gd name="connsiteY210" fmla="*/ 52294 h 1146667"/>
              <a:gd name="connsiteX211" fmla="*/ 468503 w 1060649"/>
              <a:gd name="connsiteY211" fmla="*/ 63704 h 1146667"/>
              <a:gd name="connsiteX212" fmla="*/ 463751 w 1060649"/>
              <a:gd name="connsiteY212" fmla="*/ 31376 h 1146667"/>
              <a:gd name="connsiteX213" fmla="*/ 535975 w 1060649"/>
              <a:gd name="connsiteY213" fmla="*/ 20918 h 1146667"/>
              <a:gd name="connsiteX214" fmla="*/ 546428 w 1060649"/>
              <a:gd name="connsiteY214" fmla="*/ 52294 h 1146667"/>
              <a:gd name="connsiteX215" fmla="*/ 663317 w 1060649"/>
              <a:gd name="connsiteY215" fmla="*/ 101736 h 1146667"/>
              <a:gd name="connsiteX216" fmla="*/ 584441 w 1060649"/>
              <a:gd name="connsiteY216" fmla="*/ 107441 h 1146667"/>
              <a:gd name="connsiteX217" fmla="*/ 571137 w 1060649"/>
              <a:gd name="connsiteY217" fmla="*/ 61802 h 1146667"/>
              <a:gd name="connsiteX218" fmla="*/ 645261 w 1060649"/>
              <a:gd name="connsiteY218" fmla="*/ 57999 h 1146667"/>
              <a:gd name="connsiteX219" fmla="*/ 663317 w 1060649"/>
              <a:gd name="connsiteY219" fmla="*/ 101736 h 1146667"/>
              <a:gd name="connsiteX220" fmla="*/ 665217 w 1060649"/>
              <a:gd name="connsiteY220" fmla="*/ 29475 h 1146667"/>
              <a:gd name="connsiteX221" fmla="*/ 596795 w 1060649"/>
              <a:gd name="connsiteY221" fmla="*/ 29475 h 1146667"/>
              <a:gd name="connsiteX222" fmla="*/ 584441 w 1060649"/>
              <a:gd name="connsiteY222" fmla="*/ 8557 h 1146667"/>
              <a:gd name="connsiteX223" fmla="*/ 647161 w 1060649"/>
              <a:gd name="connsiteY223" fmla="*/ 10459 h 1146667"/>
              <a:gd name="connsiteX224" fmla="*/ 665217 w 1060649"/>
              <a:gd name="connsiteY224" fmla="*/ 29475 h 1146667"/>
              <a:gd name="connsiteX225" fmla="*/ 777354 w 1060649"/>
              <a:gd name="connsiteY225" fmla="*/ 79867 h 1146667"/>
              <a:gd name="connsiteX226" fmla="*/ 713683 w 1060649"/>
              <a:gd name="connsiteY226" fmla="*/ 75113 h 1146667"/>
              <a:gd name="connsiteX227" fmla="*/ 693727 w 1060649"/>
              <a:gd name="connsiteY227" fmla="*/ 40884 h 1146667"/>
              <a:gd name="connsiteX228" fmla="*/ 753596 w 1060649"/>
              <a:gd name="connsiteY228" fmla="*/ 47540 h 1146667"/>
              <a:gd name="connsiteX229" fmla="*/ 777354 w 1060649"/>
              <a:gd name="connsiteY229" fmla="*/ 79867 h 1146667"/>
              <a:gd name="connsiteX230" fmla="*/ 889490 w 1060649"/>
              <a:gd name="connsiteY230" fmla="*/ 150227 h 1146667"/>
              <a:gd name="connsiteX231" fmla="*/ 835323 w 1060649"/>
              <a:gd name="connsiteY231" fmla="*/ 142620 h 1146667"/>
              <a:gd name="connsiteX232" fmla="*/ 811565 w 1060649"/>
              <a:gd name="connsiteY232" fmla="*/ 98883 h 1146667"/>
              <a:gd name="connsiteX233" fmla="*/ 863832 w 1060649"/>
              <a:gd name="connsiteY233" fmla="*/ 108391 h 1146667"/>
              <a:gd name="connsiteX234" fmla="*/ 889490 w 1060649"/>
              <a:gd name="connsiteY234" fmla="*/ 150227 h 1146667"/>
              <a:gd name="connsiteX235" fmla="*/ 990223 w 1060649"/>
              <a:gd name="connsiteY235" fmla="*/ 234848 h 1146667"/>
              <a:gd name="connsiteX236" fmla="*/ 949360 w 1060649"/>
              <a:gd name="connsiteY236" fmla="*/ 227242 h 1146667"/>
              <a:gd name="connsiteX237" fmla="*/ 925602 w 1060649"/>
              <a:gd name="connsiteY237" fmla="*/ 178751 h 1146667"/>
              <a:gd name="connsiteX238" fmla="*/ 965515 w 1060649"/>
              <a:gd name="connsiteY238" fmla="*/ 189210 h 1146667"/>
              <a:gd name="connsiteX239" fmla="*/ 990223 w 1060649"/>
              <a:gd name="connsiteY239" fmla="*/ 234848 h 1146667"/>
              <a:gd name="connsiteX240" fmla="*/ 864782 w 1060649"/>
              <a:gd name="connsiteY240" fmla="*/ 86523 h 1146667"/>
              <a:gd name="connsiteX241" fmla="*/ 817267 w 1060649"/>
              <a:gd name="connsiteY241" fmla="*/ 71310 h 1146667"/>
              <a:gd name="connsiteX242" fmla="*/ 790658 w 1060649"/>
              <a:gd name="connsiteY242" fmla="*/ 46589 h 1146667"/>
              <a:gd name="connsiteX243" fmla="*/ 835323 w 1060649"/>
              <a:gd name="connsiteY243" fmla="*/ 63704 h 1146667"/>
              <a:gd name="connsiteX244" fmla="*/ 864782 w 1060649"/>
              <a:gd name="connsiteY244" fmla="*/ 86523 h 1146667"/>
              <a:gd name="connsiteX245" fmla="*/ 958863 w 1060649"/>
              <a:gd name="connsiteY245" fmla="*/ 155932 h 1146667"/>
              <a:gd name="connsiteX246" fmla="*/ 923702 w 1060649"/>
              <a:gd name="connsiteY246" fmla="*/ 139768 h 1146667"/>
              <a:gd name="connsiteX247" fmla="*/ 895192 w 1060649"/>
              <a:gd name="connsiteY247" fmla="*/ 105539 h 1146667"/>
              <a:gd name="connsiteX248" fmla="*/ 930354 w 1060649"/>
              <a:gd name="connsiteY248" fmla="*/ 124555 h 1146667"/>
              <a:gd name="connsiteX249" fmla="*/ 958863 w 1060649"/>
              <a:gd name="connsiteY249" fmla="*/ 155932 h 1146667"/>
              <a:gd name="connsiteX250" fmla="*/ 764050 w 1060649"/>
              <a:gd name="connsiteY250" fmla="*/ 35180 h 1146667"/>
              <a:gd name="connsiteX251" fmla="*/ 707981 w 1060649"/>
              <a:gd name="connsiteY251" fmla="*/ 23770 h 1146667"/>
              <a:gd name="connsiteX252" fmla="*/ 687074 w 1060649"/>
              <a:gd name="connsiteY252" fmla="*/ 12360 h 1146667"/>
              <a:gd name="connsiteX253" fmla="*/ 764050 w 1060649"/>
              <a:gd name="connsiteY253" fmla="*/ 35180 h 1146667"/>
              <a:gd name="connsiteX254" fmla="*/ 592994 w 1060649"/>
              <a:gd name="connsiteY254" fmla="*/ 0 h 1146667"/>
              <a:gd name="connsiteX255" fmla="*/ 663317 w 1060649"/>
              <a:gd name="connsiteY255" fmla="*/ 6656 h 1146667"/>
              <a:gd name="connsiteX256" fmla="*/ 605348 w 1060649"/>
              <a:gd name="connsiteY256" fmla="*/ 951 h 1146667"/>
              <a:gd name="connsiteX257" fmla="*/ 592994 w 1060649"/>
              <a:gd name="connsiteY257" fmla="*/ 0 h 1146667"/>
              <a:gd name="connsiteX258" fmla="*/ 488460 w 1060649"/>
              <a:gd name="connsiteY258" fmla="*/ 6656 h 1146667"/>
              <a:gd name="connsiteX259" fmla="*/ 562584 w 1060649"/>
              <a:gd name="connsiteY259" fmla="*/ 0 h 1146667"/>
              <a:gd name="connsiteX260" fmla="*/ 562584 w 1060649"/>
              <a:gd name="connsiteY260" fmla="*/ 0 h 1146667"/>
              <a:gd name="connsiteX261" fmla="*/ 562584 w 1060649"/>
              <a:gd name="connsiteY261" fmla="*/ 4754 h 1146667"/>
              <a:gd name="connsiteX262" fmla="*/ 495112 w 1060649"/>
              <a:gd name="connsiteY262" fmla="*/ 11410 h 1146667"/>
              <a:gd name="connsiteX263" fmla="*/ 488460 w 1060649"/>
              <a:gd name="connsiteY263" fmla="*/ 6656 h 1146667"/>
              <a:gd name="connsiteX264" fmla="*/ 321205 w 1060649"/>
              <a:gd name="connsiteY264" fmla="*/ 57999 h 1146667"/>
              <a:gd name="connsiteX265" fmla="*/ 382025 w 1060649"/>
              <a:gd name="connsiteY265" fmla="*/ 32327 h 1146667"/>
              <a:gd name="connsiteX266" fmla="*/ 375373 w 1060649"/>
              <a:gd name="connsiteY266" fmla="*/ 35180 h 1146667"/>
              <a:gd name="connsiteX267" fmla="*/ 321205 w 1060649"/>
              <a:gd name="connsiteY267" fmla="*/ 57999 h 1146667"/>
              <a:gd name="connsiteX268" fmla="*/ 237578 w 1060649"/>
              <a:gd name="connsiteY268" fmla="*/ 108391 h 1146667"/>
              <a:gd name="connsiteX269" fmla="*/ 280342 w 1060649"/>
              <a:gd name="connsiteY269" fmla="*/ 79867 h 1146667"/>
              <a:gd name="connsiteX270" fmla="*/ 273689 w 1060649"/>
              <a:gd name="connsiteY270" fmla="*/ 83671 h 1146667"/>
              <a:gd name="connsiteX271" fmla="*/ 237578 w 1060649"/>
              <a:gd name="connsiteY271" fmla="*/ 108391 h 1146667"/>
              <a:gd name="connsiteX272" fmla="*/ 237578 w 1060649"/>
              <a:gd name="connsiteY272" fmla="*/ 108391 h 1146667"/>
              <a:gd name="connsiteX273" fmla="*/ 179609 w 1060649"/>
              <a:gd name="connsiteY273" fmla="*/ 155932 h 1146667"/>
              <a:gd name="connsiteX274" fmla="*/ 213820 w 1060649"/>
              <a:gd name="connsiteY274" fmla="*/ 126457 h 1146667"/>
              <a:gd name="connsiteX275" fmla="*/ 213820 w 1060649"/>
              <a:gd name="connsiteY275" fmla="*/ 126457 h 1146667"/>
              <a:gd name="connsiteX276" fmla="*/ 236627 w 1060649"/>
              <a:gd name="connsiteY276" fmla="*/ 111244 h 1146667"/>
              <a:gd name="connsiteX277" fmla="*/ 216671 w 1060649"/>
              <a:gd name="connsiteY277" fmla="*/ 144522 h 1146667"/>
              <a:gd name="connsiteX278" fmla="*/ 162503 w 1060649"/>
              <a:gd name="connsiteY278" fmla="*/ 180652 h 1146667"/>
              <a:gd name="connsiteX279" fmla="*/ 179609 w 1060649"/>
              <a:gd name="connsiteY279" fmla="*/ 155932 h 1146667"/>
              <a:gd name="connsiteX280" fmla="*/ 93130 w 1060649"/>
              <a:gd name="connsiteY280" fmla="*/ 260520 h 1146667"/>
              <a:gd name="connsiteX281" fmla="*/ 105484 w 1060649"/>
              <a:gd name="connsiteY281" fmla="*/ 242455 h 1146667"/>
              <a:gd name="connsiteX282" fmla="*/ 152050 w 1060649"/>
              <a:gd name="connsiteY282" fmla="*/ 184456 h 1146667"/>
              <a:gd name="connsiteX283" fmla="*/ 152050 w 1060649"/>
              <a:gd name="connsiteY283" fmla="*/ 184456 h 1146667"/>
              <a:gd name="connsiteX284" fmla="*/ 125441 w 1060649"/>
              <a:gd name="connsiteY284" fmla="*/ 222488 h 1146667"/>
              <a:gd name="connsiteX285" fmla="*/ 93130 w 1060649"/>
              <a:gd name="connsiteY285" fmla="*/ 260520 h 1146667"/>
              <a:gd name="connsiteX286" fmla="*/ 18056 w 1060649"/>
              <a:gd name="connsiteY286" fmla="*/ 430713 h 1146667"/>
              <a:gd name="connsiteX287" fmla="*/ 44665 w 1060649"/>
              <a:gd name="connsiteY287" fmla="*/ 351797 h 1146667"/>
              <a:gd name="connsiteX288" fmla="*/ 44665 w 1060649"/>
              <a:gd name="connsiteY288" fmla="*/ 351797 h 1146667"/>
              <a:gd name="connsiteX289" fmla="*/ 26609 w 1060649"/>
              <a:gd name="connsiteY289" fmla="*/ 405042 h 1146667"/>
              <a:gd name="connsiteX290" fmla="*/ 18056 w 1060649"/>
              <a:gd name="connsiteY290" fmla="*/ 430713 h 1146667"/>
              <a:gd name="connsiteX291" fmla="*/ 950 w 1060649"/>
              <a:gd name="connsiteY291" fmla="*/ 544810 h 1146667"/>
              <a:gd name="connsiteX292" fmla="*/ 13304 w 1060649"/>
              <a:gd name="connsiteY292" fmla="*/ 450680 h 1146667"/>
              <a:gd name="connsiteX293" fmla="*/ 13304 w 1060649"/>
              <a:gd name="connsiteY293" fmla="*/ 454483 h 1146667"/>
              <a:gd name="connsiteX294" fmla="*/ 4752 w 1060649"/>
              <a:gd name="connsiteY294" fmla="*/ 521040 h 1146667"/>
              <a:gd name="connsiteX295" fmla="*/ 950 w 1060649"/>
              <a:gd name="connsiteY295" fmla="*/ 544810 h 1146667"/>
              <a:gd name="connsiteX296" fmla="*/ 950 w 1060649"/>
              <a:gd name="connsiteY296" fmla="*/ 544810 h 1146667"/>
              <a:gd name="connsiteX297" fmla="*/ 4752 w 1060649"/>
              <a:gd name="connsiteY297" fmla="*/ 646546 h 1146667"/>
              <a:gd name="connsiteX298" fmla="*/ 0 w 1060649"/>
              <a:gd name="connsiteY298" fmla="*/ 563826 h 1146667"/>
              <a:gd name="connsiteX299" fmla="*/ 0 w 1060649"/>
              <a:gd name="connsiteY299" fmla="*/ 568580 h 1146667"/>
              <a:gd name="connsiteX300" fmla="*/ 3801 w 1060649"/>
              <a:gd name="connsiteY300" fmla="*/ 635136 h 1146667"/>
              <a:gd name="connsiteX301" fmla="*/ 4752 w 1060649"/>
              <a:gd name="connsiteY301" fmla="*/ 646546 h 1146667"/>
              <a:gd name="connsiteX302" fmla="*/ 17106 w 1060649"/>
              <a:gd name="connsiteY302" fmla="*/ 712151 h 1146667"/>
              <a:gd name="connsiteX303" fmla="*/ 16155 w 1060649"/>
              <a:gd name="connsiteY303" fmla="*/ 708348 h 1146667"/>
              <a:gd name="connsiteX304" fmla="*/ 17106 w 1060649"/>
              <a:gd name="connsiteY304" fmla="*/ 712151 h 1146667"/>
              <a:gd name="connsiteX305" fmla="*/ 58919 w 1060649"/>
              <a:gd name="connsiteY305" fmla="*/ 826247 h 1146667"/>
              <a:gd name="connsiteX306" fmla="*/ 28509 w 1060649"/>
              <a:gd name="connsiteY306" fmla="*/ 752085 h 1146667"/>
              <a:gd name="connsiteX307" fmla="*/ 38963 w 1060649"/>
              <a:gd name="connsiteY307" fmla="*/ 763494 h 1146667"/>
              <a:gd name="connsiteX308" fmla="*/ 61770 w 1060649"/>
              <a:gd name="connsiteY308" fmla="*/ 824345 h 1146667"/>
              <a:gd name="connsiteX309" fmla="*/ 58919 w 1060649"/>
              <a:gd name="connsiteY309" fmla="*/ 826247 h 1146667"/>
              <a:gd name="connsiteX310" fmla="*/ 58919 w 1060649"/>
              <a:gd name="connsiteY310" fmla="*/ 826247 h 1146667"/>
              <a:gd name="connsiteX311" fmla="*/ 168205 w 1060649"/>
              <a:gd name="connsiteY311" fmla="*/ 979326 h 1146667"/>
              <a:gd name="connsiteX312" fmla="*/ 117838 w 1060649"/>
              <a:gd name="connsiteY312" fmla="*/ 922278 h 1146667"/>
              <a:gd name="connsiteX313" fmla="*/ 136845 w 1060649"/>
              <a:gd name="connsiteY313" fmla="*/ 943196 h 1146667"/>
              <a:gd name="connsiteX314" fmla="*/ 168205 w 1060649"/>
              <a:gd name="connsiteY314" fmla="*/ 979326 h 1146667"/>
              <a:gd name="connsiteX315" fmla="*/ 250882 w 1060649"/>
              <a:gd name="connsiteY315" fmla="*/ 1046833 h 1146667"/>
              <a:gd name="connsiteX316" fmla="*/ 242329 w 1060649"/>
              <a:gd name="connsiteY316" fmla="*/ 1041128 h 1146667"/>
              <a:gd name="connsiteX317" fmla="*/ 192913 w 1060649"/>
              <a:gd name="connsiteY317" fmla="*/ 1002145 h 1146667"/>
              <a:gd name="connsiteX318" fmla="*/ 192913 w 1060649"/>
              <a:gd name="connsiteY318" fmla="*/ 1002145 h 1146667"/>
              <a:gd name="connsiteX319" fmla="*/ 192913 w 1060649"/>
              <a:gd name="connsiteY319" fmla="*/ 1002145 h 1146667"/>
              <a:gd name="connsiteX320" fmla="*/ 222373 w 1060649"/>
              <a:gd name="connsiteY320" fmla="*/ 1022112 h 1146667"/>
              <a:gd name="connsiteX321" fmla="*/ 250882 w 1060649"/>
              <a:gd name="connsiteY321" fmla="*/ 1046833 h 1146667"/>
              <a:gd name="connsiteX322" fmla="*/ 250882 w 1060649"/>
              <a:gd name="connsiteY322" fmla="*/ 1046833 h 1146667"/>
              <a:gd name="connsiteX323" fmla="*/ 344012 w 1060649"/>
              <a:gd name="connsiteY323" fmla="*/ 1099127 h 1146667"/>
              <a:gd name="connsiteX324" fmla="*/ 282242 w 1060649"/>
              <a:gd name="connsiteY324" fmla="*/ 1067751 h 1146667"/>
              <a:gd name="connsiteX325" fmla="*/ 282242 w 1060649"/>
              <a:gd name="connsiteY325" fmla="*/ 1067751 h 1146667"/>
              <a:gd name="connsiteX326" fmla="*/ 318354 w 1060649"/>
              <a:gd name="connsiteY326" fmla="*/ 1084865 h 1146667"/>
              <a:gd name="connsiteX327" fmla="*/ 344012 w 1060649"/>
              <a:gd name="connsiteY327" fmla="*/ 1099127 h 1146667"/>
              <a:gd name="connsiteX328" fmla="*/ 344012 w 1060649"/>
              <a:gd name="connsiteY328" fmla="*/ 1099127 h 1146667"/>
              <a:gd name="connsiteX329" fmla="*/ 429540 w 1060649"/>
              <a:gd name="connsiteY329" fmla="*/ 1128602 h 1146667"/>
              <a:gd name="connsiteX330" fmla="*/ 387727 w 1060649"/>
              <a:gd name="connsiteY330" fmla="*/ 1116242 h 1146667"/>
              <a:gd name="connsiteX331" fmla="*/ 419087 w 1060649"/>
              <a:gd name="connsiteY331" fmla="*/ 1125750 h 1146667"/>
              <a:gd name="connsiteX332" fmla="*/ 429540 w 1060649"/>
              <a:gd name="connsiteY332" fmla="*/ 1128602 h 1146667"/>
              <a:gd name="connsiteX333" fmla="*/ 618652 w 1060649"/>
              <a:gd name="connsiteY333" fmla="*/ 1144766 h 1146667"/>
              <a:gd name="connsiteX334" fmla="*/ 567335 w 1060649"/>
              <a:gd name="connsiteY334" fmla="*/ 1146667 h 1146667"/>
              <a:gd name="connsiteX335" fmla="*/ 569236 w 1060649"/>
              <a:gd name="connsiteY335" fmla="*/ 1146667 h 1146667"/>
              <a:gd name="connsiteX336" fmla="*/ 612000 w 1060649"/>
              <a:gd name="connsiteY336" fmla="*/ 1144766 h 1146667"/>
              <a:gd name="connsiteX337" fmla="*/ 618652 w 1060649"/>
              <a:gd name="connsiteY337" fmla="*/ 1144766 h 1146667"/>
              <a:gd name="connsiteX338" fmla="*/ 718435 w 1060649"/>
              <a:gd name="connsiteY338" fmla="*/ 1127651 h 1146667"/>
              <a:gd name="connsiteX339" fmla="*/ 678522 w 1060649"/>
              <a:gd name="connsiteY339" fmla="*/ 1136209 h 1146667"/>
              <a:gd name="connsiteX340" fmla="*/ 678522 w 1060649"/>
              <a:gd name="connsiteY340" fmla="*/ 1132405 h 1146667"/>
              <a:gd name="connsiteX341" fmla="*/ 720335 w 1060649"/>
              <a:gd name="connsiteY341" fmla="*/ 1122897 h 1146667"/>
              <a:gd name="connsiteX342" fmla="*/ 718435 w 1060649"/>
              <a:gd name="connsiteY342" fmla="*/ 1127651 h 1146667"/>
              <a:gd name="connsiteX343" fmla="*/ 918950 w 1060649"/>
              <a:gd name="connsiteY343" fmla="*/ 1030670 h 1146667"/>
              <a:gd name="connsiteX344" fmla="*/ 898043 w 1060649"/>
              <a:gd name="connsiteY344" fmla="*/ 1045882 h 1146667"/>
              <a:gd name="connsiteX345" fmla="*/ 892341 w 1060649"/>
              <a:gd name="connsiteY345" fmla="*/ 1048735 h 1146667"/>
              <a:gd name="connsiteX346" fmla="*/ 903745 w 1060649"/>
              <a:gd name="connsiteY346" fmla="*/ 1035424 h 1146667"/>
              <a:gd name="connsiteX347" fmla="*/ 933205 w 1060649"/>
              <a:gd name="connsiteY347" fmla="*/ 1016407 h 1146667"/>
              <a:gd name="connsiteX348" fmla="*/ 918950 w 1060649"/>
              <a:gd name="connsiteY348" fmla="*/ 1030670 h 1146667"/>
              <a:gd name="connsiteX349" fmla="*/ 918950 w 1060649"/>
              <a:gd name="connsiteY349" fmla="*/ 1030670 h 1146667"/>
              <a:gd name="connsiteX350" fmla="*/ 1012080 w 1060649"/>
              <a:gd name="connsiteY350" fmla="*/ 942245 h 1146667"/>
              <a:gd name="connsiteX351" fmla="*/ 978820 w 1060649"/>
              <a:gd name="connsiteY351" fmla="*/ 979326 h 1146667"/>
              <a:gd name="connsiteX352" fmla="*/ 978820 w 1060649"/>
              <a:gd name="connsiteY352" fmla="*/ 979326 h 1146667"/>
              <a:gd name="connsiteX353" fmla="*/ 993074 w 1060649"/>
              <a:gd name="connsiteY353" fmla="*/ 963163 h 1146667"/>
              <a:gd name="connsiteX354" fmla="*/ 1012080 w 1060649"/>
              <a:gd name="connsiteY354" fmla="*/ 942245 h 1146667"/>
              <a:gd name="connsiteX355" fmla="*/ 128292 w 1060649"/>
              <a:gd name="connsiteY355" fmla="*/ 912770 h 1146667"/>
              <a:gd name="connsiteX356" fmla="*/ 102634 w 1060649"/>
              <a:gd name="connsiteY356" fmla="*/ 896606 h 1146667"/>
              <a:gd name="connsiteX357" fmla="*/ 75074 w 1060649"/>
              <a:gd name="connsiteY357" fmla="*/ 844312 h 1146667"/>
              <a:gd name="connsiteX358" fmla="*/ 101683 w 1060649"/>
              <a:gd name="connsiteY358" fmla="*/ 855722 h 1146667"/>
              <a:gd name="connsiteX359" fmla="*/ 128292 w 1060649"/>
              <a:gd name="connsiteY359" fmla="*/ 912770 h 1146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Lst>
            <a:rect l="l" t="t" r="r" b="b"/>
            <a:pathLst>
              <a:path w="1060649" h="1146667">
                <a:moveTo>
                  <a:pt x="217621" y="995490"/>
                </a:moveTo>
                <a:cubicBezTo>
                  <a:pt x="213820" y="1002145"/>
                  <a:pt x="196714" y="995490"/>
                  <a:pt x="178658" y="979326"/>
                </a:cubicBezTo>
                <a:cubicBezTo>
                  <a:pt x="161553" y="963163"/>
                  <a:pt x="148248" y="944147"/>
                  <a:pt x="149199" y="934639"/>
                </a:cubicBezTo>
                <a:cubicBezTo>
                  <a:pt x="151099" y="924180"/>
                  <a:pt x="169155" y="929885"/>
                  <a:pt x="188161" y="946999"/>
                </a:cubicBezTo>
                <a:cubicBezTo>
                  <a:pt x="209068" y="965064"/>
                  <a:pt x="221422" y="986933"/>
                  <a:pt x="217621" y="995490"/>
                </a:cubicBezTo>
                <a:moveTo>
                  <a:pt x="320255" y="1065849"/>
                </a:moveTo>
                <a:cubicBezTo>
                  <a:pt x="313602" y="1070603"/>
                  <a:pt x="293646" y="1063948"/>
                  <a:pt x="274640" y="1052538"/>
                </a:cubicBezTo>
                <a:cubicBezTo>
                  <a:pt x="255633" y="1040178"/>
                  <a:pt x="243279" y="1024965"/>
                  <a:pt x="248031" y="1019260"/>
                </a:cubicBezTo>
                <a:cubicBezTo>
                  <a:pt x="252783" y="1011653"/>
                  <a:pt x="274640" y="1015457"/>
                  <a:pt x="295547" y="1029719"/>
                </a:cubicBezTo>
                <a:cubicBezTo>
                  <a:pt x="316453" y="1043030"/>
                  <a:pt x="327857" y="1060144"/>
                  <a:pt x="320255" y="1065849"/>
                </a:cubicBezTo>
                <a:close/>
                <a:moveTo>
                  <a:pt x="428590" y="1117193"/>
                </a:moveTo>
                <a:cubicBezTo>
                  <a:pt x="420037" y="1120045"/>
                  <a:pt x="399130" y="1115291"/>
                  <a:pt x="380124" y="1107685"/>
                </a:cubicBezTo>
                <a:cubicBezTo>
                  <a:pt x="361118" y="1099127"/>
                  <a:pt x="350665" y="1089619"/>
                  <a:pt x="358267" y="1085816"/>
                </a:cubicBezTo>
                <a:cubicBezTo>
                  <a:pt x="365869" y="1081062"/>
                  <a:pt x="388677" y="1083915"/>
                  <a:pt x="409584" y="1093423"/>
                </a:cubicBezTo>
                <a:cubicBezTo>
                  <a:pt x="429540" y="1102931"/>
                  <a:pt x="437143" y="1113389"/>
                  <a:pt x="428590" y="1117193"/>
                </a:cubicBezTo>
                <a:close/>
                <a:moveTo>
                  <a:pt x="530273" y="1143815"/>
                </a:moveTo>
                <a:cubicBezTo>
                  <a:pt x="520770" y="1143815"/>
                  <a:pt x="500814" y="1141913"/>
                  <a:pt x="483708" y="1140012"/>
                </a:cubicBezTo>
                <a:cubicBezTo>
                  <a:pt x="467553" y="1136209"/>
                  <a:pt x="459950" y="1132405"/>
                  <a:pt x="469453" y="1131455"/>
                </a:cubicBezTo>
                <a:cubicBezTo>
                  <a:pt x="478956" y="1128602"/>
                  <a:pt x="500814" y="1130504"/>
                  <a:pt x="517919" y="1134307"/>
                </a:cubicBezTo>
                <a:cubicBezTo>
                  <a:pt x="535025" y="1137159"/>
                  <a:pt x="539776" y="1141913"/>
                  <a:pt x="530273" y="1143815"/>
                </a:cubicBezTo>
                <a:close/>
                <a:moveTo>
                  <a:pt x="34211" y="714052"/>
                </a:moveTo>
                <a:cubicBezTo>
                  <a:pt x="33261" y="732118"/>
                  <a:pt x="25658" y="731167"/>
                  <a:pt x="19006" y="712151"/>
                </a:cubicBezTo>
                <a:cubicBezTo>
                  <a:pt x="13304" y="694086"/>
                  <a:pt x="8553" y="666512"/>
                  <a:pt x="6652" y="648447"/>
                </a:cubicBezTo>
                <a:cubicBezTo>
                  <a:pt x="6652" y="628480"/>
                  <a:pt x="13304" y="625628"/>
                  <a:pt x="20907" y="643693"/>
                </a:cubicBezTo>
                <a:cubicBezTo>
                  <a:pt x="31360" y="661758"/>
                  <a:pt x="37062" y="695036"/>
                  <a:pt x="34211" y="714052"/>
                </a:cubicBezTo>
                <a:close/>
                <a:moveTo>
                  <a:pt x="97882" y="803428"/>
                </a:moveTo>
                <a:cubicBezTo>
                  <a:pt x="94081" y="820542"/>
                  <a:pt x="78876" y="817690"/>
                  <a:pt x="65571" y="798674"/>
                </a:cubicBezTo>
                <a:cubicBezTo>
                  <a:pt x="53217" y="779658"/>
                  <a:pt x="43714" y="751134"/>
                  <a:pt x="45615" y="733069"/>
                </a:cubicBezTo>
                <a:cubicBezTo>
                  <a:pt x="48466" y="714052"/>
                  <a:pt x="62720" y="713102"/>
                  <a:pt x="77925" y="733069"/>
                </a:cubicBezTo>
                <a:cubicBezTo>
                  <a:pt x="94081" y="753035"/>
                  <a:pt x="103584" y="785363"/>
                  <a:pt x="97882" y="803428"/>
                </a:cubicBezTo>
                <a:close/>
                <a:moveTo>
                  <a:pt x="190062" y="896606"/>
                </a:moveTo>
                <a:cubicBezTo>
                  <a:pt x="183410" y="910868"/>
                  <a:pt x="162503" y="908016"/>
                  <a:pt x="144447" y="889000"/>
                </a:cubicBezTo>
                <a:cubicBezTo>
                  <a:pt x="126391" y="870935"/>
                  <a:pt x="115938" y="843362"/>
                  <a:pt x="120689" y="827198"/>
                </a:cubicBezTo>
                <a:cubicBezTo>
                  <a:pt x="126391" y="810083"/>
                  <a:pt x="147298" y="811034"/>
                  <a:pt x="167255" y="830050"/>
                </a:cubicBezTo>
                <a:cubicBezTo>
                  <a:pt x="187211" y="850968"/>
                  <a:pt x="197665" y="880443"/>
                  <a:pt x="190062" y="896606"/>
                </a:cubicBezTo>
                <a:close/>
                <a:moveTo>
                  <a:pt x="300298" y="983129"/>
                </a:moveTo>
                <a:cubicBezTo>
                  <a:pt x="290795" y="995490"/>
                  <a:pt x="267037" y="992637"/>
                  <a:pt x="246130" y="977425"/>
                </a:cubicBezTo>
                <a:cubicBezTo>
                  <a:pt x="225224" y="961261"/>
                  <a:pt x="214770" y="938442"/>
                  <a:pt x="221422" y="924180"/>
                </a:cubicBezTo>
                <a:cubicBezTo>
                  <a:pt x="229975" y="908967"/>
                  <a:pt x="254683" y="910868"/>
                  <a:pt x="277491" y="927983"/>
                </a:cubicBezTo>
                <a:cubicBezTo>
                  <a:pt x="300298" y="945097"/>
                  <a:pt x="310751" y="969818"/>
                  <a:pt x="300298" y="983129"/>
                </a:cubicBezTo>
                <a:close/>
                <a:moveTo>
                  <a:pt x="420037" y="1055390"/>
                </a:moveTo>
                <a:cubicBezTo>
                  <a:pt x="408633" y="1064898"/>
                  <a:pt x="383925" y="1062997"/>
                  <a:pt x="363019" y="1051587"/>
                </a:cubicBezTo>
                <a:cubicBezTo>
                  <a:pt x="342112" y="1039227"/>
                  <a:pt x="331658" y="1021162"/>
                  <a:pt x="342112" y="1009752"/>
                </a:cubicBezTo>
                <a:cubicBezTo>
                  <a:pt x="352565" y="997391"/>
                  <a:pt x="379174" y="998342"/>
                  <a:pt x="401981" y="1011653"/>
                </a:cubicBezTo>
                <a:cubicBezTo>
                  <a:pt x="423838" y="1025916"/>
                  <a:pt x="431441" y="1044932"/>
                  <a:pt x="420037" y="1055390"/>
                </a:cubicBezTo>
                <a:close/>
                <a:moveTo>
                  <a:pt x="535975" y="1106734"/>
                </a:moveTo>
                <a:cubicBezTo>
                  <a:pt x="523621" y="1113389"/>
                  <a:pt x="499863" y="1114340"/>
                  <a:pt x="480857" y="1106734"/>
                </a:cubicBezTo>
                <a:cubicBezTo>
                  <a:pt x="461851" y="1099127"/>
                  <a:pt x="455199" y="1086767"/>
                  <a:pt x="465652" y="1078210"/>
                </a:cubicBezTo>
                <a:cubicBezTo>
                  <a:pt x="477056" y="1068702"/>
                  <a:pt x="503664" y="1067751"/>
                  <a:pt x="523621" y="1077259"/>
                </a:cubicBezTo>
                <a:cubicBezTo>
                  <a:pt x="543578" y="1084865"/>
                  <a:pt x="548329" y="1098177"/>
                  <a:pt x="535975" y="1106734"/>
                </a:cubicBezTo>
                <a:close/>
                <a:moveTo>
                  <a:pt x="637658" y="1131455"/>
                </a:moveTo>
                <a:cubicBezTo>
                  <a:pt x="625304" y="1136209"/>
                  <a:pt x="605348" y="1138110"/>
                  <a:pt x="589192" y="1136209"/>
                </a:cubicBezTo>
                <a:cubicBezTo>
                  <a:pt x="573987" y="1133356"/>
                  <a:pt x="570186" y="1126701"/>
                  <a:pt x="581590" y="1120996"/>
                </a:cubicBezTo>
                <a:cubicBezTo>
                  <a:pt x="593944" y="1114340"/>
                  <a:pt x="616751" y="1111488"/>
                  <a:pt x="632907" y="1115291"/>
                </a:cubicBezTo>
                <a:cubicBezTo>
                  <a:pt x="648112" y="1118143"/>
                  <a:pt x="650963" y="1125750"/>
                  <a:pt x="637658" y="1131455"/>
                </a:cubicBezTo>
                <a:close/>
                <a:moveTo>
                  <a:pt x="29460" y="588547"/>
                </a:moveTo>
                <a:cubicBezTo>
                  <a:pt x="23758" y="613267"/>
                  <a:pt x="13304" y="616120"/>
                  <a:pt x="7602" y="599005"/>
                </a:cubicBezTo>
                <a:cubicBezTo>
                  <a:pt x="2851" y="582842"/>
                  <a:pt x="2851" y="551465"/>
                  <a:pt x="6652" y="529597"/>
                </a:cubicBezTo>
                <a:cubicBezTo>
                  <a:pt x="11404" y="505827"/>
                  <a:pt x="20907" y="497270"/>
                  <a:pt x="27559" y="511532"/>
                </a:cubicBezTo>
                <a:cubicBezTo>
                  <a:pt x="35161" y="528646"/>
                  <a:pt x="37062" y="563826"/>
                  <a:pt x="29460" y="588547"/>
                </a:cubicBezTo>
                <a:close/>
                <a:moveTo>
                  <a:pt x="89329" y="673168"/>
                </a:moveTo>
                <a:cubicBezTo>
                  <a:pt x="80776" y="696938"/>
                  <a:pt x="62720" y="698840"/>
                  <a:pt x="48466" y="678873"/>
                </a:cubicBezTo>
                <a:cubicBezTo>
                  <a:pt x="36112" y="659857"/>
                  <a:pt x="31360" y="626579"/>
                  <a:pt x="37062" y="602809"/>
                </a:cubicBezTo>
                <a:cubicBezTo>
                  <a:pt x="44665" y="579039"/>
                  <a:pt x="61770" y="572383"/>
                  <a:pt x="76025" y="591399"/>
                </a:cubicBezTo>
                <a:cubicBezTo>
                  <a:pt x="93130" y="610415"/>
                  <a:pt x="98832" y="647496"/>
                  <a:pt x="89329" y="673168"/>
                </a:cubicBezTo>
                <a:close/>
                <a:moveTo>
                  <a:pt x="180559" y="767297"/>
                </a:moveTo>
                <a:cubicBezTo>
                  <a:pt x="170106" y="789166"/>
                  <a:pt x="145397" y="790117"/>
                  <a:pt x="125441" y="769199"/>
                </a:cubicBezTo>
                <a:cubicBezTo>
                  <a:pt x="106435" y="749232"/>
                  <a:pt x="98832" y="715003"/>
                  <a:pt x="107385" y="692184"/>
                </a:cubicBezTo>
                <a:cubicBezTo>
                  <a:pt x="116888" y="668414"/>
                  <a:pt x="141596" y="664611"/>
                  <a:pt x="162503" y="685528"/>
                </a:cubicBezTo>
                <a:cubicBezTo>
                  <a:pt x="184360" y="706446"/>
                  <a:pt x="191963" y="743527"/>
                  <a:pt x="180559" y="767297"/>
                </a:cubicBezTo>
                <a:close/>
                <a:moveTo>
                  <a:pt x="296497" y="864279"/>
                </a:moveTo>
                <a:cubicBezTo>
                  <a:pt x="283192" y="884246"/>
                  <a:pt x="254683" y="884246"/>
                  <a:pt x="230925" y="865230"/>
                </a:cubicBezTo>
                <a:cubicBezTo>
                  <a:pt x="208118" y="846214"/>
                  <a:pt x="198615" y="813887"/>
                  <a:pt x="209068" y="792969"/>
                </a:cubicBezTo>
                <a:cubicBezTo>
                  <a:pt x="220472" y="771101"/>
                  <a:pt x="250882" y="768248"/>
                  <a:pt x="275590" y="788215"/>
                </a:cubicBezTo>
                <a:cubicBezTo>
                  <a:pt x="300298" y="808182"/>
                  <a:pt x="309801" y="842411"/>
                  <a:pt x="296497" y="864279"/>
                </a:cubicBezTo>
                <a:close/>
                <a:moveTo>
                  <a:pt x="423838" y="952704"/>
                </a:moveTo>
                <a:cubicBezTo>
                  <a:pt x="409584" y="969818"/>
                  <a:pt x="379174" y="970769"/>
                  <a:pt x="354466" y="954605"/>
                </a:cubicBezTo>
                <a:cubicBezTo>
                  <a:pt x="330708" y="938442"/>
                  <a:pt x="321205" y="910868"/>
                  <a:pt x="334509" y="891852"/>
                </a:cubicBezTo>
                <a:cubicBezTo>
                  <a:pt x="347814" y="871886"/>
                  <a:pt x="380124" y="869984"/>
                  <a:pt x="405783" y="887098"/>
                </a:cubicBezTo>
                <a:cubicBezTo>
                  <a:pt x="431441" y="905164"/>
                  <a:pt x="439043" y="934639"/>
                  <a:pt x="423838" y="952704"/>
                </a:cubicBezTo>
                <a:close/>
                <a:moveTo>
                  <a:pt x="667118" y="1073456"/>
                </a:moveTo>
                <a:cubicBezTo>
                  <a:pt x="652863" y="1084865"/>
                  <a:pt x="626255" y="1088669"/>
                  <a:pt x="608199" y="1082013"/>
                </a:cubicBezTo>
                <a:cubicBezTo>
                  <a:pt x="589192" y="1075357"/>
                  <a:pt x="584441" y="1059194"/>
                  <a:pt x="599646" y="1046833"/>
                </a:cubicBezTo>
                <a:cubicBezTo>
                  <a:pt x="614851" y="1033522"/>
                  <a:pt x="642410" y="1028768"/>
                  <a:pt x="662366" y="1037325"/>
                </a:cubicBezTo>
                <a:cubicBezTo>
                  <a:pt x="680422" y="1044932"/>
                  <a:pt x="683273" y="1061095"/>
                  <a:pt x="667118" y="1073456"/>
                </a:cubicBezTo>
                <a:close/>
                <a:moveTo>
                  <a:pt x="760248" y="1094373"/>
                </a:moveTo>
                <a:cubicBezTo>
                  <a:pt x="745994" y="1102931"/>
                  <a:pt x="725087" y="1108635"/>
                  <a:pt x="711782" y="1106734"/>
                </a:cubicBezTo>
                <a:cubicBezTo>
                  <a:pt x="697528" y="1104832"/>
                  <a:pt x="697528" y="1094373"/>
                  <a:pt x="710832" y="1084865"/>
                </a:cubicBezTo>
                <a:cubicBezTo>
                  <a:pt x="725087" y="1074407"/>
                  <a:pt x="748845" y="1068702"/>
                  <a:pt x="762149" y="1071554"/>
                </a:cubicBezTo>
                <a:cubicBezTo>
                  <a:pt x="775453" y="1075357"/>
                  <a:pt x="773553" y="1085816"/>
                  <a:pt x="760248" y="1094373"/>
                </a:cubicBezTo>
                <a:close/>
                <a:moveTo>
                  <a:pt x="823919" y="1088669"/>
                </a:moveTo>
                <a:cubicBezTo>
                  <a:pt x="811565" y="1094373"/>
                  <a:pt x="795410" y="1101980"/>
                  <a:pt x="787807" y="1103881"/>
                </a:cubicBezTo>
                <a:cubicBezTo>
                  <a:pt x="779255" y="1105783"/>
                  <a:pt x="781155" y="1101980"/>
                  <a:pt x="794459" y="1094373"/>
                </a:cubicBezTo>
                <a:cubicBezTo>
                  <a:pt x="806814" y="1086767"/>
                  <a:pt x="824869" y="1079161"/>
                  <a:pt x="833422" y="1078210"/>
                </a:cubicBezTo>
                <a:cubicBezTo>
                  <a:pt x="841025" y="1078210"/>
                  <a:pt x="836273" y="1082013"/>
                  <a:pt x="823919" y="1088669"/>
                </a:cubicBezTo>
                <a:close/>
                <a:moveTo>
                  <a:pt x="42764" y="452582"/>
                </a:moveTo>
                <a:cubicBezTo>
                  <a:pt x="32311" y="479204"/>
                  <a:pt x="20907" y="487762"/>
                  <a:pt x="16155" y="474450"/>
                </a:cubicBezTo>
                <a:cubicBezTo>
                  <a:pt x="14255" y="462090"/>
                  <a:pt x="19006" y="434517"/>
                  <a:pt x="26609" y="409796"/>
                </a:cubicBezTo>
                <a:cubicBezTo>
                  <a:pt x="36112" y="386026"/>
                  <a:pt x="46565" y="372714"/>
                  <a:pt x="51317" y="382222"/>
                </a:cubicBezTo>
                <a:cubicBezTo>
                  <a:pt x="57969" y="393632"/>
                  <a:pt x="54168" y="425009"/>
                  <a:pt x="42764" y="452582"/>
                </a:cubicBezTo>
                <a:close/>
                <a:moveTo>
                  <a:pt x="95981" y="521040"/>
                </a:moveTo>
                <a:cubicBezTo>
                  <a:pt x="83627" y="548613"/>
                  <a:pt x="63671" y="555268"/>
                  <a:pt x="50366" y="538154"/>
                </a:cubicBezTo>
                <a:cubicBezTo>
                  <a:pt x="39913" y="521990"/>
                  <a:pt x="39913" y="489663"/>
                  <a:pt x="49416" y="463991"/>
                </a:cubicBezTo>
                <a:cubicBezTo>
                  <a:pt x="60820" y="437369"/>
                  <a:pt x="79826" y="426910"/>
                  <a:pt x="93130" y="442123"/>
                </a:cubicBezTo>
                <a:cubicBezTo>
                  <a:pt x="107385" y="456385"/>
                  <a:pt x="109286" y="492516"/>
                  <a:pt x="95981" y="521040"/>
                </a:cubicBezTo>
                <a:close/>
                <a:moveTo>
                  <a:pt x="181509" y="607563"/>
                </a:moveTo>
                <a:cubicBezTo>
                  <a:pt x="167255" y="635136"/>
                  <a:pt x="139696" y="639890"/>
                  <a:pt x="120689" y="619923"/>
                </a:cubicBezTo>
                <a:cubicBezTo>
                  <a:pt x="102634" y="600907"/>
                  <a:pt x="98832" y="564776"/>
                  <a:pt x="111186" y="539105"/>
                </a:cubicBezTo>
                <a:cubicBezTo>
                  <a:pt x="124491" y="512482"/>
                  <a:pt x="151099" y="504876"/>
                  <a:pt x="170106" y="522941"/>
                </a:cubicBezTo>
                <a:cubicBezTo>
                  <a:pt x="191963" y="541006"/>
                  <a:pt x="197665" y="579989"/>
                  <a:pt x="181509" y="607563"/>
                </a:cubicBezTo>
                <a:close/>
                <a:moveTo>
                  <a:pt x="568286" y="894705"/>
                </a:moveTo>
                <a:cubicBezTo>
                  <a:pt x="551180" y="914672"/>
                  <a:pt x="517919" y="919426"/>
                  <a:pt x="494161" y="904213"/>
                </a:cubicBezTo>
                <a:cubicBezTo>
                  <a:pt x="469453" y="889000"/>
                  <a:pt x="462801" y="858574"/>
                  <a:pt x="478956" y="837657"/>
                </a:cubicBezTo>
                <a:cubicBezTo>
                  <a:pt x="496062" y="815788"/>
                  <a:pt x="530273" y="811034"/>
                  <a:pt x="555932" y="827198"/>
                </a:cubicBezTo>
                <a:cubicBezTo>
                  <a:pt x="579689" y="843362"/>
                  <a:pt x="585391" y="873787"/>
                  <a:pt x="568286" y="894705"/>
                </a:cubicBezTo>
                <a:close/>
                <a:moveTo>
                  <a:pt x="694677" y="966966"/>
                </a:moveTo>
                <a:cubicBezTo>
                  <a:pt x="678522" y="984080"/>
                  <a:pt x="649062" y="989785"/>
                  <a:pt x="628155" y="979326"/>
                </a:cubicBezTo>
                <a:cubicBezTo>
                  <a:pt x="607248" y="967917"/>
                  <a:pt x="602497" y="944147"/>
                  <a:pt x="618652" y="926081"/>
                </a:cubicBezTo>
                <a:cubicBezTo>
                  <a:pt x="634807" y="907065"/>
                  <a:pt x="666168" y="901360"/>
                  <a:pt x="687074" y="913721"/>
                </a:cubicBezTo>
                <a:cubicBezTo>
                  <a:pt x="708932" y="925131"/>
                  <a:pt x="711782" y="948901"/>
                  <a:pt x="694677" y="966966"/>
                </a:cubicBezTo>
                <a:close/>
                <a:moveTo>
                  <a:pt x="800161" y="1014506"/>
                </a:moveTo>
                <a:cubicBezTo>
                  <a:pt x="784956" y="1028768"/>
                  <a:pt x="761199" y="1035424"/>
                  <a:pt x="745994" y="1029719"/>
                </a:cubicBezTo>
                <a:cubicBezTo>
                  <a:pt x="729838" y="1023063"/>
                  <a:pt x="728888" y="1005949"/>
                  <a:pt x="744093" y="990736"/>
                </a:cubicBezTo>
                <a:cubicBezTo>
                  <a:pt x="759298" y="974572"/>
                  <a:pt x="784956" y="967917"/>
                  <a:pt x="801112" y="975523"/>
                </a:cubicBezTo>
                <a:cubicBezTo>
                  <a:pt x="815366" y="982179"/>
                  <a:pt x="815366" y="1000244"/>
                  <a:pt x="800161" y="1014506"/>
                </a:cubicBezTo>
                <a:close/>
                <a:moveTo>
                  <a:pt x="876186" y="1035424"/>
                </a:moveTo>
                <a:cubicBezTo>
                  <a:pt x="862882" y="1046833"/>
                  <a:pt x="844826" y="1054440"/>
                  <a:pt x="835323" y="1052538"/>
                </a:cubicBezTo>
                <a:cubicBezTo>
                  <a:pt x="824869" y="1050636"/>
                  <a:pt x="826770" y="1039227"/>
                  <a:pt x="840074" y="1026866"/>
                </a:cubicBezTo>
                <a:cubicBezTo>
                  <a:pt x="853379" y="1014506"/>
                  <a:pt x="872385" y="1006899"/>
                  <a:pt x="882838" y="1009752"/>
                </a:cubicBezTo>
                <a:cubicBezTo>
                  <a:pt x="892341" y="1013555"/>
                  <a:pt x="889490" y="1024014"/>
                  <a:pt x="876186" y="1035424"/>
                </a:cubicBezTo>
                <a:close/>
                <a:moveTo>
                  <a:pt x="77925" y="327076"/>
                </a:moveTo>
                <a:cubicBezTo>
                  <a:pt x="63671" y="353698"/>
                  <a:pt x="48466" y="367960"/>
                  <a:pt x="45615" y="359403"/>
                </a:cubicBezTo>
                <a:cubicBezTo>
                  <a:pt x="44665" y="352748"/>
                  <a:pt x="55118" y="328978"/>
                  <a:pt x="66522" y="305208"/>
                </a:cubicBezTo>
                <a:cubicBezTo>
                  <a:pt x="79826" y="281437"/>
                  <a:pt x="92180" y="265274"/>
                  <a:pt x="95031" y="268126"/>
                </a:cubicBezTo>
                <a:cubicBezTo>
                  <a:pt x="100733" y="272880"/>
                  <a:pt x="93130" y="300454"/>
                  <a:pt x="77925" y="327076"/>
                </a:cubicBezTo>
                <a:close/>
                <a:moveTo>
                  <a:pt x="205267" y="444025"/>
                </a:moveTo>
                <a:cubicBezTo>
                  <a:pt x="187211" y="474450"/>
                  <a:pt x="156801" y="483007"/>
                  <a:pt x="137795" y="464942"/>
                </a:cubicBezTo>
                <a:cubicBezTo>
                  <a:pt x="120689" y="447828"/>
                  <a:pt x="120689" y="412648"/>
                  <a:pt x="136845" y="385075"/>
                </a:cubicBezTo>
                <a:cubicBezTo>
                  <a:pt x="153950" y="356551"/>
                  <a:pt x="183410" y="345141"/>
                  <a:pt x="202416" y="360354"/>
                </a:cubicBezTo>
                <a:cubicBezTo>
                  <a:pt x="221422" y="376518"/>
                  <a:pt x="224273" y="414550"/>
                  <a:pt x="205267" y="444025"/>
                </a:cubicBezTo>
                <a:close/>
                <a:moveTo>
                  <a:pt x="316453" y="533400"/>
                </a:moveTo>
                <a:cubicBezTo>
                  <a:pt x="297447" y="562875"/>
                  <a:pt x="261335" y="570481"/>
                  <a:pt x="236627" y="549564"/>
                </a:cubicBezTo>
                <a:cubicBezTo>
                  <a:pt x="212870" y="530548"/>
                  <a:pt x="209068" y="491565"/>
                  <a:pt x="227124" y="463041"/>
                </a:cubicBezTo>
                <a:cubicBezTo>
                  <a:pt x="245180" y="434517"/>
                  <a:pt x="280342" y="425009"/>
                  <a:pt x="305050" y="443074"/>
                </a:cubicBezTo>
                <a:cubicBezTo>
                  <a:pt x="331658" y="462090"/>
                  <a:pt x="336410" y="502974"/>
                  <a:pt x="316453" y="533400"/>
                </a:cubicBezTo>
                <a:close/>
                <a:moveTo>
                  <a:pt x="928453" y="941294"/>
                </a:moveTo>
                <a:cubicBezTo>
                  <a:pt x="914199" y="957458"/>
                  <a:pt x="893292" y="966015"/>
                  <a:pt x="880938" y="960310"/>
                </a:cubicBezTo>
                <a:cubicBezTo>
                  <a:pt x="867633" y="953655"/>
                  <a:pt x="868584" y="934639"/>
                  <a:pt x="883789" y="917524"/>
                </a:cubicBezTo>
                <a:cubicBezTo>
                  <a:pt x="898043" y="899459"/>
                  <a:pt x="920851" y="890902"/>
                  <a:pt x="933205" y="898508"/>
                </a:cubicBezTo>
                <a:cubicBezTo>
                  <a:pt x="944609" y="906114"/>
                  <a:pt x="942708" y="924180"/>
                  <a:pt x="928453" y="941294"/>
                </a:cubicBezTo>
                <a:close/>
                <a:moveTo>
                  <a:pt x="979770" y="962212"/>
                </a:moveTo>
                <a:cubicBezTo>
                  <a:pt x="968366" y="974572"/>
                  <a:pt x="954112" y="984080"/>
                  <a:pt x="947459" y="983129"/>
                </a:cubicBezTo>
                <a:cubicBezTo>
                  <a:pt x="940807" y="981228"/>
                  <a:pt x="944609" y="967917"/>
                  <a:pt x="956963" y="954605"/>
                </a:cubicBezTo>
                <a:cubicBezTo>
                  <a:pt x="969317" y="940343"/>
                  <a:pt x="984522" y="930835"/>
                  <a:pt x="990223" y="934639"/>
                </a:cubicBezTo>
                <a:cubicBezTo>
                  <a:pt x="995925" y="936540"/>
                  <a:pt x="991174" y="949851"/>
                  <a:pt x="979770" y="962212"/>
                </a:cubicBezTo>
                <a:close/>
                <a:moveTo>
                  <a:pt x="163453" y="243405"/>
                </a:moveTo>
                <a:cubicBezTo>
                  <a:pt x="144447" y="269077"/>
                  <a:pt x="120689" y="283339"/>
                  <a:pt x="111186" y="275733"/>
                </a:cubicBezTo>
                <a:cubicBezTo>
                  <a:pt x="103584" y="269077"/>
                  <a:pt x="112137" y="246258"/>
                  <a:pt x="129242" y="223439"/>
                </a:cubicBezTo>
                <a:cubicBezTo>
                  <a:pt x="147298" y="201570"/>
                  <a:pt x="168205" y="185406"/>
                  <a:pt x="177708" y="188259"/>
                </a:cubicBezTo>
                <a:cubicBezTo>
                  <a:pt x="189112" y="193013"/>
                  <a:pt x="183410" y="217734"/>
                  <a:pt x="163453" y="243405"/>
                </a:cubicBezTo>
                <a:close/>
                <a:moveTo>
                  <a:pt x="236627" y="289044"/>
                </a:moveTo>
                <a:cubicBezTo>
                  <a:pt x="216671" y="316617"/>
                  <a:pt x="185311" y="328027"/>
                  <a:pt x="168205" y="315666"/>
                </a:cubicBezTo>
                <a:cubicBezTo>
                  <a:pt x="153000" y="304257"/>
                  <a:pt x="155851" y="274782"/>
                  <a:pt x="174857" y="250061"/>
                </a:cubicBezTo>
                <a:cubicBezTo>
                  <a:pt x="193863" y="225340"/>
                  <a:pt x="222373" y="212029"/>
                  <a:pt x="239478" y="221537"/>
                </a:cubicBezTo>
                <a:cubicBezTo>
                  <a:pt x="257534" y="231045"/>
                  <a:pt x="256584" y="261471"/>
                  <a:pt x="236627" y="289044"/>
                </a:cubicBezTo>
                <a:close/>
                <a:moveTo>
                  <a:pt x="340211" y="358452"/>
                </a:moveTo>
                <a:cubicBezTo>
                  <a:pt x="319304" y="386976"/>
                  <a:pt x="283192" y="396485"/>
                  <a:pt x="259435" y="379370"/>
                </a:cubicBezTo>
                <a:cubicBezTo>
                  <a:pt x="237578" y="363206"/>
                  <a:pt x="236627" y="328978"/>
                  <a:pt x="255633" y="302355"/>
                </a:cubicBezTo>
                <a:cubicBezTo>
                  <a:pt x="275590" y="275733"/>
                  <a:pt x="309801" y="265274"/>
                  <a:pt x="332609" y="279536"/>
                </a:cubicBezTo>
                <a:cubicBezTo>
                  <a:pt x="358267" y="294749"/>
                  <a:pt x="362068" y="329928"/>
                  <a:pt x="340211" y="358452"/>
                </a:cubicBezTo>
                <a:close/>
                <a:moveTo>
                  <a:pt x="1047242" y="889951"/>
                </a:moveTo>
                <a:cubicBezTo>
                  <a:pt x="1038689" y="902311"/>
                  <a:pt x="1031087" y="910868"/>
                  <a:pt x="1029186" y="909918"/>
                </a:cubicBezTo>
                <a:cubicBezTo>
                  <a:pt x="1026335" y="908016"/>
                  <a:pt x="1031087" y="894705"/>
                  <a:pt x="1040590" y="881394"/>
                </a:cubicBezTo>
                <a:cubicBezTo>
                  <a:pt x="1049143" y="868082"/>
                  <a:pt x="1057695" y="859525"/>
                  <a:pt x="1060546" y="862378"/>
                </a:cubicBezTo>
                <a:cubicBezTo>
                  <a:pt x="1061497" y="864279"/>
                  <a:pt x="1055795" y="876640"/>
                  <a:pt x="1047242" y="889951"/>
                </a:cubicBezTo>
                <a:close/>
                <a:moveTo>
                  <a:pt x="281292" y="164489"/>
                </a:moveTo>
                <a:cubicBezTo>
                  <a:pt x="259435" y="188259"/>
                  <a:pt x="227124" y="201570"/>
                  <a:pt x="210969" y="193964"/>
                </a:cubicBezTo>
                <a:cubicBezTo>
                  <a:pt x="196714" y="188259"/>
                  <a:pt x="203366" y="166390"/>
                  <a:pt x="223323" y="145473"/>
                </a:cubicBezTo>
                <a:cubicBezTo>
                  <a:pt x="244230" y="125506"/>
                  <a:pt x="272739" y="112195"/>
                  <a:pt x="287944" y="115047"/>
                </a:cubicBezTo>
                <a:cubicBezTo>
                  <a:pt x="306000" y="119801"/>
                  <a:pt x="303149" y="141670"/>
                  <a:pt x="281292" y="164489"/>
                </a:cubicBezTo>
                <a:close/>
                <a:moveTo>
                  <a:pt x="377273" y="211078"/>
                </a:moveTo>
                <a:cubicBezTo>
                  <a:pt x="354466" y="236750"/>
                  <a:pt x="317404" y="247209"/>
                  <a:pt x="294596" y="234848"/>
                </a:cubicBezTo>
                <a:cubicBezTo>
                  <a:pt x="273689" y="223439"/>
                  <a:pt x="274640" y="194914"/>
                  <a:pt x="296497" y="171144"/>
                </a:cubicBezTo>
                <a:cubicBezTo>
                  <a:pt x="317404" y="149276"/>
                  <a:pt x="351615" y="137866"/>
                  <a:pt x="374422" y="147374"/>
                </a:cubicBezTo>
                <a:cubicBezTo>
                  <a:pt x="397230" y="157833"/>
                  <a:pt x="399130" y="186357"/>
                  <a:pt x="377273" y="211078"/>
                </a:cubicBezTo>
                <a:close/>
                <a:moveTo>
                  <a:pt x="326907" y="77015"/>
                </a:moveTo>
                <a:cubicBezTo>
                  <a:pt x="305050" y="94129"/>
                  <a:pt x="275590" y="106490"/>
                  <a:pt x="262286" y="105539"/>
                </a:cubicBezTo>
                <a:cubicBezTo>
                  <a:pt x="250882" y="106490"/>
                  <a:pt x="259435" y="95080"/>
                  <a:pt x="278441" y="81769"/>
                </a:cubicBezTo>
                <a:cubicBezTo>
                  <a:pt x="299348" y="69409"/>
                  <a:pt x="324056" y="57048"/>
                  <a:pt x="337360" y="53245"/>
                </a:cubicBezTo>
                <a:cubicBezTo>
                  <a:pt x="352565" y="52294"/>
                  <a:pt x="347814" y="62753"/>
                  <a:pt x="326907" y="77015"/>
                </a:cubicBezTo>
                <a:close/>
                <a:moveTo>
                  <a:pt x="411484" y="96982"/>
                </a:moveTo>
                <a:cubicBezTo>
                  <a:pt x="390578" y="115998"/>
                  <a:pt x="355416" y="125506"/>
                  <a:pt x="335460" y="118850"/>
                </a:cubicBezTo>
                <a:cubicBezTo>
                  <a:pt x="317404" y="113145"/>
                  <a:pt x="319304" y="95080"/>
                  <a:pt x="340211" y="78917"/>
                </a:cubicBezTo>
                <a:cubicBezTo>
                  <a:pt x="360168" y="63704"/>
                  <a:pt x="391528" y="54196"/>
                  <a:pt x="410534" y="57999"/>
                </a:cubicBezTo>
                <a:cubicBezTo>
                  <a:pt x="431441" y="61802"/>
                  <a:pt x="431441" y="79867"/>
                  <a:pt x="411484" y="96982"/>
                </a:cubicBezTo>
                <a:close/>
                <a:moveTo>
                  <a:pt x="521720" y="143571"/>
                </a:moveTo>
                <a:cubicBezTo>
                  <a:pt x="501764" y="164489"/>
                  <a:pt x="463751" y="171144"/>
                  <a:pt x="439043" y="158784"/>
                </a:cubicBezTo>
                <a:cubicBezTo>
                  <a:pt x="415286" y="147374"/>
                  <a:pt x="413385" y="123604"/>
                  <a:pt x="433342" y="104588"/>
                </a:cubicBezTo>
                <a:cubicBezTo>
                  <a:pt x="453298" y="87474"/>
                  <a:pt x="487509" y="80818"/>
                  <a:pt x="511267" y="90326"/>
                </a:cubicBezTo>
                <a:cubicBezTo>
                  <a:pt x="535975" y="100785"/>
                  <a:pt x="541677" y="124555"/>
                  <a:pt x="521720" y="143571"/>
                </a:cubicBezTo>
                <a:close/>
                <a:moveTo>
                  <a:pt x="650012" y="214881"/>
                </a:moveTo>
                <a:cubicBezTo>
                  <a:pt x="631956" y="236750"/>
                  <a:pt x="594894" y="241504"/>
                  <a:pt x="567335" y="225340"/>
                </a:cubicBezTo>
                <a:cubicBezTo>
                  <a:pt x="540727" y="210127"/>
                  <a:pt x="535025" y="180652"/>
                  <a:pt x="554031" y="160686"/>
                </a:cubicBezTo>
                <a:cubicBezTo>
                  <a:pt x="572087" y="141670"/>
                  <a:pt x="607248" y="137866"/>
                  <a:pt x="632907" y="152128"/>
                </a:cubicBezTo>
                <a:cubicBezTo>
                  <a:pt x="659515" y="166390"/>
                  <a:pt x="667118" y="193964"/>
                  <a:pt x="650012" y="214881"/>
                </a:cubicBezTo>
                <a:close/>
                <a:moveTo>
                  <a:pt x="448546" y="30426"/>
                </a:moveTo>
                <a:cubicBezTo>
                  <a:pt x="427640" y="41835"/>
                  <a:pt x="395329" y="50393"/>
                  <a:pt x="376323" y="49442"/>
                </a:cubicBezTo>
                <a:cubicBezTo>
                  <a:pt x="359217" y="49442"/>
                  <a:pt x="363969" y="42786"/>
                  <a:pt x="383925" y="33278"/>
                </a:cubicBezTo>
                <a:cubicBezTo>
                  <a:pt x="403882" y="25672"/>
                  <a:pt x="432391" y="18065"/>
                  <a:pt x="448546" y="15213"/>
                </a:cubicBezTo>
                <a:cubicBezTo>
                  <a:pt x="467553" y="13311"/>
                  <a:pt x="467553" y="19967"/>
                  <a:pt x="448546" y="30426"/>
                </a:cubicBezTo>
                <a:close/>
                <a:moveTo>
                  <a:pt x="546428" y="52294"/>
                </a:moveTo>
                <a:cubicBezTo>
                  <a:pt x="527422" y="66556"/>
                  <a:pt x="491310" y="71310"/>
                  <a:pt x="468503" y="63704"/>
                </a:cubicBezTo>
                <a:cubicBezTo>
                  <a:pt x="445696" y="57999"/>
                  <a:pt x="444745" y="42786"/>
                  <a:pt x="463751" y="31376"/>
                </a:cubicBezTo>
                <a:cubicBezTo>
                  <a:pt x="481807" y="21868"/>
                  <a:pt x="514118" y="17114"/>
                  <a:pt x="535975" y="20918"/>
                </a:cubicBezTo>
                <a:cubicBezTo>
                  <a:pt x="558782" y="26622"/>
                  <a:pt x="564484" y="40884"/>
                  <a:pt x="546428" y="52294"/>
                </a:cubicBezTo>
                <a:close/>
                <a:moveTo>
                  <a:pt x="663317" y="101736"/>
                </a:moveTo>
                <a:cubicBezTo>
                  <a:pt x="647161" y="116949"/>
                  <a:pt x="611050" y="119801"/>
                  <a:pt x="584441" y="107441"/>
                </a:cubicBezTo>
                <a:cubicBezTo>
                  <a:pt x="558782" y="96031"/>
                  <a:pt x="553081" y="75113"/>
                  <a:pt x="571137" y="61802"/>
                </a:cubicBezTo>
                <a:cubicBezTo>
                  <a:pt x="588242" y="49442"/>
                  <a:pt x="620553" y="48491"/>
                  <a:pt x="645261" y="57999"/>
                </a:cubicBezTo>
                <a:cubicBezTo>
                  <a:pt x="669969" y="67507"/>
                  <a:pt x="678522" y="87474"/>
                  <a:pt x="663317" y="101736"/>
                </a:cubicBezTo>
                <a:close/>
                <a:moveTo>
                  <a:pt x="665217" y="29475"/>
                </a:moveTo>
                <a:cubicBezTo>
                  <a:pt x="650963" y="37081"/>
                  <a:pt x="620553" y="37081"/>
                  <a:pt x="596795" y="29475"/>
                </a:cubicBezTo>
                <a:cubicBezTo>
                  <a:pt x="574938" y="22819"/>
                  <a:pt x="569236" y="13311"/>
                  <a:pt x="584441" y="8557"/>
                </a:cubicBezTo>
                <a:cubicBezTo>
                  <a:pt x="597745" y="4754"/>
                  <a:pt x="626255" y="5705"/>
                  <a:pt x="647161" y="10459"/>
                </a:cubicBezTo>
                <a:cubicBezTo>
                  <a:pt x="668068" y="15213"/>
                  <a:pt x="676621" y="23770"/>
                  <a:pt x="665217" y="29475"/>
                </a:cubicBezTo>
                <a:close/>
                <a:moveTo>
                  <a:pt x="777354" y="79867"/>
                </a:moveTo>
                <a:cubicBezTo>
                  <a:pt x="766900" y="89375"/>
                  <a:pt x="737441" y="86523"/>
                  <a:pt x="713683" y="75113"/>
                </a:cubicBezTo>
                <a:cubicBezTo>
                  <a:pt x="689925" y="63704"/>
                  <a:pt x="681373" y="48491"/>
                  <a:pt x="693727" y="40884"/>
                </a:cubicBezTo>
                <a:cubicBezTo>
                  <a:pt x="705130" y="35180"/>
                  <a:pt x="731739" y="38032"/>
                  <a:pt x="753596" y="47540"/>
                </a:cubicBezTo>
                <a:cubicBezTo>
                  <a:pt x="775453" y="57999"/>
                  <a:pt x="785907" y="71310"/>
                  <a:pt x="777354" y="79867"/>
                </a:cubicBezTo>
                <a:close/>
                <a:moveTo>
                  <a:pt x="889490" y="150227"/>
                </a:moveTo>
                <a:cubicBezTo>
                  <a:pt x="881888" y="160686"/>
                  <a:pt x="857180" y="157833"/>
                  <a:pt x="835323" y="142620"/>
                </a:cubicBezTo>
                <a:cubicBezTo>
                  <a:pt x="812515" y="128358"/>
                  <a:pt x="802062" y="108391"/>
                  <a:pt x="811565" y="98883"/>
                </a:cubicBezTo>
                <a:cubicBezTo>
                  <a:pt x="820118" y="91277"/>
                  <a:pt x="842925" y="96031"/>
                  <a:pt x="863832" y="108391"/>
                </a:cubicBezTo>
                <a:cubicBezTo>
                  <a:pt x="883789" y="122653"/>
                  <a:pt x="896143" y="141670"/>
                  <a:pt x="889490" y="150227"/>
                </a:cubicBezTo>
                <a:close/>
                <a:moveTo>
                  <a:pt x="990223" y="234848"/>
                </a:moveTo>
                <a:cubicBezTo>
                  <a:pt x="986422" y="246258"/>
                  <a:pt x="968366" y="243405"/>
                  <a:pt x="949360" y="227242"/>
                </a:cubicBezTo>
                <a:cubicBezTo>
                  <a:pt x="930354" y="211078"/>
                  <a:pt x="919900" y="189210"/>
                  <a:pt x="925602" y="178751"/>
                </a:cubicBezTo>
                <a:cubicBezTo>
                  <a:pt x="930354" y="169243"/>
                  <a:pt x="948410" y="173997"/>
                  <a:pt x="965515" y="189210"/>
                </a:cubicBezTo>
                <a:cubicBezTo>
                  <a:pt x="982621" y="204422"/>
                  <a:pt x="993074" y="224389"/>
                  <a:pt x="990223" y="234848"/>
                </a:cubicBezTo>
                <a:close/>
                <a:moveTo>
                  <a:pt x="864782" y="86523"/>
                </a:moveTo>
                <a:cubicBezTo>
                  <a:pt x="860031" y="90326"/>
                  <a:pt x="839124" y="83671"/>
                  <a:pt x="817267" y="71310"/>
                </a:cubicBezTo>
                <a:cubicBezTo>
                  <a:pt x="795410" y="59901"/>
                  <a:pt x="784006" y="48491"/>
                  <a:pt x="790658" y="46589"/>
                </a:cubicBezTo>
                <a:cubicBezTo>
                  <a:pt x="795410" y="45638"/>
                  <a:pt x="815366" y="54196"/>
                  <a:pt x="835323" y="63704"/>
                </a:cubicBezTo>
                <a:cubicBezTo>
                  <a:pt x="855279" y="74163"/>
                  <a:pt x="868584" y="83671"/>
                  <a:pt x="864782" y="86523"/>
                </a:cubicBezTo>
                <a:close/>
                <a:moveTo>
                  <a:pt x="958863" y="155932"/>
                </a:moveTo>
                <a:cubicBezTo>
                  <a:pt x="957913" y="161636"/>
                  <a:pt x="941758" y="154981"/>
                  <a:pt x="923702" y="139768"/>
                </a:cubicBezTo>
                <a:cubicBezTo>
                  <a:pt x="904696" y="125506"/>
                  <a:pt x="892341" y="110293"/>
                  <a:pt x="895192" y="105539"/>
                </a:cubicBezTo>
                <a:cubicBezTo>
                  <a:pt x="898043" y="102687"/>
                  <a:pt x="913248" y="112195"/>
                  <a:pt x="930354" y="124555"/>
                </a:cubicBezTo>
                <a:cubicBezTo>
                  <a:pt x="945559" y="137866"/>
                  <a:pt x="958863" y="151178"/>
                  <a:pt x="958863" y="155932"/>
                </a:cubicBezTo>
                <a:close/>
                <a:moveTo>
                  <a:pt x="764050" y="35180"/>
                </a:moveTo>
                <a:cubicBezTo>
                  <a:pt x="756447" y="36130"/>
                  <a:pt x="730789" y="31376"/>
                  <a:pt x="707981" y="23770"/>
                </a:cubicBezTo>
                <a:cubicBezTo>
                  <a:pt x="686124" y="17114"/>
                  <a:pt x="676621" y="11410"/>
                  <a:pt x="687074" y="12360"/>
                </a:cubicBezTo>
                <a:cubicBezTo>
                  <a:pt x="709882" y="14262"/>
                  <a:pt x="777354" y="35180"/>
                  <a:pt x="764050" y="35180"/>
                </a:cubicBezTo>
                <a:close/>
                <a:moveTo>
                  <a:pt x="592994" y="0"/>
                </a:moveTo>
                <a:cubicBezTo>
                  <a:pt x="616751" y="951"/>
                  <a:pt x="639559" y="2852"/>
                  <a:pt x="663317" y="6656"/>
                </a:cubicBezTo>
                <a:cubicBezTo>
                  <a:pt x="650963" y="5705"/>
                  <a:pt x="625304" y="2852"/>
                  <a:pt x="605348" y="951"/>
                </a:cubicBezTo>
                <a:cubicBezTo>
                  <a:pt x="600596" y="951"/>
                  <a:pt x="595845" y="951"/>
                  <a:pt x="592994" y="0"/>
                </a:cubicBezTo>
                <a:close/>
                <a:moveTo>
                  <a:pt x="488460" y="6656"/>
                </a:moveTo>
                <a:cubicBezTo>
                  <a:pt x="513168" y="2852"/>
                  <a:pt x="537876" y="951"/>
                  <a:pt x="562584" y="0"/>
                </a:cubicBezTo>
                <a:lnTo>
                  <a:pt x="562584" y="0"/>
                </a:lnTo>
                <a:cubicBezTo>
                  <a:pt x="573037" y="0"/>
                  <a:pt x="574938" y="1902"/>
                  <a:pt x="562584" y="4754"/>
                </a:cubicBezTo>
                <a:cubicBezTo>
                  <a:pt x="546428" y="9508"/>
                  <a:pt x="515068" y="13311"/>
                  <a:pt x="495112" y="11410"/>
                </a:cubicBezTo>
                <a:cubicBezTo>
                  <a:pt x="478006" y="11410"/>
                  <a:pt x="476105" y="8557"/>
                  <a:pt x="488460" y="6656"/>
                </a:cubicBezTo>
                <a:close/>
                <a:moveTo>
                  <a:pt x="321205" y="57999"/>
                </a:moveTo>
                <a:cubicBezTo>
                  <a:pt x="341161" y="48491"/>
                  <a:pt x="361118" y="39934"/>
                  <a:pt x="382025" y="32327"/>
                </a:cubicBezTo>
                <a:cubicBezTo>
                  <a:pt x="380124" y="33278"/>
                  <a:pt x="378223" y="34229"/>
                  <a:pt x="375373" y="35180"/>
                </a:cubicBezTo>
                <a:cubicBezTo>
                  <a:pt x="358267" y="42786"/>
                  <a:pt x="334509" y="52294"/>
                  <a:pt x="321205" y="57999"/>
                </a:cubicBezTo>
                <a:close/>
                <a:moveTo>
                  <a:pt x="237578" y="108391"/>
                </a:moveTo>
                <a:cubicBezTo>
                  <a:pt x="251832" y="97933"/>
                  <a:pt x="266087" y="88425"/>
                  <a:pt x="280342" y="79867"/>
                </a:cubicBezTo>
                <a:cubicBezTo>
                  <a:pt x="278441" y="80818"/>
                  <a:pt x="275590" y="82720"/>
                  <a:pt x="273689" y="83671"/>
                </a:cubicBezTo>
                <a:cubicBezTo>
                  <a:pt x="261335" y="93179"/>
                  <a:pt x="248031" y="101736"/>
                  <a:pt x="237578" y="108391"/>
                </a:cubicBezTo>
                <a:lnTo>
                  <a:pt x="237578" y="108391"/>
                </a:lnTo>
                <a:close/>
                <a:moveTo>
                  <a:pt x="179609" y="155932"/>
                </a:moveTo>
                <a:cubicBezTo>
                  <a:pt x="191012" y="145473"/>
                  <a:pt x="202416" y="135965"/>
                  <a:pt x="213820" y="126457"/>
                </a:cubicBezTo>
                <a:lnTo>
                  <a:pt x="213820" y="126457"/>
                </a:lnTo>
                <a:cubicBezTo>
                  <a:pt x="223323" y="118850"/>
                  <a:pt x="231876" y="113145"/>
                  <a:pt x="236627" y="111244"/>
                </a:cubicBezTo>
                <a:cubicBezTo>
                  <a:pt x="247081" y="109342"/>
                  <a:pt x="238528" y="123604"/>
                  <a:pt x="216671" y="144522"/>
                </a:cubicBezTo>
                <a:cubicBezTo>
                  <a:pt x="195764" y="166390"/>
                  <a:pt x="171056" y="182554"/>
                  <a:pt x="162503" y="180652"/>
                </a:cubicBezTo>
                <a:cubicBezTo>
                  <a:pt x="157752" y="180652"/>
                  <a:pt x="166304" y="170194"/>
                  <a:pt x="179609" y="155932"/>
                </a:cubicBezTo>
                <a:close/>
                <a:moveTo>
                  <a:pt x="93130" y="260520"/>
                </a:moveTo>
                <a:cubicBezTo>
                  <a:pt x="96932" y="253864"/>
                  <a:pt x="101683" y="248159"/>
                  <a:pt x="105484" y="242455"/>
                </a:cubicBezTo>
                <a:cubicBezTo>
                  <a:pt x="119739" y="221537"/>
                  <a:pt x="135894" y="202521"/>
                  <a:pt x="152050" y="184456"/>
                </a:cubicBezTo>
                <a:lnTo>
                  <a:pt x="152050" y="184456"/>
                </a:lnTo>
                <a:cubicBezTo>
                  <a:pt x="153950" y="184456"/>
                  <a:pt x="143497" y="200619"/>
                  <a:pt x="125441" y="222488"/>
                </a:cubicBezTo>
                <a:cubicBezTo>
                  <a:pt x="109286" y="245307"/>
                  <a:pt x="94081" y="261471"/>
                  <a:pt x="93130" y="260520"/>
                </a:cubicBezTo>
                <a:close/>
                <a:moveTo>
                  <a:pt x="18056" y="430713"/>
                </a:moveTo>
                <a:cubicBezTo>
                  <a:pt x="24708" y="404091"/>
                  <a:pt x="33261" y="377468"/>
                  <a:pt x="44665" y="351797"/>
                </a:cubicBezTo>
                <a:lnTo>
                  <a:pt x="44665" y="351797"/>
                </a:lnTo>
                <a:cubicBezTo>
                  <a:pt x="41814" y="361305"/>
                  <a:pt x="34211" y="383173"/>
                  <a:pt x="26609" y="405042"/>
                </a:cubicBezTo>
                <a:cubicBezTo>
                  <a:pt x="22807" y="416451"/>
                  <a:pt x="19957" y="425959"/>
                  <a:pt x="18056" y="430713"/>
                </a:cubicBezTo>
                <a:close/>
                <a:moveTo>
                  <a:pt x="950" y="544810"/>
                </a:moveTo>
                <a:cubicBezTo>
                  <a:pt x="2851" y="513433"/>
                  <a:pt x="6652" y="482057"/>
                  <a:pt x="13304" y="450680"/>
                </a:cubicBezTo>
                <a:cubicBezTo>
                  <a:pt x="13304" y="451631"/>
                  <a:pt x="13304" y="452582"/>
                  <a:pt x="13304" y="454483"/>
                </a:cubicBezTo>
                <a:cubicBezTo>
                  <a:pt x="13304" y="465893"/>
                  <a:pt x="9503" y="496319"/>
                  <a:pt x="4752" y="521040"/>
                </a:cubicBezTo>
                <a:cubicBezTo>
                  <a:pt x="2851" y="534351"/>
                  <a:pt x="950" y="542908"/>
                  <a:pt x="950" y="544810"/>
                </a:cubicBezTo>
                <a:lnTo>
                  <a:pt x="950" y="544810"/>
                </a:lnTo>
                <a:close/>
                <a:moveTo>
                  <a:pt x="4752" y="646546"/>
                </a:moveTo>
                <a:cubicBezTo>
                  <a:pt x="950" y="618972"/>
                  <a:pt x="0" y="591399"/>
                  <a:pt x="0" y="563826"/>
                </a:cubicBezTo>
                <a:cubicBezTo>
                  <a:pt x="0" y="564776"/>
                  <a:pt x="0" y="566678"/>
                  <a:pt x="0" y="568580"/>
                </a:cubicBezTo>
                <a:cubicBezTo>
                  <a:pt x="1901" y="583793"/>
                  <a:pt x="3801" y="614218"/>
                  <a:pt x="3801" y="635136"/>
                </a:cubicBezTo>
                <a:cubicBezTo>
                  <a:pt x="4752" y="640841"/>
                  <a:pt x="4752" y="644644"/>
                  <a:pt x="4752" y="646546"/>
                </a:cubicBezTo>
                <a:close/>
                <a:moveTo>
                  <a:pt x="17106" y="712151"/>
                </a:moveTo>
                <a:cubicBezTo>
                  <a:pt x="17106" y="711200"/>
                  <a:pt x="16155" y="709298"/>
                  <a:pt x="16155" y="708348"/>
                </a:cubicBezTo>
                <a:cubicBezTo>
                  <a:pt x="16155" y="709298"/>
                  <a:pt x="17106" y="711200"/>
                  <a:pt x="17106" y="712151"/>
                </a:cubicBezTo>
                <a:close/>
                <a:moveTo>
                  <a:pt x="58919" y="826247"/>
                </a:moveTo>
                <a:cubicBezTo>
                  <a:pt x="47516" y="802477"/>
                  <a:pt x="37062" y="777756"/>
                  <a:pt x="28509" y="752085"/>
                </a:cubicBezTo>
                <a:cubicBezTo>
                  <a:pt x="25658" y="741626"/>
                  <a:pt x="30410" y="745429"/>
                  <a:pt x="38963" y="763494"/>
                </a:cubicBezTo>
                <a:cubicBezTo>
                  <a:pt x="49416" y="782510"/>
                  <a:pt x="60820" y="811985"/>
                  <a:pt x="61770" y="824345"/>
                </a:cubicBezTo>
                <a:cubicBezTo>
                  <a:pt x="63671" y="832903"/>
                  <a:pt x="62720" y="832903"/>
                  <a:pt x="58919" y="826247"/>
                </a:cubicBezTo>
                <a:lnTo>
                  <a:pt x="58919" y="826247"/>
                </a:lnTo>
                <a:close/>
                <a:moveTo>
                  <a:pt x="168205" y="979326"/>
                </a:moveTo>
                <a:cubicBezTo>
                  <a:pt x="150149" y="961261"/>
                  <a:pt x="133043" y="942245"/>
                  <a:pt x="117838" y="922278"/>
                </a:cubicBezTo>
                <a:cubicBezTo>
                  <a:pt x="119739" y="924180"/>
                  <a:pt x="127342" y="931786"/>
                  <a:pt x="136845" y="943196"/>
                </a:cubicBezTo>
                <a:cubicBezTo>
                  <a:pt x="153000" y="959359"/>
                  <a:pt x="166304" y="975523"/>
                  <a:pt x="168205" y="979326"/>
                </a:cubicBezTo>
                <a:close/>
                <a:moveTo>
                  <a:pt x="250882" y="1046833"/>
                </a:moveTo>
                <a:cubicBezTo>
                  <a:pt x="248031" y="1044932"/>
                  <a:pt x="245180" y="1043030"/>
                  <a:pt x="242329" y="1041128"/>
                </a:cubicBezTo>
                <a:cubicBezTo>
                  <a:pt x="225224" y="1028768"/>
                  <a:pt x="208118" y="1015457"/>
                  <a:pt x="192913" y="1002145"/>
                </a:cubicBezTo>
                <a:lnTo>
                  <a:pt x="192913" y="1002145"/>
                </a:lnTo>
                <a:cubicBezTo>
                  <a:pt x="192913" y="1002145"/>
                  <a:pt x="192913" y="1002145"/>
                  <a:pt x="192913" y="1002145"/>
                </a:cubicBezTo>
                <a:cubicBezTo>
                  <a:pt x="191963" y="1000244"/>
                  <a:pt x="205267" y="1007850"/>
                  <a:pt x="222373" y="1022112"/>
                </a:cubicBezTo>
                <a:cubicBezTo>
                  <a:pt x="239478" y="1034473"/>
                  <a:pt x="251832" y="1045882"/>
                  <a:pt x="250882" y="1046833"/>
                </a:cubicBezTo>
                <a:cubicBezTo>
                  <a:pt x="250882" y="1047784"/>
                  <a:pt x="250882" y="1047784"/>
                  <a:pt x="250882" y="1046833"/>
                </a:cubicBezTo>
                <a:close/>
                <a:moveTo>
                  <a:pt x="344012" y="1099127"/>
                </a:moveTo>
                <a:cubicBezTo>
                  <a:pt x="323106" y="1089619"/>
                  <a:pt x="302199" y="1079161"/>
                  <a:pt x="282242" y="1067751"/>
                </a:cubicBezTo>
                <a:lnTo>
                  <a:pt x="282242" y="1067751"/>
                </a:lnTo>
                <a:cubicBezTo>
                  <a:pt x="284143" y="1067751"/>
                  <a:pt x="301248" y="1075357"/>
                  <a:pt x="318354" y="1084865"/>
                </a:cubicBezTo>
                <a:cubicBezTo>
                  <a:pt x="335460" y="1092472"/>
                  <a:pt x="345913" y="1099127"/>
                  <a:pt x="344012" y="1099127"/>
                </a:cubicBezTo>
                <a:lnTo>
                  <a:pt x="344012" y="1099127"/>
                </a:lnTo>
                <a:close/>
                <a:moveTo>
                  <a:pt x="429540" y="1128602"/>
                </a:moveTo>
                <a:cubicBezTo>
                  <a:pt x="415286" y="1124799"/>
                  <a:pt x="401981" y="1120996"/>
                  <a:pt x="387727" y="1116242"/>
                </a:cubicBezTo>
                <a:cubicBezTo>
                  <a:pt x="396279" y="1119094"/>
                  <a:pt x="407683" y="1121947"/>
                  <a:pt x="419087" y="1125750"/>
                </a:cubicBezTo>
                <a:cubicBezTo>
                  <a:pt x="422888" y="1126701"/>
                  <a:pt x="427640" y="1127651"/>
                  <a:pt x="429540" y="1128602"/>
                </a:cubicBezTo>
                <a:close/>
                <a:moveTo>
                  <a:pt x="618652" y="1144766"/>
                </a:moveTo>
                <a:cubicBezTo>
                  <a:pt x="601546" y="1145717"/>
                  <a:pt x="584441" y="1146667"/>
                  <a:pt x="567335" y="1146667"/>
                </a:cubicBezTo>
                <a:cubicBezTo>
                  <a:pt x="568286" y="1146667"/>
                  <a:pt x="568286" y="1146667"/>
                  <a:pt x="569236" y="1146667"/>
                </a:cubicBezTo>
                <a:cubicBezTo>
                  <a:pt x="578739" y="1145717"/>
                  <a:pt x="598696" y="1145717"/>
                  <a:pt x="612000" y="1144766"/>
                </a:cubicBezTo>
                <a:cubicBezTo>
                  <a:pt x="614851" y="1144766"/>
                  <a:pt x="617702" y="1144766"/>
                  <a:pt x="618652" y="1144766"/>
                </a:cubicBezTo>
                <a:close/>
                <a:moveTo>
                  <a:pt x="718435" y="1127651"/>
                </a:moveTo>
                <a:cubicBezTo>
                  <a:pt x="705130" y="1131455"/>
                  <a:pt x="691826" y="1134307"/>
                  <a:pt x="678522" y="1136209"/>
                </a:cubicBezTo>
                <a:cubicBezTo>
                  <a:pt x="668068" y="1138110"/>
                  <a:pt x="667118" y="1136209"/>
                  <a:pt x="678522" y="1132405"/>
                </a:cubicBezTo>
                <a:cubicBezTo>
                  <a:pt x="689925" y="1127651"/>
                  <a:pt x="708932" y="1123848"/>
                  <a:pt x="720335" y="1122897"/>
                </a:cubicBezTo>
                <a:cubicBezTo>
                  <a:pt x="730789" y="1122897"/>
                  <a:pt x="729838" y="1124799"/>
                  <a:pt x="718435" y="1127651"/>
                </a:cubicBezTo>
                <a:close/>
                <a:moveTo>
                  <a:pt x="918950" y="1030670"/>
                </a:moveTo>
                <a:cubicBezTo>
                  <a:pt x="912298" y="1036374"/>
                  <a:pt x="904696" y="1041128"/>
                  <a:pt x="898043" y="1045882"/>
                </a:cubicBezTo>
                <a:cubicBezTo>
                  <a:pt x="895192" y="1047784"/>
                  <a:pt x="893292" y="1048735"/>
                  <a:pt x="892341" y="1048735"/>
                </a:cubicBezTo>
                <a:cubicBezTo>
                  <a:pt x="887590" y="1050636"/>
                  <a:pt x="892341" y="1044932"/>
                  <a:pt x="903745" y="1035424"/>
                </a:cubicBezTo>
                <a:cubicBezTo>
                  <a:pt x="915149" y="1025916"/>
                  <a:pt x="928453" y="1017358"/>
                  <a:pt x="933205" y="1016407"/>
                </a:cubicBezTo>
                <a:cubicBezTo>
                  <a:pt x="936056" y="1016407"/>
                  <a:pt x="930354" y="1022112"/>
                  <a:pt x="918950" y="1030670"/>
                </a:cubicBezTo>
                <a:cubicBezTo>
                  <a:pt x="918950" y="1030670"/>
                  <a:pt x="918950" y="1030670"/>
                  <a:pt x="918950" y="1030670"/>
                </a:cubicBezTo>
                <a:close/>
                <a:moveTo>
                  <a:pt x="1012080" y="942245"/>
                </a:moveTo>
                <a:cubicBezTo>
                  <a:pt x="1001627" y="954605"/>
                  <a:pt x="990223" y="966966"/>
                  <a:pt x="978820" y="979326"/>
                </a:cubicBezTo>
                <a:lnTo>
                  <a:pt x="978820" y="979326"/>
                </a:lnTo>
                <a:cubicBezTo>
                  <a:pt x="980720" y="977425"/>
                  <a:pt x="985472" y="971720"/>
                  <a:pt x="993074" y="963163"/>
                </a:cubicBezTo>
                <a:cubicBezTo>
                  <a:pt x="1001627" y="953655"/>
                  <a:pt x="1009230" y="944147"/>
                  <a:pt x="1012080" y="942245"/>
                </a:cubicBezTo>
                <a:close/>
                <a:moveTo>
                  <a:pt x="128292" y="912770"/>
                </a:moveTo>
                <a:cubicBezTo>
                  <a:pt x="128292" y="923229"/>
                  <a:pt x="115938" y="914672"/>
                  <a:pt x="102634" y="896606"/>
                </a:cubicBezTo>
                <a:cubicBezTo>
                  <a:pt x="89329" y="878541"/>
                  <a:pt x="76975" y="855722"/>
                  <a:pt x="75074" y="844312"/>
                </a:cubicBezTo>
                <a:cubicBezTo>
                  <a:pt x="74124" y="831952"/>
                  <a:pt x="86478" y="836706"/>
                  <a:pt x="101683" y="855722"/>
                </a:cubicBezTo>
                <a:cubicBezTo>
                  <a:pt x="116888" y="874738"/>
                  <a:pt x="129242" y="901360"/>
                  <a:pt x="128292" y="912770"/>
                </a:cubicBezTo>
                <a:close/>
              </a:path>
            </a:pathLst>
          </a:custGeom>
          <a:gradFill>
            <a:gsLst>
              <a:gs pos="0">
                <a:srgbClr val="8551A1"/>
              </a:gs>
              <a:gs pos="35350">
                <a:srgbClr val="6363AC"/>
              </a:gs>
              <a:gs pos="100000">
                <a:srgbClr val="26C4F4"/>
              </a:gs>
            </a:gsLst>
            <a:lin ang="5845069" scaled="1"/>
          </a:gradFill>
          <a:ln w="9492" cap="flat">
            <a:noFill/>
            <a:prstDash val="solid"/>
            <a:miter/>
          </a:ln>
        </p:spPr>
        <p:txBody>
          <a:bodyPr rtlCol="0" anchor="ctr"/>
          <a:lstStyle/>
          <a:p>
            <a:endParaRPr lang="en-US"/>
          </a:p>
        </p:txBody>
      </p:sp>
      <p:sp>
        <p:nvSpPr>
          <p:cNvPr id="9" name="Textfeld 8">
            <a:extLst>
              <a:ext uri="{FF2B5EF4-FFF2-40B4-BE49-F238E27FC236}">
                <a16:creationId xmlns:a16="http://schemas.microsoft.com/office/drawing/2014/main" id="{E3F6F26D-6A26-8B18-70F6-CCE077AEAED4}"/>
              </a:ext>
            </a:extLst>
          </p:cNvPr>
          <p:cNvSpPr txBox="1"/>
          <p:nvPr/>
        </p:nvSpPr>
        <p:spPr>
          <a:xfrm>
            <a:off x="591947" y="2773617"/>
            <a:ext cx="6254125" cy="5355312"/>
          </a:xfrm>
          <a:prstGeom prst="rect">
            <a:avLst/>
          </a:prstGeom>
          <a:noFill/>
        </p:spPr>
        <p:txBody>
          <a:bodyPr wrap="square" lIns="91440" tIns="45720" rIns="91440" bIns="45720" rtlCol="0" anchor="t">
            <a:spAutoFit/>
          </a:bodyPr>
          <a:lstStyle/>
          <a:p>
            <a:pPr algn="just">
              <a:spcBef>
                <a:spcPts val="827"/>
              </a:spcBef>
            </a:pPr>
            <a:r>
              <a:rPr lang="it-IT" sz="1200" b="1" noProof="0" dirty="0">
                <a:solidFill>
                  <a:srgbClr val="29C5F4"/>
                </a:solidFill>
              </a:rPr>
              <a:t>Versione 1: Workshop interattivo (90-120 minuti)</a:t>
            </a:r>
            <a:endParaRPr lang="it-IT" sz="1100" b="1" noProof="0" dirty="0"/>
          </a:p>
          <a:p>
            <a:pPr algn="just"/>
            <a:r>
              <a:rPr lang="it-IT" sz="1100" b="1" noProof="0" dirty="0"/>
              <a:t>Focus</a:t>
            </a:r>
            <a:r>
              <a:rPr lang="it-IT" sz="1100" noProof="0" dirty="0"/>
              <a:t>: Applicare il processo di innovazione in sei fasi a una sfida di sostenibilità logistica.</a:t>
            </a:r>
            <a:endParaRPr lang="it-IT" sz="1100" noProof="0" dirty="0">
              <a:ea typeface="Calibri"/>
              <a:cs typeface="Calibri"/>
            </a:endParaRPr>
          </a:p>
          <a:p>
            <a:pPr algn="just"/>
            <a:endParaRPr lang="it-IT" sz="1100" noProof="0" dirty="0"/>
          </a:p>
          <a:p>
            <a:pPr algn="just"/>
            <a:r>
              <a:rPr lang="it-IT" sz="1100" b="1" dirty="0"/>
              <a:t>Struttura della sessione</a:t>
            </a:r>
            <a:r>
              <a:rPr lang="it-IT" sz="1100" b="1" noProof="0" dirty="0"/>
              <a:t>:</a:t>
            </a:r>
            <a:endParaRPr lang="it-IT" sz="1100" b="1" noProof="0" dirty="0">
              <a:ea typeface="Calibri"/>
              <a:cs typeface="Calibri"/>
            </a:endParaRPr>
          </a:p>
          <a:p>
            <a:pPr marL="171450" indent="-171450" algn="just">
              <a:buFont typeface="Wingdings" panose="05000000000000000000" pitchFamily="2" charset="2"/>
              <a:buChar char="q"/>
            </a:pPr>
            <a:r>
              <a:rPr lang="it-IT" sz="1100" noProof="0" dirty="0"/>
              <a:t>Inizia con un </a:t>
            </a:r>
            <a:r>
              <a:rPr lang="it-IT" sz="1100" b="1" noProof="0" dirty="0"/>
              <a:t>input di 20 minuti </a:t>
            </a:r>
            <a:r>
              <a:rPr lang="it-IT" sz="1100" noProof="0" dirty="0"/>
              <a:t>utilizzando diapositive condensate dai Moduli 1 e 2 (nozioni di base sull'innovazione, SDG e sostenibilità nella logistica), insieme a una breve introduzione a un caso di studio del mondo reale (ad esempio, da questa Guida per l'insegnante o dal Compendio di buone pratiche EARTH).</a:t>
            </a:r>
            <a:endParaRPr lang="it-IT" sz="1100" noProof="0" dirty="0">
              <a:ea typeface="Calibri"/>
              <a:cs typeface="Calibri"/>
            </a:endParaRPr>
          </a:p>
          <a:p>
            <a:pPr marL="171450" indent="-171450" algn="just">
              <a:buFont typeface="Wingdings" panose="05000000000000000000" pitchFamily="2" charset="2"/>
              <a:buChar char="q"/>
            </a:pPr>
            <a:r>
              <a:rPr lang="it-IT" sz="1100" noProof="0" dirty="0"/>
              <a:t>Gli studenti sono divisi in sei gruppi, ognuno dei quali lavora su una fase specifica del processo di innovazione per la sfida del mondo reale presentata.</a:t>
            </a:r>
            <a:endParaRPr lang="it-IT" sz="1100" noProof="0" dirty="0">
              <a:ea typeface="Calibri"/>
              <a:cs typeface="Calibri"/>
            </a:endParaRPr>
          </a:p>
          <a:p>
            <a:pPr marL="171450" indent="-171450" algn="just">
              <a:buFont typeface="Wingdings" panose="05000000000000000000" pitchFamily="2" charset="2"/>
              <a:buChar char="q"/>
            </a:pPr>
            <a:r>
              <a:rPr lang="it-IT" sz="1100" noProof="0" dirty="0"/>
              <a:t>Ogni gruppo riceve:</a:t>
            </a:r>
            <a:endParaRPr lang="it-IT" sz="1100" noProof="0" dirty="0">
              <a:ea typeface="Calibri"/>
              <a:cs typeface="Calibri"/>
            </a:endParaRPr>
          </a:p>
          <a:p>
            <a:pPr marL="628650" lvl="1" indent="-171450" algn="just">
              <a:buFont typeface="Arial" panose="020B0604020202020204" pitchFamily="34" charset="0"/>
              <a:buChar char="•"/>
            </a:pPr>
            <a:r>
              <a:rPr lang="it-IT" sz="1100" noProof="0" dirty="0"/>
              <a:t>Un </a:t>
            </a:r>
            <a:r>
              <a:rPr lang="it-IT" sz="1100" b="1" noProof="0" dirty="0"/>
              <a:t>foglio di lavoro </a:t>
            </a:r>
            <a:r>
              <a:rPr lang="it-IT" sz="1100" noProof="0" dirty="0"/>
              <a:t>relativo alla per la loro fase (dal Modulo 3).</a:t>
            </a:r>
            <a:endParaRPr lang="it-IT" sz="1100" noProof="0" dirty="0">
              <a:ea typeface="Calibri"/>
              <a:cs typeface="Calibri"/>
            </a:endParaRPr>
          </a:p>
          <a:p>
            <a:pPr marL="628650" lvl="1" indent="-171450" algn="just">
              <a:buFont typeface="Arial" panose="020B0604020202020204" pitchFamily="34" charset="0"/>
              <a:buChar char="•"/>
            </a:pPr>
            <a:r>
              <a:rPr lang="it-IT" sz="1100" noProof="0" dirty="0"/>
              <a:t>Il </a:t>
            </a:r>
            <a:r>
              <a:rPr lang="it-IT" sz="1100" b="1" noProof="0" dirty="0"/>
              <a:t>case study </a:t>
            </a:r>
            <a:r>
              <a:rPr lang="it-IT" sz="1100" noProof="0" dirty="0"/>
              <a:t>condiviso + un </a:t>
            </a:r>
            <a:r>
              <a:rPr lang="it-IT" sz="1100" b="1" noProof="0" dirty="0"/>
              <a:t>brief aggiuntivo </a:t>
            </a:r>
            <a:r>
              <a:rPr lang="it-IT" sz="1100" noProof="0" dirty="0"/>
              <a:t>contenente informazioni delle fasi precedenti.</a:t>
            </a:r>
            <a:endParaRPr lang="it-IT" sz="1100" noProof="0" dirty="0">
              <a:ea typeface="Calibri"/>
              <a:cs typeface="Calibri"/>
            </a:endParaRPr>
          </a:p>
          <a:p>
            <a:pPr marL="171450" indent="-171450" algn="just">
              <a:buFont typeface="Wingdings" panose="05000000000000000000" pitchFamily="2" charset="2"/>
              <a:buChar char="q"/>
            </a:pPr>
            <a:r>
              <a:rPr lang="it-IT" sz="1100" b="1" noProof="0" dirty="0"/>
              <a:t>I modelli digitali (</a:t>
            </a:r>
            <a:r>
              <a:rPr lang="it-IT" sz="1100" noProof="0" dirty="0"/>
              <a:t>ad esempio, Miro, </a:t>
            </a:r>
            <a:r>
              <a:rPr lang="it-IT" sz="1100" noProof="0" dirty="0" err="1"/>
              <a:t>Mural</a:t>
            </a:r>
            <a:r>
              <a:rPr lang="it-IT" sz="1100" noProof="0" dirty="0"/>
              <a:t>) vengono utilizzati per organizzare e strutturare visivamente le idee.</a:t>
            </a:r>
            <a:endParaRPr lang="it-IT" sz="1100" noProof="0" dirty="0">
              <a:ea typeface="Calibri"/>
              <a:cs typeface="Calibri"/>
            </a:endParaRPr>
          </a:p>
          <a:p>
            <a:pPr marL="171450" indent="-171450" algn="just">
              <a:buFont typeface="Wingdings" panose="05000000000000000000" pitchFamily="2" charset="2"/>
              <a:buChar char="q"/>
            </a:pPr>
            <a:r>
              <a:rPr lang="it-IT" sz="1100" noProof="0" dirty="0"/>
              <a:t>I gruppi lavorano in parallelo per 60-70 minuti, applicando la loro fase al caso, con il supporto dell'insegnante o degli insegnanti quando necessario. </a:t>
            </a:r>
            <a:endParaRPr lang="it-IT" sz="1100" noProof="0" dirty="0">
              <a:ea typeface="Calibri"/>
              <a:cs typeface="Calibri"/>
            </a:endParaRPr>
          </a:p>
          <a:p>
            <a:pPr marL="171450" indent="-171450" algn="just">
              <a:buFont typeface="Wingdings" panose="05000000000000000000" pitchFamily="2" charset="2"/>
              <a:buChar char="q"/>
            </a:pPr>
            <a:r>
              <a:rPr lang="it-IT" sz="1100" noProof="0" dirty="0"/>
              <a:t>I gruppi preparano e tengono una presentazione di 5 minuti per condividere i loro risultati e le loro esperienze con i loro compagni di classe.</a:t>
            </a:r>
            <a:endParaRPr lang="it-IT" sz="1100" noProof="0" dirty="0">
              <a:ea typeface="Calibri"/>
              <a:cs typeface="Calibri"/>
            </a:endParaRPr>
          </a:p>
          <a:p>
            <a:pPr marL="171450" indent="-171450" algn="just">
              <a:buFont typeface="Wingdings" panose="05000000000000000000" pitchFamily="2" charset="2"/>
              <a:buChar char="q"/>
            </a:pPr>
            <a:r>
              <a:rPr lang="it-IT" sz="1100" noProof="0" dirty="0"/>
              <a:t>Alle presentazioni segue una breve </a:t>
            </a:r>
            <a:r>
              <a:rPr lang="it-IT" sz="1100" b="1" noProof="0" dirty="0"/>
              <a:t>riflessione</a:t>
            </a:r>
            <a:r>
              <a:rPr lang="it-IT" sz="1100" noProof="0" dirty="0"/>
              <a:t> in classe sul processo e sugli apprendimenti.</a:t>
            </a:r>
            <a:endParaRPr lang="it-IT" sz="1100" noProof="0" dirty="0">
              <a:ea typeface="Calibri"/>
              <a:cs typeface="Calibri"/>
            </a:endParaRPr>
          </a:p>
          <a:p>
            <a:pPr algn="just"/>
            <a:endParaRPr lang="it-IT" sz="1100" noProof="0" dirty="0"/>
          </a:p>
          <a:p>
            <a:pPr algn="just"/>
            <a:r>
              <a:rPr lang="it-IT" sz="1100" b="1" noProof="0" dirty="0"/>
              <a:t>Suggerimenti per questo formato:</a:t>
            </a:r>
            <a:endParaRPr lang="it-IT" sz="1100" noProof="0" dirty="0"/>
          </a:p>
          <a:p>
            <a:pPr marL="171450" indent="-171450" algn="just">
              <a:buFont typeface="Wingdings" panose="05000000000000000000" pitchFamily="2" charset="2"/>
              <a:buChar char="q"/>
            </a:pPr>
            <a:r>
              <a:rPr lang="it-IT" sz="1100" noProof="0" dirty="0"/>
              <a:t>Prenditi del tempo per </a:t>
            </a:r>
            <a:r>
              <a:rPr lang="it-IT" sz="1100" b="1" noProof="0" dirty="0"/>
              <a:t>spiegare</a:t>
            </a:r>
            <a:r>
              <a:rPr lang="it-IT" sz="1100" noProof="0" dirty="0"/>
              <a:t> chiaramente il caso di studio e affrontare eventuali dubbi iniziali.</a:t>
            </a:r>
            <a:endParaRPr lang="it-IT" sz="1100" noProof="0" dirty="0">
              <a:ea typeface="Calibri"/>
              <a:cs typeface="Calibri"/>
            </a:endParaRPr>
          </a:p>
          <a:p>
            <a:pPr marL="171450" indent="-171450" algn="just">
              <a:buFont typeface="Wingdings" panose="05000000000000000000" pitchFamily="2" charset="2"/>
              <a:buChar char="q"/>
            </a:pPr>
            <a:r>
              <a:rPr lang="it-IT" sz="1100" b="1" noProof="0" dirty="0"/>
              <a:t>Definisci</a:t>
            </a:r>
            <a:r>
              <a:rPr lang="it-IT" sz="1100" noProof="0" dirty="0"/>
              <a:t> in anticipo eventuali </a:t>
            </a:r>
            <a:r>
              <a:rPr lang="it-IT" sz="1100" b="1" noProof="0" dirty="0"/>
              <a:t>termini</a:t>
            </a:r>
            <a:r>
              <a:rPr lang="it-IT" sz="1100" noProof="0" dirty="0"/>
              <a:t> poco chiari o ambigui per garantire chiarezza.</a:t>
            </a:r>
            <a:endParaRPr lang="it-IT" sz="1100" noProof="0" dirty="0">
              <a:ea typeface="Calibri"/>
              <a:cs typeface="Calibri"/>
            </a:endParaRPr>
          </a:p>
          <a:p>
            <a:pPr marL="171450" indent="-171450" algn="just">
              <a:buFont typeface="Wingdings" panose="05000000000000000000" pitchFamily="2" charset="2"/>
              <a:buChar char="q"/>
            </a:pPr>
            <a:r>
              <a:rPr lang="it-IT" sz="1100" noProof="0" dirty="0"/>
              <a:t>Fornisci una </a:t>
            </a:r>
            <a:r>
              <a:rPr lang="it-IT" sz="1100" b="1" noProof="0" dirty="0"/>
              <a:t>guida chiara e pratica </a:t>
            </a:r>
            <a:r>
              <a:rPr lang="it-IT" sz="1100" noProof="0" dirty="0"/>
              <a:t>per ogni fase dell'innovazione, in particolare per quelle successive, in modo che gli studenti possano iniziare con sicurezza a metà processo senza dover sviluppare da soli le fasi precedenti.</a:t>
            </a:r>
            <a:endParaRPr lang="it-IT" sz="1100" noProof="0" dirty="0">
              <a:ea typeface="Calibri"/>
              <a:cs typeface="Calibri"/>
            </a:endParaRPr>
          </a:p>
          <a:p>
            <a:pPr marL="171450" indent="-171450" algn="just">
              <a:buFont typeface="Wingdings" panose="05000000000000000000" pitchFamily="2" charset="2"/>
              <a:buChar char="q"/>
            </a:pPr>
            <a:r>
              <a:rPr lang="it-IT" sz="1100" noProof="0" dirty="0"/>
              <a:t>Supporta gli studenti secondo necessità, in particolare con nuovi metodi e l'uso di strumenti digitali.</a:t>
            </a:r>
            <a:endParaRPr lang="it-IT" sz="1100" noProof="0" dirty="0">
              <a:ea typeface="Calibri"/>
              <a:cs typeface="Calibri"/>
            </a:endParaRPr>
          </a:p>
          <a:p>
            <a:pPr marL="171450" indent="-171450" algn="just">
              <a:buFont typeface="Wingdings" panose="05000000000000000000" pitchFamily="2" charset="2"/>
              <a:buChar char="q"/>
            </a:pPr>
            <a:r>
              <a:rPr lang="it-IT" sz="1100" noProof="0" dirty="0"/>
              <a:t>Sii </a:t>
            </a:r>
            <a:r>
              <a:rPr lang="it-IT" sz="1100" b="1" noProof="0" dirty="0"/>
              <a:t>flessibile con i tempi</a:t>
            </a:r>
            <a:r>
              <a:rPr lang="it-IT" sz="1100" noProof="0" dirty="0"/>
              <a:t>: alcune attività potrebbero richiedere più tempo del previsto per alcuni studenti, quindi includi un po' di tempo cuscinetto durante la progettazione del workshop.</a:t>
            </a:r>
            <a:endParaRPr lang="it-IT" sz="1100" noProof="0" dirty="0">
              <a:ea typeface="Calibri"/>
              <a:cs typeface="Calibri"/>
            </a:endParaRPr>
          </a:p>
        </p:txBody>
      </p:sp>
    </p:spTree>
    <p:extLst>
      <p:ext uri="{BB962C8B-B14F-4D97-AF65-F5344CB8AC3E}">
        <p14:creationId xmlns:p14="http://schemas.microsoft.com/office/powerpoint/2010/main" val="3952220065"/>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9B92712FCC7E824DAF43E355A1479632" ma:contentTypeVersion="14" ma:contentTypeDescription="Create a new document." ma:contentTypeScope="" ma:versionID="bcfc4342c7a298ed8c784c74a40d22ef">
  <xsd:schema xmlns:xsd="http://www.w3.org/2001/XMLSchema" xmlns:xs="http://www.w3.org/2001/XMLSchema" xmlns:p="http://schemas.microsoft.com/office/2006/metadata/properties" xmlns:ns2="01af9fa0-a641-4ce8-babf-d6d527220dcd" xmlns:ns3="4ebf2230-6fdc-4eb0-8f23-9af151be2bf6" targetNamespace="http://schemas.microsoft.com/office/2006/metadata/properties" ma:root="true" ma:fieldsID="a3d9c1195349697a569f8f64b644b13d" ns2:_="" ns3:_="">
    <xsd:import namespace="01af9fa0-a641-4ce8-babf-d6d527220dcd"/>
    <xsd:import namespace="4ebf2230-6fdc-4eb0-8f23-9af151be2bf6"/>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MediaServiceDateTaken"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element ref="ns2:MediaServiceLocation"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1af9fa0-a641-4ce8-babf-d6d527220dcd"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MediaServiceDateTaken" ma:index="12" nillable="true" ma:displayName="MediaServiceDateTaken" ma:hidden="true" ma:indexed="true" ma:internalName="MediaServiceDateTaken"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lcf76f155ced4ddcb4097134ff3c332f" ma:index="17" nillable="true" ma:taxonomy="true" ma:internalName="lcf76f155ced4ddcb4097134ff3c332f" ma:taxonomyFieldName="MediaServiceImageTags" ma:displayName="Image Tags" ma:readOnly="false" ma:fieldId="{5cf76f15-5ced-4ddc-b409-7134ff3c332f}" ma:taxonomyMulti="true" ma:sspId="806f3cfd-5b8b-41d1-a8c0-a3c1c0845742" ma:termSetId="09814cd3-568e-fe90-9814-8d621ff8fb84" ma:anchorId="fba54fb3-c3e1-fe81-a776-ca4b69148c4d" ma:open="true" ma:isKeyword="false">
      <xsd:complexType>
        <xsd:sequence>
          <xsd:element ref="pc:Terms" minOccurs="0" maxOccurs="1"/>
        </xsd:sequence>
      </xsd:complexType>
    </xsd:element>
    <xsd:element name="MediaServiceOCR" ma:index="19" nillable="true" ma:displayName="Extracted Text" ma:internalName="MediaServiceOCR" ma:readOnly="true">
      <xsd:simpleType>
        <xsd:restriction base="dms:Note">
          <xsd:maxLength value="255"/>
        </xsd:restriction>
      </xsd:simpleType>
    </xsd:element>
    <xsd:element name="MediaServiceLocation" ma:index="20" nillable="true" ma:displayName="Location" ma:indexed="true" ma:internalName="MediaServiceLocation" ma:readOnly="true">
      <xsd:simpleType>
        <xsd:restriction base="dms:Text"/>
      </xsd:simpleType>
    </xsd:element>
    <xsd:element name="MediaServiceBillingMetadata" ma:index="21"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4ebf2230-6fdc-4eb0-8f23-9af151be2bf6" elementFormDefault="qualified">
    <xsd:import namespace="http://schemas.microsoft.com/office/2006/documentManagement/types"/>
    <xsd:import namespace="http://schemas.microsoft.com/office/infopath/2007/PartnerControls"/>
    <xsd:element name="TaxCatchAll" ma:index="18" nillable="true" ma:displayName="Taxonomy Catch All Column" ma:hidden="true" ma:list="{3cfbed3c-d95a-4498-b582-6715fc82435e}" ma:internalName="TaxCatchAll" ma:showField="CatchAllData" ma:web="4ebf2230-6fdc-4eb0-8f23-9af151be2bf6">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01af9fa0-a641-4ce8-babf-d6d527220dcd">
      <Terms xmlns="http://schemas.microsoft.com/office/infopath/2007/PartnerControls"/>
    </lcf76f155ced4ddcb4097134ff3c332f>
    <TaxCatchAll xmlns="4ebf2230-6fdc-4eb0-8f23-9af151be2bf6" xsi:nil="true"/>
  </documentManagement>
</p:properties>
</file>

<file path=customXml/itemProps1.xml><?xml version="1.0" encoding="utf-8"?>
<ds:datastoreItem xmlns:ds="http://schemas.openxmlformats.org/officeDocument/2006/customXml" ds:itemID="{0B2814BC-58C3-4EFB-954F-191489E56297}">
  <ds:schemaRefs>
    <ds:schemaRef ds:uri="01af9fa0-a641-4ce8-babf-d6d527220dcd"/>
    <ds:schemaRef ds:uri="4ebf2230-6fdc-4eb0-8f23-9af151be2bf6"/>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2.xml><?xml version="1.0" encoding="utf-8"?>
<ds:datastoreItem xmlns:ds="http://schemas.openxmlformats.org/officeDocument/2006/customXml" ds:itemID="{1F7357B2-4F1B-4C32-8E2E-D26828E6326E}">
  <ds:schemaRefs>
    <ds:schemaRef ds:uri="http://schemas.microsoft.com/sharepoint/v3/contenttype/forms"/>
  </ds:schemaRefs>
</ds:datastoreItem>
</file>

<file path=customXml/itemProps3.xml><?xml version="1.0" encoding="utf-8"?>
<ds:datastoreItem xmlns:ds="http://schemas.openxmlformats.org/officeDocument/2006/customXml" ds:itemID="{E33B5DB9-22BD-41AE-8F4C-7A11BC004AA4}">
  <ds:schemaRefs>
    <ds:schemaRef ds:uri="http://purl.org/dc/elements/1.1/"/>
    <ds:schemaRef ds:uri="http://purl.org/dc/dcmitype/"/>
    <ds:schemaRef ds:uri="http://www.w3.org/XML/1998/namespace"/>
    <ds:schemaRef ds:uri="http://schemas.microsoft.com/office/infopath/2007/PartnerControls"/>
    <ds:schemaRef ds:uri="http://schemas.microsoft.com/office/2006/documentManagement/types"/>
    <ds:schemaRef ds:uri="01af9fa0-a641-4ce8-babf-d6d527220dcd"/>
    <ds:schemaRef ds:uri="http://purl.org/dc/terms/"/>
    <ds:schemaRef ds:uri="http://schemas.openxmlformats.org/package/2006/metadata/core-properties"/>
    <ds:schemaRef ds:uri="4ebf2230-6fdc-4eb0-8f23-9af151be2bf6"/>
    <ds:schemaRef ds:uri="http://schemas.microsoft.com/office/2006/metadata/properties"/>
  </ds:schemaRefs>
</ds:datastoreItem>
</file>

<file path=docProps/app.xml><?xml version="1.0" encoding="utf-8"?>
<Properties xmlns="http://schemas.openxmlformats.org/officeDocument/2006/extended-properties" xmlns:vt="http://schemas.openxmlformats.org/officeDocument/2006/docPropsVTypes">
  <Template>Office Theme</Template>
  <TotalTime>8921</TotalTime>
  <Words>17254</Words>
  <Application>Microsoft Office PowerPoint</Application>
  <PresentationFormat>Personalizzato</PresentationFormat>
  <Paragraphs>843</Paragraphs>
  <Slides>47</Slides>
  <Notes>4</Notes>
  <HiddenSlides>0</HiddenSlides>
  <MMClips>0</MMClips>
  <ScaleCrop>false</ScaleCrop>
  <HeadingPairs>
    <vt:vector size="6" baseType="variant">
      <vt:variant>
        <vt:lpstr>Caratteri utilizzati</vt:lpstr>
      </vt:variant>
      <vt:variant>
        <vt:i4>6</vt:i4>
      </vt:variant>
      <vt:variant>
        <vt:lpstr>Tema</vt:lpstr>
      </vt:variant>
      <vt:variant>
        <vt:i4>1</vt:i4>
      </vt:variant>
      <vt:variant>
        <vt:lpstr>Titoli diapositive</vt:lpstr>
      </vt:variant>
      <vt:variant>
        <vt:i4>47</vt:i4>
      </vt:variant>
    </vt:vector>
  </HeadingPairs>
  <TitlesOfParts>
    <vt:vector size="54" baseType="lpstr">
      <vt:lpstr>Aptos</vt:lpstr>
      <vt:lpstr>Arial</vt:lpstr>
      <vt:lpstr>Calibri</vt:lpstr>
      <vt:lpstr>Montserrat</vt:lpstr>
      <vt:lpstr>Open Sans</vt:lpstr>
      <vt:lpstr>Wingdings</vt:lpstr>
      <vt:lpstr>Office Theme</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Mert Özmutaf</dc:creator>
  <cp:lastModifiedBy>Alessandra Pase</cp:lastModifiedBy>
  <cp:revision>23</cp:revision>
  <dcterms:created xsi:type="dcterms:W3CDTF">2018-08-04T19:06:08Z</dcterms:created>
  <dcterms:modified xsi:type="dcterms:W3CDTF">2025-11-05T19:19:27Z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0x0101009B92712FCC7E824DAF43E355A1479632</vt:lpwstr>
  </property>
  <property fmtid="{D5CDD505-2E9C-101B-9397-08002B2CF9AE}" pid="3" name="MediaServiceImageTags">
    <vt:lpwstr/>
  </property>
</Properties>
</file>