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Lst>
  <p:notesMasterIdLst>
    <p:notesMasterId r:id="rId33"/>
  </p:notesMasterIdLst>
  <p:handoutMasterIdLst>
    <p:handoutMasterId r:id="rId34"/>
  </p:handoutMasterIdLst>
  <p:sldIdLst>
    <p:sldId id="720" r:id="rId5"/>
    <p:sldId id="926" r:id="rId6"/>
    <p:sldId id="699" r:id="rId7"/>
    <p:sldId id="696" r:id="rId8"/>
    <p:sldId id="875" r:id="rId9"/>
    <p:sldId id="877" r:id="rId10"/>
    <p:sldId id="714" r:id="rId11"/>
    <p:sldId id="949" r:id="rId12"/>
    <p:sldId id="959" r:id="rId13"/>
    <p:sldId id="975" r:id="rId14"/>
    <p:sldId id="976" r:id="rId15"/>
    <p:sldId id="897" r:id="rId16"/>
    <p:sldId id="891" r:id="rId17"/>
    <p:sldId id="902" r:id="rId18"/>
    <p:sldId id="915" r:id="rId19"/>
    <p:sldId id="903" r:id="rId20"/>
    <p:sldId id="954" r:id="rId21"/>
    <p:sldId id="904" r:id="rId22"/>
    <p:sldId id="917" r:id="rId23"/>
    <p:sldId id="886" r:id="rId24"/>
    <p:sldId id="945" r:id="rId25"/>
    <p:sldId id="889" r:id="rId26"/>
    <p:sldId id="969" r:id="rId27"/>
    <p:sldId id="970" r:id="rId28"/>
    <p:sldId id="951" r:id="rId29"/>
    <p:sldId id="946" r:id="rId30"/>
    <p:sldId id="947" r:id="rId31"/>
    <p:sldId id="884" r:id="rId32"/>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BA2931-8F43-5096-02C0-ED0006D6AAAF}" name="Maynara de Almeida Furquim" initials="MF" userId="S::md064157@fh-muenster.de::cb2f8acd-f477-4704-9f46-ae480f16722a" providerId="AD"/>
  <p188:author id="{BE525AB2-8C28-8EE0-690C-0584E94831AC}" name="Magdalena Malinowska" initials="MM" userId="20517befa3afec24" providerId="Windows Live"/>
  <p188:author id="{238F0FCD-D612-099E-20F5-1E0464518DD0}" name="Paula Schüppenhauer" initials="PS" userId="S::ps286478@fh-muenster.de::53231c67-f842-40ae-9d40-eec1b0ea5f5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rt Özmutaf" initials="MÖ" lastIdx="1" clrIdx="0">
    <p:extLst>
      <p:ext uri="{19B8F6BF-5375-455C-9EA6-DF929625EA0E}">
        <p15:presenceInfo xmlns:p15="http://schemas.microsoft.com/office/powerpoint/2012/main" userId="983aff9ac2a4f3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C5F4"/>
    <a:srgbClr val="0B1430"/>
    <a:srgbClr val="8652A1"/>
    <a:srgbClr val="6263AD"/>
    <a:srgbClr val="173965"/>
    <a:srgbClr val="3CBEB3"/>
    <a:srgbClr val="0B3A5B"/>
    <a:srgbClr val="FFFFFF"/>
    <a:srgbClr val="88D1DA"/>
    <a:srgbClr val="F26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5"/>
  </p:normalViewPr>
  <p:slideViewPr>
    <p:cSldViewPr snapToGrid="0">
      <p:cViewPr varScale="1">
        <p:scale>
          <a:sx n="59" d="100"/>
          <a:sy n="59" d="100"/>
        </p:scale>
        <p:origin x="42" y="81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C6CDC8-619E-233D-BF93-BFABCA8DB6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FB30605-C2B2-F5DA-585A-60BCB9A1AB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BF1530-58CE-1247-8E9D-2BB7672AAD77}" type="datetimeFigureOut">
              <a:rPr lang="en-US" smtClean="0"/>
              <a:t>10/30/2025</a:t>
            </a:fld>
            <a:endParaRPr lang="en-US"/>
          </a:p>
        </p:txBody>
      </p:sp>
      <p:sp>
        <p:nvSpPr>
          <p:cNvPr id="4" name="Footer Placeholder 3">
            <a:extLst>
              <a:ext uri="{FF2B5EF4-FFF2-40B4-BE49-F238E27FC236}">
                <a16:creationId xmlns:a16="http://schemas.microsoft.com/office/drawing/2014/main" id="{37CCDFC0-A136-3C4A-6F8E-2668CF5900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7C0C3D2-F48A-D710-83D1-7E5234455B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D76A06-98B9-DD40-9F20-DE85D5B70967}" type="slidenum">
              <a:rPr lang="en-US" smtClean="0"/>
              <a:t>‹N›</a:t>
            </a:fld>
            <a:endParaRPr lang="en-US"/>
          </a:p>
        </p:txBody>
      </p:sp>
    </p:spTree>
    <p:extLst>
      <p:ext uri="{BB962C8B-B14F-4D97-AF65-F5344CB8AC3E}">
        <p14:creationId xmlns:p14="http://schemas.microsoft.com/office/powerpoint/2010/main" val="2492474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36793-DFA7-4837-ABEA-97B25FAF0FB4}" type="datetimeFigureOut">
              <a:rPr lang="en-IE" smtClean="0"/>
              <a:t>30/10/2025</a:t>
            </a:fld>
            <a:endParaRPr lang="en-IE"/>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B7772-C904-45C6-B074-7143637CB8A9}" type="slidenum">
              <a:rPr lang="en-IE" smtClean="0"/>
              <a:t>‹N›</a:t>
            </a:fld>
            <a:endParaRPr lang="en-IE"/>
          </a:p>
        </p:txBody>
      </p:sp>
    </p:spTree>
    <p:extLst>
      <p:ext uri="{BB962C8B-B14F-4D97-AF65-F5344CB8AC3E}">
        <p14:creationId xmlns:p14="http://schemas.microsoft.com/office/powerpoint/2010/main" val="1819429391"/>
      </p:ext>
    </p:extLst>
  </p:cSld>
  <p:clrMap bg1="lt1" tx1="dk1" bg2="lt2" tx2="dk2" accent1="accent1" accent2="accent2" accent3="accent3" accent4="accent4" accent5="accent5" accent6="accent6" hlink="hlink" folHlink="folHlink"/>
  <p:notesStyle>
    <a:lvl1pPr marL="0" algn="l" defTabSz="497708" rtl="0" eaLnBrk="1" latinLnBrk="0" hangingPunct="1">
      <a:defRPr sz="653" kern="1200">
        <a:solidFill>
          <a:schemeClr val="tx1"/>
        </a:solidFill>
        <a:latin typeface="+mn-lt"/>
        <a:ea typeface="+mn-ea"/>
        <a:cs typeface="+mn-cs"/>
      </a:defRPr>
    </a:lvl1pPr>
    <a:lvl2pPr marL="248854" algn="l" defTabSz="497708" rtl="0" eaLnBrk="1" latinLnBrk="0" hangingPunct="1">
      <a:defRPr sz="653" kern="1200">
        <a:solidFill>
          <a:schemeClr val="tx1"/>
        </a:solidFill>
        <a:latin typeface="+mn-lt"/>
        <a:ea typeface="+mn-ea"/>
        <a:cs typeface="+mn-cs"/>
      </a:defRPr>
    </a:lvl2pPr>
    <a:lvl3pPr marL="497708" algn="l" defTabSz="497708" rtl="0" eaLnBrk="1" latinLnBrk="0" hangingPunct="1">
      <a:defRPr sz="653" kern="1200">
        <a:solidFill>
          <a:schemeClr val="tx1"/>
        </a:solidFill>
        <a:latin typeface="+mn-lt"/>
        <a:ea typeface="+mn-ea"/>
        <a:cs typeface="+mn-cs"/>
      </a:defRPr>
    </a:lvl3pPr>
    <a:lvl4pPr marL="746562" algn="l" defTabSz="497708" rtl="0" eaLnBrk="1" latinLnBrk="0" hangingPunct="1">
      <a:defRPr sz="653" kern="1200">
        <a:solidFill>
          <a:schemeClr val="tx1"/>
        </a:solidFill>
        <a:latin typeface="+mn-lt"/>
        <a:ea typeface="+mn-ea"/>
        <a:cs typeface="+mn-cs"/>
      </a:defRPr>
    </a:lvl4pPr>
    <a:lvl5pPr marL="995416" algn="l" defTabSz="497708" rtl="0" eaLnBrk="1" latinLnBrk="0" hangingPunct="1">
      <a:defRPr sz="653" kern="1200">
        <a:solidFill>
          <a:schemeClr val="tx1"/>
        </a:solidFill>
        <a:latin typeface="+mn-lt"/>
        <a:ea typeface="+mn-ea"/>
        <a:cs typeface="+mn-cs"/>
      </a:defRPr>
    </a:lvl5pPr>
    <a:lvl6pPr marL="1244270" algn="l" defTabSz="497708" rtl="0" eaLnBrk="1" latinLnBrk="0" hangingPunct="1">
      <a:defRPr sz="653" kern="1200">
        <a:solidFill>
          <a:schemeClr val="tx1"/>
        </a:solidFill>
        <a:latin typeface="+mn-lt"/>
        <a:ea typeface="+mn-ea"/>
        <a:cs typeface="+mn-cs"/>
      </a:defRPr>
    </a:lvl6pPr>
    <a:lvl7pPr marL="1493124" algn="l" defTabSz="497708" rtl="0" eaLnBrk="1" latinLnBrk="0" hangingPunct="1">
      <a:defRPr sz="653" kern="1200">
        <a:solidFill>
          <a:schemeClr val="tx1"/>
        </a:solidFill>
        <a:latin typeface="+mn-lt"/>
        <a:ea typeface="+mn-ea"/>
        <a:cs typeface="+mn-cs"/>
      </a:defRPr>
    </a:lvl7pPr>
    <a:lvl8pPr marL="1741978" algn="l" defTabSz="497708" rtl="0" eaLnBrk="1" latinLnBrk="0" hangingPunct="1">
      <a:defRPr sz="653" kern="1200">
        <a:solidFill>
          <a:schemeClr val="tx1"/>
        </a:solidFill>
        <a:latin typeface="+mn-lt"/>
        <a:ea typeface="+mn-ea"/>
        <a:cs typeface="+mn-cs"/>
      </a:defRPr>
    </a:lvl8pPr>
    <a:lvl9pPr marL="1990832" algn="l" defTabSz="497708" rtl="0" eaLnBrk="1" latinLnBrk="0" hangingPunct="1">
      <a:defRPr sz="65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0B7772-C904-45C6-B074-7143637CB8A9}" type="slidenum">
              <a:rPr lang="en-IE" smtClean="0"/>
              <a:t>2</a:t>
            </a:fld>
            <a:endParaRPr lang="en-IE"/>
          </a:p>
        </p:txBody>
      </p:sp>
    </p:spTree>
    <p:extLst>
      <p:ext uri="{BB962C8B-B14F-4D97-AF65-F5344CB8AC3E}">
        <p14:creationId xmlns:p14="http://schemas.microsoft.com/office/powerpoint/2010/main" val="652755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0B7772-C904-45C6-B074-7143637CB8A9}" type="slidenum">
              <a:rPr lang="en-IE" smtClean="0"/>
              <a:t>15</a:t>
            </a:fld>
            <a:endParaRPr lang="en-IE"/>
          </a:p>
        </p:txBody>
      </p:sp>
    </p:spTree>
    <p:extLst>
      <p:ext uri="{BB962C8B-B14F-4D97-AF65-F5344CB8AC3E}">
        <p14:creationId xmlns:p14="http://schemas.microsoft.com/office/powerpoint/2010/main" val="1139081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00B7772-C904-45C6-B074-7143637CB8A9}" type="slidenum">
              <a:rPr lang="en-IE" smtClean="0"/>
              <a:t>17</a:t>
            </a:fld>
            <a:endParaRPr lang="en-IE"/>
          </a:p>
        </p:txBody>
      </p:sp>
    </p:spTree>
    <p:extLst>
      <p:ext uri="{BB962C8B-B14F-4D97-AF65-F5344CB8AC3E}">
        <p14:creationId xmlns:p14="http://schemas.microsoft.com/office/powerpoint/2010/main" val="8495184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5" y="10001672"/>
            <a:ext cx="1529269" cy="340525"/>
          </a:xfrm>
          <a:prstGeom prst="rect">
            <a:avLst/>
          </a:prstGeom>
        </p:spPr>
      </p:pic>
      <p:sp>
        <p:nvSpPr>
          <p:cNvPr id="15" name="Rectangle 14">
            <a:extLst>
              <a:ext uri="{FF2B5EF4-FFF2-40B4-BE49-F238E27FC236}">
                <a16:creationId xmlns:a16="http://schemas.microsoft.com/office/drawing/2014/main" id="{DC28309D-0161-AA39-0A87-DB9EE095BC61}"/>
              </a:ext>
            </a:extLst>
          </p:cNvPr>
          <p:cNvSpPr/>
          <p:nvPr userDrawn="1"/>
        </p:nvSpPr>
        <p:spPr>
          <a:xfrm>
            <a:off x="-21689" y="6250559"/>
            <a:ext cx="4193871" cy="2979228"/>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3" name="Picture 2">
            <a:extLst>
              <a:ext uri="{FF2B5EF4-FFF2-40B4-BE49-F238E27FC236}">
                <a16:creationId xmlns:a16="http://schemas.microsoft.com/office/drawing/2014/main" id="{0017ADFC-9AC3-6CD3-19E5-CB83C754D1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04263" y="309507"/>
            <a:ext cx="3144686" cy="1633603"/>
          </a:xfrm>
          <a:prstGeom prst="rect">
            <a:avLst/>
          </a:prstGeom>
        </p:spPr>
      </p:pic>
      <p:sp>
        <p:nvSpPr>
          <p:cNvPr id="9" name="Picture Placeholder 8">
            <a:extLst>
              <a:ext uri="{FF2B5EF4-FFF2-40B4-BE49-F238E27FC236}">
                <a16:creationId xmlns:a16="http://schemas.microsoft.com/office/drawing/2014/main" id="{8D7DD7FB-B0DB-C4C9-E5A2-BE3D73498116}"/>
              </a:ext>
            </a:extLst>
          </p:cNvPr>
          <p:cNvSpPr>
            <a:spLocks noGrp="1"/>
          </p:cNvSpPr>
          <p:nvPr>
            <p:ph type="pic" sz="quarter" idx="20"/>
          </p:nvPr>
        </p:nvSpPr>
        <p:spPr>
          <a:xfrm>
            <a:off x="-21689" y="2135348"/>
            <a:ext cx="7581364" cy="6421117"/>
          </a:xfrm>
          <a:custGeom>
            <a:avLst/>
            <a:gdLst>
              <a:gd name="connsiteX0" fmla="*/ 0 w 7581364"/>
              <a:gd name="connsiteY0" fmla="*/ 0 h 6421117"/>
              <a:gd name="connsiteX1" fmla="*/ 7581364 w 7581364"/>
              <a:gd name="connsiteY1" fmla="*/ 0 h 6421117"/>
              <a:gd name="connsiteX2" fmla="*/ 7581364 w 7581364"/>
              <a:gd name="connsiteY2" fmla="*/ 144423 h 6421117"/>
              <a:gd name="connsiteX3" fmla="*/ 7581364 w 7581364"/>
              <a:gd name="connsiteY3" fmla="*/ 6119944 h 6421117"/>
              <a:gd name="connsiteX4" fmla="*/ 7581364 w 7581364"/>
              <a:gd name="connsiteY4" fmla="*/ 6421117 h 6421117"/>
              <a:gd name="connsiteX5" fmla="*/ 4193871 w 7581364"/>
              <a:gd name="connsiteY5" fmla="*/ 6421117 h 6421117"/>
              <a:gd name="connsiteX6" fmla="*/ 4193871 w 7581364"/>
              <a:gd name="connsiteY6" fmla="*/ 6119944 h 6421117"/>
              <a:gd name="connsiteX7" fmla="*/ 4193871 w 7581364"/>
              <a:gd name="connsiteY7" fmla="*/ 4115211 h 6421117"/>
              <a:gd name="connsiteX8" fmla="*/ 0 w 7581364"/>
              <a:gd name="connsiteY8" fmla="*/ 4115211 h 6421117"/>
              <a:gd name="connsiteX9" fmla="*/ 0 w 7581364"/>
              <a:gd name="connsiteY9" fmla="*/ 3814038 h 642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1364" h="6421117">
                <a:moveTo>
                  <a:pt x="0" y="0"/>
                </a:moveTo>
                <a:lnTo>
                  <a:pt x="7581364" y="0"/>
                </a:lnTo>
                <a:lnTo>
                  <a:pt x="7581364" y="144423"/>
                </a:lnTo>
                <a:lnTo>
                  <a:pt x="7581364" y="6119944"/>
                </a:lnTo>
                <a:lnTo>
                  <a:pt x="7581364" y="6421117"/>
                </a:lnTo>
                <a:lnTo>
                  <a:pt x="4193871" y="6421117"/>
                </a:lnTo>
                <a:lnTo>
                  <a:pt x="4193871" y="6119944"/>
                </a:lnTo>
                <a:lnTo>
                  <a:pt x="4193871" y="4115211"/>
                </a:lnTo>
                <a:lnTo>
                  <a:pt x="0" y="4115211"/>
                </a:lnTo>
                <a:lnTo>
                  <a:pt x="0" y="3814038"/>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2" name="TextBox 1">
            <a:extLst>
              <a:ext uri="{FF2B5EF4-FFF2-40B4-BE49-F238E27FC236}">
                <a16:creationId xmlns:a16="http://schemas.microsoft.com/office/drawing/2014/main" id="{92E64B4C-1AC2-4A08-ABFD-AEA252858162}"/>
              </a:ext>
            </a:extLst>
          </p:cNvPr>
          <p:cNvSpPr txBox="1"/>
          <p:nvPr userDrawn="1"/>
        </p:nvSpPr>
        <p:spPr>
          <a:xfrm>
            <a:off x="2186219" y="9828308"/>
            <a:ext cx="4788791" cy="369332"/>
          </a:xfrm>
          <a:prstGeom prst="rect">
            <a:avLst/>
          </a:prstGeom>
          <a:noFill/>
        </p:spPr>
        <p:txBody>
          <a:bodyPr wrap="square">
            <a:spAutoFit/>
          </a:bodyPr>
          <a:lstStyle/>
          <a:p>
            <a:pPr algn="just"/>
            <a:r>
              <a:rPr lang="en-US" sz="600" b="0" i="0" u="none" strike="noStrike">
                <a:solidFill>
                  <a:srgbClr val="0B3A5B"/>
                </a:solidFill>
                <a:effectLst/>
                <a:latin typeface="Calibri" panose="020F050202020403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p>
        </p:txBody>
      </p:sp>
      <p:sp>
        <p:nvSpPr>
          <p:cNvPr id="4" name="TextBox 3">
            <a:extLst>
              <a:ext uri="{FF2B5EF4-FFF2-40B4-BE49-F238E27FC236}">
                <a16:creationId xmlns:a16="http://schemas.microsoft.com/office/drawing/2014/main" id="{83C85BF8-1DAC-393F-A30E-D6213CE9444E}"/>
              </a:ext>
            </a:extLst>
          </p:cNvPr>
          <p:cNvSpPr txBox="1"/>
          <p:nvPr userDrawn="1"/>
        </p:nvSpPr>
        <p:spPr>
          <a:xfrm>
            <a:off x="2186220" y="10197640"/>
            <a:ext cx="4947825" cy="184666"/>
          </a:xfrm>
          <a:prstGeom prst="rect">
            <a:avLst/>
          </a:prstGeom>
          <a:noFill/>
        </p:spPr>
        <p:txBody>
          <a:bodyPr wrap="square">
            <a:spAutoFit/>
          </a:bodyPr>
          <a:lstStyle/>
          <a:p>
            <a:r>
              <a:rPr lang="en-US" sz="600" b="0" i="0">
                <a:solidFill>
                  <a:srgbClr val="0B3A5B"/>
                </a:solidFill>
                <a:effectLst/>
              </a:rPr>
              <a:t>Teacher’s Guide © 2025 by Project EARTH is licensed under CC BY 4.0. To view a copy of this license, visit https://creativecommons.org/licenses/by/4.0/</a:t>
            </a:r>
            <a:endParaRPr lang="en-GB" sz="600">
              <a:solidFill>
                <a:srgbClr val="0B3A5B"/>
              </a:solidFill>
            </a:endParaRPr>
          </a:p>
        </p:txBody>
      </p:sp>
    </p:spTree>
    <p:extLst>
      <p:ext uri="{BB962C8B-B14F-4D97-AF65-F5344CB8AC3E}">
        <p14:creationId xmlns:p14="http://schemas.microsoft.com/office/powerpoint/2010/main" val="1092501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088C9B4-A1F9-AF40-B9F7-65EEAED2967F}"/>
              </a:ext>
            </a:extLst>
          </p:cNvPr>
          <p:cNvSpPr/>
          <p:nvPr userDrawn="1"/>
        </p:nvSpPr>
        <p:spPr>
          <a:xfrm>
            <a:off x="1888209" y="3577645"/>
            <a:ext cx="3783257" cy="3536523"/>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13" name="Picture Placeholder 12">
            <a:extLst>
              <a:ext uri="{FF2B5EF4-FFF2-40B4-BE49-F238E27FC236}">
                <a16:creationId xmlns:a16="http://schemas.microsoft.com/office/drawing/2014/main" id="{63D4115E-60CA-864E-A2B1-256DD5A70E6E}"/>
              </a:ext>
            </a:extLst>
          </p:cNvPr>
          <p:cNvSpPr>
            <a:spLocks noGrp="1"/>
          </p:cNvSpPr>
          <p:nvPr>
            <p:ph type="pic" sz="quarter" idx="11"/>
          </p:nvPr>
        </p:nvSpPr>
        <p:spPr>
          <a:xfrm>
            <a:off x="0" y="0"/>
            <a:ext cx="7559675" cy="10691813"/>
          </a:xfrm>
          <a:custGeom>
            <a:avLst/>
            <a:gdLst>
              <a:gd name="connsiteX0" fmla="*/ 1888209 w 7559675"/>
              <a:gd name="connsiteY0" fmla="*/ 3577645 h 10691813"/>
              <a:gd name="connsiteX1" fmla="*/ 1888209 w 7559675"/>
              <a:gd name="connsiteY1" fmla="*/ 7114168 h 10691813"/>
              <a:gd name="connsiteX2" fmla="*/ 5671466 w 7559675"/>
              <a:gd name="connsiteY2" fmla="*/ 7114168 h 10691813"/>
              <a:gd name="connsiteX3" fmla="*/ 5671466 w 7559675"/>
              <a:gd name="connsiteY3" fmla="*/ 3577645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1888209" y="3577645"/>
                </a:moveTo>
                <a:lnTo>
                  <a:pt x="1888209" y="7114168"/>
                </a:lnTo>
                <a:lnTo>
                  <a:pt x="5671466" y="7114168"/>
                </a:lnTo>
                <a:lnTo>
                  <a:pt x="5671466" y="3577645"/>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7" name="Text Placeholder 32">
            <a:extLst>
              <a:ext uri="{FF2B5EF4-FFF2-40B4-BE49-F238E27FC236}">
                <a16:creationId xmlns:a16="http://schemas.microsoft.com/office/drawing/2014/main" id="{F4140FE7-5CD5-9049-AFE1-082365D6A138}"/>
              </a:ext>
            </a:extLst>
          </p:cNvPr>
          <p:cNvSpPr>
            <a:spLocks noGrp="1"/>
          </p:cNvSpPr>
          <p:nvPr>
            <p:ph type="body" sz="quarter" idx="13" hasCustomPrompt="1"/>
          </p:nvPr>
        </p:nvSpPr>
        <p:spPr>
          <a:xfrm>
            <a:off x="1888209" y="4304643"/>
            <a:ext cx="3783257" cy="1108498"/>
          </a:xfrm>
          <a:prstGeom prst="rect">
            <a:avLst/>
          </a:prstGeom>
        </p:spPr>
        <p:txBody>
          <a:bodyPr>
            <a:noAutofit/>
          </a:bodyPr>
          <a:lstStyle>
            <a:lvl1pPr marL="0" indent="0" algn="ctr">
              <a:lnSpc>
                <a:spcPts val="1980"/>
              </a:lnSpc>
              <a:spcBef>
                <a:spcPts val="0"/>
              </a:spcBef>
              <a:buNone/>
              <a:defRPr sz="19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QUOTE HERE</a:t>
            </a:r>
          </a:p>
          <a:p>
            <a:pPr lvl="0"/>
            <a:endParaRPr lang="en-US"/>
          </a:p>
        </p:txBody>
      </p:sp>
      <p:sp>
        <p:nvSpPr>
          <p:cNvPr id="10" name="Text Placeholder 32">
            <a:extLst>
              <a:ext uri="{FF2B5EF4-FFF2-40B4-BE49-F238E27FC236}">
                <a16:creationId xmlns:a16="http://schemas.microsoft.com/office/drawing/2014/main" id="{3ACBC58C-D900-5786-5257-B15E57B9A2CA}"/>
              </a:ext>
            </a:extLst>
          </p:cNvPr>
          <p:cNvSpPr>
            <a:spLocks noGrp="1"/>
          </p:cNvSpPr>
          <p:nvPr>
            <p:ph type="body" sz="quarter" idx="14" hasCustomPrompt="1"/>
          </p:nvPr>
        </p:nvSpPr>
        <p:spPr>
          <a:xfrm>
            <a:off x="1888208" y="6140139"/>
            <a:ext cx="3783257" cy="508311"/>
          </a:xfrm>
          <a:prstGeom prst="rect">
            <a:avLst/>
          </a:prstGeom>
        </p:spPr>
        <p:txBody>
          <a:bodyPr>
            <a:noAutofit/>
          </a:bodyPr>
          <a:lstStyle>
            <a:lvl1pPr marL="0" indent="0" algn="ctr">
              <a:lnSpc>
                <a:spcPts val="1980"/>
              </a:lnSpc>
              <a:spcBef>
                <a:spcPts val="0"/>
              </a:spcBef>
              <a:buNone/>
              <a:defRPr sz="1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NAME</a:t>
            </a:r>
          </a:p>
          <a:p>
            <a:pPr lvl="0"/>
            <a:endParaRPr lang="en-US"/>
          </a:p>
        </p:txBody>
      </p:sp>
    </p:spTree>
    <p:extLst>
      <p:ext uri="{BB962C8B-B14F-4D97-AF65-F5344CB8AC3E}">
        <p14:creationId xmlns:p14="http://schemas.microsoft.com/office/powerpoint/2010/main" val="25872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Photo Slide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8404BD2-07DA-75BC-A400-9E1939378D4F}"/>
              </a:ext>
            </a:extLst>
          </p:cNvPr>
          <p:cNvSpPr/>
          <p:nvPr userDrawn="1"/>
        </p:nvSpPr>
        <p:spPr>
          <a:xfrm>
            <a:off x="3490547" y="4023918"/>
            <a:ext cx="3483428" cy="4237766"/>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D23A43AA-660E-CE62-5935-84C767531FC9}"/>
              </a:ext>
            </a:extLst>
          </p:cNvPr>
          <p:cNvSpPr>
            <a:spLocks noGrp="1"/>
          </p:cNvSpPr>
          <p:nvPr>
            <p:ph type="pic" sz="quarter" idx="12"/>
          </p:nvPr>
        </p:nvSpPr>
        <p:spPr>
          <a:xfrm>
            <a:off x="0" y="7020713"/>
            <a:ext cx="7559675" cy="3026228"/>
          </a:xfrm>
          <a:custGeom>
            <a:avLst/>
            <a:gdLst>
              <a:gd name="connsiteX0" fmla="*/ 0 w 7559675"/>
              <a:gd name="connsiteY0" fmla="*/ 0 h 3026228"/>
              <a:gd name="connsiteX1" fmla="*/ 3490547 w 7559675"/>
              <a:gd name="connsiteY1" fmla="*/ 0 h 3026228"/>
              <a:gd name="connsiteX2" fmla="*/ 3490547 w 7559675"/>
              <a:gd name="connsiteY2" fmla="*/ 1240971 h 3026228"/>
              <a:gd name="connsiteX3" fmla="*/ 6973975 w 7559675"/>
              <a:gd name="connsiteY3" fmla="*/ 1240971 h 3026228"/>
              <a:gd name="connsiteX4" fmla="*/ 6973975 w 7559675"/>
              <a:gd name="connsiteY4" fmla="*/ 0 h 3026228"/>
              <a:gd name="connsiteX5" fmla="*/ 7559675 w 7559675"/>
              <a:gd name="connsiteY5" fmla="*/ 0 h 3026228"/>
              <a:gd name="connsiteX6" fmla="*/ 7559675 w 7559675"/>
              <a:gd name="connsiteY6" fmla="*/ 3026228 h 3026228"/>
              <a:gd name="connsiteX7" fmla="*/ 0 w 7559675"/>
              <a:gd name="connsiteY7" fmla="*/ 3026228 h 302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3026228">
                <a:moveTo>
                  <a:pt x="0" y="0"/>
                </a:moveTo>
                <a:lnTo>
                  <a:pt x="3490547" y="0"/>
                </a:lnTo>
                <a:lnTo>
                  <a:pt x="3490547" y="1240971"/>
                </a:lnTo>
                <a:lnTo>
                  <a:pt x="6973975" y="1240971"/>
                </a:lnTo>
                <a:lnTo>
                  <a:pt x="6973975" y="0"/>
                </a:lnTo>
                <a:lnTo>
                  <a:pt x="7559675" y="0"/>
                </a:lnTo>
                <a:lnTo>
                  <a:pt x="7559675" y="3026228"/>
                </a:lnTo>
                <a:lnTo>
                  <a:pt x="0" y="3026228"/>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520387" y="4023920"/>
            <a:ext cx="2697768" cy="2917260"/>
          </a:xfrm>
          <a:prstGeom prst="rect">
            <a:avLst/>
          </a:prstGeom>
        </p:spPr>
        <p:txBody>
          <a:bodyPr numCol="1" spcCol="288000" anchor="t">
            <a:noAutofit/>
          </a:bodyPr>
          <a:lstStyle>
            <a:lvl1pPr marL="0" indent="0" algn="l">
              <a:lnSpc>
                <a:spcPct val="100000"/>
              </a:lnSpc>
              <a:spcBef>
                <a:spcPts val="0"/>
              </a:spcBef>
              <a:buNone/>
              <a:defRPr sz="11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3844234" y="4382276"/>
            <a:ext cx="2680932" cy="1008955"/>
          </a:xfrm>
          <a:prstGeom prst="rect">
            <a:avLst/>
          </a:prstGeom>
          <a:noFill/>
        </p:spPr>
        <p:txBody>
          <a:bodyPr anchor="t">
            <a:noAutofit/>
          </a:bodyPr>
          <a:lstStyle>
            <a:lvl1pPr marL="206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844234" y="5768348"/>
            <a:ext cx="2680932" cy="1911895"/>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25" name="Text Placeholder 32">
            <a:extLst>
              <a:ext uri="{FF2B5EF4-FFF2-40B4-BE49-F238E27FC236}">
                <a16:creationId xmlns:a16="http://schemas.microsoft.com/office/drawing/2014/main" id="{FFD65A5B-7905-7BEE-E804-A29D8B11E119}"/>
              </a:ext>
            </a:extLst>
          </p:cNvPr>
          <p:cNvSpPr>
            <a:spLocks noGrp="1"/>
          </p:cNvSpPr>
          <p:nvPr>
            <p:ph type="body" sz="quarter" idx="61" hasCustomPrompt="1"/>
          </p:nvPr>
        </p:nvSpPr>
        <p:spPr>
          <a:xfrm>
            <a:off x="-9335" y="644872"/>
            <a:ext cx="3483429" cy="586086"/>
          </a:xfrm>
          <a:prstGeom prst="rect">
            <a:avLst/>
          </a:prstGeom>
          <a:gradFill>
            <a:gsLst>
              <a:gs pos="0">
                <a:srgbClr val="8551A1"/>
              </a:gs>
              <a:gs pos="35350">
                <a:srgbClr val="6363AC"/>
              </a:gs>
              <a:gs pos="100000">
                <a:srgbClr val="26C4F4"/>
              </a:gs>
            </a:gsLst>
            <a:lin ang="0" scaled="0"/>
          </a:gradFill>
        </p:spPr>
        <p:txBody>
          <a:bodyPr anchor="ctr">
            <a:noAutofit/>
          </a:bodyPr>
          <a:lstStyle>
            <a:lvl1pPr marL="536575"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HEADING</a:t>
            </a:r>
          </a:p>
        </p:txBody>
      </p:sp>
      <p:sp>
        <p:nvSpPr>
          <p:cNvPr id="26" name="Text Placeholder 32">
            <a:extLst>
              <a:ext uri="{FF2B5EF4-FFF2-40B4-BE49-F238E27FC236}">
                <a16:creationId xmlns:a16="http://schemas.microsoft.com/office/drawing/2014/main" id="{33F8C995-A6BB-A44A-9CCA-8930C2CE1EFD}"/>
              </a:ext>
            </a:extLst>
          </p:cNvPr>
          <p:cNvSpPr>
            <a:spLocks noGrp="1"/>
          </p:cNvSpPr>
          <p:nvPr>
            <p:ph type="body" sz="quarter" idx="64" hasCustomPrompt="1"/>
          </p:nvPr>
        </p:nvSpPr>
        <p:spPr>
          <a:xfrm>
            <a:off x="520387" y="1599143"/>
            <a:ext cx="6388275" cy="2024507"/>
          </a:xfrm>
          <a:prstGeom prst="rect">
            <a:avLst/>
          </a:prstGeom>
        </p:spPr>
        <p:txBody>
          <a:bodyPr numCol="2" spcCol="288000" anchor="t">
            <a:noAutofit/>
          </a:bodyPr>
          <a:lstStyle>
            <a:lvl1pPr marL="0" indent="0" algn="l">
              <a:lnSpc>
                <a:spcPct val="100000"/>
              </a:lnSpc>
              <a:spcBef>
                <a:spcPts val="0"/>
              </a:spcBef>
              <a:buNone/>
              <a:defRPr sz="11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31" name="Slide Number Placeholder 5">
            <a:extLst>
              <a:ext uri="{FF2B5EF4-FFF2-40B4-BE49-F238E27FC236}">
                <a16:creationId xmlns:a16="http://schemas.microsoft.com/office/drawing/2014/main" id="{124AD362-E5C6-82B3-AE0A-221A8D1E3745}"/>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101541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Photo Slide 02">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AE46E42E-E499-84CF-7DDA-438BAEB4924C}"/>
              </a:ext>
            </a:extLst>
          </p:cNvPr>
          <p:cNvSpPr>
            <a:spLocks noGrp="1"/>
          </p:cNvSpPr>
          <p:nvPr>
            <p:ph type="pic" sz="quarter" idx="12"/>
          </p:nvPr>
        </p:nvSpPr>
        <p:spPr>
          <a:xfrm>
            <a:off x="475926" y="486018"/>
            <a:ext cx="2855103" cy="6872725"/>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 name="Rectangle 3">
            <a:extLst>
              <a:ext uri="{FF2B5EF4-FFF2-40B4-BE49-F238E27FC236}">
                <a16:creationId xmlns:a16="http://schemas.microsoft.com/office/drawing/2014/main" id="{77CF21C0-7FD9-B862-6BD4-D0EDBC412EA1}"/>
              </a:ext>
            </a:extLst>
          </p:cNvPr>
          <p:cNvSpPr/>
          <p:nvPr userDrawn="1"/>
        </p:nvSpPr>
        <p:spPr>
          <a:xfrm>
            <a:off x="0" y="7549680"/>
            <a:ext cx="6774024" cy="2656115"/>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2">
            <a:extLst>
              <a:ext uri="{FF2B5EF4-FFF2-40B4-BE49-F238E27FC236}">
                <a16:creationId xmlns:a16="http://schemas.microsoft.com/office/drawing/2014/main" id="{7EA15CC7-3C96-C803-0380-B91F8E3179F8}"/>
              </a:ext>
            </a:extLst>
          </p:cNvPr>
          <p:cNvSpPr>
            <a:spLocks noGrp="1"/>
          </p:cNvSpPr>
          <p:nvPr>
            <p:ph type="body" sz="quarter" idx="61" hasCustomPrompt="1"/>
          </p:nvPr>
        </p:nvSpPr>
        <p:spPr>
          <a:xfrm>
            <a:off x="2982686" y="916143"/>
            <a:ext cx="3483429" cy="586086"/>
          </a:xfrm>
          <a:prstGeom prst="rect">
            <a:avLst/>
          </a:prstGeom>
          <a:gradFill>
            <a:gsLst>
              <a:gs pos="0">
                <a:srgbClr val="8551A1"/>
              </a:gs>
              <a:gs pos="35350">
                <a:srgbClr val="6363AC"/>
              </a:gs>
              <a:gs pos="100000">
                <a:srgbClr val="26C4F4"/>
              </a:gs>
            </a:gsLst>
            <a:lin ang="0" scaled="0"/>
          </a:gradFill>
        </p:spPr>
        <p:txBody>
          <a:bodyPr anchor="ctr">
            <a:noAutofit/>
          </a:bodyPr>
          <a:lstStyle>
            <a:lvl1pPr marL="40798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HEADING</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3490546" y="1932354"/>
            <a:ext cx="2975569" cy="5426389"/>
          </a:xfrm>
          <a:prstGeom prst="rect">
            <a:avLst/>
          </a:prstGeom>
        </p:spPr>
        <p:txBody>
          <a:bodyPr numCol="1" spcCol="288000" anchor="t">
            <a:noAutofit/>
          </a:bodyPr>
          <a:lstStyle>
            <a:lvl1pPr marL="0" indent="0" algn="l">
              <a:lnSpc>
                <a:spcPct val="100000"/>
              </a:lnSpc>
              <a:spcBef>
                <a:spcPts val="0"/>
              </a:spcBef>
              <a:buNone/>
              <a:defRPr sz="1100" b="0" i="0">
                <a:solidFill>
                  <a:srgbClr val="1D4C6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650097" y="7863774"/>
            <a:ext cx="2540972" cy="1911895"/>
          </a:xfrm>
          <a:prstGeom prst="rect">
            <a:avLst/>
          </a:prstGeom>
          <a:noFill/>
        </p:spPr>
        <p:txBody>
          <a:bodyPr anchor="t">
            <a:noAutofit/>
          </a:bodyPr>
          <a:lstStyle>
            <a:lvl1pPr marL="206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426150" y="7863774"/>
            <a:ext cx="2975569" cy="1911895"/>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8" name="Slide Number Placeholder 5">
            <a:extLst>
              <a:ext uri="{FF2B5EF4-FFF2-40B4-BE49-F238E27FC236}">
                <a16:creationId xmlns:a16="http://schemas.microsoft.com/office/drawing/2014/main" id="{82CB28A3-6E2A-3E8B-D5E6-3E37EA10B74B}"/>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1699181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Photo Slide 0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FF4E90-CAF7-C349-BC29-8DF1364581D5}"/>
              </a:ext>
            </a:extLst>
          </p:cNvPr>
          <p:cNvSpPr/>
          <p:nvPr userDrawn="1"/>
        </p:nvSpPr>
        <p:spPr>
          <a:xfrm>
            <a:off x="3565181" y="3736848"/>
            <a:ext cx="3994494" cy="2688336"/>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3942939" y="570328"/>
            <a:ext cx="3087983" cy="743603"/>
          </a:xfrm>
          <a:prstGeom prst="rect">
            <a:avLst/>
          </a:prstGeom>
        </p:spPr>
        <p:txBody>
          <a:bodyPr>
            <a:noAutofit/>
          </a:bodyPr>
          <a:lstStyle>
            <a:lvl1pPr marL="0" indent="0" algn="l">
              <a:buNone/>
              <a:defRPr sz="30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19" name="Text Placeholder 32">
            <a:extLst>
              <a:ext uri="{FF2B5EF4-FFF2-40B4-BE49-F238E27FC236}">
                <a16:creationId xmlns:a16="http://schemas.microsoft.com/office/drawing/2014/main" id="{2C78D526-B6DE-DA4C-91E4-9D76111A908A}"/>
              </a:ext>
            </a:extLst>
          </p:cNvPr>
          <p:cNvSpPr>
            <a:spLocks noGrp="1"/>
          </p:cNvSpPr>
          <p:nvPr>
            <p:ph type="body" sz="quarter" idx="47" hasCustomPrompt="1"/>
          </p:nvPr>
        </p:nvSpPr>
        <p:spPr>
          <a:xfrm>
            <a:off x="3935386" y="1571895"/>
            <a:ext cx="3087983" cy="1918453"/>
          </a:xfrm>
          <a:prstGeom prst="rect">
            <a:avLst/>
          </a:prstGeom>
        </p:spPr>
        <p:txBody>
          <a:bodyPr>
            <a:noAutofit/>
          </a:bodyPr>
          <a:lstStyle>
            <a:lvl1pPr marL="0" indent="0" algn="l">
              <a:buNone/>
              <a:defRPr sz="18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Sub-Heading</a:t>
            </a:r>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3935387" y="6671684"/>
            <a:ext cx="3087982" cy="3391745"/>
          </a:xfrm>
          <a:prstGeom prst="rect">
            <a:avLst/>
          </a:prstGeom>
        </p:spPr>
        <p:txBody>
          <a:bodyPr numCol="1" spcCol="288000" anchor="t">
            <a:noAutofit/>
          </a:bodyPr>
          <a:lstStyle>
            <a:lvl1pPr marL="0" indent="0" algn="l">
              <a:lnSpc>
                <a:spcPct val="100000"/>
              </a:lnSpc>
              <a:spcBef>
                <a:spcPts val="0"/>
              </a:spcBef>
              <a:buNone/>
              <a:defRPr sz="11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24" name="Text Placeholder 32">
            <a:extLst>
              <a:ext uri="{FF2B5EF4-FFF2-40B4-BE49-F238E27FC236}">
                <a16:creationId xmlns:a16="http://schemas.microsoft.com/office/drawing/2014/main" id="{204EDC3B-74E6-8E46-B5A2-358513680BDC}"/>
              </a:ext>
            </a:extLst>
          </p:cNvPr>
          <p:cNvSpPr>
            <a:spLocks noGrp="1"/>
          </p:cNvSpPr>
          <p:nvPr>
            <p:ph type="body" sz="quarter" idx="59" hasCustomPrompt="1"/>
          </p:nvPr>
        </p:nvSpPr>
        <p:spPr>
          <a:xfrm>
            <a:off x="3823415" y="4401312"/>
            <a:ext cx="3467401" cy="944594"/>
          </a:xfrm>
          <a:prstGeom prst="rect">
            <a:avLst/>
          </a:prstGeom>
        </p:spPr>
        <p:txBody>
          <a:bodyPr anchor="ctr">
            <a:noAutofit/>
          </a:bodyPr>
          <a:lstStyle>
            <a:lvl1pPr marL="0" indent="0" algn="ctr">
              <a:lnSpc>
                <a:spcPts val="1420"/>
              </a:lnSpc>
              <a:spcBef>
                <a:spcPts val="0"/>
              </a:spcBef>
              <a:buNone/>
              <a:defRPr lang="en-IE" sz="16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quote</a:t>
            </a:r>
          </a:p>
        </p:txBody>
      </p:sp>
      <p:sp>
        <p:nvSpPr>
          <p:cNvPr id="26" name="Text Placeholder 32">
            <a:extLst>
              <a:ext uri="{FF2B5EF4-FFF2-40B4-BE49-F238E27FC236}">
                <a16:creationId xmlns:a16="http://schemas.microsoft.com/office/drawing/2014/main" id="{AD00E009-E7A9-4641-A119-039049639940}"/>
              </a:ext>
            </a:extLst>
          </p:cNvPr>
          <p:cNvSpPr>
            <a:spLocks noGrp="1"/>
          </p:cNvSpPr>
          <p:nvPr>
            <p:ph type="body" sz="quarter" idx="61" hasCustomPrompt="1"/>
          </p:nvPr>
        </p:nvSpPr>
        <p:spPr>
          <a:xfrm>
            <a:off x="3815648" y="5592406"/>
            <a:ext cx="3467401" cy="586278"/>
          </a:xfrm>
          <a:prstGeom prst="rect">
            <a:avLst/>
          </a:prstGeom>
        </p:spPr>
        <p:txBody>
          <a:bodyPr anchor="b">
            <a:noAutofit/>
          </a:bodyPr>
          <a:lstStyle>
            <a:lvl1pPr marL="0" indent="0" algn="ctr">
              <a:lnSpc>
                <a:spcPts val="1420"/>
              </a:lnSpc>
              <a:spcBef>
                <a:spcPts val="0"/>
              </a:spcBef>
              <a:buNone/>
              <a:defRPr lang="en-IE" sz="12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Name  </a:t>
            </a:r>
          </a:p>
        </p:txBody>
      </p:sp>
      <p:sp>
        <p:nvSpPr>
          <p:cNvPr id="11" name="Picture Placeholder 3">
            <a:extLst>
              <a:ext uri="{FF2B5EF4-FFF2-40B4-BE49-F238E27FC236}">
                <a16:creationId xmlns:a16="http://schemas.microsoft.com/office/drawing/2014/main" id="{CACF8C6D-0A5D-3F13-1B7C-017B0EC78FF7}"/>
              </a:ext>
            </a:extLst>
          </p:cNvPr>
          <p:cNvSpPr>
            <a:spLocks noGrp="1"/>
          </p:cNvSpPr>
          <p:nvPr>
            <p:ph type="pic" sz="quarter" idx="10"/>
          </p:nvPr>
        </p:nvSpPr>
        <p:spPr>
          <a:xfrm>
            <a:off x="-15531" y="0"/>
            <a:ext cx="3580712" cy="10691813"/>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12" name="Slide Number Placeholder 5">
            <a:extLst>
              <a:ext uri="{FF2B5EF4-FFF2-40B4-BE49-F238E27FC236}">
                <a16:creationId xmlns:a16="http://schemas.microsoft.com/office/drawing/2014/main" id="{982995D4-A02A-950F-C87D-871D21FC7E2D}"/>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4274456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0" y="2940629"/>
            <a:ext cx="7559674" cy="4789100"/>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a:prstGeom prst="rect">
            <a:avLst/>
          </a:prstGeom>
        </p:spPr>
        <p:txBody>
          <a:bodyPr>
            <a:noAutofit/>
          </a:bodyPr>
          <a:lstStyle>
            <a:lvl1pPr marL="0" indent="0" algn="l">
              <a:buNone/>
              <a:defRPr sz="30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HEADING</a:t>
            </a:r>
            <a:endParaRPr lang="en-US"/>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a:prstGeom prst="rect">
            <a:avLst/>
          </a:prstGeom>
        </p:spPr>
        <p:txBody>
          <a:bodyPr>
            <a:noAutofit/>
          </a:bodyPr>
          <a:lstStyle>
            <a:lvl1pPr marL="0" indent="0" algn="l">
              <a:buNone/>
              <a:defRPr sz="18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5" y="3172408"/>
            <a:ext cx="6599988" cy="2973539"/>
          </a:xfrm>
          <a:prstGeom prst="rect">
            <a:avLst/>
          </a:prstGeom>
        </p:spPr>
        <p:txBody>
          <a:bodyPr numCol="2"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12" name="Slide Number Placeholder 5">
            <a:extLst>
              <a:ext uri="{FF2B5EF4-FFF2-40B4-BE49-F238E27FC236}">
                <a16:creationId xmlns:a16="http://schemas.microsoft.com/office/drawing/2014/main" id="{1A204A3E-FBD9-2141-7B07-58285279CFBB}"/>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32439295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01">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13E7E78D-FA00-F8B6-8115-0F327BDFD273}"/>
              </a:ext>
            </a:extLst>
          </p:cNvPr>
          <p:cNvSpPr>
            <a:spLocks noGrp="1"/>
          </p:cNvSpPr>
          <p:nvPr>
            <p:ph type="pic" sz="quarter" idx="10"/>
          </p:nvPr>
        </p:nvSpPr>
        <p:spPr>
          <a:xfrm>
            <a:off x="-1" y="2102381"/>
            <a:ext cx="7559675" cy="7291461"/>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50" name="Text Placeholder 32">
            <a:extLst>
              <a:ext uri="{FF2B5EF4-FFF2-40B4-BE49-F238E27FC236}">
                <a16:creationId xmlns:a16="http://schemas.microsoft.com/office/drawing/2014/main" id="{396F404A-5F51-4BEC-518A-41B5D4998D57}"/>
              </a:ext>
            </a:extLst>
          </p:cNvPr>
          <p:cNvSpPr>
            <a:spLocks noGrp="1"/>
          </p:cNvSpPr>
          <p:nvPr>
            <p:ph type="body" sz="quarter" idx="30" hasCustomPrompt="1"/>
          </p:nvPr>
        </p:nvSpPr>
        <p:spPr>
          <a:xfrm>
            <a:off x="4444372" y="9065038"/>
            <a:ext cx="3115303" cy="536162"/>
          </a:xfrm>
          <a:prstGeom prst="rect">
            <a:avLst/>
          </a:prstGeom>
          <a:solidFill>
            <a:srgbClr val="0B1430"/>
          </a:solidFill>
        </p:spPr>
        <p:txBody>
          <a:bodyPr anchor="ctr">
            <a:noAutofit/>
          </a:bodyPr>
          <a:lstStyle>
            <a:lvl1pPr marL="0" indent="0" algn="ctr">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51" name="Text Placeholder 32">
            <a:extLst>
              <a:ext uri="{FF2B5EF4-FFF2-40B4-BE49-F238E27FC236}">
                <a16:creationId xmlns:a16="http://schemas.microsoft.com/office/drawing/2014/main" id="{B8380AE6-F6F8-0F31-1E9D-EC9B04EB4D25}"/>
              </a:ext>
            </a:extLst>
          </p:cNvPr>
          <p:cNvSpPr>
            <a:spLocks noGrp="1"/>
          </p:cNvSpPr>
          <p:nvPr>
            <p:ph type="body" sz="quarter" idx="47" hasCustomPrompt="1"/>
          </p:nvPr>
        </p:nvSpPr>
        <p:spPr>
          <a:xfrm>
            <a:off x="3779836" y="7507964"/>
            <a:ext cx="3282596" cy="781609"/>
          </a:xfrm>
          <a:prstGeom prst="rect">
            <a:avLst/>
          </a:prstGeom>
        </p:spPr>
        <p:txBody>
          <a:bodyPr>
            <a:noAutofit/>
          </a:bodyPr>
          <a:lstStyle>
            <a:lvl1pPr marL="0" indent="0" algn="r">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Follow our journey</a:t>
            </a:r>
          </a:p>
        </p:txBody>
      </p:sp>
      <p:pic>
        <p:nvPicPr>
          <p:cNvPr id="2" name="Picture 1">
            <a:extLst>
              <a:ext uri="{FF2B5EF4-FFF2-40B4-BE49-F238E27FC236}">
                <a16:creationId xmlns:a16="http://schemas.microsoft.com/office/drawing/2014/main" id="{709C6888-3791-7639-3FCE-A917E457EC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3480" y="309507"/>
            <a:ext cx="3144686" cy="1633603"/>
          </a:xfrm>
          <a:prstGeom prst="rect">
            <a:avLst/>
          </a:prstGeom>
        </p:spPr>
      </p:pic>
      <p:pic>
        <p:nvPicPr>
          <p:cNvPr id="4" name="Picture 3">
            <a:extLst>
              <a:ext uri="{FF2B5EF4-FFF2-40B4-BE49-F238E27FC236}">
                <a16:creationId xmlns:a16="http://schemas.microsoft.com/office/drawing/2014/main" id="{7B579B4A-1D80-4280-B256-AEB2F2C63637}"/>
              </a:ext>
            </a:extLst>
          </p:cNvPr>
          <p:cNvPicPr>
            <a:picLocks noChangeAspect="1"/>
          </p:cNvPicPr>
          <p:nvPr userDrawn="1"/>
        </p:nvPicPr>
        <p:blipFill>
          <a:blip r:embed="rId3"/>
          <a:stretch>
            <a:fillRect/>
          </a:stretch>
        </p:blipFill>
        <p:spPr>
          <a:xfrm>
            <a:off x="525385" y="9990283"/>
            <a:ext cx="1529269" cy="340525"/>
          </a:xfrm>
          <a:prstGeom prst="rect">
            <a:avLst/>
          </a:prstGeom>
        </p:spPr>
      </p:pic>
      <p:sp>
        <p:nvSpPr>
          <p:cNvPr id="7" name="TextBox 6">
            <a:extLst>
              <a:ext uri="{FF2B5EF4-FFF2-40B4-BE49-F238E27FC236}">
                <a16:creationId xmlns:a16="http://schemas.microsoft.com/office/drawing/2014/main" id="{19B741BD-DA0F-D338-2B5D-43EAF877E0B4}"/>
              </a:ext>
            </a:extLst>
          </p:cNvPr>
          <p:cNvSpPr txBox="1"/>
          <p:nvPr userDrawn="1"/>
        </p:nvSpPr>
        <p:spPr>
          <a:xfrm>
            <a:off x="2186219" y="9828308"/>
            <a:ext cx="4788791" cy="369332"/>
          </a:xfrm>
          <a:prstGeom prst="rect">
            <a:avLst/>
          </a:prstGeom>
          <a:noFill/>
        </p:spPr>
        <p:txBody>
          <a:bodyPr wrap="square">
            <a:spAutoFit/>
          </a:bodyPr>
          <a:lstStyle/>
          <a:p>
            <a:pPr algn="just"/>
            <a:r>
              <a:rPr lang="en-US" sz="600" b="0" i="0" u="none" strike="noStrike">
                <a:solidFill>
                  <a:srgbClr val="0B3A5B"/>
                </a:solidFill>
                <a:effectLst/>
                <a:latin typeface="Calibri" panose="020F050202020403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p>
        </p:txBody>
      </p:sp>
      <p:sp>
        <p:nvSpPr>
          <p:cNvPr id="8" name="TextBox 7">
            <a:extLst>
              <a:ext uri="{FF2B5EF4-FFF2-40B4-BE49-F238E27FC236}">
                <a16:creationId xmlns:a16="http://schemas.microsoft.com/office/drawing/2014/main" id="{B05EA108-2BDE-08FE-DB41-B25C18BE9EEB}"/>
              </a:ext>
            </a:extLst>
          </p:cNvPr>
          <p:cNvSpPr txBox="1"/>
          <p:nvPr userDrawn="1"/>
        </p:nvSpPr>
        <p:spPr>
          <a:xfrm>
            <a:off x="2186220" y="10197640"/>
            <a:ext cx="4947825" cy="184666"/>
          </a:xfrm>
          <a:prstGeom prst="rect">
            <a:avLst/>
          </a:prstGeom>
          <a:noFill/>
        </p:spPr>
        <p:txBody>
          <a:bodyPr wrap="square">
            <a:spAutoFit/>
          </a:bodyPr>
          <a:lstStyle/>
          <a:p>
            <a:r>
              <a:rPr lang="en-US" sz="600" b="0" i="0">
                <a:solidFill>
                  <a:srgbClr val="0B3A5B"/>
                </a:solidFill>
                <a:effectLst/>
              </a:rPr>
              <a:t>Teacher’s Guide © 2025 by Project EARTH is licensed under CC BY 4.0. To view a copy of this license, visit https://creativecommons.org/licenses/by/4.0/</a:t>
            </a:r>
            <a:endParaRPr lang="en-GB" sz="600">
              <a:solidFill>
                <a:srgbClr val="0B3A5B"/>
              </a:solidFill>
            </a:endParaRPr>
          </a:p>
        </p:txBody>
      </p:sp>
    </p:spTree>
    <p:extLst>
      <p:ext uri="{BB962C8B-B14F-4D97-AF65-F5344CB8AC3E}">
        <p14:creationId xmlns:p14="http://schemas.microsoft.com/office/powerpoint/2010/main" val="3351791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Intro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9CACD-95F6-C740-9957-885B4EF0752C}"/>
              </a:ext>
            </a:extLst>
          </p:cNvPr>
          <p:cNvSpPr/>
          <p:nvPr userDrawn="1"/>
        </p:nvSpPr>
        <p:spPr>
          <a:xfrm>
            <a:off x="525586" y="1811867"/>
            <a:ext cx="4912688" cy="8342510"/>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12" name="Picture Placeholder 3">
            <a:extLst>
              <a:ext uri="{FF2B5EF4-FFF2-40B4-BE49-F238E27FC236}">
                <a16:creationId xmlns:a16="http://schemas.microsoft.com/office/drawing/2014/main" id="{1B053317-9B63-0F46-9FAE-76C882544D89}"/>
              </a:ext>
            </a:extLst>
          </p:cNvPr>
          <p:cNvSpPr>
            <a:spLocks noGrp="1"/>
          </p:cNvSpPr>
          <p:nvPr>
            <p:ph type="pic" sz="quarter" idx="10"/>
          </p:nvPr>
        </p:nvSpPr>
        <p:spPr>
          <a:xfrm>
            <a:off x="2926339" y="576179"/>
            <a:ext cx="4107750" cy="580575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5" name="Text Placeholder 32">
            <a:extLst>
              <a:ext uri="{FF2B5EF4-FFF2-40B4-BE49-F238E27FC236}">
                <a16:creationId xmlns:a16="http://schemas.microsoft.com/office/drawing/2014/main" id="{66785BF5-4C01-4BA0-B7B8-E20F3597AD1E}"/>
              </a:ext>
            </a:extLst>
          </p:cNvPr>
          <p:cNvSpPr>
            <a:spLocks noGrp="1"/>
          </p:cNvSpPr>
          <p:nvPr>
            <p:ph type="body" sz="quarter" idx="47" hasCustomPrompt="1"/>
          </p:nvPr>
        </p:nvSpPr>
        <p:spPr>
          <a:xfrm>
            <a:off x="833868" y="6914471"/>
            <a:ext cx="4184942" cy="795499"/>
          </a:xfrm>
          <a:prstGeom prst="rect">
            <a:avLst/>
          </a:prstGeom>
        </p:spPr>
        <p:txBody>
          <a:bodyPr>
            <a:noAutofit/>
          </a:bodyPr>
          <a:lstStyle>
            <a:lvl1pPr marL="0" indent="0" algn="l">
              <a:buNone/>
              <a:defRPr sz="1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Sub-Heading</a:t>
            </a:r>
          </a:p>
        </p:txBody>
      </p:sp>
      <p:sp>
        <p:nvSpPr>
          <p:cNvPr id="46" name="Text Placeholder 32">
            <a:extLst>
              <a:ext uri="{FF2B5EF4-FFF2-40B4-BE49-F238E27FC236}">
                <a16:creationId xmlns:a16="http://schemas.microsoft.com/office/drawing/2014/main" id="{59A563F4-B2A2-EB26-7DA9-8BD1D399687D}"/>
              </a:ext>
            </a:extLst>
          </p:cNvPr>
          <p:cNvSpPr>
            <a:spLocks noGrp="1"/>
          </p:cNvSpPr>
          <p:nvPr>
            <p:ph type="body" sz="quarter" idx="48" hasCustomPrompt="1"/>
          </p:nvPr>
        </p:nvSpPr>
        <p:spPr>
          <a:xfrm>
            <a:off x="841421" y="7946577"/>
            <a:ext cx="4179282" cy="1851989"/>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47" name="Slide Number Placeholder 5">
            <a:extLst>
              <a:ext uri="{FF2B5EF4-FFF2-40B4-BE49-F238E27FC236}">
                <a16:creationId xmlns:a16="http://schemas.microsoft.com/office/drawing/2014/main" id="{933E811B-E334-0F7C-96BF-3AF40B7D9255}"/>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3670157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7E9DDA3-5508-124F-B846-4CE77542FE4E}"/>
              </a:ext>
            </a:extLst>
          </p:cNvPr>
          <p:cNvSpPr/>
          <p:nvPr userDrawn="1"/>
        </p:nvSpPr>
        <p:spPr>
          <a:xfrm rot="5400000">
            <a:off x="-4569703" y="4591788"/>
            <a:ext cx="10670783" cy="1529268"/>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solidFill>
                <a:srgbClr val="05203D"/>
              </a:solidFill>
              <a:latin typeface="Calibri" panose="020F0502020204030204" pitchFamily="34" charset="0"/>
              <a:cs typeface="Calibri" panose="020F0502020204030204" pitchFamily="34" charset="0"/>
            </a:endParaRPr>
          </a:p>
        </p:txBody>
      </p:sp>
      <p:sp>
        <p:nvSpPr>
          <p:cNvPr id="106" name="Text Placeholder 32">
            <a:extLst>
              <a:ext uri="{FF2B5EF4-FFF2-40B4-BE49-F238E27FC236}">
                <a16:creationId xmlns:a16="http://schemas.microsoft.com/office/drawing/2014/main" id="{86B01A13-C668-430D-CFC5-265C5B6253D7}"/>
              </a:ext>
            </a:extLst>
          </p:cNvPr>
          <p:cNvSpPr>
            <a:spLocks noGrp="1"/>
          </p:cNvSpPr>
          <p:nvPr>
            <p:ph type="body" sz="quarter" idx="11" hasCustomPrompt="1"/>
          </p:nvPr>
        </p:nvSpPr>
        <p:spPr>
          <a:xfrm>
            <a:off x="2118189" y="3964837"/>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01</a:t>
            </a:r>
            <a:endParaRPr lang="en-US"/>
          </a:p>
        </p:txBody>
      </p:sp>
      <p:sp>
        <p:nvSpPr>
          <p:cNvPr id="107" name="Text Placeholder 32">
            <a:extLst>
              <a:ext uri="{FF2B5EF4-FFF2-40B4-BE49-F238E27FC236}">
                <a16:creationId xmlns:a16="http://schemas.microsoft.com/office/drawing/2014/main" id="{30355578-E745-9BD0-A856-DBEC9CDCF6BA}"/>
              </a:ext>
            </a:extLst>
          </p:cNvPr>
          <p:cNvSpPr>
            <a:spLocks noGrp="1"/>
          </p:cNvSpPr>
          <p:nvPr>
            <p:ph type="body" sz="quarter" idx="49" hasCustomPrompt="1"/>
          </p:nvPr>
        </p:nvSpPr>
        <p:spPr>
          <a:xfrm>
            <a:off x="2656044" y="3964837"/>
            <a:ext cx="3816000" cy="292876"/>
          </a:xfrm>
          <a:prstGeom prst="rect">
            <a:avLst/>
          </a:prstGeom>
        </p:spPr>
        <p:txBody>
          <a:bodyPr anchor="ctr">
            <a:noAutofit/>
          </a:bodyPr>
          <a:lstStyle>
            <a:lvl1pPr marL="0" indent="0" algn="l">
              <a:buNone/>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Introduction</a:t>
            </a:r>
            <a:endParaRPr lang="en-US"/>
          </a:p>
        </p:txBody>
      </p:sp>
      <p:sp>
        <p:nvSpPr>
          <p:cNvPr id="108" name="Text Placeholder 32">
            <a:extLst>
              <a:ext uri="{FF2B5EF4-FFF2-40B4-BE49-F238E27FC236}">
                <a16:creationId xmlns:a16="http://schemas.microsoft.com/office/drawing/2014/main" id="{1483D1AB-5DBE-ED13-C638-D187E00E754A}"/>
              </a:ext>
            </a:extLst>
          </p:cNvPr>
          <p:cNvSpPr>
            <a:spLocks noGrp="1"/>
          </p:cNvSpPr>
          <p:nvPr>
            <p:ph type="body" sz="quarter" idx="13" hasCustomPrompt="1"/>
          </p:nvPr>
        </p:nvSpPr>
        <p:spPr>
          <a:xfrm>
            <a:off x="2118189" y="4440079"/>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02</a:t>
            </a:r>
            <a:endParaRPr lang="en-US"/>
          </a:p>
        </p:txBody>
      </p:sp>
      <p:sp>
        <p:nvSpPr>
          <p:cNvPr id="109" name="Text Placeholder 32">
            <a:extLst>
              <a:ext uri="{FF2B5EF4-FFF2-40B4-BE49-F238E27FC236}">
                <a16:creationId xmlns:a16="http://schemas.microsoft.com/office/drawing/2014/main" id="{0E904D35-974C-377E-0B62-7E1FEA95A52A}"/>
              </a:ext>
            </a:extLst>
          </p:cNvPr>
          <p:cNvSpPr>
            <a:spLocks noGrp="1"/>
          </p:cNvSpPr>
          <p:nvPr>
            <p:ph type="body" sz="quarter" idx="14" hasCustomPrompt="1"/>
          </p:nvPr>
        </p:nvSpPr>
        <p:spPr>
          <a:xfrm>
            <a:off x="2656044" y="4440205"/>
            <a:ext cx="3816000" cy="293549"/>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a:t>About us</a:t>
            </a:r>
            <a:endParaRPr lang="en-US"/>
          </a:p>
        </p:txBody>
      </p:sp>
      <p:sp>
        <p:nvSpPr>
          <p:cNvPr id="110" name="Text Placeholder 32">
            <a:extLst>
              <a:ext uri="{FF2B5EF4-FFF2-40B4-BE49-F238E27FC236}">
                <a16:creationId xmlns:a16="http://schemas.microsoft.com/office/drawing/2014/main" id="{04638117-ED94-CB12-A38B-3D197075E661}"/>
              </a:ext>
            </a:extLst>
          </p:cNvPr>
          <p:cNvSpPr>
            <a:spLocks noGrp="1"/>
          </p:cNvSpPr>
          <p:nvPr>
            <p:ph type="body" sz="quarter" idx="15" hasCustomPrompt="1"/>
          </p:nvPr>
        </p:nvSpPr>
        <p:spPr>
          <a:xfrm>
            <a:off x="2118189" y="4941213"/>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03</a:t>
            </a:r>
            <a:endParaRPr lang="en-US"/>
          </a:p>
        </p:txBody>
      </p:sp>
      <p:sp>
        <p:nvSpPr>
          <p:cNvPr id="111" name="Text Placeholder 32">
            <a:extLst>
              <a:ext uri="{FF2B5EF4-FFF2-40B4-BE49-F238E27FC236}">
                <a16:creationId xmlns:a16="http://schemas.microsoft.com/office/drawing/2014/main" id="{BF7573CD-5D0E-98EF-D198-D00F02C59AC1}"/>
              </a:ext>
            </a:extLst>
          </p:cNvPr>
          <p:cNvSpPr>
            <a:spLocks noGrp="1"/>
          </p:cNvSpPr>
          <p:nvPr>
            <p:ph type="body" sz="quarter" idx="19" hasCustomPrompt="1"/>
          </p:nvPr>
        </p:nvSpPr>
        <p:spPr>
          <a:xfrm>
            <a:off x="2656044" y="4941213"/>
            <a:ext cx="3816000" cy="292876"/>
          </a:xfrm>
          <a:prstGeom prst="rect">
            <a:avLst/>
          </a:prstGeom>
        </p:spPr>
        <p:txBody>
          <a:bodyPr anchor="ctr">
            <a:noAutofit/>
          </a:bodyPr>
          <a:lstStyle>
            <a:lvl1pPr marL="0" indent="0" algn="l">
              <a:buNone/>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The Project</a:t>
            </a:r>
            <a:endParaRPr lang="en-US"/>
          </a:p>
        </p:txBody>
      </p:sp>
      <p:sp>
        <p:nvSpPr>
          <p:cNvPr id="112" name="Text Placeholder 32">
            <a:extLst>
              <a:ext uri="{FF2B5EF4-FFF2-40B4-BE49-F238E27FC236}">
                <a16:creationId xmlns:a16="http://schemas.microsoft.com/office/drawing/2014/main" id="{001CD029-76BF-5267-FCC9-AC374458EC63}"/>
              </a:ext>
            </a:extLst>
          </p:cNvPr>
          <p:cNvSpPr>
            <a:spLocks noGrp="1"/>
          </p:cNvSpPr>
          <p:nvPr>
            <p:ph type="body" sz="quarter" idx="17" hasCustomPrompt="1"/>
          </p:nvPr>
        </p:nvSpPr>
        <p:spPr>
          <a:xfrm>
            <a:off x="2118189" y="5442168"/>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04</a:t>
            </a:r>
            <a:endParaRPr lang="en-US"/>
          </a:p>
        </p:txBody>
      </p:sp>
      <p:sp>
        <p:nvSpPr>
          <p:cNvPr id="113" name="Text Placeholder 32">
            <a:extLst>
              <a:ext uri="{FF2B5EF4-FFF2-40B4-BE49-F238E27FC236}">
                <a16:creationId xmlns:a16="http://schemas.microsoft.com/office/drawing/2014/main" id="{9D496F3A-9EAD-7E5B-7683-3530771E57DB}"/>
              </a:ext>
            </a:extLst>
          </p:cNvPr>
          <p:cNvSpPr>
            <a:spLocks noGrp="1"/>
          </p:cNvSpPr>
          <p:nvPr>
            <p:ph type="body" sz="quarter" idx="20" hasCustomPrompt="1"/>
          </p:nvPr>
        </p:nvSpPr>
        <p:spPr>
          <a:xfrm>
            <a:off x="2656044" y="5442168"/>
            <a:ext cx="3816000" cy="292876"/>
          </a:xfrm>
          <a:prstGeom prst="rect">
            <a:avLst/>
          </a:prstGeom>
        </p:spPr>
        <p:txBody>
          <a:bodyPr anchor="ctr">
            <a:noAutofit/>
          </a:bodyPr>
          <a:lstStyle>
            <a:lvl1pPr marL="0" indent="0" algn="l">
              <a:buNone/>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Gallery</a:t>
            </a:r>
            <a:endParaRPr lang="en-US"/>
          </a:p>
        </p:txBody>
      </p:sp>
      <p:sp>
        <p:nvSpPr>
          <p:cNvPr id="114" name="Text Placeholder 32">
            <a:extLst>
              <a:ext uri="{FF2B5EF4-FFF2-40B4-BE49-F238E27FC236}">
                <a16:creationId xmlns:a16="http://schemas.microsoft.com/office/drawing/2014/main" id="{625508FB-1E5C-3437-B4C8-AF2A4553D848}"/>
              </a:ext>
            </a:extLst>
          </p:cNvPr>
          <p:cNvSpPr>
            <a:spLocks noGrp="1"/>
          </p:cNvSpPr>
          <p:nvPr>
            <p:ph type="body" sz="quarter" idx="21" hasCustomPrompt="1"/>
          </p:nvPr>
        </p:nvSpPr>
        <p:spPr>
          <a:xfrm>
            <a:off x="2118189" y="5943958"/>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05</a:t>
            </a:r>
            <a:endParaRPr lang="en-US"/>
          </a:p>
        </p:txBody>
      </p:sp>
      <p:sp>
        <p:nvSpPr>
          <p:cNvPr id="115" name="Text Placeholder 32">
            <a:extLst>
              <a:ext uri="{FF2B5EF4-FFF2-40B4-BE49-F238E27FC236}">
                <a16:creationId xmlns:a16="http://schemas.microsoft.com/office/drawing/2014/main" id="{021C53BA-EBD7-A22B-1913-D8525ED841B5}"/>
              </a:ext>
            </a:extLst>
          </p:cNvPr>
          <p:cNvSpPr>
            <a:spLocks noGrp="1"/>
          </p:cNvSpPr>
          <p:nvPr>
            <p:ph type="body" sz="quarter" idx="22" hasCustomPrompt="1"/>
          </p:nvPr>
        </p:nvSpPr>
        <p:spPr>
          <a:xfrm>
            <a:off x="2656044" y="5943958"/>
            <a:ext cx="3816000" cy="292876"/>
          </a:xfrm>
          <a:prstGeom prst="rect">
            <a:avLst/>
          </a:prstGeom>
        </p:spPr>
        <p:txBody>
          <a:bodyPr anchor="ctr">
            <a:noAutofit/>
          </a:bodyPr>
          <a:lstStyle>
            <a:lvl1pPr marL="0" indent="0" algn="l">
              <a:buNone/>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Our Team</a:t>
            </a:r>
            <a:endParaRPr lang="en-US"/>
          </a:p>
        </p:txBody>
      </p:sp>
      <p:sp>
        <p:nvSpPr>
          <p:cNvPr id="116" name="Text Placeholder 32">
            <a:extLst>
              <a:ext uri="{FF2B5EF4-FFF2-40B4-BE49-F238E27FC236}">
                <a16:creationId xmlns:a16="http://schemas.microsoft.com/office/drawing/2014/main" id="{73326E23-3F69-8B45-7ADA-61E5806C8AD1}"/>
              </a:ext>
            </a:extLst>
          </p:cNvPr>
          <p:cNvSpPr>
            <a:spLocks noGrp="1"/>
          </p:cNvSpPr>
          <p:nvPr>
            <p:ph type="body" sz="quarter" idx="51" hasCustomPrompt="1"/>
          </p:nvPr>
        </p:nvSpPr>
        <p:spPr>
          <a:xfrm>
            <a:off x="2127829" y="6473154"/>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06</a:t>
            </a:r>
            <a:endParaRPr lang="en-US"/>
          </a:p>
        </p:txBody>
      </p:sp>
      <p:sp>
        <p:nvSpPr>
          <p:cNvPr id="117" name="Text Placeholder 32">
            <a:extLst>
              <a:ext uri="{FF2B5EF4-FFF2-40B4-BE49-F238E27FC236}">
                <a16:creationId xmlns:a16="http://schemas.microsoft.com/office/drawing/2014/main" id="{89786B18-DBC8-6850-DD58-ACA1ACFB09E2}"/>
              </a:ext>
            </a:extLst>
          </p:cNvPr>
          <p:cNvSpPr>
            <a:spLocks noGrp="1"/>
          </p:cNvSpPr>
          <p:nvPr>
            <p:ph type="body" sz="quarter" idx="52" hasCustomPrompt="1"/>
          </p:nvPr>
        </p:nvSpPr>
        <p:spPr>
          <a:xfrm>
            <a:off x="2665684" y="6473154"/>
            <a:ext cx="3816000" cy="292876"/>
          </a:xfrm>
          <a:prstGeom prst="rect">
            <a:avLst/>
          </a:prstGeom>
        </p:spPr>
        <p:txBody>
          <a:bodyPr anchor="ctr">
            <a:noAutofit/>
          </a:bodyPr>
          <a:lstStyle>
            <a:lvl1pPr marL="0" indent="0" algn="l">
              <a:buNone/>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Question and Answers</a:t>
            </a:r>
            <a:endParaRPr lang="en-US"/>
          </a:p>
        </p:txBody>
      </p:sp>
      <p:sp>
        <p:nvSpPr>
          <p:cNvPr id="118" name="Text Placeholder 32">
            <a:extLst>
              <a:ext uri="{FF2B5EF4-FFF2-40B4-BE49-F238E27FC236}">
                <a16:creationId xmlns:a16="http://schemas.microsoft.com/office/drawing/2014/main" id="{5E3514C3-47EA-6B09-C5A8-5B292E47E30C}"/>
              </a:ext>
            </a:extLst>
          </p:cNvPr>
          <p:cNvSpPr>
            <a:spLocks noGrp="1"/>
          </p:cNvSpPr>
          <p:nvPr>
            <p:ph type="body" sz="quarter" idx="53" hasCustomPrompt="1"/>
          </p:nvPr>
        </p:nvSpPr>
        <p:spPr>
          <a:xfrm>
            <a:off x="2127829" y="6963386"/>
            <a:ext cx="648000" cy="292876"/>
          </a:xfrm>
          <a:prstGeom prst="rect">
            <a:avLst/>
          </a:prstGeom>
        </p:spPr>
        <p:txBody>
          <a:bodyPr anchor="ctr">
            <a:noAutofit/>
          </a:bodyPr>
          <a:lstStyle>
            <a:lvl1pPr marL="0" indent="0" algn="l">
              <a:buNone/>
              <a:defRPr sz="2200" b="1" i="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07</a:t>
            </a:r>
            <a:endParaRPr lang="en-US"/>
          </a:p>
        </p:txBody>
      </p:sp>
      <p:sp>
        <p:nvSpPr>
          <p:cNvPr id="119" name="Text Placeholder 32">
            <a:extLst>
              <a:ext uri="{FF2B5EF4-FFF2-40B4-BE49-F238E27FC236}">
                <a16:creationId xmlns:a16="http://schemas.microsoft.com/office/drawing/2014/main" id="{5535D7EB-A9E1-30C4-B0DE-D9400C7E67D2}"/>
              </a:ext>
            </a:extLst>
          </p:cNvPr>
          <p:cNvSpPr>
            <a:spLocks noGrp="1"/>
          </p:cNvSpPr>
          <p:nvPr>
            <p:ph type="body" sz="quarter" idx="54" hasCustomPrompt="1"/>
          </p:nvPr>
        </p:nvSpPr>
        <p:spPr>
          <a:xfrm>
            <a:off x="2665684" y="6963386"/>
            <a:ext cx="3816000" cy="292876"/>
          </a:xfrm>
          <a:prstGeom prst="rect">
            <a:avLst/>
          </a:prstGeom>
        </p:spPr>
        <p:txBody>
          <a:bodyPr anchor="ctr">
            <a:noAutofit/>
          </a:bodyPr>
          <a:lstStyle>
            <a:lvl1pPr marL="0" indent="0" algn="l">
              <a:buNone/>
              <a:defRPr sz="14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a:t>Conclusion</a:t>
            </a:r>
            <a:endParaRPr lang="en-US"/>
          </a:p>
        </p:txBody>
      </p:sp>
      <p:sp>
        <p:nvSpPr>
          <p:cNvPr id="81" name="Slide Number Placeholder 5">
            <a:extLst>
              <a:ext uri="{FF2B5EF4-FFF2-40B4-BE49-F238E27FC236}">
                <a16:creationId xmlns:a16="http://schemas.microsoft.com/office/drawing/2014/main" id="{184564D9-D416-2621-9930-A15549C59F96}"/>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1D4C6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4" name="Picture Placeholder 3">
            <a:extLst>
              <a:ext uri="{FF2B5EF4-FFF2-40B4-BE49-F238E27FC236}">
                <a16:creationId xmlns:a16="http://schemas.microsoft.com/office/drawing/2014/main" id="{FB83C495-F66E-E0EB-15A1-2CDA3EF437F8}"/>
              </a:ext>
            </a:extLst>
          </p:cNvPr>
          <p:cNvSpPr>
            <a:spLocks noGrp="1"/>
          </p:cNvSpPr>
          <p:nvPr>
            <p:ph type="pic" sz="quarter" idx="55"/>
          </p:nvPr>
        </p:nvSpPr>
        <p:spPr>
          <a:xfrm>
            <a:off x="967154" y="673939"/>
            <a:ext cx="6592520" cy="26873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5" name="TextBox 4">
            <a:extLst>
              <a:ext uri="{FF2B5EF4-FFF2-40B4-BE49-F238E27FC236}">
                <a16:creationId xmlns:a16="http://schemas.microsoft.com/office/drawing/2014/main" id="{98CBF5BF-1B75-31E6-EBCB-93B45942D0FA}"/>
              </a:ext>
            </a:extLst>
          </p:cNvPr>
          <p:cNvSpPr txBox="1"/>
          <p:nvPr userDrawn="1"/>
        </p:nvSpPr>
        <p:spPr>
          <a:xfrm>
            <a:off x="3779837" y="8301286"/>
            <a:ext cx="2840525" cy="400110"/>
          </a:xfrm>
          <a:prstGeom prst="rect">
            <a:avLst/>
          </a:prstGeom>
          <a:noFill/>
        </p:spPr>
        <p:txBody>
          <a:bodyPr wrap="square">
            <a:spAutoFit/>
          </a:bodyPr>
          <a:lstStyle/>
          <a:p>
            <a:pPr algn="just"/>
            <a:r>
              <a:rPr lang="en-IE" sz="500" b="0" i="0" u="none" strike="noStrike">
                <a:solidFill>
                  <a:srgbClr val="0B3A5B"/>
                </a:solidFill>
                <a:effectLst/>
                <a:latin typeface="Calibri" panose="020F050202020403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p>
        </p:txBody>
      </p:sp>
      <p:pic>
        <p:nvPicPr>
          <p:cNvPr id="6" name="Picture 5">
            <a:extLst>
              <a:ext uri="{FF2B5EF4-FFF2-40B4-BE49-F238E27FC236}">
                <a16:creationId xmlns:a16="http://schemas.microsoft.com/office/drawing/2014/main" id="{9FCF8483-4504-BD30-5D32-A50857385624}"/>
              </a:ext>
            </a:extLst>
          </p:cNvPr>
          <p:cNvPicPr>
            <a:picLocks noChangeAspect="1"/>
          </p:cNvPicPr>
          <p:nvPr userDrawn="1"/>
        </p:nvPicPr>
        <p:blipFill>
          <a:blip r:embed="rId2"/>
          <a:stretch>
            <a:fillRect/>
          </a:stretch>
        </p:blipFill>
        <p:spPr>
          <a:xfrm>
            <a:off x="2118189" y="8331079"/>
            <a:ext cx="1529269" cy="340525"/>
          </a:xfrm>
          <a:prstGeom prst="rect">
            <a:avLst/>
          </a:prstGeom>
        </p:spPr>
      </p:pic>
    </p:spTree>
    <p:extLst>
      <p:ext uri="{BB962C8B-B14F-4D97-AF65-F5344CB8AC3E}">
        <p14:creationId xmlns:p14="http://schemas.microsoft.com/office/powerpoint/2010/main" val="530738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B89B888-9D5F-5636-924B-426B38D2D12A}"/>
              </a:ext>
            </a:extLst>
          </p:cNvPr>
          <p:cNvSpPr/>
          <p:nvPr userDrawn="1"/>
        </p:nvSpPr>
        <p:spPr>
          <a:xfrm>
            <a:off x="2493818" y="1079845"/>
            <a:ext cx="5069577" cy="5111949"/>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0B1430"/>
          </a:solidFill>
          <a:ln w="30808"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2923309" y="1351673"/>
            <a:ext cx="4819651" cy="3109490"/>
          </a:xfrm>
          <a:prstGeom prst="rect">
            <a:avLst/>
          </a:prstGeom>
          <a:effectLst>
            <a:glow rad="127000">
              <a:srgbClr val="414141"/>
            </a:glow>
          </a:effectLst>
        </p:spPr>
        <p:txBody>
          <a:bodyPr>
            <a:noAutofit/>
          </a:bodyPr>
          <a:lstStyle>
            <a:lvl1pPr marL="0" indent="0" algn="l">
              <a:buNone/>
              <a:defRPr sz="13000" b="1">
                <a:solidFill>
                  <a:schemeClr val="bg1"/>
                </a:solidFill>
                <a:latin typeface="Calibri" panose="020F0502020204030204" pitchFamily="34" charset="0"/>
                <a:cs typeface="Calibri" panose="020F0502020204030204" pitchFamily="34" charset="0"/>
              </a:defRPr>
            </a:lvl1pPr>
          </a:lstStyle>
          <a:p>
            <a:pPr lvl="0"/>
            <a:r>
              <a:rPr lang="en-GB"/>
              <a:t>01</a:t>
            </a:r>
            <a:endParaRPr lang="en-US"/>
          </a:p>
        </p:txBody>
      </p:sp>
      <p:sp>
        <p:nvSpPr>
          <p:cNvPr id="9" name="Slide Number Placeholder 5">
            <a:extLst>
              <a:ext uri="{FF2B5EF4-FFF2-40B4-BE49-F238E27FC236}">
                <a16:creationId xmlns:a16="http://schemas.microsoft.com/office/drawing/2014/main" id="{30EFB463-2CCC-6D67-A87C-FCB7F8EFFBBD}"/>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
        <p:nvSpPr>
          <p:cNvPr id="4" name="Picture Placeholder 3">
            <a:extLst>
              <a:ext uri="{FF2B5EF4-FFF2-40B4-BE49-F238E27FC236}">
                <a16:creationId xmlns:a16="http://schemas.microsoft.com/office/drawing/2014/main" id="{D2AF183F-B686-C5F1-987B-E4073BCA6A3F}"/>
              </a:ext>
            </a:extLst>
          </p:cNvPr>
          <p:cNvSpPr>
            <a:spLocks noGrp="1"/>
          </p:cNvSpPr>
          <p:nvPr>
            <p:ph type="pic" sz="quarter" idx="10"/>
          </p:nvPr>
        </p:nvSpPr>
        <p:spPr>
          <a:xfrm>
            <a:off x="0" y="4461163"/>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3812456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30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7128AB8-7094-90AC-4A40-4C2808F8F32A}"/>
              </a:ext>
            </a:extLst>
          </p:cNvPr>
          <p:cNvSpPr/>
          <p:nvPr userDrawn="1"/>
        </p:nvSpPr>
        <p:spPr>
          <a:xfrm rot="5400000">
            <a:off x="-6353625" y="4227026"/>
            <a:ext cx="10670783" cy="208027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solidFill>
                <a:srgbClr val="05203D"/>
              </a:solidFill>
              <a:latin typeface="Calibri" panose="020F0502020204030204" pitchFamily="34" charset="0"/>
              <a:cs typeface="Calibri" panose="020F0502020204030204" pitchFamily="34" charset="0"/>
            </a:endParaRPr>
          </a:p>
        </p:txBody>
      </p:sp>
      <p:sp>
        <p:nvSpPr>
          <p:cNvPr id="29" name="Text Placeholder 32">
            <a:extLst>
              <a:ext uri="{FF2B5EF4-FFF2-40B4-BE49-F238E27FC236}">
                <a16:creationId xmlns:a16="http://schemas.microsoft.com/office/drawing/2014/main" id="{B670A47E-CE10-702B-C027-51698412A13E}"/>
              </a:ext>
            </a:extLst>
          </p:cNvPr>
          <p:cNvSpPr>
            <a:spLocks noGrp="1"/>
          </p:cNvSpPr>
          <p:nvPr>
            <p:ph type="body" sz="quarter" idx="64" hasCustomPrompt="1"/>
          </p:nvPr>
        </p:nvSpPr>
        <p:spPr>
          <a:xfrm>
            <a:off x="697281" y="1599143"/>
            <a:ext cx="5682254" cy="8415713"/>
          </a:xfrm>
          <a:prstGeom prst="rect">
            <a:avLst/>
          </a:prstGeom>
          <a:noFill/>
        </p:spPr>
        <p:txBody>
          <a:bodyPr numCol="2" spcCol="288000" anchor="t">
            <a:noAutofit/>
          </a:bodyPr>
          <a:lstStyle>
            <a:lvl1pPr marL="0" indent="0" algn="l">
              <a:lnSpc>
                <a:spcPct val="100000"/>
              </a:lnSpc>
              <a:spcBef>
                <a:spcPts val="0"/>
              </a:spcBef>
              <a:buNone/>
              <a:defRPr sz="1100" b="0" i="0">
                <a:solidFill>
                  <a:srgbClr val="0B3A5B"/>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2" name="Freeform 1">
            <a:extLst>
              <a:ext uri="{FF2B5EF4-FFF2-40B4-BE49-F238E27FC236}">
                <a16:creationId xmlns:a16="http://schemas.microsoft.com/office/drawing/2014/main" id="{698F42D1-97D3-812E-BE2E-F27B31CE2C83}"/>
              </a:ext>
            </a:extLst>
          </p:cNvPr>
          <p:cNvSpPr/>
          <p:nvPr userDrawn="1"/>
        </p:nvSpPr>
        <p:spPr>
          <a:xfrm rot="10800000">
            <a:off x="-30783" y="-1"/>
            <a:ext cx="7596693" cy="10691813"/>
          </a:xfrm>
          <a:custGeom>
            <a:avLst/>
            <a:gdLst>
              <a:gd name="connsiteX0" fmla="*/ 7385206 w 7596693"/>
              <a:gd name="connsiteY0" fmla="*/ 10480325 h 10691813"/>
              <a:gd name="connsiteX1" fmla="*/ 7385206 w 7596693"/>
              <a:gd name="connsiteY1" fmla="*/ 211487 h 10691813"/>
              <a:gd name="connsiteX2" fmla="*/ 3786072 w 7596693"/>
              <a:gd name="connsiteY2" fmla="*/ 211487 h 10691813"/>
              <a:gd name="connsiteX3" fmla="*/ 3786071 w 7596693"/>
              <a:gd name="connsiteY3" fmla="*/ 211487 h 10691813"/>
              <a:gd name="connsiteX4" fmla="*/ 211487 w 7596693"/>
              <a:gd name="connsiteY4" fmla="*/ 211487 h 10691813"/>
              <a:gd name="connsiteX5" fmla="*/ 211487 w 7596693"/>
              <a:gd name="connsiteY5" fmla="*/ 10480325 h 10691813"/>
              <a:gd name="connsiteX6" fmla="*/ 3786071 w 7596693"/>
              <a:gd name="connsiteY6" fmla="*/ 10480325 h 10691813"/>
              <a:gd name="connsiteX7" fmla="*/ 3786072 w 7596693"/>
              <a:gd name="connsiteY7" fmla="*/ 10480325 h 10691813"/>
              <a:gd name="connsiteX8" fmla="*/ 211487 w 7596693"/>
              <a:gd name="connsiteY8" fmla="*/ 10691813 h 10691813"/>
              <a:gd name="connsiteX9" fmla="*/ 0 w 7596693"/>
              <a:gd name="connsiteY9" fmla="*/ 10691813 h 10691813"/>
              <a:gd name="connsiteX10" fmla="*/ 0 w 7596693"/>
              <a:gd name="connsiteY10" fmla="*/ 18350 h 10691813"/>
              <a:gd name="connsiteX11" fmla="*/ 85060 w 7596693"/>
              <a:gd name="connsiteY11" fmla="*/ 18350 h 10691813"/>
              <a:gd name="connsiteX12" fmla="*/ 85060 w 7596693"/>
              <a:gd name="connsiteY12" fmla="*/ 0 h 10691813"/>
              <a:gd name="connsiteX13" fmla="*/ 3786071 w 7596693"/>
              <a:gd name="connsiteY13" fmla="*/ 0 h 10691813"/>
              <a:gd name="connsiteX14" fmla="*/ 3786072 w 7596693"/>
              <a:gd name="connsiteY14" fmla="*/ 0 h 10691813"/>
              <a:gd name="connsiteX15" fmla="*/ 7385206 w 7596693"/>
              <a:gd name="connsiteY15" fmla="*/ 0 h 10691813"/>
              <a:gd name="connsiteX16" fmla="*/ 7487083 w 7596693"/>
              <a:gd name="connsiteY16" fmla="*/ 0 h 10691813"/>
              <a:gd name="connsiteX17" fmla="*/ 7596693 w 7596693"/>
              <a:gd name="connsiteY17" fmla="*/ 0 h 10691813"/>
              <a:gd name="connsiteX18" fmla="*/ 7596693 w 7596693"/>
              <a:gd name="connsiteY18" fmla="*/ 10691812 h 10691813"/>
              <a:gd name="connsiteX19" fmla="*/ 7487082 w 7596693"/>
              <a:gd name="connsiteY19" fmla="*/ 10691812 h 10691813"/>
              <a:gd name="connsiteX20" fmla="*/ 7385206 w 7596693"/>
              <a:gd name="connsiteY20" fmla="*/ 10691812 h 10691813"/>
              <a:gd name="connsiteX21" fmla="*/ 3786072 w 7596693"/>
              <a:gd name="connsiteY21" fmla="*/ 10691812 h 10691813"/>
              <a:gd name="connsiteX22" fmla="*/ 3786071 w 7596693"/>
              <a:gd name="connsiteY22" fmla="*/ 10691812 h 10691813"/>
              <a:gd name="connsiteX23" fmla="*/ 211487 w 7596693"/>
              <a:gd name="connsiteY23" fmla="*/ 10691812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96693" h="10691813">
                <a:moveTo>
                  <a:pt x="7385206" y="10480325"/>
                </a:moveTo>
                <a:lnTo>
                  <a:pt x="7385206" y="211487"/>
                </a:lnTo>
                <a:lnTo>
                  <a:pt x="3786072" y="211487"/>
                </a:lnTo>
                <a:lnTo>
                  <a:pt x="3786071" y="211487"/>
                </a:lnTo>
                <a:lnTo>
                  <a:pt x="211487" y="211487"/>
                </a:lnTo>
                <a:lnTo>
                  <a:pt x="211487" y="10480325"/>
                </a:lnTo>
                <a:lnTo>
                  <a:pt x="3786071" y="10480325"/>
                </a:lnTo>
                <a:lnTo>
                  <a:pt x="3786072" y="10480325"/>
                </a:lnTo>
                <a:close/>
                <a:moveTo>
                  <a:pt x="211487" y="10691813"/>
                </a:moveTo>
                <a:lnTo>
                  <a:pt x="0" y="10691813"/>
                </a:lnTo>
                <a:lnTo>
                  <a:pt x="0" y="18350"/>
                </a:lnTo>
                <a:lnTo>
                  <a:pt x="85060" y="18350"/>
                </a:lnTo>
                <a:lnTo>
                  <a:pt x="85060" y="0"/>
                </a:lnTo>
                <a:lnTo>
                  <a:pt x="3786071" y="0"/>
                </a:lnTo>
                <a:lnTo>
                  <a:pt x="3786072" y="0"/>
                </a:lnTo>
                <a:lnTo>
                  <a:pt x="7385206" y="0"/>
                </a:lnTo>
                <a:lnTo>
                  <a:pt x="7487083" y="0"/>
                </a:lnTo>
                <a:lnTo>
                  <a:pt x="7596693" y="0"/>
                </a:lnTo>
                <a:lnTo>
                  <a:pt x="7596693" y="10691812"/>
                </a:lnTo>
                <a:lnTo>
                  <a:pt x="7487082" y="10691812"/>
                </a:lnTo>
                <a:lnTo>
                  <a:pt x="7385206" y="10691812"/>
                </a:lnTo>
                <a:lnTo>
                  <a:pt x="3786072" y="10691812"/>
                </a:lnTo>
                <a:lnTo>
                  <a:pt x="3786071" y="10691812"/>
                </a:lnTo>
                <a:lnTo>
                  <a:pt x="211487" y="10691812"/>
                </a:lnTo>
                <a:close/>
              </a:path>
            </a:pathLst>
          </a:cu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E503E773-055E-3A8F-B7A8-F32583576A20}"/>
              </a:ext>
            </a:extLst>
          </p:cNvPr>
          <p:cNvSpPr/>
          <p:nvPr userDrawn="1"/>
        </p:nvSpPr>
        <p:spPr>
          <a:xfrm>
            <a:off x="7033968" y="89259"/>
            <a:ext cx="369542" cy="10513295"/>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32">
            <a:extLst>
              <a:ext uri="{FF2B5EF4-FFF2-40B4-BE49-F238E27FC236}">
                <a16:creationId xmlns:a16="http://schemas.microsoft.com/office/drawing/2014/main" id="{AF76BD86-5F60-C9DD-DBE6-C425C9182F5A}"/>
              </a:ext>
            </a:extLst>
          </p:cNvPr>
          <p:cNvSpPr>
            <a:spLocks noGrp="1"/>
          </p:cNvSpPr>
          <p:nvPr>
            <p:ph type="body" sz="quarter" idx="61" hasCustomPrompt="1"/>
          </p:nvPr>
        </p:nvSpPr>
        <p:spPr>
          <a:xfrm>
            <a:off x="-9335" y="644872"/>
            <a:ext cx="3483429" cy="586086"/>
          </a:xfrm>
          <a:prstGeom prst="rect">
            <a:avLst/>
          </a:prstGeom>
          <a:gradFill>
            <a:gsLst>
              <a:gs pos="0">
                <a:srgbClr val="8551A1"/>
              </a:gs>
              <a:gs pos="35350">
                <a:srgbClr val="6363AC"/>
              </a:gs>
              <a:gs pos="100000">
                <a:srgbClr val="26C4F4"/>
              </a:gs>
            </a:gsLst>
            <a:lin ang="0" scaled="0"/>
          </a:gradFill>
        </p:spPr>
        <p:txBody>
          <a:bodyPr anchor="ctr">
            <a:noAutofit/>
          </a:bodyPr>
          <a:lstStyle>
            <a:lvl1pPr marL="7318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HEADING</a:t>
            </a:r>
          </a:p>
        </p:txBody>
      </p:sp>
      <p:sp>
        <p:nvSpPr>
          <p:cNvPr id="12" name="Slide Number Placeholder 5">
            <a:extLst>
              <a:ext uri="{FF2B5EF4-FFF2-40B4-BE49-F238E27FC236}">
                <a16:creationId xmlns:a16="http://schemas.microsoft.com/office/drawing/2014/main" id="{93F71317-5FDE-E6A7-37D6-89EF087B3444}"/>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a:p>
        </p:txBody>
      </p:sp>
      <p:grpSp>
        <p:nvGrpSpPr>
          <p:cNvPr id="4" name="Group 3">
            <a:extLst>
              <a:ext uri="{FF2B5EF4-FFF2-40B4-BE49-F238E27FC236}">
                <a16:creationId xmlns:a16="http://schemas.microsoft.com/office/drawing/2014/main" id="{323D1BA2-EB65-AAD2-6238-3553914F450A}"/>
              </a:ext>
            </a:extLst>
          </p:cNvPr>
          <p:cNvGrpSpPr/>
          <p:nvPr userDrawn="1"/>
        </p:nvGrpSpPr>
        <p:grpSpPr>
          <a:xfrm rot="16200000">
            <a:off x="6256887" y="9217197"/>
            <a:ext cx="2059860" cy="179595"/>
            <a:chOff x="3684958" y="6608690"/>
            <a:chExt cx="2059860" cy="179595"/>
          </a:xfrm>
        </p:grpSpPr>
        <p:pic>
          <p:nvPicPr>
            <p:cNvPr id="5" name="Picture 4">
              <a:extLst>
                <a:ext uri="{FF2B5EF4-FFF2-40B4-BE49-F238E27FC236}">
                  <a16:creationId xmlns:a16="http://schemas.microsoft.com/office/drawing/2014/main" id="{778A077B-4881-A57D-9073-E682AFA09D87}"/>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l="23671" t="58569" r="16067" b="33319"/>
            <a:stretch/>
          </p:blipFill>
          <p:spPr>
            <a:xfrm>
              <a:off x="3849757" y="6632227"/>
              <a:ext cx="1895061" cy="132522"/>
            </a:xfrm>
            <a:prstGeom prst="rect">
              <a:avLst/>
            </a:prstGeom>
          </p:spPr>
        </p:pic>
        <p:pic>
          <p:nvPicPr>
            <p:cNvPr id="6" name="Picture 5">
              <a:extLst>
                <a:ext uri="{FF2B5EF4-FFF2-40B4-BE49-F238E27FC236}">
                  <a16:creationId xmlns:a16="http://schemas.microsoft.com/office/drawing/2014/main" id="{E53512D3-A55E-9C21-D222-057D5123DA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983" t="7869" r="7850" b="69418"/>
            <a:stretch/>
          </p:blipFill>
          <p:spPr>
            <a:xfrm rot="7811057">
              <a:off x="3690040" y="6603608"/>
              <a:ext cx="179595" cy="189760"/>
            </a:xfrm>
            <a:prstGeom prst="rect">
              <a:avLst/>
            </a:prstGeom>
          </p:spPr>
        </p:pic>
      </p:grpSp>
    </p:spTree>
    <p:extLst>
      <p:ext uri="{BB962C8B-B14F-4D97-AF65-F5344CB8AC3E}">
        <p14:creationId xmlns:p14="http://schemas.microsoft.com/office/powerpoint/2010/main" val="2545000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Slide 02">
    <p:spTree>
      <p:nvGrpSpPr>
        <p:cNvPr id="1" name=""/>
        <p:cNvGrpSpPr/>
        <p:nvPr/>
      </p:nvGrpSpPr>
      <p:grpSpPr>
        <a:xfrm>
          <a:off x="0" y="0"/>
          <a:ext cx="0" cy="0"/>
          <a:chOff x="0" y="0"/>
          <a:chExt cx="0" cy="0"/>
        </a:xfrm>
      </p:grpSpPr>
      <p:sp>
        <p:nvSpPr>
          <p:cNvPr id="18" name="Text Placeholder 32">
            <a:extLst>
              <a:ext uri="{FF2B5EF4-FFF2-40B4-BE49-F238E27FC236}">
                <a16:creationId xmlns:a16="http://schemas.microsoft.com/office/drawing/2014/main" id="{1505DF62-3F5D-08D0-2B9C-F189B1FE8367}"/>
              </a:ext>
            </a:extLst>
          </p:cNvPr>
          <p:cNvSpPr>
            <a:spLocks noGrp="1"/>
          </p:cNvSpPr>
          <p:nvPr>
            <p:ph type="body" sz="quarter" idx="61" hasCustomPrompt="1"/>
          </p:nvPr>
        </p:nvSpPr>
        <p:spPr>
          <a:xfrm>
            <a:off x="-9335" y="644872"/>
            <a:ext cx="3483429" cy="586086"/>
          </a:xfrm>
          <a:prstGeom prst="rect">
            <a:avLst/>
          </a:prstGeom>
          <a:gradFill>
            <a:gsLst>
              <a:gs pos="0">
                <a:srgbClr val="8551A1"/>
              </a:gs>
              <a:gs pos="35350">
                <a:srgbClr val="6363AC"/>
              </a:gs>
              <a:gs pos="100000">
                <a:srgbClr val="26C4F4"/>
              </a:gs>
            </a:gsLst>
            <a:lin ang="0" scaled="0"/>
          </a:gradFill>
        </p:spPr>
        <p:txBody>
          <a:bodyPr anchor="ctr">
            <a:noAutofit/>
          </a:bodyPr>
          <a:lstStyle>
            <a:lvl1pPr marL="7318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HEADING</a:t>
            </a:r>
          </a:p>
        </p:txBody>
      </p:sp>
      <p:sp>
        <p:nvSpPr>
          <p:cNvPr id="19" name="Text Placeholder 32">
            <a:extLst>
              <a:ext uri="{FF2B5EF4-FFF2-40B4-BE49-F238E27FC236}">
                <a16:creationId xmlns:a16="http://schemas.microsoft.com/office/drawing/2014/main" id="{14F62AE7-7BB4-825A-9462-1AD4FAD7D9CA}"/>
              </a:ext>
            </a:extLst>
          </p:cNvPr>
          <p:cNvSpPr>
            <a:spLocks noGrp="1"/>
          </p:cNvSpPr>
          <p:nvPr>
            <p:ph type="body" sz="quarter" idx="64" hasCustomPrompt="1"/>
          </p:nvPr>
        </p:nvSpPr>
        <p:spPr>
          <a:xfrm>
            <a:off x="697281" y="1599143"/>
            <a:ext cx="6076734" cy="8415713"/>
          </a:xfrm>
          <a:prstGeom prst="rect">
            <a:avLst/>
          </a:prstGeom>
        </p:spPr>
        <p:txBody>
          <a:bodyPr numCol="2" spcCol="288000" anchor="t">
            <a:noAutofit/>
          </a:bodyPr>
          <a:lstStyle>
            <a:lvl1pPr marL="0" indent="0" algn="l">
              <a:lnSpc>
                <a:spcPct val="100000"/>
              </a:lnSpc>
              <a:spcBef>
                <a:spcPts val="0"/>
              </a:spcBef>
              <a:buNone/>
              <a:defRPr sz="11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22" name="Slide Number Placeholder 5">
            <a:extLst>
              <a:ext uri="{FF2B5EF4-FFF2-40B4-BE49-F238E27FC236}">
                <a16:creationId xmlns:a16="http://schemas.microsoft.com/office/drawing/2014/main" id="{D73E2FE7-B1D1-638B-95F5-A4C6BE49BDB9}"/>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3072150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Statement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E8932A-A485-43A5-A210-0AAB8AE7DC37}"/>
              </a:ext>
            </a:extLst>
          </p:cNvPr>
          <p:cNvSpPr>
            <a:spLocks noGrp="1"/>
          </p:cNvSpPr>
          <p:nvPr>
            <p:ph type="pic" sz="quarter" idx="10"/>
          </p:nvPr>
        </p:nvSpPr>
        <p:spPr>
          <a:xfrm>
            <a:off x="776964" y="760761"/>
            <a:ext cx="6005748" cy="91702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22" name="Freeform 21">
            <a:extLst>
              <a:ext uri="{FF2B5EF4-FFF2-40B4-BE49-F238E27FC236}">
                <a16:creationId xmlns:a16="http://schemas.microsoft.com/office/drawing/2014/main" id="{A97A6B7C-6C4D-0938-DE63-7C34C0A12425}"/>
              </a:ext>
            </a:extLst>
          </p:cNvPr>
          <p:cNvSpPr/>
          <p:nvPr userDrawn="1"/>
        </p:nvSpPr>
        <p:spPr>
          <a:xfrm rot="10800000">
            <a:off x="-30783" y="-1"/>
            <a:ext cx="7596693" cy="10691813"/>
          </a:xfrm>
          <a:custGeom>
            <a:avLst/>
            <a:gdLst>
              <a:gd name="connsiteX0" fmla="*/ 7385206 w 7596693"/>
              <a:gd name="connsiteY0" fmla="*/ 10480325 h 10691813"/>
              <a:gd name="connsiteX1" fmla="*/ 7385206 w 7596693"/>
              <a:gd name="connsiteY1" fmla="*/ 211487 h 10691813"/>
              <a:gd name="connsiteX2" fmla="*/ 3786072 w 7596693"/>
              <a:gd name="connsiteY2" fmla="*/ 211487 h 10691813"/>
              <a:gd name="connsiteX3" fmla="*/ 3786071 w 7596693"/>
              <a:gd name="connsiteY3" fmla="*/ 211487 h 10691813"/>
              <a:gd name="connsiteX4" fmla="*/ 211487 w 7596693"/>
              <a:gd name="connsiteY4" fmla="*/ 211487 h 10691813"/>
              <a:gd name="connsiteX5" fmla="*/ 211487 w 7596693"/>
              <a:gd name="connsiteY5" fmla="*/ 10480325 h 10691813"/>
              <a:gd name="connsiteX6" fmla="*/ 3786071 w 7596693"/>
              <a:gd name="connsiteY6" fmla="*/ 10480325 h 10691813"/>
              <a:gd name="connsiteX7" fmla="*/ 3786072 w 7596693"/>
              <a:gd name="connsiteY7" fmla="*/ 10480325 h 10691813"/>
              <a:gd name="connsiteX8" fmla="*/ 211487 w 7596693"/>
              <a:gd name="connsiteY8" fmla="*/ 10691813 h 10691813"/>
              <a:gd name="connsiteX9" fmla="*/ 0 w 7596693"/>
              <a:gd name="connsiteY9" fmla="*/ 10691813 h 10691813"/>
              <a:gd name="connsiteX10" fmla="*/ 0 w 7596693"/>
              <a:gd name="connsiteY10" fmla="*/ 18350 h 10691813"/>
              <a:gd name="connsiteX11" fmla="*/ 85060 w 7596693"/>
              <a:gd name="connsiteY11" fmla="*/ 18350 h 10691813"/>
              <a:gd name="connsiteX12" fmla="*/ 85060 w 7596693"/>
              <a:gd name="connsiteY12" fmla="*/ 0 h 10691813"/>
              <a:gd name="connsiteX13" fmla="*/ 3786071 w 7596693"/>
              <a:gd name="connsiteY13" fmla="*/ 0 h 10691813"/>
              <a:gd name="connsiteX14" fmla="*/ 3786072 w 7596693"/>
              <a:gd name="connsiteY14" fmla="*/ 0 h 10691813"/>
              <a:gd name="connsiteX15" fmla="*/ 7385206 w 7596693"/>
              <a:gd name="connsiteY15" fmla="*/ 0 h 10691813"/>
              <a:gd name="connsiteX16" fmla="*/ 7487083 w 7596693"/>
              <a:gd name="connsiteY16" fmla="*/ 0 h 10691813"/>
              <a:gd name="connsiteX17" fmla="*/ 7596693 w 7596693"/>
              <a:gd name="connsiteY17" fmla="*/ 0 h 10691813"/>
              <a:gd name="connsiteX18" fmla="*/ 7596693 w 7596693"/>
              <a:gd name="connsiteY18" fmla="*/ 10691812 h 10691813"/>
              <a:gd name="connsiteX19" fmla="*/ 7487082 w 7596693"/>
              <a:gd name="connsiteY19" fmla="*/ 10691812 h 10691813"/>
              <a:gd name="connsiteX20" fmla="*/ 7385206 w 7596693"/>
              <a:gd name="connsiteY20" fmla="*/ 10691812 h 10691813"/>
              <a:gd name="connsiteX21" fmla="*/ 3786072 w 7596693"/>
              <a:gd name="connsiteY21" fmla="*/ 10691812 h 10691813"/>
              <a:gd name="connsiteX22" fmla="*/ 3786071 w 7596693"/>
              <a:gd name="connsiteY22" fmla="*/ 10691812 h 10691813"/>
              <a:gd name="connsiteX23" fmla="*/ 211487 w 7596693"/>
              <a:gd name="connsiteY23" fmla="*/ 10691812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96693" h="10691813">
                <a:moveTo>
                  <a:pt x="7385206" y="10480325"/>
                </a:moveTo>
                <a:lnTo>
                  <a:pt x="7385206" y="211487"/>
                </a:lnTo>
                <a:lnTo>
                  <a:pt x="3786072" y="211487"/>
                </a:lnTo>
                <a:lnTo>
                  <a:pt x="3786071" y="211487"/>
                </a:lnTo>
                <a:lnTo>
                  <a:pt x="211487" y="211487"/>
                </a:lnTo>
                <a:lnTo>
                  <a:pt x="211487" y="10480325"/>
                </a:lnTo>
                <a:lnTo>
                  <a:pt x="3786071" y="10480325"/>
                </a:lnTo>
                <a:lnTo>
                  <a:pt x="3786072" y="10480325"/>
                </a:lnTo>
                <a:close/>
                <a:moveTo>
                  <a:pt x="211487" y="10691813"/>
                </a:moveTo>
                <a:lnTo>
                  <a:pt x="0" y="10691813"/>
                </a:lnTo>
                <a:lnTo>
                  <a:pt x="0" y="18350"/>
                </a:lnTo>
                <a:lnTo>
                  <a:pt x="85060" y="18350"/>
                </a:lnTo>
                <a:lnTo>
                  <a:pt x="85060" y="0"/>
                </a:lnTo>
                <a:lnTo>
                  <a:pt x="3786071" y="0"/>
                </a:lnTo>
                <a:lnTo>
                  <a:pt x="3786072" y="0"/>
                </a:lnTo>
                <a:lnTo>
                  <a:pt x="7385206" y="0"/>
                </a:lnTo>
                <a:lnTo>
                  <a:pt x="7487083" y="0"/>
                </a:lnTo>
                <a:lnTo>
                  <a:pt x="7596693" y="0"/>
                </a:lnTo>
                <a:lnTo>
                  <a:pt x="7596693" y="10691812"/>
                </a:lnTo>
                <a:lnTo>
                  <a:pt x="7487082" y="10691812"/>
                </a:lnTo>
                <a:lnTo>
                  <a:pt x="7385206" y="10691812"/>
                </a:lnTo>
                <a:lnTo>
                  <a:pt x="3786072" y="10691812"/>
                </a:lnTo>
                <a:lnTo>
                  <a:pt x="3786071" y="10691812"/>
                </a:lnTo>
                <a:lnTo>
                  <a:pt x="211487" y="10691812"/>
                </a:lnTo>
                <a:close/>
              </a:path>
            </a:pathLst>
          </a:cu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6356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9080A93-BA24-F38B-739F-16FE9DDF3E11}"/>
              </a:ext>
            </a:extLst>
          </p:cNvPr>
          <p:cNvSpPr/>
          <p:nvPr userDrawn="1"/>
        </p:nvSpPr>
        <p:spPr>
          <a:xfrm rot="5400000">
            <a:off x="1225776" y="-1225776"/>
            <a:ext cx="5108448" cy="7560000"/>
          </a:xfrm>
          <a:prstGeom prst="rect">
            <a:avLst/>
          </a:prstGeom>
          <a:solidFill>
            <a:srgbClr val="0B14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solidFill>
                <a:srgbClr val="05203D"/>
              </a:solidFill>
              <a:latin typeface="Calibri" panose="020F0502020204030204" pitchFamily="34" charset="0"/>
              <a:cs typeface="Calibri" panose="020F0502020204030204" pitchFamily="34" charset="0"/>
            </a:endParaRPr>
          </a:p>
        </p:txBody>
      </p:sp>
      <p:sp>
        <p:nvSpPr>
          <p:cNvPr id="18" name="Text Placeholder 32">
            <a:extLst>
              <a:ext uri="{FF2B5EF4-FFF2-40B4-BE49-F238E27FC236}">
                <a16:creationId xmlns:a16="http://schemas.microsoft.com/office/drawing/2014/main" id="{9E177808-669D-283C-7D6E-53FC30C84236}"/>
              </a:ext>
            </a:extLst>
          </p:cNvPr>
          <p:cNvSpPr>
            <a:spLocks noGrp="1"/>
          </p:cNvSpPr>
          <p:nvPr>
            <p:ph type="body" sz="quarter" idx="61" hasCustomPrompt="1"/>
          </p:nvPr>
        </p:nvSpPr>
        <p:spPr>
          <a:xfrm>
            <a:off x="664758" y="993757"/>
            <a:ext cx="4159271"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YOUR TEXT HERE</a:t>
            </a:r>
          </a:p>
        </p:txBody>
      </p:sp>
      <p:sp>
        <p:nvSpPr>
          <p:cNvPr id="19" name="Text Placeholder 32">
            <a:extLst>
              <a:ext uri="{FF2B5EF4-FFF2-40B4-BE49-F238E27FC236}">
                <a16:creationId xmlns:a16="http://schemas.microsoft.com/office/drawing/2014/main" id="{150450FD-DF74-4A1E-DAB4-34979C959B90}"/>
              </a:ext>
            </a:extLst>
          </p:cNvPr>
          <p:cNvSpPr>
            <a:spLocks noGrp="1"/>
          </p:cNvSpPr>
          <p:nvPr>
            <p:ph type="body" sz="quarter" idx="62" hasCustomPrompt="1"/>
          </p:nvPr>
        </p:nvSpPr>
        <p:spPr>
          <a:xfrm>
            <a:off x="664759" y="1849054"/>
            <a:ext cx="4159270"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YOUR TEXT HERE</a:t>
            </a:r>
          </a:p>
        </p:txBody>
      </p:sp>
      <p:sp>
        <p:nvSpPr>
          <p:cNvPr id="25" name="Text Placeholder 32">
            <a:extLst>
              <a:ext uri="{FF2B5EF4-FFF2-40B4-BE49-F238E27FC236}">
                <a16:creationId xmlns:a16="http://schemas.microsoft.com/office/drawing/2014/main" id="{08C6061D-F5F3-3BE5-67FF-EC4329788DD8}"/>
              </a:ext>
            </a:extLst>
          </p:cNvPr>
          <p:cNvSpPr>
            <a:spLocks noGrp="1"/>
          </p:cNvSpPr>
          <p:nvPr>
            <p:ph type="body" sz="quarter" idx="63" hasCustomPrompt="1"/>
          </p:nvPr>
        </p:nvSpPr>
        <p:spPr>
          <a:xfrm>
            <a:off x="664758" y="2704351"/>
            <a:ext cx="4159269"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a:t>YOUR TEXT HERE</a:t>
            </a:r>
          </a:p>
        </p:txBody>
      </p:sp>
      <p:sp>
        <p:nvSpPr>
          <p:cNvPr id="31" name="Text Placeholder 32">
            <a:extLst>
              <a:ext uri="{FF2B5EF4-FFF2-40B4-BE49-F238E27FC236}">
                <a16:creationId xmlns:a16="http://schemas.microsoft.com/office/drawing/2014/main" id="{E3828B49-DB6D-4C9E-7FCB-F5B0A3067B37}"/>
              </a:ext>
            </a:extLst>
          </p:cNvPr>
          <p:cNvSpPr>
            <a:spLocks noGrp="1"/>
          </p:cNvSpPr>
          <p:nvPr>
            <p:ph type="body" sz="quarter" idx="48" hasCustomPrompt="1"/>
          </p:nvPr>
        </p:nvSpPr>
        <p:spPr>
          <a:xfrm>
            <a:off x="767886" y="5474208"/>
            <a:ext cx="6010866" cy="4223848"/>
          </a:xfrm>
          <a:prstGeom prst="rect">
            <a:avLst/>
          </a:prstGeom>
        </p:spPr>
        <p:txBody>
          <a:bodyPr numCol="2" spcCol="288000" anchor="t">
            <a:noAutofit/>
          </a:bodyPr>
          <a:lstStyle>
            <a:lvl1pPr marL="0" indent="0" algn="l">
              <a:lnSpc>
                <a:spcPct val="100000"/>
              </a:lnSpc>
              <a:spcBef>
                <a:spcPts val="0"/>
              </a:spcBef>
              <a:buNone/>
              <a:defRPr sz="1100" b="0" i="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Click to type</a:t>
            </a:r>
            <a:endParaRPr lang="en-US"/>
          </a:p>
        </p:txBody>
      </p:sp>
      <p:sp>
        <p:nvSpPr>
          <p:cNvPr id="32" name="Slide Number Placeholder 5">
            <a:extLst>
              <a:ext uri="{FF2B5EF4-FFF2-40B4-BE49-F238E27FC236}">
                <a16:creationId xmlns:a16="http://schemas.microsoft.com/office/drawing/2014/main" id="{E144C293-21D9-3400-8609-B087F94CC36A}"/>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a:p>
        </p:txBody>
      </p:sp>
    </p:spTree>
    <p:extLst>
      <p:ext uri="{BB962C8B-B14F-4D97-AF65-F5344CB8AC3E}">
        <p14:creationId xmlns:p14="http://schemas.microsoft.com/office/powerpoint/2010/main" val="1025213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9D3DE8C-EA9F-1512-4604-ACCA95072AB0}"/>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800" b="0" i="0">
                <a:solidFill>
                  <a:srgbClr val="0B3A5B"/>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‹N›</a:t>
            </a:fld>
            <a:endParaRPr lang="en-US"/>
          </a:p>
        </p:txBody>
      </p:sp>
      <p:grpSp>
        <p:nvGrpSpPr>
          <p:cNvPr id="5" name="Group 4">
            <a:extLst>
              <a:ext uri="{FF2B5EF4-FFF2-40B4-BE49-F238E27FC236}">
                <a16:creationId xmlns:a16="http://schemas.microsoft.com/office/drawing/2014/main" id="{9F628C2E-F487-8B8E-8D36-C865FD932202}"/>
              </a:ext>
            </a:extLst>
          </p:cNvPr>
          <p:cNvGrpSpPr/>
          <p:nvPr userDrawn="1"/>
        </p:nvGrpSpPr>
        <p:grpSpPr>
          <a:xfrm rot="16200000">
            <a:off x="6256887" y="9217197"/>
            <a:ext cx="2059860" cy="179595"/>
            <a:chOff x="3684958" y="6608690"/>
            <a:chExt cx="2059860" cy="179595"/>
          </a:xfrm>
        </p:grpSpPr>
        <p:pic>
          <p:nvPicPr>
            <p:cNvPr id="6" name="Picture 5">
              <a:extLst>
                <a:ext uri="{FF2B5EF4-FFF2-40B4-BE49-F238E27FC236}">
                  <a16:creationId xmlns:a16="http://schemas.microsoft.com/office/drawing/2014/main" id="{8AE3B505-2651-304F-6220-148B54B0795A}"/>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23671" t="58569" r="16067" b="33319"/>
            <a:stretch/>
          </p:blipFill>
          <p:spPr>
            <a:xfrm>
              <a:off x="3849757" y="6632227"/>
              <a:ext cx="1895061" cy="132522"/>
            </a:xfrm>
            <a:prstGeom prst="rect">
              <a:avLst/>
            </a:prstGeom>
          </p:spPr>
        </p:pic>
        <p:pic>
          <p:nvPicPr>
            <p:cNvPr id="8" name="Picture 7">
              <a:extLst>
                <a:ext uri="{FF2B5EF4-FFF2-40B4-BE49-F238E27FC236}">
                  <a16:creationId xmlns:a16="http://schemas.microsoft.com/office/drawing/2014/main" id="{669B8E3E-5DC2-7A7D-F565-81265CB5E1C7}"/>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80983" t="7869" r="7850" b="69418"/>
            <a:stretch/>
          </p:blipFill>
          <p:spPr>
            <a:xfrm rot="7811057">
              <a:off x="3690040" y="6603608"/>
              <a:ext cx="179595" cy="189760"/>
            </a:xfrm>
            <a:prstGeom prst="rect">
              <a:avLst/>
            </a:prstGeom>
          </p:spPr>
        </p:pic>
      </p:grpSp>
    </p:spTree>
    <p:extLst>
      <p:ext uri="{BB962C8B-B14F-4D97-AF65-F5344CB8AC3E}">
        <p14:creationId xmlns:p14="http://schemas.microsoft.com/office/powerpoint/2010/main" val="2333879095"/>
      </p:ext>
    </p:extLst>
  </p:cSld>
  <p:clrMap bg1="lt1" tx1="dk1" bg2="lt2" tx2="dk2" accent1="accent1" accent2="accent2" accent3="accent3" accent4="accent4" accent5="accent5" accent6="accent6" hlink="hlink" folHlink="folHlink"/>
  <p:sldLayoutIdLst>
    <p:sldLayoutId id="2147483780" r:id="rId1"/>
    <p:sldLayoutId id="2147483760" r:id="rId2"/>
    <p:sldLayoutId id="2147483798" r:id="rId3"/>
    <p:sldLayoutId id="2147483800" r:id="rId4"/>
    <p:sldLayoutId id="2147483805" r:id="rId5"/>
    <p:sldLayoutId id="2147483782" r:id="rId6"/>
    <p:sldLayoutId id="2147483752" r:id="rId7"/>
    <p:sldLayoutId id="2147483786" r:id="rId8"/>
    <p:sldLayoutId id="2147483758" r:id="rId9"/>
    <p:sldLayoutId id="2147483787" r:id="rId10"/>
    <p:sldLayoutId id="2147483751" r:id="rId11"/>
    <p:sldLayoutId id="2147483802" r:id="rId12"/>
    <p:sldLayoutId id="2147483796" r:id="rId13"/>
    <p:sldLayoutId id="2147483791" r:id="rId14"/>
    <p:sldLayoutId id="2147483804" r:id="rId15"/>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innovating4earth.eu/starter-kit-and-good-practice-compendium/" TargetMode="External"/><Relationship Id="rId2" Type="http://schemas.openxmlformats.org/officeDocument/2006/relationships/image" Target="../media/image11.jpeg"/><Relationship Id="rId1" Type="http://schemas.openxmlformats.org/officeDocument/2006/relationships/slideLayout" Target="../slideLayouts/slideLayout11.xml"/><Relationship Id="rId4" Type="http://schemas.openxmlformats.org/officeDocument/2006/relationships/slide" Target="slide21.xml"/></Relationships>
</file>

<file path=ppt/slides/_rels/slide15.xml.rels><?xml version="1.0" encoding="UTF-8" standalone="yes"?>
<Relationships xmlns="http://schemas.openxmlformats.org/package/2006/relationships"><Relationship Id="rId3" Type="http://schemas.openxmlformats.org/officeDocument/2006/relationships/hyperlink" Target="https://innovating4earth.eu/starter-kit-and-good-practice-compendiu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innovating4earth.eu/starter-kit-and-good-practice-compendium/" TargetMode="External"/><Relationship Id="rId2" Type="http://schemas.openxmlformats.org/officeDocument/2006/relationships/image" Target="../media/image11.jpeg"/><Relationship Id="rId1" Type="http://schemas.openxmlformats.org/officeDocument/2006/relationships/slideLayout" Target="../slideLayouts/slideLayout11.xml"/><Relationship Id="rId4" Type="http://schemas.openxmlformats.org/officeDocument/2006/relationships/slide" Target="slide21.xml"/></Relationships>
</file>

<file path=ppt/slides/_rels/slide17.xml.rels><?xml version="1.0" encoding="UTF-8" standalone="yes"?>
<Relationships xmlns="http://schemas.openxmlformats.org/package/2006/relationships"><Relationship Id="rId3" Type="http://schemas.openxmlformats.org/officeDocument/2006/relationships/hyperlink" Target="https://innovating4earth.eu/starter-kit-and-good-practice-compendium/"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innovating4earth.eu/starter-kit-and-good-practice-compendium/" TargetMode="External"/><Relationship Id="rId2" Type="http://schemas.openxmlformats.org/officeDocument/2006/relationships/image" Target="../media/image12.jpeg"/><Relationship Id="rId1" Type="http://schemas.openxmlformats.org/officeDocument/2006/relationships/slideLayout" Target="../slideLayouts/slideLayout11.xml"/><Relationship Id="rId5" Type="http://schemas.openxmlformats.org/officeDocument/2006/relationships/slide" Target="slide25.xml"/><Relationship Id="rId4" Type="http://schemas.openxmlformats.org/officeDocument/2006/relationships/slide" Target="slide21.xml"/></Relationships>
</file>

<file path=ppt/slides/_rels/slide1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hyperlink" Target="https://innovating4earth.eu/starter-kit-and-good-practice-compendium/"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nature.com/articles/d41586-024-01754-6" TargetMode="External"/><Relationship Id="rId7" Type="http://schemas.openxmlformats.org/officeDocument/2006/relationships/hyperlink" Target="https://www.youtube.com/watch?v=Vr2zx9zAjtU" TargetMode="External"/><Relationship Id="rId2" Type="http://schemas.openxmlformats.org/officeDocument/2006/relationships/hyperlink" Target="https://www.youtube.com/watch?v=364k7duI2m4" TargetMode="External"/><Relationship Id="rId1" Type="http://schemas.openxmlformats.org/officeDocument/2006/relationships/slideLayout" Target="../slideLayouts/slideLayout7.xml"/><Relationship Id="rId6" Type="http://schemas.openxmlformats.org/officeDocument/2006/relationships/hyperlink" Target="https://www.ajot.com/news/top-challenges-of-sustainable-logistics-and-how-to-overcome-them" TargetMode="External"/><Relationship Id="rId5" Type="http://schemas.openxmlformats.org/officeDocument/2006/relationships/hyperlink" Target="https://www.youtube.com/watch?v=0XTBYMfZyrM" TargetMode="External"/><Relationship Id="rId4" Type="http://schemas.openxmlformats.org/officeDocument/2006/relationships/hyperlink" Target="https://www.sciencedirect.com/science/article/pii/S2444569X2400012X"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bAARmsv1tms" TargetMode="External"/><Relationship Id="rId13" Type="http://schemas.openxmlformats.org/officeDocument/2006/relationships/hyperlink" Target="https://www.youtube.com/watch?v=4Yd3bq1At2A" TargetMode="External"/><Relationship Id="rId18" Type="http://schemas.openxmlformats.org/officeDocument/2006/relationships/hyperlink" Target="https://www.youtube.com/watch?v=tY8CX0J3ILc" TargetMode="External"/><Relationship Id="rId3" Type="http://schemas.openxmlformats.org/officeDocument/2006/relationships/hyperlink" Target="https://www.youtube.com/watch?v=ZXbCZsaZBxM" TargetMode="External"/><Relationship Id="rId21" Type="http://schemas.openxmlformats.org/officeDocument/2006/relationships/hyperlink" Target="https://www.naeyc.org/sites/default/files/globally-shared/downloads/PDFs/accreditation/higher-ed/2020_naeyc_higher_education_peer_reviewer_handbook1.pdf" TargetMode="External"/><Relationship Id="rId7" Type="http://schemas.openxmlformats.org/officeDocument/2006/relationships/hyperlink" Target="https://www.youtube.com/watch?v=9t-_hYjAKww" TargetMode="External"/><Relationship Id="rId12" Type="http://schemas.openxmlformats.org/officeDocument/2006/relationships/hyperlink" Target="https://www.youtube.com/watch?v=whKSAKSMFs8" TargetMode="External"/><Relationship Id="rId17" Type="http://schemas.openxmlformats.org/officeDocument/2006/relationships/hyperlink" Target="https://www.youtube.com/watch?v=LnZd6q-5lg8" TargetMode="External"/><Relationship Id="rId2" Type="http://schemas.openxmlformats.org/officeDocument/2006/relationships/hyperlink" Target="https://www.youtube.com/watch?v=PJgAOkaUrcw" TargetMode="External"/><Relationship Id="rId16" Type="http://schemas.openxmlformats.org/officeDocument/2006/relationships/hyperlink" Target="https://www.open.edu/openlearn/education-development/learning-teach-becoming-reflective-practitioner/content-section-0" TargetMode="External"/><Relationship Id="rId20" Type="http://schemas.openxmlformats.org/officeDocument/2006/relationships/hyperlink" Target="https://www.luc.edu/media/lucedu/clas/Peer%20Review%20in%20Assessment%20and%20Improvement%20an%20Overview%20of%20Five%20Principles%20to%20Promote%20Effective%20Practice.pdf" TargetMode="External"/><Relationship Id="rId1" Type="http://schemas.openxmlformats.org/officeDocument/2006/relationships/slideLayout" Target="../slideLayouts/slideLayout7.xml"/><Relationship Id="rId6" Type="http://schemas.openxmlformats.org/officeDocument/2006/relationships/hyperlink" Target="https://www.youtube.com/watch?v=XelAIACgElM" TargetMode="External"/><Relationship Id="rId11" Type="http://schemas.openxmlformats.org/officeDocument/2006/relationships/hyperlink" Target="https://www.coursera.org/learn/research-methods" TargetMode="External"/><Relationship Id="rId5" Type="http://schemas.openxmlformats.org/officeDocument/2006/relationships/hyperlink" Target="https://bokcenter.harvard.edu/leading-discussions" TargetMode="External"/><Relationship Id="rId15" Type="http://schemas.openxmlformats.org/officeDocument/2006/relationships/hyperlink" Target="https://reflection.ed.ac.uk/facilitators-toolkit/where-to-start/introduce-reflection/assignment" TargetMode="External"/><Relationship Id="rId10" Type="http://schemas.openxmlformats.org/officeDocument/2006/relationships/hyperlink" Target="https://www.advance-he.ac.uk/knowledge-hub/pedagogic-approaches-developing-students-researchers-within-curriculum-and-beyond" TargetMode="External"/><Relationship Id="rId19" Type="http://schemas.openxmlformats.org/officeDocument/2006/relationships/hyperlink" Target="https://www.valdosta.edu/academics/academic-affairs/documents/resource-guide-for-peer-evaluations-of-teaching.pdf" TargetMode="External"/><Relationship Id="rId4" Type="http://schemas.openxmlformats.org/officeDocument/2006/relationships/hyperlink" Target="https://uwaterloo.ca/centre-for-teaching-excellence/catalogs/tip-sheets/facilitating-effective-discussions" TargetMode="External"/><Relationship Id="rId9" Type="http://schemas.openxmlformats.org/officeDocument/2006/relationships/hyperlink" Target="https://www.youtube.com/watch?v=ivTGBNPp96w" TargetMode="External"/><Relationship Id="rId14" Type="http://schemas.openxmlformats.org/officeDocument/2006/relationships/hyperlink" Target="https://reflection.ed.ac.uk/reflectors-toolkit/producing-reflections/academic-reflections/structure" TargetMode="External"/><Relationship Id="rId22" Type="http://schemas.openxmlformats.org/officeDocument/2006/relationships/hyperlink" Target="https://www.utsystem.edu/sites/default/files/offices/academic-affairs/forms/Final%20Fac%20Eval%20Guidelines.pdf"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WS6qHRJC8BY" TargetMode="External"/><Relationship Id="rId13" Type="http://schemas.openxmlformats.org/officeDocument/2006/relationships/hyperlink" Target="https://www.youtube.com/watch?v=VnDcdHNvY5A" TargetMode="External"/><Relationship Id="rId3" Type="http://schemas.openxmlformats.org/officeDocument/2006/relationships/hyperlink" Target="https://www.youtube.com/watch?v=So8aseCO3hY" TargetMode="External"/><Relationship Id="rId7" Type="http://schemas.openxmlformats.org/officeDocument/2006/relationships/hyperlink" Target="https://www.youtube.com/watch?v=sPWRjjj2iok" TargetMode="External"/><Relationship Id="rId12" Type="http://schemas.openxmlformats.org/officeDocument/2006/relationships/hyperlink" Target="https://www.youtube.com/watch?v=z30ezWcRalA" TargetMode="External"/><Relationship Id="rId2" Type="http://schemas.openxmlformats.org/officeDocument/2006/relationships/hyperlink" Target="https://www.youtube.com/watch?v=P2LwuF7zn9c" TargetMode="External"/><Relationship Id="rId1" Type="http://schemas.openxmlformats.org/officeDocument/2006/relationships/slideLayout" Target="../slideLayouts/slideLayout7.xml"/><Relationship Id="rId6" Type="http://schemas.openxmlformats.org/officeDocument/2006/relationships/hyperlink" Target="https://www.coursera.org/learn/public-speaking" TargetMode="External"/><Relationship Id="rId11" Type="http://schemas.openxmlformats.org/officeDocument/2006/relationships/hyperlink" Target="https://cdn.dal.ca/content/dam/dalhousie/pdf/dept/clt/SRI/Guidelines_to_students_on_providing_constructive_feedback.pdf" TargetMode="External"/><Relationship Id="rId5" Type="http://schemas.openxmlformats.org/officeDocument/2006/relationships/hyperlink" Target="https://www.youtube.com/watch?v=V8eLdbKXGzk" TargetMode="External"/><Relationship Id="rId15" Type="http://schemas.openxmlformats.org/officeDocument/2006/relationships/hyperlink" Target="https://scholarworks.gsu.edu/msit_diss/131/" TargetMode="External"/><Relationship Id="rId10" Type="http://schemas.openxmlformats.org/officeDocument/2006/relationships/hyperlink" Target="https://www.personio.com/hr-lexicon/constructive-feedback/" TargetMode="External"/><Relationship Id="rId4" Type="http://schemas.openxmlformats.org/officeDocument/2006/relationships/hyperlink" Target="https://www.youtube.com/watch?v=BktK96pzqVo" TargetMode="External"/><Relationship Id="rId9" Type="http://schemas.openxmlformats.org/officeDocument/2006/relationships/hyperlink" Target="https://www.youtube.com/watch?v=YHBcjsodP6w" TargetMode="External"/><Relationship Id="rId14" Type="http://schemas.openxmlformats.org/officeDocument/2006/relationships/hyperlink" Target="https://www.youtube.com/watch?v=QpPrVtTa3-c"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www.qualtrics.com/" TargetMode="External"/><Relationship Id="rId2" Type="http://schemas.openxmlformats.org/officeDocument/2006/relationships/hyperlink" Target="https://docs.google.com/forms" TargetMode="External"/><Relationship Id="rId1" Type="http://schemas.openxmlformats.org/officeDocument/2006/relationships/slideLayout" Target="../slideLayouts/slideLayout7.xml"/><Relationship Id="rId4" Type="http://schemas.openxmlformats.org/officeDocument/2006/relationships/hyperlink" Target="http://www.forms.office.co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linkedin.com/company/cooperation-in-education-gateway" TargetMode="External"/><Relationship Id="rId2" Type="http://schemas.openxmlformats.org/officeDocument/2006/relationships/image" Target="../media/image16.jpeg"/><Relationship Id="rId1" Type="http://schemas.openxmlformats.org/officeDocument/2006/relationships/slideLayout" Target="../slideLayouts/slideLayout15.xml"/><Relationship Id="rId4" Type="http://schemas.openxmlformats.org/officeDocument/2006/relationships/hyperlink" Target="https://www.linkedin.com/company/earth-project-erasmus/posts/?feedView=all" TargetMode="External"/></Relationships>
</file>

<file path=ppt/slides/_rels/slide3.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4.jpeg"/><Relationship Id="rId1" Type="http://schemas.openxmlformats.org/officeDocument/2006/relationships/slideLayout" Target="../slideLayouts/slideLayout3.xml"/><Relationship Id="rId5" Type="http://schemas.openxmlformats.org/officeDocument/2006/relationships/slide" Target="slide6.xml"/><Relationship Id="rId4" Type="http://schemas.openxmlformats.org/officeDocument/2006/relationships/slide" Target="slide20.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Placeholder 73">
            <a:extLst>
              <a:ext uri="{FF2B5EF4-FFF2-40B4-BE49-F238E27FC236}">
                <a16:creationId xmlns:a16="http://schemas.microsoft.com/office/drawing/2014/main" id="{D8F45730-4E6F-D0B8-7E92-A2AFD79D9ABA}"/>
              </a:ext>
            </a:extLst>
          </p:cNvPr>
          <p:cNvPicPr>
            <a:picLocks noGrp="1" noChangeAspect="1"/>
          </p:cNvPicPr>
          <p:nvPr>
            <p:ph type="pic" sz="quarter" idx="20"/>
          </p:nvPr>
        </p:nvPicPr>
        <p:blipFill rotWithShape="1">
          <a:blip r:embed="rId2">
            <a:extLst>
              <a:ext uri="{28A0092B-C50C-407E-A947-70E740481C1C}">
                <a14:useLocalDpi xmlns:a14="http://schemas.microsoft.com/office/drawing/2010/main" val="0"/>
              </a:ext>
            </a:extLst>
          </a:blip>
          <a:srcRect l="21234" t="204" b="-204"/>
          <a:stretch>
            <a:fillRect/>
          </a:stretch>
        </p:blipFill>
        <p:spPr>
          <a:xfrm>
            <a:off x="-21689" y="2135348"/>
            <a:ext cx="7581364" cy="6421117"/>
          </a:xfrm>
        </p:spPr>
      </p:pic>
      <p:sp>
        <p:nvSpPr>
          <p:cNvPr id="20" name="Freeform 19">
            <a:extLst>
              <a:ext uri="{FF2B5EF4-FFF2-40B4-BE49-F238E27FC236}">
                <a16:creationId xmlns:a16="http://schemas.microsoft.com/office/drawing/2014/main" id="{C1BCB7CF-0C4D-A4FD-74C0-AE9B70C1DFAD}"/>
              </a:ext>
            </a:extLst>
          </p:cNvPr>
          <p:cNvSpPr/>
          <p:nvPr/>
        </p:nvSpPr>
        <p:spPr>
          <a:xfrm rot="11124034">
            <a:off x="-3963666" y="1438298"/>
            <a:ext cx="5327283" cy="575932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846BF9A-F1E8-40C2-33C5-BBB9DEB0BA27}"/>
              </a:ext>
            </a:extLst>
          </p:cNvPr>
          <p:cNvSpPr/>
          <p:nvPr/>
        </p:nvSpPr>
        <p:spPr>
          <a:xfrm>
            <a:off x="5768530" y="7767530"/>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77" name="Rectangle 76">
            <a:extLst>
              <a:ext uri="{FF2B5EF4-FFF2-40B4-BE49-F238E27FC236}">
                <a16:creationId xmlns:a16="http://schemas.microsoft.com/office/drawing/2014/main" id="{A3B76104-2175-F77B-46C1-46E06BCE9041}"/>
              </a:ext>
            </a:extLst>
          </p:cNvPr>
          <p:cNvSpPr/>
          <p:nvPr/>
        </p:nvSpPr>
        <p:spPr>
          <a:xfrm>
            <a:off x="984809" y="6789108"/>
            <a:ext cx="4637058" cy="1332000"/>
          </a:xfrm>
          <a:prstGeom prst="rect">
            <a:avLst/>
          </a:prstGeom>
          <a:gradFill>
            <a:gsLst>
              <a:gs pos="0">
                <a:srgbClr val="8551A1"/>
              </a:gs>
              <a:gs pos="35350">
                <a:srgbClr val="6363AC"/>
              </a:gs>
              <a:gs pos="100000">
                <a:srgbClr val="26C4F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4" name="TextBox 75">
            <a:extLst>
              <a:ext uri="{FF2B5EF4-FFF2-40B4-BE49-F238E27FC236}">
                <a16:creationId xmlns:a16="http://schemas.microsoft.com/office/drawing/2014/main" id="{4C701DF7-13EB-CE04-EA6D-D6075B69D354}"/>
              </a:ext>
            </a:extLst>
          </p:cNvPr>
          <p:cNvSpPr txBox="1"/>
          <p:nvPr/>
        </p:nvSpPr>
        <p:spPr>
          <a:xfrm>
            <a:off x="1190300" y="6864517"/>
            <a:ext cx="4633704" cy="1200329"/>
          </a:xfrm>
          <a:prstGeom prst="rect">
            <a:avLst/>
          </a:prstGeom>
          <a:noFill/>
        </p:spPr>
        <p:txBody>
          <a:bodyPr wrap="none" rtlCol="0">
            <a:spAutoFit/>
          </a:bodyPr>
          <a:lstStyle/>
          <a:p>
            <a:r>
              <a:rPr lang="en-US" sz="3600" b="1" spc="324" dirty="0">
                <a:solidFill>
                  <a:schemeClr val="bg1"/>
                </a:solidFill>
                <a:latin typeface="Calibri" panose="020F0502020204030204" pitchFamily="34" charset="0"/>
                <a:cs typeface="Calibri" panose="020F0502020204030204" pitchFamily="34" charset="0"/>
              </a:rPr>
              <a:t>GUIDA</a:t>
            </a:r>
          </a:p>
          <a:p>
            <a:r>
              <a:rPr lang="en-US" sz="3600" b="1" spc="324" dirty="0">
                <a:solidFill>
                  <a:schemeClr val="bg1"/>
                </a:solidFill>
                <a:latin typeface="Calibri" panose="020F0502020204030204" pitchFamily="34" charset="0"/>
                <a:cs typeface="Calibri" panose="020F0502020204030204" pitchFamily="34" charset="0"/>
              </a:rPr>
              <a:t>PER L'INSEGNANTE</a:t>
            </a:r>
          </a:p>
        </p:txBody>
      </p:sp>
      <p:sp>
        <p:nvSpPr>
          <p:cNvPr id="6" name="Text Placeholder 2">
            <a:extLst>
              <a:ext uri="{FF2B5EF4-FFF2-40B4-BE49-F238E27FC236}">
                <a16:creationId xmlns:a16="http://schemas.microsoft.com/office/drawing/2014/main" id="{0E3FF797-1866-105B-2CDD-CCE710032D1F}"/>
              </a:ext>
            </a:extLst>
          </p:cNvPr>
          <p:cNvSpPr txBox="1">
            <a:spLocks/>
          </p:cNvSpPr>
          <p:nvPr/>
        </p:nvSpPr>
        <p:spPr>
          <a:xfrm rot="16200000">
            <a:off x="4824250" y="7446400"/>
            <a:ext cx="3842030" cy="536162"/>
          </a:xfrm>
          <a:prstGeom prst="rect">
            <a:avLst/>
          </a:prstGeom>
          <a:gradFill>
            <a:gsLst>
              <a:gs pos="0">
                <a:srgbClr val="8551A1"/>
              </a:gs>
              <a:gs pos="35350">
                <a:srgbClr val="6363AC"/>
              </a:gs>
              <a:gs pos="100000">
                <a:srgbClr val="26C4F4"/>
              </a:gs>
            </a:gsLst>
            <a:lin ang="0" scaled="0"/>
          </a:gradFill>
        </p:spPr>
        <p:txBody>
          <a:bodyPr lIns="91440" tIns="45720" rIns="91440" bIns="45720" anchor="ctr">
            <a:noAutofit/>
          </a:bodyPr>
          <a:lstStyle>
            <a:lvl1pPr marL="0" indent="0" algn="ctr" defTabSz="755934" rtl="0" eaLnBrk="1" latinLnBrk="0" hangingPunct="1">
              <a:lnSpc>
                <a:spcPct val="90000"/>
              </a:lnSpc>
              <a:spcBef>
                <a:spcPts val="827"/>
              </a:spcBef>
              <a:buFont typeface="Arial" panose="020B0604020202020204" pitchFamily="34" charset="0"/>
              <a:buNone/>
              <a:defRPr sz="20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2400">
                <a:latin typeface="Calibri"/>
                <a:ea typeface="Open Sans"/>
                <a:cs typeface="Calibri"/>
              </a:rPr>
              <a:t>www.</a:t>
            </a:r>
            <a:r>
              <a:rPr lang="en-US" sz="2400" b="1">
                <a:latin typeface="Calibri"/>
                <a:ea typeface="Open Sans"/>
                <a:cs typeface="Calibri"/>
              </a:rPr>
              <a:t>innovating4earth</a:t>
            </a:r>
            <a:r>
              <a:rPr lang="en-US" sz="2400">
                <a:latin typeface="Calibri"/>
                <a:ea typeface="Open Sans"/>
                <a:cs typeface="Calibri"/>
              </a:rPr>
              <a:t>.eu</a:t>
            </a:r>
          </a:p>
        </p:txBody>
      </p:sp>
      <p:sp>
        <p:nvSpPr>
          <p:cNvPr id="3" name="Rectangle 76">
            <a:extLst>
              <a:ext uri="{FF2B5EF4-FFF2-40B4-BE49-F238E27FC236}">
                <a16:creationId xmlns:a16="http://schemas.microsoft.com/office/drawing/2014/main" id="{EC02171E-3618-60BF-D1C9-704B24890B32}"/>
              </a:ext>
            </a:extLst>
          </p:cNvPr>
          <p:cNvSpPr/>
          <p:nvPr/>
        </p:nvSpPr>
        <p:spPr>
          <a:xfrm>
            <a:off x="984809" y="8194078"/>
            <a:ext cx="4637058" cy="698629"/>
          </a:xfrm>
          <a:prstGeom prst="rect">
            <a:avLst/>
          </a:prstGeom>
          <a:gradFill>
            <a:gsLst>
              <a:gs pos="0">
                <a:srgbClr val="8551A1"/>
              </a:gs>
              <a:gs pos="35350">
                <a:srgbClr val="6363AC"/>
              </a:gs>
              <a:gs pos="100000">
                <a:srgbClr val="26C4F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5" name="TextBox 75">
            <a:extLst>
              <a:ext uri="{FF2B5EF4-FFF2-40B4-BE49-F238E27FC236}">
                <a16:creationId xmlns:a16="http://schemas.microsoft.com/office/drawing/2014/main" id="{91F30FB0-41F0-ECF5-F6BD-B3792E325DFE}"/>
              </a:ext>
            </a:extLst>
          </p:cNvPr>
          <p:cNvSpPr txBox="1"/>
          <p:nvPr/>
        </p:nvSpPr>
        <p:spPr>
          <a:xfrm>
            <a:off x="1212319" y="8220226"/>
            <a:ext cx="2810706" cy="646331"/>
          </a:xfrm>
          <a:prstGeom prst="rect">
            <a:avLst/>
          </a:prstGeom>
          <a:noFill/>
        </p:spPr>
        <p:txBody>
          <a:bodyPr wrap="none" rtlCol="0">
            <a:spAutoFit/>
          </a:bodyPr>
          <a:lstStyle/>
          <a:p>
            <a:r>
              <a:rPr lang="en-US" sz="3600" b="1" spc="324" dirty="0">
                <a:solidFill>
                  <a:schemeClr val="bg1"/>
                </a:solidFill>
                <a:latin typeface="Calibri" panose="020F0502020204030204" pitchFamily="34" charset="0"/>
                <a:cs typeface="Calibri" panose="020F0502020204030204" pitchFamily="34" charset="0"/>
              </a:rPr>
              <a:t>MODULO 2 </a:t>
            </a:r>
          </a:p>
        </p:txBody>
      </p:sp>
    </p:spTree>
    <p:extLst>
      <p:ext uri="{BB962C8B-B14F-4D97-AF65-F5344CB8AC3E}">
        <p14:creationId xmlns:p14="http://schemas.microsoft.com/office/powerpoint/2010/main" val="1701862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FA03C-D088-CB7D-4989-01B0CD96D8E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643DD8-0300-924D-8FBC-83CB7FC382C4}"/>
              </a:ext>
            </a:extLst>
          </p:cNvPr>
          <p:cNvSpPr>
            <a:spLocks noGrp="1"/>
          </p:cNvSpPr>
          <p:nvPr>
            <p:ph type="sldNum" sz="quarter" idx="4"/>
          </p:nvPr>
        </p:nvSpPr>
        <p:spPr/>
        <p:txBody>
          <a:bodyPr/>
          <a:lstStyle/>
          <a:p>
            <a:fld id="{9C527BFA-2C0E-4CEC-B6A5-913A56FEF4B4}" type="slidenum">
              <a:rPr lang="fr-CA" smtClean="0"/>
              <a:pPr/>
              <a:t>10</a:t>
            </a:fld>
            <a:endParaRPr lang="fr-CA"/>
          </a:p>
        </p:txBody>
      </p:sp>
      <p:sp>
        <p:nvSpPr>
          <p:cNvPr id="8" name="Freeform 2">
            <a:extLst>
              <a:ext uri="{FF2B5EF4-FFF2-40B4-BE49-F238E27FC236}">
                <a16:creationId xmlns:a16="http://schemas.microsoft.com/office/drawing/2014/main" id="{2CAFC4BA-252E-02D3-3B6F-08EACA4553F1}"/>
              </a:ext>
            </a:extLst>
          </p:cNvPr>
          <p:cNvSpPr/>
          <p:nvPr/>
        </p:nvSpPr>
        <p:spPr>
          <a:xfrm rot="19295464">
            <a:off x="6038581" y="-668569"/>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9" name="Textfeld 8">
            <a:extLst>
              <a:ext uri="{FF2B5EF4-FFF2-40B4-BE49-F238E27FC236}">
                <a16:creationId xmlns:a16="http://schemas.microsoft.com/office/drawing/2014/main" id="{00080767-2F68-4128-47DD-AEFDD8D4158E}"/>
              </a:ext>
            </a:extLst>
          </p:cNvPr>
          <p:cNvSpPr txBox="1"/>
          <p:nvPr/>
        </p:nvSpPr>
        <p:spPr>
          <a:xfrm>
            <a:off x="591948" y="2772042"/>
            <a:ext cx="6064628" cy="5186035"/>
          </a:xfrm>
          <a:prstGeom prst="rect">
            <a:avLst/>
          </a:prstGeom>
          <a:noFill/>
        </p:spPr>
        <p:txBody>
          <a:bodyPr wrap="square" lIns="91440" tIns="45720" rIns="91440" bIns="45720" rtlCol="0" anchor="t">
            <a:spAutoFit/>
          </a:bodyPr>
          <a:lstStyle/>
          <a:p>
            <a:pPr algn="just"/>
            <a:r>
              <a:rPr lang="it-IT" sz="1200" b="1" noProof="0">
                <a:solidFill>
                  <a:srgbClr val="29C5F4"/>
                </a:solidFill>
              </a:rPr>
              <a:t>Versione 2: Formato del seminario basato su progetti (multisessione)</a:t>
            </a:r>
            <a:endParaRPr lang="it-IT" sz="1100" b="1" noProof="0"/>
          </a:p>
          <a:p>
            <a:pPr algn="just"/>
            <a:r>
              <a:rPr lang="it-IT" sz="1100" b="1" noProof="0" dirty="0"/>
              <a:t>Focus</a:t>
            </a:r>
            <a:r>
              <a:rPr lang="it-IT" sz="1100" noProof="0" dirty="0"/>
              <a:t>: Ideazione creativa, sostenibilità nella logistica e ricerca nel mondo reale.</a:t>
            </a:r>
            <a:endParaRPr lang="it-IT" sz="1100" noProof="0" dirty="0">
              <a:ea typeface="Calibri"/>
              <a:cs typeface="Calibri"/>
            </a:endParaRPr>
          </a:p>
          <a:p>
            <a:pPr algn="just"/>
            <a:endParaRPr lang="it-IT" sz="1100" noProof="0" dirty="0"/>
          </a:p>
          <a:p>
            <a:pPr algn="just"/>
            <a:r>
              <a:rPr lang="it-IT" sz="1100" b="1" noProof="0" dirty="0"/>
              <a:t>Struttura della sessione:</a:t>
            </a:r>
            <a:endParaRPr lang="it-IT" sz="1100" noProof="0" dirty="0"/>
          </a:p>
          <a:p>
            <a:pPr marL="171450" indent="-171450" algn="just">
              <a:buFont typeface="Wingdings" panose="05000000000000000000" pitchFamily="2" charset="2"/>
              <a:buChar char="q"/>
            </a:pPr>
            <a:r>
              <a:rPr lang="it-IT" sz="1100" noProof="0" dirty="0"/>
              <a:t>Inizia con le </a:t>
            </a:r>
            <a:r>
              <a:rPr lang="it-IT" sz="1100" b="1" noProof="0" dirty="0"/>
              <a:t>Slides di EARTH e i contenuti dello Starter Kit </a:t>
            </a:r>
            <a:r>
              <a:rPr lang="it-IT" sz="1100" noProof="0" dirty="0"/>
              <a:t>per introdurre gli SDG, le sfide della sostenibilità e i concetti di innovazione.</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Gli studenti selezionano un caso di studio del mondo reale (ad esempio, da questa Guida per l'insegnante o dal Compendio di buone pratiche di EARTH) e lo esplorano in profondità utilizzando fogli di lavoro strutturati e strumenti di mappatura mentale o di brainstorming (ad esempio, </a:t>
            </a:r>
            <a:r>
              <a:rPr lang="it-IT" sz="1100" noProof="0" dirty="0" err="1"/>
              <a:t>MindMup</a:t>
            </a:r>
            <a:r>
              <a:rPr lang="it-IT" sz="1100" noProof="0" dirty="0"/>
              <a:t>, Miro).</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Includi </a:t>
            </a:r>
            <a:r>
              <a:rPr lang="it-IT" sz="1100" b="1" noProof="0" dirty="0"/>
              <a:t>questionari</a:t>
            </a:r>
            <a:r>
              <a:rPr lang="it-IT" sz="1100" noProof="0" dirty="0"/>
              <a:t>, in cui gli studenti hanno l'opportunità di condurre brevi interviste con professionisti utilizzando un modello guidato per raccogliere prospettive esterne.</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Usa una </a:t>
            </a:r>
            <a:r>
              <a:rPr lang="it-IT" sz="1100" b="1" noProof="0" dirty="0"/>
              <a:t>sfida di innovazione</a:t>
            </a:r>
            <a:r>
              <a:rPr lang="it-IT" sz="1100" noProof="0" dirty="0"/>
              <a:t>: dall'ideazione (100+ idee) al clustering, alla definizione delle priorità e al perfezionamento del concetto con attività selezionate dai fogli di lavoro o altre metodologie suggerite (ad esempio, How-</a:t>
            </a:r>
            <a:r>
              <a:rPr lang="it-IT" sz="1100" noProof="0" dirty="0" err="1"/>
              <a:t>Now</a:t>
            </a:r>
            <a:r>
              <a:rPr lang="it-IT" sz="1100" noProof="0" dirty="0"/>
              <a:t>-Wow Matrix o altre metodologie simili, come Six Thinking </a:t>
            </a:r>
            <a:r>
              <a:rPr lang="it-IT" sz="1100" noProof="0" dirty="0" err="1"/>
              <a:t>Hats</a:t>
            </a:r>
            <a:r>
              <a:rPr lang="it-IT" sz="1100" noProof="0" dirty="0"/>
              <a:t> for Stage 2).</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Implementa il </a:t>
            </a:r>
            <a:r>
              <a:rPr lang="it-IT" sz="1100" b="1" noProof="0" dirty="0"/>
              <a:t>feedback dei colleghi </a:t>
            </a:r>
            <a:r>
              <a:rPr lang="it-IT" sz="1100" noProof="0" dirty="0"/>
              <a:t>nelle tappe chiave per aiutare a valutare e migliorare le idee selezionate.</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L'output finale può includere una </a:t>
            </a:r>
            <a:r>
              <a:rPr lang="it-IT" sz="1100" b="1" noProof="0" dirty="0"/>
              <a:t>presentazione da parte del team </a:t>
            </a:r>
            <a:r>
              <a:rPr lang="it-IT" sz="1100" noProof="0" dirty="0"/>
              <a:t>o una breve </a:t>
            </a:r>
            <a:r>
              <a:rPr lang="it-IT" sz="1100" b="1" noProof="0" dirty="0"/>
              <a:t>relazione</a:t>
            </a:r>
            <a:r>
              <a:rPr lang="it-IT" sz="1100" noProof="0" dirty="0"/>
              <a:t> scritta che riflette sul processo, gli strumenti utilizzati e lo sviluppo dell'idea.</a:t>
            </a:r>
            <a:endParaRPr lang="it-IT" sz="1100" noProof="0" dirty="0">
              <a:ea typeface="Calibri"/>
              <a:cs typeface="Calibri"/>
            </a:endParaRPr>
          </a:p>
          <a:p>
            <a:pPr algn="just"/>
            <a:endParaRPr lang="it-IT" sz="1100" b="1" noProof="0" dirty="0"/>
          </a:p>
          <a:p>
            <a:pPr algn="just"/>
            <a:r>
              <a:rPr lang="it-IT" sz="1100" b="1" noProof="0" dirty="0"/>
              <a:t>Suggerimenti per questo formato:</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Aiuta gli studenti a selezionare </a:t>
            </a:r>
            <a:r>
              <a:rPr lang="it-IT" sz="1100" b="1" noProof="0" dirty="0"/>
              <a:t>casi di studio significativi </a:t>
            </a:r>
            <a:r>
              <a:rPr lang="it-IT" sz="1100" noProof="0" dirty="0"/>
              <a:t>e guidali nell'utilizzo di strumenti di mappatura mentale o di brainstorming per approfondire la loro analisi.</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Fornisci </a:t>
            </a:r>
            <a:r>
              <a:rPr lang="it-IT" sz="1100" b="1" noProof="0" dirty="0"/>
              <a:t>modelli di intervista strutturati </a:t>
            </a:r>
            <a:r>
              <a:rPr lang="it-IT" sz="1100" noProof="0" dirty="0"/>
              <a:t>per supportare la sensibilizzazione degli studenti e garantire approfondimenti mirati e pertinenti da parte dei professionisti.</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Usa </a:t>
            </a:r>
            <a:r>
              <a:rPr lang="it-IT" sz="1100" b="1" noProof="0" dirty="0"/>
              <a:t>metodi di ideazione creativa </a:t>
            </a:r>
            <a:r>
              <a:rPr lang="it-IT" sz="1100" noProof="0" dirty="0"/>
              <a:t>come la matrice How-</a:t>
            </a:r>
            <a:r>
              <a:rPr lang="it-IT" sz="1100" noProof="0" dirty="0" err="1"/>
              <a:t>Now</a:t>
            </a:r>
            <a:r>
              <a:rPr lang="it-IT" sz="1100" noProof="0" dirty="0"/>
              <a:t>-Wow o Six Thinking </a:t>
            </a:r>
            <a:r>
              <a:rPr lang="it-IT" sz="1100" noProof="0" dirty="0" err="1"/>
              <a:t>Hats</a:t>
            </a:r>
            <a:r>
              <a:rPr lang="it-IT" sz="1100" noProof="0" dirty="0"/>
              <a:t> per guidare gli studenti dalla generazione dell'idea al perfezionamento.</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Pianifica </a:t>
            </a:r>
            <a:r>
              <a:rPr lang="it-IT" sz="1100" b="1" noProof="0" dirty="0"/>
              <a:t>punti di controllo del feedback tra pari </a:t>
            </a:r>
            <a:r>
              <a:rPr lang="it-IT" sz="1100" noProof="0" dirty="0"/>
              <a:t>per mantenere i progetti in linea con i tempi e incoraggiare il miglioramento collaborativo prima delle presentazioni finali.</a:t>
            </a:r>
            <a:endParaRPr lang="it-IT" sz="1100" noProof="0" dirty="0">
              <a:ea typeface="Calibri"/>
              <a:cs typeface="Calibri"/>
            </a:endParaRPr>
          </a:p>
        </p:txBody>
      </p:sp>
      <p:sp>
        <p:nvSpPr>
          <p:cNvPr id="2" name="Text Placeholder 5">
            <a:extLst>
              <a:ext uri="{FF2B5EF4-FFF2-40B4-BE49-F238E27FC236}">
                <a16:creationId xmlns:a16="http://schemas.microsoft.com/office/drawing/2014/main" id="{C0ED55E2-4C70-ADEF-2415-7C675F11E671}"/>
              </a:ext>
            </a:extLst>
          </p:cNvPr>
          <p:cNvSpPr txBox="1">
            <a:spLocks/>
          </p:cNvSpPr>
          <p:nvPr/>
        </p:nvSpPr>
        <p:spPr>
          <a:xfrm>
            <a:off x="591948" y="646920"/>
            <a:ext cx="5265328" cy="1705958"/>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90000"/>
              </a:lnSpc>
            </a:pPr>
            <a:r>
              <a:rPr lang="en-GB" sz="3000" b="1" dirty="0">
                <a:solidFill>
                  <a:srgbClr val="29C5F4"/>
                </a:solidFill>
                <a:latin typeface="Calibri"/>
                <a:ea typeface="Open Sans"/>
                <a:cs typeface="Calibri"/>
              </a:rPr>
              <a:t>PERSONALIZZARE I MODULI</a:t>
            </a:r>
            <a:endParaRPr lang="en-GB" dirty="0"/>
          </a:p>
          <a:p>
            <a:pPr algn="just">
              <a:lnSpc>
                <a:spcPct val="90000"/>
              </a:lnSpc>
            </a:pPr>
            <a:r>
              <a:rPr lang="en-GB" sz="1600" b="1" dirty="0" err="1">
                <a:solidFill>
                  <a:srgbClr val="8652A1"/>
                </a:solidFill>
                <a:latin typeface="Calibri"/>
                <a:ea typeface="Open Sans"/>
                <a:cs typeface="Calibri"/>
              </a:rPr>
              <a:t>Esempi</a:t>
            </a:r>
            <a:r>
              <a:rPr lang="en-GB" sz="1600" b="1" dirty="0">
                <a:solidFill>
                  <a:srgbClr val="8652A1"/>
                </a:solidFill>
                <a:latin typeface="Calibri"/>
                <a:ea typeface="Open Sans"/>
                <a:cs typeface="Calibri"/>
              </a:rPr>
              <a:t> di </a:t>
            </a:r>
            <a:r>
              <a:rPr lang="en-GB" sz="1600" b="1" dirty="0" err="1">
                <a:solidFill>
                  <a:srgbClr val="8652A1"/>
                </a:solidFill>
                <a:latin typeface="Calibri"/>
                <a:ea typeface="Open Sans"/>
                <a:cs typeface="Calibri"/>
              </a:rPr>
              <a:t>adattamento</a:t>
            </a:r>
            <a:endParaRPr lang="en-GB" sz="1600" dirty="0"/>
          </a:p>
          <a:p>
            <a:pPr algn="just"/>
            <a:r>
              <a:rPr lang="it-IT" dirty="0"/>
              <a:t>Le Risorse di EARTH sono progettate per essere </a:t>
            </a:r>
            <a:r>
              <a:rPr lang="it-IT" b="1" dirty="0"/>
              <a:t>flessibili</a:t>
            </a:r>
            <a:r>
              <a:rPr lang="it-IT" dirty="0"/>
              <a:t> e alcuni insegnanti le hanno già applicate in vari modi, dai workshop in classe alle lezioni dell'intero semestre. Di seguito sono riportati alcuni esempi di implementazione che dimostrano come i materiali possano essere adattati a vari formati di insegnamento, obiettivi di apprendimento e tempistiche.</a:t>
            </a:r>
            <a:endParaRPr lang="en-GB" dirty="0"/>
          </a:p>
          <a:p>
            <a:pPr algn="just"/>
            <a:endParaRPr lang="en-GB" dirty="0"/>
          </a:p>
        </p:txBody>
      </p:sp>
    </p:spTree>
    <p:extLst>
      <p:ext uri="{BB962C8B-B14F-4D97-AF65-F5344CB8AC3E}">
        <p14:creationId xmlns:p14="http://schemas.microsoft.com/office/powerpoint/2010/main" val="538560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A8FD9-77EE-3F83-4BA2-612F29D77BA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B4C239-08B6-58B7-92D4-3C875CF4CB7E}"/>
              </a:ext>
            </a:extLst>
          </p:cNvPr>
          <p:cNvSpPr>
            <a:spLocks noGrp="1"/>
          </p:cNvSpPr>
          <p:nvPr>
            <p:ph type="sldNum" sz="quarter" idx="4"/>
          </p:nvPr>
        </p:nvSpPr>
        <p:spPr/>
        <p:txBody>
          <a:bodyPr/>
          <a:lstStyle/>
          <a:p>
            <a:fld id="{9C527BFA-2C0E-4CEC-B6A5-913A56FEF4B4}" type="slidenum">
              <a:rPr lang="fr-CA" smtClean="0"/>
              <a:pPr/>
              <a:t>11</a:t>
            </a:fld>
            <a:endParaRPr lang="fr-CA"/>
          </a:p>
        </p:txBody>
      </p:sp>
      <p:sp>
        <p:nvSpPr>
          <p:cNvPr id="8" name="Freeform 2">
            <a:extLst>
              <a:ext uri="{FF2B5EF4-FFF2-40B4-BE49-F238E27FC236}">
                <a16:creationId xmlns:a16="http://schemas.microsoft.com/office/drawing/2014/main" id="{00B496BD-804E-9D08-C470-1ED530CC65F8}"/>
              </a:ext>
            </a:extLst>
          </p:cNvPr>
          <p:cNvSpPr/>
          <p:nvPr/>
        </p:nvSpPr>
        <p:spPr>
          <a:xfrm rot="19295464">
            <a:off x="6038581" y="-668569"/>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9" name="Textfeld 8">
            <a:extLst>
              <a:ext uri="{FF2B5EF4-FFF2-40B4-BE49-F238E27FC236}">
                <a16:creationId xmlns:a16="http://schemas.microsoft.com/office/drawing/2014/main" id="{3BD38273-690C-F8D7-3A2C-A5356C24E270}"/>
              </a:ext>
            </a:extLst>
          </p:cNvPr>
          <p:cNvSpPr txBox="1"/>
          <p:nvPr/>
        </p:nvSpPr>
        <p:spPr>
          <a:xfrm>
            <a:off x="591948" y="2267817"/>
            <a:ext cx="6276685" cy="8233023"/>
          </a:xfrm>
          <a:prstGeom prst="rect">
            <a:avLst/>
          </a:prstGeom>
          <a:noFill/>
        </p:spPr>
        <p:txBody>
          <a:bodyPr wrap="square" lIns="91440" tIns="45720" rIns="91440" bIns="45720" rtlCol="0" anchor="t">
            <a:spAutoFit/>
          </a:bodyPr>
          <a:lstStyle/>
          <a:p>
            <a:pPr algn="just"/>
            <a:r>
              <a:rPr lang="it-IT" sz="1200" b="1" noProof="0" dirty="0">
                <a:solidFill>
                  <a:srgbClr val="29C5F4"/>
                </a:solidFill>
              </a:rPr>
              <a:t>Versione 3: Unità di apprendimento – Parte del corso di studio (180 minuti) </a:t>
            </a:r>
            <a:endParaRPr lang="it-IT" sz="1200" b="1" noProof="0" dirty="0">
              <a:solidFill>
                <a:srgbClr val="29C5F4"/>
              </a:solidFill>
              <a:ea typeface="Calibri"/>
              <a:cs typeface="Calibri"/>
            </a:endParaRPr>
          </a:p>
          <a:p>
            <a:pPr algn="just" fontAlgn="base"/>
            <a:r>
              <a:rPr lang="it-IT" sz="1100" b="1" noProof="0" dirty="0"/>
              <a:t>Focus</a:t>
            </a:r>
            <a:r>
              <a:rPr lang="it-IT" sz="1100" noProof="0" dirty="0"/>
              <a:t>: Promuovere l'innovazione per una logistica sostenibile. </a:t>
            </a:r>
            <a:endParaRPr lang="it-IT" sz="1100" noProof="0" dirty="0">
              <a:ea typeface="Calibri"/>
              <a:cs typeface="Calibri"/>
            </a:endParaRPr>
          </a:p>
          <a:p>
            <a:pPr algn="just"/>
            <a:endParaRPr lang="it-IT" sz="1100" noProof="0" dirty="0">
              <a:ea typeface="Calibri"/>
              <a:cs typeface="Calibri"/>
            </a:endParaRPr>
          </a:p>
          <a:p>
            <a:pPr algn="just"/>
            <a:r>
              <a:rPr lang="it-IT" sz="1100" b="1" noProof="0" dirty="0"/>
              <a:t>Struttura della sessione: </a:t>
            </a:r>
            <a:endParaRPr lang="it-IT" sz="1100" b="1" noProof="0" dirty="0">
              <a:ea typeface="Calibri"/>
              <a:cs typeface="Calibri"/>
            </a:endParaRPr>
          </a:p>
          <a:p>
            <a:pPr algn="just"/>
            <a:r>
              <a:rPr lang="it-IT" sz="1100" b="1" dirty="0"/>
              <a:t>Parte 1</a:t>
            </a:r>
            <a:r>
              <a:rPr lang="it-IT" sz="1100" b="1" noProof="0" dirty="0"/>
              <a:t>– Introduzione (30 minuti): </a:t>
            </a:r>
            <a:endParaRPr lang="it-IT" sz="1100" b="1" noProof="0" dirty="0">
              <a:ea typeface="Calibri" panose="020F0502020204030204"/>
              <a:cs typeface="Calibri" panose="020F0502020204030204"/>
            </a:endParaRPr>
          </a:p>
          <a:p>
            <a:pPr marL="171450" indent="-171450" algn="just">
              <a:buFont typeface="Wingdings"/>
              <a:buChar char="q"/>
            </a:pPr>
            <a:r>
              <a:rPr lang="it-IT" sz="1100" b="1" noProof="0" dirty="0"/>
              <a:t>Presentazione</a:t>
            </a:r>
            <a:r>
              <a:rPr lang="it-IT" sz="1100" noProof="0" dirty="0"/>
              <a:t> utilizzando diapositive </a:t>
            </a:r>
            <a:r>
              <a:rPr lang="it-IT" sz="1100" b="1" noProof="0" dirty="0"/>
              <a:t>selezionate</a:t>
            </a:r>
            <a:r>
              <a:rPr lang="it-IT" sz="1100" noProof="0" dirty="0"/>
              <a:t> dai moduli EARTH (1, 2 e 3):</a:t>
            </a:r>
            <a:endParaRPr lang="it-IT" sz="1100" noProof="0" dirty="0">
              <a:ea typeface="Calibri"/>
              <a:cs typeface="Calibri"/>
            </a:endParaRPr>
          </a:p>
          <a:p>
            <a:pPr marL="628650" lvl="1" indent="-171450" algn="just">
              <a:buFont typeface="Arial" panose="05000000000000000000" pitchFamily="2" charset="2"/>
              <a:buChar char="•"/>
            </a:pPr>
            <a:r>
              <a:rPr lang="it-IT" sz="1100" noProof="0" dirty="0"/>
              <a:t>Spiegare brevemente il concetto di </a:t>
            </a:r>
            <a:r>
              <a:rPr lang="it-IT" sz="1100" b="1" noProof="0" dirty="0"/>
              <a:t>SDG</a:t>
            </a:r>
            <a:r>
              <a:rPr lang="it-IT" sz="1100" noProof="0" dirty="0"/>
              <a:t> e come si applicano alla logistica (ad esempio, riduzione delle emissioni di CO₂ = SDG 13: Azione per il clima).</a:t>
            </a:r>
            <a:endParaRPr lang="it-IT" sz="1100" noProof="0" dirty="0">
              <a:ea typeface="Calibri"/>
              <a:cs typeface="Calibri"/>
            </a:endParaRPr>
          </a:p>
          <a:p>
            <a:pPr marL="628650" lvl="1" indent="-171450" algn="just">
              <a:buFont typeface="Arial" panose="05000000000000000000" pitchFamily="2" charset="2"/>
              <a:buChar char="•"/>
            </a:pPr>
            <a:r>
              <a:rPr lang="it-IT" sz="1100" noProof="0" dirty="0"/>
              <a:t>Discutere il </a:t>
            </a:r>
            <a:r>
              <a:rPr lang="it-IT" sz="1100" b="1" noProof="0" dirty="0"/>
              <a:t>ruolo dell'innovazione </a:t>
            </a:r>
            <a:r>
              <a:rPr lang="it-IT" sz="1100" noProof="0" dirty="0"/>
              <a:t>nella promozione della sostenibilità e nello sviluppo di </a:t>
            </a:r>
            <a:r>
              <a:rPr lang="it-IT" sz="1100" b="1" noProof="0" dirty="0"/>
              <a:t>pratiche logistiche sostenibili </a:t>
            </a:r>
            <a:r>
              <a:rPr lang="it-IT" sz="1100" noProof="0" dirty="0"/>
              <a:t>(ad esempio, veicoli elettrici, ottimizzazione dei percorsi basati sull'intelligenza artificiale)).</a:t>
            </a:r>
            <a:endParaRPr lang="it-IT" sz="1100" noProof="0" dirty="0">
              <a:ea typeface="Calibri"/>
              <a:cs typeface="Calibri"/>
            </a:endParaRPr>
          </a:p>
          <a:p>
            <a:pPr marL="628650" lvl="1" indent="-171450" algn="just">
              <a:buFont typeface="Arial" panose="05000000000000000000" pitchFamily="2" charset="2"/>
              <a:buChar char="•"/>
            </a:pPr>
            <a:r>
              <a:rPr lang="it-IT" sz="1100" noProof="0" dirty="0"/>
              <a:t>Presentare </a:t>
            </a:r>
            <a:r>
              <a:rPr lang="it-IT" sz="1100" b="1" noProof="0" dirty="0"/>
              <a:t>esempi reali </a:t>
            </a:r>
            <a:r>
              <a:rPr lang="it-IT" sz="1100" noProof="0" dirty="0"/>
              <a:t>di aziende tratte dal Compendio delle Buone Pratiche di EARTH o dalla Slide Deck/Guida per l'insegnante delle OER che mostrano le </a:t>
            </a:r>
            <a:r>
              <a:rPr lang="it-IT" sz="1100" b="1" noProof="0" dirty="0"/>
              <a:t>pratiche logistiche sostenibili</a:t>
            </a:r>
            <a:r>
              <a:rPr lang="it-IT" sz="1100" noProof="0" dirty="0"/>
              <a:t>.</a:t>
            </a:r>
            <a:endParaRPr lang="it-IT" sz="1100" noProof="0" dirty="0">
              <a:ea typeface="Calibri"/>
              <a:cs typeface="Calibri"/>
            </a:endParaRPr>
          </a:p>
          <a:p>
            <a:pPr algn="just"/>
            <a:r>
              <a:rPr lang="it-IT" sz="1100" b="1" dirty="0"/>
              <a:t>Parte 2</a:t>
            </a:r>
            <a:r>
              <a:rPr lang="it-IT" sz="1100" b="1" noProof="0" dirty="0"/>
              <a:t>– Lavoro di gruppo (70 minuti):</a:t>
            </a:r>
            <a:endParaRPr lang="it-IT" sz="1100" b="1" noProof="0" dirty="0">
              <a:ea typeface="Calibri"/>
              <a:cs typeface="Calibri"/>
            </a:endParaRPr>
          </a:p>
          <a:p>
            <a:pPr marL="171450" indent="-171450" algn="just">
              <a:buFont typeface="Wingdings" panose="05000000000000000000" pitchFamily="2" charset="2"/>
              <a:buChar char="q"/>
            </a:pPr>
            <a:r>
              <a:rPr lang="it-IT" sz="1100" noProof="0" dirty="0"/>
              <a:t>Divisione in gruppi: Gli studenti sono divisi in </a:t>
            </a:r>
            <a:r>
              <a:rPr lang="it-IT" sz="1100" b="1" noProof="0" dirty="0"/>
              <a:t>gruppi da 3 a 5 persone</a:t>
            </a:r>
            <a:r>
              <a:rPr lang="it-IT" sz="1100" noProof="0" dirty="0"/>
              <a:t>.</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Task focus: Ogni gruppo </a:t>
            </a:r>
            <a:r>
              <a:rPr lang="it-IT" sz="1100" b="1" noProof="0" dirty="0"/>
              <a:t>analizza le soluzioni sostenibili implementate nella logistica </a:t>
            </a:r>
            <a:r>
              <a:rPr lang="it-IT" sz="1100" noProof="0" dirty="0"/>
              <a:t>in base alle aziende selezionate (selezionate dal Compendio delle Buone Pratiche EARTH o dalla Presentazione delle OER/Guida per l'insegnante).</a:t>
            </a:r>
            <a:endParaRPr lang="it-IT" sz="1100" noProof="0" dirty="0">
              <a:ea typeface="Calibri"/>
              <a:cs typeface="Calibri"/>
            </a:endParaRPr>
          </a:p>
          <a:p>
            <a:pPr marL="628650" lvl="1" indent="-171450" algn="just">
              <a:buFont typeface="Arial" panose="020B0604020202020204" pitchFamily="34" charset="0"/>
              <a:buChar char="•"/>
            </a:pPr>
            <a:r>
              <a:rPr lang="it-IT" sz="1100" b="1" noProof="0" dirty="0">
                <a:ea typeface="Calibri"/>
                <a:cs typeface="Calibri"/>
              </a:rPr>
              <a:t>Identificare e analizzare </a:t>
            </a:r>
            <a:r>
              <a:rPr lang="it-IT" sz="1100" noProof="0" dirty="0">
                <a:ea typeface="Calibri"/>
                <a:cs typeface="Calibri"/>
              </a:rPr>
              <a:t>le soluzioni applicate per raggiungere gli obiettivi di </a:t>
            </a:r>
            <a:r>
              <a:rPr lang="it-IT" sz="1100" b="1" noProof="0" dirty="0">
                <a:ea typeface="Calibri"/>
                <a:cs typeface="Calibri"/>
              </a:rPr>
              <a:t>sostenibilità</a:t>
            </a:r>
            <a:r>
              <a:rPr lang="it-IT" sz="1100" noProof="0" dirty="0">
                <a:ea typeface="Calibri"/>
                <a:cs typeface="Calibri"/>
              </a:rPr>
              <a:t> (ad esempio, logistica inversa, trasporto a emissioni zero, tracciamento digitale dei pacchi, ottimizzazione del magazzino</a:t>
            </a:r>
            <a:r>
              <a:rPr lang="it-IT" sz="1100" noProof="0" dirty="0"/>
              <a:t>)</a:t>
            </a:r>
            <a:r>
              <a:rPr lang="it-IT" sz="1100" noProof="0" dirty="0">
                <a:cs typeface="Calibri"/>
              </a:rPr>
              <a:t>.</a:t>
            </a:r>
          </a:p>
          <a:p>
            <a:pPr marL="628650" lvl="1" indent="-171450" algn="just">
              <a:buFont typeface="Arial" panose="020B0604020202020204" pitchFamily="34" charset="0"/>
              <a:buChar char="•"/>
            </a:pPr>
            <a:r>
              <a:rPr lang="it-IT" sz="1100" b="1" noProof="0" dirty="0"/>
              <a:t>Individua</a:t>
            </a:r>
            <a:r>
              <a:rPr lang="it-IT" sz="1100" noProof="0" dirty="0"/>
              <a:t> da 1 a 3 obiettivi SDG (ad esempio, SDG 9, SDG 12, SDG 13) supportati dalla </a:t>
            </a:r>
            <a:r>
              <a:rPr lang="it-IT" sz="1100" b="1" noProof="0" dirty="0"/>
              <a:t>soluzione</a:t>
            </a:r>
            <a:r>
              <a:rPr lang="it-IT" sz="1100" noProof="0" dirty="0">
                <a:ea typeface="Calibri"/>
                <a:cs typeface="Calibri"/>
              </a:rPr>
              <a:t>.</a:t>
            </a:r>
          </a:p>
          <a:p>
            <a:pPr marL="628650" lvl="1" indent="-171450" algn="just">
              <a:buFont typeface="Arial" panose="020B0604020202020204" pitchFamily="34" charset="0"/>
              <a:buChar char="•"/>
            </a:pPr>
            <a:r>
              <a:rPr lang="it-IT" sz="1100" b="1" noProof="0" dirty="0">
                <a:ea typeface="Calibri"/>
                <a:cs typeface="Calibri"/>
              </a:rPr>
              <a:t>Determinare</a:t>
            </a:r>
            <a:r>
              <a:rPr lang="it-IT" sz="1100" noProof="0" dirty="0">
                <a:ea typeface="Calibri"/>
                <a:cs typeface="Calibri"/>
              </a:rPr>
              <a:t> se e quali strumenti/metodi di gestione dell'innovazione sono stati utilizzati per gestire l'attuazione delle soluzioni sostenibili.</a:t>
            </a:r>
            <a:endParaRPr lang="it-IT" sz="1100" b="1" noProof="0" dirty="0">
              <a:ea typeface="Calibri"/>
              <a:cs typeface="Calibri"/>
            </a:endParaRPr>
          </a:p>
          <a:p>
            <a:pPr algn="just"/>
            <a:r>
              <a:rPr lang="it-IT" sz="1100" b="1" dirty="0"/>
              <a:t>Parte 3</a:t>
            </a:r>
            <a:r>
              <a:rPr lang="it-IT" sz="1100" b="1" noProof="0" dirty="0"/>
              <a:t>– Presentazioni e Riflessioni (80 minuti):</a:t>
            </a:r>
            <a:endParaRPr lang="it-IT" sz="1100" b="1" noProof="0" dirty="0">
              <a:ea typeface="Calibri"/>
              <a:cs typeface="Calibri"/>
            </a:endParaRPr>
          </a:p>
          <a:p>
            <a:pPr marL="171450" indent="-171450" algn="just">
              <a:buFont typeface="Wingdings" panose="05000000000000000000" pitchFamily="2" charset="2"/>
              <a:buChar char="q"/>
            </a:pPr>
            <a:r>
              <a:rPr lang="it-IT" sz="1100" b="1" noProof="0" dirty="0"/>
              <a:t>Strutturare le informazioni</a:t>
            </a:r>
            <a:r>
              <a:rPr lang="it-IT" sz="1100" noProof="0" dirty="0"/>
              <a:t>: i gruppi preparano un'infografica o una </a:t>
            </a:r>
            <a:r>
              <a:rPr lang="it-IT" sz="1100" b="1" noProof="0" dirty="0"/>
              <a:t>mappa visiva </a:t>
            </a:r>
            <a:r>
              <a:rPr lang="it-IT" sz="1100" noProof="0" dirty="0"/>
              <a:t>utilizzando uno strumento digitale (ad es. Miro, </a:t>
            </a:r>
            <a:r>
              <a:rPr lang="it-IT" sz="1100" noProof="0" dirty="0" err="1"/>
              <a:t>Mural</a:t>
            </a:r>
            <a:r>
              <a:rPr lang="it-IT" sz="1100" noProof="0" dirty="0"/>
              <a:t>, </a:t>
            </a:r>
            <a:r>
              <a:rPr lang="it-IT" sz="1100" noProof="0" dirty="0" err="1"/>
              <a:t>MindMup</a:t>
            </a:r>
            <a:r>
              <a:rPr lang="it-IT" sz="1100" noProof="0" dirty="0"/>
              <a:t>, </a:t>
            </a:r>
            <a:r>
              <a:rPr lang="it-IT" sz="1100" noProof="0" dirty="0" err="1"/>
              <a:t>Canva</a:t>
            </a:r>
            <a:r>
              <a:rPr lang="it-IT" sz="1100" noProof="0" dirty="0">
                <a:ea typeface="Calibri"/>
                <a:cs typeface="Calibri"/>
              </a:rPr>
              <a:t>)</a:t>
            </a:r>
            <a:r>
              <a:rPr lang="it-IT" sz="1100" noProof="0" dirty="0"/>
              <a:t>.</a:t>
            </a:r>
            <a:endParaRPr lang="it-IT" sz="1100" noProof="0" dirty="0">
              <a:ea typeface="Calibri"/>
              <a:cs typeface="Calibri"/>
            </a:endParaRPr>
          </a:p>
          <a:p>
            <a:pPr marL="171450" indent="-171450" algn="just">
              <a:buFont typeface="Wingdings" panose="05000000000000000000" pitchFamily="2" charset="2"/>
              <a:buChar char="q"/>
            </a:pPr>
            <a:r>
              <a:rPr lang="it-IT" sz="1100" b="1" noProof="0" dirty="0"/>
              <a:t>Brevi presentazioni di gruppo </a:t>
            </a:r>
            <a:r>
              <a:rPr lang="it-IT" sz="1100" noProof="0" dirty="0"/>
              <a:t>(3-5 minuti ciascuna): ogni gruppo condivide i propri risultati.</a:t>
            </a:r>
            <a:endParaRPr lang="it-IT" sz="1100" noProof="0" dirty="0">
              <a:cs typeface="Calibri"/>
            </a:endParaRPr>
          </a:p>
          <a:p>
            <a:pPr marL="171450" indent="-171450" algn="just">
              <a:buFont typeface="Wingdings" panose="05000000000000000000" pitchFamily="2" charset="2"/>
              <a:buChar char="q"/>
            </a:pPr>
            <a:r>
              <a:rPr lang="it-IT" sz="1100" b="1" noProof="0" dirty="0"/>
              <a:t>Riflessione di gruppo</a:t>
            </a:r>
            <a:r>
              <a:rPr lang="it-IT" sz="1100" noProof="0" dirty="0"/>
              <a:t> guidata dalle seguenti domande</a:t>
            </a:r>
            <a:r>
              <a:rPr lang="it-IT" sz="1100" noProof="0" dirty="0">
                <a:ea typeface="Calibri"/>
                <a:cs typeface="Calibri"/>
              </a:rPr>
              <a:t>:</a:t>
            </a:r>
          </a:p>
          <a:p>
            <a:pPr marL="628650" lvl="1" indent="-171450" algn="just">
              <a:buFont typeface="Arial" panose="020B0604020202020204" pitchFamily="34" charset="0"/>
              <a:buChar char="•"/>
            </a:pPr>
            <a:r>
              <a:rPr lang="it-IT" sz="1100" i="1" noProof="0" dirty="0">
                <a:ea typeface="Calibri"/>
                <a:cs typeface="Calibri"/>
              </a:rPr>
              <a:t>Quali </a:t>
            </a:r>
            <a:r>
              <a:rPr lang="it-IT" sz="1100" i="1" noProof="0" dirty="0" err="1">
                <a:ea typeface="Calibri"/>
                <a:cs typeface="Calibri"/>
              </a:rPr>
              <a:t>SDGs</a:t>
            </a:r>
            <a:r>
              <a:rPr lang="it-IT" sz="1100" i="1" noProof="0" dirty="0">
                <a:ea typeface="Calibri"/>
                <a:cs typeface="Calibri"/>
              </a:rPr>
              <a:t> sono supportati dalle aziende di logistica? </a:t>
            </a:r>
          </a:p>
          <a:p>
            <a:pPr marL="628650" lvl="1" indent="-171450" algn="just">
              <a:buFont typeface="Arial" panose="020B0604020202020204" pitchFamily="34" charset="0"/>
              <a:buChar char="•"/>
            </a:pPr>
            <a:r>
              <a:rPr lang="it-IT" sz="1100" i="1" noProof="0" dirty="0"/>
              <a:t>In che modo le aziende di logistica contribuiscono al raggiungimento degli </a:t>
            </a:r>
            <a:r>
              <a:rPr lang="it-IT" sz="1100" i="1" noProof="0" dirty="0" err="1"/>
              <a:t>SDGs</a:t>
            </a:r>
            <a:r>
              <a:rPr lang="it-IT" sz="1100" i="1" noProof="0" dirty="0"/>
              <a:t>?</a:t>
            </a:r>
            <a:endParaRPr lang="it-IT" sz="1100" i="1" noProof="0" dirty="0">
              <a:ea typeface="Calibri"/>
              <a:cs typeface="Calibri"/>
            </a:endParaRPr>
          </a:p>
          <a:p>
            <a:pPr marL="628650" lvl="1" indent="-171450" algn="just">
              <a:buFont typeface="Arial" panose="020B0604020202020204" pitchFamily="34" charset="0"/>
              <a:buChar char="•"/>
            </a:pPr>
            <a:r>
              <a:rPr lang="it-IT" sz="1100" i="1" noProof="0" dirty="0"/>
              <a:t>Quali soluzioni/tipologie di soluzioni sono più adottate e perché?</a:t>
            </a:r>
            <a:endParaRPr lang="it-IT" sz="1100" i="1" noProof="0" dirty="0">
              <a:ea typeface="Calibri"/>
              <a:cs typeface="Calibri"/>
            </a:endParaRPr>
          </a:p>
          <a:p>
            <a:pPr marL="628650" lvl="1" indent="-171450" algn="just">
              <a:buFont typeface="Arial" panose="020B0604020202020204" pitchFamily="34" charset="0"/>
              <a:buChar char="•"/>
            </a:pPr>
            <a:r>
              <a:rPr lang="it-IT" sz="1100" i="1" noProof="0" dirty="0"/>
              <a:t>Sono stati applicati strumenti/metodi di gestione dell'innovazione adeguati durante l'implementazione delle soluzioni?</a:t>
            </a:r>
          </a:p>
          <a:p>
            <a:pPr algn="just"/>
            <a:r>
              <a:rPr lang="it-IT" sz="1100" b="1" dirty="0"/>
              <a:t>Suggerimenti per questo formato:</a:t>
            </a:r>
            <a:endParaRPr lang="it-IT" sz="1100" b="1" noProof="0" dirty="0">
              <a:ea typeface="Calibri"/>
              <a:cs typeface="Calibri"/>
            </a:endParaRPr>
          </a:p>
          <a:p>
            <a:pPr marL="171450" indent="-171450" algn="just">
              <a:buFont typeface="Wingdings" panose="05000000000000000000" pitchFamily="2" charset="2"/>
              <a:buChar char="q"/>
            </a:pPr>
            <a:r>
              <a:rPr lang="it-IT" sz="1100" dirty="0"/>
              <a:t>Se opportuno, questo potrebbe essere diviso in </a:t>
            </a:r>
            <a:r>
              <a:rPr lang="it-IT" sz="1100" b="1" dirty="0"/>
              <a:t>due sezioni di 90 minuti</a:t>
            </a:r>
            <a:r>
              <a:rPr lang="it-IT" sz="1100" dirty="0"/>
              <a:t>, la prima incentrata sull'introduzione e sul lavoro di gruppo, e la seconda sulle presentazioni, la riflessione e una discussione più approfondita.</a:t>
            </a:r>
            <a:endParaRPr lang="it-IT" sz="1100" noProof="0" dirty="0"/>
          </a:p>
          <a:p>
            <a:pPr marL="171450" indent="-171450" algn="just">
              <a:buFont typeface="Wingdings" panose="05000000000000000000" pitchFamily="2" charset="2"/>
              <a:buChar char="q"/>
            </a:pPr>
            <a:r>
              <a:rPr lang="it-IT" sz="1100" dirty="0"/>
              <a:t>Spiega chiaramente gli </a:t>
            </a:r>
            <a:r>
              <a:rPr lang="it-IT" sz="1100" b="1" dirty="0"/>
              <a:t>SDG e fornire esempi concreti </a:t>
            </a:r>
            <a:r>
              <a:rPr lang="it-IT" sz="1100" dirty="0"/>
              <a:t>di come si riferiscono alle soluzioni logistiche (ad esempio, riduzione delle emissioni di CO₂ → SDG 13: Azione per il clima). </a:t>
            </a:r>
            <a:endParaRPr lang="it-IT" sz="1100" noProof="0" dirty="0"/>
          </a:p>
          <a:p>
            <a:pPr marL="171450" indent="-171450" algn="just">
              <a:buFont typeface="Wingdings" panose="05000000000000000000" pitchFamily="2" charset="2"/>
              <a:buChar char="q"/>
            </a:pPr>
            <a:r>
              <a:rPr lang="it-IT" sz="1100" b="1" dirty="0"/>
              <a:t>Definisci in anticipo eventuali termini poco chiari </a:t>
            </a:r>
            <a:r>
              <a:rPr lang="it-IT" sz="1100" dirty="0"/>
              <a:t>o ambigui per garantire chiarezza</a:t>
            </a:r>
            <a:r>
              <a:rPr lang="it-IT" sz="1100" noProof="0" dirty="0"/>
              <a:t>.</a:t>
            </a:r>
          </a:p>
          <a:p>
            <a:pPr marL="171450" indent="-171450" algn="just">
              <a:buFont typeface="Wingdings" panose="05000000000000000000" pitchFamily="2" charset="2"/>
              <a:buChar char="q"/>
            </a:pPr>
            <a:r>
              <a:rPr lang="it-IT" sz="1100" dirty="0"/>
              <a:t>Fornisci agli studenti una </a:t>
            </a:r>
            <a:r>
              <a:rPr lang="it-IT" sz="1100" b="1" dirty="0"/>
              <a:t>guida chiara sull'ambito dell'analisi</a:t>
            </a:r>
            <a:r>
              <a:rPr lang="it-IT" sz="1100" dirty="0"/>
              <a:t>, assicurando che gli studenti si concentrino sulle principali soluzioni sostenibili e sul loro impatto.</a:t>
            </a:r>
            <a:endParaRPr lang="it-IT" sz="1100" noProof="0" dirty="0">
              <a:ea typeface="Calibri"/>
              <a:cs typeface="Calibri"/>
            </a:endParaRPr>
          </a:p>
          <a:p>
            <a:pPr marL="171450" indent="-171450" algn="just">
              <a:buFont typeface="Wingdings" panose="05000000000000000000" pitchFamily="2" charset="2"/>
              <a:buChar char="q"/>
            </a:pPr>
            <a:r>
              <a:rPr lang="it-IT" sz="1100" dirty="0"/>
              <a:t>Supporta gli studenti secondo necessità durante la preparazione di un'infografica/mappa visiva sui </a:t>
            </a:r>
            <a:r>
              <a:rPr lang="it-IT" sz="1100" b="1" dirty="0"/>
              <a:t>problemi tecnici </a:t>
            </a:r>
            <a:r>
              <a:rPr lang="it-IT" sz="1100" dirty="0"/>
              <a:t>durante la creazione e incoraggia la creatività nella progettazione.</a:t>
            </a:r>
            <a:endParaRPr lang="it-IT" sz="1100" noProof="0" dirty="0">
              <a:ea typeface="Calibri"/>
              <a:cs typeface="Calibri"/>
            </a:endParaRPr>
          </a:p>
          <a:p>
            <a:pPr marL="171450" indent="-171450" algn="just">
              <a:buFont typeface="Wingdings" panose="05000000000000000000" pitchFamily="2" charset="2"/>
              <a:buChar char="q"/>
            </a:pPr>
            <a:r>
              <a:rPr lang="it-IT" sz="1100" b="1" dirty="0"/>
              <a:t>Incoraggia gli studenti a pensare in modo critico </a:t>
            </a:r>
            <a:r>
              <a:rPr lang="it-IT" sz="1100" dirty="0"/>
              <a:t>quando valutano la misura in cui una determinata soluzione contribuisce allo sviluppo sostenibile</a:t>
            </a:r>
            <a:r>
              <a:rPr lang="it-IT" sz="1100" noProof="0" dirty="0"/>
              <a:t>.</a:t>
            </a:r>
          </a:p>
        </p:txBody>
      </p:sp>
      <p:sp>
        <p:nvSpPr>
          <p:cNvPr id="3" name="Text Placeholder 5">
            <a:extLst>
              <a:ext uri="{FF2B5EF4-FFF2-40B4-BE49-F238E27FC236}">
                <a16:creationId xmlns:a16="http://schemas.microsoft.com/office/drawing/2014/main" id="{6D77B865-3547-6DB3-75D9-8EE141F46FC6}"/>
              </a:ext>
            </a:extLst>
          </p:cNvPr>
          <p:cNvSpPr txBox="1">
            <a:spLocks/>
          </p:cNvSpPr>
          <p:nvPr/>
        </p:nvSpPr>
        <p:spPr>
          <a:xfrm>
            <a:off x="591948" y="646920"/>
            <a:ext cx="5265328" cy="1705958"/>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lnSpc>
                <a:spcPct val="90000"/>
              </a:lnSpc>
            </a:pPr>
            <a:r>
              <a:rPr lang="en-GB" sz="3000" b="1" dirty="0">
                <a:solidFill>
                  <a:srgbClr val="29C5F4"/>
                </a:solidFill>
                <a:latin typeface="Calibri"/>
                <a:ea typeface="Open Sans"/>
                <a:cs typeface="Calibri"/>
              </a:rPr>
              <a:t>PERSONALIZZRE I MODULI</a:t>
            </a:r>
            <a:endParaRPr lang="en-GB" dirty="0"/>
          </a:p>
          <a:p>
            <a:pPr algn="just">
              <a:lnSpc>
                <a:spcPct val="90000"/>
              </a:lnSpc>
            </a:pPr>
            <a:r>
              <a:rPr lang="en-GB" sz="1600" b="1" dirty="0" err="1">
                <a:solidFill>
                  <a:srgbClr val="8652A1"/>
                </a:solidFill>
                <a:latin typeface="Calibri"/>
                <a:ea typeface="Open Sans"/>
                <a:cs typeface="Calibri"/>
              </a:rPr>
              <a:t>Esempi</a:t>
            </a:r>
            <a:r>
              <a:rPr lang="en-GB" sz="1600" b="1" dirty="0">
                <a:solidFill>
                  <a:srgbClr val="8652A1"/>
                </a:solidFill>
                <a:latin typeface="Calibri"/>
                <a:ea typeface="Open Sans"/>
                <a:cs typeface="Calibri"/>
              </a:rPr>
              <a:t> di </a:t>
            </a:r>
            <a:r>
              <a:rPr lang="en-GB" sz="1600" b="1" dirty="0" err="1">
                <a:solidFill>
                  <a:srgbClr val="8652A1"/>
                </a:solidFill>
                <a:latin typeface="Calibri"/>
                <a:ea typeface="Open Sans"/>
                <a:cs typeface="Calibri"/>
              </a:rPr>
              <a:t>adattamento</a:t>
            </a:r>
            <a:endParaRPr lang="en-GB" sz="1600" dirty="0"/>
          </a:p>
          <a:p>
            <a:pPr algn="just"/>
            <a:r>
              <a:rPr lang="it-IT" dirty="0"/>
              <a:t>Le Risorse di EARTH sono progettate per essere </a:t>
            </a:r>
            <a:r>
              <a:rPr lang="it-IT" b="1" dirty="0"/>
              <a:t>flessibili</a:t>
            </a:r>
            <a:r>
              <a:rPr lang="it-IT" dirty="0"/>
              <a:t> e alcuni insegnanti le hanno già applicate in vari modi, dai workshop in classe alle lezioni dell'intero semestre. Di seguito sono riportati alcuni esempi di implementazione che dimostrano come i materiali possano essere adattati a vari formati di insegnamento, obiettivi di apprendimento e tempistiche </a:t>
            </a:r>
            <a:endParaRPr lang="en-GB" dirty="0"/>
          </a:p>
          <a:p>
            <a:pPr algn="just"/>
            <a:endParaRPr lang="en-GB" dirty="0"/>
          </a:p>
          <a:p>
            <a:pPr algn="just"/>
            <a:endParaRPr lang="en-GB" dirty="0"/>
          </a:p>
        </p:txBody>
      </p:sp>
    </p:spTree>
    <p:extLst>
      <p:ext uri="{BB962C8B-B14F-4D97-AF65-F5344CB8AC3E}">
        <p14:creationId xmlns:p14="http://schemas.microsoft.com/office/powerpoint/2010/main" val="3307205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31B66-935A-1F77-AC36-106F4474332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EC6786D-D6B1-289D-9C15-0C195B0DCAA0}"/>
              </a:ext>
            </a:extLst>
          </p:cNvPr>
          <p:cNvSpPr>
            <a:spLocks noGrp="1"/>
          </p:cNvSpPr>
          <p:nvPr>
            <p:ph type="body" sz="quarter" idx="14"/>
          </p:nvPr>
        </p:nvSpPr>
        <p:spPr/>
        <p:txBody>
          <a:bodyPr/>
          <a:lstStyle/>
          <a:p>
            <a:r>
              <a:rPr lang="en-US"/>
              <a:t>03</a:t>
            </a:r>
          </a:p>
        </p:txBody>
      </p:sp>
      <p:sp>
        <p:nvSpPr>
          <p:cNvPr id="5" name="Slide Number Placeholder 4">
            <a:extLst>
              <a:ext uri="{FF2B5EF4-FFF2-40B4-BE49-F238E27FC236}">
                <a16:creationId xmlns:a16="http://schemas.microsoft.com/office/drawing/2014/main" id="{2B3066E1-686C-8119-F954-381377CBB40C}"/>
              </a:ext>
            </a:extLst>
          </p:cNvPr>
          <p:cNvSpPr>
            <a:spLocks noGrp="1"/>
          </p:cNvSpPr>
          <p:nvPr>
            <p:ph type="sldNum" sz="quarter" idx="4"/>
          </p:nvPr>
        </p:nvSpPr>
        <p:spPr/>
        <p:txBody>
          <a:bodyPr/>
          <a:lstStyle/>
          <a:p>
            <a:fld id="{9C527BFA-2C0E-4CEC-B6A5-913A56FEF4B4}" type="slidenum">
              <a:rPr lang="fr-CA" smtClean="0"/>
              <a:pPr/>
              <a:t>12</a:t>
            </a:fld>
            <a:endParaRPr lang="fr-CA"/>
          </a:p>
        </p:txBody>
      </p:sp>
      <p:pic>
        <p:nvPicPr>
          <p:cNvPr id="10" name="Picture Placeholder 9">
            <a:extLst>
              <a:ext uri="{FF2B5EF4-FFF2-40B4-BE49-F238E27FC236}">
                <a16:creationId xmlns:a16="http://schemas.microsoft.com/office/drawing/2014/main" id="{CD7B8831-B9E9-F074-54B9-D15A5229308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944" r="7944"/>
          <a:stretch>
            <a:fillRect/>
          </a:stretch>
        </p:blipFill>
        <p:spPr/>
      </p:pic>
      <p:sp>
        <p:nvSpPr>
          <p:cNvPr id="12" name="Rectangle 11">
            <a:extLst>
              <a:ext uri="{FF2B5EF4-FFF2-40B4-BE49-F238E27FC236}">
                <a16:creationId xmlns:a16="http://schemas.microsoft.com/office/drawing/2014/main" id="{70D9AD37-7D75-5E07-EA62-909EA9E33214}"/>
              </a:ext>
            </a:extLst>
          </p:cNvPr>
          <p:cNvSpPr/>
          <p:nvPr/>
        </p:nvSpPr>
        <p:spPr>
          <a:xfrm>
            <a:off x="4611684" y="5207821"/>
            <a:ext cx="2311672" cy="550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3" name="TextBox 12">
            <a:extLst>
              <a:ext uri="{FF2B5EF4-FFF2-40B4-BE49-F238E27FC236}">
                <a16:creationId xmlns:a16="http://schemas.microsoft.com/office/drawing/2014/main" id="{0FC04BB0-97E8-B766-31FE-1EB2A0D6E0D7}"/>
              </a:ext>
            </a:extLst>
          </p:cNvPr>
          <p:cNvSpPr txBox="1"/>
          <p:nvPr/>
        </p:nvSpPr>
        <p:spPr>
          <a:xfrm>
            <a:off x="4611684" y="5197746"/>
            <a:ext cx="2304092" cy="553998"/>
          </a:xfrm>
          <a:prstGeom prst="rect">
            <a:avLst/>
          </a:prstGeom>
          <a:noFill/>
        </p:spPr>
        <p:txBody>
          <a:bodyPr wrap="none" lIns="91440" tIns="45720" rIns="91440" bIns="45720" rtlCol="0" anchor="t">
            <a:spAutoFit/>
          </a:bodyPr>
          <a:lstStyle/>
          <a:p>
            <a:r>
              <a:rPr lang="en-US" sz="3000" b="1" spc="324" dirty="0">
                <a:solidFill>
                  <a:srgbClr val="29C5F4"/>
                </a:solidFill>
                <a:ea typeface="Calibri"/>
                <a:cs typeface="Calibri"/>
              </a:rPr>
              <a:t>MODULO 2</a:t>
            </a:r>
            <a:endParaRPr lang="en-US" dirty="0"/>
          </a:p>
        </p:txBody>
      </p:sp>
      <p:sp>
        <p:nvSpPr>
          <p:cNvPr id="14" name="Freeform 13">
            <a:extLst>
              <a:ext uri="{FF2B5EF4-FFF2-40B4-BE49-F238E27FC236}">
                <a16:creationId xmlns:a16="http://schemas.microsoft.com/office/drawing/2014/main" id="{C059A95B-5D01-6A13-652E-14E7C238C8AB}"/>
              </a:ext>
            </a:extLst>
          </p:cNvPr>
          <p:cNvSpPr/>
          <p:nvPr/>
        </p:nvSpPr>
        <p:spPr>
          <a:xfrm rot="19295464">
            <a:off x="5357263" y="-801414"/>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AFBEADA-C5BB-E92A-3B17-0728539D93D5}"/>
              </a:ext>
            </a:extLst>
          </p:cNvPr>
          <p:cNvSpPr/>
          <p:nvPr/>
        </p:nvSpPr>
        <p:spPr>
          <a:xfrm rot="2300298">
            <a:off x="6741386" y="5900083"/>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2" name="Rectangle 11">
            <a:extLst>
              <a:ext uri="{FF2B5EF4-FFF2-40B4-BE49-F238E27FC236}">
                <a16:creationId xmlns:a16="http://schemas.microsoft.com/office/drawing/2014/main" id="{6CDEF01A-14A1-ADDC-0B7C-59A062C3B597}"/>
              </a:ext>
            </a:extLst>
          </p:cNvPr>
          <p:cNvSpPr/>
          <p:nvPr/>
        </p:nvSpPr>
        <p:spPr>
          <a:xfrm>
            <a:off x="893135" y="5867315"/>
            <a:ext cx="6030222" cy="710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 name="TextBox 12">
            <a:extLst>
              <a:ext uri="{FF2B5EF4-FFF2-40B4-BE49-F238E27FC236}">
                <a16:creationId xmlns:a16="http://schemas.microsoft.com/office/drawing/2014/main" id="{385CD0F5-3F8B-301C-DD88-92F2AA1B2C8D}"/>
              </a:ext>
            </a:extLst>
          </p:cNvPr>
          <p:cNvSpPr txBox="1"/>
          <p:nvPr/>
        </p:nvSpPr>
        <p:spPr>
          <a:xfrm>
            <a:off x="978861" y="5977334"/>
            <a:ext cx="6146515" cy="553998"/>
          </a:xfrm>
          <a:prstGeom prst="rect">
            <a:avLst/>
          </a:prstGeom>
          <a:noFill/>
        </p:spPr>
        <p:txBody>
          <a:bodyPr wrap="square" lIns="91440" tIns="45720" rIns="91440" bIns="45720" rtlCol="0" anchor="t">
            <a:spAutoFit/>
          </a:bodyPr>
          <a:lstStyle/>
          <a:p>
            <a:r>
              <a:rPr lang="en-US" sz="3000" b="1" spc="324" dirty="0">
                <a:solidFill>
                  <a:srgbClr val="29C5F4"/>
                </a:solidFill>
                <a:ea typeface="Calibri"/>
                <a:cs typeface="Calibri"/>
              </a:rPr>
              <a:t>GESTIONE DELL'INNOVAZIONE</a:t>
            </a:r>
            <a:endParaRPr lang="en-US" sz="3000" b="1" spc="324" dirty="0">
              <a:solidFill>
                <a:srgbClr val="29C5F4"/>
              </a:solidFill>
              <a:latin typeface="Calibri" panose="020F0502020204030204" pitchFamily="34" charset="0"/>
              <a:cs typeface="Calibri" panose="020F0502020204030204" pitchFamily="34" charset="0"/>
            </a:endParaRPr>
          </a:p>
        </p:txBody>
      </p:sp>
      <p:sp>
        <p:nvSpPr>
          <p:cNvPr id="4" name="Rectangle 11">
            <a:extLst>
              <a:ext uri="{FF2B5EF4-FFF2-40B4-BE49-F238E27FC236}">
                <a16:creationId xmlns:a16="http://schemas.microsoft.com/office/drawing/2014/main" id="{8CF6D66A-361F-D3A5-922A-1A34ABCB4A84}"/>
              </a:ext>
            </a:extLst>
          </p:cNvPr>
          <p:cNvSpPr/>
          <p:nvPr/>
        </p:nvSpPr>
        <p:spPr>
          <a:xfrm>
            <a:off x="2550695" y="6683732"/>
            <a:ext cx="4372662" cy="561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7" name="TextBox 12">
            <a:extLst>
              <a:ext uri="{FF2B5EF4-FFF2-40B4-BE49-F238E27FC236}">
                <a16:creationId xmlns:a16="http://schemas.microsoft.com/office/drawing/2014/main" id="{A089840A-696D-4854-D5DE-A3E171DF39A1}"/>
              </a:ext>
            </a:extLst>
          </p:cNvPr>
          <p:cNvSpPr txBox="1"/>
          <p:nvPr/>
        </p:nvSpPr>
        <p:spPr>
          <a:xfrm>
            <a:off x="2657420" y="6691201"/>
            <a:ext cx="4265937" cy="553998"/>
          </a:xfrm>
          <a:prstGeom prst="rect">
            <a:avLst/>
          </a:prstGeom>
          <a:noFill/>
        </p:spPr>
        <p:txBody>
          <a:bodyPr wrap="square" lIns="91440" tIns="45720" rIns="91440" bIns="45720" rtlCol="0" anchor="t">
            <a:spAutoFit/>
          </a:bodyPr>
          <a:lstStyle/>
          <a:p>
            <a:r>
              <a:rPr lang="en-US" sz="3000" b="1" spc="324" dirty="0">
                <a:solidFill>
                  <a:srgbClr val="29C5F4"/>
                </a:solidFill>
                <a:ea typeface="Calibri"/>
                <a:cs typeface="Calibri"/>
              </a:rPr>
              <a:t>DIGITALIZZAZIONE E</a:t>
            </a:r>
            <a:endParaRPr lang="en-US" sz="3000" b="1" spc="324" dirty="0">
              <a:solidFill>
                <a:srgbClr val="29C5F4"/>
              </a:solidFill>
              <a:latin typeface="Calibri" panose="020F0502020204030204" pitchFamily="34" charset="0"/>
              <a:cs typeface="Calibri" panose="020F0502020204030204" pitchFamily="34" charset="0"/>
            </a:endParaRPr>
          </a:p>
        </p:txBody>
      </p:sp>
      <p:sp>
        <p:nvSpPr>
          <p:cNvPr id="8" name="Rectangle 11">
            <a:extLst>
              <a:ext uri="{FF2B5EF4-FFF2-40B4-BE49-F238E27FC236}">
                <a16:creationId xmlns:a16="http://schemas.microsoft.com/office/drawing/2014/main" id="{90C4AA7B-49A1-C94C-B7C0-6E0534BE3FD2}"/>
              </a:ext>
            </a:extLst>
          </p:cNvPr>
          <p:cNvSpPr/>
          <p:nvPr/>
        </p:nvSpPr>
        <p:spPr>
          <a:xfrm>
            <a:off x="3551721" y="7345211"/>
            <a:ext cx="3371635" cy="561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1" name="TextBox 12">
            <a:extLst>
              <a:ext uri="{FF2B5EF4-FFF2-40B4-BE49-F238E27FC236}">
                <a16:creationId xmlns:a16="http://schemas.microsoft.com/office/drawing/2014/main" id="{4F99A6F4-6A88-4322-C2E1-A31B9FEDB4CD}"/>
              </a:ext>
            </a:extLst>
          </p:cNvPr>
          <p:cNvSpPr txBox="1"/>
          <p:nvPr/>
        </p:nvSpPr>
        <p:spPr>
          <a:xfrm>
            <a:off x="3551722" y="7331446"/>
            <a:ext cx="3371634" cy="553998"/>
          </a:xfrm>
          <a:prstGeom prst="rect">
            <a:avLst/>
          </a:prstGeom>
          <a:noFill/>
        </p:spPr>
        <p:txBody>
          <a:bodyPr wrap="square" lIns="91440" tIns="45720" rIns="91440" bIns="45720" rtlCol="0" anchor="t">
            <a:spAutoFit/>
          </a:bodyPr>
          <a:lstStyle/>
          <a:p>
            <a:r>
              <a:rPr lang="en-US" sz="3000" b="1" spc="324" dirty="0">
                <a:solidFill>
                  <a:srgbClr val="29C5F4"/>
                </a:solidFill>
                <a:ea typeface="Calibri"/>
                <a:cs typeface="Calibri"/>
              </a:rPr>
              <a:t>SOSTENIBILITÀ</a:t>
            </a:r>
            <a:r>
              <a:rPr lang="en-US" sz="3000" b="1" spc="324" dirty="0">
                <a:solidFill>
                  <a:srgbClr val="29C5F4"/>
                </a:solidFill>
                <a:latin typeface="Calibri"/>
                <a:ea typeface="Calibri"/>
                <a:cs typeface="Calibri"/>
              </a:rPr>
              <a:t> </a:t>
            </a:r>
            <a:endParaRPr lang="en-US" sz="3000" b="1" spc="324" dirty="0">
              <a:solidFill>
                <a:srgbClr val="29C5F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3511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F445C-2A06-B6C3-3FB7-29AF4163091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C5373B4-FD07-0E25-79D8-FB595643A1C9}"/>
              </a:ext>
            </a:extLst>
          </p:cNvPr>
          <p:cNvSpPr>
            <a:spLocks noGrp="1"/>
          </p:cNvSpPr>
          <p:nvPr>
            <p:ph type="body" sz="quarter" idx="30"/>
          </p:nvPr>
        </p:nvSpPr>
        <p:spPr/>
        <p:txBody>
          <a:bodyPr lIns="91440" tIns="45720" rIns="91440" bIns="45720" anchor="t">
            <a:noAutofit/>
          </a:bodyPr>
          <a:lstStyle/>
          <a:p>
            <a:r>
              <a:rPr lang="de-DE" dirty="0">
                <a:latin typeface="Calibri"/>
                <a:ea typeface="Open Sans"/>
                <a:cs typeface="Calibri"/>
              </a:rPr>
              <a:t>PANORAMICA DEL MODULO 2</a:t>
            </a:r>
            <a:endParaRPr lang="en-US" dirty="0"/>
          </a:p>
          <a:p>
            <a:endParaRPr lang="en-US" dirty="0"/>
          </a:p>
        </p:txBody>
      </p:sp>
      <p:sp>
        <p:nvSpPr>
          <p:cNvPr id="7" name="Text Placeholder 6">
            <a:extLst>
              <a:ext uri="{FF2B5EF4-FFF2-40B4-BE49-F238E27FC236}">
                <a16:creationId xmlns:a16="http://schemas.microsoft.com/office/drawing/2014/main" id="{A7DC0D29-EB85-ABAD-AA63-E3A4769831E7}"/>
              </a:ext>
            </a:extLst>
          </p:cNvPr>
          <p:cNvSpPr>
            <a:spLocks noGrp="1"/>
          </p:cNvSpPr>
          <p:nvPr>
            <p:ph type="body" sz="quarter" idx="47"/>
          </p:nvPr>
        </p:nvSpPr>
        <p:spPr>
          <a:xfrm>
            <a:off x="3907688" y="1644030"/>
            <a:ext cx="3123234" cy="1918453"/>
          </a:xfrm>
        </p:spPr>
        <p:txBody>
          <a:bodyPr lIns="91440" tIns="45720" rIns="91440" bIns="45720" anchor="t">
            <a:noAutofit/>
          </a:bodyPr>
          <a:lstStyle/>
          <a:p>
            <a:pPr algn="just" fontAlgn="base">
              <a:lnSpc>
                <a:spcPct val="100000"/>
              </a:lnSpc>
              <a:spcAft>
                <a:spcPts val="800"/>
              </a:spcAft>
            </a:pPr>
            <a:r>
              <a:rPr lang="it-IT" sz="1100" b="1" noProof="0">
                <a:solidFill>
                  <a:srgbClr val="000000"/>
                </a:solidFill>
              </a:rPr>
              <a:t>Informazioni sul modulo:</a:t>
            </a:r>
          </a:p>
          <a:p>
            <a:pPr algn="just" fontAlgn="base">
              <a:lnSpc>
                <a:spcPct val="100000"/>
              </a:lnSpc>
              <a:spcAft>
                <a:spcPts val="800"/>
              </a:spcAft>
            </a:pPr>
            <a:r>
              <a:rPr lang="it-IT" sz="1100" noProof="0" dirty="0"/>
              <a:t>Gli studenti esploreranno la prospettiva del consorzio sulla digitalizzazione della </a:t>
            </a:r>
            <a:r>
              <a:rPr lang="it-IT" sz="1100" b="1" noProof="0" dirty="0"/>
              <a:t>management dell'innovazione</a:t>
            </a:r>
            <a:r>
              <a:rPr lang="it-IT" sz="1100" noProof="0" dirty="0"/>
              <a:t> e riceveranno un elenco mirato di strumenti progettati per supportare la gestione di pratiche logistiche sostenibili e innovative. Guidati da istruzioni specifiche, gli studenti analizzeranno criticamente questi strumenti per comprenderne le applicazioni pratiche.</a:t>
            </a:r>
            <a:endParaRPr lang="it-IT" sz="1100" noProof="0" dirty="0">
              <a:latin typeface="Calibri"/>
              <a:ea typeface="Open Sans"/>
              <a:cs typeface="Calibri"/>
            </a:endParaRPr>
          </a:p>
        </p:txBody>
      </p:sp>
      <p:sp>
        <p:nvSpPr>
          <p:cNvPr id="8" name="Text Placeholder 7">
            <a:extLst>
              <a:ext uri="{FF2B5EF4-FFF2-40B4-BE49-F238E27FC236}">
                <a16:creationId xmlns:a16="http://schemas.microsoft.com/office/drawing/2014/main" id="{F2483AC8-E01A-96FE-C9A9-525132E319DF}"/>
              </a:ext>
            </a:extLst>
          </p:cNvPr>
          <p:cNvSpPr>
            <a:spLocks noGrp="1"/>
          </p:cNvSpPr>
          <p:nvPr>
            <p:ph type="body" sz="quarter" idx="48"/>
          </p:nvPr>
        </p:nvSpPr>
        <p:spPr>
          <a:xfrm>
            <a:off x="3935387" y="6671684"/>
            <a:ext cx="3087982" cy="3829072"/>
          </a:xfrm>
        </p:spPr>
        <p:txBody>
          <a:bodyPr lIns="91440" tIns="45720" rIns="91440" bIns="45720" numCol="1" spcCol="288000" anchor="t">
            <a:noAutofit/>
          </a:bodyPr>
          <a:lstStyle/>
          <a:p>
            <a:pPr algn="just"/>
            <a:r>
              <a:rPr lang="it-IT" b="1" noProof="0"/>
              <a:t>Durata</a:t>
            </a:r>
            <a:r>
              <a:rPr lang="it-IT" noProof="0"/>
              <a:t>: 3 settimane – Minimo 3 sessioni di 1,5 ore ciascuna, insieme a letture e completamento dei compiti.</a:t>
            </a:r>
          </a:p>
          <a:p>
            <a:pPr algn="just"/>
            <a:endParaRPr lang="it-IT" noProof="0" dirty="0"/>
          </a:p>
          <a:p>
            <a:pPr algn="just"/>
            <a:r>
              <a:rPr lang="it-IT" b="1" noProof="0" dirty="0">
                <a:latin typeface="Calibri"/>
                <a:ea typeface="Open Sans"/>
                <a:cs typeface="Calibri"/>
              </a:rPr>
              <a:t>Risultati di apprendimento</a:t>
            </a:r>
            <a:r>
              <a:rPr lang="it-IT" noProof="0" dirty="0">
                <a:latin typeface="Calibri"/>
                <a:ea typeface="Open Sans"/>
                <a:cs typeface="Calibri"/>
              </a:rPr>
              <a:t>:</a:t>
            </a:r>
          </a:p>
          <a:p>
            <a:pPr marL="171450" indent="-171450" algn="just">
              <a:buFont typeface="Wingdings" panose="05000000000000000000" pitchFamily="2" charset="2"/>
              <a:buChar char="q"/>
            </a:pPr>
            <a:r>
              <a:rPr lang="it-IT" noProof="0" dirty="0"/>
              <a:t>Riconoscere gli strumenti digitali per la gestione dell'innovazione (Settimana 4).
Comprendere la relazione tra logistica e sostenibilità (Settimana 5).
Analizzare le attività logistiche che affrontano gli SDG (settimana 5).
Identificare in che modo la digitalizzazione supporta l'innovazione sostenibile nella logistica (Settimana 6).
Collegare gli strumenti digitali al processo di gestione dell'innovazione per la logistica sostenibile (Settimana 6).</a:t>
            </a:r>
          </a:p>
          <a:p>
            <a:pPr algn="just"/>
            <a:endParaRPr lang="it-IT" noProof="0" dirty="0"/>
          </a:p>
          <a:p>
            <a:pPr algn="just"/>
            <a:r>
              <a:rPr lang="it-IT" b="1" noProof="0" dirty="0"/>
              <a:t>Valutazione</a:t>
            </a:r>
            <a:r>
              <a:rPr lang="it-IT" noProof="0" dirty="0"/>
              <a:t>: Le prestazioni degli studenti saranno valutate attraverso la partecipazione a discussioni di moduli e un breve questionario online che valuta i risultati dell'apprendimento.</a:t>
            </a:r>
          </a:p>
        </p:txBody>
      </p:sp>
      <p:sp>
        <p:nvSpPr>
          <p:cNvPr id="9" name="Text Placeholder 8">
            <a:extLst>
              <a:ext uri="{FF2B5EF4-FFF2-40B4-BE49-F238E27FC236}">
                <a16:creationId xmlns:a16="http://schemas.microsoft.com/office/drawing/2014/main" id="{16DA9D3F-CD40-D5F8-4DF0-AC0D6E858E03}"/>
              </a:ext>
            </a:extLst>
          </p:cNvPr>
          <p:cNvSpPr>
            <a:spLocks noGrp="1"/>
          </p:cNvSpPr>
          <p:nvPr>
            <p:ph type="body" sz="quarter" idx="59"/>
          </p:nvPr>
        </p:nvSpPr>
        <p:spPr>
          <a:xfrm>
            <a:off x="3907688" y="4646756"/>
            <a:ext cx="3467401" cy="944594"/>
          </a:xfrm>
        </p:spPr>
        <p:txBody>
          <a:bodyPr/>
          <a:lstStyle/>
          <a:p>
            <a:pPr>
              <a:lnSpc>
                <a:spcPts val="2420"/>
              </a:lnSpc>
            </a:pPr>
            <a:r>
              <a:rPr lang="it-IT" sz="2400" dirty="0"/>
              <a:t>COMPRENDERE LA RELAZIONE TRA GESTIONE DELL'INNOVAZIONE, DIGITALIZZAZIONE E SOSTENIBILITÀ NELLA LOGISTICA</a:t>
            </a:r>
            <a:endParaRPr lang="en-US" sz="2400" dirty="0"/>
          </a:p>
        </p:txBody>
      </p:sp>
      <p:sp>
        <p:nvSpPr>
          <p:cNvPr id="4" name="Slide Number Placeholder 3">
            <a:extLst>
              <a:ext uri="{FF2B5EF4-FFF2-40B4-BE49-F238E27FC236}">
                <a16:creationId xmlns:a16="http://schemas.microsoft.com/office/drawing/2014/main" id="{27A66364-8DDA-978A-2ED2-2E16FBE29E00}"/>
              </a:ext>
            </a:extLst>
          </p:cNvPr>
          <p:cNvSpPr>
            <a:spLocks noGrp="1"/>
          </p:cNvSpPr>
          <p:nvPr>
            <p:ph type="sldNum" sz="quarter" idx="4"/>
          </p:nvPr>
        </p:nvSpPr>
        <p:spPr/>
        <p:txBody>
          <a:bodyPr/>
          <a:lstStyle/>
          <a:p>
            <a:fld id="{9C527BFA-2C0E-4CEC-B6A5-913A56FEF4B4}" type="slidenum">
              <a:rPr lang="fr-CA" smtClean="0"/>
              <a:pPr/>
              <a:t>13</a:t>
            </a:fld>
            <a:endParaRPr lang="fr-CA"/>
          </a:p>
        </p:txBody>
      </p:sp>
      <p:pic>
        <p:nvPicPr>
          <p:cNvPr id="18" name="Picture Placeholder 17">
            <a:extLst>
              <a:ext uri="{FF2B5EF4-FFF2-40B4-BE49-F238E27FC236}">
                <a16:creationId xmlns:a16="http://schemas.microsoft.com/office/drawing/2014/main" id="{0091E7E8-B692-01CE-D947-C7B78A36C02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4887" r="24887"/>
          <a:stretch/>
        </p:blipFill>
        <p:spPr>
          <a:xfrm>
            <a:off x="-15531" y="0"/>
            <a:ext cx="3580712" cy="10691813"/>
          </a:xfrm>
        </p:spPr>
      </p:pic>
      <p:sp>
        <p:nvSpPr>
          <p:cNvPr id="19" name="Freeform 18">
            <a:extLst>
              <a:ext uri="{FF2B5EF4-FFF2-40B4-BE49-F238E27FC236}">
                <a16:creationId xmlns:a16="http://schemas.microsoft.com/office/drawing/2014/main" id="{C6D6581B-DA18-3A92-DB57-41FD60A202F8}"/>
              </a:ext>
            </a:extLst>
          </p:cNvPr>
          <p:cNvSpPr/>
          <p:nvPr/>
        </p:nvSpPr>
        <p:spPr>
          <a:xfrm rot="12398288">
            <a:off x="-2775720" y="-745199"/>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B002FE3-9A20-7F47-04A1-ADE4DC6DC0E8}"/>
              </a:ext>
            </a:extLst>
          </p:cNvPr>
          <p:cNvSpPr/>
          <p:nvPr/>
        </p:nvSpPr>
        <p:spPr>
          <a:xfrm rot="2300298">
            <a:off x="-183876" y="5010676"/>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5" name="Rechteck 1">
            <a:extLst>
              <a:ext uri="{FF2B5EF4-FFF2-40B4-BE49-F238E27FC236}">
                <a16:creationId xmlns:a16="http://schemas.microsoft.com/office/drawing/2014/main" id="{687F8E31-FBBB-5FEF-CF30-379AA075357D}"/>
              </a:ext>
            </a:extLst>
          </p:cNvPr>
          <p:cNvSpPr/>
          <p:nvPr/>
        </p:nvSpPr>
        <p:spPr>
          <a:xfrm>
            <a:off x="-7835" y="8368878"/>
            <a:ext cx="3256809" cy="2131878"/>
          </a:xfrm>
          <a:prstGeom prst="rect">
            <a:avLst/>
          </a:prstGeom>
          <a:solidFill>
            <a:srgbClr val="8652A1"/>
          </a:solidFill>
          <a:ln>
            <a:solidFill>
              <a:srgbClr val="8652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a:extLst>
              <a:ext uri="{FF2B5EF4-FFF2-40B4-BE49-F238E27FC236}">
                <a16:creationId xmlns:a16="http://schemas.microsoft.com/office/drawing/2014/main" id="{3C12F4CA-9C68-4929-641B-0C4B08DE163E}"/>
              </a:ext>
            </a:extLst>
          </p:cNvPr>
          <p:cNvSpPr txBox="1"/>
          <p:nvPr/>
        </p:nvSpPr>
        <p:spPr>
          <a:xfrm>
            <a:off x="239344" y="8542265"/>
            <a:ext cx="2762451" cy="1954381"/>
          </a:xfrm>
          <a:prstGeom prst="rect">
            <a:avLst/>
          </a:prstGeom>
          <a:noFill/>
        </p:spPr>
        <p:txBody>
          <a:bodyPr wrap="square" lIns="91440" tIns="45720" rIns="91440" bIns="45720" rtlCol="0" anchor="t">
            <a:spAutoFit/>
          </a:bodyPr>
          <a:lstStyle/>
          <a:p>
            <a:pPr algn="just"/>
            <a:r>
              <a:rPr lang="it-IT" sz="1100" noProof="0">
                <a:solidFill>
                  <a:schemeClr val="bg1"/>
                </a:solidFill>
              </a:rPr>
              <a:t>Per quanto riguarda i </a:t>
            </a:r>
            <a:r>
              <a:rPr lang="it-IT" sz="1100" b="1" noProof="0">
                <a:solidFill>
                  <a:schemeClr val="bg1"/>
                </a:solidFill>
              </a:rPr>
              <a:t>tempi</a:t>
            </a:r>
            <a:r>
              <a:rPr lang="it-IT" sz="1100" noProof="0">
                <a:solidFill>
                  <a:schemeClr val="bg1"/>
                </a:solidFill>
              </a:rPr>
              <a:t>, essere strutturati e lasciare agli studenti il tempo sufficiente per impegnarsi con le attività e comprendere i concetti. </a:t>
            </a:r>
            <a:r>
              <a:rPr lang="it-IT" sz="1100" noProof="0" dirty="0">
                <a:solidFill>
                  <a:schemeClr val="bg1"/>
                </a:solidFill>
              </a:rPr>
              <a:t>Per insegnare questo modulo in una sessione di 90 minuti, si consiglia di dedicare </a:t>
            </a:r>
            <a:r>
              <a:rPr lang="it-IT" sz="1100" b="1" noProof="0" dirty="0">
                <a:solidFill>
                  <a:schemeClr val="bg1"/>
                </a:solidFill>
              </a:rPr>
              <a:t>circa 45 minuti all'input e alla discussione e 45 minuti alle attività del foglio di lavoro</a:t>
            </a:r>
            <a:r>
              <a:rPr lang="it-IT" sz="1100" noProof="0" dirty="0">
                <a:solidFill>
                  <a:schemeClr val="bg1"/>
                </a:solidFill>
              </a:rPr>
              <a:t>. Assicurati di adattarlo alle esigenze dei tuoi studenti e di comunicare chiaramente il tempo assegnato per le attività.</a:t>
            </a:r>
          </a:p>
        </p:txBody>
      </p:sp>
    </p:spTree>
    <p:extLst>
      <p:ext uri="{BB962C8B-B14F-4D97-AF65-F5344CB8AC3E}">
        <p14:creationId xmlns:p14="http://schemas.microsoft.com/office/powerpoint/2010/main" val="742122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690F1-8B5A-7B0B-1CA1-3B388D22C83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86E423C-D5D4-E191-1124-9B185615D6A8}"/>
              </a:ext>
            </a:extLst>
          </p:cNvPr>
          <p:cNvSpPr>
            <a:spLocks noGrp="1"/>
          </p:cNvSpPr>
          <p:nvPr>
            <p:ph type="body" sz="quarter" idx="48"/>
          </p:nvPr>
        </p:nvSpPr>
        <p:spPr>
          <a:xfrm>
            <a:off x="3549916" y="1439485"/>
            <a:ext cx="3296855" cy="2917260"/>
          </a:xfrm>
        </p:spPr>
        <p:txBody>
          <a:bodyPr lIns="91440" tIns="45720" rIns="91440" bIns="45720" numCol="1" spcCol="288000" anchor="t">
            <a:noAutofit/>
          </a:bodyPr>
          <a:lstStyle/>
          <a:p>
            <a:pPr algn="just"/>
            <a:r>
              <a:rPr lang="it-IT" sz="1800" noProof="0">
                <a:solidFill>
                  <a:srgbClr val="8652A1"/>
                </a:solidFill>
              </a:rPr>
              <a:t>Attività</a:t>
            </a:r>
            <a:endParaRPr lang="it-IT" noProof="0"/>
          </a:p>
          <a:p>
            <a:pPr marL="171450" indent="-171450" algn="just">
              <a:buFont typeface="Wingdings" panose="05000000000000000000" pitchFamily="2" charset="2"/>
              <a:buChar char="q"/>
            </a:pPr>
            <a:r>
              <a:rPr lang="it-IT" noProof="0" dirty="0"/>
              <a:t>Gli studenti dovrebbero esaminare la digitalizzazione della gestione dell'innovazione all'interno di un'azienda specifica identificando potenziali sfide e opportunità per l'innovazione. Esploreranno gli strumenti digitali che supportano l'implementazione di soluzioni logistiche e ne valuteranno l'efficacia all'interno del processo di gestione dell'innovazione.
In una discussione collaborativa, valuteranno la rilevanza degli strumenti soppesandone vantaggi e limiti, considerando come facilitano le diverse fasi della gestione dell'innovazione.</a:t>
            </a:r>
          </a:p>
        </p:txBody>
      </p:sp>
      <p:sp>
        <p:nvSpPr>
          <p:cNvPr id="8" name="Text Placeholder 7">
            <a:extLst>
              <a:ext uri="{FF2B5EF4-FFF2-40B4-BE49-F238E27FC236}">
                <a16:creationId xmlns:a16="http://schemas.microsoft.com/office/drawing/2014/main" id="{7BF18693-C00E-4EA5-1843-22680869C92B}"/>
              </a:ext>
            </a:extLst>
          </p:cNvPr>
          <p:cNvSpPr>
            <a:spLocks noGrp="1"/>
          </p:cNvSpPr>
          <p:nvPr>
            <p:ph type="body" sz="quarter" idx="62"/>
          </p:nvPr>
        </p:nvSpPr>
        <p:spPr>
          <a:xfrm>
            <a:off x="3604999" y="4060794"/>
            <a:ext cx="3186688" cy="1008955"/>
          </a:xfrm>
        </p:spPr>
        <p:txBody>
          <a:bodyPr/>
          <a:lstStyle/>
          <a:p>
            <a:r>
              <a:rPr lang="en-US" dirty="0"/>
              <a:t>MATERIALI</a:t>
            </a:r>
          </a:p>
        </p:txBody>
      </p:sp>
      <p:sp>
        <p:nvSpPr>
          <p:cNvPr id="7" name="Text Placeholder 6">
            <a:extLst>
              <a:ext uri="{FF2B5EF4-FFF2-40B4-BE49-F238E27FC236}">
                <a16:creationId xmlns:a16="http://schemas.microsoft.com/office/drawing/2014/main" id="{E0DD0C43-F993-EE08-E2D2-D196AE000795}"/>
              </a:ext>
            </a:extLst>
          </p:cNvPr>
          <p:cNvSpPr>
            <a:spLocks noGrp="1"/>
          </p:cNvSpPr>
          <p:nvPr>
            <p:ph type="body" sz="quarter" idx="61"/>
          </p:nvPr>
        </p:nvSpPr>
        <p:spPr>
          <a:xfrm>
            <a:off x="-9335" y="304800"/>
            <a:ext cx="7040257" cy="926158"/>
          </a:xfrm>
        </p:spPr>
        <p:txBody>
          <a:bodyPr/>
          <a:lstStyle/>
          <a:p>
            <a:r>
              <a:rPr lang="it-IT" dirty="0"/>
              <a:t>SETTIMANA 4: LA DIGITALIZZAZIONE NELLA GESTIONE DELL'INNOVAZIONE</a:t>
            </a:r>
            <a:endParaRPr lang="en-US" dirty="0"/>
          </a:p>
        </p:txBody>
      </p:sp>
      <p:sp>
        <p:nvSpPr>
          <p:cNvPr id="4" name="Slide Number Placeholder 3">
            <a:extLst>
              <a:ext uri="{FF2B5EF4-FFF2-40B4-BE49-F238E27FC236}">
                <a16:creationId xmlns:a16="http://schemas.microsoft.com/office/drawing/2014/main" id="{C4FBA7B6-09DF-23C2-D055-FDF6AD503D78}"/>
              </a:ext>
            </a:extLst>
          </p:cNvPr>
          <p:cNvSpPr>
            <a:spLocks noGrp="1"/>
          </p:cNvSpPr>
          <p:nvPr>
            <p:ph type="sldNum" sz="quarter" idx="4"/>
          </p:nvPr>
        </p:nvSpPr>
        <p:spPr/>
        <p:txBody>
          <a:bodyPr/>
          <a:lstStyle/>
          <a:p>
            <a:fld id="{9C527BFA-2C0E-4CEC-B6A5-913A56FEF4B4}" type="slidenum">
              <a:rPr lang="fr-CA" smtClean="0"/>
              <a:pPr/>
              <a:t>14</a:t>
            </a:fld>
            <a:endParaRPr lang="fr-CA"/>
          </a:p>
        </p:txBody>
      </p:sp>
      <p:pic>
        <p:nvPicPr>
          <p:cNvPr id="15" name="Picture Placeholder 14">
            <a:extLst>
              <a:ext uri="{FF2B5EF4-FFF2-40B4-BE49-F238E27FC236}">
                <a16:creationId xmlns:a16="http://schemas.microsoft.com/office/drawing/2014/main" id="{A540B166-E638-0C2A-8D7B-3C609CAA15D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32535" b="7443"/>
          <a:stretch>
            <a:fillRect/>
          </a:stretch>
        </p:blipFill>
        <p:spPr>
          <a:xfrm>
            <a:off x="0" y="7020713"/>
            <a:ext cx="7559675" cy="3026228"/>
          </a:xfrm>
        </p:spPr>
      </p:pic>
      <p:graphicFrame>
        <p:nvGraphicFramePr>
          <p:cNvPr id="2" name="Tabelle 1">
            <a:extLst>
              <a:ext uri="{FF2B5EF4-FFF2-40B4-BE49-F238E27FC236}">
                <a16:creationId xmlns:a16="http://schemas.microsoft.com/office/drawing/2014/main" id="{BE488389-62DF-E7BA-FBA6-0F0F4B99EFB7}"/>
              </a:ext>
            </a:extLst>
          </p:cNvPr>
          <p:cNvGraphicFramePr>
            <a:graphicFrameLocks noGrp="1"/>
          </p:cNvGraphicFramePr>
          <p:nvPr>
            <p:extLst>
              <p:ext uri="{D42A27DB-BD31-4B8C-83A1-F6EECF244321}">
                <p14:modId xmlns:p14="http://schemas.microsoft.com/office/powerpoint/2010/main" val="754290064"/>
              </p:ext>
            </p:extLst>
          </p:nvPr>
        </p:nvGraphicFramePr>
        <p:xfrm>
          <a:off x="3660770" y="4644009"/>
          <a:ext cx="3186000" cy="3327400"/>
        </p:xfrm>
        <a:graphic>
          <a:graphicData uri="http://schemas.openxmlformats.org/drawingml/2006/table">
            <a:tbl>
              <a:tblPr firstRow="1" bandRow="1"/>
              <a:tblGrid>
                <a:gridCol w="1710000">
                  <a:extLst>
                    <a:ext uri="{9D8B030D-6E8A-4147-A177-3AD203B41FA5}">
                      <a16:colId xmlns:a16="http://schemas.microsoft.com/office/drawing/2014/main" val="3698861540"/>
                    </a:ext>
                  </a:extLst>
                </a:gridCol>
                <a:gridCol w="1476000">
                  <a:extLst>
                    <a:ext uri="{9D8B030D-6E8A-4147-A177-3AD203B41FA5}">
                      <a16:colId xmlns:a16="http://schemas.microsoft.com/office/drawing/2014/main" val="4133591016"/>
                    </a:ext>
                  </a:extLst>
                </a:gridCol>
              </a:tblGrid>
              <a:tr h="370840">
                <a:tc>
                  <a:txBody>
                    <a:bodyPr/>
                    <a:lstStyle/>
                    <a:p>
                      <a:r>
                        <a:rPr lang="de-DE" sz="1100" b="1" dirty="0">
                          <a:solidFill>
                            <a:srgbClr val="29C5F4"/>
                          </a:solidFill>
                          <a:hlinkClick r:id="rId3">
                            <a:extLst>
                              <a:ext uri="{A12FA001-AC4F-418D-AE19-62706E023703}">
                                <ahyp:hlinkClr xmlns:ahyp="http://schemas.microsoft.com/office/drawing/2018/hyperlinkcolor" val="tx"/>
                              </a:ext>
                            </a:extLst>
                          </a:hlinkClick>
                        </a:rPr>
                        <a:t>EARTH Starter Kit</a:t>
                      </a:r>
                      <a:endParaRPr lang="en-GB" sz="1100" b="1" dirty="0">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bg1"/>
                          </a:solidFill>
                        </a:rPr>
                        <a:t>pp. 23-29</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4395889"/>
                  </a:ext>
                </a:extLst>
              </a:tr>
              <a:tr h="370840">
                <a:tc>
                  <a:txBody>
                    <a:bodyPr/>
                    <a:lstStyle/>
                    <a:p>
                      <a:r>
                        <a:rPr lang="de-DE" sz="1100" dirty="0">
                          <a:solidFill>
                            <a:schemeClr val="bg1"/>
                          </a:solidFill>
                        </a:rPr>
                        <a:t>Slide Deck: </a:t>
                      </a:r>
                      <a:r>
                        <a:rPr lang="it-IT" sz="1100" dirty="0">
                          <a:solidFill>
                            <a:schemeClr val="bg1"/>
                          </a:solidFill>
                        </a:rPr>
                        <a:t>Fasi di gestione dell'innovazione legate agli strumenti digitali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bg1"/>
                          </a:solidFill>
                        </a:rPr>
                        <a:t>Download PPT</a:t>
                      </a:r>
                      <a:br>
                        <a:rPr lang="de-DE" sz="1100" dirty="0">
                          <a:solidFill>
                            <a:srgbClr val="FFFFFF"/>
                          </a:solidFill>
                        </a:rPr>
                      </a:br>
                      <a:r>
                        <a:rPr lang="de-DE" sz="1100" dirty="0">
                          <a:solidFill>
                            <a:schemeClr val="bg1"/>
                          </a:solidFill>
                        </a:rPr>
                        <a:t>“EARTH – Slide Deck Module 2“</a:t>
                      </a:r>
                    </a:p>
                    <a:p>
                      <a:r>
                        <a:rPr lang="de-DE" sz="1100" dirty="0">
                          <a:solidFill>
                            <a:schemeClr val="bg1"/>
                          </a:solidFill>
                        </a:rPr>
                        <a:t>pp. 13-19</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225681"/>
                  </a:ext>
                </a:extLst>
              </a:tr>
              <a:tr h="370840">
                <a:tc>
                  <a:txBody>
                    <a:bodyPr/>
                    <a:lstStyle/>
                    <a:p>
                      <a:r>
                        <a:rPr lang="de-DE" sz="1100" dirty="0" err="1">
                          <a:solidFill>
                            <a:schemeClr val="bg1"/>
                          </a:solidFill>
                        </a:rPr>
                        <a:t>Foglio</a:t>
                      </a:r>
                      <a:r>
                        <a:rPr lang="de-DE" sz="1100" dirty="0">
                          <a:solidFill>
                            <a:schemeClr val="bg1"/>
                          </a:solidFill>
                        </a:rPr>
                        <a:t> di </a:t>
                      </a:r>
                      <a:r>
                        <a:rPr lang="de-DE" sz="1100" dirty="0" err="1">
                          <a:solidFill>
                            <a:schemeClr val="bg1"/>
                          </a:solidFill>
                        </a:rPr>
                        <a:t>lavoro</a:t>
                      </a:r>
                      <a:r>
                        <a:rPr lang="de-DE" sz="1100" dirty="0">
                          <a:solidFill>
                            <a:schemeClr val="bg1"/>
                          </a:solidFill>
                        </a:rPr>
                        <a:t> p</a:t>
                      </a:r>
                      <a:r>
                        <a:rPr lang="it-IT" sz="1100" dirty="0" err="1">
                          <a:solidFill>
                            <a:schemeClr val="bg1"/>
                          </a:solidFill>
                        </a:rPr>
                        <a:t>er</a:t>
                      </a:r>
                      <a:r>
                        <a:rPr lang="it-IT" sz="1100" dirty="0">
                          <a:solidFill>
                            <a:schemeClr val="bg1"/>
                          </a:solidFill>
                        </a:rPr>
                        <a:t> gli studenti:
come identificare i problemi/le innovazioni di un'azienda e come identificare gli strumenti digitali pertinenti e valutarne la rilevanza</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solidFill>
                            <a:schemeClr val="bg1"/>
                          </a:solidFill>
                        </a:rPr>
                        <a:t>Download PPT </a:t>
                      </a:r>
                    </a:p>
                    <a:p>
                      <a:r>
                        <a:rPr lang="de-DE" sz="1100" dirty="0">
                          <a:solidFill>
                            <a:schemeClr val="bg1"/>
                          </a:solidFill>
                        </a:rPr>
                        <a:t>“EARTH – Worksheets Module 2“</a:t>
                      </a:r>
                    </a:p>
                    <a:p>
                      <a:r>
                        <a:rPr lang="de-DE" sz="1100" dirty="0">
                          <a:solidFill>
                            <a:schemeClr val="bg1"/>
                          </a:solidFill>
                        </a:rPr>
                        <a:t>pp. 2-4</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490817"/>
                  </a:ext>
                </a:extLst>
              </a:tr>
              <a:tr h="370840">
                <a:tc>
                  <a:txBody>
                    <a:bodyPr/>
                    <a:lstStyle/>
                    <a:p>
                      <a:r>
                        <a:rPr lang="it-IT" sz="1100" dirty="0">
                          <a:solidFill>
                            <a:schemeClr val="bg1"/>
                          </a:solidFill>
                        </a:rPr>
                        <a:t>Fonti esterne su gestione dell'innovazione, digitalizzazione e metodi pedagogici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solidFill>
                            <a:srgbClr val="29C5F4"/>
                          </a:solidFill>
                          <a:hlinkClick r:id="rId4" action="ppaction://hlinksldjump">
                            <a:extLst>
                              <a:ext uri="{A12FA001-AC4F-418D-AE19-62706E023703}">
                                <ahyp:hlinkClr xmlns:ahyp="http://schemas.microsoft.com/office/drawing/2018/hyperlinkcolor" val="tx"/>
                              </a:ext>
                            </a:extLst>
                          </a:hlinkClick>
                        </a:rPr>
                        <a:t>pp. 21-24</a:t>
                      </a:r>
                      <a:endParaRPr lang="en-GB" sz="1100" dirty="0">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0784864"/>
                  </a:ext>
                </a:extLst>
              </a:tr>
            </a:tbl>
          </a:graphicData>
        </a:graphic>
      </p:graphicFrame>
      <p:sp>
        <p:nvSpPr>
          <p:cNvPr id="10" name="Text Placeholder 9">
            <a:extLst>
              <a:ext uri="{FF2B5EF4-FFF2-40B4-BE49-F238E27FC236}">
                <a16:creationId xmlns:a16="http://schemas.microsoft.com/office/drawing/2014/main" id="{6E2AA43B-62D8-8ABA-BBD4-9ED4FD7E4757}"/>
              </a:ext>
            </a:extLst>
          </p:cNvPr>
          <p:cNvSpPr>
            <a:spLocks noGrp="1"/>
          </p:cNvSpPr>
          <p:nvPr>
            <p:ph type="body" sz="quarter" idx="64"/>
          </p:nvPr>
        </p:nvSpPr>
        <p:spPr>
          <a:xfrm>
            <a:off x="520386" y="1439485"/>
            <a:ext cx="2880000" cy="5581228"/>
          </a:xfrm>
        </p:spPr>
        <p:txBody>
          <a:bodyPr lIns="91440" tIns="45720" rIns="91440" bIns="45720" numCol="1" spcCol="288000" anchor="t">
            <a:noAutofit/>
          </a:bodyPr>
          <a:lstStyle/>
          <a:p>
            <a:pPr algn="just"/>
            <a:r>
              <a:rPr lang="it-IT" sz="1800" noProof="0">
                <a:solidFill>
                  <a:srgbClr val="8652A1"/>
                </a:solidFill>
              </a:rPr>
              <a:t>Contenuto</a:t>
            </a:r>
            <a:endParaRPr lang="it-IT" noProof="0"/>
          </a:p>
          <a:p>
            <a:pPr algn="just"/>
            <a:r>
              <a:rPr lang="it-IT" noProof="0" dirty="0"/>
              <a:t>Questa settimana introduce gli studenti al ruolo degli strumenti digitali nella </a:t>
            </a:r>
            <a:r>
              <a:rPr lang="it-IT" b="1" noProof="0" dirty="0"/>
              <a:t>gestione dell'innovazione</a:t>
            </a:r>
            <a:r>
              <a:rPr lang="it-IT" noProof="0" dirty="0"/>
              <a:t>. Inizia con una panoramica del processo di gestione dell'innovazione e delle piattaforme digitali che supportano ogni fase. Utilizza la presentazione per spiegare i concetti chiave e dimostrare come diversi strumenti possono facilitare vari aspetti dell'innovazione, dall'ideazione all'implementazione. Incoraggia gli studenti a pensare in modo critico a come questi strumenti influiscono sull'efficienza, la collaborazione e il processo decisionale nella logistica.</a:t>
            </a:r>
          </a:p>
          <a:p>
            <a:pPr algn="just"/>
            <a:endParaRPr lang="it-IT" noProof="0" dirty="0"/>
          </a:p>
          <a:p>
            <a:pPr algn="just"/>
            <a:r>
              <a:rPr lang="it-IT" noProof="0" dirty="0"/>
              <a:t>Durante la parte pratica della sessione, gli studenti esploreranno alcuni degli strumenti digitali introdotti nella lezione. Guidarli nella valutazione della rilevanza di questi strumenti per le diverse attività di gestione dell'innovazione. Nella </a:t>
            </a:r>
            <a:r>
              <a:rPr lang="it-IT" i="1" noProof="0" dirty="0" err="1"/>
              <a:t>problem-based</a:t>
            </a:r>
            <a:r>
              <a:rPr lang="it-IT" i="1" noProof="0" dirty="0"/>
              <a:t> activity</a:t>
            </a:r>
            <a:r>
              <a:rPr lang="it-IT" noProof="0" dirty="0"/>
              <a:t>, gli studenti analizzeranno la digitalizzazione della gestione dell'innovazione identificando potenziali sfide e opportunità per qualsiasi azienda. Incoraggiare la discussione sui vantaggi e i limiti dei vari strumenti digitali, considerando fattori come l'usabilità, il costo e la scalabilità. Assicurati che gli studenti lascino la sessione con una comprensione più approfondita di come la digitalizzazione supporti la gestione dell'innovazione e la differenza tra le soluzioni digitali nella logistica (ad esempio, l'uso dell'intelligenza artificiale nello stoccaggio) e gli strumenti digitali a supporto della gestione dell'innovazione (ad esempio, Miro).</a:t>
            </a:r>
          </a:p>
        </p:txBody>
      </p:sp>
    </p:spTree>
    <p:extLst>
      <p:ext uri="{BB962C8B-B14F-4D97-AF65-F5344CB8AC3E}">
        <p14:creationId xmlns:p14="http://schemas.microsoft.com/office/powerpoint/2010/main" val="1338523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7C811-5AD9-319A-D976-B31E852B03D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F7CEFF4-DC38-A86C-F371-746CF38BA58E}"/>
              </a:ext>
            </a:extLst>
          </p:cNvPr>
          <p:cNvSpPr>
            <a:spLocks noGrp="1"/>
          </p:cNvSpPr>
          <p:nvPr>
            <p:ph type="body" sz="quarter" idx="64"/>
          </p:nvPr>
        </p:nvSpPr>
        <p:spPr>
          <a:xfrm>
            <a:off x="539837" y="1230958"/>
            <a:ext cx="6480000" cy="9265432"/>
          </a:xfrm>
        </p:spPr>
        <p:txBody>
          <a:bodyPr lIns="91440" tIns="45720" rIns="91440" bIns="45720" numCol="2" spcCol="288000" anchor="t">
            <a:noAutofit/>
          </a:bodyPr>
          <a:lstStyle/>
          <a:p>
            <a:r>
              <a:rPr lang="it-IT" sz="1600" b="1" noProof="0" dirty="0">
                <a:solidFill>
                  <a:srgbClr val="8652A1"/>
                </a:solidFill>
              </a:rPr>
              <a:t>Strumenti digitali nella gestione dell'innovazione</a:t>
            </a:r>
          </a:p>
          <a:p>
            <a:pPr algn="just"/>
            <a:r>
              <a:rPr lang="it-IT" noProof="0" dirty="0"/>
              <a:t>Gli strumenti digitali svolgono un ruolo cruciale nella moderna </a:t>
            </a:r>
            <a:r>
              <a:rPr lang="it-IT" b="1" noProof="0" dirty="0"/>
              <a:t>gestione dell'innovazione</a:t>
            </a:r>
            <a:r>
              <a:rPr lang="it-IT" noProof="0" dirty="0"/>
              <a:t>, semplificando i processi, migliorando la collaborazione e consentendo un processo decisionale basato sui dati. Dall'ideazione all'implementazione, varie piattaforme online supportano diversi aspetti dell'innovazione, aiutando </a:t>
            </a:r>
            <a:r>
              <a:rPr lang="it-IT" b="1" noProof="0" dirty="0"/>
              <a:t>le aziende a rimanere competitive ed efficienti</a:t>
            </a:r>
            <a:r>
              <a:rPr lang="it-IT" noProof="0" dirty="0"/>
              <a:t>. In questa sessione, gli studenti esploreranno come la digitalizzazione migliora la gestione dell'innovazione analizzando gli strumenti che aiutano a ottenere informazioni basate sui dati, la gestione della pipeline, la collaborazione e l'integrazione del feedback dei clienti.</a:t>
            </a:r>
          </a:p>
          <a:p>
            <a:pPr algn="just"/>
            <a:r>
              <a:rPr lang="it-IT" noProof="0" dirty="0">
                <a:latin typeface="Calibri"/>
                <a:ea typeface="Open Sans"/>
                <a:cs typeface="Calibri"/>
              </a:rPr>
              <a:t>Comprendendo questi strumenti, gli studenti saranno in grado di valutare il loro impatto sull'efficienza e la scalabilità del processo decisionale Incoraggia gli studenti a considerare come i diversi strumenti supportano le varie fasi della gestione dell'innovazione e come le aziende possono integrarli per superare le sfide logistiche. Per una panoramica degli strumenti digitali che possono essere utilizzati, si rimanda alle pagine 23-29 del </a:t>
            </a:r>
            <a:r>
              <a:rPr lang="it-IT" sz="1100" b="1" noProof="0" dirty="0">
                <a:solidFill>
                  <a:srgbClr val="29C5F4"/>
                </a:solidFill>
                <a:latin typeface="Calibri"/>
                <a:ea typeface="Open Sans"/>
                <a:cs typeface="Calibri"/>
                <a:hlinkClick r:id="rId3">
                  <a:extLst>
                    <a:ext uri="{A12FA001-AC4F-418D-AE19-62706E023703}">
                      <ahyp:hlinkClr xmlns:ahyp="http://schemas.microsoft.com/office/drawing/2018/hyperlinkcolor" val="tx"/>
                    </a:ext>
                  </a:extLst>
                </a:hlinkClick>
              </a:rPr>
              <a:t>EARTH Starter Kit</a:t>
            </a:r>
            <a:r>
              <a:rPr lang="it-IT" noProof="0" dirty="0">
                <a:latin typeface="Calibri"/>
                <a:ea typeface="Open Sans"/>
                <a:cs typeface="Calibri"/>
              </a:rPr>
              <a:t>. Assicurati di chiarire la differenza tra uno strumento digitale (utilizzato per supportare il processo di innovazione) e una soluzione digitale (utilizzata per risolvere uno specifico problema logistico) per evitare confusione tra gli studenti.</a:t>
            </a:r>
          </a:p>
          <a:p>
            <a:pPr algn="just"/>
            <a:endParaRPr lang="it-IT" noProof="0" dirty="0"/>
          </a:p>
          <a:p>
            <a:r>
              <a:rPr lang="it-IT" sz="1600" b="1" noProof="0" dirty="0">
                <a:solidFill>
                  <a:srgbClr val="8652A1"/>
                </a:solidFill>
              </a:rPr>
              <a:t>Trovare possibili problemi o opportunità di innovazione</a:t>
            </a:r>
            <a:endParaRPr lang="it-IT" noProof="0" dirty="0"/>
          </a:p>
          <a:p>
            <a:pPr algn="just"/>
            <a:r>
              <a:rPr lang="it-IT" noProof="0" dirty="0"/>
              <a:t>Per applicare le loro conoscenze, gli studenti esamineranno un'azienda reale di loro scelta per identificare le sfide e le opportunità di innovazione all'interno delle sue operazioni. Dovrebbero iniziare ricercando in che modo le aziende gestiscono attualmente l'innovazione e quali strumenti digitali utilizzano, se presenti. È fondamentale chiarire che l'azienda e la specifica sfida o opportunità non devono necessariamente essere legate alla logistica. L'obiettivo è analizzare in che modo gli strumenti digitali supportano l'innovazione in qualsiasi contesto, poiché i principi fondamentali rimangono applicabili in tutti i settori. Questa flessibilità consente agli studenti di scegliere il caso di studio fra un'ampia gamma di aziende.</a:t>
            </a:r>
          </a:p>
          <a:p>
            <a:pPr algn="just"/>
            <a:r>
              <a:rPr lang="it-IT" noProof="0" dirty="0"/>
              <a:t>Incoraggia gli studenti a chiedersi:</a:t>
            </a:r>
          </a:p>
          <a:p>
            <a:pPr marL="171450" indent="-171450" algn="just">
              <a:buFont typeface="Wingdings" panose="05000000000000000000" pitchFamily="2" charset="2"/>
              <a:buChar char="q"/>
            </a:pPr>
            <a:r>
              <a:rPr lang="it-IT" i="1" noProof="0" dirty="0"/>
              <a:t>Quali sono i principali punti deboli nel processo di gestione dell'innovazione dell'azienda?
In che modo gli strumenti digitali supportano o ostacolano attualmente il processo di gestione dell'innovazione?
Quali sono le lacune nella pipeline di gestione dell'innovazione che la digitalizzazione potrebbe colmare?
Quali opportunità esistono per migliorare l'efficienza, la sostenibilità o l'esperienza del cliente?</a:t>
            </a:r>
          </a:p>
          <a:p>
            <a:pPr algn="just"/>
            <a:endParaRPr lang="it-IT" noProof="0" dirty="0"/>
          </a:p>
          <a:p>
            <a:pPr algn="just"/>
            <a:r>
              <a:rPr lang="it-IT" dirty="0"/>
              <a:t>Questo approccio basato sui problemi consentirà agli studenti di valutare criticamente l'efficacia di vari strumenti, considerando fattori quali l'usabilità, il costo e la compatibilità con i sistemi esistenti. Al termine dell'analisi, gli studenti dovrebbero essere in grado di proporre come specifici strumenti digitali possano migliorare la gestione dell'innovazione all'interno dell'azienda prescelta.</a:t>
            </a:r>
            <a:endParaRPr lang="it-IT" noProof="0" dirty="0"/>
          </a:p>
          <a:p>
            <a:pPr algn="just"/>
            <a:endParaRPr lang="it-IT" sz="1600" b="1" noProof="0" dirty="0">
              <a:solidFill>
                <a:srgbClr val="8652A1"/>
              </a:solidFill>
            </a:endParaRPr>
          </a:p>
          <a:p>
            <a:r>
              <a:rPr lang="it-IT" sz="1600" b="1" noProof="0" dirty="0">
                <a:solidFill>
                  <a:srgbClr val="8652A1"/>
                </a:solidFill>
              </a:rPr>
              <a:t>Come moderare la discussione</a:t>
            </a:r>
            <a:endParaRPr lang="it-IT" noProof="0" dirty="0"/>
          </a:p>
          <a:p>
            <a:pPr algn="just"/>
            <a:r>
              <a:rPr lang="it-IT" dirty="0"/>
              <a:t>Facilitare una discussione coinvolgente è essenziale per aiutare gli studenti a collegare concetti teorici con applicazioni pratiche. Iniziate riassumendo i principali strumenti digitali e il loro ruolo nella gestione dell'innovazione. Incoraggia gli studenti a condividere i loro risultati e a impegnarsi in una discussione comparativa dei vantaggi e dei limiti delle diverse piattaforme.</a:t>
            </a:r>
            <a:endParaRPr lang="it-IT" noProof="0" dirty="0"/>
          </a:p>
          <a:p>
            <a:pPr algn="just"/>
            <a:r>
              <a:rPr lang="it-IT" dirty="0"/>
              <a:t>Utilizza i seguenti </a:t>
            </a:r>
            <a:r>
              <a:rPr lang="it-IT" b="1" dirty="0"/>
              <a:t>suggerimenti</a:t>
            </a:r>
            <a:r>
              <a:rPr lang="it-IT" dirty="0"/>
              <a:t> </a:t>
            </a:r>
            <a:r>
              <a:rPr lang="it-IT" b="1" dirty="0"/>
              <a:t>per la discussione </a:t>
            </a:r>
            <a:r>
              <a:rPr lang="it-IT" dirty="0"/>
              <a:t>per guidare la partecipazione degli studenti:</a:t>
            </a:r>
            <a:endParaRPr lang="it-IT" noProof="0" dirty="0"/>
          </a:p>
          <a:p>
            <a:pPr marL="171450" indent="-171450" algn="just">
              <a:buFont typeface="Wingdings" panose="05000000000000000000" pitchFamily="2" charset="2"/>
              <a:buChar char="q"/>
            </a:pPr>
            <a:r>
              <a:rPr lang="it-IT" i="1" noProof="0" dirty="0">
                <a:latin typeface="Calibri"/>
                <a:ea typeface="Open Sans"/>
                <a:cs typeface="Calibri"/>
              </a:rPr>
              <a:t>Quali sono gli strumenti digitali più utilizzati nella gestione dell'innovazione e perché?
In che modo le piattaforme di analisi dei dati (come, Tableau, Power BI…) supportano il processo decisionale?
Quali strumenti sono più adatti per la gestione delle pipeline di innovazione (ad esempio, </a:t>
            </a:r>
            <a:r>
              <a:rPr lang="it-IT" i="1" noProof="0" dirty="0" err="1">
                <a:latin typeface="Calibri"/>
                <a:ea typeface="Open Sans"/>
                <a:cs typeface="Calibri"/>
              </a:rPr>
              <a:t>Planview</a:t>
            </a:r>
            <a:r>
              <a:rPr lang="it-IT" i="1" noProof="0" dirty="0">
                <a:latin typeface="Calibri"/>
                <a:ea typeface="Open Sans"/>
                <a:cs typeface="Calibri"/>
              </a:rPr>
              <a:t> </a:t>
            </a:r>
            <a:r>
              <a:rPr lang="it-IT" i="1" noProof="0" dirty="0" err="1">
                <a:latin typeface="Calibri"/>
                <a:ea typeface="Open Sans"/>
                <a:cs typeface="Calibri"/>
              </a:rPr>
              <a:t>Spigit</a:t>
            </a:r>
            <a:r>
              <a:rPr lang="it-IT" i="1" noProof="0" dirty="0">
                <a:latin typeface="Calibri"/>
                <a:ea typeface="Open Sans"/>
                <a:cs typeface="Calibri"/>
              </a:rPr>
              <a:t>, </a:t>
            </a:r>
            <a:r>
              <a:rPr lang="it-IT" i="1" noProof="0" dirty="0" err="1">
                <a:latin typeface="Calibri"/>
                <a:ea typeface="Open Sans"/>
                <a:cs typeface="Calibri"/>
              </a:rPr>
              <a:t>Planbox</a:t>
            </a:r>
            <a:r>
              <a:rPr lang="it-IT" i="1" noProof="0" dirty="0">
                <a:latin typeface="Calibri"/>
                <a:ea typeface="Open Sans"/>
                <a:cs typeface="Calibri"/>
              </a:rPr>
              <a:t>, </a:t>
            </a:r>
            <a:r>
              <a:rPr lang="it-IT" i="1" noProof="0" dirty="0" err="1">
                <a:latin typeface="Calibri"/>
                <a:ea typeface="Open Sans"/>
                <a:cs typeface="Calibri"/>
              </a:rPr>
              <a:t>ClickUp</a:t>
            </a:r>
            <a:r>
              <a:rPr lang="it-IT" i="1" noProof="0" dirty="0">
                <a:latin typeface="Calibri"/>
                <a:ea typeface="Open Sans"/>
                <a:cs typeface="Calibri"/>
              </a:rPr>
              <a:t>)?
Quali sono i punti di forza e di debolezza degli strumenti di collaborazione (ad esempio, </a:t>
            </a:r>
            <a:r>
              <a:rPr lang="it-IT" i="1" noProof="0" dirty="0" err="1">
                <a:latin typeface="Calibri"/>
                <a:ea typeface="Open Sans"/>
                <a:cs typeface="Calibri"/>
              </a:rPr>
              <a:t>Confluence</a:t>
            </a:r>
            <a:r>
              <a:rPr lang="it-IT" i="1" noProof="0" dirty="0">
                <a:latin typeface="Calibri"/>
                <a:ea typeface="Open Sans"/>
                <a:cs typeface="Calibri"/>
              </a:rPr>
              <a:t>, Coda, </a:t>
            </a:r>
            <a:r>
              <a:rPr lang="it-IT" i="1" noProof="0" dirty="0" err="1">
                <a:latin typeface="Calibri"/>
                <a:ea typeface="Open Sans"/>
                <a:cs typeface="Calibri"/>
              </a:rPr>
              <a:t>Notion</a:t>
            </a:r>
            <a:r>
              <a:rPr lang="it-IT" i="1" noProof="0" dirty="0">
                <a:latin typeface="Calibri"/>
                <a:ea typeface="Open Sans"/>
                <a:cs typeface="Calibri"/>
              </a:rPr>
              <a:t>) nella gestione dell'innovazione?
In che modo gli strumenti di feedback dei clienti (ad esempio, </a:t>
            </a:r>
            <a:r>
              <a:rPr lang="it-IT" i="1" noProof="0" dirty="0" err="1">
                <a:latin typeface="Calibri"/>
                <a:ea typeface="Open Sans"/>
                <a:cs typeface="Calibri"/>
              </a:rPr>
              <a:t>Canny</a:t>
            </a:r>
            <a:r>
              <a:rPr lang="it-IT" i="1" noProof="0" dirty="0">
                <a:latin typeface="Calibri"/>
                <a:ea typeface="Open Sans"/>
                <a:cs typeface="Calibri"/>
              </a:rPr>
              <a:t>, </a:t>
            </a:r>
            <a:r>
              <a:rPr lang="it-IT" i="1" noProof="0" dirty="0" err="1">
                <a:latin typeface="Calibri"/>
                <a:ea typeface="Open Sans"/>
                <a:cs typeface="Calibri"/>
              </a:rPr>
              <a:t>Productboard</a:t>
            </a:r>
            <a:r>
              <a:rPr lang="it-IT" i="1" noProof="0" dirty="0">
                <a:latin typeface="Calibri"/>
                <a:ea typeface="Open Sans"/>
                <a:cs typeface="Calibri"/>
              </a:rPr>
              <a:t>, </a:t>
            </a:r>
            <a:r>
              <a:rPr lang="it-IT" i="1" noProof="0" dirty="0" err="1">
                <a:latin typeface="Calibri"/>
                <a:ea typeface="Open Sans"/>
                <a:cs typeface="Calibri"/>
              </a:rPr>
              <a:t>Braineet</a:t>
            </a:r>
            <a:r>
              <a:rPr lang="it-IT" i="1" noProof="0" dirty="0">
                <a:latin typeface="Calibri"/>
                <a:ea typeface="Open Sans"/>
                <a:cs typeface="Calibri"/>
              </a:rPr>
              <a:t>) contribuiscono a un'innovazione più efficace?
Le aziende dovrebbero utilizzare una soluzione </a:t>
            </a:r>
            <a:r>
              <a:rPr lang="it-IT" i="1" noProof="0" dirty="0" err="1">
                <a:latin typeface="Calibri"/>
                <a:ea typeface="Open Sans"/>
                <a:cs typeface="Calibri"/>
              </a:rPr>
              <a:t>all</a:t>
            </a:r>
            <a:r>
              <a:rPr lang="it-IT" i="1" noProof="0" dirty="0">
                <a:latin typeface="Calibri"/>
                <a:ea typeface="Open Sans"/>
                <a:cs typeface="Calibri"/>
              </a:rPr>
              <a:t>-in-one (come </a:t>
            </a:r>
            <a:r>
              <a:rPr lang="it-IT" i="1" noProof="0" dirty="0" err="1">
                <a:latin typeface="Calibri"/>
                <a:ea typeface="Open Sans"/>
                <a:cs typeface="Calibri"/>
              </a:rPr>
              <a:t>Brightidea</a:t>
            </a:r>
            <a:r>
              <a:rPr lang="it-IT" i="1" noProof="0" dirty="0">
                <a:latin typeface="Calibri"/>
                <a:ea typeface="Open Sans"/>
                <a:cs typeface="Calibri"/>
              </a:rPr>
              <a:t>) o è meglio una combinazione di strumenti specializzati?</a:t>
            </a:r>
          </a:p>
          <a:p>
            <a:pPr algn="just"/>
            <a:r>
              <a:rPr lang="it-IT" noProof="0" dirty="0">
                <a:latin typeface="Calibri"/>
                <a:ea typeface="Open Sans"/>
                <a:cs typeface="Calibri"/>
              </a:rPr>
              <a:t>Incoraggia gli studenti a sostenere le loro opinioni con esempi tratti dalla loro ricerca. Introduci controargomentazioni, quando applicabile, per sfidare le ipotesi e incoraggiare il pensiero critico. L'obiettivo della discussione è quello di garantire che gli studenti escano con una comprensione più profonda di come gli strumenti digitali supportino la gestione dell'innovazione e la distinzione tra soluzioni digitali nella logistica e questi strumenti digitali.</a:t>
            </a:r>
            <a:endParaRPr lang="it-IT" sz="1800" b="1" noProof="0" dirty="0">
              <a:latin typeface="Calibri"/>
              <a:ea typeface="Open Sans"/>
              <a:cs typeface="Calibri"/>
            </a:endParaRPr>
          </a:p>
        </p:txBody>
      </p:sp>
      <p:sp>
        <p:nvSpPr>
          <p:cNvPr id="4" name="Slide Number Placeholder 3">
            <a:extLst>
              <a:ext uri="{FF2B5EF4-FFF2-40B4-BE49-F238E27FC236}">
                <a16:creationId xmlns:a16="http://schemas.microsoft.com/office/drawing/2014/main" id="{B856963A-7249-A335-CE5F-33E19C620146}"/>
              </a:ext>
            </a:extLst>
          </p:cNvPr>
          <p:cNvSpPr>
            <a:spLocks noGrp="1"/>
          </p:cNvSpPr>
          <p:nvPr>
            <p:ph type="sldNum" sz="quarter" idx="4"/>
          </p:nvPr>
        </p:nvSpPr>
        <p:spPr/>
        <p:txBody>
          <a:bodyPr/>
          <a:lstStyle/>
          <a:p>
            <a:fld id="{9C527BFA-2C0E-4CEC-B6A5-913A56FEF4B4}" type="slidenum">
              <a:rPr lang="fr-CA" smtClean="0"/>
              <a:pPr/>
              <a:t>15</a:t>
            </a:fld>
            <a:endParaRPr lang="fr-CA"/>
          </a:p>
        </p:txBody>
      </p:sp>
      <p:sp>
        <p:nvSpPr>
          <p:cNvPr id="7" name="Text Placeholder 6">
            <a:extLst>
              <a:ext uri="{FF2B5EF4-FFF2-40B4-BE49-F238E27FC236}">
                <a16:creationId xmlns:a16="http://schemas.microsoft.com/office/drawing/2014/main" id="{0650E4F9-1201-3824-CD03-EE998A4B0789}"/>
              </a:ext>
            </a:extLst>
          </p:cNvPr>
          <p:cNvSpPr>
            <a:spLocks noGrp="1"/>
          </p:cNvSpPr>
          <p:nvPr>
            <p:ph type="body" sz="quarter" idx="61"/>
          </p:nvPr>
        </p:nvSpPr>
        <p:spPr>
          <a:xfrm>
            <a:off x="-9335" y="304800"/>
            <a:ext cx="7040257" cy="926158"/>
          </a:xfrm>
        </p:spPr>
        <p:txBody>
          <a:bodyPr/>
          <a:lstStyle/>
          <a:p>
            <a:r>
              <a:rPr lang="it-IT" dirty="0"/>
              <a:t>SETTIMANA 4: LA DIGITALIZZAZIONE NELLA GESTIONE DELL'INNOVAZIONE</a:t>
            </a:r>
            <a:endParaRPr lang="en-US" dirty="0"/>
          </a:p>
        </p:txBody>
      </p:sp>
    </p:spTree>
    <p:extLst>
      <p:ext uri="{BB962C8B-B14F-4D97-AF65-F5344CB8AC3E}">
        <p14:creationId xmlns:p14="http://schemas.microsoft.com/office/powerpoint/2010/main" val="987740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D3385-594E-12D2-924E-56E97069500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ABF2109-998D-5F9B-5BDF-55317E070AEF}"/>
              </a:ext>
            </a:extLst>
          </p:cNvPr>
          <p:cNvSpPr>
            <a:spLocks noGrp="1"/>
          </p:cNvSpPr>
          <p:nvPr>
            <p:ph type="body" sz="quarter" idx="48"/>
          </p:nvPr>
        </p:nvSpPr>
        <p:spPr>
          <a:xfrm>
            <a:off x="3510792" y="1439485"/>
            <a:ext cx="3520129" cy="2917260"/>
          </a:xfrm>
        </p:spPr>
        <p:txBody>
          <a:bodyPr lIns="91440" tIns="45720" rIns="91440" bIns="45720" numCol="1" spcCol="288000" anchor="t">
            <a:noAutofit/>
          </a:bodyPr>
          <a:lstStyle/>
          <a:p>
            <a:pPr algn="just"/>
            <a:r>
              <a:rPr lang="de-DE" sz="1800" b="1" dirty="0" err="1">
                <a:solidFill>
                  <a:srgbClr val="8652A1"/>
                </a:solidFill>
              </a:rPr>
              <a:t>Attività</a:t>
            </a:r>
            <a:endParaRPr lang="en-GB" sz="1800" b="1" dirty="0">
              <a:solidFill>
                <a:srgbClr val="8652A1"/>
              </a:solidFill>
            </a:endParaRPr>
          </a:p>
          <a:p>
            <a:pPr algn="just"/>
            <a:endParaRPr lang="en-GB" dirty="0"/>
          </a:p>
          <a:p>
            <a:pPr marL="171450" indent="-171450" algn="just">
              <a:buFont typeface="Wingdings" panose="05000000000000000000" pitchFamily="2" charset="2"/>
              <a:buChar char="q"/>
            </a:pPr>
            <a:r>
              <a:rPr lang="it-IT" dirty="0"/>
              <a:t>Prima della lezione, gli studenti si impegneranno con le letture assegnate, tra cui letteratura e risorse multimediali, per approfondire la loro comprensione degli SDG e del loro legame con la logistica</a:t>
            </a:r>
            <a:r>
              <a:rPr lang="en-GB" dirty="0"/>
              <a:t>. </a:t>
            </a:r>
          </a:p>
          <a:p>
            <a:pPr marL="171450" indent="-171450" algn="just">
              <a:buFont typeface="Wingdings" panose="05000000000000000000" pitchFamily="2" charset="2"/>
              <a:buChar char="q"/>
            </a:pPr>
            <a:r>
              <a:rPr lang="it-IT" dirty="0"/>
              <a:t>Utilizzando le intuizioni del Compendio di buone pratiche EARTH, in classe, analizzeranno le sfide reali della sostenibilità logistica e valuteranno come queste sfide possono essere affrontate nel quadro del processo di gestione dell'innovazione, collegando sostenibilità e innovazione attraverso la risoluzione dei problemi.</a:t>
            </a:r>
            <a:endParaRPr lang="en-GB" dirty="0"/>
          </a:p>
        </p:txBody>
      </p:sp>
      <p:sp>
        <p:nvSpPr>
          <p:cNvPr id="8" name="Text Placeholder 7">
            <a:extLst>
              <a:ext uri="{FF2B5EF4-FFF2-40B4-BE49-F238E27FC236}">
                <a16:creationId xmlns:a16="http://schemas.microsoft.com/office/drawing/2014/main" id="{D319A8CF-2BFE-29B9-A89B-CEF967510BF7}"/>
              </a:ext>
            </a:extLst>
          </p:cNvPr>
          <p:cNvSpPr>
            <a:spLocks noGrp="1"/>
          </p:cNvSpPr>
          <p:nvPr>
            <p:ph type="body" sz="quarter" idx="62"/>
          </p:nvPr>
        </p:nvSpPr>
        <p:spPr>
          <a:xfrm>
            <a:off x="3660084" y="4154136"/>
            <a:ext cx="3186688" cy="1008955"/>
          </a:xfrm>
        </p:spPr>
        <p:txBody>
          <a:bodyPr/>
          <a:lstStyle/>
          <a:p>
            <a:r>
              <a:rPr lang="en-US" dirty="0"/>
              <a:t>MATERIALI</a:t>
            </a:r>
          </a:p>
        </p:txBody>
      </p:sp>
      <p:sp>
        <p:nvSpPr>
          <p:cNvPr id="7" name="Text Placeholder 6">
            <a:extLst>
              <a:ext uri="{FF2B5EF4-FFF2-40B4-BE49-F238E27FC236}">
                <a16:creationId xmlns:a16="http://schemas.microsoft.com/office/drawing/2014/main" id="{2D802D22-4C76-3F9D-1116-F43DFB32DBAB}"/>
              </a:ext>
            </a:extLst>
          </p:cNvPr>
          <p:cNvSpPr>
            <a:spLocks noGrp="1"/>
          </p:cNvSpPr>
          <p:nvPr>
            <p:ph type="body" sz="quarter" idx="61"/>
          </p:nvPr>
        </p:nvSpPr>
        <p:spPr>
          <a:xfrm>
            <a:off x="-9335" y="304800"/>
            <a:ext cx="7040257" cy="926158"/>
          </a:xfrm>
        </p:spPr>
        <p:txBody>
          <a:bodyPr/>
          <a:lstStyle/>
          <a:p>
            <a:r>
              <a:rPr lang="it-IT" dirty="0"/>
              <a:t>SETTIMANA 5: LA SOSTENIBILITÀ NELLA GESTIONE DELL'INNOVAZIONE DIGITALE</a:t>
            </a:r>
            <a:endParaRPr lang="en-US" dirty="0"/>
          </a:p>
        </p:txBody>
      </p:sp>
      <p:sp>
        <p:nvSpPr>
          <p:cNvPr id="10" name="Text Placeholder 9">
            <a:extLst>
              <a:ext uri="{FF2B5EF4-FFF2-40B4-BE49-F238E27FC236}">
                <a16:creationId xmlns:a16="http://schemas.microsoft.com/office/drawing/2014/main" id="{824FA7D2-EDDE-DAF7-AAC4-19830E4B1A5A}"/>
              </a:ext>
            </a:extLst>
          </p:cNvPr>
          <p:cNvSpPr>
            <a:spLocks noGrp="1"/>
          </p:cNvSpPr>
          <p:nvPr>
            <p:ph type="body" sz="quarter" idx="64"/>
          </p:nvPr>
        </p:nvSpPr>
        <p:spPr>
          <a:xfrm>
            <a:off x="520388" y="1439485"/>
            <a:ext cx="2880000" cy="5237360"/>
          </a:xfrm>
        </p:spPr>
        <p:txBody>
          <a:bodyPr lIns="91440" tIns="45720" rIns="91440" bIns="45720" numCol="1" spcCol="288000" anchor="t">
            <a:noAutofit/>
          </a:bodyPr>
          <a:lstStyle/>
          <a:p>
            <a:pPr algn="just"/>
            <a:r>
              <a:rPr lang="en-US" sz="1800" b="1" dirty="0" err="1">
                <a:solidFill>
                  <a:srgbClr val="8652A1"/>
                </a:solidFill>
              </a:rPr>
              <a:t>Contenuto</a:t>
            </a:r>
            <a:endParaRPr lang="en-US" sz="1800" b="1" dirty="0">
              <a:solidFill>
                <a:srgbClr val="8652A1"/>
              </a:solidFill>
            </a:endParaRPr>
          </a:p>
          <a:p>
            <a:pPr algn="just"/>
            <a:endParaRPr lang="en-US" dirty="0"/>
          </a:p>
          <a:p>
            <a:pPr algn="just"/>
            <a:r>
              <a:rPr lang="it-IT" dirty="0"/>
              <a:t>Questa settimana si concentra sulla sostenibilità e sul suo rapporto con la logistica. Inizia con una lezione sugli SDG e su come la gestione dell'innovazione può aiutare le aziende a implementare pratiche sostenibili. Utilizza la presentazione per evidenziare le principali sfide di sostenibilità nella logistica e il loro collegamento con gli SDG. Sottolinea l'importanza di allineare l'innovazione aziendale con obiettivi di sostenibilità più ampi</a:t>
            </a:r>
            <a:r>
              <a:rPr lang="en-GB" dirty="0"/>
              <a:t>.</a:t>
            </a:r>
          </a:p>
          <a:p>
            <a:pPr algn="just"/>
            <a:endParaRPr lang="en-GB" b="1" dirty="0"/>
          </a:p>
          <a:p>
            <a:pPr algn="just"/>
            <a:r>
              <a:rPr lang="it-IT" b="1" dirty="0"/>
              <a:t>Prima della lezione</a:t>
            </a:r>
            <a:r>
              <a:rPr lang="it-IT" dirty="0"/>
              <a:t>, gli studenti dovranno confrontarsi con i materiali assegnati sugli </a:t>
            </a:r>
            <a:r>
              <a:rPr lang="it-IT" dirty="0" err="1"/>
              <a:t>SDGs</a:t>
            </a:r>
            <a:r>
              <a:rPr lang="it-IT" dirty="0"/>
              <a:t> e sulla logistica sostenibile</a:t>
            </a:r>
            <a:r>
              <a:rPr lang="en-GB" dirty="0"/>
              <a:t>. </a:t>
            </a:r>
          </a:p>
          <a:p>
            <a:pPr algn="just"/>
            <a:endParaRPr lang="en-GB" dirty="0"/>
          </a:p>
          <a:p>
            <a:pPr algn="just"/>
            <a:r>
              <a:rPr lang="it-IT" dirty="0"/>
              <a:t>Usalo come base per una discussione sui problemi di sostenibilità del mondo reale nella logistica, incoraggiando gli studenti a condividere le loro intuizioni e prospettive. Nell'attività basata sui problemi, i gruppi di studenti analizzeranno le sfide della sostenibilità logistica e identificheranno i modi per gestire le potenziali soluzioni all'interno del processo di gestione dell'innovazione.</a:t>
            </a:r>
            <a:endParaRPr lang="en-US" dirty="0"/>
          </a:p>
        </p:txBody>
      </p:sp>
      <p:sp>
        <p:nvSpPr>
          <p:cNvPr id="4" name="Slide Number Placeholder 3">
            <a:extLst>
              <a:ext uri="{FF2B5EF4-FFF2-40B4-BE49-F238E27FC236}">
                <a16:creationId xmlns:a16="http://schemas.microsoft.com/office/drawing/2014/main" id="{8936297B-3767-9A3B-C54E-3E81116E636C}"/>
              </a:ext>
            </a:extLst>
          </p:cNvPr>
          <p:cNvSpPr>
            <a:spLocks noGrp="1"/>
          </p:cNvSpPr>
          <p:nvPr>
            <p:ph type="sldNum" sz="quarter" idx="4"/>
          </p:nvPr>
        </p:nvSpPr>
        <p:spPr/>
        <p:txBody>
          <a:bodyPr/>
          <a:lstStyle/>
          <a:p>
            <a:fld id="{9C527BFA-2C0E-4CEC-B6A5-913A56FEF4B4}" type="slidenum">
              <a:rPr lang="fr-CA" smtClean="0"/>
              <a:pPr/>
              <a:t>16</a:t>
            </a:fld>
            <a:endParaRPr lang="fr-CA"/>
          </a:p>
        </p:txBody>
      </p:sp>
      <p:pic>
        <p:nvPicPr>
          <p:cNvPr id="15" name="Picture Placeholder 14">
            <a:extLst>
              <a:ext uri="{FF2B5EF4-FFF2-40B4-BE49-F238E27FC236}">
                <a16:creationId xmlns:a16="http://schemas.microsoft.com/office/drawing/2014/main" id="{10F9BADE-133D-A6C3-D361-F4AE0E07263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23" t="36564" r="-123" b="3414"/>
          <a:stretch>
            <a:fillRect/>
          </a:stretch>
        </p:blipFill>
        <p:spPr>
          <a:xfrm>
            <a:off x="0" y="7020713"/>
            <a:ext cx="7559675" cy="3026228"/>
          </a:xfrm>
        </p:spPr>
      </p:pic>
      <p:graphicFrame>
        <p:nvGraphicFramePr>
          <p:cNvPr id="2" name="Tabelle 1">
            <a:extLst>
              <a:ext uri="{FF2B5EF4-FFF2-40B4-BE49-F238E27FC236}">
                <a16:creationId xmlns:a16="http://schemas.microsoft.com/office/drawing/2014/main" id="{A85F1F4A-1F0E-EE05-35A6-C7308788B10A}"/>
              </a:ext>
            </a:extLst>
          </p:cNvPr>
          <p:cNvGraphicFramePr>
            <a:graphicFrameLocks noGrp="1"/>
          </p:cNvGraphicFramePr>
          <p:nvPr>
            <p:extLst>
              <p:ext uri="{D42A27DB-BD31-4B8C-83A1-F6EECF244321}">
                <p14:modId xmlns:p14="http://schemas.microsoft.com/office/powerpoint/2010/main" val="3044776963"/>
              </p:ext>
            </p:extLst>
          </p:nvPr>
        </p:nvGraphicFramePr>
        <p:xfrm>
          <a:off x="3677856" y="4782680"/>
          <a:ext cx="3186000" cy="3370719"/>
        </p:xfrm>
        <a:graphic>
          <a:graphicData uri="http://schemas.openxmlformats.org/drawingml/2006/table">
            <a:tbl>
              <a:tblPr firstRow="1" bandRow="1"/>
              <a:tblGrid>
                <a:gridCol w="1710000">
                  <a:extLst>
                    <a:ext uri="{9D8B030D-6E8A-4147-A177-3AD203B41FA5}">
                      <a16:colId xmlns:a16="http://schemas.microsoft.com/office/drawing/2014/main" val="3698861540"/>
                    </a:ext>
                  </a:extLst>
                </a:gridCol>
                <a:gridCol w="1476000">
                  <a:extLst>
                    <a:ext uri="{9D8B030D-6E8A-4147-A177-3AD203B41FA5}">
                      <a16:colId xmlns:a16="http://schemas.microsoft.com/office/drawing/2014/main" val="4133591016"/>
                    </a:ext>
                  </a:extLst>
                </a:gridCol>
              </a:tblGrid>
              <a:tr h="372863">
                <a:tc>
                  <a:txBody>
                    <a:bodyPr/>
                    <a:lstStyle/>
                    <a:p>
                      <a:r>
                        <a:rPr lang="de-DE" sz="1100" b="1" dirty="0">
                          <a:solidFill>
                            <a:srgbClr val="29C5F4"/>
                          </a:solidFill>
                          <a:hlinkClick r:id="rId3">
                            <a:extLst>
                              <a:ext uri="{A12FA001-AC4F-418D-AE19-62706E023703}">
                                <ahyp:hlinkClr xmlns:ahyp="http://schemas.microsoft.com/office/drawing/2018/hyperlinkcolor" val="tx"/>
                              </a:ext>
                            </a:extLst>
                          </a:hlinkClick>
                        </a:rPr>
                        <a:t>EARTH Starter Kit</a:t>
                      </a:r>
                      <a:endParaRPr lang="en-GB" sz="1100" b="1" dirty="0">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bg1"/>
                          </a:solidFill>
                        </a:rPr>
                        <a:t>pp. 7-16</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77544414"/>
                  </a:ext>
                </a:extLst>
              </a:tr>
              <a:tr h="443942">
                <a:tc>
                  <a:txBody>
                    <a:bodyPr/>
                    <a:lstStyle/>
                    <a:p>
                      <a:r>
                        <a:rPr lang="de-DE" sz="1100" b="1" dirty="0">
                          <a:solidFill>
                            <a:srgbClr val="29C5F4"/>
                          </a:solidFill>
                          <a:hlinkClick r:id="rId3">
                            <a:extLst>
                              <a:ext uri="{A12FA001-AC4F-418D-AE19-62706E023703}">
                                <ahyp:hlinkClr xmlns:ahyp="http://schemas.microsoft.com/office/drawing/2018/hyperlinkcolor" val="tx"/>
                              </a:ext>
                            </a:extLst>
                          </a:hlinkClick>
                        </a:rPr>
                        <a:t>EARTH </a:t>
                      </a:r>
                      <a:r>
                        <a:rPr lang="de-DE" sz="1100" b="1" dirty="0" err="1">
                          <a:solidFill>
                            <a:srgbClr val="29C5F4"/>
                          </a:solidFill>
                          <a:hlinkClick r:id="rId3">
                            <a:extLst>
                              <a:ext uri="{A12FA001-AC4F-418D-AE19-62706E023703}">
                                <ahyp:hlinkClr xmlns:ahyp="http://schemas.microsoft.com/office/drawing/2018/hyperlinkcolor" val="tx"/>
                              </a:ext>
                            </a:extLst>
                          </a:hlinkClick>
                        </a:rPr>
                        <a:t>Good</a:t>
                      </a:r>
                      <a:r>
                        <a:rPr lang="de-DE" sz="1100" b="1" dirty="0">
                          <a:solidFill>
                            <a:srgbClr val="29C5F4"/>
                          </a:solidFill>
                          <a:hlinkClick r:id="rId3">
                            <a:extLst>
                              <a:ext uri="{A12FA001-AC4F-418D-AE19-62706E023703}">
                                <ahyp:hlinkClr xmlns:ahyp="http://schemas.microsoft.com/office/drawing/2018/hyperlinkcolor" val="tx"/>
                              </a:ext>
                            </a:extLst>
                          </a:hlinkClick>
                        </a:rPr>
                        <a:t> Practice </a:t>
                      </a:r>
                      <a:r>
                        <a:rPr lang="de-DE" sz="1100" b="1" dirty="0" err="1">
                          <a:solidFill>
                            <a:srgbClr val="29C5F4"/>
                          </a:solidFill>
                          <a:hlinkClick r:id="rId3">
                            <a:extLst>
                              <a:ext uri="{A12FA001-AC4F-418D-AE19-62706E023703}">
                                <ahyp:hlinkClr xmlns:ahyp="http://schemas.microsoft.com/office/drawing/2018/hyperlinkcolor" val="tx"/>
                              </a:ext>
                            </a:extLst>
                          </a:hlinkClick>
                        </a:rPr>
                        <a:t>Compendium</a:t>
                      </a:r>
                      <a:endParaRPr lang="en-GB" sz="1100" b="1" dirty="0">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bg1"/>
                          </a:solidFill>
                        </a:rPr>
                        <a:t>pp. 12-14; 37-48</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34360498"/>
                  </a:ext>
                </a:extLst>
              </a:tr>
              <a:tr h="792753">
                <a:tc>
                  <a:txBody>
                    <a:bodyPr/>
                    <a:lstStyle/>
                    <a:p>
                      <a:r>
                        <a:rPr lang="de-DE" sz="1100" dirty="0">
                          <a:solidFill>
                            <a:schemeClr val="bg1"/>
                          </a:solidFill>
                        </a:rPr>
                        <a:t>Slide Deck: </a:t>
                      </a:r>
                      <a:r>
                        <a:rPr lang="it-IT" sz="1100" dirty="0">
                          <a:solidFill>
                            <a:schemeClr val="bg1"/>
                          </a:solidFill>
                        </a:rPr>
                        <a:t>Panoramica degli </a:t>
                      </a:r>
                      <a:r>
                        <a:rPr lang="it-IT" sz="1100" dirty="0" err="1">
                          <a:solidFill>
                            <a:schemeClr val="bg1"/>
                          </a:solidFill>
                        </a:rPr>
                        <a:t>SDGs</a:t>
                      </a:r>
                      <a:r>
                        <a:rPr lang="it-IT" sz="1100" dirty="0">
                          <a:solidFill>
                            <a:schemeClr val="bg1"/>
                          </a:solidFill>
                        </a:rPr>
                        <a:t> e come la gestione dell'innovazione ne supporta l'attuazione</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bg1"/>
                          </a:solidFill>
                        </a:rPr>
                        <a:t>Download PPT</a:t>
                      </a:r>
                      <a:br>
                        <a:rPr lang="de-DE" sz="1100" dirty="0">
                          <a:solidFill>
                            <a:srgbClr val="FFFFFF"/>
                          </a:solidFill>
                        </a:rPr>
                      </a:br>
                      <a:r>
                        <a:rPr lang="de-DE" sz="1100" dirty="0">
                          <a:solidFill>
                            <a:schemeClr val="bg1"/>
                          </a:solidFill>
                        </a:rPr>
                        <a:t>“EARTH – Slide Deck Module 2“</a:t>
                      </a:r>
                    </a:p>
                    <a:p>
                      <a:r>
                        <a:rPr lang="de-DE" sz="1100" dirty="0">
                          <a:solidFill>
                            <a:schemeClr val="bg1"/>
                          </a:solidFill>
                        </a:rPr>
                        <a:t>pp. 20-26</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225681"/>
                  </a:ext>
                </a:extLst>
              </a:tr>
              <a:tr h="967159">
                <a:tc>
                  <a:txBody>
                    <a:bodyPr/>
                    <a:lstStyle/>
                    <a:p>
                      <a:r>
                        <a:rPr lang="it-IT" sz="1100" dirty="0">
                          <a:solidFill>
                            <a:schemeClr val="bg1"/>
                          </a:solidFill>
                        </a:rPr>
                        <a:t>Foglio di lavoro sulle istruzioni per l'attività prima della lezione e guida per l'attività basata sul problema con un esempio</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solidFill>
                            <a:schemeClr val="bg1"/>
                          </a:solidFill>
                        </a:rPr>
                        <a:t>Download PPT </a:t>
                      </a:r>
                    </a:p>
                    <a:p>
                      <a:r>
                        <a:rPr lang="de-DE" sz="1100" dirty="0">
                          <a:solidFill>
                            <a:schemeClr val="bg1"/>
                          </a:solidFill>
                        </a:rPr>
                        <a:t>“EARTH – Worksheets Module 2“</a:t>
                      </a:r>
                    </a:p>
                    <a:p>
                      <a:r>
                        <a:rPr lang="de-DE" sz="1100" dirty="0">
                          <a:solidFill>
                            <a:schemeClr val="bg1"/>
                          </a:solidFill>
                        </a:rPr>
                        <a:t>pp. 5-8</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490817"/>
                  </a:ext>
                </a:extLst>
              </a:tr>
              <a:tr h="794002">
                <a:tc>
                  <a:txBody>
                    <a:bodyPr/>
                    <a:lstStyle/>
                    <a:p>
                      <a:r>
                        <a:rPr lang="it-IT" sz="1100" dirty="0">
                          <a:solidFill>
                            <a:schemeClr val="bg1"/>
                          </a:solidFill>
                        </a:rPr>
                        <a:t>Fonti esterne su </a:t>
                      </a:r>
                      <a:r>
                        <a:rPr lang="it-IT" sz="1100" dirty="0" err="1">
                          <a:solidFill>
                            <a:schemeClr val="bg1"/>
                          </a:solidFill>
                        </a:rPr>
                        <a:t>SDGs</a:t>
                      </a:r>
                      <a:r>
                        <a:rPr lang="it-IT" sz="1100" dirty="0">
                          <a:solidFill>
                            <a:schemeClr val="bg1"/>
                          </a:solidFill>
                        </a:rPr>
                        <a:t>, logistica sostenibile e gestione dell'innovazione e metodi pedagogici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solidFill>
                            <a:srgbClr val="29C5F4"/>
                          </a:solidFill>
                          <a:hlinkClick r:id="rId4" action="ppaction://hlinksldjump">
                            <a:extLst>
                              <a:ext uri="{A12FA001-AC4F-418D-AE19-62706E023703}">
                                <ahyp:hlinkClr xmlns:ahyp="http://schemas.microsoft.com/office/drawing/2018/hyperlinkcolor" val="tx"/>
                              </a:ext>
                            </a:extLst>
                          </a:hlinkClick>
                        </a:rPr>
                        <a:t>pp. 21-24</a:t>
                      </a:r>
                      <a:endParaRPr lang="en-GB" sz="1100" dirty="0">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0644309"/>
                  </a:ext>
                </a:extLst>
              </a:tr>
            </a:tbl>
          </a:graphicData>
        </a:graphic>
      </p:graphicFrame>
    </p:spTree>
    <p:extLst>
      <p:ext uri="{BB962C8B-B14F-4D97-AF65-F5344CB8AC3E}">
        <p14:creationId xmlns:p14="http://schemas.microsoft.com/office/powerpoint/2010/main" val="2954405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0F19F-F84E-09F0-E3F6-20458BC984B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A242A2A-4EC8-780B-25D1-71D28EA761F2}"/>
              </a:ext>
            </a:extLst>
          </p:cNvPr>
          <p:cNvSpPr>
            <a:spLocks noGrp="1"/>
          </p:cNvSpPr>
          <p:nvPr>
            <p:ph type="body" sz="quarter" idx="64"/>
          </p:nvPr>
        </p:nvSpPr>
        <p:spPr>
          <a:xfrm>
            <a:off x="539837" y="1285107"/>
            <a:ext cx="6480000" cy="8879840"/>
          </a:xfrm>
        </p:spPr>
        <p:txBody>
          <a:bodyPr lIns="91440" tIns="45720" rIns="91440" bIns="45720" numCol="2" spcCol="288000" anchor="t">
            <a:noAutofit/>
          </a:bodyPr>
          <a:lstStyle/>
          <a:p>
            <a:r>
              <a:rPr lang="it-IT" sz="1600" b="1" dirty="0">
                <a:solidFill>
                  <a:srgbClr val="8652A1"/>
                </a:solidFill>
                <a:latin typeface="Calibri"/>
                <a:ea typeface="Open Sans"/>
                <a:cs typeface="Calibri"/>
              </a:rPr>
              <a:t>Caso di studio esemplare per l'attività basata sui problemi</a:t>
            </a:r>
            <a:endParaRPr lang="en-US" sz="1600" b="1" dirty="0">
              <a:solidFill>
                <a:srgbClr val="8652A1"/>
              </a:solidFill>
            </a:endParaRPr>
          </a:p>
          <a:p>
            <a:pPr algn="just"/>
            <a:r>
              <a:rPr lang="it-IT" dirty="0">
                <a:latin typeface="Calibri"/>
                <a:ea typeface="Open Sans"/>
                <a:cs typeface="Calibri"/>
              </a:rPr>
              <a:t>In questa sessione, gli studenti applicheranno il processo di gestione dell'innovazione a una sfida reale di sostenibilità logistica legata agli SDG. Invece di analizzare un caso di studio completamente dettagliato, gli studenti immagineranno e ricostruiranno come un'azienda ha sviluppato (o potrebbe avere) le sue soluzioni di sostenibilità attraverso il processo di gestione dell'innovazione. Dovrebbero delineare i possibili passi intrapresi dall'azienda, dall'identificazione del problema al test e all'implementazione di una soluzione, in base a ciò che è noto dal riepilogo del caso e a qualsiasi risultato visibile. Per colmare le lacune, gli studenti dovrebbero applicare il ragionamento logico e riflettere su come le varie prospettive e vincoli potrebbero aver influenzato ogni fase del processo. Gli studenti dovrebbero essere incoraggiati a considerare un'ampia gamma di prospettive e le esigenze delle parti interessate nelle loro soluzioni, assicurando che l'approccio sia socialmente responsabile e ampiamente applicabile</a:t>
            </a:r>
            <a:r>
              <a:rPr lang="en-GB" dirty="0">
                <a:latin typeface="Calibri"/>
                <a:ea typeface="Open Sans"/>
                <a:cs typeface="Calibri"/>
              </a:rPr>
              <a:t>.</a:t>
            </a:r>
          </a:p>
          <a:p>
            <a:pPr algn="just"/>
            <a:endParaRPr lang="en-GB" dirty="0"/>
          </a:p>
          <a:p>
            <a:r>
              <a:rPr lang="en-GB" sz="1600" b="1" dirty="0" err="1">
                <a:solidFill>
                  <a:srgbClr val="8652A1"/>
                </a:solidFill>
                <a:latin typeface="Calibri"/>
                <a:ea typeface="Open Sans"/>
                <a:cs typeface="Calibri"/>
              </a:rPr>
              <a:t>Discussione</a:t>
            </a:r>
            <a:r>
              <a:rPr lang="en-GB" sz="1600" b="1" dirty="0">
                <a:solidFill>
                  <a:srgbClr val="8652A1"/>
                </a:solidFill>
                <a:latin typeface="Calibri"/>
                <a:ea typeface="Open Sans"/>
                <a:cs typeface="Calibri"/>
              </a:rPr>
              <a:t> </a:t>
            </a:r>
            <a:r>
              <a:rPr lang="en-GB" sz="1600" b="1" dirty="0" err="1">
                <a:solidFill>
                  <a:srgbClr val="8652A1"/>
                </a:solidFill>
                <a:latin typeface="Calibri"/>
                <a:ea typeface="Open Sans"/>
                <a:cs typeface="Calibri"/>
              </a:rPr>
              <a:t>dei</a:t>
            </a:r>
            <a:r>
              <a:rPr lang="en-GB" sz="1600" b="1" dirty="0">
                <a:solidFill>
                  <a:srgbClr val="8652A1"/>
                </a:solidFill>
                <a:latin typeface="Calibri"/>
                <a:ea typeface="Open Sans"/>
                <a:cs typeface="Calibri"/>
              </a:rPr>
              <a:t> </a:t>
            </a:r>
            <a:r>
              <a:rPr lang="en-GB" sz="1600" b="1" dirty="0" err="1">
                <a:solidFill>
                  <a:srgbClr val="8652A1"/>
                </a:solidFill>
                <a:latin typeface="Calibri"/>
                <a:ea typeface="Open Sans"/>
                <a:cs typeface="Calibri"/>
              </a:rPr>
              <a:t>risultati</a:t>
            </a:r>
            <a:endParaRPr lang="en-GB" dirty="0"/>
          </a:p>
          <a:p>
            <a:pPr algn="just"/>
            <a:r>
              <a:rPr lang="it-IT" dirty="0">
                <a:latin typeface="Calibri"/>
                <a:ea typeface="Open Sans"/>
                <a:cs typeface="Calibri"/>
              </a:rPr>
              <a:t>Questa discussione dovrebbe svolgersi dopo che gli studenti hanno completato le attività del foglio di lavoro, in cui hanno identificato una sfida di sostenibilità e applicato le fasi della gestione dell'innovazione a un'azienda. L'insegnante dovrebbe aiutare gli studenti a riflettere sui loro risultati e discutere di come gli strumenti digitali e le soluzioni logistiche sostenibili si allineano con la strategia aziendale. Per favorire una discussione inclusiva, l'insegnante dovrebbe incoraggiare i contributi di tutti gli studenti e stimolare la riflessione su come le diverse esigenze ed esperienze degli stakeholder possano plasmare i risultati dell'innovazione.</a:t>
            </a:r>
            <a:endParaRPr lang="en-US" dirty="0">
              <a:solidFill>
                <a:srgbClr val="011E3B"/>
              </a:solidFill>
              <a:latin typeface="+mn-lt"/>
              <a:ea typeface="+mn-ea"/>
              <a:cs typeface="+mn-cs"/>
            </a:endParaRPr>
          </a:p>
          <a:p>
            <a:r>
              <a:rPr lang="en-US" sz="1600" b="1" dirty="0">
                <a:solidFill>
                  <a:srgbClr val="8652A1"/>
                </a:solidFill>
                <a:latin typeface="Calibri"/>
                <a:ea typeface="Open Sans"/>
                <a:cs typeface="Calibri"/>
              </a:rPr>
              <a:t>Come </a:t>
            </a:r>
            <a:r>
              <a:rPr lang="en-US" sz="1600" b="1" dirty="0" err="1">
                <a:solidFill>
                  <a:srgbClr val="8652A1"/>
                </a:solidFill>
                <a:latin typeface="Calibri"/>
                <a:ea typeface="Open Sans"/>
                <a:cs typeface="Calibri"/>
              </a:rPr>
              <a:t>moderare</a:t>
            </a:r>
            <a:r>
              <a:rPr lang="en-US" sz="1600" b="1" dirty="0">
                <a:solidFill>
                  <a:srgbClr val="8652A1"/>
                </a:solidFill>
                <a:latin typeface="Calibri"/>
                <a:ea typeface="Open Sans"/>
                <a:cs typeface="Calibri"/>
              </a:rPr>
              <a:t> la </a:t>
            </a:r>
            <a:r>
              <a:rPr lang="en-US" sz="1600" b="1" dirty="0" err="1">
                <a:solidFill>
                  <a:srgbClr val="8652A1"/>
                </a:solidFill>
                <a:latin typeface="Calibri"/>
                <a:ea typeface="Open Sans"/>
                <a:cs typeface="Calibri"/>
              </a:rPr>
              <a:t>discussione</a:t>
            </a:r>
            <a:endParaRPr lang="en-US" dirty="0">
              <a:solidFill>
                <a:srgbClr val="011E3B"/>
              </a:solidFill>
              <a:latin typeface="+mn-lt"/>
              <a:ea typeface="+mn-ea"/>
              <a:cs typeface="+mn-cs"/>
            </a:endParaRPr>
          </a:p>
          <a:p>
            <a:pPr algn="just"/>
            <a:r>
              <a:rPr lang="it-IT" dirty="0">
                <a:solidFill>
                  <a:srgbClr val="011E3B"/>
                </a:solidFill>
                <a:latin typeface="+mn-lt"/>
                <a:ea typeface="+mn-ea"/>
                <a:cs typeface="+mn-cs"/>
              </a:rPr>
              <a:t>Per facilitare una discussione significativa, incoraggia gli studenti a pensare in modo critico a come le aziende strutturano i loro sforzi di sostenibilità all'interno delle operazioni logistiche. Il seguente approccio aiuterà a guidare la conversazione, utilizzando un esempio tratto dal </a:t>
            </a:r>
            <a:r>
              <a:rPr lang="de-DE" b="1" dirty="0">
                <a:solidFill>
                  <a:srgbClr val="29C5F4"/>
                </a:solidFill>
                <a:latin typeface="+mn-lt"/>
                <a:ea typeface="+mn-ea"/>
                <a:cs typeface="+mn-cs"/>
                <a:hlinkClick r:id="rId3">
                  <a:extLst>
                    <a:ext uri="{A12FA001-AC4F-418D-AE19-62706E023703}">
                      <ahyp:hlinkClr xmlns:ahyp="http://schemas.microsoft.com/office/drawing/2018/hyperlinkcolor" val="tx"/>
                    </a:ext>
                  </a:extLst>
                </a:hlinkClick>
              </a:rPr>
              <a:t>EARTH </a:t>
            </a:r>
            <a:r>
              <a:rPr lang="de-DE" b="1" dirty="0" err="1">
                <a:solidFill>
                  <a:srgbClr val="29C5F4"/>
                </a:solidFill>
                <a:latin typeface="+mn-lt"/>
                <a:ea typeface="+mn-ea"/>
                <a:cs typeface="+mn-cs"/>
                <a:hlinkClick r:id="rId3">
                  <a:extLst>
                    <a:ext uri="{A12FA001-AC4F-418D-AE19-62706E023703}">
                      <ahyp:hlinkClr xmlns:ahyp="http://schemas.microsoft.com/office/drawing/2018/hyperlinkcolor" val="tx"/>
                    </a:ext>
                  </a:extLst>
                </a:hlinkClick>
              </a:rPr>
              <a:t>Good</a:t>
            </a:r>
            <a:r>
              <a:rPr lang="de-DE" b="1" dirty="0">
                <a:solidFill>
                  <a:srgbClr val="29C5F4"/>
                </a:solidFill>
                <a:latin typeface="+mn-lt"/>
                <a:ea typeface="+mn-ea"/>
                <a:cs typeface="+mn-cs"/>
                <a:hlinkClick r:id="rId3">
                  <a:extLst>
                    <a:ext uri="{A12FA001-AC4F-418D-AE19-62706E023703}">
                      <ahyp:hlinkClr xmlns:ahyp="http://schemas.microsoft.com/office/drawing/2018/hyperlinkcolor" val="tx"/>
                    </a:ext>
                  </a:extLst>
                </a:hlinkClick>
              </a:rPr>
              <a:t> Practice </a:t>
            </a:r>
            <a:r>
              <a:rPr lang="de-DE" b="1" dirty="0" err="1">
                <a:solidFill>
                  <a:srgbClr val="29C5F4"/>
                </a:solidFill>
                <a:latin typeface="+mn-lt"/>
                <a:ea typeface="+mn-ea"/>
                <a:cs typeface="+mn-cs"/>
                <a:hlinkClick r:id="rId3">
                  <a:extLst>
                    <a:ext uri="{A12FA001-AC4F-418D-AE19-62706E023703}">
                      <ahyp:hlinkClr xmlns:ahyp="http://schemas.microsoft.com/office/drawing/2018/hyperlinkcolor" val="tx"/>
                    </a:ext>
                  </a:extLst>
                </a:hlinkClick>
              </a:rPr>
              <a:t>Compendium</a:t>
            </a:r>
            <a:r>
              <a:rPr lang="en-GB" b="1" dirty="0">
                <a:solidFill>
                  <a:srgbClr val="29C5F4"/>
                </a:solidFill>
                <a:latin typeface="+mn-lt"/>
                <a:ea typeface="+mn-ea"/>
                <a:cs typeface="+mn-cs"/>
              </a:rPr>
              <a:t> </a:t>
            </a:r>
            <a:r>
              <a:rPr lang="en-GB" dirty="0">
                <a:solidFill>
                  <a:srgbClr val="011E3B"/>
                </a:solidFill>
                <a:latin typeface="+mn-lt"/>
                <a:ea typeface="+mn-ea"/>
                <a:cs typeface="+mn-cs"/>
              </a:rPr>
              <a:t>(pp. 12-14): </a:t>
            </a:r>
            <a:r>
              <a:rPr lang="it-IT" dirty="0">
                <a:solidFill>
                  <a:srgbClr val="011E3B"/>
                </a:solidFill>
                <a:latin typeface="+mn-lt"/>
                <a:ea typeface="+mn-ea"/>
                <a:cs typeface="+mn-cs"/>
              </a:rPr>
              <a:t>GLS Italia Spa – Promuovere la sostenibilità attraverso l'innovazione digitale</a:t>
            </a:r>
            <a:r>
              <a:rPr lang="en-GB" dirty="0">
                <a:solidFill>
                  <a:srgbClr val="011E3B"/>
                </a:solidFill>
                <a:latin typeface="+mn-lt"/>
                <a:ea typeface="+mn-ea"/>
                <a:cs typeface="+mn-cs"/>
              </a:rPr>
              <a:t>.</a:t>
            </a:r>
            <a:endParaRPr lang="en-GB" dirty="0">
              <a:solidFill>
                <a:srgbClr val="011E3B"/>
              </a:solidFill>
              <a:latin typeface="+mn-lt"/>
              <a:ea typeface="Calibri"/>
              <a:cs typeface="Calibri"/>
            </a:endParaRPr>
          </a:p>
          <a:p>
            <a:pPr algn="just"/>
            <a:endParaRPr lang="en-GB" dirty="0">
              <a:solidFill>
                <a:srgbClr val="011E3B"/>
              </a:solidFill>
              <a:latin typeface="+mn-lt"/>
              <a:ea typeface="+mn-ea"/>
              <a:cs typeface="+mn-cs"/>
            </a:endParaRPr>
          </a:p>
          <a:p>
            <a:pPr marL="228600" indent="-228600" algn="just">
              <a:buFont typeface="+mj-lt"/>
              <a:buAutoNum type="arabicPeriod"/>
            </a:pPr>
            <a:r>
              <a:rPr lang="it-IT" b="1" dirty="0">
                <a:solidFill>
                  <a:srgbClr val="011E3B"/>
                </a:solidFill>
                <a:latin typeface="+mn-lt"/>
                <a:ea typeface="+mn-ea"/>
                <a:cs typeface="+mn-cs"/>
              </a:rPr>
              <a:t>Identificare le sfide della sostenibilità</a:t>
            </a:r>
            <a:r>
              <a:rPr lang="en-GB" b="1" dirty="0">
                <a:solidFill>
                  <a:srgbClr val="011E3B"/>
                </a:solidFill>
                <a:latin typeface="+mn-lt"/>
                <a:ea typeface="+mn-ea"/>
                <a:cs typeface="+mn-cs"/>
              </a:rPr>
              <a:t>:</a:t>
            </a:r>
            <a:br>
              <a:rPr lang="en-GB" dirty="0">
                <a:latin typeface="+mn-lt"/>
                <a:ea typeface="+mn-ea"/>
                <a:cs typeface="+mn-cs"/>
              </a:rPr>
            </a:br>
            <a:r>
              <a:rPr lang="it-IT" dirty="0">
                <a:solidFill>
                  <a:srgbClr val="011E3B"/>
                </a:solidFill>
                <a:latin typeface="+mn-lt"/>
                <a:ea typeface="+mn-ea"/>
                <a:cs typeface="+mn-cs"/>
              </a:rPr>
              <a:t>Chiedi agli studenti di riassumere la sfida della sostenibilità legata alla logistica che hanno esplorato</a:t>
            </a:r>
            <a:r>
              <a:rPr lang="en-GB" dirty="0">
                <a:solidFill>
                  <a:srgbClr val="011E3B"/>
                </a:solidFill>
                <a:latin typeface="+mn-lt"/>
                <a:ea typeface="+mn-ea"/>
                <a:cs typeface="+mn-cs"/>
              </a:rPr>
              <a:t>.</a:t>
            </a:r>
            <a:endParaRPr lang="en-GB" dirty="0">
              <a:solidFill>
                <a:srgbClr val="011E3B"/>
              </a:solidFill>
              <a:latin typeface="+mn-lt"/>
              <a:ea typeface="Calibri"/>
              <a:cs typeface="Calibri"/>
            </a:endParaRPr>
          </a:p>
          <a:p>
            <a:pPr marL="539750" lvl="1" indent="-266700" algn="just">
              <a:buFont typeface="Wingdings" panose="05000000000000000000" pitchFamily="2" charset="2"/>
              <a:buChar char="q"/>
            </a:pPr>
            <a:r>
              <a:rPr lang="it-IT" sz="1100" i="1" dirty="0">
                <a:latin typeface="+mn-lt"/>
              </a:rPr>
              <a:t>Esempio (GLS Italia Spa): Ridurre le emissioni di carbonio mantenendo elevate le prestazioni di consegna</a:t>
            </a:r>
            <a:r>
              <a:rPr lang="en-GB" sz="1100" i="1" dirty="0">
                <a:latin typeface="+mn-lt"/>
              </a:rPr>
              <a:t>.</a:t>
            </a:r>
            <a:endParaRPr lang="en-GB" sz="1100" i="1" dirty="0">
              <a:latin typeface="+mn-lt"/>
              <a:ea typeface="Calibri"/>
              <a:cs typeface="Calibri"/>
            </a:endParaRPr>
          </a:p>
          <a:p>
            <a:pPr marL="457200" lvl="1" algn="just"/>
            <a:endParaRPr lang="en-GB" sz="1100" i="1" dirty="0">
              <a:latin typeface="+mn-lt"/>
            </a:endParaRPr>
          </a:p>
          <a:p>
            <a:pPr marL="228600" indent="-228600">
              <a:buFont typeface="+mj-lt"/>
              <a:buAutoNum type="arabicPeriod"/>
            </a:pPr>
            <a:r>
              <a:rPr lang="it-IT" b="1" dirty="0">
                <a:solidFill>
                  <a:srgbClr val="011E3B"/>
                </a:solidFill>
                <a:latin typeface="+mn-lt"/>
                <a:ea typeface="+mn-ea"/>
                <a:cs typeface="+mn-cs"/>
              </a:rPr>
              <a:t>Applicazione del processo di gestione dell'innovazione</a:t>
            </a:r>
            <a:r>
              <a:rPr lang="en-GB" b="1" dirty="0">
                <a:solidFill>
                  <a:srgbClr val="011E3B"/>
                </a:solidFill>
                <a:latin typeface="+mn-lt"/>
                <a:ea typeface="+mn-ea"/>
                <a:cs typeface="+mn-cs"/>
              </a:rPr>
              <a:t>:</a:t>
            </a:r>
            <a:br>
              <a:rPr lang="en-GB" dirty="0">
                <a:latin typeface="+mn-lt"/>
                <a:ea typeface="+mn-ea"/>
                <a:cs typeface="+mn-cs"/>
              </a:rPr>
            </a:br>
            <a:r>
              <a:rPr lang="it-IT" dirty="0">
                <a:solidFill>
                  <a:srgbClr val="011E3B"/>
                </a:solidFill>
                <a:latin typeface="+mn-lt"/>
                <a:ea typeface="+mn-ea"/>
                <a:cs typeface="+mn-cs"/>
              </a:rPr>
              <a:t>Guidare gli studenti nella discussione di come l'azienda (potrebbe) aver strutturato il proprio processo di innovazione</a:t>
            </a:r>
            <a:r>
              <a:rPr lang="en-GB" dirty="0">
                <a:solidFill>
                  <a:srgbClr val="011E3B"/>
                </a:solidFill>
                <a:latin typeface="+mn-lt"/>
                <a:ea typeface="+mn-ea"/>
                <a:cs typeface="+mn-cs"/>
              </a:rPr>
              <a:t>.</a:t>
            </a:r>
            <a:endParaRPr lang="en-GB" dirty="0">
              <a:solidFill>
                <a:srgbClr val="011E3B"/>
              </a:solidFill>
              <a:latin typeface="+mn-lt"/>
              <a:ea typeface="Calibri"/>
              <a:cs typeface="Calibri"/>
            </a:endParaRPr>
          </a:p>
          <a:p>
            <a:pPr marL="539750" lvl="1" indent="-266700" algn="just">
              <a:buFont typeface="Wingdings" panose="05000000000000000000" pitchFamily="2" charset="2"/>
              <a:buChar char="q"/>
            </a:pPr>
            <a:r>
              <a:rPr lang="it-IT" sz="1100" i="1" dirty="0">
                <a:latin typeface="+mn-lt"/>
              </a:rPr>
              <a:t>Esempio: GLS ha identificato le emissioni derivanti dall'utilizzo energetico della sua flotta e della sua struttura, ha investito in veicoli elettrici e sistemi fotovoltaici, ha collaborato con Volvo per nuove tecnologie e ha ampliato l'azienda attraverso 580 stazioni di ricarica e programmi di compensazione delle emissioni di carbonio</a:t>
            </a:r>
            <a:r>
              <a:rPr lang="en-GB" sz="1100" i="1" dirty="0">
                <a:latin typeface="Montserrat"/>
              </a:rPr>
              <a:t>.</a:t>
            </a:r>
          </a:p>
          <a:p>
            <a:pPr marL="457200" lvl="1" algn="just"/>
            <a:endParaRPr lang="en-GB" sz="1100" dirty="0">
              <a:latin typeface="+mn-lt"/>
            </a:endParaRPr>
          </a:p>
          <a:p>
            <a:pPr marL="228600" indent="-228600" algn="just">
              <a:buFont typeface="+mj-lt"/>
              <a:buAutoNum type="arabicPeriod"/>
            </a:pPr>
            <a:r>
              <a:rPr lang="it-IT" b="1" dirty="0">
                <a:latin typeface="+mn-lt"/>
                <a:ea typeface="Open Sans"/>
                <a:cs typeface="Calibri"/>
              </a:rPr>
              <a:t>Valutazione di strumenti e soluzioni digitali</a:t>
            </a:r>
            <a:r>
              <a:rPr lang="en-GB" b="1" dirty="0">
                <a:latin typeface="+mn-lt"/>
                <a:ea typeface="Open Sans"/>
                <a:cs typeface="Calibri"/>
              </a:rPr>
              <a:t>:</a:t>
            </a:r>
            <a:br>
              <a:rPr lang="en-GB" sz="3200" b="1" dirty="0">
                <a:latin typeface="+mn-lt"/>
              </a:rPr>
            </a:br>
            <a:r>
              <a:rPr lang="it-IT" dirty="0">
                <a:latin typeface="+mn-lt"/>
                <a:ea typeface="Open Sans"/>
                <a:cs typeface="Calibri"/>
              </a:rPr>
              <a:t>Incoraggiare gli studenti a valutare il ruolo degli strumenti digitali nel sostenere l'innovazione</a:t>
            </a:r>
            <a:r>
              <a:rPr lang="en-GB" sz="1100" dirty="0">
                <a:latin typeface="+mn-lt"/>
                <a:ea typeface="Open Sans"/>
                <a:cs typeface="Calibri"/>
              </a:rPr>
              <a:t>.</a:t>
            </a:r>
          </a:p>
          <a:p>
            <a:pPr marL="622300" lvl="1" indent="-280670" algn="just">
              <a:buFont typeface="Wingdings" panose="05000000000000000000" pitchFamily="2" charset="2"/>
              <a:buChar char="q"/>
            </a:pPr>
            <a:r>
              <a:rPr lang="it-IT" sz="1100" i="1" dirty="0">
                <a:latin typeface="+mn-lt"/>
              </a:rPr>
              <a:t>Esempio: la piattaforma «</a:t>
            </a:r>
            <a:r>
              <a:rPr lang="it-IT" sz="1100" i="1" dirty="0" err="1">
                <a:latin typeface="+mn-lt"/>
              </a:rPr>
              <a:t>ServiceNow</a:t>
            </a:r>
            <a:r>
              <a:rPr lang="it-IT" sz="1100" i="1" dirty="0">
                <a:latin typeface="+mn-lt"/>
              </a:rPr>
              <a:t>» ha migliorato l'efficienza dei processi interfunzionali e ha consentito l'implementazione strutturata di iniziative di sostenibilità</a:t>
            </a:r>
            <a:r>
              <a:rPr lang="en-GB" sz="1100" i="1" dirty="0">
                <a:latin typeface="+mn-lt"/>
              </a:rPr>
              <a:t>.</a:t>
            </a:r>
            <a:endParaRPr lang="en-GB" sz="1100" i="1" dirty="0">
              <a:latin typeface="+mn-lt"/>
              <a:ea typeface="Calibri"/>
              <a:cs typeface="Calibri"/>
            </a:endParaRPr>
          </a:p>
          <a:p>
            <a:pPr marL="457200" lvl="1" algn="just"/>
            <a:endParaRPr lang="en-GB" sz="1100" i="1" dirty="0">
              <a:latin typeface="+mn-lt"/>
            </a:endParaRPr>
          </a:p>
          <a:p>
            <a:pPr marL="228600" indent="-228600" algn="just">
              <a:buFont typeface="+mj-lt"/>
              <a:buAutoNum type="arabicPeriod"/>
            </a:pPr>
            <a:r>
              <a:rPr lang="en-GB" b="1" dirty="0" err="1">
                <a:latin typeface="+mn-lt"/>
                <a:ea typeface="Open Sans"/>
                <a:cs typeface="Calibri"/>
              </a:rPr>
              <a:t>Esplorare</a:t>
            </a:r>
            <a:r>
              <a:rPr lang="en-GB" b="1" dirty="0">
                <a:latin typeface="+mn-lt"/>
                <a:ea typeface="Open Sans"/>
                <a:cs typeface="Calibri"/>
              </a:rPr>
              <a:t> </a:t>
            </a:r>
            <a:r>
              <a:rPr lang="en-GB" b="1" dirty="0" err="1">
                <a:latin typeface="+mn-lt"/>
                <a:ea typeface="Open Sans"/>
                <a:cs typeface="Calibri"/>
              </a:rPr>
              <a:t>l'innovazione</a:t>
            </a:r>
            <a:r>
              <a:rPr lang="en-GB" b="1" dirty="0">
                <a:latin typeface="+mn-lt"/>
                <a:ea typeface="Open Sans"/>
                <a:cs typeface="Calibri"/>
              </a:rPr>
              <a:t> </a:t>
            </a:r>
            <a:r>
              <a:rPr lang="en-GB" b="1" dirty="0" err="1">
                <a:latin typeface="+mn-lt"/>
                <a:ea typeface="Open Sans"/>
                <a:cs typeface="Calibri"/>
              </a:rPr>
              <a:t>alternativa</a:t>
            </a:r>
            <a:r>
              <a:rPr lang="en-GB" b="1" dirty="0">
                <a:latin typeface="+mn-lt"/>
                <a:ea typeface="Open Sans"/>
                <a:cs typeface="Calibri"/>
              </a:rPr>
              <a:t>:</a:t>
            </a:r>
            <a:br>
              <a:rPr lang="en-GB" b="1" dirty="0">
                <a:latin typeface="+mn-lt"/>
              </a:rPr>
            </a:br>
            <a:r>
              <a:rPr lang="it-IT" dirty="0">
                <a:latin typeface="+mn-lt"/>
                <a:ea typeface="Open Sans"/>
                <a:cs typeface="Calibri"/>
              </a:rPr>
              <a:t>Chiedi agli studenti quali </a:t>
            </a:r>
            <a:r>
              <a:rPr lang="it-IT" b="1" dirty="0">
                <a:latin typeface="+mn-lt"/>
                <a:ea typeface="Open Sans"/>
                <a:cs typeface="Calibri"/>
              </a:rPr>
              <a:t>altre innovazioni sostenibili </a:t>
            </a:r>
            <a:r>
              <a:rPr lang="it-IT" dirty="0">
                <a:latin typeface="+mn-lt"/>
                <a:ea typeface="Open Sans"/>
                <a:cs typeface="Calibri"/>
              </a:rPr>
              <a:t>l'azienda potrebbe implementare</a:t>
            </a:r>
            <a:r>
              <a:rPr lang="en-GB" sz="1100" dirty="0">
                <a:latin typeface="+mn-lt"/>
                <a:ea typeface="Open Sans"/>
                <a:cs typeface="Calibri"/>
              </a:rPr>
              <a:t>.</a:t>
            </a:r>
          </a:p>
          <a:p>
            <a:pPr marL="622300" lvl="1" indent="-264795" algn="just">
              <a:buFont typeface="Wingdings" panose="05000000000000000000" pitchFamily="2" charset="2"/>
              <a:buChar char="q"/>
            </a:pPr>
            <a:r>
              <a:rPr lang="it-IT" sz="1100" i="1" dirty="0">
                <a:latin typeface="+mn-lt"/>
              </a:rPr>
              <a:t>Esempio: </a:t>
            </a:r>
            <a:r>
              <a:rPr lang="it-IT" sz="1100" i="1" dirty="0" err="1">
                <a:latin typeface="+mn-lt"/>
              </a:rPr>
              <a:t>routing</a:t>
            </a:r>
            <a:r>
              <a:rPr lang="it-IT" sz="1100" i="1" dirty="0">
                <a:latin typeface="+mn-lt"/>
              </a:rPr>
              <a:t> dinamico basato sull'intelligenza artificiale per ottimizzare i percorsi di consegna e ridurre i tempi di inattività e le emissioni</a:t>
            </a:r>
            <a:r>
              <a:rPr lang="en-GB" sz="1100" i="1" dirty="0">
                <a:solidFill>
                  <a:srgbClr val="0B1430"/>
                </a:solidFill>
                <a:latin typeface="+mn-lt"/>
                <a:ea typeface="Open Sans"/>
                <a:cs typeface="Calibri"/>
              </a:rPr>
              <a:t>.</a:t>
            </a:r>
          </a:p>
          <a:p>
            <a:pPr algn="just"/>
            <a:endParaRPr lang="en-GB" dirty="0"/>
          </a:p>
          <a:p>
            <a:pPr algn="just"/>
            <a:r>
              <a:rPr lang="it-IT" dirty="0">
                <a:latin typeface="Calibri"/>
                <a:ea typeface="Open Sans"/>
                <a:cs typeface="Calibri"/>
              </a:rPr>
              <a:t>Questa discussione dovrebbe essere concisa, concentrandosi sui </a:t>
            </a:r>
            <a:r>
              <a:rPr lang="it-IT" b="1" dirty="0">
                <a:latin typeface="Calibri"/>
                <a:ea typeface="Open Sans"/>
                <a:cs typeface="Calibri"/>
              </a:rPr>
              <a:t>punti chiave </a:t>
            </a:r>
            <a:r>
              <a:rPr lang="it-IT" dirty="0">
                <a:latin typeface="Calibri"/>
                <a:ea typeface="Open Sans"/>
                <a:cs typeface="Calibri"/>
              </a:rPr>
              <a:t>piuttosto che sulla documentazione dettagliata, poiché gli studenti hanno già tabelle nel foglio di lavoro per completare il loro caso di studio. L'obiettivo è garantire che si impegnino in modo critico nel processo di innovazione e comprendano </a:t>
            </a:r>
            <a:r>
              <a:rPr lang="it-IT" b="1" dirty="0">
                <a:latin typeface="Calibri"/>
                <a:ea typeface="Open Sans"/>
                <a:cs typeface="Calibri"/>
              </a:rPr>
              <a:t>come le aziende bilanciano sostenibilità, digitalizzazione e operazioni logistiche</a:t>
            </a:r>
            <a:r>
              <a:rPr lang="en-GB" dirty="0">
                <a:latin typeface="Calibri"/>
                <a:ea typeface="Open Sans"/>
                <a:cs typeface="Calibri"/>
              </a:rPr>
              <a:t>.</a:t>
            </a:r>
          </a:p>
        </p:txBody>
      </p:sp>
      <p:sp>
        <p:nvSpPr>
          <p:cNvPr id="4" name="Slide Number Placeholder 3">
            <a:extLst>
              <a:ext uri="{FF2B5EF4-FFF2-40B4-BE49-F238E27FC236}">
                <a16:creationId xmlns:a16="http://schemas.microsoft.com/office/drawing/2014/main" id="{D3600DB3-B258-8C2C-E835-E7B87DD6482A}"/>
              </a:ext>
            </a:extLst>
          </p:cNvPr>
          <p:cNvSpPr>
            <a:spLocks noGrp="1"/>
          </p:cNvSpPr>
          <p:nvPr>
            <p:ph type="sldNum" sz="quarter" idx="4"/>
          </p:nvPr>
        </p:nvSpPr>
        <p:spPr/>
        <p:txBody>
          <a:bodyPr/>
          <a:lstStyle/>
          <a:p>
            <a:fld id="{9C527BFA-2C0E-4CEC-B6A5-913A56FEF4B4}" type="slidenum">
              <a:rPr lang="fr-CA" smtClean="0"/>
              <a:pPr/>
              <a:t>17</a:t>
            </a:fld>
            <a:endParaRPr lang="fr-CA"/>
          </a:p>
        </p:txBody>
      </p:sp>
      <p:sp>
        <p:nvSpPr>
          <p:cNvPr id="7" name="Text Placeholder 6">
            <a:extLst>
              <a:ext uri="{FF2B5EF4-FFF2-40B4-BE49-F238E27FC236}">
                <a16:creationId xmlns:a16="http://schemas.microsoft.com/office/drawing/2014/main" id="{1F8BF5FA-0ABE-7D7C-DCA2-4AC563FB1381}"/>
              </a:ext>
            </a:extLst>
          </p:cNvPr>
          <p:cNvSpPr>
            <a:spLocks noGrp="1"/>
          </p:cNvSpPr>
          <p:nvPr>
            <p:ph type="body" sz="quarter" idx="61"/>
          </p:nvPr>
        </p:nvSpPr>
        <p:spPr>
          <a:xfrm>
            <a:off x="-9335" y="304800"/>
            <a:ext cx="7040257" cy="926158"/>
          </a:xfrm>
        </p:spPr>
        <p:txBody>
          <a:bodyPr/>
          <a:lstStyle/>
          <a:p>
            <a:pPr marL="355600"/>
            <a:r>
              <a:rPr lang="it-IT" dirty="0"/>
              <a:t>SETTIMANA 5: LA SOSTENIBILITÀ NELLA GESTIONE DELL'INNOVAZIONE DIGITALE</a:t>
            </a:r>
            <a:endParaRPr lang="en-US" dirty="0"/>
          </a:p>
        </p:txBody>
      </p:sp>
    </p:spTree>
    <p:extLst>
      <p:ext uri="{BB962C8B-B14F-4D97-AF65-F5344CB8AC3E}">
        <p14:creationId xmlns:p14="http://schemas.microsoft.com/office/powerpoint/2010/main" val="2720142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A206C-9FDD-C581-9377-CB99780B619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7BF7232-43D4-9D73-DED1-9F2FF7426A79}"/>
              </a:ext>
            </a:extLst>
          </p:cNvPr>
          <p:cNvSpPr>
            <a:spLocks noGrp="1"/>
          </p:cNvSpPr>
          <p:nvPr>
            <p:ph type="body" sz="quarter" idx="48"/>
          </p:nvPr>
        </p:nvSpPr>
        <p:spPr>
          <a:xfrm>
            <a:off x="3510793" y="1330517"/>
            <a:ext cx="3591047" cy="3026228"/>
          </a:xfrm>
        </p:spPr>
        <p:txBody>
          <a:bodyPr lIns="91440" tIns="45720" rIns="91440" bIns="45720" numCol="1" spcCol="288000" anchor="t">
            <a:noAutofit/>
          </a:bodyPr>
          <a:lstStyle/>
          <a:p>
            <a:pPr algn="just"/>
            <a:r>
              <a:rPr lang="it-IT" sz="1800" b="1" noProof="0">
                <a:solidFill>
                  <a:srgbClr val="8652A1"/>
                </a:solidFill>
              </a:rPr>
              <a:t>Attività</a:t>
            </a:r>
          </a:p>
          <a:p>
            <a:pPr algn="just"/>
            <a:endParaRPr lang="it-IT" noProof="0" dirty="0"/>
          </a:p>
          <a:p>
            <a:pPr marL="171450" indent="-171450" algn="just">
              <a:buFont typeface="Wingdings" panose="05000000000000000000" pitchFamily="2" charset="2"/>
              <a:buChar char="q"/>
            </a:pPr>
            <a:r>
              <a:rPr lang="it-IT" noProof="0" dirty="0"/>
              <a:t>I gruppi di studenti esploreranno gli strumenti digitali, concentrandosi su una fase di gestione dell'innovazione e creeranno infografiche con screenshot per illustrare le funzionalità. Dovrebbero confrontare il loro impatto sull'innovazione e valutare il loro ruolo nella logistica sostenibile, presentando le loro intuizioni in classe. Il formato può essere adattato (ad es. video, relazione, infografica, presentazione) in base alle esigenze, alle capacità e alle risorse disponibili degli studenti.
Attraverso un questionario online, gli studenti valuteranno il raggiungimento dei risultati di apprendimento del modulo. Crea questo questionario secondo le linee guida della Sezione 04.</a:t>
            </a:r>
          </a:p>
        </p:txBody>
      </p:sp>
      <p:sp>
        <p:nvSpPr>
          <p:cNvPr id="8" name="Text Placeholder 7">
            <a:extLst>
              <a:ext uri="{FF2B5EF4-FFF2-40B4-BE49-F238E27FC236}">
                <a16:creationId xmlns:a16="http://schemas.microsoft.com/office/drawing/2014/main" id="{D38AA091-2AD0-6577-D0CA-D1500EBE2856}"/>
              </a:ext>
            </a:extLst>
          </p:cNvPr>
          <p:cNvSpPr>
            <a:spLocks noGrp="1"/>
          </p:cNvSpPr>
          <p:nvPr>
            <p:ph type="body" sz="quarter" idx="62"/>
          </p:nvPr>
        </p:nvSpPr>
        <p:spPr>
          <a:xfrm>
            <a:off x="3552700" y="4117339"/>
            <a:ext cx="3186688" cy="836746"/>
          </a:xfrm>
        </p:spPr>
        <p:txBody>
          <a:bodyPr/>
          <a:lstStyle/>
          <a:p>
            <a:r>
              <a:rPr lang="en-US" dirty="0"/>
              <a:t>MATERIALI</a:t>
            </a:r>
          </a:p>
        </p:txBody>
      </p:sp>
      <p:sp>
        <p:nvSpPr>
          <p:cNvPr id="7" name="Text Placeholder 6">
            <a:extLst>
              <a:ext uri="{FF2B5EF4-FFF2-40B4-BE49-F238E27FC236}">
                <a16:creationId xmlns:a16="http://schemas.microsoft.com/office/drawing/2014/main" id="{DF06BAB9-29BC-675C-12A7-9B3E44E7198E}"/>
              </a:ext>
            </a:extLst>
          </p:cNvPr>
          <p:cNvSpPr>
            <a:spLocks noGrp="1"/>
          </p:cNvSpPr>
          <p:nvPr>
            <p:ph type="body" sz="quarter" idx="61"/>
          </p:nvPr>
        </p:nvSpPr>
        <p:spPr>
          <a:xfrm>
            <a:off x="-9335" y="304800"/>
            <a:ext cx="7040257" cy="926158"/>
          </a:xfrm>
        </p:spPr>
        <p:txBody>
          <a:bodyPr/>
          <a:lstStyle/>
          <a:p>
            <a:r>
              <a:rPr lang="it-IT" dirty="0"/>
              <a:t>SETTIMANA 6: STRUMENTI DIGITALI PER LA GESTIONE DELL'INNOVAZIONE</a:t>
            </a:r>
            <a:endParaRPr lang="en-US" dirty="0"/>
          </a:p>
        </p:txBody>
      </p:sp>
      <p:sp>
        <p:nvSpPr>
          <p:cNvPr id="4" name="Slide Number Placeholder 3">
            <a:extLst>
              <a:ext uri="{FF2B5EF4-FFF2-40B4-BE49-F238E27FC236}">
                <a16:creationId xmlns:a16="http://schemas.microsoft.com/office/drawing/2014/main" id="{985343B7-12F4-3B90-D9BE-9D5D2399BD24}"/>
              </a:ext>
            </a:extLst>
          </p:cNvPr>
          <p:cNvSpPr>
            <a:spLocks noGrp="1"/>
          </p:cNvSpPr>
          <p:nvPr>
            <p:ph type="sldNum" sz="quarter" idx="4"/>
          </p:nvPr>
        </p:nvSpPr>
        <p:spPr/>
        <p:txBody>
          <a:bodyPr/>
          <a:lstStyle/>
          <a:p>
            <a:fld id="{9C527BFA-2C0E-4CEC-B6A5-913A56FEF4B4}" type="slidenum">
              <a:rPr lang="fr-CA" smtClean="0"/>
              <a:pPr/>
              <a:t>18</a:t>
            </a:fld>
            <a:endParaRPr lang="fr-CA"/>
          </a:p>
        </p:txBody>
      </p:sp>
      <p:pic>
        <p:nvPicPr>
          <p:cNvPr id="15" name="Picture Placeholder 14">
            <a:extLst>
              <a:ext uri="{FF2B5EF4-FFF2-40B4-BE49-F238E27FC236}">
                <a16:creationId xmlns:a16="http://schemas.microsoft.com/office/drawing/2014/main" id="{475B0402-33E4-742F-11D1-6A235E2C0DD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9989" b="19989"/>
          <a:stretch/>
        </p:blipFill>
        <p:spPr>
          <a:xfrm>
            <a:off x="0" y="7016581"/>
            <a:ext cx="7559675" cy="3026228"/>
          </a:xfrm>
        </p:spPr>
      </p:pic>
      <p:graphicFrame>
        <p:nvGraphicFramePr>
          <p:cNvPr id="2" name="Tabelle 1">
            <a:extLst>
              <a:ext uri="{FF2B5EF4-FFF2-40B4-BE49-F238E27FC236}">
                <a16:creationId xmlns:a16="http://schemas.microsoft.com/office/drawing/2014/main" id="{DC89A728-C132-7C27-6836-FD52FF818972}"/>
              </a:ext>
            </a:extLst>
          </p:cNvPr>
          <p:cNvGraphicFramePr>
            <a:graphicFrameLocks noGrp="1"/>
          </p:cNvGraphicFramePr>
          <p:nvPr>
            <p:extLst>
              <p:ext uri="{D42A27DB-BD31-4B8C-83A1-F6EECF244321}">
                <p14:modId xmlns:p14="http://schemas.microsoft.com/office/powerpoint/2010/main" val="3173131894"/>
              </p:ext>
            </p:extLst>
          </p:nvPr>
        </p:nvGraphicFramePr>
        <p:xfrm>
          <a:off x="3552700" y="4616638"/>
          <a:ext cx="3367588" cy="3605205"/>
        </p:xfrm>
        <a:graphic>
          <a:graphicData uri="http://schemas.openxmlformats.org/drawingml/2006/table">
            <a:tbl>
              <a:tblPr firstRow="1" bandRow="1"/>
              <a:tblGrid>
                <a:gridCol w="1926646">
                  <a:extLst>
                    <a:ext uri="{9D8B030D-6E8A-4147-A177-3AD203B41FA5}">
                      <a16:colId xmlns:a16="http://schemas.microsoft.com/office/drawing/2014/main" val="3698861540"/>
                    </a:ext>
                  </a:extLst>
                </a:gridCol>
                <a:gridCol w="1440942">
                  <a:extLst>
                    <a:ext uri="{9D8B030D-6E8A-4147-A177-3AD203B41FA5}">
                      <a16:colId xmlns:a16="http://schemas.microsoft.com/office/drawing/2014/main" val="4133591016"/>
                    </a:ext>
                  </a:extLst>
                </a:gridCol>
              </a:tblGrid>
              <a:tr h="391055">
                <a:tc>
                  <a:txBody>
                    <a:bodyPr/>
                    <a:lstStyle/>
                    <a:p>
                      <a:r>
                        <a:rPr lang="de-DE" sz="1100" b="1" dirty="0">
                          <a:solidFill>
                            <a:srgbClr val="29C5F4"/>
                          </a:solidFill>
                          <a:hlinkClick r:id="rId3">
                            <a:extLst>
                              <a:ext uri="{A12FA001-AC4F-418D-AE19-62706E023703}">
                                <ahyp:hlinkClr xmlns:ahyp="http://schemas.microsoft.com/office/drawing/2018/hyperlinkcolor" val="tx"/>
                              </a:ext>
                            </a:extLst>
                          </a:hlinkClick>
                        </a:rPr>
                        <a:t>EARTH Starter Kit</a:t>
                      </a:r>
                      <a:endParaRPr lang="en-GB" sz="1100" b="1" dirty="0">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bg1"/>
                          </a:solidFill>
                        </a:rPr>
                        <a:t>pp. 23-29</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62256046"/>
                  </a:ext>
                </a:extLst>
              </a:tr>
              <a:tr h="980316">
                <a:tc>
                  <a:txBody>
                    <a:bodyPr/>
                    <a:lstStyle/>
                    <a:p>
                      <a:r>
                        <a:rPr lang="de-DE" sz="1100" dirty="0">
                          <a:solidFill>
                            <a:schemeClr val="bg1"/>
                          </a:solidFill>
                        </a:rPr>
                        <a:t>Slide Deck</a:t>
                      </a:r>
                      <a:r>
                        <a:rPr lang="it-IT" sz="1100" dirty="0">
                          <a:solidFill>
                            <a:schemeClr val="bg1"/>
                          </a:solidFill>
                        </a:rPr>
                        <a:t>: Riepilogo dei concetti della settimana 4 e della settimana 5 e focus sui risultati degli studenti sulle attività basate sui problemi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100" dirty="0">
                          <a:solidFill>
                            <a:schemeClr val="bg1"/>
                          </a:solidFill>
                        </a:rPr>
                        <a:t>Download PPT</a:t>
                      </a:r>
                      <a:br>
                        <a:rPr lang="de-DE" sz="1100" dirty="0">
                          <a:solidFill>
                            <a:srgbClr val="FFFFFF"/>
                          </a:solidFill>
                        </a:rPr>
                      </a:br>
                      <a:r>
                        <a:rPr lang="de-DE" sz="1100" dirty="0">
                          <a:solidFill>
                            <a:schemeClr val="bg1"/>
                          </a:solidFill>
                        </a:rPr>
                        <a:t>“EARTH – Slide Deck Module 2“</a:t>
                      </a:r>
                    </a:p>
                    <a:p>
                      <a:r>
                        <a:rPr lang="de-DE" sz="1100" dirty="0">
                          <a:solidFill>
                            <a:schemeClr val="bg1"/>
                          </a:solidFill>
                        </a:rPr>
                        <a:t>pp. 27-32</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5225681"/>
                  </a:ext>
                </a:extLst>
              </a:tr>
              <a:tr h="1333872">
                <a:tc>
                  <a:txBody>
                    <a:bodyPr/>
                    <a:lstStyle/>
                    <a:p>
                      <a:r>
                        <a:rPr lang="it-IT" sz="1100" dirty="0">
                          <a:solidFill>
                            <a:schemeClr val="bg1"/>
                          </a:solidFill>
                        </a:rPr>
                        <a:t>Foglio di lavoro per gli studenti:</a:t>
                      </a:r>
                      <a:br>
                        <a:rPr lang="it-IT" sz="1100" dirty="0">
                          <a:solidFill>
                            <a:schemeClr val="bg1"/>
                          </a:solidFill>
                        </a:rPr>
                      </a:br>
                      <a:r>
                        <a:rPr lang="it-IT" sz="1100" dirty="0">
                          <a:solidFill>
                            <a:schemeClr val="bg1"/>
                          </a:solidFill>
                        </a:rPr>
                        <a:t>Come creare infografiche per confrontare gli strumenti e riflettere sull'implementazione di una logistica sostenibile</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dirty="0">
                          <a:solidFill>
                            <a:schemeClr val="bg1"/>
                          </a:solidFill>
                        </a:rPr>
                        <a:t>Download PPT </a:t>
                      </a:r>
                    </a:p>
                    <a:p>
                      <a:r>
                        <a:rPr lang="de-DE" sz="1100" dirty="0">
                          <a:solidFill>
                            <a:schemeClr val="bg1"/>
                          </a:solidFill>
                        </a:rPr>
                        <a:t>“EARTH – Worksheets Module 2“</a:t>
                      </a:r>
                    </a:p>
                    <a:p>
                      <a:r>
                        <a:rPr lang="de-DE" sz="1100" dirty="0">
                          <a:solidFill>
                            <a:schemeClr val="bg1"/>
                          </a:solidFill>
                        </a:rPr>
                        <a:t>pp. 9-11</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490817"/>
                  </a:ext>
                </a:extLst>
              </a:tr>
              <a:tr h="449981">
                <a:tc>
                  <a:txBody>
                    <a:bodyPr/>
                    <a:lstStyle/>
                    <a:p>
                      <a:r>
                        <a:rPr lang="it-IT" sz="1100" dirty="0">
                          <a:solidFill>
                            <a:schemeClr val="bg1"/>
                          </a:solidFill>
                        </a:rPr>
                        <a:t>Fonti esterne sui metodi pedagogici</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u="sng" dirty="0">
                          <a:solidFill>
                            <a:srgbClr val="29C5F4"/>
                          </a:solidFill>
                          <a:hlinkClick r:id="rId4" action="ppaction://hlinksldjump">
                            <a:extLst>
                              <a:ext uri="{A12FA001-AC4F-418D-AE19-62706E023703}">
                                <ahyp:hlinkClr xmlns:ahyp="http://schemas.microsoft.com/office/drawing/2018/hyperlinkcolor" val="tx"/>
                              </a:ext>
                            </a:extLst>
                          </a:hlinkClick>
                        </a:rPr>
                        <a:t>pp. 21-24</a:t>
                      </a:r>
                      <a:endParaRPr lang="en-GB" sz="1100" u="sng" dirty="0">
                        <a:solidFill>
                          <a:srgbClr val="29C5F4"/>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9885835"/>
                  </a:ext>
                </a:extLst>
              </a:tr>
              <a:tr h="449981">
                <a:tc>
                  <a:txBody>
                    <a:bodyPr/>
                    <a:lstStyle/>
                    <a:p>
                      <a:r>
                        <a:rPr lang="it-IT" sz="1100" dirty="0">
                          <a:solidFill>
                            <a:schemeClr val="bg1"/>
                          </a:solidFill>
                        </a:rPr>
                        <a:t>Istruzioni per il questionario di valutazione</a:t>
                      </a:r>
                      <a:endParaRPr lang="en-GB" sz="11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100" u="sng" dirty="0">
                          <a:solidFill>
                            <a:srgbClr val="29C5F4"/>
                          </a:solidFill>
                          <a:hlinkClick r:id="rId5" action="ppaction://hlinksldjump">
                            <a:extLst>
                              <a:ext uri="{A12FA001-AC4F-418D-AE19-62706E023703}">
                                <ahyp:hlinkClr xmlns:ahyp="http://schemas.microsoft.com/office/drawing/2018/hyperlinkcolor" val="tx"/>
                              </a:ext>
                            </a:extLst>
                          </a:hlinkClick>
                        </a:rPr>
                        <a:t>pp. 25-27</a:t>
                      </a:r>
                      <a:endParaRPr lang="en-GB" sz="1100" b="0" u="sng" dirty="0">
                        <a:solidFill>
                          <a:srgbClr val="29C5F4"/>
                        </a:solidFill>
                        <a:hlinkClick r:id="rId5" action="ppaction://hlinksldjump">
                          <a:extLst>
                            <a:ext uri="{A12FA001-AC4F-418D-AE19-62706E023703}">
                              <ahyp:hlinkClr xmlns:ahyp="http://schemas.microsoft.com/office/drawing/2018/hyperlinkcolor" val="tx"/>
                            </a:ext>
                          </a:extLst>
                        </a:hlinkClick>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6017460"/>
                  </a:ext>
                </a:extLst>
              </a:tr>
            </a:tbl>
          </a:graphicData>
        </a:graphic>
      </p:graphicFrame>
      <p:sp>
        <p:nvSpPr>
          <p:cNvPr id="10" name="Text Placeholder 9">
            <a:extLst>
              <a:ext uri="{FF2B5EF4-FFF2-40B4-BE49-F238E27FC236}">
                <a16:creationId xmlns:a16="http://schemas.microsoft.com/office/drawing/2014/main" id="{43866F88-8149-5A3D-674F-1C4A3E7C89D0}"/>
              </a:ext>
            </a:extLst>
          </p:cNvPr>
          <p:cNvSpPr>
            <a:spLocks noGrp="1"/>
          </p:cNvSpPr>
          <p:nvPr>
            <p:ph type="body" sz="quarter" idx="64"/>
          </p:nvPr>
        </p:nvSpPr>
        <p:spPr>
          <a:xfrm>
            <a:off x="520388" y="1246755"/>
            <a:ext cx="2880000" cy="5352453"/>
          </a:xfrm>
        </p:spPr>
        <p:txBody>
          <a:bodyPr lIns="91440" tIns="45720" rIns="91440" bIns="45720" numCol="1" spcCol="288000" anchor="t">
            <a:noAutofit/>
          </a:bodyPr>
          <a:lstStyle/>
          <a:p>
            <a:pPr algn="just"/>
            <a:r>
              <a:rPr lang="it-IT" sz="1800" b="1" noProof="0">
                <a:solidFill>
                  <a:srgbClr val="8652A1"/>
                </a:solidFill>
              </a:rPr>
              <a:t>Contenuto</a:t>
            </a:r>
          </a:p>
          <a:p>
            <a:pPr algn="just"/>
            <a:endParaRPr lang="it-IT" noProof="0" dirty="0"/>
          </a:p>
          <a:p>
            <a:pPr algn="just"/>
            <a:r>
              <a:rPr lang="it-IT" noProof="0" dirty="0"/>
              <a:t>Questa sessione si basa sulle discussioni precedenti </a:t>
            </a:r>
            <a:r>
              <a:rPr lang="it-IT" b="1" noProof="0" dirty="0"/>
              <a:t>collegando gli strumenti digitali all'innovazione logistica sostenibile</a:t>
            </a:r>
            <a:r>
              <a:rPr lang="it-IT" noProof="0" dirty="0"/>
              <a:t>. Inizia con un riepilogo delle principali intuizioni delle settimane 4 e 5 (se applicabile), aiutando gli studenti a consolidare la loro comprensione della gestione dell'innovazione, della digitalizzazione e della sostenibilità. Quindi, introduci l'attività pratica in cui gli studenti confronteranno gli strumenti digitali selezionando quelli più rilevanti per affrontare le sfide della sostenibilità nella logistica.</a:t>
            </a:r>
          </a:p>
          <a:p>
            <a:pPr algn="just"/>
            <a:endParaRPr lang="it-IT" noProof="0" dirty="0"/>
          </a:p>
          <a:p>
            <a:pPr algn="just"/>
            <a:r>
              <a:rPr lang="it-IT" noProof="0" dirty="0"/>
              <a:t>Durante l'attività basata su problemi, gli studenti creeranno infografiche che illustrano come gli strumenti digitali selezionati supportano il processo di gestione dell'innovazione. Incoraggiali a valutare criticamente i punti di forza e di debolezza dei diversi strumenti, considerando fattori come funzionalità, costo e facilità d'uso. Nella parte di discussione, ogni gruppo presenterà le proprie infografiche, evidenziando come gli strumenti digitali contribuiscano alla gestione di soluzioni logistiche innovative e sostenibili. Guidare la discussione per garantire che gli studenti comprendano le applicazioni pratiche di questi strumenti e il loro impatto sul processo di gestione dell'innovazione. Assicurati che tutti gli studenti abbiano l'opportunità di contribuire e che le diverse esigenze degli utenti siano prese in considerazione durante la valutazione di ogni strumento.</a:t>
            </a:r>
          </a:p>
          <a:p>
            <a:pPr algn="just"/>
            <a:endParaRPr lang="it-IT" noProof="0" dirty="0"/>
          </a:p>
        </p:txBody>
      </p:sp>
    </p:spTree>
    <p:extLst>
      <p:ext uri="{BB962C8B-B14F-4D97-AF65-F5344CB8AC3E}">
        <p14:creationId xmlns:p14="http://schemas.microsoft.com/office/powerpoint/2010/main" val="7852249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51BD3-9430-B43C-6BD2-EEEC891389F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A533153-90AC-5C52-C38F-ED5153E8B0E6}"/>
              </a:ext>
            </a:extLst>
          </p:cNvPr>
          <p:cNvSpPr>
            <a:spLocks noGrp="1"/>
          </p:cNvSpPr>
          <p:nvPr>
            <p:ph type="body" sz="quarter" idx="64"/>
          </p:nvPr>
        </p:nvSpPr>
        <p:spPr>
          <a:xfrm>
            <a:off x="359837" y="1422400"/>
            <a:ext cx="6840000" cy="9160292"/>
          </a:xfrm>
        </p:spPr>
        <p:txBody>
          <a:bodyPr lIns="91440" tIns="45720" rIns="91440" bIns="45720" numCol="2" spcCol="288000" anchor="t">
            <a:noAutofit/>
          </a:bodyPr>
          <a:lstStyle/>
          <a:p>
            <a:r>
              <a:rPr lang="it-IT" sz="1600" b="1" noProof="0" dirty="0">
                <a:solidFill>
                  <a:srgbClr val="8652A1"/>
                </a:solidFill>
                <a:latin typeface="Calibri"/>
                <a:ea typeface="Open Sans"/>
                <a:cs typeface="Calibri"/>
              </a:rPr>
              <a:t>Strumento per ogni fase della gestione dell'innovazione</a:t>
            </a:r>
            <a:endParaRPr lang="it-IT" sz="1600" b="1" noProof="0" dirty="0">
              <a:solidFill>
                <a:srgbClr val="8652A1"/>
              </a:solidFill>
            </a:endParaRPr>
          </a:p>
          <a:p>
            <a:pPr algn="just"/>
            <a:r>
              <a:rPr lang="it-IT" noProof="0" dirty="0">
                <a:latin typeface="Calibri"/>
                <a:ea typeface="Open Sans"/>
                <a:cs typeface="Calibri"/>
              </a:rPr>
              <a:t>Gli </a:t>
            </a:r>
            <a:r>
              <a:rPr lang="it-IT" b="1" noProof="0" dirty="0">
                <a:latin typeface="Calibri"/>
                <a:ea typeface="Open Sans"/>
                <a:cs typeface="Calibri"/>
              </a:rPr>
              <a:t>strumenti digitali </a:t>
            </a:r>
            <a:r>
              <a:rPr lang="it-IT" noProof="0" dirty="0">
                <a:latin typeface="Calibri"/>
                <a:ea typeface="Open Sans"/>
                <a:cs typeface="Calibri"/>
              </a:rPr>
              <a:t>sono essenziali per supportare ogni fase della gestione dell'innovazione. Una selezione di strumenti digitali esemplari è disponibile nella </a:t>
            </a:r>
            <a:r>
              <a:rPr lang="it-IT" noProof="0" dirty="0" err="1">
                <a:latin typeface="Calibri"/>
                <a:ea typeface="Open Sans"/>
                <a:cs typeface="Calibri"/>
              </a:rPr>
              <a:t>pagina</a:t>
            </a:r>
            <a:r>
              <a:rPr lang="it-IT" sz="1100" b="1" noProof="0" dirty="0" err="1">
                <a:solidFill>
                  <a:srgbClr val="29C5F4"/>
                </a:solidFill>
                <a:latin typeface="Calibri"/>
                <a:ea typeface="Open Sans"/>
                <a:cs typeface="Calibri"/>
                <a:hlinkClick r:id="rId2">
                  <a:extLst>
                    <a:ext uri="{A12FA001-AC4F-418D-AE19-62706E023703}">
                      <ahyp:hlinkClr xmlns:ahyp="http://schemas.microsoft.com/office/drawing/2018/hyperlinkcolor" val="tx"/>
                    </a:ext>
                  </a:extLst>
                </a:hlinkClick>
              </a:rPr>
              <a:t>EARTH</a:t>
            </a:r>
            <a:r>
              <a:rPr lang="it-IT" sz="1100" b="1" noProof="0" dirty="0">
                <a:solidFill>
                  <a:srgbClr val="29C5F4"/>
                </a:solidFill>
                <a:latin typeface="Calibri"/>
                <a:ea typeface="Open Sans"/>
                <a:cs typeface="Calibri"/>
                <a:hlinkClick r:id="rId2">
                  <a:extLst>
                    <a:ext uri="{A12FA001-AC4F-418D-AE19-62706E023703}">
                      <ahyp:hlinkClr xmlns:ahyp="http://schemas.microsoft.com/office/drawing/2018/hyperlinkcolor" val="tx"/>
                    </a:ext>
                  </a:extLst>
                </a:hlinkClick>
              </a:rPr>
              <a:t> Starter Kit</a:t>
            </a:r>
            <a:r>
              <a:rPr lang="it-IT" b="1" noProof="0" dirty="0">
                <a:solidFill>
                  <a:srgbClr val="29C5F4"/>
                </a:solidFill>
                <a:latin typeface="Calibri"/>
                <a:ea typeface="Open Sans"/>
                <a:cs typeface="Calibri"/>
              </a:rPr>
              <a:t> </a:t>
            </a:r>
            <a:r>
              <a:rPr lang="it-IT" noProof="0" dirty="0">
                <a:latin typeface="Calibri"/>
                <a:ea typeface="Open Sans"/>
                <a:cs typeface="Calibri"/>
              </a:rPr>
              <a:t>(pp. 21-25), che include anche una panoramica più dettagliata di quali strumenti sono utili in ogni fase del processo di gestione dell'innovazione (pp. 26-29).</a:t>
            </a:r>
          </a:p>
          <a:p>
            <a:pPr algn="just"/>
            <a:endParaRPr lang="it-IT" noProof="0" dirty="0"/>
          </a:p>
          <a:p>
            <a:pPr algn="just"/>
            <a:r>
              <a:rPr lang="it-IT" noProof="0" dirty="0">
                <a:latin typeface="Calibri"/>
                <a:ea typeface="Open Sans"/>
                <a:cs typeface="Calibri"/>
              </a:rPr>
              <a:t>Di seguito è riportata una panoramica di come gli strumenti digitali possono aiutare le aziende ad affrontare le sfide della logistica sostenibile nelle varie fasi del processo di gestione dell'innovazione:</a:t>
            </a:r>
          </a:p>
          <a:p>
            <a:pPr algn="just"/>
            <a:endParaRPr lang="it-IT" noProof="0" dirty="0"/>
          </a:p>
          <a:p>
            <a:pPr algn="just">
              <a:buFont typeface="+mj-lt"/>
              <a:buAutoNum type="arabicPeriod"/>
            </a:pPr>
            <a:r>
              <a:rPr lang="it-IT" b="1" noProof="0" dirty="0">
                <a:latin typeface="Calibri"/>
                <a:ea typeface="Open Sans"/>
                <a:cs typeface="Calibri"/>
              </a:rPr>
              <a:t> Identificazione delle opportunità di innovazione</a:t>
            </a:r>
            <a:endParaRPr lang="it-IT" noProof="0" dirty="0">
              <a:latin typeface="Calibri"/>
              <a:ea typeface="Open Sans"/>
              <a:cs typeface="Calibri"/>
            </a:endParaRPr>
          </a:p>
          <a:p>
            <a:pPr marL="504000" lvl="1" indent="-282575" algn="just">
              <a:spcBef>
                <a:spcPts val="0"/>
              </a:spcBef>
              <a:buFont typeface="Wingdings" panose="05000000000000000000" pitchFamily="2" charset="2"/>
              <a:buChar char="q"/>
            </a:pPr>
            <a:r>
              <a:rPr lang="it-IT" sz="1100" b="1" noProof="0" dirty="0">
                <a:latin typeface="+mn-lt"/>
              </a:rPr>
              <a:t>Statista, </a:t>
            </a:r>
            <a:r>
              <a:rPr lang="it-IT" sz="1100" b="1" noProof="0" dirty="0" err="1">
                <a:latin typeface="+mn-lt"/>
              </a:rPr>
              <a:t>Crunchbase</a:t>
            </a:r>
            <a:r>
              <a:rPr lang="it-IT" sz="1100" b="1" noProof="0" dirty="0">
                <a:latin typeface="+mn-lt"/>
              </a:rPr>
              <a:t> – </a:t>
            </a:r>
            <a:r>
              <a:rPr lang="it-IT" sz="1100" noProof="0" dirty="0">
                <a:latin typeface="+mn-lt"/>
              </a:rPr>
              <a:t>Strumenti di analisi di mercato e delle tendenze per identificare le opportunità orientate alla sostenibilità</a:t>
            </a:r>
            <a:r>
              <a:rPr lang="it-IT" sz="1100" b="1" noProof="0" dirty="0">
                <a:latin typeface="+mn-lt"/>
              </a:rPr>
              <a:t>.
Power BI, Tableau – </a:t>
            </a:r>
            <a:r>
              <a:rPr lang="it-IT" sz="1100" noProof="0" dirty="0">
                <a:latin typeface="+mn-lt"/>
              </a:rPr>
              <a:t>Piattaforme di analisi dei dati per valutare i trend di sostenibilità della logistica.</a:t>
            </a:r>
            <a:r>
              <a:rPr lang="it-IT" sz="1100" b="1" noProof="0" dirty="0">
                <a:latin typeface="+mn-lt"/>
              </a:rPr>
              <a:t>
IBM Watson – </a:t>
            </a:r>
            <a:r>
              <a:rPr lang="it-IT" sz="1100" noProof="0" dirty="0">
                <a:latin typeface="+mn-lt"/>
              </a:rPr>
              <a:t>Uno strumento basato sull'intelligenza artificiale per l'analisi predittiva delle opportunità di innovazione.</a:t>
            </a:r>
            <a:endParaRPr lang="it-IT" sz="1100" noProof="0" dirty="0">
              <a:latin typeface="+mn-lt"/>
              <a:ea typeface="Calibri"/>
              <a:cs typeface="Calibri"/>
            </a:endParaRPr>
          </a:p>
          <a:p>
            <a:pPr algn="just">
              <a:buFont typeface="+mj-lt"/>
              <a:buAutoNum type="arabicPeriod"/>
            </a:pPr>
            <a:r>
              <a:rPr lang="it-IT" b="1" noProof="0" dirty="0">
                <a:latin typeface="Calibri"/>
                <a:ea typeface="Open Sans"/>
                <a:cs typeface="Calibri"/>
              </a:rPr>
              <a:t> Ideazione e </a:t>
            </a:r>
            <a:r>
              <a:rPr lang="it-IT" b="1" i="1" noProof="0" dirty="0">
                <a:latin typeface="Calibri"/>
                <a:ea typeface="Open Sans"/>
                <a:cs typeface="Calibri"/>
              </a:rPr>
              <a:t>Idea Management</a:t>
            </a:r>
            <a:endParaRPr lang="it-IT" i="1" noProof="0" dirty="0">
              <a:latin typeface="Calibri"/>
              <a:ea typeface="Open Sans"/>
              <a:cs typeface="Calibri"/>
            </a:endParaRPr>
          </a:p>
          <a:p>
            <a:pPr marL="504000" lvl="1" indent="-282575" algn="just">
              <a:spcBef>
                <a:spcPts val="0"/>
              </a:spcBef>
              <a:buFont typeface="Wingdings" panose="05000000000000000000" pitchFamily="2" charset="2"/>
              <a:buChar char="q"/>
            </a:pPr>
            <a:r>
              <a:rPr lang="it-IT" sz="1100" b="1" noProof="0" dirty="0" err="1">
                <a:latin typeface="+mn-lt"/>
              </a:rPr>
              <a:t>Brightidea</a:t>
            </a:r>
            <a:r>
              <a:rPr lang="it-IT" sz="1100" b="1" noProof="0" dirty="0">
                <a:latin typeface="+mn-lt"/>
              </a:rPr>
              <a:t>, </a:t>
            </a:r>
            <a:r>
              <a:rPr lang="it-IT" sz="1100" b="1" noProof="0" dirty="0" err="1">
                <a:latin typeface="+mn-lt"/>
              </a:rPr>
              <a:t>Braineet</a:t>
            </a:r>
            <a:r>
              <a:rPr lang="it-IT" sz="1100" b="1" noProof="0" dirty="0">
                <a:latin typeface="+mn-lt"/>
              </a:rPr>
              <a:t>, </a:t>
            </a:r>
            <a:r>
              <a:rPr lang="it-IT" sz="1100" b="1" noProof="0" dirty="0" err="1">
                <a:latin typeface="+mn-lt"/>
              </a:rPr>
              <a:t>Ideawake</a:t>
            </a:r>
            <a:r>
              <a:rPr lang="it-IT" sz="1100" b="1" noProof="0" dirty="0">
                <a:latin typeface="+mn-lt"/>
              </a:rPr>
              <a:t>, </a:t>
            </a:r>
            <a:r>
              <a:rPr lang="it-IT" sz="1100" b="1" noProof="0" dirty="0" err="1">
                <a:latin typeface="+mn-lt"/>
              </a:rPr>
              <a:t>Ideanote</a:t>
            </a:r>
            <a:r>
              <a:rPr lang="it-IT" sz="1100" b="1" noProof="0" dirty="0">
                <a:latin typeface="+mn-lt"/>
              </a:rPr>
              <a:t>, </a:t>
            </a:r>
            <a:r>
              <a:rPr lang="it-IT" sz="1100" b="1" noProof="0" dirty="0" err="1">
                <a:latin typeface="+mn-lt"/>
              </a:rPr>
              <a:t>Qmarkets</a:t>
            </a:r>
            <a:r>
              <a:rPr lang="it-IT" sz="1100" noProof="0" dirty="0">
                <a:latin typeface="+mn-lt"/>
              </a:rPr>
              <a:t> – Piattaforme per la raccolta, la valutazione e la gestione di idee di innovazione sostenibile.</a:t>
            </a:r>
            <a:endParaRPr lang="it-IT" sz="1100" noProof="0" dirty="0">
              <a:latin typeface="+mn-lt"/>
              <a:ea typeface="Calibri"/>
              <a:cs typeface="Calibri"/>
            </a:endParaRPr>
          </a:p>
          <a:p>
            <a:pPr marL="504000" lvl="1" indent="-282575" algn="just">
              <a:spcBef>
                <a:spcPts val="0"/>
              </a:spcBef>
              <a:buFont typeface="Wingdings" panose="05000000000000000000" pitchFamily="2" charset="2"/>
              <a:buChar char="q"/>
            </a:pPr>
            <a:r>
              <a:rPr lang="it-IT" sz="1100" b="1" noProof="0" dirty="0" err="1">
                <a:latin typeface="+mn-lt"/>
              </a:rPr>
              <a:t>Lucidspark</a:t>
            </a:r>
            <a:r>
              <a:rPr lang="it-IT" sz="1100" b="1" noProof="0" dirty="0">
                <a:latin typeface="+mn-lt"/>
              </a:rPr>
              <a:t>, </a:t>
            </a:r>
            <a:r>
              <a:rPr lang="it-IT" sz="1100" b="1" noProof="0" dirty="0" err="1">
                <a:latin typeface="+mn-lt"/>
              </a:rPr>
              <a:t>MindMeister</a:t>
            </a:r>
            <a:r>
              <a:rPr lang="it-IT" sz="1100" b="1" noProof="0" dirty="0">
                <a:latin typeface="+mn-lt"/>
              </a:rPr>
              <a:t>, </a:t>
            </a:r>
            <a:r>
              <a:rPr lang="it-IT" sz="1100" b="1" noProof="0" dirty="0" err="1">
                <a:latin typeface="+mn-lt"/>
              </a:rPr>
              <a:t>Bluescape</a:t>
            </a:r>
            <a:r>
              <a:rPr lang="it-IT" sz="1100" noProof="0" dirty="0">
                <a:latin typeface="+mn-lt"/>
              </a:rPr>
              <a:t> – Strumenti di brainstorming visivo per mappare idee di logistica sostenibile.</a:t>
            </a:r>
            <a:endParaRPr lang="it-IT" sz="1100" noProof="0" dirty="0">
              <a:latin typeface="+mn-lt"/>
              <a:ea typeface="Calibri"/>
              <a:cs typeface="Calibri"/>
            </a:endParaRPr>
          </a:p>
          <a:p>
            <a:pPr algn="just">
              <a:buFont typeface="+mj-lt"/>
              <a:buAutoNum type="arabicPeriod"/>
            </a:pPr>
            <a:r>
              <a:rPr lang="it-IT" b="1" noProof="0" dirty="0">
                <a:latin typeface="+mn-lt"/>
                <a:ea typeface="Open Sans"/>
                <a:cs typeface="Calibri"/>
              </a:rPr>
              <a:t> Sviluppo del concetto</a:t>
            </a:r>
            <a:endParaRPr lang="it-IT" noProof="0" dirty="0">
              <a:latin typeface="+mn-lt"/>
              <a:ea typeface="Open Sans"/>
              <a:cs typeface="Calibri"/>
            </a:endParaRPr>
          </a:p>
          <a:p>
            <a:pPr marL="504000" lvl="1" indent="-282575" algn="just">
              <a:spcBef>
                <a:spcPts val="0"/>
              </a:spcBef>
              <a:buFont typeface="Wingdings" panose="05000000000000000000" pitchFamily="2" charset="2"/>
              <a:buChar char="q"/>
            </a:pPr>
            <a:r>
              <a:rPr lang="it-IT" sz="1100" b="1" noProof="0" dirty="0" err="1">
                <a:latin typeface="+mn-lt"/>
              </a:rPr>
              <a:t>MarvelApp</a:t>
            </a:r>
            <a:r>
              <a:rPr lang="it-IT" sz="1100" b="1" noProof="0" dirty="0">
                <a:latin typeface="+mn-lt"/>
              </a:rPr>
              <a:t>, </a:t>
            </a:r>
            <a:r>
              <a:rPr lang="it-IT" sz="1100" b="1" noProof="0" dirty="0" err="1">
                <a:latin typeface="+mn-lt"/>
              </a:rPr>
              <a:t>Figma</a:t>
            </a:r>
            <a:r>
              <a:rPr lang="it-IT" sz="1100" b="1" noProof="0" dirty="0">
                <a:latin typeface="+mn-lt"/>
              </a:rPr>
              <a:t>, Adobe XD, Sketch</a:t>
            </a:r>
            <a:r>
              <a:rPr lang="it-IT" sz="1100" noProof="0" dirty="0">
                <a:latin typeface="+mn-lt"/>
              </a:rPr>
              <a:t> – Strumenti per lo sviluppo di prototipi a bassa fedeltà di soluzioni logistiche.</a:t>
            </a:r>
            <a:endParaRPr lang="it-IT" sz="1100" noProof="0" dirty="0">
              <a:latin typeface="+mn-lt"/>
              <a:ea typeface="Calibri"/>
              <a:cs typeface="Calibri"/>
            </a:endParaRPr>
          </a:p>
          <a:p>
            <a:pPr marL="504000" lvl="1" indent="-282575" algn="just">
              <a:spcBef>
                <a:spcPts val="0"/>
              </a:spcBef>
              <a:buFont typeface="Wingdings" panose="05000000000000000000" pitchFamily="2" charset="2"/>
              <a:buChar char="q"/>
            </a:pPr>
            <a:r>
              <a:rPr lang="it-IT" sz="1100" b="1" noProof="0" dirty="0" err="1">
                <a:latin typeface="+mn-lt"/>
              </a:rPr>
              <a:t>ClickUp</a:t>
            </a:r>
            <a:r>
              <a:rPr lang="it-IT" sz="1100" b="1" noProof="0" dirty="0">
                <a:latin typeface="+mn-lt"/>
              </a:rPr>
              <a:t>, Monday.com, Asana</a:t>
            </a:r>
            <a:r>
              <a:rPr lang="it-IT" sz="1100" noProof="0" dirty="0">
                <a:latin typeface="+mn-lt"/>
              </a:rPr>
              <a:t> – Strumenti di gestione dei progetti per la strutturazione della convalida del concetto.</a:t>
            </a:r>
            <a:endParaRPr lang="it-IT" sz="1100" noProof="0" dirty="0">
              <a:latin typeface="+mn-lt"/>
              <a:ea typeface="Calibri"/>
              <a:cs typeface="Calibri"/>
            </a:endParaRPr>
          </a:p>
          <a:p>
            <a:pPr marL="504000" lvl="1" indent="-282575" algn="just">
              <a:spcBef>
                <a:spcPts val="0"/>
              </a:spcBef>
              <a:buFont typeface="Wingdings" panose="05000000000000000000" pitchFamily="2" charset="2"/>
              <a:buChar char="q"/>
            </a:pPr>
            <a:r>
              <a:rPr lang="it-IT" sz="1100" b="1" noProof="0" dirty="0" err="1">
                <a:latin typeface="+mn-lt"/>
              </a:rPr>
              <a:t>InnovationCloud</a:t>
            </a:r>
            <a:r>
              <a:rPr lang="it-IT" sz="1100" b="1" noProof="0" dirty="0">
                <a:latin typeface="+mn-lt"/>
              </a:rPr>
              <a:t>, </a:t>
            </a:r>
            <a:r>
              <a:rPr lang="it-IT" sz="1100" b="1" noProof="0" dirty="0" err="1">
                <a:latin typeface="+mn-lt"/>
              </a:rPr>
              <a:t>Brightidea</a:t>
            </a:r>
            <a:r>
              <a:rPr lang="it-IT" sz="1100" noProof="0" dirty="0">
                <a:latin typeface="+mn-lt"/>
              </a:rPr>
              <a:t> – Piattaforme per il monitoraggio e il perfezionamento dei concetti.</a:t>
            </a:r>
            <a:endParaRPr lang="it-IT" sz="1100" noProof="0" dirty="0">
              <a:latin typeface="+mn-lt"/>
              <a:ea typeface="Calibri"/>
              <a:cs typeface="Calibri"/>
            </a:endParaRPr>
          </a:p>
          <a:p>
            <a:pPr algn="just">
              <a:buFont typeface="+mj-lt"/>
              <a:buAutoNum type="arabicPeriod"/>
            </a:pPr>
            <a:r>
              <a:rPr lang="it-IT" b="1" noProof="0" dirty="0">
                <a:latin typeface="+mn-lt"/>
                <a:ea typeface="Open Sans"/>
                <a:cs typeface="Calibri"/>
              </a:rPr>
              <a:t> Sviluppo di Prodotti/Servizi/Processi </a:t>
            </a:r>
            <a:endParaRPr lang="it-IT" noProof="0" dirty="0">
              <a:latin typeface="+mn-lt"/>
              <a:ea typeface="Open Sans"/>
              <a:cs typeface="Calibri"/>
            </a:endParaRPr>
          </a:p>
          <a:p>
            <a:pPr marL="504000" lvl="1" indent="-282575" algn="just">
              <a:spcBef>
                <a:spcPts val="0"/>
              </a:spcBef>
              <a:buFont typeface="Wingdings" panose="05000000000000000000" pitchFamily="2" charset="2"/>
              <a:buChar char="q"/>
            </a:pPr>
            <a:r>
              <a:rPr lang="it-IT" sz="1100" b="1" noProof="0" dirty="0">
                <a:latin typeface="+mn-lt"/>
              </a:rPr>
              <a:t>Coda, </a:t>
            </a:r>
            <a:r>
              <a:rPr lang="it-IT" sz="1100" b="1" noProof="0" dirty="0" err="1">
                <a:latin typeface="+mn-lt"/>
              </a:rPr>
              <a:t>Confluence</a:t>
            </a:r>
            <a:r>
              <a:rPr lang="it-IT" sz="1100" b="1" noProof="0" dirty="0">
                <a:latin typeface="+mn-lt"/>
              </a:rPr>
              <a:t>, </a:t>
            </a:r>
            <a:r>
              <a:rPr lang="it-IT" sz="1100" b="1" noProof="0" dirty="0" err="1">
                <a:latin typeface="+mn-lt"/>
              </a:rPr>
              <a:t>Notion</a:t>
            </a:r>
            <a:r>
              <a:rPr lang="it-IT" sz="1100" noProof="0" dirty="0">
                <a:latin typeface="+mn-lt"/>
              </a:rPr>
              <a:t> – Piattaforme di documentazione e collaborazione per l'esecuzione sostenibile dei progetti.</a:t>
            </a:r>
            <a:endParaRPr lang="it-IT" sz="1100" noProof="0" dirty="0">
              <a:latin typeface="+mn-lt"/>
              <a:ea typeface="Calibri"/>
              <a:cs typeface="Calibri"/>
            </a:endParaRPr>
          </a:p>
          <a:p>
            <a:pPr marL="504000" lvl="1" indent="-282575" algn="just">
              <a:spcBef>
                <a:spcPts val="0"/>
              </a:spcBef>
              <a:buFont typeface="Wingdings" panose="05000000000000000000" pitchFamily="2" charset="2"/>
              <a:buChar char="q"/>
            </a:pPr>
            <a:r>
              <a:rPr lang="it-IT" sz="1100" b="1" noProof="0" dirty="0" err="1">
                <a:latin typeface="+mn-lt"/>
              </a:rPr>
              <a:t>Planbox</a:t>
            </a:r>
            <a:r>
              <a:rPr lang="it-IT" sz="1100" b="1" noProof="0" dirty="0">
                <a:latin typeface="+mn-lt"/>
              </a:rPr>
              <a:t>, </a:t>
            </a:r>
            <a:r>
              <a:rPr lang="it-IT" sz="1100" b="1" noProof="0" dirty="0" err="1">
                <a:latin typeface="+mn-lt"/>
              </a:rPr>
              <a:t>Planview</a:t>
            </a:r>
            <a:r>
              <a:rPr lang="it-IT" sz="1100" b="1" noProof="0" dirty="0">
                <a:latin typeface="+mn-lt"/>
              </a:rPr>
              <a:t> </a:t>
            </a:r>
            <a:r>
              <a:rPr lang="it-IT" sz="1100" b="1" noProof="0" dirty="0" err="1">
                <a:latin typeface="+mn-lt"/>
              </a:rPr>
              <a:t>Spigit</a:t>
            </a:r>
            <a:r>
              <a:rPr lang="it-IT" sz="1100" noProof="0" dirty="0">
                <a:latin typeface="+mn-lt"/>
              </a:rPr>
              <a:t> – Strumenti di gestione del ciclo di vita dell'innovazione per sviluppare e implementare soluzioni incentrate sulla sostenibilità.</a:t>
            </a:r>
            <a:endParaRPr lang="it-IT" sz="1100" noProof="0" dirty="0">
              <a:latin typeface="+mn-lt"/>
              <a:ea typeface="Calibri"/>
              <a:cs typeface="Calibri"/>
            </a:endParaRPr>
          </a:p>
          <a:p>
            <a:pPr algn="just">
              <a:buFont typeface="+mj-lt"/>
              <a:buAutoNum type="arabicPeriod"/>
            </a:pPr>
            <a:r>
              <a:rPr lang="it-IT" b="1" noProof="0" dirty="0">
                <a:latin typeface="+mn-lt"/>
                <a:ea typeface="Open Sans"/>
                <a:cs typeface="Calibri"/>
              </a:rPr>
              <a:t> Testing and </a:t>
            </a:r>
            <a:r>
              <a:rPr lang="it-IT" b="1" noProof="0" dirty="0" err="1">
                <a:latin typeface="+mn-lt"/>
                <a:ea typeface="Open Sans"/>
                <a:cs typeface="Calibri"/>
              </a:rPr>
              <a:t>Validation</a:t>
            </a:r>
            <a:endParaRPr lang="it-IT" noProof="0" dirty="0">
              <a:latin typeface="+mn-lt"/>
              <a:ea typeface="Open Sans"/>
              <a:cs typeface="Calibri"/>
            </a:endParaRPr>
          </a:p>
          <a:p>
            <a:pPr marL="504000" lvl="1" indent="-282575" algn="just">
              <a:spcBef>
                <a:spcPts val="0"/>
              </a:spcBef>
              <a:buFont typeface="Wingdings" panose="05000000000000000000" pitchFamily="2" charset="2"/>
              <a:buChar char="q"/>
            </a:pPr>
            <a:r>
              <a:rPr lang="it-IT" sz="1100" b="1" noProof="0" dirty="0" err="1">
                <a:latin typeface="+mn-lt"/>
              </a:rPr>
              <a:t>Productboard</a:t>
            </a:r>
            <a:r>
              <a:rPr lang="it-IT" sz="1100" b="1" noProof="0" dirty="0">
                <a:latin typeface="+mn-lt"/>
              </a:rPr>
              <a:t>, </a:t>
            </a:r>
            <a:r>
              <a:rPr lang="it-IT" sz="1100" b="1" noProof="0" dirty="0" err="1">
                <a:latin typeface="+mn-lt"/>
              </a:rPr>
              <a:t>Braineet</a:t>
            </a:r>
            <a:r>
              <a:rPr lang="it-IT" sz="1100" b="1" noProof="0" dirty="0">
                <a:latin typeface="+mn-lt"/>
              </a:rPr>
              <a:t>, </a:t>
            </a:r>
            <a:r>
              <a:rPr lang="it-IT" sz="1100" b="1" noProof="0" dirty="0" err="1">
                <a:latin typeface="+mn-lt"/>
              </a:rPr>
              <a:t>Canny</a:t>
            </a:r>
            <a:r>
              <a:rPr lang="it-IT" sz="1100" noProof="0" dirty="0">
                <a:latin typeface="+mn-lt"/>
              </a:rPr>
              <a:t> – Strumenti di feedback dei clienti per convalidare soluzioni logistiche sostenibili.</a:t>
            </a:r>
            <a:endParaRPr lang="it-IT" sz="1100" noProof="0" dirty="0">
              <a:latin typeface="+mn-lt"/>
              <a:ea typeface="Calibri"/>
              <a:cs typeface="Calibri"/>
            </a:endParaRPr>
          </a:p>
          <a:p>
            <a:pPr marL="504000" lvl="1" indent="-282575" algn="just">
              <a:spcBef>
                <a:spcPts val="0"/>
              </a:spcBef>
              <a:buFont typeface="Wingdings" panose="05000000000000000000" pitchFamily="2" charset="2"/>
              <a:buChar char="q"/>
            </a:pPr>
            <a:r>
              <a:rPr lang="it-IT" sz="1100" b="1" noProof="0" dirty="0">
                <a:latin typeface="+mn-lt"/>
              </a:rPr>
              <a:t>Power BI, Tableau</a:t>
            </a:r>
            <a:r>
              <a:rPr lang="it-IT" sz="1100" noProof="0" dirty="0">
                <a:latin typeface="+mn-lt"/>
              </a:rPr>
              <a:t> – Piattaforme di visualizzazione dei dati per analizzare i risultati dei test.</a:t>
            </a:r>
            <a:endParaRPr lang="it-IT" sz="1100" noProof="0" dirty="0">
              <a:latin typeface="+mn-lt"/>
              <a:ea typeface="Calibri"/>
              <a:cs typeface="Calibri"/>
            </a:endParaRPr>
          </a:p>
          <a:p>
            <a:pPr marL="504000" lvl="1" indent="-282575" algn="just">
              <a:spcBef>
                <a:spcPts val="0"/>
              </a:spcBef>
              <a:buFont typeface="Wingdings" panose="05000000000000000000" pitchFamily="2" charset="2"/>
              <a:buChar char="q"/>
            </a:pPr>
            <a:r>
              <a:rPr lang="it-IT" sz="1100" b="1" noProof="0" dirty="0" err="1">
                <a:latin typeface="+mn-lt"/>
              </a:rPr>
              <a:t>Planbox</a:t>
            </a:r>
            <a:r>
              <a:rPr lang="it-IT" sz="1100" b="1" noProof="0" dirty="0">
                <a:latin typeface="+mn-lt"/>
              </a:rPr>
              <a:t>, </a:t>
            </a:r>
            <a:r>
              <a:rPr lang="it-IT" sz="1100" b="1" noProof="0" dirty="0" err="1">
                <a:latin typeface="+mn-lt"/>
              </a:rPr>
              <a:t>Brightidea</a:t>
            </a:r>
            <a:r>
              <a:rPr lang="it-IT" sz="1100" noProof="0" dirty="0">
                <a:latin typeface="+mn-lt"/>
              </a:rPr>
              <a:t> – Strumenti di gestione dei test di innovazione.</a:t>
            </a:r>
            <a:endParaRPr lang="it-IT" sz="1100" noProof="0" dirty="0">
              <a:latin typeface="+mn-lt"/>
              <a:ea typeface="Calibri"/>
              <a:cs typeface="Calibri"/>
            </a:endParaRPr>
          </a:p>
          <a:p>
            <a:pPr algn="just">
              <a:buFont typeface="+mj-lt"/>
              <a:buAutoNum type="arabicPeriod"/>
            </a:pPr>
            <a:r>
              <a:rPr lang="it-IT" b="1" noProof="0" dirty="0">
                <a:latin typeface="+mn-lt"/>
                <a:ea typeface="Open Sans"/>
                <a:cs typeface="Calibri"/>
              </a:rPr>
              <a:t> Lancio</a:t>
            </a:r>
            <a:endParaRPr lang="it-IT" noProof="0" dirty="0">
              <a:latin typeface="+mn-lt"/>
              <a:ea typeface="Open Sans"/>
              <a:cs typeface="Calibri"/>
            </a:endParaRPr>
          </a:p>
          <a:p>
            <a:pPr marL="504000" lvl="1" indent="-282575" algn="just">
              <a:spcBef>
                <a:spcPts val="0"/>
              </a:spcBef>
              <a:buFont typeface="Wingdings" panose="05000000000000000000" pitchFamily="2" charset="2"/>
              <a:buChar char="q"/>
            </a:pPr>
            <a:r>
              <a:rPr lang="it-IT" sz="1100" b="1" noProof="0" dirty="0">
                <a:latin typeface="+mn-lt"/>
              </a:rPr>
              <a:t>edison365, </a:t>
            </a:r>
            <a:r>
              <a:rPr lang="it-IT" sz="1100" b="1" noProof="0" dirty="0" err="1">
                <a:latin typeface="+mn-lt"/>
              </a:rPr>
              <a:t>Planbox</a:t>
            </a:r>
            <a:r>
              <a:rPr lang="it-IT" sz="1100" b="1" noProof="0" dirty="0">
                <a:latin typeface="+mn-lt"/>
              </a:rPr>
              <a:t>, </a:t>
            </a:r>
            <a:r>
              <a:rPr lang="it-IT" sz="1100" b="1" noProof="0" dirty="0" err="1">
                <a:latin typeface="+mn-lt"/>
              </a:rPr>
              <a:t>ClickUp</a:t>
            </a:r>
            <a:r>
              <a:rPr lang="it-IT" sz="1100" b="1" noProof="0" dirty="0">
                <a:latin typeface="+mn-lt"/>
              </a:rPr>
              <a:t>, Monday.com</a:t>
            </a:r>
            <a:r>
              <a:rPr lang="it-IT" sz="1100" noProof="0" dirty="0">
                <a:latin typeface="+mn-lt"/>
              </a:rPr>
              <a:t> – Piattaforme per scalare le innovazioni sostenibili.</a:t>
            </a:r>
            <a:endParaRPr lang="it-IT" sz="1100" noProof="0" dirty="0">
              <a:latin typeface="+mn-lt"/>
              <a:ea typeface="Calibri"/>
              <a:cs typeface="Calibri"/>
            </a:endParaRPr>
          </a:p>
          <a:p>
            <a:pPr marL="504000" lvl="1" indent="-282575" algn="just">
              <a:spcBef>
                <a:spcPts val="0"/>
              </a:spcBef>
              <a:buFont typeface="Wingdings" panose="05000000000000000000" pitchFamily="2" charset="2"/>
              <a:buChar char="q"/>
            </a:pPr>
            <a:r>
              <a:rPr lang="it-IT" sz="1100" b="1" noProof="0" dirty="0" err="1">
                <a:latin typeface="+mn-lt"/>
              </a:rPr>
              <a:t>Planview</a:t>
            </a:r>
            <a:r>
              <a:rPr lang="it-IT" sz="1100" b="1" noProof="0" dirty="0">
                <a:latin typeface="+mn-lt"/>
              </a:rPr>
              <a:t> </a:t>
            </a:r>
            <a:r>
              <a:rPr lang="it-IT" sz="1100" b="1" noProof="0" dirty="0" err="1">
                <a:latin typeface="+mn-lt"/>
              </a:rPr>
              <a:t>Spigit</a:t>
            </a:r>
            <a:r>
              <a:rPr lang="it-IT" sz="1100" b="1" noProof="0" dirty="0">
                <a:latin typeface="+mn-lt"/>
              </a:rPr>
              <a:t>, </a:t>
            </a:r>
            <a:r>
              <a:rPr lang="it-IT" sz="1100" b="1" noProof="0" dirty="0" err="1">
                <a:latin typeface="+mn-lt"/>
              </a:rPr>
              <a:t>InnovationCloud</a:t>
            </a:r>
            <a:r>
              <a:rPr lang="it-IT" sz="1100" noProof="0" dirty="0">
                <a:latin typeface="+mn-lt"/>
              </a:rPr>
              <a:t> – Strumenti per il monitoraggio dell'impatto a lungo termine e l'integrazione della sostenibilità.</a:t>
            </a:r>
            <a:endParaRPr lang="it-IT" sz="1100" noProof="0" dirty="0">
              <a:latin typeface="+mn-lt"/>
              <a:ea typeface="Calibri"/>
              <a:cs typeface="Calibri"/>
            </a:endParaRPr>
          </a:p>
          <a:p>
            <a:pPr marL="504000" lvl="1" indent="-282575" algn="just">
              <a:spcBef>
                <a:spcPts val="0"/>
              </a:spcBef>
              <a:buFont typeface="Wingdings" panose="05000000000000000000" pitchFamily="2" charset="2"/>
              <a:buChar char="q"/>
            </a:pPr>
            <a:r>
              <a:rPr lang="it-IT" sz="1100" b="1" noProof="0" dirty="0">
                <a:latin typeface="+mn-lt"/>
              </a:rPr>
              <a:t>Coda, </a:t>
            </a:r>
            <a:r>
              <a:rPr lang="it-IT" sz="1100" b="1" noProof="0" dirty="0" err="1">
                <a:latin typeface="+mn-lt"/>
              </a:rPr>
              <a:t>Confluence</a:t>
            </a:r>
            <a:r>
              <a:rPr lang="it-IT" sz="1100" b="1" noProof="0" dirty="0">
                <a:latin typeface="+mn-lt"/>
              </a:rPr>
              <a:t>, </a:t>
            </a:r>
            <a:r>
              <a:rPr lang="it-IT" sz="1100" b="1" noProof="0" dirty="0" err="1">
                <a:latin typeface="+mn-lt"/>
              </a:rPr>
              <a:t>Notion</a:t>
            </a:r>
            <a:r>
              <a:rPr lang="it-IT" sz="1100" noProof="0" dirty="0">
                <a:latin typeface="+mn-lt"/>
              </a:rPr>
              <a:t> – Strumenti di gestione della conoscenza per documentare le iniziative di sostenibilità.</a:t>
            </a:r>
            <a:endParaRPr lang="it-IT" sz="1100" noProof="0" dirty="0">
              <a:latin typeface="+mn-lt"/>
              <a:ea typeface="Calibri"/>
              <a:cs typeface="Calibri"/>
            </a:endParaRPr>
          </a:p>
          <a:p>
            <a:pPr algn="just"/>
            <a:endParaRPr lang="it-IT" sz="1600" b="1" noProof="0" dirty="0">
              <a:solidFill>
                <a:srgbClr val="8652A1"/>
              </a:solidFill>
            </a:endParaRPr>
          </a:p>
          <a:p>
            <a:r>
              <a:rPr lang="it-IT" sz="1600" b="1" noProof="0" dirty="0">
                <a:solidFill>
                  <a:srgbClr val="8652A1"/>
                </a:solidFill>
                <a:latin typeface="Calibri"/>
                <a:ea typeface="Open Sans"/>
                <a:cs typeface="Calibri"/>
              </a:rPr>
              <a:t>Come moderare la discussione</a:t>
            </a:r>
            <a:endParaRPr lang="it-IT" sz="1800" b="1" noProof="0" dirty="0"/>
          </a:p>
          <a:p>
            <a:pPr algn="just"/>
            <a:r>
              <a:rPr lang="it-IT" noProof="0" dirty="0">
                <a:latin typeface="Calibri"/>
                <a:ea typeface="Open Sans"/>
                <a:cs typeface="Calibri"/>
              </a:rPr>
              <a:t>Dopo che gli studenti hanno presentato le loro infografiche, avvia una discussione per aiutarli a valutare gli strumenti digitali scelti e il loro ruolo nell'innovazione della logistica sostenibile. Incoraggia ogni gruppo a spiegare in che modo il loro strumento supporta una specifica fase di gestione dell'innovazione e contribuisce all'implementazione di una logistica sostenibile, migliorando l'efficienza, riducendo le emissioni o migliorando la collaborazione.</a:t>
            </a:r>
            <a:endParaRPr lang="it-IT" noProof="0" dirty="0"/>
          </a:p>
          <a:p>
            <a:pPr algn="just"/>
            <a:r>
              <a:rPr lang="it-IT" noProof="0" dirty="0">
                <a:latin typeface="Calibri"/>
                <a:ea typeface="Open Sans"/>
                <a:cs typeface="Calibri"/>
              </a:rPr>
              <a:t>Guida un'analisi comparativa spingendo gli studenti a considerare funzionalità, usabilità, scalabilità e costi. Chiedi quali caratteristiche rendono lo strumento efficace, quanto facilmente si integra con i sistemi esistenti e se il suo costo giustifica i benefici. Incoraggiare la discussione sul fatto che una combinazione di strumenti supporti meglio la gestione dell'innovazione rispetto all'affidarsi a un'unica soluzione.</a:t>
            </a:r>
          </a:p>
          <a:p>
            <a:pPr algn="just"/>
            <a:endParaRPr lang="it-IT" noProof="0" dirty="0"/>
          </a:p>
          <a:p>
            <a:pPr algn="just"/>
            <a:r>
              <a:rPr lang="it-IT" noProof="0" dirty="0">
                <a:latin typeface="Calibri"/>
                <a:ea typeface="Open Sans"/>
                <a:cs typeface="Calibri"/>
              </a:rPr>
              <a:t>Concludi la discussione riflettendo sull'impatto più ampio delle soluzioni sostenibili nella logistica. Chiedi agli studenti di considerare sia i benefici che i limiti degli strumenti discussi. Concludere sottolineando l'importanza di integrare gli strumenti digitali nelle strategie di gestione dell'innovazione per affrontare efficacemente le sfide logistiche. </a:t>
            </a:r>
          </a:p>
          <a:p>
            <a:pPr algn="just"/>
            <a:endParaRPr lang="it-IT" noProof="0" dirty="0"/>
          </a:p>
          <a:p>
            <a:pPr algn="just"/>
            <a:r>
              <a:rPr lang="it-IT" noProof="0" dirty="0">
                <a:latin typeface="Calibri"/>
                <a:ea typeface="Open Sans"/>
                <a:cs typeface="Calibri"/>
              </a:rPr>
              <a:t>Infine, ricorda agli studenti di compilare un questionario di valutazione online per valutare il modulo, consentendo loro di riflettere sulla loro esperienza di apprendimento. Gli insegnanti possono creare questo modulo secondo le linee guida sulle </a:t>
            </a:r>
            <a:r>
              <a:rPr lang="it-IT" noProof="0" dirty="0">
                <a:solidFill>
                  <a:srgbClr val="29C5F4"/>
                </a:solidFill>
                <a:latin typeface="Calibri"/>
                <a:ea typeface="Open Sans"/>
                <a:cs typeface="Calibri"/>
                <a:hlinkClick r:id="rId3" action="ppaction://hlinksldjump">
                  <a:extLst>
                    <a:ext uri="{A12FA001-AC4F-418D-AE19-62706E023703}">
                      <ahyp:hlinkClr xmlns:ahyp="http://schemas.microsoft.com/office/drawing/2018/hyperlinkcolor" val="tx"/>
                    </a:ext>
                  </a:extLst>
                </a:hlinkClick>
              </a:rPr>
              <a:t>pagine 25-27 </a:t>
            </a:r>
            <a:r>
              <a:rPr lang="it-IT" noProof="0" dirty="0">
                <a:latin typeface="Calibri"/>
                <a:ea typeface="Open Sans"/>
                <a:cs typeface="Calibri"/>
              </a:rPr>
              <a:t>e poi distribuisci il link agli studenti. Per garantire un feedback tempestivo e mantenere la pertinenza, stabilisci una scadenza per la presentazione della riflessione, ad esempio entro una settimana dal completamento delle attività per la settimana 6.</a:t>
            </a:r>
          </a:p>
        </p:txBody>
      </p:sp>
      <p:sp>
        <p:nvSpPr>
          <p:cNvPr id="4" name="Slide Number Placeholder 3">
            <a:extLst>
              <a:ext uri="{FF2B5EF4-FFF2-40B4-BE49-F238E27FC236}">
                <a16:creationId xmlns:a16="http://schemas.microsoft.com/office/drawing/2014/main" id="{2A8639D0-BF96-592B-D067-DC2D7049D949}"/>
              </a:ext>
            </a:extLst>
          </p:cNvPr>
          <p:cNvSpPr>
            <a:spLocks noGrp="1"/>
          </p:cNvSpPr>
          <p:nvPr>
            <p:ph type="sldNum" sz="quarter" idx="4"/>
          </p:nvPr>
        </p:nvSpPr>
        <p:spPr/>
        <p:txBody>
          <a:bodyPr/>
          <a:lstStyle/>
          <a:p>
            <a:fld id="{9C527BFA-2C0E-4CEC-B6A5-913A56FEF4B4}" type="slidenum">
              <a:rPr lang="fr-CA" smtClean="0"/>
              <a:pPr/>
              <a:t>19</a:t>
            </a:fld>
            <a:endParaRPr lang="fr-CA"/>
          </a:p>
        </p:txBody>
      </p:sp>
      <p:sp>
        <p:nvSpPr>
          <p:cNvPr id="7" name="Text Placeholder 6">
            <a:extLst>
              <a:ext uri="{FF2B5EF4-FFF2-40B4-BE49-F238E27FC236}">
                <a16:creationId xmlns:a16="http://schemas.microsoft.com/office/drawing/2014/main" id="{EF0CF16D-CBD9-56AC-6D66-CBB760C9FDF3}"/>
              </a:ext>
            </a:extLst>
          </p:cNvPr>
          <p:cNvSpPr>
            <a:spLocks noGrp="1"/>
          </p:cNvSpPr>
          <p:nvPr>
            <p:ph type="body" sz="quarter" idx="61"/>
          </p:nvPr>
        </p:nvSpPr>
        <p:spPr>
          <a:xfrm>
            <a:off x="-9335" y="304800"/>
            <a:ext cx="7040257" cy="926158"/>
          </a:xfrm>
        </p:spPr>
        <p:txBody>
          <a:bodyPr/>
          <a:lstStyle/>
          <a:p>
            <a:r>
              <a:rPr lang="it-IT" dirty="0"/>
              <a:t>SETTIMANA 6: STRUMENTI DIGITALI PER LA GESTIONE DELL'INNOVAZIONE</a:t>
            </a:r>
            <a:endParaRPr lang="en-US" dirty="0"/>
          </a:p>
        </p:txBody>
      </p:sp>
    </p:spTree>
    <p:extLst>
      <p:ext uri="{BB962C8B-B14F-4D97-AF65-F5344CB8AC3E}">
        <p14:creationId xmlns:p14="http://schemas.microsoft.com/office/powerpoint/2010/main" val="2404203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1133C-5855-F273-CC7F-5A0DABAF67DF}"/>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8D6D0232-B8AF-47E6-4FE8-A6A7311285C0}"/>
              </a:ext>
            </a:extLst>
          </p:cNvPr>
          <p:cNvSpPr/>
          <p:nvPr/>
        </p:nvSpPr>
        <p:spPr>
          <a:xfrm rot="19295464">
            <a:off x="3565209" y="-2414294"/>
            <a:ext cx="6659414" cy="7199490"/>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5" name="Slide Number Placeholder 4">
            <a:extLst>
              <a:ext uri="{FF2B5EF4-FFF2-40B4-BE49-F238E27FC236}">
                <a16:creationId xmlns:a16="http://schemas.microsoft.com/office/drawing/2014/main" id="{77A6CF90-C6B4-C6C3-5DB7-297054FB6D40}"/>
              </a:ext>
            </a:extLst>
          </p:cNvPr>
          <p:cNvSpPr>
            <a:spLocks noGrp="1"/>
          </p:cNvSpPr>
          <p:nvPr>
            <p:ph type="sldNum" sz="quarter" idx="4"/>
          </p:nvPr>
        </p:nvSpPr>
        <p:spPr/>
        <p:txBody>
          <a:bodyPr/>
          <a:lstStyle/>
          <a:p>
            <a:fld id="{9C527BFA-2C0E-4CEC-B6A5-913A56FEF4B4}" type="slidenum">
              <a:rPr lang="fr-CA" smtClean="0"/>
              <a:pPr/>
              <a:t>2</a:t>
            </a:fld>
            <a:endParaRPr lang="fr-CA"/>
          </a:p>
        </p:txBody>
      </p:sp>
      <p:sp>
        <p:nvSpPr>
          <p:cNvPr id="14" name="Rectangle 13">
            <a:extLst>
              <a:ext uri="{FF2B5EF4-FFF2-40B4-BE49-F238E27FC236}">
                <a16:creationId xmlns:a16="http://schemas.microsoft.com/office/drawing/2014/main" id="{7499A6F1-F614-27E1-4830-C3D24FB908A3}"/>
              </a:ext>
            </a:extLst>
          </p:cNvPr>
          <p:cNvSpPr/>
          <p:nvPr/>
        </p:nvSpPr>
        <p:spPr>
          <a:xfrm>
            <a:off x="767886" y="1436771"/>
            <a:ext cx="5726800" cy="606296"/>
          </a:xfrm>
          <a:prstGeom prst="rect">
            <a:avLst/>
          </a:prstGeom>
          <a:gradFill>
            <a:gsLst>
              <a:gs pos="0">
                <a:srgbClr val="8551A1"/>
              </a:gs>
              <a:gs pos="40000">
                <a:srgbClr val="6363AC"/>
              </a:gs>
              <a:gs pos="100000">
                <a:srgbClr val="26C4F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5" name="Text Placeholder 20">
            <a:extLst>
              <a:ext uri="{FF2B5EF4-FFF2-40B4-BE49-F238E27FC236}">
                <a16:creationId xmlns:a16="http://schemas.microsoft.com/office/drawing/2014/main" id="{9A90D9FC-71C9-8FD4-1B06-38D0B099F4C8}"/>
              </a:ext>
            </a:extLst>
          </p:cNvPr>
          <p:cNvSpPr txBox="1">
            <a:spLocks/>
          </p:cNvSpPr>
          <p:nvPr/>
        </p:nvSpPr>
        <p:spPr>
          <a:xfrm>
            <a:off x="767886" y="2454911"/>
            <a:ext cx="3394539" cy="2028656"/>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it-IT" sz="1800" b="1" dirty="0">
                <a:latin typeface="Calibri"/>
                <a:ea typeface="Open Sans"/>
                <a:cs typeface="Calibri"/>
              </a:rPr>
              <a:t>La missione del progetto EARTH (</a:t>
            </a:r>
            <a:r>
              <a:rPr lang="it-IT" sz="1800" b="1" dirty="0" err="1">
                <a:latin typeface="Calibri"/>
                <a:ea typeface="Open Sans"/>
                <a:cs typeface="Calibri"/>
              </a:rPr>
              <a:t>Ethical</a:t>
            </a:r>
            <a:r>
              <a:rPr lang="it-IT" sz="1800" b="1" dirty="0">
                <a:latin typeface="Calibri"/>
                <a:ea typeface="Open Sans"/>
                <a:cs typeface="Calibri"/>
              </a:rPr>
              <a:t> and Responsible </a:t>
            </a:r>
            <a:r>
              <a:rPr lang="it-IT" sz="1800" b="1" dirty="0" err="1">
                <a:latin typeface="Calibri"/>
                <a:ea typeface="Open Sans"/>
                <a:cs typeface="Calibri"/>
              </a:rPr>
              <a:t>Transportation</a:t>
            </a:r>
            <a:r>
              <a:rPr lang="it-IT" sz="1800" b="1" dirty="0">
                <a:latin typeface="Calibri"/>
                <a:ea typeface="Open Sans"/>
                <a:cs typeface="Calibri"/>
              </a:rPr>
              <a:t> and Handling) è quella di migliorare l'attenzione alla sostenibilità della logistica attraverso l'integrazione di approcci digitali alle pratiche di gestione dell'innovazione.</a:t>
            </a:r>
            <a:endParaRPr lang="en-US" sz="1800" b="1" dirty="0">
              <a:latin typeface="Calibri"/>
              <a:ea typeface="Open Sans"/>
              <a:cs typeface="Calibri"/>
            </a:endParaRPr>
          </a:p>
        </p:txBody>
      </p:sp>
      <p:sp>
        <p:nvSpPr>
          <p:cNvPr id="16" name="TextBox 15">
            <a:extLst>
              <a:ext uri="{FF2B5EF4-FFF2-40B4-BE49-F238E27FC236}">
                <a16:creationId xmlns:a16="http://schemas.microsoft.com/office/drawing/2014/main" id="{9AD3CF8F-978E-3FFE-106A-84F34B048E24}"/>
              </a:ext>
            </a:extLst>
          </p:cNvPr>
          <p:cNvSpPr txBox="1"/>
          <p:nvPr/>
        </p:nvSpPr>
        <p:spPr>
          <a:xfrm>
            <a:off x="884176" y="1396736"/>
            <a:ext cx="4135235" cy="553998"/>
          </a:xfrm>
          <a:prstGeom prst="rect">
            <a:avLst/>
          </a:prstGeom>
          <a:noFill/>
        </p:spPr>
        <p:txBody>
          <a:bodyPr wrap="none" rtlCol="0">
            <a:spAutoFit/>
          </a:bodyPr>
          <a:lstStyle/>
          <a:p>
            <a:r>
              <a:rPr lang="en-US" sz="3000" b="1" spc="324" dirty="0">
                <a:solidFill>
                  <a:schemeClr val="bg1"/>
                </a:solidFill>
                <a:latin typeface="Calibri" panose="020F0502020204030204" pitchFamily="34" charset="0"/>
                <a:cs typeface="Calibri" panose="020F0502020204030204" pitchFamily="34" charset="0"/>
              </a:rPr>
              <a:t>IL PROGETTO EARTH</a:t>
            </a:r>
          </a:p>
        </p:txBody>
      </p:sp>
      <p:sp>
        <p:nvSpPr>
          <p:cNvPr id="17" name="Text Placeholder 5">
            <a:extLst>
              <a:ext uri="{FF2B5EF4-FFF2-40B4-BE49-F238E27FC236}">
                <a16:creationId xmlns:a16="http://schemas.microsoft.com/office/drawing/2014/main" id="{EB22FB0A-612D-B3F8-43FA-723BA64F2979}"/>
              </a:ext>
            </a:extLst>
          </p:cNvPr>
          <p:cNvSpPr>
            <a:spLocks noGrp="1"/>
          </p:cNvSpPr>
          <p:nvPr>
            <p:ph type="body" sz="quarter" idx="48"/>
          </p:nvPr>
        </p:nvSpPr>
        <p:spPr>
          <a:xfrm>
            <a:off x="238539" y="5170556"/>
            <a:ext cx="6961298" cy="5294243"/>
          </a:xfrm>
        </p:spPr>
        <p:txBody>
          <a:bodyPr lIns="91440" tIns="45720" rIns="91440" bIns="45720" numCol="2" spcCol="288000" anchor="t">
            <a:noAutofit/>
          </a:bodyPr>
          <a:lstStyle/>
          <a:p>
            <a:pPr algn="just"/>
            <a:r>
              <a:rPr lang="it-IT" sz="1800" b="1" noProof="0" dirty="0">
                <a:solidFill>
                  <a:srgbClr val="29C5F4"/>
                </a:solidFill>
              </a:rPr>
              <a:t>Guida per l'insegnante e OER</a:t>
            </a:r>
            <a:endParaRPr lang="it-IT" noProof="0" dirty="0"/>
          </a:p>
          <a:p>
            <a:pPr algn="just"/>
            <a:r>
              <a:rPr lang="it-IT" noProof="0" dirty="0"/>
              <a:t>La Guida per l'insegnante e le Risorse Educative Aperte (OER) supportano gli insegnanti nell'integrazione della sostenibilità e della gestione dell'innovazione nei programmi di studio della logistica. Queste risorse responsabilizzano gli insegnanti, migliorano l'apprendimento degli studenti e allineano l'istruzione alle esigenze del settore e agli Obiettivi di Sviluppo Sostenibile (SDG).</a:t>
            </a:r>
            <a:endParaRPr lang="it-IT" noProof="0" dirty="0">
              <a:highlight>
                <a:srgbClr val="FFFF00"/>
              </a:highlight>
            </a:endParaRPr>
          </a:p>
          <a:p>
            <a:pPr algn="just"/>
            <a:endParaRPr lang="it-IT" noProof="0" dirty="0">
              <a:highlight>
                <a:srgbClr val="FFFF00"/>
              </a:highlight>
            </a:endParaRPr>
          </a:p>
          <a:p>
            <a:pPr algn="just"/>
            <a:r>
              <a:rPr lang="it-IT" sz="1800" b="1" noProof="0" dirty="0">
                <a:solidFill>
                  <a:srgbClr val="29C5F4"/>
                </a:solidFill>
              </a:rPr>
              <a:t>Scopo della Guida per l'insegnante</a:t>
            </a:r>
            <a:endParaRPr lang="it-IT" noProof="0" dirty="0"/>
          </a:p>
          <a:p>
            <a:pPr algn="just"/>
            <a:r>
              <a:rPr lang="it-IT" noProof="0" dirty="0"/>
              <a:t>La guida fornisce un approccio strutturato all'utilizzo delle OER, offrendo una panoramica dei materiali disponibili e una guida sulla selezione delle risorse più adatte. Fornisce agli insegnanti strategie pedagogiche per migliorare il coinvolgimento degli studenti e massimizzare l'impatto dell'apprendimento incentrato sulla sostenibilità. Spiega inoltre la connessione tra SDG, OER e casi di studio logistici nell'affrontare le sfide globali e le linee guida sulla sostenibilità. Obiettivi di apprendimento chiaramente definiti relativi alla gestione dell'innovazione e agli SDG garantiscono che gli insegnanti possano integrare con sicurezza la gestione dell'innovazione digitalizzata e la sostenibilità nei loro corsi di logistica.</a:t>
            </a:r>
            <a:endParaRPr lang="it-IT" sz="1800" noProof="0" dirty="0"/>
          </a:p>
          <a:p>
            <a:pPr algn="just"/>
            <a:endParaRPr lang="it-IT" sz="1800" noProof="0" dirty="0"/>
          </a:p>
          <a:p>
            <a:pPr algn="just"/>
            <a:r>
              <a:rPr lang="it-IT" sz="1800" b="1" noProof="0" dirty="0">
                <a:solidFill>
                  <a:srgbClr val="29C5F4"/>
                </a:solidFill>
              </a:rPr>
              <a:t>Le OER – Risorse Educative Aperte</a:t>
            </a:r>
          </a:p>
          <a:p>
            <a:pPr algn="just"/>
            <a:endParaRPr lang="it-IT" noProof="0" dirty="0"/>
          </a:p>
          <a:p>
            <a:pPr algn="just"/>
            <a:r>
              <a:rPr lang="it-IT" noProof="0" dirty="0"/>
              <a:t>Le OER del progetto EARTH offrono materiali pratici, interattivi e pronti all'uso, tra cui casi di studio di apprendimento basati su problemi, scenari del mondo reale, fogli di lavoro e contenuti multimediali. Progettate per collegare teoria e pratica, queste risorse favoriscono l'apprendimento pratico e il pensiero critico. Sono disponibili per il download tramite il sito web del progetto. Utilizzando il framework del processo di innovazione, gli studenti esplorano il modo in cui gli strumenti digitali supportano le pratiche di gestione dell'innovazione, implementano gli SDG e acquisiscono una comprensione più profonda della sostenibilità nella logistica.</a:t>
            </a:r>
            <a:endParaRPr lang="it-IT" noProof="0" dirty="0">
              <a:highlight>
                <a:srgbClr val="FFFF00"/>
              </a:highlight>
              <a:latin typeface="Calibri"/>
              <a:ea typeface="Open Sans"/>
              <a:cs typeface="Calibri"/>
            </a:endParaRPr>
          </a:p>
          <a:p>
            <a:pPr algn="just"/>
            <a:r>
              <a:rPr lang="it-IT" sz="1800" b="1" noProof="0" dirty="0">
                <a:solidFill>
                  <a:srgbClr val="29C5F4"/>
                </a:solidFill>
              </a:rPr>
              <a:t>Impatto e benefici</a:t>
            </a:r>
            <a:endParaRPr lang="it-IT" noProof="0" dirty="0"/>
          </a:p>
          <a:p>
            <a:pPr algn="just"/>
            <a:r>
              <a:rPr lang="it-IT" noProof="0" dirty="0"/>
              <a:t>La Guida per l'insegnante e le OER mirano a:</a:t>
            </a:r>
          </a:p>
          <a:p>
            <a:pPr marL="171450" indent="-171450" algn="just">
              <a:buFont typeface="Wingdings" panose="05000000000000000000" pitchFamily="2" charset="2"/>
              <a:buChar char="q"/>
            </a:pPr>
            <a:r>
              <a:rPr lang="it-IT" b="1" noProof="0" dirty="0"/>
              <a:t>Responsabilizzare gli insegnanti: </a:t>
            </a:r>
            <a:r>
              <a:rPr lang="it-IT" noProof="0" dirty="0"/>
              <a:t>gli insegnanti acquisiscono fiducia nell'integrazione degli SDG nella gestione dell'innovazione, supportati da strumenti pratici e orientamenti strutturati.</a:t>
            </a:r>
          </a:p>
          <a:p>
            <a:pPr marL="171450" indent="-171450" algn="just">
              <a:buFont typeface="Wingdings" panose="05000000000000000000" pitchFamily="2" charset="2"/>
              <a:buChar char="q"/>
            </a:pPr>
            <a:r>
              <a:rPr lang="it-IT" b="1" noProof="0" dirty="0"/>
              <a:t>Rendere autonomi gli studenti: </a:t>
            </a:r>
            <a:r>
              <a:rPr lang="it-IT" noProof="0" dirty="0"/>
              <a:t>gli studenti si impegnano attivamente con le sfide logistiche del mondo reale, sviluppando il pensiero critico e le capacità di risoluzione dei problemi.</a:t>
            </a:r>
          </a:p>
          <a:p>
            <a:pPr marL="171450" indent="-171450" algn="just">
              <a:buFont typeface="Wingdings" panose="05000000000000000000" pitchFamily="2" charset="2"/>
              <a:buChar char="q"/>
            </a:pPr>
            <a:r>
              <a:rPr lang="it-IT" b="1" noProof="0" dirty="0"/>
              <a:t>Allineamento istituzionale: </a:t>
            </a:r>
            <a:r>
              <a:rPr lang="it-IT" noProof="0" dirty="0"/>
              <a:t>i curricula si evolvono per allinearsi ai quadri SDG, alle strategie di gestione dell'innovazione e agli obiettivi di sostenibilità del settore.</a:t>
            </a:r>
          </a:p>
          <a:p>
            <a:pPr algn="just"/>
            <a:r>
              <a:rPr lang="it-IT" noProof="0" dirty="0"/>
              <a:t>Adottando strumenti digitali e metodologie didattiche innovative, questa iniziativa supporta la transizione verso un settore logistico più sostenibile e tecnologicamente avanzato.</a:t>
            </a:r>
          </a:p>
          <a:p>
            <a:pPr algn="just"/>
            <a:endParaRPr lang="en-US" dirty="0">
              <a:highlight>
                <a:srgbClr val="FFFF00"/>
              </a:highlight>
              <a:latin typeface="Calibri"/>
              <a:ea typeface="Open Sans"/>
              <a:cs typeface="Calibri"/>
            </a:endParaRPr>
          </a:p>
        </p:txBody>
      </p:sp>
    </p:spTree>
    <p:extLst>
      <p:ext uri="{BB962C8B-B14F-4D97-AF65-F5344CB8AC3E}">
        <p14:creationId xmlns:p14="http://schemas.microsoft.com/office/powerpoint/2010/main" val="2507022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83879-D636-0AC2-637E-FCE4D10E3A1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450C265-90F4-ECA7-5012-64473ECF51CC}"/>
              </a:ext>
            </a:extLst>
          </p:cNvPr>
          <p:cNvSpPr>
            <a:spLocks noGrp="1"/>
          </p:cNvSpPr>
          <p:nvPr>
            <p:ph type="body" sz="quarter" idx="14"/>
          </p:nvPr>
        </p:nvSpPr>
        <p:spPr/>
        <p:txBody>
          <a:bodyPr/>
          <a:lstStyle/>
          <a:p>
            <a:r>
              <a:rPr lang="en-US"/>
              <a:t>04</a:t>
            </a:r>
          </a:p>
        </p:txBody>
      </p:sp>
      <p:sp>
        <p:nvSpPr>
          <p:cNvPr id="5" name="Slide Number Placeholder 4">
            <a:extLst>
              <a:ext uri="{FF2B5EF4-FFF2-40B4-BE49-F238E27FC236}">
                <a16:creationId xmlns:a16="http://schemas.microsoft.com/office/drawing/2014/main" id="{C1713DCA-6A6A-A5C7-5228-1EF570641F29}"/>
              </a:ext>
            </a:extLst>
          </p:cNvPr>
          <p:cNvSpPr>
            <a:spLocks noGrp="1"/>
          </p:cNvSpPr>
          <p:nvPr>
            <p:ph type="sldNum" sz="quarter" idx="4"/>
          </p:nvPr>
        </p:nvSpPr>
        <p:spPr/>
        <p:txBody>
          <a:bodyPr/>
          <a:lstStyle/>
          <a:p>
            <a:fld id="{9C527BFA-2C0E-4CEC-B6A5-913A56FEF4B4}" type="slidenum">
              <a:rPr lang="fr-CA" smtClean="0"/>
              <a:pPr/>
              <a:t>20</a:t>
            </a:fld>
            <a:endParaRPr lang="fr-CA"/>
          </a:p>
        </p:txBody>
      </p:sp>
      <p:pic>
        <p:nvPicPr>
          <p:cNvPr id="10" name="Picture Placeholder 9">
            <a:extLst>
              <a:ext uri="{FF2B5EF4-FFF2-40B4-BE49-F238E27FC236}">
                <a16:creationId xmlns:a16="http://schemas.microsoft.com/office/drawing/2014/main" id="{7C4946FB-FED6-2326-EA61-44F0C9BBD89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939" r="7939"/>
          <a:stretch/>
        </p:blipFill>
        <p:spPr/>
      </p:pic>
      <p:sp>
        <p:nvSpPr>
          <p:cNvPr id="12" name="Rectangle 11">
            <a:extLst>
              <a:ext uri="{FF2B5EF4-FFF2-40B4-BE49-F238E27FC236}">
                <a16:creationId xmlns:a16="http://schemas.microsoft.com/office/drawing/2014/main" id="{F8FE5D7E-A298-BAC7-CF22-A7495FFC4457}"/>
              </a:ext>
            </a:extLst>
          </p:cNvPr>
          <p:cNvSpPr/>
          <p:nvPr/>
        </p:nvSpPr>
        <p:spPr>
          <a:xfrm>
            <a:off x="3970619" y="5203556"/>
            <a:ext cx="2628974" cy="584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3" name="TextBox 12">
            <a:extLst>
              <a:ext uri="{FF2B5EF4-FFF2-40B4-BE49-F238E27FC236}">
                <a16:creationId xmlns:a16="http://schemas.microsoft.com/office/drawing/2014/main" id="{FC822BA3-DE89-F08F-B0E6-11D74B8C51D9}"/>
              </a:ext>
            </a:extLst>
          </p:cNvPr>
          <p:cNvSpPr txBox="1"/>
          <p:nvPr/>
        </p:nvSpPr>
        <p:spPr>
          <a:xfrm>
            <a:off x="3993822" y="5234279"/>
            <a:ext cx="1816651" cy="553998"/>
          </a:xfrm>
          <a:prstGeom prst="rect">
            <a:avLst/>
          </a:prstGeom>
          <a:noFill/>
        </p:spPr>
        <p:txBody>
          <a:bodyPr wrap="none" rtlCol="0">
            <a:spAutoFit/>
          </a:bodyPr>
          <a:lstStyle/>
          <a:p>
            <a:r>
              <a:rPr lang="en-US" sz="3000" b="1" spc="324" dirty="0">
                <a:solidFill>
                  <a:srgbClr val="29C5F4"/>
                </a:solidFill>
                <a:latin typeface="Calibri" panose="020F0502020204030204" pitchFamily="34" charset="0"/>
                <a:cs typeface="Calibri" panose="020F0502020204030204" pitchFamily="34" charset="0"/>
              </a:rPr>
              <a:t>RISORSE</a:t>
            </a:r>
          </a:p>
        </p:txBody>
      </p:sp>
      <p:sp>
        <p:nvSpPr>
          <p:cNvPr id="14" name="Freeform 13">
            <a:extLst>
              <a:ext uri="{FF2B5EF4-FFF2-40B4-BE49-F238E27FC236}">
                <a16:creationId xmlns:a16="http://schemas.microsoft.com/office/drawing/2014/main" id="{1380E618-86EC-1F9D-6EC1-0C5B3C0B9292}"/>
              </a:ext>
            </a:extLst>
          </p:cNvPr>
          <p:cNvSpPr/>
          <p:nvPr/>
        </p:nvSpPr>
        <p:spPr>
          <a:xfrm rot="19295464">
            <a:off x="5357263" y="-801414"/>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4DD36BA-E566-F92A-DF04-D68CD4C04295}"/>
              </a:ext>
            </a:extLst>
          </p:cNvPr>
          <p:cNvSpPr/>
          <p:nvPr/>
        </p:nvSpPr>
        <p:spPr>
          <a:xfrm rot="2300298">
            <a:off x="6741386" y="5900083"/>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2" name="Rectangle 11">
            <a:extLst>
              <a:ext uri="{FF2B5EF4-FFF2-40B4-BE49-F238E27FC236}">
                <a16:creationId xmlns:a16="http://schemas.microsoft.com/office/drawing/2014/main" id="{AEF8D68C-2A44-8933-EB59-90C7D7387CE7}"/>
              </a:ext>
            </a:extLst>
          </p:cNvPr>
          <p:cNvSpPr/>
          <p:nvPr/>
        </p:nvSpPr>
        <p:spPr>
          <a:xfrm>
            <a:off x="3993822" y="6021624"/>
            <a:ext cx="2583752" cy="584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3" name="TextBox 12">
            <a:extLst>
              <a:ext uri="{FF2B5EF4-FFF2-40B4-BE49-F238E27FC236}">
                <a16:creationId xmlns:a16="http://schemas.microsoft.com/office/drawing/2014/main" id="{7A511F05-A18F-45EA-CB54-0AAB2F37493B}"/>
              </a:ext>
            </a:extLst>
          </p:cNvPr>
          <p:cNvSpPr txBox="1"/>
          <p:nvPr/>
        </p:nvSpPr>
        <p:spPr>
          <a:xfrm>
            <a:off x="3993822" y="6021185"/>
            <a:ext cx="2634504" cy="553998"/>
          </a:xfrm>
          <a:prstGeom prst="rect">
            <a:avLst/>
          </a:prstGeom>
          <a:noFill/>
        </p:spPr>
        <p:txBody>
          <a:bodyPr wrap="none" rtlCol="0">
            <a:spAutoFit/>
          </a:bodyPr>
          <a:lstStyle/>
          <a:p>
            <a:r>
              <a:rPr lang="en-US" sz="3000" b="1" spc="324" dirty="0">
                <a:solidFill>
                  <a:srgbClr val="29C5F4"/>
                </a:solidFill>
                <a:latin typeface="Calibri" panose="020F0502020204030204" pitchFamily="34" charset="0"/>
                <a:cs typeface="Calibri" panose="020F0502020204030204" pitchFamily="34" charset="0"/>
              </a:rPr>
              <a:t>AGGIUNTIVE</a:t>
            </a:r>
          </a:p>
        </p:txBody>
      </p:sp>
    </p:spTree>
    <p:extLst>
      <p:ext uri="{BB962C8B-B14F-4D97-AF65-F5344CB8AC3E}">
        <p14:creationId xmlns:p14="http://schemas.microsoft.com/office/powerpoint/2010/main" val="1753958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15977-8213-33D4-7B58-C5DA9AAC95E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F9DA190-35A8-7D70-4DF8-3FD0D7732A99}"/>
              </a:ext>
            </a:extLst>
          </p:cNvPr>
          <p:cNvSpPr>
            <a:spLocks noGrp="1"/>
          </p:cNvSpPr>
          <p:nvPr>
            <p:ph type="body" sz="quarter" idx="14"/>
          </p:nvPr>
        </p:nvSpPr>
        <p:spPr>
          <a:xfrm>
            <a:off x="2923310" y="1663700"/>
            <a:ext cx="4107612" cy="2797463"/>
          </a:xfrm>
        </p:spPr>
        <p:txBody>
          <a:bodyPr/>
          <a:lstStyle/>
          <a:p>
            <a:r>
              <a:rPr lang="de-DE" sz="4800" dirty="0"/>
              <a:t>FONTI ESTERNE</a:t>
            </a:r>
          </a:p>
          <a:p>
            <a:endParaRPr lang="en-GB" sz="1100" dirty="0"/>
          </a:p>
          <a:p>
            <a:pPr algn="just"/>
            <a:r>
              <a:rPr lang="it-IT" sz="1100" b="0" dirty="0"/>
              <a:t>Per fornire una panoramica completa, le pagine seguenti offrono ulteriori informazioni su argomenti specifici rilevanti per il contenuto di ogni settimana, nonché risorse pedagogiche generali. Gli insegnanti possono utilizzare questo materiale per integrare le loro lezioni, se necessario.</a:t>
            </a:r>
            <a:endParaRPr lang="en-GB" sz="1100" b="0" dirty="0"/>
          </a:p>
        </p:txBody>
      </p:sp>
      <p:sp>
        <p:nvSpPr>
          <p:cNvPr id="3" name="Slide Number Placeholder 2">
            <a:extLst>
              <a:ext uri="{FF2B5EF4-FFF2-40B4-BE49-F238E27FC236}">
                <a16:creationId xmlns:a16="http://schemas.microsoft.com/office/drawing/2014/main" id="{29578820-7FA6-CCB4-D3C4-E80F9C0C7717}"/>
              </a:ext>
            </a:extLst>
          </p:cNvPr>
          <p:cNvSpPr>
            <a:spLocks noGrp="1"/>
          </p:cNvSpPr>
          <p:nvPr>
            <p:ph type="sldNum" sz="quarter" idx="4"/>
          </p:nvPr>
        </p:nvSpPr>
        <p:spPr/>
        <p:txBody>
          <a:bodyPr/>
          <a:lstStyle/>
          <a:p>
            <a:fld id="{9C527BFA-2C0E-4CEC-B6A5-913A56FEF4B4}" type="slidenum">
              <a:rPr lang="fr-CA" smtClean="0"/>
              <a:pPr/>
              <a:t>21</a:t>
            </a:fld>
            <a:endParaRPr lang="fr-CA"/>
          </a:p>
        </p:txBody>
      </p:sp>
      <p:pic>
        <p:nvPicPr>
          <p:cNvPr id="5" name="Picture Placeholder 20">
            <a:extLst>
              <a:ext uri="{FF2B5EF4-FFF2-40B4-BE49-F238E27FC236}">
                <a16:creationId xmlns:a16="http://schemas.microsoft.com/office/drawing/2014/main" id="{9A4527C3-35AC-918F-534E-1B7DC46729C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956" r="7956"/>
          <a:stretch/>
        </p:blipFill>
        <p:spPr>
          <a:xfrm>
            <a:off x="0" y="4461163"/>
            <a:ext cx="5514109" cy="4369327"/>
          </a:xfrm>
        </p:spPr>
      </p:pic>
    </p:spTree>
    <p:extLst>
      <p:ext uri="{BB962C8B-B14F-4D97-AF65-F5344CB8AC3E}">
        <p14:creationId xmlns:p14="http://schemas.microsoft.com/office/powerpoint/2010/main" val="2038310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C3501-39DA-3538-98F7-D8C7C3357F3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F93217C-FA9D-8D1F-DD7D-B783634E613D}"/>
              </a:ext>
            </a:extLst>
          </p:cNvPr>
          <p:cNvSpPr>
            <a:spLocks noGrp="1"/>
          </p:cNvSpPr>
          <p:nvPr>
            <p:ph type="body" sz="quarter" idx="64"/>
          </p:nvPr>
        </p:nvSpPr>
        <p:spPr>
          <a:xfrm>
            <a:off x="697281" y="1422400"/>
            <a:ext cx="6076734" cy="8592456"/>
          </a:xfrm>
        </p:spPr>
        <p:txBody>
          <a:bodyPr lIns="91440" tIns="45720" rIns="91440" bIns="45720" numCol="1" spcCol="288000" anchor="t">
            <a:noAutofit/>
          </a:bodyPr>
          <a:lstStyle/>
          <a:p>
            <a:pPr algn="just"/>
            <a:r>
              <a:rPr lang="it-IT" dirty="0">
                <a:latin typeface="Calibri"/>
                <a:ea typeface="Open Sans"/>
                <a:cs typeface="Calibri"/>
              </a:rPr>
              <a:t>Per supportare l'apprendimento e stimolare una riflessione più profonda, gli studenti (e gli insegnanti) sono incoraggiati a consultare le seguenti </a:t>
            </a:r>
            <a:r>
              <a:rPr lang="it-IT" b="1" dirty="0">
                <a:latin typeface="Calibri"/>
                <a:ea typeface="Open Sans"/>
                <a:cs typeface="Calibri"/>
              </a:rPr>
              <a:t>risorse esterne</a:t>
            </a:r>
            <a:r>
              <a:rPr lang="it-IT" dirty="0">
                <a:latin typeface="Calibri"/>
                <a:ea typeface="Open Sans"/>
                <a:cs typeface="Calibri"/>
              </a:rPr>
              <a:t>:</a:t>
            </a:r>
            <a:endParaRPr lang="de-DE" b="1" i="1" u="sng" dirty="0">
              <a:solidFill>
                <a:srgbClr val="467886"/>
              </a:solidFill>
              <a:ea typeface="Open Sans"/>
            </a:endParaRPr>
          </a:p>
          <a:p>
            <a:pPr algn="just"/>
            <a:endParaRPr lang="de-DE" b="1" i="1" u="sng" dirty="0">
              <a:solidFill>
                <a:srgbClr val="467886"/>
              </a:solidFill>
              <a:latin typeface="Calibri"/>
              <a:ea typeface="Open Sans"/>
              <a:cs typeface="Calibri"/>
            </a:endParaRPr>
          </a:p>
          <a:p>
            <a:pPr algn="just"/>
            <a:r>
              <a:rPr lang="it-IT" sz="1600" b="1" dirty="0">
                <a:solidFill>
                  <a:srgbClr val="8652A1"/>
                </a:solidFill>
              </a:rPr>
              <a:t>Settimana 4: Digitalizzazione nella gestione dell'innovazione</a:t>
            </a:r>
            <a:endParaRPr lang="de-DE" b="1" dirty="0">
              <a:ea typeface="Open Sans"/>
            </a:endParaRPr>
          </a:p>
          <a:p>
            <a:pPr algn="just">
              <a:lnSpc>
                <a:spcPct val="150000"/>
              </a:lnSpc>
            </a:pPr>
            <a:r>
              <a:rPr lang="de-DE" b="1" dirty="0">
                <a:ea typeface="Open Sans"/>
              </a:rPr>
              <a:t>Gestione </a:t>
            </a:r>
            <a:r>
              <a:rPr lang="de-DE" b="1" dirty="0" err="1">
                <a:ea typeface="Open Sans"/>
              </a:rPr>
              <a:t>dell'innovazione</a:t>
            </a:r>
            <a:r>
              <a:rPr lang="de-DE" b="1" dirty="0">
                <a:ea typeface="Open Sans"/>
              </a:rPr>
              <a:t> </a:t>
            </a:r>
            <a:r>
              <a:rPr lang="de-DE" b="1" dirty="0" err="1">
                <a:ea typeface="Open Sans"/>
              </a:rPr>
              <a:t>Digitalizzazione</a:t>
            </a:r>
            <a:endParaRPr lang="de-DE" b="1" dirty="0">
              <a:ea typeface="Open Sans"/>
            </a:endParaRPr>
          </a:p>
          <a:p>
            <a:pPr algn="just">
              <a:lnSpc>
                <a:spcPct val="150000"/>
              </a:lnSpc>
            </a:pPr>
            <a:r>
              <a:rPr lang="de-DE" dirty="0">
                <a:effectLst/>
                <a:latin typeface="Calibri"/>
                <a:ea typeface="Aptos" panose="020B0004020202020204" pitchFamily="34" charset="0"/>
                <a:cs typeface="Calibri"/>
                <a:hlinkClick r:id="rId2"/>
              </a:rPr>
              <a:t>Digital Transformation in 5 </a:t>
            </a:r>
            <a:r>
              <a:rPr lang="de-DE" dirty="0" err="1">
                <a:effectLst/>
                <a:latin typeface="Calibri"/>
                <a:ea typeface="Aptos" panose="020B0004020202020204" pitchFamily="34" charset="0"/>
                <a:cs typeface="Calibri"/>
                <a:hlinkClick r:id="rId2"/>
              </a:rPr>
              <a:t>Minutes</a:t>
            </a:r>
            <a:endParaRPr lang="de-DE" b="1" dirty="0">
              <a:effectLst/>
              <a:ea typeface="Aptos" panose="020B0004020202020204" pitchFamily="34" charset="0"/>
            </a:endParaRPr>
          </a:p>
          <a:p>
            <a:pPr marL="171450" indent="-171450" algn="just">
              <a:buFontTx/>
              <a:buChar char="-"/>
            </a:pPr>
            <a:endParaRPr lang="de-DE" b="1" dirty="0">
              <a:ea typeface="Open Sans"/>
            </a:endParaRPr>
          </a:p>
          <a:p>
            <a:pPr algn="just"/>
            <a:r>
              <a:rPr lang="it-IT" sz="1600" b="1" dirty="0">
                <a:solidFill>
                  <a:srgbClr val="8652A1"/>
                </a:solidFill>
              </a:rPr>
              <a:t>Settimana 5: La sostenibilità nella gestione dell'innovazione digitale</a:t>
            </a:r>
            <a:endParaRPr lang="de-DE" b="1" dirty="0">
              <a:ea typeface="Open Sans"/>
            </a:endParaRPr>
          </a:p>
          <a:p>
            <a:pPr algn="just">
              <a:lnSpc>
                <a:spcPct val="150000"/>
              </a:lnSpc>
            </a:pPr>
            <a:r>
              <a:rPr lang="it-IT" b="1" dirty="0">
                <a:latin typeface="Calibri"/>
                <a:ea typeface="Open Sans"/>
                <a:cs typeface="Calibri"/>
              </a:rPr>
              <a:t>Gli SDG, la loro importanza e il collegamento con la logistica e la gestione dell'innovazione</a:t>
            </a:r>
            <a:endParaRPr lang="de-DE" b="1" dirty="0">
              <a:latin typeface="Calibri"/>
              <a:ea typeface="Open Sans"/>
              <a:cs typeface="Calibri"/>
            </a:endParaRPr>
          </a:p>
          <a:p>
            <a:pPr marL="171450" indent="-171450" algn="just">
              <a:lnSpc>
                <a:spcPct val="150000"/>
              </a:lnSpc>
              <a:buFont typeface="Wingdings" panose="05000000000000000000" pitchFamily="2" charset="2"/>
              <a:buChar char="q"/>
            </a:pPr>
            <a:r>
              <a:rPr lang="tr-TR" dirty="0">
                <a:effectLst/>
                <a:latin typeface="Calibri"/>
                <a:ea typeface="Aptos" panose="020B0004020202020204" pitchFamily="34" charset="0"/>
                <a:cs typeface="Calibri"/>
                <a:hlinkClick r:id="rId3"/>
              </a:rPr>
              <a:t>Extending the Sustainable Development Goals to 2050 </a:t>
            </a:r>
            <a:r>
              <a:rPr lang="de-DE" dirty="0">
                <a:effectLst/>
                <a:latin typeface="Calibri"/>
                <a:ea typeface="Aptos" panose="020B0004020202020204" pitchFamily="34" charset="0"/>
                <a:cs typeface="Calibri"/>
                <a:hlinkClick r:id="rId3"/>
              </a:rPr>
              <a:t>-</a:t>
            </a:r>
            <a:r>
              <a:rPr lang="tr-TR" dirty="0">
                <a:effectLst/>
                <a:latin typeface="Calibri"/>
                <a:ea typeface="Aptos" panose="020B0004020202020204" pitchFamily="34" charset="0"/>
                <a:cs typeface="Calibri"/>
                <a:hlinkClick r:id="rId3"/>
              </a:rPr>
              <a:t> a road ma</a:t>
            </a:r>
            <a:r>
              <a:rPr lang="de-DE" dirty="0">
                <a:effectLst/>
                <a:latin typeface="Calibri"/>
                <a:ea typeface="Open Sans"/>
                <a:cs typeface="Calibri"/>
                <a:hlinkClick r:id="rId3"/>
              </a:rPr>
              <a:t>p</a:t>
            </a:r>
            <a:endParaRPr lang="de-DE" dirty="0">
              <a:effectLst/>
              <a:latin typeface="Calibri"/>
              <a:ea typeface="Open Sans"/>
              <a:cs typeface="Calibri"/>
            </a:endParaRPr>
          </a:p>
          <a:p>
            <a:pPr marL="171450" indent="-171450" algn="just">
              <a:lnSpc>
                <a:spcPct val="150000"/>
              </a:lnSpc>
              <a:buFont typeface="Wingdings" panose="05000000000000000000" pitchFamily="2" charset="2"/>
              <a:buChar char="q"/>
            </a:pPr>
            <a:r>
              <a:rPr lang="en-US" dirty="0">
                <a:effectLst/>
                <a:latin typeface="Calibri"/>
                <a:ea typeface="Aptos" panose="020B0004020202020204" pitchFamily="34" charset="0"/>
                <a:cs typeface="Calibri"/>
                <a:hlinkClick r:id="rId4"/>
              </a:rPr>
              <a:t>Roles of innovation in achieving the Sustainable Development Goals: A bibliometric analysis</a:t>
            </a:r>
            <a:endParaRPr lang="en-US" dirty="0">
              <a:effectLst/>
              <a:latin typeface="Calibri"/>
              <a:ea typeface="Aptos" panose="020B0004020202020204" pitchFamily="34" charset="0"/>
              <a:cs typeface="Calibri"/>
            </a:endParaRPr>
          </a:p>
          <a:p>
            <a:pPr marL="171450" indent="-171450" algn="just">
              <a:lnSpc>
                <a:spcPct val="150000"/>
              </a:lnSpc>
              <a:buFont typeface="Wingdings" panose="05000000000000000000" pitchFamily="2" charset="2"/>
              <a:buChar char="q"/>
            </a:pPr>
            <a:r>
              <a:rPr lang="en-US" dirty="0">
                <a:effectLst/>
                <a:latin typeface="Calibri"/>
                <a:ea typeface="Aptos" panose="020B0004020202020204" pitchFamily="34" charset="0"/>
                <a:cs typeface="Calibri"/>
                <a:hlinkClick r:id="rId5"/>
              </a:rPr>
              <a:t>Do you know all 17 SDGs?</a:t>
            </a:r>
            <a:endParaRPr lang="en-US" dirty="0">
              <a:effectLst/>
              <a:latin typeface="Calibri"/>
              <a:ea typeface="Aptos" panose="020B0004020202020204" pitchFamily="34" charset="0"/>
              <a:cs typeface="Calibri"/>
            </a:endParaRPr>
          </a:p>
          <a:p>
            <a:pPr algn="just">
              <a:lnSpc>
                <a:spcPct val="150000"/>
              </a:lnSpc>
            </a:pPr>
            <a:endParaRPr lang="en-US" b="1" dirty="0">
              <a:ea typeface="Open Sans"/>
            </a:endParaRPr>
          </a:p>
          <a:p>
            <a:pPr algn="just">
              <a:lnSpc>
                <a:spcPct val="150000"/>
              </a:lnSpc>
            </a:pPr>
            <a:r>
              <a:rPr lang="it-IT" b="1" dirty="0">
                <a:ea typeface="Open Sans"/>
              </a:rPr>
              <a:t>Esempi di problemi di sostenibilità nella logistica legati agli </a:t>
            </a:r>
            <a:r>
              <a:rPr lang="it-IT" b="1" dirty="0" err="1">
                <a:ea typeface="Open Sans"/>
              </a:rPr>
              <a:t>SDGs</a:t>
            </a:r>
            <a:endParaRPr lang="en-US" b="1" dirty="0">
              <a:ea typeface="Open Sans"/>
            </a:endParaRPr>
          </a:p>
          <a:p>
            <a:pPr marL="285750" indent="-285750" algn="just">
              <a:lnSpc>
                <a:spcPct val="150000"/>
              </a:lnSpc>
              <a:buFont typeface="Wingdings" panose="05000000000000000000" pitchFamily="2" charset="2"/>
              <a:buChar char="q"/>
            </a:pPr>
            <a:r>
              <a:rPr lang="en-US" dirty="0">
                <a:latin typeface="Calibri"/>
                <a:ea typeface="Open Sans"/>
                <a:cs typeface="Calibri"/>
                <a:hlinkClick r:id="rId6"/>
              </a:rPr>
              <a:t>Top challenges of sustainable logistics and how to overcome them</a:t>
            </a:r>
            <a:endParaRPr lang="en-US" dirty="0">
              <a:latin typeface="Calibri"/>
              <a:ea typeface="Open Sans"/>
              <a:cs typeface="Calibri"/>
            </a:endParaRPr>
          </a:p>
          <a:p>
            <a:pPr marL="285750" indent="-285750" algn="just">
              <a:lnSpc>
                <a:spcPct val="150000"/>
              </a:lnSpc>
              <a:buFont typeface="Wingdings" panose="05000000000000000000" pitchFamily="2" charset="2"/>
              <a:buChar char="q"/>
            </a:pPr>
            <a:r>
              <a:rPr lang="en-US" dirty="0">
                <a:latin typeface="Calibri"/>
                <a:ea typeface="Open Sans"/>
                <a:cs typeface="Calibri"/>
                <a:hlinkClick r:id="rId7"/>
              </a:rPr>
              <a:t>Sustainable logistics for a world in motion</a:t>
            </a:r>
            <a:endParaRPr lang="en-US" dirty="0">
              <a:latin typeface="Calibri"/>
              <a:ea typeface="Open Sans"/>
              <a:cs typeface="Calibri"/>
            </a:endParaRPr>
          </a:p>
        </p:txBody>
      </p:sp>
      <p:sp>
        <p:nvSpPr>
          <p:cNvPr id="4" name="Slide Number Placeholder 3">
            <a:extLst>
              <a:ext uri="{FF2B5EF4-FFF2-40B4-BE49-F238E27FC236}">
                <a16:creationId xmlns:a16="http://schemas.microsoft.com/office/drawing/2014/main" id="{D92A7BA8-A1C3-6406-1247-C6B3D213840A}"/>
              </a:ext>
            </a:extLst>
          </p:cNvPr>
          <p:cNvSpPr>
            <a:spLocks noGrp="1"/>
          </p:cNvSpPr>
          <p:nvPr>
            <p:ph type="sldNum" sz="quarter" idx="4"/>
          </p:nvPr>
        </p:nvSpPr>
        <p:spPr/>
        <p:txBody>
          <a:bodyPr/>
          <a:lstStyle/>
          <a:p>
            <a:fld id="{9C527BFA-2C0E-4CEC-B6A5-913A56FEF4B4}" type="slidenum">
              <a:rPr lang="fr-CA" smtClean="0"/>
              <a:pPr/>
              <a:t>22</a:t>
            </a:fld>
            <a:endParaRPr lang="fr-CA"/>
          </a:p>
        </p:txBody>
      </p:sp>
      <p:sp>
        <p:nvSpPr>
          <p:cNvPr id="7" name="Text Placeholder 6">
            <a:extLst>
              <a:ext uri="{FF2B5EF4-FFF2-40B4-BE49-F238E27FC236}">
                <a16:creationId xmlns:a16="http://schemas.microsoft.com/office/drawing/2014/main" id="{A47328F1-490C-C58F-77BF-02D265EA3338}"/>
              </a:ext>
            </a:extLst>
          </p:cNvPr>
          <p:cNvSpPr>
            <a:spLocks noGrp="1"/>
          </p:cNvSpPr>
          <p:nvPr>
            <p:ph type="body" sz="quarter" idx="61"/>
          </p:nvPr>
        </p:nvSpPr>
        <p:spPr>
          <a:xfrm>
            <a:off x="-9335" y="304800"/>
            <a:ext cx="7040257" cy="926158"/>
          </a:xfrm>
        </p:spPr>
        <p:txBody>
          <a:bodyPr/>
          <a:lstStyle/>
          <a:p>
            <a:r>
              <a:rPr lang="en-US" dirty="0"/>
              <a:t>RISORSE ESTERNE</a:t>
            </a:r>
          </a:p>
        </p:txBody>
      </p:sp>
    </p:spTree>
    <p:extLst>
      <p:ext uri="{BB962C8B-B14F-4D97-AF65-F5344CB8AC3E}">
        <p14:creationId xmlns:p14="http://schemas.microsoft.com/office/powerpoint/2010/main" val="1541617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8C1CD-1A0A-F3F3-A166-DB7BBBB0458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793F0D0-3B50-D5C7-23B1-7489473AF824}"/>
              </a:ext>
            </a:extLst>
          </p:cNvPr>
          <p:cNvSpPr>
            <a:spLocks noGrp="1"/>
          </p:cNvSpPr>
          <p:nvPr>
            <p:ph type="body" sz="quarter" idx="64"/>
          </p:nvPr>
        </p:nvSpPr>
        <p:spPr>
          <a:xfrm>
            <a:off x="697281" y="1422399"/>
            <a:ext cx="6076734" cy="8964613"/>
          </a:xfrm>
        </p:spPr>
        <p:txBody>
          <a:bodyPr lIns="91440" tIns="45720" rIns="91440" bIns="45720" numCol="1" spcCol="288000" anchor="t">
            <a:noAutofit/>
          </a:bodyPr>
          <a:lstStyle/>
          <a:p>
            <a:pPr algn="just"/>
            <a:r>
              <a:rPr lang="it-IT" dirty="0"/>
              <a:t>Per gli </a:t>
            </a:r>
            <a:r>
              <a:rPr lang="it-IT" b="1" dirty="0"/>
              <a:t>insegnanti</a:t>
            </a:r>
            <a:r>
              <a:rPr lang="it-IT" dirty="0"/>
              <a:t>: quanto segue fornisce risorse esterne generali per supportare gli aspetti pedagogici del corso, tra cui la conduzione di sessioni di feedback e la facilitazione delle discussioni. Questi materiali sono rilevanti in tutto il modulo e possono migliorare l'efficacia dell'insegnamento.</a:t>
            </a:r>
          </a:p>
          <a:p>
            <a:pPr marL="342900" indent="-342900" algn="just">
              <a:buAutoNum type="arabicPeriod"/>
            </a:pPr>
            <a:r>
              <a:rPr lang="it-IT" sz="1600" b="1" kern="100" dirty="0">
                <a:solidFill>
                  <a:srgbClr val="8652A1"/>
                </a:solidFill>
                <a:latin typeface="+mn-lt"/>
                <a:ea typeface="Times New Roman" panose="02020603050405020304" pitchFamily="18" charset="0"/>
                <a:cs typeface="Times New Roman" panose="02020603050405020304" pitchFamily="18" charset="0"/>
              </a:rPr>
              <a:t>Linee guida per moderare la discussione (flusso e riflessione)</a:t>
            </a: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2"/>
              </a:rPr>
              <a:t>Moderate A Panel Discussion </a:t>
            </a:r>
            <a:endParaRPr lang="en-US"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3"/>
              </a:rPr>
              <a:t>Behind The Capsule - How to be a good moderator for a panel - useful tips </a:t>
            </a:r>
            <a:endParaRPr lang="en-GB" b="1"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4"/>
              </a:rPr>
              <a:t>Facilitating Effective Discussions</a:t>
            </a:r>
            <a:r>
              <a:rPr lang="en-US" kern="100" dirty="0">
                <a:effectLst/>
                <a:latin typeface="+mn-lt"/>
                <a:ea typeface="Aptos" panose="020B0004020202020204" pitchFamily="34" charset="0"/>
                <a:cs typeface="Times New Roman" panose="02020603050405020304" pitchFamily="18" charset="0"/>
              </a:rPr>
              <a:t>" by University of Waterloo Centre for Teaching Excellence   </a:t>
            </a: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5"/>
              </a:rPr>
              <a:t>Leading Discussions</a:t>
            </a:r>
            <a:r>
              <a:rPr lang="en-US" kern="100" dirty="0">
                <a:effectLst/>
                <a:latin typeface="+mn-lt"/>
                <a:ea typeface="Aptos" panose="020B0004020202020204" pitchFamily="34" charset="0"/>
                <a:cs typeface="Times New Roman" panose="02020603050405020304" pitchFamily="18" charset="0"/>
              </a:rPr>
              <a:t>" by Harvard University </a:t>
            </a:r>
          </a:p>
          <a:p>
            <a:pPr marL="342900" indent="-342900" algn="just">
              <a:spcAft>
                <a:spcPts val="800"/>
              </a:spcAft>
              <a:buFont typeface="Wingdings" panose="05000000000000000000" pitchFamily="2" charset="2"/>
              <a:buChar char="q"/>
              <a:tabLst>
                <a:tab pos="457200" algn="l"/>
              </a:tabLst>
            </a:pPr>
            <a:r>
              <a:rPr lang="en-US" kern="100" dirty="0">
                <a:ea typeface="Aptos" panose="020B0004020202020204" pitchFamily="34" charset="0"/>
                <a:cs typeface="Times New Roman" panose="02020603050405020304" pitchFamily="18" charset="0"/>
                <a:hlinkClick r:id="rId6"/>
              </a:rPr>
              <a:t>Classroom Discussions: Strategies &amp; More </a:t>
            </a:r>
            <a:endParaRPr lang="en-US" kern="100" dirty="0">
              <a:effectLst/>
              <a:latin typeface="+mn-lt"/>
              <a:ea typeface="Aptos" panose="020B0004020202020204" pitchFamily="34" charset="0"/>
              <a:cs typeface="Times New Roman" panose="02020603050405020304" pitchFamily="18" charset="0"/>
            </a:endParaRPr>
          </a:p>
          <a:p>
            <a:pPr lvl="0" algn="just">
              <a:spcAft>
                <a:spcPts val="800"/>
              </a:spcAft>
              <a:tabLst>
                <a:tab pos="457200" algn="l"/>
              </a:tabLst>
            </a:pPr>
            <a:endParaRPr lang="en-US" b="1" kern="100" dirty="0">
              <a:solidFill>
                <a:srgbClr val="8652A1"/>
              </a:solidFill>
              <a:latin typeface="+mn-lt"/>
              <a:cs typeface="Times New Roman" panose="02020603050405020304" pitchFamily="18" charset="0"/>
            </a:endParaRPr>
          </a:p>
          <a:p>
            <a:pPr lvl="0" algn="just">
              <a:spcAft>
                <a:spcPts val="800"/>
              </a:spcAft>
              <a:tabLst>
                <a:tab pos="457200" algn="l"/>
              </a:tabLst>
            </a:pPr>
            <a:r>
              <a:rPr lang="it-IT" sz="1600" b="1" kern="100" dirty="0">
                <a:solidFill>
                  <a:srgbClr val="8652A1"/>
                </a:solidFill>
                <a:latin typeface="+mn-lt"/>
                <a:cs typeface="Times New Roman" panose="02020603050405020304" pitchFamily="18" charset="0"/>
              </a:rPr>
              <a:t>2. Guidare gli studenti attraverso la ricerca (interviste e ricerche documentali</a:t>
            </a:r>
            <a:r>
              <a:rPr lang="en-US" sz="1600" b="1" kern="100" dirty="0">
                <a:solidFill>
                  <a:srgbClr val="8652A1"/>
                </a:solidFill>
                <a:latin typeface="+mn-lt"/>
                <a:cs typeface="Times New Roman" panose="02020603050405020304" pitchFamily="18" charset="0"/>
              </a:rPr>
              <a:t>)</a:t>
            </a:r>
            <a:endParaRPr lang="en-GB" b="1" kern="100" dirty="0">
              <a:solidFill>
                <a:schemeClr val="tx1"/>
              </a:solidFill>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7"/>
              </a:rPr>
              <a:t>How to do a research interview </a:t>
            </a:r>
            <a:endParaRPr lang="en-US"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latin typeface="+mn-lt"/>
                <a:ea typeface="Aptos" panose="020B0004020202020204" pitchFamily="34" charset="0"/>
                <a:cs typeface="Times New Roman" panose="02020603050405020304" pitchFamily="18" charset="0"/>
                <a:hlinkClick r:id="rId8"/>
              </a:rPr>
              <a:t>UX Research - Get Started With Qualitative User Research</a:t>
            </a:r>
            <a:endParaRPr lang="en-US"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9"/>
              </a:rPr>
              <a:t>Semi-structured interviews guidance for novice researchers </a:t>
            </a:r>
            <a:endParaRPr lang="en-GB" b="1"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10"/>
              </a:rPr>
              <a:t>Pedagogic Approaches to Developing Students as Researchers</a:t>
            </a:r>
            <a:r>
              <a:rPr lang="en-US" kern="100" dirty="0">
                <a:effectLst/>
                <a:latin typeface="+mn-lt"/>
                <a:ea typeface="Aptos" panose="020B0004020202020204" pitchFamily="34" charset="0"/>
                <a:cs typeface="Times New Roman" panose="02020603050405020304" pitchFamily="18" charset="0"/>
              </a:rPr>
              <a:t>" – Advance HE </a:t>
            </a:r>
            <a:endParaRPr lang="en-GB" b="1"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11"/>
              </a:rPr>
              <a:t>Introduction to Research Methods</a:t>
            </a:r>
            <a:r>
              <a:rPr lang="en-US" kern="100" dirty="0">
                <a:effectLst/>
                <a:latin typeface="+mn-lt"/>
                <a:ea typeface="Aptos" panose="020B0004020202020204" pitchFamily="34" charset="0"/>
                <a:cs typeface="Times New Roman" panose="02020603050405020304" pitchFamily="18" charset="0"/>
              </a:rPr>
              <a:t>" – University of London via Coursera </a:t>
            </a:r>
            <a:endParaRPr lang="en-GB" kern="100" dirty="0">
              <a:latin typeface="+mn-lt"/>
              <a:ea typeface="Aptos" panose="020B0004020202020204" pitchFamily="34" charset="0"/>
              <a:cs typeface="Times New Roman" panose="02020603050405020304" pitchFamily="18" charset="0"/>
            </a:endParaRPr>
          </a:p>
          <a:p>
            <a:pPr lvl="0" algn="just">
              <a:spcAft>
                <a:spcPts val="800"/>
              </a:spcAft>
              <a:tabLst>
                <a:tab pos="457200" algn="l"/>
              </a:tabLst>
            </a:pPr>
            <a:endParaRPr lang="en-GB" b="1" kern="100" dirty="0">
              <a:solidFill>
                <a:srgbClr val="8652A1"/>
              </a:solidFill>
              <a:latin typeface="+mn-lt"/>
              <a:cs typeface="Times New Roman" panose="02020603050405020304" pitchFamily="18" charset="0"/>
            </a:endParaRPr>
          </a:p>
          <a:p>
            <a:pPr lvl="0" algn="just">
              <a:spcAft>
                <a:spcPts val="800"/>
              </a:spcAft>
              <a:tabLst>
                <a:tab pos="457200" algn="l"/>
              </a:tabLst>
            </a:pPr>
            <a:r>
              <a:rPr lang="it-IT" sz="1600" b="1" kern="100" dirty="0">
                <a:solidFill>
                  <a:srgbClr val="8652A1"/>
                </a:solidFill>
                <a:latin typeface="+mn-lt"/>
                <a:cs typeface="Times New Roman" panose="02020603050405020304" pitchFamily="18" charset="0"/>
              </a:rPr>
              <a:t>3. Sintesi delle linee guida sulla riflessione</a:t>
            </a:r>
            <a:endParaRPr lang="en-GB" b="1"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2"/>
              </a:rPr>
              <a:t>How To Write a First Class Reflective Essay in 5 Simple Steps</a:t>
            </a:r>
            <a:endParaRPr lang="en-GB"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latin typeface="+mn-lt"/>
                <a:ea typeface="Aptos" panose="020B0004020202020204" pitchFamily="34" charset="0"/>
                <a:cs typeface="Times New Roman" panose="02020603050405020304" pitchFamily="18" charset="0"/>
                <a:hlinkClick r:id="rId13"/>
              </a:rPr>
              <a:t>S</a:t>
            </a:r>
            <a:r>
              <a:rPr lang="en-US" kern="100" dirty="0">
                <a:effectLst/>
                <a:latin typeface="+mn-lt"/>
                <a:ea typeface="Aptos" panose="020B0004020202020204" pitchFamily="34" charset="0"/>
                <a:cs typeface="Times New Roman" panose="02020603050405020304" pitchFamily="18" charset="0"/>
                <a:hlinkClick r:id="rId13"/>
              </a:rPr>
              <a:t>teps to Write a Reflective Essay with Examples </a:t>
            </a:r>
            <a:endParaRPr lang="en-GB" b="1"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14"/>
              </a:rPr>
              <a:t>Structure of Academic Reflections</a:t>
            </a:r>
            <a:r>
              <a:rPr lang="en-US" kern="100" dirty="0">
                <a:effectLst/>
                <a:latin typeface="+mn-lt"/>
                <a:ea typeface="Aptos" panose="020B0004020202020204" pitchFamily="34" charset="0"/>
                <a:cs typeface="Times New Roman" panose="02020603050405020304" pitchFamily="18" charset="0"/>
              </a:rPr>
              <a:t>" – Reflection Toolkit, University of Edinburgh </a:t>
            </a:r>
            <a:endParaRPr lang="en-GB"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15"/>
              </a:rPr>
              <a:t>Introducing Reflection as an Assignment</a:t>
            </a:r>
            <a:r>
              <a:rPr lang="en-US" kern="100" dirty="0">
                <a:effectLst/>
                <a:latin typeface="+mn-lt"/>
                <a:ea typeface="Aptos" panose="020B0004020202020204" pitchFamily="34" charset="0"/>
                <a:cs typeface="Times New Roman" panose="02020603050405020304" pitchFamily="18" charset="0"/>
              </a:rPr>
              <a:t>" – Reflection Toolkit, University of Edinburgh </a:t>
            </a:r>
            <a:endParaRPr lang="en-GB" b="1" kern="100" dirty="0">
              <a:effectLst/>
              <a:latin typeface="+mn-lt"/>
              <a:ea typeface="Aptos" panose="020B0004020202020204" pitchFamily="34" charset="0"/>
              <a:cs typeface="Times New Roman" panose="02020603050405020304" pitchFamily="18" charset="0"/>
            </a:endParaRPr>
          </a:p>
          <a:p>
            <a:pPr marL="342900" lvl="0" indent="-342900" algn="just">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16"/>
              </a:rPr>
              <a:t>Learning to Teach: Becoming a Reflective Practitioner</a:t>
            </a:r>
            <a:r>
              <a:rPr lang="en-US" kern="100" dirty="0">
                <a:effectLst/>
                <a:latin typeface="+mn-lt"/>
                <a:ea typeface="Aptos" panose="020B0004020202020204" pitchFamily="34" charset="0"/>
                <a:cs typeface="Times New Roman" panose="02020603050405020304" pitchFamily="18" charset="0"/>
              </a:rPr>
              <a:t>" – </a:t>
            </a:r>
            <a:r>
              <a:rPr lang="en-US" kern="100" dirty="0" err="1">
                <a:effectLst/>
                <a:latin typeface="+mn-lt"/>
                <a:ea typeface="Aptos" panose="020B0004020202020204" pitchFamily="34" charset="0"/>
                <a:cs typeface="Times New Roman" panose="02020603050405020304" pitchFamily="18" charset="0"/>
              </a:rPr>
              <a:t>OpenLearn</a:t>
            </a:r>
            <a:r>
              <a:rPr lang="en-US" kern="100" dirty="0">
                <a:effectLst/>
                <a:latin typeface="+mn-lt"/>
                <a:ea typeface="Aptos" panose="020B0004020202020204" pitchFamily="34" charset="0"/>
                <a:cs typeface="Times New Roman" panose="02020603050405020304" pitchFamily="18" charset="0"/>
              </a:rPr>
              <a:t> by The Open University </a:t>
            </a:r>
          </a:p>
          <a:p>
            <a:pPr lvl="0" algn="just">
              <a:spcAft>
                <a:spcPts val="800"/>
              </a:spcAft>
              <a:tabLst>
                <a:tab pos="457200" algn="l"/>
              </a:tabLst>
            </a:pPr>
            <a:endParaRPr lang="en-US" b="1" kern="100" dirty="0">
              <a:solidFill>
                <a:srgbClr val="8652A1"/>
              </a:solidFill>
              <a:latin typeface="+mn-lt"/>
              <a:cs typeface="Times New Roman" panose="02020603050405020304" pitchFamily="18" charset="0"/>
            </a:endParaRPr>
          </a:p>
          <a:p>
            <a:pPr lvl="0" algn="just">
              <a:spcAft>
                <a:spcPts val="800"/>
              </a:spcAft>
              <a:tabLst>
                <a:tab pos="457200" algn="l"/>
              </a:tabLst>
            </a:pPr>
            <a:r>
              <a:rPr lang="it-IT" sz="1600" b="1" kern="100" dirty="0">
                <a:solidFill>
                  <a:srgbClr val="8652A1"/>
                </a:solidFill>
                <a:latin typeface="+mn-lt"/>
                <a:cs typeface="Times New Roman" panose="02020603050405020304" pitchFamily="18" charset="0"/>
              </a:rPr>
              <a:t>4. Linee guida sulle revisioni tra pari</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7"/>
              </a:rPr>
              <a:t>How to Peer-Review Like a Pro</a:t>
            </a:r>
            <a:endParaRPr lang="en-US"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8"/>
              </a:rPr>
              <a:t>No One Writes Alone: Peer Review in the Classroom - A Guide For Students</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19"/>
              </a:rPr>
              <a:t>A Guidebook for Peer Evaluation</a:t>
            </a:r>
            <a:r>
              <a:rPr lang="en-US" kern="100" dirty="0">
                <a:effectLst/>
                <a:latin typeface="+mn-lt"/>
                <a:ea typeface="Aptos" panose="020B0004020202020204" pitchFamily="34" charset="0"/>
                <a:cs typeface="Times New Roman" panose="02020603050405020304" pitchFamily="18" charset="0"/>
              </a:rPr>
              <a:t>" – Valdosta State University </a:t>
            </a:r>
            <a:endParaRPr lang="en-GB"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20"/>
              </a:rPr>
              <a:t>Peer Review in Assessment and Improvement: An Overview of Five Principles to Promote Effective Practice</a:t>
            </a:r>
            <a:r>
              <a:rPr lang="en-US" kern="100" dirty="0">
                <a:effectLst/>
                <a:latin typeface="+mn-lt"/>
                <a:ea typeface="Aptos" panose="020B0004020202020204" pitchFamily="34" charset="0"/>
                <a:cs typeface="Times New Roman" panose="02020603050405020304" pitchFamily="18" charset="0"/>
              </a:rPr>
              <a:t>" – Loyola University Chicago </a:t>
            </a:r>
            <a:endParaRPr lang="en-GB"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21"/>
              </a:rPr>
              <a:t>Accreditation Peer Review Handbook</a:t>
            </a:r>
            <a:r>
              <a:rPr lang="en-US" kern="100" dirty="0">
                <a:effectLst/>
                <a:latin typeface="+mn-lt"/>
                <a:ea typeface="Aptos" panose="020B0004020202020204" pitchFamily="34" charset="0"/>
                <a:cs typeface="Times New Roman" panose="02020603050405020304" pitchFamily="18" charset="0"/>
              </a:rPr>
              <a:t>" – NAEYC </a:t>
            </a:r>
            <a:endParaRPr lang="en-GB"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22"/>
              </a:rPr>
              <a:t>Policies for Evaluating Faculty: Recommendations for Incorporating Peer Review</a:t>
            </a:r>
            <a:r>
              <a:rPr lang="en-US" kern="100" dirty="0">
                <a:effectLst/>
                <a:latin typeface="+mn-lt"/>
                <a:ea typeface="Aptos" panose="020B0004020202020204" pitchFamily="34" charset="0"/>
                <a:cs typeface="Times New Roman" panose="02020603050405020304" pitchFamily="18" charset="0"/>
              </a:rPr>
              <a:t>" – University of Texas System </a:t>
            </a:r>
            <a:endParaRPr lang="en-GB" kern="100" dirty="0">
              <a:effectLst/>
              <a:latin typeface="+mn-lt"/>
              <a:ea typeface="Aptos" panose="020B0004020202020204" pitchFamily="34" charset="0"/>
              <a:cs typeface="Times New Roman" panose="02020603050405020304" pitchFamily="18" charset="0"/>
            </a:endParaRPr>
          </a:p>
          <a:p>
            <a:pPr lvl="0" algn="just">
              <a:spcAft>
                <a:spcPts val="800"/>
              </a:spcAft>
              <a:tabLst>
                <a:tab pos="457200" algn="l"/>
              </a:tabLst>
            </a:pPr>
            <a:endParaRPr lang="en-GB" kern="100" dirty="0">
              <a:effectLst/>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7B88B26-D7C7-C07F-A4CD-8E4F3D2E6682}"/>
              </a:ext>
            </a:extLst>
          </p:cNvPr>
          <p:cNvSpPr>
            <a:spLocks noGrp="1"/>
          </p:cNvSpPr>
          <p:nvPr>
            <p:ph type="sldNum" sz="quarter" idx="4"/>
          </p:nvPr>
        </p:nvSpPr>
        <p:spPr/>
        <p:txBody>
          <a:bodyPr/>
          <a:lstStyle/>
          <a:p>
            <a:fld id="{9C527BFA-2C0E-4CEC-B6A5-913A56FEF4B4}" type="slidenum">
              <a:rPr lang="fr-CA" smtClean="0"/>
              <a:pPr/>
              <a:t>23</a:t>
            </a:fld>
            <a:endParaRPr lang="fr-CA"/>
          </a:p>
        </p:txBody>
      </p:sp>
      <p:sp>
        <p:nvSpPr>
          <p:cNvPr id="7" name="Text Placeholder 6">
            <a:extLst>
              <a:ext uri="{FF2B5EF4-FFF2-40B4-BE49-F238E27FC236}">
                <a16:creationId xmlns:a16="http://schemas.microsoft.com/office/drawing/2014/main" id="{E3F0C18B-B634-1B6F-02BE-63E13635C51A}"/>
              </a:ext>
            </a:extLst>
          </p:cNvPr>
          <p:cNvSpPr>
            <a:spLocks noGrp="1"/>
          </p:cNvSpPr>
          <p:nvPr>
            <p:ph type="body" sz="quarter" idx="61"/>
          </p:nvPr>
        </p:nvSpPr>
        <p:spPr>
          <a:xfrm>
            <a:off x="-9335" y="304800"/>
            <a:ext cx="7040257" cy="926158"/>
          </a:xfrm>
        </p:spPr>
        <p:txBody>
          <a:bodyPr/>
          <a:lstStyle/>
          <a:p>
            <a:r>
              <a:rPr lang="en-US" dirty="0"/>
              <a:t>RISORSE ESTERNE</a:t>
            </a:r>
          </a:p>
        </p:txBody>
      </p:sp>
    </p:spTree>
    <p:extLst>
      <p:ext uri="{BB962C8B-B14F-4D97-AF65-F5344CB8AC3E}">
        <p14:creationId xmlns:p14="http://schemas.microsoft.com/office/powerpoint/2010/main" val="456299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044FB-3296-8575-C087-858BEEBFA94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216D5C6-DF36-A3B0-F77C-0520DBEC3C77}"/>
              </a:ext>
            </a:extLst>
          </p:cNvPr>
          <p:cNvSpPr>
            <a:spLocks noGrp="1"/>
          </p:cNvSpPr>
          <p:nvPr>
            <p:ph type="body" sz="quarter" idx="64"/>
          </p:nvPr>
        </p:nvSpPr>
        <p:spPr>
          <a:xfrm>
            <a:off x="697281" y="1422399"/>
            <a:ext cx="6076734" cy="8964613"/>
          </a:xfrm>
        </p:spPr>
        <p:txBody>
          <a:bodyPr lIns="91440" tIns="45720" rIns="91440" bIns="45720" numCol="1" spcCol="288000" anchor="t">
            <a:noAutofit/>
          </a:bodyPr>
          <a:lstStyle/>
          <a:p>
            <a:pPr algn="just">
              <a:spcBef>
                <a:spcPts val="1800"/>
              </a:spcBef>
              <a:spcAft>
                <a:spcPts val="400"/>
              </a:spcAft>
            </a:pPr>
            <a:r>
              <a:rPr lang="it-IT" sz="1600" b="1" kern="100" dirty="0">
                <a:solidFill>
                  <a:srgbClr val="8652A1"/>
                </a:solidFill>
                <a:latin typeface="+mn-lt"/>
                <a:cs typeface="Times New Roman" panose="02020603050405020304" pitchFamily="18" charset="0"/>
              </a:rPr>
              <a:t>5. Linee guida su partecipazione/moderazione delle presentazioni</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2"/>
              </a:rPr>
              <a:t>HOW TO START A PITCH OR PRESENTATION</a:t>
            </a:r>
            <a:endParaRPr lang="en-GB"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3"/>
              </a:rPr>
              <a:t>Become A Better Workshop FACILITATOR In 8 Minutes (Facilitation Technique) </a:t>
            </a:r>
            <a:endParaRPr lang="en-US"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4"/>
              </a:rPr>
              <a:t>Fear of Presenting? How to Give a Great Presentation at Work</a:t>
            </a:r>
            <a:endParaRPr lang="en-US"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5"/>
              </a:rPr>
              <a:t>Good Presentation VS Bad Presentation</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rPr>
              <a:t>"</a:t>
            </a:r>
            <a:r>
              <a:rPr lang="en-US" kern="100" dirty="0">
                <a:effectLst/>
                <a:latin typeface="+mn-lt"/>
                <a:ea typeface="Aptos" panose="020B0004020202020204" pitchFamily="34" charset="0"/>
                <a:cs typeface="Times New Roman" panose="02020603050405020304" pitchFamily="18" charset="0"/>
                <a:hlinkClick r:id="rId6"/>
              </a:rPr>
              <a:t>Public Speaking: How to Moderate and Present</a:t>
            </a:r>
            <a:r>
              <a:rPr lang="en-US" kern="100" dirty="0">
                <a:effectLst/>
                <a:latin typeface="+mn-lt"/>
                <a:ea typeface="Aptos" panose="020B0004020202020204" pitchFamily="34" charset="0"/>
                <a:cs typeface="Times New Roman" panose="02020603050405020304" pitchFamily="18" charset="0"/>
              </a:rPr>
              <a:t>" – Coursera, University of Washington </a:t>
            </a:r>
            <a:endParaRPr lang="en-GB" kern="100" dirty="0">
              <a:latin typeface="+mn-lt"/>
              <a:ea typeface="Aptos" panose="020B0004020202020204" pitchFamily="34" charset="0"/>
              <a:cs typeface="Times New Roman" panose="02020603050405020304" pitchFamily="18" charset="0"/>
            </a:endParaRPr>
          </a:p>
          <a:p>
            <a:pPr algn="just">
              <a:spcBef>
                <a:spcPts val="1800"/>
              </a:spcBef>
              <a:spcAft>
                <a:spcPts val="400"/>
              </a:spcAft>
            </a:pPr>
            <a:r>
              <a:rPr lang="it-IT" sz="1600" b="1" kern="100" dirty="0">
                <a:solidFill>
                  <a:srgbClr val="8652A1"/>
                </a:solidFill>
                <a:latin typeface="+mn-lt"/>
                <a:cs typeface="Times New Roman" panose="02020603050405020304" pitchFamily="18" charset="0"/>
              </a:rPr>
              <a:t>7. Linee guida su come fornire un feedback costruttivo</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7"/>
              </a:rPr>
              <a:t>How to Give &amp; Get Constructive Feedback</a:t>
            </a:r>
            <a:endParaRPr lang="en-GB"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8"/>
              </a:rPr>
              <a:t>Giving Constructive Feedback in the Workplace</a:t>
            </a:r>
            <a:endParaRPr lang="en-US"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9"/>
              </a:rPr>
              <a:t>8 EASY Tips on How to Give Constructive Feedback</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0"/>
              </a:rPr>
              <a:t>The 10 Guidelines for Great Constructive Feedback </a:t>
            </a:r>
            <a:endParaRPr lang="en-US"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1"/>
              </a:rPr>
              <a:t>Guidelines to students on providing constructive feedback</a:t>
            </a:r>
            <a:endParaRPr lang="en-US" kern="100" dirty="0">
              <a:latin typeface="+mn-lt"/>
              <a:ea typeface="Aptos" panose="020B0004020202020204" pitchFamily="34" charset="0"/>
              <a:cs typeface="Times New Roman" panose="02020603050405020304" pitchFamily="18" charset="0"/>
            </a:endParaRPr>
          </a:p>
          <a:p>
            <a:pPr lvl="0">
              <a:spcAft>
                <a:spcPts val="800"/>
              </a:spcAft>
              <a:tabLst>
                <a:tab pos="457200" algn="l"/>
              </a:tabLst>
            </a:pPr>
            <a:endParaRPr lang="en-US" b="1" kern="100" dirty="0">
              <a:solidFill>
                <a:srgbClr val="8652A1"/>
              </a:solidFill>
              <a:latin typeface="+mn-lt"/>
              <a:cs typeface="Times New Roman" panose="02020603050405020304" pitchFamily="18" charset="0"/>
            </a:endParaRPr>
          </a:p>
          <a:p>
            <a:pPr lvl="0">
              <a:spcAft>
                <a:spcPts val="800"/>
              </a:spcAft>
              <a:tabLst>
                <a:tab pos="457200" algn="l"/>
              </a:tabLst>
            </a:pPr>
            <a:r>
              <a:rPr lang="it-IT" sz="1600" b="1" kern="100" dirty="0">
                <a:solidFill>
                  <a:srgbClr val="8652A1"/>
                </a:solidFill>
                <a:latin typeface="+mn-lt"/>
                <a:cs typeface="Times New Roman" panose="02020603050405020304" pitchFamily="18" charset="0"/>
              </a:rPr>
              <a:t>8. Linee guida per completare il feedback finale online</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2"/>
              </a:rPr>
              <a:t>How to Get Customer Feedback Online (6 Best Ways) </a:t>
            </a:r>
            <a:endParaRPr lang="en-US"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3"/>
              </a:rPr>
              <a:t>Online Pedagogy: How &amp; Why to Give Feedback</a:t>
            </a:r>
            <a:endParaRPr lang="en-GB"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4"/>
              </a:rPr>
              <a:t>3 necessary elements to providing effective feedback</a:t>
            </a:r>
            <a:endParaRPr lang="en-GB" b="1" kern="100" dirty="0">
              <a:effectLst/>
              <a:latin typeface="+mn-lt"/>
              <a:ea typeface="Aptos" panose="020B0004020202020204" pitchFamily="34" charset="0"/>
              <a:cs typeface="Times New Roman" panose="02020603050405020304" pitchFamily="18" charset="0"/>
            </a:endParaRPr>
          </a:p>
          <a:p>
            <a:pPr marL="342900" lvl="0" indent="-342900">
              <a:spcAft>
                <a:spcPts val="800"/>
              </a:spcAft>
              <a:buFont typeface="Wingdings" panose="05000000000000000000" pitchFamily="2" charset="2"/>
              <a:buChar char="q"/>
              <a:tabLst>
                <a:tab pos="457200" algn="l"/>
              </a:tabLst>
            </a:pPr>
            <a:r>
              <a:rPr lang="en-US" kern="100" dirty="0">
                <a:effectLst/>
                <a:latin typeface="+mn-lt"/>
                <a:ea typeface="Aptos" panose="020B0004020202020204" pitchFamily="34" charset="0"/>
                <a:cs typeface="Times New Roman" panose="02020603050405020304" pitchFamily="18" charset="0"/>
                <a:hlinkClick r:id="rId15"/>
              </a:rPr>
              <a:t>The Effectiveness of Emotional Motivational Feedback Messages</a:t>
            </a:r>
            <a:endParaRPr lang="en-GB" kern="100" dirty="0">
              <a:effectLst/>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4ACB0F5-2992-0760-DDC4-11E392532DA1}"/>
              </a:ext>
            </a:extLst>
          </p:cNvPr>
          <p:cNvSpPr>
            <a:spLocks noGrp="1"/>
          </p:cNvSpPr>
          <p:nvPr>
            <p:ph type="sldNum" sz="quarter" idx="4"/>
          </p:nvPr>
        </p:nvSpPr>
        <p:spPr/>
        <p:txBody>
          <a:bodyPr/>
          <a:lstStyle/>
          <a:p>
            <a:fld id="{9C527BFA-2C0E-4CEC-B6A5-913A56FEF4B4}" type="slidenum">
              <a:rPr lang="fr-CA" smtClean="0"/>
              <a:pPr/>
              <a:t>24</a:t>
            </a:fld>
            <a:endParaRPr lang="fr-CA"/>
          </a:p>
        </p:txBody>
      </p:sp>
      <p:sp>
        <p:nvSpPr>
          <p:cNvPr id="7" name="Text Placeholder 6">
            <a:extLst>
              <a:ext uri="{FF2B5EF4-FFF2-40B4-BE49-F238E27FC236}">
                <a16:creationId xmlns:a16="http://schemas.microsoft.com/office/drawing/2014/main" id="{0024EBF0-FAF5-0F0D-3269-85CBDD2C4851}"/>
              </a:ext>
            </a:extLst>
          </p:cNvPr>
          <p:cNvSpPr>
            <a:spLocks noGrp="1"/>
          </p:cNvSpPr>
          <p:nvPr>
            <p:ph type="body" sz="quarter" idx="61"/>
          </p:nvPr>
        </p:nvSpPr>
        <p:spPr>
          <a:xfrm>
            <a:off x="-9335" y="304800"/>
            <a:ext cx="7040257" cy="926158"/>
          </a:xfrm>
        </p:spPr>
        <p:txBody>
          <a:bodyPr/>
          <a:lstStyle/>
          <a:p>
            <a:r>
              <a:rPr lang="en-US" dirty="0"/>
              <a:t>RISORSE ESTERNE</a:t>
            </a:r>
          </a:p>
        </p:txBody>
      </p:sp>
    </p:spTree>
    <p:extLst>
      <p:ext uri="{BB962C8B-B14F-4D97-AF65-F5344CB8AC3E}">
        <p14:creationId xmlns:p14="http://schemas.microsoft.com/office/powerpoint/2010/main" val="3051494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15977-8213-33D4-7B58-C5DA9AAC95E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F9DA190-35A8-7D70-4DF8-3FD0D7732A99}"/>
              </a:ext>
            </a:extLst>
          </p:cNvPr>
          <p:cNvSpPr>
            <a:spLocks noGrp="1"/>
          </p:cNvSpPr>
          <p:nvPr>
            <p:ph type="body" sz="quarter" idx="14"/>
          </p:nvPr>
        </p:nvSpPr>
        <p:spPr>
          <a:xfrm>
            <a:off x="2923310" y="1397000"/>
            <a:ext cx="4224250" cy="2797463"/>
          </a:xfrm>
        </p:spPr>
        <p:txBody>
          <a:bodyPr lIns="91440" tIns="45720" rIns="91440" bIns="45720" anchor="t">
            <a:noAutofit/>
          </a:bodyPr>
          <a:lstStyle/>
          <a:p>
            <a:r>
              <a:rPr lang="de-DE" sz="4800" dirty="0"/>
              <a:t>LINEE GUIDA PER LA VALUTAZIONE </a:t>
            </a:r>
          </a:p>
          <a:p>
            <a:pPr algn="just"/>
            <a:r>
              <a:rPr lang="it-IT" sz="1100" b="0" dirty="0">
                <a:latin typeface="Calibri"/>
                <a:ea typeface="Calibri"/>
                <a:cs typeface="Calibri"/>
              </a:rPr>
              <a:t>Di seguito sono riportate le linee guida per la progettazione del modulo di feedback nella settimana 6. Le domande possono essere adattate per adattarsi agli stili di insegnamento individuali. Dopo aver creato il questionario su una piattaforma preferita, il docente può distribuire il link agli studenti</a:t>
            </a:r>
            <a:r>
              <a:rPr lang="en-GB" sz="1100" b="0" dirty="0">
                <a:latin typeface="Calibri"/>
                <a:ea typeface="Calibri"/>
                <a:cs typeface="Calibri"/>
              </a:rPr>
              <a:t>.</a:t>
            </a:r>
          </a:p>
        </p:txBody>
      </p:sp>
      <p:sp>
        <p:nvSpPr>
          <p:cNvPr id="3" name="Slide Number Placeholder 2">
            <a:extLst>
              <a:ext uri="{FF2B5EF4-FFF2-40B4-BE49-F238E27FC236}">
                <a16:creationId xmlns:a16="http://schemas.microsoft.com/office/drawing/2014/main" id="{29578820-7FA6-CCB4-D3C4-E80F9C0C7717}"/>
              </a:ext>
            </a:extLst>
          </p:cNvPr>
          <p:cNvSpPr>
            <a:spLocks noGrp="1"/>
          </p:cNvSpPr>
          <p:nvPr>
            <p:ph type="sldNum" sz="quarter" idx="4"/>
          </p:nvPr>
        </p:nvSpPr>
        <p:spPr/>
        <p:txBody>
          <a:bodyPr/>
          <a:lstStyle/>
          <a:p>
            <a:fld id="{9C527BFA-2C0E-4CEC-B6A5-913A56FEF4B4}" type="slidenum">
              <a:rPr lang="fr-CA" smtClean="0"/>
              <a:pPr/>
              <a:t>25</a:t>
            </a:fld>
            <a:endParaRPr lang="fr-CA"/>
          </a:p>
        </p:txBody>
      </p:sp>
      <p:pic>
        <p:nvPicPr>
          <p:cNvPr id="5" name="Picture Placeholder 20">
            <a:extLst>
              <a:ext uri="{FF2B5EF4-FFF2-40B4-BE49-F238E27FC236}">
                <a16:creationId xmlns:a16="http://schemas.microsoft.com/office/drawing/2014/main" id="{9A4527C3-35AC-918F-534E-1B7DC46729C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945" r="7945"/>
          <a:stretch/>
        </p:blipFill>
        <p:spPr>
          <a:xfrm>
            <a:off x="0" y="4461163"/>
            <a:ext cx="5514109" cy="4369327"/>
          </a:xfrm>
        </p:spPr>
      </p:pic>
    </p:spTree>
    <p:extLst>
      <p:ext uri="{BB962C8B-B14F-4D97-AF65-F5344CB8AC3E}">
        <p14:creationId xmlns:p14="http://schemas.microsoft.com/office/powerpoint/2010/main" val="1832261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CFEF6-82B0-7D19-1145-334CB6264E1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40B039B-ED68-421F-9CE8-2C860B92D792}"/>
              </a:ext>
            </a:extLst>
          </p:cNvPr>
          <p:cNvSpPr>
            <a:spLocks noGrp="1"/>
          </p:cNvSpPr>
          <p:nvPr>
            <p:ph type="body" sz="quarter" idx="64"/>
          </p:nvPr>
        </p:nvSpPr>
        <p:spPr>
          <a:xfrm>
            <a:off x="733425" y="1471302"/>
            <a:ext cx="6297497" cy="9030011"/>
          </a:xfrm>
        </p:spPr>
        <p:txBody>
          <a:bodyPr lIns="91440" tIns="45720" rIns="91440" bIns="45720" numCol="1" spcCol="288000" anchor="t">
            <a:noAutofit/>
          </a:bodyPr>
          <a:lstStyle/>
          <a:p>
            <a:pPr algn="just"/>
            <a:r>
              <a:rPr lang="it-IT" noProof="0" dirty="0"/>
              <a:t>Il seguente questionario di riflessione è stato progettato per il </a:t>
            </a:r>
            <a:r>
              <a:rPr lang="it-IT" b="1" noProof="0" dirty="0"/>
              <a:t>Modulo 2</a:t>
            </a:r>
            <a:r>
              <a:rPr lang="it-IT" noProof="0" dirty="0"/>
              <a:t>, Settimana 6. Fornisce un quadro flessibile per valutare l'apprendimento, la partecipazione e l'impegno degli studenti durante il modulo.
Gli insegnanti possono </a:t>
            </a:r>
            <a:r>
              <a:rPr lang="it-IT" b="1" noProof="0" dirty="0"/>
              <a:t>utilizzare o adattare queste domande</a:t>
            </a:r>
            <a:r>
              <a:rPr lang="it-IT" noProof="0" dirty="0"/>
              <a:t> in base al proprio stile di insegnamento e alle esigenze degli studenti e implementarle in strumenti di indagine come </a:t>
            </a:r>
            <a:r>
              <a:rPr lang="it-IT" b="1" noProof="0" dirty="0">
                <a:solidFill>
                  <a:srgbClr val="29C5F4"/>
                </a:solidFill>
                <a:hlinkClick r:id="rId2">
                  <a:extLst>
                    <a:ext uri="{A12FA001-AC4F-418D-AE19-62706E023703}">
                      <ahyp:hlinkClr xmlns:ahyp="http://schemas.microsoft.com/office/drawing/2018/hyperlinkcolor" val="tx"/>
                    </a:ext>
                  </a:extLst>
                </a:hlinkClick>
              </a:rPr>
              <a:t>Google Forms</a:t>
            </a:r>
            <a:r>
              <a:rPr lang="it-IT" noProof="0" dirty="0"/>
              <a:t>, </a:t>
            </a:r>
            <a:r>
              <a:rPr lang="it-IT" b="1" noProof="0" dirty="0" err="1">
                <a:solidFill>
                  <a:srgbClr val="29C5F4"/>
                </a:solidFill>
                <a:hlinkClick r:id="rId3">
                  <a:extLst>
                    <a:ext uri="{A12FA001-AC4F-418D-AE19-62706E023703}">
                      <ahyp:hlinkClr xmlns:ahyp="http://schemas.microsoft.com/office/drawing/2018/hyperlinkcolor" val="tx"/>
                    </a:ext>
                  </a:extLst>
                </a:hlinkClick>
              </a:rPr>
              <a:t>Qualtrics</a:t>
            </a:r>
            <a:r>
              <a:rPr lang="it-IT" noProof="0" dirty="0"/>
              <a:t>, </a:t>
            </a:r>
            <a:r>
              <a:rPr lang="it-IT" b="1" noProof="0" dirty="0">
                <a:solidFill>
                  <a:srgbClr val="29C5F4"/>
                </a:solidFill>
                <a:hlinkClick r:id="rId4">
                  <a:extLst>
                    <a:ext uri="{A12FA001-AC4F-418D-AE19-62706E023703}">
                      <ahyp:hlinkClr xmlns:ahyp="http://schemas.microsoft.com/office/drawing/2018/hyperlinkcolor" val="tx"/>
                    </a:ext>
                  </a:extLst>
                </a:hlinkClick>
              </a:rPr>
              <a:t>Microsoft Forms</a:t>
            </a:r>
            <a:r>
              <a:rPr lang="it-IT" noProof="0" dirty="0"/>
              <a:t>, o qualsiasi altra piattaforma preferita. </a:t>
            </a:r>
          </a:p>
          <a:p>
            <a:pPr algn="just"/>
            <a:endParaRPr lang="it-IT" b="1" noProof="0" dirty="0"/>
          </a:p>
          <a:p>
            <a:pPr algn="just"/>
            <a:r>
              <a:rPr lang="it-IT" noProof="0" dirty="0"/>
              <a:t>Le risposte offriranno preziose informazioni sulla comprensione da parte degli studenti della gestione dell'innovazione, sul ruolo degli strumenti digitali e sulla connessione tra sostenibilità e logistica. Inoltre, il questionario incoraggia la riflessione critica su come la digitalizzazione della gestione dell'innovazione supporti la sostenibilità nelle applicazioni del mondo reale.</a:t>
            </a:r>
          </a:p>
          <a:p>
            <a:pPr algn="just"/>
            <a:endParaRPr lang="it-IT" noProof="0" dirty="0"/>
          </a:p>
          <a:p>
            <a:pPr algn="just"/>
            <a:r>
              <a:rPr lang="it-IT" b="1" noProof="0" dirty="0"/>
              <a:t>Utilizzo del questionario:</a:t>
            </a:r>
          </a:p>
          <a:p>
            <a:pPr marL="171450" indent="-171450" algn="just">
              <a:buFont typeface="Wingdings" panose="05000000000000000000" pitchFamily="2" charset="2"/>
              <a:buChar char="q"/>
            </a:pPr>
            <a:r>
              <a:rPr lang="it-IT" noProof="0" dirty="0"/>
              <a:t>I docenti possono </a:t>
            </a:r>
            <a:r>
              <a:rPr lang="it-IT" b="1" noProof="0" dirty="0"/>
              <a:t>distribuire</a:t>
            </a:r>
            <a:r>
              <a:rPr lang="it-IT" noProof="0" dirty="0"/>
              <a:t> il questionario in formato digitale o, in alternativa, in formato cartaceo.
Le risposte aiuteranno a </a:t>
            </a:r>
            <a:r>
              <a:rPr lang="it-IT" b="1" noProof="0" dirty="0"/>
              <a:t>valutare</a:t>
            </a:r>
            <a:r>
              <a:rPr lang="it-IT" noProof="0" dirty="0"/>
              <a:t> la comprensione da parte degli studenti degli strumenti digitali per la gestione dell'innovazione, l'importanza della sostenibilità e degli SDG nella logistica e il modo in cui gli strumenti digitali supportano l'implementazione di soluzioni sostenibili nella logistica. 
Le domande che seguono sono suggerimenti. Gli insegnanti possono selezionare quelle che si applicano meglio alle attività svolte durante il modulo e </a:t>
            </a:r>
            <a:r>
              <a:rPr lang="it-IT" b="1" noProof="0" dirty="0"/>
              <a:t>aggiungere</a:t>
            </a:r>
            <a:r>
              <a:rPr lang="it-IT" noProof="0" dirty="0"/>
              <a:t> domande per qualsiasi aspetto che potrebbe mancare.</a:t>
            </a:r>
          </a:p>
          <a:p>
            <a:pPr algn="just"/>
            <a:endParaRPr lang="it-IT" b="1" noProof="0" dirty="0"/>
          </a:p>
          <a:p>
            <a:pPr algn="just"/>
            <a:r>
              <a:rPr lang="it-IT" sz="1600" b="1" noProof="0" dirty="0">
                <a:solidFill>
                  <a:srgbClr val="8652A1"/>
                </a:solidFill>
              </a:rPr>
              <a:t>Questionario di valutazione</a:t>
            </a:r>
            <a:endParaRPr lang="it-IT" b="1" noProof="0" dirty="0"/>
          </a:p>
          <a:p>
            <a:pPr algn="just"/>
            <a:r>
              <a:rPr lang="it-IT" b="1" noProof="0" dirty="0"/>
              <a:t>Sezione 1: Informazioni generali (facoltativo)</a:t>
            </a:r>
          </a:p>
          <a:p>
            <a:pPr marL="228600" indent="-228600" algn="just">
              <a:buFont typeface="+mj-lt"/>
              <a:buAutoNum type="arabicPeriod"/>
            </a:pPr>
            <a:r>
              <a:rPr lang="it-IT" noProof="0" dirty="0"/>
              <a:t>Nome dello studente:</a:t>
            </a:r>
          </a:p>
          <a:p>
            <a:pPr algn="just"/>
            <a:r>
              <a:rPr lang="it-IT" i="1" noProof="0" dirty="0">
                <a:solidFill>
                  <a:schemeClr val="bg1">
                    <a:lumMod val="65000"/>
                  </a:schemeClr>
                </a:solidFill>
              </a:rPr>
              <a:t>[Campo a testo libero]</a:t>
            </a:r>
            <a:endParaRPr lang="it-IT" noProof="0" dirty="0">
              <a:solidFill>
                <a:schemeClr val="bg1">
                  <a:lumMod val="65000"/>
                </a:schemeClr>
              </a:solidFill>
            </a:endParaRPr>
          </a:p>
          <a:p>
            <a:pPr marL="228600" indent="-228600" algn="just">
              <a:buFont typeface="+mj-lt"/>
              <a:buAutoNum type="arabicPeriod" startAt="2"/>
            </a:pPr>
            <a:r>
              <a:rPr lang="it-IT" dirty="0"/>
              <a:t>Numero di gruppo (se applicabile):</a:t>
            </a:r>
            <a:endParaRPr lang="it-IT" noProof="0" dirty="0"/>
          </a:p>
          <a:p>
            <a:pPr algn="just"/>
            <a:r>
              <a:rPr lang="it-IT" i="1" dirty="0">
                <a:solidFill>
                  <a:schemeClr val="bg1">
                    <a:lumMod val="65000"/>
                  </a:schemeClr>
                </a:solidFill>
              </a:rPr>
              <a:t>[Campo a testo libero]</a:t>
            </a:r>
            <a:endParaRPr lang="it-IT" noProof="0" dirty="0">
              <a:solidFill>
                <a:schemeClr val="bg1">
                  <a:lumMod val="65000"/>
                </a:schemeClr>
              </a:solidFill>
            </a:endParaRPr>
          </a:p>
          <a:p>
            <a:pPr algn="just"/>
            <a:endParaRPr lang="it-IT" b="1" noProof="0" dirty="0"/>
          </a:p>
          <a:p>
            <a:pPr algn="just"/>
            <a:r>
              <a:rPr lang="it-IT" b="1" dirty="0"/>
              <a:t>Sezione 2: Strumenti digitali per la gestione dell'innovazione</a:t>
            </a:r>
          </a:p>
          <a:p>
            <a:pPr algn="just"/>
            <a:r>
              <a:rPr lang="it-IT" dirty="0"/>
              <a:t>3. Quanto ti senti sicuro nell'identificare e utilizzare gli strumenti digitali per la gestione dell'innovazione?</a:t>
            </a:r>
          </a:p>
          <a:p>
            <a:pPr algn="just"/>
            <a:r>
              <a:rPr lang="it-IT" i="1" dirty="0">
                <a:solidFill>
                  <a:schemeClr val="bg1">
                    <a:lumMod val="65000"/>
                  </a:schemeClr>
                </a:solidFill>
              </a:rPr>
              <a:t>[Scala: 1 (Non fiducioso) – 5 (Molto sicuro)]</a:t>
            </a:r>
            <a:endParaRPr lang="it-IT" i="1" noProof="0" dirty="0">
              <a:solidFill>
                <a:schemeClr val="bg1">
                  <a:lumMod val="65000"/>
                </a:schemeClr>
              </a:solidFill>
            </a:endParaRPr>
          </a:p>
          <a:p>
            <a:pPr algn="just"/>
            <a:r>
              <a:rPr lang="it-IT" dirty="0"/>
              <a:t>4. In che misura il modulo ti ha aiutato a capire come gli strumenti digitali possono essere applicati nella gestione dell'innovazione nella logistica?</a:t>
            </a:r>
            <a:endParaRPr lang="it-IT" noProof="0" dirty="0"/>
          </a:p>
          <a:p>
            <a:pPr algn="just"/>
            <a:r>
              <a:rPr lang="it-IT" i="1" dirty="0">
                <a:solidFill>
                  <a:schemeClr val="bg1">
                    <a:lumMod val="65000"/>
                  </a:schemeClr>
                </a:solidFill>
              </a:rPr>
              <a:t>[Scala: 1 (per niente) – 5 (in larga misura)]</a:t>
            </a:r>
            <a:endParaRPr lang="it-IT" i="1" noProof="0" dirty="0">
              <a:solidFill>
                <a:schemeClr val="bg1">
                  <a:lumMod val="65000"/>
                </a:schemeClr>
              </a:solidFill>
            </a:endParaRPr>
          </a:p>
          <a:p>
            <a:pPr algn="just"/>
            <a:r>
              <a:rPr lang="it-IT" dirty="0"/>
              <a:t>5. Quanto efficacemente hai applicato gli strumenti digitali nel tuo lavoro di progetto?</a:t>
            </a:r>
            <a:endParaRPr lang="it-IT" noProof="0" dirty="0"/>
          </a:p>
          <a:p>
            <a:pPr algn="just"/>
            <a:r>
              <a:rPr lang="it-IT" i="1" dirty="0">
                <a:solidFill>
                  <a:schemeClr val="bg1">
                    <a:lumMod val="65000"/>
                  </a:schemeClr>
                </a:solidFill>
              </a:rPr>
              <a:t>[Scala: 1 (Non efficacemente) – 5 (Molto efficace)]</a:t>
            </a:r>
            <a:endParaRPr lang="it-IT" i="1" noProof="0" dirty="0">
              <a:solidFill>
                <a:schemeClr val="bg1">
                  <a:lumMod val="65000"/>
                </a:schemeClr>
              </a:solidFill>
            </a:endParaRPr>
          </a:p>
          <a:p>
            <a:pPr algn="just"/>
            <a:endParaRPr lang="it-IT" b="1" noProof="0" dirty="0"/>
          </a:p>
          <a:p>
            <a:pPr algn="just"/>
            <a:r>
              <a:rPr lang="it-IT" b="1" dirty="0"/>
              <a:t>Sezione 3: Logistica e sostenibilità</a:t>
            </a:r>
            <a:endParaRPr lang="it-IT" b="1" noProof="0" dirty="0"/>
          </a:p>
          <a:p>
            <a:pPr algn="just"/>
            <a:r>
              <a:rPr lang="it-IT" dirty="0"/>
              <a:t>6. Quanto bene comprendi la relazione tra logistica e sostenibilità dopo questo modulo?</a:t>
            </a:r>
            <a:endParaRPr lang="it-IT" noProof="0" dirty="0"/>
          </a:p>
          <a:p>
            <a:pPr algn="just"/>
            <a:r>
              <a:rPr lang="it-IT" i="1" dirty="0">
                <a:solidFill>
                  <a:schemeClr val="bg1">
                    <a:lumMod val="65000"/>
                  </a:schemeClr>
                </a:solidFill>
              </a:rPr>
              <a:t>[Scala: 1 (Nessuna comprensione) – 5 (Comprensione forte)]</a:t>
            </a:r>
            <a:endParaRPr lang="it-IT" i="1" noProof="0" dirty="0">
              <a:solidFill>
                <a:schemeClr val="bg1">
                  <a:lumMod val="65000"/>
                </a:schemeClr>
              </a:solidFill>
            </a:endParaRPr>
          </a:p>
          <a:p>
            <a:pPr algn="just"/>
            <a:r>
              <a:rPr lang="it-IT" dirty="0"/>
              <a:t>7. Con quanta chiarezza è possibile identificare le principali sfide di sostenibilità nella logistica?</a:t>
            </a:r>
            <a:endParaRPr lang="it-IT" noProof="0" dirty="0"/>
          </a:p>
          <a:p>
            <a:pPr algn="just"/>
            <a:r>
              <a:rPr lang="it-IT" i="1" dirty="0">
                <a:solidFill>
                  <a:schemeClr val="bg1">
                    <a:lumMod val="65000"/>
                  </a:schemeClr>
                </a:solidFill>
              </a:rPr>
              <a:t>[Scala: 1 (Non chiaramente) – 5 (Molto chiaramente)]</a:t>
            </a:r>
            <a:endParaRPr lang="it-IT" i="1" noProof="0" dirty="0">
              <a:solidFill>
                <a:schemeClr val="bg1">
                  <a:lumMod val="65000"/>
                </a:schemeClr>
              </a:solidFill>
            </a:endParaRPr>
          </a:p>
          <a:p>
            <a:pPr algn="just"/>
            <a:r>
              <a:rPr lang="it-IT" dirty="0"/>
              <a:t>8. In che modo il tuo progetto è stato efficace nell'aiutarti a esplorare soluzioni per le sfide della sostenibilità nella logistica?</a:t>
            </a:r>
            <a:endParaRPr lang="it-IT" noProof="0" dirty="0"/>
          </a:p>
          <a:p>
            <a:pPr algn="just"/>
            <a:r>
              <a:rPr lang="it-IT" i="1" noProof="0" dirty="0">
                <a:solidFill>
                  <a:schemeClr val="bg1">
                    <a:lumMod val="65000"/>
                  </a:schemeClr>
                </a:solidFill>
              </a:rPr>
              <a:t>[</a:t>
            </a:r>
            <a:r>
              <a:rPr lang="it-IT" i="1" dirty="0">
                <a:solidFill>
                  <a:schemeClr val="bg1">
                    <a:lumMod val="65000"/>
                  </a:schemeClr>
                </a:solidFill>
              </a:rPr>
              <a:t>Scala: 1 (Non efficacemente) – 5 (Molto efficace</a:t>
            </a:r>
            <a:r>
              <a:rPr lang="it-IT" i="1" noProof="0" dirty="0">
                <a:solidFill>
                  <a:schemeClr val="bg1">
                    <a:lumMod val="65000"/>
                  </a:schemeClr>
                </a:solidFill>
              </a:rPr>
              <a:t>)]</a:t>
            </a:r>
          </a:p>
          <a:p>
            <a:pPr algn="just"/>
            <a:endParaRPr lang="it-IT" i="1" noProof="0" dirty="0">
              <a:solidFill>
                <a:schemeClr val="bg1">
                  <a:lumMod val="65000"/>
                </a:schemeClr>
              </a:solidFill>
            </a:endParaRPr>
          </a:p>
          <a:p>
            <a:pPr algn="just"/>
            <a:r>
              <a:rPr lang="it-IT" b="1" dirty="0"/>
              <a:t>Sezione 4: </a:t>
            </a:r>
            <a:r>
              <a:rPr lang="it-IT" b="1" dirty="0" err="1"/>
              <a:t>SDGs</a:t>
            </a:r>
            <a:r>
              <a:rPr lang="it-IT" b="1" dirty="0"/>
              <a:t> e attività di logistica sostenibile</a:t>
            </a:r>
          </a:p>
          <a:p>
            <a:pPr algn="just"/>
            <a:r>
              <a:rPr lang="it-IT" dirty="0"/>
              <a:t>9. Quanto bene comprendi gli SDG più rilevanti per la logistica?</a:t>
            </a:r>
            <a:endParaRPr lang="it-IT" noProof="0" dirty="0"/>
          </a:p>
          <a:p>
            <a:pPr algn="just"/>
            <a:r>
              <a:rPr lang="it-IT" i="1" dirty="0">
                <a:solidFill>
                  <a:schemeClr val="bg1">
                    <a:lumMod val="65000"/>
                  </a:schemeClr>
                </a:solidFill>
              </a:rPr>
              <a:t>[Scala: 1 (Non bene) – 5 (Molto bene)]</a:t>
            </a:r>
            <a:endParaRPr lang="it-IT" i="1" noProof="0" dirty="0">
              <a:solidFill>
                <a:schemeClr val="bg1">
                  <a:lumMod val="65000"/>
                </a:schemeClr>
              </a:solidFill>
            </a:endParaRPr>
          </a:p>
          <a:p>
            <a:pPr marL="228600" indent="-228600" algn="just">
              <a:buFont typeface="+mj-lt"/>
              <a:buAutoNum type="arabicPeriod" startAt="10"/>
            </a:pPr>
            <a:r>
              <a:rPr lang="it-IT" dirty="0"/>
              <a:t>In che modo questo modulo ti ha aiutato a capire in che modo le aziende implementano le attività logistiche a supporto degli SDG?</a:t>
            </a:r>
            <a:endParaRPr lang="it-IT" noProof="0" dirty="0"/>
          </a:p>
          <a:p>
            <a:pPr algn="just"/>
            <a:r>
              <a:rPr lang="it-IT" i="1" dirty="0">
                <a:solidFill>
                  <a:schemeClr val="bg1">
                    <a:lumMod val="65000"/>
                  </a:schemeClr>
                </a:solidFill>
              </a:rPr>
              <a:t>[Scala: 1 (Non efficacemente) – 5 (Molto efficace)]</a:t>
            </a:r>
            <a:endParaRPr lang="it-IT" i="1" noProof="0" dirty="0">
              <a:solidFill>
                <a:schemeClr val="bg1">
                  <a:lumMod val="65000"/>
                </a:schemeClr>
              </a:solidFill>
            </a:endParaRPr>
          </a:p>
        </p:txBody>
      </p:sp>
      <p:sp>
        <p:nvSpPr>
          <p:cNvPr id="4" name="Slide Number Placeholder 3">
            <a:extLst>
              <a:ext uri="{FF2B5EF4-FFF2-40B4-BE49-F238E27FC236}">
                <a16:creationId xmlns:a16="http://schemas.microsoft.com/office/drawing/2014/main" id="{377586BA-19C4-CC00-5573-2BF839048F86}"/>
              </a:ext>
            </a:extLst>
          </p:cNvPr>
          <p:cNvSpPr>
            <a:spLocks noGrp="1"/>
          </p:cNvSpPr>
          <p:nvPr>
            <p:ph type="sldNum" sz="quarter" idx="4"/>
          </p:nvPr>
        </p:nvSpPr>
        <p:spPr/>
        <p:txBody>
          <a:bodyPr/>
          <a:lstStyle/>
          <a:p>
            <a:fld id="{9C527BFA-2C0E-4CEC-B6A5-913A56FEF4B4}" type="slidenum">
              <a:rPr lang="fr-CA" smtClean="0"/>
              <a:pPr/>
              <a:t>26</a:t>
            </a:fld>
            <a:endParaRPr lang="fr-CA"/>
          </a:p>
        </p:txBody>
      </p:sp>
      <p:sp>
        <p:nvSpPr>
          <p:cNvPr id="7" name="Text Placeholder 6">
            <a:extLst>
              <a:ext uri="{FF2B5EF4-FFF2-40B4-BE49-F238E27FC236}">
                <a16:creationId xmlns:a16="http://schemas.microsoft.com/office/drawing/2014/main" id="{846D50A8-10AD-4696-AB0D-67F28089A8EA}"/>
              </a:ext>
            </a:extLst>
          </p:cNvPr>
          <p:cNvSpPr>
            <a:spLocks noGrp="1"/>
          </p:cNvSpPr>
          <p:nvPr>
            <p:ph type="body" sz="quarter" idx="61"/>
          </p:nvPr>
        </p:nvSpPr>
        <p:spPr>
          <a:xfrm>
            <a:off x="-9335" y="304800"/>
            <a:ext cx="7040257" cy="926158"/>
          </a:xfrm>
        </p:spPr>
        <p:txBody>
          <a:bodyPr/>
          <a:lstStyle/>
          <a:p>
            <a:r>
              <a:rPr lang="it-IT" dirty="0"/>
              <a:t>SETTIMANA 6: QUESTIONARIO DI VALUTAZIONE</a:t>
            </a:r>
            <a:endParaRPr lang="en-US" dirty="0"/>
          </a:p>
        </p:txBody>
      </p:sp>
    </p:spTree>
    <p:extLst>
      <p:ext uri="{BB962C8B-B14F-4D97-AF65-F5344CB8AC3E}">
        <p14:creationId xmlns:p14="http://schemas.microsoft.com/office/powerpoint/2010/main" val="52680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40BE8-D5CA-50A2-9E64-D939519D900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6728113-2343-A890-8DC5-ADEEE64627E1}"/>
              </a:ext>
            </a:extLst>
          </p:cNvPr>
          <p:cNvSpPr>
            <a:spLocks noGrp="1"/>
          </p:cNvSpPr>
          <p:nvPr>
            <p:ph type="body" sz="quarter" idx="64"/>
          </p:nvPr>
        </p:nvSpPr>
        <p:spPr>
          <a:xfrm>
            <a:off x="697281" y="1422400"/>
            <a:ext cx="6076734" cy="8592456"/>
          </a:xfrm>
        </p:spPr>
        <p:txBody>
          <a:bodyPr lIns="91440" tIns="45720" rIns="91440" bIns="45720" numCol="1" spcCol="288000" anchor="t">
            <a:noAutofit/>
          </a:bodyPr>
          <a:lstStyle/>
          <a:p>
            <a:pPr algn="just"/>
            <a:r>
              <a:rPr lang="it-IT" b="1" noProof="0"/>
              <a:t>Sezione 5: Esperienza di apprendimento</a:t>
            </a:r>
          </a:p>
          <a:p>
            <a:pPr marL="228600" indent="-228600" algn="just">
              <a:buFont typeface="+mj-lt"/>
              <a:buAutoNum type="arabicPeriod" startAt="11"/>
            </a:pPr>
            <a:r>
              <a:rPr lang="it-IT" noProof="0" dirty="0"/>
              <a:t>I casi di studio hanno rappresentato in modo equo prospettive diverse?</a:t>
            </a:r>
          </a:p>
          <a:p>
            <a:pPr marL="228600" indent="-228600" algn="just">
              <a:buFont typeface="+mj-lt"/>
              <a:buAutoNum type="arabicPeriod" startAt="11"/>
            </a:pPr>
            <a:r>
              <a:rPr lang="it-IT" i="1" noProof="0" dirty="0">
                <a:solidFill>
                  <a:schemeClr val="bg1">
                    <a:lumMod val="65000"/>
                  </a:schemeClr>
                </a:solidFill>
              </a:rPr>
              <a:t>[Scala: 1 (Fortemente in disaccordo) – 5 (Fortemente d'accordo)]</a:t>
            </a:r>
          </a:p>
          <a:p>
            <a:pPr marL="228600" indent="-228600" algn="just">
              <a:buFont typeface="+mj-lt"/>
              <a:buAutoNum type="arabicPeriod" startAt="11"/>
            </a:pPr>
            <a:r>
              <a:rPr lang="it-IT" noProof="0" dirty="0"/>
              <a:t>Quali ostacoli hai dovuto affrontare per partecipare pienamente?</a:t>
            </a:r>
          </a:p>
          <a:p>
            <a:pPr marL="228600" indent="-228600" algn="just">
              <a:buFont typeface="+mj-lt"/>
              <a:buAutoNum type="arabicPeriod" startAt="12"/>
            </a:pPr>
            <a:r>
              <a:rPr lang="it-IT" i="1" noProof="0" dirty="0">
                <a:solidFill>
                  <a:schemeClr val="bg1">
                    <a:lumMod val="65000"/>
                  </a:schemeClr>
                </a:solidFill>
              </a:rPr>
              <a:t>[Campo a testo libero]</a:t>
            </a:r>
            <a:endParaRPr lang="it-IT" noProof="0" dirty="0">
              <a:solidFill>
                <a:schemeClr val="bg1">
                  <a:lumMod val="65000"/>
                </a:schemeClr>
              </a:solidFill>
            </a:endParaRPr>
          </a:p>
          <a:p>
            <a:pPr algn="just"/>
            <a:endParaRPr lang="it-IT" b="1" noProof="0" dirty="0"/>
          </a:p>
          <a:p>
            <a:pPr algn="just"/>
            <a:r>
              <a:rPr lang="it-IT" b="1" noProof="0" dirty="0"/>
              <a:t>Sezione 6: Feedback del modulo</a:t>
            </a:r>
          </a:p>
          <a:p>
            <a:pPr marL="228600" indent="-228600" algn="just">
              <a:buFont typeface="+mj-lt"/>
              <a:buAutoNum type="arabicPeriod" startAt="12"/>
            </a:pPr>
            <a:r>
              <a:rPr lang="it-IT" noProof="0" dirty="0"/>
              <a:t>Cosa ti sarebbe piaciuto vedere in questo modulo?</a:t>
            </a:r>
          </a:p>
          <a:p>
            <a:pPr marL="228600" indent="-228600" algn="just">
              <a:buFont typeface="+mj-lt"/>
              <a:buAutoNum type="arabicPeriod" startAt="12"/>
            </a:pPr>
            <a:r>
              <a:rPr lang="it-IT" i="1" noProof="0" dirty="0">
                <a:solidFill>
                  <a:schemeClr val="bg1">
                    <a:lumMod val="65000"/>
                  </a:schemeClr>
                </a:solidFill>
              </a:rPr>
              <a:t>[Campo a testo libero]</a:t>
            </a:r>
            <a:endParaRPr lang="it-IT" noProof="0" dirty="0">
              <a:solidFill>
                <a:schemeClr val="bg1">
                  <a:lumMod val="65000"/>
                </a:schemeClr>
              </a:solidFill>
            </a:endParaRPr>
          </a:p>
          <a:p>
            <a:pPr algn="just"/>
            <a:endParaRPr lang="it-IT" noProof="0" dirty="0"/>
          </a:p>
          <a:p>
            <a:pPr algn="just"/>
            <a:endParaRPr lang="it-IT" b="1" noProof="0" dirty="0">
              <a:solidFill>
                <a:srgbClr val="29C5F4"/>
              </a:solidFill>
            </a:endParaRPr>
          </a:p>
          <a:p>
            <a:pPr algn="just"/>
            <a:r>
              <a:rPr lang="it-IT" b="1" noProof="0" dirty="0">
                <a:solidFill>
                  <a:srgbClr val="29C5F4"/>
                </a:solidFill>
              </a:rPr>
              <a:t>Interpretazione dei risultati:</a:t>
            </a:r>
          </a:p>
          <a:p>
            <a:pPr marL="171450" indent="-171450" algn="just">
              <a:buFont typeface="Wingdings" panose="05000000000000000000" pitchFamily="2" charset="2"/>
              <a:buChar char="q"/>
            </a:pPr>
            <a:r>
              <a:rPr lang="it-IT" b="1" noProof="0" dirty="0"/>
              <a:t>Comprensione e applicazione</a:t>
            </a:r>
            <a:r>
              <a:rPr lang="it-IT" noProof="0" dirty="0"/>
              <a:t>: Valutare se gli studenti hanno colto il processo di innovazione e lo hanno applicato efficacemente nei loro progetti.</a:t>
            </a:r>
          </a:p>
          <a:p>
            <a:pPr marL="171450" indent="-171450" algn="just">
              <a:buFont typeface="Wingdings" panose="05000000000000000000" pitchFamily="2" charset="2"/>
              <a:buChar char="q"/>
            </a:pPr>
            <a:r>
              <a:rPr lang="it-IT" b="1" noProof="0" dirty="0"/>
              <a:t>Strumenti digitali e sicurezza: </a:t>
            </a:r>
            <a:r>
              <a:rPr lang="it-IT" noProof="0" dirty="0"/>
              <a:t>Valutare in che modo gli studenti potrebbero utilizzare gli strumenti digitali per la gestione dell'innovazione e il processo decisionale.</a:t>
            </a:r>
          </a:p>
          <a:p>
            <a:pPr marL="171450" indent="-171450" algn="just">
              <a:buFont typeface="Wingdings" panose="05000000000000000000" pitchFamily="2" charset="2"/>
              <a:buChar char="q"/>
            </a:pPr>
            <a:r>
              <a:rPr lang="it-IT" b="1" noProof="0" dirty="0"/>
              <a:t>Integrazione della sostenibilità: </a:t>
            </a:r>
            <a:r>
              <a:rPr lang="it-IT" noProof="0" dirty="0"/>
              <a:t>Valuta se gli studenti hanno collegato la sostenibilità con l'innovazione logistica e l'hanno applicata nelle loro soluzioni.</a:t>
            </a:r>
          </a:p>
          <a:p>
            <a:pPr marL="171450" indent="-171450" algn="just">
              <a:buFont typeface="Wingdings" panose="05000000000000000000" pitchFamily="2" charset="2"/>
              <a:buChar char="q"/>
            </a:pPr>
            <a:r>
              <a:rPr lang="it-IT" b="1" noProof="0" dirty="0"/>
              <a:t>Miglioramenti ai moduli: </a:t>
            </a:r>
            <a:r>
              <a:rPr lang="it-IT" noProof="0" dirty="0"/>
              <a:t>Identificare suggerimenti comuni per contenuti, metodi di insegnamento o risorse aggiuntive per migliorare i risultati dell'apprendimento.</a:t>
            </a:r>
          </a:p>
          <a:p>
            <a:pPr algn="just"/>
            <a:endParaRPr lang="it-IT" noProof="0" dirty="0"/>
          </a:p>
        </p:txBody>
      </p:sp>
      <p:sp>
        <p:nvSpPr>
          <p:cNvPr id="4" name="Slide Number Placeholder 3">
            <a:extLst>
              <a:ext uri="{FF2B5EF4-FFF2-40B4-BE49-F238E27FC236}">
                <a16:creationId xmlns:a16="http://schemas.microsoft.com/office/drawing/2014/main" id="{7372297C-E6C1-F8E4-425C-8C0BC1905479}"/>
              </a:ext>
            </a:extLst>
          </p:cNvPr>
          <p:cNvSpPr>
            <a:spLocks noGrp="1"/>
          </p:cNvSpPr>
          <p:nvPr>
            <p:ph type="sldNum" sz="quarter" idx="4"/>
          </p:nvPr>
        </p:nvSpPr>
        <p:spPr/>
        <p:txBody>
          <a:bodyPr/>
          <a:lstStyle/>
          <a:p>
            <a:fld id="{9C527BFA-2C0E-4CEC-B6A5-913A56FEF4B4}" type="slidenum">
              <a:rPr lang="fr-CA" smtClean="0"/>
              <a:pPr/>
              <a:t>27</a:t>
            </a:fld>
            <a:endParaRPr lang="fr-CA"/>
          </a:p>
        </p:txBody>
      </p:sp>
      <p:sp>
        <p:nvSpPr>
          <p:cNvPr id="7" name="Text Placeholder 6">
            <a:extLst>
              <a:ext uri="{FF2B5EF4-FFF2-40B4-BE49-F238E27FC236}">
                <a16:creationId xmlns:a16="http://schemas.microsoft.com/office/drawing/2014/main" id="{59B3D380-8EBB-9490-CC05-CCE349F4A150}"/>
              </a:ext>
            </a:extLst>
          </p:cNvPr>
          <p:cNvSpPr>
            <a:spLocks noGrp="1"/>
          </p:cNvSpPr>
          <p:nvPr>
            <p:ph type="body" sz="quarter" idx="61"/>
          </p:nvPr>
        </p:nvSpPr>
        <p:spPr>
          <a:xfrm>
            <a:off x="-9335" y="304800"/>
            <a:ext cx="7040257" cy="926158"/>
          </a:xfrm>
        </p:spPr>
        <p:txBody>
          <a:bodyPr/>
          <a:lstStyle/>
          <a:p>
            <a:r>
              <a:rPr lang="it-IT" dirty="0"/>
              <a:t>SETTIMANA 6: QUESTIONARIO DI VALUTAZIONE</a:t>
            </a:r>
            <a:endParaRPr lang="en-US" dirty="0"/>
          </a:p>
        </p:txBody>
      </p:sp>
    </p:spTree>
    <p:extLst>
      <p:ext uri="{BB962C8B-B14F-4D97-AF65-F5344CB8AC3E}">
        <p14:creationId xmlns:p14="http://schemas.microsoft.com/office/powerpoint/2010/main" val="3371193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9E3B4-5106-5B12-2047-BDFBDEB7A26B}"/>
            </a:ext>
          </a:extLst>
        </p:cNvPr>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1469E386-5A22-A48E-AF15-11FA8113761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837" t="30776" r="19454" b="20126"/>
          <a:stretch/>
        </p:blipFill>
        <p:spPr>
          <a:xfrm>
            <a:off x="-1" y="2059437"/>
            <a:ext cx="7559675" cy="6984750"/>
          </a:xfrm>
        </p:spPr>
      </p:pic>
      <p:sp>
        <p:nvSpPr>
          <p:cNvPr id="6" name="Text Placeholder 5">
            <a:extLst>
              <a:ext uri="{FF2B5EF4-FFF2-40B4-BE49-F238E27FC236}">
                <a16:creationId xmlns:a16="http://schemas.microsoft.com/office/drawing/2014/main" id="{BA218089-86F3-E7FF-85FE-4509AF1CFBC0}"/>
              </a:ext>
            </a:extLst>
          </p:cNvPr>
          <p:cNvSpPr>
            <a:spLocks noGrp="1"/>
          </p:cNvSpPr>
          <p:nvPr>
            <p:ph type="body" sz="quarter" idx="47"/>
          </p:nvPr>
        </p:nvSpPr>
        <p:spPr>
          <a:xfrm>
            <a:off x="497241" y="7903380"/>
            <a:ext cx="3282596" cy="781609"/>
          </a:xfrm>
        </p:spPr>
        <p:txBody>
          <a:bodyPr/>
          <a:lstStyle/>
          <a:p>
            <a:pPr algn="l"/>
            <a:r>
              <a:rPr lang="en-US" sz="2000" b="1"/>
              <a:t>Follow Our Journey</a:t>
            </a:r>
          </a:p>
        </p:txBody>
      </p:sp>
      <p:sp>
        <p:nvSpPr>
          <p:cNvPr id="52" name="Text Placeholder 2">
            <a:extLst>
              <a:ext uri="{FF2B5EF4-FFF2-40B4-BE49-F238E27FC236}">
                <a16:creationId xmlns:a16="http://schemas.microsoft.com/office/drawing/2014/main" id="{F7F9F14E-92B1-FD7A-EE62-F7F873CA9630}"/>
              </a:ext>
            </a:extLst>
          </p:cNvPr>
          <p:cNvSpPr txBox="1">
            <a:spLocks/>
          </p:cNvSpPr>
          <p:nvPr/>
        </p:nvSpPr>
        <p:spPr>
          <a:xfrm rot="16200000">
            <a:off x="4718050" y="7476631"/>
            <a:ext cx="3842030" cy="536162"/>
          </a:xfrm>
          <a:prstGeom prst="rect">
            <a:avLst/>
          </a:prstGeom>
          <a:gradFill>
            <a:gsLst>
              <a:gs pos="0">
                <a:srgbClr val="8551A1"/>
              </a:gs>
              <a:gs pos="35350">
                <a:srgbClr val="6363AC"/>
              </a:gs>
              <a:gs pos="100000">
                <a:srgbClr val="26C4F4"/>
              </a:gs>
            </a:gsLst>
            <a:lin ang="0" scaled="0"/>
          </a:gradFill>
        </p:spPr>
        <p:txBody>
          <a:bodyPr lIns="91440" tIns="45720" rIns="91440" bIns="45720" anchor="ctr">
            <a:noAutofit/>
          </a:bodyPr>
          <a:lstStyle>
            <a:lvl1pPr marL="0" indent="0" algn="ctr" defTabSz="755934" rtl="0" eaLnBrk="1" latinLnBrk="0" hangingPunct="1">
              <a:lnSpc>
                <a:spcPct val="90000"/>
              </a:lnSpc>
              <a:spcBef>
                <a:spcPts val="827"/>
              </a:spcBef>
              <a:buFont typeface="Arial" panose="020B0604020202020204" pitchFamily="34" charset="0"/>
              <a:buNone/>
              <a:defRPr sz="20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US" sz="2400">
                <a:latin typeface="Calibri"/>
                <a:ea typeface="Open Sans"/>
                <a:cs typeface="Calibri"/>
              </a:rPr>
              <a:t>www.</a:t>
            </a:r>
            <a:r>
              <a:rPr lang="en-US" sz="2400" b="1">
                <a:latin typeface="Calibri"/>
                <a:ea typeface="Open Sans"/>
                <a:cs typeface="Calibri"/>
              </a:rPr>
              <a:t>innovating4earth</a:t>
            </a:r>
            <a:r>
              <a:rPr lang="en-US" sz="2400">
                <a:latin typeface="Calibri"/>
                <a:ea typeface="Open Sans"/>
                <a:cs typeface="Calibri"/>
              </a:rPr>
              <a:t>.eu</a:t>
            </a:r>
          </a:p>
        </p:txBody>
      </p:sp>
      <p:grpSp>
        <p:nvGrpSpPr>
          <p:cNvPr id="15" name="Group 14">
            <a:extLst>
              <a:ext uri="{FF2B5EF4-FFF2-40B4-BE49-F238E27FC236}">
                <a16:creationId xmlns:a16="http://schemas.microsoft.com/office/drawing/2014/main" id="{53861D0A-8D8F-12A9-39FA-B29E2C94A6E7}"/>
              </a:ext>
            </a:extLst>
          </p:cNvPr>
          <p:cNvGrpSpPr/>
          <p:nvPr/>
        </p:nvGrpSpPr>
        <p:grpSpPr>
          <a:xfrm>
            <a:off x="2764844" y="7895239"/>
            <a:ext cx="398945" cy="398945"/>
            <a:chOff x="511833" y="8294185"/>
            <a:chExt cx="398945" cy="398945"/>
          </a:xfrm>
        </p:grpSpPr>
        <p:sp>
          <p:nvSpPr>
            <p:cNvPr id="2" name="TextBox 1">
              <a:extLst>
                <a:ext uri="{FF2B5EF4-FFF2-40B4-BE49-F238E27FC236}">
                  <a16:creationId xmlns:a16="http://schemas.microsoft.com/office/drawing/2014/main" id="{C3517BC9-2FEE-81B8-9B13-A77519134239}"/>
                </a:ext>
              </a:extLst>
            </p:cNvPr>
            <p:cNvSpPr txBox="1"/>
            <p:nvPr/>
          </p:nvSpPr>
          <p:spPr>
            <a:xfrm>
              <a:off x="528461" y="8312781"/>
              <a:ext cx="382317" cy="369332"/>
            </a:xfrm>
            <a:prstGeom prst="rect">
              <a:avLst/>
            </a:prstGeom>
            <a:noFill/>
          </p:spPr>
          <p:txBody>
            <a:bodyPr wrap="square" rtlCol="0">
              <a:spAutoFit/>
            </a:bodyPr>
            <a:lstStyle/>
            <a:p>
              <a:r>
                <a:rPr lang="en-US">
                  <a:solidFill>
                    <a:srgbClr val="0B3A5B"/>
                  </a:solidFill>
                  <a:hlinkClick r:id="rId3">
                    <a:extLst>
                      <a:ext uri="{A12FA001-AC4F-418D-AE19-62706E023703}">
                        <ahyp:hlinkClr xmlns:ahyp="http://schemas.microsoft.com/office/drawing/2018/hyperlinkcolor" val="tx"/>
                      </a:ext>
                    </a:extLst>
                  </a:hlinkClick>
                </a:rPr>
                <a:t>li</a:t>
              </a:r>
              <a:endParaRPr lang="en-US">
                <a:solidFill>
                  <a:srgbClr val="0B3A5B"/>
                </a:solidFill>
              </a:endParaRPr>
            </a:p>
          </p:txBody>
        </p:sp>
        <p:grpSp>
          <p:nvGrpSpPr>
            <p:cNvPr id="40" name="Group 39">
              <a:extLst>
                <a:ext uri="{FF2B5EF4-FFF2-40B4-BE49-F238E27FC236}">
                  <a16:creationId xmlns:a16="http://schemas.microsoft.com/office/drawing/2014/main" id="{D428FCCF-40B3-7212-D092-E202D72162E9}"/>
                </a:ext>
              </a:extLst>
            </p:cNvPr>
            <p:cNvGrpSpPr/>
            <p:nvPr/>
          </p:nvGrpSpPr>
          <p:grpSpPr>
            <a:xfrm>
              <a:off x="511833" y="8294185"/>
              <a:ext cx="398945" cy="398945"/>
              <a:chOff x="3094393" y="4759136"/>
              <a:chExt cx="1074283" cy="1074282"/>
            </a:xfrm>
          </p:grpSpPr>
          <p:sp>
            <p:nvSpPr>
              <p:cNvPr id="41" name="Freeform 40">
                <a:extLst>
                  <a:ext uri="{FF2B5EF4-FFF2-40B4-BE49-F238E27FC236}">
                    <a16:creationId xmlns:a16="http://schemas.microsoft.com/office/drawing/2014/main" id="{1C3957A1-FA67-5C3E-0227-B795669B71EF}"/>
                  </a:ext>
                </a:extLst>
              </p:cNvPr>
              <p:cNvSpPr/>
              <p:nvPr/>
            </p:nvSpPr>
            <p:spPr>
              <a:xfrm>
                <a:off x="3094393" y="4759136"/>
                <a:ext cx="1074283" cy="1074282"/>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9C5F4"/>
              </a:solidFill>
              <a:ln w="629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FEDED387-AAEE-FBAB-2B1C-3504C6193F70}"/>
                  </a:ext>
                </a:extLst>
              </p:cNvPr>
              <p:cNvGrpSpPr/>
              <p:nvPr/>
            </p:nvGrpSpPr>
            <p:grpSpPr>
              <a:xfrm>
                <a:off x="3303016" y="4946695"/>
                <a:ext cx="685138" cy="655839"/>
                <a:chOff x="3303016" y="4946695"/>
                <a:chExt cx="685138" cy="655839"/>
              </a:xfrm>
            </p:grpSpPr>
            <p:sp>
              <p:nvSpPr>
                <p:cNvPr id="43" name="Freeform 42">
                  <a:hlinkClick r:id="rId4"/>
                  <a:extLst>
                    <a:ext uri="{FF2B5EF4-FFF2-40B4-BE49-F238E27FC236}">
                      <a16:creationId xmlns:a16="http://schemas.microsoft.com/office/drawing/2014/main" id="{C7FC42AF-FB48-3851-9396-63B9C734EE27}"/>
                    </a:ext>
                  </a:extLst>
                </p:cNvPr>
                <p:cNvSpPr/>
                <p:nvPr/>
              </p:nvSpPr>
              <p:spPr>
                <a:xfrm>
                  <a:off x="3540109" y="5149321"/>
                  <a:ext cx="448045" cy="453213"/>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C54D877-047D-4FC4-5B2A-E4D1ACA8BB6B}"/>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AB22B35-413B-0CF4-D9F5-A9C8C82990F2}"/>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grpSp>
      <p:sp>
        <p:nvSpPr>
          <p:cNvPr id="19" name="Freeform 18">
            <a:extLst>
              <a:ext uri="{FF2B5EF4-FFF2-40B4-BE49-F238E27FC236}">
                <a16:creationId xmlns:a16="http://schemas.microsoft.com/office/drawing/2014/main" id="{16121C58-9063-283E-71F8-EAD369E12A30}"/>
              </a:ext>
            </a:extLst>
          </p:cNvPr>
          <p:cNvSpPr/>
          <p:nvPr/>
        </p:nvSpPr>
        <p:spPr>
          <a:xfrm rot="12697991">
            <a:off x="-2866951" y="399703"/>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B5DD8BA-86C7-3A9D-2F85-FDB887F9CFFD}"/>
              </a:ext>
            </a:extLst>
          </p:cNvPr>
          <p:cNvSpPr/>
          <p:nvPr/>
        </p:nvSpPr>
        <p:spPr>
          <a:xfrm rot="2300298">
            <a:off x="2347952" y="1936757"/>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Tree>
    <p:extLst>
      <p:ext uri="{BB962C8B-B14F-4D97-AF65-F5344CB8AC3E}">
        <p14:creationId xmlns:p14="http://schemas.microsoft.com/office/powerpoint/2010/main" val="2518768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13D50627-26AE-B4DD-2C35-62478DF1487F}"/>
              </a:ext>
            </a:extLst>
          </p:cNvPr>
          <p:cNvPicPr>
            <a:picLocks noGrp="1" noChangeAspect="1"/>
          </p:cNvPicPr>
          <p:nvPr>
            <p:ph type="pic" sz="quarter" idx="55"/>
          </p:nvPr>
        </p:nvPicPr>
        <p:blipFill>
          <a:blip r:embed="rId2">
            <a:extLst>
              <a:ext uri="{28A0092B-C50C-407E-A947-70E740481C1C}">
                <a14:useLocalDpi xmlns:a14="http://schemas.microsoft.com/office/drawing/2010/main" val="0"/>
              </a:ext>
            </a:extLst>
          </a:blip>
          <a:srcRect l="-102" t="32716" r="102" b="24972"/>
          <a:stretch>
            <a:fillRect/>
          </a:stretch>
        </p:blipFill>
        <p:spPr>
          <a:xfrm>
            <a:off x="967154" y="673939"/>
            <a:ext cx="6592520" cy="2687329"/>
          </a:xfrm>
        </p:spPr>
      </p:pic>
      <p:sp>
        <p:nvSpPr>
          <p:cNvPr id="6" name="Text Placeholder 5">
            <a:extLst>
              <a:ext uri="{FF2B5EF4-FFF2-40B4-BE49-F238E27FC236}">
                <a16:creationId xmlns:a16="http://schemas.microsoft.com/office/drawing/2014/main" id="{A5725E20-5B16-FE16-E92D-502AB819A5E2}"/>
              </a:ext>
            </a:extLst>
          </p:cNvPr>
          <p:cNvSpPr>
            <a:spLocks noGrp="1"/>
          </p:cNvSpPr>
          <p:nvPr>
            <p:ph type="body" sz="quarter" idx="11"/>
          </p:nvPr>
        </p:nvSpPr>
        <p:spPr/>
        <p:txBody>
          <a:bodyPr/>
          <a:lstStyle/>
          <a:p>
            <a:r>
              <a:rPr lang="it-IT" noProof="0" dirty="0"/>
              <a:t>01</a:t>
            </a:r>
          </a:p>
        </p:txBody>
      </p:sp>
      <p:sp>
        <p:nvSpPr>
          <p:cNvPr id="15" name="Text Placeholder 14">
            <a:extLst>
              <a:ext uri="{FF2B5EF4-FFF2-40B4-BE49-F238E27FC236}">
                <a16:creationId xmlns:a16="http://schemas.microsoft.com/office/drawing/2014/main" id="{57F5F4FB-150B-219B-0DAC-1F8EBE50B772}"/>
              </a:ext>
            </a:extLst>
          </p:cNvPr>
          <p:cNvSpPr>
            <a:spLocks noGrp="1"/>
          </p:cNvSpPr>
          <p:nvPr>
            <p:ph type="body" sz="quarter" idx="49"/>
          </p:nvPr>
        </p:nvSpPr>
        <p:spPr>
          <a:xfrm>
            <a:off x="2885487" y="3940576"/>
            <a:ext cx="3816000" cy="292876"/>
          </a:xfrm>
        </p:spPr>
        <p:txBody>
          <a:bodyPr/>
          <a:lstStyle/>
          <a:p>
            <a:r>
              <a:rPr lang="it-IT" noProof="0" dirty="0"/>
              <a:t>Introduzione</a:t>
            </a:r>
          </a:p>
        </p:txBody>
      </p:sp>
      <p:sp>
        <p:nvSpPr>
          <p:cNvPr id="7" name="Text Placeholder 6">
            <a:extLst>
              <a:ext uri="{FF2B5EF4-FFF2-40B4-BE49-F238E27FC236}">
                <a16:creationId xmlns:a16="http://schemas.microsoft.com/office/drawing/2014/main" id="{DCB2CF03-9C25-55C9-EFD7-5C9CBDF345B1}"/>
              </a:ext>
            </a:extLst>
          </p:cNvPr>
          <p:cNvSpPr>
            <a:spLocks noGrp="1"/>
          </p:cNvSpPr>
          <p:nvPr>
            <p:ph type="body" sz="quarter" idx="13"/>
          </p:nvPr>
        </p:nvSpPr>
        <p:spPr>
          <a:xfrm>
            <a:off x="2118189" y="4389279"/>
            <a:ext cx="648000" cy="292876"/>
          </a:xfrm>
        </p:spPr>
        <p:txBody>
          <a:bodyPr/>
          <a:lstStyle/>
          <a:p>
            <a:r>
              <a:rPr lang="it-IT" noProof="0" dirty="0"/>
              <a:t>02</a:t>
            </a:r>
          </a:p>
        </p:txBody>
      </p:sp>
      <p:sp>
        <p:nvSpPr>
          <p:cNvPr id="8" name="Text Placeholder 7">
            <a:extLst>
              <a:ext uri="{FF2B5EF4-FFF2-40B4-BE49-F238E27FC236}">
                <a16:creationId xmlns:a16="http://schemas.microsoft.com/office/drawing/2014/main" id="{0AE0475B-7B71-E7D7-A1A0-DDB4B88CDB72}"/>
              </a:ext>
            </a:extLst>
          </p:cNvPr>
          <p:cNvSpPr>
            <a:spLocks noGrp="1"/>
          </p:cNvSpPr>
          <p:nvPr>
            <p:ph type="body" sz="quarter" idx="14"/>
          </p:nvPr>
        </p:nvSpPr>
        <p:spPr>
          <a:xfrm>
            <a:off x="2872481" y="4864078"/>
            <a:ext cx="3713327" cy="293549"/>
          </a:xfrm>
        </p:spPr>
        <p:txBody>
          <a:bodyPr/>
          <a:lstStyle/>
          <a:p>
            <a:r>
              <a:rPr lang="it-IT" noProof="0" dirty="0">
                <a:hlinkClick r:id="rId3" action="ppaction://hlinksldjump"/>
              </a:rPr>
              <a:t>Modulo 2 – Management dell'innovazione, digitalizzazione e sostenibilità</a:t>
            </a:r>
            <a:endParaRPr lang="it-IT" noProof="0" dirty="0"/>
          </a:p>
        </p:txBody>
      </p:sp>
      <p:sp>
        <p:nvSpPr>
          <p:cNvPr id="9" name="Text Placeholder 8">
            <a:extLst>
              <a:ext uri="{FF2B5EF4-FFF2-40B4-BE49-F238E27FC236}">
                <a16:creationId xmlns:a16="http://schemas.microsoft.com/office/drawing/2014/main" id="{6B123D40-8283-D757-BCC7-02E679F9A671}"/>
              </a:ext>
            </a:extLst>
          </p:cNvPr>
          <p:cNvSpPr>
            <a:spLocks noGrp="1"/>
          </p:cNvSpPr>
          <p:nvPr>
            <p:ph type="body" sz="quarter" idx="15"/>
          </p:nvPr>
        </p:nvSpPr>
        <p:spPr>
          <a:xfrm>
            <a:off x="2118189" y="4884009"/>
            <a:ext cx="648000" cy="292876"/>
          </a:xfrm>
        </p:spPr>
        <p:txBody>
          <a:bodyPr/>
          <a:lstStyle/>
          <a:p>
            <a:r>
              <a:rPr lang="it-IT" noProof="0" dirty="0"/>
              <a:t>03</a:t>
            </a:r>
          </a:p>
        </p:txBody>
      </p:sp>
      <p:sp>
        <p:nvSpPr>
          <p:cNvPr id="11" name="Text Placeholder 10">
            <a:extLst>
              <a:ext uri="{FF2B5EF4-FFF2-40B4-BE49-F238E27FC236}">
                <a16:creationId xmlns:a16="http://schemas.microsoft.com/office/drawing/2014/main" id="{67F89B9F-D1D0-3FAC-A7CE-F379D97D5F89}"/>
              </a:ext>
            </a:extLst>
          </p:cNvPr>
          <p:cNvSpPr>
            <a:spLocks noGrp="1"/>
          </p:cNvSpPr>
          <p:nvPr>
            <p:ph type="body" sz="quarter" idx="19"/>
          </p:nvPr>
        </p:nvSpPr>
        <p:spPr>
          <a:xfrm>
            <a:off x="2872480" y="5405138"/>
            <a:ext cx="3764663" cy="292876"/>
          </a:xfrm>
        </p:spPr>
        <p:txBody>
          <a:bodyPr/>
          <a:lstStyle/>
          <a:p>
            <a:r>
              <a:rPr lang="it-IT" noProof="0" dirty="0">
                <a:hlinkClick r:id="rId4" action="ppaction://hlinksldjump"/>
              </a:rPr>
              <a:t>Risorse aggiuntive</a:t>
            </a:r>
            <a:endParaRPr lang="it-IT" noProof="0" dirty="0"/>
          </a:p>
        </p:txBody>
      </p:sp>
      <p:sp>
        <p:nvSpPr>
          <p:cNvPr id="10" name="Text Placeholder 9">
            <a:extLst>
              <a:ext uri="{FF2B5EF4-FFF2-40B4-BE49-F238E27FC236}">
                <a16:creationId xmlns:a16="http://schemas.microsoft.com/office/drawing/2014/main" id="{7820261F-4B7A-C61D-592E-9ADBA015AE9E}"/>
              </a:ext>
            </a:extLst>
          </p:cNvPr>
          <p:cNvSpPr>
            <a:spLocks noGrp="1"/>
          </p:cNvSpPr>
          <p:nvPr>
            <p:ph type="body" sz="quarter" idx="17"/>
          </p:nvPr>
        </p:nvSpPr>
        <p:spPr>
          <a:xfrm>
            <a:off x="2118189" y="5409134"/>
            <a:ext cx="648000" cy="292876"/>
          </a:xfrm>
        </p:spPr>
        <p:txBody>
          <a:bodyPr/>
          <a:lstStyle/>
          <a:p>
            <a:r>
              <a:rPr lang="it-IT" noProof="0" dirty="0"/>
              <a:t>04</a:t>
            </a:r>
          </a:p>
        </p:txBody>
      </p:sp>
      <p:sp>
        <p:nvSpPr>
          <p:cNvPr id="5" name="Slide Number Placeholder 4">
            <a:extLst>
              <a:ext uri="{FF2B5EF4-FFF2-40B4-BE49-F238E27FC236}">
                <a16:creationId xmlns:a16="http://schemas.microsoft.com/office/drawing/2014/main" id="{15286A1D-2740-8A56-E199-3BBA01697FAA}"/>
              </a:ext>
            </a:extLst>
          </p:cNvPr>
          <p:cNvSpPr>
            <a:spLocks noGrp="1"/>
          </p:cNvSpPr>
          <p:nvPr>
            <p:ph type="sldNum" sz="quarter" idx="4"/>
          </p:nvPr>
        </p:nvSpPr>
        <p:spPr/>
        <p:txBody>
          <a:bodyPr/>
          <a:lstStyle/>
          <a:p>
            <a:fld id="{9C527BFA-2C0E-4CEC-B6A5-913A56FEF4B4}" type="slidenum">
              <a:rPr lang="fr-CA" smtClean="0"/>
              <a:pPr/>
              <a:t>3</a:t>
            </a:fld>
            <a:endParaRPr lang="fr-CA"/>
          </a:p>
        </p:txBody>
      </p:sp>
      <p:sp>
        <p:nvSpPr>
          <p:cNvPr id="26" name="Rectangle 25">
            <a:extLst>
              <a:ext uri="{FF2B5EF4-FFF2-40B4-BE49-F238E27FC236}">
                <a16:creationId xmlns:a16="http://schemas.microsoft.com/office/drawing/2014/main" id="{A581CA5D-4107-3EA0-87A1-42D5288497C9}"/>
              </a:ext>
            </a:extLst>
          </p:cNvPr>
          <p:cNvSpPr/>
          <p:nvPr/>
        </p:nvSpPr>
        <p:spPr>
          <a:xfrm>
            <a:off x="472449" y="2251692"/>
            <a:ext cx="2595710" cy="606296"/>
          </a:xfrm>
          <a:prstGeom prst="rect">
            <a:avLst/>
          </a:prstGeom>
          <a:gradFill>
            <a:gsLst>
              <a:gs pos="0">
                <a:srgbClr val="8551A1"/>
              </a:gs>
              <a:gs pos="35350">
                <a:srgbClr val="6363AC"/>
              </a:gs>
              <a:gs pos="100000">
                <a:srgbClr val="26C4F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29" noProof="0" dirty="0">
              <a:latin typeface="Montserrat" panose="00000500000000000000" pitchFamily="50" charset="0"/>
            </a:endParaRPr>
          </a:p>
        </p:txBody>
      </p:sp>
      <p:sp>
        <p:nvSpPr>
          <p:cNvPr id="27" name="TextBox 26">
            <a:extLst>
              <a:ext uri="{FF2B5EF4-FFF2-40B4-BE49-F238E27FC236}">
                <a16:creationId xmlns:a16="http://schemas.microsoft.com/office/drawing/2014/main" id="{73050B5B-DA75-ECAB-5A48-330AED56F8D2}"/>
              </a:ext>
            </a:extLst>
          </p:cNvPr>
          <p:cNvSpPr txBox="1"/>
          <p:nvPr/>
        </p:nvSpPr>
        <p:spPr>
          <a:xfrm>
            <a:off x="472449" y="2242220"/>
            <a:ext cx="2595711" cy="553998"/>
          </a:xfrm>
          <a:prstGeom prst="rect">
            <a:avLst/>
          </a:prstGeom>
          <a:noFill/>
        </p:spPr>
        <p:txBody>
          <a:bodyPr wrap="none" rtlCol="0">
            <a:spAutoFit/>
          </a:bodyPr>
          <a:lstStyle/>
          <a:p>
            <a:r>
              <a:rPr lang="it-IT" sz="3000" b="1" spc="324" noProof="0" dirty="0">
                <a:solidFill>
                  <a:schemeClr val="bg1"/>
                </a:solidFill>
                <a:latin typeface="Calibri" panose="020F0502020204030204" pitchFamily="34" charset="0"/>
                <a:cs typeface="Calibri" panose="020F0502020204030204" pitchFamily="34" charset="0"/>
              </a:rPr>
              <a:t>CONTENUTO</a:t>
            </a:r>
          </a:p>
        </p:txBody>
      </p:sp>
      <p:cxnSp>
        <p:nvCxnSpPr>
          <p:cNvPr id="28" name="Straight Connector 27">
            <a:extLst>
              <a:ext uri="{FF2B5EF4-FFF2-40B4-BE49-F238E27FC236}">
                <a16:creationId xmlns:a16="http://schemas.microsoft.com/office/drawing/2014/main" id="{893F0B37-28EC-7689-CB57-BBC8DC3C8DF9}"/>
              </a:ext>
            </a:extLst>
          </p:cNvPr>
          <p:cNvCxnSpPr>
            <a:cxnSpLocks/>
          </p:cNvCxnSpPr>
          <p:nvPr/>
        </p:nvCxnSpPr>
        <p:spPr>
          <a:xfrm>
            <a:off x="2193808" y="4310514"/>
            <a:ext cx="4392000" cy="0"/>
          </a:xfrm>
          <a:prstGeom prst="line">
            <a:avLst/>
          </a:prstGeom>
          <a:ln w="12700">
            <a:solidFill>
              <a:srgbClr val="0B3A5B"/>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A9D2641-1A1B-1701-A019-416696C913C6}"/>
              </a:ext>
            </a:extLst>
          </p:cNvPr>
          <p:cNvCxnSpPr>
            <a:cxnSpLocks/>
          </p:cNvCxnSpPr>
          <p:nvPr/>
        </p:nvCxnSpPr>
        <p:spPr>
          <a:xfrm>
            <a:off x="2193808" y="4740973"/>
            <a:ext cx="4392000" cy="0"/>
          </a:xfrm>
          <a:prstGeom prst="line">
            <a:avLst/>
          </a:prstGeom>
          <a:ln w="12700">
            <a:solidFill>
              <a:srgbClr val="0B3A5B"/>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1B520EF-9941-60EE-AA28-A609B14DB97C}"/>
              </a:ext>
            </a:extLst>
          </p:cNvPr>
          <p:cNvCxnSpPr>
            <a:cxnSpLocks/>
          </p:cNvCxnSpPr>
          <p:nvPr/>
        </p:nvCxnSpPr>
        <p:spPr>
          <a:xfrm>
            <a:off x="2193808" y="5298432"/>
            <a:ext cx="4392000" cy="0"/>
          </a:xfrm>
          <a:prstGeom prst="line">
            <a:avLst/>
          </a:prstGeom>
          <a:ln w="12700">
            <a:solidFill>
              <a:srgbClr val="0B3A5B"/>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F6095C3-A362-EFD8-E1A8-0471F7349513}"/>
              </a:ext>
            </a:extLst>
          </p:cNvPr>
          <p:cNvCxnSpPr>
            <a:cxnSpLocks/>
          </p:cNvCxnSpPr>
          <p:nvPr/>
        </p:nvCxnSpPr>
        <p:spPr>
          <a:xfrm>
            <a:off x="2193808" y="5785258"/>
            <a:ext cx="4392000" cy="0"/>
          </a:xfrm>
          <a:prstGeom prst="line">
            <a:avLst/>
          </a:prstGeom>
          <a:ln w="12700">
            <a:solidFill>
              <a:srgbClr val="0B3A5B"/>
            </a:solidFill>
            <a:prstDash val="sysDot"/>
          </a:ln>
        </p:spPr>
        <p:style>
          <a:lnRef idx="1">
            <a:schemeClr val="accent1"/>
          </a:lnRef>
          <a:fillRef idx="0">
            <a:schemeClr val="accent1"/>
          </a:fillRef>
          <a:effectRef idx="0">
            <a:schemeClr val="accent1"/>
          </a:effectRef>
          <a:fontRef idx="minor">
            <a:schemeClr val="tx1"/>
          </a:fontRef>
        </p:style>
      </p:cxnSp>
      <p:sp>
        <p:nvSpPr>
          <p:cNvPr id="20" name="Freeform 19">
            <a:extLst>
              <a:ext uri="{FF2B5EF4-FFF2-40B4-BE49-F238E27FC236}">
                <a16:creationId xmlns:a16="http://schemas.microsoft.com/office/drawing/2014/main" id="{6B77AB61-3116-5BDE-C5D4-585F567E68F3}"/>
              </a:ext>
            </a:extLst>
          </p:cNvPr>
          <p:cNvSpPr/>
          <p:nvPr/>
        </p:nvSpPr>
        <p:spPr>
          <a:xfrm rot="205679">
            <a:off x="6420895" y="-909566"/>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49CAEDC-0A71-FEEE-62CF-3005BBD08B9E}"/>
              </a:ext>
            </a:extLst>
          </p:cNvPr>
          <p:cNvSpPr/>
          <p:nvPr/>
        </p:nvSpPr>
        <p:spPr>
          <a:xfrm rot="2300298">
            <a:off x="5317684" y="2829044"/>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it-IT" noProof="0" dirty="0"/>
          </a:p>
        </p:txBody>
      </p:sp>
      <p:sp>
        <p:nvSpPr>
          <p:cNvPr id="4" name="Text Placeholder 16">
            <a:extLst>
              <a:ext uri="{FF2B5EF4-FFF2-40B4-BE49-F238E27FC236}">
                <a16:creationId xmlns:a16="http://schemas.microsoft.com/office/drawing/2014/main" id="{45ED1341-49D0-190A-8690-25C0091DD35E}"/>
              </a:ext>
            </a:extLst>
          </p:cNvPr>
          <p:cNvSpPr txBox="1">
            <a:spLocks/>
          </p:cNvSpPr>
          <p:nvPr/>
        </p:nvSpPr>
        <p:spPr>
          <a:xfrm>
            <a:off x="2872480" y="4397766"/>
            <a:ext cx="3544003" cy="292876"/>
          </a:xfrm>
          <a:prstGeom prst="rect">
            <a:avLst/>
          </a:prstGeom>
        </p:spPr>
        <p:txBody>
          <a:bodyPr lIns="91440" tIns="45720" rIns="91440" bIns="45720" anchor="ctr">
            <a:noAutofit/>
          </a:bodyPr>
          <a:lstStyle>
            <a:lvl1pPr marL="0" indent="0" algn="l" defTabSz="755934" rtl="0" eaLnBrk="1" latinLnBrk="0" hangingPunct="1">
              <a:lnSpc>
                <a:spcPct val="90000"/>
              </a:lnSpc>
              <a:spcBef>
                <a:spcPts val="827"/>
              </a:spcBef>
              <a:buFont typeface="Arial" panose="020B0604020202020204" pitchFamily="34" charset="0"/>
              <a:buNone/>
              <a:defRPr sz="1400" b="0" i="0" kern="120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85602"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2pPr>
            <a:lvl3pPr marL="771204"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3pPr>
            <a:lvl4pPr marL="1156806"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4pPr>
            <a:lvl5pPr marL="1542409" indent="0" algn="l" defTabSz="755934" rtl="0" eaLnBrk="1" latinLnBrk="0" hangingPunct="1">
              <a:lnSpc>
                <a:spcPct val="90000"/>
              </a:lnSpc>
              <a:spcBef>
                <a:spcPts val="413"/>
              </a:spcBef>
              <a:buFont typeface="Arial" panose="020B0604020202020204" pitchFamily="34" charset="0"/>
              <a:buNone/>
              <a:defRPr sz="3265"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it-IT" noProof="0" dirty="0">
                <a:latin typeface="Calibri"/>
                <a:ea typeface="Open Sans"/>
                <a:cs typeface="Calibri"/>
                <a:hlinkClick r:id="rId5" action="ppaction://hlinksldjump"/>
              </a:rPr>
              <a:t>Struttura dei moduli</a:t>
            </a:r>
            <a:endParaRPr lang="it-IT" noProof="0" dirty="0">
              <a:latin typeface="Calibri"/>
              <a:ea typeface="Open Sans"/>
              <a:cs typeface="Calibri"/>
            </a:endParaRPr>
          </a:p>
        </p:txBody>
      </p:sp>
      <p:sp>
        <p:nvSpPr>
          <p:cNvPr id="3" name="TextBox 2">
            <a:extLst>
              <a:ext uri="{FF2B5EF4-FFF2-40B4-BE49-F238E27FC236}">
                <a16:creationId xmlns:a16="http://schemas.microsoft.com/office/drawing/2014/main" id="{720E696C-55C8-4317-CF7E-643F0A8D2588}"/>
              </a:ext>
            </a:extLst>
          </p:cNvPr>
          <p:cNvSpPr txBox="1"/>
          <p:nvPr/>
        </p:nvSpPr>
        <p:spPr>
          <a:xfrm>
            <a:off x="2125522" y="9798843"/>
            <a:ext cx="4568835"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700" i="1" dirty="0">
                <a:solidFill>
                  <a:srgbClr val="0B1430"/>
                </a:solidFill>
              </a:rPr>
              <a:t>This Problem-Based Learning Open Educational Resource, a part of the Erasmus+ Cooperation Partnerships Project “Ethical and Responsible Transportation and Handling”, was </a:t>
            </a:r>
            <a:r>
              <a:rPr lang="en-US" sz="700" i="1" dirty="0" err="1">
                <a:solidFill>
                  <a:srgbClr val="0B1430"/>
                </a:solidFill>
              </a:rPr>
              <a:t>conceptualised</a:t>
            </a:r>
            <a:r>
              <a:rPr lang="en-US" sz="700" i="1" dirty="0">
                <a:solidFill>
                  <a:srgbClr val="0B1430"/>
                </a:solidFill>
              </a:rPr>
              <a:t> and produced by </a:t>
            </a:r>
            <a:r>
              <a:rPr lang="en-US" sz="700" i="1" dirty="0" err="1">
                <a:solidFill>
                  <a:srgbClr val="0B1430"/>
                </a:solidFill>
              </a:rPr>
              <a:t>Maynara</a:t>
            </a:r>
            <a:r>
              <a:rPr lang="en-US" sz="700" i="1" dirty="0">
                <a:solidFill>
                  <a:srgbClr val="0B1430"/>
                </a:solidFill>
              </a:rPr>
              <a:t> Furquim and Paula Schüppenhauer, FH Münster University of Applied Sciences, in collaboration with the EARTH Project Partnership.</a:t>
            </a:r>
            <a:endParaRPr lang="en-US" sz="700" i="1" dirty="0">
              <a:solidFill>
                <a:srgbClr val="0B1430"/>
              </a:solidFill>
              <a:ea typeface="Calibri"/>
              <a:cs typeface="Calibri"/>
            </a:endParaRPr>
          </a:p>
        </p:txBody>
      </p:sp>
    </p:spTree>
    <p:extLst>
      <p:ext uri="{BB962C8B-B14F-4D97-AF65-F5344CB8AC3E}">
        <p14:creationId xmlns:p14="http://schemas.microsoft.com/office/powerpoint/2010/main" val="4205807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8DB5B325-9ADE-998A-5A07-4ACBE909C1F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905" r="7905"/>
          <a:stretch/>
        </p:blipFill>
        <p:spPr>
          <a:xfrm>
            <a:off x="0" y="4461163"/>
            <a:ext cx="5514109" cy="4369327"/>
          </a:xfrm>
        </p:spPr>
      </p:pic>
      <p:sp>
        <p:nvSpPr>
          <p:cNvPr id="6" name="Text Placeholder 5">
            <a:extLst>
              <a:ext uri="{FF2B5EF4-FFF2-40B4-BE49-F238E27FC236}">
                <a16:creationId xmlns:a16="http://schemas.microsoft.com/office/drawing/2014/main" id="{498EA03B-B05E-2CBD-81D3-1A743A59F4C5}"/>
              </a:ext>
            </a:extLst>
          </p:cNvPr>
          <p:cNvSpPr>
            <a:spLocks noGrp="1"/>
          </p:cNvSpPr>
          <p:nvPr>
            <p:ph type="body" sz="quarter" idx="14"/>
          </p:nvPr>
        </p:nvSpPr>
        <p:spPr/>
        <p:txBody>
          <a:bodyPr/>
          <a:lstStyle/>
          <a:p>
            <a:r>
              <a:rPr lang="en-US"/>
              <a:t>01</a:t>
            </a:r>
          </a:p>
        </p:txBody>
      </p:sp>
      <p:sp>
        <p:nvSpPr>
          <p:cNvPr id="5" name="Slide Number Placeholder 4">
            <a:extLst>
              <a:ext uri="{FF2B5EF4-FFF2-40B4-BE49-F238E27FC236}">
                <a16:creationId xmlns:a16="http://schemas.microsoft.com/office/drawing/2014/main" id="{6014431D-0563-7599-3DDC-D2056B39658C}"/>
              </a:ext>
            </a:extLst>
          </p:cNvPr>
          <p:cNvSpPr>
            <a:spLocks noGrp="1"/>
          </p:cNvSpPr>
          <p:nvPr>
            <p:ph type="sldNum" sz="quarter" idx="4"/>
          </p:nvPr>
        </p:nvSpPr>
        <p:spPr/>
        <p:txBody>
          <a:bodyPr/>
          <a:lstStyle/>
          <a:p>
            <a:fld id="{9C527BFA-2C0E-4CEC-B6A5-913A56FEF4B4}" type="slidenum">
              <a:rPr lang="fr-CA" smtClean="0"/>
              <a:pPr/>
              <a:t>4</a:t>
            </a:fld>
            <a:endParaRPr lang="fr-CA"/>
          </a:p>
        </p:txBody>
      </p:sp>
      <p:sp>
        <p:nvSpPr>
          <p:cNvPr id="12" name="Rectangle 11">
            <a:extLst>
              <a:ext uri="{FF2B5EF4-FFF2-40B4-BE49-F238E27FC236}">
                <a16:creationId xmlns:a16="http://schemas.microsoft.com/office/drawing/2014/main" id="{D0FDCF53-56D1-1663-A5B3-ABD77FD64229}"/>
              </a:ext>
            </a:extLst>
          </p:cNvPr>
          <p:cNvSpPr/>
          <p:nvPr/>
        </p:nvSpPr>
        <p:spPr>
          <a:xfrm>
            <a:off x="3333336" y="5150866"/>
            <a:ext cx="3374911"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3" name="TextBox 12">
            <a:extLst>
              <a:ext uri="{FF2B5EF4-FFF2-40B4-BE49-F238E27FC236}">
                <a16:creationId xmlns:a16="http://schemas.microsoft.com/office/drawing/2014/main" id="{5BFDC317-560A-D808-760D-99156971C149}"/>
              </a:ext>
            </a:extLst>
          </p:cNvPr>
          <p:cNvSpPr txBox="1"/>
          <p:nvPr/>
        </p:nvSpPr>
        <p:spPr>
          <a:xfrm>
            <a:off x="3449626" y="5203163"/>
            <a:ext cx="3207673" cy="553998"/>
          </a:xfrm>
          <a:prstGeom prst="rect">
            <a:avLst/>
          </a:prstGeom>
          <a:noFill/>
        </p:spPr>
        <p:txBody>
          <a:bodyPr wrap="none" rtlCol="0">
            <a:spAutoFit/>
          </a:bodyPr>
          <a:lstStyle/>
          <a:p>
            <a:r>
              <a:rPr lang="en-US" sz="3000" b="1" spc="324" dirty="0">
                <a:solidFill>
                  <a:srgbClr val="29C5F4"/>
                </a:solidFill>
                <a:latin typeface="Calibri" panose="020F0502020204030204" pitchFamily="34" charset="0"/>
                <a:cs typeface="Calibri" panose="020F0502020204030204" pitchFamily="34" charset="0"/>
              </a:rPr>
              <a:t>INTRODUZIONE</a:t>
            </a:r>
          </a:p>
        </p:txBody>
      </p:sp>
      <p:sp>
        <p:nvSpPr>
          <p:cNvPr id="14" name="Freeform 13">
            <a:extLst>
              <a:ext uri="{FF2B5EF4-FFF2-40B4-BE49-F238E27FC236}">
                <a16:creationId xmlns:a16="http://schemas.microsoft.com/office/drawing/2014/main" id="{2995CFF9-FA05-60CB-2469-25DA79EDF8C7}"/>
              </a:ext>
            </a:extLst>
          </p:cNvPr>
          <p:cNvSpPr/>
          <p:nvPr/>
        </p:nvSpPr>
        <p:spPr>
          <a:xfrm rot="19295464">
            <a:off x="5357263" y="-801414"/>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02EBADB-7EC3-A9BE-4074-14E5DC7BEE44}"/>
              </a:ext>
            </a:extLst>
          </p:cNvPr>
          <p:cNvSpPr/>
          <p:nvPr/>
        </p:nvSpPr>
        <p:spPr>
          <a:xfrm rot="2300298">
            <a:off x="6741386" y="5900083"/>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Tree>
    <p:extLst>
      <p:ext uri="{BB962C8B-B14F-4D97-AF65-F5344CB8AC3E}">
        <p14:creationId xmlns:p14="http://schemas.microsoft.com/office/powerpoint/2010/main" val="4224142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062CE-B06D-C821-430C-03E73E7FB46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73266F7-133E-EB88-567E-D066E5DF9019}"/>
              </a:ext>
            </a:extLst>
          </p:cNvPr>
          <p:cNvSpPr>
            <a:spLocks noGrp="1"/>
          </p:cNvSpPr>
          <p:nvPr>
            <p:ph type="body" sz="quarter" idx="61"/>
          </p:nvPr>
        </p:nvSpPr>
        <p:spPr/>
        <p:txBody>
          <a:bodyPr/>
          <a:lstStyle/>
          <a:p>
            <a:pPr marL="622300"/>
            <a:r>
              <a:rPr lang="en-US" dirty="0"/>
              <a:t>INTRODUZIONE</a:t>
            </a:r>
          </a:p>
        </p:txBody>
      </p:sp>
      <p:sp>
        <p:nvSpPr>
          <p:cNvPr id="4" name="Slide Number Placeholder 3">
            <a:extLst>
              <a:ext uri="{FF2B5EF4-FFF2-40B4-BE49-F238E27FC236}">
                <a16:creationId xmlns:a16="http://schemas.microsoft.com/office/drawing/2014/main" id="{0F47B098-435A-B2D8-F2C5-78F260A6A81C}"/>
              </a:ext>
            </a:extLst>
          </p:cNvPr>
          <p:cNvSpPr>
            <a:spLocks noGrp="1"/>
          </p:cNvSpPr>
          <p:nvPr>
            <p:ph type="sldNum" sz="quarter" idx="4"/>
          </p:nvPr>
        </p:nvSpPr>
        <p:spPr/>
        <p:txBody>
          <a:bodyPr/>
          <a:lstStyle/>
          <a:p>
            <a:fld id="{9C527BFA-2C0E-4CEC-B6A5-913A56FEF4B4}" type="slidenum">
              <a:rPr lang="fr-CA" smtClean="0"/>
              <a:pPr/>
              <a:t>5</a:t>
            </a:fld>
            <a:endParaRPr lang="fr-CA"/>
          </a:p>
        </p:txBody>
      </p:sp>
      <p:sp>
        <p:nvSpPr>
          <p:cNvPr id="7" name="Text Placeholder 5">
            <a:extLst>
              <a:ext uri="{FF2B5EF4-FFF2-40B4-BE49-F238E27FC236}">
                <a16:creationId xmlns:a16="http://schemas.microsoft.com/office/drawing/2014/main" id="{30484F0B-B23D-D433-6D03-7A921A922C92}"/>
              </a:ext>
            </a:extLst>
          </p:cNvPr>
          <p:cNvSpPr txBox="1">
            <a:spLocks/>
          </p:cNvSpPr>
          <p:nvPr/>
        </p:nvSpPr>
        <p:spPr>
          <a:xfrm>
            <a:off x="601362" y="1751542"/>
            <a:ext cx="6325053" cy="8467553"/>
          </a:xfrm>
          <a:prstGeom prst="rect">
            <a:avLst/>
          </a:prstGeom>
        </p:spPr>
        <p:txBody>
          <a:bodyPr lIns="91440" tIns="45720" rIns="91440" bIns="45720" numCol="2"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it-IT" sz="1800" b="1" noProof="0" dirty="0">
                <a:solidFill>
                  <a:srgbClr val="8652A1"/>
                </a:solidFill>
              </a:rPr>
              <a:t>Benvenuti nella Guida per l'insegnante della EARTH</a:t>
            </a:r>
            <a:endParaRPr lang="it-IT" b="1" noProof="0" dirty="0"/>
          </a:p>
          <a:p>
            <a:pPr algn="just"/>
            <a:endParaRPr lang="it-IT" noProof="0" dirty="0"/>
          </a:p>
          <a:p>
            <a:pPr algn="just"/>
            <a:r>
              <a:rPr lang="it-IT" noProof="0" dirty="0"/>
              <a:t>Benvenuti nella Guida per l'insegnante di EARTH, progettata per </a:t>
            </a:r>
            <a:r>
              <a:rPr lang="it-IT" b="1" noProof="0" dirty="0"/>
              <a:t>supportare gli insegnanti </a:t>
            </a:r>
            <a:r>
              <a:rPr lang="it-IT" noProof="0" dirty="0"/>
              <a:t>nella fornitura di contenuti coinvolgenti, innovativi e incentrati sulla sostenibilità in un processo di gestione dell'innovazione facilitato digitalmente per la logistica. Questa guida fa parte delle OER EARTH, progettate per fornire agli insegnanti </a:t>
            </a:r>
            <a:r>
              <a:rPr lang="it-IT" b="1" noProof="0" dirty="0"/>
              <a:t>strumenti pratici, casi di studio e metodologie che ispirino gli studenti </a:t>
            </a:r>
            <a:r>
              <a:rPr lang="it-IT" noProof="0" dirty="0"/>
              <a:t>e promuovano il pensiero critico nella logistica sostenibile.</a:t>
            </a:r>
          </a:p>
          <a:p>
            <a:endParaRPr lang="it-IT" sz="1800" b="1" noProof="0" dirty="0">
              <a:solidFill>
                <a:srgbClr val="8652A1"/>
              </a:solidFill>
            </a:endParaRPr>
          </a:p>
          <a:p>
            <a:r>
              <a:rPr lang="it-IT" sz="1800" b="1" noProof="0" dirty="0">
                <a:solidFill>
                  <a:srgbClr val="8652A1"/>
                </a:solidFill>
              </a:rPr>
              <a:t>Perché la logistica sostenibile è importante</a:t>
            </a:r>
            <a:endParaRPr lang="it-IT" b="1" noProof="0" dirty="0"/>
          </a:p>
          <a:p>
            <a:pPr algn="just"/>
            <a:r>
              <a:rPr lang="it-IT" noProof="0" dirty="0">
                <a:latin typeface="Calibri"/>
                <a:ea typeface="Open Sans"/>
                <a:cs typeface="Calibri"/>
              </a:rPr>
              <a:t>La logistica sostenibile svolge un ruolo fondamentale nell'affrontare le sfide ambientali globali, ridurre l'impronta di carbonio e promuovere l'efficienza delle risorse. Questa guida fornisce agli insegnanti gli strumenti per ispirare gli studenti a diventare i </a:t>
            </a:r>
            <a:r>
              <a:rPr lang="it-IT" b="1" noProof="0" dirty="0">
                <a:latin typeface="Calibri"/>
                <a:ea typeface="Open Sans"/>
                <a:cs typeface="Calibri"/>
              </a:rPr>
              <a:t>futuri leader </a:t>
            </a:r>
            <a:r>
              <a:rPr lang="it-IT" noProof="0" dirty="0">
                <a:latin typeface="Calibri"/>
                <a:ea typeface="Open Sans"/>
                <a:cs typeface="Calibri"/>
              </a:rPr>
              <a:t>in grado di promuovere soluzioni innovative e sostenibili nel settore della logistica. Questa guida ha lo scopo di consentire agli insegnanti di tenere lezioni dinamiche che non solo educhino, ma motivino anche gli studenti a pensare in modo critico al ruolo dell'innovazione nel plasmare un futuro più sostenibile.</a:t>
            </a:r>
            <a:endParaRPr lang="it-IT" noProof="0" dirty="0"/>
          </a:p>
          <a:p>
            <a:pPr algn="just"/>
            <a:endParaRPr lang="it-IT" b="1" noProof="0" dirty="0">
              <a:solidFill>
                <a:srgbClr val="8652A1"/>
              </a:solidFill>
              <a:latin typeface="Calibri"/>
              <a:ea typeface="Open Sans"/>
              <a:cs typeface="Calibri"/>
            </a:endParaRPr>
          </a:p>
          <a:p>
            <a:pPr algn="just"/>
            <a:r>
              <a:rPr lang="it-IT" sz="1800" b="1" noProof="0" dirty="0">
                <a:solidFill>
                  <a:srgbClr val="8652A1"/>
                </a:solidFill>
                <a:latin typeface="Calibri"/>
                <a:ea typeface="Open Sans"/>
                <a:cs typeface="Calibri"/>
              </a:rPr>
              <a:t>Scopo della presente guida</a:t>
            </a:r>
            <a:endParaRPr lang="it-IT" b="1" noProof="0" dirty="0"/>
          </a:p>
          <a:p>
            <a:pPr algn="just"/>
            <a:r>
              <a:rPr lang="it-IT" noProof="0" dirty="0"/>
              <a:t>L'obiettivo di questa guida è aiutare gli insegnanti a integrare perfettamente le risorse di EARTH nelle loro lezioni, sia di persona, online o in un formato ibrido. Fornisce un quadro chiaro per la navigazione nel contenuto del corso, la selezione di materiali adatti e l'applicazione delle strategie didattiche consigliate. Progettati per essere flessibili e adattabili, i materiali possono essere adattati a diversi stili di insegnamento ed esigenze della classe piuttosto che essere seguiti rigidamente. Incorporando casi di studio del mondo reale, strumenti digitali e attività di apprendimento basate su problemi, questa guida colma il divario tra teoria e pratica, rendendo l'apprendimento significativo e di impatto.</a:t>
            </a:r>
            <a:endParaRPr lang="it-IT" sz="1800" b="1" noProof="0" dirty="0">
              <a:solidFill>
                <a:srgbClr val="8652A1"/>
              </a:solidFill>
            </a:endParaRPr>
          </a:p>
          <a:p>
            <a:pPr algn="just"/>
            <a:endParaRPr lang="it-IT" sz="1800" b="1" noProof="0" dirty="0">
              <a:solidFill>
                <a:srgbClr val="8652A1"/>
              </a:solidFill>
            </a:endParaRPr>
          </a:p>
          <a:p>
            <a:pPr algn="just"/>
            <a:r>
              <a:rPr lang="it-IT" sz="1800" b="1" noProof="0" dirty="0">
                <a:solidFill>
                  <a:srgbClr val="8652A1"/>
                </a:solidFill>
              </a:rPr>
              <a:t>Cosa aspettarsi</a:t>
            </a:r>
            <a:endParaRPr lang="it-IT" b="1" noProof="0" dirty="0"/>
          </a:p>
          <a:p>
            <a:pPr marL="171450" indent="-171450" algn="just">
              <a:buFont typeface="Wingdings" panose="05000000000000000000" pitchFamily="2" charset="2"/>
              <a:buChar char="§"/>
            </a:pPr>
            <a:r>
              <a:rPr lang="it-IT" b="1" noProof="0" dirty="0">
                <a:solidFill>
                  <a:srgbClr val="29C5F4"/>
                </a:solidFill>
                <a:latin typeface="Calibri"/>
                <a:ea typeface="Open Sans"/>
                <a:cs typeface="Calibri"/>
              </a:rPr>
              <a:t>Struttura del Modulo</a:t>
            </a:r>
          </a:p>
          <a:p>
            <a:pPr algn="just"/>
            <a:r>
              <a:rPr lang="it-IT" noProof="0" dirty="0">
                <a:latin typeface="Calibri"/>
                <a:ea typeface="Open Sans"/>
                <a:cs typeface="Calibri"/>
              </a:rPr>
              <a:t>Questa sezione delinea la struttura dei moduli EARTH, descrivendo in dettaglio i componenti di ciascun modulo – introduzione, esercizi e valutazione – progettati per la flessibilità e l'adattabilità in diversi contesti didattici.</a:t>
            </a:r>
          </a:p>
          <a:p>
            <a:pPr algn="just"/>
            <a:r>
              <a:rPr lang="it-IT" b="1" noProof="0" dirty="0">
                <a:latin typeface="Calibri"/>
                <a:ea typeface="Open Sans"/>
                <a:cs typeface="Calibri"/>
              </a:rPr>
              <a:t>Modulo 1 – Esercizio di riscaldamento</a:t>
            </a:r>
          </a:p>
          <a:p>
            <a:pPr algn="just"/>
            <a:r>
              <a:rPr lang="it-IT" noProof="0" dirty="0">
                <a:latin typeface="Calibri"/>
                <a:ea typeface="Open Sans"/>
                <a:cs typeface="Calibri"/>
              </a:rPr>
              <a:t>Qui viene presentata una panoramica del Modulo 1, focalizzandosi sui fondamenti della gestione dell'innovazione applicata ai contesti logistici.</a:t>
            </a:r>
          </a:p>
          <a:p>
            <a:pPr marL="171450" indent="-171450" algn="just">
              <a:buFont typeface="Wingdings" panose="05000000000000000000" pitchFamily="2" charset="2"/>
              <a:buChar char="§"/>
            </a:pPr>
            <a:endParaRPr lang="it-IT" noProof="0" dirty="0">
              <a:latin typeface="Calibri"/>
              <a:ea typeface="Open Sans"/>
              <a:cs typeface="Calibri"/>
            </a:endParaRPr>
          </a:p>
          <a:p>
            <a:r>
              <a:rPr lang="it-IT" b="1" noProof="0" dirty="0"/>
              <a:t>Modulo 2 – Gestione dell'innovazione, digitalizzazione e sostenibilità</a:t>
            </a:r>
          </a:p>
          <a:p>
            <a:r>
              <a:rPr lang="it-IT" noProof="0" dirty="0"/>
              <a:t>Questa sezione esplora l'applicazione della gestione dell'innovazione, con particolare attenzione all'identificazione delle sfide della sostenibilità e all'applicazione dei processi di gestione dell'innovazione per affrontarle.</a:t>
            </a:r>
          </a:p>
          <a:p>
            <a:pPr algn="just"/>
            <a:r>
              <a:rPr lang="it-IT" b="1" noProof="0" dirty="0">
                <a:latin typeface="Calibri"/>
                <a:ea typeface="Open Sans"/>
                <a:cs typeface="Calibri"/>
              </a:rPr>
              <a:t>Modulo 3 – Sfida nella vita reale</a:t>
            </a:r>
          </a:p>
          <a:p>
            <a:pPr algn="just"/>
            <a:r>
              <a:rPr lang="it-IT" noProof="0" dirty="0">
                <a:latin typeface="Calibri"/>
                <a:ea typeface="Open Sans"/>
                <a:cs typeface="Calibri"/>
              </a:rPr>
              <a:t>Questo modulo si concentra su attività pratiche all'interno delle fasi di gestione dell'innovazione, insegnando agli studenti come utilizzare gli strumenti digitali per implementare soluzioni logistiche innovative e sostenibili.</a:t>
            </a:r>
            <a:endParaRPr lang="it-IT" noProof="0" dirty="0"/>
          </a:p>
          <a:p>
            <a:pPr algn="just"/>
            <a:r>
              <a:rPr lang="it-IT" b="1" noProof="0" dirty="0">
                <a:latin typeface="Calibri"/>
                <a:ea typeface="Open Sans"/>
                <a:cs typeface="Calibri"/>
              </a:rPr>
              <a:t>Le sezioni del modulo </a:t>
            </a:r>
            <a:r>
              <a:rPr lang="it-IT" noProof="0" dirty="0">
                <a:latin typeface="Calibri"/>
                <a:ea typeface="Open Sans"/>
                <a:cs typeface="Calibri"/>
              </a:rPr>
              <a:t>includono descrizioni settimana per settimana, risultati di apprendimento e attività suggerite per coinvolgere gli studenti in discussioni critiche.</a:t>
            </a:r>
          </a:p>
          <a:p>
            <a:pPr marL="171450" indent="-171450" algn="just">
              <a:buFont typeface="Wingdings" panose="05000000000000000000" pitchFamily="2" charset="2"/>
              <a:buChar char="§"/>
            </a:pPr>
            <a:r>
              <a:rPr lang="it-IT" b="1" noProof="0" dirty="0">
                <a:solidFill>
                  <a:srgbClr val="29C5F4"/>
                </a:solidFill>
                <a:latin typeface="Calibri"/>
                <a:ea typeface="Open Sans"/>
                <a:cs typeface="Calibri"/>
              </a:rPr>
              <a:t>Risorse aggiuntive</a:t>
            </a:r>
          </a:p>
          <a:p>
            <a:pPr algn="just"/>
            <a:r>
              <a:rPr lang="it-IT" noProof="0" dirty="0">
                <a:latin typeface="Calibri"/>
                <a:ea typeface="Open Sans"/>
                <a:cs typeface="Calibri"/>
              </a:rPr>
              <a:t>Una raccolta di materiali supplementari, tra cui risorse esterne e casi di studio, progettati per supportare le lezioni e migliorare le discussioni in classe.</a:t>
            </a:r>
          </a:p>
          <a:p>
            <a:pPr algn="just"/>
            <a:r>
              <a:rPr lang="it-IT" noProof="0" dirty="0"/>
              <a:t>Gli insegnanti sono incoraggiati a rivedere e adattare regolarmente i materiali delle OER, tra cui la lingua, le immagini e la selezione dei casi, per aiutare a eliminare i pregiudizi impliciti e garantire che il contenuto delle OER rimanga inclusivo. Il Compendio delle Buone Pratiche di EARTH, ad esempio, sostiene questo aspetto mettendo in evidenza modelli diversi e strategie di innovazione inclusive. L'uso di questi esempi sfida gli stereotipi comuni e amplia la comprensione del settore logistico da parte degli studenti.</a:t>
            </a:r>
            <a:endParaRPr lang="it-IT" noProof="0" dirty="0">
              <a:latin typeface="Calibri"/>
              <a:ea typeface="Open Sans"/>
              <a:cs typeface="Calibri"/>
            </a:endParaRPr>
          </a:p>
        </p:txBody>
      </p:sp>
    </p:spTree>
    <p:extLst>
      <p:ext uri="{BB962C8B-B14F-4D97-AF65-F5344CB8AC3E}">
        <p14:creationId xmlns:p14="http://schemas.microsoft.com/office/powerpoint/2010/main" val="3661134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F6BA6-64A4-8A50-04CC-CE1215435548}"/>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82362E8-EA8B-9B9F-62B9-1F73F024903C}"/>
              </a:ext>
            </a:extLst>
          </p:cNvPr>
          <p:cNvSpPr>
            <a:spLocks noGrp="1"/>
          </p:cNvSpPr>
          <p:nvPr>
            <p:ph type="body" sz="quarter" idx="14"/>
          </p:nvPr>
        </p:nvSpPr>
        <p:spPr/>
        <p:txBody>
          <a:bodyPr/>
          <a:lstStyle/>
          <a:p>
            <a:r>
              <a:rPr lang="en-US"/>
              <a:t>02</a:t>
            </a:r>
          </a:p>
        </p:txBody>
      </p:sp>
      <p:sp>
        <p:nvSpPr>
          <p:cNvPr id="5" name="Slide Number Placeholder 4">
            <a:extLst>
              <a:ext uri="{FF2B5EF4-FFF2-40B4-BE49-F238E27FC236}">
                <a16:creationId xmlns:a16="http://schemas.microsoft.com/office/drawing/2014/main" id="{70913D73-E9BD-28DF-6D6E-C3595B9761AB}"/>
              </a:ext>
            </a:extLst>
          </p:cNvPr>
          <p:cNvSpPr>
            <a:spLocks noGrp="1"/>
          </p:cNvSpPr>
          <p:nvPr>
            <p:ph type="sldNum" sz="quarter" idx="4"/>
          </p:nvPr>
        </p:nvSpPr>
        <p:spPr/>
        <p:txBody>
          <a:bodyPr/>
          <a:lstStyle/>
          <a:p>
            <a:fld id="{9C527BFA-2C0E-4CEC-B6A5-913A56FEF4B4}" type="slidenum">
              <a:rPr lang="fr-CA" smtClean="0"/>
              <a:pPr/>
              <a:t>6</a:t>
            </a:fld>
            <a:endParaRPr lang="fr-CA"/>
          </a:p>
        </p:txBody>
      </p:sp>
      <p:pic>
        <p:nvPicPr>
          <p:cNvPr id="10" name="Picture Placeholder 9">
            <a:extLst>
              <a:ext uri="{FF2B5EF4-FFF2-40B4-BE49-F238E27FC236}">
                <a16:creationId xmlns:a16="http://schemas.microsoft.com/office/drawing/2014/main" id="{B8F2943C-F14C-ADF9-6259-95DFA4A2390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888" r="7888"/>
          <a:stretch/>
        </p:blipFill>
        <p:spPr/>
      </p:pic>
      <p:sp>
        <p:nvSpPr>
          <p:cNvPr id="12" name="Rectangle 11">
            <a:extLst>
              <a:ext uri="{FF2B5EF4-FFF2-40B4-BE49-F238E27FC236}">
                <a16:creationId xmlns:a16="http://schemas.microsoft.com/office/drawing/2014/main" id="{7C66BF90-FE2F-A472-FF97-2F9E165BC8C1}"/>
              </a:ext>
            </a:extLst>
          </p:cNvPr>
          <p:cNvSpPr/>
          <p:nvPr/>
        </p:nvSpPr>
        <p:spPr>
          <a:xfrm>
            <a:off x="4014654" y="5174204"/>
            <a:ext cx="2562919"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4" name="Freeform 13">
            <a:extLst>
              <a:ext uri="{FF2B5EF4-FFF2-40B4-BE49-F238E27FC236}">
                <a16:creationId xmlns:a16="http://schemas.microsoft.com/office/drawing/2014/main" id="{77B0A7F8-62D6-648C-F826-65C5571B2B24}"/>
              </a:ext>
            </a:extLst>
          </p:cNvPr>
          <p:cNvSpPr/>
          <p:nvPr/>
        </p:nvSpPr>
        <p:spPr>
          <a:xfrm rot="19295464">
            <a:off x="5357263" y="-801414"/>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2" name="Rectangle 11">
            <a:extLst>
              <a:ext uri="{FF2B5EF4-FFF2-40B4-BE49-F238E27FC236}">
                <a16:creationId xmlns:a16="http://schemas.microsoft.com/office/drawing/2014/main" id="{8AFCBE8B-55B5-007D-71F0-379A57F61AA9}"/>
              </a:ext>
            </a:extLst>
          </p:cNvPr>
          <p:cNvSpPr/>
          <p:nvPr/>
        </p:nvSpPr>
        <p:spPr>
          <a:xfrm>
            <a:off x="4014653" y="5887245"/>
            <a:ext cx="2899423"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6" name="Freeform 15">
            <a:extLst>
              <a:ext uri="{FF2B5EF4-FFF2-40B4-BE49-F238E27FC236}">
                <a16:creationId xmlns:a16="http://schemas.microsoft.com/office/drawing/2014/main" id="{5B1D897B-6DFF-D832-D5A7-0A7D56364BF4}"/>
              </a:ext>
            </a:extLst>
          </p:cNvPr>
          <p:cNvSpPr/>
          <p:nvPr/>
        </p:nvSpPr>
        <p:spPr>
          <a:xfrm rot="2300298">
            <a:off x="6741386" y="5900083"/>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13" name="TextBox 12">
            <a:extLst>
              <a:ext uri="{FF2B5EF4-FFF2-40B4-BE49-F238E27FC236}">
                <a16:creationId xmlns:a16="http://schemas.microsoft.com/office/drawing/2014/main" id="{AF945AD6-996A-D66D-9E76-329287E58CD0}"/>
              </a:ext>
            </a:extLst>
          </p:cNvPr>
          <p:cNvSpPr txBox="1"/>
          <p:nvPr/>
        </p:nvSpPr>
        <p:spPr>
          <a:xfrm>
            <a:off x="4130942" y="5287987"/>
            <a:ext cx="2783134" cy="1169551"/>
          </a:xfrm>
          <a:prstGeom prst="rect">
            <a:avLst/>
          </a:prstGeom>
          <a:noFill/>
        </p:spPr>
        <p:txBody>
          <a:bodyPr wrap="none" lIns="91440" tIns="45720" rIns="91440" bIns="45720" rtlCol="0" anchor="t">
            <a:spAutoFit/>
          </a:bodyPr>
          <a:lstStyle/>
          <a:p>
            <a:pPr>
              <a:lnSpc>
                <a:spcPts val="2400"/>
              </a:lnSpc>
            </a:pPr>
            <a:r>
              <a:rPr lang="en-US" sz="3000" b="1" spc="324" dirty="0">
                <a:solidFill>
                  <a:srgbClr val="29C5F4"/>
                </a:solidFill>
                <a:latin typeface="Calibri"/>
                <a:ea typeface="Calibri"/>
                <a:cs typeface="Calibri"/>
              </a:rPr>
              <a:t>STRUTTURA</a:t>
            </a:r>
            <a:endParaRPr lang="en-US" sz="3000" b="1" spc="324" dirty="0">
              <a:solidFill>
                <a:srgbClr val="29C5F4"/>
              </a:solidFill>
              <a:latin typeface="Calibri" panose="020F0502020204030204" pitchFamily="34" charset="0"/>
              <a:cs typeface="Calibri" panose="020F0502020204030204" pitchFamily="34" charset="0"/>
            </a:endParaRPr>
          </a:p>
          <a:p>
            <a:pPr>
              <a:lnSpc>
                <a:spcPts val="2400"/>
              </a:lnSpc>
            </a:pPr>
            <a:endParaRPr lang="en-US" sz="3000" b="1" spc="324" dirty="0">
              <a:solidFill>
                <a:srgbClr val="29C5F4"/>
              </a:solidFill>
              <a:latin typeface="Calibri" panose="020F0502020204030204" pitchFamily="34" charset="0"/>
              <a:cs typeface="Calibri" panose="020F0502020204030204" pitchFamily="34" charset="0"/>
            </a:endParaRPr>
          </a:p>
          <a:p>
            <a:r>
              <a:rPr lang="en-US" sz="3000" b="1" spc="324" dirty="0">
                <a:solidFill>
                  <a:srgbClr val="29C5F4"/>
                </a:solidFill>
                <a:latin typeface="Calibri" panose="020F0502020204030204" pitchFamily="34" charset="0"/>
                <a:cs typeface="Calibri" panose="020F0502020204030204" pitchFamily="34" charset="0"/>
              </a:rPr>
              <a:t>DEL MODULO</a:t>
            </a:r>
          </a:p>
        </p:txBody>
      </p:sp>
    </p:spTree>
    <p:extLst>
      <p:ext uri="{BB962C8B-B14F-4D97-AF65-F5344CB8AC3E}">
        <p14:creationId xmlns:p14="http://schemas.microsoft.com/office/powerpoint/2010/main" val="3650821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DABFCDB-B7CE-A14C-A3F5-778133DF63B1}"/>
              </a:ext>
            </a:extLst>
          </p:cNvPr>
          <p:cNvSpPr>
            <a:spLocks noGrp="1"/>
          </p:cNvSpPr>
          <p:nvPr>
            <p:ph type="body" sz="quarter" idx="30"/>
          </p:nvPr>
        </p:nvSpPr>
        <p:spPr>
          <a:xfrm>
            <a:off x="617228" y="341770"/>
            <a:ext cx="6599989" cy="747096"/>
          </a:xfrm>
        </p:spPr>
        <p:txBody>
          <a:bodyPr lIns="91440" tIns="45720" rIns="91440" bIns="45720" anchor="t">
            <a:noAutofit/>
          </a:bodyPr>
          <a:lstStyle/>
          <a:p>
            <a:r>
              <a:rPr lang="en-US" dirty="0">
                <a:latin typeface="Calibri"/>
                <a:ea typeface="Open Sans"/>
                <a:cs typeface="Calibri"/>
              </a:rPr>
              <a:t>STRUTTURA DEI MODULI</a:t>
            </a:r>
          </a:p>
        </p:txBody>
      </p:sp>
      <p:sp>
        <p:nvSpPr>
          <p:cNvPr id="7" name="Text Placeholder 6">
            <a:extLst>
              <a:ext uri="{FF2B5EF4-FFF2-40B4-BE49-F238E27FC236}">
                <a16:creationId xmlns:a16="http://schemas.microsoft.com/office/drawing/2014/main" id="{CEFCA870-427E-1177-23FA-65ACC035BD61}"/>
              </a:ext>
            </a:extLst>
          </p:cNvPr>
          <p:cNvSpPr>
            <a:spLocks noGrp="1"/>
          </p:cNvSpPr>
          <p:nvPr>
            <p:ph type="body" sz="quarter" idx="47"/>
          </p:nvPr>
        </p:nvSpPr>
        <p:spPr>
          <a:xfrm>
            <a:off x="606921" y="982423"/>
            <a:ext cx="5331057" cy="1725611"/>
          </a:xfrm>
        </p:spPr>
        <p:txBody>
          <a:bodyPr lIns="91440" tIns="45720" rIns="91440" bIns="45720" anchor="t">
            <a:noAutofit/>
          </a:bodyPr>
          <a:lstStyle/>
          <a:p>
            <a:pPr algn="just">
              <a:lnSpc>
                <a:spcPct val="100000"/>
              </a:lnSpc>
            </a:pPr>
            <a:r>
              <a:rPr lang="it-IT" sz="1100" b="1" dirty="0">
                <a:latin typeface="Calibri"/>
                <a:ea typeface="Open Sans"/>
                <a:cs typeface="Calibri"/>
              </a:rPr>
              <a:t>Le Risorse Educative Aperte (OER) di EARTH </a:t>
            </a:r>
            <a:r>
              <a:rPr lang="it-IT" sz="1100" dirty="0">
                <a:latin typeface="Calibri"/>
                <a:ea typeface="Open Sans"/>
                <a:cs typeface="Calibri"/>
              </a:rPr>
              <a:t>comprendono tre moduli, di lunghezza variabile, che si completano a vicenda. Sebbene sviluppati come un programma coeso, i moduli sono progettati per essere flessibili e adattabili per soddisfare le esigenze specifiche sia degli insegnanti che degli studenti. Ogni modulo può essere implementato in modo indipendente, consentendo agli insegnanti di selezionare i moduli che meglio si allineano alle esigenze e ai requisiti di apprendimento dei loro studenti.
Anche la </a:t>
            </a:r>
            <a:r>
              <a:rPr lang="it-IT" sz="1100" b="1" dirty="0">
                <a:latin typeface="Calibri"/>
                <a:ea typeface="Open Sans"/>
                <a:cs typeface="Calibri"/>
              </a:rPr>
              <a:t>durata</a:t>
            </a:r>
            <a:r>
              <a:rPr lang="it-IT" sz="1100" dirty="0">
                <a:latin typeface="Calibri"/>
                <a:ea typeface="Open Sans"/>
                <a:cs typeface="Calibri"/>
              </a:rPr>
              <a:t> di ogni modulo è </a:t>
            </a:r>
            <a:r>
              <a:rPr lang="it-IT" sz="1100" b="1" dirty="0">
                <a:latin typeface="Calibri"/>
                <a:ea typeface="Open Sans"/>
                <a:cs typeface="Calibri"/>
              </a:rPr>
              <a:t>flessibile</a:t>
            </a:r>
            <a:r>
              <a:rPr lang="it-IT" sz="1100" dirty="0">
                <a:latin typeface="Calibri"/>
                <a:ea typeface="Open Sans"/>
                <a:cs typeface="Calibri"/>
              </a:rPr>
              <a:t>, con la gestione del tempo lasciata alla discrezione dell'insegnante. Sebbene vengano fornite le durate consigliate, alcuni moduli potrebbero avere un carico di lavoro più intenso e potrebbero richiedere un supporto aggiuntivo per gli studenti.</a:t>
            </a:r>
            <a:endParaRPr lang="en-GB" sz="1100" dirty="0">
              <a:latin typeface="Calibri"/>
              <a:ea typeface="Open Sans"/>
              <a:cs typeface="Calibri"/>
            </a:endParaRPr>
          </a:p>
        </p:txBody>
      </p:sp>
      <p:sp>
        <p:nvSpPr>
          <p:cNvPr id="8" name="Text Placeholder 7">
            <a:extLst>
              <a:ext uri="{FF2B5EF4-FFF2-40B4-BE49-F238E27FC236}">
                <a16:creationId xmlns:a16="http://schemas.microsoft.com/office/drawing/2014/main" id="{0886853D-6F4B-07FC-0203-A6EF0C7D15ED}"/>
              </a:ext>
            </a:extLst>
          </p:cNvPr>
          <p:cNvSpPr>
            <a:spLocks noGrp="1"/>
          </p:cNvSpPr>
          <p:nvPr>
            <p:ph type="body" sz="quarter" idx="48"/>
          </p:nvPr>
        </p:nvSpPr>
        <p:spPr>
          <a:xfrm>
            <a:off x="591948" y="3172408"/>
            <a:ext cx="6599988" cy="437114"/>
          </a:xfrm>
        </p:spPr>
        <p:txBody>
          <a:bodyPr numCol="1"/>
          <a:lstStyle/>
          <a:p>
            <a:r>
              <a:rPr lang="it-IT" dirty="0"/>
              <a:t>Ogni modulo contiene un insieme specifico di risorse pertinenti:</a:t>
            </a:r>
            <a:endParaRPr lang="en-US" dirty="0"/>
          </a:p>
        </p:txBody>
      </p:sp>
      <p:sp>
        <p:nvSpPr>
          <p:cNvPr id="4" name="Slide Number Placeholder 3">
            <a:extLst>
              <a:ext uri="{FF2B5EF4-FFF2-40B4-BE49-F238E27FC236}">
                <a16:creationId xmlns:a16="http://schemas.microsoft.com/office/drawing/2014/main" id="{AACBEEC3-6CB7-58CD-685F-5B1B135908A2}"/>
              </a:ext>
            </a:extLst>
          </p:cNvPr>
          <p:cNvSpPr>
            <a:spLocks noGrp="1"/>
          </p:cNvSpPr>
          <p:nvPr>
            <p:ph type="sldNum" sz="quarter" idx="4"/>
          </p:nvPr>
        </p:nvSpPr>
        <p:spPr/>
        <p:txBody>
          <a:bodyPr/>
          <a:lstStyle/>
          <a:p>
            <a:fld id="{9C527BFA-2C0E-4CEC-B6A5-913A56FEF4B4}" type="slidenum">
              <a:rPr lang="fr-CA" smtClean="0"/>
              <a:pPr/>
              <a:t>7</a:t>
            </a:fld>
            <a:endParaRPr lang="fr-CA"/>
          </a:p>
        </p:txBody>
      </p:sp>
      <p:grpSp>
        <p:nvGrpSpPr>
          <p:cNvPr id="13" name="Group 12">
            <a:extLst>
              <a:ext uri="{FF2B5EF4-FFF2-40B4-BE49-F238E27FC236}">
                <a16:creationId xmlns:a16="http://schemas.microsoft.com/office/drawing/2014/main" id="{928B2CBB-0AE2-02AA-96B3-0A20A6BFEDAC}"/>
              </a:ext>
            </a:extLst>
          </p:cNvPr>
          <p:cNvGrpSpPr/>
          <p:nvPr/>
        </p:nvGrpSpPr>
        <p:grpSpPr>
          <a:xfrm>
            <a:off x="0" y="7039665"/>
            <a:ext cx="4718306" cy="2988246"/>
            <a:chOff x="-2" y="6833062"/>
            <a:chExt cx="5304455" cy="3359472"/>
          </a:xfrm>
        </p:grpSpPr>
        <p:pic>
          <p:nvPicPr>
            <p:cNvPr id="2" name="Picture 1">
              <a:extLst>
                <a:ext uri="{FF2B5EF4-FFF2-40B4-BE49-F238E27FC236}">
                  <a16:creationId xmlns:a16="http://schemas.microsoft.com/office/drawing/2014/main" id="{D474F5C6-B818-AC60-11B1-758E410B4F3A}"/>
                </a:ext>
              </a:extLst>
            </p:cNvPr>
            <p:cNvPicPr>
              <a:picLocks noChangeAspect="1"/>
            </p:cNvPicPr>
            <p:nvPr/>
          </p:nvPicPr>
          <p:blipFill rotWithShape="1">
            <a:blip r:embed="rId2">
              <a:extLst>
                <a:ext uri="{28A0092B-C50C-407E-A947-70E740481C1C}">
                  <a14:useLocalDpi xmlns:a14="http://schemas.microsoft.com/office/drawing/2010/main"/>
                </a:ext>
              </a:extLst>
            </a:blip>
            <a:srcRect b="20571"/>
            <a:stretch/>
          </p:blipFill>
          <p:spPr>
            <a:xfrm rot="5400000">
              <a:off x="972490" y="5860570"/>
              <a:ext cx="3359472" cy="5304455"/>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pic>
          <p:nvPicPr>
            <p:cNvPr id="5" name="Picture 4">
              <a:extLst>
                <a:ext uri="{FF2B5EF4-FFF2-40B4-BE49-F238E27FC236}">
                  <a16:creationId xmlns:a16="http://schemas.microsoft.com/office/drawing/2014/main" id="{B2723AB1-0BC0-2869-44F3-6E7C58F6C532}"/>
                </a:ext>
              </a:extLst>
            </p:cNvPr>
            <p:cNvPicPr>
              <a:picLocks noChangeAspect="1"/>
            </p:cNvPicPr>
            <p:nvPr/>
          </p:nvPicPr>
          <p:blipFill rotWithShape="1">
            <a:blip r:embed="rId3">
              <a:extLst>
                <a:ext uri="{28A0092B-C50C-407E-A947-70E740481C1C}">
                  <a14:useLocalDpi xmlns:a14="http://schemas.microsoft.com/office/drawing/2010/main" val="0"/>
                </a:ext>
              </a:extLst>
            </a:blip>
            <a:srcRect l="16176" t="2359" b="18535"/>
            <a:stretch/>
          </p:blipFill>
          <p:spPr>
            <a:xfrm>
              <a:off x="0" y="7183061"/>
              <a:ext cx="4224527" cy="2657558"/>
            </a:xfrm>
            <a:prstGeom prst="rect">
              <a:avLst/>
            </a:prstGeom>
          </p:spPr>
        </p:pic>
      </p:grpSp>
      <p:sp>
        <p:nvSpPr>
          <p:cNvPr id="3" name="Freeform 2">
            <a:extLst>
              <a:ext uri="{FF2B5EF4-FFF2-40B4-BE49-F238E27FC236}">
                <a16:creationId xmlns:a16="http://schemas.microsoft.com/office/drawing/2014/main" id="{4B664DCE-F22B-B1AF-599F-2B211BEB9729}"/>
              </a:ext>
            </a:extLst>
          </p:cNvPr>
          <p:cNvSpPr/>
          <p:nvPr/>
        </p:nvSpPr>
        <p:spPr>
          <a:xfrm rot="19295464">
            <a:off x="6038581" y="-668569"/>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6D5FE3CB-8299-33E3-01B3-6B3DA6DB4CBB}"/>
              </a:ext>
            </a:extLst>
          </p:cNvPr>
          <p:cNvSpPr/>
          <p:nvPr/>
        </p:nvSpPr>
        <p:spPr>
          <a:xfrm rot="2300298">
            <a:off x="6242437" y="7019750"/>
            <a:ext cx="951659" cy="1006025"/>
          </a:xfrm>
          <a:custGeom>
            <a:avLst/>
            <a:gdLst>
              <a:gd name="connsiteX0" fmla="*/ 122815 w 256549"/>
              <a:gd name="connsiteY0" fmla="*/ 237884 h 271205"/>
              <a:gd name="connsiteX1" fmla="*/ 36337 w 256549"/>
              <a:gd name="connsiteY1" fmla="*/ 262605 h 271205"/>
              <a:gd name="connsiteX2" fmla="*/ 6877 w 256549"/>
              <a:gd name="connsiteY2" fmla="*/ 175131 h 271205"/>
              <a:gd name="connsiteX3" fmla="*/ 92405 w 256549"/>
              <a:gd name="connsiteY3" fmla="*/ 152312 h 271205"/>
              <a:gd name="connsiteX4" fmla="*/ 122815 w 256549"/>
              <a:gd name="connsiteY4" fmla="*/ 237884 h 271205"/>
              <a:gd name="connsiteX5" fmla="*/ 150374 w 256549"/>
              <a:gd name="connsiteY5" fmla="*/ 72444 h 271205"/>
              <a:gd name="connsiteX6" fmla="*/ 83853 w 256549"/>
              <a:gd name="connsiteY6" fmla="*/ 91460 h 271205"/>
              <a:gd name="connsiteX7" fmla="*/ 61045 w 256549"/>
              <a:gd name="connsiteY7" fmla="*/ 23953 h 271205"/>
              <a:gd name="connsiteX8" fmla="*/ 127567 w 256549"/>
              <a:gd name="connsiteY8" fmla="*/ 5888 h 271205"/>
              <a:gd name="connsiteX9" fmla="*/ 150374 w 256549"/>
              <a:gd name="connsiteY9" fmla="*/ 72444 h 271205"/>
              <a:gd name="connsiteX10" fmla="*/ 253958 w 256549"/>
              <a:gd name="connsiteY10" fmla="*/ 102870 h 271205"/>
              <a:gd name="connsiteX11" fmla="*/ 212145 w 256549"/>
              <a:gd name="connsiteY11" fmla="*/ 115230 h 271205"/>
              <a:gd name="connsiteX12" fmla="*/ 197890 w 256549"/>
              <a:gd name="connsiteY12" fmla="*/ 72444 h 271205"/>
              <a:gd name="connsiteX13" fmla="*/ 239703 w 256549"/>
              <a:gd name="connsiteY13" fmla="*/ 61035 h 271205"/>
              <a:gd name="connsiteX14" fmla="*/ 253958 w 256549"/>
              <a:gd name="connsiteY14" fmla="*/ 102870 h 27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6549" h="271205">
                <a:moveTo>
                  <a:pt x="122815" y="237884"/>
                </a:moveTo>
                <a:cubicBezTo>
                  <a:pt x="107610" y="269260"/>
                  <a:pt x="68648" y="280670"/>
                  <a:pt x="36337" y="262605"/>
                </a:cubicBezTo>
                <a:cubicBezTo>
                  <a:pt x="4027" y="245490"/>
                  <a:pt x="-9278" y="205557"/>
                  <a:pt x="6877" y="175131"/>
                </a:cubicBezTo>
                <a:cubicBezTo>
                  <a:pt x="23033" y="144705"/>
                  <a:pt x="61045" y="135197"/>
                  <a:pt x="92405" y="152312"/>
                </a:cubicBezTo>
                <a:cubicBezTo>
                  <a:pt x="124716" y="169426"/>
                  <a:pt x="138020" y="207458"/>
                  <a:pt x="122815" y="237884"/>
                </a:cubicBezTo>
                <a:close/>
                <a:moveTo>
                  <a:pt x="150374" y="72444"/>
                </a:moveTo>
                <a:cubicBezTo>
                  <a:pt x="138020" y="96214"/>
                  <a:pt x="108561" y="104772"/>
                  <a:pt x="83853" y="91460"/>
                </a:cubicBezTo>
                <a:cubicBezTo>
                  <a:pt x="59144" y="78149"/>
                  <a:pt x="48691" y="47723"/>
                  <a:pt x="61045" y="23953"/>
                </a:cubicBezTo>
                <a:cubicBezTo>
                  <a:pt x="73399" y="1134"/>
                  <a:pt x="102859" y="-6472"/>
                  <a:pt x="127567" y="5888"/>
                </a:cubicBezTo>
                <a:cubicBezTo>
                  <a:pt x="152275" y="19199"/>
                  <a:pt x="161778" y="48674"/>
                  <a:pt x="150374" y="72444"/>
                </a:cubicBezTo>
                <a:close/>
                <a:moveTo>
                  <a:pt x="253958" y="102870"/>
                </a:moveTo>
                <a:cubicBezTo>
                  <a:pt x="246356" y="118083"/>
                  <a:pt x="228300" y="123788"/>
                  <a:pt x="212145" y="115230"/>
                </a:cubicBezTo>
                <a:cubicBezTo>
                  <a:pt x="196939" y="106673"/>
                  <a:pt x="190287" y="87657"/>
                  <a:pt x="197890" y="72444"/>
                </a:cubicBezTo>
                <a:cubicBezTo>
                  <a:pt x="205492" y="58182"/>
                  <a:pt x="224498" y="53428"/>
                  <a:pt x="239703" y="61035"/>
                </a:cubicBezTo>
                <a:cubicBezTo>
                  <a:pt x="253958" y="69592"/>
                  <a:pt x="260610" y="88608"/>
                  <a:pt x="253958" y="102870"/>
                </a:cubicBezTo>
                <a:close/>
              </a:path>
            </a:pathLst>
          </a:custGeom>
          <a:gradFill>
            <a:gsLst>
              <a:gs pos="0">
                <a:srgbClr val="8551A1"/>
              </a:gs>
              <a:gs pos="35350">
                <a:srgbClr val="6363AC"/>
              </a:gs>
              <a:gs pos="100000">
                <a:srgbClr val="26C4F4"/>
              </a:gs>
            </a:gsLst>
            <a:lin ang="0" scaled="1"/>
          </a:gradFill>
          <a:ln w="9492" cap="flat">
            <a:noFill/>
            <a:prstDash val="solid"/>
            <a:miter/>
          </a:ln>
        </p:spPr>
        <p:txBody>
          <a:bodyPr rtlCol="0" anchor="ctr"/>
          <a:lstStyle/>
          <a:p>
            <a:endParaRPr lang="en-US"/>
          </a:p>
        </p:txBody>
      </p:sp>
      <p:sp>
        <p:nvSpPr>
          <p:cNvPr id="10" name="Text Placeholder 7">
            <a:extLst>
              <a:ext uri="{FF2B5EF4-FFF2-40B4-BE49-F238E27FC236}">
                <a16:creationId xmlns:a16="http://schemas.microsoft.com/office/drawing/2014/main" id="{348587DB-E78D-6095-C635-1BC2EC47DC67}"/>
              </a:ext>
            </a:extLst>
          </p:cNvPr>
          <p:cNvSpPr txBox="1">
            <a:spLocks/>
          </p:cNvSpPr>
          <p:nvPr/>
        </p:nvSpPr>
        <p:spPr>
          <a:xfrm>
            <a:off x="1056347" y="3609557"/>
            <a:ext cx="5509210" cy="1853861"/>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it-IT" b="1" dirty="0">
                <a:latin typeface="Calibri"/>
                <a:ea typeface="Open Sans"/>
                <a:cs typeface="Calibri"/>
              </a:rPr>
              <a:t>Introduzione: </a:t>
            </a:r>
            <a:r>
              <a:rPr lang="it-IT" dirty="0">
                <a:latin typeface="Calibri"/>
                <a:ea typeface="Open Sans"/>
                <a:cs typeface="Calibri"/>
              </a:rPr>
              <a:t>Obiettivi di apprendimento chiari, risorse consigliate per la lettura o la visualizzazione prima della sessione, diapositive della sessione (Slide Deck) e materiali su cui lavorare durante la sessione (Fogli di lavoro</a:t>
            </a:r>
            <a:r>
              <a:rPr lang="en-GB" dirty="0">
                <a:latin typeface="Calibri"/>
                <a:ea typeface="Open Sans"/>
                <a:cs typeface="Calibri"/>
              </a:rPr>
              <a:t>).</a:t>
            </a:r>
          </a:p>
          <a:p>
            <a:pPr algn="just"/>
            <a:endParaRPr lang="en-GB" dirty="0"/>
          </a:p>
          <a:p>
            <a:pPr algn="just"/>
            <a:endParaRPr lang="en-GB" dirty="0"/>
          </a:p>
          <a:p>
            <a:pPr algn="just"/>
            <a:r>
              <a:rPr lang="it-IT" b="1" dirty="0">
                <a:latin typeface="Calibri"/>
                <a:ea typeface="Open Sans"/>
                <a:cs typeface="Calibri"/>
              </a:rPr>
              <a:t>Esercizi: </a:t>
            </a:r>
            <a:r>
              <a:rPr lang="it-IT" dirty="0">
                <a:latin typeface="Calibri"/>
                <a:ea typeface="Open Sans"/>
                <a:cs typeface="Calibri"/>
              </a:rPr>
              <a:t>istruzioni dettagliate sia per gli studenti che per gli insegnanti, insieme a esempi, requisiti delle attività, modelli e fogli di lavoro per guidare le attività</a:t>
            </a:r>
            <a:r>
              <a:rPr lang="en-GB" dirty="0">
                <a:latin typeface="Calibri"/>
                <a:ea typeface="Open Sans"/>
                <a:cs typeface="Calibri"/>
              </a:rPr>
              <a:t>.</a:t>
            </a:r>
          </a:p>
          <a:p>
            <a:pPr algn="just"/>
            <a:endParaRPr lang="en-GB" dirty="0"/>
          </a:p>
          <a:p>
            <a:pPr algn="just"/>
            <a:endParaRPr lang="en-GB" dirty="0"/>
          </a:p>
          <a:p>
            <a:pPr algn="just"/>
            <a:r>
              <a:rPr lang="it-IT" b="1" dirty="0">
                <a:latin typeface="Calibri"/>
                <a:ea typeface="Open Sans"/>
                <a:cs typeface="Calibri"/>
              </a:rPr>
              <a:t>Valutazione</a:t>
            </a:r>
            <a:r>
              <a:rPr lang="it-IT" dirty="0">
                <a:latin typeface="Calibri"/>
                <a:ea typeface="Open Sans"/>
                <a:cs typeface="Calibri"/>
              </a:rPr>
              <a:t>: una spiegazione dei criteri di valutazione, insieme a modelli di valutazione (se applicabile) ed eventuali questionari online o strumenti di valutazione simili.</a:t>
            </a:r>
            <a:endParaRPr lang="en-US" dirty="0">
              <a:latin typeface="Calibri"/>
              <a:ea typeface="Open Sans"/>
              <a:cs typeface="Calibri"/>
            </a:endParaRPr>
          </a:p>
        </p:txBody>
      </p:sp>
      <p:sp>
        <p:nvSpPr>
          <p:cNvPr id="11" name="Text Placeholder 5">
            <a:extLst>
              <a:ext uri="{FF2B5EF4-FFF2-40B4-BE49-F238E27FC236}">
                <a16:creationId xmlns:a16="http://schemas.microsoft.com/office/drawing/2014/main" id="{85D4702B-8D52-B9C0-88E3-4FD9CAC7BBB3}"/>
              </a:ext>
            </a:extLst>
          </p:cNvPr>
          <p:cNvSpPr txBox="1">
            <a:spLocks/>
          </p:cNvSpPr>
          <p:nvPr/>
        </p:nvSpPr>
        <p:spPr>
          <a:xfrm>
            <a:off x="606921" y="3503292"/>
            <a:ext cx="457006" cy="627150"/>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3000" b="1" i="0" kern="120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4000"/>
              </a:lnSpc>
            </a:pPr>
            <a:r>
              <a:rPr lang="en-US"/>
              <a:t>1</a:t>
            </a:r>
          </a:p>
        </p:txBody>
      </p:sp>
      <p:sp>
        <p:nvSpPr>
          <p:cNvPr id="12" name="Text Placeholder 5">
            <a:extLst>
              <a:ext uri="{FF2B5EF4-FFF2-40B4-BE49-F238E27FC236}">
                <a16:creationId xmlns:a16="http://schemas.microsoft.com/office/drawing/2014/main" id="{C1141A38-5E9F-AF3B-0E42-FFA17C845162}"/>
              </a:ext>
            </a:extLst>
          </p:cNvPr>
          <p:cNvSpPr txBox="1">
            <a:spLocks/>
          </p:cNvSpPr>
          <p:nvPr/>
        </p:nvSpPr>
        <p:spPr>
          <a:xfrm>
            <a:off x="606921" y="4877803"/>
            <a:ext cx="457006" cy="627150"/>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3000" b="1" i="0" kern="120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4000"/>
              </a:lnSpc>
            </a:pPr>
            <a:r>
              <a:rPr lang="en-US"/>
              <a:t>3</a:t>
            </a:r>
          </a:p>
        </p:txBody>
      </p:sp>
      <p:sp>
        <p:nvSpPr>
          <p:cNvPr id="14" name="Text Placeholder 5">
            <a:extLst>
              <a:ext uri="{FF2B5EF4-FFF2-40B4-BE49-F238E27FC236}">
                <a16:creationId xmlns:a16="http://schemas.microsoft.com/office/drawing/2014/main" id="{5B494128-5A09-FB2B-FA78-6B4FF5CDCC25}"/>
              </a:ext>
            </a:extLst>
          </p:cNvPr>
          <p:cNvSpPr txBox="1">
            <a:spLocks/>
          </p:cNvSpPr>
          <p:nvPr/>
        </p:nvSpPr>
        <p:spPr>
          <a:xfrm>
            <a:off x="591815" y="4192007"/>
            <a:ext cx="457006" cy="627150"/>
          </a:xfrm>
          <a:prstGeom prst="rect">
            <a:avLst/>
          </a:prstGeom>
        </p:spPr>
        <p:txBody>
          <a:bodyPr>
            <a:noAutofit/>
          </a:bodyPr>
          <a:lstStyle>
            <a:lvl1pPr marL="0" indent="0" algn="l" defTabSz="755934" rtl="0" eaLnBrk="1" latinLnBrk="0" hangingPunct="1">
              <a:lnSpc>
                <a:spcPct val="90000"/>
              </a:lnSpc>
              <a:spcBef>
                <a:spcPts val="827"/>
              </a:spcBef>
              <a:buFont typeface="Arial" panose="020B0604020202020204" pitchFamily="34" charset="0"/>
              <a:buNone/>
              <a:defRPr sz="3000" b="1" i="0" kern="1200">
                <a:solidFill>
                  <a:srgbClr val="29C5F4"/>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4000"/>
              </a:lnSpc>
            </a:pPr>
            <a:r>
              <a:rPr lang="en-US"/>
              <a:t>2</a:t>
            </a:r>
          </a:p>
        </p:txBody>
      </p:sp>
      <p:sp>
        <p:nvSpPr>
          <p:cNvPr id="15" name="Text Placeholder 7">
            <a:extLst>
              <a:ext uri="{FF2B5EF4-FFF2-40B4-BE49-F238E27FC236}">
                <a16:creationId xmlns:a16="http://schemas.microsoft.com/office/drawing/2014/main" id="{57B6CF4B-8077-FD0A-F990-9A35E3E5C955}"/>
              </a:ext>
            </a:extLst>
          </p:cNvPr>
          <p:cNvSpPr txBox="1">
            <a:spLocks/>
          </p:cNvSpPr>
          <p:nvPr/>
        </p:nvSpPr>
        <p:spPr>
          <a:xfrm>
            <a:off x="617228" y="5568558"/>
            <a:ext cx="6599988" cy="1161756"/>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gn="just"/>
            <a:r>
              <a:rPr lang="it-IT" dirty="0">
                <a:latin typeface="Calibri"/>
                <a:ea typeface="Open Sans"/>
                <a:cs typeface="Calibri"/>
              </a:rPr>
              <a:t>Tutti i moduli incorporano attività di apprendimento basate su problemi, in cui gli studenti si impegneranno con problemi del mondo reale in un ambiente collaborativo. Questo approccio migliora il loro pensiero critico e le capacità di risoluzione dei problemi, colmando il divario tra teoria e pratica</a:t>
            </a:r>
            <a:r>
              <a:rPr lang="en-GB" dirty="0">
                <a:latin typeface="Calibri"/>
                <a:ea typeface="Open Sans"/>
                <a:cs typeface="Calibri"/>
              </a:rPr>
              <a:t>.</a:t>
            </a:r>
          </a:p>
          <a:p>
            <a:pPr algn="just"/>
            <a:endParaRPr lang="en-GB" dirty="0"/>
          </a:p>
          <a:p>
            <a:pPr algn="just"/>
            <a:r>
              <a:rPr lang="it-IT" dirty="0">
                <a:latin typeface="Calibri"/>
                <a:ea typeface="Open Sans"/>
                <a:cs typeface="Calibri"/>
              </a:rPr>
              <a:t>La sezione seguente delinea un piano settimanale per il modulo, accompagnato da descrizioni dettagliate per guidarne l'implementazione, che gli insegnanti possono adattare secondo necessità</a:t>
            </a:r>
            <a:r>
              <a:rPr lang="en-GB" dirty="0">
                <a:latin typeface="Calibri"/>
                <a:ea typeface="Open Sans"/>
                <a:cs typeface="Calibri"/>
              </a:rPr>
              <a:t>.</a:t>
            </a:r>
            <a:endParaRPr lang="en-US" dirty="0">
              <a:latin typeface="Calibri"/>
              <a:ea typeface="Open Sans"/>
              <a:cs typeface="Calibri"/>
            </a:endParaRPr>
          </a:p>
        </p:txBody>
      </p:sp>
    </p:spTree>
    <p:extLst>
      <p:ext uri="{BB962C8B-B14F-4D97-AF65-F5344CB8AC3E}">
        <p14:creationId xmlns:p14="http://schemas.microsoft.com/office/powerpoint/2010/main" val="2925313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6D2E4-1C15-7A92-F87B-27C045B527A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F22602-2E5E-A54E-F936-1810DF876C79}"/>
              </a:ext>
            </a:extLst>
          </p:cNvPr>
          <p:cNvSpPr>
            <a:spLocks noGrp="1"/>
          </p:cNvSpPr>
          <p:nvPr>
            <p:ph type="sldNum" sz="quarter" idx="4"/>
          </p:nvPr>
        </p:nvSpPr>
        <p:spPr/>
        <p:txBody>
          <a:bodyPr/>
          <a:lstStyle/>
          <a:p>
            <a:fld id="{9C527BFA-2C0E-4CEC-B6A5-913A56FEF4B4}" type="slidenum">
              <a:rPr lang="fr-CA" smtClean="0"/>
              <a:pPr/>
              <a:t>8</a:t>
            </a:fld>
            <a:endParaRPr lang="fr-CA"/>
          </a:p>
        </p:txBody>
      </p:sp>
      <p:sp>
        <p:nvSpPr>
          <p:cNvPr id="7" name="Text Placeholder 5">
            <a:extLst>
              <a:ext uri="{FF2B5EF4-FFF2-40B4-BE49-F238E27FC236}">
                <a16:creationId xmlns:a16="http://schemas.microsoft.com/office/drawing/2014/main" id="{FEA0E4A1-455E-053B-6086-5EC0DCFF1BF9}"/>
              </a:ext>
            </a:extLst>
          </p:cNvPr>
          <p:cNvSpPr txBox="1">
            <a:spLocks/>
          </p:cNvSpPr>
          <p:nvPr/>
        </p:nvSpPr>
        <p:spPr>
          <a:xfrm>
            <a:off x="591948" y="581002"/>
            <a:ext cx="5265328" cy="2714289"/>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90000"/>
              </a:lnSpc>
            </a:pPr>
            <a:r>
              <a:rPr lang="en-GB" sz="3000" b="1" dirty="0">
                <a:solidFill>
                  <a:srgbClr val="29C5F4"/>
                </a:solidFill>
                <a:latin typeface="Calibri"/>
                <a:ea typeface="Open Sans"/>
                <a:cs typeface="Calibri"/>
              </a:rPr>
              <a:t>PERSONALIZZAZIONE DEI MODULI</a:t>
            </a:r>
            <a:endParaRPr lang="en-GB" dirty="0"/>
          </a:p>
          <a:p>
            <a:pPr>
              <a:lnSpc>
                <a:spcPct val="90000"/>
              </a:lnSpc>
            </a:pPr>
            <a:r>
              <a:rPr lang="it-IT" sz="1600" b="1" dirty="0">
                <a:solidFill>
                  <a:srgbClr val="8652A1"/>
                </a:solidFill>
                <a:latin typeface="Calibri"/>
                <a:ea typeface="Open Sans"/>
                <a:cs typeface="Calibri"/>
              </a:rPr>
              <a:t>Adattare i contenuti al tuo stile di insegnamento</a:t>
            </a:r>
            <a:endParaRPr lang="en-GB" dirty="0"/>
          </a:p>
          <a:p>
            <a:pPr algn="just"/>
            <a:r>
              <a:rPr lang="it-IT" dirty="0"/>
              <a:t>Come accennato, i moduli sono progettati per essere </a:t>
            </a:r>
            <a:r>
              <a:rPr lang="it-IT" b="1" dirty="0"/>
              <a:t>flessibili e adattabili </a:t>
            </a:r>
            <a:r>
              <a:rPr lang="it-IT" dirty="0"/>
              <a:t>a diversi stili di insegnamento, ambienti di apprendimento ed esigenze. Tutti i moduli e le singole settimane al loro interno possono essere utilizzati separatamente: sono necessari solo alcuni adattamenti per garantire che il contenuto sia plausibile e senza aspetti aperti o mancanti. Possono essere erogati da un formato di corso semestrale completo a un corso di 8 ore, un workshop (extracurriculare o in corso) o distribuiti attraverso discussioni in classe: gli insegnanti scelgono</a:t>
            </a:r>
            <a:r>
              <a:rPr lang="en-GB" dirty="0"/>
              <a:t>.</a:t>
            </a:r>
          </a:p>
          <a:p>
            <a:pPr algn="just"/>
            <a:r>
              <a:rPr lang="it-IT" dirty="0"/>
              <a:t>I passaggi presentati di seguito servono come </a:t>
            </a:r>
            <a:r>
              <a:rPr lang="it-IT" b="1" dirty="0"/>
              <a:t>esempi</a:t>
            </a:r>
            <a:r>
              <a:rPr lang="it-IT" dirty="0"/>
              <a:t> di come è possibile adattare il contenuto per soddisfare esigenze specifiche, adattandolo a obiettivi particolari, vincoli di tempo e requisiti degli studenti.</a:t>
            </a:r>
            <a:endParaRPr lang="en-GB" dirty="0"/>
          </a:p>
        </p:txBody>
      </p:sp>
      <p:sp>
        <p:nvSpPr>
          <p:cNvPr id="8" name="Freeform 2">
            <a:extLst>
              <a:ext uri="{FF2B5EF4-FFF2-40B4-BE49-F238E27FC236}">
                <a16:creationId xmlns:a16="http://schemas.microsoft.com/office/drawing/2014/main" id="{4DAC2760-38FF-A601-452E-05572E590751}"/>
              </a:ext>
            </a:extLst>
          </p:cNvPr>
          <p:cNvSpPr/>
          <p:nvPr/>
        </p:nvSpPr>
        <p:spPr>
          <a:xfrm rot="19295464">
            <a:off x="6038581" y="-668569"/>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9" name="Textfeld 8">
            <a:extLst>
              <a:ext uri="{FF2B5EF4-FFF2-40B4-BE49-F238E27FC236}">
                <a16:creationId xmlns:a16="http://schemas.microsoft.com/office/drawing/2014/main" id="{D75A4BD3-C993-29D3-21E4-476CF10CAEBB}"/>
              </a:ext>
            </a:extLst>
          </p:cNvPr>
          <p:cNvSpPr txBox="1"/>
          <p:nvPr/>
        </p:nvSpPr>
        <p:spPr>
          <a:xfrm>
            <a:off x="591948" y="3520031"/>
            <a:ext cx="6064628" cy="6863417"/>
          </a:xfrm>
          <a:prstGeom prst="rect">
            <a:avLst/>
          </a:prstGeom>
          <a:noFill/>
        </p:spPr>
        <p:txBody>
          <a:bodyPr wrap="square" rtlCol="0">
            <a:spAutoFit/>
          </a:bodyPr>
          <a:lstStyle/>
          <a:p>
            <a:pPr algn="just">
              <a:spcBef>
                <a:spcPts val="827"/>
              </a:spcBef>
            </a:pPr>
            <a:r>
              <a:rPr lang="it-IT" sz="1100" b="1" noProof="0" dirty="0">
                <a:solidFill>
                  <a:srgbClr val="29C5F4"/>
                </a:solidFill>
              </a:rPr>
              <a:t>Step 1: Definisci I tuoi obiettivi di insegnamento </a:t>
            </a:r>
          </a:p>
          <a:p>
            <a:pPr marL="171450" indent="-171450" algn="just">
              <a:buFont typeface="Wingdings" panose="05000000000000000000" pitchFamily="2" charset="2"/>
              <a:buChar char="q"/>
            </a:pPr>
            <a:r>
              <a:rPr lang="it-IT" sz="1100" b="1" noProof="0" dirty="0"/>
              <a:t>Allinea</a:t>
            </a:r>
            <a:r>
              <a:rPr lang="it-IT" sz="1100" noProof="0" dirty="0"/>
              <a:t> il contenuto del modulo/settimana con gli obiettivi di apprendimento del corso/classe.
</a:t>
            </a:r>
            <a:r>
              <a:rPr lang="it-IT" sz="1100" b="1" noProof="0" dirty="0"/>
              <a:t>Identifica</a:t>
            </a:r>
            <a:r>
              <a:rPr lang="it-IT" sz="1100" noProof="0" dirty="0"/>
              <a:t> quali parti del modulo sono essenziali e quali possono essere modificate o omesse in base al curriculum e agli obiettivi delle classi.
</a:t>
            </a:r>
            <a:r>
              <a:rPr lang="it-IT" sz="1100" b="1" noProof="0" dirty="0"/>
              <a:t>Considera</a:t>
            </a:r>
            <a:r>
              <a:rPr lang="it-IT" sz="1100" noProof="0" dirty="0"/>
              <a:t> come il modulo/settimana supporta quadri educativi o competenze più ampie, in particolare nei principi di diversità, equità e inclusione (DEI).</a:t>
            </a:r>
            <a:endParaRPr lang="it-IT" sz="1100" noProof="0" dirty="0">
              <a:solidFill>
                <a:srgbClr val="29C5F4"/>
              </a:solidFill>
            </a:endParaRPr>
          </a:p>
          <a:p>
            <a:pPr algn="just"/>
            <a:r>
              <a:rPr lang="it-IT" sz="1100" b="1" noProof="0" dirty="0">
                <a:solidFill>
                  <a:srgbClr val="29C5F4"/>
                </a:solidFill>
              </a:rPr>
              <a:t>Step 2: Adatta la Durata del Modulo</a:t>
            </a:r>
          </a:p>
          <a:p>
            <a:pPr marL="171450" indent="-171450" algn="just">
              <a:buFont typeface="Wingdings" panose="05000000000000000000" pitchFamily="2" charset="2"/>
              <a:buChar char="q"/>
            </a:pPr>
            <a:r>
              <a:rPr lang="it-IT" sz="1100" b="1" noProof="0" dirty="0"/>
              <a:t>Regola</a:t>
            </a:r>
            <a:r>
              <a:rPr lang="it-IT" sz="1100" noProof="0" dirty="0"/>
              <a:t> il numero di sessioni o il tempo dedicato a ciascun modulo/attività in base all'orario del corso/lezione.</a:t>
            </a:r>
          </a:p>
          <a:p>
            <a:pPr marL="171450" indent="-171450" algn="just">
              <a:buFont typeface="Wingdings" panose="05000000000000000000" pitchFamily="2" charset="2"/>
              <a:buChar char="q"/>
            </a:pPr>
            <a:r>
              <a:rPr lang="it-IT" sz="1100" b="1" noProof="0" dirty="0"/>
              <a:t>Comprimi o espandi le attività</a:t>
            </a:r>
            <a:r>
              <a:rPr lang="it-IT" sz="1100" noProof="0" dirty="0"/>
              <a:t>; Per le sessioni più brevi, concentrati sugli esercizi di base, mentre per quelle più lunghe, incorpora discussioni approfondite o casi di studio.</a:t>
            </a:r>
          </a:p>
          <a:p>
            <a:pPr marL="171450" indent="-171450" algn="just">
              <a:buFont typeface="Wingdings" panose="05000000000000000000" pitchFamily="2" charset="2"/>
              <a:buChar char="q"/>
            </a:pPr>
            <a:r>
              <a:rPr lang="it-IT" sz="1100" b="1" noProof="0" dirty="0"/>
              <a:t>Offri</a:t>
            </a:r>
            <a:r>
              <a:rPr lang="it-IT" sz="1100" noProof="0" dirty="0"/>
              <a:t> opzioni asincrone, come lezioni preregistrate o letture aggiuntive, per rimanere flessibile (per gli studenti e l'orario del corso/lezione).</a:t>
            </a:r>
          </a:p>
          <a:p>
            <a:pPr algn="just"/>
            <a:r>
              <a:rPr lang="it-IT" sz="1100" b="1" noProof="0" dirty="0">
                <a:solidFill>
                  <a:srgbClr val="29C5F4"/>
                </a:solidFill>
              </a:rPr>
              <a:t>Step 3: Personalizza le attività di apprendimento </a:t>
            </a:r>
          </a:p>
          <a:p>
            <a:pPr marL="171450" indent="-171450" algn="just">
              <a:buFont typeface="Wingdings" panose="05000000000000000000" pitchFamily="2" charset="2"/>
              <a:buChar char="q"/>
            </a:pPr>
            <a:r>
              <a:rPr lang="it-IT" sz="1100" b="1" noProof="0" dirty="0"/>
              <a:t>Modifica </a:t>
            </a:r>
            <a:r>
              <a:rPr lang="it-IT" sz="1100" noProof="0" dirty="0"/>
              <a:t>o combina gli esercizi per adattarli a diversi formati di lezione (di persona, online o ibridi) e durate delle sessioni (ad esempio, lezione di 90 minuti, programma di 1 giorno, ecc.)</a:t>
            </a:r>
          </a:p>
          <a:p>
            <a:pPr marL="171450" indent="-171450" algn="just">
              <a:buFont typeface="Wingdings" panose="05000000000000000000" pitchFamily="2" charset="2"/>
              <a:buChar char="q"/>
            </a:pPr>
            <a:r>
              <a:rPr lang="it-IT" sz="1100" b="1" noProof="0" dirty="0"/>
              <a:t>Integra </a:t>
            </a:r>
            <a:r>
              <a:rPr lang="it-IT" sz="1100" noProof="0" dirty="0"/>
              <a:t>tecniche di apprendimento attivo, come discussioni di gruppo, revisioni tra pari o progetti pratici, come fulcro delle attività basate sui problemi.</a:t>
            </a:r>
          </a:p>
          <a:p>
            <a:pPr marL="171450" indent="-171450" algn="just">
              <a:buFont typeface="Wingdings" panose="05000000000000000000" pitchFamily="2" charset="2"/>
              <a:buChar char="q"/>
            </a:pPr>
            <a:r>
              <a:rPr lang="it-IT" sz="1100" b="1" noProof="0" dirty="0"/>
              <a:t>Regola</a:t>
            </a:r>
            <a:r>
              <a:rPr lang="it-IT" sz="1100" noProof="0" dirty="0"/>
              <a:t> i livelli di difficoltà semplificando le attività per gli studenti introduttivi o introducendo elementi complessi di risoluzione dei problemi per gli studenti avanzati.</a:t>
            </a:r>
          </a:p>
          <a:p>
            <a:pPr marL="171450" indent="-171450" algn="just">
              <a:buFont typeface="Wingdings" panose="05000000000000000000" pitchFamily="2" charset="2"/>
              <a:buChar char="q"/>
            </a:pPr>
            <a:r>
              <a:rPr lang="it-IT" sz="1100" b="1" noProof="0" dirty="0"/>
              <a:t>Evidenzia i riferimenti incrociati tra gli argomenti </a:t>
            </a:r>
            <a:r>
              <a:rPr lang="it-IT" sz="1100" noProof="0" dirty="0"/>
              <a:t>e le attività del modulo/settimana con i materiali del corso esistenti per creare un'esperienza di apprendimento senza soluzione di continuità.</a:t>
            </a:r>
          </a:p>
          <a:p>
            <a:pPr marL="171450" indent="-171450" algn="just">
              <a:buFont typeface="Wingdings" panose="05000000000000000000" pitchFamily="2" charset="2"/>
              <a:buChar char="q"/>
            </a:pPr>
            <a:r>
              <a:rPr lang="it-IT" sz="1100" b="1" noProof="0" dirty="0"/>
              <a:t>Rivedi e adatta </a:t>
            </a:r>
            <a:r>
              <a:rPr lang="it-IT" sz="1100" noProof="0" dirty="0"/>
              <a:t>sempre i fogli di lavoro e le diapositive prima di condividerli con gli studenti per assicurarti che siano in linea con la struttura rivista e gli obiettivi di apprendimento.</a:t>
            </a:r>
            <a:endParaRPr lang="it-IT" sz="1100" noProof="0" dirty="0">
              <a:solidFill>
                <a:srgbClr val="29C5F4"/>
              </a:solidFill>
            </a:endParaRPr>
          </a:p>
          <a:p>
            <a:pPr algn="just"/>
            <a:r>
              <a:rPr lang="it-IT" sz="1100" b="1" noProof="0" dirty="0">
                <a:solidFill>
                  <a:srgbClr val="29C5F4"/>
                </a:solidFill>
              </a:rPr>
              <a:t>Step 4: Adatta il metodo di valutazione </a:t>
            </a:r>
          </a:p>
          <a:p>
            <a:pPr marL="171450" indent="-171450" algn="just">
              <a:buFont typeface="Wingdings" panose="05000000000000000000" pitchFamily="2" charset="2"/>
              <a:buChar char="q"/>
            </a:pPr>
            <a:r>
              <a:rPr lang="it-IT" sz="1100" b="1" noProof="0" dirty="0"/>
              <a:t>Adatta</a:t>
            </a:r>
            <a:r>
              <a:rPr lang="it-IT" sz="1100" noProof="0" dirty="0"/>
              <a:t> i metodi di valutazione al tuo sistema di valutazione e alla tua strategia di valutazione.</a:t>
            </a:r>
          </a:p>
          <a:p>
            <a:pPr marL="171450" indent="-171450" algn="just">
              <a:buFont typeface="Wingdings" panose="05000000000000000000" pitchFamily="2" charset="2"/>
              <a:buChar char="q"/>
            </a:pPr>
            <a:r>
              <a:rPr lang="it-IT" sz="1100" b="1" noProof="0" dirty="0"/>
              <a:t>Utilizza</a:t>
            </a:r>
            <a:r>
              <a:rPr lang="it-IT" sz="1100" noProof="0" dirty="0"/>
              <a:t> valutazioni formative (ad esempio, quiz, riflessioni) per un feedback continuo sull'apprendimento.</a:t>
            </a:r>
          </a:p>
          <a:p>
            <a:pPr marL="171450" indent="-171450" algn="just">
              <a:buFont typeface="Wingdings" panose="05000000000000000000" pitchFamily="2" charset="2"/>
              <a:buChar char="q"/>
            </a:pPr>
            <a:r>
              <a:rPr lang="it-IT" sz="1100" b="1" noProof="0" dirty="0"/>
              <a:t>Fornisci</a:t>
            </a:r>
            <a:r>
              <a:rPr lang="it-IT" sz="1100" noProof="0" dirty="0"/>
              <a:t> formati di valutazione flessibili, come relazioni scritte, presentazioni o invii digitali, per adattarsi a diversi stili di apprendimento e garantire l'integrazione DEI.</a:t>
            </a:r>
          </a:p>
          <a:p>
            <a:pPr algn="just"/>
            <a:r>
              <a:rPr lang="it-IT" sz="1100" b="1" noProof="0" dirty="0">
                <a:solidFill>
                  <a:srgbClr val="29C5F4"/>
                </a:solidFill>
              </a:rPr>
              <a:t>Step 5: Regola il carico di lavoro in base alle esigenze degli studenti</a:t>
            </a:r>
          </a:p>
          <a:p>
            <a:pPr marL="171450" indent="-171450" algn="just">
              <a:buFont typeface="Wingdings" panose="05000000000000000000" pitchFamily="2" charset="2"/>
              <a:buChar char="q"/>
            </a:pPr>
            <a:r>
              <a:rPr lang="it-IT" sz="1100" b="1" noProof="0" dirty="0"/>
              <a:t>Suddividi</a:t>
            </a:r>
            <a:r>
              <a:rPr lang="it-IT" sz="1100" noProof="0" dirty="0"/>
              <a:t> le attività complesse in passaggi più piccoli e gestibili per un apprendimento e una comprensione graduali.</a:t>
            </a:r>
          </a:p>
          <a:p>
            <a:pPr marL="171450" indent="-171450" algn="just">
              <a:buFont typeface="Wingdings" panose="05000000000000000000" pitchFamily="2" charset="2"/>
              <a:buChar char="q"/>
            </a:pPr>
            <a:r>
              <a:rPr lang="it-IT" sz="1100" b="1" noProof="0" dirty="0"/>
              <a:t>Offri compiti opzionali </a:t>
            </a:r>
            <a:r>
              <a:rPr lang="it-IT" sz="1100" noProof="0" dirty="0"/>
              <a:t>o extra-crediti per gli studenti che desiderano approfondire argomenti specifici.</a:t>
            </a:r>
          </a:p>
          <a:p>
            <a:pPr algn="just"/>
            <a:endParaRPr lang="it-IT" sz="1100" noProof="0" dirty="0"/>
          </a:p>
          <a:p>
            <a:pPr algn="just"/>
            <a:r>
              <a:rPr lang="it-IT" sz="1100" noProof="0" dirty="0"/>
              <a:t>Seguendo questi passaggi, puoi personalizzare i moduli in modo che si allineino al tuo approccio didattico, pur mantenendo la loro struttura di base e la loro efficacia. L'adattabilità è la chiave per promuovere un'esperienza di apprendimento coinvolgente e di grande impatto per gli studenti.</a:t>
            </a:r>
          </a:p>
        </p:txBody>
      </p:sp>
    </p:spTree>
    <p:extLst>
      <p:ext uri="{BB962C8B-B14F-4D97-AF65-F5344CB8AC3E}">
        <p14:creationId xmlns:p14="http://schemas.microsoft.com/office/powerpoint/2010/main" val="3214357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10C31-A388-2CFE-117C-01335630C32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2B81C3-12D5-484D-EB43-BCB08F158705}"/>
              </a:ext>
            </a:extLst>
          </p:cNvPr>
          <p:cNvSpPr>
            <a:spLocks noGrp="1"/>
          </p:cNvSpPr>
          <p:nvPr>
            <p:ph type="sldNum" sz="quarter" idx="4"/>
          </p:nvPr>
        </p:nvSpPr>
        <p:spPr/>
        <p:txBody>
          <a:bodyPr/>
          <a:lstStyle/>
          <a:p>
            <a:fld id="{9C527BFA-2C0E-4CEC-B6A5-913A56FEF4B4}" type="slidenum">
              <a:rPr lang="fr-CA" smtClean="0"/>
              <a:pPr/>
              <a:t>9</a:t>
            </a:fld>
            <a:endParaRPr lang="fr-CA"/>
          </a:p>
        </p:txBody>
      </p:sp>
      <p:sp>
        <p:nvSpPr>
          <p:cNvPr id="7" name="Text Placeholder 5">
            <a:extLst>
              <a:ext uri="{FF2B5EF4-FFF2-40B4-BE49-F238E27FC236}">
                <a16:creationId xmlns:a16="http://schemas.microsoft.com/office/drawing/2014/main" id="{8EF2FDAA-5AEF-4732-2C01-AECED622AF45}"/>
              </a:ext>
            </a:extLst>
          </p:cNvPr>
          <p:cNvSpPr txBox="1">
            <a:spLocks/>
          </p:cNvSpPr>
          <p:nvPr/>
        </p:nvSpPr>
        <p:spPr>
          <a:xfrm>
            <a:off x="591948" y="646920"/>
            <a:ext cx="5265328" cy="1705958"/>
          </a:xfrm>
          <a:prstGeom prst="rect">
            <a:avLst/>
          </a:prstGeom>
        </p:spPr>
        <p:txBody>
          <a:bodyPr lIns="91440" tIns="45720" rIns="91440" bIns="45720"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rgbClr val="0B1430"/>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ct val="90000"/>
              </a:lnSpc>
            </a:pPr>
            <a:r>
              <a:rPr lang="en-GB" sz="3000" b="1" dirty="0">
                <a:solidFill>
                  <a:srgbClr val="29C5F4"/>
                </a:solidFill>
                <a:latin typeface="Calibri"/>
                <a:ea typeface="Open Sans"/>
                <a:cs typeface="Calibri"/>
              </a:rPr>
              <a:t>PERSONALIZZARE I MODULI</a:t>
            </a:r>
            <a:endParaRPr lang="en-GB" dirty="0"/>
          </a:p>
          <a:p>
            <a:pPr algn="just">
              <a:lnSpc>
                <a:spcPct val="90000"/>
              </a:lnSpc>
            </a:pPr>
            <a:r>
              <a:rPr lang="en-GB" sz="1600" b="1" dirty="0" err="1">
                <a:solidFill>
                  <a:srgbClr val="8652A1"/>
                </a:solidFill>
                <a:latin typeface="Calibri"/>
                <a:ea typeface="Open Sans"/>
                <a:cs typeface="Calibri"/>
              </a:rPr>
              <a:t>Esempi</a:t>
            </a:r>
            <a:r>
              <a:rPr lang="en-GB" sz="1600" b="1" dirty="0">
                <a:solidFill>
                  <a:srgbClr val="8652A1"/>
                </a:solidFill>
                <a:latin typeface="Calibri"/>
                <a:ea typeface="Open Sans"/>
                <a:cs typeface="Calibri"/>
              </a:rPr>
              <a:t> di </a:t>
            </a:r>
            <a:r>
              <a:rPr lang="en-GB" sz="1600" b="1" dirty="0" err="1">
                <a:solidFill>
                  <a:srgbClr val="8652A1"/>
                </a:solidFill>
                <a:latin typeface="Calibri"/>
                <a:ea typeface="Open Sans"/>
                <a:cs typeface="Calibri"/>
              </a:rPr>
              <a:t>adattamento</a:t>
            </a:r>
            <a:endParaRPr lang="en-GB" sz="1600" dirty="0"/>
          </a:p>
          <a:p>
            <a:pPr algn="just"/>
            <a:endParaRPr lang="en-GB" dirty="0"/>
          </a:p>
          <a:p>
            <a:pPr algn="just"/>
            <a:r>
              <a:rPr lang="it-IT" dirty="0"/>
              <a:t>Le Risorse di EARTH sono progettate per essere </a:t>
            </a:r>
            <a:r>
              <a:rPr lang="it-IT" b="1" dirty="0"/>
              <a:t>flessibili</a:t>
            </a:r>
            <a:r>
              <a:rPr lang="it-IT" dirty="0"/>
              <a:t> e alcuni insegnanti le hanno già applicate in vari modi, dai workshop in classe alle lezioni dell'intero semestre. Di seguito sono riportati alcuni esempi di implementazione che dimostrano come i materiali possano essere adattati a vari formati di insegnamento, obiettivi di apprendimento e tempistiche.</a:t>
            </a:r>
            <a:endParaRPr lang="en-GB" dirty="0"/>
          </a:p>
        </p:txBody>
      </p:sp>
      <p:sp>
        <p:nvSpPr>
          <p:cNvPr id="8" name="Freeform 2">
            <a:extLst>
              <a:ext uri="{FF2B5EF4-FFF2-40B4-BE49-F238E27FC236}">
                <a16:creationId xmlns:a16="http://schemas.microsoft.com/office/drawing/2014/main" id="{B7040040-C761-56C3-B789-99DFF393E937}"/>
              </a:ext>
            </a:extLst>
          </p:cNvPr>
          <p:cNvSpPr/>
          <p:nvPr/>
        </p:nvSpPr>
        <p:spPr>
          <a:xfrm rot="19295464">
            <a:off x="6038581" y="-668569"/>
            <a:ext cx="4822343" cy="5213433"/>
          </a:xfrm>
          <a:custGeom>
            <a:avLst/>
            <a:gdLst>
              <a:gd name="connsiteX0" fmla="*/ 217621 w 1060649"/>
              <a:gd name="connsiteY0" fmla="*/ 995490 h 1146667"/>
              <a:gd name="connsiteX1" fmla="*/ 178658 w 1060649"/>
              <a:gd name="connsiteY1" fmla="*/ 979326 h 1146667"/>
              <a:gd name="connsiteX2" fmla="*/ 149199 w 1060649"/>
              <a:gd name="connsiteY2" fmla="*/ 934639 h 1146667"/>
              <a:gd name="connsiteX3" fmla="*/ 188161 w 1060649"/>
              <a:gd name="connsiteY3" fmla="*/ 946999 h 1146667"/>
              <a:gd name="connsiteX4" fmla="*/ 217621 w 1060649"/>
              <a:gd name="connsiteY4" fmla="*/ 995490 h 1146667"/>
              <a:gd name="connsiteX5" fmla="*/ 320255 w 1060649"/>
              <a:gd name="connsiteY5" fmla="*/ 1065849 h 1146667"/>
              <a:gd name="connsiteX6" fmla="*/ 274640 w 1060649"/>
              <a:gd name="connsiteY6" fmla="*/ 1052538 h 1146667"/>
              <a:gd name="connsiteX7" fmla="*/ 248031 w 1060649"/>
              <a:gd name="connsiteY7" fmla="*/ 1019260 h 1146667"/>
              <a:gd name="connsiteX8" fmla="*/ 295547 w 1060649"/>
              <a:gd name="connsiteY8" fmla="*/ 1029719 h 1146667"/>
              <a:gd name="connsiteX9" fmla="*/ 320255 w 1060649"/>
              <a:gd name="connsiteY9" fmla="*/ 1065849 h 1146667"/>
              <a:gd name="connsiteX10" fmla="*/ 428590 w 1060649"/>
              <a:gd name="connsiteY10" fmla="*/ 1117193 h 1146667"/>
              <a:gd name="connsiteX11" fmla="*/ 380124 w 1060649"/>
              <a:gd name="connsiteY11" fmla="*/ 1107685 h 1146667"/>
              <a:gd name="connsiteX12" fmla="*/ 358267 w 1060649"/>
              <a:gd name="connsiteY12" fmla="*/ 1085816 h 1146667"/>
              <a:gd name="connsiteX13" fmla="*/ 409584 w 1060649"/>
              <a:gd name="connsiteY13" fmla="*/ 1093423 h 1146667"/>
              <a:gd name="connsiteX14" fmla="*/ 428590 w 1060649"/>
              <a:gd name="connsiteY14" fmla="*/ 1117193 h 1146667"/>
              <a:gd name="connsiteX15" fmla="*/ 530273 w 1060649"/>
              <a:gd name="connsiteY15" fmla="*/ 1143815 h 1146667"/>
              <a:gd name="connsiteX16" fmla="*/ 483708 w 1060649"/>
              <a:gd name="connsiteY16" fmla="*/ 1140012 h 1146667"/>
              <a:gd name="connsiteX17" fmla="*/ 469453 w 1060649"/>
              <a:gd name="connsiteY17" fmla="*/ 1131455 h 1146667"/>
              <a:gd name="connsiteX18" fmla="*/ 517919 w 1060649"/>
              <a:gd name="connsiteY18" fmla="*/ 1134307 h 1146667"/>
              <a:gd name="connsiteX19" fmla="*/ 530273 w 1060649"/>
              <a:gd name="connsiteY19" fmla="*/ 1143815 h 1146667"/>
              <a:gd name="connsiteX20" fmla="*/ 34211 w 1060649"/>
              <a:gd name="connsiteY20" fmla="*/ 714052 h 1146667"/>
              <a:gd name="connsiteX21" fmla="*/ 19006 w 1060649"/>
              <a:gd name="connsiteY21" fmla="*/ 712151 h 1146667"/>
              <a:gd name="connsiteX22" fmla="*/ 6652 w 1060649"/>
              <a:gd name="connsiteY22" fmla="*/ 648447 h 1146667"/>
              <a:gd name="connsiteX23" fmla="*/ 20907 w 1060649"/>
              <a:gd name="connsiteY23" fmla="*/ 643693 h 1146667"/>
              <a:gd name="connsiteX24" fmla="*/ 34211 w 1060649"/>
              <a:gd name="connsiteY24" fmla="*/ 714052 h 1146667"/>
              <a:gd name="connsiteX25" fmla="*/ 97882 w 1060649"/>
              <a:gd name="connsiteY25" fmla="*/ 803428 h 1146667"/>
              <a:gd name="connsiteX26" fmla="*/ 65571 w 1060649"/>
              <a:gd name="connsiteY26" fmla="*/ 798674 h 1146667"/>
              <a:gd name="connsiteX27" fmla="*/ 45615 w 1060649"/>
              <a:gd name="connsiteY27" fmla="*/ 733069 h 1146667"/>
              <a:gd name="connsiteX28" fmla="*/ 77925 w 1060649"/>
              <a:gd name="connsiteY28" fmla="*/ 733069 h 1146667"/>
              <a:gd name="connsiteX29" fmla="*/ 97882 w 1060649"/>
              <a:gd name="connsiteY29" fmla="*/ 803428 h 1146667"/>
              <a:gd name="connsiteX30" fmla="*/ 190062 w 1060649"/>
              <a:gd name="connsiteY30" fmla="*/ 896606 h 1146667"/>
              <a:gd name="connsiteX31" fmla="*/ 144447 w 1060649"/>
              <a:gd name="connsiteY31" fmla="*/ 889000 h 1146667"/>
              <a:gd name="connsiteX32" fmla="*/ 120689 w 1060649"/>
              <a:gd name="connsiteY32" fmla="*/ 827198 h 1146667"/>
              <a:gd name="connsiteX33" fmla="*/ 167255 w 1060649"/>
              <a:gd name="connsiteY33" fmla="*/ 830050 h 1146667"/>
              <a:gd name="connsiteX34" fmla="*/ 190062 w 1060649"/>
              <a:gd name="connsiteY34" fmla="*/ 896606 h 1146667"/>
              <a:gd name="connsiteX35" fmla="*/ 300298 w 1060649"/>
              <a:gd name="connsiteY35" fmla="*/ 983129 h 1146667"/>
              <a:gd name="connsiteX36" fmla="*/ 246130 w 1060649"/>
              <a:gd name="connsiteY36" fmla="*/ 977425 h 1146667"/>
              <a:gd name="connsiteX37" fmla="*/ 221422 w 1060649"/>
              <a:gd name="connsiteY37" fmla="*/ 924180 h 1146667"/>
              <a:gd name="connsiteX38" fmla="*/ 277491 w 1060649"/>
              <a:gd name="connsiteY38" fmla="*/ 927983 h 1146667"/>
              <a:gd name="connsiteX39" fmla="*/ 300298 w 1060649"/>
              <a:gd name="connsiteY39" fmla="*/ 983129 h 1146667"/>
              <a:gd name="connsiteX40" fmla="*/ 420037 w 1060649"/>
              <a:gd name="connsiteY40" fmla="*/ 1055390 h 1146667"/>
              <a:gd name="connsiteX41" fmla="*/ 363019 w 1060649"/>
              <a:gd name="connsiteY41" fmla="*/ 1051587 h 1146667"/>
              <a:gd name="connsiteX42" fmla="*/ 342112 w 1060649"/>
              <a:gd name="connsiteY42" fmla="*/ 1009752 h 1146667"/>
              <a:gd name="connsiteX43" fmla="*/ 401981 w 1060649"/>
              <a:gd name="connsiteY43" fmla="*/ 1011653 h 1146667"/>
              <a:gd name="connsiteX44" fmla="*/ 420037 w 1060649"/>
              <a:gd name="connsiteY44" fmla="*/ 1055390 h 1146667"/>
              <a:gd name="connsiteX45" fmla="*/ 535975 w 1060649"/>
              <a:gd name="connsiteY45" fmla="*/ 1106734 h 1146667"/>
              <a:gd name="connsiteX46" fmla="*/ 480857 w 1060649"/>
              <a:gd name="connsiteY46" fmla="*/ 1106734 h 1146667"/>
              <a:gd name="connsiteX47" fmla="*/ 465652 w 1060649"/>
              <a:gd name="connsiteY47" fmla="*/ 1078210 h 1146667"/>
              <a:gd name="connsiteX48" fmla="*/ 523621 w 1060649"/>
              <a:gd name="connsiteY48" fmla="*/ 1077259 h 1146667"/>
              <a:gd name="connsiteX49" fmla="*/ 535975 w 1060649"/>
              <a:gd name="connsiteY49" fmla="*/ 1106734 h 1146667"/>
              <a:gd name="connsiteX50" fmla="*/ 637658 w 1060649"/>
              <a:gd name="connsiteY50" fmla="*/ 1131455 h 1146667"/>
              <a:gd name="connsiteX51" fmla="*/ 589192 w 1060649"/>
              <a:gd name="connsiteY51" fmla="*/ 1136209 h 1146667"/>
              <a:gd name="connsiteX52" fmla="*/ 581590 w 1060649"/>
              <a:gd name="connsiteY52" fmla="*/ 1120996 h 1146667"/>
              <a:gd name="connsiteX53" fmla="*/ 632907 w 1060649"/>
              <a:gd name="connsiteY53" fmla="*/ 1115291 h 1146667"/>
              <a:gd name="connsiteX54" fmla="*/ 637658 w 1060649"/>
              <a:gd name="connsiteY54" fmla="*/ 1131455 h 1146667"/>
              <a:gd name="connsiteX55" fmla="*/ 29460 w 1060649"/>
              <a:gd name="connsiteY55" fmla="*/ 588547 h 1146667"/>
              <a:gd name="connsiteX56" fmla="*/ 7602 w 1060649"/>
              <a:gd name="connsiteY56" fmla="*/ 599005 h 1146667"/>
              <a:gd name="connsiteX57" fmla="*/ 6652 w 1060649"/>
              <a:gd name="connsiteY57" fmla="*/ 529597 h 1146667"/>
              <a:gd name="connsiteX58" fmla="*/ 27559 w 1060649"/>
              <a:gd name="connsiteY58" fmla="*/ 511532 h 1146667"/>
              <a:gd name="connsiteX59" fmla="*/ 29460 w 1060649"/>
              <a:gd name="connsiteY59" fmla="*/ 588547 h 1146667"/>
              <a:gd name="connsiteX60" fmla="*/ 89329 w 1060649"/>
              <a:gd name="connsiteY60" fmla="*/ 673168 h 1146667"/>
              <a:gd name="connsiteX61" fmla="*/ 48466 w 1060649"/>
              <a:gd name="connsiteY61" fmla="*/ 678873 h 1146667"/>
              <a:gd name="connsiteX62" fmla="*/ 37062 w 1060649"/>
              <a:gd name="connsiteY62" fmla="*/ 602809 h 1146667"/>
              <a:gd name="connsiteX63" fmla="*/ 76025 w 1060649"/>
              <a:gd name="connsiteY63" fmla="*/ 591399 h 1146667"/>
              <a:gd name="connsiteX64" fmla="*/ 89329 w 1060649"/>
              <a:gd name="connsiteY64" fmla="*/ 673168 h 1146667"/>
              <a:gd name="connsiteX65" fmla="*/ 180559 w 1060649"/>
              <a:gd name="connsiteY65" fmla="*/ 767297 h 1146667"/>
              <a:gd name="connsiteX66" fmla="*/ 125441 w 1060649"/>
              <a:gd name="connsiteY66" fmla="*/ 769199 h 1146667"/>
              <a:gd name="connsiteX67" fmla="*/ 107385 w 1060649"/>
              <a:gd name="connsiteY67" fmla="*/ 692184 h 1146667"/>
              <a:gd name="connsiteX68" fmla="*/ 162503 w 1060649"/>
              <a:gd name="connsiteY68" fmla="*/ 685528 h 1146667"/>
              <a:gd name="connsiteX69" fmla="*/ 180559 w 1060649"/>
              <a:gd name="connsiteY69" fmla="*/ 767297 h 1146667"/>
              <a:gd name="connsiteX70" fmla="*/ 296497 w 1060649"/>
              <a:gd name="connsiteY70" fmla="*/ 864279 h 1146667"/>
              <a:gd name="connsiteX71" fmla="*/ 230925 w 1060649"/>
              <a:gd name="connsiteY71" fmla="*/ 865230 h 1146667"/>
              <a:gd name="connsiteX72" fmla="*/ 209068 w 1060649"/>
              <a:gd name="connsiteY72" fmla="*/ 792969 h 1146667"/>
              <a:gd name="connsiteX73" fmla="*/ 275590 w 1060649"/>
              <a:gd name="connsiteY73" fmla="*/ 788215 h 1146667"/>
              <a:gd name="connsiteX74" fmla="*/ 296497 w 1060649"/>
              <a:gd name="connsiteY74" fmla="*/ 864279 h 1146667"/>
              <a:gd name="connsiteX75" fmla="*/ 423838 w 1060649"/>
              <a:gd name="connsiteY75" fmla="*/ 952704 h 1146667"/>
              <a:gd name="connsiteX76" fmla="*/ 354466 w 1060649"/>
              <a:gd name="connsiteY76" fmla="*/ 954605 h 1146667"/>
              <a:gd name="connsiteX77" fmla="*/ 334509 w 1060649"/>
              <a:gd name="connsiteY77" fmla="*/ 891852 h 1146667"/>
              <a:gd name="connsiteX78" fmla="*/ 405783 w 1060649"/>
              <a:gd name="connsiteY78" fmla="*/ 887098 h 1146667"/>
              <a:gd name="connsiteX79" fmla="*/ 423838 w 1060649"/>
              <a:gd name="connsiteY79" fmla="*/ 952704 h 1146667"/>
              <a:gd name="connsiteX80" fmla="*/ 667118 w 1060649"/>
              <a:gd name="connsiteY80" fmla="*/ 1073456 h 1146667"/>
              <a:gd name="connsiteX81" fmla="*/ 608199 w 1060649"/>
              <a:gd name="connsiteY81" fmla="*/ 1082013 h 1146667"/>
              <a:gd name="connsiteX82" fmla="*/ 599646 w 1060649"/>
              <a:gd name="connsiteY82" fmla="*/ 1046833 h 1146667"/>
              <a:gd name="connsiteX83" fmla="*/ 662366 w 1060649"/>
              <a:gd name="connsiteY83" fmla="*/ 1037325 h 1146667"/>
              <a:gd name="connsiteX84" fmla="*/ 667118 w 1060649"/>
              <a:gd name="connsiteY84" fmla="*/ 1073456 h 1146667"/>
              <a:gd name="connsiteX85" fmla="*/ 760248 w 1060649"/>
              <a:gd name="connsiteY85" fmla="*/ 1094373 h 1146667"/>
              <a:gd name="connsiteX86" fmla="*/ 711782 w 1060649"/>
              <a:gd name="connsiteY86" fmla="*/ 1106734 h 1146667"/>
              <a:gd name="connsiteX87" fmla="*/ 710832 w 1060649"/>
              <a:gd name="connsiteY87" fmla="*/ 1084865 h 1146667"/>
              <a:gd name="connsiteX88" fmla="*/ 762149 w 1060649"/>
              <a:gd name="connsiteY88" fmla="*/ 1071554 h 1146667"/>
              <a:gd name="connsiteX89" fmla="*/ 760248 w 1060649"/>
              <a:gd name="connsiteY89" fmla="*/ 1094373 h 1146667"/>
              <a:gd name="connsiteX90" fmla="*/ 823919 w 1060649"/>
              <a:gd name="connsiteY90" fmla="*/ 1088669 h 1146667"/>
              <a:gd name="connsiteX91" fmla="*/ 787807 w 1060649"/>
              <a:gd name="connsiteY91" fmla="*/ 1103881 h 1146667"/>
              <a:gd name="connsiteX92" fmla="*/ 794459 w 1060649"/>
              <a:gd name="connsiteY92" fmla="*/ 1094373 h 1146667"/>
              <a:gd name="connsiteX93" fmla="*/ 833422 w 1060649"/>
              <a:gd name="connsiteY93" fmla="*/ 1078210 h 1146667"/>
              <a:gd name="connsiteX94" fmla="*/ 823919 w 1060649"/>
              <a:gd name="connsiteY94" fmla="*/ 1088669 h 1146667"/>
              <a:gd name="connsiteX95" fmla="*/ 42764 w 1060649"/>
              <a:gd name="connsiteY95" fmla="*/ 452582 h 1146667"/>
              <a:gd name="connsiteX96" fmla="*/ 16155 w 1060649"/>
              <a:gd name="connsiteY96" fmla="*/ 474450 h 1146667"/>
              <a:gd name="connsiteX97" fmla="*/ 26609 w 1060649"/>
              <a:gd name="connsiteY97" fmla="*/ 409796 h 1146667"/>
              <a:gd name="connsiteX98" fmla="*/ 51317 w 1060649"/>
              <a:gd name="connsiteY98" fmla="*/ 382222 h 1146667"/>
              <a:gd name="connsiteX99" fmla="*/ 42764 w 1060649"/>
              <a:gd name="connsiteY99" fmla="*/ 452582 h 1146667"/>
              <a:gd name="connsiteX100" fmla="*/ 95981 w 1060649"/>
              <a:gd name="connsiteY100" fmla="*/ 521040 h 1146667"/>
              <a:gd name="connsiteX101" fmla="*/ 50366 w 1060649"/>
              <a:gd name="connsiteY101" fmla="*/ 538154 h 1146667"/>
              <a:gd name="connsiteX102" fmla="*/ 49416 w 1060649"/>
              <a:gd name="connsiteY102" fmla="*/ 463991 h 1146667"/>
              <a:gd name="connsiteX103" fmla="*/ 93130 w 1060649"/>
              <a:gd name="connsiteY103" fmla="*/ 442123 h 1146667"/>
              <a:gd name="connsiteX104" fmla="*/ 95981 w 1060649"/>
              <a:gd name="connsiteY104" fmla="*/ 521040 h 1146667"/>
              <a:gd name="connsiteX105" fmla="*/ 181509 w 1060649"/>
              <a:gd name="connsiteY105" fmla="*/ 607563 h 1146667"/>
              <a:gd name="connsiteX106" fmla="*/ 120689 w 1060649"/>
              <a:gd name="connsiteY106" fmla="*/ 619923 h 1146667"/>
              <a:gd name="connsiteX107" fmla="*/ 111186 w 1060649"/>
              <a:gd name="connsiteY107" fmla="*/ 539105 h 1146667"/>
              <a:gd name="connsiteX108" fmla="*/ 170106 w 1060649"/>
              <a:gd name="connsiteY108" fmla="*/ 522941 h 1146667"/>
              <a:gd name="connsiteX109" fmla="*/ 181509 w 1060649"/>
              <a:gd name="connsiteY109" fmla="*/ 607563 h 1146667"/>
              <a:gd name="connsiteX110" fmla="*/ 568286 w 1060649"/>
              <a:gd name="connsiteY110" fmla="*/ 894705 h 1146667"/>
              <a:gd name="connsiteX111" fmla="*/ 494161 w 1060649"/>
              <a:gd name="connsiteY111" fmla="*/ 904213 h 1146667"/>
              <a:gd name="connsiteX112" fmla="*/ 478956 w 1060649"/>
              <a:gd name="connsiteY112" fmla="*/ 837657 h 1146667"/>
              <a:gd name="connsiteX113" fmla="*/ 555932 w 1060649"/>
              <a:gd name="connsiteY113" fmla="*/ 827198 h 1146667"/>
              <a:gd name="connsiteX114" fmla="*/ 568286 w 1060649"/>
              <a:gd name="connsiteY114" fmla="*/ 894705 h 1146667"/>
              <a:gd name="connsiteX115" fmla="*/ 694677 w 1060649"/>
              <a:gd name="connsiteY115" fmla="*/ 966966 h 1146667"/>
              <a:gd name="connsiteX116" fmla="*/ 628155 w 1060649"/>
              <a:gd name="connsiteY116" fmla="*/ 979326 h 1146667"/>
              <a:gd name="connsiteX117" fmla="*/ 618652 w 1060649"/>
              <a:gd name="connsiteY117" fmla="*/ 926081 h 1146667"/>
              <a:gd name="connsiteX118" fmla="*/ 687074 w 1060649"/>
              <a:gd name="connsiteY118" fmla="*/ 913721 h 1146667"/>
              <a:gd name="connsiteX119" fmla="*/ 694677 w 1060649"/>
              <a:gd name="connsiteY119" fmla="*/ 966966 h 1146667"/>
              <a:gd name="connsiteX120" fmla="*/ 800161 w 1060649"/>
              <a:gd name="connsiteY120" fmla="*/ 1014506 h 1146667"/>
              <a:gd name="connsiteX121" fmla="*/ 745994 w 1060649"/>
              <a:gd name="connsiteY121" fmla="*/ 1029719 h 1146667"/>
              <a:gd name="connsiteX122" fmla="*/ 744093 w 1060649"/>
              <a:gd name="connsiteY122" fmla="*/ 990736 h 1146667"/>
              <a:gd name="connsiteX123" fmla="*/ 801112 w 1060649"/>
              <a:gd name="connsiteY123" fmla="*/ 975523 h 1146667"/>
              <a:gd name="connsiteX124" fmla="*/ 800161 w 1060649"/>
              <a:gd name="connsiteY124" fmla="*/ 1014506 h 1146667"/>
              <a:gd name="connsiteX125" fmla="*/ 876186 w 1060649"/>
              <a:gd name="connsiteY125" fmla="*/ 1035424 h 1146667"/>
              <a:gd name="connsiteX126" fmla="*/ 835323 w 1060649"/>
              <a:gd name="connsiteY126" fmla="*/ 1052538 h 1146667"/>
              <a:gd name="connsiteX127" fmla="*/ 840074 w 1060649"/>
              <a:gd name="connsiteY127" fmla="*/ 1026866 h 1146667"/>
              <a:gd name="connsiteX128" fmla="*/ 882838 w 1060649"/>
              <a:gd name="connsiteY128" fmla="*/ 1009752 h 1146667"/>
              <a:gd name="connsiteX129" fmla="*/ 876186 w 1060649"/>
              <a:gd name="connsiteY129" fmla="*/ 1035424 h 1146667"/>
              <a:gd name="connsiteX130" fmla="*/ 77925 w 1060649"/>
              <a:gd name="connsiteY130" fmla="*/ 327076 h 1146667"/>
              <a:gd name="connsiteX131" fmla="*/ 45615 w 1060649"/>
              <a:gd name="connsiteY131" fmla="*/ 359403 h 1146667"/>
              <a:gd name="connsiteX132" fmla="*/ 66522 w 1060649"/>
              <a:gd name="connsiteY132" fmla="*/ 305208 h 1146667"/>
              <a:gd name="connsiteX133" fmla="*/ 95031 w 1060649"/>
              <a:gd name="connsiteY133" fmla="*/ 268126 h 1146667"/>
              <a:gd name="connsiteX134" fmla="*/ 77925 w 1060649"/>
              <a:gd name="connsiteY134" fmla="*/ 327076 h 1146667"/>
              <a:gd name="connsiteX135" fmla="*/ 205267 w 1060649"/>
              <a:gd name="connsiteY135" fmla="*/ 444025 h 1146667"/>
              <a:gd name="connsiteX136" fmla="*/ 137795 w 1060649"/>
              <a:gd name="connsiteY136" fmla="*/ 464942 h 1146667"/>
              <a:gd name="connsiteX137" fmla="*/ 136845 w 1060649"/>
              <a:gd name="connsiteY137" fmla="*/ 385075 h 1146667"/>
              <a:gd name="connsiteX138" fmla="*/ 202416 w 1060649"/>
              <a:gd name="connsiteY138" fmla="*/ 360354 h 1146667"/>
              <a:gd name="connsiteX139" fmla="*/ 205267 w 1060649"/>
              <a:gd name="connsiteY139" fmla="*/ 444025 h 1146667"/>
              <a:gd name="connsiteX140" fmla="*/ 316453 w 1060649"/>
              <a:gd name="connsiteY140" fmla="*/ 533400 h 1146667"/>
              <a:gd name="connsiteX141" fmla="*/ 236627 w 1060649"/>
              <a:gd name="connsiteY141" fmla="*/ 549564 h 1146667"/>
              <a:gd name="connsiteX142" fmla="*/ 227124 w 1060649"/>
              <a:gd name="connsiteY142" fmla="*/ 463041 h 1146667"/>
              <a:gd name="connsiteX143" fmla="*/ 305050 w 1060649"/>
              <a:gd name="connsiteY143" fmla="*/ 443074 h 1146667"/>
              <a:gd name="connsiteX144" fmla="*/ 316453 w 1060649"/>
              <a:gd name="connsiteY144" fmla="*/ 533400 h 1146667"/>
              <a:gd name="connsiteX145" fmla="*/ 928453 w 1060649"/>
              <a:gd name="connsiteY145" fmla="*/ 941294 h 1146667"/>
              <a:gd name="connsiteX146" fmla="*/ 880938 w 1060649"/>
              <a:gd name="connsiteY146" fmla="*/ 960310 h 1146667"/>
              <a:gd name="connsiteX147" fmla="*/ 883789 w 1060649"/>
              <a:gd name="connsiteY147" fmla="*/ 917524 h 1146667"/>
              <a:gd name="connsiteX148" fmla="*/ 933205 w 1060649"/>
              <a:gd name="connsiteY148" fmla="*/ 898508 h 1146667"/>
              <a:gd name="connsiteX149" fmla="*/ 928453 w 1060649"/>
              <a:gd name="connsiteY149" fmla="*/ 941294 h 1146667"/>
              <a:gd name="connsiteX150" fmla="*/ 979770 w 1060649"/>
              <a:gd name="connsiteY150" fmla="*/ 962212 h 1146667"/>
              <a:gd name="connsiteX151" fmla="*/ 947459 w 1060649"/>
              <a:gd name="connsiteY151" fmla="*/ 983129 h 1146667"/>
              <a:gd name="connsiteX152" fmla="*/ 956963 w 1060649"/>
              <a:gd name="connsiteY152" fmla="*/ 954605 h 1146667"/>
              <a:gd name="connsiteX153" fmla="*/ 990223 w 1060649"/>
              <a:gd name="connsiteY153" fmla="*/ 934639 h 1146667"/>
              <a:gd name="connsiteX154" fmla="*/ 979770 w 1060649"/>
              <a:gd name="connsiteY154" fmla="*/ 962212 h 1146667"/>
              <a:gd name="connsiteX155" fmla="*/ 163453 w 1060649"/>
              <a:gd name="connsiteY155" fmla="*/ 243405 h 1146667"/>
              <a:gd name="connsiteX156" fmla="*/ 111186 w 1060649"/>
              <a:gd name="connsiteY156" fmla="*/ 275733 h 1146667"/>
              <a:gd name="connsiteX157" fmla="*/ 129242 w 1060649"/>
              <a:gd name="connsiteY157" fmla="*/ 223439 h 1146667"/>
              <a:gd name="connsiteX158" fmla="*/ 177708 w 1060649"/>
              <a:gd name="connsiteY158" fmla="*/ 188259 h 1146667"/>
              <a:gd name="connsiteX159" fmla="*/ 163453 w 1060649"/>
              <a:gd name="connsiteY159" fmla="*/ 243405 h 1146667"/>
              <a:gd name="connsiteX160" fmla="*/ 236627 w 1060649"/>
              <a:gd name="connsiteY160" fmla="*/ 289044 h 1146667"/>
              <a:gd name="connsiteX161" fmla="*/ 168205 w 1060649"/>
              <a:gd name="connsiteY161" fmla="*/ 315666 h 1146667"/>
              <a:gd name="connsiteX162" fmla="*/ 174857 w 1060649"/>
              <a:gd name="connsiteY162" fmla="*/ 250061 h 1146667"/>
              <a:gd name="connsiteX163" fmla="*/ 239478 w 1060649"/>
              <a:gd name="connsiteY163" fmla="*/ 221537 h 1146667"/>
              <a:gd name="connsiteX164" fmla="*/ 236627 w 1060649"/>
              <a:gd name="connsiteY164" fmla="*/ 289044 h 1146667"/>
              <a:gd name="connsiteX165" fmla="*/ 340211 w 1060649"/>
              <a:gd name="connsiteY165" fmla="*/ 358452 h 1146667"/>
              <a:gd name="connsiteX166" fmla="*/ 259435 w 1060649"/>
              <a:gd name="connsiteY166" fmla="*/ 379370 h 1146667"/>
              <a:gd name="connsiteX167" fmla="*/ 255633 w 1060649"/>
              <a:gd name="connsiteY167" fmla="*/ 302355 h 1146667"/>
              <a:gd name="connsiteX168" fmla="*/ 332609 w 1060649"/>
              <a:gd name="connsiteY168" fmla="*/ 279536 h 1146667"/>
              <a:gd name="connsiteX169" fmla="*/ 340211 w 1060649"/>
              <a:gd name="connsiteY169" fmla="*/ 358452 h 1146667"/>
              <a:gd name="connsiteX170" fmla="*/ 1047242 w 1060649"/>
              <a:gd name="connsiteY170" fmla="*/ 889951 h 1146667"/>
              <a:gd name="connsiteX171" fmla="*/ 1029186 w 1060649"/>
              <a:gd name="connsiteY171" fmla="*/ 909918 h 1146667"/>
              <a:gd name="connsiteX172" fmla="*/ 1040590 w 1060649"/>
              <a:gd name="connsiteY172" fmla="*/ 881394 h 1146667"/>
              <a:gd name="connsiteX173" fmla="*/ 1060546 w 1060649"/>
              <a:gd name="connsiteY173" fmla="*/ 862378 h 1146667"/>
              <a:gd name="connsiteX174" fmla="*/ 1047242 w 1060649"/>
              <a:gd name="connsiteY174" fmla="*/ 889951 h 1146667"/>
              <a:gd name="connsiteX175" fmla="*/ 281292 w 1060649"/>
              <a:gd name="connsiteY175" fmla="*/ 164489 h 1146667"/>
              <a:gd name="connsiteX176" fmla="*/ 210969 w 1060649"/>
              <a:gd name="connsiteY176" fmla="*/ 193964 h 1146667"/>
              <a:gd name="connsiteX177" fmla="*/ 223323 w 1060649"/>
              <a:gd name="connsiteY177" fmla="*/ 145473 h 1146667"/>
              <a:gd name="connsiteX178" fmla="*/ 287944 w 1060649"/>
              <a:gd name="connsiteY178" fmla="*/ 115047 h 1146667"/>
              <a:gd name="connsiteX179" fmla="*/ 281292 w 1060649"/>
              <a:gd name="connsiteY179" fmla="*/ 164489 h 1146667"/>
              <a:gd name="connsiteX180" fmla="*/ 377273 w 1060649"/>
              <a:gd name="connsiteY180" fmla="*/ 211078 h 1146667"/>
              <a:gd name="connsiteX181" fmla="*/ 294596 w 1060649"/>
              <a:gd name="connsiteY181" fmla="*/ 234848 h 1146667"/>
              <a:gd name="connsiteX182" fmla="*/ 296497 w 1060649"/>
              <a:gd name="connsiteY182" fmla="*/ 171144 h 1146667"/>
              <a:gd name="connsiteX183" fmla="*/ 374422 w 1060649"/>
              <a:gd name="connsiteY183" fmla="*/ 147374 h 1146667"/>
              <a:gd name="connsiteX184" fmla="*/ 377273 w 1060649"/>
              <a:gd name="connsiteY184" fmla="*/ 211078 h 1146667"/>
              <a:gd name="connsiteX185" fmla="*/ 326907 w 1060649"/>
              <a:gd name="connsiteY185" fmla="*/ 77015 h 1146667"/>
              <a:gd name="connsiteX186" fmla="*/ 262286 w 1060649"/>
              <a:gd name="connsiteY186" fmla="*/ 105539 h 1146667"/>
              <a:gd name="connsiteX187" fmla="*/ 278441 w 1060649"/>
              <a:gd name="connsiteY187" fmla="*/ 81769 h 1146667"/>
              <a:gd name="connsiteX188" fmla="*/ 337360 w 1060649"/>
              <a:gd name="connsiteY188" fmla="*/ 53245 h 1146667"/>
              <a:gd name="connsiteX189" fmla="*/ 326907 w 1060649"/>
              <a:gd name="connsiteY189" fmla="*/ 77015 h 1146667"/>
              <a:gd name="connsiteX190" fmla="*/ 411484 w 1060649"/>
              <a:gd name="connsiteY190" fmla="*/ 96982 h 1146667"/>
              <a:gd name="connsiteX191" fmla="*/ 335460 w 1060649"/>
              <a:gd name="connsiteY191" fmla="*/ 118850 h 1146667"/>
              <a:gd name="connsiteX192" fmla="*/ 340211 w 1060649"/>
              <a:gd name="connsiteY192" fmla="*/ 78917 h 1146667"/>
              <a:gd name="connsiteX193" fmla="*/ 410534 w 1060649"/>
              <a:gd name="connsiteY193" fmla="*/ 57999 h 1146667"/>
              <a:gd name="connsiteX194" fmla="*/ 411484 w 1060649"/>
              <a:gd name="connsiteY194" fmla="*/ 96982 h 1146667"/>
              <a:gd name="connsiteX195" fmla="*/ 521720 w 1060649"/>
              <a:gd name="connsiteY195" fmla="*/ 143571 h 1146667"/>
              <a:gd name="connsiteX196" fmla="*/ 439043 w 1060649"/>
              <a:gd name="connsiteY196" fmla="*/ 158784 h 1146667"/>
              <a:gd name="connsiteX197" fmla="*/ 433342 w 1060649"/>
              <a:gd name="connsiteY197" fmla="*/ 104588 h 1146667"/>
              <a:gd name="connsiteX198" fmla="*/ 511267 w 1060649"/>
              <a:gd name="connsiteY198" fmla="*/ 90326 h 1146667"/>
              <a:gd name="connsiteX199" fmla="*/ 521720 w 1060649"/>
              <a:gd name="connsiteY199" fmla="*/ 143571 h 1146667"/>
              <a:gd name="connsiteX200" fmla="*/ 650012 w 1060649"/>
              <a:gd name="connsiteY200" fmla="*/ 214881 h 1146667"/>
              <a:gd name="connsiteX201" fmla="*/ 567335 w 1060649"/>
              <a:gd name="connsiteY201" fmla="*/ 225340 h 1146667"/>
              <a:gd name="connsiteX202" fmla="*/ 554031 w 1060649"/>
              <a:gd name="connsiteY202" fmla="*/ 160686 h 1146667"/>
              <a:gd name="connsiteX203" fmla="*/ 632907 w 1060649"/>
              <a:gd name="connsiteY203" fmla="*/ 152128 h 1146667"/>
              <a:gd name="connsiteX204" fmla="*/ 650012 w 1060649"/>
              <a:gd name="connsiteY204" fmla="*/ 214881 h 1146667"/>
              <a:gd name="connsiteX205" fmla="*/ 448546 w 1060649"/>
              <a:gd name="connsiteY205" fmla="*/ 30426 h 1146667"/>
              <a:gd name="connsiteX206" fmla="*/ 376323 w 1060649"/>
              <a:gd name="connsiteY206" fmla="*/ 49442 h 1146667"/>
              <a:gd name="connsiteX207" fmla="*/ 383925 w 1060649"/>
              <a:gd name="connsiteY207" fmla="*/ 33278 h 1146667"/>
              <a:gd name="connsiteX208" fmla="*/ 448546 w 1060649"/>
              <a:gd name="connsiteY208" fmla="*/ 15213 h 1146667"/>
              <a:gd name="connsiteX209" fmla="*/ 448546 w 1060649"/>
              <a:gd name="connsiteY209" fmla="*/ 30426 h 1146667"/>
              <a:gd name="connsiteX210" fmla="*/ 546428 w 1060649"/>
              <a:gd name="connsiteY210" fmla="*/ 52294 h 1146667"/>
              <a:gd name="connsiteX211" fmla="*/ 468503 w 1060649"/>
              <a:gd name="connsiteY211" fmla="*/ 63704 h 1146667"/>
              <a:gd name="connsiteX212" fmla="*/ 463751 w 1060649"/>
              <a:gd name="connsiteY212" fmla="*/ 31376 h 1146667"/>
              <a:gd name="connsiteX213" fmla="*/ 535975 w 1060649"/>
              <a:gd name="connsiteY213" fmla="*/ 20918 h 1146667"/>
              <a:gd name="connsiteX214" fmla="*/ 546428 w 1060649"/>
              <a:gd name="connsiteY214" fmla="*/ 52294 h 1146667"/>
              <a:gd name="connsiteX215" fmla="*/ 663317 w 1060649"/>
              <a:gd name="connsiteY215" fmla="*/ 101736 h 1146667"/>
              <a:gd name="connsiteX216" fmla="*/ 584441 w 1060649"/>
              <a:gd name="connsiteY216" fmla="*/ 107441 h 1146667"/>
              <a:gd name="connsiteX217" fmla="*/ 571137 w 1060649"/>
              <a:gd name="connsiteY217" fmla="*/ 61802 h 1146667"/>
              <a:gd name="connsiteX218" fmla="*/ 645261 w 1060649"/>
              <a:gd name="connsiteY218" fmla="*/ 57999 h 1146667"/>
              <a:gd name="connsiteX219" fmla="*/ 663317 w 1060649"/>
              <a:gd name="connsiteY219" fmla="*/ 101736 h 1146667"/>
              <a:gd name="connsiteX220" fmla="*/ 665217 w 1060649"/>
              <a:gd name="connsiteY220" fmla="*/ 29475 h 1146667"/>
              <a:gd name="connsiteX221" fmla="*/ 596795 w 1060649"/>
              <a:gd name="connsiteY221" fmla="*/ 29475 h 1146667"/>
              <a:gd name="connsiteX222" fmla="*/ 584441 w 1060649"/>
              <a:gd name="connsiteY222" fmla="*/ 8557 h 1146667"/>
              <a:gd name="connsiteX223" fmla="*/ 647161 w 1060649"/>
              <a:gd name="connsiteY223" fmla="*/ 10459 h 1146667"/>
              <a:gd name="connsiteX224" fmla="*/ 665217 w 1060649"/>
              <a:gd name="connsiteY224" fmla="*/ 29475 h 1146667"/>
              <a:gd name="connsiteX225" fmla="*/ 777354 w 1060649"/>
              <a:gd name="connsiteY225" fmla="*/ 79867 h 1146667"/>
              <a:gd name="connsiteX226" fmla="*/ 713683 w 1060649"/>
              <a:gd name="connsiteY226" fmla="*/ 75113 h 1146667"/>
              <a:gd name="connsiteX227" fmla="*/ 693727 w 1060649"/>
              <a:gd name="connsiteY227" fmla="*/ 40884 h 1146667"/>
              <a:gd name="connsiteX228" fmla="*/ 753596 w 1060649"/>
              <a:gd name="connsiteY228" fmla="*/ 47540 h 1146667"/>
              <a:gd name="connsiteX229" fmla="*/ 777354 w 1060649"/>
              <a:gd name="connsiteY229" fmla="*/ 79867 h 1146667"/>
              <a:gd name="connsiteX230" fmla="*/ 889490 w 1060649"/>
              <a:gd name="connsiteY230" fmla="*/ 150227 h 1146667"/>
              <a:gd name="connsiteX231" fmla="*/ 835323 w 1060649"/>
              <a:gd name="connsiteY231" fmla="*/ 142620 h 1146667"/>
              <a:gd name="connsiteX232" fmla="*/ 811565 w 1060649"/>
              <a:gd name="connsiteY232" fmla="*/ 98883 h 1146667"/>
              <a:gd name="connsiteX233" fmla="*/ 863832 w 1060649"/>
              <a:gd name="connsiteY233" fmla="*/ 108391 h 1146667"/>
              <a:gd name="connsiteX234" fmla="*/ 889490 w 1060649"/>
              <a:gd name="connsiteY234" fmla="*/ 150227 h 1146667"/>
              <a:gd name="connsiteX235" fmla="*/ 990223 w 1060649"/>
              <a:gd name="connsiteY235" fmla="*/ 234848 h 1146667"/>
              <a:gd name="connsiteX236" fmla="*/ 949360 w 1060649"/>
              <a:gd name="connsiteY236" fmla="*/ 227242 h 1146667"/>
              <a:gd name="connsiteX237" fmla="*/ 925602 w 1060649"/>
              <a:gd name="connsiteY237" fmla="*/ 178751 h 1146667"/>
              <a:gd name="connsiteX238" fmla="*/ 965515 w 1060649"/>
              <a:gd name="connsiteY238" fmla="*/ 189210 h 1146667"/>
              <a:gd name="connsiteX239" fmla="*/ 990223 w 1060649"/>
              <a:gd name="connsiteY239" fmla="*/ 234848 h 1146667"/>
              <a:gd name="connsiteX240" fmla="*/ 864782 w 1060649"/>
              <a:gd name="connsiteY240" fmla="*/ 86523 h 1146667"/>
              <a:gd name="connsiteX241" fmla="*/ 817267 w 1060649"/>
              <a:gd name="connsiteY241" fmla="*/ 71310 h 1146667"/>
              <a:gd name="connsiteX242" fmla="*/ 790658 w 1060649"/>
              <a:gd name="connsiteY242" fmla="*/ 46589 h 1146667"/>
              <a:gd name="connsiteX243" fmla="*/ 835323 w 1060649"/>
              <a:gd name="connsiteY243" fmla="*/ 63704 h 1146667"/>
              <a:gd name="connsiteX244" fmla="*/ 864782 w 1060649"/>
              <a:gd name="connsiteY244" fmla="*/ 86523 h 1146667"/>
              <a:gd name="connsiteX245" fmla="*/ 958863 w 1060649"/>
              <a:gd name="connsiteY245" fmla="*/ 155932 h 1146667"/>
              <a:gd name="connsiteX246" fmla="*/ 923702 w 1060649"/>
              <a:gd name="connsiteY246" fmla="*/ 139768 h 1146667"/>
              <a:gd name="connsiteX247" fmla="*/ 895192 w 1060649"/>
              <a:gd name="connsiteY247" fmla="*/ 105539 h 1146667"/>
              <a:gd name="connsiteX248" fmla="*/ 930354 w 1060649"/>
              <a:gd name="connsiteY248" fmla="*/ 124555 h 1146667"/>
              <a:gd name="connsiteX249" fmla="*/ 958863 w 1060649"/>
              <a:gd name="connsiteY249" fmla="*/ 155932 h 1146667"/>
              <a:gd name="connsiteX250" fmla="*/ 764050 w 1060649"/>
              <a:gd name="connsiteY250" fmla="*/ 35180 h 1146667"/>
              <a:gd name="connsiteX251" fmla="*/ 707981 w 1060649"/>
              <a:gd name="connsiteY251" fmla="*/ 23770 h 1146667"/>
              <a:gd name="connsiteX252" fmla="*/ 687074 w 1060649"/>
              <a:gd name="connsiteY252" fmla="*/ 12360 h 1146667"/>
              <a:gd name="connsiteX253" fmla="*/ 764050 w 1060649"/>
              <a:gd name="connsiteY253" fmla="*/ 35180 h 1146667"/>
              <a:gd name="connsiteX254" fmla="*/ 592994 w 1060649"/>
              <a:gd name="connsiteY254" fmla="*/ 0 h 1146667"/>
              <a:gd name="connsiteX255" fmla="*/ 663317 w 1060649"/>
              <a:gd name="connsiteY255" fmla="*/ 6656 h 1146667"/>
              <a:gd name="connsiteX256" fmla="*/ 605348 w 1060649"/>
              <a:gd name="connsiteY256" fmla="*/ 951 h 1146667"/>
              <a:gd name="connsiteX257" fmla="*/ 592994 w 1060649"/>
              <a:gd name="connsiteY257" fmla="*/ 0 h 1146667"/>
              <a:gd name="connsiteX258" fmla="*/ 488460 w 1060649"/>
              <a:gd name="connsiteY258" fmla="*/ 6656 h 1146667"/>
              <a:gd name="connsiteX259" fmla="*/ 562584 w 1060649"/>
              <a:gd name="connsiteY259" fmla="*/ 0 h 1146667"/>
              <a:gd name="connsiteX260" fmla="*/ 562584 w 1060649"/>
              <a:gd name="connsiteY260" fmla="*/ 0 h 1146667"/>
              <a:gd name="connsiteX261" fmla="*/ 562584 w 1060649"/>
              <a:gd name="connsiteY261" fmla="*/ 4754 h 1146667"/>
              <a:gd name="connsiteX262" fmla="*/ 495112 w 1060649"/>
              <a:gd name="connsiteY262" fmla="*/ 11410 h 1146667"/>
              <a:gd name="connsiteX263" fmla="*/ 488460 w 1060649"/>
              <a:gd name="connsiteY263" fmla="*/ 6656 h 1146667"/>
              <a:gd name="connsiteX264" fmla="*/ 321205 w 1060649"/>
              <a:gd name="connsiteY264" fmla="*/ 57999 h 1146667"/>
              <a:gd name="connsiteX265" fmla="*/ 382025 w 1060649"/>
              <a:gd name="connsiteY265" fmla="*/ 32327 h 1146667"/>
              <a:gd name="connsiteX266" fmla="*/ 375373 w 1060649"/>
              <a:gd name="connsiteY266" fmla="*/ 35180 h 1146667"/>
              <a:gd name="connsiteX267" fmla="*/ 321205 w 1060649"/>
              <a:gd name="connsiteY267" fmla="*/ 57999 h 1146667"/>
              <a:gd name="connsiteX268" fmla="*/ 237578 w 1060649"/>
              <a:gd name="connsiteY268" fmla="*/ 108391 h 1146667"/>
              <a:gd name="connsiteX269" fmla="*/ 280342 w 1060649"/>
              <a:gd name="connsiteY269" fmla="*/ 79867 h 1146667"/>
              <a:gd name="connsiteX270" fmla="*/ 273689 w 1060649"/>
              <a:gd name="connsiteY270" fmla="*/ 83671 h 1146667"/>
              <a:gd name="connsiteX271" fmla="*/ 237578 w 1060649"/>
              <a:gd name="connsiteY271" fmla="*/ 108391 h 1146667"/>
              <a:gd name="connsiteX272" fmla="*/ 237578 w 1060649"/>
              <a:gd name="connsiteY272" fmla="*/ 108391 h 1146667"/>
              <a:gd name="connsiteX273" fmla="*/ 179609 w 1060649"/>
              <a:gd name="connsiteY273" fmla="*/ 155932 h 1146667"/>
              <a:gd name="connsiteX274" fmla="*/ 213820 w 1060649"/>
              <a:gd name="connsiteY274" fmla="*/ 126457 h 1146667"/>
              <a:gd name="connsiteX275" fmla="*/ 213820 w 1060649"/>
              <a:gd name="connsiteY275" fmla="*/ 126457 h 1146667"/>
              <a:gd name="connsiteX276" fmla="*/ 236627 w 1060649"/>
              <a:gd name="connsiteY276" fmla="*/ 111244 h 1146667"/>
              <a:gd name="connsiteX277" fmla="*/ 216671 w 1060649"/>
              <a:gd name="connsiteY277" fmla="*/ 144522 h 1146667"/>
              <a:gd name="connsiteX278" fmla="*/ 162503 w 1060649"/>
              <a:gd name="connsiteY278" fmla="*/ 180652 h 1146667"/>
              <a:gd name="connsiteX279" fmla="*/ 179609 w 1060649"/>
              <a:gd name="connsiteY279" fmla="*/ 155932 h 1146667"/>
              <a:gd name="connsiteX280" fmla="*/ 93130 w 1060649"/>
              <a:gd name="connsiteY280" fmla="*/ 260520 h 1146667"/>
              <a:gd name="connsiteX281" fmla="*/ 105484 w 1060649"/>
              <a:gd name="connsiteY281" fmla="*/ 242455 h 1146667"/>
              <a:gd name="connsiteX282" fmla="*/ 152050 w 1060649"/>
              <a:gd name="connsiteY282" fmla="*/ 184456 h 1146667"/>
              <a:gd name="connsiteX283" fmla="*/ 152050 w 1060649"/>
              <a:gd name="connsiteY283" fmla="*/ 184456 h 1146667"/>
              <a:gd name="connsiteX284" fmla="*/ 125441 w 1060649"/>
              <a:gd name="connsiteY284" fmla="*/ 222488 h 1146667"/>
              <a:gd name="connsiteX285" fmla="*/ 93130 w 1060649"/>
              <a:gd name="connsiteY285" fmla="*/ 260520 h 1146667"/>
              <a:gd name="connsiteX286" fmla="*/ 18056 w 1060649"/>
              <a:gd name="connsiteY286" fmla="*/ 430713 h 1146667"/>
              <a:gd name="connsiteX287" fmla="*/ 44665 w 1060649"/>
              <a:gd name="connsiteY287" fmla="*/ 351797 h 1146667"/>
              <a:gd name="connsiteX288" fmla="*/ 44665 w 1060649"/>
              <a:gd name="connsiteY288" fmla="*/ 351797 h 1146667"/>
              <a:gd name="connsiteX289" fmla="*/ 26609 w 1060649"/>
              <a:gd name="connsiteY289" fmla="*/ 405042 h 1146667"/>
              <a:gd name="connsiteX290" fmla="*/ 18056 w 1060649"/>
              <a:gd name="connsiteY290" fmla="*/ 430713 h 1146667"/>
              <a:gd name="connsiteX291" fmla="*/ 950 w 1060649"/>
              <a:gd name="connsiteY291" fmla="*/ 544810 h 1146667"/>
              <a:gd name="connsiteX292" fmla="*/ 13304 w 1060649"/>
              <a:gd name="connsiteY292" fmla="*/ 450680 h 1146667"/>
              <a:gd name="connsiteX293" fmla="*/ 13304 w 1060649"/>
              <a:gd name="connsiteY293" fmla="*/ 454483 h 1146667"/>
              <a:gd name="connsiteX294" fmla="*/ 4752 w 1060649"/>
              <a:gd name="connsiteY294" fmla="*/ 521040 h 1146667"/>
              <a:gd name="connsiteX295" fmla="*/ 950 w 1060649"/>
              <a:gd name="connsiteY295" fmla="*/ 544810 h 1146667"/>
              <a:gd name="connsiteX296" fmla="*/ 950 w 1060649"/>
              <a:gd name="connsiteY296" fmla="*/ 544810 h 1146667"/>
              <a:gd name="connsiteX297" fmla="*/ 4752 w 1060649"/>
              <a:gd name="connsiteY297" fmla="*/ 646546 h 1146667"/>
              <a:gd name="connsiteX298" fmla="*/ 0 w 1060649"/>
              <a:gd name="connsiteY298" fmla="*/ 563826 h 1146667"/>
              <a:gd name="connsiteX299" fmla="*/ 0 w 1060649"/>
              <a:gd name="connsiteY299" fmla="*/ 568580 h 1146667"/>
              <a:gd name="connsiteX300" fmla="*/ 3801 w 1060649"/>
              <a:gd name="connsiteY300" fmla="*/ 635136 h 1146667"/>
              <a:gd name="connsiteX301" fmla="*/ 4752 w 1060649"/>
              <a:gd name="connsiteY301" fmla="*/ 646546 h 1146667"/>
              <a:gd name="connsiteX302" fmla="*/ 17106 w 1060649"/>
              <a:gd name="connsiteY302" fmla="*/ 712151 h 1146667"/>
              <a:gd name="connsiteX303" fmla="*/ 16155 w 1060649"/>
              <a:gd name="connsiteY303" fmla="*/ 708348 h 1146667"/>
              <a:gd name="connsiteX304" fmla="*/ 17106 w 1060649"/>
              <a:gd name="connsiteY304" fmla="*/ 712151 h 1146667"/>
              <a:gd name="connsiteX305" fmla="*/ 58919 w 1060649"/>
              <a:gd name="connsiteY305" fmla="*/ 826247 h 1146667"/>
              <a:gd name="connsiteX306" fmla="*/ 28509 w 1060649"/>
              <a:gd name="connsiteY306" fmla="*/ 752085 h 1146667"/>
              <a:gd name="connsiteX307" fmla="*/ 38963 w 1060649"/>
              <a:gd name="connsiteY307" fmla="*/ 763494 h 1146667"/>
              <a:gd name="connsiteX308" fmla="*/ 61770 w 1060649"/>
              <a:gd name="connsiteY308" fmla="*/ 824345 h 1146667"/>
              <a:gd name="connsiteX309" fmla="*/ 58919 w 1060649"/>
              <a:gd name="connsiteY309" fmla="*/ 826247 h 1146667"/>
              <a:gd name="connsiteX310" fmla="*/ 58919 w 1060649"/>
              <a:gd name="connsiteY310" fmla="*/ 826247 h 1146667"/>
              <a:gd name="connsiteX311" fmla="*/ 168205 w 1060649"/>
              <a:gd name="connsiteY311" fmla="*/ 979326 h 1146667"/>
              <a:gd name="connsiteX312" fmla="*/ 117838 w 1060649"/>
              <a:gd name="connsiteY312" fmla="*/ 922278 h 1146667"/>
              <a:gd name="connsiteX313" fmla="*/ 136845 w 1060649"/>
              <a:gd name="connsiteY313" fmla="*/ 943196 h 1146667"/>
              <a:gd name="connsiteX314" fmla="*/ 168205 w 1060649"/>
              <a:gd name="connsiteY314" fmla="*/ 979326 h 1146667"/>
              <a:gd name="connsiteX315" fmla="*/ 250882 w 1060649"/>
              <a:gd name="connsiteY315" fmla="*/ 1046833 h 1146667"/>
              <a:gd name="connsiteX316" fmla="*/ 242329 w 1060649"/>
              <a:gd name="connsiteY316" fmla="*/ 1041128 h 1146667"/>
              <a:gd name="connsiteX317" fmla="*/ 192913 w 1060649"/>
              <a:gd name="connsiteY317" fmla="*/ 1002145 h 1146667"/>
              <a:gd name="connsiteX318" fmla="*/ 192913 w 1060649"/>
              <a:gd name="connsiteY318" fmla="*/ 1002145 h 1146667"/>
              <a:gd name="connsiteX319" fmla="*/ 192913 w 1060649"/>
              <a:gd name="connsiteY319" fmla="*/ 1002145 h 1146667"/>
              <a:gd name="connsiteX320" fmla="*/ 222373 w 1060649"/>
              <a:gd name="connsiteY320" fmla="*/ 1022112 h 1146667"/>
              <a:gd name="connsiteX321" fmla="*/ 250882 w 1060649"/>
              <a:gd name="connsiteY321" fmla="*/ 1046833 h 1146667"/>
              <a:gd name="connsiteX322" fmla="*/ 250882 w 1060649"/>
              <a:gd name="connsiteY322" fmla="*/ 1046833 h 1146667"/>
              <a:gd name="connsiteX323" fmla="*/ 344012 w 1060649"/>
              <a:gd name="connsiteY323" fmla="*/ 1099127 h 1146667"/>
              <a:gd name="connsiteX324" fmla="*/ 282242 w 1060649"/>
              <a:gd name="connsiteY324" fmla="*/ 1067751 h 1146667"/>
              <a:gd name="connsiteX325" fmla="*/ 282242 w 1060649"/>
              <a:gd name="connsiteY325" fmla="*/ 1067751 h 1146667"/>
              <a:gd name="connsiteX326" fmla="*/ 318354 w 1060649"/>
              <a:gd name="connsiteY326" fmla="*/ 1084865 h 1146667"/>
              <a:gd name="connsiteX327" fmla="*/ 344012 w 1060649"/>
              <a:gd name="connsiteY327" fmla="*/ 1099127 h 1146667"/>
              <a:gd name="connsiteX328" fmla="*/ 344012 w 1060649"/>
              <a:gd name="connsiteY328" fmla="*/ 1099127 h 1146667"/>
              <a:gd name="connsiteX329" fmla="*/ 429540 w 1060649"/>
              <a:gd name="connsiteY329" fmla="*/ 1128602 h 1146667"/>
              <a:gd name="connsiteX330" fmla="*/ 387727 w 1060649"/>
              <a:gd name="connsiteY330" fmla="*/ 1116242 h 1146667"/>
              <a:gd name="connsiteX331" fmla="*/ 419087 w 1060649"/>
              <a:gd name="connsiteY331" fmla="*/ 1125750 h 1146667"/>
              <a:gd name="connsiteX332" fmla="*/ 429540 w 1060649"/>
              <a:gd name="connsiteY332" fmla="*/ 1128602 h 1146667"/>
              <a:gd name="connsiteX333" fmla="*/ 618652 w 1060649"/>
              <a:gd name="connsiteY333" fmla="*/ 1144766 h 1146667"/>
              <a:gd name="connsiteX334" fmla="*/ 567335 w 1060649"/>
              <a:gd name="connsiteY334" fmla="*/ 1146667 h 1146667"/>
              <a:gd name="connsiteX335" fmla="*/ 569236 w 1060649"/>
              <a:gd name="connsiteY335" fmla="*/ 1146667 h 1146667"/>
              <a:gd name="connsiteX336" fmla="*/ 612000 w 1060649"/>
              <a:gd name="connsiteY336" fmla="*/ 1144766 h 1146667"/>
              <a:gd name="connsiteX337" fmla="*/ 618652 w 1060649"/>
              <a:gd name="connsiteY337" fmla="*/ 1144766 h 1146667"/>
              <a:gd name="connsiteX338" fmla="*/ 718435 w 1060649"/>
              <a:gd name="connsiteY338" fmla="*/ 1127651 h 1146667"/>
              <a:gd name="connsiteX339" fmla="*/ 678522 w 1060649"/>
              <a:gd name="connsiteY339" fmla="*/ 1136209 h 1146667"/>
              <a:gd name="connsiteX340" fmla="*/ 678522 w 1060649"/>
              <a:gd name="connsiteY340" fmla="*/ 1132405 h 1146667"/>
              <a:gd name="connsiteX341" fmla="*/ 720335 w 1060649"/>
              <a:gd name="connsiteY341" fmla="*/ 1122897 h 1146667"/>
              <a:gd name="connsiteX342" fmla="*/ 718435 w 1060649"/>
              <a:gd name="connsiteY342" fmla="*/ 1127651 h 1146667"/>
              <a:gd name="connsiteX343" fmla="*/ 918950 w 1060649"/>
              <a:gd name="connsiteY343" fmla="*/ 1030670 h 1146667"/>
              <a:gd name="connsiteX344" fmla="*/ 898043 w 1060649"/>
              <a:gd name="connsiteY344" fmla="*/ 1045882 h 1146667"/>
              <a:gd name="connsiteX345" fmla="*/ 892341 w 1060649"/>
              <a:gd name="connsiteY345" fmla="*/ 1048735 h 1146667"/>
              <a:gd name="connsiteX346" fmla="*/ 903745 w 1060649"/>
              <a:gd name="connsiteY346" fmla="*/ 1035424 h 1146667"/>
              <a:gd name="connsiteX347" fmla="*/ 933205 w 1060649"/>
              <a:gd name="connsiteY347" fmla="*/ 1016407 h 1146667"/>
              <a:gd name="connsiteX348" fmla="*/ 918950 w 1060649"/>
              <a:gd name="connsiteY348" fmla="*/ 1030670 h 1146667"/>
              <a:gd name="connsiteX349" fmla="*/ 918950 w 1060649"/>
              <a:gd name="connsiteY349" fmla="*/ 1030670 h 1146667"/>
              <a:gd name="connsiteX350" fmla="*/ 1012080 w 1060649"/>
              <a:gd name="connsiteY350" fmla="*/ 942245 h 1146667"/>
              <a:gd name="connsiteX351" fmla="*/ 978820 w 1060649"/>
              <a:gd name="connsiteY351" fmla="*/ 979326 h 1146667"/>
              <a:gd name="connsiteX352" fmla="*/ 978820 w 1060649"/>
              <a:gd name="connsiteY352" fmla="*/ 979326 h 1146667"/>
              <a:gd name="connsiteX353" fmla="*/ 993074 w 1060649"/>
              <a:gd name="connsiteY353" fmla="*/ 963163 h 1146667"/>
              <a:gd name="connsiteX354" fmla="*/ 1012080 w 1060649"/>
              <a:gd name="connsiteY354" fmla="*/ 942245 h 1146667"/>
              <a:gd name="connsiteX355" fmla="*/ 128292 w 1060649"/>
              <a:gd name="connsiteY355" fmla="*/ 912770 h 1146667"/>
              <a:gd name="connsiteX356" fmla="*/ 102634 w 1060649"/>
              <a:gd name="connsiteY356" fmla="*/ 896606 h 1146667"/>
              <a:gd name="connsiteX357" fmla="*/ 75074 w 1060649"/>
              <a:gd name="connsiteY357" fmla="*/ 844312 h 1146667"/>
              <a:gd name="connsiteX358" fmla="*/ 101683 w 1060649"/>
              <a:gd name="connsiteY358" fmla="*/ 855722 h 1146667"/>
              <a:gd name="connsiteX359" fmla="*/ 128292 w 1060649"/>
              <a:gd name="connsiteY359" fmla="*/ 912770 h 114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Lst>
            <a:rect l="l" t="t" r="r" b="b"/>
            <a:pathLst>
              <a:path w="1060649" h="1146667">
                <a:moveTo>
                  <a:pt x="217621" y="995490"/>
                </a:moveTo>
                <a:cubicBezTo>
                  <a:pt x="213820" y="1002145"/>
                  <a:pt x="196714" y="995490"/>
                  <a:pt x="178658" y="979326"/>
                </a:cubicBezTo>
                <a:cubicBezTo>
                  <a:pt x="161553" y="963163"/>
                  <a:pt x="148248" y="944147"/>
                  <a:pt x="149199" y="934639"/>
                </a:cubicBezTo>
                <a:cubicBezTo>
                  <a:pt x="151099" y="924180"/>
                  <a:pt x="169155" y="929885"/>
                  <a:pt x="188161" y="946999"/>
                </a:cubicBezTo>
                <a:cubicBezTo>
                  <a:pt x="209068" y="965064"/>
                  <a:pt x="221422" y="986933"/>
                  <a:pt x="217621" y="995490"/>
                </a:cubicBezTo>
                <a:moveTo>
                  <a:pt x="320255" y="1065849"/>
                </a:moveTo>
                <a:cubicBezTo>
                  <a:pt x="313602" y="1070603"/>
                  <a:pt x="293646" y="1063948"/>
                  <a:pt x="274640" y="1052538"/>
                </a:cubicBezTo>
                <a:cubicBezTo>
                  <a:pt x="255633" y="1040178"/>
                  <a:pt x="243279" y="1024965"/>
                  <a:pt x="248031" y="1019260"/>
                </a:cubicBezTo>
                <a:cubicBezTo>
                  <a:pt x="252783" y="1011653"/>
                  <a:pt x="274640" y="1015457"/>
                  <a:pt x="295547" y="1029719"/>
                </a:cubicBezTo>
                <a:cubicBezTo>
                  <a:pt x="316453" y="1043030"/>
                  <a:pt x="327857" y="1060144"/>
                  <a:pt x="320255" y="1065849"/>
                </a:cubicBezTo>
                <a:close/>
                <a:moveTo>
                  <a:pt x="428590" y="1117193"/>
                </a:moveTo>
                <a:cubicBezTo>
                  <a:pt x="420037" y="1120045"/>
                  <a:pt x="399130" y="1115291"/>
                  <a:pt x="380124" y="1107685"/>
                </a:cubicBezTo>
                <a:cubicBezTo>
                  <a:pt x="361118" y="1099127"/>
                  <a:pt x="350665" y="1089619"/>
                  <a:pt x="358267" y="1085816"/>
                </a:cubicBezTo>
                <a:cubicBezTo>
                  <a:pt x="365869" y="1081062"/>
                  <a:pt x="388677" y="1083915"/>
                  <a:pt x="409584" y="1093423"/>
                </a:cubicBezTo>
                <a:cubicBezTo>
                  <a:pt x="429540" y="1102931"/>
                  <a:pt x="437143" y="1113389"/>
                  <a:pt x="428590" y="1117193"/>
                </a:cubicBezTo>
                <a:close/>
                <a:moveTo>
                  <a:pt x="530273" y="1143815"/>
                </a:moveTo>
                <a:cubicBezTo>
                  <a:pt x="520770" y="1143815"/>
                  <a:pt x="500814" y="1141913"/>
                  <a:pt x="483708" y="1140012"/>
                </a:cubicBezTo>
                <a:cubicBezTo>
                  <a:pt x="467553" y="1136209"/>
                  <a:pt x="459950" y="1132405"/>
                  <a:pt x="469453" y="1131455"/>
                </a:cubicBezTo>
                <a:cubicBezTo>
                  <a:pt x="478956" y="1128602"/>
                  <a:pt x="500814" y="1130504"/>
                  <a:pt x="517919" y="1134307"/>
                </a:cubicBezTo>
                <a:cubicBezTo>
                  <a:pt x="535025" y="1137159"/>
                  <a:pt x="539776" y="1141913"/>
                  <a:pt x="530273" y="1143815"/>
                </a:cubicBezTo>
                <a:close/>
                <a:moveTo>
                  <a:pt x="34211" y="714052"/>
                </a:moveTo>
                <a:cubicBezTo>
                  <a:pt x="33261" y="732118"/>
                  <a:pt x="25658" y="731167"/>
                  <a:pt x="19006" y="712151"/>
                </a:cubicBezTo>
                <a:cubicBezTo>
                  <a:pt x="13304" y="694086"/>
                  <a:pt x="8553" y="666512"/>
                  <a:pt x="6652" y="648447"/>
                </a:cubicBezTo>
                <a:cubicBezTo>
                  <a:pt x="6652" y="628480"/>
                  <a:pt x="13304" y="625628"/>
                  <a:pt x="20907" y="643693"/>
                </a:cubicBezTo>
                <a:cubicBezTo>
                  <a:pt x="31360" y="661758"/>
                  <a:pt x="37062" y="695036"/>
                  <a:pt x="34211" y="714052"/>
                </a:cubicBezTo>
                <a:close/>
                <a:moveTo>
                  <a:pt x="97882" y="803428"/>
                </a:moveTo>
                <a:cubicBezTo>
                  <a:pt x="94081" y="820542"/>
                  <a:pt x="78876" y="817690"/>
                  <a:pt x="65571" y="798674"/>
                </a:cubicBezTo>
                <a:cubicBezTo>
                  <a:pt x="53217" y="779658"/>
                  <a:pt x="43714" y="751134"/>
                  <a:pt x="45615" y="733069"/>
                </a:cubicBezTo>
                <a:cubicBezTo>
                  <a:pt x="48466" y="714052"/>
                  <a:pt x="62720" y="713102"/>
                  <a:pt x="77925" y="733069"/>
                </a:cubicBezTo>
                <a:cubicBezTo>
                  <a:pt x="94081" y="753035"/>
                  <a:pt x="103584" y="785363"/>
                  <a:pt x="97882" y="803428"/>
                </a:cubicBezTo>
                <a:close/>
                <a:moveTo>
                  <a:pt x="190062" y="896606"/>
                </a:moveTo>
                <a:cubicBezTo>
                  <a:pt x="183410" y="910868"/>
                  <a:pt x="162503" y="908016"/>
                  <a:pt x="144447" y="889000"/>
                </a:cubicBezTo>
                <a:cubicBezTo>
                  <a:pt x="126391" y="870935"/>
                  <a:pt x="115938" y="843362"/>
                  <a:pt x="120689" y="827198"/>
                </a:cubicBezTo>
                <a:cubicBezTo>
                  <a:pt x="126391" y="810083"/>
                  <a:pt x="147298" y="811034"/>
                  <a:pt x="167255" y="830050"/>
                </a:cubicBezTo>
                <a:cubicBezTo>
                  <a:pt x="187211" y="850968"/>
                  <a:pt x="197665" y="880443"/>
                  <a:pt x="190062" y="896606"/>
                </a:cubicBezTo>
                <a:close/>
                <a:moveTo>
                  <a:pt x="300298" y="983129"/>
                </a:moveTo>
                <a:cubicBezTo>
                  <a:pt x="290795" y="995490"/>
                  <a:pt x="267037" y="992637"/>
                  <a:pt x="246130" y="977425"/>
                </a:cubicBezTo>
                <a:cubicBezTo>
                  <a:pt x="225224" y="961261"/>
                  <a:pt x="214770" y="938442"/>
                  <a:pt x="221422" y="924180"/>
                </a:cubicBezTo>
                <a:cubicBezTo>
                  <a:pt x="229975" y="908967"/>
                  <a:pt x="254683" y="910868"/>
                  <a:pt x="277491" y="927983"/>
                </a:cubicBezTo>
                <a:cubicBezTo>
                  <a:pt x="300298" y="945097"/>
                  <a:pt x="310751" y="969818"/>
                  <a:pt x="300298" y="983129"/>
                </a:cubicBezTo>
                <a:close/>
                <a:moveTo>
                  <a:pt x="420037" y="1055390"/>
                </a:moveTo>
                <a:cubicBezTo>
                  <a:pt x="408633" y="1064898"/>
                  <a:pt x="383925" y="1062997"/>
                  <a:pt x="363019" y="1051587"/>
                </a:cubicBezTo>
                <a:cubicBezTo>
                  <a:pt x="342112" y="1039227"/>
                  <a:pt x="331658" y="1021162"/>
                  <a:pt x="342112" y="1009752"/>
                </a:cubicBezTo>
                <a:cubicBezTo>
                  <a:pt x="352565" y="997391"/>
                  <a:pt x="379174" y="998342"/>
                  <a:pt x="401981" y="1011653"/>
                </a:cubicBezTo>
                <a:cubicBezTo>
                  <a:pt x="423838" y="1025916"/>
                  <a:pt x="431441" y="1044932"/>
                  <a:pt x="420037" y="1055390"/>
                </a:cubicBezTo>
                <a:close/>
                <a:moveTo>
                  <a:pt x="535975" y="1106734"/>
                </a:moveTo>
                <a:cubicBezTo>
                  <a:pt x="523621" y="1113389"/>
                  <a:pt x="499863" y="1114340"/>
                  <a:pt x="480857" y="1106734"/>
                </a:cubicBezTo>
                <a:cubicBezTo>
                  <a:pt x="461851" y="1099127"/>
                  <a:pt x="455199" y="1086767"/>
                  <a:pt x="465652" y="1078210"/>
                </a:cubicBezTo>
                <a:cubicBezTo>
                  <a:pt x="477056" y="1068702"/>
                  <a:pt x="503664" y="1067751"/>
                  <a:pt x="523621" y="1077259"/>
                </a:cubicBezTo>
                <a:cubicBezTo>
                  <a:pt x="543578" y="1084865"/>
                  <a:pt x="548329" y="1098177"/>
                  <a:pt x="535975" y="1106734"/>
                </a:cubicBezTo>
                <a:close/>
                <a:moveTo>
                  <a:pt x="637658" y="1131455"/>
                </a:moveTo>
                <a:cubicBezTo>
                  <a:pt x="625304" y="1136209"/>
                  <a:pt x="605348" y="1138110"/>
                  <a:pt x="589192" y="1136209"/>
                </a:cubicBezTo>
                <a:cubicBezTo>
                  <a:pt x="573987" y="1133356"/>
                  <a:pt x="570186" y="1126701"/>
                  <a:pt x="581590" y="1120996"/>
                </a:cubicBezTo>
                <a:cubicBezTo>
                  <a:pt x="593944" y="1114340"/>
                  <a:pt x="616751" y="1111488"/>
                  <a:pt x="632907" y="1115291"/>
                </a:cubicBezTo>
                <a:cubicBezTo>
                  <a:pt x="648112" y="1118143"/>
                  <a:pt x="650963" y="1125750"/>
                  <a:pt x="637658" y="1131455"/>
                </a:cubicBezTo>
                <a:close/>
                <a:moveTo>
                  <a:pt x="29460" y="588547"/>
                </a:moveTo>
                <a:cubicBezTo>
                  <a:pt x="23758" y="613267"/>
                  <a:pt x="13304" y="616120"/>
                  <a:pt x="7602" y="599005"/>
                </a:cubicBezTo>
                <a:cubicBezTo>
                  <a:pt x="2851" y="582842"/>
                  <a:pt x="2851" y="551465"/>
                  <a:pt x="6652" y="529597"/>
                </a:cubicBezTo>
                <a:cubicBezTo>
                  <a:pt x="11404" y="505827"/>
                  <a:pt x="20907" y="497270"/>
                  <a:pt x="27559" y="511532"/>
                </a:cubicBezTo>
                <a:cubicBezTo>
                  <a:pt x="35161" y="528646"/>
                  <a:pt x="37062" y="563826"/>
                  <a:pt x="29460" y="588547"/>
                </a:cubicBezTo>
                <a:close/>
                <a:moveTo>
                  <a:pt x="89329" y="673168"/>
                </a:moveTo>
                <a:cubicBezTo>
                  <a:pt x="80776" y="696938"/>
                  <a:pt x="62720" y="698840"/>
                  <a:pt x="48466" y="678873"/>
                </a:cubicBezTo>
                <a:cubicBezTo>
                  <a:pt x="36112" y="659857"/>
                  <a:pt x="31360" y="626579"/>
                  <a:pt x="37062" y="602809"/>
                </a:cubicBezTo>
                <a:cubicBezTo>
                  <a:pt x="44665" y="579039"/>
                  <a:pt x="61770" y="572383"/>
                  <a:pt x="76025" y="591399"/>
                </a:cubicBezTo>
                <a:cubicBezTo>
                  <a:pt x="93130" y="610415"/>
                  <a:pt x="98832" y="647496"/>
                  <a:pt x="89329" y="673168"/>
                </a:cubicBezTo>
                <a:close/>
                <a:moveTo>
                  <a:pt x="180559" y="767297"/>
                </a:moveTo>
                <a:cubicBezTo>
                  <a:pt x="170106" y="789166"/>
                  <a:pt x="145397" y="790117"/>
                  <a:pt x="125441" y="769199"/>
                </a:cubicBezTo>
                <a:cubicBezTo>
                  <a:pt x="106435" y="749232"/>
                  <a:pt x="98832" y="715003"/>
                  <a:pt x="107385" y="692184"/>
                </a:cubicBezTo>
                <a:cubicBezTo>
                  <a:pt x="116888" y="668414"/>
                  <a:pt x="141596" y="664611"/>
                  <a:pt x="162503" y="685528"/>
                </a:cubicBezTo>
                <a:cubicBezTo>
                  <a:pt x="184360" y="706446"/>
                  <a:pt x="191963" y="743527"/>
                  <a:pt x="180559" y="767297"/>
                </a:cubicBezTo>
                <a:close/>
                <a:moveTo>
                  <a:pt x="296497" y="864279"/>
                </a:moveTo>
                <a:cubicBezTo>
                  <a:pt x="283192" y="884246"/>
                  <a:pt x="254683" y="884246"/>
                  <a:pt x="230925" y="865230"/>
                </a:cubicBezTo>
                <a:cubicBezTo>
                  <a:pt x="208118" y="846214"/>
                  <a:pt x="198615" y="813887"/>
                  <a:pt x="209068" y="792969"/>
                </a:cubicBezTo>
                <a:cubicBezTo>
                  <a:pt x="220472" y="771101"/>
                  <a:pt x="250882" y="768248"/>
                  <a:pt x="275590" y="788215"/>
                </a:cubicBezTo>
                <a:cubicBezTo>
                  <a:pt x="300298" y="808182"/>
                  <a:pt x="309801" y="842411"/>
                  <a:pt x="296497" y="864279"/>
                </a:cubicBezTo>
                <a:close/>
                <a:moveTo>
                  <a:pt x="423838" y="952704"/>
                </a:moveTo>
                <a:cubicBezTo>
                  <a:pt x="409584" y="969818"/>
                  <a:pt x="379174" y="970769"/>
                  <a:pt x="354466" y="954605"/>
                </a:cubicBezTo>
                <a:cubicBezTo>
                  <a:pt x="330708" y="938442"/>
                  <a:pt x="321205" y="910868"/>
                  <a:pt x="334509" y="891852"/>
                </a:cubicBezTo>
                <a:cubicBezTo>
                  <a:pt x="347814" y="871886"/>
                  <a:pt x="380124" y="869984"/>
                  <a:pt x="405783" y="887098"/>
                </a:cubicBezTo>
                <a:cubicBezTo>
                  <a:pt x="431441" y="905164"/>
                  <a:pt x="439043" y="934639"/>
                  <a:pt x="423838" y="952704"/>
                </a:cubicBezTo>
                <a:close/>
                <a:moveTo>
                  <a:pt x="667118" y="1073456"/>
                </a:moveTo>
                <a:cubicBezTo>
                  <a:pt x="652863" y="1084865"/>
                  <a:pt x="626255" y="1088669"/>
                  <a:pt x="608199" y="1082013"/>
                </a:cubicBezTo>
                <a:cubicBezTo>
                  <a:pt x="589192" y="1075357"/>
                  <a:pt x="584441" y="1059194"/>
                  <a:pt x="599646" y="1046833"/>
                </a:cubicBezTo>
                <a:cubicBezTo>
                  <a:pt x="614851" y="1033522"/>
                  <a:pt x="642410" y="1028768"/>
                  <a:pt x="662366" y="1037325"/>
                </a:cubicBezTo>
                <a:cubicBezTo>
                  <a:pt x="680422" y="1044932"/>
                  <a:pt x="683273" y="1061095"/>
                  <a:pt x="667118" y="1073456"/>
                </a:cubicBezTo>
                <a:close/>
                <a:moveTo>
                  <a:pt x="760248" y="1094373"/>
                </a:moveTo>
                <a:cubicBezTo>
                  <a:pt x="745994" y="1102931"/>
                  <a:pt x="725087" y="1108635"/>
                  <a:pt x="711782" y="1106734"/>
                </a:cubicBezTo>
                <a:cubicBezTo>
                  <a:pt x="697528" y="1104832"/>
                  <a:pt x="697528" y="1094373"/>
                  <a:pt x="710832" y="1084865"/>
                </a:cubicBezTo>
                <a:cubicBezTo>
                  <a:pt x="725087" y="1074407"/>
                  <a:pt x="748845" y="1068702"/>
                  <a:pt x="762149" y="1071554"/>
                </a:cubicBezTo>
                <a:cubicBezTo>
                  <a:pt x="775453" y="1075357"/>
                  <a:pt x="773553" y="1085816"/>
                  <a:pt x="760248" y="1094373"/>
                </a:cubicBezTo>
                <a:close/>
                <a:moveTo>
                  <a:pt x="823919" y="1088669"/>
                </a:moveTo>
                <a:cubicBezTo>
                  <a:pt x="811565" y="1094373"/>
                  <a:pt x="795410" y="1101980"/>
                  <a:pt x="787807" y="1103881"/>
                </a:cubicBezTo>
                <a:cubicBezTo>
                  <a:pt x="779255" y="1105783"/>
                  <a:pt x="781155" y="1101980"/>
                  <a:pt x="794459" y="1094373"/>
                </a:cubicBezTo>
                <a:cubicBezTo>
                  <a:pt x="806814" y="1086767"/>
                  <a:pt x="824869" y="1079161"/>
                  <a:pt x="833422" y="1078210"/>
                </a:cubicBezTo>
                <a:cubicBezTo>
                  <a:pt x="841025" y="1078210"/>
                  <a:pt x="836273" y="1082013"/>
                  <a:pt x="823919" y="1088669"/>
                </a:cubicBezTo>
                <a:close/>
                <a:moveTo>
                  <a:pt x="42764" y="452582"/>
                </a:moveTo>
                <a:cubicBezTo>
                  <a:pt x="32311" y="479204"/>
                  <a:pt x="20907" y="487762"/>
                  <a:pt x="16155" y="474450"/>
                </a:cubicBezTo>
                <a:cubicBezTo>
                  <a:pt x="14255" y="462090"/>
                  <a:pt x="19006" y="434517"/>
                  <a:pt x="26609" y="409796"/>
                </a:cubicBezTo>
                <a:cubicBezTo>
                  <a:pt x="36112" y="386026"/>
                  <a:pt x="46565" y="372714"/>
                  <a:pt x="51317" y="382222"/>
                </a:cubicBezTo>
                <a:cubicBezTo>
                  <a:pt x="57969" y="393632"/>
                  <a:pt x="54168" y="425009"/>
                  <a:pt x="42764" y="452582"/>
                </a:cubicBezTo>
                <a:close/>
                <a:moveTo>
                  <a:pt x="95981" y="521040"/>
                </a:moveTo>
                <a:cubicBezTo>
                  <a:pt x="83627" y="548613"/>
                  <a:pt x="63671" y="555268"/>
                  <a:pt x="50366" y="538154"/>
                </a:cubicBezTo>
                <a:cubicBezTo>
                  <a:pt x="39913" y="521990"/>
                  <a:pt x="39913" y="489663"/>
                  <a:pt x="49416" y="463991"/>
                </a:cubicBezTo>
                <a:cubicBezTo>
                  <a:pt x="60820" y="437369"/>
                  <a:pt x="79826" y="426910"/>
                  <a:pt x="93130" y="442123"/>
                </a:cubicBezTo>
                <a:cubicBezTo>
                  <a:pt x="107385" y="456385"/>
                  <a:pt x="109286" y="492516"/>
                  <a:pt x="95981" y="521040"/>
                </a:cubicBezTo>
                <a:close/>
                <a:moveTo>
                  <a:pt x="181509" y="607563"/>
                </a:moveTo>
                <a:cubicBezTo>
                  <a:pt x="167255" y="635136"/>
                  <a:pt x="139696" y="639890"/>
                  <a:pt x="120689" y="619923"/>
                </a:cubicBezTo>
                <a:cubicBezTo>
                  <a:pt x="102634" y="600907"/>
                  <a:pt x="98832" y="564776"/>
                  <a:pt x="111186" y="539105"/>
                </a:cubicBezTo>
                <a:cubicBezTo>
                  <a:pt x="124491" y="512482"/>
                  <a:pt x="151099" y="504876"/>
                  <a:pt x="170106" y="522941"/>
                </a:cubicBezTo>
                <a:cubicBezTo>
                  <a:pt x="191963" y="541006"/>
                  <a:pt x="197665" y="579989"/>
                  <a:pt x="181509" y="607563"/>
                </a:cubicBezTo>
                <a:close/>
                <a:moveTo>
                  <a:pt x="568286" y="894705"/>
                </a:moveTo>
                <a:cubicBezTo>
                  <a:pt x="551180" y="914672"/>
                  <a:pt x="517919" y="919426"/>
                  <a:pt x="494161" y="904213"/>
                </a:cubicBezTo>
                <a:cubicBezTo>
                  <a:pt x="469453" y="889000"/>
                  <a:pt x="462801" y="858574"/>
                  <a:pt x="478956" y="837657"/>
                </a:cubicBezTo>
                <a:cubicBezTo>
                  <a:pt x="496062" y="815788"/>
                  <a:pt x="530273" y="811034"/>
                  <a:pt x="555932" y="827198"/>
                </a:cubicBezTo>
                <a:cubicBezTo>
                  <a:pt x="579689" y="843362"/>
                  <a:pt x="585391" y="873787"/>
                  <a:pt x="568286" y="894705"/>
                </a:cubicBezTo>
                <a:close/>
                <a:moveTo>
                  <a:pt x="694677" y="966966"/>
                </a:moveTo>
                <a:cubicBezTo>
                  <a:pt x="678522" y="984080"/>
                  <a:pt x="649062" y="989785"/>
                  <a:pt x="628155" y="979326"/>
                </a:cubicBezTo>
                <a:cubicBezTo>
                  <a:pt x="607248" y="967917"/>
                  <a:pt x="602497" y="944147"/>
                  <a:pt x="618652" y="926081"/>
                </a:cubicBezTo>
                <a:cubicBezTo>
                  <a:pt x="634807" y="907065"/>
                  <a:pt x="666168" y="901360"/>
                  <a:pt x="687074" y="913721"/>
                </a:cubicBezTo>
                <a:cubicBezTo>
                  <a:pt x="708932" y="925131"/>
                  <a:pt x="711782" y="948901"/>
                  <a:pt x="694677" y="966966"/>
                </a:cubicBezTo>
                <a:close/>
                <a:moveTo>
                  <a:pt x="800161" y="1014506"/>
                </a:moveTo>
                <a:cubicBezTo>
                  <a:pt x="784956" y="1028768"/>
                  <a:pt x="761199" y="1035424"/>
                  <a:pt x="745994" y="1029719"/>
                </a:cubicBezTo>
                <a:cubicBezTo>
                  <a:pt x="729838" y="1023063"/>
                  <a:pt x="728888" y="1005949"/>
                  <a:pt x="744093" y="990736"/>
                </a:cubicBezTo>
                <a:cubicBezTo>
                  <a:pt x="759298" y="974572"/>
                  <a:pt x="784956" y="967917"/>
                  <a:pt x="801112" y="975523"/>
                </a:cubicBezTo>
                <a:cubicBezTo>
                  <a:pt x="815366" y="982179"/>
                  <a:pt x="815366" y="1000244"/>
                  <a:pt x="800161" y="1014506"/>
                </a:cubicBezTo>
                <a:close/>
                <a:moveTo>
                  <a:pt x="876186" y="1035424"/>
                </a:moveTo>
                <a:cubicBezTo>
                  <a:pt x="862882" y="1046833"/>
                  <a:pt x="844826" y="1054440"/>
                  <a:pt x="835323" y="1052538"/>
                </a:cubicBezTo>
                <a:cubicBezTo>
                  <a:pt x="824869" y="1050636"/>
                  <a:pt x="826770" y="1039227"/>
                  <a:pt x="840074" y="1026866"/>
                </a:cubicBezTo>
                <a:cubicBezTo>
                  <a:pt x="853379" y="1014506"/>
                  <a:pt x="872385" y="1006899"/>
                  <a:pt x="882838" y="1009752"/>
                </a:cubicBezTo>
                <a:cubicBezTo>
                  <a:pt x="892341" y="1013555"/>
                  <a:pt x="889490" y="1024014"/>
                  <a:pt x="876186" y="1035424"/>
                </a:cubicBezTo>
                <a:close/>
                <a:moveTo>
                  <a:pt x="77925" y="327076"/>
                </a:moveTo>
                <a:cubicBezTo>
                  <a:pt x="63671" y="353698"/>
                  <a:pt x="48466" y="367960"/>
                  <a:pt x="45615" y="359403"/>
                </a:cubicBezTo>
                <a:cubicBezTo>
                  <a:pt x="44665" y="352748"/>
                  <a:pt x="55118" y="328978"/>
                  <a:pt x="66522" y="305208"/>
                </a:cubicBezTo>
                <a:cubicBezTo>
                  <a:pt x="79826" y="281437"/>
                  <a:pt x="92180" y="265274"/>
                  <a:pt x="95031" y="268126"/>
                </a:cubicBezTo>
                <a:cubicBezTo>
                  <a:pt x="100733" y="272880"/>
                  <a:pt x="93130" y="300454"/>
                  <a:pt x="77925" y="327076"/>
                </a:cubicBezTo>
                <a:close/>
                <a:moveTo>
                  <a:pt x="205267" y="444025"/>
                </a:moveTo>
                <a:cubicBezTo>
                  <a:pt x="187211" y="474450"/>
                  <a:pt x="156801" y="483007"/>
                  <a:pt x="137795" y="464942"/>
                </a:cubicBezTo>
                <a:cubicBezTo>
                  <a:pt x="120689" y="447828"/>
                  <a:pt x="120689" y="412648"/>
                  <a:pt x="136845" y="385075"/>
                </a:cubicBezTo>
                <a:cubicBezTo>
                  <a:pt x="153950" y="356551"/>
                  <a:pt x="183410" y="345141"/>
                  <a:pt x="202416" y="360354"/>
                </a:cubicBezTo>
                <a:cubicBezTo>
                  <a:pt x="221422" y="376518"/>
                  <a:pt x="224273" y="414550"/>
                  <a:pt x="205267" y="444025"/>
                </a:cubicBezTo>
                <a:close/>
                <a:moveTo>
                  <a:pt x="316453" y="533400"/>
                </a:moveTo>
                <a:cubicBezTo>
                  <a:pt x="297447" y="562875"/>
                  <a:pt x="261335" y="570481"/>
                  <a:pt x="236627" y="549564"/>
                </a:cubicBezTo>
                <a:cubicBezTo>
                  <a:pt x="212870" y="530548"/>
                  <a:pt x="209068" y="491565"/>
                  <a:pt x="227124" y="463041"/>
                </a:cubicBezTo>
                <a:cubicBezTo>
                  <a:pt x="245180" y="434517"/>
                  <a:pt x="280342" y="425009"/>
                  <a:pt x="305050" y="443074"/>
                </a:cubicBezTo>
                <a:cubicBezTo>
                  <a:pt x="331658" y="462090"/>
                  <a:pt x="336410" y="502974"/>
                  <a:pt x="316453" y="533400"/>
                </a:cubicBezTo>
                <a:close/>
                <a:moveTo>
                  <a:pt x="928453" y="941294"/>
                </a:moveTo>
                <a:cubicBezTo>
                  <a:pt x="914199" y="957458"/>
                  <a:pt x="893292" y="966015"/>
                  <a:pt x="880938" y="960310"/>
                </a:cubicBezTo>
                <a:cubicBezTo>
                  <a:pt x="867633" y="953655"/>
                  <a:pt x="868584" y="934639"/>
                  <a:pt x="883789" y="917524"/>
                </a:cubicBezTo>
                <a:cubicBezTo>
                  <a:pt x="898043" y="899459"/>
                  <a:pt x="920851" y="890902"/>
                  <a:pt x="933205" y="898508"/>
                </a:cubicBezTo>
                <a:cubicBezTo>
                  <a:pt x="944609" y="906114"/>
                  <a:pt x="942708" y="924180"/>
                  <a:pt x="928453" y="941294"/>
                </a:cubicBezTo>
                <a:close/>
                <a:moveTo>
                  <a:pt x="979770" y="962212"/>
                </a:moveTo>
                <a:cubicBezTo>
                  <a:pt x="968366" y="974572"/>
                  <a:pt x="954112" y="984080"/>
                  <a:pt x="947459" y="983129"/>
                </a:cubicBezTo>
                <a:cubicBezTo>
                  <a:pt x="940807" y="981228"/>
                  <a:pt x="944609" y="967917"/>
                  <a:pt x="956963" y="954605"/>
                </a:cubicBezTo>
                <a:cubicBezTo>
                  <a:pt x="969317" y="940343"/>
                  <a:pt x="984522" y="930835"/>
                  <a:pt x="990223" y="934639"/>
                </a:cubicBezTo>
                <a:cubicBezTo>
                  <a:pt x="995925" y="936540"/>
                  <a:pt x="991174" y="949851"/>
                  <a:pt x="979770" y="962212"/>
                </a:cubicBezTo>
                <a:close/>
                <a:moveTo>
                  <a:pt x="163453" y="243405"/>
                </a:moveTo>
                <a:cubicBezTo>
                  <a:pt x="144447" y="269077"/>
                  <a:pt x="120689" y="283339"/>
                  <a:pt x="111186" y="275733"/>
                </a:cubicBezTo>
                <a:cubicBezTo>
                  <a:pt x="103584" y="269077"/>
                  <a:pt x="112137" y="246258"/>
                  <a:pt x="129242" y="223439"/>
                </a:cubicBezTo>
                <a:cubicBezTo>
                  <a:pt x="147298" y="201570"/>
                  <a:pt x="168205" y="185406"/>
                  <a:pt x="177708" y="188259"/>
                </a:cubicBezTo>
                <a:cubicBezTo>
                  <a:pt x="189112" y="193013"/>
                  <a:pt x="183410" y="217734"/>
                  <a:pt x="163453" y="243405"/>
                </a:cubicBezTo>
                <a:close/>
                <a:moveTo>
                  <a:pt x="236627" y="289044"/>
                </a:moveTo>
                <a:cubicBezTo>
                  <a:pt x="216671" y="316617"/>
                  <a:pt x="185311" y="328027"/>
                  <a:pt x="168205" y="315666"/>
                </a:cubicBezTo>
                <a:cubicBezTo>
                  <a:pt x="153000" y="304257"/>
                  <a:pt x="155851" y="274782"/>
                  <a:pt x="174857" y="250061"/>
                </a:cubicBezTo>
                <a:cubicBezTo>
                  <a:pt x="193863" y="225340"/>
                  <a:pt x="222373" y="212029"/>
                  <a:pt x="239478" y="221537"/>
                </a:cubicBezTo>
                <a:cubicBezTo>
                  <a:pt x="257534" y="231045"/>
                  <a:pt x="256584" y="261471"/>
                  <a:pt x="236627" y="289044"/>
                </a:cubicBezTo>
                <a:close/>
                <a:moveTo>
                  <a:pt x="340211" y="358452"/>
                </a:moveTo>
                <a:cubicBezTo>
                  <a:pt x="319304" y="386976"/>
                  <a:pt x="283192" y="396485"/>
                  <a:pt x="259435" y="379370"/>
                </a:cubicBezTo>
                <a:cubicBezTo>
                  <a:pt x="237578" y="363206"/>
                  <a:pt x="236627" y="328978"/>
                  <a:pt x="255633" y="302355"/>
                </a:cubicBezTo>
                <a:cubicBezTo>
                  <a:pt x="275590" y="275733"/>
                  <a:pt x="309801" y="265274"/>
                  <a:pt x="332609" y="279536"/>
                </a:cubicBezTo>
                <a:cubicBezTo>
                  <a:pt x="358267" y="294749"/>
                  <a:pt x="362068" y="329928"/>
                  <a:pt x="340211" y="358452"/>
                </a:cubicBezTo>
                <a:close/>
                <a:moveTo>
                  <a:pt x="1047242" y="889951"/>
                </a:moveTo>
                <a:cubicBezTo>
                  <a:pt x="1038689" y="902311"/>
                  <a:pt x="1031087" y="910868"/>
                  <a:pt x="1029186" y="909918"/>
                </a:cubicBezTo>
                <a:cubicBezTo>
                  <a:pt x="1026335" y="908016"/>
                  <a:pt x="1031087" y="894705"/>
                  <a:pt x="1040590" y="881394"/>
                </a:cubicBezTo>
                <a:cubicBezTo>
                  <a:pt x="1049143" y="868082"/>
                  <a:pt x="1057695" y="859525"/>
                  <a:pt x="1060546" y="862378"/>
                </a:cubicBezTo>
                <a:cubicBezTo>
                  <a:pt x="1061497" y="864279"/>
                  <a:pt x="1055795" y="876640"/>
                  <a:pt x="1047242" y="889951"/>
                </a:cubicBezTo>
                <a:close/>
                <a:moveTo>
                  <a:pt x="281292" y="164489"/>
                </a:moveTo>
                <a:cubicBezTo>
                  <a:pt x="259435" y="188259"/>
                  <a:pt x="227124" y="201570"/>
                  <a:pt x="210969" y="193964"/>
                </a:cubicBezTo>
                <a:cubicBezTo>
                  <a:pt x="196714" y="188259"/>
                  <a:pt x="203366" y="166390"/>
                  <a:pt x="223323" y="145473"/>
                </a:cubicBezTo>
                <a:cubicBezTo>
                  <a:pt x="244230" y="125506"/>
                  <a:pt x="272739" y="112195"/>
                  <a:pt x="287944" y="115047"/>
                </a:cubicBezTo>
                <a:cubicBezTo>
                  <a:pt x="306000" y="119801"/>
                  <a:pt x="303149" y="141670"/>
                  <a:pt x="281292" y="164489"/>
                </a:cubicBezTo>
                <a:close/>
                <a:moveTo>
                  <a:pt x="377273" y="211078"/>
                </a:moveTo>
                <a:cubicBezTo>
                  <a:pt x="354466" y="236750"/>
                  <a:pt x="317404" y="247209"/>
                  <a:pt x="294596" y="234848"/>
                </a:cubicBezTo>
                <a:cubicBezTo>
                  <a:pt x="273689" y="223439"/>
                  <a:pt x="274640" y="194914"/>
                  <a:pt x="296497" y="171144"/>
                </a:cubicBezTo>
                <a:cubicBezTo>
                  <a:pt x="317404" y="149276"/>
                  <a:pt x="351615" y="137866"/>
                  <a:pt x="374422" y="147374"/>
                </a:cubicBezTo>
                <a:cubicBezTo>
                  <a:pt x="397230" y="157833"/>
                  <a:pt x="399130" y="186357"/>
                  <a:pt x="377273" y="211078"/>
                </a:cubicBezTo>
                <a:close/>
                <a:moveTo>
                  <a:pt x="326907" y="77015"/>
                </a:moveTo>
                <a:cubicBezTo>
                  <a:pt x="305050" y="94129"/>
                  <a:pt x="275590" y="106490"/>
                  <a:pt x="262286" y="105539"/>
                </a:cubicBezTo>
                <a:cubicBezTo>
                  <a:pt x="250882" y="106490"/>
                  <a:pt x="259435" y="95080"/>
                  <a:pt x="278441" y="81769"/>
                </a:cubicBezTo>
                <a:cubicBezTo>
                  <a:pt x="299348" y="69409"/>
                  <a:pt x="324056" y="57048"/>
                  <a:pt x="337360" y="53245"/>
                </a:cubicBezTo>
                <a:cubicBezTo>
                  <a:pt x="352565" y="52294"/>
                  <a:pt x="347814" y="62753"/>
                  <a:pt x="326907" y="77015"/>
                </a:cubicBezTo>
                <a:close/>
                <a:moveTo>
                  <a:pt x="411484" y="96982"/>
                </a:moveTo>
                <a:cubicBezTo>
                  <a:pt x="390578" y="115998"/>
                  <a:pt x="355416" y="125506"/>
                  <a:pt x="335460" y="118850"/>
                </a:cubicBezTo>
                <a:cubicBezTo>
                  <a:pt x="317404" y="113145"/>
                  <a:pt x="319304" y="95080"/>
                  <a:pt x="340211" y="78917"/>
                </a:cubicBezTo>
                <a:cubicBezTo>
                  <a:pt x="360168" y="63704"/>
                  <a:pt x="391528" y="54196"/>
                  <a:pt x="410534" y="57999"/>
                </a:cubicBezTo>
                <a:cubicBezTo>
                  <a:pt x="431441" y="61802"/>
                  <a:pt x="431441" y="79867"/>
                  <a:pt x="411484" y="96982"/>
                </a:cubicBezTo>
                <a:close/>
                <a:moveTo>
                  <a:pt x="521720" y="143571"/>
                </a:moveTo>
                <a:cubicBezTo>
                  <a:pt x="501764" y="164489"/>
                  <a:pt x="463751" y="171144"/>
                  <a:pt x="439043" y="158784"/>
                </a:cubicBezTo>
                <a:cubicBezTo>
                  <a:pt x="415286" y="147374"/>
                  <a:pt x="413385" y="123604"/>
                  <a:pt x="433342" y="104588"/>
                </a:cubicBezTo>
                <a:cubicBezTo>
                  <a:pt x="453298" y="87474"/>
                  <a:pt x="487509" y="80818"/>
                  <a:pt x="511267" y="90326"/>
                </a:cubicBezTo>
                <a:cubicBezTo>
                  <a:pt x="535975" y="100785"/>
                  <a:pt x="541677" y="124555"/>
                  <a:pt x="521720" y="143571"/>
                </a:cubicBezTo>
                <a:close/>
                <a:moveTo>
                  <a:pt x="650012" y="214881"/>
                </a:moveTo>
                <a:cubicBezTo>
                  <a:pt x="631956" y="236750"/>
                  <a:pt x="594894" y="241504"/>
                  <a:pt x="567335" y="225340"/>
                </a:cubicBezTo>
                <a:cubicBezTo>
                  <a:pt x="540727" y="210127"/>
                  <a:pt x="535025" y="180652"/>
                  <a:pt x="554031" y="160686"/>
                </a:cubicBezTo>
                <a:cubicBezTo>
                  <a:pt x="572087" y="141670"/>
                  <a:pt x="607248" y="137866"/>
                  <a:pt x="632907" y="152128"/>
                </a:cubicBezTo>
                <a:cubicBezTo>
                  <a:pt x="659515" y="166390"/>
                  <a:pt x="667118" y="193964"/>
                  <a:pt x="650012" y="214881"/>
                </a:cubicBezTo>
                <a:close/>
                <a:moveTo>
                  <a:pt x="448546" y="30426"/>
                </a:moveTo>
                <a:cubicBezTo>
                  <a:pt x="427640" y="41835"/>
                  <a:pt x="395329" y="50393"/>
                  <a:pt x="376323" y="49442"/>
                </a:cubicBezTo>
                <a:cubicBezTo>
                  <a:pt x="359217" y="49442"/>
                  <a:pt x="363969" y="42786"/>
                  <a:pt x="383925" y="33278"/>
                </a:cubicBezTo>
                <a:cubicBezTo>
                  <a:pt x="403882" y="25672"/>
                  <a:pt x="432391" y="18065"/>
                  <a:pt x="448546" y="15213"/>
                </a:cubicBezTo>
                <a:cubicBezTo>
                  <a:pt x="467553" y="13311"/>
                  <a:pt x="467553" y="19967"/>
                  <a:pt x="448546" y="30426"/>
                </a:cubicBezTo>
                <a:close/>
                <a:moveTo>
                  <a:pt x="546428" y="52294"/>
                </a:moveTo>
                <a:cubicBezTo>
                  <a:pt x="527422" y="66556"/>
                  <a:pt x="491310" y="71310"/>
                  <a:pt x="468503" y="63704"/>
                </a:cubicBezTo>
                <a:cubicBezTo>
                  <a:pt x="445696" y="57999"/>
                  <a:pt x="444745" y="42786"/>
                  <a:pt x="463751" y="31376"/>
                </a:cubicBezTo>
                <a:cubicBezTo>
                  <a:pt x="481807" y="21868"/>
                  <a:pt x="514118" y="17114"/>
                  <a:pt x="535975" y="20918"/>
                </a:cubicBezTo>
                <a:cubicBezTo>
                  <a:pt x="558782" y="26622"/>
                  <a:pt x="564484" y="40884"/>
                  <a:pt x="546428" y="52294"/>
                </a:cubicBezTo>
                <a:close/>
                <a:moveTo>
                  <a:pt x="663317" y="101736"/>
                </a:moveTo>
                <a:cubicBezTo>
                  <a:pt x="647161" y="116949"/>
                  <a:pt x="611050" y="119801"/>
                  <a:pt x="584441" y="107441"/>
                </a:cubicBezTo>
                <a:cubicBezTo>
                  <a:pt x="558782" y="96031"/>
                  <a:pt x="553081" y="75113"/>
                  <a:pt x="571137" y="61802"/>
                </a:cubicBezTo>
                <a:cubicBezTo>
                  <a:pt x="588242" y="49442"/>
                  <a:pt x="620553" y="48491"/>
                  <a:pt x="645261" y="57999"/>
                </a:cubicBezTo>
                <a:cubicBezTo>
                  <a:pt x="669969" y="67507"/>
                  <a:pt x="678522" y="87474"/>
                  <a:pt x="663317" y="101736"/>
                </a:cubicBezTo>
                <a:close/>
                <a:moveTo>
                  <a:pt x="665217" y="29475"/>
                </a:moveTo>
                <a:cubicBezTo>
                  <a:pt x="650963" y="37081"/>
                  <a:pt x="620553" y="37081"/>
                  <a:pt x="596795" y="29475"/>
                </a:cubicBezTo>
                <a:cubicBezTo>
                  <a:pt x="574938" y="22819"/>
                  <a:pt x="569236" y="13311"/>
                  <a:pt x="584441" y="8557"/>
                </a:cubicBezTo>
                <a:cubicBezTo>
                  <a:pt x="597745" y="4754"/>
                  <a:pt x="626255" y="5705"/>
                  <a:pt x="647161" y="10459"/>
                </a:cubicBezTo>
                <a:cubicBezTo>
                  <a:pt x="668068" y="15213"/>
                  <a:pt x="676621" y="23770"/>
                  <a:pt x="665217" y="29475"/>
                </a:cubicBezTo>
                <a:close/>
                <a:moveTo>
                  <a:pt x="777354" y="79867"/>
                </a:moveTo>
                <a:cubicBezTo>
                  <a:pt x="766900" y="89375"/>
                  <a:pt x="737441" y="86523"/>
                  <a:pt x="713683" y="75113"/>
                </a:cubicBezTo>
                <a:cubicBezTo>
                  <a:pt x="689925" y="63704"/>
                  <a:pt x="681373" y="48491"/>
                  <a:pt x="693727" y="40884"/>
                </a:cubicBezTo>
                <a:cubicBezTo>
                  <a:pt x="705130" y="35180"/>
                  <a:pt x="731739" y="38032"/>
                  <a:pt x="753596" y="47540"/>
                </a:cubicBezTo>
                <a:cubicBezTo>
                  <a:pt x="775453" y="57999"/>
                  <a:pt x="785907" y="71310"/>
                  <a:pt x="777354" y="79867"/>
                </a:cubicBezTo>
                <a:close/>
                <a:moveTo>
                  <a:pt x="889490" y="150227"/>
                </a:moveTo>
                <a:cubicBezTo>
                  <a:pt x="881888" y="160686"/>
                  <a:pt x="857180" y="157833"/>
                  <a:pt x="835323" y="142620"/>
                </a:cubicBezTo>
                <a:cubicBezTo>
                  <a:pt x="812515" y="128358"/>
                  <a:pt x="802062" y="108391"/>
                  <a:pt x="811565" y="98883"/>
                </a:cubicBezTo>
                <a:cubicBezTo>
                  <a:pt x="820118" y="91277"/>
                  <a:pt x="842925" y="96031"/>
                  <a:pt x="863832" y="108391"/>
                </a:cubicBezTo>
                <a:cubicBezTo>
                  <a:pt x="883789" y="122653"/>
                  <a:pt x="896143" y="141670"/>
                  <a:pt x="889490" y="150227"/>
                </a:cubicBezTo>
                <a:close/>
                <a:moveTo>
                  <a:pt x="990223" y="234848"/>
                </a:moveTo>
                <a:cubicBezTo>
                  <a:pt x="986422" y="246258"/>
                  <a:pt x="968366" y="243405"/>
                  <a:pt x="949360" y="227242"/>
                </a:cubicBezTo>
                <a:cubicBezTo>
                  <a:pt x="930354" y="211078"/>
                  <a:pt x="919900" y="189210"/>
                  <a:pt x="925602" y="178751"/>
                </a:cubicBezTo>
                <a:cubicBezTo>
                  <a:pt x="930354" y="169243"/>
                  <a:pt x="948410" y="173997"/>
                  <a:pt x="965515" y="189210"/>
                </a:cubicBezTo>
                <a:cubicBezTo>
                  <a:pt x="982621" y="204422"/>
                  <a:pt x="993074" y="224389"/>
                  <a:pt x="990223" y="234848"/>
                </a:cubicBezTo>
                <a:close/>
                <a:moveTo>
                  <a:pt x="864782" y="86523"/>
                </a:moveTo>
                <a:cubicBezTo>
                  <a:pt x="860031" y="90326"/>
                  <a:pt x="839124" y="83671"/>
                  <a:pt x="817267" y="71310"/>
                </a:cubicBezTo>
                <a:cubicBezTo>
                  <a:pt x="795410" y="59901"/>
                  <a:pt x="784006" y="48491"/>
                  <a:pt x="790658" y="46589"/>
                </a:cubicBezTo>
                <a:cubicBezTo>
                  <a:pt x="795410" y="45638"/>
                  <a:pt x="815366" y="54196"/>
                  <a:pt x="835323" y="63704"/>
                </a:cubicBezTo>
                <a:cubicBezTo>
                  <a:pt x="855279" y="74163"/>
                  <a:pt x="868584" y="83671"/>
                  <a:pt x="864782" y="86523"/>
                </a:cubicBezTo>
                <a:close/>
                <a:moveTo>
                  <a:pt x="958863" y="155932"/>
                </a:moveTo>
                <a:cubicBezTo>
                  <a:pt x="957913" y="161636"/>
                  <a:pt x="941758" y="154981"/>
                  <a:pt x="923702" y="139768"/>
                </a:cubicBezTo>
                <a:cubicBezTo>
                  <a:pt x="904696" y="125506"/>
                  <a:pt x="892341" y="110293"/>
                  <a:pt x="895192" y="105539"/>
                </a:cubicBezTo>
                <a:cubicBezTo>
                  <a:pt x="898043" y="102687"/>
                  <a:pt x="913248" y="112195"/>
                  <a:pt x="930354" y="124555"/>
                </a:cubicBezTo>
                <a:cubicBezTo>
                  <a:pt x="945559" y="137866"/>
                  <a:pt x="958863" y="151178"/>
                  <a:pt x="958863" y="155932"/>
                </a:cubicBezTo>
                <a:close/>
                <a:moveTo>
                  <a:pt x="764050" y="35180"/>
                </a:moveTo>
                <a:cubicBezTo>
                  <a:pt x="756447" y="36130"/>
                  <a:pt x="730789" y="31376"/>
                  <a:pt x="707981" y="23770"/>
                </a:cubicBezTo>
                <a:cubicBezTo>
                  <a:pt x="686124" y="17114"/>
                  <a:pt x="676621" y="11410"/>
                  <a:pt x="687074" y="12360"/>
                </a:cubicBezTo>
                <a:cubicBezTo>
                  <a:pt x="709882" y="14262"/>
                  <a:pt x="777354" y="35180"/>
                  <a:pt x="764050" y="35180"/>
                </a:cubicBezTo>
                <a:close/>
                <a:moveTo>
                  <a:pt x="592994" y="0"/>
                </a:moveTo>
                <a:cubicBezTo>
                  <a:pt x="616751" y="951"/>
                  <a:pt x="639559" y="2852"/>
                  <a:pt x="663317" y="6656"/>
                </a:cubicBezTo>
                <a:cubicBezTo>
                  <a:pt x="650963" y="5705"/>
                  <a:pt x="625304" y="2852"/>
                  <a:pt x="605348" y="951"/>
                </a:cubicBezTo>
                <a:cubicBezTo>
                  <a:pt x="600596" y="951"/>
                  <a:pt x="595845" y="951"/>
                  <a:pt x="592994" y="0"/>
                </a:cubicBezTo>
                <a:close/>
                <a:moveTo>
                  <a:pt x="488460" y="6656"/>
                </a:moveTo>
                <a:cubicBezTo>
                  <a:pt x="513168" y="2852"/>
                  <a:pt x="537876" y="951"/>
                  <a:pt x="562584" y="0"/>
                </a:cubicBezTo>
                <a:lnTo>
                  <a:pt x="562584" y="0"/>
                </a:lnTo>
                <a:cubicBezTo>
                  <a:pt x="573037" y="0"/>
                  <a:pt x="574938" y="1902"/>
                  <a:pt x="562584" y="4754"/>
                </a:cubicBezTo>
                <a:cubicBezTo>
                  <a:pt x="546428" y="9508"/>
                  <a:pt x="515068" y="13311"/>
                  <a:pt x="495112" y="11410"/>
                </a:cubicBezTo>
                <a:cubicBezTo>
                  <a:pt x="478006" y="11410"/>
                  <a:pt x="476105" y="8557"/>
                  <a:pt x="488460" y="6656"/>
                </a:cubicBezTo>
                <a:close/>
                <a:moveTo>
                  <a:pt x="321205" y="57999"/>
                </a:moveTo>
                <a:cubicBezTo>
                  <a:pt x="341161" y="48491"/>
                  <a:pt x="361118" y="39934"/>
                  <a:pt x="382025" y="32327"/>
                </a:cubicBezTo>
                <a:cubicBezTo>
                  <a:pt x="380124" y="33278"/>
                  <a:pt x="378223" y="34229"/>
                  <a:pt x="375373" y="35180"/>
                </a:cubicBezTo>
                <a:cubicBezTo>
                  <a:pt x="358267" y="42786"/>
                  <a:pt x="334509" y="52294"/>
                  <a:pt x="321205" y="57999"/>
                </a:cubicBezTo>
                <a:close/>
                <a:moveTo>
                  <a:pt x="237578" y="108391"/>
                </a:moveTo>
                <a:cubicBezTo>
                  <a:pt x="251832" y="97933"/>
                  <a:pt x="266087" y="88425"/>
                  <a:pt x="280342" y="79867"/>
                </a:cubicBezTo>
                <a:cubicBezTo>
                  <a:pt x="278441" y="80818"/>
                  <a:pt x="275590" y="82720"/>
                  <a:pt x="273689" y="83671"/>
                </a:cubicBezTo>
                <a:cubicBezTo>
                  <a:pt x="261335" y="93179"/>
                  <a:pt x="248031" y="101736"/>
                  <a:pt x="237578" y="108391"/>
                </a:cubicBezTo>
                <a:lnTo>
                  <a:pt x="237578" y="108391"/>
                </a:lnTo>
                <a:close/>
                <a:moveTo>
                  <a:pt x="179609" y="155932"/>
                </a:moveTo>
                <a:cubicBezTo>
                  <a:pt x="191012" y="145473"/>
                  <a:pt x="202416" y="135965"/>
                  <a:pt x="213820" y="126457"/>
                </a:cubicBezTo>
                <a:lnTo>
                  <a:pt x="213820" y="126457"/>
                </a:lnTo>
                <a:cubicBezTo>
                  <a:pt x="223323" y="118850"/>
                  <a:pt x="231876" y="113145"/>
                  <a:pt x="236627" y="111244"/>
                </a:cubicBezTo>
                <a:cubicBezTo>
                  <a:pt x="247081" y="109342"/>
                  <a:pt x="238528" y="123604"/>
                  <a:pt x="216671" y="144522"/>
                </a:cubicBezTo>
                <a:cubicBezTo>
                  <a:pt x="195764" y="166390"/>
                  <a:pt x="171056" y="182554"/>
                  <a:pt x="162503" y="180652"/>
                </a:cubicBezTo>
                <a:cubicBezTo>
                  <a:pt x="157752" y="180652"/>
                  <a:pt x="166304" y="170194"/>
                  <a:pt x="179609" y="155932"/>
                </a:cubicBezTo>
                <a:close/>
                <a:moveTo>
                  <a:pt x="93130" y="260520"/>
                </a:moveTo>
                <a:cubicBezTo>
                  <a:pt x="96932" y="253864"/>
                  <a:pt x="101683" y="248159"/>
                  <a:pt x="105484" y="242455"/>
                </a:cubicBezTo>
                <a:cubicBezTo>
                  <a:pt x="119739" y="221537"/>
                  <a:pt x="135894" y="202521"/>
                  <a:pt x="152050" y="184456"/>
                </a:cubicBezTo>
                <a:lnTo>
                  <a:pt x="152050" y="184456"/>
                </a:lnTo>
                <a:cubicBezTo>
                  <a:pt x="153950" y="184456"/>
                  <a:pt x="143497" y="200619"/>
                  <a:pt x="125441" y="222488"/>
                </a:cubicBezTo>
                <a:cubicBezTo>
                  <a:pt x="109286" y="245307"/>
                  <a:pt x="94081" y="261471"/>
                  <a:pt x="93130" y="260520"/>
                </a:cubicBezTo>
                <a:close/>
                <a:moveTo>
                  <a:pt x="18056" y="430713"/>
                </a:moveTo>
                <a:cubicBezTo>
                  <a:pt x="24708" y="404091"/>
                  <a:pt x="33261" y="377468"/>
                  <a:pt x="44665" y="351797"/>
                </a:cubicBezTo>
                <a:lnTo>
                  <a:pt x="44665" y="351797"/>
                </a:lnTo>
                <a:cubicBezTo>
                  <a:pt x="41814" y="361305"/>
                  <a:pt x="34211" y="383173"/>
                  <a:pt x="26609" y="405042"/>
                </a:cubicBezTo>
                <a:cubicBezTo>
                  <a:pt x="22807" y="416451"/>
                  <a:pt x="19957" y="425959"/>
                  <a:pt x="18056" y="430713"/>
                </a:cubicBezTo>
                <a:close/>
                <a:moveTo>
                  <a:pt x="950" y="544810"/>
                </a:moveTo>
                <a:cubicBezTo>
                  <a:pt x="2851" y="513433"/>
                  <a:pt x="6652" y="482057"/>
                  <a:pt x="13304" y="450680"/>
                </a:cubicBezTo>
                <a:cubicBezTo>
                  <a:pt x="13304" y="451631"/>
                  <a:pt x="13304" y="452582"/>
                  <a:pt x="13304" y="454483"/>
                </a:cubicBezTo>
                <a:cubicBezTo>
                  <a:pt x="13304" y="465893"/>
                  <a:pt x="9503" y="496319"/>
                  <a:pt x="4752" y="521040"/>
                </a:cubicBezTo>
                <a:cubicBezTo>
                  <a:pt x="2851" y="534351"/>
                  <a:pt x="950" y="542908"/>
                  <a:pt x="950" y="544810"/>
                </a:cubicBezTo>
                <a:lnTo>
                  <a:pt x="950" y="544810"/>
                </a:lnTo>
                <a:close/>
                <a:moveTo>
                  <a:pt x="4752" y="646546"/>
                </a:moveTo>
                <a:cubicBezTo>
                  <a:pt x="950" y="618972"/>
                  <a:pt x="0" y="591399"/>
                  <a:pt x="0" y="563826"/>
                </a:cubicBezTo>
                <a:cubicBezTo>
                  <a:pt x="0" y="564776"/>
                  <a:pt x="0" y="566678"/>
                  <a:pt x="0" y="568580"/>
                </a:cubicBezTo>
                <a:cubicBezTo>
                  <a:pt x="1901" y="583793"/>
                  <a:pt x="3801" y="614218"/>
                  <a:pt x="3801" y="635136"/>
                </a:cubicBezTo>
                <a:cubicBezTo>
                  <a:pt x="4752" y="640841"/>
                  <a:pt x="4752" y="644644"/>
                  <a:pt x="4752" y="646546"/>
                </a:cubicBezTo>
                <a:close/>
                <a:moveTo>
                  <a:pt x="17106" y="712151"/>
                </a:moveTo>
                <a:cubicBezTo>
                  <a:pt x="17106" y="711200"/>
                  <a:pt x="16155" y="709298"/>
                  <a:pt x="16155" y="708348"/>
                </a:cubicBezTo>
                <a:cubicBezTo>
                  <a:pt x="16155" y="709298"/>
                  <a:pt x="17106" y="711200"/>
                  <a:pt x="17106" y="712151"/>
                </a:cubicBezTo>
                <a:close/>
                <a:moveTo>
                  <a:pt x="58919" y="826247"/>
                </a:moveTo>
                <a:cubicBezTo>
                  <a:pt x="47516" y="802477"/>
                  <a:pt x="37062" y="777756"/>
                  <a:pt x="28509" y="752085"/>
                </a:cubicBezTo>
                <a:cubicBezTo>
                  <a:pt x="25658" y="741626"/>
                  <a:pt x="30410" y="745429"/>
                  <a:pt x="38963" y="763494"/>
                </a:cubicBezTo>
                <a:cubicBezTo>
                  <a:pt x="49416" y="782510"/>
                  <a:pt x="60820" y="811985"/>
                  <a:pt x="61770" y="824345"/>
                </a:cubicBezTo>
                <a:cubicBezTo>
                  <a:pt x="63671" y="832903"/>
                  <a:pt x="62720" y="832903"/>
                  <a:pt x="58919" y="826247"/>
                </a:cubicBezTo>
                <a:lnTo>
                  <a:pt x="58919" y="826247"/>
                </a:lnTo>
                <a:close/>
                <a:moveTo>
                  <a:pt x="168205" y="979326"/>
                </a:moveTo>
                <a:cubicBezTo>
                  <a:pt x="150149" y="961261"/>
                  <a:pt x="133043" y="942245"/>
                  <a:pt x="117838" y="922278"/>
                </a:cubicBezTo>
                <a:cubicBezTo>
                  <a:pt x="119739" y="924180"/>
                  <a:pt x="127342" y="931786"/>
                  <a:pt x="136845" y="943196"/>
                </a:cubicBezTo>
                <a:cubicBezTo>
                  <a:pt x="153000" y="959359"/>
                  <a:pt x="166304" y="975523"/>
                  <a:pt x="168205" y="979326"/>
                </a:cubicBezTo>
                <a:close/>
                <a:moveTo>
                  <a:pt x="250882" y="1046833"/>
                </a:moveTo>
                <a:cubicBezTo>
                  <a:pt x="248031" y="1044932"/>
                  <a:pt x="245180" y="1043030"/>
                  <a:pt x="242329" y="1041128"/>
                </a:cubicBezTo>
                <a:cubicBezTo>
                  <a:pt x="225224" y="1028768"/>
                  <a:pt x="208118" y="1015457"/>
                  <a:pt x="192913" y="1002145"/>
                </a:cubicBezTo>
                <a:lnTo>
                  <a:pt x="192913" y="1002145"/>
                </a:lnTo>
                <a:cubicBezTo>
                  <a:pt x="192913" y="1002145"/>
                  <a:pt x="192913" y="1002145"/>
                  <a:pt x="192913" y="1002145"/>
                </a:cubicBezTo>
                <a:cubicBezTo>
                  <a:pt x="191963" y="1000244"/>
                  <a:pt x="205267" y="1007850"/>
                  <a:pt x="222373" y="1022112"/>
                </a:cubicBezTo>
                <a:cubicBezTo>
                  <a:pt x="239478" y="1034473"/>
                  <a:pt x="251832" y="1045882"/>
                  <a:pt x="250882" y="1046833"/>
                </a:cubicBezTo>
                <a:cubicBezTo>
                  <a:pt x="250882" y="1047784"/>
                  <a:pt x="250882" y="1047784"/>
                  <a:pt x="250882" y="1046833"/>
                </a:cubicBezTo>
                <a:close/>
                <a:moveTo>
                  <a:pt x="344012" y="1099127"/>
                </a:moveTo>
                <a:cubicBezTo>
                  <a:pt x="323106" y="1089619"/>
                  <a:pt x="302199" y="1079161"/>
                  <a:pt x="282242" y="1067751"/>
                </a:cubicBezTo>
                <a:lnTo>
                  <a:pt x="282242" y="1067751"/>
                </a:lnTo>
                <a:cubicBezTo>
                  <a:pt x="284143" y="1067751"/>
                  <a:pt x="301248" y="1075357"/>
                  <a:pt x="318354" y="1084865"/>
                </a:cubicBezTo>
                <a:cubicBezTo>
                  <a:pt x="335460" y="1092472"/>
                  <a:pt x="345913" y="1099127"/>
                  <a:pt x="344012" y="1099127"/>
                </a:cubicBezTo>
                <a:lnTo>
                  <a:pt x="344012" y="1099127"/>
                </a:lnTo>
                <a:close/>
                <a:moveTo>
                  <a:pt x="429540" y="1128602"/>
                </a:moveTo>
                <a:cubicBezTo>
                  <a:pt x="415286" y="1124799"/>
                  <a:pt x="401981" y="1120996"/>
                  <a:pt x="387727" y="1116242"/>
                </a:cubicBezTo>
                <a:cubicBezTo>
                  <a:pt x="396279" y="1119094"/>
                  <a:pt x="407683" y="1121947"/>
                  <a:pt x="419087" y="1125750"/>
                </a:cubicBezTo>
                <a:cubicBezTo>
                  <a:pt x="422888" y="1126701"/>
                  <a:pt x="427640" y="1127651"/>
                  <a:pt x="429540" y="1128602"/>
                </a:cubicBezTo>
                <a:close/>
                <a:moveTo>
                  <a:pt x="618652" y="1144766"/>
                </a:moveTo>
                <a:cubicBezTo>
                  <a:pt x="601546" y="1145717"/>
                  <a:pt x="584441" y="1146667"/>
                  <a:pt x="567335" y="1146667"/>
                </a:cubicBezTo>
                <a:cubicBezTo>
                  <a:pt x="568286" y="1146667"/>
                  <a:pt x="568286" y="1146667"/>
                  <a:pt x="569236" y="1146667"/>
                </a:cubicBezTo>
                <a:cubicBezTo>
                  <a:pt x="578739" y="1145717"/>
                  <a:pt x="598696" y="1145717"/>
                  <a:pt x="612000" y="1144766"/>
                </a:cubicBezTo>
                <a:cubicBezTo>
                  <a:pt x="614851" y="1144766"/>
                  <a:pt x="617702" y="1144766"/>
                  <a:pt x="618652" y="1144766"/>
                </a:cubicBezTo>
                <a:close/>
                <a:moveTo>
                  <a:pt x="718435" y="1127651"/>
                </a:moveTo>
                <a:cubicBezTo>
                  <a:pt x="705130" y="1131455"/>
                  <a:pt x="691826" y="1134307"/>
                  <a:pt x="678522" y="1136209"/>
                </a:cubicBezTo>
                <a:cubicBezTo>
                  <a:pt x="668068" y="1138110"/>
                  <a:pt x="667118" y="1136209"/>
                  <a:pt x="678522" y="1132405"/>
                </a:cubicBezTo>
                <a:cubicBezTo>
                  <a:pt x="689925" y="1127651"/>
                  <a:pt x="708932" y="1123848"/>
                  <a:pt x="720335" y="1122897"/>
                </a:cubicBezTo>
                <a:cubicBezTo>
                  <a:pt x="730789" y="1122897"/>
                  <a:pt x="729838" y="1124799"/>
                  <a:pt x="718435" y="1127651"/>
                </a:cubicBezTo>
                <a:close/>
                <a:moveTo>
                  <a:pt x="918950" y="1030670"/>
                </a:moveTo>
                <a:cubicBezTo>
                  <a:pt x="912298" y="1036374"/>
                  <a:pt x="904696" y="1041128"/>
                  <a:pt x="898043" y="1045882"/>
                </a:cubicBezTo>
                <a:cubicBezTo>
                  <a:pt x="895192" y="1047784"/>
                  <a:pt x="893292" y="1048735"/>
                  <a:pt x="892341" y="1048735"/>
                </a:cubicBezTo>
                <a:cubicBezTo>
                  <a:pt x="887590" y="1050636"/>
                  <a:pt x="892341" y="1044932"/>
                  <a:pt x="903745" y="1035424"/>
                </a:cubicBezTo>
                <a:cubicBezTo>
                  <a:pt x="915149" y="1025916"/>
                  <a:pt x="928453" y="1017358"/>
                  <a:pt x="933205" y="1016407"/>
                </a:cubicBezTo>
                <a:cubicBezTo>
                  <a:pt x="936056" y="1016407"/>
                  <a:pt x="930354" y="1022112"/>
                  <a:pt x="918950" y="1030670"/>
                </a:cubicBezTo>
                <a:cubicBezTo>
                  <a:pt x="918950" y="1030670"/>
                  <a:pt x="918950" y="1030670"/>
                  <a:pt x="918950" y="1030670"/>
                </a:cubicBezTo>
                <a:close/>
                <a:moveTo>
                  <a:pt x="1012080" y="942245"/>
                </a:moveTo>
                <a:cubicBezTo>
                  <a:pt x="1001627" y="954605"/>
                  <a:pt x="990223" y="966966"/>
                  <a:pt x="978820" y="979326"/>
                </a:cubicBezTo>
                <a:lnTo>
                  <a:pt x="978820" y="979326"/>
                </a:lnTo>
                <a:cubicBezTo>
                  <a:pt x="980720" y="977425"/>
                  <a:pt x="985472" y="971720"/>
                  <a:pt x="993074" y="963163"/>
                </a:cubicBezTo>
                <a:cubicBezTo>
                  <a:pt x="1001627" y="953655"/>
                  <a:pt x="1009230" y="944147"/>
                  <a:pt x="1012080" y="942245"/>
                </a:cubicBezTo>
                <a:close/>
                <a:moveTo>
                  <a:pt x="128292" y="912770"/>
                </a:moveTo>
                <a:cubicBezTo>
                  <a:pt x="128292" y="923229"/>
                  <a:pt x="115938" y="914672"/>
                  <a:pt x="102634" y="896606"/>
                </a:cubicBezTo>
                <a:cubicBezTo>
                  <a:pt x="89329" y="878541"/>
                  <a:pt x="76975" y="855722"/>
                  <a:pt x="75074" y="844312"/>
                </a:cubicBezTo>
                <a:cubicBezTo>
                  <a:pt x="74124" y="831952"/>
                  <a:pt x="86478" y="836706"/>
                  <a:pt x="101683" y="855722"/>
                </a:cubicBezTo>
                <a:cubicBezTo>
                  <a:pt x="116888" y="874738"/>
                  <a:pt x="129242" y="901360"/>
                  <a:pt x="128292" y="912770"/>
                </a:cubicBezTo>
                <a:close/>
              </a:path>
            </a:pathLst>
          </a:custGeom>
          <a:gradFill>
            <a:gsLst>
              <a:gs pos="0">
                <a:srgbClr val="8551A1"/>
              </a:gs>
              <a:gs pos="35350">
                <a:srgbClr val="6363AC"/>
              </a:gs>
              <a:gs pos="100000">
                <a:srgbClr val="26C4F4"/>
              </a:gs>
            </a:gsLst>
            <a:lin ang="5845069" scaled="1"/>
          </a:gradFill>
          <a:ln w="9492" cap="flat">
            <a:noFill/>
            <a:prstDash val="solid"/>
            <a:miter/>
          </a:ln>
        </p:spPr>
        <p:txBody>
          <a:bodyPr rtlCol="0" anchor="ctr"/>
          <a:lstStyle/>
          <a:p>
            <a:endParaRPr lang="en-US"/>
          </a:p>
        </p:txBody>
      </p:sp>
      <p:sp>
        <p:nvSpPr>
          <p:cNvPr id="9" name="Textfeld 8">
            <a:extLst>
              <a:ext uri="{FF2B5EF4-FFF2-40B4-BE49-F238E27FC236}">
                <a16:creationId xmlns:a16="http://schemas.microsoft.com/office/drawing/2014/main" id="{E3F6F26D-6A26-8B18-70F6-CCE077AEAED4}"/>
              </a:ext>
            </a:extLst>
          </p:cNvPr>
          <p:cNvSpPr txBox="1"/>
          <p:nvPr/>
        </p:nvSpPr>
        <p:spPr>
          <a:xfrm>
            <a:off x="591948" y="2773617"/>
            <a:ext cx="6064628" cy="5355312"/>
          </a:xfrm>
          <a:prstGeom prst="rect">
            <a:avLst/>
          </a:prstGeom>
          <a:noFill/>
        </p:spPr>
        <p:txBody>
          <a:bodyPr wrap="square" lIns="91440" tIns="45720" rIns="91440" bIns="45720" rtlCol="0" anchor="t">
            <a:spAutoFit/>
          </a:bodyPr>
          <a:lstStyle/>
          <a:p>
            <a:pPr algn="just">
              <a:spcBef>
                <a:spcPts val="827"/>
              </a:spcBef>
            </a:pPr>
            <a:r>
              <a:rPr lang="it-IT" sz="1200" b="1" noProof="0" dirty="0">
                <a:solidFill>
                  <a:srgbClr val="29C5F4"/>
                </a:solidFill>
              </a:rPr>
              <a:t>Versione 1: Workshop interattivo (90-120 minuti)</a:t>
            </a:r>
            <a:endParaRPr lang="it-IT" sz="1100" b="1" noProof="0" dirty="0"/>
          </a:p>
          <a:p>
            <a:pPr algn="just"/>
            <a:r>
              <a:rPr lang="it-IT" sz="1100" b="1" noProof="0" dirty="0"/>
              <a:t>Focus</a:t>
            </a:r>
            <a:r>
              <a:rPr lang="it-IT" sz="1100" noProof="0" dirty="0"/>
              <a:t>: Applicare il processo di innovazione in sei fasi a una sfida di sostenibilità logistica.</a:t>
            </a:r>
            <a:endParaRPr lang="it-IT" sz="1100" noProof="0" dirty="0">
              <a:ea typeface="Calibri"/>
              <a:cs typeface="Calibri"/>
            </a:endParaRPr>
          </a:p>
          <a:p>
            <a:pPr algn="just"/>
            <a:endParaRPr lang="it-IT" sz="1100" noProof="0" dirty="0"/>
          </a:p>
          <a:p>
            <a:pPr algn="just"/>
            <a:r>
              <a:rPr lang="it-IT" sz="1100" b="1" dirty="0"/>
              <a:t>Struttura della sessione</a:t>
            </a:r>
            <a:r>
              <a:rPr lang="it-IT" sz="1100" b="1" noProof="0" dirty="0"/>
              <a:t>:</a:t>
            </a:r>
            <a:endParaRPr lang="it-IT" sz="1100" b="1" noProof="0" dirty="0">
              <a:ea typeface="Calibri"/>
              <a:cs typeface="Calibri"/>
            </a:endParaRPr>
          </a:p>
          <a:p>
            <a:pPr marL="171450" indent="-171450" algn="just">
              <a:buFont typeface="Wingdings" panose="05000000000000000000" pitchFamily="2" charset="2"/>
              <a:buChar char="q"/>
            </a:pPr>
            <a:r>
              <a:rPr lang="it-IT" sz="1100" noProof="0" dirty="0"/>
              <a:t>Inizia con un </a:t>
            </a:r>
            <a:r>
              <a:rPr lang="it-IT" sz="1100" b="1" noProof="0" dirty="0"/>
              <a:t>input di 20 minuti </a:t>
            </a:r>
            <a:r>
              <a:rPr lang="it-IT" sz="1100" noProof="0" dirty="0"/>
              <a:t>utilizzando diapositive condensate dai Moduli 1 e 2 (nozioni di base sull'innovazione, SDG e sostenibilità nella logistica), insieme a una breve introduzione a un caso di studio del mondo reale (ad esempio, da questa Guida per l'insegnante o dal Compendio di buone pratiche EARTH).</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Gli studenti sono divisi in sei gruppi, ognuno dei quali lavora su una fase specifica del processo di innovazione per la sfida del mondo reale presentata.</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Ogni gruppo riceve:</a:t>
            </a:r>
            <a:endParaRPr lang="it-IT" sz="1100" noProof="0" dirty="0">
              <a:ea typeface="Calibri"/>
              <a:cs typeface="Calibri"/>
            </a:endParaRPr>
          </a:p>
          <a:p>
            <a:pPr marL="628650" lvl="1" indent="-171450" algn="just">
              <a:buFont typeface="Arial" panose="020B0604020202020204" pitchFamily="34" charset="0"/>
              <a:buChar char="•"/>
            </a:pPr>
            <a:r>
              <a:rPr lang="it-IT" sz="1100" noProof="0" dirty="0"/>
              <a:t>Un </a:t>
            </a:r>
            <a:r>
              <a:rPr lang="it-IT" sz="1100" b="1" noProof="0" dirty="0"/>
              <a:t>foglio di lavoro </a:t>
            </a:r>
            <a:r>
              <a:rPr lang="it-IT" sz="1100" noProof="0" dirty="0"/>
              <a:t>relativo alla per la loro fase (dal Modulo 3).</a:t>
            </a:r>
            <a:endParaRPr lang="it-IT" sz="1100" noProof="0" dirty="0">
              <a:ea typeface="Calibri"/>
              <a:cs typeface="Calibri"/>
            </a:endParaRPr>
          </a:p>
          <a:p>
            <a:pPr marL="628650" lvl="1" indent="-171450" algn="just">
              <a:buFont typeface="Arial" panose="020B0604020202020204" pitchFamily="34" charset="0"/>
              <a:buChar char="•"/>
            </a:pPr>
            <a:r>
              <a:rPr lang="it-IT" sz="1100" noProof="0" dirty="0"/>
              <a:t>Il </a:t>
            </a:r>
            <a:r>
              <a:rPr lang="it-IT" sz="1100" b="1" noProof="0" dirty="0"/>
              <a:t>case study </a:t>
            </a:r>
            <a:r>
              <a:rPr lang="it-IT" sz="1100" noProof="0" dirty="0"/>
              <a:t>condiviso + un </a:t>
            </a:r>
            <a:r>
              <a:rPr lang="it-IT" sz="1100" b="1" noProof="0" dirty="0"/>
              <a:t>brief aggiuntivo </a:t>
            </a:r>
            <a:r>
              <a:rPr lang="it-IT" sz="1100" noProof="0" dirty="0"/>
              <a:t>contenente informazioni delle fasi precedenti.</a:t>
            </a:r>
            <a:endParaRPr lang="it-IT" sz="1100" noProof="0" dirty="0">
              <a:ea typeface="Calibri"/>
              <a:cs typeface="Calibri"/>
            </a:endParaRPr>
          </a:p>
          <a:p>
            <a:pPr marL="171450" indent="-171450" algn="just">
              <a:buFont typeface="Wingdings" panose="05000000000000000000" pitchFamily="2" charset="2"/>
              <a:buChar char="q"/>
            </a:pPr>
            <a:r>
              <a:rPr lang="it-IT" sz="1100" b="1" noProof="0" dirty="0"/>
              <a:t>I modelli digitali (</a:t>
            </a:r>
            <a:r>
              <a:rPr lang="it-IT" sz="1100" noProof="0" dirty="0"/>
              <a:t>ad esempio, Miro, </a:t>
            </a:r>
            <a:r>
              <a:rPr lang="it-IT" sz="1100" noProof="0" dirty="0" err="1"/>
              <a:t>Mural</a:t>
            </a:r>
            <a:r>
              <a:rPr lang="it-IT" sz="1100" noProof="0" dirty="0"/>
              <a:t>) vengono utilizzati per organizzare e strutturare visivamente le idee.</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I gruppi lavorano in parallelo per 60-70 minuti, applicando la loro fase al caso, con il supporto dell'insegnante o degli insegnanti quando necessario. </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I gruppi preparano e tengono una presentazione di 5 minuti per condividere i loro risultati e le loro esperienze con i loro compagni di classe.</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Alle presentazioni segue una breve </a:t>
            </a:r>
            <a:r>
              <a:rPr lang="it-IT" sz="1100" b="1" noProof="0" dirty="0"/>
              <a:t>riflessione</a:t>
            </a:r>
            <a:r>
              <a:rPr lang="it-IT" sz="1100" noProof="0" dirty="0"/>
              <a:t> in classe sul processo e sugli apprendimenti.</a:t>
            </a:r>
            <a:endParaRPr lang="it-IT" sz="1100" noProof="0" dirty="0">
              <a:ea typeface="Calibri"/>
              <a:cs typeface="Calibri"/>
            </a:endParaRPr>
          </a:p>
          <a:p>
            <a:pPr algn="just"/>
            <a:endParaRPr lang="it-IT" sz="1100" noProof="0" dirty="0"/>
          </a:p>
          <a:p>
            <a:pPr algn="just"/>
            <a:r>
              <a:rPr lang="it-IT" sz="1100" b="1" noProof="0" dirty="0"/>
              <a:t>Suggerimenti per questo formato:</a:t>
            </a:r>
            <a:endParaRPr lang="it-IT" sz="1100" noProof="0" dirty="0"/>
          </a:p>
          <a:p>
            <a:pPr marL="171450" indent="-171450" algn="just">
              <a:buFont typeface="Wingdings" panose="05000000000000000000" pitchFamily="2" charset="2"/>
              <a:buChar char="q"/>
            </a:pPr>
            <a:r>
              <a:rPr lang="it-IT" sz="1100" noProof="0" dirty="0"/>
              <a:t>Prenditi del tempo per </a:t>
            </a:r>
            <a:r>
              <a:rPr lang="it-IT" sz="1100" b="1" noProof="0" dirty="0"/>
              <a:t>spiegare</a:t>
            </a:r>
            <a:r>
              <a:rPr lang="it-IT" sz="1100" noProof="0" dirty="0"/>
              <a:t> chiaramente il caso di studio e affrontare eventuali dubbi iniziali.</a:t>
            </a:r>
            <a:endParaRPr lang="it-IT" sz="1100" noProof="0" dirty="0">
              <a:ea typeface="Calibri"/>
              <a:cs typeface="Calibri"/>
            </a:endParaRPr>
          </a:p>
          <a:p>
            <a:pPr marL="171450" indent="-171450" algn="just">
              <a:buFont typeface="Wingdings" panose="05000000000000000000" pitchFamily="2" charset="2"/>
              <a:buChar char="q"/>
            </a:pPr>
            <a:r>
              <a:rPr lang="it-IT" sz="1100" b="1" noProof="0" dirty="0"/>
              <a:t>Definisci</a:t>
            </a:r>
            <a:r>
              <a:rPr lang="it-IT" sz="1100" noProof="0" dirty="0"/>
              <a:t> in anticipo eventuali </a:t>
            </a:r>
            <a:r>
              <a:rPr lang="it-IT" sz="1100" b="1" noProof="0" dirty="0"/>
              <a:t>termini</a:t>
            </a:r>
            <a:r>
              <a:rPr lang="it-IT" sz="1100" noProof="0" dirty="0"/>
              <a:t> poco chiari o ambigui per garantire chiarezza.</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Fornisci una </a:t>
            </a:r>
            <a:r>
              <a:rPr lang="it-IT" sz="1100" b="1" noProof="0" dirty="0"/>
              <a:t>guida chiara e pratica </a:t>
            </a:r>
            <a:r>
              <a:rPr lang="it-IT" sz="1100" noProof="0" dirty="0"/>
              <a:t>per ogni fase dell'innovazione, in particolare per quelle successive, in modo che gli studenti possano iniziare con sicurezza a metà processo senza dover sviluppare da soli le fasi precedenti.</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Supporta gli studenti secondo necessità, in particolare con nuovi metodi e l'uso di strumenti digitali.</a:t>
            </a:r>
            <a:endParaRPr lang="it-IT" sz="1100" noProof="0" dirty="0">
              <a:ea typeface="Calibri"/>
              <a:cs typeface="Calibri"/>
            </a:endParaRPr>
          </a:p>
          <a:p>
            <a:pPr marL="171450" indent="-171450" algn="just">
              <a:buFont typeface="Wingdings" panose="05000000000000000000" pitchFamily="2" charset="2"/>
              <a:buChar char="q"/>
            </a:pPr>
            <a:r>
              <a:rPr lang="it-IT" sz="1100" noProof="0" dirty="0"/>
              <a:t>Sii </a:t>
            </a:r>
            <a:r>
              <a:rPr lang="it-IT" sz="1100" b="1" noProof="0" dirty="0"/>
              <a:t>flessibile con i tempi</a:t>
            </a:r>
            <a:r>
              <a:rPr lang="it-IT" sz="1100" noProof="0" dirty="0"/>
              <a:t>: alcune attività potrebbero richiedere più tempo del previsto per alcuni studenti, quindi includi un po' di tempo cuscinetto durante la progettazione del workshop.</a:t>
            </a:r>
            <a:endParaRPr lang="it-IT" sz="1100" noProof="0" dirty="0">
              <a:ea typeface="Calibri"/>
              <a:cs typeface="Calibri"/>
            </a:endParaRPr>
          </a:p>
        </p:txBody>
      </p:sp>
    </p:spTree>
    <p:extLst>
      <p:ext uri="{BB962C8B-B14F-4D97-AF65-F5344CB8AC3E}">
        <p14:creationId xmlns:p14="http://schemas.microsoft.com/office/powerpoint/2010/main" val="39522200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1af9fa0-a641-4ce8-babf-d6d527220dcd">
      <Terms xmlns="http://schemas.microsoft.com/office/infopath/2007/PartnerControls"/>
    </lcf76f155ced4ddcb4097134ff3c332f>
    <TaxCatchAll xmlns="4ebf2230-6fdc-4eb0-8f23-9af151be2bf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B92712FCC7E824DAF43E355A1479632" ma:contentTypeVersion="14" ma:contentTypeDescription="Create a new document." ma:contentTypeScope="" ma:versionID="bcfc4342c7a298ed8c784c74a40d22ef">
  <xsd:schema xmlns:xsd="http://www.w3.org/2001/XMLSchema" xmlns:xs="http://www.w3.org/2001/XMLSchema" xmlns:p="http://schemas.microsoft.com/office/2006/metadata/properties" xmlns:ns2="01af9fa0-a641-4ce8-babf-d6d527220dcd" xmlns:ns3="4ebf2230-6fdc-4eb0-8f23-9af151be2bf6" targetNamespace="http://schemas.microsoft.com/office/2006/metadata/properties" ma:root="true" ma:fieldsID="a3d9c1195349697a569f8f64b644b13d" ns2:_="" ns3:_="">
    <xsd:import namespace="01af9fa0-a641-4ce8-babf-d6d527220dcd"/>
    <xsd:import namespace="4ebf2230-6fdc-4eb0-8f23-9af151be2bf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f9fa0-a641-4ce8-babf-d6d527220d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06f3cfd-5b8b-41d1-a8c0-a3c1c084574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bf2230-6fdc-4eb0-8f23-9af151be2bf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cfbed3c-d95a-4498-b582-6715fc82435e}" ma:internalName="TaxCatchAll" ma:showField="CatchAllData" ma:web="4ebf2230-6fdc-4eb0-8f23-9af151be2b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3B5DB9-22BD-41AE-8F4C-7A11BC004AA4}">
  <ds:schemaRefs>
    <ds:schemaRef ds:uri="01af9fa0-a641-4ce8-babf-d6d527220dcd"/>
    <ds:schemaRef ds:uri="http://purl.org/dc/dcmitype/"/>
    <ds:schemaRef ds:uri="http://schemas.microsoft.com/office/2006/documentManagement/types"/>
    <ds:schemaRef ds:uri="http://purl.org/dc/elements/1.1/"/>
    <ds:schemaRef ds:uri="http://www.w3.org/XML/1998/namespace"/>
    <ds:schemaRef ds:uri="4ebf2230-6fdc-4eb0-8f23-9af151be2bf6"/>
    <ds:schemaRef ds:uri="http://schemas.microsoft.com/office/2006/metadata/properties"/>
    <ds:schemaRef ds:uri="http://purl.org/dc/term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7D8FBBDC-7014-4DA2-A6FF-8F0B2BC28F0E}">
  <ds:schemaRefs>
    <ds:schemaRef ds:uri="01af9fa0-a641-4ce8-babf-d6d527220dcd"/>
    <ds:schemaRef ds:uri="4ebf2230-6fdc-4eb0-8f23-9af151be2b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F7357B2-4F1B-4C32-8E2E-D26828E632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184</TotalTime>
  <Words>8355</Words>
  <Application>Microsoft Office PowerPoint</Application>
  <PresentationFormat>Personalizzato</PresentationFormat>
  <Paragraphs>494</Paragraphs>
  <Slides>28</Slides>
  <Notes>3</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28</vt:i4>
      </vt:variant>
    </vt:vector>
  </HeadingPairs>
  <TitlesOfParts>
    <vt:vector size="35" baseType="lpstr">
      <vt:lpstr>Aptos</vt:lpstr>
      <vt:lpstr>Arial</vt:lpstr>
      <vt:lpstr>Calibri</vt:lpstr>
      <vt:lpstr>Montserrat</vt:lpstr>
      <vt:lpstr>Open Sans</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Mert Özmutaf</dc:creator>
  <cp:lastModifiedBy>Alessandra Pase</cp:lastModifiedBy>
  <cp:revision>20</cp:revision>
  <dcterms:created xsi:type="dcterms:W3CDTF">2018-08-04T19:06:08Z</dcterms:created>
  <dcterms:modified xsi:type="dcterms:W3CDTF">2025-10-30T14:56:47Z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0x0101009B92712FCC7E824DAF43E355A1479632</vt:lpwstr>
  </property>
  <property fmtid="{D5CDD505-2E9C-101B-9397-08002B2CF9AE}" pid="3" name="MediaServiceImageTags">
    <vt:lpwstr/>
  </property>
</Properties>
</file>