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9"/>
  </p:notesMasterIdLst>
  <p:handoutMasterIdLst>
    <p:handoutMasterId r:id="rId20"/>
  </p:handoutMasterIdLst>
  <p:sldIdLst>
    <p:sldId id="731" r:id="rId5"/>
    <p:sldId id="727" r:id="rId6"/>
    <p:sldId id="716" r:id="rId7"/>
    <p:sldId id="724" r:id="rId8"/>
    <p:sldId id="725" r:id="rId9"/>
    <p:sldId id="732" r:id="rId10"/>
    <p:sldId id="719" r:id="rId11"/>
    <p:sldId id="720" r:id="rId12"/>
    <p:sldId id="721" r:id="rId13"/>
    <p:sldId id="723" r:id="rId14"/>
    <p:sldId id="722" r:id="rId15"/>
    <p:sldId id="729" r:id="rId16"/>
    <p:sldId id="733" r:id="rId17"/>
    <p:sldId id="717" r:id="rId1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430"/>
    <a:srgbClr val="29C5F4"/>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0E3AB-B8D2-42C0-A673-7C94ABC7BCC7}" v="18" dt="2025-07-21T06:30:04.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85"/>
  </p:normalViewPr>
  <p:slideViewPr>
    <p:cSldViewPr snapToGrid="0">
      <p:cViewPr varScale="1">
        <p:scale>
          <a:sx n="46" d="100"/>
          <a:sy n="46" d="100"/>
        </p:scale>
        <p:origin x="2391" y="23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a de Almeida Furquim" userId="S::md064157@fh-muenster.de::cb2f8acd-f477-4704-9f46-ae480f16722a" providerId="AD" clId="Web-{5442689F-DC4E-4CEE-B0B8-EE90B5E8A6BF}"/>
    <pc:docChg chg="modSld">
      <pc:chgData name="Maynara de Almeida Furquim" userId="S::md064157@fh-muenster.de::cb2f8acd-f477-4704-9f46-ae480f16722a" providerId="AD" clId="Web-{5442689F-DC4E-4CEE-B0B8-EE90B5E8A6BF}" dt="2025-03-01T15:48:36.893" v="6" actId="20577"/>
      <pc:docMkLst>
        <pc:docMk/>
      </pc:docMkLst>
      <pc:sldChg chg="modSp">
        <pc:chgData name="Maynara de Almeida Furquim" userId="S::md064157@fh-muenster.de::cb2f8acd-f477-4704-9f46-ae480f16722a" providerId="AD" clId="Web-{5442689F-DC4E-4CEE-B0B8-EE90B5E8A6BF}" dt="2025-03-01T15:48:36.893" v="6" actId="20577"/>
        <pc:sldMkLst>
          <pc:docMk/>
          <pc:sldMk cId="279784588" sldId="717"/>
        </pc:sldMkLst>
      </pc:sldChg>
    </pc:docChg>
  </pc:docChgLst>
  <pc:docChgLst>
    <pc:chgData name="Maynara de Almeida Furquim" userId="S::md064157@fh-muenster.de::cb2f8acd-f477-4704-9f46-ae480f16722a" providerId="AD" clId="Web-{7C97A570-388F-4297-A516-080177A2C4C2}"/>
    <pc:docChg chg="modSld">
      <pc:chgData name="Maynara de Almeida Furquim" userId="S::md064157@fh-muenster.de::cb2f8acd-f477-4704-9f46-ae480f16722a" providerId="AD" clId="Web-{7C97A570-388F-4297-A516-080177A2C4C2}" dt="2025-02-28T21:06:37.776" v="2" actId="20577"/>
      <pc:docMkLst>
        <pc:docMk/>
      </pc:docMkLst>
      <pc:sldChg chg="modSp">
        <pc:chgData name="Maynara de Almeida Furquim" userId="S::md064157@fh-muenster.de::cb2f8acd-f477-4704-9f46-ae480f16722a" providerId="AD" clId="Web-{7C97A570-388F-4297-A516-080177A2C4C2}" dt="2025-02-28T21:06:37.776" v="2" actId="20577"/>
        <pc:sldMkLst>
          <pc:docMk/>
          <pc:sldMk cId="1628533396" sldId="733"/>
        </pc:sldMkLst>
      </pc:sldChg>
    </pc:docChg>
  </pc:docChgLst>
  <pc:docChgLst>
    <pc:chgData name="Maynara de Almeida Furquim" userId="S::md064157@fh-muenster.de::cb2f8acd-f477-4704-9f46-ae480f16722a" providerId="AD" clId="Web-{2C847B6C-56F9-4F30-B5CF-C33E28A54698}"/>
    <pc:docChg chg="delSld">
      <pc:chgData name="Maynara de Almeida Furquim" userId="S::md064157@fh-muenster.de::cb2f8acd-f477-4704-9f46-ae480f16722a" providerId="AD" clId="Web-{2C847B6C-56F9-4F30-B5CF-C33E28A54698}" dt="2025-02-27T09:23:46.434" v="5"/>
      <pc:docMkLst>
        <pc:docMk/>
      </pc:docMkLst>
      <pc:sldChg chg="del">
        <pc:chgData name="Maynara de Almeida Furquim" userId="S::md064157@fh-muenster.de::cb2f8acd-f477-4704-9f46-ae480f16722a" providerId="AD" clId="Web-{2C847B6C-56F9-4F30-B5CF-C33E28A54698}" dt="2025-02-27T09:23:41.450" v="2"/>
        <pc:sldMkLst>
          <pc:docMk/>
          <pc:sldMk cId="2580362366" sldId="716"/>
        </pc:sldMkLst>
      </pc:sldChg>
      <pc:sldChg chg="del">
        <pc:chgData name="Maynara de Almeida Furquim" userId="S::md064157@fh-muenster.de::cb2f8acd-f477-4704-9f46-ae480f16722a" providerId="AD" clId="Web-{2C847B6C-56F9-4F30-B5CF-C33E28A54698}" dt="2025-02-27T09:23:46.434" v="5"/>
        <pc:sldMkLst>
          <pc:docMk/>
          <pc:sldMk cId="4179695632" sldId="717"/>
        </pc:sldMkLst>
      </pc:sldChg>
      <pc:sldChg chg="del">
        <pc:chgData name="Maynara de Almeida Furquim" userId="S::md064157@fh-muenster.de::cb2f8acd-f477-4704-9f46-ae480f16722a" providerId="AD" clId="Web-{2C847B6C-56F9-4F30-B5CF-C33E28A54698}" dt="2025-02-27T09:23:37.121" v="0"/>
        <pc:sldMkLst>
          <pc:docMk/>
          <pc:sldMk cId="201877763" sldId="732"/>
        </pc:sldMkLst>
      </pc:sldChg>
      <pc:sldChg chg="del">
        <pc:chgData name="Maynara de Almeida Furquim" userId="S::md064157@fh-muenster.de::cb2f8acd-f477-4704-9f46-ae480f16722a" providerId="AD" clId="Web-{2C847B6C-56F9-4F30-B5CF-C33E28A54698}" dt="2025-02-27T09:23:40.387" v="1"/>
        <pc:sldMkLst>
          <pc:docMk/>
          <pc:sldMk cId="3818943124" sldId="733"/>
        </pc:sldMkLst>
      </pc:sldChg>
      <pc:sldChg chg="del">
        <pc:chgData name="Maynara de Almeida Furquim" userId="S::md064157@fh-muenster.de::cb2f8acd-f477-4704-9f46-ae480f16722a" providerId="AD" clId="Web-{2C847B6C-56F9-4F30-B5CF-C33E28A54698}" dt="2025-02-27T09:23:42.153" v="3"/>
        <pc:sldMkLst>
          <pc:docMk/>
          <pc:sldMk cId="2023335580" sldId="734"/>
        </pc:sldMkLst>
      </pc:sldChg>
      <pc:sldChg chg="del">
        <pc:chgData name="Maynara de Almeida Furquim" userId="S::md064157@fh-muenster.de::cb2f8acd-f477-4704-9f46-ae480f16722a" providerId="AD" clId="Web-{2C847B6C-56F9-4F30-B5CF-C33E28A54698}" dt="2025-02-27T09:23:45.200" v="4"/>
        <pc:sldMkLst>
          <pc:docMk/>
          <pc:sldMk cId="4093353086" sldId="735"/>
        </pc:sldMkLst>
      </pc:sldChg>
    </pc:docChg>
  </pc:docChgLst>
  <pc:docChgLst>
    <pc:chgData name="Maynara de Almeida Furquim" userId="S::md064157@fh-muenster.de::cb2f8acd-f477-4704-9f46-ae480f16722a" providerId="AD" clId="Web-{0D42AA97-2451-4505-8E2A-2D0A381BB918}"/>
    <pc:docChg chg="modSld">
      <pc:chgData name="Maynara de Almeida Furquim" userId="S::md064157@fh-muenster.de::cb2f8acd-f477-4704-9f46-ae480f16722a" providerId="AD" clId="Web-{0D42AA97-2451-4505-8E2A-2D0A381BB918}" dt="2025-02-27T09:29:34.896" v="8" actId="20577"/>
      <pc:docMkLst>
        <pc:docMk/>
      </pc:docMkLst>
      <pc:sldChg chg="modSp">
        <pc:chgData name="Maynara de Almeida Furquim" userId="S::md064157@fh-muenster.de::cb2f8acd-f477-4704-9f46-ae480f16722a" providerId="AD" clId="Web-{0D42AA97-2451-4505-8E2A-2D0A381BB918}" dt="2025-02-27T09:29:30.927" v="6" actId="20577"/>
        <pc:sldMkLst>
          <pc:docMk/>
          <pc:sldMk cId="25038074" sldId="725"/>
        </pc:sldMkLst>
      </pc:sldChg>
      <pc:sldChg chg="modSp">
        <pc:chgData name="Maynara de Almeida Furquim" userId="S::md064157@fh-muenster.de::cb2f8acd-f477-4704-9f46-ae480f16722a" providerId="AD" clId="Web-{0D42AA97-2451-4505-8E2A-2D0A381BB918}" dt="2025-02-27T09:29:27.521" v="5" actId="20577"/>
        <pc:sldMkLst>
          <pc:docMk/>
          <pc:sldMk cId="2985895111" sldId="727"/>
        </pc:sldMkLst>
      </pc:sldChg>
      <pc:sldChg chg="modSp">
        <pc:chgData name="Maynara de Almeida Furquim" userId="S::md064157@fh-muenster.de::cb2f8acd-f477-4704-9f46-ae480f16722a" providerId="AD" clId="Web-{0D42AA97-2451-4505-8E2A-2D0A381BB918}" dt="2025-02-27T09:29:34.896" v="8" actId="20577"/>
        <pc:sldMkLst>
          <pc:docMk/>
          <pc:sldMk cId="592733342" sldId="729"/>
        </pc:sldMkLst>
      </pc:sldChg>
      <pc:sldChg chg="modSp">
        <pc:chgData name="Maynara de Almeida Furquim" userId="S::md064157@fh-muenster.de::cb2f8acd-f477-4704-9f46-ae480f16722a" providerId="AD" clId="Web-{0D42AA97-2451-4505-8E2A-2D0A381BB918}" dt="2025-02-27T09:29:23.536" v="3" actId="20577"/>
        <pc:sldMkLst>
          <pc:docMk/>
          <pc:sldMk cId="1701862560" sldId="731"/>
        </pc:sldMkLst>
      </pc:sldChg>
    </pc:docChg>
  </pc:docChgLst>
  <pc:docChgLst>
    <pc:chgData name="Maynara de Almeida Furquim" userId="S::md064157@fh-muenster.de::cb2f8acd-f477-4704-9f46-ae480f16722a" providerId="AD" clId="Web-{4D61CFB8-74B8-4DD0-8D0D-857DDE9A8843}"/>
    <pc:docChg chg="modSld">
      <pc:chgData name="Maynara de Almeida Furquim" userId="S::md064157@fh-muenster.de::cb2f8acd-f477-4704-9f46-ae480f16722a" providerId="AD" clId="Web-{4D61CFB8-74B8-4DD0-8D0D-857DDE9A8843}" dt="2025-02-28T21:05:20.677" v="29" actId="20577"/>
      <pc:docMkLst>
        <pc:docMk/>
      </pc:docMkLst>
      <pc:sldChg chg="modSp">
        <pc:chgData name="Maynara de Almeida Furquim" userId="S::md064157@fh-muenster.de::cb2f8acd-f477-4704-9f46-ae480f16722a" providerId="AD" clId="Web-{4D61CFB8-74B8-4DD0-8D0D-857DDE9A8843}" dt="2025-02-28T21:05:20.677" v="29" actId="20577"/>
        <pc:sldMkLst>
          <pc:docMk/>
          <pc:sldMk cId="279784588" sldId="717"/>
        </pc:sldMkLst>
      </pc:sldChg>
    </pc:docChg>
  </pc:docChgLst>
  <pc:docChgLst>
    <pc:chgData name="Paula Schüppenhauer" userId="53231c67-f842-40ae-9d40-eec1b0ea5f50" providerId="ADAL" clId="{86E0E95B-0446-49D8-A67A-41FA9AA5502D}"/>
    <pc:docChg chg="addSld delSld modSld">
      <pc:chgData name="Paula Schüppenhauer" userId="53231c67-f842-40ae-9d40-eec1b0ea5f50" providerId="ADAL" clId="{86E0E95B-0446-49D8-A67A-41FA9AA5502D}" dt="2025-02-28T18:11:05.626" v="16" actId="20577"/>
      <pc:docMkLst>
        <pc:docMk/>
      </pc:docMkLst>
      <pc:sldChg chg="add">
        <pc:chgData name="Paula Schüppenhauer" userId="53231c67-f842-40ae-9d40-eec1b0ea5f50" providerId="ADAL" clId="{86E0E95B-0446-49D8-A67A-41FA9AA5502D}" dt="2025-02-28T18:00:27.007" v="2"/>
        <pc:sldMkLst>
          <pc:docMk/>
          <pc:sldMk cId="2580362366" sldId="716"/>
        </pc:sldMkLst>
      </pc:sldChg>
      <pc:sldChg chg="add">
        <pc:chgData name="Paula Schüppenhauer" userId="53231c67-f842-40ae-9d40-eec1b0ea5f50" providerId="ADAL" clId="{86E0E95B-0446-49D8-A67A-41FA9AA5502D}" dt="2025-02-28T18:02:08.844" v="11"/>
        <pc:sldMkLst>
          <pc:docMk/>
          <pc:sldMk cId="279784588" sldId="717"/>
        </pc:sldMkLst>
      </pc:sldChg>
      <pc:sldChg chg="add">
        <pc:chgData name="Paula Schüppenhauer" userId="53231c67-f842-40ae-9d40-eec1b0ea5f50" providerId="ADAL" clId="{86E0E95B-0446-49D8-A67A-41FA9AA5502D}" dt="2025-02-28T18:01:25.481" v="5"/>
        <pc:sldMkLst>
          <pc:docMk/>
          <pc:sldMk cId="1802711234" sldId="719"/>
        </pc:sldMkLst>
      </pc:sldChg>
      <pc:sldChg chg="add">
        <pc:chgData name="Paula Schüppenhauer" userId="53231c67-f842-40ae-9d40-eec1b0ea5f50" providerId="ADAL" clId="{86E0E95B-0446-49D8-A67A-41FA9AA5502D}" dt="2025-02-28T18:01:30.783" v="6"/>
        <pc:sldMkLst>
          <pc:docMk/>
          <pc:sldMk cId="3515250200" sldId="720"/>
        </pc:sldMkLst>
      </pc:sldChg>
      <pc:sldChg chg="add">
        <pc:chgData name="Paula Schüppenhauer" userId="53231c67-f842-40ae-9d40-eec1b0ea5f50" providerId="ADAL" clId="{86E0E95B-0446-49D8-A67A-41FA9AA5502D}" dt="2025-02-28T18:01:36.527" v="7"/>
        <pc:sldMkLst>
          <pc:docMk/>
          <pc:sldMk cId="702730229" sldId="721"/>
        </pc:sldMkLst>
      </pc:sldChg>
      <pc:sldChg chg="add">
        <pc:chgData name="Paula Schüppenhauer" userId="53231c67-f842-40ae-9d40-eec1b0ea5f50" providerId="ADAL" clId="{86E0E95B-0446-49D8-A67A-41FA9AA5502D}" dt="2025-02-28T18:01:46.032" v="9"/>
        <pc:sldMkLst>
          <pc:docMk/>
          <pc:sldMk cId="706404992" sldId="722"/>
        </pc:sldMkLst>
      </pc:sldChg>
      <pc:sldChg chg="add">
        <pc:chgData name="Paula Schüppenhauer" userId="53231c67-f842-40ae-9d40-eec1b0ea5f50" providerId="ADAL" clId="{86E0E95B-0446-49D8-A67A-41FA9AA5502D}" dt="2025-02-28T18:01:41.615" v="8"/>
        <pc:sldMkLst>
          <pc:docMk/>
          <pc:sldMk cId="408031299" sldId="723"/>
        </pc:sldMkLst>
      </pc:sldChg>
      <pc:sldChg chg="add">
        <pc:chgData name="Paula Schüppenhauer" userId="53231c67-f842-40ae-9d40-eec1b0ea5f50" providerId="ADAL" clId="{86E0E95B-0446-49D8-A67A-41FA9AA5502D}" dt="2025-02-28T18:00:37.866" v="3"/>
        <pc:sldMkLst>
          <pc:docMk/>
          <pc:sldMk cId="3147586066" sldId="724"/>
        </pc:sldMkLst>
      </pc:sldChg>
      <pc:sldChg chg="modSp add mod">
        <pc:chgData name="Paula Schüppenhauer" userId="53231c67-f842-40ae-9d40-eec1b0ea5f50" providerId="ADAL" clId="{86E0E95B-0446-49D8-A67A-41FA9AA5502D}" dt="2025-02-28T18:11:05.626" v="16" actId="20577"/>
        <pc:sldMkLst>
          <pc:docMk/>
          <pc:sldMk cId="610417556" sldId="732"/>
        </pc:sldMkLst>
      </pc:sldChg>
      <pc:sldChg chg="add del">
        <pc:chgData name="Paula Schüppenhauer" userId="53231c67-f842-40ae-9d40-eec1b0ea5f50" providerId="ADAL" clId="{86E0E95B-0446-49D8-A67A-41FA9AA5502D}" dt="2025-02-28T18:00:22.693" v="1"/>
        <pc:sldMkLst>
          <pc:docMk/>
          <pc:sldMk cId="2794769467" sldId="732"/>
        </pc:sldMkLst>
      </pc:sldChg>
      <pc:sldChg chg="add">
        <pc:chgData name="Paula Schüppenhauer" userId="53231c67-f842-40ae-9d40-eec1b0ea5f50" providerId="ADAL" clId="{86E0E95B-0446-49D8-A67A-41FA9AA5502D}" dt="2025-02-28T18:02:01.805" v="10"/>
        <pc:sldMkLst>
          <pc:docMk/>
          <pc:sldMk cId="1628533396" sldId="733"/>
        </pc:sldMkLst>
      </pc:sldChg>
    </pc:docChg>
  </pc:docChgLst>
  <pc:docChgLst>
    <pc:chgData name="Paula Schüppenhauer" userId="53231c67-f842-40ae-9d40-eec1b0ea5f50" providerId="ADAL" clId="{1400E3AB-B8D2-42C0-A673-7C94ABC7BCC7}"/>
    <pc:docChg chg="undo custSel modSld">
      <pc:chgData name="Paula Schüppenhauer" userId="53231c67-f842-40ae-9d40-eec1b0ea5f50" providerId="ADAL" clId="{1400E3AB-B8D2-42C0-A673-7C94ABC7BCC7}" dt="2025-07-21T06:30:04.233" v="534" actId="18131"/>
      <pc:docMkLst>
        <pc:docMk/>
      </pc:docMkLst>
      <pc:sldChg chg="modSp mod">
        <pc:chgData name="Paula Schüppenhauer" userId="53231c67-f842-40ae-9d40-eec1b0ea5f50" providerId="ADAL" clId="{1400E3AB-B8D2-42C0-A673-7C94ABC7BCC7}" dt="2025-07-07T08:57:46.060" v="84" actId="20577"/>
        <pc:sldMkLst>
          <pc:docMk/>
          <pc:sldMk cId="2580362366" sldId="716"/>
        </pc:sldMkLst>
        <pc:spChg chg="mod">
          <ac:chgData name="Paula Schüppenhauer" userId="53231c67-f842-40ae-9d40-eec1b0ea5f50" providerId="ADAL" clId="{1400E3AB-B8D2-42C0-A673-7C94ABC7BCC7}" dt="2025-07-07T08:57:46.060" v="84" actId="20577"/>
          <ac:spMkLst>
            <pc:docMk/>
            <pc:sldMk cId="2580362366" sldId="716"/>
            <ac:spMk id="6" creationId="{83334D0C-38C0-8321-75B5-54FAF2DD03D2}"/>
          </ac:spMkLst>
        </pc:spChg>
        <pc:spChg chg="mod">
          <ac:chgData name="Paula Schüppenhauer" userId="53231c67-f842-40ae-9d40-eec1b0ea5f50" providerId="ADAL" clId="{1400E3AB-B8D2-42C0-A673-7C94ABC7BCC7}" dt="2025-07-07T08:57:10.771" v="76"/>
          <ac:spMkLst>
            <pc:docMk/>
            <pc:sldMk cId="2580362366" sldId="716"/>
            <ac:spMk id="10" creationId="{170725D7-61E1-AE59-E4DE-4A18AC0A45AB}"/>
          </ac:spMkLst>
        </pc:spChg>
      </pc:sldChg>
      <pc:sldChg chg="modSp mod">
        <pc:chgData name="Paula Schüppenhauer" userId="53231c67-f842-40ae-9d40-eec1b0ea5f50" providerId="ADAL" clId="{1400E3AB-B8D2-42C0-A673-7C94ABC7BCC7}" dt="2025-07-16T12:31:39.096" v="514" actId="255"/>
        <pc:sldMkLst>
          <pc:docMk/>
          <pc:sldMk cId="1802711234" sldId="719"/>
        </pc:sldMkLst>
        <pc:spChg chg="mod">
          <ac:chgData name="Paula Schüppenhauer" userId="53231c67-f842-40ae-9d40-eec1b0ea5f50" providerId="ADAL" clId="{1400E3AB-B8D2-42C0-A673-7C94ABC7BCC7}" dt="2025-07-14T09:06:02.544" v="398" actId="1076"/>
          <ac:spMkLst>
            <pc:docMk/>
            <pc:sldMk cId="1802711234" sldId="719"/>
            <ac:spMk id="7" creationId="{843A9574-0538-CF8A-04CA-C6EF19C97E1E}"/>
          </ac:spMkLst>
        </pc:spChg>
        <pc:graphicFrameChg chg="modGraphic">
          <ac:chgData name="Paula Schüppenhauer" userId="53231c67-f842-40ae-9d40-eec1b0ea5f50" providerId="ADAL" clId="{1400E3AB-B8D2-42C0-A673-7C94ABC7BCC7}" dt="2025-07-16T12:31:39.096" v="514" actId="255"/>
          <ac:graphicFrameMkLst>
            <pc:docMk/>
            <pc:sldMk cId="1802711234" sldId="719"/>
            <ac:graphicFrameMk id="9" creationId="{0E598492-5401-CDE5-A810-94C6BE8A22B4}"/>
          </ac:graphicFrameMkLst>
        </pc:graphicFrameChg>
      </pc:sldChg>
      <pc:sldChg chg="modSp mod modCm">
        <pc:chgData name="Paula Schüppenhauer" userId="53231c67-f842-40ae-9d40-eec1b0ea5f50" providerId="ADAL" clId="{1400E3AB-B8D2-42C0-A673-7C94ABC7BCC7}" dt="2025-07-16T12:31:48.797" v="515" actId="255"/>
        <pc:sldMkLst>
          <pc:docMk/>
          <pc:sldMk cId="3515250200" sldId="720"/>
        </pc:sldMkLst>
        <pc:spChg chg="mod">
          <ac:chgData name="Paula Schüppenhauer" userId="53231c67-f842-40ae-9d40-eec1b0ea5f50" providerId="ADAL" clId="{1400E3AB-B8D2-42C0-A673-7C94ABC7BCC7}" dt="2025-07-14T09:05:57.926" v="397" actId="1076"/>
          <ac:spMkLst>
            <pc:docMk/>
            <pc:sldMk cId="3515250200" sldId="720"/>
            <ac:spMk id="7" creationId="{F519F061-0FA8-DA95-2BAC-4D611F119D5A}"/>
          </ac:spMkLst>
        </pc:spChg>
        <pc:graphicFrameChg chg="modGraphic">
          <ac:chgData name="Paula Schüppenhauer" userId="53231c67-f842-40ae-9d40-eec1b0ea5f50" providerId="ADAL" clId="{1400E3AB-B8D2-42C0-A673-7C94ABC7BCC7}" dt="2025-07-16T12:31:48.797" v="515" actId="255"/>
          <ac:graphicFrameMkLst>
            <pc:docMk/>
            <pc:sldMk cId="3515250200" sldId="720"/>
            <ac:graphicFrameMk id="9" creationId="{D8137C75-FE6F-5966-AC0D-55BF30AA9E9E}"/>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4T08:47:18.810" v="347" actId="20577"/>
              <pc2:cmMkLst xmlns:pc2="http://schemas.microsoft.com/office/powerpoint/2019/9/main/command">
                <pc:docMk/>
                <pc:sldMk cId="3515250200" sldId="720"/>
                <pc2:cmMk id="{CBF382C7-EF85-8040-9349-5BAE34BDF62B}"/>
              </pc2:cmMkLst>
            </pc226:cmChg>
          </p:ext>
        </pc:extLst>
      </pc:sldChg>
      <pc:sldChg chg="modSp mod">
        <pc:chgData name="Paula Schüppenhauer" userId="53231c67-f842-40ae-9d40-eec1b0ea5f50" providerId="ADAL" clId="{1400E3AB-B8D2-42C0-A673-7C94ABC7BCC7}" dt="2025-07-16T12:31:55.561" v="516" actId="255"/>
        <pc:sldMkLst>
          <pc:docMk/>
          <pc:sldMk cId="702730229" sldId="721"/>
        </pc:sldMkLst>
        <pc:spChg chg="mod">
          <ac:chgData name="Paula Schüppenhauer" userId="53231c67-f842-40ae-9d40-eec1b0ea5f50" providerId="ADAL" clId="{1400E3AB-B8D2-42C0-A673-7C94ABC7BCC7}" dt="2025-07-14T09:05:51.325" v="396" actId="1076"/>
          <ac:spMkLst>
            <pc:docMk/>
            <pc:sldMk cId="702730229" sldId="721"/>
            <ac:spMk id="7" creationId="{DE4ED3DA-22F0-1411-240A-70F3B94E6D4E}"/>
          </ac:spMkLst>
        </pc:spChg>
        <pc:graphicFrameChg chg="mod modGraphic">
          <ac:chgData name="Paula Schüppenhauer" userId="53231c67-f842-40ae-9d40-eec1b0ea5f50" providerId="ADAL" clId="{1400E3AB-B8D2-42C0-A673-7C94ABC7BCC7}" dt="2025-07-16T12:31:55.561" v="516" actId="255"/>
          <ac:graphicFrameMkLst>
            <pc:docMk/>
            <pc:sldMk cId="702730229" sldId="721"/>
            <ac:graphicFrameMk id="9" creationId="{65FA99E2-A409-2E0A-6A9E-7D5374F5BDAD}"/>
          </ac:graphicFrameMkLst>
        </pc:graphicFrameChg>
      </pc:sldChg>
      <pc:sldChg chg="modSp mod">
        <pc:chgData name="Paula Schüppenhauer" userId="53231c67-f842-40ae-9d40-eec1b0ea5f50" providerId="ADAL" clId="{1400E3AB-B8D2-42C0-A673-7C94ABC7BCC7}" dt="2025-07-14T08:46:25.550" v="318" actId="207"/>
        <pc:sldMkLst>
          <pc:docMk/>
          <pc:sldMk cId="706404992" sldId="722"/>
        </pc:sldMkLst>
        <pc:graphicFrameChg chg="mod modGraphic">
          <ac:chgData name="Paula Schüppenhauer" userId="53231c67-f842-40ae-9d40-eec1b0ea5f50" providerId="ADAL" clId="{1400E3AB-B8D2-42C0-A673-7C94ABC7BCC7}" dt="2025-07-14T08:46:25.550" v="318" actId="207"/>
          <ac:graphicFrameMkLst>
            <pc:docMk/>
            <pc:sldMk cId="706404992" sldId="722"/>
            <ac:graphicFrameMk id="2" creationId="{494C24AF-F9D8-3F67-034D-9B5DE736EBDF}"/>
          </ac:graphicFrameMkLst>
        </pc:graphicFrameChg>
      </pc:sldChg>
      <pc:sldChg chg="modSp mod modCm">
        <pc:chgData name="Paula Schüppenhauer" userId="53231c67-f842-40ae-9d40-eec1b0ea5f50" providerId="ADAL" clId="{1400E3AB-B8D2-42C0-A673-7C94ABC7BCC7}" dt="2025-07-16T13:20:55.383" v="521" actId="13926"/>
        <pc:sldMkLst>
          <pc:docMk/>
          <pc:sldMk cId="408031299" sldId="723"/>
        </pc:sldMkLst>
        <pc:spChg chg="mod">
          <ac:chgData name="Paula Schüppenhauer" userId="53231c67-f842-40ae-9d40-eec1b0ea5f50" providerId="ADAL" clId="{1400E3AB-B8D2-42C0-A673-7C94ABC7BCC7}" dt="2025-07-16T13:20:55.383" v="521" actId="13926"/>
          <ac:spMkLst>
            <pc:docMk/>
            <pc:sldMk cId="408031299" sldId="723"/>
            <ac:spMk id="6" creationId="{1CBCC3A1-FD6F-9F49-3A1E-8F1561CD7517}"/>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4T08:46:56.457" v="336" actId="20577"/>
              <pc2:cmMkLst xmlns:pc2="http://schemas.microsoft.com/office/powerpoint/2019/9/main/command">
                <pc:docMk/>
                <pc:sldMk cId="408031299" sldId="723"/>
                <pc2:cmMk id="{1D4C25F9-776E-A04B-B0C9-06A55CD11312}"/>
              </pc2:cmMkLst>
            </pc226:cmChg>
          </p:ext>
        </pc:extLst>
      </pc:sldChg>
      <pc:sldChg chg="modSp mod">
        <pc:chgData name="Paula Schüppenhauer" userId="53231c67-f842-40ae-9d40-eec1b0ea5f50" providerId="ADAL" clId="{1400E3AB-B8D2-42C0-A673-7C94ABC7BCC7}" dt="2025-07-21T06:30:04.233" v="534" actId="18131"/>
        <pc:sldMkLst>
          <pc:docMk/>
          <pc:sldMk cId="1701862560" sldId="731"/>
        </pc:sldMkLst>
        <pc:picChg chg="mod modCrop">
          <ac:chgData name="Paula Schüppenhauer" userId="53231c67-f842-40ae-9d40-eec1b0ea5f50" providerId="ADAL" clId="{1400E3AB-B8D2-42C0-A673-7C94ABC7BCC7}" dt="2025-07-21T06:30:04.233" v="534" actId="18131"/>
          <ac:picMkLst>
            <pc:docMk/>
            <pc:sldMk cId="1701862560" sldId="731"/>
            <ac:picMk id="74" creationId="{D8F45730-4E6F-D0B8-7E92-A2AFD79D9ABA}"/>
          </ac:picMkLst>
        </pc:picChg>
      </pc:sldChg>
      <pc:sldChg chg="modSp mod modCm">
        <pc:chgData name="Paula Schüppenhauer" userId="53231c67-f842-40ae-9d40-eec1b0ea5f50" providerId="ADAL" clId="{1400E3AB-B8D2-42C0-A673-7C94ABC7BCC7}" dt="2025-07-16T13:20:36.060" v="520" actId="20577"/>
        <pc:sldMkLst>
          <pc:docMk/>
          <pc:sldMk cId="610417556" sldId="732"/>
        </pc:sldMkLst>
        <pc:spChg chg="mod">
          <ac:chgData name="Paula Schüppenhauer" userId="53231c67-f842-40ae-9d40-eec1b0ea5f50" providerId="ADAL" clId="{1400E3AB-B8D2-42C0-A673-7C94ABC7BCC7}" dt="2025-07-16T13:20:36.060" v="520" actId="20577"/>
          <ac:spMkLst>
            <pc:docMk/>
            <pc:sldMk cId="610417556" sldId="732"/>
            <ac:spMk id="6" creationId="{83334D0C-38C0-8321-75B5-54FAF2DD03D2}"/>
          </ac:spMkLst>
        </pc:spChg>
        <pc:graphicFrameChg chg="mod modGraphic">
          <ac:chgData name="Paula Schüppenhauer" userId="53231c67-f842-40ae-9d40-eec1b0ea5f50" providerId="ADAL" clId="{1400E3AB-B8D2-42C0-A673-7C94ABC7BCC7}" dt="2025-07-16T12:31:31.962" v="513" actId="1035"/>
          <ac:graphicFrameMkLst>
            <pc:docMk/>
            <pc:sldMk cId="610417556" sldId="732"/>
            <ac:graphicFrameMk id="9" creationId="{9FF3105F-58FC-7F0B-170D-E3BDA68FF811}"/>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ED632F4B-8478-43B9-AB6A-4D79F1B1FC5F}"/>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B5814452-1839-834D-8293-9CFF06FD80A5}"/>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C6CF2266-F55F-4F54-AB34-32D32DAF997E}"/>
              </pc2:cmMkLst>
            </pc226:cmChg>
            <pc226:cmChg xmlns:pc226="http://schemas.microsoft.com/office/powerpoint/2022/06/main/command" chg="mod">
              <pc226:chgData name="Paula Schüppenhauer" userId="53231c67-f842-40ae-9d40-eec1b0ea5f50" providerId="ADAL" clId="{1400E3AB-B8D2-42C0-A673-7C94ABC7BCC7}" dt="2025-07-14T08:31:55.238" v="113" actId="20577"/>
              <pc2:cmMkLst xmlns:pc2="http://schemas.microsoft.com/office/powerpoint/2019/9/main/command">
                <pc:docMk/>
                <pc:sldMk cId="610417556" sldId="732"/>
                <pc2:cmMk id="{B36D5766-0F6F-CE42-9E43-BFF7060C25C7}"/>
              </pc2:cmMkLst>
            </pc226:cmChg>
            <pc226:cmChg xmlns:pc226="http://schemas.microsoft.com/office/powerpoint/2022/06/main/command" chg="mod">
              <pc226:chgData name="Paula Schüppenhauer" userId="53231c67-f842-40ae-9d40-eec1b0ea5f50" providerId="ADAL" clId="{1400E3AB-B8D2-42C0-A673-7C94ABC7BCC7}" dt="2025-07-14T08:31:55.238" v="113" actId="20577"/>
              <pc2:cmMkLst xmlns:pc2="http://schemas.microsoft.com/office/powerpoint/2019/9/main/command">
                <pc:docMk/>
                <pc:sldMk cId="610417556" sldId="732"/>
                <pc2:cmMk id="{3342E3A5-7B20-C04D-BF41-BFED2DE036D9}"/>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9220E9D1-0142-6642-8587-0626C07805A9}"/>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A6EDC6DA-A188-480F-8BF3-EAD3B5ACB2A1}"/>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679F85EE-C025-5243-8A64-339274A303B4}"/>
              </pc2:cmMkLst>
            </pc226:cmChg>
          </p:ext>
        </pc:extLst>
      </pc:sldChg>
      <pc:sldChg chg="modSp mod">
        <pc:chgData name="Paula Schüppenhauer" userId="53231c67-f842-40ae-9d40-eec1b0ea5f50" providerId="ADAL" clId="{1400E3AB-B8D2-42C0-A673-7C94ABC7BCC7}" dt="2025-07-14T08:40:32.469" v="126" actId="12"/>
        <pc:sldMkLst>
          <pc:docMk/>
          <pc:sldMk cId="1628533396" sldId="733"/>
        </pc:sldMkLst>
        <pc:spChg chg="mod">
          <ac:chgData name="Paula Schüppenhauer" userId="53231c67-f842-40ae-9d40-eec1b0ea5f50" providerId="ADAL" clId="{1400E3AB-B8D2-42C0-A673-7C94ABC7BCC7}" dt="2025-07-14T08:40:32.469" v="126" actId="12"/>
          <ac:spMkLst>
            <pc:docMk/>
            <pc:sldMk cId="1628533396" sldId="733"/>
            <ac:spMk id="6" creationId="{83334D0C-38C0-8321-75B5-54FAF2DD03D2}"/>
          </ac:spMkLst>
        </pc:spChg>
      </pc:sldChg>
    </pc:docChg>
  </pc:docChgLst>
  <pc:docChgLst>
    <pc:chgData name="Maynara de Almeida Furquim" userId="cb2f8acd-f477-4704-9f46-ae480f16722a" providerId="ADAL" clId="{634B1C3E-10F3-2A4D-902D-0C799D39525B}"/>
    <pc:docChg chg="modMainMaster">
      <pc:chgData name="Maynara de Almeida Furquim" userId="cb2f8acd-f477-4704-9f46-ae480f16722a" providerId="ADAL" clId="{634B1C3E-10F3-2A4D-902D-0C799D39525B}" dt="2025-03-11T08:51:58.995" v="6"/>
      <pc:docMkLst>
        <pc:docMk/>
      </pc:docMkLst>
      <pc:sldMasterChg chg="modSldLayout">
        <pc:chgData name="Maynara de Almeida Furquim" userId="cb2f8acd-f477-4704-9f46-ae480f16722a" providerId="ADAL" clId="{634B1C3E-10F3-2A4D-902D-0C799D39525B}" dt="2025-03-11T08:51:58.995" v="6"/>
        <pc:sldMasterMkLst>
          <pc:docMk/>
          <pc:sldMasterMk cId="2333879095" sldId="2147483738"/>
        </pc:sldMasterMkLst>
        <pc:sldLayoutChg chg="modSp mod">
          <pc:chgData name="Maynara de Almeida Furquim" userId="cb2f8acd-f477-4704-9f46-ae480f16722a" providerId="ADAL" clId="{634B1C3E-10F3-2A4D-902D-0C799D39525B}" dt="2025-03-11T08:51:30.254" v="4" actId="14100"/>
          <pc:sldLayoutMkLst>
            <pc:docMk/>
            <pc:sldMasterMk cId="2333879095" sldId="2147483738"/>
            <pc:sldLayoutMk cId="530738082" sldId="2147483798"/>
          </pc:sldLayoutMkLst>
        </pc:sldLayoutChg>
        <pc:sldLayoutChg chg="modSp mod">
          <pc:chgData name="Maynara de Almeida Furquim" userId="cb2f8acd-f477-4704-9f46-ae480f16722a" providerId="ADAL" clId="{634B1C3E-10F3-2A4D-902D-0C799D39525B}" dt="2025-03-11T08:51:58.995" v="6"/>
          <pc:sldLayoutMkLst>
            <pc:docMk/>
            <pc:sldMasterMk cId="2333879095" sldId="2147483738"/>
            <pc:sldLayoutMk cId="3351791936" sldId="2147483804"/>
          </pc:sldLayoutMkLst>
        </pc:sldLayoutChg>
        <pc:sldLayoutChg chg="modSp mod">
          <pc:chgData name="Maynara de Almeida Furquim" userId="cb2f8acd-f477-4704-9f46-ae480f16722a" providerId="ADAL" clId="{634B1C3E-10F3-2A4D-902D-0C799D39525B}" dt="2025-03-11T08:51:47.885" v="5"/>
          <pc:sldLayoutMkLst>
            <pc:docMk/>
            <pc:sldMasterMk cId="2333879095" sldId="2147483738"/>
            <pc:sldLayoutMk cId="2387541720" sldId="2147483806"/>
          </pc:sldLayoutMkLst>
        </pc:sldLayoutChg>
      </pc:sldMasterChg>
    </pc:docChg>
  </pc:docChgLst>
  <pc:docChgLst>
    <pc:chgData name="Maynara de Almeida Furquim" userId="cb2f8acd-f477-4704-9f46-ae480f16722a" providerId="ADAL" clId="{8E0BEECD-CC04-EB44-ACCF-BB2F01A1C786}"/>
    <pc:docChg chg="undo redo custSel modSld modMainMaster">
      <pc:chgData name="Maynara de Almeida Furquim" userId="cb2f8acd-f477-4704-9f46-ae480f16722a" providerId="ADAL" clId="{8E0BEECD-CC04-EB44-ACCF-BB2F01A1C786}" dt="2025-02-27T09:28:52.246" v="22" actId="404"/>
      <pc:docMkLst>
        <pc:docMk/>
      </pc:docMkLst>
      <pc:sldChg chg="modSp mod">
        <pc:chgData name="Maynara de Almeida Furquim" userId="cb2f8acd-f477-4704-9f46-ae480f16722a" providerId="ADAL" clId="{8E0BEECD-CC04-EB44-ACCF-BB2F01A1C786}" dt="2025-02-27T09:28:48.109" v="21" actId="404"/>
        <pc:sldMkLst>
          <pc:docMk/>
          <pc:sldMk cId="25038074" sldId="725"/>
        </pc:sldMkLst>
      </pc:sldChg>
      <pc:sldChg chg="modSp mod">
        <pc:chgData name="Maynara de Almeida Furquim" userId="cb2f8acd-f477-4704-9f46-ae480f16722a" providerId="ADAL" clId="{8E0BEECD-CC04-EB44-ACCF-BB2F01A1C786}" dt="2025-02-27T09:28:41.674" v="20" actId="404"/>
        <pc:sldMkLst>
          <pc:docMk/>
          <pc:sldMk cId="2985895111" sldId="727"/>
        </pc:sldMkLst>
      </pc:sldChg>
      <pc:sldChg chg="modSp mod">
        <pc:chgData name="Maynara de Almeida Furquim" userId="cb2f8acd-f477-4704-9f46-ae480f16722a" providerId="ADAL" clId="{8E0BEECD-CC04-EB44-ACCF-BB2F01A1C786}" dt="2025-02-27T09:28:52.246" v="22" actId="404"/>
        <pc:sldMkLst>
          <pc:docMk/>
          <pc:sldMk cId="592733342" sldId="729"/>
        </pc:sldMkLst>
      </pc:sldChg>
      <pc:sldChg chg="modSp mod">
        <pc:chgData name="Maynara de Almeida Furquim" userId="cb2f8acd-f477-4704-9f46-ae480f16722a" providerId="ADAL" clId="{8E0BEECD-CC04-EB44-ACCF-BB2F01A1C786}" dt="2025-02-27T09:26:30.431" v="19" actId="1076"/>
        <pc:sldMkLst>
          <pc:docMk/>
          <pc:sldMk cId="1701862560" sldId="731"/>
        </pc:sldMkLst>
      </pc:sldChg>
      <pc:sldMasterChg chg="modSldLayout">
        <pc:chgData name="Maynara de Almeida Furquim" userId="cb2f8acd-f477-4704-9f46-ae480f16722a" providerId="ADAL" clId="{8E0BEECD-CC04-EB44-ACCF-BB2F01A1C786}" dt="2025-02-27T09:26:03.053" v="18" actId="207"/>
        <pc:sldMasterMkLst>
          <pc:docMk/>
          <pc:sldMasterMk cId="2333879095" sldId="2147483738"/>
        </pc:sldMasterMkLst>
        <pc:sldLayoutChg chg="addSp modSp mod">
          <pc:chgData name="Maynara de Almeida Furquim" userId="cb2f8acd-f477-4704-9f46-ae480f16722a" providerId="ADAL" clId="{8E0BEECD-CC04-EB44-ACCF-BB2F01A1C786}" dt="2025-02-27T09:26:03.053" v="18" actId="207"/>
          <pc:sldLayoutMkLst>
            <pc:docMk/>
            <pc:sldMasterMk cId="2333879095" sldId="2147483738"/>
            <pc:sldLayoutMk cId="2387541720" sldId="2147483806"/>
          </pc:sldLayoutMkLst>
        </pc:sldLayoutChg>
      </pc:sldMasterChg>
    </pc:docChg>
  </pc:docChgLst>
  <pc:docChgLst>
    <pc:chgData name="Maynara de Almeida Furquim" userId="cb2f8acd-f477-4704-9f46-ae480f16722a" providerId="ADAL" clId="{674BE628-3629-D942-A2DD-CF6BF66A8C25}"/>
    <pc:docChg chg="undo custSel modSld">
      <pc:chgData name="Maynara de Almeida Furquim" userId="cb2f8acd-f477-4704-9f46-ae480f16722a" providerId="ADAL" clId="{674BE628-3629-D942-A2DD-CF6BF66A8C25}" dt="2025-07-17T12:09:56.553" v="784" actId="14100"/>
      <pc:docMkLst>
        <pc:docMk/>
      </pc:docMkLst>
      <pc:sldChg chg="modSp mod addCm delCm modCm">
        <pc:chgData name="Maynara de Almeida Furquim" userId="cb2f8acd-f477-4704-9f46-ae480f16722a" providerId="ADAL" clId="{674BE628-3629-D942-A2DD-CF6BF66A8C25}" dt="2025-07-17T11:52:09.500" v="492" actId="1076"/>
        <pc:sldMkLst>
          <pc:docMk/>
          <pc:sldMk cId="2580362366" sldId="716"/>
        </pc:sldMkLst>
        <pc:spChg chg="mod">
          <ac:chgData name="Maynara de Almeida Furquim" userId="cb2f8acd-f477-4704-9f46-ae480f16722a" providerId="ADAL" clId="{674BE628-3629-D942-A2DD-CF6BF66A8C25}" dt="2025-07-17T11:52:06.513" v="491" actId="1076"/>
          <ac:spMkLst>
            <pc:docMk/>
            <pc:sldMk cId="2580362366" sldId="716"/>
            <ac:spMk id="6" creationId="{83334D0C-38C0-8321-75B5-54FAF2DD03D2}"/>
          </ac:spMkLst>
        </pc:spChg>
        <pc:spChg chg="mod">
          <ac:chgData name="Maynara de Almeida Furquim" userId="cb2f8acd-f477-4704-9f46-ae480f16722a" providerId="ADAL" clId="{674BE628-3629-D942-A2DD-CF6BF66A8C25}" dt="2025-07-17T11:52:09.500" v="492" actId="1076"/>
          <ac:spMkLst>
            <pc:docMk/>
            <pc:sldMk cId="2580362366" sldId="716"/>
            <ac:spMk id="10" creationId="{170725D7-61E1-AE59-E4DE-4A18AC0A45AB}"/>
          </ac:spMkLst>
        </pc:spChg>
        <pc:extLst>
          <p:ext xmlns:p="http://schemas.openxmlformats.org/presentationml/2006/main" uri="{D6D511B9-2390-475A-947B-AFAB55BFBCF1}">
            <pc226:cmChg xmlns:pc226="http://schemas.microsoft.com/office/powerpoint/2022/06/main/command" chg="add del">
              <pc226:chgData name="Maynara de Almeida Furquim" userId="cb2f8acd-f477-4704-9f46-ae480f16722a" providerId="ADAL" clId="{674BE628-3629-D942-A2DD-CF6BF66A8C25}" dt="2025-07-10T07:03:20.633" v="372"/>
              <pc2:cmMkLst xmlns:pc2="http://schemas.microsoft.com/office/powerpoint/2019/9/main/command">
                <pc:docMk/>
                <pc:sldMk cId="2580362366" sldId="716"/>
                <pc2:cmMk id="{8D2EC443-24C4-CC4E-BF0E-62A5F4FC2BCE}"/>
              </pc2:cmMkLst>
            </pc226:cmChg>
            <pc226:cmChg xmlns:pc226="http://schemas.microsoft.com/office/powerpoint/2022/06/main/command" chg="add">
              <pc226:chgData name="Maynara de Almeida Furquim" userId="cb2f8acd-f477-4704-9f46-ae480f16722a" providerId="ADAL" clId="{674BE628-3629-D942-A2DD-CF6BF66A8C25}" dt="2025-07-10T07:10:24.705" v="374"/>
              <pc2:cmMkLst xmlns:pc2="http://schemas.microsoft.com/office/powerpoint/2019/9/main/command">
                <pc:docMk/>
                <pc:sldMk cId="2580362366" sldId="716"/>
                <pc2:cmMk id="{098BA5D3-1D14-B841-BE9C-F3133DB5F5C2}"/>
              </pc2:cmMkLst>
              <pc226:cmRplyChg chg="add">
                <pc226:chgData name="Maynara de Almeida Furquim" userId="cb2f8acd-f477-4704-9f46-ae480f16722a" providerId="ADAL" clId="{674BE628-3629-D942-A2DD-CF6BF66A8C25}" dt="2025-07-10T07:10:24.705" v="374"/>
                <pc2:cmRplyMkLst xmlns:pc2="http://schemas.microsoft.com/office/powerpoint/2019/9/main/command">
                  <pc:docMk/>
                  <pc:sldMk cId="2580362366" sldId="716"/>
                  <pc2:cmMk id="{098BA5D3-1D14-B841-BE9C-F3133DB5F5C2}"/>
                  <pc2:cmRplyMk id="{1E55544C-508D-8F4D-B9E1-611671F61DA4}"/>
                </pc2:cmRplyMkLst>
              </pc226:cmRplyChg>
            </pc226:cmChg>
          </p:ext>
        </pc:extLst>
      </pc:sldChg>
      <pc:sldChg chg="modSp mod">
        <pc:chgData name="Maynara de Almeida Furquim" userId="cb2f8acd-f477-4704-9f46-ae480f16722a" providerId="ADAL" clId="{674BE628-3629-D942-A2DD-CF6BF66A8C25}" dt="2025-07-10T07:14:27.035" v="451" actId="20577"/>
        <pc:sldMkLst>
          <pc:docMk/>
          <pc:sldMk cId="279784588" sldId="717"/>
        </pc:sldMkLst>
        <pc:spChg chg="mod">
          <ac:chgData name="Maynara de Almeida Furquim" userId="cb2f8acd-f477-4704-9f46-ae480f16722a" providerId="ADAL" clId="{674BE628-3629-D942-A2DD-CF6BF66A8C25}" dt="2025-07-10T07:14:27.035" v="451" actId="20577"/>
          <ac:spMkLst>
            <pc:docMk/>
            <pc:sldMk cId="279784588" sldId="717"/>
            <ac:spMk id="6" creationId="{F12C431E-C8EC-BBAE-BC2B-31DE715904EE}"/>
          </ac:spMkLst>
        </pc:spChg>
        <pc:graphicFrameChg chg="modGraphic">
          <ac:chgData name="Maynara de Almeida Furquim" userId="cb2f8acd-f477-4704-9f46-ae480f16722a" providerId="ADAL" clId="{674BE628-3629-D942-A2DD-CF6BF66A8C25}" dt="2025-07-10T07:14:22.915" v="450" actId="114"/>
          <ac:graphicFrameMkLst>
            <pc:docMk/>
            <pc:sldMk cId="279784588" sldId="717"/>
            <ac:graphicFrameMk id="2" creationId="{C4F2C6DE-7A17-E9EB-BE8E-E5D28F5C8425}"/>
          </ac:graphicFrameMkLst>
        </pc:graphicFrameChg>
      </pc:sldChg>
      <pc:sldChg chg="modSp mod">
        <pc:chgData name="Maynara de Almeida Furquim" userId="cb2f8acd-f477-4704-9f46-ae480f16722a" providerId="ADAL" clId="{674BE628-3629-D942-A2DD-CF6BF66A8C25}" dt="2025-07-17T12:05:36.388" v="708"/>
        <pc:sldMkLst>
          <pc:docMk/>
          <pc:sldMk cId="1802711234" sldId="719"/>
        </pc:sldMkLst>
        <pc:graphicFrameChg chg="mod modGraphic">
          <ac:chgData name="Maynara de Almeida Furquim" userId="cb2f8acd-f477-4704-9f46-ae480f16722a" providerId="ADAL" clId="{674BE628-3629-D942-A2DD-CF6BF66A8C25}" dt="2025-07-17T12:05:36.388" v="708"/>
          <ac:graphicFrameMkLst>
            <pc:docMk/>
            <pc:sldMk cId="1802711234" sldId="719"/>
            <ac:graphicFrameMk id="9" creationId="{0E598492-5401-CDE5-A810-94C6BE8A22B4}"/>
          </ac:graphicFrameMkLst>
        </pc:graphicFrameChg>
      </pc:sldChg>
      <pc:sldChg chg="addSp modSp mod addCm modCm">
        <pc:chgData name="Maynara de Almeida Furquim" userId="cb2f8acd-f477-4704-9f46-ae480f16722a" providerId="ADAL" clId="{674BE628-3629-D942-A2DD-CF6BF66A8C25}" dt="2025-07-17T12:06:24.011" v="719"/>
        <pc:sldMkLst>
          <pc:docMk/>
          <pc:sldMk cId="3515250200" sldId="720"/>
        </pc:sldMkLst>
        <pc:graphicFrameChg chg="mod modGraphic">
          <ac:chgData name="Maynara de Almeida Furquim" userId="cb2f8acd-f477-4704-9f46-ae480f16722a" providerId="ADAL" clId="{674BE628-3629-D942-A2DD-CF6BF66A8C25}" dt="2025-07-17T12:06:24.011" v="719"/>
          <ac:graphicFrameMkLst>
            <pc:docMk/>
            <pc:sldMk cId="3515250200" sldId="720"/>
            <ac:graphicFrameMk id="9" creationId="{D8137C75-FE6F-5966-AC0D-55BF30AA9E9E}"/>
          </ac:graphicFrameMkLst>
        </pc:graphicFrame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6:16.340" v="715" actId="20577"/>
              <pc2:cmMkLst xmlns:pc2="http://schemas.microsoft.com/office/powerpoint/2019/9/main/command">
                <pc:docMk/>
                <pc:sldMk cId="3515250200" sldId="720"/>
                <pc2:cmMk id="{CBF382C7-EF85-8040-9349-5BAE34BDF62B}"/>
              </pc2:cmMkLst>
            </pc226:cmChg>
          </p:ext>
        </pc:extLst>
      </pc:sldChg>
      <pc:sldChg chg="modSp mod">
        <pc:chgData name="Maynara de Almeida Furquim" userId="cb2f8acd-f477-4704-9f46-ae480f16722a" providerId="ADAL" clId="{674BE628-3629-D942-A2DD-CF6BF66A8C25}" dt="2025-07-17T12:07:20.159" v="734"/>
        <pc:sldMkLst>
          <pc:docMk/>
          <pc:sldMk cId="702730229" sldId="721"/>
        </pc:sldMkLst>
        <pc:graphicFrameChg chg="mod modGraphic">
          <ac:chgData name="Maynara de Almeida Furquim" userId="cb2f8acd-f477-4704-9f46-ae480f16722a" providerId="ADAL" clId="{674BE628-3629-D942-A2DD-CF6BF66A8C25}" dt="2025-07-17T12:07:20.159" v="734"/>
          <ac:graphicFrameMkLst>
            <pc:docMk/>
            <pc:sldMk cId="702730229" sldId="721"/>
            <ac:graphicFrameMk id="9" creationId="{65FA99E2-A409-2E0A-6A9E-7D5374F5BDAD}"/>
          </ac:graphicFrameMkLst>
        </pc:graphicFrameChg>
      </pc:sldChg>
      <pc:sldChg chg="addCm">
        <pc:chgData name="Maynara de Almeida Furquim" userId="cb2f8acd-f477-4704-9f46-ae480f16722a" providerId="ADAL" clId="{674BE628-3629-D942-A2DD-CF6BF66A8C25}" dt="2025-07-10T06:46:50.344" v="367"/>
        <pc:sldMkLst>
          <pc:docMk/>
          <pc:sldMk cId="706404992" sldId="722"/>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674BE628-3629-D942-A2DD-CF6BF66A8C25}" dt="2025-07-10T06:46:50.344" v="367"/>
              <pc2:cmMkLst xmlns:pc2="http://schemas.microsoft.com/office/powerpoint/2019/9/main/command">
                <pc:docMk/>
                <pc:sldMk cId="706404992" sldId="722"/>
                <pc2:cmMk id="{9B36C2FC-0886-4F44-A411-1E49FA5C9F90}"/>
              </pc2:cmMkLst>
            </pc226:cmChg>
          </p:ext>
        </pc:extLst>
      </pc:sldChg>
      <pc:sldChg chg="modSp mod addCm modCm">
        <pc:chgData name="Maynara de Almeida Furquim" userId="cb2f8acd-f477-4704-9f46-ae480f16722a" providerId="ADAL" clId="{674BE628-3629-D942-A2DD-CF6BF66A8C25}" dt="2025-07-17T12:08:06.675" v="750" actId="20577"/>
        <pc:sldMkLst>
          <pc:docMk/>
          <pc:sldMk cId="408031299" sldId="723"/>
        </pc:sldMkLst>
        <pc:spChg chg="mod">
          <ac:chgData name="Maynara de Almeida Furquim" userId="cb2f8acd-f477-4704-9f46-ae480f16722a" providerId="ADAL" clId="{674BE628-3629-D942-A2DD-CF6BF66A8C25}" dt="2025-07-17T12:08:06.675" v="750" actId="20577"/>
          <ac:spMkLst>
            <pc:docMk/>
            <pc:sldMk cId="408031299" sldId="723"/>
            <ac:spMk id="6" creationId="{1CBCC3A1-FD6F-9F49-3A1E-8F1561CD7517}"/>
          </ac:spMkLst>
        </pc:sp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8:06.675" v="750" actId="20577"/>
              <pc2:cmMkLst xmlns:pc2="http://schemas.microsoft.com/office/powerpoint/2019/9/main/command">
                <pc:docMk/>
                <pc:sldMk cId="408031299" sldId="723"/>
                <pc2:cmMk id="{1D4C25F9-776E-A04B-B0C9-06A55CD11312}"/>
              </pc2:cmMkLst>
            </pc226:cmChg>
          </p:ext>
        </pc:extLst>
      </pc:sldChg>
      <pc:sldChg chg="modSp mod">
        <pc:chgData name="Maynara de Almeida Furquim" userId="cb2f8acd-f477-4704-9f46-ae480f16722a" providerId="ADAL" clId="{674BE628-3629-D942-A2DD-CF6BF66A8C25}" dt="2025-07-17T11:51:46.813" v="489" actId="123"/>
        <pc:sldMkLst>
          <pc:docMk/>
          <pc:sldMk cId="3147586066" sldId="724"/>
        </pc:sldMkLst>
        <pc:spChg chg="mod">
          <ac:chgData name="Maynara de Almeida Furquim" userId="cb2f8acd-f477-4704-9f46-ae480f16722a" providerId="ADAL" clId="{674BE628-3629-D942-A2DD-CF6BF66A8C25}" dt="2025-07-17T11:51:46.813" v="489" actId="123"/>
          <ac:spMkLst>
            <pc:docMk/>
            <pc:sldMk cId="3147586066" sldId="724"/>
            <ac:spMk id="10" creationId="{56351EA3-DCDC-8523-0CD3-6AB534B6969E}"/>
          </ac:spMkLst>
        </pc:spChg>
      </pc:sldChg>
      <pc:sldChg chg="modSp mod addCm modCm">
        <pc:chgData name="Maynara de Almeida Furquim" userId="cb2f8acd-f477-4704-9f46-ae480f16722a" providerId="ADAL" clId="{674BE628-3629-D942-A2DD-CF6BF66A8C25}" dt="2025-07-17T12:02:34.923" v="631"/>
        <pc:sldMkLst>
          <pc:docMk/>
          <pc:sldMk cId="610417556" sldId="732"/>
        </pc:sldMkLst>
        <pc:spChg chg="mod">
          <ac:chgData name="Maynara de Almeida Furquim" userId="cb2f8acd-f477-4704-9f46-ae480f16722a" providerId="ADAL" clId="{674BE628-3629-D942-A2DD-CF6BF66A8C25}" dt="2025-07-17T11:58:30.577" v="588" actId="20577"/>
          <ac:spMkLst>
            <pc:docMk/>
            <pc:sldMk cId="610417556" sldId="732"/>
            <ac:spMk id="6" creationId="{83334D0C-38C0-8321-75B5-54FAF2DD03D2}"/>
          </ac:spMkLst>
        </pc:spChg>
        <pc:graphicFrameChg chg="mod modGraphic">
          <ac:chgData name="Maynara de Almeida Furquim" userId="cb2f8acd-f477-4704-9f46-ae480f16722a" providerId="ADAL" clId="{674BE628-3629-D942-A2DD-CF6BF66A8C25}" dt="2025-07-17T12:02:34.923" v="631"/>
          <ac:graphicFrameMkLst>
            <pc:docMk/>
            <pc:sldMk cId="610417556" sldId="732"/>
            <ac:graphicFrameMk id="9" creationId="{9FF3105F-58FC-7F0B-170D-E3BDA68FF811}"/>
          </ac:graphicFrameMkLst>
        </pc:graphicFrame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B5814452-1839-834D-8293-9CFF06FD80A5}"/>
              </pc2:cmMkLst>
            </pc226:cmChg>
            <pc226:cmChg xmlns:pc226="http://schemas.microsoft.com/office/powerpoint/2022/06/main/command" chg="add mod">
              <pc226:chgData name="Maynara de Almeida Furquim" userId="cb2f8acd-f477-4704-9f46-ae480f16722a" providerId="ADAL" clId="{674BE628-3629-D942-A2DD-CF6BF66A8C25}" dt="2025-07-17T12:01:42.953" v="622" actId="20577"/>
              <pc2:cmMkLst xmlns:pc2="http://schemas.microsoft.com/office/powerpoint/2019/9/main/command">
                <pc:docMk/>
                <pc:sldMk cId="610417556" sldId="732"/>
                <pc2:cmMk id="{B36D5766-0F6F-CE42-9E43-BFF7060C25C7}"/>
              </pc2:cmMkLst>
            </pc226:cmChg>
            <pc226:cmChg xmlns:pc226="http://schemas.microsoft.com/office/powerpoint/2022/06/main/command" chg="add mod">
              <pc226:chgData name="Maynara de Almeida Furquim" userId="cb2f8acd-f477-4704-9f46-ae480f16722a" providerId="ADAL" clId="{674BE628-3629-D942-A2DD-CF6BF66A8C25}" dt="2025-07-17T12:01:42.953" v="622" actId="20577"/>
              <pc2:cmMkLst xmlns:pc2="http://schemas.microsoft.com/office/powerpoint/2019/9/main/command">
                <pc:docMk/>
                <pc:sldMk cId="610417556" sldId="732"/>
                <pc2:cmMk id="{3342E3A5-7B20-C04D-BF41-BFED2DE036D9}"/>
              </pc2:cmMkLst>
            </pc226:cmChg>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9220E9D1-0142-6642-8587-0626C07805A9}"/>
              </pc2:cmMkLst>
            </pc226:cmChg>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679F85EE-C025-5243-8A64-339274A303B4}"/>
              </pc2:cmMkLst>
            </pc226:cmChg>
          </p:ext>
        </pc:extLst>
      </pc:sldChg>
      <pc:sldChg chg="modSp mod addCm modCm">
        <pc:chgData name="Maynara de Almeida Furquim" userId="cb2f8acd-f477-4704-9f46-ae480f16722a" providerId="ADAL" clId="{674BE628-3629-D942-A2DD-CF6BF66A8C25}" dt="2025-07-17T12:09:56.553" v="784" actId="14100"/>
        <pc:sldMkLst>
          <pc:docMk/>
          <pc:sldMk cId="1628533396" sldId="733"/>
        </pc:sldMkLst>
        <pc:spChg chg="mod">
          <ac:chgData name="Maynara de Almeida Furquim" userId="cb2f8acd-f477-4704-9f46-ae480f16722a" providerId="ADAL" clId="{674BE628-3629-D942-A2DD-CF6BF66A8C25}" dt="2025-07-17T12:09:56.553" v="784" actId="14100"/>
          <ac:spMkLst>
            <pc:docMk/>
            <pc:sldMk cId="1628533396" sldId="733"/>
            <ac:spMk id="6" creationId="{83334D0C-38C0-8321-75B5-54FAF2DD03D2}"/>
          </ac:spMkLst>
        </pc:sp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9:53.643" v="783"/>
              <pc2:cmMkLst xmlns:pc2="http://schemas.microsoft.com/office/powerpoint/2019/9/main/command">
                <pc:docMk/>
                <pc:sldMk cId="1628533396" sldId="733"/>
                <pc2:cmMk id="{B155EB45-CEF9-214C-A0A5-6A5CF0AFA5C8}"/>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8/18/2025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18/08/2025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79470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07872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7580-784C-8E11-433D-B93B07A8725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4C60AD-5C52-0AB1-9036-804B76E0E1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0A6F1F-EE0D-0851-4FF6-13272C91080E}"/>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B3ED513-B27C-C03A-F6C1-64A512615D1E}"/>
              </a:ext>
            </a:extLst>
          </p:cNvPr>
          <p:cNvSpPr>
            <a:spLocks noGrp="1"/>
          </p:cNvSpPr>
          <p:nvPr>
            <p:ph type="sldNum" sz="quarter" idx="5"/>
          </p:nvPr>
        </p:nvSpPr>
        <p:spPr/>
        <p:txBody>
          <a:bodyPr/>
          <a:lstStyle/>
          <a:p>
            <a:fld id="{B00B7772-C904-45C6-B074-7143637CB8A9}" type="slidenum">
              <a:rPr lang="en-IE" smtClean="0"/>
              <a:t>8</a:t>
            </a:fld>
            <a:endParaRPr lang="en-IE"/>
          </a:p>
        </p:txBody>
      </p:sp>
    </p:spTree>
    <p:extLst>
      <p:ext uri="{BB962C8B-B14F-4D97-AF65-F5344CB8AC3E}">
        <p14:creationId xmlns:p14="http://schemas.microsoft.com/office/powerpoint/2010/main" val="168591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C588-E422-C77F-D8DD-CDACFB31A0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6CC580-E8A9-9655-049E-662AD45ED1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F87CEB-FCD4-AC6C-CE53-5F3DD617BD3C}"/>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2887C20D-4C87-8ED6-39F6-47B608BC22E4}"/>
              </a:ext>
            </a:extLst>
          </p:cNvPr>
          <p:cNvSpPr>
            <a:spLocks noGrp="1"/>
          </p:cNvSpPr>
          <p:nvPr>
            <p:ph type="sldNum" sz="quarter" idx="5"/>
          </p:nvPr>
        </p:nvSpPr>
        <p:spPr/>
        <p:txBody>
          <a:bodyPr/>
          <a:lstStyle/>
          <a:p>
            <a:fld id="{B00B7772-C904-45C6-B074-7143637CB8A9}" type="slidenum">
              <a:rPr lang="en-IE" smtClean="0"/>
              <a:t>9</a:t>
            </a:fld>
            <a:endParaRPr lang="en-IE"/>
          </a:p>
        </p:txBody>
      </p:sp>
    </p:spTree>
    <p:extLst>
      <p:ext uri="{BB962C8B-B14F-4D97-AF65-F5344CB8AC3E}">
        <p14:creationId xmlns:p14="http://schemas.microsoft.com/office/powerpoint/2010/main" val="28911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D759-992D-1F92-2299-EA0D1B8C15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62942E-1940-23D7-8313-80EAD0F885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51C8A0-5610-B8A6-9623-6F87F6C73889}"/>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907CA1D-39C1-3CDD-54BF-141DD2209618}"/>
              </a:ext>
            </a:extLst>
          </p:cNvPr>
          <p:cNvSpPr>
            <a:spLocks noGrp="1"/>
          </p:cNvSpPr>
          <p:nvPr>
            <p:ph type="sldNum" sz="quarter" idx="5"/>
          </p:nvPr>
        </p:nvSpPr>
        <p:spPr/>
        <p:txBody>
          <a:bodyPr/>
          <a:lstStyle/>
          <a:p>
            <a:fld id="{B00B7772-C904-45C6-B074-7143637CB8A9}" type="slidenum">
              <a:rPr lang="en-IE" smtClean="0"/>
              <a:t>11</a:t>
            </a:fld>
            <a:endParaRPr lang="en-IE"/>
          </a:p>
        </p:txBody>
      </p:sp>
    </p:spTree>
    <p:extLst>
      <p:ext uri="{BB962C8B-B14F-4D97-AF65-F5344CB8AC3E}">
        <p14:creationId xmlns:p14="http://schemas.microsoft.com/office/powerpoint/2010/main" val="243698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1377"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a:solidFill>
                  <a:schemeClr val="tx1"/>
                </a:solidFill>
              </a:rPr>
              <a:t>This Problem-Based Learning Open Educational Resource, a part of the Erasmus+ Cooperation Partnerships Project “Ethical and Responsible Transportation and Handling”, was </a:t>
            </a:r>
            <a:r>
              <a:rPr lang="en-US" i="1" err="1">
                <a:solidFill>
                  <a:schemeClr val="tx1"/>
                </a:solidFill>
              </a:rPr>
              <a:t>conceptualised</a:t>
            </a:r>
            <a:r>
              <a:rPr lang="en-US" i="1">
                <a:solidFill>
                  <a:schemeClr val="tx1"/>
                </a:solidFill>
              </a:rPr>
              <a:t> and produced by </a:t>
            </a:r>
            <a:r>
              <a:rPr lang="en-US" i="1" err="1">
                <a:solidFill>
                  <a:schemeClr val="tx1"/>
                </a:solidFill>
              </a:rPr>
              <a:t>Maynara</a:t>
            </a:r>
            <a:r>
              <a:rPr lang="en-US" i="1">
                <a:solidFill>
                  <a:schemeClr val="tx1"/>
                </a:solidFill>
              </a:rPr>
              <a:t> </a:t>
            </a:r>
            <a:r>
              <a:rPr lang="en-US" i="1" err="1">
                <a:solidFill>
                  <a:schemeClr val="tx1"/>
                </a:solidFill>
              </a:rPr>
              <a:t>Furquim</a:t>
            </a:r>
            <a:r>
              <a:rPr lang="en-US" i="1">
                <a:solidFill>
                  <a:schemeClr val="tx1"/>
                </a:solidFill>
              </a:rPr>
              <a:t>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7068"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prezi.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5" Type="http://schemas.openxmlformats.org/officeDocument/2006/relationships/hyperlink" Target="https://youtu.be/r-iETptU7JY?si=_PblyoG032Ab5y87" TargetMode="External"/><Relationship Id="rId4" Type="http://schemas.openxmlformats.org/officeDocument/2006/relationships/hyperlink" Target="http://www.powto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nnovatingdigitally.eu/aud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gdpr-info.e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25" r="21649"/>
          <a:stretch>
            <a:fillRect/>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3701491"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3238644"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WORKSHEETS</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584938" cy="646331"/>
          </a:xfrm>
          <a:prstGeom prst="rect">
            <a:avLst/>
          </a:prstGeom>
          <a:noFill/>
        </p:spPr>
        <p:txBody>
          <a:bodyPr wrap="none" lIns="91440" tIns="45720" rIns="91440" bIns="45720" rtlCol="0" anchor="t">
            <a:spAutoFit/>
          </a:bodyPr>
          <a:lstStyle/>
          <a:p>
            <a:r>
              <a:rPr lang="en-US" sz="3600" b="1" spc="324">
                <a:solidFill>
                  <a:schemeClr val="bg1"/>
                </a:solidFill>
                <a:latin typeface="Calibri"/>
                <a:ea typeface="Calibri"/>
                <a:cs typeface="Calibri"/>
              </a:rPr>
              <a:t>MODULE 1</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CF79-D7C8-05F6-F166-5B4D748AD22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CBCC3A1-FD6F-9F49-3A1E-8F1561CD7517}"/>
              </a:ext>
            </a:extLst>
          </p:cNvPr>
          <p:cNvSpPr>
            <a:spLocks noGrp="1"/>
          </p:cNvSpPr>
          <p:nvPr>
            <p:ph type="body" sz="quarter" idx="64"/>
          </p:nvPr>
        </p:nvSpPr>
        <p:spPr>
          <a:xfrm>
            <a:off x="697280" y="1599144"/>
            <a:ext cx="6132889" cy="2565532"/>
          </a:xfrm>
        </p:spPr>
        <p:txBody>
          <a:bodyPr numCol="1"/>
          <a:lstStyle/>
          <a:p>
            <a:pPr algn="just"/>
            <a:r>
              <a:rPr lang="en-GB" sz="1800" b="1">
                <a:solidFill>
                  <a:srgbClr val="8652A1"/>
                </a:solidFill>
              </a:rPr>
              <a:t>B. Desk Research – Analysing a Case Study</a:t>
            </a:r>
          </a:p>
          <a:p>
            <a:pPr algn="just"/>
            <a:endParaRPr lang="en-GB" b="1" u="sng"/>
          </a:p>
          <a:p>
            <a:pPr algn="just"/>
            <a:r>
              <a:rPr lang="en-GB"/>
              <a:t>If an interview isn’t possible, you can conduct </a:t>
            </a:r>
            <a:r>
              <a:rPr lang="en-GB" b="1"/>
              <a:t>desk research </a:t>
            </a:r>
            <a:r>
              <a:rPr lang="en-GB"/>
              <a:t>to investigate innovation management practices in logistics.</a:t>
            </a:r>
          </a:p>
          <a:p>
            <a:pPr algn="just"/>
            <a:endParaRPr lang="en-GB"/>
          </a:p>
          <a:p>
            <a:pPr algn="just"/>
            <a:endParaRPr lang="en-GB"/>
          </a:p>
          <a:p>
            <a:pPr algn="just"/>
            <a:r>
              <a:rPr lang="en-GB" b="1"/>
              <a:t>How to Conduct Desk Research</a:t>
            </a:r>
          </a:p>
          <a:p>
            <a:pPr algn="just">
              <a:buFont typeface="+mj-lt"/>
              <a:buAutoNum type="arabicPeriod"/>
            </a:pPr>
            <a:r>
              <a:rPr lang="en-GB"/>
              <a:t> Follow the structured case study protocol (see table on the next page).</a:t>
            </a:r>
          </a:p>
          <a:p>
            <a:pPr algn="just">
              <a:buFont typeface="+mj-lt"/>
              <a:buAutoNum type="arabicPeriod"/>
            </a:pPr>
            <a:r>
              <a:rPr lang="en-GB"/>
              <a:t> Use external data sources such as:</a:t>
            </a:r>
          </a:p>
          <a:p>
            <a:pPr marL="742950" lvl="1" indent="-285750" algn="just">
              <a:buFont typeface="Arial" panose="020B0604020202020204" pitchFamily="34" charset="0"/>
              <a:buChar char="•"/>
            </a:pPr>
            <a:r>
              <a:rPr lang="en-GB" sz="1100">
                <a:latin typeface="+mn-lt"/>
              </a:rPr>
              <a:t>Company websites</a:t>
            </a:r>
          </a:p>
          <a:p>
            <a:pPr marL="742950" lvl="1" indent="-285750" algn="just">
              <a:buFont typeface="Arial" panose="020B0604020202020204" pitchFamily="34" charset="0"/>
              <a:buChar char="•"/>
            </a:pPr>
            <a:r>
              <a:rPr lang="en-GB" sz="1100">
                <a:latin typeface="+mn-lt"/>
              </a:rPr>
              <a:t>Articles and industry reports</a:t>
            </a:r>
          </a:p>
          <a:p>
            <a:pPr marL="742950" lvl="1" indent="-285750" algn="just">
              <a:buFont typeface="Arial" panose="020B0604020202020204" pitchFamily="34" charset="0"/>
              <a:buChar char="•"/>
            </a:pPr>
            <a:r>
              <a:rPr lang="en-GB" sz="1100">
                <a:latin typeface="+mn-lt"/>
              </a:rPr>
              <a:t>Social media insights</a:t>
            </a:r>
          </a:p>
          <a:p>
            <a:pPr marL="742950" lvl="1" indent="-285750" algn="just">
              <a:buFont typeface="Arial" panose="020B0604020202020204" pitchFamily="34" charset="0"/>
              <a:buChar char="•"/>
            </a:pPr>
            <a:r>
              <a:rPr lang="en-GB" sz="1100">
                <a:latin typeface="+mn-lt"/>
              </a:rPr>
              <a:t>Professional blogs</a:t>
            </a:r>
          </a:p>
          <a:p>
            <a:pPr algn="just">
              <a:buFont typeface="+mj-lt"/>
              <a:buAutoNum type="arabicPeriod"/>
            </a:pPr>
            <a:r>
              <a:rPr lang="en-GB">
                <a:latin typeface="+mn-lt"/>
              </a:rPr>
              <a:t> Extract key quotes that highlight important aspects of innovation management.</a:t>
            </a:r>
          </a:p>
          <a:p>
            <a:pPr algn="just"/>
            <a:endParaRPr lang="en-GB">
              <a:latin typeface="+mn-lt"/>
            </a:endParaRPr>
          </a:p>
          <a:p>
            <a:pPr algn="just"/>
            <a:endParaRPr lang="en-GB" b="1">
              <a:latin typeface="+mn-lt"/>
            </a:endParaRPr>
          </a:p>
          <a:p>
            <a:pPr algn="just"/>
            <a:r>
              <a:rPr lang="en-GB" b="1">
                <a:latin typeface="+mn-lt"/>
              </a:rPr>
              <a:t>Key Questions to Address</a:t>
            </a:r>
          </a:p>
          <a:p>
            <a:pPr algn="just"/>
            <a:r>
              <a:rPr lang="en-GB">
                <a:latin typeface="+mn-lt"/>
              </a:rPr>
              <a:t>Your case study should help answer the following:</a:t>
            </a:r>
          </a:p>
          <a:p>
            <a:pPr algn="just">
              <a:buFont typeface="+mj-lt"/>
              <a:buAutoNum type="arabicPeriod"/>
            </a:pPr>
            <a:r>
              <a:rPr lang="en-GB">
                <a:latin typeface="+mn-lt"/>
              </a:rPr>
              <a:t> How do logistics companies manage innovation?</a:t>
            </a:r>
          </a:p>
          <a:p>
            <a:pPr algn="just">
              <a:buFont typeface="+mj-lt"/>
              <a:buAutoNum type="arabicPeriod"/>
            </a:pPr>
            <a:r>
              <a:rPr lang="en-GB">
                <a:latin typeface="+mn-lt"/>
              </a:rPr>
              <a:t> What role do digital tools and platforms play in the innovation management process?</a:t>
            </a:r>
          </a:p>
          <a:p>
            <a:pPr algn="just">
              <a:buFont typeface="+mj-lt"/>
              <a:buAutoNum type="arabicPeriod"/>
            </a:pPr>
            <a:r>
              <a:rPr lang="en-GB">
                <a:latin typeface="+mn-lt"/>
              </a:rPr>
              <a:t> How do these practices contribute to the UN Sustainable Development Goals (SDGs)?</a:t>
            </a:r>
          </a:p>
          <a:p>
            <a:pPr algn="just">
              <a:buFont typeface="+mj-lt"/>
              <a:buAutoNum type="arabicPeriod"/>
            </a:pPr>
            <a:r>
              <a:rPr lang="en-GB">
                <a:latin typeface="+mn-lt"/>
              </a:rPr>
              <a:t> What differences exist between companies that do and do not use digital tools for innovation management?</a:t>
            </a:r>
          </a:p>
          <a:p>
            <a:pPr algn="just">
              <a:buFont typeface="+mj-lt"/>
              <a:buAutoNum type="arabicPeriod"/>
            </a:pPr>
            <a:r>
              <a:rPr lang="en-GB">
                <a:latin typeface="+mn-lt"/>
              </a:rPr>
              <a:t> In what contexts do digitalisation and sustainability matter most in logistics?</a:t>
            </a:r>
          </a:p>
          <a:p>
            <a:pPr marL="742950" lvl="1" indent="-285750" algn="just">
              <a:buFont typeface="Arial" panose="020B0604020202020204" pitchFamily="34" charset="0"/>
              <a:buChar char="•"/>
            </a:pPr>
            <a:r>
              <a:rPr lang="en-GB" sz="1100">
                <a:latin typeface="+mn-lt"/>
              </a:rPr>
              <a:t>Specific operations?</a:t>
            </a:r>
          </a:p>
          <a:p>
            <a:pPr marL="742950" lvl="1" indent="-285750" algn="just">
              <a:buFont typeface="Arial" panose="020B0604020202020204" pitchFamily="34" charset="0"/>
              <a:buChar char="•"/>
            </a:pPr>
            <a:r>
              <a:rPr lang="en-GB" sz="1100">
                <a:latin typeface="+mn-lt"/>
              </a:rPr>
              <a:t>Company size?</a:t>
            </a:r>
          </a:p>
          <a:p>
            <a:pPr marL="742950" lvl="1" indent="-285750" algn="just">
              <a:buFont typeface="Arial" panose="020B0604020202020204" pitchFamily="34" charset="0"/>
              <a:buChar char="•"/>
            </a:pPr>
            <a:r>
              <a:rPr lang="en-GB" sz="1100">
                <a:latin typeface="+mn-lt"/>
              </a:rPr>
              <a:t>Regulatory requirements?</a:t>
            </a:r>
          </a:p>
          <a:p>
            <a:pPr marL="742950" lvl="1" indent="-285750" algn="just">
              <a:buFont typeface="Arial" panose="020B0604020202020204" pitchFamily="34" charset="0"/>
              <a:buChar char="•"/>
            </a:pPr>
            <a:r>
              <a:rPr lang="en-GB" sz="1100">
                <a:latin typeface="+mn-lt"/>
              </a:rPr>
              <a:t>Types of customers served?</a:t>
            </a:r>
          </a:p>
          <a:p>
            <a:pPr algn="just"/>
            <a:endParaRPr lang="en-GB" b="1">
              <a:latin typeface="+mn-lt"/>
            </a:endParaRPr>
          </a:p>
          <a:p>
            <a:pPr algn="just"/>
            <a:endParaRPr lang="en-GB" b="1">
              <a:latin typeface="+mn-lt"/>
            </a:endParaRPr>
          </a:p>
          <a:p>
            <a:pPr algn="just"/>
            <a:r>
              <a:rPr lang="en-GB" b="1">
                <a:latin typeface="+mn-lt"/>
              </a:rPr>
              <a:t>Case Study Format</a:t>
            </a:r>
          </a:p>
          <a:p>
            <a:pPr algn="just"/>
            <a:r>
              <a:rPr lang="en-GB">
                <a:latin typeface="+mn-lt"/>
              </a:rPr>
              <a:t>Your findings should be presented in a written report (structured according to the table on the next page). Use this worksheet as a foundation for your research. In later weeks, you will apply these insights to a real-life challenge!</a:t>
            </a:r>
          </a:p>
          <a:p>
            <a:pPr algn="just"/>
            <a:endParaRPr lang="de-DE"/>
          </a:p>
        </p:txBody>
      </p:sp>
      <p:sp>
        <p:nvSpPr>
          <p:cNvPr id="4" name="Slide Number Placeholder 3">
            <a:extLst>
              <a:ext uri="{FF2B5EF4-FFF2-40B4-BE49-F238E27FC236}">
                <a16:creationId xmlns:a16="http://schemas.microsoft.com/office/drawing/2014/main" id="{52CDD5B1-5B3F-8A36-2026-1773F4FA0765}"/>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F7C289DF-6048-9A7B-5474-7D788F197FE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C43D90F-6C3E-F824-163B-16C52B1A919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EXPLORING INNOVATION IN PRACTICE</a:t>
            </a:r>
          </a:p>
        </p:txBody>
      </p:sp>
    </p:spTree>
    <p:extLst>
      <p:ext uri="{BB962C8B-B14F-4D97-AF65-F5344CB8AC3E}">
        <p14:creationId xmlns:p14="http://schemas.microsoft.com/office/powerpoint/2010/main" val="40803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45F2-7D8B-BD81-61DE-5C9204906F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B1E72C-F614-4740-1B88-20EC9B5AB4F6}"/>
              </a:ext>
            </a:extLst>
          </p:cNvPr>
          <p:cNvSpPr>
            <a:spLocks noGrp="1"/>
          </p:cNvSpPr>
          <p:nvPr>
            <p:ph type="sldNum" sz="quarter" idx="4"/>
          </p:nvPr>
        </p:nvSpPr>
        <p:spPr/>
        <p:txBody>
          <a:bodyPr/>
          <a:lstStyle/>
          <a:p>
            <a:fld id="{9C527BFA-2C0E-4CEC-B6A5-913A56FEF4B4}" type="slidenum">
              <a:rPr lang="fr-CA" smtClean="0"/>
              <a:pPr/>
              <a:t>11</a:t>
            </a:fld>
            <a:endParaRPr lang="fr-CA"/>
          </a:p>
        </p:txBody>
      </p:sp>
      <p:sp>
        <p:nvSpPr>
          <p:cNvPr id="7" name="Freeform 1">
            <a:extLst>
              <a:ext uri="{FF2B5EF4-FFF2-40B4-BE49-F238E27FC236}">
                <a16:creationId xmlns:a16="http://schemas.microsoft.com/office/drawing/2014/main" id="{C6171834-F385-4E13-2CC1-C98F789E3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B9F6995-0711-8D6B-05DE-5C737FA4755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EXPLORING INNOVATION IN PRACTICE</a:t>
            </a:r>
          </a:p>
        </p:txBody>
      </p:sp>
      <p:graphicFrame>
        <p:nvGraphicFramePr>
          <p:cNvPr id="2" name="Tabelle 1">
            <a:extLst>
              <a:ext uri="{FF2B5EF4-FFF2-40B4-BE49-F238E27FC236}">
                <a16:creationId xmlns:a16="http://schemas.microsoft.com/office/drawing/2014/main" id="{494C24AF-F9D8-3F67-034D-9B5DE736EBDF}"/>
              </a:ext>
            </a:extLst>
          </p:cNvPr>
          <p:cNvGraphicFramePr>
            <a:graphicFrameLocks noGrp="1"/>
          </p:cNvGraphicFramePr>
          <p:nvPr>
            <p:extLst>
              <p:ext uri="{D42A27DB-BD31-4B8C-83A1-F6EECF244321}">
                <p14:modId xmlns:p14="http://schemas.microsoft.com/office/powerpoint/2010/main" val="1936561885"/>
              </p:ext>
            </p:extLst>
          </p:nvPr>
        </p:nvGraphicFramePr>
        <p:xfrm>
          <a:off x="296776" y="1477841"/>
          <a:ext cx="6966122" cy="9010092"/>
        </p:xfrm>
        <a:graphic>
          <a:graphicData uri="http://schemas.openxmlformats.org/drawingml/2006/table">
            <a:tbl>
              <a:tblPr>
                <a:tableStyleId>{0505E3EF-67EA-436B-97B2-0124C06EBD24}</a:tableStyleId>
              </a:tblPr>
              <a:tblGrid>
                <a:gridCol w="2501388">
                  <a:extLst>
                    <a:ext uri="{9D8B030D-6E8A-4147-A177-3AD203B41FA5}">
                      <a16:colId xmlns:a16="http://schemas.microsoft.com/office/drawing/2014/main" val="1276324103"/>
                    </a:ext>
                  </a:extLst>
                </a:gridCol>
                <a:gridCol w="4464734">
                  <a:extLst>
                    <a:ext uri="{9D8B030D-6E8A-4147-A177-3AD203B41FA5}">
                      <a16:colId xmlns:a16="http://schemas.microsoft.com/office/drawing/2014/main" val="2088204579"/>
                    </a:ext>
                  </a:extLst>
                </a:gridCol>
              </a:tblGrid>
              <a:tr h="296589">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Company name </a:t>
                      </a:r>
                    </a:p>
                  </a:txBody>
                  <a:tcPr marL="80758" marR="80758" marT="40379" marB="40379">
                    <a:solidFill>
                      <a:srgbClr val="8652A1"/>
                    </a:solidFill>
                  </a:tcPr>
                </a:tc>
                <a:tc>
                  <a:txBody>
                    <a:bodyPr/>
                    <a:lstStyle/>
                    <a:p>
                      <a:pPr algn="just" rtl="0" fontAlgn="base">
                        <a:lnSpc>
                          <a:spcPts val="1295"/>
                        </a:lnSpc>
                      </a:pPr>
                      <a:r>
                        <a:rPr lang="en-GB" sz="1000" b="0">
                          <a:effectLst/>
                        </a:rPr>
                        <a:t> </a:t>
                      </a: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2043334407"/>
                  </a:ext>
                </a:extLst>
              </a:tr>
              <a:tr h="296589">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Respondent's name and position</a:t>
                      </a:r>
                    </a:p>
                  </a:txBody>
                  <a:tcPr marL="80758" marR="80758" marT="40379" marB="40379">
                    <a:solidFill>
                      <a:srgbClr val="8652A1"/>
                    </a:solidFill>
                  </a:tcPr>
                </a:tc>
                <a:tc>
                  <a:txBody>
                    <a:bodyPr/>
                    <a:lstStyle/>
                    <a:p>
                      <a:pPr algn="just" rtl="0" fontAlgn="base">
                        <a:lnSpc>
                          <a:spcPts val="1295"/>
                        </a:lnSpc>
                      </a:pP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1143701221"/>
                  </a:ext>
                </a:extLst>
              </a:tr>
              <a:tr h="296589">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Country </a:t>
                      </a:r>
                    </a:p>
                  </a:txBody>
                  <a:tcPr marL="80758" marR="80758" marT="40379" marB="40379">
                    <a:solidFill>
                      <a:srgbClr val="8652A1"/>
                    </a:solidFill>
                  </a:tcPr>
                </a:tc>
                <a:tc>
                  <a:txBody>
                    <a:bodyPr/>
                    <a:lstStyle/>
                    <a:p>
                      <a:pPr algn="just" rtl="0" fontAlgn="base">
                        <a:lnSpc>
                          <a:spcPts val="1295"/>
                        </a:lnSpc>
                      </a:pPr>
                      <a:r>
                        <a:rPr lang="en-GB" sz="1000" b="0">
                          <a:effectLst/>
                        </a:rPr>
                        <a:t> </a:t>
                      </a: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3767990829"/>
                  </a:ext>
                </a:extLst>
              </a:tr>
              <a:tr h="461842">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Additional sources of information </a:t>
                      </a:r>
                    </a:p>
                    <a:p>
                      <a:pPr marL="0" algn="l" defTabSz="755934" rtl="0" eaLnBrk="1" fontAlgn="base" latinLnBrk="0" hangingPunct="1">
                        <a:lnSpc>
                          <a:spcPts val="1295"/>
                        </a:lnSpc>
                        <a:spcAft>
                          <a:spcPts val="300"/>
                        </a:spcAft>
                      </a:pPr>
                      <a:r>
                        <a:rPr lang="en-GB" sz="1000" b="0" kern="1200">
                          <a:solidFill>
                            <a:schemeClr val="bg1"/>
                          </a:solidFill>
                          <a:effectLst/>
                          <a:latin typeface="+mn-lt"/>
                          <a:ea typeface="+mn-ea"/>
                          <a:cs typeface="+mn-cs"/>
                        </a:rPr>
                        <a:t>(Add if any additional sources of information were used)</a:t>
                      </a:r>
                    </a:p>
                  </a:txBody>
                  <a:tcPr marL="80758" marR="80758" marT="40379" marB="40379">
                    <a:solidFill>
                      <a:srgbClr val="8652A1"/>
                    </a:solidFill>
                  </a:tcPr>
                </a:tc>
                <a:tc>
                  <a:txBody>
                    <a:bodyPr/>
                    <a:lstStyle/>
                    <a:p>
                      <a:pPr marL="0" marR="0" lvl="0" indent="0" algn="just" defTabSz="755934" rtl="0" eaLnBrk="1" fontAlgn="base" latinLnBrk="0" hangingPunct="1">
                        <a:lnSpc>
                          <a:spcPts val="1295"/>
                        </a:lnSpc>
                        <a:spcBef>
                          <a:spcPts val="0"/>
                        </a:spcBef>
                        <a:spcAft>
                          <a:spcPts val="0"/>
                        </a:spcAft>
                        <a:buClrTx/>
                        <a:buSzTx/>
                        <a:buFontTx/>
                        <a:buNone/>
                        <a:tabLst/>
                        <a:defRPr/>
                      </a:pPr>
                      <a:r>
                        <a:rPr lang="en-GB" sz="1000" b="0" i="1" kern="1200">
                          <a:solidFill>
                            <a:schemeClr val="tx1">
                              <a:lumMod val="50000"/>
                              <a:lumOff val="50000"/>
                            </a:schemeClr>
                          </a:solidFill>
                          <a:effectLst/>
                          <a:latin typeface="+mn-lt"/>
                          <a:ea typeface="+mn-ea"/>
                          <a:cs typeface="+mn-cs"/>
                        </a:rPr>
                        <a:t>Include specific links and data information </a:t>
                      </a:r>
                    </a:p>
                    <a:p>
                      <a:pPr algn="just" rtl="0" fontAlgn="base">
                        <a:lnSpc>
                          <a:spcPts val="1295"/>
                        </a:lnSpc>
                      </a:pPr>
                      <a:endParaRPr lang="en-GB" sz="1000" b="0" i="0">
                        <a:solidFill>
                          <a:schemeClr val="tx1">
                            <a:lumMod val="50000"/>
                            <a:lumOff val="50000"/>
                          </a:schemeClr>
                        </a:solidFill>
                        <a:effectLst/>
                      </a:endParaRPr>
                    </a:p>
                  </a:txBody>
                  <a:tcPr marL="80758" marR="80758" marT="40379" marB="40379"/>
                </a:tc>
                <a:extLst>
                  <a:ext uri="{0D108BD9-81ED-4DB2-BD59-A6C34878D82A}">
                    <a16:rowId xmlns:a16="http://schemas.microsoft.com/office/drawing/2014/main" val="2393458169"/>
                  </a:ext>
                </a:extLst>
              </a:tr>
              <a:tr h="1008000">
                <a:tc>
                  <a:txBody>
                    <a:bodyPr/>
                    <a:lstStyle/>
                    <a:p>
                      <a:pPr algn="l" rtl="0" fontAlgn="base">
                        <a:lnSpc>
                          <a:spcPts val="1295"/>
                        </a:lnSpc>
                        <a:spcAft>
                          <a:spcPts val="300"/>
                        </a:spcAft>
                      </a:pPr>
                      <a:r>
                        <a:rPr lang="en-GB" sz="1100" b="1">
                          <a:solidFill>
                            <a:schemeClr val="bg1"/>
                          </a:solidFill>
                          <a:effectLst/>
                        </a:rPr>
                        <a:t>Company description</a:t>
                      </a:r>
                      <a:r>
                        <a:rPr lang="en-GB" sz="1100" b="0">
                          <a:solidFill>
                            <a:schemeClr val="bg1"/>
                          </a:solidFill>
                          <a:effectLst/>
                        </a:rPr>
                        <a:t> </a:t>
                      </a:r>
                      <a:endParaRPr lang="en-GB" sz="1800" b="0">
                        <a:solidFill>
                          <a:schemeClr val="bg1"/>
                        </a:solidFill>
                        <a:effectLst/>
                      </a:endParaRPr>
                    </a:p>
                    <a:p>
                      <a:pPr algn="l" rtl="0" fontAlgn="base">
                        <a:lnSpc>
                          <a:spcPts val="1052"/>
                        </a:lnSpc>
                      </a:pPr>
                      <a:r>
                        <a:rPr lang="en-GB" sz="1000" b="0">
                          <a:solidFill>
                            <a:schemeClr val="bg1"/>
                          </a:solidFill>
                          <a:effectLst/>
                        </a:rPr>
                        <a:t>What is the core business of the company? </a:t>
                      </a:r>
                      <a:endParaRPr lang="en-GB" sz="1800" b="0">
                        <a:solidFill>
                          <a:schemeClr val="bg1"/>
                        </a:solidFill>
                        <a:effectLst/>
                      </a:endParaRPr>
                    </a:p>
                    <a:p>
                      <a:pPr algn="l" rtl="0" fontAlgn="base">
                        <a:lnSpc>
                          <a:spcPts val="1052"/>
                        </a:lnSpc>
                      </a:pPr>
                      <a:r>
                        <a:rPr lang="en-GB" sz="1000" b="0">
                          <a:solidFill>
                            <a:schemeClr val="bg1"/>
                          </a:solidFill>
                          <a:effectLst/>
                        </a:rPr>
                        <a:t>When and where was the company established? </a:t>
                      </a:r>
                      <a:endParaRPr lang="en-GB" sz="1800" b="0">
                        <a:solidFill>
                          <a:schemeClr val="bg1"/>
                        </a:solidFill>
                        <a:effectLst/>
                      </a:endParaRPr>
                    </a:p>
                    <a:p>
                      <a:pPr algn="l" rtl="0" fontAlgn="base">
                        <a:lnSpc>
                          <a:spcPts val="1052"/>
                        </a:lnSpc>
                      </a:pPr>
                      <a:r>
                        <a:rPr lang="en-GB" sz="1000" b="0">
                          <a:solidFill>
                            <a:schemeClr val="bg1"/>
                          </a:solidFill>
                          <a:effectLst/>
                        </a:rPr>
                        <a:t>What are the main markets? </a:t>
                      </a:r>
                      <a:endParaRPr lang="en-GB" sz="1800" b="0">
                        <a:solidFill>
                          <a:schemeClr val="bg1"/>
                        </a:solidFill>
                        <a:effectLst/>
                      </a:endParaRPr>
                    </a:p>
                    <a:p>
                      <a:pPr algn="l" rtl="0" fontAlgn="base">
                        <a:lnSpc>
                          <a:spcPts val="1052"/>
                        </a:lnSpc>
                      </a:pPr>
                      <a:r>
                        <a:rPr lang="en-GB" sz="1000" b="0">
                          <a:solidFill>
                            <a:schemeClr val="bg1"/>
                          </a:solidFill>
                          <a:effectLst/>
                        </a:rPr>
                        <a:t>How many employees does it have and how are they involved into the company? </a:t>
                      </a:r>
                      <a:endParaRPr lang="en-GB" sz="18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100 words</a:t>
                      </a:r>
                      <a:endParaRPr lang="en-GB" sz="1000" b="0" i="1">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677958229"/>
                  </a:ext>
                </a:extLst>
              </a:tr>
              <a:tr h="762000">
                <a:tc>
                  <a:txBody>
                    <a:bodyPr/>
                    <a:lstStyle/>
                    <a:p>
                      <a:pPr algn="l" rtl="0" fontAlgn="base">
                        <a:lnSpc>
                          <a:spcPts val="1295"/>
                        </a:lnSpc>
                        <a:spcAft>
                          <a:spcPts val="300"/>
                        </a:spcAft>
                      </a:pPr>
                      <a:r>
                        <a:rPr lang="en-GB" sz="1100" b="1">
                          <a:solidFill>
                            <a:schemeClr val="bg1"/>
                          </a:solidFill>
                          <a:effectLst/>
                        </a:rPr>
                        <a:t>Company’s main operations</a:t>
                      </a:r>
                      <a:r>
                        <a:rPr lang="en-GB" sz="1100" b="0">
                          <a:solidFill>
                            <a:schemeClr val="bg1"/>
                          </a:solidFill>
                          <a:effectLst/>
                        </a:rPr>
                        <a:t> </a:t>
                      </a:r>
                      <a:endParaRPr lang="en-GB" sz="1800" b="0">
                        <a:solidFill>
                          <a:schemeClr val="bg1"/>
                        </a:solidFill>
                        <a:effectLst/>
                      </a:endParaRPr>
                    </a:p>
                    <a:p>
                      <a:pPr algn="l" rtl="0" fontAlgn="base">
                        <a:lnSpc>
                          <a:spcPts val="1052"/>
                        </a:lnSpc>
                      </a:pPr>
                      <a:r>
                        <a:rPr lang="en-GB" sz="1000" b="0">
                          <a:solidFill>
                            <a:schemeClr val="bg1"/>
                          </a:solidFill>
                          <a:effectLst/>
                        </a:rPr>
                        <a:t>What kind of logistic activities does the company perform? </a:t>
                      </a:r>
                    </a:p>
                    <a:p>
                      <a:pPr algn="l" rtl="0" fontAlgn="base">
                        <a:lnSpc>
                          <a:spcPts val="1052"/>
                        </a:lnSpc>
                      </a:pPr>
                      <a:r>
                        <a:rPr lang="en-GB" sz="1000" b="0">
                          <a:solidFill>
                            <a:schemeClr val="bg1"/>
                          </a:solidFill>
                          <a:effectLst/>
                        </a:rPr>
                        <a:t>What are the customers? </a:t>
                      </a:r>
                      <a:endParaRPr lang="en-GB" sz="10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100 words</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49794079"/>
                  </a:ext>
                </a:extLst>
              </a:tr>
              <a:tr h="576000">
                <a:tc>
                  <a:txBody>
                    <a:bodyPr/>
                    <a:lstStyle/>
                    <a:p>
                      <a:pPr algn="l" rtl="0" fontAlgn="base">
                        <a:lnSpc>
                          <a:spcPts val="1295"/>
                        </a:lnSpc>
                        <a:spcAft>
                          <a:spcPts val="300"/>
                        </a:spcAft>
                      </a:pPr>
                      <a:r>
                        <a:rPr lang="en-GB" sz="1100" b="1">
                          <a:solidFill>
                            <a:schemeClr val="bg1"/>
                          </a:solidFill>
                          <a:effectLst/>
                        </a:rPr>
                        <a:t>Company’s main operational challenges</a:t>
                      </a:r>
                      <a:r>
                        <a:rPr lang="en-GB" sz="1100" b="0">
                          <a:solidFill>
                            <a:schemeClr val="bg1"/>
                          </a:solidFill>
                          <a:effectLst/>
                        </a:rPr>
                        <a:t> </a:t>
                      </a:r>
                      <a:endParaRPr lang="en-GB" sz="1800" b="0">
                        <a:solidFill>
                          <a:schemeClr val="bg1"/>
                        </a:solidFill>
                        <a:effectLst/>
                      </a:endParaRPr>
                    </a:p>
                    <a:p>
                      <a:pPr algn="l" rtl="0" fontAlgn="base">
                        <a:lnSpc>
                          <a:spcPts val="1052"/>
                        </a:lnSpc>
                      </a:pPr>
                      <a:r>
                        <a:rPr lang="en-GB" sz="1000" b="0">
                          <a:solidFill>
                            <a:schemeClr val="bg1"/>
                          </a:solidFill>
                          <a:effectLst/>
                        </a:rPr>
                        <a:t>e.g. customer’s needs, legal environment, strong competition, etc. </a:t>
                      </a:r>
                      <a:endParaRPr lang="en-GB" sz="18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100 words</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808482149"/>
                  </a:ext>
                </a:extLst>
              </a:tr>
              <a:tr h="1008000">
                <a:tc>
                  <a:txBody>
                    <a:bodyPr/>
                    <a:lstStyle/>
                    <a:p>
                      <a:pPr algn="l" rtl="0" fontAlgn="base">
                        <a:lnSpc>
                          <a:spcPts val="1295"/>
                        </a:lnSpc>
                        <a:spcAft>
                          <a:spcPts val="300"/>
                        </a:spcAft>
                      </a:pPr>
                      <a:r>
                        <a:rPr lang="en-GB" sz="1100" b="1">
                          <a:solidFill>
                            <a:schemeClr val="bg1"/>
                          </a:solidFill>
                          <a:effectLst/>
                        </a:rPr>
                        <a:t>Company’s innovation focus</a:t>
                      </a:r>
                      <a:r>
                        <a:rPr lang="en-GB" sz="1100" b="0">
                          <a:solidFill>
                            <a:schemeClr val="bg1"/>
                          </a:solidFill>
                          <a:effectLst/>
                        </a:rPr>
                        <a:t> </a:t>
                      </a:r>
                      <a:endParaRPr lang="en-GB" sz="1800" b="0">
                        <a:solidFill>
                          <a:schemeClr val="bg1"/>
                        </a:solidFill>
                        <a:effectLst/>
                      </a:endParaRPr>
                    </a:p>
                    <a:p>
                      <a:pPr algn="l" rtl="0" fontAlgn="base">
                        <a:lnSpc>
                          <a:spcPts val="1052"/>
                        </a:lnSpc>
                      </a:pPr>
                      <a:r>
                        <a:rPr lang="en-GB" sz="1000" b="0">
                          <a:solidFill>
                            <a:schemeClr val="bg1"/>
                          </a:solidFill>
                          <a:effectLst/>
                        </a:rPr>
                        <a:t>What innovations have the company recently developed/adopted? Why? </a:t>
                      </a:r>
                    </a:p>
                    <a:p>
                      <a:pPr algn="l" rtl="0" fontAlgn="base">
                        <a:lnSpc>
                          <a:spcPts val="1052"/>
                        </a:lnSpc>
                      </a:pPr>
                      <a:r>
                        <a:rPr lang="en-GB" sz="1000" b="0">
                          <a:solidFill>
                            <a:schemeClr val="bg1"/>
                          </a:solidFill>
                          <a:effectLst/>
                        </a:rPr>
                        <a:t>Who drives innovation in the company? </a:t>
                      </a:r>
                    </a:p>
                    <a:p>
                      <a:pPr algn="l" rtl="0" fontAlgn="base">
                        <a:lnSpc>
                          <a:spcPts val="1052"/>
                        </a:lnSpc>
                      </a:pPr>
                      <a:r>
                        <a:rPr lang="en-GB" sz="1000" b="0">
                          <a:solidFill>
                            <a:schemeClr val="bg1"/>
                          </a:solidFill>
                          <a:effectLst/>
                        </a:rPr>
                        <a:t>Is there any innovation strategy / innovation plan / innovation portfolio management procedures? </a:t>
                      </a:r>
                      <a:endParaRPr lang="en-GB" sz="10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200 words</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317911493"/>
                  </a:ext>
                </a:extLst>
              </a:tr>
              <a:tr h="914400">
                <a:tc>
                  <a:txBody>
                    <a:bodyPr/>
                    <a:lstStyle/>
                    <a:p>
                      <a:pPr algn="l" rtl="0" fontAlgn="base">
                        <a:lnSpc>
                          <a:spcPts val="1295"/>
                        </a:lnSpc>
                        <a:spcAft>
                          <a:spcPts val="300"/>
                        </a:spcAft>
                      </a:pPr>
                      <a:r>
                        <a:rPr lang="en-GB" sz="1100" b="1">
                          <a:solidFill>
                            <a:schemeClr val="bg1"/>
                          </a:solidFill>
                          <a:effectLst/>
                        </a:rPr>
                        <a:t>Sustainability focus on innovation projects</a:t>
                      </a:r>
                      <a:r>
                        <a:rPr lang="en-GB" sz="1100" b="0">
                          <a:solidFill>
                            <a:schemeClr val="bg1"/>
                          </a:solidFill>
                          <a:effectLst/>
                        </a:rPr>
                        <a:t> </a:t>
                      </a:r>
                      <a:endParaRPr lang="en-GB" sz="1800" b="0">
                        <a:solidFill>
                          <a:schemeClr val="bg1"/>
                        </a:solidFill>
                        <a:effectLst/>
                      </a:endParaRPr>
                    </a:p>
                    <a:p>
                      <a:pPr algn="l" rtl="0" fontAlgn="base">
                        <a:lnSpc>
                          <a:spcPts val="1052"/>
                        </a:lnSpc>
                      </a:pPr>
                      <a:r>
                        <a:rPr lang="en-GB" sz="1000" b="0">
                          <a:solidFill>
                            <a:schemeClr val="bg1"/>
                          </a:solidFill>
                          <a:effectLst/>
                        </a:rPr>
                        <a:t>Does any of the innovation projects contribute to sustainability (SDGs)? Why? </a:t>
                      </a:r>
                      <a:endParaRPr lang="en-GB" sz="1800" b="0">
                        <a:solidFill>
                          <a:schemeClr val="bg1"/>
                        </a:solidFill>
                        <a:effectLst/>
                      </a:endParaRPr>
                    </a:p>
                    <a:p>
                      <a:pPr algn="l" rtl="0" fontAlgn="base">
                        <a:lnSpc>
                          <a:spcPts val="1052"/>
                        </a:lnSpc>
                      </a:pPr>
                      <a:r>
                        <a:rPr lang="en-GB" sz="1000" b="0">
                          <a:solidFill>
                            <a:schemeClr val="bg1"/>
                          </a:solidFill>
                          <a:effectLst/>
                        </a:rPr>
                        <a:t>Which of the SDGs are addressed? </a:t>
                      </a:r>
                      <a:endParaRPr lang="en-GB" sz="18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200 words</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177903503"/>
                  </a:ext>
                </a:extLst>
              </a:tr>
              <a:tr h="1008000">
                <a:tc>
                  <a:txBody>
                    <a:bodyPr/>
                    <a:lstStyle/>
                    <a:p>
                      <a:pPr algn="l" rtl="0" fontAlgn="base">
                        <a:lnSpc>
                          <a:spcPts val="1295"/>
                        </a:lnSpc>
                        <a:spcAft>
                          <a:spcPts val="300"/>
                        </a:spcAft>
                      </a:pPr>
                      <a:r>
                        <a:rPr lang="en-GB" sz="1200" b="1" i="0">
                          <a:solidFill>
                            <a:schemeClr val="bg1"/>
                          </a:solidFill>
                          <a:effectLst/>
                          <a:latin typeface="Calibri" panose="020F0502020204030204" pitchFamily="34" charset="0"/>
                        </a:rPr>
                        <a:t>Innovation management practices </a:t>
                      </a:r>
                      <a:r>
                        <a:rPr lang="en-GB" sz="1200" b="0" i="0">
                          <a:solidFill>
                            <a:schemeClr val="bg1"/>
                          </a:solidFill>
                          <a:effectLst/>
                          <a:latin typeface="WordVisiCarriageReturn_MSFontService"/>
                        </a:rPr>
                        <a:t> </a:t>
                      </a:r>
                      <a:endParaRPr lang="en-GB" sz="2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How does the company manage its innovation process? </a:t>
                      </a:r>
                      <a:endParaRPr lang="en-GB" sz="1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How are these innovation management practices related to innovation process scheme (as defined in this project)? </a:t>
                      </a:r>
                      <a:endParaRPr lang="en-GB" sz="1000" b="0" i="0">
                        <a:solidFill>
                          <a:schemeClr val="bg1"/>
                        </a:solidFill>
                        <a:effectLst/>
                      </a:endParaRPr>
                    </a:p>
                  </a:txBody>
                  <a:tcPr>
                    <a:solidFill>
                      <a:srgbClr val="8652A1"/>
                    </a:solidFill>
                  </a:tcPr>
                </a:tc>
                <a:tc>
                  <a:txBody>
                    <a:bodyPr/>
                    <a:lstStyle/>
                    <a:p>
                      <a:pPr algn="just" rtl="0" fontAlgn="base">
                        <a:lnSpc>
                          <a:spcPts val="1295"/>
                        </a:lnSpc>
                      </a:pPr>
                      <a:r>
                        <a:rPr lang="en-GB" sz="1000" b="0" i="0">
                          <a:solidFill>
                            <a:schemeClr val="tx1">
                              <a:lumMod val="50000"/>
                              <a:lumOff val="50000"/>
                            </a:schemeClr>
                          </a:solidFill>
                          <a:effectLst/>
                          <a:latin typeface="Calibri" panose="020F0502020204030204" pitchFamily="34" charset="0"/>
                        </a:rPr>
                        <a:t> </a:t>
                      </a:r>
                      <a:r>
                        <a:rPr lang="en-GB" sz="1000" b="0" i="1">
                          <a:solidFill>
                            <a:schemeClr val="tx1">
                              <a:lumMod val="50000"/>
                              <a:lumOff val="50000"/>
                            </a:schemeClr>
                          </a:solidFill>
                          <a:effectLst/>
                        </a:rPr>
                        <a:t>min. 300 words</a:t>
                      </a:r>
                      <a:endParaRPr lang="en-GB" sz="1000" b="0" i="0">
                        <a:solidFill>
                          <a:schemeClr val="tx1">
                            <a:lumMod val="50000"/>
                            <a:lumOff val="50000"/>
                          </a:schemeClr>
                        </a:solidFill>
                        <a:effectLst/>
                        <a:latin typeface="Calibri" panose="020F0502020204030204" pitchFamily="34" charset="0"/>
                      </a:endParaRPr>
                    </a:p>
                  </a:txBody>
                  <a:tcPr/>
                </a:tc>
                <a:extLst>
                  <a:ext uri="{0D108BD9-81ED-4DB2-BD59-A6C34878D82A}">
                    <a16:rowId xmlns:a16="http://schemas.microsoft.com/office/drawing/2014/main" val="3188109520"/>
                  </a:ext>
                </a:extLst>
              </a:tr>
              <a:tr h="1311765">
                <a:tc>
                  <a:txBody>
                    <a:bodyPr/>
                    <a:lstStyle/>
                    <a:p>
                      <a:pPr algn="l" rtl="0" fontAlgn="base">
                        <a:lnSpc>
                          <a:spcPts val="1295"/>
                        </a:lnSpc>
                        <a:spcAft>
                          <a:spcPts val="300"/>
                        </a:spcAft>
                      </a:pPr>
                      <a:r>
                        <a:rPr lang="en-GB" sz="1200" b="1" i="0">
                          <a:solidFill>
                            <a:schemeClr val="bg1"/>
                          </a:solidFill>
                          <a:effectLst/>
                          <a:latin typeface="Calibri" panose="020F0502020204030204" pitchFamily="34" charset="0"/>
                        </a:rPr>
                        <a:t>Digitalisation of innovation management practices</a:t>
                      </a:r>
                      <a:r>
                        <a:rPr lang="en-GB" sz="1200" b="0" i="0">
                          <a:solidFill>
                            <a:schemeClr val="bg1"/>
                          </a:solidFill>
                          <a:effectLst/>
                          <a:latin typeface="WordVisiCarriageReturn_MSFontService"/>
                        </a:rPr>
                        <a:t> </a:t>
                      </a:r>
                      <a:endParaRPr lang="en-GB" sz="2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Does the company use any digital tools/platforms to manage its innovation processes? Why yes or why not? </a:t>
                      </a:r>
                      <a:endParaRPr lang="en-GB" sz="1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How are these tools/platforms used? Who has initiated the usage of these tools/platforms? </a:t>
                      </a:r>
                      <a:endParaRPr lang="en-GB" sz="1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How effective were there tools/platforms in facilitating innovation management? </a:t>
                      </a:r>
                      <a:endParaRPr lang="en-GB" sz="1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How effective were there tools/platforms in contributing to sustainability focus? </a:t>
                      </a:r>
                      <a:endParaRPr lang="en-GB" sz="1000" b="0" i="0">
                        <a:solidFill>
                          <a:schemeClr val="bg1"/>
                        </a:solidFill>
                        <a:effectLst/>
                      </a:endParaRPr>
                    </a:p>
                  </a:txBody>
                  <a:tcPr>
                    <a:solidFill>
                      <a:srgbClr val="8652A1"/>
                    </a:solidFill>
                  </a:tcPr>
                </a:tc>
                <a:tc>
                  <a:txBody>
                    <a:bodyPr/>
                    <a:lstStyle/>
                    <a:p>
                      <a:pPr algn="just" rtl="0" fontAlgn="base">
                        <a:lnSpc>
                          <a:spcPts val="1295"/>
                        </a:lnSpc>
                      </a:pPr>
                      <a:r>
                        <a:rPr lang="en-GB" sz="1000" b="0" i="0">
                          <a:solidFill>
                            <a:schemeClr val="tx1">
                              <a:lumMod val="50000"/>
                              <a:lumOff val="50000"/>
                            </a:schemeClr>
                          </a:solidFill>
                          <a:effectLst/>
                          <a:latin typeface="Calibri" panose="020F0502020204030204" pitchFamily="34" charset="0"/>
                        </a:rPr>
                        <a:t> </a:t>
                      </a:r>
                      <a:r>
                        <a:rPr lang="en-GB" sz="1000" b="0" i="1">
                          <a:solidFill>
                            <a:schemeClr val="tx1">
                              <a:lumMod val="50000"/>
                              <a:lumOff val="50000"/>
                            </a:schemeClr>
                          </a:solidFill>
                          <a:effectLst/>
                        </a:rPr>
                        <a:t>min. 200 words</a:t>
                      </a:r>
                      <a:endParaRPr lang="en-GB" sz="1000" b="0" i="0">
                        <a:solidFill>
                          <a:schemeClr val="tx1">
                            <a:lumMod val="50000"/>
                            <a:lumOff val="50000"/>
                          </a:schemeClr>
                        </a:solidFill>
                        <a:effectLst/>
                        <a:latin typeface="Calibri" panose="020F0502020204030204" pitchFamily="34" charset="0"/>
                      </a:endParaRPr>
                    </a:p>
                  </a:txBody>
                  <a:tcPr/>
                </a:tc>
                <a:extLst>
                  <a:ext uri="{0D108BD9-81ED-4DB2-BD59-A6C34878D82A}">
                    <a16:rowId xmlns:a16="http://schemas.microsoft.com/office/drawing/2014/main" val="3774789992"/>
                  </a:ext>
                </a:extLst>
              </a:tr>
            </a:tbl>
          </a:graphicData>
        </a:graphic>
      </p:graphicFrame>
    </p:spTree>
    <p:extLst>
      <p:ext uri="{BB962C8B-B14F-4D97-AF65-F5344CB8AC3E}">
        <p14:creationId xmlns:p14="http://schemas.microsoft.com/office/powerpoint/2010/main" val="70640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WEEK 3</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12</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62208"/>
            <a:ext cx="6076734" cy="6669868"/>
          </a:xfrm>
        </p:spPr>
        <p:txBody>
          <a:bodyPr lIns="91440" tIns="45720" rIns="91440" bIns="45720" numCol="1" spcCol="288000" anchor="t">
            <a:noAutofit/>
          </a:bodyPr>
          <a:lstStyle/>
          <a:p>
            <a:pPr algn="just"/>
            <a:r>
              <a:rPr lang="de-DE" sz="1600" b="1" err="1">
                <a:solidFill>
                  <a:srgbClr val="8652A1"/>
                </a:solidFill>
                <a:latin typeface="Calibri"/>
                <a:ea typeface="Open Sans"/>
                <a:cs typeface="Calibri"/>
              </a:rPr>
              <a:t>Step</a:t>
            </a:r>
            <a:r>
              <a:rPr lang="de-DE" sz="1600" b="1">
                <a:solidFill>
                  <a:srgbClr val="8652A1"/>
                </a:solidFill>
                <a:latin typeface="Calibri"/>
                <a:ea typeface="Open Sans"/>
                <a:cs typeface="Calibri"/>
              </a:rPr>
              <a:t> 1: </a:t>
            </a:r>
            <a:r>
              <a:rPr lang="de-DE" sz="1600" b="1" err="1">
                <a:solidFill>
                  <a:srgbClr val="8652A1"/>
                </a:solidFill>
                <a:latin typeface="Calibri"/>
                <a:ea typeface="Open Sans"/>
                <a:cs typeface="Calibri"/>
              </a:rPr>
              <a:t>Creating</a:t>
            </a:r>
            <a:r>
              <a:rPr lang="de-DE" sz="1600" b="1">
                <a:solidFill>
                  <a:srgbClr val="8652A1"/>
                </a:solidFill>
                <a:latin typeface="Calibri"/>
                <a:ea typeface="Open Sans"/>
                <a:cs typeface="Calibri"/>
              </a:rPr>
              <a:t> a Digital Pitch</a:t>
            </a:r>
          </a:p>
          <a:p>
            <a:pPr algn="just"/>
            <a:endParaRPr lang="en-GB"/>
          </a:p>
          <a:p>
            <a:pPr algn="just"/>
            <a:r>
              <a:rPr lang="en-GB">
                <a:latin typeface="Calibri"/>
                <a:ea typeface="Calibri"/>
                <a:cs typeface="Calibri"/>
              </a:rPr>
              <a:t>A digital pitch is a concise (2-3 minutes), engaging presentation that effectively communicates your idea using video or animation tools. You should create this at home and share it in class.</a:t>
            </a:r>
            <a:endParaRPr lang="en-US">
              <a:solidFill>
                <a:srgbClr val="000000"/>
              </a:solidFill>
              <a:ea typeface="Calibri"/>
            </a:endParaRPr>
          </a:p>
          <a:p>
            <a:pPr algn="just"/>
            <a:endParaRPr lang="en-GB">
              <a:solidFill>
                <a:srgbClr val="000000"/>
              </a:solidFill>
              <a:ea typeface="Calibri"/>
            </a:endParaRPr>
          </a:p>
          <a:p>
            <a:pPr algn="just"/>
            <a:r>
              <a:rPr lang="en-GB" sz="1200" b="1">
                <a:solidFill>
                  <a:srgbClr val="29C5F4"/>
                </a:solidFill>
                <a:latin typeface="Calibri"/>
                <a:ea typeface="Calibri"/>
                <a:cs typeface="Calibri"/>
              </a:rPr>
              <a:t>Tools you can use:</a:t>
            </a:r>
          </a:p>
          <a:p>
            <a:pPr marL="171450" indent="-171450" algn="just">
              <a:buClr>
                <a:srgbClr val="0B1430"/>
              </a:buClr>
              <a:buFont typeface="Wingdings" panose="05000000000000000000" pitchFamily="2" charset="2"/>
              <a:buChar char="q"/>
            </a:pPr>
            <a:endParaRPr lang="en-US" b="1">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solidFill>
                  <a:srgbClr val="29C5F4"/>
                </a:solidFill>
                <a:latin typeface="Calibri"/>
                <a:ea typeface="Calibri"/>
                <a:cs typeface="Calibri"/>
                <a:hlinkClick r:id="rId2">
                  <a:extLst>
                    <a:ext uri="{A12FA001-AC4F-418D-AE19-62706E023703}">
                      <ahyp:hlinkClr xmlns:ahyp="http://schemas.microsoft.com/office/drawing/2018/hyperlinkcolor" val="tx"/>
                    </a:ext>
                  </a:extLst>
                </a:hlinkClick>
              </a:rPr>
              <a:t>Canva</a:t>
            </a:r>
            <a:r>
              <a:rPr lang="en-GB">
                <a:latin typeface="Calibri"/>
                <a:ea typeface="Calibri"/>
                <a:cs typeface="Calibri"/>
              </a:rPr>
              <a:t> (for simple animated presentations and video pitches).</a:t>
            </a:r>
            <a:endParaRPr lang="en-US">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Prezi</a:t>
            </a:r>
            <a:r>
              <a:rPr lang="en-GB">
                <a:latin typeface="Calibri"/>
                <a:ea typeface="Calibri"/>
                <a:cs typeface="Calibri"/>
              </a:rPr>
              <a:t> (for dynamic, zooming presentations).</a:t>
            </a:r>
            <a:endParaRPr lang="en-US">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Powtoon</a:t>
            </a:r>
            <a:r>
              <a:rPr lang="en-GB">
                <a:latin typeface="Calibri"/>
                <a:ea typeface="Calibri"/>
                <a:cs typeface="Calibri"/>
              </a:rPr>
              <a:t> (for animated explainer videos).</a:t>
            </a:r>
            <a:endParaRPr lang="en-US">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latin typeface="Calibri"/>
                <a:ea typeface="Calibri"/>
                <a:cs typeface="Calibri"/>
              </a:rPr>
              <a:t>PowerPoint</a:t>
            </a:r>
            <a:r>
              <a:rPr lang="en-GB">
                <a:latin typeface="Calibri"/>
                <a:ea typeface="Calibri"/>
                <a:cs typeface="Calibri"/>
              </a:rPr>
              <a:t> (for traditional slide-based presentations with animation options).</a:t>
            </a:r>
            <a:endParaRPr lang="en-US">
              <a:solidFill>
                <a:srgbClr val="000000"/>
              </a:solidFill>
              <a:latin typeface="Calibri"/>
              <a:ea typeface="Calibri"/>
              <a:cs typeface="Calibri"/>
            </a:endParaRPr>
          </a:p>
          <a:p>
            <a:pPr algn="just"/>
            <a:endParaRPr lang="en-GB">
              <a:solidFill>
                <a:srgbClr val="000000"/>
              </a:solidFill>
              <a:ea typeface="Calibri"/>
            </a:endParaRPr>
          </a:p>
          <a:p>
            <a:pPr algn="just"/>
            <a:r>
              <a:rPr lang="en-GB" sz="1200" b="1">
                <a:solidFill>
                  <a:srgbClr val="29C5F4"/>
                </a:solidFill>
                <a:latin typeface="Calibri"/>
                <a:ea typeface="Calibri"/>
                <a:cs typeface="Calibri"/>
              </a:rPr>
              <a:t>Instructions:</a:t>
            </a:r>
          </a:p>
          <a:p>
            <a:pPr algn="just"/>
            <a:endParaRPr lang="en-US" b="1">
              <a:solidFill>
                <a:srgbClr val="000000"/>
              </a:solidFill>
              <a:latin typeface="Calibri"/>
              <a:ea typeface="Calibri"/>
              <a:cs typeface="Calibri"/>
            </a:endParaRPr>
          </a:p>
          <a:p>
            <a:pPr algn="just"/>
            <a:r>
              <a:rPr lang="en-GB" b="1">
                <a:latin typeface="Calibri"/>
                <a:ea typeface="Calibri"/>
                <a:cs typeface="Calibri"/>
              </a:rPr>
              <a:t>1. Define </a:t>
            </a:r>
            <a:r>
              <a:rPr lang="en-GB" b="1">
                <a:latin typeface="+mn-lt"/>
              </a:rPr>
              <a:t>your </a:t>
            </a:r>
            <a:r>
              <a:rPr lang="en-GB" b="1">
                <a:latin typeface="Calibri"/>
                <a:ea typeface="Calibri"/>
                <a:cs typeface="Calibri"/>
              </a:rPr>
              <a:t>Message</a:t>
            </a:r>
            <a:endParaRPr lang="en-GB">
              <a:solidFill>
                <a:srgbClr val="000000"/>
              </a:solidFill>
              <a:latin typeface="Calibri"/>
              <a:ea typeface="Calibri"/>
              <a:cs typeface="Calibri"/>
            </a:endParaRPr>
          </a:p>
          <a:p>
            <a:pPr marL="180975" lvl="1" indent="-180975" algn="just">
              <a:buFont typeface="Wingdings,Sans-Serif"/>
              <a:buChar char="q"/>
            </a:pPr>
            <a:r>
              <a:rPr lang="en-GB" sz="1100">
                <a:latin typeface="+mn-lt"/>
              </a:rPr>
              <a:t>What key insight did you gain from your interview or desk research?</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How does this insight connect to innovation </a:t>
            </a:r>
            <a:r>
              <a:rPr lang="en-GB" sz="1100">
                <a:latin typeface="+mn-lt"/>
                <a:ea typeface="Calibri"/>
                <a:cs typeface="Calibri"/>
              </a:rPr>
              <a:t>management and </a:t>
            </a:r>
            <a:r>
              <a:rPr lang="en-GB" sz="1100">
                <a:latin typeface="+mn-lt"/>
              </a:rPr>
              <a:t>innovation in logistics?</a:t>
            </a:r>
          </a:p>
          <a:p>
            <a:pPr marL="0" lvl="1" algn="just"/>
            <a:endParaRPr lang="en-US" sz="1100">
              <a:solidFill>
                <a:srgbClr val="000000"/>
              </a:solidFill>
              <a:latin typeface="+mn-lt"/>
              <a:ea typeface="Calibri"/>
              <a:cs typeface="Calibri"/>
            </a:endParaRPr>
          </a:p>
          <a:p>
            <a:pPr algn="just"/>
            <a:r>
              <a:rPr lang="en-GB" b="1">
                <a:latin typeface="+mn-lt"/>
                <a:ea typeface="Calibri"/>
                <a:cs typeface="Calibri"/>
              </a:rPr>
              <a:t>2. Choose a Tool &amp; Template</a:t>
            </a:r>
            <a:endParaRPr lang="en-GB">
              <a:solidFill>
                <a:srgbClr val="000000"/>
              </a:solidFill>
              <a:latin typeface="+mn-lt"/>
              <a:ea typeface="Calibri"/>
              <a:cs typeface="Calibri"/>
            </a:endParaRPr>
          </a:p>
          <a:p>
            <a:pPr marL="180975" lvl="1" indent="-180975" algn="just">
              <a:buFont typeface="Wingdings,Sans-Serif"/>
              <a:buChar char="q"/>
            </a:pPr>
            <a:r>
              <a:rPr lang="en-GB" sz="1100">
                <a:latin typeface="+mn-lt"/>
              </a:rPr>
              <a:t>Select a tool that best suits your pitch style.</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Use built-in templates to efficiently structure your design.</a:t>
            </a:r>
          </a:p>
          <a:p>
            <a:pPr marL="0" lvl="1" algn="just"/>
            <a:endParaRPr lang="en-US" sz="1100">
              <a:solidFill>
                <a:srgbClr val="000000"/>
              </a:solidFill>
              <a:latin typeface="+mn-lt"/>
              <a:ea typeface="Calibri"/>
              <a:cs typeface="Calibri"/>
            </a:endParaRPr>
          </a:p>
          <a:p>
            <a:pPr algn="just"/>
            <a:r>
              <a:rPr lang="en-GB" b="1">
                <a:latin typeface="+mn-lt"/>
                <a:ea typeface="Calibri"/>
                <a:cs typeface="Calibri"/>
              </a:rPr>
              <a:t>3. Structure Your Pitch (2-3 minutes max)</a:t>
            </a:r>
            <a:endParaRPr lang="en-GB">
              <a:solidFill>
                <a:srgbClr val="000000"/>
              </a:solidFill>
              <a:latin typeface="+mn-lt"/>
              <a:ea typeface="Calibri"/>
              <a:cs typeface="Calibri"/>
            </a:endParaRPr>
          </a:p>
          <a:p>
            <a:pPr marL="180975" lvl="1" indent="-180975" algn="just">
              <a:buFont typeface="Wingdings,Sans-Serif"/>
              <a:buChar char="q"/>
            </a:pPr>
            <a:r>
              <a:rPr lang="en-GB" sz="1100">
                <a:latin typeface="+mn-lt"/>
              </a:rPr>
              <a:t>Hook (10-15 seconds): Start with a strong opening (a question, statistic, or bold statement) related to innovation in logistics.</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Research Insights (45-60 seconds):</a:t>
            </a:r>
          </a:p>
          <a:p>
            <a:pPr marL="493713" lvl="1" indent="-165100" algn="just">
              <a:buFontTx/>
              <a:buChar char="-"/>
            </a:pPr>
            <a:r>
              <a:rPr lang="en-GB" sz="1100">
                <a:latin typeface="+mn-lt"/>
              </a:rPr>
              <a:t>If you conducted an interview: What were the key takeaways from the expert? How do they approach and implement innovation?</a:t>
            </a:r>
          </a:p>
          <a:p>
            <a:pPr marL="493713" lvl="1" indent="-165100" algn="just">
              <a:buFontTx/>
              <a:buChar char="-"/>
            </a:pPr>
            <a:r>
              <a:rPr lang="en-GB" sz="1100">
                <a:latin typeface="+mn-lt"/>
              </a:rPr>
              <a:t>If you conducted desk research: What innovation strategies did the company implement? What challenges did it overcome? How did it manage the implementation of innovations?</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Problem &amp; Solution (30-45 seconds): Highlight a specific challenge in logistics identified in your research and present an innovative solution.</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Key Benefits (30-45 seconds): Highlight the most valuable advantages of the identified solution. What are the tangible benefits of the innovation?</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Call to Action (10-15 seconds): What should the audience get from your pitch? Any recommendations (e.g., visiting a website, additional information, etc.)?</a:t>
            </a:r>
          </a:p>
          <a:p>
            <a:pPr marL="0" lvl="1" algn="just"/>
            <a:endParaRPr lang="en-US" sz="1100">
              <a:solidFill>
                <a:srgbClr val="000000"/>
              </a:solidFill>
              <a:latin typeface="+mn-lt"/>
              <a:ea typeface="Calibri"/>
              <a:cs typeface="Calibri"/>
            </a:endParaRPr>
          </a:p>
          <a:p>
            <a:pPr algn="just"/>
            <a:r>
              <a:rPr lang="en-GB" b="1">
                <a:latin typeface="+mn-lt"/>
                <a:ea typeface="Calibri"/>
                <a:cs typeface="Calibri"/>
              </a:rPr>
              <a:t>4. Add Visual &amp; Audio Elements</a:t>
            </a:r>
            <a:endParaRPr lang="en-GB">
              <a:solidFill>
                <a:srgbClr val="000000"/>
              </a:solidFill>
              <a:latin typeface="+mn-lt"/>
              <a:ea typeface="Calibri"/>
              <a:cs typeface="Calibri"/>
            </a:endParaRPr>
          </a:p>
          <a:p>
            <a:pPr marL="182245" lvl="1" indent="-182245" algn="just">
              <a:buFont typeface="Wingdings,Sans-Serif"/>
              <a:buChar char="q"/>
            </a:pPr>
            <a:r>
              <a:rPr lang="en-GB" sz="1100">
                <a:latin typeface="+mn-lt"/>
              </a:rPr>
              <a:t>Use animations, transitions, and icons to enhance engagement.</a:t>
            </a:r>
            <a:endParaRPr lang="en-US" sz="1100">
              <a:solidFill>
                <a:srgbClr val="000000"/>
              </a:solidFill>
              <a:latin typeface="+mn-lt"/>
              <a:ea typeface="Calibri"/>
              <a:cs typeface="Calibri"/>
            </a:endParaRPr>
          </a:p>
          <a:p>
            <a:pPr marL="182245" lvl="1" indent="-182245" algn="just">
              <a:buFont typeface="Wingdings,Sans-Serif"/>
              <a:buChar char="q"/>
            </a:pPr>
            <a:r>
              <a:rPr lang="en-GB" sz="1100">
                <a:latin typeface="+mn-lt"/>
              </a:rPr>
              <a:t>Record a voiceover or use background music for impact.</a:t>
            </a:r>
            <a:endParaRPr lang="en-US" sz="1100">
              <a:solidFill>
                <a:srgbClr val="000000"/>
              </a:solidFill>
              <a:latin typeface="+mn-lt"/>
              <a:ea typeface="Calibri"/>
              <a:cs typeface="Calibri"/>
            </a:endParaRPr>
          </a:p>
          <a:p>
            <a:pPr marL="182245" lvl="1" indent="-182245" algn="just">
              <a:buFont typeface="Wingdings,Sans-Serif"/>
              <a:buChar char="q"/>
            </a:pPr>
            <a:r>
              <a:rPr lang="en-GB" sz="1100">
                <a:latin typeface="+mn-lt"/>
              </a:rPr>
              <a:t>Include graphs, statistics or short quotes from your research for credibility.</a:t>
            </a:r>
          </a:p>
          <a:p>
            <a:pPr marL="0" lvl="1" algn="just"/>
            <a:endParaRPr lang="en-US" sz="1100">
              <a:solidFill>
                <a:srgbClr val="000000"/>
              </a:solidFill>
              <a:latin typeface="+mn-lt"/>
              <a:ea typeface="Calibri"/>
              <a:cs typeface="Calibri"/>
            </a:endParaRPr>
          </a:p>
          <a:p>
            <a:pPr algn="just"/>
            <a:r>
              <a:rPr lang="en-GB" b="1">
                <a:latin typeface="+mn-lt"/>
                <a:ea typeface="Calibri"/>
                <a:cs typeface="Calibri"/>
              </a:rPr>
              <a:t>5. Export &amp; Share</a:t>
            </a:r>
            <a:endParaRPr lang="en-GB">
              <a:solidFill>
                <a:srgbClr val="000000"/>
              </a:solidFill>
              <a:latin typeface="+mn-lt"/>
              <a:ea typeface="Calibri"/>
              <a:cs typeface="Calibri"/>
            </a:endParaRPr>
          </a:p>
          <a:p>
            <a:pPr marL="182245" lvl="1" indent="-182245" algn="just">
              <a:buFont typeface="Wingdings,Sans-Serif"/>
              <a:buChar char="q"/>
            </a:pPr>
            <a:r>
              <a:rPr lang="en-GB" sz="1100">
                <a:latin typeface="+mn-lt"/>
              </a:rPr>
              <a:t>Save your pitch as a video file or an interactive presentation.</a:t>
            </a:r>
            <a:endParaRPr lang="en-US" sz="1100">
              <a:solidFill>
                <a:srgbClr val="000000"/>
              </a:solidFill>
              <a:latin typeface="+mn-lt"/>
              <a:ea typeface="Calibri"/>
              <a:cs typeface="Calibri"/>
            </a:endParaRPr>
          </a:p>
          <a:p>
            <a:pPr marL="182245" lvl="1" indent="-182245" algn="just">
              <a:buFont typeface="Wingdings,Sans-Serif"/>
              <a:buChar char="q"/>
            </a:pPr>
            <a:r>
              <a:rPr lang="en-GB" sz="1100">
                <a:latin typeface="+mn-lt"/>
              </a:rPr>
              <a:t>Share your pitch in class with your peers and teacher for feedback.</a:t>
            </a:r>
            <a:endParaRPr lang="en-US" sz="1100">
              <a:solidFill>
                <a:srgbClr val="000000"/>
              </a:solidFill>
              <a:latin typeface="+mn-lt"/>
              <a:ea typeface="Calibri"/>
              <a:cs typeface="Calibri"/>
            </a:endParaRPr>
          </a:p>
          <a:p>
            <a:pPr marL="457200" lvl="1" algn="just"/>
            <a:endParaRPr lang="de-DE" sz="1100">
              <a:solidFill>
                <a:srgbClr val="000000"/>
              </a:solidFill>
            </a:endParaRPr>
          </a:p>
          <a:p>
            <a:pPr algn="just"/>
            <a:r>
              <a:rPr lang="de-DE">
                <a:latin typeface="Calibri"/>
                <a:ea typeface="Calibri"/>
                <a:cs typeface="Calibri"/>
              </a:rPr>
              <a:t>Here </a:t>
            </a:r>
            <a:r>
              <a:rPr lang="de-DE" err="1">
                <a:latin typeface="Calibri"/>
                <a:ea typeface="Calibri"/>
                <a:cs typeface="Calibri"/>
              </a:rPr>
              <a:t>is</a:t>
            </a:r>
            <a:r>
              <a:rPr lang="de-DE">
                <a:latin typeface="Calibri"/>
                <a:ea typeface="Calibri"/>
                <a:cs typeface="Calibri"/>
              </a:rPr>
              <a:t> </a:t>
            </a:r>
            <a:r>
              <a:rPr lang="de-DE" err="1">
                <a:latin typeface="Calibri"/>
                <a:ea typeface="Calibri"/>
                <a:cs typeface="Calibri"/>
              </a:rPr>
              <a:t>what</a:t>
            </a:r>
            <a:r>
              <a:rPr lang="de-DE">
                <a:latin typeface="Calibri"/>
                <a:ea typeface="Calibri"/>
                <a:cs typeface="Calibri"/>
              </a:rPr>
              <a:t> a digital pitch </a:t>
            </a:r>
            <a:r>
              <a:rPr lang="de-DE" err="1">
                <a:latin typeface="Calibri"/>
                <a:ea typeface="Calibri"/>
                <a:cs typeface="Calibri"/>
              </a:rPr>
              <a:t>could</a:t>
            </a:r>
            <a:r>
              <a:rPr lang="de-DE">
                <a:latin typeface="Calibri"/>
                <a:ea typeface="Calibri"/>
                <a:cs typeface="Calibri"/>
              </a:rPr>
              <a:t> </a:t>
            </a:r>
            <a:r>
              <a:rPr lang="de-DE" err="1">
                <a:latin typeface="Calibri"/>
                <a:ea typeface="Calibri"/>
                <a:cs typeface="Calibri"/>
              </a:rPr>
              <a:t>look</a:t>
            </a:r>
            <a:r>
              <a:rPr lang="de-DE">
                <a:latin typeface="Calibri"/>
                <a:ea typeface="Calibri"/>
                <a:cs typeface="Calibri"/>
              </a:rPr>
              <a:t> like:</a:t>
            </a:r>
            <a:endParaRPr lang="en-US">
              <a:solidFill>
                <a:srgbClr val="000000"/>
              </a:solidFill>
              <a:latin typeface="Calibri"/>
              <a:ea typeface="Calibri"/>
              <a:cs typeface="Calibri"/>
            </a:endParaRPr>
          </a:p>
          <a:p>
            <a:pPr algn="just"/>
            <a:r>
              <a:rPr lang="en-GB" b="1" i="0">
                <a:solidFill>
                  <a:srgbClr val="29C5F4"/>
                </a:solidFill>
                <a:effectLst/>
                <a:latin typeface="+mn-lt"/>
                <a:ea typeface="Calibri"/>
                <a:cs typeface="Calibri"/>
                <a:hlinkClick r:id="rId5">
                  <a:extLst>
                    <a:ext uri="{A12FA001-AC4F-418D-AE19-62706E023703}">
                      <ahyp:hlinkClr xmlns:ahyp="http://schemas.microsoft.com/office/drawing/2018/hyperlinkcolor" val="tx"/>
                    </a:ext>
                  </a:extLst>
                </a:hlinkClick>
              </a:rPr>
              <a:t>The Perfect Elevator Pitch - Best Examples and Templates</a:t>
            </a:r>
            <a:endParaRPr lang="en-US" i="0">
              <a:solidFill>
                <a:srgbClr val="29C5F4"/>
              </a:solidFill>
              <a:effectLst/>
              <a:latin typeface="+mn-lt"/>
              <a:ea typeface="Calibri"/>
              <a:cs typeface="Calibri"/>
              <a:hlinkClick r:id="rId5">
                <a:extLst>
                  <a:ext uri="{A12FA001-AC4F-418D-AE19-62706E023703}">
                    <ahyp:hlinkClr xmlns:ahyp="http://schemas.microsoft.com/office/drawing/2018/hyperlinkcolor" val="tx"/>
                  </a:ext>
                </a:extLst>
              </a:hlinkClick>
            </a:endParaRPr>
          </a:p>
          <a:p>
            <a:pPr algn="just"/>
            <a:endParaRPr lang="en-GB">
              <a:latin typeface="Calibri"/>
              <a:ea typeface="Open Sans"/>
              <a:cs typeface="Calibri"/>
            </a:endParaRPr>
          </a:p>
          <a:p>
            <a:pPr algn="just"/>
            <a:endParaRPr lang="de-DE"/>
          </a:p>
          <a:p>
            <a:pPr algn="just"/>
            <a:endParaRPr lang="de-DE"/>
          </a:p>
          <a:p>
            <a:pPr algn="just"/>
            <a:endParaRPr lang="de-DE" sz="1600" b="1">
              <a:solidFill>
                <a:srgbClr val="8652A1"/>
              </a:solidFill>
            </a:endParaRPr>
          </a:p>
          <a:p>
            <a:pPr algn="just"/>
            <a:endParaRPr lang="de-DE"/>
          </a:p>
          <a:p>
            <a:pPr algn="just"/>
            <a:endParaRPr lang="de-DE" sz="1800" b="1"/>
          </a:p>
          <a:p>
            <a:pPr algn="just"/>
            <a:endParaRPr lang="de-DE" sz="1800" b="1"/>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PRESENTING DIGITAL STORIES</a:t>
            </a:r>
          </a:p>
        </p:txBody>
      </p:sp>
    </p:spTree>
    <p:extLst>
      <p:ext uri="{BB962C8B-B14F-4D97-AF65-F5344CB8AC3E}">
        <p14:creationId xmlns:p14="http://schemas.microsoft.com/office/powerpoint/2010/main" val="162853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2A5F-2C64-6536-06BF-84290AB5112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12C431E-C8EC-BBAE-BC2B-31DE715904EE}"/>
              </a:ext>
            </a:extLst>
          </p:cNvPr>
          <p:cNvSpPr>
            <a:spLocks noGrp="1"/>
          </p:cNvSpPr>
          <p:nvPr>
            <p:ph type="body" sz="quarter" idx="64"/>
          </p:nvPr>
        </p:nvSpPr>
        <p:spPr>
          <a:xfrm>
            <a:off x="748707" y="1599144"/>
            <a:ext cx="5991024" cy="8442602"/>
          </a:xfrm>
        </p:spPr>
        <p:txBody>
          <a:bodyPr lIns="91440" tIns="45720" rIns="91440" bIns="45720" numCol="1" spcCol="288000" anchor="t">
            <a:noAutofit/>
          </a:bodyPr>
          <a:lstStyle/>
          <a:p>
            <a:endParaRPr lang="de-DE"/>
          </a:p>
          <a:p>
            <a:r>
              <a:rPr lang="de-DE" sz="1600" b="1" err="1">
                <a:solidFill>
                  <a:srgbClr val="8652A1"/>
                </a:solidFill>
                <a:latin typeface="Calibri"/>
                <a:ea typeface="Calibri"/>
                <a:cs typeface="Calibri"/>
              </a:rPr>
              <a:t>Step</a:t>
            </a:r>
            <a:r>
              <a:rPr lang="de-DE" sz="1600" b="1">
                <a:solidFill>
                  <a:srgbClr val="8652A1"/>
                </a:solidFill>
                <a:latin typeface="Calibri"/>
                <a:ea typeface="Calibri"/>
                <a:cs typeface="Calibri"/>
              </a:rPr>
              <a:t> 2: Peer Feedback</a:t>
            </a:r>
            <a:endParaRPr lang="en-US" sz="1600">
              <a:solidFill>
                <a:srgbClr val="000000"/>
              </a:solidFill>
              <a:latin typeface="Calibri"/>
              <a:ea typeface="Calibri"/>
              <a:cs typeface="Calibri"/>
            </a:endParaRPr>
          </a:p>
          <a:p>
            <a:endParaRPr lang="de-DE" sz="1200">
              <a:solidFill>
                <a:srgbClr val="000000"/>
              </a:solidFill>
              <a:latin typeface="Calibri"/>
              <a:ea typeface="Calibri"/>
              <a:cs typeface="Calibri"/>
            </a:endParaRPr>
          </a:p>
          <a:p>
            <a:r>
              <a:rPr lang="en-GB">
                <a:latin typeface="Calibri"/>
                <a:ea typeface="Calibri"/>
                <a:cs typeface="Calibri"/>
              </a:rPr>
              <a:t>After watching your peers’ pitches, provide constructive feedback using the following template (one per pitch presented).</a:t>
            </a:r>
            <a:endParaRPr lang="en-US">
              <a:solidFill>
                <a:srgbClr val="000000"/>
              </a:solidFill>
              <a:latin typeface="Calibri"/>
              <a:ea typeface="Calibri"/>
              <a:cs typeface="Calibri"/>
            </a:endParaRPr>
          </a:p>
          <a:p>
            <a:r>
              <a:rPr lang="en-GB" b="1">
                <a:latin typeface="Calibri"/>
                <a:ea typeface="Calibri"/>
                <a:cs typeface="Calibri"/>
              </a:rPr>
              <a:t>Tip:</a:t>
            </a:r>
            <a:r>
              <a:rPr lang="en-GB">
                <a:latin typeface="Calibri"/>
                <a:ea typeface="Calibri"/>
                <a:cs typeface="Calibri"/>
              </a:rPr>
              <a:t> Provide specific and supportive feedback – highlight what was great and suggest improvements.</a:t>
            </a:r>
            <a:endParaRPr lang="de-DE">
              <a:solidFill>
                <a:srgbClr val="000000"/>
              </a:solidFill>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de-DE" sz="1600" b="1">
              <a:solidFill>
                <a:srgbClr val="8652A1"/>
              </a:solidFill>
              <a:latin typeface="Calibri"/>
              <a:ea typeface="Open Sans"/>
              <a:cs typeface="Calibri"/>
            </a:endParaRPr>
          </a:p>
          <a:p>
            <a:r>
              <a:rPr lang="de-DE" sz="1600" b="1" err="1">
                <a:solidFill>
                  <a:srgbClr val="8652A1"/>
                </a:solidFill>
                <a:latin typeface="Calibri"/>
                <a:ea typeface="Open Sans"/>
                <a:cs typeface="Calibri"/>
              </a:rPr>
              <a:t>Step</a:t>
            </a:r>
            <a:r>
              <a:rPr lang="de-DE" sz="1600" b="1">
                <a:solidFill>
                  <a:srgbClr val="8652A1"/>
                </a:solidFill>
                <a:latin typeface="Calibri"/>
                <a:ea typeface="Open Sans"/>
                <a:cs typeface="Calibri"/>
              </a:rPr>
              <a:t> 3: </a:t>
            </a:r>
            <a:r>
              <a:rPr lang="de-DE" sz="1600" b="1" err="1">
                <a:solidFill>
                  <a:srgbClr val="8652A1"/>
                </a:solidFill>
                <a:latin typeface="Calibri"/>
                <a:ea typeface="Open Sans"/>
                <a:cs typeface="Calibri"/>
              </a:rPr>
              <a:t>Reflection</a:t>
            </a:r>
            <a:r>
              <a:rPr lang="de-DE" sz="1600" b="1">
                <a:solidFill>
                  <a:srgbClr val="8652A1"/>
                </a:solidFill>
                <a:latin typeface="Calibri"/>
                <a:ea typeface="Open Sans"/>
                <a:cs typeface="Calibri"/>
              </a:rPr>
              <a:t> Summary</a:t>
            </a:r>
            <a:endParaRPr lang="de-DE">
              <a:latin typeface="Calibri"/>
              <a:ea typeface="Open Sans"/>
              <a:cs typeface="Calibri"/>
            </a:endParaRPr>
          </a:p>
          <a:p>
            <a:endParaRPr lang="de-DE" b="1"/>
          </a:p>
          <a:p>
            <a:r>
              <a:rPr lang="en-GB">
                <a:latin typeface="Calibri"/>
                <a:ea typeface="Open Sans"/>
                <a:cs typeface="Calibri"/>
              </a:rPr>
              <a:t>After completing the module, you will write a reflection summary based on what you learned.</a:t>
            </a:r>
          </a:p>
          <a:p>
            <a:endParaRPr lang="en-GB"/>
          </a:p>
          <a:p>
            <a:r>
              <a:rPr lang="en-GB" b="1">
                <a:latin typeface="Calibri"/>
                <a:ea typeface="Open Sans"/>
                <a:cs typeface="Calibri"/>
              </a:rPr>
              <a:t>How to submit your reflection:</a:t>
            </a:r>
          </a:p>
          <a:p>
            <a:pPr marL="171450" indent="-171450">
              <a:buFont typeface="Wingdings" panose="020B0604020202020204" pitchFamily="34" charset="0"/>
              <a:buChar char="q"/>
            </a:pPr>
            <a:r>
              <a:rPr lang="en-GB">
                <a:latin typeface="+mn-lt"/>
                <a:ea typeface="Open Sans"/>
                <a:cs typeface="Calibri"/>
              </a:rPr>
              <a:t>Access the online form (link provided by your teacher).</a:t>
            </a:r>
          </a:p>
          <a:p>
            <a:pPr marL="171450" indent="-171450">
              <a:buFont typeface="Wingdings" panose="020B0604020202020204" pitchFamily="34" charset="0"/>
              <a:buChar char="q"/>
            </a:pPr>
            <a:r>
              <a:rPr lang="en-GB">
                <a:latin typeface="+mn-lt"/>
                <a:ea typeface="Open Sans"/>
                <a:cs typeface="Calibri"/>
              </a:rPr>
              <a:t>Answer the questionnaire.</a:t>
            </a:r>
          </a:p>
          <a:p>
            <a:pPr marL="171450" indent="-171450">
              <a:buFont typeface="Wingdings" panose="020B0604020202020204" pitchFamily="34" charset="0"/>
              <a:buChar char="q"/>
            </a:pPr>
            <a:r>
              <a:rPr lang="en-GB">
                <a:latin typeface="+mn-lt"/>
                <a:ea typeface="Open Sans"/>
                <a:cs typeface="Calibri"/>
              </a:rPr>
              <a:t>Submit your reflection before the deadline defined by your teacher.</a:t>
            </a:r>
          </a:p>
          <a:p>
            <a:endParaRPr lang="de-DE" sz="1800" b="1"/>
          </a:p>
          <a:p>
            <a:endParaRPr lang="de-DE" sz="1800" b="1"/>
          </a:p>
          <a:p>
            <a:endParaRPr lang="en-GB"/>
          </a:p>
        </p:txBody>
      </p:sp>
      <p:sp>
        <p:nvSpPr>
          <p:cNvPr id="4" name="Slide Number Placeholder 3">
            <a:extLst>
              <a:ext uri="{FF2B5EF4-FFF2-40B4-BE49-F238E27FC236}">
                <a16:creationId xmlns:a16="http://schemas.microsoft.com/office/drawing/2014/main" id="{4825D210-CA4A-330D-FD74-B6F994670C2D}"/>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id="{11C942DE-44AC-3DC9-7172-0EE11E08808E}"/>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FA87DC5-EB57-DA0B-3F3C-A28A889306B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PRESENTING DIGITAL STORIES</a:t>
            </a:r>
          </a:p>
        </p:txBody>
      </p:sp>
      <p:graphicFrame>
        <p:nvGraphicFramePr>
          <p:cNvPr id="2" name="Tabelle 1">
            <a:extLst>
              <a:ext uri="{FF2B5EF4-FFF2-40B4-BE49-F238E27FC236}">
                <a16:creationId xmlns:a16="http://schemas.microsoft.com/office/drawing/2014/main" id="{C4F2C6DE-7A17-E9EB-BE8E-E5D28F5C8425}"/>
              </a:ext>
            </a:extLst>
          </p:cNvPr>
          <p:cNvGraphicFramePr>
            <a:graphicFrameLocks noGrp="1"/>
          </p:cNvGraphicFramePr>
          <p:nvPr>
            <p:extLst>
              <p:ext uri="{D42A27DB-BD31-4B8C-83A1-F6EECF244321}">
                <p14:modId xmlns:p14="http://schemas.microsoft.com/office/powerpoint/2010/main" val="3312512053"/>
              </p:ext>
            </p:extLst>
          </p:nvPr>
        </p:nvGraphicFramePr>
        <p:xfrm>
          <a:off x="746519" y="2960248"/>
          <a:ext cx="5957520" cy="3660124"/>
        </p:xfrm>
        <a:graphic>
          <a:graphicData uri="http://schemas.openxmlformats.org/drawingml/2006/table">
            <a:tbl>
              <a:tblPr firstRow="1" bandRow="1">
                <a:tableStyleId>{F5AB1C69-6EDB-4FF4-983F-18BD219EF322}</a:tableStyleId>
              </a:tblPr>
              <a:tblGrid>
                <a:gridCol w="1190786">
                  <a:extLst>
                    <a:ext uri="{9D8B030D-6E8A-4147-A177-3AD203B41FA5}">
                      <a16:colId xmlns:a16="http://schemas.microsoft.com/office/drawing/2014/main" val="1540514057"/>
                    </a:ext>
                  </a:extLst>
                </a:gridCol>
                <a:gridCol w="1803400">
                  <a:extLst>
                    <a:ext uri="{9D8B030D-6E8A-4147-A177-3AD203B41FA5}">
                      <a16:colId xmlns:a16="http://schemas.microsoft.com/office/drawing/2014/main" val="1685166063"/>
                    </a:ext>
                  </a:extLst>
                </a:gridCol>
                <a:gridCol w="2963334">
                  <a:extLst>
                    <a:ext uri="{9D8B030D-6E8A-4147-A177-3AD203B41FA5}">
                      <a16:colId xmlns:a16="http://schemas.microsoft.com/office/drawing/2014/main" val="2536891538"/>
                    </a:ext>
                  </a:extLst>
                </a:gridCol>
              </a:tblGrid>
              <a:tr h="259304">
                <a:tc gridSpan="2">
                  <a:txBody>
                    <a:bodyPr/>
                    <a:lstStyle/>
                    <a:p>
                      <a:r>
                        <a:rPr lang="en-GB" sz="1100" b="1"/>
                        <a:t>Criteria</a:t>
                      </a:r>
                      <a:endParaRPr lang="en-GB" sz="1100">
                        <a:latin typeface="+mn-lt"/>
                      </a:endParaRPr>
                    </a:p>
                  </a:txBody>
                  <a:tcPr anchor="ctr">
                    <a:solidFill>
                      <a:srgbClr val="8652A1"/>
                    </a:solidFill>
                  </a:tcPr>
                </a:tc>
                <a:tc hMerge="1">
                  <a:txBody>
                    <a:bodyPr/>
                    <a:lstStyle/>
                    <a:p>
                      <a:endParaRPr lang="en-GB" sz="1100">
                        <a:latin typeface="+mn-lt"/>
                      </a:endParaRPr>
                    </a:p>
                  </a:txBody>
                  <a:tcPr anchor="ctr"/>
                </a:tc>
                <a:tc>
                  <a:txBody>
                    <a:bodyPr/>
                    <a:lstStyle/>
                    <a:p>
                      <a:r>
                        <a:rPr lang="de-DE" sz="1100"/>
                        <a:t>Comments</a:t>
                      </a:r>
                      <a:endParaRPr lang="en-GB" sz="1100">
                        <a:latin typeface="+mn-lt"/>
                      </a:endParaRPr>
                    </a:p>
                  </a:txBody>
                  <a:tcPr anchor="ctr">
                    <a:solidFill>
                      <a:srgbClr val="8652A1"/>
                    </a:solidFill>
                  </a:tcPr>
                </a:tc>
                <a:extLst>
                  <a:ext uri="{0D108BD9-81ED-4DB2-BD59-A6C34878D82A}">
                    <a16:rowId xmlns:a16="http://schemas.microsoft.com/office/drawing/2014/main" val="124631548"/>
                  </a:ext>
                </a:extLst>
              </a:tr>
              <a:tr h="680164">
                <a:tc>
                  <a:txBody>
                    <a:bodyPr/>
                    <a:lstStyle/>
                    <a:p>
                      <a:r>
                        <a:rPr lang="en-GB" sz="1100" b="1"/>
                        <a:t>Clarity of message</a:t>
                      </a:r>
                      <a:endParaRPr lang="en-GB" sz="1100" b="1">
                        <a:latin typeface="+mn-lt"/>
                      </a:endParaRPr>
                    </a:p>
                  </a:txBody>
                  <a:tcPr anchor="ctr"/>
                </a:tc>
                <a:tc>
                  <a:txBody>
                    <a:bodyPr/>
                    <a:lstStyle/>
                    <a:p>
                      <a:r>
                        <a:rPr lang="en-GB" sz="1100" i="1"/>
                        <a:t>Was the main idea easy to understand?</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2776576869"/>
                  </a:ext>
                </a:extLst>
              </a:tr>
              <a:tr h="680164">
                <a:tc>
                  <a:txBody>
                    <a:bodyPr/>
                    <a:lstStyle/>
                    <a:p>
                      <a:r>
                        <a:rPr lang="en-GB" sz="1100" b="1"/>
                        <a:t>Engagement</a:t>
                      </a:r>
                      <a:endParaRPr lang="en-GB" sz="1100" b="1">
                        <a:latin typeface="+mn-lt"/>
                      </a:endParaRPr>
                    </a:p>
                  </a:txBody>
                  <a:tcPr anchor="ctr"/>
                </a:tc>
                <a:tc>
                  <a:txBody>
                    <a:bodyPr/>
                    <a:lstStyle/>
                    <a:p>
                      <a:r>
                        <a:rPr lang="en-GB" sz="1100" i="1"/>
                        <a:t>Did the pitch keep your attention?</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962425498"/>
                  </a:ext>
                </a:extLst>
              </a:tr>
              <a:tr h="680164">
                <a:tc>
                  <a:txBody>
                    <a:bodyPr/>
                    <a:lstStyle/>
                    <a:p>
                      <a:r>
                        <a:rPr lang="en-GB" sz="1100" b="1"/>
                        <a:t>Visual Appeal</a:t>
                      </a:r>
                      <a:endParaRPr lang="en-GB" sz="1100" b="1">
                        <a:latin typeface="+mn-lt"/>
                      </a:endParaRPr>
                    </a:p>
                  </a:txBody>
                  <a:tcPr anchor="ctr"/>
                </a:tc>
                <a:tc>
                  <a:txBody>
                    <a:bodyPr/>
                    <a:lstStyle/>
                    <a:p>
                      <a:r>
                        <a:rPr lang="en-GB" sz="1100" i="1"/>
                        <a:t>Were visuals and animations effective?</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328520786"/>
                  </a:ext>
                </a:extLst>
              </a:tr>
              <a:tr h="680164">
                <a:tc>
                  <a:txBody>
                    <a:bodyPr/>
                    <a:lstStyle/>
                    <a:p>
                      <a:r>
                        <a:rPr lang="en-GB" sz="1100" b="1"/>
                        <a:t>Structure &amp; Flow</a:t>
                      </a:r>
                      <a:endParaRPr lang="en-GB" sz="1100" b="1">
                        <a:latin typeface="+mn-lt"/>
                      </a:endParaRPr>
                    </a:p>
                  </a:txBody>
                  <a:tcPr anchor="ctr"/>
                </a:tc>
                <a:tc>
                  <a:txBody>
                    <a:bodyPr/>
                    <a:lstStyle/>
                    <a:p>
                      <a:r>
                        <a:rPr lang="en-GB" sz="1100" i="1"/>
                        <a:t>Was the presentation well-organised?</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2684883872"/>
                  </a:ext>
                </a:extLst>
              </a:tr>
              <a:tr h="680164">
                <a:tc>
                  <a:txBody>
                    <a:bodyPr/>
                    <a:lstStyle/>
                    <a:p>
                      <a:r>
                        <a:rPr lang="en-GB" sz="1100" b="1"/>
                        <a:t>Overall Impression</a:t>
                      </a:r>
                      <a:endParaRPr lang="en-GB" sz="1100" b="1">
                        <a:latin typeface="+mn-lt"/>
                      </a:endParaRPr>
                    </a:p>
                  </a:txBody>
                  <a:tcPr anchor="ctr"/>
                </a:tc>
                <a:tc>
                  <a:txBody>
                    <a:bodyPr/>
                    <a:lstStyle/>
                    <a:p>
                      <a:r>
                        <a:rPr lang="en-GB" sz="1100" i="1"/>
                        <a:t>What worked well? What could be improved?</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1535145213"/>
                  </a:ext>
                </a:extLst>
              </a:tr>
            </a:tbl>
          </a:graphicData>
        </a:graphic>
      </p:graphicFrame>
    </p:spTree>
    <p:extLst>
      <p:ext uri="{BB962C8B-B14F-4D97-AF65-F5344CB8AC3E}">
        <p14:creationId xmlns:p14="http://schemas.microsoft.com/office/powerpoint/2010/main" val="27978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WEEK 1</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807812"/>
            <a:ext cx="6076734" cy="2565532"/>
          </a:xfrm>
        </p:spPr>
        <p:txBody>
          <a:bodyPr lIns="91440" tIns="45720" rIns="91440" bIns="45720" numCol="1" spcCol="288000" anchor="t">
            <a:noAutofit/>
          </a:bodyPr>
          <a:lstStyle/>
          <a:p>
            <a:r>
              <a:rPr lang="en-US" sz="1600" b="1">
                <a:solidFill>
                  <a:srgbClr val="8652A1"/>
                </a:solidFill>
              </a:rPr>
              <a:t>BEFORE CLASS</a:t>
            </a:r>
          </a:p>
          <a:p>
            <a:endParaRPr lang="en-US"/>
          </a:p>
          <a:p>
            <a:pPr marL="171450" indent="-171450" algn="just">
              <a:buFont typeface="Wingdings" panose="05000000000000000000" pitchFamily="2" charset="2"/>
              <a:buChar char="q"/>
            </a:pPr>
            <a:r>
              <a:rPr lang="en-US">
                <a:latin typeface="Calibri"/>
                <a:ea typeface="Open Sans"/>
                <a:cs typeface="Calibri"/>
              </a:rPr>
              <a:t>Get familiar with the concept of Innovation Management. You can read the </a:t>
            </a:r>
            <a:r>
              <a:rPr lang="en-US" b="1">
                <a:latin typeface="Calibri"/>
                <a:ea typeface="Open Sans"/>
                <a:cs typeface="Calibri"/>
              </a:rPr>
              <a:t>Digital Innovation Whitepaper &amp; Audit </a:t>
            </a:r>
            <a:r>
              <a:rPr lang="en-US" b="1">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here</a:t>
            </a:r>
            <a:r>
              <a:rPr lang="en-US">
                <a:latin typeface="Calibri"/>
                <a:ea typeface="Open Sans"/>
                <a:cs typeface="Calibri"/>
              </a:rPr>
              <a:t>. Also, read about logistics innovation case studies in the </a:t>
            </a:r>
            <a:r>
              <a:rPr lang="en-US" b="1">
                <a:latin typeface="Calibri"/>
                <a:ea typeface="Open Sans"/>
                <a:cs typeface="Calibri"/>
              </a:rPr>
              <a:t>EARTH Good Practice Compendium </a:t>
            </a:r>
            <a:r>
              <a:rPr lang="en-US">
                <a:latin typeface="Calibri"/>
                <a:ea typeface="Open Sans"/>
                <a:cs typeface="Calibri"/>
              </a:rPr>
              <a:t>(</a:t>
            </a:r>
            <a:r>
              <a:rPr lang="en-US">
                <a:latin typeface="Calibri"/>
                <a:ea typeface="Calibri"/>
                <a:cs typeface="Calibri"/>
              </a:rPr>
              <a:t>e.g., pp. 9-11; 66-69</a:t>
            </a:r>
            <a:r>
              <a:rPr lang="en-US">
                <a:latin typeface="Calibri"/>
                <a:ea typeface="Open Sans"/>
                <a:cs typeface="Calibri"/>
              </a:rPr>
              <a:t>) &amp; about innovation management and </a:t>
            </a:r>
            <a:r>
              <a:rPr lang="en-US" err="1">
                <a:latin typeface="Calibri"/>
                <a:ea typeface="Open Sans"/>
                <a:cs typeface="Calibri"/>
              </a:rPr>
              <a:t>digitalisation</a:t>
            </a:r>
            <a:r>
              <a:rPr lang="en-US">
                <a:latin typeface="Calibri"/>
                <a:ea typeface="Open Sans"/>
                <a:cs typeface="Calibri"/>
              </a:rPr>
              <a:t> within logistics in the </a:t>
            </a:r>
            <a:r>
              <a:rPr lang="en-US" b="1">
                <a:latin typeface="Calibri"/>
                <a:ea typeface="Open Sans"/>
                <a:cs typeface="Calibri"/>
              </a:rPr>
              <a:t>EARTH Starter Kit </a:t>
            </a:r>
            <a:r>
              <a:rPr lang="en-US">
                <a:latin typeface="Calibri"/>
                <a:ea typeface="Open Sans"/>
                <a:cs typeface="Calibri"/>
              </a:rPr>
              <a:t>(pp. 18-20) </a:t>
            </a:r>
            <a:r>
              <a:rPr lang="en-US"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here</a:t>
            </a:r>
            <a:r>
              <a:rPr lang="en-US">
                <a:latin typeface="Calibri"/>
                <a:ea typeface="Open Sans"/>
                <a:cs typeface="Calibri"/>
              </a:rPr>
              <a:t>.</a:t>
            </a:r>
          </a:p>
          <a:p>
            <a:endParaRPr lang="en-US"/>
          </a:p>
          <a:p>
            <a:endParaRPr lang="en-US"/>
          </a:p>
          <a:p>
            <a:endParaRPr lang="en-US"/>
          </a:p>
          <a:p>
            <a:r>
              <a:rPr lang="en-US" sz="1600" b="1">
                <a:solidFill>
                  <a:srgbClr val="8652A1"/>
                </a:solidFill>
              </a:rPr>
              <a:t>DURING CLASS</a:t>
            </a:r>
          </a:p>
          <a:p>
            <a:endParaRPr lang="en-US"/>
          </a:p>
          <a:p>
            <a:pPr algn="just"/>
            <a:r>
              <a:rPr lang="en-GB">
                <a:latin typeface="Calibri"/>
                <a:ea typeface="Open Sans"/>
                <a:cs typeface="Calibri"/>
              </a:rPr>
              <a:t>You are tasked with exploring the sustainability challenges faced by logistics companies and identifying how innovation management can address these issues. Using the </a:t>
            </a:r>
            <a:r>
              <a:rPr lang="en-GB"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Good Practice Compendium</a:t>
            </a:r>
            <a:r>
              <a:rPr lang="en-GB">
                <a:latin typeface="Calibri"/>
                <a:ea typeface="Open Sans"/>
                <a:cs typeface="Calibri"/>
              </a:rPr>
              <a:t>, which features various case studies (pp. 7-69), you will evaluate how innovation processes contribute to sustainability in logistics. </a:t>
            </a:r>
          </a:p>
          <a:p>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4666374"/>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a:t>The activity will focus on the following </a:t>
            </a:r>
            <a:r>
              <a:rPr lang="en-GB" b="1"/>
              <a:t>innovation management stages</a:t>
            </a:r>
            <a:r>
              <a:rPr lang="en-GB"/>
              <a:t>:</a:t>
            </a:r>
          </a:p>
          <a:p>
            <a:endParaRPr lang="en-GB"/>
          </a:p>
          <a:p>
            <a:pPr marL="228600" indent="-228600">
              <a:buAutoNum type="arabicPeriod"/>
            </a:pPr>
            <a:r>
              <a:rPr lang="en-GB"/>
              <a:t>Innovation Opportunity Identification</a:t>
            </a:r>
          </a:p>
          <a:p>
            <a:pPr marL="228600" indent="-228600">
              <a:buAutoNum type="arabicPeriod"/>
            </a:pPr>
            <a:r>
              <a:rPr lang="en-GB"/>
              <a:t>Ideation and Idea Management</a:t>
            </a:r>
          </a:p>
          <a:p>
            <a:pPr marL="228600" indent="-228600">
              <a:buAutoNum type="arabicPeriod"/>
            </a:pPr>
            <a:r>
              <a:rPr lang="en-GB"/>
              <a:t>Concept Development</a:t>
            </a:r>
          </a:p>
          <a:p>
            <a:pPr marL="228600" indent="-228600">
              <a:buAutoNum type="arabicPeriod"/>
            </a:pPr>
            <a:r>
              <a:rPr lang="en-GB"/>
              <a:t>Product/Service/Process Development</a:t>
            </a:r>
          </a:p>
          <a:p>
            <a:pPr marL="228600" indent="-228600">
              <a:buAutoNum type="arabicPeriod"/>
            </a:pPr>
            <a:r>
              <a:rPr lang="en-GB"/>
              <a:t>Testing and Validation</a:t>
            </a:r>
          </a:p>
          <a:p>
            <a:pPr marL="228600" indent="-228600">
              <a:buAutoNum type="arabicPeriod"/>
            </a:pPr>
            <a:r>
              <a:rPr lang="en-GB"/>
              <a:t>Commercialization</a:t>
            </a:r>
            <a:endParaRPr lang="en-GB" sz="1600" b="1">
              <a:solidFill>
                <a:srgbClr val="8652A1"/>
              </a:solidFill>
            </a:endParaRPr>
          </a:p>
          <a:p>
            <a:endParaRPr lang="en-GB"/>
          </a:p>
          <a:p>
            <a:endParaRPr lang="en-GB"/>
          </a:p>
          <a:p>
            <a:r>
              <a:rPr lang="en-GB" sz="1600" b="1">
                <a:solidFill>
                  <a:srgbClr val="8652A1"/>
                </a:solidFill>
              </a:rPr>
              <a:t>Step 1: Select a Case Study</a:t>
            </a:r>
          </a:p>
          <a:p>
            <a:pPr algn="just"/>
            <a:r>
              <a:rPr lang="en-GB">
                <a:latin typeface="Calibri"/>
                <a:ea typeface="Open Sans"/>
                <a:cs typeface="Calibri"/>
              </a:rPr>
              <a:t>Choose one of the case studies from the </a:t>
            </a:r>
            <a:r>
              <a:rPr lang="en-GB"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Good Practice Compendium</a:t>
            </a:r>
            <a:r>
              <a:rPr lang="en-GB">
                <a:latin typeface="Calibri"/>
                <a:ea typeface="Open Sans"/>
                <a:cs typeface="Calibri"/>
              </a:rPr>
              <a:t> (pp. 7-69) that demonstrates how a logistics company is addressing sustainability challenges.</a:t>
            </a:r>
          </a:p>
          <a:p>
            <a:pPr algn="just"/>
            <a:r>
              <a:rPr lang="en-GB" i="1">
                <a:latin typeface="Calibri"/>
                <a:ea typeface="Open Sans"/>
                <a:cs typeface="Calibri"/>
              </a:rPr>
              <a:t>Example: </a:t>
            </a:r>
            <a:r>
              <a:rPr lang="en-GB" i="1"/>
              <a:t>GLS Italia – Digital Platforms and Clean Vehicles for Sustainable Delivery (pp. 12-14).</a:t>
            </a:r>
          </a:p>
          <a:p>
            <a:endParaRPr lang="en-GB"/>
          </a:p>
          <a:p>
            <a:pPr>
              <a:lnSpc>
                <a:spcPct val="150000"/>
              </a:lnSpc>
            </a:pPr>
            <a:r>
              <a:rPr lang="en-GB"/>
              <a:t>----------------------------------------------------------------------------------------------------------------------------------------------------------------------------------------------------------------------------------------------------------------------------------</a:t>
            </a:r>
          </a:p>
          <a:p>
            <a:endParaRPr lang="en-GB"/>
          </a:p>
          <a:p>
            <a:endParaRPr lang="en-GB" sz="1600">
              <a:solidFill>
                <a:srgbClr val="8652A1"/>
              </a:solidFill>
            </a:endParaRPr>
          </a:p>
          <a:p>
            <a:r>
              <a:rPr lang="en-GB" sz="1600" b="1">
                <a:solidFill>
                  <a:srgbClr val="8652A1"/>
                </a:solidFill>
              </a:rPr>
              <a:t>Step 2: Analyse the Sustainability Challenge</a:t>
            </a:r>
          </a:p>
          <a:p>
            <a:r>
              <a:rPr lang="en-GB"/>
              <a:t>Identify the key sustainability challenge in the selected case study. </a:t>
            </a:r>
          </a:p>
          <a:p>
            <a:r>
              <a:rPr lang="en-GB" i="1"/>
              <a:t>Example: GLS Italia Spa: Reducing carbon emissions in parcel delivery and depot operations while maintaining high service reliability. </a:t>
            </a:r>
          </a:p>
          <a:p>
            <a:endParaRPr lang="en-GB"/>
          </a:p>
          <a:p>
            <a:pPr>
              <a:lnSpc>
                <a:spcPct val="150000"/>
              </a:lnSpc>
            </a:pPr>
            <a:r>
              <a:rPr lang="en-GB"/>
              <a:t>--------------------------------------------------------------------------------------------------------------------------------------------------------------------------------------------------------------------------------------------------------------------------------------------------------------------------------------------------------------------------------------------------------------------------------------------------------------------------------------------------------------------------------------------------------------------</a:t>
            </a:r>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a:lstStyle/>
          <a:p>
            <a:r>
              <a:rPr lang="en-US"/>
              <a:t>UNDERSTANDING INNOVATION MANAGEMENT</a:t>
            </a:r>
          </a:p>
        </p:txBody>
      </p:sp>
    </p:spTree>
    <p:extLst>
      <p:ext uri="{BB962C8B-B14F-4D97-AF65-F5344CB8AC3E}">
        <p14:creationId xmlns:p14="http://schemas.microsoft.com/office/powerpoint/2010/main" val="25803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6005-393F-EEBC-2EA9-786AE47362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383E3-D1EE-875F-D3B6-013BEE200BA3}"/>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36633B38-C944-B023-9668-B69280E0D43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56351EA3-DCDC-8523-0CD3-6AB534B6969E}"/>
              </a:ext>
            </a:extLst>
          </p:cNvPr>
          <p:cNvSpPr txBox="1">
            <a:spLocks/>
          </p:cNvSpPr>
          <p:nvPr/>
        </p:nvSpPr>
        <p:spPr>
          <a:xfrm>
            <a:off x="618755" y="1617434"/>
            <a:ext cx="632216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a:solidFill>
                  <a:srgbClr val="8652A1"/>
                </a:solidFill>
              </a:rPr>
              <a:t>Step 3: Connect Innovation Management to the Case Study</a:t>
            </a:r>
          </a:p>
          <a:p>
            <a:r>
              <a:rPr lang="en-GB"/>
              <a:t>For each of the six stages, discuss how innovation management contributes to solving the </a:t>
            </a:r>
            <a:br>
              <a:rPr lang="en-GB"/>
            </a:br>
            <a:r>
              <a:rPr lang="en-GB"/>
              <a:t>sustainability challenge from the selected case in </a:t>
            </a:r>
            <a:r>
              <a:rPr lang="en-GB" b="1"/>
              <a:t>Step 1</a:t>
            </a:r>
            <a:r>
              <a:rPr lang="en-GB"/>
              <a:t>:</a:t>
            </a:r>
          </a:p>
          <a:p>
            <a:endParaRPr lang="en-GB"/>
          </a:p>
          <a:p>
            <a:pPr algn="just"/>
            <a:r>
              <a:rPr lang="en-GB"/>
              <a:t>1. Innovation Opportunity Identification: What sustainability trends or challenges is the company responding to?</a:t>
            </a:r>
          </a:p>
          <a:p>
            <a:endParaRPr lang="en-GB"/>
          </a:p>
          <a:p>
            <a:pPr>
              <a:lnSpc>
                <a:spcPct val="150000"/>
              </a:lnSpc>
              <a:spcAft>
                <a:spcPts val="600"/>
              </a:spcAft>
            </a:pPr>
            <a:r>
              <a:rPr lang="en-GB">
                <a:latin typeface="Calibri"/>
                <a:ea typeface="Open Sans"/>
                <a:cs typeface="Calibri"/>
              </a:rPr>
              <a:t>----------------------------------------------------------------------------------------------------------------------------------------------------------------------------------------------------------------------------------------------------------------------------------------------</a:t>
            </a:r>
            <a:endParaRPr lang="en-GB"/>
          </a:p>
          <a:p>
            <a:pPr algn="just"/>
            <a:r>
              <a:rPr lang="en-GB"/>
              <a:t>2. Ideation and Idea Management: How did the company generate ideas for sustainable solutions? Were there internal or external collaborations?</a:t>
            </a:r>
          </a:p>
          <a:p>
            <a:endParaRPr lang="en-GB"/>
          </a:p>
          <a:p>
            <a:pPr>
              <a:lnSpc>
                <a:spcPct val="150000"/>
              </a:lnSpc>
              <a:spcAft>
                <a:spcPts val="600"/>
              </a:spcAft>
            </a:pPr>
            <a:r>
              <a:rPr lang="en-GB"/>
              <a:t>----------------------------------------------------------------------------------------------------------------------------------------------------------------------------------------------------------------------------------------------------------------------------------------------</a:t>
            </a:r>
          </a:p>
          <a:p>
            <a:pPr algn="just"/>
            <a:r>
              <a:rPr lang="en-GB"/>
              <a:t>3. Concept Development: How were the ideas refined into feasible concepts? Discuss the role of digital tools, technology, or partnerships in this stage.</a:t>
            </a:r>
          </a:p>
          <a:p>
            <a:endParaRPr lang="en-GB"/>
          </a:p>
          <a:p>
            <a:pPr>
              <a:lnSpc>
                <a:spcPct val="150000"/>
              </a:lnSpc>
              <a:spcAft>
                <a:spcPts val="600"/>
              </a:spcAft>
            </a:pPr>
            <a:r>
              <a:rPr lang="en-GB"/>
              <a:t>----------------------------------------------------------------------------------------------------------------------------------------------------------------------------------------------------------------------------------------------------------------------------------------------</a:t>
            </a:r>
          </a:p>
          <a:p>
            <a:pPr algn="just"/>
            <a:r>
              <a:rPr lang="en-GB"/>
              <a:t>4. Product/Service/Process Development: How was the concept translated into operational solutions? What resources or strategies were employed to integrate sustainability into logistics?</a:t>
            </a:r>
          </a:p>
          <a:p>
            <a:endParaRPr lang="en-GB"/>
          </a:p>
          <a:p>
            <a:pPr>
              <a:lnSpc>
                <a:spcPct val="150000"/>
              </a:lnSpc>
              <a:spcAft>
                <a:spcPts val="600"/>
              </a:spcAft>
            </a:pPr>
            <a:r>
              <a:rPr lang="en-GB"/>
              <a:t>----------------------------------------------------------------------------------------------------------------------------------------------------------------------------------------------------------------------------------------------------------------------------------------------</a:t>
            </a:r>
          </a:p>
          <a:p>
            <a:pPr algn="just"/>
            <a:r>
              <a:rPr lang="en-GB"/>
              <a:t>5. Testing and Validation: How were sustainability innovations tested? Was there a pilot programme or data collection to assess effectiveness?</a:t>
            </a:r>
          </a:p>
          <a:p>
            <a:endParaRPr lang="en-GB"/>
          </a:p>
          <a:p>
            <a:pPr>
              <a:lnSpc>
                <a:spcPct val="150000"/>
              </a:lnSpc>
              <a:spcAft>
                <a:spcPts val="600"/>
              </a:spcAft>
            </a:pPr>
            <a:r>
              <a:rPr lang="en-GB"/>
              <a:t>----------------------------------------------------------------------------------------------------------------------------------------------------------------------------------------------------------------------------------------------------------------------------------------------</a:t>
            </a:r>
          </a:p>
          <a:p>
            <a:pPr algn="just"/>
            <a:r>
              <a:rPr lang="en-GB"/>
              <a:t>6. Commercialisation: How was the solution scaled and brought to market? Did the company face any barriers in adoption or implementation?</a:t>
            </a:r>
          </a:p>
          <a:p>
            <a:endParaRPr lang="en-GB"/>
          </a:p>
          <a:p>
            <a:pPr>
              <a:lnSpc>
                <a:spcPct val="150000"/>
              </a:lnSpc>
            </a:pPr>
            <a:r>
              <a:rPr lang="en-GB"/>
              <a:t>----------------------------------------------------------------------------------------------------------------------------------------------------------------------------------------------------------------------------------------------------------------------------------------------</a:t>
            </a:r>
          </a:p>
          <a:p>
            <a:pPr marL="228600" indent="-228600">
              <a:buAutoNum type="arabicPeriod"/>
            </a:pPr>
            <a:endParaRPr lang="en-GB" b="1"/>
          </a:p>
          <a:p>
            <a:r>
              <a:rPr lang="en-GB" sz="1600" b="1">
                <a:solidFill>
                  <a:srgbClr val="8652A1"/>
                </a:solidFill>
              </a:rPr>
              <a:t>Step 4: Reflection</a:t>
            </a:r>
          </a:p>
          <a:p>
            <a:pPr algn="just"/>
            <a:r>
              <a:rPr lang="en-GB"/>
              <a:t>Reflect on how innovation management can play a key role in overcoming sustainability challenges in logistics. What lessons can be learned from the case study that can be applied to other logistics companies?</a:t>
            </a:r>
          </a:p>
          <a:p>
            <a:pPr>
              <a:lnSpc>
                <a:spcPct val="150000"/>
              </a:lnSpc>
            </a:pPr>
            <a:endParaRPr lang="en-GB"/>
          </a:p>
          <a:p>
            <a:pPr>
              <a:lnSpc>
                <a:spcPct val="150000"/>
              </a:lnSpc>
            </a:pPr>
            <a:r>
              <a:rPr lang="en-GB"/>
              <a:t>---------------------------------------------------------------------------------------------------------------------------------------------------------------------------------------------------------------------------------------------------------------------------------------------------------------------------------------------------------------------------------------------------------------------------------------------</a:t>
            </a:r>
          </a:p>
          <a:p>
            <a:endParaRPr lang="en-GB"/>
          </a:p>
        </p:txBody>
      </p:sp>
      <p:sp>
        <p:nvSpPr>
          <p:cNvPr id="11" name="Text Placeholder 6">
            <a:extLst>
              <a:ext uri="{FF2B5EF4-FFF2-40B4-BE49-F238E27FC236}">
                <a16:creationId xmlns:a16="http://schemas.microsoft.com/office/drawing/2014/main" id="{DD469A72-D077-A2DE-89B6-F65005B2E854}"/>
              </a:ext>
            </a:extLst>
          </p:cNvPr>
          <p:cNvSpPr>
            <a:spLocks noGrp="1"/>
          </p:cNvSpPr>
          <p:nvPr>
            <p:ph type="body" sz="quarter" idx="61"/>
          </p:nvPr>
        </p:nvSpPr>
        <p:spPr>
          <a:xfrm>
            <a:off x="-9335" y="304800"/>
            <a:ext cx="5775135" cy="926158"/>
          </a:xfrm>
        </p:spPr>
        <p:txBody>
          <a:bodyPr/>
          <a:lstStyle/>
          <a:p>
            <a:r>
              <a:rPr lang="en-US"/>
              <a:t>UNDERSTANDING INNOVATION MANAGEMENT</a:t>
            </a:r>
          </a:p>
        </p:txBody>
      </p:sp>
    </p:spTree>
    <p:extLst>
      <p:ext uri="{BB962C8B-B14F-4D97-AF65-F5344CB8AC3E}">
        <p14:creationId xmlns:p14="http://schemas.microsoft.com/office/powerpoint/2010/main" val="314758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WEEK 2</a:t>
            </a:r>
            <a:endParaRPr lang="en-GB" sz="880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461227" y="1527080"/>
            <a:ext cx="6637222" cy="2865280"/>
          </a:xfrm>
        </p:spPr>
        <p:txBody>
          <a:bodyPr lIns="91440" tIns="45720" rIns="91440" bIns="45720" numCol="1" spcCol="288000" anchor="t">
            <a:noAutofit/>
          </a:bodyPr>
          <a:lstStyle/>
          <a:p>
            <a:r>
              <a:rPr lang="en-GB">
                <a:latin typeface="Calibri"/>
                <a:ea typeface="Open Sans"/>
                <a:cs typeface="Calibri"/>
              </a:rPr>
              <a:t>In this activity, you will </a:t>
            </a:r>
            <a:r>
              <a:rPr lang="en-GB" b="1">
                <a:latin typeface="Calibri"/>
                <a:ea typeface="Open Sans"/>
                <a:cs typeface="Calibri"/>
              </a:rPr>
              <a:t>explore how logistics companies manage innovation</a:t>
            </a:r>
            <a:r>
              <a:rPr lang="en-GB">
                <a:latin typeface="Calibri"/>
                <a:ea typeface="Open Sans"/>
                <a:cs typeface="Calibri"/>
              </a:rPr>
              <a:t>. </a:t>
            </a:r>
            <a:endParaRPr lang="en-US">
              <a:latin typeface="Calibri"/>
              <a:ea typeface="Open Sans"/>
              <a:cs typeface="Calibri"/>
            </a:endParaRPr>
          </a:p>
          <a:p>
            <a:r>
              <a:rPr lang="en-GB">
                <a:latin typeface="Calibri"/>
                <a:ea typeface="Open Sans"/>
                <a:cs typeface="Calibri"/>
              </a:rPr>
              <a:t>You can approach this through interviews (A, pp. 6-9) or desk research (B, pp. 10-11).</a:t>
            </a:r>
          </a:p>
          <a:p>
            <a:endParaRPr lang="en-GB" b="1"/>
          </a:p>
          <a:p>
            <a:r>
              <a:rPr lang="en-GB" sz="1600" b="1">
                <a:solidFill>
                  <a:srgbClr val="8652A1"/>
                </a:solidFill>
              </a:rPr>
              <a:t>A. Interviewing an Industry Expert</a:t>
            </a:r>
          </a:p>
          <a:p>
            <a:endParaRPr lang="en-GB" b="1" u="sng"/>
          </a:p>
          <a:p>
            <a:pPr algn="just"/>
            <a:r>
              <a:rPr lang="en-GB">
                <a:latin typeface="Calibri"/>
                <a:ea typeface="Open Sans"/>
                <a:cs typeface="Calibri"/>
              </a:rPr>
              <a:t>One option is to interview managers involved in innovation management processes in logistics. </a:t>
            </a:r>
          </a:p>
          <a:p>
            <a:pPr algn="just"/>
            <a:r>
              <a:rPr lang="en-GB" b="1"/>
              <a:t>Tip:</a:t>
            </a:r>
            <a:r>
              <a:rPr lang="en-GB"/>
              <a:t> Reach out to interview partners who bring different perspectives, such as women in innovation roles, companies from underrepresented regions, or individuals working in non-traditional markets with logistics operations. This will broaden your insights and provide a more diverse view of innovation in logistics.</a:t>
            </a:r>
            <a:endParaRPr lang="en-GB">
              <a:latin typeface="Calibri"/>
              <a:ea typeface="Open Sans"/>
              <a:cs typeface="Calibri"/>
            </a:endParaRPr>
          </a:p>
          <a:p>
            <a:pPr algn="just"/>
            <a:endParaRPr lang="en-GB" b="1">
              <a:latin typeface="Calibri"/>
              <a:ea typeface="Open Sans"/>
              <a:cs typeface="Calibri"/>
            </a:endParaRPr>
          </a:p>
          <a:p>
            <a:pPr algn="just"/>
            <a:r>
              <a:rPr lang="en-GB" b="1">
                <a:latin typeface="Calibri"/>
                <a:ea typeface="Open Sans"/>
                <a:cs typeface="Calibri"/>
              </a:rPr>
              <a:t>How to Conduct the Interview</a:t>
            </a:r>
            <a:endParaRPr lang="en-GB"/>
          </a:p>
          <a:p>
            <a:pPr marL="228600" indent="-228600" algn="just">
              <a:buFont typeface="+mj-lt"/>
              <a:buAutoNum type="arabicPeriod"/>
            </a:pPr>
            <a:r>
              <a:rPr lang="en-GB"/>
              <a:t>Use the provided interview structure (see below, pp. 6-9) to guide your conversation.</a:t>
            </a:r>
          </a:p>
          <a:p>
            <a:pPr marL="228600" indent="-228600" algn="just">
              <a:buFont typeface="+mj-lt"/>
              <a:buAutoNum type="arabicPeriod"/>
            </a:pPr>
            <a:r>
              <a:rPr lang="en-GB"/>
              <a:t>Plan for a duration of 30–60 minutes.</a:t>
            </a:r>
          </a:p>
          <a:p>
            <a:pPr marL="228600" indent="-228600" algn="just">
              <a:buFont typeface="+mj-lt"/>
              <a:buAutoNum type="arabicPeriod"/>
            </a:pPr>
            <a:r>
              <a:rPr lang="en-GB">
                <a:latin typeface="Calibri"/>
                <a:ea typeface="Open Sans"/>
                <a:cs typeface="Calibri"/>
              </a:rPr>
              <a:t>Ensure your interview partner fills out the consent form (p. 9) before you use any data.</a:t>
            </a:r>
          </a:p>
          <a:p>
            <a:pPr marL="228600" indent="-228600" algn="just">
              <a:buFont typeface="+mj-lt"/>
              <a:buAutoNum type="arabicPeriod"/>
            </a:pPr>
            <a:r>
              <a:rPr lang="en-GB"/>
              <a:t>Focus your notes on key insights regarding innovation management, the use of digital tools (e.g., Miro, </a:t>
            </a:r>
            <a:r>
              <a:rPr lang="en-GB" sz="1100" err="1">
                <a:solidFill>
                  <a:srgbClr val="0B1430"/>
                </a:solidFill>
                <a:latin typeface="+mn-lt"/>
              </a:rPr>
              <a:t>Brightidea</a:t>
            </a:r>
            <a:r>
              <a:rPr lang="en-GB" sz="1100">
                <a:solidFill>
                  <a:srgbClr val="0B1430"/>
                </a:solidFill>
                <a:latin typeface="+mn-lt"/>
              </a:rPr>
              <a:t>, etc)</a:t>
            </a:r>
            <a:r>
              <a:rPr lang="en-GB"/>
              <a:t>, and sustainability aspects. If permitted, record the interview to support accurate note-taking.</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EXPLORING INNOVATION IN PRACTICE</a:t>
            </a:r>
          </a:p>
        </p:txBody>
      </p:sp>
      <p:graphicFrame>
        <p:nvGraphicFramePr>
          <p:cNvPr id="9" name="Tabelle 8">
            <a:extLst>
              <a:ext uri="{FF2B5EF4-FFF2-40B4-BE49-F238E27FC236}">
                <a16:creationId xmlns:a16="http://schemas.microsoft.com/office/drawing/2014/main" id="{9FF3105F-58FC-7F0B-170D-E3BDA68FF811}"/>
              </a:ext>
            </a:extLst>
          </p:cNvPr>
          <p:cNvGraphicFramePr>
            <a:graphicFrameLocks noGrp="1"/>
          </p:cNvGraphicFramePr>
          <p:nvPr>
            <p:extLst>
              <p:ext uri="{D42A27DB-BD31-4B8C-83A1-F6EECF244321}">
                <p14:modId xmlns:p14="http://schemas.microsoft.com/office/powerpoint/2010/main" val="120936946"/>
              </p:ext>
            </p:extLst>
          </p:nvPr>
        </p:nvGraphicFramePr>
        <p:xfrm>
          <a:off x="461226" y="4527196"/>
          <a:ext cx="6637222" cy="5726984"/>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9304">
                <a:tc gridSpan="2">
                  <a:txBody>
                    <a:bodyPr/>
                    <a:lstStyle/>
                    <a:p>
                      <a:pPr algn="just" rtl="0" fontAlgn="base">
                        <a:lnSpc>
                          <a:spcPts val="1295"/>
                        </a:lnSpc>
                      </a:pPr>
                      <a:r>
                        <a:rPr lang="en-GB" sz="1000" b="1">
                          <a:effectLst/>
                        </a:rPr>
                        <a:t>Setting the stage for interview </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370840">
                <a:tc>
                  <a:txBody>
                    <a:bodyPr/>
                    <a:lstStyle/>
                    <a:p>
                      <a:pPr algn="l" rtl="0" fontAlgn="base">
                        <a:lnSpc>
                          <a:spcPts val="1295"/>
                        </a:lnSpc>
                      </a:pPr>
                      <a:r>
                        <a:rPr lang="en-GB" sz="1000" b="0">
                          <a:effectLst/>
                        </a:rPr>
                        <a:t>Prior the interview </a:t>
                      </a:r>
                      <a:endParaRPr lang="en-GB" sz="1000" b="0" i="0">
                        <a:effectLst/>
                      </a:endParaRPr>
                    </a:p>
                  </a:txBody>
                  <a:tcPr/>
                </a:tc>
                <a:tc>
                  <a:txBody>
                    <a:bodyPr/>
                    <a:lstStyle/>
                    <a:p>
                      <a:pPr algn="just" rtl="0" fontAlgn="base">
                        <a:lnSpc>
                          <a:spcPct val="100000"/>
                        </a:lnSpc>
                      </a:pPr>
                      <a:r>
                        <a:rPr lang="en-GB" sz="1000" b="0">
                          <a:effectLst/>
                        </a:rPr>
                        <a:t>At the beginning, briefly introduce yourself and clarify the scope of the interview. Write an email requesting a(n) (online) meeting, for example, like this: </a:t>
                      </a:r>
                    </a:p>
                    <a:p>
                      <a:pPr algn="just" rtl="0" fontAlgn="base">
                        <a:lnSpc>
                          <a:spcPct val="100000"/>
                        </a:lnSpc>
                      </a:pPr>
                      <a:r>
                        <a:rPr lang="en-GB" sz="1000" b="0">
                          <a:effectLst/>
                        </a:rPr>
                        <a:t>“Dear Mr./Ms. </a:t>
                      </a:r>
                    </a:p>
                    <a:p>
                      <a:pPr marL="0" marR="0" indent="0" algn="just" defTabSz="755934" rtl="0" eaLnBrk="1" fontAlgn="base" latinLnBrk="0" hangingPunct="1">
                        <a:lnSpc>
                          <a:spcPct val="100000"/>
                        </a:lnSpc>
                        <a:spcBef>
                          <a:spcPts val="0"/>
                        </a:spcBef>
                        <a:spcAft>
                          <a:spcPts val="0"/>
                        </a:spcAft>
                        <a:buClrTx/>
                        <a:buSzTx/>
                        <a:buFontTx/>
                        <a:buNone/>
                        <a:tabLst/>
                        <a:defRPr/>
                      </a:pPr>
                      <a:r>
                        <a:rPr lang="en-GB" sz="1000" b="0">
                          <a:effectLst/>
                        </a:rPr>
                        <a:t>My name is [  ], and I am a student at [  ]. For a class/course/workshop about [  ], I am conducting an interview to explore innovation and sustainability in practice. [About the project the interviewee company developed, e.g.: </a:t>
                      </a:r>
                      <a:r>
                        <a:rPr lang="en-GB" sz="1000" b="0" i="1">
                          <a:effectLst/>
                        </a:rPr>
                        <a:t>‘in 2023 your company completed a project in which an automation/sustainability </a:t>
                      </a:r>
                      <a:r>
                        <a:rPr lang="en-GB" sz="1000" b="0" i="0">
                          <a:effectLst/>
                        </a:rPr>
                        <a:t>solution [ write which ] </a:t>
                      </a:r>
                      <a:r>
                        <a:rPr lang="en-GB" sz="1000" b="0" i="1">
                          <a:effectLst/>
                        </a:rPr>
                        <a:t>was developed/adopted for the first time in its specific context [ specify context ]’ </a:t>
                      </a:r>
                      <a:r>
                        <a:rPr lang="en-GB" sz="1000" b="0">
                          <a:effectLst/>
                        </a:rPr>
                        <a:t>]. </a:t>
                      </a:r>
                    </a:p>
                    <a:p>
                      <a:pPr marL="0" marR="0" indent="0" algn="just" defTabSz="755934" rtl="0" eaLnBrk="1" fontAlgn="base" latinLnBrk="0" hangingPunct="1">
                        <a:lnSpc>
                          <a:spcPct val="100000"/>
                        </a:lnSpc>
                        <a:spcBef>
                          <a:spcPts val="0"/>
                        </a:spcBef>
                        <a:spcAft>
                          <a:spcPts val="0"/>
                        </a:spcAft>
                        <a:buClrTx/>
                        <a:buSzTx/>
                        <a:buFontTx/>
                        <a:buNone/>
                        <a:tabLst/>
                        <a:defRPr/>
                      </a:pPr>
                      <a:r>
                        <a:rPr lang="en-GB" sz="1000" b="0">
                          <a:effectLst/>
                        </a:rPr>
                        <a:t>My class/course/workshop task aims to explore and describe your experience, collecting a case study to better understand the features of innovation projects in the Logistics and Supply Chain Management areas. I would like to ask you some questions to describe together the project path, from its ideation to production rollout.” </a:t>
                      </a:r>
                    </a:p>
                    <a:p>
                      <a:pPr algn="just" rtl="0" fontAlgn="base">
                        <a:lnSpc>
                          <a:spcPct val="100000"/>
                        </a:lnSpc>
                      </a:pPr>
                      <a:r>
                        <a:rPr lang="en-GB" sz="1000" b="0">
                          <a:effectLst/>
                        </a:rPr>
                        <a:t> </a:t>
                      </a:r>
                    </a:p>
                    <a:p>
                      <a:pPr algn="just" rtl="0" fontAlgn="base">
                        <a:lnSpc>
                          <a:spcPct val="100000"/>
                        </a:lnSpc>
                      </a:pPr>
                      <a:r>
                        <a:rPr lang="en-GB" sz="1000" b="0">
                          <a:effectLst/>
                        </a:rPr>
                        <a:t>Ensure you are meeting the right person – the one who can answer your questions. You can meet with more than one person or conduct additional interviews within the same company to gather all the necessary information. It is very important to understand the scope of the interview before the meeting. </a:t>
                      </a:r>
                    </a:p>
                    <a:p>
                      <a:pPr algn="just" rtl="0" fontAlgn="base">
                        <a:lnSpc>
                          <a:spcPct val="100000"/>
                        </a:lnSpc>
                      </a:pPr>
                      <a:r>
                        <a:rPr lang="en-GB" sz="1000" b="0">
                          <a:effectLst/>
                        </a:rPr>
                        <a:t>Please, get familiar with: </a:t>
                      </a:r>
                    </a:p>
                    <a:p>
                      <a:pPr marL="171450" indent="-171450" algn="just" rtl="0" fontAlgn="base">
                        <a:lnSpc>
                          <a:spcPct val="100000"/>
                        </a:lnSpc>
                        <a:buFont typeface="Wingdings" panose="05000000000000000000" pitchFamily="2" charset="2"/>
                        <a:buChar char="q"/>
                      </a:pPr>
                      <a:r>
                        <a:rPr lang="en-GB" sz="1000" b="0">
                          <a:effectLst/>
                        </a:rPr>
                        <a:t>Innovation management process stages (</a:t>
                      </a:r>
                      <a:r>
                        <a:rPr lang="en-GB" sz="1000" b="1">
                          <a:solidFill>
                            <a:srgbClr val="29C5F4"/>
                          </a:solidFill>
                          <a:effectLst/>
                          <a:hlinkClick r:id="rId3">
                            <a:extLst>
                              <a:ext uri="{A12FA001-AC4F-418D-AE19-62706E023703}">
                                <ahyp:hlinkClr xmlns:ahyp="http://schemas.microsoft.com/office/drawing/2018/hyperlinkcolor" val="tx"/>
                              </a:ext>
                            </a:extLst>
                          </a:hlinkClick>
                        </a:rPr>
                        <a:t>Digital Innovation Whitepaper</a:t>
                      </a:r>
                      <a:r>
                        <a:rPr lang="en-GB" sz="1000" b="0">
                          <a:effectLst/>
                        </a:rPr>
                        <a:t>),  </a:t>
                      </a:r>
                    </a:p>
                    <a:p>
                      <a:pPr marL="171450" indent="-171450" algn="just" rtl="0" fontAlgn="base">
                        <a:lnSpc>
                          <a:spcPct val="100000"/>
                        </a:lnSpc>
                        <a:buFont typeface="Wingdings" panose="05000000000000000000" pitchFamily="2" charset="2"/>
                        <a:buChar char="q"/>
                      </a:pPr>
                      <a:r>
                        <a:rPr lang="en-GB" sz="1000" b="0">
                          <a:effectLst/>
                        </a:rPr>
                        <a:t>Sustainable Development Goals (</a:t>
                      </a:r>
                      <a:r>
                        <a:rPr lang="en-GB" sz="1000" b="1">
                          <a:solidFill>
                            <a:srgbClr val="29C5F4"/>
                          </a:solidFill>
                          <a:effectLst/>
                          <a:hlinkClick r:id="rId4">
                            <a:extLst>
                              <a:ext uri="{A12FA001-AC4F-418D-AE19-62706E023703}">
                                <ahyp:hlinkClr xmlns:ahyp="http://schemas.microsoft.com/office/drawing/2018/hyperlinkcolor" val="tx"/>
                              </a:ext>
                            </a:extLst>
                          </a:hlinkClick>
                        </a:rPr>
                        <a:t>EARTH Starter Kit</a:t>
                      </a:r>
                      <a:r>
                        <a:rPr lang="en-GB" sz="1000" b="0">
                          <a:solidFill>
                            <a:schemeClr val="tx1"/>
                          </a:solidFill>
                          <a:effectLst/>
                        </a:rPr>
                        <a:t>,</a:t>
                      </a:r>
                      <a:r>
                        <a:rPr lang="en-GB" sz="1000" b="1">
                          <a:solidFill>
                            <a:srgbClr val="29C5F4"/>
                          </a:solidFill>
                          <a:effectLst/>
                        </a:rPr>
                        <a:t> </a:t>
                      </a:r>
                      <a:r>
                        <a:rPr lang="en-GB" sz="1000" b="0">
                          <a:solidFill>
                            <a:schemeClr val="tx1"/>
                          </a:solidFill>
                          <a:effectLst/>
                        </a:rPr>
                        <a:t>pp. 8-13</a:t>
                      </a:r>
                      <a:r>
                        <a:rPr lang="en-GB" sz="1000" b="0">
                          <a:effectLst/>
                        </a:rPr>
                        <a:t>),  </a:t>
                      </a:r>
                    </a:p>
                    <a:p>
                      <a:pPr marL="171450" indent="-171450" algn="just" rtl="0" fontAlgn="base">
                        <a:lnSpc>
                          <a:spcPct val="100000"/>
                        </a:lnSpc>
                        <a:buFont typeface="Wingdings" panose="05000000000000000000" pitchFamily="2" charset="2"/>
                        <a:buChar char="q"/>
                      </a:pPr>
                      <a:r>
                        <a:rPr lang="en-GB" sz="1000" b="0">
                          <a:effectLst/>
                        </a:rPr>
                        <a:t>Some digital tools/platforms for innovation management (</a:t>
                      </a:r>
                      <a:r>
                        <a:rPr lang="en-GB" sz="1000" b="1">
                          <a:solidFill>
                            <a:srgbClr val="29C5F4"/>
                          </a:solidFill>
                          <a:effectLst/>
                          <a:hlinkClick r:id="rId4">
                            <a:extLst>
                              <a:ext uri="{A12FA001-AC4F-418D-AE19-62706E023703}">
                                <ahyp:hlinkClr xmlns:ahyp="http://schemas.microsoft.com/office/drawing/2018/hyperlinkcolor" val="tx"/>
                              </a:ext>
                            </a:extLst>
                          </a:hlinkClick>
                        </a:rPr>
                        <a:t>EARTH Starter Kit</a:t>
                      </a:r>
                      <a:r>
                        <a:rPr lang="en-GB" sz="1000" b="0">
                          <a:solidFill>
                            <a:schemeClr val="tx1"/>
                          </a:solidFill>
                          <a:effectLst/>
                        </a:rPr>
                        <a:t>, pp. 21-29</a:t>
                      </a:r>
                      <a:r>
                        <a:rPr lang="en-GB" sz="1000" b="0">
                          <a:effectLst/>
                        </a:rPr>
                        <a:t>), </a:t>
                      </a:r>
                    </a:p>
                    <a:p>
                      <a:pPr marL="171450" indent="-171450" algn="just" rtl="0" fontAlgn="base">
                        <a:lnSpc>
                          <a:spcPct val="100000"/>
                        </a:lnSpc>
                        <a:buFont typeface="Wingdings" panose="05000000000000000000" pitchFamily="2" charset="2"/>
                        <a:buChar char="q"/>
                      </a:pPr>
                      <a:r>
                        <a:rPr lang="en-GB" sz="1000" b="0">
                          <a:effectLst/>
                        </a:rPr>
                        <a:t>These can also be shared with the interviewee before the meeting.</a:t>
                      </a:r>
                    </a:p>
                    <a:p>
                      <a:pPr algn="just" rtl="0" fontAlgn="base">
                        <a:lnSpc>
                          <a:spcPct val="100000"/>
                        </a:lnSpc>
                      </a:pPr>
                      <a:r>
                        <a:rPr lang="en-GB" sz="1000" b="0">
                          <a:effectLst/>
                        </a:rPr>
                        <a:t> </a:t>
                      </a:r>
                    </a:p>
                    <a:p>
                      <a:pPr algn="just" rtl="0" fontAlgn="base">
                        <a:lnSpc>
                          <a:spcPct val="100000"/>
                        </a:lnSpc>
                      </a:pPr>
                      <a:r>
                        <a:rPr lang="en-GB" sz="1000" b="0">
                          <a:effectLst/>
                        </a:rPr>
                        <a:t>Prepare for the</a:t>
                      </a:r>
                      <a:r>
                        <a:rPr lang="en-GB" sz="1000" b="1">
                          <a:effectLst/>
                        </a:rPr>
                        <a:t> recording </a:t>
                      </a:r>
                      <a:r>
                        <a:rPr lang="en-GB" sz="1000" b="0">
                          <a:effectLst/>
                        </a:rPr>
                        <a:t>(audio) and inform your interviewee of this. Before the meeting, please share the interview consent form (p. 9) with the interview partner to inform them of how the interview content will be used. </a:t>
                      </a:r>
                      <a:endParaRPr lang="en-GB" sz="1000" b="0" i="0">
                        <a:effectLst/>
                      </a:endParaRPr>
                    </a:p>
                  </a:txBody>
                  <a:tcPr/>
                </a:tc>
                <a:extLst>
                  <a:ext uri="{0D108BD9-81ED-4DB2-BD59-A6C34878D82A}">
                    <a16:rowId xmlns:a16="http://schemas.microsoft.com/office/drawing/2014/main" val="1391733905"/>
                  </a:ext>
                </a:extLst>
              </a:tr>
              <a:tr h="255600">
                <a:tc gridSpan="2">
                  <a:txBody>
                    <a:bodyPr/>
                    <a:lstStyle/>
                    <a:p>
                      <a:pPr algn="l" rtl="0" fontAlgn="base">
                        <a:lnSpc>
                          <a:spcPct val="100000"/>
                        </a:lnSpc>
                      </a:pPr>
                      <a:r>
                        <a:rPr lang="en-GB" sz="1000" b="1" kern="1200">
                          <a:solidFill>
                            <a:schemeClr val="bg1"/>
                          </a:solidFill>
                          <a:effectLst/>
                          <a:latin typeface="+mn-lt"/>
                          <a:ea typeface="+mn-ea"/>
                          <a:cs typeface="+mn-cs"/>
                        </a:rPr>
                        <a:t>Starting an interview </a:t>
                      </a:r>
                    </a:p>
                  </a:txBody>
                  <a:tcPr>
                    <a:solidFill>
                      <a:srgbClr val="8652A1"/>
                    </a:solidFill>
                  </a:tcPr>
                </a:tc>
                <a:tc hMerge="1">
                  <a:txBody>
                    <a:bodyPr/>
                    <a:lstStyle/>
                    <a:p>
                      <a:endParaRPr lang="en-GB"/>
                    </a:p>
                  </a:txBody>
                  <a:tcPr/>
                </a:tc>
                <a:extLst>
                  <a:ext uri="{0D108BD9-81ED-4DB2-BD59-A6C34878D82A}">
                    <a16:rowId xmlns:a16="http://schemas.microsoft.com/office/drawing/2014/main" val="668899930"/>
                  </a:ext>
                </a:extLst>
              </a:tr>
              <a:tr h="370840">
                <a:tc>
                  <a:txBody>
                    <a:bodyPr/>
                    <a:lstStyle/>
                    <a:p>
                      <a:pPr algn="l" rtl="0" fontAlgn="base">
                        <a:lnSpc>
                          <a:spcPts val="1295"/>
                        </a:lnSpc>
                      </a:pPr>
                      <a:r>
                        <a:rPr lang="en-GB" sz="1000" b="0" i="0">
                          <a:effectLst/>
                          <a:latin typeface="Calibri" panose="020F0502020204030204" pitchFamily="34" charset="0"/>
                        </a:rPr>
                        <a:t>Create the stage </a:t>
                      </a:r>
                      <a:endParaRPr lang="en-GB" sz="1000" b="0" i="0">
                        <a:effectLst/>
                      </a:endParaRPr>
                    </a:p>
                  </a:txBody>
                  <a:tcPr/>
                </a:tc>
                <a:tc>
                  <a:txBody>
                    <a:bodyPr/>
                    <a:lstStyle/>
                    <a:p>
                      <a:pPr algn="just" rtl="0" fontAlgn="base">
                        <a:lnSpc>
                          <a:spcPct val="100000"/>
                        </a:lnSpc>
                      </a:pPr>
                      <a:r>
                        <a:rPr lang="en-GB" sz="1000" b="0" i="0">
                          <a:effectLst/>
                          <a:latin typeface="Calibri" panose="020F0502020204030204" pitchFamily="34" charset="0"/>
                        </a:rPr>
                        <a:t>Begin with a brief introduction to</a:t>
                      </a:r>
                      <a:r>
                        <a:rPr lang="en-GB" sz="1000" b="1" i="0">
                          <a:effectLst/>
                          <a:latin typeface="Calibri" panose="020F0502020204030204" pitchFamily="34" charset="0"/>
                        </a:rPr>
                        <a:t> your class/course/workshop</a:t>
                      </a:r>
                      <a:r>
                        <a:rPr lang="en-GB" sz="1000" b="0" i="0">
                          <a:effectLst/>
                          <a:latin typeface="Calibri" panose="020F0502020204030204" pitchFamily="34" charset="0"/>
                        </a:rPr>
                        <a:t> and an explanation of the </a:t>
                      </a:r>
                      <a:r>
                        <a:rPr lang="en-GB" sz="1000" b="1" i="0">
                          <a:effectLst/>
                          <a:latin typeface="Calibri" panose="020F0502020204030204" pitchFamily="34" charset="0"/>
                        </a:rPr>
                        <a:t>interview consent</a:t>
                      </a:r>
                      <a:r>
                        <a:rPr lang="en-GB" sz="1000" b="0" i="0">
                          <a:effectLst/>
                          <a:latin typeface="Calibri" panose="020F0502020204030204" pitchFamily="34" charset="0"/>
                        </a:rPr>
                        <a:t>, if necessary. Make sure it is signed before or after the interview. </a:t>
                      </a:r>
                      <a:endParaRPr lang="en-GB" sz="1000" b="0" i="0">
                        <a:effectLst/>
                      </a:endParaRPr>
                    </a:p>
                    <a:p>
                      <a:pPr algn="just" rtl="0" fontAlgn="base">
                        <a:lnSpc>
                          <a:spcPct val="100000"/>
                        </a:lnSpc>
                      </a:pPr>
                      <a:r>
                        <a:rPr lang="en-GB" sz="1000" b="0" i="0">
                          <a:effectLst/>
                          <a:latin typeface="Calibri" panose="020F0502020204030204" pitchFamily="34" charset="0"/>
                        </a:rPr>
                        <a:t> </a:t>
                      </a:r>
                      <a:endParaRPr lang="en-GB" sz="1000" b="0" i="0">
                        <a:effectLst/>
                      </a:endParaRPr>
                    </a:p>
                    <a:p>
                      <a:pPr algn="just" rtl="0" fontAlgn="base">
                        <a:lnSpc>
                          <a:spcPct val="100000"/>
                        </a:lnSpc>
                      </a:pPr>
                      <a:r>
                        <a:rPr lang="en-GB" sz="1000" b="0" i="0">
                          <a:effectLst/>
                          <a:latin typeface="Calibri" panose="020F0502020204030204" pitchFamily="34" charset="0"/>
                        </a:rPr>
                        <a:t>It is important not to start the interview with a broad, general question, like “Please tell us how your project began”. Instead, it is essential to stick to the structure, with the storytelling following the process steps outlined below. At the exact moment, it is crucial to capture any outlying or exceptional elements in the narrative. </a:t>
                      </a:r>
                      <a:endParaRPr lang="en-GB" sz="1000" b="0" i="0">
                        <a:effectLst/>
                      </a:endParaRPr>
                    </a:p>
                  </a:txBody>
                  <a:tcPr/>
                </a:tc>
                <a:extLst>
                  <a:ext uri="{0D108BD9-81ED-4DB2-BD59-A6C34878D82A}">
                    <a16:rowId xmlns:a16="http://schemas.microsoft.com/office/drawing/2014/main" val="2183937298"/>
                  </a:ext>
                </a:extLst>
              </a:tr>
            </a:tbl>
          </a:graphicData>
        </a:graphic>
      </p:graphicFrame>
    </p:spTree>
    <p:extLst>
      <p:ext uri="{BB962C8B-B14F-4D97-AF65-F5344CB8AC3E}">
        <p14:creationId xmlns:p14="http://schemas.microsoft.com/office/powerpoint/2010/main" val="61041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7A51-C3B6-F972-5A7E-3B1CB3FDAA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B068A-12D8-5F68-84E0-9A08E757C4DF}"/>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843A9574-0538-CF8A-04CA-C6EF19C97E1E}"/>
              </a:ext>
            </a:extLst>
          </p:cNvPr>
          <p:cNvSpPr/>
          <p:nvPr/>
        </p:nvSpPr>
        <p:spPr>
          <a:xfrm rot="19295464">
            <a:off x="5473845" y="-2676436"/>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119093D-3450-F0B3-7342-CE1F139E2A3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EXPLORING INNOVATION IN PRACTICE</a:t>
            </a:r>
          </a:p>
        </p:txBody>
      </p:sp>
      <p:graphicFrame>
        <p:nvGraphicFramePr>
          <p:cNvPr id="9" name="Tabelle 8">
            <a:extLst>
              <a:ext uri="{FF2B5EF4-FFF2-40B4-BE49-F238E27FC236}">
                <a16:creationId xmlns:a16="http://schemas.microsoft.com/office/drawing/2014/main" id="{0E598492-5401-CDE5-A810-94C6BE8A22B4}"/>
              </a:ext>
            </a:extLst>
          </p:cNvPr>
          <p:cNvGraphicFramePr>
            <a:graphicFrameLocks noGrp="1"/>
          </p:cNvGraphicFramePr>
          <p:nvPr>
            <p:extLst>
              <p:ext uri="{D42A27DB-BD31-4B8C-83A1-F6EECF244321}">
                <p14:modId xmlns:p14="http://schemas.microsoft.com/office/powerpoint/2010/main" val="3459494572"/>
              </p:ext>
            </p:extLst>
          </p:nvPr>
        </p:nvGraphicFramePr>
        <p:xfrm>
          <a:off x="393700" y="1562100"/>
          <a:ext cx="6637222" cy="8611243"/>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en-GB" sz="1000" b="1" i="0">
                          <a:effectLst/>
                          <a:latin typeface="Calibri" panose="020F0502020204030204" pitchFamily="34" charset="0"/>
                        </a:rPr>
                        <a:t>Interview questions </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584000">
                <a:tc>
                  <a:txBody>
                    <a:bodyPr/>
                    <a:lstStyle/>
                    <a:p>
                      <a:pPr algn="l" rtl="0" fontAlgn="base">
                        <a:lnSpc>
                          <a:spcPts val="1295"/>
                        </a:lnSpc>
                      </a:pPr>
                      <a:r>
                        <a:rPr lang="en-GB" sz="1000" b="1" i="0">
                          <a:effectLst/>
                          <a:latin typeface="Calibri" panose="020F0502020204030204" pitchFamily="34" charset="0"/>
                        </a:rPr>
                        <a:t>General activities</a:t>
                      </a:r>
                      <a:r>
                        <a:rPr lang="en-GB" sz="1000" b="0" i="0">
                          <a:effectLst/>
                          <a:latin typeface="Calibri" panose="020F0502020204030204" pitchFamily="34" charset="0"/>
                        </a:rPr>
                        <a:t> in logistics &amp; transportation &amp; supply chain management </a:t>
                      </a:r>
                      <a:endParaRPr lang="en-GB" sz="1000" b="0" i="0">
                        <a:effectLst/>
                      </a:endParaRPr>
                    </a:p>
                  </a:txBody>
                  <a:tcPr/>
                </a:tc>
                <a:tc>
                  <a:txBody>
                    <a:bodyPr/>
                    <a:lstStyle/>
                    <a:p>
                      <a:pPr algn="just" rtl="0" fontAlgn="base">
                        <a:lnSpc>
                          <a:spcPts val="1295"/>
                        </a:lnSpc>
                      </a:pPr>
                      <a:r>
                        <a:rPr lang="en-GB" sz="1000" b="0" i="0">
                          <a:effectLst/>
                          <a:latin typeface="Calibri" panose="020F0502020204030204" pitchFamily="34" charset="0"/>
                        </a:rPr>
                        <a:t>You can skip this part if you are familiar with the company or if you have already found the information in external sources before the interview. You can also ask some of the following questions to supplement the information you already have. </a:t>
                      </a:r>
                      <a:endParaRPr lang="en-GB" sz="1000" b="0"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When and where was the company established?</a:t>
                      </a:r>
                      <a:r>
                        <a:rPr lang="en-GB" sz="1000" b="1" i="0">
                          <a:effectLst/>
                          <a:latin typeface="Calibri" panose="020F0502020204030204" pitchFamily="34" charset="0"/>
                        </a:rPr>
                        <a:t> </a:t>
                      </a:r>
                      <a:endParaRPr lang="en-GB" sz="1000" b="1"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What is the core business of the company?</a:t>
                      </a:r>
                      <a:r>
                        <a:rPr lang="en-GB" sz="1000" b="1" i="0">
                          <a:effectLst/>
                          <a:latin typeface="Calibri" panose="020F0502020204030204" pitchFamily="34" charset="0"/>
                        </a:rPr>
                        <a:t> </a:t>
                      </a:r>
                      <a:endParaRPr lang="en-GB" sz="1000" b="1"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What are the main markets?</a:t>
                      </a:r>
                      <a:r>
                        <a:rPr lang="en-GB" sz="1000" b="1" i="0">
                          <a:effectLst/>
                          <a:latin typeface="Calibri" panose="020F0502020204030204" pitchFamily="34" charset="0"/>
                        </a:rPr>
                        <a:t> </a:t>
                      </a:r>
                      <a:endParaRPr lang="en-GB" sz="1000" b="1"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How many employees does the company have, and how are they involved in the company?</a:t>
                      </a: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What kind of logistical activities does the company perform?</a:t>
                      </a:r>
                      <a:r>
                        <a:rPr lang="en-GB" sz="1000" b="1" i="0">
                          <a:effectLst/>
                          <a:latin typeface="Calibri" panose="020F0502020204030204" pitchFamily="34" charset="0"/>
                        </a:rPr>
                        <a:t> </a:t>
                      </a:r>
                      <a:endParaRPr lang="en-GB" sz="1000" b="1"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What are the customers?</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1391733905"/>
                  </a:ext>
                </a:extLst>
              </a:tr>
              <a:tr h="495557">
                <a:tc>
                  <a:txBody>
                    <a:bodyPr/>
                    <a:lstStyle/>
                    <a:p>
                      <a:pPr algn="l" rtl="0" fontAlgn="base">
                        <a:lnSpc>
                          <a:spcPts val="1295"/>
                        </a:lnSpc>
                      </a:pPr>
                      <a:r>
                        <a:rPr lang="en-GB" sz="1000" b="1" i="0">
                          <a:effectLst/>
                          <a:latin typeface="Calibri" panose="020F0502020204030204" pitchFamily="34" charset="0"/>
                        </a:rPr>
                        <a:t>Innovative projects</a:t>
                      </a:r>
                      <a:r>
                        <a:rPr lang="en-GB" sz="1000" b="0" i="0">
                          <a:effectLst/>
                          <a:latin typeface="Calibri" panose="020F0502020204030204" pitchFamily="34" charset="0"/>
                        </a:rPr>
                        <a:t> information </a:t>
                      </a:r>
                      <a:endParaRPr lang="en-GB" sz="1000" b="0" i="0">
                        <a:effectLst/>
                      </a:endParaRPr>
                    </a:p>
                  </a:txBody>
                  <a:tcPr>
                    <a:solidFill>
                      <a:schemeClr val="bg1"/>
                    </a:solidFill>
                  </a:tcPr>
                </a:tc>
                <a:tc>
                  <a:txBody>
                    <a:bodyPr/>
                    <a:lstStyle/>
                    <a:p>
                      <a:pPr algn="just" rtl="0" fontAlgn="base">
                        <a:lnSpc>
                          <a:spcPts val="1295"/>
                        </a:lnSpc>
                      </a:pPr>
                      <a:r>
                        <a:rPr lang="en-GB" sz="1000" b="1" i="1">
                          <a:effectLst/>
                          <a:latin typeface="Calibri" panose="020F0502020204030204" pitchFamily="34" charset="0"/>
                        </a:rPr>
                        <a:t>Did you implement recently any innovative solutions in your organisation? Could you briefly describe what were these solutions?</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668899930"/>
                  </a:ext>
                </a:extLst>
              </a:tr>
              <a:tr h="1656214">
                <a:tc>
                  <a:txBody>
                    <a:bodyPr/>
                    <a:lstStyle/>
                    <a:p>
                      <a:pPr algn="l" rtl="0" fontAlgn="base">
                        <a:lnSpc>
                          <a:spcPts val="1295"/>
                        </a:lnSpc>
                      </a:pPr>
                      <a:r>
                        <a:rPr lang="en-GB" sz="1000" b="0" i="0">
                          <a:effectLst/>
                          <a:latin typeface="Calibri" panose="020F0502020204030204" pitchFamily="34" charset="0"/>
                        </a:rPr>
                        <a:t>Information on the </a:t>
                      </a:r>
                      <a:r>
                        <a:rPr lang="en-GB" sz="1000" b="1" i="0">
                          <a:effectLst/>
                          <a:latin typeface="Calibri" panose="020F0502020204030204" pitchFamily="34" charset="0"/>
                        </a:rPr>
                        <a:t>specific innovation projects </a:t>
                      </a:r>
                      <a:r>
                        <a:rPr lang="en-GB" sz="1000" b="0" i="0">
                          <a:effectLst/>
                          <a:latin typeface="Calibri" panose="020F0502020204030204" pitchFamily="34" charset="0"/>
                        </a:rPr>
                        <a:t>(here the most important innovations, recent innovations, and SDGs focus innovations should be particularly explored) </a:t>
                      </a:r>
                      <a:endParaRPr lang="en-GB" sz="1000" b="0" i="0">
                        <a:effectLst/>
                      </a:endParaRPr>
                    </a:p>
                  </a:txBody>
                  <a:tcPr/>
                </a:tc>
                <a:tc>
                  <a:txBody>
                    <a:bodyPr/>
                    <a:lstStyle/>
                    <a:p>
                      <a:pPr algn="just" rtl="0" fontAlgn="base">
                        <a:lnSpc>
                          <a:spcPts val="1295"/>
                        </a:lnSpc>
                      </a:pPr>
                      <a:r>
                        <a:rPr lang="en-GB" sz="1000" b="1" i="1">
                          <a:effectLst/>
                          <a:latin typeface="Calibri" panose="020F0502020204030204" pitchFamily="34" charset="0"/>
                        </a:rPr>
                        <a:t>What are the main business needs or requirements that led your company to start the project </a:t>
                      </a:r>
                      <a:r>
                        <a:rPr lang="en-GB" sz="1000" b="1" i="1">
                          <a:effectLst/>
                        </a:rPr>
                        <a:t>[ name/description of the project ]</a:t>
                      </a:r>
                      <a:r>
                        <a:rPr lang="en-GB" sz="1000" b="1" i="1">
                          <a:effectLst/>
                          <a:latin typeface="Calibri" panose="020F0502020204030204" pitchFamily="34" charset="0"/>
                        </a:rPr>
                        <a:t>? </a:t>
                      </a:r>
                      <a:endParaRPr lang="en-GB" sz="1000" b="1" i="1">
                        <a:effectLst/>
                      </a:endParaRPr>
                    </a:p>
                    <a:p>
                      <a:pPr algn="just" rtl="0" fontAlgn="base">
                        <a:lnSpc>
                          <a:spcPts val="1295"/>
                        </a:lnSpc>
                      </a:pPr>
                      <a:r>
                        <a:rPr lang="en-GB" sz="1000" b="0" i="0">
                          <a:effectLst/>
                          <a:latin typeface="Calibri" panose="020F0502020204030204" pitchFamily="34" charset="0"/>
                        </a:rPr>
                        <a:t> </a:t>
                      </a:r>
                      <a:endParaRPr lang="en-GB" sz="1000" b="0" i="0">
                        <a:effectLst/>
                      </a:endParaRPr>
                    </a:p>
                    <a:p>
                      <a:pPr algn="just" rtl="0" fontAlgn="base">
                        <a:lnSpc>
                          <a:spcPts val="1295"/>
                        </a:lnSpc>
                      </a:pPr>
                      <a:r>
                        <a:rPr lang="en-GB" sz="1000" b="0" i="0">
                          <a:effectLst/>
                          <a:latin typeface="Calibri" panose="020F0502020204030204" pitchFamily="34" charset="0"/>
                        </a:rPr>
                        <a:t>Some of the possible answers include: </a:t>
                      </a:r>
                      <a:endParaRPr lang="en-GB" sz="1000" b="0" i="0">
                        <a:effectLst/>
                      </a:endParaRP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Internal optimisation/cost reduction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Pressure from (external or internal) customers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Be better than competitors in keeping up with technological innovation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Willingness to be compliant with the most advanced trends in social and environmental sustainability/environment-focused legal regulations </a:t>
                      </a:r>
                    </a:p>
                    <a:p>
                      <a:pPr algn="just" rtl="0" fontAlgn="base">
                        <a:lnSpc>
                          <a:spcPts val="1295"/>
                        </a:lnSpc>
                      </a:pPr>
                      <a:r>
                        <a:rPr lang="en-GB" sz="1000" b="0" i="0">
                          <a:effectLst/>
                          <a:latin typeface="Calibri" panose="020F0502020204030204" pitchFamily="34" charset="0"/>
                        </a:rPr>
                        <a:t>If compliance with sustainability issues is a concern, try to delve deeper into the subject and investigate the extent to which the SDGs are addressed. </a:t>
                      </a:r>
                      <a:endParaRPr lang="en-GB" sz="1000" b="0" i="0">
                        <a:effectLst/>
                      </a:endParaRPr>
                    </a:p>
                    <a:p>
                      <a:pPr algn="just" rtl="0" fontAlgn="base">
                        <a:lnSpc>
                          <a:spcPts val="1295"/>
                        </a:lnSpc>
                      </a:pPr>
                      <a:r>
                        <a:rPr lang="en-GB" sz="1000" b="0" i="0">
                          <a:effectLst/>
                          <a:latin typeface="Calibri" panose="020F0502020204030204" pitchFamily="34" charset="0"/>
                        </a:rPr>
                        <a:t> </a:t>
                      </a:r>
                      <a:endParaRPr lang="en-GB" sz="1000" b="0" i="0">
                        <a:effectLst/>
                      </a:endParaRPr>
                    </a:p>
                    <a:p>
                      <a:pPr algn="just" rtl="0" fontAlgn="base">
                        <a:lnSpc>
                          <a:spcPts val="1295"/>
                        </a:lnSpc>
                      </a:pPr>
                      <a:r>
                        <a:rPr lang="en-GB" sz="1000" b="0" i="0">
                          <a:effectLst/>
                          <a:latin typeface="Calibri" panose="020F0502020204030204" pitchFamily="34" charset="0"/>
                        </a:rPr>
                        <a:t>Additionally: </a:t>
                      </a:r>
                      <a:endParaRPr lang="en-GB" sz="1000" b="0" i="0">
                        <a:effectLst/>
                        <a:latin typeface="+mn-lt"/>
                      </a:endParaRPr>
                    </a:p>
                    <a:p>
                      <a:pPr algn="just" rtl="0" fontAlgn="base">
                        <a:lnSpc>
                          <a:spcPts val="1295"/>
                        </a:lnSpc>
                      </a:pPr>
                      <a:r>
                        <a:rPr lang="en-GB" sz="1000" b="1" i="1">
                          <a:effectLst/>
                          <a:latin typeface="Calibri" panose="020F0502020204030204" pitchFamily="34" charset="0"/>
                        </a:rPr>
                        <a:t>Do </a:t>
                      </a:r>
                      <a:r>
                        <a:rPr lang="en-GB" sz="1000" b="1" i="1" kern="1200">
                          <a:solidFill>
                            <a:schemeClr val="tx1"/>
                          </a:solidFill>
                          <a:effectLst/>
                          <a:latin typeface="Calibri" panose="020F0502020204030204" pitchFamily="34" charset="0"/>
                          <a:ea typeface="+mn-ea"/>
                          <a:cs typeface="+mn-cs"/>
                        </a:rPr>
                        <a:t>you use any criteria/indicators to assess compliance with sustainable goals when making innovation decisions?  </a:t>
                      </a:r>
                    </a:p>
                    <a:p>
                      <a:pPr algn="just" rtl="0" fontAlgn="base">
                        <a:lnSpc>
                          <a:spcPts val="1295"/>
                        </a:lnSpc>
                      </a:pPr>
                      <a:r>
                        <a:rPr lang="en-GB" sz="1000" b="1" i="1" kern="1200">
                          <a:solidFill>
                            <a:schemeClr val="tx1"/>
                          </a:solidFill>
                          <a:effectLst/>
                          <a:latin typeface="Calibri" panose="020F0502020204030204" pitchFamily="34" charset="0"/>
                          <a:ea typeface="+mn-ea"/>
                          <a:cs typeface="+mn-cs"/>
                        </a:rPr>
                        <a:t>Are there any </a:t>
                      </a:r>
                      <a:r>
                        <a:rPr lang="en-GB" sz="1000" b="1" i="1">
                          <a:effectLst/>
                          <a:latin typeface="Calibri" panose="020F0502020204030204" pitchFamily="34" charset="0"/>
                        </a:rPr>
                        <a:t>criteria/indicators used to assess ex-post sustainability impact? </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2183937298"/>
                  </a:ext>
                </a:extLst>
              </a:tr>
              <a:tr h="1656214">
                <a:tc>
                  <a:txBody>
                    <a:bodyPr/>
                    <a:lstStyle/>
                    <a:p>
                      <a:pPr algn="l" rtl="0" fontAlgn="base">
                        <a:lnSpc>
                          <a:spcPts val="1295"/>
                        </a:lnSpc>
                      </a:pPr>
                      <a:r>
                        <a:rPr lang="en-GB" sz="1000" b="1" i="0">
                          <a:effectLst/>
                          <a:latin typeface="Calibri" panose="020F0502020204030204" pitchFamily="34" charset="0"/>
                        </a:rPr>
                        <a:t>Stage 1:</a:t>
                      </a:r>
                      <a:r>
                        <a:rPr lang="en-GB" sz="1000" b="0" i="0">
                          <a:effectLst/>
                          <a:latin typeface="Calibri" panose="020F0502020204030204" pitchFamily="34" charset="0"/>
                        </a:rPr>
                        <a:t> Innovation opportunity identification </a:t>
                      </a:r>
                      <a:endParaRPr lang="en-GB" sz="1000" b="0" i="0">
                        <a:effectLst/>
                      </a:endParaRPr>
                    </a:p>
                  </a:txBody>
                  <a:tcPr/>
                </a:tc>
                <a:tc>
                  <a:txBody>
                    <a:bodyPr/>
                    <a:lstStyle/>
                    <a:p>
                      <a:pPr algn="just" rtl="0" fontAlgn="base">
                        <a:lnSpc>
                          <a:spcPts val="1295"/>
                        </a:lnSpc>
                      </a:pPr>
                      <a:r>
                        <a:rPr lang="en-GB" sz="1000" b="1" i="1">
                          <a:effectLst/>
                          <a:latin typeface="Calibri" panose="020F0502020204030204" pitchFamily="34" charset="0"/>
                        </a:rPr>
                        <a:t>How do you mostly interact with your customers to get a deeper understanding of and to collect their new needs?</a:t>
                      </a:r>
                      <a:r>
                        <a:rPr lang="en-GB" sz="1000" b="1" i="0">
                          <a:effectLst/>
                          <a:latin typeface="Calibri" panose="020F0502020204030204" pitchFamily="34" charset="0"/>
                        </a:rPr>
                        <a:t> </a:t>
                      </a:r>
                      <a:endParaRPr lang="en-GB" sz="1000" b="1" i="0">
                        <a:effectLst/>
                      </a:endParaRPr>
                    </a:p>
                    <a:p>
                      <a:pPr algn="just" rtl="0" fontAlgn="base">
                        <a:lnSpc>
                          <a:spcPts val="1295"/>
                        </a:lnSpc>
                      </a:pPr>
                      <a:endParaRPr lang="en-GB" sz="1000" b="0" i="0">
                        <a:effectLst/>
                        <a:latin typeface="Calibri" panose="020F0502020204030204" pitchFamily="34" charset="0"/>
                      </a:endParaRPr>
                    </a:p>
                    <a:p>
                      <a:pPr algn="just" rtl="0" fontAlgn="base">
                        <a:lnSpc>
                          <a:spcPts val="1295"/>
                        </a:lnSpc>
                      </a:pPr>
                      <a:r>
                        <a:rPr lang="en-GB" sz="1000" b="0" i="0">
                          <a:effectLst/>
                          <a:latin typeface="Calibri" panose="020F0502020204030204" pitchFamily="34" charset="0"/>
                        </a:rPr>
                        <a:t>Some of the possible answers include: </a:t>
                      </a:r>
                      <a:endParaRPr lang="en-GB" sz="1000" b="0" i="0">
                        <a:effectLst/>
                      </a:endParaRP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Customers inform the company about their requirements for logistics services and process integration.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The company organises customer panels/customer councils. (Key members of strategically important customer organisations are invited to come together at one time in one place to discuss issues with the logistics service provider or supplier company/team.)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The company conducts in-depth interviews with individual customers.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The company holds extended single-customer retreats (events that include more elements on the agenda outside of the business meeting, such as group activities, team building or outings aimed at addressing specific client needs and fostering engagement).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The company organises joint strategic planning meetings with customers.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The company contracts third parties (university faculty or third-party market research firms) to conduct customer research.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The company gathers information related to changing logistics-related customer desires by attending meetings, industry conferences and trade shows. </a:t>
                      </a:r>
                    </a:p>
                    <a:p>
                      <a:pPr marL="171450" marR="0" lvl="0" indent="-171450" algn="just" defTabSz="755934" rtl="0" eaLnBrk="1" fontAlgn="base" latinLnBrk="0" hangingPunct="1">
                        <a:lnSpc>
                          <a:spcPts val="1295"/>
                        </a:lnSpc>
                        <a:spcBef>
                          <a:spcPts val="0"/>
                        </a:spcBef>
                        <a:spcAft>
                          <a:spcPts val="0"/>
                        </a:spcAft>
                        <a:buClrTx/>
                        <a:buSzTx/>
                        <a:buFont typeface="Wingdings" panose="05000000000000000000" pitchFamily="2" charset="2"/>
                        <a:buChar char="q"/>
                        <a:tabLst/>
                        <a:defRPr/>
                      </a:pPr>
                      <a:r>
                        <a:rPr lang="en-GB" sz="1000" b="0" i="0">
                          <a:effectLst/>
                          <a:latin typeface="Calibri" panose="020F0502020204030204" pitchFamily="34" charset="0"/>
                        </a:rPr>
                        <a:t>The company monitors competitor behaviour by observing competitors undergoing major changes, tracking mergers and acquisitions, and interviewing new hires from competitors about their former employers.</a:t>
                      </a:r>
                    </a:p>
                  </a:txBody>
                  <a:tcPr/>
                </a:tc>
                <a:extLst>
                  <a:ext uri="{0D108BD9-81ED-4DB2-BD59-A6C34878D82A}">
                    <a16:rowId xmlns:a16="http://schemas.microsoft.com/office/drawing/2014/main" val="636753290"/>
                  </a:ext>
                </a:extLst>
              </a:tr>
            </a:tbl>
          </a:graphicData>
        </a:graphic>
      </p:graphicFrame>
    </p:spTree>
    <p:extLst>
      <p:ext uri="{BB962C8B-B14F-4D97-AF65-F5344CB8AC3E}">
        <p14:creationId xmlns:p14="http://schemas.microsoft.com/office/powerpoint/2010/main" val="180271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74F-7F87-9792-AD9E-BD49056657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196298-6391-32C8-7882-9A28D8DFBDCC}"/>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F519F061-0FA8-DA95-2BAC-4D611F119D5A}"/>
              </a:ext>
            </a:extLst>
          </p:cNvPr>
          <p:cNvSpPr/>
          <p:nvPr/>
        </p:nvSpPr>
        <p:spPr>
          <a:xfrm rot="19295464">
            <a:off x="5224166" y="-2628110"/>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897832B8-D4E3-3663-4EE6-8BAE931BBCC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EXPLORING INNOVATION IN PRACTICE</a:t>
            </a:r>
          </a:p>
        </p:txBody>
      </p:sp>
      <p:graphicFrame>
        <p:nvGraphicFramePr>
          <p:cNvPr id="9" name="Tabelle 8">
            <a:extLst>
              <a:ext uri="{FF2B5EF4-FFF2-40B4-BE49-F238E27FC236}">
                <a16:creationId xmlns:a16="http://schemas.microsoft.com/office/drawing/2014/main" id="{D8137C75-FE6F-5966-AC0D-55BF30AA9E9E}"/>
              </a:ext>
            </a:extLst>
          </p:cNvPr>
          <p:cNvGraphicFramePr>
            <a:graphicFrameLocks noGrp="1"/>
          </p:cNvGraphicFramePr>
          <p:nvPr>
            <p:extLst>
              <p:ext uri="{D42A27DB-BD31-4B8C-83A1-F6EECF244321}">
                <p14:modId xmlns:p14="http://schemas.microsoft.com/office/powerpoint/2010/main" val="339813322"/>
              </p:ext>
            </p:extLst>
          </p:nvPr>
        </p:nvGraphicFramePr>
        <p:xfrm>
          <a:off x="393700" y="1643542"/>
          <a:ext cx="6637222" cy="8560489"/>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just" rtl="0" fontAlgn="base">
                        <a:lnSpc>
                          <a:spcPct val="100000"/>
                        </a:lnSpc>
                      </a:pPr>
                      <a:r>
                        <a:rPr lang="en-GB" sz="1000" b="1" i="0">
                          <a:effectLst/>
                          <a:latin typeface="Calibri" panose="020F0502020204030204" pitchFamily="34" charset="0"/>
                        </a:rPr>
                        <a:t>Interview questions </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2353622">
                <a:tc>
                  <a:txBody>
                    <a:bodyPr/>
                    <a:lstStyle/>
                    <a:p>
                      <a:pPr algn="l" rtl="0" fontAlgn="base">
                        <a:lnSpc>
                          <a:spcPct val="100000"/>
                        </a:lnSpc>
                      </a:pPr>
                      <a:r>
                        <a:rPr lang="en-GB" sz="1000" b="1" i="0">
                          <a:effectLst/>
                          <a:latin typeface="Calibri" panose="020F0502020204030204" pitchFamily="34" charset="0"/>
                        </a:rPr>
                        <a:t>Stage 1: </a:t>
                      </a:r>
                      <a:r>
                        <a:rPr lang="en-GB" sz="1000" b="0" i="0">
                          <a:effectLst/>
                          <a:latin typeface="Calibri" panose="020F0502020204030204" pitchFamily="34" charset="0"/>
                        </a:rPr>
                        <a:t>Innovation opportunity identification </a:t>
                      </a:r>
                    </a:p>
                    <a:p>
                      <a:pPr algn="l" rtl="0" fontAlgn="base">
                        <a:lnSpc>
                          <a:spcPct val="100000"/>
                        </a:lnSpc>
                      </a:pPr>
                      <a:r>
                        <a:rPr lang="en-GB" sz="1000" b="0" i="0">
                          <a:effectLst/>
                          <a:latin typeface="Calibri" panose="020F0502020204030204" pitchFamily="34" charset="0"/>
                        </a:rPr>
                        <a:t>(continuation)</a:t>
                      </a:r>
                      <a:endParaRPr lang="en-GB" sz="1000" b="0" i="0">
                        <a:effectLst/>
                      </a:endParaRPr>
                    </a:p>
                  </a:txBody>
                  <a:tcPr/>
                </a:tc>
                <a:tc>
                  <a:txBody>
                    <a:bodyPr/>
                    <a:lstStyle/>
                    <a:p>
                      <a:pPr algn="just" rtl="0" fontAlgn="base">
                        <a:lnSpc>
                          <a:spcPct val="100000"/>
                        </a:lnSpc>
                      </a:pPr>
                      <a:r>
                        <a:rPr lang="en-GB" sz="1000" b="1" i="1">
                          <a:effectLst/>
                          <a:latin typeface="Calibri" panose="020F0502020204030204" pitchFamily="34" charset="0"/>
                        </a:rPr>
                        <a:t>Assuming that internal/external customers explained their changing goals and objectives, how difficult was it to turn these goals into a specific logistic service design? </a:t>
                      </a:r>
                    </a:p>
                    <a:p>
                      <a:pPr algn="just" rtl="0" fontAlgn="base">
                        <a:lnSpc>
                          <a:spcPct val="100000"/>
                        </a:lnSpc>
                      </a:pPr>
                      <a:endParaRPr lang="en-GB" sz="1000" b="1" i="1">
                        <a:effectLst/>
                        <a:latin typeface="Calibri" panose="020F0502020204030204" pitchFamily="34" charset="0"/>
                      </a:endParaRPr>
                    </a:p>
                    <a:p>
                      <a:pPr algn="just" rtl="0" fontAlgn="base">
                        <a:lnSpc>
                          <a:spcPct val="100000"/>
                        </a:lnSpc>
                      </a:pPr>
                      <a:r>
                        <a:rPr lang="en-GB" sz="1000" b="0" i="0">
                          <a:effectLst/>
                          <a:latin typeface="Calibri" panose="020F0502020204030204" pitchFamily="34" charset="0"/>
                        </a:rPr>
                        <a:t>Sometimes managers do not seem to speak the same language as their customers. Decide which information to convert and which to keep/consider in its raw form.</a:t>
                      </a:r>
                      <a:endParaRPr lang="en-GB" sz="1000" b="0"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What is your approach for identifying the most appropriate technology trend suitable for your needs?</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0" i="0">
                          <a:effectLst/>
                          <a:latin typeface="Calibri" panose="020F0502020204030204" pitchFamily="34" charset="0"/>
                        </a:rPr>
                        <a:t> </a:t>
                      </a:r>
                      <a:endParaRPr lang="en-GB" sz="1000" b="0" i="0">
                        <a:effectLst/>
                      </a:endParaRPr>
                    </a:p>
                    <a:p>
                      <a:pPr algn="just" rtl="0" fontAlgn="base">
                        <a:lnSpc>
                          <a:spcPct val="100000"/>
                        </a:lnSpc>
                      </a:pPr>
                      <a:r>
                        <a:rPr lang="en-GB" sz="1000" b="0" i="0">
                          <a:effectLst/>
                          <a:latin typeface="Calibri" panose="020F0502020204030204" pitchFamily="34" charset="0"/>
                        </a:rPr>
                        <a:t>Some of the possible answers include: </a:t>
                      </a:r>
                      <a:endParaRPr lang="en-GB" sz="1000" b="0" i="0">
                        <a:effectLst/>
                      </a:endParaRPr>
                    </a:p>
                    <a:p>
                      <a:pPr marL="171450" indent="-171450" algn="just" rtl="0" fontAlgn="base">
                        <a:lnSpc>
                          <a:spcPct val="100000"/>
                        </a:lnSpc>
                        <a:buFont typeface="Wingdings" panose="05000000000000000000" pitchFamily="2" charset="2"/>
                        <a:buChar char="q"/>
                      </a:pPr>
                      <a:r>
                        <a:rPr lang="en-GB" sz="1000" b="0" i="0">
                          <a:effectLst/>
                          <a:latin typeface="Calibri" panose="020F0502020204030204" pitchFamily="34" charset="0"/>
                        </a:rPr>
                        <a:t>The company has established a collaboration with research centres. </a:t>
                      </a:r>
                    </a:p>
                    <a:p>
                      <a:pPr marL="171450" indent="-171450" algn="just" rtl="0" fontAlgn="base">
                        <a:lnSpc>
                          <a:spcPct val="100000"/>
                        </a:lnSpc>
                        <a:buFont typeface="Wingdings" panose="05000000000000000000" pitchFamily="2" charset="2"/>
                        <a:buChar char="q"/>
                      </a:pPr>
                      <a:r>
                        <a:rPr lang="en-GB" sz="1000" b="0" i="0">
                          <a:effectLst/>
                          <a:latin typeface="Calibri" panose="020F0502020204030204" pitchFamily="34" charset="0"/>
                        </a:rPr>
                        <a:t>The company has established a collaboration with a group of academics. </a:t>
                      </a:r>
                    </a:p>
                    <a:p>
                      <a:pPr marL="171450" indent="-171450" algn="just" rtl="0" fontAlgn="base">
                        <a:lnSpc>
                          <a:spcPct val="100000"/>
                        </a:lnSpc>
                        <a:buFont typeface="Wingdings" panose="05000000000000000000" pitchFamily="2" charset="2"/>
                        <a:buChar char="q"/>
                      </a:pPr>
                      <a:r>
                        <a:rPr lang="en-GB" sz="1000" b="0" i="0">
                          <a:effectLst/>
                          <a:latin typeface="Calibri" panose="020F0502020204030204" pitchFamily="34" charset="0"/>
                        </a:rPr>
                        <a:t>The company uses technology advisory services (like Gartner). </a:t>
                      </a:r>
                    </a:p>
                    <a:p>
                      <a:pPr marL="171450" indent="-171450" algn="just" rtl="0" fontAlgn="base">
                        <a:lnSpc>
                          <a:spcPct val="100000"/>
                        </a:lnSpc>
                        <a:buFont typeface="Wingdings" panose="05000000000000000000" pitchFamily="2" charset="2"/>
                        <a:buChar char="q"/>
                      </a:pPr>
                      <a:r>
                        <a:rPr lang="en-GB" sz="1000" b="0" i="0">
                          <a:effectLst/>
                          <a:latin typeface="Calibri" panose="020F0502020204030204" pitchFamily="34" charset="0"/>
                        </a:rPr>
                        <a:t>The company gathers information related to changing logistics-related technologies by attending meetings, industry conferences and trade shows. </a:t>
                      </a:r>
                    </a:p>
                  </a:txBody>
                  <a:tcPr/>
                </a:tc>
                <a:extLst>
                  <a:ext uri="{0D108BD9-81ED-4DB2-BD59-A6C34878D82A}">
                    <a16:rowId xmlns:a16="http://schemas.microsoft.com/office/drawing/2014/main" val="1391733905"/>
                  </a:ext>
                </a:extLst>
              </a:tr>
              <a:tr h="731209">
                <a:tc>
                  <a:txBody>
                    <a:bodyPr/>
                    <a:lstStyle/>
                    <a:p>
                      <a:pPr algn="l" rtl="0" fontAlgn="base">
                        <a:lnSpc>
                          <a:spcPct val="100000"/>
                        </a:lnSpc>
                      </a:pPr>
                      <a:r>
                        <a:rPr lang="en-GB" sz="1000" b="1" i="0">
                          <a:effectLst/>
                          <a:latin typeface="Calibri" panose="020F0502020204030204" pitchFamily="34" charset="0"/>
                        </a:rPr>
                        <a:t>Stage 2: </a:t>
                      </a:r>
                      <a:r>
                        <a:rPr lang="en-GB" sz="1000" b="0" i="0">
                          <a:effectLst/>
                          <a:latin typeface="Calibri" panose="020F0502020204030204" pitchFamily="34" charset="0"/>
                        </a:rPr>
                        <a:t>Ideation and idea management </a:t>
                      </a:r>
                      <a:endParaRPr lang="en-GB" sz="1000" b="0" i="0">
                        <a:effectLst/>
                      </a:endParaRPr>
                    </a:p>
                  </a:txBody>
                  <a:tcPr>
                    <a:solidFill>
                      <a:schemeClr val="bg1"/>
                    </a:solidFill>
                  </a:tcPr>
                </a:tc>
                <a:tc>
                  <a:txBody>
                    <a:bodyPr/>
                    <a:lstStyle/>
                    <a:p>
                      <a:pPr algn="just" rtl="0" fontAlgn="base">
                        <a:lnSpc>
                          <a:spcPct val="100000"/>
                        </a:lnSpc>
                      </a:pPr>
                      <a:r>
                        <a:rPr lang="en-GB" sz="1000" b="1" i="1">
                          <a:effectLst/>
                          <a:latin typeface="Calibri" panose="020F0502020204030204" pitchFamily="34" charset="0"/>
                        </a:rPr>
                        <a:t>How were the different ideas, proposals and alternatives evaluated? </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Who was involved in this process? Did you perform this process internally, or did you get external support from consultants/academic experts?</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668899930"/>
                  </a:ext>
                </a:extLst>
              </a:tr>
              <a:tr h="936000">
                <a:tc>
                  <a:txBody>
                    <a:bodyPr/>
                    <a:lstStyle/>
                    <a:p>
                      <a:pPr algn="l" rtl="0" fontAlgn="base">
                        <a:lnSpc>
                          <a:spcPct val="100000"/>
                        </a:lnSpc>
                      </a:pPr>
                      <a:r>
                        <a:rPr lang="en-GB" sz="1000" b="1" i="0">
                          <a:effectLst/>
                          <a:latin typeface="Calibri" panose="020F0502020204030204" pitchFamily="34" charset="0"/>
                        </a:rPr>
                        <a:t>Stage 3: </a:t>
                      </a:r>
                      <a:r>
                        <a:rPr lang="en-GB" sz="1000" b="0" i="0">
                          <a:effectLst/>
                          <a:latin typeface="Calibri" panose="020F0502020204030204" pitchFamily="34" charset="0"/>
                        </a:rPr>
                        <a:t>Concept development </a:t>
                      </a:r>
                      <a:endParaRPr lang="en-GB" sz="1000" b="0" i="0">
                        <a:effectLst/>
                      </a:endParaRPr>
                    </a:p>
                  </a:txBody>
                  <a:tcPr/>
                </a:tc>
                <a:tc>
                  <a:txBody>
                    <a:bodyPr/>
                    <a:lstStyle/>
                    <a:p>
                      <a:pPr algn="just" rtl="0" fontAlgn="base">
                        <a:lnSpc>
                          <a:spcPct val="100000"/>
                        </a:lnSpc>
                      </a:pPr>
                      <a:r>
                        <a:rPr lang="en-GB" sz="1000" b="1" i="1">
                          <a:effectLst/>
                          <a:latin typeface="Calibri" panose="020F0502020204030204" pitchFamily="34" charset="0"/>
                        </a:rPr>
                        <a:t>How were the ideas developed?</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Were the prototypes or sample service tested?</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Who and how was involved in this process?</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2183937298"/>
                  </a:ext>
                </a:extLst>
              </a:tr>
              <a:tr h="756000">
                <a:tc>
                  <a:txBody>
                    <a:bodyPr/>
                    <a:lstStyle/>
                    <a:p>
                      <a:pPr algn="l" rtl="0" fontAlgn="base">
                        <a:lnSpc>
                          <a:spcPct val="100000"/>
                        </a:lnSpc>
                      </a:pPr>
                      <a:r>
                        <a:rPr lang="en-GB" sz="1000" b="1" i="0">
                          <a:effectLst/>
                          <a:latin typeface="Calibri" panose="020F0502020204030204" pitchFamily="34" charset="0"/>
                        </a:rPr>
                        <a:t>Stage 4: </a:t>
                      </a:r>
                      <a:r>
                        <a:rPr lang="en-GB" sz="1000" b="0" i="0">
                          <a:effectLst/>
                          <a:latin typeface="Calibri" panose="020F0502020204030204" pitchFamily="34" charset="0"/>
                        </a:rPr>
                        <a:t>Service/Product/</a:t>
                      </a:r>
                    </a:p>
                    <a:p>
                      <a:pPr algn="l" rtl="0" fontAlgn="base">
                        <a:lnSpc>
                          <a:spcPct val="100000"/>
                        </a:lnSpc>
                      </a:pPr>
                      <a:r>
                        <a:rPr lang="en-GB" sz="1000" b="0" i="0">
                          <a:effectLst/>
                          <a:latin typeface="Calibri" panose="020F0502020204030204" pitchFamily="34" charset="0"/>
                        </a:rPr>
                        <a:t>Process development </a:t>
                      </a:r>
                      <a:endParaRPr lang="en-GB" sz="1000" b="0" i="0">
                        <a:effectLst/>
                      </a:endParaRPr>
                    </a:p>
                  </a:txBody>
                  <a:tcPr/>
                </a:tc>
                <a:tc>
                  <a:txBody>
                    <a:bodyPr/>
                    <a:lstStyle/>
                    <a:p>
                      <a:pPr algn="just" rtl="0" fontAlgn="base">
                        <a:lnSpc>
                          <a:spcPct val="100000"/>
                        </a:lnSpc>
                      </a:pPr>
                      <a:r>
                        <a:rPr lang="en-GB" sz="1000" b="1" i="1">
                          <a:effectLst/>
                          <a:latin typeface="Calibri" panose="020F0502020204030204" pitchFamily="34" charset="0"/>
                        </a:rPr>
                        <a:t>How did you develop an estimation of the expected benefits in economic and service performance terms?</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How did you estimate the ROI of the innovation project? Which was the actual ROI?</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636753290"/>
                  </a:ext>
                </a:extLst>
              </a:tr>
              <a:tr h="1866898">
                <a:tc>
                  <a:txBody>
                    <a:bodyPr/>
                    <a:lstStyle/>
                    <a:p>
                      <a:pPr algn="l" rtl="0" fontAlgn="base">
                        <a:lnSpc>
                          <a:spcPct val="100000"/>
                        </a:lnSpc>
                      </a:pPr>
                      <a:r>
                        <a:rPr lang="en-GB" sz="1000" b="0" i="0">
                          <a:effectLst/>
                          <a:latin typeface="Calibri" panose="020F0502020204030204" pitchFamily="34" charset="0"/>
                        </a:rPr>
                        <a:t>Adoption of Innovation Management </a:t>
                      </a:r>
                      <a:r>
                        <a:rPr lang="en-GB" sz="1000" b="1" i="0">
                          <a:effectLst/>
                          <a:latin typeface="Calibri" panose="020F0502020204030204" pitchFamily="34" charset="0"/>
                        </a:rPr>
                        <a:t>digital tools </a:t>
                      </a:r>
                      <a:endParaRPr lang="en-GB" sz="1000" b="1" i="0">
                        <a:effectLst/>
                      </a:endParaRPr>
                    </a:p>
                  </a:txBody>
                  <a:tcPr/>
                </a:tc>
                <a:tc>
                  <a:txBody>
                    <a:bodyPr/>
                    <a:lstStyle/>
                    <a:p>
                      <a:pPr algn="just" rtl="0" fontAlgn="base">
                        <a:lnSpc>
                          <a:spcPct val="100000"/>
                        </a:lnSpc>
                      </a:pPr>
                      <a:r>
                        <a:rPr lang="en-GB" sz="1000" b="1" i="1">
                          <a:effectLst/>
                          <a:latin typeface="Calibri" panose="020F0502020204030204" pitchFamily="34" charset="0"/>
                        </a:rPr>
                        <a:t>During any of the phases of your project development, did you/your team adopt any IT Tool to collect ideas, evaluate them, collaborate, plan and control the project?</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If so, which IT Tools were used?</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How were they used? To which purposes? Which activities?</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How would you evaluate the usefulness of the Tools in supporting the project(s)?</a:t>
                      </a:r>
                      <a:r>
                        <a:rPr lang="en-GB" sz="1000" b="1" i="0">
                          <a:effectLst/>
                          <a:latin typeface="Calibri" panose="020F0502020204030204" pitchFamily="34" charset="0"/>
                        </a:rPr>
                        <a:t> </a:t>
                      </a:r>
                      <a:endParaRPr lang="en-GB" sz="1000" b="1" i="0">
                        <a:effectLst/>
                      </a:endParaRPr>
                    </a:p>
                    <a:p>
                      <a:pPr algn="just" rtl="0" fontAlgn="base">
                        <a:lnSpc>
                          <a:spcPct val="100000"/>
                        </a:lnSpc>
                      </a:pPr>
                      <a:endParaRPr lang="en-GB" sz="1000" b="0" i="0">
                        <a:effectLst/>
                        <a:latin typeface="Calibri" panose="020F0502020204030204" pitchFamily="34" charset="0"/>
                      </a:endParaRPr>
                    </a:p>
                    <a:p>
                      <a:pPr algn="just" rtl="0" fontAlgn="base">
                        <a:lnSpc>
                          <a:spcPct val="100000"/>
                        </a:lnSpc>
                      </a:pPr>
                      <a:r>
                        <a:rPr lang="en-GB" sz="1000" b="1" i="0">
                          <a:effectLst/>
                          <a:latin typeface="Calibri" panose="020F0502020204030204" pitchFamily="34" charset="0"/>
                        </a:rPr>
                        <a:t>I</a:t>
                      </a:r>
                      <a:r>
                        <a:rPr lang="en-GB" sz="1000" b="1" i="1">
                          <a:effectLst/>
                          <a:latin typeface="Calibri" panose="020F0502020204030204" pitchFamily="34" charset="0"/>
                        </a:rPr>
                        <a:t>n which way do the Tools help to stay aligned with the sustainability issues?</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Do you think IT Tools could facilitate your work on the project in any way?</a:t>
                      </a:r>
                      <a:endParaRPr lang="en-GB" sz="1000" b="1" i="0">
                        <a:effectLst/>
                      </a:endParaRPr>
                    </a:p>
                  </a:txBody>
                  <a:tcPr/>
                </a:tc>
                <a:extLst>
                  <a:ext uri="{0D108BD9-81ED-4DB2-BD59-A6C34878D82A}">
                    <a16:rowId xmlns:a16="http://schemas.microsoft.com/office/drawing/2014/main" val="1386285977"/>
                  </a:ext>
                </a:extLst>
              </a:tr>
              <a:tr h="1584000">
                <a:tc>
                  <a:txBody>
                    <a:bodyPr/>
                    <a:lstStyle/>
                    <a:p>
                      <a:pPr algn="l" rtl="0" fontAlgn="base">
                        <a:lnSpc>
                          <a:spcPct val="100000"/>
                        </a:lnSpc>
                      </a:pPr>
                      <a:r>
                        <a:rPr lang="en-GB" sz="1000" b="0" i="0">
                          <a:solidFill>
                            <a:sysClr val="windowText" lastClr="000000"/>
                          </a:solidFill>
                          <a:effectLst/>
                          <a:latin typeface="Calibri" panose="020F0502020204030204" pitchFamily="34" charset="0"/>
                        </a:rPr>
                        <a:t>Innovation Management </a:t>
                      </a:r>
                      <a:r>
                        <a:rPr lang="en-GB" sz="1000" b="1" i="0">
                          <a:solidFill>
                            <a:sysClr val="windowText" lastClr="000000"/>
                          </a:solidFill>
                          <a:effectLst/>
                          <a:latin typeface="Calibri" panose="020F0502020204030204" pitchFamily="34" charset="0"/>
                        </a:rPr>
                        <a:t>tools awareness, </a:t>
                      </a:r>
                      <a:r>
                        <a:rPr lang="en-GB" sz="1000" b="0" i="0">
                          <a:solidFill>
                            <a:sysClr val="windowText" lastClr="000000"/>
                          </a:solidFill>
                          <a:effectLst/>
                          <a:latin typeface="Calibri" panose="020F0502020204030204" pitchFamily="34" charset="0"/>
                        </a:rPr>
                        <a:t>and potential assessment </a:t>
                      </a:r>
                      <a:endParaRPr lang="en-GB" sz="1000" b="0" i="0">
                        <a:solidFill>
                          <a:sysClr val="windowText" lastClr="000000"/>
                        </a:solidFill>
                        <a:effectLst/>
                      </a:endParaRPr>
                    </a:p>
                  </a:txBody>
                  <a:tcPr/>
                </a:tc>
                <a:tc>
                  <a:txBody>
                    <a:bodyPr/>
                    <a:lstStyle/>
                    <a:p>
                      <a:pPr algn="just" rtl="0" fontAlgn="base">
                        <a:lnSpc>
                          <a:spcPct val="100000"/>
                        </a:lnSpc>
                      </a:pPr>
                      <a:r>
                        <a:rPr lang="en-GB" sz="1000" b="1" i="1">
                          <a:solidFill>
                            <a:sysClr val="windowText" lastClr="000000"/>
                          </a:solidFill>
                          <a:effectLst/>
                          <a:latin typeface="Calibri" panose="020F0502020204030204" pitchFamily="34" charset="0"/>
                        </a:rPr>
                        <a:t>Do you know any of the tools dedicated to innovation management?</a:t>
                      </a:r>
                      <a:r>
                        <a:rPr lang="en-GB" sz="1000" b="1" i="0">
                          <a:solidFill>
                            <a:sysClr val="windowText" lastClr="000000"/>
                          </a:solidFill>
                          <a:effectLst/>
                          <a:latin typeface="Calibri" panose="020F0502020204030204" pitchFamily="34" charset="0"/>
                        </a:rPr>
                        <a:t> </a:t>
                      </a:r>
                      <a:endParaRPr lang="en-GB" sz="1000" b="1" i="0">
                        <a:solidFill>
                          <a:sysClr val="windowText" lastClr="000000"/>
                        </a:solidFill>
                        <a:effectLst/>
                      </a:endParaRPr>
                    </a:p>
                    <a:p>
                      <a:pPr marL="0" marR="0" indent="0" algn="just" defTabSz="755934" rtl="0" eaLnBrk="1" fontAlgn="base" latinLnBrk="0" hangingPunct="1">
                        <a:lnSpc>
                          <a:spcPct val="100000"/>
                        </a:lnSpc>
                        <a:spcBef>
                          <a:spcPts val="0"/>
                        </a:spcBef>
                        <a:spcAft>
                          <a:spcPts val="0"/>
                        </a:spcAft>
                        <a:buClrTx/>
                        <a:buSzTx/>
                        <a:buFontTx/>
                        <a:buNone/>
                        <a:tabLst/>
                        <a:defRPr/>
                      </a:pPr>
                      <a:r>
                        <a:rPr lang="en-GB" sz="1000" b="0" i="0">
                          <a:solidFill>
                            <a:sysClr val="windowText" lastClr="000000"/>
                          </a:solidFill>
                          <a:effectLst/>
                          <a:latin typeface="Calibri" panose="020F0502020204030204" pitchFamily="34" charset="0"/>
                        </a:rPr>
                        <a:t>Give ideas on some of the tools: Miro, Mural, MindMup, Canva, Figma, Brightidea, OpenideaL, Statista, Crunchbase, etc. (more tools on </a:t>
                      </a:r>
                      <a:r>
                        <a:rPr lang="en-GB" sz="1000" b="1">
                          <a:solidFill>
                            <a:srgbClr val="29C5F4"/>
                          </a:solidFill>
                          <a:effectLst/>
                          <a:hlinkClick r:id="rId3">
                            <a:extLst>
                              <a:ext uri="{A12FA001-AC4F-418D-AE19-62706E023703}">
                                <ahyp:hlinkClr xmlns:ahyp="http://schemas.microsoft.com/office/drawing/2018/hyperlinkcolor" val="tx"/>
                              </a:ext>
                            </a:extLst>
                          </a:hlinkClick>
                        </a:rPr>
                        <a:t>EARTH Starter Kit</a:t>
                      </a:r>
                      <a:r>
                        <a:rPr lang="en-GB" sz="1000" b="0">
                          <a:solidFill>
                            <a:schemeClr val="tx1"/>
                          </a:solidFill>
                          <a:effectLst/>
                        </a:rPr>
                        <a:t>,</a:t>
                      </a:r>
                      <a:r>
                        <a:rPr lang="en-GB" sz="1000" b="1">
                          <a:solidFill>
                            <a:srgbClr val="29C5F4"/>
                          </a:solidFill>
                          <a:effectLst/>
                        </a:rPr>
                        <a:t> </a:t>
                      </a:r>
                      <a:r>
                        <a:rPr lang="en-GB" sz="1000" b="0">
                          <a:solidFill>
                            <a:schemeClr val="tx1"/>
                          </a:solidFill>
                          <a:effectLst/>
                        </a:rPr>
                        <a:t>pp. 21-29</a:t>
                      </a:r>
                      <a:r>
                        <a:rPr lang="en-GB" sz="1000" b="0" i="0">
                          <a:solidFill>
                            <a:sysClr val="windowText" lastClr="000000"/>
                          </a:solidFill>
                          <a:effectLst/>
                          <a:latin typeface="Calibri" panose="020F0502020204030204" pitchFamily="34" charset="0"/>
                        </a:rPr>
                        <a:t>). </a:t>
                      </a:r>
                      <a:endParaRPr lang="en-GB" sz="1000" b="0" i="0">
                        <a:solidFill>
                          <a:sysClr val="windowText" lastClr="000000"/>
                        </a:solidFill>
                        <a:effectLst/>
                      </a:endParaRPr>
                    </a:p>
                    <a:p>
                      <a:pPr algn="just" rtl="0" fontAlgn="base">
                        <a:lnSpc>
                          <a:spcPct val="100000"/>
                        </a:lnSpc>
                      </a:pPr>
                      <a:r>
                        <a:rPr lang="en-GB" sz="1000" b="0" i="0">
                          <a:solidFill>
                            <a:sysClr val="windowText" lastClr="000000"/>
                          </a:solidFill>
                          <a:effectLst/>
                          <a:latin typeface="Calibri" panose="020F0502020204030204" pitchFamily="34" charset="0"/>
                        </a:rPr>
                        <a:t> </a:t>
                      </a:r>
                      <a:endParaRPr lang="en-GB" sz="1000" b="0" i="0">
                        <a:solidFill>
                          <a:sysClr val="windowText" lastClr="000000"/>
                        </a:solidFill>
                        <a:effectLst/>
                      </a:endParaRPr>
                    </a:p>
                    <a:p>
                      <a:pPr algn="just" rtl="0" fontAlgn="base">
                        <a:lnSpc>
                          <a:spcPct val="100000"/>
                        </a:lnSpc>
                      </a:pPr>
                      <a:r>
                        <a:rPr lang="en-GB" sz="1000" b="1" i="1">
                          <a:solidFill>
                            <a:sysClr val="windowText" lastClr="000000"/>
                          </a:solidFill>
                          <a:effectLst/>
                          <a:latin typeface="Calibri" panose="020F0502020204030204" pitchFamily="34" charset="0"/>
                        </a:rPr>
                        <a:t>Once you have learnt the tools, do you think they could assist your process in any way? In what way?</a:t>
                      </a:r>
                      <a:r>
                        <a:rPr lang="en-GB" sz="1000" b="1" i="0">
                          <a:solidFill>
                            <a:sysClr val="windowText" lastClr="000000"/>
                          </a:solidFill>
                          <a:effectLst/>
                          <a:latin typeface="Calibri" panose="020F0502020204030204" pitchFamily="34" charset="0"/>
                        </a:rPr>
                        <a:t> </a:t>
                      </a:r>
                      <a:endParaRPr lang="en-GB" sz="1000" b="1" i="0">
                        <a:solidFill>
                          <a:sysClr val="windowText" lastClr="000000"/>
                        </a:solidFill>
                        <a:effectLst/>
                      </a:endParaRPr>
                    </a:p>
                    <a:p>
                      <a:pPr algn="just" rtl="0" fontAlgn="base">
                        <a:lnSpc>
                          <a:spcPct val="100000"/>
                        </a:lnSpc>
                      </a:pPr>
                      <a:r>
                        <a:rPr lang="en-GB" sz="1000" b="1" i="0">
                          <a:solidFill>
                            <a:sysClr val="windowText" lastClr="000000"/>
                          </a:solidFill>
                          <a:effectLst/>
                          <a:latin typeface="Calibri" panose="020F0502020204030204" pitchFamily="34" charset="0"/>
                        </a:rPr>
                        <a:t> </a:t>
                      </a:r>
                      <a:endParaRPr lang="en-GB" sz="1000" b="1" i="0">
                        <a:solidFill>
                          <a:sysClr val="windowText" lastClr="000000"/>
                        </a:solidFill>
                        <a:effectLst/>
                      </a:endParaRPr>
                    </a:p>
                    <a:p>
                      <a:pPr algn="just" rtl="0" fontAlgn="base">
                        <a:lnSpc>
                          <a:spcPct val="100000"/>
                        </a:lnSpc>
                      </a:pPr>
                      <a:r>
                        <a:rPr lang="en-GB" sz="1000" b="1" i="1">
                          <a:solidFill>
                            <a:sysClr val="windowText" lastClr="000000"/>
                          </a:solidFill>
                          <a:effectLst/>
                          <a:latin typeface="Calibri" panose="020F0502020204030204" pitchFamily="34" charset="0"/>
                        </a:rPr>
                        <a:t>Would you be interested in learning about the opportunities that IT tools offer to foster and control innovation management practices?</a:t>
                      </a:r>
                      <a:r>
                        <a:rPr lang="en-GB" sz="1000" b="1" i="0">
                          <a:solidFill>
                            <a:sysClr val="windowText" lastClr="000000"/>
                          </a:solidFill>
                          <a:effectLst/>
                          <a:latin typeface="Calibri" panose="020F0502020204030204" pitchFamily="34" charset="0"/>
                        </a:rPr>
                        <a:t> </a:t>
                      </a:r>
                      <a:endParaRPr lang="en-GB" sz="1000" b="1" i="0">
                        <a:solidFill>
                          <a:sysClr val="windowText" lastClr="000000"/>
                        </a:solidFill>
                        <a:effectLst/>
                      </a:endParaRPr>
                    </a:p>
                  </a:txBody>
                  <a:tcPr/>
                </a:tc>
                <a:extLst>
                  <a:ext uri="{0D108BD9-81ED-4DB2-BD59-A6C34878D82A}">
                    <a16:rowId xmlns:a16="http://schemas.microsoft.com/office/drawing/2014/main" val="895959571"/>
                  </a:ext>
                </a:extLst>
              </a:tr>
            </a:tbl>
          </a:graphicData>
        </a:graphic>
      </p:graphicFrame>
    </p:spTree>
    <p:extLst>
      <p:ext uri="{BB962C8B-B14F-4D97-AF65-F5344CB8AC3E}">
        <p14:creationId xmlns:p14="http://schemas.microsoft.com/office/powerpoint/2010/main" val="351525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3376-66F5-42BE-F1C1-43CD244F29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930181-D8C6-5672-29B3-8F489AA37921}"/>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id="{DE4ED3DA-22F0-1411-240A-70F3B94E6D4E}"/>
              </a:ext>
            </a:extLst>
          </p:cNvPr>
          <p:cNvSpPr/>
          <p:nvPr/>
        </p:nvSpPr>
        <p:spPr>
          <a:xfrm rot="19295464">
            <a:off x="5037872" y="-2705314"/>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BAE0DAE-1E5F-172E-05AF-540CE6D4B933}"/>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EXPLORING INNOVATION IN PRACTICE</a:t>
            </a:r>
          </a:p>
        </p:txBody>
      </p:sp>
      <p:graphicFrame>
        <p:nvGraphicFramePr>
          <p:cNvPr id="9" name="Tabelle 8">
            <a:extLst>
              <a:ext uri="{FF2B5EF4-FFF2-40B4-BE49-F238E27FC236}">
                <a16:creationId xmlns:a16="http://schemas.microsoft.com/office/drawing/2014/main" id="{65FA99E2-A409-2E0A-6A9E-7D5374F5BDAD}"/>
              </a:ext>
            </a:extLst>
          </p:cNvPr>
          <p:cNvGraphicFramePr>
            <a:graphicFrameLocks noGrp="1"/>
          </p:cNvGraphicFramePr>
          <p:nvPr>
            <p:extLst>
              <p:ext uri="{D42A27DB-BD31-4B8C-83A1-F6EECF244321}">
                <p14:modId xmlns:p14="http://schemas.microsoft.com/office/powerpoint/2010/main" val="1646254011"/>
              </p:ext>
            </p:extLst>
          </p:nvPr>
        </p:nvGraphicFramePr>
        <p:xfrm>
          <a:off x="393700" y="1630576"/>
          <a:ext cx="6637222" cy="7729918"/>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en-GB" sz="1000" b="1" i="0">
                          <a:solidFill>
                            <a:schemeClr val="bg1"/>
                          </a:solidFill>
                          <a:effectLst/>
                          <a:latin typeface="Calibri" panose="020F0502020204030204" pitchFamily="34" charset="0"/>
                        </a:rPr>
                        <a:t>Closing the interview </a:t>
                      </a:r>
                      <a:endParaRPr lang="en-GB" sz="1000" b="1" i="0">
                        <a:solidFill>
                          <a:schemeClr val="bg1"/>
                        </a:solidFill>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728000">
                <a:tc>
                  <a:txBody>
                    <a:bodyPr/>
                    <a:lstStyle/>
                    <a:p>
                      <a:pPr algn="l" rtl="0" fontAlgn="base">
                        <a:lnSpc>
                          <a:spcPts val="1295"/>
                        </a:lnSpc>
                      </a:pPr>
                      <a:r>
                        <a:rPr lang="en-GB" sz="1000" b="0" i="0">
                          <a:effectLst/>
                          <a:latin typeface="Calibri" panose="020F0502020204030204" pitchFamily="34" charset="0"/>
                        </a:rPr>
                        <a:t>Additional comments and thanks  </a:t>
                      </a:r>
                      <a:endParaRPr lang="en-GB" sz="1000" b="0" i="0">
                        <a:effectLst/>
                      </a:endParaRPr>
                    </a:p>
                  </a:txBody>
                  <a:tcPr/>
                </a:tc>
                <a:tc>
                  <a:txBody>
                    <a:bodyPr/>
                    <a:lstStyle/>
                    <a:p>
                      <a:pPr algn="just" rtl="0" fontAlgn="base">
                        <a:lnSpc>
                          <a:spcPts val="1295"/>
                        </a:lnSpc>
                      </a:pPr>
                      <a:r>
                        <a:rPr lang="en-GB" sz="1000" b="1" i="1">
                          <a:effectLst/>
                          <a:latin typeface="Calibri" panose="020F0502020204030204" pitchFamily="34" charset="0"/>
                        </a:rPr>
                        <a:t>Is there anything else you would like to add?</a:t>
                      </a:r>
                      <a:r>
                        <a:rPr lang="en-GB" sz="1000" b="1" i="0">
                          <a:effectLst/>
                          <a:latin typeface="Calibri" panose="020F0502020204030204" pitchFamily="34" charset="0"/>
                        </a:rPr>
                        <a:t> </a:t>
                      </a:r>
                    </a:p>
                    <a:p>
                      <a:pPr algn="just" rtl="0" fontAlgn="base">
                        <a:lnSpc>
                          <a:spcPts val="1295"/>
                        </a:lnSpc>
                      </a:pPr>
                      <a:endParaRPr lang="en-GB" sz="1000" b="1" i="0">
                        <a:effectLst/>
                      </a:endParaRPr>
                    </a:p>
                    <a:p>
                      <a:pPr algn="just" rtl="0" fontAlgn="base">
                        <a:lnSpc>
                          <a:spcPts val="1295"/>
                        </a:lnSpc>
                      </a:pPr>
                      <a:r>
                        <a:rPr lang="en-GB" sz="1000" b="1" i="1">
                          <a:effectLst/>
                          <a:latin typeface="Calibri" panose="020F0502020204030204" pitchFamily="34" charset="0"/>
                        </a:rPr>
                        <a:t>Are there any remarks that come to your mind after the interview?</a:t>
                      </a:r>
                      <a:r>
                        <a:rPr lang="en-GB" sz="1000" b="1" i="0">
                          <a:effectLst/>
                          <a:latin typeface="Calibri" panose="020F0502020204030204" pitchFamily="34" charset="0"/>
                        </a:rPr>
                        <a:t> </a:t>
                      </a:r>
                    </a:p>
                    <a:p>
                      <a:pPr algn="just" rtl="0" fontAlgn="base">
                        <a:lnSpc>
                          <a:spcPts val="1295"/>
                        </a:lnSpc>
                      </a:pPr>
                      <a:endParaRPr lang="en-GB" sz="1000" b="1" i="0">
                        <a:effectLst/>
                      </a:endParaRPr>
                    </a:p>
                    <a:p>
                      <a:pPr algn="just" rtl="0" fontAlgn="base">
                        <a:lnSpc>
                          <a:spcPts val="1295"/>
                        </a:lnSpc>
                      </a:pPr>
                      <a:r>
                        <a:rPr lang="en-GB" sz="1000" b="1" i="1">
                          <a:effectLst/>
                          <a:latin typeface="Calibri" panose="020F0502020204030204" pitchFamily="34" charset="0"/>
                        </a:rPr>
                        <a:t>Do you have any additional comments?</a:t>
                      </a:r>
                      <a:r>
                        <a:rPr lang="en-GB" sz="1000" b="1" i="0">
                          <a:effectLst/>
                          <a:latin typeface="Calibri" panose="020F0502020204030204" pitchFamily="34" charset="0"/>
                        </a:rPr>
                        <a:t> </a:t>
                      </a:r>
                      <a:endParaRPr lang="en-GB" sz="1000" b="1" i="0">
                        <a:effectLst/>
                      </a:endParaRPr>
                    </a:p>
                    <a:p>
                      <a:pPr algn="just" rtl="0" fontAlgn="base">
                        <a:lnSpc>
                          <a:spcPts val="1295"/>
                        </a:lnSpc>
                      </a:pPr>
                      <a:r>
                        <a:rPr lang="en-GB" sz="1000" b="0" i="0">
                          <a:effectLst/>
                          <a:latin typeface="Calibri" panose="020F0502020204030204" pitchFamily="34" charset="0"/>
                        </a:rPr>
                        <a:t> </a:t>
                      </a:r>
                      <a:endParaRPr lang="en-GB" sz="1000" b="0" i="0">
                        <a:effectLst/>
                      </a:endParaRPr>
                    </a:p>
                    <a:p>
                      <a:pPr algn="just" rtl="0" fontAlgn="base">
                        <a:lnSpc>
                          <a:spcPts val="1295"/>
                        </a:lnSpc>
                      </a:pPr>
                      <a:r>
                        <a:rPr lang="en-GB" sz="1000" b="0" i="0">
                          <a:effectLst/>
                          <a:latin typeface="Calibri" panose="020F0502020204030204" pitchFamily="34" charset="0"/>
                        </a:rPr>
                        <a:t>The interviewer should thank for the interview and ask for the interview consent if it was not signed before. </a:t>
                      </a:r>
                      <a:endParaRPr lang="en-GB" sz="1000" b="0" i="0">
                        <a:effectLst/>
                      </a:endParaRPr>
                    </a:p>
                  </a:txBody>
                  <a:tcPr/>
                </a:tc>
                <a:extLst>
                  <a:ext uri="{0D108BD9-81ED-4DB2-BD59-A6C34878D82A}">
                    <a16:rowId xmlns:a16="http://schemas.microsoft.com/office/drawing/2014/main" val="1391733905"/>
                  </a:ext>
                </a:extLst>
              </a:tr>
              <a:tr h="255600">
                <a:tc gridSpan="2">
                  <a:txBody>
                    <a:bodyPr/>
                    <a:lstStyle/>
                    <a:p>
                      <a:pPr marL="0" marR="0" lvl="0" indent="0" algn="l" defTabSz="755934" rtl="0" eaLnBrk="1" fontAlgn="base" latinLnBrk="0" hangingPunct="1">
                        <a:lnSpc>
                          <a:spcPts val="1295"/>
                        </a:lnSpc>
                        <a:spcBef>
                          <a:spcPts val="0"/>
                        </a:spcBef>
                        <a:spcAft>
                          <a:spcPts val="0"/>
                        </a:spcAft>
                        <a:buClrTx/>
                        <a:buSzTx/>
                        <a:buFontTx/>
                        <a:buNone/>
                        <a:tabLst/>
                        <a:defRPr/>
                      </a:pPr>
                      <a:r>
                        <a:rPr lang="en-GB" sz="1000" b="1" i="0">
                          <a:solidFill>
                            <a:schemeClr val="bg1"/>
                          </a:solidFill>
                          <a:effectLst/>
                          <a:latin typeface="Calibri" panose="020F0502020204030204" pitchFamily="34" charset="0"/>
                        </a:rPr>
                        <a:t>Consent Form for interview</a:t>
                      </a:r>
                      <a:endParaRPr lang="en-GB" sz="1000" b="1" i="0">
                        <a:solidFill>
                          <a:schemeClr val="bg1"/>
                        </a:solidFill>
                        <a:effectLst/>
                      </a:endParaRPr>
                    </a:p>
                  </a:txBody>
                  <a:tcPr>
                    <a:solidFill>
                      <a:srgbClr val="8652A1"/>
                    </a:solidFill>
                  </a:tcPr>
                </a:tc>
                <a:tc hMerge="1">
                  <a:txBody>
                    <a:bodyPr/>
                    <a:lstStyle/>
                    <a:p>
                      <a:pPr algn="l" rtl="0" fontAlgn="base">
                        <a:lnSpc>
                          <a:spcPts val="1295"/>
                        </a:lnSpc>
                      </a:pPr>
                      <a:endParaRPr lang="en-GB" sz="1600" b="0" i="0">
                        <a:effectLst/>
                      </a:endParaRPr>
                    </a:p>
                  </a:txBody>
                  <a:tcPr>
                    <a:solidFill>
                      <a:srgbClr val="8652A1"/>
                    </a:solidFill>
                  </a:tcPr>
                </a:tc>
                <a:extLst>
                  <a:ext uri="{0D108BD9-81ED-4DB2-BD59-A6C34878D82A}">
                    <a16:rowId xmlns:a16="http://schemas.microsoft.com/office/drawing/2014/main" val="3302837988"/>
                  </a:ext>
                </a:extLst>
              </a:tr>
              <a:tr h="1407600">
                <a:tc gridSpan="2">
                  <a:txBody>
                    <a:bodyPr/>
                    <a:lstStyle/>
                    <a:p>
                      <a:pPr algn="just" rtl="0" fontAlgn="base">
                        <a:lnSpc>
                          <a:spcPts val="1295"/>
                        </a:lnSpc>
                      </a:pPr>
                      <a:r>
                        <a:rPr lang="en-GB" sz="1000" b="1" i="0">
                          <a:effectLst/>
                        </a:rPr>
                        <a:t>Procedure</a:t>
                      </a:r>
                    </a:p>
                    <a:p>
                      <a:pPr algn="just" rtl="0" fontAlgn="base">
                        <a:lnSpc>
                          <a:spcPts val="1295"/>
                        </a:lnSpc>
                      </a:pPr>
                      <a:r>
                        <a:rPr lang="en-GB" sz="1000" b="0" i="0">
                          <a:effectLst/>
                        </a:rPr>
                        <a:t>You are invited to participate in a semi-structured interview. This interview will be recorded, and the results will be exclusively used for educational purposes. Participation in this interview is completely voluntary. There is no obligation to participate, and should you choose to do so, you can refuse to answer specific questions or decide to withdraw from the interview during its duration. </a:t>
                      </a:r>
                    </a:p>
                    <a:p>
                      <a:pPr algn="just" rtl="0" fontAlgn="base">
                        <a:lnSpc>
                          <a:spcPts val="1295"/>
                        </a:lnSpc>
                      </a:pPr>
                      <a:r>
                        <a:rPr lang="en-GB" sz="1000" b="1" i="0">
                          <a:effectLst/>
                        </a:rPr>
                        <a:t>Data</a:t>
                      </a:r>
                      <a:r>
                        <a:rPr lang="en-GB" sz="1000" b="0" i="0">
                          <a:effectLst/>
                        </a:rPr>
                        <a:t> </a:t>
                      </a:r>
                      <a:r>
                        <a:rPr lang="en-GB" sz="1000" b="1" i="0">
                          <a:effectLst/>
                        </a:rPr>
                        <a:t>protection</a:t>
                      </a:r>
                      <a:r>
                        <a:rPr lang="en-GB" sz="1000" b="0" i="0">
                          <a:effectLst/>
                        </a:rPr>
                        <a:t> </a:t>
                      </a:r>
                    </a:p>
                    <a:p>
                      <a:pPr algn="just" rtl="0" fontAlgn="base">
                        <a:lnSpc>
                          <a:spcPts val="1295"/>
                        </a:lnSpc>
                      </a:pPr>
                      <a:r>
                        <a:rPr lang="en-GB" sz="1000" b="0" i="0">
                          <a:effectLst/>
                        </a:rPr>
                        <a:t>The information you provide will contribute to the knowledge base of good practice compendium. All data will be managed in compliance with the </a:t>
                      </a:r>
                      <a:r>
                        <a:rPr lang="en-GB" sz="1000" b="1" i="0">
                          <a:solidFill>
                            <a:srgbClr val="29C5F4"/>
                          </a:solidFill>
                          <a:effectLst/>
                          <a:hlinkClick r:id="rId3">
                            <a:extLst>
                              <a:ext uri="{A12FA001-AC4F-418D-AE19-62706E023703}">
                                <ahyp:hlinkClr xmlns:ahyp="http://schemas.microsoft.com/office/drawing/2018/hyperlinkcolor" val="tx"/>
                              </a:ext>
                            </a:extLst>
                          </a:hlinkClick>
                        </a:rPr>
                        <a:t>General Data Protection Regulation (GDPR)</a:t>
                      </a:r>
                      <a:r>
                        <a:rPr lang="en-GB" sz="1000" b="0" i="0">
                          <a:effectLst/>
                        </a:rPr>
                        <a:t>. </a:t>
                      </a:r>
                    </a:p>
                    <a:p>
                      <a:pPr algn="just" rtl="0" fontAlgn="base">
                        <a:lnSpc>
                          <a:spcPts val="1295"/>
                        </a:lnSpc>
                      </a:pPr>
                      <a:r>
                        <a:rPr lang="en-GB" sz="1000" b="1" i="0">
                          <a:effectLst/>
                        </a:rPr>
                        <a:t>Queries</a:t>
                      </a:r>
                    </a:p>
                    <a:p>
                      <a:pPr algn="just" rtl="0" fontAlgn="base">
                        <a:lnSpc>
                          <a:spcPts val="1295"/>
                        </a:lnSpc>
                      </a:pPr>
                      <a:r>
                        <a:rPr lang="en-GB" sz="1000" b="0" i="0">
                          <a:effectLst/>
                        </a:rPr>
                        <a:t>Should you have any concerns, please contact </a:t>
                      </a:r>
                      <a:r>
                        <a:rPr lang="en-GB" sz="1000" b="0">
                          <a:effectLst/>
                        </a:rPr>
                        <a:t>[ add email of the professor responsible for the student ].</a:t>
                      </a:r>
                    </a:p>
                    <a:p>
                      <a:pPr algn="just" rtl="0" fontAlgn="base">
                        <a:lnSpc>
                          <a:spcPts val="1295"/>
                        </a:lnSpc>
                      </a:pPr>
                      <a:endParaRPr lang="en-GB" sz="1000" b="0" i="0">
                        <a:effectLst/>
                      </a:endParaRPr>
                    </a:p>
                    <a:p>
                      <a:pPr algn="just" rtl="0" fontAlgn="base">
                        <a:lnSpc>
                          <a:spcPts val="1295"/>
                        </a:lnSpc>
                      </a:pPr>
                      <a:r>
                        <a:rPr lang="en-GB" sz="1000" b="1" i="0">
                          <a:effectLst/>
                        </a:rPr>
                        <a:t>DECLARATION</a:t>
                      </a:r>
                    </a:p>
                    <a:p>
                      <a:pPr algn="just" rtl="0" fontAlgn="base">
                        <a:lnSpc>
                          <a:spcPts val="1295"/>
                        </a:lnSpc>
                      </a:pPr>
                      <a:r>
                        <a:rPr lang="en-GB" sz="1000" b="0" i="0">
                          <a:effectLst/>
                        </a:rPr>
                        <a:t>I have read this information sheet and had time to consider whether to participate in this interview. I understand that my participation is voluntary (it is my choice) and that I am free to withdraw from the interview at any time without disadvantage. Therefore, I agree to take part in this interview, and I declare that I have permission to mention any companies or businesses/organisations that I might be mentioned in this interview.</a:t>
                      </a:r>
                    </a:p>
                    <a:p>
                      <a:pPr algn="just" rtl="0" fontAlgn="base">
                        <a:lnSpc>
                          <a:spcPts val="1295"/>
                        </a:lnSpc>
                      </a:pPr>
                      <a:r>
                        <a:rPr lang="en-GB" sz="1000" b="0" i="0">
                          <a:effectLst/>
                        </a:rPr>
                        <a:t>I hereby give permission for the use of all the data collected from me.</a:t>
                      </a:r>
                    </a:p>
                    <a:p>
                      <a:pPr algn="just" rtl="0" fontAlgn="base">
                        <a:lnSpc>
                          <a:spcPts val="1295"/>
                        </a:lnSpc>
                      </a:pPr>
                      <a:endParaRPr lang="en-GB" sz="1000" b="0" i="0">
                        <a:effectLst/>
                      </a:endParaRPr>
                    </a:p>
                    <a:p>
                      <a:pPr algn="just" rtl="0" fontAlgn="base">
                        <a:lnSpc>
                          <a:spcPts val="1295"/>
                        </a:lnSpc>
                      </a:pPr>
                      <a:endParaRPr lang="en-GB" sz="1000" b="0" i="0">
                        <a:effectLst/>
                      </a:endParaRPr>
                    </a:p>
                    <a:p>
                      <a:pPr algn="just" rtl="0" fontAlgn="base">
                        <a:lnSpc>
                          <a:spcPct val="150000"/>
                        </a:lnSpc>
                      </a:pPr>
                      <a:r>
                        <a:rPr lang="en-GB" sz="1000" b="0" i="0">
                          <a:effectLst/>
                        </a:rPr>
                        <a:t>Signature: _____________________________________________________</a:t>
                      </a:r>
                    </a:p>
                    <a:p>
                      <a:pPr marL="0" marR="0" lvl="0" indent="0" algn="just" defTabSz="755934" rtl="0" eaLnBrk="1" fontAlgn="base" latinLnBrk="0" hangingPunct="1">
                        <a:lnSpc>
                          <a:spcPct val="150000"/>
                        </a:lnSpc>
                        <a:spcBef>
                          <a:spcPts val="0"/>
                        </a:spcBef>
                        <a:spcAft>
                          <a:spcPts val="0"/>
                        </a:spcAft>
                        <a:buClrTx/>
                        <a:buSzTx/>
                        <a:buFontTx/>
                        <a:buNone/>
                        <a:tabLst/>
                        <a:defRPr/>
                      </a:pPr>
                      <a:r>
                        <a:rPr lang="en-GB" sz="1000" b="0" i="0">
                          <a:effectLst/>
                        </a:rPr>
                        <a:t>Name of Interviewee:  ___________________________________________</a:t>
                      </a:r>
                    </a:p>
                    <a:p>
                      <a:pPr algn="just" rtl="0" fontAlgn="base">
                        <a:lnSpc>
                          <a:spcPct val="150000"/>
                        </a:lnSpc>
                      </a:pPr>
                      <a:r>
                        <a:rPr lang="en-GB" sz="1000" b="0" i="0">
                          <a:effectLst/>
                        </a:rPr>
                        <a:t>Date: _______________________</a:t>
                      </a:r>
                    </a:p>
                    <a:p>
                      <a:pPr algn="just" rtl="0" fontAlgn="base">
                        <a:lnSpc>
                          <a:spcPct val="150000"/>
                        </a:lnSpc>
                      </a:pPr>
                      <a:r>
                        <a:rPr lang="en-GB" sz="1000" b="0" i="0">
                          <a:effectLst/>
                        </a:rPr>
                        <a:t>Place: _______________________</a:t>
                      </a:r>
                    </a:p>
                    <a:p>
                      <a:pPr algn="just" rtl="0" fontAlgn="base">
                        <a:lnSpc>
                          <a:spcPct val="150000"/>
                        </a:lnSpc>
                      </a:pPr>
                      <a:endParaRPr lang="en-GB" sz="1000" b="0" i="0">
                        <a:effectLst/>
                      </a:endParaRPr>
                    </a:p>
                    <a:p>
                      <a:pPr algn="just" rtl="0" fontAlgn="base">
                        <a:lnSpc>
                          <a:spcPct val="150000"/>
                        </a:lnSpc>
                      </a:pPr>
                      <a:endParaRPr lang="en-GB" sz="1000" b="0" i="0">
                        <a:effectLst/>
                      </a:endParaRPr>
                    </a:p>
                    <a:p>
                      <a:pPr algn="just" rtl="0" fontAlgn="base">
                        <a:lnSpc>
                          <a:spcPct val="150000"/>
                        </a:lnSpc>
                      </a:pPr>
                      <a:r>
                        <a:rPr lang="en-GB" sz="1000" b="0" i="0">
                          <a:effectLst/>
                        </a:rPr>
                        <a:t>Signature:  _____________________________________________________			</a:t>
                      </a:r>
                    </a:p>
                    <a:p>
                      <a:pPr marL="0" marR="0" lvl="0" indent="0" algn="just" defTabSz="755934" rtl="0" eaLnBrk="1" fontAlgn="base" latinLnBrk="0" hangingPunct="1">
                        <a:lnSpc>
                          <a:spcPct val="150000"/>
                        </a:lnSpc>
                        <a:spcBef>
                          <a:spcPts val="0"/>
                        </a:spcBef>
                        <a:spcAft>
                          <a:spcPts val="0"/>
                        </a:spcAft>
                        <a:buClrTx/>
                        <a:buSzTx/>
                        <a:buFontTx/>
                        <a:buNone/>
                        <a:tabLst/>
                        <a:defRPr/>
                      </a:pPr>
                      <a:r>
                        <a:rPr lang="en-GB" sz="1000" b="0" i="0">
                          <a:effectLst/>
                        </a:rPr>
                        <a:t>Name of the Interviewer: _________________________________________</a:t>
                      </a:r>
                    </a:p>
                    <a:p>
                      <a:pPr algn="just" rtl="0" fontAlgn="base">
                        <a:lnSpc>
                          <a:spcPct val="150000"/>
                        </a:lnSpc>
                      </a:pPr>
                      <a:r>
                        <a:rPr lang="en-GB" sz="1000" b="0" i="0">
                          <a:effectLst/>
                        </a:rPr>
                        <a:t>Date: ______________________</a:t>
                      </a:r>
                    </a:p>
                    <a:p>
                      <a:pPr algn="just" rtl="0" fontAlgn="base">
                        <a:lnSpc>
                          <a:spcPct val="150000"/>
                        </a:lnSpc>
                      </a:pPr>
                      <a:r>
                        <a:rPr lang="en-GB" sz="1000" b="0" i="0">
                          <a:effectLst/>
                        </a:rPr>
                        <a:t>Place: ______________________</a:t>
                      </a:r>
                    </a:p>
                  </a:txBody>
                  <a:tcPr/>
                </a:tc>
                <a:tc hMerge="1">
                  <a:txBody>
                    <a:bodyPr/>
                    <a:lstStyle/>
                    <a:p>
                      <a:pPr algn="l" rtl="0" fontAlgn="base">
                        <a:lnSpc>
                          <a:spcPts val="1295"/>
                        </a:lnSpc>
                      </a:pPr>
                      <a:endParaRPr lang="en-GB" sz="1600" b="0" i="0">
                        <a:effectLst/>
                      </a:endParaRPr>
                    </a:p>
                  </a:txBody>
                  <a:tcPr/>
                </a:tc>
                <a:extLst>
                  <a:ext uri="{0D108BD9-81ED-4DB2-BD59-A6C34878D82A}">
                    <a16:rowId xmlns:a16="http://schemas.microsoft.com/office/drawing/2014/main" val="3819865320"/>
                  </a:ext>
                </a:extLst>
              </a:tr>
            </a:tbl>
          </a:graphicData>
        </a:graphic>
      </p:graphicFrame>
    </p:spTree>
    <p:extLst>
      <p:ext uri="{BB962C8B-B14F-4D97-AF65-F5344CB8AC3E}">
        <p14:creationId xmlns:p14="http://schemas.microsoft.com/office/powerpoint/2010/main" val="702730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E107F6-9D6D-4805-A5FD-560F44077DA4}">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7357B2-4F1B-4C32-8E2E-D26828E6326E}">
  <ds:schemaRefs>
    <ds:schemaRef ds:uri="http://schemas.microsoft.com/sharepoint/v3/contenttype/forms"/>
  </ds:schemaRefs>
</ds:datastoreItem>
</file>

<file path=docMetadata/LabelInfo.xml><?xml version="1.0" encoding="utf-8"?>
<clbl:labelList xmlns:clbl="http://schemas.microsoft.com/office/2020/mipLabelMetadata">
  <clbl:label id="{9680ee5b-5369-4269-9c7b-71743b538e30}" enabled="0" method="" siteId="{9680ee5b-5369-4269-9c7b-71743b538e30}"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3575</Words>
  <Application>Microsoft Office PowerPoint</Application>
  <PresentationFormat>Custom</PresentationFormat>
  <Paragraphs>409</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vt:lpstr>
      <vt:lpstr>Wingdings</vt:lpstr>
      <vt:lpstr>Wingdings,Sans-Serif</vt:lpstr>
      <vt:lpstr>WordVisiCarriageReturn_MSFontService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Kathryn O'Brien</cp:lastModifiedBy>
  <cp:revision>2</cp:revision>
  <dcterms:created xsi:type="dcterms:W3CDTF">2018-08-04T19:06:08Z</dcterms:created>
  <dcterms:modified xsi:type="dcterms:W3CDTF">2025-08-18T14:54:06Z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