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9"/>
  </p:notesMasterIdLst>
  <p:handoutMasterIdLst>
    <p:handoutMasterId r:id="rId20"/>
  </p:handoutMasterIdLst>
  <p:sldIdLst>
    <p:sldId id="731" r:id="rId5"/>
    <p:sldId id="727" r:id="rId6"/>
    <p:sldId id="716" r:id="rId7"/>
    <p:sldId id="724" r:id="rId8"/>
    <p:sldId id="725" r:id="rId9"/>
    <p:sldId id="732" r:id="rId10"/>
    <p:sldId id="719" r:id="rId11"/>
    <p:sldId id="720" r:id="rId12"/>
    <p:sldId id="721" r:id="rId13"/>
    <p:sldId id="723" r:id="rId14"/>
    <p:sldId id="722" r:id="rId15"/>
    <p:sldId id="729" r:id="rId16"/>
    <p:sldId id="733" r:id="rId17"/>
    <p:sldId id="717" r:id="rId1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MF" userId="S::md064157@fh-muenster.de::cb2f8acd-f477-4704-9f46-ae480f16722a" providerId="AD"/>
  <p188:author id="{BE525AB2-8C28-8EE0-690C-0584E94831AC}" name="Magdalena Malinowska" initials="MM" userId="20517befa3afec24" providerId="Windows Live"/>
  <p188:author id="{238F0FCD-D612-099E-20F5-1E0464518DD0}" name="Paula Schüppenhauer" initials="PS" userId="S::ps286478@fh-muenster.de::53231c67-f842-40ae-9d40-eec1b0ea5f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430"/>
    <a:srgbClr val="29C5F4"/>
    <a:srgbClr val="8652A1"/>
    <a:srgbClr val="6263AD"/>
    <a:srgbClr val="173965"/>
    <a:srgbClr val="3CBEB3"/>
    <a:srgbClr val="0B3A5B"/>
    <a:srgbClr val="FFFFFF"/>
    <a:srgbClr val="88D1DA"/>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00E3AB-B8D2-42C0-A673-7C94ABC7BCC7}" v="18" dt="2025-07-21T06:30:04.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93"/>
    <p:restoredTop sz="94745"/>
  </p:normalViewPr>
  <p:slideViewPr>
    <p:cSldViewPr snapToGrid="0">
      <p:cViewPr>
        <p:scale>
          <a:sx n="91" d="100"/>
          <a:sy n="91" d="100"/>
        </p:scale>
        <p:origin x="2211" y="-321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9/7/2025</a:t>
            </a:fld>
            <a:endParaRPr lang="en-US"/>
          </a:p>
        </p:txBody>
      </p:sp>
      <p:sp>
        <p:nvSpPr>
          <p:cNvPr id="4" name="Footer Placeholder 3">
            <a:extLst>
              <a:ext uri="{FF2B5EF4-FFF2-40B4-BE49-F238E27FC236}">
                <a16:creationId xmlns:a16="http://schemas.microsoft.com/office/drawing/2014/main"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07/09/2025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a:r>
          </a:p>
        </p:txBody>
      </p:sp>
      <p:sp>
        <p:nvSpPr>
          <p:cNvPr id="4" name="Slide Number Placeholder 3"/>
          <p:cNvSpPr>
            <a:spLocks noGrp="1"/>
          </p:cNvSpPr>
          <p:nvPr>
            <p:ph type="sldNum" sz="quarter" idx="5"/>
          </p:nvPr>
        </p:nvSpPr>
        <p:spPr/>
        <p:txBody>
          <a:bodyPr/>
          <a:lstStyle/>
          <a:p>
            <a:fld id="{B00B7772-C904-45C6-B074-7143637CB8A9}" type="slidenum">
              <a:rPr lang="en-IE" smtClean="0"/>
              <a:t>6</a:t>
            </a:fld>
            <a:endParaRPr lang="en-IE"/>
          </a:p>
        </p:txBody>
      </p:sp>
    </p:spTree>
    <p:extLst>
      <p:ext uri="{BB962C8B-B14F-4D97-AF65-F5344CB8AC3E}">
        <p14:creationId xmlns:p14="http://schemas.microsoft.com/office/powerpoint/2010/main" val="794706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00B7772-C904-45C6-B074-7143637CB8A9}" type="slidenum">
              <a:rPr lang="en-IE" smtClean="0"/>
              <a:t>7</a:t>
            </a:fld>
            <a:endParaRPr lang="en-IE"/>
          </a:p>
        </p:txBody>
      </p:sp>
    </p:spTree>
    <p:extLst>
      <p:ext uri="{BB962C8B-B14F-4D97-AF65-F5344CB8AC3E}">
        <p14:creationId xmlns:p14="http://schemas.microsoft.com/office/powerpoint/2010/main" val="2078728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17580-784C-8E11-433D-B93B07A8725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54C60AD-5C52-0AB1-9036-804B76E0E1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70A6F1F-EE0D-0851-4FF6-13272C91080E}"/>
              </a:ext>
            </a:extLst>
          </p:cNvPr>
          <p:cNvSpPr>
            <a:spLocks noGrp="1"/>
          </p:cNvSpPr>
          <p:nvPr>
            <p:ph type="body" idx="1"/>
          </p:nvPr>
        </p:nvSpPr>
        <p:spPr/>
        <p:txBody>
          <a:bodyPr/>
          <a:lstStyle/>
          <a:p>
            <a:endParaRPr lang="en-GB"/>
          </a:p>
        </p:txBody>
      </p:sp>
      <p:sp>
        <p:nvSpPr>
          <p:cNvPr id="4" name="Foliennummernplatzhalter 3">
            <a:extLst>
              <a:ext uri="{FF2B5EF4-FFF2-40B4-BE49-F238E27FC236}">
                <a16:creationId xmlns:a16="http://schemas.microsoft.com/office/drawing/2014/main" id="{1B3ED513-B27C-C03A-F6C1-64A512615D1E}"/>
              </a:ext>
            </a:extLst>
          </p:cNvPr>
          <p:cNvSpPr>
            <a:spLocks noGrp="1"/>
          </p:cNvSpPr>
          <p:nvPr>
            <p:ph type="sldNum" sz="quarter" idx="5"/>
          </p:nvPr>
        </p:nvSpPr>
        <p:spPr/>
        <p:txBody>
          <a:bodyPr/>
          <a:lstStyle/>
          <a:p>
            <a:fld id="{B00B7772-C904-45C6-B074-7143637CB8A9}" type="slidenum">
              <a:rPr lang="en-IE" smtClean="0"/>
              <a:t>8</a:t>
            </a:fld>
            <a:endParaRPr lang="en-IE"/>
          </a:p>
        </p:txBody>
      </p:sp>
    </p:spTree>
    <p:extLst>
      <p:ext uri="{BB962C8B-B14F-4D97-AF65-F5344CB8AC3E}">
        <p14:creationId xmlns:p14="http://schemas.microsoft.com/office/powerpoint/2010/main" val="1685910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3C588-E422-C77F-D8DD-CDACFB31A02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B6CC580-E8A9-9655-049E-662AD45ED1E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DF87CEB-FCD4-AC6C-CE53-5F3DD617BD3C}"/>
              </a:ext>
            </a:extLst>
          </p:cNvPr>
          <p:cNvSpPr>
            <a:spLocks noGrp="1"/>
          </p:cNvSpPr>
          <p:nvPr>
            <p:ph type="body" idx="1"/>
          </p:nvPr>
        </p:nvSpPr>
        <p:spPr/>
        <p:txBody>
          <a:bodyPr/>
          <a:lstStyle/>
          <a:p>
            <a:endParaRPr lang="en-GB"/>
          </a:p>
        </p:txBody>
      </p:sp>
      <p:sp>
        <p:nvSpPr>
          <p:cNvPr id="4" name="Foliennummernplatzhalter 3">
            <a:extLst>
              <a:ext uri="{FF2B5EF4-FFF2-40B4-BE49-F238E27FC236}">
                <a16:creationId xmlns:a16="http://schemas.microsoft.com/office/drawing/2014/main" id="{2887C20D-4C87-8ED6-39F6-47B608BC22E4}"/>
              </a:ext>
            </a:extLst>
          </p:cNvPr>
          <p:cNvSpPr>
            <a:spLocks noGrp="1"/>
          </p:cNvSpPr>
          <p:nvPr>
            <p:ph type="sldNum" sz="quarter" idx="5"/>
          </p:nvPr>
        </p:nvSpPr>
        <p:spPr/>
        <p:txBody>
          <a:bodyPr/>
          <a:lstStyle/>
          <a:p>
            <a:fld id="{B00B7772-C904-45C6-B074-7143637CB8A9}" type="slidenum">
              <a:rPr lang="en-IE" smtClean="0"/>
              <a:t>9</a:t>
            </a:fld>
            <a:endParaRPr lang="en-IE"/>
          </a:p>
        </p:txBody>
      </p:sp>
    </p:spTree>
    <p:extLst>
      <p:ext uri="{BB962C8B-B14F-4D97-AF65-F5344CB8AC3E}">
        <p14:creationId xmlns:p14="http://schemas.microsoft.com/office/powerpoint/2010/main" val="28911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BD759-992D-1F92-2299-EA0D1B8C153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762942E-1940-23D7-8313-80EAD0F885A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551C8A0-5610-B8A6-9623-6F87F6C73889}"/>
              </a:ext>
            </a:extLst>
          </p:cNvPr>
          <p:cNvSpPr>
            <a:spLocks noGrp="1"/>
          </p:cNvSpPr>
          <p:nvPr>
            <p:ph type="body" idx="1"/>
          </p:nvPr>
        </p:nvSpPr>
        <p:spPr/>
        <p:txBody>
          <a:bodyPr/>
          <a:lstStyle/>
          <a:p>
            <a:endParaRPr lang="en-GB"/>
          </a:p>
        </p:txBody>
      </p:sp>
      <p:sp>
        <p:nvSpPr>
          <p:cNvPr id="4" name="Foliennummernplatzhalter 3">
            <a:extLst>
              <a:ext uri="{FF2B5EF4-FFF2-40B4-BE49-F238E27FC236}">
                <a16:creationId xmlns:a16="http://schemas.microsoft.com/office/drawing/2014/main" id="{1907CA1D-39C1-3CDD-54BF-141DD2209618}"/>
              </a:ext>
            </a:extLst>
          </p:cNvPr>
          <p:cNvSpPr>
            <a:spLocks noGrp="1"/>
          </p:cNvSpPr>
          <p:nvPr>
            <p:ph type="sldNum" sz="quarter" idx="5"/>
          </p:nvPr>
        </p:nvSpPr>
        <p:spPr/>
        <p:txBody>
          <a:bodyPr/>
          <a:lstStyle/>
          <a:p>
            <a:fld id="{B00B7772-C904-45C6-B074-7143637CB8A9}" type="slidenum">
              <a:rPr lang="en-IE" smtClean="0"/>
              <a:t>11</a:t>
            </a:fld>
            <a:endParaRPr lang="en-IE"/>
          </a:p>
        </p:txBody>
      </p:sp>
    </p:spTree>
    <p:extLst>
      <p:ext uri="{BB962C8B-B14F-4D97-AF65-F5344CB8AC3E}">
        <p14:creationId xmlns:p14="http://schemas.microsoft.com/office/powerpoint/2010/main" val="2436987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grpSp>
        <p:nvGrpSpPr>
          <p:cNvPr id="40" name="Graphic 95">
            <a:extLst>
              <a:ext uri="{FF2B5EF4-FFF2-40B4-BE49-F238E27FC236}">
                <a16:creationId xmlns:a16="http://schemas.microsoft.com/office/drawing/2014/main"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2023 – 2024</a:t>
            </a:r>
          </a:p>
          <a:p>
            <a:pPr lvl="0"/>
            <a:r>
              <a:rPr lang="en-US"/>
              <a:t>Document Name</a:t>
            </a:r>
          </a:p>
        </p:txBody>
      </p:sp>
      <p:sp>
        <p:nvSpPr>
          <p:cNvPr id="44" name="Text Placeholder 23">
            <a:extLst>
              <a:ext uri="{FF2B5EF4-FFF2-40B4-BE49-F238E27FC236}">
                <a16:creationId xmlns:a16="http://schemas.microsoft.com/office/drawing/2014/main"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9" y="3577645"/>
            <a:ext cx="3783257" cy="3536523"/>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QUOTE HERE</a:t>
            </a:r>
          </a:p>
          <a:p>
            <a:pPr lvl="0"/>
            <a:endParaRPr lang="en-US"/>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a:t>
            </a:r>
          </a:p>
          <a:p>
            <a:pPr lvl="0"/>
            <a:endParaRPr lang="en-US"/>
          </a:p>
        </p:txBody>
      </p:sp>
    </p:spTree>
    <p:extLst>
      <p:ext uri="{BB962C8B-B14F-4D97-AF65-F5344CB8AC3E}">
        <p14:creationId xmlns:p14="http://schemas.microsoft.com/office/powerpoint/2010/main" val="25872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 name="Rectangle 3">
            <a:extLst>
              <a:ext uri="{FF2B5EF4-FFF2-40B4-BE49-F238E27FC236}">
                <a16:creationId xmlns:a16="http://schemas.microsoft.com/office/drawing/2014/main" id="{77CF21C0-7FD9-B862-6BD4-D0EDBC412EA1}"/>
              </a:ext>
            </a:extLst>
          </p:cNvPr>
          <p:cNvSpPr/>
          <p:nvPr userDrawn="1"/>
        </p:nvSpPr>
        <p:spPr>
          <a:xfrm>
            <a:off x="0" y="7549680"/>
            <a:ext cx="6774024" cy="265611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7EA15CC7-3C96-C803-0380-B91F8E3179F8}"/>
              </a:ext>
            </a:extLst>
          </p:cNvPr>
          <p:cNvSpPr>
            <a:spLocks noGrp="1"/>
          </p:cNvSpPr>
          <p:nvPr>
            <p:ph type="body" sz="quarter" idx="61" hasCustomPrompt="1"/>
          </p:nvPr>
        </p:nvSpPr>
        <p:spPr>
          <a:xfrm>
            <a:off x="2982686" y="916143"/>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7" name="Text Placeholder 32">
            <a:extLst>
              <a:ext uri="{FF2B5EF4-FFF2-40B4-BE49-F238E27FC236}">
                <a16:creationId xmlns:a16="http://schemas.microsoft.com/office/drawing/2014/main"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3" name="Text Placeholder 32">
            <a:extLst>
              <a:ext uri="{FF2B5EF4-FFF2-40B4-BE49-F238E27FC236}">
                <a16:creationId xmlns:a16="http://schemas.microsoft.com/office/drawing/2014/main"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24" name="Text Placeholder 32">
            <a:extLst>
              <a:ext uri="{FF2B5EF4-FFF2-40B4-BE49-F238E27FC236}">
                <a16:creationId xmlns:a16="http://schemas.microsoft.com/office/drawing/2014/main"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8" name="Slide Number Placeholder 5">
            <a:extLst>
              <a:ext uri="{FF2B5EF4-FFF2-40B4-BE49-F238E27FC236}">
                <a16:creationId xmlns:a16="http://schemas.microsoft.com/office/drawing/2014/main"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69918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13E7E78D-FA00-F8B6-8115-0F327BDFD273}"/>
              </a:ext>
            </a:extLst>
          </p:cNvPr>
          <p:cNvSpPr>
            <a:spLocks noGrp="1"/>
          </p:cNvSpPr>
          <p:nvPr>
            <p:ph type="pic" sz="quarter" idx="10"/>
          </p:nvPr>
        </p:nvSpPr>
        <p:spPr>
          <a:xfrm>
            <a:off x="-1" y="2102381"/>
            <a:ext cx="7559675" cy="7291461"/>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0" name="Text Placeholder 32">
            <a:extLst>
              <a:ext uri="{FF2B5EF4-FFF2-40B4-BE49-F238E27FC236}">
                <a16:creationId xmlns:a16="http://schemas.microsoft.com/office/drawing/2014/main" id="{396F404A-5F51-4BEC-518A-41B5D4998D57}"/>
              </a:ext>
            </a:extLst>
          </p:cNvPr>
          <p:cNvSpPr>
            <a:spLocks noGrp="1"/>
          </p:cNvSpPr>
          <p:nvPr>
            <p:ph type="body" sz="quarter" idx="30" hasCustomPrompt="1"/>
          </p:nvPr>
        </p:nvSpPr>
        <p:spPr>
          <a:xfrm>
            <a:off x="4444372" y="9065038"/>
            <a:ext cx="3115303" cy="536162"/>
          </a:xfrm>
          <a:prstGeom prst="rect">
            <a:avLst/>
          </a:prstGeom>
          <a:solidFill>
            <a:srgbClr val="0B1430"/>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51" name="Text Placeholder 32">
            <a:extLst>
              <a:ext uri="{FF2B5EF4-FFF2-40B4-BE49-F238E27FC236}">
                <a16:creationId xmlns:a16="http://schemas.microsoft.com/office/drawing/2014/main" id="{B8380AE6-F6F8-0F31-1E9D-EC9B04EB4D25}"/>
              </a:ext>
            </a:extLst>
          </p:cNvPr>
          <p:cNvSpPr>
            <a:spLocks noGrp="1"/>
          </p:cNvSpPr>
          <p:nvPr>
            <p:ph type="body" sz="quarter" idx="47" hasCustomPrompt="1"/>
          </p:nvPr>
        </p:nvSpPr>
        <p:spPr>
          <a:xfrm>
            <a:off x="3779836" y="7507964"/>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Follow our journey</a:t>
            </a:r>
          </a:p>
        </p:txBody>
      </p:sp>
      <p:pic>
        <p:nvPicPr>
          <p:cNvPr id="2" name="Picture 1">
            <a:extLst>
              <a:ext uri="{FF2B5EF4-FFF2-40B4-BE49-F238E27FC236}">
                <a16:creationId xmlns:a16="http://schemas.microsoft.com/office/drawing/2014/main" id="{709C6888-3791-7639-3FCE-A917E457E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480" y="309507"/>
            <a:ext cx="3144686" cy="1633603"/>
          </a:xfrm>
          <a:prstGeom prst="rect">
            <a:avLst/>
          </a:prstGeom>
        </p:spPr>
      </p:pic>
      <p:sp>
        <p:nvSpPr>
          <p:cNvPr id="3" name="TextBox 2">
            <a:extLst>
              <a:ext uri="{FF2B5EF4-FFF2-40B4-BE49-F238E27FC236}">
                <a16:creationId xmlns:a16="http://schemas.microsoft.com/office/drawing/2014/main" id="{1E0E82D0-E771-B753-B850-F1FE0E1ADFA5}"/>
              </a:ext>
            </a:extLst>
          </p:cNvPr>
          <p:cNvSpPr txBox="1"/>
          <p:nvPr userDrawn="1"/>
        </p:nvSpPr>
        <p:spPr>
          <a:xfrm>
            <a:off x="2063689" y="9985235"/>
            <a:ext cx="3761377" cy="369332"/>
          </a:xfrm>
          <a:prstGeom prst="rect">
            <a:avLst/>
          </a:prstGeom>
          <a:noFill/>
        </p:spPr>
        <p:txBody>
          <a:bodyPr wrap="square">
            <a:spAutoFit/>
          </a:bodyPr>
          <a:lstStyle/>
          <a:p>
            <a:pPr algn="just"/>
            <a:r>
              <a:rPr lang="en-IE" sz="6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600" i="0">
              <a:solidFill>
                <a:srgbClr val="0B3A5B"/>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B579B4A-1D80-4280-B256-AEB2F2C63637}"/>
              </a:ext>
            </a:extLst>
          </p:cNvPr>
          <p:cNvPicPr>
            <a:picLocks noChangeAspect="1"/>
          </p:cNvPicPr>
          <p:nvPr userDrawn="1"/>
        </p:nvPicPr>
        <p:blipFill>
          <a:blip r:embed="rId3"/>
          <a:stretch>
            <a:fillRect/>
          </a:stretch>
        </p:blipFill>
        <p:spPr>
          <a:xfrm>
            <a:off x="525385" y="9990283"/>
            <a:ext cx="1529269" cy="340525"/>
          </a:xfrm>
          <a:prstGeom prst="rect">
            <a:avLst/>
          </a:prstGeom>
        </p:spPr>
      </p:pic>
    </p:spTree>
    <p:extLst>
      <p:ext uri="{BB962C8B-B14F-4D97-AF65-F5344CB8AC3E}">
        <p14:creationId xmlns:p14="http://schemas.microsoft.com/office/powerpoint/2010/main" val="3351791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TextBox 1">
            <a:extLst>
              <a:ext uri="{FF2B5EF4-FFF2-40B4-BE49-F238E27FC236}">
                <a16:creationId xmlns:a16="http://schemas.microsoft.com/office/drawing/2014/main" id="{92E64B4C-1AC2-4A08-ABFD-AEA252858162}"/>
              </a:ext>
            </a:extLst>
          </p:cNvPr>
          <p:cNvSpPr txBox="1"/>
          <p:nvPr userDrawn="1"/>
        </p:nvSpPr>
        <p:spPr>
          <a:xfrm>
            <a:off x="2186219" y="9828308"/>
            <a:ext cx="4788791" cy="369332"/>
          </a:xfrm>
          <a:prstGeom prst="rect">
            <a:avLst/>
          </a:prstGeom>
          <a:noFill/>
        </p:spPr>
        <p:txBody>
          <a:bodyPr wrap="square">
            <a:spAutoFit/>
          </a:bodyPr>
          <a:lstStyle/>
          <a:p>
            <a:pPr algn="just"/>
            <a:r>
              <a:rPr lang="en-US" sz="6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p>
        </p:txBody>
      </p:sp>
      <p:sp>
        <p:nvSpPr>
          <p:cNvPr id="4" name="TextBox 3">
            <a:extLst>
              <a:ext uri="{FF2B5EF4-FFF2-40B4-BE49-F238E27FC236}">
                <a16:creationId xmlns:a16="http://schemas.microsoft.com/office/drawing/2014/main" id="{83C85BF8-1DAC-393F-A30E-D6213CE9444E}"/>
              </a:ext>
            </a:extLst>
          </p:cNvPr>
          <p:cNvSpPr txBox="1"/>
          <p:nvPr userDrawn="1"/>
        </p:nvSpPr>
        <p:spPr>
          <a:xfrm>
            <a:off x="2186220" y="10197640"/>
            <a:ext cx="4947825" cy="184666"/>
          </a:xfrm>
          <a:prstGeom prst="rect">
            <a:avLst/>
          </a:prstGeom>
          <a:noFill/>
        </p:spPr>
        <p:txBody>
          <a:bodyPr wrap="square">
            <a:spAutoFit/>
          </a:bodyPr>
          <a:lstStyle/>
          <a:p>
            <a:r>
              <a:rPr lang="en-US" sz="600" b="0" i="0">
                <a:solidFill>
                  <a:srgbClr val="0B3A5B"/>
                </a:solidFill>
                <a:effectLst/>
              </a:rPr>
              <a:t>Worksheets © 2025 by Project EARTH is licensed under CC BY 4.0. To view a copy of this license, visit https://</a:t>
            </a:r>
            <a:r>
              <a:rPr lang="en-US" sz="600" b="0" i="0" err="1">
                <a:solidFill>
                  <a:srgbClr val="0B3A5B"/>
                </a:solidFill>
                <a:effectLst/>
              </a:rPr>
              <a:t>creativecommons.org</a:t>
            </a:r>
            <a:r>
              <a:rPr lang="en-US" sz="600" b="0" i="0">
                <a:solidFill>
                  <a:srgbClr val="0B3A5B"/>
                </a:solidFill>
                <a:effectLst/>
              </a:rPr>
              <a:t>/licenses/by/4.0/</a:t>
            </a:r>
            <a:endParaRPr lang="en-GB" sz="600">
              <a:solidFill>
                <a:srgbClr val="0B3A5B"/>
              </a:solidFill>
            </a:endParaRPr>
          </a:p>
        </p:txBody>
      </p:sp>
      <p:sp>
        <p:nvSpPr>
          <p:cNvPr id="6" name="TextBox 5">
            <a:extLst>
              <a:ext uri="{FF2B5EF4-FFF2-40B4-BE49-F238E27FC236}">
                <a16:creationId xmlns:a16="http://schemas.microsoft.com/office/drawing/2014/main" id="{56F2CE51-40C4-DA4F-2CC9-C3EE4488806C}"/>
              </a:ext>
            </a:extLst>
          </p:cNvPr>
          <p:cNvSpPr txBox="1"/>
          <p:nvPr userDrawn="1"/>
        </p:nvSpPr>
        <p:spPr>
          <a:xfrm>
            <a:off x="584664" y="9343671"/>
            <a:ext cx="6390345" cy="276999"/>
          </a:xfrm>
          <a:prstGeom prst="rect">
            <a:avLst/>
          </a:prstGeom>
          <a:noFill/>
        </p:spPr>
        <p:txBody>
          <a:bodyPr wrap="square">
            <a:spAutoFit/>
          </a:bodyPr>
          <a:lstStyle>
            <a:defPPr>
              <a:defRPr lang="en-US"/>
            </a:defPPr>
            <a:lvl1pPr algn="just">
              <a:defRPr sz="600" b="0" i="0" u="none" strike="noStrike">
                <a:solidFill>
                  <a:srgbClr val="0B3A5B"/>
                </a:solidFill>
                <a:effectLst/>
                <a:latin typeface="Calibri" panose="020F0502020204030204" pitchFamily="34" charset="0"/>
                <a:cs typeface="Calibri" panose="020F0502020204030204" pitchFamily="34" charset="0"/>
              </a:defRPr>
            </a:lvl1pPr>
          </a:lstStyle>
          <a:p>
            <a:pPr lvl="0"/>
            <a:r>
              <a:rPr lang="en-US" i="1">
                <a:solidFill>
                  <a:schemeClr val="tx1"/>
                </a:solidFill>
              </a:rPr>
              <a:t>This Problem-Based Learning Open Educational Resource, a part of the Erasmus+ Cooperation Partnerships Project “Ethical and Responsible Transportation and Handling”, was </a:t>
            </a:r>
            <a:r>
              <a:rPr lang="en-US" i="1" err="1">
                <a:solidFill>
                  <a:schemeClr val="tx1"/>
                </a:solidFill>
              </a:rPr>
              <a:t>conceptualised</a:t>
            </a:r>
            <a:r>
              <a:rPr lang="en-US" i="1">
                <a:solidFill>
                  <a:schemeClr val="tx1"/>
                </a:solidFill>
              </a:rPr>
              <a:t> and produced by </a:t>
            </a:r>
            <a:r>
              <a:rPr lang="en-US" i="1" err="1">
                <a:solidFill>
                  <a:schemeClr val="tx1"/>
                </a:solidFill>
              </a:rPr>
              <a:t>Maynara</a:t>
            </a:r>
            <a:r>
              <a:rPr lang="en-US" i="1">
                <a:solidFill>
                  <a:schemeClr val="tx1"/>
                </a:solidFill>
              </a:rPr>
              <a:t> </a:t>
            </a:r>
            <a:r>
              <a:rPr lang="en-US" i="1" err="1">
                <a:solidFill>
                  <a:schemeClr val="tx1"/>
                </a:solidFill>
              </a:rPr>
              <a:t>Furquim</a:t>
            </a:r>
            <a:r>
              <a:rPr lang="en-US" i="1">
                <a:solidFill>
                  <a:schemeClr val="tx1"/>
                </a:solidFill>
              </a:rPr>
              <a:t> and Paula Schüppenhauer, FH Münster University of Applied Sciences, in collaboration with the EARTH Project Partnership.</a:t>
            </a:r>
          </a:p>
        </p:txBody>
      </p:sp>
    </p:spTree>
    <p:extLst>
      <p:ext uri="{BB962C8B-B14F-4D97-AF65-F5344CB8AC3E}">
        <p14:creationId xmlns:p14="http://schemas.microsoft.com/office/powerpoint/2010/main" val="238754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9CACD-95F6-C740-9957-885B4EF0752C}"/>
              </a:ext>
            </a:extLst>
          </p:cNvPr>
          <p:cNvSpPr/>
          <p:nvPr userDrawn="1"/>
        </p:nvSpPr>
        <p:spPr>
          <a:xfrm>
            <a:off x="525586" y="1811867"/>
            <a:ext cx="4912688" cy="834251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5" name="Text Placeholder 32">
            <a:extLst>
              <a:ext uri="{FF2B5EF4-FFF2-40B4-BE49-F238E27FC236}">
                <a16:creationId xmlns:a16="http://schemas.microsoft.com/office/drawing/2014/main"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Sub-Heading</a:t>
            </a:r>
          </a:p>
        </p:txBody>
      </p:sp>
      <p:sp>
        <p:nvSpPr>
          <p:cNvPr id="46" name="Text Placeholder 32">
            <a:extLst>
              <a:ext uri="{FF2B5EF4-FFF2-40B4-BE49-F238E27FC236}">
                <a16:creationId xmlns:a16="http://schemas.microsoft.com/office/drawing/2014/main"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47" name="Slide Number Placeholder 5">
            <a:extLst>
              <a:ext uri="{FF2B5EF4-FFF2-40B4-BE49-F238E27FC236}">
                <a16:creationId xmlns:a16="http://schemas.microsoft.com/office/drawing/2014/main"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E9DDA3-5508-124F-B846-4CE77542FE4E}"/>
              </a:ext>
            </a:extLst>
          </p:cNvPr>
          <p:cNvSpPr/>
          <p:nvPr userDrawn="1"/>
        </p:nvSpPr>
        <p:spPr>
          <a:xfrm rot="5400000">
            <a:off x="-4569703" y="4591788"/>
            <a:ext cx="10670783" cy="152926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id="{86B01A13-C668-430D-CFC5-265C5B6253D7}"/>
              </a:ext>
            </a:extLst>
          </p:cNvPr>
          <p:cNvSpPr>
            <a:spLocks noGrp="1"/>
          </p:cNvSpPr>
          <p:nvPr>
            <p:ph type="body" sz="quarter" idx="11" hasCustomPrompt="1"/>
          </p:nvPr>
        </p:nvSpPr>
        <p:spPr>
          <a:xfrm>
            <a:off x="2118189" y="3964837"/>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107" name="Text Placeholder 32">
            <a:extLst>
              <a:ext uri="{FF2B5EF4-FFF2-40B4-BE49-F238E27FC236}">
                <a16:creationId xmlns:a16="http://schemas.microsoft.com/office/drawing/2014/main" id="{30355578-E745-9BD0-A856-DBEC9CDCF6BA}"/>
              </a:ext>
            </a:extLst>
          </p:cNvPr>
          <p:cNvSpPr>
            <a:spLocks noGrp="1"/>
          </p:cNvSpPr>
          <p:nvPr>
            <p:ph type="body" sz="quarter" idx="49" hasCustomPrompt="1"/>
          </p:nvPr>
        </p:nvSpPr>
        <p:spPr>
          <a:xfrm>
            <a:off x="2656044" y="3964837"/>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Introduction</a:t>
            </a:r>
            <a:endParaRPr lang="en-US"/>
          </a:p>
        </p:txBody>
      </p:sp>
      <p:sp>
        <p:nvSpPr>
          <p:cNvPr id="108" name="Text Placeholder 32">
            <a:extLst>
              <a:ext uri="{FF2B5EF4-FFF2-40B4-BE49-F238E27FC236}">
                <a16:creationId xmlns:a16="http://schemas.microsoft.com/office/drawing/2014/main" id="{1483D1AB-5DBE-ED13-C638-D187E00E754A}"/>
              </a:ext>
            </a:extLst>
          </p:cNvPr>
          <p:cNvSpPr>
            <a:spLocks noGrp="1"/>
          </p:cNvSpPr>
          <p:nvPr>
            <p:ph type="body" sz="quarter" idx="13" hasCustomPrompt="1"/>
          </p:nvPr>
        </p:nvSpPr>
        <p:spPr>
          <a:xfrm>
            <a:off x="2118189" y="4440079"/>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109" name="Text Placeholder 32">
            <a:extLst>
              <a:ext uri="{FF2B5EF4-FFF2-40B4-BE49-F238E27FC236}">
                <a16:creationId xmlns:a16="http://schemas.microsoft.com/office/drawing/2014/main" id="{0E904D35-974C-377E-0B62-7E1FEA95A52A}"/>
              </a:ext>
            </a:extLst>
          </p:cNvPr>
          <p:cNvSpPr>
            <a:spLocks noGrp="1"/>
          </p:cNvSpPr>
          <p:nvPr>
            <p:ph type="body" sz="quarter" idx="14" hasCustomPrompt="1"/>
          </p:nvPr>
        </p:nvSpPr>
        <p:spPr>
          <a:xfrm>
            <a:off x="2656044" y="444020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a:t>About us</a:t>
            </a:r>
            <a:endParaRPr lang="en-US"/>
          </a:p>
        </p:txBody>
      </p:sp>
      <p:sp>
        <p:nvSpPr>
          <p:cNvPr id="110" name="Text Placeholder 32">
            <a:extLst>
              <a:ext uri="{FF2B5EF4-FFF2-40B4-BE49-F238E27FC236}">
                <a16:creationId xmlns:a16="http://schemas.microsoft.com/office/drawing/2014/main" id="{04638117-ED94-CB12-A38B-3D197075E661}"/>
              </a:ext>
            </a:extLst>
          </p:cNvPr>
          <p:cNvSpPr>
            <a:spLocks noGrp="1"/>
          </p:cNvSpPr>
          <p:nvPr>
            <p:ph type="body" sz="quarter" idx="15" hasCustomPrompt="1"/>
          </p:nvPr>
        </p:nvSpPr>
        <p:spPr>
          <a:xfrm>
            <a:off x="2118189" y="4941213"/>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111" name="Text Placeholder 32">
            <a:extLst>
              <a:ext uri="{FF2B5EF4-FFF2-40B4-BE49-F238E27FC236}">
                <a16:creationId xmlns:a16="http://schemas.microsoft.com/office/drawing/2014/main" id="{BF7573CD-5D0E-98EF-D198-D00F02C59AC1}"/>
              </a:ext>
            </a:extLst>
          </p:cNvPr>
          <p:cNvSpPr>
            <a:spLocks noGrp="1"/>
          </p:cNvSpPr>
          <p:nvPr>
            <p:ph type="body" sz="quarter" idx="19" hasCustomPrompt="1"/>
          </p:nvPr>
        </p:nvSpPr>
        <p:spPr>
          <a:xfrm>
            <a:off x="2656044" y="4941213"/>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The Project</a:t>
            </a:r>
            <a:endParaRPr lang="en-US"/>
          </a:p>
        </p:txBody>
      </p:sp>
      <p:sp>
        <p:nvSpPr>
          <p:cNvPr id="112" name="Text Placeholder 32">
            <a:extLst>
              <a:ext uri="{FF2B5EF4-FFF2-40B4-BE49-F238E27FC236}">
                <a16:creationId xmlns:a16="http://schemas.microsoft.com/office/drawing/2014/main" id="{001CD029-76BF-5267-FCC9-AC374458EC63}"/>
              </a:ext>
            </a:extLst>
          </p:cNvPr>
          <p:cNvSpPr>
            <a:spLocks noGrp="1"/>
          </p:cNvSpPr>
          <p:nvPr>
            <p:ph type="body" sz="quarter" idx="17" hasCustomPrompt="1"/>
          </p:nvPr>
        </p:nvSpPr>
        <p:spPr>
          <a:xfrm>
            <a:off x="2118189" y="544216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113" name="Text Placeholder 32">
            <a:extLst>
              <a:ext uri="{FF2B5EF4-FFF2-40B4-BE49-F238E27FC236}">
                <a16:creationId xmlns:a16="http://schemas.microsoft.com/office/drawing/2014/main" id="{9D496F3A-9EAD-7E5B-7683-3530771E57DB}"/>
              </a:ext>
            </a:extLst>
          </p:cNvPr>
          <p:cNvSpPr>
            <a:spLocks noGrp="1"/>
          </p:cNvSpPr>
          <p:nvPr>
            <p:ph type="body" sz="quarter" idx="20" hasCustomPrompt="1"/>
          </p:nvPr>
        </p:nvSpPr>
        <p:spPr>
          <a:xfrm>
            <a:off x="2656044" y="544216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Gallery</a:t>
            </a:r>
            <a:endParaRPr lang="en-US"/>
          </a:p>
        </p:txBody>
      </p:sp>
      <p:sp>
        <p:nvSpPr>
          <p:cNvPr id="114" name="Text Placeholder 32">
            <a:extLst>
              <a:ext uri="{FF2B5EF4-FFF2-40B4-BE49-F238E27FC236}">
                <a16:creationId xmlns:a16="http://schemas.microsoft.com/office/drawing/2014/main" id="{625508FB-1E5C-3437-B4C8-AF2A4553D848}"/>
              </a:ext>
            </a:extLst>
          </p:cNvPr>
          <p:cNvSpPr>
            <a:spLocks noGrp="1"/>
          </p:cNvSpPr>
          <p:nvPr>
            <p:ph type="body" sz="quarter" idx="21" hasCustomPrompt="1"/>
          </p:nvPr>
        </p:nvSpPr>
        <p:spPr>
          <a:xfrm>
            <a:off x="2118189" y="594395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115" name="Text Placeholder 32">
            <a:extLst>
              <a:ext uri="{FF2B5EF4-FFF2-40B4-BE49-F238E27FC236}">
                <a16:creationId xmlns:a16="http://schemas.microsoft.com/office/drawing/2014/main" id="{021C53BA-EBD7-A22B-1913-D8525ED841B5}"/>
              </a:ext>
            </a:extLst>
          </p:cNvPr>
          <p:cNvSpPr>
            <a:spLocks noGrp="1"/>
          </p:cNvSpPr>
          <p:nvPr>
            <p:ph type="body" sz="quarter" idx="22" hasCustomPrompt="1"/>
          </p:nvPr>
        </p:nvSpPr>
        <p:spPr>
          <a:xfrm>
            <a:off x="2656044" y="594395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Our Team</a:t>
            </a:r>
            <a:endParaRPr lang="en-US"/>
          </a:p>
        </p:txBody>
      </p:sp>
      <p:sp>
        <p:nvSpPr>
          <p:cNvPr id="116" name="Text Placeholder 32">
            <a:extLst>
              <a:ext uri="{FF2B5EF4-FFF2-40B4-BE49-F238E27FC236}">
                <a16:creationId xmlns:a16="http://schemas.microsoft.com/office/drawing/2014/main" id="{73326E23-3F69-8B45-7ADA-61E5806C8AD1}"/>
              </a:ext>
            </a:extLst>
          </p:cNvPr>
          <p:cNvSpPr>
            <a:spLocks noGrp="1"/>
          </p:cNvSpPr>
          <p:nvPr>
            <p:ph type="body" sz="quarter" idx="51" hasCustomPrompt="1"/>
          </p:nvPr>
        </p:nvSpPr>
        <p:spPr>
          <a:xfrm>
            <a:off x="2127829" y="6473154"/>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117" name="Text Placeholder 32">
            <a:extLst>
              <a:ext uri="{FF2B5EF4-FFF2-40B4-BE49-F238E27FC236}">
                <a16:creationId xmlns:a16="http://schemas.microsoft.com/office/drawing/2014/main" id="{89786B18-DBC8-6850-DD58-ACA1ACFB09E2}"/>
              </a:ext>
            </a:extLst>
          </p:cNvPr>
          <p:cNvSpPr>
            <a:spLocks noGrp="1"/>
          </p:cNvSpPr>
          <p:nvPr>
            <p:ph type="body" sz="quarter" idx="52" hasCustomPrompt="1"/>
          </p:nvPr>
        </p:nvSpPr>
        <p:spPr>
          <a:xfrm>
            <a:off x="2665684" y="6473154"/>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Question and Answers</a:t>
            </a:r>
            <a:endParaRPr lang="en-US"/>
          </a:p>
        </p:txBody>
      </p:sp>
      <p:sp>
        <p:nvSpPr>
          <p:cNvPr id="118" name="Text Placeholder 32">
            <a:extLst>
              <a:ext uri="{FF2B5EF4-FFF2-40B4-BE49-F238E27FC236}">
                <a16:creationId xmlns:a16="http://schemas.microsoft.com/office/drawing/2014/main" id="{5E3514C3-47EA-6B09-C5A8-5B292E47E30C}"/>
              </a:ext>
            </a:extLst>
          </p:cNvPr>
          <p:cNvSpPr>
            <a:spLocks noGrp="1"/>
          </p:cNvSpPr>
          <p:nvPr>
            <p:ph type="body" sz="quarter" idx="53" hasCustomPrompt="1"/>
          </p:nvPr>
        </p:nvSpPr>
        <p:spPr>
          <a:xfrm>
            <a:off x="2127829" y="6963386"/>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119" name="Text Placeholder 32">
            <a:extLst>
              <a:ext uri="{FF2B5EF4-FFF2-40B4-BE49-F238E27FC236}">
                <a16:creationId xmlns:a16="http://schemas.microsoft.com/office/drawing/2014/main" id="{5535D7EB-A9E1-30C4-B0DE-D9400C7E67D2}"/>
              </a:ext>
            </a:extLst>
          </p:cNvPr>
          <p:cNvSpPr>
            <a:spLocks noGrp="1"/>
          </p:cNvSpPr>
          <p:nvPr>
            <p:ph type="body" sz="quarter" idx="54" hasCustomPrompt="1"/>
          </p:nvPr>
        </p:nvSpPr>
        <p:spPr>
          <a:xfrm>
            <a:off x="2665684" y="6963386"/>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Conclusion</a:t>
            </a:r>
            <a:endParaRPr lang="en-US"/>
          </a:p>
        </p:txBody>
      </p:sp>
      <p:sp>
        <p:nvSpPr>
          <p:cNvPr id="81" name="Slide Number Placeholder 5">
            <a:extLst>
              <a:ext uri="{FF2B5EF4-FFF2-40B4-BE49-F238E27FC236}">
                <a16:creationId xmlns:a16="http://schemas.microsoft.com/office/drawing/2014/main"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FB83C495-F66E-E0EB-15A1-2CDA3EF437F8}"/>
              </a:ext>
            </a:extLst>
          </p:cNvPr>
          <p:cNvSpPr>
            <a:spLocks noGrp="1"/>
          </p:cNvSpPr>
          <p:nvPr>
            <p:ph type="pic" sz="quarter" idx="55"/>
          </p:nvPr>
        </p:nvSpPr>
        <p:spPr>
          <a:xfrm>
            <a:off x="967154" y="673939"/>
            <a:ext cx="6592520" cy="26873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 name="TextBox 4">
            <a:extLst>
              <a:ext uri="{FF2B5EF4-FFF2-40B4-BE49-F238E27FC236}">
                <a16:creationId xmlns:a16="http://schemas.microsoft.com/office/drawing/2014/main" id="{98CBF5BF-1B75-31E6-EBCB-93B45942D0FA}"/>
              </a:ext>
            </a:extLst>
          </p:cNvPr>
          <p:cNvSpPr txBox="1"/>
          <p:nvPr userDrawn="1"/>
        </p:nvSpPr>
        <p:spPr>
          <a:xfrm>
            <a:off x="3741732" y="8340927"/>
            <a:ext cx="3167068" cy="323165"/>
          </a:xfrm>
          <a:prstGeom prst="rect">
            <a:avLst/>
          </a:prstGeom>
          <a:noFill/>
        </p:spPr>
        <p:txBody>
          <a:bodyPr wrap="square">
            <a:spAutoFit/>
          </a:bodyPr>
          <a:lstStyle/>
          <a:p>
            <a:pPr algn="just"/>
            <a:r>
              <a:rPr lang="en-IE" sz="5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500" i="0">
              <a:solidFill>
                <a:srgbClr val="0B3A5B"/>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FCF8483-4504-BD30-5D32-A50857385624}"/>
              </a:ext>
            </a:extLst>
          </p:cNvPr>
          <p:cNvPicPr>
            <a:picLocks noChangeAspect="1"/>
          </p:cNvPicPr>
          <p:nvPr userDrawn="1"/>
        </p:nvPicPr>
        <p:blipFill>
          <a:blip r:embed="rId2"/>
          <a:stretch>
            <a:fillRect/>
          </a:stretch>
        </p:blipFill>
        <p:spPr>
          <a:xfrm>
            <a:off x="2118189" y="8345975"/>
            <a:ext cx="1529269" cy="340525"/>
          </a:xfrm>
          <a:prstGeom prst="rect">
            <a:avLst/>
          </a:prstGeom>
        </p:spPr>
      </p:pic>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0B143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Slide Number Placeholder 5">
            <a:extLst>
              <a:ext uri="{FF2B5EF4-FFF2-40B4-BE49-F238E27FC236}">
                <a16:creationId xmlns:a16="http://schemas.microsoft.com/office/drawing/2014/main"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128AB8-7094-90AC-4A40-4C2808F8F32A}"/>
              </a:ext>
            </a:extLst>
          </p:cNvPr>
          <p:cNvSpPr/>
          <p:nvPr userDrawn="1"/>
        </p:nvSpPr>
        <p:spPr>
          <a:xfrm rot="5400000">
            <a:off x="-6353625" y="4227026"/>
            <a:ext cx="10670783" cy="20802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29" name="Text Placeholder 32">
            <a:extLst>
              <a:ext uri="{FF2B5EF4-FFF2-40B4-BE49-F238E27FC236}">
                <a16:creationId xmlns:a16="http://schemas.microsoft.com/office/drawing/2014/main" id="{B670A47E-CE10-702B-C027-51698412A13E}"/>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 name="Freeform 1">
            <a:extLst>
              <a:ext uri="{FF2B5EF4-FFF2-40B4-BE49-F238E27FC236}">
                <a16:creationId xmlns:a16="http://schemas.microsoft.com/office/drawing/2014/main" id="{698F42D1-97D3-812E-BE2E-F27B31CE2C83}"/>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503E773-055E-3A8F-B7A8-F32583576A20}"/>
              </a:ext>
            </a:extLst>
          </p:cNvPr>
          <p:cNvSpPr/>
          <p:nvPr userDrawn="1"/>
        </p:nvSpPr>
        <p:spPr>
          <a:xfrm>
            <a:off x="7033968" y="89259"/>
            <a:ext cx="369542" cy="1051329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AF76BD86-5F60-C9DD-DBE6-C425C9182F5A}"/>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2" name="Slide Number Placeholder 5">
            <a:extLst>
              <a:ext uri="{FF2B5EF4-FFF2-40B4-BE49-F238E27FC236}">
                <a16:creationId xmlns:a16="http://schemas.microsoft.com/office/drawing/2014/main" id="{93F71317-5FDE-E6A7-37D6-89EF087B3444}"/>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4" name="Group 3">
            <a:extLst>
              <a:ext uri="{FF2B5EF4-FFF2-40B4-BE49-F238E27FC236}">
                <a16:creationId xmlns:a16="http://schemas.microsoft.com/office/drawing/2014/main" id="{323D1BA2-EB65-AAD2-6238-3553914F450A}"/>
              </a:ext>
            </a:extLst>
          </p:cNvPr>
          <p:cNvGrpSpPr/>
          <p:nvPr userDrawn="1"/>
        </p:nvGrpSpPr>
        <p:grpSpPr>
          <a:xfrm rot="16200000">
            <a:off x="6256887" y="9217197"/>
            <a:ext cx="2059860" cy="179595"/>
            <a:chOff x="3684958" y="6608690"/>
            <a:chExt cx="2059860" cy="179595"/>
          </a:xfrm>
        </p:grpSpPr>
        <p:pic>
          <p:nvPicPr>
            <p:cNvPr id="5" name="Picture 4">
              <a:extLst>
                <a:ext uri="{FF2B5EF4-FFF2-40B4-BE49-F238E27FC236}">
                  <a16:creationId xmlns:a16="http://schemas.microsoft.com/office/drawing/2014/main" id="{778A077B-4881-A57D-9073-E682AFA09D87}"/>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E53512D3-A55E-9C21-D222-057D5123DA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02">
    <p:spTree>
      <p:nvGrpSpPr>
        <p:cNvPr id="1" name=""/>
        <p:cNvGrpSpPr/>
        <p:nvPr/>
      </p:nvGrpSpPr>
      <p:grpSpPr>
        <a:xfrm>
          <a:off x="0" y="0"/>
          <a:ext cx="0" cy="0"/>
          <a:chOff x="0" y="0"/>
          <a:chExt cx="0" cy="0"/>
        </a:xfrm>
      </p:grpSpPr>
      <p:sp>
        <p:nvSpPr>
          <p:cNvPr id="18" name="Text Placeholder 32">
            <a:extLst>
              <a:ext uri="{FF2B5EF4-FFF2-40B4-BE49-F238E27FC236}">
                <a16:creationId xmlns:a16="http://schemas.microsoft.com/office/drawing/2014/main" id="{1505DF62-3F5D-08D0-2B9C-F189B1FE8367}"/>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9" name="Text Placeholder 32">
            <a:extLst>
              <a:ext uri="{FF2B5EF4-FFF2-40B4-BE49-F238E27FC236}">
                <a16:creationId xmlns:a16="http://schemas.microsoft.com/office/drawing/2014/main" id="{14F62AE7-7BB4-825A-9462-1AD4FAD7D9CA}"/>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2" name="Slide Number Placeholder 5">
            <a:extLst>
              <a:ext uri="{FF2B5EF4-FFF2-40B4-BE49-F238E27FC236}">
                <a16:creationId xmlns:a16="http://schemas.microsoft.com/office/drawing/2014/main" id="{D73E2FE7-B1D1-638B-95F5-A4C6BE49BDB9}"/>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07215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2" name="Freeform 21">
            <a:extLst>
              <a:ext uri="{FF2B5EF4-FFF2-40B4-BE49-F238E27FC236}">
                <a16:creationId xmlns:a16="http://schemas.microsoft.com/office/drawing/2014/main"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9080A93-BA24-F38B-739F-16FE9DDF3E11}"/>
              </a:ext>
            </a:extLst>
          </p:cNvPr>
          <p:cNvSpPr/>
          <p:nvPr userDrawn="1"/>
        </p:nvSpPr>
        <p:spPr>
          <a:xfrm rot="5400000">
            <a:off x="1225776" y="-1225776"/>
            <a:ext cx="5108448" cy="756000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664758" y="2704351"/>
            <a:ext cx="4159269"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02521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9D3DE8C-EA9F-1512-4604-ACCA95072AB0}"/>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5" name="Group 4">
            <a:extLst>
              <a:ext uri="{FF2B5EF4-FFF2-40B4-BE49-F238E27FC236}">
                <a16:creationId xmlns:a16="http://schemas.microsoft.com/office/drawing/2014/main" id="{9F628C2E-F487-8B8E-8D36-C865FD932202}"/>
              </a:ext>
            </a:extLst>
          </p:cNvPr>
          <p:cNvGrpSpPr/>
          <p:nvPr userDrawn="1"/>
        </p:nvGrpSpPr>
        <p:grpSpPr>
          <a:xfrm rot="16200000">
            <a:off x="6256887" y="9217197"/>
            <a:ext cx="2059860" cy="179595"/>
            <a:chOff x="3684958" y="6608690"/>
            <a:chExt cx="2059860" cy="179595"/>
          </a:xfrm>
        </p:grpSpPr>
        <p:pic>
          <p:nvPicPr>
            <p:cNvPr id="6" name="Picture 5">
              <a:extLst>
                <a:ext uri="{FF2B5EF4-FFF2-40B4-BE49-F238E27FC236}">
                  <a16:creationId xmlns:a16="http://schemas.microsoft.com/office/drawing/2014/main" id="{8AE3B505-2651-304F-6220-148B54B0795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8" name="Picture 7">
              <a:extLst>
                <a:ext uri="{FF2B5EF4-FFF2-40B4-BE49-F238E27FC236}">
                  <a16:creationId xmlns:a16="http://schemas.microsoft.com/office/drawing/2014/main" id="{669B8E3E-5DC2-7A7D-F565-81265CB5E1C7}"/>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52" r:id="rId7"/>
    <p:sldLayoutId id="2147483786" r:id="rId8"/>
    <p:sldLayoutId id="2147483758" r:id="rId9"/>
    <p:sldLayoutId id="2147483787" r:id="rId10"/>
    <p:sldLayoutId id="2147483802" r:id="rId11"/>
    <p:sldLayoutId id="2147483804" r:id="rId12"/>
    <p:sldLayoutId id="2147483806" r:id="rId13"/>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prezi.com/" TargetMode="External"/><Relationship Id="rId2" Type="http://schemas.openxmlformats.org/officeDocument/2006/relationships/hyperlink" Target="http://www.canva.com/" TargetMode="External"/><Relationship Id="rId1" Type="http://schemas.openxmlformats.org/officeDocument/2006/relationships/slideLayout" Target="../slideLayouts/slideLayout7.xml"/><Relationship Id="rId5" Type="http://schemas.openxmlformats.org/officeDocument/2006/relationships/hyperlink" Target="https://www.youtube.com/watch?v=r-iETptU7JY" TargetMode="External"/><Relationship Id="rId4" Type="http://schemas.openxmlformats.org/officeDocument/2006/relationships/hyperlink" Target="http://www.powtoon.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innovating4earth.eu/starter-kit-and-good-practice-compendium/" TargetMode="External"/><Relationship Id="rId2" Type="http://schemas.openxmlformats.org/officeDocument/2006/relationships/hyperlink" Target="https://www.innovatingdigitally.eu/audi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innovatingdigitally.eu/audi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innovating4earth.eu/starter-kit-and-good-practice-compendiu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gdpr-info.e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Placeholder 73">
            <a:extLst>
              <a:ext uri="{FF2B5EF4-FFF2-40B4-BE49-F238E27FC236}">
                <a16:creationId xmlns:a16="http://schemas.microsoft.com/office/drawing/2014/main" id="{D8F45730-4E6F-D0B8-7E92-A2AFD79D9ABA}"/>
              </a:ext>
            </a:extLst>
          </p:cNvPr>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l="-225" r="21649"/>
          <a:stretch>
            <a:fillRect/>
          </a:stretch>
        </p:blipFill>
        <p:spPr>
          <a:xfrm>
            <a:off x="-21689" y="2135348"/>
            <a:ext cx="7581364" cy="6421117"/>
          </a:xfrm>
        </p:spPr>
      </p:pic>
      <p:sp>
        <p:nvSpPr>
          <p:cNvPr id="20" name="Freeform 19">
            <a:extLst>
              <a:ext uri="{FF2B5EF4-FFF2-40B4-BE49-F238E27FC236}">
                <a16:creationId xmlns:a16="http://schemas.microsoft.com/office/drawing/2014/main" id="{C1BCB7CF-0C4D-A4FD-74C0-AE9B70C1DFAD}"/>
              </a:ext>
            </a:extLst>
          </p:cNvPr>
          <p:cNvSpPr/>
          <p:nvPr/>
        </p:nvSpPr>
        <p:spPr>
          <a:xfrm rot="11124034">
            <a:off x="-3963666" y="1438298"/>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846BF9A-F1E8-40C2-33C5-BBB9DEB0BA27}"/>
              </a:ext>
            </a:extLst>
          </p:cNvPr>
          <p:cNvSpPr/>
          <p:nvPr/>
        </p:nvSpPr>
        <p:spPr>
          <a:xfrm>
            <a:off x="5768530" y="776753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77" name="Rectangle 76">
            <a:extLst>
              <a:ext uri="{FF2B5EF4-FFF2-40B4-BE49-F238E27FC236}">
                <a16:creationId xmlns:a16="http://schemas.microsoft.com/office/drawing/2014/main" id="{A3B76104-2175-F77B-46C1-46E06BCE9041}"/>
              </a:ext>
            </a:extLst>
          </p:cNvPr>
          <p:cNvSpPr/>
          <p:nvPr/>
        </p:nvSpPr>
        <p:spPr>
          <a:xfrm>
            <a:off x="995163" y="7134869"/>
            <a:ext cx="477336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4" name="TextBox 75">
            <a:extLst>
              <a:ext uri="{FF2B5EF4-FFF2-40B4-BE49-F238E27FC236}">
                <a16:creationId xmlns:a16="http://schemas.microsoft.com/office/drawing/2014/main" id="{4C701DF7-13EB-CE04-EA6D-D6075B69D354}"/>
              </a:ext>
            </a:extLst>
          </p:cNvPr>
          <p:cNvSpPr txBox="1"/>
          <p:nvPr/>
        </p:nvSpPr>
        <p:spPr>
          <a:xfrm>
            <a:off x="1009600" y="7161017"/>
            <a:ext cx="4761753" cy="646331"/>
          </a:xfrm>
          <a:prstGeom prst="rect">
            <a:avLst/>
          </a:prstGeom>
          <a:noFill/>
        </p:spPr>
        <p:txBody>
          <a:bodyPr wrap="none" rtlCol="0">
            <a:spAutoFit/>
          </a:bodyPr>
          <a:lstStyle/>
          <a:p>
            <a:r>
              <a:rPr lang="en-US" sz="3600" b="1" spc="324" dirty="0">
                <a:solidFill>
                  <a:schemeClr val="bg1"/>
                </a:solidFill>
                <a:latin typeface="Calibri" panose="020F0502020204030204" pitchFamily="34" charset="0"/>
                <a:cs typeface="Calibri" panose="020F0502020204030204" pitchFamily="34" charset="0"/>
              </a:rPr>
              <a:t>ÇALIŞMA </a:t>
            </a:r>
            <a:r>
              <a:rPr lang="tr-TR" sz="3600" b="1" spc="324" dirty="0">
                <a:solidFill>
                  <a:schemeClr val="bg1"/>
                </a:solidFill>
                <a:latin typeface="Calibri" panose="020F0502020204030204" pitchFamily="34" charset="0"/>
                <a:cs typeface="Calibri" panose="020F0502020204030204" pitchFamily="34" charset="0"/>
              </a:rPr>
              <a:t>SAYFALARI</a:t>
            </a:r>
            <a:endParaRPr lang="en-US" sz="3600" b="1" spc="324" dirty="0">
              <a:solidFill>
                <a:schemeClr val="bg1"/>
              </a:solidFill>
              <a:latin typeface="Calibri" panose="020F0502020204030204" pitchFamily="34" charset="0"/>
              <a:cs typeface="Calibri" panose="020F0502020204030204" pitchFamily="34" charset="0"/>
            </a:endParaRPr>
          </a:p>
        </p:txBody>
      </p:sp>
      <p:sp>
        <p:nvSpPr>
          <p:cNvPr id="6" name="Text Placeholder 2">
            <a:extLst>
              <a:ext uri="{FF2B5EF4-FFF2-40B4-BE49-F238E27FC236}">
                <a16:creationId xmlns:a16="http://schemas.microsoft.com/office/drawing/2014/main" id="{0E3FF797-1866-105B-2CDD-CCE710032D1F}"/>
              </a:ext>
            </a:extLst>
          </p:cNvPr>
          <p:cNvSpPr txBox="1">
            <a:spLocks/>
          </p:cNvSpPr>
          <p:nvPr/>
        </p:nvSpPr>
        <p:spPr>
          <a:xfrm rot="16200000">
            <a:off x="4799174" y="6892936"/>
            <a:ext cx="3842030" cy="536162"/>
          </a:xfrm>
          <a:prstGeom prst="rect">
            <a:avLst/>
          </a:prstGeom>
          <a:gradFill>
            <a:gsLst>
              <a:gs pos="0">
                <a:srgbClr val="8551A1"/>
              </a:gs>
              <a:gs pos="35350">
                <a:srgbClr val="6363AC"/>
              </a:gs>
              <a:gs pos="100000">
                <a:srgbClr val="26C4F4"/>
              </a:gs>
            </a:gsLst>
            <a:lin ang="0" scaled="0"/>
          </a:gradFill>
        </p:spPr>
        <p:txBody>
          <a:bodyPr lIns="91440" tIns="45720" rIns="91440" bIns="4572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400">
                <a:latin typeface="Calibri"/>
                <a:ea typeface="Open Sans"/>
                <a:cs typeface="Calibri"/>
              </a:rPr>
              <a:t>www.</a:t>
            </a:r>
            <a:r>
              <a:rPr lang="en-US" sz="2400" b="1">
                <a:latin typeface="Calibri"/>
                <a:ea typeface="Open Sans"/>
                <a:cs typeface="Calibri"/>
              </a:rPr>
              <a:t>innovating4earth</a:t>
            </a:r>
            <a:r>
              <a:rPr lang="en-US" sz="2400">
                <a:latin typeface="Calibri"/>
                <a:ea typeface="Open Sans"/>
                <a:cs typeface="Calibri"/>
              </a:rPr>
              <a:t>.eu</a:t>
            </a:r>
          </a:p>
        </p:txBody>
      </p:sp>
      <p:sp>
        <p:nvSpPr>
          <p:cNvPr id="2" name="Rectangle 1">
            <a:extLst>
              <a:ext uri="{FF2B5EF4-FFF2-40B4-BE49-F238E27FC236}">
                <a16:creationId xmlns:a16="http://schemas.microsoft.com/office/drawing/2014/main" id="{DD9517F8-1EF9-9A71-D982-8E5807495ACE}"/>
              </a:ext>
            </a:extLst>
          </p:cNvPr>
          <p:cNvSpPr/>
          <p:nvPr/>
        </p:nvSpPr>
        <p:spPr>
          <a:xfrm>
            <a:off x="995163" y="7976524"/>
            <a:ext cx="327694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75">
            <a:extLst>
              <a:ext uri="{FF2B5EF4-FFF2-40B4-BE49-F238E27FC236}">
                <a16:creationId xmlns:a16="http://schemas.microsoft.com/office/drawing/2014/main" id="{305787AE-B110-BD07-B5CF-61840A6B3015}"/>
              </a:ext>
            </a:extLst>
          </p:cNvPr>
          <p:cNvSpPr txBox="1"/>
          <p:nvPr/>
        </p:nvSpPr>
        <p:spPr>
          <a:xfrm>
            <a:off x="1222672" y="8002672"/>
            <a:ext cx="2318968" cy="646331"/>
          </a:xfrm>
          <a:prstGeom prst="rect">
            <a:avLst/>
          </a:prstGeom>
          <a:noFill/>
        </p:spPr>
        <p:txBody>
          <a:bodyPr wrap="none" lIns="91440" tIns="45720" rIns="91440" bIns="45720" rtlCol="0" anchor="t">
            <a:spAutoFit/>
          </a:bodyPr>
          <a:lstStyle/>
          <a:p>
            <a:r>
              <a:rPr lang="en-US" sz="3600" b="1" spc="324" dirty="0">
                <a:solidFill>
                  <a:schemeClr val="bg1"/>
                </a:solidFill>
                <a:latin typeface="Calibri"/>
                <a:ea typeface="Calibri"/>
                <a:cs typeface="Calibri"/>
              </a:rPr>
              <a:t>MODÜL 1</a:t>
            </a:r>
          </a:p>
        </p:txBody>
      </p:sp>
    </p:spTree>
    <p:extLst>
      <p:ext uri="{BB962C8B-B14F-4D97-AF65-F5344CB8AC3E}">
        <p14:creationId xmlns:p14="http://schemas.microsoft.com/office/powerpoint/2010/main" val="170186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FCF79-D7C8-05F6-F166-5B4D748AD22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CBCC3A1-FD6F-9F49-3A1E-8F1561CD7517}"/>
              </a:ext>
            </a:extLst>
          </p:cNvPr>
          <p:cNvSpPr>
            <a:spLocks noGrp="1"/>
          </p:cNvSpPr>
          <p:nvPr>
            <p:ph type="body" sz="quarter" idx="64"/>
          </p:nvPr>
        </p:nvSpPr>
        <p:spPr>
          <a:xfrm>
            <a:off x="697280" y="1918327"/>
            <a:ext cx="6132889" cy="6682209"/>
          </a:xfrm>
        </p:spPr>
        <p:txBody>
          <a:bodyPr numCol="1"/>
          <a:lstStyle/>
          <a:p>
            <a:pPr algn="just"/>
            <a:r>
              <a:rPr lang="tr-TR" sz="1800" b="1" dirty="0">
                <a:solidFill>
                  <a:srgbClr val="8652A1"/>
                </a:solidFill>
              </a:rPr>
              <a:t>B. Masa Başı Araştırması – Bir Vaka Çalışmasını Analiz Etme</a:t>
            </a:r>
          </a:p>
          <a:p>
            <a:pPr algn="just"/>
            <a:endParaRPr lang="tr-TR" b="1" u="sng" dirty="0"/>
          </a:p>
          <a:p>
            <a:pPr algn="just"/>
            <a:r>
              <a:rPr lang="tr-TR" dirty="0"/>
              <a:t>Görüşme mümkün değilse, lojistikte inovasyon yönetimi uygulamalarını araştırmak için masa başı araştırması yapabilirsiniz.</a:t>
            </a:r>
          </a:p>
          <a:p>
            <a:pPr algn="just"/>
            <a:endParaRPr lang="tr-TR" dirty="0"/>
          </a:p>
          <a:p>
            <a:pPr algn="just"/>
            <a:r>
              <a:rPr lang="tr-TR" b="1" dirty="0"/>
              <a:t>Masa Başı Araştırması Nasıl Yapılır</a:t>
            </a:r>
          </a:p>
          <a:p>
            <a:pPr algn="just">
              <a:buFont typeface="+mj-lt"/>
              <a:buAutoNum type="arabicPeriod"/>
            </a:pPr>
            <a:r>
              <a:rPr lang="tr-TR" dirty="0"/>
              <a:t> Yapılandırılmış vaka çalışması protokolünü takip edin (bir sonraki sayfadaki tabloya bakın).
 Dış veri kaynaklarını kullanın:</a:t>
            </a:r>
          </a:p>
          <a:p>
            <a:pPr marL="742950" lvl="1" indent="-285750" algn="just">
              <a:buFont typeface="Arial" panose="020B0604020202020204" pitchFamily="34" charset="0"/>
              <a:buChar char="•"/>
            </a:pPr>
            <a:r>
              <a:rPr lang="tr-TR" sz="1100" dirty="0">
                <a:latin typeface="+mn-lt"/>
              </a:rPr>
              <a:t>Şirket web siteleri
Makaleler ve sektör raporları
Sosyal medya içgörüleri
Profesyonel bloglar</a:t>
            </a:r>
          </a:p>
          <a:p>
            <a:pPr algn="just">
              <a:buFont typeface="+mj-lt"/>
              <a:buAutoNum type="arabicPeriod"/>
            </a:pPr>
            <a:r>
              <a:rPr lang="tr-TR" dirty="0">
                <a:latin typeface="+mn-lt"/>
              </a:rPr>
              <a:t> İnovasyon yönetiminin önemli yönlerini vurgulayan önemli alıntıları ayıklayın.</a:t>
            </a:r>
          </a:p>
          <a:p>
            <a:pPr algn="just"/>
            <a:endParaRPr lang="tr-TR" b="1" dirty="0">
              <a:latin typeface="+mn-lt"/>
            </a:endParaRPr>
          </a:p>
          <a:p>
            <a:pPr algn="just"/>
            <a:r>
              <a:rPr lang="tr-TR" b="1" dirty="0">
                <a:latin typeface="+mn-lt"/>
              </a:rPr>
              <a:t>Ele Alınması Gereken Önemli Sorular</a:t>
            </a:r>
          </a:p>
          <a:p>
            <a:pPr algn="just"/>
            <a:r>
              <a:rPr lang="tr-TR" dirty="0">
                <a:latin typeface="+mn-lt"/>
              </a:rPr>
              <a:t>Vaka çalışmanız aşağıdakilere cevap vermeye yardımcı olmalıdır:</a:t>
            </a:r>
          </a:p>
          <a:p>
            <a:pPr algn="just">
              <a:buFont typeface="+mj-lt"/>
              <a:buAutoNum type="arabicPeriod"/>
            </a:pPr>
            <a:r>
              <a:rPr lang="tr-TR" dirty="0">
                <a:latin typeface="+mn-lt"/>
              </a:rPr>
              <a:t> Lojistik şirketleri inovasyonu nasıl yönetiyor?
 Dijital araçlar ve platformlar inovasyon yönetimi sürecinde nasıl bir rol oynuyor?
 Bu uygulamalar BM Sürdürülebilir Kalkınma Amaçlarına (SKA) nasıl katkıda bulunuyor?
 İnovasyon yönetimi için dijital araçları kullanan ve kullanmayan şirketler arasında ne gibi farklılıklar var?
 Lojistikte dijitalleşme ve sürdürülebilirlik en çok hangi bağlamlarda önemlidir?</a:t>
            </a:r>
          </a:p>
          <a:p>
            <a:pPr marL="742950" lvl="1" indent="-285750" algn="just">
              <a:buFont typeface="Arial" panose="020B0604020202020204" pitchFamily="34" charset="0"/>
              <a:buChar char="•"/>
            </a:pPr>
            <a:r>
              <a:rPr lang="tr-TR" sz="1100" dirty="0">
                <a:latin typeface="+mn-lt"/>
              </a:rPr>
              <a:t>Özel operasyonlar mı?
Şirket büyüklüğü?
Yasal gereklilikler?
Hizmet verilen müşteri türleri?</a:t>
            </a:r>
          </a:p>
          <a:p>
            <a:pPr algn="just"/>
            <a:endParaRPr lang="tr-TR" b="1" dirty="0">
              <a:latin typeface="+mn-lt"/>
            </a:endParaRPr>
          </a:p>
          <a:p>
            <a:pPr algn="just"/>
            <a:endParaRPr lang="tr-TR" b="1" dirty="0">
              <a:latin typeface="+mn-lt"/>
            </a:endParaRPr>
          </a:p>
          <a:p>
            <a:pPr algn="just"/>
            <a:r>
              <a:rPr lang="tr-TR" b="1" dirty="0">
                <a:latin typeface="+mn-lt"/>
              </a:rPr>
              <a:t>Vaka Çalışması Formatı</a:t>
            </a:r>
          </a:p>
          <a:p>
            <a:pPr algn="just"/>
            <a:r>
              <a:rPr lang="tr-TR" dirty="0">
                <a:latin typeface="+mn-lt"/>
              </a:rPr>
              <a:t>Bulgularınız yazılı bir raporda sunulmalıdır (bir sonraki sayfadaki tabloya göre yapılandırılmış). Bu çalışma sayfasını araştırmanız için bir temel olarak kullanın. Daha sonraki haftalarda, bu bilgileri gerçek hayattaki bir meydan okumaya uygulayacaksınız!</a:t>
            </a:r>
            <a:endParaRPr lang="tr-TR" dirty="0"/>
          </a:p>
        </p:txBody>
      </p:sp>
      <p:sp>
        <p:nvSpPr>
          <p:cNvPr id="4" name="Slide Number Placeholder 3">
            <a:extLst>
              <a:ext uri="{FF2B5EF4-FFF2-40B4-BE49-F238E27FC236}">
                <a16:creationId xmlns:a16="http://schemas.microsoft.com/office/drawing/2014/main" id="{52CDD5B1-5B3F-8A36-2026-1773F4FA0765}"/>
              </a:ext>
            </a:extLst>
          </p:cNvPr>
          <p:cNvSpPr>
            <a:spLocks noGrp="1"/>
          </p:cNvSpPr>
          <p:nvPr>
            <p:ph type="sldNum" sz="quarter" idx="4"/>
          </p:nvPr>
        </p:nvSpPr>
        <p:spPr/>
        <p:txBody>
          <a:bodyPr/>
          <a:lstStyle/>
          <a:p>
            <a:fld id="{9C527BFA-2C0E-4CEC-B6A5-913A56FEF4B4}" type="slidenum">
              <a:rPr lang="fr-CA" smtClean="0"/>
              <a:pPr/>
              <a:t>10</a:t>
            </a:fld>
            <a:endParaRPr lang="fr-CA"/>
          </a:p>
        </p:txBody>
      </p:sp>
      <p:sp>
        <p:nvSpPr>
          <p:cNvPr id="7" name="Freeform 1">
            <a:extLst>
              <a:ext uri="{FF2B5EF4-FFF2-40B4-BE49-F238E27FC236}">
                <a16:creationId xmlns:a16="http://schemas.microsoft.com/office/drawing/2014/main" id="{F7C289DF-6048-9A7B-5474-7D788F197FE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C43D90F-6C3E-F824-163B-16C52B1A919E}"/>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UYGULAMADA YENİLİĞİ KEŞFETME</a:t>
            </a:r>
          </a:p>
        </p:txBody>
      </p:sp>
    </p:spTree>
    <p:extLst>
      <p:ext uri="{BB962C8B-B14F-4D97-AF65-F5344CB8AC3E}">
        <p14:creationId xmlns:p14="http://schemas.microsoft.com/office/powerpoint/2010/main" val="40803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845F2-7D8B-BD81-61DE-5C9204906F9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B1E72C-F614-4740-1B88-20EC9B5AB4F6}"/>
              </a:ext>
            </a:extLst>
          </p:cNvPr>
          <p:cNvSpPr>
            <a:spLocks noGrp="1"/>
          </p:cNvSpPr>
          <p:nvPr>
            <p:ph type="sldNum" sz="quarter" idx="4"/>
          </p:nvPr>
        </p:nvSpPr>
        <p:spPr/>
        <p:txBody>
          <a:bodyPr/>
          <a:lstStyle/>
          <a:p>
            <a:fld id="{9C527BFA-2C0E-4CEC-B6A5-913A56FEF4B4}" type="slidenum">
              <a:rPr lang="fr-CA" smtClean="0"/>
              <a:pPr/>
              <a:t>11</a:t>
            </a:fld>
            <a:endParaRPr lang="fr-CA"/>
          </a:p>
        </p:txBody>
      </p:sp>
      <p:sp>
        <p:nvSpPr>
          <p:cNvPr id="7" name="Freeform 1">
            <a:extLst>
              <a:ext uri="{FF2B5EF4-FFF2-40B4-BE49-F238E27FC236}">
                <a16:creationId xmlns:a16="http://schemas.microsoft.com/office/drawing/2014/main" id="{C6171834-F385-4E13-2CC1-C98F789E3AC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B9F6995-0711-8D6B-05DE-5C737FA4755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UYGULAMADA YENİLİĞİ KEŞFETME</a:t>
            </a:r>
          </a:p>
        </p:txBody>
      </p:sp>
      <p:graphicFrame>
        <p:nvGraphicFramePr>
          <p:cNvPr id="2" name="Tabelle 1">
            <a:extLst>
              <a:ext uri="{FF2B5EF4-FFF2-40B4-BE49-F238E27FC236}">
                <a16:creationId xmlns:a16="http://schemas.microsoft.com/office/drawing/2014/main" id="{494C24AF-F9D8-3F67-034D-9B5DE736EBDF}"/>
              </a:ext>
            </a:extLst>
          </p:cNvPr>
          <p:cNvGraphicFramePr>
            <a:graphicFrameLocks noGrp="1"/>
          </p:cNvGraphicFramePr>
          <p:nvPr>
            <p:extLst>
              <p:ext uri="{D42A27DB-BD31-4B8C-83A1-F6EECF244321}">
                <p14:modId xmlns:p14="http://schemas.microsoft.com/office/powerpoint/2010/main" val="4177214643"/>
              </p:ext>
            </p:extLst>
          </p:nvPr>
        </p:nvGraphicFramePr>
        <p:xfrm>
          <a:off x="296776" y="1477841"/>
          <a:ext cx="6966122" cy="8976634"/>
        </p:xfrm>
        <a:graphic>
          <a:graphicData uri="http://schemas.openxmlformats.org/drawingml/2006/table">
            <a:tbl>
              <a:tblPr>
                <a:tableStyleId>{0505E3EF-67EA-436B-97B2-0124C06EBD24}</a:tableStyleId>
              </a:tblPr>
              <a:tblGrid>
                <a:gridCol w="2501388">
                  <a:extLst>
                    <a:ext uri="{9D8B030D-6E8A-4147-A177-3AD203B41FA5}">
                      <a16:colId xmlns:a16="http://schemas.microsoft.com/office/drawing/2014/main" val="1276324103"/>
                    </a:ext>
                  </a:extLst>
                </a:gridCol>
                <a:gridCol w="4464734">
                  <a:extLst>
                    <a:ext uri="{9D8B030D-6E8A-4147-A177-3AD203B41FA5}">
                      <a16:colId xmlns:a16="http://schemas.microsoft.com/office/drawing/2014/main" val="2088204579"/>
                    </a:ext>
                  </a:extLst>
                </a:gridCol>
              </a:tblGrid>
              <a:tr h="296589">
                <a:tc>
                  <a:txBody>
                    <a:bodyPr/>
                    <a:lstStyle/>
                    <a:p>
                      <a:pPr marL="0" algn="l" defTabSz="755934" rtl="0" eaLnBrk="1" fontAlgn="base" latinLnBrk="0" hangingPunct="1">
                        <a:lnSpc>
                          <a:spcPts val="1295"/>
                        </a:lnSpc>
                        <a:spcAft>
                          <a:spcPts val="300"/>
                        </a:spcAft>
                      </a:pPr>
                      <a:r>
                        <a:rPr lang="tr-TR" sz="1100" b="1" kern="1200" noProof="0">
                          <a:solidFill>
                            <a:schemeClr val="bg1"/>
                          </a:solidFill>
                          <a:effectLst/>
                          <a:latin typeface="+mn-lt"/>
                          <a:ea typeface="+mn-ea"/>
                          <a:cs typeface="+mn-cs"/>
                        </a:rPr>
                        <a:t>Şirket adı</a:t>
                      </a:r>
                    </a:p>
                  </a:txBody>
                  <a:tcPr marL="80758" marR="80758" marT="40379" marB="40379">
                    <a:solidFill>
                      <a:srgbClr val="8652A1"/>
                    </a:solidFill>
                  </a:tcPr>
                </a:tc>
                <a:tc>
                  <a:txBody>
                    <a:bodyPr/>
                    <a:lstStyle/>
                    <a:p>
                      <a:pPr algn="just" rtl="0" fontAlgn="base">
                        <a:lnSpc>
                          <a:spcPts val="1295"/>
                        </a:lnSpc>
                      </a:pPr>
                      <a:r>
                        <a:rPr lang="tr-TR" sz="1000" b="0" noProof="0">
                          <a:effectLst/>
                        </a:rPr>
                        <a:t> </a:t>
                      </a:r>
                      <a:endParaRPr lang="tr-TR" sz="1000" b="0" i="0" noProof="0">
                        <a:effectLst/>
                        <a:latin typeface="Calibri" panose="020F0502020204030204" pitchFamily="34" charset="0"/>
                      </a:endParaRPr>
                    </a:p>
                  </a:txBody>
                  <a:tcPr marL="80758" marR="80758" marT="40379" marB="40379"/>
                </a:tc>
                <a:extLst>
                  <a:ext uri="{0D108BD9-81ED-4DB2-BD59-A6C34878D82A}">
                    <a16:rowId xmlns:a16="http://schemas.microsoft.com/office/drawing/2014/main" val="2043334407"/>
                  </a:ext>
                </a:extLst>
              </a:tr>
              <a:tr h="296589">
                <a:tc>
                  <a:txBody>
                    <a:bodyPr/>
                    <a:lstStyle/>
                    <a:p>
                      <a:pPr marL="0" algn="l" defTabSz="755934" rtl="0" eaLnBrk="1" fontAlgn="base" latinLnBrk="0" hangingPunct="1">
                        <a:lnSpc>
                          <a:spcPts val="1295"/>
                        </a:lnSpc>
                        <a:spcAft>
                          <a:spcPts val="300"/>
                        </a:spcAft>
                      </a:pPr>
                      <a:r>
                        <a:rPr lang="tr-TR" sz="1100" b="1" kern="1200" noProof="0">
                          <a:solidFill>
                            <a:schemeClr val="bg1"/>
                          </a:solidFill>
                          <a:effectLst/>
                          <a:latin typeface="+mn-lt"/>
                          <a:ea typeface="+mn-ea"/>
                          <a:cs typeface="+mn-cs"/>
                        </a:rPr>
                        <a:t>Yanıtlayanın adı ve pozisyonu</a:t>
                      </a:r>
                    </a:p>
                  </a:txBody>
                  <a:tcPr marL="80758" marR="80758" marT="40379" marB="40379">
                    <a:solidFill>
                      <a:srgbClr val="8652A1"/>
                    </a:solidFill>
                  </a:tcPr>
                </a:tc>
                <a:tc>
                  <a:txBody>
                    <a:bodyPr/>
                    <a:lstStyle/>
                    <a:p>
                      <a:pPr algn="just" rtl="0" fontAlgn="base">
                        <a:lnSpc>
                          <a:spcPts val="1295"/>
                        </a:lnSpc>
                      </a:pPr>
                      <a:endParaRPr lang="tr-TR" sz="1000" b="0" i="0" noProof="0">
                        <a:effectLst/>
                        <a:latin typeface="Calibri" panose="020F0502020204030204" pitchFamily="34" charset="0"/>
                      </a:endParaRPr>
                    </a:p>
                  </a:txBody>
                  <a:tcPr marL="80758" marR="80758" marT="40379" marB="40379"/>
                </a:tc>
                <a:extLst>
                  <a:ext uri="{0D108BD9-81ED-4DB2-BD59-A6C34878D82A}">
                    <a16:rowId xmlns:a16="http://schemas.microsoft.com/office/drawing/2014/main" val="1143701221"/>
                  </a:ext>
                </a:extLst>
              </a:tr>
              <a:tr h="296589">
                <a:tc>
                  <a:txBody>
                    <a:bodyPr/>
                    <a:lstStyle/>
                    <a:p>
                      <a:pPr marL="0" algn="l" defTabSz="755934" rtl="0" eaLnBrk="1" fontAlgn="base" latinLnBrk="0" hangingPunct="1">
                        <a:lnSpc>
                          <a:spcPts val="1295"/>
                        </a:lnSpc>
                        <a:spcAft>
                          <a:spcPts val="300"/>
                        </a:spcAft>
                      </a:pPr>
                      <a:r>
                        <a:rPr lang="tr-TR" sz="1100" b="1" kern="1200" noProof="0">
                          <a:solidFill>
                            <a:schemeClr val="bg1"/>
                          </a:solidFill>
                          <a:effectLst/>
                          <a:latin typeface="+mn-lt"/>
                          <a:ea typeface="+mn-ea"/>
                          <a:cs typeface="+mn-cs"/>
                        </a:rPr>
                        <a:t>Ülke</a:t>
                      </a:r>
                    </a:p>
                  </a:txBody>
                  <a:tcPr marL="80758" marR="80758" marT="40379" marB="40379">
                    <a:solidFill>
                      <a:srgbClr val="8652A1"/>
                    </a:solidFill>
                  </a:tcPr>
                </a:tc>
                <a:tc>
                  <a:txBody>
                    <a:bodyPr/>
                    <a:lstStyle/>
                    <a:p>
                      <a:pPr algn="just" rtl="0" fontAlgn="base">
                        <a:lnSpc>
                          <a:spcPts val="1295"/>
                        </a:lnSpc>
                      </a:pPr>
                      <a:r>
                        <a:rPr lang="tr-TR" sz="1000" b="0" noProof="0">
                          <a:effectLst/>
                        </a:rPr>
                        <a:t> </a:t>
                      </a:r>
                      <a:endParaRPr lang="tr-TR" sz="1000" b="0" i="0" noProof="0">
                        <a:effectLst/>
                        <a:latin typeface="Calibri" panose="020F0502020204030204" pitchFamily="34" charset="0"/>
                      </a:endParaRPr>
                    </a:p>
                  </a:txBody>
                  <a:tcPr marL="80758" marR="80758" marT="40379" marB="40379"/>
                </a:tc>
                <a:extLst>
                  <a:ext uri="{0D108BD9-81ED-4DB2-BD59-A6C34878D82A}">
                    <a16:rowId xmlns:a16="http://schemas.microsoft.com/office/drawing/2014/main" val="3767990829"/>
                  </a:ext>
                </a:extLst>
              </a:tr>
              <a:tr h="461842">
                <a:tc>
                  <a:txBody>
                    <a:bodyPr/>
                    <a:lstStyle/>
                    <a:p>
                      <a:pPr marL="0" algn="l" defTabSz="755934" rtl="0" eaLnBrk="1" fontAlgn="base" latinLnBrk="0" hangingPunct="1">
                        <a:lnSpc>
                          <a:spcPts val="1295"/>
                        </a:lnSpc>
                        <a:spcAft>
                          <a:spcPts val="300"/>
                        </a:spcAft>
                      </a:pPr>
                      <a:r>
                        <a:rPr lang="tr-TR" sz="1100" b="1" kern="1200" noProof="0">
                          <a:solidFill>
                            <a:schemeClr val="bg1"/>
                          </a:solidFill>
                          <a:effectLst/>
                          <a:latin typeface="+mn-lt"/>
                          <a:ea typeface="+mn-ea"/>
                          <a:cs typeface="+mn-cs"/>
                        </a:rPr>
                        <a:t>Ek bilgi kaynakları </a:t>
                      </a:r>
                    </a:p>
                    <a:p>
                      <a:pPr marL="0" algn="l" defTabSz="755934" rtl="0" eaLnBrk="1" fontAlgn="base" latinLnBrk="0" hangingPunct="1">
                        <a:lnSpc>
                          <a:spcPts val="1295"/>
                        </a:lnSpc>
                        <a:spcAft>
                          <a:spcPts val="300"/>
                        </a:spcAft>
                      </a:pPr>
                      <a:r>
                        <a:rPr lang="tr-TR" sz="1000" b="0" kern="1200" noProof="0">
                          <a:solidFill>
                            <a:schemeClr val="bg1"/>
                          </a:solidFill>
                          <a:effectLst/>
                          <a:latin typeface="+mn-lt"/>
                          <a:ea typeface="+mn-ea"/>
                          <a:cs typeface="+mn-cs"/>
                        </a:rPr>
                        <a:t>(Herhangi bir ek bilgi kaynağı kullanılmışsa ekleyin)</a:t>
                      </a:r>
                    </a:p>
                  </a:txBody>
                  <a:tcPr marL="80758" marR="80758" marT="40379" marB="40379">
                    <a:solidFill>
                      <a:srgbClr val="8652A1"/>
                    </a:solidFill>
                  </a:tcPr>
                </a:tc>
                <a:tc>
                  <a:txBody>
                    <a:bodyPr/>
                    <a:lstStyle/>
                    <a:p>
                      <a:pPr marL="0" marR="0" lvl="0" indent="0" algn="just" defTabSz="755934" rtl="0" eaLnBrk="1" fontAlgn="base" latinLnBrk="0" hangingPunct="1">
                        <a:lnSpc>
                          <a:spcPts val="1295"/>
                        </a:lnSpc>
                        <a:spcBef>
                          <a:spcPts val="0"/>
                        </a:spcBef>
                        <a:spcAft>
                          <a:spcPts val="0"/>
                        </a:spcAft>
                        <a:buClrTx/>
                        <a:buSzTx/>
                        <a:buFontTx/>
                        <a:buNone/>
                        <a:tabLst/>
                        <a:defRPr/>
                      </a:pPr>
                      <a:r>
                        <a:rPr lang="tr-TR" sz="1000" b="0" i="1" kern="1200" noProof="0">
                          <a:solidFill>
                            <a:schemeClr val="tx1">
                              <a:lumMod val="50000"/>
                              <a:lumOff val="50000"/>
                            </a:schemeClr>
                          </a:solidFill>
                          <a:effectLst/>
                          <a:latin typeface="+mn-lt"/>
                          <a:ea typeface="+mn-ea"/>
                          <a:cs typeface="+mn-cs"/>
                        </a:rPr>
                        <a:t>Belirli bağlantıları ve veri bilgilerini dahil edin</a:t>
                      </a:r>
                      <a:endParaRPr lang="tr-TR" sz="1000" b="0" i="0" noProof="0">
                        <a:solidFill>
                          <a:schemeClr val="tx1">
                            <a:lumMod val="50000"/>
                            <a:lumOff val="50000"/>
                          </a:schemeClr>
                        </a:solidFill>
                        <a:effectLst/>
                      </a:endParaRPr>
                    </a:p>
                  </a:txBody>
                  <a:tcPr marL="80758" marR="80758" marT="40379" marB="40379"/>
                </a:tc>
                <a:extLst>
                  <a:ext uri="{0D108BD9-81ED-4DB2-BD59-A6C34878D82A}">
                    <a16:rowId xmlns:a16="http://schemas.microsoft.com/office/drawing/2014/main" val="2393458169"/>
                  </a:ext>
                </a:extLst>
              </a:tr>
              <a:tr h="1008000">
                <a:tc>
                  <a:txBody>
                    <a:bodyPr/>
                    <a:lstStyle/>
                    <a:p>
                      <a:pPr algn="l" rtl="0" fontAlgn="base">
                        <a:lnSpc>
                          <a:spcPts val="1295"/>
                        </a:lnSpc>
                        <a:spcAft>
                          <a:spcPts val="300"/>
                        </a:spcAft>
                      </a:pPr>
                      <a:r>
                        <a:rPr lang="tr-TR" sz="1100" b="1" noProof="0" dirty="0">
                          <a:solidFill>
                            <a:schemeClr val="bg1"/>
                          </a:solidFill>
                          <a:effectLst/>
                        </a:rPr>
                        <a:t>Şirket tanımı</a:t>
                      </a:r>
                      <a:r>
                        <a:rPr lang="tr-TR" sz="1100" b="0" noProof="0" dirty="0">
                          <a:solidFill>
                            <a:schemeClr val="bg1"/>
                          </a:solidFill>
                          <a:effectLst/>
                        </a:rPr>
                        <a:t> </a:t>
                      </a:r>
                      <a:endParaRPr lang="tr-TR" sz="1800" b="0" noProof="0" dirty="0">
                        <a:solidFill>
                          <a:schemeClr val="bg1"/>
                        </a:solidFill>
                        <a:effectLst/>
                      </a:endParaRPr>
                    </a:p>
                    <a:p>
                      <a:pPr algn="l" rtl="0" fontAlgn="base">
                        <a:lnSpc>
                          <a:spcPts val="1052"/>
                        </a:lnSpc>
                      </a:pPr>
                      <a:r>
                        <a:rPr lang="tr-TR" sz="1000" b="0" noProof="0" dirty="0">
                          <a:solidFill>
                            <a:schemeClr val="bg1"/>
                          </a:solidFill>
                          <a:effectLst/>
                        </a:rPr>
                        <a:t>Şirketin ana faaliyet alanı nedir? 
Şirket ne zaman ve nerede kuruldu? 
Ana pazarlar nelerdir? 
Kaç çalışanı var ve şirkete nasıl katkı sağlıyorlar?</a:t>
                      </a:r>
                      <a:endParaRPr lang="tr-TR" sz="1800" b="0" i="0" noProof="0" dirty="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tr-TR" sz="1000" b="0" noProof="0">
                          <a:solidFill>
                            <a:schemeClr val="tx1">
                              <a:lumMod val="50000"/>
                              <a:lumOff val="50000"/>
                            </a:schemeClr>
                          </a:solidFill>
                          <a:effectLst/>
                        </a:rPr>
                        <a:t>en az 100 kelime</a:t>
                      </a:r>
                      <a:endParaRPr lang="tr-TR" sz="1000" b="0" i="1" noProof="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3677958229"/>
                  </a:ext>
                </a:extLst>
              </a:tr>
              <a:tr h="762000">
                <a:tc>
                  <a:txBody>
                    <a:bodyPr/>
                    <a:lstStyle/>
                    <a:p>
                      <a:pPr algn="l" rtl="0" fontAlgn="base">
                        <a:lnSpc>
                          <a:spcPts val="1295"/>
                        </a:lnSpc>
                        <a:spcAft>
                          <a:spcPts val="300"/>
                        </a:spcAft>
                      </a:pPr>
                      <a:r>
                        <a:rPr lang="tr-TR" sz="1100" b="1" noProof="0" dirty="0">
                          <a:solidFill>
                            <a:schemeClr val="bg1"/>
                          </a:solidFill>
                          <a:effectLst/>
                        </a:rPr>
                        <a:t>Şirketin ana faaliyetleri</a:t>
                      </a:r>
                      <a:r>
                        <a:rPr lang="tr-TR" sz="1100" b="0" noProof="0" dirty="0">
                          <a:solidFill>
                            <a:schemeClr val="bg1"/>
                          </a:solidFill>
                          <a:effectLst/>
                        </a:rPr>
                        <a:t> </a:t>
                      </a:r>
                      <a:endParaRPr lang="tr-TR" sz="1800" b="0" noProof="0" dirty="0">
                        <a:solidFill>
                          <a:schemeClr val="bg1"/>
                        </a:solidFill>
                        <a:effectLst/>
                      </a:endParaRPr>
                    </a:p>
                    <a:p>
                      <a:pPr algn="l" rtl="0" fontAlgn="base">
                        <a:lnSpc>
                          <a:spcPts val="1052"/>
                        </a:lnSpc>
                      </a:pPr>
                      <a:r>
                        <a:rPr lang="tr-TR" sz="1000" b="0" noProof="0" dirty="0">
                          <a:solidFill>
                            <a:schemeClr val="bg1"/>
                          </a:solidFill>
                          <a:effectLst/>
                        </a:rPr>
                        <a:t>Şirket ne tür lojistik faaliyetler gerçekleştiriyor? 
Müşteriler nelerdir? </a:t>
                      </a:r>
                      <a:endParaRPr lang="tr-TR" sz="1000" b="0" i="0" noProof="0" dirty="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tr-TR" sz="1000" b="0" noProof="0">
                          <a:solidFill>
                            <a:schemeClr val="tx1">
                              <a:lumMod val="50000"/>
                              <a:lumOff val="50000"/>
                            </a:schemeClr>
                          </a:solidFill>
                          <a:effectLst/>
                        </a:rPr>
                        <a:t>en az 100 kelime</a:t>
                      </a:r>
                      <a:endParaRPr lang="tr-TR" sz="1000" b="0" i="0" noProof="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249794079"/>
                  </a:ext>
                </a:extLst>
              </a:tr>
              <a:tr h="576000">
                <a:tc>
                  <a:txBody>
                    <a:bodyPr/>
                    <a:lstStyle/>
                    <a:p>
                      <a:pPr algn="l" rtl="0" fontAlgn="base">
                        <a:lnSpc>
                          <a:spcPts val="1295"/>
                        </a:lnSpc>
                        <a:spcAft>
                          <a:spcPts val="300"/>
                        </a:spcAft>
                      </a:pPr>
                      <a:r>
                        <a:rPr lang="tr-TR" sz="1100" b="1" noProof="0" dirty="0">
                          <a:solidFill>
                            <a:schemeClr val="bg1"/>
                          </a:solidFill>
                          <a:effectLst/>
                        </a:rPr>
                        <a:t>Şirketin başlıca operasyonel zorlukları</a:t>
                      </a:r>
                      <a:r>
                        <a:rPr lang="tr-TR" sz="1100" b="0" noProof="0" dirty="0">
                          <a:solidFill>
                            <a:schemeClr val="bg1"/>
                          </a:solidFill>
                          <a:effectLst/>
                        </a:rPr>
                        <a:t> </a:t>
                      </a:r>
                      <a:endParaRPr lang="tr-TR" sz="1800" b="0" noProof="0" dirty="0">
                        <a:solidFill>
                          <a:schemeClr val="bg1"/>
                        </a:solidFill>
                        <a:effectLst/>
                      </a:endParaRPr>
                    </a:p>
                    <a:p>
                      <a:pPr algn="l" rtl="0" fontAlgn="base">
                        <a:lnSpc>
                          <a:spcPts val="1052"/>
                        </a:lnSpc>
                      </a:pPr>
                      <a:r>
                        <a:rPr lang="tr-TR" sz="1000" b="0" noProof="0" dirty="0">
                          <a:solidFill>
                            <a:schemeClr val="bg1"/>
                          </a:solidFill>
                          <a:effectLst/>
                        </a:rPr>
                        <a:t>örneğin müşterinin ihtiyaçları, yasal ortam, güçlü rekabet vb.</a:t>
                      </a:r>
                      <a:endParaRPr lang="tr-TR" sz="1800" b="0" i="0" noProof="0" dirty="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tr-TR" sz="1000" b="0" noProof="0">
                          <a:solidFill>
                            <a:schemeClr val="tx1">
                              <a:lumMod val="50000"/>
                              <a:lumOff val="50000"/>
                            </a:schemeClr>
                          </a:solidFill>
                          <a:effectLst/>
                        </a:rPr>
                        <a:t>en az 100 kelime</a:t>
                      </a:r>
                      <a:endParaRPr lang="tr-TR" sz="1000" b="0" i="0" noProof="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3808482149"/>
                  </a:ext>
                </a:extLst>
              </a:tr>
              <a:tr h="1008000">
                <a:tc>
                  <a:txBody>
                    <a:bodyPr/>
                    <a:lstStyle/>
                    <a:p>
                      <a:pPr algn="l" rtl="0" fontAlgn="base">
                        <a:lnSpc>
                          <a:spcPts val="1295"/>
                        </a:lnSpc>
                        <a:spcAft>
                          <a:spcPts val="300"/>
                        </a:spcAft>
                      </a:pPr>
                      <a:r>
                        <a:rPr lang="tr-TR" sz="1100" b="1" noProof="0" dirty="0">
                          <a:solidFill>
                            <a:schemeClr val="bg1"/>
                          </a:solidFill>
                          <a:effectLst/>
                        </a:rPr>
                        <a:t>Şirketin inovasyon odağı</a:t>
                      </a:r>
                      <a:r>
                        <a:rPr lang="tr-TR" sz="1100" b="0" noProof="0" dirty="0">
                          <a:solidFill>
                            <a:schemeClr val="bg1"/>
                          </a:solidFill>
                          <a:effectLst/>
                        </a:rPr>
                        <a:t> </a:t>
                      </a:r>
                      <a:endParaRPr lang="tr-TR" sz="1800" b="0" noProof="0" dirty="0">
                        <a:solidFill>
                          <a:schemeClr val="bg1"/>
                        </a:solidFill>
                        <a:effectLst/>
                      </a:endParaRPr>
                    </a:p>
                    <a:p>
                      <a:pPr algn="l" rtl="0" fontAlgn="base">
                        <a:lnSpc>
                          <a:spcPts val="1052"/>
                        </a:lnSpc>
                      </a:pPr>
                      <a:r>
                        <a:rPr lang="tr-TR" sz="1000" b="0" noProof="0" dirty="0">
                          <a:solidFill>
                            <a:schemeClr val="bg1"/>
                          </a:solidFill>
                          <a:effectLst/>
                        </a:rPr>
                        <a:t>Şirket son zamanlarda hangi yenilikleri geliştirdi/benimsedi? Neden? 
Şirkette inovasyonu kim yönlendiriyor? 
Herhangi bir inovasyon stratejisi / inovasyon planı / inovasyon portföy yönetimi prosedürleri var mı?</a:t>
                      </a:r>
                      <a:endParaRPr lang="tr-TR" sz="1000" b="0" i="0" noProof="0" dirty="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tr-TR" sz="1000" b="0" noProof="0">
                          <a:solidFill>
                            <a:schemeClr val="tx1">
                              <a:lumMod val="50000"/>
                              <a:lumOff val="50000"/>
                            </a:schemeClr>
                          </a:solidFill>
                          <a:effectLst/>
                        </a:rPr>
                        <a:t>en az 200 kelime</a:t>
                      </a:r>
                      <a:endParaRPr lang="tr-TR" sz="1000" b="0" i="0" noProof="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3317911493"/>
                  </a:ext>
                </a:extLst>
              </a:tr>
              <a:tr h="914400">
                <a:tc>
                  <a:txBody>
                    <a:bodyPr/>
                    <a:lstStyle/>
                    <a:p>
                      <a:pPr algn="l" rtl="0" fontAlgn="base">
                        <a:lnSpc>
                          <a:spcPts val="1295"/>
                        </a:lnSpc>
                        <a:spcAft>
                          <a:spcPts val="300"/>
                        </a:spcAft>
                      </a:pPr>
                      <a:r>
                        <a:rPr lang="tr-TR" sz="1100" b="1" noProof="0" dirty="0">
                          <a:solidFill>
                            <a:schemeClr val="bg1"/>
                          </a:solidFill>
                          <a:effectLst/>
                        </a:rPr>
                        <a:t>Sürdürülebilirlik inovasyon projelerine odaklanıyor</a:t>
                      </a:r>
                      <a:r>
                        <a:rPr lang="tr-TR" sz="1100" b="0" noProof="0" dirty="0">
                          <a:solidFill>
                            <a:schemeClr val="bg1"/>
                          </a:solidFill>
                          <a:effectLst/>
                        </a:rPr>
                        <a:t> </a:t>
                      </a:r>
                      <a:endParaRPr lang="tr-TR" sz="1800" b="0" noProof="0" dirty="0">
                        <a:solidFill>
                          <a:schemeClr val="bg1"/>
                        </a:solidFill>
                        <a:effectLst/>
                      </a:endParaRPr>
                    </a:p>
                    <a:p>
                      <a:pPr algn="l" rtl="0" fontAlgn="base">
                        <a:lnSpc>
                          <a:spcPts val="1052"/>
                        </a:lnSpc>
                      </a:pPr>
                      <a:r>
                        <a:rPr lang="tr-TR" sz="1000" b="0" noProof="0" dirty="0">
                          <a:solidFill>
                            <a:schemeClr val="bg1"/>
                          </a:solidFill>
                          <a:effectLst/>
                        </a:rPr>
                        <a:t>İnovasyon projelerinden herhangi biri sürdürülebilirliğe (SKA) katkıda bulunuyor mu? Neden? 
Sürdürülebilir Kalkınma Amaçlarından hangileri ele alınmaktadır? </a:t>
                      </a:r>
                      <a:endParaRPr lang="tr-TR" sz="1800" b="0" i="0" noProof="0" dirty="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tr-TR" sz="1000" b="0" noProof="0">
                          <a:solidFill>
                            <a:schemeClr val="tx1">
                              <a:lumMod val="50000"/>
                              <a:lumOff val="50000"/>
                            </a:schemeClr>
                          </a:solidFill>
                          <a:effectLst/>
                        </a:rPr>
                        <a:t>en az 200 kelime</a:t>
                      </a:r>
                      <a:endParaRPr lang="tr-TR" sz="1000" b="0" i="0" noProof="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2177903503"/>
                  </a:ext>
                </a:extLst>
              </a:tr>
              <a:tr h="1008000">
                <a:tc>
                  <a:txBody>
                    <a:bodyPr/>
                    <a:lstStyle/>
                    <a:p>
                      <a:pPr algn="l" rtl="0" fontAlgn="base">
                        <a:lnSpc>
                          <a:spcPts val="1295"/>
                        </a:lnSpc>
                        <a:spcAft>
                          <a:spcPts val="300"/>
                        </a:spcAft>
                      </a:pPr>
                      <a:r>
                        <a:rPr lang="tr-TR" sz="1200" b="1" i="0" noProof="0" dirty="0">
                          <a:solidFill>
                            <a:schemeClr val="bg1"/>
                          </a:solidFill>
                          <a:effectLst/>
                          <a:latin typeface="Calibri" panose="020F0502020204030204" pitchFamily="34" charset="0"/>
                        </a:rPr>
                        <a:t>İnovasyon yönetimi uygulamaları </a:t>
                      </a:r>
                      <a:r>
                        <a:rPr lang="tr-TR" sz="1200" b="0" i="0" noProof="0" dirty="0">
                          <a:solidFill>
                            <a:schemeClr val="bg1"/>
                          </a:solidFill>
                          <a:effectLst/>
                          <a:latin typeface="WordVisiCarriageReturn_MSFontService"/>
                        </a:rPr>
                        <a:t> </a:t>
                      </a:r>
                      <a:endParaRPr lang="tr-TR" sz="2000" b="0" i="0" noProof="0" dirty="0">
                        <a:solidFill>
                          <a:schemeClr val="bg1"/>
                        </a:solidFill>
                        <a:effectLst/>
                      </a:endParaRPr>
                    </a:p>
                    <a:p>
                      <a:pPr algn="l" rtl="0" fontAlgn="base">
                        <a:lnSpc>
                          <a:spcPts val="1052"/>
                        </a:lnSpc>
                      </a:pPr>
                      <a:r>
                        <a:rPr lang="tr-TR" sz="1000" b="0" i="0" noProof="0" dirty="0">
                          <a:solidFill>
                            <a:schemeClr val="bg1"/>
                          </a:solidFill>
                          <a:effectLst/>
                          <a:latin typeface="Calibri" panose="020F0502020204030204" pitchFamily="34" charset="0"/>
                        </a:rPr>
                        <a:t>Şirket inovasyon sürecini nasıl yönetiyor? 
Bu inovasyon yönetimi uygulamaları, inovasyon süreç şeması ile nasıl ilişkilidir (bu projede tanımlandığı gibi)? </a:t>
                      </a:r>
                      <a:endParaRPr lang="tr-TR" sz="1000" b="0" i="0" noProof="0" dirty="0">
                        <a:solidFill>
                          <a:schemeClr val="bg1"/>
                        </a:solidFill>
                        <a:effectLst/>
                      </a:endParaRPr>
                    </a:p>
                  </a:txBody>
                  <a:tcPr>
                    <a:solidFill>
                      <a:srgbClr val="8652A1"/>
                    </a:solidFill>
                  </a:tcPr>
                </a:tc>
                <a:tc>
                  <a:txBody>
                    <a:bodyPr/>
                    <a:lstStyle/>
                    <a:p>
                      <a:pPr algn="just" rtl="0" fontAlgn="base">
                        <a:lnSpc>
                          <a:spcPts val="1295"/>
                        </a:lnSpc>
                      </a:pPr>
                      <a:r>
                        <a:rPr lang="tr-TR" sz="1000" b="0" i="0" noProof="0">
                          <a:solidFill>
                            <a:schemeClr val="tx1">
                              <a:lumMod val="50000"/>
                              <a:lumOff val="50000"/>
                            </a:schemeClr>
                          </a:solidFill>
                          <a:effectLst/>
                          <a:latin typeface="Calibri" panose="020F0502020204030204" pitchFamily="34" charset="0"/>
                        </a:rPr>
                        <a:t>en az 300 kelime</a:t>
                      </a:r>
                    </a:p>
                  </a:txBody>
                  <a:tcPr/>
                </a:tc>
                <a:extLst>
                  <a:ext uri="{0D108BD9-81ED-4DB2-BD59-A6C34878D82A}">
                    <a16:rowId xmlns:a16="http://schemas.microsoft.com/office/drawing/2014/main" val="3188109520"/>
                  </a:ext>
                </a:extLst>
              </a:tr>
              <a:tr h="1311765">
                <a:tc>
                  <a:txBody>
                    <a:bodyPr/>
                    <a:lstStyle/>
                    <a:p>
                      <a:pPr algn="l" rtl="0" fontAlgn="base">
                        <a:lnSpc>
                          <a:spcPts val="1295"/>
                        </a:lnSpc>
                        <a:spcAft>
                          <a:spcPts val="300"/>
                        </a:spcAft>
                      </a:pPr>
                      <a:r>
                        <a:rPr lang="tr-TR" sz="1200" b="1" i="0" noProof="0" dirty="0">
                          <a:solidFill>
                            <a:schemeClr val="bg1"/>
                          </a:solidFill>
                          <a:effectLst/>
                          <a:latin typeface="Calibri" panose="020F0502020204030204" pitchFamily="34" charset="0"/>
                        </a:rPr>
                        <a:t>İnovasyon yönetimi uygulamalarının dijitalleştirilmesi</a:t>
                      </a:r>
                      <a:r>
                        <a:rPr lang="tr-TR" sz="1200" b="0" i="0" noProof="0" dirty="0">
                          <a:solidFill>
                            <a:schemeClr val="bg1"/>
                          </a:solidFill>
                          <a:effectLst/>
                          <a:latin typeface="WordVisiCarriageReturn_MSFontService"/>
                        </a:rPr>
                        <a:t> </a:t>
                      </a:r>
                      <a:endParaRPr lang="tr-TR" sz="2000" b="0" i="0" noProof="0" dirty="0">
                        <a:solidFill>
                          <a:schemeClr val="bg1"/>
                        </a:solidFill>
                        <a:effectLst/>
                      </a:endParaRPr>
                    </a:p>
                    <a:p>
                      <a:pPr algn="l" rtl="0" fontAlgn="base">
                        <a:lnSpc>
                          <a:spcPts val="1052"/>
                        </a:lnSpc>
                      </a:pPr>
                      <a:r>
                        <a:rPr lang="tr-TR" sz="1000" b="0" i="0" noProof="0" dirty="0">
                          <a:solidFill>
                            <a:schemeClr val="bg1"/>
                          </a:solidFill>
                          <a:effectLst/>
                          <a:latin typeface="Calibri" panose="020F0502020204030204" pitchFamily="34" charset="0"/>
                        </a:rPr>
                        <a:t>Şirket, inovasyon süreçlerini yönetmek için herhangi bir dijital araç/platform kullanıyor mu? Neden evet ya da neden olmasın? 
Bu araçlar/platformlar nasıl kullanılıyor? Bu araçların/platformların kullanımını kim başlattı? 
İnovasyon yönetimini kolaylaştırmada ne kadar etkili araçlar/platformlar vardı? 
Sürdürülebilirlik odağına katkıda bulunmada ne kadar etkili araçlar/platformlar vardı?</a:t>
                      </a:r>
                      <a:endParaRPr lang="tr-TR" sz="1000" b="0" i="0" noProof="0" dirty="0">
                        <a:solidFill>
                          <a:schemeClr val="bg1"/>
                        </a:solidFill>
                        <a:effectLst/>
                      </a:endParaRPr>
                    </a:p>
                  </a:txBody>
                  <a:tcPr>
                    <a:solidFill>
                      <a:srgbClr val="8652A1"/>
                    </a:solidFill>
                  </a:tcPr>
                </a:tc>
                <a:tc>
                  <a:txBody>
                    <a:bodyPr/>
                    <a:lstStyle/>
                    <a:p>
                      <a:pPr algn="just" rtl="0" fontAlgn="base">
                        <a:lnSpc>
                          <a:spcPts val="1295"/>
                        </a:lnSpc>
                      </a:pPr>
                      <a:r>
                        <a:rPr lang="tr-TR" sz="1000" b="0" i="0" noProof="0" dirty="0">
                          <a:solidFill>
                            <a:schemeClr val="tx1">
                              <a:lumMod val="50000"/>
                              <a:lumOff val="50000"/>
                            </a:schemeClr>
                          </a:solidFill>
                          <a:effectLst/>
                          <a:latin typeface="Calibri" panose="020F0502020204030204" pitchFamily="34" charset="0"/>
                        </a:rPr>
                        <a:t>en az 200 kelime</a:t>
                      </a:r>
                    </a:p>
                  </a:txBody>
                  <a:tcPr/>
                </a:tc>
                <a:extLst>
                  <a:ext uri="{0D108BD9-81ED-4DB2-BD59-A6C34878D82A}">
                    <a16:rowId xmlns:a16="http://schemas.microsoft.com/office/drawing/2014/main" val="3774789992"/>
                  </a:ext>
                </a:extLst>
              </a:tr>
            </a:tbl>
          </a:graphicData>
        </a:graphic>
      </p:graphicFrame>
    </p:spTree>
    <p:extLst>
      <p:ext uri="{BB962C8B-B14F-4D97-AF65-F5344CB8AC3E}">
        <p14:creationId xmlns:p14="http://schemas.microsoft.com/office/powerpoint/2010/main" val="706404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lIns="91440" tIns="45720" rIns="91440" bIns="45720" anchor="t">
            <a:noAutofit/>
          </a:bodyPr>
          <a:lstStyle/>
          <a:p>
            <a:r>
              <a:rPr lang="en-GB" sz="8800" dirty="0">
                <a:latin typeface="Calibri"/>
                <a:ea typeface="Calibri"/>
                <a:cs typeface="Calibri"/>
              </a:rPr>
              <a:t>3. HAFTA</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12</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59273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662208"/>
            <a:ext cx="6076734" cy="6669868"/>
          </a:xfrm>
        </p:spPr>
        <p:txBody>
          <a:bodyPr lIns="91440" tIns="45720" rIns="91440" bIns="45720" numCol="1" spcCol="288000" anchor="t">
            <a:noAutofit/>
          </a:bodyPr>
          <a:lstStyle/>
          <a:p>
            <a:pPr algn="just"/>
            <a:r>
              <a:rPr lang="tr-TR" sz="1600" b="1" dirty="0">
                <a:solidFill>
                  <a:srgbClr val="8652A1"/>
                </a:solidFill>
                <a:latin typeface="Calibri"/>
                <a:ea typeface="Open Sans"/>
                <a:cs typeface="Calibri"/>
              </a:rPr>
              <a:t>Adım 1: Dijital Satış Konuşması Oluşturma</a:t>
            </a:r>
          </a:p>
          <a:p>
            <a:pPr algn="just"/>
            <a:endParaRPr lang="tr-TR" dirty="0"/>
          </a:p>
          <a:p>
            <a:pPr algn="just"/>
            <a:r>
              <a:rPr lang="tr-TR" dirty="0">
                <a:latin typeface="Calibri"/>
                <a:ea typeface="Calibri"/>
                <a:cs typeface="Calibri"/>
              </a:rPr>
              <a:t>Dijital satış konuşması, video veya animasyon araçlarını kullanarak fikrinizi etkili bir şekilde ileten kısa (2-3 dakika), ilgi çekici bir sunumdur. Bunu evde oluşturmalı ve sınıfta paylaşmalısınız.</a:t>
            </a:r>
            <a:endParaRPr lang="tr-TR" dirty="0">
              <a:solidFill>
                <a:srgbClr val="000000"/>
              </a:solidFill>
              <a:ea typeface="Calibri"/>
            </a:endParaRPr>
          </a:p>
          <a:p>
            <a:pPr algn="just"/>
            <a:endParaRPr lang="tr-TR" dirty="0">
              <a:solidFill>
                <a:srgbClr val="000000"/>
              </a:solidFill>
              <a:ea typeface="Calibri"/>
            </a:endParaRPr>
          </a:p>
          <a:p>
            <a:pPr algn="just"/>
            <a:r>
              <a:rPr lang="tr-TR" sz="1200" b="1" dirty="0">
                <a:solidFill>
                  <a:srgbClr val="29C5F4"/>
                </a:solidFill>
                <a:latin typeface="Calibri"/>
                <a:ea typeface="Calibri"/>
                <a:cs typeface="Calibri"/>
              </a:rPr>
              <a:t>Kullanabileceğiniz araçlar:</a:t>
            </a:r>
          </a:p>
          <a:p>
            <a:pPr marL="171450" indent="-171450" algn="just">
              <a:buClr>
                <a:srgbClr val="0B1430"/>
              </a:buClr>
              <a:buFont typeface="Wingdings" panose="05000000000000000000" pitchFamily="2" charset="2"/>
              <a:buChar char="q"/>
            </a:pPr>
            <a:endParaRPr lang="tr-TR" b="1" dirty="0">
              <a:solidFill>
                <a:srgbClr val="000000"/>
              </a:solidFill>
              <a:latin typeface="Calibri"/>
              <a:ea typeface="Calibri"/>
              <a:cs typeface="Calibri"/>
            </a:endParaRPr>
          </a:p>
          <a:p>
            <a:pPr marL="171450" indent="-171450" algn="just">
              <a:buClr>
                <a:srgbClr val="0B1430"/>
              </a:buClr>
              <a:buFont typeface="Wingdings" panose="05000000000000000000" pitchFamily="2" charset="2"/>
              <a:buChar char="q"/>
            </a:pPr>
            <a:r>
              <a:rPr lang="tr-TR" b="1" dirty="0">
                <a:solidFill>
                  <a:srgbClr val="29C5F4"/>
                </a:solidFill>
                <a:latin typeface="Calibri"/>
                <a:ea typeface="Calibri"/>
                <a:cs typeface="Calibri"/>
                <a:hlinkClick r:id="rId2">
                  <a:extLst>
                    <a:ext uri="{A12FA001-AC4F-418D-AE19-62706E023703}">
                      <ahyp:hlinkClr xmlns:ahyp="http://schemas.microsoft.com/office/drawing/2018/hyperlinkcolor" val="tx"/>
                    </a:ext>
                  </a:extLst>
                </a:hlinkClick>
              </a:rPr>
              <a:t>Canva</a:t>
            </a:r>
            <a:r>
              <a:rPr lang="tr-TR" dirty="0">
                <a:latin typeface="Calibri"/>
                <a:ea typeface="Calibri"/>
                <a:cs typeface="Calibri"/>
              </a:rPr>
              <a:t> (basit animasyonlu sunumlar ve video sunumları için).</a:t>
            </a:r>
            <a:endParaRPr lang="tr-TR" dirty="0">
              <a:solidFill>
                <a:srgbClr val="000000"/>
              </a:solidFill>
              <a:latin typeface="Calibri"/>
              <a:ea typeface="Calibri"/>
              <a:cs typeface="Calibri"/>
            </a:endParaRPr>
          </a:p>
          <a:p>
            <a:pPr marL="171450" indent="-171450" algn="just">
              <a:buClr>
                <a:srgbClr val="0B1430"/>
              </a:buClr>
              <a:buFont typeface="Wingdings" panose="05000000000000000000" pitchFamily="2" charset="2"/>
              <a:buChar char="q"/>
            </a:pPr>
            <a:r>
              <a:rPr lang="tr-TR" b="1" dirty="0">
                <a:solidFill>
                  <a:srgbClr val="29C5F4"/>
                </a:solidFill>
                <a:latin typeface="Calibri"/>
                <a:ea typeface="Calibri"/>
                <a:cs typeface="Calibri"/>
                <a:hlinkClick r:id="rId3">
                  <a:extLst>
                    <a:ext uri="{A12FA001-AC4F-418D-AE19-62706E023703}">
                      <ahyp:hlinkClr xmlns:ahyp="http://schemas.microsoft.com/office/drawing/2018/hyperlinkcolor" val="tx"/>
                    </a:ext>
                  </a:extLst>
                </a:hlinkClick>
              </a:rPr>
              <a:t>Prezi</a:t>
            </a:r>
            <a:r>
              <a:rPr lang="tr-TR" dirty="0">
                <a:latin typeface="Calibri"/>
                <a:ea typeface="Calibri"/>
                <a:cs typeface="Calibri"/>
              </a:rPr>
              <a:t> (dinamik, yakınlaştırılan sunumlar için).</a:t>
            </a:r>
            <a:endParaRPr lang="tr-TR" dirty="0">
              <a:solidFill>
                <a:srgbClr val="000000"/>
              </a:solidFill>
              <a:latin typeface="Calibri"/>
              <a:ea typeface="Calibri"/>
              <a:cs typeface="Calibri"/>
            </a:endParaRPr>
          </a:p>
          <a:p>
            <a:pPr marL="171450" indent="-171450" algn="just">
              <a:buClr>
                <a:srgbClr val="0B1430"/>
              </a:buClr>
              <a:buFont typeface="Wingdings" panose="05000000000000000000" pitchFamily="2" charset="2"/>
              <a:buChar char="q"/>
            </a:pPr>
            <a:r>
              <a:rPr lang="tr-TR" b="1" dirty="0">
                <a:solidFill>
                  <a:srgbClr val="29C5F4"/>
                </a:solidFill>
                <a:latin typeface="Calibri"/>
                <a:ea typeface="Calibri"/>
                <a:cs typeface="Calibri"/>
                <a:hlinkClick r:id="rId4">
                  <a:extLst>
                    <a:ext uri="{A12FA001-AC4F-418D-AE19-62706E023703}">
                      <ahyp:hlinkClr xmlns:ahyp="http://schemas.microsoft.com/office/drawing/2018/hyperlinkcolor" val="tx"/>
                    </a:ext>
                  </a:extLst>
                </a:hlinkClick>
              </a:rPr>
              <a:t>Powtoon</a:t>
            </a:r>
            <a:r>
              <a:rPr lang="tr-TR" dirty="0">
                <a:latin typeface="Calibri"/>
                <a:ea typeface="Calibri"/>
                <a:cs typeface="Calibri"/>
              </a:rPr>
              <a:t> (animasyonlu açıklayıcı videolar için).</a:t>
            </a:r>
            <a:endParaRPr lang="tr-TR" dirty="0">
              <a:solidFill>
                <a:srgbClr val="000000"/>
              </a:solidFill>
              <a:latin typeface="Calibri"/>
              <a:ea typeface="Calibri"/>
              <a:cs typeface="Calibri"/>
            </a:endParaRPr>
          </a:p>
          <a:p>
            <a:pPr marL="171450" indent="-171450" algn="just">
              <a:buClr>
                <a:srgbClr val="0B1430"/>
              </a:buClr>
              <a:buFont typeface="Wingdings" panose="05000000000000000000" pitchFamily="2" charset="2"/>
              <a:buChar char="q"/>
            </a:pPr>
            <a:r>
              <a:rPr lang="tr-TR" b="1" dirty="0">
                <a:solidFill>
                  <a:srgbClr val="29C5F4"/>
                </a:solidFill>
                <a:latin typeface="Calibri"/>
                <a:ea typeface="Calibri"/>
                <a:cs typeface="Calibri"/>
              </a:rPr>
              <a:t>PowerPoint</a:t>
            </a:r>
            <a:r>
              <a:rPr lang="tr-TR" dirty="0">
                <a:latin typeface="Calibri"/>
                <a:ea typeface="Calibri"/>
                <a:cs typeface="Calibri"/>
              </a:rPr>
              <a:t> (animasyon seçenekleriyle geleneksel slayt tabanlı sunumlar için).</a:t>
            </a:r>
            <a:endParaRPr lang="tr-TR" dirty="0">
              <a:solidFill>
                <a:srgbClr val="000000"/>
              </a:solidFill>
              <a:latin typeface="Calibri"/>
              <a:ea typeface="Calibri"/>
              <a:cs typeface="Calibri"/>
            </a:endParaRPr>
          </a:p>
          <a:p>
            <a:pPr algn="just"/>
            <a:endParaRPr lang="tr-TR" dirty="0">
              <a:solidFill>
                <a:srgbClr val="000000"/>
              </a:solidFill>
              <a:ea typeface="Calibri"/>
            </a:endParaRPr>
          </a:p>
          <a:p>
            <a:pPr algn="just"/>
            <a:r>
              <a:rPr lang="tr-TR" sz="1200" b="1" dirty="0">
                <a:solidFill>
                  <a:srgbClr val="29C5F4"/>
                </a:solidFill>
                <a:latin typeface="Calibri"/>
                <a:ea typeface="Calibri"/>
                <a:cs typeface="Calibri"/>
              </a:rPr>
              <a:t>Talimatlar:</a:t>
            </a:r>
          </a:p>
          <a:p>
            <a:pPr algn="just"/>
            <a:endParaRPr lang="tr-TR" b="1" dirty="0">
              <a:solidFill>
                <a:srgbClr val="000000"/>
              </a:solidFill>
              <a:latin typeface="Calibri"/>
              <a:ea typeface="Calibri"/>
              <a:cs typeface="Calibri"/>
            </a:endParaRPr>
          </a:p>
          <a:p>
            <a:pPr algn="just"/>
            <a:r>
              <a:rPr lang="tr-TR" b="1" dirty="0">
                <a:latin typeface="Calibri"/>
                <a:ea typeface="Calibri"/>
                <a:cs typeface="Calibri"/>
              </a:rPr>
              <a:t>1. Mesajınızı Tanımlayın</a:t>
            </a:r>
            <a:endParaRPr lang="tr-TR" dirty="0">
              <a:solidFill>
                <a:srgbClr val="000000"/>
              </a:solidFill>
              <a:latin typeface="Calibri"/>
              <a:ea typeface="Calibri"/>
              <a:cs typeface="Calibri"/>
            </a:endParaRPr>
          </a:p>
          <a:p>
            <a:pPr marL="180975" lvl="1" indent="-180975" algn="just">
              <a:buFont typeface="Wingdings,Sans-Serif"/>
              <a:buChar char="q"/>
            </a:pPr>
            <a:r>
              <a:rPr lang="tr-TR" sz="1100" dirty="0">
                <a:latin typeface="+mn-lt"/>
              </a:rPr>
              <a:t>Görüşmenizden veya masa başı araştırmanızdan hangi önemli içgörüyü elde ettiniz?
Bu içgörü, lojistikte inovasyon yönetimi ve inovasyonla nasıl bağlantılıdır??</a:t>
            </a:r>
          </a:p>
          <a:p>
            <a:pPr marL="0" lvl="1" algn="just"/>
            <a:endParaRPr lang="tr-TR" sz="1100" dirty="0">
              <a:solidFill>
                <a:srgbClr val="000000"/>
              </a:solidFill>
              <a:latin typeface="+mn-lt"/>
              <a:ea typeface="Calibri"/>
              <a:cs typeface="Calibri"/>
            </a:endParaRPr>
          </a:p>
          <a:p>
            <a:pPr algn="just"/>
            <a:r>
              <a:rPr lang="tr-TR" b="1" dirty="0">
                <a:latin typeface="+mn-lt"/>
                <a:ea typeface="Calibri"/>
                <a:cs typeface="Calibri"/>
              </a:rPr>
              <a:t>2. Bir Araç ve Şablon Seçin</a:t>
            </a:r>
            <a:endParaRPr lang="tr-TR" dirty="0">
              <a:solidFill>
                <a:srgbClr val="000000"/>
              </a:solidFill>
              <a:latin typeface="+mn-lt"/>
              <a:ea typeface="Calibri"/>
              <a:cs typeface="Calibri"/>
            </a:endParaRPr>
          </a:p>
          <a:p>
            <a:pPr marL="180975" lvl="1" indent="-180975" algn="just">
              <a:buFont typeface="Wingdings,Sans-Serif"/>
              <a:buChar char="q"/>
            </a:pPr>
            <a:r>
              <a:rPr lang="tr-TR" sz="1100" dirty="0">
                <a:latin typeface="+mn-lt"/>
              </a:rPr>
              <a:t>Satış konuşması tarzınıza en uygun aracı seçin.
Tasarımınızı verimli bir şekilde yapılandırmak için yerleşik şablonları kullanın.</a:t>
            </a:r>
          </a:p>
          <a:p>
            <a:pPr marL="0" lvl="1" algn="just"/>
            <a:endParaRPr lang="tr-TR" sz="1100" dirty="0">
              <a:solidFill>
                <a:srgbClr val="000000"/>
              </a:solidFill>
              <a:latin typeface="+mn-lt"/>
              <a:ea typeface="Calibri"/>
              <a:cs typeface="Calibri"/>
            </a:endParaRPr>
          </a:p>
          <a:p>
            <a:pPr algn="just"/>
            <a:r>
              <a:rPr lang="tr-TR" b="1" dirty="0">
                <a:latin typeface="+mn-lt"/>
                <a:ea typeface="Calibri"/>
                <a:cs typeface="Calibri"/>
              </a:rPr>
              <a:t>3. Sunumunuzu Yapılandırın (en fazla 2-3 dakika)</a:t>
            </a:r>
            <a:endParaRPr lang="tr-TR" dirty="0">
              <a:solidFill>
                <a:srgbClr val="000000"/>
              </a:solidFill>
              <a:latin typeface="+mn-lt"/>
              <a:ea typeface="Calibri"/>
              <a:cs typeface="Calibri"/>
            </a:endParaRPr>
          </a:p>
          <a:p>
            <a:pPr marL="180975" lvl="1" indent="-180975" algn="just">
              <a:buFont typeface="Wingdings,Sans-Serif"/>
              <a:buChar char="q"/>
            </a:pPr>
            <a:r>
              <a:rPr lang="tr-TR" sz="1100" dirty="0">
                <a:latin typeface="+mn-lt"/>
              </a:rPr>
              <a:t>Kanca (10-15 saniye): Lojistikte yenilikle ilgili güçlü bir açılışla (bir soru, istatistik veya kalın ifade) başlayın.
Araştırma Öngörüleri (45-60 saniye):</a:t>
            </a:r>
          </a:p>
          <a:p>
            <a:pPr marL="493713" lvl="1" indent="-165100" algn="just">
              <a:buFontTx/>
              <a:buChar char="-"/>
            </a:pPr>
            <a:r>
              <a:rPr lang="tr-TR" sz="1100" dirty="0">
                <a:latin typeface="+mn-lt"/>
              </a:rPr>
              <a:t>Bir röportaj yaptıysanız: Uzmandan temel çıkarımlar nelerdi? İnovasyona nasıl yaklaşıyor ve uyguluyorlar?
Masa başı araştırması yaptıysanız: Şirket hangi inovasyon stratejilerini uyguladı? Hangi zorlukların üstesinden geldi? Yeniliklerin uygulanmasını nasıl yönetti?</a:t>
            </a:r>
            <a:endParaRPr lang="tr-TR" sz="1100" dirty="0">
              <a:solidFill>
                <a:srgbClr val="000000"/>
              </a:solidFill>
              <a:latin typeface="+mn-lt"/>
              <a:ea typeface="Calibri"/>
              <a:cs typeface="Calibri"/>
            </a:endParaRPr>
          </a:p>
          <a:p>
            <a:pPr marL="180975" lvl="1" indent="-180975" algn="just">
              <a:buFont typeface="Wingdings,Sans-Serif"/>
              <a:buChar char="q"/>
            </a:pPr>
            <a:r>
              <a:rPr lang="tr-TR" sz="1100" dirty="0">
                <a:latin typeface="+mn-lt"/>
              </a:rPr>
              <a:t>Sorun ve Çözüm (30-45 saniye): Araştırmanızda belirlenen lojistikteki belirli bir zorluğu vurgulayın ve yenilikçi bir çözüm sunun.
Temel Faydalar (30-45 saniye): Tanımlanan çözümün en değerli avantajlarını vurgulayın. İnovasyonun somut faydaları nelerdir?
Harekete Geçirici Mesaj (10-15 saniye): Dinleyiciler sunumunuzdan ne almalı? Herhangi bir öneri (örneğin, bir web sitesini ziyaret etmek, ek bilgiler vb.)?</a:t>
            </a:r>
          </a:p>
          <a:p>
            <a:pPr marL="0" lvl="1" algn="just"/>
            <a:endParaRPr lang="tr-TR" sz="1100" dirty="0">
              <a:solidFill>
                <a:srgbClr val="000000"/>
              </a:solidFill>
              <a:latin typeface="+mn-lt"/>
              <a:ea typeface="Calibri"/>
              <a:cs typeface="Calibri"/>
            </a:endParaRPr>
          </a:p>
          <a:p>
            <a:pPr algn="just"/>
            <a:r>
              <a:rPr lang="tr-TR" b="1" dirty="0">
                <a:latin typeface="+mn-lt"/>
                <a:ea typeface="Calibri"/>
                <a:cs typeface="Calibri"/>
              </a:rPr>
              <a:t>4. Görsel ve İşitsel Öğeler Ekleme</a:t>
            </a:r>
            <a:endParaRPr lang="tr-TR" dirty="0">
              <a:solidFill>
                <a:srgbClr val="000000"/>
              </a:solidFill>
              <a:latin typeface="+mn-lt"/>
              <a:ea typeface="Calibri"/>
              <a:cs typeface="Calibri"/>
            </a:endParaRPr>
          </a:p>
          <a:p>
            <a:pPr marL="182245" lvl="1" indent="-182245" algn="just">
              <a:buFont typeface="Wingdings,Sans-Serif"/>
              <a:buChar char="q"/>
            </a:pPr>
            <a:r>
              <a:rPr lang="tr-TR" sz="1100" dirty="0">
                <a:latin typeface="+mn-lt"/>
              </a:rPr>
              <a:t>Etkileşimi artırmak için animasyonlar, geçişler ve simgeler kullanın.
Etki için bir seslendirme kaydedin veya arka plan müziği kullanın.
Güvenilirlik için araştırmanızdan grafikler, istatistikler veya kısa alıntılar ekleyin.</a:t>
            </a:r>
          </a:p>
          <a:p>
            <a:pPr marL="0" lvl="1" algn="just"/>
            <a:endParaRPr lang="tr-TR" sz="1100" dirty="0">
              <a:solidFill>
                <a:srgbClr val="000000"/>
              </a:solidFill>
              <a:latin typeface="+mn-lt"/>
              <a:ea typeface="Calibri"/>
              <a:cs typeface="Calibri"/>
            </a:endParaRPr>
          </a:p>
          <a:p>
            <a:pPr algn="just"/>
            <a:r>
              <a:rPr lang="tr-TR" b="1" dirty="0">
                <a:latin typeface="+mn-lt"/>
                <a:ea typeface="Calibri"/>
                <a:cs typeface="Calibri"/>
              </a:rPr>
              <a:t>5. Dışa Aktar ve Paylaş</a:t>
            </a:r>
            <a:endParaRPr lang="tr-TR" dirty="0">
              <a:solidFill>
                <a:srgbClr val="000000"/>
              </a:solidFill>
              <a:latin typeface="+mn-lt"/>
              <a:ea typeface="Calibri"/>
              <a:cs typeface="Calibri"/>
            </a:endParaRPr>
          </a:p>
          <a:p>
            <a:pPr marL="182245" lvl="1" indent="-182245" algn="just">
              <a:buFont typeface="Wingdings,Sans-Serif"/>
              <a:buChar char="q"/>
            </a:pPr>
            <a:r>
              <a:rPr lang="tr-TR" sz="1100" dirty="0">
                <a:latin typeface="+mn-lt"/>
              </a:rPr>
              <a:t>Sunumunuzu bir video dosyası veya etkileşimli bir sunum olarak kaydedin.
Geri bildirim almak için sınıftaki sunumunuzu akranlarınız ve öğretmeninizle paylaşın.</a:t>
            </a:r>
            <a:endParaRPr lang="tr-TR" sz="1100" dirty="0">
              <a:solidFill>
                <a:srgbClr val="000000"/>
              </a:solidFill>
              <a:latin typeface="+mn-lt"/>
              <a:ea typeface="Calibri"/>
              <a:cs typeface="Calibri"/>
            </a:endParaRPr>
          </a:p>
          <a:p>
            <a:pPr marL="457200" lvl="1" algn="just"/>
            <a:endParaRPr lang="tr-TR" sz="1100" dirty="0">
              <a:solidFill>
                <a:srgbClr val="000000"/>
              </a:solidFill>
            </a:endParaRPr>
          </a:p>
          <a:p>
            <a:pPr algn="just"/>
            <a:r>
              <a:rPr lang="tr-TR" dirty="0">
                <a:latin typeface="Calibri"/>
                <a:ea typeface="Calibri"/>
                <a:cs typeface="Calibri"/>
              </a:rPr>
              <a:t>İşte bir dijital satış konuşmasının nasıl görünebileceği:</a:t>
            </a:r>
            <a:endParaRPr lang="tr-TR" dirty="0">
              <a:solidFill>
                <a:srgbClr val="000000"/>
              </a:solidFill>
              <a:latin typeface="Calibri"/>
              <a:ea typeface="Calibri"/>
              <a:cs typeface="Calibri"/>
            </a:endParaRPr>
          </a:p>
          <a:p>
            <a:pPr algn="just"/>
            <a:r>
              <a:rPr lang="tr-TR" b="1" dirty="0">
                <a:solidFill>
                  <a:srgbClr val="29C5F4"/>
                </a:solidFill>
                <a:latin typeface="+mn-lt"/>
                <a:ea typeface="+mn-ea"/>
                <a:cs typeface="+mn-cs"/>
                <a:hlinkClick r:id="rId5">
                  <a:extLst>
                    <a:ext uri="{A12FA001-AC4F-418D-AE19-62706E023703}">
                      <ahyp:hlinkClr xmlns:ahyp="http://schemas.microsoft.com/office/drawing/2018/hyperlinkcolor" val="tx"/>
                    </a:ext>
                  </a:extLst>
                </a:hlinkClick>
              </a:rPr>
              <a:t>Mükemmel Asansör Konuşması - En İyi Örnekler ve Şablonlar</a:t>
            </a:r>
            <a:endParaRPr lang="tr-TR" b="1" dirty="0">
              <a:solidFill>
                <a:srgbClr val="29C5F4"/>
              </a:solidFill>
              <a:latin typeface="+mn-lt"/>
              <a:ea typeface="+mn-ea"/>
              <a:cs typeface="+mn-cs"/>
            </a:endParaRPr>
          </a:p>
          <a:p>
            <a:pPr algn="just"/>
            <a:endParaRPr lang="tr-TR" dirty="0"/>
          </a:p>
          <a:p>
            <a:pPr algn="just"/>
            <a:endParaRPr lang="tr-TR" dirty="0"/>
          </a:p>
          <a:p>
            <a:pPr algn="just"/>
            <a:endParaRPr lang="tr-TR" sz="1600" b="1" dirty="0">
              <a:solidFill>
                <a:srgbClr val="8652A1"/>
              </a:solidFill>
            </a:endParaRPr>
          </a:p>
          <a:p>
            <a:pPr algn="just"/>
            <a:endParaRPr lang="tr-TR" dirty="0"/>
          </a:p>
          <a:p>
            <a:pPr algn="just"/>
            <a:endParaRPr lang="tr-TR" sz="1800" b="1" dirty="0"/>
          </a:p>
          <a:p>
            <a:pPr algn="just"/>
            <a:endParaRPr lang="tr-TR" sz="1800" b="1" dirty="0"/>
          </a:p>
          <a:p>
            <a:pPr algn="just"/>
            <a:endParaRPr lang="tr-TR"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13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DİJİTAL HİKAYELER SUNMA</a:t>
            </a:r>
          </a:p>
        </p:txBody>
      </p:sp>
    </p:spTree>
    <p:extLst>
      <p:ext uri="{BB962C8B-B14F-4D97-AF65-F5344CB8AC3E}">
        <p14:creationId xmlns:p14="http://schemas.microsoft.com/office/powerpoint/2010/main" val="162853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02A5F-2C64-6536-06BF-84290AB5112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12C431E-C8EC-BBAE-BC2B-31DE715904EE}"/>
              </a:ext>
            </a:extLst>
          </p:cNvPr>
          <p:cNvSpPr>
            <a:spLocks noGrp="1"/>
          </p:cNvSpPr>
          <p:nvPr>
            <p:ph type="body" sz="quarter" idx="64"/>
          </p:nvPr>
        </p:nvSpPr>
        <p:spPr>
          <a:xfrm>
            <a:off x="748707" y="1599144"/>
            <a:ext cx="5991024" cy="8442602"/>
          </a:xfrm>
        </p:spPr>
        <p:txBody>
          <a:bodyPr lIns="91440" tIns="45720" rIns="91440" bIns="45720" numCol="1" spcCol="288000" anchor="t">
            <a:noAutofit/>
          </a:bodyPr>
          <a:lstStyle/>
          <a:p>
            <a:endParaRPr lang="tr-TR" dirty="0"/>
          </a:p>
          <a:p>
            <a:r>
              <a:rPr lang="tr-TR" sz="1600" b="1" dirty="0">
                <a:solidFill>
                  <a:srgbClr val="8652A1"/>
                </a:solidFill>
                <a:latin typeface="Calibri"/>
                <a:ea typeface="Calibri"/>
                <a:cs typeface="Calibri"/>
              </a:rPr>
              <a:t>Adım 2: Akran Geri Bildirimi</a:t>
            </a:r>
            <a:endParaRPr lang="tr-TR" sz="1600" dirty="0">
              <a:solidFill>
                <a:srgbClr val="000000"/>
              </a:solidFill>
              <a:latin typeface="Calibri"/>
              <a:ea typeface="Calibri"/>
              <a:cs typeface="Calibri"/>
            </a:endParaRPr>
          </a:p>
          <a:p>
            <a:endParaRPr lang="tr-TR" sz="1200" dirty="0">
              <a:solidFill>
                <a:srgbClr val="000000"/>
              </a:solidFill>
              <a:latin typeface="Calibri"/>
              <a:ea typeface="Calibri"/>
              <a:cs typeface="Calibri"/>
            </a:endParaRPr>
          </a:p>
          <a:p>
            <a:r>
              <a:rPr lang="tr-TR" dirty="0">
                <a:latin typeface="Calibri"/>
                <a:ea typeface="Calibri"/>
                <a:cs typeface="Calibri"/>
              </a:rPr>
              <a:t>Akranlarınızın sunumlarını izledikten sonra, aşağıdaki şablonu kullanarak yapıcı geri bildirim sağlayın (sunulan her sunum için bir tane).</a:t>
            </a:r>
            <a:endParaRPr lang="tr-TR" dirty="0">
              <a:solidFill>
                <a:srgbClr val="000000"/>
              </a:solidFill>
              <a:latin typeface="Calibri"/>
              <a:ea typeface="Calibri"/>
              <a:cs typeface="Calibri"/>
            </a:endParaRPr>
          </a:p>
          <a:p>
            <a:r>
              <a:rPr lang="tr-TR" b="1" dirty="0">
                <a:latin typeface="Calibri"/>
                <a:ea typeface="Calibri"/>
                <a:cs typeface="Calibri"/>
              </a:rPr>
              <a:t>Öneri:</a:t>
            </a:r>
            <a:r>
              <a:rPr lang="tr-TR" dirty="0">
                <a:latin typeface="Calibri"/>
                <a:ea typeface="Calibri"/>
                <a:cs typeface="Calibri"/>
              </a:rPr>
              <a:t> Spesifik ve destekleyici geri bildirim sağlayın - neyin harika olduğunu vurgulayın ve iyileştirmeler önerin.</a:t>
            </a:r>
            <a:endParaRPr lang="tr-TR" dirty="0">
              <a:solidFill>
                <a:srgbClr val="000000"/>
              </a:solidFill>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dirty="0">
              <a:latin typeface="Calibri"/>
              <a:ea typeface="Calibri"/>
              <a:cs typeface="Calibri"/>
            </a:endParaRPr>
          </a:p>
          <a:p>
            <a:endParaRPr lang="tr-TR" sz="1600" b="1" dirty="0">
              <a:solidFill>
                <a:srgbClr val="8652A1"/>
              </a:solidFill>
              <a:latin typeface="Calibri"/>
              <a:ea typeface="Open Sans"/>
              <a:cs typeface="Calibri"/>
            </a:endParaRPr>
          </a:p>
          <a:p>
            <a:r>
              <a:rPr lang="tr-TR" sz="1600" b="1" dirty="0">
                <a:solidFill>
                  <a:srgbClr val="8652A1"/>
                </a:solidFill>
                <a:latin typeface="Calibri"/>
                <a:ea typeface="Open Sans"/>
                <a:cs typeface="Calibri"/>
              </a:rPr>
              <a:t>Adım 3: Değerlendirme Özeti</a:t>
            </a:r>
            <a:endParaRPr lang="tr-TR" dirty="0">
              <a:latin typeface="Calibri"/>
              <a:ea typeface="Open Sans"/>
              <a:cs typeface="Calibri"/>
            </a:endParaRPr>
          </a:p>
          <a:p>
            <a:endParaRPr lang="tr-TR" b="1" dirty="0"/>
          </a:p>
          <a:p>
            <a:r>
              <a:rPr lang="tr-TR" dirty="0">
                <a:latin typeface="Calibri"/>
                <a:ea typeface="Open Sans"/>
                <a:cs typeface="Calibri"/>
              </a:rPr>
              <a:t>Modülü tamamladıktan sonra, öğrendiklerinize dayalı olarak bir yansıtma özeti yazacaksınız.</a:t>
            </a:r>
          </a:p>
          <a:p>
            <a:endParaRPr lang="tr-TR" dirty="0"/>
          </a:p>
          <a:p>
            <a:r>
              <a:rPr lang="tr-TR" b="1" dirty="0">
                <a:latin typeface="Calibri"/>
                <a:ea typeface="Open Sans"/>
                <a:cs typeface="Calibri"/>
              </a:rPr>
              <a:t>Düşüncenizi nasıl gönderirsiniz:</a:t>
            </a:r>
          </a:p>
          <a:p>
            <a:pPr marL="171450" indent="-171450">
              <a:buFont typeface="Wingdings" panose="020B0604020202020204" pitchFamily="34" charset="0"/>
              <a:buChar char="q"/>
            </a:pPr>
            <a:r>
              <a:rPr lang="tr-TR" dirty="0">
                <a:latin typeface="+mn-lt"/>
                <a:ea typeface="Open Sans"/>
                <a:cs typeface="Calibri"/>
              </a:rPr>
              <a:t>Çevrimiçi forma erişin (öğretmeniniz tarafından sağlanan bağlantı).
Anketi cevaplayın.
Düşüncenizi öğretmeniniz tarafından tanımlanan son teslim tarihinden önce gönderin.</a:t>
            </a:r>
          </a:p>
          <a:p>
            <a:endParaRPr lang="tr-TR" sz="1800" b="1" dirty="0"/>
          </a:p>
          <a:p>
            <a:endParaRPr lang="tr-TR" sz="1800" b="1" dirty="0"/>
          </a:p>
          <a:p>
            <a:endParaRPr lang="tr-TR" dirty="0"/>
          </a:p>
        </p:txBody>
      </p:sp>
      <p:sp>
        <p:nvSpPr>
          <p:cNvPr id="4" name="Slide Number Placeholder 3">
            <a:extLst>
              <a:ext uri="{FF2B5EF4-FFF2-40B4-BE49-F238E27FC236}">
                <a16:creationId xmlns:a16="http://schemas.microsoft.com/office/drawing/2014/main" id="{4825D210-CA4A-330D-FD74-B6F994670C2D}"/>
              </a:ext>
            </a:extLst>
          </p:cNvPr>
          <p:cNvSpPr>
            <a:spLocks noGrp="1"/>
          </p:cNvSpPr>
          <p:nvPr>
            <p:ph type="sldNum" sz="quarter" idx="4"/>
          </p:nvPr>
        </p:nvSpPr>
        <p:spPr/>
        <p:txBody>
          <a:bodyPr/>
          <a:lstStyle/>
          <a:p>
            <a:fld id="{9C527BFA-2C0E-4CEC-B6A5-913A56FEF4B4}" type="slidenum">
              <a:rPr lang="fr-CA" smtClean="0"/>
              <a:pPr/>
              <a:t>14</a:t>
            </a:fld>
            <a:endParaRPr lang="fr-CA"/>
          </a:p>
        </p:txBody>
      </p:sp>
      <p:sp>
        <p:nvSpPr>
          <p:cNvPr id="7" name="Freeform 1">
            <a:extLst>
              <a:ext uri="{FF2B5EF4-FFF2-40B4-BE49-F238E27FC236}">
                <a16:creationId xmlns:a16="http://schemas.microsoft.com/office/drawing/2014/main" id="{11C942DE-44AC-3DC9-7172-0EE11E08808E}"/>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FA87DC5-EB57-DA0B-3F3C-A28A889306B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DİJİTAL HİKAYELER SUNMA</a:t>
            </a:r>
          </a:p>
        </p:txBody>
      </p:sp>
      <p:graphicFrame>
        <p:nvGraphicFramePr>
          <p:cNvPr id="2" name="Tabelle 1">
            <a:extLst>
              <a:ext uri="{FF2B5EF4-FFF2-40B4-BE49-F238E27FC236}">
                <a16:creationId xmlns:a16="http://schemas.microsoft.com/office/drawing/2014/main" id="{C4F2C6DE-7A17-E9EB-BE8E-E5D28F5C8425}"/>
              </a:ext>
            </a:extLst>
          </p:cNvPr>
          <p:cNvGraphicFramePr>
            <a:graphicFrameLocks noGrp="1"/>
          </p:cNvGraphicFramePr>
          <p:nvPr>
            <p:extLst>
              <p:ext uri="{D42A27DB-BD31-4B8C-83A1-F6EECF244321}">
                <p14:modId xmlns:p14="http://schemas.microsoft.com/office/powerpoint/2010/main" val="1671094259"/>
              </p:ext>
            </p:extLst>
          </p:nvPr>
        </p:nvGraphicFramePr>
        <p:xfrm>
          <a:off x="746519" y="2960248"/>
          <a:ext cx="5957520" cy="3660124"/>
        </p:xfrm>
        <a:graphic>
          <a:graphicData uri="http://schemas.openxmlformats.org/drawingml/2006/table">
            <a:tbl>
              <a:tblPr firstRow="1" bandRow="1">
                <a:tableStyleId>{F5AB1C69-6EDB-4FF4-983F-18BD219EF322}</a:tableStyleId>
              </a:tblPr>
              <a:tblGrid>
                <a:gridCol w="1190786">
                  <a:extLst>
                    <a:ext uri="{9D8B030D-6E8A-4147-A177-3AD203B41FA5}">
                      <a16:colId xmlns:a16="http://schemas.microsoft.com/office/drawing/2014/main" val="1540514057"/>
                    </a:ext>
                  </a:extLst>
                </a:gridCol>
                <a:gridCol w="1803400">
                  <a:extLst>
                    <a:ext uri="{9D8B030D-6E8A-4147-A177-3AD203B41FA5}">
                      <a16:colId xmlns:a16="http://schemas.microsoft.com/office/drawing/2014/main" val="1685166063"/>
                    </a:ext>
                  </a:extLst>
                </a:gridCol>
                <a:gridCol w="2963334">
                  <a:extLst>
                    <a:ext uri="{9D8B030D-6E8A-4147-A177-3AD203B41FA5}">
                      <a16:colId xmlns:a16="http://schemas.microsoft.com/office/drawing/2014/main" val="2536891538"/>
                    </a:ext>
                  </a:extLst>
                </a:gridCol>
              </a:tblGrid>
              <a:tr h="259304">
                <a:tc gridSpan="2">
                  <a:txBody>
                    <a:bodyPr/>
                    <a:lstStyle/>
                    <a:p>
                      <a:r>
                        <a:rPr lang="tr-TR" sz="1100" b="1" noProof="0"/>
                        <a:t>Kriter</a:t>
                      </a:r>
                      <a:endParaRPr lang="tr-TR" sz="1100" noProof="0">
                        <a:latin typeface="+mn-lt"/>
                      </a:endParaRPr>
                    </a:p>
                  </a:txBody>
                  <a:tcPr anchor="ctr">
                    <a:solidFill>
                      <a:srgbClr val="8652A1"/>
                    </a:solidFill>
                  </a:tcPr>
                </a:tc>
                <a:tc hMerge="1">
                  <a:txBody>
                    <a:bodyPr/>
                    <a:lstStyle/>
                    <a:p>
                      <a:endParaRPr lang="en-GB" sz="1100">
                        <a:latin typeface="+mn-lt"/>
                      </a:endParaRPr>
                    </a:p>
                  </a:txBody>
                  <a:tcPr anchor="ctr"/>
                </a:tc>
                <a:tc>
                  <a:txBody>
                    <a:bodyPr/>
                    <a:lstStyle/>
                    <a:p>
                      <a:r>
                        <a:rPr lang="tr-TR" sz="1100" noProof="0"/>
                        <a:t>Yorum</a:t>
                      </a:r>
                      <a:endParaRPr lang="tr-TR" sz="1100" noProof="0">
                        <a:latin typeface="+mn-lt"/>
                      </a:endParaRPr>
                    </a:p>
                  </a:txBody>
                  <a:tcPr anchor="ctr">
                    <a:solidFill>
                      <a:srgbClr val="8652A1"/>
                    </a:solidFill>
                  </a:tcPr>
                </a:tc>
                <a:extLst>
                  <a:ext uri="{0D108BD9-81ED-4DB2-BD59-A6C34878D82A}">
                    <a16:rowId xmlns:a16="http://schemas.microsoft.com/office/drawing/2014/main" val="124631548"/>
                  </a:ext>
                </a:extLst>
              </a:tr>
              <a:tr h="680164">
                <a:tc>
                  <a:txBody>
                    <a:bodyPr/>
                    <a:lstStyle/>
                    <a:p>
                      <a:r>
                        <a:rPr lang="tr-TR" sz="1100" b="1" noProof="0"/>
                        <a:t>Mesajın netliği</a:t>
                      </a:r>
                      <a:endParaRPr lang="tr-TR" sz="1100" b="1" noProof="0">
                        <a:latin typeface="+mn-lt"/>
                      </a:endParaRPr>
                    </a:p>
                  </a:txBody>
                  <a:tcPr anchor="ctr"/>
                </a:tc>
                <a:tc>
                  <a:txBody>
                    <a:bodyPr/>
                    <a:lstStyle/>
                    <a:p>
                      <a:r>
                        <a:rPr lang="tr-TR" sz="1100" i="1" noProof="0" dirty="0"/>
                        <a:t>Ana fikrin anlaşılması kolay mıydı?</a:t>
                      </a:r>
                      <a:endParaRPr lang="tr-TR" sz="1100" i="1" noProof="0" dirty="0">
                        <a:latin typeface="+mn-lt"/>
                      </a:endParaRPr>
                    </a:p>
                  </a:txBody>
                  <a:tcPr anchor="ctr"/>
                </a:tc>
                <a:tc>
                  <a:txBody>
                    <a:bodyPr/>
                    <a:lstStyle/>
                    <a:p>
                      <a:endParaRPr lang="tr-TR" sz="1100" noProof="0">
                        <a:latin typeface="+mn-lt"/>
                      </a:endParaRPr>
                    </a:p>
                  </a:txBody>
                  <a:tcPr anchor="ctr"/>
                </a:tc>
                <a:extLst>
                  <a:ext uri="{0D108BD9-81ED-4DB2-BD59-A6C34878D82A}">
                    <a16:rowId xmlns:a16="http://schemas.microsoft.com/office/drawing/2014/main" val="2776576869"/>
                  </a:ext>
                </a:extLst>
              </a:tr>
              <a:tr h="680164">
                <a:tc>
                  <a:txBody>
                    <a:bodyPr/>
                    <a:lstStyle/>
                    <a:p>
                      <a:r>
                        <a:rPr lang="tr-TR" sz="1100" b="1" noProof="0">
                          <a:latin typeface="+mn-lt"/>
                        </a:rPr>
                        <a:t>Bağlantı</a:t>
                      </a:r>
                    </a:p>
                  </a:txBody>
                  <a:tcPr anchor="ctr"/>
                </a:tc>
                <a:tc>
                  <a:txBody>
                    <a:bodyPr/>
                    <a:lstStyle/>
                    <a:p>
                      <a:r>
                        <a:rPr lang="tr-TR" sz="1100" i="1" noProof="0" dirty="0"/>
                        <a:t>Saha dikkatinizi çekti mi?</a:t>
                      </a:r>
                      <a:endParaRPr lang="tr-TR" sz="1100" i="1" noProof="0" dirty="0">
                        <a:latin typeface="+mn-lt"/>
                      </a:endParaRPr>
                    </a:p>
                  </a:txBody>
                  <a:tcPr anchor="ctr"/>
                </a:tc>
                <a:tc>
                  <a:txBody>
                    <a:bodyPr/>
                    <a:lstStyle/>
                    <a:p>
                      <a:endParaRPr lang="tr-TR" sz="1100" noProof="0">
                        <a:latin typeface="+mn-lt"/>
                      </a:endParaRPr>
                    </a:p>
                  </a:txBody>
                  <a:tcPr anchor="ctr"/>
                </a:tc>
                <a:extLst>
                  <a:ext uri="{0D108BD9-81ED-4DB2-BD59-A6C34878D82A}">
                    <a16:rowId xmlns:a16="http://schemas.microsoft.com/office/drawing/2014/main" val="962425498"/>
                  </a:ext>
                </a:extLst>
              </a:tr>
              <a:tr h="680164">
                <a:tc>
                  <a:txBody>
                    <a:bodyPr/>
                    <a:lstStyle/>
                    <a:p>
                      <a:r>
                        <a:rPr lang="tr-TR" sz="1100" b="1" noProof="0" dirty="0"/>
                        <a:t>Görsel Çekicilik</a:t>
                      </a:r>
                      <a:endParaRPr lang="tr-TR" sz="1100" b="1" noProof="0" dirty="0">
                        <a:latin typeface="+mn-lt"/>
                      </a:endParaRPr>
                    </a:p>
                  </a:txBody>
                  <a:tcPr anchor="ctr"/>
                </a:tc>
                <a:tc>
                  <a:txBody>
                    <a:bodyPr/>
                    <a:lstStyle/>
                    <a:p>
                      <a:r>
                        <a:rPr lang="tr-TR" sz="1100" i="1" noProof="0" dirty="0"/>
                        <a:t>Görseller ve animasyonlar etkili miydi?</a:t>
                      </a:r>
                      <a:endParaRPr lang="tr-TR" sz="1100" i="1" noProof="0" dirty="0">
                        <a:latin typeface="+mn-lt"/>
                      </a:endParaRPr>
                    </a:p>
                  </a:txBody>
                  <a:tcPr anchor="ctr"/>
                </a:tc>
                <a:tc>
                  <a:txBody>
                    <a:bodyPr/>
                    <a:lstStyle/>
                    <a:p>
                      <a:endParaRPr lang="tr-TR" sz="1100" noProof="0">
                        <a:latin typeface="+mn-lt"/>
                      </a:endParaRPr>
                    </a:p>
                  </a:txBody>
                  <a:tcPr anchor="ctr"/>
                </a:tc>
                <a:extLst>
                  <a:ext uri="{0D108BD9-81ED-4DB2-BD59-A6C34878D82A}">
                    <a16:rowId xmlns:a16="http://schemas.microsoft.com/office/drawing/2014/main" val="328520786"/>
                  </a:ext>
                </a:extLst>
              </a:tr>
              <a:tr h="680164">
                <a:tc>
                  <a:txBody>
                    <a:bodyPr/>
                    <a:lstStyle/>
                    <a:p>
                      <a:r>
                        <a:rPr lang="tr-TR" sz="1100" b="1" noProof="0" dirty="0"/>
                        <a:t>Yapı ve Akış</a:t>
                      </a:r>
                      <a:endParaRPr lang="tr-TR" sz="1100" b="1" noProof="0" dirty="0">
                        <a:latin typeface="+mn-lt"/>
                      </a:endParaRPr>
                    </a:p>
                  </a:txBody>
                  <a:tcPr anchor="ctr"/>
                </a:tc>
                <a:tc>
                  <a:txBody>
                    <a:bodyPr/>
                    <a:lstStyle/>
                    <a:p>
                      <a:r>
                        <a:rPr lang="tr-TR" sz="1100" i="1" noProof="0" dirty="0"/>
                        <a:t>Sunum iyi organize edilmiş miydi?</a:t>
                      </a:r>
                      <a:endParaRPr lang="tr-TR" sz="1100" i="1" noProof="0" dirty="0">
                        <a:latin typeface="+mn-lt"/>
                      </a:endParaRPr>
                    </a:p>
                  </a:txBody>
                  <a:tcPr anchor="ctr"/>
                </a:tc>
                <a:tc>
                  <a:txBody>
                    <a:bodyPr/>
                    <a:lstStyle/>
                    <a:p>
                      <a:endParaRPr lang="tr-TR" sz="1100" noProof="0">
                        <a:latin typeface="+mn-lt"/>
                      </a:endParaRPr>
                    </a:p>
                  </a:txBody>
                  <a:tcPr anchor="ctr"/>
                </a:tc>
                <a:extLst>
                  <a:ext uri="{0D108BD9-81ED-4DB2-BD59-A6C34878D82A}">
                    <a16:rowId xmlns:a16="http://schemas.microsoft.com/office/drawing/2014/main" val="2684883872"/>
                  </a:ext>
                </a:extLst>
              </a:tr>
              <a:tr h="680164">
                <a:tc>
                  <a:txBody>
                    <a:bodyPr/>
                    <a:lstStyle/>
                    <a:p>
                      <a:r>
                        <a:rPr lang="tr-TR" sz="1100" b="1" noProof="0" dirty="0"/>
                        <a:t>Genel İzlenim</a:t>
                      </a:r>
                      <a:endParaRPr lang="tr-TR" sz="1100" b="1" noProof="0" dirty="0">
                        <a:latin typeface="+mn-lt"/>
                      </a:endParaRPr>
                    </a:p>
                  </a:txBody>
                  <a:tcPr anchor="ctr"/>
                </a:tc>
                <a:tc>
                  <a:txBody>
                    <a:bodyPr/>
                    <a:lstStyle/>
                    <a:p>
                      <a:r>
                        <a:rPr lang="tr-TR" sz="1100" i="1" noProof="0" dirty="0"/>
                        <a:t>Ne işe yaradı? Neler geliştirilebilir?</a:t>
                      </a:r>
                      <a:endParaRPr lang="tr-TR" sz="1100" i="1" noProof="0" dirty="0">
                        <a:latin typeface="+mn-lt"/>
                      </a:endParaRPr>
                    </a:p>
                  </a:txBody>
                  <a:tcPr anchor="ctr"/>
                </a:tc>
                <a:tc>
                  <a:txBody>
                    <a:bodyPr/>
                    <a:lstStyle/>
                    <a:p>
                      <a:endParaRPr lang="tr-TR" sz="1100" noProof="0" dirty="0">
                        <a:latin typeface="+mn-lt"/>
                      </a:endParaRPr>
                    </a:p>
                  </a:txBody>
                  <a:tcPr anchor="ctr"/>
                </a:tc>
                <a:extLst>
                  <a:ext uri="{0D108BD9-81ED-4DB2-BD59-A6C34878D82A}">
                    <a16:rowId xmlns:a16="http://schemas.microsoft.com/office/drawing/2014/main" val="1535145213"/>
                  </a:ext>
                </a:extLst>
              </a:tr>
            </a:tbl>
          </a:graphicData>
        </a:graphic>
      </p:graphicFrame>
    </p:spTree>
    <p:extLst>
      <p:ext uri="{BB962C8B-B14F-4D97-AF65-F5344CB8AC3E}">
        <p14:creationId xmlns:p14="http://schemas.microsoft.com/office/powerpoint/2010/main" val="27978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lIns="91440" tIns="45720" rIns="91440" bIns="45720" anchor="t">
            <a:noAutofit/>
          </a:bodyPr>
          <a:lstStyle/>
          <a:p>
            <a:r>
              <a:rPr lang="en-GB" sz="8800" dirty="0">
                <a:latin typeface="Calibri"/>
                <a:ea typeface="Calibri"/>
                <a:cs typeface="Calibri"/>
              </a:rPr>
              <a:t>1. HAFTA</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98589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807812"/>
            <a:ext cx="6076734" cy="2565532"/>
          </a:xfrm>
        </p:spPr>
        <p:txBody>
          <a:bodyPr lIns="91440" tIns="45720" rIns="91440" bIns="45720" numCol="1" spcCol="288000" anchor="t">
            <a:noAutofit/>
          </a:bodyPr>
          <a:lstStyle/>
          <a:p>
            <a:r>
              <a:rPr lang="en-US" sz="1600" b="1" dirty="0">
                <a:solidFill>
                  <a:srgbClr val="8652A1"/>
                </a:solidFill>
              </a:rPr>
              <a:t>DERS ÖNCESİ</a:t>
            </a:r>
          </a:p>
          <a:p>
            <a:endParaRPr lang="en-US" dirty="0"/>
          </a:p>
          <a:p>
            <a:pPr marL="171450" indent="-171450" algn="just">
              <a:buFont typeface="Wingdings" panose="05000000000000000000" pitchFamily="2" charset="2"/>
              <a:buChar char="q"/>
            </a:pPr>
            <a:r>
              <a:rPr lang="tr-TR" dirty="0"/>
              <a:t>İnovasyon Yönetimi kavramına aşina olun. Dijital İnovasyon Teknik İnceleme Kitabını </a:t>
            </a:r>
            <a:r>
              <a:rPr lang="tr-TR" b="1" dirty="0">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buradan</a:t>
            </a:r>
            <a:r>
              <a:rPr lang="tr-TR" dirty="0"/>
              <a:t> okuyabilirsiniz. Ayrıca, EARTH İyi Uygulama Örneklerinde lojistik inovasyon vaka çalışmaları (örneğin, s. 9-11; 66-69) ve EARTH Başlangıç Kitinde (s. 18-20) lojistikte inovasyon yönetimi ve dijitalleşme hakkındaki bilgileri </a:t>
            </a:r>
            <a:r>
              <a:rPr lang="tr-TR" b="1"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buradan</a:t>
            </a:r>
            <a:r>
              <a:rPr lang="tr-TR" dirty="0"/>
              <a:t> okuyabilirsiniz.</a:t>
            </a:r>
            <a:endParaRPr lang="en-US" dirty="0"/>
          </a:p>
          <a:p>
            <a:endParaRPr lang="en-US" dirty="0"/>
          </a:p>
          <a:p>
            <a:endParaRPr lang="en-US" dirty="0"/>
          </a:p>
          <a:p>
            <a:r>
              <a:rPr lang="en-US" sz="1600" b="1" dirty="0">
                <a:solidFill>
                  <a:srgbClr val="8652A1"/>
                </a:solidFill>
              </a:rPr>
              <a:t>DERS </a:t>
            </a:r>
            <a:r>
              <a:rPr lang="tr-TR" sz="1600" b="1" dirty="0">
                <a:solidFill>
                  <a:srgbClr val="8652A1"/>
                </a:solidFill>
              </a:rPr>
              <a:t>SÜRECİNDE</a:t>
            </a:r>
            <a:endParaRPr lang="en-US" sz="1600" b="1" dirty="0">
              <a:solidFill>
                <a:srgbClr val="8652A1"/>
              </a:solidFill>
            </a:endParaRPr>
          </a:p>
          <a:p>
            <a:endParaRPr lang="en-US" dirty="0"/>
          </a:p>
          <a:p>
            <a:pPr algn="just"/>
            <a:r>
              <a:rPr lang="tr-TR" dirty="0"/>
              <a:t>Lojistik şirketlerinin karşılaştığı sürdürülebilirlik sorunlarını araştırmak ve inovasyon yönetiminin bu sorunları nasıl çözebileceğini belirlemekle görevlendirildiniz. Çeşitli vaka çalışmaları içeren </a:t>
            </a:r>
            <a:r>
              <a:rPr lang="tr-TR" b="1" dirty="0">
                <a:solidFill>
                  <a:srgbClr val="29C5F4"/>
                </a:solidFill>
                <a:latin typeface="Calibri"/>
                <a:ea typeface="Open Sans"/>
                <a:cs typeface="Calibri"/>
              </a:rPr>
              <a:t>EARTH İyi Uygulama Örneklerini</a:t>
            </a:r>
            <a:r>
              <a:rPr lang="tr-TR" dirty="0"/>
              <a:t> (s. 7-69) kullanarak, inovasyon süreçlerinin lojistikte sürdürülebilirliğe nasıl katkıda bulunduğunu değerlendireceksiniz.</a:t>
            </a:r>
            <a:endParaRPr lang="en-GB" dirty="0">
              <a:latin typeface="Calibri"/>
              <a:ea typeface="Open Sans"/>
              <a:cs typeface="Calibri"/>
            </a:endParaRPr>
          </a:p>
          <a:p>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170725D7-61E1-AE59-E4DE-4A18AC0A45AB}"/>
              </a:ext>
            </a:extLst>
          </p:cNvPr>
          <p:cNvSpPr txBox="1">
            <a:spLocks/>
          </p:cNvSpPr>
          <p:nvPr/>
        </p:nvSpPr>
        <p:spPr>
          <a:xfrm>
            <a:off x="697281" y="4666374"/>
            <a:ext cx="6076734" cy="59838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tr-TR" dirty="0"/>
              <a:t>Etkinlik, aşağıdaki inovasyon yönetimi aşamalarına odaklanacaktır:</a:t>
            </a:r>
          </a:p>
          <a:p>
            <a:endParaRPr lang="tr-TR" dirty="0"/>
          </a:p>
          <a:p>
            <a:pPr marL="228600" indent="-228600">
              <a:buAutoNum type="arabicPeriod"/>
            </a:pPr>
            <a:r>
              <a:rPr lang="tr-TR" dirty="0"/>
              <a:t>İnovasyon Fırsatlarının Belirlenmesi</a:t>
            </a:r>
          </a:p>
          <a:p>
            <a:pPr marL="228600" indent="-228600">
              <a:buAutoNum type="arabicPeriod"/>
            </a:pPr>
            <a:r>
              <a:rPr lang="tr-TR" dirty="0"/>
              <a:t>Fikir Üretme ve Fikir Yönetimi
Konsept Geliştirme
Ürün/Hizmet/Süreç Geliştirme
Test ve Doğrulama
Ticarileştirme</a:t>
            </a:r>
          </a:p>
          <a:p>
            <a:endParaRPr lang="tr-TR" dirty="0"/>
          </a:p>
          <a:p>
            <a:r>
              <a:rPr lang="tr-TR" sz="1600" b="1" dirty="0">
                <a:solidFill>
                  <a:srgbClr val="8652A1"/>
                </a:solidFill>
              </a:rPr>
              <a:t>1. Adım: Bir Vaka Çalışması Seçin</a:t>
            </a:r>
          </a:p>
          <a:p>
            <a:pPr algn="just"/>
            <a:r>
              <a:rPr lang="tr-TR" dirty="0">
                <a:latin typeface="Calibri"/>
                <a:ea typeface="Open Sans"/>
                <a:cs typeface="Calibri"/>
              </a:rPr>
              <a:t>Bir lojistik şirketinin sürdürülebilirlik zorluklarını nasıl ele aldığını gösteren </a:t>
            </a:r>
            <a:r>
              <a:rPr lang="tr-TR" b="1"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EARTH İyi Uygulama </a:t>
            </a:r>
            <a:r>
              <a:rPr lang="tr-TR" b="1" dirty="0" err="1">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Örnekleri'ndeki</a:t>
            </a:r>
            <a:r>
              <a:rPr lang="tr-TR" b="1" dirty="0">
                <a:solidFill>
                  <a:srgbClr val="29C5F4"/>
                </a:solidFill>
                <a:latin typeface="Calibri"/>
                <a:ea typeface="Open Sans"/>
                <a:cs typeface="Calibri"/>
              </a:rPr>
              <a:t> </a:t>
            </a:r>
            <a:r>
              <a:rPr lang="tr-TR" dirty="0">
                <a:latin typeface="Calibri"/>
                <a:ea typeface="Open Sans"/>
                <a:cs typeface="Calibri"/>
              </a:rPr>
              <a:t>(s. 7-69) vaka çalışmalarından birini seçin.
Örnek: GLS </a:t>
            </a:r>
            <a:r>
              <a:rPr lang="tr-TR" dirty="0" err="1">
                <a:latin typeface="Calibri"/>
                <a:ea typeface="Open Sans"/>
                <a:cs typeface="Calibri"/>
              </a:rPr>
              <a:t>Italia</a:t>
            </a:r>
            <a:r>
              <a:rPr lang="tr-TR" dirty="0">
                <a:latin typeface="Calibri"/>
                <a:ea typeface="Open Sans"/>
                <a:cs typeface="Calibri"/>
              </a:rPr>
              <a:t> – Sürdürülebilir Teslimat için Dijital Platformlar ve Temiz Araçlar (s. 12-14).</a:t>
            </a:r>
          </a:p>
          <a:p>
            <a:endParaRPr lang="tr-TR" dirty="0"/>
          </a:p>
          <a:p>
            <a:pPr>
              <a:lnSpc>
                <a:spcPct val="150000"/>
              </a:lnSpc>
            </a:pPr>
            <a:r>
              <a:rPr lang="tr-TR" dirty="0"/>
              <a:t>----------------------------------------------------------------------------------------------------------------------------------------------------------------------------------------------------------------------------------------------------------------------------------</a:t>
            </a:r>
          </a:p>
          <a:p>
            <a:endParaRPr lang="tr-TR" dirty="0"/>
          </a:p>
          <a:p>
            <a:endParaRPr lang="tr-TR" sz="1600" dirty="0">
              <a:solidFill>
                <a:srgbClr val="8652A1"/>
              </a:solidFill>
            </a:endParaRPr>
          </a:p>
          <a:p>
            <a:r>
              <a:rPr lang="tr-TR" sz="1600" b="1" dirty="0">
                <a:solidFill>
                  <a:srgbClr val="8652A1"/>
                </a:solidFill>
              </a:rPr>
              <a:t>2. Adım: Sürdürülebilirlik Sorununu Analiz Edin</a:t>
            </a:r>
          </a:p>
          <a:p>
            <a:r>
              <a:rPr lang="tr-TR" dirty="0"/>
              <a:t>Seçilen vaka çalışmasında temel sürdürülebilirlik zorluğunu belirleyin. 
Örnek: GLS </a:t>
            </a:r>
            <a:r>
              <a:rPr lang="tr-TR" dirty="0" err="1"/>
              <a:t>Italia</a:t>
            </a:r>
            <a:r>
              <a:rPr lang="tr-TR" dirty="0"/>
              <a:t> Spa: Yüksek hizmet güvenilirliğini korurken paket teslimatı ve depo operasyonlarında karbon emisyonlarını azaltmak.</a:t>
            </a:r>
          </a:p>
          <a:p>
            <a:pPr>
              <a:lnSpc>
                <a:spcPct val="150000"/>
              </a:lnSpc>
            </a:pPr>
            <a:r>
              <a:rPr lang="tr-TR" dirty="0"/>
              <a:t>--------------------------------------------------------------------------------------------------------------------------------------------------------------------------------------------------------------------------------------------------------------------------------------------------------------------------------------------------------------------------------------------------------------------------------------------------------------------------------------------------------------------------------------------------------------------</a:t>
            </a:r>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a:lstStyle/>
          <a:p>
            <a:r>
              <a:rPr lang="en-US" dirty="0"/>
              <a:t>İNOVASYON YÖNETİMİNİ ANLAMA</a:t>
            </a:r>
          </a:p>
        </p:txBody>
      </p:sp>
    </p:spTree>
    <p:extLst>
      <p:ext uri="{BB962C8B-B14F-4D97-AF65-F5344CB8AC3E}">
        <p14:creationId xmlns:p14="http://schemas.microsoft.com/office/powerpoint/2010/main" val="258036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D6005-393F-EEBC-2EA9-786AE473621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6383E3-D1EE-875F-D3B6-013BEE200BA3}"/>
              </a:ext>
            </a:extLst>
          </p:cNvPr>
          <p:cNvSpPr>
            <a:spLocks noGrp="1"/>
          </p:cNvSpPr>
          <p:nvPr>
            <p:ph type="sldNum" sz="quarter" idx="4"/>
          </p:nvPr>
        </p:nvSpPr>
        <p:spPr/>
        <p:txBody>
          <a:bodyPr/>
          <a:lstStyle/>
          <a:p>
            <a:fld id="{9C527BFA-2C0E-4CEC-B6A5-913A56FEF4B4}" type="slidenum">
              <a:rPr lang="fr-CA" smtClean="0"/>
              <a:pPr/>
              <a:t>4</a:t>
            </a:fld>
            <a:endParaRPr lang="fr-CA"/>
          </a:p>
        </p:txBody>
      </p:sp>
      <p:sp>
        <p:nvSpPr>
          <p:cNvPr id="7" name="Freeform 1">
            <a:extLst>
              <a:ext uri="{FF2B5EF4-FFF2-40B4-BE49-F238E27FC236}">
                <a16:creationId xmlns:a16="http://schemas.microsoft.com/office/drawing/2014/main" id="{36633B38-C944-B023-9668-B69280E0D43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56351EA3-DCDC-8523-0CD3-6AB534B6969E}"/>
              </a:ext>
            </a:extLst>
          </p:cNvPr>
          <p:cNvSpPr txBox="1">
            <a:spLocks/>
          </p:cNvSpPr>
          <p:nvPr/>
        </p:nvSpPr>
        <p:spPr>
          <a:xfrm>
            <a:off x="618755" y="1617434"/>
            <a:ext cx="6322164" cy="59838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tr-TR" sz="1600" b="1" dirty="0">
                <a:solidFill>
                  <a:srgbClr val="8652A1"/>
                </a:solidFill>
              </a:rPr>
              <a:t>3. Adım: İnovasyon Yönetimini Vaka Çalışmasına Bağlayın</a:t>
            </a:r>
          </a:p>
          <a:p>
            <a:r>
              <a:rPr lang="tr-TR" dirty="0"/>
              <a:t>Altı aşamanın her biri için, inovasyon yönetiminin </a:t>
            </a:r>
            <a:r>
              <a:rPr lang="tr-TR" b="1" dirty="0"/>
              <a:t>Adım 1</a:t>
            </a:r>
            <a:r>
              <a:rPr lang="tr-TR" dirty="0"/>
              <a:t>'de seçilen durumdan sürdürülebilirlik </a:t>
            </a:r>
          </a:p>
          <a:p>
            <a:r>
              <a:rPr lang="tr-TR" dirty="0"/>
              <a:t>sorununun çözümüne nasıl katkıda bulunduğunu tartışın:</a:t>
            </a:r>
          </a:p>
          <a:p>
            <a:endParaRPr lang="tr-TR" dirty="0"/>
          </a:p>
          <a:p>
            <a:pPr marL="228600" indent="-228600" algn="just">
              <a:buAutoNum type="arabicPeriod"/>
            </a:pPr>
            <a:r>
              <a:rPr lang="tr-TR" dirty="0"/>
              <a:t>İnovasyon Fırsatı Tanımlaması: Şirket hangi sürdürülebilirlik trendlerine veya zorluklarına yanıt veriyor?</a:t>
            </a:r>
          </a:p>
          <a:p>
            <a:pPr algn="just"/>
            <a:endParaRPr lang="tr-TR" dirty="0"/>
          </a:p>
          <a:p>
            <a:pPr>
              <a:lnSpc>
                <a:spcPct val="150000"/>
              </a:lnSpc>
              <a:spcAft>
                <a:spcPts val="600"/>
              </a:spcAft>
            </a:pPr>
            <a:r>
              <a:rPr lang="tr-TR" dirty="0">
                <a:latin typeface="Calibri"/>
                <a:ea typeface="Open Sans"/>
                <a:cs typeface="Calibri"/>
              </a:rPr>
              <a:t>----------------------------------------------------------------------------------------------------------------------------------------------------------------------------------------------------------------------------------------------------------------------------------------------</a:t>
            </a:r>
            <a:endParaRPr lang="tr-TR" dirty="0"/>
          </a:p>
          <a:p>
            <a:pPr algn="just"/>
            <a:r>
              <a:rPr lang="tr-TR" dirty="0"/>
              <a:t>2. Fikir Oluşturma ve Fikir Yönetimi: Şirket sürdürülebilir çözümler için nasıl fikirler üretti? Kurum içi veya kurum dışı işbirlikleri var mıydı?</a:t>
            </a:r>
          </a:p>
          <a:p>
            <a:endParaRPr lang="tr-TR" dirty="0"/>
          </a:p>
          <a:p>
            <a:pPr>
              <a:lnSpc>
                <a:spcPct val="150000"/>
              </a:lnSpc>
              <a:spcAft>
                <a:spcPts val="600"/>
              </a:spcAft>
            </a:pPr>
            <a:r>
              <a:rPr lang="tr-TR" dirty="0"/>
              <a:t>----------------------------------------------------------------------------------------------------------------------------------------------------------------------------------------------------------------------------------------------------------------------------------------------</a:t>
            </a:r>
          </a:p>
          <a:p>
            <a:pPr algn="just"/>
            <a:r>
              <a:rPr lang="tr-TR" dirty="0"/>
              <a:t>3. Konsept Geliştirme: Fikirler nasıl rafine edilerek uygulanabilir konseptlere dönüştürüldü? Bu aşamada dijital araçların, teknolojinin veya ortaklıkların rolünü tartışın.</a:t>
            </a:r>
          </a:p>
          <a:p>
            <a:endParaRPr lang="tr-TR" dirty="0"/>
          </a:p>
          <a:p>
            <a:pPr>
              <a:lnSpc>
                <a:spcPct val="150000"/>
              </a:lnSpc>
              <a:spcAft>
                <a:spcPts val="600"/>
              </a:spcAft>
            </a:pPr>
            <a:r>
              <a:rPr lang="tr-TR" dirty="0"/>
              <a:t>----------------------------------------------------------------------------------------------------------------------------------------------------------------------------------------------------------------------------------------------------------------------------------------------</a:t>
            </a:r>
          </a:p>
          <a:p>
            <a:pPr algn="just"/>
            <a:r>
              <a:rPr lang="tr-TR" dirty="0"/>
              <a:t>4. Ürün/Hizmet/Süreç Geliştirme: Konsept operasyonel çözümlere nasıl dönüştürüldü? Sürdürülebilirliği lojistiğe entegre etmek için hangi kaynaklar veya stratejiler kullanıldı?</a:t>
            </a:r>
          </a:p>
          <a:p>
            <a:endParaRPr lang="tr-TR" dirty="0"/>
          </a:p>
          <a:p>
            <a:pPr>
              <a:lnSpc>
                <a:spcPct val="150000"/>
              </a:lnSpc>
              <a:spcAft>
                <a:spcPts val="600"/>
              </a:spcAft>
            </a:pPr>
            <a:r>
              <a:rPr lang="tr-TR" dirty="0"/>
              <a:t>----------------------------------------------------------------------------------------------------------------------------------------------------------------------------------------------------------------------------------------------------------------------------------------------</a:t>
            </a:r>
          </a:p>
          <a:p>
            <a:pPr algn="just"/>
            <a:r>
              <a:rPr lang="tr-TR" dirty="0"/>
              <a:t>5. Test ve Doğrulama: Sürdürülebilirlik yenilikleri nasıl test edildi? Etkinliği değerlendirmek için bir pilot program veya veri toplama var mıydı?</a:t>
            </a:r>
          </a:p>
          <a:p>
            <a:endParaRPr lang="tr-TR" dirty="0"/>
          </a:p>
          <a:p>
            <a:pPr>
              <a:lnSpc>
                <a:spcPct val="150000"/>
              </a:lnSpc>
              <a:spcAft>
                <a:spcPts val="600"/>
              </a:spcAft>
            </a:pPr>
            <a:r>
              <a:rPr lang="tr-TR" dirty="0"/>
              <a:t>----------------------------------------------------------------------------------------------------------------------------------------------------------------------------------------------------------------------------------------------------------------------------------------------</a:t>
            </a:r>
          </a:p>
          <a:p>
            <a:pPr algn="just"/>
            <a:r>
              <a:rPr lang="tr-TR" dirty="0"/>
              <a:t>6. Ticarileştirme: Çözüm nasıl ölçeklendirildi ve pazara sunuldu? Şirket, benimseme veya uygulamada herhangi bir engelle karşılaştı mı?</a:t>
            </a:r>
          </a:p>
          <a:p>
            <a:endParaRPr lang="tr-TR" dirty="0"/>
          </a:p>
          <a:p>
            <a:pPr>
              <a:lnSpc>
                <a:spcPct val="150000"/>
              </a:lnSpc>
            </a:pPr>
            <a:r>
              <a:rPr lang="tr-TR" dirty="0"/>
              <a:t>----------------------------------------------------------------------------------------------------------------------------------------------------------------------------------------------------------------------------------------------------------------------------------------------</a:t>
            </a:r>
          </a:p>
          <a:p>
            <a:pPr marL="228600" indent="-228600">
              <a:buAutoNum type="arabicPeriod"/>
            </a:pPr>
            <a:endParaRPr lang="tr-TR" b="1" dirty="0"/>
          </a:p>
          <a:p>
            <a:r>
              <a:rPr lang="tr-TR" sz="1600" b="1" dirty="0">
                <a:solidFill>
                  <a:srgbClr val="8652A1"/>
                </a:solidFill>
              </a:rPr>
              <a:t>Adım 4: Değerlendirme</a:t>
            </a:r>
          </a:p>
          <a:p>
            <a:r>
              <a:rPr lang="tr-TR" dirty="0"/>
              <a:t>İnovasyon yönetiminin lojistikte sürdürülebilirlik zorluklarının üstesinden gelmede nasıl kilit bir rol oynayabileceğini düşünün. Diğer lojistik şirketlerine uygulanabilecek vaka çalışmasından ne gibi dersler çıkarılabilir?</a:t>
            </a:r>
          </a:p>
          <a:p>
            <a:endParaRPr lang="tr-TR" dirty="0"/>
          </a:p>
          <a:p>
            <a:pPr>
              <a:lnSpc>
                <a:spcPct val="150000"/>
              </a:lnSpc>
            </a:pPr>
            <a:r>
              <a:rPr lang="tr-TR" dirty="0"/>
              <a:t>---------------------------------------------------------------------------------------------------------------------------------------------------------------------------------------------------------------------------------------------------------------------------------------------------------------------------------------------------------------------------------------------------------------------------------------------</a:t>
            </a:r>
          </a:p>
          <a:p>
            <a:endParaRPr lang="tr-TR" dirty="0"/>
          </a:p>
        </p:txBody>
      </p:sp>
      <p:sp>
        <p:nvSpPr>
          <p:cNvPr id="11" name="Text Placeholder 6">
            <a:extLst>
              <a:ext uri="{FF2B5EF4-FFF2-40B4-BE49-F238E27FC236}">
                <a16:creationId xmlns:a16="http://schemas.microsoft.com/office/drawing/2014/main" id="{DD469A72-D077-A2DE-89B6-F65005B2E854}"/>
              </a:ext>
            </a:extLst>
          </p:cNvPr>
          <p:cNvSpPr>
            <a:spLocks noGrp="1"/>
          </p:cNvSpPr>
          <p:nvPr>
            <p:ph type="body" sz="quarter" idx="61"/>
          </p:nvPr>
        </p:nvSpPr>
        <p:spPr>
          <a:xfrm>
            <a:off x="-9335" y="304800"/>
            <a:ext cx="5775135" cy="926158"/>
          </a:xfrm>
        </p:spPr>
        <p:txBody>
          <a:bodyPr/>
          <a:lstStyle/>
          <a:p>
            <a:r>
              <a:rPr lang="en-US" dirty="0"/>
              <a:t>İNOVASYON YÖNETİMİNİ ANLAMA</a:t>
            </a:r>
          </a:p>
        </p:txBody>
      </p:sp>
    </p:spTree>
    <p:extLst>
      <p:ext uri="{BB962C8B-B14F-4D97-AF65-F5344CB8AC3E}">
        <p14:creationId xmlns:p14="http://schemas.microsoft.com/office/powerpoint/2010/main" val="314758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lIns="91440" tIns="45720" rIns="91440" bIns="45720" anchor="t">
            <a:noAutofit/>
          </a:bodyPr>
          <a:lstStyle/>
          <a:p>
            <a:r>
              <a:rPr lang="en-GB" sz="8800" dirty="0">
                <a:latin typeface="Calibri"/>
                <a:ea typeface="Calibri"/>
                <a:cs typeface="Calibri"/>
              </a:rPr>
              <a:t>2. HAFTA</a:t>
            </a:r>
            <a:endParaRPr lang="en-GB" sz="8800" dirty="0"/>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503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461227" y="1527080"/>
            <a:ext cx="6637222" cy="3000116"/>
          </a:xfrm>
        </p:spPr>
        <p:txBody>
          <a:bodyPr lIns="91440" tIns="45720" rIns="91440" bIns="45720" numCol="1" spcCol="288000" anchor="t">
            <a:noAutofit/>
          </a:bodyPr>
          <a:lstStyle/>
          <a:p>
            <a:r>
              <a:rPr lang="tr-TR" dirty="0">
                <a:latin typeface="Calibri"/>
                <a:ea typeface="Open Sans"/>
                <a:cs typeface="Calibri"/>
              </a:rPr>
              <a:t>Bu etkinlikte, </a:t>
            </a:r>
            <a:r>
              <a:rPr lang="tr-TR" b="1" dirty="0">
                <a:latin typeface="Calibri"/>
                <a:ea typeface="Open Sans"/>
                <a:cs typeface="Calibri"/>
              </a:rPr>
              <a:t>lojistik şirketlerinin inovasyonu nasıl yönettiğini</a:t>
            </a:r>
            <a:r>
              <a:rPr lang="tr-TR" dirty="0">
                <a:latin typeface="Calibri"/>
                <a:ea typeface="Open Sans"/>
                <a:cs typeface="Calibri"/>
              </a:rPr>
              <a:t> keşfedeceksiniz. Bu aşamada
görüşmeler(A, sf. 6-9) veya masa başı araştırması (B, sf. 10-11) </a:t>
            </a:r>
            <a:r>
              <a:rPr lang="tr-TR" dirty="0" err="1">
                <a:latin typeface="Calibri"/>
                <a:ea typeface="Open Sans"/>
                <a:cs typeface="Calibri"/>
              </a:rPr>
              <a:t>kullanabilit</a:t>
            </a:r>
            <a:endParaRPr lang="tr-TR" dirty="0">
              <a:latin typeface="Calibri"/>
              <a:ea typeface="Open Sans"/>
              <a:cs typeface="Calibri"/>
            </a:endParaRPr>
          </a:p>
          <a:p>
            <a:endParaRPr lang="tr-TR" b="1" dirty="0"/>
          </a:p>
          <a:p>
            <a:r>
              <a:rPr lang="tr-TR" sz="1600" b="1" dirty="0">
                <a:solidFill>
                  <a:srgbClr val="8652A1"/>
                </a:solidFill>
              </a:rPr>
              <a:t>A. Bir Endüstri Uzmanıyla Görüşme Yapmak</a:t>
            </a:r>
          </a:p>
          <a:p>
            <a:endParaRPr lang="tr-TR" b="1" u="sng" dirty="0"/>
          </a:p>
          <a:p>
            <a:pPr algn="just"/>
            <a:r>
              <a:rPr lang="tr-TR" dirty="0">
                <a:latin typeface="Calibri"/>
                <a:ea typeface="Open Sans"/>
                <a:cs typeface="Calibri"/>
              </a:rPr>
              <a:t>Seçeneklerden biri, lojistikte inovasyon yönetimi süreçlerinde yer alan yöneticilerle röportaj yapmaktır. 
</a:t>
            </a:r>
            <a:r>
              <a:rPr lang="tr-TR" b="1" dirty="0">
                <a:latin typeface="Calibri"/>
                <a:ea typeface="Open Sans"/>
                <a:cs typeface="Calibri"/>
              </a:rPr>
              <a:t>İpucu: </a:t>
            </a:r>
            <a:r>
              <a:rPr lang="tr-TR" dirty="0">
                <a:latin typeface="Calibri"/>
                <a:ea typeface="Open Sans"/>
                <a:cs typeface="Calibri"/>
              </a:rPr>
              <a:t>İnovasyon rollerindeki kadınlar, yeterince temsil edilmeyen bölgelerden şirketler veya lojistik operasyonları olan geleneksel olmayan pazarlarda çalışan bireyler gibi farklı bakış açıları getiren görüşme ortaklarına ulaşın. Bu, içgörülerinizi genişletecek ve lojistikte inovasyona daha çeşitli bir bakış açısı sağlayacaktır</a:t>
            </a:r>
            <a:r>
              <a:rPr lang="tr-TR" dirty="0"/>
              <a:t>.</a:t>
            </a:r>
            <a:endParaRPr lang="tr-TR" dirty="0">
              <a:latin typeface="Calibri"/>
              <a:ea typeface="Open Sans"/>
              <a:cs typeface="Calibri"/>
            </a:endParaRPr>
          </a:p>
          <a:p>
            <a:pPr algn="just"/>
            <a:endParaRPr lang="tr-TR" b="1" dirty="0">
              <a:latin typeface="Calibri"/>
              <a:ea typeface="Open Sans"/>
              <a:cs typeface="Calibri"/>
            </a:endParaRPr>
          </a:p>
          <a:p>
            <a:pPr algn="just"/>
            <a:r>
              <a:rPr lang="tr-TR" b="1" dirty="0">
                <a:latin typeface="Calibri"/>
                <a:ea typeface="Open Sans"/>
                <a:cs typeface="Calibri"/>
              </a:rPr>
              <a:t>Görüşmeyi Kurgulama</a:t>
            </a:r>
          </a:p>
          <a:p>
            <a:pPr algn="just"/>
            <a:r>
              <a:rPr lang="tr-TR" dirty="0"/>
              <a:t>Konuşmanıza rehberlik etmesi için sağlanan röportaj yapısını (aşağıya bakınız, s. 6-9) kullanın.</a:t>
            </a:r>
          </a:p>
          <a:p>
            <a:pPr marL="228600" indent="-228600" algn="just">
              <a:buFont typeface="+mj-lt"/>
              <a:buAutoNum type="arabicPeriod"/>
            </a:pPr>
            <a:r>
              <a:rPr lang="tr-TR" dirty="0"/>
              <a:t>30-60 dakikalık bir süre için plan yapın.
Herhangi bir veriyi kullanmadan önce görüşme partnerinizin onay formunu (s. 9) doldurduğundan emin olun.
Notlarınızı inovasyon yönetimi, dijital araçların kullanımı (ör. Miro, </a:t>
            </a:r>
            <a:r>
              <a:rPr lang="tr-TR" dirty="0" err="1"/>
              <a:t>Brightidea</a:t>
            </a:r>
            <a:r>
              <a:rPr lang="tr-TR" dirty="0"/>
              <a:t>, vb.) ve sürdürülebilirlik yönleriyle ilgili temel içgörülere odaklayın. İzin veriliyorsa, doğru not almayı desteklemek için röportajı kaydedin.</a:t>
            </a: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0"/>
            <a:ext cx="5775135" cy="1230958"/>
          </a:xfrm>
        </p:spPr>
        <p:txBody>
          <a:bodyPr lIns="91440" tIns="45720" rIns="91440" bIns="45720" anchor="ctr">
            <a:noAutofit/>
          </a:bodyPr>
          <a:lstStyle/>
          <a:p>
            <a:pPr marL="731520"/>
            <a:r>
              <a:rPr lang="en-US" dirty="0">
                <a:latin typeface="Calibri"/>
                <a:ea typeface="Open Sans"/>
                <a:cs typeface="Calibri"/>
              </a:rPr>
              <a:t>UYGULAMADA YENİLİĞİ KEŞFETME</a:t>
            </a:r>
            <a:endParaRPr lang="tr-TR" dirty="0">
              <a:latin typeface="Calibri"/>
              <a:ea typeface="Open Sans"/>
              <a:cs typeface="Calibri"/>
            </a:endParaRPr>
          </a:p>
          <a:p>
            <a:pPr marL="731520"/>
            <a:endParaRPr lang="en-US" dirty="0">
              <a:latin typeface="Calibri"/>
              <a:ea typeface="Open Sans"/>
              <a:cs typeface="Calibri"/>
            </a:endParaRPr>
          </a:p>
        </p:txBody>
      </p:sp>
      <p:graphicFrame>
        <p:nvGraphicFramePr>
          <p:cNvPr id="9" name="Tabelle 8">
            <a:extLst>
              <a:ext uri="{FF2B5EF4-FFF2-40B4-BE49-F238E27FC236}">
                <a16:creationId xmlns:a16="http://schemas.microsoft.com/office/drawing/2014/main" id="{9FF3105F-58FC-7F0B-170D-E3BDA68FF811}"/>
              </a:ext>
            </a:extLst>
          </p:cNvPr>
          <p:cNvGraphicFramePr>
            <a:graphicFrameLocks noGrp="1"/>
          </p:cNvGraphicFramePr>
          <p:nvPr>
            <p:extLst>
              <p:ext uri="{D42A27DB-BD31-4B8C-83A1-F6EECF244321}">
                <p14:modId xmlns:p14="http://schemas.microsoft.com/office/powerpoint/2010/main" val="854854107"/>
              </p:ext>
            </p:extLst>
          </p:nvPr>
        </p:nvGraphicFramePr>
        <p:xfrm>
          <a:off x="461226" y="4570326"/>
          <a:ext cx="6637223" cy="5574584"/>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3">
                  <a:extLst>
                    <a:ext uri="{9D8B030D-6E8A-4147-A177-3AD203B41FA5}">
                      <a16:colId xmlns:a16="http://schemas.microsoft.com/office/drawing/2014/main" val="907551020"/>
                    </a:ext>
                  </a:extLst>
                </a:gridCol>
              </a:tblGrid>
              <a:tr h="259304">
                <a:tc gridSpan="2">
                  <a:txBody>
                    <a:bodyPr/>
                    <a:lstStyle/>
                    <a:p>
                      <a:pPr algn="just" rtl="0" fontAlgn="base">
                        <a:lnSpc>
                          <a:spcPts val="1295"/>
                        </a:lnSpc>
                      </a:pPr>
                      <a:r>
                        <a:rPr lang="tr-TR" sz="1000" b="1" noProof="0" dirty="0">
                          <a:effectLst/>
                        </a:rPr>
                        <a:t>Görüşme için ortamın hazırlanması</a:t>
                      </a:r>
                      <a:endParaRPr lang="tr-TR" sz="1000" b="1" i="0" noProof="0" dirty="0">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370840">
                <a:tc>
                  <a:txBody>
                    <a:bodyPr/>
                    <a:lstStyle/>
                    <a:p>
                      <a:pPr algn="l" rtl="0" fontAlgn="base">
                        <a:lnSpc>
                          <a:spcPts val="1295"/>
                        </a:lnSpc>
                      </a:pPr>
                      <a:r>
                        <a:rPr lang="tr-TR" sz="1000" b="0" noProof="0" dirty="0" err="1">
                          <a:effectLst/>
                        </a:rPr>
                        <a:t>Görümeden</a:t>
                      </a:r>
                      <a:r>
                        <a:rPr lang="tr-TR" sz="1000" b="0" noProof="0" dirty="0">
                          <a:effectLst/>
                        </a:rPr>
                        <a:t> önce</a:t>
                      </a:r>
                      <a:endParaRPr lang="tr-TR" sz="1000" b="0" i="0" noProof="0" dirty="0">
                        <a:effectLst/>
                      </a:endParaRPr>
                    </a:p>
                  </a:txBody>
                  <a:tcPr/>
                </a:tc>
                <a:tc>
                  <a:txBody>
                    <a:bodyPr/>
                    <a:lstStyle/>
                    <a:p>
                      <a:pPr algn="just" rtl="0" fontAlgn="base">
                        <a:lnSpc>
                          <a:spcPct val="100000"/>
                        </a:lnSpc>
                      </a:pPr>
                      <a:r>
                        <a:rPr lang="tr-TR" sz="1000" b="0" noProof="0" dirty="0">
                          <a:effectLst/>
                        </a:rPr>
                        <a:t>Başlangıçta kısaca kendinizi tanıtın ve röportajın kapsamını netleştirin. Örneğin, aşağıdaki gibi bir (n) (çevrimiçi) toplantı talep eden bir e-posta yazın: 
"Sevgili Bay/Bayan. 
Benim adım [ ] ve [ ] 'de öğrenciyim. [ ] ile ilgili bir sınıf/kurs/atölye çalışması için, uygulamada inovasyon ve sürdürülebilirliği keşfetmek için bir röportaj yapıyorum. [Görüşülen şirketin geliştirdiği proje hakkında, örneğin: '2023'te şirketiniz, kendi özel bağlamında ilk kez bir otomasyon/sürdürülebilirlik çözümünün [hangisi] geliştirildiği/benimsendiği bir projeyi tamamladı [bağlamı belirtin]' ]. 
Sınıf/kurs/atölye görevim, Lojistik ve Tedarik Zinciri Yönetimi alanlarındaki inovasyon projelerinin özelliklerini daha iyi anlamak için bir vaka çalışması toplayarak deneyiminizi keşfetmeyi ve tanımlamayı amaçlamaktadır. Fikir aşamasından üretime sunulmasına kadar proje yolunu birlikte tanımlamak için size bazı sorular sormak istiyorum." </a:t>
                      </a:r>
                    </a:p>
                    <a:p>
                      <a:pPr algn="just" rtl="0" fontAlgn="base">
                        <a:lnSpc>
                          <a:spcPct val="100000"/>
                        </a:lnSpc>
                      </a:pPr>
                      <a:r>
                        <a:rPr lang="tr-TR" sz="1000" b="0" noProof="0" dirty="0">
                          <a:effectLst/>
                        </a:rPr>
                        <a:t> </a:t>
                      </a:r>
                    </a:p>
                    <a:p>
                      <a:pPr algn="just" rtl="0" fontAlgn="base">
                        <a:lnSpc>
                          <a:spcPct val="100000"/>
                        </a:lnSpc>
                      </a:pPr>
                      <a:r>
                        <a:rPr lang="tr-TR" sz="1000" b="0" noProof="0" dirty="0">
                          <a:effectLst/>
                        </a:rPr>
                        <a:t>Doğru kişiyle tanıştığınızdan emin olun - sorularınızı yanıtlayabilecek kişi. Gerekli tüm bilgileri toplamak için birden fazla kişiyle görüşebilir veya aynı şirket içinde ek görüşmeler yapabilirsiniz. Toplantıdan önce görüşmenin kapsamını anlamak çok önemlidir. </a:t>
                      </a:r>
                    </a:p>
                    <a:p>
                      <a:pPr algn="just" rtl="0" fontAlgn="base">
                        <a:lnSpc>
                          <a:spcPct val="100000"/>
                        </a:lnSpc>
                      </a:pPr>
                      <a:r>
                        <a:rPr lang="tr-TR" sz="1000" b="0" noProof="0" dirty="0">
                          <a:effectLst/>
                        </a:rPr>
                        <a:t>Lütfen, aşina olun: </a:t>
                      </a:r>
                    </a:p>
                    <a:p>
                      <a:pPr marL="171450" indent="-171450" algn="just" rtl="0" fontAlgn="base">
                        <a:lnSpc>
                          <a:spcPct val="100000"/>
                        </a:lnSpc>
                        <a:buFont typeface="Wingdings" panose="05000000000000000000" pitchFamily="2" charset="2"/>
                        <a:buChar char="q"/>
                      </a:pPr>
                      <a:r>
                        <a:rPr lang="tr-TR" sz="1000" b="0" noProof="0" dirty="0">
                          <a:effectLst/>
                        </a:rPr>
                        <a:t>İnovasyon yönetimi süreç aşamaları (</a:t>
                      </a:r>
                      <a:r>
                        <a:rPr lang="tr-TR" sz="1000" b="1" noProof="0" dirty="0">
                          <a:solidFill>
                            <a:srgbClr val="29C5F4"/>
                          </a:solidFill>
                          <a:effectLst/>
                          <a:hlinkClick r:id="rId3">
                            <a:extLst>
                              <a:ext uri="{A12FA001-AC4F-418D-AE19-62706E023703}">
                                <ahyp:hlinkClr xmlns:ahyp="http://schemas.microsoft.com/office/drawing/2018/hyperlinkcolor" val="tx"/>
                              </a:ext>
                            </a:extLst>
                          </a:hlinkClick>
                        </a:rPr>
                        <a:t>Digital Innovation Whitepaper</a:t>
                      </a:r>
                      <a:r>
                        <a:rPr lang="tr-TR" sz="1000" b="0" noProof="0" dirty="0">
                          <a:effectLst/>
                        </a:rPr>
                        <a:t>),  </a:t>
                      </a:r>
                    </a:p>
                    <a:p>
                      <a:pPr marL="171450" indent="-171450" algn="just" rtl="0" fontAlgn="base">
                        <a:lnSpc>
                          <a:spcPct val="100000"/>
                        </a:lnSpc>
                        <a:buFont typeface="Wingdings" panose="05000000000000000000" pitchFamily="2" charset="2"/>
                        <a:buChar char="q"/>
                      </a:pPr>
                      <a:r>
                        <a:rPr lang="tr-TR" sz="1000" b="0" noProof="0" dirty="0">
                          <a:effectLst/>
                        </a:rPr>
                        <a:t>Sürdürülebilir Kalkınma Amaçları(</a:t>
                      </a:r>
                      <a:r>
                        <a:rPr lang="tr-TR" sz="1000" b="1" noProof="0" dirty="0">
                          <a:solidFill>
                            <a:srgbClr val="29C5F4"/>
                          </a:solidFill>
                          <a:effectLst/>
                          <a:hlinkClick r:id="rId4">
                            <a:extLst>
                              <a:ext uri="{A12FA001-AC4F-418D-AE19-62706E023703}">
                                <ahyp:hlinkClr xmlns:ahyp="http://schemas.microsoft.com/office/drawing/2018/hyperlinkcolor" val="tx"/>
                              </a:ext>
                            </a:extLst>
                          </a:hlinkClick>
                        </a:rPr>
                        <a:t>EARTH Starter Kit</a:t>
                      </a:r>
                      <a:r>
                        <a:rPr lang="tr-TR" sz="1000" b="0" noProof="0" dirty="0">
                          <a:solidFill>
                            <a:schemeClr val="tx1"/>
                          </a:solidFill>
                          <a:effectLst/>
                        </a:rPr>
                        <a:t>,</a:t>
                      </a:r>
                      <a:r>
                        <a:rPr lang="tr-TR" sz="1000" b="1" noProof="0" dirty="0">
                          <a:solidFill>
                            <a:srgbClr val="29C5F4"/>
                          </a:solidFill>
                          <a:effectLst/>
                        </a:rPr>
                        <a:t> </a:t>
                      </a:r>
                      <a:r>
                        <a:rPr lang="tr-TR" sz="1000" b="0" noProof="0" dirty="0">
                          <a:solidFill>
                            <a:schemeClr val="tx1"/>
                          </a:solidFill>
                          <a:effectLst/>
                        </a:rPr>
                        <a:t>s. 8-13</a:t>
                      </a:r>
                      <a:r>
                        <a:rPr lang="tr-TR" sz="1000" b="0" noProof="0" dirty="0">
                          <a:effectLst/>
                        </a:rPr>
                        <a:t>),  </a:t>
                      </a:r>
                    </a:p>
                    <a:p>
                      <a:pPr marL="171450" indent="-171450" algn="just" rtl="0" fontAlgn="base">
                        <a:lnSpc>
                          <a:spcPct val="100000"/>
                        </a:lnSpc>
                        <a:buFont typeface="Wingdings" panose="05000000000000000000" pitchFamily="2" charset="2"/>
                        <a:buChar char="q"/>
                      </a:pPr>
                      <a:r>
                        <a:rPr lang="tr-TR" sz="1000" b="0" noProof="0" dirty="0">
                          <a:effectLst/>
                        </a:rPr>
                        <a:t>İnovasyon yönetimi için bazı dijital araçlar/platformlar (</a:t>
                      </a:r>
                      <a:r>
                        <a:rPr lang="tr-TR" sz="1000" b="1" noProof="0" dirty="0">
                          <a:solidFill>
                            <a:srgbClr val="29C5F4"/>
                          </a:solidFill>
                          <a:effectLst/>
                          <a:hlinkClick r:id="rId4">
                            <a:extLst>
                              <a:ext uri="{A12FA001-AC4F-418D-AE19-62706E023703}">
                                <ahyp:hlinkClr xmlns:ahyp="http://schemas.microsoft.com/office/drawing/2018/hyperlinkcolor" val="tx"/>
                              </a:ext>
                            </a:extLst>
                          </a:hlinkClick>
                        </a:rPr>
                        <a:t>EARTH Starter Kit</a:t>
                      </a:r>
                      <a:r>
                        <a:rPr lang="tr-TR" sz="1000" b="0" noProof="0" dirty="0">
                          <a:solidFill>
                            <a:schemeClr val="tx1"/>
                          </a:solidFill>
                          <a:effectLst/>
                        </a:rPr>
                        <a:t>, s. 21-29</a:t>
                      </a:r>
                      <a:r>
                        <a:rPr lang="tr-TR" sz="1000" b="0" noProof="0" dirty="0">
                          <a:effectLst/>
                        </a:rPr>
                        <a:t>), </a:t>
                      </a:r>
                    </a:p>
                    <a:p>
                      <a:pPr marL="171450" indent="-171450" algn="just" rtl="0" fontAlgn="base">
                        <a:lnSpc>
                          <a:spcPct val="100000"/>
                        </a:lnSpc>
                        <a:buFont typeface="Wingdings" panose="05000000000000000000" pitchFamily="2" charset="2"/>
                        <a:buChar char="q"/>
                      </a:pPr>
                      <a:r>
                        <a:rPr lang="tr-TR" sz="1000" b="0" noProof="0" dirty="0">
                          <a:effectLst/>
                        </a:rPr>
                        <a:t>Bunlar toplantıdan önce görüşülen kişi ile de paylaşılabilir.</a:t>
                      </a:r>
                    </a:p>
                    <a:p>
                      <a:pPr algn="just" rtl="0" fontAlgn="base">
                        <a:lnSpc>
                          <a:spcPct val="100000"/>
                        </a:lnSpc>
                      </a:pPr>
                      <a:r>
                        <a:rPr lang="tr-TR" sz="1000" b="0" noProof="0" dirty="0">
                          <a:effectLst/>
                        </a:rPr>
                        <a:t> </a:t>
                      </a:r>
                    </a:p>
                    <a:p>
                      <a:pPr algn="just" rtl="0" fontAlgn="base">
                        <a:lnSpc>
                          <a:spcPct val="100000"/>
                        </a:lnSpc>
                      </a:pPr>
                      <a:r>
                        <a:rPr lang="tr-TR" sz="1000" b="1" noProof="0" dirty="0">
                          <a:effectLst/>
                        </a:rPr>
                        <a:t>Kayıt</a:t>
                      </a:r>
                      <a:r>
                        <a:rPr lang="tr-TR" sz="1000" b="0" noProof="0" dirty="0">
                          <a:effectLst/>
                        </a:rPr>
                        <a:t> (ses) için hazırlanın ve görüşülen kişiyi bu konuda bilgilendirin. Görüşmeden önce, görüşme içeriğinin nasıl kullanılacağı konusunda bilgi vermek için lütfen görüşme onay formunu (s. 9) görüşme partneri ile paylaşın. </a:t>
                      </a:r>
                      <a:endParaRPr lang="tr-TR" sz="1000" b="0" i="0" noProof="0" dirty="0">
                        <a:effectLst/>
                      </a:endParaRPr>
                    </a:p>
                  </a:txBody>
                  <a:tcPr/>
                </a:tc>
                <a:extLst>
                  <a:ext uri="{0D108BD9-81ED-4DB2-BD59-A6C34878D82A}">
                    <a16:rowId xmlns:a16="http://schemas.microsoft.com/office/drawing/2014/main" val="1391733905"/>
                  </a:ext>
                </a:extLst>
              </a:tr>
              <a:tr h="255600">
                <a:tc gridSpan="2">
                  <a:txBody>
                    <a:bodyPr/>
                    <a:lstStyle/>
                    <a:p>
                      <a:pPr algn="l" rtl="0" fontAlgn="base">
                        <a:lnSpc>
                          <a:spcPct val="100000"/>
                        </a:lnSpc>
                      </a:pPr>
                      <a:r>
                        <a:rPr lang="tr-TR" sz="1000" b="1" kern="1200" noProof="0" dirty="0">
                          <a:solidFill>
                            <a:schemeClr val="bg1"/>
                          </a:solidFill>
                          <a:effectLst/>
                          <a:latin typeface="+mn-lt"/>
                          <a:ea typeface="+mn-ea"/>
                          <a:cs typeface="+mn-cs"/>
                        </a:rPr>
                        <a:t>Görüşmeye başlama</a:t>
                      </a:r>
                    </a:p>
                  </a:txBody>
                  <a:tcPr>
                    <a:solidFill>
                      <a:srgbClr val="8652A1"/>
                    </a:solidFill>
                  </a:tcPr>
                </a:tc>
                <a:tc hMerge="1">
                  <a:txBody>
                    <a:bodyPr/>
                    <a:lstStyle/>
                    <a:p>
                      <a:endParaRPr lang="en-GB"/>
                    </a:p>
                  </a:txBody>
                  <a:tcPr/>
                </a:tc>
                <a:extLst>
                  <a:ext uri="{0D108BD9-81ED-4DB2-BD59-A6C34878D82A}">
                    <a16:rowId xmlns:a16="http://schemas.microsoft.com/office/drawing/2014/main" val="668899930"/>
                  </a:ext>
                </a:extLst>
              </a:tr>
              <a:tr h="370840">
                <a:tc>
                  <a:txBody>
                    <a:bodyPr/>
                    <a:lstStyle/>
                    <a:p>
                      <a:pPr algn="l" rtl="0" fontAlgn="base">
                        <a:lnSpc>
                          <a:spcPts val="1295"/>
                        </a:lnSpc>
                      </a:pPr>
                      <a:r>
                        <a:rPr lang="tr-TR" sz="1000" b="0" i="0" noProof="0" dirty="0">
                          <a:effectLst/>
                          <a:latin typeface="Calibri" panose="020F0502020204030204" pitchFamily="34" charset="0"/>
                        </a:rPr>
                        <a:t>Ortamı oluşturma</a:t>
                      </a:r>
                      <a:endParaRPr lang="tr-TR" sz="1000" b="0" i="0" noProof="0" dirty="0">
                        <a:effectLst/>
                      </a:endParaRPr>
                    </a:p>
                  </a:txBody>
                  <a:tcPr/>
                </a:tc>
                <a:tc>
                  <a:txBody>
                    <a:bodyPr/>
                    <a:lstStyle/>
                    <a:p>
                      <a:pPr algn="just" rtl="0" fontAlgn="base">
                        <a:lnSpc>
                          <a:spcPct val="100000"/>
                        </a:lnSpc>
                      </a:pPr>
                      <a:r>
                        <a:rPr lang="tr-TR" sz="1000" b="1" i="0" noProof="0" dirty="0">
                          <a:effectLst/>
                          <a:latin typeface="Calibri" panose="020F0502020204030204" pitchFamily="34" charset="0"/>
                        </a:rPr>
                        <a:t>Sınıfınıza/kursunuza/atölyenize</a:t>
                      </a:r>
                      <a:r>
                        <a:rPr lang="tr-TR" sz="1000" b="0" i="0" noProof="0" dirty="0">
                          <a:effectLst/>
                          <a:latin typeface="Calibri" panose="020F0502020204030204" pitchFamily="34" charset="0"/>
                        </a:rPr>
                        <a:t> kısa bir giriş ve gerekirse </a:t>
                      </a:r>
                      <a:r>
                        <a:rPr lang="tr-TR" sz="1000" b="0" i="0" noProof="0" dirty="0">
                          <a:effectLst/>
                        </a:rPr>
                        <a:t>görüşme</a:t>
                      </a:r>
                      <a:r>
                        <a:rPr lang="tr-TR" sz="1000" b="1" i="0" noProof="0" dirty="0">
                          <a:effectLst/>
                          <a:latin typeface="Calibri" panose="020F0502020204030204" pitchFamily="34" charset="0"/>
                        </a:rPr>
                        <a:t> onayının </a:t>
                      </a:r>
                      <a:r>
                        <a:rPr lang="tr-TR" sz="1000" b="0" i="0" noProof="0" dirty="0">
                          <a:effectLst/>
                          <a:latin typeface="Calibri" panose="020F0502020204030204" pitchFamily="34" charset="0"/>
                        </a:rPr>
                        <a:t>bir açıklaması ile başlayın. G</a:t>
                      </a:r>
                      <a:r>
                        <a:rPr lang="tr-TR" sz="1000" b="0" i="0" noProof="0" dirty="0">
                          <a:effectLst/>
                        </a:rPr>
                        <a:t>örüşmeden</a:t>
                      </a:r>
                      <a:r>
                        <a:rPr lang="tr-TR" sz="1000" b="0" i="0" noProof="0" dirty="0">
                          <a:effectLst/>
                          <a:latin typeface="Calibri" panose="020F0502020204030204" pitchFamily="34" charset="0"/>
                        </a:rPr>
                        <a:t> önce veya sonra imzalandığından emin olun. </a:t>
                      </a:r>
                      <a:endParaRPr lang="tr-TR" sz="1000" b="0" i="0" noProof="0" dirty="0">
                        <a:effectLst/>
                      </a:endParaRPr>
                    </a:p>
                    <a:p>
                      <a:pPr algn="just" rtl="0" fontAlgn="base">
                        <a:lnSpc>
                          <a:spcPct val="100000"/>
                        </a:lnSpc>
                      </a:pPr>
                      <a:r>
                        <a:rPr lang="tr-TR" sz="1000" b="0" i="0" noProof="0" dirty="0">
                          <a:effectLst/>
                          <a:latin typeface="Calibri" panose="020F0502020204030204" pitchFamily="34" charset="0"/>
                        </a:rPr>
                        <a:t> </a:t>
                      </a:r>
                      <a:endParaRPr lang="tr-TR" sz="1000" b="0" i="0" noProof="0" dirty="0">
                        <a:effectLst/>
                      </a:endParaRPr>
                    </a:p>
                    <a:p>
                      <a:pPr algn="just" rtl="0" fontAlgn="base">
                        <a:lnSpc>
                          <a:spcPct val="100000"/>
                        </a:lnSpc>
                      </a:pPr>
                      <a:r>
                        <a:rPr lang="tr-TR" sz="1000" b="0" i="0" noProof="0" dirty="0">
                          <a:effectLst/>
                          <a:latin typeface="Calibri" panose="020F0502020204030204" pitchFamily="34" charset="0"/>
                        </a:rPr>
                        <a:t>Röportaja "Lütfen bize projenizin nasıl başladığını anlatın" gibi geniş ve genel bir soruyla başlamamak önemlidir. Bunun yerine, aşağıda özetlenen süreç adımlarını takip eden hikaye anlatımı ile yapıya bağlı kalmak önemlidir. Tam o anda, anlatıdaki herhangi bir dış veya istisnai unsuru yakalamak çok önemlidir. </a:t>
                      </a:r>
                      <a:endParaRPr lang="tr-TR" sz="1000" b="0" i="0" noProof="0" dirty="0">
                        <a:effectLst/>
                      </a:endParaRPr>
                    </a:p>
                  </a:txBody>
                  <a:tcPr/>
                </a:tc>
                <a:extLst>
                  <a:ext uri="{0D108BD9-81ED-4DB2-BD59-A6C34878D82A}">
                    <a16:rowId xmlns:a16="http://schemas.microsoft.com/office/drawing/2014/main" val="2183937298"/>
                  </a:ext>
                </a:extLst>
              </a:tr>
            </a:tbl>
          </a:graphicData>
        </a:graphic>
      </p:graphicFrame>
    </p:spTree>
    <p:extLst>
      <p:ext uri="{BB962C8B-B14F-4D97-AF65-F5344CB8AC3E}">
        <p14:creationId xmlns:p14="http://schemas.microsoft.com/office/powerpoint/2010/main" val="610417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E7A51-C3B6-F972-5A7E-3B1CB3FDAA6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1B068A-12D8-5F68-84E0-9A08E757C4DF}"/>
              </a:ext>
            </a:extLst>
          </p:cNvPr>
          <p:cNvSpPr>
            <a:spLocks noGrp="1"/>
          </p:cNvSpPr>
          <p:nvPr>
            <p:ph type="sldNum" sz="quarter" idx="4"/>
          </p:nvPr>
        </p:nvSpPr>
        <p:spPr/>
        <p:txBody>
          <a:bodyPr/>
          <a:lstStyle/>
          <a:p>
            <a:fld id="{9C527BFA-2C0E-4CEC-B6A5-913A56FEF4B4}" type="slidenum">
              <a:rPr lang="fr-CA" smtClean="0"/>
              <a:pPr/>
              <a:t>7</a:t>
            </a:fld>
            <a:endParaRPr lang="fr-CA"/>
          </a:p>
        </p:txBody>
      </p:sp>
      <p:sp>
        <p:nvSpPr>
          <p:cNvPr id="7" name="Freeform 1">
            <a:extLst>
              <a:ext uri="{FF2B5EF4-FFF2-40B4-BE49-F238E27FC236}">
                <a16:creationId xmlns:a16="http://schemas.microsoft.com/office/drawing/2014/main" id="{843A9574-0538-CF8A-04CA-C6EF19C97E1E}"/>
              </a:ext>
            </a:extLst>
          </p:cNvPr>
          <p:cNvSpPr/>
          <p:nvPr/>
        </p:nvSpPr>
        <p:spPr>
          <a:xfrm rot="19295464">
            <a:off x="5473845" y="-2676436"/>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119093D-3450-F0B3-7342-CE1F139E2A3F}"/>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UYGULAMADA YENİLİĞİ KEŞFETME</a:t>
            </a:r>
          </a:p>
        </p:txBody>
      </p:sp>
      <p:graphicFrame>
        <p:nvGraphicFramePr>
          <p:cNvPr id="9" name="Tabelle 8">
            <a:extLst>
              <a:ext uri="{FF2B5EF4-FFF2-40B4-BE49-F238E27FC236}">
                <a16:creationId xmlns:a16="http://schemas.microsoft.com/office/drawing/2014/main" id="{0E598492-5401-CDE5-A810-94C6BE8A22B4}"/>
              </a:ext>
            </a:extLst>
          </p:cNvPr>
          <p:cNvGraphicFramePr>
            <a:graphicFrameLocks noGrp="1"/>
          </p:cNvGraphicFramePr>
          <p:nvPr>
            <p:extLst>
              <p:ext uri="{D42A27DB-BD31-4B8C-83A1-F6EECF244321}">
                <p14:modId xmlns:p14="http://schemas.microsoft.com/office/powerpoint/2010/main" val="2977220335"/>
              </p:ext>
            </p:extLst>
          </p:nvPr>
        </p:nvGraphicFramePr>
        <p:xfrm>
          <a:off x="393700" y="1562100"/>
          <a:ext cx="6637222" cy="8776343"/>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2">
                  <a:extLst>
                    <a:ext uri="{9D8B030D-6E8A-4147-A177-3AD203B41FA5}">
                      <a16:colId xmlns:a16="http://schemas.microsoft.com/office/drawing/2014/main" val="907551020"/>
                    </a:ext>
                  </a:extLst>
                </a:gridCol>
              </a:tblGrid>
              <a:tr h="255600">
                <a:tc gridSpan="2">
                  <a:txBody>
                    <a:bodyPr/>
                    <a:lstStyle/>
                    <a:p>
                      <a:pPr algn="l" rtl="0" fontAlgn="base">
                        <a:lnSpc>
                          <a:spcPts val="1295"/>
                        </a:lnSpc>
                      </a:pPr>
                      <a:r>
                        <a:rPr lang="tr-TR" sz="1000" b="1" i="0" noProof="0">
                          <a:effectLst/>
                          <a:latin typeface="Calibri" panose="020F0502020204030204" pitchFamily="34" charset="0"/>
                        </a:rPr>
                        <a:t>Interview questions </a:t>
                      </a:r>
                      <a:endParaRPr lang="tr-TR" sz="1000" b="1" i="0" noProof="0">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1584000">
                <a:tc>
                  <a:txBody>
                    <a:bodyPr/>
                    <a:lstStyle/>
                    <a:p>
                      <a:pPr algn="l" rtl="0" fontAlgn="base">
                        <a:lnSpc>
                          <a:spcPts val="1295"/>
                        </a:lnSpc>
                      </a:pPr>
                      <a:r>
                        <a:rPr lang="tr-TR" sz="1000" b="0" i="0" noProof="0">
                          <a:effectLst/>
                          <a:latin typeface="Calibri" panose="020F0502020204030204" pitchFamily="34" charset="0"/>
                        </a:rPr>
                        <a:t>Lojistik &amp; taşımacılık &amp; tedarik zinciri yönetimindeki </a:t>
                      </a:r>
                      <a:r>
                        <a:rPr lang="tr-TR" sz="1000" b="1" i="0" noProof="0">
                          <a:effectLst/>
                          <a:latin typeface="Calibri" panose="020F0502020204030204" pitchFamily="34" charset="0"/>
                        </a:rPr>
                        <a:t>genel faaliyetler</a:t>
                      </a:r>
                      <a:endParaRPr lang="tr-TR" sz="1000" b="1" i="0" noProof="0">
                        <a:effectLst/>
                      </a:endParaRPr>
                    </a:p>
                  </a:txBody>
                  <a:tcPr/>
                </a:tc>
                <a:tc>
                  <a:txBody>
                    <a:bodyPr/>
                    <a:lstStyle/>
                    <a:p>
                      <a:pPr algn="just" rtl="0" fontAlgn="base">
                        <a:lnSpc>
                          <a:spcPts val="1295"/>
                        </a:lnSpc>
                      </a:pPr>
                      <a:r>
                        <a:rPr lang="tr-TR" sz="1000" b="0" i="0" noProof="0" dirty="0">
                          <a:effectLst/>
                          <a:latin typeface="Calibri" panose="020F0502020204030204" pitchFamily="34" charset="0"/>
                        </a:rPr>
                        <a:t>Şirketi tanıyorsanız veya bilgileri görüşmeden önce dış kaynaklarda bulduysanız bu kısmı atlayabilirsiniz. Halihazırda sahip olduğunuz bilgileri tamamlamak için aşağıdaki sorulardan bazılarını da sorabilirsiniz. </a:t>
                      </a:r>
                      <a:endParaRPr lang="tr-TR" sz="1000" b="0" i="0" noProof="0" dirty="0">
                        <a:effectLst/>
                      </a:endParaRPr>
                    </a:p>
                    <a:p>
                      <a:pPr marL="171450" indent="-171450" algn="just" rtl="0" fontAlgn="base">
                        <a:lnSpc>
                          <a:spcPts val="1295"/>
                        </a:lnSpc>
                        <a:buFont typeface="Wingdings" panose="05000000000000000000" pitchFamily="2" charset="2"/>
                        <a:buChar char="q"/>
                      </a:pPr>
                      <a:r>
                        <a:rPr lang="tr-TR" sz="1000" b="1" i="1" noProof="0" dirty="0">
                          <a:effectLst/>
                          <a:latin typeface="Calibri" panose="020F0502020204030204" pitchFamily="34" charset="0"/>
                        </a:rPr>
                        <a:t>Şirket ne zaman ve nerede kuruldu? 
Şirketin ana faaliyet alanı nedir? 
Ana pazarlar nelerdir? 
Şirketin kaç çalışanı var ve bu çalışanların şirketteki rolü </a:t>
                      </a:r>
                      <a:r>
                        <a:rPr lang="tr-TR" sz="1000" b="1" i="1" noProof="0" dirty="0" err="1">
                          <a:effectLst/>
                          <a:latin typeface="Calibri" panose="020F0502020204030204" pitchFamily="34" charset="0"/>
                        </a:rPr>
                        <a:t>neleridr</a:t>
                      </a:r>
                      <a:r>
                        <a:rPr lang="tr-TR" sz="1000" b="1" i="1" noProof="0" dirty="0">
                          <a:effectLst/>
                          <a:latin typeface="Calibri" panose="020F0502020204030204" pitchFamily="34" charset="0"/>
                        </a:rPr>
                        <a:t>?
Şirket hangi lojistik faaliyetleri gerçekleştiriyor? 
Müşteriler kimlerdir?</a:t>
                      </a:r>
                      <a:r>
                        <a:rPr lang="tr-TR" sz="1000" b="1" i="0" noProof="0" dirty="0">
                          <a:effectLst/>
                          <a:latin typeface="Calibri" panose="020F0502020204030204" pitchFamily="34" charset="0"/>
                        </a:rPr>
                        <a:t> </a:t>
                      </a:r>
                      <a:endParaRPr lang="tr-TR" sz="1000" b="1" i="0" noProof="0" dirty="0">
                        <a:effectLst/>
                      </a:endParaRPr>
                    </a:p>
                  </a:txBody>
                  <a:tcPr/>
                </a:tc>
                <a:extLst>
                  <a:ext uri="{0D108BD9-81ED-4DB2-BD59-A6C34878D82A}">
                    <a16:rowId xmlns:a16="http://schemas.microsoft.com/office/drawing/2014/main" val="1391733905"/>
                  </a:ext>
                </a:extLst>
              </a:tr>
              <a:tr h="495557">
                <a:tc>
                  <a:txBody>
                    <a:bodyPr/>
                    <a:lstStyle/>
                    <a:p>
                      <a:pPr algn="l" rtl="0" fontAlgn="base">
                        <a:lnSpc>
                          <a:spcPts val="1295"/>
                        </a:lnSpc>
                      </a:pPr>
                      <a:r>
                        <a:rPr lang="tr-TR" sz="1000" b="1" i="0" noProof="0">
                          <a:effectLst/>
                          <a:latin typeface="Calibri" panose="020F0502020204030204" pitchFamily="34" charset="0"/>
                        </a:rPr>
                        <a:t>Yenilikçi projeler </a:t>
                      </a:r>
                      <a:r>
                        <a:rPr lang="tr-TR" sz="1000" b="0" i="0" noProof="0">
                          <a:effectLst/>
                          <a:latin typeface="Calibri" panose="020F0502020204030204" pitchFamily="34" charset="0"/>
                        </a:rPr>
                        <a:t>bilgi </a:t>
                      </a:r>
                      <a:endParaRPr lang="tr-TR" sz="1000" b="0" i="0" noProof="0">
                        <a:effectLst/>
                      </a:endParaRPr>
                    </a:p>
                  </a:txBody>
                  <a:tcPr>
                    <a:solidFill>
                      <a:schemeClr val="bg1"/>
                    </a:solidFill>
                  </a:tcPr>
                </a:tc>
                <a:tc>
                  <a:txBody>
                    <a:bodyPr/>
                    <a:lstStyle/>
                    <a:p>
                      <a:pPr algn="just" rtl="0" fontAlgn="base">
                        <a:lnSpc>
                          <a:spcPts val="1295"/>
                        </a:lnSpc>
                      </a:pPr>
                      <a:r>
                        <a:rPr lang="tr-TR" sz="1000" b="1" i="1" noProof="0" dirty="0">
                          <a:effectLst/>
                          <a:latin typeface="Calibri" panose="020F0502020204030204" pitchFamily="34" charset="0"/>
                        </a:rPr>
                        <a:t>Kuruluşunuzda son zamanlarda herhangi bir yenilikçi çözüm uyguladınız mı? Bu çözümlerin neler olduğunu kısaca açıklayabilir misiniz?</a:t>
                      </a:r>
                      <a:endParaRPr lang="tr-TR" sz="1000" b="1" i="0" noProof="0" dirty="0">
                        <a:effectLst/>
                      </a:endParaRPr>
                    </a:p>
                  </a:txBody>
                  <a:tcPr/>
                </a:tc>
                <a:extLst>
                  <a:ext uri="{0D108BD9-81ED-4DB2-BD59-A6C34878D82A}">
                    <a16:rowId xmlns:a16="http://schemas.microsoft.com/office/drawing/2014/main" val="668899930"/>
                  </a:ext>
                </a:extLst>
              </a:tr>
              <a:tr h="1656214">
                <a:tc>
                  <a:txBody>
                    <a:bodyPr/>
                    <a:lstStyle/>
                    <a:p>
                      <a:pPr algn="l" rtl="0" fontAlgn="base">
                        <a:lnSpc>
                          <a:spcPts val="1295"/>
                        </a:lnSpc>
                      </a:pPr>
                      <a:r>
                        <a:rPr lang="tr-TR" sz="1000" b="1" i="0" noProof="0" dirty="0">
                          <a:effectLst/>
                          <a:latin typeface="Calibri" panose="020F0502020204030204" pitchFamily="34" charset="0"/>
                        </a:rPr>
                        <a:t>Belirli inovasyon projeleri </a:t>
                      </a:r>
                      <a:r>
                        <a:rPr lang="tr-TR" sz="1000" b="0" i="0" noProof="0" dirty="0">
                          <a:effectLst/>
                          <a:latin typeface="Calibri" panose="020F0502020204030204" pitchFamily="34" charset="0"/>
                        </a:rPr>
                        <a:t>hakkında bilgi (burada en önemli inovasyonlar, son inovasyonlar ve </a:t>
                      </a:r>
                      <a:r>
                        <a:rPr lang="tr-TR" sz="1000" b="0" i="0" noProof="0" dirty="0" err="1">
                          <a:effectLst/>
                          <a:latin typeface="Calibri" panose="020F0502020204030204" pitchFamily="34" charset="0"/>
                        </a:rPr>
                        <a:t>SKA’lara</a:t>
                      </a:r>
                      <a:r>
                        <a:rPr lang="tr-TR" sz="1000" b="0" i="0" noProof="0" dirty="0">
                          <a:effectLst/>
                          <a:latin typeface="Calibri" panose="020F0502020204030204" pitchFamily="34" charset="0"/>
                        </a:rPr>
                        <a:t> odaklanan yenilikler özellikle araştırılmalıdır)</a:t>
                      </a:r>
                      <a:endParaRPr lang="tr-TR" sz="1000" b="0" i="0" noProof="0" dirty="0">
                        <a:effectLst/>
                      </a:endParaRPr>
                    </a:p>
                  </a:txBody>
                  <a:tcPr/>
                </a:tc>
                <a:tc>
                  <a:txBody>
                    <a:bodyPr/>
                    <a:lstStyle/>
                    <a:p>
                      <a:pPr algn="just" rtl="0" fontAlgn="base">
                        <a:lnSpc>
                          <a:spcPts val="1295"/>
                        </a:lnSpc>
                      </a:pPr>
                      <a:r>
                        <a:rPr lang="tr-TR" sz="1000" b="1" i="1" noProof="0" dirty="0">
                          <a:effectLst/>
                          <a:latin typeface="Calibri" panose="020F0502020204030204" pitchFamily="34" charset="0"/>
                        </a:rPr>
                        <a:t>Şirketinizin projeye başlamasına neden olan ana iş ihtiyaçları veya gereksinimleri nelerdir [ projenin adı / açıklaması ]? </a:t>
                      </a:r>
                      <a:endParaRPr lang="tr-TR" sz="1000" b="1" i="1" noProof="0" dirty="0">
                        <a:effectLst/>
                      </a:endParaRPr>
                    </a:p>
                    <a:p>
                      <a:pPr algn="just" rtl="0" fontAlgn="base">
                        <a:lnSpc>
                          <a:spcPts val="1295"/>
                        </a:lnSpc>
                      </a:pPr>
                      <a:r>
                        <a:rPr lang="tr-TR" sz="1000" b="0" i="0" noProof="0" dirty="0">
                          <a:effectLst/>
                          <a:latin typeface="Calibri" panose="020F0502020204030204" pitchFamily="34" charset="0"/>
                        </a:rPr>
                        <a:t> </a:t>
                      </a:r>
                      <a:endParaRPr lang="tr-TR" sz="1000" b="0" i="0" noProof="0" dirty="0">
                        <a:effectLst/>
                      </a:endParaRPr>
                    </a:p>
                    <a:p>
                      <a:pPr algn="just" rtl="0" fontAlgn="base">
                        <a:lnSpc>
                          <a:spcPts val="1295"/>
                        </a:lnSpc>
                      </a:pPr>
                      <a:r>
                        <a:rPr lang="tr-TR" sz="1000" b="0" i="0" noProof="0" dirty="0">
                          <a:effectLst/>
                          <a:latin typeface="Calibri" panose="020F0502020204030204" pitchFamily="34" charset="0"/>
                        </a:rPr>
                        <a:t>Olası cevaplardan bazıları şunlardır: </a:t>
                      </a:r>
                      <a:endParaRPr lang="tr-TR" sz="1000" b="0" i="0" noProof="0" dirty="0">
                        <a:effectLst/>
                      </a:endParaRPr>
                    </a:p>
                    <a:p>
                      <a:pPr marL="171450" indent="-171450" algn="just" rtl="0" fontAlgn="base">
                        <a:lnSpc>
                          <a:spcPts val="1295"/>
                        </a:lnSpc>
                        <a:buFont typeface="Wingdings" panose="05000000000000000000" pitchFamily="2" charset="2"/>
                        <a:buChar char="q"/>
                      </a:pPr>
                      <a:r>
                        <a:rPr lang="tr-TR" sz="1000" b="0" i="0" noProof="0" dirty="0">
                          <a:effectLst/>
                          <a:latin typeface="Calibri" panose="020F0502020204030204" pitchFamily="34" charset="0"/>
                        </a:rPr>
                        <a:t>Dahili optimizasyon/maliyet azaltma 
(Harici veya dahili) Müşterilerden gelen baskı 
Teknolojik yeniliklere ayak uydurmada rakiplerinizden daha iyi olun 
Sosyal ve çevresel sürdürülebilirlik/çevre odaklı yasal düzenlemelerdeki en gelişmiş trendlere uyum sağlama isteği </a:t>
                      </a:r>
                    </a:p>
                    <a:p>
                      <a:pPr algn="just" rtl="0" fontAlgn="base">
                        <a:lnSpc>
                          <a:spcPts val="1295"/>
                        </a:lnSpc>
                      </a:pPr>
                      <a:r>
                        <a:rPr lang="tr-TR" sz="1000" b="0" i="0" noProof="0" dirty="0">
                          <a:effectLst/>
                          <a:latin typeface="Calibri" panose="020F0502020204030204" pitchFamily="34" charset="0"/>
                        </a:rPr>
                        <a:t>Sürdürülebilirlik konularına uyum bir endişe kaynağıysa, konuyu daha derinlemesine incelemeye çalışın ve </a:t>
                      </a:r>
                      <a:r>
                        <a:rPr lang="tr-TR" sz="1000" b="0" i="0" noProof="0" dirty="0" err="1">
                          <a:effectLst/>
                          <a:latin typeface="Calibri" panose="020F0502020204030204" pitchFamily="34" charset="0"/>
                        </a:rPr>
                        <a:t>SKA’ların</a:t>
                      </a:r>
                      <a:r>
                        <a:rPr lang="tr-TR" sz="1000" b="0" i="0" noProof="0" dirty="0">
                          <a:effectLst/>
                          <a:latin typeface="Calibri" panose="020F0502020204030204" pitchFamily="34" charset="0"/>
                        </a:rPr>
                        <a:t> ne ölçüde ele alındığını araştırın. </a:t>
                      </a:r>
                      <a:endParaRPr lang="tr-TR" sz="1000" b="0" i="0" noProof="0" dirty="0">
                        <a:effectLst/>
                      </a:endParaRPr>
                    </a:p>
                    <a:p>
                      <a:pPr algn="just" rtl="0" fontAlgn="base">
                        <a:lnSpc>
                          <a:spcPts val="1295"/>
                        </a:lnSpc>
                      </a:pPr>
                      <a:r>
                        <a:rPr lang="tr-TR" sz="1000" b="0" i="0" noProof="0" dirty="0">
                          <a:effectLst/>
                          <a:latin typeface="Calibri" panose="020F0502020204030204" pitchFamily="34" charset="0"/>
                        </a:rPr>
                        <a:t> </a:t>
                      </a:r>
                      <a:endParaRPr lang="tr-TR" sz="1000" b="0" i="0" noProof="0" dirty="0">
                        <a:effectLst/>
                      </a:endParaRPr>
                    </a:p>
                    <a:p>
                      <a:pPr algn="just" rtl="0" fontAlgn="base">
                        <a:lnSpc>
                          <a:spcPts val="1295"/>
                        </a:lnSpc>
                      </a:pPr>
                      <a:r>
                        <a:rPr lang="tr-TR" sz="1000" b="0" i="0" noProof="0" dirty="0">
                          <a:effectLst/>
                          <a:latin typeface="Calibri" panose="020F0502020204030204" pitchFamily="34" charset="0"/>
                        </a:rPr>
                        <a:t>Ek olarak: </a:t>
                      </a:r>
                      <a:endParaRPr lang="tr-TR" sz="1000" b="0" i="0" noProof="0" dirty="0">
                        <a:effectLst/>
                        <a:latin typeface="+mn-lt"/>
                      </a:endParaRPr>
                    </a:p>
                    <a:p>
                      <a:pPr algn="just" rtl="0" fontAlgn="base">
                        <a:lnSpc>
                          <a:spcPts val="1295"/>
                        </a:lnSpc>
                      </a:pPr>
                      <a:r>
                        <a:rPr lang="tr-TR" sz="1000" b="1" i="1" noProof="0" dirty="0">
                          <a:effectLst/>
                          <a:latin typeface="Calibri" panose="020F0502020204030204" pitchFamily="34" charset="0"/>
                        </a:rPr>
                        <a:t>İnovasyon kararları alırken sürdürülebilir hedeflere uyumu değerlendirmek için herhangi bir kriter/gösterge kullanıyor musunuz?  
</a:t>
                      </a:r>
                      <a:r>
                        <a:rPr lang="tr-TR" sz="1000" b="1" i="1" noProof="0" dirty="0" err="1">
                          <a:effectLst/>
                          <a:latin typeface="Calibri" panose="020F0502020204030204" pitchFamily="34" charset="0"/>
                        </a:rPr>
                        <a:t>Ex</a:t>
                      </a:r>
                      <a:r>
                        <a:rPr lang="tr-TR" sz="1000" b="1" i="1" noProof="0" dirty="0">
                          <a:effectLst/>
                          <a:latin typeface="Calibri" panose="020F0502020204030204" pitchFamily="34" charset="0"/>
                        </a:rPr>
                        <a:t>-post (inovasyon sonrası) sürdürülebilirlik etkisini değerlendirmek için kullanılan herhangi bir kriter/gösterge var mı?</a:t>
                      </a:r>
                      <a:endParaRPr lang="tr-TR" sz="1000" b="1" i="0" noProof="0" dirty="0">
                        <a:effectLst/>
                      </a:endParaRPr>
                    </a:p>
                  </a:txBody>
                  <a:tcPr/>
                </a:tc>
                <a:extLst>
                  <a:ext uri="{0D108BD9-81ED-4DB2-BD59-A6C34878D82A}">
                    <a16:rowId xmlns:a16="http://schemas.microsoft.com/office/drawing/2014/main" val="2183937298"/>
                  </a:ext>
                </a:extLst>
              </a:tr>
              <a:tr h="1656214">
                <a:tc>
                  <a:txBody>
                    <a:bodyPr/>
                    <a:lstStyle/>
                    <a:p>
                      <a:pPr algn="l" rtl="0" fontAlgn="base">
                        <a:lnSpc>
                          <a:spcPts val="1295"/>
                        </a:lnSpc>
                      </a:pPr>
                      <a:r>
                        <a:rPr lang="tr-TR" sz="1000" b="1" i="0" noProof="0">
                          <a:effectLst/>
                          <a:latin typeface="Calibri" panose="020F0502020204030204" pitchFamily="34" charset="0"/>
                        </a:rPr>
                        <a:t>Aşama 1: </a:t>
                      </a:r>
                      <a:r>
                        <a:rPr lang="tr-TR" sz="1000" b="0" i="0" noProof="0">
                          <a:effectLst/>
                          <a:latin typeface="Calibri" panose="020F0502020204030204" pitchFamily="34" charset="0"/>
                        </a:rPr>
                        <a:t>İnovasyon fırsatlarının belirlenmesi</a:t>
                      </a:r>
                      <a:endParaRPr lang="tr-TR" sz="1000" b="0" i="0" noProof="0">
                        <a:effectLst/>
                      </a:endParaRPr>
                    </a:p>
                  </a:txBody>
                  <a:tcPr/>
                </a:tc>
                <a:tc>
                  <a:txBody>
                    <a:bodyPr/>
                    <a:lstStyle/>
                    <a:p>
                      <a:pPr algn="just" rtl="0" fontAlgn="base">
                        <a:lnSpc>
                          <a:spcPts val="1295"/>
                        </a:lnSpc>
                      </a:pPr>
                      <a:r>
                        <a:rPr lang="tr-TR" sz="1000" b="1" i="1" noProof="0" dirty="0">
                          <a:effectLst/>
                          <a:latin typeface="Calibri" panose="020F0502020204030204" pitchFamily="34" charset="0"/>
                        </a:rPr>
                        <a:t>Daha derin bir anlayış elde etmek ve yeni ihtiyaçlarını toplamak için müşterilerinizle çoğunlukla nasıl etkileşim kuruyorsunuz??</a:t>
                      </a:r>
                      <a:r>
                        <a:rPr lang="tr-TR" sz="1000" b="1" i="0" noProof="0" dirty="0">
                          <a:effectLst/>
                          <a:latin typeface="Calibri" panose="020F0502020204030204" pitchFamily="34" charset="0"/>
                        </a:rPr>
                        <a:t> </a:t>
                      </a:r>
                      <a:endParaRPr lang="tr-TR" sz="1000" b="1" i="0" noProof="0" dirty="0">
                        <a:effectLst/>
                      </a:endParaRPr>
                    </a:p>
                    <a:p>
                      <a:pPr algn="just" rtl="0" fontAlgn="base">
                        <a:lnSpc>
                          <a:spcPts val="1295"/>
                        </a:lnSpc>
                      </a:pPr>
                      <a:endParaRPr lang="tr-TR" sz="1000" b="0" i="0" noProof="0" dirty="0">
                        <a:effectLst/>
                        <a:latin typeface="Calibri" panose="020F0502020204030204" pitchFamily="34" charset="0"/>
                      </a:endParaRPr>
                    </a:p>
                    <a:p>
                      <a:pPr algn="just" rtl="0" fontAlgn="base">
                        <a:lnSpc>
                          <a:spcPts val="1295"/>
                        </a:lnSpc>
                      </a:pPr>
                      <a:r>
                        <a:rPr lang="tr-TR" sz="1000" b="0" i="0" noProof="0" dirty="0">
                          <a:effectLst/>
                          <a:latin typeface="Calibri" panose="020F0502020204030204" pitchFamily="34" charset="0"/>
                        </a:rPr>
                        <a:t>Olası cevaplardan bazıları şunlardır: </a:t>
                      </a:r>
                      <a:endParaRPr lang="tr-TR" sz="1000" b="0" i="0" noProof="0" dirty="0">
                        <a:effectLst/>
                      </a:endParaRPr>
                    </a:p>
                    <a:p>
                      <a:pPr marL="171450" indent="-171450" algn="just" rtl="0" fontAlgn="base">
                        <a:lnSpc>
                          <a:spcPts val="1295"/>
                        </a:lnSpc>
                        <a:buFont typeface="Wingdings" panose="05000000000000000000" pitchFamily="2" charset="2"/>
                        <a:buChar char="q"/>
                      </a:pPr>
                      <a:r>
                        <a:rPr lang="tr-TR" sz="1000" b="0" i="0" noProof="0" dirty="0">
                          <a:effectLst/>
                          <a:latin typeface="Calibri" panose="020F0502020204030204" pitchFamily="34" charset="0"/>
                        </a:rPr>
                        <a:t>Müşteriler, lojistik hizmetleri ve süreç entegrasyonu gereksinimleri hakkında şirketi bilgilendirir. 
Şirket, müşteri panelleri/müşteri konseyleri düzenlemektedir. (Stratejik açıdan önemli müşteri organizasyonlarının kilit üyeleri, lojistik hizmet sağlayıcı veya tedarikçi şirket/ekip ile sorunları tartışmak için tek bir yerde bir araya gelmeye davet edilir.) 
Şirket, bireysel müşterilerle derinlemesine görüşmeler yapar. 
Şirket, genişletilmiş derinlemesine VIP müşteri görüşmeleri (grup etkinlikleri, ekip oluşturma veya belirli müşteri ihtiyaçlarını ele almayı ve katılımı teşvik etmeyi amaçlayan geziler gibi iş toplantısı dışında gündemde daha fazla unsur içeren etkinlikler) düzenler. 
Şirket, müşterileri ile ortak stratejik planlama toplantıları düzenlemektedir. 
Şirket, müşteri araştırması yapmak için üçüncü taraflarla (üniversite, öğretim üyeleri veya üçüncü taraf pazar araştırma firmaları) sözleşme yapar. 
Şirket, toplantılara, endüstri konferanslarına ve ticari fuarlara katılarak lojistikle ilgili değişen müşteri istekleriyle ilgili bilgi toplar. 
Şirket, büyük değişiklikler geçiren rakipleri gözlemleyerek, birleşme ve satın almaları takip ederek ve rakiplerden yeni işe alınanlarla eski işverenleri hakkında röportaj yaparak rakip davranışlarını izler.</a:t>
                      </a:r>
                    </a:p>
                  </a:txBody>
                  <a:tcPr/>
                </a:tc>
                <a:extLst>
                  <a:ext uri="{0D108BD9-81ED-4DB2-BD59-A6C34878D82A}">
                    <a16:rowId xmlns:a16="http://schemas.microsoft.com/office/drawing/2014/main" val="636753290"/>
                  </a:ext>
                </a:extLst>
              </a:tr>
            </a:tbl>
          </a:graphicData>
        </a:graphic>
      </p:graphicFrame>
    </p:spTree>
    <p:extLst>
      <p:ext uri="{BB962C8B-B14F-4D97-AF65-F5344CB8AC3E}">
        <p14:creationId xmlns:p14="http://schemas.microsoft.com/office/powerpoint/2010/main" val="180271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CD74F-7F87-9792-AD9E-BD490566579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196298-6391-32C8-7882-9A28D8DFBDCC}"/>
              </a:ext>
            </a:extLst>
          </p:cNvPr>
          <p:cNvSpPr>
            <a:spLocks noGrp="1"/>
          </p:cNvSpPr>
          <p:nvPr>
            <p:ph type="sldNum" sz="quarter" idx="4"/>
          </p:nvPr>
        </p:nvSpPr>
        <p:spPr/>
        <p:txBody>
          <a:bodyPr/>
          <a:lstStyle/>
          <a:p>
            <a:fld id="{9C527BFA-2C0E-4CEC-B6A5-913A56FEF4B4}" type="slidenum">
              <a:rPr lang="fr-CA" smtClean="0"/>
              <a:pPr/>
              <a:t>8</a:t>
            </a:fld>
            <a:endParaRPr lang="fr-CA"/>
          </a:p>
        </p:txBody>
      </p:sp>
      <p:sp>
        <p:nvSpPr>
          <p:cNvPr id="7" name="Freeform 1">
            <a:extLst>
              <a:ext uri="{FF2B5EF4-FFF2-40B4-BE49-F238E27FC236}">
                <a16:creationId xmlns:a16="http://schemas.microsoft.com/office/drawing/2014/main" id="{F519F061-0FA8-DA95-2BAC-4D611F119D5A}"/>
              </a:ext>
            </a:extLst>
          </p:cNvPr>
          <p:cNvSpPr/>
          <p:nvPr/>
        </p:nvSpPr>
        <p:spPr>
          <a:xfrm rot="19295464">
            <a:off x="5224166" y="-2628110"/>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897832B8-D4E3-3663-4EE6-8BAE931BBCC9}"/>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UYGULAMADA YENİLİĞİ KEŞFETME</a:t>
            </a:r>
          </a:p>
        </p:txBody>
      </p:sp>
      <p:graphicFrame>
        <p:nvGraphicFramePr>
          <p:cNvPr id="9" name="Tabelle 8">
            <a:extLst>
              <a:ext uri="{FF2B5EF4-FFF2-40B4-BE49-F238E27FC236}">
                <a16:creationId xmlns:a16="http://schemas.microsoft.com/office/drawing/2014/main" id="{D8137C75-FE6F-5966-AC0D-55BF30AA9E9E}"/>
              </a:ext>
            </a:extLst>
          </p:cNvPr>
          <p:cNvGraphicFramePr>
            <a:graphicFrameLocks noGrp="1"/>
          </p:cNvGraphicFramePr>
          <p:nvPr>
            <p:extLst>
              <p:ext uri="{D42A27DB-BD31-4B8C-83A1-F6EECF244321}">
                <p14:modId xmlns:p14="http://schemas.microsoft.com/office/powerpoint/2010/main" val="828211511"/>
              </p:ext>
            </p:extLst>
          </p:nvPr>
        </p:nvGraphicFramePr>
        <p:xfrm>
          <a:off x="393700" y="1643542"/>
          <a:ext cx="6637222" cy="8689071"/>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2">
                  <a:extLst>
                    <a:ext uri="{9D8B030D-6E8A-4147-A177-3AD203B41FA5}">
                      <a16:colId xmlns:a16="http://schemas.microsoft.com/office/drawing/2014/main" val="907551020"/>
                    </a:ext>
                  </a:extLst>
                </a:gridCol>
              </a:tblGrid>
              <a:tr h="255600">
                <a:tc gridSpan="2">
                  <a:txBody>
                    <a:bodyPr/>
                    <a:lstStyle/>
                    <a:p>
                      <a:pPr algn="just" rtl="0" fontAlgn="base">
                        <a:lnSpc>
                          <a:spcPct val="100000"/>
                        </a:lnSpc>
                      </a:pPr>
                      <a:r>
                        <a:rPr lang="tr-TR" sz="1000" b="1" i="0" noProof="0" dirty="0">
                          <a:effectLst/>
                          <a:latin typeface="Calibri" panose="020F0502020204030204" pitchFamily="34" charset="0"/>
                        </a:rPr>
                        <a:t>Görüşme soruları</a:t>
                      </a:r>
                      <a:endParaRPr lang="tr-TR" sz="1000" b="1" i="0" noProof="0" dirty="0">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2353622">
                <a:tc>
                  <a:txBody>
                    <a:bodyPr/>
                    <a:lstStyle/>
                    <a:p>
                      <a:pPr algn="l" rtl="0" fontAlgn="base">
                        <a:lnSpc>
                          <a:spcPct val="100000"/>
                        </a:lnSpc>
                      </a:pPr>
                      <a:r>
                        <a:rPr lang="tr-TR" sz="1000" b="1" i="0" noProof="0">
                          <a:effectLst/>
                          <a:latin typeface="Calibri" panose="020F0502020204030204" pitchFamily="34" charset="0"/>
                        </a:rPr>
                        <a:t>Aşama 1: </a:t>
                      </a:r>
                      <a:r>
                        <a:rPr lang="tr-TR" sz="1000" b="0" i="0" noProof="0">
                          <a:effectLst/>
                          <a:latin typeface="Calibri" panose="020F0502020204030204" pitchFamily="34" charset="0"/>
                        </a:rPr>
                        <a:t>İnovasyon fırsatlarının belirlenmesi 
(devamı)</a:t>
                      </a:r>
                      <a:endParaRPr lang="tr-TR" sz="1000" b="0" i="0" noProof="0">
                        <a:effectLst/>
                      </a:endParaRPr>
                    </a:p>
                  </a:txBody>
                  <a:tcPr/>
                </a:tc>
                <a:tc>
                  <a:txBody>
                    <a:bodyPr/>
                    <a:lstStyle/>
                    <a:p>
                      <a:pPr algn="just" rtl="0" fontAlgn="base">
                        <a:lnSpc>
                          <a:spcPct val="100000"/>
                        </a:lnSpc>
                      </a:pPr>
                      <a:r>
                        <a:rPr lang="tr-TR" sz="1000" b="1" i="1" noProof="0" dirty="0">
                          <a:effectLst/>
                          <a:latin typeface="Calibri" panose="020F0502020204030204" pitchFamily="34" charset="0"/>
                        </a:rPr>
                        <a:t>İç/dış müşterilerin değişen amaç ve hedeflerini anlattıklarını varsayarsak, bu hedefleri belirli bir lojistik hizmet tasarımına dönüştürmek ne kadar zordu?</a:t>
                      </a:r>
                    </a:p>
                    <a:p>
                      <a:pPr algn="just" rtl="0" fontAlgn="base">
                        <a:lnSpc>
                          <a:spcPct val="100000"/>
                        </a:lnSpc>
                      </a:pPr>
                      <a:endParaRPr lang="tr-TR" sz="1000" b="1" i="1" noProof="0" dirty="0">
                        <a:effectLst/>
                        <a:latin typeface="Calibri" panose="020F0502020204030204" pitchFamily="34" charset="0"/>
                      </a:endParaRPr>
                    </a:p>
                    <a:p>
                      <a:pPr algn="just" rtl="0" fontAlgn="base">
                        <a:lnSpc>
                          <a:spcPct val="100000"/>
                        </a:lnSpc>
                      </a:pPr>
                      <a:r>
                        <a:rPr lang="tr-TR" sz="1000" b="0" i="0" noProof="0" dirty="0">
                          <a:effectLst/>
                          <a:latin typeface="Calibri" panose="020F0502020204030204" pitchFamily="34" charset="0"/>
                        </a:rPr>
                        <a:t>Bazen yöneticiler müşterileriyle aynı dili konuşmuyor gibi görünüyor. Hangi bilgileri dönüştüreceğinize ve hangilerini ham biçiminde tutacağınıza/dikkate alacağınıza karar verin.</a:t>
                      </a:r>
                      <a:endParaRPr lang="tr-TR" sz="1000" b="0" i="0" noProof="0" dirty="0">
                        <a:effectLst/>
                      </a:endParaRPr>
                    </a:p>
                    <a:p>
                      <a:pPr algn="just" rtl="0" fontAlgn="base">
                        <a:lnSpc>
                          <a:spcPct val="100000"/>
                        </a:lnSpc>
                      </a:pPr>
                      <a:r>
                        <a:rPr lang="tr-TR" sz="1000" b="1" i="0" noProof="0" dirty="0">
                          <a:effectLst/>
                          <a:latin typeface="Calibri" panose="020F0502020204030204" pitchFamily="34" charset="0"/>
                        </a:rPr>
                        <a:t> </a:t>
                      </a:r>
                      <a:endParaRPr lang="tr-TR" sz="1000" b="1" i="0" noProof="0" dirty="0">
                        <a:effectLst/>
                      </a:endParaRPr>
                    </a:p>
                    <a:p>
                      <a:pPr algn="just" rtl="0" fontAlgn="base">
                        <a:lnSpc>
                          <a:spcPct val="100000"/>
                        </a:lnSpc>
                      </a:pPr>
                      <a:r>
                        <a:rPr lang="tr-TR" sz="1000" b="1" i="1" noProof="0" dirty="0">
                          <a:effectLst/>
                          <a:latin typeface="Calibri" panose="020F0502020204030204" pitchFamily="34" charset="0"/>
                        </a:rPr>
                        <a:t>İhtiyaçlarınıza en uygun teknoloji trendini belirlemek için yaklaşımınız nedir?</a:t>
                      </a:r>
                      <a:r>
                        <a:rPr lang="tr-TR" sz="1000" b="1" i="0" noProof="0" dirty="0">
                          <a:effectLst/>
                          <a:latin typeface="Calibri" panose="020F0502020204030204" pitchFamily="34" charset="0"/>
                        </a:rPr>
                        <a:t> </a:t>
                      </a:r>
                      <a:endParaRPr lang="tr-TR" sz="1000" b="1" i="0" noProof="0" dirty="0">
                        <a:effectLst/>
                      </a:endParaRPr>
                    </a:p>
                    <a:p>
                      <a:pPr algn="just" rtl="0" fontAlgn="base">
                        <a:lnSpc>
                          <a:spcPct val="100000"/>
                        </a:lnSpc>
                      </a:pPr>
                      <a:r>
                        <a:rPr lang="tr-TR" sz="1000" b="0" i="0" noProof="0" dirty="0">
                          <a:effectLst/>
                          <a:latin typeface="Calibri" panose="020F0502020204030204" pitchFamily="34" charset="0"/>
                        </a:rPr>
                        <a:t> </a:t>
                      </a:r>
                      <a:endParaRPr lang="tr-TR" sz="1000" b="0" i="0" noProof="0" dirty="0">
                        <a:effectLst/>
                      </a:endParaRPr>
                    </a:p>
                    <a:p>
                      <a:pPr algn="just" rtl="0" fontAlgn="base">
                        <a:lnSpc>
                          <a:spcPct val="100000"/>
                        </a:lnSpc>
                      </a:pPr>
                      <a:r>
                        <a:rPr lang="tr-TR" sz="1000" b="0" i="0" noProof="0" dirty="0">
                          <a:effectLst/>
                          <a:latin typeface="Calibri" panose="020F0502020204030204" pitchFamily="34" charset="0"/>
                        </a:rPr>
                        <a:t>Olası cevaplardan bazıları şunlardır: </a:t>
                      </a:r>
                      <a:endParaRPr lang="tr-TR" sz="1000" b="0" i="0" noProof="0" dirty="0">
                        <a:effectLst/>
                      </a:endParaRPr>
                    </a:p>
                    <a:p>
                      <a:pPr marL="171450" indent="-171450" algn="just" rtl="0" fontAlgn="base">
                        <a:lnSpc>
                          <a:spcPct val="100000"/>
                        </a:lnSpc>
                        <a:buFont typeface="Wingdings" panose="05000000000000000000" pitchFamily="2" charset="2"/>
                        <a:buChar char="q"/>
                      </a:pPr>
                      <a:r>
                        <a:rPr lang="tr-TR" sz="1000" b="0" i="0" noProof="0" dirty="0">
                          <a:effectLst/>
                          <a:latin typeface="Calibri" panose="020F0502020204030204" pitchFamily="34" charset="0"/>
                        </a:rPr>
                        <a:t>Şirket, araştırma merkezleri ile bir işbirliği kurmuştur. 
Şirket, bir grup akademisyen ile işbirliği kurmuştur. 
Şirket, teknoloji danışmanlık hizmetleri (Gartner gibi) kullanıyor. 
Şirket, toplantılara, endüstri konferanslarına ve ticari fuarlara katılarak lojistikle ilgili değişen teknolojilerle ilgili bilgi toplar. </a:t>
                      </a:r>
                    </a:p>
                  </a:txBody>
                  <a:tcPr/>
                </a:tc>
                <a:extLst>
                  <a:ext uri="{0D108BD9-81ED-4DB2-BD59-A6C34878D82A}">
                    <a16:rowId xmlns:a16="http://schemas.microsoft.com/office/drawing/2014/main" val="1391733905"/>
                  </a:ext>
                </a:extLst>
              </a:tr>
              <a:tr h="731209">
                <a:tc>
                  <a:txBody>
                    <a:bodyPr/>
                    <a:lstStyle/>
                    <a:p>
                      <a:pPr algn="l" rtl="0" fontAlgn="base">
                        <a:lnSpc>
                          <a:spcPct val="100000"/>
                        </a:lnSpc>
                      </a:pPr>
                      <a:r>
                        <a:rPr lang="tr-TR" sz="1000" b="1" i="0" noProof="0" dirty="0">
                          <a:effectLst/>
                          <a:latin typeface="Calibri" panose="020F0502020204030204" pitchFamily="34" charset="0"/>
                        </a:rPr>
                        <a:t>Aşama 2: </a:t>
                      </a:r>
                      <a:r>
                        <a:rPr lang="tr-TR" sz="1000" b="0" i="0" noProof="0" dirty="0">
                          <a:effectLst/>
                          <a:latin typeface="Calibri" panose="020F0502020204030204" pitchFamily="34" charset="0"/>
                        </a:rPr>
                        <a:t>Fikir oluşturma ve fikir yönetimi </a:t>
                      </a:r>
                      <a:endParaRPr lang="tr-TR" sz="1000" b="0" i="0" noProof="0" dirty="0">
                        <a:effectLst/>
                      </a:endParaRPr>
                    </a:p>
                  </a:txBody>
                  <a:tcPr>
                    <a:solidFill>
                      <a:schemeClr val="bg1"/>
                    </a:solidFill>
                  </a:tcPr>
                </a:tc>
                <a:tc>
                  <a:txBody>
                    <a:bodyPr/>
                    <a:lstStyle/>
                    <a:p>
                      <a:pPr algn="just" rtl="0" fontAlgn="base">
                        <a:lnSpc>
                          <a:spcPct val="100000"/>
                        </a:lnSpc>
                      </a:pPr>
                      <a:r>
                        <a:rPr lang="tr-TR" sz="1000" b="1" i="1" noProof="0" dirty="0">
                          <a:effectLst/>
                          <a:latin typeface="Calibri" panose="020F0502020204030204" pitchFamily="34" charset="0"/>
                        </a:rPr>
                        <a:t>Farklı fikirler, öneriler ve alternatifler nasıl değerlendirildi?  
Bu süreçte kimler yer aldı? Bu süreci kendi içinde mi yaptınız yoksa dışarıdan danışman/akademik uzmanlardan mı destek aldınız?</a:t>
                      </a:r>
                      <a:endParaRPr lang="tr-TR" sz="1000" b="1" i="0" noProof="0" dirty="0">
                        <a:effectLst/>
                      </a:endParaRPr>
                    </a:p>
                  </a:txBody>
                  <a:tcPr/>
                </a:tc>
                <a:extLst>
                  <a:ext uri="{0D108BD9-81ED-4DB2-BD59-A6C34878D82A}">
                    <a16:rowId xmlns:a16="http://schemas.microsoft.com/office/drawing/2014/main" val="668899930"/>
                  </a:ext>
                </a:extLst>
              </a:tr>
              <a:tr h="936000">
                <a:tc>
                  <a:txBody>
                    <a:bodyPr/>
                    <a:lstStyle/>
                    <a:p>
                      <a:pPr algn="l" rtl="0" fontAlgn="base">
                        <a:lnSpc>
                          <a:spcPct val="100000"/>
                        </a:lnSpc>
                      </a:pPr>
                      <a:r>
                        <a:rPr lang="tr-TR" sz="1000" b="1" i="0" noProof="0" dirty="0">
                          <a:effectLst/>
                          <a:latin typeface="Calibri" panose="020F0502020204030204" pitchFamily="34" charset="0"/>
                        </a:rPr>
                        <a:t>Aşama 3: </a:t>
                      </a:r>
                      <a:r>
                        <a:rPr lang="tr-TR" sz="1000" b="0" i="0" noProof="0" dirty="0">
                          <a:effectLst/>
                          <a:latin typeface="Calibri" panose="020F0502020204030204" pitchFamily="34" charset="0"/>
                        </a:rPr>
                        <a:t>Konsept geliştirme</a:t>
                      </a:r>
                      <a:endParaRPr lang="tr-TR" sz="1000" b="0" i="0" noProof="0" dirty="0">
                        <a:effectLst/>
                      </a:endParaRPr>
                    </a:p>
                  </a:txBody>
                  <a:tcPr/>
                </a:tc>
                <a:tc>
                  <a:txBody>
                    <a:bodyPr/>
                    <a:lstStyle/>
                    <a:p>
                      <a:pPr algn="just" rtl="0" fontAlgn="base">
                        <a:lnSpc>
                          <a:spcPct val="100000"/>
                        </a:lnSpc>
                      </a:pPr>
                      <a:r>
                        <a:rPr lang="tr-TR" sz="1000" b="1" i="1" noProof="0" dirty="0">
                          <a:effectLst/>
                          <a:latin typeface="Calibri" panose="020F0502020204030204" pitchFamily="34" charset="0"/>
                        </a:rPr>
                        <a:t>Fikirler nasıl geliştirildi? 
Prototipler veya numune hizmeti test edildi mi? 
Bu süreçte kim ve nasıl yer aldı?</a:t>
                      </a:r>
                      <a:endParaRPr lang="tr-TR" sz="1000" b="1" i="0" noProof="0" dirty="0">
                        <a:effectLst/>
                      </a:endParaRPr>
                    </a:p>
                  </a:txBody>
                  <a:tcPr/>
                </a:tc>
                <a:extLst>
                  <a:ext uri="{0D108BD9-81ED-4DB2-BD59-A6C34878D82A}">
                    <a16:rowId xmlns:a16="http://schemas.microsoft.com/office/drawing/2014/main" val="2183937298"/>
                  </a:ext>
                </a:extLst>
              </a:tr>
              <a:tr h="756000">
                <a:tc>
                  <a:txBody>
                    <a:bodyPr/>
                    <a:lstStyle/>
                    <a:p>
                      <a:pPr algn="l" rtl="0" fontAlgn="base">
                        <a:lnSpc>
                          <a:spcPct val="100000"/>
                        </a:lnSpc>
                      </a:pPr>
                      <a:r>
                        <a:rPr lang="tr-TR" sz="1000" b="1" i="0" noProof="0" dirty="0">
                          <a:effectLst/>
                          <a:latin typeface="Calibri" panose="020F0502020204030204" pitchFamily="34" charset="0"/>
                        </a:rPr>
                        <a:t>Aşama 4: </a:t>
                      </a:r>
                      <a:r>
                        <a:rPr lang="tr-TR" sz="1000" b="0" i="0" noProof="0" dirty="0">
                          <a:effectLst/>
                          <a:latin typeface="Calibri" panose="020F0502020204030204" pitchFamily="34" charset="0"/>
                        </a:rPr>
                        <a:t>Hizmet/Ürün/
Süreç geliştirme</a:t>
                      </a:r>
                      <a:endParaRPr lang="tr-TR" sz="1000" b="0" i="0" noProof="0" dirty="0">
                        <a:effectLst/>
                      </a:endParaRPr>
                    </a:p>
                  </a:txBody>
                  <a:tcPr/>
                </a:tc>
                <a:tc>
                  <a:txBody>
                    <a:bodyPr/>
                    <a:lstStyle/>
                    <a:p>
                      <a:pPr algn="just" rtl="0" fontAlgn="base">
                        <a:lnSpc>
                          <a:spcPct val="100000"/>
                        </a:lnSpc>
                      </a:pPr>
                      <a:r>
                        <a:rPr lang="tr-TR" sz="1000" b="1" i="1" noProof="0" dirty="0">
                          <a:effectLst/>
                          <a:latin typeface="Calibri" panose="020F0502020204030204" pitchFamily="34" charset="0"/>
                        </a:rPr>
                        <a:t>Ekonomik ve hizmet performansı açısından beklenen faydalara ilişkin bir tahmin nasıl geliştirdiniz? 
İnovasyon projesinin yatırım getirisini nasıl tahmin ettiniz? Gerçek yatırım getirisi hangisiydi?</a:t>
                      </a:r>
                      <a:r>
                        <a:rPr lang="tr-TR" sz="1000" b="1" i="0" noProof="0" dirty="0">
                          <a:effectLst/>
                          <a:latin typeface="Calibri" panose="020F0502020204030204" pitchFamily="34" charset="0"/>
                        </a:rPr>
                        <a:t> </a:t>
                      </a:r>
                      <a:endParaRPr lang="tr-TR" sz="1000" b="1" i="0" noProof="0" dirty="0">
                        <a:effectLst/>
                      </a:endParaRPr>
                    </a:p>
                  </a:txBody>
                  <a:tcPr/>
                </a:tc>
                <a:extLst>
                  <a:ext uri="{0D108BD9-81ED-4DB2-BD59-A6C34878D82A}">
                    <a16:rowId xmlns:a16="http://schemas.microsoft.com/office/drawing/2014/main" val="636753290"/>
                  </a:ext>
                </a:extLst>
              </a:tr>
              <a:tr h="1866898">
                <a:tc>
                  <a:txBody>
                    <a:bodyPr/>
                    <a:lstStyle/>
                    <a:p>
                      <a:pPr algn="l" rtl="0" fontAlgn="base">
                        <a:lnSpc>
                          <a:spcPct val="100000"/>
                        </a:lnSpc>
                      </a:pPr>
                      <a:r>
                        <a:rPr lang="tr-TR" sz="1000" b="0" i="0" noProof="0" dirty="0">
                          <a:effectLst/>
                          <a:latin typeface="Calibri" panose="020F0502020204030204" pitchFamily="34" charset="0"/>
                        </a:rPr>
                        <a:t>İnovasyon Yönetimi </a:t>
                      </a:r>
                      <a:r>
                        <a:rPr lang="tr-TR" sz="1000" b="1" i="0" noProof="0" dirty="0">
                          <a:effectLst/>
                          <a:latin typeface="Calibri" panose="020F0502020204030204" pitchFamily="34" charset="0"/>
                        </a:rPr>
                        <a:t>dijital araçlarının </a:t>
                      </a:r>
                      <a:r>
                        <a:rPr lang="tr-TR" sz="1000" b="0" i="0" noProof="0" dirty="0">
                          <a:effectLst/>
                          <a:latin typeface="Calibri" panose="020F0502020204030204" pitchFamily="34" charset="0"/>
                        </a:rPr>
                        <a:t>benimsenmesi</a:t>
                      </a:r>
                      <a:endParaRPr lang="tr-TR" sz="1000" b="1" i="0" noProof="0" dirty="0">
                        <a:effectLst/>
                      </a:endParaRPr>
                    </a:p>
                  </a:txBody>
                  <a:tcPr/>
                </a:tc>
                <a:tc>
                  <a:txBody>
                    <a:bodyPr/>
                    <a:lstStyle/>
                    <a:p>
                      <a:pPr algn="just" rtl="0" fontAlgn="base">
                        <a:lnSpc>
                          <a:spcPct val="100000"/>
                        </a:lnSpc>
                      </a:pPr>
                      <a:r>
                        <a:rPr lang="tr-TR" sz="1000" b="1" i="1" noProof="0" dirty="0">
                          <a:effectLst/>
                          <a:latin typeface="Calibri" panose="020F0502020204030204" pitchFamily="34" charset="0"/>
                        </a:rPr>
                        <a:t>Proje geliştirme aşamalarınızın herhangi bir aşamasında, siz / ekibiniz fikir toplamak, değerlendirmek, işbirliği yapmak, projeyi planlamak ve kontrol etmek için herhangi bir bilişim teknoloji  aracı kullandınız mı?</a:t>
                      </a:r>
                      <a:r>
                        <a:rPr lang="tr-TR" sz="1000" b="1" i="0" noProof="0" dirty="0">
                          <a:effectLst/>
                          <a:latin typeface="Calibri" panose="020F0502020204030204" pitchFamily="34" charset="0"/>
                        </a:rPr>
                        <a:t> </a:t>
                      </a:r>
                      <a:endParaRPr lang="tr-TR" sz="1000" b="1" i="0" noProof="0" dirty="0">
                        <a:effectLst/>
                      </a:endParaRPr>
                    </a:p>
                    <a:p>
                      <a:pPr algn="just" rtl="0" fontAlgn="base">
                        <a:lnSpc>
                          <a:spcPct val="100000"/>
                        </a:lnSpc>
                      </a:pPr>
                      <a:r>
                        <a:rPr lang="tr-TR" sz="1000" b="1" i="0" noProof="0" dirty="0">
                          <a:effectLst/>
                          <a:latin typeface="Calibri" panose="020F0502020204030204" pitchFamily="34" charset="0"/>
                        </a:rPr>
                        <a:t> </a:t>
                      </a:r>
                      <a:endParaRPr lang="tr-TR" sz="1000" b="1" i="0" noProof="0" dirty="0">
                        <a:effectLst/>
                      </a:endParaRPr>
                    </a:p>
                    <a:p>
                      <a:pPr algn="just" rtl="0" fontAlgn="base">
                        <a:lnSpc>
                          <a:spcPct val="100000"/>
                        </a:lnSpc>
                      </a:pPr>
                      <a:r>
                        <a:rPr lang="tr-TR" sz="1000" b="1" i="1" noProof="0" dirty="0">
                          <a:effectLst/>
                          <a:latin typeface="Calibri" panose="020F0502020204030204" pitchFamily="34" charset="0"/>
                        </a:rPr>
                        <a:t>Eğer öyleyse, hangi bilişim teknoloji araçları kullanıldı? 
Nasıl kullanıldılar? Hangi amaçlarla? Hangi aktiviteler? 
Bilişim teknoloji araçlarının proje(</a:t>
                      </a:r>
                      <a:r>
                        <a:rPr lang="tr-TR" sz="1000" b="1" i="1" noProof="0" dirty="0" err="1">
                          <a:effectLst/>
                          <a:latin typeface="Calibri" panose="020F0502020204030204" pitchFamily="34" charset="0"/>
                        </a:rPr>
                        <a:t>ler</a:t>
                      </a:r>
                      <a:r>
                        <a:rPr lang="tr-TR" sz="1000" b="1" i="1" noProof="0" dirty="0">
                          <a:effectLst/>
                          <a:latin typeface="Calibri" panose="020F0502020204030204" pitchFamily="34" charset="0"/>
                        </a:rPr>
                        <a:t>)i desteklemedeki kullanışlılığını nasıl değerlendirirsiniz? 
Bilişim teknoloji araçları, sürdürülebilirlik konularıyla uyumlu kalmanıza nasıl yardımcı oluyor? 
Bilişim teknoloji araçlarının projedeki çalışmanızı herhangi bir şekilde kolaylaştırabileceğini düşünüyor musunuz?</a:t>
                      </a:r>
                      <a:endParaRPr lang="tr-TR" sz="1000" b="1" i="0" noProof="0" dirty="0">
                        <a:effectLst/>
                      </a:endParaRPr>
                    </a:p>
                  </a:txBody>
                  <a:tcPr/>
                </a:tc>
                <a:extLst>
                  <a:ext uri="{0D108BD9-81ED-4DB2-BD59-A6C34878D82A}">
                    <a16:rowId xmlns:a16="http://schemas.microsoft.com/office/drawing/2014/main" val="1386285977"/>
                  </a:ext>
                </a:extLst>
              </a:tr>
              <a:tr h="1584000">
                <a:tc>
                  <a:txBody>
                    <a:bodyPr/>
                    <a:lstStyle/>
                    <a:p>
                      <a:pPr algn="l" rtl="0" fontAlgn="base">
                        <a:lnSpc>
                          <a:spcPct val="100000"/>
                        </a:lnSpc>
                      </a:pPr>
                      <a:r>
                        <a:rPr lang="tr-TR" sz="1000" b="1" i="0" noProof="0" dirty="0">
                          <a:solidFill>
                            <a:sysClr val="windowText" lastClr="000000"/>
                          </a:solidFill>
                          <a:effectLst/>
                          <a:latin typeface="Calibri" panose="020F0502020204030204" pitchFamily="34" charset="0"/>
                        </a:rPr>
                        <a:t>İnovasyon Yönetimi araçları</a:t>
                      </a:r>
                      <a:r>
                        <a:rPr lang="tr-TR" sz="1000" b="0" i="0" noProof="0" dirty="0">
                          <a:solidFill>
                            <a:sysClr val="windowText" lastClr="000000"/>
                          </a:solidFill>
                          <a:effectLst/>
                          <a:latin typeface="Calibri" panose="020F0502020204030204" pitchFamily="34" charset="0"/>
                        </a:rPr>
                        <a:t>, farkındalık ve potansiyel değerlendirmesi</a:t>
                      </a:r>
                      <a:endParaRPr lang="tr-TR" sz="1000" b="0" i="0" noProof="0" dirty="0">
                        <a:solidFill>
                          <a:sysClr val="windowText" lastClr="000000"/>
                        </a:solidFill>
                        <a:effectLst/>
                      </a:endParaRPr>
                    </a:p>
                  </a:txBody>
                  <a:tcPr/>
                </a:tc>
                <a:tc>
                  <a:txBody>
                    <a:bodyPr/>
                    <a:lstStyle/>
                    <a:p>
                      <a:pPr algn="just" rtl="0" fontAlgn="base">
                        <a:lnSpc>
                          <a:spcPct val="100000"/>
                        </a:lnSpc>
                      </a:pPr>
                      <a:r>
                        <a:rPr lang="tr-TR" sz="1000" b="1" i="1" noProof="0" dirty="0">
                          <a:solidFill>
                            <a:sysClr val="windowText" lastClr="000000"/>
                          </a:solidFill>
                          <a:effectLst/>
                          <a:latin typeface="Calibri" panose="020F0502020204030204" pitchFamily="34" charset="0"/>
                        </a:rPr>
                        <a:t>İnovasyon yönetimine adanmış araçlardan herhangi birini biliyor musunuz? 
Bazı araçlar hakkında fikir verin: Miro, </a:t>
                      </a:r>
                      <a:r>
                        <a:rPr lang="tr-TR" sz="1000" b="1" i="1" noProof="0" dirty="0" err="1">
                          <a:solidFill>
                            <a:sysClr val="windowText" lastClr="000000"/>
                          </a:solidFill>
                          <a:effectLst/>
                          <a:latin typeface="Calibri" panose="020F0502020204030204" pitchFamily="34" charset="0"/>
                        </a:rPr>
                        <a:t>Mural</a:t>
                      </a:r>
                      <a:r>
                        <a:rPr lang="tr-TR" sz="1000" b="1" i="1" noProof="0" dirty="0">
                          <a:solidFill>
                            <a:sysClr val="windowText" lastClr="000000"/>
                          </a:solidFill>
                          <a:effectLst/>
                          <a:latin typeface="Calibri" panose="020F0502020204030204" pitchFamily="34" charset="0"/>
                        </a:rPr>
                        <a:t>, </a:t>
                      </a:r>
                      <a:r>
                        <a:rPr lang="tr-TR" sz="1000" b="1" i="1" noProof="0" dirty="0" err="1">
                          <a:solidFill>
                            <a:sysClr val="windowText" lastClr="000000"/>
                          </a:solidFill>
                          <a:effectLst/>
                          <a:latin typeface="Calibri" panose="020F0502020204030204" pitchFamily="34" charset="0"/>
                        </a:rPr>
                        <a:t>MindMup</a:t>
                      </a:r>
                      <a:r>
                        <a:rPr lang="tr-TR" sz="1000" b="1" i="1" noProof="0" dirty="0">
                          <a:solidFill>
                            <a:sysClr val="windowText" lastClr="000000"/>
                          </a:solidFill>
                          <a:effectLst/>
                          <a:latin typeface="Calibri" panose="020F0502020204030204" pitchFamily="34" charset="0"/>
                        </a:rPr>
                        <a:t>, </a:t>
                      </a:r>
                      <a:r>
                        <a:rPr lang="tr-TR" sz="1000" b="1" i="1" noProof="0" dirty="0" err="1">
                          <a:solidFill>
                            <a:sysClr val="windowText" lastClr="000000"/>
                          </a:solidFill>
                          <a:effectLst/>
                          <a:latin typeface="Calibri" panose="020F0502020204030204" pitchFamily="34" charset="0"/>
                        </a:rPr>
                        <a:t>Canva</a:t>
                      </a:r>
                      <a:r>
                        <a:rPr lang="tr-TR" sz="1000" b="1" i="1" noProof="0" dirty="0">
                          <a:solidFill>
                            <a:sysClr val="windowText" lastClr="000000"/>
                          </a:solidFill>
                          <a:effectLst/>
                          <a:latin typeface="Calibri" panose="020F0502020204030204" pitchFamily="34" charset="0"/>
                        </a:rPr>
                        <a:t>, </a:t>
                      </a:r>
                      <a:r>
                        <a:rPr lang="tr-TR" sz="1000" b="1" i="1" noProof="0" dirty="0" err="1">
                          <a:solidFill>
                            <a:sysClr val="windowText" lastClr="000000"/>
                          </a:solidFill>
                          <a:effectLst/>
                          <a:latin typeface="Calibri" panose="020F0502020204030204" pitchFamily="34" charset="0"/>
                        </a:rPr>
                        <a:t>Figma</a:t>
                      </a:r>
                      <a:r>
                        <a:rPr lang="tr-TR" sz="1000" b="1" i="1" noProof="0" dirty="0">
                          <a:solidFill>
                            <a:sysClr val="windowText" lastClr="000000"/>
                          </a:solidFill>
                          <a:effectLst/>
                          <a:latin typeface="Calibri" panose="020F0502020204030204" pitchFamily="34" charset="0"/>
                        </a:rPr>
                        <a:t>, </a:t>
                      </a:r>
                      <a:r>
                        <a:rPr lang="tr-TR" sz="1000" b="1" i="1" noProof="0" dirty="0" err="1">
                          <a:solidFill>
                            <a:sysClr val="windowText" lastClr="000000"/>
                          </a:solidFill>
                          <a:effectLst/>
                          <a:latin typeface="Calibri" panose="020F0502020204030204" pitchFamily="34" charset="0"/>
                        </a:rPr>
                        <a:t>Brightidea</a:t>
                      </a:r>
                      <a:r>
                        <a:rPr lang="tr-TR" sz="1000" b="1" i="1" noProof="0" dirty="0">
                          <a:solidFill>
                            <a:sysClr val="windowText" lastClr="000000"/>
                          </a:solidFill>
                          <a:effectLst/>
                          <a:latin typeface="Calibri" panose="020F0502020204030204" pitchFamily="34" charset="0"/>
                        </a:rPr>
                        <a:t>, </a:t>
                      </a:r>
                      <a:r>
                        <a:rPr lang="tr-TR" sz="1000" b="1" i="1" noProof="0" dirty="0" err="1">
                          <a:solidFill>
                            <a:sysClr val="windowText" lastClr="000000"/>
                          </a:solidFill>
                          <a:effectLst/>
                          <a:latin typeface="Calibri" panose="020F0502020204030204" pitchFamily="34" charset="0"/>
                        </a:rPr>
                        <a:t>OpenideaL</a:t>
                      </a:r>
                      <a:r>
                        <a:rPr lang="tr-TR" sz="1000" b="1" i="1" noProof="0" dirty="0">
                          <a:solidFill>
                            <a:sysClr val="windowText" lastClr="000000"/>
                          </a:solidFill>
                          <a:effectLst/>
                          <a:latin typeface="Calibri" panose="020F0502020204030204" pitchFamily="34" charset="0"/>
                        </a:rPr>
                        <a:t>, </a:t>
                      </a:r>
                      <a:r>
                        <a:rPr lang="tr-TR" sz="1000" b="1" i="1" noProof="0" dirty="0" err="1">
                          <a:solidFill>
                            <a:sysClr val="windowText" lastClr="000000"/>
                          </a:solidFill>
                          <a:effectLst/>
                          <a:latin typeface="Calibri" panose="020F0502020204030204" pitchFamily="34" charset="0"/>
                        </a:rPr>
                        <a:t>Statista</a:t>
                      </a:r>
                      <a:r>
                        <a:rPr lang="tr-TR" sz="1000" b="1" i="1" noProof="0" dirty="0">
                          <a:solidFill>
                            <a:sysClr val="windowText" lastClr="000000"/>
                          </a:solidFill>
                          <a:effectLst/>
                          <a:latin typeface="Calibri" panose="020F0502020204030204" pitchFamily="34" charset="0"/>
                        </a:rPr>
                        <a:t>, </a:t>
                      </a:r>
                      <a:r>
                        <a:rPr lang="tr-TR" sz="1000" b="1" i="1" noProof="0" dirty="0" err="1">
                          <a:solidFill>
                            <a:sysClr val="windowText" lastClr="000000"/>
                          </a:solidFill>
                          <a:effectLst/>
                          <a:latin typeface="Calibri" panose="020F0502020204030204" pitchFamily="34" charset="0"/>
                        </a:rPr>
                        <a:t>Crunchbase</a:t>
                      </a:r>
                      <a:r>
                        <a:rPr lang="tr-TR" sz="1000" b="1" i="1" noProof="0" dirty="0">
                          <a:solidFill>
                            <a:sysClr val="windowText" lastClr="000000"/>
                          </a:solidFill>
                          <a:effectLst/>
                          <a:latin typeface="Calibri" panose="020F0502020204030204" pitchFamily="34" charset="0"/>
                        </a:rPr>
                        <a:t>, vb. (EARTH Başlangıç Kiti hakkında daha fazla araç, s. 21-29). 
</a:t>
                      </a:r>
                      <a:r>
                        <a:rPr lang="tr-TR" sz="1000" b="1" i="1" noProof="0" dirty="0">
                          <a:effectLst/>
                          <a:latin typeface="Calibri" panose="020F0502020204030204" pitchFamily="34" charset="0"/>
                        </a:rPr>
                        <a:t>Bilişim teknoloji araçlarını</a:t>
                      </a:r>
                      <a:r>
                        <a:rPr lang="tr-TR" sz="1000" b="1" i="1" noProof="0" dirty="0">
                          <a:solidFill>
                            <a:sysClr val="windowText" lastClr="000000"/>
                          </a:solidFill>
                          <a:effectLst/>
                          <a:latin typeface="Calibri" panose="020F0502020204030204" pitchFamily="34" charset="0"/>
                        </a:rPr>
                        <a:t> öğrendikten sonra, sürecinize herhangi bir şekilde yardımcı olabileceklerini düşünüyor musunuz? Ne şekilde yardımcı olabilir? 
</a:t>
                      </a:r>
                      <a:r>
                        <a:rPr lang="tr-TR" sz="1000" b="1" i="1" noProof="0" dirty="0">
                          <a:effectLst/>
                          <a:latin typeface="Calibri" panose="020F0502020204030204" pitchFamily="34" charset="0"/>
                        </a:rPr>
                        <a:t>Bilişim teknoloji araçlarının </a:t>
                      </a:r>
                      <a:r>
                        <a:rPr lang="tr-TR" sz="1000" b="1" i="1" noProof="0" dirty="0">
                          <a:solidFill>
                            <a:sysClr val="windowText" lastClr="000000"/>
                          </a:solidFill>
                          <a:effectLst/>
                          <a:latin typeface="Calibri" panose="020F0502020204030204" pitchFamily="34" charset="0"/>
                        </a:rPr>
                        <a:t>inovasyon yönetimi uygulamalarını teşvik etmek ve kontrol etmek için sunduğu fırsatlar hakkında bilgi edinmek ister misiniz?</a:t>
                      </a:r>
                      <a:r>
                        <a:rPr lang="tr-TR" sz="1000" b="1" i="0" noProof="0" dirty="0">
                          <a:solidFill>
                            <a:sysClr val="windowText" lastClr="000000"/>
                          </a:solidFill>
                          <a:effectLst/>
                          <a:latin typeface="Calibri" panose="020F0502020204030204" pitchFamily="34" charset="0"/>
                        </a:rPr>
                        <a:t> </a:t>
                      </a:r>
                      <a:endParaRPr lang="tr-TR" sz="1000" b="1" i="0" noProof="0" dirty="0">
                        <a:solidFill>
                          <a:sysClr val="windowText" lastClr="000000"/>
                        </a:solidFill>
                        <a:effectLst/>
                      </a:endParaRPr>
                    </a:p>
                  </a:txBody>
                  <a:tcPr/>
                </a:tc>
                <a:extLst>
                  <a:ext uri="{0D108BD9-81ED-4DB2-BD59-A6C34878D82A}">
                    <a16:rowId xmlns:a16="http://schemas.microsoft.com/office/drawing/2014/main" val="895959571"/>
                  </a:ext>
                </a:extLst>
              </a:tr>
            </a:tbl>
          </a:graphicData>
        </a:graphic>
      </p:graphicFrame>
    </p:spTree>
    <p:extLst>
      <p:ext uri="{BB962C8B-B14F-4D97-AF65-F5344CB8AC3E}">
        <p14:creationId xmlns:p14="http://schemas.microsoft.com/office/powerpoint/2010/main" val="351525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93376-66F5-42BE-F1C1-43CD244F296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930181-D8C6-5672-29B3-8F489AA37921}"/>
              </a:ext>
            </a:extLst>
          </p:cNvPr>
          <p:cNvSpPr>
            <a:spLocks noGrp="1"/>
          </p:cNvSpPr>
          <p:nvPr>
            <p:ph type="sldNum" sz="quarter" idx="4"/>
          </p:nvPr>
        </p:nvSpPr>
        <p:spPr/>
        <p:txBody>
          <a:bodyPr/>
          <a:lstStyle/>
          <a:p>
            <a:fld id="{9C527BFA-2C0E-4CEC-B6A5-913A56FEF4B4}" type="slidenum">
              <a:rPr lang="fr-CA" smtClean="0"/>
              <a:pPr/>
              <a:t>9</a:t>
            </a:fld>
            <a:endParaRPr lang="fr-CA"/>
          </a:p>
        </p:txBody>
      </p:sp>
      <p:sp>
        <p:nvSpPr>
          <p:cNvPr id="7" name="Freeform 1">
            <a:extLst>
              <a:ext uri="{FF2B5EF4-FFF2-40B4-BE49-F238E27FC236}">
                <a16:creationId xmlns:a16="http://schemas.microsoft.com/office/drawing/2014/main" id="{DE4ED3DA-22F0-1411-240A-70F3B94E6D4E}"/>
              </a:ext>
            </a:extLst>
          </p:cNvPr>
          <p:cNvSpPr/>
          <p:nvPr/>
        </p:nvSpPr>
        <p:spPr>
          <a:xfrm rot="19295464">
            <a:off x="5037872" y="-2705314"/>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7BAE0DAE-1E5F-172E-05AF-540CE6D4B933}"/>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UYGULAMADA YENİLİĞİ KEŞFETME</a:t>
            </a:r>
          </a:p>
        </p:txBody>
      </p:sp>
      <p:graphicFrame>
        <p:nvGraphicFramePr>
          <p:cNvPr id="9" name="Tabelle 8">
            <a:extLst>
              <a:ext uri="{FF2B5EF4-FFF2-40B4-BE49-F238E27FC236}">
                <a16:creationId xmlns:a16="http://schemas.microsoft.com/office/drawing/2014/main" id="{65FA99E2-A409-2E0A-6A9E-7D5374F5BDAD}"/>
              </a:ext>
            </a:extLst>
          </p:cNvPr>
          <p:cNvGraphicFramePr>
            <a:graphicFrameLocks noGrp="1"/>
          </p:cNvGraphicFramePr>
          <p:nvPr>
            <p:extLst>
              <p:ext uri="{D42A27DB-BD31-4B8C-83A1-F6EECF244321}">
                <p14:modId xmlns:p14="http://schemas.microsoft.com/office/powerpoint/2010/main" val="2419692553"/>
              </p:ext>
            </p:extLst>
          </p:nvPr>
        </p:nvGraphicFramePr>
        <p:xfrm>
          <a:off x="393700" y="1630576"/>
          <a:ext cx="6637222" cy="7729918"/>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2">
                  <a:extLst>
                    <a:ext uri="{9D8B030D-6E8A-4147-A177-3AD203B41FA5}">
                      <a16:colId xmlns:a16="http://schemas.microsoft.com/office/drawing/2014/main" val="907551020"/>
                    </a:ext>
                  </a:extLst>
                </a:gridCol>
              </a:tblGrid>
              <a:tr h="255600">
                <a:tc gridSpan="2">
                  <a:txBody>
                    <a:bodyPr/>
                    <a:lstStyle/>
                    <a:p>
                      <a:pPr algn="l" rtl="0" fontAlgn="base">
                        <a:lnSpc>
                          <a:spcPts val="1295"/>
                        </a:lnSpc>
                      </a:pPr>
                      <a:r>
                        <a:rPr lang="tr-TR" sz="1000" b="1" i="0" noProof="0" dirty="0">
                          <a:solidFill>
                            <a:schemeClr val="bg1"/>
                          </a:solidFill>
                          <a:effectLst/>
                          <a:latin typeface="Calibri" panose="020F0502020204030204" pitchFamily="34" charset="0"/>
                        </a:rPr>
                        <a:t>Röportajı kapatmak</a:t>
                      </a:r>
                      <a:endParaRPr lang="tr-TR" sz="1000" b="1" i="0" noProof="0" dirty="0">
                        <a:solidFill>
                          <a:schemeClr val="bg1"/>
                        </a:solidFill>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1728000">
                <a:tc>
                  <a:txBody>
                    <a:bodyPr/>
                    <a:lstStyle/>
                    <a:p>
                      <a:pPr algn="l" rtl="0" fontAlgn="base">
                        <a:lnSpc>
                          <a:spcPts val="1295"/>
                        </a:lnSpc>
                      </a:pPr>
                      <a:r>
                        <a:rPr lang="tr-TR" sz="1000" b="0" i="0" noProof="0">
                          <a:effectLst/>
                          <a:latin typeface="Calibri" panose="020F0502020204030204" pitchFamily="34" charset="0"/>
                        </a:rPr>
                        <a:t>Ek yorumlar ve teşekkürler  </a:t>
                      </a:r>
                      <a:endParaRPr lang="tr-TR" sz="1000" b="0" i="0" noProof="0">
                        <a:effectLst/>
                      </a:endParaRPr>
                    </a:p>
                  </a:txBody>
                  <a:tcPr/>
                </a:tc>
                <a:tc>
                  <a:txBody>
                    <a:bodyPr/>
                    <a:lstStyle/>
                    <a:p>
                      <a:pPr algn="just" rtl="0" fontAlgn="base">
                        <a:lnSpc>
                          <a:spcPts val="1295"/>
                        </a:lnSpc>
                      </a:pPr>
                      <a:r>
                        <a:rPr lang="tr-TR" sz="1000" b="1" i="1" noProof="0" dirty="0">
                          <a:effectLst/>
                          <a:latin typeface="Calibri" panose="020F0502020204030204" pitchFamily="34" charset="0"/>
                        </a:rPr>
                        <a:t>Eklemek istediğiniz başka bir şey var mı?</a:t>
                      </a:r>
                    </a:p>
                    <a:p>
                      <a:pPr algn="just" rtl="0" fontAlgn="base">
                        <a:lnSpc>
                          <a:spcPts val="1295"/>
                        </a:lnSpc>
                      </a:pPr>
                      <a:r>
                        <a:rPr lang="tr-TR" sz="1000" b="1" i="1" noProof="0" dirty="0">
                          <a:effectLst/>
                          <a:latin typeface="Calibri" panose="020F0502020204030204" pitchFamily="34" charset="0"/>
                        </a:rPr>
                        <a:t> 
</a:t>
                      </a:r>
                      <a:r>
                        <a:rPr lang="tr-TR" sz="1000" b="1" i="0" noProof="0" dirty="0">
                          <a:effectLst/>
                        </a:rPr>
                        <a:t>Görüşme</a:t>
                      </a:r>
                      <a:r>
                        <a:rPr lang="tr-TR" sz="1000" b="1" i="1" noProof="0" dirty="0">
                          <a:effectLst/>
                          <a:latin typeface="Calibri" panose="020F0502020204030204" pitchFamily="34" charset="0"/>
                        </a:rPr>
                        <a:t> sonrası aklınıza gelen sözler var mı? </a:t>
                      </a:r>
                    </a:p>
                    <a:p>
                      <a:pPr algn="just" rtl="0" fontAlgn="base">
                        <a:lnSpc>
                          <a:spcPts val="1295"/>
                        </a:lnSpc>
                      </a:pPr>
                      <a:r>
                        <a:rPr lang="tr-TR" sz="1000" b="1" i="1" noProof="0" dirty="0">
                          <a:effectLst/>
                          <a:latin typeface="Calibri" panose="020F0502020204030204" pitchFamily="34" charset="0"/>
                        </a:rPr>
                        <a:t>
Başka yorumunuz var mı?</a:t>
                      </a:r>
                      <a:r>
                        <a:rPr lang="tr-TR" sz="1000" b="1" i="0" noProof="0" dirty="0">
                          <a:effectLst/>
                          <a:latin typeface="Calibri" panose="020F0502020204030204" pitchFamily="34" charset="0"/>
                        </a:rPr>
                        <a:t> </a:t>
                      </a:r>
                      <a:endParaRPr lang="tr-TR" sz="1000" b="1" i="0" noProof="0" dirty="0">
                        <a:effectLst/>
                      </a:endParaRPr>
                    </a:p>
                    <a:p>
                      <a:pPr algn="just" rtl="0" fontAlgn="base">
                        <a:lnSpc>
                          <a:spcPts val="1295"/>
                        </a:lnSpc>
                      </a:pPr>
                      <a:r>
                        <a:rPr lang="tr-TR" sz="1000" b="0" i="0" noProof="0" dirty="0">
                          <a:effectLst/>
                          <a:latin typeface="Calibri" panose="020F0502020204030204" pitchFamily="34" charset="0"/>
                        </a:rPr>
                        <a:t> </a:t>
                      </a:r>
                      <a:endParaRPr lang="tr-TR" sz="1000" b="0" i="0" noProof="0" dirty="0">
                        <a:effectLst/>
                      </a:endParaRPr>
                    </a:p>
                    <a:p>
                      <a:pPr algn="just" rtl="0" fontAlgn="base">
                        <a:lnSpc>
                          <a:spcPts val="1295"/>
                        </a:lnSpc>
                      </a:pPr>
                      <a:r>
                        <a:rPr lang="tr-TR" sz="1000" b="0" i="0" noProof="0" dirty="0">
                          <a:effectLst/>
                        </a:rPr>
                        <a:t>görüşmeyi</a:t>
                      </a:r>
                      <a:r>
                        <a:rPr lang="tr-TR" sz="1000" b="0" i="0" noProof="0" dirty="0">
                          <a:effectLst/>
                          <a:latin typeface="Calibri" panose="020F0502020204030204" pitchFamily="34" charset="0"/>
                        </a:rPr>
                        <a:t> yapan kişi görüşme için teşekkür etmeli ve daha önce imzalanmamışsa </a:t>
                      </a:r>
                      <a:r>
                        <a:rPr lang="tr-TR" sz="1000" b="0" i="0" noProof="0" dirty="0" err="1">
                          <a:effectLst/>
                        </a:rPr>
                        <a:t>görüşmey</a:t>
                      </a:r>
                      <a:r>
                        <a:rPr lang="tr-TR" sz="1000" b="0" i="0" noProof="0" dirty="0">
                          <a:effectLst/>
                          <a:latin typeface="Calibri" panose="020F0502020204030204" pitchFamily="34" charset="0"/>
                        </a:rPr>
                        <a:t> onayını istemelidir. </a:t>
                      </a:r>
                      <a:endParaRPr lang="tr-TR" sz="1000" b="0" i="0" noProof="0" dirty="0">
                        <a:effectLst/>
                      </a:endParaRPr>
                    </a:p>
                  </a:txBody>
                  <a:tcPr/>
                </a:tc>
                <a:extLst>
                  <a:ext uri="{0D108BD9-81ED-4DB2-BD59-A6C34878D82A}">
                    <a16:rowId xmlns:a16="http://schemas.microsoft.com/office/drawing/2014/main" val="1391733905"/>
                  </a:ext>
                </a:extLst>
              </a:tr>
              <a:tr h="255600">
                <a:tc gridSpan="2">
                  <a:txBody>
                    <a:bodyPr/>
                    <a:lstStyle/>
                    <a:p>
                      <a:pPr marL="0" marR="0" lvl="0" indent="0" algn="l" defTabSz="755934" rtl="0" eaLnBrk="1" fontAlgn="base" latinLnBrk="0" hangingPunct="1">
                        <a:lnSpc>
                          <a:spcPts val="1295"/>
                        </a:lnSpc>
                        <a:spcBef>
                          <a:spcPts val="0"/>
                        </a:spcBef>
                        <a:spcAft>
                          <a:spcPts val="0"/>
                        </a:spcAft>
                        <a:buClrTx/>
                        <a:buSzTx/>
                        <a:buFontTx/>
                        <a:buNone/>
                        <a:tabLst/>
                        <a:defRPr/>
                      </a:pPr>
                      <a:r>
                        <a:rPr lang="tr-TR" sz="1000" b="1" i="0" noProof="0" dirty="0">
                          <a:solidFill>
                            <a:schemeClr val="bg1"/>
                          </a:solidFill>
                          <a:effectLst/>
                          <a:latin typeface="Calibri" panose="020F0502020204030204" pitchFamily="34" charset="0"/>
                        </a:rPr>
                        <a:t>Görüşme için Onam Formu</a:t>
                      </a:r>
                      <a:endParaRPr lang="tr-TR" sz="1000" b="1" i="0" noProof="0" dirty="0">
                        <a:solidFill>
                          <a:schemeClr val="bg1"/>
                        </a:solidFill>
                        <a:effectLst/>
                      </a:endParaRPr>
                    </a:p>
                  </a:txBody>
                  <a:tcPr>
                    <a:solidFill>
                      <a:srgbClr val="8652A1"/>
                    </a:solidFill>
                  </a:tcPr>
                </a:tc>
                <a:tc hMerge="1">
                  <a:txBody>
                    <a:bodyPr/>
                    <a:lstStyle/>
                    <a:p>
                      <a:pPr algn="l" rtl="0" fontAlgn="base">
                        <a:lnSpc>
                          <a:spcPts val="1295"/>
                        </a:lnSpc>
                      </a:pPr>
                      <a:endParaRPr lang="en-GB" sz="1600" b="0" i="0">
                        <a:effectLst/>
                      </a:endParaRPr>
                    </a:p>
                  </a:txBody>
                  <a:tcPr>
                    <a:solidFill>
                      <a:srgbClr val="8652A1"/>
                    </a:solidFill>
                  </a:tcPr>
                </a:tc>
                <a:extLst>
                  <a:ext uri="{0D108BD9-81ED-4DB2-BD59-A6C34878D82A}">
                    <a16:rowId xmlns:a16="http://schemas.microsoft.com/office/drawing/2014/main" val="3302837988"/>
                  </a:ext>
                </a:extLst>
              </a:tr>
              <a:tr h="1407600">
                <a:tc gridSpan="2">
                  <a:txBody>
                    <a:bodyPr/>
                    <a:lstStyle/>
                    <a:p>
                      <a:pPr algn="just" rtl="0" fontAlgn="base">
                        <a:lnSpc>
                          <a:spcPts val="1295"/>
                        </a:lnSpc>
                      </a:pPr>
                      <a:r>
                        <a:rPr lang="tr-TR" sz="1000" b="1" i="0" noProof="0" dirty="0">
                          <a:effectLst/>
                        </a:rPr>
                        <a:t>Prosedür</a:t>
                      </a:r>
                    </a:p>
                    <a:p>
                      <a:pPr algn="just" rtl="0" fontAlgn="base">
                        <a:lnSpc>
                          <a:spcPts val="1295"/>
                        </a:lnSpc>
                      </a:pPr>
                      <a:r>
                        <a:rPr lang="tr-TR" sz="1000" b="0" i="0" noProof="0" dirty="0">
                          <a:effectLst/>
                        </a:rPr>
                        <a:t>Yarı yapılandırılmış bir görüşmeye katılmaya davetlisiniz. Bu görüşme kaydedilecek ve sonuçlar yalnızca eğitim amaçlı kullanılacaktır. Bu görüşmeye katılım tamamen gönüllülük esasına dayanmaktadır. Katılma zorunluluğu yoktur ve bunu yapmayı seçerseniz, belirli soruları yanıtlamayı reddedebilir veya süresi boyunca görüşmeden çekilmeye karar verebilirsiniz. </a:t>
                      </a:r>
                    </a:p>
                    <a:p>
                      <a:pPr algn="just" rtl="0" fontAlgn="base">
                        <a:lnSpc>
                          <a:spcPts val="1295"/>
                        </a:lnSpc>
                      </a:pPr>
                      <a:r>
                        <a:rPr lang="tr-TR" sz="1000" b="0" i="0" noProof="0" dirty="0">
                          <a:effectLst/>
                        </a:rPr>
                        <a:t>
</a:t>
                      </a:r>
                      <a:r>
                        <a:rPr lang="tr-TR" sz="1000" b="1" i="0" noProof="0" dirty="0">
                          <a:effectLst/>
                        </a:rPr>
                        <a:t>Veri koruma </a:t>
                      </a:r>
                    </a:p>
                    <a:p>
                      <a:pPr algn="just" rtl="0" fontAlgn="base">
                        <a:lnSpc>
                          <a:spcPts val="1295"/>
                        </a:lnSpc>
                      </a:pPr>
                      <a:r>
                        <a:rPr lang="tr-TR" sz="1000" b="0" i="0" noProof="0" dirty="0">
                          <a:effectLst/>
                        </a:rPr>
                        <a:t>Sağladığınız bilgiler, iyi uygulama özetinin bilgi tabanına katkıda bulunacaktır. Tüm veriler, </a:t>
                      </a:r>
                      <a:r>
                        <a:rPr lang="tr-TR" sz="1000" b="1" kern="1200" noProof="0" dirty="0">
                          <a:solidFill>
                            <a:srgbClr val="29C5F4"/>
                          </a:solidFill>
                          <a:effectLst/>
                          <a:latin typeface="+mn-lt"/>
                          <a:ea typeface="+mn-ea"/>
                          <a:cs typeface="+mn-cs"/>
                          <a:hlinkClick r:id="rId3">
                            <a:extLst>
                              <a:ext uri="{A12FA001-AC4F-418D-AE19-62706E023703}">
                                <ahyp:hlinkClr xmlns:ahyp="http://schemas.microsoft.com/office/drawing/2018/hyperlinkcolor" val="tx"/>
                              </a:ext>
                            </a:extLst>
                          </a:hlinkClick>
                        </a:rPr>
                        <a:t>Genel Veri Koruma Yönetmeliği'ne</a:t>
                      </a:r>
                      <a:r>
                        <a:rPr lang="tr-TR" sz="1000" b="0" i="0" noProof="0" dirty="0">
                          <a:effectLst/>
                        </a:rPr>
                        <a:t> (GDPR) uygun olarak yönetilecektir. </a:t>
                      </a:r>
                    </a:p>
                    <a:p>
                      <a:pPr algn="just" rtl="0" fontAlgn="base">
                        <a:lnSpc>
                          <a:spcPts val="1295"/>
                        </a:lnSpc>
                      </a:pPr>
                      <a:r>
                        <a:rPr lang="tr-TR" sz="1000" b="0" i="0" noProof="0" dirty="0">
                          <a:effectLst/>
                        </a:rPr>
                        <a:t>
</a:t>
                      </a:r>
                      <a:r>
                        <a:rPr lang="tr-TR" sz="1000" b="1" i="0" noProof="0" dirty="0">
                          <a:effectLst/>
                        </a:rPr>
                        <a:t>Sorgu</a:t>
                      </a:r>
                      <a:r>
                        <a:rPr lang="tr-TR" sz="1000" b="0" i="0" noProof="0" dirty="0">
                          <a:effectLst/>
                        </a:rPr>
                        <a:t>
Herhangi bir endişeniz varsa, lütfen [ öğrenciden sorumlu profesörün e-postasını ekleyin ] ile iletişime geçin</a:t>
                      </a:r>
                      <a:r>
                        <a:rPr lang="tr-TR" sz="1000" b="0" noProof="0" dirty="0">
                          <a:effectLst/>
                        </a:rPr>
                        <a:t>.</a:t>
                      </a:r>
                    </a:p>
                    <a:p>
                      <a:pPr algn="just" rtl="0" fontAlgn="base">
                        <a:lnSpc>
                          <a:spcPts val="1295"/>
                        </a:lnSpc>
                      </a:pPr>
                      <a:endParaRPr lang="tr-TR" sz="1000" b="0" i="0" noProof="0" dirty="0">
                        <a:effectLst/>
                      </a:endParaRPr>
                    </a:p>
                    <a:p>
                      <a:pPr algn="just" rtl="0" fontAlgn="base">
                        <a:lnSpc>
                          <a:spcPts val="1295"/>
                        </a:lnSpc>
                      </a:pPr>
                      <a:r>
                        <a:rPr lang="tr-TR" sz="1000" b="1" i="0" noProof="0" dirty="0">
                          <a:effectLst/>
                        </a:rPr>
                        <a:t>BEYANNAME</a:t>
                      </a:r>
                    </a:p>
                    <a:p>
                      <a:pPr algn="just" rtl="0" fontAlgn="base">
                        <a:lnSpc>
                          <a:spcPts val="1295"/>
                        </a:lnSpc>
                      </a:pPr>
                      <a:r>
                        <a:rPr lang="tr-TR" sz="1000" b="0" i="0" noProof="0" dirty="0">
                          <a:effectLst/>
                        </a:rPr>
                        <a:t>Bu bilgi formunu okudum ve bu röportaja katılıp katılmamayı düşünmek için zamanım oldu. Katılımımın gönüllü olduğunu (bu benim seçimim) ve herhangi bir zamanda dezavantaj olmaksızın görüşmeden çekilmekte özgür olduğumu anlıyorum. Bu nedenle, bu röportajda yer almayı kabul ediyorum ve bu röportajda bahsedebileceğim herhangi bir şirket veya işletme/kuruluştan bahsetme iznim olduğunu beyan ediyorum.</a:t>
                      </a:r>
                    </a:p>
                    <a:p>
                      <a:pPr algn="just" rtl="0" fontAlgn="base">
                        <a:lnSpc>
                          <a:spcPts val="1295"/>
                        </a:lnSpc>
                      </a:pPr>
                      <a:r>
                        <a:rPr lang="tr-TR" sz="1000" b="0" i="0" noProof="0" dirty="0">
                          <a:effectLst/>
                        </a:rPr>
                        <a:t>Bu vesile ile benden toplanan tüm verilerin kullanımına izin veriyorum.</a:t>
                      </a:r>
                    </a:p>
                    <a:p>
                      <a:pPr algn="just" rtl="0" fontAlgn="base">
                        <a:lnSpc>
                          <a:spcPts val="1295"/>
                        </a:lnSpc>
                      </a:pPr>
                      <a:endParaRPr lang="tr-TR" sz="1000" b="0" i="0" noProof="0" dirty="0">
                        <a:effectLst/>
                      </a:endParaRPr>
                    </a:p>
                    <a:p>
                      <a:pPr algn="just" rtl="0" fontAlgn="base">
                        <a:lnSpc>
                          <a:spcPct val="150000"/>
                        </a:lnSpc>
                      </a:pPr>
                      <a:r>
                        <a:rPr lang="tr-TR" sz="1000" b="0" i="0" noProof="0" dirty="0">
                          <a:effectLst/>
                        </a:rPr>
                        <a:t>İmza:_____________________________________________________
Görüşülen kişinin adı: ___________________________________________
Tarih:_______________________
Yer:_______________________</a:t>
                      </a:r>
                    </a:p>
                    <a:p>
                      <a:pPr algn="just" rtl="0" fontAlgn="base">
                        <a:lnSpc>
                          <a:spcPct val="150000"/>
                        </a:lnSpc>
                      </a:pPr>
                      <a:endParaRPr lang="tr-TR" sz="1000" b="0" i="0" noProof="0" dirty="0">
                        <a:effectLst/>
                      </a:endParaRPr>
                    </a:p>
                    <a:p>
                      <a:pPr algn="just" rtl="0" fontAlgn="base">
                        <a:lnSpc>
                          <a:spcPct val="150000"/>
                        </a:lnSpc>
                      </a:pPr>
                      <a:r>
                        <a:rPr lang="tr-TR" sz="1000" b="0" i="0" noProof="0" dirty="0">
                          <a:effectLst/>
                        </a:rPr>
                        <a:t>
İmza:_____________________________________________________			
Görüşmeyi Yapan Kişinin Adı: _________________________________________
Tarih:______________________
Yer:______________________</a:t>
                      </a:r>
                    </a:p>
                  </a:txBody>
                  <a:tcPr/>
                </a:tc>
                <a:tc hMerge="1">
                  <a:txBody>
                    <a:bodyPr/>
                    <a:lstStyle/>
                    <a:p>
                      <a:pPr algn="l" rtl="0" fontAlgn="base">
                        <a:lnSpc>
                          <a:spcPts val="1295"/>
                        </a:lnSpc>
                      </a:pPr>
                      <a:endParaRPr lang="en-GB" sz="1600" b="0" i="0">
                        <a:effectLst/>
                      </a:endParaRPr>
                    </a:p>
                  </a:txBody>
                  <a:tcPr/>
                </a:tc>
                <a:extLst>
                  <a:ext uri="{0D108BD9-81ED-4DB2-BD59-A6C34878D82A}">
                    <a16:rowId xmlns:a16="http://schemas.microsoft.com/office/drawing/2014/main" val="3819865320"/>
                  </a:ext>
                </a:extLst>
              </a:tr>
            </a:tbl>
          </a:graphicData>
        </a:graphic>
      </p:graphicFrame>
    </p:spTree>
    <p:extLst>
      <p:ext uri="{BB962C8B-B14F-4D97-AF65-F5344CB8AC3E}">
        <p14:creationId xmlns:p14="http://schemas.microsoft.com/office/powerpoint/2010/main" val="7027302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3" ma:contentTypeDescription="Create a new document." ma:contentTypeScope="" ma:versionID="eb0c9a51bb5283095ec0cf4e86c917b0">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908c1c5a21fa1629f3b3c245fccad5a0"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7357B2-4F1B-4C32-8E2E-D26828E6326E}">
  <ds:schemaRefs>
    <ds:schemaRef ds:uri="http://schemas.microsoft.com/sharepoint/v3/contenttype/forms"/>
  </ds:schemaRefs>
</ds:datastoreItem>
</file>

<file path=customXml/itemProps2.xml><?xml version="1.0" encoding="utf-8"?>
<ds:datastoreItem xmlns:ds="http://schemas.openxmlformats.org/officeDocument/2006/customXml" ds:itemID="{E33B5DB9-22BD-41AE-8F4C-7A11BC004AA4}">
  <ds:schemaRefs>
    <ds:schemaRef ds:uri="01af9fa0-a641-4ce8-babf-d6d527220dcd"/>
    <ds:schemaRef ds:uri="4ebf2230-6fdc-4eb0-8f23-9af151be2b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BE107F6-9D6D-4805-A5FD-560F44077DA4}">
  <ds:schemaRefs>
    <ds:schemaRef ds:uri="01af9fa0-a641-4ce8-babf-d6d527220dcd"/>
    <ds:schemaRef ds:uri="4ebf2230-6fdc-4eb0-8f23-9af151be2b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9680ee5b-5369-4269-9c7b-71743b538e30}" enabled="0" method="" siteId="{9680ee5b-5369-4269-9c7b-71743b538e30}" removed="1"/>
</clbl:labelList>
</file>

<file path=docProps/app.xml><?xml version="1.0" encoding="utf-8"?>
<Properties xmlns="http://schemas.openxmlformats.org/officeDocument/2006/extended-properties" xmlns:vt="http://schemas.openxmlformats.org/officeDocument/2006/docPropsVTypes">
  <Template>Office Theme</Template>
  <TotalTime>631</TotalTime>
  <Words>3145</Words>
  <Application>Microsoft Office PowerPoint</Application>
  <PresentationFormat>Özel</PresentationFormat>
  <Paragraphs>305</Paragraphs>
  <Slides>14</Slides>
  <Notes>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14</vt:i4>
      </vt:variant>
    </vt:vector>
  </HeadingPairs>
  <TitlesOfParts>
    <vt:vector size="21" baseType="lpstr">
      <vt:lpstr>Arial</vt:lpstr>
      <vt:lpstr>Calibri</vt:lpstr>
      <vt:lpstr>Montserrat</vt:lpstr>
      <vt:lpstr>Wingdings</vt:lpstr>
      <vt:lpstr>Wingdings,Sans-Serif</vt:lpstr>
      <vt:lpstr>WordVisiCarriageReturn_MSFontService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Mert Özmutaf</dc:creator>
  <cp:lastModifiedBy>ALI ERHAN ZALLUHOGLU</cp:lastModifiedBy>
  <cp:revision>18</cp:revision>
  <dcterms:created xsi:type="dcterms:W3CDTF">2018-08-04T19:06:08Z</dcterms:created>
  <dcterms:modified xsi:type="dcterms:W3CDTF">2025-09-07T10:42:04Z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