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6"/>
  </p:notesMasterIdLst>
  <p:handoutMasterIdLst>
    <p:handoutMasterId r:id="rId17"/>
  </p:handoutMasterIdLst>
  <p:sldIdLst>
    <p:sldId id="731" r:id="rId5"/>
    <p:sldId id="727" r:id="rId6"/>
    <p:sldId id="739" r:id="rId7"/>
    <p:sldId id="741" r:id="rId8"/>
    <p:sldId id="725" r:id="rId9"/>
    <p:sldId id="716" r:id="rId10"/>
    <p:sldId id="737" r:id="rId11"/>
    <p:sldId id="740" r:id="rId12"/>
    <p:sldId id="729" r:id="rId13"/>
    <p:sldId id="738" r:id="rId14"/>
    <p:sldId id="717" r:id="rId1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F"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5F4"/>
    <a:srgbClr val="0B1430"/>
    <a:srgbClr val="8652A1"/>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p:restoredTop sz="94745"/>
  </p:normalViewPr>
  <p:slideViewPr>
    <p:cSldViewPr snapToGrid="0">
      <p:cViewPr>
        <p:scale>
          <a:sx n="70" d="100"/>
          <a:sy n="70" d="100"/>
        </p:scale>
        <p:origin x="2122" y="-12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8/27/2025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27/08/2025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0B7772-C904-45C6-B074-7143637CB8A9}" type="slidenum">
              <a:rPr lang="en-IE" smtClean="0"/>
              <a:t>1</a:t>
            </a:fld>
            <a:endParaRPr lang="en-IE"/>
          </a:p>
        </p:txBody>
      </p:sp>
    </p:spTree>
    <p:extLst>
      <p:ext uri="{BB962C8B-B14F-4D97-AF65-F5344CB8AC3E}">
        <p14:creationId xmlns:p14="http://schemas.microsoft.com/office/powerpoint/2010/main" val="28475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6</a:t>
            </a:fld>
            <a:endParaRPr lang="en-IE"/>
          </a:p>
        </p:txBody>
      </p:sp>
    </p:spTree>
    <p:extLst>
      <p:ext uri="{BB962C8B-B14F-4D97-AF65-F5344CB8AC3E}">
        <p14:creationId xmlns:p14="http://schemas.microsoft.com/office/powerpoint/2010/main" val="227647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89" y="9985235"/>
            <a:ext cx="3760335" cy="369332"/>
          </a:xfrm>
          <a:prstGeom prst="rect">
            <a:avLst/>
          </a:prstGeom>
          <a:noFill/>
        </p:spPr>
        <p:txBody>
          <a:bodyPr wrap="square">
            <a:spAutoFit/>
          </a:bodyPr>
          <a:lstStyle/>
          <a:p>
            <a:pPr algn="just"/>
            <a:r>
              <a:rPr lang="en-IE"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184666"/>
          </a:xfrm>
          <a:prstGeom prst="rect">
            <a:avLst/>
          </a:prstGeom>
          <a:noFill/>
        </p:spPr>
        <p:txBody>
          <a:bodyPr wrap="square">
            <a:spAutoFit/>
          </a:bodyPr>
          <a:lstStyle/>
          <a:p>
            <a:r>
              <a:rPr lang="en-US" sz="600" b="0" i="0">
                <a:solidFill>
                  <a:srgbClr val="0B3A5B"/>
                </a:solidFill>
                <a:effectLst/>
              </a:rPr>
              <a:t>Worksheets © 2025 by Project EARTH is licensed under CC BY 4.0. To view a copy of this license, visit https://</a:t>
            </a:r>
            <a:r>
              <a:rPr lang="en-US" sz="600" b="0" i="0" err="1">
                <a:solidFill>
                  <a:srgbClr val="0B3A5B"/>
                </a:solidFill>
                <a:effectLst/>
              </a:rPr>
              <a:t>creativecommons.org</a:t>
            </a:r>
            <a:r>
              <a:rPr lang="en-US" sz="600" b="0" i="0">
                <a:solidFill>
                  <a:srgbClr val="0B3A5B"/>
                </a:solidFill>
                <a:effectLst/>
              </a:rPr>
              <a:t>/licenses/by/4.0/</a:t>
            </a:r>
            <a:endParaRPr lang="en-GB" sz="600">
              <a:solidFill>
                <a:srgbClr val="0B3A5B"/>
              </a:solidFill>
            </a:endParaRPr>
          </a:p>
        </p:txBody>
      </p:sp>
      <p:sp>
        <p:nvSpPr>
          <p:cNvPr id="6" name="TextBox 5">
            <a:extLst>
              <a:ext uri="{FF2B5EF4-FFF2-40B4-BE49-F238E27FC236}">
                <a16:creationId xmlns:a16="http://schemas.microsoft.com/office/drawing/2014/main" id="{56F2CE51-40C4-DA4F-2CC9-C3EE4488806C}"/>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a:solidFill>
                  <a:schemeClr val="tx1"/>
                </a:solidFill>
              </a:rPr>
              <a:t>This Problem-Based Learning Open Educational Resource, a part of the Erasmus+ Cooperation Partnerships Project “Ethical and Responsible Transportation and Handling”, was </a:t>
            </a:r>
            <a:r>
              <a:rPr lang="en-US" i="1" err="1">
                <a:solidFill>
                  <a:schemeClr val="tx1"/>
                </a:solidFill>
              </a:rPr>
              <a:t>conceptualised</a:t>
            </a:r>
            <a:r>
              <a:rPr lang="en-US" i="1">
                <a:solidFill>
                  <a:schemeClr val="tx1"/>
                </a:solidFill>
              </a:rPr>
              <a:t> and produced by </a:t>
            </a:r>
            <a:r>
              <a:rPr lang="en-US" i="1" err="1">
                <a:solidFill>
                  <a:schemeClr val="tx1"/>
                </a:solidFill>
              </a:rPr>
              <a:t>Maynara</a:t>
            </a:r>
            <a:r>
              <a:rPr lang="en-US" i="1">
                <a:solidFill>
                  <a:schemeClr val="tx1"/>
                </a:solidFill>
              </a:rPr>
              <a:t> Furquim and Paula Schüppenhauer, FH Münster University of Applied Sciences, in collaboration with the EARTH Project Partnership.</a:t>
            </a:r>
          </a:p>
        </p:txBody>
      </p:sp>
    </p:spTree>
    <p:extLst>
      <p:ext uri="{BB962C8B-B14F-4D97-AF65-F5344CB8AC3E}">
        <p14:creationId xmlns:p14="http://schemas.microsoft.com/office/powerpoint/2010/main" val="23875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65505" cy="323165"/>
          </a:xfrm>
          <a:prstGeom prst="rect">
            <a:avLst/>
          </a:prstGeom>
          <a:noFill/>
        </p:spPr>
        <p:txBody>
          <a:bodyPr wrap="square">
            <a:spAutoFit/>
          </a:bodyPr>
          <a:lstStyle/>
          <a:p>
            <a:pPr algn="just"/>
            <a:r>
              <a:rPr lang="en-IE" sz="5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500" i="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 id="2147483806"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iktochart.com/" TargetMode="External"/><Relationship Id="rId2" Type="http://schemas.openxmlformats.org/officeDocument/2006/relationships/hyperlink" Target="http://www.canva.com/"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sdgs.un.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innovating4earth.eu/starter-kit-and-good-practice-compendiu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10681" r="10681"/>
          <a:stretch/>
        </p:blipFill>
        <p:spPr>
          <a:xfrm>
            <a:off x="-21689" y="213534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4761753"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039792" y="7161017"/>
            <a:ext cx="4761753"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ÇALIŞMA SAYFALARI</a:t>
            </a:r>
          </a:p>
        </p:txBody>
      </p:sp>
      <p:sp>
        <p:nvSpPr>
          <p:cNvPr id="6" name="Text Placeholder 2">
            <a:extLst>
              <a:ext uri="{FF2B5EF4-FFF2-40B4-BE49-F238E27FC236}">
                <a16:creationId xmlns:a16="http://schemas.microsoft.com/office/drawing/2014/main" id="{0E3FF797-1866-105B-2CDD-CCE710032D1F}"/>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027600" y="8002672"/>
            <a:ext cx="2318968"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MODÜL 2</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454856"/>
            <a:ext cx="6076734" cy="2565532"/>
          </a:xfrm>
        </p:spPr>
        <p:txBody>
          <a:bodyPr lIns="91440" tIns="45720" rIns="91440" bIns="45720" numCol="1" spcCol="288000" anchor="t">
            <a:noAutofit/>
          </a:bodyPr>
          <a:lstStyle/>
          <a:p>
            <a:pPr algn="just"/>
            <a:r>
              <a:rPr lang="tr-TR" sz="1600" b="1" dirty="0">
                <a:solidFill>
                  <a:srgbClr val="8652A1"/>
                </a:solidFill>
              </a:rPr>
              <a:t>Bu aktivitede, gruplar halinde çalışacaksınız:</a:t>
            </a:r>
          </a:p>
          <a:p>
            <a:pPr marL="171450" indent="-171450" algn="just">
              <a:buFont typeface="Wingdings" panose="05000000000000000000" pitchFamily="2" charset="2"/>
              <a:buChar char="q"/>
            </a:pPr>
            <a:r>
              <a:rPr lang="tr-TR" dirty="0"/>
              <a:t>Lojistikte </a:t>
            </a:r>
            <a:r>
              <a:rPr lang="tr-TR" b="1" dirty="0"/>
              <a:t>sürdürülebilir inovasyon yönetimini </a:t>
            </a:r>
            <a:r>
              <a:rPr lang="tr-TR" dirty="0"/>
              <a:t>destekleyen dijital araçları seçin.</a:t>
            </a:r>
          </a:p>
          <a:p>
            <a:pPr marL="171450" indent="-171450" algn="just">
              <a:buFont typeface="Wingdings" panose="05000000000000000000" pitchFamily="2" charset="2"/>
              <a:buChar char="q"/>
            </a:pPr>
            <a:r>
              <a:rPr lang="tr-TR" dirty="0"/>
              <a:t>Tek </a:t>
            </a:r>
            <a:r>
              <a:rPr lang="tr-TR" b="1" dirty="0"/>
              <a:t>bir inovasyon yönetimi aşamasına </a:t>
            </a:r>
            <a:r>
              <a:rPr lang="tr-TR" dirty="0"/>
              <a:t>odaklanın ve ilgili araçları analiz edin.</a:t>
            </a:r>
          </a:p>
          <a:p>
            <a:pPr marL="171450" indent="-171450" algn="just">
              <a:buFont typeface="Wingdings" panose="05000000000000000000" pitchFamily="2" charset="2"/>
              <a:buChar char="q"/>
            </a:pPr>
            <a:r>
              <a:rPr lang="tr-TR" dirty="0"/>
              <a:t>Bu araçların sürdürülebilirliği nasıl desteklediğini gösteren bir </a:t>
            </a:r>
            <a:r>
              <a:rPr lang="tr-TR" b="1" dirty="0"/>
              <a:t>bilgi görseli</a:t>
            </a:r>
            <a:r>
              <a:rPr lang="tr-TR" dirty="0"/>
              <a:t> oluşturun.</a:t>
            </a:r>
          </a:p>
          <a:p>
            <a:pPr marL="171450" indent="-171450" algn="just">
              <a:buFont typeface="Wingdings" panose="05000000000000000000" pitchFamily="2" charset="2"/>
              <a:buChar char="q"/>
            </a:pPr>
            <a:r>
              <a:rPr lang="tr-TR" dirty="0"/>
              <a:t>Araçları fiyatlandırma, işlevsellik ve kullanılabilirliğe göre </a:t>
            </a:r>
            <a:r>
              <a:rPr lang="tr-TR" b="1" dirty="0"/>
              <a:t>analiz edin ve karşılaştırın</a:t>
            </a:r>
            <a:r>
              <a:rPr lang="tr-TR" dirty="0"/>
              <a:t>.</a:t>
            </a:r>
          </a:p>
          <a:p>
            <a:pPr algn="just"/>
            <a:endParaRPr lang="tr-TR" dirty="0"/>
          </a:p>
          <a:p>
            <a:pPr algn="just"/>
            <a:r>
              <a:rPr lang="tr-TR" sz="1600" b="1" dirty="0">
                <a:solidFill>
                  <a:srgbClr val="8652A1"/>
                </a:solidFill>
              </a:rPr>
              <a:t>1. Adım: Bir Dijital Araç Seçin</a:t>
            </a:r>
          </a:p>
          <a:p>
            <a:pPr marL="228600" indent="-228600" algn="just">
              <a:buFont typeface="Wingdings" panose="05000000000000000000" pitchFamily="2" charset="2"/>
              <a:buChar char="q"/>
            </a:pPr>
            <a:r>
              <a:rPr lang="tr-TR" b="1" dirty="0">
                <a:solidFill>
                  <a:srgbClr val="29C5F4"/>
                </a:solidFill>
                <a:hlinkClick r:id="rId2">
                  <a:extLst>
                    <a:ext uri="{A12FA001-AC4F-418D-AE19-62706E023703}">
                      <ahyp:hlinkClr xmlns:ahyp="http://schemas.microsoft.com/office/drawing/2018/hyperlinkcolor" val="tx"/>
                    </a:ext>
                  </a:extLst>
                </a:hlinkClick>
              </a:rPr>
              <a:t>Dijital İnovasyon Teknik İncelemesi'nden</a:t>
            </a:r>
            <a:r>
              <a:rPr lang="tr-TR" dirty="0"/>
              <a:t> (s. 7-8) bir inovasyon yönetimi aşaması </a:t>
            </a:r>
            <a:r>
              <a:rPr lang="tr-TR" b="1" dirty="0"/>
              <a:t>seçin</a:t>
            </a:r>
            <a:r>
              <a:rPr lang="tr-TR" dirty="0"/>
              <a:t>, yalnızca genel süreç seviyesini (1. seviye) değil, aynı zamanda daha ayrıntılı prosedürleri (2. seviye) ve adımlardaki belirli görevleri (3. seviye) de göz önünde bulundurun</a:t>
            </a:r>
            <a:r>
              <a:rPr lang="tr-TR" sz="1100" dirty="0"/>
              <a:t>.</a:t>
            </a:r>
            <a:endParaRPr lang="tr-TR" dirty="0"/>
          </a:p>
          <a:p>
            <a:pPr marL="228600" indent="-228600" algn="just">
              <a:buFont typeface="Wingdings" panose="05000000000000000000" pitchFamily="2" charset="2"/>
              <a:buChar char="q"/>
            </a:pPr>
            <a:r>
              <a:rPr lang="tr-TR" b="1" dirty="0">
                <a:solidFill>
                  <a:srgbClr val="29C5F4"/>
                </a:solidFill>
                <a:hlinkClick r:id="rId3">
                  <a:extLst>
                    <a:ext uri="{A12FA001-AC4F-418D-AE19-62706E023703}">
                      <ahyp:hlinkClr xmlns:ahyp="http://schemas.microsoft.com/office/drawing/2018/hyperlinkcolor" val="tx"/>
                    </a:ext>
                  </a:extLst>
                </a:hlinkClick>
              </a:rPr>
              <a:t>EARTH Başlangıç Kiti'nde</a:t>
            </a:r>
            <a:r>
              <a:rPr lang="tr-TR" b="1" dirty="0">
                <a:solidFill>
                  <a:srgbClr val="29C5F4"/>
                </a:solidFill>
              </a:rPr>
              <a:t> </a:t>
            </a:r>
            <a:r>
              <a:rPr lang="tr-TR" dirty="0">
                <a:latin typeface="Calibri"/>
                <a:ea typeface="Open Sans"/>
                <a:cs typeface="Calibri"/>
              </a:rPr>
              <a:t>sağlanan </a:t>
            </a:r>
            <a:r>
              <a:rPr lang="tr-TR" b="1" dirty="0">
                <a:latin typeface="Calibri"/>
                <a:ea typeface="Open Sans"/>
                <a:cs typeface="Calibri"/>
              </a:rPr>
              <a:t>araçlar listesinden</a:t>
            </a:r>
            <a:r>
              <a:rPr lang="tr-TR" dirty="0">
                <a:latin typeface="Calibri"/>
                <a:ea typeface="Open Sans"/>
                <a:cs typeface="Calibri"/>
              </a:rPr>
              <a:t> seçtiğiniz inovasyon yönetimi aşamasına uygun </a:t>
            </a:r>
            <a:r>
              <a:rPr lang="tr-TR" b="1" dirty="0">
                <a:latin typeface="Calibri"/>
                <a:ea typeface="Open Sans"/>
                <a:cs typeface="Calibri"/>
              </a:rPr>
              <a:t>en az iki araç seçin</a:t>
            </a:r>
            <a:r>
              <a:rPr lang="tr-TR" dirty="0">
                <a:latin typeface="Calibri"/>
                <a:ea typeface="Open Sans"/>
                <a:cs typeface="Calibri"/>
              </a:rPr>
              <a:t> (s. 23-29).</a:t>
            </a:r>
          </a:p>
          <a:p>
            <a:pPr marL="228600" indent="-228600" algn="just">
              <a:buFont typeface="Wingdings" panose="05000000000000000000" pitchFamily="2" charset="2"/>
              <a:buChar char="q"/>
            </a:pPr>
            <a:r>
              <a:rPr lang="tr-TR" dirty="0"/>
              <a:t>Bu araçların şirketlere sürdürülebilir lojistik zorluklarını ele almada nasıl yardımcı olduğunu </a:t>
            </a:r>
            <a:r>
              <a:rPr lang="tr-TR" b="1" dirty="0"/>
              <a:t>belirleyin</a:t>
            </a:r>
            <a:r>
              <a:rPr lang="tr-TR" dirty="0"/>
              <a:t> (örneğin, araç web sitelerini, çevrimiçi makaleleri vb. incelemek).</a:t>
            </a:r>
          </a:p>
          <a:p>
            <a:pPr algn="just"/>
            <a:endParaRPr lang="tr-TR" dirty="0"/>
          </a:p>
          <a:p>
            <a:pPr algn="just"/>
            <a:r>
              <a:rPr lang="tr-TR" b="1" dirty="0"/>
              <a:t>Örnek:</a:t>
            </a:r>
            <a:r>
              <a:rPr lang="tr-TR" dirty="0"/>
              <a:t> Aşama 3 – Konsept Geliştirme 
Araç 1: Miro (sürdürülebilir çözümler için beyin fırtınası kavramları için)
Araç 2: </a:t>
            </a:r>
            <a:r>
              <a:rPr lang="tr-TR" dirty="0" err="1"/>
              <a:t>Trello</a:t>
            </a:r>
            <a:r>
              <a:rPr lang="tr-TR" dirty="0"/>
              <a:t> (konsept geliştirme görevlerini yönetmek için)</a:t>
            </a:r>
          </a:p>
          <a:p>
            <a:pPr algn="just"/>
            <a:endParaRPr lang="tr-TR" dirty="0"/>
          </a:p>
          <a:p>
            <a:pPr algn="just"/>
            <a:r>
              <a:rPr lang="tr-TR" sz="1600" b="1" dirty="0">
                <a:solidFill>
                  <a:srgbClr val="8652A1"/>
                </a:solidFill>
              </a:rPr>
              <a:t>2. Adım: Araçları Karşılaştırın</a:t>
            </a:r>
          </a:p>
          <a:p>
            <a:pPr algn="just"/>
            <a:r>
              <a:rPr lang="tr-TR" dirty="0"/>
              <a:t>Seçtiğiniz araçları aşağıdaki tabloya göre </a:t>
            </a:r>
            <a:r>
              <a:rPr lang="tr-TR" b="1" dirty="0"/>
              <a:t>değerlendirin</a:t>
            </a:r>
            <a:r>
              <a:rPr lang="tr-TR" dirty="0"/>
              <a:t>:</a:t>
            </a:r>
          </a:p>
          <a:p>
            <a:pPr algn="just"/>
            <a:endParaRPr lang="tr-TR"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İNOVASYON YÖNETİMİ İÇİN DİJİTAL ARAÇLAR</a:t>
            </a:r>
            <a:endParaRPr lang="en-US" dirty="0"/>
          </a:p>
        </p:txBody>
      </p:sp>
      <p:graphicFrame>
        <p:nvGraphicFramePr>
          <p:cNvPr id="8" name="Tabelle 7">
            <a:extLst>
              <a:ext uri="{FF2B5EF4-FFF2-40B4-BE49-F238E27FC236}">
                <a16:creationId xmlns:a16="http://schemas.microsoft.com/office/drawing/2014/main" id="{A49BA4D7-A842-5D3D-7D7B-EDD4BD0B4786}"/>
              </a:ext>
            </a:extLst>
          </p:cNvPr>
          <p:cNvGraphicFramePr>
            <a:graphicFrameLocks noGrp="1"/>
          </p:cNvGraphicFramePr>
          <p:nvPr>
            <p:extLst>
              <p:ext uri="{D42A27DB-BD31-4B8C-83A1-F6EECF244321}">
                <p14:modId xmlns:p14="http://schemas.microsoft.com/office/powerpoint/2010/main" val="1993273051"/>
              </p:ext>
            </p:extLst>
          </p:nvPr>
        </p:nvGraphicFramePr>
        <p:xfrm>
          <a:off x="611837" y="5345906"/>
          <a:ext cx="6480000" cy="5261640"/>
        </p:xfrm>
        <a:graphic>
          <a:graphicData uri="http://schemas.openxmlformats.org/drawingml/2006/table">
            <a:tbl>
              <a:tblPr firstRow="1" bandRow="1">
                <a:tableStyleId>{8799B23B-EC83-4686-B30A-512413B5E67A}</a:tableStyleId>
              </a:tblPr>
              <a:tblGrid>
                <a:gridCol w="2078097">
                  <a:extLst>
                    <a:ext uri="{9D8B030D-6E8A-4147-A177-3AD203B41FA5}">
                      <a16:colId xmlns:a16="http://schemas.microsoft.com/office/drawing/2014/main" val="546337762"/>
                    </a:ext>
                  </a:extLst>
                </a:gridCol>
                <a:gridCol w="1500326">
                  <a:extLst>
                    <a:ext uri="{9D8B030D-6E8A-4147-A177-3AD203B41FA5}">
                      <a16:colId xmlns:a16="http://schemas.microsoft.com/office/drawing/2014/main" val="1009009037"/>
                    </a:ext>
                  </a:extLst>
                </a:gridCol>
                <a:gridCol w="1553592">
                  <a:extLst>
                    <a:ext uri="{9D8B030D-6E8A-4147-A177-3AD203B41FA5}">
                      <a16:colId xmlns:a16="http://schemas.microsoft.com/office/drawing/2014/main" val="254807123"/>
                    </a:ext>
                  </a:extLst>
                </a:gridCol>
                <a:gridCol w="1347985">
                  <a:extLst>
                    <a:ext uri="{9D8B030D-6E8A-4147-A177-3AD203B41FA5}">
                      <a16:colId xmlns:a16="http://schemas.microsoft.com/office/drawing/2014/main" val="1766610793"/>
                    </a:ext>
                  </a:extLst>
                </a:gridCol>
              </a:tblGrid>
              <a:tr h="288000">
                <a:tc gridSpan="2">
                  <a:txBody>
                    <a:bodyPr/>
                    <a:lstStyle/>
                    <a:p>
                      <a:r>
                        <a:rPr lang="tr-TR" sz="1100" noProof="0">
                          <a:solidFill>
                            <a:schemeClr val="tx1"/>
                          </a:solidFill>
                        </a:rPr>
                        <a:t>Seçilen İnovasyon Yönetimi Aşaması:</a:t>
                      </a:r>
                    </a:p>
                  </a:txBody>
                  <a:tcPr anchor="ctr">
                    <a:solidFill>
                      <a:schemeClr val="bg2"/>
                    </a:solidFill>
                  </a:tcPr>
                </a:tc>
                <a:tc hMerge="1">
                  <a:txBody>
                    <a:bodyPr/>
                    <a:lstStyle/>
                    <a:p>
                      <a:endParaRPr lang="en-GB" sz="1100">
                        <a:solidFill>
                          <a:schemeClr val="bg1"/>
                        </a:solidFill>
                      </a:endParaRPr>
                    </a:p>
                  </a:txBody>
                  <a:tcPr anchor="ctr">
                    <a:solidFill>
                      <a:srgbClr val="8652A1"/>
                    </a:solidFill>
                  </a:tcPr>
                </a:tc>
                <a:tc gridSpan="2">
                  <a:txBody>
                    <a:bodyPr/>
                    <a:lstStyle/>
                    <a:p>
                      <a:endParaRPr lang="tr-TR" sz="1100" noProof="0">
                        <a:solidFill>
                          <a:schemeClr val="tx1"/>
                        </a:solidFill>
                      </a:endParaRPr>
                    </a:p>
                  </a:txBody>
                  <a:tcPr anchor="ctr">
                    <a:solidFill>
                      <a:schemeClr val="bg2"/>
                    </a:solidFill>
                  </a:tcPr>
                </a:tc>
                <a:tc hMerge="1">
                  <a:txBody>
                    <a:bodyPr/>
                    <a:lstStyle/>
                    <a:p>
                      <a:endParaRPr lang="de-DE" sz="1100">
                        <a:solidFill>
                          <a:schemeClr val="bg1"/>
                        </a:solidFill>
                      </a:endParaRPr>
                    </a:p>
                  </a:txBody>
                  <a:tcPr anchor="ctr">
                    <a:solidFill>
                      <a:srgbClr val="8652A1"/>
                    </a:solidFill>
                  </a:tcPr>
                </a:tc>
                <a:extLst>
                  <a:ext uri="{0D108BD9-81ED-4DB2-BD59-A6C34878D82A}">
                    <a16:rowId xmlns:a16="http://schemas.microsoft.com/office/drawing/2014/main" val="1007572321"/>
                  </a:ext>
                </a:extLst>
              </a:tr>
              <a:tr h="288000">
                <a:tc>
                  <a:txBody>
                    <a:bodyPr/>
                    <a:lstStyle/>
                    <a:p>
                      <a:r>
                        <a:rPr lang="tr-TR" sz="1100" b="1" noProof="0">
                          <a:solidFill>
                            <a:schemeClr val="bg1"/>
                          </a:solidFill>
                        </a:rPr>
                        <a:t>Kriter</a:t>
                      </a:r>
                    </a:p>
                  </a:txBody>
                  <a:tcPr anchor="ctr">
                    <a:solidFill>
                      <a:srgbClr val="8652A1"/>
                    </a:solidFill>
                  </a:tcPr>
                </a:tc>
                <a:tc>
                  <a:txBody>
                    <a:bodyPr/>
                    <a:lstStyle/>
                    <a:p>
                      <a:r>
                        <a:rPr lang="tr-TR" sz="1100" b="1" noProof="0">
                          <a:solidFill>
                            <a:schemeClr val="bg1"/>
                          </a:solidFill>
                        </a:rPr>
                        <a:t>(Araç 1)</a:t>
                      </a:r>
                    </a:p>
                  </a:txBody>
                  <a:tcPr anchor="ctr">
                    <a:solidFill>
                      <a:srgbClr val="8652A1"/>
                    </a:solidFill>
                  </a:tcPr>
                </a:tc>
                <a:tc>
                  <a:txBody>
                    <a:bodyPr/>
                    <a:lstStyle/>
                    <a:p>
                      <a:r>
                        <a:rPr lang="tr-TR" sz="1100" b="1" noProof="0">
                          <a:solidFill>
                            <a:schemeClr val="bg1"/>
                          </a:solidFill>
                        </a:rPr>
                        <a:t>(Araç 2)</a:t>
                      </a:r>
                    </a:p>
                  </a:txBody>
                  <a:tcPr anchor="ctr">
                    <a:solidFill>
                      <a:srgbClr val="8652A1"/>
                    </a:solidFill>
                  </a:tcPr>
                </a:tc>
                <a:tc>
                  <a:txBody>
                    <a:bodyPr/>
                    <a:lstStyle/>
                    <a:p>
                      <a:r>
                        <a:rPr lang="tr-TR" sz="1100" b="1" noProof="0">
                          <a:solidFill>
                            <a:schemeClr val="bg1"/>
                          </a:solidFill>
                        </a:rPr>
                        <a:t>(Araç 3)</a:t>
                      </a:r>
                    </a:p>
                  </a:txBody>
                  <a:tcPr anchor="ctr">
                    <a:solidFill>
                      <a:srgbClr val="8652A1"/>
                    </a:solidFill>
                  </a:tcPr>
                </a:tc>
                <a:extLst>
                  <a:ext uri="{0D108BD9-81ED-4DB2-BD59-A6C34878D82A}">
                    <a16:rowId xmlns:a16="http://schemas.microsoft.com/office/drawing/2014/main" val="1809768925"/>
                  </a:ext>
                </a:extLst>
              </a:tr>
              <a:tr h="792000">
                <a:tc>
                  <a:txBody>
                    <a:bodyPr/>
                    <a:lstStyle/>
                    <a:p>
                      <a:r>
                        <a:rPr lang="tr-TR" sz="1100" b="1" noProof="0" dirty="0"/>
                        <a:t>Aşama Görevleri</a:t>
                      </a:r>
                    </a:p>
                    <a:p>
                      <a:r>
                        <a:rPr lang="tr-TR" sz="1100" noProof="0" dirty="0"/>
                        <a:t>Seçilen aşamadaki hangi belirli görevlere (3. seviye) yardımcı oluyor?</a:t>
                      </a:r>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val="3171462017"/>
                  </a:ext>
                </a:extLst>
              </a:tr>
              <a:tr h="792000">
                <a:tc>
                  <a:txBody>
                    <a:bodyPr/>
                    <a:lstStyle/>
                    <a:p>
                      <a:r>
                        <a:rPr lang="tr-TR" sz="1100" b="1" noProof="0" dirty="0"/>
                        <a:t>Ana işlev </a:t>
                      </a:r>
                    </a:p>
                    <a:p>
                      <a:r>
                        <a:rPr lang="tr-TR" sz="1100" noProof="0" dirty="0"/>
                        <a:t>Araç ne işe yarar?
Seçilen aşamada hangi fonksiyonlar kullanılabilir?</a:t>
                      </a:r>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val="1777838811"/>
                  </a:ext>
                </a:extLst>
              </a:tr>
              <a:tr h="540000">
                <a:tc>
                  <a:txBody>
                    <a:bodyPr/>
                    <a:lstStyle/>
                    <a:p>
                      <a:r>
                        <a:rPr lang="tr-TR" sz="1100" b="1" noProof="0" dirty="0"/>
                        <a:t>Fiyatlandırma</a:t>
                      </a:r>
                    </a:p>
                    <a:p>
                      <a:r>
                        <a:rPr lang="tr-TR" sz="1100" noProof="0" dirty="0"/>
                        <a:t>Ücretsiz mi Ücretli mi?
Ücretsiz ve ücretli sürümler arasındaki farklar nelerdir?</a:t>
                      </a:r>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val="54049784"/>
                  </a:ext>
                </a:extLst>
              </a:tr>
              <a:tr h="648000">
                <a:tc>
                  <a:txBody>
                    <a:bodyPr/>
                    <a:lstStyle/>
                    <a:p>
                      <a:r>
                        <a:rPr lang="tr-TR" sz="1100" b="1" noProof="0" dirty="0"/>
                        <a:t>Kullanıcı dostu</a:t>
                      </a:r>
                      <a:r>
                        <a:rPr lang="tr-TR" sz="1100" noProof="0" dirty="0"/>
                        <a:t> </a:t>
                      </a:r>
                    </a:p>
                    <a:p>
                      <a:r>
                        <a:rPr lang="tr-TR" sz="1100" noProof="0" dirty="0"/>
                        <a:t>Kullanımı kolay mı? 
Nasıl kullanılacağını öğrenmek uzun sürüyor mu?</a:t>
                      </a:r>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val="2574435232"/>
                  </a:ext>
                </a:extLst>
              </a:tr>
              <a:tr h="648000">
                <a:tc>
                  <a:txBody>
                    <a:bodyPr/>
                    <a:lstStyle/>
                    <a:p>
                      <a:r>
                        <a:rPr lang="tr-TR" sz="1100" b="1" noProof="0" dirty="0"/>
                        <a:t>En iyisi </a:t>
                      </a:r>
                    </a:p>
                    <a:p>
                      <a:r>
                        <a:rPr lang="tr-TR" sz="1100" noProof="0" dirty="0"/>
                        <a:t>En çok hangi tür şirketler/ekipler fayda sağlıyor?</a:t>
                      </a:r>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val="1065201480"/>
                  </a:ext>
                </a:extLst>
              </a:tr>
              <a:tr h="900000">
                <a:tc>
                  <a:txBody>
                    <a:bodyPr/>
                    <a:lstStyle/>
                    <a:p>
                      <a:r>
                        <a:rPr lang="tr-TR" sz="1100" b="1" noProof="0" dirty="0"/>
                        <a:t>Sürdürülebilirlik ve İnovasyon Desteği</a:t>
                      </a:r>
                    </a:p>
                    <a:p>
                      <a:r>
                        <a:rPr lang="tr-TR" sz="1100" noProof="0" dirty="0"/>
                        <a:t>Sürdürülebilirlik ve inovasyon yönetimi için belirli özellikleri var mı?</a:t>
                      </a:r>
                    </a:p>
                  </a:txBody>
                  <a:tcPr/>
                </a:tc>
                <a:tc>
                  <a:txBody>
                    <a:bodyPr/>
                    <a:lstStyle/>
                    <a:p>
                      <a:endParaRPr lang="tr-TR" sz="1100" noProof="0"/>
                    </a:p>
                  </a:txBody>
                  <a:tcPr/>
                </a:tc>
                <a:tc>
                  <a:txBody>
                    <a:bodyPr/>
                    <a:lstStyle/>
                    <a:p>
                      <a:endParaRPr lang="tr-TR" sz="1100" noProof="0"/>
                    </a:p>
                  </a:txBody>
                  <a:tcPr/>
                </a:tc>
                <a:tc>
                  <a:txBody>
                    <a:bodyPr/>
                    <a:lstStyle/>
                    <a:p>
                      <a:endParaRPr lang="tr-TR" sz="1100" noProof="0" dirty="0"/>
                    </a:p>
                  </a:txBody>
                  <a:tcPr/>
                </a:tc>
                <a:extLst>
                  <a:ext uri="{0D108BD9-81ED-4DB2-BD59-A6C34878D82A}">
                    <a16:rowId xmlns:a16="http://schemas.microsoft.com/office/drawing/2014/main" val="73739589"/>
                  </a:ext>
                </a:extLst>
              </a:tr>
            </a:tbl>
          </a:graphicData>
        </a:graphic>
      </p:graphicFrame>
    </p:spTree>
    <p:extLst>
      <p:ext uri="{BB962C8B-B14F-4D97-AF65-F5344CB8AC3E}">
        <p14:creationId xmlns:p14="http://schemas.microsoft.com/office/powerpoint/2010/main" val="156541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B517A-15D7-DD6D-96D0-20DD340E0C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57A1F0-E176-5A74-84CC-C01FE8A8E007}"/>
              </a:ext>
            </a:extLst>
          </p:cNvPr>
          <p:cNvSpPr>
            <a:spLocks noGrp="1"/>
          </p:cNvSpPr>
          <p:nvPr>
            <p:ph type="sldNum" sz="quarter" idx="4"/>
          </p:nvPr>
        </p:nvSpPr>
        <p:spPr/>
        <p:txBody>
          <a:bodyPr/>
          <a:lstStyle/>
          <a:p>
            <a:fld id="{9C527BFA-2C0E-4CEC-B6A5-913A56FEF4B4}" type="slidenum">
              <a:rPr lang="fr-CA" smtClean="0"/>
              <a:pPr/>
              <a:t>11</a:t>
            </a:fld>
            <a:endParaRPr lang="fr-CA"/>
          </a:p>
        </p:txBody>
      </p:sp>
      <p:sp>
        <p:nvSpPr>
          <p:cNvPr id="7" name="Freeform 1">
            <a:extLst>
              <a:ext uri="{FF2B5EF4-FFF2-40B4-BE49-F238E27FC236}">
                <a16:creationId xmlns:a16="http://schemas.microsoft.com/office/drawing/2014/main" id="{3AC77985-03F5-1530-0F8E-F93FFE77000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0FDB2884-7049-219A-3E23-1EFE43B2507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İNOVASYON YÖNETİMİ İÇİN DİJİTAL ARAÇLAR</a:t>
            </a:r>
            <a:endParaRPr lang="en-US" dirty="0"/>
          </a:p>
        </p:txBody>
      </p:sp>
      <p:sp>
        <p:nvSpPr>
          <p:cNvPr id="11" name="Textplatzhalter 10">
            <a:extLst>
              <a:ext uri="{FF2B5EF4-FFF2-40B4-BE49-F238E27FC236}">
                <a16:creationId xmlns:a16="http://schemas.microsoft.com/office/drawing/2014/main" id="{28C7AD86-5080-C093-FE09-0FA1942BF86D}"/>
              </a:ext>
            </a:extLst>
          </p:cNvPr>
          <p:cNvSpPr>
            <a:spLocks noGrp="1"/>
          </p:cNvSpPr>
          <p:nvPr>
            <p:ph type="body" sz="quarter" idx="64"/>
          </p:nvPr>
        </p:nvSpPr>
        <p:spPr>
          <a:xfrm>
            <a:off x="697281" y="1599143"/>
            <a:ext cx="6509431" cy="9092670"/>
          </a:xfrm>
        </p:spPr>
        <p:txBody>
          <a:bodyPr numCol="1"/>
          <a:lstStyle/>
          <a:p>
            <a:pPr algn="just"/>
            <a:r>
              <a:rPr lang="tr-TR" sz="1600" b="1" dirty="0">
                <a:solidFill>
                  <a:srgbClr val="8652A1"/>
                </a:solidFill>
              </a:rPr>
              <a:t>3. Adım: Bir Bilgi Görseli Oluşturun</a:t>
            </a:r>
          </a:p>
          <a:p>
            <a:pPr algn="just"/>
            <a:r>
              <a:rPr lang="tr-TR" dirty="0"/>
              <a:t>Bilgi görselinizi oluşturmak için aşağıdakiler gibi çevrimiçi araçları kullanın:</a:t>
            </a:r>
          </a:p>
          <a:p>
            <a:pPr marL="171450" indent="-171450" algn="just">
              <a:buFont typeface="Wingdings" panose="05000000000000000000" pitchFamily="2" charset="2"/>
              <a:buChar char="q"/>
            </a:pPr>
            <a:r>
              <a:rPr lang="tr-TR" b="1" dirty="0">
                <a:solidFill>
                  <a:srgbClr val="29C5F4"/>
                </a:solidFill>
                <a:hlinkClick r:id="rId2">
                  <a:extLst>
                    <a:ext uri="{A12FA001-AC4F-418D-AE19-62706E023703}">
                      <ahyp:hlinkClr xmlns:ahyp="http://schemas.microsoft.com/office/drawing/2018/hyperlinkcolor" val="tx"/>
                    </a:ext>
                  </a:extLst>
                </a:hlinkClick>
              </a:rPr>
              <a:t>Canva</a:t>
            </a:r>
            <a:r>
              <a:rPr lang="tr-TR" dirty="0"/>
              <a:t> – Kullanıcı dostu, ücretsiz şablonlar.</a:t>
            </a:r>
          </a:p>
          <a:p>
            <a:pPr marL="171450" indent="-171450" algn="just">
              <a:buFont typeface="Wingdings" panose="05000000000000000000" pitchFamily="2" charset="2"/>
              <a:buChar char="q"/>
            </a:pPr>
            <a:r>
              <a:rPr lang="tr-TR" b="1" dirty="0">
                <a:solidFill>
                  <a:srgbClr val="29C5F4"/>
                </a:solidFill>
                <a:hlinkClick r:id="rId3">
                  <a:extLst>
                    <a:ext uri="{A12FA001-AC4F-418D-AE19-62706E023703}">
                      <ahyp:hlinkClr xmlns:ahyp="http://schemas.microsoft.com/office/drawing/2018/hyperlinkcolor" val="tx"/>
                    </a:ext>
                  </a:extLst>
                </a:hlinkClick>
              </a:rPr>
              <a:t>Piktochart</a:t>
            </a:r>
            <a:r>
              <a:rPr lang="tr-TR" dirty="0"/>
              <a:t> – Görsel karşılaştırmalar için kullanışlıdır.</a:t>
            </a:r>
          </a:p>
          <a:p>
            <a:pPr marL="171450" indent="-171450" algn="just">
              <a:buFont typeface="Wingdings" panose="05000000000000000000" pitchFamily="2" charset="2"/>
              <a:buChar char="q"/>
            </a:pPr>
            <a:r>
              <a:rPr lang="tr-TR" b="1" dirty="0"/>
              <a:t>PowerPoint</a:t>
            </a:r>
            <a:r>
              <a:rPr lang="tr-TR" dirty="0"/>
              <a:t> – SmartArt işleviyle özelleştirilebilir tasarım ("Ekle" menüsünde).</a:t>
            </a:r>
          </a:p>
          <a:p>
            <a:pPr algn="just"/>
            <a:endParaRPr lang="tr-TR" dirty="0"/>
          </a:p>
          <a:p>
            <a:pPr algn="just"/>
            <a:r>
              <a:rPr lang="tr-TR" dirty="0"/>
              <a:t>Bilgi görseliniz şunları içermelidir:</a:t>
            </a:r>
          </a:p>
          <a:p>
            <a:pPr marL="171450" indent="-171450" algn="just">
              <a:buFont typeface="Wingdings" panose="05000000000000000000" pitchFamily="2" charset="2"/>
              <a:buChar char="q"/>
            </a:pPr>
            <a:r>
              <a:rPr lang="tr-TR" b="1" dirty="0"/>
              <a:t>Başlık: </a:t>
            </a:r>
            <a:r>
              <a:rPr lang="tr-TR" dirty="0"/>
              <a:t>Seçilen inovasyon aşaması ve araçları.</a:t>
            </a:r>
            <a:r>
              <a:rPr lang="tr-TR" b="1" dirty="0"/>
              <a:t>
Temel Özellikler: </a:t>
            </a:r>
            <a:r>
              <a:rPr lang="tr-TR" dirty="0"/>
              <a:t>Her bir aracın nasıl çalıştığını kısaca açıklayın.</a:t>
            </a:r>
            <a:r>
              <a:rPr lang="tr-TR" b="1" dirty="0"/>
              <a:t>
Karşılaştırma Tablosu: </a:t>
            </a:r>
            <a:r>
              <a:rPr lang="tr-TR" dirty="0"/>
              <a:t>Adım 2'de değerlendirilen kriterlere göre güçlü ve zayıf yönleri vurgulayın.</a:t>
            </a:r>
            <a:r>
              <a:rPr lang="tr-TR" b="1" dirty="0"/>
              <a:t>
Görseller/Ekran Görüntüleri: </a:t>
            </a:r>
            <a:r>
              <a:rPr lang="tr-TR" dirty="0"/>
              <a:t>Bu araçların ekran görüntüleriyle birlikte kullanıldığında nasıl göründüğüne dair örnekler gösterin.</a:t>
            </a:r>
            <a:r>
              <a:rPr lang="tr-TR" b="1" dirty="0"/>
              <a:t>
Yansıma: </a:t>
            </a:r>
            <a:r>
              <a:rPr lang="tr-TR" dirty="0"/>
              <a:t>Bu araçlar, şirketlerin sürdürülebilir lojistik çözümlerini uygulamasına/yönetmesine nasıl yardımcı olur?</a:t>
            </a:r>
          </a:p>
          <a:p>
            <a:pPr algn="just"/>
            <a:r>
              <a:rPr lang="tr-TR" dirty="0"/>
              <a:t>Bir bilgi görseli şu şekilde görünebilir:</a:t>
            </a: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dirty="0">
              <a:highlight>
                <a:srgbClr val="FFFF00"/>
              </a:highlight>
            </a:endParaRPr>
          </a:p>
          <a:p>
            <a:pPr algn="just"/>
            <a:endParaRPr lang="tr-TR" b="1" u="sng" dirty="0"/>
          </a:p>
          <a:p>
            <a:pPr algn="just"/>
            <a:endParaRPr lang="tr-TR" sz="800" b="1" dirty="0">
              <a:solidFill>
                <a:srgbClr val="8652A1"/>
              </a:solidFill>
            </a:endParaRPr>
          </a:p>
          <a:p>
            <a:pPr algn="just"/>
            <a:r>
              <a:rPr lang="tr-TR" sz="1600" b="1" dirty="0">
                <a:solidFill>
                  <a:srgbClr val="8652A1"/>
                </a:solidFill>
              </a:rPr>
              <a:t>4. Adım: Bulgularınızı sunun</a:t>
            </a:r>
          </a:p>
          <a:p>
            <a:pPr algn="just"/>
            <a:r>
              <a:rPr lang="tr-TR" b="1" dirty="0"/>
              <a:t>Grubunuz</a:t>
            </a:r>
            <a:r>
              <a:rPr lang="tr-TR" dirty="0"/>
              <a:t> şunları yapacak:</a:t>
            </a:r>
          </a:p>
          <a:p>
            <a:pPr marL="171450" indent="-171450" algn="just">
              <a:buFont typeface="Wingdings" panose="05000000000000000000" pitchFamily="2" charset="2"/>
              <a:buChar char="q"/>
            </a:pPr>
            <a:r>
              <a:rPr lang="tr-TR" dirty="0"/>
              <a:t>Oluşturulan bilgi görselini kısaca </a:t>
            </a:r>
            <a:r>
              <a:rPr lang="tr-TR" b="1" dirty="0"/>
              <a:t>sunun</a:t>
            </a:r>
            <a:r>
              <a:rPr lang="tr-TR" dirty="0"/>
              <a:t> (3-5 dakika).
Araçların inovasyon yönetimini nasıl desteklediğini </a:t>
            </a:r>
            <a:r>
              <a:rPr lang="tr-TR" b="1" dirty="0"/>
              <a:t>açıklayın</a:t>
            </a:r>
            <a:r>
              <a:rPr lang="tr-TR" dirty="0"/>
              <a:t>.
Özellikle sürdürülebilir lojistik uygulaması için araçların kullanılabilirliği ve etkisi hakkındaki düşüncelerinizi </a:t>
            </a:r>
            <a:r>
              <a:rPr lang="tr-TR" b="1" dirty="0"/>
              <a:t>tartışın</a:t>
            </a:r>
            <a:r>
              <a:rPr lang="tr-TR" dirty="0"/>
              <a:t>.</a:t>
            </a:r>
          </a:p>
          <a:p>
            <a:pPr algn="just"/>
            <a:endParaRPr lang="tr-TR" b="1" dirty="0"/>
          </a:p>
          <a:p>
            <a:pPr algn="just"/>
            <a:r>
              <a:rPr lang="tr-TR" dirty="0"/>
              <a:t>Aşağıdakileri tartışmaya </a:t>
            </a:r>
            <a:r>
              <a:rPr lang="tr-TR" b="1" dirty="0"/>
              <a:t>hazır olun</a:t>
            </a:r>
            <a:r>
              <a:rPr lang="tr-TR" dirty="0"/>
              <a:t>:</a:t>
            </a:r>
          </a:p>
          <a:p>
            <a:pPr marL="165100" indent="-165100" algn="just">
              <a:buFont typeface="Wingdings" panose="05000000000000000000" pitchFamily="2" charset="2"/>
              <a:buChar char="q"/>
            </a:pPr>
            <a:r>
              <a:rPr lang="tr-TR" dirty="0"/>
              <a:t>Size atanan inovasyon aşaması için hangi araç daha etkiliydi? Neden?
Sürdürülebilirlik zorluklarını ele alırken araçlarda sınırlamalar buldunuz mu?
Şirketler bu araçları süreçlerine nasıl daha iyi entegre edebilir?</a:t>
            </a:r>
          </a:p>
          <a:p>
            <a:pPr algn="just"/>
            <a:endParaRPr lang="tr-TR" dirty="0"/>
          </a:p>
          <a:p>
            <a:pPr algn="just"/>
            <a:r>
              <a:rPr lang="tr-TR" sz="1600" b="1" dirty="0">
                <a:solidFill>
                  <a:srgbClr val="8652A1"/>
                </a:solidFill>
                <a:latin typeface="Calibri"/>
                <a:ea typeface="Open Sans"/>
                <a:cs typeface="Calibri"/>
              </a:rPr>
              <a:t>Adım 5: Değerlendirme Anketi</a:t>
            </a:r>
          </a:p>
          <a:p>
            <a:pPr algn="just"/>
            <a:r>
              <a:rPr lang="tr-TR" dirty="0">
                <a:latin typeface="Calibri"/>
                <a:ea typeface="Open Sans"/>
                <a:cs typeface="Calibri"/>
              </a:rPr>
              <a:t>Modülü tamamladıktan sonra, inovasyon yönetimi, dijitalleşme ve sürdürülebilirlik hakkında öğrendiklerinizi değerlendirmek için </a:t>
            </a:r>
            <a:r>
              <a:rPr lang="tr-TR" b="1" dirty="0">
                <a:latin typeface="Calibri"/>
                <a:ea typeface="Open Sans"/>
                <a:cs typeface="Calibri"/>
              </a:rPr>
              <a:t>kısa bir nicel değerlendirme anketine</a:t>
            </a:r>
            <a:r>
              <a:rPr lang="tr-TR" dirty="0">
                <a:latin typeface="Calibri"/>
                <a:ea typeface="Open Sans"/>
                <a:cs typeface="Calibri"/>
              </a:rPr>
              <a:t> cevap vereceksiniz.</a:t>
            </a:r>
          </a:p>
          <a:p>
            <a:pPr marL="177800" indent="-177800" algn="just">
              <a:buFont typeface="Wingdings" pitchFamily="2" charset="2"/>
              <a:buChar char="q"/>
            </a:pPr>
            <a:r>
              <a:rPr lang="tr-TR" dirty="0">
                <a:latin typeface="+mn-lt"/>
                <a:ea typeface="Open Sans"/>
                <a:cs typeface="Calibri"/>
              </a:rPr>
              <a:t>Çevrimiçi forma </a:t>
            </a:r>
            <a:r>
              <a:rPr lang="tr-TR" b="1" dirty="0">
                <a:latin typeface="+mn-lt"/>
                <a:ea typeface="Open Sans"/>
                <a:cs typeface="Calibri"/>
              </a:rPr>
              <a:t>erişin</a:t>
            </a:r>
            <a:r>
              <a:rPr lang="tr-TR" dirty="0">
                <a:latin typeface="+mn-lt"/>
                <a:ea typeface="Open Sans"/>
                <a:cs typeface="Calibri"/>
              </a:rPr>
              <a:t> (öğretmeniniz tarafından sağlanan bağlantı).</a:t>
            </a:r>
          </a:p>
          <a:p>
            <a:pPr marL="177800" indent="-177800" algn="just">
              <a:buFont typeface="Wingdings" pitchFamily="2" charset="2"/>
              <a:buChar char="q"/>
            </a:pPr>
            <a:r>
              <a:rPr lang="tr-TR" dirty="0">
                <a:latin typeface="+mn-lt"/>
                <a:ea typeface="Open Sans"/>
                <a:cs typeface="Calibri"/>
              </a:rPr>
              <a:t>Anketi </a:t>
            </a:r>
            <a:r>
              <a:rPr lang="tr-TR" b="1" dirty="0">
                <a:latin typeface="+mn-lt"/>
                <a:ea typeface="Open Sans"/>
                <a:cs typeface="Calibri"/>
              </a:rPr>
              <a:t>cevaplayın</a:t>
            </a:r>
            <a:r>
              <a:rPr lang="tr-TR" dirty="0">
                <a:latin typeface="+mn-lt"/>
                <a:ea typeface="Open Sans"/>
                <a:cs typeface="Calibri"/>
              </a:rPr>
              <a:t>.</a:t>
            </a:r>
          </a:p>
          <a:p>
            <a:pPr marL="177800" indent="-177800" algn="just">
              <a:buFont typeface="Wingdings" pitchFamily="2" charset="2"/>
              <a:buChar char="q"/>
            </a:pPr>
            <a:r>
              <a:rPr lang="tr-TR" dirty="0">
                <a:latin typeface="+mn-lt"/>
                <a:ea typeface="Open Sans"/>
                <a:cs typeface="Calibri"/>
              </a:rPr>
              <a:t>Cevaplarınızı öğretmeniniz tarafından belirlenen son teslim tarihinden önce </a:t>
            </a:r>
            <a:r>
              <a:rPr lang="tr-TR" b="1" dirty="0">
                <a:latin typeface="+mn-lt"/>
                <a:ea typeface="Open Sans"/>
                <a:cs typeface="Calibri"/>
              </a:rPr>
              <a:t>gönderin</a:t>
            </a:r>
            <a:r>
              <a:rPr lang="tr-TR" dirty="0">
                <a:latin typeface="+mn-lt"/>
                <a:ea typeface="Open Sans"/>
                <a:cs typeface="Calibri"/>
              </a:rPr>
              <a:t>.</a:t>
            </a:r>
          </a:p>
          <a:p>
            <a:pPr algn="just"/>
            <a:endParaRPr lang="tr-TR" dirty="0"/>
          </a:p>
        </p:txBody>
      </p:sp>
      <p:pic>
        <p:nvPicPr>
          <p:cNvPr id="3" name="Grafik 2">
            <a:extLst>
              <a:ext uri="{FF2B5EF4-FFF2-40B4-BE49-F238E27FC236}">
                <a16:creationId xmlns:a16="http://schemas.microsoft.com/office/drawing/2014/main" id="{9FD2EDA9-D8D8-D5B6-787B-F3A9234E0C99}"/>
              </a:ext>
            </a:extLst>
          </p:cNvPr>
          <p:cNvPicPr>
            <a:picLocks noChangeAspect="1"/>
          </p:cNvPicPr>
          <p:nvPr/>
        </p:nvPicPr>
        <p:blipFill>
          <a:blip r:embed="rId4"/>
          <a:stretch>
            <a:fillRect/>
          </a:stretch>
        </p:blipFill>
        <p:spPr>
          <a:xfrm>
            <a:off x="773795" y="4285108"/>
            <a:ext cx="2796150" cy="3074479"/>
          </a:xfrm>
          <a:prstGeom prst="rect">
            <a:avLst/>
          </a:prstGeom>
        </p:spPr>
      </p:pic>
      <p:pic>
        <p:nvPicPr>
          <p:cNvPr id="6" name="Grafik 5">
            <a:extLst>
              <a:ext uri="{FF2B5EF4-FFF2-40B4-BE49-F238E27FC236}">
                <a16:creationId xmlns:a16="http://schemas.microsoft.com/office/drawing/2014/main" id="{84770F8A-3818-3117-9A90-773C3A1D03BB}"/>
              </a:ext>
            </a:extLst>
          </p:cNvPr>
          <p:cNvPicPr>
            <a:picLocks noChangeAspect="1"/>
          </p:cNvPicPr>
          <p:nvPr/>
        </p:nvPicPr>
        <p:blipFill>
          <a:blip r:embed="rId5"/>
          <a:stretch>
            <a:fillRect/>
          </a:stretch>
        </p:blipFill>
        <p:spPr>
          <a:xfrm>
            <a:off x="3646459" y="4285108"/>
            <a:ext cx="1357404" cy="3074479"/>
          </a:xfrm>
          <a:prstGeom prst="rect">
            <a:avLst/>
          </a:prstGeom>
        </p:spPr>
      </p:pic>
      <p:pic>
        <p:nvPicPr>
          <p:cNvPr id="9" name="Grafik 8">
            <a:extLst>
              <a:ext uri="{FF2B5EF4-FFF2-40B4-BE49-F238E27FC236}">
                <a16:creationId xmlns:a16="http://schemas.microsoft.com/office/drawing/2014/main" id="{9B432033-5E1B-51AA-156D-6D1D81CC7BEE}"/>
              </a:ext>
            </a:extLst>
          </p:cNvPr>
          <p:cNvPicPr>
            <a:picLocks noChangeAspect="1"/>
          </p:cNvPicPr>
          <p:nvPr/>
        </p:nvPicPr>
        <p:blipFill>
          <a:blip r:embed="rId6"/>
          <a:stretch>
            <a:fillRect/>
          </a:stretch>
        </p:blipFill>
        <p:spPr>
          <a:xfrm>
            <a:off x="5080377" y="4285108"/>
            <a:ext cx="1395185" cy="3074479"/>
          </a:xfrm>
          <a:prstGeom prst="rect">
            <a:avLst/>
          </a:prstGeom>
        </p:spPr>
      </p:pic>
    </p:spTree>
    <p:extLst>
      <p:ext uri="{BB962C8B-B14F-4D97-AF65-F5344CB8AC3E}">
        <p14:creationId xmlns:p14="http://schemas.microsoft.com/office/powerpoint/2010/main" val="381897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4. HAFTA</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BB732263-A37B-E960-3B74-F1309890B685}"/>
              </a:ext>
            </a:extLst>
          </p:cNvPr>
          <p:cNvSpPr>
            <a:spLocks noGrp="1"/>
          </p:cNvSpPr>
          <p:nvPr>
            <p:ph type="body" sz="quarter" idx="64"/>
          </p:nvPr>
        </p:nvSpPr>
        <p:spPr>
          <a:xfrm>
            <a:off x="697281" y="1703167"/>
            <a:ext cx="6076734" cy="8683846"/>
          </a:xfrm>
        </p:spPr>
        <p:txBody>
          <a:bodyPr lIns="91440" tIns="45720" rIns="91440" bIns="45720" numCol="1" spcCol="288000" anchor="t">
            <a:noAutofit/>
          </a:bodyPr>
          <a:lstStyle/>
          <a:p>
            <a:r>
              <a:rPr lang="tr-TR" sz="1600" b="1" dirty="0">
                <a:solidFill>
                  <a:srgbClr val="8652A1"/>
                </a:solidFill>
              </a:rPr>
              <a:t>Adım 1: Bir Şirketin Sorunlarını ve Yeniliklerini Belirleme</a:t>
            </a:r>
          </a:p>
          <a:p>
            <a:endParaRPr lang="tr-TR" dirty="0"/>
          </a:p>
          <a:p>
            <a:pPr algn="just"/>
            <a:r>
              <a:rPr lang="tr-TR" dirty="0"/>
              <a:t>Dijital araçları seçmeden önce, bir şirketin zorluklarını ve inovasyon ihtiyaçlarını anlamak çok önemlidir. Analiz etmek için herhangi bir şirketi seçin - ilham almak ve farklı ülkelerden ve sektörlerden çeşitli örnekler için </a:t>
            </a:r>
            <a:r>
              <a:rPr lang="tr-TR" b="1" dirty="0">
                <a:solidFill>
                  <a:srgbClr val="29C5F4"/>
                </a:solidFill>
                <a:hlinkClick r:id="rId2">
                  <a:extLst>
                    <a:ext uri="{A12FA001-AC4F-418D-AE19-62706E023703}">
                      <ahyp:hlinkClr xmlns:ahyp="http://schemas.microsoft.com/office/drawing/2018/hyperlinkcolor" val="tx"/>
                    </a:ext>
                  </a:extLst>
                </a:hlinkClick>
              </a:rPr>
              <a:t>EARTH İyi Uygulama Özeti'ne</a:t>
            </a:r>
            <a:r>
              <a:rPr lang="tr-TR" dirty="0"/>
              <a:t> bakın.</a:t>
            </a:r>
            <a:endParaRPr lang="tr-TR" dirty="0">
              <a:highlight>
                <a:srgbClr val="FFFF00"/>
              </a:highlight>
            </a:endParaRPr>
          </a:p>
          <a:p>
            <a:pPr algn="just"/>
            <a:endParaRPr lang="tr-TR" dirty="0"/>
          </a:p>
          <a:p>
            <a:pPr algn="just"/>
            <a:r>
              <a:rPr lang="tr-TR" b="1" dirty="0"/>
              <a:t>Sorunlar ve İnovasyon İhtiyaçları Nasıl Belirlenir</a:t>
            </a:r>
          </a:p>
          <a:p>
            <a:pPr algn="just"/>
            <a:r>
              <a:rPr lang="tr-TR" dirty="0"/>
              <a:t>Şirketin durumunu analiz etmek için aşağıdaki kontrol listesini kullanın:</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b="1" dirty="0" err="1">
                <a:latin typeface="Calibri"/>
                <a:ea typeface="Open Sans"/>
                <a:cs typeface="Calibri"/>
              </a:rPr>
              <a:t>Example</a:t>
            </a:r>
            <a:r>
              <a:rPr lang="tr-TR" b="1" dirty="0">
                <a:latin typeface="Calibri"/>
                <a:ea typeface="Open Sans"/>
                <a:cs typeface="Calibri"/>
              </a:rPr>
              <a:t>:</a:t>
            </a:r>
            <a:r>
              <a:rPr lang="tr-TR" dirty="0">
                <a:latin typeface="Calibri"/>
                <a:ea typeface="Open Sans"/>
                <a:cs typeface="Calibri"/>
              </a:rPr>
              <a:t> </a:t>
            </a:r>
            <a:r>
              <a:rPr lang="tr-TR" dirty="0" err="1">
                <a:latin typeface="Calibri"/>
                <a:ea typeface="Open Sans"/>
                <a:cs typeface="Calibri"/>
              </a:rPr>
              <a:t>One</a:t>
            </a:r>
            <a:r>
              <a:rPr lang="tr-TR" dirty="0">
                <a:latin typeface="Calibri"/>
                <a:ea typeface="Open Sans"/>
                <a:cs typeface="Calibri"/>
              </a:rPr>
              <a:t> </a:t>
            </a:r>
            <a:r>
              <a:rPr lang="tr-TR" dirty="0" err="1">
                <a:latin typeface="Calibri"/>
                <a:ea typeface="Open Sans"/>
                <a:cs typeface="Calibri"/>
              </a:rPr>
              <a:t>logistics</a:t>
            </a:r>
            <a:r>
              <a:rPr lang="tr-TR" dirty="0">
                <a:latin typeface="Calibri"/>
                <a:ea typeface="Open Sans"/>
                <a:cs typeface="Calibri"/>
              </a:rPr>
              <a:t> </a:t>
            </a:r>
            <a:r>
              <a:rPr lang="tr-TR" dirty="0" err="1">
                <a:latin typeface="Calibri"/>
                <a:ea typeface="Open Sans"/>
                <a:cs typeface="Calibri"/>
              </a:rPr>
              <a:t>company</a:t>
            </a:r>
            <a:r>
              <a:rPr lang="tr-TR" dirty="0">
                <a:latin typeface="Calibri"/>
                <a:ea typeface="Open Sans"/>
                <a:cs typeface="Calibri"/>
              </a:rPr>
              <a:t> </a:t>
            </a:r>
            <a:r>
              <a:rPr lang="tr-TR" dirty="0" err="1">
                <a:latin typeface="Calibri"/>
                <a:ea typeface="Open Sans"/>
                <a:cs typeface="Calibri"/>
              </a:rPr>
              <a:t>struggles</a:t>
            </a:r>
            <a:r>
              <a:rPr lang="tr-TR" dirty="0">
                <a:latin typeface="Calibri"/>
                <a:ea typeface="Open Sans"/>
                <a:cs typeface="Calibri"/>
              </a:rPr>
              <a:t> </a:t>
            </a:r>
            <a:r>
              <a:rPr lang="tr-TR" dirty="0" err="1">
                <a:latin typeface="Calibri"/>
                <a:ea typeface="Open Sans"/>
                <a:cs typeface="Calibri"/>
              </a:rPr>
              <a:t>with</a:t>
            </a:r>
            <a:r>
              <a:rPr lang="tr-TR" dirty="0">
                <a:latin typeface="Calibri"/>
                <a:ea typeface="Open Sans"/>
                <a:cs typeface="Calibri"/>
              </a:rPr>
              <a:t> </a:t>
            </a:r>
            <a:r>
              <a:rPr lang="tr-TR" dirty="0" err="1">
                <a:latin typeface="Calibri"/>
                <a:ea typeface="Open Sans"/>
                <a:cs typeface="Calibri"/>
              </a:rPr>
              <a:t>delivery</a:t>
            </a:r>
            <a:r>
              <a:rPr lang="tr-TR" dirty="0">
                <a:latin typeface="Calibri"/>
                <a:ea typeface="Open Sans"/>
                <a:cs typeface="Calibri"/>
              </a:rPr>
              <a:t> </a:t>
            </a:r>
            <a:r>
              <a:rPr lang="tr-TR" dirty="0" err="1">
                <a:latin typeface="Calibri"/>
                <a:ea typeface="Open Sans"/>
                <a:cs typeface="Calibri"/>
              </a:rPr>
              <a:t>delays</a:t>
            </a:r>
            <a:r>
              <a:rPr lang="tr-TR" dirty="0">
                <a:latin typeface="Calibri"/>
                <a:ea typeface="Open Sans"/>
                <a:cs typeface="Calibri"/>
              </a:rPr>
              <a:t> </a:t>
            </a:r>
            <a:r>
              <a:rPr lang="tr-TR" dirty="0" err="1">
                <a:latin typeface="Calibri"/>
                <a:ea typeface="Open Sans"/>
                <a:cs typeface="Calibri"/>
              </a:rPr>
              <a:t>and</a:t>
            </a:r>
            <a:r>
              <a:rPr lang="tr-TR" dirty="0">
                <a:latin typeface="Calibri"/>
                <a:ea typeface="Open Sans"/>
                <a:cs typeface="Calibri"/>
              </a:rPr>
              <a:t> is </a:t>
            </a:r>
            <a:r>
              <a:rPr lang="tr-TR" dirty="0" err="1">
                <a:latin typeface="Calibri"/>
                <a:ea typeface="Open Sans"/>
                <a:cs typeface="Calibri"/>
              </a:rPr>
              <a:t>exploring</a:t>
            </a:r>
            <a:r>
              <a:rPr lang="tr-TR" dirty="0">
                <a:latin typeface="Calibri"/>
                <a:ea typeface="Open Sans"/>
                <a:cs typeface="Calibri"/>
              </a:rPr>
              <a:t> AI-</a:t>
            </a:r>
            <a:r>
              <a:rPr lang="tr-TR" dirty="0" err="1">
                <a:latin typeface="Calibri"/>
                <a:ea typeface="Open Sans"/>
                <a:cs typeface="Calibri"/>
              </a:rPr>
              <a:t>driven</a:t>
            </a:r>
            <a:r>
              <a:rPr lang="tr-TR" dirty="0">
                <a:latin typeface="Calibri"/>
                <a:ea typeface="Open Sans"/>
                <a:cs typeface="Calibri"/>
              </a:rPr>
              <a:t> </a:t>
            </a:r>
            <a:r>
              <a:rPr lang="tr-TR" dirty="0" err="1">
                <a:latin typeface="Calibri"/>
                <a:ea typeface="Open Sans"/>
                <a:cs typeface="Calibri"/>
              </a:rPr>
              <a:t>route</a:t>
            </a:r>
            <a:r>
              <a:rPr lang="tr-TR" dirty="0">
                <a:latin typeface="Calibri"/>
                <a:ea typeface="Open Sans"/>
                <a:cs typeface="Calibri"/>
              </a:rPr>
              <a:t> </a:t>
            </a:r>
            <a:r>
              <a:rPr lang="tr-TR" dirty="0" err="1">
                <a:latin typeface="Calibri"/>
                <a:ea typeface="Open Sans"/>
                <a:cs typeface="Calibri"/>
              </a:rPr>
              <a:t>optimisation</a:t>
            </a:r>
            <a:r>
              <a:rPr lang="tr-TR" dirty="0">
                <a:latin typeface="Calibri"/>
                <a:ea typeface="Open Sans"/>
                <a:cs typeface="Calibri"/>
              </a:rPr>
              <a:t>. </a:t>
            </a:r>
            <a:r>
              <a:rPr lang="tr-TR" dirty="0" err="1">
                <a:latin typeface="Calibri"/>
                <a:ea typeface="Open Sans"/>
                <a:cs typeface="Calibri"/>
              </a:rPr>
              <a:t>Meanwhile</a:t>
            </a:r>
            <a:r>
              <a:rPr lang="tr-TR" dirty="0">
                <a:latin typeface="Calibri"/>
                <a:ea typeface="Open Sans"/>
                <a:cs typeface="Calibri"/>
              </a:rPr>
              <a:t>, </a:t>
            </a:r>
            <a:r>
              <a:rPr lang="tr-TR" dirty="0" err="1"/>
              <a:t>another</a:t>
            </a:r>
            <a:r>
              <a:rPr lang="tr-TR" dirty="0"/>
              <a:t> </a:t>
            </a:r>
            <a:r>
              <a:rPr lang="tr-TR" dirty="0" err="1"/>
              <a:t>logistics</a:t>
            </a:r>
            <a:r>
              <a:rPr lang="tr-TR" dirty="0"/>
              <a:t> </a:t>
            </a:r>
            <a:r>
              <a:rPr lang="tr-TR" dirty="0" err="1"/>
              <a:t>provider</a:t>
            </a:r>
            <a:r>
              <a:rPr lang="tr-TR" dirty="0"/>
              <a:t> is </a:t>
            </a:r>
            <a:r>
              <a:rPr lang="tr-TR" dirty="0" err="1"/>
              <a:t>dealing</a:t>
            </a:r>
            <a:r>
              <a:rPr lang="tr-TR" dirty="0"/>
              <a:t> </a:t>
            </a:r>
            <a:r>
              <a:rPr lang="tr-TR" dirty="0" err="1"/>
              <a:t>with</a:t>
            </a:r>
            <a:r>
              <a:rPr lang="tr-TR" dirty="0"/>
              <a:t> </a:t>
            </a:r>
            <a:r>
              <a:rPr lang="tr-TR" dirty="0" err="1"/>
              <a:t>warehouse</a:t>
            </a:r>
            <a:r>
              <a:rPr lang="tr-TR" dirty="0"/>
              <a:t> </a:t>
            </a:r>
            <a:r>
              <a:rPr lang="tr-TR" dirty="0" err="1"/>
              <a:t>congestion</a:t>
            </a:r>
            <a:r>
              <a:rPr lang="tr-TR" dirty="0"/>
              <a:t> </a:t>
            </a:r>
            <a:r>
              <a:rPr lang="tr-TR" dirty="0" err="1"/>
              <a:t>and</a:t>
            </a:r>
            <a:r>
              <a:rPr lang="tr-TR" dirty="0"/>
              <a:t> is </a:t>
            </a:r>
            <a:r>
              <a:rPr lang="tr-TR" dirty="0" err="1"/>
              <a:t>considering</a:t>
            </a:r>
            <a:r>
              <a:rPr lang="tr-TR" dirty="0"/>
              <a:t> an </a:t>
            </a:r>
            <a:r>
              <a:rPr lang="tr-TR" dirty="0" err="1"/>
              <a:t>automated</a:t>
            </a:r>
            <a:r>
              <a:rPr lang="tr-TR" dirty="0"/>
              <a:t> </a:t>
            </a:r>
            <a:r>
              <a:rPr lang="tr-TR" dirty="0" err="1"/>
              <a:t>inventory</a:t>
            </a:r>
            <a:r>
              <a:rPr lang="tr-TR" dirty="0"/>
              <a:t> </a:t>
            </a:r>
            <a:r>
              <a:rPr lang="tr-TR" dirty="0" err="1"/>
              <a:t>management</a:t>
            </a:r>
            <a:r>
              <a:rPr lang="tr-TR" dirty="0"/>
              <a:t> </a:t>
            </a:r>
            <a:r>
              <a:rPr lang="tr-TR" dirty="0" err="1"/>
              <a:t>system</a:t>
            </a:r>
            <a:r>
              <a:rPr lang="tr-TR" dirty="0"/>
              <a:t> </a:t>
            </a:r>
            <a:r>
              <a:rPr lang="tr-TR" dirty="0" err="1"/>
              <a:t>to</a:t>
            </a:r>
            <a:r>
              <a:rPr lang="tr-TR" dirty="0"/>
              <a:t> </a:t>
            </a:r>
            <a:r>
              <a:rPr lang="tr-TR" dirty="0" err="1"/>
              <a:t>improve</a:t>
            </a:r>
            <a:r>
              <a:rPr lang="tr-TR" dirty="0"/>
              <a:t> </a:t>
            </a:r>
            <a:r>
              <a:rPr lang="tr-TR" dirty="0" err="1"/>
              <a:t>storage</a:t>
            </a:r>
            <a:r>
              <a:rPr lang="tr-TR" dirty="0"/>
              <a:t> </a:t>
            </a:r>
            <a:r>
              <a:rPr lang="tr-TR" dirty="0" err="1"/>
              <a:t>efficiency</a:t>
            </a:r>
            <a:r>
              <a:rPr lang="tr-TR" dirty="0"/>
              <a:t> </a:t>
            </a:r>
            <a:r>
              <a:rPr lang="tr-TR" dirty="0" err="1"/>
              <a:t>and</a:t>
            </a:r>
            <a:r>
              <a:rPr lang="tr-TR" dirty="0"/>
              <a:t> </a:t>
            </a:r>
            <a:r>
              <a:rPr lang="tr-TR" dirty="0" err="1"/>
              <a:t>order</a:t>
            </a:r>
            <a:r>
              <a:rPr lang="tr-TR" dirty="0"/>
              <a:t> </a:t>
            </a:r>
            <a:r>
              <a:rPr lang="tr-TR" dirty="0" err="1"/>
              <a:t>fulfilment</a:t>
            </a:r>
            <a:r>
              <a:rPr lang="tr-TR" dirty="0"/>
              <a:t>.</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İNOVASYON YÖNETİMİNDE DİJİTALLEŞME</a:t>
            </a:r>
          </a:p>
        </p:txBody>
      </p:sp>
      <p:graphicFrame>
        <p:nvGraphicFramePr>
          <p:cNvPr id="15" name="Tabelle 14">
            <a:extLst>
              <a:ext uri="{FF2B5EF4-FFF2-40B4-BE49-F238E27FC236}">
                <a16:creationId xmlns:a16="http://schemas.microsoft.com/office/drawing/2014/main" id="{27E6CFA3-CE78-73C4-39C7-D15B0A3E3544}"/>
              </a:ext>
            </a:extLst>
          </p:cNvPr>
          <p:cNvGraphicFramePr>
            <a:graphicFrameLocks noGrp="1"/>
          </p:cNvGraphicFramePr>
          <p:nvPr>
            <p:extLst>
              <p:ext uri="{D42A27DB-BD31-4B8C-83A1-F6EECF244321}">
                <p14:modId xmlns:p14="http://schemas.microsoft.com/office/powerpoint/2010/main" val="3242960210"/>
              </p:ext>
            </p:extLst>
          </p:nvPr>
        </p:nvGraphicFramePr>
        <p:xfrm>
          <a:off x="785660" y="3238342"/>
          <a:ext cx="5988356" cy="7162552"/>
        </p:xfrm>
        <a:graphic>
          <a:graphicData uri="http://schemas.openxmlformats.org/drawingml/2006/table">
            <a:tbl>
              <a:tblPr firstRow="1" bandRow="1">
                <a:tableStyleId>{1FECB4D8-DB02-4DC6-A0A2-4F2EBAE1DC90}</a:tableStyleId>
              </a:tblPr>
              <a:tblGrid>
                <a:gridCol w="878040">
                  <a:extLst>
                    <a:ext uri="{9D8B030D-6E8A-4147-A177-3AD203B41FA5}">
                      <a16:colId xmlns:a16="http://schemas.microsoft.com/office/drawing/2014/main" val="2167402619"/>
                    </a:ext>
                  </a:extLst>
                </a:gridCol>
                <a:gridCol w="1765300">
                  <a:extLst>
                    <a:ext uri="{9D8B030D-6E8A-4147-A177-3AD203B41FA5}">
                      <a16:colId xmlns:a16="http://schemas.microsoft.com/office/drawing/2014/main" val="1436939120"/>
                    </a:ext>
                  </a:extLst>
                </a:gridCol>
                <a:gridCol w="3345016">
                  <a:extLst>
                    <a:ext uri="{9D8B030D-6E8A-4147-A177-3AD203B41FA5}">
                      <a16:colId xmlns:a16="http://schemas.microsoft.com/office/drawing/2014/main" val="2490921533"/>
                    </a:ext>
                  </a:extLst>
                </a:gridCol>
              </a:tblGrid>
              <a:tr h="756681">
                <a:tc>
                  <a:txBody>
                    <a:bodyPr/>
                    <a:lstStyle/>
                    <a:p>
                      <a:r>
                        <a:rPr lang="tr-TR" sz="1100" b="1" noProof="0" dirty="0"/>
                        <a:t>Boyut</a:t>
                      </a:r>
                      <a:endParaRPr lang="tr-TR" sz="11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tc>
                  <a:txBody>
                    <a:bodyPr/>
                    <a:lstStyle/>
                    <a:p>
                      <a:r>
                        <a:rPr lang="tr-TR" sz="1100" b="1" noProof="0"/>
                        <a:t>Yol Gösterici Sorular</a:t>
                      </a:r>
                      <a:endParaRPr lang="tr-TR" sz="1100"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tc>
                  <a:txBody>
                    <a:bodyPr/>
                    <a:lstStyle/>
                    <a:p>
                      <a:r>
                        <a:rPr lang="tr-TR" sz="1100" noProof="0"/>
                        <a:t>Seçtiğiniz Şirket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extLst>
                  <a:ext uri="{0D108BD9-81ED-4DB2-BD59-A6C34878D82A}">
                    <a16:rowId xmlns:a16="http://schemas.microsoft.com/office/drawing/2014/main" val="3876875392"/>
                  </a:ext>
                </a:extLst>
              </a:tr>
              <a:tr h="1212762">
                <a:tc>
                  <a:txBody>
                    <a:bodyPr/>
                    <a:lstStyle/>
                    <a:p>
                      <a:r>
                        <a:rPr lang="tr-TR" sz="1100" b="1" noProof="0" dirty="0"/>
                        <a:t>Hedef ve Amaç</a:t>
                      </a:r>
                      <a:endParaRPr lang="tr-TR" sz="11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i="1" noProof="0" dirty="0"/>
                        <a:t>Şirketin misyonu ve ana hedefleri nelerdir? 
Temel ürünleri/hizmetleri nelerdir?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sz="1100" i="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593776"/>
                  </a:ext>
                </a:extLst>
              </a:tr>
              <a:tr h="1896884">
                <a:tc>
                  <a:txBody>
                    <a:bodyPr/>
                    <a:lstStyle/>
                    <a:p>
                      <a:r>
                        <a:rPr lang="tr-TR" sz="1100" b="1" noProof="0" dirty="0"/>
                        <a:t>Zorluklar</a:t>
                      </a:r>
                      <a:endParaRPr lang="tr-TR" sz="11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i="1" noProof="0" dirty="0"/>
                        <a:t>Şirketin en büyük operasyonel veya stratejik zorlukları nelerdir? (Örneğin, verimlilik, müşteri katılımı, sürdürülebilirlik, maliyet azaltma)
Şirketinizin karşılaştığı belirli bölgesel zorluklar nelerdir?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sz="1100" i="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229025"/>
                  </a:ext>
                </a:extLst>
              </a:tr>
              <a:tr h="1212762">
                <a:tc>
                  <a:txBody>
                    <a:bodyPr/>
                    <a:lstStyle/>
                    <a:p>
                      <a:r>
                        <a:rPr lang="tr-TR" sz="1100" b="1" noProof="0" dirty="0"/>
                        <a:t>Mevcut Yenilikler</a:t>
                      </a:r>
                      <a:endParaRPr lang="tr-TR" sz="11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i="1" noProof="0" dirty="0"/>
                        <a:t>Şirket herhangi bir yenilikçi çözüm sundu mu? 
Ne kadar başarılı oldular?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sz="1100" i="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363202"/>
                  </a:ext>
                </a:extLst>
              </a:tr>
              <a:tr h="1212762">
                <a:tc>
                  <a:txBody>
                    <a:bodyPr/>
                    <a:lstStyle/>
                    <a:p>
                      <a:r>
                        <a:rPr lang="tr-TR" sz="1100" b="1" noProof="0" dirty="0"/>
                        <a:t>İnovasyon Yönetimi Aşamaları</a:t>
                      </a:r>
                      <a:endParaRPr lang="tr-TR" sz="11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i="1" noProof="0" dirty="0"/>
                        <a:t>Şirket hangi aşamada? (örneğin, fikir üretme, geliştirme, uygulama vb.)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sz="1100" i="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42162"/>
                  </a:ext>
                </a:extLst>
              </a:tr>
              <a:tr h="870701">
                <a:tc>
                  <a:txBody>
                    <a:bodyPr/>
                    <a:lstStyle/>
                    <a:p>
                      <a:r>
                        <a:rPr lang="tr-TR" sz="1100" b="1" noProof="0" dirty="0"/>
                        <a:t>Endüstri Trendleri</a:t>
                      </a:r>
                      <a:endParaRPr lang="tr-TR" sz="11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i="1" noProof="0" dirty="0"/>
                        <a:t>Bu sektördeki inovasyonu etkileyen dış eğilimler nelerdir?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sz="1100" i="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4330618"/>
                  </a:ext>
                </a:extLst>
              </a:tr>
            </a:tbl>
          </a:graphicData>
        </a:graphic>
      </p:graphicFrame>
    </p:spTree>
    <p:extLst>
      <p:ext uri="{BB962C8B-B14F-4D97-AF65-F5344CB8AC3E}">
        <p14:creationId xmlns:p14="http://schemas.microsoft.com/office/powerpoint/2010/main" val="133604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FF968-54D0-01FE-08AE-5D856CBAECF2}"/>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096433B9-FF39-279C-D130-D4E47A20D5DE}"/>
              </a:ext>
            </a:extLst>
          </p:cNvPr>
          <p:cNvSpPr>
            <a:spLocks noGrp="1"/>
          </p:cNvSpPr>
          <p:nvPr>
            <p:ph type="body" sz="quarter" idx="64"/>
          </p:nvPr>
        </p:nvSpPr>
        <p:spPr>
          <a:xfrm>
            <a:off x="697281" y="1599143"/>
            <a:ext cx="6076734" cy="8683846"/>
          </a:xfrm>
        </p:spPr>
        <p:txBody>
          <a:bodyPr lIns="91440" tIns="45720" rIns="91440" bIns="45720" numCol="1" spcCol="288000" anchor="t">
            <a:noAutofit/>
          </a:bodyPr>
          <a:lstStyle/>
          <a:p>
            <a:pPr algn="just"/>
            <a:r>
              <a:rPr lang="tr-TR" sz="1600" b="1" dirty="0">
                <a:solidFill>
                  <a:srgbClr val="8652A1"/>
                </a:solidFill>
                <a:latin typeface="Calibri"/>
                <a:ea typeface="Open Sans"/>
                <a:cs typeface="Calibri"/>
              </a:rPr>
              <a:t>Adım 2: İlgili Dijital Araçların Belirlenmesi ve Seçilmesi</a:t>
            </a:r>
          </a:p>
          <a:p>
            <a:pPr algn="just"/>
            <a:endParaRPr lang="tr-TR" dirty="0"/>
          </a:p>
          <a:p>
            <a:pPr algn="just"/>
            <a:r>
              <a:rPr lang="tr-TR" dirty="0"/>
              <a:t>Şirketin ihtiyaçları anlaşıldıktan sonra, fikir üretme, geliştirme veya uygulama araçları gibi inovasyon yönetimi sürecini destekleyebilecek dijital araçları keşfedin.</a:t>
            </a:r>
          </a:p>
          <a:p>
            <a:pPr algn="just"/>
            <a:endParaRPr lang="tr-TR" dirty="0"/>
          </a:p>
          <a:p>
            <a:pPr algn="just"/>
            <a:endParaRPr lang="tr-TR" dirty="0"/>
          </a:p>
          <a:p>
            <a:pPr algn="just"/>
            <a:r>
              <a:rPr lang="tr-TR" b="1" dirty="0">
                <a:latin typeface="Calibri"/>
                <a:ea typeface="Open Sans"/>
                <a:cs typeface="Calibri"/>
              </a:rPr>
              <a:t>Dijital Araçları Bulmak için Kaynaklar:</a:t>
            </a:r>
          </a:p>
          <a:p>
            <a:pPr algn="just"/>
            <a:r>
              <a:rPr lang="tr-TR" dirty="0"/>
              <a:t>Fikir üretiminden uygulamaya kadar inovasyon sürecini desteklemek için inovasyon faaliyetlerini yönetmeye, yapılandırmaya ve hızlandırmaya yardımcı olan araçları göz önünde bulundurun. Bunlar şunları içerebilir:</a:t>
            </a:r>
          </a:p>
          <a:p>
            <a:pPr marL="171450" indent="-171450" algn="just">
              <a:buFont typeface="Wingdings" panose="05000000000000000000" pitchFamily="2" charset="2"/>
              <a:buChar char="q"/>
            </a:pPr>
            <a:r>
              <a:rPr lang="tr-TR" b="1" dirty="0"/>
              <a:t>Analitik ve öngörü araçları (</a:t>
            </a:r>
            <a:r>
              <a:rPr lang="tr-TR" b="1" dirty="0" err="1"/>
              <a:t>örn</a:t>
            </a:r>
            <a:r>
              <a:rPr lang="tr-TR" b="1" dirty="0"/>
              <a:t>. </a:t>
            </a:r>
            <a:r>
              <a:rPr lang="tr-TR" b="1" dirty="0" err="1"/>
              <a:t>Statista</a:t>
            </a:r>
            <a:r>
              <a:rPr lang="tr-TR" b="1" dirty="0"/>
              <a:t>, </a:t>
            </a:r>
            <a:r>
              <a:rPr lang="tr-TR" b="1" dirty="0" err="1"/>
              <a:t>Power</a:t>
            </a:r>
            <a:r>
              <a:rPr lang="tr-TR" b="1" dirty="0"/>
              <a:t> BI, </a:t>
            </a:r>
            <a:r>
              <a:rPr lang="tr-TR" b="1" dirty="0" err="1"/>
              <a:t>Crunchbase</a:t>
            </a:r>
            <a:r>
              <a:rPr lang="tr-TR" b="1" dirty="0"/>
              <a:t>):</a:t>
            </a:r>
            <a:r>
              <a:rPr lang="tr-TR" dirty="0"/>
              <a:t> Eğilimleri belirleyin, pazar potansiyelini değerlendirin ve kanıta dayalı kararları destekleyin.
</a:t>
            </a:r>
            <a:r>
              <a:rPr lang="tr-TR" b="1" dirty="0"/>
              <a:t>Fikir yönetimi platformları (</a:t>
            </a:r>
            <a:r>
              <a:rPr lang="tr-TR" b="1" dirty="0" err="1"/>
              <a:t>örn</a:t>
            </a:r>
            <a:r>
              <a:rPr lang="tr-TR" b="1" dirty="0"/>
              <a:t>. </a:t>
            </a:r>
            <a:r>
              <a:rPr lang="tr-TR" b="1" dirty="0" err="1"/>
              <a:t>Brightidea</a:t>
            </a:r>
            <a:r>
              <a:rPr lang="tr-TR" b="1" dirty="0"/>
              <a:t>, </a:t>
            </a:r>
            <a:r>
              <a:rPr lang="tr-TR" b="1" dirty="0" err="1"/>
              <a:t>Qmarkets</a:t>
            </a:r>
            <a:r>
              <a:rPr lang="tr-TR" b="1" dirty="0"/>
              <a:t>): </a:t>
            </a:r>
            <a:r>
              <a:rPr lang="tr-TR" dirty="0"/>
              <a:t>İnovasyon fikirlerini toplayın, değerlendirin ve önceliklendirin.
</a:t>
            </a:r>
            <a:r>
              <a:rPr lang="tr-TR" b="1" dirty="0"/>
              <a:t>İşbirliği araçları (</a:t>
            </a:r>
            <a:r>
              <a:rPr lang="tr-TR" b="1" dirty="0" err="1"/>
              <a:t>örn</a:t>
            </a:r>
            <a:r>
              <a:rPr lang="tr-TR" b="1" dirty="0"/>
              <a:t>. Miro, </a:t>
            </a:r>
            <a:r>
              <a:rPr lang="tr-TR" b="1" dirty="0" err="1"/>
              <a:t>Lucidspark</a:t>
            </a:r>
            <a:r>
              <a:rPr lang="tr-TR" b="1" dirty="0"/>
              <a:t>, Microsoft </a:t>
            </a:r>
            <a:r>
              <a:rPr lang="tr-TR" b="1" dirty="0" err="1"/>
              <a:t>Teams</a:t>
            </a:r>
            <a:r>
              <a:rPr lang="tr-TR" b="1" dirty="0"/>
              <a:t>):</a:t>
            </a:r>
            <a:r>
              <a:rPr lang="tr-TR" dirty="0"/>
              <a:t> Beyin fırtınasını, görselleştirmeyi ve ekipler arası fikir oluşturmayı destekleyin.
</a:t>
            </a:r>
            <a:r>
              <a:rPr lang="tr-TR" b="1" dirty="0"/>
              <a:t>Prototipleme ve test araçları (</a:t>
            </a:r>
            <a:r>
              <a:rPr lang="tr-TR" b="1" dirty="0" err="1"/>
              <a:t>örn</a:t>
            </a:r>
            <a:r>
              <a:rPr lang="tr-TR" b="1" dirty="0"/>
              <a:t>. </a:t>
            </a:r>
            <a:r>
              <a:rPr lang="tr-TR" b="1" dirty="0" err="1"/>
              <a:t>Figma</a:t>
            </a:r>
            <a:r>
              <a:rPr lang="tr-TR" b="1" dirty="0"/>
              <a:t>, </a:t>
            </a:r>
            <a:r>
              <a:rPr lang="tr-TR" b="1" dirty="0" err="1"/>
              <a:t>MarvelApp</a:t>
            </a:r>
            <a:r>
              <a:rPr lang="tr-TR" b="1" dirty="0"/>
              <a:t>): </a:t>
            </a:r>
            <a:r>
              <a:rPr lang="tr-TR" dirty="0"/>
              <a:t>Erken aşama konseptleri oluşturun ve test edin.
</a:t>
            </a:r>
            <a:r>
              <a:rPr lang="tr-TR" b="1" dirty="0"/>
              <a:t>Proje ve inovasyon boru hattı yönetim sistemleri (</a:t>
            </a:r>
            <a:r>
              <a:rPr lang="tr-TR" b="1" dirty="0" err="1"/>
              <a:t>örn</a:t>
            </a:r>
            <a:r>
              <a:rPr lang="tr-TR" b="1" dirty="0"/>
              <a:t>. </a:t>
            </a:r>
            <a:r>
              <a:rPr lang="tr-TR" b="1" dirty="0" err="1"/>
              <a:t>Planbox</a:t>
            </a:r>
            <a:r>
              <a:rPr lang="tr-TR" b="1" dirty="0"/>
              <a:t>, </a:t>
            </a:r>
            <a:r>
              <a:rPr lang="tr-TR" b="1" dirty="0" err="1"/>
              <a:t>ClickUp</a:t>
            </a:r>
            <a:r>
              <a:rPr lang="tr-TR" b="1" dirty="0"/>
              <a:t>, </a:t>
            </a:r>
            <a:r>
              <a:rPr lang="tr-TR" b="1" dirty="0" err="1"/>
              <a:t>InnovationCloud</a:t>
            </a:r>
            <a:r>
              <a:rPr lang="tr-TR" b="1" dirty="0"/>
              <a:t>):</a:t>
            </a:r>
            <a:r>
              <a:rPr lang="tr-TR" dirty="0"/>
              <a:t> İnovasyon aşamalarını takip edin ve yürütmeyi destekleyin.</a:t>
            </a:r>
          </a:p>
          <a:p>
            <a:pPr algn="just">
              <a:buClr>
                <a:schemeClr val="tx1"/>
              </a:buClr>
            </a:pPr>
            <a:endParaRPr lang="tr-TR" b="1" dirty="0">
              <a:latin typeface="Calibri"/>
              <a:ea typeface="Open Sans"/>
              <a:cs typeface="Calibri"/>
            </a:endParaRPr>
          </a:p>
          <a:p>
            <a:pPr algn="just">
              <a:buClr>
                <a:schemeClr val="tx1"/>
              </a:buClr>
            </a:pPr>
            <a:r>
              <a:rPr lang="tr-TR" dirty="0"/>
              <a:t>Dijital araçları, yalnızca aşağıdaki kaynaklar aracılığıyla bulabilirsiniz:</a:t>
            </a:r>
            <a:endParaRPr lang="tr-TR" b="1" dirty="0">
              <a:latin typeface="Calibri"/>
              <a:ea typeface="Open Sans"/>
              <a:cs typeface="Calibri"/>
            </a:endParaRPr>
          </a:p>
          <a:p>
            <a:pPr marL="171450" indent="-171450" algn="just">
              <a:buClr>
                <a:schemeClr val="tx1"/>
              </a:buClr>
              <a:buFont typeface="Wingdings" panose="05000000000000000000" pitchFamily="2" charset="2"/>
              <a:buChar char="q"/>
            </a:pPr>
            <a:r>
              <a:rPr lang="tr-TR" dirty="0"/>
              <a:t>Pazar Araştırması ve Sektör Raporları - Benzer endüstrilerde yaygın olarak kullanılan inovasyon araçlarına bakın.
</a:t>
            </a:r>
            <a:r>
              <a:rPr lang="tr-TR" b="1" dirty="0">
                <a:solidFill>
                  <a:srgbClr val="29C5F4"/>
                </a:solidFill>
                <a:hlinkClick r:id="rId2">
                  <a:extLst>
                    <a:ext uri="{A12FA001-AC4F-418D-AE19-62706E023703}">
                      <ahyp:hlinkClr xmlns:ahyp="http://schemas.microsoft.com/office/drawing/2018/hyperlinkcolor" val="tx"/>
                    </a:ext>
                  </a:extLst>
                </a:hlinkClick>
              </a:rPr>
              <a:t>EARTH Başlangıç Kiti</a:t>
            </a:r>
            <a:r>
              <a:rPr lang="tr-TR" b="1" dirty="0">
                <a:solidFill>
                  <a:srgbClr val="29C5F4"/>
                </a:solidFill>
              </a:rPr>
              <a:t> </a:t>
            </a:r>
            <a:r>
              <a:rPr lang="tr-TR" dirty="0"/>
              <a:t>– Lojistiğe odaklanan, inovasyon sürecinin aşamalarıyla (s. 23-29) uyumlu dijital araçların derlenmiş bir listesine bakın.</a:t>
            </a:r>
          </a:p>
          <a:p>
            <a:pPr algn="just">
              <a:buClr>
                <a:schemeClr val="tx1"/>
              </a:buClr>
            </a:pPr>
            <a:endParaRPr lang="tr-TR" dirty="0"/>
          </a:p>
          <a:p>
            <a:pPr algn="just">
              <a:buClr>
                <a:schemeClr val="tx1"/>
              </a:buClr>
            </a:pPr>
            <a:endParaRPr lang="tr-TR" dirty="0"/>
          </a:p>
          <a:p>
            <a:pPr algn="just"/>
            <a:r>
              <a:rPr lang="tr-TR" b="1" dirty="0"/>
              <a:t>Dijital Araçları Değerlendirmek için Kontrol Listesi:</a:t>
            </a:r>
          </a:p>
          <a:p>
            <a:pPr marL="171450" indent="-171450" algn="just">
              <a:buFont typeface="Wingdings" panose="05000000000000000000" pitchFamily="2" charset="2"/>
              <a:buChar char="q"/>
            </a:pPr>
            <a:r>
              <a:rPr lang="tr-TR" b="1" dirty="0"/>
              <a:t>İşlevsellik: </a:t>
            </a:r>
            <a:r>
              <a:rPr lang="tr-TR" dirty="0"/>
              <a:t>İnovasyonun belirli bir aşamasını destekliyor mu (</a:t>
            </a:r>
            <a:r>
              <a:rPr lang="tr-TR" dirty="0" err="1"/>
              <a:t>örn</a:t>
            </a:r>
            <a:r>
              <a:rPr lang="tr-TR" dirty="0"/>
              <a:t>. fikir üretme, geliştirme, test etme)?</a:t>
            </a:r>
            <a:r>
              <a:rPr lang="tr-TR" b="1" dirty="0"/>
              <a:t>
Uygulama Kolaylığı: </a:t>
            </a:r>
            <a:r>
              <a:rPr lang="tr-TR" dirty="0"/>
              <a:t>Mevcut sistemlere ve iş akışlarına sorunsuz bir şekilde entegre edilebiliyor mu?</a:t>
            </a:r>
            <a:r>
              <a:rPr lang="tr-TR" b="1" dirty="0"/>
              <a:t>
Maliyet ve Yatırım Getirisi: </a:t>
            </a:r>
            <a:r>
              <a:rPr lang="tr-TR" dirty="0"/>
              <a:t>Uygun maliyetli mi ve faydası yatırımı haklı çıkarıyor mu?</a:t>
            </a:r>
            <a:r>
              <a:rPr lang="tr-TR" b="1" dirty="0"/>
              <a:t>
Ölçeklenebilirlik: </a:t>
            </a:r>
            <a:r>
              <a:rPr lang="tr-TR" dirty="0"/>
              <a:t>Araç, gelecekteki inovasyon ihtiyaçlarına uyum sağlayıp büyüyebilir mi?</a:t>
            </a:r>
            <a:r>
              <a:rPr lang="tr-TR" b="1" dirty="0"/>
              <a:t>
Kullanıcı dostu: </a:t>
            </a:r>
            <a:r>
              <a:rPr lang="tr-TR" dirty="0"/>
              <a:t>Çalışanlar bunu sezgisel ve kullanımı kolay bulacaklar mı?</a:t>
            </a:r>
          </a:p>
          <a:p>
            <a:pPr marL="171450" indent="-171450" algn="just">
              <a:buFont typeface="Wingdings" panose="05000000000000000000" pitchFamily="2" charset="2"/>
              <a:buChar char="q"/>
            </a:pPr>
            <a:endParaRPr lang="tr-TR" dirty="0">
              <a:latin typeface="Calibri"/>
              <a:ea typeface="Open Sans"/>
              <a:cs typeface="Calibri"/>
            </a:endParaRPr>
          </a:p>
          <a:p>
            <a:pPr algn="just"/>
            <a:endParaRPr lang="tr-TR" dirty="0">
              <a:latin typeface="Calibri"/>
              <a:ea typeface="Open Sans"/>
              <a:cs typeface="Calibri"/>
            </a:endParaRPr>
          </a:p>
          <a:p>
            <a:pPr algn="just"/>
            <a:r>
              <a:rPr lang="tr-TR" b="1" dirty="0">
                <a:latin typeface="Calibri"/>
                <a:ea typeface="Open Sans"/>
                <a:cs typeface="Calibri"/>
              </a:rPr>
              <a:t>Final Seçimi:</a:t>
            </a:r>
          </a:p>
          <a:p>
            <a:pPr algn="just"/>
            <a:r>
              <a:rPr lang="tr-TR" dirty="0"/>
              <a:t>Farklı seçenekleri değerlendirdikten sonra, şirketin zorluklarına ve inovasyon hedeflerine en uygun aracı seçin (Adım 1'den itibaren).
Örnek: Bir lojistik şirketi, beyin fırtınası ve iş akışı görselleştirmesini geliştirdiği, inovasyon yönetiminin fikir aşamasını (Aşama 2: Fikir Oluşturma ve Fikir Yönetimi) desteklediği ve ekip koordinasyonunu geliştirdiği için işbirliğine dayalı bir çevrimiçi beyaz tahta olan Miro'yu seçti.</a:t>
            </a:r>
            <a:endParaRPr lang="tr-TR" dirty="0">
              <a:latin typeface="Calibri"/>
              <a:ea typeface="Open Sans"/>
              <a:cs typeface="Calibri"/>
            </a:endParaRPr>
          </a:p>
        </p:txBody>
      </p:sp>
      <p:sp>
        <p:nvSpPr>
          <p:cNvPr id="4" name="Slide Number Placeholder 3">
            <a:extLst>
              <a:ext uri="{FF2B5EF4-FFF2-40B4-BE49-F238E27FC236}">
                <a16:creationId xmlns:a16="http://schemas.microsoft.com/office/drawing/2014/main" id="{06582C70-DA67-2ED3-75DA-0C7C162E1AF0}"/>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ABECD88F-748C-DD65-AF02-D8DA73CD435C}"/>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BC2DAB-AA9A-4FB3-AAE2-54CCD7EEC4A9}"/>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İNOVASYON YÖNETİMİNDE DİJİTALLEŞME</a:t>
            </a:r>
          </a:p>
        </p:txBody>
      </p:sp>
    </p:spTree>
    <p:extLst>
      <p:ext uri="{BB962C8B-B14F-4D97-AF65-F5344CB8AC3E}">
        <p14:creationId xmlns:p14="http://schemas.microsoft.com/office/powerpoint/2010/main" val="128452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5. HAFTA</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076734" cy="6488414"/>
          </a:xfrm>
        </p:spPr>
        <p:txBody>
          <a:bodyPr lIns="91440" tIns="45720" rIns="91440" bIns="45720" numCol="1" spcCol="288000" anchor="t">
            <a:noAutofit/>
          </a:bodyPr>
          <a:lstStyle/>
          <a:p>
            <a:pPr algn="just"/>
            <a:r>
              <a:rPr lang="tr-TR" sz="1600" b="1" dirty="0">
                <a:solidFill>
                  <a:srgbClr val="8652A1"/>
                </a:solidFill>
              </a:rPr>
              <a:t>DERSTEN ÖNCE</a:t>
            </a:r>
          </a:p>
          <a:p>
            <a:pPr algn="just"/>
            <a:endParaRPr lang="tr-TR" dirty="0"/>
          </a:p>
          <a:p>
            <a:pPr marL="171450" indent="-171450" algn="just" fontAlgn="base">
              <a:buFont typeface="Wingdings" pitchFamily="2" charset="2"/>
              <a:buChar char="q"/>
            </a:pPr>
            <a:r>
              <a:rPr lang="tr-TR" dirty="0">
                <a:latin typeface="Calibri"/>
                <a:ea typeface="Open Sans"/>
                <a:cs typeface="Calibri"/>
              </a:rPr>
              <a:t>Sürdürülebilir Kalkınma Amaçları (</a:t>
            </a:r>
            <a:r>
              <a:rPr lang="tr-TR" dirty="0" err="1">
                <a:latin typeface="Calibri"/>
                <a:ea typeface="Open Sans"/>
                <a:cs typeface="Calibri"/>
              </a:rPr>
              <a:t>SDG'ler</a:t>
            </a:r>
            <a:r>
              <a:rPr lang="tr-TR" dirty="0">
                <a:latin typeface="Calibri"/>
                <a:ea typeface="Open Sans"/>
                <a:cs typeface="Calibri"/>
              </a:rPr>
              <a:t>) kavramına aşina olun. Bunu Birleşmiş Milletler web sitesinde </a:t>
            </a:r>
            <a:r>
              <a:rPr lang="tr-TR" b="1" dirty="0">
                <a:solidFill>
                  <a:srgbClr val="29C5F4"/>
                </a:solidFill>
                <a:hlinkClick r:id="rId3">
                  <a:extLst>
                    <a:ext uri="{A12FA001-AC4F-418D-AE19-62706E023703}">
                      <ahyp:hlinkClr xmlns:ahyp="http://schemas.microsoft.com/office/drawing/2018/hyperlinkcolor" val="tx"/>
                    </a:ext>
                  </a:extLst>
                </a:hlinkClick>
              </a:rPr>
              <a:t>buradan</a:t>
            </a:r>
            <a:r>
              <a:rPr lang="tr-TR" dirty="0">
                <a:latin typeface="Calibri"/>
                <a:ea typeface="Open Sans"/>
                <a:cs typeface="Calibri"/>
              </a:rPr>
              <a:t> keşfedebilirsiniz. Ek olarak, </a:t>
            </a:r>
            <a:r>
              <a:rPr lang="tr-TR" b="1" dirty="0">
                <a:solidFill>
                  <a:srgbClr val="29C5F4"/>
                </a:solidFill>
                <a:hlinkClick r:id="rId4">
                  <a:extLst>
                    <a:ext uri="{A12FA001-AC4F-418D-AE19-62706E023703}">
                      <ahyp:hlinkClr xmlns:ahyp="http://schemas.microsoft.com/office/drawing/2018/hyperlinkcolor" val="tx"/>
                    </a:ext>
                  </a:extLst>
                </a:hlinkClick>
              </a:rPr>
              <a:t>EARTH Başlangıç </a:t>
            </a:r>
            <a:r>
              <a:rPr lang="tr-TR" b="1" dirty="0" err="1">
                <a:solidFill>
                  <a:srgbClr val="29C5F4"/>
                </a:solidFill>
                <a:hlinkClick r:id="rId4">
                  <a:extLst>
                    <a:ext uri="{A12FA001-AC4F-418D-AE19-62706E023703}">
                      <ahyp:hlinkClr xmlns:ahyp="http://schemas.microsoft.com/office/drawing/2018/hyperlinkcolor" val="tx"/>
                    </a:ext>
                  </a:extLst>
                </a:hlinkClick>
              </a:rPr>
              <a:t>Kiti’ndeki</a:t>
            </a:r>
            <a:r>
              <a:rPr lang="tr-TR" dirty="0">
                <a:latin typeface="Calibri"/>
                <a:ea typeface="Open Sans"/>
                <a:cs typeface="Calibri"/>
              </a:rPr>
              <a:t> </a:t>
            </a:r>
            <a:r>
              <a:rPr lang="tr-TR" dirty="0" err="1">
                <a:latin typeface="Calibri"/>
                <a:ea typeface="Open Sans"/>
                <a:cs typeface="Calibri"/>
              </a:rPr>
              <a:t>SDG'lere</a:t>
            </a:r>
            <a:r>
              <a:rPr lang="tr-TR" dirty="0">
                <a:latin typeface="Calibri"/>
                <a:ea typeface="Open Sans"/>
                <a:cs typeface="Calibri"/>
              </a:rPr>
              <a:t> ve bunların lojistikle olan bağlantılarına bakın (s. 8-13)</a:t>
            </a:r>
            <a:r>
              <a:rPr lang="tr-TR" sz="1100" i="0" strike="noStrike" dirty="0">
                <a:solidFill>
                  <a:schemeClr val="tx1"/>
                </a:solidFill>
                <a:effectLst/>
                <a:latin typeface="Calibri"/>
                <a:ea typeface="Open Sans"/>
                <a:cs typeface="Calibri"/>
              </a:rPr>
              <a:t>.</a:t>
            </a:r>
            <a:r>
              <a:rPr lang="tr-TR" sz="1100" i="0" dirty="0">
                <a:solidFill>
                  <a:schemeClr val="tx1"/>
                </a:solidFill>
                <a:effectLst/>
                <a:latin typeface="Calibri"/>
                <a:ea typeface="Open Sans"/>
                <a:cs typeface="Calibri"/>
              </a:rPr>
              <a:t>​</a:t>
            </a:r>
            <a:endParaRPr lang="tr-TR" i="0" dirty="0">
              <a:solidFill>
                <a:schemeClr val="tx1"/>
              </a:solidFill>
              <a:effectLst/>
              <a:latin typeface="Calibri"/>
              <a:ea typeface="Open Sans"/>
              <a:cs typeface="Calibri"/>
            </a:endParaRPr>
          </a:p>
          <a:p>
            <a:pPr algn="just" rtl="0" fontAlgn="base"/>
            <a:r>
              <a:rPr lang="tr-TR" sz="1100" i="0" dirty="0">
                <a:solidFill>
                  <a:srgbClr val="000000"/>
                </a:solidFill>
                <a:effectLst/>
                <a:latin typeface="Calibri" panose="020F0502020204030204" pitchFamily="34" charset="0"/>
              </a:rPr>
              <a:t>​</a:t>
            </a:r>
            <a:endParaRPr lang="tr-TR" i="0" dirty="0">
              <a:solidFill>
                <a:srgbClr val="000000"/>
              </a:solidFill>
              <a:effectLst/>
              <a:latin typeface="Arial" panose="020B0604020202020204" pitchFamily="34" charset="0"/>
            </a:endParaRPr>
          </a:p>
          <a:p>
            <a:pPr algn="just"/>
            <a:r>
              <a:rPr lang="tr-TR" sz="1600" b="1" dirty="0">
                <a:solidFill>
                  <a:srgbClr val="8652A1"/>
                </a:solidFill>
              </a:rPr>
              <a:t>DERS SIRASINDA</a:t>
            </a:r>
          </a:p>
          <a:p>
            <a:pPr algn="just"/>
            <a:endParaRPr lang="tr-TR" dirty="0"/>
          </a:p>
          <a:p>
            <a:pPr algn="just"/>
            <a:r>
              <a:rPr lang="tr-TR" dirty="0"/>
              <a:t>Bu aktivitede, </a:t>
            </a:r>
            <a:r>
              <a:rPr lang="tr-TR" b="1" dirty="0"/>
              <a:t>gruplar</a:t>
            </a:r>
            <a:r>
              <a:rPr lang="tr-TR" dirty="0"/>
              <a:t> oluşturacak ve lojistikte </a:t>
            </a:r>
            <a:r>
              <a:rPr lang="tr-TR" b="1" dirty="0"/>
              <a:t>gerçek dünyadaki</a:t>
            </a:r>
            <a:r>
              <a:rPr lang="tr-TR" dirty="0"/>
              <a:t> bir sürdürülebilirlik sorununu analiz edecek, potansiyel çözümleri belirleyecek ve bunları inovasyon yönetimi sürecinin aşamalarında nasıl yöneteceğinizi belirleyeceksiniz. Göreviniz, sürdürülebilirlik ve inovasyon yönetimini birbirine bağlamak için </a:t>
            </a:r>
            <a:r>
              <a:rPr lang="tr-TR" b="1" dirty="0">
                <a:solidFill>
                  <a:srgbClr val="29C5F4"/>
                </a:solidFill>
                <a:hlinkClick r:id="rId4">
                  <a:extLst>
                    <a:ext uri="{A12FA001-AC4F-418D-AE19-62706E023703}">
                      <ahyp:hlinkClr xmlns:ahyp="http://schemas.microsoft.com/office/drawing/2018/hyperlinkcolor" val="tx"/>
                    </a:ext>
                  </a:extLst>
                </a:hlinkClick>
              </a:rPr>
              <a:t>EARTH İyi Uygulama </a:t>
            </a:r>
            <a:r>
              <a:rPr lang="tr-TR" b="1" dirty="0" err="1">
                <a:solidFill>
                  <a:srgbClr val="29C5F4"/>
                </a:solidFill>
                <a:hlinkClick r:id="rId4">
                  <a:extLst>
                    <a:ext uri="{A12FA001-AC4F-418D-AE19-62706E023703}">
                      <ahyp:hlinkClr xmlns:ahyp="http://schemas.microsoft.com/office/drawing/2018/hyperlinkcolor" val="tx"/>
                    </a:ext>
                  </a:extLst>
                </a:hlinkClick>
              </a:rPr>
              <a:t>Özeti'nden</a:t>
            </a:r>
            <a:r>
              <a:rPr lang="tr-TR" b="1" dirty="0">
                <a:solidFill>
                  <a:srgbClr val="29C5F4"/>
                </a:solidFill>
              </a:rPr>
              <a:t> </a:t>
            </a:r>
            <a:r>
              <a:rPr lang="tr-TR" dirty="0"/>
              <a:t>elde edilen içgörüleri uygulamaktır.</a:t>
            </a:r>
          </a:p>
          <a:p>
            <a:pPr algn="just"/>
            <a:endParaRPr lang="tr-TR" b="1" dirty="0"/>
          </a:p>
          <a:p>
            <a:pPr algn="just"/>
            <a:r>
              <a:rPr lang="tr-TR" b="1" dirty="0"/>
              <a:t>Hedefler:</a:t>
            </a:r>
          </a:p>
          <a:p>
            <a:pPr marL="171450" indent="-171450" algn="just">
              <a:buFont typeface="Wingdings" panose="05000000000000000000" pitchFamily="2" charset="2"/>
              <a:buChar char="q"/>
            </a:pPr>
            <a:r>
              <a:rPr lang="tr-TR" dirty="0"/>
              <a:t>Lojistikteki temel sürdürülebilirlik zorluklarını anlayın.
Belirlenen çözümlere inovasyon yönetimi aşamalarını uygulayın.</a:t>
            </a:r>
          </a:p>
          <a:p>
            <a:pPr algn="just"/>
            <a:endParaRPr lang="tr-TR" dirty="0"/>
          </a:p>
          <a:p>
            <a:pPr algn="just"/>
            <a:r>
              <a:rPr lang="tr-TR" sz="1600" b="1" dirty="0">
                <a:solidFill>
                  <a:srgbClr val="8652A1"/>
                </a:solidFill>
              </a:rPr>
              <a:t>1. Adım: Bir Sürdürülebilirlik Zorluğu Belirleyin</a:t>
            </a:r>
          </a:p>
          <a:p>
            <a:pPr algn="just"/>
            <a:r>
              <a:rPr lang="tr-TR" b="1" dirty="0">
                <a:solidFill>
                  <a:srgbClr val="29C5F4"/>
                </a:solidFill>
                <a:hlinkClick r:id="rId4">
                  <a:extLst>
                    <a:ext uri="{A12FA001-AC4F-418D-AE19-62706E023703}">
                      <ahyp:hlinkClr xmlns:ahyp="http://schemas.microsoft.com/office/drawing/2018/hyperlinkcolor" val="tx"/>
                    </a:ext>
                  </a:extLst>
                </a:hlinkClick>
              </a:rPr>
              <a:t>EARTH İyi Uygulama Özeti'nden</a:t>
            </a:r>
            <a:r>
              <a:rPr lang="tr-TR" dirty="0"/>
              <a:t> (s. 7-69) bir vaka çalışması seçin ve özetleyin:</a:t>
            </a:r>
          </a:p>
          <a:p>
            <a:pPr marL="171450" indent="-171450" algn="just">
              <a:buFont typeface="Wingdings" panose="05000000000000000000" pitchFamily="2" charset="2"/>
              <a:buChar char="q"/>
            </a:pPr>
            <a:r>
              <a:rPr lang="tr-TR" dirty="0"/>
              <a:t>Sürdürülebilirlik sorunu.
Şirket tarafından uygulanan mevcut çözüm.</a:t>
            </a:r>
          </a:p>
          <a:p>
            <a:pPr marL="171450" indent="-171450" algn="just">
              <a:buFont typeface="Wingdings" panose="05000000000000000000" pitchFamily="2" charset="2"/>
              <a:buChar char="q"/>
            </a:pPr>
            <a:endParaRPr lang="tr-TR" dirty="0"/>
          </a:p>
          <a:p>
            <a:pPr algn="just"/>
            <a:r>
              <a:rPr lang="tr-TR" dirty="0"/>
              <a:t>Şirket çok sayıda sürdürülebilirlik sorunuyla karşılaşabilir ve çözümler uygulayabilir. Hepsini tanımlayın. Vaka zorluğu ortaya koyuyor ancak çözümü sunmuyor olabilir veya çözümü sunuyor ancak ele alınan zorluğu sunmuyor olabilir. Bu gibi durumlarda, eksik yönü düşünün ve karşılık gelen zorluğun veya çözümün ne olabileceğini önerin.</a:t>
            </a:r>
          </a:p>
          <a:p>
            <a:pPr algn="just"/>
            <a:endParaRPr lang="tr-TR" dirty="0"/>
          </a:p>
          <a:p>
            <a:pPr algn="just"/>
            <a:r>
              <a:rPr lang="tr-TR" b="1" dirty="0"/>
              <a:t>Örnek: </a:t>
            </a:r>
          </a:p>
          <a:p>
            <a:pPr algn="just"/>
            <a:r>
              <a:rPr lang="tr-TR" dirty="0"/>
              <a:t>GLS </a:t>
            </a:r>
            <a:r>
              <a:rPr lang="tr-TR" dirty="0" err="1"/>
              <a:t>Italia</a:t>
            </a:r>
            <a:r>
              <a:rPr lang="tr-TR" dirty="0"/>
              <a:t> Spa – Sürdürülebilir Teslimat için Dijital Platformlar ve Temiz Araçlar (EARTH İyi Uygulama Özeti, s. 12-14)</a:t>
            </a:r>
          </a:p>
          <a:p>
            <a:pPr algn="just"/>
            <a:r>
              <a:rPr lang="tr-TR" dirty="0"/>
              <a:t>İtalya'da önemli bir lojistik sağlayıcı olan GLS </a:t>
            </a:r>
            <a:r>
              <a:rPr lang="tr-TR" dirty="0" err="1"/>
              <a:t>Italia</a:t>
            </a:r>
            <a:r>
              <a:rPr lang="tr-TR" dirty="0"/>
              <a:t> Spa, güvenilir teslimat hizmetlerini sürdürürken karbon emisyonlarını azaltmayı hedefliyor. Yaklaşımları şunları içerir:</a:t>
            </a:r>
          </a:p>
          <a:p>
            <a:pPr marL="171450" indent="-171450" algn="just">
              <a:buFont typeface="Wingdings" panose="05000000000000000000" pitchFamily="2" charset="2"/>
              <a:buChar char="q"/>
            </a:pPr>
            <a:r>
              <a:rPr lang="tr-TR" dirty="0"/>
              <a:t>Elektrikli araçlara ve şarj altyapısına yatırım yapmak.
Operasyonlara güç sağlamak için depolara fotovoltaik sistemler kurmak.
Sürdürülebilirlik girişimlerini koordine etmek için dijital platformları (</a:t>
            </a:r>
            <a:r>
              <a:rPr lang="tr-TR" dirty="0" err="1"/>
              <a:t>örn</a:t>
            </a:r>
            <a:r>
              <a:rPr lang="tr-TR" dirty="0"/>
              <a:t>. </a:t>
            </a:r>
            <a:r>
              <a:rPr lang="tr-TR" dirty="0" err="1"/>
              <a:t>ServiceNow</a:t>
            </a:r>
            <a:r>
              <a:rPr lang="tr-TR" dirty="0"/>
              <a:t>) kullanma.</a:t>
            </a:r>
          </a:p>
          <a:p>
            <a:pPr algn="just"/>
            <a:endParaRPr lang="tr-TR" dirty="0"/>
          </a:p>
          <a:p>
            <a:pPr algn="just"/>
            <a:r>
              <a:rPr lang="tr-TR" dirty="0"/>
              <a:t>Bu etkinlik için aşağıdaki tabloyu tamamlayın. İlk satırda GLS </a:t>
            </a:r>
            <a:r>
              <a:rPr lang="tr-TR" dirty="0" err="1"/>
              <a:t>Italia</a:t>
            </a:r>
            <a:r>
              <a:rPr lang="tr-TR" dirty="0"/>
              <a:t> Spa örneği yer alıyor.</a:t>
            </a:r>
          </a:p>
          <a:p>
            <a:pPr algn="just"/>
            <a:endParaRPr lang="tr-TR" dirty="0"/>
          </a:p>
          <a:p>
            <a:pPr algn="just"/>
            <a:endParaRPr lang="tr-TR" dirty="0">
              <a:highlight>
                <a:srgbClr val="FFFF00"/>
              </a:highlight>
            </a:endParaRPr>
          </a:p>
          <a:p>
            <a:pPr algn="just"/>
            <a:endParaRPr lang="tr-TR"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6521346" cy="926158"/>
          </a:xfrm>
        </p:spPr>
        <p:txBody>
          <a:bodyPr lIns="91440" tIns="45720" rIns="91440" bIns="45720" anchor="ctr">
            <a:noAutofit/>
          </a:bodyPr>
          <a:lstStyle/>
          <a:p>
            <a:pPr marL="731520"/>
            <a:r>
              <a:rPr lang="en-US" dirty="0">
                <a:latin typeface="Calibri"/>
                <a:ea typeface="Open Sans"/>
                <a:cs typeface="Calibri"/>
              </a:rPr>
              <a:t>DİJİTAL İNOVASYON YÖNETİMİNDE SÜRDÜRÜLEBİLİRLİK</a:t>
            </a:r>
            <a:endParaRPr lang="en-US" dirty="0"/>
          </a:p>
        </p:txBody>
      </p:sp>
      <p:graphicFrame>
        <p:nvGraphicFramePr>
          <p:cNvPr id="5" name="Tabelle 4">
            <a:extLst>
              <a:ext uri="{FF2B5EF4-FFF2-40B4-BE49-F238E27FC236}">
                <a16:creationId xmlns:a16="http://schemas.microsoft.com/office/drawing/2014/main" id="{BB608C4B-A73C-E2ED-E40D-CD5C82AA8FD2}"/>
              </a:ext>
            </a:extLst>
          </p:cNvPr>
          <p:cNvGraphicFramePr>
            <a:graphicFrameLocks noGrp="1"/>
          </p:cNvGraphicFramePr>
          <p:nvPr>
            <p:extLst>
              <p:ext uri="{D42A27DB-BD31-4B8C-83A1-F6EECF244321}">
                <p14:modId xmlns:p14="http://schemas.microsoft.com/office/powerpoint/2010/main" val="2486945990"/>
              </p:ext>
            </p:extLst>
          </p:nvPr>
        </p:nvGraphicFramePr>
        <p:xfrm>
          <a:off x="789904" y="8165431"/>
          <a:ext cx="6076734" cy="2369208"/>
        </p:xfrm>
        <a:graphic>
          <a:graphicData uri="http://schemas.openxmlformats.org/drawingml/2006/table">
            <a:tbl>
              <a:tblPr firstRow="1" bandRow="1">
                <a:tableStyleId>{0505E3EF-67EA-436B-97B2-0124C06EBD24}</a:tableStyleId>
              </a:tblPr>
              <a:tblGrid>
                <a:gridCol w="2025578">
                  <a:extLst>
                    <a:ext uri="{9D8B030D-6E8A-4147-A177-3AD203B41FA5}">
                      <a16:colId xmlns:a16="http://schemas.microsoft.com/office/drawing/2014/main" val="2230712578"/>
                    </a:ext>
                  </a:extLst>
                </a:gridCol>
                <a:gridCol w="2025578">
                  <a:extLst>
                    <a:ext uri="{9D8B030D-6E8A-4147-A177-3AD203B41FA5}">
                      <a16:colId xmlns:a16="http://schemas.microsoft.com/office/drawing/2014/main" val="3067635644"/>
                    </a:ext>
                  </a:extLst>
                </a:gridCol>
                <a:gridCol w="2025578">
                  <a:extLst>
                    <a:ext uri="{9D8B030D-6E8A-4147-A177-3AD203B41FA5}">
                      <a16:colId xmlns:a16="http://schemas.microsoft.com/office/drawing/2014/main" val="601866224"/>
                    </a:ext>
                  </a:extLst>
                </a:gridCol>
              </a:tblGrid>
              <a:tr h="255735">
                <a:tc>
                  <a:txBody>
                    <a:bodyPr/>
                    <a:lstStyle/>
                    <a:p>
                      <a:r>
                        <a:rPr lang="tr-TR" sz="1100" noProof="0">
                          <a:solidFill>
                            <a:schemeClr val="bg1"/>
                          </a:solidFill>
                        </a:rPr>
                        <a:t>Örnek Olay İncelemesi</a:t>
                      </a:r>
                    </a:p>
                  </a:txBody>
                  <a:tcPr anchor="ctr">
                    <a:solidFill>
                      <a:srgbClr val="8652A1"/>
                    </a:solidFill>
                  </a:tcPr>
                </a:tc>
                <a:tc>
                  <a:txBody>
                    <a:bodyPr/>
                    <a:lstStyle/>
                    <a:p>
                      <a:r>
                        <a:rPr lang="tr-TR" sz="1100" noProof="0">
                          <a:solidFill>
                            <a:schemeClr val="bg1"/>
                          </a:solidFill>
                        </a:rPr>
                        <a:t>Sürdürülebilirlik Sorunu</a:t>
                      </a:r>
                    </a:p>
                  </a:txBody>
                  <a:tcPr anchor="ctr">
                    <a:solidFill>
                      <a:srgbClr val="8652A1"/>
                    </a:solidFill>
                  </a:tcPr>
                </a:tc>
                <a:tc>
                  <a:txBody>
                    <a:bodyPr/>
                    <a:lstStyle/>
                    <a:p>
                      <a:r>
                        <a:rPr lang="tr-TR" sz="1100" noProof="0">
                          <a:solidFill>
                            <a:schemeClr val="bg1"/>
                          </a:solidFill>
                        </a:rPr>
                        <a:t>Uygulanan Çözüm</a:t>
                      </a:r>
                    </a:p>
                  </a:txBody>
                  <a:tcPr anchor="ctr">
                    <a:solidFill>
                      <a:srgbClr val="8652A1"/>
                    </a:solidFill>
                  </a:tcPr>
                </a:tc>
                <a:extLst>
                  <a:ext uri="{0D108BD9-81ED-4DB2-BD59-A6C34878D82A}">
                    <a16:rowId xmlns:a16="http://schemas.microsoft.com/office/drawing/2014/main" val="3284209566"/>
                  </a:ext>
                </a:extLst>
              </a:tr>
              <a:tr h="565349">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tr-TR" sz="1100" i="1" noProof="0"/>
                        <a:t>GLS Italia Spa</a:t>
                      </a:r>
                    </a:p>
                    <a:p>
                      <a:pPr algn="l"/>
                      <a:endParaRPr lang="tr-TR" sz="1100" i="1" noProof="0"/>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tr-TR" sz="1100" i="1" noProof="0"/>
                        <a:t>Şehir içi teslimatta yüksek CO₂ emisyonu</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tr-TR" sz="1100" i="1" noProof="0"/>
                        <a:t>Elektrikli araçlar, güneş enerjisi, koordinasyon için dijital platform</a:t>
                      </a:r>
                    </a:p>
                  </a:txBody>
                  <a:tcPr/>
                </a:tc>
                <a:extLst>
                  <a:ext uri="{0D108BD9-81ED-4DB2-BD59-A6C34878D82A}">
                    <a16:rowId xmlns:a16="http://schemas.microsoft.com/office/drawing/2014/main" val="1571562240"/>
                  </a:ext>
                </a:extLst>
              </a:tr>
              <a:tr h="378942">
                <a:tc>
                  <a:txBody>
                    <a:bodyPr/>
                    <a:lstStyle/>
                    <a:p>
                      <a:pPr algn="l"/>
                      <a:endParaRPr lang="tr-TR" noProof="0"/>
                    </a:p>
                  </a:txBody>
                  <a:tcPr anchor="ctr"/>
                </a:tc>
                <a:tc>
                  <a:txBody>
                    <a:bodyPr/>
                    <a:lstStyle/>
                    <a:p>
                      <a:pPr algn="l"/>
                      <a:endParaRPr lang="tr-TR" noProof="0"/>
                    </a:p>
                  </a:txBody>
                  <a:tcPr anchor="ctr"/>
                </a:tc>
                <a:tc>
                  <a:txBody>
                    <a:bodyPr/>
                    <a:lstStyle/>
                    <a:p>
                      <a:pPr algn="l"/>
                      <a:endParaRPr lang="tr-TR" noProof="0"/>
                    </a:p>
                  </a:txBody>
                  <a:tcPr anchor="ctr"/>
                </a:tc>
                <a:extLst>
                  <a:ext uri="{0D108BD9-81ED-4DB2-BD59-A6C34878D82A}">
                    <a16:rowId xmlns:a16="http://schemas.microsoft.com/office/drawing/2014/main" val="599155077"/>
                  </a:ext>
                </a:extLst>
              </a:tr>
              <a:tr h="378942">
                <a:tc>
                  <a:txBody>
                    <a:bodyPr/>
                    <a:lstStyle/>
                    <a:p>
                      <a:pPr algn="l"/>
                      <a:endParaRPr lang="tr-TR" noProof="0"/>
                    </a:p>
                  </a:txBody>
                  <a:tcPr anchor="ctr"/>
                </a:tc>
                <a:tc>
                  <a:txBody>
                    <a:bodyPr/>
                    <a:lstStyle/>
                    <a:p>
                      <a:pPr algn="l"/>
                      <a:endParaRPr lang="tr-TR" noProof="0"/>
                    </a:p>
                  </a:txBody>
                  <a:tcPr anchor="ctr"/>
                </a:tc>
                <a:tc>
                  <a:txBody>
                    <a:bodyPr/>
                    <a:lstStyle/>
                    <a:p>
                      <a:pPr algn="l"/>
                      <a:endParaRPr lang="tr-TR" noProof="0"/>
                    </a:p>
                  </a:txBody>
                  <a:tcPr anchor="ctr"/>
                </a:tc>
                <a:extLst>
                  <a:ext uri="{0D108BD9-81ED-4DB2-BD59-A6C34878D82A}">
                    <a16:rowId xmlns:a16="http://schemas.microsoft.com/office/drawing/2014/main" val="894992419"/>
                  </a:ext>
                </a:extLst>
              </a:tr>
              <a:tr h="378942">
                <a:tc>
                  <a:txBody>
                    <a:bodyPr/>
                    <a:lstStyle/>
                    <a:p>
                      <a:pPr algn="l"/>
                      <a:endParaRPr lang="tr-TR" noProof="0"/>
                    </a:p>
                  </a:txBody>
                  <a:tcPr anchor="ctr"/>
                </a:tc>
                <a:tc>
                  <a:txBody>
                    <a:bodyPr/>
                    <a:lstStyle/>
                    <a:p>
                      <a:pPr algn="l"/>
                      <a:endParaRPr lang="tr-TR" noProof="0"/>
                    </a:p>
                  </a:txBody>
                  <a:tcPr anchor="ctr"/>
                </a:tc>
                <a:tc>
                  <a:txBody>
                    <a:bodyPr/>
                    <a:lstStyle/>
                    <a:p>
                      <a:pPr algn="l"/>
                      <a:endParaRPr lang="tr-TR" noProof="0"/>
                    </a:p>
                  </a:txBody>
                  <a:tcPr anchor="ctr"/>
                </a:tc>
                <a:extLst>
                  <a:ext uri="{0D108BD9-81ED-4DB2-BD59-A6C34878D82A}">
                    <a16:rowId xmlns:a16="http://schemas.microsoft.com/office/drawing/2014/main" val="631234213"/>
                  </a:ext>
                </a:extLst>
              </a:tr>
              <a:tr h="378942">
                <a:tc>
                  <a:txBody>
                    <a:bodyPr/>
                    <a:lstStyle/>
                    <a:p>
                      <a:pPr algn="l"/>
                      <a:endParaRPr lang="tr-TR" noProof="0"/>
                    </a:p>
                  </a:txBody>
                  <a:tcPr anchor="ctr"/>
                </a:tc>
                <a:tc>
                  <a:txBody>
                    <a:bodyPr/>
                    <a:lstStyle/>
                    <a:p>
                      <a:pPr algn="l"/>
                      <a:endParaRPr lang="tr-TR" noProof="0"/>
                    </a:p>
                  </a:txBody>
                  <a:tcPr anchor="ctr"/>
                </a:tc>
                <a:tc>
                  <a:txBody>
                    <a:bodyPr/>
                    <a:lstStyle/>
                    <a:p>
                      <a:pPr algn="l"/>
                      <a:endParaRPr lang="tr-TR" noProof="0" dirty="0"/>
                    </a:p>
                  </a:txBody>
                  <a:tcPr anchor="ctr"/>
                </a:tc>
                <a:extLst>
                  <a:ext uri="{0D108BD9-81ED-4DB2-BD59-A6C34878D82A}">
                    <a16:rowId xmlns:a16="http://schemas.microsoft.com/office/drawing/2014/main" val="366041967"/>
                  </a:ext>
                </a:extLst>
              </a:tr>
            </a:tbl>
          </a:graphicData>
        </a:graphic>
      </p:graphicFrame>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2C959-D3DE-1B74-FBAB-772E0FD80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B8E7CA8-5A56-3258-A732-6598DDBB0D71}"/>
              </a:ext>
            </a:extLst>
          </p:cNvPr>
          <p:cNvSpPr>
            <a:spLocks noGrp="1"/>
          </p:cNvSpPr>
          <p:nvPr>
            <p:ph type="body" sz="quarter" idx="64"/>
          </p:nvPr>
        </p:nvSpPr>
        <p:spPr>
          <a:xfrm>
            <a:off x="587986" y="1635742"/>
            <a:ext cx="6306427" cy="1196235"/>
          </a:xfrm>
        </p:spPr>
        <p:txBody>
          <a:bodyPr lIns="91440" tIns="45720" rIns="91440" bIns="45720" numCol="1" spcCol="288000" anchor="t">
            <a:noAutofit/>
          </a:bodyPr>
          <a:lstStyle/>
          <a:p>
            <a:pPr algn="just"/>
            <a:r>
              <a:rPr lang="tr-TR" sz="1600" b="1" dirty="0">
                <a:solidFill>
                  <a:srgbClr val="8652A1"/>
                </a:solidFill>
              </a:rPr>
              <a:t>Adım 2: İnovasyon Yönetimi Aşamalarını Uygulayın</a:t>
            </a:r>
          </a:p>
          <a:p>
            <a:pPr algn="just"/>
            <a:endParaRPr lang="tr-TR" dirty="0"/>
          </a:p>
          <a:p>
            <a:pPr algn="just"/>
            <a:r>
              <a:rPr lang="tr-TR" dirty="0">
                <a:latin typeface="Calibri"/>
                <a:ea typeface="Open Sans"/>
                <a:cs typeface="Calibri"/>
              </a:rPr>
              <a:t>Şimdi, </a:t>
            </a:r>
            <a:r>
              <a:rPr lang="tr-TR" b="1" dirty="0">
                <a:latin typeface="Calibri"/>
                <a:ea typeface="Open Sans"/>
                <a:cs typeface="Calibri"/>
              </a:rPr>
              <a:t>uygulanan çözümü değerlendirin ve inovasyon yönetimi aşamalarına ayırın</a:t>
            </a:r>
            <a:r>
              <a:rPr lang="tr-TR" dirty="0">
                <a:latin typeface="Calibri"/>
                <a:ea typeface="Open Sans"/>
                <a:cs typeface="Calibri"/>
              </a:rPr>
              <a:t>. Göreviniz, Adım 1'de seçtiğiniz örnek olay incelemesi için tabloyu tamamlamaktır. </a:t>
            </a:r>
            <a:r>
              <a:rPr lang="tr-TR" b="1" dirty="0">
                <a:solidFill>
                  <a:srgbClr val="29C5F4"/>
                </a:solidFill>
                <a:hlinkClick r:id="rId2">
                  <a:extLst>
                    <a:ext uri="{A12FA001-AC4F-418D-AE19-62706E023703}">
                      <ahyp:hlinkClr xmlns:ahyp="http://schemas.microsoft.com/office/drawing/2018/hyperlinkcolor" val="tx"/>
                    </a:ext>
                  </a:extLst>
                </a:hlinkClick>
              </a:rPr>
              <a:t>EARTH İyi Uygulama Özeti'nde</a:t>
            </a:r>
            <a:r>
              <a:rPr lang="tr-TR" dirty="0">
                <a:latin typeface="Calibri"/>
                <a:ea typeface="Open Sans"/>
                <a:cs typeface="Calibri"/>
              </a:rPr>
              <a:t> yer alan vaka materyallerinde bilgi mevcut değilse, şirket tarafından çeşitli aşamalarda neler yapılmış olabileceği konusunda beyin fırtınası yapın.</a:t>
            </a:r>
            <a:endParaRPr lang="tr-TR" dirty="0">
              <a:solidFill>
                <a:schemeClr val="tx1"/>
              </a:solidFill>
              <a:latin typeface="Calibri"/>
              <a:ea typeface="Open Sans"/>
              <a:cs typeface="Calibri"/>
            </a:endParaRPr>
          </a:p>
          <a:p>
            <a:pPr algn="just"/>
            <a:endParaRPr lang="tr-TR" dirty="0">
              <a:highlight>
                <a:srgbClr val="FFFF00"/>
              </a:highlight>
            </a:endParaRPr>
          </a:p>
          <a:p>
            <a:pPr algn="just"/>
            <a:endParaRPr lang="tr-TR" dirty="0"/>
          </a:p>
        </p:txBody>
      </p:sp>
      <p:sp>
        <p:nvSpPr>
          <p:cNvPr id="4" name="Slide Number Placeholder 3">
            <a:extLst>
              <a:ext uri="{FF2B5EF4-FFF2-40B4-BE49-F238E27FC236}">
                <a16:creationId xmlns:a16="http://schemas.microsoft.com/office/drawing/2014/main" id="{C6BBA299-15F1-3821-11B4-0F3D3254E008}"/>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A8C5D090-FFC3-D885-B122-39DF0E281A9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graphicFrame>
        <p:nvGraphicFramePr>
          <p:cNvPr id="5" name="Tabelle 4">
            <a:extLst>
              <a:ext uri="{FF2B5EF4-FFF2-40B4-BE49-F238E27FC236}">
                <a16:creationId xmlns:a16="http://schemas.microsoft.com/office/drawing/2014/main" id="{97AFE63D-E9B0-2F74-1532-4CF9549B49DB}"/>
              </a:ext>
            </a:extLst>
          </p:cNvPr>
          <p:cNvGraphicFramePr>
            <a:graphicFrameLocks noGrp="1"/>
          </p:cNvGraphicFramePr>
          <p:nvPr>
            <p:extLst>
              <p:ext uri="{D42A27DB-BD31-4B8C-83A1-F6EECF244321}">
                <p14:modId xmlns:p14="http://schemas.microsoft.com/office/powerpoint/2010/main" val="1416532038"/>
              </p:ext>
            </p:extLst>
          </p:nvPr>
        </p:nvGraphicFramePr>
        <p:xfrm>
          <a:off x="587986" y="2918508"/>
          <a:ext cx="6306427" cy="6283388"/>
        </p:xfrm>
        <a:graphic>
          <a:graphicData uri="http://schemas.openxmlformats.org/drawingml/2006/table">
            <a:tbl>
              <a:tblPr firstRow="1" bandRow="1">
                <a:tableStyleId>{0505E3EF-67EA-436B-97B2-0124C06EBD24}</a:tableStyleId>
              </a:tblPr>
              <a:tblGrid>
                <a:gridCol w="1180736">
                  <a:extLst>
                    <a:ext uri="{9D8B030D-6E8A-4147-A177-3AD203B41FA5}">
                      <a16:colId xmlns:a16="http://schemas.microsoft.com/office/drawing/2014/main" val="2230712578"/>
                    </a:ext>
                  </a:extLst>
                </a:gridCol>
                <a:gridCol w="2377150">
                  <a:extLst>
                    <a:ext uri="{9D8B030D-6E8A-4147-A177-3AD203B41FA5}">
                      <a16:colId xmlns:a16="http://schemas.microsoft.com/office/drawing/2014/main" val="3067635644"/>
                    </a:ext>
                  </a:extLst>
                </a:gridCol>
                <a:gridCol w="2748541">
                  <a:extLst>
                    <a:ext uri="{9D8B030D-6E8A-4147-A177-3AD203B41FA5}">
                      <a16:colId xmlns:a16="http://schemas.microsoft.com/office/drawing/2014/main" val="601866224"/>
                    </a:ext>
                  </a:extLst>
                </a:gridCol>
              </a:tblGrid>
              <a:tr h="259200">
                <a:tc>
                  <a:txBody>
                    <a:bodyPr/>
                    <a:lstStyle/>
                    <a:p>
                      <a:r>
                        <a:rPr lang="tr-TR" sz="1100" b="1" i="0" noProof="0">
                          <a:solidFill>
                            <a:schemeClr val="bg1"/>
                          </a:solidFill>
                        </a:rPr>
                        <a:t>Aşama</a:t>
                      </a:r>
                      <a:endParaRPr lang="tr-TR" sz="1100" i="0" noProof="0">
                        <a:solidFill>
                          <a:schemeClr val="bg1"/>
                        </a:solidFill>
                      </a:endParaRPr>
                    </a:p>
                  </a:txBody>
                  <a:tcPr anchor="ctr">
                    <a:solidFill>
                      <a:srgbClr val="8652A1"/>
                    </a:solidFill>
                  </a:tcPr>
                </a:tc>
                <a:tc>
                  <a:txBody>
                    <a:bodyPr/>
                    <a:lstStyle/>
                    <a:p>
                      <a:r>
                        <a:rPr lang="tr-TR" sz="1100" i="0" noProof="0">
                          <a:solidFill>
                            <a:schemeClr val="bg1"/>
                          </a:solidFill>
                        </a:rPr>
                        <a:t>GLS Italia Spa Örnek Olay İncelemesi</a:t>
                      </a:r>
                    </a:p>
                  </a:txBody>
                  <a:tcPr anchor="ctr">
                    <a:solidFill>
                      <a:srgbClr val="8652A1"/>
                    </a:solidFill>
                  </a:tcPr>
                </a:tc>
                <a:tc>
                  <a:txBody>
                    <a:bodyPr/>
                    <a:lstStyle/>
                    <a:p>
                      <a:r>
                        <a:rPr lang="tr-TR" sz="1100" noProof="0">
                          <a:solidFill>
                            <a:schemeClr val="bg1"/>
                          </a:solidFill>
                        </a:rPr>
                        <a:t>(Sizin Durumunuz)</a:t>
                      </a:r>
                    </a:p>
                  </a:txBody>
                  <a:tcPr anchor="ctr">
                    <a:solidFill>
                      <a:srgbClr val="8652A1"/>
                    </a:solidFill>
                  </a:tcPr>
                </a:tc>
                <a:extLst>
                  <a:ext uri="{0D108BD9-81ED-4DB2-BD59-A6C34878D82A}">
                    <a16:rowId xmlns:a16="http://schemas.microsoft.com/office/drawing/2014/main" val="3284209566"/>
                  </a:ext>
                </a:extLst>
              </a:tr>
              <a:tr h="1181593">
                <a:tc>
                  <a:txBody>
                    <a:bodyPr/>
                    <a:lstStyle/>
                    <a:p>
                      <a:r>
                        <a:rPr lang="tr-TR" sz="1100" b="1" noProof="0"/>
                        <a:t>Fırsat Belirleme</a:t>
                      </a:r>
                    </a:p>
                  </a:txBody>
                  <a:tcPr anchor="ctr"/>
                </a:tc>
                <a:tc>
                  <a:txBody>
                    <a:bodyPr/>
                    <a:lstStyle/>
                    <a:p>
                      <a:r>
                        <a:rPr lang="tr-TR" sz="1100" i="1" noProof="0"/>
                        <a:t>Ulusal sürdürülebilirlik hedefleri ve müşteri beklentileri doğrultusunda paket teslimatı ve tesis enerji kullanımından kaynaklanan CO₂ emisyonlarını azaltma ihtiyacının farkına vardı.</a:t>
                      </a:r>
                    </a:p>
                  </a:txBody>
                  <a:tcPr anchor="ct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tr-TR" sz="1100" noProof="0"/>
                    </a:p>
                  </a:txBody>
                  <a:tcPr anchor="ctr"/>
                </a:tc>
                <a:extLst>
                  <a:ext uri="{0D108BD9-81ED-4DB2-BD59-A6C34878D82A}">
                    <a16:rowId xmlns:a16="http://schemas.microsoft.com/office/drawing/2014/main" val="1571562240"/>
                  </a:ext>
                </a:extLst>
              </a:tr>
              <a:tr h="968519">
                <a:tc>
                  <a:txBody>
                    <a:bodyPr/>
                    <a:lstStyle/>
                    <a:p>
                      <a:r>
                        <a:rPr lang="tr-TR" sz="1100" b="1" noProof="0"/>
                        <a:t>Fikir Üretimi</a:t>
                      </a:r>
                    </a:p>
                  </a:txBody>
                  <a:tcPr anchor="ctr"/>
                </a:tc>
                <a:tc>
                  <a:txBody>
                    <a:bodyPr/>
                    <a:lstStyle/>
                    <a:p>
                      <a:r>
                        <a:rPr lang="tr-TR" sz="1100" i="1" kern="1200" noProof="0">
                          <a:solidFill>
                            <a:schemeClr val="dk1"/>
                          </a:solidFill>
                          <a:latin typeface="+mn-lt"/>
                          <a:ea typeface="+mn-ea"/>
                          <a:cs typeface="+mn-cs"/>
                        </a:rPr>
                        <a:t>Çevresel girişimleri koordine etmek için elektrikli araçların, yenilenebilir enerjinin (güneş enerjisi) ve dijital araçların kullanımını araştırdı.</a:t>
                      </a:r>
                    </a:p>
                  </a:txBody>
                  <a:tcPr anchor="ctr"/>
                </a:tc>
                <a:tc>
                  <a:txBody>
                    <a:bodyPr/>
                    <a:lstStyle/>
                    <a:p>
                      <a:pPr algn="l"/>
                      <a:endParaRPr lang="tr-TR" sz="1100" noProof="0"/>
                    </a:p>
                  </a:txBody>
                  <a:tcPr anchor="ctr"/>
                </a:tc>
                <a:extLst>
                  <a:ext uri="{0D108BD9-81ED-4DB2-BD59-A6C34878D82A}">
                    <a16:rowId xmlns:a16="http://schemas.microsoft.com/office/drawing/2014/main" val="599155077"/>
                  </a:ext>
                </a:extLst>
              </a:tr>
              <a:tr h="968519">
                <a:tc>
                  <a:txBody>
                    <a:bodyPr/>
                    <a:lstStyle/>
                    <a:p>
                      <a:r>
                        <a:rPr lang="tr-TR" sz="1100" b="1" noProof="0"/>
                        <a:t>Konsept Geliştirme</a:t>
                      </a:r>
                    </a:p>
                  </a:txBody>
                  <a:tcPr anchor="ctr"/>
                </a:tc>
                <a:tc>
                  <a:txBody>
                    <a:bodyPr/>
                    <a:lstStyle/>
                    <a:p>
                      <a:r>
                        <a:rPr lang="tr-TR" sz="1100" i="1" noProof="0"/>
                        <a:t>E-araç çözümleri geliştirmek için Volvo ve diğer tedarikçilerle ortaklık kurdu; depolardaki fotovoltaik sistem kurulumlarının haritasını çıkardı.</a:t>
                      </a:r>
                    </a:p>
                  </a:txBody>
                  <a:tcPr anchor="ctr"/>
                </a:tc>
                <a:tc>
                  <a:txBody>
                    <a:bodyPr/>
                    <a:lstStyle/>
                    <a:p>
                      <a:pPr algn="l"/>
                      <a:endParaRPr lang="tr-TR" sz="1100" noProof="0"/>
                    </a:p>
                  </a:txBody>
                  <a:tcPr anchor="ctr"/>
                </a:tc>
                <a:extLst>
                  <a:ext uri="{0D108BD9-81ED-4DB2-BD59-A6C34878D82A}">
                    <a16:rowId xmlns:a16="http://schemas.microsoft.com/office/drawing/2014/main" val="894992419"/>
                  </a:ext>
                </a:extLst>
              </a:tr>
              <a:tr h="968519">
                <a:tc>
                  <a:txBody>
                    <a:bodyPr/>
                    <a:lstStyle/>
                    <a:p>
                      <a:r>
                        <a:rPr lang="tr-TR" sz="1100" b="1" noProof="0"/>
                        <a:t>Hizmet/ Ürün/Süreç Geliştirme</a:t>
                      </a:r>
                    </a:p>
                  </a:txBody>
                  <a:tcPr anchor="ctr"/>
                </a:tc>
                <a:tc>
                  <a:txBody>
                    <a:bodyPr/>
                    <a:lstStyle/>
                    <a:p>
                      <a:r>
                        <a:rPr lang="tr-TR" sz="1100" i="1" noProof="0"/>
                        <a:t>Kurulu fotovoltaik sistemler ve şarj altyapısı; Seçilen bölgelerde elektrikli minibüslerin dağıtımına başlandı.</a:t>
                      </a:r>
                    </a:p>
                  </a:txBody>
                  <a:tcPr anchor="ctr"/>
                </a:tc>
                <a:tc>
                  <a:txBody>
                    <a:bodyPr/>
                    <a:lstStyle/>
                    <a:p>
                      <a:pPr algn="l"/>
                      <a:endParaRPr lang="tr-TR" sz="1100" noProof="0"/>
                    </a:p>
                  </a:txBody>
                  <a:tcPr anchor="ctr"/>
                </a:tc>
                <a:extLst>
                  <a:ext uri="{0D108BD9-81ED-4DB2-BD59-A6C34878D82A}">
                    <a16:rowId xmlns:a16="http://schemas.microsoft.com/office/drawing/2014/main" val="4227998937"/>
                  </a:ext>
                </a:extLst>
              </a:tr>
              <a:tr h="968519">
                <a:tc>
                  <a:txBody>
                    <a:bodyPr/>
                    <a:lstStyle/>
                    <a:p>
                      <a:r>
                        <a:rPr lang="tr-TR" sz="1100" b="1" noProof="0"/>
                        <a:t>Test Etme ve Doğrulama</a:t>
                      </a:r>
                    </a:p>
                  </a:txBody>
                  <a:tcPr anchor="ctr"/>
                </a:tc>
                <a:tc>
                  <a:txBody>
                    <a:bodyPr/>
                    <a:lstStyle/>
                    <a:p>
                      <a:r>
                        <a:rPr lang="tr-TR" sz="1100" i="1" noProof="0"/>
                        <a:t>Emisyon azaltımını ve hizmet güvenilirliğini değerlendirmek için pilot konumlarda elektrikli araçların ve enerji sistemlerinin izlenen performansı.</a:t>
                      </a:r>
                    </a:p>
                  </a:txBody>
                  <a:tcPr anchor="ctr"/>
                </a:tc>
                <a:tc>
                  <a:txBody>
                    <a:bodyPr/>
                    <a:lstStyle/>
                    <a:p>
                      <a:pPr algn="l"/>
                      <a:endParaRPr lang="tr-TR" sz="1100" noProof="0"/>
                    </a:p>
                  </a:txBody>
                  <a:tcPr anchor="ctr"/>
                </a:tc>
                <a:extLst>
                  <a:ext uri="{0D108BD9-81ED-4DB2-BD59-A6C34878D82A}">
                    <a16:rowId xmlns:a16="http://schemas.microsoft.com/office/drawing/2014/main" val="631234213"/>
                  </a:ext>
                </a:extLst>
              </a:tr>
              <a:tr h="968519">
                <a:tc>
                  <a:txBody>
                    <a:bodyPr/>
                    <a:lstStyle/>
                    <a:p>
                      <a:r>
                        <a:rPr lang="tr-TR" sz="1100" b="1" noProof="0" dirty="0"/>
                        <a:t>Ticarileştirme</a:t>
                      </a:r>
                    </a:p>
                  </a:txBody>
                  <a:tcPr anchor="ctr"/>
                </a:tc>
                <a:tc>
                  <a:txBody>
                    <a:bodyPr/>
                    <a:lstStyle/>
                    <a:p>
                      <a:r>
                        <a:rPr lang="tr-TR" sz="1100" i="1" noProof="0" dirty="0"/>
                        <a:t>Küresel denizcilik operasyonlarında yeşil metanol yakıtlı gemilerin kullanımını artırdı ve blok zincirinin benimsenmesini genişletti.</a:t>
                      </a:r>
                    </a:p>
                  </a:txBody>
                  <a:tcPr anchor="ctr"/>
                </a:tc>
                <a:tc>
                  <a:txBody>
                    <a:bodyPr/>
                    <a:lstStyle/>
                    <a:p>
                      <a:pPr algn="l"/>
                      <a:endParaRPr lang="tr-TR" sz="1100" noProof="0" dirty="0"/>
                    </a:p>
                  </a:txBody>
                  <a:tcPr anchor="ctr"/>
                </a:tc>
                <a:extLst>
                  <a:ext uri="{0D108BD9-81ED-4DB2-BD59-A6C34878D82A}">
                    <a16:rowId xmlns:a16="http://schemas.microsoft.com/office/drawing/2014/main" val="416507715"/>
                  </a:ext>
                </a:extLst>
              </a:tr>
            </a:tbl>
          </a:graphicData>
        </a:graphic>
      </p:graphicFrame>
      <p:sp>
        <p:nvSpPr>
          <p:cNvPr id="8" name="Text Placeholder 6">
            <a:extLst>
              <a:ext uri="{FF2B5EF4-FFF2-40B4-BE49-F238E27FC236}">
                <a16:creationId xmlns:a16="http://schemas.microsoft.com/office/drawing/2014/main" id="{D454DE7C-3CB5-2836-542B-95B1C58E9D07}"/>
              </a:ext>
            </a:extLst>
          </p:cNvPr>
          <p:cNvSpPr>
            <a:spLocks noGrp="1"/>
          </p:cNvSpPr>
          <p:nvPr>
            <p:ph type="body" sz="quarter" idx="61"/>
          </p:nvPr>
        </p:nvSpPr>
        <p:spPr>
          <a:xfrm>
            <a:off x="-9335" y="304800"/>
            <a:ext cx="6521346" cy="926158"/>
          </a:xfrm>
        </p:spPr>
        <p:txBody>
          <a:bodyPr lIns="91440" tIns="45720" rIns="91440" bIns="45720" anchor="ctr">
            <a:noAutofit/>
          </a:bodyPr>
          <a:lstStyle/>
          <a:p>
            <a:pPr marL="731520"/>
            <a:r>
              <a:rPr lang="en-US" dirty="0">
                <a:latin typeface="Calibri"/>
                <a:ea typeface="Open Sans"/>
                <a:cs typeface="Calibri"/>
              </a:rPr>
              <a:t>DİJİTAL İNOVASYON YÖNETİMİNDE SÜRDÜRÜLEBİLİRLİK</a:t>
            </a:r>
            <a:endParaRPr lang="en-US" dirty="0"/>
          </a:p>
        </p:txBody>
      </p:sp>
    </p:spTree>
    <p:extLst>
      <p:ext uri="{BB962C8B-B14F-4D97-AF65-F5344CB8AC3E}">
        <p14:creationId xmlns:p14="http://schemas.microsoft.com/office/powerpoint/2010/main" val="202333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DB2CE-790D-62A8-8031-5AD0AF0ED8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B119F8-C27B-3061-EF38-3D6C1B36464A}"/>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88F067D5-E578-F759-324E-1BCA30BB636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2" name="Text Placeholder 5">
            <a:extLst>
              <a:ext uri="{FF2B5EF4-FFF2-40B4-BE49-F238E27FC236}">
                <a16:creationId xmlns:a16="http://schemas.microsoft.com/office/drawing/2014/main" id="{C77E91EA-B87F-B792-18CD-CA412088B409}"/>
              </a:ext>
            </a:extLst>
          </p:cNvPr>
          <p:cNvSpPr txBox="1">
            <a:spLocks/>
          </p:cNvSpPr>
          <p:nvPr/>
        </p:nvSpPr>
        <p:spPr>
          <a:xfrm>
            <a:off x="587986" y="1777159"/>
            <a:ext cx="6296629" cy="2148455"/>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tr-TR" sz="1600" b="1" dirty="0">
                <a:solidFill>
                  <a:srgbClr val="8652A1"/>
                </a:solidFill>
              </a:rPr>
              <a:t>3. Adım: Ek Yenilikler Önerin</a:t>
            </a:r>
          </a:p>
          <a:p>
            <a:pPr algn="just"/>
            <a:endParaRPr lang="tr-TR" dirty="0"/>
          </a:p>
          <a:p>
            <a:pPr algn="just"/>
            <a:r>
              <a:rPr lang="tr-TR" dirty="0"/>
              <a:t>Şirketin </a:t>
            </a:r>
            <a:r>
              <a:rPr lang="tr-TR" dirty="0" err="1"/>
              <a:t>SDG’ler</a:t>
            </a:r>
            <a:r>
              <a:rPr lang="tr-TR" dirty="0"/>
              <a:t> ile daha uyumlu hale gelmesi ve lojistik alanındaki sürdürülebilirlik çabalarını iyileştirmesi için, inovasyon aşamalarıyla yönetilebilecek iki yenilikçi fikir önerin. Bu fikirler, 1. Adımda belirlenen sürdürülebilirlik sorunuyla ilgili olabilir veya olmayabilir. Yaratıcı olun!</a:t>
            </a:r>
          </a:p>
          <a:p>
            <a:pPr algn="just"/>
            <a:endParaRPr lang="tr-TR" dirty="0"/>
          </a:p>
          <a:p>
            <a:pPr algn="just"/>
            <a:r>
              <a:rPr lang="tr-TR" b="1" dirty="0"/>
              <a:t>Örnek: GLS </a:t>
            </a:r>
            <a:r>
              <a:rPr lang="tr-TR" b="1" dirty="0" err="1"/>
              <a:t>Italia</a:t>
            </a:r>
            <a:r>
              <a:rPr lang="tr-TR" b="1" dirty="0"/>
              <a:t> Spa:</a:t>
            </a:r>
            <a:endParaRPr lang="tr-TR" dirty="0"/>
          </a:p>
          <a:p>
            <a:pPr marL="171450" indent="-171450" algn="just">
              <a:buFont typeface="Wingdings" panose="05000000000000000000" pitchFamily="2" charset="2"/>
              <a:buChar char="q"/>
            </a:pPr>
            <a:r>
              <a:rPr lang="tr-TR" dirty="0"/>
              <a:t>Enerji verimliliğini artırmak ve emisyonları azaltmak için yapay zeka tabanlı teslimat rotası optimizasyonu.
Düşük emisyonlu son kilometre teslimatını mümkün kılmak için yenilenebilir enerjiyle çalışan kentsel mikro merkezlerin geliştirilmesi.</a:t>
            </a:r>
          </a:p>
          <a:p>
            <a:pPr algn="just"/>
            <a:endParaRPr lang="tr-TR" b="1" dirty="0"/>
          </a:p>
          <a:p>
            <a:pPr algn="just">
              <a:spcAft>
                <a:spcPts val="800"/>
              </a:spcAft>
            </a:pPr>
            <a:r>
              <a:rPr lang="tr-TR" dirty="0"/>
              <a:t>İki ek inovasyon fikrinizi burada listeleyin:</a:t>
            </a:r>
          </a:p>
          <a:p>
            <a:pPr algn="just">
              <a:lnSpc>
                <a:spcPct val="150000"/>
              </a:lnSpc>
              <a:spcAft>
                <a:spcPts val="800"/>
              </a:spcAft>
            </a:pPr>
            <a:r>
              <a:rPr lang="tr-TR" dirty="0"/>
              <a:t>1.____________________________________________________________________________________________________________________________________________________________________________________________________________________________________________________________________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a:lnSpc>
                <a:spcPct val="150000"/>
              </a:lnSpc>
            </a:pPr>
            <a:r>
              <a:rPr lang="tr-TR" dirty="0"/>
              <a:t>2._____________________________________________________________________________________________________________________________________________________________________________</a:t>
            </a:r>
          </a:p>
          <a:p>
            <a:pPr algn="just">
              <a:lnSpc>
                <a:spcPct val="150000"/>
              </a:lnSpc>
            </a:pPr>
            <a:r>
              <a:rPr lang="tr-TR" dirty="0"/>
              <a:t>_______________________________________________________________________________________</a:t>
            </a:r>
          </a:p>
          <a:p>
            <a:pPr algn="just"/>
            <a:endParaRPr lang="tr-TR" dirty="0"/>
          </a:p>
          <a:p>
            <a:pPr algn="just"/>
            <a:endParaRPr lang="tr-TR" sz="1600" b="1" dirty="0">
              <a:solidFill>
                <a:srgbClr val="8652A1"/>
              </a:solidFill>
            </a:endParaRPr>
          </a:p>
          <a:p>
            <a:pPr algn="just"/>
            <a:r>
              <a:rPr lang="tr-TR" sz="1600" b="1" dirty="0">
                <a:solidFill>
                  <a:srgbClr val="8652A1"/>
                </a:solidFill>
              </a:rPr>
              <a:t>4. Adım: Önemli Çıkarımları Tartışın</a:t>
            </a:r>
          </a:p>
          <a:p>
            <a:pPr algn="just"/>
            <a:endParaRPr lang="tr-TR" b="1" dirty="0"/>
          </a:p>
          <a:p>
            <a:pPr algn="just"/>
            <a:r>
              <a:rPr lang="tr-TR" dirty="0"/>
              <a:t>Bulgularınızı sınıfta öğretmeniniz ve diğer gruplarla </a:t>
            </a:r>
            <a:r>
              <a:rPr lang="tr-TR" b="1" dirty="0"/>
              <a:t>tartışın</a:t>
            </a:r>
            <a:r>
              <a:rPr lang="tr-TR" dirty="0"/>
              <a:t>. Aşağıdakileri paylaşmaya hazır olun (gerekirse bazı notlar alın):</a:t>
            </a:r>
          </a:p>
          <a:p>
            <a:pPr algn="just"/>
            <a:endParaRPr lang="tr-TR" dirty="0"/>
          </a:p>
          <a:p>
            <a:pPr marL="171450" indent="-171450" algn="just">
              <a:buFont typeface="Wingdings" panose="05000000000000000000" pitchFamily="2" charset="2"/>
              <a:buChar char="q"/>
            </a:pPr>
            <a:r>
              <a:rPr lang="tr-TR" dirty="0"/>
              <a:t>Şirket hangi </a:t>
            </a:r>
            <a:r>
              <a:rPr lang="tr-TR" b="1" dirty="0"/>
              <a:t>sürdürülebilirlik sorununu </a:t>
            </a:r>
            <a:r>
              <a:rPr lang="tr-TR" dirty="0"/>
              <a:t>ele aldı ve </a:t>
            </a:r>
            <a:r>
              <a:rPr lang="tr-TR" dirty="0" err="1"/>
              <a:t>SDG'lerle</a:t>
            </a:r>
            <a:r>
              <a:rPr lang="tr-TR" dirty="0"/>
              <a:t> nasıl bağlantı kuruyor?</a:t>
            </a:r>
          </a:p>
          <a:p>
            <a:pPr marL="171450" indent="-171450" algn="just">
              <a:buFont typeface="Wingdings" panose="05000000000000000000" pitchFamily="2" charset="2"/>
              <a:buChar char="q"/>
            </a:pPr>
            <a:r>
              <a:rPr lang="tr-TR" dirty="0"/>
              <a:t>Şirket, bir çözüm geliştirmek ve uygulamak için </a:t>
            </a:r>
            <a:r>
              <a:rPr lang="tr-TR" b="1" dirty="0"/>
              <a:t>inovasyon yönetimi sürecini</a:t>
            </a:r>
            <a:r>
              <a:rPr lang="tr-TR" dirty="0"/>
              <a:t> nasıl yapılandırmış olabilir?</a:t>
            </a:r>
          </a:p>
          <a:p>
            <a:pPr marL="171450" indent="-171450" algn="just">
              <a:buFont typeface="Wingdings" panose="05000000000000000000" pitchFamily="2" charset="2"/>
              <a:buChar char="q"/>
            </a:pPr>
            <a:r>
              <a:rPr lang="tr-TR" dirty="0"/>
              <a:t>İnovasyon yönetimi süreci için hangi </a:t>
            </a:r>
            <a:r>
              <a:rPr lang="tr-TR" b="1" dirty="0"/>
              <a:t>dijital araçlar </a:t>
            </a:r>
            <a:r>
              <a:rPr lang="tr-TR" dirty="0"/>
              <a:t>bu inovasyonu destekledi veya destekleyebilir?
Hangi </a:t>
            </a:r>
            <a:r>
              <a:rPr lang="tr-TR" b="1" dirty="0"/>
              <a:t>ek sürdürülebilir lojistik çözümler </a:t>
            </a:r>
            <a:r>
              <a:rPr lang="tr-TR" dirty="0"/>
              <a:t>şirketin yaklaşımını iyileştirebilir??</a:t>
            </a:r>
          </a:p>
        </p:txBody>
      </p:sp>
      <p:sp>
        <p:nvSpPr>
          <p:cNvPr id="6" name="Text Placeholder 6">
            <a:extLst>
              <a:ext uri="{FF2B5EF4-FFF2-40B4-BE49-F238E27FC236}">
                <a16:creationId xmlns:a16="http://schemas.microsoft.com/office/drawing/2014/main" id="{66B3A18A-4662-95FF-B3AE-45544CEACBAC}"/>
              </a:ext>
            </a:extLst>
          </p:cNvPr>
          <p:cNvSpPr>
            <a:spLocks noGrp="1"/>
          </p:cNvSpPr>
          <p:nvPr>
            <p:ph type="body" sz="quarter" idx="61"/>
          </p:nvPr>
        </p:nvSpPr>
        <p:spPr>
          <a:xfrm>
            <a:off x="-9335" y="304800"/>
            <a:ext cx="6521346" cy="926158"/>
          </a:xfrm>
        </p:spPr>
        <p:txBody>
          <a:bodyPr lIns="91440" tIns="45720" rIns="91440" bIns="45720" anchor="ctr">
            <a:noAutofit/>
          </a:bodyPr>
          <a:lstStyle/>
          <a:p>
            <a:pPr marL="731520"/>
            <a:r>
              <a:rPr lang="en-US" dirty="0">
                <a:latin typeface="Calibri"/>
                <a:ea typeface="Open Sans"/>
                <a:cs typeface="Calibri"/>
              </a:rPr>
              <a:t>DİJİTAL İNOVASYON YÖNETİMİNDE SÜRDÜRÜLEBİLİRLİK</a:t>
            </a:r>
            <a:endParaRPr lang="en-US" dirty="0"/>
          </a:p>
        </p:txBody>
      </p:sp>
    </p:spTree>
    <p:extLst>
      <p:ext uri="{BB962C8B-B14F-4D97-AF65-F5344CB8AC3E}">
        <p14:creationId xmlns:p14="http://schemas.microsoft.com/office/powerpoint/2010/main" val="142576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6. HAFTA</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9</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7357B2-4F1B-4C32-8E2E-D26828E6326E}">
  <ds:schemaRefs>
    <ds:schemaRef ds:uri="http://schemas.microsoft.com/sharepoint/v3/contenttype/forms"/>
  </ds:schemaRefs>
</ds:datastoreItem>
</file>

<file path=customXml/itemProps2.xml><?xml version="1.0" encoding="utf-8"?>
<ds:datastoreItem xmlns:ds="http://schemas.openxmlformats.org/officeDocument/2006/customXml" ds:itemID="{E33B5DB9-22BD-41AE-8F4C-7A11BC004AA4}">
  <ds:schemaRefs>
    <ds:schemaRef ds:uri="01af9fa0-a641-4ce8-babf-d6d527220dcd"/>
    <ds:schemaRef ds:uri="4ebf2230-6fdc-4eb0-8f23-9af151be2b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0E43897-C632-44E8-81C4-1525984A09DC}">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1862</Words>
  <Application>Microsoft Office PowerPoint</Application>
  <PresentationFormat>Özel</PresentationFormat>
  <Paragraphs>221</Paragraphs>
  <Slides>11</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Montserrat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Hakan Erkal</cp:lastModifiedBy>
  <cp:revision>10</cp:revision>
  <dcterms:created xsi:type="dcterms:W3CDTF">2018-08-04T19:06:08Z</dcterms:created>
  <dcterms:modified xsi:type="dcterms:W3CDTF">2025-08-26T23:40:10Z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