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731" r:id="rId5"/>
    <p:sldId id="727" r:id="rId6"/>
    <p:sldId id="759" r:id="rId7"/>
    <p:sldId id="762" r:id="rId8"/>
    <p:sldId id="725" r:id="rId9"/>
    <p:sldId id="716" r:id="rId10"/>
    <p:sldId id="776" r:id="rId11"/>
    <p:sldId id="777" r:id="rId12"/>
    <p:sldId id="765" r:id="rId13"/>
    <p:sldId id="766" r:id="rId14"/>
    <p:sldId id="729" r:id="rId15"/>
    <p:sldId id="778" r:id="rId16"/>
    <p:sldId id="779" r:id="rId17"/>
    <p:sldId id="767" r:id="rId18"/>
    <p:sldId id="768" r:id="rId19"/>
    <p:sldId id="732" r:id="rId20"/>
    <p:sldId id="893" r:id="rId21"/>
    <p:sldId id="894" r:id="rId22"/>
    <p:sldId id="895" r:id="rId23"/>
    <p:sldId id="769" r:id="rId24"/>
    <p:sldId id="733" r:id="rId25"/>
    <p:sldId id="745" r:id="rId26"/>
    <p:sldId id="746" r:id="rId27"/>
    <p:sldId id="899" r:id="rId28"/>
    <p:sldId id="770" r:id="rId29"/>
    <p:sldId id="734" r:id="rId30"/>
    <p:sldId id="900" r:id="rId31"/>
    <p:sldId id="743" r:id="rId32"/>
    <p:sldId id="744" r:id="rId33"/>
    <p:sldId id="735" r:id="rId34"/>
    <p:sldId id="901" r:id="rId35"/>
    <p:sldId id="771" r:id="rId36"/>
    <p:sldId id="718" r:id="rId37"/>
    <p:sldId id="772" r:id="rId38"/>
    <p:sldId id="736" r:id="rId39"/>
    <p:sldId id="738" r:id="rId40"/>
    <p:sldId id="773" r:id="rId41"/>
    <p:sldId id="737" r:id="rId42"/>
    <p:sldId id="774" r:id="rId43"/>
    <p:sldId id="775" r:id="rId4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xmlns=""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5F4"/>
    <a:srgbClr val="8652A1"/>
    <a:srgbClr val="173965"/>
    <a:srgbClr val="0B1430"/>
    <a:srgbClr val="6263AD"/>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18936-BA00-425A-A648-9F1D44C4F34F}" v="23" dt="2025-07-21T06:36:3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p:restoredTop sz="94745"/>
  </p:normalViewPr>
  <p:slideViewPr>
    <p:cSldViewPr snapToGrid="0">
      <p:cViewPr>
        <p:scale>
          <a:sx n="99" d="100"/>
          <a:sy n="99" d="100"/>
        </p:scale>
        <p:origin x="-306" y="2232"/>
      </p:cViewPr>
      <p:guideLst>
        <p:guide orient="horz" pos="3367"/>
        <p:guide pos="238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9/9/2025</a:t>
            </a:fld>
            <a:endParaRPr lang="en-US"/>
          </a:p>
        </p:txBody>
      </p:sp>
      <p:sp>
        <p:nvSpPr>
          <p:cNvPr id="4" name="Footer Placeholder 3">
            <a:extLst>
              <a:ext uri="{FF2B5EF4-FFF2-40B4-BE49-F238E27FC236}">
                <a16:creationId xmlns:a16="http://schemas.microsoft.com/office/drawing/2014/main" xmlns=""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09/09/2025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24054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17</a:t>
            </a:fld>
            <a:endParaRPr lang="en-IE"/>
          </a:p>
        </p:txBody>
      </p:sp>
    </p:spTree>
    <p:extLst>
      <p:ext uri="{BB962C8B-B14F-4D97-AF65-F5344CB8AC3E}">
        <p14:creationId xmlns:p14="http://schemas.microsoft.com/office/powerpoint/2010/main" val="2293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18</a:t>
            </a:fld>
            <a:endParaRPr lang="en-IE"/>
          </a:p>
        </p:txBody>
      </p:sp>
    </p:spTree>
    <p:extLst>
      <p:ext uri="{BB962C8B-B14F-4D97-AF65-F5344CB8AC3E}">
        <p14:creationId xmlns:p14="http://schemas.microsoft.com/office/powerpoint/2010/main" val="21957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19</a:t>
            </a:fld>
            <a:endParaRPr lang="en-IE"/>
          </a:p>
        </p:txBody>
      </p:sp>
    </p:spTree>
    <p:extLst>
      <p:ext uri="{BB962C8B-B14F-4D97-AF65-F5344CB8AC3E}">
        <p14:creationId xmlns:p14="http://schemas.microsoft.com/office/powerpoint/2010/main" val="18695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22</a:t>
            </a:fld>
            <a:endParaRPr lang="en-IE"/>
          </a:p>
        </p:txBody>
      </p:sp>
    </p:spTree>
    <p:extLst>
      <p:ext uri="{BB962C8B-B14F-4D97-AF65-F5344CB8AC3E}">
        <p14:creationId xmlns:p14="http://schemas.microsoft.com/office/powerpoint/2010/main" val="40588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23</a:t>
            </a:fld>
            <a:endParaRPr lang="en-IE"/>
          </a:p>
        </p:txBody>
      </p:sp>
    </p:spTree>
    <p:extLst>
      <p:ext uri="{BB962C8B-B14F-4D97-AF65-F5344CB8AC3E}">
        <p14:creationId xmlns:p14="http://schemas.microsoft.com/office/powerpoint/2010/main" val="279421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xmlns=""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xmlns=""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xmlns=""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xmlns=""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xmlns=""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xmlns=""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xmlns=""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xmlns="" id="{0017ADFC-9AC3-6CD3-19E5-CB83C754D1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xmlns=""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xmlns=""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xmlns=""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xmlns=""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xmlns=""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xmlns=""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xmlns=""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xmlns=""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xmlns=""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xmlns=""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xmlns=""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xmlns="" id="{709C6888-3791-7639-3FCE-A917E457EC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xmlns="" id="{1E0E82D0-E771-B753-B850-F1FE0E1ADFA5}"/>
              </a:ext>
            </a:extLst>
          </p:cNvPr>
          <p:cNvSpPr txBox="1"/>
          <p:nvPr userDrawn="1"/>
        </p:nvSpPr>
        <p:spPr>
          <a:xfrm>
            <a:off x="2063690" y="9985235"/>
            <a:ext cx="3759936"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xmlns=""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xmlns="" id="{0017ADFC-9AC3-6CD3-19E5-CB83C754D1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xmlns=""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xmlns=""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xmlns=""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5" name="TextBox 4">
            <a:extLst>
              <a:ext uri="{FF2B5EF4-FFF2-40B4-BE49-F238E27FC236}">
                <a16:creationId xmlns:a16="http://schemas.microsoft.com/office/drawing/2014/main" xmlns="" id="{682B7D0C-5DBC-6EEC-5A7D-C3820BDF8249}"/>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dirty="0">
                <a:solidFill>
                  <a:schemeClr val="tx1"/>
                </a:solidFill>
              </a:rPr>
              <a:t>This Problem-Based Learning Open Educational Resource, a part of the Erasmus+ Cooperation Partnerships Project “Ethical and Responsible Transportation and Handling”, was </a:t>
            </a:r>
            <a:r>
              <a:rPr lang="en-US" i="1" dirty="0" err="1">
                <a:solidFill>
                  <a:schemeClr val="tx1"/>
                </a:solidFill>
              </a:rPr>
              <a:t>conceptualised</a:t>
            </a:r>
            <a:r>
              <a:rPr lang="en-US" i="1" dirty="0">
                <a:solidFill>
                  <a:schemeClr val="tx1"/>
                </a:solidFill>
              </a:rPr>
              <a:t> and produced by </a:t>
            </a:r>
            <a:r>
              <a:rPr lang="en-US" i="1" dirty="0" err="1">
                <a:solidFill>
                  <a:schemeClr val="tx1"/>
                </a:solidFill>
              </a:rPr>
              <a:t>Maynara</a:t>
            </a:r>
            <a:r>
              <a:rPr lang="en-US" i="1" dirty="0">
                <a:solidFill>
                  <a:schemeClr val="tx1"/>
                </a:solidFill>
              </a:rPr>
              <a:t> Furquim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xmlns=""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xmlns=""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xmlns=""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83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xmlns=""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xmlns=""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xmlns=""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xmlns=""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xmlns=""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xmlns=""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xmlns=""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xmlns=""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xmlns=""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xmlns=""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xmlns=""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xmlns=""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xmlns=""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xmlns=""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xmlns=""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xmlns=""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xmlns=""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xmlns=""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xmlns=""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xmlns=""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xmlns="" id="{98CBF5BF-1B75-31E6-EBCB-93B45942D0FA}"/>
              </a:ext>
            </a:extLst>
          </p:cNvPr>
          <p:cNvSpPr txBox="1"/>
          <p:nvPr userDrawn="1"/>
        </p:nvSpPr>
        <p:spPr>
          <a:xfrm>
            <a:off x="3741732" y="8340927"/>
            <a:ext cx="3158421"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xmlns=""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xmlns=""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xmlns=""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xmlns=""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xmlns=""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xmlns=""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xmlns=""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xmlns=""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xmlns="" id="{778A077B-4881-A57D-9073-E682AFA09D87}"/>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xmlns="" id="{E53512D3-A55E-9C21-D222-057D5123DAE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xmlns=""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xmlns=""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xmlns=""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xmlns=""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xmlns=""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xmlns=""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xmlns=""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xmlns=""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xmlns=""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xmlns=""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xmlns="" id="{8AE3B505-2651-304F-6220-148B54B0795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xmlns="" id="{669B8E3E-5DC2-7A7D-F565-81265CB5E1C7}"/>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 id="2147483806" r:id="rId12"/>
    <p:sldLayoutId id="2147483807"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miro.com/hc/en-us"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miro.com/templates/how-now-wow-matrix/"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mindmeister.com/"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s://support.mindmeister.com/hc/en-us" TargetMode="Externa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fa.uni-leipzig.de/fileadmin/Fakult%C3%A4t_Wifa/Sept_Center/Dateien/Publications/iN4iN_Fuzzy_Front_End_Innovation_Englishbook_download_Dornberger_Suvelz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www.nngroup.com/articles/service-blueprints-defin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ural.co/templates/service-bluepri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miro.com/templates/service-blueprint-templ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ribd.com/document/191700424/A-Business-is-a-Value-Delivery-Syste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e-shift.co/wp-content/tools/Le%20Shift%20-%20value%20proposition%20templat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canva.com/help/" TargetMode="External"/><Relationship Id="rId7" Type="http://schemas.openxmlformats.org/officeDocument/2006/relationships/image" Target="../media/image33.png"/><Relationship Id="rId2" Type="http://schemas.openxmlformats.org/officeDocument/2006/relationships/hyperlink" Target="http://www.canva.com/" TargetMode="Externa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prototypes/templa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help.milanote.com/en/" TargetMode="External"/><Relationship Id="rId7" Type="http://schemas.openxmlformats.org/officeDocument/2006/relationships/image" Target="../media/image40.png"/><Relationship Id="rId2" Type="http://schemas.openxmlformats.org/officeDocument/2006/relationships/hyperlink" Target="http://www.milanote.com/" TargetMode="Externa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qualtrics.com/" TargetMode="External"/><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4" Type="http://schemas.openxmlformats.org/officeDocument/2006/relationships/hyperlink" Target="http://www.forms.offic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support.google.com/a/users/answer/9991170?h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hyperlink" Target="http://www.trello.com/" TargetMode="Externa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trello.com/en/guide"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dm-stuttgart.de/wib/projekte/forschung/cinema_toolset/4_example/downloads/A4_Context_Canvas.pdf" TargetMode="External"/><Relationship Id="rId2" Type="http://schemas.openxmlformats.org/officeDocument/2006/relationships/hyperlink" Target="https://www.youtube.com/watch?v=SAAVuSdSZ3A&amp;t=7s" TargetMode="Externa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N6EYql6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miro.com/templates/jobs-to-be-don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www.miro.com/" TargetMode="Externa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xmlns="" id="{D8F45730-4E6F-D0B8-7E92-A2AFD79D9ABA}"/>
              </a:ext>
            </a:extLst>
          </p:cNvPr>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4853" t="19940" r="32422" b="371"/>
          <a:stretch/>
        </p:blipFill>
        <p:spPr>
          <a:xfrm>
            <a:off x="-21689" y="2140428"/>
            <a:ext cx="7581364" cy="6421117"/>
          </a:xfrm>
        </p:spPr>
      </p:pic>
      <p:sp>
        <p:nvSpPr>
          <p:cNvPr id="20" name="Freeform 19">
            <a:extLst>
              <a:ext uri="{FF2B5EF4-FFF2-40B4-BE49-F238E27FC236}">
                <a16:creationId xmlns:a16="http://schemas.microsoft.com/office/drawing/2014/main" xmlns=""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xmlns=""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xmlns="" id="{A3B76104-2175-F77B-46C1-46E06BCE9041}"/>
              </a:ext>
            </a:extLst>
          </p:cNvPr>
          <p:cNvSpPr/>
          <p:nvPr/>
        </p:nvSpPr>
        <p:spPr>
          <a:xfrm>
            <a:off x="995162" y="7134869"/>
            <a:ext cx="477336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xmlns="" id="{4C701DF7-13EB-CE04-EA6D-D6075B69D354}"/>
              </a:ext>
            </a:extLst>
          </p:cNvPr>
          <p:cNvSpPr txBox="1"/>
          <p:nvPr/>
        </p:nvSpPr>
        <p:spPr>
          <a:xfrm>
            <a:off x="1022647" y="7161017"/>
            <a:ext cx="4761753"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ÇALIŞMA SAYFALARI</a:t>
            </a:r>
          </a:p>
        </p:txBody>
      </p:sp>
      <p:sp>
        <p:nvSpPr>
          <p:cNvPr id="2" name="Rectangle 1">
            <a:extLst>
              <a:ext uri="{FF2B5EF4-FFF2-40B4-BE49-F238E27FC236}">
                <a16:creationId xmlns:a16="http://schemas.microsoft.com/office/drawing/2014/main" xmlns=""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xmlns="" id="{305787AE-B110-BD07-B5CF-61840A6B3015}"/>
              </a:ext>
            </a:extLst>
          </p:cNvPr>
          <p:cNvSpPr txBox="1"/>
          <p:nvPr/>
        </p:nvSpPr>
        <p:spPr>
          <a:xfrm>
            <a:off x="1032172" y="8002672"/>
            <a:ext cx="231896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MODÜL 3</a:t>
            </a:r>
          </a:p>
        </p:txBody>
      </p:sp>
      <p:sp>
        <p:nvSpPr>
          <p:cNvPr id="5" name="Text Placeholder 2">
            <a:extLst>
              <a:ext uri="{FF2B5EF4-FFF2-40B4-BE49-F238E27FC236}">
                <a16:creationId xmlns:a16="http://schemas.microsoft.com/office/drawing/2014/main" xmlns="" id="{4C4D8991-49CC-D78A-8B52-D8A514EF4EDE}"/>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CAF0EC-18C5-A103-E912-62634660B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F9565D1-2269-F143-FAF4-54FB1CCCD0FA}"/>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xmlns="" id="{5214537D-5392-CE2E-1E68-8D4B1A288B9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xmlns="" id="{CC9ED4D0-FCCD-B5D6-17C9-2991E0AA90CB}"/>
              </a:ext>
            </a:extLst>
          </p:cNvPr>
          <p:cNvSpPr txBox="1">
            <a:spLocks/>
          </p:cNvSpPr>
          <p:nvPr/>
        </p:nvSpPr>
        <p:spPr>
          <a:xfrm>
            <a:off x="658780" y="1425816"/>
            <a:ext cx="6076734" cy="8747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sz="1600" b="1" dirty="0">
                <a:solidFill>
                  <a:srgbClr val="8652A1"/>
                </a:solidFill>
              </a:rPr>
              <a:t>Talimatlar: Miro Nasıl Kullanılır</a:t>
            </a:r>
          </a:p>
          <a:p>
            <a:endParaRPr lang="tr-TR" sz="1800" b="1" dirty="0"/>
          </a:p>
          <a:p>
            <a:r>
              <a:rPr lang="tr-TR" dirty="0"/>
              <a:t>7. Sol kenar çubuğu, panonuzu düzenlemek ve oluşturmak için araçlar içerir.</a:t>
            </a:r>
          </a:p>
          <a:p>
            <a:endParaRPr lang="tr-TR" dirty="0"/>
          </a:p>
          <a:p>
            <a:r>
              <a:rPr lang="tr-TR" dirty="0"/>
              <a:t>                 </a:t>
            </a:r>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endParaRPr lang="tr-TR" dirty="0"/>
          </a:p>
          <a:p>
            <a:endParaRPr lang="tr-TR" dirty="0"/>
          </a:p>
        </p:txBody>
      </p:sp>
      <p:sp>
        <p:nvSpPr>
          <p:cNvPr id="11" name="Text Placeholder 6">
            <a:extLst>
              <a:ext uri="{FF2B5EF4-FFF2-40B4-BE49-F238E27FC236}">
                <a16:creationId xmlns:a16="http://schemas.microsoft.com/office/drawing/2014/main" xmlns="" id="{5BC4BDDE-6D2F-D287-4C8A-1C5746A35881}"/>
              </a:ext>
            </a:extLst>
          </p:cNvPr>
          <p:cNvSpPr>
            <a:spLocks noGrp="1"/>
          </p:cNvSpPr>
          <p:nvPr>
            <p:ph type="body" sz="quarter" idx="61"/>
          </p:nvPr>
        </p:nvSpPr>
        <p:spPr>
          <a:xfrm>
            <a:off x="-9335" y="304800"/>
            <a:ext cx="5775135" cy="926158"/>
          </a:xfrm>
        </p:spPr>
        <p:txBody>
          <a:bodyPr/>
          <a:lstStyle/>
          <a:p>
            <a:r>
              <a:rPr lang="en-US" dirty="0"/>
              <a:t>AŞAMA 1 - FIRSAT</a:t>
            </a:r>
            <a:r>
              <a:rPr lang="tr-TR" dirty="0"/>
              <a:t>LARIN</a:t>
            </a:r>
            <a:r>
              <a:rPr lang="en-US" dirty="0"/>
              <a:t> TANIMLA</a:t>
            </a:r>
            <a:r>
              <a:rPr lang="tr-TR" dirty="0"/>
              <a:t>NMASI</a:t>
            </a:r>
            <a:endParaRPr lang="en-US" dirty="0"/>
          </a:p>
        </p:txBody>
      </p:sp>
      <p:pic>
        <p:nvPicPr>
          <p:cNvPr id="3" name="Grafik 2">
            <a:extLst>
              <a:ext uri="{FF2B5EF4-FFF2-40B4-BE49-F238E27FC236}">
                <a16:creationId xmlns:a16="http://schemas.microsoft.com/office/drawing/2014/main" xmlns="" id="{D0B1B7C4-5C22-9738-470B-8642BF60A590}"/>
              </a:ext>
            </a:extLst>
          </p:cNvPr>
          <p:cNvPicPr>
            <a:picLocks noChangeAspect="1"/>
          </p:cNvPicPr>
          <p:nvPr/>
        </p:nvPicPr>
        <p:blipFill>
          <a:blip r:embed="rId2"/>
          <a:stretch>
            <a:fillRect/>
          </a:stretch>
        </p:blipFill>
        <p:spPr>
          <a:xfrm>
            <a:off x="658780" y="2300612"/>
            <a:ext cx="678953" cy="5154199"/>
          </a:xfrm>
          <a:prstGeom prst="rect">
            <a:avLst/>
          </a:prstGeom>
        </p:spPr>
      </p:pic>
      <p:sp>
        <p:nvSpPr>
          <p:cNvPr id="9" name="Textfeld 8">
            <a:extLst>
              <a:ext uri="{FF2B5EF4-FFF2-40B4-BE49-F238E27FC236}">
                <a16:creationId xmlns:a16="http://schemas.microsoft.com/office/drawing/2014/main" xmlns="" id="{51AD4B80-2DE7-4138-8836-8867AAD9328A}"/>
              </a:ext>
            </a:extLst>
          </p:cNvPr>
          <p:cNvSpPr txBox="1"/>
          <p:nvPr/>
        </p:nvSpPr>
        <p:spPr>
          <a:xfrm>
            <a:off x="1337733" y="2300613"/>
            <a:ext cx="6065777" cy="4939814"/>
          </a:xfrm>
          <a:prstGeom prst="rect">
            <a:avLst/>
          </a:prstGeom>
          <a:noFill/>
        </p:spPr>
        <p:txBody>
          <a:bodyPr wrap="square" rtlCol="0">
            <a:spAutoFit/>
          </a:bodyPr>
          <a:lstStyle/>
          <a:p>
            <a:endParaRPr lang="tr-TR" sz="1100" dirty="0"/>
          </a:p>
          <a:p>
            <a:r>
              <a:rPr lang="tr-TR" sz="1100" dirty="0"/>
              <a:t>Bu ok seçildiğinde, sürükle ve bırak yöntemiyle tahta üzerinde tercih ettiğiniz konuma hareket etmek için farenizi kullanabilirsiniz</a:t>
            </a:r>
          </a:p>
          <a:p>
            <a:r>
              <a:rPr lang="tr-TR" sz="1100" dirty="0"/>
              <a:t>
Bu araç, şablonları keşfetmenizi sağlar.</a:t>
            </a:r>
          </a:p>
          <a:p>
            <a:r>
              <a:rPr lang="tr-TR" sz="1100" dirty="0"/>
              <a:t>
Bu, üzerine metin yazabileceğiniz veya resim koyabileceğiniz tahtaya birden çok renkteki yapışkan notları sürükleyip bırakmanıza olanak tanır. "Şablonları Görüntüle" ile önerilen yapışkan not kombinasyonlarını görüntüleyebilirsiniz. </a:t>
            </a:r>
          </a:p>
          <a:p>
            <a:r>
              <a:rPr lang="tr-TR" sz="1100" dirty="0"/>
              <a:t>
Bu size panoya bir metin alanı ekleme seçeneği sunar.</a:t>
            </a:r>
          </a:p>
          <a:p>
            <a:endParaRPr lang="tr-TR" sz="1100" dirty="0"/>
          </a:p>
          <a:p>
            <a:r>
              <a:rPr lang="tr-TR" sz="1100" dirty="0"/>
              <a:t>
Bu araç, daha iyi görselleştirme için tahtaya daireler veya oklar gibi şekiller ekleme seçeneği sunar.
</a:t>
            </a:r>
          </a:p>
          <a:p>
            <a:endParaRPr lang="tr-TR" sz="1100" dirty="0"/>
          </a:p>
          <a:p>
            <a:r>
              <a:rPr lang="tr-TR" sz="1100" dirty="0" err="1"/>
              <a:t>Freehand</a:t>
            </a:r>
            <a:r>
              <a:rPr lang="tr-TR" sz="1100" dirty="0"/>
              <a:t> Image aracı ile çeşitli kalem seçenekleri ile tahta üzerine çizim yapabilirsiniz.</a:t>
            </a:r>
          </a:p>
          <a:p>
            <a:endParaRPr lang="tr-TR" sz="1100" dirty="0"/>
          </a:p>
          <a:p>
            <a:r>
              <a:rPr lang="tr-TR" sz="1100" dirty="0"/>
              <a:t>
Bu araç, panonuzun boyutunu belirlemenize yardımcı olur.
</a:t>
            </a:r>
          </a:p>
          <a:p>
            <a:endParaRPr lang="tr-TR" sz="1100" dirty="0"/>
          </a:p>
          <a:p>
            <a:r>
              <a:rPr lang="tr-TR" sz="1100" dirty="0"/>
              <a:t>Ek araçlar burada bulunabilir - buna tablolar, zihin haritaları veya anketler yerleştirme dahildir.
</a:t>
            </a:r>
          </a:p>
          <a:p>
            <a:endParaRPr lang="tr-TR" sz="1100" dirty="0"/>
          </a:p>
          <a:p>
            <a:endParaRPr lang="tr-TR" sz="1100" dirty="0"/>
          </a:p>
          <a:p>
            <a:r>
              <a:rPr lang="tr-TR" sz="1100" dirty="0"/>
              <a:t>Bu oklarla, bir eylemi geri/ileri alabilirsiniz.</a:t>
            </a:r>
          </a:p>
          <a:p>
            <a:endParaRPr lang="tr-TR" dirty="0"/>
          </a:p>
        </p:txBody>
      </p:sp>
      <p:sp>
        <p:nvSpPr>
          <p:cNvPr id="13" name="Text Placeholder 5">
            <a:extLst>
              <a:ext uri="{FF2B5EF4-FFF2-40B4-BE49-F238E27FC236}">
                <a16:creationId xmlns:a16="http://schemas.microsoft.com/office/drawing/2014/main" xmlns="" id="{E6F2314C-F6EB-4019-9D3B-BCF9040BC332}"/>
              </a:ext>
            </a:extLst>
          </p:cNvPr>
          <p:cNvSpPr txBox="1">
            <a:spLocks/>
          </p:cNvSpPr>
          <p:nvPr/>
        </p:nvSpPr>
        <p:spPr>
          <a:xfrm>
            <a:off x="658780" y="7443848"/>
            <a:ext cx="6076734" cy="2394419"/>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tr-TR" sz="1600" b="1" dirty="0"/>
          </a:p>
          <a:p>
            <a:r>
              <a:rPr lang="tr-TR" sz="1600" b="1" dirty="0">
                <a:solidFill>
                  <a:srgbClr val="8652A1"/>
                </a:solidFill>
              </a:rPr>
              <a:t>Özet olarak…</a:t>
            </a:r>
          </a:p>
          <a:p>
            <a:endParaRPr lang="tr-TR" dirty="0"/>
          </a:p>
          <a:p>
            <a:pPr algn="just"/>
            <a:r>
              <a:rPr lang="tr-TR" dirty="0"/>
              <a:t>Miro, özellikle fırsatların belirlenmesi gibi inovasyon sürecinin ilk aşamalarında işbirliği için mükemmel bir araçtır. </a:t>
            </a:r>
            <a:r>
              <a:rPr lang="tr-TR" b="1" dirty="0"/>
              <a:t>Gerçek zamanlı işbirliği özelliği</a:t>
            </a:r>
            <a:r>
              <a:rPr lang="tr-TR" dirty="0"/>
              <a:t>, ekiplerin konumdan bağımsız olarak sorunsuz bir şekilde beyin fırtınası yapmasına olanak tanır. </a:t>
            </a:r>
            <a:r>
              <a:rPr lang="tr-TR" b="1" dirty="0"/>
              <a:t>Sonsuz tuval</a:t>
            </a:r>
            <a:r>
              <a:rPr lang="tr-TR" dirty="0"/>
              <a:t>, içgörüleri, eğilimleri ve sorunlu noktaları görsel olarak haritalama esnekliği sunarak yaratıcılığı ve yapılandırılmış fikir oluşturmayı teşvik eder. </a:t>
            </a:r>
            <a:r>
              <a:rPr lang="tr-TR" b="1" dirty="0"/>
              <a:t>Yapışkan notlar, zihin haritaları ve SWOT veya empati haritaları </a:t>
            </a:r>
            <a:r>
              <a:rPr lang="tr-TR" dirty="0"/>
              <a:t>gibi çerçevelerle ekipler fırsatları verimli bir şekilde yakalayabilir ve düzenleyebilir. Ek olarak, </a:t>
            </a:r>
            <a:r>
              <a:rPr lang="tr-TR" b="1" dirty="0" err="1"/>
              <a:t>Slack</a:t>
            </a:r>
            <a:r>
              <a:rPr lang="tr-TR" b="1" dirty="0"/>
              <a:t>, Microsoft </a:t>
            </a:r>
            <a:r>
              <a:rPr lang="tr-TR" b="1" dirty="0" err="1"/>
              <a:t>Teams</a:t>
            </a:r>
            <a:r>
              <a:rPr lang="tr-TR" b="1" dirty="0"/>
              <a:t> ve </a:t>
            </a:r>
            <a:r>
              <a:rPr lang="tr-TR" b="1" dirty="0" err="1"/>
              <a:t>Jira</a:t>
            </a:r>
            <a:r>
              <a:rPr lang="tr-TR" dirty="0"/>
              <a:t> gibi araçlarla entegrasyonlar, içgörülerin sonraki geliştirme aşamalarına sorunsuz bir şekilde akmasını sağlayarak Miro'yu inovasyon için güçlü bir platform haline getirir.</a:t>
            </a:r>
          </a:p>
          <a:p>
            <a:endParaRPr lang="tr-TR" dirty="0"/>
          </a:p>
          <a:p>
            <a:r>
              <a:rPr lang="tr-TR" dirty="0">
                <a:solidFill>
                  <a:schemeClr val="tx1"/>
                </a:solidFill>
                <a:ea typeface="Calibri" panose="020F0502020204030204" pitchFamily="34" charset="0"/>
                <a:cs typeface="Times New Roman" panose="02020603050405020304" pitchFamily="18" charset="0"/>
              </a:rPr>
              <a:t>Daha fazla soru için </a:t>
            </a:r>
            <a:r>
              <a:rPr lang="tr-TR" b="1" dirty="0">
                <a:solidFill>
                  <a:srgbClr val="29C5F4"/>
                </a:solidFill>
                <a:hlinkClick r:id="rId3">
                  <a:extLst>
                    <a:ext uri="{A12FA001-AC4F-418D-AE19-62706E023703}">
                      <ahyp:hlinkClr xmlns:ahyp="http://schemas.microsoft.com/office/drawing/2018/hyperlinkcolor" xmlns="" val="tx"/>
                    </a:ext>
                  </a:extLst>
                </a:hlinkClick>
              </a:rPr>
              <a:t>Miro Help Centre</a:t>
            </a:r>
            <a:r>
              <a:rPr lang="tr-TR" dirty="0">
                <a:solidFill>
                  <a:schemeClr val="tx1"/>
                </a:solidFill>
                <a:ea typeface="Calibri" panose="020F0502020204030204" pitchFamily="34" charset="0"/>
                <a:cs typeface="Times New Roman" panose="02020603050405020304" pitchFamily="18" charset="0"/>
              </a:rPr>
              <a:t> adresini ziyaret edin</a:t>
            </a:r>
            <a:r>
              <a:rPr lang="tr-TR" dirty="0"/>
              <a:t>.</a:t>
            </a:r>
          </a:p>
          <a:p>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endParaRPr lang="tr-TR" dirty="0"/>
          </a:p>
          <a:p>
            <a:endParaRPr lang="tr-TR" dirty="0"/>
          </a:p>
        </p:txBody>
      </p:sp>
    </p:spTree>
    <p:extLst>
      <p:ext uri="{BB962C8B-B14F-4D97-AF65-F5344CB8AC3E}">
        <p14:creationId xmlns:p14="http://schemas.microsoft.com/office/powerpoint/2010/main" val="257321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p:txBody>
          <a:bodyPr/>
          <a:lstStyle/>
          <a:p>
            <a:r>
              <a:rPr lang="en-GB" sz="8800" dirty="0"/>
              <a:t>9.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11</a:t>
            </a:fld>
            <a:endParaRPr lang="fr-CA"/>
          </a:p>
        </p:txBody>
      </p:sp>
      <p:pic>
        <p:nvPicPr>
          <p:cNvPr id="5" name="Picture Placeholder 20">
            <a:extLst>
              <a:ext uri="{FF2B5EF4-FFF2-40B4-BE49-F238E27FC236}">
                <a16:creationId xmlns:a16="http://schemas.microsoft.com/office/drawing/2014/main" xmlns="" id="{8D17AF8D-908C-1EFC-C64F-E6C283F71DC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741470" y="1599144"/>
            <a:ext cx="6076734" cy="7789405"/>
          </a:xfrm>
        </p:spPr>
        <p:txBody>
          <a:bodyPr lIns="91440" tIns="45720" rIns="91440" bIns="45720" numCol="1" spcCol="288000" anchor="t">
            <a:noAutofit/>
          </a:bodyPr>
          <a:lstStyle/>
          <a:p>
            <a:r>
              <a:rPr lang="tr-TR" sz="1600" b="1" dirty="0">
                <a:solidFill>
                  <a:srgbClr val="8652A1"/>
                </a:solidFill>
                <a:cs typeface="Times New Roman" panose="02020603050405020304" pitchFamily="18" charset="0"/>
              </a:rPr>
              <a:t>Aşama 1: Fikir Geliştirme Tekniği</a:t>
            </a:r>
            <a:endParaRPr lang="tr-TR" dirty="0">
              <a:highlight>
                <a:srgbClr val="FFFF00"/>
              </a:highlight>
            </a:endParaRPr>
          </a:p>
          <a:p>
            <a:pPr>
              <a:spcBef>
                <a:spcPts val="195"/>
              </a:spcBef>
              <a:tabLst>
                <a:tab pos="450215" algn="l"/>
              </a:tabLst>
            </a:pPr>
            <a:endParaRPr lang="tr-TR" dirty="0">
              <a:latin typeface="Calibri"/>
              <a:ea typeface="Open Sans"/>
              <a:cs typeface="Calibri"/>
            </a:endParaRPr>
          </a:p>
          <a:p>
            <a:pPr algn="just">
              <a:spcBef>
                <a:spcPts val="195"/>
              </a:spcBef>
              <a:tabLst>
                <a:tab pos="450215" algn="l"/>
              </a:tabLst>
            </a:pPr>
            <a:r>
              <a:rPr lang="tr-TR" dirty="0">
                <a:solidFill>
                  <a:schemeClr val="tx1"/>
                </a:solidFill>
                <a:latin typeface="Calibri"/>
                <a:ea typeface="Open Sans"/>
                <a:cs typeface="Calibri"/>
              </a:rPr>
              <a:t>Fikirleri oluşturmak için fikir geliştirme tekniği uygulayın. Bu teknik, herkesin katkıda bulunmasını sağlayarak ve ilk fikre yönelik önyargıyı ortadan kaldırarak  beyin fırtınasının en büyük sınırlılıklarından ikisini - dengesiz konuşma ve bir konuda sabit kalma etkisi - hafifletebilir.</a:t>
            </a: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pPr>
              <a:spcBef>
                <a:spcPts val="195"/>
              </a:spcBef>
              <a:tabLst>
                <a:tab pos="450215" algn="l"/>
              </a:tabLst>
            </a:pPr>
            <a:endParaRPr lang="tr-TR" dirty="0"/>
          </a:p>
          <a:p>
            <a:endParaRPr lang="tr-TR" sz="400" dirty="0"/>
          </a:p>
          <a:p>
            <a:pPr algn="just"/>
            <a:r>
              <a:rPr lang="tr-TR" b="1" dirty="0"/>
              <a:t>Tur 1 (10 dakika): </a:t>
            </a:r>
            <a:r>
              <a:rPr lang="tr-TR" dirty="0"/>
              <a:t>Her grup üyesi, beyin fırtınası yaparak üç fikir yazar.</a:t>
            </a:r>
          </a:p>
          <a:p>
            <a:pPr algn="just"/>
            <a:r>
              <a:rPr lang="tr-TR" b="1" dirty="0">
                <a:latin typeface="Calibri"/>
                <a:ea typeface="Open Sans"/>
                <a:cs typeface="Calibri"/>
              </a:rPr>
              <a:t>Tur 2-3 (tur başına 5 dakika): </a:t>
            </a:r>
            <a:r>
              <a:rPr lang="tr-TR" dirty="0">
                <a:latin typeface="Calibri"/>
                <a:ea typeface="Open Sans"/>
                <a:cs typeface="Calibri"/>
              </a:rPr>
              <a:t>(Gruptaki öğrenci etkin katılacak kadar çok tur.) Her kişi fikirlerini gruptaki bir başkasına iletir, o da daha sonra bunların üzerine inşa eder ve gerektiğinde madde işaretleri ekler. Bundan sonra, tüm grup katılımcıları her birine madde işaretleri ekleyene kadar herkes fikirleri tekrar gözden geçirecektir.</a:t>
            </a:r>
          </a:p>
          <a:p>
            <a:pPr algn="just">
              <a:spcBef>
                <a:spcPts val="195"/>
              </a:spcBef>
              <a:tabLst>
                <a:tab pos="450215" algn="l"/>
              </a:tabLst>
            </a:pPr>
            <a:r>
              <a:rPr lang="tr-TR" b="1" dirty="0">
                <a:latin typeface="Calibri"/>
                <a:ea typeface="Open Sans"/>
                <a:cs typeface="Calibri"/>
              </a:rPr>
              <a:t>Tur 4 (10 dakika):</a:t>
            </a:r>
            <a:r>
              <a:rPr lang="tr-TR" dirty="0">
                <a:latin typeface="Calibri"/>
                <a:ea typeface="Open Sans"/>
                <a:cs typeface="Calibri"/>
              </a:rPr>
              <a:t> Herkes fikirlerin her birine katkıda bulunduktan sonra, belirsiz noktaları tartışır ve her bir fikirle ilgili neyi sevdiğinizi/neyi sevmediğinizi paylaşır.</a:t>
            </a:r>
            <a:endParaRPr lang="tr-TR" dirty="0"/>
          </a:p>
          <a:p>
            <a:pPr>
              <a:spcBef>
                <a:spcPts val="195"/>
              </a:spcBef>
              <a:tabLst>
                <a:tab pos="450215" algn="l"/>
              </a:tabLst>
            </a:pPr>
            <a:endParaRPr lang="tr-TR" dirty="0"/>
          </a:p>
          <a:p>
            <a:pPr algn="just"/>
            <a:r>
              <a:rPr lang="tr-TR" b="1" dirty="0">
                <a:solidFill>
                  <a:srgbClr val="29C5F4"/>
                </a:solidFill>
                <a:hlinkClick r:id="rId2">
                  <a:extLst>
                    <a:ext uri="{A12FA001-AC4F-418D-AE19-62706E023703}">
                      <ahyp:hlinkClr xmlns:ahyp="http://schemas.microsoft.com/office/drawing/2018/hyperlinkcolor" xmlns="" val="tx"/>
                    </a:ext>
                  </a:extLst>
                </a:hlinkClick>
              </a:rPr>
              <a:t>Miro Beyin Fırtınası şablonunu</a:t>
            </a:r>
            <a:r>
              <a:rPr lang="tr-TR" dirty="0">
                <a:latin typeface="Calibri"/>
                <a:ea typeface="Open Sans"/>
                <a:cs typeface="Calibri"/>
              </a:rPr>
              <a:t> veya </a:t>
            </a:r>
            <a:r>
              <a:rPr lang="tr-TR" b="1" dirty="0">
                <a:solidFill>
                  <a:srgbClr val="29C5F4"/>
                </a:solidFill>
                <a:hlinkClick r:id="rId3">
                  <a:extLst>
                    <a:ext uri="{A12FA001-AC4F-418D-AE19-62706E023703}">
                      <ahyp:hlinkClr xmlns:ahyp="http://schemas.microsoft.com/office/drawing/2018/hyperlinkcolor" xmlns="" val="tx"/>
                    </a:ext>
                  </a:extLst>
                </a:hlinkClick>
              </a:rPr>
              <a:t>Miro Zihin Haritası şablonunu</a:t>
            </a:r>
            <a:r>
              <a:rPr lang="tr-TR" dirty="0">
                <a:latin typeface="Calibri"/>
                <a:ea typeface="Open Sans"/>
                <a:cs typeface="Calibri"/>
              </a:rPr>
              <a:t> kullanabilirsiniz ("Şablonu </a:t>
            </a:r>
            <a:r>
              <a:rPr lang="tr-TR" dirty="0" err="1">
                <a:latin typeface="Calibri"/>
                <a:ea typeface="Open Sans"/>
                <a:cs typeface="Calibri"/>
              </a:rPr>
              <a:t>kullan"a</a:t>
            </a:r>
            <a:r>
              <a:rPr lang="tr-TR" dirty="0">
                <a:latin typeface="Calibri"/>
                <a:ea typeface="Open Sans"/>
                <a:cs typeface="Calibri"/>
              </a:rPr>
              <a:t> tıklayın ve çalışmaya başlamak için oturum açın) veya bir beyin yazısı çerçevesi oluşturmak için </a:t>
            </a:r>
            <a:r>
              <a:rPr lang="tr-TR" dirty="0" err="1">
                <a:latin typeface="Calibri"/>
                <a:ea typeface="Open Sans"/>
                <a:cs typeface="Calibri"/>
              </a:rPr>
              <a:t>Lucidspark</a:t>
            </a:r>
            <a:r>
              <a:rPr lang="tr-TR" dirty="0">
                <a:latin typeface="Calibri"/>
                <a:ea typeface="Open Sans"/>
                <a:cs typeface="Calibri"/>
              </a:rPr>
              <a:t>, </a:t>
            </a:r>
            <a:r>
              <a:rPr lang="tr-TR" dirty="0" err="1">
                <a:latin typeface="Calibri"/>
                <a:ea typeface="Open Sans"/>
                <a:cs typeface="Calibri"/>
              </a:rPr>
              <a:t>MindMeister</a:t>
            </a:r>
            <a:r>
              <a:rPr lang="tr-TR" dirty="0">
                <a:latin typeface="Calibri"/>
                <a:ea typeface="Open Sans"/>
                <a:cs typeface="Calibri"/>
              </a:rPr>
              <a:t>, </a:t>
            </a:r>
            <a:r>
              <a:rPr lang="tr-TR" dirty="0" err="1">
                <a:latin typeface="Calibri"/>
                <a:ea typeface="Open Sans"/>
                <a:cs typeface="Calibri"/>
              </a:rPr>
              <a:t>Bluescape</a:t>
            </a:r>
            <a:r>
              <a:rPr lang="tr-TR" dirty="0">
                <a:latin typeface="Calibri"/>
                <a:ea typeface="Open Sans"/>
                <a:cs typeface="Calibri"/>
              </a:rPr>
              <a:t> veya </a:t>
            </a:r>
            <a:r>
              <a:rPr lang="tr-TR" dirty="0" err="1">
                <a:latin typeface="Calibri"/>
                <a:ea typeface="Open Sans"/>
                <a:cs typeface="Calibri"/>
              </a:rPr>
              <a:t>MindMup</a:t>
            </a:r>
            <a:r>
              <a:rPr lang="tr-TR" dirty="0">
                <a:latin typeface="Calibri"/>
                <a:ea typeface="Open Sans"/>
                <a:cs typeface="Calibri"/>
              </a:rPr>
              <a:t> gibi başka bir ilgili araç seçebilirsiniz. </a:t>
            </a:r>
          </a:p>
          <a:p>
            <a:pPr algn="just"/>
            <a:endParaRPr lang="tr-TR" dirty="0">
              <a:latin typeface="Calibri"/>
              <a:ea typeface="Open Sans"/>
              <a:cs typeface="Calibri"/>
            </a:endParaRPr>
          </a:p>
          <a:p>
            <a:pPr algn="just"/>
            <a:r>
              <a:rPr lang="tr-TR" b="1" dirty="0" err="1">
                <a:latin typeface="Calibri"/>
                <a:ea typeface="Open Sans"/>
                <a:cs typeface="Calibri"/>
              </a:rPr>
              <a:t>MindMeister'ın</a:t>
            </a:r>
            <a:r>
              <a:rPr lang="tr-TR" b="1" dirty="0">
                <a:latin typeface="Calibri"/>
                <a:ea typeface="Open Sans"/>
                <a:cs typeface="Calibri"/>
              </a:rPr>
              <a:t> nasıl kullanılacağına</a:t>
            </a:r>
            <a:r>
              <a:rPr lang="tr-TR" dirty="0">
                <a:latin typeface="Calibri"/>
                <a:ea typeface="Open Sans"/>
                <a:cs typeface="Calibri"/>
              </a:rPr>
              <a:t> ilişkin talimatlar için bu belgenin 14-15. sayfalarına bakın. </a:t>
            </a:r>
          </a:p>
          <a:p>
            <a:endParaRPr lang="tr-TR" dirty="0"/>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12</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2 – FİKİR OLUŞTURMA VE FİKİR YÖNETİMİ</a:t>
            </a:r>
            <a:endParaRPr lang="en-US" dirty="0"/>
          </a:p>
        </p:txBody>
      </p:sp>
      <p:pic>
        <p:nvPicPr>
          <p:cNvPr id="12" name="Picture 11" descr="A chart of a group of colorful squares&#10;&#10;Description automatically generated">
            <a:extLst>
              <a:ext uri="{FF2B5EF4-FFF2-40B4-BE49-F238E27FC236}">
                <a16:creationId xmlns:a16="http://schemas.microsoft.com/office/drawing/2014/main" xmlns="" id="{75126E39-9BFC-35A4-AFAF-1D5F0B30B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70" y="2821192"/>
            <a:ext cx="6076734" cy="2905925"/>
          </a:xfrm>
          <a:prstGeom prst="rect">
            <a:avLst/>
          </a:prstGeom>
        </p:spPr>
      </p:pic>
    </p:spTree>
    <p:extLst>
      <p:ext uri="{BB962C8B-B14F-4D97-AF65-F5344CB8AC3E}">
        <p14:creationId xmlns:p14="http://schemas.microsoft.com/office/powerpoint/2010/main" val="341427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C1EB1F-1E90-1F92-F9DF-2BB25DBB94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9246919A-2C69-DD98-03D1-9BAE9C17E5F5}"/>
              </a:ext>
            </a:extLst>
          </p:cNvPr>
          <p:cNvSpPr>
            <a:spLocks noGrp="1"/>
          </p:cNvSpPr>
          <p:nvPr>
            <p:ph type="body" sz="quarter" idx="64"/>
          </p:nvPr>
        </p:nvSpPr>
        <p:spPr>
          <a:xfrm>
            <a:off x="741470" y="1599145"/>
            <a:ext cx="6076734" cy="2185456"/>
          </a:xfrm>
        </p:spPr>
        <p:txBody>
          <a:bodyPr lIns="91440" tIns="45720" rIns="91440" bIns="45720" numCol="1" spcCol="288000" anchor="t">
            <a:noAutofit/>
          </a:bodyPr>
          <a:lstStyle/>
          <a:p>
            <a:pPr marL="171450" indent="-171450">
              <a:buFont typeface="Wingdings" panose="05000000000000000000" pitchFamily="2" charset="2"/>
              <a:buChar char="è"/>
            </a:pPr>
            <a:endParaRPr lang="tr-TR" dirty="0">
              <a:latin typeface="Calibri"/>
              <a:ea typeface="Calibri"/>
              <a:cs typeface="Calibri"/>
            </a:endParaRPr>
          </a:p>
          <a:p>
            <a:r>
              <a:rPr lang="tr-TR" sz="1600" b="1" dirty="0">
                <a:solidFill>
                  <a:srgbClr val="8652A1"/>
                </a:solidFill>
                <a:cs typeface="Times New Roman" panose="02020603050405020304" pitchFamily="18" charset="0"/>
              </a:rPr>
              <a:t>2. Adım: How-</a:t>
            </a:r>
            <a:r>
              <a:rPr lang="tr-TR" sz="1600" b="1" dirty="0" err="1">
                <a:solidFill>
                  <a:srgbClr val="8652A1"/>
                </a:solidFill>
                <a:cs typeface="Times New Roman" panose="02020603050405020304" pitchFamily="18" charset="0"/>
              </a:rPr>
              <a:t>Now</a:t>
            </a:r>
            <a:r>
              <a:rPr lang="tr-TR" sz="1600" b="1" dirty="0">
                <a:solidFill>
                  <a:srgbClr val="8652A1"/>
                </a:solidFill>
                <a:cs typeface="Times New Roman" panose="02020603050405020304" pitchFamily="18" charset="0"/>
              </a:rPr>
              <a:t>-</a:t>
            </a:r>
            <a:r>
              <a:rPr lang="tr-TR" sz="1600" b="1" dirty="0" err="1">
                <a:solidFill>
                  <a:srgbClr val="8652A1"/>
                </a:solidFill>
                <a:cs typeface="Times New Roman" panose="02020603050405020304" pitchFamily="18" charset="0"/>
              </a:rPr>
              <a:t>Wow</a:t>
            </a:r>
            <a:r>
              <a:rPr lang="tr-TR" sz="1600" b="1" dirty="0">
                <a:solidFill>
                  <a:srgbClr val="8652A1"/>
                </a:solidFill>
                <a:cs typeface="Times New Roman" panose="02020603050405020304" pitchFamily="18" charset="0"/>
              </a:rPr>
              <a:t> Matrisi</a:t>
            </a:r>
          </a:p>
          <a:p>
            <a:endParaRPr lang="tr-TR" dirty="0">
              <a:solidFill>
                <a:schemeClr val="tx1"/>
              </a:solidFill>
            </a:endParaRPr>
          </a:p>
          <a:p>
            <a:pPr algn="just"/>
            <a:r>
              <a:rPr lang="tr-TR" dirty="0">
                <a:solidFill>
                  <a:schemeClr val="tx1"/>
                </a:solidFill>
              </a:rPr>
              <a:t>How-</a:t>
            </a:r>
            <a:r>
              <a:rPr lang="tr-TR" dirty="0" err="1">
                <a:solidFill>
                  <a:schemeClr val="tx1"/>
                </a:solidFill>
              </a:rPr>
              <a:t>Now</a:t>
            </a:r>
            <a:r>
              <a:rPr lang="tr-TR" dirty="0">
                <a:solidFill>
                  <a:schemeClr val="tx1"/>
                </a:solidFill>
              </a:rPr>
              <a:t>-</a:t>
            </a:r>
            <a:r>
              <a:rPr lang="tr-TR" dirty="0" err="1">
                <a:solidFill>
                  <a:schemeClr val="tx1"/>
                </a:solidFill>
              </a:rPr>
              <a:t>Wow</a:t>
            </a:r>
            <a:r>
              <a:rPr lang="tr-TR" dirty="0">
                <a:solidFill>
                  <a:schemeClr val="tx1"/>
                </a:solidFill>
              </a:rPr>
              <a:t> matrisi, en iyi fikirleri ortaya çıkarmak için kullanılan bir fikir seçim yöntemidir. Matris, fikirleri yenilik düzeylerine (artımlı veya yıkıcı fikirler) ve uygulama kolaylıklarına (kolay veya zor) göre sınıflandırır ve dört kadrana sahiptir</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tr-TR" dirty="0"/>
          </a:p>
          <a:p>
            <a:pPr marL="171450" indent="-171450">
              <a:buFont typeface="Wingdings" panose="05000000000000000000" pitchFamily="2" charset="2"/>
              <a:buChar char="q"/>
            </a:pPr>
            <a:endParaRPr lang="tr-TR" dirty="0"/>
          </a:p>
          <a:p>
            <a:pPr marL="171450" indent="-171450">
              <a:buFont typeface="Wingdings" panose="05000000000000000000" pitchFamily="2" charset="2"/>
              <a:buChar char="q"/>
            </a:pPr>
            <a:endParaRPr lang="tr-TR" dirty="0"/>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tr-TR" dirty="0">
                <a:solidFill>
                  <a:schemeClr val="tx1"/>
                </a:solidFill>
                <a:ea typeface="Calibri" panose="020F0502020204030204" pitchFamily="34" charset="0"/>
                <a:cs typeface="Times New Roman" panose="02020603050405020304" pitchFamily="18" charset="0"/>
              </a:rPr>
              <a:t>Sarı: Nasıl Fikirler - Orijinal fikirler, uygulanması imkansız. Bu kadran, inovatif ancak uygulanması zor olan fikirleri temsil eder, bu nedenle henüz uygulanabilir değildirler; ancak, gelecekteki hedefler olarak düşünmeye değer olabilirler.
Mavi: Şimdi Fikirler – Normal fikirler, uygulaması kolay. Bu kadran, tanıdık, uygulanması kolay ve iyi çalıştığı kanıtlanmış orijinal olmayan fikirleri temsil eder. Bu fikirler artımlı çıktılarla sonuçlanır.
Yeşil: Vay Fikirler – Orijinal fikirler, uygulaması kolay. Bu kadran, mevcut gerçeklik içinde uygulanması kolay yeni fikirleri ve gerçekleştirilebilecek uygulanabilir fikirleri temsil eder. Bu kategoride mümkün olduğunca çok fikir oluşturmayı hedefleyin.</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endParaRPr lang="tr-TR"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a:p>
            <a:endParaRPr lang="tr-TR"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6B3AD6F-BF9A-6294-B559-868F26303A15}"/>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xmlns="" id="{CA4F67B5-7D62-8A0A-BB26-C43D047BD11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E8BE85D1-2D2A-905C-87E2-CAD2531E1CC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2 – FİKİR OLUŞTURMA VE FİKİR YÖNETİMİ</a:t>
            </a:r>
            <a:endParaRPr lang="en-US" dirty="0"/>
          </a:p>
        </p:txBody>
      </p:sp>
      <p:sp>
        <p:nvSpPr>
          <p:cNvPr id="2" name="Text Placeholder 5">
            <a:extLst>
              <a:ext uri="{FF2B5EF4-FFF2-40B4-BE49-F238E27FC236}">
                <a16:creationId xmlns:a16="http://schemas.microsoft.com/office/drawing/2014/main" xmlns="" id="{D345C205-CFA6-FEC9-12DA-A72602B4C53C}"/>
              </a:ext>
            </a:extLst>
          </p:cNvPr>
          <p:cNvSpPr txBox="1">
            <a:spLocks/>
          </p:cNvSpPr>
          <p:nvPr/>
        </p:nvSpPr>
        <p:spPr>
          <a:xfrm>
            <a:off x="741468" y="7365076"/>
            <a:ext cx="6076734" cy="1986741"/>
          </a:xfrm>
          <a:prstGeom prst="rect">
            <a:avLst/>
          </a:prstGeom>
          <a:ln w="28575">
            <a:solidFill>
              <a:srgbClr val="8652A1"/>
            </a:solidFill>
            <a:prstDash val="sysDot"/>
          </a:ln>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tr-TR" b="1" dirty="0">
                <a:solidFill>
                  <a:schemeClr val="tx1"/>
                </a:solidFill>
                <a:ea typeface="Calibri" panose="020F0502020204030204" pitchFamily="34" charset="0"/>
              </a:rPr>
              <a:t>Nasıl-Şimdi-Vay Matrisini nasıl kullanırsınız?</a:t>
            </a:r>
            <a:endParaRPr lang="tr-TR"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b="1" dirty="0">
                <a:solidFill>
                  <a:schemeClr val="tx1"/>
                </a:solidFill>
              </a:rPr>
              <a:t>Aşama 1: </a:t>
            </a:r>
            <a:r>
              <a:rPr lang="tr-TR" dirty="0">
                <a:solidFill>
                  <a:schemeClr val="tx1"/>
                </a:solidFill>
              </a:rPr>
              <a:t>Tüm fikirleri ve fırsatları listeleyin.</a:t>
            </a:r>
            <a:r>
              <a:rPr lang="tr-TR" b="1" dirty="0">
                <a:solidFill>
                  <a:schemeClr val="tx1"/>
                </a:solidFill>
              </a:rPr>
              <a:t>
Aşama 2: </a:t>
            </a:r>
            <a:r>
              <a:rPr lang="tr-TR" dirty="0">
                <a:solidFill>
                  <a:schemeClr val="tx1"/>
                </a:solidFill>
              </a:rPr>
              <a:t>Her grup üyesi, her renkten 3 yapışkan post-it alın (3 mavi, 3 sarı ve 3 yeşil).</a:t>
            </a:r>
            <a:r>
              <a:rPr lang="tr-TR" b="1" dirty="0">
                <a:solidFill>
                  <a:schemeClr val="tx1"/>
                </a:solidFill>
              </a:rPr>
              <a:t>
Aşama 3: </a:t>
            </a:r>
            <a:r>
              <a:rPr lang="tr-TR" dirty="0">
                <a:solidFill>
                  <a:schemeClr val="tx1"/>
                </a:solidFill>
              </a:rPr>
              <a:t>Her grup üyesi, her kategorideki en iyi üç fikrine oy vermelidir. Bunu, seçtikleri fikirlerin post-</a:t>
            </a:r>
            <a:r>
              <a:rPr lang="tr-TR" dirty="0" err="1">
                <a:solidFill>
                  <a:schemeClr val="tx1"/>
                </a:solidFill>
              </a:rPr>
              <a:t>it'lerine</a:t>
            </a:r>
            <a:r>
              <a:rPr lang="tr-TR" dirty="0">
                <a:solidFill>
                  <a:schemeClr val="tx1"/>
                </a:solidFill>
              </a:rPr>
              <a:t> renkli bir nokta koyun.</a:t>
            </a:r>
            <a:r>
              <a:rPr lang="tr-TR" b="1" dirty="0">
                <a:solidFill>
                  <a:schemeClr val="tx1"/>
                </a:solidFill>
              </a:rPr>
              <a:t>
Aşama 4: </a:t>
            </a:r>
            <a:r>
              <a:rPr lang="tr-TR" dirty="0">
                <a:solidFill>
                  <a:schemeClr val="tx1"/>
                </a:solidFill>
              </a:rPr>
              <a:t>Oylama tamamlandıktan sonra, her fikirdeki noktaları sayın. Belirli bir rengin en çok noktasına sahip olan fikir, o renk altında kategorize edin.  Bir eşitlik varsa, örneğin mavi noktalar = yeşil noktalar, fikir mavi olarak kategorize edin. Sarı ve yeşil noktalar beraberse, fikir yeşil olarak kategorize edin.</a:t>
            </a:r>
            <a:r>
              <a:rPr lang="tr-TR" b="1" dirty="0">
                <a:solidFill>
                  <a:schemeClr val="tx1"/>
                </a:solidFill>
              </a:rPr>
              <a:t>
Aşama 5: </a:t>
            </a:r>
            <a:r>
              <a:rPr lang="tr-TR" dirty="0">
                <a:solidFill>
                  <a:schemeClr val="tx1"/>
                </a:solidFill>
              </a:rPr>
              <a:t>Artık üzerinde daha fazla çalışmak için bir dizi "Vay canına" fikriniz (yeşil) var. Ek olarak, hızlı uygulama için mavi fikirleri ve gelecekteki izleme için sarı fikirleri toplayın.</a:t>
            </a:r>
          </a:p>
          <a:p>
            <a:pPr algn="just"/>
            <a:endParaRPr lang="tr-TR" dirty="0">
              <a:solidFill>
                <a:schemeClr val="tx1"/>
              </a:solidFill>
            </a:endParaRPr>
          </a:p>
          <a:p>
            <a:r>
              <a:rPr lang="tr-TR" b="1" dirty="0">
                <a:solidFill>
                  <a:srgbClr val="29C5F4"/>
                </a:solidFill>
                <a:hlinkClick r:id="rId2">
                  <a:extLst>
                    <a:ext uri="{A12FA001-AC4F-418D-AE19-62706E023703}">
                      <ahyp:hlinkClr xmlns:ahyp="http://schemas.microsoft.com/office/drawing/2018/hyperlinkcolor" xmlns="" val="tx"/>
                    </a:ext>
                  </a:extLst>
                </a:hlinkClick>
              </a:rPr>
              <a:t>Miro How-</a:t>
            </a:r>
            <a:r>
              <a:rPr lang="tr-TR" b="1" dirty="0" err="1">
                <a:solidFill>
                  <a:srgbClr val="29C5F4"/>
                </a:solidFill>
                <a:hlinkClick r:id="rId2">
                  <a:extLst>
                    <a:ext uri="{A12FA001-AC4F-418D-AE19-62706E023703}">
                      <ahyp:hlinkClr xmlns:ahyp="http://schemas.microsoft.com/office/drawing/2018/hyperlinkcolor" xmlns="" val="tx"/>
                    </a:ext>
                  </a:extLst>
                </a:hlinkClick>
              </a:rPr>
              <a:t>Now</a:t>
            </a:r>
            <a:r>
              <a:rPr lang="tr-TR" b="1" dirty="0">
                <a:solidFill>
                  <a:srgbClr val="29C5F4"/>
                </a:solidFill>
                <a:hlinkClick r:id="rId2">
                  <a:extLst>
                    <a:ext uri="{A12FA001-AC4F-418D-AE19-62706E023703}">
                      <ahyp:hlinkClr xmlns:ahyp="http://schemas.microsoft.com/office/drawing/2018/hyperlinkcolor" xmlns="" val="tx"/>
                    </a:ext>
                  </a:extLst>
                </a:hlinkClick>
              </a:rPr>
              <a:t>-</a:t>
            </a:r>
            <a:r>
              <a:rPr lang="tr-TR" b="1" dirty="0" err="1">
                <a:solidFill>
                  <a:srgbClr val="29C5F4"/>
                </a:solidFill>
                <a:hlinkClick r:id="rId2">
                  <a:extLst>
                    <a:ext uri="{A12FA001-AC4F-418D-AE19-62706E023703}">
                      <ahyp:hlinkClr xmlns:ahyp="http://schemas.microsoft.com/office/drawing/2018/hyperlinkcolor" xmlns="" val="tx"/>
                    </a:ext>
                  </a:extLst>
                </a:hlinkClick>
              </a:rPr>
              <a:t>Wow</a:t>
            </a:r>
            <a:r>
              <a:rPr lang="tr-TR" b="1" dirty="0">
                <a:solidFill>
                  <a:srgbClr val="29C5F4"/>
                </a:solidFill>
                <a:hlinkClick r:id="rId2">
                  <a:extLst>
                    <a:ext uri="{A12FA001-AC4F-418D-AE19-62706E023703}">
                      <ahyp:hlinkClr xmlns:ahyp="http://schemas.microsoft.com/office/drawing/2018/hyperlinkcolor" xmlns="" val="tx"/>
                    </a:ext>
                  </a:extLst>
                </a:hlinkClick>
              </a:rPr>
              <a:t> </a:t>
            </a:r>
            <a:r>
              <a:rPr lang="tr-TR" b="1" dirty="0" err="1">
                <a:solidFill>
                  <a:srgbClr val="29C5F4"/>
                </a:solidFill>
                <a:hlinkClick r:id="rId2">
                  <a:extLst>
                    <a:ext uri="{A12FA001-AC4F-418D-AE19-62706E023703}">
                      <ahyp:hlinkClr xmlns:ahyp="http://schemas.microsoft.com/office/drawing/2018/hyperlinkcolor" xmlns="" val="tx"/>
                    </a:ext>
                  </a:extLst>
                </a:hlinkClick>
              </a:rPr>
              <a:t>Matrisi'ni</a:t>
            </a:r>
            <a:r>
              <a:rPr lang="tr-TR" dirty="0">
                <a:latin typeface="Calibri"/>
                <a:ea typeface="Open Sans"/>
                <a:cs typeface="Calibri"/>
              </a:rPr>
              <a:t> kullanabilirsiniz ("Şablonu </a:t>
            </a:r>
            <a:r>
              <a:rPr lang="tr-TR" dirty="0" err="1">
                <a:latin typeface="Calibri"/>
                <a:ea typeface="Open Sans"/>
                <a:cs typeface="Calibri"/>
              </a:rPr>
              <a:t>kullan"a</a:t>
            </a:r>
            <a:r>
              <a:rPr lang="tr-TR" dirty="0">
                <a:latin typeface="Calibri"/>
                <a:ea typeface="Open Sans"/>
                <a:cs typeface="Calibri"/>
              </a:rPr>
              <a:t> tıklayın ve çalışmaya başlamak için oturum açın) veya bir How-</a:t>
            </a:r>
            <a:r>
              <a:rPr lang="tr-TR" dirty="0" err="1">
                <a:latin typeface="Calibri"/>
                <a:ea typeface="Open Sans"/>
                <a:cs typeface="Calibri"/>
              </a:rPr>
              <a:t>Now</a:t>
            </a:r>
            <a:r>
              <a:rPr lang="tr-TR" dirty="0">
                <a:latin typeface="Calibri"/>
                <a:ea typeface="Open Sans"/>
                <a:cs typeface="Calibri"/>
              </a:rPr>
              <a:t>-</a:t>
            </a:r>
            <a:r>
              <a:rPr lang="tr-TR" dirty="0" err="1">
                <a:latin typeface="Calibri"/>
                <a:ea typeface="Open Sans"/>
                <a:cs typeface="Calibri"/>
              </a:rPr>
              <a:t>Wow</a:t>
            </a:r>
            <a:r>
              <a:rPr lang="tr-TR" dirty="0">
                <a:latin typeface="Calibri"/>
                <a:ea typeface="Open Sans"/>
                <a:cs typeface="Calibri"/>
              </a:rPr>
              <a:t> matrisi (veya başka bir fikir seçimi/önceliklendirme yöntemi) oluşturmak için </a:t>
            </a:r>
            <a:r>
              <a:rPr lang="tr-TR" dirty="0" err="1">
                <a:latin typeface="Calibri"/>
                <a:ea typeface="Open Sans"/>
                <a:cs typeface="Calibri"/>
              </a:rPr>
              <a:t>Lucidspark</a:t>
            </a:r>
            <a:r>
              <a:rPr lang="tr-TR" dirty="0">
                <a:latin typeface="Calibri"/>
                <a:ea typeface="Open Sans"/>
                <a:cs typeface="Calibri"/>
              </a:rPr>
              <a:t>, </a:t>
            </a:r>
            <a:r>
              <a:rPr lang="tr-TR" dirty="0" err="1">
                <a:latin typeface="Calibri"/>
                <a:ea typeface="Open Sans"/>
                <a:cs typeface="Calibri"/>
              </a:rPr>
              <a:t>MindMeister</a:t>
            </a:r>
            <a:r>
              <a:rPr lang="tr-TR" dirty="0">
                <a:latin typeface="Calibri"/>
                <a:ea typeface="Open Sans"/>
                <a:cs typeface="Calibri"/>
              </a:rPr>
              <a:t>, </a:t>
            </a:r>
            <a:r>
              <a:rPr lang="tr-TR" dirty="0" err="1">
                <a:latin typeface="Calibri"/>
                <a:ea typeface="Open Sans"/>
                <a:cs typeface="Calibri"/>
              </a:rPr>
              <a:t>Bluescape</a:t>
            </a:r>
            <a:r>
              <a:rPr lang="tr-TR" dirty="0">
                <a:latin typeface="Calibri"/>
                <a:ea typeface="Open Sans"/>
                <a:cs typeface="Calibri"/>
              </a:rPr>
              <a:t> veya </a:t>
            </a:r>
            <a:r>
              <a:rPr lang="tr-TR" dirty="0" err="1">
                <a:latin typeface="Calibri"/>
                <a:ea typeface="Open Sans"/>
                <a:cs typeface="Calibri"/>
              </a:rPr>
              <a:t>MindMup</a:t>
            </a:r>
            <a:r>
              <a:rPr lang="tr-TR" dirty="0">
                <a:latin typeface="Calibri"/>
                <a:ea typeface="Open Sans"/>
                <a:cs typeface="Calibri"/>
              </a:rPr>
              <a:t> gibi başka bir ilgili araç seçebilirsiniz.</a:t>
            </a:r>
          </a:p>
          <a:p>
            <a:endParaRPr lang="tr-TR" dirty="0">
              <a:latin typeface="Calibri"/>
              <a:ea typeface="Open Sans"/>
              <a:cs typeface="Calibri"/>
            </a:endParaRPr>
          </a:p>
          <a:p>
            <a:r>
              <a:rPr lang="tr-TR" b="1" dirty="0" err="1"/>
              <a:t>MindMeister'ın</a:t>
            </a:r>
            <a:r>
              <a:rPr lang="tr-TR" b="1" dirty="0"/>
              <a:t> nasıl kullanılacağına</a:t>
            </a:r>
            <a:r>
              <a:rPr lang="tr-TR" dirty="0"/>
              <a:t> ilişkin talimatlar için bu belgenin 14-15. sayfalarına bakın. </a:t>
            </a:r>
            <a:endParaRPr lang="tr-TR" dirty="0">
              <a:solidFill>
                <a:schemeClr val="tx1"/>
              </a:solidFill>
            </a:endParaRPr>
          </a:p>
          <a:p>
            <a:pPr algn="just"/>
            <a:endParaRPr lang="tr-TR" sz="1100" dirty="0">
              <a:effectLst/>
              <a:latin typeface="Calibri"/>
              <a:ea typeface="Calibri"/>
              <a:cs typeface="Calibri"/>
            </a:endParaRPr>
          </a:p>
        </p:txBody>
      </p:sp>
      <p:pic>
        <p:nvPicPr>
          <p:cNvPr id="1026" name="Picture 2">
            <a:extLst>
              <a:ext uri="{FF2B5EF4-FFF2-40B4-BE49-F238E27FC236}">
                <a16:creationId xmlns:a16="http://schemas.microsoft.com/office/drawing/2014/main" xmlns="" id="{DA198051-234F-89FD-29E2-6D3B17F87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81" y="2872157"/>
            <a:ext cx="53973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EE5A16-1419-E51A-7F0D-448BF796FD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66463362-FEEF-C5D3-B2D2-E4F405D0DF41}"/>
              </a:ext>
            </a:extLst>
          </p:cNvPr>
          <p:cNvSpPr>
            <a:spLocks noGrp="1"/>
          </p:cNvSpPr>
          <p:nvPr>
            <p:ph type="body" sz="quarter" idx="64"/>
          </p:nvPr>
        </p:nvSpPr>
        <p:spPr>
          <a:xfrm>
            <a:off x="741470" y="1599145"/>
            <a:ext cx="6076734" cy="2185456"/>
          </a:xfrm>
        </p:spPr>
        <p:txBody>
          <a:bodyPr numCol="1"/>
          <a:lstStyle/>
          <a:p>
            <a:pPr algn="just"/>
            <a:r>
              <a:rPr lang="tr-TR" sz="1600" b="1" dirty="0">
                <a:solidFill>
                  <a:srgbClr val="8652A1"/>
                </a:solidFill>
                <a:ea typeface="Calibri" panose="020F0502020204030204" pitchFamily="34" charset="0"/>
                <a:cs typeface="Times New Roman" panose="02020603050405020304" pitchFamily="18" charset="0"/>
              </a:rPr>
              <a:t>Talimatlar – </a:t>
            </a:r>
            <a:r>
              <a:rPr lang="tr-TR" sz="1600" b="1" dirty="0" err="1">
                <a:solidFill>
                  <a:srgbClr val="8652A1"/>
                </a:solidFill>
                <a:ea typeface="Calibri" panose="020F0502020204030204" pitchFamily="34" charset="0"/>
                <a:cs typeface="Times New Roman" panose="02020603050405020304" pitchFamily="18" charset="0"/>
              </a:rPr>
              <a:t>MindMeister</a:t>
            </a:r>
            <a:r>
              <a:rPr lang="tr-TR" sz="1600" b="1" dirty="0">
                <a:solidFill>
                  <a:srgbClr val="8652A1"/>
                </a:solidFill>
                <a:ea typeface="Calibri" panose="020F0502020204030204" pitchFamily="34" charset="0"/>
                <a:cs typeface="Times New Roman" panose="02020603050405020304" pitchFamily="18" charset="0"/>
              </a:rPr>
              <a:t> Nasıl Kullanılır</a:t>
            </a:r>
          </a:p>
          <a:p>
            <a:pPr algn="just"/>
            <a:endParaRPr lang="tr-TR" sz="1600" b="1" dirty="0">
              <a:solidFill>
                <a:srgbClr val="8652A1"/>
              </a:solidFill>
              <a:ea typeface="Calibri" panose="020F0502020204030204" pitchFamily="34" charset="0"/>
              <a:cs typeface="Times New Roman" panose="02020603050405020304" pitchFamily="18" charset="0"/>
            </a:endParaRPr>
          </a:p>
          <a:p>
            <a:pPr marL="342900" indent="-342900" algn="just">
              <a:buAutoNum type="arabicPeriod"/>
            </a:pPr>
            <a:r>
              <a:rPr lang="tr-TR" dirty="0">
                <a:solidFill>
                  <a:schemeClr val="tx1"/>
                </a:solidFill>
                <a:ea typeface="Calibri" panose="020F0502020204030204" pitchFamily="34" charset="0"/>
                <a:cs typeface="Times New Roman" panose="02020603050405020304" pitchFamily="18" charset="0"/>
              </a:rPr>
              <a:t>Tarayıcınızda (</a:t>
            </a:r>
            <a:r>
              <a:rPr lang="tr-TR" dirty="0">
                <a:solidFill>
                  <a:schemeClr val="tx1"/>
                </a:solidFill>
                <a:ea typeface="Calibri" panose="020F0502020204030204" pitchFamily="34" charset="0"/>
                <a:cs typeface="Times New Roman" panose="02020603050405020304" pitchFamily="18" charset="0"/>
                <a:hlinkClick r:id="rId2"/>
              </a:rPr>
              <a:t>http://www.mindmeister.com</a:t>
            </a:r>
            <a:r>
              <a:rPr lang="tr-TR" dirty="0">
                <a:solidFill>
                  <a:schemeClr val="tx1"/>
                </a:solidFill>
                <a:ea typeface="Calibri" panose="020F0502020204030204" pitchFamily="34" charset="0"/>
                <a:cs typeface="Times New Roman" panose="02020603050405020304" pitchFamily="18" charset="0"/>
              </a:rPr>
              <a:t>) </a:t>
            </a:r>
            <a:r>
              <a:rPr lang="tr-TR" dirty="0" err="1">
                <a:solidFill>
                  <a:schemeClr val="tx1"/>
                </a:solidFill>
                <a:ea typeface="Calibri" panose="020F0502020204030204" pitchFamily="34" charset="0"/>
                <a:cs typeface="Times New Roman" panose="02020603050405020304" pitchFamily="18" charset="0"/>
              </a:rPr>
              <a:t>MindMeister</a:t>
            </a:r>
            <a:r>
              <a:rPr lang="tr-TR" dirty="0">
                <a:solidFill>
                  <a:schemeClr val="tx1"/>
                </a:solidFill>
                <a:ea typeface="Calibri" panose="020F0502020204030204" pitchFamily="34" charset="0"/>
                <a:cs typeface="Times New Roman" panose="02020603050405020304" pitchFamily="18" charset="0"/>
              </a:rPr>
              <a:t> web sitesine gidin ve bir hesap oluşturun veya oturum açın.</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tr-TR" dirty="0">
                <a:solidFill>
                  <a:schemeClr val="tx1"/>
                </a:solidFill>
                <a:ea typeface="Calibri" panose="020F0502020204030204" pitchFamily="34" charset="0"/>
                <a:cs typeface="Times New Roman" panose="02020603050405020304" pitchFamily="18" charset="0"/>
              </a:rPr>
              <a:t>Ana sayfada "Boş harita" veya "Zihin haritası" gibi bir şablon seçerek yeni bir harita oluşturun.</a:t>
            </a: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tr-TR" dirty="0">
                <a:solidFill>
                  <a:schemeClr val="tx1"/>
                </a:solidFill>
                <a:ea typeface="Calibri" panose="020F0502020204030204" pitchFamily="34" charset="0"/>
                <a:cs typeface="Times New Roman" panose="02020603050405020304" pitchFamily="18" charset="0"/>
              </a:rPr>
              <a:t>Bir zihin haritası öğesi şöyle görünecektir – metne/ortasına tıklarsanız, zihin haritası için konular yazabilir, düzenleyebilir ve toplayabilirsiniz.</a:t>
            </a: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tr-TR" dirty="0" err="1">
                <a:solidFill>
                  <a:schemeClr val="tx1"/>
                </a:solidFill>
                <a:ea typeface="Calibri" panose="020F0502020204030204" pitchFamily="34" charset="0"/>
                <a:cs typeface="Times New Roman" panose="02020603050405020304" pitchFamily="18" charset="0"/>
              </a:rPr>
              <a:t>If</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bottom</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right</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circle</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a:t>
            </a:r>
            <a:r>
              <a:rPr lang="tr-TR" dirty="0" err="1">
                <a:solidFill>
                  <a:schemeClr val="tx1"/>
                </a:solidFill>
                <a:ea typeface="Calibri" panose="020F0502020204030204" pitchFamily="34" charset="0"/>
                <a:cs typeface="Times New Roman" panose="02020603050405020304" pitchFamily="18" charset="0"/>
              </a:rPr>
              <a:t>t</a:t>
            </a:r>
            <a:r>
              <a:rPr lang="tr-TR" dirty="0">
                <a:solidFill>
                  <a:schemeClr val="tx1"/>
                </a:solidFill>
                <a:ea typeface="Calibri" panose="020F0502020204030204" pitchFamily="34" charset="0"/>
                <a:cs typeface="Times New Roman" panose="02020603050405020304" pitchFamily="18" charset="0"/>
              </a:rPr>
              <a:t> </a:t>
            </a:r>
            <a:r>
              <a:rPr lang="tr-TR" dirty="0" err="1">
                <a:solidFill>
                  <a:schemeClr val="tx1"/>
                </a:solidFill>
                <a:ea typeface="Calibri" panose="020F0502020204030204" pitchFamily="34" charset="0"/>
                <a:cs typeface="Times New Roman" panose="02020603050405020304" pitchFamily="18" charset="0"/>
              </a:rPr>
              <a:t>to</a:t>
            </a:r>
            <a:r>
              <a:rPr lang="tr-TR" dirty="0">
                <a:solidFill>
                  <a:schemeClr val="tx1"/>
                </a:solidFill>
                <a:ea typeface="Calibri" panose="020F0502020204030204" pitchFamily="34" charset="0"/>
                <a:cs typeface="Times New Roman" panose="02020603050405020304" pitchFamily="18" charset="0"/>
              </a:rPr>
              <a:t> a </a:t>
            </a:r>
            <a:r>
              <a:rPr lang="tr-TR" dirty="0" err="1">
                <a:solidFill>
                  <a:schemeClr val="tx1"/>
                </a:solidFill>
                <a:ea typeface="Calibri" panose="020F0502020204030204" pitchFamily="34" charset="0"/>
                <a:cs typeface="Times New Roman" panose="02020603050405020304" pitchFamily="18" charset="0"/>
              </a:rPr>
              <a:t>menu</a:t>
            </a:r>
            <a:r>
              <a:rPr lang="tr-TR" dirty="0">
                <a:solidFill>
                  <a:schemeClr val="tx1"/>
                </a:solidFill>
                <a:ea typeface="Calibri" panose="020F0502020204030204" pitchFamily="34" charset="0"/>
                <a:cs typeface="Times New Roman" panose="02020603050405020304" pitchFamily="18" charset="0"/>
              </a:rPr>
              <a:t>: </a:t>
            </a: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Burada, görevleri öğelere bağlayabilirsiniz – belirli ekip üyelerine görevler ve bitiş tarihleri atayabilirsiniz.</a:t>
            </a:r>
          </a:p>
          <a:p>
            <a:pPr algn="just"/>
            <a:endParaRPr lang="tr-TR" sz="300"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Burada iki öğeyi birbirine bağlayabilirsiniz.</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Öğeye yorum ekleme.</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Öğeye not ekleme.</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a:t>
            </a:r>
          </a:p>
          <a:p>
            <a:pPr algn="just"/>
            <a:r>
              <a:rPr lang="tr-TR" dirty="0">
                <a:solidFill>
                  <a:schemeClr val="tx1"/>
                </a:solidFill>
                <a:ea typeface="Calibri" panose="020F0502020204030204" pitchFamily="34" charset="0"/>
                <a:cs typeface="Times New Roman" panose="02020603050405020304" pitchFamily="18" charset="0"/>
              </a:rPr>
              <a:t>             Bir öğeye video veya resim gibi medya ekleme.</a:t>
            </a: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Öğeye ek ekleme.</a:t>
            </a: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Bir öğeye simge/emoji ekleme.</a:t>
            </a: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Öğeye bağlantı ekleme.</a:t>
            </a:r>
          </a:p>
        </p:txBody>
      </p:sp>
      <p:sp>
        <p:nvSpPr>
          <p:cNvPr id="4" name="Slide Number Placeholder 3">
            <a:extLst>
              <a:ext uri="{FF2B5EF4-FFF2-40B4-BE49-F238E27FC236}">
                <a16:creationId xmlns:a16="http://schemas.microsoft.com/office/drawing/2014/main" xmlns="" id="{572C19A3-CDC4-2543-A0AB-4223B4A51433}"/>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xmlns="" id="{A6628C1A-6C28-1B83-5752-61F8DE1FC17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62712149-BE50-93F8-B888-4F41CD4CAA7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2 – FİKİR OLUŞTURMA VE FİKİR YÖNETİMİ</a:t>
            </a:r>
            <a:endParaRPr lang="en-US" dirty="0"/>
          </a:p>
        </p:txBody>
      </p:sp>
      <p:pic>
        <p:nvPicPr>
          <p:cNvPr id="3" name="Grafik 2">
            <a:extLst>
              <a:ext uri="{FF2B5EF4-FFF2-40B4-BE49-F238E27FC236}">
                <a16:creationId xmlns:a16="http://schemas.microsoft.com/office/drawing/2014/main" xmlns="" id="{84011B5C-F135-2DA8-0C33-A74BFB8C7BF1}"/>
              </a:ext>
            </a:extLst>
          </p:cNvPr>
          <p:cNvPicPr>
            <a:picLocks noChangeAspect="1"/>
          </p:cNvPicPr>
          <p:nvPr/>
        </p:nvPicPr>
        <p:blipFill>
          <a:blip r:embed="rId3"/>
          <a:stretch>
            <a:fillRect/>
          </a:stretch>
        </p:blipFill>
        <p:spPr>
          <a:xfrm>
            <a:off x="1097859" y="2753536"/>
            <a:ext cx="4540941" cy="2320723"/>
          </a:xfrm>
          <a:prstGeom prst="rect">
            <a:avLst/>
          </a:prstGeom>
        </p:spPr>
      </p:pic>
      <p:pic>
        <p:nvPicPr>
          <p:cNvPr id="8" name="Grafik 7">
            <a:extLst>
              <a:ext uri="{FF2B5EF4-FFF2-40B4-BE49-F238E27FC236}">
                <a16:creationId xmlns:a16="http://schemas.microsoft.com/office/drawing/2014/main" xmlns="" id="{4EA008E1-11B4-661D-4D6E-4387F1C463D9}"/>
              </a:ext>
            </a:extLst>
          </p:cNvPr>
          <p:cNvPicPr>
            <a:picLocks noChangeAspect="1"/>
          </p:cNvPicPr>
          <p:nvPr/>
        </p:nvPicPr>
        <p:blipFill>
          <a:blip r:embed="rId4"/>
          <a:stretch>
            <a:fillRect/>
          </a:stretch>
        </p:blipFill>
        <p:spPr>
          <a:xfrm>
            <a:off x="3620984" y="2933393"/>
            <a:ext cx="1486107" cy="314369"/>
          </a:xfrm>
          <a:prstGeom prst="rect">
            <a:avLst/>
          </a:prstGeom>
        </p:spPr>
      </p:pic>
      <p:pic>
        <p:nvPicPr>
          <p:cNvPr id="10" name="Grafik 9">
            <a:extLst>
              <a:ext uri="{FF2B5EF4-FFF2-40B4-BE49-F238E27FC236}">
                <a16:creationId xmlns:a16="http://schemas.microsoft.com/office/drawing/2014/main" xmlns="" id="{39476FAA-5653-6287-6AC2-4F991F38D40B}"/>
              </a:ext>
            </a:extLst>
          </p:cNvPr>
          <p:cNvPicPr>
            <a:picLocks noChangeAspect="1"/>
          </p:cNvPicPr>
          <p:nvPr/>
        </p:nvPicPr>
        <p:blipFill>
          <a:blip r:embed="rId5"/>
          <a:srcRect t="32070" b="19252"/>
          <a:stretch/>
        </p:blipFill>
        <p:spPr>
          <a:xfrm>
            <a:off x="1097859" y="5699188"/>
            <a:ext cx="4373723" cy="599327"/>
          </a:xfrm>
          <a:prstGeom prst="rect">
            <a:avLst/>
          </a:prstGeom>
        </p:spPr>
      </p:pic>
      <p:pic>
        <p:nvPicPr>
          <p:cNvPr id="12" name="Grafik 11">
            <a:extLst>
              <a:ext uri="{FF2B5EF4-FFF2-40B4-BE49-F238E27FC236}">
                <a16:creationId xmlns:a16="http://schemas.microsoft.com/office/drawing/2014/main" xmlns="" id="{9F02F1E1-A629-905C-EBE1-CAE838242484}"/>
              </a:ext>
            </a:extLst>
          </p:cNvPr>
          <p:cNvPicPr>
            <a:picLocks noChangeAspect="1"/>
          </p:cNvPicPr>
          <p:nvPr/>
        </p:nvPicPr>
        <p:blipFill>
          <a:blip r:embed="rId6"/>
          <a:stretch>
            <a:fillRect/>
          </a:stretch>
        </p:blipFill>
        <p:spPr>
          <a:xfrm>
            <a:off x="1097859" y="6500482"/>
            <a:ext cx="4187456" cy="1178786"/>
          </a:xfrm>
          <a:prstGeom prst="rect">
            <a:avLst/>
          </a:prstGeom>
        </p:spPr>
      </p:pic>
      <p:pic>
        <p:nvPicPr>
          <p:cNvPr id="14" name="Grafik 13">
            <a:extLst>
              <a:ext uri="{FF2B5EF4-FFF2-40B4-BE49-F238E27FC236}">
                <a16:creationId xmlns:a16="http://schemas.microsoft.com/office/drawing/2014/main" xmlns="" id="{79BBB89B-D216-2D9D-D540-6505B38F2A5C}"/>
              </a:ext>
            </a:extLst>
          </p:cNvPr>
          <p:cNvPicPr>
            <a:picLocks noChangeAspect="1"/>
          </p:cNvPicPr>
          <p:nvPr/>
        </p:nvPicPr>
        <p:blipFill>
          <a:blip r:embed="rId6"/>
          <a:srcRect l="2247" t="6833" r="54536" b="66749"/>
          <a:stretch/>
        </p:blipFill>
        <p:spPr>
          <a:xfrm rot="5400000">
            <a:off x="-495944" y="8814094"/>
            <a:ext cx="2944579" cy="506699"/>
          </a:xfrm>
          <a:prstGeom prst="rect">
            <a:avLst/>
          </a:prstGeom>
        </p:spPr>
      </p:pic>
      <p:grpSp>
        <p:nvGrpSpPr>
          <p:cNvPr id="2" name="Group 1">
            <a:extLst>
              <a:ext uri="{FF2B5EF4-FFF2-40B4-BE49-F238E27FC236}">
                <a16:creationId xmlns:a16="http://schemas.microsoft.com/office/drawing/2014/main" xmlns="" id="{7DAEB634-5A6E-3A52-4026-863DE3FC44AE}"/>
              </a:ext>
            </a:extLst>
          </p:cNvPr>
          <p:cNvGrpSpPr/>
          <p:nvPr/>
        </p:nvGrpSpPr>
        <p:grpSpPr>
          <a:xfrm>
            <a:off x="1229695" y="8075621"/>
            <a:ext cx="5232121" cy="2057400"/>
            <a:chOff x="1229695" y="8075621"/>
            <a:chExt cx="5232121" cy="2057400"/>
          </a:xfrm>
        </p:grpSpPr>
        <p:cxnSp>
          <p:nvCxnSpPr>
            <p:cNvPr id="17" name="Gerader Verbinder 16">
              <a:extLst>
                <a:ext uri="{FF2B5EF4-FFF2-40B4-BE49-F238E27FC236}">
                  <a16:creationId xmlns:a16="http://schemas.microsoft.com/office/drawing/2014/main" xmlns="" id="{CCB6F5E7-AA9C-9088-E6D4-B33D5A30E340}"/>
                </a:ext>
              </a:extLst>
            </p:cNvPr>
            <p:cNvCxnSpPr/>
            <p:nvPr/>
          </p:nvCxnSpPr>
          <p:spPr>
            <a:xfrm>
              <a:off x="1229695" y="80756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xmlns="" id="{F4061E6E-3E53-26D8-AC92-ADD05D41CD17}"/>
                </a:ext>
              </a:extLst>
            </p:cNvPr>
            <p:cNvCxnSpPr/>
            <p:nvPr/>
          </p:nvCxnSpPr>
          <p:spPr>
            <a:xfrm>
              <a:off x="1229695" y="846508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xmlns="" id="{5C498281-7C07-C346-DFD4-534CB39CED68}"/>
                </a:ext>
              </a:extLst>
            </p:cNvPr>
            <p:cNvCxnSpPr/>
            <p:nvPr/>
          </p:nvCxnSpPr>
          <p:spPr>
            <a:xfrm>
              <a:off x="1229695" y="882915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xmlns="" id="{4651B38E-BA38-9426-75F3-399C87C01CC2}"/>
                </a:ext>
              </a:extLst>
            </p:cNvPr>
            <p:cNvCxnSpPr/>
            <p:nvPr/>
          </p:nvCxnSpPr>
          <p:spPr>
            <a:xfrm>
              <a:off x="1229695" y="9159355"/>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xmlns="" id="{F3849519-F2C9-C2B0-589A-07394B0AEA75}"/>
                </a:ext>
              </a:extLst>
            </p:cNvPr>
            <p:cNvCxnSpPr/>
            <p:nvPr/>
          </p:nvCxnSpPr>
          <p:spPr>
            <a:xfrm>
              <a:off x="1229695" y="9498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xmlns="" id="{645804DE-5697-6DC0-A9BA-C1570982B104}"/>
                </a:ext>
              </a:extLst>
            </p:cNvPr>
            <p:cNvCxnSpPr/>
            <p:nvPr/>
          </p:nvCxnSpPr>
          <p:spPr>
            <a:xfrm>
              <a:off x="1229695" y="98028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xmlns="" id="{B3DB09C3-ACC8-B7AF-B51C-5727A33A3D36}"/>
                </a:ext>
              </a:extLst>
            </p:cNvPr>
            <p:cNvCxnSpPr/>
            <p:nvPr/>
          </p:nvCxnSpPr>
          <p:spPr>
            <a:xfrm>
              <a:off x="1229695" y="10133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422FAB-51D8-02F1-1A2F-504B77E56BC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55742B8E-F812-9C62-2406-2BC17255E394}"/>
              </a:ext>
            </a:extLst>
          </p:cNvPr>
          <p:cNvSpPr>
            <a:spLocks noGrp="1"/>
          </p:cNvSpPr>
          <p:nvPr>
            <p:ph type="body" sz="quarter" idx="64"/>
          </p:nvPr>
        </p:nvSpPr>
        <p:spPr>
          <a:xfrm>
            <a:off x="741470" y="1599145"/>
            <a:ext cx="6076734" cy="2185456"/>
          </a:xfrm>
        </p:spPr>
        <p:txBody>
          <a:bodyPr numCol="1"/>
          <a:lstStyle/>
          <a:p>
            <a:pPr algn="just"/>
            <a:r>
              <a:rPr lang="tr-TR" sz="1600" b="1" dirty="0">
                <a:solidFill>
                  <a:srgbClr val="8652A1"/>
                </a:solidFill>
                <a:ea typeface="Calibri" panose="020F0502020204030204" pitchFamily="34" charset="0"/>
                <a:cs typeface="Times New Roman" panose="02020603050405020304" pitchFamily="18" charset="0"/>
              </a:rPr>
              <a:t>Talimatlar – </a:t>
            </a:r>
            <a:r>
              <a:rPr lang="tr-TR" sz="1600" b="1" dirty="0" err="1">
                <a:solidFill>
                  <a:srgbClr val="8652A1"/>
                </a:solidFill>
                <a:ea typeface="Calibri" panose="020F0502020204030204" pitchFamily="34" charset="0"/>
                <a:cs typeface="Times New Roman" panose="02020603050405020304" pitchFamily="18" charset="0"/>
              </a:rPr>
              <a:t>MindMeister</a:t>
            </a:r>
            <a:r>
              <a:rPr lang="tr-TR" sz="1600" b="1" dirty="0">
                <a:solidFill>
                  <a:srgbClr val="8652A1"/>
                </a:solidFill>
                <a:ea typeface="Calibri" panose="020F0502020204030204" pitchFamily="34" charset="0"/>
                <a:cs typeface="Times New Roman" panose="02020603050405020304" pitchFamily="18" charset="0"/>
              </a:rPr>
              <a:t> Nasıl Kullanılır</a:t>
            </a:r>
          </a:p>
          <a:p>
            <a:pPr algn="just"/>
            <a:r>
              <a:rPr lang="tr-TR" dirty="0">
                <a:solidFill>
                  <a:schemeClr val="bg1">
                    <a:lumMod val="65000"/>
                  </a:schemeClr>
                </a:solidFill>
                <a:ea typeface="Calibri" panose="020F0502020204030204" pitchFamily="34" charset="0"/>
                <a:cs typeface="Times New Roman" panose="02020603050405020304" pitchFamily="18" charset="0"/>
              </a:rPr>
              <a:t>(Menü çubuğunun önceki sayfadan devamı)</a:t>
            </a:r>
            <a:endParaRPr lang="tr-TR"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a:solidFill>
                  <a:schemeClr val="tx1"/>
                </a:solidFill>
                <a:ea typeface="Calibri" panose="020F0502020204030204" pitchFamily="34" charset="0"/>
                <a:cs typeface="Times New Roman" panose="02020603050405020304" pitchFamily="18" charset="0"/>
              </a:rPr>
              <a:t>Zihin haritanızın öğelerini otomatik olarak hizalayın</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sz="600"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a:solidFill>
                  <a:schemeClr val="tx1"/>
                </a:solidFill>
                <a:ea typeface="Calibri" panose="020F0502020204030204" pitchFamily="34" charset="0"/>
                <a:cs typeface="Times New Roman" panose="02020603050405020304" pitchFamily="18" charset="0"/>
              </a:rPr>
              <a:t>Öğenizin stilini değiştirin – farklı şekiller, kenarlıklar ve çizgiler seçin</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a:solidFill>
                  <a:schemeClr val="tx1"/>
                </a:solidFill>
                <a:ea typeface="Calibri" panose="020F0502020204030204" pitchFamily="34" charset="0"/>
                <a:cs typeface="Times New Roman" panose="02020603050405020304" pitchFamily="18" charset="0"/>
              </a:rPr>
              <a:t>Öğenin metin stilini değiştirme</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Konuya yeni bir alt öğe ekleme</a:t>
            </a: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a:t>
            </a:r>
            <a:r>
              <a:rPr lang="tr-TR" dirty="0">
                <a:solidFill>
                  <a:schemeClr val="tx1"/>
                </a:solidFill>
                <a:ea typeface="Calibri" panose="020F0502020204030204" pitchFamily="34" charset="0"/>
                <a:cs typeface="Times New Roman" panose="02020603050405020304" pitchFamily="18" charset="0"/>
              </a:rPr>
              <a:t>Sağ tarafta, aşağıdaki menü seçeneklerine sahipsiniz:</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sz="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Yeni bir kayan konu ekleme</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a:solidFill>
                  <a:schemeClr val="tx1"/>
                </a:solidFill>
                <a:ea typeface="Calibri" panose="020F0502020204030204" pitchFamily="34" charset="0"/>
                <a:cs typeface="Times New Roman" panose="02020603050405020304" pitchFamily="18" charset="0"/>
              </a:rPr>
              <a:t>   Öğelerinizin düzenini değiştirme</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Zihin haritanızın temasını değiştirin</a:t>
            </a: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500"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tr-TR" dirty="0">
                <a:solidFill>
                  <a:schemeClr val="tx1"/>
                </a:solidFill>
                <a:ea typeface="Calibri" panose="020F0502020204030204" pitchFamily="34" charset="0"/>
                <a:cs typeface="Times New Roman" panose="02020603050405020304" pitchFamily="18" charset="0"/>
              </a:rPr>
              <a:t>Geri almak</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İleri almak</a:t>
            </a: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6. Zihin haritanıza ortak çalışanlar eklemek için sağ üst köşedeki "</a:t>
            </a:r>
            <a:r>
              <a:rPr lang="tr-TR" dirty="0" err="1">
                <a:solidFill>
                  <a:schemeClr val="tx1"/>
                </a:solidFill>
                <a:ea typeface="Calibri" panose="020F0502020204030204" pitchFamily="34" charset="0"/>
                <a:cs typeface="Times New Roman" panose="02020603050405020304" pitchFamily="18" charset="0"/>
              </a:rPr>
              <a:t>Paylaş"a</a:t>
            </a:r>
            <a:r>
              <a:rPr lang="tr-TR" dirty="0">
                <a:solidFill>
                  <a:schemeClr val="tx1"/>
                </a:solidFill>
                <a:ea typeface="Calibri" panose="020F0502020204030204" pitchFamily="34" charset="0"/>
                <a:cs typeface="Times New Roman" panose="02020603050405020304" pitchFamily="18" charset="0"/>
              </a:rPr>
              <a:t> tıklayın.</a:t>
            </a: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Kayıtlı </a:t>
            </a:r>
            <a:r>
              <a:rPr lang="tr-TR" dirty="0" err="1">
                <a:solidFill>
                  <a:schemeClr val="tx1"/>
                </a:solidFill>
                <a:ea typeface="Calibri" panose="020F0502020204030204" pitchFamily="34" charset="0"/>
                <a:cs typeface="Times New Roman" panose="02020603050405020304" pitchFamily="18" charset="0"/>
              </a:rPr>
              <a:t>MindMeister</a:t>
            </a:r>
            <a:r>
              <a:rPr lang="tr-TR" dirty="0">
                <a:solidFill>
                  <a:schemeClr val="tx1"/>
                </a:solidFill>
                <a:ea typeface="Calibri" panose="020F0502020204030204" pitchFamily="34" charset="0"/>
                <a:cs typeface="Times New Roman" panose="02020603050405020304" pitchFamily="18" charset="0"/>
              </a:rPr>
              <a:t> üyelerini posta veya kullanıcı adı yoluyla ekleyin</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   </a:t>
            </a:r>
          </a:p>
          <a:p>
            <a:pPr marL="95250" algn="just"/>
            <a:r>
              <a:rPr lang="tr-TR" dirty="0">
                <a:solidFill>
                  <a:schemeClr val="tx1"/>
                </a:solidFill>
                <a:ea typeface="Calibri" panose="020F0502020204030204" pitchFamily="34" charset="0"/>
                <a:cs typeface="Times New Roman" panose="02020603050405020304" pitchFamily="18" charset="0"/>
              </a:rPr>
              <a:t> Veya: İstediğiniz rol ayarıyla bir bağlantı paylaşın</a:t>
            </a: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Daha fazla soru için </a:t>
            </a:r>
            <a:r>
              <a:rPr lang="tr-TR" b="1" dirty="0">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MindMeister Help Centre</a:t>
            </a:r>
            <a:r>
              <a:rPr lang="tr-TR" dirty="0">
                <a:solidFill>
                  <a:schemeClr val="tx1"/>
                </a:solidFill>
                <a:ea typeface="Calibri" panose="020F0502020204030204" pitchFamily="34" charset="0"/>
                <a:cs typeface="Times New Roman" panose="02020603050405020304" pitchFamily="18" charset="0"/>
              </a:rPr>
              <a:t> adresini ziyaret edin.</a:t>
            </a:r>
          </a:p>
          <a:p>
            <a:pPr algn="just"/>
            <a:r>
              <a:rPr lang="tr-TR" dirty="0">
                <a:solidFill>
                  <a:schemeClr val="tx1"/>
                </a:solidFill>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xmlns="" id="{DC2BC1BB-E85D-35A9-91BA-BA0D6597355A}"/>
              </a:ext>
            </a:extLst>
          </p:cNvPr>
          <p:cNvSpPr>
            <a:spLocks noGrp="1"/>
          </p:cNvSpPr>
          <p:nvPr>
            <p:ph type="sldNum" sz="quarter" idx="4"/>
          </p:nvPr>
        </p:nvSpPr>
        <p:spPr/>
        <p:txBody>
          <a:bodyPr/>
          <a:lstStyle/>
          <a:p>
            <a:fld id="{9C527BFA-2C0E-4CEC-B6A5-913A56FEF4B4}" type="slidenum">
              <a:rPr lang="fr-CA" smtClean="0"/>
              <a:pPr/>
              <a:t>15</a:t>
            </a:fld>
            <a:endParaRPr lang="fr-CA"/>
          </a:p>
        </p:txBody>
      </p:sp>
      <p:sp>
        <p:nvSpPr>
          <p:cNvPr id="7" name="Freeform 1">
            <a:extLst>
              <a:ext uri="{FF2B5EF4-FFF2-40B4-BE49-F238E27FC236}">
                <a16:creationId xmlns:a16="http://schemas.microsoft.com/office/drawing/2014/main" xmlns="" id="{99958781-D5C1-F9B4-6F03-44BE21D8DCB9}"/>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0417FE23-B764-98F1-8672-BC05ECF12EA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2 – FİKİR OLUŞTURMA VE FİKİR YÖNETİMİ</a:t>
            </a:r>
            <a:endParaRPr lang="en-US" dirty="0"/>
          </a:p>
        </p:txBody>
      </p:sp>
      <p:cxnSp>
        <p:nvCxnSpPr>
          <p:cNvPr id="18" name="Gerader Verbinder 17">
            <a:extLst>
              <a:ext uri="{FF2B5EF4-FFF2-40B4-BE49-F238E27FC236}">
                <a16:creationId xmlns:a16="http://schemas.microsoft.com/office/drawing/2014/main" xmlns="" id="{A6A381D9-3FC2-0369-99F6-DF5C985B97F0}"/>
              </a:ext>
            </a:extLst>
          </p:cNvPr>
          <p:cNvCxnSpPr/>
          <p:nvPr/>
        </p:nvCxnSpPr>
        <p:spPr>
          <a:xfrm>
            <a:off x="918457" y="3716867"/>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xmlns="" id="{6E5E912C-6DE4-004B-BE27-6819ABA9FE1D}"/>
              </a:ext>
            </a:extLst>
          </p:cNvPr>
          <p:cNvCxnSpPr/>
          <p:nvPr/>
        </p:nvCxnSpPr>
        <p:spPr>
          <a:xfrm>
            <a:off x="741470" y="3412066"/>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xmlns="" id="{2385249C-2625-CBF8-F236-89D40E1C147D}"/>
              </a:ext>
            </a:extLst>
          </p:cNvPr>
          <p:cNvCxnSpPr/>
          <p:nvPr/>
        </p:nvCxnSpPr>
        <p:spPr>
          <a:xfrm>
            <a:off x="606003" y="29887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xmlns="" id="{9FE8135B-EF0D-CCEB-2994-B490AA749DC2}"/>
              </a:ext>
            </a:extLst>
          </p:cNvPr>
          <p:cNvPicPr>
            <a:picLocks noChangeAspect="1"/>
          </p:cNvPicPr>
          <p:nvPr/>
        </p:nvPicPr>
        <p:blipFill>
          <a:blip r:embed="rId3"/>
          <a:stretch>
            <a:fillRect/>
          </a:stretch>
        </p:blipFill>
        <p:spPr>
          <a:xfrm rot="5400000">
            <a:off x="-431111" y="2885065"/>
            <a:ext cx="2137336" cy="411026"/>
          </a:xfrm>
          <a:prstGeom prst="rect">
            <a:avLst/>
          </a:prstGeom>
        </p:spPr>
      </p:pic>
      <p:pic>
        <p:nvPicPr>
          <p:cNvPr id="11" name="Grafik 10">
            <a:extLst>
              <a:ext uri="{FF2B5EF4-FFF2-40B4-BE49-F238E27FC236}">
                <a16:creationId xmlns:a16="http://schemas.microsoft.com/office/drawing/2014/main" xmlns="" id="{85A0C5CA-4623-D1AE-1D81-FA6A64E72ED7}"/>
              </a:ext>
            </a:extLst>
          </p:cNvPr>
          <p:cNvPicPr>
            <a:picLocks noChangeAspect="1"/>
          </p:cNvPicPr>
          <p:nvPr/>
        </p:nvPicPr>
        <p:blipFill>
          <a:blip r:embed="rId4"/>
          <a:stretch>
            <a:fillRect/>
          </a:stretch>
        </p:blipFill>
        <p:spPr>
          <a:xfrm>
            <a:off x="5188646" y="2216477"/>
            <a:ext cx="1271828" cy="1872923"/>
          </a:xfrm>
          <a:prstGeom prst="rect">
            <a:avLst/>
          </a:prstGeom>
        </p:spPr>
      </p:pic>
      <p:pic>
        <p:nvPicPr>
          <p:cNvPr id="15" name="Grafik 14">
            <a:extLst>
              <a:ext uri="{FF2B5EF4-FFF2-40B4-BE49-F238E27FC236}">
                <a16:creationId xmlns:a16="http://schemas.microsoft.com/office/drawing/2014/main" xmlns="" id="{0D81BBE7-2B8B-8F08-A273-4C5D8B7F0144}"/>
              </a:ext>
            </a:extLst>
          </p:cNvPr>
          <p:cNvPicPr>
            <a:picLocks noChangeAspect="1"/>
          </p:cNvPicPr>
          <p:nvPr/>
        </p:nvPicPr>
        <p:blipFill>
          <a:blip r:embed="rId5"/>
          <a:stretch>
            <a:fillRect/>
          </a:stretch>
        </p:blipFill>
        <p:spPr>
          <a:xfrm>
            <a:off x="256030" y="4556858"/>
            <a:ext cx="658768" cy="1894742"/>
          </a:xfrm>
          <a:prstGeom prst="rect">
            <a:avLst/>
          </a:prstGeom>
        </p:spPr>
      </p:pic>
      <p:cxnSp>
        <p:nvCxnSpPr>
          <p:cNvPr id="24" name="Gerader Verbinder 23">
            <a:extLst>
              <a:ext uri="{FF2B5EF4-FFF2-40B4-BE49-F238E27FC236}">
                <a16:creationId xmlns:a16="http://schemas.microsoft.com/office/drawing/2014/main" xmlns="" id="{AB7C9CFD-1B45-B865-AAFF-13BE43DB13D6}"/>
              </a:ext>
            </a:extLst>
          </p:cNvPr>
          <p:cNvCxnSpPr/>
          <p:nvPr/>
        </p:nvCxnSpPr>
        <p:spPr>
          <a:xfrm>
            <a:off x="843070" y="496146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xmlns="" id="{7F1196F9-2AF6-7B3A-4DAE-49F218B8C8CB}"/>
              </a:ext>
            </a:extLst>
          </p:cNvPr>
          <p:cNvCxnSpPr/>
          <p:nvPr/>
        </p:nvCxnSpPr>
        <p:spPr>
          <a:xfrm>
            <a:off x="843070" y="5278173"/>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xmlns="" id="{B17333A1-5ABF-C45E-9E08-F86D853E6DB5}"/>
              </a:ext>
            </a:extLst>
          </p:cNvPr>
          <p:cNvCxnSpPr/>
          <p:nvPr/>
        </p:nvCxnSpPr>
        <p:spPr>
          <a:xfrm>
            <a:off x="843070" y="566420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xmlns="" id="{72C8EA76-2B0B-B5DE-A5B8-42D7490D55C6}"/>
              </a:ext>
            </a:extLst>
          </p:cNvPr>
          <p:cNvCxnSpPr/>
          <p:nvPr/>
        </p:nvCxnSpPr>
        <p:spPr>
          <a:xfrm>
            <a:off x="843070" y="60621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xmlns="" id="{73D7AE86-9A71-A743-CA9C-C405871EA3DA}"/>
              </a:ext>
            </a:extLst>
          </p:cNvPr>
          <p:cNvPicPr>
            <a:picLocks noChangeAspect="1"/>
          </p:cNvPicPr>
          <p:nvPr/>
        </p:nvPicPr>
        <p:blipFill>
          <a:blip r:embed="rId6"/>
          <a:stretch>
            <a:fillRect/>
          </a:stretch>
        </p:blipFill>
        <p:spPr>
          <a:xfrm>
            <a:off x="902303" y="6856210"/>
            <a:ext cx="1835244" cy="552478"/>
          </a:xfrm>
          <a:prstGeom prst="rect">
            <a:avLst/>
          </a:prstGeom>
        </p:spPr>
      </p:pic>
      <p:pic>
        <p:nvPicPr>
          <p:cNvPr id="33" name="Grafik 32">
            <a:extLst>
              <a:ext uri="{FF2B5EF4-FFF2-40B4-BE49-F238E27FC236}">
                <a16:creationId xmlns:a16="http://schemas.microsoft.com/office/drawing/2014/main" xmlns="" id="{1635F84D-A490-9AE3-BB7A-F7BD0FD6925F}"/>
              </a:ext>
            </a:extLst>
          </p:cNvPr>
          <p:cNvPicPr>
            <a:picLocks noChangeAspect="1"/>
          </p:cNvPicPr>
          <p:nvPr/>
        </p:nvPicPr>
        <p:blipFill>
          <a:blip r:embed="rId7"/>
          <a:stretch>
            <a:fillRect/>
          </a:stretch>
        </p:blipFill>
        <p:spPr>
          <a:xfrm>
            <a:off x="900973" y="7680735"/>
            <a:ext cx="3673147" cy="995625"/>
          </a:xfrm>
          <a:prstGeom prst="rect">
            <a:avLst/>
          </a:prstGeom>
        </p:spPr>
      </p:pic>
      <p:pic>
        <p:nvPicPr>
          <p:cNvPr id="35" name="Grafik 34">
            <a:extLst>
              <a:ext uri="{FF2B5EF4-FFF2-40B4-BE49-F238E27FC236}">
                <a16:creationId xmlns:a16="http://schemas.microsoft.com/office/drawing/2014/main" xmlns="" id="{CAADE5D2-1A95-7A3C-545B-CEC8D8BE751F}"/>
              </a:ext>
            </a:extLst>
          </p:cNvPr>
          <p:cNvPicPr>
            <a:picLocks noChangeAspect="1"/>
          </p:cNvPicPr>
          <p:nvPr/>
        </p:nvPicPr>
        <p:blipFill>
          <a:blip r:embed="rId8"/>
          <a:stretch>
            <a:fillRect/>
          </a:stretch>
        </p:blipFill>
        <p:spPr>
          <a:xfrm>
            <a:off x="947338" y="9092668"/>
            <a:ext cx="3861787" cy="561438"/>
          </a:xfrm>
          <a:prstGeom prst="rect">
            <a:avLst/>
          </a:prstGeom>
        </p:spPr>
      </p:pic>
      <p:cxnSp>
        <p:nvCxnSpPr>
          <p:cNvPr id="3" name="Gerade Verbindung mit Pfeil 2">
            <a:extLst>
              <a:ext uri="{FF2B5EF4-FFF2-40B4-BE49-F238E27FC236}">
                <a16:creationId xmlns:a16="http://schemas.microsoft.com/office/drawing/2014/main" xmlns="" id="{1EF56C9A-9C88-AEA0-4884-C13C22180D19}"/>
              </a:ext>
            </a:extLst>
          </p:cNvPr>
          <p:cNvCxnSpPr>
            <a:cxnSpLocks/>
          </p:cNvCxnSpPr>
          <p:nvPr/>
        </p:nvCxnSpPr>
        <p:spPr>
          <a:xfrm flipV="1">
            <a:off x="4785967" y="3152939"/>
            <a:ext cx="309691" cy="60161"/>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3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a:xfrm>
            <a:off x="2647950" y="1351673"/>
            <a:ext cx="5019676" cy="3109490"/>
          </a:xfrm>
        </p:spPr>
        <p:txBody>
          <a:bodyPr/>
          <a:lstStyle/>
          <a:p>
            <a:r>
              <a:rPr lang="en-GB" sz="8800" dirty="0"/>
              <a:t>10.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16</a:t>
            </a:fld>
            <a:endParaRPr lang="fr-CA"/>
          </a:p>
        </p:txBody>
      </p:sp>
      <p:pic>
        <p:nvPicPr>
          <p:cNvPr id="5" name="Picture Placeholder 20">
            <a:extLst>
              <a:ext uri="{FF2B5EF4-FFF2-40B4-BE49-F238E27FC236}">
                <a16:creationId xmlns:a16="http://schemas.microsoft.com/office/drawing/2014/main" xmlns="" id="{4A361129-3B53-46BC-C533-B82A6F352ED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33044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630712" y="1502936"/>
            <a:ext cx="6268230" cy="6286089"/>
          </a:xfrm>
        </p:spPr>
        <p:txBody>
          <a:bodyPr numCol="1"/>
          <a:lstStyle/>
          <a:p>
            <a:pPr algn="just">
              <a:spcBef>
                <a:spcPts val="195"/>
              </a:spcBef>
              <a:tabLst>
                <a:tab pos="450215" algn="l"/>
              </a:tabLst>
            </a:pPr>
            <a:r>
              <a:rPr lang="tr-TR" dirty="0">
                <a:solidFill>
                  <a:schemeClr val="tx1"/>
                </a:solidFill>
                <a:ea typeface="Calibri" panose="020F0502020204030204" pitchFamily="34" charset="0"/>
                <a:cs typeface="Times New Roman" panose="02020603050405020304" pitchFamily="18" charset="0"/>
              </a:rPr>
              <a:t>Aşama 2'de inovatif bir fikir değerlendirildikten ve seçildikten sonra, hizmet </a:t>
            </a:r>
          </a:p>
          <a:p>
            <a:pPr algn="just">
              <a:spcBef>
                <a:spcPts val="195"/>
              </a:spcBef>
              <a:tabLst>
                <a:tab pos="450215" algn="l"/>
              </a:tabLst>
            </a:pPr>
            <a:r>
              <a:rPr lang="tr-TR" dirty="0">
                <a:solidFill>
                  <a:schemeClr val="tx1"/>
                </a:solidFill>
                <a:ea typeface="Calibri" panose="020F0502020204030204" pitchFamily="34" charset="0"/>
                <a:cs typeface="Times New Roman" panose="02020603050405020304" pitchFamily="18" charset="0"/>
              </a:rPr>
              <a:t>veya süreç kavramının tanımlanması gerekir.</a:t>
            </a:r>
          </a:p>
          <a:p>
            <a:pPr algn="just">
              <a:spcBef>
                <a:spcPts val="195"/>
              </a:spcBef>
              <a:tabLst>
                <a:tab pos="450215" algn="l"/>
              </a:tabLst>
            </a:pPr>
            <a:r>
              <a:rPr lang="tr-TR" b="1" dirty="0">
                <a:solidFill>
                  <a:srgbClr val="29C5F4"/>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Dornberger ve Suvelza'ya (2012)</a:t>
            </a:r>
            <a:r>
              <a:rPr lang="tr-TR" dirty="0">
                <a:solidFill>
                  <a:schemeClr val="tx1"/>
                </a:solidFill>
                <a:ea typeface="Calibri" panose="020F0502020204030204" pitchFamily="34" charset="0"/>
                <a:cs typeface="Times New Roman" panose="02020603050405020304" pitchFamily="18" charset="0"/>
              </a:rPr>
              <a:t>’ye göre, kavramın tanımı </a:t>
            </a:r>
            <a:r>
              <a:rPr lang="tr-TR" b="1" dirty="0">
                <a:solidFill>
                  <a:schemeClr val="tx1"/>
                </a:solidFill>
                <a:ea typeface="Calibri" panose="020F0502020204030204" pitchFamily="34" charset="0"/>
                <a:cs typeface="Times New Roman" panose="02020603050405020304" pitchFamily="18" charset="0"/>
              </a:rPr>
              <a:t>aşağıdaki soruları özellikle</a:t>
            </a:r>
          </a:p>
          <a:p>
            <a:pPr algn="just">
              <a:spcBef>
                <a:spcPts val="195"/>
              </a:spcBef>
              <a:tabLst>
                <a:tab pos="450215" algn="l"/>
              </a:tabLst>
            </a:pPr>
            <a:r>
              <a:rPr lang="tr-TR" b="1" dirty="0">
                <a:solidFill>
                  <a:schemeClr val="tx1"/>
                </a:solidFill>
                <a:ea typeface="Calibri" panose="020F0502020204030204" pitchFamily="34" charset="0"/>
                <a:cs typeface="Times New Roman" panose="02020603050405020304" pitchFamily="18" charset="0"/>
              </a:rPr>
              <a:t>yanıtlamalıdır</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800" b="1" dirty="0">
              <a:solidFill>
                <a:srgbClr val="8652A1"/>
              </a:solidFill>
              <a:ea typeface="Calibri" panose="020F0502020204030204" pitchFamily="34" charset="0"/>
              <a:cs typeface="Arial" panose="020B0604020202020204" pitchFamily="34" charset="0"/>
            </a:endParaRPr>
          </a:p>
          <a:p>
            <a:pPr algn="just"/>
            <a:r>
              <a:rPr lang="tr-TR" sz="1600" b="1" dirty="0">
                <a:solidFill>
                  <a:srgbClr val="8652A1"/>
                </a:solidFill>
                <a:ea typeface="Calibri" panose="020F0502020204030204" pitchFamily="34" charset="0"/>
                <a:cs typeface="Arial" panose="020B0604020202020204" pitchFamily="34" charset="0"/>
              </a:rPr>
              <a:t>Adım 1: Bir Konsept Oluşturma</a:t>
            </a:r>
          </a:p>
          <a:p>
            <a:pPr algn="just"/>
            <a:r>
              <a:rPr lang="tr-TR" sz="105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Hizmet Şeması </a:t>
            </a:r>
            <a:r>
              <a:rPr lang="tr-TR" dirty="0">
                <a:solidFill>
                  <a:schemeClr val="tx1"/>
                </a:solidFill>
                <a:ea typeface="Calibri" panose="020F0502020204030204" pitchFamily="34" charset="0"/>
                <a:cs typeface="Times New Roman" panose="02020603050405020304" pitchFamily="18" charset="0"/>
              </a:rPr>
              <a:t>aracı, potansiyel inovatif hizmetlerin kavramlarının oluşturulmasına yardımcı olur. Hizmet Planı, bir müşteri yolculuğu boyunca önemli temas noktalarında etkileşime giren insanlar, araçlar (hem fiziksel hem de dijital) ve süreçler gibi çeşitli hizmet öğeleri arasındaki bağlantıların haritasını çıkaran görsel bir temsildir (</a:t>
            </a:r>
            <a:r>
              <a:rPr lang="tr-TR" b="1" dirty="0">
                <a:solidFill>
                  <a:srgbClr val="29C5F4"/>
                </a:solidFill>
                <a:cs typeface="Times New Roman" panose="02020603050405020304" pitchFamily="18" charset="0"/>
                <a:hlinkClick r:id="rId4">
                  <a:extLst>
                    <a:ext uri="{A12FA001-AC4F-418D-AE19-62706E023703}">
                      <ahyp:hlinkClr xmlns:ahyp="http://schemas.microsoft.com/office/drawing/2018/hyperlinkcolor" xmlns="" val="tx"/>
                    </a:ext>
                  </a:extLst>
                </a:hlinkClick>
              </a:rPr>
              <a:t>Gibbons, 2017</a:t>
            </a:r>
            <a:r>
              <a:rPr lang="tr-TR" dirty="0">
                <a:solidFill>
                  <a:schemeClr val="tx1"/>
                </a:solidFill>
                <a:ea typeface="Calibri" panose="020F0502020204030204" pitchFamily="34" charset="0"/>
                <a:cs typeface="Times New Roman" panose="02020603050405020304" pitchFamily="18" charset="0"/>
              </a:rPr>
              <a:t>). Aşağıdaki boyutlar, yeni hizmetler için Hizmet şemasını tanımlayabilir:</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95"/>
              </a:spcBef>
              <a:buFont typeface="+mj-lt"/>
              <a:buAutoNum type="arabicPeriod"/>
              <a:tabLst>
                <a:tab pos="450215" algn="l"/>
              </a:tabLst>
            </a:pPr>
            <a:r>
              <a:rPr lang="tr-TR" b="1" dirty="0">
                <a:solidFill>
                  <a:srgbClr val="8652A1"/>
                </a:solidFill>
                <a:ea typeface="Calibri" panose="020F0502020204030204" pitchFamily="34" charset="0"/>
                <a:cs typeface="Times New Roman" panose="02020603050405020304" pitchFamily="18" charset="0"/>
              </a:rPr>
              <a:t>Deneyim: </a:t>
            </a:r>
            <a:r>
              <a:rPr lang="tr-TR" dirty="0">
                <a:solidFill>
                  <a:schemeClr val="tx1"/>
                </a:solidFill>
                <a:ea typeface="Calibri" panose="020F0502020204030204" pitchFamily="34" charset="0"/>
                <a:cs typeface="Times New Roman" panose="02020603050405020304" pitchFamily="18" charset="0"/>
              </a:rPr>
              <a:t>Duygulara, eylemlere ve algılara odaklanarak müşterilerin yolculuklarının her aşamasında neler yaşadığını anlayın.</a:t>
            </a:r>
            <a:r>
              <a:rPr lang="tr-TR" b="1" dirty="0">
                <a:solidFill>
                  <a:srgbClr val="8652A1"/>
                </a:solidFill>
                <a:ea typeface="Calibri" panose="020F0502020204030204" pitchFamily="34" charset="0"/>
                <a:cs typeface="Times New Roman" panose="02020603050405020304" pitchFamily="18" charset="0"/>
              </a:rPr>
              <a:t>
Etkileşimler: </a:t>
            </a:r>
            <a:r>
              <a:rPr lang="tr-TR" dirty="0">
                <a:solidFill>
                  <a:schemeClr val="tx1"/>
                </a:solidFill>
                <a:ea typeface="Calibri" panose="020F0502020204030204" pitchFamily="34" charset="0"/>
                <a:cs typeface="Times New Roman" panose="02020603050405020304" pitchFamily="18" charset="0"/>
              </a:rPr>
              <a:t>Müşterilerin hizmet deneyimi boyunca hem doğrudan hem de dolaylı olarak etkileşimde bulunduğu kişileri, yerleri ve nesneleri belirleyin.</a:t>
            </a:r>
            <a:r>
              <a:rPr lang="tr-TR" b="1" dirty="0">
                <a:solidFill>
                  <a:srgbClr val="8652A1"/>
                </a:solidFill>
                <a:ea typeface="Calibri" panose="020F0502020204030204" pitchFamily="34" charset="0"/>
                <a:cs typeface="Times New Roman" panose="02020603050405020304" pitchFamily="18" charset="0"/>
              </a:rPr>
              <a:t>
Sahne Arkası: </a:t>
            </a:r>
            <a:r>
              <a:rPr lang="tr-TR" dirty="0">
                <a:solidFill>
                  <a:schemeClr val="tx1"/>
                </a:solidFill>
                <a:ea typeface="Calibri" panose="020F0502020204030204" pitchFamily="34" charset="0"/>
                <a:cs typeface="Times New Roman" panose="02020603050405020304" pitchFamily="18" charset="0"/>
              </a:rPr>
              <a:t>Müşteri tarafından görülemese de müşteri deneyiminin her aşamasını destekleyen dahili süreçleri ve çalışan eylemlerini tanıyın.</a:t>
            </a:r>
            <a:r>
              <a:rPr lang="tr-TR" b="1" dirty="0">
                <a:solidFill>
                  <a:srgbClr val="8652A1"/>
                </a:solidFill>
                <a:ea typeface="Calibri" panose="020F0502020204030204" pitchFamily="34" charset="0"/>
                <a:cs typeface="Times New Roman" panose="02020603050405020304" pitchFamily="18" charset="0"/>
              </a:rPr>
              <a:t>
Tüketiciyi Cezbedin: </a:t>
            </a:r>
            <a:r>
              <a:rPr lang="tr-TR" dirty="0">
                <a:solidFill>
                  <a:schemeClr val="tx1"/>
                </a:solidFill>
                <a:ea typeface="Calibri" panose="020F0502020204030204" pitchFamily="34" charset="0"/>
                <a:cs typeface="Times New Roman" panose="02020603050405020304" pitchFamily="18" charset="0"/>
              </a:rPr>
              <a:t>Hedefli pazarlama, promosyonlar veya ağızdan ağıza iletişim yoluyla müşterilere, hizmetinizden haberdar olmaları için rehberlik edin.</a:t>
            </a:r>
            <a:r>
              <a:rPr lang="tr-TR" b="1" dirty="0">
                <a:solidFill>
                  <a:srgbClr val="8652A1"/>
                </a:solidFill>
                <a:ea typeface="Calibri" panose="020F0502020204030204" pitchFamily="34" charset="0"/>
                <a:cs typeface="Times New Roman" panose="02020603050405020304" pitchFamily="18" charset="0"/>
              </a:rPr>
              <a:t>
Giriş: </a:t>
            </a:r>
            <a:r>
              <a:rPr lang="tr-TR" dirty="0">
                <a:solidFill>
                  <a:schemeClr val="tx1"/>
                </a:solidFill>
                <a:ea typeface="Calibri" panose="020F0502020204030204" pitchFamily="34" charset="0"/>
                <a:cs typeface="Times New Roman" panose="02020603050405020304" pitchFamily="18" charset="0"/>
              </a:rPr>
              <a:t>Müşterileri, bir web sitesinde gezinerek veya fiziksel bir alana girerek hizmet tekliflerinizi keşfetmeye teşvik edin.</a:t>
            </a:r>
            <a:r>
              <a:rPr lang="tr-TR" b="1" dirty="0">
                <a:solidFill>
                  <a:srgbClr val="8652A1"/>
                </a:solidFill>
                <a:ea typeface="Calibri" panose="020F0502020204030204" pitchFamily="34" charset="0"/>
                <a:cs typeface="Times New Roman" panose="02020603050405020304" pitchFamily="18" charset="0"/>
              </a:rPr>
              <a:t>
Etkileşimde bulunun: </a:t>
            </a:r>
            <a:r>
              <a:rPr lang="tr-TR" dirty="0">
                <a:solidFill>
                  <a:schemeClr val="tx1"/>
                </a:solidFill>
                <a:ea typeface="Calibri" panose="020F0502020204030204" pitchFamily="34" charset="0"/>
                <a:cs typeface="Times New Roman" panose="02020603050405020304" pitchFamily="18" charset="0"/>
              </a:rPr>
              <a:t>Müşterilerin hizmeti etkin bir şekilde kullandığından ve mevcut araçlarla, platformlarla veya temsilcilerle etkileşim kurduğundan emin olun.</a:t>
            </a:r>
            <a:r>
              <a:rPr lang="tr-TR" b="1" dirty="0">
                <a:solidFill>
                  <a:srgbClr val="8652A1"/>
                </a:solidFill>
                <a:ea typeface="Calibri" panose="020F0502020204030204" pitchFamily="34" charset="0"/>
                <a:cs typeface="Times New Roman" panose="02020603050405020304" pitchFamily="18" charset="0"/>
              </a:rPr>
              <a:t>
Çıkış: </a:t>
            </a:r>
            <a:r>
              <a:rPr lang="tr-TR" dirty="0">
                <a:solidFill>
                  <a:schemeClr val="tx1"/>
                </a:solidFill>
                <a:ea typeface="Calibri" panose="020F0502020204030204" pitchFamily="34" charset="0"/>
                <a:cs typeface="Times New Roman" panose="02020603050405020304" pitchFamily="18" charset="0"/>
              </a:rPr>
              <a:t>Müşterileri hizmet deneyimlerini tamamlarken destekleyin, geri bildirim veya son eylemler için seçenekler sağlayın.</a:t>
            </a:r>
            <a:r>
              <a:rPr lang="tr-TR" b="1" dirty="0">
                <a:solidFill>
                  <a:srgbClr val="8652A1"/>
                </a:solidFill>
                <a:ea typeface="Calibri" panose="020F0502020204030204" pitchFamily="34" charset="0"/>
                <a:cs typeface="Times New Roman" panose="02020603050405020304" pitchFamily="18" charset="0"/>
              </a:rPr>
              <a:t>
Genişletin: </a:t>
            </a:r>
            <a:r>
              <a:rPr lang="tr-TR" dirty="0">
                <a:solidFill>
                  <a:schemeClr val="tx1"/>
                </a:solidFill>
                <a:ea typeface="Calibri" panose="020F0502020204030204" pitchFamily="34" charset="0"/>
                <a:cs typeface="Times New Roman" panose="02020603050405020304" pitchFamily="18" charset="0"/>
              </a:rPr>
              <a:t>Müşterileri geri dönmeye, başkalarını yönlendirmeye veya takip etkinliklerine katılmaya teşvik ederek sürekli katılımı teşvik edin.</a:t>
            </a:r>
          </a:p>
          <a:p>
            <a:pPr marL="342900" indent="-342900" algn="just">
              <a:spcBef>
                <a:spcPts val="195"/>
              </a:spcBef>
              <a:buFont typeface="+mj-lt"/>
              <a:buAutoNum type="arabicPeriod"/>
              <a:tabLst>
                <a:tab pos="450215" algn="l"/>
              </a:tabLst>
            </a:pPr>
            <a:endParaRPr lang="tr-TR" sz="1050" dirty="0">
              <a:solidFill>
                <a:srgbClr val="0B3A5B"/>
              </a:solidFill>
              <a:ea typeface="Calibri" panose="020F0502020204030204" pitchFamily="34" charset="0"/>
              <a:cs typeface="Times New Roman" panose="02020603050405020304" pitchFamily="18" charset="0"/>
            </a:endParaRPr>
          </a:p>
          <a:p>
            <a:pPr marL="342900" lvl="0" indent="-342900" algn="just">
              <a:spcBef>
                <a:spcPts val="195"/>
              </a:spcBef>
              <a:buFont typeface="+mj-lt"/>
              <a:buAutoNum type="arabicPeriod"/>
              <a:tabLst>
                <a:tab pos="450215" algn="l"/>
              </a:tabLst>
            </a:pPr>
            <a:endParaRPr lang="tr-TR" sz="1050"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17</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3 – KONSEPT GELİŞTİRME</a:t>
            </a:r>
            <a:endParaRPr lang="en-US" dirty="0"/>
          </a:p>
        </p:txBody>
      </p:sp>
      <p:sp>
        <p:nvSpPr>
          <p:cNvPr id="10" name="TextBox 9">
            <a:extLst>
              <a:ext uri="{FF2B5EF4-FFF2-40B4-BE49-F238E27FC236}">
                <a16:creationId xmlns:a16="http://schemas.microsoft.com/office/drawing/2014/main" xmlns="" id="{65DBEAF1-679C-03B7-92FC-FD5975E87543}"/>
              </a:ext>
            </a:extLst>
          </p:cNvPr>
          <p:cNvSpPr txBox="1"/>
          <p:nvPr/>
        </p:nvSpPr>
        <p:spPr>
          <a:xfrm>
            <a:off x="660732" y="2308793"/>
            <a:ext cx="6238209" cy="1015663"/>
          </a:xfrm>
          <a:prstGeom prst="rect">
            <a:avLst/>
          </a:prstGeom>
          <a:noFill/>
        </p:spPr>
        <p:txBody>
          <a:bodyPr wrap="square" numCol="2">
            <a:spAutoFit/>
          </a:bodyPr>
          <a:lstStyle/>
          <a:p>
            <a:pPr marL="182563" lvl="0" indent="-182563">
              <a:spcBef>
                <a:spcPts val="195"/>
              </a:spcBef>
              <a:buFont typeface="Wingdings" panose="05000000000000000000" pitchFamily="2" charset="2"/>
              <a:buChar char="q"/>
              <a:tabLst>
                <a:tab pos="449263" algn="l"/>
              </a:tabLst>
            </a:pPr>
            <a:r>
              <a:rPr lang="tr-TR" sz="1100">
                <a:latin typeface="Calibri" panose="020F0502020204030204" pitchFamily="34" charset="0"/>
                <a:ea typeface="Calibri" panose="020F0502020204030204" pitchFamily="34" charset="0"/>
                <a:cs typeface="Times New Roman" panose="02020603050405020304" pitchFamily="18" charset="0"/>
              </a:rPr>
              <a:t>Süreç veya hizmet nedir?
Süreç veya hizmet hangi ihtiyacı veya arzuyu karşılamalıdır?
Sürecin veya hizmetin hedefi kimdir?</a:t>
            </a:r>
          </a:p>
          <a:p>
            <a:pPr marL="182563" lvl="0" indent="-182563">
              <a:spcBef>
                <a:spcPts val="195"/>
              </a:spcBef>
              <a:buFont typeface="Wingdings" panose="05000000000000000000" pitchFamily="2" charset="2"/>
              <a:buChar char="q"/>
              <a:tabLst>
                <a:tab pos="449263" algn="l"/>
              </a:tabLs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tr-TR" sz="1100">
                <a:latin typeface="Calibri" panose="020F0502020204030204" pitchFamily="34" charset="0"/>
                <a:ea typeface="Calibri" panose="020F0502020204030204" pitchFamily="34" charset="0"/>
                <a:cs typeface="Times New Roman" panose="02020603050405020304" pitchFamily="18" charset="0"/>
              </a:rPr>
              <a:t>Sürecin veya hizmetin rakiplerinden farkı nedir?
Süreç veya hizmet nasıl oluşturulur?
Bir sürecin veya hizmetin parçaları veya bileşenleri nelerdir?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xmlns="" id="{6858B0E2-486B-65DE-0544-D1FF36AEAFD6}"/>
              </a:ext>
            </a:extLst>
          </p:cNvPr>
          <p:cNvPicPr>
            <a:picLocks noChangeAspect="1"/>
          </p:cNvPicPr>
          <p:nvPr/>
        </p:nvPicPr>
        <p:blipFill>
          <a:blip r:embed="rId5"/>
          <a:stretch>
            <a:fillRect/>
          </a:stretch>
        </p:blipFill>
        <p:spPr>
          <a:xfrm>
            <a:off x="832015" y="7586129"/>
            <a:ext cx="5895641" cy="3064377"/>
          </a:xfrm>
          <a:prstGeom prst="rect">
            <a:avLst/>
          </a:prstGeom>
        </p:spPr>
      </p:pic>
    </p:spTree>
    <p:extLst>
      <p:ext uri="{BB962C8B-B14F-4D97-AF65-F5344CB8AC3E}">
        <p14:creationId xmlns:p14="http://schemas.microsoft.com/office/powerpoint/2010/main" val="297793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A111D5-1E0D-060D-8A3C-0E4BE588E0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48C400E-B713-E5F4-2A23-4A0AC49BD638}"/>
              </a:ext>
            </a:extLst>
          </p:cNvPr>
          <p:cNvSpPr>
            <a:spLocks noGrp="1"/>
          </p:cNvSpPr>
          <p:nvPr>
            <p:ph type="sldNum" sz="quarter" idx="4"/>
          </p:nvPr>
        </p:nvSpPr>
        <p:spPr/>
        <p:txBody>
          <a:bodyPr/>
          <a:lstStyle/>
          <a:p>
            <a:fld id="{9C527BFA-2C0E-4CEC-B6A5-913A56FEF4B4}" type="slidenum">
              <a:rPr lang="fr-CA" smtClean="0"/>
              <a:pPr/>
              <a:t>18</a:t>
            </a:fld>
            <a:endParaRPr lang="fr-CA"/>
          </a:p>
        </p:txBody>
      </p:sp>
      <p:sp>
        <p:nvSpPr>
          <p:cNvPr id="7" name="Freeform 1">
            <a:extLst>
              <a:ext uri="{FF2B5EF4-FFF2-40B4-BE49-F238E27FC236}">
                <a16:creationId xmlns:a16="http://schemas.microsoft.com/office/drawing/2014/main" xmlns="" id="{6A745C43-8DFB-183B-CF9C-FE954641FE8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AA944407-9B5A-B67A-6D2F-4AFB3C4F62D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3 – KONSEPT GELİŞTİRME</a:t>
            </a:r>
            <a:endParaRPr lang="en-US" dirty="0"/>
          </a:p>
        </p:txBody>
      </p:sp>
      <p:sp>
        <p:nvSpPr>
          <p:cNvPr id="2" name="Text Placeholder 5">
            <a:extLst>
              <a:ext uri="{FF2B5EF4-FFF2-40B4-BE49-F238E27FC236}">
                <a16:creationId xmlns:a16="http://schemas.microsoft.com/office/drawing/2014/main" xmlns="" id="{E18AD878-124C-8138-123C-E0F5E7BC81CC}"/>
              </a:ext>
            </a:extLst>
          </p:cNvPr>
          <p:cNvSpPr txBox="1">
            <a:spLocks/>
          </p:cNvSpPr>
          <p:nvPr/>
        </p:nvSpPr>
        <p:spPr>
          <a:xfrm>
            <a:off x="413216" y="1678723"/>
            <a:ext cx="6730779" cy="854037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tr-TR" sz="1600" b="1" dirty="0">
                <a:solidFill>
                  <a:srgbClr val="8652A1"/>
                </a:solidFill>
                <a:ea typeface="Calibri" panose="020F0502020204030204" pitchFamily="34" charset="0"/>
                <a:cs typeface="Arial" panose="020B0604020202020204" pitchFamily="34" charset="0"/>
              </a:rPr>
              <a:t>Hizmet Şeması Diyagramı nasıl oluşturulur</a:t>
            </a:r>
          </a:p>
          <a:p>
            <a:pPr algn="just"/>
            <a:endParaRPr lang="tr-TR" b="1" dirty="0">
              <a:ea typeface="Calibri" panose="020F0502020204030204" pitchFamily="34" charset="0"/>
              <a:cs typeface="Times New Roman" panose="02020603050405020304" pitchFamily="18" charset="0"/>
            </a:endParaRPr>
          </a:p>
          <a:p>
            <a:pPr algn="just"/>
            <a:r>
              <a:rPr lang="tr-TR" b="1" dirty="0">
                <a:solidFill>
                  <a:schemeClr val="tx1"/>
                </a:solidFill>
                <a:ea typeface="Calibri" panose="020F0502020204030204" pitchFamily="34" charset="0"/>
              </a:rPr>
              <a:t>1: Planlanacak süreci tanımlayın</a:t>
            </a:r>
          </a:p>
          <a:p>
            <a:pPr algn="just"/>
            <a:r>
              <a:rPr lang="tr-TR" dirty="0">
                <a:solidFill>
                  <a:schemeClr val="tx1"/>
                </a:solidFill>
                <a:latin typeface="Calibri"/>
                <a:ea typeface="Calibri"/>
                <a:cs typeface="Calibri"/>
              </a:rPr>
              <a:t>Hizmet süreçleri kavramını belirlemeniz gerekir. İlk olarak, hizmet sürecinin oluşturulması ve sunulmasıyla ilgili tüm temel faaliyetleri belirleyin. Şu soruları düşünün: Hizmet nedir? ve Hizmet hangi ihtiyacı veya talebi karşılamalıdır?</a:t>
            </a:r>
          </a:p>
          <a:p>
            <a:pPr algn="just"/>
            <a:r>
              <a:rPr lang="tr-TR" dirty="0">
                <a:solidFill>
                  <a:schemeClr val="tx1"/>
                </a:solidFill>
                <a:latin typeface="Calibri"/>
                <a:ea typeface="Calibri"/>
                <a:cs typeface="Calibri"/>
              </a:rPr>
              <a:t>
</a:t>
            </a:r>
            <a:r>
              <a:rPr lang="tr-TR" b="1" dirty="0">
                <a:solidFill>
                  <a:schemeClr val="tx1"/>
                </a:solidFill>
                <a:latin typeface="Calibri"/>
                <a:ea typeface="Calibri"/>
                <a:cs typeface="Calibri"/>
              </a:rPr>
              <a:t>2: Müşteriyi veya müşteri segmentini tanımlayın</a:t>
            </a:r>
            <a:r>
              <a:rPr lang="tr-TR" dirty="0">
                <a:solidFill>
                  <a:schemeClr val="tx1"/>
                </a:solidFill>
                <a:latin typeface="Calibri"/>
                <a:ea typeface="Calibri"/>
                <a:cs typeface="Calibri"/>
              </a:rPr>
              <a:t>
Müşteri segmentlerini belirlemek, müşterileri benzer özellikleri (ör. kişilik, ilgi alanları, alışkanlıklar) ve/veya özellikleri (ör. demografi, sektör, gelir) paylaşan farklı gruplara ayırmayı içerir. 
Şimdi müşterinizi (segmentinizi) belirlemeniz gerekiyor. Cevaplamanız gerekiyor: Ürün veya hizmetin hedefi kim? Müşterilerin, lojistik çalışanları gibi şirket içinde de olabileceğini unutmayın.</a:t>
            </a:r>
          </a:p>
          <a:p>
            <a:pPr algn="just"/>
            <a:r>
              <a:rPr lang="tr-TR" dirty="0">
                <a:solidFill>
                  <a:schemeClr val="tx1"/>
                </a:solidFill>
                <a:latin typeface="Calibri"/>
                <a:ea typeface="Calibri"/>
                <a:cs typeface="Calibri"/>
              </a:rPr>
              <a:t> 
</a:t>
            </a:r>
            <a:r>
              <a:rPr lang="tr-TR" b="1" dirty="0">
                <a:solidFill>
                  <a:schemeClr val="tx1"/>
                </a:solidFill>
                <a:latin typeface="Calibri"/>
                <a:ea typeface="Calibri"/>
                <a:cs typeface="Calibri"/>
              </a:rPr>
              <a:t>3: Süreci müşterinin bakış açısından haritalayın</a:t>
            </a:r>
            <a:r>
              <a:rPr lang="tr-TR" dirty="0">
                <a:solidFill>
                  <a:schemeClr val="tx1"/>
                </a:solidFill>
                <a:latin typeface="Calibri"/>
                <a:ea typeface="Calibri"/>
                <a:cs typeface="Calibri"/>
              </a:rPr>
              <a:t>
Belirli bir hedefe ulaşmak için müşterilerin bir hizmetle etkileşim kurarken gerçekleştirdiği adımları, seçimleri, etkinlikleri ve/veya etkileşimleri belirlemeniz gerekir. 
Süreci, müşterinin ilk temas noktasından hedefinin tamamlanmasına kadar gerçekleştirdiği bir dizi eylem olarak düşünün. Örneğin, amaç bir satın alma işlemi yapmaksa, göz atmaktan ödemeye kadar müşterinin yaptığı her şeyin haritasını çıkarın.</a:t>
            </a:r>
          </a:p>
          <a:p>
            <a:pPr algn="just"/>
            <a:r>
              <a:rPr lang="tr-TR" dirty="0">
                <a:solidFill>
                  <a:schemeClr val="tx1"/>
                </a:solidFill>
                <a:latin typeface="Calibri"/>
                <a:ea typeface="Calibri"/>
                <a:cs typeface="Calibri"/>
              </a:rPr>
              <a:t>
</a:t>
            </a:r>
            <a:r>
              <a:rPr lang="tr-TR" b="1" dirty="0">
                <a:solidFill>
                  <a:schemeClr val="tx1"/>
                </a:solidFill>
                <a:latin typeface="Calibri"/>
                <a:ea typeface="Calibri"/>
                <a:cs typeface="Calibri"/>
              </a:rPr>
              <a:t>4: Sahne önü ve arkası ile iletişim kuran çalışan eylemlerini haritalayın</a:t>
            </a:r>
            <a:r>
              <a:rPr lang="tr-TR" dirty="0">
                <a:solidFill>
                  <a:schemeClr val="tx1"/>
                </a:solidFill>
                <a:latin typeface="Calibri"/>
                <a:ea typeface="Calibri"/>
                <a:cs typeface="Calibri"/>
              </a:rPr>
              <a:t>
Sahne önü eylemleri, iletişim çalışanlarının görünür etkileşimlerini ifade eder ve müşterinin varlığında meydana gelen eylemleri kapsar. Sahne arkası eylemleri, telefon görüşmeleri ve çalışanların sahne arkası etkinliklerini desteklemek için sahne arkasında yürüttüğü diğer etkinlikler gibi müşteriyle görünmeyen etkileşimler de dahil olmak üzere, çalışanların eylemleriyle görünmez teması ifade eder. 
Şimdi, sağlanan şablonda eylemlerin haritasını çıkarın: Sahne Önü iletişim çalışanları müşterilerle yüz yüze karşılaştıklarında ("Etkileşimler" altında) ne yapar?  Bu adımdan sonra, "Sahne arkası" eylemlerini eşlemeye devam edin</a:t>
            </a:r>
            <a:r>
              <a:rPr lang="tr-TR"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6350" algn="just">
              <a:lnSpc>
                <a:spcPct val="107000"/>
              </a:lnSpc>
              <a:spcAft>
                <a:spcPts val="800"/>
              </a:spcAft>
            </a:pPr>
            <a:endParaRPr lang="tr-TR" i="1" dirty="0">
              <a:solidFill>
                <a:schemeClr val="tx1"/>
              </a:solidFill>
              <a:ea typeface="Calibri" panose="020F0502020204030204" pitchFamily="34" charset="0"/>
            </a:endParaRPr>
          </a:p>
          <a:p>
            <a:pPr algn="just"/>
            <a:r>
              <a:rPr lang="tr-TR" b="1" dirty="0" err="1">
                <a:solidFill>
                  <a:srgbClr val="29C5F4"/>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Mural</a:t>
            </a:r>
            <a:r>
              <a:rPr lang="tr-TR" b="1" dirty="0">
                <a:solidFill>
                  <a:srgbClr val="29C5F4"/>
                </a:solidFill>
                <a:cs typeface="Times New Roman" panose="02020603050405020304" pitchFamily="18" charset="0"/>
              </a:rPr>
              <a:t> Hizmet Şeması </a:t>
            </a:r>
            <a:r>
              <a:rPr lang="tr-TR" dirty="0">
                <a:latin typeface="Calibri"/>
                <a:ea typeface="Calibri"/>
                <a:cs typeface="Calibri"/>
              </a:rPr>
              <a:t>şablonunu ("Bu şablondan </a:t>
            </a:r>
            <a:r>
              <a:rPr lang="tr-TR" dirty="0" err="1">
                <a:latin typeface="Calibri"/>
                <a:ea typeface="Calibri"/>
                <a:cs typeface="Calibri"/>
              </a:rPr>
              <a:t>başla"ya</a:t>
            </a:r>
            <a:r>
              <a:rPr lang="tr-TR" dirty="0">
                <a:latin typeface="Calibri"/>
                <a:ea typeface="Calibri"/>
                <a:cs typeface="Calibri"/>
              </a:rPr>
              <a:t> tıklayın ve çalışmaya başlamak için oturum açın) veya </a:t>
            </a:r>
            <a:r>
              <a:rPr lang="tr-TR" b="1" dirty="0">
                <a:solidFill>
                  <a:srgbClr val="29C5F4"/>
                </a:solidFill>
                <a:cs typeface="Times New Roman" panose="02020603050405020304" pitchFamily="18" charset="0"/>
                <a:hlinkClick r:id="rId4">
                  <a:extLst>
                    <a:ext uri="{A12FA001-AC4F-418D-AE19-62706E023703}">
                      <ahyp:hlinkClr xmlns:ahyp="http://schemas.microsoft.com/office/drawing/2018/hyperlinkcolor" xmlns="" val="tx"/>
                    </a:ext>
                  </a:extLst>
                </a:hlinkClick>
              </a:rPr>
              <a:t>Miro </a:t>
            </a:r>
            <a:r>
              <a:rPr lang="tr-TR" b="1" dirty="0">
                <a:solidFill>
                  <a:srgbClr val="29C5F4"/>
                </a:solidFill>
                <a:cs typeface="Times New Roman" panose="02020603050405020304" pitchFamily="18" charset="0"/>
              </a:rPr>
              <a:t>Hizmet Şeması </a:t>
            </a:r>
            <a:r>
              <a:rPr lang="tr-TR" dirty="0">
                <a:latin typeface="Calibri"/>
                <a:ea typeface="Calibri"/>
                <a:cs typeface="Calibri"/>
              </a:rPr>
              <a:t>şablonunu ("Şablonu </a:t>
            </a:r>
            <a:r>
              <a:rPr lang="tr-TR" dirty="0" err="1">
                <a:latin typeface="Calibri"/>
                <a:ea typeface="Calibri"/>
                <a:cs typeface="Calibri"/>
              </a:rPr>
              <a:t>kullan"a</a:t>
            </a:r>
            <a:r>
              <a:rPr lang="tr-TR" dirty="0">
                <a:latin typeface="Calibri"/>
                <a:ea typeface="Calibri"/>
                <a:cs typeface="Calibri"/>
              </a:rPr>
              <a:t> tıklayın ve çalışmaya başlamak için oturum açın) kullanabilir veya bir hizmet planı şeması oluşturmak için </a:t>
            </a:r>
            <a:r>
              <a:rPr lang="tr-TR" dirty="0" err="1">
                <a:latin typeface="Calibri"/>
                <a:ea typeface="Calibri"/>
                <a:cs typeface="Calibri"/>
              </a:rPr>
              <a:t>Canva</a:t>
            </a:r>
            <a:r>
              <a:rPr lang="tr-TR" dirty="0">
                <a:latin typeface="Calibri"/>
                <a:ea typeface="Calibri"/>
                <a:cs typeface="Calibri"/>
              </a:rPr>
              <a:t>, </a:t>
            </a:r>
            <a:r>
              <a:rPr lang="tr-TR" dirty="0" err="1">
                <a:latin typeface="Calibri"/>
                <a:ea typeface="Calibri"/>
                <a:cs typeface="Calibri"/>
              </a:rPr>
              <a:t>Sketch</a:t>
            </a:r>
            <a:r>
              <a:rPr lang="tr-TR" dirty="0">
                <a:latin typeface="Calibri"/>
                <a:ea typeface="Calibri"/>
                <a:cs typeface="Calibri"/>
              </a:rPr>
              <a:t>, </a:t>
            </a:r>
            <a:r>
              <a:rPr lang="tr-TR" dirty="0" err="1">
                <a:latin typeface="Calibri"/>
                <a:ea typeface="Calibri"/>
                <a:cs typeface="Calibri"/>
              </a:rPr>
              <a:t>Bluescape</a:t>
            </a:r>
            <a:r>
              <a:rPr lang="tr-TR" dirty="0">
                <a:latin typeface="Calibri"/>
                <a:ea typeface="Calibri"/>
                <a:cs typeface="Calibri"/>
              </a:rPr>
              <a:t> veya </a:t>
            </a:r>
            <a:r>
              <a:rPr lang="tr-TR" dirty="0" err="1">
                <a:latin typeface="Calibri"/>
                <a:ea typeface="Calibri"/>
                <a:cs typeface="Calibri"/>
              </a:rPr>
              <a:t>Lucidspark</a:t>
            </a:r>
            <a:r>
              <a:rPr lang="tr-TR" dirty="0">
                <a:latin typeface="Calibri"/>
                <a:ea typeface="Calibri"/>
                <a:cs typeface="Calibri"/>
              </a:rPr>
              <a:t> gibi başka bir ilgili araç seçebilirsiniz.</a:t>
            </a:r>
          </a:p>
          <a:p>
            <a:pPr algn="just"/>
            <a:endParaRPr lang="tr-TR" dirty="0">
              <a:latin typeface="Calibri"/>
              <a:ea typeface="Calibri"/>
              <a:cs typeface="Calibri"/>
            </a:endParaRPr>
          </a:p>
          <a:p>
            <a:pPr algn="just" fontAlgn="base"/>
            <a:r>
              <a:rPr lang="tr-TR" b="1" dirty="0" err="1">
                <a:latin typeface="Calibri"/>
                <a:ea typeface="Open Sans"/>
                <a:cs typeface="Calibri"/>
              </a:rPr>
              <a:t>Canva'nın</a:t>
            </a:r>
            <a:r>
              <a:rPr lang="tr-TR" b="1" dirty="0">
                <a:latin typeface="Calibri"/>
                <a:ea typeface="Open Sans"/>
                <a:cs typeface="Calibri"/>
              </a:rPr>
              <a:t> nasıl kullanılacağına</a:t>
            </a:r>
            <a:r>
              <a:rPr lang="tr-TR" dirty="0">
                <a:latin typeface="Calibri"/>
                <a:ea typeface="Open Sans"/>
                <a:cs typeface="Calibri"/>
              </a:rPr>
              <a:t> ilişkin talimatlar için bu belgenin 20. sayfasına göz atın. </a:t>
            </a:r>
            <a:endParaRPr lang="tr-TR" dirty="0">
              <a:solidFill>
                <a:srgbClr val="000000"/>
              </a:solidFill>
              <a:latin typeface="Calibri"/>
              <a:ea typeface="Open Sans"/>
              <a:cs typeface="Calibri"/>
            </a:endParaRPr>
          </a:p>
          <a:p>
            <a:pPr marL="6350" algn="just">
              <a:lnSpc>
                <a:spcPct val="107000"/>
              </a:lnSpc>
              <a:spcAft>
                <a:spcPts val="800"/>
              </a:spcAft>
            </a:pPr>
            <a:endParaRPr lang="tr-TR"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06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169433-605B-0686-8832-6739982554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E1AA307-A7EE-FF97-88BB-C1CB528DCD09}"/>
              </a:ext>
            </a:extLst>
          </p:cNvPr>
          <p:cNvSpPr>
            <a:spLocks noGrp="1"/>
          </p:cNvSpPr>
          <p:nvPr>
            <p:ph type="sldNum" sz="quarter" idx="4"/>
          </p:nvPr>
        </p:nvSpPr>
        <p:spPr/>
        <p:txBody>
          <a:bodyPr/>
          <a:lstStyle/>
          <a:p>
            <a:fld id="{9C527BFA-2C0E-4CEC-B6A5-913A56FEF4B4}" type="slidenum">
              <a:rPr lang="fr-CA" smtClean="0"/>
              <a:pPr/>
              <a:t>19</a:t>
            </a:fld>
            <a:endParaRPr lang="fr-CA"/>
          </a:p>
        </p:txBody>
      </p:sp>
      <p:sp>
        <p:nvSpPr>
          <p:cNvPr id="7" name="Freeform 1">
            <a:extLst>
              <a:ext uri="{FF2B5EF4-FFF2-40B4-BE49-F238E27FC236}">
                <a16:creationId xmlns:a16="http://schemas.microsoft.com/office/drawing/2014/main" xmlns="" id="{1674EB14-44A5-5AA6-37E1-38CBED7F6D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B0A08D34-C922-C6A0-3BB4-E2905AA82DD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3 – KONSEPT GELİŞTİRME</a:t>
            </a:r>
            <a:endParaRPr lang="en-US" dirty="0"/>
          </a:p>
        </p:txBody>
      </p:sp>
      <p:sp>
        <p:nvSpPr>
          <p:cNvPr id="5" name="Text Placeholder 5">
            <a:extLst>
              <a:ext uri="{FF2B5EF4-FFF2-40B4-BE49-F238E27FC236}">
                <a16:creationId xmlns:a16="http://schemas.microsoft.com/office/drawing/2014/main" xmlns="" id="{097D70F8-B839-F17B-215C-C24FAC8F2B0B}"/>
              </a:ext>
            </a:extLst>
          </p:cNvPr>
          <p:cNvSpPr txBox="1">
            <a:spLocks/>
          </p:cNvSpPr>
          <p:nvPr/>
        </p:nvSpPr>
        <p:spPr>
          <a:xfrm>
            <a:off x="417090" y="1666995"/>
            <a:ext cx="6322164" cy="142358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15000"/>
              </a:lnSpc>
            </a:pPr>
            <a:r>
              <a:rPr lang="tr-TR" sz="1600" b="1" dirty="0">
                <a:solidFill>
                  <a:srgbClr val="8652A1"/>
                </a:solidFill>
                <a:ea typeface="Calibri" panose="020F0502020204030204" pitchFamily="34" charset="0"/>
                <a:cs typeface="Arial" panose="020B0604020202020204" pitchFamily="34" charset="0"/>
              </a:rPr>
              <a:t>Adım 2: Kavramları Tanımlama – Değer Önerisi</a:t>
            </a:r>
          </a:p>
          <a:p>
            <a:pPr algn="just">
              <a:lnSpc>
                <a:spcPct val="115000"/>
              </a:lnSpc>
            </a:pPr>
            <a:endParaRPr lang="tr-T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tr-TR" dirty="0">
                <a:solidFill>
                  <a:schemeClr val="tx1"/>
                </a:solidFill>
                <a:ea typeface="Calibri" panose="020F0502020204030204" pitchFamily="34" charset="0"/>
              </a:rPr>
              <a:t>Değer önerisi, "hem maddi hem de maddi olmayan faydaların açık ve basit bir ifadesi" olarak tanımlanır.</a:t>
            </a:r>
            <a:br>
              <a:rPr lang="tr-TR" dirty="0">
                <a:solidFill>
                  <a:schemeClr val="tx1"/>
                </a:solidFill>
                <a:ea typeface="Calibri" panose="020F0502020204030204" pitchFamily="34" charset="0"/>
              </a:rPr>
            </a:br>
            <a:r>
              <a:rPr lang="tr-TR" dirty="0">
                <a:solidFill>
                  <a:schemeClr val="tx1"/>
                </a:solidFill>
                <a:ea typeface="Calibri" panose="020F0502020204030204" pitchFamily="34" charset="0"/>
              </a:rPr>
              <a:t>şirketin sağlayacağı yaklaşık fiyatla birlikte bu avantajlar için her müşteri segmentinden talep edeceği "</a:t>
            </a:r>
            <a:r>
              <a:rPr lang="tr-TR"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tr-TR" sz="1100" dirty="0">
                <a:effectLst/>
                <a:latin typeface="Calibri" panose="020F0502020204030204" pitchFamily="34" charset="0"/>
                <a:ea typeface="Calibri" panose="020F0502020204030204" pitchFamily="34" charset="0"/>
                <a:cs typeface="Calibri" panose="020F0502020204030204" pitchFamily="34" charset="0"/>
              </a:rPr>
              <a:t>(</a:t>
            </a:r>
            <a:r>
              <a:rPr lang="tr-TR" sz="1100" b="1" dirty="0">
                <a:solidFill>
                  <a:srgbClr val="29C5F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Lanning and Michaels, 1988</a:t>
            </a:r>
            <a:r>
              <a:rPr lang="tr-TR" sz="1100" dirty="0">
                <a:effectLst/>
                <a:latin typeface="Calibri" panose="020F0502020204030204" pitchFamily="34" charset="0"/>
                <a:ea typeface="Calibri" panose="020F0502020204030204" pitchFamily="34" charset="0"/>
                <a:cs typeface="Calibri" panose="020F0502020204030204" pitchFamily="34" charset="0"/>
              </a:rPr>
              <a:t>)</a:t>
            </a:r>
            <a:r>
              <a:rPr lang="tr-T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rPr>
              <a:t>Konseptiniz için değer teklifini formüle etmek için aşağıdaki şablonları kullanabilirsiniz </a:t>
            </a:r>
            <a:r>
              <a:rPr lang="tr-TR" sz="1100" dirty="0">
                <a:effectLst/>
                <a:latin typeface="Calibri" panose="020F0502020204030204" pitchFamily="34" charset="0"/>
                <a:ea typeface="Calibri" panose="020F0502020204030204" pitchFamily="34" charset="0"/>
                <a:cs typeface="Calibri" panose="020F0502020204030204" pitchFamily="34" charset="0"/>
              </a:rPr>
              <a:t>(</a:t>
            </a:r>
            <a:r>
              <a:rPr lang="tr-TR"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xmlns="" val="tx"/>
                    </a:ext>
                  </a:extLst>
                </a:hlinkClick>
              </a:rPr>
              <a:t>Gronsund</a:t>
            </a:r>
            <a:r>
              <a:rPr lang="tr-TR" sz="1100" b="1" dirty="0">
                <a:solidFill>
                  <a:srgbClr val="29C5F4"/>
                </a:solidFill>
                <a:ea typeface="Calibri" panose="020F0502020204030204" pitchFamily="34" charset="0"/>
                <a:hlinkClick r:id="rId4">
                  <a:extLst>
                    <a:ext uri="{A12FA001-AC4F-418D-AE19-62706E023703}">
                      <ahyp:hlinkClr xmlns:ahyp="http://schemas.microsoft.com/office/drawing/2018/hyperlinkcolor" xmlns="" val="tx"/>
                    </a:ext>
                  </a:extLst>
                </a:hlinkClick>
              </a:rPr>
              <a:t>, </a:t>
            </a:r>
            <a:r>
              <a:rPr lang="tr-TR"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xmlns="" val="tx"/>
                    </a:ext>
                  </a:extLst>
                </a:hlinkClick>
              </a:rPr>
              <a:t>2011</a:t>
            </a:r>
            <a:r>
              <a:rPr lang="tr-TR" sz="1100" dirty="0">
                <a:effectLst/>
                <a:latin typeface="Calibri" panose="020F0502020204030204" pitchFamily="34" charset="0"/>
                <a:ea typeface="Calibri" panose="020F0502020204030204" pitchFamily="34" charset="0"/>
                <a:cs typeface="Calibri" panose="020F0502020204030204" pitchFamily="34" charset="0"/>
              </a:rPr>
              <a:t>)</a:t>
            </a:r>
            <a:r>
              <a:rPr lang="tr-TR"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tr-TR" sz="1050" dirty="0">
              <a:ea typeface="Calibri" panose="020F0502020204030204" pitchFamily="34"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ea typeface="Calibri" panose="020F0502020204030204" pitchFamily="34" charset="0"/>
              <a:cs typeface="Times New Roman" panose="02020603050405020304" pitchFamily="18" charset="0"/>
            </a:endParaRPr>
          </a:p>
          <a:p>
            <a:pPr algn="just">
              <a:lnSpc>
                <a:spcPct val="115000"/>
              </a:lnSpc>
            </a:pPr>
            <a:endParaRPr lang="tr-TR" sz="1050"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tr-TR" sz="1600" dirty="0">
              <a:latin typeface="Calibri"/>
              <a:ea typeface="Calibri"/>
              <a:cs typeface="Calibri"/>
            </a:endParaRPr>
          </a:p>
          <a:p>
            <a:pPr algn="just"/>
            <a:endParaRPr lang="tr-TR" sz="1600" dirty="0">
              <a:latin typeface="Calibri"/>
              <a:ea typeface="Calibri"/>
              <a:cs typeface="Calibri"/>
            </a:endParaRPr>
          </a:p>
          <a:p>
            <a:pPr algn="just"/>
            <a:endParaRPr lang="tr-TR" sz="1050" dirty="0">
              <a:latin typeface="Calibri"/>
              <a:ea typeface="Calibri"/>
              <a:cs typeface="Times New Roman"/>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latin typeface="Calibri"/>
              <a:ea typeface="Calibri"/>
              <a:cs typeface="Calibri"/>
            </a:endParaRPr>
          </a:p>
          <a:p>
            <a:pPr algn="just"/>
            <a:r>
              <a:rPr lang="tr-TR" dirty="0">
                <a:latin typeface="Calibri"/>
                <a:ea typeface="Calibri"/>
                <a:cs typeface="Calibri"/>
              </a:rPr>
              <a:t>Bir hizmet planı şeması diyagramı oluşturmak için </a:t>
            </a:r>
            <a:r>
              <a:rPr lang="tr-TR" dirty="0" err="1">
                <a:latin typeface="Calibri"/>
                <a:ea typeface="Calibri"/>
                <a:cs typeface="Calibri"/>
              </a:rPr>
              <a:t>Canva</a:t>
            </a:r>
            <a:r>
              <a:rPr lang="tr-TR" dirty="0">
                <a:latin typeface="Calibri"/>
                <a:ea typeface="Calibri"/>
                <a:cs typeface="Calibri"/>
              </a:rPr>
              <a:t>, </a:t>
            </a:r>
            <a:r>
              <a:rPr lang="tr-TR" dirty="0" err="1">
                <a:latin typeface="Calibri"/>
                <a:ea typeface="Calibri"/>
                <a:cs typeface="Calibri"/>
              </a:rPr>
              <a:t>Sketch</a:t>
            </a:r>
            <a:r>
              <a:rPr lang="tr-TR" dirty="0">
                <a:latin typeface="Calibri"/>
                <a:ea typeface="Calibri"/>
                <a:cs typeface="Calibri"/>
              </a:rPr>
              <a:t>, </a:t>
            </a:r>
            <a:r>
              <a:rPr lang="tr-TR" dirty="0" err="1">
                <a:latin typeface="Calibri"/>
                <a:ea typeface="Calibri"/>
                <a:cs typeface="Calibri"/>
              </a:rPr>
              <a:t>Bluescape</a:t>
            </a:r>
            <a:r>
              <a:rPr lang="tr-TR" dirty="0">
                <a:latin typeface="Calibri"/>
                <a:ea typeface="Calibri"/>
                <a:cs typeface="Calibri"/>
              </a:rPr>
              <a:t> veya </a:t>
            </a:r>
            <a:r>
              <a:rPr lang="tr-TR" dirty="0" err="1">
                <a:latin typeface="Calibri"/>
                <a:ea typeface="Calibri"/>
                <a:cs typeface="Calibri"/>
              </a:rPr>
              <a:t>Lucidspark</a:t>
            </a:r>
            <a:r>
              <a:rPr lang="tr-TR" dirty="0">
                <a:latin typeface="Calibri"/>
                <a:ea typeface="Calibri"/>
                <a:cs typeface="Calibri"/>
              </a:rPr>
              <a:t> gibi ilgili bir araç seçebilirsiniz.</a:t>
            </a:r>
          </a:p>
          <a:p>
            <a:pPr algn="just"/>
            <a:endParaRPr lang="tr-TR" dirty="0">
              <a:latin typeface="Calibri"/>
              <a:ea typeface="Calibri"/>
              <a:cs typeface="Calibri"/>
            </a:endParaRPr>
          </a:p>
          <a:p>
            <a:pPr algn="just" fontAlgn="base"/>
            <a:r>
              <a:rPr lang="tr-TR" b="1" dirty="0" err="1">
                <a:latin typeface="Calibri"/>
                <a:ea typeface="Open Sans"/>
                <a:cs typeface="Calibri"/>
              </a:rPr>
              <a:t>Canva'nın</a:t>
            </a:r>
            <a:r>
              <a:rPr lang="tr-TR" b="1" dirty="0">
                <a:latin typeface="Calibri"/>
                <a:ea typeface="Open Sans"/>
                <a:cs typeface="Calibri"/>
              </a:rPr>
              <a:t> nasıl kullanılacağına </a:t>
            </a:r>
            <a:r>
              <a:rPr lang="tr-TR" dirty="0">
                <a:latin typeface="Calibri"/>
                <a:ea typeface="Open Sans"/>
                <a:cs typeface="Calibri"/>
              </a:rPr>
              <a:t>ilişkin talimatlar için bu belgenin 20. sayfasına göz atın. </a:t>
            </a:r>
            <a:endParaRPr lang="tr-TR" dirty="0">
              <a:solidFill>
                <a:srgbClr val="000000"/>
              </a:solidFill>
              <a:latin typeface="Calibri"/>
              <a:ea typeface="Open Sans"/>
              <a:cs typeface="Calibri"/>
            </a:endParaRPr>
          </a:p>
          <a:p>
            <a:pPr algn="just"/>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050" dirty="0"/>
          </a:p>
        </p:txBody>
      </p:sp>
      <p:sp>
        <p:nvSpPr>
          <p:cNvPr id="20" name="Text Placeholder 5">
            <a:extLst>
              <a:ext uri="{FF2B5EF4-FFF2-40B4-BE49-F238E27FC236}">
                <a16:creationId xmlns:a16="http://schemas.microsoft.com/office/drawing/2014/main" xmlns="" id="{F7B944E9-006B-2D10-41BD-4DCCBFE67C59}"/>
              </a:ext>
            </a:extLst>
          </p:cNvPr>
          <p:cNvSpPr txBox="1">
            <a:spLocks/>
          </p:cNvSpPr>
          <p:nvPr/>
        </p:nvSpPr>
        <p:spPr>
          <a:xfrm>
            <a:off x="417090" y="3142198"/>
            <a:ext cx="6322164" cy="1606403"/>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tr-TR" b="1" dirty="0" err="1">
                <a:solidFill>
                  <a:srgbClr val="8652A1"/>
                </a:solidFill>
                <a:ea typeface="Calibri" panose="020F0502020204030204" pitchFamily="34" charset="0"/>
              </a:rPr>
              <a:t>Geoff</a:t>
            </a:r>
            <a:r>
              <a:rPr lang="tr-TR" b="1" dirty="0">
                <a:solidFill>
                  <a:srgbClr val="8652A1"/>
                </a:solidFill>
                <a:ea typeface="Calibri" panose="020F0502020204030204" pitchFamily="34" charset="0"/>
              </a:rPr>
              <a:t> </a:t>
            </a:r>
            <a:r>
              <a:rPr lang="tr-TR" b="1" dirty="0" err="1">
                <a:solidFill>
                  <a:srgbClr val="8652A1"/>
                </a:solidFill>
                <a:ea typeface="Calibri" panose="020F0502020204030204" pitchFamily="34" charset="0"/>
              </a:rPr>
              <a:t>Moore'un</a:t>
            </a:r>
            <a:r>
              <a:rPr lang="tr-TR" b="1" dirty="0">
                <a:solidFill>
                  <a:srgbClr val="8652A1"/>
                </a:solidFill>
                <a:ea typeface="Calibri" panose="020F0502020204030204" pitchFamily="34" charset="0"/>
              </a:rPr>
              <a:t> </a:t>
            </a:r>
            <a:r>
              <a:rPr lang="tr-TR" b="1" dirty="0">
                <a:solidFill>
                  <a:schemeClr val="tx1"/>
                </a:solidFill>
                <a:ea typeface="Calibri" panose="020F0502020204030204" pitchFamily="34" charset="0"/>
              </a:rPr>
              <a:t>Değer Önerisi Beyanı</a:t>
            </a:r>
          </a:p>
          <a:p>
            <a:pPr algn="ctr"/>
            <a:endParaRPr lang="tr-TR" b="1" dirty="0">
              <a:effectLst/>
              <a:latin typeface="Calibri" panose="020F0502020204030204" pitchFamily="34" charset="0"/>
              <a:ea typeface="Calibri" panose="020F0502020204030204" pitchFamily="34" charset="0"/>
              <a:cs typeface="Calibri" panose="020F0502020204030204" pitchFamily="34" charset="0"/>
            </a:endParaRPr>
          </a:p>
          <a:p>
            <a:pPr algn="just"/>
            <a:r>
              <a:rPr lang="tr-TR" b="1" dirty="0">
                <a:solidFill>
                  <a:schemeClr val="tx1"/>
                </a:solidFill>
                <a:ea typeface="Calibri" panose="020F0502020204030204" pitchFamily="34" charset="0"/>
              </a:rPr>
              <a:t>(Hedef müşteri) </a:t>
            </a:r>
            <a:r>
              <a:rPr lang="tr-TR" b="1" dirty="0">
                <a:solidFill>
                  <a:srgbClr val="8652A1"/>
                </a:solidFill>
                <a:ea typeface="Calibri" panose="020F0502020204030204" pitchFamily="34" charset="0"/>
              </a:rPr>
              <a:t>kim için </a:t>
            </a:r>
            <a:r>
              <a:rPr lang="tr-TR" b="1" dirty="0">
                <a:solidFill>
                  <a:schemeClr val="tx1"/>
                </a:solidFill>
                <a:ea typeface="Calibri" panose="020F0502020204030204" pitchFamily="34" charset="0"/>
              </a:rPr>
              <a:t>(ihtiyaç veya fırsat beyanı)</a:t>
            </a:r>
            <a:r>
              <a:rPr lang="tr-TR" b="1" dirty="0">
                <a:solidFill>
                  <a:srgbClr val="8652A1"/>
                </a:solidFill>
                <a:ea typeface="Calibri" panose="020F0502020204030204" pitchFamily="34" charset="0"/>
              </a:rPr>
              <a:t> bizim </a:t>
            </a:r>
            <a:r>
              <a:rPr lang="tr-TR" b="1" dirty="0">
                <a:solidFill>
                  <a:schemeClr val="tx1"/>
                </a:solidFill>
                <a:ea typeface="Calibri" panose="020F0502020204030204" pitchFamily="34" charset="0"/>
              </a:rPr>
              <a:t>(ürün/hizmet/süreç adı) (ürün /hizmet/süreç kategorisi/açıklaması)</a:t>
            </a:r>
            <a:r>
              <a:rPr lang="tr-TR" b="1" dirty="0">
                <a:solidFill>
                  <a:srgbClr val="8652A1"/>
                </a:solidFill>
                <a:ea typeface="Calibri" panose="020F0502020204030204" pitchFamily="34" charset="0"/>
              </a:rPr>
              <a:t> bu </a:t>
            </a:r>
            <a:r>
              <a:rPr lang="tr-TR" b="1" dirty="0">
                <a:solidFill>
                  <a:schemeClr val="tx1"/>
                </a:solidFill>
                <a:ea typeface="Calibri" panose="020F0502020204030204" pitchFamily="34" charset="0"/>
              </a:rPr>
              <a:t>(fayda beyanı).</a:t>
            </a:r>
          </a:p>
          <a:p>
            <a:pPr algn="just"/>
            <a:endParaRPr lang="tr-TR"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cs typeface="Times New Roman" panose="02020603050405020304" pitchFamily="18" charset="0"/>
              </a:rPr>
              <a:t>Örnek: 
Sosyal medyaya yapılan yatırımın geri dönüşünü bulmakta zorlanan teknik olmayan pazarlamacılar için ürünümüz, etkileşim metriklerini eyleme geçirilebilir gelir metriklerine dönüştüren web tabanlı bir analiz yazılımıdır.</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5">
            <a:extLst>
              <a:ext uri="{FF2B5EF4-FFF2-40B4-BE49-F238E27FC236}">
                <a16:creationId xmlns:a16="http://schemas.microsoft.com/office/drawing/2014/main" xmlns="" id="{C501D249-7D31-4671-F2C1-8F02D1766E48}"/>
              </a:ext>
            </a:extLst>
          </p:cNvPr>
          <p:cNvSpPr txBox="1">
            <a:spLocks/>
          </p:cNvSpPr>
          <p:nvPr/>
        </p:nvSpPr>
        <p:spPr>
          <a:xfrm>
            <a:off x="417090" y="4854766"/>
            <a:ext cx="6322164" cy="1606403"/>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Simon Sinek’s </a:t>
            </a:r>
            <a:r>
              <a:rPr lang="tr-TR" b="1">
                <a:solidFill>
                  <a:schemeClr val="tx1"/>
                </a:solidFill>
                <a:ea typeface="Calibri" panose="020F0502020204030204" pitchFamily="34" charset="0"/>
              </a:rPr>
              <a:t>NEDEN</a:t>
            </a:r>
            <a:endParaRPr lang="tr-TR">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b="1">
              <a:effectLst/>
              <a:latin typeface="Calibri" panose="020F0502020204030204" pitchFamily="34" charset="0"/>
              <a:ea typeface="Calibri" panose="020F0502020204030204" pitchFamily="34" charset="0"/>
              <a:cs typeface="Calibri" panose="020F0502020204030204" pitchFamily="34" charset="0"/>
            </a:endParaRPr>
          </a:p>
          <a:p>
            <a:pPr algn="just"/>
            <a:r>
              <a:rPr lang="tr-TR" b="1">
                <a:solidFill>
                  <a:srgbClr val="8652A1"/>
                </a:solidFill>
                <a:ea typeface="Calibri" panose="020F0502020204030204" pitchFamily="34" charset="0"/>
              </a:rPr>
              <a:t>Neden: </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tr-TR" b="1">
                <a:solidFill>
                  <a:srgbClr val="8652A1"/>
                </a:solidFill>
                <a:ea typeface="Calibri" panose="020F0502020204030204" pitchFamily="34" charset="0"/>
              </a:rPr>
              <a:t>Nasıl:</a:t>
            </a: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a:t>
            </a:r>
            <a:r>
              <a:rPr lang="tr-TR" b="1">
                <a:solidFill>
                  <a:srgbClr val="0B3A5B"/>
                </a:solidFill>
                <a:effectLst/>
                <a:latin typeface="Calibri" panose="020F0502020204030204" pitchFamily="34" charset="0"/>
                <a:ea typeface="Calibri" panose="020F0502020204030204" pitchFamily="34" charset="0"/>
                <a:cs typeface="Calibri" panose="020F0502020204030204" pitchFamily="34" charset="0"/>
              </a:rPr>
              <a:t>_</a:t>
            </a:r>
            <a:r>
              <a:rPr lang="tr-TR" b="1">
                <a:solidFill>
                  <a:srgbClr val="8652A1"/>
                </a:solidFill>
                <a:ea typeface="Calibri" panose="020F0502020204030204" pitchFamily="34" charset="0"/>
              </a:rPr>
              <a:t>  Ne:</a:t>
            </a: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endParaRPr lang="tr-TR" b="1">
              <a:solidFill>
                <a:schemeClr val="tx1"/>
              </a:solidFill>
              <a:ea typeface="Calibri" panose="020F0502020204030204" pitchFamily="34" charset="0"/>
            </a:endParaRPr>
          </a:p>
          <a:p>
            <a:pPr algn="just"/>
            <a:endParaRPr lang="tr-TR"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a:solidFill>
                  <a:schemeClr val="tx1"/>
                </a:solidFill>
                <a:ea typeface="Calibri" panose="020F0502020204030204" pitchFamily="34" charset="0"/>
                <a:cs typeface="Times New Roman" panose="02020603050405020304" pitchFamily="18" charset="0"/>
              </a:rPr>
              <a:t>Örnek: </a:t>
            </a:r>
          </a:p>
          <a:p>
            <a:pPr algn="just"/>
            <a:r>
              <a:rPr lang="tr-TR">
                <a:solidFill>
                  <a:srgbClr val="8652A1"/>
                </a:solidFill>
                <a:ea typeface="Calibri" panose="020F0502020204030204" pitchFamily="34" charset="0"/>
                <a:cs typeface="Times New Roman" panose="02020603050405020304" pitchFamily="18" charset="0"/>
              </a:rPr>
              <a:t>Neden: </a:t>
            </a:r>
            <a:r>
              <a:rPr lang="tr-TR">
                <a:solidFill>
                  <a:schemeClr val="tx1"/>
                </a:solidFill>
                <a:ea typeface="Calibri" panose="020F0502020204030204" pitchFamily="34" charset="0"/>
                <a:cs typeface="Times New Roman" panose="02020603050405020304" pitchFamily="18" charset="0"/>
              </a:rPr>
              <a:t>Yaptığımız her şeyde statükoya meydan okumaya inanıyoruz. Farklı düşünmeye inanıyoruz.</a:t>
            </a:r>
          </a:p>
          <a:p>
            <a:pPr algn="just"/>
            <a:r>
              <a:rPr lang="tr-TR">
                <a:solidFill>
                  <a:srgbClr val="8652A1"/>
                </a:solidFill>
                <a:ea typeface="Calibri" panose="020F0502020204030204" pitchFamily="34" charset="0"/>
                <a:cs typeface="Times New Roman" panose="02020603050405020304" pitchFamily="18" charset="0"/>
              </a:rPr>
              <a:t>Nasıl: </a:t>
            </a:r>
            <a:r>
              <a:rPr lang="tr-TR">
                <a:solidFill>
                  <a:schemeClr val="tx1"/>
                </a:solidFill>
                <a:ea typeface="Calibri" panose="020F0502020204030204" pitchFamily="34" charset="0"/>
                <a:cs typeface="Times New Roman" panose="02020603050405020304" pitchFamily="18" charset="0"/>
              </a:rPr>
              <a:t>Statükoya meydan okumanın yolu, ürünlerimizi güzel tasarlanmış, kullanımı basit ve kullanıcı dostu hale getirmektir.</a:t>
            </a:r>
          </a:p>
          <a:p>
            <a:pPr algn="just"/>
            <a:r>
              <a:rPr lang="tr-TR">
                <a:solidFill>
                  <a:srgbClr val="8652A1"/>
                </a:solidFill>
                <a:ea typeface="Calibri" panose="020F0502020204030204" pitchFamily="34" charset="0"/>
                <a:cs typeface="Times New Roman" panose="02020603050405020304" pitchFamily="18" charset="0"/>
              </a:rPr>
              <a:t>Ne</a:t>
            </a:r>
            <a:r>
              <a:rPr lang="tr-TR">
                <a:solidFill>
                  <a:schemeClr val="tx1"/>
                </a:solidFill>
                <a:ea typeface="Calibri" panose="020F0502020204030204" pitchFamily="34" charset="0"/>
                <a:cs typeface="Times New Roman" panose="02020603050405020304" pitchFamily="18" charset="0"/>
              </a:rPr>
              <a:t>: Biz sadece bilgisayar yapıyoruz.</a:t>
            </a:r>
            <a:endParaRPr lang="tr-TR">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xmlns="" id="{C72E9AAA-83E2-0AC8-59F6-6EB9F55943CE}"/>
              </a:ext>
            </a:extLst>
          </p:cNvPr>
          <p:cNvSpPr txBox="1">
            <a:spLocks/>
          </p:cNvSpPr>
          <p:nvPr/>
        </p:nvSpPr>
        <p:spPr>
          <a:xfrm>
            <a:off x="417090" y="6593153"/>
            <a:ext cx="6322164" cy="1424337"/>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Clay Christensen’s </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Jobs-to-be-done</a:t>
            </a:r>
          </a:p>
          <a:p>
            <a:pPr algn="ctr"/>
            <a:endParaRPr lang="tr-TR" b="1">
              <a:effectLst/>
              <a:latin typeface="Calibri" panose="020F0502020204030204" pitchFamily="34" charset="0"/>
              <a:ea typeface="Calibri" panose="020F0502020204030204" pitchFamily="34" charset="0"/>
              <a:cs typeface="Calibri" panose="020F0502020204030204" pitchFamily="34" charset="0"/>
            </a:endParaRPr>
          </a:p>
          <a:p>
            <a:pPr algn="just"/>
            <a:r>
              <a:rPr lang="tr-TR" b="1">
                <a:solidFill>
                  <a:srgbClr val="8652A1"/>
                </a:solidFill>
                <a:ea typeface="Calibri" panose="020F0502020204030204" pitchFamily="34" charset="0"/>
              </a:rPr>
              <a:t>Eylem fiili:</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______________  </a:t>
            </a:r>
            <a:r>
              <a:rPr lang="tr-TR" b="1">
                <a:solidFill>
                  <a:srgbClr val="8652A1"/>
                </a:solidFill>
                <a:ea typeface="Calibri" panose="020F0502020204030204" pitchFamily="34" charset="0"/>
              </a:rPr>
              <a:t>Eylemin amacı:</a:t>
            </a: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r>
              <a:rPr lang="tr-TR" b="1">
                <a:solidFill>
                  <a:schemeClr val="tx1"/>
                </a:solidFill>
                <a:ea typeface="Calibri" panose="020F0502020204030204" pitchFamily="34" charset="0"/>
              </a:rPr>
              <a:t> </a:t>
            </a:r>
            <a:r>
              <a:rPr lang="tr-TR" b="1">
                <a:solidFill>
                  <a:srgbClr val="0B3A5B"/>
                </a:solidFill>
                <a:ea typeface="Calibri" panose="020F0502020204030204" pitchFamily="34" charset="0"/>
              </a:rPr>
              <a:t> </a:t>
            </a:r>
            <a:r>
              <a:rPr lang="tr-TR" b="1">
                <a:solidFill>
                  <a:srgbClr val="8652A1"/>
                </a:solidFill>
                <a:ea typeface="Calibri" panose="020F0502020204030204" pitchFamily="34" charset="0"/>
              </a:rPr>
              <a:t>Bağlam tanımlayıcısı:</a:t>
            </a:r>
            <a:r>
              <a:rPr lang="tr-TR" b="1">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tr-TR" b="1">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endParaRPr lang="tr-TR" b="1">
              <a:solidFill>
                <a:schemeClr val="tx1"/>
              </a:solidFill>
              <a:ea typeface="Calibri" panose="020F0502020204030204" pitchFamily="34" charset="0"/>
            </a:endParaRPr>
          </a:p>
          <a:p>
            <a:pPr algn="just"/>
            <a:endParaRPr lang="tr-TR"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a:solidFill>
                  <a:schemeClr val="tx1"/>
                </a:solidFill>
                <a:ea typeface="Calibri" panose="020F0502020204030204" pitchFamily="34" charset="0"/>
                <a:cs typeface="Times New Roman" panose="02020603050405020304" pitchFamily="18" charset="0"/>
              </a:rPr>
              <a:t>Örnekler:
"Evde kişisel finansmanı yönetin." (Mint.com)
"Eğlenceli anıları korumak." (Kodak'ın Funsaver'ı)
"Koşarken müzik dinleyin." (iPod)</a:t>
            </a:r>
          </a:p>
          <a:p>
            <a:pPr algn="just"/>
            <a:endParaRPr lang="tr-TR">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1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p:txBody>
          <a:bodyPr/>
          <a:lstStyle/>
          <a:p>
            <a:r>
              <a:rPr lang="en-GB" sz="8800" dirty="0"/>
              <a:t>7.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xmlns="" id="{4A361129-3B53-46BC-C533-B82A6F352ED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C4C29A-8085-10E4-70F4-DAE743087B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00E0E4-ECD7-E1E0-039E-9DD3FF17AA83}"/>
              </a:ext>
            </a:extLst>
          </p:cNvPr>
          <p:cNvSpPr>
            <a:spLocks noGrp="1"/>
          </p:cNvSpPr>
          <p:nvPr>
            <p:ph type="sldNum" sz="quarter" idx="4"/>
          </p:nvPr>
        </p:nvSpPr>
        <p:spPr/>
        <p:txBody>
          <a:bodyPr/>
          <a:lstStyle/>
          <a:p>
            <a:fld id="{9C527BFA-2C0E-4CEC-B6A5-913A56FEF4B4}" type="slidenum">
              <a:rPr lang="fr-CA" smtClean="0"/>
              <a:pPr/>
              <a:t>20</a:t>
            </a:fld>
            <a:endParaRPr lang="fr-CA"/>
          </a:p>
        </p:txBody>
      </p:sp>
      <p:sp>
        <p:nvSpPr>
          <p:cNvPr id="7" name="Freeform 1">
            <a:extLst>
              <a:ext uri="{FF2B5EF4-FFF2-40B4-BE49-F238E27FC236}">
                <a16:creationId xmlns:a16="http://schemas.microsoft.com/office/drawing/2014/main" xmlns="" id="{9E79532F-2EE4-F93C-D85C-B71BE8A6030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69A2BAC2-B320-0083-6F29-C813A7C12C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3 – KONSEPT GELİŞTİRME</a:t>
            </a:r>
            <a:endParaRPr lang="en-US" dirty="0"/>
          </a:p>
        </p:txBody>
      </p:sp>
      <p:sp>
        <p:nvSpPr>
          <p:cNvPr id="2" name="Text Placeholder 5">
            <a:extLst>
              <a:ext uri="{FF2B5EF4-FFF2-40B4-BE49-F238E27FC236}">
                <a16:creationId xmlns:a16="http://schemas.microsoft.com/office/drawing/2014/main" xmlns="" id="{38DAA2E2-AE71-911A-7DC7-347605781087}"/>
              </a:ext>
            </a:extLst>
          </p:cNvPr>
          <p:cNvSpPr txBox="1">
            <a:spLocks/>
          </p:cNvSpPr>
          <p:nvPr/>
        </p:nvSpPr>
        <p:spPr>
          <a:xfrm>
            <a:off x="697281" y="1390554"/>
            <a:ext cx="6076734" cy="7493448"/>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5000"/>
              </a:lnSpc>
            </a:pPr>
            <a:r>
              <a:rPr lang="tr-TR" sz="1600" b="1" dirty="0">
                <a:solidFill>
                  <a:srgbClr val="8652A1"/>
                </a:solidFill>
                <a:ea typeface="Calibri" panose="020F0502020204030204" pitchFamily="34" charset="0"/>
                <a:cs typeface="Arial" panose="020B0604020202020204" pitchFamily="34" charset="0"/>
              </a:rPr>
              <a:t>Talimatlar - </a:t>
            </a:r>
            <a:r>
              <a:rPr lang="tr-TR" sz="1600" b="1" dirty="0" err="1">
                <a:solidFill>
                  <a:srgbClr val="8652A1"/>
                </a:solidFill>
                <a:ea typeface="Calibri" panose="020F0502020204030204" pitchFamily="34" charset="0"/>
                <a:cs typeface="Arial" panose="020B0604020202020204" pitchFamily="34" charset="0"/>
              </a:rPr>
              <a:t>Canva</a:t>
            </a:r>
            <a:r>
              <a:rPr lang="tr-TR" sz="1600" b="1" dirty="0">
                <a:solidFill>
                  <a:srgbClr val="8652A1"/>
                </a:solidFill>
                <a:ea typeface="Calibri" panose="020F0502020204030204" pitchFamily="34" charset="0"/>
                <a:cs typeface="Arial" panose="020B0604020202020204" pitchFamily="34" charset="0"/>
              </a:rPr>
              <a:t> Nasıl Kullanılır</a:t>
            </a:r>
          </a:p>
          <a:p>
            <a:pPr>
              <a:lnSpc>
                <a:spcPct val="115000"/>
              </a:lnSpc>
            </a:pPr>
            <a:endParaRPr lang="tr-TR"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tr-TR"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Canvaya</a:t>
            </a:r>
            <a:r>
              <a:rPr lang="tr-TR" b="1" dirty="0">
                <a:solidFill>
                  <a:srgbClr val="29C5F4"/>
                </a:solidFill>
                <a:ea typeface="Calibri" panose="020F0502020204030204" pitchFamily="34" charset="0"/>
                <a:cs typeface="Arial" panose="020B0604020202020204" pitchFamily="34" charset="0"/>
              </a:rPr>
              <a:t> </a:t>
            </a:r>
            <a:r>
              <a:rPr lang="tr-TR" dirty="0">
                <a:solidFill>
                  <a:schemeClr val="tx1"/>
                </a:solidFill>
                <a:ea typeface="Calibri" panose="020F0502020204030204" pitchFamily="34" charset="0"/>
                <a:cs typeface="Arial" panose="020B0604020202020204" pitchFamily="34" charset="0"/>
              </a:rPr>
              <a:t>giriş yapın veya kaydolun.</a:t>
            </a: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Yeni bir projeye başlamak için ana sayfanın sol üst köşesindeki "+ Tasarım </a:t>
            </a:r>
            <a:r>
              <a:rPr lang="tr-TR" dirty="0" err="1">
                <a:solidFill>
                  <a:schemeClr val="tx1"/>
                </a:solidFill>
                <a:ea typeface="Calibri" panose="020F0502020204030204" pitchFamily="34" charset="0"/>
                <a:cs typeface="Arial" panose="020B0604020202020204" pitchFamily="34" charset="0"/>
              </a:rPr>
              <a:t>oluştur"a</a:t>
            </a:r>
            <a:r>
              <a:rPr lang="tr-TR" dirty="0">
                <a:solidFill>
                  <a:schemeClr val="tx1"/>
                </a:solidFill>
                <a:ea typeface="Calibri" panose="020F0502020204030204" pitchFamily="34" charset="0"/>
                <a:cs typeface="Arial" panose="020B0604020202020204" pitchFamily="34" charset="0"/>
              </a:rPr>
              <a:t> tıklayın.</a:t>
            </a: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Projeniz için bir formata karar verin, örneğin sunum veya poster ve önerilerden veya soldaki çubuktan seçin.</a:t>
            </a: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Projeye başladıktan sonra, bunlar sol taraftaki seçilebilir araçlardır:</a:t>
            </a: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Sol üstteki "</a:t>
            </a:r>
            <a:r>
              <a:rPr lang="tr-TR" dirty="0" err="1">
                <a:solidFill>
                  <a:schemeClr val="tx1"/>
                </a:solidFill>
                <a:ea typeface="Calibri" panose="020F0502020204030204" pitchFamily="34" charset="0"/>
                <a:cs typeface="Arial" panose="020B0604020202020204" pitchFamily="34" charset="0"/>
              </a:rPr>
              <a:t>Dosya"ya</a:t>
            </a:r>
            <a:r>
              <a:rPr lang="tr-TR" dirty="0">
                <a:solidFill>
                  <a:schemeClr val="tx1"/>
                </a:solidFill>
                <a:ea typeface="Calibri" panose="020F0502020204030204" pitchFamily="34" charset="0"/>
                <a:cs typeface="Arial" panose="020B0604020202020204" pitchFamily="34" charset="0"/>
              </a:rPr>
              <a:t> tıklayarak, proje belgesinin kendisi için indirme, ayarlar ve dosyanın konumu dahil olmak üzere çeşitli seçenekler elde edersiniz.</a:t>
            </a: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Sağ üstteki menü size daha önemli araçlar sunar (soldan sağa):</a:t>
            </a:r>
            <a:br>
              <a:rPr lang="tr-TR" dirty="0">
                <a:solidFill>
                  <a:schemeClr val="tx1"/>
                </a:solidFill>
                <a:ea typeface="Calibri" panose="020F0502020204030204" pitchFamily="34" charset="0"/>
                <a:cs typeface="Arial" panose="020B0604020202020204" pitchFamily="34" charset="0"/>
              </a:rPr>
            </a:br>
            <a:r>
              <a:rPr lang="tr-TR" dirty="0">
                <a:solidFill>
                  <a:schemeClr val="tx1"/>
                </a:solidFill>
                <a:ea typeface="Calibri" panose="020F0502020204030204" pitchFamily="34" charset="0"/>
                <a:cs typeface="Arial" panose="020B0604020202020204" pitchFamily="34" charset="0"/>
              </a:rPr>
              <a:t/>
            </a:r>
            <a:br>
              <a:rPr lang="tr-TR" dirty="0">
                <a:solidFill>
                  <a:schemeClr val="tx1"/>
                </a:solidFill>
                <a:ea typeface="Calibri" panose="020F0502020204030204" pitchFamily="34" charset="0"/>
                <a:cs typeface="Arial" panose="020B0604020202020204" pitchFamily="34" charset="0"/>
              </a:rPr>
            </a:br>
            <a:r>
              <a:rPr lang="tr-TR" dirty="0">
                <a:solidFill>
                  <a:schemeClr val="tx1"/>
                </a:solidFill>
                <a:ea typeface="Calibri" panose="020F0502020204030204" pitchFamily="34" charset="0"/>
                <a:cs typeface="Arial" panose="020B0604020202020204" pitchFamily="34" charset="0"/>
              </a:rPr>
              <a:t/>
            </a:r>
            <a:br>
              <a:rPr lang="tr-TR" dirty="0">
                <a:solidFill>
                  <a:schemeClr val="tx1"/>
                </a:solidFill>
                <a:ea typeface="Calibri" panose="020F0502020204030204" pitchFamily="34" charset="0"/>
                <a:cs typeface="Arial" panose="020B0604020202020204" pitchFamily="34" charset="0"/>
              </a:rPr>
            </a:br>
            <a:endParaRPr lang="tr-TR" dirty="0">
              <a:solidFill>
                <a:schemeClr val="tx1"/>
              </a:solidFill>
              <a:ea typeface="Calibri" panose="020F0502020204030204" pitchFamily="34" charset="0"/>
              <a:cs typeface="Arial" panose="020B0604020202020204" pitchFamily="34" charset="0"/>
            </a:endParaRPr>
          </a:p>
          <a:p>
            <a:pPr marL="171450" indent="-171450">
              <a:lnSpc>
                <a:spcPct val="115000"/>
              </a:lnSpc>
              <a:buFont typeface="Wingdings" pitchFamily="2" charset="2"/>
              <a:buChar char="q"/>
            </a:pPr>
            <a:r>
              <a:rPr lang="tr-TR" dirty="0">
                <a:solidFill>
                  <a:schemeClr val="tx1"/>
                </a:solidFill>
                <a:ea typeface="Calibri" panose="020F0502020204030204" pitchFamily="34" charset="0"/>
                <a:cs typeface="Arial" panose="020B0604020202020204" pitchFamily="34" charset="0"/>
              </a:rPr>
              <a:t>Projenin analizlerine bakın.
Belgedeki yorumları görüntüleyin.
Sunumu farklı modlarda sunun.
Projeyi paylaşın – burada, istediğiniz izinlere sahip ortak çalışanları davet edebilir veya indirebilirsiniz.</a:t>
            </a:r>
          </a:p>
          <a:p>
            <a:pPr>
              <a:lnSpc>
                <a:spcPct val="115000"/>
              </a:lnSpc>
            </a:pPr>
            <a:endParaRPr lang="tr-TR" dirty="0">
              <a:solidFill>
                <a:schemeClr val="tx1"/>
              </a:solidFill>
              <a:ea typeface="Calibri" panose="020F0502020204030204" pitchFamily="34" charset="0"/>
              <a:cs typeface="Arial" panose="020B0604020202020204" pitchFamily="34" charset="0"/>
            </a:endParaRPr>
          </a:p>
          <a:p>
            <a:pPr>
              <a:lnSpc>
                <a:spcPct val="115000"/>
              </a:lnSpc>
            </a:pPr>
            <a:r>
              <a:rPr lang="tr-TR" dirty="0">
                <a:solidFill>
                  <a:schemeClr val="tx1"/>
                </a:solidFill>
                <a:ea typeface="Calibri" panose="020F0502020204030204" pitchFamily="34" charset="0"/>
                <a:cs typeface="Arial" panose="020B0604020202020204" pitchFamily="34" charset="0"/>
              </a:rPr>
              <a:t>Daha fazla soru için </a:t>
            </a:r>
            <a:r>
              <a:rPr lang="tr-TR"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Canva Help Centre</a:t>
            </a:r>
            <a:r>
              <a:rPr lang="tr-TR" dirty="0">
                <a:solidFill>
                  <a:schemeClr val="tx1"/>
                </a:solidFill>
                <a:ea typeface="Calibri" panose="020F0502020204030204" pitchFamily="34" charset="0"/>
                <a:cs typeface="Arial" panose="020B0604020202020204" pitchFamily="34" charset="0"/>
              </a:rPr>
              <a:t> adresini ziyaret edin.</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Grafik 4">
            <a:extLst>
              <a:ext uri="{FF2B5EF4-FFF2-40B4-BE49-F238E27FC236}">
                <a16:creationId xmlns:a16="http://schemas.microsoft.com/office/drawing/2014/main" xmlns="" id="{2DFD7B94-62CA-2BF7-DBEB-4C874FCE40F1}"/>
              </a:ext>
            </a:extLst>
          </p:cNvPr>
          <p:cNvPicPr>
            <a:picLocks noChangeAspect="1"/>
          </p:cNvPicPr>
          <p:nvPr/>
        </p:nvPicPr>
        <p:blipFill>
          <a:blip r:embed="rId4"/>
          <a:stretch>
            <a:fillRect/>
          </a:stretch>
        </p:blipFill>
        <p:spPr>
          <a:xfrm>
            <a:off x="992966" y="2329391"/>
            <a:ext cx="1784570" cy="875606"/>
          </a:xfrm>
          <a:prstGeom prst="rect">
            <a:avLst/>
          </a:prstGeom>
        </p:spPr>
      </p:pic>
      <p:pic>
        <p:nvPicPr>
          <p:cNvPr id="10" name="Grafik 9">
            <a:extLst>
              <a:ext uri="{FF2B5EF4-FFF2-40B4-BE49-F238E27FC236}">
                <a16:creationId xmlns:a16="http://schemas.microsoft.com/office/drawing/2014/main" xmlns="" id="{6DB09C5D-9976-176B-9A7C-5C8B75B9A8B9}"/>
              </a:ext>
            </a:extLst>
          </p:cNvPr>
          <p:cNvPicPr>
            <a:picLocks noChangeAspect="1"/>
          </p:cNvPicPr>
          <p:nvPr/>
        </p:nvPicPr>
        <p:blipFill>
          <a:blip r:embed="rId5"/>
          <a:stretch>
            <a:fillRect/>
          </a:stretch>
        </p:blipFill>
        <p:spPr>
          <a:xfrm>
            <a:off x="992966" y="3650575"/>
            <a:ext cx="3837157" cy="1101097"/>
          </a:xfrm>
          <a:prstGeom prst="rect">
            <a:avLst/>
          </a:prstGeom>
        </p:spPr>
      </p:pic>
      <p:pic>
        <p:nvPicPr>
          <p:cNvPr id="12" name="Grafik 11">
            <a:extLst>
              <a:ext uri="{FF2B5EF4-FFF2-40B4-BE49-F238E27FC236}">
                <a16:creationId xmlns:a16="http://schemas.microsoft.com/office/drawing/2014/main" xmlns="" id="{643A2A35-352C-B4BD-BFBB-B751CAFD7E1E}"/>
              </a:ext>
            </a:extLst>
          </p:cNvPr>
          <p:cNvPicPr>
            <a:picLocks noChangeAspect="1"/>
          </p:cNvPicPr>
          <p:nvPr/>
        </p:nvPicPr>
        <p:blipFill>
          <a:blip r:embed="rId6"/>
          <a:stretch>
            <a:fillRect/>
          </a:stretch>
        </p:blipFill>
        <p:spPr>
          <a:xfrm>
            <a:off x="1004603" y="5006644"/>
            <a:ext cx="373347" cy="2641082"/>
          </a:xfrm>
          <a:prstGeom prst="rect">
            <a:avLst/>
          </a:prstGeom>
        </p:spPr>
      </p:pic>
      <p:pic>
        <p:nvPicPr>
          <p:cNvPr id="14" name="Grafik 13">
            <a:extLst>
              <a:ext uri="{FF2B5EF4-FFF2-40B4-BE49-F238E27FC236}">
                <a16:creationId xmlns:a16="http://schemas.microsoft.com/office/drawing/2014/main" xmlns="" id="{E4497F0F-5DA0-404E-07AB-90BF753C30BD}"/>
              </a:ext>
            </a:extLst>
          </p:cNvPr>
          <p:cNvPicPr>
            <a:picLocks noChangeAspect="1"/>
          </p:cNvPicPr>
          <p:nvPr/>
        </p:nvPicPr>
        <p:blipFill>
          <a:blip r:embed="rId7"/>
          <a:stretch>
            <a:fillRect/>
          </a:stretch>
        </p:blipFill>
        <p:spPr>
          <a:xfrm>
            <a:off x="3818913" y="5022728"/>
            <a:ext cx="467636" cy="2641082"/>
          </a:xfrm>
          <a:prstGeom prst="rect">
            <a:avLst/>
          </a:prstGeom>
        </p:spPr>
      </p:pic>
      <p:sp>
        <p:nvSpPr>
          <p:cNvPr id="15" name="Textfeld 14">
            <a:extLst>
              <a:ext uri="{FF2B5EF4-FFF2-40B4-BE49-F238E27FC236}">
                <a16:creationId xmlns:a16="http://schemas.microsoft.com/office/drawing/2014/main" xmlns="" id="{9BC4FE03-2A17-A78D-7B62-4BF184DBDD87}"/>
              </a:ext>
            </a:extLst>
          </p:cNvPr>
          <p:cNvSpPr txBox="1"/>
          <p:nvPr/>
        </p:nvSpPr>
        <p:spPr>
          <a:xfrm>
            <a:off x="1371380" y="5065997"/>
            <a:ext cx="2504344" cy="2569934"/>
          </a:xfrm>
          <a:prstGeom prst="rect">
            <a:avLst/>
          </a:prstGeom>
          <a:noFill/>
        </p:spPr>
        <p:txBody>
          <a:bodyPr wrap="square" rtlCol="0">
            <a:spAutoFit/>
          </a:bodyPr>
          <a:lstStyle/>
          <a:p>
            <a:r>
              <a:rPr lang="tr-TR" sz="900"/>
              <a:t>Projenizin şablonunu, düzenini veya stilini değiştirme.</a:t>
            </a:r>
          </a:p>
          <a:p>
            <a:endParaRPr lang="tr-TR" sz="900"/>
          </a:p>
          <a:p>
            <a:r>
              <a:rPr lang="tr-TR" sz="900"/>
              <a:t>Projenize grafikler veya şekiller gibi öğeler ekleyin (arama çubuğu aracılığıyla öğeleri arayın).</a:t>
            </a:r>
          </a:p>
          <a:p>
            <a:endParaRPr lang="tr-TR" sz="900"/>
          </a:p>
          <a:p>
            <a:endParaRPr lang="tr-TR" sz="900"/>
          </a:p>
          <a:p>
            <a:r>
              <a:rPr lang="tr-TR" sz="900"/>
              <a:t>Metin kutusu ekleme.</a:t>
            </a:r>
          </a:p>
          <a:p>
            <a:endParaRPr lang="tr-TR" sz="900"/>
          </a:p>
          <a:p>
            <a:endParaRPr lang="tr-TR" sz="900"/>
          </a:p>
          <a:p>
            <a:r>
              <a:rPr lang="tr-TR" sz="900"/>
              <a:t>Markalı öğeleri kullanın (ücretli sürüm).</a:t>
            </a:r>
          </a:p>
          <a:p>
            <a:endParaRPr lang="tr-TR" sz="900"/>
          </a:p>
          <a:p>
            <a:endParaRPr lang="tr-TR" sz="800"/>
          </a:p>
          <a:p>
            <a:r>
              <a:rPr lang="tr-TR" sz="900"/>
              <a:t>Projenize eklemek istediğiniz dosyaları karşıya yükleyin.</a:t>
            </a:r>
          </a:p>
          <a:p>
            <a:endParaRPr lang="tr-TR" sz="500"/>
          </a:p>
          <a:p>
            <a:endParaRPr lang="tr-TR" sz="500"/>
          </a:p>
          <a:p>
            <a:r>
              <a:rPr lang="tr-TR" sz="900"/>
              <a:t>Çizin, şekiller veya yapışkan notlar, metinler veya tablolar ekleyin.</a:t>
            </a:r>
          </a:p>
        </p:txBody>
      </p:sp>
      <p:sp>
        <p:nvSpPr>
          <p:cNvPr id="17" name="Textfeld 16">
            <a:extLst>
              <a:ext uri="{FF2B5EF4-FFF2-40B4-BE49-F238E27FC236}">
                <a16:creationId xmlns:a16="http://schemas.microsoft.com/office/drawing/2014/main" xmlns="" id="{997C51DB-5584-4CF8-AF8D-529A1B34CA87}"/>
              </a:ext>
            </a:extLst>
          </p:cNvPr>
          <p:cNvSpPr txBox="1"/>
          <p:nvPr/>
        </p:nvSpPr>
        <p:spPr>
          <a:xfrm>
            <a:off x="4278110" y="5065997"/>
            <a:ext cx="2504344" cy="2462213"/>
          </a:xfrm>
          <a:prstGeom prst="rect">
            <a:avLst/>
          </a:prstGeom>
          <a:noFill/>
        </p:spPr>
        <p:txBody>
          <a:bodyPr wrap="square" rtlCol="0">
            <a:spAutoFit/>
          </a:bodyPr>
          <a:lstStyle/>
          <a:p>
            <a:r>
              <a:rPr lang="tr-TR" sz="900" dirty="0" err="1"/>
              <a:t>Canva</a:t>
            </a:r>
            <a:r>
              <a:rPr lang="tr-TR" sz="900" dirty="0"/>
              <a:t> hesabınızda farklı bir projeye geçiş yapma.</a:t>
            </a:r>
          </a:p>
          <a:p>
            <a:endParaRPr lang="tr-TR" sz="700" dirty="0"/>
          </a:p>
          <a:p>
            <a:endParaRPr lang="tr-TR" sz="800" dirty="0"/>
          </a:p>
          <a:p>
            <a:endParaRPr lang="tr-TR" sz="800" dirty="0"/>
          </a:p>
          <a:p>
            <a:r>
              <a:rPr lang="tr-TR" sz="900" dirty="0"/>
              <a:t>Grafikler, müzik veya çeviri eklemek için </a:t>
            </a:r>
            <a:r>
              <a:rPr lang="tr-TR" sz="900" dirty="0" err="1"/>
              <a:t>Canva'yı</a:t>
            </a:r>
            <a:r>
              <a:rPr lang="tr-TR" sz="900" dirty="0"/>
              <a:t> farklı uygulamalara bağlayın.</a:t>
            </a:r>
          </a:p>
          <a:p>
            <a:endParaRPr lang="tr-TR" sz="900" dirty="0"/>
          </a:p>
          <a:p>
            <a:endParaRPr lang="tr-TR" sz="900" dirty="0"/>
          </a:p>
          <a:p>
            <a:endParaRPr lang="tr-TR" sz="900" dirty="0"/>
          </a:p>
          <a:p>
            <a:r>
              <a:rPr lang="tr-TR" sz="900" dirty="0"/>
              <a:t>AI tarafından oluşturulan görüntüleri, grafikleri veya videoları ekleyin.</a:t>
            </a:r>
          </a:p>
          <a:p>
            <a:endParaRPr lang="tr-TR" sz="900" dirty="0"/>
          </a:p>
          <a:p>
            <a:endParaRPr lang="tr-TR" sz="900" dirty="0"/>
          </a:p>
          <a:p>
            <a:r>
              <a:rPr lang="tr-TR" sz="900" dirty="0"/>
              <a:t>Projenizin arka planını değiştirme.</a:t>
            </a:r>
          </a:p>
          <a:p>
            <a:endParaRPr lang="tr-TR" sz="800" dirty="0"/>
          </a:p>
          <a:p>
            <a:endParaRPr lang="tr-TR" sz="600" dirty="0"/>
          </a:p>
          <a:p>
            <a:endParaRPr lang="tr-TR" sz="900" dirty="0"/>
          </a:p>
          <a:p>
            <a:r>
              <a:rPr lang="tr-TR" sz="900" dirty="0"/>
              <a:t>Bir grafik ekleyin.</a:t>
            </a:r>
          </a:p>
        </p:txBody>
      </p:sp>
      <p:pic>
        <p:nvPicPr>
          <p:cNvPr id="19" name="Grafik 18">
            <a:extLst>
              <a:ext uri="{FF2B5EF4-FFF2-40B4-BE49-F238E27FC236}">
                <a16:creationId xmlns:a16="http://schemas.microsoft.com/office/drawing/2014/main" xmlns="" id="{1AE994CD-8496-C591-8CB7-F4A0151D6242}"/>
              </a:ext>
            </a:extLst>
          </p:cNvPr>
          <p:cNvPicPr>
            <a:picLocks noChangeAspect="1"/>
          </p:cNvPicPr>
          <p:nvPr/>
        </p:nvPicPr>
        <p:blipFill>
          <a:blip r:embed="rId8"/>
          <a:srcRect t="1" b="87462"/>
          <a:stretch/>
        </p:blipFill>
        <p:spPr>
          <a:xfrm>
            <a:off x="992966" y="8112561"/>
            <a:ext cx="2863997" cy="598705"/>
          </a:xfrm>
          <a:prstGeom prst="rect">
            <a:avLst/>
          </a:prstGeom>
        </p:spPr>
      </p:pic>
      <p:pic>
        <p:nvPicPr>
          <p:cNvPr id="21" name="Grafik 20">
            <a:extLst>
              <a:ext uri="{FF2B5EF4-FFF2-40B4-BE49-F238E27FC236}">
                <a16:creationId xmlns:a16="http://schemas.microsoft.com/office/drawing/2014/main" xmlns="" id="{125ABD33-AE7F-0312-2345-4EF2F3DCA76E}"/>
              </a:ext>
            </a:extLst>
          </p:cNvPr>
          <p:cNvPicPr>
            <a:picLocks noChangeAspect="1"/>
          </p:cNvPicPr>
          <p:nvPr/>
        </p:nvPicPr>
        <p:blipFill>
          <a:blip r:embed="rId9"/>
          <a:stretch>
            <a:fillRect/>
          </a:stretch>
        </p:blipFill>
        <p:spPr>
          <a:xfrm>
            <a:off x="1004603" y="8894626"/>
            <a:ext cx="2602197" cy="496783"/>
          </a:xfrm>
          <a:prstGeom prst="rect">
            <a:avLst/>
          </a:prstGeom>
        </p:spPr>
      </p:pic>
    </p:spTree>
    <p:extLst>
      <p:ext uri="{BB962C8B-B14F-4D97-AF65-F5344CB8AC3E}">
        <p14:creationId xmlns:p14="http://schemas.microsoft.com/office/powerpoint/2010/main" val="225188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a:xfrm>
            <a:off x="2638425" y="1351673"/>
            <a:ext cx="5104535" cy="3109490"/>
          </a:xfrm>
        </p:spPr>
        <p:txBody>
          <a:bodyPr/>
          <a:lstStyle/>
          <a:p>
            <a:r>
              <a:rPr lang="en-GB" sz="8800" dirty="0"/>
              <a:t>11.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21</a:t>
            </a:fld>
            <a:endParaRPr lang="fr-CA"/>
          </a:p>
        </p:txBody>
      </p:sp>
      <p:pic>
        <p:nvPicPr>
          <p:cNvPr id="5" name="Picture Placeholder 20">
            <a:extLst>
              <a:ext uri="{FF2B5EF4-FFF2-40B4-BE49-F238E27FC236}">
                <a16:creationId xmlns:a16="http://schemas.microsoft.com/office/drawing/2014/main" xmlns="" id="{FC4547A9-518B-5F36-4F64-A2B49600839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6073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697281" y="1599143"/>
            <a:ext cx="6076734" cy="5148672"/>
          </a:xfrm>
        </p:spPr>
        <p:txBody>
          <a:bodyPr lIns="91440" tIns="45720" rIns="91440" bIns="45720" numCol="1" spcCol="288000" anchor="t">
            <a:noAutofit/>
          </a:bodyPr>
          <a:lstStyle/>
          <a:p>
            <a:r>
              <a:rPr lang="tr-TR" dirty="0">
                <a:solidFill>
                  <a:schemeClr val="tx1"/>
                </a:solidFill>
                <a:ea typeface="Calibri" panose="020F0502020204030204" pitchFamily="34" charset="0"/>
                <a:cs typeface="Times New Roman" panose="02020603050405020304" pitchFamily="18" charset="0"/>
              </a:rPr>
              <a:t>Dördüncü işlem adımı olarak Hizmet Geliştirme aşaması yer alır. Uygulanan fikirlerin </a:t>
            </a:r>
          </a:p>
          <a:p>
            <a:r>
              <a:rPr lang="tr-TR" dirty="0">
                <a:solidFill>
                  <a:schemeClr val="tx1"/>
                </a:solidFill>
                <a:ea typeface="Calibri" panose="020F0502020204030204" pitchFamily="34" charset="0"/>
                <a:cs typeface="Times New Roman" panose="02020603050405020304" pitchFamily="18" charset="0"/>
              </a:rPr>
              <a:t>konseptini, deneylerini ve/veya simülasyonunu test ettikten sonra değişikliklerin </a:t>
            </a:r>
          </a:p>
          <a:p>
            <a:r>
              <a:rPr lang="tr-TR" dirty="0">
                <a:solidFill>
                  <a:schemeClr val="tx1"/>
                </a:solidFill>
                <a:ea typeface="Calibri" panose="020F0502020204030204" pitchFamily="34" charset="0"/>
                <a:cs typeface="Times New Roman" panose="02020603050405020304" pitchFamily="18" charset="0"/>
              </a:rPr>
              <a:t>uygulanması, farklı hizmet/ürün unsurlarının geliştirilmesi ve yeniliğin doğrulanması için hazırlık </a:t>
            </a:r>
          </a:p>
          <a:p>
            <a:r>
              <a:rPr lang="tr-TR" dirty="0">
                <a:solidFill>
                  <a:schemeClr val="tx1"/>
                </a:solidFill>
                <a:ea typeface="Calibri" panose="020F0502020204030204" pitchFamily="34" charset="0"/>
                <a:cs typeface="Times New Roman" panose="02020603050405020304" pitchFamily="18" charset="0"/>
              </a:rPr>
              <a:t>olan (hizmet) inovasyonu ile ilgili açık bir şekilde süreç adımları oluşturulmuştur. Bu aşamada, yazılım geliştirme gibi uygulama ve entegrasyon faaliyetleri, tasarım faaliyetleri, birçok prototipleme turu ve bir pilot hizmet geliştirme odak noktası olacaktır. Validasyon faaliyetleri, kullanılabilirlik testlerinin planlanması gibi bir sonraki aşama için hazırlanır.  </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chemeClr val="tx1"/>
                </a:solidFill>
                <a:latin typeface="Calibri"/>
                <a:ea typeface="Calibri"/>
                <a:cs typeface="Times New Roman"/>
              </a:rPr>
              <a:t>(Dijital) Prototipleme, adımda önemli bir unsur oluşturur. Dijital prototip, size, paydaşlarınıza ve kullanıcılarınıza yazılımın nasıl görüneceği veya çalışacağı hakkında ilk fikir veren bir ürün/hizmet/sürecin maketidir. En önemlisi, kullanıcıların ihtiyaçlarını ve hedeflerinizi karşılayan bir ürünü veya özelliği piyasaya sürmeye yönelik ilk adımdır. Tasarım için genel konseptin (kullanıcılar, paydaşlar ve yatırımcılarla) test edilmesine olanak tanır. Bir prototipin arkasında mühendislik yoktur, çok az çalışma işlevselliği veya gerçek veri vardır veya hiç yoktur. Prototip genellikle ürün/hizmet/sürecin bir cephesi, etkileşimli bir görselleştirmesi veya tıklanabilir fragmanıdır - şimdiye kadar kararlaştırılan görünümü ve hissi ve ana konsepti test etmek ve doğrulamak için bir araçtır.</a:t>
            </a:r>
            <a:endParaRPr lang="tr-TR" dirty="0">
              <a:solidFill>
                <a:schemeClr val="tx1"/>
              </a:solidFill>
              <a:effectLst/>
              <a:latin typeface="Calibri"/>
              <a:ea typeface="Calibri"/>
              <a:cs typeface="Times New Roman"/>
            </a:endParaRPr>
          </a:p>
          <a:p>
            <a:endParaRPr lang="tr-TR" dirty="0">
              <a:solidFill>
                <a:schemeClr val="tx1"/>
              </a:solidFill>
              <a:latin typeface="Calibri"/>
              <a:ea typeface="Calibri"/>
              <a:cs typeface="Times New Roman"/>
            </a:endParaRPr>
          </a:p>
          <a:p>
            <a:pPr algn="just"/>
            <a:r>
              <a:rPr lang="tr-TR" dirty="0">
                <a:solidFill>
                  <a:schemeClr val="tx1"/>
                </a:solidFill>
                <a:latin typeface="Calibri"/>
                <a:ea typeface="Calibri"/>
                <a:cs typeface="Times New Roman"/>
              </a:rPr>
              <a:t>Normal şartlar altında, bir dijital prototipin oluşturulması genellikle 1 ila 2 hafta sürer ve test etme ve veri toplama, kimlik oluşturma ve görselleştirme dahil olmak üzere çeşitli iş gereksinimlerine yanıt verir. Bununla birlikte, bu kursun bir parçası olarak, bir tür basınçlı hızlı prototipleme ile meşgul olacağız.</a:t>
            </a:r>
            <a:endParaRPr lang="tr-TR" dirty="0">
              <a:solidFill>
                <a:schemeClr val="tx1"/>
              </a:solidFill>
              <a:effectLst/>
              <a:latin typeface="Calibri"/>
              <a:ea typeface="Calibri"/>
              <a:cs typeface="Times New Roman"/>
            </a:endParaRPr>
          </a:p>
          <a:p>
            <a:pPr>
              <a:lnSpc>
                <a:spcPct val="115000"/>
              </a:lnSpc>
            </a:pPr>
            <a:endParaRPr lang="tr-TR"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tr-TR" sz="1600" b="1" dirty="0">
                <a:solidFill>
                  <a:srgbClr val="8652A1"/>
                </a:solidFill>
                <a:ea typeface="Calibri" panose="020F0502020204030204" pitchFamily="34" charset="0"/>
                <a:cs typeface="Arial" panose="020B0604020202020204" pitchFamily="34" charset="0"/>
              </a:rPr>
              <a:t>Adım 1: </a:t>
            </a:r>
            <a:r>
              <a:rPr lang="tr-TR" sz="1600" b="1" dirty="0" err="1">
                <a:solidFill>
                  <a:srgbClr val="8652A1"/>
                </a:solidFill>
                <a:ea typeface="Calibri" panose="020F0502020204030204" pitchFamily="34" charset="0"/>
                <a:cs typeface="Arial" panose="020B0604020202020204" pitchFamily="34" charset="0"/>
              </a:rPr>
              <a:t>MoSCoW</a:t>
            </a:r>
            <a:r>
              <a:rPr lang="tr-TR" sz="1600" b="1" dirty="0">
                <a:solidFill>
                  <a:srgbClr val="8652A1"/>
                </a:solidFill>
                <a:ea typeface="Calibri" panose="020F0502020204030204" pitchFamily="34" charset="0"/>
                <a:cs typeface="Arial" panose="020B0604020202020204" pitchFamily="34" charset="0"/>
              </a:rPr>
              <a:t> Yöntemi</a:t>
            </a:r>
          </a:p>
          <a:p>
            <a:pPr>
              <a:lnSpc>
                <a:spcPct val="115000"/>
              </a:lnSpc>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tr-TR" dirty="0">
                <a:solidFill>
                  <a:schemeClr val="tx1"/>
                </a:solidFill>
                <a:ea typeface="Calibri" panose="020F0502020204030204" pitchFamily="34" charset="0"/>
                <a:cs typeface="Times New Roman" panose="02020603050405020304" pitchFamily="18" charset="0"/>
              </a:rPr>
              <a:t>Verilen metin ve bilgiler üzerinde düşünün ve şirketin yeni hizmeti, ürünü veya süreci için bir hizmet planı akış şeması tasarlayın. Bunun için şu soruyu cevaplamanız gerekir: Yeni ürününüzün/hizmetinizin/sürecinizin temel unsurları nelerdir? 
</a:t>
            </a:r>
            <a:r>
              <a:rPr lang="tr-TR" dirty="0" err="1">
                <a:solidFill>
                  <a:schemeClr val="tx1"/>
                </a:solidFill>
                <a:ea typeface="Calibri" panose="020F0502020204030204" pitchFamily="34" charset="0"/>
                <a:cs typeface="Times New Roman" panose="02020603050405020304" pitchFamily="18" charset="0"/>
              </a:rPr>
              <a:t>MoSCoW</a:t>
            </a:r>
            <a:r>
              <a:rPr lang="tr-TR" dirty="0">
                <a:solidFill>
                  <a:schemeClr val="tx1"/>
                </a:solidFill>
                <a:ea typeface="Calibri" panose="020F0502020204030204" pitchFamily="34" charset="0"/>
                <a:cs typeface="Times New Roman" panose="02020603050405020304" pitchFamily="18" charset="0"/>
              </a:rPr>
              <a:t> kısaltması dört girişim kategorisini temsil eder: olması gereken, olması gereken, olabilirdi ve şu anda olmayacak veya olmayacak. Bazı şirketler </a:t>
            </a:r>
            <a:r>
              <a:rPr lang="tr-TR" dirty="0" err="1">
                <a:solidFill>
                  <a:schemeClr val="tx1"/>
                </a:solidFill>
                <a:ea typeface="Calibri" panose="020F0502020204030204" pitchFamily="34" charset="0"/>
                <a:cs typeface="Times New Roman" panose="02020603050405020304" pitchFamily="18" charset="0"/>
              </a:rPr>
              <a:t>MoSCoW'daki</a:t>
            </a:r>
            <a:r>
              <a:rPr lang="tr-TR" dirty="0">
                <a:solidFill>
                  <a:schemeClr val="tx1"/>
                </a:solidFill>
                <a:ea typeface="Calibri" panose="020F0502020204030204" pitchFamily="34" charset="0"/>
                <a:cs typeface="Times New Roman" panose="02020603050405020304" pitchFamily="18" charset="0"/>
              </a:rPr>
              <a:t> "W" harfini "dilek" anlamına da kullanır</a:t>
            </a:r>
            <a:r>
              <a:rPr lang="tr-TR" dirty="0">
                <a:solidFill>
                  <a:schemeClr val="tx1"/>
                </a:solidFill>
                <a:effectLst/>
                <a:latin typeface="Calibri"/>
                <a:ea typeface="Calibri"/>
                <a:cs typeface="Times New Roman"/>
              </a:rPr>
              <a:t>.</a:t>
            </a:r>
          </a:p>
          <a:p>
            <a:endParaRPr lang="tr-TR" dirty="0">
              <a:solidFill>
                <a:schemeClr val="tx1"/>
              </a:solidFill>
              <a:latin typeface="Calibri"/>
              <a:ea typeface="Calibri"/>
              <a:cs typeface="Times New Roman"/>
            </a:endParaRPr>
          </a:p>
          <a:p>
            <a:endParaRPr lang="tr-TR" dirty="0">
              <a:solidFill>
                <a:schemeClr val="tx1"/>
              </a:solidFill>
              <a:effectLst/>
              <a:latin typeface="Calibri"/>
              <a:ea typeface="Calibri"/>
              <a:cs typeface="Times New Roman"/>
            </a:endParaRPr>
          </a:p>
          <a:p>
            <a:pPr lvl="0">
              <a:lnSpc>
                <a:spcPct val="107000"/>
              </a:lnSpc>
              <a:spcAft>
                <a:spcPts val="800"/>
              </a:spcAft>
            </a:pPr>
            <a:endParaRPr lang="tr-TR"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tr-TR" dirty="0">
                <a:latin typeface="Calibri"/>
                <a:ea typeface="Open Sans"/>
                <a:cs typeface="Calibri"/>
              </a:rPr>
              <a:t>Miro </a:t>
            </a:r>
            <a:r>
              <a:rPr lang="tr-TR" dirty="0" err="1">
                <a:latin typeface="Calibri"/>
                <a:ea typeface="Open Sans"/>
                <a:cs typeface="Calibri"/>
              </a:rPr>
              <a:t>MoSCoW</a:t>
            </a:r>
            <a:r>
              <a:rPr lang="tr-TR" dirty="0">
                <a:latin typeface="Calibri"/>
                <a:ea typeface="Open Sans"/>
                <a:cs typeface="Calibri"/>
              </a:rPr>
              <a:t> </a:t>
            </a:r>
            <a:r>
              <a:rPr lang="tr-TR" dirty="0" err="1">
                <a:latin typeface="Calibri"/>
                <a:ea typeface="Open Sans"/>
                <a:cs typeface="Calibri"/>
              </a:rPr>
              <a:t>Matrix</a:t>
            </a:r>
            <a:r>
              <a:rPr lang="tr-TR" dirty="0">
                <a:latin typeface="Calibri"/>
                <a:ea typeface="Open Sans"/>
                <a:cs typeface="Calibri"/>
              </a:rPr>
              <a:t> şablonunu kullanabilir ("Şablonu </a:t>
            </a:r>
            <a:r>
              <a:rPr lang="tr-TR" dirty="0" err="1">
                <a:latin typeface="Calibri"/>
                <a:ea typeface="Open Sans"/>
                <a:cs typeface="Calibri"/>
              </a:rPr>
              <a:t>kullan"a</a:t>
            </a:r>
            <a:r>
              <a:rPr lang="tr-TR" dirty="0">
                <a:latin typeface="Calibri"/>
                <a:ea typeface="Open Sans"/>
                <a:cs typeface="Calibri"/>
              </a:rPr>
              <a:t> tıklayın ve çalışmaya başlamak için oturum açın) veya bir </a:t>
            </a:r>
            <a:r>
              <a:rPr lang="tr-TR" dirty="0" err="1">
                <a:latin typeface="Calibri"/>
                <a:ea typeface="Open Sans"/>
                <a:cs typeface="Calibri"/>
              </a:rPr>
              <a:t>MoSCoW</a:t>
            </a:r>
            <a:r>
              <a:rPr lang="tr-TR" dirty="0">
                <a:latin typeface="Calibri"/>
                <a:ea typeface="Open Sans"/>
                <a:cs typeface="Calibri"/>
              </a:rPr>
              <a:t> diyagramı oluşturmak için </a:t>
            </a:r>
            <a:r>
              <a:rPr lang="tr-TR" dirty="0" err="1">
                <a:latin typeface="Calibri"/>
                <a:ea typeface="Open Sans"/>
                <a:cs typeface="Calibri"/>
              </a:rPr>
              <a:t>Sketch</a:t>
            </a:r>
            <a:r>
              <a:rPr lang="tr-TR" dirty="0">
                <a:latin typeface="Calibri"/>
                <a:ea typeface="Open Sans"/>
                <a:cs typeface="Calibri"/>
              </a:rPr>
              <a:t>, </a:t>
            </a:r>
            <a:r>
              <a:rPr lang="tr-TR" dirty="0" err="1">
                <a:latin typeface="Calibri"/>
                <a:ea typeface="Open Sans"/>
                <a:cs typeface="Calibri"/>
              </a:rPr>
              <a:t>Milanote</a:t>
            </a:r>
            <a:r>
              <a:rPr lang="tr-TR" dirty="0">
                <a:latin typeface="Calibri"/>
                <a:ea typeface="Open Sans"/>
                <a:cs typeface="Calibri"/>
              </a:rPr>
              <a:t> veya </a:t>
            </a:r>
            <a:r>
              <a:rPr lang="tr-TR" dirty="0" err="1">
                <a:latin typeface="Calibri"/>
                <a:ea typeface="Open Sans"/>
                <a:cs typeface="Calibri"/>
              </a:rPr>
              <a:t>Lucidchart</a:t>
            </a:r>
            <a:r>
              <a:rPr lang="tr-TR" dirty="0">
                <a:latin typeface="Calibri"/>
                <a:ea typeface="Open Sans"/>
                <a:cs typeface="Calibri"/>
              </a:rPr>
              <a:t> gibi başka bir ilgili araç seçebilirsiniz.</a:t>
            </a:r>
          </a:p>
          <a:p>
            <a:pPr algn="just" fontAlgn="base"/>
            <a:r>
              <a:rPr lang="tr-TR" dirty="0">
                <a:latin typeface="Calibri"/>
                <a:ea typeface="Open Sans"/>
                <a:cs typeface="Calibri"/>
              </a:rPr>
              <a:t>
</a:t>
            </a:r>
            <a:r>
              <a:rPr lang="tr-TR" b="1" dirty="0" err="1">
                <a:latin typeface="Calibri"/>
                <a:ea typeface="Open Sans"/>
                <a:cs typeface="Calibri"/>
              </a:rPr>
              <a:t>Milanote'un</a:t>
            </a:r>
            <a:r>
              <a:rPr lang="tr-TR" b="1" dirty="0">
                <a:latin typeface="Calibri"/>
                <a:ea typeface="Open Sans"/>
                <a:cs typeface="Calibri"/>
              </a:rPr>
              <a:t> nasıl kullanılacağına</a:t>
            </a:r>
            <a:r>
              <a:rPr lang="tr-TR" dirty="0">
                <a:latin typeface="Calibri"/>
                <a:ea typeface="Open Sans"/>
                <a:cs typeface="Calibri"/>
              </a:rPr>
              <a:t> ilişkin talimatlar için bu belgenin 25. sayfasına bakın</a:t>
            </a:r>
            <a:r>
              <a:rPr lang="tr-TR" b="0" i="0" u="none" strike="noStrike" dirty="0">
                <a:solidFill>
                  <a:srgbClr val="0B1430"/>
                </a:solidFill>
                <a:effectLst/>
                <a:latin typeface="Calibri" panose="020F0502020204030204" pitchFamily="34" charset="0"/>
              </a:rPr>
              <a:t>. </a:t>
            </a:r>
            <a:endParaRPr lang="tr-TR" u="sng" dirty="0">
              <a:solidFill>
                <a:srgbClr val="0563C1"/>
              </a:solidFill>
              <a:ea typeface="Calibri" panose="020F0502020204030204" pitchFamily="34" charset="0"/>
            </a:endParaRPr>
          </a:p>
          <a:p>
            <a:endParaRPr lang="tr-TR" dirty="0"/>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22</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4 – HİZMET GELİŞTİRME</a:t>
            </a:r>
            <a:endParaRPr lang="en-US" dirty="0"/>
          </a:p>
        </p:txBody>
      </p:sp>
      <p:sp>
        <p:nvSpPr>
          <p:cNvPr id="5" name="Rechteck 4">
            <a:extLst>
              <a:ext uri="{FF2B5EF4-FFF2-40B4-BE49-F238E27FC236}">
                <a16:creationId xmlns:a16="http://schemas.microsoft.com/office/drawing/2014/main" xmlns="" id="{09A007FC-5607-8A09-7455-8A42C0B98F40}"/>
              </a:ext>
            </a:extLst>
          </p:cNvPr>
          <p:cNvSpPr/>
          <p:nvPr/>
        </p:nvSpPr>
        <p:spPr>
          <a:xfrm>
            <a:off x="793533" y="6997010"/>
            <a:ext cx="1440000" cy="1080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lvl="0" algn="ctr" defTabSz="311150">
              <a:lnSpc>
                <a:spcPct val="90000"/>
              </a:lnSpc>
              <a:spcBef>
                <a:spcPct val="0"/>
              </a:spcBef>
              <a:spcAft>
                <a:spcPct val="35000"/>
              </a:spcAft>
            </a:pPr>
            <a:r>
              <a:rPr lang="en-GB" sz="900" b="1" kern="1200" dirty="0"/>
              <a:t>M = </a:t>
            </a:r>
            <a:r>
              <a:rPr lang="en-GB" sz="900" b="1" kern="1200" dirty="0" smtClean="0"/>
              <a:t>O</a:t>
            </a:r>
            <a:r>
              <a:rPr lang="tr-TR" sz="900" b="1" kern="1200" dirty="0" err="1" smtClean="0"/>
              <a:t>lmaz</a:t>
            </a:r>
            <a:r>
              <a:rPr lang="tr-TR" sz="900" b="1" kern="1200" dirty="0" smtClean="0"/>
              <a:t> ise Olmaz</a:t>
            </a:r>
            <a:r>
              <a:rPr lang="en-GB" sz="900" dirty="0"/>
              <a:t/>
            </a:r>
            <a:br>
              <a:rPr lang="en-GB" sz="900" dirty="0"/>
            </a:br>
            <a:r>
              <a:rPr lang="tr-TR" sz="900" dirty="0"/>
              <a:t>ürüne ait, ürünün çalışması için zorunlu olan ve pazarlık edilemez ihtiyaçlar</a:t>
            </a:r>
            <a:endParaRPr lang="x-none" sz="900" kern="1200" dirty="0"/>
          </a:p>
        </p:txBody>
      </p:sp>
      <p:sp>
        <p:nvSpPr>
          <p:cNvPr id="11" name="Rechteck 10">
            <a:extLst>
              <a:ext uri="{FF2B5EF4-FFF2-40B4-BE49-F238E27FC236}">
                <a16:creationId xmlns:a16="http://schemas.microsoft.com/office/drawing/2014/main" xmlns="" id="{11A4C77C-2732-AD72-7682-01D001F9B565}"/>
              </a:ext>
            </a:extLst>
          </p:cNvPr>
          <p:cNvSpPr/>
          <p:nvPr/>
        </p:nvSpPr>
        <p:spPr>
          <a:xfrm>
            <a:off x="2392663" y="6997010"/>
            <a:ext cx="1440000" cy="1080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tr-TR" sz="900" dirty="0"/>
              <a:t>S = Olursa İyi Olur ürününüz için hayati önem taşımayan ancak ona önemli ölçüde değer katan önemli özellikler.</a:t>
            </a:r>
            <a:endParaRPr lang="en-GB" sz="900" dirty="0"/>
          </a:p>
        </p:txBody>
      </p:sp>
      <p:sp>
        <p:nvSpPr>
          <p:cNvPr id="14" name="Rechteck 13">
            <a:extLst>
              <a:ext uri="{FF2B5EF4-FFF2-40B4-BE49-F238E27FC236}">
                <a16:creationId xmlns:a16="http://schemas.microsoft.com/office/drawing/2014/main" xmlns="" id="{C6A11029-1E45-DF0E-7EA7-56D7EA574E74}"/>
              </a:ext>
            </a:extLst>
          </p:cNvPr>
          <p:cNvSpPr/>
          <p:nvPr/>
        </p:nvSpPr>
        <p:spPr>
          <a:xfrm>
            <a:off x="3991793" y="6997008"/>
            <a:ext cx="1440000" cy="1080000"/>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lvl="0" algn="ctr" defTabSz="311150">
              <a:lnSpc>
                <a:spcPct val="90000"/>
              </a:lnSpc>
              <a:spcBef>
                <a:spcPct val="0"/>
              </a:spcBef>
              <a:spcAft>
                <a:spcPct val="35000"/>
              </a:spcAft>
            </a:pPr>
            <a:r>
              <a:rPr lang="en-GB" sz="900" b="1" kern="1200" dirty="0"/>
              <a:t>C = </a:t>
            </a:r>
            <a:r>
              <a:rPr lang="tr-TR" sz="900" b="1" kern="1200" dirty="0"/>
              <a:t>O</a:t>
            </a:r>
            <a:r>
              <a:rPr lang="pt-BR" sz="900" dirty="0"/>
              <a:t>lsa da </a:t>
            </a:r>
            <a:r>
              <a:rPr lang="tr-TR" sz="900" dirty="0"/>
              <a:t>O</a:t>
            </a:r>
            <a:r>
              <a:rPr lang="pt-BR" sz="900" dirty="0"/>
              <a:t>lur </a:t>
            </a:r>
            <a:r>
              <a:rPr lang="tr-TR" sz="900" dirty="0"/>
              <a:t>O</a:t>
            </a:r>
            <a:r>
              <a:rPr lang="pt-BR" sz="900" dirty="0"/>
              <a:t>lmasa da</a:t>
            </a:r>
            <a:endParaRPr lang="tr-TR" sz="900" dirty="0"/>
          </a:p>
          <a:p>
            <a:pPr lvl="0" algn="ctr" defTabSz="311150">
              <a:lnSpc>
                <a:spcPct val="90000"/>
              </a:lnSpc>
              <a:spcBef>
                <a:spcPct val="0"/>
              </a:spcBef>
              <a:spcAft>
                <a:spcPct val="35000"/>
              </a:spcAft>
            </a:pPr>
            <a:r>
              <a:rPr lang="tr-TR" sz="900" b="1" dirty="0" err="1"/>
              <a:t>D</a:t>
            </a:r>
            <a:r>
              <a:rPr lang="en-GB" sz="900" b="1" kern="1200" dirty="0" err="1" smtClean="0"/>
              <a:t>ahil</a:t>
            </a:r>
            <a:r>
              <a:rPr lang="en-GB" sz="900" b="1" kern="1200" dirty="0" smtClean="0"/>
              <a:t> </a:t>
            </a:r>
            <a:r>
              <a:rPr lang="en-GB" sz="900" b="1" kern="1200" dirty="0" err="1"/>
              <a:t>edilmediği</a:t>
            </a:r>
            <a:r>
              <a:rPr lang="en-GB" sz="900" b="1" kern="1200" dirty="0"/>
              <a:t> </a:t>
            </a:r>
            <a:r>
              <a:rPr lang="en-GB" sz="900" b="1" kern="1200" dirty="0" err="1"/>
              <a:t>takdirde</a:t>
            </a:r>
            <a:r>
              <a:rPr lang="en-GB" sz="900" b="1" kern="1200" dirty="0"/>
              <a:t> </a:t>
            </a:r>
            <a:r>
              <a:rPr lang="en-GB" sz="900" b="1" kern="1200" dirty="0" err="1"/>
              <a:t>etkisi</a:t>
            </a:r>
            <a:r>
              <a:rPr lang="en-GB" sz="900" b="1" kern="1200" dirty="0"/>
              <a:t> </a:t>
            </a:r>
            <a:r>
              <a:rPr lang="en-GB" sz="900" b="1" kern="1200" dirty="0" err="1"/>
              <a:t>çok</a:t>
            </a:r>
            <a:r>
              <a:rPr lang="en-GB" sz="900" b="1" kern="1200" dirty="0"/>
              <a:t> </a:t>
            </a:r>
            <a:r>
              <a:rPr lang="en-GB" sz="900" b="1" kern="1200" dirty="0" err="1"/>
              <a:t>az</a:t>
            </a:r>
            <a:r>
              <a:rPr lang="en-GB" sz="900" b="1" kern="1200" dirty="0"/>
              <a:t> </a:t>
            </a:r>
            <a:r>
              <a:rPr lang="en-GB" sz="900" b="1" kern="1200" dirty="0" err="1"/>
              <a:t>olacak</a:t>
            </a:r>
            <a:r>
              <a:rPr lang="en-GB" sz="900" b="1" kern="1200" dirty="0"/>
              <a:t>, </a:t>
            </a:r>
            <a:r>
              <a:rPr lang="en-GB" sz="900" b="1" kern="1200" dirty="0" err="1"/>
              <a:t>olsa</a:t>
            </a:r>
            <a:r>
              <a:rPr lang="en-GB" sz="900" b="1" kern="1200" dirty="0"/>
              <a:t> iyi </a:t>
            </a:r>
            <a:r>
              <a:rPr lang="en-GB" sz="900" b="1" kern="1200" dirty="0" err="1"/>
              <a:t>olur</a:t>
            </a:r>
            <a:r>
              <a:rPr lang="en-GB" sz="900" b="1" kern="1200" dirty="0"/>
              <a:t> </a:t>
            </a:r>
            <a:r>
              <a:rPr lang="en-GB" sz="900" b="1" kern="1200" dirty="0" err="1"/>
              <a:t>tarzı</a:t>
            </a:r>
            <a:r>
              <a:rPr lang="en-GB" sz="900" b="1" kern="1200" dirty="0"/>
              <a:t> </a:t>
            </a:r>
            <a:r>
              <a:rPr lang="en-GB" sz="900" b="1" kern="1200" dirty="0" err="1"/>
              <a:t>özellikler</a:t>
            </a:r>
            <a:endParaRPr lang="x-none" sz="900" kern="1200" dirty="0"/>
          </a:p>
        </p:txBody>
      </p:sp>
      <p:sp>
        <p:nvSpPr>
          <p:cNvPr id="18" name="Rechteck 17">
            <a:extLst>
              <a:ext uri="{FF2B5EF4-FFF2-40B4-BE49-F238E27FC236}">
                <a16:creationId xmlns:a16="http://schemas.microsoft.com/office/drawing/2014/main" xmlns="" id="{77110672-A262-5344-865D-D42496F8F5F8}"/>
              </a:ext>
            </a:extLst>
          </p:cNvPr>
          <p:cNvSpPr/>
          <p:nvPr/>
        </p:nvSpPr>
        <p:spPr>
          <a:xfrm>
            <a:off x="5590922" y="6997009"/>
            <a:ext cx="1440000" cy="10800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en-GB" sz="900" b="1" kern="1200" dirty="0"/>
              <a:t>W = </a:t>
            </a:r>
            <a:r>
              <a:rPr lang="tr-TR" sz="900" dirty="0"/>
              <a:t>Sahip olunmayacak Ama Keşke Olsa</a:t>
            </a:r>
            <a:r>
              <a:rPr lang="en-GB" sz="900" kern="1200" dirty="0"/>
              <a:t>:</a:t>
            </a:r>
            <a:br>
              <a:rPr lang="en-GB" sz="900" kern="1200" dirty="0"/>
            </a:br>
            <a:r>
              <a:rPr lang="tr-TR" sz="900" dirty="0"/>
              <a:t>belirli zaman dilimi için öncelikli olmayan (ancak daha sonra eklenebilecek) özellikler</a:t>
            </a:r>
            <a:endParaRPr lang="en-GB" sz="900" dirty="0"/>
          </a:p>
        </p:txBody>
      </p:sp>
    </p:spTree>
    <p:extLst>
      <p:ext uri="{BB962C8B-B14F-4D97-AF65-F5344CB8AC3E}">
        <p14:creationId xmlns:p14="http://schemas.microsoft.com/office/powerpoint/2010/main" val="19043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9D0B65-B1BC-892E-89F2-2FAA69CF4D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27F0F812-4FBF-38EC-7632-DD8240A4BCF1}"/>
              </a:ext>
            </a:extLst>
          </p:cNvPr>
          <p:cNvSpPr>
            <a:spLocks noGrp="1"/>
          </p:cNvSpPr>
          <p:nvPr>
            <p:ph type="body" sz="quarter" idx="64"/>
          </p:nvPr>
        </p:nvSpPr>
        <p:spPr>
          <a:xfrm>
            <a:off x="697281" y="1599144"/>
            <a:ext cx="6076734" cy="2565532"/>
          </a:xfrm>
        </p:spPr>
        <p:txBody>
          <a:bodyPr numCol="1"/>
          <a:lstStyle/>
          <a:p>
            <a:pPr algn="just">
              <a:lnSpc>
                <a:spcPct val="115000"/>
              </a:lnSpc>
            </a:pPr>
            <a:r>
              <a:rPr lang="tr-TR" sz="1600" b="1" dirty="0">
                <a:solidFill>
                  <a:srgbClr val="8652A1"/>
                </a:solidFill>
                <a:ea typeface="Calibri" panose="020F0502020204030204" pitchFamily="34" charset="0"/>
                <a:cs typeface="Arial" panose="020B0604020202020204" pitchFamily="34" charset="0"/>
              </a:rPr>
              <a:t>Adım 2: Prototip Tasarımı</a:t>
            </a:r>
          </a:p>
          <a:p>
            <a:pPr algn="just">
              <a:lnSpc>
                <a:spcPct val="115000"/>
              </a:lnSpc>
            </a:pPr>
            <a:endParaRPr lang="tr-TR"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lgn="just">
              <a:buSzPts val="1100"/>
              <a:buFont typeface="Wingdings" pitchFamily="2" charset="2"/>
              <a:buChar char="q"/>
            </a:pPr>
            <a:r>
              <a:rPr lang="tr-TR" dirty="0" err="1">
                <a:solidFill>
                  <a:srgbClr val="2B2B2B"/>
                </a:solidFill>
                <a:ea typeface="Times New Roman" panose="02020603050405020304" pitchFamily="18" charset="0"/>
              </a:rPr>
              <a:t>Canva’da</a:t>
            </a:r>
            <a:r>
              <a:rPr lang="tr-TR" dirty="0">
                <a:solidFill>
                  <a:srgbClr val="2B2B2B"/>
                </a:solidFill>
                <a:ea typeface="Times New Roman" panose="02020603050405020304" pitchFamily="18" charset="0"/>
              </a:rPr>
              <a:t> yandaki sayfayı ziyaret edin: </a:t>
            </a:r>
            <a:r>
              <a:rPr lang="tr-TR" b="1" dirty="0">
                <a:solidFill>
                  <a:srgbClr val="29C5F4"/>
                </a:solidFill>
                <a:ea typeface="Calibri" panose="020F0502020204030204" pitchFamily="34" charset="0"/>
                <a:hlinkClick r:id="rId3">
                  <a:extLst>
                    <a:ext uri="{A12FA001-AC4F-418D-AE19-62706E023703}">
                      <ahyp:hlinkClr xmlns:ahyp="http://schemas.microsoft.com/office/drawing/2018/hyperlinkcolor" xmlns="" val="tx"/>
                    </a:ext>
                  </a:extLst>
                </a:hlinkClick>
              </a:rPr>
              <a:t>Free and customisable prototype templates</a:t>
            </a:r>
            <a:r>
              <a:rPr lang="tr-TR" dirty="0">
                <a:effectLst/>
                <a:latin typeface="Calibri" panose="020F0502020204030204" pitchFamily="34" charset="0"/>
                <a:ea typeface="Calibri" panose="020F0502020204030204" pitchFamily="34" charset="0"/>
                <a:cs typeface="Calibri" panose="020F0502020204030204" pitchFamily="34" charset="0"/>
              </a:rPr>
              <a:t>.</a:t>
            </a:r>
          </a:p>
          <a:p>
            <a:pPr marL="171450" lvl="0" indent="-171450" algn="just">
              <a:buSzPts val="1100"/>
              <a:buFont typeface="Wingdings" pitchFamily="2" charset="2"/>
              <a:buChar char="q"/>
            </a:pPr>
            <a:r>
              <a:rPr lang="tr-TR" dirty="0">
                <a:ea typeface="Calibri" panose="020F0502020204030204" pitchFamily="34" charset="0"/>
              </a:rPr>
              <a:t>Bazı şablonları </a:t>
            </a:r>
            <a:r>
              <a:rPr lang="tr-TR" b="1" dirty="0">
                <a:ea typeface="Calibri" panose="020F0502020204030204" pitchFamily="34" charset="0"/>
              </a:rPr>
              <a:t>keşfetmek</a:t>
            </a:r>
            <a:r>
              <a:rPr lang="tr-TR" dirty="0">
                <a:ea typeface="Calibri" panose="020F0502020204030204" pitchFamily="34" charset="0"/>
              </a:rPr>
              <a:t> için birkaç dakikanızı ayırın.
Ekibinizde, bu tür şablonların sürdürülebilir lojistik çözümünüz (hizmet veya süreç) için kendi prototipinizi tasarlamanıza nasıl yardımcı olabileceğini tartışın. 
En fazla 3 </a:t>
            </a:r>
            <a:r>
              <a:rPr lang="tr-TR" b="1" dirty="0">
                <a:ea typeface="Calibri" panose="020F0502020204030204" pitchFamily="34" charset="0"/>
              </a:rPr>
              <a:t>şablon seçin ve prototipinizin farklı versiyonlarını tasarlayın </a:t>
            </a:r>
            <a:r>
              <a:rPr lang="tr-TR" dirty="0">
                <a:ea typeface="Calibri" panose="020F0502020204030204" pitchFamily="34" charset="0"/>
              </a:rPr>
              <a:t>- grubunuz bir sonraki aşama için test edilebilir bir versiyona sahip olana kadar üzerinde çalışın (mükemmel olmasa bile fikirlerinizi görsel olarak hayata geçirmeye odaklanın).
Tüm prototip sürümlerinizi proje dokümantasyonu için saklayın ve daha sonra bunları diğer ekiplere sunun ve sürecinizi tartışın.</a:t>
            </a: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tr-TR"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a:buSzPts val="1100"/>
            </a:pPr>
            <a:endParaRPr lang="tr-TR" dirty="0">
              <a:solidFill>
                <a:srgbClr val="2B2B2B"/>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6D778EC-330E-9499-9848-7E4D152AC2B6}"/>
              </a:ext>
            </a:extLst>
          </p:cNvPr>
          <p:cNvSpPr>
            <a:spLocks noGrp="1"/>
          </p:cNvSpPr>
          <p:nvPr>
            <p:ph type="sldNum" sz="quarter" idx="4"/>
          </p:nvPr>
        </p:nvSpPr>
        <p:spPr/>
        <p:txBody>
          <a:bodyPr/>
          <a:lstStyle/>
          <a:p>
            <a:fld id="{9C527BFA-2C0E-4CEC-B6A5-913A56FEF4B4}" type="slidenum">
              <a:rPr lang="fr-CA" smtClean="0"/>
              <a:pPr/>
              <a:t>23</a:t>
            </a:fld>
            <a:endParaRPr lang="fr-CA"/>
          </a:p>
        </p:txBody>
      </p:sp>
      <p:sp>
        <p:nvSpPr>
          <p:cNvPr id="7" name="Freeform 1">
            <a:extLst>
              <a:ext uri="{FF2B5EF4-FFF2-40B4-BE49-F238E27FC236}">
                <a16:creationId xmlns:a16="http://schemas.microsoft.com/office/drawing/2014/main" xmlns="" id="{06BB3D3D-9FD6-A62E-D0E1-5343BB2BCC1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5CA6144F-9A04-62C0-D03E-56B100CEAA28}"/>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4 – HİZMET GELİŞTİRME</a:t>
            </a:r>
            <a:endParaRPr lang="en-US" dirty="0"/>
          </a:p>
        </p:txBody>
      </p:sp>
      <p:pic>
        <p:nvPicPr>
          <p:cNvPr id="10" name="Picture 9" descr="A screenshot of a computer&#10;&#10;Description automatically generated">
            <a:extLst>
              <a:ext uri="{FF2B5EF4-FFF2-40B4-BE49-F238E27FC236}">
                <a16:creationId xmlns:a16="http://schemas.microsoft.com/office/drawing/2014/main" xmlns="" id="{8DCEB3CD-32E6-6B06-8542-7D0CCF60EE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09" r="496"/>
          <a:stretch/>
        </p:blipFill>
        <p:spPr>
          <a:xfrm>
            <a:off x="697281" y="3852663"/>
            <a:ext cx="6080136" cy="3472123"/>
          </a:xfrm>
          <a:prstGeom prst="rect">
            <a:avLst/>
          </a:prstGeom>
        </p:spPr>
      </p:pic>
    </p:spTree>
    <p:extLst>
      <p:ext uri="{BB962C8B-B14F-4D97-AF65-F5344CB8AC3E}">
        <p14:creationId xmlns:p14="http://schemas.microsoft.com/office/powerpoint/2010/main" val="322978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C19CDC-C719-A3EB-4555-63D157D690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56FF7AA5-C0D3-66F5-10B0-A6D190600BF6}"/>
              </a:ext>
            </a:extLst>
          </p:cNvPr>
          <p:cNvSpPr>
            <a:spLocks noGrp="1"/>
          </p:cNvSpPr>
          <p:nvPr>
            <p:ph type="body" sz="quarter" idx="64"/>
          </p:nvPr>
        </p:nvSpPr>
        <p:spPr>
          <a:xfrm>
            <a:off x="697281" y="1341444"/>
            <a:ext cx="6076734" cy="9140905"/>
          </a:xfrm>
        </p:spPr>
        <p:txBody>
          <a:bodyPr lIns="91440" tIns="45720" rIns="91440" bIns="45720" numCol="1" spcCol="288000" anchor="t">
            <a:noAutofit/>
          </a:bodyPr>
          <a:lstStyle/>
          <a:p>
            <a:pPr algn="just">
              <a:lnSpc>
                <a:spcPct val="115000"/>
              </a:lnSpc>
            </a:pPr>
            <a:r>
              <a:rPr lang="tr-TR" sz="1600" b="1" dirty="0">
                <a:solidFill>
                  <a:srgbClr val="8652A1"/>
                </a:solidFill>
                <a:ea typeface="Calibri" panose="020F0502020204030204" pitchFamily="34" charset="0"/>
                <a:cs typeface="Arial" panose="020B0604020202020204" pitchFamily="34" charset="0"/>
              </a:rPr>
              <a:t>Step 3: Beklenmedik Durum Senaryoları</a:t>
            </a:r>
            <a:endParaRPr lang="tr-TR"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tr-TR" b="1" dirty="0">
              <a:solidFill>
                <a:srgbClr val="0B3A5B"/>
              </a:solidFill>
              <a:ea typeface="Calibri" panose="020F0502020204030204" pitchFamily="34" charset="0"/>
              <a:cs typeface="Arial" panose="020B0604020202020204" pitchFamily="34" charset="0"/>
            </a:endParaRPr>
          </a:p>
          <a:p>
            <a:pPr algn="just"/>
            <a:r>
              <a:rPr lang="tr-TR" dirty="0">
                <a:solidFill>
                  <a:schemeClr val="tx1"/>
                </a:solidFill>
              </a:rPr>
              <a:t>İnovasyon yönetimi sürecinde, fikir üretiminden uygulamaya kadar herhangi bir </a:t>
            </a:r>
          </a:p>
          <a:p>
            <a:pPr algn="just"/>
            <a:r>
              <a:rPr lang="tr-TR" dirty="0">
                <a:solidFill>
                  <a:schemeClr val="tx1"/>
                </a:solidFill>
              </a:rPr>
              <a:t>aşamada ortaya çıkabilecek beklenmedik zorluklar - genellikle </a:t>
            </a:r>
            <a:r>
              <a:rPr lang="en-US" dirty="0"/>
              <a:t>Curveball Scenarios</a:t>
            </a:r>
            <a:r>
              <a:rPr lang="tr-TR" dirty="0"/>
              <a:t> (Beklenmedik Durum Se</a:t>
            </a:r>
            <a:r>
              <a:rPr lang="tr-TR" dirty="0">
                <a:solidFill>
                  <a:schemeClr val="tx1"/>
                </a:solidFill>
              </a:rPr>
              <a:t>naryoları) olarak adlandırılır. </a:t>
            </a:r>
          </a:p>
          <a:p>
            <a:pPr algn="just"/>
            <a:r>
              <a:rPr lang="tr-TR" dirty="0">
                <a:solidFill>
                  <a:schemeClr val="tx1"/>
                </a:solidFill>
              </a:rPr>
              <a:t>Bu senaryolar, bir yeniliğin başarısını, </a:t>
            </a:r>
            <a:r>
              <a:rPr lang="tr-TR" b="1" dirty="0">
                <a:solidFill>
                  <a:schemeClr val="tx1"/>
                </a:solidFill>
              </a:rPr>
              <a:t>ölçeklenebilirliğini veya sürdürülebilirliğini tehdit edebilecek </a:t>
            </a:r>
            <a:r>
              <a:rPr lang="tr-TR" dirty="0">
                <a:solidFill>
                  <a:schemeClr val="tx1"/>
                </a:solidFill>
              </a:rPr>
              <a:t>öngörülemeyen olayları veya kesintileri temsil eder. İster pazar talebindeki ani bir değişim, ister düzenleyici değişiklikler, tedarik zinciri kesintileri veya kullanıcı direnci olsun, etkili inovasyon yönetimi, ekiplerin bu riskleri çeviklik ve yaratıcılıkla öngörmelerini ve bunlara yanıt vermelerini gerektirir. </a:t>
            </a:r>
            <a:r>
              <a:rPr lang="tr-TR" b="1" dirty="0">
                <a:solidFill>
                  <a:schemeClr val="tx1"/>
                </a:solidFill>
              </a:rPr>
              <a:t>Beklenmedik Durum Senaryolarını keşfetmek</a:t>
            </a:r>
            <a:r>
              <a:rPr lang="tr-TR" dirty="0">
                <a:solidFill>
                  <a:schemeClr val="tx1"/>
                </a:solidFill>
              </a:rPr>
              <a:t>, ekiplerin dayanıklılık oluşturmasına ve çözümlerini gerçek dünya bağlamlarında korumak için proaktif stratejiler geliştirmesine yardımcı olur.</a:t>
            </a:r>
          </a:p>
          <a:p>
            <a:pPr algn="just"/>
            <a:endParaRPr lang="tr-TR" dirty="0">
              <a:solidFill>
                <a:schemeClr val="tx1"/>
              </a:solidFill>
              <a:effectLst/>
              <a:latin typeface="Calibri"/>
              <a:ea typeface="Calibri"/>
              <a:cs typeface="Times New Roman"/>
            </a:endParaRPr>
          </a:p>
          <a:p>
            <a:pPr algn="just"/>
            <a:r>
              <a:rPr lang="tr-TR" dirty="0"/>
              <a:t>Aşağıdaki Beklenmedik Durum Senaryolarından </a:t>
            </a:r>
            <a:r>
              <a:rPr lang="tr-TR" b="1" dirty="0"/>
              <a:t>birini</a:t>
            </a:r>
            <a:r>
              <a:rPr lang="tr-TR" dirty="0"/>
              <a:t> seçin ve getirdiği zorlukları ve fırsatları göz önünde bulundurun. Sonuçlarını keşfetmek için </a:t>
            </a:r>
            <a:r>
              <a:rPr lang="tr-TR" b="1" dirty="0"/>
              <a:t>yol gösterici soruları </a:t>
            </a:r>
            <a:r>
              <a:rPr lang="tr-TR" dirty="0"/>
              <a:t>kullanın ve 2. adımdan itibaren prototipinizi yeniden düşünün. Çözümünüzün temel güçlü yönlerini güçlendirmeye, uyarlanabilirliğini artırmaya ve ortaya çıkan güvenlik açıklarını ele almaya odaklanın. İlişkili riskleri yönetmek veya azaltmak için stratejiler belirleyin. Zaman kalırsa, daha geniş bir perspektif için ek senaryoları keşfetmekten çekinmeyin.</a:t>
            </a:r>
          </a:p>
          <a:p>
            <a:pPr algn="just"/>
            <a:endParaRPr lang="tr-T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tr-TR" b="1" dirty="0">
                <a:solidFill>
                  <a:schemeClr val="tx1"/>
                </a:solidFill>
              </a:rPr>
              <a:t>Siber Güvenlik İhlali: </a:t>
            </a:r>
            <a:r>
              <a:rPr lang="tr-TR" dirty="0">
                <a:solidFill>
                  <a:schemeClr val="tx1"/>
                </a:solidFill>
              </a:rPr>
              <a:t>Bir veri sızıntısı veya fidye yazılımı saldırısı dijital lojistik operasyonlarını kesintiye uğratıyor.</a:t>
            </a:r>
          </a:p>
          <a:p>
            <a:pPr marL="606567" lvl="1" indent="-228600">
              <a:buFont typeface="Wingdings" panose="05000000000000000000" pitchFamily="2" charset="2"/>
              <a:buChar char="q"/>
            </a:pPr>
            <a:r>
              <a:rPr lang="tr-TR" sz="1100" dirty="0">
                <a:solidFill>
                  <a:schemeClr val="tx1"/>
                </a:solidFill>
                <a:latin typeface="+mn-lt"/>
              </a:rPr>
              <a:t>Çözümünüzde en çok hangi veri türleri savunmasız ve bunlar nasıl korunabilir?
Bir siber güvenlik olayı güveni ve operasyonları nasıl etkiler ve nasıl hızlı bir şekilde yanıt verebilirsiniz?</a:t>
            </a:r>
          </a:p>
          <a:p>
            <a:pPr marL="228600" indent="-228600">
              <a:buFont typeface="+mj-lt"/>
              <a:buAutoNum type="arabicPeriod"/>
            </a:pPr>
            <a:r>
              <a:rPr lang="tr-TR" b="1" dirty="0">
                <a:solidFill>
                  <a:schemeClr val="tx1"/>
                </a:solidFill>
              </a:rPr>
              <a:t>Tedarik Zinciri Dağılımı: </a:t>
            </a:r>
            <a:r>
              <a:rPr lang="tr-TR" dirty="0">
                <a:solidFill>
                  <a:schemeClr val="tx1"/>
                </a:solidFill>
              </a:rPr>
              <a:t>Jeopolitik gerilimler veya doğal afetler nedeniyle kritik bileşenler veya yedek parçalar kullanılamaz hale gelir.</a:t>
            </a:r>
          </a:p>
          <a:p>
            <a:pPr marL="606567" lvl="1" indent="-228600">
              <a:buFont typeface="Wingdings" panose="05000000000000000000" pitchFamily="2" charset="2"/>
              <a:buChar char="q"/>
            </a:pPr>
            <a:r>
              <a:rPr lang="tr-TR" sz="1100" dirty="0">
                <a:solidFill>
                  <a:schemeClr val="tx1"/>
                </a:solidFill>
                <a:latin typeface="+mn-lt"/>
              </a:rPr>
              <a:t>Çözümünüzün hangi parçaları harici tedarikçilere veya küresel bileşenlere dayanıyor?
Hangi alternatifler veya yeniden tasarımlar, savunmasız tedarik zincirlerine bağımlılığı azaltabilir?</a:t>
            </a:r>
          </a:p>
          <a:p>
            <a:pPr marL="228600" indent="-228600">
              <a:buFont typeface="+mj-lt"/>
              <a:buAutoNum type="arabicPeriod"/>
            </a:pPr>
            <a:r>
              <a:rPr lang="tr-TR" b="1" dirty="0">
                <a:solidFill>
                  <a:schemeClr val="tx1"/>
                </a:solidFill>
              </a:rPr>
              <a:t>Kullanıcı Reddi: </a:t>
            </a:r>
            <a:r>
              <a:rPr lang="tr-TR" dirty="0">
                <a:solidFill>
                  <a:schemeClr val="tx1"/>
                </a:solidFill>
              </a:rPr>
              <a:t>Müşteriler veya ortaklar, karmaşıklık, güven sorunları veya kültürel engeller nedeniyle yeniliği benimsemeye direniyor.</a:t>
            </a:r>
          </a:p>
          <a:p>
            <a:pPr marL="606567" lvl="1" indent="-228600">
              <a:buFont typeface="Wingdings" panose="05000000000000000000" pitchFamily="2" charset="2"/>
              <a:buChar char="q"/>
            </a:pPr>
            <a:r>
              <a:rPr lang="tr-TR" sz="1100" dirty="0">
                <a:solidFill>
                  <a:schemeClr val="tx1"/>
                </a:solidFill>
                <a:latin typeface="+mn-lt"/>
              </a:rPr>
              <a:t>Çözümünüzün kullanıcı açısından benimsenmesini veya güvenilmesini ne zorlaştırabilir?
Kabulü artırmak için çözümünüzü nasıl basitleştirebilir veya yeniden konumlandırabilirsiniz?</a:t>
            </a:r>
          </a:p>
          <a:p>
            <a:pPr marL="228600" indent="-228600">
              <a:buFont typeface="+mj-lt"/>
              <a:buAutoNum type="arabicPeriod"/>
            </a:pPr>
            <a:r>
              <a:rPr lang="tr-TR" b="1" dirty="0">
                <a:solidFill>
                  <a:schemeClr val="tx1"/>
                </a:solidFill>
              </a:rPr>
              <a:t>Elektrik Kesintisi: </a:t>
            </a:r>
            <a:r>
              <a:rPr lang="tr-TR" dirty="0">
                <a:solidFill>
                  <a:schemeClr val="tx1"/>
                </a:solidFill>
              </a:rPr>
              <a:t>Bir karartma, önemli merkezlerdeki kritik sistemleri anında yedekleme olmadan devre dışı bırakır.</a:t>
            </a:r>
          </a:p>
          <a:p>
            <a:pPr marL="606567" lvl="1" indent="-228600">
              <a:buFont typeface="Wingdings" panose="05000000000000000000" pitchFamily="2" charset="2"/>
              <a:buChar char="q"/>
            </a:pPr>
            <a:r>
              <a:rPr lang="tr-TR" sz="1100" dirty="0">
                <a:solidFill>
                  <a:schemeClr val="tx1"/>
                </a:solidFill>
                <a:latin typeface="+mn-lt"/>
              </a:rPr>
              <a:t>Sisteminizin hangi bölümleri elektrik kesintisi nedeniyle bozulur?
Hangi yedekleme sistemlerini veya manuel alternatifleri tanıtabilirsiniz?</a:t>
            </a:r>
          </a:p>
          <a:p>
            <a:pPr marL="228600" indent="-228600">
              <a:buFont typeface="+mj-lt"/>
              <a:buAutoNum type="arabicPeriod"/>
            </a:pPr>
            <a:r>
              <a:rPr lang="tr-TR" b="1" dirty="0">
                <a:solidFill>
                  <a:schemeClr val="tx1"/>
                </a:solidFill>
              </a:rPr>
              <a:t>Aşırı Hava Koşulları: </a:t>
            </a:r>
            <a:r>
              <a:rPr lang="tr-TR" dirty="0">
                <a:solidFill>
                  <a:schemeClr val="tx1"/>
                </a:solidFill>
              </a:rPr>
              <a:t>Sel, sıcak hava dalgaları veya fırtınalar altyapıya zarar verir veya operasyonları geciktirir.</a:t>
            </a:r>
          </a:p>
          <a:p>
            <a:pPr marL="606567" lvl="1" indent="-228600">
              <a:buFont typeface="Wingdings" panose="05000000000000000000" pitchFamily="2" charset="2"/>
              <a:buChar char="q"/>
            </a:pPr>
            <a:r>
              <a:rPr lang="tr-TR" sz="1100" dirty="0">
                <a:solidFill>
                  <a:schemeClr val="tx1"/>
                </a:solidFill>
                <a:latin typeface="+mn-lt"/>
              </a:rPr>
              <a:t>İnovasyonunuz hava durumuyla ilgili aksaklıklara ne kadar maruz kalıyor?
Hangi tasarım veya süreç değişiklikleri iklim direncini artırabilir?</a:t>
            </a:r>
          </a:p>
          <a:p>
            <a:pPr marL="228600" indent="-228600">
              <a:buFont typeface="+mj-lt"/>
              <a:buAutoNum type="arabicPeriod"/>
            </a:pPr>
            <a:r>
              <a:rPr lang="tr-TR" b="1" dirty="0">
                <a:solidFill>
                  <a:schemeClr val="tx1"/>
                </a:solidFill>
              </a:rPr>
              <a:t>Bağlantı Kaybı: </a:t>
            </a:r>
            <a:r>
              <a:rPr lang="tr-TR" dirty="0">
                <a:solidFill>
                  <a:schemeClr val="tx1"/>
                </a:solidFill>
              </a:rPr>
              <a:t>Bir mobil ağ veya uydu kesintisi, izleme ve iletişim araçlarını keser.</a:t>
            </a:r>
          </a:p>
          <a:p>
            <a:pPr marL="606567" lvl="1" indent="-228600">
              <a:buFont typeface="Wingdings" panose="05000000000000000000" pitchFamily="2" charset="2"/>
              <a:buChar char="q"/>
            </a:pPr>
            <a:r>
              <a:rPr lang="tr-TR" sz="1100" dirty="0">
                <a:solidFill>
                  <a:schemeClr val="tx1"/>
                </a:solidFill>
                <a:latin typeface="+mn-lt"/>
              </a:rPr>
              <a:t>Dijital özellikleriniz geçici olarak çalışmayı durdurursa ne olur?
Çözümünüz bağlantı olmadan nasıl çalışmaya devam edebilir veya değer sağlayabilir?</a:t>
            </a:r>
          </a:p>
          <a:p>
            <a:pPr marL="228600" indent="-228600">
              <a:buFont typeface="+mj-lt"/>
              <a:buAutoNum type="arabicPeriod"/>
            </a:pPr>
            <a:r>
              <a:rPr lang="tr-TR" b="1" dirty="0">
                <a:solidFill>
                  <a:schemeClr val="tx1"/>
                </a:solidFill>
              </a:rPr>
              <a:t>İşçi Grevi: </a:t>
            </a:r>
            <a:r>
              <a:rPr lang="tr-TR" dirty="0">
                <a:solidFill>
                  <a:schemeClr val="tx1"/>
                </a:solidFill>
              </a:rPr>
              <a:t>İşçiler, iş güvencesizliği veya güvenlik endişelerini öne sürerek yeniliği protesto ediyor.</a:t>
            </a:r>
          </a:p>
          <a:p>
            <a:pPr marL="606567" lvl="1" indent="-228600">
              <a:buFont typeface="Wingdings" panose="05000000000000000000" pitchFamily="2" charset="2"/>
              <a:buChar char="q"/>
            </a:pPr>
            <a:r>
              <a:rPr lang="tr-TR" sz="1100" dirty="0">
                <a:solidFill>
                  <a:schemeClr val="tx1"/>
                </a:solidFill>
                <a:latin typeface="+mn-lt"/>
              </a:rPr>
              <a:t>Çalışanlar inovasyonunuzu bir tehdit veya fayda olarak nasıl algılayabilir?
Personelin katılımını sağlamak ve çözümü birlikte oluşturmak için hangi adımları atabilirsiniz?</a:t>
            </a:r>
          </a:p>
          <a:p>
            <a:pPr marL="228600" indent="-228600">
              <a:buFont typeface="+mj-lt"/>
              <a:buAutoNum type="arabicPeriod"/>
            </a:pPr>
            <a:r>
              <a:rPr lang="tr-TR" b="1" dirty="0">
                <a:solidFill>
                  <a:schemeClr val="tx1"/>
                </a:solidFill>
              </a:rPr>
              <a:t>Müşterinin Kötüye Kullanımı: </a:t>
            </a:r>
            <a:r>
              <a:rPr lang="tr-TR" dirty="0">
                <a:solidFill>
                  <a:schemeClr val="tx1"/>
                </a:solidFill>
              </a:rPr>
              <a:t>Son kullanıcılar sistemi öngörülemeyen şekillerde istismar eder veya sisteme zarar verir, bu da servis çağrılarının ve kesinti sürelerinin artmasına neden olur.</a:t>
            </a:r>
          </a:p>
          <a:p>
            <a:pPr marL="606567" lvl="1" indent="-228600">
              <a:buFont typeface="Wingdings" panose="05000000000000000000" pitchFamily="2" charset="2"/>
              <a:buChar char="q"/>
            </a:pPr>
            <a:r>
              <a:rPr lang="tr-TR" sz="1100" dirty="0">
                <a:solidFill>
                  <a:schemeClr val="tx1"/>
                </a:solidFill>
                <a:latin typeface="+mn-lt"/>
              </a:rPr>
              <a:t>Kullanıcılar çözümünüzü bilerek veya bilmeyerek hangi yollarla kötüye kullanabilir?
Hangi özellikler veya destek sistemleri bu kötüye kullanımı önleyebilir veya yönetebilir?</a:t>
            </a:r>
          </a:p>
        </p:txBody>
      </p:sp>
      <p:sp>
        <p:nvSpPr>
          <p:cNvPr id="4" name="Slide Number Placeholder 3">
            <a:extLst>
              <a:ext uri="{FF2B5EF4-FFF2-40B4-BE49-F238E27FC236}">
                <a16:creationId xmlns:a16="http://schemas.microsoft.com/office/drawing/2014/main" xmlns="" id="{805A8356-1651-8B58-5D22-FCC6158E679E}"/>
              </a:ext>
            </a:extLst>
          </p:cNvPr>
          <p:cNvSpPr>
            <a:spLocks noGrp="1"/>
          </p:cNvSpPr>
          <p:nvPr>
            <p:ph type="sldNum" sz="quarter" idx="4"/>
          </p:nvPr>
        </p:nvSpPr>
        <p:spPr/>
        <p:txBody>
          <a:bodyPr/>
          <a:lstStyle/>
          <a:p>
            <a:fld id="{9C527BFA-2C0E-4CEC-B6A5-913A56FEF4B4}" type="slidenum">
              <a:rPr lang="fr-CA" smtClean="0"/>
              <a:pPr/>
              <a:t>24</a:t>
            </a:fld>
            <a:endParaRPr lang="fr-CA"/>
          </a:p>
        </p:txBody>
      </p:sp>
      <p:sp>
        <p:nvSpPr>
          <p:cNvPr id="7" name="Freeform 1">
            <a:extLst>
              <a:ext uri="{FF2B5EF4-FFF2-40B4-BE49-F238E27FC236}">
                <a16:creationId xmlns:a16="http://schemas.microsoft.com/office/drawing/2014/main" xmlns="" id="{D7DE9D3A-EDD2-C857-B888-0AC6807AE7C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5F72CE99-1E85-FD5F-5F71-D2C70E46826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4 – HİZMET GELİŞTİRME</a:t>
            </a:r>
            <a:endParaRPr lang="en-US" dirty="0"/>
          </a:p>
        </p:txBody>
      </p:sp>
    </p:spTree>
    <p:extLst>
      <p:ext uri="{BB962C8B-B14F-4D97-AF65-F5344CB8AC3E}">
        <p14:creationId xmlns:p14="http://schemas.microsoft.com/office/powerpoint/2010/main" val="19535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CAF834-BB28-38D9-36CB-020F818990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A0123E7-FF47-6F6D-EC30-8FFC73AC0655}"/>
              </a:ext>
            </a:extLst>
          </p:cNvPr>
          <p:cNvSpPr>
            <a:spLocks noGrp="1"/>
          </p:cNvSpPr>
          <p:nvPr>
            <p:ph type="body" sz="quarter" idx="64"/>
          </p:nvPr>
        </p:nvSpPr>
        <p:spPr>
          <a:xfrm>
            <a:off x="741470" y="1599144"/>
            <a:ext cx="6076734" cy="2565532"/>
          </a:xfrm>
        </p:spPr>
        <p:txBody>
          <a:bodyPr numCol="1"/>
          <a:lstStyle/>
          <a:p>
            <a:pPr>
              <a:lnSpc>
                <a:spcPct val="115000"/>
              </a:lnSpc>
            </a:pPr>
            <a:r>
              <a:rPr lang="tr-TR" sz="1600" b="1" dirty="0">
                <a:solidFill>
                  <a:srgbClr val="8652A1"/>
                </a:solidFill>
                <a:ea typeface="Calibri" panose="020F0502020204030204" pitchFamily="34" charset="0"/>
                <a:cs typeface="Arial" panose="020B0604020202020204" pitchFamily="34" charset="0"/>
              </a:rPr>
              <a:t>Yönerge –</a:t>
            </a:r>
            <a:r>
              <a:rPr lang="tr-TR" sz="1600" b="1" dirty="0" err="1">
                <a:solidFill>
                  <a:srgbClr val="8652A1"/>
                </a:solidFill>
                <a:ea typeface="Calibri" panose="020F0502020204030204" pitchFamily="34" charset="0"/>
                <a:cs typeface="Arial" panose="020B0604020202020204" pitchFamily="34" charset="0"/>
              </a:rPr>
              <a:t>Milanote</a:t>
            </a:r>
            <a:r>
              <a:rPr lang="tr-TR" sz="1600" b="1" dirty="0">
                <a:solidFill>
                  <a:srgbClr val="8652A1"/>
                </a:solidFill>
                <a:ea typeface="Calibri" panose="020F0502020204030204" pitchFamily="34" charset="0"/>
                <a:cs typeface="Arial" panose="020B0604020202020204" pitchFamily="34" charset="0"/>
              </a:rPr>
              <a:t> Nasıl Kullanılır</a:t>
            </a:r>
          </a:p>
          <a:p>
            <a:pPr>
              <a:lnSpc>
                <a:spcPct val="115000"/>
              </a:lnSpc>
            </a:pPr>
            <a:endParaRPr lang="tr-TR" sz="1600" b="1" dirty="0">
              <a:solidFill>
                <a:srgbClr val="8652A1"/>
              </a:solidFill>
              <a:ea typeface="Calibri" panose="020F0502020204030204" pitchFamily="34" charset="0"/>
              <a:cs typeface="Arial" panose="020B0604020202020204" pitchFamily="34" charset="0"/>
            </a:endParaRPr>
          </a:p>
          <a:p>
            <a:pPr marL="228600" indent="-228600">
              <a:lnSpc>
                <a:spcPct val="115000"/>
              </a:lnSpc>
              <a:buAutoNum type="arabicPeriod"/>
            </a:pPr>
            <a:r>
              <a:rPr lang="tr-TR"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Milanote</a:t>
            </a:r>
            <a:r>
              <a:rPr lang="tr-TR" b="1" dirty="0">
                <a:solidFill>
                  <a:srgbClr val="29C5F4"/>
                </a:solidFill>
                <a:ea typeface="Calibri" panose="020F0502020204030204" pitchFamily="34" charset="0"/>
                <a:cs typeface="Arial" panose="020B0604020202020204" pitchFamily="34" charset="0"/>
              </a:rPr>
              <a:t> </a:t>
            </a:r>
            <a:r>
              <a:rPr lang="tr-TR" dirty="0">
                <a:solidFill>
                  <a:schemeClr val="tx1"/>
                </a:solidFill>
                <a:ea typeface="Calibri" panose="020F0502020204030204" pitchFamily="34" charset="0"/>
                <a:cs typeface="Arial" panose="020B0604020202020204" pitchFamily="34" charset="0"/>
              </a:rPr>
              <a:t>giriş yapın veya kaydolun.</a:t>
            </a: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Yeni bir pano oluşturmak için kenar çubuğundaki "</a:t>
            </a:r>
            <a:r>
              <a:rPr lang="tr-TR" dirty="0" err="1">
                <a:solidFill>
                  <a:schemeClr val="tx1"/>
                </a:solidFill>
                <a:ea typeface="Calibri" panose="020F0502020204030204" pitchFamily="34" charset="0"/>
                <a:cs typeface="Arial" panose="020B0604020202020204" pitchFamily="34" charset="0"/>
              </a:rPr>
              <a:t>Pano"ya</a:t>
            </a:r>
            <a:r>
              <a:rPr lang="tr-TR" dirty="0">
                <a:solidFill>
                  <a:schemeClr val="tx1"/>
                </a:solidFill>
                <a:ea typeface="Calibri" panose="020F0502020204030204" pitchFamily="34" charset="0"/>
                <a:cs typeface="Arial" panose="020B0604020202020204" pitchFamily="34" charset="0"/>
              </a:rPr>
              <a:t> tıklayın ve boş alana sürükleyin. Büyük alana girdikten sonra, tahtayı adlandırma seçeneğiniz vardır.</a:t>
            </a: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Açmak için panoya çift tıklayın – kenar çubuğu, panonuzun içeriğini oluşturmanız için size çeşitli seçenekler sunar. Bu seçenekler ayrıca sürükle ve bırak prensibiyle de çalışır.</a:t>
            </a: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tr-TR" dirty="0">
                <a:solidFill>
                  <a:schemeClr val="tx1"/>
                </a:solidFill>
                <a:ea typeface="Calibri" panose="020F0502020204030204" pitchFamily="34" charset="0"/>
                <a:cs typeface="Arial" panose="020B0604020202020204" pitchFamily="34" charset="0"/>
              </a:rPr>
              <a:t>Sağ üstte, panoyu ortak çalışanlarla paylaşabilir, projenizi pdf veya </a:t>
            </a:r>
            <a:r>
              <a:rPr lang="tr-TR" dirty="0" err="1">
                <a:solidFill>
                  <a:schemeClr val="tx1"/>
                </a:solidFill>
                <a:ea typeface="Calibri" panose="020F0502020204030204" pitchFamily="34" charset="0"/>
                <a:cs typeface="Arial" panose="020B0604020202020204" pitchFamily="34" charset="0"/>
              </a:rPr>
              <a:t>png</a:t>
            </a:r>
            <a:r>
              <a:rPr lang="tr-TR" dirty="0">
                <a:solidFill>
                  <a:schemeClr val="tx1"/>
                </a:solidFill>
                <a:ea typeface="Calibri" panose="020F0502020204030204" pitchFamily="34" charset="0"/>
                <a:cs typeface="Arial" panose="020B0604020202020204" pitchFamily="34" charset="0"/>
              </a:rPr>
              <a:t> olarak dışa aktarabilir ve yakınlaştırmayı değiştirebilirsiniz.</a:t>
            </a:r>
          </a:p>
          <a:p>
            <a:pPr>
              <a:lnSpc>
                <a:spcPct val="115000"/>
              </a:lnSpc>
            </a:pPr>
            <a:endParaRPr lang="tr-TR"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tr-TR" dirty="0">
              <a:solidFill>
                <a:schemeClr val="tx1"/>
              </a:solidFill>
              <a:ea typeface="Calibri" panose="020F0502020204030204" pitchFamily="34" charset="0"/>
              <a:cs typeface="Arial" panose="020B0604020202020204" pitchFamily="34" charset="0"/>
            </a:endParaRPr>
          </a:p>
          <a:p>
            <a:pPr>
              <a:lnSpc>
                <a:spcPct val="115000"/>
              </a:lnSpc>
            </a:pPr>
            <a:endParaRPr lang="tr-TR" dirty="0">
              <a:solidFill>
                <a:schemeClr val="tx1"/>
              </a:solidFill>
              <a:ea typeface="Calibri" panose="020F0502020204030204" pitchFamily="34" charset="0"/>
              <a:cs typeface="Arial" panose="020B0604020202020204" pitchFamily="34" charset="0"/>
            </a:endParaRPr>
          </a:p>
          <a:p>
            <a:pPr>
              <a:lnSpc>
                <a:spcPct val="115000"/>
              </a:lnSpc>
            </a:pPr>
            <a:endParaRPr lang="tr-TR" dirty="0">
              <a:solidFill>
                <a:schemeClr val="tx1"/>
              </a:solidFill>
              <a:ea typeface="Calibri" panose="020F0502020204030204" pitchFamily="34" charset="0"/>
              <a:cs typeface="Arial" panose="020B0604020202020204" pitchFamily="34" charset="0"/>
            </a:endParaRPr>
          </a:p>
          <a:p>
            <a:pPr>
              <a:lnSpc>
                <a:spcPct val="115000"/>
              </a:lnSpc>
            </a:pPr>
            <a:r>
              <a:rPr lang="tr-TR" dirty="0">
                <a:solidFill>
                  <a:schemeClr val="tx1"/>
                </a:solidFill>
                <a:ea typeface="Calibri" panose="020F0502020204030204" pitchFamily="34" charset="0"/>
                <a:cs typeface="Arial" panose="020B0604020202020204" pitchFamily="34" charset="0"/>
              </a:rPr>
              <a:t>Daha fazla yardım için </a:t>
            </a:r>
            <a:r>
              <a:rPr lang="tr-TR" b="1" dirty="0" err="1">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Milanote</a:t>
            </a:r>
            <a:r>
              <a:rPr lang="tr-TR"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lang="tr-TR" b="1" dirty="0">
                <a:solidFill>
                  <a:srgbClr val="29C5F4"/>
                </a:solidFill>
                <a:ea typeface="Calibri" panose="020F0502020204030204" pitchFamily="34" charset="0"/>
                <a:cs typeface="Arial" panose="020B0604020202020204" pitchFamily="34" charset="0"/>
              </a:rPr>
              <a:t>Yardım Merkezi </a:t>
            </a:r>
            <a:r>
              <a:rPr lang="tr-TR" dirty="0">
                <a:solidFill>
                  <a:schemeClr val="tx1"/>
                </a:solidFill>
                <a:ea typeface="Calibri" panose="020F0502020204030204" pitchFamily="34" charset="0"/>
                <a:cs typeface="Arial" panose="020B0604020202020204" pitchFamily="34" charset="0"/>
              </a:rPr>
              <a:t>adresini ziyaret edin.</a:t>
            </a:r>
          </a:p>
        </p:txBody>
      </p:sp>
      <p:sp>
        <p:nvSpPr>
          <p:cNvPr id="4" name="Slide Number Placeholder 3">
            <a:extLst>
              <a:ext uri="{FF2B5EF4-FFF2-40B4-BE49-F238E27FC236}">
                <a16:creationId xmlns:a16="http://schemas.microsoft.com/office/drawing/2014/main" xmlns="" id="{1A30D3DE-D85D-20FE-E80B-A5DAAC8DAD0A}"/>
              </a:ext>
            </a:extLst>
          </p:cNvPr>
          <p:cNvSpPr>
            <a:spLocks noGrp="1"/>
          </p:cNvSpPr>
          <p:nvPr>
            <p:ph type="sldNum" sz="quarter" idx="4"/>
          </p:nvPr>
        </p:nvSpPr>
        <p:spPr/>
        <p:txBody>
          <a:bodyPr/>
          <a:lstStyle/>
          <a:p>
            <a:fld id="{9C527BFA-2C0E-4CEC-B6A5-913A56FEF4B4}" type="slidenum">
              <a:rPr lang="fr-CA" smtClean="0"/>
              <a:pPr/>
              <a:t>25</a:t>
            </a:fld>
            <a:endParaRPr lang="fr-CA"/>
          </a:p>
        </p:txBody>
      </p:sp>
      <p:sp>
        <p:nvSpPr>
          <p:cNvPr id="7" name="Freeform 1">
            <a:extLst>
              <a:ext uri="{FF2B5EF4-FFF2-40B4-BE49-F238E27FC236}">
                <a16:creationId xmlns:a16="http://schemas.microsoft.com/office/drawing/2014/main" xmlns="" id="{6EA7DEF0-AFEC-B6F1-C5C5-EC3500618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5257739F-940F-9F83-5E8A-92BB58CCF93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4 – HİZMET GELİŞTİRME</a:t>
            </a:r>
            <a:endParaRPr lang="en-US" dirty="0"/>
          </a:p>
        </p:txBody>
      </p:sp>
      <p:pic>
        <p:nvPicPr>
          <p:cNvPr id="3" name="Grafik 2">
            <a:extLst>
              <a:ext uri="{FF2B5EF4-FFF2-40B4-BE49-F238E27FC236}">
                <a16:creationId xmlns:a16="http://schemas.microsoft.com/office/drawing/2014/main" xmlns="" id="{186FD588-249F-D63B-DFEC-F35CA71923D6}"/>
              </a:ext>
            </a:extLst>
          </p:cNvPr>
          <p:cNvPicPr>
            <a:picLocks noChangeAspect="1"/>
          </p:cNvPicPr>
          <p:nvPr/>
        </p:nvPicPr>
        <p:blipFill>
          <a:blip r:embed="rId4"/>
          <a:stretch>
            <a:fillRect/>
          </a:stretch>
        </p:blipFill>
        <p:spPr>
          <a:xfrm>
            <a:off x="1002770" y="2847138"/>
            <a:ext cx="1410231" cy="661945"/>
          </a:xfrm>
          <a:prstGeom prst="rect">
            <a:avLst/>
          </a:prstGeom>
        </p:spPr>
      </p:pic>
      <p:pic>
        <p:nvPicPr>
          <p:cNvPr id="8" name="Grafik 7">
            <a:extLst>
              <a:ext uri="{FF2B5EF4-FFF2-40B4-BE49-F238E27FC236}">
                <a16:creationId xmlns:a16="http://schemas.microsoft.com/office/drawing/2014/main" xmlns="" id="{9D93DA47-8920-C599-973E-A2B667BB76DC}"/>
              </a:ext>
            </a:extLst>
          </p:cNvPr>
          <p:cNvPicPr>
            <a:picLocks noChangeAspect="1"/>
          </p:cNvPicPr>
          <p:nvPr/>
        </p:nvPicPr>
        <p:blipFill>
          <a:blip r:embed="rId5"/>
          <a:stretch>
            <a:fillRect/>
          </a:stretch>
        </p:blipFill>
        <p:spPr>
          <a:xfrm>
            <a:off x="1002770" y="3981267"/>
            <a:ext cx="399470" cy="3130734"/>
          </a:xfrm>
          <a:prstGeom prst="rect">
            <a:avLst/>
          </a:prstGeom>
        </p:spPr>
      </p:pic>
      <p:sp>
        <p:nvSpPr>
          <p:cNvPr id="9" name="Textfeld 8">
            <a:extLst>
              <a:ext uri="{FF2B5EF4-FFF2-40B4-BE49-F238E27FC236}">
                <a16:creationId xmlns:a16="http://schemas.microsoft.com/office/drawing/2014/main" xmlns="" id="{D58D609F-3419-AC2F-76FB-5C6E27C42FE6}"/>
              </a:ext>
            </a:extLst>
          </p:cNvPr>
          <p:cNvSpPr txBox="1"/>
          <p:nvPr/>
        </p:nvSpPr>
        <p:spPr>
          <a:xfrm>
            <a:off x="1481668" y="3981267"/>
            <a:ext cx="3251200" cy="3139321"/>
          </a:xfrm>
          <a:prstGeom prst="rect">
            <a:avLst/>
          </a:prstGeom>
          <a:noFill/>
        </p:spPr>
        <p:txBody>
          <a:bodyPr wrap="square" rtlCol="0">
            <a:spAutoFit/>
          </a:bodyPr>
          <a:lstStyle/>
          <a:p>
            <a:r>
              <a:rPr lang="en-GB" sz="1100" dirty="0"/>
              <a:t>Bir not, </a:t>
            </a:r>
            <a:r>
              <a:rPr lang="en-GB" sz="1100" dirty="0" err="1"/>
              <a:t>panonuza</a:t>
            </a:r>
            <a:r>
              <a:rPr lang="en-GB" sz="1100" dirty="0"/>
              <a:t> </a:t>
            </a:r>
            <a:r>
              <a:rPr lang="en-GB" sz="1100" dirty="0" err="1"/>
              <a:t>metin</a:t>
            </a:r>
            <a:r>
              <a:rPr lang="en-GB" sz="1100" dirty="0"/>
              <a:t> </a:t>
            </a:r>
            <a:r>
              <a:rPr lang="en-GB" sz="1100" dirty="0" err="1"/>
              <a:t>ekleme</a:t>
            </a:r>
            <a:r>
              <a:rPr lang="en-GB" sz="1100" dirty="0"/>
              <a:t> </a:t>
            </a:r>
            <a:r>
              <a:rPr lang="en-GB" sz="1100" dirty="0" err="1"/>
              <a:t>seçeneği</a:t>
            </a:r>
            <a:r>
              <a:rPr lang="en-GB" sz="1100" dirty="0"/>
              <a:t> </a:t>
            </a:r>
            <a:r>
              <a:rPr lang="en-GB" sz="1100" dirty="0" err="1"/>
              <a:t>sunar</a:t>
            </a:r>
            <a:r>
              <a:rPr lang="en-GB" sz="1100" dirty="0"/>
              <a:t>.
</a:t>
            </a:r>
          </a:p>
          <a:p>
            <a:r>
              <a:rPr lang="en-GB" sz="1100" dirty="0" err="1"/>
              <a:t>Panonuza</a:t>
            </a:r>
            <a:r>
              <a:rPr lang="en-GB" sz="1100" dirty="0"/>
              <a:t> </a:t>
            </a:r>
            <a:r>
              <a:rPr lang="en-GB" sz="1100" dirty="0" err="1"/>
              <a:t>bir</a:t>
            </a:r>
            <a:r>
              <a:rPr lang="en-GB" sz="1100" dirty="0"/>
              <a:t> </a:t>
            </a:r>
            <a:r>
              <a:rPr lang="en-GB" sz="1100" dirty="0" err="1"/>
              <a:t>bağlantı</a:t>
            </a:r>
            <a:r>
              <a:rPr lang="en-GB" sz="1100" dirty="0"/>
              <a:t> </a:t>
            </a:r>
            <a:r>
              <a:rPr lang="en-GB" sz="1100" dirty="0" err="1"/>
              <a:t>ekleyin</a:t>
            </a:r>
            <a:r>
              <a:rPr lang="en-GB" sz="1100" dirty="0"/>
              <a:t>.
</a:t>
            </a:r>
          </a:p>
          <a:p>
            <a:r>
              <a:rPr lang="en-GB" sz="1100" dirty="0"/>
              <a:t>Yeni </a:t>
            </a:r>
            <a:r>
              <a:rPr lang="en-GB" sz="1100" dirty="0" err="1"/>
              <a:t>bir</a:t>
            </a:r>
            <a:r>
              <a:rPr lang="en-GB" sz="1100" dirty="0"/>
              <a:t> alt </a:t>
            </a:r>
            <a:r>
              <a:rPr lang="en-GB" sz="1100" dirty="0" err="1"/>
              <a:t>pano</a:t>
            </a:r>
            <a:r>
              <a:rPr lang="en-GB" sz="1100" dirty="0"/>
              <a:t> </a:t>
            </a:r>
            <a:r>
              <a:rPr lang="en-GB" sz="1100" dirty="0" err="1"/>
              <a:t>ekleyin</a:t>
            </a:r>
            <a:r>
              <a:rPr lang="en-GB" sz="1100" dirty="0"/>
              <a:t> (</a:t>
            </a:r>
            <a:r>
              <a:rPr lang="en-GB" sz="1100" dirty="0" err="1"/>
              <a:t>çift</a:t>
            </a:r>
            <a:r>
              <a:rPr lang="en-GB" sz="1100" dirty="0"/>
              <a:t> </a:t>
            </a:r>
            <a:r>
              <a:rPr lang="en-GB" sz="1100" dirty="0" err="1"/>
              <a:t>tıklama</a:t>
            </a:r>
            <a:r>
              <a:rPr lang="en-GB" sz="1100" dirty="0"/>
              <a:t> </a:t>
            </a:r>
            <a:r>
              <a:rPr lang="en-GB" sz="1100" dirty="0" err="1"/>
              <a:t>ile</a:t>
            </a:r>
            <a:r>
              <a:rPr lang="en-GB" sz="1100" dirty="0"/>
              <a:t> </a:t>
            </a:r>
            <a:r>
              <a:rPr lang="en-GB" sz="1100" dirty="0" err="1"/>
              <a:t>açın</a:t>
            </a:r>
            <a:r>
              <a:rPr lang="en-GB" sz="1100" dirty="0"/>
              <a:t>).
</a:t>
            </a:r>
          </a:p>
          <a:p>
            <a:r>
              <a:rPr lang="en-GB" sz="1100" dirty="0" err="1"/>
              <a:t>Panonuza</a:t>
            </a:r>
            <a:r>
              <a:rPr lang="en-GB" sz="1100" dirty="0"/>
              <a:t> </a:t>
            </a:r>
            <a:r>
              <a:rPr lang="en-GB" sz="1100" dirty="0" err="1"/>
              <a:t>eklemek</a:t>
            </a:r>
            <a:r>
              <a:rPr lang="en-GB" sz="1100" dirty="0"/>
              <a:t> </a:t>
            </a:r>
            <a:r>
              <a:rPr lang="en-GB" sz="1100" dirty="0" err="1"/>
              <a:t>için</a:t>
            </a:r>
            <a:r>
              <a:rPr lang="en-GB" sz="1100" dirty="0"/>
              <a:t> </a:t>
            </a:r>
            <a:r>
              <a:rPr lang="en-GB" sz="1100" dirty="0" err="1"/>
              <a:t>gelişmiş</a:t>
            </a:r>
            <a:r>
              <a:rPr lang="en-GB" sz="1100" dirty="0"/>
              <a:t> </a:t>
            </a:r>
            <a:r>
              <a:rPr lang="en-GB" sz="1100" dirty="0" err="1"/>
              <a:t>seçenekler</a:t>
            </a:r>
            <a:r>
              <a:rPr lang="en-GB" sz="1100" dirty="0"/>
              <a:t>.
</a:t>
            </a:r>
          </a:p>
          <a:p>
            <a:r>
              <a:rPr lang="en-GB" sz="1100" dirty="0" err="1"/>
              <a:t>Panonuza</a:t>
            </a:r>
            <a:r>
              <a:rPr lang="en-GB" sz="1100" dirty="0"/>
              <a:t> </a:t>
            </a:r>
            <a:r>
              <a:rPr lang="en-GB" sz="1100" dirty="0" err="1"/>
              <a:t>bir</a:t>
            </a:r>
            <a:r>
              <a:rPr lang="en-GB" sz="1100" dirty="0"/>
              <a:t> </a:t>
            </a:r>
            <a:r>
              <a:rPr lang="en-GB" sz="1100" dirty="0" err="1"/>
              <a:t>resim</a:t>
            </a:r>
            <a:r>
              <a:rPr lang="en-GB" sz="1100" dirty="0"/>
              <a:t> </a:t>
            </a:r>
            <a:r>
              <a:rPr lang="en-GB" sz="1100" dirty="0" err="1"/>
              <a:t>ekleyin</a:t>
            </a:r>
            <a:r>
              <a:rPr lang="en-GB" sz="1100" dirty="0"/>
              <a:t>.
</a:t>
            </a:r>
          </a:p>
          <a:p>
            <a:endParaRPr lang="en-GB" sz="1100" dirty="0"/>
          </a:p>
          <a:p>
            <a:r>
              <a:rPr lang="en-GB" sz="1100" dirty="0" err="1"/>
              <a:t>Panonuza</a:t>
            </a:r>
            <a:r>
              <a:rPr lang="en-GB" sz="1100" dirty="0"/>
              <a:t> </a:t>
            </a:r>
            <a:r>
              <a:rPr lang="en-GB" sz="1100" dirty="0" err="1"/>
              <a:t>eklemek</a:t>
            </a:r>
            <a:r>
              <a:rPr lang="en-GB" sz="1100" dirty="0"/>
              <a:t> </a:t>
            </a:r>
            <a:r>
              <a:rPr lang="en-GB" sz="1100" dirty="0" err="1"/>
              <a:t>için</a:t>
            </a:r>
            <a:r>
              <a:rPr lang="en-GB" sz="1100" dirty="0"/>
              <a:t> </a:t>
            </a:r>
            <a:r>
              <a:rPr lang="en-GB" sz="1100" dirty="0" err="1"/>
              <a:t>bir</a:t>
            </a:r>
            <a:r>
              <a:rPr lang="en-GB" sz="1100" dirty="0"/>
              <a:t> </a:t>
            </a:r>
            <a:r>
              <a:rPr lang="en-GB" sz="1100" dirty="0" err="1"/>
              <a:t>dosya</a:t>
            </a:r>
            <a:r>
              <a:rPr lang="en-GB" sz="1100" dirty="0"/>
              <a:t> </a:t>
            </a:r>
            <a:r>
              <a:rPr lang="en-GB" sz="1100" dirty="0" err="1"/>
              <a:t>veya</a:t>
            </a:r>
            <a:r>
              <a:rPr lang="en-GB" sz="1100" dirty="0"/>
              <a:t> </a:t>
            </a:r>
            <a:r>
              <a:rPr lang="en-GB" sz="1100" dirty="0" err="1"/>
              <a:t>resim</a:t>
            </a:r>
            <a:r>
              <a:rPr lang="en-GB" sz="1100" dirty="0"/>
              <a:t> </a:t>
            </a:r>
            <a:r>
              <a:rPr lang="en-GB" sz="1100" dirty="0" err="1"/>
              <a:t>yükleyin</a:t>
            </a:r>
            <a:r>
              <a:rPr lang="en-GB" sz="1100" dirty="0"/>
              <a:t>.
</a:t>
            </a:r>
          </a:p>
          <a:p>
            <a:r>
              <a:rPr lang="en-GB" sz="1100" dirty="0" err="1"/>
              <a:t>Tahtanıza</a:t>
            </a:r>
            <a:r>
              <a:rPr lang="en-GB" sz="1100" dirty="0"/>
              <a:t> </a:t>
            </a:r>
            <a:r>
              <a:rPr lang="en-GB" sz="1100" dirty="0" err="1"/>
              <a:t>çizin</a:t>
            </a:r>
            <a:r>
              <a:rPr lang="en-GB" sz="1100" dirty="0"/>
              <a:t>.
</a:t>
            </a:r>
          </a:p>
          <a:p>
            <a:endParaRPr lang="en-GB" sz="1100" dirty="0"/>
          </a:p>
          <a:p>
            <a:endParaRPr lang="en-GB" sz="1100" dirty="0"/>
          </a:p>
          <a:p>
            <a:r>
              <a:rPr lang="en-GB" sz="1100" dirty="0" err="1"/>
              <a:t>Panodan</a:t>
            </a:r>
            <a:r>
              <a:rPr lang="en-GB" sz="1100" dirty="0"/>
              <a:t> </a:t>
            </a:r>
            <a:r>
              <a:rPr lang="en-GB" sz="1100" dirty="0" err="1"/>
              <a:t>belirli</a:t>
            </a:r>
            <a:r>
              <a:rPr lang="en-GB" sz="1100" dirty="0"/>
              <a:t> </a:t>
            </a:r>
            <a:r>
              <a:rPr lang="en-GB" sz="1100" dirty="0" err="1"/>
              <a:t>öğeleri</a:t>
            </a:r>
            <a:r>
              <a:rPr lang="en-GB" sz="1100" dirty="0"/>
              <a:t> </a:t>
            </a:r>
            <a:r>
              <a:rPr lang="en-GB" sz="1100" dirty="0" err="1"/>
              <a:t>silin</a:t>
            </a:r>
            <a:r>
              <a:rPr lang="en-GB" sz="1100" dirty="0"/>
              <a:t>.</a:t>
            </a:r>
          </a:p>
        </p:txBody>
      </p:sp>
      <p:pic>
        <p:nvPicPr>
          <p:cNvPr id="11" name="Grafik 10">
            <a:extLst>
              <a:ext uri="{FF2B5EF4-FFF2-40B4-BE49-F238E27FC236}">
                <a16:creationId xmlns:a16="http://schemas.microsoft.com/office/drawing/2014/main" xmlns="" id="{8D6A48C9-49EC-CE67-E7E8-4D5121F13786}"/>
              </a:ext>
            </a:extLst>
          </p:cNvPr>
          <p:cNvPicPr>
            <a:picLocks noChangeAspect="1"/>
          </p:cNvPicPr>
          <p:nvPr/>
        </p:nvPicPr>
        <p:blipFill>
          <a:blip r:embed="rId6"/>
          <a:stretch>
            <a:fillRect/>
          </a:stretch>
        </p:blipFill>
        <p:spPr>
          <a:xfrm>
            <a:off x="5088051" y="4518399"/>
            <a:ext cx="2129165" cy="1762068"/>
          </a:xfrm>
          <a:prstGeom prst="rect">
            <a:avLst/>
          </a:prstGeom>
        </p:spPr>
      </p:pic>
      <p:cxnSp>
        <p:nvCxnSpPr>
          <p:cNvPr id="13" name="Gerade Verbindung mit Pfeil 12">
            <a:extLst>
              <a:ext uri="{FF2B5EF4-FFF2-40B4-BE49-F238E27FC236}">
                <a16:creationId xmlns:a16="http://schemas.microsoft.com/office/drawing/2014/main" xmlns="" id="{2294D2A8-4CB6-DDEF-2959-B57DAF16BEF5}"/>
              </a:ext>
            </a:extLst>
          </p:cNvPr>
          <p:cNvCxnSpPr/>
          <p:nvPr/>
        </p:nvCxnSpPr>
        <p:spPr>
          <a:xfrm>
            <a:off x="3905633" y="5122333"/>
            <a:ext cx="1159933" cy="0"/>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xmlns="" id="{B50BA60B-8CB8-9EC9-B065-CC6899D09473}"/>
              </a:ext>
            </a:extLst>
          </p:cNvPr>
          <p:cNvPicPr>
            <a:picLocks noChangeAspect="1"/>
          </p:cNvPicPr>
          <p:nvPr/>
        </p:nvPicPr>
        <p:blipFill>
          <a:blip r:embed="rId7"/>
          <a:stretch>
            <a:fillRect/>
          </a:stretch>
        </p:blipFill>
        <p:spPr>
          <a:xfrm>
            <a:off x="1002770" y="7703773"/>
            <a:ext cx="2705478" cy="352474"/>
          </a:xfrm>
          <a:prstGeom prst="rect">
            <a:avLst/>
          </a:prstGeom>
        </p:spPr>
      </p:pic>
    </p:spTree>
    <p:extLst>
      <p:ext uri="{BB962C8B-B14F-4D97-AF65-F5344CB8AC3E}">
        <p14:creationId xmlns:p14="http://schemas.microsoft.com/office/powerpoint/2010/main" val="27293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a:xfrm>
            <a:off x="2647951" y="1351673"/>
            <a:ext cx="5095010" cy="3109490"/>
          </a:xfrm>
        </p:spPr>
        <p:txBody>
          <a:bodyPr/>
          <a:lstStyle/>
          <a:p>
            <a:r>
              <a:rPr lang="en-GB" sz="8800" dirty="0"/>
              <a:t>12.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26</a:t>
            </a:fld>
            <a:endParaRPr lang="fr-CA"/>
          </a:p>
        </p:txBody>
      </p:sp>
      <p:pic>
        <p:nvPicPr>
          <p:cNvPr id="5" name="Picture Placeholder 20">
            <a:extLst>
              <a:ext uri="{FF2B5EF4-FFF2-40B4-BE49-F238E27FC236}">
                <a16:creationId xmlns:a16="http://schemas.microsoft.com/office/drawing/2014/main" xmlns="" id="{8D17AF8D-908C-1EFC-C64F-E6C283F71DC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43935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697281" y="1599143"/>
            <a:ext cx="6322164" cy="8293719"/>
          </a:xfrm>
        </p:spPr>
        <p:txBody>
          <a:bodyPr lIns="91440" tIns="45720" rIns="91440" bIns="45720" numCol="1" spcCol="288000" anchor="t">
            <a:noAutofit/>
          </a:bodyPr>
          <a:lstStyle/>
          <a:p>
            <a:pPr algn="just">
              <a:lnSpc>
                <a:spcPct val="115000"/>
              </a:lnSpc>
            </a:pPr>
            <a:r>
              <a:rPr lang="tr-TR" sz="1600" b="1" dirty="0">
                <a:solidFill>
                  <a:srgbClr val="8652A1"/>
                </a:solidFill>
                <a:ea typeface="Calibri" panose="020F0502020204030204" pitchFamily="34" charset="0"/>
                <a:cs typeface="Arial" panose="020B0604020202020204" pitchFamily="34" charset="0"/>
              </a:rPr>
              <a:t>Adım 1: Kullanılabilirlik Testi Tasarlanması</a:t>
            </a:r>
          </a:p>
          <a:p>
            <a:pPr algn="just">
              <a:lnSpc>
                <a:spcPct val="115000"/>
              </a:lnSpc>
            </a:pPr>
            <a:endParaRPr lang="tr-TR" b="1" dirty="0">
              <a:solidFill>
                <a:srgbClr val="000000"/>
              </a:solidFill>
              <a:ea typeface="Calibri" panose="020F0502020204030204" pitchFamily="34" charset="0"/>
              <a:cs typeface="Arial" panose="020B0604020202020204" pitchFamily="34" charset="0"/>
            </a:endParaRPr>
          </a:p>
          <a:p>
            <a:pPr algn="just"/>
            <a:r>
              <a:rPr lang="tr-TR" dirty="0">
                <a:solidFill>
                  <a:schemeClr val="tx1"/>
                </a:solidFill>
                <a:latin typeface="Calibri"/>
                <a:ea typeface="Calibri"/>
                <a:cs typeface="Times New Roman"/>
              </a:rPr>
              <a:t>Sürdürülebilir lojistik çözümünün işlevsel olduğunu ve gerçek hayat senaryosunda etkili bir şekilde uygulanabileceğini göstermek için </a:t>
            </a:r>
            <a:r>
              <a:rPr lang="tr-TR" b="1" dirty="0">
                <a:solidFill>
                  <a:schemeClr val="tx1"/>
                </a:solidFill>
                <a:latin typeface="Calibri"/>
                <a:ea typeface="Calibri"/>
                <a:cs typeface="Times New Roman"/>
              </a:rPr>
              <a:t>küçük ölçekli </a:t>
            </a:r>
            <a:r>
              <a:rPr lang="tr-TR" dirty="0">
                <a:solidFill>
                  <a:schemeClr val="tx1"/>
                </a:solidFill>
                <a:latin typeface="Calibri"/>
                <a:ea typeface="Calibri"/>
                <a:cs typeface="Times New Roman"/>
              </a:rPr>
              <a:t>bir kullanılabilirlik testi (sınıf içi) tasarlayın. Bunun için aşağıdaki soruları cevaplayın:</a:t>
            </a:r>
            <a:endParaRPr lang="tr-TR" dirty="0">
              <a:solidFill>
                <a:schemeClr val="tx1"/>
              </a:solidFill>
              <a:effectLst/>
              <a:latin typeface="Calibri"/>
              <a:ea typeface="Calibri"/>
              <a:cs typeface="Times New Roman"/>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b="1" dirty="0">
                <a:solidFill>
                  <a:schemeClr val="tx1"/>
                </a:solidFill>
                <a:ea typeface="Calibri" panose="020F0502020204030204" pitchFamily="34" charset="0"/>
                <a:cs typeface="Times New Roman" panose="02020603050405020304" pitchFamily="18" charset="0"/>
              </a:rPr>
              <a:t>Odaklanmak istediğiniz sorunlar: </a:t>
            </a:r>
            <a:endParaRPr lang="tr-T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tr-TR" dirty="0">
                <a:solidFill>
                  <a:schemeClr val="tx1"/>
                </a:solidFill>
                <a:ea typeface="Calibri" panose="020F0502020204030204" pitchFamily="34" charset="0"/>
                <a:cs typeface="Times New Roman" panose="02020603050405020304" pitchFamily="18" charset="0"/>
              </a:rPr>
              <a:t>Testin amacı nedir?
Bu yanıtları bulmanıza hangi görevler yardımcı olabilir?</a:t>
            </a:r>
            <a:endParaRPr lang="tr-TR" dirty="0">
              <a:solidFill>
                <a:schemeClr val="tx1"/>
              </a:solidFill>
              <a:effectLst/>
              <a:ea typeface="Calibri" panose="020F0502020204030204" pitchFamily="34" charset="0"/>
              <a:cs typeface="Times New Roman" panose="02020603050405020304" pitchFamily="18" charset="0"/>
            </a:endParaRPr>
          </a:p>
          <a:p>
            <a:pPr algn="just"/>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b="1" dirty="0">
                <a:solidFill>
                  <a:schemeClr val="tx1"/>
                </a:solidFill>
                <a:ea typeface="Calibri" panose="020F0502020204030204" pitchFamily="34" charset="0"/>
                <a:cs typeface="Times New Roman" panose="02020603050405020304" pitchFamily="18" charset="0"/>
              </a:rPr>
              <a:t>Sormak istediğiniz sorular: </a:t>
            </a:r>
            <a:endParaRPr lang="tr-T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tr-TR" dirty="0">
                <a:solidFill>
                  <a:schemeClr val="tx1"/>
                </a:solidFill>
                <a:ea typeface="Calibri" panose="020F0502020204030204" pitchFamily="34" charset="0"/>
                <a:cs typeface="Times New Roman" panose="02020603050405020304" pitchFamily="18" charset="0"/>
              </a:rPr>
              <a:t>Kullanıcılara çözüm hakkında hangi özel soruları sormak istiyorsunuz? 
Ne bulmaya çalışıyorsun</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tr-TR" dirty="0">
              <a:solidFill>
                <a:schemeClr val="tx1"/>
              </a:solidFill>
              <a:effectLst/>
              <a:ea typeface="Calibri" panose="020F0502020204030204" pitchFamily="34" charset="0"/>
              <a:cs typeface="Times New Roman" panose="02020603050405020304" pitchFamily="18" charset="0"/>
            </a:endParaRPr>
          </a:p>
          <a:p>
            <a:pPr marL="225425" indent="-225425" algn="just">
              <a:buFont typeface="Wingdings" pitchFamily="2" charset="2"/>
              <a:buChar char="q"/>
            </a:pPr>
            <a:endParaRPr lang="tr-TR" dirty="0">
              <a:solidFill>
                <a:schemeClr val="tx1"/>
              </a:solidFill>
              <a:ea typeface="Calibri" panose="020F0502020204030204" pitchFamily="34" charset="0"/>
              <a:cs typeface="Times New Roman" panose="02020603050405020304" pitchFamily="18" charset="0"/>
            </a:endParaRPr>
          </a:p>
          <a:p>
            <a:pPr algn="just"/>
            <a:r>
              <a:rPr lang="tr-TR" b="1" dirty="0">
                <a:solidFill>
                  <a:schemeClr val="tx1"/>
                </a:solidFill>
                <a:ea typeface="Calibri" panose="020F0502020204030204" pitchFamily="34" charset="0"/>
                <a:cs typeface="Times New Roman" panose="02020603050405020304" pitchFamily="18" charset="0"/>
              </a:rPr>
              <a:t>Test gerçek hayatta gerçekleşecek olsaydı:</a:t>
            </a:r>
            <a:endParaRPr lang="tr-T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tr-TR" dirty="0">
                <a:solidFill>
                  <a:schemeClr val="tx1"/>
                </a:solidFill>
                <a:ea typeface="Calibri" panose="020F0502020204030204" pitchFamily="34" charset="0"/>
                <a:cs typeface="Times New Roman" panose="02020603050405020304" pitchFamily="18" charset="0"/>
              </a:rPr>
              <a:t>Teste ne tür kullanıcılar katılmalıdır? Demografinin ötesine geçin ve ilgi alanlarını, şirketle olan bağlantılarını ve alışkanlıklarını göz önünde bulundurun.
Yukarıda tanımlanan gruba göre katılımcıları nasıl işe alabilirsiniz?
Bu kullanılabilirlik testini yapmak için hangi araçları kullanırdınız?
Geri bildirimleri nasıl toplar ve analiz edersiniz?</a:t>
            </a:r>
            <a:endParaRPr lang="tr-TR" dirty="0">
              <a:solidFill>
                <a:schemeClr val="tx1"/>
              </a:solidFill>
              <a:ea typeface="Calibri" panose="020F0502020204030204" pitchFamily="34" charset="0"/>
            </a:endParaRPr>
          </a:p>
          <a:p>
            <a:pPr algn="just"/>
            <a:endParaRPr lang="tr-TR" dirty="0">
              <a:ea typeface="Calibri" panose="020F0502020204030204" pitchFamily="34" charset="0"/>
            </a:endParaRPr>
          </a:p>
          <a:p>
            <a:pPr algn="just">
              <a:lnSpc>
                <a:spcPct val="115000"/>
              </a:lnSpc>
            </a:pPr>
            <a:r>
              <a:rPr lang="tr-TR" sz="1600" b="1" dirty="0">
                <a:solidFill>
                  <a:srgbClr val="8652A1"/>
                </a:solidFill>
                <a:ea typeface="Calibri" panose="020F0502020204030204" pitchFamily="34" charset="0"/>
                <a:cs typeface="Arial" panose="020B0604020202020204" pitchFamily="34" charset="0"/>
              </a:rPr>
              <a:t>2. Adım: Çevrimiçi Anket Oluşturulması</a:t>
            </a:r>
          </a:p>
          <a:p>
            <a:pPr algn="just">
              <a:lnSpc>
                <a:spcPct val="115000"/>
              </a:lnSpc>
            </a:pPr>
            <a:endParaRPr lang="tr-TR" dirty="0">
              <a:ea typeface="Calibri" panose="020F0502020204030204" pitchFamily="34" charset="0"/>
              <a:cs typeface="Times New Roman" panose="02020603050405020304" pitchFamily="18" charset="0"/>
            </a:endParaRPr>
          </a:p>
          <a:p>
            <a:pPr algn="just"/>
            <a:r>
              <a:rPr lang="tr-TR" dirty="0">
                <a:solidFill>
                  <a:schemeClr val="tx1"/>
                </a:solidFill>
                <a:ea typeface="Calibri" panose="020F0502020204030204" pitchFamily="34" charset="0"/>
              </a:rPr>
              <a:t>Çevrimiçi bir anket oluşturmak için yukarıda tasarladığınız kullanılabilirlik testi çevrimiçi olarak yapılmalıdır. 
1. Adımda tanımladığınız soruların yanıtlarını bulmanıza yardımcı olacak kısa bir anket geliştirmek için dijital bir araç kullanın. Aşağıdaki ipuçlarını aklınızda bulundurun:</a:t>
            </a:r>
            <a:endParaRPr lang="tr-TR"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tr-TR" dirty="0">
                <a:solidFill>
                  <a:schemeClr val="tx1"/>
                </a:solidFill>
                <a:ea typeface="Calibri" panose="020F0502020204030204" pitchFamily="34" charset="0"/>
              </a:rPr>
              <a:t>Soruların anlaşılması ve cevaplanması kolay olmalıdır.
Soruları konuya göre gruplandırın.
Sonuna hassas sorular yerleştirin.</a:t>
            </a:r>
            <a:endParaRPr lang="tr-TR" dirty="0">
              <a:solidFill>
                <a:schemeClr val="tx1"/>
              </a:solidFill>
              <a:ea typeface="Calibri" panose="020F0502020204030204" pitchFamily="34" charset="0"/>
              <a:cs typeface="Times New Roman" panose="02020603050405020304" pitchFamily="18" charset="0"/>
            </a:endParaRPr>
          </a:p>
          <a:p>
            <a:pPr algn="just"/>
            <a:endParaRPr lang="tr-TR" dirty="0">
              <a:solidFill>
                <a:schemeClr val="tx1"/>
              </a:solidFill>
              <a:ea typeface="Calibri" panose="020F0502020204030204" pitchFamily="34" charset="0"/>
            </a:endParaRPr>
          </a:p>
          <a:p>
            <a:pPr algn="just" fontAlgn="base"/>
            <a:r>
              <a:rPr lang="tr-TR" b="1" dirty="0">
                <a:solidFill>
                  <a:srgbClr val="29C5F4"/>
                </a:solidFill>
                <a:hlinkClick r:id="rId2">
                  <a:extLst>
                    <a:ext uri="{A12FA001-AC4F-418D-AE19-62706E023703}">
                      <ahyp:hlinkClr xmlns:ahyp="http://schemas.microsoft.com/office/drawing/2018/hyperlinkcolor" xmlns="" val="tx"/>
                    </a:ext>
                  </a:extLst>
                </a:hlinkClick>
              </a:rPr>
              <a:t>Google </a:t>
            </a:r>
            <a:r>
              <a:rPr lang="tr-TR" b="1" dirty="0" err="1">
                <a:solidFill>
                  <a:srgbClr val="29C5F4"/>
                </a:solidFill>
                <a:hlinkClick r:id="rId2">
                  <a:extLst>
                    <a:ext uri="{A12FA001-AC4F-418D-AE19-62706E023703}">
                      <ahyp:hlinkClr xmlns:ahyp="http://schemas.microsoft.com/office/drawing/2018/hyperlinkcolor" xmlns="" val="tx"/>
                    </a:ext>
                  </a:extLst>
                </a:hlinkClick>
              </a:rPr>
              <a:t>Form</a:t>
            </a:r>
            <a:r>
              <a:rPr lang="tr-TR" b="1" dirty="0" err="1">
                <a:solidFill>
                  <a:srgbClr val="29C5F4"/>
                </a:solidFill>
              </a:rPr>
              <a:t>s</a:t>
            </a:r>
            <a:r>
              <a:rPr lang="tr-TR" dirty="0" err="1">
                <a:solidFill>
                  <a:schemeClr val="tx1"/>
                </a:solidFill>
                <a:latin typeface="Calibri"/>
                <a:ea typeface="Open Sans"/>
                <a:cs typeface="Calibri"/>
              </a:rPr>
              <a:t>’u</a:t>
            </a:r>
            <a:r>
              <a:rPr lang="tr-TR" dirty="0">
                <a:solidFill>
                  <a:schemeClr val="tx1"/>
                </a:solidFill>
                <a:latin typeface="Calibri"/>
                <a:ea typeface="Open Sans"/>
                <a:cs typeface="Calibri"/>
              </a:rPr>
              <a:t> kullanabilirsiniz (nasıl kullanılacağına ilişkin talimatlar için bu belgenin 28-29. sayfalarına göz atın) veya test anketinizi oluşturmak için </a:t>
            </a:r>
            <a:r>
              <a:rPr lang="tr-TR" b="1" dirty="0">
                <a:solidFill>
                  <a:srgbClr val="29C5F4"/>
                </a:solidFill>
                <a:hlinkClick r:id="rId3">
                  <a:extLst>
                    <a:ext uri="{A12FA001-AC4F-418D-AE19-62706E023703}">
                      <ahyp:hlinkClr xmlns:ahyp="http://schemas.microsoft.com/office/drawing/2018/hyperlinkcolor" xmlns="" val="tx"/>
                    </a:ext>
                  </a:extLst>
                </a:hlinkClick>
              </a:rPr>
              <a:t>Qualtrics</a:t>
            </a:r>
            <a:r>
              <a:rPr lang="tr-TR" dirty="0">
                <a:solidFill>
                  <a:schemeClr val="tx1"/>
                </a:solidFill>
                <a:latin typeface="Calibri"/>
                <a:ea typeface="Open Sans"/>
                <a:cs typeface="Calibri"/>
              </a:rPr>
              <a:t>, </a:t>
            </a:r>
            <a:r>
              <a:rPr lang="tr-TR" b="1" dirty="0">
                <a:solidFill>
                  <a:srgbClr val="29C5F4"/>
                </a:solidFill>
                <a:hlinkClick r:id="rId4">
                  <a:extLst>
                    <a:ext uri="{A12FA001-AC4F-418D-AE19-62706E023703}">
                      <ahyp:hlinkClr xmlns:ahyp="http://schemas.microsoft.com/office/drawing/2018/hyperlinkcolor" xmlns="" val="tx"/>
                    </a:ext>
                  </a:extLst>
                </a:hlinkClick>
              </a:rPr>
              <a:t>Microsoft Forms</a:t>
            </a:r>
            <a:r>
              <a:rPr lang="tr-TR" dirty="0">
                <a:solidFill>
                  <a:schemeClr val="tx1"/>
                </a:solidFill>
                <a:latin typeface="Calibri"/>
                <a:ea typeface="Open Sans"/>
                <a:cs typeface="Calibri"/>
              </a:rPr>
              <a:t> veya tercih edilen başka bir platform gibi başka bir ilgili araç seçebilirsiniz.</a:t>
            </a:r>
          </a:p>
          <a:p>
            <a:pPr algn="just" fontAlgn="base"/>
            <a:endParaRPr lang="tr-TR" dirty="0">
              <a:solidFill>
                <a:schemeClr val="tx1"/>
              </a:solidFill>
              <a:latin typeface="Calibri"/>
              <a:ea typeface="Open Sans"/>
              <a:cs typeface="Calibri"/>
            </a:endParaRPr>
          </a:p>
          <a:p>
            <a:pPr algn="just"/>
            <a:r>
              <a:rPr lang="tr-TR" sz="1600" b="1" dirty="0">
                <a:solidFill>
                  <a:srgbClr val="8652A1"/>
                </a:solidFill>
                <a:ea typeface="Calibri" panose="020F0502020204030204" pitchFamily="34" charset="0"/>
                <a:cs typeface="Arial" panose="020B0604020202020204" pitchFamily="34" charset="0"/>
              </a:rPr>
              <a:t>3. Adım: Toplanan Verileri Analiz Edilmesi</a:t>
            </a:r>
          </a:p>
          <a:p>
            <a:pPr algn="just"/>
            <a:endParaRPr lang="tr-TR" dirty="0"/>
          </a:p>
          <a:p>
            <a:pPr algn="just"/>
            <a:r>
              <a:rPr lang="tr-TR" dirty="0"/>
              <a:t>Anketiniz yeterli yanıtı topladıktan sonra, analiz için verileri toplayın ve düzenleyin. Sürdürülebilir lojistik çözümünüzün temel içgörülerini ve iyileştirilmesi gereken alanları belirlemeye odaklanın.</a:t>
            </a:r>
          </a:p>
          <a:p>
            <a:pPr algn="just"/>
            <a:endParaRPr lang="tr-TR" dirty="0"/>
          </a:p>
          <a:p>
            <a:pPr algn="just"/>
            <a:r>
              <a:rPr lang="tr-TR" dirty="0"/>
              <a:t>Sonuçları, örneğin çizelgeler, grafikler veya infografikler kullanarak yorumlanmasını kolaylaştırmak için görselleştirin. En önemli bulguları ekibinize net bir şekilde ileten bir format seçin.</a:t>
            </a:r>
          </a:p>
          <a:p>
            <a:pPr algn="just"/>
            <a:endParaRPr lang="tr-TR" dirty="0"/>
          </a:p>
          <a:p>
            <a:pPr algn="just"/>
            <a:r>
              <a:rPr lang="tr-TR" b="1" dirty="0">
                <a:solidFill>
                  <a:srgbClr val="29C5F4"/>
                </a:solidFill>
                <a:hlinkClick r:id="rId2">
                  <a:extLst>
                    <a:ext uri="{A12FA001-AC4F-418D-AE19-62706E023703}">
                      <ahyp:hlinkClr xmlns:ahyp="http://schemas.microsoft.com/office/drawing/2018/hyperlinkcolor" xmlns="" val="tx"/>
                    </a:ext>
                  </a:extLst>
                </a:hlinkClick>
              </a:rPr>
              <a:t>Google Form</a:t>
            </a:r>
            <a:r>
              <a:rPr lang="tr-TR" b="1" dirty="0">
                <a:solidFill>
                  <a:srgbClr val="29C5F4"/>
                </a:solidFill>
              </a:rPr>
              <a:t>s</a:t>
            </a:r>
            <a:r>
              <a:rPr lang="tr-TR" dirty="0"/>
              <a:t>, </a:t>
            </a:r>
            <a:r>
              <a:rPr lang="tr-TR" b="1" dirty="0">
                <a:solidFill>
                  <a:srgbClr val="29C5F4"/>
                </a:solidFill>
                <a:hlinkClick r:id="rId3">
                  <a:extLst>
                    <a:ext uri="{A12FA001-AC4F-418D-AE19-62706E023703}">
                      <ahyp:hlinkClr xmlns:ahyp="http://schemas.microsoft.com/office/drawing/2018/hyperlinkcolor" xmlns="" val="tx"/>
                    </a:ext>
                  </a:extLst>
                </a:hlinkClick>
              </a:rPr>
              <a:t>Qualtrics</a:t>
            </a:r>
            <a:r>
              <a:rPr lang="tr-TR" dirty="0">
                <a:solidFill>
                  <a:schemeClr val="tx1"/>
                </a:solidFill>
                <a:latin typeface="Calibri"/>
                <a:ea typeface="Open Sans"/>
                <a:cs typeface="Calibri"/>
              </a:rPr>
              <a:t>, </a:t>
            </a:r>
            <a:r>
              <a:rPr lang="tr-TR" b="1" dirty="0">
                <a:solidFill>
                  <a:srgbClr val="29C5F4"/>
                </a:solidFill>
                <a:hlinkClick r:id="rId4">
                  <a:extLst>
                    <a:ext uri="{A12FA001-AC4F-418D-AE19-62706E023703}">
                      <ahyp:hlinkClr xmlns:ahyp="http://schemas.microsoft.com/office/drawing/2018/hyperlinkcolor" xmlns="" val="tx"/>
                    </a:ext>
                  </a:extLst>
                </a:hlinkClick>
              </a:rPr>
              <a:t>Microsoft Forms</a:t>
            </a:r>
            <a:r>
              <a:rPr lang="tr-TR" dirty="0"/>
              <a:t> veya tercih ettiğiniz diğer anket platformları gibi araçları kullanabilirsiniz ve bunların çoğu yerleşik görselleştirme özellikleri içerir. Alternatif olarak, daha özelleştirilmiş görseller için verileri Excel'e, Google E-</a:t>
            </a:r>
            <a:r>
              <a:rPr lang="tr-TR" dirty="0" err="1"/>
              <a:t>Tablolar'a</a:t>
            </a:r>
            <a:r>
              <a:rPr lang="tr-TR" dirty="0"/>
              <a:t> veya bir veri görselleştirme aracına (</a:t>
            </a:r>
            <a:r>
              <a:rPr lang="tr-TR" dirty="0" err="1"/>
              <a:t>Canva</a:t>
            </a:r>
            <a:r>
              <a:rPr lang="tr-TR" dirty="0"/>
              <a:t>, </a:t>
            </a:r>
            <a:r>
              <a:rPr lang="tr-TR" dirty="0" err="1"/>
              <a:t>Tableau</a:t>
            </a:r>
            <a:r>
              <a:rPr lang="tr-TR" dirty="0"/>
              <a:t> veya </a:t>
            </a:r>
            <a:r>
              <a:rPr lang="tr-TR" dirty="0" err="1"/>
              <a:t>Flourish</a:t>
            </a:r>
            <a:r>
              <a:rPr lang="tr-TR" dirty="0"/>
              <a:t> gibi) aktarabilirsiniz.</a:t>
            </a:r>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27</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6144128" cy="926158"/>
          </a:xfrm>
        </p:spPr>
        <p:txBody>
          <a:bodyPr lIns="91440" tIns="45720" rIns="91440" bIns="45720" anchor="ctr">
            <a:noAutofit/>
          </a:bodyPr>
          <a:lstStyle/>
          <a:p>
            <a:pPr marL="731520"/>
            <a:r>
              <a:rPr lang="en-US" dirty="0">
                <a:latin typeface="Calibri"/>
                <a:ea typeface="Open Sans"/>
                <a:cs typeface="Calibri"/>
              </a:rPr>
              <a:t>AŞAMA 5 – PİLOT HİZMETİN TEST EDİLMESİ VE DOĞRULANMASI</a:t>
            </a:r>
            <a:endParaRPr lang="en-US" dirty="0"/>
          </a:p>
        </p:txBody>
      </p:sp>
    </p:spTree>
    <p:extLst>
      <p:ext uri="{BB962C8B-B14F-4D97-AF65-F5344CB8AC3E}">
        <p14:creationId xmlns:p14="http://schemas.microsoft.com/office/powerpoint/2010/main" val="2115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C4E29A-A4F5-7D20-1117-EEC0EB473B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C93ED3C-74CD-D212-12BB-F318CE9111CB}"/>
              </a:ext>
            </a:extLst>
          </p:cNvPr>
          <p:cNvSpPr>
            <a:spLocks noGrp="1"/>
          </p:cNvSpPr>
          <p:nvPr>
            <p:ph type="body" sz="quarter" idx="64"/>
          </p:nvPr>
        </p:nvSpPr>
        <p:spPr>
          <a:xfrm>
            <a:off x="697281" y="1599143"/>
            <a:ext cx="6076734" cy="2799601"/>
          </a:xfrm>
        </p:spPr>
        <p:txBody>
          <a:bodyPr lIns="91440" tIns="45720" rIns="91440" bIns="45720" numCol="1" spcCol="288000" anchor="t">
            <a:noAutofit/>
          </a:bodyPr>
          <a:lstStyle/>
          <a:p>
            <a:pPr marR="243840" algn="just">
              <a:lnSpc>
                <a:spcPct val="115000"/>
              </a:lnSpc>
              <a:spcBef>
                <a:spcPts val="1200"/>
              </a:spcBef>
              <a:tabLst>
                <a:tab pos="450215" algn="l"/>
              </a:tabLst>
            </a:pPr>
            <a:r>
              <a:rPr lang="tr-TR" sz="1600" b="1" dirty="0">
                <a:solidFill>
                  <a:srgbClr val="8652A1"/>
                </a:solidFill>
                <a:ea typeface="Calibri" panose="020F0502020204030204" pitchFamily="34" charset="0"/>
                <a:cs typeface="Arial" panose="020B0604020202020204" pitchFamily="34" charset="0"/>
              </a:rPr>
              <a:t>Yönerge - Google Forms Nasıl Kullanılır?</a:t>
            </a:r>
          </a:p>
          <a:p>
            <a:pPr marR="243840" algn="just">
              <a:lnSpc>
                <a:spcPct val="115000"/>
              </a:lnSpc>
              <a:spcBef>
                <a:spcPts val="1200"/>
              </a:spcBef>
              <a:tabLst>
                <a:tab pos="450215" algn="l"/>
              </a:tabLst>
            </a:pPr>
            <a:r>
              <a:rPr lang="tr-TR" b="1" dirty="0">
                <a:solidFill>
                  <a:srgbClr val="29C5F4"/>
                </a:solidFill>
                <a:latin typeface="Calibri"/>
                <a:ea typeface="Calibri"/>
                <a:cs typeface="Arial"/>
                <a:hlinkClick r:id="rId2">
                  <a:extLst>
                    <a:ext uri="{A12FA001-AC4F-418D-AE19-62706E023703}">
                      <ahyp:hlinkClr xmlns:ahyp="http://schemas.microsoft.com/office/drawing/2018/hyperlinkcolor" xmlns="" val="tx"/>
                    </a:ext>
                  </a:extLst>
                </a:hlinkClick>
              </a:rPr>
              <a:t>Google Forms</a:t>
            </a:r>
            <a:r>
              <a:rPr lang="tr-TR" b="1" dirty="0">
                <a:solidFill>
                  <a:schemeClr val="tx1"/>
                </a:solidFill>
                <a:latin typeface="Calibri"/>
                <a:ea typeface="Calibri"/>
                <a:cs typeface="Arial"/>
              </a:rPr>
              <a:t> </a:t>
            </a:r>
            <a:r>
              <a:rPr lang="tr-TR" dirty="0">
                <a:solidFill>
                  <a:schemeClr val="tx1"/>
                </a:solidFill>
                <a:latin typeface="Calibri"/>
                <a:ea typeface="Calibri"/>
                <a:cs typeface="Arial"/>
              </a:rPr>
              <a:t>aç</a:t>
            </a:r>
            <a:r>
              <a:rPr lang="tr-TR" dirty="0">
                <a:solidFill>
                  <a:srgbClr val="0563C1"/>
                </a:solidFill>
                <a:latin typeface="Calibri"/>
                <a:ea typeface="Calibri"/>
                <a:cs typeface="Arial"/>
              </a:rPr>
              <a:t> </a:t>
            </a:r>
            <a:r>
              <a:rPr lang="tr-TR" dirty="0">
                <a:solidFill>
                  <a:schemeClr val="tx1"/>
                </a:solidFill>
                <a:latin typeface="Calibri"/>
                <a:ea typeface="Calibri"/>
                <a:cs typeface="Arial"/>
              </a:rPr>
              <a:t>ve Üye Ol/Giriş Yap.</a:t>
            </a:r>
          </a:p>
          <a:p>
            <a:pPr marL="228600" marR="243840" indent="-228600" algn="just">
              <a:lnSpc>
                <a:spcPct val="115000"/>
              </a:lnSpc>
              <a:spcBef>
                <a:spcPts val="1200"/>
              </a:spcBef>
              <a:buAutoNum type="arabicPeriod"/>
              <a:tabLst>
                <a:tab pos="450215" algn="l"/>
              </a:tabLst>
            </a:pPr>
            <a:r>
              <a:rPr lang="tr-TR" dirty="0">
                <a:solidFill>
                  <a:schemeClr val="tx1"/>
                </a:solidFill>
                <a:ea typeface="Calibri" panose="020F0502020204030204" pitchFamily="34" charset="0"/>
                <a:cs typeface="Arial" panose="020B0604020202020204" pitchFamily="34" charset="0"/>
              </a:rPr>
              <a:t>"+" işaretine tıklayarak yeni bir anket oluşturun veya bir şablon seçin.</a:t>
            </a: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tr-TR" dirty="0">
                <a:solidFill>
                  <a:schemeClr val="tx1"/>
                </a:solidFill>
                <a:ea typeface="Calibri" panose="020F0502020204030204" pitchFamily="34" charset="0"/>
                <a:cs typeface="Arial" panose="020B0604020202020204" pitchFamily="34" charset="0"/>
              </a:rPr>
              <a:t>Artık formunuza bir ad verebilir, bir açıklama verebilir ve soru ekleyebilir/düzenleyebilirsiniz. Sorularınız için Çoktan seçmeli, yazılı cevap, onay kutusu veya çok daha fazlası arasından seçim yapabilirsiniz - amaçlarınıza en uygun olanı seçin.</a:t>
            </a: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tr-TR" dirty="0">
                <a:solidFill>
                  <a:schemeClr val="tx1"/>
                </a:solidFill>
                <a:ea typeface="Calibri" panose="020F0502020204030204" pitchFamily="34" charset="0"/>
                <a:cs typeface="Arial" panose="020B0604020202020204" pitchFamily="34" charset="0"/>
              </a:rPr>
              <a:t>Sağ üstteki menü, formunuz için size birden fazla seçenek sunar:</a:t>
            </a: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tr-TR" dirty="0">
                <a:solidFill>
                  <a:schemeClr val="tx1"/>
                </a:solidFill>
                <a:ea typeface="Calibri" panose="020F0502020204030204" pitchFamily="34" charset="0"/>
                <a:cs typeface="Arial" panose="020B0604020202020204" pitchFamily="34" charset="0"/>
              </a:rPr>
              <a:t>Anketi gönderdikten ve insanlar anketi yanıtladıktan sonra, yanıtları burada görüntüleyebilirsiniz.</a:t>
            </a: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tr-TR"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D353DF99-A353-3151-1CA4-A08D31FDE158}"/>
              </a:ext>
            </a:extLst>
          </p:cNvPr>
          <p:cNvSpPr>
            <a:spLocks noGrp="1"/>
          </p:cNvSpPr>
          <p:nvPr>
            <p:ph type="sldNum" sz="quarter" idx="4"/>
          </p:nvPr>
        </p:nvSpPr>
        <p:spPr/>
        <p:txBody>
          <a:bodyPr/>
          <a:lstStyle/>
          <a:p>
            <a:fld id="{9C527BFA-2C0E-4CEC-B6A5-913A56FEF4B4}" type="slidenum">
              <a:rPr lang="fr-CA" smtClean="0"/>
              <a:pPr/>
              <a:t>28</a:t>
            </a:fld>
            <a:endParaRPr lang="fr-CA"/>
          </a:p>
        </p:txBody>
      </p:sp>
      <p:sp>
        <p:nvSpPr>
          <p:cNvPr id="7" name="Freeform 1">
            <a:extLst>
              <a:ext uri="{FF2B5EF4-FFF2-40B4-BE49-F238E27FC236}">
                <a16:creationId xmlns:a16="http://schemas.microsoft.com/office/drawing/2014/main" xmlns="" id="{C194A248-6C63-B2EF-2A72-1B7344F0E1B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6ADB42B6-A29A-416F-DA99-B19096D97517}"/>
              </a:ext>
            </a:extLst>
          </p:cNvPr>
          <p:cNvSpPr>
            <a:spLocks noGrp="1"/>
          </p:cNvSpPr>
          <p:nvPr>
            <p:ph type="body" sz="quarter" idx="61"/>
          </p:nvPr>
        </p:nvSpPr>
        <p:spPr>
          <a:xfrm>
            <a:off x="-9335" y="304800"/>
            <a:ext cx="6152440" cy="926158"/>
          </a:xfrm>
        </p:spPr>
        <p:txBody>
          <a:bodyPr lIns="91440" tIns="45720" rIns="91440" bIns="45720" anchor="ctr">
            <a:noAutofit/>
          </a:bodyPr>
          <a:lstStyle/>
          <a:p>
            <a:pPr marL="731520"/>
            <a:r>
              <a:rPr lang="en-US" dirty="0">
                <a:latin typeface="Calibri"/>
                <a:ea typeface="Open Sans"/>
                <a:cs typeface="Calibri"/>
              </a:rPr>
              <a:t>AŞAMA 5 – PİLOT HİZMETİN TEST EDİLMESİ VE DOĞRULANMASI</a:t>
            </a:r>
            <a:endParaRPr lang="en-US" dirty="0"/>
          </a:p>
        </p:txBody>
      </p:sp>
      <p:pic>
        <p:nvPicPr>
          <p:cNvPr id="3" name="Grafik 2">
            <a:extLst>
              <a:ext uri="{FF2B5EF4-FFF2-40B4-BE49-F238E27FC236}">
                <a16:creationId xmlns:a16="http://schemas.microsoft.com/office/drawing/2014/main" xmlns="" id="{0DCA5264-127E-EDD1-48BF-2131ADCD05E9}"/>
              </a:ext>
            </a:extLst>
          </p:cNvPr>
          <p:cNvPicPr>
            <a:picLocks noChangeAspect="1"/>
          </p:cNvPicPr>
          <p:nvPr/>
        </p:nvPicPr>
        <p:blipFill>
          <a:blip r:embed="rId3"/>
          <a:stretch>
            <a:fillRect/>
          </a:stretch>
        </p:blipFill>
        <p:spPr>
          <a:xfrm>
            <a:off x="939466" y="2648401"/>
            <a:ext cx="866062" cy="1040499"/>
          </a:xfrm>
          <a:prstGeom prst="rect">
            <a:avLst/>
          </a:prstGeom>
        </p:spPr>
      </p:pic>
      <p:pic>
        <p:nvPicPr>
          <p:cNvPr id="8" name="Grafik 7">
            <a:extLst>
              <a:ext uri="{FF2B5EF4-FFF2-40B4-BE49-F238E27FC236}">
                <a16:creationId xmlns:a16="http://schemas.microsoft.com/office/drawing/2014/main" xmlns="" id="{FC974072-A38B-A4C2-B436-660AAA96E010}"/>
              </a:ext>
            </a:extLst>
          </p:cNvPr>
          <p:cNvPicPr>
            <a:picLocks noChangeAspect="1"/>
          </p:cNvPicPr>
          <p:nvPr/>
        </p:nvPicPr>
        <p:blipFill>
          <a:blip r:embed="rId4"/>
          <a:stretch>
            <a:fillRect/>
          </a:stretch>
        </p:blipFill>
        <p:spPr>
          <a:xfrm>
            <a:off x="939466" y="4485144"/>
            <a:ext cx="3118281" cy="1721524"/>
          </a:xfrm>
          <a:prstGeom prst="rect">
            <a:avLst/>
          </a:prstGeom>
        </p:spPr>
      </p:pic>
      <p:pic>
        <p:nvPicPr>
          <p:cNvPr id="10" name="Grafik 9">
            <a:extLst>
              <a:ext uri="{FF2B5EF4-FFF2-40B4-BE49-F238E27FC236}">
                <a16:creationId xmlns:a16="http://schemas.microsoft.com/office/drawing/2014/main" xmlns="" id="{46841BF4-7254-0320-263A-C5F5D4815654}"/>
              </a:ext>
            </a:extLst>
          </p:cNvPr>
          <p:cNvPicPr>
            <a:picLocks noChangeAspect="1"/>
          </p:cNvPicPr>
          <p:nvPr/>
        </p:nvPicPr>
        <p:blipFill>
          <a:blip r:embed="rId5"/>
          <a:stretch>
            <a:fillRect/>
          </a:stretch>
        </p:blipFill>
        <p:spPr>
          <a:xfrm rot="16200000">
            <a:off x="-253031" y="7710067"/>
            <a:ext cx="2729613" cy="344615"/>
          </a:xfrm>
          <a:prstGeom prst="rect">
            <a:avLst/>
          </a:prstGeom>
        </p:spPr>
      </p:pic>
      <p:sp>
        <p:nvSpPr>
          <p:cNvPr id="11" name="Textfeld 10">
            <a:extLst>
              <a:ext uri="{FF2B5EF4-FFF2-40B4-BE49-F238E27FC236}">
                <a16:creationId xmlns:a16="http://schemas.microsoft.com/office/drawing/2014/main" xmlns="" id="{784F7A14-FAEE-B5FC-1AC1-25FB62A5D55F}"/>
              </a:ext>
            </a:extLst>
          </p:cNvPr>
          <p:cNvSpPr txBox="1"/>
          <p:nvPr/>
        </p:nvSpPr>
        <p:spPr>
          <a:xfrm>
            <a:off x="1261955" y="6657503"/>
            <a:ext cx="5512060" cy="2631490"/>
          </a:xfrm>
          <a:prstGeom prst="rect">
            <a:avLst/>
          </a:prstGeom>
          <a:noFill/>
        </p:spPr>
        <p:txBody>
          <a:bodyPr wrap="square" rtlCol="0">
            <a:spAutoFit/>
          </a:bodyPr>
          <a:lstStyle/>
          <a:p>
            <a:r>
              <a:rPr lang="tr-TR" sz="1100"/>
              <a:t>Burada formunuzu yayınlayabilirsiniz - bağlantısı olan herkese veya belirli Google hesaplarını davet edebilirsiniz</a:t>
            </a:r>
          </a:p>
          <a:p>
            <a:endParaRPr lang="tr-TR" sz="1100"/>
          </a:p>
          <a:p>
            <a:endParaRPr lang="tr-TR" sz="1100"/>
          </a:p>
          <a:p>
            <a:r>
              <a:rPr lang="tr-TR" sz="1100"/>
              <a:t>Burada, Google Formunuz üzerinde ortak çalışma yapmak üzere ekip üyeleri ekleyebilirsiniz</a:t>
            </a:r>
          </a:p>
          <a:p>
            <a:r>
              <a:rPr lang="tr-TR" sz="1100"/>
              <a:t>
Burada, ortak çalışanları davet etmek için formunuzun bağlantısını kopyalayabilirsiniz</a:t>
            </a:r>
          </a:p>
          <a:p>
            <a:r>
              <a:rPr lang="tr-TR" sz="1100"/>
              <a:t>
İleri al</a:t>
            </a:r>
          </a:p>
          <a:p>
            <a:r>
              <a:rPr lang="tr-TR" sz="1100"/>
              <a:t>
Geri al</a:t>
            </a:r>
          </a:p>
          <a:p>
            <a:r>
              <a:rPr lang="tr-TR" sz="1100"/>
              <a:t>
Formunuzun önizlemesini görme</a:t>
            </a:r>
          </a:p>
          <a:p>
            <a:r>
              <a:rPr lang="tr-TR" sz="1100"/>
              <a:t>
Formunuzun görünümünü değiştirme</a:t>
            </a:r>
          </a:p>
        </p:txBody>
      </p:sp>
      <p:pic>
        <p:nvPicPr>
          <p:cNvPr id="13" name="Grafik 12">
            <a:extLst>
              <a:ext uri="{FF2B5EF4-FFF2-40B4-BE49-F238E27FC236}">
                <a16:creationId xmlns:a16="http://schemas.microsoft.com/office/drawing/2014/main" xmlns="" id="{18876F97-E683-B269-347B-0C3E5BBCDCE1}"/>
              </a:ext>
            </a:extLst>
          </p:cNvPr>
          <p:cNvPicPr>
            <a:picLocks noChangeAspect="1"/>
          </p:cNvPicPr>
          <p:nvPr/>
        </p:nvPicPr>
        <p:blipFill>
          <a:blip r:embed="rId6"/>
          <a:stretch>
            <a:fillRect/>
          </a:stretch>
        </p:blipFill>
        <p:spPr>
          <a:xfrm>
            <a:off x="1028565" y="9860075"/>
            <a:ext cx="2629035" cy="463574"/>
          </a:xfrm>
          <a:prstGeom prst="rect">
            <a:avLst/>
          </a:prstGeom>
        </p:spPr>
      </p:pic>
    </p:spTree>
    <p:extLst>
      <p:ext uri="{BB962C8B-B14F-4D97-AF65-F5344CB8AC3E}">
        <p14:creationId xmlns:p14="http://schemas.microsoft.com/office/powerpoint/2010/main" val="223258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A2453C-BBB4-F828-ACD1-AACE3E7CD4F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C81A0204-E9FD-0254-D895-CACE90951475}"/>
              </a:ext>
            </a:extLst>
          </p:cNvPr>
          <p:cNvSpPr>
            <a:spLocks noGrp="1"/>
          </p:cNvSpPr>
          <p:nvPr>
            <p:ph type="body" sz="quarter" idx="64"/>
          </p:nvPr>
        </p:nvSpPr>
        <p:spPr>
          <a:xfrm>
            <a:off x="697281" y="1599143"/>
            <a:ext cx="6076734" cy="6813337"/>
          </a:xfrm>
        </p:spPr>
        <p:txBody>
          <a:bodyPr lIns="91440" tIns="45720" rIns="91440" bIns="45720" numCol="1" spcCol="288000" anchor="t">
            <a:noAutofit/>
          </a:bodyPr>
          <a:lstStyle/>
          <a:p>
            <a:pPr marR="243840" algn="just">
              <a:lnSpc>
                <a:spcPct val="115000"/>
              </a:lnSpc>
              <a:spcBef>
                <a:spcPts val="1200"/>
              </a:spcBef>
              <a:tabLst>
                <a:tab pos="450215" algn="l"/>
              </a:tabLst>
            </a:pPr>
            <a:r>
              <a:rPr lang="tr-TR" sz="1600" b="1" dirty="0">
                <a:solidFill>
                  <a:srgbClr val="8652A1"/>
                </a:solidFill>
                <a:ea typeface="Calibri" panose="020F0502020204030204" pitchFamily="34" charset="0"/>
                <a:cs typeface="Arial" panose="020B0604020202020204" pitchFamily="34" charset="0"/>
              </a:rPr>
              <a:t>Yönerge- Google Forms Nasıl Kullanılır?</a:t>
            </a:r>
          </a:p>
          <a:p>
            <a:pPr marR="243840" algn="just">
              <a:lnSpc>
                <a:spcPct val="115000"/>
              </a:lnSpc>
              <a:spcBef>
                <a:spcPts val="1200"/>
              </a:spcBef>
              <a:tabLst>
                <a:tab pos="450215" algn="l"/>
              </a:tabLst>
            </a:pPr>
            <a:r>
              <a:rPr lang="tr-TR" dirty="0">
                <a:solidFill>
                  <a:schemeClr val="tx1"/>
                </a:solidFill>
                <a:latin typeface="Calibri"/>
                <a:ea typeface="Calibri"/>
                <a:cs typeface="Arial"/>
              </a:rPr>
              <a:t>Ayarlar bölümünde, örneğin yanıtların nasıl toplandığını veya sunulduğunu düzenleyebilir ve form veya soru varsayılanlarını ayarlayabilirsiniz.</a:t>
            </a:r>
          </a:p>
          <a:p>
            <a:pPr marR="243840" algn="just">
              <a:lnSpc>
                <a:spcPct val="115000"/>
              </a:lnSpc>
              <a:spcBef>
                <a:spcPts val="1200"/>
              </a:spcBef>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Font typeface="+mj-lt"/>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R="243840" algn="just">
              <a:lnSpc>
                <a:spcPct val="115000"/>
              </a:lnSpc>
              <a:spcBef>
                <a:spcPts val="1200"/>
              </a:spcBef>
              <a:tabLst>
                <a:tab pos="450215" algn="l"/>
              </a:tabLst>
            </a:pPr>
            <a:r>
              <a:rPr lang="tr-TR" dirty="0">
                <a:solidFill>
                  <a:schemeClr val="tx1"/>
                </a:solidFill>
                <a:ea typeface="Calibri" panose="020F0502020204030204" pitchFamily="34" charset="0"/>
                <a:cs typeface="Arial" panose="020B0604020202020204" pitchFamily="34" charset="0"/>
              </a:rPr>
              <a:t>Daha fazla yardım için </a:t>
            </a:r>
            <a:r>
              <a:rPr lang="tr-TR" b="1" dirty="0">
                <a:solidFill>
                  <a:srgbClr val="29C5F4"/>
                </a:solidFill>
                <a:latin typeface="Calibri"/>
                <a:ea typeface="Calibri"/>
                <a:cs typeface="Arial"/>
                <a:hlinkClick r:id="rId2">
                  <a:extLst>
                    <a:ext uri="{A12FA001-AC4F-418D-AE19-62706E023703}">
                      <ahyp:hlinkClr xmlns:ahyp="http://schemas.microsoft.com/office/drawing/2018/hyperlinkcolor" xmlns="" val="tx"/>
                    </a:ext>
                  </a:extLst>
                </a:hlinkClick>
              </a:rPr>
              <a:t>Google Workspace Learning Centre</a:t>
            </a:r>
            <a:r>
              <a:rPr lang="tr-TR" dirty="0">
                <a:solidFill>
                  <a:schemeClr val="tx1"/>
                </a:solidFill>
                <a:ea typeface="Calibri" panose="020F0502020204030204" pitchFamily="34" charset="0"/>
                <a:cs typeface="Arial" panose="020B0604020202020204" pitchFamily="34" charset="0"/>
              </a:rPr>
              <a:t> sitesini ziyaret edin.</a:t>
            </a:r>
            <a:endParaRPr lang="tr-TR" dirty="0">
              <a:solidFill>
                <a:schemeClr val="tx1"/>
              </a:solidFill>
              <a:latin typeface="Calibri"/>
              <a:ea typeface="Calibri"/>
              <a:cs typeface="Arial"/>
            </a:endParaRPr>
          </a:p>
          <a:p>
            <a:pPr marR="243840" algn="just">
              <a:lnSpc>
                <a:spcPct val="115000"/>
              </a:lnSpc>
              <a:spcBef>
                <a:spcPts val="1200"/>
              </a:spcBef>
              <a:tabLst>
                <a:tab pos="450215" algn="l"/>
              </a:tabLst>
            </a:pPr>
            <a:r>
              <a:rPr lang="tr-TR" sz="1600" b="1" dirty="0">
                <a:solidFill>
                  <a:srgbClr val="8652A1"/>
                </a:solidFill>
                <a:ea typeface="Calibri" panose="020F0502020204030204" pitchFamily="34" charset="0"/>
                <a:cs typeface="Arial" panose="020B0604020202020204" pitchFamily="34" charset="0"/>
              </a:rPr>
              <a:t>Soru Örnekleri</a:t>
            </a:r>
          </a:p>
          <a:p>
            <a:pPr marR="243840" algn="just">
              <a:lnSpc>
                <a:spcPct val="115000"/>
              </a:lnSpc>
              <a:spcBef>
                <a:spcPts val="1200"/>
              </a:spcBef>
              <a:tabLst>
                <a:tab pos="450215" algn="l"/>
              </a:tabLst>
            </a:pPr>
            <a:r>
              <a:rPr lang="tr-TR" dirty="0">
                <a:solidFill>
                  <a:schemeClr val="tx1"/>
                </a:solidFill>
                <a:ea typeface="Calibri" panose="020F0502020204030204" pitchFamily="34" charset="0"/>
                <a:cs typeface="Arial" panose="020B0604020202020204" pitchFamily="34" charset="0"/>
              </a:rPr>
              <a:t>Online formunuzla toplayabileceğiniz soru ve yanıt türlerine ilişkin bazı örnekleri burada bulabilirsiniz. Lütfen soruların senaryonuza ve çözümünüze uygulanabilirliğine dikkat edin. </a:t>
            </a:r>
          </a:p>
          <a:p>
            <a:endParaRPr lang="tr-TR" b="1" dirty="0"/>
          </a:p>
          <a:p>
            <a:r>
              <a:rPr lang="tr-TR" b="1" dirty="0"/>
              <a:t>Genel Kullanılabilirlik ve Deneyim</a:t>
            </a:r>
          </a:p>
          <a:p>
            <a:pPr marL="182245" indent="-182245">
              <a:buFont typeface="Wingdings" panose="05000000000000000000" pitchFamily="2" charset="2"/>
              <a:buChar char="q"/>
            </a:pPr>
            <a:r>
              <a:rPr lang="tr-TR" dirty="0"/>
              <a:t>Çözümü kullanmak ne kadar kolaydı? (Ölçek: 1 - Çok Zor - 5 - Çok Kolay)
Kafa karıştırıcı veya gereksiz hissettiren herhangi bir özellik var mıydı? (Ucu açık)
Çözüm içindeki gezinme ne kadar sezgiseldi? (Ölçek: 1 - Sezgisel değil - 5 - Çok sezgisel</a:t>
            </a:r>
            <a:r>
              <a:rPr lang="tr-TR" i="1" dirty="0"/>
              <a:t>)</a:t>
            </a:r>
            <a:endParaRPr lang="tr-TR" dirty="0"/>
          </a:p>
          <a:p>
            <a:pPr marL="182245" indent="-182245"/>
            <a:endParaRPr lang="tr-TR" b="1" dirty="0"/>
          </a:p>
          <a:p>
            <a:pPr marL="182245" indent="-182245"/>
            <a:r>
              <a:rPr lang="tr-TR" b="1" dirty="0"/>
              <a:t>Etkililik ve İşlevsellik</a:t>
            </a:r>
          </a:p>
          <a:p>
            <a:pPr marL="182245" indent="-182245">
              <a:buFont typeface="Wingdings" panose="05000000000000000000" pitchFamily="2" charset="2"/>
              <a:buChar char="q"/>
            </a:pPr>
            <a:r>
              <a:rPr lang="tr-TR" dirty="0"/>
              <a:t>Çözüm, tasarlandığı lojistik zorluğu etkili bir şekilde ele aldı mı? (Evet/Hayır, açıklama seçeneği ile)
Çözümün hangi özellikleri iyi çalıştı? (Çoktan seçmeli: hız, kullanım kolaylığı, tasarım, sürdürülebilirlik etkisi vb.)
Herhangi bir teknik sorun veya hata var mıydı? (Evet/Hayır, sorunu açıklama seçeneği ile</a:t>
            </a:r>
            <a:r>
              <a:rPr lang="tr-TR" i="1" dirty="0"/>
              <a:t>)</a:t>
            </a:r>
            <a:endParaRPr lang="tr-TR" dirty="0"/>
          </a:p>
          <a:p>
            <a:pPr marL="182245" indent="-182245"/>
            <a:endParaRPr lang="tr-TR" b="1" dirty="0"/>
          </a:p>
          <a:p>
            <a:pPr marL="182245" indent="-182245"/>
            <a:r>
              <a:rPr lang="tr-TR" b="1" dirty="0"/>
              <a:t>Sürdürülebilirlik ve Etki</a:t>
            </a:r>
          </a:p>
          <a:p>
            <a:pPr marL="182245" indent="-182245">
              <a:buFont typeface="Wingdings" panose="05000000000000000000" pitchFamily="2" charset="2"/>
              <a:buChar char="q"/>
            </a:pPr>
            <a:r>
              <a:rPr lang="tr-TR" dirty="0"/>
              <a:t>Bu çözüm sürdürülebilirlik hedefleriyle ne kadar uyumlu? (Ölçek: 1 - Hiç değil - 5 – </a:t>
            </a:r>
            <a:r>
              <a:rPr lang="tr-TR" dirty="0" err="1"/>
              <a:t>SKA’larla</a:t>
            </a:r>
            <a:r>
              <a:rPr lang="tr-TR" dirty="0"/>
              <a:t> tamamen uyumlu)
Bu çözümün daha sürdürülebilir lojistik operasyonlarına katkıda bulunabileceğini düşünüyor musunuz? (Evet/Hayır, açıklama seçeneği ile</a:t>
            </a:r>
            <a:r>
              <a:rPr lang="tr-TR" i="1" dirty="0"/>
              <a:t>)</a:t>
            </a:r>
            <a:endParaRPr lang="tr-TR" dirty="0"/>
          </a:p>
          <a:p>
            <a:pPr marL="182245" indent="-182245"/>
            <a:endParaRPr lang="tr-TR" b="1" dirty="0"/>
          </a:p>
          <a:p>
            <a:pPr marL="182245" indent="-182245"/>
            <a:r>
              <a:rPr lang="tr-TR" b="1" dirty="0"/>
              <a:t>Kullanıcı Geri Bildirimi ve Önerileri</a:t>
            </a:r>
          </a:p>
          <a:p>
            <a:pPr marL="182245" indent="-182245">
              <a:buFont typeface="Wingdings" panose="05000000000000000000" pitchFamily="2" charset="2"/>
              <a:buChar char="q"/>
            </a:pPr>
            <a:r>
              <a:rPr lang="tr-TR" dirty="0"/>
              <a:t>Bu çözüm için ne gibi iyileştirmeler önerirsiniz? (Ucu açık)
Bu çözümü lojistik operasyonlarında diğer kişilere tavsiye eder misiniz? (Evet/Hayır, neden veya neden olmadığını açıklama seçeneği ile</a:t>
            </a:r>
            <a:r>
              <a:rPr lang="tr-TR" i="1" dirty="0"/>
              <a:t>)</a:t>
            </a:r>
            <a:endParaRPr lang="tr-TR" dirty="0"/>
          </a:p>
          <a:p>
            <a:pPr marL="228600" marR="243840" indent="-228600" algn="just">
              <a:lnSpc>
                <a:spcPct val="115000"/>
              </a:lnSpc>
              <a:spcBef>
                <a:spcPts val="1200"/>
              </a:spcBef>
              <a:buFont typeface="+mj-lt"/>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tr-TR"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6F13D878-13FF-B999-A313-35E3A16FACDD}"/>
              </a:ext>
            </a:extLst>
          </p:cNvPr>
          <p:cNvSpPr>
            <a:spLocks noGrp="1"/>
          </p:cNvSpPr>
          <p:nvPr>
            <p:ph type="sldNum" sz="quarter" idx="4"/>
          </p:nvPr>
        </p:nvSpPr>
        <p:spPr/>
        <p:txBody>
          <a:bodyPr/>
          <a:lstStyle/>
          <a:p>
            <a:fld id="{9C527BFA-2C0E-4CEC-B6A5-913A56FEF4B4}" type="slidenum">
              <a:rPr lang="fr-CA" smtClean="0"/>
              <a:pPr/>
              <a:t>29</a:t>
            </a:fld>
            <a:endParaRPr lang="fr-CA"/>
          </a:p>
        </p:txBody>
      </p:sp>
      <p:sp>
        <p:nvSpPr>
          <p:cNvPr id="7" name="Freeform 1">
            <a:extLst>
              <a:ext uri="{FF2B5EF4-FFF2-40B4-BE49-F238E27FC236}">
                <a16:creationId xmlns:a16="http://schemas.microsoft.com/office/drawing/2014/main" xmlns="" id="{35CCD3F5-0E24-E1FB-4981-166CD27CE7D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6749F73E-F872-50E4-CD60-1216F6573ADC}"/>
              </a:ext>
            </a:extLst>
          </p:cNvPr>
          <p:cNvSpPr>
            <a:spLocks noGrp="1"/>
          </p:cNvSpPr>
          <p:nvPr>
            <p:ph type="body" sz="quarter" idx="61"/>
          </p:nvPr>
        </p:nvSpPr>
        <p:spPr>
          <a:xfrm>
            <a:off x="-9334" y="304800"/>
            <a:ext cx="6144128" cy="926158"/>
          </a:xfrm>
        </p:spPr>
        <p:txBody>
          <a:bodyPr lIns="91440" tIns="45720" rIns="91440" bIns="45720" anchor="ctr">
            <a:noAutofit/>
          </a:bodyPr>
          <a:lstStyle/>
          <a:p>
            <a:pPr marL="731520"/>
            <a:r>
              <a:rPr lang="en-US" dirty="0">
                <a:latin typeface="Calibri"/>
                <a:ea typeface="Open Sans"/>
                <a:cs typeface="Calibri"/>
              </a:rPr>
              <a:t>AŞAMA 5 – PİLOT HİZMETİN TEST EDİLMESİ VE DOĞRULANMASI</a:t>
            </a:r>
            <a:endParaRPr lang="en-US" dirty="0"/>
          </a:p>
        </p:txBody>
      </p:sp>
      <p:pic>
        <p:nvPicPr>
          <p:cNvPr id="5" name="Grafik 4">
            <a:extLst>
              <a:ext uri="{FF2B5EF4-FFF2-40B4-BE49-F238E27FC236}">
                <a16:creationId xmlns:a16="http://schemas.microsoft.com/office/drawing/2014/main" xmlns="" id="{D003548F-199B-583D-4AB4-12FB05C05D14}"/>
              </a:ext>
            </a:extLst>
          </p:cNvPr>
          <p:cNvPicPr>
            <a:picLocks noChangeAspect="1"/>
          </p:cNvPicPr>
          <p:nvPr/>
        </p:nvPicPr>
        <p:blipFill>
          <a:blip r:embed="rId3"/>
          <a:stretch>
            <a:fillRect/>
          </a:stretch>
        </p:blipFill>
        <p:spPr>
          <a:xfrm>
            <a:off x="947855" y="2474596"/>
            <a:ext cx="2787793" cy="615982"/>
          </a:xfrm>
          <a:prstGeom prst="rect">
            <a:avLst/>
          </a:prstGeom>
        </p:spPr>
      </p:pic>
    </p:spTree>
    <p:extLst>
      <p:ext uri="{BB962C8B-B14F-4D97-AF65-F5344CB8AC3E}">
        <p14:creationId xmlns:p14="http://schemas.microsoft.com/office/powerpoint/2010/main" val="161687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697281" y="1599144"/>
            <a:ext cx="6076734" cy="4629524"/>
          </a:xfrm>
        </p:spPr>
        <p:txBody>
          <a:bodyPr numCol="1"/>
          <a:lstStyle/>
          <a:p>
            <a:pPr algn="just"/>
            <a:r>
              <a:rPr lang="tr-TR" sz="1600" b="1" dirty="0">
                <a:solidFill>
                  <a:srgbClr val="8652A1"/>
                </a:solidFill>
              </a:rPr>
              <a:t>Bu aktivitede şunları yapacaksınız:</a:t>
            </a:r>
          </a:p>
          <a:p>
            <a:pPr marL="171450" indent="-171450" algn="just">
              <a:buFont typeface="Wingdings" panose="05000000000000000000" pitchFamily="2" charset="2"/>
              <a:buChar char="q"/>
            </a:pPr>
            <a:r>
              <a:rPr lang="tr-TR" dirty="0"/>
              <a:t>Size atanmış şirketi için sürdürülebilir bir lojistikle ilgili zorluklarını belirleyin (sınıfta öğretmeniniz</a:t>
            </a:r>
          </a:p>
          <a:p>
            <a:pPr algn="just"/>
            <a:r>
              <a:rPr lang="tr-TR" dirty="0"/>
              <a:t>tarafından sunulur).</a:t>
            </a:r>
          </a:p>
          <a:p>
            <a:pPr marL="171450" indent="-171450" algn="just">
              <a:buFont typeface="Wingdings" panose="05000000000000000000" pitchFamily="2" charset="2"/>
              <a:buChar char="q"/>
            </a:pPr>
            <a:r>
              <a:rPr lang="tr-TR" dirty="0"/>
              <a:t>Problemle ilgili </a:t>
            </a:r>
            <a:r>
              <a:rPr lang="tr-TR" dirty="0" err="1"/>
              <a:t>SKA’lara</a:t>
            </a:r>
            <a:r>
              <a:rPr lang="tr-TR" dirty="0"/>
              <a:t> bağlayın (bununla ilgili daha fazla bilgiyi </a:t>
            </a:r>
            <a:r>
              <a:rPr lang="tr-TR" b="1" dirty="0">
                <a:solidFill>
                  <a:srgbClr val="29C5F4"/>
                </a:solidFill>
                <a:hlinkClick r:id="rId2">
                  <a:extLst>
                    <a:ext uri="{A12FA001-AC4F-418D-AE19-62706E023703}">
                      <ahyp:hlinkClr xmlns:ahyp="http://schemas.microsoft.com/office/drawing/2018/hyperlinkcolor" xmlns="" val="tx"/>
                    </a:ext>
                  </a:extLst>
                </a:hlinkClick>
              </a:rPr>
              <a:t>burada</a:t>
            </a:r>
            <a:r>
              <a:rPr lang="tr-TR" dirty="0"/>
              <a:t> bulabilirsiniz).</a:t>
            </a:r>
          </a:p>
          <a:p>
            <a:pPr marL="171450" indent="-171450" algn="just">
              <a:buFont typeface="Wingdings" panose="05000000000000000000" pitchFamily="2" charset="2"/>
              <a:buChar char="q"/>
            </a:pPr>
            <a:r>
              <a:rPr lang="tr-TR" dirty="0"/>
              <a:t>İnovasyon uygulamasını desteklemek için </a:t>
            </a:r>
            <a:r>
              <a:rPr lang="tr-TR" b="1" dirty="0"/>
              <a:t>inovatif lojistik uygulamalarını ve dijital araçları</a:t>
            </a:r>
            <a:r>
              <a:rPr lang="tr-TR" dirty="0"/>
              <a:t> araştırın.</a:t>
            </a:r>
          </a:p>
          <a:p>
            <a:pPr marL="171450" indent="-171450" algn="just">
              <a:buFont typeface="Wingdings" panose="05000000000000000000" pitchFamily="2" charset="2"/>
              <a:buChar char="q"/>
            </a:pPr>
            <a:r>
              <a:rPr lang="tr-TR" dirty="0"/>
              <a:t>Önümüzdeki süreçte  projenize rehberlik edecek </a:t>
            </a:r>
            <a:r>
              <a:rPr lang="tr-TR" b="1" dirty="0"/>
              <a:t>hedeflerinizi</a:t>
            </a:r>
            <a:r>
              <a:rPr lang="tr-TR" dirty="0"/>
              <a:t> tanımlayın.</a:t>
            </a:r>
          </a:p>
          <a:p>
            <a:pPr algn="just"/>
            <a:endParaRPr lang="tr-TR" dirty="0"/>
          </a:p>
          <a:p>
            <a:pPr algn="just"/>
            <a:r>
              <a:rPr lang="tr-TR" sz="1600" b="1" dirty="0">
                <a:solidFill>
                  <a:srgbClr val="8652A1"/>
                </a:solidFill>
              </a:rPr>
              <a:t>1. Adım: Sürdürülebilir Bir Lojistik Problemi Belirleyin</a:t>
            </a:r>
          </a:p>
          <a:p>
            <a:pPr algn="just"/>
            <a:endParaRPr lang="tr-TR" b="1" dirty="0"/>
          </a:p>
          <a:p>
            <a:pPr algn="just"/>
            <a:r>
              <a:rPr lang="tr-TR" b="1" dirty="0"/>
              <a:t>1. Şirketin lojistik operasyonlarını analiz edin</a:t>
            </a:r>
            <a:r>
              <a:rPr lang="tr-TR" dirty="0"/>
              <a:t>. Nakliye, depolama, tedarik zinciri yönetimi ve son kilometre teslimatı gibi lojistik operasyonlarının temel alanlarını göz önünde bulundurun.</a:t>
            </a:r>
          </a:p>
          <a:p>
            <a:pPr algn="just"/>
            <a:endParaRPr lang="tr-TR" dirty="0"/>
          </a:p>
          <a:p>
            <a:pPr algn="just"/>
            <a:r>
              <a:rPr lang="tr-TR" b="1" dirty="0"/>
              <a:t>2. </a:t>
            </a:r>
            <a:r>
              <a:rPr lang="tr-TR" dirty="0"/>
              <a:t>Şirketin karşılaşabileceği </a:t>
            </a:r>
            <a:r>
              <a:rPr lang="tr-TR" b="1" dirty="0"/>
              <a:t>sürdürülebilirlik sürecindeki zorlukları belirleyin </a:t>
            </a:r>
            <a:r>
              <a:rPr lang="tr-TR" dirty="0"/>
              <a:t>ve bunları ilgili </a:t>
            </a:r>
            <a:r>
              <a:rPr lang="tr-TR" dirty="0" err="1"/>
              <a:t>SKA’lara</a:t>
            </a:r>
            <a:r>
              <a:rPr lang="tr-TR" dirty="0"/>
              <a:t> </a:t>
            </a:r>
            <a:r>
              <a:rPr lang="tr-TR" b="1" dirty="0"/>
              <a:t>ilişkilendirin</a:t>
            </a:r>
            <a:r>
              <a:rPr lang="tr-TR" dirty="0"/>
              <a:t>. Eleştirel ve yaratıcı düşünün ve mümkün olduğunca çok sayıda zorluğu belirleyin. Örnekler:</a:t>
            </a:r>
          </a:p>
          <a:p>
            <a:pPr marL="171450" indent="-171450" algn="just">
              <a:buFont typeface="Wingdings" panose="05000000000000000000" pitchFamily="2" charset="2"/>
              <a:buChar char="q"/>
            </a:pPr>
            <a:r>
              <a:rPr lang="tr-TR" dirty="0"/>
              <a:t>Ulaşımdan kaynaklanan karbon emisyonları (SKA 13: İklim Eylemi).
Aşırı yakıt tüketimine yol açan verimsiz rota planlaması (SKA 9: Sanayi, Yenilik ve Altyapı).
Ambalajda yüksek atık oluşumu (SKA 12: Sorumlu Tüketim ve Üretim).
Tedarik zinciri verimliliği için dijital entegrasyon eksikliği (SKA 8: İnsana Yakışır İş ve Ekonomik Büyüme).</a:t>
            </a:r>
          </a:p>
          <a:p>
            <a:pPr algn="just"/>
            <a:endParaRPr lang="tr-TR" b="1" dirty="0"/>
          </a:p>
          <a:p>
            <a:pPr algn="just"/>
            <a:r>
              <a:rPr lang="tr-TR" b="1" dirty="0"/>
              <a:t>3. </a:t>
            </a:r>
            <a:r>
              <a:rPr lang="tr-TR" dirty="0"/>
              <a:t>Belirlenen sürdürülebilirlik zorlukları ve </a:t>
            </a:r>
            <a:r>
              <a:rPr lang="tr-TR" dirty="0" err="1"/>
              <a:t>SKA’larla</a:t>
            </a:r>
            <a:r>
              <a:rPr lang="tr-TR" dirty="0"/>
              <a:t> ilgili sektördeki mevcut </a:t>
            </a:r>
            <a:r>
              <a:rPr lang="tr-TR" b="1" dirty="0"/>
              <a:t>sürdürülebilir lojistik uygulamalarını araştırın</a:t>
            </a:r>
            <a:r>
              <a:rPr lang="tr-TR" dirty="0"/>
              <a:t>. </a:t>
            </a:r>
            <a:r>
              <a:rPr lang="tr-TR" b="1" dirty="0">
                <a:solidFill>
                  <a:srgbClr val="29C5F4"/>
                </a:solidFill>
                <a:hlinkClick r:id="rId3">
                  <a:extLst>
                    <a:ext uri="{A12FA001-AC4F-418D-AE19-62706E023703}">
                      <ahyp:hlinkClr xmlns:ahyp="http://schemas.microsoft.com/office/drawing/2018/hyperlinkcolor" xmlns="" val="tx"/>
                    </a:ext>
                  </a:extLst>
                </a:hlinkClick>
              </a:rPr>
              <a:t>EARTH Başlangıç Kiti ve İyi Uygulama Örnekleri</a:t>
            </a:r>
            <a:r>
              <a:rPr lang="tr-TR" dirty="0"/>
              <a:t> gibi kaynakları kullanın veya literatür araştırması yoluyla harici vaka çalışmaları arayın. </a:t>
            </a:r>
          </a:p>
          <a:p>
            <a:pPr algn="just"/>
            <a:endParaRPr lang="tr-TR" dirty="0"/>
          </a:p>
          <a:p>
            <a:pPr algn="just"/>
            <a:r>
              <a:rPr lang="tr-TR" b="1" dirty="0"/>
              <a:t>4. Seçtiğiniz şirket için aşağıdaki tabloyu doldurun. 
</a:t>
            </a:r>
            <a:r>
              <a:rPr lang="tr-TR" dirty="0"/>
              <a:t>Tablonun ilk satırı, tablonun nasıl doldurulacağına dair rastgele bir örnek sağlar.</a:t>
            </a:r>
          </a:p>
          <a:p>
            <a:pPr algn="just"/>
            <a:endParaRPr lang="tr-TR" dirty="0"/>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tr-TR" dirty="0">
                <a:latin typeface="Calibri"/>
                <a:ea typeface="Open Sans"/>
                <a:cs typeface="Calibri"/>
              </a:rPr>
              <a:t>LOGİSTİK PROBLEMİNE </a:t>
            </a:r>
            <a:r>
              <a:rPr lang="en-US" dirty="0">
                <a:latin typeface="Calibri"/>
                <a:ea typeface="Open Sans"/>
                <a:cs typeface="Calibri"/>
              </a:rPr>
              <a:t>GİRİŞ</a:t>
            </a:r>
            <a:endParaRPr lang="en-US" dirty="0"/>
          </a:p>
        </p:txBody>
      </p:sp>
      <p:graphicFrame>
        <p:nvGraphicFramePr>
          <p:cNvPr id="20" name="Tabelle 19">
            <a:extLst>
              <a:ext uri="{FF2B5EF4-FFF2-40B4-BE49-F238E27FC236}">
                <a16:creationId xmlns:a16="http://schemas.microsoft.com/office/drawing/2014/main" xmlns="" id="{EE90E8C2-A665-703B-7BA4-ADAE752DD682}"/>
              </a:ext>
            </a:extLst>
          </p:cNvPr>
          <p:cNvGraphicFramePr>
            <a:graphicFrameLocks noGrp="1"/>
          </p:cNvGraphicFramePr>
          <p:nvPr>
            <p:extLst>
              <p:ext uri="{D42A27DB-BD31-4B8C-83A1-F6EECF244321}">
                <p14:modId xmlns:p14="http://schemas.microsoft.com/office/powerpoint/2010/main" val="2309070131"/>
              </p:ext>
            </p:extLst>
          </p:nvPr>
        </p:nvGraphicFramePr>
        <p:xfrm>
          <a:off x="747648" y="6228668"/>
          <a:ext cx="5976000" cy="4338360"/>
        </p:xfrm>
        <a:graphic>
          <a:graphicData uri="http://schemas.openxmlformats.org/drawingml/2006/table">
            <a:tbl>
              <a:tblPr firstRow="1" bandRow="1">
                <a:tableStyleId>{8799B23B-EC83-4686-B30A-512413B5E67A}</a:tableStyleId>
              </a:tblPr>
              <a:tblGrid>
                <a:gridCol w="1188000">
                  <a:extLst>
                    <a:ext uri="{9D8B030D-6E8A-4147-A177-3AD203B41FA5}">
                      <a16:colId xmlns:a16="http://schemas.microsoft.com/office/drawing/2014/main" xmlns="" val="3823298646"/>
                    </a:ext>
                  </a:extLst>
                </a:gridCol>
                <a:gridCol w="1656000">
                  <a:extLst>
                    <a:ext uri="{9D8B030D-6E8A-4147-A177-3AD203B41FA5}">
                      <a16:colId xmlns:a16="http://schemas.microsoft.com/office/drawing/2014/main" xmlns="" val="3508772080"/>
                    </a:ext>
                  </a:extLst>
                </a:gridCol>
                <a:gridCol w="1296000">
                  <a:extLst>
                    <a:ext uri="{9D8B030D-6E8A-4147-A177-3AD203B41FA5}">
                      <a16:colId xmlns:a16="http://schemas.microsoft.com/office/drawing/2014/main" xmlns="" val="3572352552"/>
                    </a:ext>
                  </a:extLst>
                </a:gridCol>
                <a:gridCol w="1836000">
                  <a:extLst>
                    <a:ext uri="{9D8B030D-6E8A-4147-A177-3AD203B41FA5}">
                      <a16:colId xmlns:a16="http://schemas.microsoft.com/office/drawing/2014/main" xmlns="" val="952224947"/>
                    </a:ext>
                  </a:extLst>
                </a:gridCol>
              </a:tblGrid>
              <a:tr h="288000">
                <a:tc>
                  <a:txBody>
                    <a:bodyPr/>
                    <a:lstStyle/>
                    <a:p>
                      <a:r>
                        <a:rPr lang="tr-TR" sz="1100" noProof="0" dirty="0">
                          <a:solidFill>
                            <a:schemeClr val="bg1"/>
                          </a:solidFill>
                        </a:rPr>
                        <a:t>Şirket</a:t>
                      </a:r>
                    </a:p>
                  </a:txBody>
                  <a:tcPr anchor="ctr">
                    <a:solidFill>
                      <a:srgbClr val="8652A1"/>
                    </a:solidFill>
                  </a:tcPr>
                </a:tc>
                <a:tc>
                  <a:txBody>
                    <a:bodyPr/>
                    <a:lstStyle/>
                    <a:p>
                      <a:r>
                        <a:rPr lang="tr-TR" sz="1100" noProof="0">
                          <a:solidFill>
                            <a:schemeClr val="bg1"/>
                          </a:solidFill>
                        </a:rPr>
                        <a:t>Lojistik Zorluğu</a:t>
                      </a:r>
                    </a:p>
                  </a:txBody>
                  <a:tcPr anchor="ctr">
                    <a:solidFill>
                      <a:srgbClr val="8652A1"/>
                    </a:solidFill>
                  </a:tcPr>
                </a:tc>
                <a:tc>
                  <a:txBody>
                    <a:bodyPr/>
                    <a:lstStyle/>
                    <a:p>
                      <a:r>
                        <a:rPr lang="tr-TR" sz="1100" noProof="0" dirty="0">
                          <a:solidFill>
                            <a:schemeClr val="bg1"/>
                          </a:solidFill>
                        </a:rPr>
                        <a:t>İlgili </a:t>
                      </a:r>
                      <a:r>
                        <a:rPr lang="tr-TR" sz="1100" noProof="0" dirty="0" err="1">
                          <a:solidFill>
                            <a:schemeClr val="bg1"/>
                          </a:solidFill>
                        </a:rPr>
                        <a:t>SKA’lar</a:t>
                      </a:r>
                      <a:endParaRPr lang="tr-TR" sz="1100" noProof="0" dirty="0">
                        <a:solidFill>
                          <a:schemeClr val="bg1"/>
                        </a:solidFill>
                      </a:endParaRPr>
                    </a:p>
                  </a:txBody>
                  <a:tcPr anchor="ctr">
                    <a:solidFill>
                      <a:srgbClr val="8652A1"/>
                    </a:solidFill>
                  </a:tcPr>
                </a:tc>
                <a:tc>
                  <a:txBody>
                    <a:bodyPr/>
                    <a:lstStyle/>
                    <a:p>
                      <a:r>
                        <a:rPr lang="tr-TR" sz="1100" noProof="0">
                          <a:solidFill>
                            <a:schemeClr val="bg1"/>
                          </a:solidFill>
                        </a:rPr>
                        <a:t>Endüstri Uygulamaları</a:t>
                      </a:r>
                    </a:p>
                  </a:txBody>
                  <a:tcPr anchor="ctr">
                    <a:solidFill>
                      <a:srgbClr val="8652A1"/>
                    </a:solidFill>
                  </a:tcPr>
                </a:tc>
                <a:extLst>
                  <a:ext uri="{0D108BD9-81ED-4DB2-BD59-A6C34878D82A}">
                    <a16:rowId xmlns:a16="http://schemas.microsoft.com/office/drawing/2014/main" xmlns="" val="3727444309"/>
                  </a:ext>
                </a:extLst>
              </a:tr>
              <a:tr h="432000">
                <a:tc>
                  <a:txBody>
                    <a:bodyPr/>
                    <a:lstStyle/>
                    <a:p>
                      <a:r>
                        <a:rPr lang="tr-TR" sz="1100" i="1" noProof="0"/>
                        <a:t>XYZ Lojistik</a:t>
                      </a:r>
                    </a:p>
                  </a:txBody>
                  <a:tcPr anchor="ctr"/>
                </a:tc>
                <a:tc>
                  <a:txBody>
                    <a:bodyPr/>
                    <a:lstStyle/>
                    <a:p>
                      <a:r>
                        <a:rPr lang="tr-TR" sz="1100" i="1" noProof="0"/>
                        <a:t>Teslimat filosunda yüksek yakıt tüketimi</a:t>
                      </a:r>
                    </a:p>
                  </a:txBody>
                  <a:tcPr anchor="ctr"/>
                </a:tc>
                <a:tc>
                  <a:txBody>
                    <a:bodyPr/>
                    <a:lstStyle/>
                    <a:p>
                      <a:r>
                        <a:rPr lang="tr-TR" sz="1100" i="1" noProof="0" dirty="0"/>
                        <a:t>SKA 13: İklim Eylemi</a:t>
                      </a:r>
                    </a:p>
                  </a:txBody>
                  <a:tcPr anchor="ctr"/>
                </a:tc>
                <a:tc>
                  <a:txBody>
                    <a:bodyPr/>
                    <a:lstStyle/>
                    <a:p>
                      <a:r>
                        <a:rPr lang="tr-TR" sz="1100" i="1" noProof="0"/>
                        <a:t>Elektrikli araç kullanımı, yapay zeka tabanlı rota optimizasyonu</a:t>
                      </a:r>
                    </a:p>
                  </a:txBody>
                  <a:tcPr anchor="ctr"/>
                </a:tc>
                <a:extLst>
                  <a:ext uri="{0D108BD9-81ED-4DB2-BD59-A6C34878D82A}">
                    <a16:rowId xmlns:a16="http://schemas.microsoft.com/office/drawing/2014/main" xmlns="" val="1400622244"/>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2919785756"/>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563495558"/>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2072737054"/>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1883715029"/>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4065759447"/>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820730887"/>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2991796341"/>
                  </a:ext>
                </a:extLst>
              </a:tr>
              <a:tr h="432000">
                <a:tc>
                  <a:txBody>
                    <a:bodyPr/>
                    <a:lstStyle/>
                    <a:p>
                      <a:endParaRPr lang="tr-TR" sz="1100" noProof="0"/>
                    </a:p>
                  </a:txBody>
                  <a:tcPr/>
                </a:tc>
                <a:tc>
                  <a:txBody>
                    <a:bodyPr/>
                    <a:lstStyle/>
                    <a:p>
                      <a:endParaRPr lang="tr-TR" sz="1100" noProof="0"/>
                    </a:p>
                  </a:txBody>
                  <a:tcPr/>
                </a:tc>
                <a:tc>
                  <a:txBody>
                    <a:bodyPr/>
                    <a:lstStyle/>
                    <a:p>
                      <a:endParaRPr lang="tr-TR" sz="1100" noProof="0"/>
                    </a:p>
                  </a:txBody>
                  <a:tcPr/>
                </a:tc>
                <a:tc>
                  <a:txBody>
                    <a:bodyPr/>
                    <a:lstStyle/>
                    <a:p>
                      <a:endParaRPr lang="tr-TR" sz="1100" noProof="0" dirty="0"/>
                    </a:p>
                  </a:txBody>
                  <a:tcPr/>
                </a:tc>
                <a:extLst>
                  <a:ext uri="{0D108BD9-81ED-4DB2-BD59-A6C34878D82A}">
                    <a16:rowId xmlns:a16="http://schemas.microsoft.com/office/drawing/2014/main" xmlns="" val="1043110704"/>
                  </a:ext>
                </a:extLst>
              </a:tr>
            </a:tbl>
          </a:graphicData>
        </a:graphic>
      </p:graphicFrame>
    </p:spTree>
    <p:extLst>
      <p:ext uri="{BB962C8B-B14F-4D97-AF65-F5344CB8AC3E}">
        <p14:creationId xmlns:p14="http://schemas.microsoft.com/office/powerpoint/2010/main" val="126420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a:xfrm>
            <a:off x="2628901" y="1351673"/>
            <a:ext cx="5114060" cy="3109490"/>
          </a:xfrm>
        </p:spPr>
        <p:txBody>
          <a:bodyPr/>
          <a:lstStyle/>
          <a:p>
            <a:r>
              <a:rPr lang="en-GB" sz="8800" dirty="0"/>
              <a:t>13.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30</a:t>
            </a:fld>
            <a:endParaRPr lang="fr-CA"/>
          </a:p>
        </p:txBody>
      </p:sp>
      <p:pic>
        <p:nvPicPr>
          <p:cNvPr id="5" name="Picture Placeholder 20">
            <a:extLst>
              <a:ext uri="{FF2B5EF4-FFF2-40B4-BE49-F238E27FC236}">
                <a16:creationId xmlns:a16="http://schemas.microsoft.com/office/drawing/2014/main" xmlns="" id="{4A361129-3B53-46BC-C533-B82A6F352ED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93617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697281" y="1599144"/>
            <a:ext cx="6076734" cy="2565532"/>
          </a:xfrm>
        </p:spPr>
        <p:txBody>
          <a:bodyPr numCol="1"/>
          <a:lstStyle/>
          <a:p>
            <a:pPr algn="just"/>
            <a:r>
              <a:rPr lang="tr-TR" sz="1600" b="1" dirty="0">
                <a:solidFill>
                  <a:srgbClr val="8652A1"/>
                </a:solidFill>
                <a:latin typeface="+mn-lt"/>
              </a:rPr>
              <a:t>1. Adım: Ticarileştirme/Uygulama Planınız</a:t>
            </a:r>
          </a:p>
          <a:p>
            <a:pPr marL="228600" indent="-228600" algn="just">
              <a:buAutoNum type="arabicPeriod"/>
            </a:pPr>
            <a:endParaRPr lang="tr-TR" dirty="0">
              <a:latin typeface="+mn-lt"/>
            </a:endParaRPr>
          </a:p>
          <a:p>
            <a:pPr algn="just"/>
            <a:r>
              <a:rPr lang="tr-TR" dirty="0">
                <a:solidFill>
                  <a:schemeClr val="tx1"/>
                </a:solidFill>
                <a:latin typeface="+mn-lt"/>
              </a:rPr>
              <a:t>Sürdürülebilir çözümünüzü başlatmadan önce aşağıdakileri göz önünde bulundurun:</a:t>
            </a:r>
          </a:p>
          <a:p>
            <a:pPr algn="just"/>
            <a:endParaRPr lang="tr-TR" dirty="0">
              <a:solidFill>
                <a:schemeClr val="tx1"/>
              </a:solidFill>
              <a:latin typeface="+mn-lt"/>
            </a:endParaRPr>
          </a:p>
          <a:p>
            <a:pPr algn="just">
              <a:buFont typeface="+mj-lt"/>
              <a:buAutoNum type="arabicPeriod"/>
            </a:pPr>
            <a:r>
              <a:rPr lang="tr-TR" b="1" dirty="0">
                <a:solidFill>
                  <a:schemeClr val="tx1"/>
                </a:solidFill>
                <a:latin typeface="+mn-lt"/>
              </a:rPr>
              <a:t> Hedef Pazar ve Paydaşlar</a:t>
            </a:r>
          </a:p>
          <a:p>
            <a:pPr marL="177800" lvl="1" indent="-171450" algn="just">
              <a:lnSpc>
                <a:spcPct val="100000"/>
              </a:lnSpc>
              <a:buFont typeface="Wingdings" pitchFamily="2" charset="2"/>
              <a:buChar char="q"/>
            </a:pPr>
            <a:r>
              <a:rPr lang="tr-TR" sz="1100" dirty="0">
                <a:solidFill>
                  <a:schemeClr val="tx1"/>
                </a:solidFill>
                <a:latin typeface="+mn-lt"/>
              </a:rPr>
              <a:t>Bu çözümü kimler kullanacak (ör. lojistik şirketleri, tedarikçiler, perakendeciler, müşteriler)?
İlk dağıtım için en uygun konum türleri (örneğin kırsal köyler, geçici olaylar, afet sonrası bölgeler) hangileridir?
Hangi paydaşların (</a:t>
            </a:r>
            <a:r>
              <a:rPr lang="tr-TR" sz="1100" dirty="0" err="1">
                <a:solidFill>
                  <a:schemeClr val="tx1"/>
                </a:solidFill>
                <a:latin typeface="+mn-lt"/>
              </a:rPr>
              <a:t>örn</a:t>
            </a:r>
            <a:r>
              <a:rPr lang="tr-TR" sz="1100" dirty="0">
                <a:solidFill>
                  <a:schemeClr val="tx1"/>
                </a:solidFill>
                <a:latin typeface="+mn-lt"/>
              </a:rPr>
              <a:t>. dış ortaklar, yerel makamlar, topluluklar) uygulamaya dahil edilmesi gerektiği (</a:t>
            </a:r>
            <a:r>
              <a:rPr lang="tr-TR" sz="1100" dirty="0" err="1">
                <a:solidFill>
                  <a:schemeClr val="tx1"/>
                </a:solidFill>
                <a:latin typeface="+mn-lt"/>
              </a:rPr>
              <a:t>örn</a:t>
            </a:r>
            <a:r>
              <a:rPr lang="tr-TR" sz="1100" dirty="0">
                <a:solidFill>
                  <a:schemeClr val="tx1"/>
                </a:solidFill>
                <a:latin typeface="+mn-lt"/>
              </a:rPr>
              <a:t>. planlama, izinler, sosyal yardım)?</a:t>
            </a:r>
          </a:p>
          <a:p>
            <a:pPr marL="6350" lvl="1" algn="just">
              <a:lnSpc>
                <a:spcPct val="100000"/>
              </a:lnSpc>
            </a:pPr>
            <a:endParaRPr lang="tr-TR" sz="1100" dirty="0">
              <a:solidFill>
                <a:schemeClr val="tx1"/>
              </a:solidFill>
              <a:latin typeface="+mn-lt"/>
            </a:endParaRPr>
          </a:p>
          <a:p>
            <a:pPr algn="just"/>
            <a:r>
              <a:rPr lang="tr-TR" b="1" dirty="0">
                <a:solidFill>
                  <a:schemeClr val="tx1"/>
                </a:solidFill>
                <a:latin typeface="+mn-lt"/>
              </a:rPr>
              <a:t>2. Uygulama Stratejisi</a:t>
            </a:r>
          </a:p>
          <a:p>
            <a:pPr marL="179388" lvl="1" indent="-179388" algn="just">
              <a:lnSpc>
                <a:spcPct val="100000"/>
              </a:lnSpc>
              <a:buFont typeface="Wingdings" panose="05000000000000000000" pitchFamily="2" charset="2"/>
              <a:buChar char="q"/>
            </a:pPr>
            <a:r>
              <a:rPr lang="tr-TR" sz="1100" dirty="0">
                <a:solidFill>
                  <a:schemeClr val="tx1"/>
                </a:solidFill>
                <a:latin typeface="+mn-lt"/>
              </a:rPr>
              <a:t>Çözüm, mevcut lojistik operasyonlarına nasıl entegre edilecek?
Hangi kaynaklara (örneğin teknoloji, personel, finansman) ihtiyaç var?</a:t>
            </a:r>
          </a:p>
          <a:p>
            <a:pPr marL="179388" lvl="1" indent="-179388" algn="just">
              <a:lnSpc>
                <a:spcPct val="100000"/>
              </a:lnSpc>
              <a:buFont typeface="Wingdings" panose="05000000000000000000" pitchFamily="2" charset="2"/>
              <a:buChar char="q"/>
            </a:pPr>
            <a:endParaRPr lang="tr-TR" sz="1100" dirty="0">
              <a:solidFill>
                <a:schemeClr val="tx1"/>
              </a:solidFill>
              <a:latin typeface="+mn-lt"/>
            </a:endParaRPr>
          </a:p>
          <a:p>
            <a:pPr algn="just"/>
            <a:r>
              <a:rPr lang="tr-TR" b="1" dirty="0">
                <a:solidFill>
                  <a:schemeClr val="tx1"/>
                </a:solidFill>
                <a:latin typeface="+mn-lt"/>
              </a:rPr>
              <a:t>3. Sürdürülebilirlik ve SKA Uyumu</a:t>
            </a:r>
          </a:p>
          <a:p>
            <a:pPr marL="200025" lvl="1" indent="-200025" algn="just">
              <a:lnSpc>
                <a:spcPct val="100000"/>
              </a:lnSpc>
              <a:buFont typeface="Wingdings" panose="05000000000000000000" pitchFamily="2" charset="2"/>
              <a:buChar char="q"/>
            </a:pPr>
            <a:r>
              <a:rPr lang="tr-TR" sz="1100" dirty="0">
                <a:solidFill>
                  <a:schemeClr val="tx1"/>
                </a:solidFill>
                <a:latin typeface="+mn-lt"/>
              </a:rPr>
              <a:t>Çözümünüz belirli </a:t>
            </a:r>
            <a:r>
              <a:rPr lang="tr-TR" sz="1100" dirty="0" err="1">
                <a:solidFill>
                  <a:schemeClr val="tx1"/>
                </a:solidFill>
                <a:latin typeface="+mn-lt"/>
              </a:rPr>
              <a:t>SKA’lara</a:t>
            </a:r>
            <a:r>
              <a:rPr lang="tr-TR" sz="1100" dirty="0">
                <a:solidFill>
                  <a:schemeClr val="tx1"/>
                </a:solidFill>
                <a:latin typeface="+mn-lt"/>
              </a:rPr>
              <a:t> nasıl katkıda bulunuyor?
Ne gibi ölçülebilir sürdürülebilirlik faydaları sunuyor?</a:t>
            </a:r>
          </a:p>
          <a:p>
            <a:pPr marL="200025" lvl="1" indent="-200025" algn="just">
              <a:lnSpc>
                <a:spcPct val="100000"/>
              </a:lnSpc>
              <a:buFont typeface="Wingdings" panose="05000000000000000000" pitchFamily="2" charset="2"/>
              <a:buChar char="q"/>
            </a:pPr>
            <a:endParaRPr lang="tr-TR" sz="1100" dirty="0">
              <a:solidFill>
                <a:schemeClr val="tx1"/>
              </a:solidFill>
              <a:latin typeface="+mn-lt"/>
            </a:endParaRPr>
          </a:p>
          <a:p>
            <a:pPr algn="just"/>
            <a:r>
              <a:rPr lang="tr-TR" b="1" dirty="0">
                <a:solidFill>
                  <a:schemeClr val="tx1"/>
                </a:solidFill>
                <a:latin typeface="+mn-lt"/>
              </a:rPr>
              <a:t>4. Zaman Çizelgesi ve Önemli Kilometre Taşları</a:t>
            </a:r>
          </a:p>
          <a:p>
            <a:pPr marL="192088" lvl="1" indent="-192088" algn="just">
              <a:lnSpc>
                <a:spcPct val="100000"/>
              </a:lnSpc>
              <a:buFont typeface="Wingdings" panose="05000000000000000000" pitchFamily="2" charset="2"/>
              <a:buChar char="q"/>
            </a:pPr>
            <a:r>
              <a:rPr lang="tr-TR" sz="1100" dirty="0">
                <a:solidFill>
                  <a:schemeClr val="tx1"/>
                </a:solidFill>
                <a:latin typeface="+mn-lt"/>
              </a:rPr>
              <a:t>Çözümü başlatmanın kritik adımları nelerdir?
Her aşama için tahmini zaman çerçevesi nedir?
Pilot uygulamanın etkisini, maliyet verimliliğini ve müşteri memnuniyetini değerlendirmek için hangi veriler toplanmalıdır?</a:t>
            </a:r>
          </a:p>
          <a:p>
            <a:pPr marL="192088" lvl="1" indent="-192088" algn="just">
              <a:lnSpc>
                <a:spcPct val="100000"/>
              </a:lnSpc>
              <a:buFont typeface="Wingdings" panose="05000000000000000000" pitchFamily="2" charset="2"/>
              <a:buChar char="q"/>
            </a:pPr>
            <a:endParaRPr lang="tr-TR" sz="1100" dirty="0">
              <a:solidFill>
                <a:schemeClr val="tx1"/>
              </a:solidFill>
              <a:latin typeface="+mn-lt"/>
            </a:endParaRPr>
          </a:p>
          <a:p>
            <a:pPr algn="just"/>
            <a:r>
              <a:rPr lang="tr-TR" b="1" dirty="0">
                <a:solidFill>
                  <a:schemeClr val="tx1"/>
                </a:solidFill>
                <a:latin typeface="+mn-lt"/>
              </a:rPr>
              <a:t>5. Risk Değerlendirme ve Azaltma Stratejileri</a:t>
            </a:r>
          </a:p>
          <a:p>
            <a:pPr marL="227013" lvl="1" indent="-220663" algn="just">
              <a:lnSpc>
                <a:spcPct val="100000"/>
              </a:lnSpc>
              <a:buFont typeface="Wingdings" panose="05000000000000000000" pitchFamily="2" charset="2"/>
              <a:buChar char="q"/>
            </a:pPr>
            <a:r>
              <a:rPr lang="tr-TR" sz="1100" dirty="0">
                <a:solidFill>
                  <a:schemeClr val="tx1"/>
                </a:solidFill>
                <a:latin typeface="+mn-lt"/>
              </a:rPr>
              <a:t>Hangi potansiyel riskler ortaya çıkabilir (örneğin, teknik, finansal, düzenleyici)?
Bu riskleri nasıl ele alacaksınız?</a:t>
            </a:r>
          </a:p>
          <a:p>
            <a:pPr marL="6350" lvl="1" algn="just">
              <a:lnSpc>
                <a:spcPct val="100000"/>
              </a:lnSpc>
            </a:pPr>
            <a:endParaRPr lang="tr-TR" sz="1100" dirty="0">
              <a:solidFill>
                <a:schemeClr val="tx1"/>
              </a:solidFill>
              <a:latin typeface="+mn-lt"/>
            </a:endParaRPr>
          </a:p>
          <a:p>
            <a:pPr marL="6350" lvl="1" algn="just">
              <a:lnSpc>
                <a:spcPct val="100000"/>
              </a:lnSpc>
            </a:pPr>
            <a:r>
              <a:rPr lang="tr-TR" sz="1100" dirty="0">
                <a:solidFill>
                  <a:schemeClr val="tx1"/>
                </a:solidFill>
                <a:latin typeface="+mn-lt"/>
              </a:rPr>
              <a:t>Projeniz için aşağıdaki tabloyu doldurun: </a:t>
            </a:r>
          </a:p>
          <a:p>
            <a:pPr marL="6350" lvl="1" algn="just">
              <a:lnSpc>
                <a:spcPct val="100000"/>
              </a:lnSpc>
            </a:pPr>
            <a:endParaRPr lang="tr-TR" sz="1100" dirty="0">
              <a:solidFill>
                <a:schemeClr val="tx1"/>
              </a:solidFill>
              <a:latin typeface="+mn-lt"/>
            </a:endParaRPr>
          </a:p>
          <a:p>
            <a:pPr marL="6350" lvl="1" algn="just">
              <a:lnSpc>
                <a:spcPct val="100000"/>
              </a:lnSpc>
            </a:pPr>
            <a:endParaRPr lang="tr-TR" sz="1100" dirty="0">
              <a:solidFill>
                <a:srgbClr val="0B3A5B"/>
              </a:solidFill>
              <a:latin typeface="+mn-lt"/>
            </a:endParaRPr>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31</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6 – </a:t>
            </a:r>
            <a:r>
              <a:rPr lang="tr-TR" dirty="0">
                <a:latin typeface="Calibri"/>
                <a:ea typeface="Open Sans"/>
                <a:cs typeface="Calibri"/>
              </a:rPr>
              <a:t>SÜRECİN BAŞLATILMASI</a:t>
            </a:r>
            <a:endParaRPr lang="en-US" dirty="0"/>
          </a:p>
        </p:txBody>
      </p:sp>
      <p:graphicFrame>
        <p:nvGraphicFramePr>
          <p:cNvPr id="2" name="Tabelle 1">
            <a:extLst>
              <a:ext uri="{FF2B5EF4-FFF2-40B4-BE49-F238E27FC236}">
                <a16:creationId xmlns:a16="http://schemas.microsoft.com/office/drawing/2014/main" xmlns="" id="{0D1CCFA9-B48D-8BB2-A39E-6BA1D0047500}"/>
              </a:ext>
            </a:extLst>
          </p:cNvPr>
          <p:cNvGraphicFramePr>
            <a:graphicFrameLocks noGrp="1"/>
          </p:cNvGraphicFramePr>
          <p:nvPr>
            <p:extLst>
              <p:ext uri="{D42A27DB-BD31-4B8C-83A1-F6EECF244321}">
                <p14:modId xmlns:p14="http://schemas.microsoft.com/office/powerpoint/2010/main" val="1776269303"/>
              </p:ext>
            </p:extLst>
          </p:nvPr>
        </p:nvGraphicFramePr>
        <p:xfrm>
          <a:off x="802745" y="7784975"/>
          <a:ext cx="5954184" cy="2851080"/>
        </p:xfrm>
        <a:graphic>
          <a:graphicData uri="http://schemas.openxmlformats.org/drawingml/2006/table">
            <a:tbl>
              <a:tblPr firstRow="1" bandRow="1">
                <a:tableStyleId>{8799B23B-EC83-4686-B30A-512413B5E67A}</a:tableStyleId>
              </a:tblPr>
              <a:tblGrid>
                <a:gridCol w="1497693">
                  <a:extLst>
                    <a:ext uri="{9D8B030D-6E8A-4147-A177-3AD203B41FA5}">
                      <a16:colId xmlns:a16="http://schemas.microsoft.com/office/drawing/2014/main" xmlns="" val="3426241204"/>
                    </a:ext>
                  </a:extLst>
                </a:gridCol>
                <a:gridCol w="4456491">
                  <a:extLst>
                    <a:ext uri="{9D8B030D-6E8A-4147-A177-3AD203B41FA5}">
                      <a16:colId xmlns:a16="http://schemas.microsoft.com/office/drawing/2014/main" xmlns="" val="1228730591"/>
                    </a:ext>
                  </a:extLst>
                </a:gridCol>
              </a:tblGrid>
              <a:tr h="233667">
                <a:tc>
                  <a:txBody>
                    <a:bodyPr/>
                    <a:lstStyle/>
                    <a:p>
                      <a:r>
                        <a:rPr lang="tr-TR" sz="1100" noProof="0" dirty="0">
                          <a:solidFill>
                            <a:schemeClr val="bg1"/>
                          </a:solidFill>
                        </a:rPr>
                        <a:t>Özellik</a:t>
                      </a:r>
                    </a:p>
                  </a:txBody>
                  <a:tcPr anchor="ctr">
                    <a:solidFill>
                      <a:srgbClr val="8652A1"/>
                    </a:solidFill>
                  </a:tcPr>
                </a:tc>
                <a:tc>
                  <a:txBody>
                    <a:bodyPr/>
                    <a:lstStyle/>
                    <a:p>
                      <a:r>
                        <a:rPr lang="tr-TR" sz="1100" noProof="0">
                          <a:solidFill>
                            <a:schemeClr val="bg1"/>
                          </a:solidFill>
                        </a:rPr>
                        <a:t>Detaylar</a:t>
                      </a:r>
                    </a:p>
                  </a:txBody>
                  <a:tcPr anchor="ctr">
                    <a:solidFill>
                      <a:srgbClr val="8652A1"/>
                    </a:solidFill>
                  </a:tcPr>
                </a:tc>
                <a:extLst>
                  <a:ext uri="{0D108BD9-81ED-4DB2-BD59-A6C34878D82A}">
                    <a16:rowId xmlns:a16="http://schemas.microsoft.com/office/drawing/2014/main" xmlns="" val="1485219402"/>
                  </a:ext>
                </a:extLst>
              </a:tr>
              <a:tr h="432000">
                <a:tc>
                  <a:txBody>
                    <a:bodyPr/>
                    <a:lstStyle/>
                    <a:p>
                      <a:r>
                        <a:rPr lang="tr-TR" sz="1100" noProof="0"/>
                        <a:t>Çözüm Adı</a:t>
                      </a:r>
                    </a:p>
                  </a:txBody>
                  <a:tcPr anchor="ctr"/>
                </a:tc>
                <a:tc>
                  <a:txBody>
                    <a:bodyPr/>
                    <a:lstStyle/>
                    <a:p>
                      <a:endParaRPr lang="tr-TR" sz="1100" noProof="0"/>
                    </a:p>
                  </a:txBody>
                  <a:tcPr/>
                </a:tc>
                <a:extLst>
                  <a:ext uri="{0D108BD9-81ED-4DB2-BD59-A6C34878D82A}">
                    <a16:rowId xmlns:a16="http://schemas.microsoft.com/office/drawing/2014/main" xmlns="" val="2898962991"/>
                  </a:ext>
                </a:extLst>
              </a:tr>
              <a:tr h="432000">
                <a:tc>
                  <a:txBody>
                    <a:bodyPr/>
                    <a:lstStyle/>
                    <a:p>
                      <a:r>
                        <a:rPr lang="tr-TR" sz="1100" noProof="0"/>
                        <a:t>Hedef Pazar ve Paydaşlar</a:t>
                      </a:r>
                    </a:p>
                  </a:txBody>
                  <a:tcPr anchor="ctr"/>
                </a:tc>
                <a:tc>
                  <a:txBody>
                    <a:bodyPr/>
                    <a:lstStyle/>
                    <a:p>
                      <a:endParaRPr lang="tr-TR" sz="1100" noProof="0"/>
                    </a:p>
                  </a:txBody>
                  <a:tcPr/>
                </a:tc>
                <a:extLst>
                  <a:ext uri="{0D108BD9-81ED-4DB2-BD59-A6C34878D82A}">
                    <a16:rowId xmlns:a16="http://schemas.microsoft.com/office/drawing/2014/main" xmlns="" val="93096413"/>
                  </a:ext>
                </a:extLst>
              </a:tr>
              <a:tr h="432000">
                <a:tc>
                  <a:txBody>
                    <a:bodyPr/>
                    <a:lstStyle/>
                    <a:p>
                      <a:r>
                        <a:rPr lang="tr-TR" sz="1100" noProof="0"/>
                        <a:t>Uygulama Stratejisi</a:t>
                      </a:r>
                    </a:p>
                  </a:txBody>
                  <a:tcPr anchor="ctr"/>
                </a:tc>
                <a:tc>
                  <a:txBody>
                    <a:bodyPr/>
                    <a:lstStyle/>
                    <a:p>
                      <a:endParaRPr lang="tr-TR" sz="1100" noProof="0"/>
                    </a:p>
                  </a:txBody>
                  <a:tcPr/>
                </a:tc>
                <a:extLst>
                  <a:ext uri="{0D108BD9-81ED-4DB2-BD59-A6C34878D82A}">
                    <a16:rowId xmlns:a16="http://schemas.microsoft.com/office/drawing/2014/main" xmlns="" val="2282027654"/>
                  </a:ext>
                </a:extLst>
              </a:tr>
              <a:tr h="432000">
                <a:tc>
                  <a:txBody>
                    <a:bodyPr/>
                    <a:lstStyle/>
                    <a:p>
                      <a:r>
                        <a:rPr lang="tr-TR" sz="1100" noProof="0" dirty="0" err="1"/>
                        <a:t>SKA’ların</a:t>
                      </a:r>
                      <a:r>
                        <a:rPr lang="tr-TR" sz="1100" noProof="0" dirty="0"/>
                        <a:t> Uyumlaştırılması</a:t>
                      </a:r>
                    </a:p>
                  </a:txBody>
                  <a:tcPr anchor="ctr"/>
                </a:tc>
                <a:tc>
                  <a:txBody>
                    <a:bodyPr/>
                    <a:lstStyle/>
                    <a:p>
                      <a:endParaRPr lang="tr-TR" sz="1100" noProof="0"/>
                    </a:p>
                  </a:txBody>
                  <a:tcPr/>
                </a:tc>
                <a:extLst>
                  <a:ext uri="{0D108BD9-81ED-4DB2-BD59-A6C34878D82A}">
                    <a16:rowId xmlns:a16="http://schemas.microsoft.com/office/drawing/2014/main" xmlns="" val="2024022080"/>
                  </a:ext>
                </a:extLst>
              </a:tr>
              <a:tr h="432000">
                <a:tc>
                  <a:txBody>
                    <a:bodyPr/>
                    <a:lstStyle/>
                    <a:p>
                      <a:r>
                        <a:rPr lang="tr-TR" sz="1100" noProof="0"/>
                        <a:t>Önemli Kilometre Taşları</a:t>
                      </a:r>
                    </a:p>
                  </a:txBody>
                  <a:tcPr anchor="ctr"/>
                </a:tc>
                <a:tc>
                  <a:txBody>
                    <a:bodyPr/>
                    <a:lstStyle/>
                    <a:p>
                      <a:endParaRPr lang="tr-TR" sz="1100" noProof="0"/>
                    </a:p>
                  </a:txBody>
                  <a:tcPr/>
                </a:tc>
                <a:extLst>
                  <a:ext uri="{0D108BD9-81ED-4DB2-BD59-A6C34878D82A}">
                    <a16:rowId xmlns:a16="http://schemas.microsoft.com/office/drawing/2014/main" xmlns="" val="4261780044"/>
                  </a:ext>
                </a:extLst>
              </a:tr>
              <a:tr h="432000">
                <a:tc>
                  <a:txBody>
                    <a:bodyPr/>
                    <a:lstStyle/>
                    <a:p>
                      <a:r>
                        <a:rPr lang="tr-TR" sz="1100" noProof="0"/>
                        <a:t>Riskler ve Azaltma</a:t>
                      </a:r>
                    </a:p>
                  </a:txBody>
                  <a:tcPr anchor="ctr"/>
                </a:tc>
                <a:tc>
                  <a:txBody>
                    <a:bodyPr/>
                    <a:lstStyle/>
                    <a:p>
                      <a:endParaRPr lang="tr-TR" sz="1100" noProof="0" dirty="0"/>
                    </a:p>
                  </a:txBody>
                  <a:tcPr/>
                </a:tc>
                <a:extLst>
                  <a:ext uri="{0D108BD9-81ED-4DB2-BD59-A6C34878D82A}">
                    <a16:rowId xmlns:a16="http://schemas.microsoft.com/office/drawing/2014/main" xmlns="" val="1644330470"/>
                  </a:ext>
                </a:extLst>
              </a:tr>
            </a:tbl>
          </a:graphicData>
        </a:graphic>
      </p:graphicFrame>
    </p:spTree>
    <p:extLst>
      <p:ext uri="{BB962C8B-B14F-4D97-AF65-F5344CB8AC3E}">
        <p14:creationId xmlns:p14="http://schemas.microsoft.com/office/powerpoint/2010/main" val="39288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039798-E099-FE00-6F06-F809EB0A55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03389068-DE9D-3E4F-8508-6675D757CA2D}"/>
              </a:ext>
            </a:extLst>
          </p:cNvPr>
          <p:cNvSpPr>
            <a:spLocks noGrp="1"/>
          </p:cNvSpPr>
          <p:nvPr>
            <p:ph type="body" sz="quarter" idx="64"/>
          </p:nvPr>
        </p:nvSpPr>
        <p:spPr>
          <a:xfrm>
            <a:off x="697281" y="1599143"/>
            <a:ext cx="6076734" cy="8267233"/>
          </a:xfrm>
        </p:spPr>
        <p:txBody>
          <a:bodyPr lIns="91440" tIns="45720" rIns="91440" bIns="45720" numCol="1" spcCol="288000" anchor="t">
            <a:noAutofit/>
          </a:bodyPr>
          <a:lstStyle/>
          <a:p>
            <a:pPr algn="just"/>
            <a:r>
              <a:rPr lang="tr-TR" sz="1600" b="1" dirty="0">
                <a:solidFill>
                  <a:srgbClr val="8652A1"/>
                </a:solidFill>
              </a:rPr>
              <a:t>2. Adım: Sürecin Başlatılma Planının Geliştirilmesi</a:t>
            </a:r>
          </a:p>
          <a:p>
            <a:pPr algn="just"/>
            <a:endParaRPr lang="tr-TR" dirty="0">
              <a:highlight>
                <a:srgbClr val="FFFF00"/>
              </a:highlight>
              <a:latin typeface="+mn-lt"/>
            </a:endParaRPr>
          </a:p>
          <a:p>
            <a:pPr algn="just" fontAlgn="base"/>
            <a:r>
              <a:rPr lang="tr-TR" dirty="0">
                <a:latin typeface="Calibri"/>
                <a:ea typeface="Open Sans"/>
                <a:cs typeface="Calibri"/>
              </a:rPr>
              <a:t>Başlangıç planınızı yapılandırmak için </a:t>
            </a:r>
            <a:r>
              <a:rPr lang="tr-TR" dirty="0" err="1">
                <a:latin typeface="Calibri"/>
                <a:ea typeface="Open Sans"/>
                <a:cs typeface="Calibri"/>
              </a:rPr>
              <a:t>Trello</a:t>
            </a:r>
            <a:r>
              <a:rPr lang="tr-TR" dirty="0">
                <a:latin typeface="Calibri"/>
                <a:ea typeface="Open Sans"/>
                <a:cs typeface="Calibri"/>
              </a:rPr>
              <a:t>, </a:t>
            </a:r>
            <a:r>
              <a:rPr lang="tr-TR" dirty="0" err="1">
                <a:latin typeface="Calibri"/>
                <a:ea typeface="Open Sans"/>
                <a:cs typeface="Calibri"/>
              </a:rPr>
              <a:t>Planbox</a:t>
            </a:r>
            <a:r>
              <a:rPr lang="tr-TR" dirty="0">
                <a:latin typeface="Calibri"/>
                <a:ea typeface="Open Sans"/>
                <a:cs typeface="Calibri"/>
              </a:rPr>
              <a:t>, </a:t>
            </a:r>
            <a:r>
              <a:rPr lang="tr-TR" dirty="0" err="1">
                <a:latin typeface="Calibri"/>
                <a:ea typeface="Open Sans"/>
                <a:cs typeface="Calibri"/>
              </a:rPr>
              <a:t>Planview</a:t>
            </a:r>
            <a:r>
              <a:rPr lang="tr-TR" dirty="0">
                <a:latin typeface="Calibri"/>
                <a:ea typeface="Open Sans"/>
                <a:cs typeface="Calibri"/>
              </a:rPr>
              <a:t> </a:t>
            </a:r>
            <a:r>
              <a:rPr lang="tr-TR" dirty="0" err="1">
                <a:latin typeface="Calibri"/>
                <a:ea typeface="Open Sans"/>
                <a:cs typeface="Calibri"/>
              </a:rPr>
              <a:t>Split</a:t>
            </a:r>
            <a:r>
              <a:rPr lang="tr-TR" dirty="0">
                <a:latin typeface="Calibri"/>
                <a:ea typeface="Open Sans"/>
                <a:cs typeface="Calibri"/>
              </a:rPr>
              <a:t>, </a:t>
            </a:r>
            <a:r>
              <a:rPr lang="tr-TR" dirty="0" err="1">
                <a:latin typeface="Calibri"/>
                <a:ea typeface="Open Sans"/>
                <a:cs typeface="Calibri"/>
              </a:rPr>
              <a:t>ClickUp</a:t>
            </a:r>
            <a:r>
              <a:rPr lang="tr-TR" dirty="0">
                <a:latin typeface="Calibri"/>
                <a:ea typeface="Open Sans"/>
                <a:cs typeface="Calibri"/>
              </a:rPr>
              <a:t>, Asana, </a:t>
            </a:r>
            <a:r>
              <a:rPr lang="tr-TR" dirty="0" err="1">
                <a:latin typeface="Calibri"/>
                <a:ea typeface="Open Sans"/>
                <a:cs typeface="Calibri"/>
              </a:rPr>
              <a:t>Monday.com</a:t>
            </a:r>
            <a:r>
              <a:rPr lang="tr-TR" dirty="0">
                <a:latin typeface="Calibri"/>
                <a:ea typeface="Open Sans"/>
                <a:cs typeface="Calibri"/>
              </a:rPr>
              <a:t> veya edison365 gibi ilgili bir </a:t>
            </a:r>
            <a:r>
              <a:rPr lang="tr-TR" b="1" dirty="0">
                <a:latin typeface="Calibri"/>
                <a:ea typeface="Open Sans"/>
                <a:cs typeface="Calibri"/>
              </a:rPr>
              <a:t>dijital araç </a:t>
            </a:r>
            <a:r>
              <a:rPr lang="tr-TR" dirty="0">
                <a:latin typeface="Calibri"/>
                <a:ea typeface="Open Sans"/>
                <a:cs typeface="Calibri"/>
              </a:rPr>
              <a:t>seçin.
</a:t>
            </a:r>
            <a:r>
              <a:rPr lang="tr-TR" b="1" dirty="0" err="1">
                <a:latin typeface="Calibri"/>
                <a:ea typeface="Open Sans"/>
                <a:cs typeface="Calibri"/>
              </a:rPr>
              <a:t>Trello'nun</a:t>
            </a:r>
            <a:r>
              <a:rPr lang="tr-TR" b="1" dirty="0">
                <a:latin typeface="Calibri"/>
                <a:ea typeface="Open Sans"/>
                <a:cs typeface="Calibri"/>
              </a:rPr>
              <a:t> nasıl kullanılacağına </a:t>
            </a:r>
            <a:r>
              <a:rPr lang="tr-TR" dirty="0">
                <a:latin typeface="Calibri"/>
                <a:ea typeface="Open Sans"/>
                <a:cs typeface="Calibri"/>
              </a:rPr>
              <a:t>ilişkin talimatlar için bu belgenin 33-34. sayfalarına göz atın. </a:t>
            </a:r>
            <a:r>
              <a:rPr lang="tr-TR" b="0" i="0" dirty="0">
                <a:solidFill>
                  <a:srgbClr val="000000"/>
                </a:solidFill>
                <a:effectLst/>
                <a:latin typeface="Calibri"/>
                <a:ea typeface="Open Sans"/>
                <a:cs typeface="Calibri"/>
              </a:rPr>
              <a:t>​</a:t>
            </a:r>
            <a:endParaRPr lang="tr-TR" dirty="0">
              <a:latin typeface="Calibri"/>
              <a:ea typeface="Open Sans"/>
              <a:cs typeface="Calibri"/>
            </a:endParaRPr>
          </a:p>
          <a:p>
            <a:pPr algn="just"/>
            <a:endParaRPr lang="tr-TR" dirty="0">
              <a:highlight>
                <a:srgbClr val="FFFF00"/>
              </a:highlight>
            </a:endParaRPr>
          </a:p>
          <a:p>
            <a:pPr algn="just"/>
            <a:r>
              <a:rPr lang="tr-TR" dirty="0"/>
              <a:t>Seçtiğiniz araçta şu adımları izleyin:</a:t>
            </a:r>
          </a:p>
          <a:p>
            <a:pPr marL="171450" indent="-171450" algn="just">
              <a:buFont typeface="Wingdings" panose="05000000000000000000" pitchFamily="2" charset="2"/>
              <a:buChar char="q"/>
            </a:pPr>
            <a:r>
              <a:rPr lang="tr-TR" dirty="0"/>
              <a:t>Eylem planınız için bir </a:t>
            </a:r>
            <a:r>
              <a:rPr lang="tr-TR" b="1" dirty="0"/>
              <a:t>çalışma alanı </a:t>
            </a:r>
            <a:r>
              <a:rPr lang="tr-TR" dirty="0"/>
              <a:t>oluşturun.</a:t>
            </a:r>
          </a:p>
          <a:p>
            <a:pPr marL="171450" indent="-171450" algn="just">
              <a:buFont typeface="Wingdings" panose="05000000000000000000" pitchFamily="2" charset="2"/>
              <a:buChar char="q"/>
            </a:pPr>
            <a:r>
              <a:rPr lang="tr-TR" b="1" dirty="0"/>
              <a:t>Başlangıcı aşamalara ayırın</a:t>
            </a:r>
            <a:r>
              <a:rPr lang="tr-TR" dirty="0"/>
              <a:t>: </a:t>
            </a:r>
            <a:r>
              <a:rPr lang="tr-TR" dirty="0">
                <a:solidFill>
                  <a:schemeClr val="tx1"/>
                </a:solidFill>
              </a:rPr>
              <a:t>Hazırlık, Test, Kullanıma Sunma ve İzleme gibi temel aşamaları belirleyin (not: bu aşamalar öneri niteliğindedir; kendinizinkini oluşturmaktan çekinmeyin). Aşamaların Adım 1'de tartışılan temel uygulama unsurlarıyla (ör. hedef pazar, paydaşlar, kaynaklar ve riskler) uyumlu olduğundan emin olun.</a:t>
            </a:r>
          </a:p>
          <a:p>
            <a:pPr marL="171450" indent="-171450" algn="just">
              <a:buFont typeface="Wingdings" panose="05000000000000000000" pitchFamily="2" charset="2"/>
              <a:buChar char="q"/>
            </a:pPr>
            <a:r>
              <a:rPr lang="tr-TR" b="1" dirty="0">
                <a:solidFill>
                  <a:schemeClr val="tx1"/>
                </a:solidFill>
              </a:rPr>
              <a:t>Görevleri Tanımla</a:t>
            </a:r>
            <a:r>
              <a:rPr lang="tr-TR" dirty="0">
                <a:solidFill>
                  <a:schemeClr val="tx1"/>
                </a:solidFill>
              </a:rPr>
              <a:t>: Her aşamanın altında belirli görevleri listeleyin. Adım 1'de özetlenen görevleri göz önünde bulundurun ve bunları her aşama için eyleme geçirilebilir adımlara dönüştürün. Bu görevler, paydaşları belirleme, kaynakları güvence altına alma, çözümü pilot konumlarda test etme, iş ortaklarıyla veya yetkililerle etkileşim kurma gibi şeyleri içerebilir.</a:t>
            </a:r>
            <a:endParaRPr lang="tr-TR" dirty="0"/>
          </a:p>
          <a:p>
            <a:pPr marL="171450" indent="-171450" algn="just">
              <a:buFont typeface="Wingdings" panose="05000000000000000000" pitchFamily="2" charset="2"/>
              <a:buChar char="q"/>
            </a:pPr>
            <a:r>
              <a:rPr lang="tr-TR" dirty="0"/>
              <a:t>Ekip üyelerine </a:t>
            </a:r>
            <a:r>
              <a:rPr lang="tr-TR" b="1" dirty="0"/>
              <a:t>sorumluluklar</a:t>
            </a:r>
            <a:r>
              <a:rPr lang="tr-TR" dirty="0"/>
              <a:t> atayın.</a:t>
            </a:r>
          </a:p>
          <a:p>
            <a:pPr marL="171450" indent="-171450" algn="just">
              <a:buFont typeface="Wingdings" panose="05000000000000000000" pitchFamily="2" charset="2"/>
              <a:buChar char="q"/>
            </a:pPr>
            <a:r>
              <a:rPr lang="tr-TR" b="1" dirty="0"/>
              <a:t>Zaman çizelgelerini</a:t>
            </a:r>
            <a:r>
              <a:rPr lang="tr-TR" dirty="0"/>
              <a:t> ve önemli </a:t>
            </a:r>
            <a:r>
              <a:rPr lang="tr-TR" b="1" dirty="0"/>
              <a:t>kilometre taşlarını </a:t>
            </a:r>
            <a:r>
              <a:rPr lang="tr-TR" dirty="0"/>
              <a:t>ayarlayın: Adım 1'de toplanan bilgilere dayanarak her görev için kurgusal ama gerçekçi süreler ve sorumlu ekipler ekleyin. Hem ticarileştirme hem de uygulama stratejinizdeki önemli adımları yansıtan önemli kilometre taşlarını (örneğin, "pilot tamamlandı", "Başlangıç günü") ekleyin. Grafiğin, sürelerin ve ekip sorumluluklarının nasıl tahsis edildiği konusunda esnekliğe izin verdiğinden ve ekiplerin planı gerektiği gibi gerçek dünya koşullarına uyarlamasına olanak tanıdığından emin olun</a:t>
            </a:r>
            <a:r>
              <a:rPr lang="tr-TR" dirty="0">
                <a:solidFill>
                  <a:schemeClr val="tx1"/>
                </a:solidFill>
              </a:rPr>
              <a:t>.</a:t>
            </a:r>
            <a:endParaRPr lang="tr-TR" b="1" dirty="0"/>
          </a:p>
          <a:p>
            <a:pPr marL="171450" indent="-171450" algn="just">
              <a:buFont typeface="Wingdings" panose="05000000000000000000" pitchFamily="2" charset="2"/>
              <a:buChar char="q"/>
            </a:pPr>
            <a:r>
              <a:rPr lang="tr-TR" dirty="0"/>
              <a:t>İzleme öğeleri ekleyin (örneğin, ilerleme göstergeleri, risk yönetimi).</a:t>
            </a:r>
          </a:p>
          <a:p>
            <a:pPr algn="just"/>
            <a:r>
              <a:rPr lang="tr-TR" dirty="0">
                <a:solidFill>
                  <a:schemeClr val="tx1"/>
                </a:solidFill>
              </a:rPr>
              <a:t>İşte bir Başlangıç Planının nasıl görünebileceğine dair bir örnek</a:t>
            </a:r>
            <a:r>
              <a:rPr lang="tr-TR" sz="1100" dirty="0">
                <a:solidFill>
                  <a:schemeClr val="tx1"/>
                </a:solidFill>
              </a:rPr>
              <a:t>:</a:t>
            </a:r>
          </a:p>
          <a:p>
            <a:pPr algn="just"/>
            <a:endParaRPr lang="tr-TR" dirty="0"/>
          </a:p>
          <a:p>
            <a:pPr algn="just"/>
            <a:endParaRPr lang="tr-TR" sz="1600" dirty="0">
              <a:highlight>
                <a:srgbClr val="FFFF00"/>
              </a:highlight>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sz="1600" b="1" dirty="0">
              <a:solidFill>
                <a:srgbClr val="8652A1"/>
              </a:solidFill>
              <a:latin typeface="Calibri"/>
              <a:ea typeface="Open Sans"/>
              <a:cs typeface="Calibri"/>
            </a:endParaRPr>
          </a:p>
          <a:p>
            <a:pPr algn="just"/>
            <a:endParaRPr lang="tr-TR" b="1" dirty="0">
              <a:solidFill>
                <a:srgbClr val="8652A1"/>
              </a:solidFill>
              <a:latin typeface="Calibri"/>
              <a:ea typeface="Open Sans"/>
              <a:cs typeface="Calibri"/>
            </a:endParaRPr>
          </a:p>
          <a:p>
            <a:pPr algn="just"/>
            <a:endParaRPr lang="tr-TR" sz="400" b="1" dirty="0">
              <a:solidFill>
                <a:srgbClr val="8652A1"/>
              </a:solidFill>
              <a:latin typeface="Calibri"/>
              <a:ea typeface="Open Sans"/>
              <a:cs typeface="Calibri"/>
            </a:endParaRPr>
          </a:p>
          <a:p>
            <a:pPr marL="171450" indent="-171450" algn="just">
              <a:buFont typeface="Wingdings" panose="05000000000000000000" pitchFamily="2" charset="2"/>
              <a:buChar char="q"/>
            </a:pPr>
            <a:r>
              <a:rPr lang="tr-TR" dirty="0">
                <a:latin typeface="Calibri"/>
                <a:ea typeface="Open Sans"/>
                <a:cs typeface="Calibri"/>
              </a:rPr>
              <a:t>Seçtiğiniz aracı kullanarak Başlangıç planınızın </a:t>
            </a:r>
            <a:r>
              <a:rPr lang="tr-TR" b="1" dirty="0">
                <a:latin typeface="Calibri"/>
                <a:ea typeface="Open Sans"/>
                <a:cs typeface="Calibri"/>
              </a:rPr>
              <a:t>kısa bir özetini</a:t>
            </a:r>
            <a:r>
              <a:rPr lang="tr-TR" dirty="0">
                <a:latin typeface="Calibri"/>
                <a:ea typeface="Open Sans"/>
                <a:cs typeface="Calibri"/>
              </a:rPr>
              <a:t> hazırlayın.
</a:t>
            </a:r>
            <a:r>
              <a:rPr lang="tr-TR" b="1" dirty="0">
                <a:latin typeface="Calibri"/>
                <a:ea typeface="Open Sans"/>
                <a:cs typeface="Calibri"/>
              </a:rPr>
              <a:t>Dijital aracın </a:t>
            </a:r>
            <a:r>
              <a:rPr lang="tr-TR" dirty="0">
                <a:latin typeface="Calibri"/>
                <a:ea typeface="Open Sans"/>
                <a:cs typeface="Calibri"/>
              </a:rPr>
              <a:t>ticarileştirme sürecini nasıl desteklediğini gösterin.
Sürdürülebilirlik öncelikleri ve </a:t>
            </a:r>
            <a:r>
              <a:rPr lang="tr-TR" dirty="0" err="1">
                <a:latin typeface="Calibri"/>
                <a:ea typeface="Open Sans"/>
                <a:cs typeface="Calibri"/>
              </a:rPr>
              <a:t>SKA’lar</a:t>
            </a:r>
            <a:r>
              <a:rPr lang="tr-TR" dirty="0">
                <a:latin typeface="Calibri"/>
                <a:ea typeface="Open Sans"/>
                <a:cs typeface="Calibri"/>
              </a:rPr>
              <a:t> ile </a:t>
            </a:r>
            <a:r>
              <a:rPr lang="tr-TR" b="1" dirty="0">
                <a:latin typeface="Calibri"/>
                <a:ea typeface="Open Sans"/>
                <a:cs typeface="Calibri"/>
              </a:rPr>
              <a:t>uyum sağlayın</a:t>
            </a:r>
            <a:r>
              <a:rPr lang="tr-TR" dirty="0"/>
              <a:t>.</a:t>
            </a:r>
          </a:p>
          <a:p>
            <a:pPr algn="just"/>
            <a:endParaRPr lang="tr-TR" sz="1600" dirty="0">
              <a:highlight>
                <a:srgbClr val="FFFF00"/>
              </a:highlight>
            </a:endParaRPr>
          </a:p>
          <a:p>
            <a:pPr algn="just"/>
            <a:r>
              <a:rPr lang="tr-TR" sz="1600" b="1" dirty="0">
                <a:solidFill>
                  <a:srgbClr val="8652A1"/>
                </a:solidFill>
              </a:rPr>
              <a:t>Değerlendirme Soruları</a:t>
            </a:r>
          </a:p>
          <a:p>
            <a:pPr marL="171450" indent="-171450" algn="just">
              <a:buFont typeface="Wingdings" panose="05000000000000000000" pitchFamily="2" charset="2"/>
              <a:buChar char="q"/>
            </a:pPr>
            <a:r>
              <a:rPr lang="tr-TR" dirty="0"/>
              <a:t>Planınız çözümün sorunsuz bir şekilde uygulanmasını nasıl sağlıyor?
Ticarileştirme sırasında ne gibi zorluklar ortaya çıkabilir?
Dijital araç, planlamanızı ve yürütmenizi nasıl geliştirir?</a:t>
            </a:r>
          </a:p>
          <a:p>
            <a:pPr algn="just"/>
            <a:endParaRPr lang="tr-TR" dirty="0">
              <a:highlight>
                <a:srgbClr val="FFFF00"/>
              </a:highlight>
            </a:endParaRPr>
          </a:p>
        </p:txBody>
      </p:sp>
      <p:sp>
        <p:nvSpPr>
          <p:cNvPr id="4" name="Slide Number Placeholder 3">
            <a:extLst>
              <a:ext uri="{FF2B5EF4-FFF2-40B4-BE49-F238E27FC236}">
                <a16:creationId xmlns:a16="http://schemas.microsoft.com/office/drawing/2014/main" xmlns="" id="{4D3ABEA7-53F8-A883-3873-F22C182A5F83}"/>
              </a:ext>
            </a:extLst>
          </p:cNvPr>
          <p:cNvSpPr>
            <a:spLocks noGrp="1"/>
          </p:cNvSpPr>
          <p:nvPr>
            <p:ph type="sldNum" sz="quarter" idx="4"/>
          </p:nvPr>
        </p:nvSpPr>
        <p:spPr/>
        <p:txBody>
          <a:bodyPr/>
          <a:lstStyle/>
          <a:p>
            <a:fld id="{9C527BFA-2C0E-4CEC-B6A5-913A56FEF4B4}" type="slidenum">
              <a:rPr lang="fr-CA" smtClean="0"/>
              <a:pPr/>
              <a:t>32</a:t>
            </a:fld>
            <a:endParaRPr lang="fr-CA"/>
          </a:p>
        </p:txBody>
      </p:sp>
      <p:sp>
        <p:nvSpPr>
          <p:cNvPr id="7" name="Freeform 1">
            <a:extLst>
              <a:ext uri="{FF2B5EF4-FFF2-40B4-BE49-F238E27FC236}">
                <a16:creationId xmlns:a16="http://schemas.microsoft.com/office/drawing/2014/main" xmlns="" id="{F39555A5-8500-B23E-E316-8EC0DDAC0BA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6F71C2A1-2851-8130-45BB-D1860ACB672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6 – </a:t>
            </a:r>
            <a:r>
              <a:rPr lang="tr-TR" dirty="0">
                <a:latin typeface="Calibri"/>
                <a:ea typeface="Open Sans"/>
                <a:cs typeface="Calibri"/>
              </a:rPr>
              <a:t>SÜRECİN BAŞLATILMASI</a:t>
            </a:r>
            <a:endParaRPr lang="en-US" dirty="0"/>
          </a:p>
        </p:txBody>
      </p:sp>
      <p:pic>
        <p:nvPicPr>
          <p:cNvPr id="2" name="Picture 2" descr="Launch Plan Templates and Examples - Reforge">
            <a:extLst>
              <a:ext uri="{FF2B5EF4-FFF2-40B4-BE49-F238E27FC236}">
                <a16:creationId xmlns:a16="http://schemas.microsoft.com/office/drawing/2014/main" xmlns="" id="{7D344898-7CA3-B59A-FCD1-9C67E39A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477" y="5987504"/>
            <a:ext cx="4632719" cy="26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9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EE08DC-65AD-A145-D571-6B561700BDA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3A8E01E9-9537-959C-DB10-31D7FAA302F3}"/>
              </a:ext>
            </a:extLst>
          </p:cNvPr>
          <p:cNvSpPr>
            <a:spLocks noGrp="1"/>
          </p:cNvSpPr>
          <p:nvPr>
            <p:ph type="body" sz="quarter" idx="64"/>
          </p:nvPr>
        </p:nvSpPr>
        <p:spPr>
          <a:xfrm>
            <a:off x="697281" y="1599144"/>
            <a:ext cx="6076734" cy="6206946"/>
          </a:xfrm>
        </p:spPr>
        <p:txBody>
          <a:bodyPr lIns="91440" tIns="45720" rIns="91440" bIns="45720" numCol="1" spcCol="288000" anchor="t">
            <a:noAutofit/>
          </a:bodyPr>
          <a:lstStyle/>
          <a:p>
            <a:r>
              <a:rPr lang="tr-TR" sz="1600" b="1" dirty="0">
                <a:solidFill>
                  <a:srgbClr val="8652A1"/>
                </a:solidFill>
              </a:rPr>
              <a:t>Yönerge – </a:t>
            </a:r>
            <a:r>
              <a:rPr lang="tr-TR" sz="1600" b="1" dirty="0" err="1">
                <a:solidFill>
                  <a:srgbClr val="8652A1"/>
                </a:solidFill>
              </a:rPr>
              <a:t>Trello</a:t>
            </a:r>
            <a:r>
              <a:rPr lang="tr-TR" sz="1600" b="1" dirty="0">
                <a:solidFill>
                  <a:srgbClr val="8652A1"/>
                </a:solidFill>
              </a:rPr>
              <a:t> Nasıl Kullanılır</a:t>
            </a:r>
          </a:p>
          <a:p>
            <a:endParaRPr lang="tr-TR" sz="1600" b="1" dirty="0">
              <a:solidFill>
                <a:srgbClr val="8652A1"/>
              </a:solidFill>
            </a:endParaRPr>
          </a:p>
          <a:p>
            <a:pPr marL="228600" indent="-228600">
              <a:buAutoNum type="arabicPeriod"/>
            </a:pPr>
            <a:r>
              <a:rPr lang="tr-TR" b="1" dirty="0" err="1">
                <a:solidFill>
                  <a:srgbClr val="29C5F4"/>
                </a:solidFill>
                <a:latin typeface="Calibri"/>
                <a:ea typeface="Open Sans"/>
                <a:cs typeface="Calibri"/>
                <a:hlinkClick r:id="rId2">
                  <a:extLst>
                    <a:ext uri="{A12FA001-AC4F-418D-AE19-62706E023703}">
                      <ahyp:hlinkClr xmlns:ahyp="http://schemas.microsoft.com/office/drawing/2018/hyperlinkcolor" xmlns="" val="tx"/>
                    </a:ext>
                  </a:extLst>
                </a:hlinkClick>
              </a:rPr>
              <a:t>Trello</a:t>
            </a:r>
            <a:r>
              <a:rPr lang="tr-TR" b="1" dirty="0" err="1">
                <a:solidFill>
                  <a:srgbClr val="29C5F4"/>
                </a:solidFill>
                <a:latin typeface="Calibri"/>
                <a:ea typeface="Open Sans"/>
                <a:cs typeface="Calibri"/>
              </a:rPr>
              <a:t>’ya</a:t>
            </a:r>
            <a:r>
              <a:rPr lang="tr-TR" b="1" dirty="0">
                <a:solidFill>
                  <a:srgbClr val="29C5F4"/>
                </a:solidFill>
                <a:latin typeface="Calibri"/>
                <a:ea typeface="Open Sans"/>
                <a:cs typeface="Calibri"/>
              </a:rPr>
              <a:t> </a:t>
            </a:r>
            <a:r>
              <a:rPr lang="tr-TR" dirty="0">
                <a:solidFill>
                  <a:schemeClr val="tx1"/>
                </a:solidFill>
                <a:latin typeface="Calibri"/>
                <a:ea typeface="Open Sans"/>
                <a:cs typeface="Calibri"/>
              </a:rPr>
              <a:t>git ve Üye Ol/Giriş Yap</a:t>
            </a:r>
          </a:p>
          <a:p>
            <a:pPr marL="228600" indent="-228600">
              <a:buAutoNum type="arabicPeriod"/>
            </a:pPr>
            <a:r>
              <a:rPr lang="tr-TR" dirty="0">
                <a:solidFill>
                  <a:schemeClr val="tx1"/>
                </a:solidFill>
              </a:rPr>
              <a:t>Yeni bir panoya başlamak için üst menüdeki "+" işaretine tıklayın veya ana sayfadaki şablonlardan birini seçin.</a:t>
            </a: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r>
              <a:rPr lang="tr-TR" dirty="0">
                <a:solidFill>
                  <a:schemeClr val="tx1"/>
                </a:solidFill>
                <a:latin typeface="Calibri"/>
                <a:ea typeface="Open Sans"/>
                <a:cs typeface="Calibri"/>
              </a:rPr>
              <a:t>Panonuzu bir arka plan, başlık ve görünürlük ayarıyla özelleştirin (bir panoyu kimlerin görebileceğini ve düzenleyebileceğini kontrol etme).</a:t>
            </a: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r>
              <a:rPr lang="tr-TR" dirty="0">
                <a:solidFill>
                  <a:schemeClr val="tx1"/>
                </a:solidFill>
              </a:rPr>
              <a:t>Sağ üstte, panoyu ekip üyeleriyle paylaşma ve çok çeşitli ayarlar açma seçeneğini bulabilirsiniz.</a:t>
            </a:r>
          </a:p>
          <a:p>
            <a:pPr marL="228600" indent="-228600">
              <a:buAutoNum type="arabicPeriod"/>
            </a:pPr>
            <a:endParaRPr lang="tr-TR" dirty="0">
              <a:solidFill>
                <a:schemeClr val="tx1"/>
              </a:solidFill>
              <a:latin typeface="Calibri"/>
              <a:ea typeface="Open Sans"/>
              <a:cs typeface="Calibri"/>
            </a:endParaRPr>
          </a:p>
          <a:p>
            <a:pPr marL="228600" indent="-228600">
              <a:buAutoNum type="arabicPeriod"/>
            </a:pPr>
            <a:endParaRPr lang="tr-TR" dirty="0">
              <a:solidFill>
                <a:schemeClr val="tx1"/>
              </a:solidFill>
              <a:latin typeface="Calibri"/>
              <a:ea typeface="Open Sans"/>
              <a:cs typeface="Calibri"/>
            </a:endParaRPr>
          </a:p>
          <a:p>
            <a:pPr marL="228600" indent="-228600">
              <a:buAutoNum type="arabicPeriod"/>
            </a:pPr>
            <a:endParaRPr lang="tr-TR" dirty="0">
              <a:solidFill>
                <a:schemeClr val="tx1"/>
              </a:solidFill>
              <a:latin typeface="Calibri"/>
              <a:ea typeface="Open Sans"/>
              <a:cs typeface="Calibri"/>
            </a:endParaRPr>
          </a:p>
          <a:p>
            <a:pPr marL="228600" indent="-228600">
              <a:buAutoNum type="arabicPeriod"/>
            </a:pPr>
            <a:endParaRPr lang="tr-TR" dirty="0">
              <a:solidFill>
                <a:schemeClr val="tx1"/>
              </a:solidFill>
              <a:latin typeface="Calibri"/>
              <a:ea typeface="Open Sans"/>
              <a:cs typeface="Calibri"/>
            </a:endParaRPr>
          </a:p>
          <a:p>
            <a:r>
              <a:rPr lang="tr-TR" dirty="0">
                <a:solidFill>
                  <a:schemeClr val="tx1"/>
                </a:solidFill>
                <a:latin typeface="Calibri"/>
                <a:ea typeface="Open Sans"/>
                <a:cs typeface="Calibri"/>
              </a:rPr>
              <a:t>        Paylaşmak için </a:t>
            </a:r>
            <a:r>
              <a:rPr lang="tr-TR" dirty="0" err="1">
                <a:solidFill>
                  <a:schemeClr val="tx1"/>
                </a:solidFill>
                <a:latin typeface="Calibri"/>
                <a:ea typeface="Open Sans"/>
                <a:cs typeface="Calibri"/>
              </a:rPr>
              <a:t>Trello'da</a:t>
            </a:r>
            <a:r>
              <a:rPr lang="tr-TR" dirty="0">
                <a:solidFill>
                  <a:schemeClr val="tx1"/>
                </a:solidFill>
                <a:latin typeface="Calibri"/>
                <a:ea typeface="Open Sans"/>
                <a:cs typeface="Calibri"/>
              </a:rPr>
              <a:t> takım üyesinin e-posta adresini veya adını yazın ve görünürlük ayarını "Üye" olarak tutun.</a:t>
            </a: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endParaRPr lang="tr-TR" dirty="0">
              <a:solidFill>
                <a:schemeClr val="tx1"/>
              </a:solidFill>
            </a:endParaRPr>
          </a:p>
          <a:p>
            <a:pPr marL="228600" indent="-228600">
              <a:buFont typeface="Arial" panose="020B0604020202020204" pitchFamily="34" charset="0"/>
              <a:buChar char="•"/>
            </a:pPr>
            <a:endParaRPr lang="tr-TR" dirty="0">
              <a:solidFill>
                <a:schemeClr val="tx1"/>
              </a:solidFill>
            </a:endParaRPr>
          </a:p>
          <a:p>
            <a:pPr indent="171450"/>
            <a:r>
              <a:rPr lang="tr-TR" dirty="0">
                <a:solidFill>
                  <a:schemeClr val="tx1"/>
                </a:solidFill>
              </a:rPr>
              <a:t>Menü size aşağıdaki seçenekleri sunar: </a:t>
            </a: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endParaRPr lang="tr-TR" dirty="0">
              <a:solidFill>
                <a:schemeClr val="tx1"/>
              </a:solidFill>
            </a:endParaRPr>
          </a:p>
        </p:txBody>
      </p:sp>
      <p:sp>
        <p:nvSpPr>
          <p:cNvPr id="4" name="Slide Number Placeholder 3">
            <a:extLst>
              <a:ext uri="{FF2B5EF4-FFF2-40B4-BE49-F238E27FC236}">
                <a16:creationId xmlns:a16="http://schemas.microsoft.com/office/drawing/2014/main" xmlns="" id="{52F5320C-6484-6B99-15CB-3DCE24B54530}"/>
              </a:ext>
            </a:extLst>
          </p:cNvPr>
          <p:cNvSpPr>
            <a:spLocks noGrp="1"/>
          </p:cNvSpPr>
          <p:nvPr>
            <p:ph type="sldNum" sz="quarter" idx="4"/>
          </p:nvPr>
        </p:nvSpPr>
        <p:spPr/>
        <p:txBody>
          <a:bodyPr/>
          <a:lstStyle/>
          <a:p>
            <a:fld id="{9C527BFA-2C0E-4CEC-B6A5-913A56FEF4B4}" type="slidenum">
              <a:rPr lang="fr-CA" smtClean="0"/>
              <a:pPr/>
              <a:t>33</a:t>
            </a:fld>
            <a:endParaRPr lang="fr-CA"/>
          </a:p>
        </p:txBody>
      </p:sp>
      <p:sp>
        <p:nvSpPr>
          <p:cNvPr id="7" name="Freeform 1">
            <a:extLst>
              <a:ext uri="{FF2B5EF4-FFF2-40B4-BE49-F238E27FC236}">
                <a16:creationId xmlns:a16="http://schemas.microsoft.com/office/drawing/2014/main" xmlns="" id="{9590E085-1201-0FEA-B0A7-2F937EE287E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E55C7019-2620-660F-0687-D5B76F9CF66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6 - BAŞLANGIÇ</a:t>
            </a:r>
            <a:endParaRPr lang="en-US" dirty="0"/>
          </a:p>
        </p:txBody>
      </p:sp>
      <p:pic>
        <p:nvPicPr>
          <p:cNvPr id="8" name="Grafik 7">
            <a:extLst>
              <a:ext uri="{FF2B5EF4-FFF2-40B4-BE49-F238E27FC236}">
                <a16:creationId xmlns:a16="http://schemas.microsoft.com/office/drawing/2014/main" xmlns="" id="{2F4C2F41-DDB3-C053-9156-AF2DA46D2481}"/>
              </a:ext>
            </a:extLst>
          </p:cNvPr>
          <p:cNvPicPr>
            <a:picLocks noChangeAspect="1"/>
          </p:cNvPicPr>
          <p:nvPr/>
        </p:nvPicPr>
        <p:blipFill>
          <a:blip r:embed="rId3"/>
          <a:stretch>
            <a:fillRect/>
          </a:stretch>
        </p:blipFill>
        <p:spPr>
          <a:xfrm>
            <a:off x="984250" y="2657165"/>
            <a:ext cx="4873625" cy="1046662"/>
          </a:xfrm>
          <a:prstGeom prst="rect">
            <a:avLst/>
          </a:prstGeom>
        </p:spPr>
      </p:pic>
      <p:pic>
        <p:nvPicPr>
          <p:cNvPr id="10" name="Grafik 9">
            <a:extLst>
              <a:ext uri="{FF2B5EF4-FFF2-40B4-BE49-F238E27FC236}">
                <a16:creationId xmlns:a16="http://schemas.microsoft.com/office/drawing/2014/main" xmlns="" id="{0F6AC3EA-5766-47E4-BFCF-4FEBBD2FD914}"/>
              </a:ext>
            </a:extLst>
          </p:cNvPr>
          <p:cNvPicPr>
            <a:picLocks noChangeAspect="1"/>
          </p:cNvPicPr>
          <p:nvPr/>
        </p:nvPicPr>
        <p:blipFill>
          <a:blip r:embed="rId4"/>
          <a:srcRect b="44536"/>
          <a:stretch/>
        </p:blipFill>
        <p:spPr>
          <a:xfrm>
            <a:off x="984250" y="4164677"/>
            <a:ext cx="1405121" cy="1181230"/>
          </a:xfrm>
          <a:prstGeom prst="rect">
            <a:avLst/>
          </a:prstGeom>
        </p:spPr>
      </p:pic>
      <p:pic>
        <p:nvPicPr>
          <p:cNvPr id="13" name="Grafik 12">
            <a:extLst>
              <a:ext uri="{FF2B5EF4-FFF2-40B4-BE49-F238E27FC236}">
                <a16:creationId xmlns:a16="http://schemas.microsoft.com/office/drawing/2014/main" xmlns="" id="{4A7C4FA7-75A0-95B0-93E5-E6AC47F3D33D}"/>
              </a:ext>
            </a:extLst>
          </p:cNvPr>
          <p:cNvPicPr>
            <a:picLocks noChangeAspect="1"/>
          </p:cNvPicPr>
          <p:nvPr/>
        </p:nvPicPr>
        <p:blipFill>
          <a:blip r:embed="rId4"/>
          <a:srcRect t="62657"/>
          <a:stretch/>
        </p:blipFill>
        <p:spPr>
          <a:xfrm>
            <a:off x="2474011" y="4164676"/>
            <a:ext cx="1405121" cy="795311"/>
          </a:xfrm>
          <a:prstGeom prst="rect">
            <a:avLst/>
          </a:prstGeom>
        </p:spPr>
      </p:pic>
      <p:pic>
        <p:nvPicPr>
          <p:cNvPr id="15" name="Grafik 14">
            <a:extLst>
              <a:ext uri="{FF2B5EF4-FFF2-40B4-BE49-F238E27FC236}">
                <a16:creationId xmlns:a16="http://schemas.microsoft.com/office/drawing/2014/main" xmlns="" id="{3733129C-ADAA-167E-623E-AE0638FFF018}"/>
              </a:ext>
            </a:extLst>
          </p:cNvPr>
          <p:cNvPicPr>
            <a:picLocks noChangeAspect="1"/>
          </p:cNvPicPr>
          <p:nvPr/>
        </p:nvPicPr>
        <p:blipFill>
          <a:blip r:embed="rId5"/>
          <a:srcRect t="12917" b="11113"/>
          <a:stretch/>
        </p:blipFill>
        <p:spPr>
          <a:xfrm>
            <a:off x="984250" y="5906950"/>
            <a:ext cx="1106647" cy="387350"/>
          </a:xfrm>
          <a:prstGeom prst="rect">
            <a:avLst/>
          </a:prstGeom>
        </p:spPr>
      </p:pic>
      <p:pic>
        <p:nvPicPr>
          <p:cNvPr id="18" name="Grafik 17">
            <a:extLst>
              <a:ext uri="{FF2B5EF4-FFF2-40B4-BE49-F238E27FC236}">
                <a16:creationId xmlns:a16="http://schemas.microsoft.com/office/drawing/2014/main" xmlns="" id="{7A1A74DE-92C1-A7BC-A259-B2D2F9463B90}"/>
              </a:ext>
            </a:extLst>
          </p:cNvPr>
          <p:cNvPicPr>
            <a:picLocks noChangeAspect="1"/>
          </p:cNvPicPr>
          <p:nvPr/>
        </p:nvPicPr>
        <p:blipFill>
          <a:blip r:embed="rId6"/>
          <a:stretch>
            <a:fillRect/>
          </a:stretch>
        </p:blipFill>
        <p:spPr>
          <a:xfrm>
            <a:off x="916082" y="6674644"/>
            <a:ext cx="2566002" cy="795311"/>
          </a:xfrm>
          <a:prstGeom prst="rect">
            <a:avLst/>
          </a:prstGeom>
        </p:spPr>
      </p:pic>
      <p:pic>
        <p:nvPicPr>
          <p:cNvPr id="20" name="Grafik 19">
            <a:extLst>
              <a:ext uri="{FF2B5EF4-FFF2-40B4-BE49-F238E27FC236}">
                <a16:creationId xmlns:a16="http://schemas.microsoft.com/office/drawing/2014/main" xmlns="" id="{1F650E91-66FF-E2B7-34B1-B0EFC9C385C4}"/>
              </a:ext>
            </a:extLst>
          </p:cNvPr>
          <p:cNvPicPr>
            <a:picLocks noChangeAspect="1"/>
          </p:cNvPicPr>
          <p:nvPr/>
        </p:nvPicPr>
        <p:blipFill>
          <a:blip r:embed="rId7"/>
          <a:srcRect l="2593" t="2367" b="15073"/>
          <a:stretch/>
        </p:blipFill>
        <p:spPr>
          <a:xfrm>
            <a:off x="916082" y="7803114"/>
            <a:ext cx="2099209" cy="2642571"/>
          </a:xfrm>
          <a:prstGeom prst="rect">
            <a:avLst/>
          </a:prstGeom>
        </p:spPr>
      </p:pic>
      <p:pic>
        <p:nvPicPr>
          <p:cNvPr id="22" name="Grafik 21">
            <a:extLst>
              <a:ext uri="{FF2B5EF4-FFF2-40B4-BE49-F238E27FC236}">
                <a16:creationId xmlns:a16="http://schemas.microsoft.com/office/drawing/2014/main" xmlns="" id="{2BF346D4-5A06-E3C5-3046-63C193CF8D59}"/>
              </a:ext>
            </a:extLst>
          </p:cNvPr>
          <p:cNvPicPr>
            <a:picLocks noChangeAspect="1"/>
          </p:cNvPicPr>
          <p:nvPr/>
        </p:nvPicPr>
        <p:blipFill>
          <a:blip r:embed="rId8"/>
          <a:stretch>
            <a:fillRect/>
          </a:stretch>
        </p:blipFill>
        <p:spPr>
          <a:xfrm>
            <a:off x="3176571" y="8162133"/>
            <a:ext cx="2352576" cy="2200639"/>
          </a:xfrm>
          <a:prstGeom prst="rect">
            <a:avLst/>
          </a:prstGeom>
        </p:spPr>
      </p:pic>
    </p:spTree>
    <p:extLst>
      <p:ext uri="{BB962C8B-B14F-4D97-AF65-F5344CB8AC3E}">
        <p14:creationId xmlns:p14="http://schemas.microsoft.com/office/powerpoint/2010/main" val="100464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963948-8BB2-408C-214D-58B58D60B21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3DB7EBAC-5E26-4150-6D72-9837DD85179B}"/>
              </a:ext>
            </a:extLst>
          </p:cNvPr>
          <p:cNvSpPr>
            <a:spLocks noGrp="1"/>
          </p:cNvSpPr>
          <p:nvPr>
            <p:ph type="body" sz="quarter" idx="64"/>
          </p:nvPr>
        </p:nvSpPr>
        <p:spPr>
          <a:xfrm>
            <a:off x="697281" y="1599144"/>
            <a:ext cx="6076734" cy="4734338"/>
          </a:xfrm>
        </p:spPr>
        <p:txBody>
          <a:bodyPr numCol="1"/>
          <a:lstStyle/>
          <a:p>
            <a:r>
              <a:rPr lang="tr-TR" sz="1600" b="1" dirty="0">
                <a:solidFill>
                  <a:srgbClr val="8652A1"/>
                </a:solidFill>
              </a:rPr>
              <a:t>Yönerge – </a:t>
            </a:r>
            <a:r>
              <a:rPr lang="tr-TR" sz="1600" b="1" dirty="0" err="1">
                <a:solidFill>
                  <a:srgbClr val="8652A1"/>
                </a:solidFill>
              </a:rPr>
              <a:t>Trello</a:t>
            </a:r>
            <a:r>
              <a:rPr lang="tr-TR" sz="1600" b="1" dirty="0">
                <a:solidFill>
                  <a:srgbClr val="8652A1"/>
                </a:solidFill>
              </a:rPr>
              <a:t> Nasıl Kullanılır</a:t>
            </a:r>
          </a:p>
          <a:p>
            <a:endParaRPr lang="tr-TR" sz="1600" b="1" dirty="0">
              <a:solidFill>
                <a:srgbClr val="8652A1"/>
              </a:solidFill>
            </a:endParaRPr>
          </a:p>
          <a:p>
            <a:pPr marL="228600" indent="-228600">
              <a:buFont typeface="+mj-lt"/>
              <a:buAutoNum type="arabicPeriod" startAt="5"/>
            </a:pPr>
            <a:r>
              <a:rPr lang="tr-TR" dirty="0">
                <a:solidFill>
                  <a:schemeClr val="tx1"/>
                </a:solidFill>
              </a:rPr>
              <a:t>Sol üstteki menü size panoyu yeniden adlandırma (başlığına tıklayarak), bir pano başlatma (favorilerinize eklemek için) veya panonun görünürlüğünü görüntüleme ve düzenleme seçeneği sunar.</a:t>
            </a: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r>
              <a:rPr lang="tr-TR" dirty="0">
                <a:solidFill>
                  <a:schemeClr val="tx1"/>
                </a:solidFill>
              </a:rPr>
              <a:t>Panonuzu doldurmak için «Liste </a:t>
            </a:r>
            <a:r>
              <a:rPr lang="tr-TR" dirty="0" err="1">
                <a:solidFill>
                  <a:schemeClr val="tx1"/>
                </a:solidFill>
              </a:rPr>
              <a:t>ekle»"ye</a:t>
            </a:r>
            <a:r>
              <a:rPr lang="tr-TR" dirty="0">
                <a:solidFill>
                  <a:schemeClr val="tx1"/>
                </a:solidFill>
              </a:rPr>
              <a:t> tıklayın.</a:t>
            </a: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r>
              <a:rPr lang="tr-TR" dirty="0">
                <a:solidFill>
                  <a:schemeClr val="tx1"/>
                </a:solidFill>
              </a:rPr>
              <a:t>Listenize bir isim verdikten sonra "Kart ekle" seçeneğine tıklayarak listenize kart ekleyebilirsiniz. Sağdaki üç noktayı tıklayarak bir listeyi düzenleyebilir, taşıyabilir ve kopyalayabilirsiniz.</a:t>
            </a: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r>
              <a:rPr lang="tr-TR" dirty="0">
                <a:solidFill>
                  <a:schemeClr val="tx1"/>
                </a:solidFill>
              </a:rPr>
              <a:t>Bir kart ekleyip adlandırdıktan sonra, üzerine gelebilir ve düzenlemek için sağdaki düğmeye tıklayabilirsiniz.</a:t>
            </a: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r>
              <a:rPr lang="tr-TR" dirty="0">
                <a:solidFill>
                  <a:schemeClr val="tx1"/>
                </a:solidFill>
              </a:rPr>
              <a:t>Kartı düzenlemek size aşağıdaki seçenekleri sunar:</a:t>
            </a: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r>
              <a:rPr lang="tr-TR" dirty="0">
                <a:solidFill>
                  <a:schemeClr val="tx1"/>
                </a:solidFill>
              </a:rPr>
              <a:t>Ayrıntıları görmek için "Kartı </a:t>
            </a:r>
            <a:r>
              <a:rPr lang="tr-TR" dirty="0" err="1">
                <a:solidFill>
                  <a:schemeClr val="tx1"/>
                </a:solidFill>
              </a:rPr>
              <a:t>Aç"a</a:t>
            </a:r>
            <a:r>
              <a:rPr lang="tr-TR" dirty="0">
                <a:solidFill>
                  <a:schemeClr val="tx1"/>
                </a:solidFill>
              </a:rPr>
              <a:t> tıklayın:</a:t>
            </a: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pPr marL="228600" indent="-228600">
              <a:buFont typeface="+mj-lt"/>
              <a:buAutoNum type="arabicPeriod" startAt="5"/>
            </a:pPr>
            <a:endParaRPr lang="tr-TR" dirty="0">
              <a:solidFill>
                <a:schemeClr val="tx1"/>
              </a:solidFill>
            </a:endParaRPr>
          </a:p>
          <a:p>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pPr marL="228600" indent="-228600">
              <a:buAutoNum type="arabicPeriod"/>
            </a:pPr>
            <a:endParaRPr lang="tr-TR" dirty="0">
              <a:solidFill>
                <a:schemeClr val="tx1"/>
              </a:solidFill>
            </a:endParaRPr>
          </a:p>
          <a:p>
            <a:endParaRPr lang="tr-TR" dirty="0">
              <a:solidFill>
                <a:schemeClr val="tx1"/>
              </a:solidFill>
            </a:endParaRPr>
          </a:p>
        </p:txBody>
      </p:sp>
      <p:sp>
        <p:nvSpPr>
          <p:cNvPr id="4" name="Slide Number Placeholder 3">
            <a:extLst>
              <a:ext uri="{FF2B5EF4-FFF2-40B4-BE49-F238E27FC236}">
                <a16:creationId xmlns:a16="http://schemas.microsoft.com/office/drawing/2014/main" xmlns="" id="{7974C10A-38FB-776F-ADB9-BFD0D563C14D}"/>
              </a:ext>
            </a:extLst>
          </p:cNvPr>
          <p:cNvSpPr>
            <a:spLocks noGrp="1"/>
          </p:cNvSpPr>
          <p:nvPr>
            <p:ph type="sldNum" sz="quarter" idx="4"/>
          </p:nvPr>
        </p:nvSpPr>
        <p:spPr/>
        <p:txBody>
          <a:bodyPr/>
          <a:lstStyle/>
          <a:p>
            <a:fld id="{9C527BFA-2C0E-4CEC-B6A5-913A56FEF4B4}" type="slidenum">
              <a:rPr lang="fr-CA" smtClean="0"/>
              <a:pPr/>
              <a:t>34</a:t>
            </a:fld>
            <a:endParaRPr lang="fr-CA"/>
          </a:p>
        </p:txBody>
      </p:sp>
      <p:sp>
        <p:nvSpPr>
          <p:cNvPr id="7" name="Freeform 1">
            <a:extLst>
              <a:ext uri="{FF2B5EF4-FFF2-40B4-BE49-F238E27FC236}">
                <a16:creationId xmlns:a16="http://schemas.microsoft.com/office/drawing/2014/main" xmlns="" id="{D7A4DBAD-5BD1-F8A0-D9C0-FC7B78D0A83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D3657089-97D3-61F3-823D-D342BB92866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AŞAMA 6 - BAŞLANGIÇ</a:t>
            </a:r>
            <a:endParaRPr lang="en-US" dirty="0"/>
          </a:p>
        </p:txBody>
      </p:sp>
      <p:pic>
        <p:nvPicPr>
          <p:cNvPr id="3" name="Grafik 2">
            <a:extLst>
              <a:ext uri="{FF2B5EF4-FFF2-40B4-BE49-F238E27FC236}">
                <a16:creationId xmlns:a16="http://schemas.microsoft.com/office/drawing/2014/main" xmlns="" id="{0E1C2DD4-5A0C-3565-2903-A9F73F0BB1AE}"/>
              </a:ext>
            </a:extLst>
          </p:cNvPr>
          <p:cNvPicPr>
            <a:picLocks noChangeAspect="1"/>
          </p:cNvPicPr>
          <p:nvPr/>
        </p:nvPicPr>
        <p:blipFill>
          <a:blip r:embed="rId2"/>
          <a:srcRect b="58292"/>
          <a:stretch/>
        </p:blipFill>
        <p:spPr>
          <a:xfrm>
            <a:off x="967892" y="2527535"/>
            <a:ext cx="3000994" cy="469666"/>
          </a:xfrm>
          <a:prstGeom prst="rect">
            <a:avLst/>
          </a:prstGeom>
        </p:spPr>
      </p:pic>
      <p:pic>
        <p:nvPicPr>
          <p:cNvPr id="9" name="Grafik 8">
            <a:extLst>
              <a:ext uri="{FF2B5EF4-FFF2-40B4-BE49-F238E27FC236}">
                <a16:creationId xmlns:a16="http://schemas.microsoft.com/office/drawing/2014/main" xmlns="" id="{DB801BC5-C721-0D32-975F-0ABB951B3C88}"/>
              </a:ext>
            </a:extLst>
          </p:cNvPr>
          <p:cNvPicPr>
            <a:picLocks noChangeAspect="1"/>
          </p:cNvPicPr>
          <p:nvPr/>
        </p:nvPicPr>
        <p:blipFill>
          <a:blip r:embed="rId2"/>
          <a:srcRect t="41922"/>
          <a:stretch/>
        </p:blipFill>
        <p:spPr>
          <a:xfrm>
            <a:off x="967892" y="3365387"/>
            <a:ext cx="2500661" cy="544975"/>
          </a:xfrm>
          <a:prstGeom prst="rect">
            <a:avLst/>
          </a:prstGeom>
        </p:spPr>
      </p:pic>
      <p:pic>
        <p:nvPicPr>
          <p:cNvPr id="12" name="Grafik 11">
            <a:extLst>
              <a:ext uri="{FF2B5EF4-FFF2-40B4-BE49-F238E27FC236}">
                <a16:creationId xmlns:a16="http://schemas.microsoft.com/office/drawing/2014/main" xmlns="" id="{A9476944-0CFC-D0D5-D148-48A6978DD945}"/>
              </a:ext>
            </a:extLst>
          </p:cNvPr>
          <p:cNvPicPr>
            <a:picLocks noChangeAspect="1"/>
          </p:cNvPicPr>
          <p:nvPr/>
        </p:nvPicPr>
        <p:blipFill>
          <a:blip r:embed="rId3"/>
          <a:stretch>
            <a:fillRect/>
          </a:stretch>
        </p:blipFill>
        <p:spPr>
          <a:xfrm>
            <a:off x="967892" y="4369066"/>
            <a:ext cx="2052924" cy="724001"/>
          </a:xfrm>
          <a:prstGeom prst="rect">
            <a:avLst/>
          </a:prstGeom>
        </p:spPr>
      </p:pic>
      <p:pic>
        <p:nvPicPr>
          <p:cNvPr id="17" name="Grafik 16">
            <a:extLst>
              <a:ext uri="{FF2B5EF4-FFF2-40B4-BE49-F238E27FC236}">
                <a16:creationId xmlns:a16="http://schemas.microsoft.com/office/drawing/2014/main" xmlns="" id="{B14BE45D-DC06-CF52-3413-6B93A1FE78FD}"/>
              </a:ext>
            </a:extLst>
          </p:cNvPr>
          <p:cNvPicPr>
            <a:picLocks noChangeAspect="1"/>
          </p:cNvPicPr>
          <p:nvPr/>
        </p:nvPicPr>
        <p:blipFill>
          <a:blip r:embed="rId4"/>
          <a:stretch>
            <a:fillRect/>
          </a:stretch>
        </p:blipFill>
        <p:spPr>
          <a:xfrm>
            <a:off x="967892" y="5311714"/>
            <a:ext cx="2500661" cy="623637"/>
          </a:xfrm>
          <a:prstGeom prst="rect">
            <a:avLst/>
          </a:prstGeom>
        </p:spPr>
      </p:pic>
      <p:pic>
        <p:nvPicPr>
          <p:cNvPr id="21" name="Grafik 20">
            <a:extLst>
              <a:ext uri="{FF2B5EF4-FFF2-40B4-BE49-F238E27FC236}">
                <a16:creationId xmlns:a16="http://schemas.microsoft.com/office/drawing/2014/main" xmlns="" id="{4FC4237E-FD36-2E34-1C64-96B53D8EB9B6}"/>
              </a:ext>
            </a:extLst>
          </p:cNvPr>
          <p:cNvPicPr>
            <a:picLocks noChangeAspect="1"/>
          </p:cNvPicPr>
          <p:nvPr/>
        </p:nvPicPr>
        <p:blipFill>
          <a:blip r:embed="rId5"/>
          <a:srcRect b="68826"/>
          <a:stretch/>
        </p:blipFill>
        <p:spPr>
          <a:xfrm>
            <a:off x="967892" y="6240106"/>
            <a:ext cx="1476000" cy="1000503"/>
          </a:xfrm>
          <a:prstGeom prst="rect">
            <a:avLst/>
          </a:prstGeom>
        </p:spPr>
      </p:pic>
      <p:pic>
        <p:nvPicPr>
          <p:cNvPr id="23" name="Grafik 22">
            <a:extLst>
              <a:ext uri="{FF2B5EF4-FFF2-40B4-BE49-F238E27FC236}">
                <a16:creationId xmlns:a16="http://schemas.microsoft.com/office/drawing/2014/main" xmlns="" id="{20572C58-5A2F-F127-2EF6-D009493B38AB}"/>
              </a:ext>
            </a:extLst>
          </p:cNvPr>
          <p:cNvPicPr>
            <a:picLocks noChangeAspect="1"/>
          </p:cNvPicPr>
          <p:nvPr/>
        </p:nvPicPr>
        <p:blipFill>
          <a:blip r:embed="rId5"/>
          <a:srcRect t="31174" b="40181"/>
          <a:stretch/>
        </p:blipFill>
        <p:spPr>
          <a:xfrm>
            <a:off x="2631885" y="6241986"/>
            <a:ext cx="1476000" cy="919364"/>
          </a:xfrm>
          <a:prstGeom prst="rect">
            <a:avLst/>
          </a:prstGeom>
        </p:spPr>
      </p:pic>
      <p:pic>
        <p:nvPicPr>
          <p:cNvPr id="24" name="Grafik 23">
            <a:extLst>
              <a:ext uri="{FF2B5EF4-FFF2-40B4-BE49-F238E27FC236}">
                <a16:creationId xmlns:a16="http://schemas.microsoft.com/office/drawing/2014/main" xmlns="" id="{DC2FBF86-4579-7F84-9495-798B87113E8D}"/>
              </a:ext>
            </a:extLst>
          </p:cNvPr>
          <p:cNvPicPr>
            <a:picLocks noChangeAspect="1"/>
          </p:cNvPicPr>
          <p:nvPr/>
        </p:nvPicPr>
        <p:blipFill>
          <a:blip r:embed="rId5"/>
          <a:srcRect t="59269"/>
          <a:stretch/>
        </p:blipFill>
        <p:spPr>
          <a:xfrm>
            <a:off x="4295878" y="6226861"/>
            <a:ext cx="1503960" cy="1332000"/>
          </a:xfrm>
          <a:prstGeom prst="rect">
            <a:avLst/>
          </a:prstGeom>
        </p:spPr>
      </p:pic>
      <p:pic>
        <p:nvPicPr>
          <p:cNvPr id="26" name="Grafik 25">
            <a:extLst>
              <a:ext uri="{FF2B5EF4-FFF2-40B4-BE49-F238E27FC236}">
                <a16:creationId xmlns:a16="http://schemas.microsoft.com/office/drawing/2014/main" xmlns="" id="{C100EB64-71E9-4D7B-6E59-C423968AB9C1}"/>
              </a:ext>
            </a:extLst>
          </p:cNvPr>
          <p:cNvPicPr>
            <a:picLocks noChangeAspect="1"/>
          </p:cNvPicPr>
          <p:nvPr/>
        </p:nvPicPr>
        <p:blipFill>
          <a:blip r:embed="rId6"/>
          <a:stretch>
            <a:fillRect/>
          </a:stretch>
        </p:blipFill>
        <p:spPr>
          <a:xfrm>
            <a:off x="967892" y="7877113"/>
            <a:ext cx="3659340" cy="2546875"/>
          </a:xfrm>
          <a:prstGeom prst="rect">
            <a:avLst/>
          </a:prstGeom>
        </p:spPr>
      </p:pic>
      <p:sp>
        <p:nvSpPr>
          <p:cNvPr id="27" name="Textfeld 26">
            <a:extLst>
              <a:ext uri="{FF2B5EF4-FFF2-40B4-BE49-F238E27FC236}">
                <a16:creationId xmlns:a16="http://schemas.microsoft.com/office/drawing/2014/main" xmlns="" id="{5250C96B-446C-AD2D-33E0-4D5AF81A0F95}"/>
              </a:ext>
            </a:extLst>
          </p:cNvPr>
          <p:cNvSpPr txBox="1"/>
          <p:nvPr/>
        </p:nvSpPr>
        <p:spPr>
          <a:xfrm>
            <a:off x="4782700" y="7881242"/>
            <a:ext cx="1966200" cy="2292935"/>
          </a:xfrm>
          <a:prstGeom prst="rect">
            <a:avLst/>
          </a:prstGeom>
          <a:noFill/>
        </p:spPr>
        <p:txBody>
          <a:bodyPr wrap="square" rtlCol="0">
            <a:spAutoFit/>
          </a:bodyPr>
          <a:lstStyle/>
          <a:p>
            <a:pPr algn="just"/>
            <a:r>
              <a:rPr lang="tr-TR" sz="1100"/>
              <a:t>Burada, bir ekip üyesine kart atama, kart için bir son tarih belirleme, yorum/ek/etiket ekleme ve kartın görsel yönlerini düzenleme gibi değişiklikler yapabilirsiniz.</a:t>
            </a:r>
          </a:p>
          <a:p>
            <a:pPr algn="just"/>
            <a:endParaRPr lang="tr-TR" sz="1100"/>
          </a:p>
          <a:p>
            <a:pPr algn="just"/>
            <a:r>
              <a:rPr lang="tr-TR" sz="1100"/>
              <a:t>Değişikliklerinizi kaydetmeyi unutmayın!</a:t>
            </a:r>
          </a:p>
          <a:p>
            <a:pPr algn="just"/>
            <a:endParaRPr lang="tr-TR" sz="1100"/>
          </a:p>
          <a:p>
            <a:pPr algn="just"/>
            <a:endParaRPr lang="tr-TR" sz="1100"/>
          </a:p>
          <a:p>
            <a:pPr algn="just"/>
            <a:r>
              <a:rPr lang="tr-TR" sz="1100">
                <a:ea typeface="Calibri" panose="020F0502020204030204" pitchFamily="34" charset="0"/>
                <a:cs typeface="Arial" panose="020B0604020202020204" pitchFamily="34" charset="0"/>
              </a:rPr>
              <a:t>Daha fazla yardım için </a:t>
            </a:r>
            <a:r>
              <a:rPr lang="tr-TR" sz="1100" b="1">
                <a:solidFill>
                  <a:srgbClr val="29C5F4"/>
                </a:solidFill>
                <a:hlinkClick r:id="rId7">
                  <a:extLst>
                    <a:ext uri="{A12FA001-AC4F-418D-AE19-62706E023703}">
                      <ahyp:hlinkClr xmlns:ahyp="http://schemas.microsoft.com/office/drawing/2018/hyperlinkcolor" xmlns="" val="tx"/>
                    </a:ext>
                  </a:extLst>
                </a:hlinkClick>
              </a:rPr>
              <a:t>Trello Guide</a:t>
            </a:r>
            <a:r>
              <a:rPr lang="tr-TR" sz="1100">
                <a:ea typeface="Calibri" panose="020F0502020204030204" pitchFamily="34" charset="0"/>
                <a:cs typeface="Arial" panose="020B0604020202020204" pitchFamily="34" charset="0"/>
              </a:rPr>
              <a:t> adresini ziyaret edin</a:t>
            </a:r>
            <a:r>
              <a:rPr lang="tr-TR" sz="1100"/>
              <a:t>.</a:t>
            </a:r>
          </a:p>
        </p:txBody>
      </p:sp>
    </p:spTree>
    <p:extLst>
      <p:ext uri="{BB962C8B-B14F-4D97-AF65-F5344CB8AC3E}">
        <p14:creationId xmlns:p14="http://schemas.microsoft.com/office/powerpoint/2010/main" val="114482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a:xfrm>
            <a:off x="2628900" y="1351673"/>
            <a:ext cx="4930775" cy="3109490"/>
          </a:xfrm>
        </p:spPr>
        <p:txBody>
          <a:bodyPr/>
          <a:lstStyle/>
          <a:p>
            <a:r>
              <a:rPr lang="en-GB" sz="8800" dirty="0"/>
              <a:t>14.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35</a:t>
            </a:fld>
            <a:endParaRPr lang="fr-CA"/>
          </a:p>
        </p:txBody>
      </p:sp>
      <p:pic>
        <p:nvPicPr>
          <p:cNvPr id="5" name="Picture Placeholder 20">
            <a:extLst>
              <a:ext uri="{FF2B5EF4-FFF2-40B4-BE49-F238E27FC236}">
                <a16:creationId xmlns:a16="http://schemas.microsoft.com/office/drawing/2014/main" xmlns="" id="{FC4547A9-518B-5F36-4F64-A2B49600839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7482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697281" y="1616077"/>
            <a:ext cx="6076734" cy="2565532"/>
          </a:xfrm>
        </p:spPr>
        <p:txBody>
          <a:bodyPr lIns="91440" tIns="45720" rIns="91440" bIns="45720" numCol="1" spcCol="288000" anchor="t">
            <a:noAutofit/>
          </a:bodyPr>
          <a:lstStyle/>
          <a:p>
            <a:pPr algn="just"/>
            <a:r>
              <a:rPr lang="tr-TR" sz="1600" b="1" dirty="0">
                <a:solidFill>
                  <a:srgbClr val="8652A1"/>
                </a:solidFill>
                <a:latin typeface="Calibri"/>
                <a:ea typeface="Open Sans"/>
                <a:cs typeface="Calibri"/>
              </a:rPr>
              <a:t>Bu çalışma sayfası size şu konularda yol gösterir:</a:t>
            </a:r>
          </a:p>
          <a:p>
            <a:pPr marL="171450" indent="-171450" algn="just">
              <a:buFont typeface="Wingdings" panose="05000000000000000000" pitchFamily="2" charset="2"/>
              <a:buChar char="q"/>
            </a:pPr>
            <a:r>
              <a:rPr lang="tr-TR" dirty="0"/>
              <a:t>Son sunumunuz için </a:t>
            </a:r>
            <a:r>
              <a:rPr lang="tr-TR" b="1" dirty="0"/>
              <a:t>danışmanlık tarzı bir sunum yapılandırmak</a:t>
            </a:r>
            <a:r>
              <a:rPr lang="tr-TR" dirty="0"/>
              <a:t>.</a:t>
            </a:r>
          </a:p>
          <a:p>
            <a:pPr marL="171450" indent="-171450" algn="just">
              <a:buFont typeface="Wingdings" panose="05000000000000000000" pitchFamily="2" charset="2"/>
              <a:buChar char="q"/>
            </a:pPr>
            <a:r>
              <a:rPr lang="tr-TR" dirty="0"/>
              <a:t>Çözümünüzün </a:t>
            </a:r>
            <a:r>
              <a:rPr lang="tr-TR" b="1" dirty="0"/>
              <a:t>sürdürülebilir lojistik ve </a:t>
            </a:r>
            <a:r>
              <a:rPr lang="tr-TR" b="1" dirty="0" err="1"/>
              <a:t>SKA’larla</a:t>
            </a:r>
            <a:r>
              <a:rPr lang="tr-TR" dirty="0"/>
              <a:t> nasıl ilişkili olduğunu vurgulamak.</a:t>
            </a:r>
          </a:p>
          <a:p>
            <a:pPr marL="171450" indent="-171450" algn="just">
              <a:buFont typeface="Wingdings" panose="05000000000000000000" pitchFamily="2" charset="2"/>
              <a:buChar char="q"/>
            </a:pPr>
            <a:r>
              <a:rPr lang="tr-TR" b="1" dirty="0"/>
              <a:t>İnovasyon yönetimi sürecinizi ve dijital araçlarınızı </a:t>
            </a:r>
            <a:r>
              <a:rPr lang="tr-TR" dirty="0"/>
              <a:t>net bir şekilde sunmak.</a:t>
            </a:r>
          </a:p>
          <a:p>
            <a:pPr marL="171450" indent="-171450" algn="just">
              <a:buFont typeface="Wingdings" panose="05000000000000000000" pitchFamily="2" charset="2"/>
              <a:buChar char="q"/>
            </a:pPr>
            <a:r>
              <a:rPr lang="tr-TR" dirty="0"/>
              <a:t>Yapılandırılmış bir değerlendirme şablonu kullanarak </a:t>
            </a:r>
            <a:r>
              <a:rPr lang="tr-TR" b="1" dirty="0"/>
              <a:t>yapıcı akran geri bildirimi </a:t>
            </a:r>
            <a:r>
              <a:rPr lang="tr-TR" dirty="0"/>
              <a:t>sağlamak.</a:t>
            </a:r>
          </a:p>
          <a:p>
            <a:pPr algn="just"/>
            <a:endParaRPr lang="tr-TR" b="1" dirty="0"/>
          </a:p>
          <a:p>
            <a:pPr algn="just"/>
            <a:r>
              <a:rPr lang="tr-TR" sz="1600" b="1" dirty="0">
                <a:solidFill>
                  <a:srgbClr val="8652A1"/>
                </a:solidFill>
                <a:latin typeface="Calibri"/>
                <a:ea typeface="Open Sans"/>
                <a:cs typeface="Calibri"/>
              </a:rPr>
              <a:t>Dersten Önce: Danışmanlık Tipi Sunumunuzu Yapılandırma</a:t>
            </a:r>
          </a:p>
          <a:p>
            <a:pPr algn="just"/>
            <a:r>
              <a:rPr lang="tr-TR" dirty="0"/>
              <a:t>Sunumunuz (10-15 dakika) sanki gerçek bir şirkete danışmanlık yapıyormuşsunuz gibi açık, ikna edici ve çözüm odaklı olmalıdır. Bu yapıyı takip et:</a:t>
            </a:r>
          </a:p>
          <a:p>
            <a:pPr algn="just"/>
            <a:endParaRPr lang="tr-TR" dirty="0"/>
          </a:p>
          <a:p>
            <a:pPr algn="just"/>
            <a:r>
              <a:rPr lang="tr-TR" b="1" dirty="0"/>
              <a:t>1. Giriş (1-2 dakika)</a:t>
            </a:r>
          </a:p>
          <a:p>
            <a:pPr marL="171450" indent="-171450" algn="just">
              <a:buFont typeface="Wingdings" panose="05000000000000000000" pitchFamily="2" charset="2"/>
              <a:buChar char="q"/>
            </a:pPr>
            <a:r>
              <a:rPr lang="tr-TR" b="1" dirty="0"/>
              <a:t>Şirketinizi ve lojistik zorluğunu </a:t>
            </a:r>
            <a:r>
              <a:rPr lang="tr-TR" dirty="0"/>
              <a:t>kısaca tanıtın.</a:t>
            </a:r>
          </a:p>
          <a:p>
            <a:pPr marL="171450" indent="-171450" algn="just">
              <a:buFont typeface="Wingdings" panose="05000000000000000000" pitchFamily="2" charset="2"/>
              <a:buChar char="q"/>
            </a:pPr>
            <a:r>
              <a:rPr lang="tr-TR" dirty="0"/>
              <a:t>Sorunla bağlantılı </a:t>
            </a:r>
            <a:r>
              <a:rPr lang="tr-TR" b="1" dirty="0"/>
              <a:t>ilgili </a:t>
            </a:r>
            <a:r>
              <a:rPr lang="tr-TR" b="1" dirty="0" err="1"/>
              <a:t>SKA’ları</a:t>
            </a:r>
            <a:r>
              <a:rPr lang="tr-TR" b="1" dirty="0"/>
              <a:t> </a:t>
            </a:r>
            <a:r>
              <a:rPr lang="tr-TR" dirty="0"/>
              <a:t>belirtin.</a:t>
            </a:r>
          </a:p>
          <a:p>
            <a:pPr marL="171450" indent="-171450" algn="just">
              <a:buFont typeface="Wingdings" panose="05000000000000000000" pitchFamily="2" charset="2"/>
              <a:buChar char="q"/>
            </a:pPr>
            <a:r>
              <a:rPr lang="tr-TR" dirty="0"/>
              <a:t>Önerdiğiniz </a:t>
            </a:r>
            <a:r>
              <a:rPr lang="tr-TR" b="1" dirty="0"/>
              <a:t>çözümü</a:t>
            </a:r>
            <a:r>
              <a:rPr lang="tr-TR" dirty="0"/>
              <a:t> tek bir cümleyle özetleyin.</a:t>
            </a:r>
          </a:p>
          <a:p>
            <a:pPr algn="just"/>
            <a:endParaRPr lang="tr-TR" dirty="0"/>
          </a:p>
          <a:p>
            <a:pPr algn="just"/>
            <a:r>
              <a:rPr lang="tr-TR" b="1" dirty="0"/>
              <a:t>2. İnovasyon Yönetim Süreci (6-9 dakika))</a:t>
            </a:r>
          </a:p>
          <a:p>
            <a:pPr algn="just"/>
            <a:r>
              <a:rPr lang="tr-TR" dirty="0"/>
              <a:t>Ekibinizin </a:t>
            </a:r>
            <a:r>
              <a:rPr lang="tr-TR" b="1" dirty="0"/>
              <a:t>altı aşamalı inovasyon yönetimi sürecini </a:t>
            </a:r>
            <a:r>
              <a:rPr lang="tr-TR" dirty="0"/>
              <a:t>nasıl uyguladığını açıklayın. Bu konuda size yardımcı olması için aşağıdaki tabloyu kullanabilirsiniz:</a:t>
            </a:r>
          </a:p>
          <a:p>
            <a:pPr algn="just"/>
            <a:endParaRPr lang="tr-TR" dirty="0"/>
          </a:p>
          <a:p>
            <a:pPr algn="just"/>
            <a:endParaRPr lang="tr-TR" dirty="0"/>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36</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FİNAL SUNUMLARI VE TARTIŞMALAR</a:t>
            </a:r>
            <a:endParaRPr lang="en-US" dirty="0"/>
          </a:p>
        </p:txBody>
      </p:sp>
      <p:graphicFrame>
        <p:nvGraphicFramePr>
          <p:cNvPr id="2" name="Tabelle 1">
            <a:extLst>
              <a:ext uri="{FF2B5EF4-FFF2-40B4-BE49-F238E27FC236}">
                <a16:creationId xmlns:a16="http://schemas.microsoft.com/office/drawing/2014/main" xmlns="" id="{2AADE1CD-3455-93B7-375A-AB3F3FE86AF7}"/>
              </a:ext>
            </a:extLst>
          </p:cNvPr>
          <p:cNvGraphicFramePr>
            <a:graphicFrameLocks noGrp="1"/>
          </p:cNvGraphicFramePr>
          <p:nvPr>
            <p:extLst>
              <p:ext uri="{D42A27DB-BD31-4B8C-83A1-F6EECF244321}">
                <p14:modId xmlns:p14="http://schemas.microsoft.com/office/powerpoint/2010/main" val="2158779950"/>
              </p:ext>
            </p:extLst>
          </p:nvPr>
        </p:nvGraphicFramePr>
        <p:xfrm>
          <a:off x="697282" y="4914353"/>
          <a:ext cx="6333640" cy="3990720"/>
        </p:xfrm>
        <a:graphic>
          <a:graphicData uri="http://schemas.openxmlformats.org/drawingml/2006/table">
            <a:tbl>
              <a:tblPr firstRow="1" bandRow="1">
                <a:tableStyleId>{8799B23B-EC83-4686-B30A-512413B5E67A}</a:tableStyleId>
              </a:tblPr>
              <a:tblGrid>
                <a:gridCol w="1323542">
                  <a:extLst>
                    <a:ext uri="{9D8B030D-6E8A-4147-A177-3AD203B41FA5}">
                      <a16:colId xmlns:a16="http://schemas.microsoft.com/office/drawing/2014/main" xmlns="" val="1833162277"/>
                    </a:ext>
                  </a:extLst>
                </a:gridCol>
                <a:gridCol w="1874520">
                  <a:extLst>
                    <a:ext uri="{9D8B030D-6E8A-4147-A177-3AD203B41FA5}">
                      <a16:colId xmlns:a16="http://schemas.microsoft.com/office/drawing/2014/main" xmlns="" val="2334726549"/>
                    </a:ext>
                  </a:extLst>
                </a:gridCol>
                <a:gridCol w="1600200">
                  <a:extLst>
                    <a:ext uri="{9D8B030D-6E8A-4147-A177-3AD203B41FA5}">
                      <a16:colId xmlns:a16="http://schemas.microsoft.com/office/drawing/2014/main" xmlns="" val="2750898573"/>
                    </a:ext>
                  </a:extLst>
                </a:gridCol>
                <a:gridCol w="1535378">
                  <a:extLst>
                    <a:ext uri="{9D8B030D-6E8A-4147-A177-3AD203B41FA5}">
                      <a16:colId xmlns:a16="http://schemas.microsoft.com/office/drawing/2014/main" xmlns="" val="826357063"/>
                    </a:ext>
                  </a:extLst>
                </a:gridCol>
              </a:tblGrid>
              <a:tr h="288000">
                <a:tc>
                  <a:txBody>
                    <a:bodyPr/>
                    <a:lstStyle/>
                    <a:p>
                      <a:r>
                        <a:rPr lang="tr-TR" sz="1100" noProof="0">
                          <a:solidFill>
                            <a:schemeClr val="bg1"/>
                          </a:solidFill>
                        </a:rPr>
                        <a:t>Aşama</a:t>
                      </a:r>
                    </a:p>
                  </a:txBody>
                  <a:tcPr anchor="ctr">
                    <a:solidFill>
                      <a:srgbClr val="8652A1"/>
                    </a:solidFill>
                  </a:tcPr>
                </a:tc>
                <a:tc>
                  <a:txBody>
                    <a:bodyPr/>
                    <a:lstStyle/>
                    <a:p>
                      <a:r>
                        <a:rPr lang="tr-TR" sz="1100" noProof="0">
                          <a:solidFill>
                            <a:schemeClr val="bg1"/>
                          </a:solidFill>
                        </a:rPr>
                        <a:t>Gerçekleştirilen Önemli Eylemler</a:t>
                      </a:r>
                    </a:p>
                  </a:txBody>
                  <a:tcPr anchor="ctr">
                    <a:solidFill>
                      <a:srgbClr val="8652A1"/>
                    </a:solidFill>
                  </a:tcPr>
                </a:tc>
                <a:tc>
                  <a:txBody>
                    <a:bodyPr/>
                    <a:lstStyle/>
                    <a:p>
                      <a:r>
                        <a:rPr lang="tr-TR" sz="1100" noProof="0">
                          <a:solidFill>
                            <a:schemeClr val="bg1"/>
                          </a:solidFill>
                        </a:rPr>
                        <a:t>Kullanılan Dijital Araçlar</a:t>
                      </a:r>
                    </a:p>
                  </a:txBody>
                  <a:tcPr anchor="ctr">
                    <a:solidFill>
                      <a:srgbClr val="8652A1"/>
                    </a:solidFill>
                  </a:tcPr>
                </a:tc>
                <a:tc>
                  <a:txBody>
                    <a:bodyPr/>
                    <a:lstStyle/>
                    <a:p>
                      <a:r>
                        <a:rPr lang="tr-TR" sz="1100" noProof="0">
                          <a:solidFill>
                            <a:schemeClr val="bg1"/>
                          </a:solidFill>
                        </a:rPr>
                        <a:t>Sürdürülebilirlik Etkisi</a:t>
                      </a:r>
                    </a:p>
                  </a:txBody>
                  <a:tcPr anchor="ctr">
                    <a:solidFill>
                      <a:srgbClr val="8652A1"/>
                    </a:solidFill>
                  </a:tcPr>
                </a:tc>
                <a:extLst>
                  <a:ext uri="{0D108BD9-81ED-4DB2-BD59-A6C34878D82A}">
                    <a16:rowId xmlns:a16="http://schemas.microsoft.com/office/drawing/2014/main" xmlns="" val="872849028"/>
                  </a:ext>
                </a:extLst>
              </a:tr>
              <a:tr h="594000">
                <a:tc>
                  <a:txBody>
                    <a:bodyPr/>
                    <a:lstStyle/>
                    <a:p>
                      <a:r>
                        <a:rPr lang="tr-TR" sz="1100" noProof="0"/>
                        <a:t>Fırsat Belirleme</a:t>
                      </a:r>
                    </a:p>
                  </a:txBody>
                  <a:tcPr anchor="ct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2903375667"/>
                  </a:ext>
                </a:extLst>
              </a:tr>
              <a:tr h="594000">
                <a:tc>
                  <a:txBody>
                    <a:bodyPr/>
                    <a:lstStyle/>
                    <a:p>
                      <a:r>
                        <a:rPr lang="tr-TR" sz="1100" noProof="0"/>
                        <a:t>Fikir Oluşturma ve Fikir Yönetimi</a:t>
                      </a:r>
                    </a:p>
                  </a:txBody>
                  <a:tcPr anchor="ct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2402782029"/>
                  </a:ext>
                </a:extLst>
              </a:tr>
              <a:tr h="594000">
                <a:tc>
                  <a:txBody>
                    <a:bodyPr/>
                    <a:lstStyle/>
                    <a:p>
                      <a:r>
                        <a:rPr lang="tr-TR" sz="1100" noProof="0"/>
                        <a:t>Konsept Geliştirme</a:t>
                      </a:r>
                    </a:p>
                  </a:txBody>
                  <a:tcPr anchor="ct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2077393126"/>
                  </a:ext>
                </a:extLst>
              </a:tr>
              <a:tr h="594000">
                <a:tc>
                  <a:txBody>
                    <a:bodyPr/>
                    <a:lstStyle/>
                    <a:p>
                      <a:r>
                        <a:rPr lang="tr-TR" sz="1100" noProof="0"/>
                        <a:t>Hizmet/Ürün/Süreç Geliştirme</a:t>
                      </a:r>
                    </a:p>
                  </a:txBody>
                  <a:tcPr anchor="ct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3063335515"/>
                  </a:ext>
                </a:extLst>
              </a:tr>
              <a:tr h="594000">
                <a:tc>
                  <a:txBody>
                    <a:bodyPr/>
                    <a:lstStyle/>
                    <a:p>
                      <a:r>
                        <a:rPr lang="tr-TR" sz="1100" noProof="0"/>
                        <a:t>Test Etme ve Doğrulama</a:t>
                      </a:r>
                    </a:p>
                  </a:txBody>
                  <a:tcPr anchor="ctr"/>
                </a:tc>
                <a:tc>
                  <a:txBody>
                    <a:bodyPr/>
                    <a:lstStyle/>
                    <a:p>
                      <a:endParaRPr lang="tr-TR" sz="1100" noProof="0"/>
                    </a:p>
                  </a:txBody>
                  <a:tcPr/>
                </a:tc>
                <a:tc>
                  <a:txBody>
                    <a:bodyPr/>
                    <a:lstStyle/>
                    <a:p>
                      <a:endParaRPr lang="tr-TR" sz="1100" noProof="0"/>
                    </a:p>
                  </a:txBody>
                  <a:tcPr/>
                </a:tc>
                <a:tc>
                  <a:txBody>
                    <a:bodyPr/>
                    <a:lstStyle/>
                    <a:p>
                      <a:endParaRPr lang="tr-TR" sz="1100" noProof="0"/>
                    </a:p>
                  </a:txBody>
                  <a:tcPr/>
                </a:tc>
                <a:extLst>
                  <a:ext uri="{0D108BD9-81ED-4DB2-BD59-A6C34878D82A}">
                    <a16:rowId xmlns:a16="http://schemas.microsoft.com/office/drawing/2014/main" xmlns="" val="357004759"/>
                  </a:ext>
                </a:extLst>
              </a:tr>
              <a:tr h="594000">
                <a:tc>
                  <a:txBody>
                    <a:bodyPr/>
                    <a:lstStyle/>
                    <a:p>
                      <a:r>
                        <a:rPr lang="tr-TR" sz="1100" noProof="0"/>
                        <a:t>Başlangıç</a:t>
                      </a:r>
                    </a:p>
                  </a:txBody>
                  <a:tcPr anchor="ctr"/>
                </a:tc>
                <a:tc>
                  <a:txBody>
                    <a:bodyPr/>
                    <a:lstStyle/>
                    <a:p>
                      <a:endParaRPr lang="tr-TR" sz="1100" noProof="0"/>
                    </a:p>
                  </a:txBody>
                  <a:tcPr/>
                </a:tc>
                <a:tc>
                  <a:txBody>
                    <a:bodyPr/>
                    <a:lstStyle/>
                    <a:p>
                      <a:endParaRPr lang="tr-TR" sz="1100" noProof="0"/>
                    </a:p>
                  </a:txBody>
                  <a:tcPr/>
                </a:tc>
                <a:tc>
                  <a:txBody>
                    <a:bodyPr/>
                    <a:lstStyle/>
                    <a:p>
                      <a:endParaRPr lang="tr-TR" sz="1100" noProof="0" dirty="0"/>
                    </a:p>
                  </a:txBody>
                  <a:tcPr/>
                </a:tc>
                <a:extLst>
                  <a:ext uri="{0D108BD9-81ED-4DB2-BD59-A6C34878D82A}">
                    <a16:rowId xmlns:a16="http://schemas.microsoft.com/office/drawing/2014/main" xmlns="" val="1717474236"/>
                  </a:ext>
                </a:extLst>
              </a:tr>
            </a:tbl>
          </a:graphicData>
        </a:graphic>
      </p:graphicFrame>
      <p:sp>
        <p:nvSpPr>
          <p:cNvPr id="3" name="Text Placeholder 5">
            <a:extLst>
              <a:ext uri="{FF2B5EF4-FFF2-40B4-BE49-F238E27FC236}">
                <a16:creationId xmlns:a16="http://schemas.microsoft.com/office/drawing/2014/main" xmlns="" id="{5C38590C-0BB0-0A4F-E33D-44C55511E4AB}"/>
              </a:ext>
            </a:extLst>
          </p:cNvPr>
          <p:cNvSpPr txBox="1">
            <a:spLocks/>
          </p:cNvSpPr>
          <p:nvPr/>
        </p:nvSpPr>
        <p:spPr>
          <a:xfrm>
            <a:off x="697281" y="8766713"/>
            <a:ext cx="6076734" cy="167198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endParaRPr lang="tr-TR" b="1" dirty="0">
              <a:latin typeface="Calibri"/>
              <a:ea typeface="Open Sans"/>
              <a:cs typeface="Calibri"/>
            </a:endParaRPr>
          </a:p>
          <a:p>
            <a:pPr algn="just"/>
            <a:r>
              <a:rPr lang="tr-TR" b="1" dirty="0">
                <a:latin typeface="Calibri"/>
                <a:ea typeface="Open Sans"/>
                <a:cs typeface="Calibri"/>
              </a:rPr>
              <a:t>3. Çözümün Etkisi ve Önemli Çıkarımlar (2-3 dakika)</a:t>
            </a:r>
            <a:endParaRPr lang="tr-TR" dirty="0">
              <a:latin typeface="Calibri"/>
              <a:ea typeface="Open Sans"/>
              <a:cs typeface="Calibri"/>
            </a:endParaRPr>
          </a:p>
          <a:p>
            <a:pPr marL="171450" indent="-171450" algn="just">
              <a:buFont typeface="Wingdings" panose="05000000000000000000" pitchFamily="2" charset="2"/>
              <a:buChar char="q"/>
            </a:pPr>
            <a:r>
              <a:rPr lang="tr-TR" dirty="0"/>
              <a:t>Sürdürülebilir lojistik için çözümünüzün </a:t>
            </a:r>
            <a:r>
              <a:rPr lang="tr-TR" b="1" dirty="0"/>
              <a:t>avantajlarını </a:t>
            </a:r>
            <a:r>
              <a:rPr lang="tr-TR" dirty="0"/>
              <a:t>özetleyin.</a:t>
            </a:r>
          </a:p>
          <a:p>
            <a:pPr marL="171450" indent="-171450" algn="just">
              <a:buFont typeface="Wingdings" panose="05000000000000000000" pitchFamily="2" charset="2"/>
              <a:buChar char="q"/>
            </a:pPr>
            <a:r>
              <a:rPr lang="tr-TR" b="1" dirty="0"/>
              <a:t>Potansiyel zorlukları </a:t>
            </a:r>
            <a:r>
              <a:rPr lang="tr-TR" dirty="0"/>
              <a:t>ve bunların nasıl azaltılabileceğini ele alın.</a:t>
            </a:r>
          </a:p>
          <a:p>
            <a:pPr marL="171450" indent="-171450" algn="just">
              <a:buFont typeface="Wingdings" panose="05000000000000000000" pitchFamily="2" charset="2"/>
              <a:buChar char="q"/>
            </a:pPr>
            <a:r>
              <a:rPr lang="tr-TR" dirty="0"/>
              <a:t>Gerçek dünya ortamında uygulama için </a:t>
            </a:r>
            <a:r>
              <a:rPr lang="tr-TR" b="1" dirty="0"/>
              <a:t>sonraki adımları </a:t>
            </a:r>
            <a:r>
              <a:rPr lang="tr-TR" dirty="0"/>
              <a:t>sağlayın.</a:t>
            </a:r>
          </a:p>
          <a:p>
            <a:pPr algn="just"/>
            <a:endParaRPr lang="tr-TR" dirty="0"/>
          </a:p>
          <a:p>
            <a:pPr algn="just"/>
            <a:r>
              <a:rPr lang="tr-TR" b="1" dirty="0"/>
              <a:t>4. Sonuç ve Eyleme Geçme (1 dakika)</a:t>
            </a:r>
          </a:p>
          <a:p>
            <a:pPr marL="171450" indent="-171450" algn="just">
              <a:buFont typeface="Wingdings" panose="05000000000000000000" pitchFamily="2" charset="2"/>
              <a:buChar char="q"/>
            </a:pPr>
            <a:r>
              <a:rPr lang="tr-TR" dirty="0"/>
              <a:t>Çözümünüzün neden </a:t>
            </a:r>
            <a:r>
              <a:rPr lang="tr-TR" b="1" dirty="0"/>
              <a:t>inovatif, sürdürülebilir ve uygulanabilir </a:t>
            </a:r>
            <a:r>
              <a:rPr lang="tr-TR" dirty="0"/>
              <a:t>olduğunu pekiştirin.</a:t>
            </a:r>
          </a:p>
          <a:p>
            <a:pPr marL="171450" indent="-171450" algn="just">
              <a:buFont typeface="Wingdings" panose="05000000000000000000" pitchFamily="2" charset="2"/>
              <a:buChar char="q"/>
            </a:pPr>
            <a:r>
              <a:rPr lang="tr-TR" dirty="0"/>
              <a:t>Şirketin sonraki adımları için </a:t>
            </a:r>
            <a:r>
              <a:rPr lang="tr-TR" b="1" dirty="0"/>
              <a:t>net bir öneri</a:t>
            </a:r>
            <a:r>
              <a:rPr lang="tr-TR" dirty="0"/>
              <a:t> ile bitirin.</a:t>
            </a:r>
          </a:p>
        </p:txBody>
      </p:sp>
    </p:spTree>
    <p:extLst>
      <p:ext uri="{BB962C8B-B14F-4D97-AF65-F5344CB8AC3E}">
        <p14:creationId xmlns:p14="http://schemas.microsoft.com/office/powerpoint/2010/main" val="208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328A30-9B80-6E53-4C51-3C17F2E2DB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0BCD013F-0697-2194-D090-4DFF09495B6B}"/>
              </a:ext>
            </a:extLst>
          </p:cNvPr>
          <p:cNvSpPr>
            <a:spLocks noGrp="1"/>
          </p:cNvSpPr>
          <p:nvPr>
            <p:ph type="body" sz="quarter" idx="64"/>
          </p:nvPr>
        </p:nvSpPr>
        <p:spPr>
          <a:xfrm>
            <a:off x="697281" y="1599144"/>
            <a:ext cx="6076734" cy="2565532"/>
          </a:xfrm>
        </p:spPr>
        <p:txBody>
          <a:bodyPr numCol="1"/>
          <a:lstStyle/>
          <a:p>
            <a:pPr algn="just"/>
            <a:r>
              <a:rPr lang="tr-TR" sz="1600" b="1">
                <a:solidFill>
                  <a:srgbClr val="8652A1"/>
                </a:solidFill>
              </a:rPr>
              <a:t>Sınıfta: Akran Geri Bildirimi Sağlama</a:t>
            </a:r>
          </a:p>
          <a:p>
            <a:pPr algn="just"/>
            <a:r>
              <a:rPr lang="tr-TR"/>
              <a:t>Her grup, aşağıdaki şablonu kullanarak </a:t>
            </a:r>
            <a:r>
              <a:rPr lang="tr-TR" b="1"/>
              <a:t>diğer iki sunumu</a:t>
            </a:r>
            <a:r>
              <a:rPr lang="tr-TR"/>
              <a:t> değerlendirecektir.</a:t>
            </a:r>
          </a:p>
        </p:txBody>
      </p:sp>
      <p:sp>
        <p:nvSpPr>
          <p:cNvPr id="4" name="Slide Number Placeholder 3">
            <a:extLst>
              <a:ext uri="{FF2B5EF4-FFF2-40B4-BE49-F238E27FC236}">
                <a16:creationId xmlns:a16="http://schemas.microsoft.com/office/drawing/2014/main" xmlns="" id="{C0CC156C-EF3D-9E3A-AD23-603484C32216}"/>
              </a:ext>
            </a:extLst>
          </p:cNvPr>
          <p:cNvSpPr>
            <a:spLocks noGrp="1"/>
          </p:cNvSpPr>
          <p:nvPr>
            <p:ph type="sldNum" sz="quarter" idx="4"/>
          </p:nvPr>
        </p:nvSpPr>
        <p:spPr/>
        <p:txBody>
          <a:bodyPr/>
          <a:lstStyle/>
          <a:p>
            <a:fld id="{9C527BFA-2C0E-4CEC-B6A5-913A56FEF4B4}" type="slidenum">
              <a:rPr lang="fr-CA" smtClean="0"/>
              <a:pPr/>
              <a:t>37</a:t>
            </a:fld>
            <a:endParaRPr lang="fr-CA"/>
          </a:p>
        </p:txBody>
      </p:sp>
      <p:sp>
        <p:nvSpPr>
          <p:cNvPr id="7" name="Freeform 1">
            <a:extLst>
              <a:ext uri="{FF2B5EF4-FFF2-40B4-BE49-F238E27FC236}">
                <a16:creationId xmlns:a16="http://schemas.microsoft.com/office/drawing/2014/main" xmlns="" id="{86455C75-9187-2C5B-9D42-B5B04C8C241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7A1DEA65-1E88-EACF-5957-C6614B5AFA40}"/>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FİNAL SUNUMLARI VE TARTIŞMALAR</a:t>
            </a:r>
            <a:endParaRPr lang="en-US" dirty="0"/>
          </a:p>
        </p:txBody>
      </p:sp>
      <p:graphicFrame>
        <p:nvGraphicFramePr>
          <p:cNvPr id="2" name="Tabelle 1">
            <a:extLst>
              <a:ext uri="{FF2B5EF4-FFF2-40B4-BE49-F238E27FC236}">
                <a16:creationId xmlns:a16="http://schemas.microsoft.com/office/drawing/2014/main" xmlns="" id="{1CBFE661-2082-5A4B-D61C-94153AFF019B}"/>
              </a:ext>
            </a:extLst>
          </p:cNvPr>
          <p:cNvGraphicFramePr>
            <a:graphicFrameLocks noGrp="1"/>
          </p:cNvGraphicFramePr>
          <p:nvPr>
            <p:extLst>
              <p:ext uri="{D42A27DB-BD31-4B8C-83A1-F6EECF244321}">
                <p14:modId xmlns:p14="http://schemas.microsoft.com/office/powerpoint/2010/main" val="1097183442"/>
              </p:ext>
            </p:extLst>
          </p:nvPr>
        </p:nvGraphicFramePr>
        <p:xfrm>
          <a:off x="438912" y="2119804"/>
          <a:ext cx="6693406" cy="3749040"/>
        </p:xfrm>
        <a:graphic>
          <a:graphicData uri="http://schemas.openxmlformats.org/drawingml/2006/table">
            <a:tbl>
              <a:tblPr firstRow="1" bandRow="1">
                <a:tableStyleId>{8799B23B-EC83-4686-B30A-512413B5E67A}</a:tableStyleId>
              </a:tblPr>
              <a:tblGrid>
                <a:gridCol w="968691">
                  <a:extLst>
                    <a:ext uri="{9D8B030D-6E8A-4147-A177-3AD203B41FA5}">
                      <a16:colId xmlns:a16="http://schemas.microsoft.com/office/drawing/2014/main" xmlns="" val="1833162277"/>
                    </a:ext>
                  </a:extLst>
                </a:gridCol>
                <a:gridCol w="1144943">
                  <a:extLst>
                    <a:ext uri="{9D8B030D-6E8A-4147-A177-3AD203B41FA5}">
                      <a16:colId xmlns:a16="http://schemas.microsoft.com/office/drawing/2014/main" xmlns="" val="2334726549"/>
                    </a:ext>
                  </a:extLst>
                </a:gridCol>
                <a:gridCol w="1144943">
                  <a:extLst>
                    <a:ext uri="{9D8B030D-6E8A-4147-A177-3AD203B41FA5}">
                      <a16:colId xmlns:a16="http://schemas.microsoft.com/office/drawing/2014/main" xmlns="" val="2750898573"/>
                    </a:ext>
                  </a:extLst>
                </a:gridCol>
                <a:gridCol w="1144943">
                  <a:extLst>
                    <a:ext uri="{9D8B030D-6E8A-4147-A177-3AD203B41FA5}">
                      <a16:colId xmlns:a16="http://schemas.microsoft.com/office/drawing/2014/main" xmlns="" val="826357063"/>
                    </a:ext>
                  </a:extLst>
                </a:gridCol>
                <a:gridCol w="1144943">
                  <a:extLst>
                    <a:ext uri="{9D8B030D-6E8A-4147-A177-3AD203B41FA5}">
                      <a16:colId xmlns:a16="http://schemas.microsoft.com/office/drawing/2014/main" xmlns="" val="1337700197"/>
                    </a:ext>
                  </a:extLst>
                </a:gridCol>
                <a:gridCol w="1144943">
                  <a:extLst>
                    <a:ext uri="{9D8B030D-6E8A-4147-A177-3AD203B41FA5}">
                      <a16:colId xmlns:a16="http://schemas.microsoft.com/office/drawing/2014/main" xmlns="" val="3973335458"/>
                    </a:ext>
                  </a:extLst>
                </a:gridCol>
              </a:tblGrid>
              <a:tr h="370840">
                <a:tc>
                  <a:txBody>
                    <a:bodyPr/>
                    <a:lstStyle/>
                    <a:p>
                      <a:r>
                        <a:rPr lang="tr-TR" sz="1000" noProof="0" dirty="0">
                          <a:solidFill>
                            <a:schemeClr val="bg1"/>
                          </a:solidFill>
                        </a:rPr>
                        <a:t>Kriter</a:t>
                      </a:r>
                    </a:p>
                  </a:txBody>
                  <a:tcPr anchor="ctr">
                    <a:solidFill>
                      <a:srgbClr val="8652A1"/>
                    </a:solidFill>
                  </a:tcPr>
                </a:tc>
                <a:tc>
                  <a:txBody>
                    <a:bodyPr/>
                    <a:lstStyle/>
                    <a:p>
                      <a:r>
                        <a:rPr lang="tr-TR" sz="1000" noProof="0">
                          <a:solidFill>
                            <a:schemeClr val="bg1"/>
                          </a:solidFill>
                        </a:rPr>
                        <a:t>Mükemmel (5)</a:t>
                      </a:r>
                    </a:p>
                  </a:txBody>
                  <a:tcPr anchor="ctr">
                    <a:solidFill>
                      <a:srgbClr val="8652A1"/>
                    </a:solidFill>
                  </a:tcPr>
                </a:tc>
                <a:tc>
                  <a:txBody>
                    <a:bodyPr/>
                    <a:lstStyle/>
                    <a:p>
                      <a:r>
                        <a:rPr lang="tr-TR" sz="1000" noProof="0">
                          <a:solidFill>
                            <a:schemeClr val="bg1"/>
                          </a:solidFill>
                        </a:rPr>
                        <a:t>İyi (4)</a:t>
                      </a:r>
                    </a:p>
                  </a:txBody>
                  <a:tcPr anchor="ctr">
                    <a:solidFill>
                      <a:srgbClr val="8652A1"/>
                    </a:solidFill>
                  </a:tcPr>
                </a:tc>
                <a:tc>
                  <a:txBody>
                    <a:bodyPr/>
                    <a:lstStyle/>
                    <a:p>
                      <a:r>
                        <a:rPr lang="tr-TR" sz="1000" noProof="0">
                          <a:solidFill>
                            <a:schemeClr val="bg1"/>
                          </a:solidFill>
                        </a:rPr>
                        <a:t>Tatmin edici (3)</a:t>
                      </a:r>
                    </a:p>
                  </a:txBody>
                  <a:tcPr anchor="ctr">
                    <a:solidFill>
                      <a:srgbClr val="8652A1"/>
                    </a:solidFill>
                  </a:tcPr>
                </a:tc>
                <a:tc>
                  <a:txBody>
                    <a:bodyPr/>
                    <a:lstStyle/>
                    <a:p>
                      <a:r>
                        <a:rPr lang="tr-TR" sz="1000" noProof="0">
                          <a:solidFill>
                            <a:schemeClr val="bg1"/>
                          </a:solidFill>
                        </a:rPr>
                        <a:t>İyileştirme Gerekiyor (2)</a:t>
                      </a:r>
                    </a:p>
                  </a:txBody>
                  <a:tcPr anchor="ctr">
                    <a:solidFill>
                      <a:srgbClr val="8652A1"/>
                    </a:solidFill>
                  </a:tcPr>
                </a:tc>
                <a:tc>
                  <a:txBody>
                    <a:bodyPr/>
                    <a:lstStyle/>
                    <a:p>
                      <a:r>
                        <a:rPr lang="tr-TR" sz="1000" noProof="0">
                          <a:solidFill>
                            <a:schemeClr val="bg1"/>
                          </a:solidFill>
                        </a:rPr>
                        <a:t>Tatmin Edici Değil (1)</a:t>
                      </a:r>
                    </a:p>
                  </a:txBody>
                  <a:tcPr anchor="ctr">
                    <a:solidFill>
                      <a:srgbClr val="8652A1"/>
                    </a:solidFill>
                  </a:tcPr>
                </a:tc>
                <a:extLst>
                  <a:ext uri="{0D108BD9-81ED-4DB2-BD59-A6C34878D82A}">
                    <a16:rowId xmlns:a16="http://schemas.microsoft.com/office/drawing/2014/main" xmlns="" val="872849028"/>
                  </a:ext>
                </a:extLst>
              </a:tr>
              <a:tr h="360000">
                <a:tc>
                  <a:txBody>
                    <a:bodyPr/>
                    <a:lstStyle/>
                    <a:p>
                      <a:r>
                        <a:rPr lang="tr-TR" sz="1000" noProof="0"/>
                        <a:t>Netlik ve Yapı</a:t>
                      </a:r>
                    </a:p>
                  </a:txBody>
                  <a:tcPr anchor="ctr"/>
                </a:tc>
                <a:tc>
                  <a:txBody>
                    <a:bodyPr/>
                    <a:lstStyle/>
                    <a:p>
                      <a:r>
                        <a:rPr lang="tr-TR" sz="1000" noProof="0"/>
                        <a:t>İyi yapılandırılmış, mantıklı akış</a:t>
                      </a:r>
                    </a:p>
                  </a:txBody>
                  <a:tcPr anchor="ctr"/>
                </a:tc>
                <a:tc>
                  <a:txBody>
                    <a:bodyPr/>
                    <a:lstStyle/>
                    <a:p>
                      <a:r>
                        <a:rPr lang="tr-TR" sz="1000" noProof="0"/>
                        <a:t>Çoğunlukla açık, küçük boşluklar</a:t>
                      </a:r>
                    </a:p>
                  </a:txBody>
                  <a:tcPr anchor="ctr"/>
                </a:tc>
                <a:tc>
                  <a:txBody>
                    <a:bodyPr/>
                    <a:lstStyle/>
                    <a:p>
                      <a:r>
                        <a:rPr lang="tr-TR" sz="1000" noProof="0"/>
                        <a:t>Bazı noktalar belirsiz</a:t>
                      </a:r>
                    </a:p>
                  </a:txBody>
                  <a:tcPr anchor="ctr"/>
                </a:tc>
                <a:tc>
                  <a:txBody>
                    <a:bodyPr/>
                    <a:lstStyle/>
                    <a:p>
                      <a:r>
                        <a:rPr lang="tr-TR" sz="1000" noProof="0"/>
                        <a:t>Organizasyon eksikliği</a:t>
                      </a:r>
                    </a:p>
                  </a:txBody>
                  <a:tcPr anchor="ctr"/>
                </a:tc>
                <a:tc>
                  <a:txBody>
                    <a:bodyPr/>
                    <a:lstStyle/>
                    <a:p>
                      <a:r>
                        <a:rPr lang="tr-TR" sz="1000" noProof="0"/>
                        <a:t>Dağınık, takip etmesi zor</a:t>
                      </a:r>
                    </a:p>
                  </a:txBody>
                  <a:tcPr anchor="ctr"/>
                </a:tc>
                <a:extLst>
                  <a:ext uri="{0D108BD9-81ED-4DB2-BD59-A6C34878D82A}">
                    <a16:rowId xmlns:a16="http://schemas.microsoft.com/office/drawing/2014/main" xmlns="" val="2903375667"/>
                  </a:ext>
                </a:extLst>
              </a:tr>
              <a:tr h="360000">
                <a:tc>
                  <a:txBody>
                    <a:bodyPr/>
                    <a:lstStyle/>
                    <a:p>
                      <a:r>
                        <a:rPr lang="tr-TR" sz="1000" noProof="0" dirty="0"/>
                        <a:t>İnovatif ve Sürdürülebilir Yaklaşım</a:t>
                      </a:r>
                    </a:p>
                  </a:txBody>
                  <a:tcPr anchor="ctr"/>
                </a:tc>
                <a:tc>
                  <a:txBody>
                    <a:bodyPr/>
                    <a:lstStyle/>
                    <a:p>
                      <a:r>
                        <a:rPr lang="tr-TR" sz="1000" noProof="0"/>
                        <a:t>Son derece yaratıcı, güçlü sürdürülebilirlik etkisi</a:t>
                      </a:r>
                    </a:p>
                  </a:txBody>
                  <a:tcPr anchor="ctr"/>
                </a:tc>
                <a:tc>
                  <a:txBody>
                    <a:bodyPr/>
                    <a:lstStyle/>
                    <a:p>
                      <a:r>
                        <a:rPr lang="tr-TR" sz="1000" noProof="0" dirty="0"/>
                        <a:t>Kısmen inovatif, sürdürülebilirlik entegre</a:t>
                      </a:r>
                    </a:p>
                  </a:txBody>
                  <a:tcPr anchor="ctr"/>
                </a:tc>
                <a:tc>
                  <a:txBody>
                    <a:bodyPr/>
                    <a:lstStyle/>
                    <a:p>
                      <a:r>
                        <a:rPr lang="tr-TR" sz="1000" noProof="0"/>
                        <a:t>Orta düzeyde yenilik, sürdürülebilirlik düşünüldü</a:t>
                      </a:r>
                    </a:p>
                  </a:txBody>
                  <a:tcPr anchor="ctr"/>
                </a:tc>
                <a:tc>
                  <a:txBody>
                    <a:bodyPr/>
                    <a:lstStyle/>
                    <a:p>
                      <a:r>
                        <a:rPr lang="tr-TR" sz="1000" noProof="0"/>
                        <a:t>Yenilik veya susatinability odağından yoksun</a:t>
                      </a:r>
                    </a:p>
                  </a:txBody>
                  <a:tcPr anchor="ctr"/>
                </a:tc>
                <a:tc>
                  <a:txBody>
                    <a:bodyPr/>
                    <a:lstStyle/>
                    <a:p>
                      <a:r>
                        <a:rPr lang="tr-TR" sz="1000" noProof="0"/>
                        <a:t>İnovasyon veya sürdürülebilirlik odağı yok, özgünlükten yoksun</a:t>
                      </a:r>
                    </a:p>
                  </a:txBody>
                  <a:tcPr anchor="ctr"/>
                </a:tc>
                <a:extLst>
                  <a:ext uri="{0D108BD9-81ED-4DB2-BD59-A6C34878D82A}">
                    <a16:rowId xmlns:a16="http://schemas.microsoft.com/office/drawing/2014/main" xmlns="" val="2402782029"/>
                  </a:ext>
                </a:extLst>
              </a:tr>
              <a:tr h="360000">
                <a:tc>
                  <a:txBody>
                    <a:bodyPr/>
                    <a:lstStyle/>
                    <a:p>
                      <a:r>
                        <a:rPr lang="tr-TR" sz="1000" noProof="0"/>
                        <a:t>Dijital Araçların Kullanımı</a:t>
                      </a:r>
                    </a:p>
                  </a:txBody>
                  <a:tcPr anchor="ctr"/>
                </a:tc>
                <a:tc>
                  <a:txBody>
                    <a:bodyPr/>
                    <a:lstStyle/>
                    <a:p>
                      <a:r>
                        <a:rPr lang="tr-TR" sz="1000" noProof="0"/>
                        <a:t>Araçlar iyi entegre, süreci net bir şekilde destekler</a:t>
                      </a:r>
                    </a:p>
                  </a:txBody>
                  <a:tcPr anchor="ctr"/>
                </a:tc>
                <a:tc>
                  <a:txBody>
                    <a:bodyPr/>
                    <a:lstStyle/>
                    <a:p>
                      <a:r>
                        <a:rPr lang="tr-TR" sz="1000" noProof="0"/>
                        <a:t>Etkili kullanılan araçlar, küçük boşluklar</a:t>
                      </a:r>
                    </a:p>
                  </a:txBody>
                  <a:tcPr anchor="ctr"/>
                </a:tc>
                <a:tc>
                  <a:txBody>
                    <a:bodyPr/>
                    <a:lstStyle/>
                    <a:p>
                      <a:r>
                        <a:rPr lang="tr-TR" sz="1000" noProof="0"/>
                        <a:t>Araçlar dahil edildi ancak iyi uygulanmadı</a:t>
                      </a:r>
                    </a:p>
                  </a:txBody>
                  <a:tcPr anchor="ctr"/>
                </a:tc>
                <a:tc>
                  <a:txBody>
                    <a:bodyPr/>
                    <a:lstStyle/>
                    <a:p>
                      <a:r>
                        <a:rPr lang="tr-TR" sz="1000" noProof="0"/>
                        <a:t>Eksik veya alaka düzeyi belirsiz araçlar</a:t>
                      </a:r>
                    </a:p>
                  </a:txBody>
                  <a:tcPr anchor="ctr"/>
                </a:tc>
                <a:tc>
                  <a:txBody>
                    <a:bodyPr/>
                    <a:lstStyle/>
                    <a:p>
                      <a:r>
                        <a:rPr lang="tr-TR" sz="1000" noProof="0"/>
                        <a:t>İlgili dijital araç kullanılmadı</a:t>
                      </a:r>
                    </a:p>
                  </a:txBody>
                  <a:tcPr anchor="ctr"/>
                </a:tc>
                <a:extLst>
                  <a:ext uri="{0D108BD9-81ED-4DB2-BD59-A6C34878D82A}">
                    <a16:rowId xmlns:a16="http://schemas.microsoft.com/office/drawing/2014/main" xmlns="" val="2077393126"/>
                  </a:ext>
                </a:extLst>
              </a:tr>
              <a:tr h="360000">
                <a:tc>
                  <a:txBody>
                    <a:bodyPr/>
                    <a:lstStyle/>
                    <a:p>
                      <a:r>
                        <a:rPr lang="tr-TR" sz="1000" noProof="0"/>
                        <a:t>Katılım ve Teslimat</a:t>
                      </a:r>
                    </a:p>
                  </a:txBody>
                  <a:tcPr anchor="ctr"/>
                </a:tc>
                <a:tc>
                  <a:txBody>
                    <a:bodyPr/>
                    <a:lstStyle/>
                    <a:p>
                      <a:r>
                        <a:rPr lang="tr-TR" sz="1000" noProof="0"/>
                        <a:t>Kendinden emin, ilgi çekici, net görseller</a:t>
                      </a:r>
                    </a:p>
                  </a:txBody>
                  <a:tcPr anchor="ctr"/>
                </a:tc>
                <a:tc>
                  <a:txBody>
                    <a:bodyPr/>
                    <a:lstStyle/>
                    <a:p>
                      <a:r>
                        <a:rPr lang="tr-TR" sz="1000" noProof="0"/>
                        <a:t>Çoğunlukla kendinden emin, iyi görseller</a:t>
                      </a:r>
                    </a:p>
                  </a:txBody>
                  <a:tcPr anchor="ctr"/>
                </a:tc>
                <a:tc>
                  <a:txBody>
                    <a:bodyPr/>
                    <a:lstStyle/>
                    <a:p>
                      <a:r>
                        <a:rPr lang="tr-TR" sz="1000" noProof="0"/>
                        <a:t>Bazı etkileşim sorunları, temel görseller</a:t>
                      </a:r>
                    </a:p>
                  </a:txBody>
                  <a:tcPr anchor="ctr"/>
                </a:tc>
                <a:tc>
                  <a:txBody>
                    <a:bodyPr/>
                    <a:lstStyle/>
                    <a:p>
                      <a:r>
                        <a:rPr lang="tr-TR" sz="1000" noProof="0"/>
                        <a:t>Etkileşim eksikliği, net olmayan görseller</a:t>
                      </a:r>
                    </a:p>
                  </a:txBody>
                  <a:tcPr anchor="ctr"/>
                </a:tc>
                <a:tc>
                  <a:txBody>
                    <a:bodyPr/>
                    <a:lstStyle/>
                    <a:p>
                      <a:r>
                        <a:rPr lang="tr-TR" sz="1000" noProof="0"/>
                        <a:t>İlgi çekici değil, anlaşılması zor, zayıf görseller</a:t>
                      </a:r>
                    </a:p>
                  </a:txBody>
                  <a:tcPr anchor="ctr"/>
                </a:tc>
                <a:extLst>
                  <a:ext uri="{0D108BD9-81ED-4DB2-BD59-A6C34878D82A}">
                    <a16:rowId xmlns:a16="http://schemas.microsoft.com/office/drawing/2014/main" xmlns="" val="3063335515"/>
                  </a:ext>
                </a:extLst>
              </a:tr>
              <a:tr h="360000">
                <a:tc>
                  <a:txBody>
                    <a:bodyPr/>
                    <a:lstStyle/>
                    <a:p>
                      <a:r>
                        <a:rPr lang="tr-TR" sz="1000" noProof="0"/>
                        <a:t>Genel</a:t>
                      </a:r>
                    </a:p>
                  </a:txBody>
                  <a:tcPr anchor="ctr"/>
                </a:tc>
                <a:tc>
                  <a:txBody>
                    <a:bodyPr/>
                    <a:lstStyle/>
                    <a:p>
                      <a:r>
                        <a:rPr lang="tr-TR" sz="1000" noProof="0"/>
                        <a:t>Her alanda iyi uygulanmış, güçlü etkiye sahip olağanüstü sunum</a:t>
                      </a:r>
                    </a:p>
                  </a:txBody>
                  <a:tcPr anchor="ctr"/>
                </a:tc>
                <a:tc>
                  <a:txBody>
                    <a:bodyPr/>
                    <a:lstStyle/>
                    <a:p>
                      <a:r>
                        <a:rPr lang="tr-TR" sz="1000" noProof="0"/>
                        <a:t>Küçük zayıflıklarla güçlü performans</a:t>
                      </a:r>
                    </a:p>
                  </a:txBody>
                  <a:tcPr anchor="ctr"/>
                </a:tc>
                <a:tc>
                  <a:txBody>
                    <a:bodyPr/>
                    <a:lstStyle/>
                    <a:p>
                      <a:r>
                        <a:rPr lang="tr-TR" sz="1000" noProof="0" dirty="0"/>
                        <a:t>Yetkin, ancak uygulamada kayda değer boşluklar var</a:t>
                      </a:r>
                    </a:p>
                  </a:txBody>
                  <a:tcPr anchor="ctr"/>
                </a:tc>
                <a:tc>
                  <a:txBody>
                    <a:bodyPr/>
                    <a:lstStyle/>
                    <a:p>
                      <a:r>
                        <a:rPr lang="tr-TR" sz="1000" noProof="0"/>
                        <a:t>Zayıf uygulama, eksik temel unsurlar</a:t>
                      </a:r>
                    </a:p>
                  </a:txBody>
                  <a:tcPr anchor="ctr"/>
                </a:tc>
                <a:tc>
                  <a:txBody>
                    <a:bodyPr/>
                    <a:lstStyle/>
                    <a:p>
                      <a:r>
                        <a:rPr lang="tr-TR" sz="1000" noProof="0" dirty="0"/>
                        <a:t>Asgari çaba, temel bileşenlerden yoksun, beklentileri karşılamıyor</a:t>
                      </a:r>
                    </a:p>
                  </a:txBody>
                  <a:tcPr anchor="ctr"/>
                </a:tc>
                <a:extLst>
                  <a:ext uri="{0D108BD9-81ED-4DB2-BD59-A6C34878D82A}">
                    <a16:rowId xmlns:a16="http://schemas.microsoft.com/office/drawing/2014/main" xmlns="" val="3268598343"/>
                  </a:ext>
                </a:extLst>
              </a:tr>
            </a:tbl>
          </a:graphicData>
        </a:graphic>
      </p:graphicFrame>
      <p:sp>
        <p:nvSpPr>
          <p:cNvPr id="3" name="Text Placeholder 5">
            <a:extLst>
              <a:ext uri="{FF2B5EF4-FFF2-40B4-BE49-F238E27FC236}">
                <a16:creationId xmlns:a16="http://schemas.microsoft.com/office/drawing/2014/main" xmlns="" id="{8D8346A6-A9AE-C191-CDE3-1B64DE638EA3}"/>
              </a:ext>
            </a:extLst>
          </p:cNvPr>
          <p:cNvSpPr txBox="1">
            <a:spLocks/>
          </p:cNvSpPr>
          <p:nvPr/>
        </p:nvSpPr>
        <p:spPr>
          <a:xfrm>
            <a:off x="697281" y="9319142"/>
            <a:ext cx="6076734" cy="1711841"/>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tr-TR" dirty="0"/>
              <a:t>Puanlamadan sonra, mümkün olduğunca çok kriter için yorum kutusuna iyileştirme için </a:t>
            </a:r>
            <a:r>
              <a:rPr lang="tr-TR" b="1" dirty="0"/>
              <a:t>bir güç ve bir öneri</a:t>
            </a:r>
            <a:r>
              <a:rPr lang="tr-TR" dirty="0"/>
              <a:t> sağlayın.</a:t>
            </a:r>
          </a:p>
          <a:p>
            <a:pPr algn="just"/>
            <a:endParaRPr lang="tr-TR" dirty="0"/>
          </a:p>
          <a:p>
            <a:pPr algn="just"/>
            <a:r>
              <a:rPr lang="tr-TR" sz="1600" b="1" dirty="0">
                <a:solidFill>
                  <a:srgbClr val="8652A1"/>
                </a:solidFill>
              </a:rPr>
              <a:t>Gönderim ve Tartışma</a:t>
            </a:r>
          </a:p>
          <a:p>
            <a:pPr marL="171450" indent="-171450" algn="just">
              <a:buFont typeface="Wingdings" panose="05000000000000000000" pitchFamily="2" charset="2"/>
              <a:buChar char="q"/>
            </a:pPr>
            <a:r>
              <a:rPr lang="tr-TR" b="1" dirty="0"/>
              <a:t>Akran geri bildirim</a:t>
            </a:r>
            <a:r>
              <a:rPr lang="tr-TR" dirty="0"/>
              <a:t> formlarınızı öğretmene gönderin.
Sunumlardaki </a:t>
            </a:r>
            <a:r>
              <a:rPr lang="tr-TR" b="1" dirty="0"/>
              <a:t>temel içgörüleri ve en iyi uygulamaları </a:t>
            </a:r>
            <a:r>
              <a:rPr lang="tr-TR" dirty="0"/>
              <a:t>tartışmaya hazır olun.</a:t>
            </a:r>
          </a:p>
        </p:txBody>
      </p:sp>
      <p:graphicFrame>
        <p:nvGraphicFramePr>
          <p:cNvPr id="5" name="Tabelle 4">
            <a:extLst>
              <a:ext uri="{FF2B5EF4-FFF2-40B4-BE49-F238E27FC236}">
                <a16:creationId xmlns:a16="http://schemas.microsoft.com/office/drawing/2014/main" xmlns="" id="{CB3A433D-4190-1E82-3A50-E91E6A8B7BB2}"/>
              </a:ext>
            </a:extLst>
          </p:cNvPr>
          <p:cNvGraphicFramePr>
            <a:graphicFrameLocks noGrp="1"/>
          </p:cNvGraphicFramePr>
          <p:nvPr>
            <p:extLst>
              <p:ext uri="{D42A27DB-BD31-4B8C-83A1-F6EECF244321}">
                <p14:modId xmlns:p14="http://schemas.microsoft.com/office/powerpoint/2010/main" val="896883346"/>
              </p:ext>
            </p:extLst>
          </p:nvPr>
        </p:nvGraphicFramePr>
        <p:xfrm>
          <a:off x="622965" y="6067909"/>
          <a:ext cx="3065043" cy="3235440"/>
        </p:xfrm>
        <a:graphic>
          <a:graphicData uri="http://schemas.openxmlformats.org/drawingml/2006/table">
            <a:tbl>
              <a:tblPr firstRow="1" bandRow="1">
                <a:tableStyleId>{8799B23B-EC83-4686-B30A-512413B5E67A}</a:tableStyleId>
              </a:tblPr>
              <a:tblGrid>
                <a:gridCol w="995335">
                  <a:extLst>
                    <a:ext uri="{9D8B030D-6E8A-4147-A177-3AD203B41FA5}">
                      <a16:colId xmlns:a16="http://schemas.microsoft.com/office/drawing/2014/main" xmlns="" val="1833162277"/>
                    </a:ext>
                  </a:extLst>
                </a:gridCol>
                <a:gridCol w="629708">
                  <a:extLst>
                    <a:ext uri="{9D8B030D-6E8A-4147-A177-3AD203B41FA5}">
                      <a16:colId xmlns:a16="http://schemas.microsoft.com/office/drawing/2014/main" xmlns="" val="2334726549"/>
                    </a:ext>
                  </a:extLst>
                </a:gridCol>
                <a:gridCol w="1440000">
                  <a:extLst>
                    <a:ext uri="{9D8B030D-6E8A-4147-A177-3AD203B41FA5}">
                      <a16:colId xmlns:a16="http://schemas.microsoft.com/office/drawing/2014/main" xmlns="" val="2750898573"/>
                    </a:ext>
                  </a:extLst>
                </a:gridCol>
              </a:tblGrid>
              <a:tr h="370840">
                <a:tc>
                  <a:txBody>
                    <a:bodyPr/>
                    <a:lstStyle/>
                    <a:p>
                      <a:r>
                        <a:rPr lang="tr-TR" sz="1100" noProof="0" dirty="0">
                          <a:solidFill>
                            <a:schemeClr val="bg1"/>
                          </a:solidFill>
                        </a:rPr>
                        <a:t>1. Grup</a:t>
                      </a:r>
                    </a:p>
                  </a:txBody>
                  <a:tcPr anchor="ctr">
                    <a:solidFill>
                      <a:srgbClr val="8652A1"/>
                    </a:solidFill>
                  </a:tcPr>
                </a:tc>
                <a:tc>
                  <a:txBody>
                    <a:bodyPr/>
                    <a:lstStyle/>
                    <a:p>
                      <a:r>
                        <a:rPr lang="tr-TR" sz="1100" noProof="0">
                          <a:solidFill>
                            <a:schemeClr val="bg1"/>
                          </a:solidFill>
                        </a:rPr>
                        <a:t>Puanlar (1-5)</a:t>
                      </a:r>
                    </a:p>
                  </a:txBody>
                  <a:tcPr anchor="ctr">
                    <a:solidFill>
                      <a:srgbClr val="8652A1"/>
                    </a:solidFill>
                  </a:tcPr>
                </a:tc>
                <a:tc>
                  <a:txBody>
                    <a:bodyPr/>
                    <a:lstStyle/>
                    <a:p>
                      <a:r>
                        <a:rPr lang="tr-TR" sz="1100" noProof="0">
                          <a:solidFill>
                            <a:schemeClr val="bg1"/>
                          </a:solidFill>
                        </a:rPr>
                        <a:t>Yorumlar</a:t>
                      </a:r>
                    </a:p>
                  </a:txBody>
                  <a:tcPr anchor="ctr">
                    <a:solidFill>
                      <a:srgbClr val="8652A1"/>
                    </a:solidFill>
                  </a:tcPr>
                </a:tc>
                <a:extLst>
                  <a:ext uri="{0D108BD9-81ED-4DB2-BD59-A6C34878D82A}">
                    <a16:rowId xmlns:a16="http://schemas.microsoft.com/office/drawing/2014/main" xmlns="" val="872849028"/>
                  </a:ext>
                </a:extLst>
              </a:tr>
              <a:tr h="540000">
                <a:tc>
                  <a:txBody>
                    <a:bodyPr/>
                    <a:lstStyle/>
                    <a:p>
                      <a:r>
                        <a:rPr lang="tr-TR" sz="1100" noProof="0" dirty="0"/>
                        <a:t>Netlik ve Yapı</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2903375667"/>
                  </a:ext>
                </a:extLst>
              </a:tr>
              <a:tr h="540000">
                <a:tc>
                  <a:txBody>
                    <a:bodyPr/>
                    <a:lstStyle/>
                    <a:p>
                      <a:r>
                        <a:rPr lang="tr-TR" sz="1100" noProof="0" dirty="0"/>
                        <a:t>İnovatif ve Sürdürülebilir Yaklaşım</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2402782029"/>
                  </a:ext>
                </a:extLst>
              </a:tr>
              <a:tr h="540000">
                <a:tc>
                  <a:txBody>
                    <a:bodyPr/>
                    <a:lstStyle/>
                    <a:p>
                      <a:r>
                        <a:rPr lang="tr-TR" sz="1100" noProof="0" dirty="0"/>
                        <a:t>Dijital Araçların Kullanımı</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2077393126"/>
                  </a:ext>
                </a:extLst>
              </a:tr>
              <a:tr h="540000">
                <a:tc>
                  <a:txBody>
                    <a:bodyPr/>
                    <a:lstStyle/>
                    <a:p>
                      <a:r>
                        <a:rPr lang="tr-TR" sz="1100" noProof="0" dirty="0"/>
                        <a:t>Katılım ve Teslimat</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3063335515"/>
                  </a:ext>
                </a:extLst>
              </a:tr>
              <a:tr h="540000">
                <a:tc>
                  <a:txBody>
                    <a:bodyPr/>
                    <a:lstStyle/>
                    <a:p>
                      <a:r>
                        <a:rPr lang="tr-TR" sz="1100" noProof="0" dirty="0"/>
                        <a:t>Genel</a:t>
                      </a:r>
                    </a:p>
                  </a:txBody>
                  <a:tcPr anchor="ctr"/>
                </a:tc>
                <a:tc>
                  <a:txBody>
                    <a:bodyPr/>
                    <a:lstStyle/>
                    <a:p>
                      <a:endParaRPr lang="tr-TR" sz="1100" noProof="0"/>
                    </a:p>
                  </a:txBody>
                  <a:tcPr anchor="ctr"/>
                </a:tc>
                <a:tc>
                  <a:txBody>
                    <a:bodyPr/>
                    <a:lstStyle/>
                    <a:p>
                      <a:endParaRPr lang="tr-TR" sz="1100" noProof="0" dirty="0"/>
                    </a:p>
                  </a:txBody>
                  <a:tcPr anchor="ctr"/>
                </a:tc>
                <a:extLst>
                  <a:ext uri="{0D108BD9-81ED-4DB2-BD59-A6C34878D82A}">
                    <a16:rowId xmlns:a16="http://schemas.microsoft.com/office/drawing/2014/main" xmlns="" val="4115647227"/>
                  </a:ext>
                </a:extLst>
              </a:tr>
            </a:tbl>
          </a:graphicData>
        </a:graphic>
      </p:graphicFrame>
      <p:graphicFrame>
        <p:nvGraphicFramePr>
          <p:cNvPr id="8" name="Tabelle 7">
            <a:extLst>
              <a:ext uri="{FF2B5EF4-FFF2-40B4-BE49-F238E27FC236}">
                <a16:creationId xmlns:a16="http://schemas.microsoft.com/office/drawing/2014/main" xmlns="" id="{6492D38C-056D-2473-CE83-562E78330E15}"/>
              </a:ext>
            </a:extLst>
          </p:cNvPr>
          <p:cNvGraphicFramePr>
            <a:graphicFrameLocks noGrp="1"/>
          </p:cNvGraphicFramePr>
          <p:nvPr>
            <p:extLst>
              <p:ext uri="{D42A27DB-BD31-4B8C-83A1-F6EECF244321}">
                <p14:modId xmlns:p14="http://schemas.microsoft.com/office/powerpoint/2010/main" val="1076255742"/>
              </p:ext>
            </p:extLst>
          </p:nvPr>
        </p:nvGraphicFramePr>
        <p:xfrm>
          <a:off x="3871668" y="6067909"/>
          <a:ext cx="3065043" cy="3235440"/>
        </p:xfrm>
        <a:graphic>
          <a:graphicData uri="http://schemas.openxmlformats.org/drawingml/2006/table">
            <a:tbl>
              <a:tblPr firstRow="1" bandRow="1">
                <a:tableStyleId>{8799B23B-EC83-4686-B30A-512413B5E67A}</a:tableStyleId>
              </a:tblPr>
              <a:tblGrid>
                <a:gridCol w="995335">
                  <a:extLst>
                    <a:ext uri="{9D8B030D-6E8A-4147-A177-3AD203B41FA5}">
                      <a16:colId xmlns:a16="http://schemas.microsoft.com/office/drawing/2014/main" xmlns="" val="1833162277"/>
                    </a:ext>
                  </a:extLst>
                </a:gridCol>
                <a:gridCol w="629708">
                  <a:extLst>
                    <a:ext uri="{9D8B030D-6E8A-4147-A177-3AD203B41FA5}">
                      <a16:colId xmlns:a16="http://schemas.microsoft.com/office/drawing/2014/main" xmlns="" val="2334726549"/>
                    </a:ext>
                  </a:extLst>
                </a:gridCol>
                <a:gridCol w="1440000">
                  <a:extLst>
                    <a:ext uri="{9D8B030D-6E8A-4147-A177-3AD203B41FA5}">
                      <a16:colId xmlns:a16="http://schemas.microsoft.com/office/drawing/2014/main" xmlns="" val="2750898573"/>
                    </a:ext>
                  </a:extLst>
                </a:gridCol>
              </a:tblGrid>
              <a:tr h="370840">
                <a:tc>
                  <a:txBody>
                    <a:bodyPr/>
                    <a:lstStyle/>
                    <a:p>
                      <a:r>
                        <a:rPr lang="tr-TR" sz="1100" noProof="0" dirty="0">
                          <a:solidFill>
                            <a:schemeClr val="bg1"/>
                          </a:solidFill>
                        </a:rPr>
                        <a:t>2. Grup</a:t>
                      </a:r>
                    </a:p>
                  </a:txBody>
                  <a:tcPr anchor="ctr">
                    <a:solidFill>
                      <a:srgbClr val="8652A1"/>
                    </a:solidFill>
                  </a:tcPr>
                </a:tc>
                <a:tc>
                  <a:txBody>
                    <a:bodyPr/>
                    <a:lstStyle/>
                    <a:p>
                      <a:r>
                        <a:rPr lang="tr-TR" sz="1100" noProof="0">
                          <a:solidFill>
                            <a:schemeClr val="bg1"/>
                          </a:solidFill>
                        </a:rPr>
                        <a:t>Puanlar (1-5)</a:t>
                      </a:r>
                    </a:p>
                  </a:txBody>
                  <a:tcPr anchor="ctr">
                    <a:solidFill>
                      <a:srgbClr val="8652A1"/>
                    </a:solidFill>
                  </a:tcPr>
                </a:tc>
                <a:tc>
                  <a:txBody>
                    <a:bodyPr/>
                    <a:lstStyle/>
                    <a:p>
                      <a:r>
                        <a:rPr lang="tr-TR" sz="1100" noProof="0">
                          <a:solidFill>
                            <a:schemeClr val="bg1"/>
                          </a:solidFill>
                        </a:rPr>
                        <a:t>Yorumlar</a:t>
                      </a:r>
                    </a:p>
                  </a:txBody>
                  <a:tcPr anchor="ctr">
                    <a:solidFill>
                      <a:srgbClr val="8652A1"/>
                    </a:solidFill>
                  </a:tcPr>
                </a:tc>
                <a:extLst>
                  <a:ext uri="{0D108BD9-81ED-4DB2-BD59-A6C34878D82A}">
                    <a16:rowId xmlns:a16="http://schemas.microsoft.com/office/drawing/2014/main" xmlns="" val="872849028"/>
                  </a:ext>
                </a:extLst>
              </a:tr>
              <a:tr h="540000">
                <a:tc>
                  <a:txBody>
                    <a:bodyPr/>
                    <a:lstStyle/>
                    <a:p>
                      <a:r>
                        <a:rPr lang="tr-TR" sz="1100" noProof="0" dirty="0"/>
                        <a:t>Netlik ve Yapı</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2903375667"/>
                  </a:ext>
                </a:extLst>
              </a:tr>
              <a:tr h="540000">
                <a:tc>
                  <a:txBody>
                    <a:bodyPr/>
                    <a:lstStyle/>
                    <a:p>
                      <a:r>
                        <a:rPr lang="tr-TR" sz="1100" noProof="0" dirty="0"/>
                        <a:t>İnovatif ve Sürdürülebilir Yaklaşım</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2402782029"/>
                  </a:ext>
                </a:extLst>
              </a:tr>
              <a:tr h="540000">
                <a:tc>
                  <a:txBody>
                    <a:bodyPr/>
                    <a:lstStyle/>
                    <a:p>
                      <a:r>
                        <a:rPr lang="tr-TR" sz="1100" noProof="0" dirty="0"/>
                        <a:t>Dijital Araçların Kullanımı</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2077393126"/>
                  </a:ext>
                </a:extLst>
              </a:tr>
              <a:tr h="540000">
                <a:tc>
                  <a:txBody>
                    <a:bodyPr/>
                    <a:lstStyle/>
                    <a:p>
                      <a:r>
                        <a:rPr lang="tr-TR" sz="1100" noProof="0" dirty="0"/>
                        <a:t>Katılım ve Teslimat</a:t>
                      </a:r>
                    </a:p>
                  </a:txBody>
                  <a:tcPr anchor="ctr"/>
                </a:tc>
                <a:tc>
                  <a:txBody>
                    <a:bodyPr/>
                    <a:lstStyle/>
                    <a:p>
                      <a:endParaRPr lang="tr-TR" sz="1100" noProof="0"/>
                    </a:p>
                  </a:txBody>
                  <a:tcPr anchor="ctr"/>
                </a:tc>
                <a:tc>
                  <a:txBody>
                    <a:bodyPr/>
                    <a:lstStyle/>
                    <a:p>
                      <a:endParaRPr lang="tr-TR" sz="1100" noProof="0"/>
                    </a:p>
                  </a:txBody>
                  <a:tcPr anchor="ctr"/>
                </a:tc>
                <a:extLst>
                  <a:ext uri="{0D108BD9-81ED-4DB2-BD59-A6C34878D82A}">
                    <a16:rowId xmlns:a16="http://schemas.microsoft.com/office/drawing/2014/main" xmlns="" val="3063335515"/>
                  </a:ext>
                </a:extLst>
              </a:tr>
              <a:tr h="540000">
                <a:tc>
                  <a:txBody>
                    <a:bodyPr/>
                    <a:lstStyle/>
                    <a:p>
                      <a:r>
                        <a:rPr lang="tr-TR" sz="1100" noProof="0" dirty="0"/>
                        <a:t>Genel</a:t>
                      </a:r>
                    </a:p>
                  </a:txBody>
                  <a:tcPr anchor="ctr"/>
                </a:tc>
                <a:tc>
                  <a:txBody>
                    <a:bodyPr/>
                    <a:lstStyle/>
                    <a:p>
                      <a:endParaRPr lang="tr-TR" sz="1100" noProof="0"/>
                    </a:p>
                  </a:txBody>
                  <a:tcPr anchor="ctr"/>
                </a:tc>
                <a:tc>
                  <a:txBody>
                    <a:bodyPr/>
                    <a:lstStyle/>
                    <a:p>
                      <a:endParaRPr lang="tr-TR" sz="1100" noProof="0" dirty="0"/>
                    </a:p>
                  </a:txBody>
                  <a:tcPr anchor="ctr"/>
                </a:tc>
                <a:extLst>
                  <a:ext uri="{0D108BD9-81ED-4DB2-BD59-A6C34878D82A}">
                    <a16:rowId xmlns:a16="http://schemas.microsoft.com/office/drawing/2014/main" xmlns="" val="4115647227"/>
                  </a:ext>
                </a:extLst>
              </a:tr>
            </a:tbl>
          </a:graphicData>
        </a:graphic>
      </p:graphicFrame>
    </p:spTree>
    <p:extLst>
      <p:ext uri="{BB962C8B-B14F-4D97-AF65-F5344CB8AC3E}">
        <p14:creationId xmlns:p14="http://schemas.microsoft.com/office/powerpoint/2010/main" val="41883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a:xfrm>
            <a:off x="2676525" y="1351673"/>
            <a:ext cx="5066435" cy="3109490"/>
          </a:xfrm>
        </p:spPr>
        <p:txBody>
          <a:bodyPr/>
          <a:lstStyle/>
          <a:p>
            <a:r>
              <a:rPr lang="en-GB" sz="8800" dirty="0"/>
              <a:t>15.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38</a:t>
            </a:fld>
            <a:endParaRPr lang="fr-CA"/>
          </a:p>
        </p:txBody>
      </p:sp>
      <p:pic>
        <p:nvPicPr>
          <p:cNvPr id="5" name="Picture Placeholder 20">
            <a:extLst>
              <a:ext uri="{FF2B5EF4-FFF2-40B4-BE49-F238E27FC236}">
                <a16:creationId xmlns:a16="http://schemas.microsoft.com/office/drawing/2014/main" xmlns="" id="{8D17AF8D-908C-1EFC-C64F-E6C283F71DC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5218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3334D0C-38C0-8321-75B5-54FAF2DD03D2}"/>
              </a:ext>
            </a:extLst>
          </p:cNvPr>
          <p:cNvSpPr>
            <a:spLocks noGrp="1"/>
          </p:cNvSpPr>
          <p:nvPr>
            <p:ph type="body" sz="quarter" idx="64"/>
          </p:nvPr>
        </p:nvSpPr>
        <p:spPr>
          <a:xfrm>
            <a:off x="741470" y="1807812"/>
            <a:ext cx="6076734" cy="7235604"/>
          </a:xfrm>
        </p:spPr>
        <p:txBody>
          <a:bodyPr numCol="1"/>
          <a:lstStyle/>
          <a:p>
            <a:pPr algn="just"/>
            <a:r>
              <a:rPr lang="tr-TR" sz="1600" b="1" dirty="0">
                <a:solidFill>
                  <a:srgbClr val="8652A1"/>
                </a:solidFill>
              </a:rPr>
              <a:t>DERSTEN ÖNCE</a:t>
            </a:r>
          </a:p>
          <a:p>
            <a:pPr algn="just"/>
            <a:r>
              <a:rPr lang="tr-TR" dirty="0">
                <a:solidFill>
                  <a:schemeClr val="tx1"/>
                </a:solidFill>
              </a:rPr>
              <a:t>Son dersten önce, modüle bir çalışma sayfasını yansıtıcı blog yazısı şeklinde gönderin.</a:t>
            </a:r>
          </a:p>
          <a:p>
            <a:pPr algn="just"/>
            <a:endParaRPr lang="tr-TR" dirty="0">
              <a:solidFill>
                <a:schemeClr val="tx1"/>
              </a:solidFill>
            </a:endParaRPr>
          </a:p>
          <a:p>
            <a:pPr algn="just"/>
            <a:r>
              <a:rPr lang="tr-TR" dirty="0">
                <a:solidFill>
                  <a:schemeClr val="tx1"/>
                </a:solidFill>
              </a:rPr>
              <a:t>Bu çalışma sayfasını yansıtıcı blog yazısı şeklinde planlarken aşağıdaki yapılandırılma size rehberlik edecektir:</a:t>
            </a:r>
          </a:p>
          <a:p>
            <a:pPr marL="171450" indent="-171450" algn="just">
              <a:buFont typeface="Wingdings" panose="05000000000000000000" pitchFamily="2" charset="2"/>
              <a:buChar char="q"/>
            </a:pPr>
            <a:r>
              <a:rPr lang="tr-TR" b="1" dirty="0"/>
              <a:t>İnovasyon yönetimi uygulamalarının dijitalleştirilmesi.</a:t>
            </a:r>
          </a:p>
          <a:p>
            <a:pPr marL="171450" indent="-171450" algn="just">
              <a:buFont typeface="Wingdings" panose="05000000000000000000" pitchFamily="2" charset="2"/>
              <a:buChar char="q"/>
            </a:pPr>
            <a:r>
              <a:rPr lang="tr-TR" b="1" dirty="0"/>
              <a:t>Sürdürülebilir lojistik</a:t>
            </a:r>
            <a:r>
              <a:rPr lang="tr-TR" dirty="0"/>
              <a:t> ve </a:t>
            </a:r>
            <a:r>
              <a:rPr lang="tr-TR" b="1" dirty="0" err="1"/>
              <a:t>SKA’lar</a:t>
            </a:r>
            <a:r>
              <a:rPr lang="tr-TR" b="1" dirty="0"/>
              <a:t> üzerindeki etkisi.</a:t>
            </a:r>
          </a:p>
          <a:p>
            <a:pPr marL="171450" indent="-171450" algn="just">
              <a:buFont typeface="Wingdings" panose="05000000000000000000" pitchFamily="2" charset="2"/>
              <a:buChar char="q"/>
            </a:pPr>
            <a:r>
              <a:rPr lang="tr-TR" dirty="0"/>
              <a:t>Modül boyunca </a:t>
            </a:r>
            <a:r>
              <a:rPr lang="tr-TR" b="1" dirty="0"/>
              <a:t>öğrenilen dersler</a:t>
            </a:r>
            <a:r>
              <a:rPr lang="tr-TR" dirty="0"/>
              <a:t>.</a:t>
            </a:r>
          </a:p>
          <a:p>
            <a:pPr algn="just"/>
            <a:endParaRPr lang="tr-TR" dirty="0"/>
          </a:p>
          <a:p>
            <a:pPr algn="just"/>
            <a:r>
              <a:rPr lang="tr-TR" dirty="0"/>
              <a:t>Düşünceniz </a:t>
            </a:r>
            <a:r>
              <a:rPr lang="tr-TR" b="1" dirty="0"/>
              <a:t>analitik ve kişisel </a:t>
            </a:r>
            <a:r>
              <a:rPr lang="tr-TR" dirty="0"/>
              <a:t>olmalı ve anlayışınızın nasıl geliştiğini göstermelidir. Bu bloglar daha sonra öğrenilen dersleri değerlendirmek için sınıfta tartışılacaktır.</a:t>
            </a:r>
          </a:p>
          <a:p>
            <a:pPr algn="just"/>
            <a:endParaRPr lang="tr-TR" sz="1600" b="1" dirty="0">
              <a:solidFill>
                <a:srgbClr val="8652A1"/>
              </a:solidFill>
            </a:endParaRPr>
          </a:p>
          <a:p>
            <a:pPr algn="just"/>
            <a:r>
              <a:rPr lang="tr-TR" sz="1600" b="1" dirty="0">
                <a:solidFill>
                  <a:srgbClr val="8652A1"/>
                </a:solidFill>
              </a:rPr>
              <a:t>1. Adım: Değerlendirme Blogunuzu Yapılandırma</a:t>
            </a:r>
          </a:p>
          <a:p>
            <a:pPr algn="just"/>
            <a:endParaRPr lang="tr-TR" b="1" dirty="0"/>
          </a:p>
          <a:p>
            <a:pPr algn="just"/>
            <a:r>
              <a:rPr lang="tr-TR" b="1" dirty="0"/>
              <a:t>1. Giriş (150-200 kelime)</a:t>
            </a:r>
          </a:p>
          <a:p>
            <a:pPr marL="171450" indent="-171450" algn="just">
              <a:buFont typeface="Wingdings" panose="05000000000000000000" pitchFamily="2" charset="2"/>
              <a:buChar char="q"/>
            </a:pPr>
            <a:r>
              <a:rPr lang="tr-TR" dirty="0"/>
              <a:t>Düşüncenizin </a:t>
            </a:r>
            <a:r>
              <a:rPr lang="tr-TR" b="1" dirty="0"/>
              <a:t>ana temalarını</a:t>
            </a:r>
            <a:r>
              <a:rPr lang="tr-TR" dirty="0"/>
              <a:t> (dijitalleşme, inovasyon yönetimi ve sürdürülebilirlik) kısaca tanıtın.
Modüle başlamadan önce </a:t>
            </a:r>
            <a:r>
              <a:rPr lang="tr-TR" b="1" dirty="0"/>
              <a:t>ilk bakış açınızı </a:t>
            </a:r>
            <a:r>
              <a:rPr lang="tr-TR" dirty="0"/>
              <a:t>belirtin.
Keşfettiğiniz </a:t>
            </a:r>
            <a:r>
              <a:rPr lang="tr-TR" b="1" dirty="0"/>
              <a:t>önemli bir sorudan veya zorluktan</a:t>
            </a:r>
            <a:r>
              <a:rPr lang="tr-TR" dirty="0"/>
              <a:t> bahsedin.</a:t>
            </a:r>
          </a:p>
          <a:p>
            <a:pPr algn="just"/>
            <a:endParaRPr lang="tr-TR" b="1" dirty="0"/>
          </a:p>
          <a:p>
            <a:pPr algn="just"/>
            <a:r>
              <a:rPr lang="tr-TR" b="1" dirty="0"/>
              <a:t>2. Ana Değerlendirme (500-600 kelime)</a:t>
            </a:r>
          </a:p>
          <a:p>
            <a:pPr algn="just"/>
            <a:r>
              <a:rPr lang="tr-TR" dirty="0"/>
              <a:t>Aşağıdaki sorular üzerinde düşünün:</a:t>
            </a:r>
          </a:p>
          <a:p>
            <a:pPr marL="6350" lvl="1" algn="just"/>
            <a:r>
              <a:rPr lang="tr-TR" sz="1100" b="1" dirty="0">
                <a:latin typeface="+mn-lt"/>
              </a:rPr>
              <a:t>A. İnovasyon Yönetiminde Dijitalleşme</a:t>
            </a:r>
          </a:p>
          <a:p>
            <a:pPr marL="177800" lvl="1" indent="-171450" algn="just">
              <a:buFont typeface="Wingdings" panose="05000000000000000000" pitchFamily="2" charset="2"/>
              <a:buChar char="q"/>
              <a:tabLst>
                <a:tab pos="350838" algn="l"/>
              </a:tabLst>
            </a:pPr>
            <a:r>
              <a:rPr lang="tr-TR" sz="1100" dirty="0">
                <a:latin typeface="+mn-lt"/>
              </a:rPr>
              <a:t>Dijital araçlar, </a:t>
            </a:r>
            <a:r>
              <a:rPr lang="tr-TR" sz="1100" b="1" dirty="0">
                <a:latin typeface="+mn-lt"/>
              </a:rPr>
              <a:t>inovasyon yönetimi sürecinin her aşamasını </a:t>
            </a:r>
            <a:r>
              <a:rPr lang="tr-TR" sz="1100" dirty="0">
                <a:latin typeface="+mn-lt"/>
              </a:rPr>
              <a:t>nasıl etkiledi?</a:t>
            </a:r>
          </a:p>
          <a:p>
            <a:pPr marL="177800" lvl="1" indent="-171450" algn="just">
              <a:buFont typeface="Wingdings" panose="05000000000000000000" pitchFamily="2" charset="2"/>
              <a:buChar char="q"/>
              <a:tabLst>
                <a:tab pos="350838" algn="l"/>
              </a:tabLst>
            </a:pPr>
            <a:r>
              <a:rPr lang="tr-TR" sz="1100" dirty="0">
                <a:latin typeface="+mn-lt"/>
              </a:rPr>
              <a:t>Hangi </a:t>
            </a:r>
            <a:r>
              <a:rPr lang="tr-TR" sz="1100" b="1" dirty="0">
                <a:latin typeface="+mn-lt"/>
              </a:rPr>
              <a:t>dijital araçları </a:t>
            </a:r>
            <a:r>
              <a:rPr lang="tr-TR" sz="1100" dirty="0">
                <a:latin typeface="+mn-lt"/>
              </a:rPr>
              <a:t>en etkili buldunuz? Neden?</a:t>
            </a:r>
          </a:p>
          <a:p>
            <a:pPr marL="177800" lvl="1" indent="-171450" algn="just">
              <a:buFont typeface="Wingdings" panose="05000000000000000000" pitchFamily="2" charset="2"/>
              <a:buChar char="q"/>
              <a:tabLst>
                <a:tab pos="350838" algn="l"/>
              </a:tabLst>
            </a:pPr>
            <a:r>
              <a:rPr lang="tr-TR" sz="1100" dirty="0">
                <a:latin typeface="+mn-lt"/>
              </a:rPr>
              <a:t>Dijitalleşme herhangi bir </a:t>
            </a:r>
            <a:r>
              <a:rPr lang="tr-TR" sz="1100" b="1" dirty="0">
                <a:latin typeface="+mn-lt"/>
              </a:rPr>
              <a:t>zorluk veya sınırlama </a:t>
            </a:r>
            <a:r>
              <a:rPr lang="tr-TR" sz="1100" dirty="0">
                <a:latin typeface="+mn-lt"/>
              </a:rPr>
              <a:t>yarattı mı?</a:t>
            </a:r>
          </a:p>
          <a:p>
            <a:pPr marL="6350" lvl="1" algn="just"/>
            <a:r>
              <a:rPr lang="tr-TR" sz="1100" b="1" dirty="0">
                <a:latin typeface="+mn-lt"/>
              </a:rPr>
              <a:t>B. Sürdürülebilir Lojistik ve </a:t>
            </a:r>
            <a:r>
              <a:rPr lang="tr-TR" sz="1100" b="1" dirty="0" err="1">
                <a:latin typeface="+mn-lt"/>
              </a:rPr>
              <a:t>SKA’lar</a:t>
            </a:r>
            <a:endParaRPr lang="tr-TR" sz="1100" b="1" dirty="0">
              <a:latin typeface="+mn-lt"/>
            </a:endParaRPr>
          </a:p>
          <a:p>
            <a:pPr marL="177800" lvl="1" indent="-171450" algn="just">
              <a:buFont typeface="Wingdings" panose="05000000000000000000" pitchFamily="2" charset="2"/>
              <a:buChar char="q"/>
            </a:pPr>
            <a:r>
              <a:rPr lang="tr-TR" sz="1100" b="1" dirty="0">
                <a:latin typeface="+mn-lt"/>
              </a:rPr>
              <a:t>Dijitalleşme sürdürülebilir lojistiğe</a:t>
            </a:r>
            <a:r>
              <a:rPr lang="tr-TR" sz="1100" dirty="0">
                <a:latin typeface="+mn-lt"/>
              </a:rPr>
              <a:t> nasıl katkıda bulunur?</a:t>
            </a:r>
          </a:p>
          <a:p>
            <a:pPr marL="177800" lvl="1" indent="-171450" algn="just">
              <a:buFont typeface="Wingdings" panose="05000000000000000000" pitchFamily="2" charset="2"/>
              <a:buChar char="q"/>
            </a:pPr>
            <a:r>
              <a:rPr lang="tr-TR" sz="1100" dirty="0">
                <a:latin typeface="+mn-lt"/>
              </a:rPr>
              <a:t>Örnek olay incelemenizle en alakalı </a:t>
            </a:r>
            <a:r>
              <a:rPr lang="tr-TR" sz="1100" b="1" dirty="0" err="1">
                <a:latin typeface="+mn-lt"/>
              </a:rPr>
              <a:t>SKA’lar</a:t>
            </a:r>
            <a:r>
              <a:rPr lang="tr-TR" sz="1100" dirty="0">
                <a:latin typeface="+mn-lt"/>
              </a:rPr>
              <a:t> hangileriydi??</a:t>
            </a:r>
          </a:p>
          <a:p>
            <a:pPr marL="177800" lvl="1" indent="-171450" algn="just">
              <a:buFont typeface="Wingdings" panose="05000000000000000000" pitchFamily="2" charset="2"/>
              <a:buChar char="q"/>
            </a:pPr>
            <a:r>
              <a:rPr lang="tr-TR" sz="1100" dirty="0">
                <a:latin typeface="+mn-lt"/>
              </a:rPr>
              <a:t>Şirketler </a:t>
            </a:r>
            <a:r>
              <a:rPr lang="tr-TR" sz="1100" b="1" dirty="0">
                <a:latin typeface="+mn-lt"/>
              </a:rPr>
              <a:t>inovasyon, dijital dönüşüm ve sürdürülebilirlik </a:t>
            </a:r>
            <a:r>
              <a:rPr lang="tr-TR" sz="1100" dirty="0">
                <a:latin typeface="+mn-lt"/>
              </a:rPr>
              <a:t>hedeflerini nasıl dengeleyebilir?</a:t>
            </a:r>
          </a:p>
          <a:p>
            <a:pPr marL="6350" lvl="1" algn="just"/>
            <a:r>
              <a:rPr lang="tr-TR" sz="1100" b="1" dirty="0">
                <a:latin typeface="+mn-lt"/>
              </a:rPr>
              <a:t>C. Alınan Dersler ve Kişisel Gelişim</a:t>
            </a:r>
          </a:p>
          <a:p>
            <a:pPr marL="177800" lvl="1" indent="-171450" algn="just">
              <a:buFont typeface="Wingdings" panose="05000000000000000000" pitchFamily="2" charset="2"/>
              <a:buChar char="q"/>
            </a:pPr>
            <a:r>
              <a:rPr lang="tr-TR" sz="1100" dirty="0">
                <a:latin typeface="+mn-lt"/>
              </a:rPr>
              <a:t>Modülden en büyük </a:t>
            </a:r>
            <a:r>
              <a:rPr lang="tr-TR" sz="1100" b="1" dirty="0">
                <a:latin typeface="+mn-lt"/>
              </a:rPr>
              <a:t>çıkarımınız</a:t>
            </a:r>
            <a:r>
              <a:rPr lang="tr-TR" sz="1100" dirty="0">
                <a:latin typeface="+mn-lt"/>
              </a:rPr>
              <a:t> neydi?</a:t>
            </a:r>
          </a:p>
          <a:p>
            <a:pPr marL="177800" lvl="1" indent="-171450" algn="just">
              <a:buFont typeface="Wingdings" panose="05000000000000000000" pitchFamily="2" charset="2"/>
              <a:buChar char="q"/>
            </a:pPr>
            <a:r>
              <a:rPr lang="tr-TR" sz="1100" b="1" dirty="0">
                <a:latin typeface="+mn-lt"/>
              </a:rPr>
              <a:t>İnovasyon yönetimi anlayışınız </a:t>
            </a:r>
            <a:r>
              <a:rPr lang="tr-TR" sz="1100" dirty="0">
                <a:latin typeface="+mn-lt"/>
              </a:rPr>
              <a:t>nasıl değişti?</a:t>
            </a:r>
          </a:p>
          <a:p>
            <a:pPr marL="177800" lvl="1" indent="-171450" algn="just">
              <a:buFont typeface="Wingdings" panose="05000000000000000000" pitchFamily="2" charset="2"/>
              <a:buChar char="q"/>
            </a:pPr>
            <a:r>
              <a:rPr lang="tr-TR" sz="1100" dirty="0">
                <a:latin typeface="+mn-lt"/>
              </a:rPr>
              <a:t>Gelecekte hangi </a:t>
            </a:r>
            <a:r>
              <a:rPr lang="tr-TR" sz="1100" b="1" dirty="0">
                <a:latin typeface="+mn-lt"/>
              </a:rPr>
              <a:t>becerileri veya bilgileri </a:t>
            </a:r>
            <a:r>
              <a:rPr lang="tr-TR" sz="1100" dirty="0">
                <a:latin typeface="+mn-lt"/>
              </a:rPr>
              <a:t>uygulayacaksınız?</a:t>
            </a:r>
          </a:p>
          <a:p>
            <a:pPr algn="just"/>
            <a:endParaRPr lang="tr-TR" b="1" dirty="0"/>
          </a:p>
          <a:p>
            <a:pPr algn="just"/>
            <a:r>
              <a:rPr lang="tr-TR" b="1" dirty="0"/>
              <a:t>3. Sonuç (150-200 kelime))</a:t>
            </a:r>
          </a:p>
          <a:p>
            <a:pPr marL="171450" indent="-171450" algn="just">
              <a:buFont typeface="Wingdings" panose="05000000000000000000" pitchFamily="2" charset="2"/>
              <a:buChar char="q"/>
            </a:pPr>
            <a:r>
              <a:rPr lang="tr-TR" b="1" dirty="0"/>
              <a:t>Ana içgörülerinizi </a:t>
            </a:r>
            <a:r>
              <a:rPr lang="tr-TR" dirty="0"/>
              <a:t>özetleyin.</a:t>
            </a:r>
          </a:p>
          <a:p>
            <a:pPr marL="171450" indent="-171450" algn="just">
              <a:buFont typeface="Wingdings" panose="05000000000000000000" pitchFamily="2" charset="2"/>
              <a:buChar char="q"/>
            </a:pPr>
            <a:r>
              <a:rPr lang="tr-TR" dirty="0"/>
              <a:t>Lojistikte dijital inovasyon yönetimini geliştirmek için </a:t>
            </a:r>
            <a:r>
              <a:rPr lang="tr-TR" b="1" dirty="0"/>
              <a:t>bir öneri </a:t>
            </a:r>
            <a:r>
              <a:rPr lang="tr-TR" dirty="0"/>
              <a:t>sağlayın.</a:t>
            </a:r>
          </a:p>
          <a:p>
            <a:pPr marL="171450" indent="-171450" algn="just">
              <a:buFont typeface="Wingdings" panose="05000000000000000000" pitchFamily="2" charset="2"/>
              <a:buChar char="q"/>
            </a:pPr>
            <a:r>
              <a:rPr lang="tr-TR" dirty="0"/>
              <a:t>Bu modülün </a:t>
            </a:r>
            <a:r>
              <a:rPr lang="tr-TR" b="1" dirty="0"/>
              <a:t>kariyerinizi veya akademik ilgi alanlarınızı </a:t>
            </a:r>
            <a:r>
              <a:rPr lang="tr-TR" dirty="0"/>
              <a:t>nasıl etkilediğini düşünün.</a:t>
            </a:r>
          </a:p>
          <a:p>
            <a:pPr algn="just"/>
            <a:endParaRPr lang="tr-TR" sz="1600" b="1" dirty="0">
              <a:solidFill>
                <a:srgbClr val="8652A1"/>
              </a:solidFill>
            </a:endParaRPr>
          </a:p>
          <a:p>
            <a:pPr algn="just"/>
            <a:endParaRPr lang="tr-TR" dirty="0"/>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39</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YANSIMALAR VE ÖĞRENME SONUCU</a:t>
            </a:r>
            <a:endParaRPr lang="en-US" dirty="0"/>
          </a:p>
        </p:txBody>
      </p:sp>
    </p:spTree>
    <p:extLst>
      <p:ext uri="{BB962C8B-B14F-4D97-AF65-F5344CB8AC3E}">
        <p14:creationId xmlns:p14="http://schemas.microsoft.com/office/powerpoint/2010/main" val="41391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2BDE29-E811-695C-42C8-B258B66681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19A15F68-8A59-36D3-76D6-C21D1F616D5E}"/>
              </a:ext>
            </a:extLst>
          </p:cNvPr>
          <p:cNvSpPr>
            <a:spLocks noGrp="1"/>
          </p:cNvSpPr>
          <p:nvPr>
            <p:ph type="body" sz="quarter" idx="64"/>
          </p:nvPr>
        </p:nvSpPr>
        <p:spPr>
          <a:xfrm>
            <a:off x="697281" y="1599144"/>
            <a:ext cx="6076734" cy="2565532"/>
          </a:xfrm>
        </p:spPr>
        <p:txBody>
          <a:bodyPr numCol="1"/>
          <a:lstStyle/>
          <a:p>
            <a:pPr algn="just"/>
            <a:r>
              <a:rPr lang="tr-TR" sz="1600" b="1" dirty="0">
                <a:solidFill>
                  <a:srgbClr val="8652A1"/>
                </a:solidFill>
              </a:rPr>
              <a:t>2. Adım: İnovasyon için Dijital Araçları Araştırın</a:t>
            </a:r>
          </a:p>
          <a:p>
            <a:pPr algn="just"/>
            <a:endParaRPr lang="tr-TR" dirty="0"/>
          </a:p>
          <a:p>
            <a:pPr algn="just"/>
            <a:r>
              <a:rPr lang="tr-TR" dirty="0"/>
              <a:t>Şirkete göre uyarlanmış inovatif ve sürdürülebilir çözümlerin uygulanmasını yönetmeye yardımcı olabilecek </a:t>
            </a:r>
            <a:r>
              <a:rPr lang="tr-TR" b="1" dirty="0"/>
              <a:t>iki veya daha fazla</a:t>
            </a:r>
            <a:r>
              <a:rPr lang="tr-TR" dirty="0"/>
              <a:t> dijital araç belirleyin (Adım 1'den itibaren).</a:t>
            </a:r>
          </a:p>
          <a:p>
            <a:pPr algn="just"/>
            <a:endParaRPr lang="tr-TR" dirty="0"/>
          </a:p>
          <a:p>
            <a:pPr algn="just"/>
            <a:r>
              <a:rPr lang="tr-TR" dirty="0"/>
              <a:t>Her aşama için araçlar hakkında fikir edinmek için </a:t>
            </a:r>
            <a:r>
              <a:rPr lang="tr-TR" b="1" dirty="0">
                <a:solidFill>
                  <a:srgbClr val="29C5F4"/>
                </a:solidFill>
                <a:hlinkClick r:id="rId2">
                  <a:extLst>
                    <a:ext uri="{A12FA001-AC4F-418D-AE19-62706E023703}">
                      <ahyp:hlinkClr xmlns:ahyp="http://schemas.microsoft.com/office/drawing/2018/hyperlinkcolor" xmlns="" val="tx"/>
                    </a:ext>
                  </a:extLst>
                </a:hlinkClick>
              </a:rPr>
              <a:t>EARTH Başlangıç </a:t>
            </a:r>
            <a:r>
              <a:rPr lang="tr-TR" b="1" dirty="0" err="1">
                <a:solidFill>
                  <a:srgbClr val="29C5F4"/>
                </a:solidFill>
                <a:hlinkClick r:id="rId2">
                  <a:extLst>
                    <a:ext uri="{A12FA001-AC4F-418D-AE19-62706E023703}">
                      <ahyp:hlinkClr xmlns:ahyp="http://schemas.microsoft.com/office/drawing/2018/hyperlinkcolor" xmlns="" val="tx"/>
                    </a:ext>
                  </a:extLst>
                </a:hlinkClick>
              </a:rPr>
              <a:t>Kiti'ne</a:t>
            </a:r>
            <a:r>
              <a:rPr lang="tr-TR" dirty="0"/>
              <a:t> (s. 21-29) başvurabilir veya her aşama için ek araçlar için bağımsız olarak arama yapabilirsiniz. Unutmayın, araçlar şirketinizle alakalı olmalıdır. Sonraki oturumlarda kullanmanız gerekeceği için uygun seçimler yapın</a:t>
            </a:r>
            <a:r>
              <a:rPr lang="tr-TR" dirty="0">
                <a:solidFill>
                  <a:schemeClr val="tx1"/>
                </a:solidFill>
              </a:rPr>
              <a:t>.</a:t>
            </a:r>
          </a:p>
          <a:p>
            <a:pPr algn="just"/>
            <a:endParaRPr lang="tr-TR" dirty="0"/>
          </a:p>
          <a:p>
            <a:pPr algn="just"/>
            <a:endParaRPr lang="tr-TR" dirty="0"/>
          </a:p>
        </p:txBody>
      </p:sp>
      <p:sp>
        <p:nvSpPr>
          <p:cNvPr id="4" name="Slide Number Placeholder 3">
            <a:extLst>
              <a:ext uri="{FF2B5EF4-FFF2-40B4-BE49-F238E27FC236}">
                <a16:creationId xmlns:a16="http://schemas.microsoft.com/office/drawing/2014/main" xmlns="" id="{FA0E5B8C-78AB-2569-0401-67688F79D9B9}"/>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xmlns="" id="{79126C99-2EA4-3E02-ACB7-D0A306EC03E4}"/>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67D3004D-A5D4-9736-6EF4-570DCE9D5B5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ZORLUKLARA GİRİŞ</a:t>
            </a:r>
            <a:endParaRPr lang="en-US" dirty="0"/>
          </a:p>
        </p:txBody>
      </p:sp>
      <p:graphicFrame>
        <p:nvGraphicFramePr>
          <p:cNvPr id="20" name="Tabelle 19">
            <a:extLst>
              <a:ext uri="{FF2B5EF4-FFF2-40B4-BE49-F238E27FC236}">
                <a16:creationId xmlns:a16="http://schemas.microsoft.com/office/drawing/2014/main" xmlns="" id="{3FD08B11-7667-11D8-E6AE-87343328326E}"/>
              </a:ext>
            </a:extLst>
          </p:cNvPr>
          <p:cNvGraphicFramePr>
            <a:graphicFrameLocks noGrp="1"/>
          </p:cNvGraphicFramePr>
          <p:nvPr>
            <p:extLst>
              <p:ext uri="{D42A27DB-BD31-4B8C-83A1-F6EECF244321}">
                <p14:modId xmlns:p14="http://schemas.microsoft.com/office/powerpoint/2010/main" val="3042437930"/>
              </p:ext>
            </p:extLst>
          </p:nvPr>
        </p:nvGraphicFramePr>
        <p:xfrm>
          <a:off x="741470" y="3247212"/>
          <a:ext cx="6076734" cy="2664000"/>
        </p:xfrm>
        <a:graphic>
          <a:graphicData uri="http://schemas.openxmlformats.org/drawingml/2006/table">
            <a:tbl>
              <a:tblPr firstRow="1" bandRow="1">
                <a:tableStyleId>{8799B23B-EC83-4686-B30A-512413B5E67A}</a:tableStyleId>
              </a:tblPr>
              <a:tblGrid>
                <a:gridCol w="2772197">
                  <a:extLst>
                    <a:ext uri="{9D8B030D-6E8A-4147-A177-3AD203B41FA5}">
                      <a16:colId xmlns:a16="http://schemas.microsoft.com/office/drawing/2014/main" xmlns="" val="3823298646"/>
                    </a:ext>
                  </a:extLst>
                </a:gridCol>
                <a:gridCol w="3304537">
                  <a:extLst>
                    <a:ext uri="{9D8B030D-6E8A-4147-A177-3AD203B41FA5}">
                      <a16:colId xmlns:a16="http://schemas.microsoft.com/office/drawing/2014/main" xmlns="" val="3508772080"/>
                    </a:ext>
                  </a:extLst>
                </a:gridCol>
              </a:tblGrid>
              <a:tr h="288000">
                <a:tc>
                  <a:txBody>
                    <a:bodyPr/>
                    <a:lstStyle/>
                    <a:p>
                      <a:r>
                        <a:rPr lang="tr-TR" sz="1100" noProof="0" dirty="0">
                          <a:solidFill>
                            <a:schemeClr val="bg1"/>
                          </a:solidFill>
                        </a:rPr>
                        <a:t>İnovasyon Yönetimi Aşaması</a:t>
                      </a:r>
                    </a:p>
                  </a:txBody>
                  <a:tcPr anchor="ctr">
                    <a:solidFill>
                      <a:srgbClr val="8652A1"/>
                    </a:solidFill>
                  </a:tcPr>
                </a:tc>
                <a:tc>
                  <a:txBody>
                    <a:bodyPr/>
                    <a:lstStyle/>
                    <a:p>
                      <a:r>
                        <a:rPr lang="tr-TR" sz="1100" noProof="0" dirty="0">
                          <a:solidFill>
                            <a:schemeClr val="bg1"/>
                          </a:solidFill>
                        </a:rPr>
                        <a:t>Dijital Araçlar</a:t>
                      </a:r>
                    </a:p>
                  </a:txBody>
                  <a:tcPr anchor="ctr">
                    <a:solidFill>
                      <a:srgbClr val="8652A1"/>
                    </a:solidFill>
                  </a:tcPr>
                </a:tc>
                <a:extLst>
                  <a:ext uri="{0D108BD9-81ED-4DB2-BD59-A6C34878D82A}">
                    <a16:rowId xmlns:a16="http://schemas.microsoft.com/office/drawing/2014/main" xmlns="" val="3727444309"/>
                  </a:ext>
                </a:extLst>
              </a:tr>
              <a:tr h="396000">
                <a:tc>
                  <a:txBody>
                    <a:bodyPr/>
                    <a:lstStyle/>
                    <a:p>
                      <a:r>
                        <a:rPr lang="tr-TR" sz="1100" b="1" noProof="0" dirty="0"/>
                        <a:t>Aşama 1 – Fırsat Belirleme</a:t>
                      </a:r>
                    </a:p>
                  </a:txBody>
                  <a:tcPr/>
                </a:tc>
                <a:tc>
                  <a:txBody>
                    <a:bodyPr/>
                    <a:lstStyle/>
                    <a:p>
                      <a:endParaRPr lang="tr-TR" sz="1100" noProof="0"/>
                    </a:p>
                  </a:txBody>
                  <a:tcPr anchor="ctr"/>
                </a:tc>
                <a:extLst>
                  <a:ext uri="{0D108BD9-81ED-4DB2-BD59-A6C34878D82A}">
                    <a16:rowId xmlns:a16="http://schemas.microsoft.com/office/drawing/2014/main" xmlns="" val="1400622244"/>
                  </a:ext>
                </a:extLst>
              </a:tr>
              <a:tr h="396000">
                <a:tc>
                  <a:txBody>
                    <a:bodyPr/>
                    <a:lstStyle/>
                    <a:p>
                      <a:r>
                        <a:rPr lang="tr-TR" sz="1100" b="1" noProof="0" dirty="0"/>
                        <a:t>Aşama 2 – Fikir Oluşturma ve Fikir Yönetimi</a:t>
                      </a:r>
                    </a:p>
                  </a:txBody>
                  <a:tcPr/>
                </a:tc>
                <a:tc>
                  <a:txBody>
                    <a:bodyPr/>
                    <a:lstStyle/>
                    <a:p>
                      <a:endParaRPr lang="tr-TR" sz="1100" noProof="0"/>
                    </a:p>
                  </a:txBody>
                  <a:tcPr/>
                </a:tc>
                <a:extLst>
                  <a:ext uri="{0D108BD9-81ED-4DB2-BD59-A6C34878D82A}">
                    <a16:rowId xmlns:a16="http://schemas.microsoft.com/office/drawing/2014/main" xmlns="" val="2919785756"/>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b="1" noProof="0" dirty="0"/>
                        <a:t>Aşama 3 – Konsept Geliştirme</a:t>
                      </a:r>
                    </a:p>
                  </a:txBody>
                  <a:tcPr/>
                </a:tc>
                <a:tc>
                  <a:txBody>
                    <a:bodyPr/>
                    <a:lstStyle/>
                    <a:p>
                      <a:endParaRPr lang="tr-TR" sz="1100" noProof="0"/>
                    </a:p>
                  </a:txBody>
                  <a:tcPr/>
                </a:tc>
                <a:extLst>
                  <a:ext uri="{0D108BD9-81ED-4DB2-BD59-A6C34878D82A}">
                    <a16:rowId xmlns:a16="http://schemas.microsoft.com/office/drawing/2014/main" xmlns="" val="563495558"/>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b="1" noProof="0" dirty="0"/>
                        <a:t>Aşama 4 – Hizmet Geliştirme</a:t>
                      </a:r>
                    </a:p>
                  </a:txBody>
                  <a:tcPr/>
                </a:tc>
                <a:tc>
                  <a:txBody>
                    <a:bodyPr/>
                    <a:lstStyle/>
                    <a:p>
                      <a:endParaRPr lang="tr-TR" sz="1100" noProof="0"/>
                    </a:p>
                  </a:txBody>
                  <a:tcPr/>
                </a:tc>
                <a:extLst>
                  <a:ext uri="{0D108BD9-81ED-4DB2-BD59-A6C34878D82A}">
                    <a16:rowId xmlns:a16="http://schemas.microsoft.com/office/drawing/2014/main" xmlns="" val="2072737054"/>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b="1" noProof="0" dirty="0"/>
                        <a:t>Aşama 5 – Test Etme ve Doğrulama</a:t>
                      </a:r>
                    </a:p>
                  </a:txBody>
                  <a:tcPr/>
                </a:tc>
                <a:tc>
                  <a:txBody>
                    <a:bodyPr/>
                    <a:lstStyle/>
                    <a:p>
                      <a:endParaRPr lang="tr-TR" sz="1100" noProof="0"/>
                    </a:p>
                  </a:txBody>
                  <a:tcPr/>
                </a:tc>
                <a:extLst>
                  <a:ext uri="{0D108BD9-81ED-4DB2-BD59-A6C34878D82A}">
                    <a16:rowId xmlns:a16="http://schemas.microsoft.com/office/drawing/2014/main" xmlns="" val="3462390300"/>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tr-TR" sz="1100" b="1" noProof="0" dirty="0"/>
                        <a:t>Aşama 6 – Başlatma</a:t>
                      </a:r>
                    </a:p>
                  </a:txBody>
                  <a:tcPr/>
                </a:tc>
                <a:tc>
                  <a:txBody>
                    <a:bodyPr/>
                    <a:lstStyle/>
                    <a:p>
                      <a:endParaRPr lang="tr-TR" sz="1100" noProof="0" dirty="0"/>
                    </a:p>
                  </a:txBody>
                  <a:tcPr/>
                </a:tc>
                <a:extLst>
                  <a:ext uri="{0D108BD9-81ED-4DB2-BD59-A6C34878D82A}">
                    <a16:rowId xmlns:a16="http://schemas.microsoft.com/office/drawing/2014/main" xmlns="" val="1058085496"/>
                  </a:ext>
                </a:extLst>
              </a:tr>
            </a:tbl>
          </a:graphicData>
        </a:graphic>
      </p:graphicFrame>
      <p:sp>
        <p:nvSpPr>
          <p:cNvPr id="2" name="Text Placeholder 5">
            <a:extLst>
              <a:ext uri="{FF2B5EF4-FFF2-40B4-BE49-F238E27FC236}">
                <a16:creationId xmlns:a16="http://schemas.microsoft.com/office/drawing/2014/main" xmlns="" id="{9CEAFA49-1362-06A8-F819-09646481BF6F}"/>
              </a:ext>
            </a:extLst>
          </p:cNvPr>
          <p:cNvSpPr txBox="1">
            <a:spLocks/>
          </p:cNvSpPr>
          <p:nvPr/>
        </p:nvSpPr>
        <p:spPr>
          <a:xfrm>
            <a:off x="697281" y="6153276"/>
            <a:ext cx="6110973" cy="4475839"/>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tr-TR" sz="1600" b="1" dirty="0">
                <a:solidFill>
                  <a:srgbClr val="8652A1"/>
                </a:solidFill>
              </a:rPr>
              <a:t>3. Adım: Zorlukların üstesinden gelmek için hedeflerinizi tanımlayın</a:t>
            </a:r>
          </a:p>
          <a:p>
            <a:pPr algn="just"/>
            <a:endParaRPr lang="tr-TR" dirty="0"/>
          </a:p>
          <a:p>
            <a:pPr algn="just"/>
            <a:r>
              <a:rPr lang="tr-TR" dirty="0"/>
              <a:t>Artık </a:t>
            </a:r>
            <a:r>
              <a:rPr lang="tr-TR" b="1" dirty="0"/>
              <a:t>dijital araçları ve inovasyon aşamalarını</a:t>
            </a:r>
            <a:r>
              <a:rPr lang="tr-TR" dirty="0"/>
              <a:t> keşfettiğinize göre, </a:t>
            </a:r>
            <a:r>
              <a:rPr lang="tr-TR" b="1" dirty="0"/>
              <a:t>lojistik zorluğu </a:t>
            </a:r>
            <a:r>
              <a:rPr lang="tr-TR" dirty="0"/>
              <a:t>için özel hedeflerinizi tanımlamanın zamanı geldi. Ele almak istediğiniz lojistik sorunu ve </a:t>
            </a:r>
            <a:r>
              <a:rPr lang="tr-TR" dirty="0" err="1"/>
              <a:t>SKA’lar</a:t>
            </a:r>
            <a:r>
              <a:rPr lang="tr-TR" dirty="0"/>
              <a:t> üzerinde düşünün (Adım 1, 4'ten itibaren) ve seçtiğiniz dijital araçların inovasyon sürecinin her aşamasını nasıl destekleyeceğini düşünün. İşiniz bittiğinde, geri bildirim ve uyum için hedeflerinizi öğretmeninizle paylaşın.</a:t>
            </a:r>
          </a:p>
          <a:p>
            <a:pPr algn="just"/>
            <a:endParaRPr lang="tr-TR" dirty="0"/>
          </a:p>
          <a:p>
            <a:pPr algn="just"/>
            <a:endParaRPr lang="tr-TR" dirty="0"/>
          </a:p>
          <a:p>
            <a:pPr algn="just"/>
            <a:endParaRPr lang="tr-TR" dirty="0"/>
          </a:p>
          <a:p>
            <a:pPr algn="just"/>
            <a:endParaRPr lang="tr-TR" dirty="0"/>
          </a:p>
        </p:txBody>
      </p:sp>
      <p:graphicFrame>
        <p:nvGraphicFramePr>
          <p:cNvPr id="3" name="Tabelle 2">
            <a:extLst>
              <a:ext uri="{FF2B5EF4-FFF2-40B4-BE49-F238E27FC236}">
                <a16:creationId xmlns:a16="http://schemas.microsoft.com/office/drawing/2014/main" xmlns="" id="{16AA44AB-4B8E-D0B2-33AD-C84AD33248CB}"/>
              </a:ext>
            </a:extLst>
          </p:cNvPr>
          <p:cNvGraphicFramePr>
            <a:graphicFrameLocks noGrp="1"/>
          </p:cNvGraphicFramePr>
          <p:nvPr>
            <p:extLst>
              <p:ext uri="{D42A27DB-BD31-4B8C-83A1-F6EECF244321}">
                <p14:modId xmlns:p14="http://schemas.microsoft.com/office/powerpoint/2010/main" val="512788996"/>
              </p:ext>
            </p:extLst>
          </p:nvPr>
        </p:nvGraphicFramePr>
        <p:xfrm>
          <a:off x="751421" y="7414692"/>
          <a:ext cx="6076734" cy="3210000"/>
        </p:xfrm>
        <a:graphic>
          <a:graphicData uri="http://schemas.openxmlformats.org/drawingml/2006/table">
            <a:tbl>
              <a:tblPr firstRow="1" bandRow="1">
                <a:tableStyleId>{8799B23B-EC83-4686-B30A-512413B5E67A}</a:tableStyleId>
              </a:tblPr>
              <a:tblGrid>
                <a:gridCol w="2490543">
                  <a:extLst>
                    <a:ext uri="{9D8B030D-6E8A-4147-A177-3AD203B41FA5}">
                      <a16:colId xmlns:a16="http://schemas.microsoft.com/office/drawing/2014/main" xmlns="" val="3823298646"/>
                    </a:ext>
                  </a:extLst>
                </a:gridCol>
                <a:gridCol w="3586191">
                  <a:extLst>
                    <a:ext uri="{9D8B030D-6E8A-4147-A177-3AD203B41FA5}">
                      <a16:colId xmlns:a16="http://schemas.microsoft.com/office/drawing/2014/main" xmlns="" val="1223302062"/>
                    </a:ext>
                  </a:extLst>
                </a:gridCol>
              </a:tblGrid>
              <a:tr h="288000">
                <a:tc gridSpan="2">
                  <a:txBody>
                    <a:bodyPr/>
                    <a:lstStyle/>
                    <a:p>
                      <a:pPr algn="ctr"/>
                      <a:r>
                        <a:rPr lang="tr-TR" sz="1100" noProof="0" dirty="0">
                          <a:solidFill>
                            <a:schemeClr val="bg1"/>
                          </a:solidFill>
                        </a:rPr>
                        <a:t>HEDEFLER</a:t>
                      </a:r>
                    </a:p>
                  </a:txBody>
                  <a:tcPr anchor="ctr">
                    <a:solidFill>
                      <a:srgbClr val="8652A1"/>
                    </a:solidFill>
                  </a:tcPr>
                </a:tc>
                <a:tc hMerge="1">
                  <a:txBody>
                    <a:bodyPr/>
                    <a:lstStyle/>
                    <a:p>
                      <a:endParaRPr/>
                    </a:p>
                  </a:txBody>
                  <a:tcPr anchor="ctr">
                    <a:solidFill>
                      <a:srgbClr val="8652A1"/>
                    </a:solidFill>
                  </a:tcPr>
                </a:tc>
                <a:extLst>
                  <a:ext uri="{0D108BD9-81ED-4DB2-BD59-A6C34878D82A}">
                    <a16:rowId xmlns:a16="http://schemas.microsoft.com/office/drawing/2014/main" xmlns="" val="3727444309"/>
                  </a:ext>
                </a:extLst>
              </a:tr>
              <a:tr h="720000">
                <a:tc>
                  <a:txBody>
                    <a:bodyPr/>
                    <a:lstStyle/>
                    <a:p>
                      <a:pPr marL="0" indent="0">
                        <a:buFont typeface="Wingdings" panose="05000000000000000000" pitchFamily="2" charset="2"/>
                        <a:buNone/>
                      </a:pPr>
                      <a:r>
                        <a:rPr lang="tr-TR" sz="1100" i="0" noProof="0" dirty="0"/>
                        <a:t>Şirketten ve </a:t>
                      </a:r>
                      <a:r>
                        <a:rPr lang="tr-TR" sz="1100" i="0" noProof="0" dirty="0" err="1"/>
                        <a:t>SKA’lardan</a:t>
                      </a:r>
                      <a:r>
                        <a:rPr lang="tr-TR" sz="1100" i="0" noProof="0" dirty="0"/>
                        <a:t> (Adım 1'den itibaren) hangi lojistik zorluğu ele almak istiyorsunuz?</a:t>
                      </a:r>
                    </a:p>
                  </a:txBody>
                  <a:tcPr anchor="ctr"/>
                </a:tc>
                <a:tc>
                  <a:txBody>
                    <a:bodyPr/>
                    <a:lstStyle/>
                    <a:p>
                      <a:pPr marL="0" indent="0">
                        <a:buFont typeface="Wingdings" panose="05000000000000000000" pitchFamily="2" charset="2"/>
                        <a:buNone/>
                      </a:pPr>
                      <a:endParaRPr lang="tr-TR" sz="1100" noProof="0"/>
                    </a:p>
                  </a:txBody>
                  <a:tcPr anchor="ctr"/>
                </a:tc>
                <a:extLst>
                  <a:ext uri="{0D108BD9-81ED-4DB2-BD59-A6C34878D82A}">
                    <a16:rowId xmlns:a16="http://schemas.microsoft.com/office/drawing/2014/main" xmlns="" val="1400622244"/>
                  </a:ext>
                </a:extLst>
              </a:tr>
              <a:tr h="720000">
                <a:tc>
                  <a:txBody>
                    <a:bodyPr/>
                    <a:lstStyle/>
                    <a:p>
                      <a:pPr marL="0" indent="0">
                        <a:buFont typeface="Wingdings" panose="05000000000000000000" pitchFamily="2" charset="2"/>
                        <a:buNone/>
                      </a:pPr>
                      <a:r>
                        <a:rPr lang="tr-TR" sz="1100" i="0" noProof="0"/>
                        <a:t>İnovasyon yönetimi sürecinin her aşamasında hangi dijital araçlar (Adım 2'den itibaren) kullanılacak?</a:t>
                      </a:r>
                    </a:p>
                  </a:txBody>
                  <a:tcPr anchor="ctr"/>
                </a:tc>
                <a:tc>
                  <a:txBody>
                    <a:bodyPr/>
                    <a:lstStyle/>
                    <a:p>
                      <a:pPr marL="0" indent="0">
                        <a:buFont typeface="Wingdings" panose="05000000000000000000" pitchFamily="2" charset="2"/>
                        <a:buNone/>
                      </a:pPr>
                      <a:endParaRPr lang="tr-TR" sz="1100" noProof="0"/>
                    </a:p>
                  </a:txBody>
                  <a:tcPr/>
                </a:tc>
                <a:extLst>
                  <a:ext uri="{0D108BD9-81ED-4DB2-BD59-A6C34878D82A}">
                    <a16:rowId xmlns:a16="http://schemas.microsoft.com/office/drawing/2014/main" xmlns="" val="2919785756"/>
                  </a:ext>
                </a:extLst>
              </a:tr>
              <a:tr h="720000">
                <a:tc>
                  <a:txBody>
                    <a:bodyPr/>
                    <a:lstStyle/>
                    <a:p>
                      <a:pPr marL="0" indent="0">
                        <a:buFont typeface="Wingdings" panose="05000000000000000000" pitchFamily="2" charset="2"/>
                        <a:buNone/>
                      </a:pPr>
                      <a:r>
                        <a:rPr lang="tr-TR" sz="1100" i="0" noProof="0" dirty="0"/>
                        <a:t>Hangi sonucu elde etmek istiyorsunuz (örneğin, nihai çözüm, şirketin süreçlerinin iyileştirilmesi, </a:t>
                      </a:r>
                      <a:r>
                        <a:rPr lang="tr-TR" sz="1100" i="0" noProof="0" dirty="0" err="1"/>
                        <a:t>SKA’ların</a:t>
                      </a:r>
                      <a:r>
                        <a:rPr lang="tr-TR" sz="1100" i="0" noProof="0" dirty="0"/>
                        <a:t> uyumu)?</a:t>
                      </a:r>
                    </a:p>
                  </a:txBody>
                  <a:tcPr anchor="ctr"/>
                </a:tc>
                <a:tc>
                  <a:txBody>
                    <a:bodyPr/>
                    <a:lstStyle/>
                    <a:p>
                      <a:pPr marL="0" indent="0">
                        <a:buFont typeface="Wingdings" panose="05000000000000000000" pitchFamily="2" charset="2"/>
                        <a:buNone/>
                      </a:pPr>
                      <a:endParaRPr lang="tr-TR" sz="1100" noProof="0"/>
                    </a:p>
                  </a:txBody>
                  <a:tcPr/>
                </a:tc>
                <a:extLst>
                  <a:ext uri="{0D108BD9-81ED-4DB2-BD59-A6C34878D82A}">
                    <a16:rowId xmlns:a16="http://schemas.microsoft.com/office/drawing/2014/main" xmlns="" val="563495558"/>
                  </a:ext>
                </a:extLst>
              </a:tr>
              <a:tr h="720000">
                <a:tc>
                  <a:txBody>
                    <a:bodyPr/>
                    <a:lstStyle/>
                    <a:p>
                      <a:pPr marL="0" indent="0">
                        <a:buFont typeface="Wingdings" panose="05000000000000000000" pitchFamily="2" charset="2"/>
                        <a:buNone/>
                      </a:pPr>
                      <a:r>
                        <a:rPr lang="tr-TR" sz="1100" i="0" noProof="0"/>
                        <a:t>Çözümün başarısını nasıl ölçebilirsiniz (örneğin, azaltılmış emisyonlar, maliyet tasarrufları, verimlilik kazanımları)?</a:t>
                      </a:r>
                    </a:p>
                  </a:txBody>
                  <a:tcPr anchor="ctr"/>
                </a:tc>
                <a:tc>
                  <a:txBody>
                    <a:bodyPr/>
                    <a:lstStyle/>
                    <a:p>
                      <a:pPr marL="0" indent="0">
                        <a:buFont typeface="Wingdings" panose="05000000000000000000" pitchFamily="2" charset="2"/>
                        <a:buNone/>
                      </a:pPr>
                      <a:endParaRPr lang="tr-TR" sz="1100" noProof="0" dirty="0"/>
                    </a:p>
                  </a:txBody>
                  <a:tcPr/>
                </a:tc>
                <a:extLst>
                  <a:ext uri="{0D108BD9-81ED-4DB2-BD59-A6C34878D82A}">
                    <a16:rowId xmlns:a16="http://schemas.microsoft.com/office/drawing/2014/main" xmlns="" val="2072737054"/>
                  </a:ext>
                </a:extLst>
              </a:tr>
            </a:tbl>
          </a:graphicData>
        </a:graphic>
      </p:graphicFrame>
    </p:spTree>
    <p:extLst>
      <p:ext uri="{BB962C8B-B14F-4D97-AF65-F5344CB8AC3E}">
        <p14:creationId xmlns:p14="http://schemas.microsoft.com/office/powerpoint/2010/main" val="219912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B5D368-9056-D2C5-47D6-B594871B1E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C98B801-D6F2-ECD9-9B3C-4DFC4F1E1CC7}"/>
              </a:ext>
            </a:extLst>
          </p:cNvPr>
          <p:cNvSpPr>
            <a:spLocks noGrp="1"/>
          </p:cNvSpPr>
          <p:nvPr>
            <p:ph type="body" sz="quarter" idx="64"/>
          </p:nvPr>
        </p:nvSpPr>
        <p:spPr>
          <a:xfrm>
            <a:off x="697281" y="1599144"/>
            <a:ext cx="6076734" cy="6854574"/>
          </a:xfrm>
        </p:spPr>
        <p:txBody>
          <a:bodyPr numCol="1"/>
          <a:lstStyle/>
          <a:p>
            <a:pPr algn="just"/>
            <a:r>
              <a:rPr lang="tr-TR" sz="1600" b="1" dirty="0">
                <a:solidFill>
                  <a:srgbClr val="8652A1"/>
                </a:solidFill>
              </a:rPr>
              <a:t>2. Adım: Blogun Düzenlenmesi ve Gönderimi</a:t>
            </a:r>
          </a:p>
          <a:p>
            <a:pPr algn="just"/>
            <a:endParaRPr lang="tr-TR" b="1" dirty="0">
              <a:solidFill>
                <a:srgbClr val="8652A1"/>
              </a:solidFill>
            </a:endParaRPr>
          </a:p>
          <a:p>
            <a:pPr marL="171450" indent="-171450" algn="just">
              <a:buFont typeface="Wingdings" panose="05000000000000000000" pitchFamily="2" charset="2"/>
              <a:buChar char="q"/>
            </a:pPr>
            <a:r>
              <a:rPr lang="tr-TR" b="1" dirty="0"/>
              <a:t>Blog tarzı </a:t>
            </a:r>
            <a:r>
              <a:rPr lang="tr-TR" dirty="0"/>
              <a:t>bir formatta yazın - yani ilgi çekici, net ve yansıtıcı.</a:t>
            </a:r>
          </a:p>
          <a:p>
            <a:pPr marL="171450" indent="-171450" algn="just">
              <a:buFont typeface="Wingdings" panose="05000000000000000000" pitchFamily="2" charset="2"/>
              <a:buChar char="q"/>
            </a:pPr>
            <a:r>
              <a:rPr lang="tr-TR" dirty="0"/>
              <a:t>Yansımanızı yapılandırmak için </a:t>
            </a:r>
            <a:r>
              <a:rPr lang="tr-TR" b="1" dirty="0"/>
              <a:t>başlıklar ve alt başlıklar </a:t>
            </a:r>
            <a:r>
              <a:rPr lang="tr-TR" dirty="0"/>
              <a:t>kullanın.</a:t>
            </a:r>
          </a:p>
          <a:p>
            <a:pPr marL="171450" indent="-171450" algn="just">
              <a:buFont typeface="Wingdings" panose="05000000000000000000" pitchFamily="2" charset="2"/>
              <a:buChar char="q"/>
            </a:pPr>
            <a:r>
              <a:rPr lang="tr-TR" dirty="0"/>
              <a:t>Modülden </a:t>
            </a:r>
            <a:r>
              <a:rPr lang="tr-TR" b="1" dirty="0"/>
              <a:t>örnekler ekleyin </a:t>
            </a:r>
            <a:r>
              <a:rPr lang="tr-TR" dirty="0"/>
              <a:t>(vaka çalışmaları, araçlar veya tartışmalar).</a:t>
            </a:r>
          </a:p>
          <a:p>
            <a:pPr algn="just"/>
            <a:endParaRPr lang="tr-TR" dirty="0"/>
          </a:p>
          <a:p>
            <a:pPr algn="just"/>
            <a:r>
              <a:rPr lang="tr-TR" dirty="0"/>
              <a:t>Değerlendirme blogunuz, </a:t>
            </a:r>
            <a:r>
              <a:rPr lang="tr-TR" b="1" dirty="0"/>
              <a:t>öğrendiklerinizi</a:t>
            </a:r>
            <a:r>
              <a:rPr lang="tr-TR" dirty="0"/>
              <a:t> ve bunun gerçek dünyadaki </a:t>
            </a:r>
            <a:r>
              <a:rPr lang="tr-TR" b="1" dirty="0"/>
              <a:t>lojistik zorluklara </a:t>
            </a:r>
            <a:r>
              <a:rPr lang="tr-TR" dirty="0"/>
              <a:t>nasıl uygulandığını eleştirel bir yaklaşım için bir fırsattır. Değerlendirmenizde düşünceli, spesifik ve analitik olun.</a:t>
            </a:r>
          </a:p>
          <a:p>
            <a:pPr algn="just"/>
            <a:endParaRPr lang="tr-TR" sz="1600" b="1" dirty="0">
              <a:solidFill>
                <a:srgbClr val="8652A1"/>
              </a:solidFill>
              <a:latin typeface="Calibri"/>
              <a:ea typeface="Open Sans"/>
              <a:cs typeface="Calibri"/>
            </a:endParaRPr>
          </a:p>
          <a:p>
            <a:pPr algn="just"/>
            <a:r>
              <a:rPr lang="tr-TR" b="1" dirty="0">
                <a:latin typeface="+mn-lt"/>
                <a:ea typeface="Open Sans"/>
                <a:cs typeface="Calibri"/>
              </a:rPr>
              <a:t>Değerlendirme blogunuzu nasıl gönderirsiniz?:</a:t>
            </a:r>
          </a:p>
          <a:p>
            <a:pPr marL="171450" indent="-171450" algn="just">
              <a:buFont typeface="Wingdings" pitchFamily="2" charset="2"/>
              <a:buChar char="q"/>
            </a:pPr>
            <a:r>
              <a:rPr lang="tr-TR" dirty="0">
                <a:latin typeface="+mn-lt"/>
                <a:ea typeface="Open Sans"/>
                <a:cs typeface="Calibri"/>
              </a:rPr>
              <a:t>Çevrimiçi forma </a:t>
            </a:r>
            <a:r>
              <a:rPr lang="tr-TR" b="1" dirty="0">
                <a:latin typeface="+mn-lt"/>
                <a:ea typeface="Open Sans"/>
                <a:cs typeface="Calibri"/>
              </a:rPr>
              <a:t>erişin</a:t>
            </a:r>
            <a:r>
              <a:rPr lang="tr-TR" dirty="0">
                <a:latin typeface="+mn-lt"/>
                <a:ea typeface="Open Sans"/>
                <a:cs typeface="Calibri"/>
              </a:rPr>
              <a:t> (öğretmeniniz tarafından sağlanan bağlantı).</a:t>
            </a:r>
          </a:p>
          <a:p>
            <a:pPr marL="171450" indent="-171450" algn="just">
              <a:buFont typeface="Wingdings" pitchFamily="2" charset="2"/>
              <a:buChar char="q"/>
            </a:pPr>
            <a:r>
              <a:rPr lang="tr-TR" dirty="0">
                <a:latin typeface="+mn-lt"/>
                <a:ea typeface="Open Sans"/>
                <a:cs typeface="Calibri"/>
              </a:rPr>
              <a:t>1. Adımda belirtildiği gibi yapılandırılmış blog metninizi </a:t>
            </a:r>
            <a:r>
              <a:rPr lang="tr-TR" b="1" dirty="0">
                <a:latin typeface="+mn-lt"/>
                <a:ea typeface="Open Sans"/>
                <a:cs typeface="Calibri"/>
              </a:rPr>
              <a:t>yükleyin</a:t>
            </a:r>
            <a:r>
              <a:rPr lang="tr-TR" dirty="0">
                <a:latin typeface="+mn-lt"/>
                <a:ea typeface="Open Sans"/>
                <a:cs typeface="Calibri"/>
              </a:rPr>
              <a:t>.</a:t>
            </a:r>
          </a:p>
          <a:p>
            <a:pPr marL="171450" indent="-171450" algn="just">
              <a:buFont typeface="Wingdings" pitchFamily="2" charset="2"/>
              <a:buChar char="q"/>
            </a:pPr>
            <a:r>
              <a:rPr lang="tr-TR" dirty="0">
                <a:latin typeface="+mn-lt"/>
                <a:ea typeface="Open Sans"/>
                <a:cs typeface="Calibri"/>
              </a:rPr>
              <a:t>Öğretmeniniz tarafından tanımlandığı şekilde son dersten </a:t>
            </a:r>
            <a:r>
              <a:rPr lang="tr-TR" b="1" dirty="0">
                <a:latin typeface="+mn-lt"/>
                <a:ea typeface="Open Sans"/>
                <a:cs typeface="Calibri"/>
              </a:rPr>
              <a:t>önce</a:t>
            </a:r>
            <a:r>
              <a:rPr lang="tr-TR" dirty="0">
                <a:latin typeface="+mn-lt"/>
                <a:ea typeface="Open Sans"/>
                <a:cs typeface="Calibri"/>
              </a:rPr>
              <a:t> düşüncenizi </a:t>
            </a:r>
            <a:r>
              <a:rPr lang="tr-TR" b="1" dirty="0">
                <a:latin typeface="+mn-lt"/>
                <a:ea typeface="Open Sans"/>
                <a:cs typeface="Calibri"/>
              </a:rPr>
              <a:t>gönderin</a:t>
            </a:r>
            <a:r>
              <a:rPr lang="tr-TR" dirty="0">
                <a:latin typeface="+mn-lt"/>
                <a:ea typeface="Open Sans"/>
                <a:cs typeface="Calibri"/>
              </a:rPr>
              <a:t>.</a:t>
            </a:r>
          </a:p>
          <a:p>
            <a:pPr algn="just"/>
            <a:endParaRPr lang="tr-TR" sz="1600" b="1" dirty="0">
              <a:solidFill>
                <a:srgbClr val="8652A1"/>
              </a:solidFill>
              <a:latin typeface="Calibri"/>
              <a:ea typeface="Open Sans"/>
              <a:cs typeface="Calibri"/>
            </a:endParaRPr>
          </a:p>
          <a:p>
            <a:pPr algn="just"/>
            <a:r>
              <a:rPr lang="tr-TR" sz="1600" b="1" dirty="0">
                <a:solidFill>
                  <a:srgbClr val="8652A1"/>
                </a:solidFill>
                <a:latin typeface="Calibri"/>
                <a:ea typeface="Open Sans"/>
                <a:cs typeface="Calibri"/>
              </a:rPr>
              <a:t>3. Adım: Sınıfta Tartışma</a:t>
            </a:r>
          </a:p>
          <a:p>
            <a:pPr algn="just"/>
            <a:r>
              <a:rPr lang="tr-TR" dirty="0">
                <a:solidFill>
                  <a:schemeClr val="tx1"/>
                </a:solidFill>
                <a:latin typeface="Calibri"/>
                <a:ea typeface="Open Sans"/>
                <a:cs typeface="Calibri"/>
              </a:rPr>
              <a:t>Son dersiniz sırasında</a:t>
            </a:r>
            <a:r>
              <a:rPr lang="tr-TR">
                <a:solidFill>
                  <a:schemeClr val="tx1"/>
                </a:solidFill>
                <a:latin typeface="Calibri"/>
                <a:ea typeface="Open Sans"/>
                <a:cs typeface="Calibri"/>
              </a:rPr>
              <a:t>, </a:t>
            </a:r>
            <a:r>
              <a:rPr lang="tr-TR" b="1">
                <a:solidFill>
                  <a:schemeClr val="tx1"/>
                </a:solidFill>
                <a:latin typeface="Calibri"/>
                <a:ea typeface="Open Sans"/>
                <a:cs typeface="Calibri"/>
              </a:rPr>
              <a:t>değerlendirme </a:t>
            </a:r>
            <a:r>
              <a:rPr lang="tr-TR" b="1" dirty="0">
                <a:solidFill>
                  <a:schemeClr val="tx1"/>
                </a:solidFill>
                <a:latin typeface="Calibri"/>
                <a:ea typeface="Open Sans"/>
                <a:cs typeface="Calibri"/>
              </a:rPr>
              <a:t>blogunuzdan </a:t>
            </a:r>
            <a:r>
              <a:rPr lang="tr-TR" dirty="0">
                <a:solidFill>
                  <a:schemeClr val="tx1"/>
                </a:solidFill>
                <a:latin typeface="Calibri"/>
                <a:ea typeface="Open Sans"/>
                <a:cs typeface="Calibri"/>
              </a:rPr>
              <a:t>önemli içgörüleri paylaşmak için bir tartışmaya katılacak ve inovasyon yönetimi uygulamalarının dijitalleşmesi, </a:t>
            </a:r>
            <a:r>
              <a:rPr lang="tr-TR" b="1" dirty="0">
                <a:solidFill>
                  <a:schemeClr val="tx1"/>
                </a:solidFill>
                <a:latin typeface="Calibri"/>
                <a:ea typeface="Open Sans"/>
                <a:cs typeface="Calibri"/>
              </a:rPr>
              <a:t>sürdürülebilir lojistik</a:t>
            </a:r>
            <a:r>
              <a:rPr lang="tr-TR" dirty="0">
                <a:solidFill>
                  <a:schemeClr val="tx1"/>
                </a:solidFill>
                <a:latin typeface="Calibri"/>
                <a:ea typeface="Open Sans"/>
                <a:cs typeface="Calibri"/>
              </a:rPr>
              <a:t> ve </a:t>
            </a:r>
            <a:r>
              <a:rPr lang="tr-TR" dirty="0" err="1">
                <a:solidFill>
                  <a:schemeClr val="tx1"/>
                </a:solidFill>
                <a:latin typeface="Calibri"/>
                <a:ea typeface="Open Sans"/>
                <a:cs typeface="Calibri"/>
              </a:rPr>
              <a:t>SKA’lar</a:t>
            </a:r>
            <a:r>
              <a:rPr lang="tr-TR" dirty="0">
                <a:solidFill>
                  <a:schemeClr val="tx1"/>
                </a:solidFill>
                <a:latin typeface="Calibri"/>
                <a:ea typeface="Open Sans"/>
                <a:cs typeface="Calibri"/>
              </a:rPr>
              <a:t> hakkındaki </a:t>
            </a:r>
            <a:r>
              <a:rPr lang="tr-TR" b="1" dirty="0">
                <a:solidFill>
                  <a:schemeClr val="tx1"/>
                </a:solidFill>
                <a:latin typeface="Calibri"/>
                <a:ea typeface="Open Sans"/>
                <a:cs typeface="Calibri"/>
              </a:rPr>
              <a:t>bakış açınızın</a:t>
            </a:r>
            <a:r>
              <a:rPr lang="tr-TR" dirty="0">
                <a:solidFill>
                  <a:schemeClr val="tx1"/>
                </a:solidFill>
                <a:latin typeface="Calibri"/>
                <a:ea typeface="Open Sans"/>
                <a:cs typeface="Calibri"/>
              </a:rPr>
              <a:t> modül boyunca nasıl geliştiğini vurgulayacaksınız.</a:t>
            </a:r>
          </a:p>
          <a:p>
            <a:pPr algn="just"/>
            <a:endParaRPr lang="tr-TR" dirty="0">
              <a:solidFill>
                <a:schemeClr val="tx1"/>
              </a:solidFill>
              <a:latin typeface="Calibri"/>
              <a:ea typeface="Open Sans"/>
              <a:cs typeface="Calibri"/>
            </a:endParaRPr>
          </a:p>
          <a:p>
            <a:pPr algn="just"/>
            <a:r>
              <a:rPr lang="tr-TR" dirty="0">
                <a:solidFill>
                  <a:schemeClr val="tx1"/>
                </a:solidFill>
                <a:latin typeface="Calibri"/>
                <a:ea typeface="Open Sans"/>
                <a:cs typeface="Calibri"/>
              </a:rPr>
              <a:t>Özellikle tartışmaya hazır olun:</a:t>
            </a:r>
          </a:p>
          <a:p>
            <a:pPr marL="171450" indent="-171450" algn="just" fontAlgn="base">
              <a:buFont typeface="Wingdings" pitchFamily="2" charset="2"/>
              <a:buChar char="q"/>
            </a:pPr>
            <a:r>
              <a:rPr lang="tr-TR" b="1" dirty="0"/>
              <a:t>Dijital araçlar</a:t>
            </a:r>
            <a:r>
              <a:rPr lang="tr-TR" dirty="0"/>
              <a:t> inovasyon yönetimi sürecinin farklı aşamalarını nasıl destekliyor ve hangi </a:t>
            </a:r>
            <a:r>
              <a:rPr lang="tr-TR" b="1" dirty="0"/>
              <a:t>araçlar</a:t>
            </a:r>
            <a:r>
              <a:rPr lang="tr-TR" dirty="0"/>
              <a:t> en etkiliydi</a:t>
            </a:r>
            <a:r>
              <a:rPr lang="tr-TR" b="0" i="0" u="none" strike="noStrike" dirty="0">
                <a:solidFill>
                  <a:srgbClr val="0B1430"/>
                </a:solidFill>
                <a:effectLst/>
                <a:latin typeface="Calibri" panose="020F0502020204030204" pitchFamily="34" charset="0"/>
              </a:rPr>
              <a:t>. </a:t>
            </a:r>
          </a:p>
          <a:p>
            <a:pPr marL="171450" indent="-171450" algn="just" fontAlgn="base">
              <a:buFont typeface="Wingdings" pitchFamily="2" charset="2"/>
              <a:buChar char="q"/>
            </a:pPr>
            <a:r>
              <a:rPr lang="tr-TR" dirty="0"/>
              <a:t>Bunun </a:t>
            </a:r>
            <a:r>
              <a:rPr lang="tr-TR" b="1" dirty="0"/>
              <a:t>sürdürülebilir lojistik</a:t>
            </a:r>
            <a:r>
              <a:rPr lang="tr-TR" dirty="0"/>
              <a:t> ve </a:t>
            </a:r>
            <a:r>
              <a:rPr lang="tr-TR" b="1" dirty="0" err="1"/>
              <a:t>SKA’larla</a:t>
            </a:r>
            <a:r>
              <a:rPr lang="tr-TR" dirty="0"/>
              <a:t> nasıl bağlantılı olduğu, sürdürülebilirliği nasıl geliştirdiği ve hangi </a:t>
            </a:r>
            <a:r>
              <a:rPr lang="tr-TR" dirty="0" err="1"/>
              <a:t>SKA’ların</a:t>
            </a:r>
            <a:r>
              <a:rPr lang="tr-TR" dirty="0"/>
              <a:t> ele alındığı</a:t>
            </a:r>
            <a:r>
              <a:rPr lang="tr-TR" b="0" i="0" u="none" strike="noStrike" dirty="0">
                <a:solidFill>
                  <a:srgbClr val="0B1430"/>
                </a:solidFill>
                <a:effectLst/>
                <a:latin typeface="Calibri" panose="020F0502020204030204" pitchFamily="34" charset="0"/>
              </a:rPr>
              <a:t>.</a:t>
            </a:r>
          </a:p>
          <a:p>
            <a:pPr marL="171450" indent="-171450" algn="just" fontAlgn="base">
              <a:buFont typeface="Wingdings" pitchFamily="2" charset="2"/>
              <a:buChar char="q"/>
            </a:pPr>
            <a:r>
              <a:rPr lang="tr-TR" dirty="0"/>
              <a:t>Şirketler </a:t>
            </a:r>
            <a:r>
              <a:rPr lang="tr-TR" b="1" dirty="0"/>
              <a:t>inovasyon ve sürdürülebilirlik hedeflerini </a:t>
            </a:r>
            <a:r>
              <a:rPr lang="tr-TR" dirty="0"/>
              <a:t>nasıl dengeliyor?</a:t>
            </a:r>
            <a:r>
              <a:rPr lang="tr-TR" b="0" i="0" u="none" strike="noStrike" dirty="0">
                <a:solidFill>
                  <a:srgbClr val="0B1430"/>
                </a:solidFill>
                <a:effectLst/>
                <a:latin typeface="Calibri" panose="020F0502020204030204" pitchFamily="34" charset="0"/>
              </a:rPr>
              <a:t>.</a:t>
            </a:r>
            <a:r>
              <a:rPr lang="tr-TR" b="0" i="0" dirty="0">
                <a:solidFill>
                  <a:srgbClr val="000000"/>
                </a:solidFill>
                <a:effectLst/>
                <a:latin typeface="Calibri" panose="020F0502020204030204" pitchFamily="34" charset="0"/>
              </a:rPr>
              <a:t>​</a:t>
            </a:r>
            <a:endParaRPr lang="tr-TR" b="0" i="0" dirty="0">
              <a:solidFill>
                <a:srgbClr val="000000"/>
              </a:solidFill>
              <a:effectLst/>
              <a:latin typeface="Segoe UI" panose="020B0502040204020203" pitchFamily="34" charset="0"/>
            </a:endParaRPr>
          </a:p>
          <a:p>
            <a:pPr marL="171450" indent="-171450" algn="just" fontAlgn="base">
              <a:buFont typeface="Wingdings" pitchFamily="2" charset="2"/>
              <a:buChar char="q"/>
            </a:pPr>
            <a:r>
              <a:rPr lang="tr-TR" b="1" dirty="0">
                <a:solidFill>
                  <a:srgbClr val="000000"/>
                </a:solidFill>
              </a:rPr>
              <a:t>Ekip çalışması ve proje geliştirm</a:t>
            </a:r>
            <a:r>
              <a:rPr lang="tr-TR" dirty="0">
                <a:solidFill>
                  <a:srgbClr val="000000"/>
                </a:solidFill>
              </a:rPr>
              <a:t>e nasıl gitti?.</a:t>
            </a:r>
            <a:endParaRPr lang="tr-TR" b="0" i="0" u="none" strike="noStrike" dirty="0">
              <a:solidFill>
                <a:srgbClr val="0B1430"/>
              </a:solidFill>
              <a:effectLst/>
              <a:latin typeface="Calibri" panose="020F0502020204030204" pitchFamily="34" charset="0"/>
            </a:endParaRPr>
          </a:p>
          <a:p>
            <a:pPr marL="171450" indent="-171450" algn="just" fontAlgn="base">
              <a:buFont typeface="Wingdings" pitchFamily="2" charset="2"/>
              <a:buChar char="q"/>
            </a:pPr>
            <a:r>
              <a:rPr lang="tr-TR" dirty="0"/>
              <a:t>Gelecekte kazandığınız </a:t>
            </a:r>
            <a:r>
              <a:rPr lang="tr-TR" b="1" dirty="0"/>
              <a:t>bilgi ve becerileri</a:t>
            </a:r>
            <a:r>
              <a:rPr lang="tr-TR" dirty="0"/>
              <a:t> nasıl uygulamayı planlıyorsunuz?</a:t>
            </a:r>
            <a:r>
              <a:rPr lang="tr-TR" i="0" u="none" strike="noStrike" dirty="0">
                <a:solidFill>
                  <a:srgbClr val="0B1430"/>
                </a:solidFill>
                <a:effectLst/>
                <a:latin typeface="Calibri" panose="020F0502020204030204" pitchFamily="34" charset="0"/>
              </a:rPr>
              <a:t>.</a:t>
            </a:r>
            <a:r>
              <a:rPr lang="tr-TR" i="0" dirty="0">
                <a:solidFill>
                  <a:srgbClr val="000000"/>
                </a:solidFill>
                <a:effectLst/>
                <a:latin typeface="Calibri" panose="020F0502020204030204" pitchFamily="34" charset="0"/>
              </a:rPr>
              <a:t>​</a:t>
            </a:r>
          </a:p>
          <a:p>
            <a:pPr algn="just"/>
            <a:endParaRPr lang="tr-TR" sz="1600" b="1" dirty="0">
              <a:solidFill>
                <a:srgbClr val="8652A1"/>
              </a:solidFill>
              <a:latin typeface="Calibri"/>
              <a:ea typeface="Open Sans"/>
              <a:cs typeface="Calibri"/>
            </a:endParaRPr>
          </a:p>
          <a:p>
            <a:pPr algn="just"/>
            <a:r>
              <a:rPr lang="tr-TR" sz="1600" b="1" dirty="0">
                <a:solidFill>
                  <a:srgbClr val="8652A1"/>
                </a:solidFill>
                <a:latin typeface="Calibri"/>
                <a:ea typeface="Open Sans"/>
                <a:cs typeface="Calibri"/>
              </a:rPr>
              <a:t>4. Adım: Son Geri Bildirim</a:t>
            </a:r>
            <a:r>
              <a:rPr lang="tr-TR" dirty="0">
                <a:latin typeface="+mn-lt"/>
                <a:ea typeface="Open Sans"/>
                <a:cs typeface="Calibri"/>
              </a:rPr>
              <a:t>​</a:t>
            </a:r>
          </a:p>
          <a:p>
            <a:pPr algn="just"/>
            <a:endParaRPr lang="tr-TR" dirty="0">
              <a:latin typeface="+mn-lt"/>
              <a:ea typeface="Open Sans"/>
              <a:cs typeface="Calibri"/>
            </a:endParaRPr>
          </a:p>
          <a:p>
            <a:pPr algn="just"/>
            <a:r>
              <a:rPr lang="tr-TR" dirty="0">
                <a:latin typeface="+mn-lt"/>
                <a:ea typeface="Open Sans"/>
                <a:cs typeface="Calibri"/>
              </a:rPr>
              <a:t>Modülü tamamladıktan sonra, gerçek hayattaki meydan okumanız boyunca öğrendiklerinizi değerlendirmek için </a:t>
            </a:r>
            <a:r>
              <a:rPr lang="tr-TR" b="1" dirty="0">
                <a:latin typeface="+mn-lt"/>
                <a:ea typeface="Open Sans"/>
                <a:cs typeface="Calibri"/>
              </a:rPr>
              <a:t>kısa bir nicel değerlendirme anketine </a:t>
            </a:r>
            <a:r>
              <a:rPr lang="tr-TR" dirty="0">
                <a:latin typeface="+mn-lt"/>
                <a:ea typeface="Open Sans"/>
                <a:cs typeface="Calibri"/>
              </a:rPr>
              <a:t>cevap vereceksiniz.​</a:t>
            </a:r>
          </a:p>
          <a:p>
            <a:pPr algn="just"/>
            <a:endParaRPr lang="tr-TR" dirty="0">
              <a:latin typeface="+mn-lt"/>
              <a:ea typeface="Open Sans"/>
              <a:cs typeface="Calibri"/>
            </a:endParaRPr>
          </a:p>
          <a:p>
            <a:pPr marL="171450" indent="-171450" algn="just">
              <a:buFont typeface="Wingdings" pitchFamily="2" charset="2"/>
              <a:buChar char="q"/>
            </a:pPr>
            <a:r>
              <a:rPr lang="tr-TR" dirty="0">
                <a:latin typeface="+mn-lt"/>
                <a:ea typeface="Open Sans"/>
                <a:cs typeface="Calibri"/>
              </a:rPr>
              <a:t>Çevrimiçi forma </a:t>
            </a:r>
            <a:r>
              <a:rPr lang="tr-TR" b="1" dirty="0">
                <a:latin typeface="+mn-lt"/>
                <a:ea typeface="Open Sans"/>
                <a:cs typeface="Calibri"/>
              </a:rPr>
              <a:t>erişin</a:t>
            </a:r>
            <a:r>
              <a:rPr lang="tr-TR" dirty="0">
                <a:latin typeface="+mn-lt"/>
                <a:ea typeface="Open Sans"/>
                <a:cs typeface="Calibri"/>
              </a:rPr>
              <a:t> (öğretmeniniz tarafından sağlanan bağlantı).
Anketi </a:t>
            </a:r>
            <a:r>
              <a:rPr lang="tr-TR" b="1" dirty="0">
                <a:latin typeface="+mn-lt"/>
                <a:ea typeface="Open Sans"/>
                <a:cs typeface="Calibri"/>
              </a:rPr>
              <a:t>cevaplayın</a:t>
            </a:r>
            <a:r>
              <a:rPr lang="tr-TR" dirty="0">
                <a:latin typeface="+mn-lt"/>
                <a:ea typeface="Open Sans"/>
                <a:cs typeface="Calibri"/>
              </a:rPr>
              <a:t>.
Cevaplarınızı öğretmeniniz tarafından belirlenen son teslim tarihinden önce </a:t>
            </a:r>
            <a:r>
              <a:rPr lang="tr-TR" b="1" dirty="0">
                <a:latin typeface="+mn-lt"/>
                <a:ea typeface="Open Sans"/>
                <a:cs typeface="Calibri"/>
              </a:rPr>
              <a:t>gönderin</a:t>
            </a:r>
            <a:r>
              <a:rPr lang="tr-TR" dirty="0">
                <a:latin typeface="+mn-lt"/>
                <a:ea typeface="Open Sans"/>
                <a:cs typeface="Calibri"/>
              </a:rPr>
              <a:t>.</a:t>
            </a:r>
          </a:p>
          <a:p>
            <a:pPr marL="228600" indent="-228600" algn="just">
              <a:buFont typeface="+mj-lt"/>
              <a:buAutoNum type="arabicPeriod"/>
            </a:pPr>
            <a:endParaRPr lang="tr-TR" dirty="0">
              <a:latin typeface="+mn-lt"/>
              <a:ea typeface="Open Sans"/>
              <a:cs typeface="Calibri"/>
            </a:endParaRPr>
          </a:p>
          <a:p>
            <a:pPr algn="just"/>
            <a:endParaRPr lang="tr-TR" sz="1600" b="1" dirty="0">
              <a:solidFill>
                <a:schemeClr val="tx1"/>
              </a:solidFill>
            </a:endParaRPr>
          </a:p>
          <a:p>
            <a:pPr algn="just"/>
            <a:endParaRPr lang="tr-TR" sz="1600" b="1" dirty="0">
              <a:solidFill>
                <a:schemeClr val="tx1"/>
              </a:solidFill>
            </a:endParaRPr>
          </a:p>
          <a:p>
            <a:pPr algn="just"/>
            <a:endParaRPr lang="tr-TR" dirty="0"/>
          </a:p>
        </p:txBody>
      </p:sp>
      <p:sp>
        <p:nvSpPr>
          <p:cNvPr id="4" name="Slide Number Placeholder 3">
            <a:extLst>
              <a:ext uri="{FF2B5EF4-FFF2-40B4-BE49-F238E27FC236}">
                <a16:creationId xmlns:a16="http://schemas.microsoft.com/office/drawing/2014/main" xmlns="" id="{154C9ECD-94F0-E41C-8742-1802E6165C66}"/>
              </a:ext>
            </a:extLst>
          </p:cNvPr>
          <p:cNvSpPr>
            <a:spLocks noGrp="1"/>
          </p:cNvSpPr>
          <p:nvPr>
            <p:ph type="sldNum" sz="quarter" idx="4"/>
          </p:nvPr>
        </p:nvSpPr>
        <p:spPr/>
        <p:txBody>
          <a:bodyPr/>
          <a:lstStyle/>
          <a:p>
            <a:fld id="{9C527BFA-2C0E-4CEC-B6A5-913A56FEF4B4}" type="slidenum">
              <a:rPr lang="fr-CA" smtClean="0"/>
              <a:pPr/>
              <a:t>40</a:t>
            </a:fld>
            <a:endParaRPr lang="fr-CA"/>
          </a:p>
        </p:txBody>
      </p:sp>
      <p:sp>
        <p:nvSpPr>
          <p:cNvPr id="7" name="Freeform 1">
            <a:extLst>
              <a:ext uri="{FF2B5EF4-FFF2-40B4-BE49-F238E27FC236}">
                <a16:creationId xmlns:a16="http://schemas.microsoft.com/office/drawing/2014/main" xmlns="" id="{FD659F52-C6EA-9305-7AC8-AF17DF6FA91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E8F375A2-D789-652B-F025-540823A1FAA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tr-TR" dirty="0">
                <a:latin typeface="Calibri"/>
                <a:ea typeface="Open Sans"/>
                <a:cs typeface="Calibri"/>
              </a:rPr>
              <a:t>DEĞERLENDİRME</a:t>
            </a:r>
            <a:r>
              <a:rPr lang="en-US" dirty="0">
                <a:latin typeface="Calibri"/>
                <a:ea typeface="Open Sans"/>
                <a:cs typeface="Calibri"/>
              </a:rPr>
              <a:t> VE ÖĞRENME SONUCU</a:t>
            </a:r>
            <a:endParaRPr lang="en-US" dirty="0"/>
          </a:p>
        </p:txBody>
      </p:sp>
    </p:spTree>
    <p:extLst>
      <p:ext uri="{BB962C8B-B14F-4D97-AF65-F5344CB8AC3E}">
        <p14:creationId xmlns:p14="http://schemas.microsoft.com/office/powerpoint/2010/main" val="20369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0B8BE4A-1222-62A3-5BBA-6700B8700C7B}"/>
              </a:ext>
            </a:extLst>
          </p:cNvPr>
          <p:cNvSpPr>
            <a:spLocks noGrp="1"/>
          </p:cNvSpPr>
          <p:nvPr>
            <p:ph type="body" sz="quarter" idx="14"/>
          </p:nvPr>
        </p:nvSpPr>
        <p:spPr/>
        <p:txBody>
          <a:bodyPr/>
          <a:lstStyle/>
          <a:p>
            <a:r>
              <a:rPr lang="en-GB" sz="8800" dirty="0"/>
              <a:t>8. HAFTA</a:t>
            </a:r>
          </a:p>
        </p:txBody>
      </p:sp>
      <p:sp>
        <p:nvSpPr>
          <p:cNvPr id="3" name="Slide Number Placeholder 2">
            <a:extLst>
              <a:ext uri="{FF2B5EF4-FFF2-40B4-BE49-F238E27FC236}">
                <a16:creationId xmlns:a16="http://schemas.microsoft.com/office/drawing/2014/main" xmlns=""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xmlns="" id="{FC4547A9-518B-5F36-4F64-A2B49600839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xmlns="" id="{170725D7-61E1-AE59-E4DE-4A18AC0A45AB}"/>
              </a:ext>
            </a:extLst>
          </p:cNvPr>
          <p:cNvSpPr txBox="1">
            <a:spLocks/>
          </p:cNvSpPr>
          <p:nvPr/>
        </p:nvSpPr>
        <p:spPr>
          <a:xfrm>
            <a:off x="697281" y="1599145"/>
            <a:ext cx="6076734" cy="878786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342900" indent="-342900">
              <a:buAutoNum type="arabicPeriod"/>
            </a:pPr>
            <a:r>
              <a:rPr lang="tr-TR" sz="1600" b="1" dirty="0">
                <a:solidFill>
                  <a:srgbClr val="8652A1"/>
                </a:solidFill>
              </a:rPr>
              <a:t>Adım: Bağlam Haritası Kanvası</a:t>
            </a:r>
          </a:p>
          <a:p>
            <a:pPr marL="228600" indent="-228600">
              <a:buAutoNum type="arabicPeriod"/>
            </a:pPr>
            <a:endParaRPr lang="tr-TR" dirty="0"/>
          </a:p>
          <a:p>
            <a:pPr algn="just">
              <a:spcBef>
                <a:spcPts val="600"/>
              </a:spcBef>
            </a:pPr>
            <a:r>
              <a:rPr lang="tr-TR" dirty="0">
                <a:solidFill>
                  <a:srgbClr val="0B3A5B"/>
                </a:solidFill>
                <a:latin typeface="Calibri"/>
                <a:ea typeface="Calibri"/>
                <a:cs typeface="Times New Roman"/>
              </a:rPr>
              <a:t>Seçtiğiniz şirketin sürdürülebilir lojistik operasyonları için </a:t>
            </a:r>
            <a:r>
              <a:rPr lang="tr-TR" b="1" dirty="0">
                <a:solidFill>
                  <a:srgbClr val="0B3A5B"/>
                </a:solidFill>
                <a:latin typeface="Calibri"/>
                <a:ea typeface="Calibri"/>
                <a:cs typeface="Times New Roman"/>
              </a:rPr>
              <a:t>fırsatları belirleyin</a:t>
            </a:r>
            <a:r>
              <a:rPr lang="tr-TR" dirty="0">
                <a:solidFill>
                  <a:srgbClr val="0B3A5B"/>
                </a:solidFill>
                <a:latin typeface="Calibri"/>
                <a:ea typeface="Calibri"/>
                <a:cs typeface="Times New Roman"/>
              </a:rPr>
              <a:t>. Aşağıdaki alanları göz önünde bulundurun ve en önemli 3 tehdidi ve fırsatı belirleyin. Aşağıda sunulan modeli daha iyi anlamak için </a:t>
            </a:r>
            <a:r>
              <a:rPr lang="tr-TR" b="1" u="sng" dirty="0">
                <a:solidFill>
                  <a:srgbClr val="29C5F4"/>
                </a:solidFill>
                <a:hlinkClick r:id="rId2">
                  <a:extLst>
                    <a:ext uri="{A12FA001-AC4F-418D-AE19-62706E023703}">
                      <ahyp:hlinkClr xmlns:ahyp="http://schemas.microsoft.com/office/drawing/2018/hyperlinkcolor" xmlns="" val="tx"/>
                    </a:ext>
                  </a:extLst>
                </a:hlinkClick>
              </a:rPr>
              <a:t>Bağlam Haritası Kanvası </a:t>
            </a:r>
            <a:r>
              <a:rPr lang="tr-TR" dirty="0">
                <a:solidFill>
                  <a:srgbClr val="0B3A5B"/>
                </a:solidFill>
                <a:latin typeface="Calibri"/>
                <a:ea typeface="Calibri"/>
                <a:cs typeface="Times New Roman"/>
              </a:rPr>
              <a:t>videosunu izleyebilirsiniz. Bu modeli grubunuzla tartışın ve tamamlayın</a:t>
            </a:r>
            <a:r>
              <a:rPr lang="tr-TR" dirty="0">
                <a:solidFill>
                  <a:schemeClr val="tx1"/>
                </a:solidFill>
                <a:latin typeface="Calibri"/>
                <a:ea typeface="Calibri"/>
                <a:cs typeface="Calibri"/>
              </a:rPr>
              <a:t>.</a:t>
            </a: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latin typeface="Calibri"/>
              <a:ea typeface="Calibri"/>
              <a:cs typeface="Calibri"/>
            </a:endParaRPr>
          </a:p>
          <a:p>
            <a:pPr>
              <a:spcBef>
                <a:spcPts val="600"/>
              </a:spcBef>
            </a:pPr>
            <a:endParaRPr lang="tr-TR" dirty="0">
              <a:ea typeface="Calibri"/>
            </a:endParaRPr>
          </a:p>
          <a:p>
            <a:pPr>
              <a:spcBef>
                <a:spcPts val="600"/>
              </a:spcBef>
            </a:pPr>
            <a:endParaRPr lang="tr-TR" sz="100" dirty="0">
              <a:ea typeface="Calibri" panose="020F0502020204030204" pitchFamily="34" charset="0"/>
              <a:cs typeface="Times New Roman" panose="02020603050405020304" pitchFamily="18" charset="0"/>
            </a:endParaRPr>
          </a:p>
          <a:p>
            <a:pPr algn="just">
              <a:spcBef>
                <a:spcPts val="600"/>
              </a:spcBef>
            </a:pPr>
            <a:r>
              <a:rPr lang="tr-TR" dirty="0">
                <a:solidFill>
                  <a:schemeClr val="tx1"/>
                </a:solidFill>
                <a:ea typeface="Calibri" panose="020F0502020204030204" pitchFamily="34" charset="0"/>
                <a:cs typeface="Times New Roman" panose="02020603050405020304" pitchFamily="18" charset="0"/>
              </a:rPr>
              <a:t>İşte Bağlam Haritası Modeli genel bakış</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600"/>
              </a:spcBef>
            </a:pPr>
            <a:endParaRPr lang="tr-TR" sz="3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tr-TR" b="1" dirty="0">
                <a:solidFill>
                  <a:srgbClr val="8652A1"/>
                </a:solidFill>
                <a:ea typeface="Calibri" panose="020F0502020204030204" pitchFamily="34" charset="0"/>
              </a:rPr>
              <a:t>SİZİN ŞİRKETİNİZ:</a:t>
            </a:r>
            <a:r>
              <a:rPr lang="tr-TR"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tr-TR" dirty="0">
                <a:solidFill>
                  <a:schemeClr val="tx1"/>
                </a:solidFill>
                <a:ea typeface="Calibri" panose="020F0502020204030204" pitchFamily="34" charset="0"/>
              </a:rPr>
              <a:t>Şirket veya kuruluş görüntünün merkezinde yer alır.</a:t>
            </a:r>
            <a:endPar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tr-TR" b="1" dirty="0">
                <a:solidFill>
                  <a:srgbClr val="8652A1"/>
                </a:solidFill>
                <a:ea typeface="Calibri" panose="020F0502020204030204" pitchFamily="34" charset="0"/>
              </a:rPr>
              <a:t>DEMOGRAFİK EĞİLİMLER: </a:t>
            </a:r>
            <a:r>
              <a:rPr lang="tr-TR" dirty="0">
                <a:solidFill>
                  <a:schemeClr val="tx1"/>
                </a:solidFill>
                <a:ea typeface="Calibri" panose="020F0502020204030204" pitchFamily="34" charset="0"/>
              </a:rPr>
              <a:t>Demografi, eğitim düzeyleri ve istihdam durumlarıyla ilgili verileri arayın. Bu alanlardaki önemli değişiklikler nelerdir? </a:t>
            </a:r>
            <a:r>
              <a:rPr lang="tr-TR" b="1" dirty="0">
                <a:solidFill>
                  <a:srgbClr val="8652A1"/>
                </a:solidFill>
                <a:ea typeface="Calibri" panose="020F0502020204030204" pitchFamily="34" charset="0"/>
              </a:rPr>
              <a:t>
KURALLAR VE DÜZENLEMELER: </a:t>
            </a:r>
            <a:r>
              <a:rPr lang="tr-TR" dirty="0">
                <a:solidFill>
                  <a:schemeClr val="tx1"/>
                </a:solidFill>
                <a:ea typeface="Calibri" panose="020F0502020204030204" pitchFamily="34" charset="0"/>
              </a:rPr>
              <a:t>(Yakın) gelecekte hangi politikaların, kuralların ve düzenlemelerin uygulanacağını düşünüyorsunuz? Hükümet neyin peşinde? Yeni vergiler var mı?</a:t>
            </a:r>
            <a:r>
              <a:rPr lang="tr-TR" b="1" dirty="0">
                <a:solidFill>
                  <a:srgbClr val="8652A1"/>
                </a:solidFill>
                <a:ea typeface="Calibri" panose="020F0502020204030204" pitchFamily="34" charset="0"/>
              </a:rPr>
              <a:t>
EKONOMİ &amp; ÇEVRE: </a:t>
            </a:r>
            <a:r>
              <a:rPr lang="tr-TR" dirty="0">
                <a:solidFill>
                  <a:schemeClr val="tx1"/>
                </a:solidFill>
                <a:ea typeface="Calibri" panose="020F0502020204030204" pitchFamily="34" charset="0"/>
              </a:rPr>
              <a:t>Ekonomide neler oluyor? Ve daha geniş bir çevrede neler oluyor? İşletmeyi etkileyecek ekonomik trendler var mı? İklim değişikliğinin bir etkisi olacağını düşünüyor musunuz?</a:t>
            </a:r>
            <a:r>
              <a:rPr lang="tr-TR" b="1" dirty="0">
                <a:solidFill>
                  <a:srgbClr val="8652A1"/>
                </a:solidFill>
                <a:ea typeface="Calibri" panose="020F0502020204030204" pitchFamily="34" charset="0"/>
              </a:rPr>
              <a:t>
REKABET: </a:t>
            </a:r>
            <a:r>
              <a:rPr lang="tr-TR" dirty="0">
                <a:solidFill>
                  <a:schemeClr val="tx1"/>
                </a:solidFill>
                <a:ea typeface="Calibri" panose="020F0502020204030204" pitchFamily="34" charset="0"/>
              </a:rPr>
              <a:t>Peki ya rekabet? Beklenmedik rekabeti bulmak için zaman ayırın. Yeni girişler var mı? Beklenmedik kaynaklardan gelen rekabet mi?</a:t>
            </a:r>
            <a:r>
              <a:rPr lang="tr-TR" b="1" dirty="0">
                <a:solidFill>
                  <a:srgbClr val="8652A1"/>
                </a:solidFill>
                <a:ea typeface="Calibri" panose="020F0502020204030204" pitchFamily="34" charset="0"/>
              </a:rPr>
              <a:t>
TEKNOLOJİ TRENDLERİ: </a:t>
            </a:r>
            <a:r>
              <a:rPr lang="tr-TR" dirty="0">
                <a:solidFill>
                  <a:schemeClr val="tx1"/>
                </a:solidFill>
                <a:ea typeface="Calibri" panose="020F0502020204030204" pitchFamily="34" charset="0"/>
              </a:rPr>
              <a:t>İşi etkileyecek hangi yeni teknolojik trendlerin ortaya çıktığını görüyorsunuz?</a:t>
            </a:r>
            <a:r>
              <a:rPr lang="tr-TR" b="1" dirty="0">
                <a:solidFill>
                  <a:srgbClr val="8652A1"/>
                </a:solidFill>
                <a:ea typeface="Calibri" panose="020F0502020204030204" pitchFamily="34" charset="0"/>
              </a:rPr>
              <a:t>
MÜŞTERİ İHTİYAÇLARI: </a:t>
            </a:r>
            <a:r>
              <a:rPr lang="tr-TR" dirty="0">
                <a:solidFill>
                  <a:schemeClr val="tx1"/>
                </a:solidFill>
                <a:ea typeface="Calibri" panose="020F0502020204030204" pitchFamily="34" charset="0"/>
              </a:rPr>
              <a:t>Gelecekte müşterinin ihtiyaçları nasıl değişecek? Yeni trendler görüyor musunuz? Müşteri davranışında önemli değişiklikler görüyor musunuz? Ana akım haline gelen yeni trendler var mı?</a:t>
            </a:r>
            <a:r>
              <a:rPr lang="tr-TR" b="1" dirty="0">
                <a:solidFill>
                  <a:srgbClr val="8652A1"/>
                </a:solidFill>
                <a:ea typeface="Calibri" panose="020F0502020204030204" pitchFamily="34" charset="0"/>
              </a:rPr>
              <a:t>
BELİRSİZLİKLER: </a:t>
            </a:r>
            <a:r>
              <a:rPr lang="tr-TR" dirty="0">
                <a:solidFill>
                  <a:schemeClr val="tx1"/>
                </a:solidFill>
                <a:ea typeface="Calibri" panose="020F0502020204030204" pitchFamily="34" charset="0"/>
              </a:rPr>
              <a:t>Herhangi bir temel belirsizlik görüyor musunuz? Potansiyel olarak büyük bir etkiye sahip olan, ancak nasıl ve ne zaman olduğu belli olmayan şeyler</a:t>
            </a:r>
            <a:r>
              <a:rPr lang="tr-TR" dirty="0">
                <a:solidFill>
                  <a:schemeClr val="tx1"/>
                </a:solidFill>
                <a:effectLst/>
                <a:latin typeface="Calibri"/>
                <a:ea typeface="Calibri"/>
                <a:cs typeface="Calibri"/>
              </a:rPr>
              <a:t>.</a:t>
            </a:r>
          </a:p>
          <a:p>
            <a:pPr lvl="0" algn="just">
              <a:lnSpc>
                <a:spcPct val="107000"/>
              </a:lnSpc>
              <a:buClr>
                <a:srgbClr val="8652A1"/>
              </a:buClr>
            </a:pPr>
            <a:endParaRPr lang="tr-TR" dirty="0">
              <a:solidFill>
                <a:schemeClr val="tx1"/>
              </a:solidFill>
              <a:latin typeface="Calibri"/>
              <a:ea typeface="Calibri"/>
              <a:cs typeface="Calibri"/>
            </a:endParaRPr>
          </a:p>
          <a:p>
            <a:pPr algn="just"/>
            <a:r>
              <a:rPr lang="tr-TR" b="1" u="sng" dirty="0">
                <a:solidFill>
                  <a:srgbClr val="29C5F4"/>
                </a:solidFill>
                <a:hlinkClick r:id="rId3">
                  <a:extLst>
                    <a:ext uri="{A12FA001-AC4F-418D-AE19-62706E023703}">
                      <ahyp:hlinkClr xmlns:ahyp="http://schemas.microsoft.com/office/drawing/2018/hyperlinkcolor" xmlns="" val="tx"/>
                    </a:ext>
                  </a:extLst>
                </a:hlinkClick>
              </a:rPr>
              <a:t>Bağlam Haritası Kanvasını</a:t>
            </a:r>
            <a:r>
              <a:rPr lang="tr-TR" dirty="0">
                <a:ea typeface="Calibri" panose="020F0502020204030204" pitchFamily="34" charset="0"/>
              </a:rPr>
              <a:t> buradan indirebilirsiniz. Üzerinde çalışmak için Miro, </a:t>
            </a:r>
            <a:r>
              <a:rPr lang="tr-TR" dirty="0" err="1">
                <a:ea typeface="Calibri" panose="020F0502020204030204" pitchFamily="34" charset="0"/>
              </a:rPr>
              <a:t>Edraw</a:t>
            </a:r>
            <a:r>
              <a:rPr lang="tr-TR" dirty="0">
                <a:ea typeface="Calibri" panose="020F0502020204030204" pitchFamily="34" charset="0"/>
              </a:rPr>
              <a:t>, </a:t>
            </a:r>
            <a:r>
              <a:rPr lang="tr-TR" dirty="0" err="1">
                <a:ea typeface="Calibri" panose="020F0502020204030204" pitchFamily="34" charset="0"/>
              </a:rPr>
              <a:t>Trello</a:t>
            </a:r>
            <a:r>
              <a:rPr lang="tr-TR" dirty="0">
                <a:ea typeface="Calibri" panose="020F0502020204030204" pitchFamily="34" charset="0"/>
              </a:rPr>
              <a:t>, </a:t>
            </a:r>
            <a:r>
              <a:rPr lang="tr-TR" dirty="0" err="1">
                <a:ea typeface="Calibri" panose="020F0502020204030204" pitchFamily="34" charset="0"/>
              </a:rPr>
              <a:t>ClickUp</a:t>
            </a:r>
            <a:r>
              <a:rPr lang="tr-TR" dirty="0">
                <a:ea typeface="Calibri" panose="020F0502020204030204" pitchFamily="34" charset="0"/>
              </a:rPr>
              <a:t>, </a:t>
            </a:r>
            <a:r>
              <a:rPr lang="tr-TR" dirty="0" err="1">
                <a:ea typeface="Calibri" panose="020F0502020204030204" pitchFamily="34" charset="0"/>
              </a:rPr>
              <a:t>Lucidchart</a:t>
            </a:r>
            <a:r>
              <a:rPr lang="tr-TR" dirty="0">
                <a:ea typeface="Calibri" panose="020F0502020204030204" pitchFamily="34" charset="0"/>
              </a:rPr>
              <a:t>, </a:t>
            </a:r>
            <a:r>
              <a:rPr lang="tr-TR" dirty="0" err="1">
                <a:ea typeface="Calibri" panose="020F0502020204030204" pitchFamily="34" charset="0"/>
              </a:rPr>
              <a:t>Simplemind</a:t>
            </a:r>
            <a:r>
              <a:rPr lang="tr-TR" dirty="0">
                <a:ea typeface="Calibri" panose="020F0502020204030204" pitchFamily="34" charset="0"/>
              </a:rPr>
              <a:t>, </a:t>
            </a:r>
            <a:r>
              <a:rPr lang="tr-TR" dirty="0" err="1">
                <a:ea typeface="Calibri" panose="020F0502020204030204" pitchFamily="34" charset="0"/>
              </a:rPr>
              <a:t>MindMeister</a:t>
            </a:r>
            <a:r>
              <a:rPr lang="tr-TR" dirty="0">
                <a:ea typeface="Calibri" panose="020F0502020204030204" pitchFamily="34" charset="0"/>
              </a:rPr>
              <a:t> veya </a:t>
            </a:r>
            <a:r>
              <a:rPr lang="tr-TR" dirty="0" err="1">
                <a:ea typeface="Calibri" panose="020F0502020204030204" pitchFamily="34" charset="0"/>
              </a:rPr>
              <a:t>Mindjet</a:t>
            </a:r>
            <a:r>
              <a:rPr lang="tr-TR" dirty="0">
                <a:ea typeface="Calibri" panose="020F0502020204030204" pitchFamily="34" charset="0"/>
              </a:rPr>
              <a:t> gibi bir dijital araç seçin</a:t>
            </a:r>
            <a:r>
              <a:rPr lang="tr-TR" sz="400" dirty="0"/>
              <a:t>. </a:t>
            </a:r>
          </a:p>
          <a:p>
            <a:pPr algn="just"/>
            <a:endParaRPr lang="tr-TR" sz="400" dirty="0"/>
          </a:p>
          <a:p>
            <a:pPr algn="just"/>
            <a:r>
              <a:rPr lang="tr-TR" b="1" dirty="0">
                <a:latin typeface="Calibri"/>
                <a:ea typeface="Open Sans"/>
                <a:cs typeface="Times New Roman"/>
              </a:rPr>
              <a:t>Miro'nun nasıl kullanılacağına </a:t>
            </a:r>
            <a:r>
              <a:rPr lang="tr-TR" dirty="0">
                <a:latin typeface="Calibri"/>
                <a:ea typeface="Open Sans"/>
                <a:cs typeface="Times New Roman"/>
              </a:rPr>
              <a:t>ilişkin talimatlar için bu belgenin 9-10. sayfalarına göz atın.</a:t>
            </a:r>
            <a:endParaRPr lang="tr-TR" dirty="0">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xmlns=""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xmlns=""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2A7ADF3F-E517-5EF9-23A8-AE0AF6E7D201}"/>
              </a:ext>
            </a:extLst>
          </p:cNvPr>
          <p:cNvSpPr>
            <a:spLocks noGrp="1"/>
          </p:cNvSpPr>
          <p:nvPr>
            <p:ph type="body" sz="quarter" idx="61"/>
          </p:nvPr>
        </p:nvSpPr>
        <p:spPr>
          <a:xfrm>
            <a:off x="98549" y="304800"/>
            <a:ext cx="5775135" cy="926158"/>
          </a:xfrm>
        </p:spPr>
        <p:txBody>
          <a:bodyPr/>
          <a:lstStyle/>
          <a:p>
            <a:r>
              <a:rPr lang="en-US" dirty="0"/>
              <a:t>AŞAMA 1 - FIRSA</a:t>
            </a:r>
            <a:r>
              <a:rPr lang="tr-TR" dirty="0"/>
              <a:t>TLARIN</a:t>
            </a:r>
            <a:r>
              <a:rPr lang="en-US" dirty="0"/>
              <a:t> TANIMLAMA</a:t>
            </a:r>
            <a:r>
              <a:rPr lang="tr-TR" dirty="0"/>
              <a:t>SI</a:t>
            </a:r>
            <a:endParaRPr lang="en-US" dirty="0"/>
          </a:p>
        </p:txBody>
      </p:sp>
      <p:grpSp>
        <p:nvGrpSpPr>
          <p:cNvPr id="20" name="Group 19">
            <a:extLst>
              <a:ext uri="{FF2B5EF4-FFF2-40B4-BE49-F238E27FC236}">
                <a16:creationId xmlns:a16="http://schemas.microsoft.com/office/drawing/2014/main" xmlns="" id="{7DB3C017-0177-FBE2-FC3A-2B506D3E1A46}"/>
              </a:ext>
            </a:extLst>
          </p:cNvPr>
          <p:cNvGrpSpPr/>
          <p:nvPr/>
        </p:nvGrpSpPr>
        <p:grpSpPr>
          <a:xfrm>
            <a:off x="1388287" y="2771040"/>
            <a:ext cx="4783100" cy="3384000"/>
            <a:chOff x="1388287" y="2713004"/>
            <a:chExt cx="4783100" cy="3384000"/>
          </a:xfrm>
        </p:grpSpPr>
        <p:pic>
          <p:nvPicPr>
            <p:cNvPr id="5" name="Picture 4" descr="A map of a company&#10;&#10;Description automatically generated">
              <a:extLst>
                <a:ext uri="{FF2B5EF4-FFF2-40B4-BE49-F238E27FC236}">
                  <a16:creationId xmlns:a16="http://schemas.microsoft.com/office/drawing/2014/main" xmlns="" id="{B6EE68F2-7C6A-4F01-F422-8CCB0296E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287" y="2713004"/>
              <a:ext cx="4783100" cy="3384000"/>
            </a:xfrm>
            <a:prstGeom prst="rect">
              <a:avLst/>
            </a:prstGeom>
          </p:spPr>
        </p:pic>
        <p:sp>
          <p:nvSpPr>
            <p:cNvPr id="8" name="Oval 7">
              <a:extLst>
                <a:ext uri="{FF2B5EF4-FFF2-40B4-BE49-F238E27FC236}">
                  <a16:creationId xmlns:a16="http://schemas.microsoft.com/office/drawing/2014/main" xmlns="" id="{2DB5FFF9-D33D-BFB9-54D0-3FDE50B65E07}"/>
                </a:ext>
              </a:extLst>
            </p:cNvPr>
            <p:cNvSpPr/>
            <p:nvPr/>
          </p:nvSpPr>
          <p:spPr>
            <a:xfrm>
              <a:off x="3640052" y="444982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1</a:t>
              </a:r>
              <a:endParaRPr lang="en-GB" sz="1600"/>
            </a:p>
          </p:txBody>
        </p:sp>
        <p:sp>
          <p:nvSpPr>
            <p:cNvPr id="11" name="Oval 10">
              <a:extLst>
                <a:ext uri="{FF2B5EF4-FFF2-40B4-BE49-F238E27FC236}">
                  <a16:creationId xmlns:a16="http://schemas.microsoft.com/office/drawing/2014/main" xmlns="" id="{47A818E8-6F39-5493-43B3-60F0A466AD02}"/>
                </a:ext>
              </a:extLst>
            </p:cNvPr>
            <p:cNvSpPr/>
            <p:nvPr/>
          </p:nvSpPr>
          <p:spPr>
            <a:xfrm>
              <a:off x="1880525"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2</a:t>
              </a:r>
              <a:endParaRPr lang="en-GB" sz="1600"/>
            </a:p>
          </p:txBody>
        </p:sp>
        <p:sp>
          <p:nvSpPr>
            <p:cNvPr id="12" name="Oval 11">
              <a:extLst>
                <a:ext uri="{FF2B5EF4-FFF2-40B4-BE49-F238E27FC236}">
                  <a16:creationId xmlns:a16="http://schemas.microsoft.com/office/drawing/2014/main" xmlns="" id="{44A07181-DC13-142D-7927-CFD87B36CCBE}"/>
                </a:ext>
              </a:extLst>
            </p:cNvPr>
            <p:cNvSpPr/>
            <p:nvPr/>
          </p:nvSpPr>
          <p:spPr>
            <a:xfrm>
              <a:off x="2986117"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3</a:t>
              </a:r>
              <a:endParaRPr lang="en-GB" sz="1600"/>
            </a:p>
          </p:txBody>
        </p:sp>
        <p:sp>
          <p:nvSpPr>
            <p:cNvPr id="13" name="Oval 12">
              <a:extLst>
                <a:ext uri="{FF2B5EF4-FFF2-40B4-BE49-F238E27FC236}">
                  <a16:creationId xmlns:a16="http://schemas.microsoft.com/office/drawing/2014/main" xmlns="" id="{BC73E567-43FA-FB47-EE0A-C49DD27335CA}"/>
                </a:ext>
              </a:extLst>
            </p:cNvPr>
            <p:cNvSpPr/>
            <p:nvPr/>
          </p:nvSpPr>
          <p:spPr>
            <a:xfrm>
              <a:off x="4091709"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4</a:t>
              </a:r>
              <a:endParaRPr lang="en-GB" sz="1600"/>
            </a:p>
          </p:txBody>
        </p:sp>
        <p:sp>
          <p:nvSpPr>
            <p:cNvPr id="14" name="Oval 13">
              <a:extLst>
                <a:ext uri="{FF2B5EF4-FFF2-40B4-BE49-F238E27FC236}">
                  <a16:creationId xmlns:a16="http://schemas.microsoft.com/office/drawing/2014/main" xmlns="" id="{6063ED3C-6A7B-A5AA-7526-F0B66BE1D7C7}"/>
                </a:ext>
              </a:extLst>
            </p:cNvPr>
            <p:cNvSpPr/>
            <p:nvPr/>
          </p:nvSpPr>
          <p:spPr>
            <a:xfrm>
              <a:off x="5197301"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5</a:t>
              </a:r>
              <a:endParaRPr lang="en-GB" sz="1600"/>
            </a:p>
          </p:txBody>
        </p:sp>
        <p:sp>
          <p:nvSpPr>
            <p:cNvPr id="15" name="Oval 14">
              <a:extLst>
                <a:ext uri="{FF2B5EF4-FFF2-40B4-BE49-F238E27FC236}">
                  <a16:creationId xmlns:a16="http://schemas.microsoft.com/office/drawing/2014/main" xmlns="" id="{AA4417CC-5E87-1EB3-520D-8F1F363E6301}"/>
                </a:ext>
              </a:extLst>
            </p:cNvPr>
            <p:cNvSpPr/>
            <p:nvPr/>
          </p:nvSpPr>
          <p:spPr>
            <a:xfrm>
              <a:off x="2071717"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6</a:t>
              </a:r>
              <a:endParaRPr lang="en-GB" sz="1600"/>
            </a:p>
          </p:txBody>
        </p:sp>
        <p:sp>
          <p:nvSpPr>
            <p:cNvPr id="18" name="Oval 17">
              <a:extLst>
                <a:ext uri="{FF2B5EF4-FFF2-40B4-BE49-F238E27FC236}">
                  <a16:creationId xmlns:a16="http://schemas.microsoft.com/office/drawing/2014/main" xmlns="" id="{9BE38EFA-0A51-3656-DB62-CBE56263D9D3}"/>
                </a:ext>
              </a:extLst>
            </p:cNvPr>
            <p:cNvSpPr/>
            <p:nvPr/>
          </p:nvSpPr>
          <p:spPr>
            <a:xfrm>
              <a:off x="3730105"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7</a:t>
              </a:r>
              <a:endParaRPr lang="en-GB" sz="1600"/>
            </a:p>
          </p:txBody>
        </p:sp>
        <p:sp>
          <p:nvSpPr>
            <p:cNvPr id="19" name="Oval 18">
              <a:extLst>
                <a:ext uri="{FF2B5EF4-FFF2-40B4-BE49-F238E27FC236}">
                  <a16:creationId xmlns:a16="http://schemas.microsoft.com/office/drawing/2014/main" xmlns="" id="{C7C8D05F-8BDC-0212-E342-A4B530C1BF69}"/>
                </a:ext>
              </a:extLst>
            </p:cNvPr>
            <p:cNvSpPr/>
            <p:nvPr/>
          </p:nvSpPr>
          <p:spPr>
            <a:xfrm>
              <a:off x="5388493"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8</a:t>
              </a:r>
              <a:endParaRPr lang="en-GB" sz="1600"/>
            </a:p>
          </p:txBody>
        </p:sp>
      </p:grpSp>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892242-CFB1-AABB-A55C-F67461D39B80}"/>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xmlns="" id="{8B477C55-6526-CCDD-1C59-92C4858AF646}"/>
              </a:ext>
            </a:extLst>
          </p:cNvPr>
          <p:cNvSpPr txBox="1">
            <a:spLocks/>
          </p:cNvSpPr>
          <p:nvPr/>
        </p:nvSpPr>
        <p:spPr>
          <a:xfrm>
            <a:off x="443199" y="1495778"/>
            <a:ext cx="6587724" cy="872331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tr-TR" sz="1600" b="1" dirty="0">
                <a:solidFill>
                  <a:srgbClr val="8652A1"/>
                </a:solidFill>
              </a:rPr>
              <a:t>2. Adım: Yapılacak İşler Çerçevesinin Belirlenmesi</a:t>
            </a:r>
          </a:p>
          <a:p>
            <a:pPr algn="just"/>
            <a:endParaRPr lang="tr-TR" dirty="0">
              <a:solidFill>
                <a:srgbClr val="0B3A5B"/>
              </a:solidFill>
            </a:endParaRPr>
          </a:p>
          <a:p>
            <a:pPr algn="just"/>
            <a:r>
              <a:rPr lang="tr-TR" dirty="0" err="1">
                <a:solidFill>
                  <a:schemeClr val="tx1"/>
                </a:solidFill>
              </a:rPr>
              <a:t>Job</a:t>
            </a:r>
            <a:r>
              <a:rPr lang="tr-TR" dirty="0">
                <a:solidFill>
                  <a:schemeClr val="tx1"/>
                </a:solidFill>
              </a:rPr>
              <a:t>-</a:t>
            </a:r>
            <a:r>
              <a:rPr lang="tr-TR" dirty="0" err="1">
                <a:solidFill>
                  <a:schemeClr val="tx1"/>
                </a:solidFill>
              </a:rPr>
              <a:t>to</a:t>
            </a:r>
            <a:r>
              <a:rPr lang="tr-TR" dirty="0">
                <a:solidFill>
                  <a:schemeClr val="tx1"/>
                </a:solidFill>
              </a:rPr>
              <a:t>-be-Done (JTBD) çerçevesi, yapılacak işler düşüncesinin temellerini bir inovasyon pratiğine </a:t>
            </a:r>
          </a:p>
          <a:p>
            <a:pPr algn="just"/>
            <a:r>
              <a:rPr lang="tr-TR" dirty="0">
                <a:solidFill>
                  <a:schemeClr val="tx1"/>
                </a:solidFill>
              </a:rPr>
              <a:t>dönüştüren müşteri merkezli bir inovasyon yöntemidir. Bu çerçeve, şirketlerin müşteri ihtiyaçlarını belirlemesine ve müşterilerin yapmaya çalıştığı bir işi belirli süreç adımlarına ayırmasına olanak tanır. Ortaya çıkan harita, ilk kez müşterinin tüm ihtiyaçlarını yakalamayı ve büyüme fırsatlarını sistematik olarak belirlemeyi mümkün kılan bir yapı sağlar. </a:t>
            </a:r>
          </a:p>
          <a:p>
            <a:pPr algn="just"/>
            <a:endParaRPr lang="tr-TR" dirty="0">
              <a:solidFill>
                <a:schemeClr val="tx1"/>
              </a:solidFill>
            </a:endParaRPr>
          </a:p>
          <a:p>
            <a:pPr algn="just"/>
            <a:r>
              <a:rPr lang="tr-TR" dirty="0">
                <a:solidFill>
                  <a:schemeClr val="tx1"/>
                </a:solidFill>
              </a:rPr>
              <a:t>Bu adımda, JTBD yöntemini kullanarak bilinen fırsatlarınızı (Adım 1'den itibaren) geliştirin. Çerçeveye aşina olmak için teori ile ilgili örneklerin yer aldığı </a:t>
            </a:r>
            <a:r>
              <a:rPr lang="tr-TR" b="1" u="sng" dirty="0">
                <a:solidFill>
                  <a:srgbClr val="29C5F4"/>
                </a:solidFill>
                <a:latin typeface="Calibri"/>
                <a:cs typeface="Times New Roman"/>
                <a:hlinkClick r:id="rId3">
                  <a:extLst>
                    <a:ext uri="{A12FA001-AC4F-418D-AE19-62706E023703}">
                      <ahyp:hlinkClr xmlns:ahyp="http://schemas.microsoft.com/office/drawing/2018/hyperlinkcolor" xmlns="" val="tx"/>
                    </a:ext>
                  </a:extLst>
                </a:hlinkClick>
              </a:rPr>
              <a:t>Job-to-be-Done videosunu</a:t>
            </a:r>
            <a:r>
              <a:rPr lang="tr-TR" dirty="0">
                <a:solidFill>
                  <a:srgbClr val="29C5F4"/>
                </a:solidFill>
                <a:latin typeface="Calibri"/>
                <a:cs typeface="Times New Roman"/>
              </a:rPr>
              <a:t> </a:t>
            </a:r>
            <a:r>
              <a:rPr lang="tr-TR" dirty="0">
                <a:solidFill>
                  <a:schemeClr val="tx1"/>
                </a:solidFill>
              </a:rPr>
              <a:t>izleyin. Videoyu izledikten sonra ideal bir müşteri hayal edin ve ürün/hizmetlerle yerine getirilebilecek farklı işleri belirleyin. Bulgularınızı üç alt bileşene ayırın: işlevsel iş yönleri, duygusal iş yönleri (kişisel) ve duygusal iş yönleri (sosyal).</a:t>
            </a:r>
            <a:endParaRPr lang="tr-TR" dirty="0">
              <a:solidFill>
                <a:schemeClr val="tx1"/>
              </a:solidFill>
              <a:latin typeface="Calibri"/>
              <a:ea typeface="Calibri"/>
              <a:cs typeface="Times New Roman"/>
            </a:endParaRPr>
          </a:p>
          <a:p>
            <a:pPr algn="just"/>
            <a:endParaRPr lang="tr-TR" dirty="0">
              <a:solidFill>
                <a:srgbClr val="0B3A5B"/>
              </a:solidFill>
              <a:effectLst/>
              <a:latin typeface="Calibri"/>
              <a:ea typeface="Calibri"/>
              <a:cs typeface="Times New Roman"/>
            </a:endParaRPr>
          </a:p>
          <a:p>
            <a:pPr algn="just"/>
            <a:endParaRPr lang="tr-TR" dirty="0">
              <a:solidFill>
                <a:srgbClr val="0B3A5B"/>
              </a:solidFill>
              <a:latin typeface="Calibri"/>
              <a:ea typeface="Calibri"/>
              <a:cs typeface="Times New Roman"/>
            </a:endParaRPr>
          </a:p>
          <a:p>
            <a:pPr algn="just"/>
            <a:endParaRPr lang="tr-TR" dirty="0">
              <a:solidFill>
                <a:srgbClr val="0B3A5B"/>
              </a:solidFill>
              <a:effectLst/>
              <a:latin typeface="Calibri"/>
              <a:ea typeface="Calibri"/>
              <a:cs typeface="Times New Roman"/>
            </a:endParaRPr>
          </a:p>
          <a:p>
            <a:pPr algn="just"/>
            <a:endParaRPr lang="tr-TR" dirty="0">
              <a:solidFill>
                <a:srgbClr val="0B3A5B"/>
              </a:solidFill>
              <a:latin typeface="Calibri"/>
              <a:ea typeface="Calibri"/>
              <a:cs typeface="Times New Roman"/>
            </a:endParaRPr>
          </a:p>
          <a:p>
            <a:pPr algn="just"/>
            <a:endParaRPr lang="tr-TR" dirty="0">
              <a:effectLst/>
              <a:latin typeface="Calibri"/>
              <a:ea typeface="Calibri"/>
              <a:cs typeface="Times New Roman"/>
            </a:endParaRPr>
          </a:p>
          <a:p>
            <a:pPr algn="just"/>
            <a:endParaRPr lang="tr-TR" dirty="0">
              <a:latin typeface="Calibri"/>
              <a:ea typeface="Calibri"/>
              <a:cs typeface="Times New Roman"/>
            </a:endParaRPr>
          </a:p>
          <a:p>
            <a:pPr algn="just"/>
            <a:endParaRPr lang="tr-TR" dirty="0">
              <a:effectLst/>
              <a:latin typeface="Calibri"/>
              <a:ea typeface="Calibri"/>
              <a:cs typeface="Times New Roman"/>
            </a:endParaRPr>
          </a:p>
          <a:p>
            <a:pPr algn="just"/>
            <a:endParaRPr lang="tr-TR" dirty="0">
              <a:latin typeface="Calibri"/>
              <a:ea typeface="Calibri"/>
              <a:cs typeface="Times New Roman"/>
            </a:endParaRPr>
          </a:p>
          <a:p>
            <a:pPr algn="just"/>
            <a:endParaRPr lang="tr-TR" dirty="0">
              <a:effectLst/>
              <a:latin typeface="Calibri"/>
              <a:ea typeface="Calibri"/>
              <a:cs typeface="Times New Roman"/>
            </a:endParaRPr>
          </a:p>
          <a:p>
            <a:pPr algn="just"/>
            <a:endParaRPr lang="tr-TR" dirty="0">
              <a:latin typeface="Calibri"/>
              <a:ea typeface="Calibri"/>
              <a:cs typeface="Times New Roman"/>
            </a:endParaRPr>
          </a:p>
          <a:p>
            <a:pPr algn="just"/>
            <a:endParaRPr lang="tr-TR" dirty="0">
              <a:effectLst/>
              <a:latin typeface="Calibri"/>
              <a:ea typeface="Calibri"/>
              <a:cs typeface="Times New Roman"/>
            </a:endParaRPr>
          </a:p>
          <a:p>
            <a:pPr algn="just"/>
            <a:endParaRPr lang="tr-TR" dirty="0">
              <a:latin typeface="Calibri"/>
              <a:ea typeface="Calibri"/>
              <a:cs typeface="Times New Roman"/>
            </a:endParaRPr>
          </a:p>
          <a:p>
            <a:pPr algn="just"/>
            <a:endParaRPr lang="tr-TR" dirty="0">
              <a:effectLst/>
              <a:latin typeface="Calibri"/>
              <a:ea typeface="Calibri"/>
              <a:cs typeface="Times New Roman"/>
            </a:endParaRPr>
          </a:p>
          <a:p>
            <a:pPr algn="just"/>
            <a:endParaRPr lang="tr-TR" sz="500" b="1" dirty="0">
              <a:latin typeface="+mn-lt"/>
              <a:ea typeface="Calibri" panose="020F0502020204030204" pitchFamily="34" charset="0"/>
              <a:cs typeface="Times New Roman" panose="02020603050405020304" pitchFamily="18" charset="0"/>
            </a:endParaRPr>
          </a:p>
          <a:p>
            <a:pPr algn="just"/>
            <a:endParaRPr lang="tr-TR" sz="500" b="1" dirty="0">
              <a:solidFill>
                <a:srgbClr val="0B1430"/>
              </a:solidFill>
              <a:effectLst/>
              <a:latin typeface="+mn-lt"/>
              <a:ea typeface="Calibri" panose="020F0502020204030204" pitchFamily="34" charset="0"/>
              <a:cs typeface="Times New Roman" panose="02020603050405020304" pitchFamily="18" charset="0"/>
            </a:endParaRPr>
          </a:p>
          <a:p>
            <a:pPr algn="just"/>
            <a:r>
              <a:rPr lang="tr-TR" dirty="0">
                <a:solidFill>
                  <a:schemeClr val="tx1"/>
                </a:solidFill>
                <a:latin typeface="+mn-lt"/>
                <a:ea typeface="Calibri"/>
                <a:cs typeface="Times New Roman"/>
              </a:rPr>
              <a:t>"İş", bir bireyin belirli bir durumda başarmak istediği şeyin kısaltmasıdır. Koşullar, müşteri özelliklerinden, ürün özelliklerinden, yeni teknolojilerden veya trendlerden daha önemlidir. İşler asla sadece işlevle ilgili değildir - güçlü sosyal ve duygusal boyutları vardır. İyi inovasyonlar, yalnızca yetersiz çözümleri olan ve hiç çözümü olmayan sorunları çözer.</a:t>
            </a:r>
          </a:p>
          <a:p>
            <a:pPr algn="just"/>
            <a:endParaRPr lang="tr-TR" dirty="0">
              <a:solidFill>
                <a:schemeClr val="tx1"/>
              </a:solidFill>
              <a:latin typeface="+mn-lt"/>
              <a:ea typeface="Calibri"/>
              <a:cs typeface="Times New Roman"/>
            </a:endParaRPr>
          </a:p>
          <a:p>
            <a:pPr algn="just"/>
            <a:r>
              <a:rPr lang="tr-TR" dirty="0">
                <a:solidFill>
                  <a:schemeClr val="tx1"/>
                </a:solidFill>
                <a:latin typeface="+mn-lt"/>
                <a:ea typeface="Calibri" panose="020F0502020204030204" pitchFamily="34" charset="0"/>
                <a:cs typeface="Times New Roman" panose="02020603050405020304" pitchFamily="18" charset="0"/>
              </a:rPr>
              <a:t>Bulgularınızı üç işe ayırarak JTBD şablonuyla içgörüler yakalayabilirsiniz:</a:t>
            </a:r>
          </a:p>
          <a:p>
            <a:pPr algn="just"/>
            <a:endParaRPr lang="tr-TR" dirty="0">
              <a:solidFill>
                <a:schemeClr val="tx1"/>
              </a:solidFill>
              <a:latin typeface="+mn-lt"/>
              <a:ea typeface="Calibri"/>
              <a:cs typeface="Times New Roman"/>
            </a:endParaRPr>
          </a:p>
          <a:p>
            <a:pPr algn="just"/>
            <a:r>
              <a:rPr lang="tr-TR" b="1" dirty="0">
                <a:solidFill>
                  <a:schemeClr val="tx1"/>
                </a:solidFill>
                <a:latin typeface="+mn-lt"/>
                <a:ea typeface="Calibri" panose="020F0502020204030204" pitchFamily="34" charset="0"/>
                <a:cs typeface="Times New Roman" panose="02020603050405020304" pitchFamily="18" charset="0"/>
              </a:rPr>
              <a:t>1. İşlevsel Yönler</a:t>
            </a:r>
            <a:endParaRPr lang="tr-TR" sz="1100" dirty="0">
              <a:solidFill>
                <a:schemeClr val="tx1"/>
              </a:solidFill>
              <a:effectLst/>
              <a:latin typeface="+mn-lt"/>
              <a:ea typeface="Calibri"/>
              <a:cs typeface="Times New Roman"/>
            </a:endParaRPr>
          </a:p>
          <a:p>
            <a:pPr marL="171450" indent="-171450" algn="just">
              <a:buFont typeface="Wingdings" pitchFamily="2" charset="2"/>
              <a:buChar char="q"/>
            </a:pPr>
            <a:r>
              <a:rPr lang="tr-TR" dirty="0">
                <a:solidFill>
                  <a:schemeClr val="tx1"/>
                </a:solidFill>
                <a:latin typeface="+mn-lt"/>
                <a:ea typeface="Calibri" panose="020F0502020204030204" pitchFamily="34" charset="0"/>
                <a:cs typeface="Times New Roman" panose="02020603050405020304" pitchFamily="18" charset="0"/>
              </a:rPr>
              <a:t>İnsanların ulaşmak için çabaladıkları, hız ve doğrulukla ölçülebilen hedeflerdir. İşlevsel işler, kullanıyor olabilecekleri çözümlerden bağımsızdır.
Örnek: Müşteriler neden bir iPhone satın alıyor? İnsanları aramak ve mesajlaşmak, her zaman yanınızda bir cep bilgisayarı bulundurmak.</a:t>
            </a:r>
          </a:p>
          <a:p>
            <a:pPr algn="just"/>
            <a:endParaRPr lang="tr-TR" sz="1100" dirty="0">
              <a:solidFill>
                <a:schemeClr val="tx1"/>
              </a:solidFill>
              <a:effectLst/>
              <a:latin typeface="+mn-lt"/>
              <a:ea typeface="Calibri" panose="020F0502020204030204" pitchFamily="34" charset="0"/>
              <a:cs typeface="Times New Roman" panose="02020603050405020304" pitchFamily="18" charset="0"/>
            </a:endParaRPr>
          </a:p>
          <a:p>
            <a:pPr algn="just"/>
            <a:r>
              <a:rPr lang="tr-TR" sz="1100" b="1" dirty="0">
                <a:solidFill>
                  <a:schemeClr val="tx1"/>
                </a:solidFill>
                <a:effectLst/>
                <a:latin typeface="+mn-lt"/>
                <a:ea typeface="Calibri" panose="020F0502020204030204" pitchFamily="34" charset="0"/>
                <a:cs typeface="Times New Roman" panose="02020603050405020304" pitchFamily="18" charset="0"/>
              </a:rPr>
              <a:t>2</a:t>
            </a:r>
            <a:r>
              <a:rPr lang="tr-TR" b="1" dirty="0">
                <a:solidFill>
                  <a:schemeClr val="tx1"/>
                </a:solidFill>
                <a:latin typeface="+mn-lt"/>
                <a:ea typeface="Calibri" panose="020F0502020204030204" pitchFamily="34" charset="0"/>
                <a:cs typeface="Times New Roman" panose="02020603050405020304" pitchFamily="18" charset="0"/>
              </a:rPr>
              <a:t>. Duygusal Yönler: Sosyal Boyut</a:t>
            </a:r>
            <a:endParaRPr lang="tr-TR"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tr-TR" dirty="0">
                <a:solidFill>
                  <a:schemeClr val="tx1"/>
                </a:solidFill>
                <a:latin typeface="+mn-lt"/>
                <a:ea typeface="Calibri" panose="020F0502020204030204" pitchFamily="34" charset="0"/>
                <a:cs typeface="Times New Roman" panose="02020603050405020304" pitchFamily="18" charset="0"/>
              </a:rPr>
              <a:t>Müşterilerin bir işi yürütürken başkaları tarafından nasıl algılanmak istediklerine odaklanmak.
Örnek: Müşteriler neden bir iPhone satın alıyor? Teknoloji konusunda bilgili bir kişi olarak görünün.</a:t>
            </a:r>
          </a:p>
          <a:p>
            <a:pPr algn="just"/>
            <a:endParaRPr lang="tr-TR" sz="1100" dirty="0">
              <a:solidFill>
                <a:schemeClr val="tx1"/>
              </a:solidFill>
              <a:effectLst/>
              <a:latin typeface="+mn-lt"/>
              <a:ea typeface="Calibri"/>
              <a:cs typeface="Times New Roman"/>
            </a:endParaRPr>
          </a:p>
          <a:p>
            <a:pPr algn="just"/>
            <a:r>
              <a:rPr lang="tr-TR" sz="1100" b="1" dirty="0">
                <a:solidFill>
                  <a:schemeClr val="tx1"/>
                </a:solidFill>
                <a:effectLst/>
                <a:latin typeface="+mn-lt"/>
                <a:ea typeface="Calibri" panose="020F0502020204030204" pitchFamily="34" charset="0"/>
                <a:cs typeface="Times New Roman" panose="02020603050405020304" pitchFamily="18" charset="0"/>
              </a:rPr>
              <a:t>3</a:t>
            </a:r>
            <a:r>
              <a:rPr lang="tr-TR" b="1" dirty="0">
                <a:solidFill>
                  <a:schemeClr val="tx1"/>
                </a:solidFill>
                <a:latin typeface="+mn-lt"/>
                <a:ea typeface="Calibri" panose="020F0502020204030204" pitchFamily="34" charset="0"/>
                <a:cs typeface="Times New Roman" panose="02020603050405020304" pitchFamily="18" charset="0"/>
              </a:rPr>
              <a:t>. Duygusal Yönler: Kişisel Boyut</a:t>
            </a:r>
            <a:endParaRPr lang="tr-TR"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tr-TR" dirty="0">
                <a:solidFill>
                  <a:schemeClr val="tx1"/>
                </a:solidFill>
                <a:latin typeface="+mn-lt"/>
                <a:ea typeface="Calibri" panose="020F0502020204030204" pitchFamily="34" charset="0"/>
                <a:cs typeface="Times New Roman" panose="02020603050405020304" pitchFamily="18" charset="0"/>
              </a:rPr>
              <a:t>Müşterilerinizin işlevsel işi yürütürken nasıl hissetmek ve algılanmak istedikleri.
Örnek: Müşteriler neden bir iPhone satın alıyor? Kullanımı kolay, diğer Apple ürünleriyle bağlantı.</a:t>
            </a:r>
          </a:p>
          <a:p>
            <a:pPr marL="171450" indent="-171450" algn="just">
              <a:buFont typeface="Wingdings" pitchFamily="2" charset="2"/>
              <a:buChar char="q"/>
            </a:pPr>
            <a:endParaRPr lang="tr-TR" sz="1100" dirty="0">
              <a:solidFill>
                <a:schemeClr val="tx1"/>
              </a:solidFill>
              <a:effectLst/>
              <a:latin typeface="+mn-lt"/>
              <a:ea typeface="Calibri" panose="020F0502020204030204" pitchFamily="34" charset="0"/>
              <a:cs typeface="Times New Roman" panose="02020603050405020304" pitchFamily="18" charset="0"/>
            </a:endParaRPr>
          </a:p>
          <a:p>
            <a:pPr algn="just"/>
            <a:r>
              <a:rPr lang="tr-TR" b="1" u="sng" dirty="0">
                <a:solidFill>
                  <a:srgbClr val="29C5F4"/>
                </a:solidFill>
                <a:latin typeface="Calibri"/>
                <a:cs typeface="Times New Roman"/>
                <a:hlinkClick r:id="rId4">
                  <a:extLst>
                    <a:ext uri="{A12FA001-AC4F-418D-AE19-62706E023703}">
                      <ahyp:hlinkClr xmlns:ahyp="http://schemas.microsoft.com/office/drawing/2018/hyperlinkcolor" xmlns="" val="tx"/>
                    </a:ext>
                  </a:extLst>
                </a:hlinkClick>
              </a:rPr>
              <a:t>Miro'daki şablonu</a:t>
            </a:r>
            <a:r>
              <a:rPr lang="tr-TR" dirty="0">
                <a:latin typeface="Calibri"/>
                <a:ea typeface="Calibri"/>
                <a:cs typeface="Times New Roman"/>
              </a:rPr>
              <a:t> kullanabilirsiniz ("Şablonu </a:t>
            </a:r>
            <a:r>
              <a:rPr lang="tr-TR" dirty="0" err="1">
                <a:latin typeface="Calibri"/>
                <a:ea typeface="Calibri"/>
                <a:cs typeface="Times New Roman"/>
              </a:rPr>
              <a:t>kullan"a</a:t>
            </a:r>
            <a:r>
              <a:rPr lang="tr-TR" dirty="0">
                <a:latin typeface="Calibri"/>
                <a:ea typeface="Calibri"/>
                <a:cs typeface="Times New Roman"/>
              </a:rPr>
              <a:t> tıklayın ve çalışmaya başlamak için oturum açın) veya bu görevi gerçekleştirmek için </a:t>
            </a:r>
            <a:r>
              <a:rPr lang="tr-TR" dirty="0" err="1">
                <a:latin typeface="Calibri"/>
                <a:ea typeface="Calibri"/>
                <a:cs typeface="Times New Roman"/>
              </a:rPr>
              <a:t>Edraw</a:t>
            </a:r>
            <a:r>
              <a:rPr lang="tr-TR" dirty="0">
                <a:latin typeface="Calibri"/>
                <a:ea typeface="Calibri"/>
                <a:cs typeface="Times New Roman"/>
              </a:rPr>
              <a:t>, </a:t>
            </a:r>
            <a:r>
              <a:rPr lang="tr-TR" dirty="0" err="1">
                <a:latin typeface="Calibri"/>
                <a:ea typeface="Calibri"/>
                <a:cs typeface="Times New Roman"/>
              </a:rPr>
              <a:t>Lucidchart</a:t>
            </a:r>
            <a:r>
              <a:rPr lang="tr-TR" dirty="0">
                <a:latin typeface="Calibri"/>
                <a:ea typeface="Calibri"/>
                <a:cs typeface="Times New Roman"/>
              </a:rPr>
              <a:t>, </a:t>
            </a:r>
            <a:r>
              <a:rPr lang="tr-TR" dirty="0" err="1">
                <a:latin typeface="Calibri"/>
                <a:ea typeface="Calibri"/>
                <a:cs typeface="Times New Roman"/>
              </a:rPr>
              <a:t>Simplemind</a:t>
            </a:r>
            <a:r>
              <a:rPr lang="tr-TR" dirty="0">
                <a:latin typeface="Calibri"/>
                <a:ea typeface="Calibri"/>
                <a:cs typeface="Times New Roman"/>
              </a:rPr>
              <a:t>, </a:t>
            </a:r>
            <a:r>
              <a:rPr lang="tr-TR" dirty="0" err="1">
                <a:latin typeface="Calibri"/>
                <a:ea typeface="Calibri"/>
                <a:cs typeface="Times New Roman"/>
              </a:rPr>
              <a:t>MindMeister</a:t>
            </a:r>
            <a:r>
              <a:rPr lang="tr-TR" dirty="0">
                <a:latin typeface="Calibri"/>
                <a:ea typeface="Calibri"/>
                <a:cs typeface="Times New Roman"/>
              </a:rPr>
              <a:t> veya </a:t>
            </a:r>
            <a:r>
              <a:rPr lang="tr-TR" dirty="0" err="1">
                <a:latin typeface="Calibri"/>
                <a:ea typeface="Calibri"/>
                <a:cs typeface="Times New Roman"/>
              </a:rPr>
              <a:t>Mindjet</a:t>
            </a:r>
            <a:r>
              <a:rPr lang="tr-TR" dirty="0">
                <a:latin typeface="Calibri"/>
                <a:ea typeface="Calibri"/>
                <a:cs typeface="Times New Roman"/>
              </a:rPr>
              <a:t> gibi başka bir ilgili araç seçebilirsiniz</a:t>
            </a:r>
            <a:r>
              <a:rPr lang="tr-TR" dirty="0">
                <a:latin typeface="Calibri"/>
                <a:ea typeface="Open Sans"/>
                <a:cs typeface="Times New Roman"/>
              </a:rPr>
              <a:t>. </a:t>
            </a:r>
          </a:p>
          <a:p>
            <a:pPr algn="just"/>
            <a:endParaRPr lang="tr-TR" sz="400" dirty="0">
              <a:latin typeface="Calibri"/>
              <a:ea typeface="Open Sans"/>
              <a:cs typeface="Times New Roman"/>
            </a:endParaRPr>
          </a:p>
          <a:p>
            <a:pPr algn="just"/>
            <a:r>
              <a:rPr lang="tr-TR" b="1" dirty="0">
                <a:latin typeface="Calibri"/>
                <a:ea typeface="Open Sans"/>
                <a:cs typeface="Times New Roman"/>
              </a:rPr>
              <a:t>Miro'nun nasıl kullanılacağına </a:t>
            </a:r>
            <a:r>
              <a:rPr lang="tr-TR" dirty="0">
                <a:latin typeface="Calibri"/>
                <a:ea typeface="Open Sans"/>
                <a:cs typeface="Times New Roman"/>
              </a:rPr>
              <a:t>ilişkin talimatlar için bu belgenin 9-10. sayfalarına göz atın.</a:t>
            </a:r>
            <a:endParaRPr lang="tr-TR" sz="1100" dirty="0">
              <a:solidFill>
                <a:schemeClr val="tx1"/>
              </a:solidFill>
              <a:effectLst/>
              <a:latin typeface="+mn-lt"/>
              <a:ea typeface="Calibri" panose="020F0502020204030204" pitchFamily="34" charset="0"/>
              <a:cs typeface="Times New Roman" panose="02020603050405020304" pitchFamily="18" charset="0"/>
            </a:endParaRPr>
          </a:p>
          <a:p>
            <a:pPr algn="just"/>
            <a:endParaRPr lang="tr-TR" dirty="0">
              <a:solidFill>
                <a:srgbClr val="0B3A5B"/>
              </a:solidFill>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6141BE8-BBF0-1530-DF0C-2DDED2B22DD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xmlns="" id="{931AD237-D9AC-5DE8-34AE-C27C4687AAC1}"/>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E507DFAF-6598-4DE9-2365-567BC7D8BD23}"/>
              </a:ext>
            </a:extLst>
          </p:cNvPr>
          <p:cNvSpPr>
            <a:spLocks noGrp="1"/>
          </p:cNvSpPr>
          <p:nvPr>
            <p:ph type="body" sz="quarter" idx="61"/>
          </p:nvPr>
        </p:nvSpPr>
        <p:spPr>
          <a:xfrm>
            <a:off x="-9335" y="304800"/>
            <a:ext cx="5775135" cy="926158"/>
          </a:xfrm>
        </p:spPr>
        <p:txBody>
          <a:bodyPr/>
          <a:lstStyle/>
          <a:p>
            <a:r>
              <a:rPr lang="en-US" dirty="0"/>
              <a:t>AŞAMA 1 - FIRSAT</a:t>
            </a:r>
            <a:r>
              <a:rPr lang="tr-TR" dirty="0"/>
              <a:t>LARIN</a:t>
            </a:r>
            <a:r>
              <a:rPr lang="en-US" dirty="0"/>
              <a:t> TANIMLA</a:t>
            </a:r>
            <a:r>
              <a:rPr lang="tr-TR" dirty="0"/>
              <a:t>NMASI</a:t>
            </a:r>
            <a:endParaRPr lang="en-US" dirty="0"/>
          </a:p>
        </p:txBody>
      </p:sp>
      <p:pic>
        <p:nvPicPr>
          <p:cNvPr id="6" name="Grafik 5">
            <a:extLst>
              <a:ext uri="{FF2B5EF4-FFF2-40B4-BE49-F238E27FC236}">
                <a16:creationId xmlns:a16="http://schemas.microsoft.com/office/drawing/2014/main" xmlns="" id="{93EFE8E3-B8FD-DE0D-08E0-C034CD8E72B4}"/>
              </a:ext>
            </a:extLst>
          </p:cNvPr>
          <p:cNvPicPr>
            <a:picLocks noChangeAspect="1"/>
          </p:cNvPicPr>
          <p:nvPr/>
        </p:nvPicPr>
        <p:blipFill>
          <a:blip r:embed="rId5"/>
          <a:stretch>
            <a:fillRect/>
          </a:stretch>
        </p:blipFill>
        <p:spPr>
          <a:xfrm>
            <a:off x="2226892" y="3709628"/>
            <a:ext cx="3105891" cy="2224433"/>
          </a:xfrm>
          <a:prstGeom prst="rect">
            <a:avLst/>
          </a:prstGeom>
        </p:spPr>
      </p:pic>
    </p:spTree>
    <p:extLst>
      <p:ext uri="{BB962C8B-B14F-4D97-AF65-F5344CB8AC3E}">
        <p14:creationId xmlns:p14="http://schemas.microsoft.com/office/powerpoint/2010/main" val="33343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1D0FB5-0104-DB46-F242-EEE727505387}"/>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xmlns="" id="{EBF1052F-6DE6-4DFB-99EE-D487B3E2B537}"/>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tr-TR" sz="1600" b="1" dirty="0">
                <a:solidFill>
                  <a:srgbClr val="8652A1"/>
                </a:solidFill>
              </a:rPr>
              <a:t>3. Adım: Yapılacak İşlerin Uygulanması</a:t>
            </a:r>
          </a:p>
          <a:p>
            <a:pPr algn="just"/>
            <a:endParaRPr lang="tr-TR" dirty="0">
              <a:solidFill>
                <a:srgbClr val="0B3A5B"/>
              </a:solidFill>
            </a:endParaRPr>
          </a:p>
          <a:p>
            <a:pPr algn="just"/>
            <a:r>
              <a:rPr lang="tr-TR" dirty="0">
                <a:solidFill>
                  <a:schemeClr val="tx1"/>
                </a:solidFill>
              </a:rPr>
              <a:t>Belirlenen işleri geliştirin ve bunları kullanıcı hikayelerine dönüştürün. Aşağıdaki formatta </a:t>
            </a:r>
          </a:p>
          <a:p>
            <a:pPr algn="just"/>
            <a:r>
              <a:rPr lang="tr-TR" dirty="0">
                <a:solidFill>
                  <a:schemeClr val="tx1"/>
                </a:solidFill>
              </a:rPr>
              <a:t>kullanıcı hikayeleri oluşturarak JTBD teorisini uygulayın</a:t>
            </a:r>
            <a:r>
              <a:rPr lang="tr-TR" dirty="0">
                <a:solidFill>
                  <a:schemeClr val="tx1"/>
                </a:solidFill>
                <a:latin typeface="Calibri"/>
                <a:ea typeface="Calibri"/>
                <a:cs typeface="Times New Roman"/>
              </a:rPr>
              <a:t>:</a:t>
            </a:r>
          </a:p>
          <a:p>
            <a:pPr algn="just"/>
            <a:endParaRPr lang="tr-TR" dirty="0">
              <a:solidFill>
                <a:schemeClr val="tx1"/>
              </a:solidFill>
              <a:latin typeface="Calibri"/>
              <a:ea typeface="Calibri"/>
              <a:cs typeface="Times New Roman"/>
            </a:endParaRPr>
          </a:p>
          <a:p>
            <a:pPr algn="just"/>
            <a:endParaRPr lang="tr-TR" dirty="0">
              <a:solidFill>
                <a:schemeClr val="tx1"/>
              </a:solidFill>
              <a:latin typeface="Calibri"/>
              <a:ea typeface="Calibri"/>
              <a:cs typeface="Times New Roman"/>
            </a:endParaRPr>
          </a:p>
          <a:p>
            <a:pPr algn="just"/>
            <a:endParaRPr lang="tr-TR" dirty="0">
              <a:solidFill>
                <a:schemeClr val="tx1"/>
              </a:solidFill>
              <a:latin typeface="Calibri"/>
              <a:ea typeface="Calibri"/>
              <a:cs typeface="Times New Roman"/>
            </a:endParaRPr>
          </a:p>
          <a:p>
            <a:pPr algn="just"/>
            <a:endParaRPr lang="tr-TR" dirty="0">
              <a:solidFill>
                <a:schemeClr val="tx1"/>
              </a:solidFill>
              <a:latin typeface="Calibri"/>
              <a:ea typeface="Calibri"/>
              <a:cs typeface="Times New Roman"/>
            </a:endParaRPr>
          </a:p>
          <a:p>
            <a:pPr algn="just"/>
            <a:endParaRPr lang="tr-TR" dirty="0">
              <a:solidFill>
                <a:schemeClr val="tx1"/>
              </a:solidFill>
              <a:latin typeface="Calibri"/>
              <a:ea typeface="Calibri"/>
              <a:cs typeface="Times New Roman"/>
            </a:endParaRPr>
          </a:p>
          <a:p>
            <a:pPr algn="just"/>
            <a:endParaRPr lang="tr-TR" dirty="0">
              <a:solidFill>
                <a:schemeClr val="tx1"/>
              </a:solidFill>
              <a:latin typeface="Calibri"/>
              <a:ea typeface="Calibri"/>
              <a:cs typeface="Times New Roman"/>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r>
              <a:rPr lang="tr-TR" b="1" dirty="0">
                <a:solidFill>
                  <a:schemeClr val="tx1"/>
                </a:solidFill>
                <a:latin typeface="+mn-lt"/>
                <a:ea typeface="Calibri" panose="020F0502020204030204" pitchFamily="34" charset="0"/>
                <a:cs typeface="Times New Roman" panose="02020603050405020304" pitchFamily="18" charset="0"/>
              </a:rPr>
              <a:t>Örnekler:</a:t>
            </a:r>
          </a:p>
          <a:p>
            <a:pPr marL="171450" indent="-171450" algn="just">
              <a:buFont typeface="Wingdings" pitchFamily="2" charset="2"/>
              <a:buChar char="q"/>
            </a:pPr>
            <a:r>
              <a:rPr lang="tr-TR" dirty="0">
                <a:solidFill>
                  <a:schemeClr val="tx1"/>
                </a:solidFill>
              </a:rPr>
              <a:t>"[İşe giderken] [ulaşım için tüm opsiyonları bilmek  istiyorum] [böylece alternatiflerime ulaşım opsiyonlarıma göre </a:t>
            </a:r>
            <a:r>
              <a:rPr lang="tr-TR" dirty="0" err="1">
                <a:solidFill>
                  <a:schemeClr val="tx1"/>
                </a:solidFill>
              </a:rPr>
              <a:t>haraket</a:t>
            </a:r>
            <a:r>
              <a:rPr lang="tr-TR" dirty="0">
                <a:solidFill>
                  <a:schemeClr val="tx1"/>
                </a:solidFill>
              </a:rPr>
              <a:t> edebilirim]"
"[Sabah evden çıkarken] [Olası trafik sıkışıklıkları hakkında bilgilendirilmek istiyorum] [böylece zamanında varabilirim]"
"[Market alışverişine gittiğimde] [Yöresel sebzelerden alışveriş yapmak istiyorum] [böylece yerel halkı destekliyorum ve kendimi iyi hissediyorum]“</a:t>
            </a:r>
          </a:p>
          <a:p>
            <a:pPr marL="171450" indent="-171450" algn="just">
              <a:buFont typeface="Arial" panose="020B0604020202020204" pitchFamily="34" charset="0"/>
              <a:buChar char="•"/>
            </a:pPr>
            <a:endParaRPr lang="tr-TR" dirty="0">
              <a:solidFill>
                <a:schemeClr val="tx1"/>
              </a:solidFill>
              <a:latin typeface="+mn-lt"/>
              <a:ea typeface="Calibri" panose="020F0502020204030204" pitchFamily="34" charset="0"/>
              <a:cs typeface="Times New Roman" panose="02020603050405020304" pitchFamily="18" charset="0"/>
            </a:endParaRPr>
          </a:p>
          <a:p>
            <a:pPr algn="just"/>
            <a:endParaRPr lang="tr-TR" dirty="0">
              <a:solidFill>
                <a:schemeClr val="tx1"/>
              </a:solidFill>
              <a:latin typeface="+mn-lt"/>
              <a:ea typeface="Calibri" panose="020F0502020204030204" pitchFamily="34" charset="0"/>
              <a:cs typeface="Times New Roman" panose="02020603050405020304" pitchFamily="18" charset="0"/>
            </a:endParaRPr>
          </a:p>
          <a:p>
            <a:pPr algn="just"/>
            <a:r>
              <a:rPr lang="tr-TR" dirty="0">
                <a:latin typeface="Calibri"/>
                <a:ea typeface="Calibri"/>
                <a:cs typeface="Times New Roman"/>
              </a:rPr>
              <a:t>Bu görevi gerçekleştirmek için Miro, </a:t>
            </a:r>
            <a:r>
              <a:rPr lang="tr-TR" dirty="0" err="1">
                <a:latin typeface="Calibri"/>
                <a:ea typeface="Calibri"/>
                <a:cs typeface="Times New Roman"/>
              </a:rPr>
              <a:t>Edraw</a:t>
            </a:r>
            <a:r>
              <a:rPr lang="tr-TR" dirty="0">
                <a:latin typeface="Calibri"/>
                <a:ea typeface="Calibri"/>
                <a:cs typeface="Times New Roman"/>
              </a:rPr>
              <a:t>, </a:t>
            </a:r>
            <a:r>
              <a:rPr lang="tr-TR" dirty="0" err="1">
                <a:latin typeface="Calibri"/>
                <a:ea typeface="Calibri"/>
                <a:cs typeface="Times New Roman"/>
              </a:rPr>
              <a:t>Trello</a:t>
            </a:r>
            <a:r>
              <a:rPr lang="tr-TR" dirty="0">
                <a:latin typeface="Calibri"/>
                <a:ea typeface="Calibri"/>
                <a:cs typeface="Times New Roman"/>
              </a:rPr>
              <a:t>, </a:t>
            </a:r>
            <a:r>
              <a:rPr lang="tr-TR" dirty="0" err="1">
                <a:latin typeface="Calibri"/>
                <a:ea typeface="Calibri"/>
                <a:cs typeface="Times New Roman"/>
              </a:rPr>
              <a:t>ClickUp</a:t>
            </a:r>
            <a:r>
              <a:rPr lang="tr-TR" dirty="0">
                <a:latin typeface="Calibri"/>
                <a:ea typeface="Calibri"/>
                <a:cs typeface="Times New Roman"/>
              </a:rPr>
              <a:t>, </a:t>
            </a:r>
            <a:r>
              <a:rPr lang="tr-TR" dirty="0" err="1">
                <a:latin typeface="Calibri"/>
                <a:ea typeface="Calibri"/>
                <a:cs typeface="Times New Roman"/>
              </a:rPr>
              <a:t>Lucidchart</a:t>
            </a:r>
            <a:r>
              <a:rPr lang="tr-TR" dirty="0">
                <a:latin typeface="Calibri"/>
                <a:ea typeface="Calibri"/>
                <a:cs typeface="Times New Roman"/>
              </a:rPr>
              <a:t>, </a:t>
            </a:r>
            <a:r>
              <a:rPr lang="tr-TR" dirty="0" err="1">
                <a:latin typeface="Calibri"/>
                <a:ea typeface="Calibri"/>
                <a:cs typeface="Times New Roman"/>
              </a:rPr>
              <a:t>Simplemind</a:t>
            </a:r>
            <a:r>
              <a:rPr lang="tr-TR" dirty="0">
                <a:latin typeface="Calibri"/>
                <a:ea typeface="Calibri"/>
                <a:cs typeface="Times New Roman"/>
              </a:rPr>
              <a:t>, </a:t>
            </a:r>
            <a:r>
              <a:rPr lang="tr-TR" dirty="0" err="1">
                <a:latin typeface="Calibri"/>
                <a:ea typeface="Calibri"/>
                <a:cs typeface="Times New Roman"/>
              </a:rPr>
              <a:t>MindMeister</a:t>
            </a:r>
            <a:r>
              <a:rPr lang="tr-TR" dirty="0">
                <a:latin typeface="Calibri"/>
                <a:ea typeface="Calibri"/>
                <a:cs typeface="Times New Roman"/>
              </a:rPr>
              <a:t> veya </a:t>
            </a:r>
            <a:r>
              <a:rPr lang="tr-TR" dirty="0" err="1">
                <a:latin typeface="Calibri"/>
                <a:ea typeface="Calibri"/>
                <a:cs typeface="Times New Roman"/>
              </a:rPr>
              <a:t>Mindjet</a:t>
            </a:r>
            <a:r>
              <a:rPr lang="tr-TR" dirty="0">
                <a:latin typeface="Calibri"/>
                <a:ea typeface="Calibri"/>
                <a:cs typeface="Times New Roman"/>
              </a:rPr>
              <a:t> gibi ilgili bir araç seçebilirsiniz</a:t>
            </a:r>
            <a:r>
              <a:rPr lang="tr-TR" dirty="0">
                <a:latin typeface="Calibri"/>
                <a:ea typeface="Open Sans"/>
                <a:cs typeface="Times New Roman"/>
              </a:rPr>
              <a:t>. </a:t>
            </a:r>
          </a:p>
          <a:p>
            <a:pPr algn="just"/>
            <a:endParaRPr lang="tr-TR" dirty="0">
              <a:latin typeface="Calibri"/>
              <a:ea typeface="Open Sans"/>
              <a:cs typeface="Times New Roman"/>
            </a:endParaRPr>
          </a:p>
          <a:p>
            <a:pPr algn="just"/>
            <a:r>
              <a:rPr lang="tr-TR" b="1" dirty="0">
                <a:latin typeface="Calibri"/>
                <a:ea typeface="Open Sans"/>
                <a:cs typeface="Times New Roman"/>
              </a:rPr>
              <a:t>Miro'nun nasıl kullanılacağına</a:t>
            </a:r>
            <a:r>
              <a:rPr lang="tr-TR" dirty="0">
                <a:latin typeface="Calibri"/>
                <a:ea typeface="Open Sans"/>
                <a:cs typeface="Times New Roman"/>
              </a:rPr>
              <a:t> ilişkin talimatlar için bu belgenin 9-10. sayfalarına göz atın.</a:t>
            </a:r>
            <a:endParaRPr lang="tr-TR" sz="800"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B897450-DDEF-9481-3A6D-1101E884F353}"/>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xmlns="" id="{829D331C-64C2-A015-DAA0-53604BFA6AB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xmlns="" id="{CF50BB41-4A03-34B6-443A-6AF476EC2498}"/>
              </a:ext>
            </a:extLst>
          </p:cNvPr>
          <p:cNvSpPr>
            <a:spLocks noGrp="1"/>
          </p:cNvSpPr>
          <p:nvPr>
            <p:ph type="body" sz="quarter" idx="61"/>
          </p:nvPr>
        </p:nvSpPr>
        <p:spPr>
          <a:xfrm>
            <a:off x="-9335" y="304800"/>
            <a:ext cx="5775135" cy="926158"/>
          </a:xfrm>
        </p:spPr>
        <p:txBody>
          <a:bodyPr/>
          <a:lstStyle/>
          <a:p>
            <a:r>
              <a:rPr lang="en-US" dirty="0"/>
              <a:t>AŞAMA 1 - FIRSAT</a:t>
            </a:r>
            <a:r>
              <a:rPr lang="tr-TR" dirty="0"/>
              <a:t>LARIN</a:t>
            </a:r>
            <a:r>
              <a:rPr lang="en-US" dirty="0"/>
              <a:t> TANIMLA</a:t>
            </a:r>
            <a:r>
              <a:rPr lang="tr-TR" dirty="0"/>
              <a:t>NMASI</a:t>
            </a:r>
            <a:endParaRPr lang="en-US" dirty="0"/>
          </a:p>
        </p:txBody>
      </p:sp>
      <p:pic>
        <p:nvPicPr>
          <p:cNvPr id="6" name="Picture 15">
            <a:extLst>
              <a:ext uri="{FF2B5EF4-FFF2-40B4-BE49-F238E27FC236}">
                <a16:creationId xmlns:a16="http://schemas.microsoft.com/office/drawing/2014/main" xmlns="" id="{E5122679-73AF-7D1F-BC42-8456972B2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752" y="2409666"/>
            <a:ext cx="6502170" cy="1891464"/>
          </a:xfrm>
          <a:prstGeom prst="rect">
            <a:avLst/>
          </a:prstGeom>
          <a:noFill/>
          <a:ln>
            <a:noFill/>
          </a:ln>
        </p:spPr>
      </p:pic>
    </p:spTree>
    <p:extLst>
      <p:ext uri="{BB962C8B-B14F-4D97-AF65-F5344CB8AC3E}">
        <p14:creationId xmlns:p14="http://schemas.microsoft.com/office/powerpoint/2010/main" val="180083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5DD2480-6C50-38AA-10E0-01CC68F48C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08FD3C3-247F-2B10-F4CB-670A7AE60FA3}"/>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xmlns="" id="{CEE6C84F-AACC-3C81-51D3-5C446843BEA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xmlns="" id="{C569D03A-E4D9-C383-8F3B-FC78B2401215}"/>
              </a:ext>
            </a:extLst>
          </p:cNvPr>
          <p:cNvSpPr txBox="1">
            <a:spLocks/>
          </p:cNvSpPr>
          <p:nvPr/>
        </p:nvSpPr>
        <p:spPr>
          <a:xfrm>
            <a:off x="658780" y="1425816"/>
            <a:ext cx="6076734" cy="89611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sz="1600" b="1" dirty="0">
                <a:solidFill>
                  <a:srgbClr val="8652A1"/>
                </a:solidFill>
              </a:rPr>
              <a:t>Talimatlar: Miro Nasıl Kullanılır</a:t>
            </a:r>
          </a:p>
          <a:p>
            <a:endParaRPr lang="tr-TR" sz="1800" b="1" dirty="0"/>
          </a:p>
          <a:p>
            <a:pPr marL="228600" indent="-228600">
              <a:buAutoNum type="arabicPeriod"/>
            </a:pPr>
            <a:r>
              <a:rPr lang="tr-TR" dirty="0"/>
              <a:t>Tarayıcınızda Miro web sayfasına gidin – </a:t>
            </a:r>
            <a:r>
              <a:rPr lang="tr-TR" b="1" dirty="0">
                <a:solidFill>
                  <a:srgbClr val="29C5F4"/>
                </a:solidFill>
                <a:hlinkClick r:id="rId2">
                  <a:extLst>
                    <a:ext uri="{A12FA001-AC4F-418D-AE19-62706E023703}">
                      <ahyp:hlinkClr xmlns:ahyp="http://schemas.microsoft.com/office/drawing/2018/hyperlinkcolor" xmlns="" val="tx"/>
                    </a:ext>
                  </a:extLst>
                </a:hlinkClick>
              </a:rPr>
              <a:t>www.miro.com</a:t>
            </a:r>
            <a:r>
              <a:rPr lang="tr-TR" dirty="0">
                <a:solidFill>
                  <a:schemeClr val="tx1"/>
                </a:solidFill>
              </a:rPr>
              <a:t>.</a:t>
            </a:r>
          </a:p>
          <a:p>
            <a:pPr marL="228600" indent="-228600">
              <a:buAutoNum type="arabicPeriod"/>
            </a:pPr>
            <a:r>
              <a:rPr lang="tr-TR" dirty="0"/>
              <a:t>Kaydolun veya kimlik bilgilerinizle giriş yapın.</a:t>
            </a:r>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r>
              <a:rPr lang="tr-TR" dirty="0">
                <a:latin typeface="Calibri"/>
                <a:ea typeface="Open Sans"/>
                <a:cs typeface="Calibri"/>
              </a:rPr>
              <a:t>Başlamak için "+ Yeni </a:t>
            </a:r>
            <a:r>
              <a:rPr lang="tr-TR" dirty="0" err="1">
                <a:latin typeface="Calibri"/>
                <a:ea typeface="Open Sans"/>
                <a:cs typeface="Calibri"/>
              </a:rPr>
              <a:t>Oluştur"a</a:t>
            </a:r>
            <a:r>
              <a:rPr lang="tr-TR" dirty="0">
                <a:latin typeface="Calibri"/>
                <a:ea typeface="Open Sans"/>
                <a:cs typeface="Calibri"/>
              </a:rPr>
              <a:t> ve ardından "</a:t>
            </a:r>
            <a:r>
              <a:rPr lang="tr-TR" dirty="0" err="1">
                <a:latin typeface="Calibri"/>
                <a:ea typeface="Open Sans"/>
                <a:cs typeface="Calibri"/>
              </a:rPr>
              <a:t>Pano"ya</a:t>
            </a:r>
            <a:r>
              <a:rPr lang="tr-TR" dirty="0">
                <a:latin typeface="Calibri"/>
                <a:ea typeface="Open Sans"/>
                <a:cs typeface="Calibri"/>
              </a:rPr>
              <a:t> veya "Şablonları </a:t>
            </a:r>
            <a:r>
              <a:rPr lang="tr-TR" dirty="0" err="1">
                <a:latin typeface="Calibri"/>
                <a:ea typeface="Open Sans"/>
                <a:cs typeface="Calibri"/>
              </a:rPr>
              <a:t>keşfet"e</a:t>
            </a:r>
            <a:r>
              <a:rPr lang="tr-TR" dirty="0">
                <a:latin typeface="Calibri"/>
                <a:ea typeface="Open Sans"/>
                <a:cs typeface="Calibri"/>
              </a:rPr>
              <a:t> tıklayın (alternatif olarak, yukarıdaki görevlerde bir şablon bağlantısına tıklayabilirsiniz).</a:t>
            </a:r>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r>
              <a:rPr lang="tr-TR" dirty="0"/>
              <a:t>Üstteki menü size panoyu adlandırma, bir simge seçme ve panonun kendisi için bazı genel ayarlar için seçenekler sunar.</a:t>
            </a:r>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lgn="just">
              <a:buAutoNum type="arabicPeriod"/>
            </a:pPr>
            <a:r>
              <a:rPr lang="tr-TR" dirty="0"/>
              <a:t>Sağ üst taraftaki menü size oylama, yorum yapma, tepki verme, konuşma parçalarını izleme/kaydetme ve panoyu paylaşma gibi işbirliği seçenekleri sunar. Artık kişileri doğrudan davet edebilir veya bağlantıyı tüm pano için paylaşabilirsiniz – açılır menüden bir seçenek belirleyerek davetiyelerin izinlerini düzenleyebilirsiniz.</a:t>
            </a:r>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lgn="just">
              <a:buAutoNum type="arabicPeriod"/>
            </a:pPr>
            <a:r>
              <a:rPr lang="tr-TR" dirty="0"/>
              <a:t>Sağ altta, panoyu yakınlaştırmak ve uzaklaştırmak için araçlar içeren bir menünün yanı sıra yardım merkezi ve Miro'yu kullanmak için daha fazla ipucu da dahil olmak üzere yardım için bir düğme bulabilirsiniz.</a:t>
            </a:r>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pPr marL="228600" indent="-228600">
              <a:buAutoNum type="arabicPeriod"/>
            </a:pPr>
            <a:endParaRPr lang="tr-TR" dirty="0"/>
          </a:p>
          <a:p>
            <a:endParaRPr lang="tr-TR" dirty="0"/>
          </a:p>
          <a:p>
            <a:endParaRPr lang="tr-TR" dirty="0"/>
          </a:p>
        </p:txBody>
      </p:sp>
      <p:sp>
        <p:nvSpPr>
          <p:cNvPr id="11" name="Text Placeholder 6">
            <a:extLst>
              <a:ext uri="{FF2B5EF4-FFF2-40B4-BE49-F238E27FC236}">
                <a16:creationId xmlns:a16="http://schemas.microsoft.com/office/drawing/2014/main" xmlns="" id="{1CA7D31B-3E13-8586-D456-8A445D74711B}"/>
              </a:ext>
            </a:extLst>
          </p:cNvPr>
          <p:cNvSpPr>
            <a:spLocks noGrp="1"/>
          </p:cNvSpPr>
          <p:nvPr>
            <p:ph type="body" sz="quarter" idx="61"/>
          </p:nvPr>
        </p:nvSpPr>
        <p:spPr>
          <a:xfrm>
            <a:off x="-9335" y="304800"/>
            <a:ext cx="5775135" cy="926158"/>
          </a:xfrm>
        </p:spPr>
        <p:txBody>
          <a:bodyPr/>
          <a:lstStyle/>
          <a:p>
            <a:r>
              <a:rPr lang="en-US" dirty="0"/>
              <a:t>AŞAMA 1 - FIRSAT</a:t>
            </a:r>
            <a:r>
              <a:rPr lang="tr-TR" dirty="0"/>
              <a:t>LARIN</a:t>
            </a:r>
            <a:r>
              <a:rPr lang="en-US" dirty="0"/>
              <a:t> TANIMLA</a:t>
            </a:r>
            <a:r>
              <a:rPr lang="tr-TR" dirty="0"/>
              <a:t>NMASI</a:t>
            </a:r>
            <a:endParaRPr lang="en-US" dirty="0"/>
          </a:p>
        </p:txBody>
      </p:sp>
      <p:pic>
        <p:nvPicPr>
          <p:cNvPr id="5" name="Grafik 4">
            <a:extLst>
              <a:ext uri="{FF2B5EF4-FFF2-40B4-BE49-F238E27FC236}">
                <a16:creationId xmlns:a16="http://schemas.microsoft.com/office/drawing/2014/main" xmlns="" id="{3798EFD9-1EF1-F196-A702-8A69FDA81F22}"/>
              </a:ext>
            </a:extLst>
          </p:cNvPr>
          <p:cNvPicPr>
            <a:picLocks noChangeAspect="1"/>
          </p:cNvPicPr>
          <p:nvPr/>
        </p:nvPicPr>
        <p:blipFill>
          <a:blip r:embed="rId3"/>
          <a:stretch>
            <a:fillRect/>
          </a:stretch>
        </p:blipFill>
        <p:spPr>
          <a:xfrm>
            <a:off x="981778" y="2383042"/>
            <a:ext cx="5274644" cy="424958"/>
          </a:xfrm>
          <a:prstGeom prst="rect">
            <a:avLst/>
          </a:prstGeom>
        </p:spPr>
      </p:pic>
      <p:pic>
        <p:nvPicPr>
          <p:cNvPr id="8" name="Grafik 7">
            <a:extLst>
              <a:ext uri="{FF2B5EF4-FFF2-40B4-BE49-F238E27FC236}">
                <a16:creationId xmlns:a16="http://schemas.microsoft.com/office/drawing/2014/main" xmlns="" id="{0784A193-576E-B210-1AFE-F1F386AAE2B4}"/>
              </a:ext>
            </a:extLst>
          </p:cNvPr>
          <p:cNvPicPr>
            <a:picLocks noChangeAspect="1"/>
          </p:cNvPicPr>
          <p:nvPr/>
        </p:nvPicPr>
        <p:blipFill>
          <a:blip r:embed="rId4"/>
          <a:stretch>
            <a:fillRect/>
          </a:stretch>
        </p:blipFill>
        <p:spPr>
          <a:xfrm>
            <a:off x="981778" y="3208319"/>
            <a:ext cx="5274644" cy="1290040"/>
          </a:xfrm>
          <a:prstGeom prst="rect">
            <a:avLst/>
          </a:prstGeom>
        </p:spPr>
      </p:pic>
      <p:pic>
        <p:nvPicPr>
          <p:cNvPr id="12" name="Grafik 11">
            <a:extLst>
              <a:ext uri="{FF2B5EF4-FFF2-40B4-BE49-F238E27FC236}">
                <a16:creationId xmlns:a16="http://schemas.microsoft.com/office/drawing/2014/main" xmlns="" id="{3C990EAC-C0C2-023B-70B9-1756E65334E4}"/>
              </a:ext>
            </a:extLst>
          </p:cNvPr>
          <p:cNvPicPr>
            <a:picLocks noChangeAspect="1"/>
          </p:cNvPicPr>
          <p:nvPr/>
        </p:nvPicPr>
        <p:blipFill>
          <a:blip r:embed="rId5"/>
          <a:stretch>
            <a:fillRect/>
          </a:stretch>
        </p:blipFill>
        <p:spPr>
          <a:xfrm>
            <a:off x="981778" y="4912187"/>
            <a:ext cx="1684420" cy="336120"/>
          </a:xfrm>
          <a:prstGeom prst="rect">
            <a:avLst/>
          </a:prstGeom>
        </p:spPr>
      </p:pic>
      <p:pic>
        <p:nvPicPr>
          <p:cNvPr id="18" name="Grafik 17">
            <a:extLst>
              <a:ext uri="{FF2B5EF4-FFF2-40B4-BE49-F238E27FC236}">
                <a16:creationId xmlns:a16="http://schemas.microsoft.com/office/drawing/2014/main" xmlns="" id="{DA32F4D2-0757-311F-DB24-37CC90169402}"/>
              </a:ext>
            </a:extLst>
          </p:cNvPr>
          <p:cNvPicPr>
            <a:picLocks noChangeAspect="1"/>
          </p:cNvPicPr>
          <p:nvPr/>
        </p:nvPicPr>
        <p:blipFill>
          <a:blip r:embed="rId6"/>
          <a:stretch>
            <a:fillRect/>
          </a:stretch>
        </p:blipFill>
        <p:spPr>
          <a:xfrm>
            <a:off x="981778" y="6328207"/>
            <a:ext cx="2551984" cy="370384"/>
          </a:xfrm>
          <a:prstGeom prst="rect">
            <a:avLst/>
          </a:prstGeom>
        </p:spPr>
      </p:pic>
      <p:pic>
        <p:nvPicPr>
          <p:cNvPr id="20" name="Grafik 19">
            <a:extLst>
              <a:ext uri="{FF2B5EF4-FFF2-40B4-BE49-F238E27FC236}">
                <a16:creationId xmlns:a16="http://schemas.microsoft.com/office/drawing/2014/main" xmlns="" id="{91DF332E-A66B-036F-AFA6-A18A0473BDA1}"/>
              </a:ext>
            </a:extLst>
          </p:cNvPr>
          <p:cNvPicPr>
            <a:picLocks noChangeAspect="1"/>
          </p:cNvPicPr>
          <p:nvPr/>
        </p:nvPicPr>
        <p:blipFill>
          <a:blip r:embed="rId7"/>
          <a:stretch>
            <a:fillRect/>
          </a:stretch>
        </p:blipFill>
        <p:spPr>
          <a:xfrm>
            <a:off x="4194763" y="6075401"/>
            <a:ext cx="2061659" cy="1572857"/>
          </a:xfrm>
          <a:prstGeom prst="rect">
            <a:avLst/>
          </a:prstGeom>
        </p:spPr>
      </p:pic>
      <p:pic>
        <p:nvPicPr>
          <p:cNvPr id="22" name="Grafik 21">
            <a:extLst>
              <a:ext uri="{FF2B5EF4-FFF2-40B4-BE49-F238E27FC236}">
                <a16:creationId xmlns:a16="http://schemas.microsoft.com/office/drawing/2014/main" xmlns="" id="{37872ABE-9ED9-1A29-C672-61F465501562}"/>
              </a:ext>
            </a:extLst>
          </p:cNvPr>
          <p:cNvPicPr>
            <a:picLocks noChangeAspect="1"/>
          </p:cNvPicPr>
          <p:nvPr/>
        </p:nvPicPr>
        <p:blipFill>
          <a:blip r:embed="rId8"/>
          <a:stretch>
            <a:fillRect/>
          </a:stretch>
        </p:blipFill>
        <p:spPr>
          <a:xfrm>
            <a:off x="981778" y="8226804"/>
            <a:ext cx="1608147" cy="2001538"/>
          </a:xfrm>
          <a:prstGeom prst="rect">
            <a:avLst/>
          </a:prstGeom>
        </p:spPr>
      </p:pic>
    </p:spTree>
    <p:extLst>
      <p:ext uri="{BB962C8B-B14F-4D97-AF65-F5344CB8AC3E}">
        <p14:creationId xmlns:p14="http://schemas.microsoft.com/office/powerpoint/2010/main" val="267589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A54628AB-7BC9-46AD-9550-3E231409262F}">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3B5DB9-22BD-41AE-8F4C-7A11BC004AA4}">
  <ds:schemaRef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purl.org/dc/terms/"/>
    <ds:schemaRef ds:uri="01af9fa0-a641-4ce8-babf-d6d527220dcd"/>
    <ds:schemaRef ds:uri="http://schemas.microsoft.com/office/infopath/2007/PartnerControls"/>
    <ds:schemaRef ds:uri="4ebf2230-6fdc-4eb0-8f23-9af151be2bf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2965</TotalTime>
  <Words>4437</Words>
  <Application>Microsoft Office PowerPoint</Application>
  <PresentationFormat>Özel</PresentationFormat>
  <Paragraphs>1164</Paragraphs>
  <Slides>40</Slides>
  <Notes>6</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user</cp:lastModifiedBy>
  <cp:revision>26</cp:revision>
  <dcterms:created xsi:type="dcterms:W3CDTF">2018-08-04T19:06:08Z</dcterms:created>
  <dcterms:modified xsi:type="dcterms:W3CDTF">2025-09-09T13:18:40Z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