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4363" r:id="rId9"/>
    <p:sldId id="264" r:id="rId10"/>
    <p:sldId id="265" r:id="rId11"/>
    <p:sldId id="266" r:id="rId12"/>
    <p:sldId id="4369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4399" r:id="rId24"/>
    <p:sldId id="279" r:id="rId25"/>
    <p:sldId id="4370" r:id="rId26"/>
    <p:sldId id="281" r:id="rId27"/>
    <p:sldId id="282" r:id="rId28"/>
    <p:sldId id="4401" r:id="rId29"/>
    <p:sldId id="284" r:id="rId30"/>
    <p:sldId id="285" r:id="rId31"/>
    <p:sldId id="4371" r:id="rId32"/>
    <p:sldId id="287" r:id="rId33"/>
    <p:sldId id="288" r:id="rId34"/>
    <p:sldId id="289" r:id="rId35"/>
    <p:sldId id="4408" r:id="rId36"/>
    <p:sldId id="291" r:id="rId37"/>
    <p:sldId id="292" r:id="rId38"/>
    <p:sldId id="293" r:id="rId39"/>
  </p:sldIdLst>
  <p:sldSz cx="18288000" cy="10287000"/>
  <p:notesSz cx="6858000" cy="9144000"/>
  <p:embeddedFontLst>
    <p:embeddedFont>
      <p:font typeface="Montserrat Light" panose="00000400000000000000" pitchFamily="2" charset="-18"/>
      <p:regular r:id="rId41"/>
      <p:italic r:id="rId42"/>
    </p:embeddedFont>
    <p:embeddedFont>
      <p:font typeface="Open Sans" panose="020B0606030504020204" pitchFamily="34" charset="0"/>
      <p:regular r:id="rId43"/>
      <p:bold r:id="rId44"/>
      <p:italic r:id="rId45"/>
      <p:boldItalic r:id="rId46"/>
    </p:embeddedFont>
    <p:embeddedFont>
      <p:font typeface="Open Sans Bold" panose="020B0806030504020204" charset="0"/>
      <p:regular r:id="rId47"/>
    </p:embeddedFont>
    <p:embeddedFont>
      <p:font typeface="Open Sans Italics" panose="020B0604020202020204" charset="0"/>
      <p:regular r:id="rId4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2" d="100"/>
          <a:sy n="52" d="100"/>
        </p:scale>
        <p:origin x="850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2.fntdata"/><Relationship Id="rId47" Type="http://schemas.openxmlformats.org/officeDocument/2006/relationships/font" Target="fonts/font7.fntdata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4.fntdata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3.fntdata"/><Relationship Id="rId48" Type="http://schemas.openxmlformats.org/officeDocument/2006/relationships/font" Target="fonts/font8.fntdata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6.fntdata"/><Relationship Id="rId20" Type="http://schemas.openxmlformats.org/officeDocument/2006/relationships/slide" Target="slides/slide19.xml"/><Relationship Id="rId41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15.08.2025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37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3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4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7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21</a:t>
            </a:r>
          </a:p>
          <a:p>
            <a:r>
              <a:rPr lang="en-US"/>
              <a:t>15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113405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Quote/Photo Slide 02 - Nav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1A64D667-BE72-C24D-B0CC-AD31B56CD27C}"/>
              </a:ext>
            </a:extLst>
          </p:cNvPr>
          <p:cNvSpPr/>
          <p:nvPr userDrawn="1"/>
        </p:nvSpPr>
        <p:spPr>
          <a:xfrm rot="16200000">
            <a:off x="6288563" y="-963858"/>
            <a:ext cx="5710875" cy="12194774"/>
          </a:xfrm>
          <a:prstGeom prst="rect">
            <a:avLst/>
          </a:prstGeom>
          <a:solidFill>
            <a:srgbClr val="1739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16" name="Text Placeholder 17">
            <a:extLst>
              <a:ext uri="{FF2B5EF4-FFF2-40B4-BE49-F238E27FC236}">
                <a16:creationId xmlns:a16="http://schemas.microsoft.com/office/drawing/2014/main" id="{B6E1D271-A54F-3142-9810-88EAA303CC9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095304" y="6427547"/>
            <a:ext cx="6097389" cy="866601"/>
          </a:xfrm>
          <a:prstGeom prst="rect">
            <a:avLst/>
          </a:prstGeom>
          <a:gradFill>
            <a:gsLst>
              <a:gs pos="0">
                <a:srgbClr val="8551A1"/>
              </a:gs>
              <a:gs pos="35350">
                <a:srgbClr val="6363AC"/>
              </a:gs>
              <a:gs pos="100000">
                <a:srgbClr val="26C4F4"/>
              </a:gs>
            </a:gsLst>
            <a:lin ang="0" scaled="0"/>
          </a:gradFill>
          <a:ln>
            <a:noFill/>
          </a:ln>
        </p:spPr>
        <p:txBody>
          <a:bodyPr anchor="ctr"/>
          <a:lstStyle>
            <a:lvl1pPr algn="ctr">
              <a:buNone/>
              <a:defRPr sz="3600" b="0" i="0" spc="0">
                <a:solidFill>
                  <a:schemeClr val="bg1"/>
                </a:solidFill>
                <a:latin typeface="+mn-lt"/>
              </a:defRPr>
            </a:lvl1pPr>
            <a:lvl2pPr>
              <a:buNone/>
              <a:defRPr sz="3000" b="0" i="0" spc="45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3000" b="0" i="0" spc="45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3000" b="0" i="0" spc="45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3000" b="0" i="0" spc="45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/>
              <a:t>Name</a:t>
            </a:r>
            <a:endParaRPr lang="en-US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4CD73164-A5CD-B44E-851C-2983ED5519F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046611" y="3034190"/>
            <a:ext cx="12194775" cy="2978537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ctr">
              <a:buNone/>
              <a:defRPr sz="4500" b="0" i="0" spc="0">
                <a:solidFill>
                  <a:schemeClr val="bg1"/>
                </a:solidFill>
                <a:latin typeface="+mn-lt"/>
              </a:defRPr>
            </a:lvl1pPr>
            <a:lvl2pPr>
              <a:buNone/>
              <a:defRPr sz="3000" b="0" i="0" spc="45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3000" b="0" i="0" spc="45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3000" b="0" i="0" spc="45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3000" b="0" i="0" spc="45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/>
              <a:t>QUOTE</a:t>
            </a:r>
            <a:endParaRPr lang="en-US"/>
          </a:p>
        </p:txBody>
      </p:sp>
      <p:sp>
        <p:nvSpPr>
          <p:cNvPr id="30" name="Picture Placeholder 29">
            <a:extLst>
              <a:ext uri="{FF2B5EF4-FFF2-40B4-BE49-F238E27FC236}">
                <a16:creationId xmlns:a16="http://schemas.microsoft.com/office/drawing/2014/main" id="{C6C7483F-9D23-2345-991A-9E887BE50E14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-3" y="-10949"/>
            <a:ext cx="18288003" cy="10297947"/>
          </a:xfrm>
          <a:custGeom>
            <a:avLst/>
            <a:gdLst>
              <a:gd name="connsiteX0" fmla="*/ 2031077 w 12192002"/>
              <a:gd name="connsiteY0" fmla="*/ 1509985 h 6865298"/>
              <a:gd name="connsiteX1" fmla="*/ 2031077 w 12192002"/>
              <a:gd name="connsiteY1" fmla="*/ 5275310 h 6865298"/>
              <a:gd name="connsiteX2" fmla="*/ 10160926 w 12192002"/>
              <a:gd name="connsiteY2" fmla="*/ 5275310 h 6865298"/>
              <a:gd name="connsiteX3" fmla="*/ 10160926 w 12192002"/>
              <a:gd name="connsiteY3" fmla="*/ 1509985 h 6865298"/>
              <a:gd name="connsiteX4" fmla="*/ 0 w 12192002"/>
              <a:gd name="connsiteY4" fmla="*/ 0 h 6865298"/>
              <a:gd name="connsiteX5" fmla="*/ 12192002 w 12192002"/>
              <a:gd name="connsiteY5" fmla="*/ 0 h 6865298"/>
              <a:gd name="connsiteX6" fmla="*/ 12192002 w 12192002"/>
              <a:gd name="connsiteY6" fmla="*/ 5795417 h 6865298"/>
              <a:gd name="connsiteX7" fmla="*/ 12192002 w 12192002"/>
              <a:gd name="connsiteY7" fmla="*/ 6785294 h 6865298"/>
              <a:gd name="connsiteX8" fmla="*/ 12192002 w 12192002"/>
              <a:gd name="connsiteY8" fmla="*/ 6865298 h 6865298"/>
              <a:gd name="connsiteX9" fmla="*/ 0 w 12192002"/>
              <a:gd name="connsiteY9" fmla="*/ 6865298 h 6865298"/>
              <a:gd name="connsiteX10" fmla="*/ 0 w 12192002"/>
              <a:gd name="connsiteY10" fmla="*/ 6785294 h 6865298"/>
              <a:gd name="connsiteX11" fmla="*/ 0 w 12192002"/>
              <a:gd name="connsiteY11" fmla="*/ 5795417 h 6865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2" h="6865298">
                <a:moveTo>
                  <a:pt x="2031077" y="1509985"/>
                </a:moveTo>
                <a:lnTo>
                  <a:pt x="2031077" y="5275310"/>
                </a:lnTo>
                <a:lnTo>
                  <a:pt x="10160926" y="5275310"/>
                </a:lnTo>
                <a:lnTo>
                  <a:pt x="10160926" y="1509985"/>
                </a:lnTo>
                <a:close/>
                <a:moveTo>
                  <a:pt x="0" y="0"/>
                </a:moveTo>
                <a:lnTo>
                  <a:pt x="12192002" y="0"/>
                </a:lnTo>
                <a:lnTo>
                  <a:pt x="12192002" y="5795417"/>
                </a:lnTo>
                <a:lnTo>
                  <a:pt x="12192002" y="6785294"/>
                </a:lnTo>
                <a:lnTo>
                  <a:pt x="12192002" y="6865298"/>
                </a:lnTo>
                <a:lnTo>
                  <a:pt x="0" y="6865298"/>
                </a:lnTo>
                <a:lnTo>
                  <a:pt x="0" y="6785294"/>
                </a:lnTo>
                <a:lnTo>
                  <a:pt x="0" y="5795417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 marL="0" indent="0" algn="ctr">
              <a:buFontTx/>
              <a:buNone/>
              <a:defRPr sz="259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US"/>
          </a:p>
          <a:p>
            <a:r>
              <a:rPr lang="en-US"/>
              <a:t>Drag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5117753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Quote/Photo Slide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C25ED91B-E72D-454A-96A2-6160C2712A0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-18703"/>
            <a:ext cx="18288000" cy="10305704"/>
          </a:xfrm>
          <a:custGeom>
            <a:avLst/>
            <a:gdLst>
              <a:gd name="connsiteX0" fmla="*/ 593490 w 12192000"/>
              <a:gd name="connsiteY0" fmla="*/ 490474 h 6870469"/>
              <a:gd name="connsiteX1" fmla="*/ 593490 w 12192000"/>
              <a:gd name="connsiteY1" fmla="*/ 6379996 h 6870469"/>
              <a:gd name="connsiteX2" fmla="*/ 11598512 w 12192000"/>
              <a:gd name="connsiteY2" fmla="*/ 6379996 h 6870469"/>
              <a:gd name="connsiteX3" fmla="*/ 11598512 w 12192000"/>
              <a:gd name="connsiteY3" fmla="*/ 490474 h 6870469"/>
              <a:gd name="connsiteX4" fmla="*/ 0 w 12192000"/>
              <a:gd name="connsiteY4" fmla="*/ 0 h 6870469"/>
              <a:gd name="connsiteX5" fmla="*/ 12192000 w 12192000"/>
              <a:gd name="connsiteY5" fmla="*/ 0 h 6870469"/>
              <a:gd name="connsiteX6" fmla="*/ 12192000 w 12192000"/>
              <a:gd name="connsiteY6" fmla="*/ 6870469 h 6870469"/>
              <a:gd name="connsiteX7" fmla="*/ 0 w 12192000"/>
              <a:gd name="connsiteY7" fmla="*/ 6870469 h 6870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70469">
                <a:moveTo>
                  <a:pt x="593490" y="490474"/>
                </a:moveTo>
                <a:lnTo>
                  <a:pt x="593490" y="6379996"/>
                </a:lnTo>
                <a:lnTo>
                  <a:pt x="11598512" y="6379996"/>
                </a:lnTo>
                <a:lnTo>
                  <a:pt x="11598512" y="490474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70469"/>
                </a:lnTo>
                <a:lnTo>
                  <a:pt x="0" y="6870469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 marL="0" indent="0" algn="ctr">
              <a:buFontTx/>
              <a:buNone/>
              <a:defRPr sz="259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US"/>
          </a:p>
          <a:p>
            <a:r>
              <a:rPr lang="en-US"/>
              <a:t>Drag Your Image Here</a:t>
            </a:r>
          </a:p>
        </p:txBody>
      </p:sp>
      <p:sp>
        <p:nvSpPr>
          <p:cNvPr id="7" name="Text Placeholder 17">
            <a:extLst>
              <a:ext uri="{FF2B5EF4-FFF2-40B4-BE49-F238E27FC236}">
                <a16:creationId xmlns:a16="http://schemas.microsoft.com/office/drawing/2014/main" id="{074C7853-7CB6-7746-BAFE-C9DCDB2DED1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095304" y="6499736"/>
            <a:ext cx="6097389" cy="866601"/>
          </a:xfrm>
          <a:prstGeom prst="rect">
            <a:avLst/>
          </a:prstGeom>
          <a:gradFill>
            <a:gsLst>
              <a:gs pos="0">
                <a:srgbClr val="8551A1"/>
              </a:gs>
              <a:gs pos="35350">
                <a:srgbClr val="6363AC"/>
              </a:gs>
              <a:gs pos="100000">
                <a:srgbClr val="26C4F4"/>
              </a:gs>
            </a:gsLst>
            <a:lin ang="0" scaled="0"/>
          </a:gradFill>
          <a:ln>
            <a:noFill/>
          </a:ln>
        </p:spPr>
        <p:txBody>
          <a:bodyPr anchor="ctr"/>
          <a:lstStyle>
            <a:lvl1pPr algn="ctr">
              <a:buNone/>
              <a:defRPr sz="3600" b="0" i="0" spc="0">
                <a:solidFill>
                  <a:schemeClr val="bg1"/>
                </a:solidFill>
                <a:latin typeface="+mn-lt"/>
              </a:defRPr>
            </a:lvl1pPr>
            <a:lvl2pPr>
              <a:buNone/>
              <a:defRPr sz="3000" b="0" i="0" spc="45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3000" b="0" i="0" spc="45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3000" b="0" i="0" spc="45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3000" b="0" i="0" spc="45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/>
              <a:t>Name</a:t>
            </a:r>
            <a:endParaRPr lang="en-US"/>
          </a:p>
        </p:txBody>
      </p:sp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B7076A1A-EEF6-B84F-88E3-91A2A97935F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046611" y="3106379"/>
            <a:ext cx="12194775" cy="2978537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ctr">
              <a:buNone/>
              <a:defRPr sz="4500" b="0" i="0" spc="0">
                <a:solidFill>
                  <a:srgbClr val="173965"/>
                </a:solidFill>
                <a:latin typeface="+mn-lt"/>
              </a:defRPr>
            </a:lvl1pPr>
            <a:lvl2pPr>
              <a:buNone/>
              <a:defRPr sz="3000" b="0" i="0" spc="45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3000" b="0" i="0" spc="45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3000" b="0" i="0" spc="45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3000" b="0" i="0" spc="45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/>
              <a:t>QUOTE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1671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Quote/Photo Slide 01 - Nav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2BE1630F-ABE3-454E-AF33-B76A322BEE73}"/>
              </a:ext>
            </a:extLst>
          </p:cNvPr>
          <p:cNvSpPr/>
          <p:nvPr userDrawn="1"/>
        </p:nvSpPr>
        <p:spPr>
          <a:xfrm rot="16200000">
            <a:off x="4000501" y="-4000500"/>
            <a:ext cx="10287002" cy="18287999"/>
          </a:xfrm>
          <a:prstGeom prst="rect">
            <a:avLst/>
          </a:prstGeom>
          <a:solidFill>
            <a:srgbClr val="1739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F6A92F6-7AEB-B44D-810F-0ECFA12BA532}"/>
              </a:ext>
            </a:extLst>
          </p:cNvPr>
          <p:cNvSpPr/>
          <p:nvPr userDrawn="1"/>
        </p:nvSpPr>
        <p:spPr>
          <a:xfrm rot="16200000">
            <a:off x="4293999" y="-3046044"/>
            <a:ext cx="9211530" cy="163790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/>
              <a:t>a</a:t>
            </a:r>
          </a:p>
        </p:txBody>
      </p:sp>
      <p:sp>
        <p:nvSpPr>
          <p:cNvPr id="31" name="Picture Placeholder 3">
            <a:extLst>
              <a:ext uri="{FF2B5EF4-FFF2-40B4-BE49-F238E27FC236}">
                <a16:creationId xmlns:a16="http://schemas.microsoft.com/office/drawing/2014/main" id="{E95453CA-7B4E-0746-91B4-37426B27DE9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198692" y="1119409"/>
            <a:ext cx="15305478" cy="8048183"/>
          </a:xfrm>
          <a:custGeom>
            <a:avLst/>
            <a:gdLst>
              <a:gd name="connsiteX0" fmla="*/ 0 w 10896612"/>
              <a:gd name="connsiteY0" fmla="*/ 0 h 16992612"/>
              <a:gd name="connsiteX1" fmla="*/ 10896612 w 10896612"/>
              <a:gd name="connsiteY1" fmla="*/ 0 h 16992612"/>
              <a:gd name="connsiteX2" fmla="*/ 10896612 w 10896612"/>
              <a:gd name="connsiteY2" fmla="*/ 16992612 h 16992612"/>
              <a:gd name="connsiteX3" fmla="*/ 0 w 10896612"/>
              <a:gd name="connsiteY3" fmla="*/ 16992612 h 16992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896612" h="16992612">
                <a:moveTo>
                  <a:pt x="0" y="0"/>
                </a:moveTo>
                <a:lnTo>
                  <a:pt x="10896612" y="0"/>
                </a:lnTo>
                <a:lnTo>
                  <a:pt x="10896612" y="16992612"/>
                </a:lnTo>
                <a:lnTo>
                  <a:pt x="0" y="16992612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 marL="0" indent="0" algn="ctr">
              <a:buFontTx/>
              <a:buNone/>
              <a:defRPr sz="259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US"/>
          </a:p>
          <a:p>
            <a:r>
              <a:rPr lang="en-US"/>
              <a:t>Drag Your Image Here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3B0DE3E-03D1-9A83-A385-35608BC44E35}"/>
              </a:ext>
            </a:extLst>
          </p:cNvPr>
          <p:cNvGrpSpPr>
            <a:grpSpLocks noChangeAspect="1"/>
          </p:cNvGrpSpPr>
          <p:nvPr userDrawn="1"/>
        </p:nvGrpSpPr>
        <p:grpSpPr>
          <a:xfrm rot="16200000">
            <a:off x="15211242" y="7055853"/>
            <a:ext cx="4954824" cy="432000"/>
            <a:chOff x="3684958" y="6608690"/>
            <a:chExt cx="2059860" cy="17959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16454C85-3CC3-50F0-2A78-55C74BA4433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screen"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849757" y="6632227"/>
              <a:ext cx="1895061" cy="132522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C54006EF-FCB0-A205-4ABB-4ED1BAB10BD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7811057">
              <a:off x="3690040" y="6603608"/>
              <a:ext cx="179595" cy="1897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71972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sv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4.png"/><Relationship Id="rId7" Type="http://schemas.openxmlformats.org/officeDocument/2006/relationships/image" Target="../media/image26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11" Type="http://schemas.openxmlformats.org/officeDocument/2006/relationships/image" Target="../media/image11.svg"/><Relationship Id="rId5" Type="http://schemas.openxmlformats.org/officeDocument/2006/relationships/image" Target="../media/image18.png"/><Relationship Id="rId10" Type="http://schemas.openxmlformats.org/officeDocument/2006/relationships/image" Target="../media/image10.png"/><Relationship Id="rId4" Type="http://schemas.openxmlformats.org/officeDocument/2006/relationships/image" Target="../media/image17.png"/><Relationship Id="rId9" Type="http://schemas.openxmlformats.org/officeDocument/2006/relationships/image" Target="../media/image28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svg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emf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3.png"/><Relationship Id="rId7" Type="http://schemas.openxmlformats.org/officeDocument/2006/relationships/image" Target="../media/image9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12.jpeg"/><Relationship Id="rId4" Type="http://schemas.openxmlformats.org/officeDocument/2006/relationships/image" Target="../media/image4.png"/><Relationship Id="rId9" Type="http://schemas.openxmlformats.org/officeDocument/2006/relationships/image" Target="../media/image11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image" Target="../media/image11.svg"/><Relationship Id="rId3" Type="http://schemas.openxmlformats.org/officeDocument/2006/relationships/image" Target="../media/image3.png"/><Relationship Id="rId7" Type="http://schemas.openxmlformats.org/officeDocument/2006/relationships/slide" Target="slide4.xml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11" Type="http://schemas.openxmlformats.org/officeDocument/2006/relationships/image" Target="../media/image15.svg"/><Relationship Id="rId5" Type="http://schemas.openxmlformats.org/officeDocument/2006/relationships/image" Target="../media/image5.png"/><Relationship Id="rId10" Type="http://schemas.openxmlformats.org/officeDocument/2006/relationships/image" Target="../media/image14.png"/><Relationship Id="rId4" Type="http://schemas.openxmlformats.org/officeDocument/2006/relationships/image" Target="../media/image4.png"/><Relationship Id="rId9" Type="http://schemas.openxmlformats.org/officeDocument/2006/relationships/slide" Target="slide9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4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svg"/><Relationship Id="rId3" Type="http://schemas.openxmlformats.org/officeDocument/2006/relationships/image" Target="../media/image4.png"/><Relationship Id="rId7" Type="http://schemas.openxmlformats.org/officeDocument/2006/relationships/image" Target="../media/image4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46.png"/><Relationship Id="rId9" Type="http://schemas.openxmlformats.org/officeDocument/2006/relationships/image" Target="../media/image49.jpe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3.png"/><Relationship Id="rId7" Type="http://schemas.openxmlformats.org/officeDocument/2006/relationships/image" Target="../media/image50.jpeg"/><Relationship Id="rId12" Type="http://schemas.openxmlformats.org/officeDocument/2006/relationships/image" Target="../media/image5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54.svg"/><Relationship Id="rId5" Type="http://schemas.openxmlformats.org/officeDocument/2006/relationships/image" Target="../media/image5.png"/><Relationship Id="rId10" Type="http://schemas.openxmlformats.org/officeDocument/2006/relationships/image" Target="../media/image53.png"/><Relationship Id="rId4" Type="http://schemas.openxmlformats.org/officeDocument/2006/relationships/image" Target="../media/image4.png"/><Relationship Id="rId9" Type="http://schemas.openxmlformats.org/officeDocument/2006/relationships/image" Target="../media/image52.sv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hyperlink" Target="https://advids.co/" TargetMode="External"/><Relationship Id="rId3" Type="http://schemas.openxmlformats.org/officeDocument/2006/relationships/image" Target="../media/image4.png"/><Relationship Id="rId7" Type="http://schemas.openxmlformats.org/officeDocument/2006/relationships/image" Target="../media/image57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png"/><Relationship Id="rId11" Type="http://schemas.openxmlformats.org/officeDocument/2006/relationships/hyperlink" Target="https://www.innovatingdigitally.eu/audit/" TargetMode="External"/><Relationship Id="rId5" Type="http://schemas.openxmlformats.org/officeDocument/2006/relationships/image" Target="../media/image18.png"/><Relationship Id="rId10" Type="http://schemas.openxmlformats.org/officeDocument/2006/relationships/hyperlink" Target="https://www.youtube.com/watch?v=r-iETptU7JY" TargetMode="External"/><Relationship Id="rId4" Type="http://schemas.openxmlformats.org/officeDocument/2006/relationships/image" Target="../media/image17.png"/><Relationship Id="rId9" Type="http://schemas.openxmlformats.org/officeDocument/2006/relationships/hyperlink" Target="https://ciltuk.org.uk/Portals/0/LRN%20Full%20Papers%202024%20NEW%2019th%20November.pdf?ver=2024-12-18-094253-743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3.png"/><Relationship Id="rId7" Type="http://schemas.openxmlformats.org/officeDocument/2006/relationships/image" Target="../media/image15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6.jpeg"/><Relationship Id="rId4" Type="http://schemas.openxmlformats.org/officeDocument/2006/relationships/image" Target="../media/image4.png"/><Relationship Id="rId9" Type="http://schemas.openxmlformats.org/officeDocument/2006/relationships/image" Target="../media/image11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0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3.png"/><Relationship Id="rId7" Type="http://schemas.openxmlformats.org/officeDocument/2006/relationships/image" Target="../media/image15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21.jpeg"/><Relationship Id="rId4" Type="http://schemas.openxmlformats.org/officeDocument/2006/relationships/image" Target="../media/image4.png"/><Relationship Id="rId9" Type="http://schemas.openxmlformats.org/officeDocument/2006/relationships/image" Target="../media/image11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3.png"/><Relationship Id="rId7" Type="http://schemas.openxmlformats.org/officeDocument/2006/relationships/image" Target="../media/image15.sv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24.jpeg"/><Relationship Id="rId4" Type="http://schemas.openxmlformats.org/officeDocument/2006/relationships/image" Target="../media/image4.png"/><Relationship Id="rId9" Type="http://schemas.openxmlformats.org/officeDocument/2006/relationships/image" Target="../media/image11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 rot="-5400000">
            <a:off x="16015584" y="7887021"/>
            <a:ext cx="3418810" cy="239078"/>
            <a:chOff x="0" y="0"/>
            <a:chExt cx="4558414" cy="31877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558411" cy="318770"/>
            </a:xfrm>
            <a:custGeom>
              <a:avLst/>
              <a:gdLst/>
              <a:ahLst/>
              <a:cxnLst/>
              <a:rect l="l" t="t" r="r" b="b"/>
              <a:pathLst>
                <a:path w="4558411" h="318770">
                  <a:moveTo>
                    <a:pt x="0" y="0"/>
                  </a:moveTo>
                  <a:lnTo>
                    <a:pt x="4558411" y="0"/>
                  </a:lnTo>
                  <a:lnTo>
                    <a:pt x="4558411" y="318770"/>
                  </a:lnTo>
                  <a:lnTo>
                    <a:pt x="0" y="31877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r="-860"/>
              </a:stretch>
            </a:blipFill>
          </p:spPr>
          <p:txBody>
            <a:bodyPr/>
            <a:lstStyle/>
            <a:p>
              <a:endParaRPr lang="pl-PL"/>
            </a:p>
          </p:txBody>
        </p:sp>
      </p:grpSp>
      <p:grpSp>
        <p:nvGrpSpPr>
          <p:cNvPr id="4" name="Group 4"/>
          <p:cNvGrpSpPr>
            <a:grpSpLocks noChangeAspect="1"/>
          </p:cNvGrpSpPr>
          <p:nvPr/>
        </p:nvGrpSpPr>
        <p:grpSpPr>
          <a:xfrm rot="2411056">
            <a:off x="17562989" y="9670934"/>
            <a:ext cx="324001" cy="342339"/>
            <a:chOff x="0" y="0"/>
            <a:chExt cx="432001" cy="456452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32054" cy="456438"/>
            </a:xfrm>
            <a:custGeom>
              <a:avLst/>
              <a:gdLst/>
              <a:ahLst/>
              <a:cxnLst/>
              <a:rect l="l" t="t" r="r" b="b"/>
              <a:pathLst>
                <a:path w="432054" h="456438">
                  <a:moveTo>
                    <a:pt x="0" y="0"/>
                  </a:moveTo>
                  <a:lnTo>
                    <a:pt x="432054" y="0"/>
                  </a:lnTo>
                  <a:lnTo>
                    <a:pt x="432054" y="456438"/>
                  </a:lnTo>
                  <a:lnTo>
                    <a:pt x="0" y="45643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r="12" b="-54"/>
              </a:stretch>
            </a:blipFill>
          </p:spPr>
          <p:txBody>
            <a:bodyPr/>
            <a:lstStyle/>
            <a:p>
              <a:endParaRPr lang="pl-PL"/>
            </a:p>
          </p:txBody>
        </p:sp>
      </p:grpSp>
      <p:grpSp>
        <p:nvGrpSpPr>
          <p:cNvPr id="6" name="Group 6"/>
          <p:cNvGrpSpPr>
            <a:grpSpLocks noChangeAspect="1"/>
          </p:cNvGrpSpPr>
          <p:nvPr/>
        </p:nvGrpSpPr>
        <p:grpSpPr>
          <a:xfrm>
            <a:off x="750159" y="9045726"/>
            <a:ext cx="3081393" cy="686139"/>
            <a:chOff x="0" y="0"/>
            <a:chExt cx="4108524" cy="914852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108577" cy="914908"/>
            </a:xfrm>
            <a:custGeom>
              <a:avLst/>
              <a:gdLst/>
              <a:ahLst/>
              <a:cxnLst/>
              <a:rect l="l" t="t" r="r" b="b"/>
              <a:pathLst>
                <a:path w="4108577" h="914908">
                  <a:moveTo>
                    <a:pt x="0" y="0"/>
                  </a:moveTo>
                  <a:lnTo>
                    <a:pt x="4108577" y="0"/>
                  </a:lnTo>
                  <a:lnTo>
                    <a:pt x="4108577" y="914908"/>
                  </a:lnTo>
                  <a:lnTo>
                    <a:pt x="0" y="9149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-26" r="-25" b="6"/>
              </a:stretch>
            </a:blipFill>
          </p:spPr>
          <p:txBody>
            <a:bodyPr/>
            <a:lstStyle/>
            <a:p>
              <a:endParaRPr lang="pl-PL"/>
            </a:p>
          </p:txBody>
        </p:sp>
      </p:grpSp>
      <p:grpSp>
        <p:nvGrpSpPr>
          <p:cNvPr id="8" name="Group 8"/>
          <p:cNvGrpSpPr>
            <a:grpSpLocks noChangeAspect="1"/>
          </p:cNvGrpSpPr>
          <p:nvPr/>
        </p:nvGrpSpPr>
        <p:grpSpPr>
          <a:xfrm>
            <a:off x="12280273" y="420584"/>
            <a:ext cx="5426052" cy="2818728"/>
            <a:chOff x="0" y="0"/>
            <a:chExt cx="7234736" cy="3758304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7234682" cy="3758311"/>
            </a:xfrm>
            <a:custGeom>
              <a:avLst/>
              <a:gdLst/>
              <a:ahLst/>
              <a:cxnLst/>
              <a:rect l="l" t="t" r="r" b="b"/>
              <a:pathLst>
                <a:path w="7234682" h="3758311">
                  <a:moveTo>
                    <a:pt x="0" y="0"/>
                  </a:moveTo>
                  <a:lnTo>
                    <a:pt x="7234682" y="0"/>
                  </a:lnTo>
                  <a:lnTo>
                    <a:pt x="7234682" y="3758311"/>
                  </a:lnTo>
                  <a:lnTo>
                    <a:pt x="0" y="37583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-92" r="-93"/>
              </a:stretch>
            </a:blipFill>
          </p:spPr>
          <p:txBody>
            <a:bodyPr/>
            <a:lstStyle/>
            <a:p>
              <a:endParaRPr lang="pl-PL"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4304152" y="9045726"/>
            <a:ext cx="13153008" cy="457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1800"/>
              </a:lnSpc>
            </a:pPr>
            <a:r>
              <a:rPr lang="en-US" sz="1500" dirty="0" err="1">
                <a:solidFill>
                  <a:srgbClr val="0B3A5B"/>
                </a:solidFill>
                <a:latin typeface="Open Sans"/>
                <a:ea typeface="Open Sans"/>
                <a:cs typeface="Open Sans"/>
                <a:sym typeface="Open Sans"/>
              </a:rPr>
              <a:t>Współfinansowane</a:t>
            </a:r>
            <a:r>
              <a:rPr lang="en-US" sz="1500" dirty="0">
                <a:solidFill>
                  <a:srgbClr val="0B3A5B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500" dirty="0" err="1">
                <a:solidFill>
                  <a:srgbClr val="0B3A5B"/>
                </a:solidFill>
                <a:latin typeface="Open Sans"/>
                <a:ea typeface="Open Sans"/>
                <a:cs typeface="Open Sans"/>
                <a:sym typeface="Open Sans"/>
              </a:rPr>
              <a:t>przez</a:t>
            </a:r>
            <a:r>
              <a:rPr lang="en-US" sz="1500" dirty="0">
                <a:solidFill>
                  <a:srgbClr val="0B3A5B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500" dirty="0" err="1">
                <a:solidFill>
                  <a:srgbClr val="0B3A5B"/>
                </a:solidFill>
                <a:latin typeface="Open Sans"/>
                <a:ea typeface="Open Sans"/>
                <a:cs typeface="Open Sans"/>
                <a:sym typeface="Open Sans"/>
              </a:rPr>
              <a:t>Unię</a:t>
            </a:r>
            <a:r>
              <a:rPr lang="en-US" sz="1500" dirty="0">
                <a:solidFill>
                  <a:srgbClr val="0B3A5B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500" dirty="0" err="1">
                <a:solidFill>
                  <a:srgbClr val="0B3A5B"/>
                </a:solidFill>
                <a:latin typeface="Open Sans"/>
                <a:ea typeface="Open Sans"/>
                <a:cs typeface="Open Sans"/>
                <a:sym typeface="Open Sans"/>
              </a:rPr>
              <a:t>Europejską</a:t>
            </a:r>
            <a:r>
              <a:rPr lang="en-US" sz="1500" dirty="0">
                <a:solidFill>
                  <a:srgbClr val="0B3A5B"/>
                </a:solidFill>
                <a:latin typeface="Open Sans"/>
                <a:ea typeface="Open Sans"/>
                <a:cs typeface="Open Sans"/>
                <a:sym typeface="Open Sans"/>
              </a:rPr>
              <a:t>. </a:t>
            </a:r>
            <a:r>
              <a:rPr lang="en-US" sz="1500" dirty="0" err="1">
                <a:solidFill>
                  <a:srgbClr val="0B3A5B"/>
                </a:solidFill>
                <a:latin typeface="Open Sans"/>
                <a:ea typeface="Open Sans"/>
                <a:cs typeface="Open Sans"/>
                <a:sym typeface="Open Sans"/>
              </a:rPr>
              <a:t>Wyrażone</a:t>
            </a:r>
            <a:r>
              <a:rPr lang="en-US" sz="1500" dirty="0">
                <a:solidFill>
                  <a:srgbClr val="0B3A5B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500" dirty="0" err="1">
                <a:solidFill>
                  <a:srgbClr val="0B3A5B"/>
                </a:solidFill>
                <a:latin typeface="Open Sans"/>
                <a:ea typeface="Open Sans"/>
                <a:cs typeface="Open Sans"/>
                <a:sym typeface="Open Sans"/>
              </a:rPr>
              <a:t>poglądy</a:t>
            </a:r>
            <a:r>
              <a:rPr lang="en-US" sz="1500" dirty="0">
                <a:solidFill>
                  <a:srgbClr val="0B3A5B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500" dirty="0" err="1">
                <a:solidFill>
                  <a:srgbClr val="0B3A5B"/>
                </a:solidFill>
                <a:latin typeface="Open Sans"/>
                <a:ea typeface="Open Sans"/>
                <a:cs typeface="Open Sans"/>
                <a:sym typeface="Open Sans"/>
              </a:rPr>
              <a:t>i</a:t>
            </a:r>
            <a:r>
              <a:rPr lang="en-US" sz="1500" dirty="0">
                <a:solidFill>
                  <a:srgbClr val="0B3A5B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500" dirty="0" err="1">
                <a:solidFill>
                  <a:srgbClr val="0B3A5B"/>
                </a:solidFill>
                <a:latin typeface="Open Sans"/>
                <a:ea typeface="Open Sans"/>
                <a:cs typeface="Open Sans"/>
                <a:sym typeface="Open Sans"/>
              </a:rPr>
              <a:t>opinie</a:t>
            </a:r>
            <a:r>
              <a:rPr lang="en-US" sz="1500" dirty="0">
                <a:solidFill>
                  <a:srgbClr val="0B3A5B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500" dirty="0" err="1">
                <a:solidFill>
                  <a:srgbClr val="0B3A5B"/>
                </a:solidFill>
                <a:latin typeface="Open Sans"/>
                <a:ea typeface="Open Sans"/>
                <a:cs typeface="Open Sans"/>
                <a:sym typeface="Open Sans"/>
              </a:rPr>
              <a:t>są</a:t>
            </a:r>
            <a:r>
              <a:rPr lang="en-US" sz="1500" dirty="0">
                <a:solidFill>
                  <a:srgbClr val="0B3A5B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500" dirty="0" err="1">
                <a:solidFill>
                  <a:srgbClr val="0B3A5B"/>
                </a:solidFill>
                <a:latin typeface="Open Sans"/>
                <a:ea typeface="Open Sans"/>
                <a:cs typeface="Open Sans"/>
                <a:sym typeface="Open Sans"/>
              </a:rPr>
              <a:t>wyłącznie</a:t>
            </a:r>
            <a:r>
              <a:rPr lang="en-US" sz="1500" dirty="0">
                <a:solidFill>
                  <a:srgbClr val="0B3A5B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500" dirty="0" err="1">
                <a:solidFill>
                  <a:srgbClr val="0B3A5B"/>
                </a:solidFill>
                <a:latin typeface="Open Sans"/>
                <a:ea typeface="Open Sans"/>
                <a:cs typeface="Open Sans"/>
                <a:sym typeface="Open Sans"/>
              </a:rPr>
              <a:t>poglądami</a:t>
            </a:r>
            <a:r>
              <a:rPr lang="en-US" sz="1500" dirty="0">
                <a:solidFill>
                  <a:srgbClr val="0B3A5B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500" dirty="0" err="1">
                <a:solidFill>
                  <a:srgbClr val="0B3A5B"/>
                </a:solidFill>
                <a:latin typeface="Open Sans"/>
                <a:ea typeface="Open Sans"/>
                <a:cs typeface="Open Sans"/>
                <a:sym typeface="Open Sans"/>
              </a:rPr>
              <a:t>i</a:t>
            </a:r>
            <a:r>
              <a:rPr lang="en-US" sz="1500" dirty="0">
                <a:solidFill>
                  <a:srgbClr val="0B3A5B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500" dirty="0" err="1">
                <a:solidFill>
                  <a:srgbClr val="0B3A5B"/>
                </a:solidFill>
                <a:latin typeface="Open Sans"/>
                <a:ea typeface="Open Sans"/>
                <a:cs typeface="Open Sans"/>
                <a:sym typeface="Open Sans"/>
              </a:rPr>
              <a:t>opiniami</a:t>
            </a:r>
            <a:r>
              <a:rPr lang="en-US" sz="1500" dirty="0">
                <a:solidFill>
                  <a:srgbClr val="0B3A5B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500" dirty="0" err="1">
                <a:solidFill>
                  <a:srgbClr val="0B3A5B"/>
                </a:solidFill>
                <a:latin typeface="Open Sans"/>
                <a:ea typeface="Open Sans"/>
                <a:cs typeface="Open Sans"/>
                <a:sym typeface="Open Sans"/>
              </a:rPr>
              <a:t>autora</a:t>
            </a:r>
            <a:r>
              <a:rPr lang="en-US" sz="1500" dirty="0">
                <a:solidFill>
                  <a:srgbClr val="0B3A5B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500" dirty="0" err="1">
                <a:solidFill>
                  <a:srgbClr val="0B3A5B"/>
                </a:solidFill>
                <a:latin typeface="Open Sans"/>
                <a:ea typeface="Open Sans"/>
                <a:cs typeface="Open Sans"/>
                <a:sym typeface="Open Sans"/>
              </a:rPr>
              <a:t>lub</a:t>
            </a:r>
            <a:r>
              <a:rPr lang="en-US" sz="1500" dirty="0">
                <a:solidFill>
                  <a:srgbClr val="0B3A5B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500" dirty="0" err="1">
                <a:solidFill>
                  <a:srgbClr val="0B3A5B"/>
                </a:solidFill>
                <a:latin typeface="Open Sans"/>
                <a:ea typeface="Open Sans"/>
                <a:cs typeface="Open Sans"/>
                <a:sym typeface="Open Sans"/>
              </a:rPr>
              <a:t>autorów</a:t>
            </a:r>
            <a:r>
              <a:rPr lang="en-US" sz="1500" dirty="0">
                <a:solidFill>
                  <a:srgbClr val="0B3A5B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500" dirty="0" err="1">
                <a:solidFill>
                  <a:srgbClr val="0B3A5B"/>
                </a:solidFill>
                <a:latin typeface="Open Sans"/>
                <a:ea typeface="Open Sans"/>
                <a:cs typeface="Open Sans"/>
                <a:sym typeface="Open Sans"/>
              </a:rPr>
              <a:t>i</a:t>
            </a:r>
            <a:r>
              <a:rPr lang="en-US" sz="1500" dirty="0">
                <a:solidFill>
                  <a:srgbClr val="0B3A5B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500" dirty="0" err="1">
                <a:solidFill>
                  <a:srgbClr val="0B3A5B"/>
                </a:solidFill>
                <a:latin typeface="Open Sans"/>
                <a:ea typeface="Open Sans"/>
                <a:cs typeface="Open Sans"/>
                <a:sym typeface="Open Sans"/>
              </a:rPr>
              <a:t>niekoniecznie</a:t>
            </a:r>
            <a:r>
              <a:rPr lang="en-US" sz="1500" dirty="0">
                <a:solidFill>
                  <a:srgbClr val="0B3A5B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500" dirty="0" err="1">
                <a:solidFill>
                  <a:srgbClr val="0B3A5B"/>
                </a:solidFill>
                <a:latin typeface="Open Sans"/>
                <a:ea typeface="Open Sans"/>
                <a:cs typeface="Open Sans"/>
                <a:sym typeface="Open Sans"/>
              </a:rPr>
              <a:t>odzwierciedlają</a:t>
            </a:r>
            <a:r>
              <a:rPr lang="en-US" sz="1500" dirty="0">
                <a:solidFill>
                  <a:srgbClr val="0B3A5B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500" dirty="0" err="1">
                <a:solidFill>
                  <a:srgbClr val="0B3A5B"/>
                </a:solidFill>
                <a:latin typeface="Open Sans"/>
                <a:ea typeface="Open Sans"/>
                <a:cs typeface="Open Sans"/>
                <a:sym typeface="Open Sans"/>
              </a:rPr>
              <a:t>stanowisko</a:t>
            </a:r>
            <a:r>
              <a:rPr lang="en-US" sz="1500" dirty="0">
                <a:solidFill>
                  <a:srgbClr val="0B3A5B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500" dirty="0" err="1">
                <a:solidFill>
                  <a:srgbClr val="0B3A5B"/>
                </a:solidFill>
                <a:latin typeface="Open Sans"/>
                <a:ea typeface="Open Sans"/>
                <a:cs typeface="Open Sans"/>
                <a:sym typeface="Open Sans"/>
              </a:rPr>
              <a:t>Unii</a:t>
            </a:r>
            <a:r>
              <a:rPr lang="en-US" sz="1500" dirty="0">
                <a:solidFill>
                  <a:srgbClr val="0B3A5B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500" dirty="0" err="1">
                <a:solidFill>
                  <a:srgbClr val="0B3A5B"/>
                </a:solidFill>
                <a:latin typeface="Open Sans"/>
                <a:ea typeface="Open Sans"/>
                <a:cs typeface="Open Sans"/>
                <a:sym typeface="Open Sans"/>
              </a:rPr>
              <a:t>Europejskiej</a:t>
            </a:r>
            <a:r>
              <a:rPr lang="en-US" sz="1500" dirty="0">
                <a:solidFill>
                  <a:srgbClr val="0B3A5B"/>
                </a:solidFill>
                <a:latin typeface="Open Sans"/>
                <a:ea typeface="Open Sans"/>
                <a:cs typeface="Open Sans"/>
                <a:sym typeface="Open Sans"/>
              </a:rPr>
              <a:t> ani </a:t>
            </a:r>
            <a:r>
              <a:rPr lang="en-US" sz="1500" dirty="0" err="1">
                <a:solidFill>
                  <a:srgbClr val="0B3A5B"/>
                </a:solidFill>
                <a:latin typeface="Open Sans"/>
                <a:ea typeface="Open Sans"/>
                <a:cs typeface="Open Sans"/>
                <a:sym typeface="Open Sans"/>
              </a:rPr>
              <a:t>Fundacji</a:t>
            </a:r>
            <a:r>
              <a:rPr lang="en-US" sz="1500" dirty="0">
                <a:solidFill>
                  <a:srgbClr val="0B3A5B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500" dirty="0" err="1">
                <a:solidFill>
                  <a:srgbClr val="0B3A5B"/>
                </a:solidFill>
                <a:latin typeface="Open Sans"/>
                <a:ea typeface="Open Sans"/>
                <a:cs typeface="Open Sans"/>
                <a:sym typeface="Open Sans"/>
              </a:rPr>
              <a:t>Rozwoju</a:t>
            </a:r>
            <a:r>
              <a:rPr lang="en-US" sz="1500" dirty="0">
                <a:solidFill>
                  <a:srgbClr val="0B3A5B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500" dirty="0" err="1">
                <a:solidFill>
                  <a:srgbClr val="0B3A5B"/>
                </a:solidFill>
                <a:latin typeface="Open Sans"/>
                <a:ea typeface="Open Sans"/>
                <a:cs typeface="Open Sans"/>
                <a:sym typeface="Open Sans"/>
              </a:rPr>
              <a:t>Systemu</a:t>
            </a:r>
            <a:r>
              <a:rPr lang="en-US" sz="1500" dirty="0">
                <a:solidFill>
                  <a:srgbClr val="0B3A5B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500" dirty="0" err="1">
                <a:solidFill>
                  <a:srgbClr val="0B3A5B"/>
                </a:solidFill>
                <a:latin typeface="Open Sans"/>
                <a:ea typeface="Open Sans"/>
                <a:cs typeface="Open Sans"/>
                <a:sym typeface="Open Sans"/>
              </a:rPr>
              <a:t>Edukacji</a:t>
            </a:r>
            <a:r>
              <a:rPr lang="en-US" sz="1500" dirty="0">
                <a:solidFill>
                  <a:srgbClr val="0B3A5B"/>
                </a:solidFill>
                <a:latin typeface="Open Sans"/>
                <a:ea typeface="Open Sans"/>
                <a:cs typeface="Open Sans"/>
                <a:sym typeface="Open Sans"/>
              </a:rPr>
              <a:t>. Ani </a:t>
            </a:r>
            <a:r>
              <a:rPr lang="en-US" sz="1500" dirty="0" err="1">
                <a:solidFill>
                  <a:srgbClr val="0B3A5B"/>
                </a:solidFill>
                <a:latin typeface="Open Sans"/>
                <a:ea typeface="Open Sans"/>
                <a:cs typeface="Open Sans"/>
                <a:sym typeface="Open Sans"/>
              </a:rPr>
              <a:t>Unia</a:t>
            </a:r>
            <a:r>
              <a:rPr lang="en-US" sz="1500" dirty="0">
                <a:solidFill>
                  <a:srgbClr val="0B3A5B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500" dirty="0" err="1">
                <a:solidFill>
                  <a:srgbClr val="0B3A5B"/>
                </a:solidFill>
                <a:latin typeface="Open Sans"/>
                <a:ea typeface="Open Sans"/>
                <a:cs typeface="Open Sans"/>
                <a:sym typeface="Open Sans"/>
              </a:rPr>
              <a:t>Europejska</a:t>
            </a:r>
            <a:r>
              <a:rPr lang="en-US" sz="1500" dirty="0">
                <a:solidFill>
                  <a:srgbClr val="0B3A5B"/>
                </a:solidFill>
                <a:latin typeface="Open Sans"/>
                <a:ea typeface="Open Sans"/>
                <a:cs typeface="Open Sans"/>
                <a:sym typeface="Open Sans"/>
              </a:rPr>
              <a:t>, ani </a:t>
            </a:r>
            <a:r>
              <a:rPr lang="en-US" sz="1500" dirty="0" err="1">
                <a:solidFill>
                  <a:srgbClr val="0B3A5B"/>
                </a:solidFill>
                <a:latin typeface="Open Sans"/>
                <a:ea typeface="Open Sans"/>
                <a:cs typeface="Open Sans"/>
                <a:sym typeface="Open Sans"/>
              </a:rPr>
              <a:t>instytucja</a:t>
            </a:r>
            <a:r>
              <a:rPr lang="en-US" sz="1500" dirty="0">
                <a:solidFill>
                  <a:srgbClr val="0B3A5B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500" dirty="0" err="1">
                <a:solidFill>
                  <a:srgbClr val="0B3A5B"/>
                </a:solidFill>
                <a:latin typeface="Open Sans"/>
                <a:ea typeface="Open Sans"/>
                <a:cs typeface="Open Sans"/>
                <a:sym typeface="Open Sans"/>
              </a:rPr>
              <a:t>przyznająca</a:t>
            </a:r>
            <a:r>
              <a:rPr lang="en-US" sz="1500" dirty="0">
                <a:solidFill>
                  <a:srgbClr val="0B3A5B"/>
                </a:solidFill>
                <a:latin typeface="Open Sans"/>
                <a:ea typeface="Open Sans"/>
                <a:cs typeface="Open Sans"/>
                <a:sym typeface="Open Sans"/>
              </a:rPr>
              <a:t> grant </a:t>
            </a:r>
            <a:r>
              <a:rPr lang="en-US" sz="1500" dirty="0" err="1">
                <a:solidFill>
                  <a:srgbClr val="0B3A5B"/>
                </a:solidFill>
                <a:latin typeface="Open Sans"/>
                <a:ea typeface="Open Sans"/>
                <a:cs typeface="Open Sans"/>
                <a:sym typeface="Open Sans"/>
              </a:rPr>
              <a:t>nie</a:t>
            </a:r>
            <a:r>
              <a:rPr lang="en-US" sz="1500" dirty="0">
                <a:solidFill>
                  <a:srgbClr val="0B3A5B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500" dirty="0" err="1">
                <a:solidFill>
                  <a:srgbClr val="0B3A5B"/>
                </a:solidFill>
                <a:latin typeface="Open Sans"/>
                <a:ea typeface="Open Sans"/>
                <a:cs typeface="Open Sans"/>
                <a:sym typeface="Open Sans"/>
              </a:rPr>
              <a:t>ponoszą</a:t>
            </a:r>
            <a:r>
              <a:rPr lang="en-US" sz="1500" dirty="0">
                <a:solidFill>
                  <a:srgbClr val="0B3A5B"/>
                </a:solidFill>
                <a:latin typeface="Open Sans"/>
                <a:ea typeface="Open Sans"/>
                <a:cs typeface="Open Sans"/>
                <a:sym typeface="Open Sans"/>
              </a:rPr>
              <a:t> za </a:t>
            </a:r>
            <a:r>
              <a:rPr lang="en-US" sz="1500" dirty="0" err="1">
                <a:solidFill>
                  <a:srgbClr val="0B3A5B"/>
                </a:solidFill>
                <a:latin typeface="Open Sans"/>
                <a:ea typeface="Open Sans"/>
                <a:cs typeface="Open Sans"/>
                <a:sym typeface="Open Sans"/>
              </a:rPr>
              <a:t>nie</a:t>
            </a:r>
            <a:r>
              <a:rPr lang="en-US" sz="1500" dirty="0">
                <a:solidFill>
                  <a:srgbClr val="0B3A5B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500" dirty="0" err="1">
                <a:solidFill>
                  <a:srgbClr val="0B3A5B"/>
                </a:solidFill>
                <a:latin typeface="Open Sans"/>
                <a:ea typeface="Open Sans"/>
                <a:cs typeface="Open Sans"/>
                <a:sym typeface="Open Sans"/>
              </a:rPr>
              <a:t>odpowiedzialności</a:t>
            </a:r>
            <a:r>
              <a:rPr lang="en-US" sz="1500" dirty="0">
                <a:solidFill>
                  <a:srgbClr val="0B3A5B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4293393" y="9807890"/>
            <a:ext cx="12532238" cy="219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732"/>
              </a:lnSpc>
            </a:pPr>
            <a:r>
              <a:rPr lang="en-US" sz="1443" dirty="0" err="1">
                <a:solidFill>
                  <a:srgbClr val="0B3A5B"/>
                </a:solidFill>
                <a:latin typeface="Open Sans"/>
                <a:ea typeface="Open Sans"/>
                <a:cs typeface="Open Sans"/>
                <a:sym typeface="Open Sans"/>
              </a:rPr>
              <a:t>Prezentacja</a:t>
            </a:r>
            <a:r>
              <a:rPr lang="en-US" sz="1443" dirty="0">
                <a:solidFill>
                  <a:srgbClr val="0B3A5B"/>
                </a:solidFill>
                <a:latin typeface="Open Sans"/>
                <a:ea typeface="Open Sans"/>
                <a:cs typeface="Open Sans"/>
                <a:sym typeface="Open Sans"/>
              </a:rPr>
              <a:t> © 2025 Project EARTH jest </a:t>
            </a:r>
            <a:r>
              <a:rPr lang="en-US" sz="1443" dirty="0" err="1">
                <a:solidFill>
                  <a:srgbClr val="0B3A5B"/>
                </a:solidFill>
                <a:latin typeface="Open Sans"/>
                <a:ea typeface="Open Sans"/>
                <a:cs typeface="Open Sans"/>
                <a:sym typeface="Open Sans"/>
              </a:rPr>
              <a:t>licencjonowana</a:t>
            </a:r>
            <a:r>
              <a:rPr lang="en-US" sz="1443" dirty="0">
                <a:solidFill>
                  <a:srgbClr val="0B3A5B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443" dirty="0" err="1">
                <a:solidFill>
                  <a:srgbClr val="0B3A5B"/>
                </a:solidFill>
                <a:latin typeface="Open Sans"/>
                <a:ea typeface="Open Sans"/>
                <a:cs typeface="Open Sans"/>
                <a:sym typeface="Open Sans"/>
              </a:rPr>
              <a:t>na</a:t>
            </a:r>
            <a:r>
              <a:rPr lang="en-US" sz="1443" dirty="0">
                <a:solidFill>
                  <a:srgbClr val="0B3A5B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443" dirty="0" err="1">
                <a:solidFill>
                  <a:srgbClr val="0B3A5B"/>
                </a:solidFill>
                <a:latin typeface="Open Sans"/>
                <a:ea typeface="Open Sans"/>
                <a:cs typeface="Open Sans"/>
                <a:sym typeface="Open Sans"/>
              </a:rPr>
              <a:t>mocy</a:t>
            </a:r>
            <a:r>
              <a:rPr lang="en-US" sz="1443" dirty="0">
                <a:solidFill>
                  <a:srgbClr val="0B3A5B"/>
                </a:solidFill>
                <a:latin typeface="Open Sans"/>
                <a:ea typeface="Open Sans"/>
                <a:cs typeface="Open Sans"/>
                <a:sym typeface="Open Sans"/>
              </a:rPr>
              <a:t> CC BY 4.0. Aby </a:t>
            </a:r>
            <a:r>
              <a:rPr lang="en-US" sz="1443" dirty="0" err="1">
                <a:solidFill>
                  <a:srgbClr val="0B3A5B"/>
                </a:solidFill>
                <a:latin typeface="Open Sans"/>
                <a:ea typeface="Open Sans"/>
                <a:cs typeface="Open Sans"/>
                <a:sym typeface="Open Sans"/>
              </a:rPr>
              <a:t>uzyskać</a:t>
            </a:r>
            <a:r>
              <a:rPr lang="en-US" sz="1443" dirty="0">
                <a:solidFill>
                  <a:srgbClr val="0B3A5B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443" dirty="0" err="1">
                <a:solidFill>
                  <a:srgbClr val="0B3A5B"/>
                </a:solidFill>
                <a:latin typeface="Open Sans"/>
                <a:ea typeface="Open Sans"/>
                <a:cs typeface="Open Sans"/>
                <a:sym typeface="Open Sans"/>
              </a:rPr>
              <a:t>kopię</a:t>
            </a:r>
            <a:r>
              <a:rPr lang="en-US" sz="1443" dirty="0">
                <a:solidFill>
                  <a:srgbClr val="0B3A5B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443" dirty="0" err="1">
                <a:solidFill>
                  <a:srgbClr val="0B3A5B"/>
                </a:solidFill>
                <a:latin typeface="Open Sans"/>
                <a:ea typeface="Open Sans"/>
                <a:cs typeface="Open Sans"/>
                <a:sym typeface="Open Sans"/>
              </a:rPr>
              <a:t>tej</a:t>
            </a:r>
            <a:r>
              <a:rPr lang="en-US" sz="1443" dirty="0">
                <a:solidFill>
                  <a:srgbClr val="0B3A5B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443" dirty="0" err="1">
                <a:solidFill>
                  <a:srgbClr val="0B3A5B"/>
                </a:solidFill>
                <a:latin typeface="Open Sans"/>
                <a:ea typeface="Open Sans"/>
                <a:cs typeface="Open Sans"/>
                <a:sym typeface="Open Sans"/>
              </a:rPr>
              <a:t>licencji</a:t>
            </a:r>
            <a:r>
              <a:rPr lang="en-US" sz="1443" dirty="0">
                <a:solidFill>
                  <a:srgbClr val="0B3A5B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1443" dirty="0" err="1">
                <a:solidFill>
                  <a:srgbClr val="0B3A5B"/>
                </a:solidFill>
                <a:latin typeface="Open Sans"/>
                <a:ea typeface="Open Sans"/>
                <a:cs typeface="Open Sans"/>
                <a:sym typeface="Open Sans"/>
              </a:rPr>
              <a:t>odwiedź</a:t>
            </a:r>
            <a:r>
              <a:rPr lang="en-US" sz="1443" dirty="0">
                <a:solidFill>
                  <a:srgbClr val="0B3A5B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443" dirty="0" err="1">
                <a:solidFill>
                  <a:srgbClr val="0B3A5B"/>
                </a:solidFill>
                <a:latin typeface="Open Sans"/>
                <a:ea typeface="Open Sans"/>
                <a:cs typeface="Open Sans"/>
                <a:sym typeface="Open Sans"/>
              </a:rPr>
              <a:t>stronę</a:t>
            </a:r>
            <a:r>
              <a:rPr lang="en-US" sz="1443" dirty="0">
                <a:solidFill>
                  <a:srgbClr val="0B3A5B"/>
                </a:solidFill>
                <a:latin typeface="Open Sans"/>
                <a:ea typeface="Open Sans"/>
                <a:cs typeface="Open Sans"/>
                <a:sym typeface="Open Sans"/>
              </a:rPr>
              <a:t> https://creativecommons.org/licenses/by/4.0/</a:t>
            </a:r>
          </a:p>
        </p:txBody>
      </p:sp>
      <p:grpSp>
        <p:nvGrpSpPr>
          <p:cNvPr id="12" name="Group 12"/>
          <p:cNvGrpSpPr>
            <a:grpSpLocks noChangeAspect="1"/>
          </p:cNvGrpSpPr>
          <p:nvPr/>
        </p:nvGrpSpPr>
        <p:grpSpPr>
          <a:xfrm>
            <a:off x="0" y="3239312"/>
            <a:ext cx="18288000" cy="5483391"/>
            <a:chOff x="0" y="0"/>
            <a:chExt cx="24384000" cy="7311188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24384000" cy="7311136"/>
            </a:xfrm>
            <a:custGeom>
              <a:avLst/>
              <a:gdLst/>
              <a:ahLst/>
              <a:cxnLst/>
              <a:rect l="l" t="t" r="r" b="b"/>
              <a:pathLst>
                <a:path w="24384000" h="7311136">
                  <a:moveTo>
                    <a:pt x="0" y="0"/>
                  </a:moveTo>
                  <a:lnTo>
                    <a:pt x="24384000" y="0"/>
                  </a:lnTo>
                  <a:lnTo>
                    <a:pt x="24384000" y="7311136"/>
                  </a:lnTo>
                  <a:lnTo>
                    <a:pt x="0" y="731113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r="309" b="-146"/>
              </a:stretch>
            </a:blipFill>
          </p:spPr>
          <p:txBody>
            <a:bodyPr/>
            <a:lstStyle/>
            <a:p>
              <a:endParaRPr lang="pl-PL"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-44133" y="6829538"/>
            <a:ext cx="5074125" cy="986493"/>
            <a:chOff x="0" y="0"/>
            <a:chExt cx="6765500" cy="1315324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765544" cy="1315339"/>
            </a:xfrm>
            <a:custGeom>
              <a:avLst/>
              <a:gdLst/>
              <a:ahLst/>
              <a:cxnLst/>
              <a:rect l="l" t="t" r="r" b="b"/>
              <a:pathLst>
                <a:path w="6765544" h="1315339">
                  <a:moveTo>
                    <a:pt x="0" y="0"/>
                  </a:moveTo>
                  <a:lnTo>
                    <a:pt x="6765544" y="0"/>
                  </a:lnTo>
                  <a:lnTo>
                    <a:pt x="6765544" y="1315339"/>
                  </a:lnTo>
                  <a:lnTo>
                    <a:pt x="0" y="1315339"/>
                  </a:lnTo>
                  <a:close/>
                </a:path>
              </a:pathLst>
            </a:custGeom>
            <a:gradFill rotWithShape="1">
              <a:gsLst>
                <a:gs pos="0">
                  <a:srgbClr val="8551A1">
                    <a:alpha val="100000"/>
                  </a:srgbClr>
                </a:gs>
                <a:gs pos="35350">
                  <a:srgbClr val="6363AC">
                    <a:alpha val="100000"/>
                  </a:srgbClr>
                </a:gs>
                <a:gs pos="100000">
                  <a:srgbClr val="26C4F4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pl-PL"/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796720" y="6892254"/>
            <a:ext cx="3694527" cy="819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6480"/>
              </a:lnSpc>
            </a:pPr>
            <a:r>
              <a:rPr lang="en-US" sz="5400" b="1" spc="486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MODUŁ 1</a:t>
            </a:r>
          </a:p>
        </p:txBody>
      </p:sp>
      <p:grpSp>
        <p:nvGrpSpPr>
          <p:cNvPr id="17" name="Group 17"/>
          <p:cNvGrpSpPr/>
          <p:nvPr/>
        </p:nvGrpSpPr>
        <p:grpSpPr>
          <a:xfrm>
            <a:off x="-56424" y="5437414"/>
            <a:ext cx="5671510" cy="1047943"/>
            <a:chOff x="0" y="0"/>
            <a:chExt cx="7562014" cy="1397258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7561961" cy="1397254"/>
            </a:xfrm>
            <a:custGeom>
              <a:avLst/>
              <a:gdLst/>
              <a:ahLst/>
              <a:cxnLst/>
              <a:rect l="l" t="t" r="r" b="b"/>
              <a:pathLst>
                <a:path w="7561961" h="1397254">
                  <a:moveTo>
                    <a:pt x="0" y="0"/>
                  </a:moveTo>
                  <a:lnTo>
                    <a:pt x="7561961" y="0"/>
                  </a:lnTo>
                  <a:lnTo>
                    <a:pt x="7561961" y="1397254"/>
                  </a:lnTo>
                  <a:lnTo>
                    <a:pt x="0" y="1397254"/>
                  </a:lnTo>
                  <a:close/>
                </a:path>
              </a:pathLst>
            </a:custGeom>
            <a:gradFill rotWithShape="1">
              <a:gsLst>
                <a:gs pos="0">
                  <a:srgbClr val="8551A1">
                    <a:alpha val="100000"/>
                  </a:srgbClr>
                </a:gs>
                <a:gs pos="35350">
                  <a:srgbClr val="6363AC">
                    <a:alpha val="100000"/>
                  </a:srgbClr>
                </a:gs>
                <a:gs pos="100000">
                  <a:srgbClr val="26C4F4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pl-PL"/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796720" y="5571106"/>
            <a:ext cx="3962967" cy="4207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398"/>
              </a:lnSpc>
            </a:pPr>
            <a:r>
              <a:rPr lang="en-US" sz="2832" b="1" spc="254" dirty="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PRE</a:t>
            </a:r>
            <a:r>
              <a:rPr lang="pl-PL" sz="2832" b="1" spc="254" dirty="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Z</a:t>
            </a:r>
            <a:r>
              <a:rPr lang="en-US" sz="2832" b="1" spc="254" dirty="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ENTACJ</a:t>
            </a:r>
            <a:r>
              <a:rPr lang="pl-PL" sz="2832" b="1" spc="254" dirty="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A</a:t>
            </a:r>
            <a:endParaRPr lang="en-US" sz="2832" b="1" spc="254" dirty="0">
              <a:solidFill>
                <a:srgbClr val="FFFFFF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</p:txBody>
      </p:sp>
      <p:grpSp>
        <p:nvGrpSpPr>
          <p:cNvPr id="20" name="Group 20"/>
          <p:cNvGrpSpPr/>
          <p:nvPr/>
        </p:nvGrpSpPr>
        <p:grpSpPr>
          <a:xfrm>
            <a:off x="12106908" y="7816030"/>
            <a:ext cx="6181092" cy="1004210"/>
            <a:chOff x="0" y="0"/>
            <a:chExt cx="8241456" cy="1338946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8241411" cy="1338961"/>
            </a:xfrm>
            <a:custGeom>
              <a:avLst/>
              <a:gdLst/>
              <a:ahLst/>
              <a:cxnLst/>
              <a:rect l="l" t="t" r="r" b="b"/>
              <a:pathLst>
                <a:path w="8241411" h="1338961">
                  <a:moveTo>
                    <a:pt x="0" y="0"/>
                  </a:moveTo>
                  <a:lnTo>
                    <a:pt x="8241411" y="0"/>
                  </a:lnTo>
                  <a:lnTo>
                    <a:pt x="8241411" y="1338961"/>
                  </a:lnTo>
                  <a:lnTo>
                    <a:pt x="0" y="1338961"/>
                  </a:lnTo>
                  <a:close/>
                </a:path>
              </a:pathLst>
            </a:custGeom>
            <a:gradFill rotWithShape="1">
              <a:gsLst>
                <a:gs pos="0">
                  <a:srgbClr val="8551A1">
                    <a:alpha val="100000"/>
                  </a:srgbClr>
                </a:gs>
                <a:gs pos="35350">
                  <a:srgbClr val="6363AC">
                    <a:alpha val="100000"/>
                  </a:srgbClr>
                </a:gs>
                <a:gs pos="100000">
                  <a:srgbClr val="26C4F4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pl-PL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47625"/>
              <a:ext cx="8241456" cy="129132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3888"/>
                </a:lnSpc>
              </a:pPr>
              <a:r>
                <a:rPr lang="en-US" sz="3600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www.innovating4earth.eu</a:t>
              </a:r>
            </a:p>
          </p:txBody>
        </p:sp>
      </p:grpSp>
      <p:sp>
        <p:nvSpPr>
          <p:cNvPr id="23" name="Freeform 23"/>
          <p:cNvSpPr/>
          <p:nvPr/>
        </p:nvSpPr>
        <p:spPr>
          <a:xfrm>
            <a:off x="-5075867" y="-3352118"/>
            <a:ext cx="8768538" cy="9352727"/>
          </a:xfrm>
          <a:custGeom>
            <a:avLst/>
            <a:gdLst/>
            <a:ahLst/>
            <a:cxnLst/>
            <a:rect l="l" t="t" r="r" b="b"/>
            <a:pathLst>
              <a:path w="8768538" h="9352727">
                <a:moveTo>
                  <a:pt x="0" y="0"/>
                </a:moveTo>
                <a:lnTo>
                  <a:pt x="8768538" y="0"/>
                </a:lnTo>
                <a:lnTo>
                  <a:pt x="8768538" y="9352727"/>
                </a:lnTo>
                <a:lnTo>
                  <a:pt x="0" y="935272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24" name="Freeform 24"/>
          <p:cNvSpPr/>
          <p:nvPr/>
        </p:nvSpPr>
        <p:spPr>
          <a:xfrm>
            <a:off x="8855230" y="7449315"/>
            <a:ext cx="1427488" cy="1509037"/>
          </a:xfrm>
          <a:custGeom>
            <a:avLst/>
            <a:gdLst/>
            <a:ahLst/>
            <a:cxnLst/>
            <a:rect l="l" t="t" r="r" b="b"/>
            <a:pathLst>
              <a:path w="1427488" h="1509037">
                <a:moveTo>
                  <a:pt x="0" y="0"/>
                </a:moveTo>
                <a:lnTo>
                  <a:pt x="1427489" y="0"/>
                </a:lnTo>
                <a:lnTo>
                  <a:pt x="1427489" y="1509037"/>
                </a:lnTo>
                <a:lnTo>
                  <a:pt x="0" y="150903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 rot="-5400000">
            <a:off x="16015584" y="7887021"/>
            <a:ext cx="3418810" cy="239078"/>
            <a:chOff x="0" y="0"/>
            <a:chExt cx="4558414" cy="31877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558411" cy="318770"/>
            </a:xfrm>
            <a:custGeom>
              <a:avLst/>
              <a:gdLst/>
              <a:ahLst/>
              <a:cxnLst/>
              <a:rect l="l" t="t" r="r" b="b"/>
              <a:pathLst>
                <a:path w="4558411" h="318770">
                  <a:moveTo>
                    <a:pt x="0" y="0"/>
                  </a:moveTo>
                  <a:lnTo>
                    <a:pt x="4558411" y="0"/>
                  </a:lnTo>
                  <a:lnTo>
                    <a:pt x="4558411" y="318770"/>
                  </a:lnTo>
                  <a:lnTo>
                    <a:pt x="0" y="31877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r="-860"/>
              </a:stretch>
            </a:blipFill>
          </p:spPr>
          <p:txBody>
            <a:bodyPr/>
            <a:lstStyle/>
            <a:p>
              <a:endParaRPr lang="pl-PL"/>
            </a:p>
          </p:txBody>
        </p:sp>
      </p:grpSp>
      <p:grpSp>
        <p:nvGrpSpPr>
          <p:cNvPr id="4" name="Group 4"/>
          <p:cNvGrpSpPr>
            <a:grpSpLocks noChangeAspect="1"/>
          </p:cNvGrpSpPr>
          <p:nvPr/>
        </p:nvGrpSpPr>
        <p:grpSpPr>
          <a:xfrm rot="2411056">
            <a:off x="17562989" y="9670934"/>
            <a:ext cx="324001" cy="342339"/>
            <a:chOff x="0" y="0"/>
            <a:chExt cx="432001" cy="456452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32054" cy="456438"/>
            </a:xfrm>
            <a:custGeom>
              <a:avLst/>
              <a:gdLst/>
              <a:ahLst/>
              <a:cxnLst/>
              <a:rect l="l" t="t" r="r" b="b"/>
              <a:pathLst>
                <a:path w="432054" h="456438">
                  <a:moveTo>
                    <a:pt x="0" y="0"/>
                  </a:moveTo>
                  <a:lnTo>
                    <a:pt x="432054" y="0"/>
                  </a:lnTo>
                  <a:lnTo>
                    <a:pt x="432054" y="456438"/>
                  </a:lnTo>
                  <a:lnTo>
                    <a:pt x="0" y="45643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r="12" b="-54"/>
              </a:stretch>
            </a:blipFill>
          </p:spPr>
          <p:txBody>
            <a:bodyPr/>
            <a:lstStyle/>
            <a:p>
              <a:endParaRPr lang="pl-PL"/>
            </a:p>
          </p:txBody>
        </p:sp>
      </p:grpSp>
      <p:grpSp>
        <p:nvGrpSpPr>
          <p:cNvPr id="6" name="Group 6"/>
          <p:cNvGrpSpPr/>
          <p:nvPr/>
        </p:nvGrpSpPr>
        <p:grpSpPr>
          <a:xfrm rot="-5400000">
            <a:off x="3925130" y="-4000500"/>
            <a:ext cx="10287002" cy="18287998"/>
            <a:chOff x="0" y="0"/>
            <a:chExt cx="13716002" cy="24383998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3716000" cy="24384000"/>
            </a:xfrm>
            <a:custGeom>
              <a:avLst/>
              <a:gdLst/>
              <a:ahLst/>
              <a:cxnLst/>
              <a:rect l="l" t="t" r="r" b="b"/>
              <a:pathLst>
                <a:path w="13716000" h="24384000">
                  <a:moveTo>
                    <a:pt x="0" y="0"/>
                  </a:moveTo>
                  <a:lnTo>
                    <a:pt x="13716000" y="0"/>
                  </a:lnTo>
                  <a:lnTo>
                    <a:pt x="13716000" y="24384000"/>
                  </a:lnTo>
                  <a:lnTo>
                    <a:pt x="0" y="24384000"/>
                  </a:lnTo>
                  <a:close/>
                </a:path>
              </a:pathLst>
            </a:custGeom>
            <a:solidFill>
              <a:srgbClr val="173965"/>
            </a:solidFill>
          </p:spPr>
          <p:txBody>
            <a:bodyPr/>
            <a:lstStyle/>
            <a:p>
              <a:endParaRPr lang="pl-PL"/>
            </a:p>
          </p:txBody>
        </p:sp>
      </p:grpSp>
      <p:grpSp>
        <p:nvGrpSpPr>
          <p:cNvPr id="8" name="Group 8"/>
          <p:cNvGrpSpPr/>
          <p:nvPr/>
        </p:nvGrpSpPr>
        <p:grpSpPr>
          <a:xfrm rot="-5400000">
            <a:off x="7297791" y="-29055"/>
            <a:ext cx="9211530" cy="10345109"/>
            <a:chOff x="0" y="0"/>
            <a:chExt cx="12282040" cy="13793478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2282043" cy="13793470"/>
            </a:xfrm>
            <a:custGeom>
              <a:avLst/>
              <a:gdLst/>
              <a:ahLst/>
              <a:cxnLst/>
              <a:rect l="l" t="t" r="r" b="b"/>
              <a:pathLst>
                <a:path w="12282043" h="13793470">
                  <a:moveTo>
                    <a:pt x="0" y="0"/>
                  </a:moveTo>
                  <a:lnTo>
                    <a:pt x="12282043" y="0"/>
                  </a:lnTo>
                  <a:lnTo>
                    <a:pt x="12282043" y="13793470"/>
                  </a:lnTo>
                  <a:lnTo>
                    <a:pt x="0" y="1379347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9525"/>
              <a:ext cx="12282040" cy="1380300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3240"/>
                </a:lnSpc>
              </a:pPr>
              <a:r>
                <a:rPr lang="en-US" sz="2700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A</a:t>
              </a:r>
            </a:p>
          </p:txBody>
        </p:sp>
      </p:grpSp>
      <p:grpSp>
        <p:nvGrpSpPr>
          <p:cNvPr id="11" name="Group 11"/>
          <p:cNvGrpSpPr>
            <a:grpSpLocks noChangeAspect="1"/>
          </p:cNvGrpSpPr>
          <p:nvPr/>
        </p:nvGrpSpPr>
        <p:grpSpPr>
          <a:xfrm rot="-5400000">
            <a:off x="15409448" y="6914263"/>
            <a:ext cx="4558414" cy="318770"/>
            <a:chOff x="0" y="0"/>
            <a:chExt cx="6077885" cy="425027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6077839" cy="425069"/>
            </a:xfrm>
            <a:custGeom>
              <a:avLst/>
              <a:gdLst/>
              <a:ahLst/>
              <a:cxnLst/>
              <a:rect l="l" t="t" r="r" b="b"/>
              <a:pathLst>
                <a:path w="6077839" h="425069">
                  <a:moveTo>
                    <a:pt x="0" y="0"/>
                  </a:moveTo>
                  <a:lnTo>
                    <a:pt x="6077839" y="0"/>
                  </a:lnTo>
                  <a:lnTo>
                    <a:pt x="6077839" y="425069"/>
                  </a:lnTo>
                  <a:lnTo>
                    <a:pt x="0" y="42506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b="-290"/>
              </a:stretch>
            </a:blipFill>
          </p:spPr>
          <p:txBody>
            <a:bodyPr/>
            <a:lstStyle/>
            <a:p>
              <a:endParaRPr lang="pl-PL"/>
            </a:p>
          </p:txBody>
        </p:sp>
      </p:grpSp>
      <p:grpSp>
        <p:nvGrpSpPr>
          <p:cNvPr id="13" name="Group 13"/>
          <p:cNvGrpSpPr>
            <a:grpSpLocks noChangeAspect="1"/>
          </p:cNvGrpSpPr>
          <p:nvPr/>
        </p:nvGrpSpPr>
        <p:grpSpPr>
          <a:xfrm rot="2411056">
            <a:off x="17472655" y="9292814"/>
            <a:ext cx="432001" cy="456452"/>
            <a:chOff x="0" y="0"/>
            <a:chExt cx="576001" cy="608603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575945" cy="608584"/>
            </a:xfrm>
            <a:custGeom>
              <a:avLst/>
              <a:gdLst/>
              <a:ahLst/>
              <a:cxnLst/>
              <a:rect l="l" t="t" r="r" b="b"/>
              <a:pathLst>
                <a:path w="575945" h="608584">
                  <a:moveTo>
                    <a:pt x="0" y="0"/>
                  </a:moveTo>
                  <a:lnTo>
                    <a:pt x="575945" y="0"/>
                  </a:lnTo>
                  <a:lnTo>
                    <a:pt x="575945" y="608584"/>
                  </a:lnTo>
                  <a:lnTo>
                    <a:pt x="0" y="6085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r="-9" b="-687"/>
              </a:stretch>
            </a:blipFill>
          </p:spPr>
          <p:txBody>
            <a:bodyPr/>
            <a:lstStyle/>
            <a:p>
              <a:endParaRPr lang="pl-PL"/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7330301" y="1276536"/>
            <a:ext cx="9329769" cy="7093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3673"/>
              </a:lnSpc>
            </a:pPr>
            <a:r>
              <a:rPr lang="en-US" sz="2800" b="1" dirty="0" err="1">
                <a:solidFill>
                  <a:srgbClr val="1D4C60"/>
                </a:solidFill>
                <a:sym typeface="Open Sans Bold"/>
              </a:rPr>
              <a:t>Czas</a:t>
            </a:r>
            <a:r>
              <a:rPr lang="en-US" sz="2800" b="1" dirty="0">
                <a:solidFill>
                  <a:srgbClr val="1D4C60"/>
                </a:solidFill>
                <a:sym typeface="Open Sans Bold"/>
              </a:rPr>
              <a:t> </a:t>
            </a:r>
            <a:r>
              <a:rPr lang="en-US" sz="2800" b="1" dirty="0" err="1">
                <a:solidFill>
                  <a:srgbClr val="1D4C60"/>
                </a:solidFill>
                <a:sym typeface="Open Sans Bold"/>
              </a:rPr>
              <a:t>trwania</a:t>
            </a:r>
            <a:r>
              <a:rPr lang="en-US" sz="2800" dirty="0">
                <a:solidFill>
                  <a:srgbClr val="1D4C60"/>
                </a:solidFill>
                <a:sym typeface="Open Sans Bold"/>
              </a:rPr>
              <a:t>: 3 </a:t>
            </a:r>
            <a:r>
              <a:rPr lang="en-US" sz="2800" dirty="0" err="1">
                <a:solidFill>
                  <a:srgbClr val="1D4C60"/>
                </a:solidFill>
                <a:sym typeface="Open Sans Bold"/>
              </a:rPr>
              <a:t>tygodnie</a:t>
            </a:r>
            <a:r>
              <a:rPr lang="en-US" sz="2800" dirty="0">
                <a:solidFill>
                  <a:srgbClr val="1D4C60"/>
                </a:solidFill>
                <a:sym typeface="Open Sans Bold"/>
              </a:rPr>
              <a:t> –</a:t>
            </a:r>
            <a:r>
              <a:rPr lang="pl-PL" sz="2800" dirty="0">
                <a:solidFill>
                  <a:srgbClr val="1D4C60"/>
                </a:solidFill>
                <a:sym typeface="Open Sans Bold"/>
              </a:rPr>
              <a:t> w każdym </a:t>
            </a:r>
            <a:r>
              <a:rPr lang="en-US" sz="2800" dirty="0" err="1">
                <a:solidFill>
                  <a:srgbClr val="1D4C60"/>
                </a:solidFill>
                <a:sym typeface="Open Sans Bold"/>
              </a:rPr>
              <a:t>dwugodzinna</a:t>
            </a:r>
            <a:r>
              <a:rPr lang="en-US" sz="2800" dirty="0">
                <a:solidFill>
                  <a:srgbClr val="1D4C60"/>
                </a:solidFill>
                <a:sym typeface="Open Sans Bold"/>
              </a:rPr>
              <a:t> </a:t>
            </a:r>
            <a:r>
              <a:rPr lang="en-US" sz="2800" dirty="0" err="1">
                <a:solidFill>
                  <a:srgbClr val="1D4C60"/>
                </a:solidFill>
                <a:sym typeface="Open Sans Bold"/>
              </a:rPr>
              <a:t>sesja</a:t>
            </a:r>
            <a:r>
              <a:rPr lang="en-US" sz="2800" dirty="0">
                <a:solidFill>
                  <a:srgbClr val="1D4C60"/>
                </a:solidFill>
                <a:sym typeface="Open Sans Bold"/>
              </a:rPr>
              <a:t> w </a:t>
            </a:r>
            <a:r>
              <a:rPr lang="en-US" sz="2800" dirty="0" err="1">
                <a:solidFill>
                  <a:srgbClr val="1D4C60"/>
                </a:solidFill>
                <a:sym typeface="Open Sans Bold"/>
              </a:rPr>
              <a:t>klasie</a:t>
            </a:r>
            <a:r>
              <a:rPr lang="en-US" sz="2800" dirty="0">
                <a:solidFill>
                  <a:srgbClr val="1D4C60"/>
                </a:solidFill>
                <a:sym typeface="Open Sans Bold"/>
              </a:rPr>
              <a:t> + </a:t>
            </a:r>
            <a:r>
              <a:rPr lang="en-US" sz="2800" dirty="0" err="1">
                <a:solidFill>
                  <a:srgbClr val="1D4C60"/>
                </a:solidFill>
                <a:sym typeface="Open Sans Bold"/>
              </a:rPr>
              <a:t>lektura</a:t>
            </a:r>
            <a:r>
              <a:rPr lang="en-US" sz="2800" dirty="0">
                <a:solidFill>
                  <a:srgbClr val="1D4C60"/>
                </a:solidFill>
                <a:sym typeface="Open Sans Bold"/>
              </a:rPr>
              <a:t> + </a:t>
            </a:r>
            <a:r>
              <a:rPr lang="en-US" sz="2800" dirty="0" err="1">
                <a:solidFill>
                  <a:srgbClr val="1D4C60"/>
                </a:solidFill>
                <a:sym typeface="Open Sans Bold"/>
              </a:rPr>
              <a:t>realizacja</a:t>
            </a:r>
            <a:r>
              <a:rPr lang="en-US" sz="2800" dirty="0">
                <a:solidFill>
                  <a:srgbClr val="1D4C60"/>
                </a:solidFill>
                <a:sym typeface="Open Sans Bold"/>
              </a:rPr>
              <a:t> </a:t>
            </a:r>
            <a:r>
              <a:rPr lang="en-US" sz="2800" dirty="0" err="1">
                <a:solidFill>
                  <a:srgbClr val="1D4C60"/>
                </a:solidFill>
                <a:sym typeface="Open Sans Bold"/>
              </a:rPr>
              <a:t>zadania</a:t>
            </a:r>
            <a:r>
              <a:rPr lang="en-US" sz="2800" dirty="0">
                <a:solidFill>
                  <a:srgbClr val="1D4C60"/>
                </a:solidFill>
                <a:sym typeface="Open Sans Bold"/>
              </a:rPr>
              <a:t>.</a:t>
            </a:r>
          </a:p>
          <a:p>
            <a:pPr marL="0" lvl="0" indent="0" algn="just">
              <a:lnSpc>
                <a:spcPts val="3673"/>
              </a:lnSpc>
            </a:pPr>
            <a:endParaRPr lang="en-US" sz="2800" dirty="0">
              <a:solidFill>
                <a:srgbClr val="1D4C60"/>
              </a:solidFill>
              <a:sym typeface="Open Sans Bold"/>
            </a:endParaRPr>
          </a:p>
          <a:p>
            <a:pPr marL="0" lvl="0" indent="0" algn="just">
              <a:lnSpc>
                <a:spcPts val="3673"/>
              </a:lnSpc>
            </a:pPr>
            <a:r>
              <a:rPr lang="en-US" sz="2800" b="1" dirty="0">
                <a:solidFill>
                  <a:srgbClr val="1D4C60"/>
                </a:solidFill>
                <a:sym typeface="Open Sans Bold"/>
              </a:rPr>
              <a:t>Cel</a:t>
            </a:r>
            <a:r>
              <a:rPr lang="en-US" sz="2800" dirty="0">
                <a:solidFill>
                  <a:srgbClr val="1D4C60"/>
                </a:solidFill>
                <a:sym typeface="Open Sans Bold"/>
              </a:rPr>
              <a:t>: </a:t>
            </a:r>
            <a:r>
              <a:rPr lang="en-US" sz="2800" dirty="0" err="1">
                <a:solidFill>
                  <a:srgbClr val="1D4C60"/>
                </a:solidFill>
                <a:sym typeface="Open Sans Bold"/>
              </a:rPr>
              <a:t>Wprowadzenie</a:t>
            </a:r>
            <a:r>
              <a:rPr lang="en-US" sz="2800" dirty="0">
                <a:solidFill>
                  <a:srgbClr val="1D4C60"/>
                </a:solidFill>
                <a:sym typeface="Open Sans Bold"/>
              </a:rPr>
              <a:t> </a:t>
            </a:r>
            <a:r>
              <a:rPr lang="en-US" sz="2800" dirty="0" err="1">
                <a:solidFill>
                  <a:srgbClr val="1D4C60"/>
                </a:solidFill>
                <a:sym typeface="Open Sans Bold"/>
              </a:rPr>
              <a:t>studentów</a:t>
            </a:r>
            <a:r>
              <a:rPr lang="en-US" sz="2800" dirty="0">
                <a:solidFill>
                  <a:srgbClr val="1D4C60"/>
                </a:solidFill>
                <a:sym typeface="Open Sans Bold"/>
              </a:rPr>
              <a:t> w </a:t>
            </a:r>
            <a:r>
              <a:rPr lang="en-US" sz="2800" dirty="0" err="1">
                <a:solidFill>
                  <a:srgbClr val="1D4C60"/>
                </a:solidFill>
                <a:sym typeface="Open Sans Bold"/>
              </a:rPr>
              <a:t>tematykę</a:t>
            </a:r>
            <a:r>
              <a:rPr lang="en-US" sz="2800" dirty="0">
                <a:solidFill>
                  <a:srgbClr val="1D4C60"/>
                </a:solidFill>
                <a:sym typeface="Open Sans Bold"/>
              </a:rPr>
              <a:t> </a:t>
            </a:r>
            <a:r>
              <a:rPr lang="en-US" sz="2800" dirty="0" err="1">
                <a:solidFill>
                  <a:srgbClr val="1D4C60"/>
                </a:solidFill>
                <a:sym typeface="Open Sans Bold"/>
              </a:rPr>
              <a:t>zarządzania</a:t>
            </a:r>
            <a:r>
              <a:rPr lang="en-US" sz="2800" dirty="0">
                <a:solidFill>
                  <a:srgbClr val="1D4C60"/>
                </a:solidFill>
                <a:sym typeface="Open Sans Bold"/>
              </a:rPr>
              <a:t> </a:t>
            </a:r>
            <a:r>
              <a:rPr lang="en-US" sz="2800" dirty="0" err="1">
                <a:solidFill>
                  <a:srgbClr val="1D4C60"/>
                </a:solidFill>
                <a:sym typeface="Open Sans Bold"/>
              </a:rPr>
              <a:t>innowacjami</a:t>
            </a:r>
            <a:r>
              <a:rPr lang="en-US" sz="2800" dirty="0">
                <a:solidFill>
                  <a:srgbClr val="1D4C60"/>
                </a:solidFill>
                <a:sym typeface="Open Sans Bold"/>
              </a:rPr>
              <a:t> w </a:t>
            </a:r>
            <a:r>
              <a:rPr lang="en-US" sz="2800" dirty="0" err="1">
                <a:solidFill>
                  <a:srgbClr val="1D4C60"/>
                </a:solidFill>
                <a:sym typeface="Open Sans Bold"/>
              </a:rPr>
              <a:t>logistyce</a:t>
            </a:r>
            <a:r>
              <a:rPr lang="en-US" sz="2800" dirty="0">
                <a:solidFill>
                  <a:srgbClr val="1D4C60"/>
                </a:solidFill>
                <a:sym typeface="Open Sans Bold"/>
              </a:rPr>
              <a:t>.</a:t>
            </a:r>
          </a:p>
          <a:p>
            <a:pPr marL="0" lvl="0" indent="0" algn="just">
              <a:lnSpc>
                <a:spcPts val="3673"/>
              </a:lnSpc>
            </a:pPr>
            <a:endParaRPr lang="en-US" sz="2800" dirty="0">
              <a:solidFill>
                <a:srgbClr val="1D4C60"/>
              </a:solidFill>
              <a:sym typeface="Open Sans Bold"/>
            </a:endParaRPr>
          </a:p>
          <a:p>
            <a:pPr marL="0" lvl="0" indent="0" algn="just">
              <a:lnSpc>
                <a:spcPts val="3673"/>
              </a:lnSpc>
            </a:pPr>
            <a:r>
              <a:rPr lang="en-US" sz="2800" b="1" dirty="0" err="1">
                <a:solidFill>
                  <a:srgbClr val="1D4C60"/>
                </a:solidFill>
                <a:sym typeface="Open Sans Bold"/>
              </a:rPr>
              <a:t>Opis</a:t>
            </a:r>
            <a:r>
              <a:rPr lang="en-US" sz="2800" dirty="0">
                <a:solidFill>
                  <a:srgbClr val="1D4C60"/>
                </a:solidFill>
                <a:sym typeface="Open Sans Bold"/>
              </a:rPr>
              <a:t>: To </a:t>
            </a:r>
            <a:r>
              <a:rPr lang="en-US" sz="2800" dirty="0" err="1">
                <a:solidFill>
                  <a:srgbClr val="1D4C60"/>
                </a:solidFill>
                <a:sym typeface="Open Sans Bold"/>
              </a:rPr>
              <a:t>pierwszy</a:t>
            </a:r>
            <a:r>
              <a:rPr lang="en-US" sz="2800" dirty="0">
                <a:solidFill>
                  <a:srgbClr val="1D4C60"/>
                </a:solidFill>
                <a:sym typeface="Open Sans Bold"/>
              </a:rPr>
              <a:t> </a:t>
            </a:r>
            <a:r>
              <a:rPr lang="en-US" sz="2800" dirty="0" err="1">
                <a:solidFill>
                  <a:srgbClr val="1D4C60"/>
                </a:solidFill>
                <a:sym typeface="Open Sans Bold"/>
              </a:rPr>
              <a:t>krok</a:t>
            </a:r>
            <a:r>
              <a:rPr lang="en-US" sz="2800" dirty="0">
                <a:solidFill>
                  <a:srgbClr val="1D4C60"/>
                </a:solidFill>
                <a:sym typeface="Open Sans Bold"/>
              </a:rPr>
              <a:t>, </a:t>
            </a:r>
            <a:r>
              <a:rPr lang="en-US" sz="2800" dirty="0" err="1">
                <a:solidFill>
                  <a:srgbClr val="1D4C60"/>
                </a:solidFill>
                <a:sym typeface="Open Sans Bold"/>
              </a:rPr>
              <a:t>który</a:t>
            </a:r>
            <a:r>
              <a:rPr lang="en-US" sz="2800" dirty="0">
                <a:solidFill>
                  <a:srgbClr val="1D4C60"/>
                </a:solidFill>
                <a:sym typeface="Open Sans Bold"/>
              </a:rPr>
              <a:t> </a:t>
            </a:r>
            <a:r>
              <a:rPr lang="en-US" sz="2800" dirty="0" err="1">
                <a:solidFill>
                  <a:srgbClr val="1D4C60"/>
                </a:solidFill>
                <a:sym typeface="Open Sans Bold"/>
              </a:rPr>
              <a:t>umożliwia</a:t>
            </a:r>
            <a:r>
              <a:rPr lang="en-US" sz="2800" dirty="0">
                <a:solidFill>
                  <a:srgbClr val="1D4C60"/>
                </a:solidFill>
                <a:sym typeface="Open Sans Bold"/>
              </a:rPr>
              <a:t> </a:t>
            </a:r>
            <a:r>
              <a:rPr lang="en-US" sz="2800" dirty="0" err="1">
                <a:solidFill>
                  <a:srgbClr val="1D4C60"/>
                </a:solidFill>
                <a:sym typeface="Open Sans Bold"/>
              </a:rPr>
              <a:t>studentom</a:t>
            </a:r>
            <a:r>
              <a:rPr lang="en-US" sz="2800" dirty="0">
                <a:solidFill>
                  <a:srgbClr val="1D4C60"/>
                </a:solidFill>
                <a:sym typeface="Open Sans Bold"/>
              </a:rPr>
              <a:t> </a:t>
            </a:r>
            <a:r>
              <a:rPr lang="en-US" sz="2800" dirty="0" err="1">
                <a:solidFill>
                  <a:srgbClr val="1D4C60"/>
                </a:solidFill>
                <a:sym typeface="Open Sans Bold"/>
              </a:rPr>
              <a:t>zapoznanie</a:t>
            </a:r>
            <a:r>
              <a:rPr lang="en-US" sz="2800" dirty="0">
                <a:solidFill>
                  <a:srgbClr val="1D4C60"/>
                </a:solidFill>
                <a:sym typeface="Open Sans Bold"/>
              </a:rPr>
              <a:t> </a:t>
            </a:r>
            <a:r>
              <a:rPr lang="en-US" sz="2800" dirty="0" err="1">
                <a:solidFill>
                  <a:srgbClr val="1D4C60"/>
                </a:solidFill>
                <a:sym typeface="Open Sans Bold"/>
              </a:rPr>
              <a:t>się</a:t>
            </a:r>
            <a:r>
              <a:rPr lang="en-US" sz="2800" dirty="0">
                <a:solidFill>
                  <a:srgbClr val="1D4C60"/>
                </a:solidFill>
                <a:sym typeface="Open Sans Bold"/>
              </a:rPr>
              <a:t> z </a:t>
            </a:r>
            <a:r>
              <a:rPr lang="en-US" sz="2800" dirty="0" err="1">
                <a:solidFill>
                  <a:srgbClr val="1D4C60"/>
                </a:solidFill>
                <a:sym typeface="Open Sans Bold"/>
              </a:rPr>
              <a:t>zagadnieniem</a:t>
            </a:r>
            <a:r>
              <a:rPr lang="en-US" sz="2800" dirty="0">
                <a:solidFill>
                  <a:srgbClr val="1D4C60"/>
                </a:solidFill>
                <a:sym typeface="Open Sans Bold"/>
              </a:rPr>
              <a:t> </a:t>
            </a:r>
            <a:r>
              <a:rPr lang="en-US" sz="2800" dirty="0" err="1">
                <a:solidFill>
                  <a:srgbClr val="1D4C60"/>
                </a:solidFill>
                <a:sym typeface="Open Sans Bold"/>
              </a:rPr>
              <a:t>zarządzania</a:t>
            </a:r>
            <a:r>
              <a:rPr lang="en-US" sz="2800" dirty="0">
                <a:solidFill>
                  <a:srgbClr val="1D4C60"/>
                </a:solidFill>
                <a:sym typeface="Open Sans Bold"/>
              </a:rPr>
              <a:t> </a:t>
            </a:r>
            <a:r>
              <a:rPr lang="en-US" sz="2800" dirty="0" err="1">
                <a:solidFill>
                  <a:srgbClr val="1D4C60"/>
                </a:solidFill>
                <a:sym typeface="Open Sans Bold"/>
              </a:rPr>
              <a:t>innowacjami</a:t>
            </a:r>
            <a:r>
              <a:rPr lang="en-US" sz="2800" dirty="0">
                <a:solidFill>
                  <a:srgbClr val="1D4C60"/>
                </a:solidFill>
                <a:sym typeface="Open Sans Bold"/>
              </a:rPr>
              <a:t>. </a:t>
            </a:r>
            <a:r>
              <a:rPr lang="en-US" sz="2800" dirty="0" err="1">
                <a:solidFill>
                  <a:srgbClr val="1D4C60"/>
                </a:solidFill>
                <a:sym typeface="Open Sans Bold"/>
              </a:rPr>
              <a:t>Studenci</a:t>
            </a:r>
            <a:r>
              <a:rPr lang="en-US" sz="2800" dirty="0">
                <a:solidFill>
                  <a:srgbClr val="1D4C60"/>
                </a:solidFill>
                <a:sym typeface="Open Sans Bold"/>
              </a:rPr>
              <a:t> </a:t>
            </a:r>
            <a:r>
              <a:rPr lang="en-US" sz="2800" dirty="0" err="1">
                <a:solidFill>
                  <a:srgbClr val="1D4C60"/>
                </a:solidFill>
                <a:sym typeface="Open Sans Bold"/>
              </a:rPr>
              <a:t>poznają</a:t>
            </a:r>
            <a:r>
              <a:rPr lang="en-US" sz="2800" dirty="0">
                <a:solidFill>
                  <a:srgbClr val="1D4C60"/>
                </a:solidFill>
                <a:sym typeface="Open Sans Bold"/>
              </a:rPr>
              <a:t> </a:t>
            </a:r>
            <a:r>
              <a:rPr lang="en-US" sz="2800" dirty="0" err="1">
                <a:solidFill>
                  <a:srgbClr val="1D4C60"/>
                </a:solidFill>
                <a:sym typeface="Open Sans Bold"/>
              </a:rPr>
              <a:t>praktyki</a:t>
            </a:r>
            <a:r>
              <a:rPr lang="en-US" sz="2800" dirty="0">
                <a:solidFill>
                  <a:srgbClr val="1D4C60"/>
                </a:solidFill>
                <a:sym typeface="Open Sans Bold"/>
              </a:rPr>
              <a:t> </a:t>
            </a:r>
            <a:r>
              <a:rPr lang="en-US" sz="2800" dirty="0" err="1">
                <a:solidFill>
                  <a:srgbClr val="1D4C60"/>
                </a:solidFill>
                <a:sym typeface="Open Sans Bold"/>
              </a:rPr>
              <a:t>zarządzania</a:t>
            </a:r>
            <a:r>
              <a:rPr lang="en-US" sz="2800" dirty="0">
                <a:solidFill>
                  <a:srgbClr val="1D4C60"/>
                </a:solidFill>
                <a:sym typeface="Open Sans Bold"/>
              </a:rPr>
              <a:t> </a:t>
            </a:r>
            <a:r>
              <a:rPr lang="en-US" sz="2800" dirty="0" err="1">
                <a:solidFill>
                  <a:srgbClr val="1D4C60"/>
                </a:solidFill>
                <a:sym typeface="Open Sans Bold"/>
              </a:rPr>
              <a:t>innowacjami</a:t>
            </a:r>
            <a:r>
              <a:rPr lang="en-US" sz="2800" dirty="0">
                <a:solidFill>
                  <a:srgbClr val="1D4C60"/>
                </a:solidFill>
                <a:sym typeface="Open Sans Bold"/>
              </a:rPr>
              <a:t> w </a:t>
            </a:r>
            <a:r>
              <a:rPr lang="en-US" sz="2800" dirty="0" err="1">
                <a:solidFill>
                  <a:srgbClr val="1D4C60"/>
                </a:solidFill>
                <a:sym typeface="Open Sans Bold"/>
              </a:rPr>
              <a:t>logistyce</a:t>
            </a:r>
            <a:r>
              <a:rPr lang="en-US" sz="2800" dirty="0">
                <a:solidFill>
                  <a:srgbClr val="1D4C60"/>
                </a:solidFill>
                <a:sym typeface="Open Sans Bold"/>
              </a:rPr>
              <a:t> </a:t>
            </a:r>
            <a:r>
              <a:rPr lang="en-US" sz="2800" dirty="0" err="1">
                <a:solidFill>
                  <a:srgbClr val="1D4C60"/>
                </a:solidFill>
                <a:sym typeface="Open Sans Bold"/>
              </a:rPr>
              <a:t>i</a:t>
            </a:r>
            <a:r>
              <a:rPr lang="en-US" sz="2800" dirty="0">
                <a:solidFill>
                  <a:srgbClr val="1D4C60"/>
                </a:solidFill>
                <a:sym typeface="Open Sans Bold"/>
              </a:rPr>
              <a:t> </a:t>
            </a:r>
            <a:r>
              <a:rPr lang="en-US" sz="2800" dirty="0" err="1">
                <a:solidFill>
                  <a:srgbClr val="1D4C60"/>
                </a:solidFill>
                <a:sym typeface="Open Sans Bold"/>
              </a:rPr>
              <a:t>mają</a:t>
            </a:r>
            <a:r>
              <a:rPr lang="en-US" sz="2800" dirty="0">
                <a:solidFill>
                  <a:srgbClr val="1D4C60"/>
                </a:solidFill>
                <a:sym typeface="Open Sans Bold"/>
              </a:rPr>
              <a:t> za </a:t>
            </a:r>
            <a:r>
              <a:rPr lang="en-US" sz="2800" dirty="0" err="1">
                <a:solidFill>
                  <a:srgbClr val="1D4C60"/>
                </a:solidFill>
                <a:sym typeface="Open Sans Bold"/>
              </a:rPr>
              <a:t>zadanie</a:t>
            </a:r>
            <a:r>
              <a:rPr lang="en-US" sz="2800" dirty="0">
                <a:solidFill>
                  <a:srgbClr val="1D4C60"/>
                </a:solidFill>
                <a:sym typeface="Open Sans Bold"/>
              </a:rPr>
              <a:t> </a:t>
            </a:r>
            <a:r>
              <a:rPr lang="en-US" sz="2800" dirty="0" err="1">
                <a:solidFill>
                  <a:srgbClr val="1D4C60"/>
                </a:solidFill>
                <a:sym typeface="Open Sans Bold"/>
              </a:rPr>
              <a:t>zgłębić</a:t>
            </a:r>
            <a:r>
              <a:rPr lang="en-US" sz="2800" dirty="0">
                <a:solidFill>
                  <a:srgbClr val="1D4C60"/>
                </a:solidFill>
                <a:sym typeface="Open Sans Bold"/>
              </a:rPr>
              <a:t> </a:t>
            </a:r>
            <a:r>
              <a:rPr lang="en-US" sz="2800" dirty="0" err="1">
                <a:solidFill>
                  <a:srgbClr val="1D4C60"/>
                </a:solidFill>
                <a:sym typeface="Open Sans Bold"/>
              </a:rPr>
              <a:t>temat</a:t>
            </a:r>
            <a:r>
              <a:rPr lang="en-US" sz="2800" dirty="0">
                <a:solidFill>
                  <a:srgbClr val="1D4C60"/>
                </a:solidFill>
                <a:sym typeface="Open Sans Bold"/>
              </a:rPr>
              <a:t>, </a:t>
            </a:r>
            <a:r>
              <a:rPr lang="en-US" sz="2800" dirty="0" err="1">
                <a:solidFill>
                  <a:srgbClr val="1D4C60"/>
                </a:solidFill>
                <a:sym typeface="Open Sans Bold"/>
              </a:rPr>
              <a:t>korzystając</a:t>
            </a:r>
            <a:r>
              <a:rPr lang="en-US" sz="2800" dirty="0">
                <a:solidFill>
                  <a:srgbClr val="1D4C60"/>
                </a:solidFill>
                <a:sym typeface="Open Sans Bold"/>
              </a:rPr>
              <a:t> z </a:t>
            </a:r>
            <a:r>
              <a:rPr lang="en-US" sz="2800" dirty="0" err="1">
                <a:solidFill>
                  <a:srgbClr val="1D4C60"/>
                </a:solidFill>
                <a:sym typeface="Open Sans Bold"/>
              </a:rPr>
              <a:t>dostarczonych</a:t>
            </a:r>
            <a:r>
              <a:rPr lang="en-US" sz="2800" dirty="0">
                <a:solidFill>
                  <a:srgbClr val="1D4C60"/>
                </a:solidFill>
                <a:sym typeface="Open Sans Bold"/>
              </a:rPr>
              <a:t> </a:t>
            </a:r>
            <a:r>
              <a:rPr lang="en-US" sz="2800" dirty="0" err="1">
                <a:solidFill>
                  <a:srgbClr val="1D4C60"/>
                </a:solidFill>
                <a:sym typeface="Open Sans Bold"/>
              </a:rPr>
              <a:t>wskazówek</a:t>
            </a:r>
            <a:r>
              <a:rPr lang="en-US" sz="2800" dirty="0">
                <a:solidFill>
                  <a:srgbClr val="1D4C60"/>
                </a:solidFill>
                <a:sym typeface="Open Sans Bold"/>
              </a:rPr>
              <a:t>.</a:t>
            </a:r>
          </a:p>
          <a:p>
            <a:pPr marL="0" lvl="0" indent="0" algn="just">
              <a:lnSpc>
                <a:spcPts val="3673"/>
              </a:lnSpc>
            </a:pPr>
            <a:endParaRPr lang="en-US" sz="2800" dirty="0">
              <a:solidFill>
                <a:srgbClr val="1D4C60"/>
              </a:solidFill>
              <a:sym typeface="Open Sans Bold"/>
            </a:endParaRPr>
          </a:p>
          <a:p>
            <a:pPr marL="0" lvl="0" indent="0" algn="just">
              <a:lnSpc>
                <a:spcPts val="3673"/>
              </a:lnSpc>
            </a:pPr>
            <a:r>
              <a:rPr lang="en-US" sz="2800" b="1" dirty="0" err="1">
                <a:solidFill>
                  <a:srgbClr val="1D4C60"/>
                </a:solidFill>
                <a:sym typeface="Open Sans Bold"/>
              </a:rPr>
              <a:t>Ocena</a:t>
            </a:r>
            <a:r>
              <a:rPr lang="en-US" sz="2800" dirty="0">
                <a:solidFill>
                  <a:srgbClr val="1D4C60"/>
                </a:solidFill>
                <a:sym typeface="Open Sans Bold"/>
              </a:rPr>
              <a:t>: </a:t>
            </a:r>
            <a:r>
              <a:rPr lang="en-US" sz="2800" dirty="0" err="1">
                <a:solidFill>
                  <a:srgbClr val="1D4C60"/>
                </a:solidFill>
                <a:sym typeface="Open Sans Bold"/>
              </a:rPr>
              <a:t>zaangażowanie</a:t>
            </a:r>
            <a:r>
              <a:rPr lang="en-US" sz="2800" dirty="0">
                <a:solidFill>
                  <a:srgbClr val="1D4C60"/>
                </a:solidFill>
                <a:sym typeface="Open Sans Bold"/>
              </a:rPr>
              <a:t> </a:t>
            </a:r>
            <a:r>
              <a:rPr lang="en-US" sz="2800" dirty="0" err="1">
                <a:solidFill>
                  <a:srgbClr val="1D4C60"/>
                </a:solidFill>
                <a:sym typeface="Open Sans Bold"/>
              </a:rPr>
              <a:t>studenta</a:t>
            </a:r>
            <a:r>
              <a:rPr lang="en-US" sz="2800" dirty="0">
                <a:solidFill>
                  <a:srgbClr val="1D4C60"/>
                </a:solidFill>
                <a:sym typeface="Open Sans Bold"/>
              </a:rPr>
              <a:t> w </a:t>
            </a:r>
            <a:r>
              <a:rPr lang="en-US" sz="2800" dirty="0" err="1">
                <a:solidFill>
                  <a:srgbClr val="1D4C60"/>
                </a:solidFill>
                <a:sym typeface="Open Sans Bold"/>
              </a:rPr>
              <a:t>dyskusje</a:t>
            </a:r>
            <a:r>
              <a:rPr lang="en-US" sz="2800" dirty="0">
                <a:solidFill>
                  <a:srgbClr val="1D4C60"/>
                </a:solidFill>
                <a:sym typeface="Open Sans Bold"/>
              </a:rPr>
              <a:t> w </a:t>
            </a:r>
            <a:r>
              <a:rPr lang="en-US" sz="2800" dirty="0" err="1">
                <a:solidFill>
                  <a:srgbClr val="1D4C60"/>
                </a:solidFill>
                <a:sym typeface="Open Sans Bold"/>
              </a:rPr>
              <a:t>ramach</a:t>
            </a:r>
            <a:r>
              <a:rPr lang="en-US" sz="2800" dirty="0">
                <a:solidFill>
                  <a:srgbClr val="1D4C60"/>
                </a:solidFill>
                <a:sym typeface="Open Sans Bold"/>
              </a:rPr>
              <a:t> </a:t>
            </a:r>
            <a:r>
              <a:rPr lang="en-US" sz="2800" dirty="0" err="1">
                <a:solidFill>
                  <a:srgbClr val="1D4C60"/>
                </a:solidFill>
                <a:sym typeface="Open Sans Bold"/>
              </a:rPr>
              <a:t>modułu</a:t>
            </a:r>
            <a:r>
              <a:rPr lang="en-US" sz="2800" dirty="0">
                <a:solidFill>
                  <a:srgbClr val="1D4C60"/>
                </a:solidFill>
                <a:sym typeface="Open Sans Bold"/>
              </a:rPr>
              <a:t>, </a:t>
            </a:r>
            <a:r>
              <a:rPr lang="en-US" sz="2800" dirty="0" err="1">
                <a:solidFill>
                  <a:srgbClr val="1D4C60"/>
                </a:solidFill>
                <a:sym typeface="Open Sans Bold"/>
              </a:rPr>
              <a:t>wyniki</a:t>
            </a:r>
            <a:r>
              <a:rPr lang="en-US" sz="2800" dirty="0">
                <a:solidFill>
                  <a:srgbClr val="1D4C60"/>
                </a:solidFill>
                <a:sym typeface="Open Sans Bold"/>
              </a:rPr>
              <a:t> </a:t>
            </a:r>
            <a:r>
              <a:rPr lang="en-US" sz="2800" dirty="0" err="1">
                <a:solidFill>
                  <a:srgbClr val="1D4C60"/>
                </a:solidFill>
                <a:sym typeface="Open Sans Bold"/>
              </a:rPr>
              <a:t>recenzji</a:t>
            </a:r>
            <a:r>
              <a:rPr lang="en-US" sz="2800" dirty="0">
                <a:solidFill>
                  <a:srgbClr val="1D4C60"/>
                </a:solidFill>
                <a:sym typeface="Open Sans Bold"/>
              </a:rPr>
              <a:t> </a:t>
            </a:r>
            <a:r>
              <a:rPr lang="pl-PL" sz="2800" dirty="0">
                <a:solidFill>
                  <a:srgbClr val="1D4C60"/>
                </a:solidFill>
                <a:sym typeface="Open Sans Bold"/>
              </a:rPr>
              <a:t>w</a:t>
            </a:r>
            <a:r>
              <a:rPr lang="en-US" sz="2800" dirty="0">
                <a:solidFill>
                  <a:srgbClr val="1D4C60"/>
                </a:solidFill>
                <a:sym typeface="Open Sans Bold"/>
              </a:rPr>
              <a:t> </a:t>
            </a:r>
            <a:r>
              <a:rPr lang="en-US" sz="2800" dirty="0" err="1">
                <a:solidFill>
                  <a:srgbClr val="1D4C60"/>
                </a:solidFill>
                <a:sym typeface="Open Sans Bold"/>
              </a:rPr>
              <a:t>trzeci</a:t>
            </a:r>
            <a:r>
              <a:rPr lang="pl-PL" sz="2800" dirty="0">
                <a:solidFill>
                  <a:srgbClr val="1D4C60"/>
                </a:solidFill>
                <a:sym typeface="Open Sans Bold"/>
              </a:rPr>
              <a:t>m</a:t>
            </a:r>
            <a:r>
              <a:rPr lang="en-US" sz="2800" dirty="0">
                <a:solidFill>
                  <a:srgbClr val="1D4C60"/>
                </a:solidFill>
                <a:sym typeface="Open Sans Bold"/>
              </a:rPr>
              <a:t> </a:t>
            </a:r>
            <a:r>
              <a:rPr lang="en-US" sz="2800" dirty="0" err="1">
                <a:solidFill>
                  <a:srgbClr val="1D4C60"/>
                </a:solidFill>
                <a:sym typeface="Open Sans Bold"/>
              </a:rPr>
              <a:t>tygodnia</a:t>
            </a:r>
            <a:r>
              <a:rPr lang="en-US" sz="2800" dirty="0">
                <a:solidFill>
                  <a:srgbClr val="1D4C60"/>
                </a:solidFill>
                <a:sym typeface="Open Sans Bold"/>
              </a:rPr>
              <a:t> </a:t>
            </a:r>
            <a:r>
              <a:rPr lang="en-US" sz="2800" dirty="0" err="1">
                <a:solidFill>
                  <a:srgbClr val="1D4C60"/>
                </a:solidFill>
                <a:sym typeface="Open Sans Bold"/>
              </a:rPr>
              <a:t>oraz</a:t>
            </a:r>
            <a:r>
              <a:rPr lang="en-US" sz="2800" dirty="0">
                <a:solidFill>
                  <a:srgbClr val="1D4C60"/>
                </a:solidFill>
                <a:sym typeface="Open Sans Bold"/>
              </a:rPr>
              <a:t> </a:t>
            </a:r>
            <a:r>
              <a:rPr lang="en-US" sz="2800" dirty="0" err="1">
                <a:solidFill>
                  <a:srgbClr val="1D4C60"/>
                </a:solidFill>
                <a:sym typeface="Open Sans Bold"/>
              </a:rPr>
              <a:t>podsumowanie</a:t>
            </a:r>
            <a:r>
              <a:rPr lang="en-US" sz="2800" dirty="0">
                <a:solidFill>
                  <a:srgbClr val="1D4C60"/>
                </a:solidFill>
                <a:sym typeface="Open Sans Bold"/>
              </a:rPr>
              <a:t> </a:t>
            </a:r>
            <a:r>
              <a:rPr lang="en-US" sz="2800" dirty="0" err="1">
                <a:solidFill>
                  <a:srgbClr val="1D4C60"/>
                </a:solidFill>
                <a:sym typeface="Open Sans Bold"/>
              </a:rPr>
              <a:t>przy</a:t>
            </a:r>
            <a:r>
              <a:rPr lang="en-US" sz="2800" dirty="0">
                <a:solidFill>
                  <a:srgbClr val="1D4C60"/>
                </a:solidFill>
                <a:sym typeface="Open Sans Bold"/>
              </a:rPr>
              <a:t> </a:t>
            </a:r>
            <a:r>
              <a:rPr lang="en-US" sz="2800" dirty="0" err="1">
                <a:solidFill>
                  <a:srgbClr val="1D4C60"/>
                </a:solidFill>
                <a:sym typeface="Open Sans Bold"/>
              </a:rPr>
              <a:t>użyciu</a:t>
            </a:r>
            <a:r>
              <a:rPr lang="en-US" sz="2800" dirty="0">
                <a:solidFill>
                  <a:srgbClr val="1D4C60"/>
                </a:solidFill>
                <a:sym typeface="Open Sans Bold"/>
              </a:rPr>
              <a:t> </a:t>
            </a:r>
            <a:r>
              <a:rPr lang="en-US" sz="2800" dirty="0" err="1">
                <a:solidFill>
                  <a:srgbClr val="1D4C60"/>
                </a:solidFill>
                <a:sym typeface="Open Sans Bold"/>
              </a:rPr>
              <a:t>formularza</a:t>
            </a:r>
            <a:r>
              <a:rPr lang="en-US" sz="2800" dirty="0">
                <a:solidFill>
                  <a:srgbClr val="1D4C60"/>
                </a:solidFill>
                <a:sym typeface="Open Sans Bold"/>
              </a:rPr>
              <a:t> online, </a:t>
            </a:r>
            <a:r>
              <a:rPr lang="en-US" sz="2800" dirty="0" err="1">
                <a:solidFill>
                  <a:srgbClr val="1D4C60"/>
                </a:solidFill>
                <a:sym typeface="Open Sans Bold"/>
              </a:rPr>
              <a:t>który</a:t>
            </a:r>
            <a:r>
              <a:rPr lang="en-US" sz="2800" dirty="0">
                <a:solidFill>
                  <a:srgbClr val="1D4C60"/>
                </a:solidFill>
                <a:sym typeface="Open Sans Bold"/>
              </a:rPr>
              <a:t> </a:t>
            </a:r>
            <a:r>
              <a:rPr lang="en-US" sz="2800" dirty="0" err="1">
                <a:solidFill>
                  <a:srgbClr val="1D4C60"/>
                </a:solidFill>
                <a:sym typeface="Open Sans Bold"/>
              </a:rPr>
              <a:t>obejmuje</a:t>
            </a:r>
            <a:r>
              <a:rPr lang="en-US" sz="2800" dirty="0">
                <a:solidFill>
                  <a:srgbClr val="1D4C60"/>
                </a:solidFill>
                <a:sym typeface="Open Sans Bold"/>
              </a:rPr>
              <a:t> </a:t>
            </a:r>
            <a:r>
              <a:rPr lang="en-US" sz="2800" dirty="0" err="1">
                <a:solidFill>
                  <a:srgbClr val="1D4C60"/>
                </a:solidFill>
                <a:sym typeface="Open Sans Bold"/>
              </a:rPr>
              <a:t>elementy</a:t>
            </a:r>
            <a:r>
              <a:rPr lang="en-US" sz="2800" dirty="0">
                <a:solidFill>
                  <a:srgbClr val="1D4C60"/>
                </a:solidFill>
                <a:sym typeface="Open Sans Bold"/>
              </a:rPr>
              <a:t> </a:t>
            </a:r>
            <a:r>
              <a:rPr lang="en-US" sz="2800" dirty="0" err="1">
                <a:solidFill>
                  <a:srgbClr val="1D4C60"/>
                </a:solidFill>
                <a:sym typeface="Open Sans Bold"/>
              </a:rPr>
              <a:t>ilościowe</a:t>
            </a:r>
            <a:r>
              <a:rPr lang="en-US" sz="2800" dirty="0">
                <a:solidFill>
                  <a:srgbClr val="1D4C60"/>
                </a:solidFill>
                <a:sym typeface="Open Sans Bold"/>
              </a:rPr>
              <a:t> </a:t>
            </a:r>
            <a:r>
              <a:rPr lang="en-US" sz="2800" dirty="0" err="1">
                <a:solidFill>
                  <a:srgbClr val="1D4C60"/>
                </a:solidFill>
                <a:sym typeface="Open Sans Bold"/>
              </a:rPr>
              <a:t>i</a:t>
            </a:r>
            <a:r>
              <a:rPr lang="en-US" sz="2800" dirty="0">
                <a:solidFill>
                  <a:srgbClr val="1D4C60"/>
                </a:solidFill>
                <a:sym typeface="Open Sans Bold"/>
              </a:rPr>
              <a:t> </a:t>
            </a:r>
            <a:r>
              <a:rPr lang="en-US" sz="2800" dirty="0" err="1">
                <a:solidFill>
                  <a:srgbClr val="1D4C60"/>
                </a:solidFill>
                <a:sym typeface="Open Sans Bold"/>
              </a:rPr>
              <a:t>jakościowe</a:t>
            </a:r>
            <a:r>
              <a:rPr lang="en-US" sz="2800" dirty="0">
                <a:solidFill>
                  <a:srgbClr val="1D4C60"/>
                </a:solidFill>
                <a:sym typeface="Open Sans Bold"/>
              </a:rPr>
              <a:t>.</a:t>
            </a:r>
          </a:p>
        </p:txBody>
      </p:sp>
      <p:grpSp>
        <p:nvGrpSpPr>
          <p:cNvPr id="16" name="Group 16"/>
          <p:cNvGrpSpPr/>
          <p:nvPr/>
        </p:nvGrpSpPr>
        <p:grpSpPr>
          <a:xfrm>
            <a:off x="75370" y="971481"/>
            <a:ext cx="6552948" cy="2002375"/>
            <a:chOff x="0" y="57150"/>
            <a:chExt cx="8737265" cy="2669833"/>
          </a:xfrm>
        </p:grpSpPr>
        <p:sp>
          <p:nvSpPr>
            <p:cNvPr id="17" name="Freeform 17"/>
            <p:cNvSpPr/>
            <p:nvPr/>
          </p:nvSpPr>
          <p:spPr>
            <a:xfrm>
              <a:off x="0" y="429731"/>
              <a:ext cx="8717278" cy="1295333"/>
            </a:xfrm>
            <a:custGeom>
              <a:avLst/>
              <a:gdLst/>
              <a:ahLst/>
              <a:cxnLst/>
              <a:rect l="l" t="t" r="r" b="b"/>
              <a:pathLst>
                <a:path w="8717278" h="1295334">
                  <a:moveTo>
                    <a:pt x="0" y="0"/>
                  </a:moveTo>
                  <a:lnTo>
                    <a:pt x="8717278" y="0"/>
                  </a:lnTo>
                  <a:lnTo>
                    <a:pt x="8717278" y="1295334"/>
                  </a:lnTo>
                  <a:lnTo>
                    <a:pt x="0" y="129533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l-PL"/>
            </a:p>
          </p:txBody>
        </p:sp>
        <p:grpSp>
          <p:nvGrpSpPr>
            <p:cNvPr id="18" name="Group 18"/>
            <p:cNvGrpSpPr/>
            <p:nvPr/>
          </p:nvGrpSpPr>
          <p:grpSpPr>
            <a:xfrm>
              <a:off x="0" y="57150"/>
              <a:ext cx="8737265" cy="2669833"/>
              <a:chOff x="0" y="57150"/>
              <a:chExt cx="8737265" cy="2669833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19987" y="330609"/>
                <a:ext cx="8717278" cy="2396374"/>
              </a:xfrm>
              <a:custGeom>
                <a:avLst/>
                <a:gdLst/>
                <a:ahLst/>
                <a:cxnLst/>
                <a:rect l="l" t="t" r="r" b="b"/>
                <a:pathLst>
                  <a:path w="8717278" h="2396373">
                    <a:moveTo>
                      <a:pt x="0" y="0"/>
                    </a:moveTo>
                    <a:lnTo>
                      <a:pt x="8717278" y="0"/>
                    </a:lnTo>
                    <a:lnTo>
                      <a:pt x="8717278" y="2396373"/>
                    </a:lnTo>
                    <a:lnTo>
                      <a:pt x="0" y="2396373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0" name="TextBox 20"/>
              <p:cNvSpPr txBox="1"/>
              <p:nvPr/>
            </p:nvSpPr>
            <p:spPr>
              <a:xfrm>
                <a:off x="0" y="57150"/>
                <a:ext cx="8717278" cy="2339223"/>
              </a:xfrm>
              <a:prstGeom prst="rect">
                <a:avLst/>
              </a:prstGeom>
            </p:spPr>
            <p:txBody>
              <a:bodyPr lIns="0" tIns="0" rIns="0" bIns="0" rtlCol="0" anchor="ctr"/>
              <a:lstStyle/>
              <a:p>
                <a:pPr marL="0" lvl="0" indent="0" algn="l">
                  <a:lnSpc>
                    <a:spcPts val="5832"/>
                  </a:lnSpc>
                </a:pPr>
                <a:r>
                  <a:rPr lang="en-US" sz="3200" b="1" dirty="0">
                    <a:solidFill>
                      <a:srgbClr val="FFFFFF"/>
                    </a:solidFill>
                    <a:latin typeface="Open Sans Bold"/>
                    <a:ea typeface="Open Sans Bold"/>
                    <a:cs typeface="Open Sans Bold"/>
                    <a:sym typeface="Open Sans Bold"/>
                  </a:rPr>
                  <a:t>CZEGO MOŻNA SIĘ SPODZIEWAĆ</a:t>
                </a:r>
              </a:p>
            </p:txBody>
          </p:sp>
        </p:grpSp>
      </p:grpSp>
      <p:sp>
        <p:nvSpPr>
          <p:cNvPr id="21" name="Freeform 21"/>
          <p:cNvSpPr/>
          <p:nvPr/>
        </p:nvSpPr>
        <p:spPr>
          <a:xfrm>
            <a:off x="-6633812" y="1781213"/>
            <a:ext cx="10970196" cy="11268391"/>
          </a:xfrm>
          <a:custGeom>
            <a:avLst/>
            <a:gdLst/>
            <a:ahLst/>
            <a:cxnLst/>
            <a:rect l="l" t="t" r="r" b="b"/>
            <a:pathLst>
              <a:path w="10970196" h="11268391">
                <a:moveTo>
                  <a:pt x="0" y="0"/>
                </a:moveTo>
                <a:lnTo>
                  <a:pt x="10970196" y="0"/>
                </a:lnTo>
                <a:lnTo>
                  <a:pt x="10970196" y="11268391"/>
                </a:lnTo>
                <a:lnTo>
                  <a:pt x="0" y="1126839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22" name="Freeform 22"/>
          <p:cNvSpPr/>
          <p:nvPr/>
        </p:nvSpPr>
        <p:spPr>
          <a:xfrm>
            <a:off x="16751510" y="1879196"/>
            <a:ext cx="1427488" cy="1509038"/>
          </a:xfrm>
          <a:custGeom>
            <a:avLst/>
            <a:gdLst/>
            <a:ahLst/>
            <a:cxnLst/>
            <a:rect l="l" t="t" r="r" b="b"/>
            <a:pathLst>
              <a:path w="1427488" h="1509038">
                <a:moveTo>
                  <a:pt x="0" y="0"/>
                </a:moveTo>
                <a:lnTo>
                  <a:pt x="1427488" y="0"/>
                </a:lnTo>
                <a:lnTo>
                  <a:pt x="1427488" y="1509037"/>
                </a:lnTo>
                <a:lnTo>
                  <a:pt x="0" y="150903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grpSp>
        <p:nvGrpSpPr>
          <p:cNvPr id="23" name="Group 23"/>
          <p:cNvGrpSpPr/>
          <p:nvPr/>
        </p:nvGrpSpPr>
        <p:grpSpPr>
          <a:xfrm>
            <a:off x="-9525" y="2374500"/>
            <a:ext cx="6762750" cy="2027464"/>
            <a:chOff x="0" y="0"/>
            <a:chExt cx="9017000" cy="2703286"/>
          </a:xfrm>
        </p:grpSpPr>
        <p:sp>
          <p:nvSpPr>
            <p:cNvPr id="24" name="Freeform 24"/>
            <p:cNvSpPr/>
            <p:nvPr/>
          </p:nvSpPr>
          <p:spPr>
            <a:xfrm>
              <a:off x="12700" y="12700"/>
              <a:ext cx="8991600" cy="2677922"/>
            </a:xfrm>
            <a:custGeom>
              <a:avLst/>
              <a:gdLst/>
              <a:ahLst/>
              <a:cxnLst/>
              <a:rect l="l" t="t" r="r" b="b"/>
              <a:pathLst>
                <a:path w="8991600" h="2677922">
                  <a:moveTo>
                    <a:pt x="0" y="0"/>
                  </a:moveTo>
                  <a:lnTo>
                    <a:pt x="8991600" y="0"/>
                  </a:lnTo>
                  <a:lnTo>
                    <a:pt x="8991600" y="2677922"/>
                  </a:lnTo>
                  <a:lnTo>
                    <a:pt x="0" y="2677922"/>
                  </a:lnTo>
                  <a:close/>
                </a:path>
              </a:pathLst>
            </a:custGeom>
            <a:solidFill>
              <a:srgbClr val="29C5F4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25" name="Freeform 25"/>
            <p:cNvSpPr/>
            <p:nvPr/>
          </p:nvSpPr>
          <p:spPr>
            <a:xfrm>
              <a:off x="0" y="0"/>
              <a:ext cx="9017000" cy="2703322"/>
            </a:xfrm>
            <a:custGeom>
              <a:avLst/>
              <a:gdLst/>
              <a:ahLst/>
              <a:cxnLst/>
              <a:rect l="l" t="t" r="r" b="b"/>
              <a:pathLst>
                <a:path w="9017000" h="2703322">
                  <a:moveTo>
                    <a:pt x="12700" y="0"/>
                  </a:moveTo>
                  <a:lnTo>
                    <a:pt x="9004300" y="0"/>
                  </a:lnTo>
                  <a:cubicBezTo>
                    <a:pt x="9011285" y="0"/>
                    <a:pt x="9017000" y="5715"/>
                    <a:pt x="9017000" y="12700"/>
                  </a:cubicBezTo>
                  <a:lnTo>
                    <a:pt x="9017000" y="2690622"/>
                  </a:lnTo>
                  <a:cubicBezTo>
                    <a:pt x="9017000" y="2697607"/>
                    <a:pt x="9011285" y="2703322"/>
                    <a:pt x="9004300" y="2703322"/>
                  </a:cubicBezTo>
                  <a:lnTo>
                    <a:pt x="12700" y="2703322"/>
                  </a:lnTo>
                  <a:cubicBezTo>
                    <a:pt x="5715" y="2703322"/>
                    <a:pt x="0" y="2697607"/>
                    <a:pt x="0" y="2690622"/>
                  </a:cubicBezTo>
                  <a:lnTo>
                    <a:pt x="0" y="12700"/>
                  </a:lnTo>
                  <a:cubicBezTo>
                    <a:pt x="0" y="5715"/>
                    <a:pt x="5715" y="0"/>
                    <a:pt x="12700" y="0"/>
                  </a:cubicBezTo>
                  <a:moveTo>
                    <a:pt x="12700" y="25400"/>
                  </a:moveTo>
                  <a:lnTo>
                    <a:pt x="12700" y="12700"/>
                  </a:lnTo>
                  <a:lnTo>
                    <a:pt x="25400" y="12700"/>
                  </a:lnTo>
                  <a:lnTo>
                    <a:pt x="25400" y="2690622"/>
                  </a:lnTo>
                  <a:lnTo>
                    <a:pt x="12700" y="2690622"/>
                  </a:lnTo>
                  <a:lnTo>
                    <a:pt x="12700" y="2677922"/>
                  </a:lnTo>
                  <a:lnTo>
                    <a:pt x="9004300" y="2677922"/>
                  </a:lnTo>
                  <a:lnTo>
                    <a:pt x="9004300" y="2690622"/>
                  </a:lnTo>
                  <a:lnTo>
                    <a:pt x="8991600" y="2690622"/>
                  </a:lnTo>
                  <a:lnTo>
                    <a:pt x="8991600" y="12700"/>
                  </a:lnTo>
                  <a:lnTo>
                    <a:pt x="9004300" y="12700"/>
                  </a:lnTo>
                  <a:lnTo>
                    <a:pt x="9004300" y="25400"/>
                  </a:lnTo>
                  <a:lnTo>
                    <a:pt x="12700" y="25400"/>
                  </a:lnTo>
                  <a:close/>
                </a:path>
              </a:pathLst>
            </a:custGeom>
            <a:solidFill>
              <a:srgbClr val="29C5F4"/>
            </a:solidFill>
          </p:spPr>
          <p:txBody>
            <a:bodyPr/>
            <a:lstStyle/>
            <a:p>
              <a:endParaRPr lang="pl-PL"/>
            </a:p>
          </p:txBody>
        </p:sp>
      </p:grpSp>
      <p:sp>
        <p:nvSpPr>
          <p:cNvPr id="26" name="TextBox 26"/>
          <p:cNvSpPr txBox="1"/>
          <p:nvPr/>
        </p:nvSpPr>
        <p:spPr>
          <a:xfrm>
            <a:off x="344532" y="2810703"/>
            <a:ext cx="6054634" cy="5514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320"/>
              </a:lnSpc>
            </a:pPr>
            <a:r>
              <a:rPr lang="en-US" sz="3600" b="1" dirty="0" err="1">
                <a:solidFill>
                  <a:srgbClr val="FF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Instrukcje</a:t>
            </a:r>
            <a:r>
              <a:rPr lang="en-US" sz="3600" b="1" dirty="0">
                <a:solidFill>
                  <a:srgbClr val="FF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dla</a:t>
            </a:r>
            <a:r>
              <a:rPr lang="en-US" sz="3600" b="1" dirty="0">
                <a:solidFill>
                  <a:srgbClr val="FF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nauczyciela</a:t>
            </a:r>
            <a:endParaRPr lang="en-US" sz="3600" b="1" dirty="0">
              <a:solidFill>
                <a:srgbClr val="FF0000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 rot="-5400000">
            <a:off x="16015584" y="7887021"/>
            <a:ext cx="3418810" cy="239078"/>
            <a:chOff x="0" y="0"/>
            <a:chExt cx="4558414" cy="31877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558411" cy="318770"/>
            </a:xfrm>
            <a:custGeom>
              <a:avLst/>
              <a:gdLst/>
              <a:ahLst/>
              <a:cxnLst/>
              <a:rect l="l" t="t" r="r" b="b"/>
              <a:pathLst>
                <a:path w="4558411" h="318770">
                  <a:moveTo>
                    <a:pt x="0" y="0"/>
                  </a:moveTo>
                  <a:lnTo>
                    <a:pt x="4558411" y="0"/>
                  </a:lnTo>
                  <a:lnTo>
                    <a:pt x="4558411" y="318770"/>
                  </a:lnTo>
                  <a:lnTo>
                    <a:pt x="0" y="31877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r="-860"/>
              </a:stretch>
            </a:blipFill>
          </p:spPr>
          <p:txBody>
            <a:bodyPr/>
            <a:lstStyle/>
            <a:p>
              <a:endParaRPr lang="pl-PL"/>
            </a:p>
          </p:txBody>
        </p:sp>
      </p:grpSp>
      <p:grpSp>
        <p:nvGrpSpPr>
          <p:cNvPr id="4" name="Group 4"/>
          <p:cNvGrpSpPr>
            <a:grpSpLocks noChangeAspect="1"/>
          </p:cNvGrpSpPr>
          <p:nvPr/>
        </p:nvGrpSpPr>
        <p:grpSpPr>
          <a:xfrm rot="2411056">
            <a:off x="17562989" y="9670934"/>
            <a:ext cx="324001" cy="342339"/>
            <a:chOff x="0" y="0"/>
            <a:chExt cx="432001" cy="456452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32054" cy="456438"/>
            </a:xfrm>
            <a:custGeom>
              <a:avLst/>
              <a:gdLst/>
              <a:ahLst/>
              <a:cxnLst/>
              <a:rect l="l" t="t" r="r" b="b"/>
              <a:pathLst>
                <a:path w="432054" h="456438">
                  <a:moveTo>
                    <a:pt x="0" y="0"/>
                  </a:moveTo>
                  <a:lnTo>
                    <a:pt x="432054" y="0"/>
                  </a:lnTo>
                  <a:lnTo>
                    <a:pt x="432054" y="456438"/>
                  </a:lnTo>
                  <a:lnTo>
                    <a:pt x="0" y="45643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r="12" b="-54"/>
              </a:stretch>
            </a:blipFill>
          </p:spPr>
          <p:txBody>
            <a:bodyPr/>
            <a:lstStyle/>
            <a:p>
              <a:endParaRPr lang="pl-PL"/>
            </a:p>
          </p:txBody>
        </p:sp>
      </p:grpSp>
      <p:grpSp>
        <p:nvGrpSpPr>
          <p:cNvPr id="6" name="Group 6"/>
          <p:cNvGrpSpPr/>
          <p:nvPr/>
        </p:nvGrpSpPr>
        <p:grpSpPr>
          <a:xfrm rot="-5400000">
            <a:off x="7632699" y="-7632702"/>
            <a:ext cx="3022603" cy="18287998"/>
            <a:chOff x="0" y="0"/>
            <a:chExt cx="4030138" cy="24383998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030091" cy="24384000"/>
            </a:xfrm>
            <a:custGeom>
              <a:avLst/>
              <a:gdLst/>
              <a:ahLst/>
              <a:cxnLst/>
              <a:rect l="l" t="t" r="r" b="b"/>
              <a:pathLst>
                <a:path w="4030091" h="24384000">
                  <a:moveTo>
                    <a:pt x="0" y="0"/>
                  </a:moveTo>
                  <a:lnTo>
                    <a:pt x="4030091" y="0"/>
                  </a:lnTo>
                  <a:lnTo>
                    <a:pt x="4030091" y="24384000"/>
                  </a:lnTo>
                  <a:lnTo>
                    <a:pt x="0" y="24384000"/>
                  </a:lnTo>
                  <a:close/>
                </a:path>
              </a:pathLst>
            </a:custGeom>
            <a:solidFill>
              <a:srgbClr val="173965"/>
            </a:solidFill>
          </p:spPr>
          <p:txBody>
            <a:bodyPr/>
            <a:lstStyle/>
            <a:p>
              <a:endParaRPr lang="pl-PL"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448724" y="1343211"/>
            <a:ext cx="15535947" cy="7585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832"/>
              </a:lnSpc>
            </a:pPr>
            <a:r>
              <a:rPr lang="pl-PL" sz="5400" b="1" dirty="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WPROWDZENIE - </a:t>
            </a:r>
            <a:r>
              <a:rPr lang="en-US" sz="5400" b="1" dirty="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MODUŁ </a:t>
            </a:r>
            <a:r>
              <a:rPr lang="pl-PL" sz="5400" b="1" dirty="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1</a:t>
            </a:r>
            <a:endParaRPr lang="en-US" sz="5400" b="1" dirty="0">
              <a:solidFill>
                <a:srgbClr val="FFFFFF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</p:txBody>
      </p:sp>
      <p:sp>
        <p:nvSpPr>
          <p:cNvPr id="9" name="Freeform 9"/>
          <p:cNvSpPr/>
          <p:nvPr/>
        </p:nvSpPr>
        <p:spPr>
          <a:xfrm>
            <a:off x="12945994" y="-4681319"/>
            <a:ext cx="11584650" cy="11388468"/>
          </a:xfrm>
          <a:custGeom>
            <a:avLst/>
            <a:gdLst/>
            <a:ahLst/>
            <a:cxnLst/>
            <a:rect l="l" t="t" r="r" b="b"/>
            <a:pathLst>
              <a:path w="11584650" h="11388468">
                <a:moveTo>
                  <a:pt x="0" y="0"/>
                </a:moveTo>
                <a:lnTo>
                  <a:pt x="11584650" y="0"/>
                </a:lnTo>
                <a:lnTo>
                  <a:pt x="11584650" y="11388468"/>
                </a:lnTo>
                <a:lnTo>
                  <a:pt x="0" y="1138846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graphicFrame>
        <p:nvGraphicFramePr>
          <p:cNvPr id="10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7025475"/>
              </p:ext>
            </p:extLst>
          </p:nvPr>
        </p:nvGraphicFramePr>
        <p:xfrm>
          <a:off x="715015" y="4169689"/>
          <a:ext cx="16421100" cy="6218036"/>
        </p:xfrm>
        <a:graphic>
          <a:graphicData uri="http://schemas.openxmlformats.org/drawingml/2006/table">
            <a:tbl>
              <a:tblPr/>
              <a:tblGrid>
                <a:gridCol w="7463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924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1822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48413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3960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3300" b="1" u="none" strike="noStrike">
                          <a:solidFill>
                            <a:srgbClr val="173965"/>
                          </a:solidFill>
                          <a:latin typeface="Open Sans Bold"/>
                          <a:ea typeface="Open Sans Bold"/>
                          <a:cs typeface="Open Sans Bold"/>
                          <a:sym typeface="Open Sans Bold"/>
                        </a:rPr>
                        <a:t>#</a:t>
                      </a:r>
                      <a:endParaRPr lang="en-US" sz="1100"/>
                    </a:p>
                  </a:txBody>
                  <a:tcPr marT="91440" marB="91440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C5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C5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3960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3300" b="1" u="none" strike="noStrike">
                          <a:solidFill>
                            <a:srgbClr val="173965"/>
                          </a:solidFill>
                          <a:latin typeface="Open Sans Bold"/>
                          <a:ea typeface="Open Sans Bold"/>
                          <a:cs typeface="Open Sans Bold"/>
                          <a:sym typeface="Open Sans Bold"/>
                        </a:rPr>
                        <a:t>TEMAT TYGODNIA</a:t>
                      </a:r>
                      <a:endParaRPr lang="en-US" sz="1100"/>
                    </a:p>
                  </a:txBody>
                  <a:tcPr marT="91440" marB="91440" anchor="ctr">
                    <a:lnL w="12700" cap="flat" cmpd="sng" algn="ctr">
                      <a:solidFill>
                        <a:srgbClr val="29C5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C5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C5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3960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3300" b="1" u="none" strike="noStrike" dirty="0">
                          <a:solidFill>
                            <a:srgbClr val="173965"/>
                          </a:solidFill>
                          <a:latin typeface="Open Sans Bold"/>
                          <a:ea typeface="Open Sans Bold"/>
                          <a:cs typeface="Open Sans Bold"/>
                          <a:sym typeface="Open Sans Bold"/>
                        </a:rPr>
                        <a:t>CELE </a:t>
                      </a:r>
                      <a:r>
                        <a:rPr lang="pl-PL" sz="3300" b="1" u="none" strike="noStrike" dirty="0">
                          <a:solidFill>
                            <a:srgbClr val="173965"/>
                          </a:solidFill>
                          <a:latin typeface="Open Sans Bold"/>
                          <a:ea typeface="Open Sans Bold"/>
                          <a:cs typeface="Open Sans Bold"/>
                          <a:sym typeface="Open Sans Bold"/>
                        </a:rPr>
                        <a:t>EDUKACYJNE</a:t>
                      </a:r>
                      <a:endParaRPr lang="en-US" sz="1100" dirty="0"/>
                    </a:p>
                  </a:txBody>
                  <a:tcPr marT="91440" marB="91440" anchor="ctr">
                    <a:lnL w="12700" cap="flat" cmpd="sng" algn="ctr">
                      <a:solidFill>
                        <a:srgbClr val="29C5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C5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44115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3960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3300" b="1" u="none" strike="noStrike">
                          <a:solidFill>
                            <a:srgbClr val="173965"/>
                          </a:solidFill>
                          <a:latin typeface="Open Sans Bold"/>
                          <a:ea typeface="Open Sans Bold"/>
                          <a:cs typeface="Open Sans Bold"/>
                          <a:sym typeface="Open Sans Bold"/>
                        </a:rPr>
                        <a:t>1</a:t>
                      </a:r>
                      <a:endParaRPr lang="en-US" sz="1100"/>
                    </a:p>
                  </a:txBody>
                  <a:tcPr marT="91440" marB="91440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C5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C5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C5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ts val="3960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3300" u="none" strike="noStrike">
                          <a:solidFill>
                            <a:srgbClr val="173965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Zrozumienie zarządzania innowacjami.</a:t>
                      </a:r>
                      <a:endParaRPr lang="en-US" sz="1100"/>
                    </a:p>
                  </a:txBody>
                  <a:tcPr marT="91440" marB="91440" anchor="ctr">
                    <a:lnL w="12700" cap="flat" cmpd="sng" algn="ctr">
                      <a:solidFill>
                        <a:srgbClr val="29C5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C5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C5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C5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97218" lvl="1" indent="-298609" algn="l">
                        <a:lnSpc>
                          <a:spcPts val="3960"/>
                        </a:lnSpc>
                        <a:spcBef>
                          <a:spcPct val="0"/>
                        </a:spcBef>
                        <a:buFont typeface="Arial"/>
                        <a:buChar char="•"/>
                        <a:defRPr/>
                      </a:pPr>
                      <a:r>
                        <a:rPr lang="en-US" sz="3300" u="none" strike="noStrike">
                          <a:solidFill>
                            <a:srgbClr val="173965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Studenci poznają sześć etapów zarządzania innowacjami oraz praktyki zarządzania innowacjami w logistyce. </a:t>
                      </a:r>
                      <a:endParaRPr lang="en-US" sz="1100"/>
                    </a:p>
                  </a:txBody>
                  <a:tcPr marT="91440" marB="91440" anchor="ctr">
                    <a:lnL w="12700" cap="flat" cmpd="sng" algn="ctr">
                      <a:solidFill>
                        <a:srgbClr val="29C5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C5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C5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35519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3960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3300" b="1" u="none" strike="noStrike">
                          <a:solidFill>
                            <a:srgbClr val="173965"/>
                          </a:solidFill>
                          <a:latin typeface="Open Sans Bold"/>
                          <a:ea typeface="Open Sans Bold"/>
                          <a:cs typeface="Open Sans Bold"/>
                          <a:sym typeface="Open Sans Bold"/>
                        </a:rPr>
                        <a:t>2</a:t>
                      </a:r>
                      <a:endParaRPr lang="en-US" sz="1100"/>
                    </a:p>
                  </a:txBody>
                  <a:tcPr marT="91440" marB="91440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C5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C5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C5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ts val="3960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3300" u="none" strike="noStrike" dirty="0" err="1">
                          <a:solidFill>
                            <a:srgbClr val="173965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Eksploracja</a:t>
                      </a:r>
                      <a:r>
                        <a:rPr lang="en-US" sz="3300" u="none" strike="noStrike" dirty="0">
                          <a:solidFill>
                            <a:srgbClr val="173965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</a:t>
                      </a:r>
                      <a:r>
                        <a:rPr lang="en-US" sz="3300" u="none" strike="noStrike" dirty="0" err="1">
                          <a:solidFill>
                            <a:srgbClr val="173965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innowacji</a:t>
                      </a:r>
                      <a:r>
                        <a:rPr lang="en-US" sz="3300" u="none" strike="noStrike" dirty="0">
                          <a:solidFill>
                            <a:srgbClr val="173965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w </a:t>
                      </a:r>
                      <a:r>
                        <a:rPr lang="pl-PL" sz="3300" u="none" strike="noStrike" dirty="0">
                          <a:solidFill>
                            <a:srgbClr val="173965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praktyce</a:t>
                      </a:r>
                      <a:endParaRPr lang="en-US" sz="1100" dirty="0"/>
                    </a:p>
                  </a:txBody>
                  <a:tcPr marT="91440" marB="91440" anchor="ctr">
                    <a:lnL w="12700" cap="flat" cmpd="sng" algn="ctr">
                      <a:solidFill>
                        <a:srgbClr val="29C5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C5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C5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C5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97218" lvl="1" indent="-298609" algn="l">
                        <a:lnSpc>
                          <a:spcPts val="3960"/>
                        </a:lnSpc>
                        <a:spcBef>
                          <a:spcPct val="0"/>
                        </a:spcBef>
                        <a:buFont typeface="Arial"/>
                        <a:buChar char="•"/>
                        <a:defRPr/>
                      </a:pPr>
                      <a:r>
                        <a:rPr lang="en-US" sz="3300" u="none" strike="noStrike" dirty="0" err="1">
                          <a:solidFill>
                            <a:srgbClr val="173965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Uczniowie</a:t>
                      </a:r>
                      <a:r>
                        <a:rPr lang="en-US" sz="3300" u="none" strike="noStrike" dirty="0">
                          <a:solidFill>
                            <a:srgbClr val="173965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</a:t>
                      </a:r>
                      <a:r>
                        <a:rPr lang="en-US" sz="3300" u="none" strike="noStrike" dirty="0" err="1">
                          <a:solidFill>
                            <a:srgbClr val="173965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mają</a:t>
                      </a:r>
                      <a:r>
                        <a:rPr lang="en-US" sz="3300" u="none" strike="noStrike" dirty="0">
                          <a:solidFill>
                            <a:srgbClr val="173965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za </a:t>
                      </a:r>
                      <a:r>
                        <a:rPr lang="en-US" sz="3300" u="none" strike="noStrike" dirty="0" err="1">
                          <a:solidFill>
                            <a:srgbClr val="173965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zadanie</a:t>
                      </a:r>
                      <a:r>
                        <a:rPr lang="en-US" sz="3300" u="none" strike="noStrike" dirty="0">
                          <a:solidFill>
                            <a:srgbClr val="173965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</a:t>
                      </a:r>
                      <a:r>
                        <a:rPr lang="en-US" sz="3300" u="none" strike="noStrike" dirty="0" err="1">
                          <a:solidFill>
                            <a:srgbClr val="173965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zidentyfikować</a:t>
                      </a:r>
                      <a:r>
                        <a:rPr lang="en-US" sz="3300" u="none" strike="noStrike" dirty="0">
                          <a:solidFill>
                            <a:srgbClr val="173965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, co jest </a:t>
                      </a:r>
                      <a:r>
                        <a:rPr lang="en-US" sz="3300" u="none" strike="noStrike" dirty="0" err="1">
                          <a:solidFill>
                            <a:srgbClr val="173965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innowacyjne</a:t>
                      </a:r>
                      <a:r>
                        <a:rPr lang="en-US" sz="3300" u="none" strike="noStrike" dirty="0">
                          <a:solidFill>
                            <a:srgbClr val="173965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w </a:t>
                      </a:r>
                      <a:r>
                        <a:rPr lang="en-US" sz="3300" u="none" strike="noStrike" dirty="0" err="1">
                          <a:solidFill>
                            <a:srgbClr val="173965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logistyce</a:t>
                      </a:r>
                      <a:r>
                        <a:rPr lang="en-US" sz="3300" u="none" strike="noStrike" dirty="0">
                          <a:solidFill>
                            <a:srgbClr val="173965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, a co </a:t>
                      </a:r>
                      <a:r>
                        <a:rPr lang="en-US" sz="3300" u="none" strike="noStrike" dirty="0" err="1">
                          <a:solidFill>
                            <a:srgbClr val="173965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nie</a:t>
                      </a:r>
                      <a:r>
                        <a:rPr lang="en-US" sz="3300" u="none" strike="noStrike" dirty="0">
                          <a:solidFill>
                            <a:srgbClr val="173965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.</a:t>
                      </a:r>
                      <a:endParaRPr lang="en-US" sz="1100" dirty="0"/>
                    </a:p>
                    <a:p>
                      <a:pPr marL="597218" lvl="1" indent="-298609" algn="l">
                        <a:lnSpc>
                          <a:spcPts val="3960"/>
                        </a:lnSpc>
                        <a:spcBef>
                          <a:spcPct val="0"/>
                        </a:spcBef>
                        <a:buFont typeface="Arial"/>
                        <a:buChar char="•"/>
                      </a:pPr>
                      <a:r>
                        <a:rPr lang="en-US" sz="3300" u="none" strike="noStrike" dirty="0" err="1">
                          <a:solidFill>
                            <a:srgbClr val="173965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Uczniowie</a:t>
                      </a:r>
                      <a:r>
                        <a:rPr lang="en-US" sz="3300" u="none" strike="noStrike" dirty="0">
                          <a:solidFill>
                            <a:srgbClr val="173965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</a:t>
                      </a:r>
                      <a:r>
                        <a:rPr lang="en-US" sz="3300" u="none" strike="noStrike" dirty="0" err="1">
                          <a:solidFill>
                            <a:srgbClr val="173965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gromadzą</a:t>
                      </a:r>
                      <a:r>
                        <a:rPr lang="en-US" sz="3300" u="none" strike="noStrike" dirty="0">
                          <a:solidFill>
                            <a:srgbClr val="173965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</a:t>
                      </a:r>
                      <a:r>
                        <a:rPr lang="en-US" sz="3300" u="none" strike="noStrike" dirty="0" err="1">
                          <a:solidFill>
                            <a:srgbClr val="173965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informacje</a:t>
                      </a:r>
                      <a:r>
                        <a:rPr lang="en-US" sz="3300" u="none" strike="noStrike" dirty="0">
                          <a:solidFill>
                            <a:srgbClr val="173965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</a:t>
                      </a:r>
                      <a:r>
                        <a:rPr lang="en-US" sz="3300" u="none" strike="noStrike" dirty="0" err="1">
                          <a:solidFill>
                            <a:srgbClr val="173965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i</a:t>
                      </a:r>
                      <a:r>
                        <a:rPr lang="en-US" sz="3300" u="none" strike="noStrike" dirty="0">
                          <a:solidFill>
                            <a:srgbClr val="173965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</a:t>
                      </a:r>
                      <a:r>
                        <a:rPr lang="en-US" sz="3300" u="none" strike="noStrike" dirty="0" err="1">
                          <a:solidFill>
                            <a:srgbClr val="173965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analizują</a:t>
                      </a:r>
                      <a:r>
                        <a:rPr lang="en-US" sz="3300" u="none" strike="noStrike" dirty="0">
                          <a:solidFill>
                            <a:srgbClr val="173965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</a:t>
                      </a:r>
                      <a:r>
                        <a:rPr lang="en-US" sz="3300" u="none" strike="noStrike" dirty="0" err="1">
                          <a:solidFill>
                            <a:srgbClr val="173965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problemy</a:t>
                      </a:r>
                      <a:r>
                        <a:rPr lang="en-US" sz="3300" u="none" strike="noStrike" dirty="0">
                          <a:solidFill>
                            <a:srgbClr val="173965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</a:t>
                      </a:r>
                      <a:r>
                        <a:rPr lang="en-US" sz="3300" u="none" strike="noStrike" dirty="0" err="1">
                          <a:solidFill>
                            <a:srgbClr val="173965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zgodnie</a:t>
                      </a:r>
                      <a:r>
                        <a:rPr lang="en-US" sz="3300" u="none" strike="noStrike" dirty="0">
                          <a:solidFill>
                            <a:srgbClr val="173965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z </a:t>
                      </a:r>
                      <a:r>
                        <a:rPr lang="en-US" sz="3300" u="none" strike="noStrike" dirty="0" err="1">
                          <a:solidFill>
                            <a:srgbClr val="173965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dostarczonymi</a:t>
                      </a:r>
                      <a:r>
                        <a:rPr lang="en-US" sz="3300" u="none" strike="noStrike" dirty="0">
                          <a:solidFill>
                            <a:srgbClr val="173965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</a:t>
                      </a:r>
                      <a:r>
                        <a:rPr lang="en-US" sz="3300" u="none" strike="noStrike" dirty="0" err="1">
                          <a:solidFill>
                            <a:srgbClr val="173965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instrukcjami</a:t>
                      </a:r>
                      <a:r>
                        <a:rPr lang="en-US" sz="3300" u="none" strike="noStrike" dirty="0">
                          <a:solidFill>
                            <a:srgbClr val="173965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.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rgbClr val="29C5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C5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C5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44115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3960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3300" b="1" u="none" strike="noStrike">
                          <a:solidFill>
                            <a:srgbClr val="173965"/>
                          </a:solidFill>
                          <a:latin typeface="Open Sans Bold"/>
                          <a:ea typeface="Open Sans Bold"/>
                          <a:cs typeface="Open Sans Bold"/>
                          <a:sym typeface="Open Sans Bold"/>
                        </a:rPr>
                        <a:t>3</a:t>
                      </a:r>
                      <a:endParaRPr lang="en-US" sz="1100"/>
                    </a:p>
                  </a:txBody>
                  <a:tcPr marT="91440" marB="91440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C5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C5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ts val="3960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3300" u="none" strike="noStrike">
                          <a:solidFill>
                            <a:srgbClr val="173965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Prezentacja historii cyfrowych </a:t>
                      </a:r>
                      <a:endParaRPr lang="en-US" sz="1100"/>
                    </a:p>
                  </a:txBody>
                  <a:tcPr marT="91440" marB="91440" anchor="ctr">
                    <a:lnL w="12700" cap="flat" cmpd="sng" algn="ctr">
                      <a:solidFill>
                        <a:srgbClr val="29C5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C5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C5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97218" lvl="1" indent="-298609" algn="l">
                        <a:lnSpc>
                          <a:spcPts val="3960"/>
                        </a:lnSpc>
                        <a:spcBef>
                          <a:spcPct val="0"/>
                        </a:spcBef>
                        <a:buFont typeface="Arial"/>
                        <a:buChar char="•"/>
                        <a:defRPr/>
                      </a:pPr>
                      <a:r>
                        <a:rPr lang="en-US" sz="3300" u="none" strike="noStrike" dirty="0" err="1">
                          <a:solidFill>
                            <a:srgbClr val="173965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Uczniowie</a:t>
                      </a:r>
                      <a:r>
                        <a:rPr lang="en-US" sz="3300" u="none" strike="noStrike" dirty="0">
                          <a:solidFill>
                            <a:srgbClr val="173965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</a:t>
                      </a:r>
                      <a:r>
                        <a:rPr lang="en-US" sz="3300" u="none" strike="noStrike" dirty="0" err="1">
                          <a:solidFill>
                            <a:srgbClr val="173965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nauczą</a:t>
                      </a:r>
                      <a:r>
                        <a:rPr lang="en-US" sz="3300" u="none" strike="noStrike" dirty="0">
                          <a:solidFill>
                            <a:srgbClr val="173965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</a:t>
                      </a:r>
                      <a:r>
                        <a:rPr lang="en-US" sz="3300" u="none" strike="noStrike" dirty="0" err="1">
                          <a:solidFill>
                            <a:srgbClr val="173965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się</a:t>
                      </a:r>
                      <a:r>
                        <a:rPr lang="en-US" sz="3300" u="none" strike="noStrike" dirty="0">
                          <a:solidFill>
                            <a:srgbClr val="173965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, jak </a:t>
                      </a:r>
                      <a:r>
                        <a:rPr lang="en-US" sz="3300" u="none" strike="noStrike" dirty="0" err="1">
                          <a:solidFill>
                            <a:srgbClr val="173965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tworzyć</a:t>
                      </a:r>
                      <a:r>
                        <a:rPr lang="en-US" sz="3300" u="none" strike="noStrike" dirty="0">
                          <a:solidFill>
                            <a:srgbClr val="173965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</a:t>
                      </a:r>
                      <a:r>
                        <a:rPr lang="en-US" sz="3300" u="none" strike="noStrike" dirty="0" err="1">
                          <a:solidFill>
                            <a:srgbClr val="173965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cyfrowe</a:t>
                      </a:r>
                      <a:r>
                        <a:rPr lang="en-US" sz="3300" u="none" strike="noStrike" dirty="0">
                          <a:solidFill>
                            <a:srgbClr val="173965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</a:t>
                      </a:r>
                      <a:r>
                        <a:rPr lang="en-US" sz="3300" u="none" strike="noStrike" dirty="0" err="1">
                          <a:solidFill>
                            <a:srgbClr val="173965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prezentacje</a:t>
                      </a:r>
                      <a:r>
                        <a:rPr lang="en-US" sz="3300" u="none" strike="noStrike" dirty="0">
                          <a:solidFill>
                            <a:srgbClr val="173965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</a:t>
                      </a:r>
                      <a:r>
                        <a:rPr lang="en-US" sz="3300" u="none" strike="noStrike" dirty="0" err="1">
                          <a:solidFill>
                            <a:srgbClr val="173965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na</a:t>
                      </a:r>
                      <a:r>
                        <a:rPr lang="en-US" sz="3300" u="none" strike="noStrike" dirty="0">
                          <a:solidFill>
                            <a:srgbClr val="173965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</a:t>
                      </a:r>
                      <a:r>
                        <a:rPr lang="en-US" sz="3300" u="none" strike="noStrike" dirty="0" err="1">
                          <a:solidFill>
                            <a:srgbClr val="173965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podstawie</a:t>
                      </a:r>
                      <a:r>
                        <a:rPr lang="en-US" sz="3300" u="none" strike="noStrike" dirty="0">
                          <a:solidFill>
                            <a:srgbClr val="173965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</a:t>
                      </a:r>
                      <a:r>
                        <a:rPr lang="en-US" sz="3300" u="none" strike="noStrike" dirty="0" err="1">
                          <a:solidFill>
                            <a:srgbClr val="173965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zgromadzonych</a:t>
                      </a:r>
                      <a:r>
                        <a:rPr lang="en-US" sz="3300" u="none" strike="noStrike" dirty="0">
                          <a:solidFill>
                            <a:srgbClr val="173965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</a:t>
                      </a:r>
                      <a:r>
                        <a:rPr lang="en-US" sz="3300" u="none" strike="noStrike" dirty="0" err="1">
                          <a:solidFill>
                            <a:srgbClr val="173965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informacji</a:t>
                      </a:r>
                      <a:r>
                        <a:rPr lang="en-US" sz="3300" u="none" strike="noStrike" dirty="0">
                          <a:solidFill>
                            <a:srgbClr val="173965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.</a:t>
                      </a:r>
                      <a:endParaRPr lang="en-US" sz="1100" dirty="0"/>
                    </a:p>
                  </a:txBody>
                  <a:tcPr marT="91440" marB="91440" anchor="ctr">
                    <a:lnL w="12700" cap="flat" cmpd="sng" algn="ctr">
                      <a:solidFill>
                        <a:srgbClr val="29C5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C5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11" name="Group 11"/>
          <p:cNvGrpSpPr/>
          <p:nvPr/>
        </p:nvGrpSpPr>
        <p:grpSpPr>
          <a:xfrm>
            <a:off x="11534774" y="317044"/>
            <a:ext cx="6762750" cy="2027464"/>
            <a:chOff x="0" y="0"/>
            <a:chExt cx="9017000" cy="2703286"/>
          </a:xfrm>
        </p:grpSpPr>
        <p:sp>
          <p:nvSpPr>
            <p:cNvPr id="12" name="Freeform 12"/>
            <p:cNvSpPr/>
            <p:nvPr/>
          </p:nvSpPr>
          <p:spPr>
            <a:xfrm>
              <a:off x="12700" y="12700"/>
              <a:ext cx="8991600" cy="2677922"/>
            </a:xfrm>
            <a:custGeom>
              <a:avLst/>
              <a:gdLst/>
              <a:ahLst/>
              <a:cxnLst/>
              <a:rect l="l" t="t" r="r" b="b"/>
              <a:pathLst>
                <a:path w="8991600" h="2677922">
                  <a:moveTo>
                    <a:pt x="0" y="0"/>
                  </a:moveTo>
                  <a:lnTo>
                    <a:pt x="8991600" y="0"/>
                  </a:lnTo>
                  <a:lnTo>
                    <a:pt x="8991600" y="2677922"/>
                  </a:lnTo>
                  <a:lnTo>
                    <a:pt x="0" y="2677922"/>
                  </a:lnTo>
                  <a:close/>
                </a:path>
              </a:pathLst>
            </a:custGeom>
            <a:solidFill>
              <a:srgbClr val="29C5F4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13" name="Freeform 13"/>
            <p:cNvSpPr/>
            <p:nvPr/>
          </p:nvSpPr>
          <p:spPr>
            <a:xfrm>
              <a:off x="0" y="0"/>
              <a:ext cx="9017000" cy="2703322"/>
            </a:xfrm>
            <a:custGeom>
              <a:avLst/>
              <a:gdLst/>
              <a:ahLst/>
              <a:cxnLst/>
              <a:rect l="l" t="t" r="r" b="b"/>
              <a:pathLst>
                <a:path w="9017000" h="2703322">
                  <a:moveTo>
                    <a:pt x="12700" y="0"/>
                  </a:moveTo>
                  <a:lnTo>
                    <a:pt x="9004300" y="0"/>
                  </a:lnTo>
                  <a:cubicBezTo>
                    <a:pt x="9011285" y="0"/>
                    <a:pt x="9017000" y="5715"/>
                    <a:pt x="9017000" y="12700"/>
                  </a:cubicBezTo>
                  <a:lnTo>
                    <a:pt x="9017000" y="2690622"/>
                  </a:lnTo>
                  <a:cubicBezTo>
                    <a:pt x="9017000" y="2697607"/>
                    <a:pt x="9011285" y="2703322"/>
                    <a:pt x="9004300" y="2703322"/>
                  </a:cubicBezTo>
                  <a:lnTo>
                    <a:pt x="12700" y="2703322"/>
                  </a:lnTo>
                  <a:cubicBezTo>
                    <a:pt x="5715" y="2703322"/>
                    <a:pt x="0" y="2697607"/>
                    <a:pt x="0" y="2690622"/>
                  </a:cubicBezTo>
                  <a:lnTo>
                    <a:pt x="0" y="12700"/>
                  </a:lnTo>
                  <a:cubicBezTo>
                    <a:pt x="0" y="5715"/>
                    <a:pt x="5715" y="0"/>
                    <a:pt x="12700" y="0"/>
                  </a:cubicBezTo>
                  <a:moveTo>
                    <a:pt x="12700" y="25400"/>
                  </a:moveTo>
                  <a:lnTo>
                    <a:pt x="12700" y="12700"/>
                  </a:lnTo>
                  <a:lnTo>
                    <a:pt x="25400" y="12700"/>
                  </a:lnTo>
                  <a:lnTo>
                    <a:pt x="25400" y="2690622"/>
                  </a:lnTo>
                  <a:lnTo>
                    <a:pt x="12700" y="2690622"/>
                  </a:lnTo>
                  <a:lnTo>
                    <a:pt x="12700" y="2677922"/>
                  </a:lnTo>
                  <a:lnTo>
                    <a:pt x="9004300" y="2677922"/>
                  </a:lnTo>
                  <a:lnTo>
                    <a:pt x="9004300" y="2690622"/>
                  </a:lnTo>
                  <a:lnTo>
                    <a:pt x="8991600" y="2690622"/>
                  </a:lnTo>
                  <a:lnTo>
                    <a:pt x="8991600" y="12700"/>
                  </a:lnTo>
                  <a:lnTo>
                    <a:pt x="9004300" y="12700"/>
                  </a:lnTo>
                  <a:lnTo>
                    <a:pt x="9004300" y="25400"/>
                  </a:lnTo>
                  <a:lnTo>
                    <a:pt x="12700" y="25400"/>
                  </a:lnTo>
                  <a:close/>
                </a:path>
              </a:pathLst>
            </a:custGeom>
            <a:solidFill>
              <a:srgbClr val="29C5F4"/>
            </a:solidFill>
          </p:spPr>
          <p:txBody>
            <a:bodyPr/>
            <a:lstStyle/>
            <a:p>
              <a:endParaRPr lang="pl-PL"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11888830" y="753247"/>
            <a:ext cx="6054634" cy="5514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320"/>
              </a:lnSpc>
            </a:pPr>
            <a:r>
              <a:rPr lang="en-US" sz="3600" b="1" dirty="0" err="1">
                <a:solidFill>
                  <a:srgbClr val="FF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Instrukcje</a:t>
            </a:r>
            <a:r>
              <a:rPr lang="en-US" sz="3600" b="1" dirty="0">
                <a:solidFill>
                  <a:srgbClr val="FF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dla</a:t>
            </a:r>
            <a:r>
              <a:rPr lang="en-US" sz="3600" b="1" dirty="0">
                <a:solidFill>
                  <a:srgbClr val="FF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nauczyciela</a:t>
            </a:r>
            <a:r>
              <a:rPr lang="en-US" sz="3600" b="1" dirty="0">
                <a:solidFill>
                  <a:srgbClr val="FF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17">
            <a:extLst>
              <a:ext uri="{FF2B5EF4-FFF2-40B4-BE49-F238E27FC236}">
                <a16:creationId xmlns:a16="http://schemas.microsoft.com/office/drawing/2014/main" id="{BCE9C753-B344-7A74-3192-E14C32B94B65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F66C96-1058-77E4-C13D-E0B188DFF45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095304" y="6499735"/>
            <a:ext cx="6097389" cy="1275998"/>
          </a:xfrm>
        </p:spPr>
        <p:txBody>
          <a:bodyPr/>
          <a:lstStyle/>
          <a:p>
            <a:r>
              <a:rPr lang="pl-PL" sz="6000" b="1" dirty="0"/>
              <a:t>TYDZIEŃ</a:t>
            </a:r>
            <a:r>
              <a:rPr lang="en-US" sz="6000" b="1" dirty="0"/>
              <a:t> 1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DD019E-4F9C-358B-A64A-BC6FBC5F0A5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893687" y="2511268"/>
            <a:ext cx="8500623" cy="2622881"/>
          </a:xfrm>
        </p:spPr>
        <p:txBody>
          <a:bodyPr>
            <a:normAutofit fontScale="92500" lnSpcReduction="20000"/>
          </a:bodyPr>
          <a:lstStyle/>
          <a:p>
            <a:r>
              <a:rPr lang="en-GB" sz="7200" b="1" dirty="0"/>
              <a:t>ZROZUMIENIE ZARZĄDZANIA INNOWACJAMI</a:t>
            </a:r>
          </a:p>
        </p:txBody>
      </p:sp>
    </p:spTree>
    <p:extLst>
      <p:ext uri="{BB962C8B-B14F-4D97-AF65-F5344CB8AC3E}">
        <p14:creationId xmlns:p14="http://schemas.microsoft.com/office/powerpoint/2010/main" val="38965796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 rot="-5400000">
            <a:off x="16015584" y="7887021"/>
            <a:ext cx="3418810" cy="239078"/>
            <a:chOff x="0" y="0"/>
            <a:chExt cx="4558414" cy="31877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558411" cy="318770"/>
            </a:xfrm>
            <a:custGeom>
              <a:avLst/>
              <a:gdLst/>
              <a:ahLst/>
              <a:cxnLst/>
              <a:rect l="l" t="t" r="r" b="b"/>
              <a:pathLst>
                <a:path w="4558411" h="318770">
                  <a:moveTo>
                    <a:pt x="0" y="0"/>
                  </a:moveTo>
                  <a:lnTo>
                    <a:pt x="4558411" y="0"/>
                  </a:lnTo>
                  <a:lnTo>
                    <a:pt x="4558411" y="318770"/>
                  </a:lnTo>
                  <a:lnTo>
                    <a:pt x="0" y="31877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r="-860"/>
              </a:stretch>
            </a:blipFill>
          </p:spPr>
          <p:txBody>
            <a:bodyPr/>
            <a:lstStyle/>
            <a:p>
              <a:endParaRPr lang="pl-PL"/>
            </a:p>
          </p:txBody>
        </p:sp>
      </p:grpSp>
      <p:grpSp>
        <p:nvGrpSpPr>
          <p:cNvPr id="4" name="Group 4"/>
          <p:cNvGrpSpPr>
            <a:grpSpLocks noChangeAspect="1"/>
          </p:cNvGrpSpPr>
          <p:nvPr/>
        </p:nvGrpSpPr>
        <p:grpSpPr>
          <a:xfrm rot="2411056">
            <a:off x="17562989" y="9670934"/>
            <a:ext cx="324001" cy="342339"/>
            <a:chOff x="0" y="0"/>
            <a:chExt cx="432001" cy="456452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32054" cy="456438"/>
            </a:xfrm>
            <a:custGeom>
              <a:avLst/>
              <a:gdLst/>
              <a:ahLst/>
              <a:cxnLst/>
              <a:rect l="l" t="t" r="r" b="b"/>
              <a:pathLst>
                <a:path w="432054" h="456438">
                  <a:moveTo>
                    <a:pt x="0" y="0"/>
                  </a:moveTo>
                  <a:lnTo>
                    <a:pt x="432054" y="0"/>
                  </a:lnTo>
                  <a:lnTo>
                    <a:pt x="432054" y="456438"/>
                  </a:lnTo>
                  <a:lnTo>
                    <a:pt x="0" y="45643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r="12" b="-54"/>
              </a:stretch>
            </a:blipFill>
          </p:spPr>
          <p:txBody>
            <a:bodyPr/>
            <a:lstStyle/>
            <a:p>
              <a:endParaRPr lang="pl-PL"/>
            </a:p>
          </p:txBody>
        </p:sp>
      </p:grpSp>
      <p:grpSp>
        <p:nvGrpSpPr>
          <p:cNvPr id="6" name="Group 6"/>
          <p:cNvGrpSpPr/>
          <p:nvPr/>
        </p:nvGrpSpPr>
        <p:grpSpPr>
          <a:xfrm rot="-5400000">
            <a:off x="7632699" y="-7632702"/>
            <a:ext cx="3022603" cy="18287998"/>
            <a:chOff x="0" y="0"/>
            <a:chExt cx="4030138" cy="24383998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030091" cy="24384000"/>
            </a:xfrm>
            <a:custGeom>
              <a:avLst/>
              <a:gdLst/>
              <a:ahLst/>
              <a:cxnLst/>
              <a:rect l="l" t="t" r="r" b="b"/>
              <a:pathLst>
                <a:path w="4030091" h="24384000">
                  <a:moveTo>
                    <a:pt x="0" y="0"/>
                  </a:moveTo>
                  <a:lnTo>
                    <a:pt x="4030091" y="0"/>
                  </a:lnTo>
                  <a:lnTo>
                    <a:pt x="4030091" y="24384000"/>
                  </a:lnTo>
                  <a:lnTo>
                    <a:pt x="0" y="24384000"/>
                  </a:lnTo>
                  <a:close/>
                </a:path>
              </a:pathLst>
            </a:custGeom>
            <a:solidFill>
              <a:srgbClr val="173965"/>
            </a:solidFill>
          </p:spPr>
          <p:txBody>
            <a:bodyPr/>
            <a:lstStyle/>
            <a:p>
              <a:endParaRPr lang="pl-PL"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448724" y="1343211"/>
            <a:ext cx="15535947" cy="7585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832"/>
              </a:lnSpc>
            </a:pPr>
            <a:r>
              <a:rPr lang="en-US" sz="5400" b="1" dirty="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ZARZĄDZANIE INNOWACJAMI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448724" y="3665213"/>
            <a:ext cx="15535947" cy="62460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07194" lvl="1" indent="-203597" algn="l">
              <a:lnSpc>
                <a:spcPts val="3487"/>
              </a:lnSpc>
              <a:buFont typeface="Arial"/>
              <a:buChar char="•"/>
            </a:pPr>
            <a:r>
              <a:rPr lang="en-US" sz="2250" i="1" dirty="0">
                <a:solidFill>
                  <a:srgbClr val="173965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„</a:t>
            </a:r>
            <a:r>
              <a:rPr lang="en-US" sz="2250" i="1" dirty="0" err="1">
                <a:solidFill>
                  <a:srgbClr val="173965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Proces</a:t>
            </a:r>
            <a:r>
              <a:rPr lang="en-US" sz="2250" i="1" dirty="0">
                <a:solidFill>
                  <a:srgbClr val="173965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 </a:t>
            </a:r>
            <a:r>
              <a:rPr lang="en-US" sz="2250" i="1" dirty="0" err="1">
                <a:solidFill>
                  <a:srgbClr val="173965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innowacji</a:t>
            </a:r>
            <a:r>
              <a:rPr lang="en-US" sz="2250" i="1" dirty="0">
                <a:solidFill>
                  <a:srgbClr val="173965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 to </a:t>
            </a:r>
            <a:r>
              <a:rPr lang="en-US" sz="2250" b="1" i="1" dirty="0" err="1">
                <a:solidFill>
                  <a:srgbClr val="173965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nieliniowy</a:t>
            </a:r>
            <a:r>
              <a:rPr lang="en-US" sz="2250" b="1" i="1" dirty="0">
                <a:solidFill>
                  <a:srgbClr val="173965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 </a:t>
            </a:r>
            <a:r>
              <a:rPr lang="en-US" sz="2250" b="1" i="1" dirty="0" err="1">
                <a:solidFill>
                  <a:srgbClr val="173965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cykl</a:t>
            </a:r>
            <a:r>
              <a:rPr lang="en-US" sz="2250" b="1" i="1" dirty="0">
                <a:solidFill>
                  <a:srgbClr val="173965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 </a:t>
            </a:r>
            <a:r>
              <a:rPr lang="en-US" sz="2250" i="1" dirty="0" err="1">
                <a:solidFill>
                  <a:srgbClr val="173965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rozbieżnych</a:t>
            </a:r>
            <a:r>
              <a:rPr lang="en-US" sz="2250" i="1" dirty="0">
                <a:solidFill>
                  <a:srgbClr val="173965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 </a:t>
            </a:r>
            <a:r>
              <a:rPr lang="en-US" sz="2250" i="1" dirty="0" err="1">
                <a:solidFill>
                  <a:srgbClr val="173965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i</a:t>
            </a:r>
            <a:r>
              <a:rPr lang="en-US" sz="2250" i="1" dirty="0">
                <a:solidFill>
                  <a:srgbClr val="173965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 </a:t>
            </a:r>
            <a:r>
              <a:rPr lang="en-US" sz="2250" i="1" dirty="0" err="1">
                <a:solidFill>
                  <a:srgbClr val="173965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zbieżnych</a:t>
            </a:r>
            <a:r>
              <a:rPr lang="en-US" sz="2250" i="1" dirty="0">
                <a:solidFill>
                  <a:srgbClr val="173965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 </a:t>
            </a:r>
            <a:r>
              <a:rPr lang="en-US" sz="2250" i="1" dirty="0" err="1">
                <a:solidFill>
                  <a:srgbClr val="173965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działań</a:t>
            </a:r>
            <a:r>
              <a:rPr lang="en-US" sz="2250" i="1" dirty="0">
                <a:solidFill>
                  <a:srgbClr val="173965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, </a:t>
            </a:r>
            <a:r>
              <a:rPr lang="en-US" sz="2250" i="1" dirty="0" err="1">
                <a:solidFill>
                  <a:srgbClr val="173965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które</a:t>
            </a:r>
            <a:r>
              <a:rPr lang="en-US" sz="2250" i="1" dirty="0">
                <a:solidFill>
                  <a:srgbClr val="173965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 </a:t>
            </a:r>
            <a:r>
              <a:rPr lang="en-US" sz="2250" i="1" dirty="0" err="1">
                <a:solidFill>
                  <a:srgbClr val="173965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mogą</a:t>
            </a:r>
            <a:r>
              <a:rPr lang="en-US" sz="2250" i="1" dirty="0">
                <a:solidFill>
                  <a:srgbClr val="173965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 </a:t>
            </a:r>
            <a:r>
              <a:rPr lang="en-US" sz="2250" i="1" dirty="0" err="1">
                <a:solidFill>
                  <a:srgbClr val="173965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występować</a:t>
            </a:r>
            <a:r>
              <a:rPr lang="en-US" sz="2250" i="1" dirty="0">
                <a:solidFill>
                  <a:srgbClr val="173965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 w </a:t>
            </a:r>
            <a:r>
              <a:rPr lang="en-US" sz="2250" i="1" dirty="0" err="1">
                <a:solidFill>
                  <a:srgbClr val="173965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nieprzewidywalny</a:t>
            </a:r>
            <a:r>
              <a:rPr lang="en-US" sz="2250" i="1" dirty="0">
                <a:solidFill>
                  <a:srgbClr val="173965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 </a:t>
            </a:r>
            <a:r>
              <a:rPr lang="en-US" sz="2250" i="1" dirty="0" err="1">
                <a:solidFill>
                  <a:srgbClr val="173965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sposób</a:t>
            </a:r>
            <a:r>
              <a:rPr lang="en-US" sz="2250" i="1" dirty="0">
                <a:solidFill>
                  <a:srgbClr val="173965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 w </a:t>
            </a:r>
            <a:r>
              <a:rPr lang="en-US" sz="2250" i="1" dirty="0" err="1">
                <a:solidFill>
                  <a:srgbClr val="173965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czasie</a:t>
            </a:r>
            <a:r>
              <a:rPr lang="en-US" sz="2250" i="1" dirty="0">
                <a:solidFill>
                  <a:srgbClr val="173965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. </a:t>
            </a:r>
            <a:r>
              <a:rPr lang="en-US" sz="2250" i="1" dirty="0" err="1">
                <a:solidFill>
                  <a:srgbClr val="173965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Charakteryzuje</a:t>
            </a:r>
            <a:r>
              <a:rPr lang="en-US" sz="2250" i="1" dirty="0">
                <a:solidFill>
                  <a:srgbClr val="173965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 </a:t>
            </a:r>
            <a:r>
              <a:rPr lang="en-US" sz="2250" i="1" dirty="0" err="1">
                <a:solidFill>
                  <a:srgbClr val="173965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się</a:t>
            </a:r>
            <a:r>
              <a:rPr lang="en-US" sz="2250" i="1" dirty="0">
                <a:solidFill>
                  <a:srgbClr val="173965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 on </a:t>
            </a:r>
            <a:r>
              <a:rPr lang="en-US" sz="2250" i="1" dirty="0" err="1">
                <a:solidFill>
                  <a:srgbClr val="173965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wysoką</a:t>
            </a:r>
            <a:r>
              <a:rPr lang="en-US" sz="2250" i="1" dirty="0">
                <a:solidFill>
                  <a:srgbClr val="173965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 </a:t>
            </a:r>
            <a:r>
              <a:rPr lang="en-US" sz="2250" i="1" dirty="0" err="1">
                <a:solidFill>
                  <a:srgbClr val="173965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iteracyjnością</a:t>
            </a:r>
            <a:r>
              <a:rPr lang="en-US" sz="2250" i="1" dirty="0">
                <a:solidFill>
                  <a:srgbClr val="173965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, a </a:t>
            </a:r>
            <a:r>
              <a:rPr lang="en-US" sz="2250" i="1" dirty="0" err="1">
                <a:solidFill>
                  <a:srgbClr val="173965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organizacje</a:t>
            </a:r>
            <a:r>
              <a:rPr lang="en-US" sz="2250" i="1" dirty="0">
                <a:solidFill>
                  <a:srgbClr val="173965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 </a:t>
            </a:r>
            <a:r>
              <a:rPr lang="en-US" sz="2250" i="1" dirty="0" err="1">
                <a:solidFill>
                  <a:srgbClr val="173965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mogą</a:t>
            </a:r>
            <a:r>
              <a:rPr lang="en-US" sz="2250" i="1" dirty="0">
                <a:solidFill>
                  <a:srgbClr val="173965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 </a:t>
            </a:r>
            <a:r>
              <a:rPr lang="en-US" sz="2250" i="1" dirty="0" err="1">
                <a:solidFill>
                  <a:srgbClr val="173965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przystępować</a:t>
            </a:r>
            <a:r>
              <a:rPr lang="en-US" sz="2250" i="1" dirty="0">
                <a:solidFill>
                  <a:srgbClr val="173965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 do </a:t>
            </a:r>
            <a:r>
              <a:rPr lang="en-US" sz="2250" i="1" dirty="0" err="1">
                <a:solidFill>
                  <a:srgbClr val="173965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procesu</a:t>
            </a:r>
            <a:r>
              <a:rPr lang="en-US" sz="2250" i="1" dirty="0">
                <a:solidFill>
                  <a:srgbClr val="173965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 </a:t>
            </a:r>
            <a:r>
              <a:rPr lang="en-US" sz="2250" i="1" dirty="0" err="1">
                <a:solidFill>
                  <a:srgbClr val="173965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na</a:t>
            </a:r>
            <a:r>
              <a:rPr lang="en-US" sz="2250" i="1" dirty="0">
                <a:solidFill>
                  <a:srgbClr val="173965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 </a:t>
            </a:r>
            <a:r>
              <a:rPr lang="en-US" sz="2250" i="1" dirty="0" err="1">
                <a:solidFill>
                  <a:srgbClr val="173965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różnych</a:t>
            </a:r>
            <a:r>
              <a:rPr lang="en-US" sz="2250" i="1" dirty="0">
                <a:solidFill>
                  <a:srgbClr val="173965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 </a:t>
            </a:r>
            <a:r>
              <a:rPr lang="en-US" sz="2250" i="1" dirty="0" err="1">
                <a:solidFill>
                  <a:srgbClr val="173965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etapach</a:t>
            </a:r>
            <a:r>
              <a:rPr lang="en-US" sz="2250" i="1" dirty="0">
                <a:solidFill>
                  <a:srgbClr val="173965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 </a:t>
            </a:r>
            <a:r>
              <a:rPr lang="en-US" sz="2250" i="1" dirty="0" err="1">
                <a:solidFill>
                  <a:srgbClr val="173965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oraz</a:t>
            </a:r>
            <a:r>
              <a:rPr lang="en-US" sz="2250" i="1" dirty="0">
                <a:solidFill>
                  <a:srgbClr val="173965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 </a:t>
            </a:r>
            <a:r>
              <a:rPr lang="en-US" sz="2250" i="1" dirty="0" err="1">
                <a:solidFill>
                  <a:srgbClr val="173965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cofać</a:t>
            </a:r>
            <a:r>
              <a:rPr lang="en-US" sz="2250" i="1" dirty="0">
                <a:solidFill>
                  <a:srgbClr val="173965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 </a:t>
            </a:r>
            <a:r>
              <a:rPr lang="en-US" sz="2250" i="1" dirty="0" err="1">
                <a:solidFill>
                  <a:srgbClr val="173965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się</a:t>
            </a:r>
            <a:r>
              <a:rPr lang="en-US" sz="2250" i="1" dirty="0">
                <a:solidFill>
                  <a:srgbClr val="173965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 do </a:t>
            </a:r>
            <a:r>
              <a:rPr lang="en-US" sz="2250" i="1" dirty="0" err="1">
                <a:solidFill>
                  <a:srgbClr val="173965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wcześniejszych</a:t>
            </a:r>
            <a:r>
              <a:rPr lang="en-US" sz="2250" i="1" dirty="0">
                <a:solidFill>
                  <a:srgbClr val="173965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 </a:t>
            </a:r>
            <a:r>
              <a:rPr lang="en-US" sz="2250" i="1" dirty="0" err="1">
                <a:solidFill>
                  <a:srgbClr val="173965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punktów</a:t>
            </a:r>
            <a:r>
              <a:rPr lang="en-US" sz="2250" i="1" dirty="0">
                <a:solidFill>
                  <a:srgbClr val="173965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, </a:t>
            </a:r>
            <a:r>
              <a:rPr lang="en-US" sz="2250" i="1" dirty="0" err="1">
                <a:solidFill>
                  <a:srgbClr val="173965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jednak</a:t>
            </a:r>
            <a:r>
              <a:rPr lang="en-US" sz="2250" i="1" dirty="0">
                <a:solidFill>
                  <a:srgbClr val="173965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 </a:t>
            </a:r>
            <a:r>
              <a:rPr lang="en-US" sz="2250" i="1" dirty="0" err="1">
                <a:solidFill>
                  <a:srgbClr val="173965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zaangażowanie</a:t>
            </a:r>
            <a:r>
              <a:rPr lang="en-US" sz="2250" i="1" dirty="0">
                <a:solidFill>
                  <a:srgbClr val="173965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 w </a:t>
            </a:r>
            <a:r>
              <a:rPr lang="en-US" sz="2250" i="1" dirty="0" err="1">
                <a:solidFill>
                  <a:srgbClr val="173965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innowacje</a:t>
            </a:r>
            <a:r>
              <a:rPr lang="en-US" sz="2250" i="1" dirty="0">
                <a:solidFill>
                  <a:srgbClr val="173965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 </a:t>
            </a:r>
            <a:r>
              <a:rPr lang="en-US" sz="2250" i="1" dirty="0" err="1">
                <a:solidFill>
                  <a:srgbClr val="173965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odbywa</a:t>
            </a:r>
            <a:r>
              <a:rPr lang="en-US" sz="2250" i="1" dirty="0">
                <a:solidFill>
                  <a:srgbClr val="173965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 </a:t>
            </a:r>
            <a:r>
              <a:rPr lang="en-US" sz="2250" i="1" dirty="0" err="1">
                <a:solidFill>
                  <a:srgbClr val="173965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się</a:t>
            </a:r>
            <a:r>
              <a:rPr lang="en-US" sz="2250" i="1" dirty="0">
                <a:solidFill>
                  <a:srgbClr val="173965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 </a:t>
            </a:r>
            <a:r>
              <a:rPr lang="en-US" sz="2250" i="1" dirty="0" err="1">
                <a:solidFill>
                  <a:srgbClr val="173965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zgodnie</a:t>
            </a:r>
            <a:r>
              <a:rPr lang="en-US" sz="2250" i="1" dirty="0">
                <a:solidFill>
                  <a:srgbClr val="173965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 z </a:t>
            </a:r>
            <a:r>
              <a:rPr lang="en-US" sz="2250" i="1" dirty="0" err="1">
                <a:solidFill>
                  <a:srgbClr val="173965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powszechnie</a:t>
            </a:r>
            <a:r>
              <a:rPr lang="en-US" sz="2250" i="1" dirty="0">
                <a:solidFill>
                  <a:srgbClr val="173965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 </a:t>
            </a:r>
            <a:r>
              <a:rPr lang="en-US" sz="2250" i="1" dirty="0" err="1">
                <a:solidFill>
                  <a:srgbClr val="173965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akceptowanym</a:t>
            </a:r>
            <a:r>
              <a:rPr lang="en-US" sz="2250" i="1" dirty="0">
                <a:solidFill>
                  <a:srgbClr val="173965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 </a:t>
            </a:r>
            <a:r>
              <a:rPr lang="en-US" sz="2250" i="1" dirty="0" err="1">
                <a:solidFill>
                  <a:srgbClr val="173965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cyklem</a:t>
            </a:r>
            <a:r>
              <a:rPr lang="en-US" sz="2250" i="1" dirty="0">
                <a:solidFill>
                  <a:srgbClr val="173965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 </a:t>
            </a:r>
            <a:r>
              <a:rPr lang="en-US" sz="2250" i="1" dirty="0" err="1">
                <a:solidFill>
                  <a:srgbClr val="173965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życia</a:t>
            </a:r>
            <a:r>
              <a:rPr lang="en-US" sz="2250" i="1" dirty="0">
                <a:solidFill>
                  <a:srgbClr val="173965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” (Helmer </a:t>
            </a:r>
            <a:r>
              <a:rPr lang="en-US" sz="2250" i="1" dirty="0" err="1">
                <a:solidFill>
                  <a:srgbClr val="173965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i</a:t>
            </a:r>
            <a:r>
              <a:rPr lang="en-US" sz="2250" i="1" dirty="0">
                <a:solidFill>
                  <a:srgbClr val="173965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 in., 2021, s. 3).</a:t>
            </a:r>
          </a:p>
          <a:p>
            <a:pPr marL="0" lvl="0" indent="0" algn="l">
              <a:lnSpc>
                <a:spcPts val="3487"/>
              </a:lnSpc>
            </a:pPr>
            <a:endParaRPr lang="en-US" sz="2250" i="1" dirty="0">
              <a:solidFill>
                <a:srgbClr val="173965"/>
              </a:solidFill>
              <a:latin typeface="Open Sans Italics"/>
              <a:ea typeface="Open Sans Italics"/>
              <a:cs typeface="Open Sans Italics"/>
              <a:sym typeface="Open Sans Italics"/>
            </a:endParaRPr>
          </a:p>
          <a:p>
            <a:pPr marL="407194" lvl="1" indent="-203597" algn="l">
              <a:lnSpc>
                <a:spcPts val="3487"/>
              </a:lnSpc>
              <a:buFont typeface="Arial"/>
              <a:buChar char="•"/>
            </a:pPr>
            <a:r>
              <a:rPr lang="en-US" sz="2250" i="1" dirty="0" err="1">
                <a:solidFill>
                  <a:srgbClr val="173965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Proces</a:t>
            </a:r>
            <a:r>
              <a:rPr lang="en-US" sz="2250" i="1" dirty="0">
                <a:solidFill>
                  <a:srgbClr val="173965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 </a:t>
            </a:r>
            <a:r>
              <a:rPr lang="en-US" sz="2250" i="1" dirty="0" err="1">
                <a:solidFill>
                  <a:srgbClr val="173965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innowacji</a:t>
            </a:r>
            <a:r>
              <a:rPr lang="en-US" sz="2250" i="1" dirty="0">
                <a:solidFill>
                  <a:srgbClr val="173965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 </a:t>
            </a:r>
            <a:r>
              <a:rPr lang="en-US" sz="2250" i="1" dirty="0" err="1">
                <a:solidFill>
                  <a:srgbClr val="173965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zazwyczaj</a:t>
            </a:r>
            <a:r>
              <a:rPr lang="en-US" sz="2250" i="1" dirty="0">
                <a:solidFill>
                  <a:srgbClr val="173965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 </a:t>
            </a:r>
            <a:r>
              <a:rPr lang="en-US" sz="2250" i="1" dirty="0" err="1">
                <a:solidFill>
                  <a:srgbClr val="173965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obejmuje</a:t>
            </a:r>
            <a:r>
              <a:rPr lang="en-US" sz="2250" i="1" dirty="0">
                <a:solidFill>
                  <a:srgbClr val="173965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 </a:t>
            </a:r>
            <a:r>
              <a:rPr lang="en-US" sz="2250" b="1" i="1" dirty="0" err="1">
                <a:solidFill>
                  <a:srgbClr val="173965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generowanie</a:t>
            </a:r>
            <a:r>
              <a:rPr lang="en-US" sz="2250" b="1" i="1" dirty="0">
                <a:solidFill>
                  <a:srgbClr val="173965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 </a:t>
            </a:r>
            <a:r>
              <a:rPr lang="en-US" sz="2250" b="1" i="1" dirty="0" err="1">
                <a:solidFill>
                  <a:srgbClr val="173965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oraz</a:t>
            </a:r>
            <a:r>
              <a:rPr lang="en-US" sz="2250" b="1" i="1" dirty="0">
                <a:solidFill>
                  <a:srgbClr val="173965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 </a:t>
            </a:r>
            <a:r>
              <a:rPr lang="en-US" sz="2250" b="1" i="1" dirty="0" err="1">
                <a:solidFill>
                  <a:srgbClr val="173965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rozwijanie</a:t>
            </a:r>
            <a:r>
              <a:rPr lang="en-US" sz="2250" b="1" i="1" dirty="0">
                <a:solidFill>
                  <a:srgbClr val="173965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 </a:t>
            </a:r>
            <a:r>
              <a:rPr lang="en-US" sz="2250" i="1" dirty="0" err="1">
                <a:solidFill>
                  <a:srgbClr val="173965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pomysłów</a:t>
            </a:r>
            <a:r>
              <a:rPr lang="en-US" sz="2250" i="1" dirty="0">
                <a:solidFill>
                  <a:srgbClr val="173965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, a </a:t>
            </a:r>
            <a:r>
              <a:rPr lang="en-US" sz="2250" i="1" dirty="0" err="1">
                <a:solidFill>
                  <a:srgbClr val="173965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następnie</a:t>
            </a:r>
            <a:r>
              <a:rPr lang="en-US" sz="2250" i="1" dirty="0">
                <a:solidFill>
                  <a:srgbClr val="173965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 </a:t>
            </a:r>
            <a:r>
              <a:rPr lang="en-US" sz="2250" i="1" dirty="0" err="1">
                <a:solidFill>
                  <a:srgbClr val="173965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przekształcanie</a:t>
            </a:r>
            <a:r>
              <a:rPr lang="en-US" sz="2250" i="1" dirty="0">
                <a:solidFill>
                  <a:srgbClr val="173965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 ich w </a:t>
            </a:r>
            <a:r>
              <a:rPr lang="en-US" sz="2250" i="1" dirty="0" err="1">
                <a:solidFill>
                  <a:srgbClr val="173965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innowacje</a:t>
            </a:r>
            <a:r>
              <a:rPr lang="en-US" sz="2250" i="1" dirty="0">
                <a:solidFill>
                  <a:srgbClr val="173965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.</a:t>
            </a:r>
          </a:p>
          <a:p>
            <a:pPr marL="407194" lvl="1" indent="-203597" algn="l">
              <a:lnSpc>
                <a:spcPts val="3487"/>
              </a:lnSpc>
              <a:buFont typeface="Arial"/>
              <a:buChar char="•"/>
            </a:pPr>
            <a:r>
              <a:rPr lang="en-US" sz="2250" i="1" dirty="0" err="1">
                <a:solidFill>
                  <a:srgbClr val="173965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Zarządzanie</a:t>
            </a:r>
            <a:r>
              <a:rPr lang="en-US" sz="2250" i="1" dirty="0">
                <a:solidFill>
                  <a:srgbClr val="173965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 </a:t>
            </a:r>
            <a:r>
              <a:rPr lang="en-US" sz="2250" i="1" dirty="0" err="1">
                <a:solidFill>
                  <a:srgbClr val="173965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innowacjami</a:t>
            </a:r>
            <a:r>
              <a:rPr lang="en-US" sz="2250" i="1" dirty="0">
                <a:solidFill>
                  <a:srgbClr val="173965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 </a:t>
            </a:r>
            <a:r>
              <a:rPr lang="en-US" sz="2250" i="1" dirty="0" err="1">
                <a:solidFill>
                  <a:srgbClr val="173965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nie</a:t>
            </a:r>
            <a:r>
              <a:rPr lang="en-US" sz="2250" i="1" dirty="0">
                <a:solidFill>
                  <a:srgbClr val="173965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 </a:t>
            </a:r>
            <a:r>
              <a:rPr lang="en-US" sz="2250" i="1" dirty="0" err="1">
                <a:solidFill>
                  <a:srgbClr val="173965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ogranicza</a:t>
            </a:r>
            <a:r>
              <a:rPr lang="en-US" sz="2250" i="1" dirty="0">
                <a:solidFill>
                  <a:srgbClr val="173965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 </a:t>
            </a:r>
            <a:r>
              <a:rPr lang="en-US" sz="2250" i="1" dirty="0" err="1">
                <a:solidFill>
                  <a:srgbClr val="173965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się</a:t>
            </a:r>
            <a:r>
              <a:rPr lang="en-US" sz="2250" i="1" dirty="0">
                <a:solidFill>
                  <a:srgbClr val="173965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 </a:t>
            </a:r>
            <a:r>
              <a:rPr lang="en-US" sz="2250" i="1" dirty="0" err="1">
                <a:solidFill>
                  <a:srgbClr val="173965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jedynie</a:t>
            </a:r>
            <a:r>
              <a:rPr lang="en-US" sz="2250" i="1" dirty="0">
                <a:solidFill>
                  <a:srgbClr val="173965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 do </a:t>
            </a:r>
            <a:r>
              <a:rPr lang="en-US" sz="2250" i="1" dirty="0" err="1">
                <a:solidFill>
                  <a:srgbClr val="173965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generowania</a:t>
            </a:r>
            <a:r>
              <a:rPr lang="en-US" sz="2250" i="1" dirty="0">
                <a:solidFill>
                  <a:srgbClr val="173965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 </a:t>
            </a:r>
            <a:r>
              <a:rPr lang="en-US" sz="2250" i="1" dirty="0" err="1">
                <a:solidFill>
                  <a:srgbClr val="173965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nowych</a:t>
            </a:r>
            <a:r>
              <a:rPr lang="en-US" sz="2250" i="1" dirty="0">
                <a:solidFill>
                  <a:srgbClr val="173965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 </a:t>
            </a:r>
            <a:r>
              <a:rPr lang="en-US" sz="2250" i="1" dirty="0" err="1">
                <a:solidFill>
                  <a:srgbClr val="173965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pomysłów</a:t>
            </a:r>
            <a:r>
              <a:rPr lang="en-US" sz="2250" i="1" dirty="0">
                <a:solidFill>
                  <a:srgbClr val="173965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, </a:t>
            </a:r>
            <a:r>
              <a:rPr lang="en-US" sz="2250" i="1" dirty="0" err="1">
                <a:solidFill>
                  <a:srgbClr val="173965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lecz</a:t>
            </a:r>
            <a:r>
              <a:rPr lang="en-US" sz="2250" i="1" dirty="0">
                <a:solidFill>
                  <a:srgbClr val="173965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 </a:t>
            </a:r>
            <a:r>
              <a:rPr lang="en-US" sz="2250" i="1" dirty="0" err="1">
                <a:solidFill>
                  <a:srgbClr val="173965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obejmuje</a:t>
            </a:r>
            <a:r>
              <a:rPr lang="en-US" sz="2250" i="1" dirty="0">
                <a:solidFill>
                  <a:srgbClr val="173965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 </a:t>
            </a:r>
            <a:r>
              <a:rPr lang="en-US" sz="2250" i="1" dirty="0" err="1">
                <a:solidFill>
                  <a:srgbClr val="173965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także</a:t>
            </a:r>
            <a:r>
              <a:rPr lang="en-US" sz="2250" i="1" dirty="0">
                <a:solidFill>
                  <a:srgbClr val="173965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 </a:t>
            </a:r>
            <a:r>
              <a:rPr lang="en-US" sz="2250" b="1" i="1" dirty="0" err="1">
                <a:solidFill>
                  <a:srgbClr val="173965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systematyczne</a:t>
            </a:r>
            <a:r>
              <a:rPr lang="en-US" sz="2250" b="1" i="1" dirty="0">
                <a:solidFill>
                  <a:srgbClr val="173965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 </a:t>
            </a:r>
            <a:r>
              <a:rPr lang="en-US" sz="2250" b="1" i="1" dirty="0" err="1">
                <a:solidFill>
                  <a:srgbClr val="173965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kierowanie</a:t>
            </a:r>
            <a:r>
              <a:rPr lang="en-US" sz="2250" b="1" i="1" dirty="0">
                <a:solidFill>
                  <a:srgbClr val="173965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 </a:t>
            </a:r>
            <a:r>
              <a:rPr lang="en-US" sz="2250" b="1" i="1" dirty="0" err="1">
                <a:solidFill>
                  <a:srgbClr val="173965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procesem</a:t>
            </a:r>
            <a:r>
              <a:rPr lang="en-US" sz="2250" b="1" i="1" dirty="0">
                <a:solidFill>
                  <a:srgbClr val="173965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 </a:t>
            </a:r>
            <a:r>
              <a:rPr lang="en-US" sz="2250" i="1" dirty="0">
                <a:solidFill>
                  <a:srgbClr val="173965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– od </a:t>
            </a:r>
            <a:r>
              <a:rPr lang="en-US" sz="2250" i="1" dirty="0" err="1">
                <a:solidFill>
                  <a:srgbClr val="173965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powstania</a:t>
            </a:r>
            <a:r>
              <a:rPr lang="en-US" sz="2250" i="1" dirty="0">
                <a:solidFill>
                  <a:srgbClr val="173965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 </a:t>
            </a:r>
            <a:r>
              <a:rPr lang="en-US" sz="2250" i="1" dirty="0" err="1">
                <a:solidFill>
                  <a:srgbClr val="173965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koncepcji</a:t>
            </a:r>
            <a:r>
              <a:rPr lang="en-US" sz="2250" i="1" dirty="0">
                <a:solidFill>
                  <a:srgbClr val="173965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 po </a:t>
            </a:r>
            <a:r>
              <a:rPr lang="en-US" sz="2250" i="1" dirty="0" err="1">
                <a:solidFill>
                  <a:srgbClr val="173965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wdrożenie</a:t>
            </a:r>
            <a:r>
              <a:rPr lang="en-US" sz="2250" i="1" dirty="0">
                <a:solidFill>
                  <a:srgbClr val="173965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 </a:t>
            </a:r>
            <a:r>
              <a:rPr lang="en-US" sz="2250" i="1" dirty="0" err="1">
                <a:solidFill>
                  <a:srgbClr val="173965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i</a:t>
            </a:r>
            <a:r>
              <a:rPr lang="en-US" sz="2250" i="1" dirty="0">
                <a:solidFill>
                  <a:srgbClr val="173965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 </a:t>
            </a:r>
            <a:r>
              <a:rPr lang="en-US" sz="2250" i="1" dirty="0" err="1">
                <a:solidFill>
                  <a:srgbClr val="173965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komercjalizację</a:t>
            </a:r>
            <a:r>
              <a:rPr lang="en-US" sz="2250" i="1" dirty="0">
                <a:solidFill>
                  <a:srgbClr val="173965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. </a:t>
            </a:r>
          </a:p>
          <a:p>
            <a:pPr marL="407194" lvl="1" indent="-203597" algn="l">
              <a:lnSpc>
                <a:spcPts val="3487"/>
              </a:lnSpc>
              <a:buFont typeface="Arial"/>
              <a:buChar char="•"/>
            </a:pPr>
            <a:r>
              <a:rPr lang="en-US" sz="2250" i="1" dirty="0" err="1">
                <a:solidFill>
                  <a:srgbClr val="173965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Proces</a:t>
            </a:r>
            <a:r>
              <a:rPr lang="en-US" sz="2250" i="1" dirty="0">
                <a:solidFill>
                  <a:srgbClr val="173965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 </a:t>
            </a:r>
            <a:r>
              <a:rPr lang="en-US" sz="2250" i="1" dirty="0" err="1">
                <a:solidFill>
                  <a:srgbClr val="173965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innowacji</a:t>
            </a:r>
            <a:r>
              <a:rPr lang="en-US" sz="2250" i="1" dirty="0">
                <a:solidFill>
                  <a:srgbClr val="173965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 to </a:t>
            </a:r>
            <a:r>
              <a:rPr lang="en-US" sz="2250" b="1" i="1" dirty="0" err="1">
                <a:solidFill>
                  <a:srgbClr val="173965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aktywna</a:t>
            </a:r>
            <a:r>
              <a:rPr lang="en-US" sz="2250" b="1" i="1" dirty="0">
                <a:solidFill>
                  <a:srgbClr val="173965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 </a:t>
            </a:r>
            <a:r>
              <a:rPr lang="en-US" sz="2250" b="1" i="1" dirty="0" err="1">
                <a:solidFill>
                  <a:srgbClr val="173965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i</a:t>
            </a:r>
            <a:r>
              <a:rPr lang="en-US" sz="2250" b="1" i="1" dirty="0">
                <a:solidFill>
                  <a:srgbClr val="173965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 </a:t>
            </a:r>
            <a:r>
              <a:rPr lang="en-US" sz="2250" i="1" dirty="0" err="1">
                <a:solidFill>
                  <a:srgbClr val="173965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celowa</a:t>
            </a:r>
            <a:r>
              <a:rPr lang="en-US" sz="2250" i="1" dirty="0">
                <a:solidFill>
                  <a:srgbClr val="173965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 </a:t>
            </a:r>
            <a:r>
              <a:rPr lang="en-US" sz="2250" i="1" dirty="0" err="1">
                <a:solidFill>
                  <a:srgbClr val="173965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organizacja</a:t>
            </a:r>
            <a:r>
              <a:rPr lang="en-US" sz="2250" i="1" dirty="0">
                <a:solidFill>
                  <a:srgbClr val="173965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, </a:t>
            </a:r>
            <a:r>
              <a:rPr lang="en-US" sz="2250" i="1" dirty="0" err="1">
                <a:solidFill>
                  <a:srgbClr val="173965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nadzór</a:t>
            </a:r>
            <a:r>
              <a:rPr lang="en-US" sz="2250" i="1" dirty="0">
                <a:solidFill>
                  <a:srgbClr val="173965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 </a:t>
            </a:r>
            <a:r>
              <a:rPr lang="en-US" sz="2250" i="1" dirty="0" err="1">
                <a:solidFill>
                  <a:srgbClr val="173965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oraz</a:t>
            </a:r>
            <a:r>
              <a:rPr lang="en-US" sz="2250" i="1" dirty="0">
                <a:solidFill>
                  <a:srgbClr val="173965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 </a:t>
            </a:r>
            <a:r>
              <a:rPr lang="en-US" sz="2250" i="1" dirty="0" err="1">
                <a:solidFill>
                  <a:srgbClr val="173965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realizacja</a:t>
            </a:r>
            <a:r>
              <a:rPr lang="en-US" sz="2250" i="1" dirty="0">
                <a:solidFill>
                  <a:srgbClr val="173965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 </a:t>
            </a:r>
            <a:r>
              <a:rPr lang="en-US" sz="2250" i="1" dirty="0" err="1">
                <a:solidFill>
                  <a:srgbClr val="173965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działań</a:t>
            </a:r>
            <a:r>
              <a:rPr lang="en-US" sz="2250" i="1" dirty="0">
                <a:solidFill>
                  <a:srgbClr val="173965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 </a:t>
            </a:r>
            <a:r>
              <a:rPr lang="en-US" sz="2250" i="1" dirty="0" err="1">
                <a:solidFill>
                  <a:srgbClr val="173965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prowadzących</a:t>
            </a:r>
            <a:r>
              <a:rPr lang="en-US" sz="2250" i="1" dirty="0">
                <a:solidFill>
                  <a:srgbClr val="173965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 do </a:t>
            </a:r>
            <a:r>
              <a:rPr lang="en-US" sz="2250" i="1" dirty="0" err="1">
                <a:solidFill>
                  <a:srgbClr val="173965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innowacji</a:t>
            </a:r>
            <a:r>
              <a:rPr lang="en-US" sz="2250" i="1" dirty="0">
                <a:solidFill>
                  <a:srgbClr val="173965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 (</a:t>
            </a:r>
            <a:r>
              <a:rPr lang="en-US" sz="2250" i="1" dirty="0" err="1">
                <a:solidFill>
                  <a:srgbClr val="173965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Bisogni</a:t>
            </a:r>
            <a:r>
              <a:rPr lang="en-US" sz="2250" i="1" dirty="0">
                <a:solidFill>
                  <a:srgbClr val="173965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 </a:t>
            </a:r>
            <a:r>
              <a:rPr lang="en-US" sz="2250" i="1" dirty="0" err="1">
                <a:solidFill>
                  <a:srgbClr val="173965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i</a:t>
            </a:r>
            <a:r>
              <a:rPr lang="en-US" sz="2250" i="1" dirty="0">
                <a:solidFill>
                  <a:srgbClr val="173965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 in., 2024).</a:t>
            </a:r>
          </a:p>
          <a:p>
            <a:pPr marL="0" lvl="0" indent="0" algn="l">
              <a:lnSpc>
                <a:spcPts val="3487"/>
              </a:lnSpc>
            </a:pPr>
            <a:endParaRPr lang="en-US" sz="2250" i="1" dirty="0">
              <a:solidFill>
                <a:srgbClr val="173965"/>
              </a:solidFill>
              <a:latin typeface="Open Sans Italics"/>
              <a:ea typeface="Open Sans Italics"/>
              <a:cs typeface="Open Sans Italics"/>
              <a:sym typeface="Open Sans Italics"/>
            </a:endParaRPr>
          </a:p>
          <a:p>
            <a:pPr marL="407194" lvl="1" indent="-203597" algn="l">
              <a:lnSpc>
                <a:spcPts val="3487"/>
              </a:lnSpc>
              <a:buFont typeface="Arial"/>
              <a:buChar char="•"/>
            </a:pPr>
            <a:r>
              <a:rPr lang="en-US" sz="2250" i="1" dirty="0" err="1">
                <a:solidFill>
                  <a:srgbClr val="173965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Zarządzanie</a:t>
            </a:r>
            <a:r>
              <a:rPr lang="en-US" sz="2250" i="1" dirty="0">
                <a:solidFill>
                  <a:srgbClr val="173965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 </a:t>
            </a:r>
            <a:r>
              <a:rPr lang="en-US" sz="2250" i="1" dirty="0" err="1">
                <a:solidFill>
                  <a:srgbClr val="173965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innowacjami</a:t>
            </a:r>
            <a:r>
              <a:rPr lang="en-US" sz="2250" i="1" dirty="0">
                <a:solidFill>
                  <a:srgbClr val="173965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 </a:t>
            </a:r>
            <a:r>
              <a:rPr lang="en-US" sz="2250" i="1" dirty="0" err="1">
                <a:solidFill>
                  <a:srgbClr val="173965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odgrywa</a:t>
            </a:r>
            <a:r>
              <a:rPr lang="en-US" sz="2250" i="1" dirty="0">
                <a:solidFill>
                  <a:srgbClr val="173965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 </a:t>
            </a:r>
            <a:r>
              <a:rPr lang="en-US" sz="2250" i="1" dirty="0" err="1">
                <a:solidFill>
                  <a:srgbClr val="173965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kluczową</a:t>
            </a:r>
            <a:r>
              <a:rPr lang="en-US" sz="2250" i="1" dirty="0">
                <a:solidFill>
                  <a:srgbClr val="173965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 </a:t>
            </a:r>
            <a:r>
              <a:rPr lang="en-US" sz="2250" i="1" dirty="0" err="1">
                <a:solidFill>
                  <a:srgbClr val="173965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rolę</a:t>
            </a:r>
            <a:r>
              <a:rPr lang="en-US" sz="2250" i="1" dirty="0">
                <a:solidFill>
                  <a:srgbClr val="173965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, </a:t>
            </a:r>
            <a:r>
              <a:rPr lang="en-US" sz="2250" i="1" dirty="0" err="1">
                <a:solidFill>
                  <a:srgbClr val="173965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szczególnie</a:t>
            </a:r>
            <a:r>
              <a:rPr lang="en-US" sz="2250" i="1" dirty="0">
                <a:solidFill>
                  <a:srgbClr val="173965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 </a:t>
            </a:r>
            <a:r>
              <a:rPr lang="en-US" sz="2250" b="1" i="1" dirty="0">
                <a:solidFill>
                  <a:srgbClr val="173965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w </a:t>
            </a:r>
            <a:r>
              <a:rPr lang="en-US" sz="2250" b="1" i="1" dirty="0" err="1">
                <a:solidFill>
                  <a:srgbClr val="173965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sektorze</a:t>
            </a:r>
            <a:r>
              <a:rPr lang="en-US" sz="2250" b="1" i="1" dirty="0">
                <a:solidFill>
                  <a:srgbClr val="173965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 </a:t>
            </a:r>
            <a:r>
              <a:rPr lang="en-US" sz="2250" b="1" i="1" dirty="0" err="1">
                <a:solidFill>
                  <a:srgbClr val="173965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logistycznym</a:t>
            </a:r>
            <a:r>
              <a:rPr lang="en-US" sz="2250" i="1" dirty="0">
                <a:solidFill>
                  <a:srgbClr val="173965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, </a:t>
            </a:r>
            <a:r>
              <a:rPr lang="en-US" sz="2250" i="1" dirty="0" err="1">
                <a:solidFill>
                  <a:srgbClr val="173965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gdzie</a:t>
            </a:r>
            <a:r>
              <a:rPr lang="en-US" sz="2250" i="1" dirty="0">
                <a:solidFill>
                  <a:srgbClr val="173965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 ma </a:t>
            </a:r>
            <a:r>
              <a:rPr lang="en-US" sz="2250" i="1" dirty="0" err="1">
                <a:solidFill>
                  <a:srgbClr val="173965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istotny</a:t>
            </a:r>
            <a:r>
              <a:rPr lang="en-US" sz="2250" i="1" dirty="0">
                <a:solidFill>
                  <a:srgbClr val="173965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 </a:t>
            </a:r>
            <a:r>
              <a:rPr lang="en-US" sz="2250" i="1" dirty="0" err="1">
                <a:solidFill>
                  <a:srgbClr val="173965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wpływ</a:t>
            </a:r>
            <a:r>
              <a:rPr lang="en-US" sz="2250" i="1" dirty="0">
                <a:solidFill>
                  <a:srgbClr val="173965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 </a:t>
            </a:r>
            <a:r>
              <a:rPr lang="en-US" sz="2250" i="1" dirty="0" err="1">
                <a:solidFill>
                  <a:srgbClr val="173965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na</a:t>
            </a:r>
            <a:r>
              <a:rPr lang="en-US" sz="2250" i="1" dirty="0">
                <a:solidFill>
                  <a:srgbClr val="173965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 </a:t>
            </a:r>
            <a:r>
              <a:rPr lang="en-US" sz="2250" i="1" dirty="0" err="1">
                <a:solidFill>
                  <a:srgbClr val="173965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efektywność</a:t>
            </a:r>
            <a:r>
              <a:rPr lang="en-US" sz="2250" i="1" dirty="0">
                <a:solidFill>
                  <a:srgbClr val="173965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, </a:t>
            </a:r>
            <a:r>
              <a:rPr lang="en-US" sz="2250" i="1" dirty="0" err="1">
                <a:solidFill>
                  <a:srgbClr val="173965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zrównoważony</a:t>
            </a:r>
            <a:r>
              <a:rPr lang="en-US" sz="2250" i="1" dirty="0">
                <a:solidFill>
                  <a:srgbClr val="173965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 </a:t>
            </a:r>
            <a:r>
              <a:rPr lang="en-US" sz="2250" i="1" dirty="0" err="1">
                <a:solidFill>
                  <a:srgbClr val="173965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rozwój</a:t>
            </a:r>
            <a:r>
              <a:rPr lang="en-US" sz="2250" i="1" dirty="0">
                <a:solidFill>
                  <a:srgbClr val="173965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 </a:t>
            </a:r>
            <a:r>
              <a:rPr lang="en-US" sz="2250" i="1" dirty="0" err="1">
                <a:solidFill>
                  <a:srgbClr val="173965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oraz</a:t>
            </a:r>
            <a:r>
              <a:rPr lang="en-US" sz="2250" i="1" dirty="0">
                <a:solidFill>
                  <a:srgbClr val="173965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 </a:t>
            </a:r>
            <a:r>
              <a:rPr lang="en-US" sz="2250" i="1" dirty="0" err="1">
                <a:solidFill>
                  <a:srgbClr val="173965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konkurencyjność</a:t>
            </a:r>
            <a:r>
              <a:rPr lang="en-US" sz="2250" i="1" dirty="0">
                <a:solidFill>
                  <a:srgbClr val="173965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 </a:t>
            </a:r>
            <a:r>
              <a:rPr lang="en-US" sz="2250" i="1" dirty="0" err="1">
                <a:solidFill>
                  <a:srgbClr val="173965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na</a:t>
            </a:r>
            <a:r>
              <a:rPr lang="en-US" sz="2250" i="1" dirty="0">
                <a:solidFill>
                  <a:srgbClr val="173965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 </a:t>
            </a:r>
            <a:r>
              <a:rPr lang="en-US" sz="2250" i="1" dirty="0" err="1">
                <a:solidFill>
                  <a:srgbClr val="173965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dynamicznie</a:t>
            </a:r>
            <a:r>
              <a:rPr lang="en-US" sz="2250" i="1" dirty="0">
                <a:solidFill>
                  <a:srgbClr val="173965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 </a:t>
            </a:r>
            <a:r>
              <a:rPr lang="en-US" sz="2250" i="1" dirty="0" err="1">
                <a:solidFill>
                  <a:srgbClr val="173965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rozwijających</a:t>
            </a:r>
            <a:r>
              <a:rPr lang="en-US" sz="2250" i="1" dirty="0">
                <a:solidFill>
                  <a:srgbClr val="173965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 </a:t>
            </a:r>
            <a:r>
              <a:rPr lang="en-US" sz="2250" i="1" dirty="0" err="1">
                <a:solidFill>
                  <a:srgbClr val="173965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się</a:t>
            </a:r>
            <a:r>
              <a:rPr lang="en-US" sz="2250" i="1" dirty="0">
                <a:solidFill>
                  <a:srgbClr val="173965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 </a:t>
            </a:r>
            <a:r>
              <a:rPr lang="en-US" sz="2250" i="1" dirty="0" err="1">
                <a:solidFill>
                  <a:srgbClr val="173965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rynkach</a:t>
            </a:r>
            <a:r>
              <a:rPr lang="en-US" sz="2250" i="1" dirty="0">
                <a:solidFill>
                  <a:srgbClr val="173965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 rot="-5400000">
            <a:off x="16015584" y="7887021"/>
            <a:ext cx="3418810" cy="239078"/>
            <a:chOff x="0" y="0"/>
            <a:chExt cx="4558414" cy="31877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558411" cy="318770"/>
            </a:xfrm>
            <a:custGeom>
              <a:avLst/>
              <a:gdLst/>
              <a:ahLst/>
              <a:cxnLst/>
              <a:rect l="l" t="t" r="r" b="b"/>
              <a:pathLst>
                <a:path w="4558411" h="318770">
                  <a:moveTo>
                    <a:pt x="0" y="0"/>
                  </a:moveTo>
                  <a:lnTo>
                    <a:pt x="4558411" y="0"/>
                  </a:lnTo>
                  <a:lnTo>
                    <a:pt x="4558411" y="318770"/>
                  </a:lnTo>
                  <a:lnTo>
                    <a:pt x="0" y="31877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r="-860"/>
              </a:stretch>
            </a:blipFill>
          </p:spPr>
          <p:txBody>
            <a:bodyPr/>
            <a:lstStyle/>
            <a:p>
              <a:endParaRPr lang="pl-PL"/>
            </a:p>
          </p:txBody>
        </p:sp>
      </p:grpSp>
      <p:grpSp>
        <p:nvGrpSpPr>
          <p:cNvPr id="4" name="Group 4"/>
          <p:cNvGrpSpPr>
            <a:grpSpLocks noChangeAspect="1"/>
          </p:cNvGrpSpPr>
          <p:nvPr/>
        </p:nvGrpSpPr>
        <p:grpSpPr>
          <a:xfrm rot="2411056">
            <a:off x="17562989" y="9670934"/>
            <a:ext cx="324001" cy="342339"/>
            <a:chOff x="0" y="0"/>
            <a:chExt cx="432001" cy="456452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32054" cy="456438"/>
            </a:xfrm>
            <a:custGeom>
              <a:avLst/>
              <a:gdLst/>
              <a:ahLst/>
              <a:cxnLst/>
              <a:rect l="l" t="t" r="r" b="b"/>
              <a:pathLst>
                <a:path w="432054" h="456438">
                  <a:moveTo>
                    <a:pt x="0" y="0"/>
                  </a:moveTo>
                  <a:lnTo>
                    <a:pt x="432054" y="0"/>
                  </a:lnTo>
                  <a:lnTo>
                    <a:pt x="432054" y="456438"/>
                  </a:lnTo>
                  <a:lnTo>
                    <a:pt x="0" y="45643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r="12" b="-54"/>
              </a:stretch>
            </a:blipFill>
          </p:spPr>
          <p:txBody>
            <a:bodyPr/>
            <a:lstStyle/>
            <a:p>
              <a:endParaRPr lang="pl-PL"/>
            </a:p>
          </p:txBody>
        </p:sp>
      </p:grpSp>
      <p:grpSp>
        <p:nvGrpSpPr>
          <p:cNvPr id="6" name="Group 6"/>
          <p:cNvGrpSpPr/>
          <p:nvPr/>
        </p:nvGrpSpPr>
        <p:grpSpPr>
          <a:xfrm rot="-5400000">
            <a:off x="7632699" y="-7632702"/>
            <a:ext cx="3022603" cy="18287998"/>
            <a:chOff x="0" y="0"/>
            <a:chExt cx="4030138" cy="24383998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030091" cy="24384000"/>
            </a:xfrm>
            <a:custGeom>
              <a:avLst/>
              <a:gdLst/>
              <a:ahLst/>
              <a:cxnLst/>
              <a:rect l="l" t="t" r="r" b="b"/>
              <a:pathLst>
                <a:path w="4030091" h="24384000">
                  <a:moveTo>
                    <a:pt x="0" y="0"/>
                  </a:moveTo>
                  <a:lnTo>
                    <a:pt x="4030091" y="0"/>
                  </a:lnTo>
                  <a:lnTo>
                    <a:pt x="4030091" y="24384000"/>
                  </a:lnTo>
                  <a:lnTo>
                    <a:pt x="0" y="24384000"/>
                  </a:lnTo>
                  <a:close/>
                </a:path>
              </a:pathLst>
            </a:custGeom>
            <a:solidFill>
              <a:srgbClr val="173965"/>
            </a:solidFill>
          </p:spPr>
          <p:txBody>
            <a:bodyPr/>
            <a:lstStyle/>
            <a:p>
              <a:endParaRPr lang="pl-PL"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448724" y="1343211"/>
            <a:ext cx="15535947" cy="7585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832"/>
              </a:lnSpc>
            </a:pPr>
            <a:r>
              <a:rPr lang="en-US" sz="5400" b="1" dirty="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ZARZĄDZANIE INNOWACJAMI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448724" y="3674738"/>
            <a:ext cx="15535947" cy="4629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720"/>
              </a:lnSpc>
            </a:pPr>
            <a:r>
              <a:rPr lang="en-US" sz="2700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Proces innowacji można zdefiniować na trzech poziomach (Helmer i in., 2021, s. 8):</a:t>
            </a:r>
          </a:p>
        </p:txBody>
      </p:sp>
      <p:grpSp>
        <p:nvGrpSpPr>
          <p:cNvPr id="10" name="Group 10"/>
          <p:cNvGrpSpPr>
            <a:grpSpLocks noChangeAspect="1"/>
          </p:cNvGrpSpPr>
          <p:nvPr/>
        </p:nvGrpSpPr>
        <p:grpSpPr>
          <a:xfrm>
            <a:off x="1540162" y="4869180"/>
            <a:ext cx="6221742" cy="4320000"/>
            <a:chOff x="0" y="0"/>
            <a:chExt cx="8295656" cy="5760000"/>
          </a:xfrm>
        </p:grpSpPr>
        <p:sp>
          <p:nvSpPr>
            <p:cNvPr id="11" name="Freeform 11" descr="Schemat kroków z kolorowym tekstem  Opis wygenerowany automatycznie ze średnim poziomem pewności"/>
            <p:cNvSpPr/>
            <p:nvPr/>
          </p:nvSpPr>
          <p:spPr>
            <a:xfrm>
              <a:off x="0" y="0"/>
              <a:ext cx="8295640" cy="5759958"/>
            </a:xfrm>
            <a:custGeom>
              <a:avLst/>
              <a:gdLst/>
              <a:ahLst/>
              <a:cxnLst/>
              <a:rect l="l" t="t" r="r" b="b"/>
              <a:pathLst>
                <a:path w="8295640" h="5759958">
                  <a:moveTo>
                    <a:pt x="0" y="0"/>
                  </a:moveTo>
                  <a:lnTo>
                    <a:pt x="8295640" y="0"/>
                  </a:lnTo>
                  <a:lnTo>
                    <a:pt x="8295640" y="5759958"/>
                  </a:lnTo>
                  <a:lnTo>
                    <a:pt x="0" y="57599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-94" r="-94"/>
              </a:stretch>
            </a:blipFill>
          </p:spPr>
          <p:txBody>
            <a:bodyPr/>
            <a:lstStyle/>
            <a:p>
              <a:endParaRPr lang="pl-PL"/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 rot="-5400000">
            <a:off x="16015584" y="7887021"/>
            <a:ext cx="3418810" cy="239078"/>
            <a:chOff x="0" y="0"/>
            <a:chExt cx="4558414" cy="31877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558411" cy="318770"/>
            </a:xfrm>
            <a:custGeom>
              <a:avLst/>
              <a:gdLst/>
              <a:ahLst/>
              <a:cxnLst/>
              <a:rect l="l" t="t" r="r" b="b"/>
              <a:pathLst>
                <a:path w="4558411" h="318770">
                  <a:moveTo>
                    <a:pt x="0" y="0"/>
                  </a:moveTo>
                  <a:lnTo>
                    <a:pt x="4558411" y="0"/>
                  </a:lnTo>
                  <a:lnTo>
                    <a:pt x="4558411" y="318770"/>
                  </a:lnTo>
                  <a:lnTo>
                    <a:pt x="0" y="31877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r="-860"/>
              </a:stretch>
            </a:blipFill>
          </p:spPr>
          <p:txBody>
            <a:bodyPr/>
            <a:lstStyle/>
            <a:p>
              <a:endParaRPr lang="pl-PL"/>
            </a:p>
          </p:txBody>
        </p:sp>
      </p:grpSp>
      <p:grpSp>
        <p:nvGrpSpPr>
          <p:cNvPr id="4" name="Group 4"/>
          <p:cNvGrpSpPr>
            <a:grpSpLocks noChangeAspect="1"/>
          </p:cNvGrpSpPr>
          <p:nvPr/>
        </p:nvGrpSpPr>
        <p:grpSpPr>
          <a:xfrm rot="2411056">
            <a:off x="17562989" y="9670934"/>
            <a:ext cx="324001" cy="342339"/>
            <a:chOff x="0" y="0"/>
            <a:chExt cx="432001" cy="456452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32054" cy="456438"/>
            </a:xfrm>
            <a:custGeom>
              <a:avLst/>
              <a:gdLst/>
              <a:ahLst/>
              <a:cxnLst/>
              <a:rect l="l" t="t" r="r" b="b"/>
              <a:pathLst>
                <a:path w="432054" h="456438">
                  <a:moveTo>
                    <a:pt x="0" y="0"/>
                  </a:moveTo>
                  <a:lnTo>
                    <a:pt x="432054" y="0"/>
                  </a:lnTo>
                  <a:lnTo>
                    <a:pt x="432054" y="456438"/>
                  </a:lnTo>
                  <a:lnTo>
                    <a:pt x="0" y="45643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r="12" b="-54"/>
              </a:stretch>
            </a:blipFill>
          </p:spPr>
          <p:txBody>
            <a:bodyPr/>
            <a:lstStyle/>
            <a:p>
              <a:endParaRPr lang="pl-PL"/>
            </a:p>
          </p:txBody>
        </p:sp>
      </p:grpSp>
      <p:grpSp>
        <p:nvGrpSpPr>
          <p:cNvPr id="6" name="Group 6"/>
          <p:cNvGrpSpPr/>
          <p:nvPr/>
        </p:nvGrpSpPr>
        <p:grpSpPr>
          <a:xfrm rot="-5400000">
            <a:off x="7632699" y="-7632702"/>
            <a:ext cx="3022603" cy="18287998"/>
            <a:chOff x="0" y="0"/>
            <a:chExt cx="4030138" cy="24383998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030091" cy="24384000"/>
            </a:xfrm>
            <a:custGeom>
              <a:avLst/>
              <a:gdLst/>
              <a:ahLst/>
              <a:cxnLst/>
              <a:rect l="l" t="t" r="r" b="b"/>
              <a:pathLst>
                <a:path w="4030091" h="24384000">
                  <a:moveTo>
                    <a:pt x="0" y="0"/>
                  </a:moveTo>
                  <a:lnTo>
                    <a:pt x="4030091" y="0"/>
                  </a:lnTo>
                  <a:lnTo>
                    <a:pt x="4030091" y="24384000"/>
                  </a:lnTo>
                  <a:lnTo>
                    <a:pt x="0" y="24384000"/>
                  </a:lnTo>
                  <a:close/>
                </a:path>
              </a:pathLst>
            </a:custGeom>
            <a:solidFill>
              <a:srgbClr val="173965"/>
            </a:solidFill>
          </p:spPr>
          <p:txBody>
            <a:bodyPr/>
            <a:lstStyle/>
            <a:p>
              <a:endParaRPr lang="pl-PL"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448724" y="1343211"/>
            <a:ext cx="15535947" cy="7585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832"/>
              </a:lnSpc>
            </a:pPr>
            <a:r>
              <a:rPr lang="en-US" sz="5400" b="1" dirty="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SZEŚĆ ETAPÓW ZARZĄDZANIA INNOWACJAMI</a:t>
            </a:r>
          </a:p>
        </p:txBody>
      </p:sp>
      <p:grpSp>
        <p:nvGrpSpPr>
          <p:cNvPr id="9" name="Group 9"/>
          <p:cNvGrpSpPr>
            <a:grpSpLocks noChangeAspect="1"/>
          </p:cNvGrpSpPr>
          <p:nvPr/>
        </p:nvGrpSpPr>
        <p:grpSpPr>
          <a:xfrm>
            <a:off x="1357264" y="3322396"/>
            <a:ext cx="12411037" cy="5471084"/>
            <a:chOff x="0" y="0"/>
            <a:chExt cx="16548050" cy="7294778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6548100" cy="7294753"/>
            </a:xfrm>
            <a:custGeom>
              <a:avLst/>
              <a:gdLst/>
              <a:ahLst/>
              <a:cxnLst/>
              <a:rect l="l" t="t" r="r" b="b"/>
              <a:pathLst>
                <a:path w="16548100" h="7294753">
                  <a:moveTo>
                    <a:pt x="0" y="0"/>
                  </a:moveTo>
                  <a:lnTo>
                    <a:pt x="16548100" y="0"/>
                  </a:lnTo>
                  <a:lnTo>
                    <a:pt x="16548100" y="7294753"/>
                  </a:lnTo>
                  <a:lnTo>
                    <a:pt x="0" y="72947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pl-PL"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14174104" y="7731204"/>
            <a:ext cx="2269856" cy="9658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889"/>
              </a:lnSpc>
            </a:pPr>
            <a:r>
              <a:rPr lang="en-US" sz="1575" i="1" dirty="0" err="1">
                <a:solidFill>
                  <a:srgbClr val="173965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Etapy</a:t>
            </a:r>
            <a:r>
              <a:rPr lang="en-US" sz="1575" i="1" dirty="0">
                <a:solidFill>
                  <a:srgbClr val="173965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 </a:t>
            </a:r>
            <a:r>
              <a:rPr lang="en-US" sz="1575" i="1" dirty="0" err="1">
                <a:solidFill>
                  <a:srgbClr val="173965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pierwszego</a:t>
            </a:r>
            <a:r>
              <a:rPr lang="en-US" sz="1575" i="1" dirty="0">
                <a:solidFill>
                  <a:srgbClr val="173965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 </a:t>
            </a:r>
            <a:r>
              <a:rPr lang="pl-PL" sz="1575" i="1" dirty="0">
                <a:solidFill>
                  <a:srgbClr val="173965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poziomu procesu</a:t>
            </a:r>
            <a:r>
              <a:rPr lang="en-US" sz="1575" i="1" dirty="0">
                <a:solidFill>
                  <a:srgbClr val="173965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 </a:t>
            </a:r>
            <a:r>
              <a:rPr lang="en-US" sz="1575" i="1" dirty="0" err="1">
                <a:solidFill>
                  <a:srgbClr val="173965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zarządzania</a:t>
            </a:r>
            <a:r>
              <a:rPr lang="en-US" sz="1575" i="1" dirty="0">
                <a:solidFill>
                  <a:srgbClr val="173965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 </a:t>
            </a:r>
            <a:r>
              <a:rPr lang="en-US" sz="1575" i="1" dirty="0" err="1">
                <a:solidFill>
                  <a:srgbClr val="173965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innowacjami</a:t>
            </a:r>
            <a:r>
              <a:rPr lang="en-US" sz="1575" i="1" dirty="0">
                <a:solidFill>
                  <a:srgbClr val="173965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 (Helmer </a:t>
            </a:r>
            <a:r>
              <a:rPr lang="en-US" sz="1575" i="1" dirty="0" err="1">
                <a:solidFill>
                  <a:srgbClr val="173965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i</a:t>
            </a:r>
            <a:r>
              <a:rPr lang="en-US" sz="1575" i="1" dirty="0">
                <a:solidFill>
                  <a:srgbClr val="173965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 in., 2021, s. 5)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448705" y="9211908"/>
            <a:ext cx="15162896" cy="7302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879"/>
              </a:lnSpc>
            </a:pPr>
            <a:r>
              <a:rPr lang="en-US" sz="2400" dirty="0" err="1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Proces</a:t>
            </a:r>
            <a:r>
              <a:rPr lang="en-US" sz="2400" dirty="0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00" dirty="0" err="1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innowacji</a:t>
            </a:r>
            <a:r>
              <a:rPr lang="en-US" sz="2400" dirty="0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 „</a:t>
            </a:r>
            <a:r>
              <a:rPr lang="en-US" sz="2400" b="1" dirty="0" err="1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nie</a:t>
            </a:r>
            <a:r>
              <a:rPr lang="en-US" sz="2400" dirty="0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00" dirty="0" err="1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powinien</a:t>
            </a:r>
            <a:r>
              <a:rPr lang="en-US" sz="2400" dirty="0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00" dirty="0" err="1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być</a:t>
            </a:r>
            <a:r>
              <a:rPr lang="en-US" sz="2400" dirty="0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00" dirty="0" err="1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postrzegany</a:t>
            </a:r>
            <a:r>
              <a:rPr lang="en-US" sz="2400" dirty="0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00" dirty="0" err="1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jako</a:t>
            </a:r>
            <a:r>
              <a:rPr lang="en-US" sz="2400" dirty="0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00" b="1" dirty="0" err="1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stały</a:t>
            </a:r>
            <a:r>
              <a:rPr lang="en-US" sz="2400" b="1" dirty="0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2400" b="1" dirty="0" err="1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sekwencyjny</a:t>
            </a:r>
            <a:r>
              <a:rPr lang="en-US" sz="2400" b="1" dirty="0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 model</a:t>
            </a:r>
            <a:r>
              <a:rPr lang="en-US" sz="2400" dirty="0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2400" dirty="0" err="1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lecz</a:t>
            </a:r>
            <a:r>
              <a:rPr lang="en-US" sz="2400" dirty="0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00" dirty="0" err="1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umożliwia</a:t>
            </a:r>
            <a:r>
              <a:rPr lang="en-US" sz="2400" dirty="0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00" dirty="0" err="1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pominięcie</a:t>
            </a:r>
            <a:r>
              <a:rPr lang="en-US" sz="2400" dirty="0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00" dirty="0" err="1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niektórych</a:t>
            </a:r>
            <a:r>
              <a:rPr lang="en-US" sz="2400" dirty="0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00" dirty="0" err="1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etapów</a:t>
            </a:r>
            <a:r>
              <a:rPr lang="en-US" sz="2400" dirty="0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00" dirty="0" err="1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oraz</a:t>
            </a:r>
            <a:r>
              <a:rPr lang="en-US" sz="2400" dirty="0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00" dirty="0" err="1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równoległe</a:t>
            </a:r>
            <a:r>
              <a:rPr lang="en-US" sz="2400" dirty="0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00" dirty="0" err="1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realizowanie</a:t>
            </a:r>
            <a:r>
              <a:rPr lang="en-US" sz="2400" dirty="0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00" dirty="0" err="1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niektórych</a:t>
            </a:r>
            <a:r>
              <a:rPr lang="en-US" sz="2400" dirty="0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 z </a:t>
            </a:r>
            <a:r>
              <a:rPr lang="en-US" sz="2400" dirty="0" err="1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nich</a:t>
            </a:r>
            <a:r>
              <a:rPr lang="en-US" sz="2400" dirty="0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” (Helmer </a:t>
            </a:r>
            <a:r>
              <a:rPr lang="en-US" sz="2400" dirty="0" err="1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i</a:t>
            </a:r>
            <a:r>
              <a:rPr lang="en-US" sz="2400" dirty="0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 in., 2021, s. 7).</a:t>
            </a:r>
          </a:p>
        </p:txBody>
      </p:sp>
      <p:pic>
        <p:nvPicPr>
          <p:cNvPr id="13" name="Picture 4">
            <a:extLst>
              <a:ext uri="{FF2B5EF4-FFF2-40B4-BE49-F238E27FC236}">
                <a16:creationId xmlns:a16="http://schemas.microsoft.com/office/drawing/2014/main" id="{397FF53D-D21B-111F-226D-F660AC209EC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2699" t="23776" r="7669" b="51407"/>
          <a:stretch/>
        </p:blipFill>
        <p:spPr>
          <a:xfrm>
            <a:off x="966738" y="3508741"/>
            <a:ext cx="11377662" cy="5015547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 rot="-5400000">
            <a:off x="16015584" y="7887021"/>
            <a:ext cx="3418810" cy="239078"/>
            <a:chOff x="0" y="0"/>
            <a:chExt cx="4558414" cy="31877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558411" cy="318770"/>
            </a:xfrm>
            <a:custGeom>
              <a:avLst/>
              <a:gdLst/>
              <a:ahLst/>
              <a:cxnLst/>
              <a:rect l="l" t="t" r="r" b="b"/>
              <a:pathLst>
                <a:path w="4558411" h="318770">
                  <a:moveTo>
                    <a:pt x="0" y="0"/>
                  </a:moveTo>
                  <a:lnTo>
                    <a:pt x="4558411" y="0"/>
                  </a:lnTo>
                  <a:lnTo>
                    <a:pt x="4558411" y="318770"/>
                  </a:lnTo>
                  <a:lnTo>
                    <a:pt x="0" y="31877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r="-860"/>
              </a:stretch>
            </a:blipFill>
          </p:spPr>
          <p:txBody>
            <a:bodyPr/>
            <a:lstStyle/>
            <a:p>
              <a:endParaRPr lang="pl-PL"/>
            </a:p>
          </p:txBody>
        </p:sp>
      </p:grpSp>
      <p:grpSp>
        <p:nvGrpSpPr>
          <p:cNvPr id="4" name="Group 4"/>
          <p:cNvGrpSpPr>
            <a:grpSpLocks noChangeAspect="1"/>
          </p:cNvGrpSpPr>
          <p:nvPr/>
        </p:nvGrpSpPr>
        <p:grpSpPr>
          <a:xfrm rot="2411056">
            <a:off x="17562989" y="9670934"/>
            <a:ext cx="324001" cy="342339"/>
            <a:chOff x="0" y="0"/>
            <a:chExt cx="432001" cy="456452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32054" cy="456438"/>
            </a:xfrm>
            <a:custGeom>
              <a:avLst/>
              <a:gdLst/>
              <a:ahLst/>
              <a:cxnLst/>
              <a:rect l="l" t="t" r="r" b="b"/>
              <a:pathLst>
                <a:path w="432054" h="456438">
                  <a:moveTo>
                    <a:pt x="0" y="0"/>
                  </a:moveTo>
                  <a:lnTo>
                    <a:pt x="432054" y="0"/>
                  </a:lnTo>
                  <a:lnTo>
                    <a:pt x="432054" y="456438"/>
                  </a:lnTo>
                  <a:lnTo>
                    <a:pt x="0" y="45643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r="12" b="-54"/>
              </a:stretch>
            </a:blipFill>
          </p:spPr>
          <p:txBody>
            <a:bodyPr/>
            <a:lstStyle/>
            <a:p>
              <a:endParaRPr lang="pl-PL"/>
            </a:p>
          </p:txBody>
        </p:sp>
      </p:grpSp>
      <p:grpSp>
        <p:nvGrpSpPr>
          <p:cNvPr id="6" name="Group 6"/>
          <p:cNvGrpSpPr/>
          <p:nvPr/>
        </p:nvGrpSpPr>
        <p:grpSpPr>
          <a:xfrm rot="-5400000">
            <a:off x="7632699" y="-7632702"/>
            <a:ext cx="3022603" cy="18287998"/>
            <a:chOff x="0" y="0"/>
            <a:chExt cx="4030138" cy="24383998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030091" cy="24384000"/>
            </a:xfrm>
            <a:custGeom>
              <a:avLst/>
              <a:gdLst/>
              <a:ahLst/>
              <a:cxnLst/>
              <a:rect l="l" t="t" r="r" b="b"/>
              <a:pathLst>
                <a:path w="4030091" h="24384000">
                  <a:moveTo>
                    <a:pt x="0" y="0"/>
                  </a:moveTo>
                  <a:lnTo>
                    <a:pt x="4030091" y="0"/>
                  </a:lnTo>
                  <a:lnTo>
                    <a:pt x="4030091" y="24384000"/>
                  </a:lnTo>
                  <a:lnTo>
                    <a:pt x="0" y="24384000"/>
                  </a:lnTo>
                  <a:close/>
                </a:path>
              </a:pathLst>
            </a:custGeom>
            <a:solidFill>
              <a:srgbClr val="173965"/>
            </a:solidFill>
          </p:spPr>
          <p:txBody>
            <a:bodyPr/>
            <a:lstStyle/>
            <a:p>
              <a:endParaRPr lang="pl-PL"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448724" y="1343211"/>
            <a:ext cx="15535947" cy="7585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832"/>
              </a:lnSpc>
            </a:pPr>
            <a:r>
              <a:rPr lang="en-US" sz="5400" b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ETAP 1 – IDENTYFIKACJA MOŻLIWOŚCI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448724" y="3722363"/>
            <a:ext cx="5973156" cy="55456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34340" lvl="1" indent="-217170" algn="l">
              <a:lnSpc>
                <a:spcPts val="3081"/>
              </a:lnSpc>
              <a:buFont typeface="Arial"/>
              <a:buChar char="•"/>
            </a:pPr>
            <a:r>
              <a:rPr lang="en-US" sz="2400" dirty="0" err="1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Zgromadź</a:t>
            </a:r>
            <a:r>
              <a:rPr lang="en-US" sz="2400" dirty="0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00" dirty="0" err="1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informacje</a:t>
            </a:r>
            <a:r>
              <a:rPr lang="en-US" sz="2400" dirty="0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00" dirty="0" err="1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dotyczące</a:t>
            </a:r>
            <a:r>
              <a:rPr lang="en-US" sz="2400" dirty="0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00" dirty="0" err="1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innowacji</a:t>
            </a:r>
            <a:r>
              <a:rPr lang="en-US" sz="2400" dirty="0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00" dirty="0" err="1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oraz</a:t>
            </a:r>
            <a:r>
              <a:rPr lang="en-US" sz="2400" dirty="0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00" dirty="0" err="1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zidentyfikuj</a:t>
            </a:r>
            <a:r>
              <a:rPr lang="en-US" sz="2400" dirty="0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00" dirty="0" err="1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obszary</a:t>
            </a:r>
            <a:r>
              <a:rPr lang="en-US" sz="2400" dirty="0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00" dirty="0" err="1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potencjalnych</a:t>
            </a:r>
            <a:r>
              <a:rPr lang="en-US" sz="2400" dirty="0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00" dirty="0" err="1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możliwości</a:t>
            </a:r>
            <a:r>
              <a:rPr lang="en-US" sz="2400" dirty="0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</a:p>
          <a:p>
            <a:pPr marL="0" lvl="0" indent="0" algn="l">
              <a:lnSpc>
                <a:spcPts val="3081"/>
              </a:lnSpc>
            </a:pPr>
            <a:endParaRPr lang="en-US" sz="2400" dirty="0">
              <a:solidFill>
                <a:srgbClr val="173965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34340" lvl="1" indent="-217170" algn="l">
              <a:lnSpc>
                <a:spcPts val="3081"/>
              </a:lnSpc>
              <a:buFont typeface="Arial"/>
              <a:buChar char="•"/>
            </a:pPr>
            <a:r>
              <a:rPr lang="en-US" sz="2400" dirty="0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Do </a:t>
            </a:r>
            <a:r>
              <a:rPr lang="en-US" sz="2400" dirty="0" err="1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konkretnych</a:t>
            </a:r>
            <a:r>
              <a:rPr lang="en-US" sz="2400" dirty="0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00" dirty="0" err="1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działań</a:t>
            </a:r>
            <a:r>
              <a:rPr lang="en-US" sz="2400" dirty="0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00" dirty="0" err="1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zalicza</a:t>
            </a:r>
            <a:r>
              <a:rPr lang="en-US" sz="2400" dirty="0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00" dirty="0" err="1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się</a:t>
            </a:r>
            <a:r>
              <a:rPr lang="en-US" sz="2400" dirty="0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00" dirty="0" err="1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przeprowadzanie</a:t>
            </a:r>
            <a:r>
              <a:rPr lang="en-US" sz="2400" dirty="0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00" dirty="0" err="1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badań</a:t>
            </a:r>
            <a:r>
              <a:rPr lang="en-US" sz="2400" dirty="0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00" dirty="0" err="1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oraz</a:t>
            </a:r>
            <a:r>
              <a:rPr lang="en-US" sz="2400" dirty="0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00" dirty="0" err="1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wywiadów</a:t>
            </a:r>
            <a:r>
              <a:rPr lang="en-US" sz="2400" dirty="0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 z </a:t>
            </a:r>
            <a:r>
              <a:rPr lang="en-US" sz="2400" dirty="0" err="1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klientami</a:t>
            </a:r>
            <a:r>
              <a:rPr lang="en-US" sz="2400" dirty="0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2400" dirty="0" err="1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analizowanie</a:t>
            </a:r>
            <a:r>
              <a:rPr lang="en-US" sz="2400" dirty="0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00" dirty="0" err="1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nowych</a:t>
            </a:r>
            <a:r>
              <a:rPr lang="en-US" sz="2400" dirty="0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00" dirty="0" err="1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trendów</a:t>
            </a:r>
            <a:r>
              <a:rPr lang="en-US" sz="2400" dirty="0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00" dirty="0" err="1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i</a:t>
            </a:r>
            <a:r>
              <a:rPr lang="en-US" sz="2400" dirty="0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00" dirty="0" err="1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technologii</a:t>
            </a:r>
            <a:r>
              <a:rPr lang="en-US" sz="2400" dirty="0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, a </a:t>
            </a:r>
            <a:r>
              <a:rPr lang="en-US" sz="2400" dirty="0" err="1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także</a:t>
            </a:r>
            <a:r>
              <a:rPr lang="en-US" sz="2400" dirty="0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00" dirty="0" err="1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obserwowanie</a:t>
            </a:r>
            <a:r>
              <a:rPr lang="en-US" sz="2400" dirty="0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00" dirty="0" err="1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klientów</a:t>
            </a:r>
            <a:r>
              <a:rPr lang="en-US" sz="2400" dirty="0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00" dirty="0" err="1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i</a:t>
            </a:r>
            <a:r>
              <a:rPr lang="en-US" sz="2400" dirty="0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00" dirty="0" err="1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grup</a:t>
            </a:r>
            <a:r>
              <a:rPr lang="en-US" sz="2400" dirty="0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00" dirty="0" err="1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docelowych</a:t>
            </a:r>
            <a:r>
              <a:rPr lang="en-US" sz="2400" dirty="0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</a:p>
          <a:p>
            <a:pPr marL="0" lvl="0" indent="0" algn="l">
              <a:lnSpc>
                <a:spcPts val="3081"/>
              </a:lnSpc>
            </a:pPr>
            <a:endParaRPr lang="en-US" sz="2400" dirty="0">
              <a:solidFill>
                <a:srgbClr val="173965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34340" lvl="1" indent="-217170" algn="l">
              <a:lnSpc>
                <a:spcPts val="3081"/>
              </a:lnSpc>
              <a:buFont typeface="Arial"/>
              <a:buChar char="•"/>
            </a:pPr>
            <a:r>
              <a:rPr lang="en-US" sz="2400" dirty="0" err="1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Zrozum</a:t>
            </a:r>
            <a:r>
              <a:rPr lang="en-US" sz="2400" dirty="0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00" dirty="0" err="1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i</a:t>
            </a:r>
            <a:r>
              <a:rPr lang="en-US" sz="2400" dirty="0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00" dirty="0" err="1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zdefini</a:t>
            </a:r>
            <a:r>
              <a:rPr lang="pl-PL" sz="2400" dirty="0" err="1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uj</a:t>
            </a:r>
            <a:r>
              <a:rPr lang="en-US" sz="2400" dirty="0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00" dirty="0" err="1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zakres</a:t>
            </a:r>
            <a:r>
              <a:rPr lang="en-US" sz="2400" dirty="0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00" dirty="0" err="1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problemu</a:t>
            </a:r>
            <a:r>
              <a:rPr lang="en-US" sz="2400" dirty="0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00" dirty="0" err="1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na</a:t>
            </a:r>
            <a:r>
              <a:rPr lang="en-US" sz="2400" dirty="0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00" dirty="0" err="1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podstawie</a:t>
            </a:r>
            <a:r>
              <a:rPr lang="en-US" sz="2400" dirty="0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00" dirty="0" err="1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potrzeb</a:t>
            </a:r>
            <a:r>
              <a:rPr lang="en-US" sz="2400" dirty="0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00" dirty="0" err="1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klientów</a:t>
            </a:r>
            <a:r>
              <a:rPr lang="en-US" sz="2400" dirty="0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00" dirty="0" err="1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i</a:t>
            </a:r>
            <a:r>
              <a:rPr lang="en-US" sz="2400" dirty="0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/</a:t>
            </a:r>
            <a:r>
              <a:rPr lang="en-US" sz="2400" dirty="0" err="1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lub</a:t>
            </a:r>
            <a:r>
              <a:rPr lang="en-US" sz="2400" dirty="0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00" dirty="0" err="1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użytkowników</a:t>
            </a:r>
            <a:r>
              <a:rPr lang="en-US" sz="2400" dirty="0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8048316" y="8901942"/>
            <a:ext cx="6567045" cy="4778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866"/>
              </a:lnSpc>
            </a:pPr>
            <a:r>
              <a:rPr lang="en-US" sz="1555" i="1" dirty="0" err="1">
                <a:solidFill>
                  <a:srgbClr val="173965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Poziomy</a:t>
            </a:r>
            <a:r>
              <a:rPr lang="en-US" sz="1555" i="1" dirty="0">
                <a:solidFill>
                  <a:srgbClr val="173965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 </a:t>
            </a:r>
            <a:r>
              <a:rPr lang="pl-PL" sz="1555" i="1" dirty="0">
                <a:solidFill>
                  <a:srgbClr val="173965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drugi I trzeci</a:t>
            </a:r>
            <a:r>
              <a:rPr lang="en-US" sz="1555" i="1" dirty="0">
                <a:solidFill>
                  <a:srgbClr val="173965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 </a:t>
            </a:r>
            <a:r>
              <a:rPr lang="pl-PL" sz="1555" i="1" dirty="0">
                <a:solidFill>
                  <a:srgbClr val="173965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 dla pierwszego etapu </a:t>
            </a:r>
            <a:r>
              <a:rPr lang="en-US" sz="1555" i="1" dirty="0" err="1">
                <a:solidFill>
                  <a:srgbClr val="173965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procesu</a:t>
            </a:r>
            <a:r>
              <a:rPr lang="en-US" sz="1555" i="1" dirty="0">
                <a:solidFill>
                  <a:srgbClr val="173965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 </a:t>
            </a:r>
            <a:r>
              <a:rPr lang="en-US" sz="1555" i="1" dirty="0" err="1">
                <a:solidFill>
                  <a:srgbClr val="173965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innowacji</a:t>
            </a:r>
            <a:r>
              <a:rPr lang="en-US" sz="1555" i="1" dirty="0">
                <a:solidFill>
                  <a:srgbClr val="173965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 (Helmer </a:t>
            </a:r>
            <a:r>
              <a:rPr lang="en-US" sz="1555" i="1" dirty="0" err="1">
                <a:solidFill>
                  <a:srgbClr val="173965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i</a:t>
            </a:r>
            <a:r>
              <a:rPr lang="en-US" sz="1555" i="1" dirty="0">
                <a:solidFill>
                  <a:srgbClr val="173965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 in., 2021, s. 8)</a:t>
            </a:r>
          </a:p>
        </p:txBody>
      </p:sp>
      <p:pic>
        <p:nvPicPr>
          <p:cNvPr id="16" name="Obraz 15">
            <a:extLst>
              <a:ext uri="{FF2B5EF4-FFF2-40B4-BE49-F238E27FC236}">
                <a16:creationId xmlns:a16="http://schemas.microsoft.com/office/drawing/2014/main" id="{2D8796C3-EF4F-C55D-F9A3-A4E4B177242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85169" y="3299661"/>
            <a:ext cx="10259857" cy="5325218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 rot="-5400000">
            <a:off x="16015584" y="7887021"/>
            <a:ext cx="3418810" cy="239078"/>
            <a:chOff x="0" y="0"/>
            <a:chExt cx="4558414" cy="31877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558411" cy="318770"/>
            </a:xfrm>
            <a:custGeom>
              <a:avLst/>
              <a:gdLst/>
              <a:ahLst/>
              <a:cxnLst/>
              <a:rect l="l" t="t" r="r" b="b"/>
              <a:pathLst>
                <a:path w="4558411" h="318770">
                  <a:moveTo>
                    <a:pt x="0" y="0"/>
                  </a:moveTo>
                  <a:lnTo>
                    <a:pt x="4558411" y="0"/>
                  </a:lnTo>
                  <a:lnTo>
                    <a:pt x="4558411" y="318770"/>
                  </a:lnTo>
                  <a:lnTo>
                    <a:pt x="0" y="31877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r="-860"/>
              </a:stretch>
            </a:blipFill>
          </p:spPr>
          <p:txBody>
            <a:bodyPr/>
            <a:lstStyle/>
            <a:p>
              <a:endParaRPr lang="pl-PL"/>
            </a:p>
          </p:txBody>
        </p:sp>
      </p:grpSp>
      <p:grpSp>
        <p:nvGrpSpPr>
          <p:cNvPr id="4" name="Group 4"/>
          <p:cNvGrpSpPr>
            <a:grpSpLocks noChangeAspect="1"/>
          </p:cNvGrpSpPr>
          <p:nvPr/>
        </p:nvGrpSpPr>
        <p:grpSpPr>
          <a:xfrm rot="2411056">
            <a:off x="17562989" y="9670934"/>
            <a:ext cx="324001" cy="342339"/>
            <a:chOff x="0" y="0"/>
            <a:chExt cx="432001" cy="456452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32054" cy="456438"/>
            </a:xfrm>
            <a:custGeom>
              <a:avLst/>
              <a:gdLst/>
              <a:ahLst/>
              <a:cxnLst/>
              <a:rect l="l" t="t" r="r" b="b"/>
              <a:pathLst>
                <a:path w="432054" h="456438">
                  <a:moveTo>
                    <a:pt x="0" y="0"/>
                  </a:moveTo>
                  <a:lnTo>
                    <a:pt x="432054" y="0"/>
                  </a:lnTo>
                  <a:lnTo>
                    <a:pt x="432054" y="456438"/>
                  </a:lnTo>
                  <a:lnTo>
                    <a:pt x="0" y="45643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r="12" b="-54"/>
              </a:stretch>
            </a:blipFill>
          </p:spPr>
          <p:txBody>
            <a:bodyPr/>
            <a:lstStyle/>
            <a:p>
              <a:endParaRPr lang="pl-PL"/>
            </a:p>
          </p:txBody>
        </p:sp>
      </p:grpSp>
      <p:grpSp>
        <p:nvGrpSpPr>
          <p:cNvPr id="6" name="Group 6"/>
          <p:cNvGrpSpPr/>
          <p:nvPr/>
        </p:nvGrpSpPr>
        <p:grpSpPr>
          <a:xfrm rot="-5400000">
            <a:off x="7632699" y="-7632702"/>
            <a:ext cx="3022603" cy="18287998"/>
            <a:chOff x="0" y="0"/>
            <a:chExt cx="4030138" cy="24383998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030091" cy="24384000"/>
            </a:xfrm>
            <a:custGeom>
              <a:avLst/>
              <a:gdLst/>
              <a:ahLst/>
              <a:cxnLst/>
              <a:rect l="l" t="t" r="r" b="b"/>
              <a:pathLst>
                <a:path w="4030091" h="24384000">
                  <a:moveTo>
                    <a:pt x="0" y="0"/>
                  </a:moveTo>
                  <a:lnTo>
                    <a:pt x="4030091" y="0"/>
                  </a:lnTo>
                  <a:lnTo>
                    <a:pt x="4030091" y="24384000"/>
                  </a:lnTo>
                  <a:lnTo>
                    <a:pt x="0" y="24384000"/>
                  </a:lnTo>
                  <a:close/>
                </a:path>
              </a:pathLst>
            </a:custGeom>
            <a:solidFill>
              <a:srgbClr val="173965"/>
            </a:solidFill>
          </p:spPr>
          <p:txBody>
            <a:bodyPr/>
            <a:lstStyle/>
            <a:p>
              <a:endParaRPr lang="pl-PL"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448724" y="1343211"/>
            <a:ext cx="15535947" cy="6846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321"/>
              </a:lnSpc>
            </a:pPr>
            <a:r>
              <a:rPr lang="en-US" sz="4927" b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ETAP 2 – IDEACJA I ZARZĄDZANIE KONCEPCJAMI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609600" y="3619500"/>
            <a:ext cx="5973156" cy="55666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15338" lvl="1" indent="-207669" algn="l">
              <a:lnSpc>
                <a:spcPts val="2946"/>
              </a:lnSpc>
              <a:buFont typeface="Arial"/>
              <a:buChar char="•"/>
            </a:pPr>
            <a:r>
              <a:rPr lang="en-US" sz="2295" dirty="0" err="1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Cały</a:t>
            </a:r>
            <a:r>
              <a:rPr lang="en-US" sz="2295" dirty="0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295" dirty="0" err="1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proces</a:t>
            </a:r>
            <a:r>
              <a:rPr lang="en-US" sz="2295" dirty="0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295" dirty="0" err="1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podejmowania</a:t>
            </a:r>
            <a:r>
              <a:rPr lang="en-US" sz="2295" dirty="0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295" dirty="0" err="1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decyzji</a:t>
            </a:r>
            <a:r>
              <a:rPr lang="en-US" sz="2295" dirty="0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295" dirty="0" err="1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dotyczący</a:t>
            </a:r>
            <a:r>
              <a:rPr lang="en-US" sz="2295" dirty="0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295" dirty="0" err="1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wyboru</a:t>
            </a:r>
            <a:r>
              <a:rPr lang="en-US" sz="2295" dirty="0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295" dirty="0" err="1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i</a:t>
            </a:r>
            <a:r>
              <a:rPr lang="en-US" sz="2295" dirty="0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295" dirty="0" err="1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organizacji</a:t>
            </a:r>
            <a:r>
              <a:rPr lang="en-US" sz="2295" dirty="0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295" dirty="0" err="1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koncepcji</a:t>
            </a:r>
            <a:r>
              <a:rPr lang="en-US" sz="2295" dirty="0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</a:p>
          <a:p>
            <a:pPr marL="0" lvl="0" indent="0" algn="l">
              <a:lnSpc>
                <a:spcPts val="2946"/>
              </a:lnSpc>
            </a:pPr>
            <a:endParaRPr lang="en-US" sz="2295" dirty="0">
              <a:solidFill>
                <a:srgbClr val="173965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15338" lvl="1" indent="-207669" algn="l">
              <a:lnSpc>
                <a:spcPts val="2946"/>
              </a:lnSpc>
              <a:buFont typeface="Arial"/>
              <a:buChar char="•"/>
            </a:pPr>
            <a:r>
              <a:rPr lang="en-US" sz="2295" dirty="0" err="1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Obejmuje</a:t>
            </a:r>
            <a:r>
              <a:rPr lang="en-US" sz="2295" dirty="0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295" dirty="0" err="1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generowanie</a:t>
            </a:r>
            <a:r>
              <a:rPr lang="en-US" sz="2295" dirty="0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295" dirty="0" err="1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koncepcji</a:t>
            </a:r>
            <a:r>
              <a:rPr lang="en-US" sz="2295" dirty="0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2295" dirty="0" err="1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definiowanie</a:t>
            </a:r>
            <a:r>
              <a:rPr lang="en-US" sz="2295" dirty="0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295" dirty="0" err="1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zakresu</a:t>
            </a:r>
            <a:r>
              <a:rPr lang="en-US" sz="2295" dirty="0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295" dirty="0" err="1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pomysłów</a:t>
            </a:r>
            <a:r>
              <a:rPr lang="en-US" sz="2295" dirty="0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2295" dirty="0" err="1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ocenę</a:t>
            </a:r>
            <a:r>
              <a:rPr lang="en-US" sz="2295" dirty="0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295" dirty="0" err="1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propozycji</a:t>
            </a:r>
            <a:r>
              <a:rPr lang="en-US" sz="2295" dirty="0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295" dirty="0" err="1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oraz</a:t>
            </a:r>
            <a:r>
              <a:rPr lang="en-US" sz="2295" dirty="0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295" dirty="0" err="1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ustalanie</a:t>
            </a:r>
            <a:r>
              <a:rPr lang="en-US" sz="2295" dirty="0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295" dirty="0" err="1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priorytetów</a:t>
            </a:r>
            <a:r>
              <a:rPr lang="en-US" sz="2295" dirty="0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295" dirty="0" err="1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i</a:t>
            </a:r>
            <a:r>
              <a:rPr lang="en-US" sz="2295" dirty="0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295" dirty="0" err="1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selekcję</a:t>
            </a:r>
            <a:r>
              <a:rPr lang="en-US" sz="2295" dirty="0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295" dirty="0" err="1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pomysłów</a:t>
            </a:r>
            <a:r>
              <a:rPr lang="en-US" sz="2295" dirty="0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</a:p>
          <a:p>
            <a:pPr marL="0" lvl="0" indent="0" algn="l">
              <a:lnSpc>
                <a:spcPts val="2946"/>
              </a:lnSpc>
            </a:pPr>
            <a:endParaRPr lang="en-US" sz="2295" dirty="0">
              <a:solidFill>
                <a:srgbClr val="173965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15338" lvl="1" indent="-207669" algn="l">
              <a:lnSpc>
                <a:spcPts val="2946"/>
              </a:lnSpc>
              <a:buFont typeface="Arial"/>
              <a:buChar char="•"/>
            </a:pPr>
            <a:r>
              <a:rPr lang="en-US" sz="2295" dirty="0" err="1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Zajęcia</a:t>
            </a:r>
            <a:r>
              <a:rPr lang="en-US" sz="2295" dirty="0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295" dirty="0" err="1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obejm</a:t>
            </a:r>
            <a:r>
              <a:rPr lang="pl-PL" sz="2295" dirty="0" err="1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ują</a:t>
            </a:r>
            <a:r>
              <a:rPr lang="en-US" sz="2295" dirty="0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295" dirty="0" err="1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burzę</a:t>
            </a:r>
            <a:r>
              <a:rPr lang="en-US" sz="2295" dirty="0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295" dirty="0" err="1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mózgów</a:t>
            </a:r>
            <a:r>
              <a:rPr lang="en-US" sz="2295" dirty="0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2295" dirty="0" err="1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szkicowanie</a:t>
            </a:r>
            <a:r>
              <a:rPr lang="en-US" sz="2295" dirty="0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295" dirty="0" err="1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planów</a:t>
            </a:r>
            <a:r>
              <a:rPr lang="en-US" sz="2295" dirty="0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2295" dirty="0" err="1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ocenę</a:t>
            </a:r>
            <a:r>
              <a:rPr lang="en-US" sz="2295" dirty="0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295" dirty="0" err="1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ryzyka</a:t>
            </a:r>
            <a:r>
              <a:rPr lang="en-US" sz="2295" dirty="0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295" dirty="0" err="1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oraz</a:t>
            </a:r>
            <a:r>
              <a:rPr lang="en-US" sz="2295" dirty="0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295" dirty="0" err="1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klasyfikację</a:t>
            </a:r>
            <a:r>
              <a:rPr lang="en-US" sz="2295" dirty="0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295" dirty="0" err="1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pomysłów</a:t>
            </a:r>
            <a:r>
              <a:rPr lang="en-US" sz="2295" dirty="0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</a:p>
          <a:p>
            <a:pPr marL="0" lvl="0" indent="0" algn="l">
              <a:lnSpc>
                <a:spcPts val="2946"/>
              </a:lnSpc>
            </a:pPr>
            <a:endParaRPr lang="en-US" sz="2295" dirty="0">
              <a:solidFill>
                <a:srgbClr val="173965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15338" lvl="1" indent="-207669" algn="l">
              <a:lnSpc>
                <a:spcPts val="2946"/>
              </a:lnSpc>
              <a:buFont typeface="Arial"/>
              <a:buChar char="•"/>
            </a:pPr>
            <a:r>
              <a:rPr lang="en-US" sz="2295" dirty="0" err="1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Nacisk</a:t>
            </a:r>
            <a:r>
              <a:rPr lang="en-US" sz="2295" dirty="0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295" dirty="0" err="1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na</a:t>
            </a:r>
            <a:r>
              <a:rPr lang="en-US" sz="2295" dirty="0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295" dirty="0" err="1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wybór</a:t>
            </a:r>
            <a:r>
              <a:rPr lang="en-US" sz="2295" dirty="0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295" dirty="0" err="1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odpowiedniego</a:t>
            </a:r>
            <a:r>
              <a:rPr lang="en-US" sz="2295" dirty="0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295" dirty="0" err="1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pomysłu</a:t>
            </a:r>
            <a:r>
              <a:rPr lang="en-US" sz="2295" dirty="0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2295" dirty="0" err="1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który</a:t>
            </a:r>
            <a:r>
              <a:rPr lang="en-US" sz="2295" dirty="0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295" dirty="0" err="1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opiera</a:t>
            </a:r>
            <a:r>
              <a:rPr lang="en-US" sz="2295" dirty="0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295" dirty="0" err="1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się</a:t>
            </a:r>
            <a:r>
              <a:rPr lang="en-US" sz="2295" dirty="0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295" dirty="0" err="1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na</a:t>
            </a:r>
            <a:r>
              <a:rPr lang="en-US" sz="2295" dirty="0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295" dirty="0" err="1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zidentyfikowanym</a:t>
            </a:r>
            <a:r>
              <a:rPr lang="en-US" sz="2295" dirty="0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295" dirty="0" err="1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problemie</a:t>
            </a:r>
            <a:r>
              <a:rPr lang="en-US" sz="2295" dirty="0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8275521" y="9755448"/>
            <a:ext cx="6567045" cy="4785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889"/>
              </a:lnSpc>
            </a:pPr>
            <a:r>
              <a:rPr lang="en-US" sz="1575" i="1" dirty="0" err="1">
                <a:solidFill>
                  <a:srgbClr val="173965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Poziomy</a:t>
            </a:r>
            <a:r>
              <a:rPr lang="en-US" sz="1575" i="1" dirty="0">
                <a:solidFill>
                  <a:srgbClr val="173965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 </a:t>
            </a:r>
            <a:r>
              <a:rPr lang="pl-PL" sz="1575" i="1" dirty="0">
                <a:solidFill>
                  <a:srgbClr val="173965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drugi i trzeci </a:t>
            </a:r>
            <a:r>
              <a:rPr lang="en-US" sz="1575" i="1" dirty="0" err="1">
                <a:solidFill>
                  <a:srgbClr val="173965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dla</a:t>
            </a:r>
            <a:r>
              <a:rPr lang="en-US" sz="1575" i="1" dirty="0">
                <a:solidFill>
                  <a:srgbClr val="173965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 </a:t>
            </a:r>
            <a:r>
              <a:rPr lang="pl-PL" sz="1575" i="1" dirty="0">
                <a:solidFill>
                  <a:srgbClr val="173965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drugiego </a:t>
            </a:r>
            <a:r>
              <a:rPr lang="en-US" sz="1575" i="1" dirty="0" err="1">
                <a:solidFill>
                  <a:srgbClr val="173965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etapu</a:t>
            </a:r>
            <a:r>
              <a:rPr lang="pl-PL" sz="1575" i="1" dirty="0">
                <a:solidFill>
                  <a:srgbClr val="173965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 </a:t>
            </a:r>
            <a:r>
              <a:rPr lang="en-US" sz="1575" i="1" dirty="0" err="1">
                <a:solidFill>
                  <a:srgbClr val="173965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procesu</a:t>
            </a:r>
            <a:r>
              <a:rPr lang="en-US" sz="1575" i="1" dirty="0">
                <a:solidFill>
                  <a:srgbClr val="173965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 </a:t>
            </a:r>
            <a:r>
              <a:rPr lang="en-US" sz="1575" i="1" dirty="0" err="1">
                <a:solidFill>
                  <a:srgbClr val="173965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innowacji</a:t>
            </a:r>
            <a:r>
              <a:rPr lang="en-US" sz="1575" i="1" dirty="0">
                <a:solidFill>
                  <a:srgbClr val="173965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 (Helmer </a:t>
            </a:r>
            <a:r>
              <a:rPr lang="en-US" sz="1575" i="1" dirty="0" err="1">
                <a:solidFill>
                  <a:srgbClr val="173965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i</a:t>
            </a:r>
            <a:r>
              <a:rPr lang="en-US" sz="1575" i="1" dirty="0">
                <a:solidFill>
                  <a:srgbClr val="173965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 in., 2021, s. 8)</a:t>
            </a:r>
          </a:p>
        </p:txBody>
      </p:sp>
      <p:pic>
        <p:nvPicPr>
          <p:cNvPr id="16" name="Obraz 15">
            <a:extLst>
              <a:ext uri="{FF2B5EF4-FFF2-40B4-BE49-F238E27FC236}">
                <a16:creationId xmlns:a16="http://schemas.microsoft.com/office/drawing/2014/main" id="{9D05A09F-360B-A104-E8CD-ECA4A31C43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1886" y="3848100"/>
            <a:ext cx="10746231" cy="4322506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 rot="-5400000">
            <a:off x="16015584" y="7887021"/>
            <a:ext cx="3418810" cy="239078"/>
            <a:chOff x="0" y="0"/>
            <a:chExt cx="4558414" cy="31877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558411" cy="318770"/>
            </a:xfrm>
            <a:custGeom>
              <a:avLst/>
              <a:gdLst/>
              <a:ahLst/>
              <a:cxnLst/>
              <a:rect l="l" t="t" r="r" b="b"/>
              <a:pathLst>
                <a:path w="4558411" h="318770">
                  <a:moveTo>
                    <a:pt x="0" y="0"/>
                  </a:moveTo>
                  <a:lnTo>
                    <a:pt x="4558411" y="0"/>
                  </a:lnTo>
                  <a:lnTo>
                    <a:pt x="4558411" y="318770"/>
                  </a:lnTo>
                  <a:lnTo>
                    <a:pt x="0" y="31877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r="-860"/>
              </a:stretch>
            </a:blipFill>
          </p:spPr>
          <p:txBody>
            <a:bodyPr/>
            <a:lstStyle/>
            <a:p>
              <a:endParaRPr lang="pl-PL"/>
            </a:p>
          </p:txBody>
        </p:sp>
      </p:grpSp>
      <p:grpSp>
        <p:nvGrpSpPr>
          <p:cNvPr id="4" name="Group 4"/>
          <p:cNvGrpSpPr>
            <a:grpSpLocks noChangeAspect="1"/>
          </p:cNvGrpSpPr>
          <p:nvPr/>
        </p:nvGrpSpPr>
        <p:grpSpPr>
          <a:xfrm rot="2411056">
            <a:off x="17562989" y="9670934"/>
            <a:ext cx="324001" cy="342339"/>
            <a:chOff x="0" y="0"/>
            <a:chExt cx="432001" cy="456452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32054" cy="456438"/>
            </a:xfrm>
            <a:custGeom>
              <a:avLst/>
              <a:gdLst/>
              <a:ahLst/>
              <a:cxnLst/>
              <a:rect l="l" t="t" r="r" b="b"/>
              <a:pathLst>
                <a:path w="432054" h="456438">
                  <a:moveTo>
                    <a:pt x="0" y="0"/>
                  </a:moveTo>
                  <a:lnTo>
                    <a:pt x="432054" y="0"/>
                  </a:lnTo>
                  <a:lnTo>
                    <a:pt x="432054" y="456438"/>
                  </a:lnTo>
                  <a:lnTo>
                    <a:pt x="0" y="45643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r="12" b="-54"/>
              </a:stretch>
            </a:blipFill>
          </p:spPr>
          <p:txBody>
            <a:bodyPr/>
            <a:lstStyle/>
            <a:p>
              <a:endParaRPr lang="pl-PL"/>
            </a:p>
          </p:txBody>
        </p:sp>
      </p:grpSp>
      <p:grpSp>
        <p:nvGrpSpPr>
          <p:cNvPr id="6" name="Group 6"/>
          <p:cNvGrpSpPr/>
          <p:nvPr/>
        </p:nvGrpSpPr>
        <p:grpSpPr>
          <a:xfrm rot="-5400000">
            <a:off x="7632699" y="-7632702"/>
            <a:ext cx="3022603" cy="18287998"/>
            <a:chOff x="0" y="0"/>
            <a:chExt cx="4030138" cy="24383998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030091" cy="24384000"/>
            </a:xfrm>
            <a:custGeom>
              <a:avLst/>
              <a:gdLst/>
              <a:ahLst/>
              <a:cxnLst/>
              <a:rect l="l" t="t" r="r" b="b"/>
              <a:pathLst>
                <a:path w="4030091" h="24384000">
                  <a:moveTo>
                    <a:pt x="0" y="0"/>
                  </a:moveTo>
                  <a:lnTo>
                    <a:pt x="4030091" y="0"/>
                  </a:lnTo>
                  <a:lnTo>
                    <a:pt x="4030091" y="24384000"/>
                  </a:lnTo>
                  <a:lnTo>
                    <a:pt x="0" y="24384000"/>
                  </a:lnTo>
                  <a:close/>
                </a:path>
              </a:pathLst>
            </a:custGeom>
            <a:solidFill>
              <a:srgbClr val="173965"/>
            </a:solidFill>
          </p:spPr>
          <p:txBody>
            <a:bodyPr/>
            <a:lstStyle/>
            <a:p>
              <a:endParaRPr lang="pl-PL"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1448724" y="1343211"/>
            <a:ext cx="15535947" cy="7585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832"/>
              </a:lnSpc>
            </a:pPr>
            <a:r>
              <a:rPr lang="en-US" sz="5400" b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ETAP 3 – ROZWÓJ KONCEPCJI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72576" y="3685042"/>
            <a:ext cx="5486400" cy="55456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34340" lvl="1" indent="-217170" algn="l">
              <a:lnSpc>
                <a:spcPts val="3081"/>
              </a:lnSpc>
              <a:buFont typeface="Arial"/>
              <a:buChar char="•"/>
            </a:pPr>
            <a:r>
              <a:rPr lang="en-US" sz="2400" dirty="0" err="1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Obejmuje</a:t>
            </a:r>
            <a:r>
              <a:rPr lang="en-US" sz="2400" dirty="0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00" dirty="0" err="1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tworzenie</a:t>
            </a:r>
            <a:r>
              <a:rPr lang="en-US" sz="2400" dirty="0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00" dirty="0" err="1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koncepcji</a:t>
            </a:r>
            <a:r>
              <a:rPr lang="en-US" sz="2400" dirty="0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2400" dirty="0" err="1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opis</a:t>
            </a:r>
            <a:r>
              <a:rPr lang="en-US" sz="2400" dirty="0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00" dirty="0" err="1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koncepcji</a:t>
            </a:r>
            <a:r>
              <a:rPr lang="en-US" sz="2400" dirty="0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2400" dirty="0" err="1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wybór</a:t>
            </a:r>
            <a:r>
              <a:rPr lang="en-US" sz="2400" dirty="0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00" dirty="0" err="1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koncepcji</a:t>
            </a:r>
            <a:r>
              <a:rPr lang="en-US" sz="2400" dirty="0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00" dirty="0" err="1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oraz</a:t>
            </a:r>
            <a:r>
              <a:rPr lang="en-US" sz="2400" dirty="0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00" dirty="0" err="1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testowanie</a:t>
            </a:r>
            <a:r>
              <a:rPr lang="en-US" sz="2400" dirty="0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00" dirty="0" err="1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koncepcji</a:t>
            </a:r>
            <a:r>
              <a:rPr lang="en-US" sz="2400" dirty="0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</a:p>
          <a:p>
            <a:pPr marL="0" lvl="0" indent="0" algn="l">
              <a:lnSpc>
                <a:spcPts val="3081"/>
              </a:lnSpc>
            </a:pPr>
            <a:endParaRPr lang="en-US" sz="2400" dirty="0">
              <a:solidFill>
                <a:srgbClr val="173965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34340" lvl="1" indent="-217170" algn="l">
              <a:lnSpc>
                <a:spcPts val="3081"/>
              </a:lnSpc>
              <a:buFont typeface="Arial"/>
              <a:buChar char="•"/>
            </a:pPr>
            <a:r>
              <a:rPr lang="en-US" sz="2400" dirty="0" err="1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Działania</a:t>
            </a:r>
            <a:r>
              <a:rPr lang="en-US" sz="2400" dirty="0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00" dirty="0" err="1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związane</a:t>
            </a:r>
            <a:r>
              <a:rPr lang="en-US" sz="2400" dirty="0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 z </a:t>
            </a:r>
            <a:r>
              <a:rPr lang="en-US" sz="2400" dirty="0" err="1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rozwijaniem</a:t>
            </a:r>
            <a:r>
              <a:rPr lang="en-US" sz="2400" dirty="0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00" dirty="0" err="1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koncepcji</a:t>
            </a:r>
            <a:r>
              <a:rPr lang="en-US" sz="2400" dirty="0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00" dirty="0" err="1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obejmują</a:t>
            </a:r>
            <a:r>
              <a:rPr lang="en-US" sz="2400" dirty="0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00" dirty="0" err="1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opisywanie</a:t>
            </a:r>
            <a:r>
              <a:rPr lang="en-US" sz="2400" dirty="0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00" dirty="0" err="1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praktycznych</a:t>
            </a:r>
            <a:r>
              <a:rPr lang="en-US" sz="2400" dirty="0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00" dirty="0" err="1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przypadków</a:t>
            </a:r>
            <a:r>
              <a:rPr lang="en-US" sz="2400" dirty="0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00" dirty="0" err="1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użycia</a:t>
            </a:r>
            <a:r>
              <a:rPr lang="en-US" sz="2400" dirty="0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2400" dirty="0" err="1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tworzenie</a:t>
            </a:r>
            <a:r>
              <a:rPr lang="en-US" sz="2400" dirty="0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00" dirty="0" err="1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wstępnych</a:t>
            </a:r>
            <a:r>
              <a:rPr lang="en-US" sz="2400" dirty="0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00" dirty="0" err="1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prototypów</a:t>
            </a:r>
            <a:r>
              <a:rPr lang="en-US" sz="2400" dirty="0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00" dirty="0" err="1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oraz</a:t>
            </a:r>
            <a:r>
              <a:rPr lang="en-US" sz="2400" dirty="0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00" dirty="0" err="1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pierwszych</a:t>
            </a:r>
            <a:r>
              <a:rPr lang="en-US" sz="2400" dirty="0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00" dirty="0" err="1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wersji</a:t>
            </a:r>
            <a:r>
              <a:rPr lang="en-US" sz="2400" dirty="0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00" dirty="0" err="1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roboczych</a:t>
            </a:r>
            <a:r>
              <a:rPr lang="en-US" sz="2400" dirty="0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00" dirty="0" err="1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pomysłu</a:t>
            </a:r>
            <a:r>
              <a:rPr lang="en-US" sz="2400" dirty="0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 do </a:t>
            </a:r>
            <a:r>
              <a:rPr lang="en-US" sz="2400" dirty="0" err="1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wewnętrznych</a:t>
            </a:r>
            <a:r>
              <a:rPr lang="en-US" sz="2400" dirty="0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00" dirty="0" err="1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testów</a:t>
            </a:r>
            <a:r>
              <a:rPr lang="en-US" sz="2400" dirty="0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00" dirty="0" err="1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oraz</a:t>
            </a:r>
            <a:r>
              <a:rPr lang="en-US" sz="2400" dirty="0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00" dirty="0" err="1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testów</a:t>
            </a:r>
            <a:r>
              <a:rPr lang="en-US" sz="2400" dirty="0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 z </a:t>
            </a:r>
            <a:r>
              <a:rPr lang="en-US" sz="2400" dirty="0" err="1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klientami</a:t>
            </a:r>
            <a:r>
              <a:rPr lang="en-US" sz="2400" dirty="0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</a:p>
          <a:p>
            <a:pPr marL="0" lvl="0" indent="0" algn="l">
              <a:lnSpc>
                <a:spcPts val="3081"/>
              </a:lnSpc>
            </a:pPr>
            <a:endParaRPr lang="en-US" sz="2400" dirty="0">
              <a:solidFill>
                <a:srgbClr val="173965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34340" lvl="1" indent="-217170" algn="l">
              <a:lnSpc>
                <a:spcPts val="3081"/>
              </a:lnSpc>
              <a:buFont typeface="Arial"/>
              <a:buChar char="•"/>
            </a:pPr>
            <a:r>
              <a:rPr lang="en-US" sz="2400" dirty="0" err="1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Pomysł</a:t>
            </a:r>
            <a:r>
              <a:rPr lang="en-US" sz="2400" dirty="0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pl-PL" sz="2400" dirty="0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zostaje</a:t>
            </a:r>
            <a:r>
              <a:rPr lang="en-US" sz="2400" dirty="0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00" dirty="0" err="1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wzbogacony</a:t>
            </a:r>
            <a:r>
              <a:rPr lang="en-US" sz="2400" dirty="0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 o </a:t>
            </a:r>
            <a:r>
              <a:rPr lang="en-US" sz="2400" dirty="0" err="1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dodatkowe</a:t>
            </a:r>
            <a:r>
              <a:rPr lang="en-US" sz="2400" dirty="0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00" dirty="0" err="1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szczegóły</a:t>
            </a:r>
            <a:r>
              <a:rPr lang="en-US" sz="2400" dirty="0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00" dirty="0" err="1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i</a:t>
            </a:r>
            <a:r>
              <a:rPr lang="en-US" sz="2400" dirty="0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00" dirty="0" err="1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ożywiony</a:t>
            </a:r>
            <a:r>
              <a:rPr lang="en-US" sz="2400" dirty="0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8048316" y="9039102"/>
            <a:ext cx="6567045" cy="4785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889"/>
              </a:lnSpc>
            </a:pPr>
            <a:r>
              <a:rPr lang="en-US" sz="1575" i="1" dirty="0" err="1">
                <a:solidFill>
                  <a:srgbClr val="173965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Poziomy</a:t>
            </a:r>
            <a:r>
              <a:rPr lang="en-US" sz="1575" i="1" dirty="0">
                <a:solidFill>
                  <a:srgbClr val="173965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 </a:t>
            </a:r>
            <a:r>
              <a:rPr lang="pl-PL" sz="1575" i="1" dirty="0">
                <a:solidFill>
                  <a:srgbClr val="173965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drugi i trzeci </a:t>
            </a:r>
            <a:r>
              <a:rPr lang="en-US" sz="1575" i="1" dirty="0" err="1">
                <a:solidFill>
                  <a:srgbClr val="173965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dla</a:t>
            </a:r>
            <a:r>
              <a:rPr lang="en-US" sz="1575" i="1" dirty="0">
                <a:solidFill>
                  <a:srgbClr val="173965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 </a:t>
            </a:r>
            <a:r>
              <a:rPr lang="pl-PL" sz="1575" i="1" dirty="0">
                <a:solidFill>
                  <a:srgbClr val="173965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trzeciego </a:t>
            </a:r>
            <a:r>
              <a:rPr lang="en-US" sz="1575" i="1" dirty="0" err="1">
                <a:solidFill>
                  <a:srgbClr val="173965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etapu</a:t>
            </a:r>
            <a:r>
              <a:rPr lang="en-US" sz="1575" i="1" dirty="0">
                <a:solidFill>
                  <a:srgbClr val="173965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 </a:t>
            </a:r>
            <a:r>
              <a:rPr lang="en-US" sz="1575" i="1" dirty="0" err="1">
                <a:solidFill>
                  <a:srgbClr val="173965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procesu</a:t>
            </a:r>
            <a:r>
              <a:rPr lang="en-US" sz="1575" i="1" dirty="0">
                <a:solidFill>
                  <a:srgbClr val="173965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 </a:t>
            </a:r>
            <a:r>
              <a:rPr lang="en-US" sz="1575" i="1" dirty="0" err="1">
                <a:solidFill>
                  <a:srgbClr val="173965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innowacji</a:t>
            </a:r>
            <a:r>
              <a:rPr lang="en-US" sz="1575" i="1" dirty="0">
                <a:solidFill>
                  <a:srgbClr val="173965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 (Helmer </a:t>
            </a:r>
            <a:r>
              <a:rPr lang="en-US" sz="1575" i="1" dirty="0" err="1">
                <a:solidFill>
                  <a:srgbClr val="173965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i</a:t>
            </a:r>
            <a:r>
              <a:rPr lang="en-US" sz="1575" i="1" dirty="0">
                <a:solidFill>
                  <a:srgbClr val="173965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 in., 2021, s. 9)</a:t>
            </a:r>
          </a:p>
        </p:txBody>
      </p:sp>
      <p:pic>
        <p:nvPicPr>
          <p:cNvPr id="14" name="Obraz 13">
            <a:extLst>
              <a:ext uri="{FF2B5EF4-FFF2-40B4-BE49-F238E27FC236}">
                <a16:creationId xmlns:a16="http://schemas.microsoft.com/office/drawing/2014/main" id="{64424D61-9379-DAF5-8E26-E91FA838B6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5865" y="3685042"/>
            <a:ext cx="11525551" cy="4713738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 rot="-5400000">
            <a:off x="16015584" y="7887021"/>
            <a:ext cx="3418810" cy="239078"/>
            <a:chOff x="0" y="0"/>
            <a:chExt cx="4558414" cy="31877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558411" cy="318770"/>
            </a:xfrm>
            <a:custGeom>
              <a:avLst/>
              <a:gdLst/>
              <a:ahLst/>
              <a:cxnLst/>
              <a:rect l="l" t="t" r="r" b="b"/>
              <a:pathLst>
                <a:path w="4558411" h="318770">
                  <a:moveTo>
                    <a:pt x="0" y="0"/>
                  </a:moveTo>
                  <a:lnTo>
                    <a:pt x="4558411" y="0"/>
                  </a:lnTo>
                  <a:lnTo>
                    <a:pt x="4558411" y="318770"/>
                  </a:lnTo>
                  <a:lnTo>
                    <a:pt x="0" y="31877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r="-860"/>
              </a:stretch>
            </a:blipFill>
          </p:spPr>
          <p:txBody>
            <a:bodyPr/>
            <a:lstStyle/>
            <a:p>
              <a:endParaRPr lang="pl-PL"/>
            </a:p>
          </p:txBody>
        </p:sp>
      </p:grpSp>
      <p:grpSp>
        <p:nvGrpSpPr>
          <p:cNvPr id="4" name="Group 4"/>
          <p:cNvGrpSpPr>
            <a:grpSpLocks noChangeAspect="1"/>
          </p:cNvGrpSpPr>
          <p:nvPr/>
        </p:nvGrpSpPr>
        <p:grpSpPr>
          <a:xfrm rot="2411056">
            <a:off x="17562989" y="9670934"/>
            <a:ext cx="324001" cy="342339"/>
            <a:chOff x="0" y="0"/>
            <a:chExt cx="432001" cy="456452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32054" cy="456438"/>
            </a:xfrm>
            <a:custGeom>
              <a:avLst/>
              <a:gdLst/>
              <a:ahLst/>
              <a:cxnLst/>
              <a:rect l="l" t="t" r="r" b="b"/>
              <a:pathLst>
                <a:path w="432054" h="456438">
                  <a:moveTo>
                    <a:pt x="0" y="0"/>
                  </a:moveTo>
                  <a:lnTo>
                    <a:pt x="432054" y="0"/>
                  </a:lnTo>
                  <a:lnTo>
                    <a:pt x="432054" y="456438"/>
                  </a:lnTo>
                  <a:lnTo>
                    <a:pt x="0" y="45643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r="12" b="-54"/>
              </a:stretch>
            </a:blipFill>
          </p:spPr>
          <p:txBody>
            <a:bodyPr/>
            <a:lstStyle/>
            <a:p>
              <a:endParaRPr lang="pl-PL"/>
            </a:p>
          </p:txBody>
        </p:sp>
      </p:grpSp>
      <p:grpSp>
        <p:nvGrpSpPr>
          <p:cNvPr id="6" name="Group 6"/>
          <p:cNvGrpSpPr/>
          <p:nvPr/>
        </p:nvGrpSpPr>
        <p:grpSpPr>
          <a:xfrm rot="-5400000">
            <a:off x="7632699" y="-7632702"/>
            <a:ext cx="3022603" cy="18287998"/>
            <a:chOff x="0" y="0"/>
            <a:chExt cx="4030138" cy="24383998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030091" cy="24384000"/>
            </a:xfrm>
            <a:custGeom>
              <a:avLst/>
              <a:gdLst/>
              <a:ahLst/>
              <a:cxnLst/>
              <a:rect l="l" t="t" r="r" b="b"/>
              <a:pathLst>
                <a:path w="4030091" h="24384000">
                  <a:moveTo>
                    <a:pt x="0" y="0"/>
                  </a:moveTo>
                  <a:lnTo>
                    <a:pt x="4030091" y="0"/>
                  </a:lnTo>
                  <a:lnTo>
                    <a:pt x="4030091" y="24384000"/>
                  </a:lnTo>
                  <a:lnTo>
                    <a:pt x="0" y="24384000"/>
                  </a:lnTo>
                  <a:close/>
                </a:path>
              </a:pathLst>
            </a:custGeom>
            <a:solidFill>
              <a:srgbClr val="173965"/>
            </a:solidFill>
          </p:spPr>
          <p:txBody>
            <a:bodyPr/>
            <a:lstStyle/>
            <a:p>
              <a:endParaRPr lang="pl-PL"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448724" y="1343211"/>
            <a:ext cx="15535947" cy="7585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832"/>
              </a:lnSpc>
            </a:pPr>
            <a:r>
              <a:rPr lang="en-US" sz="5400" b="1" dirty="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ETAP 4 – ROZWÓJ USŁUG</a:t>
            </a:r>
            <a:r>
              <a:rPr lang="pl-PL" sz="5400" b="1" dirty="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I</a:t>
            </a:r>
            <a:endParaRPr lang="en-US" sz="5400" b="1" dirty="0">
              <a:solidFill>
                <a:srgbClr val="FFFFFF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443472" y="3417621"/>
            <a:ext cx="5271528" cy="67383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34340" lvl="1" indent="-217170" algn="l">
              <a:lnSpc>
                <a:spcPts val="3081"/>
              </a:lnSpc>
              <a:buFont typeface="Arial"/>
              <a:buChar char="•"/>
            </a:pPr>
            <a:r>
              <a:rPr lang="en-US" sz="2400" dirty="0" err="1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Zwiększa</a:t>
            </a:r>
            <a:r>
              <a:rPr lang="en-US" sz="2400" dirty="0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00" dirty="0" err="1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wartość</a:t>
            </a:r>
            <a:r>
              <a:rPr lang="en-US" sz="2400" dirty="0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00" dirty="0" err="1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rynkową</a:t>
            </a:r>
            <a:r>
              <a:rPr lang="en-US" sz="2400" dirty="0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00" dirty="0" err="1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innowacyjnych</a:t>
            </a:r>
            <a:r>
              <a:rPr lang="en-US" sz="2400" dirty="0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00" dirty="0" err="1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koncepcji</a:t>
            </a:r>
            <a:r>
              <a:rPr lang="en-US" sz="2400" dirty="0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pl-PL" sz="2400" dirty="0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do </a:t>
            </a:r>
            <a:r>
              <a:rPr lang="en-US" sz="2400" dirty="0" err="1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dalszego</a:t>
            </a:r>
            <a:r>
              <a:rPr lang="en-US" sz="2400" dirty="0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00" dirty="0" err="1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rozwoju</a:t>
            </a:r>
            <a:r>
              <a:rPr lang="en-US" sz="2400" dirty="0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</a:p>
          <a:p>
            <a:pPr marL="0" lvl="0" indent="0" algn="l">
              <a:lnSpc>
                <a:spcPts val="3081"/>
              </a:lnSpc>
            </a:pPr>
            <a:endParaRPr lang="en-US" sz="2400" dirty="0">
              <a:solidFill>
                <a:srgbClr val="173965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34340" lvl="1" indent="-217170" algn="l">
              <a:lnSpc>
                <a:spcPts val="3081"/>
              </a:lnSpc>
              <a:buFont typeface="Arial"/>
              <a:buChar char="•"/>
            </a:pPr>
            <a:r>
              <a:rPr lang="en-US" sz="2400" dirty="0" err="1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Obejmuje</a:t>
            </a:r>
            <a:r>
              <a:rPr lang="en-US" sz="2400" dirty="0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00" dirty="0" err="1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implementację</a:t>
            </a:r>
            <a:r>
              <a:rPr lang="en-US" sz="2400" dirty="0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00" dirty="0" err="1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zmian</a:t>
            </a:r>
            <a:r>
              <a:rPr lang="en-US" sz="2400" dirty="0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 po </a:t>
            </a:r>
            <a:r>
              <a:rPr lang="en-US" sz="2400" dirty="0" err="1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przetestowaniu</a:t>
            </a:r>
            <a:r>
              <a:rPr lang="en-US" sz="2400" dirty="0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00" dirty="0" err="1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koncepcji</a:t>
            </a:r>
            <a:r>
              <a:rPr lang="en-US" sz="2400" dirty="0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2400" dirty="0" err="1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przeprowadzeniu</a:t>
            </a:r>
            <a:r>
              <a:rPr lang="en-US" sz="2400" dirty="0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00" dirty="0" err="1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eksperymentów</a:t>
            </a:r>
            <a:r>
              <a:rPr lang="en-US" sz="2400" dirty="0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00" dirty="0" err="1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i</a:t>
            </a:r>
            <a:r>
              <a:rPr lang="en-US" sz="2400" dirty="0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/</a:t>
            </a:r>
            <a:r>
              <a:rPr lang="en-US" sz="2400" dirty="0" err="1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lub</a:t>
            </a:r>
            <a:r>
              <a:rPr lang="en-US" sz="2400" dirty="0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00" dirty="0" err="1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symulacji</a:t>
            </a:r>
            <a:r>
              <a:rPr lang="en-US" sz="2400" dirty="0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00" dirty="0" err="1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wprowadzonych</a:t>
            </a:r>
            <a:r>
              <a:rPr lang="en-US" sz="2400" dirty="0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00" dirty="0" err="1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pomysłów</a:t>
            </a:r>
            <a:r>
              <a:rPr lang="en-US" sz="2400" dirty="0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</a:p>
          <a:p>
            <a:pPr marL="0" lvl="0" indent="0" algn="l">
              <a:lnSpc>
                <a:spcPts val="3081"/>
              </a:lnSpc>
            </a:pPr>
            <a:endParaRPr lang="en-US" sz="2400" dirty="0">
              <a:solidFill>
                <a:srgbClr val="173965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34340" lvl="1" indent="-217170" algn="l">
              <a:lnSpc>
                <a:spcPts val="3081"/>
              </a:lnSpc>
              <a:buFont typeface="Arial"/>
              <a:buChar char="•"/>
            </a:pPr>
            <a:r>
              <a:rPr lang="en-US" sz="2400" dirty="0" err="1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Skoncentrowanie</a:t>
            </a:r>
            <a:r>
              <a:rPr lang="en-US" sz="2400" dirty="0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00" dirty="0" err="1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się</a:t>
            </a:r>
            <a:r>
              <a:rPr lang="en-US" sz="2400" dirty="0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00" dirty="0" err="1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na</a:t>
            </a:r>
            <a:r>
              <a:rPr lang="en-US" sz="2400" dirty="0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00" dirty="0" err="1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działaniach</a:t>
            </a:r>
            <a:r>
              <a:rPr lang="en-US" sz="2400" dirty="0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00" dirty="0" err="1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wdrożeniowych</a:t>
            </a:r>
            <a:r>
              <a:rPr lang="en-US" sz="2400" dirty="0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00" dirty="0" err="1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i</a:t>
            </a:r>
            <a:r>
              <a:rPr lang="en-US" sz="2400" dirty="0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00" dirty="0" err="1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integracyjnych</a:t>
            </a:r>
            <a:r>
              <a:rPr lang="en-US" sz="2400" dirty="0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2400" dirty="0" err="1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projektach</a:t>
            </a:r>
            <a:r>
              <a:rPr lang="en-US" sz="2400" dirty="0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00" dirty="0" err="1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oraz</a:t>
            </a:r>
            <a:r>
              <a:rPr lang="en-US" sz="2400" dirty="0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00" dirty="0" err="1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wielokrotnych</a:t>
            </a:r>
            <a:r>
              <a:rPr lang="en-US" sz="2400" dirty="0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00" dirty="0" err="1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rundach</a:t>
            </a:r>
            <a:r>
              <a:rPr lang="en-US" sz="2400" dirty="0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00" dirty="0" err="1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prototypowania</a:t>
            </a:r>
            <a:r>
              <a:rPr lang="en-US" sz="2400" dirty="0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, aby </a:t>
            </a:r>
            <a:r>
              <a:rPr lang="en-US" sz="2400" dirty="0" err="1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przygotować</a:t>
            </a:r>
            <a:r>
              <a:rPr lang="en-US" sz="2400" dirty="0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00" dirty="0" err="1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innowację</a:t>
            </a:r>
            <a:r>
              <a:rPr lang="en-US" sz="2400" dirty="0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 do </a:t>
            </a:r>
            <a:r>
              <a:rPr lang="en-US" sz="2400" dirty="0" err="1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testów</a:t>
            </a:r>
            <a:r>
              <a:rPr lang="en-US" sz="2400" dirty="0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00" dirty="0" err="1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pilotażowych</a:t>
            </a:r>
            <a:r>
              <a:rPr lang="en-US" sz="2400" dirty="0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8034107" y="8403930"/>
            <a:ext cx="6567045" cy="4785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889"/>
              </a:lnSpc>
            </a:pPr>
            <a:r>
              <a:rPr lang="en-US" sz="1575" i="1" dirty="0" err="1">
                <a:solidFill>
                  <a:srgbClr val="173965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Poziomy</a:t>
            </a:r>
            <a:r>
              <a:rPr lang="en-US" sz="1575" i="1" dirty="0">
                <a:solidFill>
                  <a:srgbClr val="173965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 </a:t>
            </a:r>
            <a:r>
              <a:rPr lang="pl-PL" sz="1575" i="1" dirty="0">
                <a:solidFill>
                  <a:srgbClr val="173965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drugi i trzeci </a:t>
            </a:r>
            <a:r>
              <a:rPr lang="en-US" sz="1575" i="1" dirty="0" err="1">
                <a:solidFill>
                  <a:srgbClr val="173965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dla</a:t>
            </a:r>
            <a:r>
              <a:rPr lang="en-US" sz="1575" i="1" dirty="0">
                <a:solidFill>
                  <a:srgbClr val="173965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 </a:t>
            </a:r>
            <a:r>
              <a:rPr lang="pl-PL" sz="1575" i="1" dirty="0">
                <a:solidFill>
                  <a:srgbClr val="173965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czwartego </a:t>
            </a:r>
            <a:r>
              <a:rPr lang="en-US" sz="1575" i="1" dirty="0" err="1">
                <a:solidFill>
                  <a:srgbClr val="173965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etapu</a:t>
            </a:r>
            <a:r>
              <a:rPr lang="en-US" sz="1575" i="1" dirty="0">
                <a:solidFill>
                  <a:srgbClr val="173965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 </a:t>
            </a:r>
            <a:r>
              <a:rPr lang="en-US" sz="1575" i="1" dirty="0" err="1">
                <a:solidFill>
                  <a:srgbClr val="173965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procesu</a:t>
            </a:r>
            <a:r>
              <a:rPr lang="en-US" sz="1575" i="1" dirty="0">
                <a:solidFill>
                  <a:srgbClr val="173965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 </a:t>
            </a:r>
            <a:r>
              <a:rPr lang="en-US" sz="1575" i="1" dirty="0" err="1">
                <a:solidFill>
                  <a:srgbClr val="173965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innowacji</a:t>
            </a:r>
            <a:r>
              <a:rPr lang="en-US" sz="1575" i="1" dirty="0">
                <a:solidFill>
                  <a:srgbClr val="173965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 (Helmer </a:t>
            </a:r>
            <a:r>
              <a:rPr lang="en-US" sz="1575" i="1" dirty="0" err="1">
                <a:solidFill>
                  <a:srgbClr val="173965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i</a:t>
            </a:r>
            <a:r>
              <a:rPr lang="en-US" sz="1575" i="1" dirty="0">
                <a:solidFill>
                  <a:srgbClr val="173965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 in., 2021, s. 9)</a:t>
            </a:r>
          </a:p>
        </p:txBody>
      </p:sp>
      <p:pic>
        <p:nvPicPr>
          <p:cNvPr id="16" name="Obraz 15">
            <a:extLst>
              <a:ext uri="{FF2B5EF4-FFF2-40B4-BE49-F238E27FC236}">
                <a16:creationId xmlns:a16="http://schemas.microsoft.com/office/drawing/2014/main" id="{53C0F683-9721-5FB0-37B7-63F302285F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6935" y="3625672"/>
            <a:ext cx="11292027" cy="456582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 rot="-5400000">
            <a:off x="16015584" y="7887021"/>
            <a:ext cx="3418810" cy="239078"/>
            <a:chOff x="0" y="0"/>
            <a:chExt cx="4558414" cy="31877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558411" cy="318770"/>
            </a:xfrm>
            <a:custGeom>
              <a:avLst/>
              <a:gdLst/>
              <a:ahLst/>
              <a:cxnLst/>
              <a:rect l="l" t="t" r="r" b="b"/>
              <a:pathLst>
                <a:path w="4558411" h="318770">
                  <a:moveTo>
                    <a:pt x="0" y="0"/>
                  </a:moveTo>
                  <a:lnTo>
                    <a:pt x="4558411" y="0"/>
                  </a:lnTo>
                  <a:lnTo>
                    <a:pt x="4558411" y="318770"/>
                  </a:lnTo>
                  <a:lnTo>
                    <a:pt x="0" y="31877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r="-860"/>
              </a:stretch>
            </a:blipFill>
          </p:spPr>
          <p:txBody>
            <a:bodyPr/>
            <a:lstStyle/>
            <a:p>
              <a:endParaRPr lang="pl-PL"/>
            </a:p>
          </p:txBody>
        </p:sp>
      </p:grpSp>
      <p:grpSp>
        <p:nvGrpSpPr>
          <p:cNvPr id="4" name="Group 4"/>
          <p:cNvGrpSpPr>
            <a:grpSpLocks noChangeAspect="1"/>
          </p:cNvGrpSpPr>
          <p:nvPr/>
        </p:nvGrpSpPr>
        <p:grpSpPr>
          <a:xfrm rot="2411056">
            <a:off x="17562989" y="9670934"/>
            <a:ext cx="324001" cy="342339"/>
            <a:chOff x="0" y="0"/>
            <a:chExt cx="432001" cy="456452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32054" cy="456438"/>
            </a:xfrm>
            <a:custGeom>
              <a:avLst/>
              <a:gdLst/>
              <a:ahLst/>
              <a:cxnLst/>
              <a:rect l="l" t="t" r="r" b="b"/>
              <a:pathLst>
                <a:path w="432054" h="456438">
                  <a:moveTo>
                    <a:pt x="0" y="0"/>
                  </a:moveTo>
                  <a:lnTo>
                    <a:pt x="432054" y="0"/>
                  </a:lnTo>
                  <a:lnTo>
                    <a:pt x="432054" y="456438"/>
                  </a:lnTo>
                  <a:lnTo>
                    <a:pt x="0" y="45643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r="12" b="-54"/>
              </a:stretch>
            </a:blipFill>
          </p:spPr>
          <p:txBody>
            <a:bodyPr/>
            <a:lstStyle/>
            <a:p>
              <a:endParaRPr lang="pl-PL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3250986" y="1158556"/>
            <a:ext cx="14255616" cy="7594746"/>
            <a:chOff x="0" y="0"/>
            <a:chExt cx="19007488" cy="10126328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9007455" cy="10126345"/>
            </a:xfrm>
            <a:custGeom>
              <a:avLst/>
              <a:gdLst/>
              <a:ahLst/>
              <a:cxnLst/>
              <a:rect l="l" t="t" r="r" b="b"/>
              <a:pathLst>
                <a:path w="19007455" h="10126345">
                  <a:moveTo>
                    <a:pt x="0" y="0"/>
                  </a:moveTo>
                  <a:lnTo>
                    <a:pt x="19007455" y="0"/>
                  </a:lnTo>
                  <a:lnTo>
                    <a:pt x="19007455" y="10126345"/>
                  </a:lnTo>
                  <a:lnTo>
                    <a:pt x="0" y="10126345"/>
                  </a:lnTo>
                  <a:close/>
                </a:path>
              </a:pathLst>
            </a:custGeom>
            <a:solidFill>
              <a:srgbClr val="173965"/>
            </a:solidFill>
          </p:spPr>
          <p:txBody>
            <a:bodyPr/>
            <a:lstStyle/>
            <a:p>
              <a:endParaRPr lang="pl-PL"/>
            </a:p>
          </p:txBody>
        </p:sp>
      </p:grpSp>
      <p:grpSp>
        <p:nvGrpSpPr>
          <p:cNvPr id="8" name="Group 8"/>
          <p:cNvGrpSpPr>
            <a:grpSpLocks noChangeAspect="1"/>
          </p:cNvGrpSpPr>
          <p:nvPr/>
        </p:nvGrpSpPr>
        <p:grpSpPr>
          <a:xfrm>
            <a:off x="582601" y="578190"/>
            <a:ext cx="6161625" cy="9130618"/>
            <a:chOff x="0" y="0"/>
            <a:chExt cx="8215500" cy="12174158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215503" cy="12174220"/>
            </a:xfrm>
            <a:custGeom>
              <a:avLst/>
              <a:gdLst/>
              <a:ahLst/>
              <a:cxnLst/>
              <a:rect l="l" t="t" r="r" b="b"/>
              <a:pathLst>
                <a:path w="8215503" h="12174220">
                  <a:moveTo>
                    <a:pt x="0" y="0"/>
                  </a:moveTo>
                  <a:lnTo>
                    <a:pt x="8215503" y="0"/>
                  </a:lnTo>
                  <a:lnTo>
                    <a:pt x="8215503" y="12174220"/>
                  </a:lnTo>
                  <a:lnTo>
                    <a:pt x="0" y="121742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b="-22"/>
              </a:stretch>
            </a:blipFill>
          </p:spPr>
          <p:txBody>
            <a:bodyPr/>
            <a:lstStyle/>
            <a:p>
              <a:endParaRPr lang="pl-PL"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7502376" y="3242634"/>
            <a:ext cx="9266696" cy="4667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3687"/>
              </a:lnSpc>
            </a:pPr>
            <a:r>
              <a:rPr lang="en-US" sz="3073" dirty="0" err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Misją</a:t>
            </a:r>
            <a:r>
              <a:rPr lang="en-US" sz="3073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073" dirty="0" err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projektu</a:t>
            </a:r>
            <a:r>
              <a:rPr lang="en-US" sz="3073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EARTH jest </a:t>
            </a:r>
            <a:r>
              <a:rPr lang="en-US" sz="3073" dirty="0" err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wzmocnienie</a:t>
            </a:r>
            <a:r>
              <a:rPr lang="en-US" sz="3073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073" dirty="0" err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nacisku</a:t>
            </a:r>
            <a:r>
              <a:rPr lang="en-US" sz="3073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073" dirty="0" err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na</a:t>
            </a:r>
            <a:r>
              <a:rPr lang="en-US" sz="3073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073" dirty="0" err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zrównoważony</a:t>
            </a:r>
            <a:r>
              <a:rPr lang="en-US" sz="3073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073" dirty="0" err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rozwój</a:t>
            </a:r>
            <a:r>
              <a:rPr lang="en-US" sz="3073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w </a:t>
            </a:r>
            <a:r>
              <a:rPr lang="en-US" sz="3073" dirty="0" err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logistyce</a:t>
            </a:r>
            <a:r>
              <a:rPr lang="en-US" sz="3073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073" dirty="0" err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poprzez</a:t>
            </a:r>
            <a:r>
              <a:rPr lang="en-US" sz="3073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073" dirty="0" err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integrację</a:t>
            </a:r>
            <a:r>
              <a:rPr lang="en-US" sz="3073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073" dirty="0" err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podejść</a:t>
            </a:r>
            <a:r>
              <a:rPr lang="en-US" sz="3073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073" dirty="0" err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cyfrowych</a:t>
            </a:r>
            <a:r>
              <a:rPr lang="en-US" sz="3073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z </a:t>
            </a:r>
            <a:r>
              <a:rPr lang="en-US" sz="3073" dirty="0" err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praktykami</a:t>
            </a:r>
            <a:r>
              <a:rPr lang="en-US" sz="3073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073" dirty="0" err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zarządzania</a:t>
            </a:r>
            <a:r>
              <a:rPr lang="en-US" sz="3073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073" dirty="0" err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innowacjami</a:t>
            </a:r>
            <a:r>
              <a:rPr lang="en-US" sz="3073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</a:p>
          <a:p>
            <a:pPr marL="0" lvl="0" indent="0" algn="just">
              <a:lnSpc>
                <a:spcPts val="3687"/>
              </a:lnSpc>
            </a:pPr>
            <a:r>
              <a:rPr lang="en-US" sz="3073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Aby </a:t>
            </a:r>
            <a:r>
              <a:rPr lang="en-US" sz="3073" dirty="0" err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zrealizować</a:t>
            </a:r>
            <a:r>
              <a:rPr lang="en-US" sz="3073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073" dirty="0" err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cele</a:t>
            </a:r>
            <a:r>
              <a:rPr lang="en-US" sz="3073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073" dirty="0" err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projektu</a:t>
            </a:r>
            <a:r>
              <a:rPr lang="en-US" sz="3073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3073" dirty="0" err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kompleksowe</a:t>
            </a:r>
            <a:r>
              <a:rPr lang="en-US" sz="3073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073" dirty="0" err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ramy</a:t>
            </a:r>
            <a:r>
              <a:rPr lang="en-US" sz="3073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073" dirty="0" err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edukacyjne</a:t>
            </a:r>
            <a:r>
              <a:rPr lang="en-US" sz="3073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073" dirty="0" err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oraz</a:t>
            </a:r>
            <a:r>
              <a:rPr lang="en-US" sz="3073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073" dirty="0" err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otwarte</a:t>
            </a:r>
            <a:r>
              <a:rPr lang="en-US" sz="3073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073" dirty="0" err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zasoby</a:t>
            </a:r>
            <a:r>
              <a:rPr lang="en-US" sz="3073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073" dirty="0" err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edukacyjne</a:t>
            </a:r>
            <a:r>
              <a:rPr lang="en-US" sz="3073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(OER) </a:t>
            </a:r>
            <a:r>
              <a:rPr lang="en-US" sz="3073" dirty="0" err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uwzględniają</a:t>
            </a:r>
            <a:r>
              <a:rPr lang="en-US" sz="3073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073" dirty="0" err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cele</a:t>
            </a:r>
            <a:r>
              <a:rPr lang="en-US" sz="3073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073" dirty="0" err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zrównoważonego</a:t>
            </a:r>
            <a:r>
              <a:rPr lang="en-US" sz="3073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073" dirty="0" err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rozwoju</a:t>
            </a:r>
            <a:r>
              <a:rPr lang="en-US" sz="3073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(SDGs) </a:t>
            </a:r>
            <a:r>
              <a:rPr lang="en-US" sz="3073" dirty="0" err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i</a:t>
            </a:r>
            <a:r>
              <a:rPr lang="en-US" sz="3073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073" dirty="0" err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zrównoważony</a:t>
            </a:r>
            <a:r>
              <a:rPr lang="en-US" sz="3073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073" dirty="0" err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rozwój</a:t>
            </a:r>
            <a:r>
              <a:rPr lang="en-US" sz="3073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w </a:t>
            </a:r>
            <a:r>
              <a:rPr lang="en-US" sz="3073" dirty="0" err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zarządzaniu</a:t>
            </a:r>
            <a:r>
              <a:rPr lang="en-US" sz="3073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073" dirty="0" err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innowacjami</a:t>
            </a:r>
            <a:r>
              <a:rPr lang="en-US" sz="3073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w </a:t>
            </a:r>
            <a:r>
              <a:rPr lang="en-US" sz="3073" dirty="0" err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operacjach</a:t>
            </a:r>
            <a:r>
              <a:rPr lang="en-US" sz="3073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073" dirty="0" err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logistycznych</a:t>
            </a:r>
            <a:r>
              <a:rPr lang="en-US" sz="3073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3073" dirty="0" err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oferując</a:t>
            </a:r>
            <a:r>
              <a:rPr lang="en-US" sz="3073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073" dirty="0" err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zorganizowane</a:t>
            </a:r>
            <a:r>
              <a:rPr lang="en-US" sz="3073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073" dirty="0" err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i</a:t>
            </a:r>
            <a:r>
              <a:rPr lang="en-US" sz="3073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073" dirty="0" err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nowatorskie</a:t>
            </a:r>
            <a:r>
              <a:rPr lang="en-US" sz="3073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073" dirty="0" err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podejście</a:t>
            </a:r>
            <a:r>
              <a:rPr lang="en-US" sz="3073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do </a:t>
            </a:r>
            <a:r>
              <a:rPr lang="en-US" sz="3073" dirty="0" err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osiągania</a:t>
            </a:r>
            <a:r>
              <a:rPr lang="en-US" sz="3073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073" dirty="0" err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celów</a:t>
            </a:r>
            <a:r>
              <a:rPr lang="en-US" sz="3073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073" dirty="0" err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zrównoważonego</a:t>
            </a:r>
            <a:r>
              <a:rPr lang="en-US" sz="3073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073" dirty="0" err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rozwoju</a:t>
            </a:r>
            <a:r>
              <a:rPr lang="en-US" sz="3073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</a:p>
        </p:txBody>
      </p:sp>
      <p:grpSp>
        <p:nvGrpSpPr>
          <p:cNvPr id="11" name="Group 11"/>
          <p:cNvGrpSpPr/>
          <p:nvPr/>
        </p:nvGrpSpPr>
        <p:grpSpPr>
          <a:xfrm>
            <a:off x="5890120" y="1879198"/>
            <a:ext cx="7788764" cy="1047943"/>
            <a:chOff x="0" y="0"/>
            <a:chExt cx="10385018" cy="1397258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0385044" cy="1397254"/>
            </a:xfrm>
            <a:custGeom>
              <a:avLst/>
              <a:gdLst/>
              <a:ahLst/>
              <a:cxnLst/>
              <a:rect l="l" t="t" r="r" b="b"/>
              <a:pathLst>
                <a:path w="10385044" h="1397254">
                  <a:moveTo>
                    <a:pt x="0" y="0"/>
                  </a:moveTo>
                  <a:lnTo>
                    <a:pt x="10385044" y="0"/>
                  </a:lnTo>
                  <a:lnTo>
                    <a:pt x="10385044" y="1397254"/>
                  </a:lnTo>
                  <a:lnTo>
                    <a:pt x="0" y="1397254"/>
                  </a:lnTo>
                  <a:close/>
                </a:path>
              </a:pathLst>
            </a:custGeom>
            <a:gradFill rotWithShape="1">
              <a:gsLst>
                <a:gs pos="0">
                  <a:srgbClr val="8551A1">
                    <a:alpha val="100000"/>
                  </a:srgbClr>
                </a:gs>
                <a:gs pos="35350">
                  <a:srgbClr val="6363AC">
                    <a:alpha val="100000"/>
                  </a:srgbClr>
                </a:gs>
                <a:gs pos="100000">
                  <a:srgbClr val="26C4F4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pl-PL"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6257595" y="2003366"/>
            <a:ext cx="7329850" cy="666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291"/>
              </a:lnSpc>
            </a:pPr>
            <a:r>
              <a:rPr lang="en-US" sz="4409" b="1" spc="396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O NASZYM PROJEKCIE</a:t>
            </a:r>
          </a:p>
        </p:txBody>
      </p:sp>
      <p:sp>
        <p:nvSpPr>
          <p:cNvPr id="14" name="Freeform 14"/>
          <p:cNvSpPr/>
          <p:nvPr/>
        </p:nvSpPr>
        <p:spPr>
          <a:xfrm>
            <a:off x="-6311459" y="1879197"/>
            <a:ext cx="8768538" cy="9352727"/>
          </a:xfrm>
          <a:custGeom>
            <a:avLst/>
            <a:gdLst/>
            <a:ahLst/>
            <a:cxnLst/>
            <a:rect l="l" t="t" r="r" b="b"/>
            <a:pathLst>
              <a:path w="8768538" h="9352727">
                <a:moveTo>
                  <a:pt x="0" y="0"/>
                </a:moveTo>
                <a:lnTo>
                  <a:pt x="8768538" y="0"/>
                </a:lnTo>
                <a:lnTo>
                  <a:pt x="8768538" y="9352727"/>
                </a:lnTo>
                <a:lnTo>
                  <a:pt x="0" y="935272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15" name="Freeform 15"/>
          <p:cNvSpPr/>
          <p:nvPr/>
        </p:nvSpPr>
        <p:spPr>
          <a:xfrm>
            <a:off x="16860512" y="3280803"/>
            <a:ext cx="1427488" cy="1509038"/>
          </a:xfrm>
          <a:custGeom>
            <a:avLst/>
            <a:gdLst/>
            <a:ahLst/>
            <a:cxnLst/>
            <a:rect l="l" t="t" r="r" b="b"/>
            <a:pathLst>
              <a:path w="1427488" h="1509038">
                <a:moveTo>
                  <a:pt x="0" y="0"/>
                </a:moveTo>
                <a:lnTo>
                  <a:pt x="1427488" y="0"/>
                </a:lnTo>
                <a:lnTo>
                  <a:pt x="1427488" y="1509037"/>
                </a:lnTo>
                <a:lnTo>
                  <a:pt x="0" y="150903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16" name="TextBox 16"/>
          <p:cNvSpPr txBox="1"/>
          <p:nvPr/>
        </p:nvSpPr>
        <p:spPr>
          <a:xfrm>
            <a:off x="6980013" y="8983257"/>
            <a:ext cx="10311419" cy="609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1620"/>
              </a:lnSpc>
            </a:pPr>
            <a:r>
              <a:rPr lang="en-US" sz="1350" i="1">
                <a:solidFill>
                  <a:srgbClr val="173965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Niniejszy otwarty zasób edukacyjny dotyczący uczenia się opartego na problemie, stanowiący część projektu partnerstwa współpracy Erasmus+ „Etyczny i odpowiedzialny transport i obsługa”, został opracowany i zrealizowany przez Maynarę Furquim oraz Paulę Schüppenhauer z Uniwersytetu Nauk Stosowanych FH Münster we współpracy z partnerstwem projektu EARTH.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 rot="-5400000">
            <a:off x="16015584" y="7887021"/>
            <a:ext cx="3418810" cy="239078"/>
            <a:chOff x="0" y="0"/>
            <a:chExt cx="4558414" cy="31877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558411" cy="318770"/>
            </a:xfrm>
            <a:custGeom>
              <a:avLst/>
              <a:gdLst/>
              <a:ahLst/>
              <a:cxnLst/>
              <a:rect l="l" t="t" r="r" b="b"/>
              <a:pathLst>
                <a:path w="4558411" h="318770">
                  <a:moveTo>
                    <a:pt x="0" y="0"/>
                  </a:moveTo>
                  <a:lnTo>
                    <a:pt x="4558411" y="0"/>
                  </a:lnTo>
                  <a:lnTo>
                    <a:pt x="4558411" y="318770"/>
                  </a:lnTo>
                  <a:lnTo>
                    <a:pt x="0" y="31877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r="-860"/>
              </a:stretch>
            </a:blipFill>
          </p:spPr>
          <p:txBody>
            <a:bodyPr/>
            <a:lstStyle/>
            <a:p>
              <a:endParaRPr lang="pl-PL"/>
            </a:p>
          </p:txBody>
        </p:sp>
      </p:grpSp>
      <p:grpSp>
        <p:nvGrpSpPr>
          <p:cNvPr id="4" name="Group 4"/>
          <p:cNvGrpSpPr>
            <a:grpSpLocks noChangeAspect="1"/>
          </p:cNvGrpSpPr>
          <p:nvPr/>
        </p:nvGrpSpPr>
        <p:grpSpPr>
          <a:xfrm rot="2411056">
            <a:off x="17562989" y="9670934"/>
            <a:ext cx="324001" cy="342339"/>
            <a:chOff x="0" y="0"/>
            <a:chExt cx="432001" cy="456452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32054" cy="456438"/>
            </a:xfrm>
            <a:custGeom>
              <a:avLst/>
              <a:gdLst/>
              <a:ahLst/>
              <a:cxnLst/>
              <a:rect l="l" t="t" r="r" b="b"/>
              <a:pathLst>
                <a:path w="432054" h="456438">
                  <a:moveTo>
                    <a:pt x="0" y="0"/>
                  </a:moveTo>
                  <a:lnTo>
                    <a:pt x="432054" y="0"/>
                  </a:lnTo>
                  <a:lnTo>
                    <a:pt x="432054" y="456438"/>
                  </a:lnTo>
                  <a:lnTo>
                    <a:pt x="0" y="45643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r="12" b="-54"/>
              </a:stretch>
            </a:blipFill>
          </p:spPr>
          <p:txBody>
            <a:bodyPr/>
            <a:lstStyle/>
            <a:p>
              <a:endParaRPr lang="pl-PL"/>
            </a:p>
          </p:txBody>
        </p:sp>
      </p:grpSp>
      <p:grpSp>
        <p:nvGrpSpPr>
          <p:cNvPr id="6" name="Group 6"/>
          <p:cNvGrpSpPr/>
          <p:nvPr/>
        </p:nvGrpSpPr>
        <p:grpSpPr>
          <a:xfrm rot="-5400000">
            <a:off x="7632699" y="-7632702"/>
            <a:ext cx="3022603" cy="18287998"/>
            <a:chOff x="0" y="0"/>
            <a:chExt cx="4030138" cy="24383998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030091" cy="24384000"/>
            </a:xfrm>
            <a:custGeom>
              <a:avLst/>
              <a:gdLst/>
              <a:ahLst/>
              <a:cxnLst/>
              <a:rect l="l" t="t" r="r" b="b"/>
              <a:pathLst>
                <a:path w="4030091" h="24384000">
                  <a:moveTo>
                    <a:pt x="0" y="0"/>
                  </a:moveTo>
                  <a:lnTo>
                    <a:pt x="4030091" y="0"/>
                  </a:lnTo>
                  <a:lnTo>
                    <a:pt x="4030091" y="24384000"/>
                  </a:lnTo>
                  <a:lnTo>
                    <a:pt x="0" y="24384000"/>
                  </a:lnTo>
                  <a:close/>
                </a:path>
              </a:pathLst>
            </a:custGeom>
            <a:solidFill>
              <a:srgbClr val="173965"/>
            </a:solidFill>
          </p:spPr>
          <p:txBody>
            <a:bodyPr/>
            <a:lstStyle/>
            <a:p>
              <a:endParaRPr lang="pl-PL"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336329" y="954144"/>
            <a:ext cx="15535947" cy="14919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832"/>
              </a:lnSpc>
            </a:pPr>
            <a:r>
              <a:rPr lang="en-US" sz="5400" b="1" dirty="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ETAP 5 – TESTOWANIE I WALIDACJA USŁUGI PILOTAŻOWEJ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443472" y="3338791"/>
            <a:ext cx="4632354" cy="672511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34340" lvl="1" indent="-217170" algn="l">
              <a:lnSpc>
                <a:spcPts val="3081"/>
              </a:lnSpc>
              <a:buFont typeface="Arial"/>
              <a:buChar char="•"/>
            </a:pPr>
            <a:r>
              <a:rPr lang="en-US" sz="2000" dirty="0" err="1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Ważne</a:t>
            </a:r>
            <a:r>
              <a:rPr lang="en-US" sz="2000" dirty="0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2000" dirty="0" err="1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gdy</a:t>
            </a:r>
            <a:r>
              <a:rPr lang="en-US" sz="2000" dirty="0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dirty="0" err="1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użyteczność</a:t>
            </a:r>
            <a:r>
              <a:rPr lang="en-US" sz="2000" dirty="0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dirty="0" err="1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innowacji</a:t>
            </a:r>
            <a:r>
              <a:rPr lang="en-US" sz="2000" dirty="0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 ma </a:t>
            </a:r>
            <a:r>
              <a:rPr lang="en-US" sz="2000" dirty="0" err="1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znaczenie</a:t>
            </a:r>
            <a:r>
              <a:rPr lang="en-US" sz="2000" dirty="0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</a:p>
          <a:p>
            <a:pPr marL="0" lvl="0" indent="0" algn="l">
              <a:lnSpc>
                <a:spcPts val="3081"/>
              </a:lnSpc>
            </a:pPr>
            <a:endParaRPr lang="en-US" sz="2000" dirty="0">
              <a:solidFill>
                <a:srgbClr val="173965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34340" lvl="1" indent="-217170" algn="l">
              <a:lnSpc>
                <a:spcPts val="3081"/>
              </a:lnSpc>
              <a:buFont typeface="Arial"/>
              <a:buChar char="•"/>
            </a:pPr>
            <a:r>
              <a:rPr lang="en-US" sz="2000" dirty="0" err="1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Może</a:t>
            </a:r>
            <a:r>
              <a:rPr lang="en-US" sz="2000" dirty="0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dirty="0" err="1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obejmować</a:t>
            </a:r>
            <a:r>
              <a:rPr lang="en-US" sz="2000" dirty="0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dirty="0" err="1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instalację</a:t>
            </a:r>
            <a:r>
              <a:rPr lang="en-US" sz="2000" dirty="0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dirty="0" err="1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oraz</a:t>
            </a:r>
            <a:r>
              <a:rPr lang="en-US" sz="2000" dirty="0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dirty="0" err="1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wdrożenie</a:t>
            </a:r>
            <a:r>
              <a:rPr lang="en-US" sz="2000" dirty="0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dirty="0" err="1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opracowanych</a:t>
            </a:r>
            <a:r>
              <a:rPr lang="en-US" sz="2000" dirty="0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dirty="0" err="1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nowych</a:t>
            </a:r>
            <a:r>
              <a:rPr lang="en-US" sz="2000" dirty="0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dirty="0" err="1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rozwiązań</a:t>
            </a:r>
            <a:r>
              <a:rPr lang="en-US" sz="2000" dirty="0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</a:p>
          <a:p>
            <a:pPr marL="0" lvl="0" indent="0" algn="l">
              <a:lnSpc>
                <a:spcPts val="3081"/>
              </a:lnSpc>
            </a:pPr>
            <a:endParaRPr lang="en-US" sz="2000" dirty="0">
              <a:solidFill>
                <a:srgbClr val="173965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34340" lvl="1" indent="-217170" algn="l">
              <a:lnSpc>
                <a:spcPts val="3081"/>
              </a:lnSpc>
              <a:buFont typeface="Arial"/>
              <a:buChar char="•"/>
            </a:pPr>
            <a:r>
              <a:rPr lang="en-US" sz="2000" dirty="0" err="1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Zaprezentuj</a:t>
            </a:r>
            <a:r>
              <a:rPr lang="en-US" sz="2000" dirty="0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dirty="0" err="1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produkt</a:t>
            </a:r>
            <a:r>
              <a:rPr lang="en-US" sz="2000" dirty="0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2000" dirty="0" err="1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usługę</a:t>
            </a:r>
            <a:r>
              <a:rPr lang="en-US" sz="2000" dirty="0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dirty="0" err="1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lub</a:t>
            </a:r>
            <a:r>
              <a:rPr lang="en-US" sz="2000" dirty="0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dirty="0" err="1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proces</a:t>
            </a:r>
            <a:r>
              <a:rPr lang="en-US" sz="2000" dirty="0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2000" dirty="0" err="1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uruchamiając</a:t>
            </a:r>
            <a:r>
              <a:rPr lang="en-US" sz="2000" dirty="0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dirty="0" err="1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sklep</a:t>
            </a:r>
            <a:r>
              <a:rPr lang="en-US" sz="2000" dirty="0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dirty="0" err="1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pilotażowy</a:t>
            </a:r>
            <a:r>
              <a:rPr lang="en-US" sz="2000" dirty="0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dirty="0" err="1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i</a:t>
            </a:r>
            <a:r>
              <a:rPr lang="en-US" sz="2000" dirty="0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dirty="0" err="1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realizując</a:t>
            </a:r>
            <a:r>
              <a:rPr lang="en-US" sz="2000" dirty="0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dirty="0" err="1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różnorodne</a:t>
            </a:r>
            <a:r>
              <a:rPr lang="en-US" sz="2000" dirty="0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 testy z </a:t>
            </a:r>
            <a:r>
              <a:rPr lang="en-US" sz="2000" dirty="0" err="1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klientami</a:t>
            </a:r>
            <a:r>
              <a:rPr lang="en-US" sz="2000" dirty="0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. </a:t>
            </a:r>
          </a:p>
          <a:p>
            <a:pPr marL="0" lvl="0" indent="0" algn="l">
              <a:lnSpc>
                <a:spcPts val="3081"/>
              </a:lnSpc>
            </a:pPr>
            <a:endParaRPr lang="en-US" sz="2000" dirty="0">
              <a:solidFill>
                <a:srgbClr val="173965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34340" lvl="1" indent="-217170" algn="l">
              <a:lnSpc>
                <a:spcPts val="3081"/>
              </a:lnSpc>
              <a:buFont typeface="Arial"/>
              <a:buChar char="•"/>
            </a:pPr>
            <a:r>
              <a:rPr lang="en-US" sz="2000" dirty="0" err="1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Skoncentr</a:t>
            </a:r>
            <a:r>
              <a:rPr lang="pl-PL" sz="2000" dirty="0" err="1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uj</a:t>
            </a:r>
            <a:r>
              <a:rPr lang="pl-PL" sz="2000" dirty="0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 się</a:t>
            </a:r>
            <a:r>
              <a:rPr lang="en-US" sz="2000" dirty="0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dirty="0" err="1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na</a:t>
            </a:r>
            <a:r>
              <a:rPr lang="en-US" sz="2000" dirty="0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dirty="0" err="1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pozyskiwaniu</a:t>
            </a:r>
            <a:r>
              <a:rPr lang="en-US" sz="2000" dirty="0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dirty="0" err="1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bezpośrednich</a:t>
            </a:r>
            <a:r>
              <a:rPr lang="en-US" sz="2000" dirty="0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dirty="0" err="1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opinii</a:t>
            </a:r>
            <a:r>
              <a:rPr lang="en-US" sz="2000" dirty="0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 od </a:t>
            </a:r>
            <a:r>
              <a:rPr lang="en-US" sz="2000" dirty="0" err="1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nowych</a:t>
            </a:r>
            <a:r>
              <a:rPr lang="en-US" sz="2000" dirty="0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dirty="0" err="1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użytkowników</a:t>
            </a:r>
            <a:r>
              <a:rPr lang="en-US" sz="2000" dirty="0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dirty="0" err="1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lub</a:t>
            </a:r>
            <a:r>
              <a:rPr lang="en-US" sz="2000" dirty="0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dirty="0" err="1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klientów</a:t>
            </a:r>
            <a:r>
              <a:rPr lang="en-US" sz="2000" dirty="0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dirty="0" err="1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oraz</a:t>
            </a:r>
            <a:r>
              <a:rPr lang="en-US" sz="2000" dirty="0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dirty="0" err="1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na</a:t>
            </a:r>
            <a:r>
              <a:rPr lang="en-US" sz="2000" dirty="0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dirty="0" err="1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uzyskiwaniu</a:t>
            </a:r>
            <a:r>
              <a:rPr lang="en-US" sz="2000" dirty="0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dirty="0" err="1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wglądu</a:t>
            </a:r>
            <a:r>
              <a:rPr lang="en-US" sz="2000" dirty="0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 w ich </a:t>
            </a:r>
            <a:r>
              <a:rPr lang="en-US" sz="2000" dirty="0" err="1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zachowania</a:t>
            </a:r>
            <a:r>
              <a:rPr lang="en-US" sz="2000" dirty="0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7320611" y="8858762"/>
            <a:ext cx="6716124" cy="4785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889"/>
              </a:lnSpc>
            </a:pPr>
            <a:r>
              <a:rPr lang="en-US" sz="1575" i="1" dirty="0" err="1">
                <a:solidFill>
                  <a:srgbClr val="173965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Poziomy</a:t>
            </a:r>
            <a:r>
              <a:rPr lang="en-US" sz="1575" i="1" dirty="0">
                <a:solidFill>
                  <a:srgbClr val="173965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 </a:t>
            </a:r>
            <a:r>
              <a:rPr lang="pl-PL" sz="1575" i="1" dirty="0">
                <a:solidFill>
                  <a:srgbClr val="173965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drugi i trzeci </a:t>
            </a:r>
            <a:r>
              <a:rPr lang="en-US" sz="1575" i="1" dirty="0" err="1">
                <a:solidFill>
                  <a:srgbClr val="173965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dla</a:t>
            </a:r>
            <a:r>
              <a:rPr lang="en-US" sz="1575" i="1" dirty="0">
                <a:solidFill>
                  <a:srgbClr val="173965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 </a:t>
            </a:r>
            <a:r>
              <a:rPr lang="pl-PL" sz="1575" i="1" dirty="0">
                <a:solidFill>
                  <a:srgbClr val="173965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piątego </a:t>
            </a:r>
            <a:r>
              <a:rPr lang="en-US" sz="1575" i="1" dirty="0" err="1">
                <a:solidFill>
                  <a:srgbClr val="173965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etapu</a:t>
            </a:r>
            <a:r>
              <a:rPr lang="en-US" sz="1575" i="1" dirty="0">
                <a:solidFill>
                  <a:srgbClr val="173965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 </a:t>
            </a:r>
            <a:r>
              <a:rPr lang="en-US" sz="1575" i="1" dirty="0" err="1">
                <a:solidFill>
                  <a:srgbClr val="173965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procesu</a:t>
            </a:r>
            <a:r>
              <a:rPr lang="en-US" sz="1575" i="1" dirty="0">
                <a:solidFill>
                  <a:srgbClr val="173965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 </a:t>
            </a:r>
            <a:r>
              <a:rPr lang="en-US" sz="1575" i="1" dirty="0" err="1">
                <a:solidFill>
                  <a:srgbClr val="173965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innowacji</a:t>
            </a:r>
            <a:r>
              <a:rPr lang="en-US" sz="1575" i="1" dirty="0">
                <a:solidFill>
                  <a:srgbClr val="173965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 (Helmer </a:t>
            </a:r>
            <a:r>
              <a:rPr lang="en-US" sz="1575" i="1" dirty="0" err="1">
                <a:solidFill>
                  <a:srgbClr val="173965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i</a:t>
            </a:r>
            <a:r>
              <a:rPr lang="en-US" sz="1575" i="1" dirty="0">
                <a:solidFill>
                  <a:srgbClr val="173965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 in., 2021, s. 9)</a:t>
            </a:r>
          </a:p>
        </p:txBody>
      </p:sp>
      <p:pic>
        <p:nvPicPr>
          <p:cNvPr id="16" name="Obraz 15">
            <a:extLst>
              <a:ext uri="{FF2B5EF4-FFF2-40B4-BE49-F238E27FC236}">
                <a16:creationId xmlns:a16="http://schemas.microsoft.com/office/drawing/2014/main" id="{92355835-59D8-53EC-C15B-0630DB3FBC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5474" y="3386735"/>
            <a:ext cx="11784070" cy="4734586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 rot="-5400000">
            <a:off x="16015584" y="7887021"/>
            <a:ext cx="3418810" cy="239078"/>
            <a:chOff x="0" y="0"/>
            <a:chExt cx="4558414" cy="31877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558411" cy="318770"/>
            </a:xfrm>
            <a:custGeom>
              <a:avLst/>
              <a:gdLst/>
              <a:ahLst/>
              <a:cxnLst/>
              <a:rect l="l" t="t" r="r" b="b"/>
              <a:pathLst>
                <a:path w="4558411" h="318770">
                  <a:moveTo>
                    <a:pt x="0" y="0"/>
                  </a:moveTo>
                  <a:lnTo>
                    <a:pt x="4558411" y="0"/>
                  </a:lnTo>
                  <a:lnTo>
                    <a:pt x="4558411" y="318770"/>
                  </a:lnTo>
                  <a:lnTo>
                    <a:pt x="0" y="31877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r="-860"/>
              </a:stretch>
            </a:blipFill>
          </p:spPr>
          <p:txBody>
            <a:bodyPr/>
            <a:lstStyle/>
            <a:p>
              <a:endParaRPr lang="pl-PL"/>
            </a:p>
          </p:txBody>
        </p:sp>
      </p:grpSp>
      <p:grpSp>
        <p:nvGrpSpPr>
          <p:cNvPr id="4" name="Group 4"/>
          <p:cNvGrpSpPr>
            <a:grpSpLocks noChangeAspect="1"/>
          </p:cNvGrpSpPr>
          <p:nvPr/>
        </p:nvGrpSpPr>
        <p:grpSpPr>
          <a:xfrm rot="2411056">
            <a:off x="17562989" y="9670934"/>
            <a:ext cx="324001" cy="342339"/>
            <a:chOff x="0" y="0"/>
            <a:chExt cx="432001" cy="456452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32054" cy="456438"/>
            </a:xfrm>
            <a:custGeom>
              <a:avLst/>
              <a:gdLst/>
              <a:ahLst/>
              <a:cxnLst/>
              <a:rect l="l" t="t" r="r" b="b"/>
              <a:pathLst>
                <a:path w="432054" h="456438">
                  <a:moveTo>
                    <a:pt x="0" y="0"/>
                  </a:moveTo>
                  <a:lnTo>
                    <a:pt x="432054" y="0"/>
                  </a:lnTo>
                  <a:lnTo>
                    <a:pt x="432054" y="456438"/>
                  </a:lnTo>
                  <a:lnTo>
                    <a:pt x="0" y="45643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r="12" b="-54"/>
              </a:stretch>
            </a:blipFill>
          </p:spPr>
          <p:txBody>
            <a:bodyPr/>
            <a:lstStyle/>
            <a:p>
              <a:endParaRPr lang="pl-PL"/>
            </a:p>
          </p:txBody>
        </p:sp>
      </p:grpSp>
      <p:grpSp>
        <p:nvGrpSpPr>
          <p:cNvPr id="6" name="Group 6"/>
          <p:cNvGrpSpPr/>
          <p:nvPr/>
        </p:nvGrpSpPr>
        <p:grpSpPr>
          <a:xfrm rot="-5400000">
            <a:off x="7632699" y="-7632702"/>
            <a:ext cx="3022603" cy="18287998"/>
            <a:chOff x="0" y="0"/>
            <a:chExt cx="4030138" cy="24383998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030091" cy="24384000"/>
            </a:xfrm>
            <a:custGeom>
              <a:avLst/>
              <a:gdLst/>
              <a:ahLst/>
              <a:cxnLst/>
              <a:rect l="l" t="t" r="r" b="b"/>
              <a:pathLst>
                <a:path w="4030091" h="24384000">
                  <a:moveTo>
                    <a:pt x="0" y="0"/>
                  </a:moveTo>
                  <a:lnTo>
                    <a:pt x="4030091" y="0"/>
                  </a:lnTo>
                  <a:lnTo>
                    <a:pt x="4030091" y="24384000"/>
                  </a:lnTo>
                  <a:lnTo>
                    <a:pt x="0" y="24384000"/>
                  </a:lnTo>
                  <a:close/>
                </a:path>
              </a:pathLst>
            </a:custGeom>
            <a:solidFill>
              <a:srgbClr val="173965"/>
            </a:solidFill>
          </p:spPr>
          <p:txBody>
            <a:bodyPr/>
            <a:lstStyle/>
            <a:p>
              <a:endParaRPr lang="pl-PL"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448724" y="1343211"/>
            <a:ext cx="15535947" cy="7585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832"/>
              </a:lnSpc>
            </a:pPr>
            <a:r>
              <a:rPr lang="en-US" sz="5400" b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ETAP 6 – ROZPOCZĘCIE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448724" y="3722363"/>
            <a:ext cx="5973156" cy="55456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34340" lvl="1" indent="-217170" algn="l">
              <a:lnSpc>
                <a:spcPts val="3081"/>
              </a:lnSpc>
              <a:buFont typeface="Arial"/>
              <a:buChar char="•"/>
            </a:pPr>
            <a:r>
              <a:rPr lang="en-US" sz="2400" dirty="0" err="1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Skup</a:t>
            </a:r>
            <a:r>
              <a:rPr lang="pl-PL" sz="2400" dirty="0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00" dirty="0" err="1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się</a:t>
            </a:r>
            <a:r>
              <a:rPr lang="en-US" sz="2400" dirty="0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00" dirty="0" err="1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przede</a:t>
            </a:r>
            <a:r>
              <a:rPr lang="en-US" sz="2400" dirty="0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00" dirty="0" err="1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wszystkim</a:t>
            </a:r>
            <a:r>
              <a:rPr lang="en-US" sz="2400" dirty="0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00" dirty="0" err="1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na</a:t>
            </a:r>
            <a:r>
              <a:rPr lang="en-US" sz="2400" dirty="0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00" dirty="0" err="1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komercjalizacji</a:t>
            </a:r>
            <a:r>
              <a:rPr lang="en-US" sz="2400" dirty="0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00" dirty="0" err="1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innowacyjnych</a:t>
            </a:r>
            <a:r>
              <a:rPr lang="en-US" sz="2400" dirty="0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00" dirty="0" err="1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rozwiązań</a:t>
            </a:r>
            <a:r>
              <a:rPr lang="en-US" sz="2400" dirty="0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</a:p>
          <a:p>
            <a:pPr marL="0" lvl="0" indent="0" algn="l">
              <a:lnSpc>
                <a:spcPts val="3081"/>
              </a:lnSpc>
            </a:pPr>
            <a:endParaRPr lang="en-US" sz="2400" dirty="0">
              <a:solidFill>
                <a:srgbClr val="173965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34340" lvl="1" indent="-217170" algn="l">
              <a:lnSpc>
                <a:spcPts val="3081"/>
              </a:lnSpc>
              <a:buFont typeface="Arial"/>
              <a:buChar char="•"/>
            </a:pPr>
            <a:r>
              <a:rPr lang="pl-PL" sz="2400" dirty="0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Etap p</a:t>
            </a:r>
            <a:r>
              <a:rPr lang="en-US" sz="2400" dirty="0" err="1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olega</a:t>
            </a:r>
            <a:r>
              <a:rPr lang="en-US" sz="2400" dirty="0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00" dirty="0" err="1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na</a:t>
            </a:r>
            <a:r>
              <a:rPr lang="en-US" sz="2400" dirty="0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00" dirty="0" err="1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realizacji</a:t>
            </a:r>
            <a:r>
              <a:rPr lang="en-US" sz="2400" dirty="0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00" dirty="0" err="1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planu</a:t>
            </a:r>
            <a:r>
              <a:rPr lang="en-US" sz="2400" dirty="0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00" dirty="0" err="1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wprowadzenia</a:t>
            </a:r>
            <a:r>
              <a:rPr lang="en-US" sz="2400" dirty="0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00" dirty="0" err="1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produktu</a:t>
            </a:r>
            <a:r>
              <a:rPr lang="en-US" sz="2400" dirty="0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00" dirty="0" err="1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na</a:t>
            </a:r>
            <a:r>
              <a:rPr lang="en-US" sz="2400" dirty="0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00" dirty="0" err="1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rynek</a:t>
            </a:r>
            <a:r>
              <a:rPr lang="en-US" sz="2400" dirty="0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2400" dirty="0" err="1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osiągnięciu</a:t>
            </a:r>
            <a:r>
              <a:rPr lang="en-US" sz="2400" dirty="0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00" dirty="0" err="1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pierwszej</a:t>
            </a:r>
            <a:r>
              <a:rPr lang="en-US" sz="2400" dirty="0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00" dirty="0" err="1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sprzedaży</a:t>
            </a:r>
            <a:r>
              <a:rPr lang="en-US" sz="2400" dirty="0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00" dirty="0" err="1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oraz</a:t>
            </a:r>
            <a:r>
              <a:rPr lang="en-US" sz="2400" dirty="0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00" dirty="0" err="1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nieustannej</a:t>
            </a:r>
            <a:r>
              <a:rPr lang="en-US" sz="2400" dirty="0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00" dirty="0" err="1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weryfikacji</a:t>
            </a:r>
            <a:r>
              <a:rPr lang="en-US" sz="2400" dirty="0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00" dirty="0" err="1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rozwiązania</a:t>
            </a:r>
            <a:r>
              <a:rPr lang="en-US" sz="2400" dirty="0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00" dirty="0" err="1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i</a:t>
            </a:r>
            <a:r>
              <a:rPr lang="en-US" sz="2400" dirty="0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00" dirty="0" err="1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efektów</a:t>
            </a:r>
            <a:r>
              <a:rPr lang="en-US" sz="2400" dirty="0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00" dirty="0" err="1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komercyjnych</a:t>
            </a:r>
            <a:r>
              <a:rPr lang="en-US" sz="2400" dirty="0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00" dirty="0" err="1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wynikających</a:t>
            </a:r>
            <a:r>
              <a:rPr lang="en-US" sz="2400" dirty="0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 z </a:t>
            </a:r>
            <a:r>
              <a:rPr lang="en-US" sz="2400" dirty="0" err="1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jego</a:t>
            </a:r>
            <a:r>
              <a:rPr lang="en-US" sz="2400" dirty="0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00" dirty="0" err="1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implementacji</a:t>
            </a:r>
            <a:r>
              <a:rPr lang="en-US" sz="2400" dirty="0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</a:p>
          <a:p>
            <a:pPr marL="0" lvl="0" indent="0" algn="l">
              <a:lnSpc>
                <a:spcPts val="3081"/>
              </a:lnSpc>
            </a:pPr>
            <a:endParaRPr lang="en-US" sz="2400" dirty="0">
              <a:solidFill>
                <a:srgbClr val="173965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34340" lvl="1" indent="-217170" algn="l">
              <a:lnSpc>
                <a:spcPts val="3081"/>
              </a:lnSpc>
              <a:buFont typeface="Arial"/>
              <a:buChar char="•"/>
            </a:pPr>
            <a:r>
              <a:rPr lang="en-US" sz="2400" dirty="0" err="1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Wdrażanie</a:t>
            </a:r>
            <a:r>
              <a:rPr lang="en-US" sz="2400" dirty="0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00" dirty="0" err="1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innowacyjnych</a:t>
            </a:r>
            <a:r>
              <a:rPr lang="en-US" sz="2400" dirty="0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00" dirty="0" err="1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technologii</a:t>
            </a:r>
            <a:r>
              <a:rPr lang="en-US" sz="2400" dirty="0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00" dirty="0" err="1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i</a:t>
            </a:r>
            <a:r>
              <a:rPr lang="en-US" sz="2400" dirty="0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00" dirty="0" err="1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procedur</a:t>
            </a:r>
            <a:r>
              <a:rPr lang="en-US" sz="2400" dirty="0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00" dirty="0" err="1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oraz</a:t>
            </a:r>
            <a:r>
              <a:rPr lang="en-US" sz="2400" dirty="0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00" dirty="0" err="1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nadzorowanie</a:t>
            </a:r>
            <a:r>
              <a:rPr lang="en-US" sz="2400" dirty="0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00" dirty="0" err="1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wykonalności</a:t>
            </a:r>
            <a:r>
              <a:rPr lang="en-US" sz="2400" dirty="0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00" dirty="0" err="1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i</a:t>
            </a:r>
            <a:r>
              <a:rPr lang="en-US" sz="2400" dirty="0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00" dirty="0" err="1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efektywności</a:t>
            </a:r>
            <a:r>
              <a:rPr lang="en-US" sz="2400" dirty="0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00" dirty="0" err="1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procesu</a:t>
            </a:r>
            <a:r>
              <a:rPr lang="en-US" sz="2400" dirty="0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8686800" y="6995551"/>
            <a:ext cx="6567045" cy="4785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889"/>
              </a:lnSpc>
            </a:pPr>
            <a:r>
              <a:rPr lang="en-US" sz="1575" i="1" dirty="0" err="1">
                <a:solidFill>
                  <a:srgbClr val="173965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Poziomy</a:t>
            </a:r>
            <a:r>
              <a:rPr lang="en-US" sz="1575" i="1" dirty="0">
                <a:solidFill>
                  <a:srgbClr val="173965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 </a:t>
            </a:r>
            <a:r>
              <a:rPr lang="pl-PL" sz="1575" i="1" dirty="0">
                <a:solidFill>
                  <a:srgbClr val="173965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drugi i trzeci </a:t>
            </a:r>
            <a:r>
              <a:rPr lang="en-US" sz="1575" i="1" dirty="0" err="1">
                <a:solidFill>
                  <a:srgbClr val="173965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dla</a:t>
            </a:r>
            <a:r>
              <a:rPr lang="en-US" sz="1575" i="1" dirty="0">
                <a:solidFill>
                  <a:srgbClr val="173965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 </a:t>
            </a:r>
            <a:r>
              <a:rPr lang="pl-PL" sz="1575" i="1" dirty="0">
                <a:solidFill>
                  <a:srgbClr val="173965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szóstego </a:t>
            </a:r>
            <a:r>
              <a:rPr lang="en-US" sz="1575" i="1" dirty="0" err="1">
                <a:solidFill>
                  <a:srgbClr val="173965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etapu</a:t>
            </a:r>
            <a:r>
              <a:rPr lang="en-US" sz="1575" i="1" dirty="0">
                <a:solidFill>
                  <a:srgbClr val="173965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 </a:t>
            </a:r>
            <a:r>
              <a:rPr lang="en-US" sz="1575" i="1" dirty="0" err="1">
                <a:solidFill>
                  <a:srgbClr val="173965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procesu</a:t>
            </a:r>
            <a:r>
              <a:rPr lang="en-US" sz="1575" i="1" dirty="0">
                <a:solidFill>
                  <a:srgbClr val="173965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 </a:t>
            </a:r>
            <a:r>
              <a:rPr lang="en-US" sz="1575" i="1" dirty="0" err="1">
                <a:solidFill>
                  <a:srgbClr val="173965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innowacji</a:t>
            </a:r>
            <a:r>
              <a:rPr lang="en-US" sz="1575" i="1" dirty="0">
                <a:solidFill>
                  <a:srgbClr val="173965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 (Helmer </a:t>
            </a:r>
            <a:r>
              <a:rPr lang="en-US" sz="1575" i="1" dirty="0" err="1">
                <a:solidFill>
                  <a:srgbClr val="173965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i</a:t>
            </a:r>
            <a:r>
              <a:rPr lang="en-US" sz="1575" i="1" dirty="0">
                <a:solidFill>
                  <a:srgbClr val="173965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 in., 2021, s. 9)</a:t>
            </a:r>
          </a:p>
        </p:txBody>
      </p:sp>
      <p:pic>
        <p:nvPicPr>
          <p:cNvPr id="16" name="Obraz 15">
            <a:extLst>
              <a:ext uri="{FF2B5EF4-FFF2-40B4-BE49-F238E27FC236}">
                <a16:creationId xmlns:a16="http://schemas.microsoft.com/office/drawing/2014/main" id="{16A2AF19-C5B0-EA84-D7F5-A9A6544CCA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97979" y="3875464"/>
            <a:ext cx="5963482" cy="2619741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 rot="-5400000">
            <a:off x="16015584" y="7887021"/>
            <a:ext cx="3418810" cy="239078"/>
            <a:chOff x="0" y="0"/>
            <a:chExt cx="4558414" cy="31877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558411" cy="318770"/>
            </a:xfrm>
            <a:custGeom>
              <a:avLst/>
              <a:gdLst/>
              <a:ahLst/>
              <a:cxnLst/>
              <a:rect l="l" t="t" r="r" b="b"/>
              <a:pathLst>
                <a:path w="4558411" h="318770">
                  <a:moveTo>
                    <a:pt x="0" y="0"/>
                  </a:moveTo>
                  <a:lnTo>
                    <a:pt x="4558411" y="0"/>
                  </a:lnTo>
                  <a:lnTo>
                    <a:pt x="4558411" y="318770"/>
                  </a:lnTo>
                  <a:lnTo>
                    <a:pt x="0" y="31877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r="-860"/>
              </a:stretch>
            </a:blipFill>
          </p:spPr>
          <p:txBody>
            <a:bodyPr/>
            <a:lstStyle/>
            <a:p>
              <a:endParaRPr lang="pl-PL"/>
            </a:p>
          </p:txBody>
        </p:sp>
      </p:grpSp>
      <p:grpSp>
        <p:nvGrpSpPr>
          <p:cNvPr id="4" name="Group 4"/>
          <p:cNvGrpSpPr>
            <a:grpSpLocks noChangeAspect="1"/>
          </p:cNvGrpSpPr>
          <p:nvPr/>
        </p:nvGrpSpPr>
        <p:grpSpPr>
          <a:xfrm rot="2411056">
            <a:off x="17562989" y="9670934"/>
            <a:ext cx="324001" cy="342339"/>
            <a:chOff x="0" y="0"/>
            <a:chExt cx="432001" cy="456452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32054" cy="456438"/>
            </a:xfrm>
            <a:custGeom>
              <a:avLst/>
              <a:gdLst/>
              <a:ahLst/>
              <a:cxnLst/>
              <a:rect l="l" t="t" r="r" b="b"/>
              <a:pathLst>
                <a:path w="432054" h="456438">
                  <a:moveTo>
                    <a:pt x="0" y="0"/>
                  </a:moveTo>
                  <a:lnTo>
                    <a:pt x="432054" y="0"/>
                  </a:lnTo>
                  <a:lnTo>
                    <a:pt x="432054" y="456438"/>
                  </a:lnTo>
                  <a:lnTo>
                    <a:pt x="0" y="45643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r="12" b="-54"/>
              </a:stretch>
            </a:blipFill>
          </p:spPr>
          <p:txBody>
            <a:bodyPr/>
            <a:lstStyle/>
            <a:p>
              <a:endParaRPr lang="pl-PL"/>
            </a:p>
          </p:txBody>
        </p:sp>
      </p:grpSp>
      <p:grpSp>
        <p:nvGrpSpPr>
          <p:cNvPr id="6" name="Group 6"/>
          <p:cNvGrpSpPr/>
          <p:nvPr/>
        </p:nvGrpSpPr>
        <p:grpSpPr>
          <a:xfrm rot="-5400000">
            <a:off x="7632699" y="-7632702"/>
            <a:ext cx="3022603" cy="18287998"/>
            <a:chOff x="0" y="0"/>
            <a:chExt cx="4030138" cy="24383998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030091" cy="24384000"/>
            </a:xfrm>
            <a:custGeom>
              <a:avLst/>
              <a:gdLst/>
              <a:ahLst/>
              <a:cxnLst/>
              <a:rect l="l" t="t" r="r" b="b"/>
              <a:pathLst>
                <a:path w="4030091" h="24384000">
                  <a:moveTo>
                    <a:pt x="0" y="0"/>
                  </a:moveTo>
                  <a:lnTo>
                    <a:pt x="4030091" y="0"/>
                  </a:lnTo>
                  <a:lnTo>
                    <a:pt x="4030091" y="24384000"/>
                  </a:lnTo>
                  <a:lnTo>
                    <a:pt x="0" y="24384000"/>
                  </a:lnTo>
                  <a:close/>
                </a:path>
              </a:pathLst>
            </a:custGeom>
            <a:solidFill>
              <a:srgbClr val="173965"/>
            </a:solidFill>
          </p:spPr>
          <p:txBody>
            <a:bodyPr/>
            <a:lstStyle/>
            <a:p>
              <a:endParaRPr lang="pl-PL"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448724" y="1343211"/>
            <a:ext cx="15535947" cy="7585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832"/>
              </a:lnSpc>
            </a:pPr>
            <a:r>
              <a:rPr lang="en-US" sz="5400" b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RODZAJE INNOWACJI W LOGISTYCE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448724" y="3655688"/>
            <a:ext cx="15535947" cy="42330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34340" lvl="1" indent="-217170" algn="l">
              <a:lnSpc>
                <a:spcPts val="3720"/>
              </a:lnSpc>
              <a:buFont typeface="Arial"/>
              <a:buChar char="•"/>
            </a:pPr>
            <a:r>
              <a:rPr lang="en-US" sz="2400" b="1" dirty="0" err="1">
                <a:solidFill>
                  <a:srgbClr val="173965"/>
                </a:solidFill>
                <a:sym typeface="Open Sans Bold"/>
              </a:rPr>
              <a:t>Logistyka</a:t>
            </a:r>
            <a:r>
              <a:rPr lang="en-US" sz="2400" b="1" dirty="0">
                <a:solidFill>
                  <a:srgbClr val="173965"/>
                </a:solidFill>
                <a:sym typeface="Open Sans Bold"/>
              </a:rPr>
              <a:t> </a:t>
            </a:r>
            <a:r>
              <a:rPr lang="en-US" sz="2400" b="1" dirty="0" err="1">
                <a:solidFill>
                  <a:srgbClr val="173965"/>
                </a:solidFill>
                <a:sym typeface="Open Sans Bold"/>
              </a:rPr>
              <a:t>zwrotna</a:t>
            </a:r>
            <a:r>
              <a:rPr lang="en-US" sz="2400" b="1" dirty="0">
                <a:solidFill>
                  <a:srgbClr val="173965"/>
                </a:solidFill>
                <a:sym typeface="Open Sans Bold"/>
              </a:rPr>
              <a:t> </a:t>
            </a:r>
            <a:r>
              <a:rPr lang="en-US" sz="2400" dirty="0">
                <a:solidFill>
                  <a:srgbClr val="173965"/>
                </a:solidFill>
                <a:sym typeface="Open Sans Bold"/>
              </a:rPr>
              <a:t>– </a:t>
            </a:r>
            <a:r>
              <a:rPr lang="en-US" sz="2400" dirty="0" err="1">
                <a:solidFill>
                  <a:srgbClr val="173965"/>
                </a:solidFill>
                <a:sym typeface="Open Sans Bold"/>
              </a:rPr>
              <a:t>procesy</a:t>
            </a:r>
            <a:r>
              <a:rPr lang="en-US" sz="2400" dirty="0">
                <a:solidFill>
                  <a:srgbClr val="173965"/>
                </a:solidFill>
                <a:sym typeface="Open Sans Bold"/>
              </a:rPr>
              <a:t> </a:t>
            </a:r>
            <a:r>
              <a:rPr lang="en-US" sz="2400" dirty="0" err="1">
                <a:solidFill>
                  <a:srgbClr val="173965"/>
                </a:solidFill>
                <a:sym typeface="Open Sans Bold"/>
              </a:rPr>
              <a:t>recyklingu</a:t>
            </a:r>
            <a:r>
              <a:rPr lang="en-US" sz="2400" dirty="0">
                <a:solidFill>
                  <a:srgbClr val="173965"/>
                </a:solidFill>
                <a:sym typeface="Open Sans Bold"/>
              </a:rPr>
              <a:t>, </a:t>
            </a:r>
            <a:r>
              <a:rPr lang="en-US" sz="2400" dirty="0" err="1">
                <a:solidFill>
                  <a:srgbClr val="173965"/>
                </a:solidFill>
                <a:sym typeface="Open Sans Bold"/>
              </a:rPr>
              <a:t>ponownego</a:t>
            </a:r>
            <a:r>
              <a:rPr lang="en-US" sz="2400" dirty="0">
                <a:solidFill>
                  <a:srgbClr val="173965"/>
                </a:solidFill>
                <a:sym typeface="Open Sans Bold"/>
              </a:rPr>
              <a:t> </a:t>
            </a:r>
            <a:r>
              <a:rPr lang="en-US" sz="2400" dirty="0" err="1">
                <a:solidFill>
                  <a:srgbClr val="173965"/>
                </a:solidFill>
                <a:sym typeface="Open Sans Bold"/>
              </a:rPr>
              <a:t>wykorzystania</a:t>
            </a:r>
            <a:r>
              <a:rPr lang="en-US" sz="2400" dirty="0">
                <a:solidFill>
                  <a:srgbClr val="173965"/>
                </a:solidFill>
                <a:sym typeface="Open Sans Bold"/>
              </a:rPr>
              <a:t> </a:t>
            </a:r>
            <a:r>
              <a:rPr lang="en-US" sz="2400" dirty="0" err="1">
                <a:solidFill>
                  <a:srgbClr val="173965"/>
                </a:solidFill>
                <a:sym typeface="Open Sans Bold"/>
              </a:rPr>
              <a:t>oraz</a:t>
            </a:r>
            <a:r>
              <a:rPr lang="en-US" sz="2400" dirty="0">
                <a:solidFill>
                  <a:srgbClr val="173965"/>
                </a:solidFill>
                <a:sym typeface="Open Sans Bold"/>
              </a:rPr>
              <a:t> </a:t>
            </a:r>
            <a:r>
              <a:rPr lang="en-US" sz="2400" dirty="0" err="1">
                <a:solidFill>
                  <a:srgbClr val="173965"/>
                </a:solidFill>
                <a:sym typeface="Open Sans Bold"/>
              </a:rPr>
              <a:t>zarządzania</a:t>
            </a:r>
            <a:r>
              <a:rPr lang="en-US" sz="2400" dirty="0">
                <a:solidFill>
                  <a:srgbClr val="173965"/>
                </a:solidFill>
                <a:sym typeface="Open Sans Bold"/>
              </a:rPr>
              <a:t> </a:t>
            </a:r>
            <a:r>
              <a:rPr lang="en-US" sz="2400" dirty="0" err="1">
                <a:solidFill>
                  <a:srgbClr val="173965"/>
                </a:solidFill>
                <a:sym typeface="Open Sans Bold"/>
              </a:rPr>
              <a:t>odpadami</a:t>
            </a:r>
            <a:r>
              <a:rPr lang="en-US" sz="2400" dirty="0">
                <a:solidFill>
                  <a:srgbClr val="173965"/>
                </a:solidFill>
                <a:sym typeface="Open Sans Bold"/>
              </a:rPr>
              <a:t>.</a:t>
            </a:r>
          </a:p>
          <a:p>
            <a:pPr marL="0" lvl="0" indent="0" algn="l">
              <a:lnSpc>
                <a:spcPts val="3720"/>
              </a:lnSpc>
            </a:pPr>
            <a:endParaRPr lang="en-US" sz="2400" dirty="0">
              <a:solidFill>
                <a:srgbClr val="173965"/>
              </a:solidFill>
              <a:sym typeface="Open Sans Bold"/>
            </a:endParaRPr>
          </a:p>
          <a:p>
            <a:pPr marL="434340" lvl="1" indent="-217170" algn="l">
              <a:lnSpc>
                <a:spcPts val="3720"/>
              </a:lnSpc>
              <a:buFont typeface="Arial"/>
              <a:buChar char="•"/>
            </a:pPr>
            <a:r>
              <a:rPr lang="en-US" sz="2400" b="1" dirty="0" err="1">
                <a:solidFill>
                  <a:srgbClr val="173965"/>
                </a:solidFill>
                <a:sym typeface="Open Sans Bold"/>
              </a:rPr>
              <a:t>Pojazd</a:t>
            </a:r>
            <a:r>
              <a:rPr lang="en-US" sz="2400" b="1" dirty="0">
                <a:solidFill>
                  <a:srgbClr val="173965"/>
                </a:solidFill>
                <a:sym typeface="Open Sans Bold"/>
              </a:rPr>
              <a:t> </a:t>
            </a:r>
            <a:r>
              <a:rPr lang="en-US" sz="2400" b="1" dirty="0" err="1">
                <a:solidFill>
                  <a:srgbClr val="173965"/>
                </a:solidFill>
                <a:sym typeface="Open Sans Bold"/>
              </a:rPr>
              <a:t>elektryczny</a:t>
            </a:r>
            <a:r>
              <a:rPr lang="en-US" sz="2400" b="1" dirty="0">
                <a:solidFill>
                  <a:srgbClr val="173965"/>
                </a:solidFill>
                <a:sym typeface="Open Sans Bold"/>
              </a:rPr>
              <a:t> </a:t>
            </a:r>
            <a:r>
              <a:rPr lang="en-US" sz="2400" dirty="0">
                <a:solidFill>
                  <a:srgbClr val="173965"/>
                </a:solidFill>
                <a:sym typeface="Open Sans Bold"/>
              </a:rPr>
              <a:t>– </a:t>
            </a:r>
            <a:r>
              <a:rPr lang="en-US" sz="2400" dirty="0" err="1">
                <a:solidFill>
                  <a:srgbClr val="173965"/>
                </a:solidFill>
                <a:sym typeface="Open Sans Bold"/>
              </a:rPr>
              <a:t>kluczowe</a:t>
            </a:r>
            <a:r>
              <a:rPr lang="en-US" sz="2400" dirty="0">
                <a:solidFill>
                  <a:srgbClr val="173965"/>
                </a:solidFill>
                <a:sym typeface="Open Sans Bold"/>
              </a:rPr>
              <a:t> </a:t>
            </a:r>
            <a:r>
              <a:rPr lang="en-US" sz="2400" dirty="0" err="1">
                <a:solidFill>
                  <a:srgbClr val="173965"/>
                </a:solidFill>
                <a:sym typeface="Open Sans Bold"/>
              </a:rPr>
              <a:t>narzędzie</a:t>
            </a:r>
            <a:r>
              <a:rPr lang="en-US" sz="2400" dirty="0">
                <a:solidFill>
                  <a:srgbClr val="173965"/>
                </a:solidFill>
                <a:sym typeface="Open Sans Bold"/>
              </a:rPr>
              <a:t> w </a:t>
            </a:r>
            <a:r>
              <a:rPr lang="en-US" sz="2400" dirty="0" err="1">
                <a:solidFill>
                  <a:srgbClr val="173965"/>
                </a:solidFill>
                <a:sym typeface="Open Sans Bold"/>
              </a:rPr>
              <a:t>redukcji</a:t>
            </a:r>
            <a:r>
              <a:rPr lang="en-US" sz="2400" dirty="0">
                <a:solidFill>
                  <a:srgbClr val="173965"/>
                </a:solidFill>
                <a:sym typeface="Open Sans Bold"/>
              </a:rPr>
              <a:t> </a:t>
            </a:r>
            <a:r>
              <a:rPr lang="en-US" sz="2400" dirty="0" err="1">
                <a:solidFill>
                  <a:srgbClr val="173965"/>
                </a:solidFill>
                <a:sym typeface="Open Sans Bold"/>
              </a:rPr>
              <a:t>emisji</a:t>
            </a:r>
            <a:r>
              <a:rPr lang="en-US" sz="2400" dirty="0">
                <a:solidFill>
                  <a:srgbClr val="173965"/>
                </a:solidFill>
                <a:sym typeface="Open Sans Bold"/>
              </a:rPr>
              <a:t> </a:t>
            </a:r>
            <a:r>
              <a:rPr lang="en-US" sz="2400" dirty="0" err="1">
                <a:solidFill>
                  <a:srgbClr val="173965"/>
                </a:solidFill>
                <a:sym typeface="Open Sans Bold"/>
              </a:rPr>
              <a:t>dwutlenku</a:t>
            </a:r>
            <a:r>
              <a:rPr lang="en-US" sz="2400" dirty="0">
                <a:solidFill>
                  <a:srgbClr val="173965"/>
                </a:solidFill>
                <a:sym typeface="Open Sans Bold"/>
              </a:rPr>
              <a:t> </a:t>
            </a:r>
            <a:r>
              <a:rPr lang="en-US" sz="2400" dirty="0" err="1">
                <a:solidFill>
                  <a:srgbClr val="173965"/>
                </a:solidFill>
                <a:sym typeface="Open Sans Bold"/>
              </a:rPr>
              <a:t>węgla</a:t>
            </a:r>
            <a:r>
              <a:rPr lang="en-US" sz="2400" dirty="0">
                <a:solidFill>
                  <a:srgbClr val="173965"/>
                </a:solidFill>
                <a:sym typeface="Open Sans Bold"/>
              </a:rPr>
              <a:t> </a:t>
            </a:r>
            <a:r>
              <a:rPr lang="en-US" sz="2400" dirty="0" err="1">
                <a:solidFill>
                  <a:srgbClr val="173965"/>
                </a:solidFill>
                <a:sym typeface="Open Sans Bold"/>
              </a:rPr>
              <a:t>oraz</a:t>
            </a:r>
            <a:r>
              <a:rPr lang="en-US" sz="2400" dirty="0">
                <a:solidFill>
                  <a:srgbClr val="173965"/>
                </a:solidFill>
                <a:sym typeface="Open Sans Bold"/>
              </a:rPr>
              <a:t> w </a:t>
            </a:r>
            <a:r>
              <a:rPr lang="en-US" sz="2400" dirty="0" err="1">
                <a:solidFill>
                  <a:srgbClr val="173965"/>
                </a:solidFill>
                <a:sym typeface="Open Sans Bold"/>
              </a:rPr>
              <a:t>zapewnieniu</a:t>
            </a:r>
            <a:r>
              <a:rPr lang="en-US" sz="2400" dirty="0">
                <a:solidFill>
                  <a:srgbClr val="173965"/>
                </a:solidFill>
                <a:sym typeface="Open Sans Bold"/>
              </a:rPr>
              <a:t> </a:t>
            </a:r>
            <a:r>
              <a:rPr lang="en-US" sz="2400" dirty="0" err="1">
                <a:solidFill>
                  <a:srgbClr val="173965"/>
                </a:solidFill>
                <a:sym typeface="Open Sans Bold"/>
              </a:rPr>
              <a:t>zrównoważonego</a:t>
            </a:r>
            <a:r>
              <a:rPr lang="en-US" sz="2400" dirty="0">
                <a:solidFill>
                  <a:srgbClr val="173965"/>
                </a:solidFill>
                <a:sym typeface="Open Sans Bold"/>
              </a:rPr>
              <a:t> </a:t>
            </a:r>
            <a:r>
              <a:rPr lang="en-US" sz="2400" dirty="0" err="1">
                <a:solidFill>
                  <a:srgbClr val="173965"/>
                </a:solidFill>
                <a:sym typeface="Open Sans Bold"/>
              </a:rPr>
              <a:t>transportu</a:t>
            </a:r>
            <a:r>
              <a:rPr lang="en-US" sz="2400" dirty="0">
                <a:solidFill>
                  <a:srgbClr val="173965"/>
                </a:solidFill>
                <a:sym typeface="Open Sans Bold"/>
              </a:rPr>
              <a:t>.</a:t>
            </a:r>
          </a:p>
          <a:p>
            <a:pPr marL="0" lvl="0" indent="0" algn="l">
              <a:lnSpc>
                <a:spcPts val="3720"/>
              </a:lnSpc>
            </a:pPr>
            <a:endParaRPr lang="en-US" sz="2400" dirty="0">
              <a:solidFill>
                <a:srgbClr val="173965"/>
              </a:solidFill>
              <a:sym typeface="Open Sans Bold"/>
            </a:endParaRPr>
          </a:p>
          <a:p>
            <a:pPr marL="434340" lvl="1" indent="-217170" algn="l">
              <a:lnSpc>
                <a:spcPts val="3720"/>
              </a:lnSpc>
              <a:buFont typeface="Arial"/>
              <a:buChar char="•"/>
            </a:pPr>
            <a:r>
              <a:rPr lang="en-US" sz="2400" b="1" dirty="0" err="1">
                <a:solidFill>
                  <a:srgbClr val="173965"/>
                </a:solidFill>
                <a:sym typeface="Open Sans Bold"/>
              </a:rPr>
              <a:t>Paliwo</a:t>
            </a:r>
            <a:r>
              <a:rPr lang="en-US" sz="2400" b="1" dirty="0">
                <a:solidFill>
                  <a:srgbClr val="173965"/>
                </a:solidFill>
                <a:sym typeface="Open Sans Bold"/>
              </a:rPr>
              <a:t> </a:t>
            </a:r>
            <a:r>
              <a:rPr lang="en-US" sz="2400" b="1" dirty="0" err="1">
                <a:solidFill>
                  <a:srgbClr val="173965"/>
                </a:solidFill>
                <a:sym typeface="Open Sans Bold"/>
              </a:rPr>
              <a:t>krzewiaste</a:t>
            </a:r>
            <a:r>
              <a:rPr lang="en-US" sz="2400" b="1" dirty="0">
                <a:solidFill>
                  <a:srgbClr val="173965"/>
                </a:solidFill>
                <a:sym typeface="Open Sans Bold"/>
              </a:rPr>
              <a:t> </a:t>
            </a:r>
            <a:r>
              <a:rPr lang="en-US" sz="2400" dirty="0">
                <a:solidFill>
                  <a:srgbClr val="173965"/>
                </a:solidFill>
                <a:sym typeface="Open Sans Bold"/>
              </a:rPr>
              <a:t>– </a:t>
            </a:r>
            <a:r>
              <a:rPr lang="en-US" sz="2400" dirty="0" err="1">
                <a:solidFill>
                  <a:srgbClr val="173965"/>
                </a:solidFill>
                <a:sym typeface="Open Sans Bold"/>
              </a:rPr>
              <a:t>odnoszące</a:t>
            </a:r>
            <a:r>
              <a:rPr lang="en-US" sz="2400" dirty="0">
                <a:solidFill>
                  <a:srgbClr val="173965"/>
                </a:solidFill>
                <a:sym typeface="Open Sans Bold"/>
              </a:rPr>
              <a:t> </a:t>
            </a:r>
            <a:r>
              <a:rPr lang="en-US" sz="2400" dirty="0" err="1">
                <a:solidFill>
                  <a:srgbClr val="173965"/>
                </a:solidFill>
                <a:sym typeface="Open Sans Bold"/>
              </a:rPr>
              <a:t>się</a:t>
            </a:r>
            <a:r>
              <a:rPr lang="en-US" sz="2400" dirty="0">
                <a:solidFill>
                  <a:srgbClr val="173965"/>
                </a:solidFill>
                <a:sym typeface="Open Sans Bold"/>
              </a:rPr>
              <a:t> do </a:t>
            </a:r>
            <a:r>
              <a:rPr lang="en-US" sz="2400" dirty="0" err="1">
                <a:solidFill>
                  <a:srgbClr val="173965"/>
                </a:solidFill>
                <a:sym typeface="Open Sans Bold"/>
              </a:rPr>
              <a:t>biopaliw</a:t>
            </a:r>
            <a:r>
              <a:rPr lang="en-US" sz="2400" dirty="0">
                <a:solidFill>
                  <a:srgbClr val="173965"/>
                </a:solidFill>
                <a:sym typeface="Open Sans Bold"/>
              </a:rPr>
              <a:t> </a:t>
            </a:r>
            <a:r>
              <a:rPr lang="en-US" sz="2400" dirty="0" err="1">
                <a:solidFill>
                  <a:srgbClr val="173965"/>
                </a:solidFill>
                <a:sym typeface="Open Sans Bold"/>
              </a:rPr>
              <a:t>lub</a:t>
            </a:r>
            <a:r>
              <a:rPr lang="en-US" sz="2400" dirty="0">
                <a:solidFill>
                  <a:srgbClr val="173965"/>
                </a:solidFill>
                <a:sym typeface="Open Sans Bold"/>
              </a:rPr>
              <a:t> </a:t>
            </a:r>
            <a:r>
              <a:rPr lang="en-US" sz="2400" dirty="0" err="1">
                <a:solidFill>
                  <a:srgbClr val="173965"/>
                </a:solidFill>
                <a:sym typeface="Open Sans Bold"/>
              </a:rPr>
              <a:t>rodzajów</a:t>
            </a:r>
            <a:r>
              <a:rPr lang="en-US" sz="2400" dirty="0">
                <a:solidFill>
                  <a:srgbClr val="173965"/>
                </a:solidFill>
                <a:sym typeface="Open Sans Bold"/>
              </a:rPr>
              <a:t> </a:t>
            </a:r>
            <a:r>
              <a:rPr lang="en-US" sz="2400" dirty="0" err="1">
                <a:solidFill>
                  <a:srgbClr val="173965"/>
                </a:solidFill>
                <a:sym typeface="Open Sans Bold"/>
              </a:rPr>
              <a:t>paliw</a:t>
            </a:r>
            <a:r>
              <a:rPr lang="en-US" sz="2400" dirty="0">
                <a:solidFill>
                  <a:srgbClr val="173965"/>
                </a:solidFill>
                <a:sym typeface="Open Sans Bold"/>
              </a:rPr>
              <a:t> </a:t>
            </a:r>
            <a:r>
              <a:rPr lang="en-US" sz="2400" dirty="0" err="1">
                <a:solidFill>
                  <a:srgbClr val="173965"/>
                </a:solidFill>
                <a:sym typeface="Open Sans Bold"/>
              </a:rPr>
              <a:t>pochodzących</a:t>
            </a:r>
            <a:r>
              <a:rPr lang="en-US" sz="2400" dirty="0">
                <a:solidFill>
                  <a:srgbClr val="173965"/>
                </a:solidFill>
                <a:sym typeface="Open Sans Bold"/>
              </a:rPr>
              <a:t> z </a:t>
            </a:r>
            <a:r>
              <a:rPr lang="en-US" sz="2400" dirty="0" err="1">
                <a:solidFill>
                  <a:srgbClr val="173965"/>
                </a:solidFill>
                <a:sym typeface="Open Sans Bold"/>
              </a:rPr>
              <a:t>roślin</a:t>
            </a:r>
            <a:r>
              <a:rPr lang="en-US" sz="2400" dirty="0">
                <a:solidFill>
                  <a:srgbClr val="173965"/>
                </a:solidFill>
                <a:sym typeface="Open Sans Bold"/>
              </a:rPr>
              <a:t> </a:t>
            </a:r>
            <a:r>
              <a:rPr lang="en-US" sz="2400" dirty="0" err="1">
                <a:solidFill>
                  <a:srgbClr val="173965"/>
                </a:solidFill>
                <a:sym typeface="Open Sans Bold"/>
              </a:rPr>
              <a:t>krzewiastych</a:t>
            </a:r>
            <a:r>
              <a:rPr lang="en-US" sz="2400" dirty="0">
                <a:solidFill>
                  <a:srgbClr val="173965"/>
                </a:solidFill>
                <a:sym typeface="Open Sans Bold"/>
              </a:rPr>
              <a:t>.</a:t>
            </a:r>
          </a:p>
          <a:p>
            <a:pPr marL="0" lvl="0" indent="0" algn="l">
              <a:lnSpc>
                <a:spcPts val="3720"/>
              </a:lnSpc>
            </a:pPr>
            <a:endParaRPr lang="en-US" sz="2400" dirty="0">
              <a:solidFill>
                <a:srgbClr val="173965"/>
              </a:solidFill>
              <a:sym typeface="Open Sans Bold"/>
            </a:endParaRPr>
          </a:p>
          <a:p>
            <a:pPr marL="434340" lvl="1" indent="-217170" algn="l">
              <a:lnSpc>
                <a:spcPts val="3720"/>
              </a:lnSpc>
              <a:buFont typeface="Arial"/>
              <a:buChar char="•"/>
            </a:pPr>
            <a:r>
              <a:rPr lang="en-US" sz="2400" b="1" dirty="0" err="1">
                <a:solidFill>
                  <a:srgbClr val="173965"/>
                </a:solidFill>
                <a:sym typeface="Open Sans Bold"/>
              </a:rPr>
              <a:t>Produkcja</a:t>
            </a:r>
            <a:r>
              <a:rPr lang="en-US" sz="2400" b="1" dirty="0">
                <a:solidFill>
                  <a:srgbClr val="173965"/>
                </a:solidFill>
                <a:sym typeface="Open Sans Bold"/>
              </a:rPr>
              <a:t> </a:t>
            </a:r>
            <a:r>
              <a:rPr lang="en-US" sz="2400" b="1" dirty="0" err="1">
                <a:solidFill>
                  <a:srgbClr val="173965"/>
                </a:solidFill>
                <a:sym typeface="Open Sans Bold"/>
              </a:rPr>
              <a:t>bioenergii</a:t>
            </a:r>
            <a:r>
              <a:rPr lang="en-US" sz="2400" b="1" dirty="0">
                <a:solidFill>
                  <a:srgbClr val="173965"/>
                </a:solidFill>
                <a:sym typeface="Open Sans Bold"/>
              </a:rPr>
              <a:t> </a:t>
            </a:r>
            <a:r>
              <a:rPr lang="en-US" sz="2400" dirty="0">
                <a:solidFill>
                  <a:srgbClr val="173965"/>
                </a:solidFill>
                <a:sym typeface="Open Sans Bold"/>
              </a:rPr>
              <a:t>– </a:t>
            </a:r>
            <a:r>
              <a:rPr lang="en-US" sz="2400" dirty="0" err="1">
                <a:solidFill>
                  <a:srgbClr val="173965"/>
                </a:solidFill>
                <a:sym typeface="Open Sans Bold"/>
              </a:rPr>
              <a:t>odnosi</a:t>
            </a:r>
            <a:r>
              <a:rPr lang="en-US" sz="2400" dirty="0">
                <a:solidFill>
                  <a:srgbClr val="173965"/>
                </a:solidFill>
                <a:sym typeface="Open Sans Bold"/>
              </a:rPr>
              <a:t> </a:t>
            </a:r>
            <a:r>
              <a:rPr lang="en-US" sz="2400" dirty="0" err="1">
                <a:solidFill>
                  <a:srgbClr val="173965"/>
                </a:solidFill>
                <a:sym typeface="Open Sans Bold"/>
              </a:rPr>
              <a:t>się</a:t>
            </a:r>
            <a:r>
              <a:rPr lang="en-US" sz="2400" dirty="0">
                <a:solidFill>
                  <a:srgbClr val="173965"/>
                </a:solidFill>
                <a:sym typeface="Open Sans Bold"/>
              </a:rPr>
              <a:t> do </a:t>
            </a:r>
            <a:r>
              <a:rPr lang="en-US" sz="2400" dirty="0" err="1">
                <a:solidFill>
                  <a:srgbClr val="173965"/>
                </a:solidFill>
                <a:sym typeface="Open Sans Bold"/>
              </a:rPr>
              <a:t>wytwarzania</a:t>
            </a:r>
            <a:r>
              <a:rPr lang="en-US" sz="2400" dirty="0">
                <a:solidFill>
                  <a:srgbClr val="173965"/>
                </a:solidFill>
                <a:sym typeface="Open Sans Bold"/>
              </a:rPr>
              <a:t> </a:t>
            </a:r>
            <a:r>
              <a:rPr lang="en-US" sz="2400" dirty="0" err="1">
                <a:solidFill>
                  <a:srgbClr val="173965"/>
                </a:solidFill>
                <a:sym typeface="Open Sans Bold"/>
              </a:rPr>
              <a:t>bioenergii</a:t>
            </a:r>
            <a:r>
              <a:rPr lang="en-US" sz="2400" dirty="0">
                <a:solidFill>
                  <a:srgbClr val="173965"/>
                </a:solidFill>
                <a:sym typeface="Open Sans Bold"/>
              </a:rPr>
              <a:t> </a:t>
            </a:r>
            <a:r>
              <a:rPr lang="en-US" sz="2400" dirty="0" err="1">
                <a:solidFill>
                  <a:srgbClr val="173965"/>
                </a:solidFill>
                <a:sym typeface="Open Sans Bold"/>
              </a:rPr>
              <a:t>jako</a:t>
            </a:r>
            <a:r>
              <a:rPr lang="en-US" sz="2400" dirty="0">
                <a:solidFill>
                  <a:srgbClr val="173965"/>
                </a:solidFill>
                <a:sym typeface="Open Sans Bold"/>
              </a:rPr>
              <a:t> </a:t>
            </a:r>
            <a:r>
              <a:rPr lang="en-US" sz="2400" dirty="0" err="1">
                <a:solidFill>
                  <a:srgbClr val="173965"/>
                </a:solidFill>
                <a:sym typeface="Open Sans Bold"/>
              </a:rPr>
              <a:t>zrównoważonego</a:t>
            </a:r>
            <a:r>
              <a:rPr lang="en-US" sz="2400" dirty="0">
                <a:solidFill>
                  <a:srgbClr val="173965"/>
                </a:solidFill>
                <a:sym typeface="Open Sans Bold"/>
              </a:rPr>
              <a:t> </a:t>
            </a:r>
            <a:r>
              <a:rPr lang="en-US" sz="2400" dirty="0" err="1">
                <a:solidFill>
                  <a:srgbClr val="173965"/>
                </a:solidFill>
                <a:sym typeface="Open Sans Bold"/>
              </a:rPr>
              <a:t>źródła</a:t>
            </a:r>
            <a:r>
              <a:rPr lang="en-US" sz="2400" dirty="0">
                <a:solidFill>
                  <a:srgbClr val="173965"/>
                </a:solidFill>
                <a:sym typeface="Open Sans Bold"/>
              </a:rPr>
              <a:t> </a:t>
            </a:r>
            <a:r>
              <a:rPr lang="en-US" sz="2400" dirty="0" err="1">
                <a:solidFill>
                  <a:srgbClr val="173965"/>
                </a:solidFill>
                <a:sym typeface="Open Sans Bold"/>
              </a:rPr>
              <a:t>energii</a:t>
            </a:r>
            <a:r>
              <a:rPr lang="en-US" sz="2400" dirty="0">
                <a:solidFill>
                  <a:srgbClr val="173965"/>
                </a:solidFill>
                <a:sym typeface="Open Sans Bold"/>
              </a:rPr>
              <a:t>, </a:t>
            </a:r>
            <a:r>
              <a:rPr lang="en-US" sz="2400" dirty="0" err="1">
                <a:solidFill>
                  <a:srgbClr val="173965"/>
                </a:solidFill>
                <a:sym typeface="Open Sans Bold"/>
              </a:rPr>
              <a:t>które</a:t>
            </a:r>
            <a:r>
              <a:rPr lang="en-US" sz="2400" dirty="0">
                <a:solidFill>
                  <a:srgbClr val="173965"/>
                </a:solidFill>
                <a:sym typeface="Open Sans Bold"/>
              </a:rPr>
              <a:t> </a:t>
            </a:r>
            <a:r>
              <a:rPr lang="en-US" sz="2400" dirty="0" err="1">
                <a:solidFill>
                  <a:srgbClr val="173965"/>
                </a:solidFill>
                <a:sym typeface="Open Sans Bold"/>
              </a:rPr>
              <a:t>zastępuje</a:t>
            </a:r>
            <a:r>
              <a:rPr lang="en-US" sz="2400" dirty="0">
                <a:solidFill>
                  <a:srgbClr val="173965"/>
                </a:solidFill>
                <a:sym typeface="Open Sans Bold"/>
              </a:rPr>
              <a:t> </a:t>
            </a:r>
            <a:r>
              <a:rPr lang="en-US" sz="2400" dirty="0" err="1">
                <a:solidFill>
                  <a:srgbClr val="173965"/>
                </a:solidFill>
                <a:sym typeface="Open Sans Bold"/>
              </a:rPr>
              <a:t>paliwa</a:t>
            </a:r>
            <a:r>
              <a:rPr lang="en-US" sz="2400" dirty="0">
                <a:solidFill>
                  <a:srgbClr val="173965"/>
                </a:solidFill>
                <a:sym typeface="Open Sans Bold"/>
              </a:rPr>
              <a:t> </a:t>
            </a:r>
            <a:r>
              <a:rPr lang="en-US" sz="2400" dirty="0" err="1">
                <a:solidFill>
                  <a:srgbClr val="173965"/>
                </a:solidFill>
                <a:sym typeface="Open Sans Bold"/>
              </a:rPr>
              <a:t>kopalne</a:t>
            </a:r>
            <a:r>
              <a:rPr lang="en-US" sz="2400" dirty="0">
                <a:solidFill>
                  <a:srgbClr val="173965"/>
                </a:solidFill>
                <a:sym typeface="Open Sans Bold"/>
              </a:rPr>
              <a:t> </a:t>
            </a:r>
            <a:r>
              <a:rPr lang="en-US" sz="2400" dirty="0" err="1">
                <a:solidFill>
                  <a:srgbClr val="173965"/>
                </a:solidFill>
                <a:sym typeface="Open Sans Bold"/>
              </a:rPr>
              <a:t>i</a:t>
            </a:r>
            <a:r>
              <a:rPr lang="en-US" sz="2400" dirty="0">
                <a:solidFill>
                  <a:srgbClr val="173965"/>
                </a:solidFill>
                <a:sym typeface="Open Sans Bold"/>
              </a:rPr>
              <a:t> </a:t>
            </a:r>
            <a:r>
              <a:rPr lang="en-US" sz="2400" dirty="0" err="1">
                <a:solidFill>
                  <a:srgbClr val="173965"/>
                </a:solidFill>
                <a:sym typeface="Open Sans Bold"/>
              </a:rPr>
              <a:t>przyczynia</a:t>
            </a:r>
            <a:r>
              <a:rPr lang="en-US" sz="2400" dirty="0">
                <a:solidFill>
                  <a:srgbClr val="173965"/>
                </a:solidFill>
                <a:sym typeface="Open Sans Bold"/>
              </a:rPr>
              <a:t> </a:t>
            </a:r>
            <a:r>
              <a:rPr lang="en-US" sz="2400" dirty="0" err="1">
                <a:solidFill>
                  <a:srgbClr val="173965"/>
                </a:solidFill>
                <a:sym typeface="Open Sans Bold"/>
              </a:rPr>
              <a:t>się</a:t>
            </a:r>
            <a:r>
              <a:rPr lang="en-US" sz="2400" dirty="0">
                <a:solidFill>
                  <a:srgbClr val="173965"/>
                </a:solidFill>
                <a:sym typeface="Open Sans Bold"/>
              </a:rPr>
              <a:t> do </a:t>
            </a:r>
            <a:r>
              <a:rPr lang="en-US" sz="2400" dirty="0" err="1">
                <a:solidFill>
                  <a:srgbClr val="173965"/>
                </a:solidFill>
                <a:sym typeface="Open Sans Bold"/>
              </a:rPr>
              <a:t>redukcji</a:t>
            </a:r>
            <a:r>
              <a:rPr lang="en-US" sz="2400" dirty="0">
                <a:solidFill>
                  <a:srgbClr val="173965"/>
                </a:solidFill>
                <a:sym typeface="Open Sans Bold"/>
              </a:rPr>
              <a:t> </a:t>
            </a:r>
            <a:r>
              <a:rPr lang="en-US" sz="2400" dirty="0" err="1">
                <a:solidFill>
                  <a:srgbClr val="173965"/>
                </a:solidFill>
                <a:sym typeface="Open Sans Bold"/>
              </a:rPr>
              <a:t>śladu</a:t>
            </a:r>
            <a:r>
              <a:rPr lang="en-US" sz="2400" dirty="0">
                <a:solidFill>
                  <a:srgbClr val="173965"/>
                </a:solidFill>
                <a:sym typeface="Open Sans Bold"/>
              </a:rPr>
              <a:t> </a:t>
            </a:r>
            <a:r>
              <a:rPr lang="en-US" sz="2400" dirty="0" err="1">
                <a:solidFill>
                  <a:srgbClr val="173965"/>
                </a:solidFill>
                <a:sym typeface="Open Sans Bold"/>
              </a:rPr>
              <a:t>węglowego</a:t>
            </a:r>
            <a:r>
              <a:rPr lang="en-US" sz="2400" dirty="0">
                <a:solidFill>
                  <a:srgbClr val="173965"/>
                </a:solidFill>
                <a:sym typeface="Open Sans Bold"/>
              </a:rPr>
              <a:t>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BA0BD5-FB6C-65C4-714A-C3A354BCA1E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095304" y="6272561"/>
            <a:ext cx="6097389" cy="1021587"/>
          </a:xfrm>
        </p:spPr>
        <p:txBody>
          <a:bodyPr/>
          <a:lstStyle/>
          <a:p>
            <a:r>
              <a:rPr lang="pl-PL" sz="5400" b="1" dirty="0"/>
              <a:t>DYSKUSJA</a:t>
            </a:r>
            <a:endParaRPr lang="en-GB" sz="5400" b="1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A2D6460-EE22-E394-E430-9843E4A1D13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>
            <a:normAutofit/>
          </a:bodyPr>
          <a:lstStyle/>
          <a:p>
            <a:r>
              <a:rPr lang="pl-PL" sz="4000" dirty="0"/>
              <a:t>W jaki sposób zarządzanie innowacjami może </a:t>
            </a:r>
            <a:r>
              <a:rPr lang="pl-PL" sz="4000" b="1" dirty="0"/>
              <a:t>zoptymalizować </a:t>
            </a:r>
            <a:r>
              <a:rPr lang="pl-PL" sz="4000" dirty="0"/>
              <a:t>łańcuchy dostaw, ograniczyć wpływ na środowisko i sprostać wyzwaniom operacyjnym?</a:t>
            </a:r>
            <a:r>
              <a:rPr lang="en-US" sz="4000" dirty="0">
                <a:solidFill>
                  <a:srgbClr val="0B1430"/>
                </a:solidFill>
                <a:ea typeface="Calibri"/>
                <a:cs typeface="Calibri"/>
              </a:rPr>
              <a:t> </a:t>
            </a:r>
            <a:endParaRPr lang="en-GB" sz="4800" dirty="0"/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00169770-BBCB-FDFC-3A82-3D0C5C5963AB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</p:spTree>
    <p:extLst>
      <p:ext uri="{BB962C8B-B14F-4D97-AF65-F5344CB8AC3E}">
        <p14:creationId xmlns:p14="http://schemas.microsoft.com/office/powerpoint/2010/main" val="26854197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 rot="-5400000">
            <a:off x="16015584" y="7887021"/>
            <a:ext cx="3418810" cy="239078"/>
            <a:chOff x="0" y="0"/>
            <a:chExt cx="4558414" cy="31877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558411" cy="318770"/>
            </a:xfrm>
            <a:custGeom>
              <a:avLst/>
              <a:gdLst/>
              <a:ahLst/>
              <a:cxnLst/>
              <a:rect l="l" t="t" r="r" b="b"/>
              <a:pathLst>
                <a:path w="4558411" h="318770">
                  <a:moveTo>
                    <a:pt x="0" y="0"/>
                  </a:moveTo>
                  <a:lnTo>
                    <a:pt x="4558411" y="0"/>
                  </a:lnTo>
                  <a:lnTo>
                    <a:pt x="4558411" y="318770"/>
                  </a:lnTo>
                  <a:lnTo>
                    <a:pt x="0" y="31877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r="-860"/>
              </a:stretch>
            </a:blipFill>
          </p:spPr>
          <p:txBody>
            <a:bodyPr/>
            <a:lstStyle/>
            <a:p>
              <a:endParaRPr lang="pl-PL"/>
            </a:p>
          </p:txBody>
        </p:sp>
      </p:grpSp>
      <p:grpSp>
        <p:nvGrpSpPr>
          <p:cNvPr id="4" name="Group 4"/>
          <p:cNvGrpSpPr>
            <a:grpSpLocks noChangeAspect="1"/>
          </p:cNvGrpSpPr>
          <p:nvPr/>
        </p:nvGrpSpPr>
        <p:grpSpPr>
          <a:xfrm rot="2411056">
            <a:off x="17562989" y="9670934"/>
            <a:ext cx="324001" cy="342339"/>
            <a:chOff x="0" y="0"/>
            <a:chExt cx="432001" cy="456452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32054" cy="456438"/>
            </a:xfrm>
            <a:custGeom>
              <a:avLst/>
              <a:gdLst/>
              <a:ahLst/>
              <a:cxnLst/>
              <a:rect l="l" t="t" r="r" b="b"/>
              <a:pathLst>
                <a:path w="432054" h="456438">
                  <a:moveTo>
                    <a:pt x="0" y="0"/>
                  </a:moveTo>
                  <a:lnTo>
                    <a:pt x="432054" y="0"/>
                  </a:lnTo>
                  <a:lnTo>
                    <a:pt x="432054" y="456438"/>
                  </a:lnTo>
                  <a:lnTo>
                    <a:pt x="0" y="45643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r="12" b="-54"/>
              </a:stretch>
            </a:blipFill>
          </p:spPr>
          <p:txBody>
            <a:bodyPr/>
            <a:lstStyle/>
            <a:p>
              <a:endParaRPr lang="pl-PL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0" y="-19050"/>
            <a:ext cx="9144000" cy="10266040"/>
            <a:chOff x="0" y="0"/>
            <a:chExt cx="12192000" cy="13688054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2192000" cy="13688061"/>
            </a:xfrm>
            <a:custGeom>
              <a:avLst/>
              <a:gdLst/>
              <a:ahLst/>
              <a:cxnLst/>
              <a:rect l="l" t="t" r="r" b="b"/>
              <a:pathLst>
                <a:path w="12192000" h="13688061">
                  <a:moveTo>
                    <a:pt x="0" y="0"/>
                  </a:moveTo>
                  <a:lnTo>
                    <a:pt x="12192000" y="0"/>
                  </a:lnTo>
                  <a:lnTo>
                    <a:pt x="12192000" y="13688061"/>
                  </a:lnTo>
                  <a:lnTo>
                    <a:pt x="0" y="13688061"/>
                  </a:lnTo>
                  <a:close/>
                </a:path>
              </a:pathLst>
            </a:custGeom>
            <a:solidFill>
              <a:srgbClr val="173965"/>
            </a:solidFill>
          </p:spPr>
          <p:txBody>
            <a:bodyPr/>
            <a:lstStyle/>
            <a:p>
              <a:endParaRPr lang="pl-PL"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120909" y="2551546"/>
            <a:ext cx="7117636" cy="61683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693"/>
              </a:lnSpc>
            </a:pPr>
            <a:r>
              <a:rPr lang="en-US" sz="3200" dirty="0" err="1">
                <a:solidFill>
                  <a:schemeClr val="bg1"/>
                </a:solidFill>
                <a:ea typeface="Calibri"/>
                <a:cs typeface="Calibri"/>
                <a:sym typeface="Open Sans"/>
              </a:rPr>
              <a:t>Poznaj</a:t>
            </a:r>
            <a:r>
              <a:rPr lang="en-US" sz="3200" dirty="0">
                <a:solidFill>
                  <a:schemeClr val="bg1"/>
                </a:solidFill>
                <a:ea typeface="Calibri"/>
                <a:cs typeface="Calibri"/>
                <a:sym typeface="Open Sans"/>
              </a:rPr>
              <a:t>, w </a:t>
            </a:r>
            <a:r>
              <a:rPr lang="en-US" sz="3200" dirty="0" err="1">
                <a:solidFill>
                  <a:schemeClr val="bg1"/>
                </a:solidFill>
                <a:ea typeface="Calibri"/>
                <a:cs typeface="Calibri"/>
                <a:sym typeface="Open Sans"/>
              </a:rPr>
              <a:t>jaki</a:t>
            </a:r>
            <a:r>
              <a:rPr lang="en-US" sz="3200" dirty="0">
                <a:solidFill>
                  <a:schemeClr val="bg1"/>
                </a:solidFill>
                <a:ea typeface="Calibri"/>
                <a:cs typeface="Calibri"/>
                <a:sym typeface="Open Sans"/>
              </a:rPr>
              <a:t> </a:t>
            </a:r>
            <a:r>
              <a:rPr lang="en-US" sz="3200" dirty="0" err="1">
                <a:solidFill>
                  <a:schemeClr val="bg1"/>
                </a:solidFill>
                <a:ea typeface="Calibri"/>
                <a:cs typeface="Calibri"/>
                <a:sym typeface="Open Sans"/>
              </a:rPr>
              <a:t>sposób</a:t>
            </a:r>
            <a:r>
              <a:rPr lang="en-US" sz="3200" dirty="0">
                <a:solidFill>
                  <a:schemeClr val="bg1"/>
                </a:solidFill>
                <a:ea typeface="Calibri"/>
                <a:cs typeface="Calibri"/>
                <a:sym typeface="Open Sans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a typeface="Calibri"/>
                <a:cs typeface="Calibri"/>
                <a:sym typeface="Open Sans"/>
              </a:rPr>
              <a:t>zarządzanie</a:t>
            </a:r>
            <a:r>
              <a:rPr lang="en-US" sz="3200" b="1" dirty="0">
                <a:solidFill>
                  <a:schemeClr val="bg1"/>
                </a:solidFill>
                <a:ea typeface="Calibri"/>
                <a:cs typeface="Calibri"/>
                <a:sym typeface="Open Sans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a typeface="Calibri"/>
                <a:cs typeface="Calibri"/>
                <a:sym typeface="Open Sans"/>
              </a:rPr>
              <a:t>innowacjami</a:t>
            </a:r>
            <a:r>
              <a:rPr lang="en-US" sz="3200" b="1" dirty="0">
                <a:solidFill>
                  <a:schemeClr val="bg1"/>
                </a:solidFill>
                <a:ea typeface="Calibri"/>
                <a:cs typeface="Calibri"/>
                <a:sym typeface="Open Sans"/>
              </a:rPr>
              <a:t> </a:t>
            </a:r>
            <a:r>
              <a:rPr lang="en-US" sz="3200" dirty="0" err="1">
                <a:solidFill>
                  <a:schemeClr val="bg1"/>
                </a:solidFill>
                <a:ea typeface="Calibri"/>
                <a:cs typeface="Calibri"/>
                <a:sym typeface="Open Sans"/>
              </a:rPr>
              <a:t>przyczynia</a:t>
            </a:r>
            <a:r>
              <a:rPr lang="en-US" sz="3200" dirty="0">
                <a:solidFill>
                  <a:schemeClr val="bg1"/>
                </a:solidFill>
                <a:ea typeface="Calibri"/>
                <a:cs typeface="Calibri"/>
                <a:sym typeface="Open Sans"/>
              </a:rPr>
              <a:t> </a:t>
            </a:r>
            <a:r>
              <a:rPr lang="en-US" sz="3200" dirty="0" err="1">
                <a:solidFill>
                  <a:schemeClr val="bg1"/>
                </a:solidFill>
                <a:ea typeface="Calibri"/>
                <a:cs typeface="Calibri"/>
                <a:sym typeface="Open Sans"/>
              </a:rPr>
              <a:t>się</a:t>
            </a:r>
            <a:r>
              <a:rPr lang="en-US" sz="3200" dirty="0">
                <a:solidFill>
                  <a:schemeClr val="bg1"/>
                </a:solidFill>
                <a:ea typeface="Calibri"/>
                <a:cs typeface="Calibri"/>
                <a:sym typeface="Open Sans"/>
              </a:rPr>
              <a:t> do </a:t>
            </a:r>
            <a:r>
              <a:rPr lang="en-US" sz="3200" dirty="0" err="1">
                <a:solidFill>
                  <a:schemeClr val="bg1"/>
                </a:solidFill>
                <a:ea typeface="Calibri"/>
                <a:cs typeface="Calibri"/>
                <a:sym typeface="Open Sans"/>
              </a:rPr>
              <a:t>rozwiązywania</a:t>
            </a:r>
            <a:r>
              <a:rPr lang="en-US" sz="3200" dirty="0">
                <a:solidFill>
                  <a:schemeClr val="bg1"/>
                </a:solidFill>
                <a:ea typeface="Calibri"/>
                <a:cs typeface="Calibri"/>
                <a:sym typeface="Open Sans"/>
              </a:rPr>
              <a:t> </a:t>
            </a:r>
            <a:r>
              <a:rPr lang="en-US" sz="3200" dirty="0" err="1">
                <a:solidFill>
                  <a:schemeClr val="bg1"/>
                </a:solidFill>
                <a:ea typeface="Calibri"/>
                <a:cs typeface="Calibri"/>
                <a:sym typeface="Open Sans"/>
              </a:rPr>
              <a:t>problemów</a:t>
            </a:r>
            <a:r>
              <a:rPr lang="en-US" sz="3200" dirty="0">
                <a:solidFill>
                  <a:schemeClr val="bg1"/>
                </a:solidFill>
                <a:ea typeface="Calibri"/>
                <a:cs typeface="Calibri"/>
                <a:sym typeface="Open Sans"/>
              </a:rPr>
              <a:t> </a:t>
            </a:r>
            <a:r>
              <a:rPr lang="en-US" sz="3200" dirty="0" err="1">
                <a:solidFill>
                  <a:schemeClr val="bg1"/>
                </a:solidFill>
                <a:ea typeface="Calibri"/>
                <a:cs typeface="Calibri"/>
                <a:sym typeface="Open Sans"/>
              </a:rPr>
              <a:t>związanych</a:t>
            </a:r>
            <a:r>
              <a:rPr lang="en-US" sz="3200" dirty="0">
                <a:solidFill>
                  <a:schemeClr val="bg1"/>
                </a:solidFill>
                <a:ea typeface="Calibri"/>
                <a:cs typeface="Calibri"/>
                <a:sym typeface="Open Sans"/>
              </a:rPr>
              <a:t> ze </a:t>
            </a:r>
            <a:r>
              <a:rPr lang="en-US" sz="3200" b="1" dirty="0" err="1">
                <a:solidFill>
                  <a:schemeClr val="bg1"/>
                </a:solidFill>
                <a:ea typeface="Calibri"/>
                <a:cs typeface="Calibri"/>
                <a:sym typeface="Open Sans"/>
              </a:rPr>
              <a:t>zrównoważonym</a:t>
            </a:r>
            <a:r>
              <a:rPr lang="en-US" sz="3200" b="1" dirty="0">
                <a:solidFill>
                  <a:schemeClr val="bg1"/>
                </a:solidFill>
                <a:ea typeface="Calibri"/>
                <a:cs typeface="Calibri"/>
                <a:sym typeface="Open Sans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a typeface="Calibri"/>
                <a:cs typeface="Calibri"/>
                <a:sym typeface="Open Sans"/>
              </a:rPr>
              <a:t>rozwojem</a:t>
            </a:r>
            <a:r>
              <a:rPr lang="en-US" sz="3200" b="1" dirty="0">
                <a:solidFill>
                  <a:schemeClr val="bg1"/>
                </a:solidFill>
                <a:ea typeface="Calibri"/>
                <a:cs typeface="Calibri"/>
                <a:sym typeface="Open Sans"/>
              </a:rPr>
              <a:t> </a:t>
            </a:r>
            <a:r>
              <a:rPr lang="en-US" sz="3200" dirty="0" err="1">
                <a:solidFill>
                  <a:schemeClr val="bg1"/>
                </a:solidFill>
                <a:ea typeface="Calibri"/>
                <a:cs typeface="Calibri"/>
                <a:sym typeface="Open Sans"/>
              </a:rPr>
              <a:t>oraz</a:t>
            </a:r>
            <a:r>
              <a:rPr lang="en-US" sz="3200" dirty="0">
                <a:solidFill>
                  <a:schemeClr val="bg1"/>
                </a:solidFill>
                <a:ea typeface="Calibri"/>
                <a:cs typeface="Calibri"/>
                <a:sym typeface="Open Sans"/>
              </a:rPr>
              <a:t> </a:t>
            </a:r>
            <a:r>
              <a:rPr lang="en-US" sz="3200" dirty="0" err="1">
                <a:solidFill>
                  <a:schemeClr val="bg1"/>
                </a:solidFill>
                <a:ea typeface="Calibri"/>
                <a:cs typeface="Calibri"/>
                <a:sym typeface="Open Sans"/>
              </a:rPr>
              <a:t>wyzwań</a:t>
            </a:r>
            <a:r>
              <a:rPr lang="en-US" sz="3200" dirty="0">
                <a:solidFill>
                  <a:schemeClr val="bg1"/>
                </a:solidFill>
                <a:ea typeface="Calibri"/>
                <a:cs typeface="Calibri"/>
                <a:sym typeface="Open Sans"/>
              </a:rPr>
              <a:t> </a:t>
            </a:r>
            <a:r>
              <a:rPr lang="en-US" sz="3200" dirty="0" err="1">
                <a:solidFill>
                  <a:schemeClr val="bg1"/>
                </a:solidFill>
                <a:ea typeface="Calibri"/>
                <a:cs typeface="Calibri"/>
                <a:sym typeface="Open Sans"/>
              </a:rPr>
              <a:t>operacyjnych</a:t>
            </a:r>
            <a:r>
              <a:rPr lang="en-US" sz="3200" dirty="0">
                <a:solidFill>
                  <a:schemeClr val="bg1"/>
                </a:solidFill>
                <a:ea typeface="Calibri"/>
                <a:cs typeface="Calibri"/>
                <a:sym typeface="Open Sans"/>
              </a:rPr>
              <a:t> w </a:t>
            </a:r>
            <a:r>
              <a:rPr lang="en-US" sz="3200" b="1" dirty="0" err="1">
                <a:solidFill>
                  <a:schemeClr val="bg1"/>
                </a:solidFill>
                <a:ea typeface="Calibri"/>
                <a:cs typeface="Calibri"/>
                <a:sym typeface="Open Sans"/>
              </a:rPr>
              <a:t>logistyce</a:t>
            </a:r>
            <a:r>
              <a:rPr lang="en-US" sz="3200" b="1" dirty="0">
                <a:solidFill>
                  <a:schemeClr val="bg1"/>
                </a:solidFill>
                <a:ea typeface="Calibri"/>
                <a:cs typeface="Calibri"/>
                <a:sym typeface="Open Sans"/>
              </a:rPr>
              <a:t>.</a:t>
            </a:r>
          </a:p>
          <a:p>
            <a:pPr marL="0" lvl="0" indent="0" algn="l">
              <a:lnSpc>
                <a:spcPts val="3693"/>
              </a:lnSpc>
            </a:pPr>
            <a:endParaRPr lang="en-US" sz="3200" dirty="0">
              <a:solidFill>
                <a:schemeClr val="bg1"/>
              </a:solidFill>
              <a:ea typeface="Calibri"/>
              <a:cs typeface="Calibri"/>
              <a:sym typeface="Open Sans"/>
            </a:endParaRPr>
          </a:p>
          <a:p>
            <a:pPr marL="618935" lvl="1" indent="-309467" algn="l">
              <a:lnSpc>
                <a:spcPts val="3693"/>
              </a:lnSpc>
              <a:buFont typeface="Arial"/>
              <a:buChar char="•"/>
            </a:pPr>
            <a:r>
              <a:rPr lang="en-US" sz="3200" dirty="0">
                <a:solidFill>
                  <a:schemeClr val="bg1"/>
                </a:solidFill>
                <a:ea typeface="Calibri"/>
                <a:cs typeface="Calibri"/>
                <a:sym typeface="Open Sans"/>
              </a:rPr>
              <a:t>W </a:t>
            </a:r>
            <a:r>
              <a:rPr lang="en-US" sz="3200" dirty="0" err="1">
                <a:solidFill>
                  <a:schemeClr val="bg1"/>
                </a:solidFill>
                <a:ea typeface="Calibri"/>
                <a:cs typeface="Calibri"/>
                <a:sym typeface="Open Sans"/>
              </a:rPr>
              <a:t>jaki</a:t>
            </a:r>
            <a:r>
              <a:rPr lang="en-US" sz="3200" dirty="0">
                <a:solidFill>
                  <a:schemeClr val="bg1"/>
                </a:solidFill>
                <a:ea typeface="Calibri"/>
                <a:cs typeface="Calibri"/>
                <a:sym typeface="Open Sans"/>
              </a:rPr>
              <a:t> </a:t>
            </a:r>
            <a:r>
              <a:rPr lang="en-US" sz="3200" dirty="0" err="1">
                <a:solidFill>
                  <a:schemeClr val="bg1"/>
                </a:solidFill>
                <a:ea typeface="Calibri"/>
                <a:cs typeface="Calibri"/>
                <a:sym typeface="Open Sans"/>
              </a:rPr>
              <a:t>sposób</a:t>
            </a:r>
            <a:r>
              <a:rPr lang="en-US" sz="3200" dirty="0">
                <a:solidFill>
                  <a:schemeClr val="bg1"/>
                </a:solidFill>
                <a:ea typeface="Calibri"/>
                <a:cs typeface="Calibri"/>
                <a:sym typeface="Open Sans"/>
              </a:rPr>
              <a:t> </a:t>
            </a:r>
            <a:r>
              <a:rPr lang="en-US" sz="3200" dirty="0" err="1">
                <a:solidFill>
                  <a:schemeClr val="bg1"/>
                </a:solidFill>
                <a:ea typeface="Calibri"/>
                <a:cs typeface="Calibri"/>
                <a:sym typeface="Open Sans"/>
              </a:rPr>
              <a:t>każdy</a:t>
            </a:r>
            <a:r>
              <a:rPr lang="en-US" sz="3200" dirty="0">
                <a:solidFill>
                  <a:schemeClr val="bg1"/>
                </a:solidFill>
                <a:ea typeface="Calibri"/>
                <a:cs typeface="Calibri"/>
                <a:sym typeface="Open Sans"/>
              </a:rPr>
              <a:t> </a:t>
            </a:r>
            <a:r>
              <a:rPr lang="en-US" sz="3200" dirty="0" err="1">
                <a:solidFill>
                  <a:schemeClr val="bg1"/>
                </a:solidFill>
                <a:ea typeface="Calibri"/>
                <a:cs typeface="Calibri"/>
                <a:sym typeface="Open Sans"/>
              </a:rPr>
              <a:t>etap</a:t>
            </a:r>
            <a:r>
              <a:rPr lang="en-US" sz="3200" dirty="0">
                <a:solidFill>
                  <a:schemeClr val="bg1"/>
                </a:solidFill>
                <a:ea typeface="Calibri"/>
                <a:cs typeface="Calibri"/>
                <a:sym typeface="Open Sans"/>
              </a:rPr>
              <a:t> </a:t>
            </a:r>
            <a:r>
              <a:rPr lang="en-US" sz="3200" dirty="0" err="1">
                <a:solidFill>
                  <a:schemeClr val="bg1"/>
                </a:solidFill>
                <a:ea typeface="Calibri"/>
                <a:cs typeface="Calibri"/>
                <a:sym typeface="Open Sans"/>
              </a:rPr>
              <a:t>zarządzania</a:t>
            </a:r>
            <a:r>
              <a:rPr lang="en-US" sz="3200" dirty="0">
                <a:solidFill>
                  <a:schemeClr val="bg1"/>
                </a:solidFill>
                <a:ea typeface="Calibri"/>
                <a:cs typeface="Calibri"/>
                <a:sym typeface="Open Sans"/>
              </a:rPr>
              <a:t> </a:t>
            </a:r>
            <a:r>
              <a:rPr lang="en-US" sz="3200" dirty="0" err="1">
                <a:solidFill>
                  <a:schemeClr val="bg1"/>
                </a:solidFill>
                <a:ea typeface="Calibri"/>
                <a:cs typeface="Calibri"/>
                <a:sym typeface="Open Sans"/>
              </a:rPr>
              <a:t>innowacjami</a:t>
            </a:r>
            <a:r>
              <a:rPr lang="en-US" sz="3200" dirty="0">
                <a:solidFill>
                  <a:schemeClr val="bg1"/>
                </a:solidFill>
                <a:ea typeface="Calibri"/>
                <a:cs typeface="Calibri"/>
                <a:sym typeface="Open Sans"/>
              </a:rPr>
              <a:t> </a:t>
            </a:r>
            <a:r>
              <a:rPr lang="en-US" sz="3200" dirty="0" err="1">
                <a:solidFill>
                  <a:schemeClr val="bg1"/>
                </a:solidFill>
                <a:ea typeface="Calibri"/>
                <a:cs typeface="Calibri"/>
                <a:sym typeface="Open Sans"/>
              </a:rPr>
              <a:t>może</a:t>
            </a:r>
            <a:r>
              <a:rPr lang="en-US" sz="3200" dirty="0">
                <a:solidFill>
                  <a:schemeClr val="bg1"/>
                </a:solidFill>
                <a:ea typeface="Calibri"/>
                <a:cs typeface="Calibri"/>
                <a:sym typeface="Open Sans"/>
              </a:rPr>
              <a:t> </a:t>
            </a:r>
            <a:r>
              <a:rPr lang="en-US" sz="3200" dirty="0" err="1">
                <a:solidFill>
                  <a:schemeClr val="bg1"/>
                </a:solidFill>
                <a:ea typeface="Calibri"/>
                <a:cs typeface="Calibri"/>
                <a:sym typeface="Open Sans"/>
              </a:rPr>
              <a:t>wspierać</a:t>
            </a:r>
            <a:r>
              <a:rPr lang="en-US" sz="3200" dirty="0">
                <a:solidFill>
                  <a:schemeClr val="bg1"/>
                </a:solidFill>
                <a:ea typeface="Calibri"/>
                <a:cs typeface="Calibri"/>
                <a:sym typeface="Open Sans"/>
              </a:rPr>
              <a:t> </a:t>
            </a:r>
            <a:r>
              <a:rPr lang="en-US" sz="3200" dirty="0" err="1">
                <a:solidFill>
                  <a:schemeClr val="bg1"/>
                </a:solidFill>
                <a:ea typeface="Calibri"/>
                <a:cs typeface="Calibri"/>
                <a:sym typeface="Open Sans"/>
              </a:rPr>
              <a:t>osiąganie</a:t>
            </a:r>
            <a:r>
              <a:rPr lang="en-US" sz="3200" dirty="0">
                <a:solidFill>
                  <a:schemeClr val="bg1"/>
                </a:solidFill>
                <a:ea typeface="Calibri"/>
                <a:cs typeface="Calibri"/>
                <a:sym typeface="Open Sans"/>
              </a:rPr>
              <a:t> </a:t>
            </a:r>
            <a:r>
              <a:rPr lang="en-US" sz="3200" dirty="0" err="1">
                <a:solidFill>
                  <a:schemeClr val="bg1"/>
                </a:solidFill>
                <a:ea typeface="Calibri"/>
                <a:cs typeface="Calibri"/>
                <a:sym typeface="Open Sans"/>
              </a:rPr>
              <a:t>konkretnych</a:t>
            </a:r>
            <a:r>
              <a:rPr lang="en-US" sz="3200" dirty="0">
                <a:solidFill>
                  <a:schemeClr val="bg1"/>
                </a:solidFill>
                <a:ea typeface="Calibri"/>
                <a:cs typeface="Calibri"/>
                <a:sym typeface="Open Sans"/>
              </a:rPr>
              <a:t> </a:t>
            </a:r>
            <a:r>
              <a:rPr lang="en-US" sz="3200" dirty="0" err="1">
                <a:solidFill>
                  <a:schemeClr val="bg1"/>
                </a:solidFill>
                <a:ea typeface="Calibri"/>
                <a:cs typeface="Calibri"/>
                <a:sym typeface="Open Sans"/>
              </a:rPr>
              <a:t>celów</a:t>
            </a:r>
            <a:r>
              <a:rPr lang="en-US" sz="3200" dirty="0">
                <a:solidFill>
                  <a:schemeClr val="bg1"/>
                </a:solidFill>
                <a:ea typeface="Calibri"/>
                <a:cs typeface="Calibri"/>
                <a:sym typeface="Open Sans"/>
              </a:rPr>
              <a:t> </a:t>
            </a:r>
            <a:r>
              <a:rPr lang="en-US" sz="3200" dirty="0" err="1">
                <a:solidFill>
                  <a:schemeClr val="bg1"/>
                </a:solidFill>
                <a:ea typeface="Calibri"/>
                <a:cs typeface="Calibri"/>
                <a:sym typeface="Open Sans"/>
              </a:rPr>
              <a:t>zrównoważonego</a:t>
            </a:r>
            <a:r>
              <a:rPr lang="en-US" sz="3200" dirty="0">
                <a:solidFill>
                  <a:schemeClr val="bg1"/>
                </a:solidFill>
                <a:ea typeface="Calibri"/>
                <a:cs typeface="Calibri"/>
                <a:sym typeface="Open Sans"/>
              </a:rPr>
              <a:t> </a:t>
            </a:r>
            <a:r>
              <a:rPr lang="en-US" sz="3200" dirty="0" err="1">
                <a:solidFill>
                  <a:schemeClr val="bg1"/>
                </a:solidFill>
                <a:ea typeface="Calibri"/>
                <a:cs typeface="Calibri"/>
                <a:sym typeface="Open Sans"/>
              </a:rPr>
              <a:t>rozwoju</a:t>
            </a:r>
            <a:r>
              <a:rPr lang="en-US" sz="3200" dirty="0">
                <a:solidFill>
                  <a:schemeClr val="bg1"/>
                </a:solidFill>
                <a:ea typeface="Calibri"/>
                <a:cs typeface="Calibri"/>
                <a:sym typeface="Open Sans"/>
              </a:rPr>
              <a:t>? </a:t>
            </a:r>
          </a:p>
          <a:p>
            <a:pPr marL="618935" lvl="1" indent="-309467" algn="l">
              <a:lnSpc>
                <a:spcPts val="3693"/>
              </a:lnSpc>
              <a:buFont typeface="Arial"/>
              <a:buChar char="•"/>
            </a:pPr>
            <a:r>
              <a:rPr lang="en-US" sz="3200" dirty="0" err="1">
                <a:solidFill>
                  <a:schemeClr val="bg1"/>
                </a:solidFill>
                <a:ea typeface="Calibri"/>
                <a:cs typeface="Calibri"/>
                <a:sym typeface="Open Sans"/>
              </a:rPr>
              <a:t>Jaką</a:t>
            </a:r>
            <a:r>
              <a:rPr lang="en-US" sz="3200" dirty="0">
                <a:solidFill>
                  <a:schemeClr val="bg1"/>
                </a:solidFill>
                <a:ea typeface="Calibri"/>
                <a:cs typeface="Calibri"/>
                <a:sym typeface="Open Sans"/>
              </a:rPr>
              <a:t> </a:t>
            </a:r>
            <a:r>
              <a:rPr lang="en-US" sz="3200" dirty="0" err="1">
                <a:solidFill>
                  <a:schemeClr val="bg1"/>
                </a:solidFill>
                <a:ea typeface="Calibri"/>
                <a:cs typeface="Calibri"/>
                <a:sym typeface="Open Sans"/>
              </a:rPr>
              <a:t>rolę</a:t>
            </a:r>
            <a:r>
              <a:rPr lang="en-US" sz="3200" dirty="0">
                <a:solidFill>
                  <a:schemeClr val="bg1"/>
                </a:solidFill>
                <a:ea typeface="Calibri"/>
                <a:cs typeface="Calibri"/>
                <a:sym typeface="Open Sans"/>
              </a:rPr>
              <a:t> </a:t>
            </a:r>
            <a:r>
              <a:rPr lang="en-US" sz="3200" dirty="0" err="1">
                <a:solidFill>
                  <a:schemeClr val="bg1"/>
                </a:solidFill>
                <a:ea typeface="Calibri"/>
                <a:cs typeface="Calibri"/>
                <a:sym typeface="Open Sans"/>
              </a:rPr>
              <a:t>pełni</a:t>
            </a:r>
            <a:r>
              <a:rPr lang="en-US" sz="3200" dirty="0">
                <a:solidFill>
                  <a:schemeClr val="bg1"/>
                </a:solidFill>
                <a:ea typeface="Calibri"/>
                <a:cs typeface="Calibri"/>
                <a:sym typeface="Open Sans"/>
              </a:rPr>
              <a:t> </a:t>
            </a:r>
            <a:r>
              <a:rPr lang="en-US" sz="3200" dirty="0" err="1">
                <a:solidFill>
                  <a:schemeClr val="bg1"/>
                </a:solidFill>
                <a:ea typeface="Calibri"/>
                <a:cs typeface="Calibri"/>
                <a:sym typeface="Open Sans"/>
              </a:rPr>
              <a:t>digitalizacja</a:t>
            </a:r>
            <a:r>
              <a:rPr lang="en-US" sz="3200" dirty="0">
                <a:solidFill>
                  <a:schemeClr val="bg1"/>
                </a:solidFill>
                <a:ea typeface="Calibri"/>
                <a:cs typeface="Calibri"/>
                <a:sym typeface="Open Sans"/>
              </a:rPr>
              <a:t> w </a:t>
            </a:r>
            <a:r>
              <a:rPr lang="en-US" sz="3200" dirty="0" err="1">
                <a:solidFill>
                  <a:schemeClr val="bg1"/>
                </a:solidFill>
                <a:ea typeface="Calibri"/>
                <a:cs typeface="Calibri"/>
                <a:sym typeface="Open Sans"/>
              </a:rPr>
              <a:t>podnoszeniu</a:t>
            </a:r>
            <a:r>
              <a:rPr lang="en-US" sz="3200" dirty="0">
                <a:solidFill>
                  <a:schemeClr val="bg1"/>
                </a:solidFill>
                <a:ea typeface="Calibri"/>
                <a:cs typeface="Calibri"/>
                <a:sym typeface="Open Sans"/>
              </a:rPr>
              <a:t> </a:t>
            </a:r>
            <a:r>
              <a:rPr lang="en-US" sz="3200" dirty="0" err="1">
                <a:solidFill>
                  <a:schemeClr val="bg1"/>
                </a:solidFill>
                <a:ea typeface="Calibri"/>
                <a:cs typeface="Calibri"/>
                <a:sym typeface="Open Sans"/>
              </a:rPr>
              <a:t>efektywności</a:t>
            </a:r>
            <a:r>
              <a:rPr lang="en-US" sz="3200" dirty="0">
                <a:solidFill>
                  <a:schemeClr val="bg1"/>
                </a:solidFill>
                <a:ea typeface="Calibri"/>
                <a:cs typeface="Calibri"/>
                <a:sym typeface="Open Sans"/>
              </a:rPr>
              <a:t> </a:t>
            </a:r>
            <a:r>
              <a:rPr lang="en-US" sz="3200" dirty="0" err="1">
                <a:solidFill>
                  <a:schemeClr val="bg1"/>
                </a:solidFill>
                <a:ea typeface="Calibri"/>
                <a:cs typeface="Calibri"/>
                <a:sym typeface="Open Sans"/>
              </a:rPr>
              <a:t>tych</a:t>
            </a:r>
            <a:r>
              <a:rPr lang="en-US" sz="3200" dirty="0">
                <a:solidFill>
                  <a:schemeClr val="bg1"/>
                </a:solidFill>
                <a:ea typeface="Calibri"/>
                <a:cs typeface="Calibri"/>
                <a:sym typeface="Open Sans"/>
              </a:rPr>
              <a:t> </a:t>
            </a:r>
            <a:r>
              <a:rPr lang="en-US" sz="3200" dirty="0" err="1">
                <a:solidFill>
                  <a:schemeClr val="bg1"/>
                </a:solidFill>
                <a:ea typeface="Calibri"/>
                <a:cs typeface="Calibri"/>
                <a:sym typeface="Open Sans"/>
              </a:rPr>
              <a:t>procesów</a:t>
            </a:r>
            <a:r>
              <a:rPr lang="en-US" sz="3200" dirty="0">
                <a:solidFill>
                  <a:schemeClr val="bg1"/>
                </a:solidFill>
                <a:ea typeface="Calibri"/>
                <a:cs typeface="Calibri"/>
                <a:sym typeface="Open Sans"/>
              </a:rPr>
              <a:t>?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143142" y="604597"/>
            <a:ext cx="7303617" cy="13024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167"/>
              </a:lnSpc>
            </a:pPr>
            <a:r>
              <a:rPr lang="en-US" sz="4000" b="1" dirty="0">
                <a:solidFill>
                  <a:schemeClr val="bg1"/>
                </a:solidFill>
                <a:sym typeface="Open Sans Bold"/>
              </a:rPr>
              <a:t>AKTYWNOŚĆ ZORIENTOWANA NA PROBLEM</a:t>
            </a:r>
          </a:p>
        </p:txBody>
      </p:sp>
      <p:grpSp>
        <p:nvGrpSpPr>
          <p:cNvPr id="10" name="Group 10"/>
          <p:cNvGrpSpPr>
            <a:grpSpLocks noChangeAspect="1"/>
          </p:cNvGrpSpPr>
          <p:nvPr/>
        </p:nvGrpSpPr>
        <p:grpSpPr>
          <a:xfrm>
            <a:off x="9125514" y="0"/>
            <a:ext cx="8041599" cy="10287000"/>
            <a:chOff x="0" y="0"/>
            <a:chExt cx="10722132" cy="13716000"/>
          </a:xfrm>
        </p:grpSpPr>
        <p:sp>
          <p:nvSpPr>
            <p:cNvPr id="11" name="Freeform 11" descr="Dłoń trzymająca długopis  Opis wygenerowany automatycznie"/>
            <p:cNvSpPr/>
            <p:nvPr/>
          </p:nvSpPr>
          <p:spPr>
            <a:xfrm>
              <a:off x="0" y="0"/>
              <a:ext cx="10722102" cy="13716000"/>
            </a:xfrm>
            <a:custGeom>
              <a:avLst/>
              <a:gdLst/>
              <a:ahLst/>
              <a:cxnLst/>
              <a:rect l="l" t="t" r="r" b="b"/>
              <a:pathLst>
                <a:path w="10722102" h="13716000">
                  <a:moveTo>
                    <a:pt x="0" y="0"/>
                  </a:moveTo>
                  <a:lnTo>
                    <a:pt x="10722102" y="0"/>
                  </a:lnTo>
                  <a:lnTo>
                    <a:pt x="10722102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b="-25"/>
              </a:stretch>
            </a:blipFill>
          </p:spPr>
          <p:txBody>
            <a:bodyPr/>
            <a:lstStyle/>
            <a:p>
              <a:endParaRPr lang="pl-PL"/>
            </a:p>
          </p:txBody>
        </p: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17">
            <a:extLst>
              <a:ext uri="{FF2B5EF4-FFF2-40B4-BE49-F238E27FC236}">
                <a16:creationId xmlns:a16="http://schemas.microsoft.com/office/drawing/2014/main" id="{BCE9C753-B344-7A74-3192-E14C32B94B65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F66C96-1058-77E4-C13D-E0B188DFF45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095304" y="6499735"/>
            <a:ext cx="6097389" cy="1275998"/>
          </a:xfrm>
        </p:spPr>
        <p:txBody>
          <a:bodyPr/>
          <a:lstStyle/>
          <a:p>
            <a:r>
              <a:rPr lang="pl-PL" sz="6000" b="1" dirty="0"/>
              <a:t>TYDZIEŃ</a:t>
            </a:r>
            <a:r>
              <a:rPr lang="en-US" sz="6000" b="1" dirty="0"/>
              <a:t> 2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DD019E-4F9C-358B-A64A-BC6FBC5F0A5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893687" y="2511268"/>
            <a:ext cx="8500623" cy="2622881"/>
          </a:xfrm>
        </p:spPr>
        <p:txBody>
          <a:bodyPr>
            <a:normAutofit/>
          </a:bodyPr>
          <a:lstStyle/>
          <a:p>
            <a:r>
              <a:rPr lang="pl-PL" sz="7200" b="1" dirty="0"/>
              <a:t>BADANIE INNOWACJI W PRAKTYCE</a:t>
            </a:r>
            <a:endParaRPr lang="en-GB" sz="7200" b="1" dirty="0"/>
          </a:p>
        </p:txBody>
      </p:sp>
    </p:spTree>
    <p:extLst>
      <p:ext uri="{BB962C8B-B14F-4D97-AF65-F5344CB8AC3E}">
        <p14:creationId xmlns:p14="http://schemas.microsoft.com/office/powerpoint/2010/main" val="27801869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 rot="-5400000">
            <a:off x="16015584" y="7887021"/>
            <a:ext cx="3418810" cy="239078"/>
            <a:chOff x="0" y="0"/>
            <a:chExt cx="4558414" cy="31877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558411" cy="318770"/>
            </a:xfrm>
            <a:custGeom>
              <a:avLst/>
              <a:gdLst/>
              <a:ahLst/>
              <a:cxnLst/>
              <a:rect l="l" t="t" r="r" b="b"/>
              <a:pathLst>
                <a:path w="4558411" h="318770">
                  <a:moveTo>
                    <a:pt x="0" y="0"/>
                  </a:moveTo>
                  <a:lnTo>
                    <a:pt x="4558411" y="0"/>
                  </a:lnTo>
                  <a:lnTo>
                    <a:pt x="4558411" y="318770"/>
                  </a:lnTo>
                  <a:lnTo>
                    <a:pt x="0" y="31877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r="-860"/>
              </a:stretch>
            </a:blipFill>
          </p:spPr>
          <p:txBody>
            <a:bodyPr/>
            <a:lstStyle/>
            <a:p>
              <a:endParaRPr lang="pl-PL"/>
            </a:p>
          </p:txBody>
        </p:sp>
      </p:grpSp>
      <p:grpSp>
        <p:nvGrpSpPr>
          <p:cNvPr id="4" name="Group 4"/>
          <p:cNvGrpSpPr>
            <a:grpSpLocks noChangeAspect="1"/>
          </p:cNvGrpSpPr>
          <p:nvPr/>
        </p:nvGrpSpPr>
        <p:grpSpPr>
          <a:xfrm rot="2411056">
            <a:off x="17562989" y="9670934"/>
            <a:ext cx="324001" cy="342339"/>
            <a:chOff x="0" y="0"/>
            <a:chExt cx="432001" cy="456452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32054" cy="456438"/>
            </a:xfrm>
            <a:custGeom>
              <a:avLst/>
              <a:gdLst/>
              <a:ahLst/>
              <a:cxnLst/>
              <a:rect l="l" t="t" r="r" b="b"/>
              <a:pathLst>
                <a:path w="432054" h="456438">
                  <a:moveTo>
                    <a:pt x="0" y="0"/>
                  </a:moveTo>
                  <a:lnTo>
                    <a:pt x="432054" y="0"/>
                  </a:lnTo>
                  <a:lnTo>
                    <a:pt x="432054" y="456438"/>
                  </a:lnTo>
                  <a:lnTo>
                    <a:pt x="0" y="45643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r="12" b="-54"/>
              </a:stretch>
            </a:blipFill>
          </p:spPr>
          <p:txBody>
            <a:bodyPr/>
            <a:lstStyle/>
            <a:p>
              <a:endParaRPr lang="pl-PL"/>
            </a:p>
          </p:txBody>
        </p:sp>
      </p:grpSp>
      <p:grpSp>
        <p:nvGrpSpPr>
          <p:cNvPr id="6" name="Group 6"/>
          <p:cNvGrpSpPr/>
          <p:nvPr/>
        </p:nvGrpSpPr>
        <p:grpSpPr>
          <a:xfrm rot="-5400000">
            <a:off x="7632699" y="-7632702"/>
            <a:ext cx="3022603" cy="18287998"/>
            <a:chOff x="0" y="0"/>
            <a:chExt cx="4030138" cy="24383998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030091" cy="24384000"/>
            </a:xfrm>
            <a:custGeom>
              <a:avLst/>
              <a:gdLst/>
              <a:ahLst/>
              <a:cxnLst/>
              <a:rect l="l" t="t" r="r" b="b"/>
              <a:pathLst>
                <a:path w="4030091" h="24384000">
                  <a:moveTo>
                    <a:pt x="0" y="0"/>
                  </a:moveTo>
                  <a:lnTo>
                    <a:pt x="4030091" y="0"/>
                  </a:lnTo>
                  <a:lnTo>
                    <a:pt x="4030091" y="24384000"/>
                  </a:lnTo>
                  <a:lnTo>
                    <a:pt x="0" y="24384000"/>
                  </a:lnTo>
                  <a:close/>
                </a:path>
              </a:pathLst>
            </a:custGeom>
            <a:solidFill>
              <a:srgbClr val="173965"/>
            </a:solidFill>
          </p:spPr>
          <p:txBody>
            <a:bodyPr/>
            <a:lstStyle/>
            <a:p>
              <a:endParaRPr lang="pl-PL"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448724" y="1343211"/>
            <a:ext cx="15535947" cy="7585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832"/>
              </a:lnSpc>
            </a:pPr>
            <a:r>
              <a:rPr lang="en-US" sz="5400" b="1" dirty="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INNOWACYJNY </a:t>
            </a:r>
            <a:r>
              <a:rPr lang="pl-PL" sz="5400" b="1" dirty="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vs.	</a:t>
            </a:r>
            <a:r>
              <a:rPr lang="en-US" sz="5400" b="1" dirty="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NIEINNOWACYJNY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448724" y="3234335"/>
            <a:ext cx="15848676" cy="2828925"/>
          </a:xfrm>
          <a:prstGeom prst="rect">
            <a:avLst/>
          </a:prstGeom>
        </p:spPr>
        <p:txBody>
          <a:bodyPr wrap="square" lIns="0" tIns="0" rIns="0" bIns="0" numCol="2" rtlCol="0" anchor="t">
            <a:spAutoFit/>
          </a:bodyPr>
          <a:lstStyle/>
          <a:p>
            <a:pPr marL="0" lvl="0" indent="0" algn="l">
              <a:lnSpc>
                <a:spcPts val="2031"/>
              </a:lnSpc>
            </a:pPr>
            <a:r>
              <a:rPr lang="en-US" sz="2000" b="1" dirty="0" err="1">
                <a:solidFill>
                  <a:srgbClr val="8652A1"/>
                </a:solidFill>
                <a:sym typeface="Open Sans Bold"/>
              </a:rPr>
              <a:t>Innowacyjny</a:t>
            </a:r>
            <a:endParaRPr lang="en-US" sz="2000" b="1" dirty="0">
              <a:solidFill>
                <a:srgbClr val="8652A1"/>
              </a:solidFill>
              <a:sym typeface="Open Sans Bold"/>
            </a:endParaRPr>
          </a:p>
          <a:p>
            <a:pPr marL="0" lvl="0" indent="0" algn="l">
              <a:lnSpc>
                <a:spcPts val="2031"/>
              </a:lnSpc>
            </a:pPr>
            <a:endParaRPr lang="en-US" sz="2000" b="1" dirty="0">
              <a:solidFill>
                <a:srgbClr val="8652A1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 marL="306345" lvl="1" indent="-153173" algn="l">
              <a:lnSpc>
                <a:spcPts val="2031"/>
              </a:lnSpc>
              <a:buFont typeface="Arial"/>
              <a:buChar char="•"/>
            </a:pPr>
            <a:r>
              <a:rPr lang="en-US" sz="2000" b="1" dirty="0" err="1">
                <a:solidFill>
                  <a:srgbClr val="173965"/>
                </a:solidFill>
                <a:sym typeface="Open Sans Bold"/>
              </a:rPr>
              <a:t>Definicja</a:t>
            </a:r>
            <a:r>
              <a:rPr lang="en-US" sz="2000" dirty="0">
                <a:solidFill>
                  <a:srgbClr val="173965"/>
                </a:solidFill>
                <a:sym typeface="Open Sans Bold"/>
              </a:rPr>
              <a:t>: </a:t>
            </a:r>
            <a:r>
              <a:rPr lang="en-US" sz="2000" dirty="0" err="1">
                <a:solidFill>
                  <a:srgbClr val="173965"/>
                </a:solidFill>
                <a:sym typeface="Open Sans Bold"/>
              </a:rPr>
              <a:t>Wprowadza</a:t>
            </a:r>
            <a:r>
              <a:rPr lang="en-US" sz="2000" dirty="0">
                <a:solidFill>
                  <a:srgbClr val="173965"/>
                </a:solidFill>
                <a:sym typeface="Open Sans Bold"/>
              </a:rPr>
              <a:t> </a:t>
            </a:r>
            <a:r>
              <a:rPr lang="en-US" sz="2000" dirty="0" err="1">
                <a:solidFill>
                  <a:srgbClr val="173965"/>
                </a:solidFill>
                <a:sym typeface="Open Sans Bold"/>
              </a:rPr>
              <a:t>innowacyjne</a:t>
            </a:r>
            <a:r>
              <a:rPr lang="en-US" sz="2000" dirty="0">
                <a:solidFill>
                  <a:srgbClr val="173965"/>
                </a:solidFill>
                <a:sym typeface="Open Sans Bold"/>
              </a:rPr>
              <a:t> </a:t>
            </a:r>
            <a:r>
              <a:rPr lang="en-US" sz="2000" dirty="0" err="1">
                <a:solidFill>
                  <a:srgbClr val="173965"/>
                </a:solidFill>
                <a:sym typeface="Open Sans Bold"/>
              </a:rPr>
              <a:t>metody</a:t>
            </a:r>
            <a:r>
              <a:rPr lang="en-US" sz="2000" dirty="0">
                <a:solidFill>
                  <a:srgbClr val="173965"/>
                </a:solidFill>
                <a:sym typeface="Open Sans Bold"/>
              </a:rPr>
              <a:t>, </a:t>
            </a:r>
            <a:r>
              <a:rPr lang="en-US" sz="2000" dirty="0" err="1">
                <a:solidFill>
                  <a:srgbClr val="173965"/>
                </a:solidFill>
                <a:sym typeface="Open Sans Bold"/>
              </a:rPr>
              <a:t>technologie</a:t>
            </a:r>
            <a:r>
              <a:rPr lang="en-US" sz="2000" dirty="0">
                <a:solidFill>
                  <a:srgbClr val="173965"/>
                </a:solidFill>
                <a:sym typeface="Open Sans Bold"/>
              </a:rPr>
              <a:t> </a:t>
            </a:r>
            <a:r>
              <a:rPr lang="en-US" sz="2000" dirty="0" err="1">
                <a:solidFill>
                  <a:srgbClr val="173965"/>
                </a:solidFill>
                <a:sym typeface="Open Sans Bold"/>
              </a:rPr>
              <a:t>lub</a:t>
            </a:r>
            <a:r>
              <a:rPr lang="en-US" sz="2000" dirty="0">
                <a:solidFill>
                  <a:srgbClr val="173965"/>
                </a:solidFill>
                <a:sym typeface="Open Sans Bold"/>
              </a:rPr>
              <a:t> </a:t>
            </a:r>
            <a:r>
              <a:rPr lang="en-US" sz="2000" dirty="0" err="1">
                <a:solidFill>
                  <a:srgbClr val="173965"/>
                </a:solidFill>
                <a:sym typeface="Open Sans Bold"/>
              </a:rPr>
              <a:t>procesy</a:t>
            </a:r>
            <a:r>
              <a:rPr lang="en-US" sz="2000" dirty="0">
                <a:solidFill>
                  <a:srgbClr val="173965"/>
                </a:solidFill>
                <a:sym typeface="Open Sans Bold"/>
              </a:rPr>
              <a:t> w </a:t>
            </a:r>
            <a:r>
              <a:rPr lang="en-US" sz="2000" dirty="0" err="1">
                <a:solidFill>
                  <a:srgbClr val="173965"/>
                </a:solidFill>
                <a:sym typeface="Open Sans Bold"/>
              </a:rPr>
              <a:t>celu</a:t>
            </a:r>
            <a:r>
              <a:rPr lang="en-US" sz="2000" dirty="0">
                <a:solidFill>
                  <a:srgbClr val="173965"/>
                </a:solidFill>
                <a:sym typeface="Open Sans Bold"/>
              </a:rPr>
              <a:t> </a:t>
            </a:r>
            <a:r>
              <a:rPr lang="en-US" sz="2000" dirty="0" err="1">
                <a:solidFill>
                  <a:srgbClr val="173965"/>
                </a:solidFill>
                <a:sym typeface="Open Sans Bold"/>
              </a:rPr>
              <a:t>podniesienia</a:t>
            </a:r>
            <a:r>
              <a:rPr lang="en-US" sz="2000" dirty="0">
                <a:solidFill>
                  <a:srgbClr val="173965"/>
                </a:solidFill>
                <a:sym typeface="Open Sans Bold"/>
              </a:rPr>
              <a:t> </a:t>
            </a:r>
            <a:r>
              <a:rPr lang="en-US" sz="2000" dirty="0" err="1">
                <a:solidFill>
                  <a:srgbClr val="173965"/>
                </a:solidFill>
                <a:sym typeface="Open Sans Bold"/>
              </a:rPr>
              <a:t>efektywności</a:t>
            </a:r>
            <a:r>
              <a:rPr lang="en-US" sz="2000" dirty="0">
                <a:solidFill>
                  <a:srgbClr val="173965"/>
                </a:solidFill>
                <a:sym typeface="Open Sans Bold"/>
              </a:rPr>
              <a:t> </a:t>
            </a:r>
            <a:r>
              <a:rPr lang="en-US" sz="2000" dirty="0" err="1">
                <a:solidFill>
                  <a:srgbClr val="173965"/>
                </a:solidFill>
                <a:sym typeface="Open Sans Bold"/>
              </a:rPr>
              <a:t>oraz</a:t>
            </a:r>
            <a:r>
              <a:rPr lang="en-US" sz="2000" dirty="0">
                <a:solidFill>
                  <a:srgbClr val="173965"/>
                </a:solidFill>
                <a:sym typeface="Open Sans Bold"/>
              </a:rPr>
              <a:t> </a:t>
            </a:r>
            <a:r>
              <a:rPr lang="en-US" sz="2000" dirty="0" err="1">
                <a:solidFill>
                  <a:srgbClr val="173965"/>
                </a:solidFill>
                <a:sym typeface="Open Sans Bold"/>
              </a:rPr>
              <a:t>satysfakcji</a:t>
            </a:r>
            <a:r>
              <a:rPr lang="en-US" sz="2000" dirty="0">
                <a:solidFill>
                  <a:srgbClr val="173965"/>
                </a:solidFill>
                <a:sym typeface="Open Sans Bold"/>
              </a:rPr>
              <a:t> </a:t>
            </a:r>
            <a:r>
              <a:rPr lang="en-US" sz="2000" dirty="0" err="1">
                <a:solidFill>
                  <a:srgbClr val="173965"/>
                </a:solidFill>
                <a:sym typeface="Open Sans Bold"/>
              </a:rPr>
              <a:t>klienta</a:t>
            </a:r>
            <a:r>
              <a:rPr lang="en-US" sz="2000" dirty="0">
                <a:solidFill>
                  <a:srgbClr val="173965"/>
                </a:solidFill>
                <a:sym typeface="Open Sans Bold"/>
              </a:rPr>
              <a:t>.</a:t>
            </a:r>
          </a:p>
          <a:p>
            <a:pPr marL="306345" lvl="1" indent="-153173" algn="l">
              <a:lnSpc>
                <a:spcPts val="2031"/>
              </a:lnSpc>
              <a:buFont typeface="Arial"/>
              <a:buChar char="•"/>
            </a:pPr>
            <a:r>
              <a:rPr lang="en-US" sz="2000" b="1" dirty="0" err="1">
                <a:solidFill>
                  <a:srgbClr val="173965"/>
                </a:solidFill>
                <a:sym typeface="Open Sans Bold"/>
              </a:rPr>
              <a:t>Kluczowe</a:t>
            </a:r>
            <a:r>
              <a:rPr lang="en-US" sz="2000" b="1" dirty="0">
                <a:solidFill>
                  <a:srgbClr val="173965"/>
                </a:solidFill>
                <a:sym typeface="Open Sans Bold"/>
              </a:rPr>
              <a:t> </a:t>
            </a:r>
            <a:r>
              <a:rPr lang="en-US" sz="2000" b="1" dirty="0" err="1">
                <a:solidFill>
                  <a:srgbClr val="173965"/>
                </a:solidFill>
                <a:sym typeface="Open Sans Bold"/>
              </a:rPr>
              <a:t>cechy</a:t>
            </a:r>
            <a:r>
              <a:rPr lang="en-US" sz="2000" dirty="0">
                <a:solidFill>
                  <a:srgbClr val="173965"/>
                </a:solidFill>
                <a:sym typeface="Open Sans Bold"/>
              </a:rPr>
              <a:t>: </a:t>
            </a:r>
            <a:r>
              <a:rPr lang="en-US" sz="2000" dirty="0" err="1">
                <a:solidFill>
                  <a:srgbClr val="173965"/>
                </a:solidFill>
                <a:sym typeface="Open Sans Bold"/>
              </a:rPr>
              <a:t>Innowacyjne</a:t>
            </a:r>
            <a:r>
              <a:rPr lang="en-US" sz="2000" dirty="0">
                <a:solidFill>
                  <a:srgbClr val="173965"/>
                </a:solidFill>
                <a:sym typeface="Open Sans Bold"/>
              </a:rPr>
              <a:t> </a:t>
            </a:r>
            <a:r>
              <a:rPr lang="en-US" sz="2000" dirty="0" err="1">
                <a:solidFill>
                  <a:srgbClr val="173965"/>
                </a:solidFill>
                <a:sym typeface="Open Sans Bold"/>
              </a:rPr>
              <a:t>myślenie</a:t>
            </a:r>
            <a:r>
              <a:rPr lang="en-US" sz="2000" dirty="0">
                <a:solidFill>
                  <a:srgbClr val="173965"/>
                </a:solidFill>
                <a:sym typeface="Open Sans Bold"/>
              </a:rPr>
              <a:t>, </a:t>
            </a:r>
            <a:r>
              <a:rPr lang="en-US" sz="2000" dirty="0" err="1">
                <a:solidFill>
                  <a:srgbClr val="173965"/>
                </a:solidFill>
                <a:sym typeface="Open Sans Bold"/>
              </a:rPr>
              <a:t>wykorzystanie</a:t>
            </a:r>
            <a:r>
              <a:rPr lang="en-US" sz="2000" dirty="0">
                <a:solidFill>
                  <a:srgbClr val="173965"/>
                </a:solidFill>
                <a:sym typeface="Open Sans Bold"/>
              </a:rPr>
              <a:t> </a:t>
            </a:r>
            <a:r>
              <a:rPr lang="en-US" sz="2000" dirty="0" err="1">
                <a:solidFill>
                  <a:srgbClr val="173965"/>
                </a:solidFill>
                <a:sym typeface="Open Sans Bold"/>
              </a:rPr>
              <a:t>technologii</a:t>
            </a:r>
            <a:r>
              <a:rPr lang="en-US" sz="2000" dirty="0">
                <a:solidFill>
                  <a:srgbClr val="173965"/>
                </a:solidFill>
                <a:sym typeface="Open Sans Bold"/>
              </a:rPr>
              <a:t>, </a:t>
            </a:r>
            <a:r>
              <a:rPr lang="en-US" sz="2000" dirty="0" err="1">
                <a:solidFill>
                  <a:srgbClr val="173965"/>
                </a:solidFill>
                <a:sym typeface="Open Sans Bold"/>
              </a:rPr>
              <a:t>zdolność</a:t>
            </a:r>
            <a:r>
              <a:rPr lang="en-US" sz="2000" dirty="0">
                <a:solidFill>
                  <a:srgbClr val="173965"/>
                </a:solidFill>
                <a:sym typeface="Open Sans Bold"/>
              </a:rPr>
              <a:t> do </a:t>
            </a:r>
            <a:r>
              <a:rPr lang="en-US" sz="2000" dirty="0" err="1">
                <a:solidFill>
                  <a:srgbClr val="173965"/>
                </a:solidFill>
                <a:sym typeface="Open Sans Bold"/>
              </a:rPr>
              <a:t>adaptacji</a:t>
            </a:r>
            <a:r>
              <a:rPr lang="en-US" sz="2000" dirty="0">
                <a:solidFill>
                  <a:srgbClr val="173965"/>
                </a:solidFill>
                <a:sym typeface="Open Sans Bold"/>
              </a:rPr>
              <a:t> </a:t>
            </a:r>
            <a:r>
              <a:rPr lang="en-US" sz="2000" dirty="0" err="1">
                <a:solidFill>
                  <a:srgbClr val="173965"/>
                </a:solidFill>
                <a:sym typeface="Open Sans Bold"/>
              </a:rPr>
              <a:t>i</a:t>
            </a:r>
            <a:r>
              <a:rPr lang="en-US" sz="2000" dirty="0">
                <a:solidFill>
                  <a:srgbClr val="173965"/>
                </a:solidFill>
                <a:sym typeface="Open Sans Bold"/>
              </a:rPr>
              <a:t> </a:t>
            </a:r>
            <a:r>
              <a:rPr lang="en-US" sz="2000" dirty="0" err="1">
                <a:solidFill>
                  <a:srgbClr val="173965"/>
                </a:solidFill>
                <a:sym typeface="Open Sans Bold"/>
              </a:rPr>
              <a:t>skalowalności</a:t>
            </a:r>
            <a:r>
              <a:rPr lang="en-US" sz="2000" dirty="0">
                <a:solidFill>
                  <a:srgbClr val="173965"/>
                </a:solidFill>
                <a:sym typeface="Open Sans Bold"/>
              </a:rPr>
              <a:t>, </a:t>
            </a:r>
            <a:r>
              <a:rPr lang="en-US" sz="2000" dirty="0" err="1">
                <a:solidFill>
                  <a:srgbClr val="173965"/>
                </a:solidFill>
                <a:sym typeface="Open Sans Bold"/>
              </a:rPr>
              <a:t>podejmowanie</a:t>
            </a:r>
            <a:r>
              <a:rPr lang="en-US" sz="2000" dirty="0">
                <a:solidFill>
                  <a:srgbClr val="173965"/>
                </a:solidFill>
                <a:sym typeface="Open Sans Bold"/>
              </a:rPr>
              <a:t> </a:t>
            </a:r>
            <a:r>
              <a:rPr lang="en-US" sz="2000" dirty="0" err="1">
                <a:solidFill>
                  <a:srgbClr val="173965"/>
                </a:solidFill>
                <a:sym typeface="Open Sans Bold"/>
              </a:rPr>
              <a:t>decyzji</a:t>
            </a:r>
            <a:r>
              <a:rPr lang="en-US" sz="2000" dirty="0">
                <a:solidFill>
                  <a:srgbClr val="173965"/>
                </a:solidFill>
                <a:sym typeface="Open Sans Bold"/>
              </a:rPr>
              <a:t> </a:t>
            </a:r>
            <a:r>
              <a:rPr lang="en-US" sz="2000" dirty="0" err="1">
                <a:solidFill>
                  <a:srgbClr val="173965"/>
                </a:solidFill>
                <a:sym typeface="Open Sans Bold"/>
              </a:rPr>
              <a:t>na</a:t>
            </a:r>
            <a:r>
              <a:rPr lang="en-US" sz="2000" dirty="0">
                <a:solidFill>
                  <a:srgbClr val="173965"/>
                </a:solidFill>
                <a:sym typeface="Open Sans Bold"/>
              </a:rPr>
              <a:t> </a:t>
            </a:r>
            <a:r>
              <a:rPr lang="en-US" sz="2000" dirty="0" err="1">
                <a:solidFill>
                  <a:srgbClr val="173965"/>
                </a:solidFill>
                <a:sym typeface="Open Sans Bold"/>
              </a:rPr>
              <a:t>podstawie</a:t>
            </a:r>
            <a:r>
              <a:rPr lang="en-US" sz="2000" dirty="0">
                <a:solidFill>
                  <a:srgbClr val="173965"/>
                </a:solidFill>
                <a:sym typeface="Open Sans Bold"/>
              </a:rPr>
              <a:t> </a:t>
            </a:r>
            <a:r>
              <a:rPr lang="en-US" sz="2000" dirty="0" err="1">
                <a:solidFill>
                  <a:srgbClr val="173965"/>
                </a:solidFill>
                <a:sym typeface="Open Sans Bold"/>
              </a:rPr>
              <a:t>danych</a:t>
            </a:r>
            <a:r>
              <a:rPr lang="en-US" sz="2000" dirty="0">
                <a:solidFill>
                  <a:srgbClr val="173965"/>
                </a:solidFill>
                <a:sym typeface="Open Sans Bold"/>
              </a:rPr>
              <a:t> </a:t>
            </a:r>
            <a:r>
              <a:rPr lang="en-US" sz="2000" dirty="0" err="1">
                <a:solidFill>
                  <a:srgbClr val="173965"/>
                </a:solidFill>
                <a:sym typeface="Open Sans Bold"/>
              </a:rPr>
              <a:t>oraz</a:t>
            </a:r>
            <a:r>
              <a:rPr lang="en-US" sz="2000" dirty="0">
                <a:solidFill>
                  <a:srgbClr val="173965"/>
                </a:solidFill>
                <a:sym typeface="Open Sans Bold"/>
              </a:rPr>
              <a:t> </a:t>
            </a:r>
            <a:r>
              <a:rPr lang="en-US" sz="2000" dirty="0" err="1">
                <a:solidFill>
                  <a:srgbClr val="173965"/>
                </a:solidFill>
                <a:sym typeface="Open Sans Bold"/>
              </a:rPr>
              <a:t>orientacja</a:t>
            </a:r>
            <a:r>
              <a:rPr lang="en-US" sz="2000" dirty="0">
                <a:solidFill>
                  <a:srgbClr val="173965"/>
                </a:solidFill>
                <a:sym typeface="Open Sans Bold"/>
              </a:rPr>
              <a:t> </a:t>
            </a:r>
            <a:r>
              <a:rPr lang="en-US" sz="2000" dirty="0" err="1">
                <a:solidFill>
                  <a:srgbClr val="173965"/>
                </a:solidFill>
                <a:sym typeface="Open Sans Bold"/>
              </a:rPr>
              <a:t>na</a:t>
            </a:r>
            <a:r>
              <a:rPr lang="en-US" sz="2000" dirty="0">
                <a:solidFill>
                  <a:srgbClr val="173965"/>
                </a:solidFill>
                <a:sym typeface="Open Sans Bold"/>
              </a:rPr>
              <a:t> </a:t>
            </a:r>
            <a:r>
              <a:rPr lang="en-US" sz="2000" dirty="0" err="1">
                <a:solidFill>
                  <a:srgbClr val="173965"/>
                </a:solidFill>
                <a:sym typeface="Open Sans Bold"/>
              </a:rPr>
              <a:t>zrównoważony</a:t>
            </a:r>
            <a:r>
              <a:rPr lang="en-US" sz="2000" dirty="0">
                <a:solidFill>
                  <a:srgbClr val="173965"/>
                </a:solidFill>
                <a:sym typeface="Open Sans Bold"/>
              </a:rPr>
              <a:t> </a:t>
            </a:r>
            <a:r>
              <a:rPr lang="en-US" sz="2000" dirty="0" err="1">
                <a:solidFill>
                  <a:srgbClr val="173965"/>
                </a:solidFill>
                <a:sym typeface="Open Sans Bold"/>
              </a:rPr>
              <a:t>rozwój</a:t>
            </a:r>
            <a:r>
              <a:rPr lang="en-US" sz="2000" dirty="0">
                <a:solidFill>
                  <a:srgbClr val="173965"/>
                </a:solidFill>
                <a:sym typeface="Open Sans Bold"/>
              </a:rPr>
              <a:t>.</a:t>
            </a:r>
          </a:p>
          <a:p>
            <a:pPr marL="0" lvl="0" indent="0" algn="l">
              <a:lnSpc>
                <a:spcPts val="2031"/>
              </a:lnSpc>
            </a:pPr>
            <a:endParaRPr lang="pl-PL" sz="2000" dirty="0">
              <a:solidFill>
                <a:srgbClr val="173965"/>
              </a:solidFill>
              <a:sym typeface="Open Sans Bold"/>
            </a:endParaRPr>
          </a:p>
          <a:p>
            <a:pPr marL="0" lvl="0" indent="0" algn="l">
              <a:lnSpc>
                <a:spcPts val="2031"/>
              </a:lnSpc>
            </a:pPr>
            <a:endParaRPr lang="en-US" sz="2000" dirty="0">
              <a:solidFill>
                <a:srgbClr val="173965"/>
              </a:solidFill>
              <a:sym typeface="Open Sans Bold"/>
            </a:endParaRPr>
          </a:p>
          <a:p>
            <a:pPr marL="0" lvl="0" indent="0" algn="l">
              <a:lnSpc>
                <a:spcPts val="2031"/>
              </a:lnSpc>
            </a:pPr>
            <a:endParaRPr lang="en-US" sz="2000" dirty="0">
              <a:solidFill>
                <a:srgbClr val="173965"/>
              </a:solidFill>
              <a:sym typeface="Open Sans Bold"/>
            </a:endParaRPr>
          </a:p>
          <a:p>
            <a:pPr marL="306345" lvl="1" indent="-153173" algn="l">
              <a:lnSpc>
                <a:spcPts val="2031"/>
              </a:lnSpc>
            </a:pPr>
            <a:endParaRPr lang="pl-PL" sz="2000" dirty="0">
              <a:solidFill>
                <a:srgbClr val="173965"/>
              </a:solidFill>
              <a:sym typeface="Open Sans Bold"/>
            </a:endParaRPr>
          </a:p>
          <a:p>
            <a:pPr marL="306345" lvl="1" indent="-153173" algn="l">
              <a:lnSpc>
                <a:spcPts val="2031"/>
              </a:lnSpc>
            </a:pPr>
            <a:r>
              <a:rPr lang="en-US" sz="2000" b="1" dirty="0" err="1">
                <a:solidFill>
                  <a:srgbClr val="8652A1"/>
                </a:solidFill>
                <a:sym typeface="Open Sans Bold"/>
              </a:rPr>
              <a:t>Nieinnowacyjny</a:t>
            </a:r>
            <a:endParaRPr lang="en-US" sz="2000" b="1" dirty="0">
              <a:solidFill>
                <a:srgbClr val="8652A1"/>
              </a:solidFill>
              <a:sym typeface="Open Sans Bold"/>
            </a:endParaRPr>
          </a:p>
          <a:p>
            <a:pPr marL="0" lvl="0" indent="0" algn="l">
              <a:lnSpc>
                <a:spcPts val="2031"/>
              </a:lnSpc>
            </a:pPr>
            <a:endParaRPr lang="en-US" sz="2000" dirty="0">
              <a:solidFill>
                <a:srgbClr val="173965"/>
              </a:solidFill>
              <a:sym typeface="Open Sans Bold"/>
            </a:endParaRPr>
          </a:p>
          <a:p>
            <a:pPr marL="306345" lvl="1" indent="-153173" algn="l">
              <a:lnSpc>
                <a:spcPts val="2031"/>
              </a:lnSpc>
              <a:buFont typeface="Arial"/>
              <a:buChar char="•"/>
            </a:pPr>
            <a:r>
              <a:rPr lang="en-US" sz="2000" b="1" dirty="0" err="1">
                <a:solidFill>
                  <a:srgbClr val="173965"/>
                </a:solidFill>
                <a:sym typeface="Open Sans Bold"/>
              </a:rPr>
              <a:t>Definicja</a:t>
            </a:r>
            <a:r>
              <a:rPr lang="en-US" sz="2000" dirty="0">
                <a:solidFill>
                  <a:srgbClr val="173965"/>
                </a:solidFill>
                <a:sym typeface="Open Sans Bold"/>
              </a:rPr>
              <a:t>: </a:t>
            </a:r>
            <a:r>
              <a:rPr lang="en-US" sz="2000" dirty="0" err="1">
                <a:solidFill>
                  <a:srgbClr val="173965"/>
                </a:solidFill>
                <a:sym typeface="Open Sans Bold"/>
              </a:rPr>
              <a:t>Bazuje</a:t>
            </a:r>
            <a:r>
              <a:rPr lang="en-US" sz="2000" dirty="0">
                <a:solidFill>
                  <a:srgbClr val="173965"/>
                </a:solidFill>
                <a:sym typeface="Open Sans Bold"/>
              </a:rPr>
              <a:t> </a:t>
            </a:r>
            <a:r>
              <a:rPr lang="en-US" sz="2000" dirty="0" err="1">
                <a:solidFill>
                  <a:srgbClr val="173965"/>
                </a:solidFill>
                <a:sym typeface="Open Sans Bold"/>
              </a:rPr>
              <a:t>na</a:t>
            </a:r>
            <a:r>
              <a:rPr lang="en-US" sz="2000" dirty="0">
                <a:solidFill>
                  <a:srgbClr val="173965"/>
                </a:solidFill>
                <a:sym typeface="Open Sans Bold"/>
              </a:rPr>
              <a:t> </a:t>
            </a:r>
            <a:r>
              <a:rPr lang="en-US" sz="2000" dirty="0" err="1">
                <a:solidFill>
                  <a:srgbClr val="173965"/>
                </a:solidFill>
                <a:sym typeface="Open Sans Bold"/>
              </a:rPr>
              <a:t>ustalonych</a:t>
            </a:r>
            <a:r>
              <a:rPr lang="en-US" sz="2000" dirty="0">
                <a:solidFill>
                  <a:srgbClr val="173965"/>
                </a:solidFill>
                <a:sym typeface="Open Sans Bold"/>
              </a:rPr>
              <a:t> </a:t>
            </a:r>
            <a:r>
              <a:rPr lang="en-US" sz="2000" dirty="0" err="1">
                <a:solidFill>
                  <a:srgbClr val="173965"/>
                </a:solidFill>
                <a:sym typeface="Open Sans Bold"/>
              </a:rPr>
              <a:t>procesach</a:t>
            </a:r>
            <a:r>
              <a:rPr lang="en-US" sz="2000" dirty="0">
                <a:solidFill>
                  <a:srgbClr val="173965"/>
                </a:solidFill>
                <a:sym typeface="Open Sans Bold"/>
              </a:rPr>
              <a:t> </a:t>
            </a:r>
            <a:r>
              <a:rPr lang="en-US" sz="2000" dirty="0" err="1">
                <a:solidFill>
                  <a:srgbClr val="173965"/>
                </a:solidFill>
                <a:sym typeface="Open Sans Bold"/>
              </a:rPr>
              <a:t>i</a:t>
            </a:r>
            <a:r>
              <a:rPr lang="en-US" sz="2000" dirty="0">
                <a:solidFill>
                  <a:srgbClr val="173965"/>
                </a:solidFill>
                <a:sym typeface="Open Sans Bold"/>
              </a:rPr>
              <a:t> </a:t>
            </a:r>
            <a:r>
              <a:rPr lang="en-US" sz="2000" dirty="0" err="1">
                <a:solidFill>
                  <a:srgbClr val="173965"/>
                </a:solidFill>
                <a:sym typeface="Open Sans Bold"/>
              </a:rPr>
              <a:t>metodach</a:t>
            </a:r>
            <a:r>
              <a:rPr lang="en-US" sz="2000" dirty="0">
                <a:solidFill>
                  <a:srgbClr val="173965"/>
                </a:solidFill>
                <a:sym typeface="Open Sans Bold"/>
              </a:rPr>
              <a:t> </a:t>
            </a:r>
            <a:r>
              <a:rPr lang="en-US" sz="2000" dirty="0" err="1">
                <a:solidFill>
                  <a:srgbClr val="173965"/>
                </a:solidFill>
                <a:sym typeface="Open Sans Bold"/>
              </a:rPr>
              <a:t>dostarczania</a:t>
            </a:r>
            <a:r>
              <a:rPr lang="en-US" sz="2000" dirty="0">
                <a:solidFill>
                  <a:srgbClr val="173965"/>
                </a:solidFill>
                <a:sym typeface="Open Sans Bold"/>
              </a:rPr>
              <a:t> </a:t>
            </a:r>
            <a:r>
              <a:rPr lang="en-US" sz="2000" dirty="0" err="1">
                <a:solidFill>
                  <a:srgbClr val="173965"/>
                </a:solidFill>
                <a:sym typeface="Open Sans Bold"/>
              </a:rPr>
              <a:t>produktów</a:t>
            </a:r>
            <a:r>
              <a:rPr lang="en-US" sz="2000" dirty="0">
                <a:solidFill>
                  <a:srgbClr val="173965"/>
                </a:solidFill>
                <a:sym typeface="Open Sans Bold"/>
              </a:rPr>
              <a:t> </a:t>
            </a:r>
            <a:r>
              <a:rPr lang="en-US" sz="2000" dirty="0" err="1">
                <a:solidFill>
                  <a:srgbClr val="173965"/>
                </a:solidFill>
                <a:sym typeface="Open Sans Bold"/>
              </a:rPr>
              <a:t>oraz</a:t>
            </a:r>
            <a:r>
              <a:rPr lang="en-US" sz="2000" dirty="0">
                <a:solidFill>
                  <a:srgbClr val="173965"/>
                </a:solidFill>
                <a:sym typeface="Open Sans Bold"/>
              </a:rPr>
              <a:t> </a:t>
            </a:r>
            <a:r>
              <a:rPr lang="en-US" sz="2000" dirty="0" err="1">
                <a:solidFill>
                  <a:srgbClr val="173965"/>
                </a:solidFill>
                <a:sym typeface="Open Sans Bold"/>
              </a:rPr>
              <a:t>usług</a:t>
            </a:r>
            <a:r>
              <a:rPr lang="en-US" sz="2000" dirty="0">
                <a:solidFill>
                  <a:srgbClr val="173965"/>
                </a:solidFill>
                <a:sym typeface="Open Sans Bold"/>
              </a:rPr>
              <a:t> </a:t>
            </a:r>
            <a:r>
              <a:rPr lang="en-US" sz="2000" dirty="0" err="1">
                <a:solidFill>
                  <a:srgbClr val="173965"/>
                </a:solidFill>
                <a:sym typeface="Open Sans Bold"/>
              </a:rPr>
              <a:t>klientom</a:t>
            </a:r>
            <a:r>
              <a:rPr lang="en-US" sz="2000" dirty="0">
                <a:solidFill>
                  <a:srgbClr val="173965"/>
                </a:solidFill>
                <a:sym typeface="Open Sans Bold"/>
              </a:rPr>
              <a:t>.</a:t>
            </a:r>
          </a:p>
          <a:p>
            <a:pPr marL="306345" lvl="1" indent="-153173" algn="l">
              <a:lnSpc>
                <a:spcPts val="2031"/>
              </a:lnSpc>
              <a:buFont typeface="Arial"/>
              <a:buChar char="•"/>
            </a:pPr>
            <a:r>
              <a:rPr lang="en-US" sz="2000" b="1" dirty="0" err="1">
                <a:solidFill>
                  <a:srgbClr val="173965"/>
                </a:solidFill>
                <a:sym typeface="Open Sans Bold"/>
              </a:rPr>
              <a:t>Kluczowe</a:t>
            </a:r>
            <a:r>
              <a:rPr lang="en-US" sz="2000" b="1" dirty="0">
                <a:solidFill>
                  <a:srgbClr val="173965"/>
                </a:solidFill>
                <a:sym typeface="Open Sans Bold"/>
              </a:rPr>
              <a:t> </a:t>
            </a:r>
            <a:r>
              <a:rPr lang="en-US" sz="2000" b="1" dirty="0" err="1">
                <a:solidFill>
                  <a:srgbClr val="173965"/>
                </a:solidFill>
                <a:sym typeface="Open Sans Bold"/>
              </a:rPr>
              <a:t>cechy</a:t>
            </a:r>
            <a:r>
              <a:rPr lang="en-US" sz="2000" dirty="0">
                <a:solidFill>
                  <a:srgbClr val="173965"/>
                </a:solidFill>
                <a:sym typeface="Open Sans Bold"/>
              </a:rPr>
              <a:t>: </a:t>
            </a:r>
            <a:r>
              <a:rPr lang="en-US" sz="2000" dirty="0" err="1">
                <a:solidFill>
                  <a:srgbClr val="173965"/>
                </a:solidFill>
                <a:sym typeface="Open Sans Bold"/>
              </a:rPr>
              <a:t>Ugruntowane</a:t>
            </a:r>
            <a:r>
              <a:rPr lang="en-US" sz="2000" dirty="0">
                <a:solidFill>
                  <a:srgbClr val="173965"/>
                </a:solidFill>
                <a:sym typeface="Open Sans Bold"/>
              </a:rPr>
              <a:t> </a:t>
            </a:r>
            <a:r>
              <a:rPr lang="en-US" sz="2000" dirty="0" err="1">
                <a:solidFill>
                  <a:srgbClr val="173965"/>
                </a:solidFill>
                <a:sym typeface="Open Sans Bold"/>
              </a:rPr>
              <a:t>praktyki</a:t>
            </a:r>
            <a:r>
              <a:rPr lang="en-US" sz="2000" dirty="0">
                <a:solidFill>
                  <a:srgbClr val="173965"/>
                </a:solidFill>
                <a:sym typeface="Open Sans Bold"/>
              </a:rPr>
              <a:t>, </a:t>
            </a:r>
            <a:r>
              <a:rPr lang="en-US" sz="2000" dirty="0" err="1">
                <a:solidFill>
                  <a:srgbClr val="173965"/>
                </a:solidFill>
                <a:sym typeface="Open Sans Bold"/>
              </a:rPr>
              <a:t>ograniczone</a:t>
            </a:r>
            <a:r>
              <a:rPr lang="en-US" sz="2000" dirty="0">
                <a:solidFill>
                  <a:srgbClr val="173965"/>
                </a:solidFill>
                <a:sym typeface="Open Sans Bold"/>
              </a:rPr>
              <a:t> </a:t>
            </a:r>
            <a:r>
              <a:rPr lang="en-US" sz="2000" dirty="0" err="1">
                <a:solidFill>
                  <a:srgbClr val="173965"/>
                </a:solidFill>
                <a:sym typeface="Open Sans Bold"/>
              </a:rPr>
              <a:t>zastosowanie</a:t>
            </a:r>
            <a:r>
              <a:rPr lang="en-US" sz="2000" dirty="0">
                <a:solidFill>
                  <a:srgbClr val="173965"/>
                </a:solidFill>
                <a:sym typeface="Open Sans Bold"/>
              </a:rPr>
              <a:t> </a:t>
            </a:r>
            <a:r>
              <a:rPr lang="en-US" sz="2000" dirty="0" err="1">
                <a:solidFill>
                  <a:srgbClr val="173965"/>
                </a:solidFill>
                <a:sym typeface="Open Sans Bold"/>
              </a:rPr>
              <a:t>technologii</a:t>
            </a:r>
            <a:r>
              <a:rPr lang="en-US" sz="2000" dirty="0">
                <a:solidFill>
                  <a:srgbClr val="173965"/>
                </a:solidFill>
                <a:sym typeface="Open Sans Bold"/>
              </a:rPr>
              <a:t>, </a:t>
            </a:r>
            <a:r>
              <a:rPr lang="en-US" sz="2000" dirty="0" err="1">
                <a:solidFill>
                  <a:srgbClr val="173965"/>
                </a:solidFill>
                <a:sym typeface="Open Sans Bold"/>
              </a:rPr>
              <a:t>hierarchiczne</a:t>
            </a:r>
            <a:r>
              <a:rPr lang="en-US" sz="2000" dirty="0">
                <a:solidFill>
                  <a:srgbClr val="173965"/>
                </a:solidFill>
                <a:sym typeface="Open Sans Bold"/>
              </a:rPr>
              <a:t> </a:t>
            </a:r>
            <a:r>
              <a:rPr lang="en-US" sz="2000" dirty="0" err="1">
                <a:solidFill>
                  <a:srgbClr val="173965"/>
                </a:solidFill>
                <a:sym typeface="Open Sans Bold"/>
              </a:rPr>
              <a:t>podejmowanie</a:t>
            </a:r>
            <a:r>
              <a:rPr lang="en-US" sz="2000" dirty="0">
                <a:solidFill>
                  <a:srgbClr val="173965"/>
                </a:solidFill>
                <a:sym typeface="Open Sans Bold"/>
              </a:rPr>
              <a:t> </a:t>
            </a:r>
            <a:r>
              <a:rPr lang="en-US" sz="2000" dirty="0" err="1">
                <a:solidFill>
                  <a:srgbClr val="173965"/>
                </a:solidFill>
                <a:sym typeface="Open Sans Bold"/>
              </a:rPr>
              <a:t>decyzji</a:t>
            </a:r>
            <a:r>
              <a:rPr lang="en-US" sz="2000" dirty="0">
                <a:solidFill>
                  <a:srgbClr val="173965"/>
                </a:solidFill>
                <a:sym typeface="Open Sans Bold"/>
              </a:rPr>
              <a:t>, </a:t>
            </a:r>
            <a:r>
              <a:rPr lang="en-US" sz="2000" dirty="0" err="1">
                <a:solidFill>
                  <a:srgbClr val="173965"/>
                </a:solidFill>
                <a:sym typeface="Open Sans Bold"/>
              </a:rPr>
              <a:t>reaktywne</a:t>
            </a:r>
            <a:r>
              <a:rPr lang="en-US" sz="2000" dirty="0">
                <a:solidFill>
                  <a:srgbClr val="173965"/>
                </a:solidFill>
                <a:sym typeface="Open Sans Bold"/>
              </a:rPr>
              <a:t> </a:t>
            </a:r>
            <a:r>
              <a:rPr lang="en-US" sz="2000" dirty="0" err="1">
                <a:solidFill>
                  <a:srgbClr val="173965"/>
                </a:solidFill>
                <a:sym typeface="Open Sans Bold"/>
              </a:rPr>
              <a:t>rozwiązywanie</a:t>
            </a:r>
            <a:r>
              <a:rPr lang="en-US" sz="2000" dirty="0">
                <a:solidFill>
                  <a:srgbClr val="173965"/>
                </a:solidFill>
                <a:sym typeface="Open Sans Bold"/>
              </a:rPr>
              <a:t> </a:t>
            </a:r>
            <a:r>
              <a:rPr lang="en-US" sz="2000" dirty="0" err="1">
                <a:solidFill>
                  <a:srgbClr val="173965"/>
                </a:solidFill>
                <a:sym typeface="Open Sans Bold"/>
              </a:rPr>
              <a:t>problemów</a:t>
            </a:r>
            <a:r>
              <a:rPr lang="en-US" sz="2000" dirty="0">
                <a:solidFill>
                  <a:srgbClr val="173965"/>
                </a:solidFill>
                <a:sym typeface="Open Sans Bold"/>
              </a:rPr>
              <a:t>.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353685" y="5870871"/>
            <a:ext cx="15535947" cy="36922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879"/>
              </a:lnSpc>
            </a:pPr>
            <a:r>
              <a:rPr lang="en-US" b="1" dirty="0" err="1">
                <a:solidFill>
                  <a:srgbClr val="8652A1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Rozróżnienie</a:t>
            </a:r>
            <a:r>
              <a:rPr lang="en-US" b="1" dirty="0">
                <a:solidFill>
                  <a:srgbClr val="8652A1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b="1" dirty="0" err="1">
                <a:solidFill>
                  <a:srgbClr val="8652A1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teoretyczne</a:t>
            </a:r>
            <a:r>
              <a:rPr lang="en-US" b="1" dirty="0">
                <a:solidFill>
                  <a:srgbClr val="8652A1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.</a:t>
            </a:r>
          </a:p>
          <a:p>
            <a:pPr marL="0" lvl="0" indent="0" algn="l">
              <a:lnSpc>
                <a:spcPts val="2879"/>
              </a:lnSpc>
            </a:pPr>
            <a:endParaRPr lang="en-US" b="1" dirty="0">
              <a:solidFill>
                <a:srgbClr val="8652A1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 marL="434340" lvl="1" indent="-217170" algn="l">
              <a:lnSpc>
                <a:spcPts val="2879"/>
              </a:lnSpc>
              <a:buFont typeface="Arial"/>
              <a:buChar char="•"/>
            </a:pPr>
            <a:r>
              <a:rPr lang="en-US" sz="1600" b="1" dirty="0" err="1">
                <a:solidFill>
                  <a:srgbClr val="173965"/>
                </a:solidFill>
                <a:sym typeface="Open Sans Bold"/>
              </a:rPr>
              <a:t>Innowacyjne</a:t>
            </a:r>
            <a:r>
              <a:rPr lang="en-US" sz="1600" b="1" dirty="0">
                <a:solidFill>
                  <a:srgbClr val="173965"/>
                </a:solidFill>
                <a:sym typeface="Open Sans Bold"/>
              </a:rPr>
              <a:t> </a:t>
            </a:r>
            <a:r>
              <a:rPr lang="en-US" sz="1600" b="1" dirty="0" err="1">
                <a:solidFill>
                  <a:srgbClr val="173965"/>
                </a:solidFill>
                <a:sym typeface="Open Sans Bold"/>
              </a:rPr>
              <a:t>podejście</a:t>
            </a:r>
            <a:r>
              <a:rPr lang="en-US" sz="1600" dirty="0">
                <a:solidFill>
                  <a:srgbClr val="173965"/>
                </a:solidFill>
                <a:sym typeface="Open Sans Bold"/>
              </a:rPr>
              <a:t>: </a:t>
            </a:r>
            <a:r>
              <a:rPr lang="en-US" sz="1600" dirty="0" err="1">
                <a:solidFill>
                  <a:srgbClr val="173965"/>
                </a:solidFill>
                <a:sym typeface="Open Sans Bold"/>
              </a:rPr>
              <a:t>otwarte</a:t>
            </a:r>
            <a:r>
              <a:rPr lang="en-US" sz="1600" dirty="0">
                <a:solidFill>
                  <a:srgbClr val="173965"/>
                </a:solidFill>
                <a:sym typeface="Open Sans Bold"/>
              </a:rPr>
              <a:t> </a:t>
            </a:r>
            <a:r>
              <a:rPr lang="en-US" sz="1600" dirty="0" err="1">
                <a:solidFill>
                  <a:srgbClr val="173965"/>
                </a:solidFill>
                <a:sym typeface="Open Sans Bold"/>
              </a:rPr>
              <a:t>na</a:t>
            </a:r>
            <a:r>
              <a:rPr lang="en-US" sz="1600" dirty="0">
                <a:solidFill>
                  <a:srgbClr val="173965"/>
                </a:solidFill>
                <a:sym typeface="Open Sans Bold"/>
              </a:rPr>
              <a:t> </a:t>
            </a:r>
            <a:r>
              <a:rPr lang="en-US" sz="1600" dirty="0" err="1">
                <a:solidFill>
                  <a:srgbClr val="173965"/>
                </a:solidFill>
                <a:sym typeface="Open Sans Bold"/>
              </a:rPr>
              <a:t>zmiany</a:t>
            </a:r>
            <a:r>
              <a:rPr lang="en-US" sz="1600" dirty="0">
                <a:solidFill>
                  <a:srgbClr val="173965"/>
                </a:solidFill>
                <a:sym typeface="Open Sans Bold"/>
              </a:rPr>
              <a:t> </a:t>
            </a:r>
            <a:r>
              <a:rPr lang="en-US" sz="1600" dirty="0" err="1">
                <a:solidFill>
                  <a:srgbClr val="173965"/>
                </a:solidFill>
                <a:sym typeface="Open Sans Bold"/>
              </a:rPr>
              <a:t>i</a:t>
            </a:r>
            <a:r>
              <a:rPr lang="en-US" sz="1600" dirty="0">
                <a:solidFill>
                  <a:srgbClr val="173965"/>
                </a:solidFill>
                <a:sym typeface="Open Sans Bold"/>
              </a:rPr>
              <a:t> </a:t>
            </a:r>
            <a:r>
              <a:rPr lang="en-US" sz="1600" dirty="0" err="1">
                <a:solidFill>
                  <a:srgbClr val="173965"/>
                </a:solidFill>
                <a:sym typeface="Open Sans Bold"/>
              </a:rPr>
              <a:t>nowe</a:t>
            </a:r>
            <a:r>
              <a:rPr lang="en-US" sz="1600" dirty="0">
                <a:solidFill>
                  <a:srgbClr val="173965"/>
                </a:solidFill>
                <a:sym typeface="Open Sans Bold"/>
              </a:rPr>
              <a:t> </a:t>
            </a:r>
            <a:r>
              <a:rPr lang="en-US" sz="1600" dirty="0" err="1">
                <a:solidFill>
                  <a:srgbClr val="173965"/>
                </a:solidFill>
                <a:sym typeface="Open Sans Bold"/>
              </a:rPr>
              <a:t>rozwiązania</a:t>
            </a:r>
            <a:r>
              <a:rPr lang="en-US" sz="1600" dirty="0">
                <a:solidFill>
                  <a:srgbClr val="173965"/>
                </a:solidFill>
                <a:sym typeface="Open Sans Bold"/>
              </a:rPr>
              <a:t>.</a:t>
            </a:r>
          </a:p>
          <a:p>
            <a:pPr marL="434340" lvl="1" indent="-217170" algn="l">
              <a:lnSpc>
                <a:spcPts val="2879"/>
              </a:lnSpc>
              <a:buFont typeface="Arial"/>
              <a:buChar char="•"/>
            </a:pPr>
            <a:r>
              <a:rPr lang="en-US" sz="1600" b="1" dirty="0" err="1">
                <a:solidFill>
                  <a:srgbClr val="173965"/>
                </a:solidFill>
                <a:sym typeface="Open Sans Bold"/>
              </a:rPr>
              <a:t>Wdrażanie</a:t>
            </a:r>
            <a:r>
              <a:rPr lang="en-US" sz="1600" b="1" dirty="0">
                <a:solidFill>
                  <a:srgbClr val="173965"/>
                </a:solidFill>
                <a:sym typeface="Open Sans Bold"/>
              </a:rPr>
              <a:t> </a:t>
            </a:r>
            <a:r>
              <a:rPr lang="en-US" sz="1600" b="1" dirty="0" err="1">
                <a:solidFill>
                  <a:srgbClr val="173965"/>
                </a:solidFill>
                <a:sym typeface="Open Sans Bold"/>
              </a:rPr>
              <a:t>technologii</a:t>
            </a:r>
            <a:r>
              <a:rPr lang="en-US" sz="1600" dirty="0">
                <a:solidFill>
                  <a:srgbClr val="173965"/>
                </a:solidFill>
                <a:sym typeface="Open Sans Bold"/>
              </a:rPr>
              <a:t>: </a:t>
            </a:r>
            <a:r>
              <a:rPr lang="en-US" sz="1600" dirty="0" err="1">
                <a:solidFill>
                  <a:srgbClr val="173965"/>
                </a:solidFill>
                <a:sym typeface="Open Sans Bold"/>
              </a:rPr>
              <a:t>Aktywne</a:t>
            </a:r>
            <a:r>
              <a:rPr lang="en-US" sz="1600" dirty="0">
                <a:solidFill>
                  <a:srgbClr val="173965"/>
                </a:solidFill>
                <a:sym typeface="Open Sans Bold"/>
              </a:rPr>
              <a:t> </a:t>
            </a:r>
            <a:r>
              <a:rPr lang="en-US" sz="1600" dirty="0" err="1">
                <a:solidFill>
                  <a:srgbClr val="173965"/>
                </a:solidFill>
                <a:sym typeface="Open Sans Bold"/>
              </a:rPr>
              <a:t>wprowadzanie</a:t>
            </a:r>
            <a:r>
              <a:rPr lang="en-US" sz="1600" dirty="0">
                <a:solidFill>
                  <a:srgbClr val="173965"/>
                </a:solidFill>
                <a:sym typeface="Open Sans Bold"/>
              </a:rPr>
              <a:t> </a:t>
            </a:r>
            <a:r>
              <a:rPr lang="en-US" sz="1600" dirty="0" err="1">
                <a:solidFill>
                  <a:srgbClr val="173965"/>
                </a:solidFill>
                <a:sym typeface="Open Sans Bold"/>
              </a:rPr>
              <a:t>nowych</a:t>
            </a:r>
            <a:r>
              <a:rPr lang="en-US" sz="1600" dirty="0">
                <a:solidFill>
                  <a:srgbClr val="173965"/>
                </a:solidFill>
                <a:sym typeface="Open Sans Bold"/>
              </a:rPr>
              <a:t> </a:t>
            </a:r>
            <a:r>
              <a:rPr lang="en-US" sz="1600" dirty="0" err="1">
                <a:solidFill>
                  <a:srgbClr val="173965"/>
                </a:solidFill>
                <a:sym typeface="Open Sans Bold"/>
              </a:rPr>
              <a:t>technologii</a:t>
            </a:r>
            <a:r>
              <a:rPr lang="en-US" sz="1600" dirty="0">
                <a:solidFill>
                  <a:srgbClr val="173965"/>
                </a:solidFill>
                <a:sym typeface="Open Sans Bold"/>
              </a:rPr>
              <a:t>.</a:t>
            </a:r>
          </a:p>
          <a:p>
            <a:pPr marL="434340" lvl="1" indent="-217170" algn="l">
              <a:lnSpc>
                <a:spcPts val="2879"/>
              </a:lnSpc>
              <a:buFont typeface="Arial"/>
              <a:buChar char="•"/>
            </a:pPr>
            <a:r>
              <a:rPr lang="en-US" sz="1600" b="1" dirty="0" err="1">
                <a:solidFill>
                  <a:srgbClr val="173965"/>
                </a:solidFill>
                <a:sym typeface="Open Sans Bold"/>
              </a:rPr>
              <a:t>Elastyczność</a:t>
            </a:r>
            <a:r>
              <a:rPr lang="en-US" sz="1600" dirty="0">
                <a:solidFill>
                  <a:srgbClr val="173965"/>
                </a:solidFill>
                <a:sym typeface="Open Sans Bold"/>
              </a:rPr>
              <a:t>: </a:t>
            </a:r>
            <a:r>
              <a:rPr lang="en-US" sz="1600" dirty="0" err="1">
                <a:solidFill>
                  <a:srgbClr val="173965"/>
                </a:solidFill>
                <a:sym typeface="Open Sans Bold"/>
              </a:rPr>
              <a:t>kluczową</a:t>
            </a:r>
            <a:r>
              <a:rPr lang="en-US" sz="1600" dirty="0">
                <a:solidFill>
                  <a:srgbClr val="173965"/>
                </a:solidFill>
                <a:sym typeface="Open Sans Bold"/>
              </a:rPr>
              <a:t> </a:t>
            </a:r>
            <a:r>
              <a:rPr lang="en-US" sz="1600" dirty="0" err="1">
                <a:solidFill>
                  <a:srgbClr val="173965"/>
                </a:solidFill>
                <a:sym typeface="Open Sans Bold"/>
              </a:rPr>
              <a:t>kwestią</a:t>
            </a:r>
            <a:r>
              <a:rPr lang="en-US" sz="1600" dirty="0">
                <a:solidFill>
                  <a:srgbClr val="173965"/>
                </a:solidFill>
                <a:sym typeface="Open Sans Bold"/>
              </a:rPr>
              <a:t> jest </a:t>
            </a:r>
            <a:r>
              <a:rPr lang="en-US" sz="1600" dirty="0" err="1">
                <a:solidFill>
                  <a:srgbClr val="173965"/>
                </a:solidFill>
                <a:sym typeface="Open Sans Bold"/>
              </a:rPr>
              <a:t>umiejętność</a:t>
            </a:r>
            <a:r>
              <a:rPr lang="en-US" sz="1600" dirty="0">
                <a:solidFill>
                  <a:srgbClr val="173965"/>
                </a:solidFill>
                <a:sym typeface="Open Sans Bold"/>
              </a:rPr>
              <a:t> </a:t>
            </a:r>
            <a:r>
              <a:rPr lang="en-US" sz="1600" dirty="0" err="1">
                <a:solidFill>
                  <a:srgbClr val="173965"/>
                </a:solidFill>
                <a:sym typeface="Open Sans Bold"/>
              </a:rPr>
              <a:t>dostosowania</a:t>
            </a:r>
            <a:r>
              <a:rPr lang="en-US" sz="1600" dirty="0">
                <a:solidFill>
                  <a:srgbClr val="173965"/>
                </a:solidFill>
                <a:sym typeface="Open Sans Bold"/>
              </a:rPr>
              <a:t> </a:t>
            </a:r>
            <a:r>
              <a:rPr lang="en-US" sz="1600" dirty="0" err="1">
                <a:solidFill>
                  <a:srgbClr val="173965"/>
                </a:solidFill>
                <a:sym typeface="Open Sans Bold"/>
              </a:rPr>
              <a:t>się</a:t>
            </a:r>
            <a:r>
              <a:rPr lang="en-US" sz="1600" dirty="0">
                <a:solidFill>
                  <a:srgbClr val="173965"/>
                </a:solidFill>
                <a:sym typeface="Open Sans Bold"/>
              </a:rPr>
              <a:t>.</a:t>
            </a:r>
          </a:p>
          <a:p>
            <a:pPr marL="434340" lvl="1" indent="-217170" algn="l">
              <a:lnSpc>
                <a:spcPts val="2879"/>
              </a:lnSpc>
              <a:buFont typeface="Arial"/>
              <a:buChar char="•"/>
            </a:pPr>
            <a:r>
              <a:rPr lang="en-US" sz="1600" b="1" dirty="0" err="1">
                <a:solidFill>
                  <a:srgbClr val="173965"/>
                </a:solidFill>
                <a:sym typeface="Open Sans Bold"/>
              </a:rPr>
              <a:t>Postawa</a:t>
            </a:r>
            <a:r>
              <a:rPr lang="en-US" sz="1600" b="1" dirty="0">
                <a:solidFill>
                  <a:srgbClr val="173965"/>
                </a:solidFill>
                <a:sym typeface="Open Sans Bold"/>
              </a:rPr>
              <a:t> </a:t>
            </a:r>
            <a:r>
              <a:rPr lang="en-US" sz="1600" b="1" dirty="0" err="1">
                <a:solidFill>
                  <a:srgbClr val="173965"/>
                </a:solidFill>
                <a:sym typeface="Open Sans Bold"/>
              </a:rPr>
              <a:t>ryzyka</a:t>
            </a:r>
            <a:r>
              <a:rPr lang="en-US" sz="1600" dirty="0">
                <a:solidFill>
                  <a:srgbClr val="173965"/>
                </a:solidFill>
                <a:sym typeface="Open Sans Bold"/>
              </a:rPr>
              <a:t>: </a:t>
            </a:r>
            <a:r>
              <a:rPr lang="en-US" sz="1600" dirty="0" err="1">
                <a:solidFill>
                  <a:srgbClr val="173965"/>
                </a:solidFill>
                <a:sym typeface="Open Sans Bold"/>
              </a:rPr>
              <a:t>odnosi</a:t>
            </a:r>
            <a:r>
              <a:rPr lang="en-US" sz="1600" dirty="0">
                <a:solidFill>
                  <a:srgbClr val="173965"/>
                </a:solidFill>
                <a:sym typeface="Open Sans Bold"/>
              </a:rPr>
              <a:t> </a:t>
            </a:r>
            <a:r>
              <a:rPr lang="en-US" sz="1600" dirty="0" err="1">
                <a:solidFill>
                  <a:srgbClr val="173965"/>
                </a:solidFill>
                <a:sym typeface="Open Sans Bold"/>
              </a:rPr>
              <a:t>się</a:t>
            </a:r>
            <a:r>
              <a:rPr lang="en-US" sz="1600" dirty="0">
                <a:solidFill>
                  <a:srgbClr val="173965"/>
                </a:solidFill>
                <a:sym typeface="Open Sans Bold"/>
              </a:rPr>
              <a:t> do </a:t>
            </a:r>
            <a:r>
              <a:rPr lang="en-US" sz="1600" dirty="0" err="1">
                <a:solidFill>
                  <a:srgbClr val="173965"/>
                </a:solidFill>
                <a:sym typeface="Open Sans Bold"/>
              </a:rPr>
              <a:t>podejmowania</a:t>
            </a:r>
            <a:r>
              <a:rPr lang="en-US" sz="1600" dirty="0">
                <a:solidFill>
                  <a:srgbClr val="173965"/>
                </a:solidFill>
                <a:sym typeface="Open Sans Bold"/>
              </a:rPr>
              <a:t> </a:t>
            </a:r>
            <a:r>
              <a:rPr lang="en-US" sz="1600" dirty="0" err="1">
                <a:solidFill>
                  <a:srgbClr val="173965"/>
                </a:solidFill>
                <a:sym typeface="Open Sans Bold"/>
              </a:rPr>
              <a:t>przemyślanego</a:t>
            </a:r>
            <a:r>
              <a:rPr lang="en-US" sz="1600" dirty="0">
                <a:solidFill>
                  <a:srgbClr val="173965"/>
                </a:solidFill>
                <a:sym typeface="Open Sans Bold"/>
              </a:rPr>
              <a:t> </a:t>
            </a:r>
            <a:r>
              <a:rPr lang="en-US" sz="1600" dirty="0" err="1">
                <a:solidFill>
                  <a:srgbClr val="173965"/>
                </a:solidFill>
                <a:sym typeface="Open Sans Bold"/>
              </a:rPr>
              <a:t>ryzyka</a:t>
            </a:r>
            <a:r>
              <a:rPr lang="en-US" sz="1600" dirty="0">
                <a:solidFill>
                  <a:srgbClr val="173965"/>
                </a:solidFill>
                <a:sym typeface="Open Sans Bold"/>
              </a:rPr>
              <a:t>.</a:t>
            </a:r>
          </a:p>
          <a:p>
            <a:pPr marL="434340" lvl="1" indent="-217170" algn="l">
              <a:lnSpc>
                <a:spcPts val="2879"/>
              </a:lnSpc>
              <a:buFont typeface="Arial"/>
              <a:buChar char="•"/>
            </a:pPr>
            <a:r>
              <a:rPr lang="en-US" sz="1600" b="1" dirty="0" err="1">
                <a:solidFill>
                  <a:srgbClr val="173965"/>
                </a:solidFill>
                <a:sym typeface="Open Sans Bold"/>
              </a:rPr>
              <a:t>Długoterminowa</a:t>
            </a:r>
            <a:r>
              <a:rPr lang="en-US" sz="1600" b="1" dirty="0">
                <a:solidFill>
                  <a:srgbClr val="173965"/>
                </a:solidFill>
                <a:sym typeface="Open Sans Bold"/>
              </a:rPr>
              <a:t> </a:t>
            </a:r>
            <a:r>
              <a:rPr lang="en-US" sz="1600" b="1" dirty="0" err="1">
                <a:solidFill>
                  <a:srgbClr val="173965"/>
                </a:solidFill>
                <a:sym typeface="Open Sans Bold"/>
              </a:rPr>
              <a:t>wizja</a:t>
            </a:r>
            <a:r>
              <a:rPr lang="en-US" sz="1600" dirty="0">
                <a:solidFill>
                  <a:srgbClr val="173965"/>
                </a:solidFill>
                <a:sym typeface="Open Sans Bold"/>
              </a:rPr>
              <a:t>: </a:t>
            </a:r>
            <a:r>
              <a:rPr lang="en-US" sz="1600" dirty="0" err="1">
                <a:solidFill>
                  <a:srgbClr val="173965"/>
                </a:solidFill>
                <a:sym typeface="Open Sans Bold"/>
              </a:rPr>
              <a:t>Skupia</a:t>
            </a:r>
            <a:r>
              <a:rPr lang="en-US" sz="1600" dirty="0">
                <a:solidFill>
                  <a:srgbClr val="173965"/>
                </a:solidFill>
                <a:sym typeface="Open Sans Bold"/>
              </a:rPr>
              <a:t> </a:t>
            </a:r>
            <a:r>
              <a:rPr lang="en-US" sz="1600" dirty="0" err="1">
                <a:solidFill>
                  <a:srgbClr val="173965"/>
                </a:solidFill>
                <a:sym typeface="Open Sans Bold"/>
              </a:rPr>
              <a:t>się</a:t>
            </a:r>
            <a:r>
              <a:rPr lang="en-US" sz="1600" dirty="0">
                <a:solidFill>
                  <a:srgbClr val="173965"/>
                </a:solidFill>
                <a:sym typeface="Open Sans Bold"/>
              </a:rPr>
              <a:t> </a:t>
            </a:r>
            <a:r>
              <a:rPr lang="en-US" sz="1600" dirty="0" err="1">
                <a:solidFill>
                  <a:srgbClr val="173965"/>
                </a:solidFill>
                <a:sym typeface="Open Sans Bold"/>
              </a:rPr>
              <a:t>na</a:t>
            </a:r>
            <a:r>
              <a:rPr lang="en-US" sz="1600" dirty="0">
                <a:solidFill>
                  <a:srgbClr val="173965"/>
                </a:solidFill>
                <a:sym typeface="Open Sans Bold"/>
              </a:rPr>
              <a:t> </a:t>
            </a:r>
            <a:r>
              <a:rPr lang="en-US" sz="1600" dirty="0" err="1">
                <a:solidFill>
                  <a:srgbClr val="173965"/>
                </a:solidFill>
                <a:sym typeface="Open Sans Bold"/>
              </a:rPr>
              <a:t>zapewnieniu</a:t>
            </a:r>
            <a:r>
              <a:rPr lang="en-US" sz="1600" dirty="0">
                <a:solidFill>
                  <a:srgbClr val="173965"/>
                </a:solidFill>
                <a:sym typeface="Open Sans Bold"/>
              </a:rPr>
              <a:t> </a:t>
            </a:r>
            <a:r>
              <a:rPr lang="en-US" sz="1600" dirty="0" err="1">
                <a:solidFill>
                  <a:srgbClr val="173965"/>
                </a:solidFill>
                <a:sym typeface="Open Sans Bold"/>
              </a:rPr>
              <a:t>przyszłości</a:t>
            </a:r>
            <a:r>
              <a:rPr lang="en-US" sz="1600" dirty="0">
                <a:solidFill>
                  <a:srgbClr val="173965"/>
                </a:solidFill>
                <a:sym typeface="Open Sans Bold"/>
              </a:rPr>
              <a:t> </a:t>
            </a:r>
            <a:r>
              <a:rPr lang="en-US" sz="1600" dirty="0" err="1">
                <a:solidFill>
                  <a:srgbClr val="173965"/>
                </a:solidFill>
                <a:sym typeface="Open Sans Bold"/>
              </a:rPr>
              <a:t>oraz</a:t>
            </a:r>
            <a:r>
              <a:rPr lang="en-US" sz="1600" dirty="0">
                <a:solidFill>
                  <a:srgbClr val="173965"/>
                </a:solidFill>
                <a:sym typeface="Open Sans Bold"/>
              </a:rPr>
              <a:t> </a:t>
            </a:r>
            <a:r>
              <a:rPr lang="en-US" sz="1600" dirty="0" err="1">
                <a:solidFill>
                  <a:srgbClr val="173965"/>
                </a:solidFill>
                <a:sym typeface="Open Sans Bold"/>
              </a:rPr>
              <a:t>zrównoważonym</a:t>
            </a:r>
            <a:r>
              <a:rPr lang="en-US" sz="1600" dirty="0">
                <a:solidFill>
                  <a:srgbClr val="173965"/>
                </a:solidFill>
                <a:sym typeface="Open Sans Bold"/>
              </a:rPr>
              <a:t> </a:t>
            </a:r>
            <a:r>
              <a:rPr lang="en-US" sz="1600" dirty="0" err="1">
                <a:solidFill>
                  <a:srgbClr val="173965"/>
                </a:solidFill>
                <a:sym typeface="Open Sans Bold"/>
              </a:rPr>
              <a:t>rozwoju</a:t>
            </a:r>
            <a:r>
              <a:rPr lang="en-US" sz="1600" dirty="0">
                <a:solidFill>
                  <a:srgbClr val="173965"/>
                </a:solidFill>
                <a:sym typeface="Open Sans Bold"/>
              </a:rPr>
              <a:t>.</a:t>
            </a:r>
          </a:p>
          <a:p>
            <a:pPr marL="0" lvl="0" indent="0" algn="l">
              <a:lnSpc>
                <a:spcPts val="2879"/>
              </a:lnSpc>
            </a:pPr>
            <a:endParaRPr lang="en-US" sz="1600" dirty="0">
              <a:solidFill>
                <a:srgbClr val="173965"/>
              </a:solidFill>
              <a:sym typeface="Open Sans Bold"/>
            </a:endParaRPr>
          </a:p>
          <a:p>
            <a:pPr marL="434340" lvl="1" indent="-217170" algn="ctr">
              <a:lnSpc>
                <a:spcPts val="2879"/>
              </a:lnSpc>
            </a:pPr>
            <a:r>
              <a:rPr lang="en-US" sz="1600" dirty="0" err="1">
                <a:solidFill>
                  <a:srgbClr val="173965"/>
                </a:solidFill>
                <a:sym typeface="Open Sans Bold"/>
              </a:rPr>
              <a:t>Innowacyjna</a:t>
            </a:r>
            <a:r>
              <a:rPr lang="en-US" sz="1600" dirty="0">
                <a:solidFill>
                  <a:srgbClr val="173965"/>
                </a:solidFill>
                <a:sym typeface="Open Sans Bold"/>
              </a:rPr>
              <a:t> </a:t>
            </a:r>
            <a:r>
              <a:rPr lang="en-US" sz="1600" dirty="0" err="1">
                <a:solidFill>
                  <a:srgbClr val="173965"/>
                </a:solidFill>
                <a:sym typeface="Open Sans Bold"/>
              </a:rPr>
              <a:t>logistyka</a:t>
            </a:r>
            <a:r>
              <a:rPr lang="en-US" sz="1600" dirty="0">
                <a:solidFill>
                  <a:srgbClr val="173965"/>
                </a:solidFill>
                <a:sym typeface="Open Sans Bold"/>
              </a:rPr>
              <a:t> </a:t>
            </a:r>
            <a:r>
              <a:rPr lang="en-US" sz="1600" dirty="0" err="1">
                <a:solidFill>
                  <a:srgbClr val="173965"/>
                </a:solidFill>
                <a:sym typeface="Open Sans Bold"/>
              </a:rPr>
              <a:t>dąży</a:t>
            </a:r>
            <a:r>
              <a:rPr lang="en-US" sz="1600" dirty="0">
                <a:solidFill>
                  <a:srgbClr val="173965"/>
                </a:solidFill>
                <a:sym typeface="Open Sans Bold"/>
              </a:rPr>
              <a:t> do </a:t>
            </a:r>
            <a:r>
              <a:rPr lang="en-US" sz="1600" b="1" dirty="0" err="1">
                <a:solidFill>
                  <a:srgbClr val="173965"/>
                </a:solidFill>
                <a:sym typeface="Open Sans Bold"/>
              </a:rPr>
              <a:t>transformacyjnych</a:t>
            </a:r>
            <a:r>
              <a:rPr lang="en-US" sz="1600" b="1" dirty="0">
                <a:solidFill>
                  <a:srgbClr val="173965"/>
                </a:solidFill>
                <a:sym typeface="Open Sans Bold"/>
              </a:rPr>
              <a:t> </a:t>
            </a:r>
            <a:r>
              <a:rPr lang="en-US" sz="1600" b="1" dirty="0" err="1">
                <a:solidFill>
                  <a:srgbClr val="173965"/>
                </a:solidFill>
                <a:sym typeface="Open Sans Bold"/>
              </a:rPr>
              <a:t>usprawnień</a:t>
            </a:r>
            <a:r>
              <a:rPr lang="en-US" sz="1600" b="1" dirty="0">
                <a:solidFill>
                  <a:srgbClr val="173965"/>
                </a:solidFill>
                <a:sym typeface="Open Sans Bold"/>
              </a:rPr>
              <a:t> </a:t>
            </a:r>
            <a:r>
              <a:rPr lang="en-US" sz="1600" dirty="0" err="1">
                <a:solidFill>
                  <a:srgbClr val="173965"/>
                </a:solidFill>
                <a:sym typeface="Open Sans Bold"/>
              </a:rPr>
              <a:t>dzięki</a:t>
            </a:r>
            <a:r>
              <a:rPr lang="en-US" sz="1600" dirty="0">
                <a:solidFill>
                  <a:srgbClr val="173965"/>
                </a:solidFill>
                <a:sym typeface="Open Sans Bold"/>
              </a:rPr>
              <a:t> </a:t>
            </a:r>
            <a:r>
              <a:rPr lang="en-US" sz="1600" dirty="0" err="1">
                <a:solidFill>
                  <a:srgbClr val="173965"/>
                </a:solidFill>
                <a:sym typeface="Open Sans Bold"/>
              </a:rPr>
              <a:t>technologii</a:t>
            </a:r>
            <a:r>
              <a:rPr lang="en-US" sz="1600" dirty="0">
                <a:solidFill>
                  <a:srgbClr val="173965"/>
                </a:solidFill>
                <a:sym typeface="Open Sans Bold"/>
              </a:rPr>
              <a:t> </a:t>
            </a:r>
            <a:r>
              <a:rPr lang="en-US" sz="1600" dirty="0" err="1">
                <a:solidFill>
                  <a:srgbClr val="173965"/>
                </a:solidFill>
                <a:sym typeface="Open Sans Bold"/>
              </a:rPr>
              <a:t>oraz</a:t>
            </a:r>
            <a:r>
              <a:rPr lang="en-US" sz="1600" dirty="0">
                <a:solidFill>
                  <a:srgbClr val="173965"/>
                </a:solidFill>
                <a:sym typeface="Open Sans Bold"/>
              </a:rPr>
              <a:t> </a:t>
            </a:r>
            <a:r>
              <a:rPr lang="en-US" sz="1600" dirty="0" err="1">
                <a:solidFill>
                  <a:srgbClr val="173965"/>
                </a:solidFill>
                <a:sym typeface="Open Sans Bold"/>
              </a:rPr>
              <a:t>zdolności</a:t>
            </a:r>
            <a:r>
              <a:rPr lang="en-US" sz="1600" dirty="0">
                <a:solidFill>
                  <a:srgbClr val="173965"/>
                </a:solidFill>
                <a:sym typeface="Open Sans Bold"/>
              </a:rPr>
              <a:t> </a:t>
            </a:r>
            <a:r>
              <a:rPr lang="en-US" sz="1600" dirty="0" err="1">
                <a:solidFill>
                  <a:srgbClr val="173965"/>
                </a:solidFill>
                <a:sym typeface="Open Sans Bold"/>
              </a:rPr>
              <a:t>adaptacyjnej</a:t>
            </a:r>
            <a:r>
              <a:rPr lang="en-US" sz="1600" dirty="0">
                <a:solidFill>
                  <a:srgbClr val="173965"/>
                </a:solidFill>
                <a:sym typeface="Open Sans Bold"/>
              </a:rPr>
              <a:t>.</a:t>
            </a:r>
          </a:p>
          <a:p>
            <a:pPr marL="434340" lvl="1" indent="-217170" algn="ctr">
              <a:lnSpc>
                <a:spcPts val="2879"/>
              </a:lnSpc>
            </a:pPr>
            <a:r>
              <a:rPr lang="en-US" sz="1600" dirty="0" err="1">
                <a:solidFill>
                  <a:srgbClr val="173965"/>
                </a:solidFill>
                <a:sym typeface="Open Sans Bold"/>
              </a:rPr>
              <a:t>podczas</a:t>
            </a:r>
            <a:r>
              <a:rPr lang="en-US" sz="1600" dirty="0">
                <a:solidFill>
                  <a:srgbClr val="173965"/>
                </a:solidFill>
                <a:sym typeface="Open Sans Bold"/>
              </a:rPr>
              <a:t> </a:t>
            </a:r>
            <a:r>
              <a:rPr lang="en-US" sz="1600" dirty="0" err="1">
                <a:solidFill>
                  <a:srgbClr val="173965"/>
                </a:solidFill>
                <a:sym typeface="Open Sans Bold"/>
              </a:rPr>
              <a:t>gdy</a:t>
            </a:r>
            <a:r>
              <a:rPr lang="en-US" sz="1600" dirty="0">
                <a:solidFill>
                  <a:srgbClr val="173965"/>
                </a:solidFill>
                <a:sym typeface="Open Sans Bold"/>
              </a:rPr>
              <a:t> </a:t>
            </a:r>
            <a:r>
              <a:rPr lang="en-US" sz="1600" dirty="0" err="1">
                <a:solidFill>
                  <a:srgbClr val="173965"/>
                </a:solidFill>
                <a:sym typeface="Open Sans Bold"/>
              </a:rPr>
              <a:t>logistyka</a:t>
            </a:r>
            <a:r>
              <a:rPr lang="en-US" sz="1600" dirty="0">
                <a:solidFill>
                  <a:srgbClr val="173965"/>
                </a:solidFill>
                <a:sym typeface="Open Sans Bold"/>
              </a:rPr>
              <a:t> </a:t>
            </a:r>
            <a:r>
              <a:rPr lang="en-US" sz="1600" dirty="0" err="1">
                <a:solidFill>
                  <a:srgbClr val="173965"/>
                </a:solidFill>
                <a:sym typeface="Open Sans Bold"/>
              </a:rPr>
              <a:t>nieinnowacyjna</a:t>
            </a:r>
            <a:r>
              <a:rPr lang="en-US" sz="1600" dirty="0">
                <a:solidFill>
                  <a:srgbClr val="173965"/>
                </a:solidFill>
                <a:sym typeface="Open Sans Bold"/>
              </a:rPr>
              <a:t> </a:t>
            </a:r>
            <a:r>
              <a:rPr lang="en-US" sz="1600" dirty="0" err="1">
                <a:solidFill>
                  <a:srgbClr val="173965"/>
                </a:solidFill>
                <a:sym typeface="Open Sans Bold"/>
              </a:rPr>
              <a:t>kontynuuje</a:t>
            </a:r>
            <a:r>
              <a:rPr lang="en-US" sz="1600" dirty="0">
                <a:solidFill>
                  <a:srgbClr val="173965"/>
                </a:solidFill>
                <a:sym typeface="Open Sans Bold"/>
              </a:rPr>
              <a:t> </a:t>
            </a:r>
            <a:r>
              <a:rPr lang="en-US" sz="1600" dirty="0" err="1">
                <a:solidFill>
                  <a:srgbClr val="173965"/>
                </a:solidFill>
                <a:sym typeface="Open Sans Bold"/>
              </a:rPr>
              <a:t>tradycyjne</a:t>
            </a:r>
            <a:r>
              <a:rPr lang="en-US" sz="1600" dirty="0">
                <a:solidFill>
                  <a:srgbClr val="173965"/>
                </a:solidFill>
                <a:sym typeface="Open Sans Bold"/>
              </a:rPr>
              <a:t> </a:t>
            </a:r>
            <a:r>
              <a:rPr lang="en-US" sz="1600" dirty="0" err="1">
                <a:solidFill>
                  <a:srgbClr val="173965"/>
                </a:solidFill>
                <a:sym typeface="Open Sans Bold"/>
              </a:rPr>
              <a:t>praktyki</a:t>
            </a:r>
            <a:r>
              <a:rPr lang="en-US" sz="1600" dirty="0">
                <a:solidFill>
                  <a:srgbClr val="173965"/>
                </a:solidFill>
                <a:sym typeface="Open Sans Bold"/>
              </a:rPr>
              <a:t>.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 rot="-5400000">
            <a:off x="16015584" y="7887021"/>
            <a:ext cx="3418810" cy="239078"/>
            <a:chOff x="0" y="0"/>
            <a:chExt cx="4558414" cy="31877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558411" cy="318770"/>
            </a:xfrm>
            <a:custGeom>
              <a:avLst/>
              <a:gdLst/>
              <a:ahLst/>
              <a:cxnLst/>
              <a:rect l="l" t="t" r="r" b="b"/>
              <a:pathLst>
                <a:path w="4558411" h="318770">
                  <a:moveTo>
                    <a:pt x="0" y="0"/>
                  </a:moveTo>
                  <a:lnTo>
                    <a:pt x="4558411" y="0"/>
                  </a:lnTo>
                  <a:lnTo>
                    <a:pt x="4558411" y="318770"/>
                  </a:lnTo>
                  <a:lnTo>
                    <a:pt x="0" y="31877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r="-860"/>
              </a:stretch>
            </a:blipFill>
          </p:spPr>
          <p:txBody>
            <a:bodyPr/>
            <a:lstStyle/>
            <a:p>
              <a:endParaRPr lang="pl-PL"/>
            </a:p>
          </p:txBody>
        </p:sp>
      </p:grpSp>
      <p:grpSp>
        <p:nvGrpSpPr>
          <p:cNvPr id="4" name="Group 4"/>
          <p:cNvGrpSpPr>
            <a:grpSpLocks noChangeAspect="1"/>
          </p:cNvGrpSpPr>
          <p:nvPr/>
        </p:nvGrpSpPr>
        <p:grpSpPr>
          <a:xfrm rot="2411056">
            <a:off x="17562989" y="9670934"/>
            <a:ext cx="324001" cy="342339"/>
            <a:chOff x="0" y="0"/>
            <a:chExt cx="432001" cy="456452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32054" cy="456438"/>
            </a:xfrm>
            <a:custGeom>
              <a:avLst/>
              <a:gdLst/>
              <a:ahLst/>
              <a:cxnLst/>
              <a:rect l="l" t="t" r="r" b="b"/>
              <a:pathLst>
                <a:path w="432054" h="456438">
                  <a:moveTo>
                    <a:pt x="0" y="0"/>
                  </a:moveTo>
                  <a:lnTo>
                    <a:pt x="432054" y="0"/>
                  </a:lnTo>
                  <a:lnTo>
                    <a:pt x="432054" y="456438"/>
                  </a:lnTo>
                  <a:lnTo>
                    <a:pt x="0" y="45643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r="12" b="-54"/>
              </a:stretch>
            </a:blipFill>
          </p:spPr>
          <p:txBody>
            <a:bodyPr/>
            <a:lstStyle/>
            <a:p>
              <a:endParaRPr lang="pl-PL"/>
            </a:p>
          </p:txBody>
        </p:sp>
      </p:grpSp>
      <p:grpSp>
        <p:nvGrpSpPr>
          <p:cNvPr id="6" name="Group 6"/>
          <p:cNvGrpSpPr/>
          <p:nvPr/>
        </p:nvGrpSpPr>
        <p:grpSpPr>
          <a:xfrm rot="-5400000">
            <a:off x="7632699" y="-7632702"/>
            <a:ext cx="3022603" cy="18287998"/>
            <a:chOff x="0" y="0"/>
            <a:chExt cx="4030138" cy="24383998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030091" cy="24384000"/>
            </a:xfrm>
            <a:custGeom>
              <a:avLst/>
              <a:gdLst/>
              <a:ahLst/>
              <a:cxnLst/>
              <a:rect l="l" t="t" r="r" b="b"/>
              <a:pathLst>
                <a:path w="4030091" h="24384000">
                  <a:moveTo>
                    <a:pt x="0" y="0"/>
                  </a:moveTo>
                  <a:lnTo>
                    <a:pt x="4030091" y="0"/>
                  </a:lnTo>
                  <a:lnTo>
                    <a:pt x="4030091" y="24384000"/>
                  </a:lnTo>
                  <a:lnTo>
                    <a:pt x="0" y="24384000"/>
                  </a:lnTo>
                  <a:close/>
                </a:path>
              </a:pathLst>
            </a:custGeom>
            <a:solidFill>
              <a:srgbClr val="173965"/>
            </a:solidFill>
          </p:spPr>
          <p:txBody>
            <a:bodyPr/>
            <a:lstStyle/>
            <a:p>
              <a:endParaRPr lang="pl-PL"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448724" y="1343211"/>
            <a:ext cx="15535947" cy="7585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832"/>
              </a:lnSpc>
            </a:pPr>
            <a:r>
              <a:rPr lang="en-US" sz="5400" b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INNOWACYJNY A NIEINNOWACYJNY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448724" y="3684262"/>
            <a:ext cx="15535947" cy="7201972"/>
          </a:xfrm>
          <a:prstGeom prst="rect">
            <a:avLst/>
          </a:prstGeom>
        </p:spPr>
        <p:txBody>
          <a:bodyPr lIns="0" tIns="0" rIns="0" bIns="0" numCol="2" spcCol="1080000" rtlCol="0" anchor="t">
            <a:spAutoFit/>
          </a:bodyPr>
          <a:lstStyle/>
          <a:p>
            <a:pPr marL="0" lvl="0" indent="0" algn="l"/>
            <a:r>
              <a:rPr lang="en-US" sz="2800" b="1" dirty="0" err="1">
                <a:solidFill>
                  <a:srgbClr val="8652A1"/>
                </a:solidFill>
                <a:sym typeface="Open Sans Bold"/>
              </a:rPr>
              <a:t>Innowacyjne</a:t>
            </a:r>
            <a:r>
              <a:rPr lang="en-US" sz="2800" b="1" dirty="0">
                <a:solidFill>
                  <a:srgbClr val="8652A1"/>
                </a:solidFill>
                <a:sym typeface="Open Sans Bold"/>
              </a:rPr>
              <a:t> </a:t>
            </a:r>
            <a:r>
              <a:rPr lang="en-US" sz="2800" b="1" dirty="0" err="1">
                <a:solidFill>
                  <a:srgbClr val="8652A1"/>
                </a:solidFill>
                <a:sym typeface="Open Sans Bold"/>
              </a:rPr>
              <a:t>metody</a:t>
            </a:r>
            <a:endParaRPr lang="en-US" sz="2800" b="1" dirty="0">
              <a:solidFill>
                <a:srgbClr val="8652A1"/>
              </a:solidFill>
              <a:sym typeface="Open Sans Bold"/>
            </a:endParaRPr>
          </a:p>
          <a:p>
            <a:pPr marL="0" lvl="0" indent="0" algn="l"/>
            <a:endParaRPr lang="en-US" sz="2000" dirty="0">
              <a:solidFill>
                <a:srgbClr val="173965"/>
              </a:solidFill>
              <a:sym typeface="Open Sans Bold"/>
            </a:endParaRPr>
          </a:p>
          <a:p>
            <a:pPr marL="276145" lvl="1" indent="-138073" algn="l">
              <a:buFont typeface="Arial"/>
              <a:buChar char="•"/>
            </a:pPr>
            <a:r>
              <a:rPr lang="en-US" sz="2000" b="1" dirty="0">
                <a:solidFill>
                  <a:srgbClr val="173965"/>
                </a:solidFill>
                <a:sym typeface="Open Sans Bold"/>
              </a:rPr>
              <a:t>Florim </a:t>
            </a:r>
            <a:r>
              <a:rPr lang="en-US" sz="2000" b="1" dirty="0" err="1">
                <a:solidFill>
                  <a:srgbClr val="173965"/>
                </a:solidFill>
                <a:sym typeface="Open Sans Bold"/>
              </a:rPr>
              <a:t>Ceramiche</a:t>
            </a:r>
            <a:r>
              <a:rPr lang="en-US" sz="2000" dirty="0">
                <a:solidFill>
                  <a:srgbClr val="173965"/>
                </a:solidFill>
                <a:sym typeface="Open Sans Bold"/>
              </a:rPr>
              <a:t>: </a:t>
            </a:r>
            <a:r>
              <a:rPr lang="en-US" sz="2000" dirty="0" err="1">
                <a:solidFill>
                  <a:srgbClr val="173965"/>
                </a:solidFill>
                <a:sym typeface="Open Sans Bold"/>
              </a:rPr>
              <a:t>Elektryczna</a:t>
            </a:r>
            <a:r>
              <a:rPr lang="en-US" sz="2000" dirty="0">
                <a:solidFill>
                  <a:srgbClr val="173965"/>
                </a:solidFill>
                <a:sym typeface="Open Sans Bold"/>
              </a:rPr>
              <a:t> </a:t>
            </a:r>
            <a:r>
              <a:rPr lang="en-US" sz="2000" dirty="0" err="1">
                <a:solidFill>
                  <a:srgbClr val="173965"/>
                </a:solidFill>
                <a:sym typeface="Open Sans Bold"/>
              </a:rPr>
              <a:t>flota</a:t>
            </a:r>
            <a:r>
              <a:rPr lang="en-US" sz="2000" dirty="0">
                <a:solidFill>
                  <a:srgbClr val="173965"/>
                </a:solidFill>
                <a:sym typeface="Open Sans Bold"/>
              </a:rPr>
              <a:t> </a:t>
            </a:r>
            <a:r>
              <a:rPr lang="en-US" sz="2000" dirty="0" err="1">
                <a:solidFill>
                  <a:srgbClr val="173965"/>
                </a:solidFill>
                <a:sym typeface="Open Sans Bold"/>
              </a:rPr>
              <a:t>logistyczna</a:t>
            </a:r>
            <a:r>
              <a:rPr lang="en-US" sz="2000" dirty="0">
                <a:solidFill>
                  <a:srgbClr val="173965"/>
                </a:solidFill>
                <a:sym typeface="Open Sans Bold"/>
              </a:rPr>
              <a:t> </a:t>
            </a:r>
            <a:r>
              <a:rPr lang="en-US" sz="2000" dirty="0" err="1">
                <a:solidFill>
                  <a:srgbClr val="173965"/>
                </a:solidFill>
                <a:sym typeface="Open Sans Bold"/>
              </a:rPr>
              <a:t>zasilana</a:t>
            </a:r>
            <a:r>
              <a:rPr lang="en-US" sz="2000" dirty="0">
                <a:solidFill>
                  <a:srgbClr val="173965"/>
                </a:solidFill>
                <a:sym typeface="Open Sans Bold"/>
              </a:rPr>
              <a:t> </a:t>
            </a:r>
            <a:r>
              <a:rPr lang="en-US" sz="2000" dirty="0" err="1">
                <a:solidFill>
                  <a:srgbClr val="173965"/>
                </a:solidFill>
                <a:sym typeface="Open Sans Bold"/>
              </a:rPr>
              <a:t>energią</a:t>
            </a:r>
            <a:r>
              <a:rPr lang="en-US" sz="2000" dirty="0">
                <a:solidFill>
                  <a:srgbClr val="173965"/>
                </a:solidFill>
                <a:sym typeface="Open Sans Bold"/>
              </a:rPr>
              <a:t> </a:t>
            </a:r>
            <a:r>
              <a:rPr lang="en-US" sz="2000" dirty="0" err="1">
                <a:solidFill>
                  <a:srgbClr val="173965"/>
                </a:solidFill>
                <a:sym typeface="Open Sans Bold"/>
              </a:rPr>
              <a:t>słoneczną</a:t>
            </a:r>
            <a:r>
              <a:rPr lang="en-US" sz="2000" dirty="0">
                <a:solidFill>
                  <a:srgbClr val="173965"/>
                </a:solidFill>
                <a:sym typeface="Open Sans Bold"/>
              </a:rPr>
              <a:t> </a:t>
            </a:r>
            <a:r>
              <a:rPr lang="en-US" sz="2000" dirty="0" err="1">
                <a:solidFill>
                  <a:srgbClr val="173965"/>
                </a:solidFill>
                <a:sym typeface="Open Sans Bold"/>
              </a:rPr>
              <a:t>oraz</a:t>
            </a:r>
            <a:r>
              <a:rPr lang="en-US" sz="2000" dirty="0">
                <a:solidFill>
                  <a:srgbClr val="173965"/>
                </a:solidFill>
                <a:sym typeface="Open Sans Bold"/>
              </a:rPr>
              <a:t> </a:t>
            </a:r>
            <a:r>
              <a:rPr lang="en-US" sz="2000" dirty="0" err="1">
                <a:solidFill>
                  <a:srgbClr val="173965"/>
                </a:solidFill>
                <a:sym typeface="Open Sans Bold"/>
              </a:rPr>
              <a:t>automatycznie</a:t>
            </a:r>
            <a:r>
              <a:rPr lang="en-US" sz="2000" dirty="0">
                <a:solidFill>
                  <a:srgbClr val="173965"/>
                </a:solidFill>
                <a:sym typeface="Open Sans Bold"/>
              </a:rPr>
              <a:t> </a:t>
            </a:r>
            <a:r>
              <a:rPr lang="en-US" sz="2000" dirty="0" err="1">
                <a:solidFill>
                  <a:srgbClr val="173965"/>
                </a:solidFill>
                <a:sym typeface="Open Sans Bold"/>
              </a:rPr>
              <a:t>sterowane</a:t>
            </a:r>
            <a:r>
              <a:rPr lang="en-US" sz="2000" dirty="0">
                <a:solidFill>
                  <a:srgbClr val="173965"/>
                </a:solidFill>
                <a:sym typeface="Open Sans Bold"/>
              </a:rPr>
              <a:t> </a:t>
            </a:r>
            <a:r>
              <a:rPr lang="en-US" sz="2000" dirty="0" err="1">
                <a:solidFill>
                  <a:srgbClr val="173965"/>
                </a:solidFill>
                <a:sym typeface="Open Sans Bold"/>
              </a:rPr>
              <a:t>pojazdy</a:t>
            </a:r>
            <a:r>
              <a:rPr lang="en-US" sz="2000" dirty="0">
                <a:solidFill>
                  <a:srgbClr val="173965"/>
                </a:solidFill>
                <a:sym typeface="Open Sans Bold"/>
              </a:rPr>
              <a:t> (AGV) </a:t>
            </a:r>
            <a:r>
              <a:rPr lang="en-US" sz="2000" dirty="0" err="1">
                <a:solidFill>
                  <a:srgbClr val="173965"/>
                </a:solidFill>
                <a:sym typeface="Open Sans Bold"/>
              </a:rPr>
              <a:t>podnoszą</a:t>
            </a:r>
            <a:r>
              <a:rPr lang="en-US" sz="2000" dirty="0">
                <a:solidFill>
                  <a:srgbClr val="173965"/>
                </a:solidFill>
                <a:sym typeface="Open Sans Bold"/>
              </a:rPr>
              <a:t> </a:t>
            </a:r>
            <a:r>
              <a:rPr lang="en-US" sz="2000" dirty="0" err="1">
                <a:solidFill>
                  <a:srgbClr val="173965"/>
                </a:solidFill>
                <a:sym typeface="Open Sans Bold"/>
              </a:rPr>
              <a:t>efektywność</a:t>
            </a:r>
            <a:r>
              <a:rPr lang="en-US" sz="2000" dirty="0">
                <a:solidFill>
                  <a:srgbClr val="173965"/>
                </a:solidFill>
                <a:sym typeface="Open Sans Bold"/>
              </a:rPr>
              <a:t> </a:t>
            </a:r>
            <a:r>
              <a:rPr lang="en-US" sz="2000" dirty="0" err="1">
                <a:solidFill>
                  <a:srgbClr val="173965"/>
                </a:solidFill>
                <a:sym typeface="Open Sans Bold"/>
              </a:rPr>
              <a:t>i</a:t>
            </a:r>
            <a:r>
              <a:rPr lang="en-US" sz="2000" dirty="0">
                <a:solidFill>
                  <a:srgbClr val="173965"/>
                </a:solidFill>
                <a:sym typeface="Open Sans Bold"/>
              </a:rPr>
              <a:t> </a:t>
            </a:r>
            <a:r>
              <a:rPr lang="en-US" sz="2000" dirty="0" err="1">
                <a:solidFill>
                  <a:srgbClr val="173965"/>
                </a:solidFill>
                <a:sym typeface="Open Sans Bold"/>
              </a:rPr>
              <a:t>wspierają</a:t>
            </a:r>
            <a:r>
              <a:rPr lang="en-US" sz="2000" dirty="0">
                <a:solidFill>
                  <a:srgbClr val="173965"/>
                </a:solidFill>
                <a:sym typeface="Open Sans Bold"/>
              </a:rPr>
              <a:t> </a:t>
            </a:r>
            <a:r>
              <a:rPr lang="en-US" sz="2000" dirty="0" err="1">
                <a:solidFill>
                  <a:srgbClr val="173965"/>
                </a:solidFill>
                <a:sym typeface="Open Sans Bold"/>
              </a:rPr>
              <a:t>strategię</a:t>
            </a:r>
            <a:r>
              <a:rPr lang="en-US" sz="2000" dirty="0">
                <a:solidFill>
                  <a:srgbClr val="173965"/>
                </a:solidFill>
                <a:sym typeface="Open Sans Bold"/>
              </a:rPr>
              <a:t> </a:t>
            </a:r>
            <a:r>
              <a:rPr lang="en-US" sz="2000" dirty="0" err="1">
                <a:solidFill>
                  <a:srgbClr val="173965"/>
                </a:solidFill>
                <a:sym typeface="Open Sans Bold"/>
              </a:rPr>
              <a:t>zerowej</a:t>
            </a:r>
            <a:r>
              <a:rPr lang="en-US" sz="2000" dirty="0">
                <a:solidFill>
                  <a:srgbClr val="173965"/>
                </a:solidFill>
                <a:sym typeface="Open Sans Bold"/>
              </a:rPr>
              <a:t> </a:t>
            </a:r>
            <a:r>
              <a:rPr lang="en-US" sz="2000" dirty="0" err="1">
                <a:solidFill>
                  <a:srgbClr val="173965"/>
                </a:solidFill>
                <a:sym typeface="Open Sans Bold"/>
              </a:rPr>
              <a:t>emisji</a:t>
            </a:r>
            <a:r>
              <a:rPr lang="en-US" sz="2000" dirty="0">
                <a:solidFill>
                  <a:srgbClr val="173965"/>
                </a:solidFill>
                <a:sym typeface="Open Sans Bold"/>
              </a:rPr>
              <a:t> </a:t>
            </a:r>
            <a:r>
              <a:rPr lang="en-US" sz="2000" dirty="0" err="1">
                <a:solidFill>
                  <a:srgbClr val="173965"/>
                </a:solidFill>
                <a:sym typeface="Open Sans Bold"/>
              </a:rPr>
              <a:t>dwutlenku</a:t>
            </a:r>
            <a:r>
              <a:rPr lang="en-US" sz="2000" dirty="0">
                <a:solidFill>
                  <a:srgbClr val="173965"/>
                </a:solidFill>
                <a:sym typeface="Open Sans Bold"/>
              </a:rPr>
              <a:t> </a:t>
            </a:r>
            <a:r>
              <a:rPr lang="en-US" sz="2000" dirty="0" err="1">
                <a:solidFill>
                  <a:srgbClr val="173965"/>
                </a:solidFill>
                <a:sym typeface="Open Sans Bold"/>
              </a:rPr>
              <a:t>węgla</a:t>
            </a:r>
            <a:r>
              <a:rPr lang="en-US" sz="2000" dirty="0">
                <a:solidFill>
                  <a:srgbClr val="173965"/>
                </a:solidFill>
                <a:sym typeface="Open Sans Bold"/>
              </a:rPr>
              <a:t>.</a:t>
            </a:r>
          </a:p>
          <a:p>
            <a:pPr marL="0" lvl="0" indent="0" algn="l"/>
            <a:endParaRPr lang="en-US" sz="2000" dirty="0">
              <a:solidFill>
                <a:srgbClr val="173965"/>
              </a:solidFill>
              <a:sym typeface="Open Sans Bold"/>
            </a:endParaRPr>
          </a:p>
          <a:p>
            <a:pPr marL="276145" lvl="1" indent="-138073" algn="l">
              <a:buFont typeface="Arial"/>
              <a:buChar char="•"/>
            </a:pPr>
            <a:r>
              <a:rPr lang="en-US" sz="2000" b="1" dirty="0">
                <a:solidFill>
                  <a:srgbClr val="173965"/>
                </a:solidFill>
                <a:sym typeface="Open Sans Bold"/>
              </a:rPr>
              <a:t>Amazon</a:t>
            </a:r>
            <a:r>
              <a:rPr lang="en-US" sz="2000" dirty="0">
                <a:solidFill>
                  <a:srgbClr val="173965"/>
                </a:solidFill>
                <a:sym typeface="Open Sans Bold"/>
              </a:rPr>
              <a:t>: </a:t>
            </a:r>
            <a:r>
              <a:rPr lang="en-US" sz="2000" dirty="0" err="1">
                <a:solidFill>
                  <a:srgbClr val="173965"/>
                </a:solidFill>
                <a:sym typeface="Open Sans Bold"/>
              </a:rPr>
              <a:t>automatyzacja</a:t>
            </a:r>
            <a:r>
              <a:rPr lang="en-US" sz="2000" dirty="0">
                <a:solidFill>
                  <a:srgbClr val="173965"/>
                </a:solidFill>
                <a:sym typeface="Open Sans Bold"/>
              </a:rPr>
              <a:t> </a:t>
            </a:r>
            <a:r>
              <a:rPr lang="en-US" sz="2000" dirty="0" err="1">
                <a:solidFill>
                  <a:srgbClr val="173965"/>
                </a:solidFill>
                <a:sym typeface="Open Sans Bold"/>
              </a:rPr>
              <a:t>oraz</a:t>
            </a:r>
            <a:r>
              <a:rPr lang="en-US" sz="2000" dirty="0">
                <a:solidFill>
                  <a:srgbClr val="173965"/>
                </a:solidFill>
                <a:sym typeface="Open Sans Bold"/>
              </a:rPr>
              <a:t> </a:t>
            </a:r>
            <a:r>
              <a:rPr lang="en-US" sz="2000" dirty="0" err="1">
                <a:solidFill>
                  <a:srgbClr val="173965"/>
                </a:solidFill>
                <a:sym typeface="Open Sans Bold"/>
              </a:rPr>
              <a:t>sztuczna</a:t>
            </a:r>
            <a:r>
              <a:rPr lang="en-US" sz="2000" dirty="0">
                <a:solidFill>
                  <a:srgbClr val="173965"/>
                </a:solidFill>
                <a:sym typeface="Open Sans Bold"/>
              </a:rPr>
              <a:t> </a:t>
            </a:r>
            <a:r>
              <a:rPr lang="en-US" sz="2000" dirty="0" err="1">
                <a:solidFill>
                  <a:srgbClr val="173965"/>
                </a:solidFill>
                <a:sym typeface="Open Sans Bold"/>
              </a:rPr>
              <a:t>inteligencja</a:t>
            </a:r>
            <a:r>
              <a:rPr lang="en-US" sz="2000" dirty="0">
                <a:solidFill>
                  <a:srgbClr val="173965"/>
                </a:solidFill>
                <a:sym typeface="Open Sans Bold"/>
              </a:rPr>
              <a:t>, </a:t>
            </a:r>
            <a:r>
              <a:rPr lang="en-US" sz="2000" dirty="0" err="1">
                <a:solidFill>
                  <a:srgbClr val="173965"/>
                </a:solidFill>
                <a:sym typeface="Open Sans Bold"/>
              </a:rPr>
              <a:t>które</a:t>
            </a:r>
            <a:r>
              <a:rPr lang="en-US" sz="2000" dirty="0">
                <a:solidFill>
                  <a:srgbClr val="173965"/>
                </a:solidFill>
                <a:sym typeface="Open Sans Bold"/>
              </a:rPr>
              <a:t> </a:t>
            </a:r>
            <a:r>
              <a:rPr lang="en-US" sz="2000" dirty="0" err="1">
                <a:solidFill>
                  <a:srgbClr val="173965"/>
                </a:solidFill>
                <a:sym typeface="Open Sans Bold"/>
              </a:rPr>
              <a:t>zwiększają</a:t>
            </a:r>
            <a:r>
              <a:rPr lang="en-US" sz="2000" dirty="0">
                <a:solidFill>
                  <a:srgbClr val="173965"/>
                </a:solidFill>
                <a:sym typeface="Open Sans Bold"/>
              </a:rPr>
              <a:t> </a:t>
            </a:r>
            <a:r>
              <a:rPr lang="en-US" sz="2000" dirty="0" err="1">
                <a:solidFill>
                  <a:srgbClr val="173965"/>
                </a:solidFill>
                <a:sym typeface="Open Sans Bold"/>
              </a:rPr>
              <a:t>efektywność</a:t>
            </a:r>
            <a:r>
              <a:rPr lang="en-US" sz="2000" dirty="0">
                <a:solidFill>
                  <a:srgbClr val="173965"/>
                </a:solidFill>
                <a:sym typeface="Open Sans Bold"/>
              </a:rPr>
              <a:t> </a:t>
            </a:r>
            <a:r>
              <a:rPr lang="en-US" sz="2000" dirty="0" err="1">
                <a:solidFill>
                  <a:srgbClr val="173965"/>
                </a:solidFill>
                <a:sym typeface="Open Sans Bold"/>
              </a:rPr>
              <a:t>magazynów</a:t>
            </a:r>
            <a:r>
              <a:rPr lang="en-US" sz="2000" dirty="0">
                <a:solidFill>
                  <a:srgbClr val="173965"/>
                </a:solidFill>
                <a:sym typeface="Open Sans Bold"/>
              </a:rPr>
              <a:t>, a </a:t>
            </a:r>
            <a:r>
              <a:rPr lang="en-US" sz="2000" dirty="0" err="1">
                <a:solidFill>
                  <a:srgbClr val="173965"/>
                </a:solidFill>
                <a:sym typeface="Open Sans Bold"/>
              </a:rPr>
              <a:t>także</a:t>
            </a:r>
            <a:r>
              <a:rPr lang="en-US" sz="2000" dirty="0">
                <a:solidFill>
                  <a:srgbClr val="173965"/>
                </a:solidFill>
                <a:sym typeface="Open Sans Bold"/>
              </a:rPr>
              <a:t> </a:t>
            </a:r>
            <a:r>
              <a:rPr lang="en-US" sz="2000" dirty="0" err="1">
                <a:solidFill>
                  <a:srgbClr val="173965"/>
                </a:solidFill>
                <a:sym typeface="Open Sans Bold"/>
              </a:rPr>
              <a:t>pojazdy</a:t>
            </a:r>
            <a:r>
              <a:rPr lang="en-US" sz="2000" dirty="0">
                <a:solidFill>
                  <a:srgbClr val="173965"/>
                </a:solidFill>
                <a:sym typeface="Open Sans Bold"/>
              </a:rPr>
              <a:t> </a:t>
            </a:r>
            <a:r>
              <a:rPr lang="en-US" sz="2000" dirty="0" err="1">
                <a:solidFill>
                  <a:srgbClr val="173965"/>
                </a:solidFill>
                <a:sym typeface="Open Sans Bold"/>
              </a:rPr>
              <a:t>elektryczne</a:t>
            </a:r>
            <a:r>
              <a:rPr lang="en-US" sz="2000" dirty="0">
                <a:solidFill>
                  <a:srgbClr val="173965"/>
                </a:solidFill>
                <a:sym typeface="Open Sans Bold"/>
              </a:rPr>
              <a:t>, </a:t>
            </a:r>
            <a:r>
              <a:rPr lang="en-US" sz="2000" dirty="0" err="1">
                <a:solidFill>
                  <a:srgbClr val="173965"/>
                </a:solidFill>
                <a:sym typeface="Open Sans Bold"/>
              </a:rPr>
              <a:t>które</a:t>
            </a:r>
            <a:r>
              <a:rPr lang="en-US" sz="2000" dirty="0">
                <a:solidFill>
                  <a:srgbClr val="173965"/>
                </a:solidFill>
                <a:sym typeface="Open Sans Bold"/>
              </a:rPr>
              <a:t> </a:t>
            </a:r>
            <a:r>
              <a:rPr lang="en-US" sz="2000" dirty="0" err="1">
                <a:solidFill>
                  <a:srgbClr val="173965"/>
                </a:solidFill>
                <a:sym typeface="Open Sans Bold"/>
              </a:rPr>
              <a:t>redukują</a:t>
            </a:r>
            <a:r>
              <a:rPr lang="en-US" sz="2000" dirty="0">
                <a:solidFill>
                  <a:srgbClr val="173965"/>
                </a:solidFill>
                <a:sym typeface="Open Sans Bold"/>
              </a:rPr>
              <a:t> </a:t>
            </a:r>
            <a:r>
              <a:rPr lang="en-US" sz="2000" dirty="0" err="1">
                <a:solidFill>
                  <a:srgbClr val="173965"/>
                </a:solidFill>
                <a:sym typeface="Open Sans Bold"/>
              </a:rPr>
              <a:t>emisję</a:t>
            </a:r>
            <a:r>
              <a:rPr lang="en-US" sz="2000" dirty="0">
                <a:solidFill>
                  <a:srgbClr val="173965"/>
                </a:solidFill>
                <a:sym typeface="Open Sans Bold"/>
              </a:rPr>
              <a:t> </a:t>
            </a:r>
            <a:r>
              <a:rPr lang="en-US" sz="2000" dirty="0" err="1">
                <a:solidFill>
                  <a:srgbClr val="173965"/>
                </a:solidFill>
                <a:sym typeface="Open Sans Bold"/>
              </a:rPr>
              <a:t>dwutlenku</a:t>
            </a:r>
            <a:r>
              <a:rPr lang="en-US" sz="2000" dirty="0">
                <a:solidFill>
                  <a:srgbClr val="173965"/>
                </a:solidFill>
                <a:sym typeface="Open Sans Bold"/>
              </a:rPr>
              <a:t> </a:t>
            </a:r>
            <a:r>
              <a:rPr lang="en-US" sz="2000" dirty="0" err="1">
                <a:solidFill>
                  <a:srgbClr val="173965"/>
                </a:solidFill>
                <a:sym typeface="Open Sans Bold"/>
              </a:rPr>
              <a:t>węgla</a:t>
            </a:r>
            <a:r>
              <a:rPr lang="en-US" sz="2000" dirty="0">
                <a:solidFill>
                  <a:srgbClr val="173965"/>
                </a:solidFill>
                <a:sym typeface="Open Sans Bold"/>
              </a:rPr>
              <a:t>.</a:t>
            </a:r>
          </a:p>
          <a:p>
            <a:pPr marL="0" lvl="0" indent="0" algn="l"/>
            <a:endParaRPr lang="en-US" sz="2000" dirty="0">
              <a:solidFill>
                <a:srgbClr val="173965"/>
              </a:solidFill>
              <a:sym typeface="Open Sans Bold"/>
            </a:endParaRPr>
          </a:p>
          <a:p>
            <a:pPr marL="276145" lvl="1" indent="-138073" algn="l">
              <a:buFont typeface="Arial"/>
              <a:buChar char="•"/>
            </a:pPr>
            <a:r>
              <a:rPr lang="en-US" sz="2000" b="1" dirty="0">
                <a:solidFill>
                  <a:srgbClr val="173965"/>
                </a:solidFill>
                <a:sym typeface="Open Sans Bold"/>
              </a:rPr>
              <a:t>GLS Italia</a:t>
            </a:r>
            <a:r>
              <a:rPr lang="en-US" sz="2000" dirty="0">
                <a:solidFill>
                  <a:srgbClr val="173965"/>
                </a:solidFill>
                <a:sym typeface="Open Sans Bold"/>
              </a:rPr>
              <a:t>: </a:t>
            </a:r>
            <a:r>
              <a:rPr lang="en-US" sz="2000" dirty="0" err="1">
                <a:solidFill>
                  <a:srgbClr val="173965"/>
                </a:solidFill>
                <a:sym typeface="Open Sans Bold"/>
              </a:rPr>
              <a:t>Pojazdy</a:t>
            </a:r>
            <a:r>
              <a:rPr lang="en-US" sz="2000" dirty="0">
                <a:solidFill>
                  <a:srgbClr val="173965"/>
                </a:solidFill>
                <a:sym typeface="Open Sans Bold"/>
              </a:rPr>
              <a:t> </a:t>
            </a:r>
            <a:r>
              <a:rPr lang="en-US" sz="2000" dirty="0" err="1">
                <a:solidFill>
                  <a:srgbClr val="173965"/>
                </a:solidFill>
                <a:sym typeface="Open Sans Bold"/>
              </a:rPr>
              <a:t>elektryczne</a:t>
            </a:r>
            <a:r>
              <a:rPr lang="en-US" sz="2000" dirty="0">
                <a:solidFill>
                  <a:srgbClr val="173965"/>
                </a:solidFill>
                <a:sym typeface="Open Sans Bold"/>
              </a:rPr>
              <a:t> </a:t>
            </a:r>
            <a:r>
              <a:rPr lang="en-US" sz="2000" dirty="0" err="1">
                <a:solidFill>
                  <a:srgbClr val="173965"/>
                </a:solidFill>
                <a:sym typeface="Open Sans Bold"/>
              </a:rPr>
              <a:t>oraz</a:t>
            </a:r>
            <a:r>
              <a:rPr lang="en-US" sz="2000" dirty="0">
                <a:solidFill>
                  <a:srgbClr val="173965"/>
                </a:solidFill>
                <a:sym typeface="Open Sans Bold"/>
              </a:rPr>
              <a:t> </a:t>
            </a:r>
            <a:r>
              <a:rPr lang="en-US" sz="2000" dirty="0" err="1">
                <a:solidFill>
                  <a:srgbClr val="173965"/>
                </a:solidFill>
                <a:sym typeface="Open Sans Bold"/>
              </a:rPr>
              <a:t>energia</a:t>
            </a:r>
            <a:r>
              <a:rPr lang="en-US" sz="2000" dirty="0">
                <a:solidFill>
                  <a:srgbClr val="173965"/>
                </a:solidFill>
                <a:sym typeface="Open Sans Bold"/>
              </a:rPr>
              <a:t> </a:t>
            </a:r>
            <a:r>
              <a:rPr lang="en-US" sz="2000" dirty="0" err="1">
                <a:solidFill>
                  <a:srgbClr val="173965"/>
                </a:solidFill>
                <a:sym typeface="Open Sans Bold"/>
              </a:rPr>
              <a:t>odnawialna</a:t>
            </a:r>
            <a:r>
              <a:rPr lang="en-US" sz="2000" dirty="0">
                <a:solidFill>
                  <a:srgbClr val="173965"/>
                </a:solidFill>
                <a:sym typeface="Open Sans Bold"/>
              </a:rPr>
              <a:t> </a:t>
            </a:r>
            <a:r>
              <a:rPr lang="en-US" sz="2000" dirty="0" err="1">
                <a:solidFill>
                  <a:srgbClr val="173965"/>
                </a:solidFill>
                <a:sym typeface="Open Sans Bold"/>
              </a:rPr>
              <a:t>zmniejszają</a:t>
            </a:r>
            <a:r>
              <a:rPr lang="en-US" sz="2000" dirty="0">
                <a:solidFill>
                  <a:srgbClr val="173965"/>
                </a:solidFill>
                <a:sym typeface="Open Sans Bold"/>
              </a:rPr>
              <a:t> </a:t>
            </a:r>
            <a:r>
              <a:rPr lang="en-US" sz="2000" dirty="0" err="1">
                <a:solidFill>
                  <a:srgbClr val="173965"/>
                </a:solidFill>
                <a:sym typeface="Open Sans Bold"/>
              </a:rPr>
              <a:t>emisję</a:t>
            </a:r>
            <a:r>
              <a:rPr lang="en-US" sz="2000" dirty="0">
                <a:solidFill>
                  <a:srgbClr val="173965"/>
                </a:solidFill>
                <a:sym typeface="Open Sans Bold"/>
              </a:rPr>
              <a:t> CO2.</a:t>
            </a:r>
          </a:p>
          <a:p>
            <a:pPr marL="0" lvl="0" indent="0" algn="l"/>
            <a:endParaRPr lang="en-US" sz="2000" dirty="0">
              <a:solidFill>
                <a:srgbClr val="173965"/>
              </a:solidFill>
              <a:sym typeface="Open Sans Bold"/>
            </a:endParaRPr>
          </a:p>
          <a:p>
            <a:pPr marL="276145" lvl="1" indent="-138073" algn="l">
              <a:buFont typeface="Arial"/>
              <a:buChar char="•"/>
            </a:pPr>
            <a:r>
              <a:rPr lang="en-US" sz="2000" b="1" dirty="0" err="1">
                <a:solidFill>
                  <a:srgbClr val="173965"/>
                </a:solidFill>
                <a:sym typeface="Open Sans Bold"/>
              </a:rPr>
              <a:t>Fercam</a:t>
            </a:r>
            <a:r>
              <a:rPr lang="en-US" sz="2000" dirty="0">
                <a:solidFill>
                  <a:srgbClr val="173965"/>
                </a:solidFill>
                <a:sym typeface="Open Sans Bold"/>
              </a:rPr>
              <a:t>: Transport </a:t>
            </a:r>
            <a:r>
              <a:rPr lang="en-US" sz="2000" dirty="0" err="1">
                <a:solidFill>
                  <a:srgbClr val="173965"/>
                </a:solidFill>
                <a:sym typeface="Open Sans Bold"/>
              </a:rPr>
              <a:t>intermodalny</a:t>
            </a:r>
            <a:r>
              <a:rPr lang="en-US" sz="2000" dirty="0">
                <a:solidFill>
                  <a:srgbClr val="173965"/>
                </a:solidFill>
                <a:sym typeface="Open Sans Bold"/>
              </a:rPr>
              <a:t> </a:t>
            </a:r>
            <a:r>
              <a:rPr lang="en-US" sz="2000" dirty="0" err="1">
                <a:solidFill>
                  <a:srgbClr val="173965"/>
                </a:solidFill>
                <a:sym typeface="Open Sans Bold"/>
              </a:rPr>
              <a:t>oraz</a:t>
            </a:r>
            <a:r>
              <a:rPr lang="en-US" sz="2000" dirty="0">
                <a:solidFill>
                  <a:srgbClr val="173965"/>
                </a:solidFill>
                <a:sym typeface="Open Sans Bold"/>
              </a:rPr>
              <a:t> </a:t>
            </a:r>
            <a:r>
              <a:rPr lang="en-US" sz="2000" dirty="0" err="1">
                <a:solidFill>
                  <a:srgbClr val="173965"/>
                </a:solidFill>
                <a:sym typeface="Open Sans Bold"/>
              </a:rPr>
              <a:t>produkcja</a:t>
            </a:r>
            <a:r>
              <a:rPr lang="en-US" sz="2000" dirty="0">
                <a:solidFill>
                  <a:srgbClr val="173965"/>
                </a:solidFill>
                <a:sym typeface="Open Sans Bold"/>
              </a:rPr>
              <a:t> BIO LNG </a:t>
            </a:r>
            <a:r>
              <a:rPr lang="en-US" sz="2000" dirty="0" err="1">
                <a:solidFill>
                  <a:srgbClr val="173965"/>
                </a:solidFill>
                <a:sym typeface="Open Sans Bold"/>
              </a:rPr>
              <a:t>dla</a:t>
            </a:r>
            <a:r>
              <a:rPr lang="en-US" sz="2000" dirty="0">
                <a:solidFill>
                  <a:srgbClr val="173965"/>
                </a:solidFill>
                <a:sym typeface="Open Sans Bold"/>
              </a:rPr>
              <a:t> </a:t>
            </a:r>
            <a:r>
              <a:rPr lang="en-US" sz="2000" dirty="0" err="1">
                <a:solidFill>
                  <a:srgbClr val="173965"/>
                </a:solidFill>
                <a:sym typeface="Open Sans Bold"/>
              </a:rPr>
              <a:t>zrównoważonej</a:t>
            </a:r>
            <a:r>
              <a:rPr lang="en-US" sz="2000" dirty="0">
                <a:solidFill>
                  <a:srgbClr val="173965"/>
                </a:solidFill>
                <a:sym typeface="Open Sans Bold"/>
              </a:rPr>
              <a:t> </a:t>
            </a:r>
            <a:r>
              <a:rPr lang="en-US" sz="2000" dirty="0" err="1">
                <a:solidFill>
                  <a:srgbClr val="173965"/>
                </a:solidFill>
                <a:sym typeface="Open Sans Bold"/>
              </a:rPr>
              <a:t>logistyki</a:t>
            </a:r>
            <a:r>
              <a:rPr lang="en-US" sz="2000" dirty="0">
                <a:solidFill>
                  <a:srgbClr val="173965"/>
                </a:solidFill>
                <a:sym typeface="Open Sans Bold"/>
              </a:rPr>
              <a:t>, </a:t>
            </a:r>
            <a:r>
              <a:rPr lang="en-US" sz="2000" dirty="0" err="1">
                <a:solidFill>
                  <a:srgbClr val="173965"/>
                </a:solidFill>
                <a:sym typeface="Open Sans Bold"/>
              </a:rPr>
              <a:t>zmniejszająca</a:t>
            </a:r>
            <a:r>
              <a:rPr lang="en-US" sz="2000" dirty="0">
                <a:solidFill>
                  <a:srgbClr val="173965"/>
                </a:solidFill>
                <a:sym typeface="Open Sans Bold"/>
              </a:rPr>
              <a:t> </a:t>
            </a:r>
            <a:r>
              <a:rPr lang="en-US" sz="2000" dirty="0" err="1">
                <a:solidFill>
                  <a:srgbClr val="173965"/>
                </a:solidFill>
                <a:sym typeface="Open Sans Bold"/>
              </a:rPr>
              <a:t>emisje</a:t>
            </a:r>
            <a:r>
              <a:rPr lang="en-US" sz="2000" dirty="0">
                <a:solidFill>
                  <a:srgbClr val="173965"/>
                </a:solidFill>
                <a:sym typeface="Open Sans Bold"/>
              </a:rPr>
              <a:t> o 55%.</a:t>
            </a:r>
          </a:p>
          <a:p>
            <a:pPr marL="0" lvl="0" indent="0" algn="l"/>
            <a:endParaRPr lang="en-US" sz="2000" dirty="0">
              <a:solidFill>
                <a:srgbClr val="173965"/>
              </a:solidFill>
              <a:sym typeface="Open Sans Bold"/>
            </a:endParaRPr>
          </a:p>
          <a:p>
            <a:pPr marL="0" lvl="0" indent="0" algn="l"/>
            <a:endParaRPr lang="pl-PL" sz="2000" dirty="0">
              <a:solidFill>
                <a:srgbClr val="173965"/>
              </a:solidFill>
              <a:sym typeface="Open Sans Bold"/>
            </a:endParaRPr>
          </a:p>
          <a:p>
            <a:pPr marL="0" lvl="0" indent="0" algn="l"/>
            <a:endParaRPr lang="pl-PL" sz="2000" dirty="0">
              <a:solidFill>
                <a:srgbClr val="173965"/>
              </a:solidFill>
              <a:sym typeface="Open Sans Bold"/>
            </a:endParaRPr>
          </a:p>
          <a:p>
            <a:pPr marL="0" lvl="0" indent="0" algn="l"/>
            <a:endParaRPr lang="pl-PL" sz="2000" dirty="0">
              <a:solidFill>
                <a:srgbClr val="173965"/>
              </a:solidFill>
              <a:sym typeface="Open Sans Bold"/>
            </a:endParaRPr>
          </a:p>
          <a:p>
            <a:pPr marL="0" lvl="0" indent="0" algn="l"/>
            <a:endParaRPr lang="pl-PL" sz="2000" dirty="0">
              <a:solidFill>
                <a:srgbClr val="173965"/>
              </a:solidFill>
              <a:sym typeface="Open Sans Bold"/>
            </a:endParaRPr>
          </a:p>
          <a:p>
            <a:pPr marL="0" lvl="0" indent="0" algn="l"/>
            <a:endParaRPr lang="pl-PL" sz="2000" dirty="0">
              <a:solidFill>
                <a:srgbClr val="173965"/>
              </a:solidFill>
              <a:sym typeface="Open Sans Bold"/>
            </a:endParaRPr>
          </a:p>
          <a:p>
            <a:pPr marL="0" lvl="0" indent="0" algn="l"/>
            <a:endParaRPr lang="en-US" sz="2000" dirty="0">
              <a:solidFill>
                <a:srgbClr val="173965"/>
              </a:solidFill>
              <a:sym typeface="Open Sans Bold"/>
            </a:endParaRPr>
          </a:p>
          <a:p>
            <a:pPr marL="0" lvl="0" indent="0" algn="l"/>
            <a:endParaRPr lang="en-US" sz="2000" dirty="0">
              <a:solidFill>
                <a:srgbClr val="173965"/>
              </a:solidFill>
              <a:sym typeface="Open Sans Bold"/>
            </a:endParaRPr>
          </a:p>
          <a:p>
            <a:r>
              <a:rPr lang="en-US" sz="2800" b="1" dirty="0" err="1">
                <a:solidFill>
                  <a:srgbClr val="8652A1"/>
                </a:solidFill>
                <a:sym typeface="Open Sans Bold"/>
              </a:rPr>
              <a:t>Praktyki</a:t>
            </a:r>
            <a:r>
              <a:rPr lang="en-US" sz="2800" b="1" dirty="0">
                <a:solidFill>
                  <a:srgbClr val="8652A1"/>
                </a:solidFill>
                <a:sym typeface="Open Sans Bold"/>
              </a:rPr>
              <a:t> </a:t>
            </a:r>
            <a:r>
              <a:rPr lang="en-US" sz="2800" b="1" dirty="0" err="1">
                <a:solidFill>
                  <a:srgbClr val="8652A1"/>
                </a:solidFill>
                <a:sym typeface="Open Sans Bold"/>
              </a:rPr>
              <a:t>tradycyjne</a:t>
            </a:r>
            <a:endParaRPr lang="en-US" sz="2800" b="1" dirty="0">
              <a:solidFill>
                <a:srgbClr val="8652A1"/>
              </a:solidFill>
              <a:sym typeface="Open Sans Bold"/>
            </a:endParaRPr>
          </a:p>
          <a:p>
            <a:pPr marL="0" lvl="0" indent="0" algn="l"/>
            <a:endParaRPr lang="en-US" sz="2000" dirty="0">
              <a:solidFill>
                <a:srgbClr val="173965"/>
              </a:solidFill>
              <a:sym typeface="Open Sans Bold"/>
            </a:endParaRPr>
          </a:p>
          <a:p>
            <a:pPr marL="276145" lvl="1" indent="-138073" algn="l">
              <a:buFont typeface="Arial"/>
              <a:buChar char="•"/>
            </a:pPr>
            <a:r>
              <a:rPr lang="en-US" sz="2000" b="1" dirty="0" err="1">
                <a:solidFill>
                  <a:srgbClr val="173965"/>
                </a:solidFill>
                <a:sym typeface="Open Sans Bold"/>
              </a:rPr>
              <a:t>Tradycyjne</a:t>
            </a:r>
            <a:r>
              <a:rPr lang="en-US" sz="2000" b="1" dirty="0">
                <a:solidFill>
                  <a:srgbClr val="173965"/>
                </a:solidFill>
                <a:sym typeface="Open Sans Bold"/>
              </a:rPr>
              <a:t> </a:t>
            </a:r>
            <a:r>
              <a:rPr lang="en-US" sz="2000" b="1" dirty="0" err="1">
                <a:solidFill>
                  <a:srgbClr val="173965"/>
                </a:solidFill>
                <a:sym typeface="Open Sans Bold"/>
              </a:rPr>
              <a:t>zarządzanie</a:t>
            </a:r>
            <a:r>
              <a:rPr lang="en-US" sz="2000" b="1" dirty="0">
                <a:solidFill>
                  <a:srgbClr val="173965"/>
                </a:solidFill>
                <a:sym typeface="Open Sans Bold"/>
              </a:rPr>
              <a:t> </a:t>
            </a:r>
            <a:r>
              <a:rPr lang="en-US" sz="2000" b="1" dirty="0" err="1">
                <a:solidFill>
                  <a:srgbClr val="173965"/>
                </a:solidFill>
                <a:sym typeface="Open Sans Bold"/>
              </a:rPr>
              <a:t>flotą</a:t>
            </a:r>
            <a:r>
              <a:rPr lang="en-US" sz="2000" dirty="0">
                <a:solidFill>
                  <a:srgbClr val="173965"/>
                </a:solidFill>
                <a:sym typeface="Open Sans Bold"/>
              </a:rPr>
              <a:t>: </a:t>
            </a:r>
            <a:r>
              <a:rPr lang="en-US" sz="2000" dirty="0" err="1">
                <a:solidFill>
                  <a:srgbClr val="173965"/>
                </a:solidFill>
                <a:sym typeface="Open Sans Bold"/>
              </a:rPr>
              <a:t>opiera</a:t>
            </a:r>
            <a:r>
              <a:rPr lang="en-US" sz="2000" dirty="0">
                <a:solidFill>
                  <a:srgbClr val="173965"/>
                </a:solidFill>
                <a:sym typeface="Open Sans Bold"/>
              </a:rPr>
              <a:t> </a:t>
            </a:r>
            <a:r>
              <a:rPr lang="en-US" sz="2000" dirty="0" err="1">
                <a:solidFill>
                  <a:srgbClr val="173965"/>
                </a:solidFill>
                <a:sym typeface="Open Sans Bold"/>
              </a:rPr>
              <a:t>się</a:t>
            </a:r>
            <a:r>
              <a:rPr lang="en-US" sz="2000" dirty="0">
                <a:solidFill>
                  <a:srgbClr val="173965"/>
                </a:solidFill>
                <a:sym typeface="Open Sans Bold"/>
              </a:rPr>
              <a:t> </a:t>
            </a:r>
            <a:r>
              <a:rPr lang="en-US" sz="2000" dirty="0" err="1">
                <a:solidFill>
                  <a:srgbClr val="173965"/>
                </a:solidFill>
                <a:sym typeface="Open Sans Bold"/>
              </a:rPr>
              <a:t>na</a:t>
            </a:r>
            <a:r>
              <a:rPr lang="en-US" sz="2000" dirty="0">
                <a:solidFill>
                  <a:srgbClr val="173965"/>
                </a:solidFill>
                <a:sym typeface="Open Sans Bold"/>
              </a:rPr>
              <a:t> </a:t>
            </a:r>
            <a:r>
              <a:rPr lang="en-US" sz="2000" dirty="0" err="1">
                <a:solidFill>
                  <a:srgbClr val="173965"/>
                </a:solidFill>
                <a:sym typeface="Open Sans Bold"/>
              </a:rPr>
              <a:t>przestarzałych</a:t>
            </a:r>
            <a:r>
              <a:rPr lang="en-US" sz="2000" dirty="0">
                <a:solidFill>
                  <a:srgbClr val="173965"/>
                </a:solidFill>
                <a:sym typeface="Open Sans Bold"/>
              </a:rPr>
              <a:t> </a:t>
            </a:r>
            <a:r>
              <a:rPr lang="en-US" sz="2000" dirty="0" err="1">
                <a:solidFill>
                  <a:srgbClr val="173965"/>
                </a:solidFill>
                <a:sym typeface="Open Sans Bold"/>
              </a:rPr>
              <a:t>systemach</a:t>
            </a:r>
            <a:r>
              <a:rPr lang="en-US" sz="2000" dirty="0">
                <a:solidFill>
                  <a:srgbClr val="173965"/>
                </a:solidFill>
                <a:sym typeface="Open Sans Bold"/>
              </a:rPr>
              <a:t> </a:t>
            </a:r>
            <a:r>
              <a:rPr lang="en-US" sz="2000" dirty="0" err="1">
                <a:solidFill>
                  <a:srgbClr val="173965"/>
                </a:solidFill>
                <a:sym typeface="Open Sans Bold"/>
              </a:rPr>
              <a:t>flotowych</a:t>
            </a:r>
            <a:r>
              <a:rPr lang="en-US" sz="2000" dirty="0">
                <a:solidFill>
                  <a:srgbClr val="173965"/>
                </a:solidFill>
                <a:sym typeface="Open Sans Bold"/>
              </a:rPr>
              <a:t> </a:t>
            </a:r>
            <a:r>
              <a:rPr lang="en-US" sz="2000" dirty="0" err="1">
                <a:solidFill>
                  <a:srgbClr val="173965"/>
                </a:solidFill>
                <a:sym typeface="Open Sans Bold"/>
              </a:rPr>
              <a:t>i</a:t>
            </a:r>
            <a:r>
              <a:rPr lang="en-US" sz="2000" dirty="0">
                <a:solidFill>
                  <a:srgbClr val="173965"/>
                </a:solidFill>
                <a:sym typeface="Open Sans Bold"/>
              </a:rPr>
              <a:t> </a:t>
            </a:r>
            <a:r>
              <a:rPr lang="en-US" sz="2000" dirty="0" err="1">
                <a:solidFill>
                  <a:srgbClr val="173965"/>
                </a:solidFill>
                <a:sym typeface="Open Sans Bold"/>
              </a:rPr>
              <a:t>charakteryzuje</a:t>
            </a:r>
            <a:r>
              <a:rPr lang="en-US" sz="2000" dirty="0">
                <a:solidFill>
                  <a:srgbClr val="173965"/>
                </a:solidFill>
                <a:sym typeface="Open Sans Bold"/>
              </a:rPr>
              <a:t> </a:t>
            </a:r>
            <a:r>
              <a:rPr lang="en-US" sz="2000" dirty="0" err="1">
                <a:solidFill>
                  <a:srgbClr val="173965"/>
                </a:solidFill>
                <a:sym typeface="Open Sans Bold"/>
              </a:rPr>
              <a:t>się</a:t>
            </a:r>
            <a:r>
              <a:rPr lang="en-US" sz="2000" dirty="0">
                <a:solidFill>
                  <a:srgbClr val="173965"/>
                </a:solidFill>
                <a:sym typeface="Open Sans Bold"/>
              </a:rPr>
              <a:t> </a:t>
            </a:r>
            <a:r>
              <a:rPr lang="en-US" sz="2000" dirty="0" err="1">
                <a:solidFill>
                  <a:srgbClr val="173965"/>
                </a:solidFill>
                <a:sym typeface="Open Sans Bold"/>
              </a:rPr>
              <a:t>brakiem</a:t>
            </a:r>
            <a:r>
              <a:rPr lang="en-US" sz="2000" dirty="0">
                <a:solidFill>
                  <a:srgbClr val="173965"/>
                </a:solidFill>
                <a:sym typeface="Open Sans Bold"/>
              </a:rPr>
              <a:t> </a:t>
            </a:r>
            <a:r>
              <a:rPr lang="en-US" sz="2000" dirty="0" err="1">
                <a:solidFill>
                  <a:srgbClr val="173965"/>
                </a:solidFill>
                <a:sym typeface="Open Sans Bold"/>
              </a:rPr>
              <a:t>integracji</a:t>
            </a:r>
            <a:r>
              <a:rPr lang="en-US" sz="2000" dirty="0">
                <a:solidFill>
                  <a:srgbClr val="173965"/>
                </a:solidFill>
                <a:sym typeface="Open Sans Bold"/>
              </a:rPr>
              <a:t> </a:t>
            </a:r>
            <a:r>
              <a:rPr lang="en-US" sz="2000" dirty="0" err="1">
                <a:solidFill>
                  <a:srgbClr val="173965"/>
                </a:solidFill>
                <a:sym typeface="Open Sans Bold"/>
              </a:rPr>
              <a:t>cyfrowej</a:t>
            </a:r>
            <a:r>
              <a:rPr lang="en-US" sz="2000" dirty="0">
                <a:solidFill>
                  <a:srgbClr val="173965"/>
                </a:solidFill>
                <a:sym typeface="Open Sans Bold"/>
              </a:rPr>
              <a:t>.</a:t>
            </a:r>
          </a:p>
          <a:p>
            <a:pPr marL="0" lvl="0" indent="0" algn="l"/>
            <a:endParaRPr lang="en-US" sz="2000" dirty="0">
              <a:solidFill>
                <a:srgbClr val="173965"/>
              </a:solidFill>
              <a:sym typeface="Open Sans Bold"/>
            </a:endParaRPr>
          </a:p>
          <a:p>
            <a:pPr marL="276145" lvl="1" indent="-138073" algn="l">
              <a:buFont typeface="Arial"/>
              <a:buChar char="•"/>
            </a:pPr>
            <a:r>
              <a:rPr lang="en-US" sz="2000" b="1" dirty="0" err="1">
                <a:solidFill>
                  <a:srgbClr val="173965"/>
                </a:solidFill>
                <a:sym typeface="Open Sans Bold"/>
              </a:rPr>
              <a:t>Magazynowanie</a:t>
            </a:r>
            <a:r>
              <a:rPr lang="en-US" sz="2000" b="1" dirty="0">
                <a:solidFill>
                  <a:srgbClr val="173965"/>
                </a:solidFill>
                <a:sym typeface="Open Sans Bold"/>
              </a:rPr>
              <a:t> </a:t>
            </a:r>
            <a:r>
              <a:rPr lang="en-US" sz="2000" b="1" dirty="0" err="1">
                <a:solidFill>
                  <a:srgbClr val="173965"/>
                </a:solidFill>
                <a:sym typeface="Open Sans Bold"/>
              </a:rPr>
              <a:t>ręczne</a:t>
            </a:r>
            <a:r>
              <a:rPr lang="en-US" sz="2000" dirty="0">
                <a:solidFill>
                  <a:srgbClr val="173965"/>
                </a:solidFill>
                <a:sym typeface="Open Sans Bold"/>
              </a:rPr>
              <a:t>: </a:t>
            </a:r>
            <a:r>
              <a:rPr lang="en-US" sz="2000" dirty="0" err="1">
                <a:solidFill>
                  <a:srgbClr val="173965"/>
                </a:solidFill>
                <a:sym typeface="Open Sans Bold"/>
              </a:rPr>
              <a:t>Bazuje</a:t>
            </a:r>
            <a:r>
              <a:rPr lang="en-US" sz="2000" dirty="0">
                <a:solidFill>
                  <a:srgbClr val="173965"/>
                </a:solidFill>
                <a:sym typeface="Open Sans Bold"/>
              </a:rPr>
              <a:t> </a:t>
            </a:r>
            <a:r>
              <a:rPr lang="en-US" sz="2000" dirty="0" err="1">
                <a:solidFill>
                  <a:srgbClr val="173965"/>
                </a:solidFill>
                <a:sym typeface="Open Sans Bold"/>
              </a:rPr>
              <a:t>na</a:t>
            </a:r>
            <a:r>
              <a:rPr lang="en-US" sz="2000" dirty="0">
                <a:solidFill>
                  <a:srgbClr val="173965"/>
                </a:solidFill>
                <a:sym typeface="Open Sans Bold"/>
              </a:rPr>
              <a:t> </a:t>
            </a:r>
            <a:r>
              <a:rPr lang="en-US" sz="2000" dirty="0" err="1">
                <a:solidFill>
                  <a:srgbClr val="173965"/>
                </a:solidFill>
                <a:sym typeface="Open Sans Bold"/>
              </a:rPr>
              <a:t>pracy</a:t>
            </a:r>
            <a:r>
              <a:rPr lang="en-US" sz="2000" dirty="0">
                <a:solidFill>
                  <a:srgbClr val="173965"/>
                </a:solidFill>
                <a:sym typeface="Open Sans Bold"/>
              </a:rPr>
              <a:t> </a:t>
            </a:r>
            <a:r>
              <a:rPr lang="en-US" sz="2000" dirty="0" err="1">
                <a:solidFill>
                  <a:srgbClr val="173965"/>
                </a:solidFill>
                <a:sym typeface="Open Sans Bold"/>
              </a:rPr>
              <a:t>manualnej</a:t>
            </a:r>
            <a:r>
              <a:rPr lang="en-US" sz="2000" dirty="0">
                <a:solidFill>
                  <a:srgbClr val="173965"/>
                </a:solidFill>
                <a:sym typeface="Open Sans Bold"/>
              </a:rPr>
              <a:t> </a:t>
            </a:r>
            <a:r>
              <a:rPr lang="en-US" sz="2000" dirty="0" err="1">
                <a:solidFill>
                  <a:srgbClr val="173965"/>
                </a:solidFill>
                <a:sym typeface="Open Sans Bold"/>
              </a:rPr>
              <a:t>oraz</a:t>
            </a:r>
            <a:r>
              <a:rPr lang="en-US" sz="2000" dirty="0">
                <a:solidFill>
                  <a:srgbClr val="173965"/>
                </a:solidFill>
                <a:sym typeface="Open Sans Bold"/>
              </a:rPr>
              <a:t> </a:t>
            </a:r>
            <a:r>
              <a:rPr lang="en-US" sz="2000" dirty="0" err="1">
                <a:solidFill>
                  <a:srgbClr val="173965"/>
                </a:solidFill>
                <a:sym typeface="Open Sans Bold"/>
              </a:rPr>
              <a:t>systemach</a:t>
            </a:r>
            <a:r>
              <a:rPr lang="en-US" sz="2000" dirty="0">
                <a:solidFill>
                  <a:srgbClr val="173965"/>
                </a:solidFill>
                <a:sym typeface="Open Sans Bold"/>
              </a:rPr>
              <a:t> </a:t>
            </a:r>
            <a:r>
              <a:rPr lang="en-US" sz="2000" dirty="0" err="1">
                <a:solidFill>
                  <a:srgbClr val="173965"/>
                </a:solidFill>
                <a:sym typeface="Open Sans Bold"/>
              </a:rPr>
              <a:t>papierowych</a:t>
            </a:r>
            <a:r>
              <a:rPr lang="en-US" sz="2000" dirty="0">
                <a:solidFill>
                  <a:srgbClr val="173965"/>
                </a:solidFill>
                <a:sym typeface="Open Sans Bold"/>
              </a:rPr>
              <a:t>, co </a:t>
            </a:r>
            <a:r>
              <a:rPr lang="en-US" sz="2000" dirty="0" err="1">
                <a:solidFill>
                  <a:srgbClr val="173965"/>
                </a:solidFill>
                <a:sym typeface="Open Sans Bold"/>
              </a:rPr>
              <a:t>skutkuje</a:t>
            </a:r>
            <a:r>
              <a:rPr lang="en-US" sz="2000" dirty="0">
                <a:solidFill>
                  <a:srgbClr val="173965"/>
                </a:solidFill>
                <a:sym typeface="Open Sans Bold"/>
              </a:rPr>
              <a:t> </a:t>
            </a:r>
            <a:r>
              <a:rPr lang="en-US" sz="2000" dirty="0" err="1">
                <a:solidFill>
                  <a:srgbClr val="173965"/>
                </a:solidFill>
                <a:sym typeface="Open Sans Bold"/>
              </a:rPr>
              <a:t>nieefektywnością</a:t>
            </a:r>
            <a:r>
              <a:rPr lang="en-US" sz="2000" dirty="0">
                <a:solidFill>
                  <a:srgbClr val="173965"/>
                </a:solidFill>
                <a:sym typeface="Open Sans Bold"/>
              </a:rPr>
              <a:t>.</a:t>
            </a:r>
          </a:p>
          <a:p>
            <a:pPr marL="0" lvl="0" indent="0" algn="l"/>
            <a:endParaRPr lang="en-US" sz="2000" dirty="0">
              <a:solidFill>
                <a:srgbClr val="173965"/>
              </a:solidFill>
              <a:sym typeface="Open Sans Bold"/>
            </a:endParaRPr>
          </a:p>
          <a:p>
            <a:pPr marL="276145" lvl="1" indent="-138073" algn="l">
              <a:buFont typeface="Arial"/>
              <a:buChar char="•"/>
            </a:pPr>
            <a:r>
              <a:rPr lang="en-US" sz="2000" b="1" dirty="0" err="1">
                <a:solidFill>
                  <a:srgbClr val="173965"/>
                </a:solidFill>
                <a:sym typeface="Open Sans Bold"/>
              </a:rPr>
              <a:t>Działalność</a:t>
            </a:r>
            <a:r>
              <a:rPr lang="en-US" sz="2000" b="1" dirty="0">
                <a:solidFill>
                  <a:srgbClr val="173965"/>
                </a:solidFill>
                <a:sym typeface="Open Sans Bold"/>
              </a:rPr>
              <a:t> </a:t>
            </a:r>
            <a:r>
              <a:rPr lang="en-US" sz="2000" b="1" dirty="0" err="1">
                <a:solidFill>
                  <a:srgbClr val="173965"/>
                </a:solidFill>
                <a:sym typeface="Open Sans Bold"/>
              </a:rPr>
              <a:t>energochłonna</a:t>
            </a:r>
            <a:r>
              <a:rPr lang="en-US" sz="2000" dirty="0">
                <a:solidFill>
                  <a:srgbClr val="173965"/>
                </a:solidFill>
                <a:sym typeface="Open Sans Bold"/>
              </a:rPr>
              <a:t>: </a:t>
            </a:r>
            <a:r>
              <a:rPr lang="en-US" sz="2000" dirty="0" err="1">
                <a:solidFill>
                  <a:srgbClr val="173965"/>
                </a:solidFill>
                <a:sym typeface="Open Sans Bold"/>
              </a:rPr>
              <a:t>użytkowanie</a:t>
            </a:r>
            <a:r>
              <a:rPr lang="en-US" sz="2000" dirty="0">
                <a:solidFill>
                  <a:srgbClr val="173965"/>
                </a:solidFill>
                <a:sym typeface="Open Sans Bold"/>
              </a:rPr>
              <a:t> </a:t>
            </a:r>
            <a:r>
              <a:rPr lang="en-US" sz="2000" dirty="0" err="1">
                <a:solidFill>
                  <a:srgbClr val="173965"/>
                </a:solidFill>
                <a:sym typeface="Open Sans Bold"/>
              </a:rPr>
              <a:t>pojazdów</a:t>
            </a:r>
            <a:r>
              <a:rPr lang="en-US" sz="2000" dirty="0">
                <a:solidFill>
                  <a:srgbClr val="173965"/>
                </a:solidFill>
                <a:sym typeface="Open Sans Bold"/>
              </a:rPr>
              <a:t> </a:t>
            </a:r>
            <a:r>
              <a:rPr lang="en-US" sz="2000" dirty="0" err="1">
                <a:solidFill>
                  <a:srgbClr val="173965"/>
                </a:solidFill>
                <a:sym typeface="Open Sans Bold"/>
              </a:rPr>
              <a:t>zasilanych</a:t>
            </a:r>
            <a:r>
              <a:rPr lang="en-US" sz="2000" dirty="0">
                <a:solidFill>
                  <a:srgbClr val="173965"/>
                </a:solidFill>
                <a:sym typeface="Open Sans Bold"/>
              </a:rPr>
              <a:t> </a:t>
            </a:r>
            <a:r>
              <a:rPr lang="en-US" sz="2000" dirty="0" err="1">
                <a:solidFill>
                  <a:srgbClr val="173965"/>
                </a:solidFill>
                <a:sym typeface="Open Sans Bold"/>
              </a:rPr>
              <a:t>olejem</a:t>
            </a:r>
            <a:r>
              <a:rPr lang="en-US" sz="2000" dirty="0">
                <a:solidFill>
                  <a:srgbClr val="173965"/>
                </a:solidFill>
                <a:sym typeface="Open Sans Bold"/>
              </a:rPr>
              <a:t> </a:t>
            </a:r>
            <a:r>
              <a:rPr lang="en-US" sz="2000" dirty="0" err="1">
                <a:solidFill>
                  <a:srgbClr val="173965"/>
                </a:solidFill>
                <a:sym typeface="Open Sans Bold"/>
              </a:rPr>
              <a:t>napędowym</a:t>
            </a:r>
            <a:r>
              <a:rPr lang="en-US" sz="2000" dirty="0">
                <a:solidFill>
                  <a:srgbClr val="173965"/>
                </a:solidFill>
                <a:sym typeface="Open Sans Bold"/>
              </a:rPr>
              <a:t> </a:t>
            </a:r>
            <a:r>
              <a:rPr lang="en-US" sz="2000" dirty="0" err="1">
                <a:solidFill>
                  <a:srgbClr val="173965"/>
                </a:solidFill>
                <a:sym typeface="Open Sans Bold"/>
              </a:rPr>
              <a:t>oraz</a:t>
            </a:r>
            <a:r>
              <a:rPr lang="en-US" sz="2000" dirty="0">
                <a:solidFill>
                  <a:srgbClr val="173965"/>
                </a:solidFill>
                <a:sym typeface="Open Sans Bold"/>
              </a:rPr>
              <a:t> </a:t>
            </a:r>
            <a:r>
              <a:rPr lang="en-US" sz="2000" dirty="0" err="1">
                <a:solidFill>
                  <a:srgbClr val="173965"/>
                </a:solidFill>
                <a:sym typeface="Open Sans Bold"/>
              </a:rPr>
              <a:t>brak</a:t>
            </a:r>
            <a:r>
              <a:rPr lang="en-US" sz="2000" dirty="0">
                <a:solidFill>
                  <a:srgbClr val="173965"/>
                </a:solidFill>
                <a:sym typeface="Open Sans Bold"/>
              </a:rPr>
              <a:t> </a:t>
            </a:r>
            <a:r>
              <a:rPr lang="en-US" sz="2000" dirty="0" err="1">
                <a:solidFill>
                  <a:srgbClr val="173965"/>
                </a:solidFill>
                <a:sym typeface="Open Sans Bold"/>
              </a:rPr>
              <a:t>inwestycji</a:t>
            </a:r>
            <a:r>
              <a:rPr lang="en-US" sz="2000" dirty="0">
                <a:solidFill>
                  <a:srgbClr val="173965"/>
                </a:solidFill>
                <a:sym typeface="Open Sans Bold"/>
              </a:rPr>
              <a:t> w </a:t>
            </a:r>
            <a:r>
              <a:rPr lang="en-US" sz="2000" dirty="0" err="1">
                <a:solidFill>
                  <a:srgbClr val="173965"/>
                </a:solidFill>
                <a:sym typeface="Open Sans Bold"/>
              </a:rPr>
              <a:t>paliwa</a:t>
            </a:r>
            <a:r>
              <a:rPr lang="en-US" sz="2000" dirty="0">
                <a:solidFill>
                  <a:srgbClr val="173965"/>
                </a:solidFill>
                <a:sym typeface="Open Sans Bold"/>
              </a:rPr>
              <a:t> </a:t>
            </a:r>
            <a:r>
              <a:rPr lang="en-US" sz="2000" dirty="0" err="1">
                <a:solidFill>
                  <a:srgbClr val="173965"/>
                </a:solidFill>
                <a:sym typeface="Open Sans Bold"/>
              </a:rPr>
              <a:t>odnawialne</a:t>
            </a:r>
            <a:r>
              <a:rPr lang="en-US" sz="2000" dirty="0">
                <a:solidFill>
                  <a:srgbClr val="173965"/>
                </a:solidFill>
                <a:sym typeface="Open Sans Bold"/>
              </a:rPr>
              <a:t>.</a:t>
            </a:r>
          </a:p>
          <a:p>
            <a:pPr marL="0" lvl="0" indent="0" algn="l"/>
            <a:endParaRPr lang="en-US" sz="2000" dirty="0">
              <a:solidFill>
                <a:srgbClr val="173965"/>
              </a:solidFill>
              <a:sym typeface="Open Sans Bold"/>
            </a:endParaRPr>
          </a:p>
          <a:p>
            <a:pPr marL="276145" lvl="1" indent="-138073" algn="l">
              <a:buFont typeface="Arial"/>
              <a:buChar char="•"/>
            </a:pPr>
            <a:r>
              <a:rPr lang="en-US" sz="2000" b="1" dirty="0">
                <a:solidFill>
                  <a:srgbClr val="173965"/>
                </a:solidFill>
                <a:sym typeface="Open Sans Bold"/>
              </a:rPr>
              <a:t>Brak </a:t>
            </a:r>
            <a:r>
              <a:rPr lang="en-US" sz="2000" b="1" dirty="0" err="1">
                <a:solidFill>
                  <a:srgbClr val="173965"/>
                </a:solidFill>
                <a:sym typeface="Open Sans Bold"/>
              </a:rPr>
              <a:t>zrównoważonego</a:t>
            </a:r>
            <a:r>
              <a:rPr lang="en-US" sz="2000" b="1" dirty="0">
                <a:solidFill>
                  <a:srgbClr val="173965"/>
                </a:solidFill>
                <a:sym typeface="Open Sans Bold"/>
              </a:rPr>
              <a:t> </a:t>
            </a:r>
            <a:r>
              <a:rPr lang="en-US" sz="2000" b="1" dirty="0" err="1">
                <a:solidFill>
                  <a:srgbClr val="173965"/>
                </a:solidFill>
                <a:sym typeface="Open Sans Bold"/>
              </a:rPr>
              <a:t>pozyskiwania</a:t>
            </a:r>
            <a:r>
              <a:rPr lang="en-US" sz="2000" dirty="0">
                <a:solidFill>
                  <a:srgbClr val="173965"/>
                </a:solidFill>
                <a:sym typeface="Open Sans Bold"/>
              </a:rPr>
              <a:t>: Nie </a:t>
            </a:r>
            <a:r>
              <a:rPr lang="en-US" sz="2000" dirty="0" err="1">
                <a:solidFill>
                  <a:srgbClr val="173965"/>
                </a:solidFill>
                <a:sym typeface="Open Sans Bold"/>
              </a:rPr>
              <a:t>wymaga</a:t>
            </a:r>
            <a:r>
              <a:rPr lang="en-US" sz="2000" dirty="0">
                <a:solidFill>
                  <a:srgbClr val="173965"/>
                </a:solidFill>
                <a:sym typeface="Open Sans Bold"/>
              </a:rPr>
              <a:t> od </a:t>
            </a:r>
            <a:r>
              <a:rPr lang="en-US" sz="2000" dirty="0" err="1">
                <a:solidFill>
                  <a:srgbClr val="173965"/>
                </a:solidFill>
                <a:sym typeface="Open Sans Bold"/>
              </a:rPr>
              <a:t>dostawców</a:t>
            </a:r>
            <a:r>
              <a:rPr lang="en-US" sz="2000" dirty="0">
                <a:solidFill>
                  <a:srgbClr val="173965"/>
                </a:solidFill>
                <a:sym typeface="Open Sans Bold"/>
              </a:rPr>
              <a:t> </a:t>
            </a:r>
            <a:r>
              <a:rPr lang="en-US" sz="2000" dirty="0" err="1">
                <a:solidFill>
                  <a:srgbClr val="173965"/>
                </a:solidFill>
                <a:sym typeface="Open Sans Bold"/>
              </a:rPr>
              <a:t>wdrażania</a:t>
            </a:r>
            <a:r>
              <a:rPr lang="en-US" sz="2000" dirty="0">
                <a:solidFill>
                  <a:srgbClr val="173965"/>
                </a:solidFill>
                <a:sym typeface="Open Sans Bold"/>
              </a:rPr>
              <a:t> </a:t>
            </a:r>
            <a:r>
              <a:rPr lang="en-US" sz="2000" dirty="0" err="1">
                <a:solidFill>
                  <a:srgbClr val="173965"/>
                </a:solidFill>
                <a:sym typeface="Open Sans Bold"/>
              </a:rPr>
              <a:t>praktyk</a:t>
            </a:r>
            <a:r>
              <a:rPr lang="en-US" sz="2000" dirty="0">
                <a:solidFill>
                  <a:srgbClr val="173965"/>
                </a:solidFill>
                <a:sym typeface="Open Sans Bold"/>
              </a:rPr>
              <a:t> </a:t>
            </a:r>
            <a:r>
              <a:rPr lang="en-US" sz="2000" dirty="0" err="1">
                <a:solidFill>
                  <a:srgbClr val="173965"/>
                </a:solidFill>
                <a:sym typeface="Open Sans Bold"/>
              </a:rPr>
              <a:t>proekologicznych</a:t>
            </a:r>
            <a:r>
              <a:rPr lang="en-US" sz="2000" dirty="0">
                <a:solidFill>
                  <a:srgbClr val="173965"/>
                </a:solidFill>
                <a:sym typeface="Open Sans Bold"/>
              </a:rPr>
              <a:t>.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BA0BD5-FB6C-65C4-714A-C3A354BCA1E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095304" y="6272561"/>
            <a:ext cx="6097389" cy="1021587"/>
          </a:xfrm>
        </p:spPr>
        <p:txBody>
          <a:bodyPr/>
          <a:lstStyle/>
          <a:p>
            <a:r>
              <a:rPr lang="pl-PL" sz="5400" b="1" dirty="0"/>
              <a:t>DYSKUSJA</a:t>
            </a:r>
            <a:endParaRPr lang="en-GB" sz="5400" b="1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A2D6460-EE22-E394-E430-9843E4A1D13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pl-PL" sz="4800" dirty="0"/>
              <a:t>Jakie inne </a:t>
            </a:r>
            <a:r>
              <a:rPr lang="pl-PL" sz="4800" b="1" dirty="0"/>
              <a:t>przykłady</a:t>
            </a:r>
            <a:r>
              <a:rPr lang="pl-PL" sz="4800" dirty="0"/>
              <a:t> innowacyjnych i nieinnowacyjnych praktyk w logistyce możesz podać?</a:t>
            </a:r>
            <a:endParaRPr lang="en-GB" dirty="0"/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00169770-BBCB-FDFC-3A82-3D0C5C5963AB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</p:spTree>
    <p:extLst>
      <p:ext uri="{BB962C8B-B14F-4D97-AF65-F5344CB8AC3E}">
        <p14:creationId xmlns:p14="http://schemas.microsoft.com/office/powerpoint/2010/main" val="96871490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 rot="-5400000">
            <a:off x="16015584" y="7887021"/>
            <a:ext cx="3418810" cy="239078"/>
            <a:chOff x="0" y="0"/>
            <a:chExt cx="4558414" cy="31877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558411" cy="318770"/>
            </a:xfrm>
            <a:custGeom>
              <a:avLst/>
              <a:gdLst/>
              <a:ahLst/>
              <a:cxnLst/>
              <a:rect l="l" t="t" r="r" b="b"/>
              <a:pathLst>
                <a:path w="4558411" h="318770">
                  <a:moveTo>
                    <a:pt x="0" y="0"/>
                  </a:moveTo>
                  <a:lnTo>
                    <a:pt x="4558411" y="0"/>
                  </a:lnTo>
                  <a:lnTo>
                    <a:pt x="4558411" y="318770"/>
                  </a:lnTo>
                  <a:lnTo>
                    <a:pt x="0" y="31877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r="-860"/>
              </a:stretch>
            </a:blipFill>
          </p:spPr>
          <p:txBody>
            <a:bodyPr/>
            <a:lstStyle/>
            <a:p>
              <a:endParaRPr lang="pl-PL"/>
            </a:p>
          </p:txBody>
        </p:sp>
      </p:grpSp>
      <p:grpSp>
        <p:nvGrpSpPr>
          <p:cNvPr id="4" name="Group 4"/>
          <p:cNvGrpSpPr>
            <a:grpSpLocks noChangeAspect="1"/>
          </p:cNvGrpSpPr>
          <p:nvPr/>
        </p:nvGrpSpPr>
        <p:grpSpPr>
          <a:xfrm rot="2411056">
            <a:off x="17562989" y="9670934"/>
            <a:ext cx="324001" cy="342339"/>
            <a:chOff x="0" y="0"/>
            <a:chExt cx="432001" cy="456452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32054" cy="456438"/>
            </a:xfrm>
            <a:custGeom>
              <a:avLst/>
              <a:gdLst/>
              <a:ahLst/>
              <a:cxnLst/>
              <a:rect l="l" t="t" r="r" b="b"/>
              <a:pathLst>
                <a:path w="432054" h="456438">
                  <a:moveTo>
                    <a:pt x="0" y="0"/>
                  </a:moveTo>
                  <a:lnTo>
                    <a:pt x="432054" y="0"/>
                  </a:lnTo>
                  <a:lnTo>
                    <a:pt x="432054" y="456438"/>
                  </a:lnTo>
                  <a:lnTo>
                    <a:pt x="0" y="45643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r="12" b="-54"/>
              </a:stretch>
            </a:blipFill>
          </p:spPr>
          <p:txBody>
            <a:bodyPr/>
            <a:lstStyle/>
            <a:p>
              <a:endParaRPr lang="pl-PL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0" y="-19050"/>
            <a:ext cx="9144000" cy="10266040"/>
            <a:chOff x="0" y="0"/>
            <a:chExt cx="12192000" cy="13688054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2192000" cy="13688061"/>
            </a:xfrm>
            <a:custGeom>
              <a:avLst/>
              <a:gdLst/>
              <a:ahLst/>
              <a:cxnLst/>
              <a:rect l="l" t="t" r="r" b="b"/>
              <a:pathLst>
                <a:path w="12192000" h="13688061">
                  <a:moveTo>
                    <a:pt x="0" y="0"/>
                  </a:moveTo>
                  <a:lnTo>
                    <a:pt x="12192000" y="0"/>
                  </a:lnTo>
                  <a:lnTo>
                    <a:pt x="12192000" y="13688061"/>
                  </a:lnTo>
                  <a:lnTo>
                    <a:pt x="0" y="13688061"/>
                  </a:lnTo>
                  <a:close/>
                </a:path>
              </a:pathLst>
            </a:custGeom>
            <a:solidFill>
              <a:srgbClr val="173965"/>
            </a:solidFill>
          </p:spPr>
          <p:txBody>
            <a:bodyPr/>
            <a:lstStyle/>
            <a:p>
              <a:endParaRPr lang="pl-PL"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050151" y="3009900"/>
            <a:ext cx="7117636" cy="57451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179"/>
              </a:lnSpc>
            </a:pPr>
            <a:r>
              <a:rPr lang="en-US" sz="2800" dirty="0" err="1">
                <a:solidFill>
                  <a:schemeClr val="bg1"/>
                </a:solidFill>
                <a:ea typeface="Calibri"/>
                <a:cs typeface="Calibri"/>
                <a:sym typeface="Open Sans"/>
              </a:rPr>
              <a:t>Poznaj</a:t>
            </a:r>
            <a:r>
              <a:rPr lang="en-US" sz="2800" dirty="0">
                <a:solidFill>
                  <a:schemeClr val="bg1"/>
                </a:solidFill>
                <a:ea typeface="Calibri"/>
                <a:cs typeface="Calibri"/>
                <a:sym typeface="Open Sans"/>
              </a:rPr>
              <a:t> </a:t>
            </a:r>
            <a:r>
              <a:rPr lang="en-US" sz="2800" dirty="0" err="1">
                <a:solidFill>
                  <a:schemeClr val="bg1"/>
                </a:solidFill>
                <a:ea typeface="Calibri"/>
                <a:cs typeface="Calibri"/>
                <a:sym typeface="Open Sans"/>
              </a:rPr>
              <a:t>metody</a:t>
            </a:r>
            <a:r>
              <a:rPr lang="en-US" sz="2800" dirty="0">
                <a:solidFill>
                  <a:schemeClr val="bg1"/>
                </a:solidFill>
                <a:ea typeface="Calibri"/>
                <a:cs typeface="Calibri"/>
                <a:sym typeface="Open Sans"/>
              </a:rPr>
              <a:t> </a:t>
            </a:r>
            <a:r>
              <a:rPr lang="en-US" sz="2800" dirty="0" err="1">
                <a:solidFill>
                  <a:schemeClr val="bg1"/>
                </a:solidFill>
                <a:ea typeface="Calibri"/>
                <a:cs typeface="Calibri"/>
                <a:sym typeface="Open Sans"/>
              </a:rPr>
              <a:t>zarządzania</a:t>
            </a:r>
            <a:r>
              <a:rPr lang="en-US" sz="2800" dirty="0">
                <a:solidFill>
                  <a:schemeClr val="bg1"/>
                </a:solidFill>
                <a:ea typeface="Calibri"/>
                <a:cs typeface="Calibri"/>
                <a:sym typeface="Open Sans"/>
              </a:rPr>
              <a:t> </a:t>
            </a:r>
            <a:r>
              <a:rPr lang="en-US" sz="2800" dirty="0" err="1">
                <a:solidFill>
                  <a:schemeClr val="bg1"/>
                </a:solidFill>
                <a:ea typeface="Calibri"/>
                <a:cs typeface="Calibri"/>
                <a:sym typeface="Open Sans"/>
              </a:rPr>
              <a:t>innowacjami</a:t>
            </a:r>
            <a:r>
              <a:rPr lang="en-US" sz="2800" dirty="0">
                <a:solidFill>
                  <a:schemeClr val="bg1"/>
                </a:solidFill>
                <a:ea typeface="Calibri"/>
                <a:cs typeface="Calibri"/>
                <a:sym typeface="Open Sans"/>
              </a:rPr>
              <a:t> w </a:t>
            </a:r>
            <a:r>
              <a:rPr lang="en-US" sz="2800" dirty="0" err="1">
                <a:solidFill>
                  <a:schemeClr val="bg1"/>
                </a:solidFill>
                <a:ea typeface="Calibri"/>
                <a:cs typeface="Calibri"/>
                <a:sym typeface="Open Sans"/>
              </a:rPr>
              <a:t>logistyce</a:t>
            </a:r>
            <a:r>
              <a:rPr lang="en-US" sz="2800" dirty="0">
                <a:solidFill>
                  <a:schemeClr val="bg1"/>
                </a:solidFill>
                <a:ea typeface="Calibri"/>
                <a:cs typeface="Calibri"/>
                <a:sym typeface="Open Sans"/>
              </a:rPr>
              <a:t>, </a:t>
            </a:r>
            <a:r>
              <a:rPr lang="en-US" sz="2800" dirty="0" err="1">
                <a:solidFill>
                  <a:schemeClr val="bg1"/>
                </a:solidFill>
                <a:ea typeface="Calibri"/>
                <a:cs typeface="Calibri"/>
                <a:sym typeface="Open Sans"/>
              </a:rPr>
              <a:t>opierając</a:t>
            </a:r>
            <a:r>
              <a:rPr lang="en-US" sz="2800" dirty="0">
                <a:solidFill>
                  <a:schemeClr val="bg1"/>
                </a:solidFill>
                <a:ea typeface="Calibri"/>
                <a:cs typeface="Calibri"/>
                <a:sym typeface="Open Sans"/>
              </a:rPr>
              <a:t> </a:t>
            </a:r>
            <a:r>
              <a:rPr lang="en-US" sz="2800" dirty="0" err="1">
                <a:solidFill>
                  <a:schemeClr val="bg1"/>
                </a:solidFill>
                <a:ea typeface="Calibri"/>
                <a:cs typeface="Calibri"/>
                <a:sym typeface="Open Sans"/>
              </a:rPr>
              <a:t>się</a:t>
            </a:r>
            <a:r>
              <a:rPr lang="en-US" sz="2800" dirty="0">
                <a:solidFill>
                  <a:schemeClr val="bg1"/>
                </a:solidFill>
                <a:ea typeface="Calibri"/>
                <a:cs typeface="Calibri"/>
                <a:sym typeface="Open Sans"/>
              </a:rPr>
              <a:t> </a:t>
            </a:r>
            <a:r>
              <a:rPr lang="en-US" sz="2800" dirty="0" err="1">
                <a:solidFill>
                  <a:schemeClr val="bg1"/>
                </a:solidFill>
                <a:ea typeface="Calibri"/>
                <a:cs typeface="Calibri"/>
                <a:sym typeface="Open Sans"/>
              </a:rPr>
              <a:t>na</a:t>
            </a:r>
            <a:r>
              <a:rPr lang="en-US" sz="2800" dirty="0">
                <a:solidFill>
                  <a:schemeClr val="bg1"/>
                </a:solidFill>
                <a:ea typeface="Calibri"/>
                <a:cs typeface="Calibri"/>
                <a:sym typeface="Open Sans"/>
              </a:rPr>
              <a:t> </a:t>
            </a:r>
            <a:r>
              <a:rPr lang="en-US" sz="2800" dirty="0" err="1">
                <a:solidFill>
                  <a:schemeClr val="bg1"/>
                </a:solidFill>
                <a:ea typeface="Calibri"/>
                <a:cs typeface="Calibri"/>
                <a:sym typeface="Open Sans"/>
              </a:rPr>
              <a:t>badaniach</a:t>
            </a:r>
            <a:r>
              <a:rPr lang="en-US" sz="2800" dirty="0">
                <a:solidFill>
                  <a:schemeClr val="bg1"/>
                </a:solidFill>
                <a:ea typeface="Calibri"/>
                <a:cs typeface="Calibri"/>
                <a:sym typeface="Open Sans"/>
              </a:rPr>
              <a:t> </a:t>
            </a:r>
            <a:r>
              <a:rPr lang="pl-PL" sz="2800" dirty="0" err="1">
                <a:solidFill>
                  <a:schemeClr val="bg1"/>
                </a:solidFill>
                <a:ea typeface="Calibri"/>
                <a:cs typeface="Calibri"/>
                <a:sym typeface="Open Sans"/>
              </a:rPr>
              <a:t>desk</a:t>
            </a:r>
            <a:r>
              <a:rPr lang="pl-PL" sz="2800" dirty="0">
                <a:solidFill>
                  <a:schemeClr val="bg1"/>
                </a:solidFill>
                <a:ea typeface="Calibri"/>
                <a:cs typeface="Calibri"/>
                <a:sym typeface="Open Sans"/>
              </a:rPr>
              <a:t> </a:t>
            </a:r>
            <a:r>
              <a:rPr lang="pl-PL" sz="2800" dirty="0" err="1">
                <a:solidFill>
                  <a:schemeClr val="bg1"/>
                </a:solidFill>
                <a:ea typeface="Calibri"/>
                <a:cs typeface="Calibri"/>
                <a:sym typeface="Open Sans"/>
              </a:rPr>
              <a:t>research</a:t>
            </a:r>
            <a:r>
              <a:rPr lang="pl-PL" sz="2800" dirty="0">
                <a:solidFill>
                  <a:schemeClr val="bg1"/>
                </a:solidFill>
                <a:ea typeface="Calibri"/>
                <a:cs typeface="Calibri"/>
                <a:sym typeface="Open Sans"/>
              </a:rPr>
              <a:t> </a:t>
            </a:r>
            <a:r>
              <a:rPr lang="en-US" sz="2800" dirty="0" err="1">
                <a:solidFill>
                  <a:schemeClr val="bg1"/>
                </a:solidFill>
                <a:ea typeface="Calibri"/>
                <a:cs typeface="Calibri"/>
                <a:sym typeface="Open Sans"/>
              </a:rPr>
              <a:t>oraz</a:t>
            </a:r>
            <a:r>
              <a:rPr lang="en-US" sz="2800" dirty="0">
                <a:solidFill>
                  <a:schemeClr val="bg1"/>
                </a:solidFill>
                <a:ea typeface="Calibri"/>
                <a:cs typeface="Calibri"/>
                <a:sym typeface="Open Sans"/>
              </a:rPr>
              <a:t> </a:t>
            </a:r>
            <a:r>
              <a:rPr lang="en-US" sz="2800" dirty="0" err="1">
                <a:solidFill>
                  <a:schemeClr val="bg1"/>
                </a:solidFill>
                <a:ea typeface="Calibri"/>
                <a:cs typeface="Calibri"/>
                <a:sym typeface="Open Sans"/>
              </a:rPr>
              <a:t>wywiadach</a:t>
            </a:r>
            <a:r>
              <a:rPr lang="en-US" sz="2800" dirty="0">
                <a:solidFill>
                  <a:schemeClr val="bg1"/>
                </a:solidFill>
                <a:ea typeface="Calibri"/>
                <a:cs typeface="Calibri"/>
                <a:sym typeface="Open Sans"/>
              </a:rPr>
              <a:t>.</a:t>
            </a:r>
          </a:p>
          <a:p>
            <a:pPr marL="0" lvl="0" indent="0" algn="l">
              <a:lnSpc>
                <a:spcPts val="3179"/>
              </a:lnSpc>
            </a:pPr>
            <a:endParaRPr lang="en-US" sz="2800" dirty="0">
              <a:solidFill>
                <a:schemeClr val="bg1"/>
              </a:solidFill>
              <a:ea typeface="Calibri"/>
              <a:cs typeface="Calibri"/>
              <a:sym typeface="Open Sans"/>
            </a:endParaRPr>
          </a:p>
          <a:p>
            <a:pPr marL="532745" lvl="1" indent="-266373" algn="l">
              <a:lnSpc>
                <a:spcPts val="3179"/>
              </a:lnSpc>
              <a:buFont typeface="Arial"/>
              <a:buChar char="•"/>
            </a:pPr>
            <a:r>
              <a:rPr lang="en-US" sz="2800" dirty="0" err="1">
                <a:solidFill>
                  <a:schemeClr val="bg1"/>
                </a:solidFill>
                <a:ea typeface="Calibri"/>
                <a:cs typeface="Calibri"/>
                <a:sym typeface="Open Sans"/>
              </a:rPr>
              <a:t>Wybierz</a:t>
            </a:r>
            <a:r>
              <a:rPr lang="en-US" sz="2800" dirty="0">
                <a:solidFill>
                  <a:schemeClr val="bg1"/>
                </a:solidFill>
                <a:ea typeface="Calibri"/>
                <a:cs typeface="Calibri"/>
                <a:sym typeface="Open Sans"/>
              </a:rPr>
              <a:t> </a:t>
            </a:r>
            <a:r>
              <a:rPr lang="en-US" sz="2800" dirty="0" err="1">
                <a:solidFill>
                  <a:schemeClr val="bg1"/>
                </a:solidFill>
                <a:ea typeface="Calibri"/>
                <a:cs typeface="Calibri"/>
                <a:sym typeface="Open Sans"/>
              </a:rPr>
              <a:t>właściwą</a:t>
            </a:r>
            <a:r>
              <a:rPr lang="en-US" sz="2800" dirty="0">
                <a:solidFill>
                  <a:schemeClr val="bg1"/>
                </a:solidFill>
                <a:ea typeface="Calibri"/>
                <a:cs typeface="Calibri"/>
                <a:sym typeface="Open Sans"/>
              </a:rPr>
              <a:t> </a:t>
            </a:r>
            <a:r>
              <a:rPr lang="en-US" sz="2800" dirty="0" err="1">
                <a:solidFill>
                  <a:schemeClr val="bg1"/>
                </a:solidFill>
                <a:ea typeface="Calibri"/>
                <a:cs typeface="Calibri"/>
                <a:sym typeface="Open Sans"/>
              </a:rPr>
              <a:t>firmę</a:t>
            </a:r>
            <a:r>
              <a:rPr lang="en-US" sz="2800" dirty="0">
                <a:solidFill>
                  <a:schemeClr val="bg1"/>
                </a:solidFill>
                <a:ea typeface="Calibri"/>
                <a:cs typeface="Calibri"/>
                <a:sym typeface="Open Sans"/>
              </a:rPr>
              <a:t>.</a:t>
            </a:r>
          </a:p>
          <a:p>
            <a:pPr marL="532745" lvl="1" indent="-266373" algn="l">
              <a:lnSpc>
                <a:spcPts val="3179"/>
              </a:lnSpc>
              <a:buFont typeface="Arial"/>
              <a:buChar char="•"/>
            </a:pPr>
            <a:r>
              <a:rPr lang="pl-PL" sz="2800" dirty="0">
                <a:solidFill>
                  <a:schemeClr val="bg1"/>
                </a:solidFill>
                <a:ea typeface="Calibri"/>
                <a:cs typeface="Calibri"/>
                <a:sym typeface="Open Sans"/>
              </a:rPr>
              <a:t>W</a:t>
            </a:r>
            <a:r>
              <a:rPr lang="en-US" sz="2800" dirty="0" err="1">
                <a:solidFill>
                  <a:schemeClr val="bg1"/>
                </a:solidFill>
                <a:ea typeface="Calibri"/>
                <a:cs typeface="Calibri"/>
                <a:sym typeface="Open Sans"/>
              </a:rPr>
              <a:t>ywiad</a:t>
            </a:r>
            <a:r>
              <a:rPr lang="pl-PL" sz="2800" dirty="0">
                <a:solidFill>
                  <a:schemeClr val="bg1"/>
                </a:solidFill>
                <a:ea typeface="Calibri"/>
                <a:cs typeface="Calibri"/>
                <a:sym typeface="Open Sans"/>
              </a:rPr>
              <a:t>y</a:t>
            </a:r>
            <a:r>
              <a:rPr lang="en-US" sz="2800" dirty="0">
                <a:solidFill>
                  <a:schemeClr val="bg1"/>
                </a:solidFill>
                <a:ea typeface="Calibri"/>
                <a:cs typeface="Calibri"/>
                <a:sym typeface="Open Sans"/>
              </a:rPr>
              <a:t>: </a:t>
            </a:r>
            <a:r>
              <a:rPr lang="en-US" sz="2800" dirty="0" err="1">
                <a:solidFill>
                  <a:schemeClr val="bg1"/>
                </a:solidFill>
                <a:ea typeface="Calibri"/>
                <a:cs typeface="Calibri"/>
                <a:sym typeface="Open Sans"/>
              </a:rPr>
              <a:t>Przeprowadź</a:t>
            </a:r>
            <a:r>
              <a:rPr lang="en-US" sz="2800" dirty="0">
                <a:solidFill>
                  <a:schemeClr val="bg1"/>
                </a:solidFill>
                <a:ea typeface="Calibri"/>
                <a:cs typeface="Calibri"/>
                <a:sym typeface="Open Sans"/>
              </a:rPr>
              <a:t> </a:t>
            </a:r>
            <a:r>
              <a:rPr lang="en-US" sz="2800" dirty="0" err="1">
                <a:solidFill>
                  <a:schemeClr val="bg1"/>
                </a:solidFill>
                <a:ea typeface="Calibri"/>
                <a:cs typeface="Calibri"/>
                <a:sym typeface="Open Sans"/>
              </a:rPr>
              <a:t>rozmowy</a:t>
            </a:r>
            <a:r>
              <a:rPr lang="en-US" sz="2800" dirty="0">
                <a:solidFill>
                  <a:schemeClr val="bg1"/>
                </a:solidFill>
                <a:ea typeface="Calibri"/>
                <a:cs typeface="Calibri"/>
                <a:sym typeface="Open Sans"/>
              </a:rPr>
              <a:t> z </a:t>
            </a:r>
            <a:r>
              <a:rPr lang="en-US" sz="2800" dirty="0" err="1">
                <a:solidFill>
                  <a:schemeClr val="bg1"/>
                </a:solidFill>
                <a:ea typeface="Calibri"/>
                <a:cs typeface="Calibri"/>
                <a:sym typeface="Open Sans"/>
              </a:rPr>
              <a:t>ekspertami</a:t>
            </a:r>
            <a:r>
              <a:rPr lang="en-US" sz="2800" dirty="0">
                <a:solidFill>
                  <a:schemeClr val="bg1"/>
                </a:solidFill>
                <a:ea typeface="Calibri"/>
                <a:cs typeface="Calibri"/>
                <a:sym typeface="Open Sans"/>
              </a:rPr>
              <a:t> z </a:t>
            </a:r>
            <a:r>
              <a:rPr lang="en-US" sz="2800" dirty="0" err="1">
                <a:solidFill>
                  <a:schemeClr val="bg1"/>
                </a:solidFill>
                <a:ea typeface="Calibri"/>
                <a:cs typeface="Calibri"/>
                <a:sym typeface="Open Sans"/>
              </a:rPr>
              <a:t>branży</a:t>
            </a:r>
            <a:r>
              <a:rPr lang="en-US" sz="2800" dirty="0">
                <a:solidFill>
                  <a:schemeClr val="bg1"/>
                </a:solidFill>
                <a:ea typeface="Calibri"/>
                <a:cs typeface="Calibri"/>
                <a:sym typeface="Open Sans"/>
              </a:rPr>
              <a:t>, aby </a:t>
            </a:r>
            <a:r>
              <a:rPr lang="en-US" sz="2800" dirty="0" err="1">
                <a:solidFill>
                  <a:schemeClr val="bg1"/>
                </a:solidFill>
                <a:ea typeface="Calibri"/>
                <a:cs typeface="Calibri"/>
                <a:sym typeface="Open Sans"/>
              </a:rPr>
              <a:t>uzyskać</a:t>
            </a:r>
            <a:r>
              <a:rPr lang="en-US" sz="2800" dirty="0">
                <a:solidFill>
                  <a:schemeClr val="bg1"/>
                </a:solidFill>
                <a:ea typeface="Calibri"/>
                <a:cs typeface="Calibri"/>
                <a:sym typeface="Open Sans"/>
              </a:rPr>
              <a:t> </a:t>
            </a:r>
            <a:r>
              <a:rPr lang="en-US" sz="2800" dirty="0" err="1">
                <a:solidFill>
                  <a:schemeClr val="bg1"/>
                </a:solidFill>
                <a:ea typeface="Calibri"/>
                <a:cs typeface="Calibri"/>
                <a:sym typeface="Open Sans"/>
              </a:rPr>
              <a:t>wiedzę</a:t>
            </a:r>
            <a:r>
              <a:rPr lang="en-US" sz="2800" dirty="0">
                <a:solidFill>
                  <a:schemeClr val="bg1"/>
                </a:solidFill>
                <a:ea typeface="Calibri"/>
                <a:cs typeface="Calibri"/>
                <a:sym typeface="Open Sans"/>
              </a:rPr>
              <a:t> z </a:t>
            </a:r>
            <a:r>
              <a:rPr lang="en-US" sz="2800" dirty="0" err="1">
                <a:solidFill>
                  <a:schemeClr val="bg1"/>
                </a:solidFill>
                <a:ea typeface="Calibri"/>
                <a:cs typeface="Calibri"/>
                <a:sym typeface="Open Sans"/>
              </a:rPr>
              <a:t>pierwszej</a:t>
            </a:r>
            <a:r>
              <a:rPr lang="en-US" sz="2800" dirty="0">
                <a:solidFill>
                  <a:schemeClr val="bg1"/>
                </a:solidFill>
                <a:ea typeface="Calibri"/>
                <a:cs typeface="Calibri"/>
                <a:sym typeface="Open Sans"/>
              </a:rPr>
              <a:t> </a:t>
            </a:r>
            <a:r>
              <a:rPr lang="en-US" sz="2800" dirty="0" err="1">
                <a:solidFill>
                  <a:schemeClr val="bg1"/>
                </a:solidFill>
                <a:ea typeface="Calibri"/>
                <a:cs typeface="Calibri"/>
                <a:sym typeface="Open Sans"/>
              </a:rPr>
              <a:t>ręki</a:t>
            </a:r>
            <a:r>
              <a:rPr lang="en-US" sz="2800" dirty="0">
                <a:solidFill>
                  <a:schemeClr val="bg1"/>
                </a:solidFill>
                <a:ea typeface="Calibri"/>
                <a:cs typeface="Calibri"/>
                <a:sym typeface="Open Sans"/>
              </a:rPr>
              <a:t>.</a:t>
            </a:r>
          </a:p>
          <a:p>
            <a:pPr marL="532745" lvl="1" indent="-266373" algn="l">
              <a:lnSpc>
                <a:spcPts val="3179"/>
              </a:lnSpc>
              <a:buFont typeface="Arial"/>
              <a:buChar char="•"/>
            </a:pPr>
            <a:r>
              <a:rPr lang="pl-PL" sz="2800" dirty="0" err="1">
                <a:solidFill>
                  <a:schemeClr val="bg1"/>
                </a:solidFill>
                <a:ea typeface="Calibri"/>
                <a:cs typeface="Calibri"/>
                <a:sym typeface="Open Sans"/>
              </a:rPr>
              <a:t>Desk</a:t>
            </a:r>
            <a:r>
              <a:rPr lang="pl-PL" sz="2800" dirty="0">
                <a:solidFill>
                  <a:schemeClr val="bg1"/>
                </a:solidFill>
                <a:ea typeface="Calibri"/>
                <a:cs typeface="Calibri"/>
                <a:sym typeface="Open Sans"/>
              </a:rPr>
              <a:t> </a:t>
            </a:r>
            <a:r>
              <a:rPr lang="pl-PL" sz="2800" dirty="0" err="1">
                <a:solidFill>
                  <a:schemeClr val="bg1"/>
                </a:solidFill>
                <a:ea typeface="Calibri"/>
                <a:cs typeface="Calibri"/>
                <a:sym typeface="Open Sans"/>
              </a:rPr>
              <a:t>research</a:t>
            </a:r>
            <a:r>
              <a:rPr lang="en-US" sz="2800" dirty="0">
                <a:solidFill>
                  <a:schemeClr val="bg1"/>
                </a:solidFill>
                <a:ea typeface="Calibri"/>
                <a:cs typeface="Calibri"/>
                <a:sym typeface="Open Sans"/>
              </a:rPr>
              <a:t>: </a:t>
            </a:r>
            <a:r>
              <a:rPr lang="en-US" sz="2800" dirty="0" err="1">
                <a:solidFill>
                  <a:schemeClr val="bg1"/>
                </a:solidFill>
                <a:ea typeface="Calibri"/>
                <a:cs typeface="Calibri"/>
                <a:sym typeface="Open Sans"/>
              </a:rPr>
              <a:t>Zidentyfikuj</a:t>
            </a:r>
            <a:r>
              <a:rPr lang="en-US" sz="2800" dirty="0">
                <a:solidFill>
                  <a:schemeClr val="bg1"/>
                </a:solidFill>
                <a:ea typeface="Calibri"/>
                <a:cs typeface="Calibri"/>
                <a:sym typeface="Open Sans"/>
              </a:rPr>
              <a:t> </a:t>
            </a:r>
            <a:r>
              <a:rPr lang="en-US" sz="2800" dirty="0" err="1">
                <a:solidFill>
                  <a:schemeClr val="bg1"/>
                </a:solidFill>
                <a:ea typeface="Calibri"/>
                <a:cs typeface="Calibri"/>
                <a:sym typeface="Open Sans"/>
              </a:rPr>
              <a:t>przypadki</a:t>
            </a:r>
            <a:r>
              <a:rPr lang="en-US" sz="2800" dirty="0">
                <a:solidFill>
                  <a:schemeClr val="bg1"/>
                </a:solidFill>
                <a:ea typeface="Calibri"/>
                <a:cs typeface="Calibri"/>
                <a:sym typeface="Open Sans"/>
              </a:rPr>
              <a:t> </a:t>
            </a:r>
            <a:r>
              <a:rPr lang="en-US" sz="2800" dirty="0" err="1">
                <a:solidFill>
                  <a:schemeClr val="bg1"/>
                </a:solidFill>
                <a:ea typeface="Calibri"/>
                <a:cs typeface="Calibri"/>
                <a:sym typeface="Open Sans"/>
              </a:rPr>
              <a:t>studiów</a:t>
            </a:r>
            <a:r>
              <a:rPr lang="en-US" sz="2800" dirty="0">
                <a:solidFill>
                  <a:schemeClr val="bg1"/>
                </a:solidFill>
                <a:ea typeface="Calibri"/>
                <a:cs typeface="Calibri"/>
                <a:sym typeface="Open Sans"/>
              </a:rPr>
              <a:t> </a:t>
            </a:r>
            <a:r>
              <a:rPr lang="en-US" sz="2800" dirty="0" err="1">
                <a:solidFill>
                  <a:schemeClr val="bg1"/>
                </a:solidFill>
                <a:ea typeface="Calibri"/>
                <a:cs typeface="Calibri"/>
                <a:sym typeface="Open Sans"/>
              </a:rPr>
              <a:t>dotyczących</a:t>
            </a:r>
            <a:r>
              <a:rPr lang="en-US" sz="2800" dirty="0">
                <a:solidFill>
                  <a:schemeClr val="bg1"/>
                </a:solidFill>
                <a:ea typeface="Calibri"/>
                <a:cs typeface="Calibri"/>
                <a:sym typeface="Open Sans"/>
              </a:rPr>
              <a:t> </a:t>
            </a:r>
            <a:r>
              <a:rPr lang="en-US" sz="2800" dirty="0" err="1">
                <a:solidFill>
                  <a:schemeClr val="bg1"/>
                </a:solidFill>
                <a:ea typeface="Calibri"/>
                <a:cs typeface="Calibri"/>
                <a:sym typeface="Open Sans"/>
              </a:rPr>
              <a:t>zrównoważonych</a:t>
            </a:r>
            <a:r>
              <a:rPr lang="en-US" sz="2800" dirty="0">
                <a:solidFill>
                  <a:schemeClr val="bg1"/>
                </a:solidFill>
                <a:ea typeface="Calibri"/>
                <a:cs typeface="Calibri"/>
                <a:sym typeface="Open Sans"/>
              </a:rPr>
              <a:t> </a:t>
            </a:r>
            <a:r>
              <a:rPr lang="en-US" sz="2800" dirty="0" err="1">
                <a:solidFill>
                  <a:schemeClr val="bg1"/>
                </a:solidFill>
                <a:ea typeface="Calibri"/>
                <a:cs typeface="Calibri"/>
                <a:sym typeface="Open Sans"/>
              </a:rPr>
              <a:t>i</a:t>
            </a:r>
            <a:r>
              <a:rPr lang="en-US" sz="2800" dirty="0">
                <a:solidFill>
                  <a:schemeClr val="bg1"/>
                </a:solidFill>
                <a:ea typeface="Calibri"/>
                <a:cs typeface="Calibri"/>
                <a:sym typeface="Open Sans"/>
              </a:rPr>
              <a:t> </a:t>
            </a:r>
            <a:r>
              <a:rPr lang="en-US" sz="2800" dirty="0" err="1">
                <a:solidFill>
                  <a:schemeClr val="bg1"/>
                </a:solidFill>
                <a:ea typeface="Calibri"/>
                <a:cs typeface="Calibri"/>
                <a:sym typeface="Open Sans"/>
              </a:rPr>
              <a:t>innowacyjnych</a:t>
            </a:r>
            <a:r>
              <a:rPr lang="en-US" sz="2800" dirty="0">
                <a:solidFill>
                  <a:schemeClr val="bg1"/>
                </a:solidFill>
                <a:ea typeface="Calibri"/>
                <a:cs typeface="Calibri"/>
                <a:sym typeface="Open Sans"/>
              </a:rPr>
              <a:t> </a:t>
            </a:r>
            <a:r>
              <a:rPr lang="en-US" sz="2800" dirty="0" err="1">
                <a:solidFill>
                  <a:schemeClr val="bg1"/>
                </a:solidFill>
                <a:ea typeface="Calibri"/>
                <a:cs typeface="Calibri"/>
                <a:sym typeface="Open Sans"/>
              </a:rPr>
              <a:t>rozwiązań</a:t>
            </a:r>
            <a:r>
              <a:rPr lang="en-US" sz="2800" dirty="0">
                <a:solidFill>
                  <a:schemeClr val="bg1"/>
                </a:solidFill>
                <a:ea typeface="Calibri"/>
                <a:cs typeface="Calibri"/>
                <a:sym typeface="Open Sans"/>
              </a:rPr>
              <a:t> </a:t>
            </a:r>
            <a:r>
              <a:rPr lang="en-US" sz="2800" dirty="0" err="1">
                <a:solidFill>
                  <a:schemeClr val="bg1"/>
                </a:solidFill>
                <a:ea typeface="Calibri"/>
                <a:cs typeface="Calibri"/>
                <a:sym typeface="Open Sans"/>
              </a:rPr>
              <a:t>logistycznych</a:t>
            </a:r>
            <a:r>
              <a:rPr lang="en-US" sz="2800" dirty="0">
                <a:solidFill>
                  <a:schemeClr val="bg1"/>
                </a:solidFill>
                <a:ea typeface="Calibri"/>
                <a:cs typeface="Calibri"/>
                <a:sym typeface="Open Sans"/>
              </a:rPr>
              <a:t> </a:t>
            </a:r>
            <a:r>
              <a:rPr lang="en-US" sz="2800" dirty="0" err="1">
                <a:solidFill>
                  <a:schemeClr val="bg1"/>
                </a:solidFill>
                <a:ea typeface="Calibri"/>
                <a:cs typeface="Calibri"/>
                <a:sym typeface="Open Sans"/>
              </a:rPr>
              <a:t>na</a:t>
            </a:r>
            <a:r>
              <a:rPr lang="en-US" sz="2800" dirty="0">
                <a:solidFill>
                  <a:schemeClr val="bg1"/>
                </a:solidFill>
                <a:ea typeface="Calibri"/>
                <a:cs typeface="Calibri"/>
                <a:sym typeface="Open Sans"/>
              </a:rPr>
              <a:t> </a:t>
            </a:r>
            <a:r>
              <a:rPr lang="en-US" sz="2800" dirty="0" err="1">
                <a:solidFill>
                  <a:schemeClr val="bg1"/>
                </a:solidFill>
                <a:ea typeface="Calibri"/>
                <a:cs typeface="Calibri"/>
                <a:sym typeface="Open Sans"/>
              </a:rPr>
              <a:t>poziomie</a:t>
            </a:r>
            <a:r>
              <a:rPr lang="en-US" sz="2800" dirty="0">
                <a:solidFill>
                  <a:schemeClr val="bg1"/>
                </a:solidFill>
                <a:ea typeface="Calibri"/>
                <a:cs typeface="Calibri"/>
                <a:sym typeface="Open Sans"/>
              </a:rPr>
              <a:t> </a:t>
            </a:r>
            <a:r>
              <a:rPr lang="en-US" sz="2800" dirty="0" err="1">
                <a:solidFill>
                  <a:schemeClr val="bg1"/>
                </a:solidFill>
                <a:ea typeface="Calibri"/>
                <a:cs typeface="Calibri"/>
                <a:sym typeface="Open Sans"/>
              </a:rPr>
              <a:t>lokalnym</a:t>
            </a:r>
            <a:r>
              <a:rPr lang="en-US" sz="2800" dirty="0">
                <a:solidFill>
                  <a:schemeClr val="bg1"/>
                </a:solidFill>
                <a:ea typeface="Calibri"/>
                <a:cs typeface="Calibri"/>
                <a:sym typeface="Open Sans"/>
              </a:rPr>
              <a:t> </a:t>
            </a:r>
            <a:r>
              <a:rPr lang="en-US" sz="2800" dirty="0" err="1">
                <a:solidFill>
                  <a:schemeClr val="bg1"/>
                </a:solidFill>
                <a:ea typeface="Calibri"/>
                <a:cs typeface="Calibri"/>
                <a:sym typeface="Open Sans"/>
              </a:rPr>
              <a:t>i</a:t>
            </a:r>
            <a:r>
              <a:rPr lang="en-US" sz="2800" dirty="0">
                <a:solidFill>
                  <a:schemeClr val="bg1"/>
                </a:solidFill>
                <a:ea typeface="Calibri"/>
                <a:cs typeface="Calibri"/>
                <a:sym typeface="Open Sans"/>
              </a:rPr>
              <a:t> </a:t>
            </a:r>
            <a:r>
              <a:rPr lang="en-US" sz="2800" dirty="0" err="1">
                <a:solidFill>
                  <a:schemeClr val="bg1"/>
                </a:solidFill>
                <a:ea typeface="Calibri"/>
                <a:cs typeface="Calibri"/>
                <a:sym typeface="Open Sans"/>
              </a:rPr>
              <a:t>globalnym</a:t>
            </a:r>
            <a:r>
              <a:rPr lang="en-US" sz="2800" dirty="0">
                <a:solidFill>
                  <a:schemeClr val="bg1"/>
                </a:solidFill>
                <a:ea typeface="Calibri"/>
                <a:cs typeface="Calibri"/>
                <a:sym typeface="Open Sans"/>
              </a:rPr>
              <a:t>.</a:t>
            </a:r>
          </a:p>
          <a:p>
            <a:pPr marL="532745" lvl="1" indent="-266373" algn="l">
              <a:lnSpc>
                <a:spcPts val="3179"/>
              </a:lnSpc>
              <a:buFont typeface="Arial"/>
              <a:buChar char="•"/>
            </a:pPr>
            <a:r>
              <a:rPr lang="en-US" sz="2800" dirty="0" err="1">
                <a:solidFill>
                  <a:schemeClr val="bg1"/>
                </a:solidFill>
                <a:ea typeface="Calibri"/>
                <a:cs typeface="Calibri"/>
                <a:sym typeface="Open Sans"/>
              </a:rPr>
              <a:t>Opracuj</a:t>
            </a:r>
            <a:r>
              <a:rPr lang="en-US" sz="2800" dirty="0">
                <a:solidFill>
                  <a:schemeClr val="bg1"/>
                </a:solidFill>
                <a:ea typeface="Calibri"/>
                <a:cs typeface="Calibri"/>
                <a:sym typeface="Open Sans"/>
              </a:rPr>
              <a:t> studium </a:t>
            </a:r>
            <a:r>
              <a:rPr lang="en-US" sz="2800" dirty="0" err="1">
                <a:solidFill>
                  <a:schemeClr val="bg1"/>
                </a:solidFill>
                <a:ea typeface="Calibri"/>
                <a:cs typeface="Calibri"/>
                <a:sym typeface="Open Sans"/>
              </a:rPr>
              <a:t>przypadku</a:t>
            </a:r>
            <a:r>
              <a:rPr lang="en-US" sz="2800" dirty="0">
                <a:solidFill>
                  <a:schemeClr val="bg1"/>
                </a:solidFill>
                <a:ea typeface="Calibri"/>
                <a:cs typeface="Calibri"/>
                <a:sym typeface="Open Sans"/>
              </a:rPr>
              <a:t> </a:t>
            </a:r>
            <a:r>
              <a:rPr lang="en-US" sz="2800" dirty="0" err="1">
                <a:solidFill>
                  <a:schemeClr val="bg1"/>
                </a:solidFill>
                <a:ea typeface="Calibri"/>
                <a:cs typeface="Calibri"/>
                <a:sym typeface="Open Sans"/>
              </a:rPr>
              <a:t>i</a:t>
            </a:r>
            <a:r>
              <a:rPr lang="en-US" sz="2800" dirty="0">
                <a:solidFill>
                  <a:schemeClr val="bg1"/>
                </a:solidFill>
                <a:ea typeface="Calibri"/>
                <a:cs typeface="Calibri"/>
                <a:sym typeface="Open Sans"/>
              </a:rPr>
              <a:t> </a:t>
            </a:r>
            <a:r>
              <a:rPr lang="en-US" sz="2800" dirty="0" err="1">
                <a:solidFill>
                  <a:schemeClr val="bg1"/>
                </a:solidFill>
                <a:ea typeface="Calibri"/>
                <a:cs typeface="Calibri"/>
                <a:sym typeface="Open Sans"/>
              </a:rPr>
              <a:t>przedstaw</a:t>
            </a:r>
            <a:r>
              <a:rPr lang="en-US" sz="2800" dirty="0">
                <a:solidFill>
                  <a:schemeClr val="bg1"/>
                </a:solidFill>
                <a:ea typeface="Calibri"/>
                <a:cs typeface="Calibri"/>
                <a:sym typeface="Open Sans"/>
              </a:rPr>
              <a:t> je w </a:t>
            </a:r>
            <a:r>
              <a:rPr lang="en-US" sz="2800" dirty="0" err="1">
                <a:solidFill>
                  <a:schemeClr val="bg1"/>
                </a:solidFill>
                <a:ea typeface="Calibri"/>
                <a:cs typeface="Calibri"/>
                <a:sym typeface="Open Sans"/>
              </a:rPr>
              <a:t>formie</a:t>
            </a:r>
            <a:r>
              <a:rPr lang="en-US" sz="2800" dirty="0">
                <a:solidFill>
                  <a:schemeClr val="bg1"/>
                </a:solidFill>
                <a:ea typeface="Calibri"/>
                <a:cs typeface="Calibri"/>
                <a:sym typeface="Open Sans"/>
              </a:rPr>
              <a:t> </a:t>
            </a:r>
            <a:r>
              <a:rPr lang="en-US" sz="2800" dirty="0" err="1">
                <a:solidFill>
                  <a:schemeClr val="bg1"/>
                </a:solidFill>
                <a:ea typeface="Calibri"/>
                <a:cs typeface="Calibri"/>
                <a:sym typeface="Open Sans"/>
              </a:rPr>
              <a:t>cyfrowej</a:t>
            </a:r>
            <a:r>
              <a:rPr lang="en-US" sz="2800" dirty="0">
                <a:solidFill>
                  <a:schemeClr val="bg1"/>
                </a:solidFill>
                <a:ea typeface="Calibri"/>
                <a:cs typeface="Calibri"/>
                <a:sym typeface="Open Sans"/>
              </a:rPr>
              <a:t>.</a:t>
            </a:r>
            <a:endParaRPr lang="en-US" sz="2000" dirty="0">
              <a:solidFill>
                <a:schemeClr val="bg1"/>
              </a:solidFill>
              <a:ea typeface="Calibri"/>
              <a:cs typeface="Calibri"/>
              <a:sym typeface="Open Sans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957161" y="660095"/>
            <a:ext cx="7303617" cy="20005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167"/>
              </a:lnSpc>
            </a:pPr>
            <a:r>
              <a:rPr lang="en-US" sz="4400" b="1" dirty="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AKTYWNOŚĆ ZORIENTOWANA NA PROBLEM</a:t>
            </a:r>
          </a:p>
        </p:txBody>
      </p:sp>
      <p:grpSp>
        <p:nvGrpSpPr>
          <p:cNvPr id="10" name="Group 10"/>
          <p:cNvGrpSpPr>
            <a:grpSpLocks noChangeAspect="1"/>
          </p:cNvGrpSpPr>
          <p:nvPr/>
        </p:nvGrpSpPr>
        <p:grpSpPr>
          <a:xfrm>
            <a:off x="9125514" y="0"/>
            <a:ext cx="8041599" cy="10287000"/>
            <a:chOff x="0" y="0"/>
            <a:chExt cx="10722132" cy="13716000"/>
          </a:xfrm>
        </p:grpSpPr>
        <p:sp>
          <p:nvSpPr>
            <p:cNvPr id="11" name="Freeform 11" descr="Dłoń trzymająca długopis  Opis wygenerowany automatycznie"/>
            <p:cNvSpPr/>
            <p:nvPr/>
          </p:nvSpPr>
          <p:spPr>
            <a:xfrm>
              <a:off x="0" y="0"/>
              <a:ext cx="10722102" cy="13716000"/>
            </a:xfrm>
            <a:custGeom>
              <a:avLst/>
              <a:gdLst/>
              <a:ahLst/>
              <a:cxnLst/>
              <a:rect l="l" t="t" r="r" b="b"/>
              <a:pathLst>
                <a:path w="10722102" h="13716000">
                  <a:moveTo>
                    <a:pt x="0" y="0"/>
                  </a:moveTo>
                  <a:lnTo>
                    <a:pt x="10722102" y="0"/>
                  </a:lnTo>
                  <a:lnTo>
                    <a:pt x="10722102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b="-25"/>
              </a:stretch>
            </a:blipFill>
          </p:spPr>
          <p:txBody>
            <a:bodyPr/>
            <a:lstStyle/>
            <a:p>
              <a:endParaRPr lang="pl-PL"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 rot="-5400000">
            <a:off x="16015584" y="7887021"/>
            <a:ext cx="3418810" cy="239078"/>
            <a:chOff x="0" y="0"/>
            <a:chExt cx="4558414" cy="31877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558411" cy="318770"/>
            </a:xfrm>
            <a:custGeom>
              <a:avLst/>
              <a:gdLst/>
              <a:ahLst/>
              <a:cxnLst/>
              <a:rect l="l" t="t" r="r" b="b"/>
              <a:pathLst>
                <a:path w="4558411" h="318770">
                  <a:moveTo>
                    <a:pt x="0" y="0"/>
                  </a:moveTo>
                  <a:lnTo>
                    <a:pt x="4558411" y="0"/>
                  </a:lnTo>
                  <a:lnTo>
                    <a:pt x="4558411" y="318770"/>
                  </a:lnTo>
                  <a:lnTo>
                    <a:pt x="0" y="31877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r="-860"/>
              </a:stretch>
            </a:blipFill>
          </p:spPr>
          <p:txBody>
            <a:bodyPr/>
            <a:lstStyle/>
            <a:p>
              <a:endParaRPr lang="pl-PL"/>
            </a:p>
          </p:txBody>
        </p:sp>
      </p:grpSp>
      <p:grpSp>
        <p:nvGrpSpPr>
          <p:cNvPr id="4" name="Group 4"/>
          <p:cNvGrpSpPr>
            <a:grpSpLocks noChangeAspect="1"/>
          </p:cNvGrpSpPr>
          <p:nvPr/>
        </p:nvGrpSpPr>
        <p:grpSpPr>
          <a:xfrm rot="2411056">
            <a:off x="17562989" y="9670934"/>
            <a:ext cx="324001" cy="342339"/>
            <a:chOff x="0" y="0"/>
            <a:chExt cx="432001" cy="456452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32054" cy="456438"/>
            </a:xfrm>
            <a:custGeom>
              <a:avLst/>
              <a:gdLst/>
              <a:ahLst/>
              <a:cxnLst/>
              <a:rect l="l" t="t" r="r" b="b"/>
              <a:pathLst>
                <a:path w="432054" h="456438">
                  <a:moveTo>
                    <a:pt x="0" y="0"/>
                  </a:moveTo>
                  <a:lnTo>
                    <a:pt x="432054" y="0"/>
                  </a:lnTo>
                  <a:lnTo>
                    <a:pt x="432054" y="456438"/>
                  </a:lnTo>
                  <a:lnTo>
                    <a:pt x="0" y="45643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r="12" b="-54"/>
              </a:stretch>
            </a:blipFill>
          </p:spPr>
          <p:txBody>
            <a:bodyPr/>
            <a:lstStyle/>
            <a:p>
              <a:endParaRPr lang="pl-PL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0" y="-3"/>
            <a:ext cx="2067167" cy="10287003"/>
            <a:chOff x="0" y="0"/>
            <a:chExt cx="2756222" cy="13716004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756281" cy="13716000"/>
            </a:xfrm>
            <a:custGeom>
              <a:avLst/>
              <a:gdLst/>
              <a:ahLst/>
              <a:cxnLst/>
              <a:rect l="l" t="t" r="r" b="b"/>
              <a:pathLst>
                <a:path w="2756281" h="13716000">
                  <a:moveTo>
                    <a:pt x="0" y="13716000"/>
                  </a:moveTo>
                  <a:lnTo>
                    <a:pt x="2756281" y="13716000"/>
                  </a:lnTo>
                  <a:lnTo>
                    <a:pt x="275628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73965"/>
            </a:solidFill>
          </p:spPr>
          <p:txBody>
            <a:bodyPr/>
            <a:lstStyle/>
            <a:p>
              <a:endParaRPr lang="pl-PL"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6673900" y="8828266"/>
            <a:ext cx="10177952" cy="714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1889"/>
              </a:lnSpc>
            </a:pPr>
            <a:r>
              <a:rPr lang="en-US" sz="1575">
                <a:solidFill>
                  <a:srgbClr val="0B3A5B"/>
                </a:solidFill>
                <a:latin typeface="Open Sans"/>
                <a:ea typeface="Open Sans"/>
                <a:cs typeface="Open Sans"/>
                <a:sym typeface="Open Sans"/>
              </a:rPr>
              <a:t>Współfinansowane przez Unię Europejską. Wyrażone poglądy i opinie są wyłącznie poglądami i opiniami autora lub autorów i niekoniecznie odzwierciedlają stanowisko Unii Europejskiej ani Fundacji Rozwoju Systemu Edukacji. Ani Unia Europejska, ani instytucja przyznająca grant nie ponoszą za nie odpowiedzialności.</a:t>
            </a:r>
          </a:p>
        </p:txBody>
      </p:sp>
      <p:grpSp>
        <p:nvGrpSpPr>
          <p:cNvPr id="9" name="Group 9"/>
          <p:cNvGrpSpPr>
            <a:grpSpLocks noChangeAspect="1"/>
          </p:cNvGrpSpPr>
          <p:nvPr/>
        </p:nvGrpSpPr>
        <p:grpSpPr>
          <a:xfrm>
            <a:off x="3454575" y="8801886"/>
            <a:ext cx="3081393" cy="686139"/>
            <a:chOff x="0" y="0"/>
            <a:chExt cx="4108524" cy="914852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4108577" cy="914908"/>
            </a:xfrm>
            <a:custGeom>
              <a:avLst/>
              <a:gdLst/>
              <a:ahLst/>
              <a:cxnLst/>
              <a:rect l="l" t="t" r="r" b="b"/>
              <a:pathLst>
                <a:path w="4108577" h="914908">
                  <a:moveTo>
                    <a:pt x="0" y="0"/>
                  </a:moveTo>
                  <a:lnTo>
                    <a:pt x="4108577" y="0"/>
                  </a:lnTo>
                  <a:lnTo>
                    <a:pt x="4108577" y="914908"/>
                  </a:lnTo>
                  <a:lnTo>
                    <a:pt x="0" y="9149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-26" r="-25" b="6"/>
              </a:stretch>
            </a:blipFill>
          </p:spPr>
          <p:txBody>
            <a:bodyPr/>
            <a:lstStyle/>
            <a:p>
              <a:endParaRPr lang="pl-PL"/>
            </a:p>
          </p:txBody>
        </p:sp>
      </p:grpSp>
      <p:sp>
        <p:nvSpPr>
          <p:cNvPr id="11" name="AutoShape 11"/>
          <p:cNvSpPr/>
          <p:nvPr/>
        </p:nvSpPr>
        <p:spPr>
          <a:xfrm rot="-12995">
            <a:off x="3220001" y="4673491"/>
            <a:ext cx="13329511" cy="0"/>
          </a:xfrm>
          <a:prstGeom prst="line">
            <a:avLst/>
          </a:prstGeom>
          <a:ln w="19050" cap="rnd">
            <a:solidFill>
              <a:srgbClr val="8652A1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l-PL"/>
          </a:p>
        </p:txBody>
      </p:sp>
      <p:sp>
        <p:nvSpPr>
          <p:cNvPr id="12" name="AutoShape 12"/>
          <p:cNvSpPr/>
          <p:nvPr/>
        </p:nvSpPr>
        <p:spPr>
          <a:xfrm rot="-12995">
            <a:off x="3220001" y="5540225"/>
            <a:ext cx="13329511" cy="0"/>
          </a:xfrm>
          <a:prstGeom prst="line">
            <a:avLst/>
          </a:prstGeom>
          <a:ln w="19050" cap="rnd">
            <a:solidFill>
              <a:srgbClr val="8652A1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l-PL"/>
          </a:p>
        </p:txBody>
      </p:sp>
      <p:sp>
        <p:nvSpPr>
          <p:cNvPr id="13" name="AutoShape 13"/>
          <p:cNvSpPr/>
          <p:nvPr/>
        </p:nvSpPr>
        <p:spPr>
          <a:xfrm rot="-12995">
            <a:off x="3220001" y="6406960"/>
            <a:ext cx="13329511" cy="0"/>
          </a:xfrm>
          <a:prstGeom prst="line">
            <a:avLst/>
          </a:prstGeom>
          <a:ln w="19050" cap="rnd">
            <a:solidFill>
              <a:srgbClr val="8652A1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l-PL"/>
          </a:p>
        </p:txBody>
      </p:sp>
      <p:sp>
        <p:nvSpPr>
          <p:cNvPr id="14" name="AutoShape 14"/>
          <p:cNvSpPr/>
          <p:nvPr/>
        </p:nvSpPr>
        <p:spPr>
          <a:xfrm rot="-12995">
            <a:off x="3220001" y="7273694"/>
            <a:ext cx="13329511" cy="0"/>
          </a:xfrm>
          <a:prstGeom prst="line">
            <a:avLst/>
          </a:prstGeom>
          <a:ln w="19050" cap="rnd">
            <a:solidFill>
              <a:srgbClr val="8652A1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l-PL"/>
          </a:p>
        </p:txBody>
      </p:sp>
      <p:grpSp>
        <p:nvGrpSpPr>
          <p:cNvPr id="15" name="Group 15"/>
          <p:cNvGrpSpPr>
            <a:grpSpLocks noChangeAspect="1"/>
          </p:cNvGrpSpPr>
          <p:nvPr/>
        </p:nvGrpSpPr>
        <p:grpSpPr>
          <a:xfrm>
            <a:off x="1183341" y="511293"/>
            <a:ext cx="17104659" cy="2855548"/>
            <a:chOff x="0" y="0"/>
            <a:chExt cx="22806212" cy="3807398"/>
          </a:xfrm>
        </p:grpSpPr>
        <p:sp>
          <p:nvSpPr>
            <p:cNvPr id="16" name="Freeform 16"/>
            <p:cNvSpPr/>
            <p:nvPr/>
          </p:nvSpPr>
          <p:spPr>
            <a:xfrm flipH="1">
              <a:off x="0" y="0"/>
              <a:ext cx="22806152" cy="3807460"/>
            </a:xfrm>
            <a:custGeom>
              <a:avLst/>
              <a:gdLst/>
              <a:ahLst/>
              <a:cxnLst/>
              <a:rect l="l" t="t" r="r" b="b"/>
              <a:pathLst>
                <a:path w="22806152" h="3807460">
                  <a:moveTo>
                    <a:pt x="22806152" y="0"/>
                  </a:moveTo>
                  <a:lnTo>
                    <a:pt x="0" y="0"/>
                  </a:lnTo>
                  <a:lnTo>
                    <a:pt x="0" y="3807460"/>
                  </a:lnTo>
                  <a:lnTo>
                    <a:pt x="22806152" y="3807460"/>
                  </a:lnTo>
                  <a:lnTo>
                    <a:pt x="22806152" y="0"/>
                  </a:lnTo>
                  <a:close/>
                </a:path>
              </a:pathLst>
            </a:custGeom>
            <a:blipFill>
              <a:blip r:embed="rId6"/>
              <a:stretch>
                <a:fillRect r="-114" b="1"/>
              </a:stretch>
            </a:blipFill>
          </p:spPr>
          <p:txBody>
            <a:bodyPr/>
            <a:lstStyle/>
            <a:p>
              <a:endParaRPr lang="pl-PL"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3303024" y="4711485"/>
            <a:ext cx="12820809" cy="849666"/>
            <a:chOff x="0" y="0"/>
            <a:chExt cx="17094412" cy="1132888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17094412" cy="1132888"/>
            </a:xfrm>
            <a:custGeom>
              <a:avLst/>
              <a:gdLst/>
              <a:ahLst/>
              <a:cxnLst/>
              <a:rect l="l" t="t" r="r" b="b"/>
              <a:pathLst>
                <a:path w="17094412" h="1132888">
                  <a:moveTo>
                    <a:pt x="0" y="0"/>
                  </a:moveTo>
                  <a:lnTo>
                    <a:pt x="17094412" y="0"/>
                  </a:lnTo>
                  <a:lnTo>
                    <a:pt x="17094412" y="1132888"/>
                  </a:lnTo>
                  <a:lnTo>
                    <a:pt x="0" y="1132888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0"/>
              <a:ext cx="17094412" cy="1132888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marL="541228" lvl="1" indent="-270614" algn="l">
                <a:lnSpc>
                  <a:spcPts val="3588"/>
                </a:lnSpc>
                <a:buFont typeface="Arial"/>
                <a:buChar char="•"/>
              </a:pPr>
              <a:r>
                <a:rPr lang="en-US" sz="3200" u="sng" dirty="0" err="1">
                  <a:latin typeface="Open Sans"/>
                  <a:ea typeface="Open Sans"/>
                  <a:cs typeface="Open Sans"/>
                  <a:sym typeface="Open Sans"/>
                  <a:hlinkClick r:id="rId7" action="ppaction://hlinksldjump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Wprowadzenie</a:t>
              </a:r>
              <a:r>
                <a:rPr lang="en-US" sz="3200" u="sng" dirty="0">
                  <a:solidFill>
                    <a:srgbClr val="0000FF"/>
                  </a:solidFill>
                  <a:latin typeface="Open Sans"/>
                  <a:ea typeface="Open Sans"/>
                  <a:cs typeface="Open Sans"/>
                  <a:sym typeface="Open Sans"/>
                  <a:hlinkClick r:id="rId7" action="ppaction://hlinksldjump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 – </a:t>
              </a:r>
              <a:r>
                <a:rPr lang="en-US" sz="3200" u="sng" dirty="0" err="1">
                  <a:solidFill>
                    <a:srgbClr val="FF0000"/>
                  </a:solidFill>
                  <a:latin typeface="Open Sans"/>
                  <a:ea typeface="Open Sans"/>
                  <a:cs typeface="Open Sans"/>
                  <a:sym typeface="Open Sans"/>
                  <a:hlinkClick r:id="rId7" action="ppaction://hlinksldjump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Wytyczne</a:t>
              </a:r>
              <a:r>
                <a:rPr lang="en-US" sz="3200" u="sng" dirty="0">
                  <a:solidFill>
                    <a:srgbClr val="FF0000"/>
                  </a:solidFill>
                  <a:latin typeface="Open Sans"/>
                  <a:ea typeface="Open Sans"/>
                  <a:cs typeface="Open Sans"/>
                  <a:sym typeface="Open Sans"/>
                  <a:hlinkClick r:id="rId7" action="ppaction://hlinksldjump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 </a:t>
              </a:r>
              <a:r>
                <a:rPr lang="en-US" sz="3200" u="sng" dirty="0" err="1">
                  <a:solidFill>
                    <a:srgbClr val="FF0000"/>
                  </a:solidFill>
                  <a:latin typeface="Open Sans"/>
                  <a:ea typeface="Open Sans"/>
                  <a:cs typeface="Open Sans"/>
                  <a:sym typeface="Open Sans"/>
                  <a:hlinkClick r:id="rId7" action="ppaction://hlinksldjump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dla</a:t>
              </a:r>
              <a:r>
                <a:rPr lang="en-US" sz="3200" u="sng" dirty="0">
                  <a:solidFill>
                    <a:srgbClr val="FF0000"/>
                  </a:solidFill>
                  <a:latin typeface="Open Sans"/>
                  <a:ea typeface="Open Sans"/>
                  <a:cs typeface="Open Sans"/>
                  <a:sym typeface="Open Sans"/>
                  <a:hlinkClick r:id="rId7" action="ppaction://hlinksldjump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 </a:t>
              </a:r>
              <a:r>
                <a:rPr lang="en-US" sz="3200" u="sng" dirty="0" err="1">
                  <a:solidFill>
                    <a:srgbClr val="FF0000"/>
                  </a:solidFill>
                  <a:latin typeface="Open Sans"/>
                  <a:ea typeface="Open Sans"/>
                  <a:cs typeface="Open Sans"/>
                  <a:sym typeface="Open Sans"/>
                  <a:hlinkClick r:id="rId7" action="ppaction://hlinksldjump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nauczyciela</a:t>
              </a:r>
              <a:endParaRPr lang="en-US" sz="3200" u="sng" dirty="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  <a:hlinkClick r:id="rId7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endParaRPr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3303024" y="5578278"/>
            <a:ext cx="13918176" cy="849666"/>
            <a:chOff x="0" y="0"/>
            <a:chExt cx="18557568" cy="1132888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18557568" cy="1132888"/>
            </a:xfrm>
            <a:custGeom>
              <a:avLst/>
              <a:gdLst/>
              <a:ahLst/>
              <a:cxnLst/>
              <a:rect l="l" t="t" r="r" b="b"/>
              <a:pathLst>
                <a:path w="18557568" h="1132888">
                  <a:moveTo>
                    <a:pt x="0" y="0"/>
                  </a:moveTo>
                  <a:lnTo>
                    <a:pt x="18557568" y="0"/>
                  </a:lnTo>
                  <a:lnTo>
                    <a:pt x="18557568" y="1132888"/>
                  </a:lnTo>
                  <a:lnTo>
                    <a:pt x="0" y="1132888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0"/>
              <a:ext cx="18557568" cy="1132888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marL="552426" lvl="1" indent="-276213" algn="l">
                <a:lnSpc>
                  <a:spcPts val="3663"/>
                </a:lnSpc>
                <a:buFont typeface="Arial"/>
                <a:buChar char="•"/>
              </a:pPr>
              <a:r>
                <a:rPr lang="en-US" sz="3052" u="sng" dirty="0" err="1">
                  <a:latin typeface="Open Sans"/>
                  <a:ea typeface="Open Sans"/>
                  <a:cs typeface="Open Sans"/>
                  <a:sym typeface="Open Sans"/>
                  <a:hlinkClick r:id="rId8" action="ppaction://hlinksldjump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Struktura</a:t>
              </a:r>
              <a:r>
                <a:rPr lang="en-US" sz="3052" u="sng" dirty="0">
                  <a:latin typeface="Open Sans"/>
                  <a:ea typeface="Open Sans"/>
                  <a:cs typeface="Open Sans"/>
                  <a:sym typeface="Open Sans"/>
                  <a:hlinkClick r:id="rId8" action="ppaction://hlinksldjump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 </a:t>
              </a:r>
              <a:r>
                <a:rPr lang="en-US" sz="3052" u="sng" dirty="0" err="1">
                  <a:latin typeface="Open Sans"/>
                  <a:ea typeface="Open Sans"/>
                  <a:cs typeface="Open Sans"/>
                  <a:sym typeface="Open Sans"/>
                  <a:hlinkClick r:id="rId8" action="ppaction://hlinksldjump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prezentacji</a:t>
              </a:r>
              <a:r>
                <a:rPr lang="en-US" sz="3052" u="sng" dirty="0">
                  <a:latin typeface="Open Sans"/>
                  <a:ea typeface="Open Sans"/>
                  <a:cs typeface="Open Sans"/>
                  <a:sym typeface="Open Sans"/>
                  <a:hlinkClick r:id="rId8" action="ppaction://hlinksldjump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 </a:t>
              </a:r>
              <a:r>
                <a:rPr lang="en-US" sz="3052" u="sng" dirty="0">
                  <a:solidFill>
                    <a:srgbClr val="FF0000"/>
                  </a:solidFill>
                  <a:latin typeface="Open Sans"/>
                  <a:ea typeface="Open Sans"/>
                  <a:cs typeface="Open Sans"/>
                  <a:sym typeface="Open Sans"/>
                  <a:hlinkClick r:id="rId8" action="ppaction://hlinksldjump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– </a:t>
              </a:r>
              <a:r>
                <a:rPr lang="en-US" sz="3052" u="sng" dirty="0" err="1">
                  <a:solidFill>
                    <a:srgbClr val="FF0000"/>
                  </a:solidFill>
                  <a:latin typeface="Open Sans"/>
                  <a:ea typeface="Open Sans"/>
                  <a:cs typeface="Open Sans"/>
                  <a:sym typeface="Open Sans"/>
                  <a:hlinkClick r:id="rId8" action="ppaction://hlinksldjump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wytyczne</a:t>
              </a:r>
              <a:r>
                <a:rPr lang="en-US" sz="3052" u="sng" dirty="0">
                  <a:solidFill>
                    <a:srgbClr val="FF0000"/>
                  </a:solidFill>
                  <a:latin typeface="Open Sans"/>
                  <a:ea typeface="Open Sans"/>
                  <a:cs typeface="Open Sans"/>
                  <a:sym typeface="Open Sans"/>
                  <a:hlinkClick r:id="rId8" action="ppaction://hlinksldjump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 </a:t>
              </a:r>
              <a:r>
                <a:rPr lang="en-US" sz="3052" u="sng" dirty="0" err="1">
                  <a:solidFill>
                    <a:srgbClr val="FF0000"/>
                  </a:solidFill>
                  <a:latin typeface="Open Sans"/>
                  <a:ea typeface="Open Sans"/>
                  <a:cs typeface="Open Sans"/>
                  <a:sym typeface="Open Sans"/>
                  <a:hlinkClick r:id="rId8" action="ppaction://hlinksldjump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dla</a:t>
              </a:r>
              <a:r>
                <a:rPr lang="en-US" sz="3052" u="sng" dirty="0">
                  <a:solidFill>
                    <a:srgbClr val="FF0000"/>
                  </a:solidFill>
                  <a:latin typeface="Open Sans"/>
                  <a:ea typeface="Open Sans"/>
                  <a:cs typeface="Open Sans"/>
                  <a:sym typeface="Open Sans"/>
                  <a:hlinkClick r:id="rId8" action="ppaction://hlinksldjump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 </a:t>
              </a:r>
              <a:r>
                <a:rPr lang="en-US" sz="3052" u="sng" dirty="0" err="1">
                  <a:solidFill>
                    <a:srgbClr val="FF0000"/>
                  </a:solidFill>
                  <a:latin typeface="Open Sans"/>
                  <a:ea typeface="Open Sans"/>
                  <a:cs typeface="Open Sans"/>
                  <a:sym typeface="Open Sans"/>
                  <a:hlinkClick r:id="rId8" action="ppaction://hlinksldjump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nauczyciela</a:t>
              </a:r>
              <a:endParaRPr lang="en-US" sz="3052" u="sng" dirty="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  <a:hlinkClick r:id="rId8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endParaRPr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3303024" y="6446881"/>
            <a:ext cx="12820809" cy="849666"/>
            <a:chOff x="0" y="0"/>
            <a:chExt cx="17094412" cy="1132888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17094412" cy="1132888"/>
            </a:xfrm>
            <a:custGeom>
              <a:avLst/>
              <a:gdLst/>
              <a:ahLst/>
              <a:cxnLst/>
              <a:rect l="l" t="t" r="r" b="b"/>
              <a:pathLst>
                <a:path w="17094412" h="1132888">
                  <a:moveTo>
                    <a:pt x="0" y="0"/>
                  </a:moveTo>
                  <a:lnTo>
                    <a:pt x="17094412" y="0"/>
                  </a:lnTo>
                  <a:lnTo>
                    <a:pt x="17094412" y="1132888"/>
                  </a:lnTo>
                  <a:lnTo>
                    <a:pt x="0" y="1132888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0" y="0"/>
              <a:ext cx="17094412" cy="1132888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marL="597218" lvl="1" indent="-298609" algn="l">
                <a:lnSpc>
                  <a:spcPts val="3960"/>
                </a:lnSpc>
                <a:buFont typeface="Arial"/>
                <a:buChar char="•"/>
              </a:pPr>
              <a:r>
                <a:rPr lang="en-US" sz="3300" u="sng" dirty="0" err="1">
                  <a:latin typeface="Open Sans"/>
                  <a:ea typeface="Open Sans"/>
                  <a:cs typeface="Open Sans"/>
                  <a:sym typeface="Open Sans"/>
                  <a:hlinkClick r:id="rId9" action="ppaction://hlinksldjump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Moduł</a:t>
              </a:r>
              <a:r>
                <a:rPr lang="en-US" sz="3300" u="sng" dirty="0">
                  <a:latin typeface="Open Sans"/>
                  <a:ea typeface="Open Sans"/>
                  <a:cs typeface="Open Sans"/>
                  <a:sym typeface="Open Sans"/>
                  <a:hlinkClick r:id="rId9" action="ppaction://hlinksldjump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 1 – </a:t>
              </a:r>
              <a:r>
                <a:rPr lang="en-US" sz="3300" u="sng" dirty="0" err="1">
                  <a:latin typeface="Open Sans"/>
                  <a:ea typeface="Open Sans"/>
                  <a:cs typeface="Open Sans"/>
                  <a:sym typeface="Open Sans"/>
                  <a:hlinkClick r:id="rId9" action="ppaction://hlinksldjump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Ćwiczenia</a:t>
              </a:r>
              <a:r>
                <a:rPr lang="en-US" sz="3300" u="sng" dirty="0">
                  <a:latin typeface="Open Sans"/>
                  <a:ea typeface="Open Sans"/>
                  <a:cs typeface="Open Sans"/>
                  <a:sym typeface="Open Sans"/>
                  <a:hlinkClick r:id="rId9" action="ppaction://hlinksldjump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 </a:t>
              </a:r>
              <a:r>
                <a:rPr lang="en-US" sz="3300" u="sng" dirty="0" err="1">
                  <a:latin typeface="Open Sans"/>
                  <a:ea typeface="Open Sans"/>
                  <a:cs typeface="Open Sans"/>
                  <a:sym typeface="Open Sans"/>
                  <a:hlinkClick r:id="rId9" action="ppaction://hlinksldjump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wstępne</a:t>
              </a:r>
              <a:endParaRPr lang="en-US" sz="3300" u="sng" dirty="0">
                <a:latin typeface="Open Sans"/>
                <a:ea typeface="Open Sans"/>
                <a:cs typeface="Open Sans"/>
                <a:sym typeface="Open Sans"/>
                <a:hlinkClick r:id="rId9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endParaRPr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517758" y="1511404"/>
            <a:ext cx="4461575" cy="1047943"/>
            <a:chOff x="0" y="0"/>
            <a:chExt cx="5948766" cy="1397258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5948807" cy="1397254"/>
            </a:xfrm>
            <a:custGeom>
              <a:avLst/>
              <a:gdLst/>
              <a:ahLst/>
              <a:cxnLst/>
              <a:rect l="l" t="t" r="r" b="b"/>
              <a:pathLst>
                <a:path w="5948807" h="1397254">
                  <a:moveTo>
                    <a:pt x="0" y="0"/>
                  </a:moveTo>
                  <a:lnTo>
                    <a:pt x="5948807" y="0"/>
                  </a:lnTo>
                  <a:lnTo>
                    <a:pt x="5948807" y="1397254"/>
                  </a:lnTo>
                  <a:lnTo>
                    <a:pt x="0" y="1397254"/>
                  </a:lnTo>
                  <a:close/>
                </a:path>
              </a:pathLst>
            </a:custGeom>
            <a:gradFill rotWithShape="1">
              <a:gsLst>
                <a:gs pos="0">
                  <a:srgbClr val="8551A1">
                    <a:alpha val="100000"/>
                  </a:srgbClr>
                </a:gs>
                <a:gs pos="35350">
                  <a:srgbClr val="6363AC">
                    <a:alpha val="100000"/>
                  </a:srgbClr>
                </a:gs>
                <a:gs pos="100000">
                  <a:srgbClr val="26C4F4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pl-PL"/>
            </a:p>
          </p:txBody>
        </p:sp>
      </p:grpSp>
      <p:sp>
        <p:nvSpPr>
          <p:cNvPr id="28" name="TextBox 28"/>
          <p:cNvSpPr txBox="1"/>
          <p:nvPr/>
        </p:nvSpPr>
        <p:spPr>
          <a:xfrm>
            <a:off x="885232" y="1635572"/>
            <a:ext cx="3683660" cy="609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840"/>
              </a:lnSpc>
            </a:pPr>
            <a:r>
              <a:rPr lang="pl-PL" sz="4033" b="1" spc="363" dirty="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SPIS TREŚCI</a:t>
            </a:r>
            <a:endParaRPr lang="en-US" sz="4033" b="1" spc="363" dirty="0">
              <a:solidFill>
                <a:srgbClr val="FFFFFF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</p:txBody>
      </p:sp>
      <p:sp>
        <p:nvSpPr>
          <p:cNvPr id="29" name="Freeform 29"/>
          <p:cNvSpPr/>
          <p:nvPr/>
        </p:nvSpPr>
        <p:spPr>
          <a:xfrm>
            <a:off x="13627671" y="-4829292"/>
            <a:ext cx="11534962" cy="11681348"/>
          </a:xfrm>
          <a:custGeom>
            <a:avLst/>
            <a:gdLst/>
            <a:ahLst/>
            <a:cxnLst/>
            <a:rect l="l" t="t" r="r" b="b"/>
            <a:pathLst>
              <a:path w="11534962" h="11681348">
                <a:moveTo>
                  <a:pt x="0" y="0"/>
                </a:moveTo>
                <a:lnTo>
                  <a:pt x="11534962" y="0"/>
                </a:lnTo>
                <a:lnTo>
                  <a:pt x="11534962" y="11681348"/>
                </a:lnTo>
                <a:lnTo>
                  <a:pt x="0" y="1168134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30" name="Freeform 30"/>
          <p:cNvSpPr/>
          <p:nvPr/>
        </p:nvSpPr>
        <p:spPr>
          <a:xfrm>
            <a:off x="13308671" y="2083552"/>
            <a:ext cx="1427488" cy="1509038"/>
          </a:xfrm>
          <a:custGeom>
            <a:avLst/>
            <a:gdLst/>
            <a:ahLst/>
            <a:cxnLst/>
            <a:rect l="l" t="t" r="r" b="b"/>
            <a:pathLst>
              <a:path w="1427488" h="1509038">
                <a:moveTo>
                  <a:pt x="0" y="0"/>
                </a:moveTo>
                <a:lnTo>
                  <a:pt x="1427488" y="0"/>
                </a:lnTo>
                <a:lnTo>
                  <a:pt x="1427488" y="1509038"/>
                </a:lnTo>
                <a:lnTo>
                  <a:pt x="0" y="1509038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 rot="-5400000">
            <a:off x="16015584" y="7887021"/>
            <a:ext cx="3418810" cy="239078"/>
            <a:chOff x="0" y="0"/>
            <a:chExt cx="4558414" cy="31877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558411" cy="318770"/>
            </a:xfrm>
            <a:custGeom>
              <a:avLst/>
              <a:gdLst/>
              <a:ahLst/>
              <a:cxnLst/>
              <a:rect l="l" t="t" r="r" b="b"/>
              <a:pathLst>
                <a:path w="4558411" h="318770">
                  <a:moveTo>
                    <a:pt x="0" y="0"/>
                  </a:moveTo>
                  <a:lnTo>
                    <a:pt x="4558411" y="0"/>
                  </a:lnTo>
                  <a:lnTo>
                    <a:pt x="4558411" y="318770"/>
                  </a:lnTo>
                  <a:lnTo>
                    <a:pt x="0" y="31877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r="-860"/>
              </a:stretch>
            </a:blipFill>
          </p:spPr>
          <p:txBody>
            <a:bodyPr/>
            <a:lstStyle/>
            <a:p>
              <a:endParaRPr lang="pl-PL"/>
            </a:p>
          </p:txBody>
        </p:sp>
      </p:grpSp>
      <p:grpSp>
        <p:nvGrpSpPr>
          <p:cNvPr id="4" name="Group 4"/>
          <p:cNvGrpSpPr>
            <a:grpSpLocks noChangeAspect="1"/>
          </p:cNvGrpSpPr>
          <p:nvPr/>
        </p:nvGrpSpPr>
        <p:grpSpPr>
          <a:xfrm rot="2411056">
            <a:off x="17562989" y="9670934"/>
            <a:ext cx="324001" cy="342339"/>
            <a:chOff x="0" y="0"/>
            <a:chExt cx="432001" cy="456452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32054" cy="456438"/>
            </a:xfrm>
            <a:custGeom>
              <a:avLst/>
              <a:gdLst/>
              <a:ahLst/>
              <a:cxnLst/>
              <a:rect l="l" t="t" r="r" b="b"/>
              <a:pathLst>
                <a:path w="432054" h="456438">
                  <a:moveTo>
                    <a:pt x="0" y="0"/>
                  </a:moveTo>
                  <a:lnTo>
                    <a:pt x="432054" y="0"/>
                  </a:lnTo>
                  <a:lnTo>
                    <a:pt x="432054" y="456438"/>
                  </a:lnTo>
                  <a:lnTo>
                    <a:pt x="0" y="45643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r="12" b="-54"/>
              </a:stretch>
            </a:blipFill>
          </p:spPr>
          <p:txBody>
            <a:bodyPr/>
            <a:lstStyle/>
            <a:p>
              <a:endParaRPr lang="pl-PL"/>
            </a:p>
          </p:txBody>
        </p:sp>
      </p:grpSp>
      <p:grpSp>
        <p:nvGrpSpPr>
          <p:cNvPr id="6" name="Group 6"/>
          <p:cNvGrpSpPr/>
          <p:nvPr/>
        </p:nvGrpSpPr>
        <p:grpSpPr>
          <a:xfrm rot="-5400000">
            <a:off x="7632699" y="-7632702"/>
            <a:ext cx="3022603" cy="18287998"/>
            <a:chOff x="0" y="0"/>
            <a:chExt cx="4030138" cy="24383998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030091" cy="24384000"/>
            </a:xfrm>
            <a:custGeom>
              <a:avLst/>
              <a:gdLst/>
              <a:ahLst/>
              <a:cxnLst/>
              <a:rect l="l" t="t" r="r" b="b"/>
              <a:pathLst>
                <a:path w="4030091" h="24384000">
                  <a:moveTo>
                    <a:pt x="0" y="0"/>
                  </a:moveTo>
                  <a:lnTo>
                    <a:pt x="4030091" y="0"/>
                  </a:lnTo>
                  <a:lnTo>
                    <a:pt x="4030091" y="24384000"/>
                  </a:lnTo>
                  <a:lnTo>
                    <a:pt x="0" y="24384000"/>
                  </a:lnTo>
                  <a:close/>
                </a:path>
              </a:pathLst>
            </a:custGeom>
            <a:solidFill>
              <a:srgbClr val="173965"/>
            </a:solidFill>
          </p:spPr>
          <p:txBody>
            <a:bodyPr/>
            <a:lstStyle/>
            <a:p>
              <a:endParaRPr lang="pl-PL"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448724" y="1343211"/>
            <a:ext cx="15535947" cy="7585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832"/>
              </a:lnSpc>
            </a:pPr>
            <a:r>
              <a:rPr lang="en-US" sz="5400" b="1" dirty="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CYFROW</a:t>
            </a:r>
            <a:r>
              <a:rPr lang="pl-PL" sz="5400" b="1" dirty="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E PODEJŚCIE</a:t>
            </a:r>
            <a:endParaRPr lang="en-US" sz="5400" b="1" dirty="0">
              <a:solidFill>
                <a:srgbClr val="FFFFFF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</p:txBody>
      </p:sp>
      <p:grpSp>
        <p:nvGrpSpPr>
          <p:cNvPr id="9" name="Group 9"/>
          <p:cNvGrpSpPr>
            <a:grpSpLocks noChangeAspect="1"/>
          </p:cNvGrpSpPr>
          <p:nvPr/>
        </p:nvGrpSpPr>
        <p:grpSpPr>
          <a:xfrm>
            <a:off x="3162657" y="4362614"/>
            <a:ext cx="4320000" cy="4320000"/>
            <a:chOff x="0" y="0"/>
            <a:chExt cx="5760000" cy="5760000"/>
          </a:xfrm>
        </p:grpSpPr>
        <p:sp>
          <p:nvSpPr>
            <p:cNvPr id="10" name="Freeform 10" descr="Obraz zawierający wzór, kwadrat, piksel lub wzór.  Treści generowane przez sztuczną inteligencję mogą zawierać błędy."/>
            <p:cNvSpPr/>
            <p:nvPr/>
          </p:nvSpPr>
          <p:spPr>
            <a:xfrm>
              <a:off x="0" y="0"/>
              <a:ext cx="5759958" cy="5759958"/>
            </a:xfrm>
            <a:custGeom>
              <a:avLst/>
              <a:gdLst/>
              <a:ahLst/>
              <a:cxnLst/>
              <a:rect l="l" t="t" r="r" b="b"/>
              <a:pathLst>
                <a:path w="5759958" h="5759958">
                  <a:moveTo>
                    <a:pt x="0" y="0"/>
                  </a:moveTo>
                  <a:lnTo>
                    <a:pt x="5759958" y="0"/>
                  </a:lnTo>
                  <a:lnTo>
                    <a:pt x="5759958" y="5759958"/>
                  </a:lnTo>
                  <a:lnTo>
                    <a:pt x="0" y="57599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pl-PL"/>
            </a:p>
          </p:txBody>
        </p:sp>
      </p:grpSp>
      <p:grpSp>
        <p:nvGrpSpPr>
          <p:cNvPr id="11" name="Group 11"/>
          <p:cNvGrpSpPr>
            <a:grpSpLocks noChangeAspect="1"/>
          </p:cNvGrpSpPr>
          <p:nvPr/>
        </p:nvGrpSpPr>
        <p:grpSpPr>
          <a:xfrm>
            <a:off x="11354157" y="4362614"/>
            <a:ext cx="4320000" cy="4320000"/>
            <a:chOff x="0" y="0"/>
            <a:chExt cx="5760000" cy="5760000"/>
          </a:xfrm>
        </p:grpSpPr>
        <p:sp>
          <p:nvSpPr>
            <p:cNvPr id="12" name="Freeform 12" descr="Obraz zawierający wzory, kwadraty, symetrię lub grafikę.  Treści generowane przez sztuczną inteligencję mogą zawierać błędy."/>
            <p:cNvSpPr/>
            <p:nvPr/>
          </p:nvSpPr>
          <p:spPr>
            <a:xfrm>
              <a:off x="0" y="0"/>
              <a:ext cx="5759958" cy="5759958"/>
            </a:xfrm>
            <a:custGeom>
              <a:avLst/>
              <a:gdLst/>
              <a:ahLst/>
              <a:cxnLst/>
              <a:rect l="l" t="t" r="r" b="b"/>
              <a:pathLst>
                <a:path w="5759958" h="5759958">
                  <a:moveTo>
                    <a:pt x="0" y="0"/>
                  </a:moveTo>
                  <a:lnTo>
                    <a:pt x="5759958" y="0"/>
                  </a:lnTo>
                  <a:lnTo>
                    <a:pt x="5759958" y="5759958"/>
                  </a:lnTo>
                  <a:lnTo>
                    <a:pt x="0" y="57599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pl-PL"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2623272" y="8923020"/>
            <a:ext cx="5398770" cy="323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600"/>
              </a:lnSpc>
            </a:pPr>
            <a:r>
              <a:rPr lang="en-US" sz="2167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ZOBACZ: Jak przygotować prezentację cyfrową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0814772" y="8923020"/>
            <a:ext cx="5398770" cy="371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996"/>
              </a:lnSpc>
            </a:pPr>
            <a:r>
              <a:rPr lang="en-US" sz="2497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OBEJRZYJ: Materiały wideo promocyjne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17">
            <a:extLst>
              <a:ext uri="{FF2B5EF4-FFF2-40B4-BE49-F238E27FC236}">
                <a16:creationId xmlns:a16="http://schemas.microsoft.com/office/drawing/2014/main" id="{BCE9C753-B344-7A74-3192-E14C32B94B65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F66C96-1058-77E4-C13D-E0B188DFF45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095304" y="6499735"/>
            <a:ext cx="6097389" cy="1275998"/>
          </a:xfrm>
        </p:spPr>
        <p:txBody>
          <a:bodyPr/>
          <a:lstStyle/>
          <a:p>
            <a:r>
              <a:rPr lang="pl-PL" sz="6000" b="1" dirty="0"/>
              <a:t>TYDZIEŃ</a:t>
            </a:r>
            <a:r>
              <a:rPr lang="en-US" sz="6000" b="1" dirty="0"/>
              <a:t> 3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DD019E-4F9C-358B-A64A-BC6FBC5F0A5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893687" y="2511268"/>
            <a:ext cx="8500623" cy="2622881"/>
          </a:xfrm>
        </p:spPr>
        <p:txBody>
          <a:bodyPr>
            <a:normAutofit fontScale="92500"/>
          </a:bodyPr>
          <a:lstStyle/>
          <a:p>
            <a:r>
              <a:rPr lang="pl-PL" sz="7200" b="1" dirty="0"/>
              <a:t>PREZENTOWANIE CYFROWYCH HISTORII</a:t>
            </a:r>
            <a:endParaRPr lang="en-GB" sz="7200" b="1" dirty="0"/>
          </a:p>
        </p:txBody>
      </p:sp>
    </p:spTree>
    <p:extLst>
      <p:ext uri="{BB962C8B-B14F-4D97-AF65-F5344CB8AC3E}">
        <p14:creationId xmlns:p14="http://schemas.microsoft.com/office/powerpoint/2010/main" val="252553830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 rot="-5400000">
            <a:off x="16015584" y="7887021"/>
            <a:ext cx="3418810" cy="239078"/>
            <a:chOff x="0" y="0"/>
            <a:chExt cx="4558414" cy="31877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558411" cy="318770"/>
            </a:xfrm>
            <a:custGeom>
              <a:avLst/>
              <a:gdLst/>
              <a:ahLst/>
              <a:cxnLst/>
              <a:rect l="l" t="t" r="r" b="b"/>
              <a:pathLst>
                <a:path w="4558411" h="318770">
                  <a:moveTo>
                    <a:pt x="0" y="0"/>
                  </a:moveTo>
                  <a:lnTo>
                    <a:pt x="4558411" y="0"/>
                  </a:lnTo>
                  <a:lnTo>
                    <a:pt x="4558411" y="318770"/>
                  </a:lnTo>
                  <a:lnTo>
                    <a:pt x="0" y="31877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r="-860"/>
              </a:stretch>
            </a:blipFill>
          </p:spPr>
          <p:txBody>
            <a:bodyPr/>
            <a:lstStyle/>
            <a:p>
              <a:endParaRPr lang="pl-PL"/>
            </a:p>
          </p:txBody>
        </p:sp>
      </p:grpSp>
      <p:grpSp>
        <p:nvGrpSpPr>
          <p:cNvPr id="4" name="Group 4"/>
          <p:cNvGrpSpPr>
            <a:grpSpLocks noChangeAspect="1"/>
          </p:cNvGrpSpPr>
          <p:nvPr/>
        </p:nvGrpSpPr>
        <p:grpSpPr>
          <a:xfrm rot="2411056">
            <a:off x="17562989" y="9670934"/>
            <a:ext cx="324001" cy="342339"/>
            <a:chOff x="0" y="0"/>
            <a:chExt cx="432001" cy="456452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32054" cy="456438"/>
            </a:xfrm>
            <a:custGeom>
              <a:avLst/>
              <a:gdLst/>
              <a:ahLst/>
              <a:cxnLst/>
              <a:rect l="l" t="t" r="r" b="b"/>
              <a:pathLst>
                <a:path w="432054" h="456438">
                  <a:moveTo>
                    <a:pt x="0" y="0"/>
                  </a:moveTo>
                  <a:lnTo>
                    <a:pt x="432054" y="0"/>
                  </a:lnTo>
                  <a:lnTo>
                    <a:pt x="432054" y="456438"/>
                  </a:lnTo>
                  <a:lnTo>
                    <a:pt x="0" y="45643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r="12" b="-54"/>
              </a:stretch>
            </a:blipFill>
          </p:spPr>
          <p:txBody>
            <a:bodyPr/>
            <a:lstStyle/>
            <a:p>
              <a:endParaRPr lang="pl-PL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0" y="-19050"/>
            <a:ext cx="9144000" cy="10266040"/>
            <a:chOff x="0" y="0"/>
            <a:chExt cx="12192000" cy="13688054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2192000" cy="13688061"/>
            </a:xfrm>
            <a:custGeom>
              <a:avLst/>
              <a:gdLst/>
              <a:ahLst/>
              <a:cxnLst/>
              <a:rect l="l" t="t" r="r" b="b"/>
              <a:pathLst>
                <a:path w="12192000" h="13688061">
                  <a:moveTo>
                    <a:pt x="0" y="0"/>
                  </a:moveTo>
                  <a:lnTo>
                    <a:pt x="12192000" y="0"/>
                  </a:lnTo>
                  <a:lnTo>
                    <a:pt x="12192000" y="13688061"/>
                  </a:lnTo>
                  <a:lnTo>
                    <a:pt x="0" y="13688061"/>
                  </a:lnTo>
                  <a:close/>
                </a:path>
              </a:pathLst>
            </a:custGeom>
            <a:solidFill>
              <a:srgbClr val="173965"/>
            </a:solidFill>
          </p:spPr>
          <p:txBody>
            <a:bodyPr/>
            <a:lstStyle/>
            <a:p>
              <a:endParaRPr lang="pl-PL"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102423" y="2576896"/>
            <a:ext cx="7303618" cy="61683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693"/>
              </a:lnSpc>
            </a:pPr>
            <a:r>
              <a:rPr lang="en-US" sz="3200" dirty="0" err="1">
                <a:solidFill>
                  <a:schemeClr val="bg1"/>
                </a:solidFill>
                <a:ea typeface="Calibri"/>
                <a:cs typeface="Calibri"/>
                <a:sym typeface="Open Sans"/>
              </a:rPr>
              <a:t>Każda</a:t>
            </a:r>
            <a:r>
              <a:rPr lang="en-US" sz="3200" dirty="0">
                <a:solidFill>
                  <a:schemeClr val="bg1"/>
                </a:solidFill>
                <a:ea typeface="Calibri"/>
                <a:cs typeface="Calibri"/>
                <a:sym typeface="Open Sans"/>
              </a:rPr>
              <a:t> </a:t>
            </a:r>
            <a:r>
              <a:rPr lang="en-US" sz="3200" dirty="0" err="1">
                <a:solidFill>
                  <a:schemeClr val="bg1"/>
                </a:solidFill>
                <a:ea typeface="Calibri"/>
                <a:cs typeface="Calibri"/>
                <a:sym typeface="Open Sans"/>
              </a:rPr>
              <a:t>grupa</a:t>
            </a:r>
            <a:r>
              <a:rPr lang="en-US" sz="3200" dirty="0">
                <a:solidFill>
                  <a:schemeClr val="bg1"/>
                </a:solidFill>
                <a:ea typeface="Calibri"/>
                <a:cs typeface="Calibri"/>
                <a:sym typeface="Open Sans"/>
              </a:rPr>
              <a:t> </a:t>
            </a:r>
            <a:r>
              <a:rPr lang="en-US" sz="3200" dirty="0" err="1">
                <a:solidFill>
                  <a:schemeClr val="bg1"/>
                </a:solidFill>
                <a:ea typeface="Calibri"/>
                <a:cs typeface="Calibri"/>
                <a:sym typeface="Open Sans"/>
              </a:rPr>
              <a:t>będzie</a:t>
            </a:r>
            <a:r>
              <a:rPr lang="en-US" sz="3200" dirty="0">
                <a:solidFill>
                  <a:schemeClr val="bg1"/>
                </a:solidFill>
                <a:ea typeface="Calibri"/>
                <a:cs typeface="Calibri"/>
                <a:sym typeface="Open Sans"/>
              </a:rPr>
              <a:t> </a:t>
            </a:r>
            <a:r>
              <a:rPr lang="en-US" sz="3200" dirty="0" err="1">
                <a:solidFill>
                  <a:schemeClr val="bg1"/>
                </a:solidFill>
                <a:ea typeface="Calibri"/>
                <a:cs typeface="Calibri"/>
                <a:sym typeface="Open Sans"/>
              </a:rPr>
              <a:t>miała</a:t>
            </a:r>
            <a:r>
              <a:rPr lang="en-US" sz="3200" dirty="0">
                <a:solidFill>
                  <a:schemeClr val="bg1"/>
                </a:solidFill>
                <a:ea typeface="Calibri"/>
                <a:cs typeface="Calibri"/>
                <a:sym typeface="Open Sans"/>
              </a:rPr>
              <a:t> 5–7 </a:t>
            </a:r>
            <a:r>
              <a:rPr lang="en-US" sz="3200" dirty="0" err="1">
                <a:solidFill>
                  <a:schemeClr val="bg1"/>
                </a:solidFill>
                <a:ea typeface="Calibri"/>
                <a:cs typeface="Calibri"/>
                <a:sym typeface="Open Sans"/>
              </a:rPr>
              <a:t>minut</a:t>
            </a:r>
            <a:r>
              <a:rPr lang="en-US" sz="3200" dirty="0">
                <a:solidFill>
                  <a:schemeClr val="bg1"/>
                </a:solidFill>
                <a:ea typeface="Calibri"/>
                <a:cs typeface="Calibri"/>
                <a:sym typeface="Open Sans"/>
              </a:rPr>
              <a:t> </a:t>
            </a:r>
            <a:r>
              <a:rPr lang="en-US" sz="3200" dirty="0" err="1">
                <a:solidFill>
                  <a:schemeClr val="bg1"/>
                </a:solidFill>
                <a:ea typeface="Calibri"/>
                <a:cs typeface="Calibri"/>
                <a:sym typeface="Open Sans"/>
              </a:rPr>
              <a:t>na</a:t>
            </a:r>
            <a:r>
              <a:rPr lang="en-US" sz="3200" dirty="0">
                <a:solidFill>
                  <a:schemeClr val="bg1"/>
                </a:solidFill>
                <a:ea typeface="Calibri"/>
                <a:cs typeface="Calibri"/>
                <a:sym typeface="Open Sans"/>
              </a:rPr>
              <a:t> </a:t>
            </a:r>
            <a:r>
              <a:rPr lang="en-US" sz="3200" dirty="0" err="1">
                <a:solidFill>
                  <a:schemeClr val="bg1"/>
                </a:solidFill>
                <a:ea typeface="Calibri"/>
                <a:cs typeface="Calibri"/>
                <a:sym typeface="Open Sans"/>
              </a:rPr>
              <a:t>zaprezentowanie</a:t>
            </a:r>
            <a:r>
              <a:rPr lang="en-US" sz="3200" dirty="0">
                <a:solidFill>
                  <a:schemeClr val="bg1"/>
                </a:solidFill>
                <a:ea typeface="Calibri"/>
                <a:cs typeface="Calibri"/>
                <a:sym typeface="Open Sans"/>
              </a:rPr>
              <a:t> </a:t>
            </a:r>
            <a:r>
              <a:rPr lang="en-US" sz="3200" dirty="0" err="1">
                <a:solidFill>
                  <a:schemeClr val="bg1"/>
                </a:solidFill>
                <a:ea typeface="Calibri"/>
                <a:cs typeface="Calibri"/>
                <a:sym typeface="Open Sans"/>
              </a:rPr>
              <a:t>swojego</a:t>
            </a:r>
            <a:r>
              <a:rPr lang="en-US" sz="3200" dirty="0">
                <a:solidFill>
                  <a:schemeClr val="bg1"/>
                </a:solidFill>
                <a:ea typeface="Calibri"/>
                <a:cs typeface="Calibri"/>
                <a:sym typeface="Open Sans"/>
              </a:rPr>
              <a:t> </a:t>
            </a:r>
            <a:r>
              <a:rPr lang="en-US" sz="3200" dirty="0" err="1">
                <a:solidFill>
                  <a:schemeClr val="bg1"/>
                </a:solidFill>
                <a:ea typeface="Calibri"/>
                <a:cs typeface="Calibri"/>
                <a:sym typeface="Open Sans"/>
              </a:rPr>
              <a:t>projektu</a:t>
            </a:r>
            <a:r>
              <a:rPr lang="en-US" sz="3200" dirty="0">
                <a:solidFill>
                  <a:schemeClr val="bg1"/>
                </a:solidFill>
                <a:ea typeface="Calibri"/>
                <a:cs typeface="Calibri"/>
                <a:sym typeface="Open Sans"/>
              </a:rPr>
              <a:t> </a:t>
            </a:r>
            <a:r>
              <a:rPr lang="en-US" sz="3200" dirty="0" err="1">
                <a:solidFill>
                  <a:schemeClr val="bg1"/>
                </a:solidFill>
                <a:ea typeface="Calibri"/>
                <a:cs typeface="Calibri"/>
                <a:sym typeface="Open Sans"/>
              </a:rPr>
              <a:t>cyfrowego</a:t>
            </a:r>
            <a:r>
              <a:rPr lang="en-US" sz="3200" dirty="0">
                <a:solidFill>
                  <a:schemeClr val="bg1"/>
                </a:solidFill>
                <a:ea typeface="Calibri"/>
                <a:cs typeface="Calibri"/>
                <a:sym typeface="Open Sans"/>
              </a:rPr>
              <a:t> </a:t>
            </a:r>
            <a:r>
              <a:rPr lang="en-US" sz="3200" dirty="0" err="1">
                <a:solidFill>
                  <a:schemeClr val="bg1"/>
                </a:solidFill>
                <a:ea typeface="Calibri"/>
                <a:cs typeface="Calibri"/>
                <a:sym typeface="Open Sans"/>
              </a:rPr>
              <a:t>podczas</a:t>
            </a:r>
            <a:r>
              <a:rPr lang="en-US" sz="3200" dirty="0">
                <a:solidFill>
                  <a:schemeClr val="bg1"/>
                </a:solidFill>
                <a:ea typeface="Calibri"/>
                <a:cs typeface="Calibri"/>
                <a:sym typeface="Open Sans"/>
              </a:rPr>
              <a:t> </a:t>
            </a:r>
            <a:r>
              <a:rPr lang="en-US" sz="3200" dirty="0" err="1">
                <a:solidFill>
                  <a:schemeClr val="bg1"/>
                </a:solidFill>
                <a:ea typeface="Calibri"/>
                <a:cs typeface="Calibri"/>
                <a:sym typeface="Open Sans"/>
              </a:rPr>
              <a:t>sesji</a:t>
            </a:r>
            <a:r>
              <a:rPr lang="en-US" sz="3200" dirty="0">
                <a:solidFill>
                  <a:schemeClr val="bg1"/>
                </a:solidFill>
                <a:ea typeface="Calibri"/>
                <a:cs typeface="Calibri"/>
                <a:sym typeface="Open Sans"/>
              </a:rPr>
              <a:t> </a:t>
            </a:r>
            <a:r>
              <a:rPr lang="en-US" sz="3200" dirty="0" err="1">
                <a:solidFill>
                  <a:schemeClr val="bg1"/>
                </a:solidFill>
                <a:ea typeface="Calibri"/>
                <a:cs typeface="Calibri"/>
                <a:sym typeface="Open Sans"/>
              </a:rPr>
              <a:t>demonstracyjnej</a:t>
            </a:r>
            <a:r>
              <a:rPr lang="en-US" sz="3200" dirty="0">
                <a:solidFill>
                  <a:schemeClr val="bg1"/>
                </a:solidFill>
                <a:ea typeface="Calibri"/>
                <a:cs typeface="Calibri"/>
                <a:sym typeface="Open Sans"/>
              </a:rPr>
              <a:t>, po </a:t>
            </a:r>
            <a:r>
              <a:rPr lang="en-US" sz="3200" dirty="0" err="1">
                <a:solidFill>
                  <a:schemeClr val="bg1"/>
                </a:solidFill>
                <a:ea typeface="Calibri"/>
                <a:cs typeface="Calibri"/>
                <a:sym typeface="Open Sans"/>
              </a:rPr>
              <a:t>której</a:t>
            </a:r>
            <a:r>
              <a:rPr lang="en-US" sz="3200" dirty="0">
                <a:solidFill>
                  <a:schemeClr val="bg1"/>
                </a:solidFill>
                <a:ea typeface="Calibri"/>
                <a:cs typeface="Calibri"/>
                <a:sym typeface="Open Sans"/>
              </a:rPr>
              <a:t> </a:t>
            </a:r>
            <a:r>
              <a:rPr lang="en-US" sz="3200" dirty="0" err="1">
                <a:solidFill>
                  <a:schemeClr val="bg1"/>
                </a:solidFill>
                <a:ea typeface="Calibri"/>
                <a:cs typeface="Calibri"/>
                <a:sym typeface="Open Sans"/>
              </a:rPr>
              <a:t>odbędzie</a:t>
            </a:r>
            <a:r>
              <a:rPr lang="en-US" sz="3200" dirty="0">
                <a:solidFill>
                  <a:schemeClr val="bg1"/>
                </a:solidFill>
                <a:ea typeface="Calibri"/>
                <a:cs typeface="Calibri"/>
                <a:sym typeface="Open Sans"/>
              </a:rPr>
              <a:t> </a:t>
            </a:r>
            <a:r>
              <a:rPr lang="en-US" sz="3200" dirty="0" err="1">
                <a:solidFill>
                  <a:schemeClr val="bg1"/>
                </a:solidFill>
                <a:ea typeface="Calibri"/>
                <a:cs typeface="Calibri"/>
                <a:sym typeface="Open Sans"/>
              </a:rPr>
              <a:t>się</a:t>
            </a:r>
            <a:r>
              <a:rPr lang="en-US" sz="3200" dirty="0">
                <a:solidFill>
                  <a:schemeClr val="bg1"/>
                </a:solidFill>
                <a:ea typeface="Calibri"/>
                <a:cs typeface="Calibri"/>
                <a:sym typeface="Open Sans"/>
              </a:rPr>
              <a:t> 3–5-minutowa </a:t>
            </a:r>
            <a:r>
              <a:rPr lang="en-US" sz="3200" dirty="0" err="1">
                <a:solidFill>
                  <a:schemeClr val="bg1"/>
                </a:solidFill>
                <a:ea typeface="Calibri"/>
                <a:cs typeface="Calibri"/>
                <a:sym typeface="Open Sans"/>
              </a:rPr>
              <a:t>sesja</a:t>
            </a:r>
            <a:r>
              <a:rPr lang="en-US" sz="3200" dirty="0">
                <a:solidFill>
                  <a:schemeClr val="bg1"/>
                </a:solidFill>
                <a:ea typeface="Calibri"/>
                <a:cs typeface="Calibri"/>
                <a:sym typeface="Open Sans"/>
              </a:rPr>
              <a:t> </a:t>
            </a:r>
            <a:r>
              <a:rPr lang="en-US" sz="3200" dirty="0" err="1">
                <a:solidFill>
                  <a:schemeClr val="bg1"/>
                </a:solidFill>
                <a:ea typeface="Calibri"/>
                <a:cs typeface="Calibri"/>
                <a:sym typeface="Open Sans"/>
              </a:rPr>
              <a:t>feedbackowa</a:t>
            </a:r>
            <a:r>
              <a:rPr lang="en-US" sz="3200" dirty="0">
                <a:solidFill>
                  <a:schemeClr val="bg1"/>
                </a:solidFill>
                <a:ea typeface="Calibri"/>
                <a:cs typeface="Calibri"/>
                <a:sym typeface="Open Sans"/>
              </a:rPr>
              <a:t>.</a:t>
            </a:r>
          </a:p>
          <a:p>
            <a:pPr marL="0" lvl="0" indent="0" algn="l">
              <a:lnSpc>
                <a:spcPts val="3693"/>
              </a:lnSpc>
            </a:pPr>
            <a:endParaRPr lang="en-US" sz="3200" dirty="0">
              <a:solidFill>
                <a:schemeClr val="bg1"/>
              </a:solidFill>
              <a:ea typeface="Calibri"/>
              <a:cs typeface="Calibri"/>
              <a:sym typeface="Open Sans"/>
            </a:endParaRPr>
          </a:p>
          <a:p>
            <a:pPr marL="618935" lvl="1" indent="-309467" algn="l">
              <a:lnSpc>
                <a:spcPts val="3693"/>
              </a:lnSpc>
              <a:buFont typeface="Arial"/>
              <a:buChar char="•"/>
            </a:pPr>
            <a:r>
              <a:rPr lang="en-US" sz="3200" dirty="0">
                <a:solidFill>
                  <a:schemeClr val="bg1"/>
                </a:solidFill>
                <a:ea typeface="Calibri"/>
                <a:cs typeface="Calibri"/>
                <a:sym typeface="Open Sans"/>
              </a:rPr>
              <a:t>Jakie </a:t>
            </a:r>
            <a:r>
              <a:rPr lang="en-US" sz="3200" dirty="0" err="1">
                <a:solidFill>
                  <a:schemeClr val="bg1"/>
                </a:solidFill>
                <a:ea typeface="Calibri"/>
                <a:cs typeface="Calibri"/>
                <a:sym typeface="Open Sans"/>
              </a:rPr>
              <a:t>są</a:t>
            </a:r>
            <a:r>
              <a:rPr lang="en-US" sz="3200" dirty="0">
                <a:solidFill>
                  <a:schemeClr val="bg1"/>
                </a:solidFill>
                <a:ea typeface="Calibri"/>
                <a:cs typeface="Calibri"/>
                <a:sym typeface="Open Sans"/>
              </a:rPr>
              <a:t> </a:t>
            </a:r>
            <a:r>
              <a:rPr lang="en-US" sz="3200" dirty="0" err="1">
                <a:solidFill>
                  <a:schemeClr val="bg1"/>
                </a:solidFill>
                <a:ea typeface="Calibri"/>
                <a:cs typeface="Calibri"/>
                <a:sym typeface="Open Sans"/>
              </a:rPr>
              <a:t>kluczowe</a:t>
            </a:r>
            <a:r>
              <a:rPr lang="en-US" sz="3200" dirty="0">
                <a:solidFill>
                  <a:schemeClr val="bg1"/>
                </a:solidFill>
                <a:ea typeface="Calibri"/>
                <a:cs typeface="Calibri"/>
                <a:sym typeface="Open Sans"/>
              </a:rPr>
              <a:t> </a:t>
            </a:r>
            <a:r>
              <a:rPr lang="en-US" sz="3200" dirty="0" err="1">
                <a:solidFill>
                  <a:schemeClr val="bg1"/>
                </a:solidFill>
                <a:ea typeface="Calibri"/>
                <a:cs typeface="Calibri"/>
                <a:sym typeface="Open Sans"/>
              </a:rPr>
              <a:t>wnioski</a:t>
            </a:r>
            <a:r>
              <a:rPr lang="en-US" sz="3200" dirty="0">
                <a:solidFill>
                  <a:schemeClr val="bg1"/>
                </a:solidFill>
                <a:ea typeface="Calibri"/>
                <a:cs typeface="Calibri"/>
                <a:sym typeface="Open Sans"/>
              </a:rPr>
              <a:t> </a:t>
            </a:r>
            <a:r>
              <a:rPr lang="en-US" sz="3200" dirty="0" err="1">
                <a:solidFill>
                  <a:schemeClr val="bg1"/>
                </a:solidFill>
                <a:ea typeface="Calibri"/>
                <a:cs typeface="Calibri"/>
                <a:sym typeface="Open Sans"/>
              </a:rPr>
              <a:t>dotyczące</a:t>
            </a:r>
            <a:r>
              <a:rPr lang="en-US" sz="3200" dirty="0">
                <a:solidFill>
                  <a:schemeClr val="bg1"/>
                </a:solidFill>
                <a:ea typeface="Calibri"/>
                <a:cs typeface="Calibri"/>
                <a:sym typeface="Open Sans"/>
              </a:rPr>
              <a:t> </a:t>
            </a:r>
            <a:r>
              <a:rPr lang="en-US" sz="3200" dirty="0" err="1">
                <a:solidFill>
                  <a:schemeClr val="bg1"/>
                </a:solidFill>
                <a:ea typeface="Calibri"/>
                <a:cs typeface="Calibri"/>
                <a:sym typeface="Open Sans"/>
              </a:rPr>
              <a:t>zarządzania</a:t>
            </a:r>
            <a:r>
              <a:rPr lang="en-US" sz="3200" dirty="0">
                <a:solidFill>
                  <a:schemeClr val="bg1"/>
                </a:solidFill>
                <a:ea typeface="Calibri"/>
                <a:cs typeface="Calibri"/>
                <a:sym typeface="Open Sans"/>
              </a:rPr>
              <a:t> </a:t>
            </a:r>
            <a:r>
              <a:rPr lang="en-US" sz="3200" dirty="0" err="1">
                <a:solidFill>
                  <a:schemeClr val="bg1"/>
                </a:solidFill>
                <a:ea typeface="Calibri"/>
                <a:cs typeface="Calibri"/>
                <a:sym typeface="Open Sans"/>
              </a:rPr>
              <a:t>innowacjami</a:t>
            </a:r>
            <a:r>
              <a:rPr lang="en-US" sz="3200" dirty="0">
                <a:solidFill>
                  <a:schemeClr val="bg1"/>
                </a:solidFill>
                <a:ea typeface="Calibri"/>
                <a:cs typeface="Calibri"/>
                <a:sym typeface="Open Sans"/>
              </a:rPr>
              <a:t> w </a:t>
            </a:r>
            <a:r>
              <a:rPr lang="en-US" sz="3200" dirty="0" err="1">
                <a:solidFill>
                  <a:schemeClr val="bg1"/>
                </a:solidFill>
                <a:ea typeface="Calibri"/>
                <a:cs typeface="Calibri"/>
                <a:sym typeface="Open Sans"/>
              </a:rPr>
              <a:t>logistyce</a:t>
            </a:r>
            <a:r>
              <a:rPr lang="en-US" sz="3200" dirty="0">
                <a:solidFill>
                  <a:schemeClr val="bg1"/>
                </a:solidFill>
                <a:ea typeface="Calibri"/>
                <a:cs typeface="Calibri"/>
                <a:sym typeface="Open Sans"/>
              </a:rPr>
              <a:t> </a:t>
            </a:r>
            <a:r>
              <a:rPr lang="en-US" sz="3200" dirty="0" err="1">
                <a:solidFill>
                  <a:schemeClr val="bg1"/>
                </a:solidFill>
                <a:ea typeface="Calibri"/>
                <a:cs typeface="Calibri"/>
                <a:sym typeface="Open Sans"/>
              </a:rPr>
              <a:t>oraz</a:t>
            </a:r>
            <a:r>
              <a:rPr lang="en-US" sz="3200" dirty="0">
                <a:solidFill>
                  <a:schemeClr val="bg1"/>
                </a:solidFill>
                <a:ea typeface="Calibri"/>
                <a:cs typeface="Calibri"/>
                <a:sym typeface="Open Sans"/>
              </a:rPr>
              <a:t> </a:t>
            </a:r>
            <a:r>
              <a:rPr lang="en-US" sz="3200" dirty="0" err="1">
                <a:solidFill>
                  <a:schemeClr val="bg1"/>
                </a:solidFill>
                <a:ea typeface="Calibri"/>
                <a:cs typeface="Calibri"/>
                <a:sym typeface="Open Sans"/>
              </a:rPr>
              <a:t>znaczenia</a:t>
            </a:r>
            <a:r>
              <a:rPr lang="en-US" sz="3200" dirty="0">
                <a:solidFill>
                  <a:schemeClr val="bg1"/>
                </a:solidFill>
                <a:ea typeface="Calibri"/>
                <a:cs typeface="Calibri"/>
                <a:sym typeface="Open Sans"/>
              </a:rPr>
              <a:t> </a:t>
            </a:r>
            <a:r>
              <a:rPr lang="en-US" sz="3200" dirty="0" err="1">
                <a:solidFill>
                  <a:schemeClr val="bg1"/>
                </a:solidFill>
                <a:ea typeface="Calibri"/>
                <a:cs typeface="Calibri"/>
                <a:sym typeface="Open Sans"/>
              </a:rPr>
              <a:t>narzędzi</a:t>
            </a:r>
            <a:r>
              <a:rPr lang="en-US" sz="3200" dirty="0">
                <a:solidFill>
                  <a:schemeClr val="bg1"/>
                </a:solidFill>
                <a:ea typeface="Calibri"/>
                <a:cs typeface="Calibri"/>
                <a:sym typeface="Open Sans"/>
              </a:rPr>
              <a:t> </a:t>
            </a:r>
            <a:r>
              <a:rPr lang="en-US" sz="3200" dirty="0" err="1">
                <a:solidFill>
                  <a:schemeClr val="bg1"/>
                </a:solidFill>
                <a:ea typeface="Calibri"/>
                <a:cs typeface="Calibri"/>
                <a:sym typeface="Open Sans"/>
              </a:rPr>
              <a:t>cyfrowych</a:t>
            </a:r>
            <a:r>
              <a:rPr lang="en-US" sz="3200" dirty="0">
                <a:solidFill>
                  <a:schemeClr val="bg1"/>
                </a:solidFill>
                <a:ea typeface="Calibri"/>
                <a:cs typeface="Calibri"/>
                <a:sym typeface="Open Sans"/>
              </a:rPr>
              <a:t>?</a:t>
            </a:r>
            <a:endParaRPr lang="pl-PL" sz="3200" dirty="0">
              <a:solidFill>
                <a:schemeClr val="bg1"/>
              </a:solidFill>
              <a:ea typeface="Calibri"/>
              <a:cs typeface="Calibri"/>
              <a:sym typeface="Open Sans"/>
            </a:endParaRPr>
          </a:p>
          <a:p>
            <a:pPr marL="309468" lvl="1" algn="l">
              <a:lnSpc>
                <a:spcPts val="3693"/>
              </a:lnSpc>
            </a:pPr>
            <a:endParaRPr lang="en-US" sz="3200" dirty="0">
              <a:solidFill>
                <a:schemeClr val="bg1"/>
              </a:solidFill>
              <a:ea typeface="Calibri"/>
              <a:cs typeface="Calibri"/>
              <a:sym typeface="Open Sans"/>
            </a:endParaRPr>
          </a:p>
          <a:p>
            <a:pPr marL="618935" lvl="1" indent="-309467" algn="l">
              <a:lnSpc>
                <a:spcPts val="3693"/>
              </a:lnSpc>
              <a:buFont typeface="Arial"/>
              <a:buChar char="•"/>
            </a:pPr>
            <a:r>
              <a:rPr lang="en-US" sz="3200" dirty="0">
                <a:solidFill>
                  <a:schemeClr val="bg1"/>
                </a:solidFill>
                <a:ea typeface="Calibri"/>
                <a:cs typeface="Calibri"/>
                <a:sym typeface="Open Sans"/>
              </a:rPr>
              <a:t>Jakie </a:t>
            </a:r>
            <a:r>
              <a:rPr lang="en-US" sz="3200" dirty="0" err="1">
                <a:solidFill>
                  <a:schemeClr val="bg1"/>
                </a:solidFill>
                <a:ea typeface="Calibri"/>
                <a:cs typeface="Calibri"/>
                <a:sym typeface="Open Sans"/>
              </a:rPr>
              <a:t>konstruktywne</a:t>
            </a:r>
            <a:r>
              <a:rPr lang="en-US" sz="3200" dirty="0">
                <a:solidFill>
                  <a:schemeClr val="bg1"/>
                </a:solidFill>
                <a:ea typeface="Calibri"/>
                <a:cs typeface="Calibri"/>
                <a:sym typeface="Open Sans"/>
              </a:rPr>
              <a:t> </a:t>
            </a:r>
            <a:r>
              <a:rPr lang="en-US" sz="3200" dirty="0" err="1">
                <a:solidFill>
                  <a:schemeClr val="bg1"/>
                </a:solidFill>
                <a:ea typeface="Calibri"/>
                <a:cs typeface="Calibri"/>
                <a:sym typeface="Open Sans"/>
              </a:rPr>
              <a:t>spostrzeżenia</a:t>
            </a:r>
            <a:r>
              <a:rPr lang="en-US" sz="3200" dirty="0">
                <a:solidFill>
                  <a:schemeClr val="bg1"/>
                </a:solidFill>
                <a:ea typeface="Calibri"/>
                <a:cs typeface="Calibri"/>
                <a:sym typeface="Open Sans"/>
              </a:rPr>
              <a:t> </a:t>
            </a:r>
            <a:r>
              <a:rPr lang="en-US" sz="3200" dirty="0" err="1">
                <a:solidFill>
                  <a:schemeClr val="bg1"/>
                </a:solidFill>
                <a:ea typeface="Calibri"/>
                <a:cs typeface="Calibri"/>
                <a:sym typeface="Open Sans"/>
              </a:rPr>
              <a:t>możesz</a:t>
            </a:r>
            <a:r>
              <a:rPr lang="en-US" sz="3200" dirty="0">
                <a:solidFill>
                  <a:schemeClr val="bg1"/>
                </a:solidFill>
                <a:ea typeface="Calibri"/>
                <a:cs typeface="Calibri"/>
                <a:sym typeface="Open Sans"/>
              </a:rPr>
              <a:t> </a:t>
            </a:r>
            <a:r>
              <a:rPr lang="en-US" sz="3200" dirty="0" err="1">
                <a:solidFill>
                  <a:schemeClr val="bg1"/>
                </a:solidFill>
                <a:ea typeface="Calibri"/>
                <a:cs typeface="Calibri"/>
                <a:sym typeface="Open Sans"/>
              </a:rPr>
              <a:t>przedstawić</a:t>
            </a:r>
            <a:r>
              <a:rPr lang="en-US" sz="3200" dirty="0">
                <a:solidFill>
                  <a:schemeClr val="bg1"/>
                </a:solidFill>
                <a:ea typeface="Calibri"/>
                <a:cs typeface="Calibri"/>
                <a:sym typeface="Open Sans"/>
              </a:rPr>
              <a:t> </a:t>
            </a:r>
            <a:r>
              <a:rPr lang="en-US" sz="3200" dirty="0" err="1">
                <a:solidFill>
                  <a:schemeClr val="bg1"/>
                </a:solidFill>
                <a:ea typeface="Calibri"/>
                <a:cs typeface="Calibri"/>
                <a:sym typeface="Open Sans"/>
              </a:rPr>
              <a:t>na</a:t>
            </a:r>
            <a:r>
              <a:rPr lang="en-US" sz="3200" dirty="0">
                <a:solidFill>
                  <a:schemeClr val="bg1"/>
                </a:solidFill>
                <a:ea typeface="Calibri"/>
                <a:cs typeface="Calibri"/>
                <a:sym typeface="Open Sans"/>
              </a:rPr>
              <a:t> </a:t>
            </a:r>
            <a:r>
              <a:rPr lang="en-US" sz="3200" dirty="0" err="1">
                <a:solidFill>
                  <a:schemeClr val="bg1"/>
                </a:solidFill>
                <a:ea typeface="Calibri"/>
                <a:cs typeface="Calibri"/>
                <a:sym typeface="Open Sans"/>
              </a:rPr>
              <a:t>temat</a:t>
            </a:r>
            <a:r>
              <a:rPr lang="en-US" sz="3200" dirty="0">
                <a:solidFill>
                  <a:schemeClr val="bg1"/>
                </a:solidFill>
                <a:ea typeface="Calibri"/>
                <a:cs typeface="Calibri"/>
                <a:sym typeface="Open Sans"/>
              </a:rPr>
              <a:t> </a:t>
            </a:r>
            <a:r>
              <a:rPr lang="en-US" sz="3200" dirty="0" err="1">
                <a:solidFill>
                  <a:schemeClr val="bg1"/>
                </a:solidFill>
                <a:ea typeface="Calibri"/>
                <a:cs typeface="Calibri"/>
                <a:sym typeface="Open Sans"/>
              </a:rPr>
              <a:t>prezentacji</a:t>
            </a:r>
            <a:r>
              <a:rPr lang="en-US" sz="3200" dirty="0">
                <a:solidFill>
                  <a:schemeClr val="bg1"/>
                </a:solidFill>
                <a:ea typeface="Calibri"/>
                <a:cs typeface="Calibri"/>
                <a:sym typeface="Open Sans"/>
              </a:rPr>
              <a:t> </a:t>
            </a:r>
            <a:r>
              <a:rPr lang="en-US" sz="3200" dirty="0" err="1">
                <a:solidFill>
                  <a:schemeClr val="bg1"/>
                </a:solidFill>
                <a:ea typeface="Calibri"/>
                <a:cs typeface="Calibri"/>
                <a:sym typeface="Open Sans"/>
              </a:rPr>
              <a:t>swoich</a:t>
            </a:r>
            <a:r>
              <a:rPr lang="en-US" sz="3200" dirty="0">
                <a:solidFill>
                  <a:schemeClr val="bg1"/>
                </a:solidFill>
                <a:ea typeface="Calibri"/>
                <a:cs typeface="Calibri"/>
                <a:sym typeface="Open Sans"/>
              </a:rPr>
              <a:t> </a:t>
            </a:r>
            <a:r>
              <a:rPr lang="en-US" sz="3200" dirty="0" err="1">
                <a:solidFill>
                  <a:schemeClr val="bg1"/>
                </a:solidFill>
                <a:ea typeface="Calibri"/>
                <a:cs typeface="Calibri"/>
                <a:sym typeface="Open Sans"/>
              </a:rPr>
              <a:t>współpracowników</a:t>
            </a:r>
            <a:r>
              <a:rPr lang="en-US" sz="3200" dirty="0">
                <a:solidFill>
                  <a:schemeClr val="bg1"/>
                </a:solidFill>
                <a:ea typeface="Calibri"/>
                <a:cs typeface="Calibri"/>
                <a:sym typeface="Open Sans"/>
              </a:rPr>
              <a:t>?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120909" y="800100"/>
            <a:ext cx="7303617" cy="14919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832"/>
              </a:lnSpc>
            </a:pPr>
            <a:r>
              <a:rPr lang="en-US" sz="5400" b="1" dirty="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PREZENTACJA CYFROWA</a:t>
            </a:r>
          </a:p>
        </p:txBody>
      </p:sp>
      <p:grpSp>
        <p:nvGrpSpPr>
          <p:cNvPr id="10" name="Group 10"/>
          <p:cNvGrpSpPr>
            <a:grpSpLocks noChangeAspect="1"/>
          </p:cNvGrpSpPr>
          <p:nvPr/>
        </p:nvGrpSpPr>
        <p:grpSpPr>
          <a:xfrm>
            <a:off x="9125514" y="0"/>
            <a:ext cx="8041599" cy="10287000"/>
            <a:chOff x="0" y="0"/>
            <a:chExt cx="10722132" cy="137160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0722102" cy="13716000"/>
            </a:xfrm>
            <a:custGeom>
              <a:avLst/>
              <a:gdLst/>
              <a:ahLst/>
              <a:cxnLst/>
              <a:rect l="l" t="t" r="r" b="b"/>
              <a:pathLst>
                <a:path w="10722102" h="13716000">
                  <a:moveTo>
                    <a:pt x="0" y="0"/>
                  </a:moveTo>
                  <a:lnTo>
                    <a:pt x="10722102" y="0"/>
                  </a:lnTo>
                  <a:lnTo>
                    <a:pt x="10722102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r="-121"/>
              </a:stretch>
            </a:blipFill>
          </p:spPr>
          <p:txBody>
            <a:bodyPr/>
            <a:lstStyle/>
            <a:p>
              <a:endParaRPr lang="pl-PL"/>
            </a:p>
          </p:txBody>
        </p:sp>
      </p:grp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 rot="-5400000">
            <a:off x="16015584" y="7887021"/>
            <a:ext cx="3418810" cy="239078"/>
            <a:chOff x="0" y="0"/>
            <a:chExt cx="4558414" cy="31877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558411" cy="318770"/>
            </a:xfrm>
            <a:custGeom>
              <a:avLst/>
              <a:gdLst/>
              <a:ahLst/>
              <a:cxnLst/>
              <a:rect l="l" t="t" r="r" b="b"/>
              <a:pathLst>
                <a:path w="4558411" h="318770">
                  <a:moveTo>
                    <a:pt x="0" y="0"/>
                  </a:moveTo>
                  <a:lnTo>
                    <a:pt x="4558411" y="0"/>
                  </a:lnTo>
                  <a:lnTo>
                    <a:pt x="4558411" y="318770"/>
                  </a:lnTo>
                  <a:lnTo>
                    <a:pt x="0" y="31877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r="-860"/>
              </a:stretch>
            </a:blipFill>
          </p:spPr>
          <p:txBody>
            <a:bodyPr/>
            <a:lstStyle/>
            <a:p>
              <a:endParaRPr lang="pl-PL"/>
            </a:p>
          </p:txBody>
        </p:sp>
      </p:grpSp>
      <p:grpSp>
        <p:nvGrpSpPr>
          <p:cNvPr id="4" name="Group 4"/>
          <p:cNvGrpSpPr>
            <a:grpSpLocks noChangeAspect="1"/>
          </p:cNvGrpSpPr>
          <p:nvPr/>
        </p:nvGrpSpPr>
        <p:grpSpPr>
          <a:xfrm rot="2411056">
            <a:off x="17562989" y="9670934"/>
            <a:ext cx="324001" cy="342339"/>
            <a:chOff x="0" y="0"/>
            <a:chExt cx="432001" cy="456452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32054" cy="456438"/>
            </a:xfrm>
            <a:custGeom>
              <a:avLst/>
              <a:gdLst/>
              <a:ahLst/>
              <a:cxnLst/>
              <a:rect l="l" t="t" r="r" b="b"/>
              <a:pathLst>
                <a:path w="432054" h="456438">
                  <a:moveTo>
                    <a:pt x="0" y="0"/>
                  </a:moveTo>
                  <a:lnTo>
                    <a:pt x="432054" y="0"/>
                  </a:lnTo>
                  <a:lnTo>
                    <a:pt x="432054" y="456438"/>
                  </a:lnTo>
                  <a:lnTo>
                    <a:pt x="0" y="45643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r="12" b="-54"/>
              </a:stretch>
            </a:blipFill>
          </p:spPr>
          <p:txBody>
            <a:bodyPr/>
            <a:lstStyle/>
            <a:p>
              <a:endParaRPr lang="pl-PL"/>
            </a:p>
          </p:txBody>
        </p:sp>
      </p:grpSp>
      <p:grpSp>
        <p:nvGrpSpPr>
          <p:cNvPr id="6" name="Group 6"/>
          <p:cNvGrpSpPr/>
          <p:nvPr/>
        </p:nvGrpSpPr>
        <p:grpSpPr>
          <a:xfrm rot="-5400000">
            <a:off x="7632699" y="-7632702"/>
            <a:ext cx="3022603" cy="18287998"/>
            <a:chOff x="0" y="0"/>
            <a:chExt cx="4030138" cy="24383998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030091" cy="24384000"/>
            </a:xfrm>
            <a:custGeom>
              <a:avLst/>
              <a:gdLst/>
              <a:ahLst/>
              <a:cxnLst/>
              <a:rect l="l" t="t" r="r" b="b"/>
              <a:pathLst>
                <a:path w="4030091" h="24384000">
                  <a:moveTo>
                    <a:pt x="0" y="0"/>
                  </a:moveTo>
                  <a:lnTo>
                    <a:pt x="4030091" y="0"/>
                  </a:lnTo>
                  <a:lnTo>
                    <a:pt x="4030091" y="24384000"/>
                  </a:lnTo>
                  <a:lnTo>
                    <a:pt x="0" y="24384000"/>
                  </a:lnTo>
                  <a:close/>
                </a:path>
              </a:pathLst>
            </a:custGeom>
            <a:solidFill>
              <a:srgbClr val="173965"/>
            </a:solidFill>
          </p:spPr>
          <p:txBody>
            <a:bodyPr/>
            <a:lstStyle/>
            <a:p>
              <a:endParaRPr lang="pl-PL"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448724" y="1343211"/>
            <a:ext cx="15535947" cy="7585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832"/>
              </a:lnSpc>
            </a:pPr>
            <a:r>
              <a:rPr lang="en-US" sz="5400" b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KRYTERIA OCENY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448724" y="3352811"/>
            <a:ext cx="15535947" cy="59246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60706" lvl="1" indent="-180353" algn="l">
              <a:lnSpc>
                <a:spcPts val="3089"/>
              </a:lnSpc>
              <a:buFont typeface="Arial"/>
              <a:buChar char="•"/>
            </a:pPr>
            <a:r>
              <a:rPr lang="en-US" sz="2000" b="1" dirty="0" err="1">
                <a:solidFill>
                  <a:srgbClr val="173965"/>
                </a:solidFill>
                <a:sym typeface="Open Sans Bold"/>
              </a:rPr>
              <a:t>Przejrzystość</a:t>
            </a:r>
            <a:r>
              <a:rPr lang="en-US" sz="2000" dirty="0">
                <a:solidFill>
                  <a:srgbClr val="173965"/>
                </a:solidFill>
                <a:sym typeface="Open Sans Bold"/>
              </a:rPr>
              <a:t>: </a:t>
            </a:r>
            <a:r>
              <a:rPr lang="en-US" sz="2000" dirty="0" err="1">
                <a:solidFill>
                  <a:srgbClr val="173965"/>
                </a:solidFill>
                <a:sym typeface="Open Sans Bold"/>
              </a:rPr>
              <a:t>Upewnij</a:t>
            </a:r>
            <a:r>
              <a:rPr lang="en-US" sz="2000" dirty="0">
                <a:solidFill>
                  <a:srgbClr val="173965"/>
                </a:solidFill>
                <a:sym typeface="Open Sans Bold"/>
              </a:rPr>
              <a:t> </a:t>
            </a:r>
            <a:r>
              <a:rPr lang="en-US" sz="2000" dirty="0" err="1">
                <a:solidFill>
                  <a:srgbClr val="173965"/>
                </a:solidFill>
                <a:sym typeface="Open Sans Bold"/>
              </a:rPr>
              <a:t>się</a:t>
            </a:r>
            <a:r>
              <a:rPr lang="en-US" sz="2000" dirty="0">
                <a:solidFill>
                  <a:srgbClr val="173965"/>
                </a:solidFill>
                <a:sym typeface="Open Sans Bold"/>
              </a:rPr>
              <a:t>, </a:t>
            </a:r>
            <a:r>
              <a:rPr lang="en-US" sz="2000" dirty="0" err="1">
                <a:solidFill>
                  <a:srgbClr val="173965"/>
                </a:solidFill>
                <a:sym typeface="Open Sans Bold"/>
              </a:rPr>
              <a:t>że</a:t>
            </a:r>
            <a:r>
              <a:rPr lang="en-US" sz="2000" dirty="0">
                <a:solidFill>
                  <a:srgbClr val="173965"/>
                </a:solidFill>
                <a:sym typeface="Open Sans Bold"/>
              </a:rPr>
              <a:t> </a:t>
            </a:r>
            <a:r>
              <a:rPr lang="en-US" sz="2000" dirty="0" err="1">
                <a:solidFill>
                  <a:srgbClr val="173965"/>
                </a:solidFill>
                <a:sym typeface="Open Sans Bold"/>
              </a:rPr>
              <a:t>Twoja</a:t>
            </a:r>
            <a:r>
              <a:rPr lang="en-US" sz="2000" dirty="0">
                <a:solidFill>
                  <a:srgbClr val="173965"/>
                </a:solidFill>
                <a:sym typeface="Open Sans Bold"/>
              </a:rPr>
              <a:t> </a:t>
            </a:r>
            <a:r>
              <a:rPr lang="en-US" sz="2000" dirty="0" err="1">
                <a:solidFill>
                  <a:srgbClr val="173965"/>
                </a:solidFill>
                <a:sym typeface="Open Sans Bold"/>
              </a:rPr>
              <a:t>prezentacja</a:t>
            </a:r>
            <a:r>
              <a:rPr lang="en-US" sz="2000" dirty="0">
                <a:solidFill>
                  <a:srgbClr val="173965"/>
                </a:solidFill>
                <a:sym typeface="Open Sans Bold"/>
              </a:rPr>
              <a:t> </a:t>
            </a:r>
            <a:r>
              <a:rPr lang="en-US" sz="2000" dirty="0" err="1">
                <a:solidFill>
                  <a:srgbClr val="173965"/>
                </a:solidFill>
                <a:sym typeface="Open Sans Bold"/>
              </a:rPr>
              <a:t>cyfrowa</a:t>
            </a:r>
            <a:r>
              <a:rPr lang="en-US" sz="2000" dirty="0">
                <a:solidFill>
                  <a:srgbClr val="173965"/>
                </a:solidFill>
                <a:sym typeface="Open Sans Bold"/>
              </a:rPr>
              <a:t> jest </a:t>
            </a:r>
            <a:r>
              <a:rPr lang="en-US" sz="2000" dirty="0" err="1">
                <a:solidFill>
                  <a:srgbClr val="173965"/>
                </a:solidFill>
                <a:sym typeface="Open Sans Bold"/>
              </a:rPr>
              <a:t>klarowna</a:t>
            </a:r>
            <a:r>
              <a:rPr lang="en-US" sz="2000" dirty="0">
                <a:solidFill>
                  <a:srgbClr val="173965"/>
                </a:solidFill>
                <a:sym typeface="Open Sans Bold"/>
              </a:rPr>
              <a:t> </a:t>
            </a:r>
            <a:r>
              <a:rPr lang="en-US" sz="2000" dirty="0" err="1">
                <a:solidFill>
                  <a:srgbClr val="173965"/>
                </a:solidFill>
                <a:sym typeface="Open Sans Bold"/>
              </a:rPr>
              <a:t>i</a:t>
            </a:r>
            <a:r>
              <a:rPr lang="en-US" sz="2000" dirty="0">
                <a:solidFill>
                  <a:srgbClr val="173965"/>
                </a:solidFill>
                <a:sym typeface="Open Sans Bold"/>
              </a:rPr>
              <a:t> </a:t>
            </a:r>
            <a:r>
              <a:rPr lang="en-US" sz="2000" dirty="0" err="1">
                <a:solidFill>
                  <a:srgbClr val="173965"/>
                </a:solidFill>
                <a:sym typeface="Open Sans Bold"/>
              </a:rPr>
              <a:t>zrozumiała</a:t>
            </a:r>
            <a:r>
              <a:rPr lang="en-US" sz="2000" dirty="0">
                <a:solidFill>
                  <a:srgbClr val="173965"/>
                </a:solidFill>
                <a:sym typeface="Open Sans Bold"/>
              </a:rPr>
              <a:t>. </a:t>
            </a:r>
            <a:r>
              <a:rPr lang="en-US" sz="2000" dirty="0" err="1">
                <a:solidFill>
                  <a:srgbClr val="173965"/>
                </a:solidFill>
                <a:sym typeface="Open Sans Bold"/>
              </a:rPr>
              <a:t>Przekaz</a:t>
            </a:r>
            <a:r>
              <a:rPr lang="en-US" sz="2000" dirty="0">
                <a:solidFill>
                  <a:srgbClr val="173965"/>
                </a:solidFill>
                <a:sym typeface="Open Sans Bold"/>
              </a:rPr>
              <a:t> </a:t>
            </a:r>
            <a:r>
              <a:rPr lang="en-US" sz="2000" dirty="0" err="1">
                <a:solidFill>
                  <a:srgbClr val="173965"/>
                </a:solidFill>
                <a:sym typeface="Open Sans Bold"/>
              </a:rPr>
              <a:t>powinien</a:t>
            </a:r>
            <a:r>
              <a:rPr lang="en-US" sz="2000" dirty="0">
                <a:solidFill>
                  <a:srgbClr val="173965"/>
                </a:solidFill>
                <a:sym typeface="Open Sans Bold"/>
              </a:rPr>
              <a:t> </a:t>
            </a:r>
            <a:r>
              <a:rPr lang="en-US" sz="2000" dirty="0" err="1">
                <a:solidFill>
                  <a:srgbClr val="173965"/>
                </a:solidFill>
                <a:sym typeface="Open Sans Bold"/>
              </a:rPr>
              <a:t>być</a:t>
            </a:r>
            <a:r>
              <a:rPr lang="en-US" sz="2000" dirty="0">
                <a:solidFill>
                  <a:srgbClr val="173965"/>
                </a:solidFill>
                <a:sym typeface="Open Sans Bold"/>
              </a:rPr>
              <a:t> </a:t>
            </a:r>
            <a:r>
              <a:rPr lang="en-US" sz="2000" dirty="0" err="1">
                <a:solidFill>
                  <a:srgbClr val="173965"/>
                </a:solidFill>
                <a:sym typeface="Open Sans Bold"/>
              </a:rPr>
              <a:t>zwięzły</a:t>
            </a:r>
            <a:r>
              <a:rPr lang="en-US" sz="2000" dirty="0">
                <a:solidFill>
                  <a:srgbClr val="173965"/>
                </a:solidFill>
                <a:sym typeface="Open Sans Bold"/>
              </a:rPr>
              <a:t> </a:t>
            </a:r>
            <a:r>
              <a:rPr lang="en-US" sz="2000" dirty="0" err="1">
                <a:solidFill>
                  <a:srgbClr val="173965"/>
                </a:solidFill>
                <a:sym typeface="Open Sans Bold"/>
              </a:rPr>
              <a:t>oraz</a:t>
            </a:r>
            <a:r>
              <a:rPr lang="en-US" sz="2000" dirty="0">
                <a:solidFill>
                  <a:srgbClr val="173965"/>
                </a:solidFill>
                <a:sym typeface="Open Sans Bold"/>
              </a:rPr>
              <a:t> </a:t>
            </a:r>
            <a:r>
              <a:rPr lang="en-US" sz="2000" dirty="0" err="1">
                <a:solidFill>
                  <a:srgbClr val="173965"/>
                </a:solidFill>
                <a:sym typeface="Open Sans Bold"/>
              </a:rPr>
              <a:t>starannie</a:t>
            </a:r>
            <a:r>
              <a:rPr lang="en-US" sz="2000" dirty="0">
                <a:solidFill>
                  <a:srgbClr val="173965"/>
                </a:solidFill>
                <a:sym typeface="Open Sans Bold"/>
              </a:rPr>
              <a:t> </a:t>
            </a:r>
            <a:r>
              <a:rPr lang="en-US" sz="2000" dirty="0" err="1">
                <a:solidFill>
                  <a:srgbClr val="173965"/>
                </a:solidFill>
                <a:sym typeface="Open Sans Bold"/>
              </a:rPr>
              <a:t>zorganizowany</a:t>
            </a:r>
            <a:r>
              <a:rPr lang="en-US" sz="2000" dirty="0">
                <a:solidFill>
                  <a:srgbClr val="173965"/>
                </a:solidFill>
                <a:sym typeface="Open Sans Bold"/>
              </a:rPr>
              <a:t>, aby </a:t>
            </a:r>
            <a:r>
              <a:rPr lang="en-US" sz="2000" dirty="0" err="1">
                <a:solidFill>
                  <a:srgbClr val="173965"/>
                </a:solidFill>
                <a:sym typeface="Open Sans Bold"/>
              </a:rPr>
              <a:t>odbiorcy</a:t>
            </a:r>
            <a:r>
              <a:rPr lang="en-US" sz="2000" dirty="0">
                <a:solidFill>
                  <a:srgbClr val="173965"/>
                </a:solidFill>
                <a:sym typeface="Open Sans Bold"/>
              </a:rPr>
              <a:t> </a:t>
            </a:r>
            <a:r>
              <a:rPr lang="en-US" sz="2000" dirty="0" err="1">
                <a:solidFill>
                  <a:srgbClr val="173965"/>
                </a:solidFill>
                <a:sym typeface="Open Sans Bold"/>
              </a:rPr>
              <a:t>mogli</a:t>
            </a:r>
            <a:r>
              <a:rPr lang="en-US" sz="2000" dirty="0">
                <a:solidFill>
                  <a:srgbClr val="173965"/>
                </a:solidFill>
                <a:sym typeface="Open Sans Bold"/>
              </a:rPr>
              <a:t> </a:t>
            </a:r>
            <a:r>
              <a:rPr lang="en-US" sz="2000" dirty="0" err="1">
                <a:solidFill>
                  <a:srgbClr val="173965"/>
                </a:solidFill>
                <a:sym typeface="Open Sans Bold"/>
              </a:rPr>
              <a:t>łatwo</a:t>
            </a:r>
            <a:r>
              <a:rPr lang="en-US" sz="2000" dirty="0">
                <a:solidFill>
                  <a:srgbClr val="173965"/>
                </a:solidFill>
                <a:sym typeface="Open Sans Bold"/>
              </a:rPr>
              <a:t> </a:t>
            </a:r>
            <a:r>
              <a:rPr lang="en-US" sz="2000" dirty="0" err="1">
                <a:solidFill>
                  <a:srgbClr val="173965"/>
                </a:solidFill>
                <a:sym typeface="Open Sans Bold"/>
              </a:rPr>
              <a:t>pojąć</a:t>
            </a:r>
            <a:r>
              <a:rPr lang="en-US" sz="2000" dirty="0">
                <a:solidFill>
                  <a:srgbClr val="173965"/>
                </a:solidFill>
                <a:sym typeface="Open Sans Bold"/>
              </a:rPr>
              <a:t> </a:t>
            </a:r>
            <a:r>
              <a:rPr lang="en-US" sz="2000" dirty="0" err="1">
                <a:solidFill>
                  <a:srgbClr val="173965"/>
                </a:solidFill>
                <a:sym typeface="Open Sans Bold"/>
              </a:rPr>
              <a:t>proces</a:t>
            </a:r>
            <a:r>
              <a:rPr lang="en-US" sz="2000" dirty="0">
                <a:solidFill>
                  <a:srgbClr val="173965"/>
                </a:solidFill>
                <a:sym typeface="Open Sans Bold"/>
              </a:rPr>
              <a:t> </a:t>
            </a:r>
            <a:r>
              <a:rPr lang="en-US" sz="2000" dirty="0" err="1">
                <a:solidFill>
                  <a:srgbClr val="173965"/>
                </a:solidFill>
                <a:sym typeface="Open Sans Bold"/>
              </a:rPr>
              <a:t>zarządzania</a:t>
            </a:r>
            <a:r>
              <a:rPr lang="en-US" sz="2000" dirty="0">
                <a:solidFill>
                  <a:srgbClr val="173965"/>
                </a:solidFill>
                <a:sym typeface="Open Sans Bold"/>
              </a:rPr>
              <a:t> </a:t>
            </a:r>
            <a:r>
              <a:rPr lang="en-US" sz="2000" dirty="0" err="1">
                <a:solidFill>
                  <a:srgbClr val="173965"/>
                </a:solidFill>
                <a:sym typeface="Open Sans Bold"/>
              </a:rPr>
              <a:t>innowacjami</a:t>
            </a:r>
            <a:r>
              <a:rPr lang="en-US" sz="2000" dirty="0">
                <a:solidFill>
                  <a:srgbClr val="173965"/>
                </a:solidFill>
                <a:sym typeface="Open Sans Bold"/>
              </a:rPr>
              <a:t> </a:t>
            </a:r>
            <a:r>
              <a:rPr lang="en-US" sz="2000" dirty="0" err="1">
                <a:solidFill>
                  <a:srgbClr val="173965"/>
                </a:solidFill>
                <a:sym typeface="Open Sans Bold"/>
              </a:rPr>
              <a:t>oraz</a:t>
            </a:r>
            <a:r>
              <a:rPr lang="en-US" sz="2000" dirty="0">
                <a:solidFill>
                  <a:srgbClr val="173965"/>
                </a:solidFill>
                <a:sym typeface="Open Sans Bold"/>
              </a:rPr>
              <a:t> </a:t>
            </a:r>
            <a:r>
              <a:rPr lang="en-US" sz="2000" dirty="0" err="1">
                <a:solidFill>
                  <a:srgbClr val="173965"/>
                </a:solidFill>
                <a:sym typeface="Open Sans Bold"/>
              </a:rPr>
              <a:t>jego</a:t>
            </a:r>
            <a:r>
              <a:rPr lang="en-US" sz="2000" dirty="0">
                <a:solidFill>
                  <a:srgbClr val="173965"/>
                </a:solidFill>
                <a:sym typeface="Open Sans Bold"/>
              </a:rPr>
              <a:t> </a:t>
            </a:r>
            <a:r>
              <a:rPr lang="en-US" sz="2000" dirty="0" err="1">
                <a:solidFill>
                  <a:srgbClr val="173965"/>
                </a:solidFill>
                <a:sym typeface="Open Sans Bold"/>
              </a:rPr>
              <a:t>znaczenie</a:t>
            </a:r>
            <a:r>
              <a:rPr lang="en-US" sz="2000" dirty="0">
                <a:solidFill>
                  <a:srgbClr val="173965"/>
                </a:solidFill>
                <a:sym typeface="Open Sans Bold"/>
              </a:rPr>
              <a:t>.</a:t>
            </a:r>
          </a:p>
          <a:p>
            <a:pPr marL="0" lvl="0" indent="0" algn="l">
              <a:lnSpc>
                <a:spcPts val="3089"/>
              </a:lnSpc>
            </a:pPr>
            <a:endParaRPr lang="en-US" sz="2000" dirty="0">
              <a:solidFill>
                <a:srgbClr val="173965"/>
              </a:solidFill>
              <a:sym typeface="Open Sans Bold"/>
            </a:endParaRPr>
          </a:p>
          <a:p>
            <a:pPr marL="360706" lvl="1" indent="-180353" algn="l">
              <a:lnSpc>
                <a:spcPts val="3089"/>
              </a:lnSpc>
              <a:buFont typeface="Arial"/>
              <a:buChar char="•"/>
            </a:pPr>
            <a:r>
              <a:rPr lang="en-US" sz="2000" b="1" dirty="0" err="1">
                <a:solidFill>
                  <a:srgbClr val="173965"/>
                </a:solidFill>
                <a:sym typeface="Open Sans Bold"/>
              </a:rPr>
              <a:t>Istotność</a:t>
            </a:r>
            <a:r>
              <a:rPr lang="en-US" sz="2000" dirty="0">
                <a:solidFill>
                  <a:srgbClr val="173965"/>
                </a:solidFill>
                <a:sym typeface="Open Sans Bold"/>
              </a:rPr>
              <a:t>: </a:t>
            </a:r>
            <a:r>
              <a:rPr lang="en-US" sz="2000" dirty="0" err="1">
                <a:solidFill>
                  <a:srgbClr val="173965"/>
                </a:solidFill>
                <a:sym typeface="Open Sans Bold"/>
              </a:rPr>
              <a:t>Skoncentruj</a:t>
            </a:r>
            <a:r>
              <a:rPr lang="en-US" sz="2000" dirty="0">
                <a:solidFill>
                  <a:srgbClr val="173965"/>
                </a:solidFill>
                <a:sym typeface="Open Sans Bold"/>
              </a:rPr>
              <a:t> </a:t>
            </a:r>
            <a:r>
              <a:rPr lang="en-US" sz="2000" dirty="0" err="1">
                <a:solidFill>
                  <a:srgbClr val="173965"/>
                </a:solidFill>
                <a:sym typeface="Open Sans Bold"/>
              </a:rPr>
              <a:t>się</a:t>
            </a:r>
            <a:r>
              <a:rPr lang="en-US" sz="2000" dirty="0">
                <a:solidFill>
                  <a:srgbClr val="173965"/>
                </a:solidFill>
                <a:sym typeface="Open Sans Bold"/>
              </a:rPr>
              <a:t> </a:t>
            </a:r>
            <a:r>
              <a:rPr lang="en-US" sz="2000" dirty="0" err="1">
                <a:solidFill>
                  <a:srgbClr val="173965"/>
                </a:solidFill>
                <a:sym typeface="Open Sans Bold"/>
              </a:rPr>
              <a:t>na</a:t>
            </a:r>
            <a:r>
              <a:rPr lang="en-US" sz="2000" dirty="0">
                <a:solidFill>
                  <a:srgbClr val="173965"/>
                </a:solidFill>
                <a:sym typeface="Open Sans Bold"/>
              </a:rPr>
              <a:t> </a:t>
            </a:r>
            <a:r>
              <a:rPr lang="en-US" sz="2000" dirty="0" err="1">
                <a:solidFill>
                  <a:srgbClr val="173965"/>
                </a:solidFill>
                <a:sym typeface="Open Sans Bold"/>
              </a:rPr>
              <a:t>kluczowych</a:t>
            </a:r>
            <a:r>
              <a:rPr lang="en-US" sz="2000" dirty="0">
                <a:solidFill>
                  <a:srgbClr val="173965"/>
                </a:solidFill>
                <a:sym typeface="Open Sans Bold"/>
              </a:rPr>
              <a:t> </a:t>
            </a:r>
            <a:r>
              <a:rPr lang="en-US" sz="2000" dirty="0" err="1">
                <a:solidFill>
                  <a:srgbClr val="173965"/>
                </a:solidFill>
                <a:sym typeface="Open Sans Bold"/>
              </a:rPr>
              <a:t>aspektach</a:t>
            </a:r>
            <a:r>
              <a:rPr lang="en-US" sz="2000" dirty="0">
                <a:solidFill>
                  <a:srgbClr val="173965"/>
                </a:solidFill>
                <a:sym typeface="Open Sans Bold"/>
              </a:rPr>
              <a:t> </a:t>
            </a:r>
            <a:r>
              <a:rPr lang="en-US" sz="2000" dirty="0" err="1">
                <a:solidFill>
                  <a:srgbClr val="173965"/>
                </a:solidFill>
                <a:sym typeface="Open Sans Bold"/>
              </a:rPr>
              <a:t>swoich</a:t>
            </a:r>
            <a:r>
              <a:rPr lang="en-US" sz="2000" dirty="0">
                <a:solidFill>
                  <a:srgbClr val="173965"/>
                </a:solidFill>
                <a:sym typeface="Open Sans Bold"/>
              </a:rPr>
              <a:t> </a:t>
            </a:r>
            <a:r>
              <a:rPr lang="en-US" sz="2000" dirty="0" err="1">
                <a:solidFill>
                  <a:srgbClr val="173965"/>
                </a:solidFill>
                <a:sym typeface="Open Sans Bold"/>
              </a:rPr>
              <a:t>badań</a:t>
            </a:r>
            <a:r>
              <a:rPr lang="en-US" sz="2000" dirty="0">
                <a:solidFill>
                  <a:srgbClr val="173965"/>
                </a:solidFill>
                <a:sym typeface="Open Sans Bold"/>
              </a:rPr>
              <a:t> </a:t>
            </a:r>
            <a:r>
              <a:rPr lang="en-US" sz="2000" dirty="0" err="1">
                <a:solidFill>
                  <a:srgbClr val="173965"/>
                </a:solidFill>
                <a:sym typeface="Open Sans Bold"/>
              </a:rPr>
              <a:t>oraz</a:t>
            </a:r>
            <a:r>
              <a:rPr lang="en-US" sz="2000" dirty="0">
                <a:solidFill>
                  <a:srgbClr val="173965"/>
                </a:solidFill>
                <a:sym typeface="Open Sans Bold"/>
              </a:rPr>
              <a:t> ich </a:t>
            </a:r>
            <a:r>
              <a:rPr lang="en-US" sz="2000" dirty="0" err="1">
                <a:solidFill>
                  <a:srgbClr val="173965"/>
                </a:solidFill>
                <a:sym typeface="Open Sans Bold"/>
              </a:rPr>
              <a:t>związku</a:t>
            </a:r>
            <a:r>
              <a:rPr lang="en-US" sz="2000" dirty="0">
                <a:solidFill>
                  <a:srgbClr val="173965"/>
                </a:solidFill>
                <a:sym typeface="Open Sans Bold"/>
              </a:rPr>
              <a:t> z </a:t>
            </a:r>
            <a:r>
              <a:rPr lang="en-US" sz="2000" dirty="0" err="1">
                <a:solidFill>
                  <a:srgbClr val="173965"/>
                </a:solidFill>
                <a:sym typeface="Open Sans Bold"/>
              </a:rPr>
              <a:t>zarządzaniem</a:t>
            </a:r>
            <a:r>
              <a:rPr lang="en-US" sz="2000" dirty="0">
                <a:solidFill>
                  <a:srgbClr val="173965"/>
                </a:solidFill>
                <a:sym typeface="Open Sans Bold"/>
              </a:rPr>
              <a:t> </a:t>
            </a:r>
            <a:r>
              <a:rPr lang="en-US" sz="2000" dirty="0" err="1">
                <a:solidFill>
                  <a:srgbClr val="173965"/>
                </a:solidFill>
                <a:sym typeface="Open Sans Bold"/>
              </a:rPr>
              <a:t>innowacjami</a:t>
            </a:r>
            <a:r>
              <a:rPr lang="en-US" sz="2000" dirty="0">
                <a:solidFill>
                  <a:srgbClr val="173965"/>
                </a:solidFill>
                <a:sym typeface="Open Sans Bold"/>
              </a:rPr>
              <a:t> w </a:t>
            </a:r>
            <a:r>
              <a:rPr lang="en-US" sz="2000" dirty="0" err="1">
                <a:solidFill>
                  <a:srgbClr val="173965"/>
                </a:solidFill>
                <a:sym typeface="Open Sans Bold"/>
              </a:rPr>
              <a:t>logistyce</a:t>
            </a:r>
            <a:r>
              <a:rPr lang="en-US" sz="2000" dirty="0">
                <a:solidFill>
                  <a:srgbClr val="173965"/>
                </a:solidFill>
                <a:sym typeface="Open Sans Bold"/>
              </a:rPr>
              <a:t>. </a:t>
            </a:r>
            <a:r>
              <a:rPr lang="en-US" sz="2000" dirty="0" err="1">
                <a:solidFill>
                  <a:srgbClr val="173965"/>
                </a:solidFill>
                <a:sym typeface="Open Sans Bold"/>
              </a:rPr>
              <a:t>Upewnij</a:t>
            </a:r>
            <a:r>
              <a:rPr lang="en-US" sz="2000" dirty="0">
                <a:solidFill>
                  <a:srgbClr val="173965"/>
                </a:solidFill>
                <a:sym typeface="Open Sans Bold"/>
              </a:rPr>
              <a:t> </a:t>
            </a:r>
            <a:r>
              <a:rPr lang="en-US" sz="2000" dirty="0" err="1">
                <a:solidFill>
                  <a:srgbClr val="173965"/>
                </a:solidFill>
                <a:sym typeface="Open Sans Bold"/>
              </a:rPr>
              <a:t>się</a:t>
            </a:r>
            <a:r>
              <a:rPr lang="en-US" sz="2000" dirty="0">
                <a:solidFill>
                  <a:srgbClr val="173965"/>
                </a:solidFill>
                <a:sym typeface="Open Sans Bold"/>
              </a:rPr>
              <a:t>, </a:t>
            </a:r>
            <a:r>
              <a:rPr lang="en-US" sz="2000" dirty="0" err="1">
                <a:solidFill>
                  <a:srgbClr val="173965"/>
                </a:solidFill>
                <a:sym typeface="Open Sans Bold"/>
              </a:rPr>
              <a:t>że</a:t>
            </a:r>
            <a:r>
              <a:rPr lang="en-US" sz="2000" dirty="0">
                <a:solidFill>
                  <a:srgbClr val="173965"/>
                </a:solidFill>
                <a:sym typeface="Open Sans Bold"/>
              </a:rPr>
              <a:t> </a:t>
            </a:r>
            <a:r>
              <a:rPr lang="en-US" sz="2000" dirty="0" err="1">
                <a:solidFill>
                  <a:srgbClr val="173965"/>
                </a:solidFill>
                <a:sym typeface="Open Sans Bold"/>
              </a:rPr>
              <a:t>przykłady</a:t>
            </a:r>
            <a:r>
              <a:rPr lang="en-US" sz="2000" dirty="0">
                <a:solidFill>
                  <a:srgbClr val="173965"/>
                </a:solidFill>
                <a:sym typeface="Open Sans Bold"/>
              </a:rPr>
              <a:t> </a:t>
            </a:r>
            <a:r>
              <a:rPr lang="en-US" sz="2000" dirty="0" err="1">
                <a:solidFill>
                  <a:srgbClr val="173965"/>
                </a:solidFill>
                <a:sym typeface="Open Sans Bold"/>
              </a:rPr>
              <a:t>i</a:t>
            </a:r>
            <a:r>
              <a:rPr lang="en-US" sz="2000" dirty="0">
                <a:solidFill>
                  <a:srgbClr val="173965"/>
                </a:solidFill>
                <a:sym typeface="Open Sans Bold"/>
              </a:rPr>
              <a:t> </a:t>
            </a:r>
            <a:r>
              <a:rPr lang="en-US" sz="2000" dirty="0" err="1">
                <a:solidFill>
                  <a:srgbClr val="173965"/>
                </a:solidFill>
                <a:sym typeface="Open Sans Bold"/>
              </a:rPr>
              <a:t>rozwiązania</a:t>
            </a:r>
            <a:r>
              <a:rPr lang="en-US" sz="2000" dirty="0">
                <a:solidFill>
                  <a:srgbClr val="173965"/>
                </a:solidFill>
                <a:sym typeface="Open Sans Bold"/>
              </a:rPr>
              <a:t> </a:t>
            </a:r>
            <a:r>
              <a:rPr lang="en-US" sz="2000" dirty="0" err="1">
                <a:solidFill>
                  <a:srgbClr val="173965"/>
                </a:solidFill>
                <a:sym typeface="Open Sans Bold"/>
              </a:rPr>
              <a:t>są</a:t>
            </a:r>
            <a:r>
              <a:rPr lang="en-US" sz="2000" dirty="0">
                <a:solidFill>
                  <a:srgbClr val="173965"/>
                </a:solidFill>
                <a:sym typeface="Open Sans Bold"/>
              </a:rPr>
              <a:t> </a:t>
            </a:r>
            <a:r>
              <a:rPr lang="pl-PL" sz="2000" dirty="0">
                <a:solidFill>
                  <a:srgbClr val="173965"/>
                </a:solidFill>
                <a:sym typeface="Open Sans Bold"/>
              </a:rPr>
              <a:t>istotne</a:t>
            </a:r>
            <a:r>
              <a:rPr lang="en-US" sz="2000" dirty="0">
                <a:solidFill>
                  <a:srgbClr val="173965"/>
                </a:solidFill>
                <a:sym typeface="Open Sans Bold"/>
              </a:rPr>
              <a:t> w </a:t>
            </a:r>
            <a:r>
              <a:rPr lang="en-US" sz="2000" dirty="0" err="1">
                <a:solidFill>
                  <a:srgbClr val="173965"/>
                </a:solidFill>
                <a:sym typeface="Open Sans Bold"/>
              </a:rPr>
              <a:t>kontekście</a:t>
            </a:r>
            <a:r>
              <a:rPr lang="en-US" sz="2000" dirty="0">
                <a:solidFill>
                  <a:srgbClr val="173965"/>
                </a:solidFill>
                <a:sym typeface="Open Sans Bold"/>
              </a:rPr>
              <a:t> </a:t>
            </a:r>
            <a:r>
              <a:rPr lang="en-US" sz="2000" dirty="0" err="1">
                <a:solidFill>
                  <a:srgbClr val="173965"/>
                </a:solidFill>
                <a:sym typeface="Open Sans Bold"/>
              </a:rPr>
              <a:t>wyzwania</a:t>
            </a:r>
            <a:r>
              <a:rPr lang="en-US" sz="2000" dirty="0">
                <a:solidFill>
                  <a:srgbClr val="173965"/>
                </a:solidFill>
                <a:sym typeface="Open Sans Bold"/>
              </a:rPr>
              <a:t>, </a:t>
            </a:r>
            <a:r>
              <a:rPr lang="en-US" sz="2000" dirty="0" err="1">
                <a:solidFill>
                  <a:srgbClr val="173965"/>
                </a:solidFill>
                <a:sym typeface="Open Sans Bold"/>
              </a:rPr>
              <a:t>przed</a:t>
            </a:r>
            <a:r>
              <a:rPr lang="en-US" sz="2000" dirty="0">
                <a:solidFill>
                  <a:srgbClr val="173965"/>
                </a:solidFill>
                <a:sym typeface="Open Sans Bold"/>
              </a:rPr>
              <a:t> </a:t>
            </a:r>
            <a:r>
              <a:rPr lang="en-US" sz="2000" dirty="0" err="1">
                <a:solidFill>
                  <a:srgbClr val="173965"/>
                </a:solidFill>
                <a:sym typeface="Open Sans Bold"/>
              </a:rPr>
              <a:t>którym</a:t>
            </a:r>
            <a:r>
              <a:rPr lang="en-US" sz="2000" dirty="0">
                <a:solidFill>
                  <a:srgbClr val="173965"/>
                </a:solidFill>
                <a:sym typeface="Open Sans Bold"/>
              </a:rPr>
              <a:t> </a:t>
            </a:r>
            <a:r>
              <a:rPr lang="en-US" sz="2000" dirty="0" err="1">
                <a:solidFill>
                  <a:srgbClr val="173965"/>
                </a:solidFill>
                <a:sym typeface="Open Sans Bold"/>
              </a:rPr>
              <a:t>stoisz</a:t>
            </a:r>
            <a:r>
              <a:rPr lang="en-US" sz="2000" dirty="0">
                <a:solidFill>
                  <a:srgbClr val="173965"/>
                </a:solidFill>
                <a:sym typeface="Open Sans Bold"/>
              </a:rPr>
              <a:t>.</a:t>
            </a:r>
          </a:p>
          <a:p>
            <a:pPr marL="0" lvl="0" indent="0" algn="l">
              <a:lnSpc>
                <a:spcPts val="3089"/>
              </a:lnSpc>
            </a:pPr>
            <a:endParaRPr lang="en-US" sz="2000" dirty="0">
              <a:solidFill>
                <a:srgbClr val="173965"/>
              </a:solidFill>
              <a:sym typeface="Open Sans Bold"/>
            </a:endParaRPr>
          </a:p>
          <a:p>
            <a:pPr marL="360706" lvl="1" indent="-180353" algn="l">
              <a:lnSpc>
                <a:spcPts val="3089"/>
              </a:lnSpc>
              <a:buFont typeface="Arial"/>
              <a:buChar char="•"/>
            </a:pPr>
            <a:r>
              <a:rPr lang="en-US" sz="2000" b="1" dirty="0" err="1">
                <a:solidFill>
                  <a:srgbClr val="173965"/>
                </a:solidFill>
                <a:sym typeface="Open Sans Bold"/>
              </a:rPr>
              <a:t>Skupienie</a:t>
            </a:r>
            <a:r>
              <a:rPr lang="en-US" sz="2000" b="1" dirty="0">
                <a:solidFill>
                  <a:srgbClr val="173965"/>
                </a:solidFill>
                <a:sym typeface="Open Sans Bold"/>
              </a:rPr>
              <a:t> </a:t>
            </a:r>
            <a:r>
              <a:rPr lang="en-US" sz="2000" b="1" dirty="0" err="1">
                <a:solidFill>
                  <a:srgbClr val="173965"/>
                </a:solidFill>
                <a:sym typeface="Open Sans Bold"/>
              </a:rPr>
              <a:t>na</a:t>
            </a:r>
            <a:r>
              <a:rPr lang="en-US" sz="2000" b="1" dirty="0">
                <a:solidFill>
                  <a:srgbClr val="173965"/>
                </a:solidFill>
                <a:sym typeface="Open Sans Bold"/>
              </a:rPr>
              <a:t> </a:t>
            </a:r>
            <a:r>
              <a:rPr lang="en-US" sz="2000" b="1" dirty="0" err="1">
                <a:solidFill>
                  <a:srgbClr val="173965"/>
                </a:solidFill>
                <a:sym typeface="Open Sans Bold"/>
              </a:rPr>
              <a:t>innowacjach</a:t>
            </a:r>
            <a:r>
              <a:rPr lang="en-US" sz="2000" dirty="0">
                <a:solidFill>
                  <a:srgbClr val="173965"/>
                </a:solidFill>
                <a:sym typeface="Open Sans Bold"/>
              </a:rPr>
              <a:t>: </a:t>
            </a:r>
            <a:r>
              <a:rPr lang="en-US" sz="2000" dirty="0" err="1">
                <a:solidFill>
                  <a:srgbClr val="173965"/>
                </a:solidFill>
                <a:sym typeface="Open Sans Bold"/>
              </a:rPr>
              <a:t>Zaznacz</a:t>
            </a:r>
            <a:r>
              <a:rPr lang="en-US" sz="2000" dirty="0">
                <a:solidFill>
                  <a:srgbClr val="173965"/>
                </a:solidFill>
                <a:sym typeface="Open Sans Bold"/>
              </a:rPr>
              <a:t>, w </a:t>
            </a:r>
            <a:r>
              <a:rPr lang="en-US" sz="2000" dirty="0" err="1">
                <a:solidFill>
                  <a:srgbClr val="173965"/>
                </a:solidFill>
                <a:sym typeface="Open Sans Bold"/>
              </a:rPr>
              <a:t>jaki</a:t>
            </a:r>
            <a:r>
              <a:rPr lang="en-US" sz="2000" dirty="0">
                <a:solidFill>
                  <a:srgbClr val="173965"/>
                </a:solidFill>
                <a:sym typeface="Open Sans Bold"/>
              </a:rPr>
              <a:t> </a:t>
            </a:r>
            <a:r>
              <a:rPr lang="en-US" sz="2000" dirty="0" err="1">
                <a:solidFill>
                  <a:srgbClr val="173965"/>
                </a:solidFill>
                <a:sym typeface="Open Sans Bold"/>
              </a:rPr>
              <a:t>sposób</a:t>
            </a:r>
            <a:r>
              <a:rPr lang="en-US" sz="2000" dirty="0">
                <a:solidFill>
                  <a:srgbClr val="173965"/>
                </a:solidFill>
                <a:sym typeface="Open Sans Bold"/>
              </a:rPr>
              <a:t> </a:t>
            </a:r>
            <a:r>
              <a:rPr lang="en-US" sz="2000" dirty="0" err="1">
                <a:solidFill>
                  <a:srgbClr val="173965"/>
                </a:solidFill>
                <a:sym typeface="Open Sans Bold"/>
              </a:rPr>
              <a:t>narzędzia</a:t>
            </a:r>
            <a:r>
              <a:rPr lang="en-US" sz="2000" dirty="0">
                <a:solidFill>
                  <a:srgbClr val="173965"/>
                </a:solidFill>
                <a:sym typeface="Open Sans Bold"/>
              </a:rPr>
              <a:t> </a:t>
            </a:r>
            <a:r>
              <a:rPr lang="en-US" sz="2000" dirty="0" err="1">
                <a:solidFill>
                  <a:srgbClr val="173965"/>
                </a:solidFill>
                <a:sym typeface="Open Sans Bold"/>
              </a:rPr>
              <a:t>cyfrowe</a:t>
            </a:r>
            <a:r>
              <a:rPr lang="en-US" sz="2000" dirty="0">
                <a:solidFill>
                  <a:srgbClr val="173965"/>
                </a:solidFill>
                <a:sym typeface="Open Sans Bold"/>
              </a:rPr>
              <a:t> </a:t>
            </a:r>
            <a:r>
              <a:rPr lang="en-US" sz="2000" dirty="0" err="1">
                <a:solidFill>
                  <a:srgbClr val="173965"/>
                </a:solidFill>
                <a:sym typeface="Open Sans Bold"/>
              </a:rPr>
              <a:t>lub</a:t>
            </a:r>
            <a:r>
              <a:rPr lang="en-US" sz="2000" dirty="0">
                <a:solidFill>
                  <a:srgbClr val="173965"/>
                </a:solidFill>
                <a:sym typeface="Open Sans Bold"/>
              </a:rPr>
              <a:t> </a:t>
            </a:r>
            <a:r>
              <a:rPr lang="en-US" sz="2000" dirty="0" err="1">
                <a:solidFill>
                  <a:srgbClr val="173965"/>
                </a:solidFill>
                <a:sym typeface="Open Sans Bold"/>
              </a:rPr>
              <a:t>innowacyjne</a:t>
            </a:r>
            <a:r>
              <a:rPr lang="en-US" sz="2000" dirty="0">
                <a:solidFill>
                  <a:srgbClr val="173965"/>
                </a:solidFill>
                <a:sym typeface="Open Sans Bold"/>
              </a:rPr>
              <a:t> </a:t>
            </a:r>
            <a:r>
              <a:rPr lang="en-US" sz="2000" dirty="0" err="1">
                <a:solidFill>
                  <a:srgbClr val="173965"/>
                </a:solidFill>
                <a:sym typeface="Open Sans Bold"/>
              </a:rPr>
              <a:t>praktyki</a:t>
            </a:r>
            <a:r>
              <a:rPr lang="en-US" sz="2000" dirty="0">
                <a:solidFill>
                  <a:srgbClr val="173965"/>
                </a:solidFill>
                <a:sym typeface="Open Sans Bold"/>
              </a:rPr>
              <a:t> </a:t>
            </a:r>
            <a:r>
              <a:rPr lang="en-US" sz="2000" dirty="0" err="1">
                <a:solidFill>
                  <a:srgbClr val="173965"/>
                </a:solidFill>
                <a:sym typeface="Open Sans Bold"/>
              </a:rPr>
              <a:t>przyczyniają</a:t>
            </a:r>
            <a:r>
              <a:rPr lang="en-US" sz="2000" dirty="0">
                <a:solidFill>
                  <a:srgbClr val="173965"/>
                </a:solidFill>
                <a:sym typeface="Open Sans Bold"/>
              </a:rPr>
              <a:t> </a:t>
            </a:r>
            <a:r>
              <a:rPr lang="en-US" sz="2000" dirty="0" err="1">
                <a:solidFill>
                  <a:srgbClr val="173965"/>
                </a:solidFill>
                <a:sym typeface="Open Sans Bold"/>
              </a:rPr>
              <a:t>się</a:t>
            </a:r>
            <a:r>
              <a:rPr lang="en-US" sz="2000" dirty="0">
                <a:solidFill>
                  <a:srgbClr val="173965"/>
                </a:solidFill>
                <a:sym typeface="Open Sans Bold"/>
              </a:rPr>
              <a:t> do </a:t>
            </a:r>
            <a:r>
              <a:rPr lang="en-US" sz="2000" dirty="0" err="1">
                <a:solidFill>
                  <a:srgbClr val="173965"/>
                </a:solidFill>
                <a:sym typeface="Open Sans Bold"/>
              </a:rPr>
              <a:t>zrównoważonej</a:t>
            </a:r>
            <a:r>
              <a:rPr lang="en-US" sz="2000" dirty="0">
                <a:solidFill>
                  <a:srgbClr val="173965"/>
                </a:solidFill>
                <a:sym typeface="Open Sans Bold"/>
              </a:rPr>
              <a:t> </a:t>
            </a:r>
            <a:r>
              <a:rPr lang="en-US" sz="2000" dirty="0" err="1">
                <a:solidFill>
                  <a:srgbClr val="173965"/>
                </a:solidFill>
                <a:sym typeface="Open Sans Bold"/>
              </a:rPr>
              <a:t>logistyki</a:t>
            </a:r>
            <a:r>
              <a:rPr lang="en-US" sz="2000" dirty="0">
                <a:solidFill>
                  <a:srgbClr val="173965"/>
                </a:solidFill>
                <a:sym typeface="Open Sans Bold"/>
              </a:rPr>
              <a:t>. </a:t>
            </a:r>
            <a:r>
              <a:rPr lang="en-US" sz="2000" dirty="0" err="1">
                <a:solidFill>
                  <a:srgbClr val="173965"/>
                </a:solidFill>
                <a:sym typeface="Open Sans Bold"/>
              </a:rPr>
              <a:t>Przedstaw</a:t>
            </a:r>
            <a:r>
              <a:rPr lang="en-US" sz="2000" dirty="0">
                <a:solidFill>
                  <a:srgbClr val="173965"/>
                </a:solidFill>
                <a:sym typeface="Open Sans Bold"/>
              </a:rPr>
              <a:t>, w </a:t>
            </a:r>
            <a:r>
              <a:rPr lang="en-US" sz="2000" dirty="0" err="1">
                <a:solidFill>
                  <a:srgbClr val="173965"/>
                </a:solidFill>
                <a:sym typeface="Open Sans Bold"/>
              </a:rPr>
              <a:t>jaki</a:t>
            </a:r>
            <a:r>
              <a:rPr lang="en-US" sz="2000" dirty="0">
                <a:solidFill>
                  <a:srgbClr val="173965"/>
                </a:solidFill>
                <a:sym typeface="Open Sans Bold"/>
              </a:rPr>
              <a:t> </a:t>
            </a:r>
            <a:r>
              <a:rPr lang="en-US" sz="2000" dirty="0" err="1">
                <a:solidFill>
                  <a:srgbClr val="173965"/>
                </a:solidFill>
                <a:sym typeface="Open Sans Bold"/>
              </a:rPr>
              <a:t>sposób</a:t>
            </a:r>
            <a:r>
              <a:rPr lang="en-US" sz="2000" dirty="0">
                <a:solidFill>
                  <a:srgbClr val="173965"/>
                </a:solidFill>
                <a:sym typeface="Open Sans Bold"/>
              </a:rPr>
              <a:t> </a:t>
            </a:r>
            <a:r>
              <a:rPr lang="en-US" sz="2000" dirty="0" err="1">
                <a:solidFill>
                  <a:srgbClr val="173965"/>
                </a:solidFill>
                <a:sym typeface="Open Sans Bold"/>
              </a:rPr>
              <a:t>wybrane</a:t>
            </a:r>
            <a:r>
              <a:rPr lang="en-US" sz="2000" dirty="0">
                <a:solidFill>
                  <a:srgbClr val="173965"/>
                </a:solidFill>
                <a:sym typeface="Open Sans Bold"/>
              </a:rPr>
              <a:t> </a:t>
            </a:r>
            <a:r>
              <a:rPr lang="en-US" sz="2000" dirty="0" err="1">
                <a:solidFill>
                  <a:srgbClr val="173965"/>
                </a:solidFill>
                <a:sym typeface="Open Sans Bold"/>
              </a:rPr>
              <a:t>rozwiązanie</a:t>
            </a:r>
            <a:r>
              <a:rPr lang="en-US" sz="2000" dirty="0">
                <a:solidFill>
                  <a:srgbClr val="173965"/>
                </a:solidFill>
                <a:sym typeface="Open Sans Bold"/>
              </a:rPr>
              <a:t> </a:t>
            </a:r>
            <a:r>
              <a:rPr lang="en-US" sz="2000" dirty="0" err="1">
                <a:solidFill>
                  <a:srgbClr val="173965"/>
                </a:solidFill>
                <a:sym typeface="Open Sans Bold"/>
              </a:rPr>
              <a:t>odpowiada</a:t>
            </a:r>
            <a:r>
              <a:rPr lang="en-US" sz="2000" dirty="0">
                <a:solidFill>
                  <a:srgbClr val="173965"/>
                </a:solidFill>
                <a:sym typeface="Open Sans Bold"/>
              </a:rPr>
              <a:t> </a:t>
            </a:r>
            <a:r>
              <a:rPr lang="en-US" sz="2000" dirty="0" err="1">
                <a:solidFill>
                  <a:srgbClr val="173965"/>
                </a:solidFill>
                <a:sym typeface="Open Sans Bold"/>
              </a:rPr>
              <a:t>na</a:t>
            </a:r>
            <a:r>
              <a:rPr lang="en-US" sz="2000" dirty="0">
                <a:solidFill>
                  <a:srgbClr val="173965"/>
                </a:solidFill>
                <a:sym typeface="Open Sans Bold"/>
              </a:rPr>
              <a:t> </a:t>
            </a:r>
            <a:r>
              <a:rPr lang="en-US" sz="2000" dirty="0" err="1">
                <a:solidFill>
                  <a:srgbClr val="173965"/>
                </a:solidFill>
                <a:sym typeface="Open Sans Bold"/>
              </a:rPr>
              <a:t>wyzwania</a:t>
            </a:r>
            <a:r>
              <a:rPr lang="en-US" sz="2000" dirty="0">
                <a:solidFill>
                  <a:srgbClr val="173965"/>
                </a:solidFill>
                <a:sym typeface="Open Sans Bold"/>
              </a:rPr>
              <a:t> </a:t>
            </a:r>
            <a:r>
              <a:rPr lang="en-US" sz="2000" dirty="0" err="1">
                <a:solidFill>
                  <a:srgbClr val="173965"/>
                </a:solidFill>
                <a:sym typeface="Open Sans Bold"/>
              </a:rPr>
              <a:t>związane</a:t>
            </a:r>
            <a:r>
              <a:rPr lang="en-US" sz="2000" dirty="0">
                <a:solidFill>
                  <a:srgbClr val="173965"/>
                </a:solidFill>
                <a:sym typeface="Open Sans Bold"/>
              </a:rPr>
              <a:t> ze </a:t>
            </a:r>
            <a:r>
              <a:rPr lang="en-US" sz="2000" dirty="0" err="1">
                <a:solidFill>
                  <a:srgbClr val="173965"/>
                </a:solidFill>
                <a:sym typeface="Open Sans Bold"/>
              </a:rPr>
              <a:t>zrównoważonym</a:t>
            </a:r>
            <a:r>
              <a:rPr lang="en-US" sz="2000" dirty="0">
                <a:solidFill>
                  <a:srgbClr val="173965"/>
                </a:solidFill>
                <a:sym typeface="Open Sans Bold"/>
              </a:rPr>
              <a:t> </a:t>
            </a:r>
            <a:r>
              <a:rPr lang="en-US" sz="2000" dirty="0" err="1">
                <a:solidFill>
                  <a:srgbClr val="173965"/>
                </a:solidFill>
                <a:sym typeface="Open Sans Bold"/>
              </a:rPr>
              <a:t>rozwojem</a:t>
            </a:r>
            <a:r>
              <a:rPr lang="en-US" sz="2000" dirty="0">
                <a:solidFill>
                  <a:srgbClr val="173965"/>
                </a:solidFill>
                <a:sym typeface="Open Sans Bold"/>
              </a:rPr>
              <a:t> </a:t>
            </a:r>
            <a:r>
              <a:rPr lang="en-US" sz="2000" dirty="0" err="1">
                <a:solidFill>
                  <a:srgbClr val="173965"/>
                </a:solidFill>
                <a:sym typeface="Open Sans Bold"/>
              </a:rPr>
              <a:t>i</a:t>
            </a:r>
            <a:r>
              <a:rPr lang="en-US" sz="2000" dirty="0">
                <a:solidFill>
                  <a:srgbClr val="173965"/>
                </a:solidFill>
                <a:sym typeface="Open Sans Bold"/>
              </a:rPr>
              <a:t> </a:t>
            </a:r>
            <a:r>
              <a:rPr lang="en-US" sz="2000" dirty="0" err="1">
                <a:solidFill>
                  <a:srgbClr val="173965"/>
                </a:solidFill>
                <a:sym typeface="Open Sans Bold"/>
              </a:rPr>
              <a:t>generuje</a:t>
            </a:r>
            <a:r>
              <a:rPr lang="en-US" sz="2000" dirty="0">
                <a:solidFill>
                  <a:srgbClr val="173965"/>
                </a:solidFill>
                <a:sym typeface="Open Sans Bold"/>
              </a:rPr>
              <a:t> </a:t>
            </a:r>
            <a:r>
              <a:rPr lang="en-US" sz="2000" dirty="0" err="1">
                <a:solidFill>
                  <a:srgbClr val="173965"/>
                </a:solidFill>
                <a:sym typeface="Open Sans Bold"/>
              </a:rPr>
              <a:t>wartość</a:t>
            </a:r>
            <a:r>
              <a:rPr lang="en-US" sz="2000" dirty="0">
                <a:solidFill>
                  <a:srgbClr val="173965"/>
                </a:solidFill>
                <a:sym typeface="Open Sans Bold"/>
              </a:rPr>
              <a:t> w </a:t>
            </a:r>
            <a:r>
              <a:rPr lang="en-US" sz="2000" dirty="0" err="1">
                <a:solidFill>
                  <a:srgbClr val="173965"/>
                </a:solidFill>
                <a:sym typeface="Open Sans Bold"/>
              </a:rPr>
              <a:t>procesie</a:t>
            </a:r>
            <a:r>
              <a:rPr lang="en-US" sz="2000" dirty="0">
                <a:solidFill>
                  <a:srgbClr val="173965"/>
                </a:solidFill>
                <a:sym typeface="Open Sans Bold"/>
              </a:rPr>
              <a:t> </a:t>
            </a:r>
            <a:r>
              <a:rPr lang="en-US" sz="2000" dirty="0" err="1">
                <a:solidFill>
                  <a:srgbClr val="173965"/>
                </a:solidFill>
                <a:sym typeface="Open Sans Bold"/>
              </a:rPr>
              <a:t>logistycznym</a:t>
            </a:r>
            <a:r>
              <a:rPr lang="en-US" sz="2000" dirty="0">
                <a:solidFill>
                  <a:srgbClr val="173965"/>
                </a:solidFill>
                <a:sym typeface="Open Sans Bold"/>
              </a:rPr>
              <a:t>.</a:t>
            </a:r>
          </a:p>
          <a:p>
            <a:pPr marL="0" lvl="0" indent="0" algn="l">
              <a:lnSpc>
                <a:spcPts val="3089"/>
              </a:lnSpc>
            </a:pPr>
            <a:endParaRPr lang="en-US" sz="2000" dirty="0">
              <a:solidFill>
                <a:srgbClr val="173965"/>
              </a:solidFill>
              <a:sym typeface="Open Sans Bold"/>
            </a:endParaRPr>
          </a:p>
          <a:p>
            <a:pPr marL="360706" lvl="1" indent="-180353" algn="l">
              <a:lnSpc>
                <a:spcPts val="3089"/>
              </a:lnSpc>
              <a:buFont typeface="Arial"/>
              <a:buChar char="•"/>
            </a:pPr>
            <a:r>
              <a:rPr lang="en-US" sz="2000" b="1" dirty="0">
                <a:solidFill>
                  <a:srgbClr val="173965"/>
                </a:solidFill>
                <a:sym typeface="Open Sans Bold"/>
              </a:rPr>
              <a:t>Format </a:t>
            </a:r>
            <a:r>
              <a:rPr lang="en-US" sz="2000" b="1" dirty="0" err="1">
                <a:solidFill>
                  <a:srgbClr val="173965"/>
                </a:solidFill>
                <a:sym typeface="Open Sans Bold"/>
              </a:rPr>
              <a:t>prezentacji</a:t>
            </a:r>
            <a:r>
              <a:rPr lang="en-US" sz="2000" dirty="0">
                <a:solidFill>
                  <a:srgbClr val="173965"/>
                </a:solidFill>
                <a:sym typeface="Open Sans Bold"/>
              </a:rPr>
              <a:t>: </a:t>
            </a:r>
            <a:r>
              <a:rPr lang="en-US" sz="2000" dirty="0" err="1">
                <a:solidFill>
                  <a:srgbClr val="173965"/>
                </a:solidFill>
                <a:sym typeface="Open Sans Bold"/>
              </a:rPr>
              <a:t>Niezależnie</a:t>
            </a:r>
            <a:r>
              <a:rPr lang="en-US" sz="2000" dirty="0">
                <a:solidFill>
                  <a:srgbClr val="173965"/>
                </a:solidFill>
                <a:sym typeface="Open Sans Bold"/>
              </a:rPr>
              <a:t> od </a:t>
            </a:r>
            <a:r>
              <a:rPr lang="en-US" sz="2000" dirty="0" err="1">
                <a:solidFill>
                  <a:srgbClr val="173965"/>
                </a:solidFill>
                <a:sym typeface="Open Sans Bold"/>
              </a:rPr>
              <a:t>tego</a:t>
            </a:r>
            <a:r>
              <a:rPr lang="en-US" sz="2000" dirty="0">
                <a:solidFill>
                  <a:srgbClr val="173965"/>
                </a:solidFill>
                <a:sym typeface="Open Sans Bold"/>
              </a:rPr>
              <a:t>, </a:t>
            </a:r>
            <a:r>
              <a:rPr lang="en-US" sz="2000" dirty="0" err="1">
                <a:solidFill>
                  <a:srgbClr val="173965"/>
                </a:solidFill>
                <a:sym typeface="Open Sans Bold"/>
              </a:rPr>
              <a:t>czy</a:t>
            </a:r>
            <a:r>
              <a:rPr lang="en-US" sz="2000" dirty="0">
                <a:solidFill>
                  <a:srgbClr val="173965"/>
                </a:solidFill>
                <a:sym typeface="Open Sans Bold"/>
              </a:rPr>
              <a:t> jest to </a:t>
            </a:r>
            <a:r>
              <a:rPr lang="en-US" sz="2000" dirty="0" err="1">
                <a:solidFill>
                  <a:srgbClr val="173965"/>
                </a:solidFill>
                <a:sym typeface="Open Sans Bold"/>
              </a:rPr>
              <a:t>wideo</a:t>
            </a:r>
            <a:r>
              <a:rPr lang="en-US" sz="2000" dirty="0">
                <a:solidFill>
                  <a:srgbClr val="173965"/>
                </a:solidFill>
                <a:sym typeface="Open Sans Bold"/>
              </a:rPr>
              <a:t>, </a:t>
            </a:r>
            <a:r>
              <a:rPr lang="en-US" sz="2000" dirty="0" err="1">
                <a:solidFill>
                  <a:srgbClr val="173965"/>
                </a:solidFill>
                <a:sym typeface="Open Sans Bold"/>
              </a:rPr>
              <a:t>animacja</a:t>
            </a:r>
            <a:r>
              <a:rPr lang="en-US" sz="2000" dirty="0">
                <a:solidFill>
                  <a:srgbClr val="173965"/>
                </a:solidFill>
                <a:sym typeface="Open Sans Bold"/>
              </a:rPr>
              <a:t>, </a:t>
            </a:r>
            <a:r>
              <a:rPr lang="en-US" sz="2000" dirty="0" err="1">
                <a:solidFill>
                  <a:srgbClr val="173965"/>
                </a:solidFill>
                <a:sym typeface="Open Sans Bold"/>
              </a:rPr>
              <a:t>czy</a:t>
            </a:r>
            <a:r>
              <a:rPr lang="en-US" sz="2000" dirty="0">
                <a:solidFill>
                  <a:srgbClr val="173965"/>
                </a:solidFill>
                <a:sym typeface="Open Sans Bold"/>
              </a:rPr>
              <a:t> </a:t>
            </a:r>
            <a:r>
              <a:rPr lang="en-US" sz="2000" dirty="0" err="1">
                <a:solidFill>
                  <a:srgbClr val="173965"/>
                </a:solidFill>
                <a:sym typeface="Open Sans Bold"/>
              </a:rPr>
              <a:t>inne</a:t>
            </a:r>
            <a:r>
              <a:rPr lang="en-US" sz="2000" dirty="0">
                <a:solidFill>
                  <a:srgbClr val="173965"/>
                </a:solidFill>
                <a:sym typeface="Open Sans Bold"/>
              </a:rPr>
              <a:t> medium </a:t>
            </a:r>
            <a:r>
              <a:rPr lang="en-US" sz="2000" dirty="0" err="1">
                <a:solidFill>
                  <a:srgbClr val="173965"/>
                </a:solidFill>
                <a:sym typeface="Open Sans Bold"/>
              </a:rPr>
              <a:t>cyfrowe</a:t>
            </a:r>
            <a:r>
              <a:rPr lang="en-US" sz="2000" dirty="0">
                <a:solidFill>
                  <a:srgbClr val="173965"/>
                </a:solidFill>
                <a:sym typeface="Open Sans Bold"/>
              </a:rPr>
              <a:t>, </a:t>
            </a:r>
            <a:r>
              <a:rPr lang="en-US" sz="2000" dirty="0" err="1">
                <a:solidFill>
                  <a:srgbClr val="173965"/>
                </a:solidFill>
                <a:sym typeface="Open Sans Bold"/>
              </a:rPr>
              <a:t>upewnij</a:t>
            </a:r>
            <a:r>
              <a:rPr lang="en-US" sz="2000" dirty="0">
                <a:solidFill>
                  <a:srgbClr val="173965"/>
                </a:solidFill>
                <a:sym typeface="Open Sans Bold"/>
              </a:rPr>
              <a:t> </a:t>
            </a:r>
            <a:r>
              <a:rPr lang="en-US" sz="2000" dirty="0" err="1">
                <a:solidFill>
                  <a:srgbClr val="173965"/>
                </a:solidFill>
                <a:sym typeface="Open Sans Bold"/>
              </a:rPr>
              <a:t>się</a:t>
            </a:r>
            <a:r>
              <a:rPr lang="en-US" sz="2000" dirty="0">
                <a:solidFill>
                  <a:srgbClr val="173965"/>
                </a:solidFill>
                <a:sym typeface="Open Sans Bold"/>
              </a:rPr>
              <a:t>, </a:t>
            </a:r>
            <a:r>
              <a:rPr lang="en-US" sz="2000" dirty="0" err="1">
                <a:solidFill>
                  <a:srgbClr val="173965"/>
                </a:solidFill>
                <a:sym typeface="Open Sans Bold"/>
              </a:rPr>
              <a:t>że</a:t>
            </a:r>
            <a:r>
              <a:rPr lang="en-US" sz="2000" dirty="0">
                <a:solidFill>
                  <a:srgbClr val="173965"/>
                </a:solidFill>
                <a:sym typeface="Open Sans Bold"/>
              </a:rPr>
              <a:t> format </a:t>
            </a:r>
            <a:r>
              <a:rPr lang="en-US" sz="2000" dirty="0" err="1">
                <a:solidFill>
                  <a:srgbClr val="173965"/>
                </a:solidFill>
                <a:sym typeface="Open Sans Bold"/>
              </a:rPr>
              <a:t>prezentacji</a:t>
            </a:r>
            <a:r>
              <a:rPr lang="en-US" sz="2000" dirty="0">
                <a:solidFill>
                  <a:srgbClr val="173965"/>
                </a:solidFill>
                <a:sym typeface="Open Sans Bold"/>
              </a:rPr>
              <a:t> </a:t>
            </a:r>
            <a:r>
              <a:rPr lang="en-US" sz="2000" dirty="0" err="1">
                <a:solidFill>
                  <a:srgbClr val="173965"/>
                </a:solidFill>
                <a:sym typeface="Open Sans Bold"/>
              </a:rPr>
              <a:t>wzmacnia</a:t>
            </a:r>
            <a:r>
              <a:rPr lang="en-US" sz="2000" dirty="0">
                <a:solidFill>
                  <a:srgbClr val="173965"/>
                </a:solidFill>
                <a:sym typeface="Open Sans Bold"/>
              </a:rPr>
              <a:t> </a:t>
            </a:r>
            <a:r>
              <a:rPr lang="en-US" sz="2000" dirty="0" err="1">
                <a:solidFill>
                  <a:srgbClr val="173965"/>
                </a:solidFill>
                <a:sym typeface="Open Sans Bold"/>
              </a:rPr>
              <a:t>przekaz</a:t>
            </a:r>
            <a:r>
              <a:rPr lang="en-US" sz="2000" dirty="0">
                <a:solidFill>
                  <a:srgbClr val="173965"/>
                </a:solidFill>
                <a:sym typeface="Open Sans Bold"/>
              </a:rPr>
              <a:t>. </a:t>
            </a:r>
            <a:r>
              <a:rPr lang="en-US" sz="2000" dirty="0" err="1">
                <a:solidFill>
                  <a:srgbClr val="173965"/>
                </a:solidFill>
                <a:sym typeface="Open Sans Bold"/>
              </a:rPr>
              <a:t>Zwróć</a:t>
            </a:r>
            <a:r>
              <a:rPr lang="en-US" sz="2000" dirty="0">
                <a:solidFill>
                  <a:srgbClr val="173965"/>
                </a:solidFill>
                <a:sym typeface="Open Sans Bold"/>
              </a:rPr>
              <a:t> </a:t>
            </a:r>
            <a:r>
              <a:rPr lang="en-US" sz="2000" dirty="0" err="1">
                <a:solidFill>
                  <a:srgbClr val="173965"/>
                </a:solidFill>
                <a:sym typeface="Open Sans Bold"/>
              </a:rPr>
              <a:t>uwagę</a:t>
            </a:r>
            <a:r>
              <a:rPr lang="en-US" sz="2000" dirty="0">
                <a:solidFill>
                  <a:srgbClr val="173965"/>
                </a:solidFill>
                <a:sym typeface="Open Sans Bold"/>
              </a:rPr>
              <a:t> </a:t>
            </a:r>
            <a:r>
              <a:rPr lang="en-US" sz="2000" dirty="0" err="1">
                <a:solidFill>
                  <a:srgbClr val="173965"/>
                </a:solidFill>
                <a:sym typeface="Open Sans Bold"/>
              </a:rPr>
              <a:t>na</a:t>
            </a:r>
            <a:r>
              <a:rPr lang="en-US" sz="2000" dirty="0">
                <a:solidFill>
                  <a:srgbClr val="173965"/>
                </a:solidFill>
                <a:sym typeface="Open Sans Bold"/>
              </a:rPr>
              <a:t> </a:t>
            </a:r>
            <a:r>
              <a:rPr lang="en-US" sz="2000" dirty="0" err="1">
                <a:solidFill>
                  <a:srgbClr val="173965"/>
                </a:solidFill>
                <a:sym typeface="Open Sans Bold"/>
              </a:rPr>
              <a:t>atrakcyjność</a:t>
            </a:r>
            <a:r>
              <a:rPr lang="en-US" sz="2000" dirty="0">
                <a:solidFill>
                  <a:srgbClr val="173965"/>
                </a:solidFill>
                <a:sym typeface="Open Sans Bold"/>
              </a:rPr>
              <a:t> </a:t>
            </a:r>
            <a:r>
              <a:rPr lang="en-US" sz="2000" dirty="0" err="1">
                <a:solidFill>
                  <a:srgbClr val="173965"/>
                </a:solidFill>
                <a:sym typeface="Open Sans Bold"/>
              </a:rPr>
              <a:t>wizualną</a:t>
            </a:r>
            <a:r>
              <a:rPr lang="en-US" sz="2000" dirty="0">
                <a:solidFill>
                  <a:srgbClr val="173965"/>
                </a:solidFill>
                <a:sym typeface="Open Sans Bold"/>
              </a:rPr>
              <a:t>, </a:t>
            </a:r>
            <a:r>
              <a:rPr lang="en-US" sz="2000" dirty="0" err="1">
                <a:solidFill>
                  <a:srgbClr val="173965"/>
                </a:solidFill>
                <a:sym typeface="Open Sans Bold"/>
              </a:rPr>
              <a:t>kreatywność</a:t>
            </a:r>
            <a:r>
              <a:rPr lang="en-US" sz="2000" dirty="0">
                <a:solidFill>
                  <a:srgbClr val="173965"/>
                </a:solidFill>
                <a:sym typeface="Open Sans Bold"/>
              </a:rPr>
              <a:t> </a:t>
            </a:r>
            <a:r>
              <a:rPr lang="en-US" sz="2000" dirty="0" err="1">
                <a:solidFill>
                  <a:srgbClr val="173965"/>
                </a:solidFill>
                <a:sym typeface="Open Sans Bold"/>
              </a:rPr>
              <a:t>oraz</a:t>
            </a:r>
            <a:r>
              <a:rPr lang="en-US" sz="2000" dirty="0">
                <a:solidFill>
                  <a:srgbClr val="173965"/>
                </a:solidFill>
                <a:sym typeface="Open Sans Bold"/>
              </a:rPr>
              <a:t> </a:t>
            </a:r>
            <a:r>
              <a:rPr lang="en-US" sz="2000" dirty="0" err="1">
                <a:solidFill>
                  <a:srgbClr val="173965"/>
                </a:solidFill>
                <a:sym typeface="Open Sans Bold"/>
              </a:rPr>
              <a:t>poziom</a:t>
            </a:r>
            <a:r>
              <a:rPr lang="en-US" sz="2000" dirty="0">
                <a:solidFill>
                  <a:srgbClr val="173965"/>
                </a:solidFill>
                <a:sym typeface="Open Sans Bold"/>
              </a:rPr>
              <a:t> </a:t>
            </a:r>
            <a:r>
              <a:rPr lang="en-US" sz="2000" dirty="0" err="1">
                <a:solidFill>
                  <a:srgbClr val="173965"/>
                </a:solidFill>
                <a:sym typeface="Open Sans Bold"/>
              </a:rPr>
              <a:t>zaangażowania</a:t>
            </a:r>
            <a:r>
              <a:rPr lang="en-US" sz="2000" dirty="0">
                <a:solidFill>
                  <a:srgbClr val="173965"/>
                </a:solidFill>
                <a:sym typeface="Open Sans Bold"/>
              </a:rPr>
              <a:t> w </a:t>
            </a:r>
            <a:r>
              <a:rPr lang="en-US" sz="2000" dirty="0" err="1">
                <a:solidFill>
                  <a:srgbClr val="173965"/>
                </a:solidFill>
                <a:sym typeface="Open Sans Bold"/>
              </a:rPr>
              <a:t>swojej</a:t>
            </a:r>
            <a:r>
              <a:rPr lang="en-US" sz="2000" dirty="0">
                <a:solidFill>
                  <a:srgbClr val="173965"/>
                </a:solidFill>
                <a:sym typeface="Open Sans Bold"/>
              </a:rPr>
              <a:t> </a:t>
            </a:r>
            <a:r>
              <a:rPr lang="en-US" sz="2000" dirty="0" err="1">
                <a:solidFill>
                  <a:srgbClr val="173965"/>
                </a:solidFill>
                <a:sym typeface="Open Sans Bold"/>
              </a:rPr>
              <a:t>prezentacji</a:t>
            </a:r>
            <a:r>
              <a:rPr lang="en-US" sz="2000" dirty="0">
                <a:solidFill>
                  <a:srgbClr val="173965"/>
                </a:solidFill>
                <a:sym typeface="Open Sans Bold"/>
              </a:rPr>
              <a:t>.</a:t>
            </a:r>
          </a:p>
          <a:p>
            <a:pPr marL="0" lvl="0" indent="0" algn="l">
              <a:lnSpc>
                <a:spcPts val="3089"/>
              </a:lnSpc>
            </a:pPr>
            <a:endParaRPr lang="en-US" sz="2000" dirty="0">
              <a:solidFill>
                <a:srgbClr val="173965"/>
              </a:solidFill>
              <a:sym typeface="Open Sans Bold"/>
            </a:endParaRPr>
          </a:p>
          <a:p>
            <a:pPr marL="360706" lvl="1" indent="-180353" algn="l">
              <a:lnSpc>
                <a:spcPts val="3089"/>
              </a:lnSpc>
              <a:buFont typeface="Arial"/>
              <a:buChar char="•"/>
            </a:pPr>
            <a:r>
              <a:rPr lang="en-US" sz="2000" b="1" dirty="0" err="1">
                <a:solidFill>
                  <a:srgbClr val="173965"/>
                </a:solidFill>
                <a:sym typeface="Open Sans Bold"/>
              </a:rPr>
              <a:t>Opinie</a:t>
            </a:r>
            <a:r>
              <a:rPr lang="en-US" sz="2000" b="1" dirty="0">
                <a:solidFill>
                  <a:srgbClr val="173965"/>
                </a:solidFill>
                <a:sym typeface="Open Sans Bold"/>
              </a:rPr>
              <a:t> </a:t>
            </a:r>
            <a:r>
              <a:rPr lang="en-US" sz="2000" b="1" dirty="0" err="1">
                <a:solidFill>
                  <a:srgbClr val="173965"/>
                </a:solidFill>
                <a:sym typeface="Open Sans Bold"/>
              </a:rPr>
              <a:t>kolegów</a:t>
            </a:r>
            <a:r>
              <a:rPr lang="en-US" sz="2000" b="1" dirty="0">
                <a:solidFill>
                  <a:srgbClr val="173965"/>
                </a:solidFill>
                <a:sym typeface="Open Sans Bold"/>
              </a:rPr>
              <a:t> </a:t>
            </a:r>
            <a:r>
              <a:rPr lang="en-US" sz="2000" b="1" dirty="0" err="1">
                <a:solidFill>
                  <a:srgbClr val="173965"/>
                </a:solidFill>
                <a:sym typeface="Open Sans Bold"/>
              </a:rPr>
              <a:t>i</a:t>
            </a:r>
            <a:r>
              <a:rPr lang="en-US" sz="2000" b="1" dirty="0">
                <a:solidFill>
                  <a:srgbClr val="173965"/>
                </a:solidFill>
                <a:sym typeface="Open Sans Bold"/>
              </a:rPr>
              <a:t> </a:t>
            </a:r>
            <a:r>
              <a:rPr lang="en-US" sz="2000" b="1" dirty="0" err="1">
                <a:solidFill>
                  <a:srgbClr val="173965"/>
                </a:solidFill>
                <a:sym typeface="Open Sans Bold"/>
              </a:rPr>
              <a:t>nauczycieli</a:t>
            </a:r>
            <a:r>
              <a:rPr lang="en-US" sz="2000" dirty="0">
                <a:solidFill>
                  <a:srgbClr val="173965"/>
                </a:solidFill>
                <a:sym typeface="Open Sans Bold"/>
              </a:rPr>
              <a:t>: Po </a:t>
            </a:r>
            <a:r>
              <a:rPr lang="en-US" sz="2000" dirty="0" err="1">
                <a:solidFill>
                  <a:srgbClr val="173965"/>
                </a:solidFill>
                <a:sym typeface="Open Sans Bold"/>
              </a:rPr>
              <a:t>prezentacji</a:t>
            </a:r>
            <a:r>
              <a:rPr lang="en-US" sz="2000" dirty="0">
                <a:solidFill>
                  <a:srgbClr val="173965"/>
                </a:solidFill>
                <a:sym typeface="Open Sans Bold"/>
              </a:rPr>
              <a:t> </a:t>
            </a:r>
            <a:r>
              <a:rPr lang="en-US" sz="2000" dirty="0" err="1">
                <a:solidFill>
                  <a:srgbClr val="173965"/>
                </a:solidFill>
                <a:sym typeface="Open Sans Bold"/>
              </a:rPr>
              <a:t>poświęć</a:t>
            </a:r>
            <a:r>
              <a:rPr lang="en-US" sz="2000" dirty="0">
                <a:solidFill>
                  <a:srgbClr val="173965"/>
                </a:solidFill>
                <a:sym typeface="Open Sans Bold"/>
              </a:rPr>
              <a:t> </a:t>
            </a:r>
            <a:r>
              <a:rPr lang="en-US" sz="2000" dirty="0" err="1">
                <a:solidFill>
                  <a:srgbClr val="173965"/>
                </a:solidFill>
                <a:sym typeface="Open Sans Bold"/>
              </a:rPr>
              <a:t>chwilę</a:t>
            </a:r>
            <a:r>
              <a:rPr lang="en-US" sz="2000" dirty="0">
                <a:solidFill>
                  <a:srgbClr val="173965"/>
                </a:solidFill>
                <a:sym typeface="Open Sans Bold"/>
              </a:rPr>
              <a:t> </a:t>
            </a:r>
            <a:r>
              <a:rPr lang="en-US" sz="2000" dirty="0" err="1">
                <a:solidFill>
                  <a:srgbClr val="173965"/>
                </a:solidFill>
                <a:sym typeface="Open Sans Bold"/>
              </a:rPr>
              <a:t>na</a:t>
            </a:r>
            <a:r>
              <a:rPr lang="en-US" sz="2000" dirty="0">
                <a:solidFill>
                  <a:srgbClr val="173965"/>
                </a:solidFill>
                <a:sym typeface="Open Sans Bold"/>
              </a:rPr>
              <a:t> </a:t>
            </a:r>
            <a:r>
              <a:rPr lang="en-US" sz="2000" dirty="0" err="1">
                <a:solidFill>
                  <a:srgbClr val="173965"/>
                </a:solidFill>
                <a:sym typeface="Open Sans Bold"/>
              </a:rPr>
              <a:t>przemyślenie</a:t>
            </a:r>
            <a:r>
              <a:rPr lang="en-US" sz="2000" dirty="0">
                <a:solidFill>
                  <a:srgbClr val="173965"/>
                </a:solidFill>
                <a:sym typeface="Open Sans Bold"/>
              </a:rPr>
              <a:t> </a:t>
            </a:r>
            <a:r>
              <a:rPr lang="en-US" sz="2000" dirty="0" err="1">
                <a:solidFill>
                  <a:srgbClr val="173965"/>
                </a:solidFill>
                <a:sym typeface="Open Sans Bold"/>
              </a:rPr>
              <a:t>konstruktywnych</a:t>
            </a:r>
            <a:r>
              <a:rPr lang="en-US" sz="2000" dirty="0">
                <a:solidFill>
                  <a:srgbClr val="173965"/>
                </a:solidFill>
                <a:sym typeface="Open Sans Bold"/>
              </a:rPr>
              <a:t> </a:t>
            </a:r>
            <a:r>
              <a:rPr lang="en-US" sz="2000" dirty="0" err="1">
                <a:solidFill>
                  <a:srgbClr val="173965"/>
                </a:solidFill>
                <a:sym typeface="Open Sans Bold"/>
              </a:rPr>
              <a:t>uwag</a:t>
            </a:r>
            <a:r>
              <a:rPr lang="en-US" sz="2000" dirty="0">
                <a:solidFill>
                  <a:srgbClr val="173965"/>
                </a:solidFill>
                <a:sym typeface="Open Sans Bold"/>
              </a:rPr>
              <a:t> od </a:t>
            </a:r>
            <a:r>
              <a:rPr lang="en-US" sz="2000" dirty="0" err="1">
                <a:solidFill>
                  <a:srgbClr val="173965"/>
                </a:solidFill>
                <a:sym typeface="Open Sans Bold"/>
              </a:rPr>
              <a:t>kolegów</a:t>
            </a:r>
            <a:r>
              <a:rPr lang="en-US" sz="2000" dirty="0">
                <a:solidFill>
                  <a:srgbClr val="173965"/>
                </a:solidFill>
                <a:sym typeface="Open Sans Bold"/>
              </a:rPr>
              <a:t> </a:t>
            </a:r>
            <a:r>
              <a:rPr lang="en-US" sz="2000" dirty="0" err="1">
                <a:solidFill>
                  <a:srgbClr val="173965"/>
                </a:solidFill>
                <a:sym typeface="Open Sans Bold"/>
              </a:rPr>
              <a:t>i</a:t>
            </a:r>
            <a:r>
              <a:rPr lang="en-US" sz="2000" dirty="0">
                <a:solidFill>
                  <a:srgbClr val="173965"/>
                </a:solidFill>
                <a:sym typeface="Open Sans Bold"/>
              </a:rPr>
              <a:t> </a:t>
            </a:r>
            <a:r>
              <a:rPr lang="en-US" sz="2000" dirty="0" err="1">
                <a:solidFill>
                  <a:srgbClr val="173965"/>
                </a:solidFill>
                <a:sym typeface="Open Sans Bold"/>
              </a:rPr>
              <a:t>nauczycieli</a:t>
            </a:r>
            <a:r>
              <a:rPr lang="en-US" sz="2000" dirty="0">
                <a:solidFill>
                  <a:srgbClr val="173965"/>
                </a:solidFill>
                <a:sym typeface="Open Sans Bold"/>
              </a:rPr>
              <a:t>. </a:t>
            </a:r>
            <a:r>
              <a:rPr lang="en-US" sz="2000" dirty="0" err="1">
                <a:solidFill>
                  <a:srgbClr val="173965"/>
                </a:solidFill>
                <a:sym typeface="Open Sans Bold"/>
              </a:rPr>
              <a:t>Wykorzystaj</a:t>
            </a:r>
            <a:r>
              <a:rPr lang="en-US" sz="2000" dirty="0">
                <a:solidFill>
                  <a:srgbClr val="173965"/>
                </a:solidFill>
                <a:sym typeface="Open Sans Bold"/>
              </a:rPr>
              <a:t> je do </a:t>
            </a:r>
            <a:r>
              <a:rPr lang="en-US" sz="2000" dirty="0" err="1">
                <a:solidFill>
                  <a:srgbClr val="173965"/>
                </a:solidFill>
                <a:sym typeface="Open Sans Bold"/>
              </a:rPr>
              <a:t>udoskonalenia</a:t>
            </a:r>
            <a:r>
              <a:rPr lang="en-US" sz="2000" dirty="0">
                <a:solidFill>
                  <a:srgbClr val="173965"/>
                </a:solidFill>
                <a:sym typeface="Open Sans Bold"/>
              </a:rPr>
              <a:t> </a:t>
            </a:r>
            <a:r>
              <a:rPr lang="en-US" sz="2000" dirty="0" err="1">
                <a:solidFill>
                  <a:srgbClr val="173965"/>
                </a:solidFill>
                <a:sym typeface="Open Sans Bold"/>
              </a:rPr>
              <a:t>swoich</a:t>
            </a:r>
            <a:r>
              <a:rPr lang="en-US" sz="2000" dirty="0">
                <a:solidFill>
                  <a:srgbClr val="173965"/>
                </a:solidFill>
                <a:sym typeface="Open Sans Bold"/>
              </a:rPr>
              <a:t> </a:t>
            </a:r>
            <a:r>
              <a:rPr lang="en-US" sz="2000" dirty="0" err="1">
                <a:solidFill>
                  <a:srgbClr val="173965"/>
                </a:solidFill>
                <a:sym typeface="Open Sans Bold"/>
              </a:rPr>
              <a:t>pomysłów</a:t>
            </a:r>
            <a:r>
              <a:rPr lang="en-US" sz="2000" dirty="0">
                <a:solidFill>
                  <a:srgbClr val="173965"/>
                </a:solidFill>
                <a:sym typeface="Open Sans Bold"/>
              </a:rPr>
              <a:t> </a:t>
            </a:r>
            <a:r>
              <a:rPr lang="en-US" sz="2000" dirty="0" err="1">
                <a:solidFill>
                  <a:srgbClr val="173965"/>
                </a:solidFill>
                <a:sym typeface="Open Sans Bold"/>
              </a:rPr>
              <a:t>oraz</a:t>
            </a:r>
            <a:r>
              <a:rPr lang="en-US" sz="2000" dirty="0">
                <a:solidFill>
                  <a:srgbClr val="173965"/>
                </a:solidFill>
                <a:sym typeface="Open Sans Bold"/>
              </a:rPr>
              <a:t> </a:t>
            </a:r>
            <a:r>
              <a:rPr lang="en-US" sz="2000" dirty="0" err="1">
                <a:solidFill>
                  <a:srgbClr val="173965"/>
                </a:solidFill>
                <a:sym typeface="Open Sans Bold"/>
              </a:rPr>
              <a:t>przyszłych</a:t>
            </a:r>
            <a:r>
              <a:rPr lang="en-US" sz="2000" dirty="0">
                <a:solidFill>
                  <a:srgbClr val="173965"/>
                </a:solidFill>
                <a:sym typeface="Open Sans Bold"/>
              </a:rPr>
              <a:t> </a:t>
            </a:r>
            <a:r>
              <a:rPr lang="en-US" sz="2000" dirty="0" err="1">
                <a:solidFill>
                  <a:srgbClr val="173965"/>
                </a:solidFill>
                <a:sym typeface="Open Sans Bold"/>
              </a:rPr>
              <a:t>prezentacji</a:t>
            </a:r>
            <a:r>
              <a:rPr lang="en-US" sz="2000" dirty="0">
                <a:solidFill>
                  <a:srgbClr val="173965"/>
                </a:solidFill>
                <a:sym typeface="Open Sans Bold"/>
              </a:rPr>
              <a:t>.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 rot="-5400000">
            <a:off x="16015584" y="7887021"/>
            <a:ext cx="3418810" cy="239078"/>
            <a:chOff x="0" y="0"/>
            <a:chExt cx="4558414" cy="31877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558411" cy="318770"/>
            </a:xfrm>
            <a:custGeom>
              <a:avLst/>
              <a:gdLst/>
              <a:ahLst/>
              <a:cxnLst/>
              <a:rect l="l" t="t" r="r" b="b"/>
              <a:pathLst>
                <a:path w="4558411" h="318770">
                  <a:moveTo>
                    <a:pt x="0" y="0"/>
                  </a:moveTo>
                  <a:lnTo>
                    <a:pt x="4558411" y="0"/>
                  </a:lnTo>
                  <a:lnTo>
                    <a:pt x="4558411" y="318770"/>
                  </a:lnTo>
                  <a:lnTo>
                    <a:pt x="0" y="31877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r="-860"/>
              </a:stretch>
            </a:blipFill>
          </p:spPr>
          <p:txBody>
            <a:bodyPr/>
            <a:lstStyle/>
            <a:p>
              <a:endParaRPr lang="pl-PL"/>
            </a:p>
          </p:txBody>
        </p:sp>
      </p:grpSp>
      <p:grpSp>
        <p:nvGrpSpPr>
          <p:cNvPr id="4" name="Group 4"/>
          <p:cNvGrpSpPr>
            <a:grpSpLocks noChangeAspect="1"/>
          </p:cNvGrpSpPr>
          <p:nvPr/>
        </p:nvGrpSpPr>
        <p:grpSpPr>
          <a:xfrm rot="2411056">
            <a:off x="17562989" y="9670934"/>
            <a:ext cx="324001" cy="342339"/>
            <a:chOff x="0" y="0"/>
            <a:chExt cx="432001" cy="456452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32054" cy="456438"/>
            </a:xfrm>
            <a:custGeom>
              <a:avLst/>
              <a:gdLst/>
              <a:ahLst/>
              <a:cxnLst/>
              <a:rect l="l" t="t" r="r" b="b"/>
              <a:pathLst>
                <a:path w="432054" h="456438">
                  <a:moveTo>
                    <a:pt x="0" y="0"/>
                  </a:moveTo>
                  <a:lnTo>
                    <a:pt x="432054" y="0"/>
                  </a:lnTo>
                  <a:lnTo>
                    <a:pt x="432054" y="456438"/>
                  </a:lnTo>
                  <a:lnTo>
                    <a:pt x="0" y="45643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r="12" b="-54"/>
              </a:stretch>
            </a:blipFill>
          </p:spPr>
          <p:txBody>
            <a:bodyPr/>
            <a:lstStyle/>
            <a:p>
              <a:endParaRPr lang="pl-PL"/>
            </a:p>
          </p:txBody>
        </p:sp>
      </p:grpSp>
      <p:grpSp>
        <p:nvGrpSpPr>
          <p:cNvPr id="6" name="Group 6"/>
          <p:cNvGrpSpPr/>
          <p:nvPr/>
        </p:nvGrpSpPr>
        <p:grpSpPr>
          <a:xfrm rot="-5400000">
            <a:off x="7632699" y="-7632702"/>
            <a:ext cx="3022603" cy="18287998"/>
            <a:chOff x="0" y="0"/>
            <a:chExt cx="4030138" cy="24383998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030091" cy="24384000"/>
            </a:xfrm>
            <a:custGeom>
              <a:avLst/>
              <a:gdLst/>
              <a:ahLst/>
              <a:cxnLst/>
              <a:rect l="l" t="t" r="r" b="b"/>
              <a:pathLst>
                <a:path w="4030091" h="24384000">
                  <a:moveTo>
                    <a:pt x="0" y="0"/>
                  </a:moveTo>
                  <a:lnTo>
                    <a:pt x="4030091" y="0"/>
                  </a:lnTo>
                  <a:lnTo>
                    <a:pt x="4030091" y="24384000"/>
                  </a:lnTo>
                  <a:lnTo>
                    <a:pt x="0" y="24384000"/>
                  </a:lnTo>
                  <a:close/>
                </a:path>
              </a:pathLst>
            </a:custGeom>
            <a:solidFill>
              <a:srgbClr val="173965"/>
            </a:solidFill>
          </p:spPr>
          <p:txBody>
            <a:bodyPr/>
            <a:lstStyle/>
            <a:p>
              <a:endParaRPr lang="pl-PL"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448724" y="1343211"/>
            <a:ext cx="15535947" cy="7585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832"/>
              </a:lnSpc>
            </a:pPr>
            <a:r>
              <a:rPr lang="en-US" sz="5400" b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KRYTERIA OCENY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685801" y="3368114"/>
            <a:ext cx="17158728" cy="43710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3720"/>
              </a:lnSpc>
            </a:pPr>
            <a:r>
              <a:rPr lang="en-US" sz="2400" dirty="0" err="1">
                <a:solidFill>
                  <a:srgbClr val="173965"/>
                </a:solidFill>
                <a:sym typeface="Open Sans"/>
              </a:rPr>
              <a:t>Wykorzystaj</a:t>
            </a:r>
            <a:r>
              <a:rPr lang="en-US" sz="2400" dirty="0">
                <a:solidFill>
                  <a:srgbClr val="173965"/>
                </a:solidFill>
                <a:sym typeface="Open Sans"/>
              </a:rPr>
              <a:t> </a:t>
            </a:r>
            <a:r>
              <a:rPr lang="en-US" sz="2400" dirty="0" err="1">
                <a:solidFill>
                  <a:srgbClr val="173965"/>
                </a:solidFill>
                <a:sym typeface="Open Sans"/>
              </a:rPr>
              <a:t>podane</a:t>
            </a:r>
            <a:r>
              <a:rPr lang="en-US" sz="2400" dirty="0">
                <a:solidFill>
                  <a:srgbClr val="173965"/>
                </a:solidFill>
                <a:sym typeface="Open Sans"/>
              </a:rPr>
              <a:t> </a:t>
            </a:r>
            <a:r>
              <a:rPr lang="en-US" sz="2400" dirty="0" err="1">
                <a:solidFill>
                  <a:srgbClr val="173965"/>
                </a:solidFill>
                <a:sym typeface="Open Sans"/>
              </a:rPr>
              <a:t>kryteria</a:t>
            </a:r>
            <a:r>
              <a:rPr lang="en-US" sz="2400" dirty="0">
                <a:solidFill>
                  <a:srgbClr val="173965"/>
                </a:solidFill>
                <a:sym typeface="Open Sans"/>
              </a:rPr>
              <a:t> </a:t>
            </a:r>
            <a:r>
              <a:rPr lang="en-US" sz="2400" dirty="0" err="1">
                <a:solidFill>
                  <a:srgbClr val="173965"/>
                </a:solidFill>
                <a:sym typeface="Open Sans"/>
              </a:rPr>
              <a:t>oraz</a:t>
            </a:r>
            <a:r>
              <a:rPr lang="en-US" sz="2400" dirty="0">
                <a:solidFill>
                  <a:srgbClr val="173965"/>
                </a:solidFill>
                <a:sym typeface="Open Sans"/>
              </a:rPr>
              <a:t> </a:t>
            </a:r>
            <a:r>
              <a:rPr lang="en-US" sz="2400" dirty="0" err="1">
                <a:solidFill>
                  <a:srgbClr val="173965"/>
                </a:solidFill>
                <a:sym typeface="Open Sans"/>
              </a:rPr>
              <a:t>tabelę</a:t>
            </a:r>
            <a:r>
              <a:rPr lang="en-US" sz="2400" dirty="0">
                <a:solidFill>
                  <a:srgbClr val="173965"/>
                </a:solidFill>
                <a:sym typeface="Open Sans"/>
              </a:rPr>
              <a:t> w </a:t>
            </a:r>
            <a:r>
              <a:rPr lang="en-US" sz="2400" dirty="0" err="1">
                <a:solidFill>
                  <a:srgbClr val="173965"/>
                </a:solidFill>
                <a:sym typeface="Open Sans"/>
              </a:rPr>
              <a:t>arkuszu</a:t>
            </a:r>
            <a:r>
              <a:rPr lang="en-US" sz="2400" dirty="0">
                <a:solidFill>
                  <a:srgbClr val="173965"/>
                </a:solidFill>
                <a:sym typeface="Open Sans"/>
              </a:rPr>
              <a:t> </a:t>
            </a:r>
            <a:r>
              <a:rPr lang="en-US" sz="2400" dirty="0" err="1">
                <a:solidFill>
                  <a:srgbClr val="173965"/>
                </a:solidFill>
                <a:sym typeface="Open Sans"/>
              </a:rPr>
              <a:t>roboczym</a:t>
            </a:r>
            <a:r>
              <a:rPr lang="en-US" sz="2400" dirty="0">
                <a:solidFill>
                  <a:srgbClr val="173965"/>
                </a:solidFill>
                <a:sym typeface="Open Sans"/>
              </a:rPr>
              <a:t>, aby </a:t>
            </a:r>
            <a:r>
              <a:rPr lang="en-US" sz="2400" dirty="0" err="1">
                <a:solidFill>
                  <a:srgbClr val="173965"/>
                </a:solidFill>
                <a:sym typeface="Open Sans"/>
              </a:rPr>
              <a:t>udzielić</a:t>
            </a:r>
            <a:r>
              <a:rPr lang="en-US" sz="2400" dirty="0">
                <a:solidFill>
                  <a:srgbClr val="173965"/>
                </a:solidFill>
                <a:sym typeface="Open Sans"/>
              </a:rPr>
              <a:t> </a:t>
            </a:r>
            <a:r>
              <a:rPr lang="en-US" sz="2400" dirty="0" err="1">
                <a:solidFill>
                  <a:srgbClr val="173965"/>
                </a:solidFill>
                <a:sym typeface="Open Sans"/>
              </a:rPr>
              <a:t>konstruktywnej</a:t>
            </a:r>
            <a:r>
              <a:rPr lang="en-US" sz="2400" dirty="0">
                <a:solidFill>
                  <a:srgbClr val="173965"/>
                </a:solidFill>
                <a:sym typeface="Open Sans"/>
              </a:rPr>
              <a:t> </a:t>
            </a:r>
            <a:r>
              <a:rPr lang="en-US" sz="2400" dirty="0" err="1">
                <a:solidFill>
                  <a:srgbClr val="173965"/>
                </a:solidFill>
                <a:sym typeface="Open Sans"/>
              </a:rPr>
              <a:t>opinii</a:t>
            </a:r>
            <a:r>
              <a:rPr lang="en-US" sz="2400" dirty="0">
                <a:solidFill>
                  <a:srgbClr val="173965"/>
                </a:solidFill>
                <a:sym typeface="Open Sans"/>
              </a:rPr>
              <a:t> </a:t>
            </a:r>
            <a:r>
              <a:rPr lang="en-US" sz="2400" dirty="0" err="1">
                <a:solidFill>
                  <a:srgbClr val="173965"/>
                </a:solidFill>
                <a:sym typeface="Open Sans"/>
              </a:rPr>
              <a:t>na</a:t>
            </a:r>
            <a:r>
              <a:rPr lang="en-US" sz="2400" dirty="0">
                <a:solidFill>
                  <a:srgbClr val="173965"/>
                </a:solidFill>
                <a:sym typeface="Open Sans"/>
              </a:rPr>
              <a:t> </a:t>
            </a:r>
            <a:r>
              <a:rPr lang="en-US" sz="2400" dirty="0" err="1">
                <a:solidFill>
                  <a:srgbClr val="173965"/>
                </a:solidFill>
                <a:sym typeface="Open Sans"/>
              </a:rPr>
              <a:t>temat</a:t>
            </a:r>
            <a:r>
              <a:rPr lang="en-US" sz="2400" dirty="0">
                <a:solidFill>
                  <a:srgbClr val="173965"/>
                </a:solidFill>
                <a:sym typeface="Open Sans"/>
              </a:rPr>
              <a:t> </a:t>
            </a:r>
            <a:r>
              <a:rPr lang="en-US" sz="2400" dirty="0" err="1">
                <a:solidFill>
                  <a:srgbClr val="173965"/>
                </a:solidFill>
                <a:sym typeface="Open Sans"/>
              </a:rPr>
              <a:t>prezentacji</a:t>
            </a:r>
            <a:r>
              <a:rPr lang="en-US" sz="2400" dirty="0">
                <a:solidFill>
                  <a:srgbClr val="173965"/>
                </a:solidFill>
                <a:sym typeface="Open Sans"/>
              </a:rPr>
              <a:t> </a:t>
            </a:r>
            <a:r>
              <a:rPr lang="en-US" sz="2400" dirty="0" err="1">
                <a:solidFill>
                  <a:srgbClr val="173965"/>
                </a:solidFill>
                <a:sym typeface="Open Sans"/>
              </a:rPr>
              <a:t>współpracowników</a:t>
            </a:r>
            <a:r>
              <a:rPr lang="en-US" sz="2400" dirty="0">
                <a:solidFill>
                  <a:srgbClr val="173965"/>
                </a:solidFill>
                <a:sym typeface="Open Sans"/>
              </a:rPr>
              <a:t>:</a:t>
            </a:r>
          </a:p>
        </p:txBody>
      </p:sp>
      <p:graphicFrame>
        <p:nvGraphicFramePr>
          <p:cNvPr id="10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0082499"/>
              </p:ext>
            </p:extLst>
          </p:nvPr>
        </p:nvGraphicFramePr>
        <p:xfrm>
          <a:off x="2111721" y="4150736"/>
          <a:ext cx="14064558" cy="5306256"/>
        </p:xfrm>
        <a:graphic>
          <a:graphicData uri="http://schemas.openxmlformats.org/drawingml/2006/table">
            <a:tbl>
              <a:tblPr/>
              <a:tblGrid>
                <a:gridCol w="28112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574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9958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53016">
                <a:tc gridSpan="2">
                  <a:txBody>
                    <a:bodyPr/>
                    <a:lstStyle/>
                    <a:p>
                      <a:pPr marL="0" lvl="0" indent="0" algn="l">
                        <a:lnSpc>
                          <a:spcPts val="2879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2400" b="1" u="none" strike="noStrike" dirty="0" err="1">
                          <a:solidFill>
                            <a:schemeClr val="bg1"/>
                          </a:solidFill>
                          <a:latin typeface="Open Sans Bold"/>
                          <a:ea typeface="Open Sans Bold"/>
                          <a:cs typeface="Open Sans Bold"/>
                          <a:sym typeface="Open Sans Bold"/>
                        </a:rPr>
                        <a:t>Kryteria</a:t>
                      </a:r>
                      <a:endParaRPr 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 marT="91440" marB="91440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652A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lvl="0" indent="0" algn="l">
                        <a:lnSpc>
                          <a:spcPts val="2879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2400" b="1" u="none" strike="noStrike">
                          <a:solidFill>
                            <a:srgbClr val="086D6E"/>
                          </a:solidFill>
                          <a:latin typeface="Open Sans Bold"/>
                          <a:ea typeface="Open Sans Bold"/>
                          <a:cs typeface="Open Sans Bold"/>
                          <a:sym typeface="Open Sans Bold"/>
                        </a:rPr>
                        <a:t>Kryteria</a:t>
                      </a:r>
                      <a:endParaRPr lang="en-US" sz="1100"/>
                    </a:p>
                  </a:txBody>
                  <a:tcPr marT="91440" marB="91440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652A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ts val="2879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2400" u="none" strike="noStrike" dirty="0" err="1">
                          <a:solidFill>
                            <a:schemeClr val="bg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Uwagi</a:t>
                      </a:r>
                      <a:endParaRPr 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 marT="91440" marB="91440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652A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53223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ts val="2879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2400" kern="1200" dirty="0" err="1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  <a:sym typeface="Open Sans"/>
                        </a:rPr>
                        <a:t>Jasność</a:t>
                      </a:r>
                      <a:r>
                        <a:rPr lang="en-US" sz="240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  <a:sym typeface="Open Sans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  <a:sym typeface="Open Sans"/>
                        </a:rPr>
                        <a:t>komunikatu</a:t>
                      </a:r>
                      <a:endParaRPr lang="en-US" sz="24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91440" marB="91440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ts val="2879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2400" kern="120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  <a:sym typeface="Open Sans"/>
                        </a:rPr>
                        <a:t>Czy kluczowa myśl była łatwa do zrozumienia?</a:t>
                      </a:r>
                      <a:endParaRPr lang="en-US" sz="2400" kern="120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91440" marB="91440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T="91440" marB="91440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53223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ts val="2879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pl-PL" sz="240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  <a:sym typeface="Open Sans"/>
                        </a:rPr>
                        <a:t>Zaangażowanie</a:t>
                      </a:r>
                      <a:endParaRPr lang="en-US" sz="24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91440" marB="91440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ts val="2879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2400" kern="120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  <a:sym typeface="Open Sans"/>
                        </a:rPr>
                        <a:t>Czy prezentacja zwróciła Twoją uwagę?</a:t>
                      </a:r>
                      <a:endParaRPr lang="en-US" sz="2400" kern="120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91440" marB="91440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T="91440" marB="91440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21800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ts val="2879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2400" kern="1200" dirty="0" err="1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  <a:sym typeface="Open Sans"/>
                        </a:rPr>
                        <a:t>Atrakcyjność</a:t>
                      </a:r>
                      <a:r>
                        <a:rPr lang="en-US" sz="240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  <a:sym typeface="Open Sans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  <a:sym typeface="Open Sans"/>
                        </a:rPr>
                        <a:t>estetyczna</a:t>
                      </a:r>
                      <a:endParaRPr lang="en-US" sz="24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91440" marB="91440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ts val="2879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2400" kern="1200" dirty="0" err="1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  <a:sym typeface="Open Sans"/>
                        </a:rPr>
                        <a:t>Czy</a:t>
                      </a:r>
                      <a:r>
                        <a:rPr lang="en-US" sz="240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  <a:sym typeface="Open Sans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  <a:sym typeface="Open Sans"/>
                        </a:rPr>
                        <a:t>elementy</a:t>
                      </a:r>
                      <a:r>
                        <a:rPr lang="en-US" sz="240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  <a:sym typeface="Open Sans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  <a:sym typeface="Open Sans"/>
                        </a:rPr>
                        <a:t>wizualne</a:t>
                      </a:r>
                      <a:r>
                        <a:rPr lang="en-US" sz="240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  <a:sym typeface="Open Sans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  <a:sym typeface="Open Sans"/>
                        </a:rPr>
                        <a:t>oraz</a:t>
                      </a:r>
                      <a:r>
                        <a:rPr lang="en-US" sz="240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  <a:sym typeface="Open Sans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  <a:sym typeface="Open Sans"/>
                        </a:rPr>
                        <a:t>animacje</a:t>
                      </a:r>
                      <a:r>
                        <a:rPr lang="en-US" sz="240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  <a:sym typeface="Open Sans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  <a:sym typeface="Open Sans"/>
                        </a:rPr>
                        <a:t>okazały</a:t>
                      </a:r>
                      <a:r>
                        <a:rPr lang="en-US" sz="240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  <a:sym typeface="Open Sans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  <a:sym typeface="Open Sans"/>
                        </a:rPr>
                        <a:t>się</a:t>
                      </a:r>
                      <a:r>
                        <a:rPr lang="en-US" sz="240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  <a:sym typeface="Open Sans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  <a:sym typeface="Open Sans"/>
                        </a:rPr>
                        <a:t>skuteczne</a:t>
                      </a:r>
                      <a:r>
                        <a:rPr lang="en-US" sz="240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  <a:sym typeface="Open Sans"/>
                        </a:rPr>
                        <a:t>?</a:t>
                      </a:r>
                      <a:endParaRPr lang="en-US" sz="24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91440" marB="91440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T="91440" marB="91440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53223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ts val="2879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2400" kern="120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  <a:sym typeface="Open Sans"/>
                        </a:rPr>
                        <a:t>Struktura oraz przepływ</a:t>
                      </a:r>
                      <a:endParaRPr lang="en-US" sz="2400" kern="120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91440" marB="91440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ts val="2879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2400" kern="1200" dirty="0" err="1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  <a:sym typeface="Open Sans"/>
                        </a:rPr>
                        <a:t>Czy</a:t>
                      </a:r>
                      <a:r>
                        <a:rPr lang="en-US" sz="240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  <a:sym typeface="Open Sans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  <a:sym typeface="Open Sans"/>
                        </a:rPr>
                        <a:t>prezentacja</a:t>
                      </a:r>
                      <a:r>
                        <a:rPr lang="en-US" sz="240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  <a:sym typeface="Open Sans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  <a:sym typeface="Open Sans"/>
                        </a:rPr>
                        <a:t>została</a:t>
                      </a:r>
                      <a:r>
                        <a:rPr lang="en-US" sz="240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  <a:sym typeface="Open Sans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  <a:sym typeface="Open Sans"/>
                        </a:rPr>
                        <a:t>dobrze</a:t>
                      </a:r>
                      <a:r>
                        <a:rPr lang="en-US" sz="240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  <a:sym typeface="Open Sans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  <a:sym typeface="Open Sans"/>
                        </a:rPr>
                        <a:t>zorganizowana</a:t>
                      </a:r>
                      <a:r>
                        <a:rPr lang="en-US" sz="240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  <a:sym typeface="Open Sans"/>
                        </a:rPr>
                        <a:t>?</a:t>
                      </a:r>
                      <a:endParaRPr lang="en-US" sz="24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91440" marB="91440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T="91440" marB="91440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53223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ts val="2879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2400" kern="120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  <a:sym typeface="Open Sans"/>
                        </a:rPr>
                        <a:t>Ogólne odczucie</a:t>
                      </a:r>
                      <a:endParaRPr lang="en-US" sz="2400" kern="120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91440" marB="91440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ts val="2879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240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  <a:sym typeface="Open Sans"/>
                        </a:rPr>
                        <a:t>Co </a:t>
                      </a:r>
                      <a:r>
                        <a:rPr lang="en-US" sz="2400" kern="1200" dirty="0" err="1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  <a:sym typeface="Open Sans"/>
                        </a:rPr>
                        <a:t>się</a:t>
                      </a:r>
                      <a:r>
                        <a:rPr lang="en-US" sz="240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  <a:sym typeface="Open Sans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  <a:sym typeface="Open Sans"/>
                        </a:rPr>
                        <a:t>sprawdziło</a:t>
                      </a:r>
                      <a:r>
                        <a:rPr lang="en-US" sz="240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  <a:sym typeface="Open Sans"/>
                        </a:rPr>
                        <a:t>? Co </a:t>
                      </a:r>
                      <a:r>
                        <a:rPr lang="en-US" sz="2400" kern="1200" dirty="0" err="1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  <a:sym typeface="Open Sans"/>
                        </a:rPr>
                        <a:t>można</a:t>
                      </a:r>
                      <a:r>
                        <a:rPr lang="en-US" sz="240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  <a:sym typeface="Open Sans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  <a:sym typeface="Open Sans"/>
                        </a:rPr>
                        <a:t>udoskonalić</a:t>
                      </a:r>
                      <a:r>
                        <a:rPr lang="en-US" sz="240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  <a:sym typeface="Open Sans"/>
                        </a:rPr>
                        <a:t>?</a:t>
                      </a:r>
                      <a:endParaRPr lang="en-US" sz="24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91440" marB="91440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 dirty="0"/>
                    </a:p>
                  </a:txBody>
                  <a:tcPr marT="91440" marB="91440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15">
            <a:extLst>
              <a:ext uri="{FF2B5EF4-FFF2-40B4-BE49-F238E27FC236}">
                <a16:creationId xmlns:a16="http://schemas.microsoft.com/office/drawing/2014/main" id="{151A112E-AAC0-07B9-3A67-AADEB8FF4069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26" name="Freeform 25">
            <a:extLst>
              <a:ext uri="{FF2B5EF4-FFF2-40B4-BE49-F238E27FC236}">
                <a16:creationId xmlns:a16="http://schemas.microsoft.com/office/drawing/2014/main" id="{89CBCF90-DABF-4A9C-209D-C0E5146A7274}"/>
              </a:ext>
            </a:extLst>
          </p:cNvPr>
          <p:cNvSpPr/>
          <p:nvPr/>
        </p:nvSpPr>
        <p:spPr>
          <a:xfrm>
            <a:off x="1198692" y="2483708"/>
            <a:ext cx="15305478" cy="6683883"/>
          </a:xfrm>
          <a:custGeom>
            <a:avLst/>
            <a:gdLst>
              <a:gd name="connsiteX0" fmla="*/ 0 w 10203652"/>
              <a:gd name="connsiteY0" fmla="*/ 0 h 5365455"/>
              <a:gd name="connsiteX1" fmla="*/ 10203652 w 10203652"/>
              <a:gd name="connsiteY1" fmla="*/ 0 h 5365455"/>
              <a:gd name="connsiteX2" fmla="*/ 10203652 w 10203652"/>
              <a:gd name="connsiteY2" fmla="*/ 5365455 h 5365455"/>
              <a:gd name="connsiteX3" fmla="*/ 0 w 10203652"/>
              <a:gd name="connsiteY3" fmla="*/ 5365455 h 5365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203652" h="5365455">
                <a:moveTo>
                  <a:pt x="0" y="0"/>
                </a:moveTo>
                <a:lnTo>
                  <a:pt x="10203652" y="0"/>
                </a:lnTo>
                <a:lnTo>
                  <a:pt x="10203652" y="5365455"/>
                </a:lnTo>
                <a:lnTo>
                  <a:pt x="0" y="5365455"/>
                </a:lnTo>
                <a:close/>
              </a:path>
            </a:pathLst>
          </a:custGeom>
          <a:gradFill>
            <a:gsLst>
              <a:gs pos="79000">
                <a:srgbClr val="173965"/>
              </a:gs>
              <a:gs pos="44000">
                <a:srgbClr val="173965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270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875B9C3-7921-364B-95C1-7200313E6D07}"/>
              </a:ext>
            </a:extLst>
          </p:cNvPr>
          <p:cNvSpPr txBox="1"/>
          <p:nvPr/>
        </p:nvSpPr>
        <p:spPr>
          <a:xfrm>
            <a:off x="4412267" y="7387794"/>
            <a:ext cx="860471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500" b="1" spc="243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PREZENTACJA CYFROWA</a:t>
            </a:r>
            <a:endParaRPr lang="en-US" sz="4500" b="1" spc="243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C640F8F2-ABE1-BDD4-1C6A-011780C960FB}"/>
              </a:ext>
            </a:extLst>
          </p:cNvPr>
          <p:cNvSpPr/>
          <p:nvPr/>
        </p:nvSpPr>
        <p:spPr>
          <a:xfrm rot="13934365">
            <a:off x="-3995461" y="-3882234"/>
            <a:ext cx="7990925" cy="8638985"/>
          </a:xfrm>
          <a:custGeom>
            <a:avLst/>
            <a:gdLst>
              <a:gd name="connsiteX0" fmla="*/ 217621 w 1060649"/>
              <a:gd name="connsiteY0" fmla="*/ 995490 h 1146667"/>
              <a:gd name="connsiteX1" fmla="*/ 178658 w 1060649"/>
              <a:gd name="connsiteY1" fmla="*/ 979326 h 1146667"/>
              <a:gd name="connsiteX2" fmla="*/ 149199 w 1060649"/>
              <a:gd name="connsiteY2" fmla="*/ 934639 h 1146667"/>
              <a:gd name="connsiteX3" fmla="*/ 188161 w 1060649"/>
              <a:gd name="connsiteY3" fmla="*/ 946999 h 1146667"/>
              <a:gd name="connsiteX4" fmla="*/ 217621 w 1060649"/>
              <a:gd name="connsiteY4" fmla="*/ 995490 h 1146667"/>
              <a:gd name="connsiteX5" fmla="*/ 320255 w 1060649"/>
              <a:gd name="connsiteY5" fmla="*/ 1065849 h 1146667"/>
              <a:gd name="connsiteX6" fmla="*/ 274640 w 1060649"/>
              <a:gd name="connsiteY6" fmla="*/ 1052538 h 1146667"/>
              <a:gd name="connsiteX7" fmla="*/ 248031 w 1060649"/>
              <a:gd name="connsiteY7" fmla="*/ 1019260 h 1146667"/>
              <a:gd name="connsiteX8" fmla="*/ 295547 w 1060649"/>
              <a:gd name="connsiteY8" fmla="*/ 1029719 h 1146667"/>
              <a:gd name="connsiteX9" fmla="*/ 320255 w 1060649"/>
              <a:gd name="connsiteY9" fmla="*/ 1065849 h 1146667"/>
              <a:gd name="connsiteX10" fmla="*/ 428590 w 1060649"/>
              <a:gd name="connsiteY10" fmla="*/ 1117193 h 1146667"/>
              <a:gd name="connsiteX11" fmla="*/ 380124 w 1060649"/>
              <a:gd name="connsiteY11" fmla="*/ 1107685 h 1146667"/>
              <a:gd name="connsiteX12" fmla="*/ 358267 w 1060649"/>
              <a:gd name="connsiteY12" fmla="*/ 1085816 h 1146667"/>
              <a:gd name="connsiteX13" fmla="*/ 409584 w 1060649"/>
              <a:gd name="connsiteY13" fmla="*/ 1093423 h 1146667"/>
              <a:gd name="connsiteX14" fmla="*/ 428590 w 1060649"/>
              <a:gd name="connsiteY14" fmla="*/ 1117193 h 1146667"/>
              <a:gd name="connsiteX15" fmla="*/ 530273 w 1060649"/>
              <a:gd name="connsiteY15" fmla="*/ 1143815 h 1146667"/>
              <a:gd name="connsiteX16" fmla="*/ 483708 w 1060649"/>
              <a:gd name="connsiteY16" fmla="*/ 1140012 h 1146667"/>
              <a:gd name="connsiteX17" fmla="*/ 469453 w 1060649"/>
              <a:gd name="connsiteY17" fmla="*/ 1131455 h 1146667"/>
              <a:gd name="connsiteX18" fmla="*/ 517919 w 1060649"/>
              <a:gd name="connsiteY18" fmla="*/ 1134307 h 1146667"/>
              <a:gd name="connsiteX19" fmla="*/ 530273 w 1060649"/>
              <a:gd name="connsiteY19" fmla="*/ 1143815 h 1146667"/>
              <a:gd name="connsiteX20" fmla="*/ 34211 w 1060649"/>
              <a:gd name="connsiteY20" fmla="*/ 714052 h 1146667"/>
              <a:gd name="connsiteX21" fmla="*/ 19006 w 1060649"/>
              <a:gd name="connsiteY21" fmla="*/ 712151 h 1146667"/>
              <a:gd name="connsiteX22" fmla="*/ 6652 w 1060649"/>
              <a:gd name="connsiteY22" fmla="*/ 648447 h 1146667"/>
              <a:gd name="connsiteX23" fmla="*/ 20907 w 1060649"/>
              <a:gd name="connsiteY23" fmla="*/ 643693 h 1146667"/>
              <a:gd name="connsiteX24" fmla="*/ 34211 w 1060649"/>
              <a:gd name="connsiteY24" fmla="*/ 714052 h 1146667"/>
              <a:gd name="connsiteX25" fmla="*/ 97882 w 1060649"/>
              <a:gd name="connsiteY25" fmla="*/ 803428 h 1146667"/>
              <a:gd name="connsiteX26" fmla="*/ 65571 w 1060649"/>
              <a:gd name="connsiteY26" fmla="*/ 798674 h 1146667"/>
              <a:gd name="connsiteX27" fmla="*/ 45615 w 1060649"/>
              <a:gd name="connsiteY27" fmla="*/ 733069 h 1146667"/>
              <a:gd name="connsiteX28" fmla="*/ 77925 w 1060649"/>
              <a:gd name="connsiteY28" fmla="*/ 733069 h 1146667"/>
              <a:gd name="connsiteX29" fmla="*/ 97882 w 1060649"/>
              <a:gd name="connsiteY29" fmla="*/ 803428 h 1146667"/>
              <a:gd name="connsiteX30" fmla="*/ 190062 w 1060649"/>
              <a:gd name="connsiteY30" fmla="*/ 896606 h 1146667"/>
              <a:gd name="connsiteX31" fmla="*/ 144447 w 1060649"/>
              <a:gd name="connsiteY31" fmla="*/ 889000 h 1146667"/>
              <a:gd name="connsiteX32" fmla="*/ 120689 w 1060649"/>
              <a:gd name="connsiteY32" fmla="*/ 827198 h 1146667"/>
              <a:gd name="connsiteX33" fmla="*/ 167255 w 1060649"/>
              <a:gd name="connsiteY33" fmla="*/ 830050 h 1146667"/>
              <a:gd name="connsiteX34" fmla="*/ 190062 w 1060649"/>
              <a:gd name="connsiteY34" fmla="*/ 896606 h 1146667"/>
              <a:gd name="connsiteX35" fmla="*/ 300298 w 1060649"/>
              <a:gd name="connsiteY35" fmla="*/ 983129 h 1146667"/>
              <a:gd name="connsiteX36" fmla="*/ 246130 w 1060649"/>
              <a:gd name="connsiteY36" fmla="*/ 977425 h 1146667"/>
              <a:gd name="connsiteX37" fmla="*/ 221422 w 1060649"/>
              <a:gd name="connsiteY37" fmla="*/ 924180 h 1146667"/>
              <a:gd name="connsiteX38" fmla="*/ 277491 w 1060649"/>
              <a:gd name="connsiteY38" fmla="*/ 927983 h 1146667"/>
              <a:gd name="connsiteX39" fmla="*/ 300298 w 1060649"/>
              <a:gd name="connsiteY39" fmla="*/ 983129 h 1146667"/>
              <a:gd name="connsiteX40" fmla="*/ 420037 w 1060649"/>
              <a:gd name="connsiteY40" fmla="*/ 1055390 h 1146667"/>
              <a:gd name="connsiteX41" fmla="*/ 363019 w 1060649"/>
              <a:gd name="connsiteY41" fmla="*/ 1051587 h 1146667"/>
              <a:gd name="connsiteX42" fmla="*/ 342112 w 1060649"/>
              <a:gd name="connsiteY42" fmla="*/ 1009752 h 1146667"/>
              <a:gd name="connsiteX43" fmla="*/ 401981 w 1060649"/>
              <a:gd name="connsiteY43" fmla="*/ 1011653 h 1146667"/>
              <a:gd name="connsiteX44" fmla="*/ 420037 w 1060649"/>
              <a:gd name="connsiteY44" fmla="*/ 1055390 h 1146667"/>
              <a:gd name="connsiteX45" fmla="*/ 535975 w 1060649"/>
              <a:gd name="connsiteY45" fmla="*/ 1106734 h 1146667"/>
              <a:gd name="connsiteX46" fmla="*/ 480857 w 1060649"/>
              <a:gd name="connsiteY46" fmla="*/ 1106734 h 1146667"/>
              <a:gd name="connsiteX47" fmla="*/ 465652 w 1060649"/>
              <a:gd name="connsiteY47" fmla="*/ 1078210 h 1146667"/>
              <a:gd name="connsiteX48" fmla="*/ 523621 w 1060649"/>
              <a:gd name="connsiteY48" fmla="*/ 1077259 h 1146667"/>
              <a:gd name="connsiteX49" fmla="*/ 535975 w 1060649"/>
              <a:gd name="connsiteY49" fmla="*/ 1106734 h 1146667"/>
              <a:gd name="connsiteX50" fmla="*/ 637658 w 1060649"/>
              <a:gd name="connsiteY50" fmla="*/ 1131455 h 1146667"/>
              <a:gd name="connsiteX51" fmla="*/ 589192 w 1060649"/>
              <a:gd name="connsiteY51" fmla="*/ 1136209 h 1146667"/>
              <a:gd name="connsiteX52" fmla="*/ 581590 w 1060649"/>
              <a:gd name="connsiteY52" fmla="*/ 1120996 h 1146667"/>
              <a:gd name="connsiteX53" fmla="*/ 632907 w 1060649"/>
              <a:gd name="connsiteY53" fmla="*/ 1115291 h 1146667"/>
              <a:gd name="connsiteX54" fmla="*/ 637658 w 1060649"/>
              <a:gd name="connsiteY54" fmla="*/ 1131455 h 1146667"/>
              <a:gd name="connsiteX55" fmla="*/ 29460 w 1060649"/>
              <a:gd name="connsiteY55" fmla="*/ 588547 h 1146667"/>
              <a:gd name="connsiteX56" fmla="*/ 7602 w 1060649"/>
              <a:gd name="connsiteY56" fmla="*/ 599005 h 1146667"/>
              <a:gd name="connsiteX57" fmla="*/ 6652 w 1060649"/>
              <a:gd name="connsiteY57" fmla="*/ 529597 h 1146667"/>
              <a:gd name="connsiteX58" fmla="*/ 27559 w 1060649"/>
              <a:gd name="connsiteY58" fmla="*/ 511532 h 1146667"/>
              <a:gd name="connsiteX59" fmla="*/ 29460 w 1060649"/>
              <a:gd name="connsiteY59" fmla="*/ 588547 h 1146667"/>
              <a:gd name="connsiteX60" fmla="*/ 89329 w 1060649"/>
              <a:gd name="connsiteY60" fmla="*/ 673168 h 1146667"/>
              <a:gd name="connsiteX61" fmla="*/ 48466 w 1060649"/>
              <a:gd name="connsiteY61" fmla="*/ 678873 h 1146667"/>
              <a:gd name="connsiteX62" fmla="*/ 37062 w 1060649"/>
              <a:gd name="connsiteY62" fmla="*/ 602809 h 1146667"/>
              <a:gd name="connsiteX63" fmla="*/ 76025 w 1060649"/>
              <a:gd name="connsiteY63" fmla="*/ 591399 h 1146667"/>
              <a:gd name="connsiteX64" fmla="*/ 89329 w 1060649"/>
              <a:gd name="connsiteY64" fmla="*/ 673168 h 1146667"/>
              <a:gd name="connsiteX65" fmla="*/ 180559 w 1060649"/>
              <a:gd name="connsiteY65" fmla="*/ 767297 h 1146667"/>
              <a:gd name="connsiteX66" fmla="*/ 125441 w 1060649"/>
              <a:gd name="connsiteY66" fmla="*/ 769199 h 1146667"/>
              <a:gd name="connsiteX67" fmla="*/ 107385 w 1060649"/>
              <a:gd name="connsiteY67" fmla="*/ 692184 h 1146667"/>
              <a:gd name="connsiteX68" fmla="*/ 162503 w 1060649"/>
              <a:gd name="connsiteY68" fmla="*/ 685528 h 1146667"/>
              <a:gd name="connsiteX69" fmla="*/ 180559 w 1060649"/>
              <a:gd name="connsiteY69" fmla="*/ 767297 h 1146667"/>
              <a:gd name="connsiteX70" fmla="*/ 296497 w 1060649"/>
              <a:gd name="connsiteY70" fmla="*/ 864279 h 1146667"/>
              <a:gd name="connsiteX71" fmla="*/ 230925 w 1060649"/>
              <a:gd name="connsiteY71" fmla="*/ 865230 h 1146667"/>
              <a:gd name="connsiteX72" fmla="*/ 209068 w 1060649"/>
              <a:gd name="connsiteY72" fmla="*/ 792969 h 1146667"/>
              <a:gd name="connsiteX73" fmla="*/ 275590 w 1060649"/>
              <a:gd name="connsiteY73" fmla="*/ 788215 h 1146667"/>
              <a:gd name="connsiteX74" fmla="*/ 296497 w 1060649"/>
              <a:gd name="connsiteY74" fmla="*/ 864279 h 1146667"/>
              <a:gd name="connsiteX75" fmla="*/ 423838 w 1060649"/>
              <a:gd name="connsiteY75" fmla="*/ 952704 h 1146667"/>
              <a:gd name="connsiteX76" fmla="*/ 354466 w 1060649"/>
              <a:gd name="connsiteY76" fmla="*/ 954605 h 1146667"/>
              <a:gd name="connsiteX77" fmla="*/ 334509 w 1060649"/>
              <a:gd name="connsiteY77" fmla="*/ 891852 h 1146667"/>
              <a:gd name="connsiteX78" fmla="*/ 405783 w 1060649"/>
              <a:gd name="connsiteY78" fmla="*/ 887098 h 1146667"/>
              <a:gd name="connsiteX79" fmla="*/ 423838 w 1060649"/>
              <a:gd name="connsiteY79" fmla="*/ 952704 h 1146667"/>
              <a:gd name="connsiteX80" fmla="*/ 667118 w 1060649"/>
              <a:gd name="connsiteY80" fmla="*/ 1073456 h 1146667"/>
              <a:gd name="connsiteX81" fmla="*/ 608199 w 1060649"/>
              <a:gd name="connsiteY81" fmla="*/ 1082013 h 1146667"/>
              <a:gd name="connsiteX82" fmla="*/ 599646 w 1060649"/>
              <a:gd name="connsiteY82" fmla="*/ 1046833 h 1146667"/>
              <a:gd name="connsiteX83" fmla="*/ 662366 w 1060649"/>
              <a:gd name="connsiteY83" fmla="*/ 1037325 h 1146667"/>
              <a:gd name="connsiteX84" fmla="*/ 667118 w 1060649"/>
              <a:gd name="connsiteY84" fmla="*/ 1073456 h 1146667"/>
              <a:gd name="connsiteX85" fmla="*/ 760248 w 1060649"/>
              <a:gd name="connsiteY85" fmla="*/ 1094373 h 1146667"/>
              <a:gd name="connsiteX86" fmla="*/ 711782 w 1060649"/>
              <a:gd name="connsiteY86" fmla="*/ 1106734 h 1146667"/>
              <a:gd name="connsiteX87" fmla="*/ 710832 w 1060649"/>
              <a:gd name="connsiteY87" fmla="*/ 1084865 h 1146667"/>
              <a:gd name="connsiteX88" fmla="*/ 762149 w 1060649"/>
              <a:gd name="connsiteY88" fmla="*/ 1071554 h 1146667"/>
              <a:gd name="connsiteX89" fmla="*/ 760248 w 1060649"/>
              <a:gd name="connsiteY89" fmla="*/ 1094373 h 1146667"/>
              <a:gd name="connsiteX90" fmla="*/ 823919 w 1060649"/>
              <a:gd name="connsiteY90" fmla="*/ 1088669 h 1146667"/>
              <a:gd name="connsiteX91" fmla="*/ 787807 w 1060649"/>
              <a:gd name="connsiteY91" fmla="*/ 1103881 h 1146667"/>
              <a:gd name="connsiteX92" fmla="*/ 794459 w 1060649"/>
              <a:gd name="connsiteY92" fmla="*/ 1094373 h 1146667"/>
              <a:gd name="connsiteX93" fmla="*/ 833422 w 1060649"/>
              <a:gd name="connsiteY93" fmla="*/ 1078210 h 1146667"/>
              <a:gd name="connsiteX94" fmla="*/ 823919 w 1060649"/>
              <a:gd name="connsiteY94" fmla="*/ 1088669 h 1146667"/>
              <a:gd name="connsiteX95" fmla="*/ 42764 w 1060649"/>
              <a:gd name="connsiteY95" fmla="*/ 452582 h 1146667"/>
              <a:gd name="connsiteX96" fmla="*/ 16155 w 1060649"/>
              <a:gd name="connsiteY96" fmla="*/ 474450 h 1146667"/>
              <a:gd name="connsiteX97" fmla="*/ 26609 w 1060649"/>
              <a:gd name="connsiteY97" fmla="*/ 409796 h 1146667"/>
              <a:gd name="connsiteX98" fmla="*/ 51317 w 1060649"/>
              <a:gd name="connsiteY98" fmla="*/ 382222 h 1146667"/>
              <a:gd name="connsiteX99" fmla="*/ 42764 w 1060649"/>
              <a:gd name="connsiteY99" fmla="*/ 452582 h 1146667"/>
              <a:gd name="connsiteX100" fmla="*/ 95981 w 1060649"/>
              <a:gd name="connsiteY100" fmla="*/ 521040 h 1146667"/>
              <a:gd name="connsiteX101" fmla="*/ 50366 w 1060649"/>
              <a:gd name="connsiteY101" fmla="*/ 538154 h 1146667"/>
              <a:gd name="connsiteX102" fmla="*/ 49416 w 1060649"/>
              <a:gd name="connsiteY102" fmla="*/ 463991 h 1146667"/>
              <a:gd name="connsiteX103" fmla="*/ 93130 w 1060649"/>
              <a:gd name="connsiteY103" fmla="*/ 442123 h 1146667"/>
              <a:gd name="connsiteX104" fmla="*/ 95981 w 1060649"/>
              <a:gd name="connsiteY104" fmla="*/ 521040 h 1146667"/>
              <a:gd name="connsiteX105" fmla="*/ 181509 w 1060649"/>
              <a:gd name="connsiteY105" fmla="*/ 607563 h 1146667"/>
              <a:gd name="connsiteX106" fmla="*/ 120689 w 1060649"/>
              <a:gd name="connsiteY106" fmla="*/ 619923 h 1146667"/>
              <a:gd name="connsiteX107" fmla="*/ 111186 w 1060649"/>
              <a:gd name="connsiteY107" fmla="*/ 539105 h 1146667"/>
              <a:gd name="connsiteX108" fmla="*/ 170106 w 1060649"/>
              <a:gd name="connsiteY108" fmla="*/ 522941 h 1146667"/>
              <a:gd name="connsiteX109" fmla="*/ 181509 w 1060649"/>
              <a:gd name="connsiteY109" fmla="*/ 607563 h 1146667"/>
              <a:gd name="connsiteX110" fmla="*/ 568286 w 1060649"/>
              <a:gd name="connsiteY110" fmla="*/ 894705 h 1146667"/>
              <a:gd name="connsiteX111" fmla="*/ 494161 w 1060649"/>
              <a:gd name="connsiteY111" fmla="*/ 904213 h 1146667"/>
              <a:gd name="connsiteX112" fmla="*/ 478956 w 1060649"/>
              <a:gd name="connsiteY112" fmla="*/ 837657 h 1146667"/>
              <a:gd name="connsiteX113" fmla="*/ 555932 w 1060649"/>
              <a:gd name="connsiteY113" fmla="*/ 827198 h 1146667"/>
              <a:gd name="connsiteX114" fmla="*/ 568286 w 1060649"/>
              <a:gd name="connsiteY114" fmla="*/ 894705 h 1146667"/>
              <a:gd name="connsiteX115" fmla="*/ 694677 w 1060649"/>
              <a:gd name="connsiteY115" fmla="*/ 966966 h 1146667"/>
              <a:gd name="connsiteX116" fmla="*/ 628155 w 1060649"/>
              <a:gd name="connsiteY116" fmla="*/ 979326 h 1146667"/>
              <a:gd name="connsiteX117" fmla="*/ 618652 w 1060649"/>
              <a:gd name="connsiteY117" fmla="*/ 926081 h 1146667"/>
              <a:gd name="connsiteX118" fmla="*/ 687074 w 1060649"/>
              <a:gd name="connsiteY118" fmla="*/ 913721 h 1146667"/>
              <a:gd name="connsiteX119" fmla="*/ 694677 w 1060649"/>
              <a:gd name="connsiteY119" fmla="*/ 966966 h 1146667"/>
              <a:gd name="connsiteX120" fmla="*/ 800161 w 1060649"/>
              <a:gd name="connsiteY120" fmla="*/ 1014506 h 1146667"/>
              <a:gd name="connsiteX121" fmla="*/ 745994 w 1060649"/>
              <a:gd name="connsiteY121" fmla="*/ 1029719 h 1146667"/>
              <a:gd name="connsiteX122" fmla="*/ 744093 w 1060649"/>
              <a:gd name="connsiteY122" fmla="*/ 990736 h 1146667"/>
              <a:gd name="connsiteX123" fmla="*/ 801112 w 1060649"/>
              <a:gd name="connsiteY123" fmla="*/ 975523 h 1146667"/>
              <a:gd name="connsiteX124" fmla="*/ 800161 w 1060649"/>
              <a:gd name="connsiteY124" fmla="*/ 1014506 h 1146667"/>
              <a:gd name="connsiteX125" fmla="*/ 876186 w 1060649"/>
              <a:gd name="connsiteY125" fmla="*/ 1035424 h 1146667"/>
              <a:gd name="connsiteX126" fmla="*/ 835323 w 1060649"/>
              <a:gd name="connsiteY126" fmla="*/ 1052538 h 1146667"/>
              <a:gd name="connsiteX127" fmla="*/ 840074 w 1060649"/>
              <a:gd name="connsiteY127" fmla="*/ 1026866 h 1146667"/>
              <a:gd name="connsiteX128" fmla="*/ 882838 w 1060649"/>
              <a:gd name="connsiteY128" fmla="*/ 1009752 h 1146667"/>
              <a:gd name="connsiteX129" fmla="*/ 876186 w 1060649"/>
              <a:gd name="connsiteY129" fmla="*/ 1035424 h 1146667"/>
              <a:gd name="connsiteX130" fmla="*/ 77925 w 1060649"/>
              <a:gd name="connsiteY130" fmla="*/ 327076 h 1146667"/>
              <a:gd name="connsiteX131" fmla="*/ 45615 w 1060649"/>
              <a:gd name="connsiteY131" fmla="*/ 359403 h 1146667"/>
              <a:gd name="connsiteX132" fmla="*/ 66522 w 1060649"/>
              <a:gd name="connsiteY132" fmla="*/ 305208 h 1146667"/>
              <a:gd name="connsiteX133" fmla="*/ 95031 w 1060649"/>
              <a:gd name="connsiteY133" fmla="*/ 268126 h 1146667"/>
              <a:gd name="connsiteX134" fmla="*/ 77925 w 1060649"/>
              <a:gd name="connsiteY134" fmla="*/ 327076 h 1146667"/>
              <a:gd name="connsiteX135" fmla="*/ 205267 w 1060649"/>
              <a:gd name="connsiteY135" fmla="*/ 444025 h 1146667"/>
              <a:gd name="connsiteX136" fmla="*/ 137795 w 1060649"/>
              <a:gd name="connsiteY136" fmla="*/ 464942 h 1146667"/>
              <a:gd name="connsiteX137" fmla="*/ 136845 w 1060649"/>
              <a:gd name="connsiteY137" fmla="*/ 385075 h 1146667"/>
              <a:gd name="connsiteX138" fmla="*/ 202416 w 1060649"/>
              <a:gd name="connsiteY138" fmla="*/ 360354 h 1146667"/>
              <a:gd name="connsiteX139" fmla="*/ 205267 w 1060649"/>
              <a:gd name="connsiteY139" fmla="*/ 444025 h 1146667"/>
              <a:gd name="connsiteX140" fmla="*/ 316453 w 1060649"/>
              <a:gd name="connsiteY140" fmla="*/ 533400 h 1146667"/>
              <a:gd name="connsiteX141" fmla="*/ 236627 w 1060649"/>
              <a:gd name="connsiteY141" fmla="*/ 549564 h 1146667"/>
              <a:gd name="connsiteX142" fmla="*/ 227124 w 1060649"/>
              <a:gd name="connsiteY142" fmla="*/ 463041 h 1146667"/>
              <a:gd name="connsiteX143" fmla="*/ 305050 w 1060649"/>
              <a:gd name="connsiteY143" fmla="*/ 443074 h 1146667"/>
              <a:gd name="connsiteX144" fmla="*/ 316453 w 1060649"/>
              <a:gd name="connsiteY144" fmla="*/ 533400 h 1146667"/>
              <a:gd name="connsiteX145" fmla="*/ 928453 w 1060649"/>
              <a:gd name="connsiteY145" fmla="*/ 941294 h 1146667"/>
              <a:gd name="connsiteX146" fmla="*/ 880938 w 1060649"/>
              <a:gd name="connsiteY146" fmla="*/ 960310 h 1146667"/>
              <a:gd name="connsiteX147" fmla="*/ 883789 w 1060649"/>
              <a:gd name="connsiteY147" fmla="*/ 917524 h 1146667"/>
              <a:gd name="connsiteX148" fmla="*/ 933205 w 1060649"/>
              <a:gd name="connsiteY148" fmla="*/ 898508 h 1146667"/>
              <a:gd name="connsiteX149" fmla="*/ 928453 w 1060649"/>
              <a:gd name="connsiteY149" fmla="*/ 941294 h 1146667"/>
              <a:gd name="connsiteX150" fmla="*/ 979770 w 1060649"/>
              <a:gd name="connsiteY150" fmla="*/ 962212 h 1146667"/>
              <a:gd name="connsiteX151" fmla="*/ 947459 w 1060649"/>
              <a:gd name="connsiteY151" fmla="*/ 983129 h 1146667"/>
              <a:gd name="connsiteX152" fmla="*/ 956963 w 1060649"/>
              <a:gd name="connsiteY152" fmla="*/ 954605 h 1146667"/>
              <a:gd name="connsiteX153" fmla="*/ 990223 w 1060649"/>
              <a:gd name="connsiteY153" fmla="*/ 934639 h 1146667"/>
              <a:gd name="connsiteX154" fmla="*/ 979770 w 1060649"/>
              <a:gd name="connsiteY154" fmla="*/ 962212 h 1146667"/>
              <a:gd name="connsiteX155" fmla="*/ 163453 w 1060649"/>
              <a:gd name="connsiteY155" fmla="*/ 243405 h 1146667"/>
              <a:gd name="connsiteX156" fmla="*/ 111186 w 1060649"/>
              <a:gd name="connsiteY156" fmla="*/ 275733 h 1146667"/>
              <a:gd name="connsiteX157" fmla="*/ 129242 w 1060649"/>
              <a:gd name="connsiteY157" fmla="*/ 223439 h 1146667"/>
              <a:gd name="connsiteX158" fmla="*/ 177708 w 1060649"/>
              <a:gd name="connsiteY158" fmla="*/ 188259 h 1146667"/>
              <a:gd name="connsiteX159" fmla="*/ 163453 w 1060649"/>
              <a:gd name="connsiteY159" fmla="*/ 243405 h 1146667"/>
              <a:gd name="connsiteX160" fmla="*/ 236627 w 1060649"/>
              <a:gd name="connsiteY160" fmla="*/ 289044 h 1146667"/>
              <a:gd name="connsiteX161" fmla="*/ 168205 w 1060649"/>
              <a:gd name="connsiteY161" fmla="*/ 315666 h 1146667"/>
              <a:gd name="connsiteX162" fmla="*/ 174857 w 1060649"/>
              <a:gd name="connsiteY162" fmla="*/ 250061 h 1146667"/>
              <a:gd name="connsiteX163" fmla="*/ 239478 w 1060649"/>
              <a:gd name="connsiteY163" fmla="*/ 221537 h 1146667"/>
              <a:gd name="connsiteX164" fmla="*/ 236627 w 1060649"/>
              <a:gd name="connsiteY164" fmla="*/ 289044 h 1146667"/>
              <a:gd name="connsiteX165" fmla="*/ 340211 w 1060649"/>
              <a:gd name="connsiteY165" fmla="*/ 358452 h 1146667"/>
              <a:gd name="connsiteX166" fmla="*/ 259435 w 1060649"/>
              <a:gd name="connsiteY166" fmla="*/ 379370 h 1146667"/>
              <a:gd name="connsiteX167" fmla="*/ 255633 w 1060649"/>
              <a:gd name="connsiteY167" fmla="*/ 302355 h 1146667"/>
              <a:gd name="connsiteX168" fmla="*/ 332609 w 1060649"/>
              <a:gd name="connsiteY168" fmla="*/ 279536 h 1146667"/>
              <a:gd name="connsiteX169" fmla="*/ 340211 w 1060649"/>
              <a:gd name="connsiteY169" fmla="*/ 358452 h 1146667"/>
              <a:gd name="connsiteX170" fmla="*/ 1047242 w 1060649"/>
              <a:gd name="connsiteY170" fmla="*/ 889951 h 1146667"/>
              <a:gd name="connsiteX171" fmla="*/ 1029186 w 1060649"/>
              <a:gd name="connsiteY171" fmla="*/ 909918 h 1146667"/>
              <a:gd name="connsiteX172" fmla="*/ 1040590 w 1060649"/>
              <a:gd name="connsiteY172" fmla="*/ 881394 h 1146667"/>
              <a:gd name="connsiteX173" fmla="*/ 1060546 w 1060649"/>
              <a:gd name="connsiteY173" fmla="*/ 862378 h 1146667"/>
              <a:gd name="connsiteX174" fmla="*/ 1047242 w 1060649"/>
              <a:gd name="connsiteY174" fmla="*/ 889951 h 1146667"/>
              <a:gd name="connsiteX175" fmla="*/ 281292 w 1060649"/>
              <a:gd name="connsiteY175" fmla="*/ 164489 h 1146667"/>
              <a:gd name="connsiteX176" fmla="*/ 210969 w 1060649"/>
              <a:gd name="connsiteY176" fmla="*/ 193964 h 1146667"/>
              <a:gd name="connsiteX177" fmla="*/ 223323 w 1060649"/>
              <a:gd name="connsiteY177" fmla="*/ 145473 h 1146667"/>
              <a:gd name="connsiteX178" fmla="*/ 287944 w 1060649"/>
              <a:gd name="connsiteY178" fmla="*/ 115047 h 1146667"/>
              <a:gd name="connsiteX179" fmla="*/ 281292 w 1060649"/>
              <a:gd name="connsiteY179" fmla="*/ 164489 h 1146667"/>
              <a:gd name="connsiteX180" fmla="*/ 377273 w 1060649"/>
              <a:gd name="connsiteY180" fmla="*/ 211078 h 1146667"/>
              <a:gd name="connsiteX181" fmla="*/ 294596 w 1060649"/>
              <a:gd name="connsiteY181" fmla="*/ 234848 h 1146667"/>
              <a:gd name="connsiteX182" fmla="*/ 296497 w 1060649"/>
              <a:gd name="connsiteY182" fmla="*/ 171144 h 1146667"/>
              <a:gd name="connsiteX183" fmla="*/ 374422 w 1060649"/>
              <a:gd name="connsiteY183" fmla="*/ 147374 h 1146667"/>
              <a:gd name="connsiteX184" fmla="*/ 377273 w 1060649"/>
              <a:gd name="connsiteY184" fmla="*/ 211078 h 1146667"/>
              <a:gd name="connsiteX185" fmla="*/ 326907 w 1060649"/>
              <a:gd name="connsiteY185" fmla="*/ 77015 h 1146667"/>
              <a:gd name="connsiteX186" fmla="*/ 262286 w 1060649"/>
              <a:gd name="connsiteY186" fmla="*/ 105539 h 1146667"/>
              <a:gd name="connsiteX187" fmla="*/ 278441 w 1060649"/>
              <a:gd name="connsiteY187" fmla="*/ 81769 h 1146667"/>
              <a:gd name="connsiteX188" fmla="*/ 337360 w 1060649"/>
              <a:gd name="connsiteY188" fmla="*/ 53245 h 1146667"/>
              <a:gd name="connsiteX189" fmla="*/ 326907 w 1060649"/>
              <a:gd name="connsiteY189" fmla="*/ 77015 h 1146667"/>
              <a:gd name="connsiteX190" fmla="*/ 411484 w 1060649"/>
              <a:gd name="connsiteY190" fmla="*/ 96982 h 1146667"/>
              <a:gd name="connsiteX191" fmla="*/ 335460 w 1060649"/>
              <a:gd name="connsiteY191" fmla="*/ 118850 h 1146667"/>
              <a:gd name="connsiteX192" fmla="*/ 340211 w 1060649"/>
              <a:gd name="connsiteY192" fmla="*/ 78917 h 1146667"/>
              <a:gd name="connsiteX193" fmla="*/ 410534 w 1060649"/>
              <a:gd name="connsiteY193" fmla="*/ 57999 h 1146667"/>
              <a:gd name="connsiteX194" fmla="*/ 411484 w 1060649"/>
              <a:gd name="connsiteY194" fmla="*/ 96982 h 1146667"/>
              <a:gd name="connsiteX195" fmla="*/ 521720 w 1060649"/>
              <a:gd name="connsiteY195" fmla="*/ 143571 h 1146667"/>
              <a:gd name="connsiteX196" fmla="*/ 439043 w 1060649"/>
              <a:gd name="connsiteY196" fmla="*/ 158784 h 1146667"/>
              <a:gd name="connsiteX197" fmla="*/ 433342 w 1060649"/>
              <a:gd name="connsiteY197" fmla="*/ 104588 h 1146667"/>
              <a:gd name="connsiteX198" fmla="*/ 511267 w 1060649"/>
              <a:gd name="connsiteY198" fmla="*/ 90326 h 1146667"/>
              <a:gd name="connsiteX199" fmla="*/ 521720 w 1060649"/>
              <a:gd name="connsiteY199" fmla="*/ 143571 h 1146667"/>
              <a:gd name="connsiteX200" fmla="*/ 650012 w 1060649"/>
              <a:gd name="connsiteY200" fmla="*/ 214881 h 1146667"/>
              <a:gd name="connsiteX201" fmla="*/ 567335 w 1060649"/>
              <a:gd name="connsiteY201" fmla="*/ 225340 h 1146667"/>
              <a:gd name="connsiteX202" fmla="*/ 554031 w 1060649"/>
              <a:gd name="connsiteY202" fmla="*/ 160686 h 1146667"/>
              <a:gd name="connsiteX203" fmla="*/ 632907 w 1060649"/>
              <a:gd name="connsiteY203" fmla="*/ 152128 h 1146667"/>
              <a:gd name="connsiteX204" fmla="*/ 650012 w 1060649"/>
              <a:gd name="connsiteY204" fmla="*/ 214881 h 1146667"/>
              <a:gd name="connsiteX205" fmla="*/ 448546 w 1060649"/>
              <a:gd name="connsiteY205" fmla="*/ 30426 h 1146667"/>
              <a:gd name="connsiteX206" fmla="*/ 376323 w 1060649"/>
              <a:gd name="connsiteY206" fmla="*/ 49442 h 1146667"/>
              <a:gd name="connsiteX207" fmla="*/ 383925 w 1060649"/>
              <a:gd name="connsiteY207" fmla="*/ 33278 h 1146667"/>
              <a:gd name="connsiteX208" fmla="*/ 448546 w 1060649"/>
              <a:gd name="connsiteY208" fmla="*/ 15213 h 1146667"/>
              <a:gd name="connsiteX209" fmla="*/ 448546 w 1060649"/>
              <a:gd name="connsiteY209" fmla="*/ 30426 h 1146667"/>
              <a:gd name="connsiteX210" fmla="*/ 546428 w 1060649"/>
              <a:gd name="connsiteY210" fmla="*/ 52294 h 1146667"/>
              <a:gd name="connsiteX211" fmla="*/ 468503 w 1060649"/>
              <a:gd name="connsiteY211" fmla="*/ 63704 h 1146667"/>
              <a:gd name="connsiteX212" fmla="*/ 463751 w 1060649"/>
              <a:gd name="connsiteY212" fmla="*/ 31376 h 1146667"/>
              <a:gd name="connsiteX213" fmla="*/ 535975 w 1060649"/>
              <a:gd name="connsiteY213" fmla="*/ 20918 h 1146667"/>
              <a:gd name="connsiteX214" fmla="*/ 546428 w 1060649"/>
              <a:gd name="connsiteY214" fmla="*/ 52294 h 1146667"/>
              <a:gd name="connsiteX215" fmla="*/ 663317 w 1060649"/>
              <a:gd name="connsiteY215" fmla="*/ 101736 h 1146667"/>
              <a:gd name="connsiteX216" fmla="*/ 584441 w 1060649"/>
              <a:gd name="connsiteY216" fmla="*/ 107441 h 1146667"/>
              <a:gd name="connsiteX217" fmla="*/ 571137 w 1060649"/>
              <a:gd name="connsiteY217" fmla="*/ 61802 h 1146667"/>
              <a:gd name="connsiteX218" fmla="*/ 645261 w 1060649"/>
              <a:gd name="connsiteY218" fmla="*/ 57999 h 1146667"/>
              <a:gd name="connsiteX219" fmla="*/ 663317 w 1060649"/>
              <a:gd name="connsiteY219" fmla="*/ 101736 h 1146667"/>
              <a:gd name="connsiteX220" fmla="*/ 665217 w 1060649"/>
              <a:gd name="connsiteY220" fmla="*/ 29475 h 1146667"/>
              <a:gd name="connsiteX221" fmla="*/ 596795 w 1060649"/>
              <a:gd name="connsiteY221" fmla="*/ 29475 h 1146667"/>
              <a:gd name="connsiteX222" fmla="*/ 584441 w 1060649"/>
              <a:gd name="connsiteY222" fmla="*/ 8557 h 1146667"/>
              <a:gd name="connsiteX223" fmla="*/ 647161 w 1060649"/>
              <a:gd name="connsiteY223" fmla="*/ 10459 h 1146667"/>
              <a:gd name="connsiteX224" fmla="*/ 665217 w 1060649"/>
              <a:gd name="connsiteY224" fmla="*/ 29475 h 1146667"/>
              <a:gd name="connsiteX225" fmla="*/ 777354 w 1060649"/>
              <a:gd name="connsiteY225" fmla="*/ 79867 h 1146667"/>
              <a:gd name="connsiteX226" fmla="*/ 713683 w 1060649"/>
              <a:gd name="connsiteY226" fmla="*/ 75113 h 1146667"/>
              <a:gd name="connsiteX227" fmla="*/ 693727 w 1060649"/>
              <a:gd name="connsiteY227" fmla="*/ 40884 h 1146667"/>
              <a:gd name="connsiteX228" fmla="*/ 753596 w 1060649"/>
              <a:gd name="connsiteY228" fmla="*/ 47540 h 1146667"/>
              <a:gd name="connsiteX229" fmla="*/ 777354 w 1060649"/>
              <a:gd name="connsiteY229" fmla="*/ 79867 h 1146667"/>
              <a:gd name="connsiteX230" fmla="*/ 889490 w 1060649"/>
              <a:gd name="connsiteY230" fmla="*/ 150227 h 1146667"/>
              <a:gd name="connsiteX231" fmla="*/ 835323 w 1060649"/>
              <a:gd name="connsiteY231" fmla="*/ 142620 h 1146667"/>
              <a:gd name="connsiteX232" fmla="*/ 811565 w 1060649"/>
              <a:gd name="connsiteY232" fmla="*/ 98883 h 1146667"/>
              <a:gd name="connsiteX233" fmla="*/ 863832 w 1060649"/>
              <a:gd name="connsiteY233" fmla="*/ 108391 h 1146667"/>
              <a:gd name="connsiteX234" fmla="*/ 889490 w 1060649"/>
              <a:gd name="connsiteY234" fmla="*/ 150227 h 1146667"/>
              <a:gd name="connsiteX235" fmla="*/ 990223 w 1060649"/>
              <a:gd name="connsiteY235" fmla="*/ 234848 h 1146667"/>
              <a:gd name="connsiteX236" fmla="*/ 949360 w 1060649"/>
              <a:gd name="connsiteY236" fmla="*/ 227242 h 1146667"/>
              <a:gd name="connsiteX237" fmla="*/ 925602 w 1060649"/>
              <a:gd name="connsiteY237" fmla="*/ 178751 h 1146667"/>
              <a:gd name="connsiteX238" fmla="*/ 965515 w 1060649"/>
              <a:gd name="connsiteY238" fmla="*/ 189210 h 1146667"/>
              <a:gd name="connsiteX239" fmla="*/ 990223 w 1060649"/>
              <a:gd name="connsiteY239" fmla="*/ 234848 h 1146667"/>
              <a:gd name="connsiteX240" fmla="*/ 864782 w 1060649"/>
              <a:gd name="connsiteY240" fmla="*/ 86523 h 1146667"/>
              <a:gd name="connsiteX241" fmla="*/ 817267 w 1060649"/>
              <a:gd name="connsiteY241" fmla="*/ 71310 h 1146667"/>
              <a:gd name="connsiteX242" fmla="*/ 790658 w 1060649"/>
              <a:gd name="connsiteY242" fmla="*/ 46589 h 1146667"/>
              <a:gd name="connsiteX243" fmla="*/ 835323 w 1060649"/>
              <a:gd name="connsiteY243" fmla="*/ 63704 h 1146667"/>
              <a:gd name="connsiteX244" fmla="*/ 864782 w 1060649"/>
              <a:gd name="connsiteY244" fmla="*/ 86523 h 1146667"/>
              <a:gd name="connsiteX245" fmla="*/ 958863 w 1060649"/>
              <a:gd name="connsiteY245" fmla="*/ 155932 h 1146667"/>
              <a:gd name="connsiteX246" fmla="*/ 923702 w 1060649"/>
              <a:gd name="connsiteY246" fmla="*/ 139768 h 1146667"/>
              <a:gd name="connsiteX247" fmla="*/ 895192 w 1060649"/>
              <a:gd name="connsiteY247" fmla="*/ 105539 h 1146667"/>
              <a:gd name="connsiteX248" fmla="*/ 930354 w 1060649"/>
              <a:gd name="connsiteY248" fmla="*/ 124555 h 1146667"/>
              <a:gd name="connsiteX249" fmla="*/ 958863 w 1060649"/>
              <a:gd name="connsiteY249" fmla="*/ 155932 h 1146667"/>
              <a:gd name="connsiteX250" fmla="*/ 764050 w 1060649"/>
              <a:gd name="connsiteY250" fmla="*/ 35180 h 1146667"/>
              <a:gd name="connsiteX251" fmla="*/ 707981 w 1060649"/>
              <a:gd name="connsiteY251" fmla="*/ 23770 h 1146667"/>
              <a:gd name="connsiteX252" fmla="*/ 687074 w 1060649"/>
              <a:gd name="connsiteY252" fmla="*/ 12360 h 1146667"/>
              <a:gd name="connsiteX253" fmla="*/ 764050 w 1060649"/>
              <a:gd name="connsiteY253" fmla="*/ 35180 h 1146667"/>
              <a:gd name="connsiteX254" fmla="*/ 592994 w 1060649"/>
              <a:gd name="connsiteY254" fmla="*/ 0 h 1146667"/>
              <a:gd name="connsiteX255" fmla="*/ 663317 w 1060649"/>
              <a:gd name="connsiteY255" fmla="*/ 6656 h 1146667"/>
              <a:gd name="connsiteX256" fmla="*/ 605348 w 1060649"/>
              <a:gd name="connsiteY256" fmla="*/ 951 h 1146667"/>
              <a:gd name="connsiteX257" fmla="*/ 592994 w 1060649"/>
              <a:gd name="connsiteY257" fmla="*/ 0 h 1146667"/>
              <a:gd name="connsiteX258" fmla="*/ 488460 w 1060649"/>
              <a:gd name="connsiteY258" fmla="*/ 6656 h 1146667"/>
              <a:gd name="connsiteX259" fmla="*/ 562584 w 1060649"/>
              <a:gd name="connsiteY259" fmla="*/ 0 h 1146667"/>
              <a:gd name="connsiteX260" fmla="*/ 562584 w 1060649"/>
              <a:gd name="connsiteY260" fmla="*/ 0 h 1146667"/>
              <a:gd name="connsiteX261" fmla="*/ 562584 w 1060649"/>
              <a:gd name="connsiteY261" fmla="*/ 4754 h 1146667"/>
              <a:gd name="connsiteX262" fmla="*/ 495112 w 1060649"/>
              <a:gd name="connsiteY262" fmla="*/ 11410 h 1146667"/>
              <a:gd name="connsiteX263" fmla="*/ 488460 w 1060649"/>
              <a:gd name="connsiteY263" fmla="*/ 6656 h 1146667"/>
              <a:gd name="connsiteX264" fmla="*/ 321205 w 1060649"/>
              <a:gd name="connsiteY264" fmla="*/ 57999 h 1146667"/>
              <a:gd name="connsiteX265" fmla="*/ 382025 w 1060649"/>
              <a:gd name="connsiteY265" fmla="*/ 32327 h 1146667"/>
              <a:gd name="connsiteX266" fmla="*/ 375373 w 1060649"/>
              <a:gd name="connsiteY266" fmla="*/ 35180 h 1146667"/>
              <a:gd name="connsiteX267" fmla="*/ 321205 w 1060649"/>
              <a:gd name="connsiteY267" fmla="*/ 57999 h 1146667"/>
              <a:gd name="connsiteX268" fmla="*/ 237578 w 1060649"/>
              <a:gd name="connsiteY268" fmla="*/ 108391 h 1146667"/>
              <a:gd name="connsiteX269" fmla="*/ 280342 w 1060649"/>
              <a:gd name="connsiteY269" fmla="*/ 79867 h 1146667"/>
              <a:gd name="connsiteX270" fmla="*/ 273689 w 1060649"/>
              <a:gd name="connsiteY270" fmla="*/ 83671 h 1146667"/>
              <a:gd name="connsiteX271" fmla="*/ 237578 w 1060649"/>
              <a:gd name="connsiteY271" fmla="*/ 108391 h 1146667"/>
              <a:gd name="connsiteX272" fmla="*/ 237578 w 1060649"/>
              <a:gd name="connsiteY272" fmla="*/ 108391 h 1146667"/>
              <a:gd name="connsiteX273" fmla="*/ 179609 w 1060649"/>
              <a:gd name="connsiteY273" fmla="*/ 155932 h 1146667"/>
              <a:gd name="connsiteX274" fmla="*/ 213820 w 1060649"/>
              <a:gd name="connsiteY274" fmla="*/ 126457 h 1146667"/>
              <a:gd name="connsiteX275" fmla="*/ 213820 w 1060649"/>
              <a:gd name="connsiteY275" fmla="*/ 126457 h 1146667"/>
              <a:gd name="connsiteX276" fmla="*/ 236627 w 1060649"/>
              <a:gd name="connsiteY276" fmla="*/ 111244 h 1146667"/>
              <a:gd name="connsiteX277" fmla="*/ 216671 w 1060649"/>
              <a:gd name="connsiteY277" fmla="*/ 144522 h 1146667"/>
              <a:gd name="connsiteX278" fmla="*/ 162503 w 1060649"/>
              <a:gd name="connsiteY278" fmla="*/ 180652 h 1146667"/>
              <a:gd name="connsiteX279" fmla="*/ 179609 w 1060649"/>
              <a:gd name="connsiteY279" fmla="*/ 155932 h 1146667"/>
              <a:gd name="connsiteX280" fmla="*/ 93130 w 1060649"/>
              <a:gd name="connsiteY280" fmla="*/ 260520 h 1146667"/>
              <a:gd name="connsiteX281" fmla="*/ 105484 w 1060649"/>
              <a:gd name="connsiteY281" fmla="*/ 242455 h 1146667"/>
              <a:gd name="connsiteX282" fmla="*/ 152050 w 1060649"/>
              <a:gd name="connsiteY282" fmla="*/ 184456 h 1146667"/>
              <a:gd name="connsiteX283" fmla="*/ 152050 w 1060649"/>
              <a:gd name="connsiteY283" fmla="*/ 184456 h 1146667"/>
              <a:gd name="connsiteX284" fmla="*/ 125441 w 1060649"/>
              <a:gd name="connsiteY284" fmla="*/ 222488 h 1146667"/>
              <a:gd name="connsiteX285" fmla="*/ 93130 w 1060649"/>
              <a:gd name="connsiteY285" fmla="*/ 260520 h 1146667"/>
              <a:gd name="connsiteX286" fmla="*/ 18056 w 1060649"/>
              <a:gd name="connsiteY286" fmla="*/ 430713 h 1146667"/>
              <a:gd name="connsiteX287" fmla="*/ 44665 w 1060649"/>
              <a:gd name="connsiteY287" fmla="*/ 351797 h 1146667"/>
              <a:gd name="connsiteX288" fmla="*/ 44665 w 1060649"/>
              <a:gd name="connsiteY288" fmla="*/ 351797 h 1146667"/>
              <a:gd name="connsiteX289" fmla="*/ 26609 w 1060649"/>
              <a:gd name="connsiteY289" fmla="*/ 405042 h 1146667"/>
              <a:gd name="connsiteX290" fmla="*/ 18056 w 1060649"/>
              <a:gd name="connsiteY290" fmla="*/ 430713 h 1146667"/>
              <a:gd name="connsiteX291" fmla="*/ 950 w 1060649"/>
              <a:gd name="connsiteY291" fmla="*/ 544810 h 1146667"/>
              <a:gd name="connsiteX292" fmla="*/ 13304 w 1060649"/>
              <a:gd name="connsiteY292" fmla="*/ 450680 h 1146667"/>
              <a:gd name="connsiteX293" fmla="*/ 13304 w 1060649"/>
              <a:gd name="connsiteY293" fmla="*/ 454483 h 1146667"/>
              <a:gd name="connsiteX294" fmla="*/ 4752 w 1060649"/>
              <a:gd name="connsiteY294" fmla="*/ 521040 h 1146667"/>
              <a:gd name="connsiteX295" fmla="*/ 950 w 1060649"/>
              <a:gd name="connsiteY295" fmla="*/ 544810 h 1146667"/>
              <a:gd name="connsiteX296" fmla="*/ 950 w 1060649"/>
              <a:gd name="connsiteY296" fmla="*/ 544810 h 1146667"/>
              <a:gd name="connsiteX297" fmla="*/ 4752 w 1060649"/>
              <a:gd name="connsiteY297" fmla="*/ 646546 h 1146667"/>
              <a:gd name="connsiteX298" fmla="*/ 0 w 1060649"/>
              <a:gd name="connsiteY298" fmla="*/ 563826 h 1146667"/>
              <a:gd name="connsiteX299" fmla="*/ 0 w 1060649"/>
              <a:gd name="connsiteY299" fmla="*/ 568580 h 1146667"/>
              <a:gd name="connsiteX300" fmla="*/ 3801 w 1060649"/>
              <a:gd name="connsiteY300" fmla="*/ 635136 h 1146667"/>
              <a:gd name="connsiteX301" fmla="*/ 4752 w 1060649"/>
              <a:gd name="connsiteY301" fmla="*/ 646546 h 1146667"/>
              <a:gd name="connsiteX302" fmla="*/ 17106 w 1060649"/>
              <a:gd name="connsiteY302" fmla="*/ 712151 h 1146667"/>
              <a:gd name="connsiteX303" fmla="*/ 16155 w 1060649"/>
              <a:gd name="connsiteY303" fmla="*/ 708348 h 1146667"/>
              <a:gd name="connsiteX304" fmla="*/ 17106 w 1060649"/>
              <a:gd name="connsiteY304" fmla="*/ 712151 h 1146667"/>
              <a:gd name="connsiteX305" fmla="*/ 58919 w 1060649"/>
              <a:gd name="connsiteY305" fmla="*/ 826247 h 1146667"/>
              <a:gd name="connsiteX306" fmla="*/ 28509 w 1060649"/>
              <a:gd name="connsiteY306" fmla="*/ 752085 h 1146667"/>
              <a:gd name="connsiteX307" fmla="*/ 38963 w 1060649"/>
              <a:gd name="connsiteY307" fmla="*/ 763494 h 1146667"/>
              <a:gd name="connsiteX308" fmla="*/ 61770 w 1060649"/>
              <a:gd name="connsiteY308" fmla="*/ 824345 h 1146667"/>
              <a:gd name="connsiteX309" fmla="*/ 58919 w 1060649"/>
              <a:gd name="connsiteY309" fmla="*/ 826247 h 1146667"/>
              <a:gd name="connsiteX310" fmla="*/ 58919 w 1060649"/>
              <a:gd name="connsiteY310" fmla="*/ 826247 h 1146667"/>
              <a:gd name="connsiteX311" fmla="*/ 168205 w 1060649"/>
              <a:gd name="connsiteY311" fmla="*/ 979326 h 1146667"/>
              <a:gd name="connsiteX312" fmla="*/ 117838 w 1060649"/>
              <a:gd name="connsiteY312" fmla="*/ 922278 h 1146667"/>
              <a:gd name="connsiteX313" fmla="*/ 136845 w 1060649"/>
              <a:gd name="connsiteY313" fmla="*/ 943196 h 1146667"/>
              <a:gd name="connsiteX314" fmla="*/ 168205 w 1060649"/>
              <a:gd name="connsiteY314" fmla="*/ 979326 h 1146667"/>
              <a:gd name="connsiteX315" fmla="*/ 250882 w 1060649"/>
              <a:gd name="connsiteY315" fmla="*/ 1046833 h 1146667"/>
              <a:gd name="connsiteX316" fmla="*/ 242329 w 1060649"/>
              <a:gd name="connsiteY316" fmla="*/ 1041128 h 1146667"/>
              <a:gd name="connsiteX317" fmla="*/ 192913 w 1060649"/>
              <a:gd name="connsiteY317" fmla="*/ 1002145 h 1146667"/>
              <a:gd name="connsiteX318" fmla="*/ 192913 w 1060649"/>
              <a:gd name="connsiteY318" fmla="*/ 1002145 h 1146667"/>
              <a:gd name="connsiteX319" fmla="*/ 192913 w 1060649"/>
              <a:gd name="connsiteY319" fmla="*/ 1002145 h 1146667"/>
              <a:gd name="connsiteX320" fmla="*/ 222373 w 1060649"/>
              <a:gd name="connsiteY320" fmla="*/ 1022112 h 1146667"/>
              <a:gd name="connsiteX321" fmla="*/ 250882 w 1060649"/>
              <a:gd name="connsiteY321" fmla="*/ 1046833 h 1146667"/>
              <a:gd name="connsiteX322" fmla="*/ 250882 w 1060649"/>
              <a:gd name="connsiteY322" fmla="*/ 1046833 h 1146667"/>
              <a:gd name="connsiteX323" fmla="*/ 344012 w 1060649"/>
              <a:gd name="connsiteY323" fmla="*/ 1099127 h 1146667"/>
              <a:gd name="connsiteX324" fmla="*/ 282242 w 1060649"/>
              <a:gd name="connsiteY324" fmla="*/ 1067751 h 1146667"/>
              <a:gd name="connsiteX325" fmla="*/ 282242 w 1060649"/>
              <a:gd name="connsiteY325" fmla="*/ 1067751 h 1146667"/>
              <a:gd name="connsiteX326" fmla="*/ 318354 w 1060649"/>
              <a:gd name="connsiteY326" fmla="*/ 1084865 h 1146667"/>
              <a:gd name="connsiteX327" fmla="*/ 344012 w 1060649"/>
              <a:gd name="connsiteY327" fmla="*/ 1099127 h 1146667"/>
              <a:gd name="connsiteX328" fmla="*/ 344012 w 1060649"/>
              <a:gd name="connsiteY328" fmla="*/ 1099127 h 1146667"/>
              <a:gd name="connsiteX329" fmla="*/ 429540 w 1060649"/>
              <a:gd name="connsiteY329" fmla="*/ 1128602 h 1146667"/>
              <a:gd name="connsiteX330" fmla="*/ 387727 w 1060649"/>
              <a:gd name="connsiteY330" fmla="*/ 1116242 h 1146667"/>
              <a:gd name="connsiteX331" fmla="*/ 419087 w 1060649"/>
              <a:gd name="connsiteY331" fmla="*/ 1125750 h 1146667"/>
              <a:gd name="connsiteX332" fmla="*/ 429540 w 1060649"/>
              <a:gd name="connsiteY332" fmla="*/ 1128602 h 1146667"/>
              <a:gd name="connsiteX333" fmla="*/ 618652 w 1060649"/>
              <a:gd name="connsiteY333" fmla="*/ 1144766 h 1146667"/>
              <a:gd name="connsiteX334" fmla="*/ 567335 w 1060649"/>
              <a:gd name="connsiteY334" fmla="*/ 1146667 h 1146667"/>
              <a:gd name="connsiteX335" fmla="*/ 569236 w 1060649"/>
              <a:gd name="connsiteY335" fmla="*/ 1146667 h 1146667"/>
              <a:gd name="connsiteX336" fmla="*/ 612000 w 1060649"/>
              <a:gd name="connsiteY336" fmla="*/ 1144766 h 1146667"/>
              <a:gd name="connsiteX337" fmla="*/ 618652 w 1060649"/>
              <a:gd name="connsiteY337" fmla="*/ 1144766 h 1146667"/>
              <a:gd name="connsiteX338" fmla="*/ 718435 w 1060649"/>
              <a:gd name="connsiteY338" fmla="*/ 1127651 h 1146667"/>
              <a:gd name="connsiteX339" fmla="*/ 678522 w 1060649"/>
              <a:gd name="connsiteY339" fmla="*/ 1136209 h 1146667"/>
              <a:gd name="connsiteX340" fmla="*/ 678522 w 1060649"/>
              <a:gd name="connsiteY340" fmla="*/ 1132405 h 1146667"/>
              <a:gd name="connsiteX341" fmla="*/ 720335 w 1060649"/>
              <a:gd name="connsiteY341" fmla="*/ 1122897 h 1146667"/>
              <a:gd name="connsiteX342" fmla="*/ 718435 w 1060649"/>
              <a:gd name="connsiteY342" fmla="*/ 1127651 h 1146667"/>
              <a:gd name="connsiteX343" fmla="*/ 918950 w 1060649"/>
              <a:gd name="connsiteY343" fmla="*/ 1030670 h 1146667"/>
              <a:gd name="connsiteX344" fmla="*/ 898043 w 1060649"/>
              <a:gd name="connsiteY344" fmla="*/ 1045882 h 1146667"/>
              <a:gd name="connsiteX345" fmla="*/ 892341 w 1060649"/>
              <a:gd name="connsiteY345" fmla="*/ 1048735 h 1146667"/>
              <a:gd name="connsiteX346" fmla="*/ 903745 w 1060649"/>
              <a:gd name="connsiteY346" fmla="*/ 1035424 h 1146667"/>
              <a:gd name="connsiteX347" fmla="*/ 933205 w 1060649"/>
              <a:gd name="connsiteY347" fmla="*/ 1016407 h 1146667"/>
              <a:gd name="connsiteX348" fmla="*/ 918950 w 1060649"/>
              <a:gd name="connsiteY348" fmla="*/ 1030670 h 1146667"/>
              <a:gd name="connsiteX349" fmla="*/ 918950 w 1060649"/>
              <a:gd name="connsiteY349" fmla="*/ 1030670 h 1146667"/>
              <a:gd name="connsiteX350" fmla="*/ 1012080 w 1060649"/>
              <a:gd name="connsiteY350" fmla="*/ 942245 h 1146667"/>
              <a:gd name="connsiteX351" fmla="*/ 978820 w 1060649"/>
              <a:gd name="connsiteY351" fmla="*/ 979326 h 1146667"/>
              <a:gd name="connsiteX352" fmla="*/ 978820 w 1060649"/>
              <a:gd name="connsiteY352" fmla="*/ 979326 h 1146667"/>
              <a:gd name="connsiteX353" fmla="*/ 993074 w 1060649"/>
              <a:gd name="connsiteY353" fmla="*/ 963163 h 1146667"/>
              <a:gd name="connsiteX354" fmla="*/ 1012080 w 1060649"/>
              <a:gd name="connsiteY354" fmla="*/ 942245 h 1146667"/>
              <a:gd name="connsiteX355" fmla="*/ 128292 w 1060649"/>
              <a:gd name="connsiteY355" fmla="*/ 912770 h 1146667"/>
              <a:gd name="connsiteX356" fmla="*/ 102634 w 1060649"/>
              <a:gd name="connsiteY356" fmla="*/ 896606 h 1146667"/>
              <a:gd name="connsiteX357" fmla="*/ 75074 w 1060649"/>
              <a:gd name="connsiteY357" fmla="*/ 844312 h 1146667"/>
              <a:gd name="connsiteX358" fmla="*/ 101683 w 1060649"/>
              <a:gd name="connsiteY358" fmla="*/ 855722 h 1146667"/>
              <a:gd name="connsiteX359" fmla="*/ 128292 w 1060649"/>
              <a:gd name="connsiteY359" fmla="*/ 912770 h 1146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</a:cxnLst>
            <a:rect l="l" t="t" r="r" b="b"/>
            <a:pathLst>
              <a:path w="1060649" h="1146667">
                <a:moveTo>
                  <a:pt x="217621" y="995490"/>
                </a:moveTo>
                <a:cubicBezTo>
                  <a:pt x="213820" y="1002145"/>
                  <a:pt x="196714" y="995490"/>
                  <a:pt x="178658" y="979326"/>
                </a:cubicBezTo>
                <a:cubicBezTo>
                  <a:pt x="161553" y="963163"/>
                  <a:pt x="148248" y="944147"/>
                  <a:pt x="149199" y="934639"/>
                </a:cubicBezTo>
                <a:cubicBezTo>
                  <a:pt x="151099" y="924180"/>
                  <a:pt x="169155" y="929885"/>
                  <a:pt x="188161" y="946999"/>
                </a:cubicBezTo>
                <a:cubicBezTo>
                  <a:pt x="209068" y="965064"/>
                  <a:pt x="221422" y="986933"/>
                  <a:pt x="217621" y="995490"/>
                </a:cubicBezTo>
                <a:moveTo>
                  <a:pt x="320255" y="1065849"/>
                </a:moveTo>
                <a:cubicBezTo>
                  <a:pt x="313602" y="1070603"/>
                  <a:pt x="293646" y="1063948"/>
                  <a:pt x="274640" y="1052538"/>
                </a:cubicBezTo>
                <a:cubicBezTo>
                  <a:pt x="255633" y="1040178"/>
                  <a:pt x="243279" y="1024965"/>
                  <a:pt x="248031" y="1019260"/>
                </a:cubicBezTo>
                <a:cubicBezTo>
                  <a:pt x="252783" y="1011653"/>
                  <a:pt x="274640" y="1015457"/>
                  <a:pt x="295547" y="1029719"/>
                </a:cubicBezTo>
                <a:cubicBezTo>
                  <a:pt x="316453" y="1043030"/>
                  <a:pt x="327857" y="1060144"/>
                  <a:pt x="320255" y="1065849"/>
                </a:cubicBezTo>
                <a:close/>
                <a:moveTo>
                  <a:pt x="428590" y="1117193"/>
                </a:moveTo>
                <a:cubicBezTo>
                  <a:pt x="420037" y="1120045"/>
                  <a:pt x="399130" y="1115291"/>
                  <a:pt x="380124" y="1107685"/>
                </a:cubicBezTo>
                <a:cubicBezTo>
                  <a:pt x="361118" y="1099127"/>
                  <a:pt x="350665" y="1089619"/>
                  <a:pt x="358267" y="1085816"/>
                </a:cubicBezTo>
                <a:cubicBezTo>
                  <a:pt x="365869" y="1081062"/>
                  <a:pt x="388677" y="1083915"/>
                  <a:pt x="409584" y="1093423"/>
                </a:cubicBezTo>
                <a:cubicBezTo>
                  <a:pt x="429540" y="1102931"/>
                  <a:pt x="437143" y="1113389"/>
                  <a:pt x="428590" y="1117193"/>
                </a:cubicBezTo>
                <a:close/>
                <a:moveTo>
                  <a:pt x="530273" y="1143815"/>
                </a:moveTo>
                <a:cubicBezTo>
                  <a:pt x="520770" y="1143815"/>
                  <a:pt x="500814" y="1141913"/>
                  <a:pt x="483708" y="1140012"/>
                </a:cubicBezTo>
                <a:cubicBezTo>
                  <a:pt x="467553" y="1136209"/>
                  <a:pt x="459950" y="1132405"/>
                  <a:pt x="469453" y="1131455"/>
                </a:cubicBezTo>
                <a:cubicBezTo>
                  <a:pt x="478956" y="1128602"/>
                  <a:pt x="500814" y="1130504"/>
                  <a:pt x="517919" y="1134307"/>
                </a:cubicBezTo>
                <a:cubicBezTo>
                  <a:pt x="535025" y="1137159"/>
                  <a:pt x="539776" y="1141913"/>
                  <a:pt x="530273" y="1143815"/>
                </a:cubicBezTo>
                <a:close/>
                <a:moveTo>
                  <a:pt x="34211" y="714052"/>
                </a:moveTo>
                <a:cubicBezTo>
                  <a:pt x="33261" y="732118"/>
                  <a:pt x="25658" y="731167"/>
                  <a:pt x="19006" y="712151"/>
                </a:cubicBezTo>
                <a:cubicBezTo>
                  <a:pt x="13304" y="694086"/>
                  <a:pt x="8553" y="666512"/>
                  <a:pt x="6652" y="648447"/>
                </a:cubicBezTo>
                <a:cubicBezTo>
                  <a:pt x="6652" y="628480"/>
                  <a:pt x="13304" y="625628"/>
                  <a:pt x="20907" y="643693"/>
                </a:cubicBezTo>
                <a:cubicBezTo>
                  <a:pt x="31360" y="661758"/>
                  <a:pt x="37062" y="695036"/>
                  <a:pt x="34211" y="714052"/>
                </a:cubicBezTo>
                <a:close/>
                <a:moveTo>
                  <a:pt x="97882" y="803428"/>
                </a:moveTo>
                <a:cubicBezTo>
                  <a:pt x="94081" y="820542"/>
                  <a:pt x="78876" y="817690"/>
                  <a:pt x="65571" y="798674"/>
                </a:cubicBezTo>
                <a:cubicBezTo>
                  <a:pt x="53217" y="779658"/>
                  <a:pt x="43714" y="751134"/>
                  <a:pt x="45615" y="733069"/>
                </a:cubicBezTo>
                <a:cubicBezTo>
                  <a:pt x="48466" y="714052"/>
                  <a:pt x="62720" y="713102"/>
                  <a:pt x="77925" y="733069"/>
                </a:cubicBezTo>
                <a:cubicBezTo>
                  <a:pt x="94081" y="753035"/>
                  <a:pt x="103584" y="785363"/>
                  <a:pt x="97882" y="803428"/>
                </a:cubicBezTo>
                <a:close/>
                <a:moveTo>
                  <a:pt x="190062" y="896606"/>
                </a:moveTo>
                <a:cubicBezTo>
                  <a:pt x="183410" y="910868"/>
                  <a:pt x="162503" y="908016"/>
                  <a:pt x="144447" y="889000"/>
                </a:cubicBezTo>
                <a:cubicBezTo>
                  <a:pt x="126391" y="870935"/>
                  <a:pt x="115938" y="843362"/>
                  <a:pt x="120689" y="827198"/>
                </a:cubicBezTo>
                <a:cubicBezTo>
                  <a:pt x="126391" y="810083"/>
                  <a:pt x="147298" y="811034"/>
                  <a:pt x="167255" y="830050"/>
                </a:cubicBezTo>
                <a:cubicBezTo>
                  <a:pt x="187211" y="850968"/>
                  <a:pt x="197665" y="880443"/>
                  <a:pt x="190062" y="896606"/>
                </a:cubicBezTo>
                <a:close/>
                <a:moveTo>
                  <a:pt x="300298" y="983129"/>
                </a:moveTo>
                <a:cubicBezTo>
                  <a:pt x="290795" y="995490"/>
                  <a:pt x="267037" y="992637"/>
                  <a:pt x="246130" y="977425"/>
                </a:cubicBezTo>
                <a:cubicBezTo>
                  <a:pt x="225224" y="961261"/>
                  <a:pt x="214770" y="938442"/>
                  <a:pt x="221422" y="924180"/>
                </a:cubicBezTo>
                <a:cubicBezTo>
                  <a:pt x="229975" y="908967"/>
                  <a:pt x="254683" y="910868"/>
                  <a:pt x="277491" y="927983"/>
                </a:cubicBezTo>
                <a:cubicBezTo>
                  <a:pt x="300298" y="945097"/>
                  <a:pt x="310751" y="969818"/>
                  <a:pt x="300298" y="983129"/>
                </a:cubicBezTo>
                <a:close/>
                <a:moveTo>
                  <a:pt x="420037" y="1055390"/>
                </a:moveTo>
                <a:cubicBezTo>
                  <a:pt x="408633" y="1064898"/>
                  <a:pt x="383925" y="1062997"/>
                  <a:pt x="363019" y="1051587"/>
                </a:cubicBezTo>
                <a:cubicBezTo>
                  <a:pt x="342112" y="1039227"/>
                  <a:pt x="331658" y="1021162"/>
                  <a:pt x="342112" y="1009752"/>
                </a:cubicBezTo>
                <a:cubicBezTo>
                  <a:pt x="352565" y="997391"/>
                  <a:pt x="379174" y="998342"/>
                  <a:pt x="401981" y="1011653"/>
                </a:cubicBezTo>
                <a:cubicBezTo>
                  <a:pt x="423838" y="1025916"/>
                  <a:pt x="431441" y="1044932"/>
                  <a:pt x="420037" y="1055390"/>
                </a:cubicBezTo>
                <a:close/>
                <a:moveTo>
                  <a:pt x="535975" y="1106734"/>
                </a:moveTo>
                <a:cubicBezTo>
                  <a:pt x="523621" y="1113389"/>
                  <a:pt x="499863" y="1114340"/>
                  <a:pt x="480857" y="1106734"/>
                </a:cubicBezTo>
                <a:cubicBezTo>
                  <a:pt x="461851" y="1099127"/>
                  <a:pt x="455199" y="1086767"/>
                  <a:pt x="465652" y="1078210"/>
                </a:cubicBezTo>
                <a:cubicBezTo>
                  <a:pt x="477056" y="1068702"/>
                  <a:pt x="503664" y="1067751"/>
                  <a:pt x="523621" y="1077259"/>
                </a:cubicBezTo>
                <a:cubicBezTo>
                  <a:pt x="543578" y="1084865"/>
                  <a:pt x="548329" y="1098177"/>
                  <a:pt x="535975" y="1106734"/>
                </a:cubicBezTo>
                <a:close/>
                <a:moveTo>
                  <a:pt x="637658" y="1131455"/>
                </a:moveTo>
                <a:cubicBezTo>
                  <a:pt x="625304" y="1136209"/>
                  <a:pt x="605348" y="1138110"/>
                  <a:pt x="589192" y="1136209"/>
                </a:cubicBezTo>
                <a:cubicBezTo>
                  <a:pt x="573987" y="1133356"/>
                  <a:pt x="570186" y="1126701"/>
                  <a:pt x="581590" y="1120996"/>
                </a:cubicBezTo>
                <a:cubicBezTo>
                  <a:pt x="593944" y="1114340"/>
                  <a:pt x="616751" y="1111488"/>
                  <a:pt x="632907" y="1115291"/>
                </a:cubicBezTo>
                <a:cubicBezTo>
                  <a:pt x="648112" y="1118143"/>
                  <a:pt x="650963" y="1125750"/>
                  <a:pt x="637658" y="1131455"/>
                </a:cubicBezTo>
                <a:close/>
                <a:moveTo>
                  <a:pt x="29460" y="588547"/>
                </a:moveTo>
                <a:cubicBezTo>
                  <a:pt x="23758" y="613267"/>
                  <a:pt x="13304" y="616120"/>
                  <a:pt x="7602" y="599005"/>
                </a:cubicBezTo>
                <a:cubicBezTo>
                  <a:pt x="2851" y="582842"/>
                  <a:pt x="2851" y="551465"/>
                  <a:pt x="6652" y="529597"/>
                </a:cubicBezTo>
                <a:cubicBezTo>
                  <a:pt x="11404" y="505827"/>
                  <a:pt x="20907" y="497270"/>
                  <a:pt x="27559" y="511532"/>
                </a:cubicBezTo>
                <a:cubicBezTo>
                  <a:pt x="35161" y="528646"/>
                  <a:pt x="37062" y="563826"/>
                  <a:pt x="29460" y="588547"/>
                </a:cubicBezTo>
                <a:close/>
                <a:moveTo>
                  <a:pt x="89329" y="673168"/>
                </a:moveTo>
                <a:cubicBezTo>
                  <a:pt x="80776" y="696938"/>
                  <a:pt x="62720" y="698840"/>
                  <a:pt x="48466" y="678873"/>
                </a:cubicBezTo>
                <a:cubicBezTo>
                  <a:pt x="36112" y="659857"/>
                  <a:pt x="31360" y="626579"/>
                  <a:pt x="37062" y="602809"/>
                </a:cubicBezTo>
                <a:cubicBezTo>
                  <a:pt x="44665" y="579039"/>
                  <a:pt x="61770" y="572383"/>
                  <a:pt x="76025" y="591399"/>
                </a:cubicBezTo>
                <a:cubicBezTo>
                  <a:pt x="93130" y="610415"/>
                  <a:pt x="98832" y="647496"/>
                  <a:pt x="89329" y="673168"/>
                </a:cubicBezTo>
                <a:close/>
                <a:moveTo>
                  <a:pt x="180559" y="767297"/>
                </a:moveTo>
                <a:cubicBezTo>
                  <a:pt x="170106" y="789166"/>
                  <a:pt x="145397" y="790117"/>
                  <a:pt x="125441" y="769199"/>
                </a:cubicBezTo>
                <a:cubicBezTo>
                  <a:pt x="106435" y="749232"/>
                  <a:pt x="98832" y="715003"/>
                  <a:pt x="107385" y="692184"/>
                </a:cubicBezTo>
                <a:cubicBezTo>
                  <a:pt x="116888" y="668414"/>
                  <a:pt x="141596" y="664611"/>
                  <a:pt x="162503" y="685528"/>
                </a:cubicBezTo>
                <a:cubicBezTo>
                  <a:pt x="184360" y="706446"/>
                  <a:pt x="191963" y="743527"/>
                  <a:pt x="180559" y="767297"/>
                </a:cubicBezTo>
                <a:close/>
                <a:moveTo>
                  <a:pt x="296497" y="864279"/>
                </a:moveTo>
                <a:cubicBezTo>
                  <a:pt x="283192" y="884246"/>
                  <a:pt x="254683" y="884246"/>
                  <a:pt x="230925" y="865230"/>
                </a:cubicBezTo>
                <a:cubicBezTo>
                  <a:pt x="208118" y="846214"/>
                  <a:pt x="198615" y="813887"/>
                  <a:pt x="209068" y="792969"/>
                </a:cubicBezTo>
                <a:cubicBezTo>
                  <a:pt x="220472" y="771101"/>
                  <a:pt x="250882" y="768248"/>
                  <a:pt x="275590" y="788215"/>
                </a:cubicBezTo>
                <a:cubicBezTo>
                  <a:pt x="300298" y="808182"/>
                  <a:pt x="309801" y="842411"/>
                  <a:pt x="296497" y="864279"/>
                </a:cubicBezTo>
                <a:close/>
                <a:moveTo>
                  <a:pt x="423838" y="952704"/>
                </a:moveTo>
                <a:cubicBezTo>
                  <a:pt x="409584" y="969818"/>
                  <a:pt x="379174" y="970769"/>
                  <a:pt x="354466" y="954605"/>
                </a:cubicBezTo>
                <a:cubicBezTo>
                  <a:pt x="330708" y="938442"/>
                  <a:pt x="321205" y="910868"/>
                  <a:pt x="334509" y="891852"/>
                </a:cubicBezTo>
                <a:cubicBezTo>
                  <a:pt x="347814" y="871886"/>
                  <a:pt x="380124" y="869984"/>
                  <a:pt x="405783" y="887098"/>
                </a:cubicBezTo>
                <a:cubicBezTo>
                  <a:pt x="431441" y="905164"/>
                  <a:pt x="439043" y="934639"/>
                  <a:pt x="423838" y="952704"/>
                </a:cubicBezTo>
                <a:close/>
                <a:moveTo>
                  <a:pt x="667118" y="1073456"/>
                </a:moveTo>
                <a:cubicBezTo>
                  <a:pt x="652863" y="1084865"/>
                  <a:pt x="626255" y="1088669"/>
                  <a:pt x="608199" y="1082013"/>
                </a:cubicBezTo>
                <a:cubicBezTo>
                  <a:pt x="589192" y="1075357"/>
                  <a:pt x="584441" y="1059194"/>
                  <a:pt x="599646" y="1046833"/>
                </a:cubicBezTo>
                <a:cubicBezTo>
                  <a:pt x="614851" y="1033522"/>
                  <a:pt x="642410" y="1028768"/>
                  <a:pt x="662366" y="1037325"/>
                </a:cubicBezTo>
                <a:cubicBezTo>
                  <a:pt x="680422" y="1044932"/>
                  <a:pt x="683273" y="1061095"/>
                  <a:pt x="667118" y="1073456"/>
                </a:cubicBezTo>
                <a:close/>
                <a:moveTo>
                  <a:pt x="760248" y="1094373"/>
                </a:moveTo>
                <a:cubicBezTo>
                  <a:pt x="745994" y="1102931"/>
                  <a:pt x="725087" y="1108635"/>
                  <a:pt x="711782" y="1106734"/>
                </a:cubicBezTo>
                <a:cubicBezTo>
                  <a:pt x="697528" y="1104832"/>
                  <a:pt x="697528" y="1094373"/>
                  <a:pt x="710832" y="1084865"/>
                </a:cubicBezTo>
                <a:cubicBezTo>
                  <a:pt x="725087" y="1074407"/>
                  <a:pt x="748845" y="1068702"/>
                  <a:pt x="762149" y="1071554"/>
                </a:cubicBezTo>
                <a:cubicBezTo>
                  <a:pt x="775453" y="1075357"/>
                  <a:pt x="773553" y="1085816"/>
                  <a:pt x="760248" y="1094373"/>
                </a:cubicBezTo>
                <a:close/>
                <a:moveTo>
                  <a:pt x="823919" y="1088669"/>
                </a:moveTo>
                <a:cubicBezTo>
                  <a:pt x="811565" y="1094373"/>
                  <a:pt x="795410" y="1101980"/>
                  <a:pt x="787807" y="1103881"/>
                </a:cubicBezTo>
                <a:cubicBezTo>
                  <a:pt x="779255" y="1105783"/>
                  <a:pt x="781155" y="1101980"/>
                  <a:pt x="794459" y="1094373"/>
                </a:cubicBezTo>
                <a:cubicBezTo>
                  <a:pt x="806814" y="1086767"/>
                  <a:pt x="824869" y="1079161"/>
                  <a:pt x="833422" y="1078210"/>
                </a:cubicBezTo>
                <a:cubicBezTo>
                  <a:pt x="841025" y="1078210"/>
                  <a:pt x="836273" y="1082013"/>
                  <a:pt x="823919" y="1088669"/>
                </a:cubicBezTo>
                <a:close/>
                <a:moveTo>
                  <a:pt x="42764" y="452582"/>
                </a:moveTo>
                <a:cubicBezTo>
                  <a:pt x="32311" y="479204"/>
                  <a:pt x="20907" y="487762"/>
                  <a:pt x="16155" y="474450"/>
                </a:cubicBezTo>
                <a:cubicBezTo>
                  <a:pt x="14255" y="462090"/>
                  <a:pt x="19006" y="434517"/>
                  <a:pt x="26609" y="409796"/>
                </a:cubicBezTo>
                <a:cubicBezTo>
                  <a:pt x="36112" y="386026"/>
                  <a:pt x="46565" y="372714"/>
                  <a:pt x="51317" y="382222"/>
                </a:cubicBezTo>
                <a:cubicBezTo>
                  <a:pt x="57969" y="393632"/>
                  <a:pt x="54168" y="425009"/>
                  <a:pt x="42764" y="452582"/>
                </a:cubicBezTo>
                <a:close/>
                <a:moveTo>
                  <a:pt x="95981" y="521040"/>
                </a:moveTo>
                <a:cubicBezTo>
                  <a:pt x="83627" y="548613"/>
                  <a:pt x="63671" y="555268"/>
                  <a:pt x="50366" y="538154"/>
                </a:cubicBezTo>
                <a:cubicBezTo>
                  <a:pt x="39913" y="521990"/>
                  <a:pt x="39913" y="489663"/>
                  <a:pt x="49416" y="463991"/>
                </a:cubicBezTo>
                <a:cubicBezTo>
                  <a:pt x="60820" y="437369"/>
                  <a:pt x="79826" y="426910"/>
                  <a:pt x="93130" y="442123"/>
                </a:cubicBezTo>
                <a:cubicBezTo>
                  <a:pt x="107385" y="456385"/>
                  <a:pt x="109286" y="492516"/>
                  <a:pt x="95981" y="521040"/>
                </a:cubicBezTo>
                <a:close/>
                <a:moveTo>
                  <a:pt x="181509" y="607563"/>
                </a:moveTo>
                <a:cubicBezTo>
                  <a:pt x="167255" y="635136"/>
                  <a:pt x="139696" y="639890"/>
                  <a:pt x="120689" y="619923"/>
                </a:cubicBezTo>
                <a:cubicBezTo>
                  <a:pt x="102634" y="600907"/>
                  <a:pt x="98832" y="564776"/>
                  <a:pt x="111186" y="539105"/>
                </a:cubicBezTo>
                <a:cubicBezTo>
                  <a:pt x="124491" y="512482"/>
                  <a:pt x="151099" y="504876"/>
                  <a:pt x="170106" y="522941"/>
                </a:cubicBezTo>
                <a:cubicBezTo>
                  <a:pt x="191963" y="541006"/>
                  <a:pt x="197665" y="579989"/>
                  <a:pt x="181509" y="607563"/>
                </a:cubicBezTo>
                <a:close/>
                <a:moveTo>
                  <a:pt x="568286" y="894705"/>
                </a:moveTo>
                <a:cubicBezTo>
                  <a:pt x="551180" y="914672"/>
                  <a:pt x="517919" y="919426"/>
                  <a:pt x="494161" y="904213"/>
                </a:cubicBezTo>
                <a:cubicBezTo>
                  <a:pt x="469453" y="889000"/>
                  <a:pt x="462801" y="858574"/>
                  <a:pt x="478956" y="837657"/>
                </a:cubicBezTo>
                <a:cubicBezTo>
                  <a:pt x="496062" y="815788"/>
                  <a:pt x="530273" y="811034"/>
                  <a:pt x="555932" y="827198"/>
                </a:cubicBezTo>
                <a:cubicBezTo>
                  <a:pt x="579689" y="843362"/>
                  <a:pt x="585391" y="873787"/>
                  <a:pt x="568286" y="894705"/>
                </a:cubicBezTo>
                <a:close/>
                <a:moveTo>
                  <a:pt x="694677" y="966966"/>
                </a:moveTo>
                <a:cubicBezTo>
                  <a:pt x="678522" y="984080"/>
                  <a:pt x="649062" y="989785"/>
                  <a:pt x="628155" y="979326"/>
                </a:cubicBezTo>
                <a:cubicBezTo>
                  <a:pt x="607248" y="967917"/>
                  <a:pt x="602497" y="944147"/>
                  <a:pt x="618652" y="926081"/>
                </a:cubicBezTo>
                <a:cubicBezTo>
                  <a:pt x="634807" y="907065"/>
                  <a:pt x="666168" y="901360"/>
                  <a:pt x="687074" y="913721"/>
                </a:cubicBezTo>
                <a:cubicBezTo>
                  <a:pt x="708932" y="925131"/>
                  <a:pt x="711782" y="948901"/>
                  <a:pt x="694677" y="966966"/>
                </a:cubicBezTo>
                <a:close/>
                <a:moveTo>
                  <a:pt x="800161" y="1014506"/>
                </a:moveTo>
                <a:cubicBezTo>
                  <a:pt x="784956" y="1028768"/>
                  <a:pt x="761199" y="1035424"/>
                  <a:pt x="745994" y="1029719"/>
                </a:cubicBezTo>
                <a:cubicBezTo>
                  <a:pt x="729838" y="1023063"/>
                  <a:pt x="728888" y="1005949"/>
                  <a:pt x="744093" y="990736"/>
                </a:cubicBezTo>
                <a:cubicBezTo>
                  <a:pt x="759298" y="974572"/>
                  <a:pt x="784956" y="967917"/>
                  <a:pt x="801112" y="975523"/>
                </a:cubicBezTo>
                <a:cubicBezTo>
                  <a:pt x="815366" y="982179"/>
                  <a:pt x="815366" y="1000244"/>
                  <a:pt x="800161" y="1014506"/>
                </a:cubicBezTo>
                <a:close/>
                <a:moveTo>
                  <a:pt x="876186" y="1035424"/>
                </a:moveTo>
                <a:cubicBezTo>
                  <a:pt x="862882" y="1046833"/>
                  <a:pt x="844826" y="1054440"/>
                  <a:pt x="835323" y="1052538"/>
                </a:cubicBezTo>
                <a:cubicBezTo>
                  <a:pt x="824869" y="1050636"/>
                  <a:pt x="826770" y="1039227"/>
                  <a:pt x="840074" y="1026866"/>
                </a:cubicBezTo>
                <a:cubicBezTo>
                  <a:pt x="853379" y="1014506"/>
                  <a:pt x="872385" y="1006899"/>
                  <a:pt x="882838" y="1009752"/>
                </a:cubicBezTo>
                <a:cubicBezTo>
                  <a:pt x="892341" y="1013555"/>
                  <a:pt x="889490" y="1024014"/>
                  <a:pt x="876186" y="1035424"/>
                </a:cubicBezTo>
                <a:close/>
                <a:moveTo>
                  <a:pt x="77925" y="327076"/>
                </a:moveTo>
                <a:cubicBezTo>
                  <a:pt x="63671" y="353698"/>
                  <a:pt x="48466" y="367960"/>
                  <a:pt x="45615" y="359403"/>
                </a:cubicBezTo>
                <a:cubicBezTo>
                  <a:pt x="44665" y="352748"/>
                  <a:pt x="55118" y="328978"/>
                  <a:pt x="66522" y="305208"/>
                </a:cubicBezTo>
                <a:cubicBezTo>
                  <a:pt x="79826" y="281437"/>
                  <a:pt x="92180" y="265274"/>
                  <a:pt x="95031" y="268126"/>
                </a:cubicBezTo>
                <a:cubicBezTo>
                  <a:pt x="100733" y="272880"/>
                  <a:pt x="93130" y="300454"/>
                  <a:pt x="77925" y="327076"/>
                </a:cubicBezTo>
                <a:close/>
                <a:moveTo>
                  <a:pt x="205267" y="444025"/>
                </a:moveTo>
                <a:cubicBezTo>
                  <a:pt x="187211" y="474450"/>
                  <a:pt x="156801" y="483007"/>
                  <a:pt x="137795" y="464942"/>
                </a:cubicBezTo>
                <a:cubicBezTo>
                  <a:pt x="120689" y="447828"/>
                  <a:pt x="120689" y="412648"/>
                  <a:pt x="136845" y="385075"/>
                </a:cubicBezTo>
                <a:cubicBezTo>
                  <a:pt x="153950" y="356551"/>
                  <a:pt x="183410" y="345141"/>
                  <a:pt x="202416" y="360354"/>
                </a:cubicBezTo>
                <a:cubicBezTo>
                  <a:pt x="221422" y="376518"/>
                  <a:pt x="224273" y="414550"/>
                  <a:pt x="205267" y="444025"/>
                </a:cubicBezTo>
                <a:close/>
                <a:moveTo>
                  <a:pt x="316453" y="533400"/>
                </a:moveTo>
                <a:cubicBezTo>
                  <a:pt x="297447" y="562875"/>
                  <a:pt x="261335" y="570481"/>
                  <a:pt x="236627" y="549564"/>
                </a:cubicBezTo>
                <a:cubicBezTo>
                  <a:pt x="212870" y="530548"/>
                  <a:pt x="209068" y="491565"/>
                  <a:pt x="227124" y="463041"/>
                </a:cubicBezTo>
                <a:cubicBezTo>
                  <a:pt x="245180" y="434517"/>
                  <a:pt x="280342" y="425009"/>
                  <a:pt x="305050" y="443074"/>
                </a:cubicBezTo>
                <a:cubicBezTo>
                  <a:pt x="331658" y="462090"/>
                  <a:pt x="336410" y="502974"/>
                  <a:pt x="316453" y="533400"/>
                </a:cubicBezTo>
                <a:close/>
                <a:moveTo>
                  <a:pt x="928453" y="941294"/>
                </a:moveTo>
                <a:cubicBezTo>
                  <a:pt x="914199" y="957458"/>
                  <a:pt x="893292" y="966015"/>
                  <a:pt x="880938" y="960310"/>
                </a:cubicBezTo>
                <a:cubicBezTo>
                  <a:pt x="867633" y="953655"/>
                  <a:pt x="868584" y="934639"/>
                  <a:pt x="883789" y="917524"/>
                </a:cubicBezTo>
                <a:cubicBezTo>
                  <a:pt x="898043" y="899459"/>
                  <a:pt x="920851" y="890902"/>
                  <a:pt x="933205" y="898508"/>
                </a:cubicBezTo>
                <a:cubicBezTo>
                  <a:pt x="944609" y="906114"/>
                  <a:pt x="942708" y="924180"/>
                  <a:pt x="928453" y="941294"/>
                </a:cubicBezTo>
                <a:close/>
                <a:moveTo>
                  <a:pt x="979770" y="962212"/>
                </a:moveTo>
                <a:cubicBezTo>
                  <a:pt x="968366" y="974572"/>
                  <a:pt x="954112" y="984080"/>
                  <a:pt x="947459" y="983129"/>
                </a:cubicBezTo>
                <a:cubicBezTo>
                  <a:pt x="940807" y="981228"/>
                  <a:pt x="944609" y="967917"/>
                  <a:pt x="956963" y="954605"/>
                </a:cubicBezTo>
                <a:cubicBezTo>
                  <a:pt x="969317" y="940343"/>
                  <a:pt x="984522" y="930835"/>
                  <a:pt x="990223" y="934639"/>
                </a:cubicBezTo>
                <a:cubicBezTo>
                  <a:pt x="995925" y="936540"/>
                  <a:pt x="991174" y="949851"/>
                  <a:pt x="979770" y="962212"/>
                </a:cubicBezTo>
                <a:close/>
                <a:moveTo>
                  <a:pt x="163453" y="243405"/>
                </a:moveTo>
                <a:cubicBezTo>
                  <a:pt x="144447" y="269077"/>
                  <a:pt x="120689" y="283339"/>
                  <a:pt x="111186" y="275733"/>
                </a:cubicBezTo>
                <a:cubicBezTo>
                  <a:pt x="103584" y="269077"/>
                  <a:pt x="112137" y="246258"/>
                  <a:pt x="129242" y="223439"/>
                </a:cubicBezTo>
                <a:cubicBezTo>
                  <a:pt x="147298" y="201570"/>
                  <a:pt x="168205" y="185406"/>
                  <a:pt x="177708" y="188259"/>
                </a:cubicBezTo>
                <a:cubicBezTo>
                  <a:pt x="189112" y="193013"/>
                  <a:pt x="183410" y="217734"/>
                  <a:pt x="163453" y="243405"/>
                </a:cubicBezTo>
                <a:close/>
                <a:moveTo>
                  <a:pt x="236627" y="289044"/>
                </a:moveTo>
                <a:cubicBezTo>
                  <a:pt x="216671" y="316617"/>
                  <a:pt x="185311" y="328027"/>
                  <a:pt x="168205" y="315666"/>
                </a:cubicBezTo>
                <a:cubicBezTo>
                  <a:pt x="153000" y="304257"/>
                  <a:pt x="155851" y="274782"/>
                  <a:pt x="174857" y="250061"/>
                </a:cubicBezTo>
                <a:cubicBezTo>
                  <a:pt x="193863" y="225340"/>
                  <a:pt x="222373" y="212029"/>
                  <a:pt x="239478" y="221537"/>
                </a:cubicBezTo>
                <a:cubicBezTo>
                  <a:pt x="257534" y="231045"/>
                  <a:pt x="256584" y="261471"/>
                  <a:pt x="236627" y="289044"/>
                </a:cubicBezTo>
                <a:close/>
                <a:moveTo>
                  <a:pt x="340211" y="358452"/>
                </a:moveTo>
                <a:cubicBezTo>
                  <a:pt x="319304" y="386976"/>
                  <a:pt x="283192" y="396485"/>
                  <a:pt x="259435" y="379370"/>
                </a:cubicBezTo>
                <a:cubicBezTo>
                  <a:pt x="237578" y="363206"/>
                  <a:pt x="236627" y="328978"/>
                  <a:pt x="255633" y="302355"/>
                </a:cubicBezTo>
                <a:cubicBezTo>
                  <a:pt x="275590" y="275733"/>
                  <a:pt x="309801" y="265274"/>
                  <a:pt x="332609" y="279536"/>
                </a:cubicBezTo>
                <a:cubicBezTo>
                  <a:pt x="358267" y="294749"/>
                  <a:pt x="362068" y="329928"/>
                  <a:pt x="340211" y="358452"/>
                </a:cubicBezTo>
                <a:close/>
                <a:moveTo>
                  <a:pt x="1047242" y="889951"/>
                </a:moveTo>
                <a:cubicBezTo>
                  <a:pt x="1038689" y="902311"/>
                  <a:pt x="1031087" y="910868"/>
                  <a:pt x="1029186" y="909918"/>
                </a:cubicBezTo>
                <a:cubicBezTo>
                  <a:pt x="1026335" y="908016"/>
                  <a:pt x="1031087" y="894705"/>
                  <a:pt x="1040590" y="881394"/>
                </a:cubicBezTo>
                <a:cubicBezTo>
                  <a:pt x="1049143" y="868082"/>
                  <a:pt x="1057695" y="859525"/>
                  <a:pt x="1060546" y="862378"/>
                </a:cubicBezTo>
                <a:cubicBezTo>
                  <a:pt x="1061497" y="864279"/>
                  <a:pt x="1055795" y="876640"/>
                  <a:pt x="1047242" y="889951"/>
                </a:cubicBezTo>
                <a:close/>
                <a:moveTo>
                  <a:pt x="281292" y="164489"/>
                </a:moveTo>
                <a:cubicBezTo>
                  <a:pt x="259435" y="188259"/>
                  <a:pt x="227124" y="201570"/>
                  <a:pt x="210969" y="193964"/>
                </a:cubicBezTo>
                <a:cubicBezTo>
                  <a:pt x="196714" y="188259"/>
                  <a:pt x="203366" y="166390"/>
                  <a:pt x="223323" y="145473"/>
                </a:cubicBezTo>
                <a:cubicBezTo>
                  <a:pt x="244230" y="125506"/>
                  <a:pt x="272739" y="112195"/>
                  <a:pt x="287944" y="115047"/>
                </a:cubicBezTo>
                <a:cubicBezTo>
                  <a:pt x="306000" y="119801"/>
                  <a:pt x="303149" y="141670"/>
                  <a:pt x="281292" y="164489"/>
                </a:cubicBezTo>
                <a:close/>
                <a:moveTo>
                  <a:pt x="377273" y="211078"/>
                </a:moveTo>
                <a:cubicBezTo>
                  <a:pt x="354466" y="236750"/>
                  <a:pt x="317404" y="247209"/>
                  <a:pt x="294596" y="234848"/>
                </a:cubicBezTo>
                <a:cubicBezTo>
                  <a:pt x="273689" y="223439"/>
                  <a:pt x="274640" y="194914"/>
                  <a:pt x="296497" y="171144"/>
                </a:cubicBezTo>
                <a:cubicBezTo>
                  <a:pt x="317404" y="149276"/>
                  <a:pt x="351615" y="137866"/>
                  <a:pt x="374422" y="147374"/>
                </a:cubicBezTo>
                <a:cubicBezTo>
                  <a:pt x="397230" y="157833"/>
                  <a:pt x="399130" y="186357"/>
                  <a:pt x="377273" y="211078"/>
                </a:cubicBezTo>
                <a:close/>
                <a:moveTo>
                  <a:pt x="326907" y="77015"/>
                </a:moveTo>
                <a:cubicBezTo>
                  <a:pt x="305050" y="94129"/>
                  <a:pt x="275590" y="106490"/>
                  <a:pt x="262286" y="105539"/>
                </a:cubicBezTo>
                <a:cubicBezTo>
                  <a:pt x="250882" y="106490"/>
                  <a:pt x="259435" y="95080"/>
                  <a:pt x="278441" y="81769"/>
                </a:cubicBezTo>
                <a:cubicBezTo>
                  <a:pt x="299348" y="69409"/>
                  <a:pt x="324056" y="57048"/>
                  <a:pt x="337360" y="53245"/>
                </a:cubicBezTo>
                <a:cubicBezTo>
                  <a:pt x="352565" y="52294"/>
                  <a:pt x="347814" y="62753"/>
                  <a:pt x="326907" y="77015"/>
                </a:cubicBezTo>
                <a:close/>
                <a:moveTo>
                  <a:pt x="411484" y="96982"/>
                </a:moveTo>
                <a:cubicBezTo>
                  <a:pt x="390578" y="115998"/>
                  <a:pt x="355416" y="125506"/>
                  <a:pt x="335460" y="118850"/>
                </a:cubicBezTo>
                <a:cubicBezTo>
                  <a:pt x="317404" y="113145"/>
                  <a:pt x="319304" y="95080"/>
                  <a:pt x="340211" y="78917"/>
                </a:cubicBezTo>
                <a:cubicBezTo>
                  <a:pt x="360168" y="63704"/>
                  <a:pt x="391528" y="54196"/>
                  <a:pt x="410534" y="57999"/>
                </a:cubicBezTo>
                <a:cubicBezTo>
                  <a:pt x="431441" y="61802"/>
                  <a:pt x="431441" y="79867"/>
                  <a:pt x="411484" y="96982"/>
                </a:cubicBezTo>
                <a:close/>
                <a:moveTo>
                  <a:pt x="521720" y="143571"/>
                </a:moveTo>
                <a:cubicBezTo>
                  <a:pt x="501764" y="164489"/>
                  <a:pt x="463751" y="171144"/>
                  <a:pt x="439043" y="158784"/>
                </a:cubicBezTo>
                <a:cubicBezTo>
                  <a:pt x="415286" y="147374"/>
                  <a:pt x="413385" y="123604"/>
                  <a:pt x="433342" y="104588"/>
                </a:cubicBezTo>
                <a:cubicBezTo>
                  <a:pt x="453298" y="87474"/>
                  <a:pt x="487509" y="80818"/>
                  <a:pt x="511267" y="90326"/>
                </a:cubicBezTo>
                <a:cubicBezTo>
                  <a:pt x="535975" y="100785"/>
                  <a:pt x="541677" y="124555"/>
                  <a:pt x="521720" y="143571"/>
                </a:cubicBezTo>
                <a:close/>
                <a:moveTo>
                  <a:pt x="650012" y="214881"/>
                </a:moveTo>
                <a:cubicBezTo>
                  <a:pt x="631956" y="236750"/>
                  <a:pt x="594894" y="241504"/>
                  <a:pt x="567335" y="225340"/>
                </a:cubicBezTo>
                <a:cubicBezTo>
                  <a:pt x="540727" y="210127"/>
                  <a:pt x="535025" y="180652"/>
                  <a:pt x="554031" y="160686"/>
                </a:cubicBezTo>
                <a:cubicBezTo>
                  <a:pt x="572087" y="141670"/>
                  <a:pt x="607248" y="137866"/>
                  <a:pt x="632907" y="152128"/>
                </a:cubicBezTo>
                <a:cubicBezTo>
                  <a:pt x="659515" y="166390"/>
                  <a:pt x="667118" y="193964"/>
                  <a:pt x="650012" y="214881"/>
                </a:cubicBezTo>
                <a:close/>
                <a:moveTo>
                  <a:pt x="448546" y="30426"/>
                </a:moveTo>
                <a:cubicBezTo>
                  <a:pt x="427640" y="41835"/>
                  <a:pt x="395329" y="50393"/>
                  <a:pt x="376323" y="49442"/>
                </a:cubicBezTo>
                <a:cubicBezTo>
                  <a:pt x="359217" y="49442"/>
                  <a:pt x="363969" y="42786"/>
                  <a:pt x="383925" y="33278"/>
                </a:cubicBezTo>
                <a:cubicBezTo>
                  <a:pt x="403882" y="25672"/>
                  <a:pt x="432391" y="18065"/>
                  <a:pt x="448546" y="15213"/>
                </a:cubicBezTo>
                <a:cubicBezTo>
                  <a:pt x="467553" y="13311"/>
                  <a:pt x="467553" y="19967"/>
                  <a:pt x="448546" y="30426"/>
                </a:cubicBezTo>
                <a:close/>
                <a:moveTo>
                  <a:pt x="546428" y="52294"/>
                </a:moveTo>
                <a:cubicBezTo>
                  <a:pt x="527422" y="66556"/>
                  <a:pt x="491310" y="71310"/>
                  <a:pt x="468503" y="63704"/>
                </a:cubicBezTo>
                <a:cubicBezTo>
                  <a:pt x="445696" y="57999"/>
                  <a:pt x="444745" y="42786"/>
                  <a:pt x="463751" y="31376"/>
                </a:cubicBezTo>
                <a:cubicBezTo>
                  <a:pt x="481807" y="21868"/>
                  <a:pt x="514118" y="17114"/>
                  <a:pt x="535975" y="20918"/>
                </a:cubicBezTo>
                <a:cubicBezTo>
                  <a:pt x="558782" y="26622"/>
                  <a:pt x="564484" y="40884"/>
                  <a:pt x="546428" y="52294"/>
                </a:cubicBezTo>
                <a:close/>
                <a:moveTo>
                  <a:pt x="663317" y="101736"/>
                </a:moveTo>
                <a:cubicBezTo>
                  <a:pt x="647161" y="116949"/>
                  <a:pt x="611050" y="119801"/>
                  <a:pt x="584441" y="107441"/>
                </a:cubicBezTo>
                <a:cubicBezTo>
                  <a:pt x="558782" y="96031"/>
                  <a:pt x="553081" y="75113"/>
                  <a:pt x="571137" y="61802"/>
                </a:cubicBezTo>
                <a:cubicBezTo>
                  <a:pt x="588242" y="49442"/>
                  <a:pt x="620553" y="48491"/>
                  <a:pt x="645261" y="57999"/>
                </a:cubicBezTo>
                <a:cubicBezTo>
                  <a:pt x="669969" y="67507"/>
                  <a:pt x="678522" y="87474"/>
                  <a:pt x="663317" y="101736"/>
                </a:cubicBezTo>
                <a:close/>
                <a:moveTo>
                  <a:pt x="665217" y="29475"/>
                </a:moveTo>
                <a:cubicBezTo>
                  <a:pt x="650963" y="37081"/>
                  <a:pt x="620553" y="37081"/>
                  <a:pt x="596795" y="29475"/>
                </a:cubicBezTo>
                <a:cubicBezTo>
                  <a:pt x="574938" y="22819"/>
                  <a:pt x="569236" y="13311"/>
                  <a:pt x="584441" y="8557"/>
                </a:cubicBezTo>
                <a:cubicBezTo>
                  <a:pt x="597745" y="4754"/>
                  <a:pt x="626255" y="5705"/>
                  <a:pt x="647161" y="10459"/>
                </a:cubicBezTo>
                <a:cubicBezTo>
                  <a:pt x="668068" y="15213"/>
                  <a:pt x="676621" y="23770"/>
                  <a:pt x="665217" y="29475"/>
                </a:cubicBezTo>
                <a:close/>
                <a:moveTo>
                  <a:pt x="777354" y="79867"/>
                </a:moveTo>
                <a:cubicBezTo>
                  <a:pt x="766900" y="89375"/>
                  <a:pt x="737441" y="86523"/>
                  <a:pt x="713683" y="75113"/>
                </a:cubicBezTo>
                <a:cubicBezTo>
                  <a:pt x="689925" y="63704"/>
                  <a:pt x="681373" y="48491"/>
                  <a:pt x="693727" y="40884"/>
                </a:cubicBezTo>
                <a:cubicBezTo>
                  <a:pt x="705130" y="35180"/>
                  <a:pt x="731739" y="38032"/>
                  <a:pt x="753596" y="47540"/>
                </a:cubicBezTo>
                <a:cubicBezTo>
                  <a:pt x="775453" y="57999"/>
                  <a:pt x="785907" y="71310"/>
                  <a:pt x="777354" y="79867"/>
                </a:cubicBezTo>
                <a:close/>
                <a:moveTo>
                  <a:pt x="889490" y="150227"/>
                </a:moveTo>
                <a:cubicBezTo>
                  <a:pt x="881888" y="160686"/>
                  <a:pt x="857180" y="157833"/>
                  <a:pt x="835323" y="142620"/>
                </a:cubicBezTo>
                <a:cubicBezTo>
                  <a:pt x="812515" y="128358"/>
                  <a:pt x="802062" y="108391"/>
                  <a:pt x="811565" y="98883"/>
                </a:cubicBezTo>
                <a:cubicBezTo>
                  <a:pt x="820118" y="91277"/>
                  <a:pt x="842925" y="96031"/>
                  <a:pt x="863832" y="108391"/>
                </a:cubicBezTo>
                <a:cubicBezTo>
                  <a:pt x="883789" y="122653"/>
                  <a:pt x="896143" y="141670"/>
                  <a:pt x="889490" y="150227"/>
                </a:cubicBezTo>
                <a:close/>
                <a:moveTo>
                  <a:pt x="990223" y="234848"/>
                </a:moveTo>
                <a:cubicBezTo>
                  <a:pt x="986422" y="246258"/>
                  <a:pt x="968366" y="243405"/>
                  <a:pt x="949360" y="227242"/>
                </a:cubicBezTo>
                <a:cubicBezTo>
                  <a:pt x="930354" y="211078"/>
                  <a:pt x="919900" y="189210"/>
                  <a:pt x="925602" y="178751"/>
                </a:cubicBezTo>
                <a:cubicBezTo>
                  <a:pt x="930354" y="169243"/>
                  <a:pt x="948410" y="173997"/>
                  <a:pt x="965515" y="189210"/>
                </a:cubicBezTo>
                <a:cubicBezTo>
                  <a:pt x="982621" y="204422"/>
                  <a:pt x="993074" y="224389"/>
                  <a:pt x="990223" y="234848"/>
                </a:cubicBezTo>
                <a:close/>
                <a:moveTo>
                  <a:pt x="864782" y="86523"/>
                </a:moveTo>
                <a:cubicBezTo>
                  <a:pt x="860031" y="90326"/>
                  <a:pt x="839124" y="83671"/>
                  <a:pt x="817267" y="71310"/>
                </a:cubicBezTo>
                <a:cubicBezTo>
                  <a:pt x="795410" y="59901"/>
                  <a:pt x="784006" y="48491"/>
                  <a:pt x="790658" y="46589"/>
                </a:cubicBezTo>
                <a:cubicBezTo>
                  <a:pt x="795410" y="45638"/>
                  <a:pt x="815366" y="54196"/>
                  <a:pt x="835323" y="63704"/>
                </a:cubicBezTo>
                <a:cubicBezTo>
                  <a:pt x="855279" y="74163"/>
                  <a:pt x="868584" y="83671"/>
                  <a:pt x="864782" y="86523"/>
                </a:cubicBezTo>
                <a:close/>
                <a:moveTo>
                  <a:pt x="958863" y="155932"/>
                </a:moveTo>
                <a:cubicBezTo>
                  <a:pt x="957913" y="161636"/>
                  <a:pt x="941758" y="154981"/>
                  <a:pt x="923702" y="139768"/>
                </a:cubicBezTo>
                <a:cubicBezTo>
                  <a:pt x="904696" y="125506"/>
                  <a:pt x="892341" y="110293"/>
                  <a:pt x="895192" y="105539"/>
                </a:cubicBezTo>
                <a:cubicBezTo>
                  <a:pt x="898043" y="102687"/>
                  <a:pt x="913248" y="112195"/>
                  <a:pt x="930354" y="124555"/>
                </a:cubicBezTo>
                <a:cubicBezTo>
                  <a:pt x="945559" y="137866"/>
                  <a:pt x="958863" y="151178"/>
                  <a:pt x="958863" y="155932"/>
                </a:cubicBezTo>
                <a:close/>
                <a:moveTo>
                  <a:pt x="764050" y="35180"/>
                </a:moveTo>
                <a:cubicBezTo>
                  <a:pt x="756447" y="36130"/>
                  <a:pt x="730789" y="31376"/>
                  <a:pt x="707981" y="23770"/>
                </a:cubicBezTo>
                <a:cubicBezTo>
                  <a:pt x="686124" y="17114"/>
                  <a:pt x="676621" y="11410"/>
                  <a:pt x="687074" y="12360"/>
                </a:cubicBezTo>
                <a:cubicBezTo>
                  <a:pt x="709882" y="14262"/>
                  <a:pt x="777354" y="35180"/>
                  <a:pt x="764050" y="35180"/>
                </a:cubicBezTo>
                <a:close/>
                <a:moveTo>
                  <a:pt x="592994" y="0"/>
                </a:moveTo>
                <a:cubicBezTo>
                  <a:pt x="616751" y="951"/>
                  <a:pt x="639559" y="2852"/>
                  <a:pt x="663317" y="6656"/>
                </a:cubicBezTo>
                <a:cubicBezTo>
                  <a:pt x="650963" y="5705"/>
                  <a:pt x="625304" y="2852"/>
                  <a:pt x="605348" y="951"/>
                </a:cubicBezTo>
                <a:cubicBezTo>
                  <a:pt x="600596" y="951"/>
                  <a:pt x="595845" y="951"/>
                  <a:pt x="592994" y="0"/>
                </a:cubicBezTo>
                <a:close/>
                <a:moveTo>
                  <a:pt x="488460" y="6656"/>
                </a:moveTo>
                <a:cubicBezTo>
                  <a:pt x="513168" y="2852"/>
                  <a:pt x="537876" y="951"/>
                  <a:pt x="562584" y="0"/>
                </a:cubicBezTo>
                <a:lnTo>
                  <a:pt x="562584" y="0"/>
                </a:lnTo>
                <a:cubicBezTo>
                  <a:pt x="573037" y="0"/>
                  <a:pt x="574938" y="1902"/>
                  <a:pt x="562584" y="4754"/>
                </a:cubicBezTo>
                <a:cubicBezTo>
                  <a:pt x="546428" y="9508"/>
                  <a:pt x="515068" y="13311"/>
                  <a:pt x="495112" y="11410"/>
                </a:cubicBezTo>
                <a:cubicBezTo>
                  <a:pt x="478006" y="11410"/>
                  <a:pt x="476105" y="8557"/>
                  <a:pt x="488460" y="6656"/>
                </a:cubicBezTo>
                <a:close/>
                <a:moveTo>
                  <a:pt x="321205" y="57999"/>
                </a:moveTo>
                <a:cubicBezTo>
                  <a:pt x="341161" y="48491"/>
                  <a:pt x="361118" y="39934"/>
                  <a:pt x="382025" y="32327"/>
                </a:cubicBezTo>
                <a:cubicBezTo>
                  <a:pt x="380124" y="33278"/>
                  <a:pt x="378223" y="34229"/>
                  <a:pt x="375373" y="35180"/>
                </a:cubicBezTo>
                <a:cubicBezTo>
                  <a:pt x="358267" y="42786"/>
                  <a:pt x="334509" y="52294"/>
                  <a:pt x="321205" y="57999"/>
                </a:cubicBezTo>
                <a:close/>
                <a:moveTo>
                  <a:pt x="237578" y="108391"/>
                </a:moveTo>
                <a:cubicBezTo>
                  <a:pt x="251832" y="97933"/>
                  <a:pt x="266087" y="88425"/>
                  <a:pt x="280342" y="79867"/>
                </a:cubicBezTo>
                <a:cubicBezTo>
                  <a:pt x="278441" y="80818"/>
                  <a:pt x="275590" y="82720"/>
                  <a:pt x="273689" y="83671"/>
                </a:cubicBezTo>
                <a:cubicBezTo>
                  <a:pt x="261335" y="93179"/>
                  <a:pt x="248031" y="101736"/>
                  <a:pt x="237578" y="108391"/>
                </a:cubicBezTo>
                <a:lnTo>
                  <a:pt x="237578" y="108391"/>
                </a:lnTo>
                <a:close/>
                <a:moveTo>
                  <a:pt x="179609" y="155932"/>
                </a:moveTo>
                <a:cubicBezTo>
                  <a:pt x="191012" y="145473"/>
                  <a:pt x="202416" y="135965"/>
                  <a:pt x="213820" y="126457"/>
                </a:cubicBezTo>
                <a:lnTo>
                  <a:pt x="213820" y="126457"/>
                </a:lnTo>
                <a:cubicBezTo>
                  <a:pt x="223323" y="118850"/>
                  <a:pt x="231876" y="113145"/>
                  <a:pt x="236627" y="111244"/>
                </a:cubicBezTo>
                <a:cubicBezTo>
                  <a:pt x="247081" y="109342"/>
                  <a:pt x="238528" y="123604"/>
                  <a:pt x="216671" y="144522"/>
                </a:cubicBezTo>
                <a:cubicBezTo>
                  <a:pt x="195764" y="166390"/>
                  <a:pt x="171056" y="182554"/>
                  <a:pt x="162503" y="180652"/>
                </a:cubicBezTo>
                <a:cubicBezTo>
                  <a:pt x="157752" y="180652"/>
                  <a:pt x="166304" y="170194"/>
                  <a:pt x="179609" y="155932"/>
                </a:cubicBezTo>
                <a:close/>
                <a:moveTo>
                  <a:pt x="93130" y="260520"/>
                </a:moveTo>
                <a:cubicBezTo>
                  <a:pt x="96932" y="253864"/>
                  <a:pt x="101683" y="248159"/>
                  <a:pt x="105484" y="242455"/>
                </a:cubicBezTo>
                <a:cubicBezTo>
                  <a:pt x="119739" y="221537"/>
                  <a:pt x="135894" y="202521"/>
                  <a:pt x="152050" y="184456"/>
                </a:cubicBezTo>
                <a:lnTo>
                  <a:pt x="152050" y="184456"/>
                </a:lnTo>
                <a:cubicBezTo>
                  <a:pt x="153950" y="184456"/>
                  <a:pt x="143497" y="200619"/>
                  <a:pt x="125441" y="222488"/>
                </a:cubicBezTo>
                <a:cubicBezTo>
                  <a:pt x="109286" y="245307"/>
                  <a:pt x="94081" y="261471"/>
                  <a:pt x="93130" y="260520"/>
                </a:cubicBezTo>
                <a:close/>
                <a:moveTo>
                  <a:pt x="18056" y="430713"/>
                </a:moveTo>
                <a:cubicBezTo>
                  <a:pt x="24708" y="404091"/>
                  <a:pt x="33261" y="377468"/>
                  <a:pt x="44665" y="351797"/>
                </a:cubicBezTo>
                <a:lnTo>
                  <a:pt x="44665" y="351797"/>
                </a:lnTo>
                <a:cubicBezTo>
                  <a:pt x="41814" y="361305"/>
                  <a:pt x="34211" y="383173"/>
                  <a:pt x="26609" y="405042"/>
                </a:cubicBezTo>
                <a:cubicBezTo>
                  <a:pt x="22807" y="416451"/>
                  <a:pt x="19957" y="425959"/>
                  <a:pt x="18056" y="430713"/>
                </a:cubicBezTo>
                <a:close/>
                <a:moveTo>
                  <a:pt x="950" y="544810"/>
                </a:moveTo>
                <a:cubicBezTo>
                  <a:pt x="2851" y="513433"/>
                  <a:pt x="6652" y="482057"/>
                  <a:pt x="13304" y="450680"/>
                </a:cubicBezTo>
                <a:cubicBezTo>
                  <a:pt x="13304" y="451631"/>
                  <a:pt x="13304" y="452582"/>
                  <a:pt x="13304" y="454483"/>
                </a:cubicBezTo>
                <a:cubicBezTo>
                  <a:pt x="13304" y="465893"/>
                  <a:pt x="9503" y="496319"/>
                  <a:pt x="4752" y="521040"/>
                </a:cubicBezTo>
                <a:cubicBezTo>
                  <a:pt x="2851" y="534351"/>
                  <a:pt x="950" y="542908"/>
                  <a:pt x="950" y="544810"/>
                </a:cubicBezTo>
                <a:lnTo>
                  <a:pt x="950" y="544810"/>
                </a:lnTo>
                <a:close/>
                <a:moveTo>
                  <a:pt x="4752" y="646546"/>
                </a:moveTo>
                <a:cubicBezTo>
                  <a:pt x="950" y="618972"/>
                  <a:pt x="0" y="591399"/>
                  <a:pt x="0" y="563826"/>
                </a:cubicBezTo>
                <a:cubicBezTo>
                  <a:pt x="0" y="564776"/>
                  <a:pt x="0" y="566678"/>
                  <a:pt x="0" y="568580"/>
                </a:cubicBezTo>
                <a:cubicBezTo>
                  <a:pt x="1901" y="583793"/>
                  <a:pt x="3801" y="614218"/>
                  <a:pt x="3801" y="635136"/>
                </a:cubicBezTo>
                <a:cubicBezTo>
                  <a:pt x="4752" y="640841"/>
                  <a:pt x="4752" y="644644"/>
                  <a:pt x="4752" y="646546"/>
                </a:cubicBezTo>
                <a:close/>
                <a:moveTo>
                  <a:pt x="17106" y="712151"/>
                </a:moveTo>
                <a:cubicBezTo>
                  <a:pt x="17106" y="711200"/>
                  <a:pt x="16155" y="709298"/>
                  <a:pt x="16155" y="708348"/>
                </a:cubicBezTo>
                <a:cubicBezTo>
                  <a:pt x="16155" y="709298"/>
                  <a:pt x="17106" y="711200"/>
                  <a:pt x="17106" y="712151"/>
                </a:cubicBezTo>
                <a:close/>
                <a:moveTo>
                  <a:pt x="58919" y="826247"/>
                </a:moveTo>
                <a:cubicBezTo>
                  <a:pt x="47516" y="802477"/>
                  <a:pt x="37062" y="777756"/>
                  <a:pt x="28509" y="752085"/>
                </a:cubicBezTo>
                <a:cubicBezTo>
                  <a:pt x="25658" y="741626"/>
                  <a:pt x="30410" y="745429"/>
                  <a:pt x="38963" y="763494"/>
                </a:cubicBezTo>
                <a:cubicBezTo>
                  <a:pt x="49416" y="782510"/>
                  <a:pt x="60820" y="811985"/>
                  <a:pt x="61770" y="824345"/>
                </a:cubicBezTo>
                <a:cubicBezTo>
                  <a:pt x="63671" y="832903"/>
                  <a:pt x="62720" y="832903"/>
                  <a:pt x="58919" y="826247"/>
                </a:cubicBezTo>
                <a:lnTo>
                  <a:pt x="58919" y="826247"/>
                </a:lnTo>
                <a:close/>
                <a:moveTo>
                  <a:pt x="168205" y="979326"/>
                </a:moveTo>
                <a:cubicBezTo>
                  <a:pt x="150149" y="961261"/>
                  <a:pt x="133043" y="942245"/>
                  <a:pt x="117838" y="922278"/>
                </a:cubicBezTo>
                <a:cubicBezTo>
                  <a:pt x="119739" y="924180"/>
                  <a:pt x="127342" y="931786"/>
                  <a:pt x="136845" y="943196"/>
                </a:cubicBezTo>
                <a:cubicBezTo>
                  <a:pt x="153000" y="959359"/>
                  <a:pt x="166304" y="975523"/>
                  <a:pt x="168205" y="979326"/>
                </a:cubicBezTo>
                <a:close/>
                <a:moveTo>
                  <a:pt x="250882" y="1046833"/>
                </a:moveTo>
                <a:cubicBezTo>
                  <a:pt x="248031" y="1044932"/>
                  <a:pt x="245180" y="1043030"/>
                  <a:pt x="242329" y="1041128"/>
                </a:cubicBezTo>
                <a:cubicBezTo>
                  <a:pt x="225224" y="1028768"/>
                  <a:pt x="208118" y="1015457"/>
                  <a:pt x="192913" y="1002145"/>
                </a:cubicBezTo>
                <a:lnTo>
                  <a:pt x="192913" y="1002145"/>
                </a:lnTo>
                <a:cubicBezTo>
                  <a:pt x="192913" y="1002145"/>
                  <a:pt x="192913" y="1002145"/>
                  <a:pt x="192913" y="1002145"/>
                </a:cubicBezTo>
                <a:cubicBezTo>
                  <a:pt x="191963" y="1000244"/>
                  <a:pt x="205267" y="1007850"/>
                  <a:pt x="222373" y="1022112"/>
                </a:cubicBezTo>
                <a:cubicBezTo>
                  <a:pt x="239478" y="1034473"/>
                  <a:pt x="251832" y="1045882"/>
                  <a:pt x="250882" y="1046833"/>
                </a:cubicBezTo>
                <a:cubicBezTo>
                  <a:pt x="250882" y="1047784"/>
                  <a:pt x="250882" y="1047784"/>
                  <a:pt x="250882" y="1046833"/>
                </a:cubicBezTo>
                <a:close/>
                <a:moveTo>
                  <a:pt x="344012" y="1099127"/>
                </a:moveTo>
                <a:cubicBezTo>
                  <a:pt x="323106" y="1089619"/>
                  <a:pt x="302199" y="1079161"/>
                  <a:pt x="282242" y="1067751"/>
                </a:cubicBezTo>
                <a:lnTo>
                  <a:pt x="282242" y="1067751"/>
                </a:lnTo>
                <a:cubicBezTo>
                  <a:pt x="284143" y="1067751"/>
                  <a:pt x="301248" y="1075357"/>
                  <a:pt x="318354" y="1084865"/>
                </a:cubicBezTo>
                <a:cubicBezTo>
                  <a:pt x="335460" y="1092472"/>
                  <a:pt x="345913" y="1099127"/>
                  <a:pt x="344012" y="1099127"/>
                </a:cubicBezTo>
                <a:lnTo>
                  <a:pt x="344012" y="1099127"/>
                </a:lnTo>
                <a:close/>
                <a:moveTo>
                  <a:pt x="429540" y="1128602"/>
                </a:moveTo>
                <a:cubicBezTo>
                  <a:pt x="415286" y="1124799"/>
                  <a:pt x="401981" y="1120996"/>
                  <a:pt x="387727" y="1116242"/>
                </a:cubicBezTo>
                <a:cubicBezTo>
                  <a:pt x="396279" y="1119094"/>
                  <a:pt x="407683" y="1121947"/>
                  <a:pt x="419087" y="1125750"/>
                </a:cubicBezTo>
                <a:cubicBezTo>
                  <a:pt x="422888" y="1126701"/>
                  <a:pt x="427640" y="1127651"/>
                  <a:pt x="429540" y="1128602"/>
                </a:cubicBezTo>
                <a:close/>
                <a:moveTo>
                  <a:pt x="618652" y="1144766"/>
                </a:moveTo>
                <a:cubicBezTo>
                  <a:pt x="601546" y="1145717"/>
                  <a:pt x="584441" y="1146667"/>
                  <a:pt x="567335" y="1146667"/>
                </a:cubicBezTo>
                <a:cubicBezTo>
                  <a:pt x="568286" y="1146667"/>
                  <a:pt x="568286" y="1146667"/>
                  <a:pt x="569236" y="1146667"/>
                </a:cubicBezTo>
                <a:cubicBezTo>
                  <a:pt x="578739" y="1145717"/>
                  <a:pt x="598696" y="1145717"/>
                  <a:pt x="612000" y="1144766"/>
                </a:cubicBezTo>
                <a:cubicBezTo>
                  <a:pt x="614851" y="1144766"/>
                  <a:pt x="617702" y="1144766"/>
                  <a:pt x="618652" y="1144766"/>
                </a:cubicBezTo>
                <a:close/>
                <a:moveTo>
                  <a:pt x="718435" y="1127651"/>
                </a:moveTo>
                <a:cubicBezTo>
                  <a:pt x="705130" y="1131455"/>
                  <a:pt x="691826" y="1134307"/>
                  <a:pt x="678522" y="1136209"/>
                </a:cubicBezTo>
                <a:cubicBezTo>
                  <a:pt x="668068" y="1138110"/>
                  <a:pt x="667118" y="1136209"/>
                  <a:pt x="678522" y="1132405"/>
                </a:cubicBezTo>
                <a:cubicBezTo>
                  <a:pt x="689925" y="1127651"/>
                  <a:pt x="708932" y="1123848"/>
                  <a:pt x="720335" y="1122897"/>
                </a:cubicBezTo>
                <a:cubicBezTo>
                  <a:pt x="730789" y="1122897"/>
                  <a:pt x="729838" y="1124799"/>
                  <a:pt x="718435" y="1127651"/>
                </a:cubicBezTo>
                <a:close/>
                <a:moveTo>
                  <a:pt x="918950" y="1030670"/>
                </a:moveTo>
                <a:cubicBezTo>
                  <a:pt x="912298" y="1036374"/>
                  <a:pt x="904696" y="1041128"/>
                  <a:pt x="898043" y="1045882"/>
                </a:cubicBezTo>
                <a:cubicBezTo>
                  <a:pt x="895192" y="1047784"/>
                  <a:pt x="893292" y="1048735"/>
                  <a:pt x="892341" y="1048735"/>
                </a:cubicBezTo>
                <a:cubicBezTo>
                  <a:pt x="887590" y="1050636"/>
                  <a:pt x="892341" y="1044932"/>
                  <a:pt x="903745" y="1035424"/>
                </a:cubicBezTo>
                <a:cubicBezTo>
                  <a:pt x="915149" y="1025916"/>
                  <a:pt x="928453" y="1017358"/>
                  <a:pt x="933205" y="1016407"/>
                </a:cubicBezTo>
                <a:cubicBezTo>
                  <a:pt x="936056" y="1016407"/>
                  <a:pt x="930354" y="1022112"/>
                  <a:pt x="918950" y="1030670"/>
                </a:cubicBezTo>
                <a:cubicBezTo>
                  <a:pt x="918950" y="1030670"/>
                  <a:pt x="918950" y="1030670"/>
                  <a:pt x="918950" y="1030670"/>
                </a:cubicBezTo>
                <a:close/>
                <a:moveTo>
                  <a:pt x="1012080" y="942245"/>
                </a:moveTo>
                <a:cubicBezTo>
                  <a:pt x="1001627" y="954605"/>
                  <a:pt x="990223" y="966966"/>
                  <a:pt x="978820" y="979326"/>
                </a:cubicBezTo>
                <a:lnTo>
                  <a:pt x="978820" y="979326"/>
                </a:lnTo>
                <a:cubicBezTo>
                  <a:pt x="980720" y="977425"/>
                  <a:pt x="985472" y="971720"/>
                  <a:pt x="993074" y="963163"/>
                </a:cubicBezTo>
                <a:cubicBezTo>
                  <a:pt x="1001627" y="953655"/>
                  <a:pt x="1009230" y="944147"/>
                  <a:pt x="1012080" y="942245"/>
                </a:cubicBezTo>
                <a:close/>
                <a:moveTo>
                  <a:pt x="128292" y="912770"/>
                </a:moveTo>
                <a:cubicBezTo>
                  <a:pt x="128292" y="923229"/>
                  <a:pt x="115938" y="914672"/>
                  <a:pt x="102634" y="896606"/>
                </a:cubicBezTo>
                <a:cubicBezTo>
                  <a:pt x="89329" y="878541"/>
                  <a:pt x="76975" y="855722"/>
                  <a:pt x="75074" y="844312"/>
                </a:cubicBezTo>
                <a:cubicBezTo>
                  <a:pt x="74124" y="831952"/>
                  <a:pt x="86478" y="836706"/>
                  <a:pt x="101683" y="855722"/>
                </a:cubicBezTo>
                <a:cubicBezTo>
                  <a:pt x="116888" y="874738"/>
                  <a:pt x="129242" y="901360"/>
                  <a:pt x="128292" y="912770"/>
                </a:cubicBezTo>
                <a:close/>
              </a:path>
            </a:pathLst>
          </a:custGeom>
          <a:gradFill>
            <a:gsLst>
              <a:gs pos="0">
                <a:srgbClr val="8551A1"/>
              </a:gs>
              <a:gs pos="35350">
                <a:srgbClr val="6363AC"/>
              </a:gs>
              <a:gs pos="100000">
                <a:srgbClr val="26C4F4"/>
              </a:gs>
            </a:gsLst>
            <a:lin ang="5845069" scaled="1"/>
          </a:gradFill>
          <a:ln w="94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2700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BD8D59DA-2BAA-E513-A5CC-C2FD481E6AF0}"/>
              </a:ext>
            </a:extLst>
          </p:cNvPr>
          <p:cNvSpPr/>
          <p:nvPr/>
        </p:nvSpPr>
        <p:spPr>
          <a:xfrm>
            <a:off x="1070086" y="5071130"/>
            <a:ext cx="1427489" cy="1509038"/>
          </a:xfrm>
          <a:custGeom>
            <a:avLst/>
            <a:gdLst>
              <a:gd name="connsiteX0" fmla="*/ 122815 w 256549"/>
              <a:gd name="connsiteY0" fmla="*/ 237884 h 271205"/>
              <a:gd name="connsiteX1" fmla="*/ 36337 w 256549"/>
              <a:gd name="connsiteY1" fmla="*/ 262605 h 271205"/>
              <a:gd name="connsiteX2" fmla="*/ 6877 w 256549"/>
              <a:gd name="connsiteY2" fmla="*/ 175131 h 271205"/>
              <a:gd name="connsiteX3" fmla="*/ 92405 w 256549"/>
              <a:gd name="connsiteY3" fmla="*/ 152312 h 271205"/>
              <a:gd name="connsiteX4" fmla="*/ 122815 w 256549"/>
              <a:gd name="connsiteY4" fmla="*/ 237884 h 271205"/>
              <a:gd name="connsiteX5" fmla="*/ 150374 w 256549"/>
              <a:gd name="connsiteY5" fmla="*/ 72444 h 271205"/>
              <a:gd name="connsiteX6" fmla="*/ 83853 w 256549"/>
              <a:gd name="connsiteY6" fmla="*/ 91460 h 271205"/>
              <a:gd name="connsiteX7" fmla="*/ 61045 w 256549"/>
              <a:gd name="connsiteY7" fmla="*/ 23953 h 271205"/>
              <a:gd name="connsiteX8" fmla="*/ 127567 w 256549"/>
              <a:gd name="connsiteY8" fmla="*/ 5888 h 271205"/>
              <a:gd name="connsiteX9" fmla="*/ 150374 w 256549"/>
              <a:gd name="connsiteY9" fmla="*/ 72444 h 271205"/>
              <a:gd name="connsiteX10" fmla="*/ 253958 w 256549"/>
              <a:gd name="connsiteY10" fmla="*/ 102870 h 271205"/>
              <a:gd name="connsiteX11" fmla="*/ 212145 w 256549"/>
              <a:gd name="connsiteY11" fmla="*/ 115230 h 271205"/>
              <a:gd name="connsiteX12" fmla="*/ 197890 w 256549"/>
              <a:gd name="connsiteY12" fmla="*/ 72444 h 271205"/>
              <a:gd name="connsiteX13" fmla="*/ 239703 w 256549"/>
              <a:gd name="connsiteY13" fmla="*/ 61035 h 271205"/>
              <a:gd name="connsiteX14" fmla="*/ 253958 w 256549"/>
              <a:gd name="connsiteY14" fmla="*/ 102870 h 271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56549" h="271205">
                <a:moveTo>
                  <a:pt x="122815" y="237884"/>
                </a:moveTo>
                <a:cubicBezTo>
                  <a:pt x="107610" y="269260"/>
                  <a:pt x="68648" y="280670"/>
                  <a:pt x="36337" y="262605"/>
                </a:cubicBezTo>
                <a:cubicBezTo>
                  <a:pt x="4027" y="245490"/>
                  <a:pt x="-9278" y="205557"/>
                  <a:pt x="6877" y="175131"/>
                </a:cubicBezTo>
                <a:cubicBezTo>
                  <a:pt x="23033" y="144705"/>
                  <a:pt x="61045" y="135197"/>
                  <a:pt x="92405" y="152312"/>
                </a:cubicBezTo>
                <a:cubicBezTo>
                  <a:pt x="124716" y="169426"/>
                  <a:pt x="138020" y="207458"/>
                  <a:pt x="122815" y="237884"/>
                </a:cubicBezTo>
                <a:close/>
                <a:moveTo>
                  <a:pt x="150374" y="72444"/>
                </a:moveTo>
                <a:cubicBezTo>
                  <a:pt x="138020" y="96214"/>
                  <a:pt x="108561" y="104772"/>
                  <a:pt x="83853" y="91460"/>
                </a:cubicBezTo>
                <a:cubicBezTo>
                  <a:pt x="59144" y="78149"/>
                  <a:pt x="48691" y="47723"/>
                  <a:pt x="61045" y="23953"/>
                </a:cubicBezTo>
                <a:cubicBezTo>
                  <a:pt x="73399" y="1134"/>
                  <a:pt x="102859" y="-6472"/>
                  <a:pt x="127567" y="5888"/>
                </a:cubicBezTo>
                <a:cubicBezTo>
                  <a:pt x="152275" y="19199"/>
                  <a:pt x="161778" y="48674"/>
                  <a:pt x="150374" y="72444"/>
                </a:cubicBezTo>
                <a:close/>
                <a:moveTo>
                  <a:pt x="253958" y="102870"/>
                </a:moveTo>
                <a:cubicBezTo>
                  <a:pt x="246356" y="118083"/>
                  <a:pt x="228300" y="123788"/>
                  <a:pt x="212145" y="115230"/>
                </a:cubicBezTo>
                <a:cubicBezTo>
                  <a:pt x="196939" y="106673"/>
                  <a:pt x="190287" y="87657"/>
                  <a:pt x="197890" y="72444"/>
                </a:cubicBezTo>
                <a:cubicBezTo>
                  <a:pt x="205492" y="58182"/>
                  <a:pt x="224498" y="53428"/>
                  <a:pt x="239703" y="61035"/>
                </a:cubicBezTo>
                <a:cubicBezTo>
                  <a:pt x="253958" y="69592"/>
                  <a:pt x="260610" y="88608"/>
                  <a:pt x="253958" y="102870"/>
                </a:cubicBezTo>
                <a:close/>
              </a:path>
            </a:pathLst>
          </a:custGeom>
          <a:gradFill>
            <a:gsLst>
              <a:gs pos="0">
                <a:srgbClr val="8551A1"/>
              </a:gs>
              <a:gs pos="35350">
                <a:srgbClr val="6363AC"/>
              </a:gs>
              <a:gs pos="100000">
                <a:srgbClr val="26C4F4"/>
              </a:gs>
            </a:gsLst>
            <a:lin ang="0" scaled="1"/>
          </a:gradFill>
          <a:ln w="94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2700"/>
          </a:p>
        </p:txBody>
      </p:sp>
    </p:spTree>
    <p:extLst>
      <p:ext uri="{BB962C8B-B14F-4D97-AF65-F5344CB8AC3E}">
        <p14:creationId xmlns:p14="http://schemas.microsoft.com/office/powerpoint/2010/main" val="65190978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 rot="-5400000">
            <a:off x="16015584" y="7887021"/>
            <a:ext cx="3418810" cy="239078"/>
            <a:chOff x="0" y="0"/>
            <a:chExt cx="4558414" cy="31877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558411" cy="318770"/>
            </a:xfrm>
            <a:custGeom>
              <a:avLst/>
              <a:gdLst/>
              <a:ahLst/>
              <a:cxnLst/>
              <a:rect l="l" t="t" r="r" b="b"/>
              <a:pathLst>
                <a:path w="4558411" h="318770">
                  <a:moveTo>
                    <a:pt x="0" y="0"/>
                  </a:moveTo>
                  <a:lnTo>
                    <a:pt x="4558411" y="0"/>
                  </a:lnTo>
                  <a:lnTo>
                    <a:pt x="4558411" y="318770"/>
                  </a:lnTo>
                  <a:lnTo>
                    <a:pt x="0" y="31877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r="-860"/>
              </a:stretch>
            </a:blipFill>
          </p:spPr>
          <p:txBody>
            <a:bodyPr/>
            <a:lstStyle/>
            <a:p>
              <a:endParaRPr lang="pl-PL"/>
            </a:p>
          </p:txBody>
        </p:sp>
      </p:grpSp>
      <p:grpSp>
        <p:nvGrpSpPr>
          <p:cNvPr id="4" name="Group 4"/>
          <p:cNvGrpSpPr>
            <a:grpSpLocks noChangeAspect="1"/>
          </p:cNvGrpSpPr>
          <p:nvPr/>
        </p:nvGrpSpPr>
        <p:grpSpPr>
          <a:xfrm rot="2411056">
            <a:off x="17562989" y="9670934"/>
            <a:ext cx="324001" cy="342339"/>
            <a:chOff x="0" y="0"/>
            <a:chExt cx="432001" cy="456452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32054" cy="456438"/>
            </a:xfrm>
            <a:custGeom>
              <a:avLst/>
              <a:gdLst/>
              <a:ahLst/>
              <a:cxnLst/>
              <a:rect l="l" t="t" r="r" b="b"/>
              <a:pathLst>
                <a:path w="432054" h="456438">
                  <a:moveTo>
                    <a:pt x="0" y="0"/>
                  </a:moveTo>
                  <a:lnTo>
                    <a:pt x="432054" y="0"/>
                  </a:lnTo>
                  <a:lnTo>
                    <a:pt x="432054" y="456438"/>
                  </a:lnTo>
                  <a:lnTo>
                    <a:pt x="0" y="45643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r="12" b="-54"/>
              </a:stretch>
            </a:blipFill>
          </p:spPr>
          <p:txBody>
            <a:bodyPr/>
            <a:lstStyle/>
            <a:p>
              <a:endParaRPr lang="pl-PL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6998848" y="0"/>
            <a:ext cx="1279929" cy="10287003"/>
            <a:chOff x="0" y="0"/>
            <a:chExt cx="1706572" cy="13716004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706626" cy="13716000"/>
            </a:xfrm>
            <a:custGeom>
              <a:avLst/>
              <a:gdLst/>
              <a:ahLst/>
              <a:cxnLst/>
              <a:rect l="l" t="t" r="r" b="b"/>
              <a:pathLst>
                <a:path w="1706626" h="13716000">
                  <a:moveTo>
                    <a:pt x="0" y="13716000"/>
                  </a:moveTo>
                  <a:lnTo>
                    <a:pt x="1706626" y="13716000"/>
                  </a:lnTo>
                  <a:lnTo>
                    <a:pt x="170662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73965"/>
            </a:solidFill>
          </p:spPr>
          <p:txBody>
            <a:bodyPr/>
            <a:lstStyle/>
            <a:p>
              <a:endParaRPr lang="pl-PL"/>
            </a:p>
          </p:txBody>
        </p:sp>
      </p:grpSp>
      <p:grpSp>
        <p:nvGrpSpPr>
          <p:cNvPr id="8" name="Group 8"/>
          <p:cNvGrpSpPr>
            <a:grpSpLocks noChangeAspect="1"/>
          </p:cNvGrpSpPr>
          <p:nvPr/>
        </p:nvGrpSpPr>
        <p:grpSpPr>
          <a:xfrm>
            <a:off x="10380872" y="531222"/>
            <a:ext cx="6141381" cy="9606246"/>
            <a:chOff x="0" y="0"/>
            <a:chExt cx="8188508" cy="12808328"/>
          </a:xfrm>
        </p:grpSpPr>
        <p:sp>
          <p:nvSpPr>
            <p:cNvPr id="9" name="Freeform 9" descr="iPhone6_mockup_front_white.png"/>
            <p:cNvSpPr/>
            <p:nvPr/>
          </p:nvSpPr>
          <p:spPr>
            <a:xfrm>
              <a:off x="0" y="0"/>
              <a:ext cx="8188452" cy="12808331"/>
            </a:xfrm>
            <a:custGeom>
              <a:avLst/>
              <a:gdLst/>
              <a:ahLst/>
              <a:cxnLst/>
              <a:rect l="l" t="t" r="r" b="b"/>
              <a:pathLst>
                <a:path w="8188452" h="12808331">
                  <a:moveTo>
                    <a:pt x="0" y="0"/>
                  </a:moveTo>
                  <a:lnTo>
                    <a:pt x="8188452" y="0"/>
                  </a:lnTo>
                  <a:lnTo>
                    <a:pt x="8188452" y="12808331"/>
                  </a:lnTo>
                  <a:lnTo>
                    <a:pt x="0" y="128083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t="-20" b="-20"/>
              </a:stretch>
            </a:blipFill>
          </p:spPr>
          <p:txBody>
            <a:bodyPr/>
            <a:lstStyle/>
            <a:p>
              <a:endParaRPr lang="pl-PL"/>
            </a:p>
          </p:txBody>
        </p:sp>
      </p:grpSp>
      <p:grpSp>
        <p:nvGrpSpPr>
          <p:cNvPr id="10" name="Group 10"/>
          <p:cNvGrpSpPr>
            <a:grpSpLocks noChangeAspect="1"/>
          </p:cNvGrpSpPr>
          <p:nvPr/>
        </p:nvGrpSpPr>
        <p:grpSpPr>
          <a:xfrm rot="-5400000">
            <a:off x="15380266" y="6914263"/>
            <a:ext cx="4558414" cy="318770"/>
            <a:chOff x="0" y="0"/>
            <a:chExt cx="6077885" cy="425027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077839" cy="425069"/>
            </a:xfrm>
            <a:custGeom>
              <a:avLst/>
              <a:gdLst/>
              <a:ahLst/>
              <a:cxnLst/>
              <a:rect l="l" t="t" r="r" b="b"/>
              <a:pathLst>
                <a:path w="6077839" h="425069">
                  <a:moveTo>
                    <a:pt x="0" y="0"/>
                  </a:moveTo>
                  <a:lnTo>
                    <a:pt x="6077839" y="0"/>
                  </a:lnTo>
                  <a:lnTo>
                    <a:pt x="6077839" y="425069"/>
                  </a:lnTo>
                  <a:lnTo>
                    <a:pt x="0" y="42506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b="-290"/>
              </a:stretch>
            </a:blipFill>
          </p:spPr>
          <p:txBody>
            <a:bodyPr/>
            <a:lstStyle/>
            <a:p>
              <a:endParaRPr lang="pl-PL"/>
            </a:p>
          </p:txBody>
        </p:sp>
      </p:grpSp>
      <p:grpSp>
        <p:nvGrpSpPr>
          <p:cNvPr id="12" name="Group 12"/>
          <p:cNvGrpSpPr>
            <a:grpSpLocks noChangeAspect="1"/>
          </p:cNvGrpSpPr>
          <p:nvPr/>
        </p:nvGrpSpPr>
        <p:grpSpPr>
          <a:xfrm rot="2411056">
            <a:off x="17443472" y="9292814"/>
            <a:ext cx="432001" cy="456452"/>
            <a:chOff x="0" y="0"/>
            <a:chExt cx="576001" cy="608603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575945" cy="608584"/>
            </a:xfrm>
            <a:custGeom>
              <a:avLst/>
              <a:gdLst/>
              <a:ahLst/>
              <a:cxnLst/>
              <a:rect l="l" t="t" r="r" b="b"/>
              <a:pathLst>
                <a:path w="575945" h="608584">
                  <a:moveTo>
                    <a:pt x="0" y="0"/>
                  </a:moveTo>
                  <a:lnTo>
                    <a:pt x="575945" y="0"/>
                  </a:lnTo>
                  <a:lnTo>
                    <a:pt x="575945" y="608584"/>
                  </a:lnTo>
                  <a:lnTo>
                    <a:pt x="0" y="6085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r="-9" b="-687"/>
              </a:stretch>
            </a:blipFill>
          </p:spPr>
          <p:txBody>
            <a:bodyPr/>
            <a:lstStyle/>
            <a:p>
              <a:endParaRPr lang="pl-PL"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0" y="881363"/>
            <a:ext cx="6637168" cy="1828385"/>
            <a:chOff x="0" y="0"/>
            <a:chExt cx="8849558" cy="2437846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452622" cy="2437846"/>
            </a:xfrm>
            <a:custGeom>
              <a:avLst/>
              <a:gdLst/>
              <a:ahLst/>
              <a:cxnLst/>
              <a:rect l="l" t="t" r="r" b="b"/>
              <a:pathLst>
                <a:path w="8452622" h="2437846">
                  <a:moveTo>
                    <a:pt x="0" y="0"/>
                  </a:moveTo>
                  <a:lnTo>
                    <a:pt x="8452622" y="0"/>
                  </a:lnTo>
                  <a:lnTo>
                    <a:pt x="8452622" y="2437846"/>
                  </a:lnTo>
                  <a:lnTo>
                    <a:pt x="0" y="243784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l-PL"/>
            </a:p>
          </p:txBody>
        </p:sp>
        <p:grpSp>
          <p:nvGrpSpPr>
            <p:cNvPr id="16" name="Group 16"/>
            <p:cNvGrpSpPr/>
            <p:nvPr/>
          </p:nvGrpSpPr>
          <p:grpSpPr>
            <a:xfrm>
              <a:off x="0" y="0"/>
              <a:ext cx="8849558" cy="2437846"/>
              <a:chOff x="0" y="0"/>
              <a:chExt cx="8849558" cy="2437846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0" y="0"/>
                <a:ext cx="8452622" cy="2437846"/>
              </a:xfrm>
              <a:custGeom>
                <a:avLst/>
                <a:gdLst/>
                <a:ahLst/>
                <a:cxnLst/>
                <a:rect l="l" t="t" r="r" b="b"/>
                <a:pathLst>
                  <a:path w="8452622" h="2437846">
                    <a:moveTo>
                      <a:pt x="0" y="0"/>
                    </a:moveTo>
                    <a:lnTo>
                      <a:pt x="8452622" y="0"/>
                    </a:lnTo>
                    <a:lnTo>
                      <a:pt x="8452622" y="2437846"/>
                    </a:lnTo>
                    <a:lnTo>
                      <a:pt x="0" y="2437846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8" name="TextBox 18"/>
              <p:cNvSpPr txBox="1"/>
              <p:nvPr/>
            </p:nvSpPr>
            <p:spPr>
              <a:xfrm>
                <a:off x="396936" y="57151"/>
                <a:ext cx="8452622" cy="2380695"/>
              </a:xfrm>
              <a:prstGeom prst="rect">
                <a:avLst/>
              </a:prstGeom>
            </p:spPr>
            <p:txBody>
              <a:bodyPr lIns="0" tIns="0" rIns="0" bIns="0" rtlCol="0" anchor="ctr"/>
              <a:lstStyle/>
              <a:p>
                <a:pPr marL="0" lvl="0" indent="0" algn="l">
                  <a:lnSpc>
                    <a:spcPts val="5751"/>
                  </a:lnSpc>
                </a:pPr>
                <a:r>
                  <a:rPr lang="en-US" sz="4800" b="1" dirty="0">
                    <a:solidFill>
                      <a:srgbClr val="FFFFFF"/>
                    </a:solidFill>
                    <a:latin typeface="Open Sans Bold"/>
                    <a:ea typeface="Open Sans Bold"/>
                    <a:cs typeface="Open Sans Bold"/>
                    <a:sym typeface="Open Sans Bold"/>
                  </a:rPr>
                  <a:t>KWESTIONARIUSZ REFLEKSJI</a:t>
                </a:r>
              </a:p>
            </p:txBody>
          </p:sp>
        </p:grpSp>
      </p:grpSp>
      <p:grpSp>
        <p:nvGrpSpPr>
          <p:cNvPr id="19" name="Group 19"/>
          <p:cNvGrpSpPr>
            <a:grpSpLocks noChangeAspect="1"/>
          </p:cNvGrpSpPr>
          <p:nvPr/>
        </p:nvGrpSpPr>
        <p:grpSpPr>
          <a:xfrm>
            <a:off x="11602556" y="2060888"/>
            <a:ext cx="3666190" cy="6505482"/>
            <a:chOff x="0" y="0"/>
            <a:chExt cx="4888254" cy="8673976"/>
          </a:xfrm>
        </p:grpSpPr>
        <p:sp>
          <p:nvSpPr>
            <p:cNvPr id="20" name="Freeform 20" descr="Grupa osób pracujących przy stole  Opis wygenerowany automatycznie"/>
            <p:cNvSpPr/>
            <p:nvPr/>
          </p:nvSpPr>
          <p:spPr>
            <a:xfrm>
              <a:off x="0" y="0"/>
              <a:ext cx="4888230" cy="8673973"/>
            </a:xfrm>
            <a:custGeom>
              <a:avLst/>
              <a:gdLst/>
              <a:ahLst/>
              <a:cxnLst/>
              <a:rect l="l" t="t" r="r" b="b"/>
              <a:pathLst>
                <a:path w="4888230" h="8673973">
                  <a:moveTo>
                    <a:pt x="0" y="0"/>
                  </a:moveTo>
                  <a:lnTo>
                    <a:pt x="4888230" y="0"/>
                  </a:lnTo>
                  <a:lnTo>
                    <a:pt x="4888230" y="8673973"/>
                  </a:lnTo>
                  <a:lnTo>
                    <a:pt x="0" y="86739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 b="-62"/>
              </a:stretch>
            </a:blipFill>
          </p:spPr>
          <p:txBody>
            <a:bodyPr/>
            <a:lstStyle/>
            <a:p>
              <a:endParaRPr lang="pl-PL"/>
            </a:p>
          </p:txBody>
        </p:sp>
      </p:grpSp>
      <p:sp>
        <p:nvSpPr>
          <p:cNvPr id="21" name="TextBox 21"/>
          <p:cNvSpPr txBox="1"/>
          <p:nvPr/>
        </p:nvSpPr>
        <p:spPr>
          <a:xfrm>
            <a:off x="1002769" y="3127820"/>
            <a:ext cx="8639764" cy="52198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719"/>
              </a:lnSpc>
            </a:pPr>
            <a:r>
              <a:rPr lang="en-US" sz="3600" dirty="0" err="1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Ocena</a:t>
            </a:r>
            <a:r>
              <a:rPr lang="en-US" sz="3600" dirty="0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600" dirty="0" err="1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wiedzy</a:t>
            </a:r>
            <a:r>
              <a:rPr lang="en-US" sz="3600" dirty="0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600" dirty="0" err="1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dotyczącej</a:t>
            </a:r>
            <a:r>
              <a:rPr lang="en-US" sz="3600" dirty="0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600" dirty="0" err="1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zarządzania</a:t>
            </a:r>
            <a:r>
              <a:rPr lang="en-US" sz="3600" dirty="0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600" dirty="0" err="1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innowacjami</a:t>
            </a:r>
            <a:r>
              <a:rPr lang="en-US" sz="3600" dirty="0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600" dirty="0" err="1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oraz</a:t>
            </a:r>
            <a:r>
              <a:rPr lang="en-US" sz="3600" dirty="0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600" dirty="0" err="1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innowacyjności</a:t>
            </a:r>
            <a:r>
              <a:rPr lang="en-US" sz="3600" dirty="0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 w </a:t>
            </a:r>
            <a:r>
              <a:rPr lang="en-US" sz="3600" dirty="0" err="1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logistyce</a:t>
            </a:r>
            <a:r>
              <a:rPr lang="en-US" sz="3600" dirty="0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</a:p>
          <a:p>
            <a:pPr marL="0" lvl="0" indent="0" algn="l">
              <a:lnSpc>
                <a:spcPts val="3719"/>
              </a:lnSpc>
            </a:pPr>
            <a:endParaRPr lang="en-US" sz="3600" dirty="0">
              <a:solidFill>
                <a:srgbClr val="173965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>
              <a:lnSpc>
                <a:spcPts val="3719"/>
              </a:lnSpc>
            </a:pPr>
            <a:endParaRPr lang="en-US" sz="3600" dirty="0">
              <a:solidFill>
                <a:srgbClr val="173965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>
              <a:lnSpc>
                <a:spcPts val="3719"/>
              </a:lnSpc>
            </a:pPr>
            <a:r>
              <a:rPr lang="en-US" sz="3600" dirty="0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Termin: </a:t>
            </a:r>
            <a:r>
              <a:rPr lang="en-US" sz="3600" dirty="0">
                <a:solidFill>
                  <a:schemeClr val="bg1">
                    <a:lumMod val="7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(</a:t>
            </a:r>
            <a:r>
              <a:rPr lang="pl-PL" sz="3600" dirty="0">
                <a:solidFill>
                  <a:schemeClr val="bg1">
                    <a:lumMod val="7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wprowadza nauczyciel)</a:t>
            </a:r>
            <a:endParaRPr lang="en-US" sz="3600" dirty="0">
              <a:solidFill>
                <a:schemeClr val="bg1">
                  <a:lumMod val="75000"/>
                </a:schemeClr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>
              <a:lnSpc>
                <a:spcPts val="3719"/>
              </a:lnSpc>
            </a:pPr>
            <a:endParaRPr lang="en-US" sz="3600" dirty="0">
              <a:solidFill>
                <a:srgbClr val="173965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>
              <a:lnSpc>
                <a:spcPts val="3719"/>
              </a:lnSpc>
            </a:pPr>
            <a:endParaRPr lang="en-US" sz="3600" dirty="0">
              <a:solidFill>
                <a:srgbClr val="173965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>
              <a:lnSpc>
                <a:spcPts val="3719"/>
              </a:lnSpc>
            </a:pPr>
            <a:r>
              <a:rPr lang="en-US" sz="3600" dirty="0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Link: </a:t>
            </a:r>
            <a:r>
              <a:rPr lang="en-US" sz="3600" dirty="0">
                <a:solidFill>
                  <a:srgbClr val="BFBFBF"/>
                </a:solidFill>
                <a:latin typeface="Open Sans"/>
                <a:ea typeface="Open Sans"/>
                <a:cs typeface="Open Sans"/>
                <a:sym typeface="Open Sans"/>
              </a:rPr>
              <a:t>(</a:t>
            </a:r>
            <a:r>
              <a:rPr lang="pl-PL" sz="3600" dirty="0">
                <a:solidFill>
                  <a:srgbClr val="BFBFBF"/>
                </a:solidFill>
                <a:latin typeface="Open Sans"/>
                <a:ea typeface="Open Sans"/>
                <a:cs typeface="Open Sans"/>
                <a:sym typeface="Open Sans"/>
              </a:rPr>
              <a:t>wprowadza </a:t>
            </a:r>
            <a:r>
              <a:rPr lang="en-US" sz="3600" dirty="0" err="1">
                <a:solidFill>
                  <a:srgbClr val="BFBFBF"/>
                </a:solidFill>
                <a:latin typeface="Open Sans"/>
                <a:ea typeface="Open Sans"/>
                <a:cs typeface="Open Sans"/>
                <a:sym typeface="Open Sans"/>
              </a:rPr>
              <a:t>nauczyciel</a:t>
            </a:r>
            <a:r>
              <a:rPr lang="en-US" sz="3600" dirty="0">
                <a:solidFill>
                  <a:srgbClr val="BFBFBF"/>
                </a:solidFill>
                <a:latin typeface="Open Sans"/>
                <a:ea typeface="Open Sans"/>
                <a:cs typeface="Open Sans"/>
                <a:sym typeface="Open Sans"/>
              </a:rPr>
              <a:t>)</a:t>
            </a:r>
          </a:p>
          <a:p>
            <a:pPr marL="0" lvl="0" indent="0" algn="l">
              <a:lnSpc>
                <a:spcPts val="3719"/>
              </a:lnSpc>
            </a:pPr>
            <a:endParaRPr lang="en-US" sz="3600" dirty="0">
              <a:solidFill>
                <a:srgbClr val="BFBFB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>
              <a:lnSpc>
                <a:spcPts val="3719"/>
              </a:lnSpc>
            </a:pPr>
            <a:r>
              <a:rPr lang="en-US" sz="3600" dirty="0" err="1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Kod</a:t>
            </a:r>
            <a:r>
              <a:rPr lang="en-US" sz="3600" dirty="0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 QR: </a:t>
            </a:r>
            <a:r>
              <a:rPr lang="en-US" sz="3600" dirty="0">
                <a:solidFill>
                  <a:srgbClr val="BFBFBF"/>
                </a:solidFill>
                <a:latin typeface="Open Sans"/>
                <a:ea typeface="Open Sans"/>
                <a:cs typeface="Open Sans"/>
                <a:sym typeface="Open Sans"/>
              </a:rPr>
              <a:t>(</a:t>
            </a:r>
            <a:r>
              <a:rPr lang="en-US" sz="3600" dirty="0" err="1">
                <a:solidFill>
                  <a:srgbClr val="BFBFBF"/>
                </a:solidFill>
                <a:latin typeface="Open Sans"/>
                <a:ea typeface="Open Sans"/>
                <a:cs typeface="Open Sans"/>
                <a:sym typeface="Open Sans"/>
              </a:rPr>
              <a:t>wprowadza</a:t>
            </a:r>
            <a:r>
              <a:rPr lang="en-US" sz="3600" dirty="0">
                <a:solidFill>
                  <a:srgbClr val="BFBFB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600" dirty="0" err="1">
                <a:solidFill>
                  <a:srgbClr val="BFBFBF"/>
                </a:solidFill>
                <a:latin typeface="Open Sans"/>
                <a:ea typeface="Open Sans"/>
                <a:cs typeface="Open Sans"/>
                <a:sym typeface="Open Sans"/>
              </a:rPr>
              <a:t>nauczyciel</a:t>
            </a:r>
            <a:r>
              <a:rPr lang="en-US" sz="3600" dirty="0">
                <a:solidFill>
                  <a:srgbClr val="BFBFBF"/>
                </a:solidFill>
                <a:latin typeface="Open Sans"/>
                <a:ea typeface="Open Sans"/>
                <a:cs typeface="Open Sans"/>
                <a:sym typeface="Open Sans"/>
              </a:rPr>
              <a:t>)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 rot="-5400000">
            <a:off x="16015584" y="7887021"/>
            <a:ext cx="3418810" cy="239078"/>
            <a:chOff x="0" y="0"/>
            <a:chExt cx="4558414" cy="31877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558411" cy="318770"/>
            </a:xfrm>
            <a:custGeom>
              <a:avLst/>
              <a:gdLst/>
              <a:ahLst/>
              <a:cxnLst/>
              <a:rect l="l" t="t" r="r" b="b"/>
              <a:pathLst>
                <a:path w="4558411" h="318770">
                  <a:moveTo>
                    <a:pt x="0" y="0"/>
                  </a:moveTo>
                  <a:lnTo>
                    <a:pt x="4558411" y="0"/>
                  </a:lnTo>
                  <a:lnTo>
                    <a:pt x="4558411" y="318770"/>
                  </a:lnTo>
                  <a:lnTo>
                    <a:pt x="0" y="31877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r="-860"/>
              </a:stretch>
            </a:blipFill>
          </p:spPr>
          <p:txBody>
            <a:bodyPr/>
            <a:lstStyle/>
            <a:p>
              <a:endParaRPr lang="pl-PL"/>
            </a:p>
          </p:txBody>
        </p:sp>
      </p:grpSp>
      <p:grpSp>
        <p:nvGrpSpPr>
          <p:cNvPr id="4" name="Group 4"/>
          <p:cNvGrpSpPr>
            <a:grpSpLocks noChangeAspect="1"/>
          </p:cNvGrpSpPr>
          <p:nvPr/>
        </p:nvGrpSpPr>
        <p:grpSpPr>
          <a:xfrm rot="2411056">
            <a:off x="17562989" y="9670934"/>
            <a:ext cx="324001" cy="342339"/>
            <a:chOff x="0" y="0"/>
            <a:chExt cx="432001" cy="456452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32054" cy="456438"/>
            </a:xfrm>
            <a:custGeom>
              <a:avLst/>
              <a:gdLst/>
              <a:ahLst/>
              <a:cxnLst/>
              <a:rect l="l" t="t" r="r" b="b"/>
              <a:pathLst>
                <a:path w="432054" h="456438">
                  <a:moveTo>
                    <a:pt x="0" y="0"/>
                  </a:moveTo>
                  <a:lnTo>
                    <a:pt x="432054" y="0"/>
                  </a:lnTo>
                  <a:lnTo>
                    <a:pt x="432054" y="456438"/>
                  </a:lnTo>
                  <a:lnTo>
                    <a:pt x="0" y="45643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r="12" b="-54"/>
              </a:stretch>
            </a:blipFill>
          </p:spPr>
          <p:txBody>
            <a:bodyPr/>
            <a:lstStyle/>
            <a:p>
              <a:endParaRPr lang="pl-PL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1095263" y="8147459"/>
            <a:ext cx="7192735" cy="1046029"/>
            <a:chOff x="0" y="0"/>
            <a:chExt cx="9590314" cy="1394706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9590278" cy="1394714"/>
            </a:xfrm>
            <a:custGeom>
              <a:avLst/>
              <a:gdLst/>
              <a:ahLst/>
              <a:cxnLst/>
              <a:rect l="l" t="t" r="r" b="b"/>
              <a:pathLst>
                <a:path w="9590278" h="1394714">
                  <a:moveTo>
                    <a:pt x="0" y="0"/>
                  </a:moveTo>
                  <a:lnTo>
                    <a:pt x="9590278" y="0"/>
                  </a:lnTo>
                  <a:lnTo>
                    <a:pt x="9590278" y="1394714"/>
                  </a:lnTo>
                  <a:lnTo>
                    <a:pt x="0" y="1394714"/>
                  </a:lnTo>
                  <a:close/>
                </a:path>
              </a:pathLst>
            </a:custGeom>
            <a:gradFill rotWithShape="1">
              <a:gsLst>
                <a:gs pos="0">
                  <a:srgbClr val="8551A1">
                    <a:alpha val="100000"/>
                  </a:srgbClr>
                </a:gs>
                <a:gs pos="35350">
                  <a:srgbClr val="6363AC">
                    <a:alpha val="100000"/>
                  </a:srgbClr>
                </a:gs>
                <a:gs pos="100000">
                  <a:srgbClr val="26C4F4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pl-PL"/>
            </a:p>
          </p:txBody>
        </p:sp>
      </p:grpSp>
      <p:grpSp>
        <p:nvGrpSpPr>
          <p:cNvPr id="8" name="Group 8"/>
          <p:cNvGrpSpPr>
            <a:grpSpLocks noChangeAspect="1"/>
          </p:cNvGrpSpPr>
          <p:nvPr/>
        </p:nvGrpSpPr>
        <p:grpSpPr>
          <a:xfrm>
            <a:off x="848130" y="8874108"/>
            <a:ext cx="3081393" cy="686139"/>
            <a:chOff x="0" y="0"/>
            <a:chExt cx="4108524" cy="914852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4108577" cy="914908"/>
            </a:xfrm>
            <a:custGeom>
              <a:avLst/>
              <a:gdLst/>
              <a:ahLst/>
              <a:cxnLst/>
              <a:rect l="l" t="t" r="r" b="b"/>
              <a:pathLst>
                <a:path w="4108577" h="914908">
                  <a:moveTo>
                    <a:pt x="0" y="0"/>
                  </a:moveTo>
                  <a:lnTo>
                    <a:pt x="4108577" y="0"/>
                  </a:lnTo>
                  <a:lnTo>
                    <a:pt x="4108577" y="914908"/>
                  </a:lnTo>
                  <a:lnTo>
                    <a:pt x="0" y="9149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-26" r="-25" b="6"/>
              </a:stretch>
            </a:blipFill>
          </p:spPr>
          <p:txBody>
            <a:bodyPr/>
            <a:lstStyle/>
            <a:p>
              <a:endParaRPr lang="pl-PL"/>
            </a:p>
          </p:txBody>
        </p:sp>
      </p:grpSp>
      <p:grpSp>
        <p:nvGrpSpPr>
          <p:cNvPr id="10" name="Group 10"/>
          <p:cNvGrpSpPr>
            <a:grpSpLocks noChangeAspect="1"/>
          </p:cNvGrpSpPr>
          <p:nvPr/>
        </p:nvGrpSpPr>
        <p:grpSpPr>
          <a:xfrm>
            <a:off x="12280273" y="420584"/>
            <a:ext cx="5426052" cy="2818728"/>
            <a:chOff x="0" y="0"/>
            <a:chExt cx="7234736" cy="3758304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7234682" cy="3758311"/>
            </a:xfrm>
            <a:custGeom>
              <a:avLst/>
              <a:gdLst/>
              <a:ahLst/>
              <a:cxnLst/>
              <a:rect l="l" t="t" r="r" b="b"/>
              <a:pathLst>
                <a:path w="7234682" h="3758311">
                  <a:moveTo>
                    <a:pt x="0" y="0"/>
                  </a:moveTo>
                  <a:lnTo>
                    <a:pt x="7234682" y="0"/>
                  </a:lnTo>
                  <a:lnTo>
                    <a:pt x="7234682" y="3758311"/>
                  </a:lnTo>
                  <a:lnTo>
                    <a:pt x="0" y="37583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-92" r="-93"/>
              </a:stretch>
            </a:blipFill>
          </p:spPr>
          <p:txBody>
            <a:bodyPr/>
            <a:lstStyle/>
            <a:p>
              <a:endParaRPr lang="pl-PL"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5590412" y="9566510"/>
            <a:ext cx="12218670" cy="4276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r">
              <a:lnSpc>
                <a:spcPts val="1674"/>
              </a:lnSpc>
            </a:pPr>
            <a:r>
              <a:rPr lang="en-US" sz="1395" dirty="0" err="1">
                <a:solidFill>
                  <a:srgbClr val="0B3A5B"/>
                </a:solidFill>
                <a:latin typeface="Open Sans"/>
                <a:ea typeface="Open Sans"/>
                <a:cs typeface="Open Sans"/>
                <a:sym typeface="Open Sans"/>
              </a:rPr>
              <a:t>Prezentacja</a:t>
            </a:r>
            <a:r>
              <a:rPr lang="en-US" sz="1395" dirty="0">
                <a:solidFill>
                  <a:srgbClr val="0B3A5B"/>
                </a:solidFill>
                <a:latin typeface="Open Sans"/>
                <a:ea typeface="Open Sans"/>
                <a:cs typeface="Open Sans"/>
                <a:sym typeface="Open Sans"/>
              </a:rPr>
              <a:t> © 2025 Project EARTH jest </a:t>
            </a:r>
            <a:r>
              <a:rPr lang="en-US" sz="1395" dirty="0" err="1">
                <a:solidFill>
                  <a:srgbClr val="0B3A5B"/>
                </a:solidFill>
                <a:latin typeface="Open Sans"/>
                <a:ea typeface="Open Sans"/>
                <a:cs typeface="Open Sans"/>
                <a:sym typeface="Open Sans"/>
              </a:rPr>
              <a:t>licencjonowana</a:t>
            </a:r>
            <a:r>
              <a:rPr lang="en-US" sz="1395" dirty="0">
                <a:solidFill>
                  <a:srgbClr val="0B3A5B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395" dirty="0" err="1">
                <a:solidFill>
                  <a:srgbClr val="0B3A5B"/>
                </a:solidFill>
                <a:latin typeface="Open Sans"/>
                <a:ea typeface="Open Sans"/>
                <a:cs typeface="Open Sans"/>
                <a:sym typeface="Open Sans"/>
              </a:rPr>
              <a:t>na</a:t>
            </a:r>
            <a:r>
              <a:rPr lang="en-US" sz="1395" dirty="0">
                <a:solidFill>
                  <a:srgbClr val="0B3A5B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395" dirty="0" err="1">
                <a:solidFill>
                  <a:srgbClr val="0B3A5B"/>
                </a:solidFill>
                <a:latin typeface="Open Sans"/>
                <a:ea typeface="Open Sans"/>
                <a:cs typeface="Open Sans"/>
                <a:sym typeface="Open Sans"/>
              </a:rPr>
              <a:t>mocy</a:t>
            </a:r>
            <a:r>
              <a:rPr lang="en-US" sz="1395" dirty="0">
                <a:solidFill>
                  <a:srgbClr val="0B3A5B"/>
                </a:solidFill>
                <a:latin typeface="Open Sans"/>
                <a:ea typeface="Open Sans"/>
                <a:cs typeface="Open Sans"/>
                <a:sym typeface="Open Sans"/>
              </a:rPr>
              <a:t> CC BY 4.0. Aby </a:t>
            </a:r>
            <a:r>
              <a:rPr lang="pl-PL" sz="1395" dirty="0">
                <a:solidFill>
                  <a:srgbClr val="0B3A5B"/>
                </a:solidFill>
                <a:latin typeface="Open Sans"/>
                <a:ea typeface="Open Sans"/>
                <a:cs typeface="Open Sans"/>
                <a:sym typeface="Open Sans"/>
              </a:rPr>
              <a:t>dowiedzieć się więcej o </a:t>
            </a:r>
            <a:r>
              <a:rPr lang="en-US" sz="1395" dirty="0" err="1">
                <a:solidFill>
                  <a:srgbClr val="0B3A5B"/>
                </a:solidFill>
                <a:latin typeface="Open Sans"/>
                <a:ea typeface="Open Sans"/>
                <a:cs typeface="Open Sans"/>
                <a:sym typeface="Open Sans"/>
              </a:rPr>
              <a:t>tej</a:t>
            </a:r>
            <a:r>
              <a:rPr lang="en-US" sz="1395" dirty="0">
                <a:solidFill>
                  <a:srgbClr val="0B3A5B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395" dirty="0" err="1">
                <a:solidFill>
                  <a:srgbClr val="0B3A5B"/>
                </a:solidFill>
                <a:latin typeface="Open Sans"/>
                <a:ea typeface="Open Sans"/>
                <a:cs typeface="Open Sans"/>
                <a:sym typeface="Open Sans"/>
              </a:rPr>
              <a:t>licencji</a:t>
            </a:r>
            <a:r>
              <a:rPr lang="en-US" sz="1395" dirty="0">
                <a:solidFill>
                  <a:srgbClr val="0B3A5B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1395" dirty="0" err="1">
                <a:solidFill>
                  <a:srgbClr val="0B3A5B"/>
                </a:solidFill>
                <a:latin typeface="Open Sans"/>
                <a:ea typeface="Open Sans"/>
                <a:cs typeface="Open Sans"/>
                <a:sym typeface="Open Sans"/>
              </a:rPr>
              <a:t>odwiedź</a:t>
            </a:r>
            <a:r>
              <a:rPr lang="en-US" sz="1395" dirty="0">
                <a:solidFill>
                  <a:srgbClr val="0B3A5B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395" dirty="0" err="1">
                <a:solidFill>
                  <a:srgbClr val="0B3A5B"/>
                </a:solidFill>
                <a:latin typeface="Open Sans"/>
                <a:ea typeface="Open Sans"/>
                <a:cs typeface="Open Sans"/>
                <a:sym typeface="Open Sans"/>
              </a:rPr>
              <a:t>stronę</a:t>
            </a:r>
            <a:r>
              <a:rPr lang="en-US" sz="1395" dirty="0">
                <a:solidFill>
                  <a:srgbClr val="0B3A5B"/>
                </a:solidFill>
                <a:latin typeface="Open Sans"/>
                <a:ea typeface="Open Sans"/>
                <a:cs typeface="Open Sans"/>
                <a:sym typeface="Open Sans"/>
              </a:rPr>
              <a:t> https://creativecommons.org/licenses/by/4.0/</a:t>
            </a:r>
          </a:p>
        </p:txBody>
      </p:sp>
      <p:grpSp>
        <p:nvGrpSpPr>
          <p:cNvPr id="13" name="Group 13"/>
          <p:cNvGrpSpPr>
            <a:grpSpLocks noChangeAspect="1"/>
          </p:cNvGrpSpPr>
          <p:nvPr/>
        </p:nvGrpSpPr>
        <p:grpSpPr>
          <a:xfrm>
            <a:off x="0" y="3533703"/>
            <a:ext cx="18288000" cy="4897585"/>
            <a:chOff x="0" y="0"/>
            <a:chExt cx="24384000" cy="6530114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24384000" cy="6530086"/>
            </a:xfrm>
            <a:custGeom>
              <a:avLst/>
              <a:gdLst/>
              <a:ahLst/>
              <a:cxnLst/>
              <a:rect l="l" t="t" r="r" b="b"/>
              <a:pathLst>
                <a:path w="24384000" h="6530086">
                  <a:moveTo>
                    <a:pt x="0" y="0"/>
                  </a:moveTo>
                  <a:lnTo>
                    <a:pt x="24384000" y="0"/>
                  </a:lnTo>
                  <a:lnTo>
                    <a:pt x="24384000" y="6530086"/>
                  </a:lnTo>
                  <a:lnTo>
                    <a:pt x="0" y="653008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t="-54601" b="-54672"/>
              </a:stretch>
            </a:blipFill>
          </p:spPr>
          <p:txBody>
            <a:bodyPr/>
            <a:lstStyle/>
            <a:p>
              <a:endParaRPr lang="pl-PL"/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11449698" y="8431267"/>
            <a:ext cx="6368128" cy="600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788"/>
              </a:lnSpc>
            </a:pPr>
            <a:r>
              <a:rPr lang="en-US" sz="399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www.innovating4earth.eu</a:t>
            </a:r>
          </a:p>
        </p:txBody>
      </p:sp>
      <p:sp>
        <p:nvSpPr>
          <p:cNvPr id="16" name="Freeform 16"/>
          <p:cNvSpPr/>
          <p:nvPr/>
        </p:nvSpPr>
        <p:spPr>
          <a:xfrm>
            <a:off x="-6388627" y="-2155272"/>
            <a:ext cx="10260288" cy="10452085"/>
          </a:xfrm>
          <a:custGeom>
            <a:avLst/>
            <a:gdLst/>
            <a:ahLst/>
            <a:cxnLst/>
            <a:rect l="l" t="t" r="r" b="b"/>
            <a:pathLst>
              <a:path w="10260288" h="10452085">
                <a:moveTo>
                  <a:pt x="0" y="0"/>
                </a:moveTo>
                <a:lnTo>
                  <a:pt x="10260288" y="0"/>
                </a:lnTo>
                <a:lnTo>
                  <a:pt x="10260288" y="10452085"/>
                </a:lnTo>
                <a:lnTo>
                  <a:pt x="0" y="1045208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17" name="Freeform 17"/>
          <p:cNvSpPr/>
          <p:nvPr/>
        </p:nvSpPr>
        <p:spPr>
          <a:xfrm>
            <a:off x="2843797" y="2423248"/>
            <a:ext cx="2055729" cy="2069108"/>
          </a:xfrm>
          <a:custGeom>
            <a:avLst/>
            <a:gdLst/>
            <a:ahLst/>
            <a:cxnLst/>
            <a:rect l="l" t="t" r="r" b="b"/>
            <a:pathLst>
              <a:path w="2055729" h="2069108">
                <a:moveTo>
                  <a:pt x="0" y="0"/>
                </a:moveTo>
                <a:lnTo>
                  <a:pt x="2055729" y="0"/>
                </a:lnTo>
                <a:lnTo>
                  <a:pt x="2055729" y="2069108"/>
                </a:lnTo>
                <a:lnTo>
                  <a:pt x="0" y="206910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grpSp>
        <p:nvGrpSpPr>
          <p:cNvPr id="18" name="Group 18"/>
          <p:cNvGrpSpPr>
            <a:grpSpLocks noChangeAspect="1"/>
          </p:cNvGrpSpPr>
          <p:nvPr/>
        </p:nvGrpSpPr>
        <p:grpSpPr>
          <a:xfrm>
            <a:off x="292204" y="7152042"/>
            <a:ext cx="7158912" cy="1843962"/>
            <a:chOff x="0" y="0"/>
            <a:chExt cx="9545216" cy="2458616"/>
          </a:xfrm>
        </p:grpSpPr>
        <p:sp>
          <p:nvSpPr>
            <p:cNvPr id="19" name="Freeform 19" descr="Czarne tło z białym tekstem  Treści generowane przez sztuczną inteligencję mogą być nieprawidłowe."/>
            <p:cNvSpPr/>
            <p:nvPr/>
          </p:nvSpPr>
          <p:spPr>
            <a:xfrm>
              <a:off x="0" y="0"/>
              <a:ext cx="9545193" cy="2458593"/>
            </a:xfrm>
            <a:custGeom>
              <a:avLst/>
              <a:gdLst/>
              <a:ahLst/>
              <a:cxnLst/>
              <a:rect l="l" t="t" r="r" b="b"/>
              <a:pathLst>
                <a:path w="9545193" h="2458593">
                  <a:moveTo>
                    <a:pt x="0" y="0"/>
                  </a:moveTo>
                  <a:lnTo>
                    <a:pt x="9545193" y="0"/>
                  </a:lnTo>
                  <a:lnTo>
                    <a:pt x="9545193" y="2458593"/>
                  </a:lnTo>
                  <a:lnTo>
                    <a:pt x="0" y="24585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/>
              </a:stretch>
            </a:blipFill>
          </p:spPr>
          <p:txBody>
            <a:bodyPr/>
            <a:lstStyle/>
            <a:p>
              <a:endParaRPr lang="pl-PL"/>
            </a:p>
          </p:txBody>
        </p:sp>
      </p:grp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 rot="-5400000">
            <a:off x="16015584" y="7887021"/>
            <a:ext cx="3418810" cy="239078"/>
            <a:chOff x="0" y="0"/>
            <a:chExt cx="4558414" cy="31877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558411" cy="318770"/>
            </a:xfrm>
            <a:custGeom>
              <a:avLst/>
              <a:gdLst/>
              <a:ahLst/>
              <a:cxnLst/>
              <a:rect l="l" t="t" r="r" b="b"/>
              <a:pathLst>
                <a:path w="4558411" h="318770">
                  <a:moveTo>
                    <a:pt x="0" y="0"/>
                  </a:moveTo>
                  <a:lnTo>
                    <a:pt x="4558411" y="0"/>
                  </a:lnTo>
                  <a:lnTo>
                    <a:pt x="4558411" y="318770"/>
                  </a:lnTo>
                  <a:lnTo>
                    <a:pt x="0" y="31877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r="-860"/>
              </a:stretch>
            </a:blipFill>
          </p:spPr>
          <p:txBody>
            <a:bodyPr/>
            <a:lstStyle/>
            <a:p>
              <a:endParaRPr lang="pl-PL"/>
            </a:p>
          </p:txBody>
        </p:sp>
      </p:grpSp>
      <p:grpSp>
        <p:nvGrpSpPr>
          <p:cNvPr id="4" name="Group 4"/>
          <p:cNvGrpSpPr>
            <a:grpSpLocks noChangeAspect="1"/>
          </p:cNvGrpSpPr>
          <p:nvPr/>
        </p:nvGrpSpPr>
        <p:grpSpPr>
          <a:xfrm rot="2411056">
            <a:off x="17562989" y="9670934"/>
            <a:ext cx="324001" cy="342339"/>
            <a:chOff x="0" y="0"/>
            <a:chExt cx="432001" cy="456452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32054" cy="456438"/>
            </a:xfrm>
            <a:custGeom>
              <a:avLst/>
              <a:gdLst/>
              <a:ahLst/>
              <a:cxnLst/>
              <a:rect l="l" t="t" r="r" b="b"/>
              <a:pathLst>
                <a:path w="432054" h="456438">
                  <a:moveTo>
                    <a:pt x="0" y="0"/>
                  </a:moveTo>
                  <a:lnTo>
                    <a:pt x="432054" y="0"/>
                  </a:lnTo>
                  <a:lnTo>
                    <a:pt x="432054" y="456438"/>
                  </a:lnTo>
                  <a:lnTo>
                    <a:pt x="0" y="45643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r="12" b="-54"/>
              </a:stretch>
            </a:blipFill>
          </p:spPr>
          <p:txBody>
            <a:bodyPr/>
            <a:lstStyle/>
            <a:p>
              <a:endParaRPr lang="pl-PL"/>
            </a:p>
          </p:txBody>
        </p:sp>
      </p:grpSp>
      <p:grpSp>
        <p:nvGrpSpPr>
          <p:cNvPr id="6" name="Group 6"/>
          <p:cNvGrpSpPr/>
          <p:nvPr/>
        </p:nvGrpSpPr>
        <p:grpSpPr>
          <a:xfrm rot="-5400000">
            <a:off x="4000500" y="-4000500"/>
            <a:ext cx="10287002" cy="18287998"/>
            <a:chOff x="0" y="0"/>
            <a:chExt cx="13716002" cy="24383998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3716000" cy="24384000"/>
            </a:xfrm>
            <a:custGeom>
              <a:avLst/>
              <a:gdLst/>
              <a:ahLst/>
              <a:cxnLst/>
              <a:rect l="l" t="t" r="r" b="b"/>
              <a:pathLst>
                <a:path w="13716000" h="24384000">
                  <a:moveTo>
                    <a:pt x="0" y="0"/>
                  </a:moveTo>
                  <a:lnTo>
                    <a:pt x="13716000" y="0"/>
                  </a:lnTo>
                  <a:lnTo>
                    <a:pt x="13716000" y="24384000"/>
                  </a:lnTo>
                  <a:lnTo>
                    <a:pt x="0" y="24384000"/>
                  </a:lnTo>
                  <a:close/>
                </a:path>
              </a:pathLst>
            </a:custGeom>
            <a:solidFill>
              <a:srgbClr val="173965"/>
            </a:solidFill>
          </p:spPr>
          <p:txBody>
            <a:bodyPr/>
            <a:lstStyle/>
            <a:p>
              <a:endParaRPr lang="pl-PL"/>
            </a:p>
          </p:txBody>
        </p:sp>
      </p:grpSp>
      <p:grpSp>
        <p:nvGrpSpPr>
          <p:cNvPr id="8" name="Group 8"/>
          <p:cNvGrpSpPr/>
          <p:nvPr/>
        </p:nvGrpSpPr>
        <p:grpSpPr>
          <a:xfrm rot="-5400000">
            <a:off x="4287404" y="-3039447"/>
            <a:ext cx="9211530" cy="16365894"/>
            <a:chOff x="0" y="0"/>
            <a:chExt cx="12282040" cy="21821192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2282043" cy="21821139"/>
            </a:xfrm>
            <a:custGeom>
              <a:avLst/>
              <a:gdLst/>
              <a:ahLst/>
              <a:cxnLst/>
              <a:rect l="l" t="t" r="r" b="b"/>
              <a:pathLst>
                <a:path w="12282043" h="21821139">
                  <a:moveTo>
                    <a:pt x="0" y="0"/>
                  </a:moveTo>
                  <a:lnTo>
                    <a:pt x="12282043" y="0"/>
                  </a:lnTo>
                  <a:lnTo>
                    <a:pt x="12282043" y="21821139"/>
                  </a:lnTo>
                  <a:lnTo>
                    <a:pt x="0" y="2182113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9525"/>
              <a:ext cx="12282040" cy="218307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3240"/>
                </a:lnSpc>
              </a:pPr>
              <a:r>
                <a:rPr lang="en-US" sz="2700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A</a:t>
              </a:r>
            </a:p>
          </p:txBody>
        </p:sp>
      </p:grpSp>
      <p:grpSp>
        <p:nvGrpSpPr>
          <p:cNvPr id="11" name="Group 11"/>
          <p:cNvGrpSpPr>
            <a:grpSpLocks noChangeAspect="1"/>
          </p:cNvGrpSpPr>
          <p:nvPr/>
        </p:nvGrpSpPr>
        <p:grpSpPr>
          <a:xfrm rot="-5400000">
            <a:off x="15409448" y="6914263"/>
            <a:ext cx="4558414" cy="318770"/>
            <a:chOff x="0" y="0"/>
            <a:chExt cx="6077885" cy="425027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6077839" cy="425069"/>
            </a:xfrm>
            <a:custGeom>
              <a:avLst/>
              <a:gdLst/>
              <a:ahLst/>
              <a:cxnLst/>
              <a:rect l="l" t="t" r="r" b="b"/>
              <a:pathLst>
                <a:path w="6077839" h="425069">
                  <a:moveTo>
                    <a:pt x="0" y="0"/>
                  </a:moveTo>
                  <a:lnTo>
                    <a:pt x="6077839" y="0"/>
                  </a:lnTo>
                  <a:lnTo>
                    <a:pt x="6077839" y="425069"/>
                  </a:lnTo>
                  <a:lnTo>
                    <a:pt x="0" y="42506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b="-290"/>
              </a:stretch>
            </a:blipFill>
          </p:spPr>
          <p:txBody>
            <a:bodyPr/>
            <a:lstStyle/>
            <a:p>
              <a:endParaRPr lang="pl-PL"/>
            </a:p>
          </p:txBody>
        </p:sp>
      </p:grpSp>
      <p:grpSp>
        <p:nvGrpSpPr>
          <p:cNvPr id="13" name="Group 13"/>
          <p:cNvGrpSpPr>
            <a:grpSpLocks noChangeAspect="1"/>
          </p:cNvGrpSpPr>
          <p:nvPr/>
        </p:nvGrpSpPr>
        <p:grpSpPr>
          <a:xfrm rot="2411056">
            <a:off x="17472655" y="9292814"/>
            <a:ext cx="432001" cy="456452"/>
            <a:chOff x="0" y="0"/>
            <a:chExt cx="576001" cy="608603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575945" cy="608584"/>
            </a:xfrm>
            <a:custGeom>
              <a:avLst/>
              <a:gdLst/>
              <a:ahLst/>
              <a:cxnLst/>
              <a:rect l="l" t="t" r="r" b="b"/>
              <a:pathLst>
                <a:path w="575945" h="608584">
                  <a:moveTo>
                    <a:pt x="0" y="0"/>
                  </a:moveTo>
                  <a:lnTo>
                    <a:pt x="575945" y="0"/>
                  </a:lnTo>
                  <a:lnTo>
                    <a:pt x="575945" y="608584"/>
                  </a:lnTo>
                  <a:lnTo>
                    <a:pt x="0" y="6085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r="-9" b="-687"/>
              </a:stretch>
            </a:blipFill>
          </p:spPr>
          <p:txBody>
            <a:bodyPr/>
            <a:lstStyle/>
            <a:p>
              <a:endParaRPr lang="pl-PL"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249923" y="1171347"/>
            <a:ext cx="5623558" cy="971501"/>
            <a:chOff x="0" y="0"/>
            <a:chExt cx="7498078" cy="1295334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7498078" cy="1295334"/>
            </a:xfrm>
            <a:custGeom>
              <a:avLst/>
              <a:gdLst/>
              <a:ahLst/>
              <a:cxnLst/>
              <a:rect l="l" t="t" r="r" b="b"/>
              <a:pathLst>
                <a:path w="7498078" h="1295334">
                  <a:moveTo>
                    <a:pt x="0" y="0"/>
                  </a:moveTo>
                  <a:lnTo>
                    <a:pt x="7498078" y="0"/>
                  </a:lnTo>
                  <a:lnTo>
                    <a:pt x="7498078" y="1295334"/>
                  </a:lnTo>
                  <a:lnTo>
                    <a:pt x="0" y="129533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l-PL"/>
            </a:p>
          </p:txBody>
        </p:sp>
        <p:grpSp>
          <p:nvGrpSpPr>
            <p:cNvPr id="18" name="Group 18"/>
            <p:cNvGrpSpPr/>
            <p:nvPr/>
          </p:nvGrpSpPr>
          <p:grpSpPr>
            <a:xfrm>
              <a:off x="0" y="0"/>
              <a:ext cx="7498078" cy="1418473"/>
              <a:chOff x="0" y="0"/>
              <a:chExt cx="7498078" cy="1418473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0" y="0"/>
                <a:ext cx="7498078" cy="1418473"/>
              </a:xfrm>
              <a:custGeom>
                <a:avLst/>
                <a:gdLst/>
                <a:ahLst/>
                <a:cxnLst/>
                <a:rect l="l" t="t" r="r" b="b"/>
                <a:pathLst>
                  <a:path w="7498078" h="1418473">
                    <a:moveTo>
                      <a:pt x="0" y="0"/>
                    </a:moveTo>
                    <a:lnTo>
                      <a:pt x="7498078" y="0"/>
                    </a:lnTo>
                    <a:lnTo>
                      <a:pt x="7498078" y="1418473"/>
                    </a:lnTo>
                    <a:lnTo>
                      <a:pt x="0" y="1418473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0" name="TextBox 20"/>
              <p:cNvSpPr txBox="1"/>
              <p:nvPr/>
            </p:nvSpPr>
            <p:spPr>
              <a:xfrm>
                <a:off x="0" y="57150"/>
                <a:ext cx="7498078" cy="1361323"/>
              </a:xfrm>
              <a:prstGeom prst="rect">
                <a:avLst/>
              </a:prstGeom>
            </p:spPr>
            <p:txBody>
              <a:bodyPr lIns="0" tIns="0" rIns="0" bIns="0" rtlCol="0" anchor="ctr"/>
              <a:lstStyle/>
              <a:p>
                <a:pPr marL="0" lvl="0" indent="0" algn="l">
                  <a:lnSpc>
                    <a:spcPts val="5832"/>
                  </a:lnSpc>
                </a:pPr>
                <a:r>
                  <a:rPr lang="pl-PL" sz="5400" b="1" dirty="0">
                    <a:solidFill>
                      <a:srgbClr val="FFFFFF"/>
                    </a:solidFill>
                    <a:latin typeface="Open Sans Bold"/>
                    <a:ea typeface="Open Sans Bold"/>
                    <a:cs typeface="Open Sans Bold"/>
                    <a:sym typeface="Open Sans Bold"/>
                  </a:rPr>
                  <a:t>  BIBLIOGRAFIA</a:t>
                </a:r>
                <a:endParaRPr lang="en-US" sz="5400" b="1" dirty="0">
                  <a:solidFill>
                    <a:srgbClr val="FFFFFF"/>
                  </a:solidFill>
                  <a:latin typeface="Open Sans Bold"/>
                  <a:ea typeface="Open Sans Bold"/>
                  <a:cs typeface="Open Sans Bold"/>
                  <a:sym typeface="Open Sans Bold"/>
                </a:endParaRPr>
              </a:p>
            </p:txBody>
          </p:sp>
        </p:grpSp>
      </p:grpSp>
      <p:sp>
        <p:nvSpPr>
          <p:cNvPr id="21" name="Text Placeholder 1">
            <a:extLst>
              <a:ext uri="{FF2B5EF4-FFF2-40B4-BE49-F238E27FC236}">
                <a16:creationId xmlns:a16="http://schemas.microsoft.com/office/drawing/2014/main" id="{0C7A01A4-FBE7-EE19-FF96-F9666027D06D}"/>
              </a:ext>
            </a:extLst>
          </p:cNvPr>
          <p:cNvSpPr txBox="1">
            <a:spLocks/>
          </p:cNvSpPr>
          <p:nvPr/>
        </p:nvSpPr>
        <p:spPr>
          <a:xfrm>
            <a:off x="1447800" y="2680582"/>
            <a:ext cx="15011400" cy="6393437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buNone/>
            </a:pPr>
            <a:r>
              <a:rPr lang="da-DK" sz="2000" dirty="0"/>
              <a:t>Advids. (n.d.). </a:t>
            </a:r>
            <a:r>
              <a:rPr lang="da-DK" sz="2000" i="1" dirty="0"/>
              <a:t>Advids – Video Marketing for Businesses.</a:t>
            </a:r>
            <a:r>
              <a:rPr lang="da-DK" sz="2000" dirty="0"/>
              <a:t> </a:t>
            </a:r>
            <a:r>
              <a:rPr lang="da-DK" sz="2000" dirty="0">
                <a:solidFill>
                  <a:srgbClr val="29C5F4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https://advids.co/</a:t>
            </a:r>
            <a:endParaRPr lang="en-GB" sz="2000" dirty="0">
              <a:solidFill>
                <a:srgbClr val="29C5F4"/>
              </a:solidFill>
            </a:endParaRPr>
          </a:p>
          <a:p>
            <a:pPr indent="0">
              <a:buNone/>
            </a:pPr>
            <a:r>
              <a:rPr lang="en-GB" sz="2000" dirty="0" err="1"/>
              <a:t>Bisogni</a:t>
            </a:r>
            <a:r>
              <a:rPr lang="en-GB" sz="2000" dirty="0"/>
              <a:t>, P., Łobacz, K., &amp; Malinowska, M. (2024). Managing innovation in sustainable logistics: insights from European case studies. </a:t>
            </a:r>
            <a:r>
              <a:rPr lang="en-GB" sz="2000" i="1" dirty="0"/>
              <a:t>US and AILOG Conference Paper</a:t>
            </a:r>
            <a:r>
              <a:rPr lang="en-GB" sz="2000" dirty="0"/>
              <a:t>. </a:t>
            </a:r>
            <a:r>
              <a:rPr lang="en-GB" sz="2000" u="sng" dirty="0">
                <a:solidFill>
                  <a:srgbClr val="29C5F4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https://ciltuk.org.uk/Portals/0/LRN%20Full%20Papers%202024%20NEW%2019th%20November.pdf?ver=2024-12-18-094253-743</a:t>
            </a:r>
            <a:endParaRPr lang="en-GB" sz="2000" u="sng" dirty="0">
              <a:solidFill>
                <a:srgbClr val="29C5F4"/>
              </a:solidFill>
              <a:ea typeface="Calibri"/>
              <a:cs typeface="Calibri"/>
              <a:hlinkClick r:id="rId9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indent="0">
              <a:buNone/>
            </a:pPr>
            <a:r>
              <a:rPr lang="en-GB" sz="2000" dirty="0"/>
              <a:t>Dang, P. (2020). </a:t>
            </a:r>
            <a:r>
              <a:rPr lang="en-GB" sz="2000" i="1" dirty="0"/>
              <a:t>The Perfect Elevator Pitch - Best Examples and Templates</a:t>
            </a:r>
            <a:r>
              <a:rPr lang="en-GB" sz="2000" dirty="0"/>
              <a:t> [Video]. YouTube. </a:t>
            </a:r>
            <a:r>
              <a:rPr lang="en-GB" sz="2000" dirty="0">
                <a:solidFill>
                  <a:srgbClr val="29C5F4"/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https://www.youtube.com/watch?v=r-iETptU7JY</a:t>
            </a:r>
            <a:endParaRPr lang="en-GB" sz="2000" dirty="0">
              <a:solidFill>
                <a:srgbClr val="29C5F4"/>
              </a:solidFill>
            </a:endParaRPr>
          </a:p>
          <a:p>
            <a:pPr indent="0">
              <a:buNone/>
            </a:pPr>
            <a:r>
              <a:rPr lang="en-GB" sz="2000" dirty="0"/>
              <a:t>Helmer, J., Huynh, T. , &amp; Rossano-Rivero, S. (2021). Digital Innovation Whitepaper. </a:t>
            </a:r>
            <a:r>
              <a:rPr lang="en-GB" sz="2000" i="1" dirty="0"/>
              <a:t>Erasmus+ Strategic Alliances Project “Digital Innovation for Service Sectors”.</a:t>
            </a:r>
            <a:r>
              <a:rPr lang="en-GB" sz="2000" dirty="0"/>
              <a:t> </a:t>
            </a:r>
            <a:r>
              <a:rPr lang="en-GB" sz="2000" dirty="0">
                <a:solidFill>
                  <a:srgbClr val="29C5F4"/>
                </a:solidFill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https://www.innovatingdigitally.eu/audit/</a:t>
            </a:r>
            <a:endParaRPr lang="en-GB" sz="2000" dirty="0">
              <a:solidFill>
                <a:srgbClr val="29C5F4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 rot="-5400000">
            <a:off x="16015584" y="7887021"/>
            <a:ext cx="3418810" cy="239078"/>
            <a:chOff x="0" y="0"/>
            <a:chExt cx="4558414" cy="31877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558411" cy="318770"/>
            </a:xfrm>
            <a:custGeom>
              <a:avLst/>
              <a:gdLst/>
              <a:ahLst/>
              <a:cxnLst/>
              <a:rect l="l" t="t" r="r" b="b"/>
              <a:pathLst>
                <a:path w="4558411" h="318770">
                  <a:moveTo>
                    <a:pt x="0" y="0"/>
                  </a:moveTo>
                  <a:lnTo>
                    <a:pt x="4558411" y="0"/>
                  </a:lnTo>
                  <a:lnTo>
                    <a:pt x="4558411" y="318770"/>
                  </a:lnTo>
                  <a:lnTo>
                    <a:pt x="0" y="31877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r="-860"/>
              </a:stretch>
            </a:blipFill>
          </p:spPr>
          <p:txBody>
            <a:bodyPr/>
            <a:lstStyle/>
            <a:p>
              <a:endParaRPr lang="pl-PL"/>
            </a:p>
          </p:txBody>
        </p:sp>
      </p:grpSp>
      <p:grpSp>
        <p:nvGrpSpPr>
          <p:cNvPr id="4" name="Group 4"/>
          <p:cNvGrpSpPr>
            <a:grpSpLocks noChangeAspect="1"/>
          </p:cNvGrpSpPr>
          <p:nvPr/>
        </p:nvGrpSpPr>
        <p:grpSpPr>
          <a:xfrm rot="2411056">
            <a:off x="17562989" y="9670934"/>
            <a:ext cx="324001" cy="342339"/>
            <a:chOff x="0" y="0"/>
            <a:chExt cx="432001" cy="456452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32054" cy="456438"/>
            </a:xfrm>
            <a:custGeom>
              <a:avLst/>
              <a:gdLst/>
              <a:ahLst/>
              <a:cxnLst/>
              <a:rect l="l" t="t" r="r" b="b"/>
              <a:pathLst>
                <a:path w="432054" h="456438">
                  <a:moveTo>
                    <a:pt x="0" y="0"/>
                  </a:moveTo>
                  <a:lnTo>
                    <a:pt x="432054" y="0"/>
                  </a:lnTo>
                  <a:lnTo>
                    <a:pt x="432054" y="456438"/>
                  </a:lnTo>
                  <a:lnTo>
                    <a:pt x="0" y="45643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r="12" b="-54"/>
              </a:stretch>
            </a:blipFill>
          </p:spPr>
          <p:txBody>
            <a:bodyPr/>
            <a:lstStyle/>
            <a:p>
              <a:endParaRPr lang="pl-PL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0474035" y="791787"/>
            <a:ext cx="7081734" cy="8703426"/>
            <a:chOff x="0" y="0"/>
            <a:chExt cx="9442312" cy="11604568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9442323" cy="11604625"/>
            </a:xfrm>
            <a:custGeom>
              <a:avLst/>
              <a:gdLst/>
              <a:ahLst/>
              <a:cxnLst/>
              <a:rect l="l" t="t" r="r" b="b"/>
              <a:pathLst>
                <a:path w="9442323" h="11604625">
                  <a:moveTo>
                    <a:pt x="0" y="0"/>
                  </a:moveTo>
                  <a:lnTo>
                    <a:pt x="9442323" y="0"/>
                  </a:lnTo>
                  <a:lnTo>
                    <a:pt x="9442323" y="11604625"/>
                  </a:lnTo>
                  <a:lnTo>
                    <a:pt x="0" y="11604625"/>
                  </a:lnTo>
                  <a:close/>
                </a:path>
              </a:pathLst>
            </a:custGeom>
            <a:solidFill>
              <a:srgbClr val="173965"/>
            </a:solidFill>
          </p:spPr>
          <p:txBody>
            <a:bodyPr/>
            <a:lstStyle/>
            <a:p>
              <a:endParaRPr lang="pl-PL"/>
            </a:p>
          </p:txBody>
        </p:sp>
      </p:grpSp>
      <p:grpSp>
        <p:nvGrpSpPr>
          <p:cNvPr id="8" name="Group 8"/>
          <p:cNvGrpSpPr>
            <a:grpSpLocks noChangeAspect="1"/>
          </p:cNvGrpSpPr>
          <p:nvPr/>
        </p:nvGrpSpPr>
        <p:grpSpPr>
          <a:xfrm>
            <a:off x="358158" y="3940233"/>
            <a:ext cx="11562292" cy="5095243"/>
            <a:chOff x="0" y="0"/>
            <a:chExt cx="15416390" cy="6793658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5416403" cy="6793611"/>
            </a:xfrm>
            <a:custGeom>
              <a:avLst/>
              <a:gdLst/>
              <a:ahLst/>
              <a:cxnLst/>
              <a:rect l="l" t="t" r="r" b="b"/>
              <a:pathLst>
                <a:path w="15416403" h="6793611">
                  <a:moveTo>
                    <a:pt x="0" y="0"/>
                  </a:moveTo>
                  <a:lnTo>
                    <a:pt x="15416403" y="0"/>
                  </a:lnTo>
                  <a:lnTo>
                    <a:pt x="15416403" y="6793611"/>
                  </a:lnTo>
                  <a:lnTo>
                    <a:pt x="0" y="67936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b="-19"/>
              </a:stretch>
            </a:blipFill>
          </p:spPr>
          <p:txBody>
            <a:bodyPr/>
            <a:lstStyle/>
            <a:p>
              <a:endParaRPr lang="pl-PL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8583446" y="5143500"/>
            <a:ext cx="5851697" cy="1047943"/>
            <a:chOff x="0" y="0"/>
            <a:chExt cx="7802262" cy="1397258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7802245" cy="1397254"/>
            </a:xfrm>
            <a:custGeom>
              <a:avLst/>
              <a:gdLst/>
              <a:ahLst/>
              <a:cxnLst/>
              <a:rect l="l" t="t" r="r" b="b"/>
              <a:pathLst>
                <a:path w="7802245" h="1397254">
                  <a:moveTo>
                    <a:pt x="0" y="0"/>
                  </a:moveTo>
                  <a:lnTo>
                    <a:pt x="7802245" y="0"/>
                  </a:lnTo>
                  <a:lnTo>
                    <a:pt x="7802245" y="1397254"/>
                  </a:lnTo>
                  <a:lnTo>
                    <a:pt x="0" y="139725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pl-PL"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8950920" y="5267667"/>
            <a:ext cx="5392782" cy="819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6480"/>
              </a:lnSpc>
            </a:pPr>
            <a:r>
              <a:rPr lang="en-US" sz="5400" b="1" spc="486">
                <a:solidFill>
                  <a:srgbClr val="29C5F4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WSTĘP</a:t>
            </a:r>
          </a:p>
        </p:txBody>
      </p:sp>
      <p:sp>
        <p:nvSpPr>
          <p:cNvPr id="13" name="Freeform 13"/>
          <p:cNvSpPr/>
          <p:nvPr/>
        </p:nvSpPr>
        <p:spPr>
          <a:xfrm>
            <a:off x="13627671" y="-4829292"/>
            <a:ext cx="11534962" cy="11681348"/>
          </a:xfrm>
          <a:custGeom>
            <a:avLst/>
            <a:gdLst/>
            <a:ahLst/>
            <a:cxnLst/>
            <a:rect l="l" t="t" r="r" b="b"/>
            <a:pathLst>
              <a:path w="11534962" h="11681348">
                <a:moveTo>
                  <a:pt x="0" y="0"/>
                </a:moveTo>
                <a:lnTo>
                  <a:pt x="11534962" y="0"/>
                </a:lnTo>
                <a:lnTo>
                  <a:pt x="11534962" y="11681348"/>
                </a:lnTo>
                <a:lnTo>
                  <a:pt x="0" y="1168134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14" name="Freeform 14"/>
          <p:cNvSpPr/>
          <p:nvPr/>
        </p:nvSpPr>
        <p:spPr>
          <a:xfrm>
            <a:off x="16488165" y="6852057"/>
            <a:ext cx="1427488" cy="1509037"/>
          </a:xfrm>
          <a:custGeom>
            <a:avLst/>
            <a:gdLst/>
            <a:ahLst/>
            <a:cxnLst/>
            <a:rect l="l" t="t" r="r" b="b"/>
            <a:pathLst>
              <a:path w="1427488" h="1509037">
                <a:moveTo>
                  <a:pt x="0" y="0"/>
                </a:moveTo>
                <a:lnTo>
                  <a:pt x="1427489" y="0"/>
                </a:lnTo>
                <a:lnTo>
                  <a:pt x="1427489" y="1509037"/>
                </a:lnTo>
                <a:lnTo>
                  <a:pt x="0" y="150903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grpSp>
        <p:nvGrpSpPr>
          <p:cNvPr id="15" name="Group 15"/>
          <p:cNvGrpSpPr/>
          <p:nvPr/>
        </p:nvGrpSpPr>
        <p:grpSpPr>
          <a:xfrm>
            <a:off x="11534775" y="7885500"/>
            <a:ext cx="6762750" cy="2027464"/>
            <a:chOff x="0" y="0"/>
            <a:chExt cx="9017000" cy="2703286"/>
          </a:xfrm>
        </p:grpSpPr>
        <p:sp>
          <p:nvSpPr>
            <p:cNvPr id="16" name="Freeform 16"/>
            <p:cNvSpPr/>
            <p:nvPr/>
          </p:nvSpPr>
          <p:spPr>
            <a:xfrm>
              <a:off x="12700" y="12700"/>
              <a:ext cx="8991600" cy="2677922"/>
            </a:xfrm>
            <a:custGeom>
              <a:avLst/>
              <a:gdLst/>
              <a:ahLst/>
              <a:cxnLst/>
              <a:rect l="l" t="t" r="r" b="b"/>
              <a:pathLst>
                <a:path w="8991600" h="2677922">
                  <a:moveTo>
                    <a:pt x="0" y="0"/>
                  </a:moveTo>
                  <a:lnTo>
                    <a:pt x="8991600" y="0"/>
                  </a:lnTo>
                  <a:lnTo>
                    <a:pt x="8991600" y="2677922"/>
                  </a:lnTo>
                  <a:lnTo>
                    <a:pt x="0" y="2677922"/>
                  </a:lnTo>
                  <a:close/>
                </a:path>
              </a:pathLst>
            </a:custGeom>
            <a:solidFill>
              <a:srgbClr val="29C5F4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17" name="Freeform 17"/>
            <p:cNvSpPr/>
            <p:nvPr/>
          </p:nvSpPr>
          <p:spPr>
            <a:xfrm>
              <a:off x="0" y="0"/>
              <a:ext cx="9017000" cy="2703322"/>
            </a:xfrm>
            <a:custGeom>
              <a:avLst/>
              <a:gdLst/>
              <a:ahLst/>
              <a:cxnLst/>
              <a:rect l="l" t="t" r="r" b="b"/>
              <a:pathLst>
                <a:path w="9017000" h="2703322">
                  <a:moveTo>
                    <a:pt x="12700" y="0"/>
                  </a:moveTo>
                  <a:lnTo>
                    <a:pt x="9004300" y="0"/>
                  </a:lnTo>
                  <a:cubicBezTo>
                    <a:pt x="9011285" y="0"/>
                    <a:pt x="9017000" y="5715"/>
                    <a:pt x="9017000" y="12700"/>
                  </a:cubicBezTo>
                  <a:lnTo>
                    <a:pt x="9017000" y="2690622"/>
                  </a:lnTo>
                  <a:cubicBezTo>
                    <a:pt x="9017000" y="2697607"/>
                    <a:pt x="9011285" y="2703322"/>
                    <a:pt x="9004300" y="2703322"/>
                  </a:cubicBezTo>
                  <a:lnTo>
                    <a:pt x="12700" y="2703322"/>
                  </a:lnTo>
                  <a:cubicBezTo>
                    <a:pt x="5715" y="2703322"/>
                    <a:pt x="0" y="2697607"/>
                    <a:pt x="0" y="2690622"/>
                  </a:cubicBezTo>
                  <a:lnTo>
                    <a:pt x="0" y="12700"/>
                  </a:lnTo>
                  <a:cubicBezTo>
                    <a:pt x="0" y="5715"/>
                    <a:pt x="5715" y="0"/>
                    <a:pt x="12700" y="0"/>
                  </a:cubicBezTo>
                  <a:moveTo>
                    <a:pt x="12700" y="25400"/>
                  </a:moveTo>
                  <a:lnTo>
                    <a:pt x="12700" y="12700"/>
                  </a:lnTo>
                  <a:lnTo>
                    <a:pt x="25400" y="12700"/>
                  </a:lnTo>
                  <a:lnTo>
                    <a:pt x="25400" y="2690622"/>
                  </a:lnTo>
                  <a:lnTo>
                    <a:pt x="12700" y="2690622"/>
                  </a:lnTo>
                  <a:lnTo>
                    <a:pt x="12700" y="2677922"/>
                  </a:lnTo>
                  <a:lnTo>
                    <a:pt x="9004300" y="2677922"/>
                  </a:lnTo>
                  <a:lnTo>
                    <a:pt x="9004300" y="2690622"/>
                  </a:lnTo>
                  <a:lnTo>
                    <a:pt x="8991600" y="2690622"/>
                  </a:lnTo>
                  <a:lnTo>
                    <a:pt x="8991600" y="12700"/>
                  </a:lnTo>
                  <a:lnTo>
                    <a:pt x="9004300" y="12700"/>
                  </a:lnTo>
                  <a:lnTo>
                    <a:pt x="9004300" y="25400"/>
                  </a:lnTo>
                  <a:lnTo>
                    <a:pt x="12700" y="25400"/>
                  </a:lnTo>
                  <a:close/>
                </a:path>
              </a:pathLst>
            </a:custGeom>
            <a:solidFill>
              <a:srgbClr val="29C5F4"/>
            </a:solidFill>
          </p:spPr>
          <p:txBody>
            <a:bodyPr/>
            <a:lstStyle/>
            <a:p>
              <a:endParaRPr lang="pl-PL"/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11903947" y="8334018"/>
            <a:ext cx="6054634" cy="5514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320"/>
              </a:lnSpc>
            </a:pPr>
            <a:r>
              <a:rPr lang="en-US" sz="3600" b="1" dirty="0" err="1">
                <a:solidFill>
                  <a:srgbClr val="FF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Instrukcje</a:t>
            </a:r>
            <a:r>
              <a:rPr lang="en-US" sz="3600" b="1" dirty="0">
                <a:solidFill>
                  <a:srgbClr val="FF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dla</a:t>
            </a:r>
            <a:r>
              <a:rPr lang="en-US" sz="3600" b="1" dirty="0">
                <a:solidFill>
                  <a:srgbClr val="FF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nauczyciela</a:t>
            </a:r>
            <a:endParaRPr lang="en-US" sz="3600" b="1" dirty="0">
              <a:solidFill>
                <a:srgbClr val="FF0000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 rot="-5400000">
            <a:off x="16015584" y="7887021"/>
            <a:ext cx="3418810" cy="239078"/>
            <a:chOff x="0" y="0"/>
            <a:chExt cx="4558414" cy="31877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558411" cy="318770"/>
            </a:xfrm>
            <a:custGeom>
              <a:avLst/>
              <a:gdLst/>
              <a:ahLst/>
              <a:cxnLst/>
              <a:rect l="l" t="t" r="r" b="b"/>
              <a:pathLst>
                <a:path w="4558411" h="318770">
                  <a:moveTo>
                    <a:pt x="0" y="0"/>
                  </a:moveTo>
                  <a:lnTo>
                    <a:pt x="4558411" y="0"/>
                  </a:lnTo>
                  <a:lnTo>
                    <a:pt x="4558411" y="318770"/>
                  </a:lnTo>
                  <a:lnTo>
                    <a:pt x="0" y="31877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r="-860"/>
              </a:stretch>
            </a:blipFill>
          </p:spPr>
          <p:txBody>
            <a:bodyPr/>
            <a:lstStyle/>
            <a:p>
              <a:endParaRPr lang="pl-PL"/>
            </a:p>
          </p:txBody>
        </p:sp>
      </p:grpSp>
      <p:grpSp>
        <p:nvGrpSpPr>
          <p:cNvPr id="4" name="Group 4"/>
          <p:cNvGrpSpPr>
            <a:grpSpLocks noChangeAspect="1"/>
          </p:cNvGrpSpPr>
          <p:nvPr/>
        </p:nvGrpSpPr>
        <p:grpSpPr>
          <a:xfrm rot="2411056">
            <a:off x="17562989" y="9670934"/>
            <a:ext cx="324001" cy="342339"/>
            <a:chOff x="0" y="0"/>
            <a:chExt cx="432001" cy="456452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32054" cy="456438"/>
            </a:xfrm>
            <a:custGeom>
              <a:avLst/>
              <a:gdLst/>
              <a:ahLst/>
              <a:cxnLst/>
              <a:rect l="l" t="t" r="r" b="b"/>
              <a:pathLst>
                <a:path w="432054" h="456438">
                  <a:moveTo>
                    <a:pt x="0" y="0"/>
                  </a:moveTo>
                  <a:lnTo>
                    <a:pt x="432054" y="0"/>
                  </a:lnTo>
                  <a:lnTo>
                    <a:pt x="432054" y="456438"/>
                  </a:lnTo>
                  <a:lnTo>
                    <a:pt x="0" y="45643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r="12" b="-54"/>
              </a:stretch>
            </a:blipFill>
          </p:spPr>
          <p:txBody>
            <a:bodyPr/>
            <a:lstStyle/>
            <a:p>
              <a:endParaRPr lang="pl-PL"/>
            </a:p>
          </p:txBody>
        </p:sp>
      </p:grpSp>
      <p:grpSp>
        <p:nvGrpSpPr>
          <p:cNvPr id="6" name="Group 6"/>
          <p:cNvGrpSpPr/>
          <p:nvPr/>
        </p:nvGrpSpPr>
        <p:grpSpPr>
          <a:xfrm rot="-5400000">
            <a:off x="4000500" y="-4000500"/>
            <a:ext cx="10287002" cy="18287998"/>
            <a:chOff x="0" y="0"/>
            <a:chExt cx="13716002" cy="24383998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3716000" cy="24384000"/>
            </a:xfrm>
            <a:custGeom>
              <a:avLst/>
              <a:gdLst/>
              <a:ahLst/>
              <a:cxnLst/>
              <a:rect l="l" t="t" r="r" b="b"/>
              <a:pathLst>
                <a:path w="13716000" h="24384000">
                  <a:moveTo>
                    <a:pt x="0" y="0"/>
                  </a:moveTo>
                  <a:lnTo>
                    <a:pt x="13716000" y="0"/>
                  </a:lnTo>
                  <a:lnTo>
                    <a:pt x="13716000" y="24384000"/>
                  </a:lnTo>
                  <a:lnTo>
                    <a:pt x="0" y="24384000"/>
                  </a:lnTo>
                  <a:close/>
                </a:path>
              </a:pathLst>
            </a:custGeom>
            <a:solidFill>
              <a:srgbClr val="173965"/>
            </a:solidFill>
          </p:spPr>
          <p:txBody>
            <a:bodyPr/>
            <a:lstStyle/>
            <a:p>
              <a:endParaRPr lang="pl-PL"/>
            </a:p>
          </p:txBody>
        </p:sp>
      </p:grpSp>
      <p:grpSp>
        <p:nvGrpSpPr>
          <p:cNvPr id="8" name="Group 8"/>
          <p:cNvGrpSpPr/>
          <p:nvPr/>
        </p:nvGrpSpPr>
        <p:grpSpPr>
          <a:xfrm rot="-5400000">
            <a:off x="4287404" y="-3039447"/>
            <a:ext cx="9211530" cy="16365894"/>
            <a:chOff x="0" y="0"/>
            <a:chExt cx="12282040" cy="21821192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2282043" cy="21821139"/>
            </a:xfrm>
            <a:custGeom>
              <a:avLst/>
              <a:gdLst/>
              <a:ahLst/>
              <a:cxnLst/>
              <a:rect l="l" t="t" r="r" b="b"/>
              <a:pathLst>
                <a:path w="12282043" h="21821139">
                  <a:moveTo>
                    <a:pt x="0" y="0"/>
                  </a:moveTo>
                  <a:lnTo>
                    <a:pt x="12282043" y="0"/>
                  </a:lnTo>
                  <a:lnTo>
                    <a:pt x="12282043" y="21821139"/>
                  </a:lnTo>
                  <a:lnTo>
                    <a:pt x="0" y="2182113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9525"/>
              <a:ext cx="12282040" cy="218307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3240"/>
                </a:lnSpc>
              </a:pPr>
              <a:r>
                <a:rPr lang="en-US" sz="2700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A</a:t>
              </a:r>
            </a:p>
          </p:txBody>
        </p:sp>
      </p:grpSp>
      <p:grpSp>
        <p:nvGrpSpPr>
          <p:cNvPr id="11" name="Group 11"/>
          <p:cNvGrpSpPr>
            <a:grpSpLocks noChangeAspect="1"/>
          </p:cNvGrpSpPr>
          <p:nvPr/>
        </p:nvGrpSpPr>
        <p:grpSpPr>
          <a:xfrm rot="-5400000">
            <a:off x="15409448" y="6914263"/>
            <a:ext cx="4558414" cy="318770"/>
            <a:chOff x="0" y="0"/>
            <a:chExt cx="6077885" cy="425027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6077839" cy="425069"/>
            </a:xfrm>
            <a:custGeom>
              <a:avLst/>
              <a:gdLst/>
              <a:ahLst/>
              <a:cxnLst/>
              <a:rect l="l" t="t" r="r" b="b"/>
              <a:pathLst>
                <a:path w="6077839" h="425069">
                  <a:moveTo>
                    <a:pt x="0" y="0"/>
                  </a:moveTo>
                  <a:lnTo>
                    <a:pt x="6077839" y="0"/>
                  </a:lnTo>
                  <a:lnTo>
                    <a:pt x="6077839" y="425069"/>
                  </a:lnTo>
                  <a:lnTo>
                    <a:pt x="0" y="42506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b="-290"/>
              </a:stretch>
            </a:blipFill>
          </p:spPr>
          <p:txBody>
            <a:bodyPr/>
            <a:lstStyle/>
            <a:p>
              <a:endParaRPr lang="pl-PL"/>
            </a:p>
          </p:txBody>
        </p:sp>
      </p:grpSp>
      <p:grpSp>
        <p:nvGrpSpPr>
          <p:cNvPr id="13" name="Group 13"/>
          <p:cNvGrpSpPr>
            <a:grpSpLocks noChangeAspect="1"/>
          </p:cNvGrpSpPr>
          <p:nvPr/>
        </p:nvGrpSpPr>
        <p:grpSpPr>
          <a:xfrm rot="2411056">
            <a:off x="17472655" y="9292814"/>
            <a:ext cx="432001" cy="456452"/>
            <a:chOff x="0" y="0"/>
            <a:chExt cx="576001" cy="608603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575945" cy="608584"/>
            </a:xfrm>
            <a:custGeom>
              <a:avLst/>
              <a:gdLst/>
              <a:ahLst/>
              <a:cxnLst/>
              <a:rect l="l" t="t" r="r" b="b"/>
              <a:pathLst>
                <a:path w="575945" h="608584">
                  <a:moveTo>
                    <a:pt x="0" y="0"/>
                  </a:moveTo>
                  <a:lnTo>
                    <a:pt x="575945" y="0"/>
                  </a:lnTo>
                  <a:lnTo>
                    <a:pt x="575945" y="608584"/>
                  </a:lnTo>
                  <a:lnTo>
                    <a:pt x="0" y="6085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r="-9" b="-687"/>
              </a:stretch>
            </a:blipFill>
          </p:spPr>
          <p:txBody>
            <a:bodyPr/>
            <a:lstStyle/>
            <a:p>
              <a:endParaRPr lang="pl-PL"/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1448724" y="3086429"/>
            <a:ext cx="14896551" cy="62837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3533"/>
              </a:lnSpc>
            </a:pPr>
            <a:r>
              <a:rPr lang="en-US" sz="3200" dirty="0" err="1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Niniejsza</a:t>
            </a:r>
            <a:r>
              <a:rPr lang="en-US" sz="3200" dirty="0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200" b="1" dirty="0" err="1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prezentacja</a:t>
            </a:r>
            <a:r>
              <a:rPr lang="en-US" sz="3200" b="1" dirty="0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 EARTH </a:t>
            </a:r>
            <a:r>
              <a:rPr lang="en-US" sz="3200" dirty="0" err="1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została</a:t>
            </a:r>
            <a:r>
              <a:rPr lang="en-US" sz="3200" dirty="0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200" dirty="0" err="1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stworzona</a:t>
            </a:r>
            <a:r>
              <a:rPr lang="en-US" sz="3200" dirty="0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, aby </a:t>
            </a:r>
            <a:r>
              <a:rPr lang="en-US" sz="3200" b="1" dirty="0" err="1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wspierać</a:t>
            </a:r>
            <a:r>
              <a:rPr lang="en-US" sz="3200" b="1" dirty="0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200" b="1" dirty="0" err="1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nauczycieli</a:t>
            </a:r>
            <a:r>
              <a:rPr lang="en-US" sz="3200" b="1" dirty="0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200" dirty="0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w </a:t>
            </a:r>
            <a:r>
              <a:rPr lang="en-US" sz="3200" dirty="0" err="1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dostarczaniu</a:t>
            </a:r>
            <a:r>
              <a:rPr lang="en-US" sz="3200" dirty="0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200" dirty="0" err="1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angażujących</a:t>
            </a:r>
            <a:r>
              <a:rPr lang="en-US" sz="3200" dirty="0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3200" dirty="0" err="1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innowacyjnych</a:t>
            </a:r>
            <a:r>
              <a:rPr lang="en-US" sz="3200" dirty="0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200" dirty="0" err="1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oraz</a:t>
            </a:r>
            <a:r>
              <a:rPr lang="en-US" sz="3200" dirty="0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200" dirty="0" err="1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zorientowanych</a:t>
            </a:r>
            <a:r>
              <a:rPr lang="en-US" sz="3200" dirty="0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200" dirty="0" err="1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na</a:t>
            </a:r>
            <a:r>
              <a:rPr lang="en-US" sz="3200" dirty="0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200" dirty="0" err="1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zrównoważony</a:t>
            </a:r>
            <a:r>
              <a:rPr lang="en-US" sz="3200" dirty="0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200" dirty="0" err="1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rozwój</a:t>
            </a:r>
            <a:r>
              <a:rPr lang="en-US" sz="3200" dirty="0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200" dirty="0" err="1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treści</a:t>
            </a:r>
            <a:r>
              <a:rPr lang="en-US" sz="3200" dirty="0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200" dirty="0" err="1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dotyczących</a:t>
            </a:r>
            <a:r>
              <a:rPr lang="en-US" sz="3200" dirty="0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200" dirty="0" err="1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cyfrowo</a:t>
            </a:r>
            <a:r>
              <a:rPr lang="en-US" sz="3200" dirty="0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200" dirty="0" err="1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wspomaganego</a:t>
            </a:r>
            <a:r>
              <a:rPr lang="en-US" sz="3200" dirty="0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200" dirty="0" err="1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procesu</a:t>
            </a:r>
            <a:r>
              <a:rPr lang="en-US" sz="3200" dirty="0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200" dirty="0" err="1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zarządzania</a:t>
            </a:r>
            <a:r>
              <a:rPr lang="en-US" sz="3200" dirty="0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200" dirty="0" err="1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innowacjami</a:t>
            </a:r>
            <a:r>
              <a:rPr lang="en-US" sz="3200" dirty="0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 w </a:t>
            </a:r>
            <a:r>
              <a:rPr lang="en-US" sz="3200" dirty="0" err="1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logistyce</a:t>
            </a:r>
            <a:r>
              <a:rPr lang="en-US" sz="3200" dirty="0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. </a:t>
            </a:r>
            <a:r>
              <a:rPr lang="en-US" sz="3200" dirty="0" err="1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Prezentacja</a:t>
            </a:r>
            <a:r>
              <a:rPr lang="en-US" sz="3200" dirty="0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 ta jest </a:t>
            </a:r>
            <a:r>
              <a:rPr lang="en-US" sz="3200" dirty="0" err="1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częścią</a:t>
            </a:r>
            <a:r>
              <a:rPr lang="en-US" sz="3200" dirty="0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 OER EARTH, </a:t>
            </a:r>
            <a:r>
              <a:rPr lang="en-US" sz="3200" dirty="0" err="1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mającego</a:t>
            </a:r>
            <a:r>
              <a:rPr lang="en-US" sz="3200" dirty="0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200" dirty="0" err="1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na</a:t>
            </a:r>
            <a:r>
              <a:rPr lang="en-US" sz="3200" dirty="0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200" dirty="0" err="1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celu</a:t>
            </a:r>
            <a:r>
              <a:rPr lang="en-US" sz="3200" dirty="0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200" dirty="0" err="1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wyposażenie</a:t>
            </a:r>
            <a:r>
              <a:rPr lang="en-US" sz="3200" dirty="0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200" dirty="0" err="1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nauczycieli</a:t>
            </a:r>
            <a:r>
              <a:rPr lang="en-US" sz="3200" dirty="0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 w </a:t>
            </a:r>
            <a:r>
              <a:rPr lang="en-US" sz="3200" b="1" dirty="0" err="1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praktyczne</a:t>
            </a:r>
            <a:r>
              <a:rPr lang="en-US" sz="3200" b="1" dirty="0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200" b="1" dirty="0" err="1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narzędzia</a:t>
            </a:r>
            <a:r>
              <a:rPr lang="en-US" sz="3200" b="1" dirty="0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, studia </a:t>
            </a:r>
            <a:r>
              <a:rPr lang="en-US" sz="3200" b="1" dirty="0" err="1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przypadków</a:t>
            </a:r>
            <a:r>
              <a:rPr lang="en-US" sz="3200" b="1" dirty="0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200" b="1" dirty="0" err="1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oraz</a:t>
            </a:r>
            <a:r>
              <a:rPr lang="en-US" sz="3200" b="1" dirty="0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200" b="1" dirty="0" err="1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metodologie</a:t>
            </a:r>
            <a:r>
              <a:rPr lang="en-US" sz="3200" dirty="0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3200" dirty="0" err="1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które</a:t>
            </a:r>
            <a:r>
              <a:rPr lang="en-US" sz="3200" dirty="0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200" dirty="0" err="1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inspirują</a:t>
            </a:r>
            <a:r>
              <a:rPr lang="en-US" sz="3200" dirty="0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200" dirty="0" err="1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uczniów</a:t>
            </a:r>
            <a:r>
              <a:rPr lang="en-US" sz="3200" dirty="0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200" dirty="0" err="1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i</a:t>
            </a:r>
            <a:r>
              <a:rPr lang="en-US" sz="3200" dirty="0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200" dirty="0" err="1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rozwijają</a:t>
            </a:r>
            <a:r>
              <a:rPr lang="en-US" sz="3200" dirty="0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200" dirty="0" err="1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krytyczne</a:t>
            </a:r>
            <a:r>
              <a:rPr lang="en-US" sz="3200" dirty="0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200" dirty="0" err="1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myślenie</a:t>
            </a:r>
            <a:r>
              <a:rPr lang="en-US" sz="3200" dirty="0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 w </a:t>
            </a:r>
            <a:r>
              <a:rPr lang="en-US" sz="3200" dirty="0" err="1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obszarze</a:t>
            </a:r>
            <a:r>
              <a:rPr lang="en-US" sz="3200" dirty="0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200" dirty="0" err="1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zrównoważonej</a:t>
            </a:r>
            <a:r>
              <a:rPr lang="en-US" sz="3200" dirty="0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200" dirty="0" err="1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logistyki</a:t>
            </a:r>
            <a:r>
              <a:rPr lang="en-US" sz="3200" dirty="0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</a:p>
          <a:p>
            <a:pPr marL="0" lvl="0" indent="0" algn="just">
              <a:lnSpc>
                <a:spcPts val="3533"/>
              </a:lnSpc>
            </a:pPr>
            <a:endParaRPr lang="en-US" sz="3200" dirty="0">
              <a:solidFill>
                <a:srgbClr val="173965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just">
              <a:lnSpc>
                <a:spcPts val="3533"/>
              </a:lnSpc>
            </a:pPr>
            <a:r>
              <a:rPr lang="en-US" sz="3200" dirty="0" err="1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Materiały</a:t>
            </a:r>
            <a:r>
              <a:rPr lang="en-US" sz="3200" dirty="0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200" dirty="0" err="1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edukacyjne</a:t>
            </a:r>
            <a:r>
              <a:rPr lang="en-US" sz="3200" dirty="0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 EARTH OER </a:t>
            </a:r>
            <a:r>
              <a:rPr lang="en-US" sz="3200" dirty="0" err="1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stanowią</a:t>
            </a:r>
            <a:r>
              <a:rPr lang="en-US" sz="3200" dirty="0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200" b="1" dirty="0" err="1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elastyczne</a:t>
            </a:r>
            <a:r>
              <a:rPr lang="en-US" sz="3200" b="1" dirty="0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200" b="1" dirty="0" err="1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i</a:t>
            </a:r>
            <a:r>
              <a:rPr lang="en-US" sz="3200" b="1" dirty="0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200" b="1" dirty="0" err="1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adaptowalne</a:t>
            </a:r>
            <a:r>
              <a:rPr lang="en-US" sz="3200" b="1" dirty="0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200" dirty="0" err="1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zasoby</a:t>
            </a:r>
            <a:r>
              <a:rPr lang="en-US" sz="3200" dirty="0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200" dirty="0" err="1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dydaktyczne</a:t>
            </a:r>
            <a:r>
              <a:rPr lang="en-US" sz="3200" dirty="0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. </a:t>
            </a:r>
            <a:r>
              <a:rPr lang="en-US" sz="3200" dirty="0" err="1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Zbiór</a:t>
            </a:r>
            <a:r>
              <a:rPr lang="en-US" sz="3200" dirty="0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200" dirty="0" err="1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slajdów</a:t>
            </a:r>
            <a:r>
              <a:rPr lang="en-US" sz="3200" dirty="0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200" dirty="0" err="1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umożliwia</a:t>
            </a:r>
            <a:r>
              <a:rPr lang="en-US" sz="3200" dirty="0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200" dirty="0" err="1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nauczycielom</a:t>
            </a:r>
            <a:r>
              <a:rPr lang="en-US" sz="3200" dirty="0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200" dirty="0" err="1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zrozumienie</a:t>
            </a:r>
            <a:r>
              <a:rPr lang="en-US" sz="3200" dirty="0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200" b="1" dirty="0" err="1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struktury</a:t>
            </a:r>
            <a:r>
              <a:rPr lang="en-US" sz="3200" b="1" dirty="0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200" b="1" dirty="0" err="1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oraz</a:t>
            </a:r>
            <a:r>
              <a:rPr lang="en-US" sz="3200" b="1" dirty="0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200" b="1" dirty="0" err="1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treści</a:t>
            </a:r>
            <a:r>
              <a:rPr lang="en-US" sz="3200" dirty="0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. W </a:t>
            </a:r>
            <a:r>
              <a:rPr lang="en-US" sz="3200" dirty="0" err="1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zależności</a:t>
            </a:r>
            <a:r>
              <a:rPr lang="en-US" sz="3200" dirty="0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 od </a:t>
            </a:r>
            <a:r>
              <a:rPr lang="en-US" sz="3200" dirty="0" err="1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kontekstu</a:t>
            </a:r>
            <a:r>
              <a:rPr lang="en-US" sz="3200" dirty="0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200" dirty="0" err="1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kursu</a:t>
            </a:r>
            <a:r>
              <a:rPr lang="en-US" sz="3200" dirty="0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3200" dirty="0" err="1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nauczyciele</a:t>
            </a:r>
            <a:r>
              <a:rPr lang="en-US" sz="3200" dirty="0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200" dirty="0" err="1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mają</a:t>
            </a:r>
            <a:r>
              <a:rPr lang="en-US" sz="3200" dirty="0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200" dirty="0" err="1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możliwość</a:t>
            </a:r>
            <a:r>
              <a:rPr lang="en-US" sz="3200" dirty="0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200" dirty="0" err="1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wyboru</a:t>
            </a:r>
            <a:r>
              <a:rPr lang="en-US" sz="3200" dirty="0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200" dirty="0" err="1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i</a:t>
            </a:r>
            <a:r>
              <a:rPr lang="en-US" sz="3200" dirty="0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200" dirty="0" err="1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dostosowywania</a:t>
            </a:r>
            <a:r>
              <a:rPr lang="en-US" sz="3200" dirty="0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200" dirty="0" err="1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slajdów</a:t>
            </a:r>
            <a:r>
              <a:rPr lang="en-US" sz="3200" dirty="0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 (</a:t>
            </a:r>
            <a:r>
              <a:rPr lang="en-US" sz="3200" dirty="0" err="1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modułów</a:t>
            </a:r>
            <a:r>
              <a:rPr lang="en-US" sz="3200" dirty="0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200" dirty="0" err="1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i</a:t>
            </a:r>
            <a:r>
              <a:rPr lang="en-US" sz="3200" dirty="0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200" dirty="0" err="1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tygodni</a:t>
            </a:r>
            <a:r>
              <a:rPr lang="en-US" sz="3200" dirty="0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) do </a:t>
            </a:r>
            <a:r>
              <a:rPr lang="en-US" sz="3200" dirty="0" err="1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swoich</a:t>
            </a:r>
            <a:r>
              <a:rPr lang="en-US" sz="3200" dirty="0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200" dirty="0" err="1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specyficznych</a:t>
            </a:r>
            <a:r>
              <a:rPr lang="en-US" sz="3200" dirty="0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200" dirty="0" err="1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potrzeb</a:t>
            </a:r>
            <a:r>
              <a:rPr lang="en-US" sz="3200" dirty="0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3200" dirty="0" err="1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dbając</a:t>
            </a:r>
            <a:r>
              <a:rPr lang="en-US" sz="3200" dirty="0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200" dirty="0" err="1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jednocześnie</a:t>
            </a:r>
            <a:r>
              <a:rPr lang="en-US" sz="3200" dirty="0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 o to, aby </a:t>
            </a:r>
            <a:r>
              <a:rPr lang="en-US" sz="3200" dirty="0" err="1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proces</a:t>
            </a:r>
            <a:r>
              <a:rPr lang="en-US" sz="3200" dirty="0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200" dirty="0" err="1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nauczania</a:t>
            </a:r>
            <a:r>
              <a:rPr lang="en-US" sz="3200" dirty="0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200" dirty="0" err="1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był</a:t>
            </a:r>
            <a:r>
              <a:rPr lang="en-US" sz="3200" dirty="0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200" dirty="0" err="1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zarówno</a:t>
            </a:r>
            <a:r>
              <a:rPr lang="en-US" sz="3200" dirty="0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200" dirty="0" err="1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znaczący</a:t>
            </a:r>
            <a:r>
              <a:rPr lang="en-US" sz="3200" dirty="0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, jak </a:t>
            </a:r>
            <a:r>
              <a:rPr lang="en-US" sz="3200" dirty="0" err="1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i</a:t>
            </a:r>
            <a:r>
              <a:rPr lang="en-US" sz="3200" dirty="0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200" dirty="0" err="1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angażujący</a:t>
            </a:r>
            <a:r>
              <a:rPr lang="en-US" sz="3200" dirty="0">
                <a:solidFill>
                  <a:srgbClr val="173965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</a:p>
        </p:txBody>
      </p:sp>
      <p:grpSp>
        <p:nvGrpSpPr>
          <p:cNvPr id="16" name="Group 16"/>
          <p:cNvGrpSpPr/>
          <p:nvPr/>
        </p:nvGrpSpPr>
        <p:grpSpPr>
          <a:xfrm>
            <a:off x="0" y="1332011"/>
            <a:ext cx="7411063" cy="1754418"/>
            <a:chOff x="-26220" y="57151"/>
            <a:chExt cx="9881418" cy="2339222"/>
          </a:xfrm>
        </p:grpSpPr>
        <p:sp>
          <p:nvSpPr>
            <p:cNvPr id="17" name="Freeform 17"/>
            <p:cNvSpPr/>
            <p:nvPr/>
          </p:nvSpPr>
          <p:spPr>
            <a:xfrm>
              <a:off x="-26220" y="384061"/>
              <a:ext cx="9855198" cy="1295334"/>
            </a:xfrm>
            <a:custGeom>
              <a:avLst/>
              <a:gdLst/>
              <a:ahLst/>
              <a:cxnLst/>
              <a:rect l="l" t="t" r="r" b="b"/>
              <a:pathLst>
                <a:path w="9855198" h="1295334">
                  <a:moveTo>
                    <a:pt x="0" y="0"/>
                  </a:moveTo>
                  <a:lnTo>
                    <a:pt x="9855198" y="0"/>
                  </a:lnTo>
                  <a:lnTo>
                    <a:pt x="9855198" y="1295334"/>
                  </a:lnTo>
                  <a:lnTo>
                    <a:pt x="0" y="129533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l-PL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57151"/>
              <a:ext cx="9855198" cy="2339222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marL="0" lvl="0" indent="0" algn="l">
                <a:lnSpc>
                  <a:spcPts val="5832"/>
                </a:lnSpc>
              </a:pPr>
              <a:r>
                <a:rPr lang="pl-PL" sz="5400" b="1" dirty="0">
                  <a:solidFill>
                    <a:srgbClr val="FFFFFF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PREZENTACJA EARTH</a:t>
              </a:r>
              <a:endParaRPr lang="en-US" sz="5400" b="1" dirty="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 rot="-5400000">
            <a:off x="16015584" y="7887021"/>
            <a:ext cx="3418810" cy="239078"/>
            <a:chOff x="0" y="0"/>
            <a:chExt cx="4558414" cy="31877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558411" cy="318770"/>
            </a:xfrm>
            <a:custGeom>
              <a:avLst/>
              <a:gdLst/>
              <a:ahLst/>
              <a:cxnLst/>
              <a:rect l="l" t="t" r="r" b="b"/>
              <a:pathLst>
                <a:path w="4558411" h="318770">
                  <a:moveTo>
                    <a:pt x="0" y="0"/>
                  </a:moveTo>
                  <a:lnTo>
                    <a:pt x="4558411" y="0"/>
                  </a:lnTo>
                  <a:lnTo>
                    <a:pt x="4558411" y="318770"/>
                  </a:lnTo>
                  <a:lnTo>
                    <a:pt x="0" y="31877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r="-860"/>
              </a:stretch>
            </a:blipFill>
          </p:spPr>
          <p:txBody>
            <a:bodyPr/>
            <a:lstStyle/>
            <a:p>
              <a:endParaRPr lang="pl-PL"/>
            </a:p>
          </p:txBody>
        </p:sp>
      </p:grpSp>
      <p:grpSp>
        <p:nvGrpSpPr>
          <p:cNvPr id="4" name="Group 4"/>
          <p:cNvGrpSpPr>
            <a:grpSpLocks noChangeAspect="1"/>
          </p:cNvGrpSpPr>
          <p:nvPr/>
        </p:nvGrpSpPr>
        <p:grpSpPr>
          <a:xfrm rot="2411056">
            <a:off x="17562989" y="9670934"/>
            <a:ext cx="324001" cy="342339"/>
            <a:chOff x="0" y="0"/>
            <a:chExt cx="432001" cy="456452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32054" cy="456438"/>
            </a:xfrm>
            <a:custGeom>
              <a:avLst/>
              <a:gdLst/>
              <a:ahLst/>
              <a:cxnLst/>
              <a:rect l="l" t="t" r="r" b="b"/>
              <a:pathLst>
                <a:path w="432054" h="456438">
                  <a:moveTo>
                    <a:pt x="0" y="0"/>
                  </a:moveTo>
                  <a:lnTo>
                    <a:pt x="432054" y="0"/>
                  </a:lnTo>
                  <a:lnTo>
                    <a:pt x="432054" y="456438"/>
                  </a:lnTo>
                  <a:lnTo>
                    <a:pt x="0" y="45643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r="12" b="-54"/>
              </a:stretch>
            </a:blipFill>
          </p:spPr>
          <p:txBody>
            <a:bodyPr/>
            <a:lstStyle/>
            <a:p>
              <a:endParaRPr lang="pl-PL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0474035" y="791787"/>
            <a:ext cx="7081734" cy="8703426"/>
            <a:chOff x="0" y="0"/>
            <a:chExt cx="9442312" cy="11604568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9442323" cy="11604625"/>
            </a:xfrm>
            <a:custGeom>
              <a:avLst/>
              <a:gdLst/>
              <a:ahLst/>
              <a:cxnLst/>
              <a:rect l="l" t="t" r="r" b="b"/>
              <a:pathLst>
                <a:path w="9442323" h="11604625">
                  <a:moveTo>
                    <a:pt x="0" y="0"/>
                  </a:moveTo>
                  <a:lnTo>
                    <a:pt x="9442323" y="0"/>
                  </a:lnTo>
                  <a:lnTo>
                    <a:pt x="9442323" y="11604625"/>
                  </a:lnTo>
                  <a:lnTo>
                    <a:pt x="0" y="11604625"/>
                  </a:lnTo>
                  <a:close/>
                </a:path>
              </a:pathLst>
            </a:custGeom>
            <a:solidFill>
              <a:srgbClr val="173965"/>
            </a:solidFill>
          </p:spPr>
          <p:txBody>
            <a:bodyPr/>
            <a:lstStyle/>
            <a:p>
              <a:endParaRPr lang="pl-PL"/>
            </a:p>
          </p:txBody>
        </p:sp>
      </p:grpSp>
      <p:grpSp>
        <p:nvGrpSpPr>
          <p:cNvPr id="8" name="Group 8"/>
          <p:cNvGrpSpPr>
            <a:grpSpLocks noChangeAspect="1"/>
          </p:cNvGrpSpPr>
          <p:nvPr/>
        </p:nvGrpSpPr>
        <p:grpSpPr>
          <a:xfrm>
            <a:off x="358158" y="3940233"/>
            <a:ext cx="11562292" cy="5095243"/>
            <a:chOff x="0" y="0"/>
            <a:chExt cx="15416390" cy="6793658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5416403" cy="6793611"/>
            </a:xfrm>
            <a:custGeom>
              <a:avLst/>
              <a:gdLst/>
              <a:ahLst/>
              <a:cxnLst/>
              <a:rect l="l" t="t" r="r" b="b"/>
              <a:pathLst>
                <a:path w="15416403" h="6793611">
                  <a:moveTo>
                    <a:pt x="0" y="0"/>
                  </a:moveTo>
                  <a:lnTo>
                    <a:pt x="15416403" y="0"/>
                  </a:lnTo>
                  <a:lnTo>
                    <a:pt x="15416403" y="6793611"/>
                  </a:lnTo>
                  <a:lnTo>
                    <a:pt x="0" y="67936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r="155"/>
              </a:stretch>
            </a:blipFill>
          </p:spPr>
          <p:txBody>
            <a:bodyPr/>
            <a:lstStyle/>
            <a:p>
              <a:endParaRPr lang="pl-PL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8502348" y="5143500"/>
            <a:ext cx="4406829" cy="1047943"/>
            <a:chOff x="0" y="0"/>
            <a:chExt cx="5875772" cy="1397258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5875782" cy="1397254"/>
            </a:xfrm>
            <a:custGeom>
              <a:avLst/>
              <a:gdLst/>
              <a:ahLst/>
              <a:cxnLst/>
              <a:rect l="l" t="t" r="r" b="b"/>
              <a:pathLst>
                <a:path w="5875782" h="1397254">
                  <a:moveTo>
                    <a:pt x="0" y="0"/>
                  </a:moveTo>
                  <a:lnTo>
                    <a:pt x="5875782" y="0"/>
                  </a:lnTo>
                  <a:lnTo>
                    <a:pt x="5875782" y="1397254"/>
                  </a:lnTo>
                  <a:lnTo>
                    <a:pt x="0" y="139725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pl-PL"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8682466" y="5490065"/>
            <a:ext cx="3962967" cy="4594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398"/>
              </a:lnSpc>
            </a:pPr>
            <a:r>
              <a:rPr lang="en-US" sz="4000" b="1" spc="254" dirty="0">
                <a:solidFill>
                  <a:srgbClr val="29C5F4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PRE</a:t>
            </a:r>
            <a:r>
              <a:rPr lang="pl-PL" sz="4000" b="1" spc="254" dirty="0">
                <a:solidFill>
                  <a:srgbClr val="29C5F4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ZE</a:t>
            </a:r>
            <a:r>
              <a:rPr lang="en-US" sz="4000" b="1" spc="254" dirty="0">
                <a:solidFill>
                  <a:srgbClr val="29C5F4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NTACJA</a:t>
            </a:r>
          </a:p>
        </p:txBody>
      </p:sp>
      <p:sp>
        <p:nvSpPr>
          <p:cNvPr id="13" name="Freeform 13"/>
          <p:cNvSpPr/>
          <p:nvPr/>
        </p:nvSpPr>
        <p:spPr>
          <a:xfrm>
            <a:off x="13627671" y="-4829292"/>
            <a:ext cx="11534962" cy="11681348"/>
          </a:xfrm>
          <a:custGeom>
            <a:avLst/>
            <a:gdLst/>
            <a:ahLst/>
            <a:cxnLst/>
            <a:rect l="l" t="t" r="r" b="b"/>
            <a:pathLst>
              <a:path w="11534962" h="11681348">
                <a:moveTo>
                  <a:pt x="0" y="0"/>
                </a:moveTo>
                <a:lnTo>
                  <a:pt x="11534962" y="0"/>
                </a:lnTo>
                <a:lnTo>
                  <a:pt x="11534962" y="11681348"/>
                </a:lnTo>
                <a:lnTo>
                  <a:pt x="0" y="1168134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14" name="Freeform 14"/>
          <p:cNvSpPr/>
          <p:nvPr/>
        </p:nvSpPr>
        <p:spPr>
          <a:xfrm>
            <a:off x="16488165" y="6852057"/>
            <a:ext cx="1427488" cy="1509037"/>
          </a:xfrm>
          <a:custGeom>
            <a:avLst/>
            <a:gdLst/>
            <a:ahLst/>
            <a:cxnLst/>
            <a:rect l="l" t="t" r="r" b="b"/>
            <a:pathLst>
              <a:path w="1427488" h="1509037">
                <a:moveTo>
                  <a:pt x="0" y="0"/>
                </a:moveTo>
                <a:lnTo>
                  <a:pt x="1427489" y="0"/>
                </a:lnTo>
                <a:lnTo>
                  <a:pt x="1427489" y="1509037"/>
                </a:lnTo>
                <a:lnTo>
                  <a:pt x="0" y="150903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grpSp>
        <p:nvGrpSpPr>
          <p:cNvPr id="15" name="Group 15"/>
          <p:cNvGrpSpPr/>
          <p:nvPr/>
        </p:nvGrpSpPr>
        <p:grpSpPr>
          <a:xfrm>
            <a:off x="8325814" y="6346767"/>
            <a:ext cx="4583362" cy="1047943"/>
            <a:chOff x="0" y="0"/>
            <a:chExt cx="6111150" cy="1397258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6111113" cy="1397254"/>
            </a:xfrm>
            <a:custGeom>
              <a:avLst/>
              <a:gdLst/>
              <a:ahLst/>
              <a:cxnLst/>
              <a:rect l="l" t="t" r="r" b="b"/>
              <a:pathLst>
                <a:path w="6111113" h="1397254">
                  <a:moveTo>
                    <a:pt x="0" y="0"/>
                  </a:moveTo>
                  <a:lnTo>
                    <a:pt x="6111113" y="0"/>
                  </a:lnTo>
                  <a:lnTo>
                    <a:pt x="6111113" y="1397254"/>
                  </a:lnTo>
                  <a:lnTo>
                    <a:pt x="0" y="139725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pl-PL"/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8593788" y="6470934"/>
            <a:ext cx="4051645" cy="676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381"/>
              </a:lnSpc>
            </a:pPr>
            <a:r>
              <a:rPr lang="en-US" sz="4484" b="1" spc="403">
                <a:solidFill>
                  <a:srgbClr val="29C5F4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STRUKTURA</a:t>
            </a:r>
          </a:p>
        </p:txBody>
      </p:sp>
      <p:grpSp>
        <p:nvGrpSpPr>
          <p:cNvPr id="18" name="Group 18"/>
          <p:cNvGrpSpPr/>
          <p:nvPr/>
        </p:nvGrpSpPr>
        <p:grpSpPr>
          <a:xfrm>
            <a:off x="11534775" y="7885500"/>
            <a:ext cx="6762750" cy="2027464"/>
            <a:chOff x="0" y="0"/>
            <a:chExt cx="9017000" cy="2703286"/>
          </a:xfrm>
        </p:grpSpPr>
        <p:sp>
          <p:nvSpPr>
            <p:cNvPr id="19" name="Freeform 19"/>
            <p:cNvSpPr/>
            <p:nvPr/>
          </p:nvSpPr>
          <p:spPr>
            <a:xfrm>
              <a:off x="12700" y="12700"/>
              <a:ext cx="8991600" cy="2677922"/>
            </a:xfrm>
            <a:custGeom>
              <a:avLst/>
              <a:gdLst/>
              <a:ahLst/>
              <a:cxnLst/>
              <a:rect l="l" t="t" r="r" b="b"/>
              <a:pathLst>
                <a:path w="8991600" h="2677922">
                  <a:moveTo>
                    <a:pt x="0" y="0"/>
                  </a:moveTo>
                  <a:lnTo>
                    <a:pt x="8991600" y="0"/>
                  </a:lnTo>
                  <a:lnTo>
                    <a:pt x="8991600" y="2677922"/>
                  </a:lnTo>
                  <a:lnTo>
                    <a:pt x="0" y="2677922"/>
                  </a:lnTo>
                  <a:close/>
                </a:path>
              </a:pathLst>
            </a:custGeom>
            <a:solidFill>
              <a:srgbClr val="29C5F4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20" name="Freeform 20"/>
            <p:cNvSpPr/>
            <p:nvPr/>
          </p:nvSpPr>
          <p:spPr>
            <a:xfrm>
              <a:off x="0" y="0"/>
              <a:ext cx="9017000" cy="2703322"/>
            </a:xfrm>
            <a:custGeom>
              <a:avLst/>
              <a:gdLst/>
              <a:ahLst/>
              <a:cxnLst/>
              <a:rect l="l" t="t" r="r" b="b"/>
              <a:pathLst>
                <a:path w="9017000" h="2703322">
                  <a:moveTo>
                    <a:pt x="12700" y="0"/>
                  </a:moveTo>
                  <a:lnTo>
                    <a:pt x="9004300" y="0"/>
                  </a:lnTo>
                  <a:cubicBezTo>
                    <a:pt x="9011285" y="0"/>
                    <a:pt x="9017000" y="5715"/>
                    <a:pt x="9017000" y="12700"/>
                  </a:cubicBezTo>
                  <a:lnTo>
                    <a:pt x="9017000" y="2690622"/>
                  </a:lnTo>
                  <a:cubicBezTo>
                    <a:pt x="9017000" y="2697607"/>
                    <a:pt x="9011285" y="2703322"/>
                    <a:pt x="9004300" y="2703322"/>
                  </a:cubicBezTo>
                  <a:lnTo>
                    <a:pt x="12700" y="2703322"/>
                  </a:lnTo>
                  <a:cubicBezTo>
                    <a:pt x="5715" y="2703322"/>
                    <a:pt x="0" y="2697607"/>
                    <a:pt x="0" y="2690622"/>
                  </a:cubicBezTo>
                  <a:lnTo>
                    <a:pt x="0" y="12700"/>
                  </a:lnTo>
                  <a:cubicBezTo>
                    <a:pt x="0" y="5715"/>
                    <a:pt x="5715" y="0"/>
                    <a:pt x="12700" y="0"/>
                  </a:cubicBezTo>
                  <a:moveTo>
                    <a:pt x="12700" y="25400"/>
                  </a:moveTo>
                  <a:lnTo>
                    <a:pt x="12700" y="12700"/>
                  </a:lnTo>
                  <a:lnTo>
                    <a:pt x="25400" y="12700"/>
                  </a:lnTo>
                  <a:lnTo>
                    <a:pt x="25400" y="2690622"/>
                  </a:lnTo>
                  <a:lnTo>
                    <a:pt x="12700" y="2690622"/>
                  </a:lnTo>
                  <a:lnTo>
                    <a:pt x="12700" y="2677922"/>
                  </a:lnTo>
                  <a:lnTo>
                    <a:pt x="9004300" y="2677922"/>
                  </a:lnTo>
                  <a:lnTo>
                    <a:pt x="9004300" y="2690622"/>
                  </a:lnTo>
                  <a:lnTo>
                    <a:pt x="8991600" y="2690622"/>
                  </a:lnTo>
                  <a:lnTo>
                    <a:pt x="8991600" y="12700"/>
                  </a:lnTo>
                  <a:lnTo>
                    <a:pt x="9004300" y="12700"/>
                  </a:lnTo>
                  <a:lnTo>
                    <a:pt x="9004300" y="25400"/>
                  </a:lnTo>
                  <a:lnTo>
                    <a:pt x="12700" y="25400"/>
                  </a:lnTo>
                  <a:close/>
                </a:path>
              </a:pathLst>
            </a:custGeom>
            <a:solidFill>
              <a:srgbClr val="29C5F4"/>
            </a:solidFill>
          </p:spPr>
          <p:txBody>
            <a:bodyPr/>
            <a:lstStyle/>
            <a:p>
              <a:endParaRPr lang="pl-PL"/>
            </a:p>
          </p:txBody>
        </p:sp>
      </p:grpSp>
      <p:sp>
        <p:nvSpPr>
          <p:cNvPr id="21" name="TextBox 21"/>
          <p:cNvSpPr txBox="1"/>
          <p:nvPr/>
        </p:nvSpPr>
        <p:spPr>
          <a:xfrm>
            <a:off x="12076908" y="8283880"/>
            <a:ext cx="6054635" cy="5514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320"/>
              </a:lnSpc>
            </a:pPr>
            <a:r>
              <a:rPr lang="en-US" sz="3600" b="1" dirty="0" err="1">
                <a:solidFill>
                  <a:srgbClr val="FF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Instrukcje</a:t>
            </a:r>
            <a:r>
              <a:rPr lang="en-US" sz="3600" b="1" dirty="0">
                <a:solidFill>
                  <a:srgbClr val="FF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dla</a:t>
            </a:r>
            <a:r>
              <a:rPr lang="en-US" sz="3600" b="1" dirty="0">
                <a:solidFill>
                  <a:srgbClr val="FF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nauczyciela</a:t>
            </a:r>
            <a:endParaRPr lang="en-US" sz="3600" b="1" dirty="0">
              <a:solidFill>
                <a:srgbClr val="FF0000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 rot="-5400000">
            <a:off x="16015584" y="7887021"/>
            <a:ext cx="3418810" cy="239078"/>
            <a:chOff x="0" y="0"/>
            <a:chExt cx="4558414" cy="31877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558411" cy="318770"/>
            </a:xfrm>
            <a:custGeom>
              <a:avLst/>
              <a:gdLst/>
              <a:ahLst/>
              <a:cxnLst/>
              <a:rect l="l" t="t" r="r" b="b"/>
              <a:pathLst>
                <a:path w="4558411" h="318770">
                  <a:moveTo>
                    <a:pt x="0" y="0"/>
                  </a:moveTo>
                  <a:lnTo>
                    <a:pt x="4558411" y="0"/>
                  </a:lnTo>
                  <a:lnTo>
                    <a:pt x="4558411" y="318770"/>
                  </a:lnTo>
                  <a:lnTo>
                    <a:pt x="0" y="31877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r="-860"/>
              </a:stretch>
            </a:blipFill>
          </p:spPr>
          <p:txBody>
            <a:bodyPr/>
            <a:lstStyle/>
            <a:p>
              <a:endParaRPr lang="pl-PL"/>
            </a:p>
          </p:txBody>
        </p:sp>
      </p:grpSp>
      <p:grpSp>
        <p:nvGrpSpPr>
          <p:cNvPr id="4" name="Group 4"/>
          <p:cNvGrpSpPr>
            <a:grpSpLocks noChangeAspect="1"/>
          </p:cNvGrpSpPr>
          <p:nvPr/>
        </p:nvGrpSpPr>
        <p:grpSpPr>
          <a:xfrm rot="2411056">
            <a:off x="17562989" y="9670934"/>
            <a:ext cx="324001" cy="342339"/>
            <a:chOff x="0" y="0"/>
            <a:chExt cx="432001" cy="456452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32054" cy="456438"/>
            </a:xfrm>
            <a:custGeom>
              <a:avLst/>
              <a:gdLst/>
              <a:ahLst/>
              <a:cxnLst/>
              <a:rect l="l" t="t" r="r" b="b"/>
              <a:pathLst>
                <a:path w="432054" h="456438">
                  <a:moveTo>
                    <a:pt x="0" y="0"/>
                  </a:moveTo>
                  <a:lnTo>
                    <a:pt x="432054" y="0"/>
                  </a:lnTo>
                  <a:lnTo>
                    <a:pt x="432054" y="456438"/>
                  </a:lnTo>
                  <a:lnTo>
                    <a:pt x="0" y="45643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r="12" b="-54"/>
              </a:stretch>
            </a:blipFill>
          </p:spPr>
          <p:txBody>
            <a:bodyPr/>
            <a:lstStyle/>
            <a:p>
              <a:endParaRPr lang="pl-PL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-9525" y="14968"/>
            <a:ext cx="7189870" cy="10306050"/>
            <a:chOff x="0" y="0"/>
            <a:chExt cx="9586494" cy="13741400"/>
          </a:xfrm>
        </p:grpSpPr>
        <p:sp>
          <p:nvSpPr>
            <p:cNvPr id="7" name="Freeform 7"/>
            <p:cNvSpPr/>
            <p:nvPr/>
          </p:nvSpPr>
          <p:spPr>
            <a:xfrm>
              <a:off x="12700" y="12700"/>
              <a:ext cx="9561068" cy="13716000"/>
            </a:xfrm>
            <a:custGeom>
              <a:avLst/>
              <a:gdLst/>
              <a:ahLst/>
              <a:cxnLst/>
              <a:rect l="l" t="t" r="r" b="b"/>
              <a:pathLst>
                <a:path w="9561068" h="13716000">
                  <a:moveTo>
                    <a:pt x="0" y="0"/>
                  </a:moveTo>
                  <a:lnTo>
                    <a:pt x="9561068" y="0"/>
                  </a:lnTo>
                  <a:lnTo>
                    <a:pt x="9561068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173965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8" name="Freeform 8"/>
            <p:cNvSpPr/>
            <p:nvPr/>
          </p:nvSpPr>
          <p:spPr>
            <a:xfrm>
              <a:off x="0" y="0"/>
              <a:ext cx="9586468" cy="13741400"/>
            </a:xfrm>
            <a:custGeom>
              <a:avLst/>
              <a:gdLst/>
              <a:ahLst/>
              <a:cxnLst/>
              <a:rect l="l" t="t" r="r" b="b"/>
              <a:pathLst>
                <a:path w="9586468" h="13741400">
                  <a:moveTo>
                    <a:pt x="12700" y="0"/>
                  </a:moveTo>
                  <a:lnTo>
                    <a:pt x="9573768" y="0"/>
                  </a:lnTo>
                  <a:cubicBezTo>
                    <a:pt x="9580753" y="0"/>
                    <a:pt x="9586468" y="5715"/>
                    <a:pt x="9586468" y="12700"/>
                  </a:cubicBezTo>
                  <a:lnTo>
                    <a:pt x="9586468" y="13728700"/>
                  </a:lnTo>
                  <a:cubicBezTo>
                    <a:pt x="9586468" y="13735686"/>
                    <a:pt x="9580753" y="13741400"/>
                    <a:pt x="9573768" y="13741400"/>
                  </a:cubicBezTo>
                  <a:lnTo>
                    <a:pt x="12700" y="13741400"/>
                  </a:lnTo>
                  <a:cubicBezTo>
                    <a:pt x="5715" y="13741400"/>
                    <a:pt x="0" y="13735686"/>
                    <a:pt x="0" y="13728700"/>
                  </a:cubicBezTo>
                  <a:lnTo>
                    <a:pt x="0" y="12700"/>
                  </a:lnTo>
                  <a:cubicBezTo>
                    <a:pt x="0" y="5715"/>
                    <a:pt x="5715" y="0"/>
                    <a:pt x="12700" y="0"/>
                  </a:cubicBezTo>
                  <a:moveTo>
                    <a:pt x="12700" y="25400"/>
                  </a:moveTo>
                  <a:lnTo>
                    <a:pt x="12700" y="12700"/>
                  </a:lnTo>
                  <a:lnTo>
                    <a:pt x="25400" y="12700"/>
                  </a:lnTo>
                  <a:lnTo>
                    <a:pt x="25400" y="13728700"/>
                  </a:lnTo>
                  <a:lnTo>
                    <a:pt x="12700" y="13728700"/>
                  </a:lnTo>
                  <a:lnTo>
                    <a:pt x="12700" y="13716000"/>
                  </a:lnTo>
                  <a:lnTo>
                    <a:pt x="9573768" y="13716000"/>
                  </a:lnTo>
                  <a:lnTo>
                    <a:pt x="9573768" y="13728700"/>
                  </a:lnTo>
                  <a:lnTo>
                    <a:pt x="9561068" y="13728700"/>
                  </a:lnTo>
                  <a:lnTo>
                    <a:pt x="9561068" y="12700"/>
                  </a:lnTo>
                  <a:lnTo>
                    <a:pt x="9573768" y="12700"/>
                  </a:lnTo>
                  <a:lnTo>
                    <a:pt x="9573768" y="25400"/>
                  </a:lnTo>
                  <a:lnTo>
                    <a:pt x="12700" y="25400"/>
                  </a:lnTo>
                  <a:close/>
                </a:path>
              </a:pathLst>
            </a:custGeom>
            <a:solidFill>
              <a:srgbClr val="044E4F"/>
            </a:solidFill>
          </p:spPr>
          <p:txBody>
            <a:bodyPr/>
            <a:lstStyle/>
            <a:p>
              <a:endParaRPr lang="pl-PL"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7414160" y="930597"/>
            <a:ext cx="9661136" cy="20518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3995"/>
              </a:lnSpc>
            </a:pPr>
            <a:r>
              <a:rPr lang="en-US" sz="3600" dirty="0" err="1">
                <a:solidFill>
                  <a:srgbClr val="173965"/>
                </a:solidFill>
                <a:latin typeface="Calibri" panose="020F0502020204030204" pitchFamily="34" charset="0"/>
                <a:cs typeface="Calibri" panose="020F0502020204030204" pitchFamily="34" charset="0"/>
                <a:sym typeface="Open Sans"/>
              </a:rPr>
              <a:t>Wszystkie</a:t>
            </a:r>
            <a:r>
              <a:rPr lang="en-US" sz="3600" dirty="0">
                <a:solidFill>
                  <a:srgbClr val="173965"/>
                </a:solidFill>
                <a:latin typeface="Calibri" panose="020F0502020204030204" pitchFamily="34" charset="0"/>
                <a:cs typeface="Calibri" panose="020F0502020204030204" pitchFamily="34" charset="0"/>
                <a:sym typeface="Open Sans"/>
              </a:rPr>
              <a:t> </a:t>
            </a:r>
            <a:r>
              <a:rPr lang="en-US" sz="3600" dirty="0" err="1">
                <a:solidFill>
                  <a:srgbClr val="173965"/>
                </a:solidFill>
                <a:latin typeface="Calibri" panose="020F0502020204030204" pitchFamily="34" charset="0"/>
                <a:cs typeface="Calibri" panose="020F0502020204030204" pitchFamily="34" charset="0"/>
                <a:sym typeface="Open Sans"/>
              </a:rPr>
              <a:t>moduły</a:t>
            </a:r>
            <a:r>
              <a:rPr lang="en-US" sz="3600" dirty="0">
                <a:solidFill>
                  <a:srgbClr val="173965"/>
                </a:solidFill>
                <a:latin typeface="Calibri" panose="020F0502020204030204" pitchFamily="34" charset="0"/>
                <a:cs typeface="Calibri" panose="020F0502020204030204" pitchFamily="34" charset="0"/>
                <a:sym typeface="Open Sans"/>
              </a:rPr>
              <a:t> </a:t>
            </a:r>
            <a:r>
              <a:rPr lang="en-US" sz="3600" dirty="0" err="1">
                <a:solidFill>
                  <a:srgbClr val="173965"/>
                </a:solidFill>
                <a:latin typeface="Calibri" panose="020F0502020204030204" pitchFamily="34" charset="0"/>
                <a:cs typeface="Calibri" panose="020F0502020204030204" pitchFamily="34" charset="0"/>
                <a:sym typeface="Open Sans"/>
              </a:rPr>
              <a:t>rozpoczynają</a:t>
            </a:r>
            <a:r>
              <a:rPr lang="en-US" sz="3600" dirty="0">
                <a:solidFill>
                  <a:srgbClr val="173965"/>
                </a:solidFill>
                <a:latin typeface="Calibri" panose="020F0502020204030204" pitchFamily="34" charset="0"/>
                <a:cs typeface="Calibri" panose="020F0502020204030204" pitchFamily="34" charset="0"/>
                <a:sym typeface="Open Sans"/>
              </a:rPr>
              <a:t> </a:t>
            </a:r>
            <a:r>
              <a:rPr lang="en-US" sz="3600" dirty="0" err="1">
                <a:solidFill>
                  <a:srgbClr val="173965"/>
                </a:solidFill>
                <a:latin typeface="Calibri" panose="020F0502020204030204" pitchFamily="34" charset="0"/>
                <a:cs typeface="Calibri" panose="020F0502020204030204" pitchFamily="34" charset="0"/>
                <a:sym typeface="Open Sans"/>
              </a:rPr>
              <a:t>się</a:t>
            </a:r>
            <a:r>
              <a:rPr lang="en-US" sz="3600" dirty="0">
                <a:solidFill>
                  <a:srgbClr val="173965"/>
                </a:solidFill>
                <a:latin typeface="Calibri" panose="020F0502020204030204" pitchFamily="34" charset="0"/>
                <a:cs typeface="Calibri" panose="020F0502020204030204" pitchFamily="34" charset="0"/>
                <a:sym typeface="Open Sans"/>
              </a:rPr>
              <a:t> </a:t>
            </a:r>
            <a:r>
              <a:rPr lang="en-US" sz="3600" dirty="0" err="1">
                <a:solidFill>
                  <a:srgbClr val="173965"/>
                </a:solidFill>
                <a:latin typeface="Calibri" panose="020F0502020204030204" pitchFamily="34" charset="0"/>
                <a:cs typeface="Calibri" panose="020F0502020204030204" pitchFamily="34" charset="0"/>
                <a:sym typeface="Open Sans"/>
              </a:rPr>
              <a:t>slajdem</a:t>
            </a:r>
            <a:r>
              <a:rPr lang="en-US" sz="3600" dirty="0">
                <a:solidFill>
                  <a:srgbClr val="173965"/>
                </a:solidFill>
                <a:latin typeface="Calibri" panose="020F0502020204030204" pitchFamily="34" charset="0"/>
                <a:cs typeface="Calibri" panose="020F0502020204030204" pitchFamily="34" charset="0"/>
                <a:sym typeface="Open Sans"/>
              </a:rPr>
              <a:t> </a:t>
            </a:r>
            <a:r>
              <a:rPr lang="en-US" sz="3600" b="1" dirty="0">
                <a:solidFill>
                  <a:srgbClr val="173965"/>
                </a:solidFill>
                <a:latin typeface="Calibri" panose="020F0502020204030204" pitchFamily="34" charset="0"/>
                <a:cs typeface="Calibri" panose="020F0502020204030204" pitchFamily="34" charset="0"/>
                <a:sym typeface="Open Sans"/>
              </a:rPr>
              <a:t>„</a:t>
            </a:r>
            <a:r>
              <a:rPr lang="en-US" sz="3600" b="1" dirty="0" err="1">
                <a:solidFill>
                  <a:srgbClr val="173965"/>
                </a:solidFill>
                <a:latin typeface="Calibri" panose="020F0502020204030204" pitchFamily="34" charset="0"/>
                <a:cs typeface="Calibri" panose="020F0502020204030204" pitchFamily="34" charset="0"/>
                <a:sym typeface="Open Sans"/>
              </a:rPr>
              <a:t>czego</a:t>
            </a:r>
            <a:r>
              <a:rPr lang="en-US" sz="3600" b="1" dirty="0">
                <a:solidFill>
                  <a:srgbClr val="173965"/>
                </a:solidFill>
                <a:latin typeface="Calibri" panose="020F0502020204030204" pitchFamily="34" charset="0"/>
                <a:cs typeface="Calibri" panose="020F0502020204030204" pitchFamily="34" charset="0"/>
                <a:sym typeface="Open Sans"/>
              </a:rPr>
              <a:t> </a:t>
            </a:r>
            <a:r>
              <a:rPr lang="en-US" sz="3600" b="1" dirty="0" err="1">
                <a:solidFill>
                  <a:srgbClr val="173965"/>
                </a:solidFill>
                <a:latin typeface="Calibri" panose="020F0502020204030204" pitchFamily="34" charset="0"/>
                <a:cs typeface="Calibri" panose="020F0502020204030204" pitchFamily="34" charset="0"/>
                <a:sym typeface="Open Sans"/>
              </a:rPr>
              <a:t>się</a:t>
            </a:r>
            <a:r>
              <a:rPr lang="en-US" sz="3600" b="1" dirty="0">
                <a:solidFill>
                  <a:srgbClr val="173965"/>
                </a:solidFill>
                <a:latin typeface="Calibri" panose="020F0502020204030204" pitchFamily="34" charset="0"/>
                <a:cs typeface="Calibri" panose="020F0502020204030204" pitchFamily="34" charset="0"/>
                <a:sym typeface="Open Sans"/>
              </a:rPr>
              <a:t> </a:t>
            </a:r>
            <a:r>
              <a:rPr lang="en-US" sz="3600" b="1" dirty="0" err="1">
                <a:solidFill>
                  <a:srgbClr val="173965"/>
                </a:solidFill>
                <a:latin typeface="Calibri" panose="020F0502020204030204" pitchFamily="34" charset="0"/>
                <a:cs typeface="Calibri" panose="020F0502020204030204" pitchFamily="34" charset="0"/>
                <a:sym typeface="Open Sans"/>
              </a:rPr>
              <a:t>spodziewać</a:t>
            </a:r>
            <a:r>
              <a:rPr lang="en-US" sz="3600" b="1" dirty="0">
                <a:solidFill>
                  <a:srgbClr val="173965"/>
                </a:solidFill>
                <a:latin typeface="Calibri" panose="020F0502020204030204" pitchFamily="34" charset="0"/>
                <a:cs typeface="Calibri" panose="020F0502020204030204" pitchFamily="34" charset="0"/>
                <a:sym typeface="Open Sans"/>
              </a:rPr>
              <a:t>”</a:t>
            </a:r>
            <a:r>
              <a:rPr lang="en-US" sz="3600" dirty="0">
                <a:solidFill>
                  <a:srgbClr val="173965"/>
                </a:solidFill>
                <a:latin typeface="Calibri" panose="020F0502020204030204" pitchFamily="34" charset="0"/>
                <a:cs typeface="Calibri" panose="020F0502020204030204" pitchFamily="34" charset="0"/>
                <a:sym typeface="Open Sans"/>
              </a:rPr>
              <a:t>, </a:t>
            </a:r>
            <a:r>
              <a:rPr lang="en-US" sz="3600" dirty="0" err="1">
                <a:solidFill>
                  <a:srgbClr val="173965"/>
                </a:solidFill>
                <a:latin typeface="Calibri" panose="020F0502020204030204" pitchFamily="34" charset="0"/>
                <a:cs typeface="Calibri" panose="020F0502020204030204" pitchFamily="34" charset="0"/>
                <a:sym typeface="Open Sans"/>
              </a:rPr>
              <a:t>który</a:t>
            </a:r>
            <a:r>
              <a:rPr lang="en-US" sz="3600" dirty="0">
                <a:solidFill>
                  <a:srgbClr val="173965"/>
                </a:solidFill>
                <a:latin typeface="Calibri" panose="020F0502020204030204" pitchFamily="34" charset="0"/>
                <a:cs typeface="Calibri" panose="020F0502020204030204" pitchFamily="34" charset="0"/>
                <a:sym typeface="Open Sans"/>
              </a:rPr>
              <a:t> </a:t>
            </a:r>
            <a:r>
              <a:rPr lang="en-US" sz="3600" dirty="0" err="1">
                <a:solidFill>
                  <a:srgbClr val="173965"/>
                </a:solidFill>
                <a:latin typeface="Calibri" panose="020F0502020204030204" pitchFamily="34" charset="0"/>
                <a:cs typeface="Calibri" panose="020F0502020204030204" pitchFamily="34" charset="0"/>
                <a:sym typeface="Open Sans"/>
              </a:rPr>
              <a:t>zawiera</a:t>
            </a:r>
            <a:r>
              <a:rPr lang="en-US" sz="3600" dirty="0">
                <a:solidFill>
                  <a:srgbClr val="173965"/>
                </a:solidFill>
                <a:latin typeface="Calibri" panose="020F0502020204030204" pitchFamily="34" charset="0"/>
                <a:cs typeface="Calibri" panose="020F0502020204030204" pitchFamily="34" charset="0"/>
                <a:sym typeface="Open Sans"/>
              </a:rPr>
              <a:t> </a:t>
            </a:r>
            <a:r>
              <a:rPr lang="en-US" sz="3600" dirty="0" err="1">
                <a:solidFill>
                  <a:srgbClr val="173965"/>
                </a:solidFill>
                <a:latin typeface="Calibri" panose="020F0502020204030204" pitchFamily="34" charset="0"/>
                <a:cs typeface="Calibri" panose="020F0502020204030204" pitchFamily="34" charset="0"/>
                <a:sym typeface="Open Sans"/>
              </a:rPr>
              <a:t>ogólne</a:t>
            </a:r>
            <a:r>
              <a:rPr lang="en-US" sz="3600" dirty="0">
                <a:solidFill>
                  <a:srgbClr val="173965"/>
                </a:solidFill>
                <a:latin typeface="Calibri" panose="020F0502020204030204" pitchFamily="34" charset="0"/>
                <a:cs typeface="Calibri" panose="020F0502020204030204" pitchFamily="34" charset="0"/>
                <a:sym typeface="Open Sans"/>
              </a:rPr>
              <a:t> </a:t>
            </a:r>
            <a:r>
              <a:rPr lang="en-US" sz="3600" dirty="0" err="1">
                <a:solidFill>
                  <a:srgbClr val="173965"/>
                </a:solidFill>
                <a:latin typeface="Calibri" panose="020F0502020204030204" pitchFamily="34" charset="0"/>
                <a:cs typeface="Calibri" panose="020F0502020204030204" pitchFamily="34" charset="0"/>
                <a:sym typeface="Open Sans"/>
              </a:rPr>
              <a:t>informacje</a:t>
            </a:r>
            <a:r>
              <a:rPr lang="en-US" sz="3600" dirty="0">
                <a:solidFill>
                  <a:srgbClr val="173965"/>
                </a:solidFill>
                <a:latin typeface="Calibri" panose="020F0502020204030204" pitchFamily="34" charset="0"/>
                <a:cs typeface="Calibri" panose="020F0502020204030204" pitchFamily="34" charset="0"/>
                <a:sym typeface="Open Sans"/>
              </a:rPr>
              <a:t> </a:t>
            </a:r>
            <a:r>
              <a:rPr lang="en-US" sz="3600" dirty="0" err="1">
                <a:solidFill>
                  <a:srgbClr val="173965"/>
                </a:solidFill>
                <a:latin typeface="Calibri" panose="020F0502020204030204" pitchFamily="34" charset="0"/>
                <a:cs typeface="Calibri" panose="020F0502020204030204" pitchFamily="34" charset="0"/>
                <a:sym typeface="Open Sans"/>
              </a:rPr>
              <a:t>dotyczące</a:t>
            </a:r>
            <a:r>
              <a:rPr lang="en-US" sz="3600" dirty="0">
                <a:solidFill>
                  <a:srgbClr val="173965"/>
                </a:solidFill>
                <a:latin typeface="Calibri" panose="020F0502020204030204" pitchFamily="34" charset="0"/>
                <a:cs typeface="Calibri" panose="020F0502020204030204" pitchFamily="34" charset="0"/>
                <a:sym typeface="Open Sans"/>
              </a:rPr>
              <a:t> </a:t>
            </a:r>
            <a:r>
              <a:rPr lang="en-US" sz="3600" dirty="0" err="1">
                <a:solidFill>
                  <a:srgbClr val="173965"/>
                </a:solidFill>
                <a:latin typeface="Calibri" panose="020F0502020204030204" pitchFamily="34" charset="0"/>
                <a:cs typeface="Calibri" panose="020F0502020204030204" pitchFamily="34" charset="0"/>
                <a:sym typeface="Open Sans"/>
              </a:rPr>
              <a:t>czasu</a:t>
            </a:r>
            <a:r>
              <a:rPr lang="en-US" sz="3600" dirty="0">
                <a:solidFill>
                  <a:srgbClr val="173965"/>
                </a:solidFill>
                <a:latin typeface="Calibri" panose="020F0502020204030204" pitchFamily="34" charset="0"/>
                <a:cs typeface="Calibri" panose="020F0502020204030204" pitchFamily="34" charset="0"/>
                <a:sym typeface="Open Sans"/>
              </a:rPr>
              <a:t> </a:t>
            </a:r>
            <a:r>
              <a:rPr lang="en-US" sz="3600" dirty="0" err="1">
                <a:solidFill>
                  <a:srgbClr val="173965"/>
                </a:solidFill>
                <a:latin typeface="Calibri" panose="020F0502020204030204" pitchFamily="34" charset="0"/>
                <a:cs typeface="Calibri" panose="020F0502020204030204" pitchFamily="34" charset="0"/>
                <a:sym typeface="Open Sans"/>
              </a:rPr>
              <a:t>trwania</a:t>
            </a:r>
            <a:r>
              <a:rPr lang="en-US" sz="3600" dirty="0">
                <a:solidFill>
                  <a:srgbClr val="173965"/>
                </a:solidFill>
                <a:latin typeface="Calibri" panose="020F0502020204030204" pitchFamily="34" charset="0"/>
                <a:cs typeface="Calibri" panose="020F0502020204030204" pitchFamily="34" charset="0"/>
                <a:sym typeface="Open Sans"/>
              </a:rPr>
              <a:t>, </a:t>
            </a:r>
            <a:r>
              <a:rPr lang="en-US" sz="3600" dirty="0" err="1">
                <a:solidFill>
                  <a:srgbClr val="173965"/>
                </a:solidFill>
                <a:latin typeface="Calibri" panose="020F0502020204030204" pitchFamily="34" charset="0"/>
                <a:cs typeface="Calibri" panose="020F0502020204030204" pitchFamily="34" charset="0"/>
                <a:sym typeface="Open Sans"/>
              </a:rPr>
              <a:t>celu</a:t>
            </a:r>
            <a:r>
              <a:rPr lang="en-US" sz="3600" dirty="0">
                <a:solidFill>
                  <a:srgbClr val="173965"/>
                </a:solidFill>
                <a:latin typeface="Calibri" panose="020F0502020204030204" pitchFamily="34" charset="0"/>
                <a:cs typeface="Calibri" panose="020F0502020204030204" pitchFamily="34" charset="0"/>
                <a:sym typeface="Open Sans"/>
              </a:rPr>
              <a:t>, </a:t>
            </a:r>
            <a:r>
              <a:rPr lang="en-US" sz="3600" dirty="0" err="1">
                <a:solidFill>
                  <a:srgbClr val="173965"/>
                </a:solidFill>
                <a:latin typeface="Calibri" panose="020F0502020204030204" pitchFamily="34" charset="0"/>
                <a:cs typeface="Calibri" panose="020F0502020204030204" pitchFamily="34" charset="0"/>
                <a:sym typeface="Open Sans"/>
              </a:rPr>
              <a:t>opisu</a:t>
            </a:r>
            <a:r>
              <a:rPr lang="en-US" sz="3600" dirty="0">
                <a:solidFill>
                  <a:srgbClr val="173965"/>
                </a:solidFill>
                <a:latin typeface="Calibri" panose="020F0502020204030204" pitchFamily="34" charset="0"/>
                <a:cs typeface="Calibri" panose="020F0502020204030204" pitchFamily="34" charset="0"/>
                <a:sym typeface="Open Sans"/>
              </a:rPr>
              <a:t> </a:t>
            </a:r>
            <a:r>
              <a:rPr lang="en-US" sz="3600" dirty="0" err="1">
                <a:solidFill>
                  <a:srgbClr val="173965"/>
                </a:solidFill>
                <a:latin typeface="Calibri" panose="020F0502020204030204" pitchFamily="34" charset="0"/>
                <a:cs typeface="Calibri" panose="020F0502020204030204" pitchFamily="34" charset="0"/>
                <a:sym typeface="Open Sans"/>
              </a:rPr>
              <a:t>oraz</a:t>
            </a:r>
            <a:r>
              <a:rPr lang="en-US" sz="3600" dirty="0">
                <a:solidFill>
                  <a:srgbClr val="173965"/>
                </a:solidFill>
                <a:latin typeface="Calibri" panose="020F0502020204030204" pitchFamily="34" charset="0"/>
                <a:cs typeface="Calibri" panose="020F0502020204030204" pitchFamily="34" charset="0"/>
                <a:sym typeface="Open Sans"/>
              </a:rPr>
              <a:t> </a:t>
            </a:r>
            <a:r>
              <a:rPr lang="en-US" sz="3600" dirty="0" err="1">
                <a:solidFill>
                  <a:srgbClr val="173965"/>
                </a:solidFill>
                <a:latin typeface="Calibri" panose="020F0502020204030204" pitchFamily="34" charset="0"/>
                <a:cs typeface="Calibri" panose="020F0502020204030204" pitchFamily="34" charset="0"/>
                <a:sym typeface="Open Sans"/>
              </a:rPr>
              <a:t>oceny</a:t>
            </a:r>
            <a:r>
              <a:rPr lang="en-US" sz="3600" dirty="0">
                <a:solidFill>
                  <a:srgbClr val="173965"/>
                </a:solidFill>
                <a:latin typeface="Calibri" panose="020F0502020204030204" pitchFamily="34" charset="0"/>
                <a:cs typeface="Calibri" panose="020F0502020204030204" pitchFamily="34" charset="0"/>
                <a:sym typeface="Open Sans"/>
              </a:rPr>
              <a:t> </a:t>
            </a:r>
            <a:r>
              <a:rPr lang="en-US" sz="3600" dirty="0" err="1">
                <a:solidFill>
                  <a:srgbClr val="173965"/>
                </a:solidFill>
                <a:latin typeface="Calibri" panose="020F0502020204030204" pitchFamily="34" charset="0"/>
                <a:cs typeface="Calibri" panose="020F0502020204030204" pitchFamily="34" charset="0"/>
                <a:sym typeface="Open Sans"/>
              </a:rPr>
              <a:t>modułu</a:t>
            </a:r>
            <a:r>
              <a:rPr lang="en-US" sz="3600" dirty="0">
                <a:solidFill>
                  <a:srgbClr val="173965"/>
                </a:solidFill>
                <a:latin typeface="Calibri" panose="020F0502020204030204" pitchFamily="34" charset="0"/>
                <a:cs typeface="Calibri" panose="020F0502020204030204" pitchFamily="34" charset="0"/>
                <a:sym typeface="Open Sans"/>
              </a:rPr>
              <a:t>. 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5866216" y="362763"/>
            <a:ext cx="1666268" cy="12222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0296"/>
              </a:lnSpc>
            </a:pPr>
            <a:r>
              <a:rPr lang="en-US" sz="6600" b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01.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7356381" y="3056142"/>
            <a:ext cx="9661136" cy="15388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995"/>
              </a:lnSpc>
            </a:pPr>
            <a:r>
              <a:rPr lang="en-US" sz="3600" dirty="0" err="1">
                <a:solidFill>
                  <a:srgbClr val="173965"/>
                </a:solidFill>
                <a:latin typeface="Calibri" panose="020F0502020204030204" pitchFamily="34" charset="0"/>
                <a:cs typeface="Calibri" panose="020F0502020204030204" pitchFamily="34" charset="0"/>
                <a:sym typeface="Open Sans"/>
              </a:rPr>
              <a:t>Każdy</a:t>
            </a:r>
            <a:r>
              <a:rPr lang="en-US" sz="3600" dirty="0">
                <a:solidFill>
                  <a:srgbClr val="173965"/>
                </a:solidFill>
                <a:latin typeface="Calibri" panose="020F0502020204030204" pitchFamily="34" charset="0"/>
                <a:cs typeface="Calibri" panose="020F0502020204030204" pitchFamily="34" charset="0"/>
                <a:sym typeface="Open Sans"/>
              </a:rPr>
              <a:t> </a:t>
            </a:r>
            <a:r>
              <a:rPr lang="en-US" sz="3600" dirty="0" err="1">
                <a:solidFill>
                  <a:srgbClr val="173965"/>
                </a:solidFill>
                <a:latin typeface="Calibri" panose="020F0502020204030204" pitchFamily="34" charset="0"/>
                <a:cs typeface="Calibri" panose="020F0502020204030204" pitchFamily="34" charset="0"/>
                <a:sym typeface="Open Sans"/>
              </a:rPr>
              <a:t>moduł</a:t>
            </a:r>
            <a:r>
              <a:rPr lang="en-US" sz="3600" dirty="0">
                <a:solidFill>
                  <a:srgbClr val="173965"/>
                </a:solidFill>
                <a:latin typeface="Calibri" panose="020F0502020204030204" pitchFamily="34" charset="0"/>
                <a:cs typeface="Calibri" panose="020F0502020204030204" pitchFamily="34" charset="0"/>
                <a:sym typeface="Open Sans"/>
              </a:rPr>
              <a:t> </a:t>
            </a:r>
            <a:r>
              <a:rPr lang="en-US" sz="3600" dirty="0" err="1">
                <a:solidFill>
                  <a:srgbClr val="173965"/>
                </a:solidFill>
                <a:latin typeface="Calibri" panose="020F0502020204030204" pitchFamily="34" charset="0"/>
                <a:cs typeface="Calibri" panose="020F0502020204030204" pitchFamily="34" charset="0"/>
                <a:sym typeface="Open Sans"/>
              </a:rPr>
              <a:t>rozpoczyna</a:t>
            </a:r>
            <a:r>
              <a:rPr lang="en-US" sz="3600" dirty="0">
                <a:solidFill>
                  <a:srgbClr val="173965"/>
                </a:solidFill>
                <a:latin typeface="Calibri" panose="020F0502020204030204" pitchFamily="34" charset="0"/>
                <a:cs typeface="Calibri" panose="020F0502020204030204" pitchFamily="34" charset="0"/>
                <a:sym typeface="Open Sans"/>
              </a:rPr>
              <a:t> </a:t>
            </a:r>
            <a:r>
              <a:rPr lang="en-US" sz="3600" dirty="0" err="1">
                <a:solidFill>
                  <a:srgbClr val="173965"/>
                </a:solidFill>
                <a:latin typeface="Calibri" panose="020F0502020204030204" pitchFamily="34" charset="0"/>
                <a:cs typeface="Calibri" panose="020F0502020204030204" pitchFamily="34" charset="0"/>
                <a:sym typeface="Open Sans"/>
              </a:rPr>
              <a:t>się</a:t>
            </a:r>
            <a:r>
              <a:rPr lang="en-US" sz="3600" dirty="0">
                <a:solidFill>
                  <a:srgbClr val="173965"/>
                </a:solidFill>
                <a:latin typeface="Calibri" panose="020F0502020204030204" pitchFamily="34" charset="0"/>
                <a:cs typeface="Calibri" panose="020F0502020204030204" pitchFamily="34" charset="0"/>
                <a:sym typeface="Open Sans"/>
              </a:rPr>
              <a:t> od </a:t>
            </a:r>
            <a:r>
              <a:rPr lang="en-US" sz="3600" b="1" dirty="0" err="1">
                <a:solidFill>
                  <a:srgbClr val="173965"/>
                </a:solidFill>
                <a:latin typeface="Calibri" panose="020F0502020204030204" pitchFamily="34" charset="0"/>
                <a:cs typeface="Calibri" panose="020F0502020204030204" pitchFamily="34" charset="0"/>
                <a:sym typeface="Open Sans"/>
              </a:rPr>
              <a:t>wprowadzenia</a:t>
            </a:r>
            <a:r>
              <a:rPr lang="en-US" sz="3600" dirty="0">
                <a:solidFill>
                  <a:srgbClr val="173965"/>
                </a:solidFill>
                <a:latin typeface="Calibri" panose="020F0502020204030204" pitchFamily="34" charset="0"/>
                <a:cs typeface="Calibri" panose="020F0502020204030204" pitchFamily="34" charset="0"/>
                <a:sym typeface="Open Sans"/>
              </a:rPr>
              <a:t>, </a:t>
            </a:r>
            <a:r>
              <a:rPr lang="en-US" sz="3600" dirty="0" err="1">
                <a:solidFill>
                  <a:srgbClr val="173965"/>
                </a:solidFill>
                <a:latin typeface="Calibri" panose="020F0502020204030204" pitchFamily="34" charset="0"/>
                <a:cs typeface="Calibri" panose="020F0502020204030204" pitchFamily="34" charset="0"/>
                <a:sym typeface="Open Sans"/>
              </a:rPr>
              <a:t>które</a:t>
            </a:r>
            <a:r>
              <a:rPr lang="en-US" sz="3600" dirty="0">
                <a:solidFill>
                  <a:srgbClr val="173965"/>
                </a:solidFill>
                <a:latin typeface="Calibri" panose="020F0502020204030204" pitchFamily="34" charset="0"/>
                <a:cs typeface="Calibri" panose="020F0502020204030204" pitchFamily="34" charset="0"/>
                <a:sym typeface="Open Sans"/>
              </a:rPr>
              <a:t> </a:t>
            </a:r>
            <a:r>
              <a:rPr lang="en-US" sz="3600" dirty="0" err="1">
                <a:solidFill>
                  <a:srgbClr val="173965"/>
                </a:solidFill>
                <a:latin typeface="Calibri" panose="020F0502020204030204" pitchFamily="34" charset="0"/>
                <a:cs typeface="Calibri" panose="020F0502020204030204" pitchFamily="34" charset="0"/>
                <a:sym typeface="Open Sans"/>
              </a:rPr>
              <a:t>zawiera</a:t>
            </a:r>
            <a:r>
              <a:rPr lang="en-US" sz="3600" dirty="0">
                <a:solidFill>
                  <a:srgbClr val="173965"/>
                </a:solidFill>
                <a:latin typeface="Calibri" panose="020F0502020204030204" pitchFamily="34" charset="0"/>
                <a:cs typeface="Calibri" panose="020F0502020204030204" pitchFamily="34" charset="0"/>
                <a:sym typeface="Open Sans"/>
              </a:rPr>
              <a:t> </a:t>
            </a:r>
            <a:r>
              <a:rPr lang="en-US" sz="3600" b="1" dirty="0" err="1">
                <a:solidFill>
                  <a:srgbClr val="173965"/>
                </a:solidFill>
                <a:latin typeface="Calibri" panose="020F0502020204030204" pitchFamily="34" charset="0"/>
                <a:cs typeface="Calibri" panose="020F0502020204030204" pitchFamily="34" charset="0"/>
                <a:sym typeface="Open Sans"/>
              </a:rPr>
              <a:t>cele</a:t>
            </a:r>
            <a:r>
              <a:rPr lang="en-US" sz="3600" b="1" dirty="0">
                <a:solidFill>
                  <a:srgbClr val="173965"/>
                </a:solidFill>
                <a:latin typeface="Calibri" panose="020F0502020204030204" pitchFamily="34" charset="0"/>
                <a:cs typeface="Calibri" panose="020F0502020204030204" pitchFamily="34" charset="0"/>
                <a:sym typeface="Open Sans"/>
              </a:rPr>
              <a:t> </a:t>
            </a:r>
            <a:r>
              <a:rPr lang="en-US" sz="3600" b="1" dirty="0" err="1">
                <a:solidFill>
                  <a:srgbClr val="173965"/>
                </a:solidFill>
                <a:latin typeface="Calibri" panose="020F0502020204030204" pitchFamily="34" charset="0"/>
                <a:cs typeface="Calibri" panose="020F0502020204030204" pitchFamily="34" charset="0"/>
                <a:sym typeface="Open Sans"/>
              </a:rPr>
              <a:t>edukacyjne</a:t>
            </a:r>
            <a:r>
              <a:rPr lang="en-US" sz="3600" b="1" dirty="0">
                <a:solidFill>
                  <a:srgbClr val="173965"/>
                </a:solidFill>
                <a:latin typeface="Calibri" panose="020F0502020204030204" pitchFamily="34" charset="0"/>
                <a:cs typeface="Calibri" panose="020F0502020204030204" pitchFamily="34" charset="0"/>
                <a:sym typeface="Open Sans"/>
              </a:rPr>
              <a:t> </a:t>
            </a:r>
            <a:r>
              <a:rPr lang="en-US" sz="3600" dirty="0" err="1">
                <a:solidFill>
                  <a:srgbClr val="173965"/>
                </a:solidFill>
                <a:latin typeface="Calibri" panose="020F0502020204030204" pitchFamily="34" charset="0"/>
                <a:cs typeface="Calibri" panose="020F0502020204030204" pitchFamily="34" charset="0"/>
                <a:sym typeface="Open Sans"/>
              </a:rPr>
              <a:t>oraz</a:t>
            </a:r>
            <a:r>
              <a:rPr lang="en-US" sz="3600" dirty="0">
                <a:solidFill>
                  <a:srgbClr val="173965"/>
                </a:solidFill>
                <a:latin typeface="Calibri" panose="020F0502020204030204" pitchFamily="34" charset="0"/>
                <a:cs typeface="Calibri" panose="020F0502020204030204" pitchFamily="34" charset="0"/>
                <a:sym typeface="Open Sans"/>
              </a:rPr>
              <a:t> </a:t>
            </a:r>
            <a:r>
              <a:rPr lang="en-US" sz="3600" dirty="0" err="1">
                <a:solidFill>
                  <a:srgbClr val="173965"/>
                </a:solidFill>
                <a:latin typeface="Calibri" panose="020F0502020204030204" pitchFamily="34" charset="0"/>
                <a:cs typeface="Calibri" panose="020F0502020204030204" pitchFamily="34" charset="0"/>
                <a:sym typeface="Open Sans"/>
              </a:rPr>
              <a:t>prezentację</a:t>
            </a:r>
            <a:r>
              <a:rPr lang="en-US" sz="3600" dirty="0">
                <a:solidFill>
                  <a:srgbClr val="173965"/>
                </a:solidFill>
                <a:latin typeface="Calibri" panose="020F0502020204030204" pitchFamily="34" charset="0"/>
                <a:cs typeface="Calibri" panose="020F0502020204030204" pitchFamily="34" charset="0"/>
                <a:sym typeface="Open Sans"/>
              </a:rPr>
              <a:t> </a:t>
            </a:r>
            <a:r>
              <a:rPr lang="en-US" sz="3600" b="1" dirty="0" err="1">
                <a:solidFill>
                  <a:srgbClr val="173965"/>
                </a:solidFill>
                <a:latin typeface="Calibri" panose="020F0502020204030204" pitchFamily="34" charset="0"/>
                <a:cs typeface="Calibri" panose="020F0502020204030204" pitchFamily="34" charset="0"/>
                <a:sym typeface="Open Sans"/>
              </a:rPr>
              <a:t>tematu</a:t>
            </a:r>
            <a:r>
              <a:rPr lang="en-US" sz="3600" b="1" dirty="0">
                <a:solidFill>
                  <a:srgbClr val="173965"/>
                </a:solidFill>
                <a:latin typeface="Calibri" panose="020F0502020204030204" pitchFamily="34" charset="0"/>
                <a:cs typeface="Calibri" panose="020F0502020204030204" pitchFamily="34" charset="0"/>
                <a:sym typeface="Open Sans"/>
              </a:rPr>
              <a:t> </a:t>
            </a:r>
            <a:r>
              <a:rPr lang="en-US" sz="3600" b="1" dirty="0" err="1">
                <a:solidFill>
                  <a:srgbClr val="173965"/>
                </a:solidFill>
                <a:latin typeface="Calibri" panose="020F0502020204030204" pitchFamily="34" charset="0"/>
                <a:cs typeface="Calibri" panose="020F0502020204030204" pitchFamily="34" charset="0"/>
                <a:sym typeface="Open Sans"/>
              </a:rPr>
              <a:t>na</a:t>
            </a:r>
            <a:r>
              <a:rPr lang="en-US" sz="3600" b="1" dirty="0">
                <a:solidFill>
                  <a:srgbClr val="173965"/>
                </a:solidFill>
                <a:latin typeface="Calibri" panose="020F0502020204030204" pitchFamily="34" charset="0"/>
                <a:cs typeface="Calibri" panose="020F0502020204030204" pitchFamily="34" charset="0"/>
                <a:sym typeface="Open Sans"/>
              </a:rPr>
              <a:t> </a:t>
            </a:r>
            <a:r>
              <a:rPr lang="en-US" sz="3600" b="1" dirty="0" err="1">
                <a:solidFill>
                  <a:srgbClr val="173965"/>
                </a:solidFill>
                <a:latin typeface="Calibri" panose="020F0502020204030204" pitchFamily="34" charset="0"/>
                <a:cs typeface="Calibri" panose="020F0502020204030204" pitchFamily="34" charset="0"/>
                <a:sym typeface="Open Sans"/>
              </a:rPr>
              <a:t>każdy</a:t>
            </a:r>
            <a:r>
              <a:rPr lang="en-US" sz="3600" b="1" dirty="0">
                <a:solidFill>
                  <a:srgbClr val="173965"/>
                </a:solidFill>
                <a:latin typeface="Calibri" panose="020F0502020204030204" pitchFamily="34" charset="0"/>
                <a:cs typeface="Calibri" panose="020F0502020204030204" pitchFamily="34" charset="0"/>
                <a:sym typeface="Open Sans"/>
              </a:rPr>
              <a:t> </a:t>
            </a:r>
            <a:r>
              <a:rPr lang="en-US" sz="3600" b="1" dirty="0" err="1">
                <a:solidFill>
                  <a:srgbClr val="173965"/>
                </a:solidFill>
                <a:latin typeface="Calibri" panose="020F0502020204030204" pitchFamily="34" charset="0"/>
                <a:cs typeface="Calibri" panose="020F0502020204030204" pitchFamily="34" charset="0"/>
                <a:sym typeface="Open Sans"/>
              </a:rPr>
              <a:t>tydzień</a:t>
            </a:r>
            <a:r>
              <a:rPr lang="en-US" sz="3600" dirty="0">
                <a:solidFill>
                  <a:srgbClr val="173965"/>
                </a:solidFill>
                <a:latin typeface="Calibri" panose="020F0502020204030204" pitchFamily="34" charset="0"/>
                <a:cs typeface="Calibri" panose="020F0502020204030204" pitchFamily="34" charset="0"/>
                <a:sym typeface="Open Sans"/>
              </a:rPr>
              <a:t>. 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7414160" y="4841185"/>
            <a:ext cx="9661136" cy="10259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 indent="0" algn="just">
              <a:lnSpc>
                <a:spcPts val="3995"/>
              </a:lnSpc>
            </a:pPr>
            <a:r>
              <a:rPr lang="en-US" sz="3600" dirty="0">
                <a:solidFill>
                  <a:srgbClr val="173965"/>
                </a:solidFill>
                <a:latin typeface="Calibri" panose="020F0502020204030204" pitchFamily="34" charset="0"/>
                <a:cs typeface="Calibri" panose="020F0502020204030204" pitchFamily="34" charset="0"/>
                <a:sym typeface="Open Sans"/>
              </a:rPr>
              <a:t>Co </a:t>
            </a:r>
            <a:r>
              <a:rPr lang="en-US" sz="3600" dirty="0" err="1">
                <a:solidFill>
                  <a:srgbClr val="173965"/>
                </a:solidFill>
                <a:latin typeface="Calibri" panose="020F0502020204030204" pitchFamily="34" charset="0"/>
                <a:cs typeface="Calibri" panose="020F0502020204030204" pitchFamily="34" charset="0"/>
                <a:sym typeface="Open Sans"/>
              </a:rPr>
              <a:t>tydzień</a:t>
            </a:r>
            <a:r>
              <a:rPr lang="en-US" sz="3600" dirty="0">
                <a:solidFill>
                  <a:srgbClr val="173965"/>
                </a:solidFill>
                <a:latin typeface="Calibri" panose="020F0502020204030204" pitchFamily="34" charset="0"/>
                <a:cs typeface="Calibri" panose="020F0502020204030204" pitchFamily="34" charset="0"/>
                <a:sym typeface="Open Sans"/>
              </a:rPr>
              <a:t> </a:t>
            </a:r>
            <a:r>
              <a:rPr lang="en-US" sz="3600" dirty="0" err="1">
                <a:solidFill>
                  <a:srgbClr val="173965"/>
                </a:solidFill>
                <a:latin typeface="Calibri" panose="020F0502020204030204" pitchFamily="34" charset="0"/>
                <a:cs typeface="Calibri" panose="020F0502020204030204" pitchFamily="34" charset="0"/>
                <a:sym typeface="Open Sans"/>
              </a:rPr>
              <a:t>prezentowane</a:t>
            </a:r>
            <a:r>
              <a:rPr lang="en-US" sz="3600" dirty="0">
                <a:solidFill>
                  <a:srgbClr val="173965"/>
                </a:solidFill>
                <a:latin typeface="Calibri" panose="020F0502020204030204" pitchFamily="34" charset="0"/>
                <a:cs typeface="Calibri" panose="020F0502020204030204" pitchFamily="34" charset="0"/>
                <a:sym typeface="Open Sans"/>
              </a:rPr>
              <a:t> </a:t>
            </a:r>
            <a:r>
              <a:rPr lang="en-US" sz="3600" dirty="0" err="1">
                <a:solidFill>
                  <a:srgbClr val="173965"/>
                </a:solidFill>
                <a:latin typeface="Calibri" panose="020F0502020204030204" pitchFamily="34" charset="0"/>
                <a:cs typeface="Calibri" panose="020F0502020204030204" pitchFamily="34" charset="0"/>
                <a:sym typeface="Open Sans"/>
              </a:rPr>
              <a:t>są</a:t>
            </a:r>
            <a:r>
              <a:rPr lang="en-US" sz="3600" dirty="0">
                <a:solidFill>
                  <a:srgbClr val="173965"/>
                </a:solidFill>
                <a:latin typeface="Calibri" panose="020F0502020204030204" pitchFamily="34" charset="0"/>
                <a:cs typeface="Calibri" panose="020F0502020204030204" pitchFamily="34" charset="0"/>
                <a:sym typeface="Open Sans"/>
              </a:rPr>
              <a:t> </a:t>
            </a:r>
            <a:r>
              <a:rPr lang="en-US" sz="3600" dirty="0" err="1">
                <a:solidFill>
                  <a:srgbClr val="173965"/>
                </a:solidFill>
                <a:latin typeface="Calibri" panose="020F0502020204030204" pitchFamily="34" charset="0"/>
                <a:cs typeface="Calibri" panose="020F0502020204030204" pitchFamily="34" charset="0"/>
                <a:sym typeface="Open Sans"/>
              </a:rPr>
              <a:t>slajdy</a:t>
            </a:r>
            <a:r>
              <a:rPr lang="en-US" sz="3600" dirty="0">
                <a:solidFill>
                  <a:srgbClr val="173965"/>
                </a:solidFill>
                <a:latin typeface="Calibri" panose="020F0502020204030204" pitchFamily="34" charset="0"/>
                <a:cs typeface="Calibri" panose="020F0502020204030204" pitchFamily="34" charset="0"/>
                <a:sym typeface="Open Sans"/>
              </a:rPr>
              <a:t> </a:t>
            </a:r>
            <a:r>
              <a:rPr lang="en-US" sz="3600" dirty="0" err="1">
                <a:solidFill>
                  <a:srgbClr val="173965"/>
                </a:solidFill>
                <a:latin typeface="Calibri" panose="020F0502020204030204" pitchFamily="34" charset="0"/>
                <a:cs typeface="Calibri" panose="020F0502020204030204" pitchFamily="34" charset="0"/>
                <a:sym typeface="Open Sans"/>
              </a:rPr>
              <a:t>wprowadzające</a:t>
            </a:r>
            <a:r>
              <a:rPr lang="en-US" sz="3600" dirty="0">
                <a:solidFill>
                  <a:srgbClr val="173965"/>
                </a:solidFill>
                <a:latin typeface="Calibri" panose="020F0502020204030204" pitchFamily="34" charset="0"/>
                <a:cs typeface="Calibri" panose="020F0502020204030204" pitchFamily="34" charset="0"/>
                <a:sym typeface="Open Sans"/>
              </a:rPr>
              <a:t> w </a:t>
            </a:r>
            <a:r>
              <a:rPr lang="en-US" sz="3600" b="1" dirty="0" err="1">
                <a:solidFill>
                  <a:srgbClr val="173965"/>
                </a:solidFill>
                <a:latin typeface="Calibri" panose="020F0502020204030204" pitchFamily="34" charset="0"/>
                <a:cs typeface="Calibri" panose="020F0502020204030204" pitchFamily="34" charset="0"/>
                <a:sym typeface="Open Sans"/>
              </a:rPr>
              <a:t>temat</a:t>
            </a:r>
            <a:r>
              <a:rPr lang="en-US" sz="3600" dirty="0">
                <a:solidFill>
                  <a:srgbClr val="173965"/>
                </a:solidFill>
                <a:latin typeface="Calibri" panose="020F0502020204030204" pitchFamily="34" charset="0"/>
                <a:cs typeface="Calibri" panose="020F0502020204030204" pitchFamily="34" charset="0"/>
                <a:sym typeface="Open Sans"/>
              </a:rPr>
              <a:t> </a:t>
            </a:r>
            <a:r>
              <a:rPr lang="en-US" sz="3600" dirty="0" err="1">
                <a:solidFill>
                  <a:srgbClr val="173965"/>
                </a:solidFill>
                <a:latin typeface="Calibri" panose="020F0502020204030204" pitchFamily="34" charset="0"/>
                <a:cs typeface="Calibri" panose="020F0502020204030204" pitchFamily="34" charset="0"/>
                <a:sym typeface="Open Sans"/>
              </a:rPr>
              <a:t>oraz</a:t>
            </a:r>
            <a:r>
              <a:rPr lang="en-US" sz="3600" dirty="0">
                <a:solidFill>
                  <a:srgbClr val="173965"/>
                </a:solidFill>
                <a:latin typeface="Calibri" panose="020F0502020204030204" pitchFamily="34" charset="0"/>
                <a:cs typeface="Calibri" panose="020F0502020204030204" pitchFamily="34" charset="0"/>
                <a:sym typeface="Open Sans"/>
              </a:rPr>
              <a:t> </a:t>
            </a:r>
            <a:r>
              <a:rPr lang="en-US" sz="3600" dirty="0" err="1">
                <a:solidFill>
                  <a:srgbClr val="173965"/>
                </a:solidFill>
                <a:latin typeface="Calibri" panose="020F0502020204030204" pitchFamily="34" charset="0"/>
                <a:cs typeface="Calibri" panose="020F0502020204030204" pitchFamily="34" charset="0"/>
                <a:sym typeface="Open Sans"/>
              </a:rPr>
              <a:t>omawiające</a:t>
            </a:r>
            <a:r>
              <a:rPr lang="en-US" sz="3600" dirty="0">
                <a:solidFill>
                  <a:srgbClr val="173965"/>
                </a:solidFill>
                <a:latin typeface="Calibri" panose="020F0502020204030204" pitchFamily="34" charset="0"/>
                <a:cs typeface="Calibri" panose="020F0502020204030204" pitchFamily="34" charset="0"/>
                <a:sym typeface="Open Sans"/>
              </a:rPr>
              <a:t> </a:t>
            </a:r>
            <a:r>
              <a:rPr lang="en-US" sz="3600" b="1" dirty="0" err="1">
                <a:solidFill>
                  <a:srgbClr val="173965"/>
                </a:solidFill>
                <a:latin typeface="Calibri" panose="020F0502020204030204" pitchFamily="34" charset="0"/>
                <a:cs typeface="Calibri" panose="020F0502020204030204" pitchFamily="34" charset="0"/>
                <a:sym typeface="Open Sans"/>
              </a:rPr>
              <a:t>kluczowe</a:t>
            </a:r>
            <a:r>
              <a:rPr lang="en-US" sz="3600" b="1" dirty="0">
                <a:solidFill>
                  <a:srgbClr val="173965"/>
                </a:solidFill>
                <a:latin typeface="Calibri" panose="020F0502020204030204" pitchFamily="34" charset="0"/>
                <a:cs typeface="Calibri" panose="020F0502020204030204" pitchFamily="34" charset="0"/>
                <a:sym typeface="Open Sans"/>
              </a:rPr>
              <a:t> </a:t>
            </a:r>
            <a:r>
              <a:rPr lang="en-US" sz="3600" b="1" dirty="0" err="1">
                <a:solidFill>
                  <a:srgbClr val="173965"/>
                </a:solidFill>
                <a:latin typeface="Calibri" panose="020F0502020204030204" pitchFamily="34" charset="0"/>
                <a:cs typeface="Calibri" panose="020F0502020204030204" pitchFamily="34" charset="0"/>
                <a:sym typeface="Open Sans"/>
              </a:rPr>
              <a:t>zagadnienia</a:t>
            </a:r>
            <a:r>
              <a:rPr lang="en-US" sz="3600" dirty="0">
                <a:solidFill>
                  <a:srgbClr val="173965"/>
                </a:solidFill>
                <a:latin typeface="Calibri" panose="020F0502020204030204" pitchFamily="34" charset="0"/>
                <a:cs typeface="Calibri" panose="020F0502020204030204" pitchFamily="34" charset="0"/>
                <a:sym typeface="Open Sans"/>
              </a:rPr>
              <a:t>.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5866216" y="2520089"/>
            <a:ext cx="1666268" cy="12222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0296"/>
              </a:lnSpc>
            </a:pPr>
            <a:r>
              <a:rPr lang="en-US" sz="6600" b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02.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5900748" y="4287818"/>
            <a:ext cx="1666268" cy="12222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0296"/>
              </a:lnSpc>
            </a:pPr>
            <a:r>
              <a:rPr lang="en-US" sz="6600" b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03.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7376716" y="6420473"/>
            <a:ext cx="9661136" cy="10259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995"/>
              </a:lnSpc>
            </a:pPr>
            <a:r>
              <a:rPr lang="en-US" sz="3600" b="1" dirty="0">
                <a:solidFill>
                  <a:srgbClr val="173965"/>
                </a:solidFill>
                <a:latin typeface="Calibri" panose="020F0502020204030204" pitchFamily="34" charset="0"/>
                <a:cs typeface="Calibri" panose="020F0502020204030204" pitchFamily="34" charset="0"/>
                <a:sym typeface="Open Sans Bold"/>
              </a:rPr>
              <a:t>W </a:t>
            </a:r>
            <a:r>
              <a:rPr lang="en-US" sz="3600" b="1" dirty="0" err="1">
                <a:solidFill>
                  <a:srgbClr val="173965"/>
                </a:solidFill>
                <a:latin typeface="Calibri" panose="020F0502020204030204" pitchFamily="34" charset="0"/>
                <a:cs typeface="Calibri" panose="020F0502020204030204" pitchFamily="34" charset="0"/>
                <a:sym typeface="Open Sans Bold"/>
              </a:rPr>
              <a:t>ramach</a:t>
            </a:r>
            <a:r>
              <a:rPr lang="en-US" sz="3600" b="1" dirty="0">
                <a:solidFill>
                  <a:srgbClr val="173965"/>
                </a:solidFill>
                <a:latin typeface="Calibri" panose="020F0502020204030204" pitchFamily="34" charset="0"/>
                <a:cs typeface="Calibri" panose="020F0502020204030204" pitchFamily="34" charset="0"/>
                <a:sym typeface="Open Sans Bold"/>
              </a:rPr>
              <a:t> </a:t>
            </a:r>
            <a:r>
              <a:rPr lang="en-US" sz="3600" b="1" dirty="0" err="1">
                <a:solidFill>
                  <a:srgbClr val="173965"/>
                </a:solidFill>
                <a:latin typeface="Calibri" panose="020F0502020204030204" pitchFamily="34" charset="0"/>
                <a:cs typeface="Calibri" panose="020F0502020204030204" pitchFamily="34" charset="0"/>
                <a:sym typeface="Open Sans Bold"/>
              </a:rPr>
              <a:t>zajęć</a:t>
            </a:r>
            <a:r>
              <a:rPr lang="en-US" sz="3600" b="1" dirty="0">
                <a:solidFill>
                  <a:srgbClr val="173965"/>
                </a:solidFill>
                <a:latin typeface="Calibri" panose="020F0502020204030204" pitchFamily="34" charset="0"/>
                <a:cs typeface="Calibri" panose="020F0502020204030204" pitchFamily="34" charset="0"/>
                <a:sym typeface="Open Sans Bold"/>
              </a:rPr>
              <a:t> </a:t>
            </a:r>
            <a:r>
              <a:rPr lang="en-US" sz="3600" dirty="0" err="1">
                <a:solidFill>
                  <a:srgbClr val="173965"/>
                </a:solidFill>
                <a:latin typeface="Calibri" panose="020F0502020204030204" pitchFamily="34" charset="0"/>
                <a:cs typeface="Calibri" panose="020F0502020204030204" pitchFamily="34" charset="0"/>
                <a:sym typeface="Open Sans Bold"/>
              </a:rPr>
              <a:t>uczniowie</a:t>
            </a:r>
            <a:r>
              <a:rPr lang="en-US" sz="3600" dirty="0">
                <a:solidFill>
                  <a:srgbClr val="173965"/>
                </a:solidFill>
                <a:latin typeface="Calibri" panose="020F0502020204030204" pitchFamily="34" charset="0"/>
                <a:cs typeface="Calibri" panose="020F0502020204030204" pitchFamily="34" charset="0"/>
                <a:sym typeface="Open Sans Bold"/>
              </a:rPr>
              <a:t> co </a:t>
            </a:r>
            <a:r>
              <a:rPr lang="en-US" sz="3600" dirty="0" err="1">
                <a:solidFill>
                  <a:srgbClr val="173965"/>
                </a:solidFill>
                <a:latin typeface="Calibri" panose="020F0502020204030204" pitchFamily="34" charset="0"/>
                <a:cs typeface="Calibri" panose="020F0502020204030204" pitchFamily="34" charset="0"/>
                <a:sym typeface="Open Sans Bold"/>
              </a:rPr>
              <a:t>tydzień</a:t>
            </a:r>
            <a:r>
              <a:rPr lang="en-US" sz="3600" dirty="0">
                <a:solidFill>
                  <a:srgbClr val="173965"/>
                </a:solidFill>
                <a:latin typeface="Calibri" panose="020F0502020204030204" pitchFamily="34" charset="0"/>
                <a:cs typeface="Calibri" panose="020F0502020204030204" pitchFamily="34" charset="0"/>
                <a:sym typeface="Open Sans Bold"/>
              </a:rPr>
              <a:t> </a:t>
            </a:r>
            <a:r>
              <a:rPr lang="en-US" sz="3600" dirty="0" err="1">
                <a:solidFill>
                  <a:srgbClr val="173965"/>
                </a:solidFill>
                <a:latin typeface="Calibri" panose="020F0502020204030204" pitchFamily="34" charset="0"/>
                <a:cs typeface="Calibri" panose="020F0502020204030204" pitchFamily="34" charset="0"/>
                <a:sym typeface="Open Sans Bold"/>
              </a:rPr>
              <a:t>otrzymują</a:t>
            </a:r>
            <a:r>
              <a:rPr lang="en-US" sz="3600" dirty="0">
                <a:solidFill>
                  <a:srgbClr val="173965"/>
                </a:solidFill>
                <a:latin typeface="Calibri" panose="020F0502020204030204" pitchFamily="34" charset="0"/>
                <a:cs typeface="Calibri" panose="020F0502020204030204" pitchFamily="34" charset="0"/>
                <a:sym typeface="Open Sans Bold"/>
              </a:rPr>
              <a:t> </a:t>
            </a:r>
            <a:r>
              <a:rPr lang="en-US" sz="3600" dirty="0" err="1">
                <a:solidFill>
                  <a:srgbClr val="173965"/>
                </a:solidFill>
                <a:latin typeface="Calibri" panose="020F0502020204030204" pitchFamily="34" charset="0"/>
                <a:cs typeface="Calibri" panose="020F0502020204030204" pitchFamily="34" charset="0"/>
                <a:sym typeface="Open Sans Bold"/>
              </a:rPr>
              <a:t>odpowiednie</a:t>
            </a:r>
            <a:r>
              <a:rPr lang="en-US" sz="3600" dirty="0">
                <a:solidFill>
                  <a:srgbClr val="173965"/>
                </a:solidFill>
                <a:latin typeface="Calibri" panose="020F0502020204030204" pitchFamily="34" charset="0"/>
                <a:cs typeface="Calibri" panose="020F0502020204030204" pitchFamily="34" charset="0"/>
                <a:sym typeface="Open Sans Bold"/>
              </a:rPr>
              <a:t> </a:t>
            </a:r>
            <a:r>
              <a:rPr lang="en-US" sz="3600" b="1" dirty="0" err="1">
                <a:solidFill>
                  <a:srgbClr val="173965"/>
                </a:solidFill>
                <a:latin typeface="Calibri" panose="020F0502020204030204" pitchFamily="34" charset="0"/>
                <a:cs typeface="Calibri" panose="020F0502020204030204" pitchFamily="34" charset="0"/>
                <a:sym typeface="Open Sans Bold"/>
              </a:rPr>
              <a:t>instrukcje</a:t>
            </a:r>
            <a:r>
              <a:rPr lang="en-US" sz="3600" dirty="0">
                <a:solidFill>
                  <a:srgbClr val="173965"/>
                </a:solidFill>
                <a:latin typeface="Calibri" panose="020F0502020204030204" pitchFamily="34" charset="0"/>
                <a:cs typeface="Calibri" panose="020F0502020204030204" pitchFamily="34" charset="0"/>
                <a:sym typeface="Open Sans Bold"/>
              </a:rPr>
              <a:t> </a:t>
            </a:r>
            <a:r>
              <a:rPr lang="en-US" sz="3600" dirty="0" err="1">
                <a:solidFill>
                  <a:srgbClr val="173965"/>
                </a:solidFill>
                <a:latin typeface="Calibri" panose="020F0502020204030204" pitchFamily="34" charset="0"/>
                <a:cs typeface="Calibri" panose="020F0502020204030204" pitchFamily="34" charset="0"/>
                <a:sym typeface="Open Sans Bold"/>
              </a:rPr>
              <a:t>oraz</a:t>
            </a:r>
            <a:r>
              <a:rPr lang="en-US" sz="3600" dirty="0">
                <a:solidFill>
                  <a:srgbClr val="173965"/>
                </a:solidFill>
                <a:latin typeface="Calibri" panose="020F0502020204030204" pitchFamily="34" charset="0"/>
                <a:cs typeface="Calibri" panose="020F0502020204030204" pitchFamily="34" charset="0"/>
                <a:sym typeface="Open Sans Bold"/>
              </a:rPr>
              <a:t> </a:t>
            </a:r>
            <a:r>
              <a:rPr lang="en-US" sz="3600" dirty="0" err="1">
                <a:solidFill>
                  <a:srgbClr val="173965"/>
                </a:solidFill>
                <a:latin typeface="Calibri" panose="020F0502020204030204" pitchFamily="34" charset="0"/>
                <a:cs typeface="Calibri" panose="020F0502020204030204" pitchFamily="34" charset="0"/>
                <a:sym typeface="Open Sans Bold"/>
              </a:rPr>
              <a:t>ćwiczenia</a:t>
            </a:r>
            <a:r>
              <a:rPr lang="en-US" sz="3600" dirty="0">
                <a:solidFill>
                  <a:srgbClr val="173965"/>
                </a:solidFill>
                <a:latin typeface="Calibri" panose="020F0502020204030204" pitchFamily="34" charset="0"/>
                <a:cs typeface="Calibri" panose="020F0502020204030204" pitchFamily="34" charset="0"/>
                <a:sym typeface="Open Sans Bold"/>
              </a:rPr>
              <a:t>. 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5866216" y="6111566"/>
            <a:ext cx="1666268" cy="12222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0296"/>
              </a:lnSpc>
            </a:pPr>
            <a:r>
              <a:rPr lang="en-US" sz="6600" b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04.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7414160" y="8102019"/>
            <a:ext cx="9661136" cy="15388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 indent="0" algn="just">
              <a:lnSpc>
                <a:spcPts val="3995"/>
              </a:lnSpc>
            </a:pPr>
            <a:r>
              <a:rPr lang="en-US" sz="3600" dirty="0">
                <a:solidFill>
                  <a:srgbClr val="173965"/>
                </a:solidFill>
                <a:latin typeface="Calibri" panose="020F0502020204030204" pitchFamily="34" charset="0"/>
                <a:cs typeface="Calibri" panose="020F0502020204030204" pitchFamily="34" charset="0"/>
                <a:sym typeface="Open Sans"/>
              </a:rPr>
              <a:t>W </a:t>
            </a:r>
            <a:r>
              <a:rPr lang="en-US" sz="3600" dirty="0" err="1">
                <a:solidFill>
                  <a:srgbClr val="173965"/>
                </a:solidFill>
                <a:latin typeface="Calibri" panose="020F0502020204030204" pitchFamily="34" charset="0"/>
                <a:cs typeface="Calibri" panose="020F0502020204030204" pitchFamily="34" charset="0"/>
                <a:sym typeface="Open Sans"/>
              </a:rPr>
              <a:t>odpowiednich</a:t>
            </a:r>
            <a:r>
              <a:rPr lang="en-US" sz="3600" dirty="0">
                <a:solidFill>
                  <a:srgbClr val="173965"/>
                </a:solidFill>
                <a:latin typeface="Calibri" panose="020F0502020204030204" pitchFamily="34" charset="0"/>
                <a:cs typeface="Calibri" panose="020F0502020204030204" pitchFamily="34" charset="0"/>
                <a:sym typeface="Open Sans"/>
              </a:rPr>
              <a:t> </a:t>
            </a:r>
            <a:r>
              <a:rPr lang="en-US" sz="3600" dirty="0" err="1">
                <a:solidFill>
                  <a:srgbClr val="173965"/>
                </a:solidFill>
                <a:latin typeface="Calibri" panose="020F0502020204030204" pitchFamily="34" charset="0"/>
                <a:cs typeface="Calibri" panose="020F0502020204030204" pitchFamily="34" charset="0"/>
                <a:sym typeface="Open Sans"/>
              </a:rPr>
              <a:t>przypadkach</a:t>
            </a:r>
            <a:r>
              <a:rPr lang="en-US" sz="3600" dirty="0">
                <a:solidFill>
                  <a:srgbClr val="173965"/>
                </a:solidFill>
                <a:latin typeface="Calibri" panose="020F0502020204030204" pitchFamily="34" charset="0"/>
                <a:cs typeface="Calibri" panose="020F0502020204030204" pitchFamily="34" charset="0"/>
                <a:sym typeface="Open Sans"/>
              </a:rPr>
              <a:t> </a:t>
            </a:r>
            <a:r>
              <a:rPr lang="en-US" sz="3600" dirty="0" err="1">
                <a:solidFill>
                  <a:srgbClr val="173965"/>
                </a:solidFill>
                <a:latin typeface="Calibri" panose="020F0502020204030204" pitchFamily="34" charset="0"/>
                <a:cs typeface="Calibri" panose="020F0502020204030204" pitchFamily="34" charset="0"/>
                <a:sym typeface="Open Sans"/>
              </a:rPr>
              <a:t>zamieszczane</a:t>
            </a:r>
            <a:r>
              <a:rPr lang="en-US" sz="3600" dirty="0">
                <a:solidFill>
                  <a:srgbClr val="173965"/>
                </a:solidFill>
                <a:latin typeface="Calibri" panose="020F0502020204030204" pitchFamily="34" charset="0"/>
                <a:cs typeface="Calibri" panose="020F0502020204030204" pitchFamily="34" charset="0"/>
                <a:sym typeface="Open Sans"/>
              </a:rPr>
              <a:t> </a:t>
            </a:r>
            <a:r>
              <a:rPr lang="en-US" sz="3600" dirty="0" err="1">
                <a:solidFill>
                  <a:srgbClr val="173965"/>
                </a:solidFill>
                <a:latin typeface="Calibri" panose="020F0502020204030204" pitchFamily="34" charset="0"/>
                <a:cs typeface="Calibri" panose="020F0502020204030204" pitchFamily="34" charset="0"/>
                <a:sym typeface="Open Sans"/>
              </a:rPr>
              <a:t>są</a:t>
            </a:r>
            <a:r>
              <a:rPr lang="en-US" sz="3600" dirty="0">
                <a:solidFill>
                  <a:srgbClr val="173965"/>
                </a:solidFill>
                <a:latin typeface="Calibri" panose="020F0502020204030204" pitchFamily="34" charset="0"/>
                <a:cs typeface="Calibri" panose="020F0502020204030204" pitchFamily="34" charset="0"/>
                <a:sym typeface="Open Sans"/>
              </a:rPr>
              <a:t> </a:t>
            </a:r>
            <a:r>
              <a:rPr lang="en-US" sz="3600" dirty="0" err="1">
                <a:solidFill>
                  <a:srgbClr val="173965"/>
                </a:solidFill>
                <a:latin typeface="Calibri" panose="020F0502020204030204" pitchFamily="34" charset="0"/>
                <a:cs typeface="Calibri" panose="020F0502020204030204" pitchFamily="34" charset="0"/>
                <a:sym typeface="Open Sans"/>
              </a:rPr>
              <a:t>również</a:t>
            </a:r>
            <a:r>
              <a:rPr lang="en-US" sz="3600" dirty="0">
                <a:solidFill>
                  <a:srgbClr val="173965"/>
                </a:solidFill>
                <a:latin typeface="Calibri" panose="020F0502020204030204" pitchFamily="34" charset="0"/>
                <a:cs typeface="Calibri" panose="020F0502020204030204" pitchFamily="34" charset="0"/>
                <a:sym typeface="Open Sans"/>
              </a:rPr>
              <a:t> </a:t>
            </a:r>
            <a:r>
              <a:rPr lang="en-US" sz="3600" b="1" dirty="0" err="1">
                <a:solidFill>
                  <a:srgbClr val="173965"/>
                </a:solidFill>
                <a:latin typeface="Calibri" panose="020F0502020204030204" pitchFamily="34" charset="0"/>
                <a:cs typeface="Calibri" panose="020F0502020204030204" pitchFamily="34" charset="0"/>
                <a:sym typeface="Open Sans"/>
              </a:rPr>
              <a:t>instrukcje</a:t>
            </a:r>
            <a:r>
              <a:rPr lang="en-US" sz="3600" dirty="0">
                <a:solidFill>
                  <a:srgbClr val="173965"/>
                </a:solidFill>
                <a:latin typeface="Calibri" panose="020F0502020204030204" pitchFamily="34" charset="0"/>
                <a:cs typeface="Calibri" panose="020F0502020204030204" pitchFamily="34" charset="0"/>
                <a:sym typeface="Open Sans"/>
              </a:rPr>
              <a:t> </a:t>
            </a:r>
            <a:r>
              <a:rPr lang="en-US" sz="3600" b="1" dirty="0" err="1">
                <a:solidFill>
                  <a:srgbClr val="173965"/>
                </a:solidFill>
                <a:latin typeface="Calibri" panose="020F0502020204030204" pitchFamily="34" charset="0"/>
                <a:cs typeface="Calibri" panose="020F0502020204030204" pitchFamily="34" charset="0"/>
                <a:sym typeface="Open Sans"/>
              </a:rPr>
              <a:t>dotyczące</a:t>
            </a:r>
            <a:r>
              <a:rPr lang="en-US" sz="3600" dirty="0">
                <a:solidFill>
                  <a:srgbClr val="173965"/>
                </a:solidFill>
                <a:latin typeface="Calibri" panose="020F0502020204030204" pitchFamily="34" charset="0"/>
                <a:cs typeface="Calibri" panose="020F0502020204030204" pitchFamily="34" charset="0"/>
                <a:sym typeface="Open Sans"/>
              </a:rPr>
              <a:t> </a:t>
            </a:r>
            <a:r>
              <a:rPr lang="en-US" sz="3600" b="1" dirty="0" err="1">
                <a:solidFill>
                  <a:srgbClr val="173965"/>
                </a:solidFill>
                <a:latin typeface="Calibri" panose="020F0502020204030204" pitchFamily="34" charset="0"/>
                <a:cs typeface="Calibri" panose="020F0502020204030204" pitchFamily="34" charset="0"/>
                <a:sym typeface="Open Sans"/>
              </a:rPr>
              <a:t>oceny</a:t>
            </a:r>
            <a:r>
              <a:rPr lang="en-US" sz="3600" dirty="0">
                <a:solidFill>
                  <a:srgbClr val="173965"/>
                </a:solidFill>
                <a:latin typeface="Calibri" panose="020F0502020204030204" pitchFamily="34" charset="0"/>
                <a:cs typeface="Calibri" panose="020F0502020204030204" pitchFamily="34" charset="0"/>
                <a:sym typeface="Open Sans"/>
              </a:rPr>
              <a:t>, </a:t>
            </a:r>
            <a:r>
              <a:rPr lang="en-US" sz="3600" b="1" dirty="0" err="1">
                <a:solidFill>
                  <a:srgbClr val="173965"/>
                </a:solidFill>
                <a:latin typeface="Calibri" panose="020F0502020204030204" pitchFamily="34" charset="0"/>
                <a:cs typeface="Calibri" panose="020F0502020204030204" pitchFamily="34" charset="0"/>
                <a:sym typeface="Open Sans"/>
              </a:rPr>
              <a:t>kończące</a:t>
            </a:r>
            <a:r>
              <a:rPr lang="en-US" sz="3600" dirty="0">
                <a:solidFill>
                  <a:srgbClr val="173965"/>
                </a:solidFill>
                <a:latin typeface="Calibri" panose="020F0502020204030204" pitchFamily="34" charset="0"/>
                <a:cs typeface="Calibri" panose="020F0502020204030204" pitchFamily="34" charset="0"/>
                <a:sym typeface="Open Sans"/>
              </a:rPr>
              <a:t> </a:t>
            </a:r>
            <a:r>
              <a:rPr lang="en-US" sz="3600" dirty="0" err="1">
                <a:solidFill>
                  <a:srgbClr val="173965"/>
                </a:solidFill>
                <a:latin typeface="Calibri" panose="020F0502020204030204" pitchFamily="34" charset="0"/>
                <a:cs typeface="Calibri" panose="020F0502020204030204" pitchFamily="34" charset="0"/>
                <a:sym typeface="Open Sans"/>
              </a:rPr>
              <a:t>materiały</a:t>
            </a:r>
            <a:r>
              <a:rPr lang="en-US" sz="3600" dirty="0">
                <a:solidFill>
                  <a:srgbClr val="173965"/>
                </a:solidFill>
                <a:latin typeface="Calibri" panose="020F0502020204030204" pitchFamily="34" charset="0"/>
                <a:cs typeface="Calibri" panose="020F0502020204030204" pitchFamily="34" charset="0"/>
                <a:sym typeface="Open Sans"/>
              </a:rPr>
              <a:t> </a:t>
            </a:r>
            <a:r>
              <a:rPr lang="en-US" sz="3600" dirty="0" err="1">
                <a:solidFill>
                  <a:srgbClr val="173965"/>
                </a:solidFill>
                <a:latin typeface="Calibri" panose="020F0502020204030204" pitchFamily="34" charset="0"/>
                <a:cs typeface="Calibri" panose="020F0502020204030204" pitchFamily="34" charset="0"/>
                <a:sym typeface="Open Sans"/>
              </a:rPr>
              <a:t>na</a:t>
            </a:r>
            <a:r>
              <a:rPr lang="en-US" sz="3600" dirty="0">
                <a:solidFill>
                  <a:srgbClr val="173965"/>
                </a:solidFill>
                <a:latin typeface="Calibri" panose="020F0502020204030204" pitchFamily="34" charset="0"/>
                <a:cs typeface="Calibri" panose="020F0502020204030204" pitchFamily="34" charset="0"/>
                <a:sym typeface="Open Sans"/>
              </a:rPr>
              <a:t> </a:t>
            </a:r>
            <a:r>
              <a:rPr lang="en-US" sz="3600" dirty="0" err="1">
                <a:solidFill>
                  <a:srgbClr val="173965"/>
                </a:solidFill>
                <a:latin typeface="Calibri" panose="020F0502020204030204" pitchFamily="34" charset="0"/>
                <a:cs typeface="Calibri" panose="020F0502020204030204" pitchFamily="34" charset="0"/>
                <a:sym typeface="Open Sans"/>
              </a:rPr>
              <a:t>dany</a:t>
            </a:r>
            <a:r>
              <a:rPr lang="en-US" sz="3600" dirty="0">
                <a:solidFill>
                  <a:srgbClr val="173965"/>
                </a:solidFill>
                <a:latin typeface="Calibri" panose="020F0502020204030204" pitchFamily="34" charset="0"/>
                <a:cs typeface="Calibri" panose="020F0502020204030204" pitchFamily="34" charset="0"/>
                <a:sym typeface="Open Sans"/>
              </a:rPr>
              <a:t> </a:t>
            </a:r>
            <a:r>
              <a:rPr lang="en-US" sz="3600" dirty="0" err="1">
                <a:solidFill>
                  <a:srgbClr val="173965"/>
                </a:solidFill>
                <a:latin typeface="Calibri" panose="020F0502020204030204" pitchFamily="34" charset="0"/>
                <a:cs typeface="Calibri" panose="020F0502020204030204" pitchFamily="34" charset="0"/>
                <a:sym typeface="Open Sans"/>
              </a:rPr>
              <a:t>tydzień</a:t>
            </a:r>
            <a:r>
              <a:rPr lang="en-US" sz="3600" dirty="0">
                <a:solidFill>
                  <a:srgbClr val="173965"/>
                </a:solidFill>
                <a:latin typeface="Calibri" panose="020F0502020204030204" pitchFamily="34" charset="0"/>
                <a:cs typeface="Calibri" panose="020F0502020204030204" pitchFamily="34" charset="0"/>
                <a:sym typeface="Open Sans"/>
              </a:rPr>
              <a:t>.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5900748" y="7888548"/>
            <a:ext cx="1666268" cy="12222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0296"/>
              </a:lnSpc>
            </a:pPr>
            <a:r>
              <a:rPr lang="en-US" sz="6600" b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05.</a:t>
            </a:r>
          </a:p>
        </p:txBody>
      </p:sp>
      <p:grpSp>
        <p:nvGrpSpPr>
          <p:cNvPr id="19" name="Group 19"/>
          <p:cNvGrpSpPr>
            <a:grpSpLocks noChangeAspect="1"/>
          </p:cNvGrpSpPr>
          <p:nvPr/>
        </p:nvGrpSpPr>
        <p:grpSpPr>
          <a:xfrm>
            <a:off x="0" y="34390"/>
            <a:ext cx="5355716" cy="10287000"/>
            <a:chOff x="0" y="0"/>
            <a:chExt cx="7140954" cy="13716000"/>
          </a:xfrm>
        </p:grpSpPr>
        <p:sp>
          <p:nvSpPr>
            <p:cNvPr id="20" name="Freeform 20" descr="Stos karteczek samoprzylepnych  Opis wygenerowany automatycznie"/>
            <p:cNvSpPr/>
            <p:nvPr/>
          </p:nvSpPr>
          <p:spPr>
            <a:xfrm>
              <a:off x="0" y="0"/>
              <a:ext cx="7140956" cy="13716000"/>
            </a:xfrm>
            <a:custGeom>
              <a:avLst/>
              <a:gdLst/>
              <a:ahLst/>
              <a:cxnLst/>
              <a:rect l="l" t="t" r="r" b="b"/>
              <a:pathLst>
                <a:path w="7140956" h="13716000">
                  <a:moveTo>
                    <a:pt x="0" y="0"/>
                  </a:moveTo>
                  <a:lnTo>
                    <a:pt x="7140956" y="0"/>
                  </a:lnTo>
                  <a:lnTo>
                    <a:pt x="7140956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b="-32"/>
              </a:stretch>
            </a:blipFill>
          </p:spPr>
          <p:txBody>
            <a:bodyPr/>
            <a:lstStyle/>
            <a:p>
              <a:endParaRPr lang="pl-PL"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C95586-B7F4-5ED5-E80C-1FCEE66A470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000500" y="2838177"/>
            <a:ext cx="10287000" cy="4610646"/>
          </a:xfrm>
        </p:spPr>
        <p:txBody>
          <a:bodyPr>
            <a:normAutofit lnSpcReduction="10000"/>
          </a:bodyPr>
          <a:lstStyle/>
          <a:p>
            <a:r>
              <a:rPr lang="pl-PL" dirty="0"/>
              <a:t>Wszystkie moduły mogą być realizowane w </a:t>
            </a:r>
            <a:r>
              <a:rPr lang="pl-PL" b="1" dirty="0"/>
              <a:t>formie stacjonarnej</a:t>
            </a:r>
            <a:r>
              <a:rPr lang="pl-PL" dirty="0"/>
              <a:t>, </a:t>
            </a:r>
            <a:r>
              <a:rPr lang="pl-PL" b="1" dirty="0"/>
              <a:t>online lub hybrydowej</a:t>
            </a:r>
            <a:r>
              <a:rPr lang="pl-PL" dirty="0"/>
              <a:t>. </a:t>
            </a:r>
          </a:p>
          <a:p>
            <a:r>
              <a:rPr lang="pl-PL" dirty="0"/>
              <a:t>Nauczyciele - prosimy o </a:t>
            </a:r>
            <a:r>
              <a:rPr lang="pl-PL" b="1" dirty="0">
                <a:solidFill>
                  <a:srgbClr val="FF0000"/>
                </a:solidFill>
              </a:rPr>
              <a:t>wybranie</a:t>
            </a:r>
            <a:r>
              <a:rPr lang="pl-PL" b="1" dirty="0"/>
              <a:t> </a:t>
            </a:r>
            <a:r>
              <a:rPr lang="pl-PL" dirty="0"/>
              <a:t>modułów i tygodni, które najlepiej odpowiadają Państwa kursom, i </a:t>
            </a:r>
            <a:r>
              <a:rPr lang="pl-PL" b="1" dirty="0">
                <a:solidFill>
                  <a:srgbClr val="FF0000"/>
                </a:solidFill>
              </a:rPr>
              <a:t>dostosowanie </a:t>
            </a:r>
            <a:r>
              <a:rPr lang="pl-PL" dirty="0"/>
              <a:t>materiałów.</a:t>
            </a:r>
            <a:endParaRPr lang="en-GB" dirty="0"/>
          </a:p>
        </p:txBody>
      </p:sp>
      <p:pic>
        <p:nvPicPr>
          <p:cNvPr id="6" name="Picture Placeholder 5" descr="A shelf full of books&#10;&#10;Description automatically generated">
            <a:extLst>
              <a:ext uri="{FF2B5EF4-FFF2-40B4-BE49-F238E27FC236}">
                <a16:creationId xmlns:a16="http://schemas.microsoft.com/office/drawing/2014/main" id="{579A8D66-3F9C-A690-F3D7-4F25478CAD66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10" name="Text Placeholder 1">
            <a:extLst>
              <a:ext uri="{FF2B5EF4-FFF2-40B4-BE49-F238E27FC236}">
                <a16:creationId xmlns:a16="http://schemas.microsoft.com/office/drawing/2014/main" id="{F64CC799-0F58-26F7-7BF1-C0F3C87DFB9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0" y="666827"/>
            <a:ext cx="7421880" cy="866601"/>
          </a:xfrm>
        </p:spPr>
        <p:txBody>
          <a:bodyPr>
            <a:normAutofit/>
          </a:bodyPr>
          <a:lstStyle/>
          <a:p>
            <a:pPr marL="0" lvl="0" indent="0">
              <a:lnSpc>
                <a:spcPts val="5832"/>
              </a:lnSpc>
            </a:pPr>
            <a:r>
              <a:rPr lang="en-US" sz="5400" b="1" dirty="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WAŻNA INFORMACJA</a:t>
            </a:r>
          </a:p>
        </p:txBody>
      </p:sp>
    </p:spTree>
    <p:extLst>
      <p:ext uri="{BB962C8B-B14F-4D97-AF65-F5344CB8AC3E}">
        <p14:creationId xmlns:p14="http://schemas.microsoft.com/office/powerpoint/2010/main" val="2066175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 rot="-5400000">
            <a:off x="16015584" y="7887021"/>
            <a:ext cx="3418810" cy="239078"/>
            <a:chOff x="0" y="0"/>
            <a:chExt cx="4558414" cy="31877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558411" cy="318770"/>
            </a:xfrm>
            <a:custGeom>
              <a:avLst/>
              <a:gdLst/>
              <a:ahLst/>
              <a:cxnLst/>
              <a:rect l="l" t="t" r="r" b="b"/>
              <a:pathLst>
                <a:path w="4558411" h="318770">
                  <a:moveTo>
                    <a:pt x="0" y="0"/>
                  </a:moveTo>
                  <a:lnTo>
                    <a:pt x="4558411" y="0"/>
                  </a:lnTo>
                  <a:lnTo>
                    <a:pt x="4558411" y="318770"/>
                  </a:lnTo>
                  <a:lnTo>
                    <a:pt x="0" y="31877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r="-860"/>
              </a:stretch>
            </a:blipFill>
          </p:spPr>
          <p:txBody>
            <a:bodyPr/>
            <a:lstStyle/>
            <a:p>
              <a:endParaRPr lang="pl-PL"/>
            </a:p>
          </p:txBody>
        </p:sp>
      </p:grpSp>
      <p:grpSp>
        <p:nvGrpSpPr>
          <p:cNvPr id="4" name="Group 4"/>
          <p:cNvGrpSpPr>
            <a:grpSpLocks noChangeAspect="1"/>
          </p:cNvGrpSpPr>
          <p:nvPr/>
        </p:nvGrpSpPr>
        <p:grpSpPr>
          <a:xfrm rot="2411056">
            <a:off x="17562989" y="9670934"/>
            <a:ext cx="324001" cy="342339"/>
            <a:chOff x="0" y="0"/>
            <a:chExt cx="432001" cy="456452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32054" cy="456438"/>
            </a:xfrm>
            <a:custGeom>
              <a:avLst/>
              <a:gdLst/>
              <a:ahLst/>
              <a:cxnLst/>
              <a:rect l="l" t="t" r="r" b="b"/>
              <a:pathLst>
                <a:path w="432054" h="456438">
                  <a:moveTo>
                    <a:pt x="0" y="0"/>
                  </a:moveTo>
                  <a:lnTo>
                    <a:pt x="432054" y="0"/>
                  </a:lnTo>
                  <a:lnTo>
                    <a:pt x="432054" y="456438"/>
                  </a:lnTo>
                  <a:lnTo>
                    <a:pt x="0" y="45643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r="12" b="-54"/>
              </a:stretch>
            </a:blipFill>
          </p:spPr>
          <p:txBody>
            <a:bodyPr/>
            <a:lstStyle/>
            <a:p>
              <a:endParaRPr lang="pl-PL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0474035" y="791787"/>
            <a:ext cx="7081734" cy="8703426"/>
            <a:chOff x="0" y="0"/>
            <a:chExt cx="9442312" cy="11604568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9442323" cy="11604625"/>
            </a:xfrm>
            <a:custGeom>
              <a:avLst/>
              <a:gdLst/>
              <a:ahLst/>
              <a:cxnLst/>
              <a:rect l="l" t="t" r="r" b="b"/>
              <a:pathLst>
                <a:path w="9442323" h="11604625">
                  <a:moveTo>
                    <a:pt x="0" y="0"/>
                  </a:moveTo>
                  <a:lnTo>
                    <a:pt x="9442323" y="0"/>
                  </a:lnTo>
                  <a:lnTo>
                    <a:pt x="9442323" y="11604625"/>
                  </a:lnTo>
                  <a:lnTo>
                    <a:pt x="0" y="11604625"/>
                  </a:lnTo>
                  <a:close/>
                </a:path>
              </a:pathLst>
            </a:custGeom>
            <a:solidFill>
              <a:srgbClr val="173965"/>
            </a:solidFill>
          </p:spPr>
          <p:txBody>
            <a:bodyPr/>
            <a:lstStyle/>
            <a:p>
              <a:endParaRPr lang="pl-PL"/>
            </a:p>
          </p:txBody>
        </p:sp>
      </p:grpSp>
      <p:grpSp>
        <p:nvGrpSpPr>
          <p:cNvPr id="8" name="Group 8"/>
          <p:cNvGrpSpPr>
            <a:grpSpLocks noChangeAspect="1"/>
          </p:cNvGrpSpPr>
          <p:nvPr/>
        </p:nvGrpSpPr>
        <p:grpSpPr>
          <a:xfrm>
            <a:off x="358158" y="3940233"/>
            <a:ext cx="11562292" cy="5095243"/>
            <a:chOff x="0" y="0"/>
            <a:chExt cx="15416390" cy="6793658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5416403" cy="6793611"/>
            </a:xfrm>
            <a:custGeom>
              <a:avLst/>
              <a:gdLst/>
              <a:ahLst/>
              <a:cxnLst/>
              <a:rect l="l" t="t" r="r" b="b"/>
              <a:pathLst>
                <a:path w="15416403" h="6793611">
                  <a:moveTo>
                    <a:pt x="0" y="0"/>
                  </a:moveTo>
                  <a:lnTo>
                    <a:pt x="15416403" y="0"/>
                  </a:lnTo>
                  <a:lnTo>
                    <a:pt x="15416403" y="6793611"/>
                  </a:lnTo>
                  <a:lnTo>
                    <a:pt x="0" y="67936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r="-2"/>
              </a:stretch>
            </a:blipFill>
          </p:spPr>
          <p:txBody>
            <a:bodyPr/>
            <a:lstStyle/>
            <a:p>
              <a:endParaRPr lang="pl-PL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8639298" y="5143500"/>
            <a:ext cx="4269879" cy="1047943"/>
            <a:chOff x="0" y="0"/>
            <a:chExt cx="5693172" cy="1397258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5693156" cy="1397254"/>
            </a:xfrm>
            <a:custGeom>
              <a:avLst/>
              <a:gdLst/>
              <a:ahLst/>
              <a:cxnLst/>
              <a:rect l="l" t="t" r="r" b="b"/>
              <a:pathLst>
                <a:path w="5693156" h="1397254">
                  <a:moveTo>
                    <a:pt x="0" y="0"/>
                  </a:moveTo>
                  <a:lnTo>
                    <a:pt x="5693156" y="0"/>
                  </a:lnTo>
                  <a:lnTo>
                    <a:pt x="5693156" y="1397254"/>
                  </a:lnTo>
                  <a:lnTo>
                    <a:pt x="0" y="139725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pl-PL"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8950906" y="5270409"/>
            <a:ext cx="3694527" cy="819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6480"/>
              </a:lnSpc>
            </a:pPr>
            <a:r>
              <a:rPr lang="en-US" sz="5400" b="1" spc="486">
                <a:solidFill>
                  <a:srgbClr val="29C5F4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MODUŁ 1</a:t>
            </a:r>
          </a:p>
        </p:txBody>
      </p:sp>
      <p:sp>
        <p:nvSpPr>
          <p:cNvPr id="13" name="Freeform 13"/>
          <p:cNvSpPr/>
          <p:nvPr/>
        </p:nvSpPr>
        <p:spPr>
          <a:xfrm>
            <a:off x="13627671" y="-4829292"/>
            <a:ext cx="11534962" cy="11681348"/>
          </a:xfrm>
          <a:custGeom>
            <a:avLst/>
            <a:gdLst/>
            <a:ahLst/>
            <a:cxnLst/>
            <a:rect l="l" t="t" r="r" b="b"/>
            <a:pathLst>
              <a:path w="11534962" h="11681348">
                <a:moveTo>
                  <a:pt x="0" y="0"/>
                </a:moveTo>
                <a:lnTo>
                  <a:pt x="11534962" y="0"/>
                </a:lnTo>
                <a:lnTo>
                  <a:pt x="11534962" y="11681348"/>
                </a:lnTo>
                <a:lnTo>
                  <a:pt x="0" y="1168134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14" name="Freeform 14"/>
          <p:cNvSpPr/>
          <p:nvPr/>
        </p:nvSpPr>
        <p:spPr>
          <a:xfrm>
            <a:off x="16488165" y="6852057"/>
            <a:ext cx="1427488" cy="1509037"/>
          </a:xfrm>
          <a:custGeom>
            <a:avLst/>
            <a:gdLst/>
            <a:ahLst/>
            <a:cxnLst/>
            <a:rect l="l" t="t" r="r" b="b"/>
            <a:pathLst>
              <a:path w="1427488" h="1509037">
                <a:moveTo>
                  <a:pt x="0" y="0"/>
                </a:moveTo>
                <a:lnTo>
                  <a:pt x="1427489" y="0"/>
                </a:lnTo>
                <a:lnTo>
                  <a:pt x="1427489" y="1509037"/>
                </a:lnTo>
                <a:lnTo>
                  <a:pt x="0" y="150903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grpSp>
        <p:nvGrpSpPr>
          <p:cNvPr id="15" name="Group 15"/>
          <p:cNvGrpSpPr/>
          <p:nvPr/>
        </p:nvGrpSpPr>
        <p:grpSpPr>
          <a:xfrm>
            <a:off x="5272645" y="6346767"/>
            <a:ext cx="7636533" cy="1047943"/>
            <a:chOff x="0" y="0"/>
            <a:chExt cx="10182044" cy="1397258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10182098" cy="1397254"/>
            </a:xfrm>
            <a:custGeom>
              <a:avLst/>
              <a:gdLst/>
              <a:ahLst/>
              <a:cxnLst/>
              <a:rect l="l" t="t" r="r" b="b"/>
              <a:pathLst>
                <a:path w="10182098" h="1397254">
                  <a:moveTo>
                    <a:pt x="0" y="0"/>
                  </a:moveTo>
                  <a:lnTo>
                    <a:pt x="10182098" y="0"/>
                  </a:lnTo>
                  <a:lnTo>
                    <a:pt x="10182098" y="1397254"/>
                  </a:lnTo>
                  <a:lnTo>
                    <a:pt x="0" y="139725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pl-PL"/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5638364" y="6470934"/>
            <a:ext cx="7007069" cy="5321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4300"/>
              </a:lnSpc>
            </a:pPr>
            <a:r>
              <a:rPr lang="pl-PL" sz="3583" b="1" spc="322" dirty="0">
                <a:solidFill>
                  <a:srgbClr val="29C5F4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ZADANIE ROZGRZEWKOWE</a:t>
            </a:r>
            <a:endParaRPr lang="en-US" sz="3583" b="1" spc="322" dirty="0">
              <a:solidFill>
                <a:srgbClr val="29C5F4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2525</Words>
  <Application>Microsoft Office PowerPoint</Application>
  <PresentationFormat>Niestandardowy</PresentationFormat>
  <Paragraphs>284</Paragraphs>
  <Slides>38</Slides>
  <Notes>10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38</vt:i4>
      </vt:variant>
    </vt:vector>
  </HeadingPairs>
  <TitlesOfParts>
    <vt:vector size="45" baseType="lpstr">
      <vt:lpstr>Open Sans Bold</vt:lpstr>
      <vt:lpstr>Calibri</vt:lpstr>
      <vt:lpstr>Open Sans Italics</vt:lpstr>
      <vt:lpstr>Arial</vt:lpstr>
      <vt:lpstr>Montserrat Light</vt:lpstr>
      <vt:lpstr>Open Sans</vt:lpstr>
      <vt:lpstr>Office Theme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EARTH - Slide Deck Module 1_ENGLISH.pptx</dc:title>
  <cp:lastModifiedBy>Beniamin Zawilla</cp:lastModifiedBy>
  <cp:revision>9</cp:revision>
  <dcterms:created xsi:type="dcterms:W3CDTF">2006-08-16T00:00:00Z</dcterms:created>
  <dcterms:modified xsi:type="dcterms:W3CDTF">2025-08-15T08:14:15Z</dcterms:modified>
  <dc:identifier>DAGwHrqC45I</dc:identifier>
</cp:coreProperties>
</file>